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79" r:id="rId3"/>
    <p:sldId id="278" r:id="rId4"/>
    <p:sldId id="267" r:id="rId5"/>
    <p:sldId id="275" r:id="rId6"/>
    <p:sldId id="259" r:id="rId7"/>
    <p:sldId id="263" r:id="rId8"/>
    <p:sldId id="271" r:id="rId9"/>
    <p:sldId id="272" r:id="rId10"/>
    <p:sldId id="277" r:id="rId11"/>
    <p:sldId id="280" r:id="rId12"/>
    <p:sldId id="273" r:id="rId13"/>
    <p:sldId id="290" r:id="rId14"/>
    <p:sldId id="300" r:id="rId15"/>
    <p:sldId id="298" r:id="rId16"/>
    <p:sldId id="293" r:id="rId17"/>
    <p:sldId id="299" r:id="rId18"/>
    <p:sldId id="301" r:id="rId19"/>
    <p:sldId id="302" r:id="rId20"/>
    <p:sldId id="310" r:id="rId21"/>
    <p:sldId id="305" r:id="rId22"/>
    <p:sldId id="319" r:id="rId23"/>
    <p:sldId id="307" r:id="rId24"/>
    <p:sldId id="308" r:id="rId25"/>
    <p:sldId id="311" r:id="rId26"/>
    <p:sldId id="312" r:id="rId27"/>
    <p:sldId id="313" r:id="rId28"/>
    <p:sldId id="314" r:id="rId29"/>
    <p:sldId id="315" r:id="rId30"/>
    <p:sldId id="316" r:id="rId31"/>
    <p:sldId id="317" r:id="rId32"/>
    <p:sldId id="318" r:id="rId33"/>
    <p:sldId id="321" r:id="rId34"/>
    <p:sldId id="322" r:id="rId35"/>
    <p:sldId id="323" r:id="rId36"/>
    <p:sldId id="324" r:id="rId37"/>
    <p:sldId id="287" r:id="rId38"/>
    <p:sldId id="288"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570"/>
  </p:normalViewPr>
  <p:slideViewPr>
    <p:cSldViewPr>
      <p:cViewPr varScale="1">
        <p:scale>
          <a:sx n="41" d="100"/>
          <a:sy n="41" d="100"/>
        </p:scale>
        <p:origin x="135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E60FED-FBCB-4286-AFCB-8AF8542B629F}"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tr-TR"/>
        </a:p>
      </dgm:t>
    </dgm:pt>
    <dgm:pt modelId="{4694EAD6-5B9F-410E-8570-6C537FBBA7E6}">
      <dgm:prSet phldrT="[Metin]" custT="1"/>
      <dgm:spPr>
        <a:solidFill>
          <a:schemeClr val="tx1"/>
        </a:solidFill>
      </dgm:spPr>
      <dgm:t>
        <a:bodyPr/>
        <a:lstStyle/>
        <a:p>
          <a:r>
            <a:rPr lang="tr-TR" sz="1400" dirty="0"/>
            <a:t>Halk sağlığı Md. Nedenlerin araştırılması</a:t>
          </a:r>
        </a:p>
      </dgm:t>
    </dgm:pt>
    <dgm:pt modelId="{9D631B12-AF84-4803-A914-4B5F09DD6649}" type="parTrans" cxnId="{C8A7DF11-8454-41A7-9C1E-3D398336ED37}">
      <dgm:prSet/>
      <dgm:spPr/>
      <dgm:t>
        <a:bodyPr/>
        <a:lstStyle/>
        <a:p>
          <a:endParaRPr lang="tr-TR"/>
        </a:p>
      </dgm:t>
    </dgm:pt>
    <dgm:pt modelId="{6AB89792-4B48-4F93-9354-228400D1C518}" type="sibTrans" cxnId="{C8A7DF11-8454-41A7-9C1E-3D398336ED37}">
      <dgm:prSet/>
      <dgm:spPr/>
      <dgm:t>
        <a:bodyPr/>
        <a:lstStyle/>
        <a:p>
          <a:endParaRPr lang="tr-TR"/>
        </a:p>
      </dgm:t>
    </dgm:pt>
    <dgm:pt modelId="{44E5E870-C79E-4D80-9467-B31CD75688A4}">
      <dgm:prSet phldrT="[Metin]" custT="1"/>
      <dgm:spPr>
        <a:solidFill>
          <a:schemeClr val="tx1"/>
        </a:solidFill>
      </dgm:spPr>
      <dgm:t>
        <a:bodyPr/>
        <a:lstStyle/>
        <a:p>
          <a:r>
            <a:rPr lang="tr-TR" sz="1300" dirty="0"/>
            <a:t>Sonuçların duyurulması</a:t>
          </a:r>
        </a:p>
      </dgm:t>
    </dgm:pt>
    <dgm:pt modelId="{4C4C3E29-A423-4203-BCB4-69EA8EDA04CA}" type="parTrans" cxnId="{1B71CA2D-D67B-444E-BCAD-99F0FD95F806}">
      <dgm:prSet/>
      <dgm:spPr/>
      <dgm:t>
        <a:bodyPr/>
        <a:lstStyle/>
        <a:p>
          <a:endParaRPr lang="tr-TR"/>
        </a:p>
      </dgm:t>
    </dgm:pt>
    <dgm:pt modelId="{2372D1B4-8453-48C1-A1CF-60C26B3C074D}" type="sibTrans" cxnId="{1B71CA2D-D67B-444E-BCAD-99F0FD95F806}">
      <dgm:prSet/>
      <dgm:spPr/>
      <dgm:t>
        <a:bodyPr/>
        <a:lstStyle/>
        <a:p>
          <a:endParaRPr lang="tr-TR"/>
        </a:p>
      </dgm:t>
    </dgm:pt>
    <dgm:pt modelId="{2DFDAFE1-F838-4BCA-B873-0D4BE6473FE4}">
      <dgm:prSet phldrT="[Metin]" custT="1"/>
      <dgm:spPr>
        <a:solidFill>
          <a:schemeClr val="tx1"/>
        </a:solidFill>
      </dgm:spPr>
      <dgm:t>
        <a:bodyPr/>
        <a:lstStyle/>
        <a:p>
          <a:r>
            <a:rPr lang="tr-TR" sz="1300" dirty="0"/>
            <a:t>Komisyonlarda incelenmesi</a:t>
          </a:r>
        </a:p>
      </dgm:t>
    </dgm:pt>
    <dgm:pt modelId="{DBA9B0DA-A657-4621-B488-62F83936FEC5}" type="parTrans" cxnId="{A4C7F963-82E9-4DB2-8B36-30D2B54FEBB5}">
      <dgm:prSet/>
      <dgm:spPr/>
      <dgm:t>
        <a:bodyPr/>
        <a:lstStyle/>
        <a:p>
          <a:endParaRPr lang="tr-TR"/>
        </a:p>
      </dgm:t>
    </dgm:pt>
    <dgm:pt modelId="{7CCDBDF1-600C-4420-8CA4-948B101D1758}" type="sibTrans" cxnId="{A4C7F963-82E9-4DB2-8B36-30D2B54FEBB5}">
      <dgm:prSet/>
      <dgm:spPr/>
      <dgm:t>
        <a:bodyPr/>
        <a:lstStyle/>
        <a:p>
          <a:endParaRPr lang="tr-TR"/>
        </a:p>
      </dgm:t>
    </dgm:pt>
    <dgm:pt modelId="{D70EAB33-AF59-4291-B877-7EB11D7B4C9E}">
      <dgm:prSet phldrT="[Metin]" custT="1"/>
      <dgm:spPr>
        <a:solidFill>
          <a:schemeClr val="tx1"/>
        </a:solidFill>
      </dgm:spPr>
      <dgm:t>
        <a:bodyPr/>
        <a:lstStyle/>
        <a:p>
          <a:r>
            <a:rPr lang="tr-TR" sz="1300" dirty="0"/>
            <a:t>Anne Ölümü </a:t>
          </a:r>
          <a:r>
            <a:rPr lang="tr-TR" sz="1300" dirty="0" err="1"/>
            <a:t>tesbiti</a:t>
          </a:r>
          <a:r>
            <a:rPr lang="tr-TR" sz="1300" dirty="0"/>
            <a:t> ve kaydı</a:t>
          </a:r>
        </a:p>
      </dgm:t>
    </dgm:pt>
    <dgm:pt modelId="{D4E2BF60-097F-47DB-A223-8476AFF7A9C7}" type="parTrans" cxnId="{F7B57718-AF07-4897-8469-C443AB713D94}">
      <dgm:prSet/>
      <dgm:spPr/>
      <dgm:t>
        <a:bodyPr/>
        <a:lstStyle/>
        <a:p>
          <a:endParaRPr lang="tr-TR"/>
        </a:p>
      </dgm:t>
    </dgm:pt>
    <dgm:pt modelId="{C9AE28AE-CF52-421F-BA8F-DDE86B8E42E9}" type="sibTrans" cxnId="{F7B57718-AF07-4897-8469-C443AB713D94}">
      <dgm:prSet/>
      <dgm:spPr/>
      <dgm:t>
        <a:bodyPr/>
        <a:lstStyle/>
        <a:p>
          <a:endParaRPr lang="tr-TR"/>
        </a:p>
      </dgm:t>
    </dgm:pt>
    <dgm:pt modelId="{7A5D67C2-CEC9-4E89-AA29-E30DA2E78142}">
      <dgm:prSet phldrT="[Metin]" custT="1"/>
      <dgm:spPr>
        <a:solidFill>
          <a:schemeClr val="tx1"/>
        </a:solidFill>
      </dgm:spPr>
      <dgm:t>
        <a:bodyPr/>
        <a:lstStyle/>
        <a:p>
          <a:r>
            <a:rPr lang="tr-TR" sz="1300" dirty="0"/>
            <a:t>Anne ölümü</a:t>
          </a:r>
        </a:p>
      </dgm:t>
    </dgm:pt>
    <dgm:pt modelId="{131BA201-DBE4-4DC0-A01E-7D93494A9763}" type="parTrans" cxnId="{99241D96-7025-4340-9A0D-D1ECE46B5F7B}">
      <dgm:prSet/>
      <dgm:spPr/>
      <dgm:t>
        <a:bodyPr/>
        <a:lstStyle/>
        <a:p>
          <a:endParaRPr lang="tr-TR"/>
        </a:p>
      </dgm:t>
    </dgm:pt>
    <dgm:pt modelId="{B07CAE63-2E5F-4DA8-A1CC-D02C8BBDB8E9}" type="sibTrans" cxnId="{99241D96-7025-4340-9A0D-D1ECE46B5F7B}">
      <dgm:prSet/>
      <dgm:spPr/>
      <dgm:t>
        <a:bodyPr/>
        <a:lstStyle/>
        <a:p>
          <a:endParaRPr lang="tr-TR"/>
        </a:p>
      </dgm:t>
    </dgm:pt>
    <dgm:pt modelId="{4B4007E8-E2D1-414D-9655-D5E51AEE2496}">
      <dgm:prSet phldrT="[Metin]" custT="1"/>
      <dgm:spPr>
        <a:solidFill>
          <a:schemeClr val="tx1"/>
        </a:solidFill>
      </dgm:spPr>
      <dgm:t>
        <a:bodyPr/>
        <a:lstStyle/>
        <a:p>
          <a:r>
            <a:rPr lang="tr-TR" sz="1300" dirty="0"/>
            <a:t>Riskli durumlarda hastanede ileri/yoğun bakım</a:t>
          </a:r>
        </a:p>
      </dgm:t>
    </dgm:pt>
    <dgm:pt modelId="{506B694D-DDFA-42A8-BA67-9E0C70867142}" type="parTrans" cxnId="{5CBB3921-BC5B-465B-9912-1458A24ABFB2}">
      <dgm:prSet/>
      <dgm:spPr/>
      <dgm:t>
        <a:bodyPr/>
        <a:lstStyle/>
        <a:p>
          <a:endParaRPr lang="tr-TR"/>
        </a:p>
      </dgm:t>
    </dgm:pt>
    <dgm:pt modelId="{7DEF8C0A-2641-410A-A5EA-5DDBB599CD6B}" type="sibTrans" cxnId="{5CBB3921-BC5B-465B-9912-1458A24ABFB2}">
      <dgm:prSet/>
      <dgm:spPr/>
      <dgm:t>
        <a:bodyPr/>
        <a:lstStyle/>
        <a:p>
          <a:endParaRPr lang="tr-TR"/>
        </a:p>
      </dgm:t>
    </dgm:pt>
    <dgm:pt modelId="{054D4007-CBEF-49AE-A5C3-C3AC52BE1AA6}">
      <dgm:prSet phldrT="[Metin]" custT="1"/>
      <dgm:spPr>
        <a:solidFill>
          <a:schemeClr val="tx1"/>
        </a:solidFill>
      </dgm:spPr>
      <dgm:t>
        <a:bodyPr/>
        <a:lstStyle/>
        <a:p>
          <a:r>
            <a:rPr lang="tr-TR" sz="1400" dirty="0"/>
            <a:t>Doğum sonrası bakım (2-5 gün, 2 </a:t>
          </a:r>
          <a:r>
            <a:rPr lang="tr-TR" sz="1400" dirty="0" err="1"/>
            <a:t>hf</a:t>
          </a:r>
          <a:r>
            <a:rPr lang="tr-TR" sz="1400" dirty="0"/>
            <a:t>, 6 </a:t>
          </a:r>
          <a:r>
            <a:rPr lang="tr-TR" sz="1400" dirty="0" err="1"/>
            <a:t>hf</a:t>
          </a:r>
          <a:r>
            <a:rPr lang="tr-TR" sz="1400" dirty="0"/>
            <a:t>)</a:t>
          </a:r>
        </a:p>
      </dgm:t>
    </dgm:pt>
    <dgm:pt modelId="{0D099297-EF21-44AE-BC26-4BF5F057AFC2}" type="parTrans" cxnId="{FDCF9DA7-1543-445B-86AE-BA9456E1AD0F}">
      <dgm:prSet/>
      <dgm:spPr/>
      <dgm:t>
        <a:bodyPr/>
        <a:lstStyle/>
        <a:p>
          <a:endParaRPr lang="tr-TR"/>
        </a:p>
      </dgm:t>
    </dgm:pt>
    <dgm:pt modelId="{535CB3A3-7638-4688-91A2-D4532CA935AC}" type="sibTrans" cxnId="{FDCF9DA7-1543-445B-86AE-BA9456E1AD0F}">
      <dgm:prSet/>
      <dgm:spPr/>
      <dgm:t>
        <a:bodyPr/>
        <a:lstStyle/>
        <a:p>
          <a:endParaRPr lang="tr-TR"/>
        </a:p>
      </dgm:t>
    </dgm:pt>
    <dgm:pt modelId="{D5D79256-5910-4D8E-A7A7-54C2D3137903}">
      <dgm:prSet phldrT="[Metin]" custT="1"/>
      <dgm:spPr>
        <a:solidFill>
          <a:schemeClr val="tx1"/>
        </a:solidFill>
      </dgm:spPr>
      <dgm:t>
        <a:bodyPr/>
        <a:lstStyle/>
        <a:p>
          <a:r>
            <a:rPr lang="tr-TR" sz="1300" dirty="0"/>
            <a:t>Doğum sonrası bakım (1. gün</a:t>
          </a:r>
          <a:r>
            <a:rPr lang="tr-TR" sz="900" dirty="0"/>
            <a:t>)</a:t>
          </a:r>
        </a:p>
      </dgm:t>
    </dgm:pt>
    <dgm:pt modelId="{24727CA5-E7B0-463A-B94C-AFEE877BEA59}" type="parTrans" cxnId="{A4ECD1D8-D5D6-48DD-B74D-DCBA97B15CB0}">
      <dgm:prSet/>
      <dgm:spPr/>
      <dgm:t>
        <a:bodyPr/>
        <a:lstStyle/>
        <a:p>
          <a:endParaRPr lang="tr-TR"/>
        </a:p>
      </dgm:t>
    </dgm:pt>
    <dgm:pt modelId="{8EECF53B-438B-4CD9-AA1E-AF62A41827FC}" type="sibTrans" cxnId="{A4ECD1D8-D5D6-48DD-B74D-DCBA97B15CB0}">
      <dgm:prSet/>
      <dgm:spPr/>
      <dgm:t>
        <a:bodyPr/>
        <a:lstStyle/>
        <a:p>
          <a:endParaRPr lang="tr-TR"/>
        </a:p>
      </dgm:t>
    </dgm:pt>
    <dgm:pt modelId="{45D75D94-2D2A-4E9A-895B-4E628D892313}">
      <dgm:prSet phldrT="[Metin]" custT="1"/>
      <dgm:spPr>
        <a:solidFill>
          <a:schemeClr val="tx1"/>
        </a:solidFill>
      </dgm:spPr>
      <dgm:t>
        <a:bodyPr/>
        <a:lstStyle/>
        <a:p>
          <a:r>
            <a:rPr lang="tr-TR" sz="1300" dirty="0"/>
            <a:t>Doğumun planlanması</a:t>
          </a:r>
        </a:p>
      </dgm:t>
    </dgm:pt>
    <dgm:pt modelId="{3267E86B-49B5-424A-B5AD-3FB30EC9236C}" type="parTrans" cxnId="{D319CF53-3746-4F8B-A2D3-D298954A4C6A}">
      <dgm:prSet/>
      <dgm:spPr/>
      <dgm:t>
        <a:bodyPr/>
        <a:lstStyle/>
        <a:p>
          <a:endParaRPr lang="tr-TR"/>
        </a:p>
      </dgm:t>
    </dgm:pt>
    <dgm:pt modelId="{2595E6F0-6A66-4A1D-9694-DE15D307BD59}" type="sibTrans" cxnId="{D319CF53-3746-4F8B-A2D3-D298954A4C6A}">
      <dgm:prSet/>
      <dgm:spPr/>
      <dgm:t>
        <a:bodyPr/>
        <a:lstStyle/>
        <a:p>
          <a:endParaRPr lang="tr-TR"/>
        </a:p>
      </dgm:t>
    </dgm:pt>
    <dgm:pt modelId="{22FC100A-D100-475B-9057-2DCC59C8054A}">
      <dgm:prSet phldrT="[Metin]" custT="1"/>
      <dgm:spPr>
        <a:solidFill>
          <a:schemeClr val="tx1"/>
        </a:solidFill>
      </dgm:spPr>
      <dgm:t>
        <a:bodyPr/>
        <a:lstStyle/>
        <a:p>
          <a:r>
            <a:rPr lang="tr-TR" sz="1300" dirty="0"/>
            <a:t>Doğum öncesi bakım (izlem protokolü)</a:t>
          </a:r>
        </a:p>
      </dgm:t>
    </dgm:pt>
    <dgm:pt modelId="{7673163A-FDDC-4A10-B4B3-46FB23604B68}" type="parTrans" cxnId="{99FFAC8E-4AD6-4153-B827-8A1D97271015}">
      <dgm:prSet/>
      <dgm:spPr/>
      <dgm:t>
        <a:bodyPr/>
        <a:lstStyle/>
        <a:p>
          <a:endParaRPr lang="tr-TR"/>
        </a:p>
      </dgm:t>
    </dgm:pt>
    <dgm:pt modelId="{C63B05BE-B10A-4DF0-878F-ECFFACC58E26}" type="sibTrans" cxnId="{99FFAC8E-4AD6-4153-B827-8A1D97271015}">
      <dgm:prSet/>
      <dgm:spPr/>
      <dgm:t>
        <a:bodyPr/>
        <a:lstStyle/>
        <a:p>
          <a:endParaRPr lang="tr-TR"/>
        </a:p>
      </dgm:t>
    </dgm:pt>
    <dgm:pt modelId="{7F86EE51-7BF2-485B-ADEA-476F58524913}">
      <dgm:prSet phldrT="[Metin]" custT="1"/>
      <dgm:spPr>
        <a:solidFill>
          <a:schemeClr val="tx1"/>
        </a:solidFill>
      </dgm:spPr>
      <dgm:t>
        <a:bodyPr/>
        <a:lstStyle/>
        <a:p>
          <a:r>
            <a:rPr lang="tr-TR" sz="1300" dirty="0"/>
            <a:t>Doğum eylemi</a:t>
          </a:r>
        </a:p>
      </dgm:t>
    </dgm:pt>
    <dgm:pt modelId="{5154766A-2EB2-4EF6-8C6F-276F373B0B8B}" type="parTrans" cxnId="{732E48DF-0C0D-4DB7-9891-25686498FD54}">
      <dgm:prSet/>
      <dgm:spPr/>
      <dgm:t>
        <a:bodyPr/>
        <a:lstStyle/>
        <a:p>
          <a:endParaRPr lang="tr-TR"/>
        </a:p>
      </dgm:t>
    </dgm:pt>
    <dgm:pt modelId="{F2B0E66D-1095-465F-9708-AD4CC35CC47E}" type="sibTrans" cxnId="{732E48DF-0C0D-4DB7-9891-25686498FD54}">
      <dgm:prSet/>
      <dgm:spPr/>
      <dgm:t>
        <a:bodyPr/>
        <a:lstStyle/>
        <a:p>
          <a:endParaRPr lang="tr-TR"/>
        </a:p>
      </dgm:t>
    </dgm:pt>
    <dgm:pt modelId="{156A0D02-AE2D-4A7C-882E-45CFDA1F0047}">
      <dgm:prSet phldrT="[Metin]" custT="1"/>
      <dgm:spPr>
        <a:solidFill>
          <a:schemeClr val="tx1"/>
        </a:solidFill>
      </dgm:spPr>
      <dgm:t>
        <a:bodyPr/>
        <a:lstStyle/>
        <a:p>
          <a:r>
            <a:rPr lang="tr-TR" sz="1300" dirty="0"/>
            <a:t>Evlilik öncesi danışmanlık</a:t>
          </a:r>
        </a:p>
      </dgm:t>
    </dgm:pt>
    <dgm:pt modelId="{D3CC5250-B4FD-49B1-93AE-CE1D7CB80DA4}" type="parTrans" cxnId="{797995D4-74F8-421D-9DB1-63A98284FA69}">
      <dgm:prSet/>
      <dgm:spPr/>
      <dgm:t>
        <a:bodyPr/>
        <a:lstStyle/>
        <a:p>
          <a:endParaRPr lang="tr-TR"/>
        </a:p>
      </dgm:t>
    </dgm:pt>
    <dgm:pt modelId="{3B888A54-BA06-4907-8CBC-5D2FBFD1B6A3}" type="sibTrans" cxnId="{797995D4-74F8-421D-9DB1-63A98284FA69}">
      <dgm:prSet/>
      <dgm:spPr/>
      <dgm:t>
        <a:bodyPr/>
        <a:lstStyle/>
        <a:p>
          <a:endParaRPr lang="tr-TR"/>
        </a:p>
      </dgm:t>
    </dgm:pt>
    <dgm:pt modelId="{1DB76BF7-D70D-490B-91F6-D1301CF57116}">
      <dgm:prSet phldrT="[Metin]" custT="1"/>
      <dgm:spPr>
        <a:solidFill>
          <a:schemeClr val="tx1"/>
        </a:solidFill>
      </dgm:spPr>
      <dgm:t>
        <a:bodyPr/>
        <a:lstStyle/>
        <a:p>
          <a:r>
            <a:rPr lang="tr-TR" sz="1300" dirty="0"/>
            <a:t>Annenin 10-24 yaş dönemi</a:t>
          </a:r>
        </a:p>
      </dgm:t>
    </dgm:pt>
    <dgm:pt modelId="{5C1D29E5-991F-401C-B305-C0030C5E9F54}" type="parTrans" cxnId="{9C6FC6A3-B841-41A1-99FB-1140F55EA745}">
      <dgm:prSet/>
      <dgm:spPr/>
      <dgm:t>
        <a:bodyPr/>
        <a:lstStyle/>
        <a:p>
          <a:endParaRPr lang="tr-TR"/>
        </a:p>
      </dgm:t>
    </dgm:pt>
    <dgm:pt modelId="{2F33A0C6-8650-422C-9818-8CA23B86C564}" type="sibTrans" cxnId="{9C6FC6A3-B841-41A1-99FB-1140F55EA745}">
      <dgm:prSet/>
      <dgm:spPr/>
      <dgm:t>
        <a:bodyPr/>
        <a:lstStyle/>
        <a:p>
          <a:endParaRPr lang="tr-TR"/>
        </a:p>
      </dgm:t>
    </dgm:pt>
    <dgm:pt modelId="{1D676D5F-B0A1-48DC-93AF-46EA0A7F2708}" type="pres">
      <dgm:prSet presAssocID="{C3E60FED-FBCB-4286-AFCB-8AF8542B629F}" presName="cycle" presStyleCnt="0">
        <dgm:presLayoutVars>
          <dgm:dir/>
          <dgm:resizeHandles val="exact"/>
        </dgm:presLayoutVars>
      </dgm:prSet>
      <dgm:spPr/>
      <dgm:t>
        <a:bodyPr/>
        <a:lstStyle/>
        <a:p>
          <a:endParaRPr lang="tr-TR"/>
        </a:p>
      </dgm:t>
    </dgm:pt>
    <dgm:pt modelId="{6EEC940D-729A-47D5-9210-60998945CAE0}" type="pres">
      <dgm:prSet presAssocID="{4694EAD6-5B9F-410E-8570-6C537FBBA7E6}" presName="node" presStyleLbl="node1" presStyleIdx="0" presStyleCnt="13" custScaleX="153601" custScaleY="160812">
        <dgm:presLayoutVars>
          <dgm:bulletEnabled val="1"/>
        </dgm:presLayoutVars>
      </dgm:prSet>
      <dgm:spPr/>
      <dgm:t>
        <a:bodyPr/>
        <a:lstStyle/>
        <a:p>
          <a:endParaRPr lang="tr-TR"/>
        </a:p>
      </dgm:t>
    </dgm:pt>
    <dgm:pt modelId="{1AAC4A4D-40F5-4ACA-9E7D-1298928123E5}" type="pres">
      <dgm:prSet presAssocID="{4694EAD6-5B9F-410E-8570-6C537FBBA7E6}" presName="spNode" presStyleCnt="0"/>
      <dgm:spPr/>
    </dgm:pt>
    <dgm:pt modelId="{58FA2E1C-93DF-4632-9DEA-3360ED1952AA}" type="pres">
      <dgm:prSet presAssocID="{6AB89792-4B48-4F93-9354-228400D1C518}" presName="sibTrans" presStyleLbl="sibTrans1D1" presStyleIdx="0" presStyleCnt="13"/>
      <dgm:spPr/>
      <dgm:t>
        <a:bodyPr/>
        <a:lstStyle/>
        <a:p>
          <a:endParaRPr lang="tr-TR"/>
        </a:p>
      </dgm:t>
    </dgm:pt>
    <dgm:pt modelId="{F28963FB-AF39-4338-AB26-971BA8EEB203}" type="pres">
      <dgm:prSet presAssocID="{44E5E870-C79E-4D80-9467-B31CD75688A4}" presName="node" presStyleLbl="node1" presStyleIdx="1" presStyleCnt="13" custScaleX="125799" custScaleY="127910">
        <dgm:presLayoutVars>
          <dgm:bulletEnabled val="1"/>
        </dgm:presLayoutVars>
      </dgm:prSet>
      <dgm:spPr/>
      <dgm:t>
        <a:bodyPr/>
        <a:lstStyle/>
        <a:p>
          <a:endParaRPr lang="tr-TR"/>
        </a:p>
      </dgm:t>
    </dgm:pt>
    <dgm:pt modelId="{9D39BD04-EE60-43C2-9E18-3D454896D97F}" type="pres">
      <dgm:prSet presAssocID="{44E5E870-C79E-4D80-9467-B31CD75688A4}" presName="spNode" presStyleCnt="0"/>
      <dgm:spPr/>
    </dgm:pt>
    <dgm:pt modelId="{18E5FE6B-5D45-431D-A808-A57971887C57}" type="pres">
      <dgm:prSet presAssocID="{2372D1B4-8453-48C1-A1CF-60C26B3C074D}" presName="sibTrans" presStyleLbl="sibTrans1D1" presStyleIdx="1" presStyleCnt="13"/>
      <dgm:spPr/>
      <dgm:t>
        <a:bodyPr/>
        <a:lstStyle/>
        <a:p>
          <a:endParaRPr lang="tr-TR"/>
        </a:p>
      </dgm:t>
    </dgm:pt>
    <dgm:pt modelId="{4018860C-DD58-44D7-93CE-244A5D6A4B46}" type="pres">
      <dgm:prSet presAssocID="{2DFDAFE1-F838-4BCA-B873-0D4BE6473FE4}" presName="node" presStyleLbl="node1" presStyleIdx="2" presStyleCnt="13" custScaleX="138934" custScaleY="99998" custRadScaleRad="100825" custRadScaleInc="-4814">
        <dgm:presLayoutVars>
          <dgm:bulletEnabled val="1"/>
        </dgm:presLayoutVars>
      </dgm:prSet>
      <dgm:spPr/>
      <dgm:t>
        <a:bodyPr/>
        <a:lstStyle/>
        <a:p>
          <a:endParaRPr lang="tr-TR"/>
        </a:p>
      </dgm:t>
    </dgm:pt>
    <dgm:pt modelId="{5913D4BF-A6D1-4EA1-866B-7A82A5F6772F}" type="pres">
      <dgm:prSet presAssocID="{2DFDAFE1-F838-4BCA-B873-0D4BE6473FE4}" presName="spNode" presStyleCnt="0"/>
      <dgm:spPr/>
    </dgm:pt>
    <dgm:pt modelId="{DCD457A4-C875-4F5D-8B0B-AEA86128A8A7}" type="pres">
      <dgm:prSet presAssocID="{7CCDBDF1-600C-4420-8CA4-948B101D1758}" presName="sibTrans" presStyleLbl="sibTrans1D1" presStyleIdx="2" presStyleCnt="13"/>
      <dgm:spPr/>
      <dgm:t>
        <a:bodyPr/>
        <a:lstStyle/>
        <a:p>
          <a:endParaRPr lang="tr-TR"/>
        </a:p>
      </dgm:t>
    </dgm:pt>
    <dgm:pt modelId="{7F10681E-7B20-416C-A76C-00E4446AF95A}" type="pres">
      <dgm:prSet presAssocID="{D70EAB33-AF59-4291-B877-7EB11D7B4C9E}" presName="node" presStyleLbl="node1" presStyleIdx="3" presStyleCnt="13" custScaleX="135342" custScaleY="136017">
        <dgm:presLayoutVars>
          <dgm:bulletEnabled val="1"/>
        </dgm:presLayoutVars>
      </dgm:prSet>
      <dgm:spPr/>
      <dgm:t>
        <a:bodyPr/>
        <a:lstStyle/>
        <a:p>
          <a:endParaRPr lang="tr-TR"/>
        </a:p>
      </dgm:t>
    </dgm:pt>
    <dgm:pt modelId="{330870B4-C9A2-4F1A-913E-54E173233B03}" type="pres">
      <dgm:prSet presAssocID="{D70EAB33-AF59-4291-B877-7EB11D7B4C9E}" presName="spNode" presStyleCnt="0"/>
      <dgm:spPr/>
    </dgm:pt>
    <dgm:pt modelId="{F95B4613-93AC-4B75-A0F1-EF1E68A5EB85}" type="pres">
      <dgm:prSet presAssocID="{C9AE28AE-CF52-421F-BA8F-DDE86B8E42E9}" presName="sibTrans" presStyleLbl="sibTrans1D1" presStyleIdx="3" presStyleCnt="13"/>
      <dgm:spPr/>
      <dgm:t>
        <a:bodyPr/>
        <a:lstStyle/>
        <a:p>
          <a:endParaRPr lang="tr-TR"/>
        </a:p>
      </dgm:t>
    </dgm:pt>
    <dgm:pt modelId="{9D237BA1-19B0-4932-916B-26967DB7189C}" type="pres">
      <dgm:prSet presAssocID="{7A5D67C2-CEC9-4E89-AA29-E30DA2E78142}" presName="node" presStyleLbl="node1" presStyleIdx="4" presStyleCnt="13" custScaleX="127791" custScaleY="124858" custRadScaleRad="102059" custRadScaleInc="-9998">
        <dgm:presLayoutVars>
          <dgm:bulletEnabled val="1"/>
        </dgm:presLayoutVars>
      </dgm:prSet>
      <dgm:spPr/>
      <dgm:t>
        <a:bodyPr/>
        <a:lstStyle/>
        <a:p>
          <a:endParaRPr lang="tr-TR"/>
        </a:p>
      </dgm:t>
    </dgm:pt>
    <dgm:pt modelId="{DDDCB8B0-932C-4896-997C-EE5442A85462}" type="pres">
      <dgm:prSet presAssocID="{7A5D67C2-CEC9-4E89-AA29-E30DA2E78142}" presName="spNode" presStyleCnt="0"/>
      <dgm:spPr/>
    </dgm:pt>
    <dgm:pt modelId="{819FF486-1F4B-43DB-93E1-EF82193F9E38}" type="pres">
      <dgm:prSet presAssocID="{B07CAE63-2E5F-4DA8-A1CC-D02C8BBDB8E9}" presName="sibTrans" presStyleLbl="sibTrans1D1" presStyleIdx="4" presStyleCnt="13"/>
      <dgm:spPr/>
      <dgm:t>
        <a:bodyPr/>
        <a:lstStyle/>
        <a:p>
          <a:endParaRPr lang="tr-TR"/>
        </a:p>
      </dgm:t>
    </dgm:pt>
    <dgm:pt modelId="{5711E44A-F0E7-4AFC-AFD9-8D3F35F98612}" type="pres">
      <dgm:prSet presAssocID="{4B4007E8-E2D1-414D-9655-D5E51AEE2496}" presName="node" presStyleLbl="node1" presStyleIdx="5" presStyleCnt="13" custScaleX="193331" custScaleY="152949" custRadScaleRad="105373" custRadScaleInc="-55348">
        <dgm:presLayoutVars>
          <dgm:bulletEnabled val="1"/>
        </dgm:presLayoutVars>
      </dgm:prSet>
      <dgm:spPr/>
      <dgm:t>
        <a:bodyPr/>
        <a:lstStyle/>
        <a:p>
          <a:endParaRPr lang="tr-TR"/>
        </a:p>
      </dgm:t>
    </dgm:pt>
    <dgm:pt modelId="{3B762A89-EE8D-4237-81DB-03117F072FCC}" type="pres">
      <dgm:prSet presAssocID="{4B4007E8-E2D1-414D-9655-D5E51AEE2496}" presName="spNode" presStyleCnt="0"/>
      <dgm:spPr/>
    </dgm:pt>
    <dgm:pt modelId="{0B5671CE-7956-4A7D-97C4-9BAF1DCDEE28}" type="pres">
      <dgm:prSet presAssocID="{7DEF8C0A-2641-410A-A5EA-5DDBB599CD6B}" presName="sibTrans" presStyleLbl="sibTrans1D1" presStyleIdx="5" presStyleCnt="13"/>
      <dgm:spPr/>
      <dgm:t>
        <a:bodyPr/>
        <a:lstStyle/>
        <a:p>
          <a:endParaRPr lang="tr-TR"/>
        </a:p>
      </dgm:t>
    </dgm:pt>
    <dgm:pt modelId="{9950E27B-7C40-4877-B510-1DB991A94AC1}" type="pres">
      <dgm:prSet presAssocID="{054D4007-CBEF-49AE-A5C3-C3AC52BE1AA6}" presName="node" presStyleLbl="node1" presStyleIdx="6" presStyleCnt="13" custScaleX="140892" custScaleY="187235" custRadScaleRad="94942" custRadScaleInc="4877">
        <dgm:presLayoutVars>
          <dgm:bulletEnabled val="1"/>
        </dgm:presLayoutVars>
      </dgm:prSet>
      <dgm:spPr/>
      <dgm:t>
        <a:bodyPr/>
        <a:lstStyle/>
        <a:p>
          <a:endParaRPr lang="tr-TR"/>
        </a:p>
      </dgm:t>
    </dgm:pt>
    <dgm:pt modelId="{05656FAD-3B88-46FE-9759-5118567D3270}" type="pres">
      <dgm:prSet presAssocID="{054D4007-CBEF-49AE-A5C3-C3AC52BE1AA6}" presName="spNode" presStyleCnt="0"/>
      <dgm:spPr/>
    </dgm:pt>
    <dgm:pt modelId="{B19FFF5E-CA77-4D1D-B4CF-5E1998EBD20E}" type="pres">
      <dgm:prSet presAssocID="{535CB3A3-7638-4688-91A2-D4532CA935AC}" presName="sibTrans" presStyleLbl="sibTrans1D1" presStyleIdx="6" presStyleCnt="13"/>
      <dgm:spPr/>
      <dgm:t>
        <a:bodyPr/>
        <a:lstStyle/>
        <a:p>
          <a:endParaRPr lang="tr-TR"/>
        </a:p>
      </dgm:t>
    </dgm:pt>
    <dgm:pt modelId="{4ED6A454-8069-40AA-B2AB-B8FF810C102D}" type="pres">
      <dgm:prSet presAssocID="{D5D79256-5910-4D8E-A7A7-54C2D3137903}" presName="node" presStyleLbl="node1" presStyleIdx="7" presStyleCnt="13" custScaleX="138936" custScaleY="212974" custRadScaleRad="95714" custRadScaleInc="66613">
        <dgm:presLayoutVars>
          <dgm:bulletEnabled val="1"/>
        </dgm:presLayoutVars>
      </dgm:prSet>
      <dgm:spPr/>
      <dgm:t>
        <a:bodyPr/>
        <a:lstStyle/>
        <a:p>
          <a:endParaRPr lang="tr-TR"/>
        </a:p>
      </dgm:t>
    </dgm:pt>
    <dgm:pt modelId="{6B3A53DD-149B-4167-B48B-F755F3D1C2DB}" type="pres">
      <dgm:prSet presAssocID="{D5D79256-5910-4D8E-A7A7-54C2D3137903}" presName="spNode" presStyleCnt="0"/>
      <dgm:spPr/>
    </dgm:pt>
    <dgm:pt modelId="{031571F7-EB31-4A64-B140-BC73D8229763}" type="pres">
      <dgm:prSet presAssocID="{8EECF53B-438B-4CD9-AA1E-AF62A41827FC}" presName="sibTrans" presStyleLbl="sibTrans1D1" presStyleIdx="7" presStyleCnt="13"/>
      <dgm:spPr/>
      <dgm:t>
        <a:bodyPr/>
        <a:lstStyle/>
        <a:p>
          <a:endParaRPr lang="tr-TR"/>
        </a:p>
      </dgm:t>
    </dgm:pt>
    <dgm:pt modelId="{CBEA64A9-69D0-4535-A37A-A6A53C97291E}" type="pres">
      <dgm:prSet presAssocID="{7F86EE51-7BF2-485B-ADEA-476F58524913}" presName="node" presStyleLbl="node1" presStyleIdx="8" presStyleCnt="13" custScaleX="117065" custScaleY="126258" custRadScaleRad="101387" custRadScaleInc="76119">
        <dgm:presLayoutVars>
          <dgm:bulletEnabled val="1"/>
        </dgm:presLayoutVars>
      </dgm:prSet>
      <dgm:spPr/>
      <dgm:t>
        <a:bodyPr/>
        <a:lstStyle/>
        <a:p>
          <a:endParaRPr lang="tr-TR"/>
        </a:p>
      </dgm:t>
    </dgm:pt>
    <dgm:pt modelId="{9AA9D9D3-53A6-4BDD-87CB-B57ECB0045D6}" type="pres">
      <dgm:prSet presAssocID="{7F86EE51-7BF2-485B-ADEA-476F58524913}" presName="spNode" presStyleCnt="0"/>
      <dgm:spPr/>
    </dgm:pt>
    <dgm:pt modelId="{0BCB305D-0BC1-4F28-92B1-39F72428350C}" type="pres">
      <dgm:prSet presAssocID="{F2B0E66D-1095-465F-9708-AD4CC35CC47E}" presName="sibTrans" presStyleLbl="sibTrans1D1" presStyleIdx="8" presStyleCnt="13"/>
      <dgm:spPr/>
      <dgm:t>
        <a:bodyPr/>
        <a:lstStyle/>
        <a:p>
          <a:endParaRPr lang="tr-TR"/>
        </a:p>
      </dgm:t>
    </dgm:pt>
    <dgm:pt modelId="{126CA271-84A1-4810-82C1-11286530B569}" type="pres">
      <dgm:prSet presAssocID="{45D75D94-2D2A-4E9A-895B-4E628D892313}" presName="node" presStyleLbl="node1" presStyleIdx="9" presStyleCnt="13" custScaleX="130620" custScaleY="116016" custRadScaleRad="103779" custRadScaleInc="18756">
        <dgm:presLayoutVars>
          <dgm:bulletEnabled val="1"/>
        </dgm:presLayoutVars>
      </dgm:prSet>
      <dgm:spPr/>
      <dgm:t>
        <a:bodyPr/>
        <a:lstStyle/>
        <a:p>
          <a:endParaRPr lang="tr-TR"/>
        </a:p>
      </dgm:t>
    </dgm:pt>
    <dgm:pt modelId="{2940A27B-41B0-4D9C-BA2C-8C41C8D8E817}" type="pres">
      <dgm:prSet presAssocID="{45D75D94-2D2A-4E9A-895B-4E628D892313}" presName="spNode" presStyleCnt="0"/>
      <dgm:spPr/>
    </dgm:pt>
    <dgm:pt modelId="{16FFC2CD-69A1-4819-A98A-B373F26C57E1}" type="pres">
      <dgm:prSet presAssocID="{2595E6F0-6A66-4A1D-9694-DE15D307BD59}" presName="sibTrans" presStyleLbl="sibTrans1D1" presStyleIdx="9" presStyleCnt="13"/>
      <dgm:spPr/>
      <dgm:t>
        <a:bodyPr/>
        <a:lstStyle/>
        <a:p>
          <a:endParaRPr lang="tr-TR"/>
        </a:p>
      </dgm:t>
    </dgm:pt>
    <dgm:pt modelId="{24112438-F0E7-45D2-B937-B04B3C93AE03}" type="pres">
      <dgm:prSet presAssocID="{22FC100A-D100-475B-9057-2DCC59C8054A}" presName="node" presStyleLbl="node1" presStyleIdx="10" presStyleCnt="13" custScaleX="206685" custScaleY="152027" custRadScaleRad="102759" custRadScaleInc="1418">
        <dgm:presLayoutVars>
          <dgm:bulletEnabled val="1"/>
        </dgm:presLayoutVars>
      </dgm:prSet>
      <dgm:spPr/>
      <dgm:t>
        <a:bodyPr/>
        <a:lstStyle/>
        <a:p>
          <a:endParaRPr lang="tr-TR"/>
        </a:p>
      </dgm:t>
    </dgm:pt>
    <dgm:pt modelId="{A9EAF5F9-2638-4D64-A988-3F4B8CD959AE}" type="pres">
      <dgm:prSet presAssocID="{22FC100A-D100-475B-9057-2DCC59C8054A}" presName="spNode" presStyleCnt="0"/>
      <dgm:spPr/>
    </dgm:pt>
    <dgm:pt modelId="{C30A9ECB-5FB5-4A3E-9FEB-E44CEDD2C29C}" type="pres">
      <dgm:prSet presAssocID="{C63B05BE-B10A-4DF0-878F-ECFFACC58E26}" presName="sibTrans" presStyleLbl="sibTrans1D1" presStyleIdx="10" presStyleCnt="13"/>
      <dgm:spPr/>
      <dgm:t>
        <a:bodyPr/>
        <a:lstStyle/>
        <a:p>
          <a:endParaRPr lang="tr-TR"/>
        </a:p>
      </dgm:t>
    </dgm:pt>
    <dgm:pt modelId="{8C742E87-5F91-4577-8DC7-F08D21161D91}" type="pres">
      <dgm:prSet presAssocID="{156A0D02-AE2D-4A7C-882E-45CFDA1F0047}" presName="node" presStyleLbl="node1" presStyleIdx="11" presStyleCnt="13" custScaleX="160874" custScaleY="147492" custRadScaleRad="102759" custRadScaleInc="1418">
        <dgm:presLayoutVars>
          <dgm:bulletEnabled val="1"/>
        </dgm:presLayoutVars>
      </dgm:prSet>
      <dgm:spPr/>
      <dgm:t>
        <a:bodyPr/>
        <a:lstStyle/>
        <a:p>
          <a:endParaRPr lang="tr-TR"/>
        </a:p>
      </dgm:t>
    </dgm:pt>
    <dgm:pt modelId="{39352D21-2338-4AFC-BBE8-289133B3FD41}" type="pres">
      <dgm:prSet presAssocID="{156A0D02-AE2D-4A7C-882E-45CFDA1F0047}" presName="spNode" presStyleCnt="0"/>
      <dgm:spPr/>
    </dgm:pt>
    <dgm:pt modelId="{28BF4205-B547-48EE-8430-B34037EA18EA}" type="pres">
      <dgm:prSet presAssocID="{3B888A54-BA06-4907-8CBC-5D2FBFD1B6A3}" presName="sibTrans" presStyleLbl="sibTrans1D1" presStyleIdx="11" presStyleCnt="13"/>
      <dgm:spPr/>
      <dgm:t>
        <a:bodyPr/>
        <a:lstStyle/>
        <a:p>
          <a:endParaRPr lang="tr-TR"/>
        </a:p>
      </dgm:t>
    </dgm:pt>
    <dgm:pt modelId="{5EB9C61E-E12F-469D-ABB6-A6E7535CC369}" type="pres">
      <dgm:prSet presAssocID="{1DB76BF7-D70D-490B-91F6-D1301CF57116}" presName="node" presStyleLbl="node1" presStyleIdx="12" presStyleCnt="13" custScaleX="152189" custScaleY="125866" custRadScaleRad="102759" custRadScaleInc="1418">
        <dgm:presLayoutVars>
          <dgm:bulletEnabled val="1"/>
        </dgm:presLayoutVars>
      </dgm:prSet>
      <dgm:spPr/>
      <dgm:t>
        <a:bodyPr/>
        <a:lstStyle/>
        <a:p>
          <a:endParaRPr lang="tr-TR"/>
        </a:p>
      </dgm:t>
    </dgm:pt>
    <dgm:pt modelId="{5A5B717B-AE3C-48E3-AF2D-62354333231F}" type="pres">
      <dgm:prSet presAssocID="{1DB76BF7-D70D-490B-91F6-D1301CF57116}" presName="spNode" presStyleCnt="0"/>
      <dgm:spPr/>
    </dgm:pt>
    <dgm:pt modelId="{863048EF-A573-4E1F-B5E0-9E9C2A97C6B4}" type="pres">
      <dgm:prSet presAssocID="{2F33A0C6-8650-422C-9818-8CA23B86C564}" presName="sibTrans" presStyleLbl="sibTrans1D1" presStyleIdx="12" presStyleCnt="13"/>
      <dgm:spPr/>
      <dgm:t>
        <a:bodyPr/>
        <a:lstStyle/>
        <a:p>
          <a:endParaRPr lang="tr-TR"/>
        </a:p>
      </dgm:t>
    </dgm:pt>
  </dgm:ptLst>
  <dgm:cxnLst>
    <dgm:cxn modelId="{201B6827-0A38-48AF-8030-6C4ED937FB8D}" type="presOf" srcId="{4B4007E8-E2D1-414D-9655-D5E51AEE2496}" destId="{5711E44A-F0E7-4AFC-AFD9-8D3F35F98612}" srcOrd="0" destOrd="0" presId="urn:microsoft.com/office/officeart/2005/8/layout/cycle6"/>
    <dgm:cxn modelId="{5660111A-5E35-4E0B-86F9-82E1E79699D0}" type="presOf" srcId="{45D75D94-2D2A-4E9A-895B-4E628D892313}" destId="{126CA271-84A1-4810-82C1-11286530B569}" srcOrd="0" destOrd="0" presId="urn:microsoft.com/office/officeart/2005/8/layout/cycle6"/>
    <dgm:cxn modelId="{4DE84F03-F255-4C1B-9406-741920AA98B6}" type="presOf" srcId="{C63B05BE-B10A-4DF0-878F-ECFFACC58E26}" destId="{C30A9ECB-5FB5-4A3E-9FEB-E44CEDD2C29C}" srcOrd="0" destOrd="0" presId="urn:microsoft.com/office/officeart/2005/8/layout/cycle6"/>
    <dgm:cxn modelId="{70DA8843-F142-4025-BB9B-91F5A4523241}" type="presOf" srcId="{535CB3A3-7638-4688-91A2-D4532CA935AC}" destId="{B19FFF5E-CA77-4D1D-B4CF-5E1998EBD20E}" srcOrd="0" destOrd="0" presId="urn:microsoft.com/office/officeart/2005/8/layout/cycle6"/>
    <dgm:cxn modelId="{C8A7DF11-8454-41A7-9C1E-3D398336ED37}" srcId="{C3E60FED-FBCB-4286-AFCB-8AF8542B629F}" destId="{4694EAD6-5B9F-410E-8570-6C537FBBA7E6}" srcOrd="0" destOrd="0" parTransId="{9D631B12-AF84-4803-A914-4B5F09DD6649}" sibTransId="{6AB89792-4B48-4F93-9354-228400D1C518}"/>
    <dgm:cxn modelId="{F7621042-5645-4421-87D9-AAF053958F24}" type="presOf" srcId="{3B888A54-BA06-4907-8CBC-5D2FBFD1B6A3}" destId="{28BF4205-B547-48EE-8430-B34037EA18EA}" srcOrd="0" destOrd="0" presId="urn:microsoft.com/office/officeart/2005/8/layout/cycle6"/>
    <dgm:cxn modelId="{E910800A-E854-4304-94FD-1E8C42FE5723}" type="presOf" srcId="{054D4007-CBEF-49AE-A5C3-C3AC52BE1AA6}" destId="{9950E27B-7C40-4877-B510-1DB991A94AC1}" srcOrd="0" destOrd="0" presId="urn:microsoft.com/office/officeart/2005/8/layout/cycle6"/>
    <dgm:cxn modelId="{959C4934-8C62-4762-B5FD-8E01C396C839}" type="presOf" srcId="{D70EAB33-AF59-4291-B877-7EB11D7B4C9E}" destId="{7F10681E-7B20-416C-A76C-00E4446AF95A}" srcOrd="0" destOrd="0" presId="urn:microsoft.com/office/officeart/2005/8/layout/cycle6"/>
    <dgm:cxn modelId="{F7B57718-AF07-4897-8469-C443AB713D94}" srcId="{C3E60FED-FBCB-4286-AFCB-8AF8542B629F}" destId="{D70EAB33-AF59-4291-B877-7EB11D7B4C9E}" srcOrd="3" destOrd="0" parTransId="{D4E2BF60-097F-47DB-A223-8476AFF7A9C7}" sibTransId="{C9AE28AE-CF52-421F-BA8F-DDE86B8E42E9}"/>
    <dgm:cxn modelId="{5CBB3921-BC5B-465B-9912-1458A24ABFB2}" srcId="{C3E60FED-FBCB-4286-AFCB-8AF8542B629F}" destId="{4B4007E8-E2D1-414D-9655-D5E51AEE2496}" srcOrd="5" destOrd="0" parTransId="{506B694D-DDFA-42A8-BA67-9E0C70867142}" sibTransId="{7DEF8C0A-2641-410A-A5EA-5DDBB599CD6B}"/>
    <dgm:cxn modelId="{FDCF9DA7-1543-445B-86AE-BA9456E1AD0F}" srcId="{C3E60FED-FBCB-4286-AFCB-8AF8542B629F}" destId="{054D4007-CBEF-49AE-A5C3-C3AC52BE1AA6}" srcOrd="6" destOrd="0" parTransId="{0D099297-EF21-44AE-BC26-4BF5F057AFC2}" sibTransId="{535CB3A3-7638-4688-91A2-D4532CA935AC}"/>
    <dgm:cxn modelId="{12D49361-7F76-42D4-A594-90593DE9D853}" type="presOf" srcId="{2DFDAFE1-F838-4BCA-B873-0D4BE6473FE4}" destId="{4018860C-DD58-44D7-93CE-244A5D6A4B46}" srcOrd="0" destOrd="0" presId="urn:microsoft.com/office/officeart/2005/8/layout/cycle6"/>
    <dgm:cxn modelId="{856B131C-EFBB-4339-9738-20CEE5856EF1}" type="presOf" srcId="{4694EAD6-5B9F-410E-8570-6C537FBBA7E6}" destId="{6EEC940D-729A-47D5-9210-60998945CAE0}" srcOrd="0" destOrd="0" presId="urn:microsoft.com/office/officeart/2005/8/layout/cycle6"/>
    <dgm:cxn modelId="{99241D96-7025-4340-9A0D-D1ECE46B5F7B}" srcId="{C3E60FED-FBCB-4286-AFCB-8AF8542B629F}" destId="{7A5D67C2-CEC9-4E89-AA29-E30DA2E78142}" srcOrd="4" destOrd="0" parTransId="{131BA201-DBE4-4DC0-A01E-7D93494A9763}" sibTransId="{B07CAE63-2E5F-4DA8-A1CC-D02C8BBDB8E9}"/>
    <dgm:cxn modelId="{3CC36349-A43A-4980-A2E3-B2E1138D5492}" type="presOf" srcId="{6AB89792-4B48-4F93-9354-228400D1C518}" destId="{58FA2E1C-93DF-4632-9DEA-3360ED1952AA}" srcOrd="0" destOrd="0" presId="urn:microsoft.com/office/officeart/2005/8/layout/cycle6"/>
    <dgm:cxn modelId="{732E48DF-0C0D-4DB7-9891-25686498FD54}" srcId="{C3E60FED-FBCB-4286-AFCB-8AF8542B629F}" destId="{7F86EE51-7BF2-485B-ADEA-476F58524913}" srcOrd="8" destOrd="0" parTransId="{5154766A-2EB2-4EF6-8C6F-276F373B0B8B}" sibTransId="{F2B0E66D-1095-465F-9708-AD4CC35CC47E}"/>
    <dgm:cxn modelId="{7F5E58F7-6E56-436F-B473-09992FC94CF4}" type="presOf" srcId="{7DEF8C0A-2641-410A-A5EA-5DDBB599CD6B}" destId="{0B5671CE-7956-4A7D-97C4-9BAF1DCDEE28}" srcOrd="0" destOrd="0" presId="urn:microsoft.com/office/officeart/2005/8/layout/cycle6"/>
    <dgm:cxn modelId="{1B71CA2D-D67B-444E-BCAD-99F0FD95F806}" srcId="{C3E60FED-FBCB-4286-AFCB-8AF8542B629F}" destId="{44E5E870-C79E-4D80-9467-B31CD75688A4}" srcOrd="1" destOrd="0" parTransId="{4C4C3E29-A423-4203-BCB4-69EA8EDA04CA}" sibTransId="{2372D1B4-8453-48C1-A1CF-60C26B3C074D}"/>
    <dgm:cxn modelId="{9C6FC6A3-B841-41A1-99FB-1140F55EA745}" srcId="{C3E60FED-FBCB-4286-AFCB-8AF8542B629F}" destId="{1DB76BF7-D70D-490B-91F6-D1301CF57116}" srcOrd="12" destOrd="0" parTransId="{5C1D29E5-991F-401C-B305-C0030C5E9F54}" sibTransId="{2F33A0C6-8650-422C-9818-8CA23B86C564}"/>
    <dgm:cxn modelId="{99FFAC8E-4AD6-4153-B827-8A1D97271015}" srcId="{C3E60FED-FBCB-4286-AFCB-8AF8542B629F}" destId="{22FC100A-D100-475B-9057-2DCC59C8054A}" srcOrd="10" destOrd="0" parTransId="{7673163A-FDDC-4A10-B4B3-46FB23604B68}" sibTransId="{C63B05BE-B10A-4DF0-878F-ECFFACC58E26}"/>
    <dgm:cxn modelId="{458AB29F-6480-46FB-877D-2BE12B1DBEC6}" type="presOf" srcId="{8EECF53B-438B-4CD9-AA1E-AF62A41827FC}" destId="{031571F7-EB31-4A64-B140-BC73D8229763}" srcOrd="0" destOrd="0" presId="urn:microsoft.com/office/officeart/2005/8/layout/cycle6"/>
    <dgm:cxn modelId="{DAFC9A0B-ADC5-459C-ACB6-C9831CF705B3}" type="presOf" srcId="{B07CAE63-2E5F-4DA8-A1CC-D02C8BBDB8E9}" destId="{819FF486-1F4B-43DB-93E1-EF82193F9E38}" srcOrd="0" destOrd="0" presId="urn:microsoft.com/office/officeart/2005/8/layout/cycle6"/>
    <dgm:cxn modelId="{E6B48B20-1828-485A-A750-FCE1E66DB501}" type="presOf" srcId="{2595E6F0-6A66-4A1D-9694-DE15D307BD59}" destId="{16FFC2CD-69A1-4819-A98A-B373F26C57E1}" srcOrd="0" destOrd="0" presId="urn:microsoft.com/office/officeart/2005/8/layout/cycle6"/>
    <dgm:cxn modelId="{30AD3E1E-3A33-4ADB-A48C-4AB2AD1BFA9D}" type="presOf" srcId="{156A0D02-AE2D-4A7C-882E-45CFDA1F0047}" destId="{8C742E87-5F91-4577-8DC7-F08D21161D91}" srcOrd="0" destOrd="0" presId="urn:microsoft.com/office/officeart/2005/8/layout/cycle6"/>
    <dgm:cxn modelId="{1B056CCC-B757-4B3E-8351-62448455E704}" type="presOf" srcId="{2F33A0C6-8650-422C-9818-8CA23B86C564}" destId="{863048EF-A573-4E1F-B5E0-9E9C2A97C6B4}" srcOrd="0" destOrd="0" presId="urn:microsoft.com/office/officeart/2005/8/layout/cycle6"/>
    <dgm:cxn modelId="{90F3A991-E6D7-4A63-8958-C4FE60EFD483}" type="presOf" srcId="{7F86EE51-7BF2-485B-ADEA-476F58524913}" destId="{CBEA64A9-69D0-4535-A37A-A6A53C97291E}" srcOrd="0" destOrd="0" presId="urn:microsoft.com/office/officeart/2005/8/layout/cycle6"/>
    <dgm:cxn modelId="{797995D4-74F8-421D-9DB1-63A98284FA69}" srcId="{C3E60FED-FBCB-4286-AFCB-8AF8542B629F}" destId="{156A0D02-AE2D-4A7C-882E-45CFDA1F0047}" srcOrd="11" destOrd="0" parTransId="{D3CC5250-B4FD-49B1-93AE-CE1D7CB80DA4}" sibTransId="{3B888A54-BA06-4907-8CBC-5D2FBFD1B6A3}"/>
    <dgm:cxn modelId="{6EDB8335-0ECE-406D-AC03-1A556806FC12}" type="presOf" srcId="{1DB76BF7-D70D-490B-91F6-D1301CF57116}" destId="{5EB9C61E-E12F-469D-ABB6-A6E7535CC369}" srcOrd="0" destOrd="0" presId="urn:microsoft.com/office/officeart/2005/8/layout/cycle6"/>
    <dgm:cxn modelId="{D319CF53-3746-4F8B-A2D3-D298954A4C6A}" srcId="{C3E60FED-FBCB-4286-AFCB-8AF8542B629F}" destId="{45D75D94-2D2A-4E9A-895B-4E628D892313}" srcOrd="9" destOrd="0" parTransId="{3267E86B-49B5-424A-B5AD-3FB30EC9236C}" sibTransId="{2595E6F0-6A66-4A1D-9694-DE15D307BD59}"/>
    <dgm:cxn modelId="{FE4DF7B8-315C-40A4-8954-6D7A7937E137}" type="presOf" srcId="{7CCDBDF1-600C-4420-8CA4-948B101D1758}" destId="{DCD457A4-C875-4F5D-8B0B-AEA86128A8A7}" srcOrd="0" destOrd="0" presId="urn:microsoft.com/office/officeart/2005/8/layout/cycle6"/>
    <dgm:cxn modelId="{A4C7F963-82E9-4DB2-8B36-30D2B54FEBB5}" srcId="{C3E60FED-FBCB-4286-AFCB-8AF8542B629F}" destId="{2DFDAFE1-F838-4BCA-B873-0D4BE6473FE4}" srcOrd="2" destOrd="0" parTransId="{DBA9B0DA-A657-4621-B488-62F83936FEC5}" sibTransId="{7CCDBDF1-600C-4420-8CA4-948B101D1758}"/>
    <dgm:cxn modelId="{F499E4CD-4C99-4E32-A017-C11DD9357A7B}" type="presOf" srcId="{C9AE28AE-CF52-421F-BA8F-DDE86B8E42E9}" destId="{F95B4613-93AC-4B75-A0F1-EF1E68A5EB85}" srcOrd="0" destOrd="0" presId="urn:microsoft.com/office/officeart/2005/8/layout/cycle6"/>
    <dgm:cxn modelId="{987DDC20-447B-40AA-9995-1529626948EC}" type="presOf" srcId="{7A5D67C2-CEC9-4E89-AA29-E30DA2E78142}" destId="{9D237BA1-19B0-4932-916B-26967DB7189C}" srcOrd="0" destOrd="0" presId="urn:microsoft.com/office/officeart/2005/8/layout/cycle6"/>
    <dgm:cxn modelId="{B5E2C7FD-3666-4526-9788-E1A410ED42D6}" type="presOf" srcId="{44E5E870-C79E-4D80-9467-B31CD75688A4}" destId="{F28963FB-AF39-4338-AB26-971BA8EEB203}" srcOrd="0" destOrd="0" presId="urn:microsoft.com/office/officeart/2005/8/layout/cycle6"/>
    <dgm:cxn modelId="{450CA07A-C1CA-46F1-965C-5E4AB77AAF1F}" type="presOf" srcId="{F2B0E66D-1095-465F-9708-AD4CC35CC47E}" destId="{0BCB305D-0BC1-4F28-92B1-39F72428350C}" srcOrd="0" destOrd="0" presId="urn:microsoft.com/office/officeart/2005/8/layout/cycle6"/>
    <dgm:cxn modelId="{05A80800-1606-431E-BCB0-D151DE9DB3A9}" type="presOf" srcId="{D5D79256-5910-4D8E-A7A7-54C2D3137903}" destId="{4ED6A454-8069-40AA-B2AB-B8FF810C102D}" srcOrd="0" destOrd="0" presId="urn:microsoft.com/office/officeart/2005/8/layout/cycle6"/>
    <dgm:cxn modelId="{A4ECD1D8-D5D6-48DD-B74D-DCBA97B15CB0}" srcId="{C3E60FED-FBCB-4286-AFCB-8AF8542B629F}" destId="{D5D79256-5910-4D8E-A7A7-54C2D3137903}" srcOrd="7" destOrd="0" parTransId="{24727CA5-E7B0-463A-B94C-AFEE877BEA59}" sibTransId="{8EECF53B-438B-4CD9-AA1E-AF62A41827FC}"/>
    <dgm:cxn modelId="{57D344C5-6466-48B7-8AC8-C35D07C8E3AD}" type="presOf" srcId="{2372D1B4-8453-48C1-A1CF-60C26B3C074D}" destId="{18E5FE6B-5D45-431D-A808-A57971887C57}" srcOrd="0" destOrd="0" presId="urn:microsoft.com/office/officeart/2005/8/layout/cycle6"/>
    <dgm:cxn modelId="{6F98AA7C-5DF0-4D86-861D-E8580ED820E5}" type="presOf" srcId="{22FC100A-D100-475B-9057-2DCC59C8054A}" destId="{24112438-F0E7-45D2-B937-B04B3C93AE03}" srcOrd="0" destOrd="0" presId="urn:microsoft.com/office/officeart/2005/8/layout/cycle6"/>
    <dgm:cxn modelId="{119AD3A7-75D7-4632-BBAD-04B262CB9944}" type="presOf" srcId="{C3E60FED-FBCB-4286-AFCB-8AF8542B629F}" destId="{1D676D5F-B0A1-48DC-93AF-46EA0A7F2708}" srcOrd="0" destOrd="0" presId="urn:microsoft.com/office/officeart/2005/8/layout/cycle6"/>
    <dgm:cxn modelId="{57181D45-7EBD-4D10-86FA-BFD7A5DC77DE}" type="presParOf" srcId="{1D676D5F-B0A1-48DC-93AF-46EA0A7F2708}" destId="{6EEC940D-729A-47D5-9210-60998945CAE0}" srcOrd="0" destOrd="0" presId="urn:microsoft.com/office/officeart/2005/8/layout/cycle6"/>
    <dgm:cxn modelId="{A7239CBF-DB6F-47AC-B8C3-E29069033755}" type="presParOf" srcId="{1D676D5F-B0A1-48DC-93AF-46EA0A7F2708}" destId="{1AAC4A4D-40F5-4ACA-9E7D-1298928123E5}" srcOrd="1" destOrd="0" presId="urn:microsoft.com/office/officeart/2005/8/layout/cycle6"/>
    <dgm:cxn modelId="{D6F1B899-987F-4C52-B85B-7EAD29744BC3}" type="presParOf" srcId="{1D676D5F-B0A1-48DC-93AF-46EA0A7F2708}" destId="{58FA2E1C-93DF-4632-9DEA-3360ED1952AA}" srcOrd="2" destOrd="0" presId="urn:microsoft.com/office/officeart/2005/8/layout/cycle6"/>
    <dgm:cxn modelId="{3548DB15-55DB-44E0-B1C3-34C950E636E6}" type="presParOf" srcId="{1D676D5F-B0A1-48DC-93AF-46EA0A7F2708}" destId="{F28963FB-AF39-4338-AB26-971BA8EEB203}" srcOrd="3" destOrd="0" presId="urn:microsoft.com/office/officeart/2005/8/layout/cycle6"/>
    <dgm:cxn modelId="{BE6F8F09-D3D0-4219-BCD3-9087044BE738}" type="presParOf" srcId="{1D676D5F-B0A1-48DC-93AF-46EA0A7F2708}" destId="{9D39BD04-EE60-43C2-9E18-3D454896D97F}" srcOrd="4" destOrd="0" presId="urn:microsoft.com/office/officeart/2005/8/layout/cycle6"/>
    <dgm:cxn modelId="{A6FC3E6B-DF21-4E44-8D0F-18D092744130}" type="presParOf" srcId="{1D676D5F-B0A1-48DC-93AF-46EA0A7F2708}" destId="{18E5FE6B-5D45-431D-A808-A57971887C57}" srcOrd="5" destOrd="0" presId="urn:microsoft.com/office/officeart/2005/8/layout/cycle6"/>
    <dgm:cxn modelId="{38EBD71B-0179-4FC9-9FFA-8C4FC548CD43}" type="presParOf" srcId="{1D676D5F-B0A1-48DC-93AF-46EA0A7F2708}" destId="{4018860C-DD58-44D7-93CE-244A5D6A4B46}" srcOrd="6" destOrd="0" presId="urn:microsoft.com/office/officeart/2005/8/layout/cycle6"/>
    <dgm:cxn modelId="{73D819BC-A473-495E-A4B6-89F1AAFFE876}" type="presParOf" srcId="{1D676D5F-B0A1-48DC-93AF-46EA0A7F2708}" destId="{5913D4BF-A6D1-4EA1-866B-7A82A5F6772F}" srcOrd="7" destOrd="0" presId="urn:microsoft.com/office/officeart/2005/8/layout/cycle6"/>
    <dgm:cxn modelId="{885C214D-9C53-42D6-921A-032CBE2BAF55}" type="presParOf" srcId="{1D676D5F-B0A1-48DC-93AF-46EA0A7F2708}" destId="{DCD457A4-C875-4F5D-8B0B-AEA86128A8A7}" srcOrd="8" destOrd="0" presId="urn:microsoft.com/office/officeart/2005/8/layout/cycle6"/>
    <dgm:cxn modelId="{26F8F43D-B52F-4733-A7BF-55BA44B38B92}" type="presParOf" srcId="{1D676D5F-B0A1-48DC-93AF-46EA0A7F2708}" destId="{7F10681E-7B20-416C-A76C-00E4446AF95A}" srcOrd="9" destOrd="0" presId="urn:microsoft.com/office/officeart/2005/8/layout/cycle6"/>
    <dgm:cxn modelId="{1063B824-740D-4482-B8EC-63CF070A9DB6}" type="presParOf" srcId="{1D676D5F-B0A1-48DC-93AF-46EA0A7F2708}" destId="{330870B4-C9A2-4F1A-913E-54E173233B03}" srcOrd="10" destOrd="0" presId="urn:microsoft.com/office/officeart/2005/8/layout/cycle6"/>
    <dgm:cxn modelId="{8DC16E68-DD4B-4F26-84E2-3A38B302EED3}" type="presParOf" srcId="{1D676D5F-B0A1-48DC-93AF-46EA0A7F2708}" destId="{F95B4613-93AC-4B75-A0F1-EF1E68A5EB85}" srcOrd="11" destOrd="0" presId="urn:microsoft.com/office/officeart/2005/8/layout/cycle6"/>
    <dgm:cxn modelId="{BF66A387-55E3-40C9-8FCF-C7123F898D37}" type="presParOf" srcId="{1D676D5F-B0A1-48DC-93AF-46EA0A7F2708}" destId="{9D237BA1-19B0-4932-916B-26967DB7189C}" srcOrd="12" destOrd="0" presId="urn:microsoft.com/office/officeart/2005/8/layout/cycle6"/>
    <dgm:cxn modelId="{B9D8800D-20B2-4D5B-B062-78D872396E44}" type="presParOf" srcId="{1D676D5F-B0A1-48DC-93AF-46EA0A7F2708}" destId="{DDDCB8B0-932C-4896-997C-EE5442A85462}" srcOrd="13" destOrd="0" presId="urn:microsoft.com/office/officeart/2005/8/layout/cycle6"/>
    <dgm:cxn modelId="{56A3AB8D-1B4F-4E01-86A5-C25AA49ED711}" type="presParOf" srcId="{1D676D5F-B0A1-48DC-93AF-46EA0A7F2708}" destId="{819FF486-1F4B-43DB-93E1-EF82193F9E38}" srcOrd="14" destOrd="0" presId="urn:microsoft.com/office/officeart/2005/8/layout/cycle6"/>
    <dgm:cxn modelId="{7109C30D-0459-4274-BEEA-FA749D24C1DF}" type="presParOf" srcId="{1D676D5F-B0A1-48DC-93AF-46EA0A7F2708}" destId="{5711E44A-F0E7-4AFC-AFD9-8D3F35F98612}" srcOrd="15" destOrd="0" presId="urn:microsoft.com/office/officeart/2005/8/layout/cycle6"/>
    <dgm:cxn modelId="{D39BD562-B6B4-4840-80D9-322A9B39A3A4}" type="presParOf" srcId="{1D676D5F-B0A1-48DC-93AF-46EA0A7F2708}" destId="{3B762A89-EE8D-4237-81DB-03117F072FCC}" srcOrd="16" destOrd="0" presId="urn:microsoft.com/office/officeart/2005/8/layout/cycle6"/>
    <dgm:cxn modelId="{C8C24269-41B2-4707-9AD1-F7E8AFBB9DCE}" type="presParOf" srcId="{1D676D5F-B0A1-48DC-93AF-46EA0A7F2708}" destId="{0B5671CE-7956-4A7D-97C4-9BAF1DCDEE28}" srcOrd="17" destOrd="0" presId="urn:microsoft.com/office/officeart/2005/8/layout/cycle6"/>
    <dgm:cxn modelId="{2CFAE087-834F-45E7-8D67-56A544622B98}" type="presParOf" srcId="{1D676D5F-B0A1-48DC-93AF-46EA0A7F2708}" destId="{9950E27B-7C40-4877-B510-1DB991A94AC1}" srcOrd="18" destOrd="0" presId="urn:microsoft.com/office/officeart/2005/8/layout/cycle6"/>
    <dgm:cxn modelId="{CCD69630-82C1-4C81-B2C0-DCA86015D1B6}" type="presParOf" srcId="{1D676D5F-B0A1-48DC-93AF-46EA0A7F2708}" destId="{05656FAD-3B88-46FE-9759-5118567D3270}" srcOrd="19" destOrd="0" presId="urn:microsoft.com/office/officeart/2005/8/layout/cycle6"/>
    <dgm:cxn modelId="{EB1EBFCD-83F4-4D28-ABD7-79917AFFE024}" type="presParOf" srcId="{1D676D5F-B0A1-48DC-93AF-46EA0A7F2708}" destId="{B19FFF5E-CA77-4D1D-B4CF-5E1998EBD20E}" srcOrd="20" destOrd="0" presId="urn:microsoft.com/office/officeart/2005/8/layout/cycle6"/>
    <dgm:cxn modelId="{2680CB98-25D8-4F9D-A419-5FF01CAAEFF1}" type="presParOf" srcId="{1D676D5F-B0A1-48DC-93AF-46EA0A7F2708}" destId="{4ED6A454-8069-40AA-B2AB-B8FF810C102D}" srcOrd="21" destOrd="0" presId="urn:microsoft.com/office/officeart/2005/8/layout/cycle6"/>
    <dgm:cxn modelId="{92AA02E4-14EB-46BE-BB41-546178B39201}" type="presParOf" srcId="{1D676D5F-B0A1-48DC-93AF-46EA0A7F2708}" destId="{6B3A53DD-149B-4167-B48B-F755F3D1C2DB}" srcOrd="22" destOrd="0" presId="urn:microsoft.com/office/officeart/2005/8/layout/cycle6"/>
    <dgm:cxn modelId="{6D76EDDC-1EAA-4F71-A02D-69DFDDE3145F}" type="presParOf" srcId="{1D676D5F-B0A1-48DC-93AF-46EA0A7F2708}" destId="{031571F7-EB31-4A64-B140-BC73D8229763}" srcOrd="23" destOrd="0" presId="urn:microsoft.com/office/officeart/2005/8/layout/cycle6"/>
    <dgm:cxn modelId="{1EFB540C-AE97-41C1-80FB-DFB77B67D14A}" type="presParOf" srcId="{1D676D5F-B0A1-48DC-93AF-46EA0A7F2708}" destId="{CBEA64A9-69D0-4535-A37A-A6A53C97291E}" srcOrd="24" destOrd="0" presId="urn:microsoft.com/office/officeart/2005/8/layout/cycle6"/>
    <dgm:cxn modelId="{D5193CD3-131F-4E4F-8E61-375CD3687BC3}" type="presParOf" srcId="{1D676D5F-B0A1-48DC-93AF-46EA0A7F2708}" destId="{9AA9D9D3-53A6-4BDD-87CB-B57ECB0045D6}" srcOrd="25" destOrd="0" presId="urn:microsoft.com/office/officeart/2005/8/layout/cycle6"/>
    <dgm:cxn modelId="{204C9D8C-81E6-40BF-8BA4-E5232ED979CC}" type="presParOf" srcId="{1D676D5F-B0A1-48DC-93AF-46EA0A7F2708}" destId="{0BCB305D-0BC1-4F28-92B1-39F72428350C}" srcOrd="26" destOrd="0" presId="urn:microsoft.com/office/officeart/2005/8/layout/cycle6"/>
    <dgm:cxn modelId="{0AA4697C-A22F-4554-9DB9-DA6295EC227D}" type="presParOf" srcId="{1D676D5F-B0A1-48DC-93AF-46EA0A7F2708}" destId="{126CA271-84A1-4810-82C1-11286530B569}" srcOrd="27" destOrd="0" presId="urn:microsoft.com/office/officeart/2005/8/layout/cycle6"/>
    <dgm:cxn modelId="{725653DA-B0EB-4265-A95F-5BD039DCBF59}" type="presParOf" srcId="{1D676D5F-B0A1-48DC-93AF-46EA0A7F2708}" destId="{2940A27B-41B0-4D9C-BA2C-8C41C8D8E817}" srcOrd="28" destOrd="0" presId="urn:microsoft.com/office/officeart/2005/8/layout/cycle6"/>
    <dgm:cxn modelId="{83E71EC3-030C-4F6A-A575-459BCC6CFD6D}" type="presParOf" srcId="{1D676D5F-B0A1-48DC-93AF-46EA0A7F2708}" destId="{16FFC2CD-69A1-4819-A98A-B373F26C57E1}" srcOrd="29" destOrd="0" presId="urn:microsoft.com/office/officeart/2005/8/layout/cycle6"/>
    <dgm:cxn modelId="{4D9D7A4A-DF0D-4937-B916-D0F7115941C6}" type="presParOf" srcId="{1D676D5F-B0A1-48DC-93AF-46EA0A7F2708}" destId="{24112438-F0E7-45D2-B937-B04B3C93AE03}" srcOrd="30" destOrd="0" presId="urn:microsoft.com/office/officeart/2005/8/layout/cycle6"/>
    <dgm:cxn modelId="{49E48F38-9E15-493A-AAA8-A9D3DE2916DA}" type="presParOf" srcId="{1D676D5F-B0A1-48DC-93AF-46EA0A7F2708}" destId="{A9EAF5F9-2638-4D64-A988-3F4B8CD959AE}" srcOrd="31" destOrd="0" presId="urn:microsoft.com/office/officeart/2005/8/layout/cycle6"/>
    <dgm:cxn modelId="{41BCA80C-8496-4780-853F-605BBC78051D}" type="presParOf" srcId="{1D676D5F-B0A1-48DC-93AF-46EA0A7F2708}" destId="{C30A9ECB-5FB5-4A3E-9FEB-E44CEDD2C29C}" srcOrd="32" destOrd="0" presId="urn:microsoft.com/office/officeart/2005/8/layout/cycle6"/>
    <dgm:cxn modelId="{C24455D0-BC75-46EF-957E-7770AE31A9D4}" type="presParOf" srcId="{1D676D5F-B0A1-48DC-93AF-46EA0A7F2708}" destId="{8C742E87-5F91-4577-8DC7-F08D21161D91}" srcOrd="33" destOrd="0" presId="urn:microsoft.com/office/officeart/2005/8/layout/cycle6"/>
    <dgm:cxn modelId="{66FC3C88-280C-463F-A463-6338C839B83D}" type="presParOf" srcId="{1D676D5F-B0A1-48DC-93AF-46EA0A7F2708}" destId="{39352D21-2338-4AFC-BBE8-289133B3FD41}" srcOrd="34" destOrd="0" presId="urn:microsoft.com/office/officeart/2005/8/layout/cycle6"/>
    <dgm:cxn modelId="{CEA51B81-6257-4931-999A-D58F19804E9B}" type="presParOf" srcId="{1D676D5F-B0A1-48DC-93AF-46EA0A7F2708}" destId="{28BF4205-B547-48EE-8430-B34037EA18EA}" srcOrd="35" destOrd="0" presId="urn:microsoft.com/office/officeart/2005/8/layout/cycle6"/>
    <dgm:cxn modelId="{E385612F-CAAF-4FF5-BD06-BCBAB2DA608E}" type="presParOf" srcId="{1D676D5F-B0A1-48DC-93AF-46EA0A7F2708}" destId="{5EB9C61E-E12F-469D-ABB6-A6E7535CC369}" srcOrd="36" destOrd="0" presId="urn:microsoft.com/office/officeart/2005/8/layout/cycle6"/>
    <dgm:cxn modelId="{ED0AA178-665F-4B6C-B584-FDE1D6ADDF8C}" type="presParOf" srcId="{1D676D5F-B0A1-48DC-93AF-46EA0A7F2708}" destId="{5A5B717B-AE3C-48E3-AF2D-62354333231F}" srcOrd="37" destOrd="0" presId="urn:microsoft.com/office/officeart/2005/8/layout/cycle6"/>
    <dgm:cxn modelId="{11BC35C2-0AD4-412A-B438-FBBAD9DEA2BC}" type="presParOf" srcId="{1D676D5F-B0A1-48DC-93AF-46EA0A7F2708}" destId="{863048EF-A573-4E1F-B5E0-9E9C2A97C6B4}" srcOrd="38"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EC940D-729A-47D5-9210-60998945CAE0}">
      <dsp:nvSpPr>
        <dsp:cNvPr id="0" name=""/>
        <dsp:cNvSpPr/>
      </dsp:nvSpPr>
      <dsp:spPr>
        <a:xfrm>
          <a:off x="4078371" y="-231642"/>
          <a:ext cx="1285883" cy="87506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a:t>Halk sağlığı Md. Nedenlerin araştırılması</a:t>
          </a:r>
        </a:p>
      </dsp:txBody>
      <dsp:txXfrm>
        <a:off x="4121088" y="-188925"/>
        <a:ext cx="1200449" cy="789629"/>
      </dsp:txXfrm>
    </dsp:sp>
    <dsp:sp modelId="{58FA2E1C-93DF-4632-9DEA-3360ED1952AA}">
      <dsp:nvSpPr>
        <dsp:cNvPr id="0" name=""/>
        <dsp:cNvSpPr/>
      </dsp:nvSpPr>
      <dsp:spPr>
        <a:xfrm>
          <a:off x="1703905" y="205889"/>
          <a:ext cx="6034815" cy="6034815"/>
        </a:xfrm>
        <a:custGeom>
          <a:avLst/>
          <a:gdLst/>
          <a:ahLst/>
          <a:cxnLst/>
          <a:rect l="0" t="0" r="0" b="0"/>
          <a:pathLst>
            <a:path>
              <a:moveTo>
                <a:pt x="3662699" y="69807"/>
              </a:moveTo>
              <a:arcTo wR="3017407" hR="3017407" stAng="16940906" swAng="26859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28963FB-AF39-4338-AB26-971BA8EEB203}">
      <dsp:nvSpPr>
        <dsp:cNvPr id="0" name=""/>
        <dsp:cNvSpPr/>
      </dsp:nvSpPr>
      <dsp:spPr>
        <a:xfrm>
          <a:off x="5597004" y="203501"/>
          <a:ext cx="1053136" cy="696025"/>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Sonuçların duyurulması</a:t>
          </a:r>
        </a:p>
      </dsp:txBody>
      <dsp:txXfrm>
        <a:off x="5630981" y="237478"/>
        <a:ext cx="985182" cy="628071"/>
      </dsp:txXfrm>
    </dsp:sp>
    <dsp:sp modelId="{18E5FE6B-5D45-431D-A808-A57971887C57}">
      <dsp:nvSpPr>
        <dsp:cNvPr id="0" name=""/>
        <dsp:cNvSpPr/>
      </dsp:nvSpPr>
      <dsp:spPr>
        <a:xfrm>
          <a:off x="1832009" y="306298"/>
          <a:ext cx="6034815" cy="6034815"/>
        </a:xfrm>
        <a:custGeom>
          <a:avLst/>
          <a:gdLst/>
          <a:ahLst/>
          <a:cxnLst/>
          <a:rect l="0" t="0" r="0" b="0"/>
          <a:pathLst>
            <a:path>
              <a:moveTo>
                <a:pt x="4817827" y="595995"/>
              </a:moveTo>
              <a:arcTo wR="3017407" hR="3017407" stAng="18397939" swAng="51855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018860C-DD58-44D7-93CE-244A5D6A4B46}">
      <dsp:nvSpPr>
        <dsp:cNvPr id="0" name=""/>
        <dsp:cNvSpPr/>
      </dsp:nvSpPr>
      <dsp:spPr>
        <a:xfrm>
          <a:off x="6630051" y="1203635"/>
          <a:ext cx="1163097" cy="54414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Komisyonlarda incelenmesi</a:t>
          </a:r>
        </a:p>
      </dsp:txBody>
      <dsp:txXfrm>
        <a:off x="6656614" y="1230198"/>
        <a:ext cx="1109971" cy="491015"/>
      </dsp:txXfrm>
    </dsp:sp>
    <dsp:sp modelId="{DCD457A4-C875-4F5D-8B0B-AEA86128A8A7}">
      <dsp:nvSpPr>
        <dsp:cNvPr id="0" name=""/>
        <dsp:cNvSpPr/>
      </dsp:nvSpPr>
      <dsp:spPr>
        <a:xfrm>
          <a:off x="1681972" y="112078"/>
          <a:ext cx="6034815" cy="6034815"/>
        </a:xfrm>
        <a:custGeom>
          <a:avLst/>
          <a:gdLst/>
          <a:ahLst/>
          <a:cxnLst/>
          <a:rect l="0" t="0" r="0" b="0"/>
          <a:pathLst>
            <a:path>
              <a:moveTo>
                <a:pt x="5703474" y="1642709"/>
              </a:moveTo>
              <a:arcTo wR="3017407" hR="3017407" stAng="19973830" swAng="88249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F10681E-7B20-416C-A76C-00E4446AF95A}">
      <dsp:nvSpPr>
        <dsp:cNvPr id="0" name=""/>
        <dsp:cNvSpPr/>
      </dsp:nvSpPr>
      <dsp:spPr>
        <a:xfrm>
          <a:off x="7150207" y="2489518"/>
          <a:ext cx="1133026" cy="740140"/>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Anne Ölümü </a:t>
          </a:r>
          <a:r>
            <a:rPr lang="tr-TR" sz="1300" kern="1200" dirty="0" err="1"/>
            <a:t>tesbiti</a:t>
          </a:r>
          <a:r>
            <a:rPr lang="tr-TR" sz="1300" kern="1200" dirty="0"/>
            <a:t> ve kaydı</a:t>
          </a:r>
        </a:p>
      </dsp:txBody>
      <dsp:txXfrm>
        <a:off x="7186338" y="2525649"/>
        <a:ext cx="1060764" cy="667878"/>
      </dsp:txXfrm>
    </dsp:sp>
    <dsp:sp modelId="{F95B4613-93AC-4B75-A0F1-EF1E68A5EB85}">
      <dsp:nvSpPr>
        <dsp:cNvPr id="0" name=""/>
        <dsp:cNvSpPr/>
      </dsp:nvSpPr>
      <dsp:spPr>
        <a:xfrm>
          <a:off x="1715536" y="477007"/>
          <a:ext cx="6034815" cy="6034815"/>
        </a:xfrm>
        <a:custGeom>
          <a:avLst/>
          <a:gdLst/>
          <a:ahLst/>
          <a:cxnLst/>
          <a:rect l="0" t="0" r="0" b="0"/>
          <a:pathLst>
            <a:path>
              <a:moveTo>
                <a:pt x="6023783" y="2759622"/>
              </a:moveTo>
              <a:arcTo wR="3017407" hR="3017407" stAng="21305945" swAng="78303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D237BA1-19B0-4932-916B-26967DB7189C}">
      <dsp:nvSpPr>
        <dsp:cNvPr id="0" name=""/>
        <dsp:cNvSpPr/>
      </dsp:nvSpPr>
      <dsp:spPr>
        <a:xfrm>
          <a:off x="7083038" y="3929086"/>
          <a:ext cx="1069812" cy="679418"/>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Anne ölümü</a:t>
          </a:r>
        </a:p>
      </dsp:txBody>
      <dsp:txXfrm>
        <a:off x="7116204" y="3962252"/>
        <a:ext cx="1003480" cy="613086"/>
      </dsp:txXfrm>
    </dsp:sp>
    <dsp:sp modelId="{819FF486-1F4B-43DB-93E1-EF82193F9E38}">
      <dsp:nvSpPr>
        <dsp:cNvPr id="0" name=""/>
        <dsp:cNvSpPr/>
      </dsp:nvSpPr>
      <dsp:spPr>
        <a:xfrm>
          <a:off x="1501555" y="969832"/>
          <a:ext cx="6034815" cy="6034815"/>
        </a:xfrm>
        <a:custGeom>
          <a:avLst/>
          <a:gdLst/>
          <a:ahLst/>
          <a:cxnLst/>
          <a:rect l="0" t="0" r="0" b="0"/>
          <a:pathLst>
            <a:path>
              <a:moveTo>
                <a:pt x="5969348" y="3642547"/>
              </a:moveTo>
              <a:arcTo wR="3017407" hR="3017407" stAng="717421" swAng="44249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711E44A-F0E7-4AFC-AFD9-8D3F35F98612}">
      <dsp:nvSpPr>
        <dsp:cNvPr id="0" name=""/>
        <dsp:cNvSpPr/>
      </dsp:nvSpPr>
      <dsp:spPr>
        <a:xfrm>
          <a:off x="6224049" y="4989860"/>
          <a:ext cx="1618486" cy="832276"/>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Riskli durumlarda hastanede ileri/yoğun bakım</a:t>
          </a:r>
        </a:p>
      </dsp:txBody>
      <dsp:txXfrm>
        <a:off x="6264677" y="5030488"/>
        <a:ext cx="1537230" cy="751020"/>
      </dsp:txXfrm>
    </dsp:sp>
    <dsp:sp modelId="{0B5671CE-7956-4A7D-97C4-9BAF1DCDEE28}">
      <dsp:nvSpPr>
        <dsp:cNvPr id="0" name=""/>
        <dsp:cNvSpPr/>
      </dsp:nvSpPr>
      <dsp:spPr>
        <a:xfrm>
          <a:off x="3364974" y="-207845"/>
          <a:ext cx="6034815" cy="6034815"/>
        </a:xfrm>
        <a:custGeom>
          <a:avLst/>
          <a:gdLst/>
          <a:ahLst/>
          <a:cxnLst/>
          <a:rect l="0" t="0" r="0" b="0"/>
          <a:pathLst>
            <a:path>
              <a:moveTo>
                <a:pt x="3182353" y="6030304"/>
              </a:moveTo>
              <a:arcTo wR="3017407" hR="3017407" stAng="5211983" swAng="64724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950E27B-7C40-4877-B510-1DB991A94AC1}">
      <dsp:nvSpPr>
        <dsp:cNvPr id="0" name=""/>
        <dsp:cNvSpPr/>
      </dsp:nvSpPr>
      <dsp:spPr>
        <a:xfrm>
          <a:off x="4795281" y="5500717"/>
          <a:ext cx="1179488" cy="101884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a:t>Doğum sonrası bakım (2-5 gün, 2 </a:t>
          </a:r>
          <a:r>
            <a:rPr lang="tr-TR" sz="1400" kern="1200" dirty="0" err="1"/>
            <a:t>hf</a:t>
          </a:r>
          <a:r>
            <a:rPr lang="tr-TR" sz="1400" kern="1200" dirty="0"/>
            <a:t>, 6 </a:t>
          </a:r>
          <a:r>
            <a:rPr lang="tr-TR" sz="1400" kern="1200" dirty="0" err="1"/>
            <a:t>hf</a:t>
          </a:r>
          <a:r>
            <a:rPr lang="tr-TR" sz="1400" kern="1200" dirty="0"/>
            <a:t>)</a:t>
          </a:r>
        </a:p>
      </dsp:txBody>
      <dsp:txXfrm>
        <a:off x="4845017" y="5550453"/>
        <a:ext cx="1080016" cy="919372"/>
      </dsp:txXfrm>
    </dsp:sp>
    <dsp:sp modelId="{B19FFF5E-CA77-4D1D-B4CF-5E1998EBD20E}">
      <dsp:nvSpPr>
        <dsp:cNvPr id="0" name=""/>
        <dsp:cNvSpPr/>
      </dsp:nvSpPr>
      <dsp:spPr>
        <a:xfrm>
          <a:off x="1565648" y="59786"/>
          <a:ext cx="6034815" cy="6034815"/>
        </a:xfrm>
        <a:custGeom>
          <a:avLst/>
          <a:gdLst/>
          <a:ahLst/>
          <a:cxnLst/>
          <a:rect l="0" t="0" r="0" b="0"/>
          <a:pathLst>
            <a:path>
              <a:moveTo>
                <a:pt x="3224844" y="6027677"/>
              </a:moveTo>
              <a:arcTo wR="3017407" hR="3017407" stAng="5163479" swAng="53648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D6A454-8069-40AA-B2AB-B8FF810C102D}">
      <dsp:nvSpPr>
        <dsp:cNvPr id="0" name=""/>
        <dsp:cNvSpPr/>
      </dsp:nvSpPr>
      <dsp:spPr>
        <a:xfrm>
          <a:off x="3152208" y="5357839"/>
          <a:ext cx="1163114" cy="115890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Doğum sonrası bakım (1. gün</a:t>
          </a:r>
          <a:r>
            <a:rPr lang="tr-TR" sz="900" kern="1200" dirty="0"/>
            <a:t>)</a:t>
          </a:r>
        </a:p>
      </dsp:txBody>
      <dsp:txXfrm>
        <a:off x="3208781" y="5414412"/>
        <a:ext cx="1049968" cy="1045758"/>
      </dsp:txXfrm>
    </dsp:sp>
    <dsp:sp modelId="{031571F7-EB31-4A64-B140-BC73D8229763}">
      <dsp:nvSpPr>
        <dsp:cNvPr id="0" name=""/>
        <dsp:cNvSpPr/>
      </dsp:nvSpPr>
      <dsp:spPr>
        <a:xfrm>
          <a:off x="409047" y="-374380"/>
          <a:ext cx="6034815" cy="6034815"/>
        </a:xfrm>
        <a:custGeom>
          <a:avLst/>
          <a:gdLst/>
          <a:ahLst/>
          <a:cxnLst/>
          <a:rect l="0" t="0" r="0" b="0"/>
          <a:pathLst>
            <a:path>
              <a:moveTo>
                <a:pt x="2739456" y="6021986"/>
              </a:moveTo>
              <a:arcTo wR="3017407" hR="3017407" stAng="5717121" swAng="41570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BEA64A9-69D0-4535-A37A-A6A53C97291E}">
      <dsp:nvSpPr>
        <dsp:cNvPr id="0" name=""/>
        <dsp:cNvSpPr/>
      </dsp:nvSpPr>
      <dsp:spPr>
        <a:xfrm>
          <a:off x="1937761" y="4904311"/>
          <a:ext cx="980019" cy="687036"/>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Doğum eylemi</a:t>
          </a:r>
        </a:p>
      </dsp:txBody>
      <dsp:txXfrm>
        <a:off x="1971299" y="4937849"/>
        <a:ext cx="912943" cy="619960"/>
      </dsp:txXfrm>
    </dsp:sp>
    <dsp:sp modelId="{0BCB305D-0BC1-4F28-92B1-39F72428350C}">
      <dsp:nvSpPr>
        <dsp:cNvPr id="0" name=""/>
        <dsp:cNvSpPr/>
      </dsp:nvSpPr>
      <dsp:spPr>
        <a:xfrm>
          <a:off x="1358450" y="-166906"/>
          <a:ext cx="6034815" cy="6034815"/>
        </a:xfrm>
        <a:custGeom>
          <a:avLst/>
          <a:gdLst/>
          <a:ahLst/>
          <a:cxnLst/>
          <a:rect l="0" t="0" r="0" b="0"/>
          <a:pathLst>
            <a:path>
              <a:moveTo>
                <a:pt x="803841" y="5067986"/>
              </a:moveTo>
              <a:arcTo wR="3017407" hR="3017407" stAng="8231336" swAng="49250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26CA271-84A1-4810-82C1-11286530B569}">
      <dsp:nvSpPr>
        <dsp:cNvPr id="0" name=""/>
        <dsp:cNvSpPr/>
      </dsp:nvSpPr>
      <dsp:spPr>
        <a:xfrm>
          <a:off x="1214409" y="3929099"/>
          <a:ext cx="1093496" cy="63130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Doğumun planlanması</a:t>
          </a:r>
        </a:p>
      </dsp:txBody>
      <dsp:txXfrm>
        <a:off x="1245227" y="3959917"/>
        <a:ext cx="1031860" cy="569668"/>
      </dsp:txXfrm>
    </dsp:sp>
    <dsp:sp modelId="{16FFC2CD-69A1-4819-A98A-B373F26C57E1}">
      <dsp:nvSpPr>
        <dsp:cNvPr id="0" name=""/>
        <dsp:cNvSpPr/>
      </dsp:nvSpPr>
      <dsp:spPr>
        <a:xfrm>
          <a:off x="1618600" y="354693"/>
          <a:ext cx="6034815" cy="6034815"/>
        </a:xfrm>
        <a:custGeom>
          <a:avLst/>
          <a:gdLst/>
          <a:ahLst/>
          <a:cxnLst/>
          <a:rect l="0" t="0" r="0" b="0"/>
          <a:pathLst>
            <a:path>
              <a:moveTo>
                <a:pt x="50616" y="3567772"/>
              </a:moveTo>
              <a:arcTo wR="3017407" hR="3017407" stAng="10169438" swAng="75500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4112438-F0E7-45D2-B937-B04B3C93AE03}">
      <dsp:nvSpPr>
        <dsp:cNvPr id="0" name=""/>
        <dsp:cNvSpPr/>
      </dsp:nvSpPr>
      <dsp:spPr>
        <a:xfrm>
          <a:off x="778984" y="2428893"/>
          <a:ext cx="1730280" cy="827259"/>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Doğum öncesi bakım (izlem protokolü)</a:t>
          </a:r>
        </a:p>
      </dsp:txBody>
      <dsp:txXfrm>
        <a:off x="819367" y="2469276"/>
        <a:ext cx="1649514" cy="746493"/>
      </dsp:txXfrm>
    </dsp:sp>
    <dsp:sp modelId="{C30A9ECB-5FB5-4A3E-9FEB-E44CEDD2C29C}">
      <dsp:nvSpPr>
        <dsp:cNvPr id="0" name=""/>
        <dsp:cNvSpPr/>
      </dsp:nvSpPr>
      <dsp:spPr>
        <a:xfrm>
          <a:off x="1625532" y="176600"/>
          <a:ext cx="6034815" cy="6034815"/>
        </a:xfrm>
        <a:custGeom>
          <a:avLst/>
          <a:gdLst/>
          <a:ahLst/>
          <a:cxnLst/>
          <a:rect l="0" t="0" r="0" b="0"/>
          <a:pathLst>
            <a:path>
              <a:moveTo>
                <a:pt x="100168" y="2246393"/>
              </a:moveTo>
              <a:arcTo wR="3017407" hR="3017407" stAng="11688272" swAng="68238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C742E87-5F91-4577-8DC7-F08D21161D91}">
      <dsp:nvSpPr>
        <dsp:cNvPr id="0" name=""/>
        <dsp:cNvSpPr/>
      </dsp:nvSpPr>
      <dsp:spPr>
        <a:xfrm>
          <a:off x="1500167" y="1054806"/>
          <a:ext cx="1346769" cy="802581"/>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Evlilik öncesi danışmanlık</a:t>
          </a:r>
        </a:p>
      </dsp:txBody>
      <dsp:txXfrm>
        <a:off x="1539346" y="1093985"/>
        <a:ext cx="1268411" cy="724223"/>
      </dsp:txXfrm>
    </dsp:sp>
    <dsp:sp modelId="{28BF4205-B547-48EE-8430-B34037EA18EA}">
      <dsp:nvSpPr>
        <dsp:cNvPr id="0" name=""/>
        <dsp:cNvSpPr/>
      </dsp:nvSpPr>
      <dsp:spPr>
        <a:xfrm>
          <a:off x="1647718" y="144271"/>
          <a:ext cx="6034815" cy="6034815"/>
        </a:xfrm>
        <a:custGeom>
          <a:avLst/>
          <a:gdLst/>
          <a:ahLst/>
          <a:cxnLst/>
          <a:rect l="0" t="0" r="0" b="0"/>
          <a:pathLst>
            <a:path>
              <a:moveTo>
                <a:pt x="859819" y="908009"/>
              </a:moveTo>
              <a:arcTo wR="3017407" hR="3017407" stAng="13461177" swAng="39434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EB9C61E-E12F-469D-ABB6-A6E7535CC369}">
      <dsp:nvSpPr>
        <dsp:cNvPr id="0" name=""/>
        <dsp:cNvSpPr/>
      </dsp:nvSpPr>
      <dsp:spPr>
        <a:xfrm>
          <a:off x="2649610" y="132064"/>
          <a:ext cx="1274062" cy="684903"/>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t>Annenin 10-24 yaş dönemi</a:t>
          </a:r>
        </a:p>
      </dsp:txBody>
      <dsp:txXfrm>
        <a:off x="2683044" y="165498"/>
        <a:ext cx="1207194" cy="618035"/>
      </dsp:txXfrm>
    </dsp:sp>
    <dsp:sp modelId="{863048EF-A573-4E1F-B5E0-9E9C2A97C6B4}">
      <dsp:nvSpPr>
        <dsp:cNvPr id="0" name=""/>
        <dsp:cNvSpPr/>
      </dsp:nvSpPr>
      <dsp:spPr>
        <a:xfrm>
          <a:off x="86486" y="113496"/>
          <a:ext cx="6034815" cy="6034815"/>
        </a:xfrm>
        <a:custGeom>
          <a:avLst/>
          <a:gdLst/>
          <a:ahLst/>
          <a:cxnLst/>
          <a:rect l="0" t="0" r="0" b="0"/>
          <a:pathLst>
            <a:path>
              <a:moveTo>
                <a:pt x="3838745" y="113934"/>
              </a:moveTo>
              <a:arcTo wR="3017407" hR="3017407" stAng="17147712" swAng="18093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F2046F-7589-4287-A64B-3207FD884BBE}" type="datetimeFigureOut">
              <a:rPr lang="tr-TR" smtClean="0"/>
              <a:pPr/>
              <a:t>24.03.2019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02989C-E2E7-4AAE-9049-14AD5475CE5B}" type="slidenum">
              <a:rPr lang="tr-TR" smtClean="0"/>
              <a:pPr/>
              <a:t>‹#›</a:t>
            </a:fld>
            <a:endParaRPr lang="tr-TR"/>
          </a:p>
        </p:txBody>
      </p:sp>
    </p:spTree>
    <p:extLst>
      <p:ext uri="{BB962C8B-B14F-4D97-AF65-F5344CB8AC3E}">
        <p14:creationId xmlns:p14="http://schemas.microsoft.com/office/powerpoint/2010/main" val="2169196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E5E2B1-6D9A-41C2-9156-02822A6259BB}" type="slidenum">
              <a:rPr lang="tr-TR" smtClean="0"/>
              <a:pPr/>
              <a:t>16</a:t>
            </a:fld>
            <a:endParaRPr lang="tr-TR"/>
          </a:p>
        </p:txBody>
      </p:sp>
    </p:spTree>
    <p:extLst>
      <p:ext uri="{BB962C8B-B14F-4D97-AF65-F5344CB8AC3E}">
        <p14:creationId xmlns:p14="http://schemas.microsoft.com/office/powerpoint/2010/main" val="1072385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8AC4D80-663F-4D5E-9A43-50E6AC591DD9}"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D3E3229-412E-49F4-A5DF-3C814F44FCB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AC4D80-663F-4D5E-9A43-50E6AC591DD9}" type="datetimeFigureOut">
              <a:rPr lang="tr-TR" smtClean="0"/>
              <a:pPr/>
              <a:t>24.03.2019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3E3229-412E-49F4-A5DF-3C814F44FCB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sv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2.sv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2.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3645024"/>
            <a:ext cx="9144000" cy="2000264"/>
          </a:xfrm>
          <a:ln>
            <a:solidFill>
              <a:srgbClr val="C00000"/>
            </a:solidFill>
          </a:ln>
        </p:spPr>
        <p:txBody>
          <a:bodyPr>
            <a:noAutofit/>
          </a:bodyPr>
          <a:lstStyle/>
          <a:p>
            <a:r>
              <a:rPr lang="tr-TR" dirty="0">
                <a:solidFill>
                  <a:srgbClr val="C00000"/>
                </a:solidFill>
              </a:rPr>
              <a:t/>
            </a:r>
            <a:br>
              <a:rPr lang="tr-TR" dirty="0">
                <a:solidFill>
                  <a:srgbClr val="C00000"/>
                </a:solidFill>
              </a:rPr>
            </a:br>
            <a:r>
              <a:rPr lang="tr-TR" dirty="0" err="1">
                <a:solidFill>
                  <a:srgbClr val="C00000"/>
                </a:solidFill>
              </a:rPr>
              <a:t>Maternal</a:t>
            </a:r>
            <a:r>
              <a:rPr lang="tr-TR" dirty="0">
                <a:solidFill>
                  <a:srgbClr val="C00000"/>
                </a:solidFill>
              </a:rPr>
              <a:t> </a:t>
            </a:r>
            <a:r>
              <a:rPr lang="tr-TR" dirty="0" err="1">
                <a:solidFill>
                  <a:srgbClr val="C00000"/>
                </a:solidFill>
              </a:rPr>
              <a:t>near</a:t>
            </a:r>
            <a:r>
              <a:rPr lang="tr-TR" dirty="0">
                <a:solidFill>
                  <a:srgbClr val="C00000"/>
                </a:solidFill>
              </a:rPr>
              <a:t> </a:t>
            </a:r>
            <a:r>
              <a:rPr lang="tr-TR" dirty="0" err="1">
                <a:solidFill>
                  <a:srgbClr val="C00000"/>
                </a:solidFill>
              </a:rPr>
              <a:t>miss</a:t>
            </a:r>
            <a:r>
              <a:rPr lang="tr-TR" dirty="0">
                <a:solidFill>
                  <a:srgbClr val="C00000"/>
                </a:solidFill>
              </a:rPr>
              <a:t> </a:t>
            </a:r>
            <a:r>
              <a:rPr lang="tr-TR" dirty="0" err="1">
                <a:solidFill>
                  <a:srgbClr val="C00000"/>
                </a:solidFill>
              </a:rPr>
              <a:t>morbidite</a:t>
            </a:r>
            <a:r>
              <a:rPr lang="tr-TR" dirty="0">
                <a:solidFill>
                  <a:srgbClr val="C00000"/>
                </a:solidFill>
              </a:rPr>
              <a:t/>
            </a:r>
            <a:br>
              <a:rPr lang="tr-TR" dirty="0">
                <a:solidFill>
                  <a:srgbClr val="C00000"/>
                </a:solidFill>
              </a:rPr>
            </a:br>
            <a:r>
              <a:rPr lang="tr-TR" sz="2800" dirty="0">
                <a:solidFill>
                  <a:schemeClr val="tx1">
                    <a:lumMod val="85000"/>
                    <a:lumOff val="15000"/>
                  </a:schemeClr>
                </a:solidFill>
              </a:rPr>
              <a:t>Doç. Dr. Halil Aslan</a:t>
            </a:r>
            <a:r>
              <a:rPr lang="tr-TR" b="1" dirty="0">
                <a:solidFill>
                  <a:schemeClr val="tx1">
                    <a:lumMod val="85000"/>
                    <a:lumOff val="15000"/>
                  </a:schemeClr>
                </a:solidFill>
              </a:rPr>
              <a:t/>
            </a:r>
            <a:br>
              <a:rPr lang="tr-TR" b="1" dirty="0">
                <a:solidFill>
                  <a:schemeClr val="tx1">
                    <a:lumMod val="85000"/>
                    <a:lumOff val="15000"/>
                  </a:schemeClr>
                </a:solidFill>
              </a:rPr>
            </a:br>
            <a:endParaRPr lang="tr-TR" dirty="0">
              <a:solidFill>
                <a:srgbClr val="C00000"/>
              </a:solidFill>
            </a:endParaRPr>
          </a:p>
        </p:txBody>
      </p:sp>
      <p:pic>
        <p:nvPicPr>
          <p:cNvPr id="5" name="Picture 4">
            <a:extLst>
              <a:ext uri="{FF2B5EF4-FFF2-40B4-BE49-F238E27FC236}">
                <a16:creationId xmlns:a16="http://schemas.microsoft.com/office/drawing/2014/main" id="{8800F959-7372-374A-8393-35839837F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7748"/>
            <a:ext cx="9144000" cy="346099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6" name="5 İçerik Yer Tutucusu"/>
          <p:cNvSpPr txBox="1">
            <a:spLocks noGrp="1"/>
          </p:cNvSpPr>
          <p:nvPr>
            <p:ph sz="half" idx="1"/>
          </p:nvPr>
        </p:nvSpPr>
        <p:spPr>
          <a:xfrm>
            <a:off x="457200" y="1600200"/>
            <a:ext cx="8401080" cy="553998"/>
          </a:xfrm>
          <a:prstGeom prst="rect">
            <a:avLst/>
          </a:prstGeom>
          <a:solidFill>
            <a:schemeClr val="tx1"/>
          </a:solidFill>
        </p:spPr>
        <p:txBody>
          <a:bodyPr wrap="square" rtlCol="0">
            <a:spAutoFit/>
          </a:bodyPr>
          <a:lstStyle/>
          <a:p>
            <a:pPr algn="ctr">
              <a:buNone/>
            </a:pPr>
            <a:r>
              <a:rPr lang="tr-TR" sz="3000" dirty="0" err="1">
                <a:solidFill>
                  <a:schemeClr val="bg1"/>
                </a:solidFill>
              </a:rPr>
              <a:t>Maternal</a:t>
            </a:r>
            <a:r>
              <a:rPr lang="tr-TR" sz="3000" dirty="0">
                <a:solidFill>
                  <a:schemeClr val="bg1"/>
                </a:solidFill>
              </a:rPr>
              <a:t> </a:t>
            </a:r>
            <a:r>
              <a:rPr lang="tr-TR" sz="3000" dirty="0" err="1">
                <a:solidFill>
                  <a:schemeClr val="bg1"/>
                </a:solidFill>
              </a:rPr>
              <a:t>near</a:t>
            </a:r>
            <a:r>
              <a:rPr lang="tr-TR" sz="3000" dirty="0">
                <a:solidFill>
                  <a:schemeClr val="bg1"/>
                </a:solidFill>
              </a:rPr>
              <a:t> </a:t>
            </a:r>
            <a:r>
              <a:rPr lang="tr-TR" sz="3000" dirty="0" err="1">
                <a:solidFill>
                  <a:schemeClr val="bg1"/>
                </a:solidFill>
              </a:rPr>
              <a:t>miss</a:t>
            </a:r>
            <a:r>
              <a:rPr lang="tr-TR" sz="3000" dirty="0">
                <a:solidFill>
                  <a:schemeClr val="bg1"/>
                </a:solidFill>
              </a:rPr>
              <a:t> süreci</a:t>
            </a:r>
          </a:p>
        </p:txBody>
      </p:sp>
      <p:sp>
        <p:nvSpPr>
          <p:cNvPr id="7" name="6 Metin kutusu"/>
          <p:cNvSpPr txBox="1"/>
          <p:nvPr/>
        </p:nvSpPr>
        <p:spPr>
          <a:xfrm>
            <a:off x="571472" y="2500306"/>
            <a:ext cx="1214446" cy="369332"/>
          </a:xfrm>
          <a:prstGeom prst="rect">
            <a:avLst/>
          </a:prstGeom>
          <a:solidFill>
            <a:schemeClr val="tx1"/>
          </a:solidFill>
        </p:spPr>
        <p:txBody>
          <a:bodyPr wrap="square" rtlCol="0">
            <a:spAutoFit/>
          </a:bodyPr>
          <a:lstStyle/>
          <a:p>
            <a:r>
              <a:rPr lang="tr-TR" dirty="0">
                <a:solidFill>
                  <a:schemeClr val="bg1"/>
                </a:solidFill>
              </a:rPr>
              <a:t>Belirleyici</a:t>
            </a:r>
          </a:p>
        </p:txBody>
      </p:sp>
      <p:sp>
        <p:nvSpPr>
          <p:cNvPr id="8" name="7 Metin kutusu"/>
          <p:cNvSpPr txBox="1"/>
          <p:nvPr/>
        </p:nvSpPr>
        <p:spPr>
          <a:xfrm>
            <a:off x="2857488" y="2500306"/>
            <a:ext cx="1143008" cy="369332"/>
          </a:xfrm>
          <a:prstGeom prst="rect">
            <a:avLst/>
          </a:prstGeom>
          <a:solidFill>
            <a:schemeClr val="tx1"/>
          </a:solidFill>
        </p:spPr>
        <p:txBody>
          <a:bodyPr wrap="square" rtlCol="0">
            <a:spAutoFit/>
          </a:bodyPr>
          <a:lstStyle/>
          <a:p>
            <a:r>
              <a:rPr lang="tr-TR" dirty="0">
                <a:solidFill>
                  <a:schemeClr val="bg1"/>
                </a:solidFill>
              </a:rPr>
              <a:t>Kriterler</a:t>
            </a:r>
          </a:p>
        </p:txBody>
      </p:sp>
      <p:sp>
        <p:nvSpPr>
          <p:cNvPr id="9" name="8 Metin kutusu"/>
          <p:cNvSpPr txBox="1"/>
          <p:nvPr/>
        </p:nvSpPr>
        <p:spPr>
          <a:xfrm>
            <a:off x="5000628" y="2488164"/>
            <a:ext cx="785818" cy="369332"/>
          </a:xfrm>
          <a:prstGeom prst="rect">
            <a:avLst/>
          </a:prstGeom>
          <a:solidFill>
            <a:schemeClr val="tx1"/>
          </a:solidFill>
        </p:spPr>
        <p:txBody>
          <a:bodyPr wrap="square" rtlCol="0">
            <a:spAutoFit/>
          </a:bodyPr>
          <a:lstStyle/>
          <a:p>
            <a:r>
              <a:rPr lang="tr-TR" dirty="0">
                <a:solidFill>
                  <a:schemeClr val="bg1"/>
                </a:solidFill>
              </a:rPr>
              <a:t>Olgu</a:t>
            </a:r>
          </a:p>
        </p:txBody>
      </p:sp>
      <p:sp>
        <p:nvSpPr>
          <p:cNvPr id="10" name="9 Metin kutusu"/>
          <p:cNvSpPr txBox="1"/>
          <p:nvPr/>
        </p:nvSpPr>
        <p:spPr>
          <a:xfrm>
            <a:off x="6858016" y="2509059"/>
            <a:ext cx="1571636" cy="369332"/>
          </a:xfrm>
          <a:prstGeom prst="rect">
            <a:avLst/>
          </a:prstGeom>
          <a:solidFill>
            <a:schemeClr val="tx1"/>
          </a:solidFill>
        </p:spPr>
        <p:txBody>
          <a:bodyPr wrap="square" rtlCol="0">
            <a:spAutoFit/>
          </a:bodyPr>
          <a:lstStyle/>
          <a:p>
            <a:r>
              <a:rPr lang="tr-TR" dirty="0">
                <a:solidFill>
                  <a:schemeClr val="bg1"/>
                </a:solidFill>
              </a:rPr>
              <a:t>Nedeni belirle</a:t>
            </a:r>
          </a:p>
        </p:txBody>
      </p:sp>
      <p:sp>
        <p:nvSpPr>
          <p:cNvPr id="12" name="11 Sağ Ok"/>
          <p:cNvSpPr/>
          <p:nvPr/>
        </p:nvSpPr>
        <p:spPr>
          <a:xfrm>
            <a:off x="207167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4143372"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600076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Sağ Ok"/>
          <p:cNvSpPr/>
          <p:nvPr/>
        </p:nvSpPr>
        <p:spPr>
          <a:xfrm rot="5400000">
            <a:off x="5143504" y="328612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21 Metin kutusu"/>
          <p:cNvSpPr txBox="1"/>
          <p:nvPr/>
        </p:nvSpPr>
        <p:spPr>
          <a:xfrm>
            <a:off x="4714876" y="3880498"/>
            <a:ext cx="1643074" cy="1477328"/>
          </a:xfrm>
          <a:prstGeom prst="rect">
            <a:avLst/>
          </a:prstGeom>
          <a:solidFill>
            <a:schemeClr val="tx1"/>
          </a:solidFill>
        </p:spPr>
        <p:txBody>
          <a:bodyPr wrap="square" rtlCol="0">
            <a:spAutoFit/>
          </a:bodyPr>
          <a:lstStyle/>
          <a:p>
            <a:r>
              <a:rPr lang="tr-TR" dirty="0" err="1">
                <a:solidFill>
                  <a:schemeClr val="bg1"/>
                </a:solidFill>
              </a:rPr>
              <a:t>Maternal</a:t>
            </a:r>
            <a:r>
              <a:rPr lang="tr-TR" dirty="0">
                <a:solidFill>
                  <a:schemeClr val="bg1"/>
                </a:solidFill>
              </a:rPr>
              <a:t> </a:t>
            </a:r>
            <a:r>
              <a:rPr lang="tr-TR" dirty="0" err="1">
                <a:solidFill>
                  <a:schemeClr val="bg1"/>
                </a:solidFill>
              </a:rPr>
              <a:t>near</a:t>
            </a:r>
            <a:r>
              <a:rPr lang="tr-TR" dirty="0">
                <a:solidFill>
                  <a:schemeClr val="bg1"/>
                </a:solidFill>
              </a:rPr>
              <a:t> </a:t>
            </a:r>
            <a:r>
              <a:rPr lang="tr-TR" dirty="0" err="1">
                <a:solidFill>
                  <a:schemeClr val="bg1"/>
                </a:solidFill>
              </a:rPr>
              <a:t>miss</a:t>
            </a:r>
            <a:r>
              <a:rPr lang="tr-TR" dirty="0">
                <a:solidFill>
                  <a:schemeClr val="bg1"/>
                </a:solidFill>
              </a:rPr>
              <a:t> </a:t>
            </a:r>
            <a:r>
              <a:rPr lang="tr-TR" dirty="0" err="1">
                <a:solidFill>
                  <a:schemeClr val="bg1"/>
                </a:solidFill>
              </a:rPr>
              <a:t>morbidite</a:t>
            </a:r>
            <a:r>
              <a:rPr lang="tr-TR" dirty="0">
                <a:solidFill>
                  <a:schemeClr val="bg1"/>
                </a:solidFill>
              </a:rPr>
              <a:t> tanımı </a:t>
            </a:r>
          </a:p>
          <a:p>
            <a:r>
              <a:rPr lang="tr-TR" dirty="0">
                <a:solidFill>
                  <a:schemeClr val="bg1"/>
                </a:solidFill>
              </a:rPr>
              <a:t>‘’Ölümden dönen’’</a:t>
            </a:r>
          </a:p>
        </p:txBody>
      </p:sp>
      <p:sp>
        <p:nvSpPr>
          <p:cNvPr id="21" name="2 İçerik Yer Tutucusu"/>
          <p:cNvSpPr>
            <a:spLocks noGrp="1"/>
          </p:cNvSpPr>
          <p:nvPr>
            <p:ph sz="half" idx="1"/>
          </p:nvPr>
        </p:nvSpPr>
        <p:spPr>
          <a:xfrm>
            <a:off x="785786" y="3375043"/>
            <a:ext cx="3495700" cy="2982915"/>
          </a:xfrm>
          <a:ln>
            <a:solidFill>
              <a:schemeClr val="tx1"/>
            </a:solidFill>
          </a:ln>
        </p:spPr>
        <p:txBody>
          <a:bodyPr>
            <a:normAutofit fontScale="92500" lnSpcReduction="10000"/>
          </a:bodyPr>
          <a:lstStyle/>
          <a:p>
            <a:pPr>
              <a:buNone/>
            </a:pPr>
            <a:r>
              <a:rPr lang="tr-TR" dirty="0"/>
              <a:t>	Olgu seçimi:</a:t>
            </a:r>
          </a:p>
          <a:p>
            <a:pPr lvl="1"/>
            <a:r>
              <a:rPr lang="tr-TR" dirty="0"/>
              <a:t>Yerel kullanıma uygun</a:t>
            </a:r>
          </a:p>
          <a:p>
            <a:pPr lvl="1"/>
            <a:r>
              <a:rPr lang="tr-TR" dirty="0"/>
              <a:t>Tekrarlanabilir</a:t>
            </a:r>
          </a:p>
          <a:p>
            <a:pPr lvl="1"/>
            <a:r>
              <a:rPr lang="tr-TR" dirty="0"/>
              <a:t>Şehir, bölge daha ideali ülkeler arası kıyaslamalara uygun kriterlerle seçilmiş olgular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2051" name="Picture 3"/>
          <p:cNvPicPr>
            <a:picLocks noChangeAspect="1" noChangeArrowheads="1"/>
          </p:cNvPicPr>
          <p:nvPr/>
        </p:nvPicPr>
        <p:blipFill>
          <a:blip r:embed="rId2"/>
          <a:srcRect/>
          <a:stretch>
            <a:fillRect/>
          </a:stretch>
        </p:blipFill>
        <p:spPr bwMode="auto">
          <a:xfrm>
            <a:off x="190500" y="133343"/>
            <a:ext cx="8763000" cy="2152649"/>
          </a:xfrm>
          <a:prstGeom prst="rect">
            <a:avLst/>
          </a:prstGeom>
          <a:noFill/>
          <a:ln w="9525">
            <a:noFill/>
            <a:miter lim="800000"/>
            <a:headEnd/>
            <a:tailEnd/>
          </a:ln>
          <a:effectLst/>
        </p:spPr>
      </p:pic>
      <p:pic>
        <p:nvPicPr>
          <p:cNvPr id="2053" name="Picture 5"/>
          <p:cNvPicPr>
            <a:picLocks noChangeAspect="1" noChangeArrowheads="1"/>
          </p:cNvPicPr>
          <p:nvPr/>
        </p:nvPicPr>
        <p:blipFill>
          <a:blip r:embed="rId3"/>
          <a:srcRect/>
          <a:stretch>
            <a:fillRect/>
          </a:stretch>
        </p:blipFill>
        <p:spPr bwMode="auto">
          <a:xfrm>
            <a:off x="1514969" y="2285992"/>
            <a:ext cx="6057427" cy="45091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Metin Yer Tutucusu"/>
          <p:cNvSpPr>
            <a:spLocks noGrp="1"/>
          </p:cNvSpPr>
          <p:nvPr>
            <p:ph type="body" idx="1"/>
          </p:nvPr>
        </p:nvSpPr>
        <p:spPr/>
        <p:txBody>
          <a:bodyPr/>
          <a:lstStyle/>
          <a:p>
            <a:endParaRPr lang="tr-TR"/>
          </a:p>
        </p:txBody>
      </p:sp>
      <p:sp>
        <p:nvSpPr>
          <p:cNvPr id="5" name="4 Metin Yer Tutucusu"/>
          <p:cNvSpPr>
            <a:spLocks noGrp="1"/>
          </p:cNvSpPr>
          <p:nvPr>
            <p:ph type="body" sz="quarter" idx="3"/>
          </p:nvPr>
        </p:nvSpPr>
        <p:spPr/>
        <p:txBody>
          <a:bodyPr/>
          <a:lstStyle/>
          <a:p>
            <a:endParaRPr lang="tr-TR"/>
          </a:p>
        </p:txBody>
      </p:sp>
      <p:sp>
        <p:nvSpPr>
          <p:cNvPr id="6" name="5 İçerik Yer Tutucusu"/>
          <p:cNvSpPr>
            <a:spLocks noGrp="1"/>
          </p:cNvSpPr>
          <p:nvPr>
            <p:ph sz="quarter" idx="4"/>
          </p:nvPr>
        </p:nvSpPr>
        <p:spPr>
          <a:xfrm>
            <a:off x="0" y="3286124"/>
            <a:ext cx="3786182" cy="2768601"/>
          </a:xfrm>
        </p:spPr>
        <p:txBody>
          <a:bodyPr>
            <a:normAutofit/>
          </a:bodyPr>
          <a:lstStyle/>
          <a:p>
            <a:endParaRPr lang="tr-TR" dirty="0"/>
          </a:p>
          <a:p>
            <a:endParaRPr lang="tr-TR" dirty="0"/>
          </a:p>
          <a:p>
            <a:r>
              <a:rPr lang="tr-TR" dirty="0"/>
              <a:t>APACHE</a:t>
            </a:r>
            <a:r>
              <a:rPr lang="en-US" dirty="0"/>
              <a:t> </a:t>
            </a:r>
            <a:r>
              <a:rPr lang="tr-TR" sz="1300" dirty="0"/>
              <a:t>(</a:t>
            </a:r>
            <a:r>
              <a:rPr lang="en-US" sz="1300" dirty="0"/>
              <a:t>Acute Physiology and Chronic Health Evaluation</a:t>
            </a:r>
            <a:r>
              <a:rPr lang="tr-TR" sz="1300" dirty="0"/>
              <a:t>)</a:t>
            </a:r>
          </a:p>
          <a:p>
            <a:r>
              <a:rPr lang="tr-TR" dirty="0"/>
              <a:t>SAPS</a:t>
            </a:r>
            <a:r>
              <a:rPr lang="tr-TR" sz="1300" dirty="0"/>
              <a:t> (</a:t>
            </a:r>
            <a:r>
              <a:rPr lang="tr-TR" sz="1300" dirty="0" err="1"/>
              <a:t>Simplified</a:t>
            </a:r>
            <a:r>
              <a:rPr lang="tr-TR" sz="1300" dirty="0"/>
              <a:t> </a:t>
            </a:r>
            <a:r>
              <a:rPr lang="tr-TR" sz="1300" dirty="0" err="1"/>
              <a:t>Acute</a:t>
            </a:r>
            <a:r>
              <a:rPr lang="tr-TR" sz="1300" dirty="0"/>
              <a:t> </a:t>
            </a:r>
            <a:r>
              <a:rPr lang="tr-TR" sz="1300" dirty="0" err="1"/>
              <a:t>Physiology</a:t>
            </a:r>
            <a:r>
              <a:rPr lang="tr-TR" sz="1300" dirty="0"/>
              <a:t> </a:t>
            </a:r>
            <a:r>
              <a:rPr lang="tr-TR" sz="1300" dirty="0" err="1"/>
              <a:t>Score</a:t>
            </a:r>
            <a:r>
              <a:rPr lang="tr-TR" sz="1300" dirty="0"/>
              <a:t>)</a:t>
            </a:r>
          </a:p>
          <a:p>
            <a:r>
              <a:rPr lang="tr-TR" dirty="0"/>
              <a:t>SOFA </a:t>
            </a:r>
            <a:r>
              <a:rPr lang="tr-TR" sz="1200" dirty="0"/>
              <a:t>(</a:t>
            </a:r>
            <a:r>
              <a:rPr lang="tr-TR" sz="1200" dirty="0" err="1"/>
              <a:t>Sequential</a:t>
            </a:r>
            <a:r>
              <a:rPr lang="tr-TR" sz="1200" dirty="0"/>
              <a:t> Organ </a:t>
            </a:r>
            <a:r>
              <a:rPr lang="tr-TR" sz="1200" dirty="0" err="1"/>
              <a:t>Failure</a:t>
            </a:r>
            <a:r>
              <a:rPr lang="tr-TR" sz="1200" dirty="0"/>
              <a:t> </a:t>
            </a:r>
            <a:r>
              <a:rPr lang="tr-TR" sz="1200" dirty="0" err="1"/>
              <a:t>Assessment</a:t>
            </a:r>
            <a:r>
              <a:rPr lang="tr-TR" sz="1200" dirty="0"/>
              <a:t> )</a:t>
            </a:r>
          </a:p>
        </p:txBody>
      </p:sp>
      <p:pic>
        <p:nvPicPr>
          <p:cNvPr id="2050" name="Picture 2"/>
          <p:cNvPicPr>
            <a:picLocks noChangeAspect="1" noChangeArrowheads="1"/>
          </p:cNvPicPr>
          <p:nvPr/>
        </p:nvPicPr>
        <p:blipFill>
          <a:blip r:embed="rId2"/>
          <a:srcRect/>
          <a:stretch>
            <a:fillRect/>
          </a:stretch>
        </p:blipFill>
        <p:spPr bwMode="auto">
          <a:xfrm>
            <a:off x="1" y="357166"/>
            <a:ext cx="9143999" cy="2774211"/>
          </a:xfrm>
          <a:prstGeom prst="rect">
            <a:avLst/>
          </a:prstGeom>
          <a:noFill/>
          <a:ln w="9525">
            <a:noFill/>
            <a:miter lim="800000"/>
            <a:headEnd/>
            <a:tailEnd/>
          </a:ln>
          <a:effectLst/>
        </p:spPr>
      </p:pic>
      <p:pic>
        <p:nvPicPr>
          <p:cNvPr id="8" name="Picture 2"/>
          <p:cNvPicPr>
            <a:picLocks noGrp="1" noChangeAspect="1" noChangeArrowheads="1"/>
          </p:cNvPicPr>
          <p:nvPr>
            <p:ph sz="half" idx="2"/>
          </p:nvPr>
        </p:nvPicPr>
        <p:blipFill>
          <a:blip r:embed="rId3"/>
          <a:srcRect/>
          <a:stretch>
            <a:fillRect/>
          </a:stretch>
        </p:blipFill>
        <p:spPr bwMode="auto">
          <a:xfrm>
            <a:off x="3590239" y="3165203"/>
            <a:ext cx="5125165" cy="3549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5362" name="Picture 2"/>
          <p:cNvPicPr>
            <a:picLocks noChangeAspect="1" noChangeArrowheads="1"/>
          </p:cNvPicPr>
          <p:nvPr/>
        </p:nvPicPr>
        <p:blipFill>
          <a:blip r:embed="rId2"/>
          <a:srcRect/>
          <a:stretch>
            <a:fillRect/>
          </a:stretch>
        </p:blipFill>
        <p:spPr bwMode="auto">
          <a:xfrm>
            <a:off x="71406" y="142852"/>
            <a:ext cx="8940502" cy="4133861"/>
          </a:xfrm>
          <a:prstGeom prst="rect">
            <a:avLst/>
          </a:prstGeom>
          <a:noFill/>
          <a:ln w="9525">
            <a:noFill/>
            <a:miter lim="800000"/>
            <a:headEnd/>
            <a:tailEnd/>
          </a:ln>
          <a:effectLst/>
        </p:spPr>
      </p:pic>
      <p:pic>
        <p:nvPicPr>
          <p:cNvPr id="22529" name="Picture 1"/>
          <p:cNvPicPr>
            <a:picLocks noChangeAspect="1" noChangeArrowheads="1"/>
          </p:cNvPicPr>
          <p:nvPr/>
        </p:nvPicPr>
        <p:blipFill>
          <a:blip r:embed="rId3"/>
          <a:srcRect/>
          <a:stretch>
            <a:fillRect/>
          </a:stretch>
        </p:blipFill>
        <p:spPr bwMode="auto">
          <a:xfrm>
            <a:off x="1288865" y="4266253"/>
            <a:ext cx="6640721" cy="21250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8130" name="Picture 2"/>
          <p:cNvPicPr>
            <a:picLocks noChangeAspect="1" noChangeArrowheads="1"/>
          </p:cNvPicPr>
          <p:nvPr/>
        </p:nvPicPr>
        <p:blipFill>
          <a:blip r:embed="rId2"/>
          <a:srcRect/>
          <a:stretch>
            <a:fillRect/>
          </a:stretch>
        </p:blipFill>
        <p:spPr bwMode="auto">
          <a:xfrm>
            <a:off x="4572000" y="0"/>
            <a:ext cx="4747177" cy="2928934"/>
          </a:xfrm>
          <a:prstGeom prst="rect">
            <a:avLst/>
          </a:prstGeom>
          <a:noFill/>
          <a:ln w="9525">
            <a:noFill/>
            <a:miter lim="800000"/>
            <a:headEnd/>
            <a:tailEnd/>
          </a:ln>
          <a:effectLst/>
        </p:spPr>
      </p:pic>
      <p:pic>
        <p:nvPicPr>
          <p:cNvPr id="48131" name="Picture 3"/>
          <p:cNvPicPr>
            <a:picLocks noChangeAspect="1" noChangeArrowheads="1"/>
          </p:cNvPicPr>
          <p:nvPr/>
        </p:nvPicPr>
        <p:blipFill>
          <a:blip r:embed="rId3"/>
          <a:srcRect/>
          <a:stretch>
            <a:fillRect/>
          </a:stretch>
        </p:blipFill>
        <p:spPr bwMode="auto">
          <a:xfrm>
            <a:off x="285720" y="3647175"/>
            <a:ext cx="8643966" cy="3210849"/>
          </a:xfrm>
          <a:prstGeom prst="rect">
            <a:avLst/>
          </a:prstGeom>
          <a:noFill/>
          <a:ln w="9525">
            <a:noFill/>
            <a:miter lim="800000"/>
            <a:headEnd/>
            <a:tailEnd/>
          </a:ln>
          <a:effectLst/>
        </p:spPr>
      </p:pic>
      <p:pic>
        <p:nvPicPr>
          <p:cNvPr id="48132" name="Picture 4"/>
          <p:cNvPicPr>
            <a:picLocks noChangeAspect="1" noChangeArrowheads="1"/>
          </p:cNvPicPr>
          <p:nvPr/>
        </p:nvPicPr>
        <p:blipFill>
          <a:blip r:embed="rId4"/>
          <a:srcRect/>
          <a:stretch>
            <a:fillRect/>
          </a:stretch>
        </p:blipFill>
        <p:spPr bwMode="auto">
          <a:xfrm>
            <a:off x="0" y="214290"/>
            <a:ext cx="4529165" cy="26274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normAutofit/>
          </a:bodyPr>
          <a:lstStyle/>
          <a:p>
            <a:r>
              <a:rPr lang="tr-TR" sz="4000" dirty="0"/>
              <a:t>Kurtarılmış anne KSS EAH Deneyimi</a:t>
            </a:r>
          </a:p>
        </p:txBody>
      </p:sp>
      <p:sp>
        <p:nvSpPr>
          <p:cNvPr id="3" name="2 İçerik Yer Tutucusu"/>
          <p:cNvSpPr>
            <a:spLocks noGrp="1"/>
          </p:cNvSpPr>
          <p:nvPr>
            <p:ph idx="1"/>
          </p:nvPr>
        </p:nvSpPr>
        <p:spPr>
          <a:xfrm>
            <a:off x="428596" y="1285860"/>
            <a:ext cx="8229600" cy="4714908"/>
          </a:xfrm>
        </p:spPr>
        <p:txBody>
          <a:bodyPr>
            <a:noAutofit/>
          </a:bodyPr>
          <a:lstStyle/>
          <a:p>
            <a:r>
              <a:rPr lang="tr-TR" sz="2000" b="1" dirty="0"/>
              <a:t>Kanuni Sultan Süleyman </a:t>
            </a:r>
            <a:r>
              <a:rPr lang="tr-TR" sz="2000" b="1" dirty="0" err="1"/>
              <a:t>EAH’de</a:t>
            </a:r>
            <a:r>
              <a:rPr lang="tr-TR" sz="2000" b="1" dirty="0"/>
              <a:t> </a:t>
            </a:r>
            <a:r>
              <a:rPr lang="tr-TR" sz="2000" b="1" dirty="0" err="1"/>
              <a:t>Maternal</a:t>
            </a:r>
            <a:r>
              <a:rPr lang="tr-TR" sz="2000" b="1" dirty="0"/>
              <a:t> </a:t>
            </a:r>
            <a:r>
              <a:rPr lang="tr-TR" sz="2000" b="1" dirty="0" err="1"/>
              <a:t>Mortalite</a:t>
            </a:r>
            <a:r>
              <a:rPr lang="tr-TR" sz="2000" b="1" dirty="0"/>
              <a:t> ve Kurtarılmış Anne olgularının saptanması ve değerlendirilmesi </a:t>
            </a:r>
            <a:endParaRPr lang="tr-TR" sz="2000" dirty="0"/>
          </a:p>
          <a:p>
            <a:r>
              <a:rPr lang="tr-TR" sz="2000" dirty="0"/>
              <a:t>Çalışmamız </a:t>
            </a:r>
            <a:r>
              <a:rPr lang="tr-TR" sz="2000" b="1" dirty="0"/>
              <a:t>1 0cak 2012-31 Ağustos 2013 </a:t>
            </a:r>
            <a:r>
              <a:rPr lang="tr-TR" sz="2000" dirty="0"/>
              <a:t>tarihleri arasında Kanuni Sultan Süleyman Eğitim ve Araştırma Hastanesine gebelik sırasında doğum veya doğumdan sonraki 42 gün içinde hastanemizin Kadın Hastalıkları ve Doğum kliniğine başvuran tüm hastaların arasından Dünya Sağlık Örgütünün kurtarılmış (</a:t>
            </a:r>
            <a:r>
              <a:rPr lang="tr-TR" sz="2000" dirty="0" err="1"/>
              <a:t>near-miss</a:t>
            </a:r>
            <a:r>
              <a:rPr lang="tr-TR" sz="2000" dirty="0"/>
              <a:t>) anne olgularının kriterlerine uyan hastalar saptanarak ve bu hastaların kayıtları taburculuklarında retrospektif değerlendirilerek yapılmıştır.  </a:t>
            </a:r>
          </a:p>
          <a:p>
            <a:r>
              <a:rPr lang="tr-TR" sz="2000" dirty="0"/>
              <a:t>Bu </a:t>
            </a:r>
            <a:r>
              <a:rPr lang="tr-TR" sz="2000" b="1" dirty="0"/>
              <a:t>20 aylık süre</a:t>
            </a:r>
            <a:r>
              <a:rPr lang="tr-TR" sz="2000" dirty="0"/>
              <a:t> içinde hastanemizde </a:t>
            </a:r>
            <a:r>
              <a:rPr lang="tr-TR" sz="2000" b="1" dirty="0">
                <a:solidFill>
                  <a:srgbClr val="FF0000"/>
                </a:solidFill>
              </a:rPr>
              <a:t>26,700 canlı doğum </a:t>
            </a:r>
            <a:r>
              <a:rPr lang="tr-TR" sz="2000" dirty="0"/>
              <a:t>meydana gelmiştir. Çalışmamız sırasında hayatı tehdit eden durumu olan (kurtarılmış+ölen </a:t>
            </a:r>
            <a:r>
              <a:rPr lang="tr-TR" sz="2000" dirty="0" err="1"/>
              <a:t>annler</a:t>
            </a:r>
            <a:r>
              <a:rPr lang="tr-TR" sz="2000" dirty="0"/>
              <a:t>) 149 olgu ile karşılaştık. Bunların </a:t>
            </a:r>
            <a:r>
              <a:rPr lang="tr-TR" sz="2000" b="1" dirty="0">
                <a:solidFill>
                  <a:srgbClr val="FF0000"/>
                </a:solidFill>
              </a:rPr>
              <a:t>5’i anne ölümü</a:t>
            </a:r>
            <a:r>
              <a:rPr lang="tr-TR" sz="2000" dirty="0">
                <a:solidFill>
                  <a:srgbClr val="FF0000"/>
                </a:solidFill>
              </a:rPr>
              <a:t> </a:t>
            </a:r>
            <a:r>
              <a:rPr lang="tr-TR" sz="2000" dirty="0"/>
              <a:t>ve </a:t>
            </a:r>
            <a:r>
              <a:rPr lang="tr-TR" sz="2000" b="1" dirty="0">
                <a:solidFill>
                  <a:srgbClr val="FF0000"/>
                </a:solidFill>
              </a:rPr>
              <a:t>144’ü DSÖ kriterlerine uygun NM</a:t>
            </a:r>
            <a:r>
              <a:rPr lang="tr-TR" sz="2000" dirty="0">
                <a:solidFill>
                  <a:srgbClr val="FF0000"/>
                </a:solidFill>
              </a:rPr>
              <a:t> </a:t>
            </a:r>
            <a:r>
              <a:rPr lang="tr-TR" sz="2000" dirty="0"/>
              <a:t>olgusuydu.</a:t>
            </a:r>
          </a:p>
          <a:p>
            <a:endParaRPr lang="tr-TR" sz="2000" dirty="0"/>
          </a:p>
        </p:txBody>
      </p:sp>
      <p:sp>
        <p:nvSpPr>
          <p:cNvPr id="4" name="3 Metin kutusu"/>
          <p:cNvSpPr txBox="1"/>
          <p:nvPr/>
        </p:nvSpPr>
        <p:spPr>
          <a:xfrm>
            <a:off x="3286116" y="6279884"/>
            <a:ext cx="5572164" cy="292388"/>
          </a:xfrm>
          <a:prstGeom prst="rect">
            <a:avLst/>
          </a:prstGeom>
          <a:noFill/>
        </p:spPr>
        <p:txBody>
          <a:bodyPr wrap="square" rtlCol="0">
            <a:spAutoFit/>
          </a:bodyPr>
          <a:lstStyle/>
          <a:p>
            <a:r>
              <a:rPr lang="tr-TR" sz="1300" dirty="0"/>
              <a:t>		Kanuni Sultan Süleyman EAH </a:t>
            </a:r>
            <a:r>
              <a:rPr lang="tr-TR" sz="1300" dirty="0" err="1"/>
              <a:t>Perinatoloji</a:t>
            </a:r>
            <a:r>
              <a:rPr lang="tr-TR" sz="1300" dirty="0"/>
              <a:t> Kliniği 2014</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Tablo"/>
          <p:cNvGraphicFramePr>
            <a:graphicFrameLocks noGrp="1"/>
          </p:cNvGraphicFramePr>
          <p:nvPr/>
        </p:nvGraphicFramePr>
        <p:xfrm>
          <a:off x="500034" y="142852"/>
          <a:ext cx="8072494" cy="6624828"/>
        </p:xfrm>
        <a:graphic>
          <a:graphicData uri="http://schemas.openxmlformats.org/drawingml/2006/table">
            <a:tbl>
              <a:tblPr/>
              <a:tblGrid>
                <a:gridCol w="4036247">
                  <a:extLst>
                    <a:ext uri="{9D8B030D-6E8A-4147-A177-3AD203B41FA5}">
                      <a16:colId xmlns:a16="http://schemas.microsoft.com/office/drawing/2014/main" val="20000"/>
                    </a:ext>
                  </a:extLst>
                </a:gridCol>
                <a:gridCol w="4036247">
                  <a:extLst>
                    <a:ext uri="{9D8B030D-6E8A-4147-A177-3AD203B41FA5}">
                      <a16:colId xmlns:a16="http://schemas.microsoft.com/office/drawing/2014/main" val="20001"/>
                    </a:ext>
                  </a:extLst>
                </a:gridCol>
              </a:tblGrid>
              <a:tr h="1892808">
                <a:tc>
                  <a:txBody>
                    <a:bodyPr/>
                    <a:lstStyle/>
                    <a:p>
                      <a:pPr>
                        <a:lnSpc>
                          <a:spcPct val="115000"/>
                        </a:lnSpc>
                        <a:spcAft>
                          <a:spcPts val="0"/>
                        </a:spcAft>
                      </a:pPr>
                      <a:r>
                        <a:rPr lang="tr-TR" sz="1800" b="1" dirty="0">
                          <a:latin typeface="Calibri"/>
                          <a:ea typeface="Calibri"/>
                          <a:cs typeface="Times New Roman"/>
                        </a:rPr>
                        <a:t>Klinik kriterler</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Times New Roman"/>
                        </a:rPr>
                        <a:t>Akutsiyanoz</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İç çeker tarzda  soluma (</a:t>
                      </a:r>
                      <a:r>
                        <a:rPr lang="tr-TR" sz="1800" dirty="0" err="1">
                          <a:latin typeface="Calibri"/>
                          <a:ea typeface="Calibri"/>
                          <a:cs typeface="Times New Roman"/>
                        </a:rPr>
                        <a:t>gasping</a:t>
                      </a:r>
                      <a:r>
                        <a:rPr lang="tr-TR" sz="1800" dirty="0">
                          <a:latin typeface="Calibri"/>
                          <a:ea typeface="Calibri"/>
                          <a:cs typeface="Times New Roman"/>
                        </a:rPr>
                        <a:t>)</a:t>
                      </a:r>
                      <a:r>
                        <a:rPr lang="tr-TR" sz="1800" baseline="30000" dirty="0">
                          <a:latin typeface="Calibri"/>
                          <a:ea typeface="Calibri"/>
                          <a:cs typeface="Times New Roman"/>
                        </a:rPr>
                        <a:t>a</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Solunum hızı</a:t>
                      </a:r>
                      <a:r>
                        <a:rPr lang="tr-TR" sz="1800" dirty="0">
                          <a:latin typeface="Calibri"/>
                          <a:ea typeface="Calibri"/>
                          <a:cs typeface="Calibri"/>
                        </a:rPr>
                        <a:t>&gt;40 veya &lt;6/dakika</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Şok</a:t>
                      </a:r>
                      <a:r>
                        <a:rPr lang="tr-TR" sz="1800" baseline="30000" dirty="0" err="1">
                          <a:latin typeface="Calibri"/>
                          <a:ea typeface="Calibri"/>
                          <a:cs typeface="Calibri"/>
                        </a:rPr>
                        <a:t>b</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Oligüri</a:t>
                      </a:r>
                      <a:r>
                        <a:rPr lang="tr-TR" sz="1800" dirty="0">
                          <a:latin typeface="Calibri"/>
                          <a:ea typeface="Calibri"/>
                          <a:cs typeface="Calibri"/>
                        </a:rPr>
                        <a:t> (sıvı </a:t>
                      </a:r>
                      <a:r>
                        <a:rPr lang="tr-TR" sz="1800" dirty="0" err="1">
                          <a:latin typeface="Calibri"/>
                          <a:ea typeface="Calibri"/>
                          <a:cs typeface="Calibri"/>
                        </a:rPr>
                        <a:t>replasmanına</a:t>
                      </a:r>
                      <a:r>
                        <a:rPr lang="tr-TR" sz="1800" dirty="0">
                          <a:latin typeface="Calibri"/>
                          <a:ea typeface="Calibri"/>
                          <a:cs typeface="Calibri"/>
                        </a:rPr>
                        <a:t> veya </a:t>
                      </a:r>
                      <a:r>
                        <a:rPr lang="tr-TR" sz="1800" dirty="0" err="1">
                          <a:latin typeface="Calibri"/>
                          <a:ea typeface="Calibri"/>
                          <a:cs typeface="Calibri"/>
                        </a:rPr>
                        <a:t>diüretiklere</a:t>
                      </a:r>
                      <a:r>
                        <a:rPr lang="tr-TR" sz="1800" dirty="0">
                          <a:latin typeface="Calibri"/>
                          <a:ea typeface="Calibri"/>
                          <a:cs typeface="Calibri"/>
                        </a:rPr>
                        <a:t> cevapsız)</a:t>
                      </a:r>
                      <a:r>
                        <a:rPr lang="tr-TR" sz="1800" baseline="30000" dirty="0">
                          <a:latin typeface="Calibri"/>
                          <a:ea typeface="Calibri"/>
                          <a:cs typeface="Calibri"/>
                        </a:rPr>
                        <a:t>c</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Pıhtılaşma </a:t>
                      </a:r>
                      <a:r>
                        <a:rPr lang="tr-TR" sz="1800" dirty="0" err="1">
                          <a:latin typeface="Calibri"/>
                          <a:ea typeface="Calibri"/>
                          <a:cs typeface="Times New Roman"/>
                        </a:rPr>
                        <a:t>yetersizliği</a:t>
                      </a:r>
                      <a:r>
                        <a:rPr lang="tr-TR" sz="1800" baseline="30000" dirty="0" err="1">
                          <a:latin typeface="Calibri"/>
                          <a:ea typeface="Calibri"/>
                          <a:cs typeface="Times New Roman"/>
                        </a:rPr>
                        <a:t>d</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Bilinç kaybı(</a:t>
                      </a:r>
                      <a:r>
                        <a:rPr lang="tr-TR" sz="1800" dirty="0">
                          <a:latin typeface="Calibri"/>
                          <a:ea typeface="Calibri"/>
                          <a:cs typeface="Calibri"/>
                        </a:rPr>
                        <a:t>≥ 12 saat devam eden)</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Bilinç kaybı VE nabız/kalp atışı yokluğu</a:t>
                      </a:r>
                    </a:p>
                    <a:p>
                      <a:pPr>
                        <a:lnSpc>
                          <a:spcPct val="115000"/>
                        </a:lnSpc>
                        <a:spcAft>
                          <a:spcPts val="0"/>
                        </a:spcAft>
                      </a:pPr>
                      <a:r>
                        <a:rPr lang="tr-TR" sz="1800" dirty="0" err="1">
                          <a:latin typeface="Calibri"/>
                          <a:ea typeface="Calibri"/>
                          <a:cs typeface="Times New Roman"/>
                        </a:rPr>
                        <a:t>İnme</a:t>
                      </a:r>
                      <a:r>
                        <a:rPr lang="tr-TR" sz="1800" baseline="30000" dirty="0" err="1">
                          <a:latin typeface="Calibri"/>
                          <a:ea typeface="Calibri"/>
                          <a:cs typeface="Times New Roman"/>
                        </a:rPr>
                        <a:t>f</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Kontrol edilemeyen nöbet/total </a:t>
                      </a:r>
                      <a:r>
                        <a:rPr lang="tr-TR" sz="1800" dirty="0" err="1">
                          <a:latin typeface="Calibri"/>
                          <a:ea typeface="Calibri"/>
                          <a:cs typeface="Times New Roman"/>
                        </a:rPr>
                        <a:t>felç</a:t>
                      </a:r>
                      <a:r>
                        <a:rPr lang="tr-TR" sz="1800" baseline="30000" dirty="0" err="1">
                          <a:latin typeface="Calibri"/>
                          <a:ea typeface="Calibri"/>
                          <a:cs typeface="Times New Roman"/>
                        </a:rPr>
                        <a:t>g</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Sarılık (</a:t>
                      </a:r>
                      <a:r>
                        <a:rPr lang="tr-TR" sz="1800" dirty="0" err="1">
                          <a:latin typeface="Calibri"/>
                          <a:ea typeface="Calibri"/>
                          <a:cs typeface="Times New Roman"/>
                        </a:rPr>
                        <a:t>preeklampsi</a:t>
                      </a:r>
                      <a:r>
                        <a:rPr lang="tr-TR" sz="1800" dirty="0">
                          <a:latin typeface="Calibri"/>
                          <a:ea typeface="Calibri"/>
                          <a:cs typeface="Times New Roman"/>
                        </a:rPr>
                        <a:t> varlığında)</a:t>
                      </a:r>
                      <a:r>
                        <a:rPr lang="tr-TR" sz="1800" baseline="30000" dirty="0">
                          <a:latin typeface="Calibri"/>
                          <a:ea typeface="Calibri"/>
                          <a:cs typeface="Times New Roman"/>
                        </a:rPr>
                        <a:t>h</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59223">
                <a:tc>
                  <a:txBody>
                    <a:bodyPr/>
                    <a:lstStyle/>
                    <a:p>
                      <a:pPr>
                        <a:lnSpc>
                          <a:spcPct val="115000"/>
                        </a:lnSpc>
                        <a:spcAft>
                          <a:spcPts val="0"/>
                        </a:spcAft>
                      </a:pPr>
                      <a:r>
                        <a:rPr lang="tr-TR" sz="1800" b="1" dirty="0" err="1">
                          <a:latin typeface="Calibri"/>
                          <a:ea typeface="Calibri"/>
                          <a:cs typeface="Times New Roman"/>
                        </a:rPr>
                        <a:t>Laboratuvar</a:t>
                      </a:r>
                      <a:r>
                        <a:rPr lang="tr-TR" sz="1800" b="1" dirty="0">
                          <a:latin typeface="Calibri"/>
                          <a:ea typeface="Calibri"/>
                          <a:cs typeface="Times New Roman"/>
                        </a:rPr>
                        <a:t> bazlı kriterler</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Times New Roman"/>
                        </a:rPr>
                        <a:t>Oksijen </a:t>
                      </a:r>
                      <a:r>
                        <a:rPr lang="tr-TR" sz="1800" dirty="0" err="1">
                          <a:latin typeface="Calibri"/>
                          <a:ea typeface="Calibri"/>
                          <a:cs typeface="Times New Roman"/>
                        </a:rPr>
                        <a:t>saturasyonu</a:t>
                      </a:r>
                      <a:r>
                        <a:rPr lang="tr-TR" sz="1800" dirty="0">
                          <a:latin typeface="Calibri"/>
                          <a:ea typeface="Calibri"/>
                          <a:cs typeface="Calibri"/>
                        </a:rPr>
                        <a:t>&lt;%90,≥60 dakika süren</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Calibri"/>
                        </a:rPr>
                        <a:t>Pa0</a:t>
                      </a:r>
                      <a:r>
                        <a:rPr lang="tr-TR" sz="1800" baseline="-25000" dirty="0">
                          <a:latin typeface="Calibri"/>
                          <a:ea typeface="Calibri"/>
                          <a:cs typeface="Calibri"/>
                        </a:rPr>
                        <a:t>2</a:t>
                      </a:r>
                      <a:r>
                        <a:rPr lang="tr-TR" sz="1800" dirty="0">
                          <a:latin typeface="Calibri"/>
                          <a:ea typeface="Calibri"/>
                          <a:cs typeface="Calibri"/>
                        </a:rPr>
                        <a:t>/Fi0</a:t>
                      </a:r>
                      <a:r>
                        <a:rPr lang="tr-TR" sz="1800" baseline="-25000" dirty="0">
                          <a:latin typeface="Calibri"/>
                          <a:ea typeface="Calibri"/>
                          <a:cs typeface="Calibri"/>
                        </a:rPr>
                        <a:t>2</a:t>
                      </a:r>
                      <a:r>
                        <a:rPr lang="tr-TR" sz="1800" dirty="0">
                          <a:latin typeface="Calibri"/>
                          <a:ea typeface="Calibri"/>
                          <a:cs typeface="Calibri"/>
                        </a:rPr>
                        <a:t>&lt;200 </a:t>
                      </a:r>
                      <a:r>
                        <a:rPr lang="tr-TR" sz="1800" dirty="0" err="1">
                          <a:latin typeface="Calibri"/>
                          <a:ea typeface="Calibri"/>
                          <a:cs typeface="Calibri"/>
                        </a:rPr>
                        <a:t>mmHg</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Kreatinin</a:t>
                      </a:r>
                      <a:r>
                        <a:rPr lang="tr-TR" sz="1800" dirty="0">
                          <a:latin typeface="Calibri"/>
                          <a:ea typeface="Calibri"/>
                          <a:cs typeface="Calibri"/>
                        </a:rPr>
                        <a:t> ≥300 µ</a:t>
                      </a:r>
                      <a:r>
                        <a:rPr lang="tr-TR" sz="1800" dirty="0" err="1">
                          <a:latin typeface="Calibri"/>
                          <a:ea typeface="Calibri"/>
                          <a:cs typeface="Calibri"/>
                        </a:rPr>
                        <a:t>mol</a:t>
                      </a:r>
                      <a:r>
                        <a:rPr lang="tr-TR" sz="1800" dirty="0">
                          <a:latin typeface="Calibri"/>
                          <a:ea typeface="Calibri"/>
                          <a:cs typeface="Calibri"/>
                        </a:rPr>
                        <a:t>/l veya ≥3.5 mg/</a:t>
                      </a:r>
                      <a:r>
                        <a:rPr lang="tr-TR" sz="1800" dirty="0" err="1">
                          <a:latin typeface="Calibri"/>
                          <a:ea typeface="Calibri"/>
                          <a:cs typeface="Calibri"/>
                        </a:rPr>
                        <a:t>dl</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Bilirubin</a:t>
                      </a:r>
                      <a:r>
                        <a:rPr lang="tr-TR" sz="1800" dirty="0">
                          <a:latin typeface="Calibri"/>
                          <a:ea typeface="Calibri"/>
                          <a:cs typeface="Calibri"/>
                        </a:rPr>
                        <a:t>&gt; 100 µ</a:t>
                      </a:r>
                      <a:r>
                        <a:rPr lang="tr-TR" sz="1800" dirty="0" err="1">
                          <a:latin typeface="Calibri"/>
                          <a:ea typeface="Calibri"/>
                          <a:cs typeface="Calibri"/>
                        </a:rPr>
                        <a:t>mol</a:t>
                      </a:r>
                      <a:r>
                        <a:rPr lang="tr-TR" sz="1800" dirty="0">
                          <a:latin typeface="Calibri"/>
                          <a:ea typeface="Calibri"/>
                          <a:cs typeface="Calibri"/>
                        </a:rPr>
                        <a:t>/l  veya&gt; 6.0 mg/</a:t>
                      </a:r>
                      <a:r>
                        <a:rPr lang="tr-TR" sz="1800" dirty="0" err="1">
                          <a:latin typeface="Calibri"/>
                          <a:ea typeface="Calibri"/>
                          <a:cs typeface="Calibri"/>
                        </a:rPr>
                        <a:t>dl</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tr-TR" sz="1800" dirty="0">
                        <a:latin typeface="Calibri"/>
                        <a:ea typeface="Calibri"/>
                        <a:cs typeface="Calibri"/>
                      </a:endParaRPr>
                    </a:p>
                    <a:p>
                      <a:pPr>
                        <a:lnSpc>
                          <a:spcPct val="115000"/>
                        </a:lnSpc>
                        <a:spcAft>
                          <a:spcPts val="0"/>
                        </a:spcAft>
                      </a:pPr>
                      <a:r>
                        <a:rPr lang="tr-TR" sz="1800" dirty="0" err="1">
                          <a:latin typeface="Calibri"/>
                          <a:ea typeface="Calibri"/>
                          <a:cs typeface="Calibri"/>
                        </a:rPr>
                        <a:t>pH</a:t>
                      </a:r>
                      <a:r>
                        <a:rPr lang="tr-TR" sz="1800" dirty="0">
                          <a:latin typeface="Calibri"/>
                          <a:ea typeface="Calibri"/>
                          <a:cs typeface="Calibri"/>
                        </a:rPr>
                        <a:t>&lt;7.1</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laktat</a:t>
                      </a:r>
                      <a:r>
                        <a:rPr lang="tr-TR" sz="1800" dirty="0">
                          <a:latin typeface="Calibri"/>
                          <a:ea typeface="Calibri"/>
                          <a:cs typeface="Calibri"/>
                        </a:rPr>
                        <a:t>&gt;5 </a:t>
                      </a:r>
                      <a:r>
                        <a:rPr lang="tr-TR" sz="1800" dirty="0" err="1">
                          <a:latin typeface="Calibri"/>
                          <a:ea typeface="Calibri"/>
                          <a:cs typeface="Calibri"/>
                        </a:rPr>
                        <a:t>mmol</a:t>
                      </a:r>
                      <a:r>
                        <a:rPr lang="tr-TR" sz="1800" dirty="0">
                          <a:latin typeface="Calibri"/>
                          <a:ea typeface="Calibri"/>
                          <a:cs typeface="Calibri"/>
                        </a:rPr>
                        <a:t>/L</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Calibri"/>
                        </a:rPr>
                        <a:t>Akut </a:t>
                      </a:r>
                      <a:r>
                        <a:rPr lang="tr-TR" sz="1800" dirty="0" err="1">
                          <a:latin typeface="Calibri"/>
                          <a:ea typeface="Calibri"/>
                          <a:cs typeface="Calibri"/>
                        </a:rPr>
                        <a:t>trombositopeni</a:t>
                      </a:r>
                      <a:r>
                        <a:rPr lang="tr-TR" sz="1800" dirty="0">
                          <a:latin typeface="Calibri"/>
                          <a:ea typeface="Calibri"/>
                          <a:cs typeface="Calibri"/>
                        </a:rPr>
                        <a:t> (&lt;50 000 </a:t>
                      </a:r>
                      <a:r>
                        <a:rPr lang="tr-TR" sz="1800" dirty="0" err="1">
                          <a:latin typeface="Calibri"/>
                          <a:ea typeface="Calibri"/>
                          <a:cs typeface="Calibri"/>
                        </a:rPr>
                        <a:t>platelet</a:t>
                      </a:r>
                      <a:r>
                        <a:rPr lang="tr-TR" sz="1800" dirty="0">
                          <a:latin typeface="Calibri"/>
                          <a:ea typeface="Calibri"/>
                          <a:cs typeface="Calibri"/>
                        </a:rPr>
                        <a:t>)</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Calibri"/>
                        </a:rPr>
                        <a:t>Bilinç kaybı VE idrarda </a:t>
                      </a:r>
                      <a:r>
                        <a:rPr lang="tr-TR" sz="1800" dirty="0" err="1">
                          <a:latin typeface="Calibri"/>
                          <a:ea typeface="Calibri"/>
                          <a:cs typeface="Calibri"/>
                        </a:rPr>
                        <a:t>glukoz</a:t>
                      </a:r>
                      <a:r>
                        <a:rPr lang="tr-TR" sz="1800" dirty="0">
                          <a:latin typeface="Calibri"/>
                          <a:ea typeface="Calibri"/>
                          <a:cs typeface="Calibri"/>
                        </a:rPr>
                        <a:t> ve </a:t>
                      </a:r>
                      <a:r>
                        <a:rPr lang="tr-TR" sz="1800" dirty="0" err="1">
                          <a:latin typeface="Calibri"/>
                          <a:ea typeface="Calibri"/>
                          <a:cs typeface="Calibri"/>
                        </a:rPr>
                        <a:t>ketoasidler</a:t>
                      </a:r>
                      <a:r>
                        <a:rPr lang="tr-TR" sz="1800" dirty="0">
                          <a:latin typeface="Calibri"/>
                          <a:ea typeface="Calibri"/>
                          <a:cs typeface="Calibri"/>
                        </a:rPr>
                        <a:t> varlığı</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59223">
                <a:tc>
                  <a:txBody>
                    <a:bodyPr/>
                    <a:lstStyle/>
                    <a:p>
                      <a:pPr>
                        <a:lnSpc>
                          <a:spcPct val="115000"/>
                        </a:lnSpc>
                        <a:spcAft>
                          <a:spcPts val="0"/>
                        </a:spcAft>
                      </a:pPr>
                      <a:r>
                        <a:rPr lang="tr-TR" sz="1800" b="1" dirty="0">
                          <a:latin typeface="Calibri"/>
                          <a:ea typeface="Calibri"/>
                          <a:cs typeface="Calibri"/>
                        </a:rPr>
                        <a:t>Yönetim bazlı kriterler</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Calibri"/>
                        </a:rPr>
                        <a:t>Devamlı (aralıksız) </a:t>
                      </a:r>
                      <a:r>
                        <a:rPr lang="tr-TR" sz="1800" dirty="0" err="1">
                          <a:latin typeface="Calibri"/>
                          <a:ea typeface="Calibri"/>
                          <a:cs typeface="Calibri"/>
                        </a:rPr>
                        <a:t>vazoaktif</a:t>
                      </a:r>
                      <a:r>
                        <a:rPr lang="tr-TR" sz="1800" dirty="0">
                          <a:latin typeface="Calibri"/>
                          <a:ea typeface="Calibri"/>
                          <a:cs typeface="Calibri"/>
                        </a:rPr>
                        <a:t> ilaçlar </a:t>
                      </a:r>
                      <a:r>
                        <a:rPr lang="tr-TR" sz="1800" dirty="0" err="1">
                          <a:latin typeface="Calibri"/>
                          <a:ea typeface="Calibri"/>
                          <a:cs typeface="Calibri"/>
                        </a:rPr>
                        <a:t>kullanımı</a:t>
                      </a:r>
                      <a:r>
                        <a:rPr lang="tr-TR" sz="1800" baseline="30000" dirty="0" err="1">
                          <a:latin typeface="Calibri"/>
                          <a:ea typeface="Calibri"/>
                          <a:cs typeface="Calibri"/>
                        </a:rPr>
                        <a:t>i</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Histerektomi</a:t>
                      </a:r>
                      <a:r>
                        <a:rPr lang="tr-TR" sz="1800" dirty="0">
                          <a:latin typeface="Calibri"/>
                          <a:ea typeface="Calibri"/>
                          <a:cs typeface="Calibri"/>
                        </a:rPr>
                        <a:t> (enfeksiyon veya kanama sonrası)</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Transfuzyon</a:t>
                      </a:r>
                      <a:r>
                        <a:rPr lang="tr-TR" sz="1800" dirty="0">
                          <a:latin typeface="Calibri"/>
                          <a:ea typeface="Calibri"/>
                          <a:cs typeface="Calibri"/>
                        </a:rPr>
                        <a:t> (≥5 ünite eritrosit süspansiyonu)</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tr-TR" sz="1800" dirty="0">
                        <a:latin typeface="Calibri"/>
                        <a:ea typeface="Calibri"/>
                        <a:cs typeface="Calibri"/>
                      </a:endParaRPr>
                    </a:p>
                    <a:p>
                      <a:pPr>
                        <a:lnSpc>
                          <a:spcPct val="115000"/>
                        </a:lnSpc>
                        <a:spcAft>
                          <a:spcPts val="0"/>
                        </a:spcAft>
                      </a:pPr>
                      <a:r>
                        <a:rPr lang="tr-TR" sz="1800" dirty="0" err="1">
                          <a:latin typeface="Calibri"/>
                          <a:ea typeface="Calibri"/>
                          <a:cs typeface="Calibri"/>
                        </a:rPr>
                        <a:t>Entubasyon</a:t>
                      </a:r>
                      <a:r>
                        <a:rPr lang="tr-TR" sz="1800" dirty="0">
                          <a:latin typeface="Calibri"/>
                          <a:ea typeface="Calibri"/>
                          <a:cs typeface="Calibri"/>
                        </a:rPr>
                        <a:t> ve </a:t>
                      </a:r>
                      <a:r>
                        <a:rPr lang="tr-TR" sz="1800" dirty="0" err="1">
                          <a:latin typeface="Calibri"/>
                          <a:ea typeface="Calibri"/>
                          <a:cs typeface="Calibri"/>
                        </a:rPr>
                        <a:t>ventilasyon</a:t>
                      </a:r>
                      <a:r>
                        <a:rPr lang="tr-TR" sz="1800" dirty="0">
                          <a:latin typeface="Calibri"/>
                          <a:ea typeface="Calibri"/>
                          <a:cs typeface="Calibri"/>
                        </a:rPr>
                        <a:t> (≥60 dakika süren ve anesteziye bağlı olmayan)</a:t>
                      </a:r>
                      <a:endParaRPr lang="tr-TR" sz="1800" dirty="0">
                        <a:latin typeface="Calibri"/>
                        <a:ea typeface="Calibri"/>
                        <a:cs typeface="Times New Roman"/>
                      </a:endParaRPr>
                    </a:p>
                    <a:p>
                      <a:pPr>
                        <a:lnSpc>
                          <a:spcPct val="115000"/>
                        </a:lnSpc>
                        <a:spcAft>
                          <a:spcPts val="0"/>
                        </a:spcAft>
                      </a:pPr>
                      <a:r>
                        <a:rPr lang="tr-TR" sz="1800" dirty="0">
                          <a:latin typeface="Calibri"/>
                          <a:ea typeface="Calibri"/>
                          <a:cs typeface="Calibri"/>
                        </a:rPr>
                        <a:t>Diyaliz (akut böbrek yetmezliği için)</a:t>
                      </a:r>
                      <a:endParaRPr lang="tr-TR" sz="1800" dirty="0">
                        <a:latin typeface="Calibri"/>
                        <a:ea typeface="Calibri"/>
                        <a:cs typeface="Times New Roman"/>
                      </a:endParaRPr>
                    </a:p>
                    <a:p>
                      <a:pPr>
                        <a:lnSpc>
                          <a:spcPct val="115000"/>
                        </a:lnSpc>
                        <a:spcAft>
                          <a:spcPts val="0"/>
                        </a:spcAft>
                      </a:pPr>
                      <a:r>
                        <a:rPr lang="tr-TR" sz="1800" dirty="0" err="1">
                          <a:latin typeface="Calibri"/>
                          <a:ea typeface="Calibri"/>
                          <a:cs typeface="Calibri"/>
                        </a:rPr>
                        <a:t>Kardiyo</a:t>
                      </a:r>
                      <a:r>
                        <a:rPr lang="tr-TR" sz="1800" dirty="0">
                          <a:latin typeface="Calibri"/>
                          <a:ea typeface="Calibri"/>
                          <a:cs typeface="Calibri"/>
                        </a:rPr>
                        <a:t>-</a:t>
                      </a:r>
                      <a:r>
                        <a:rPr lang="tr-TR" sz="1800" dirty="0" err="1">
                          <a:latin typeface="Calibri"/>
                          <a:ea typeface="Calibri"/>
                          <a:cs typeface="Calibri"/>
                        </a:rPr>
                        <a:t>pulmoner</a:t>
                      </a:r>
                      <a:r>
                        <a:rPr lang="tr-TR" sz="1800" dirty="0">
                          <a:latin typeface="Calibri"/>
                          <a:ea typeface="Calibri"/>
                          <a:cs typeface="Calibri"/>
                        </a:rPr>
                        <a:t> </a:t>
                      </a:r>
                      <a:r>
                        <a:rPr lang="tr-TR" sz="1800" dirty="0" err="1">
                          <a:latin typeface="Calibri"/>
                          <a:ea typeface="Calibri"/>
                          <a:cs typeface="Calibri"/>
                        </a:rPr>
                        <a:t>resusitasyon</a:t>
                      </a:r>
                      <a:r>
                        <a:rPr lang="tr-TR" sz="1800" dirty="0">
                          <a:latin typeface="Calibri"/>
                          <a:ea typeface="Calibri"/>
                          <a:cs typeface="Calibri"/>
                        </a:rPr>
                        <a:t> (CPR)</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8" name="7 Başlık"/>
          <p:cNvSpPr>
            <a:spLocks noGrp="1"/>
          </p:cNvSpPr>
          <p:nvPr>
            <p:ph type="title"/>
          </p:nvPr>
        </p:nvSpPr>
        <p:spPr/>
        <p:txBody>
          <a:bodyPr/>
          <a:lstStyle/>
          <a:p>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511156"/>
          </a:xfrm>
        </p:spPr>
        <p:txBody>
          <a:bodyPr>
            <a:noAutofit/>
          </a:bodyPr>
          <a:lstStyle/>
          <a:p>
            <a:r>
              <a:rPr lang="tr-TR" sz="2800" dirty="0"/>
              <a:t>Ağır </a:t>
            </a:r>
            <a:r>
              <a:rPr lang="tr-TR" sz="2800" dirty="0" err="1"/>
              <a:t>maternal</a:t>
            </a:r>
            <a:r>
              <a:rPr lang="tr-TR" sz="2800" dirty="0"/>
              <a:t> sonuçlar ve kurtarılmış anne olgusu göstergeleri</a:t>
            </a:r>
          </a:p>
        </p:txBody>
      </p:sp>
      <p:graphicFrame>
        <p:nvGraphicFramePr>
          <p:cNvPr id="6" name="3 İçerik Yer Tutucusu"/>
          <p:cNvGraphicFramePr>
            <a:graphicFrameLocks/>
          </p:cNvGraphicFramePr>
          <p:nvPr/>
        </p:nvGraphicFramePr>
        <p:xfrm>
          <a:off x="214282" y="1000111"/>
          <a:ext cx="8686800" cy="5357847"/>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395253">
                <a:tc>
                  <a:txBody>
                    <a:bodyPr/>
                    <a:lstStyle/>
                    <a:p>
                      <a:r>
                        <a:rPr lang="tr-TR" sz="1800" b="1" kern="1200" dirty="0">
                          <a:solidFill>
                            <a:schemeClr val="lt1"/>
                          </a:solidFill>
                          <a:latin typeface="+mn-lt"/>
                          <a:ea typeface="+mn-ea"/>
                          <a:cs typeface="+mn-cs"/>
                        </a:rPr>
                        <a:t>Sonuçlar </a:t>
                      </a:r>
                      <a:endParaRPr lang="tr-TR" dirty="0"/>
                    </a:p>
                  </a:txBody>
                  <a:tcPr/>
                </a:tc>
                <a:tc>
                  <a:txBody>
                    <a:bodyPr/>
                    <a:lstStyle/>
                    <a:p>
                      <a:r>
                        <a:rPr lang="tr-TR" sz="1800" b="1" kern="1200" dirty="0">
                          <a:solidFill>
                            <a:schemeClr val="lt1"/>
                          </a:solidFill>
                          <a:latin typeface="+mn-lt"/>
                          <a:ea typeface="+mn-ea"/>
                          <a:cs typeface="+mn-cs"/>
                        </a:rPr>
                        <a:t>Kurtarılmış anne olgusu göstergeleri</a:t>
                      </a:r>
                      <a:endParaRPr lang="tr-TR" dirty="0"/>
                    </a:p>
                  </a:txBody>
                  <a:tcPr/>
                </a:tc>
                <a:extLst>
                  <a:ext uri="{0D108BD9-81ED-4DB2-BD59-A6C34878D82A}">
                    <a16:rowId xmlns:a16="http://schemas.microsoft.com/office/drawing/2014/main" val="10000"/>
                  </a:ext>
                </a:extLst>
              </a:tr>
              <a:tr h="652710">
                <a:tc>
                  <a:txBody>
                    <a:bodyPr/>
                    <a:lstStyle/>
                    <a:p>
                      <a:pPr>
                        <a:lnSpc>
                          <a:spcPct val="115000"/>
                        </a:lnSpc>
                        <a:spcAft>
                          <a:spcPts val="0"/>
                        </a:spcAft>
                      </a:pPr>
                      <a:r>
                        <a:rPr lang="tr-TR" sz="1800" b="1" dirty="0">
                          <a:latin typeface="+mj-lt"/>
                          <a:ea typeface="Calibri"/>
                          <a:cs typeface="Times New Roman"/>
                        </a:rPr>
                        <a:t>1. İncelenen toplumdaki tüm canlı doğumlar</a:t>
                      </a:r>
                    </a:p>
                  </a:txBody>
                  <a:tcPr marL="68580" marR="68580" marT="0" marB="0"/>
                </a:tc>
                <a:tc>
                  <a:txBody>
                    <a:bodyPr/>
                    <a:lstStyle/>
                    <a:p>
                      <a:r>
                        <a:rPr lang="tr-TR" b="1" dirty="0"/>
                        <a:t>26 </a:t>
                      </a:r>
                      <a:r>
                        <a:rPr lang="tr-TR" b="1" baseline="0" dirty="0"/>
                        <a:t> 700</a:t>
                      </a:r>
                      <a:endParaRPr lang="tr-TR" b="1" dirty="0"/>
                    </a:p>
                  </a:txBody>
                  <a:tcPr/>
                </a:tc>
                <a:extLst>
                  <a:ext uri="{0D108BD9-81ED-4DB2-BD59-A6C34878D82A}">
                    <a16:rowId xmlns:a16="http://schemas.microsoft.com/office/drawing/2014/main" val="10001"/>
                  </a:ext>
                </a:extLst>
              </a:tr>
              <a:tr h="395253">
                <a:tc>
                  <a:txBody>
                    <a:bodyPr/>
                    <a:lstStyle/>
                    <a:p>
                      <a:r>
                        <a:rPr lang="tr-TR" sz="1800" b="1" kern="1200" dirty="0">
                          <a:solidFill>
                            <a:schemeClr val="dk1"/>
                          </a:solidFill>
                          <a:latin typeface="+mj-lt"/>
                          <a:ea typeface="+mn-ea"/>
                          <a:cs typeface="+mn-cs"/>
                        </a:rPr>
                        <a:t>2. Ağır </a:t>
                      </a:r>
                      <a:r>
                        <a:rPr lang="tr-TR" sz="1800" b="1" kern="1200" dirty="0" err="1">
                          <a:solidFill>
                            <a:schemeClr val="dk1"/>
                          </a:solidFill>
                          <a:latin typeface="+mj-lt"/>
                          <a:ea typeface="+mn-ea"/>
                          <a:cs typeface="+mn-cs"/>
                        </a:rPr>
                        <a:t>maternal</a:t>
                      </a:r>
                      <a:r>
                        <a:rPr lang="tr-TR" sz="1800" b="1" kern="1200" dirty="0">
                          <a:solidFill>
                            <a:schemeClr val="dk1"/>
                          </a:solidFill>
                          <a:latin typeface="+mj-lt"/>
                          <a:ea typeface="+mn-ea"/>
                          <a:cs typeface="+mn-cs"/>
                        </a:rPr>
                        <a:t> sonucu olan olgular </a:t>
                      </a:r>
                      <a:endParaRPr lang="tr-TR" sz="1800" b="1" dirty="0">
                        <a:latin typeface="+mj-lt"/>
                      </a:endParaRPr>
                    </a:p>
                  </a:txBody>
                  <a:tcPr/>
                </a:tc>
                <a:tc>
                  <a:txBody>
                    <a:bodyPr/>
                    <a:lstStyle/>
                    <a:p>
                      <a:r>
                        <a:rPr lang="tr-TR" b="1" dirty="0"/>
                        <a:t>149</a:t>
                      </a:r>
                    </a:p>
                  </a:txBody>
                  <a:tcPr/>
                </a:tc>
                <a:extLst>
                  <a:ext uri="{0D108BD9-81ED-4DB2-BD59-A6C34878D82A}">
                    <a16:rowId xmlns:a16="http://schemas.microsoft.com/office/drawing/2014/main" val="10002"/>
                  </a:ext>
                </a:extLst>
              </a:tr>
              <a:tr h="395253">
                <a:tc>
                  <a:txBody>
                    <a:bodyPr/>
                    <a:lstStyle/>
                    <a:p>
                      <a:r>
                        <a:rPr lang="tr-TR" dirty="0"/>
                        <a:t>                 Anne ölümleri</a:t>
                      </a:r>
                    </a:p>
                  </a:txBody>
                  <a:tcPr/>
                </a:tc>
                <a:tc>
                  <a:txBody>
                    <a:bodyPr/>
                    <a:lstStyle/>
                    <a:p>
                      <a:r>
                        <a:rPr lang="tr-TR" b="1" dirty="0"/>
                        <a:t>5         (18.7 / 100000 canlı doğum)</a:t>
                      </a:r>
                    </a:p>
                  </a:txBody>
                  <a:tcPr/>
                </a:tc>
                <a:extLst>
                  <a:ext uri="{0D108BD9-81ED-4DB2-BD59-A6C34878D82A}">
                    <a16:rowId xmlns:a16="http://schemas.microsoft.com/office/drawing/2014/main" val="10003"/>
                  </a:ext>
                </a:extLst>
              </a:tr>
              <a:tr h="395253">
                <a:tc>
                  <a:txBody>
                    <a:bodyPr/>
                    <a:lstStyle/>
                    <a:p>
                      <a:r>
                        <a:rPr lang="tr-TR" dirty="0"/>
                        <a:t>                 Kurtarılmış anne</a:t>
                      </a:r>
                    </a:p>
                  </a:txBody>
                  <a:tcPr/>
                </a:tc>
                <a:tc>
                  <a:txBody>
                    <a:bodyPr/>
                    <a:lstStyle/>
                    <a:p>
                      <a:r>
                        <a:rPr lang="tr-TR" b="1" dirty="0"/>
                        <a:t>144</a:t>
                      </a:r>
                    </a:p>
                  </a:txBody>
                  <a:tcPr/>
                </a:tc>
                <a:extLst>
                  <a:ext uri="{0D108BD9-81ED-4DB2-BD59-A6C34878D82A}">
                    <a16:rowId xmlns:a16="http://schemas.microsoft.com/office/drawing/2014/main" val="10004"/>
                  </a:ext>
                </a:extLst>
              </a:tr>
              <a:tr h="682218">
                <a:tc>
                  <a:txBody>
                    <a:bodyPr/>
                    <a:lstStyle/>
                    <a:p>
                      <a:r>
                        <a:rPr lang="tr-TR" sz="1800" b="1" kern="1200" dirty="0">
                          <a:solidFill>
                            <a:schemeClr val="dk1"/>
                          </a:solidFill>
                          <a:latin typeface="+mn-lt"/>
                          <a:ea typeface="+mn-ea"/>
                          <a:cs typeface="+mn-cs"/>
                        </a:rPr>
                        <a:t>3. Toplam kurtarılmış anne olgusu göstergeleri</a:t>
                      </a:r>
                      <a:endParaRPr lang="tr-TR" b="1" dirty="0"/>
                    </a:p>
                  </a:txBody>
                  <a:tcPr/>
                </a:tc>
                <a:tc>
                  <a:txBody>
                    <a:bodyPr/>
                    <a:lstStyle/>
                    <a:p>
                      <a:endParaRPr lang="tr-TR" b="1" dirty="0"/>
                    </a:p>
                  </a:txBody>
                  <a:tcPr/>
                </a:tc>
                <a:extLst>
                  <a:ext uri="{0D108BD9-81ED-4DB2-BD59-A6C34878D82A}">
                    <a16:rowId xmlns:a16="http://schemas.microsoft.com/office/drawing/2014/main" val="10005"/>
                  </a:ext>
                </a:extLst>
              </a:tr>
              <a:tr h="682218">
                <a:tc>
                  <a:txBody>
                    <a:bodyPr/>
                    <a:lstStyle/>
                    <a:p>
                      <a:r>
                        <a:rPr lang="tr-TR" sz="1800" kern="1200" dirty="0">
                          <a:solidFill>
                            <a:schemeClr val="dk1"/>
                          </a:solidFill>
                          <a:latin typeface="+mn-lt"/>
                          <a:ea typeface="+mn-ea"/>
                          <a:cs typeface="+mn-cs"/>
                        </a:rPr>
                        <a:t>                 Ağır </a:t>
                      </a:r>
                      <a:r>
                        <a:rPr lang="tr-TR" sz="1800" kern="1200" dirty="0" err="1">
                          <a:solidFill>
                            <a:schemeClr val="dk1"/>
                          </a:solidFill>
                          <a:latin typeface="+mn-lt"/>
                          <a:ea typeface="+mn-ea"/>
                          <a:cs typeface="+mn-cs"/>
                        </a:rPr>
                        <a:t>maternal</a:t>
                      </a:r>
                      <a:r>
                        <a:rPr lang="tr-TR" sz="1800" kern="1200" dirty="0">
                          <a:solidFill>
                            <a:schemeClr val="dk1"/>
                          </a:solidFill>
                          <a:latin typeface="+mn-lt"/>
                          <a:ea typeface="+mn-ea"/>
                          <a:cs typeface="+mn-cs"/>
                        </a:rPr>
                        <a:t> sonuç oranı (1000 canlı doğumda)</a:t>
                      </a:r>
                      <a:endParaRPr lang="tr-TR" dirty="0"/>
                    </a:p>
                  </a:txBody>
                  <a:tcPr/>
                </a:tc>
                <a:tc>
                  <a:txBody>
                    <a:bodyPr/>
                    <a:lstStyle/>
                    <a:p>
                      <a:r>
                        <a:rPr lang="tr-TR" b="1" dirty="0"/>
                        <a:t>5.58</a:t>
                      </a:r>
                    </a:p>
                  </a:txBody>
                  <a:tcPr/>
                </a:tc>
                <a:extLst>
                  <a:ext uri="{0D108BD9-81ED-4DB2-BD59-A6C34878D82A}">
                    <a16:rowId xmlns:a16="http://schemas.microsoft.com/office/drawing/2014/main" val="10006"/>
                  </a:ext>
                </a:extLst>
              </a:tr>
              <a:tr h="682218">
                <a:tc>
                  <a:txBody>
                    <a:bodyPr/>
                    <a:lstStyle/>
                    <a:p>
                      <a:r>
                        <a:rPr lang="tr-TR" sz="1800" kern="1200" dirty="0">
                          <a:solidFill>
                            <a:schemeClr val="dk1"/>
                          </a:solidFill>
                          <a:latin typeface="+mn-lt"/>
                          <a:ea typeface="+mn-ea"/>
                          <a:cs typeface="+mn-cs"/>
                        </a:rPr>
                        <a:t>                 Kurtarılmış anne oranı (1000 canlı doğumda)</a:t>
                      </a:r>
                      <a:endParaRPr lang="tr-TR" dirty="0"/>
                    </a:p>
                  </a:txBody>
                  <a:tcPr/>
                </a:tc>
                <a:tc>
                  <a:txBody>
                    <a:bodyPr/>
                    <a:lstStyle/>
                    <a:p>
                      <a:r>
                        <a:rPr lang="tr-TR" b="1" dirty="0"/>
                        <a:t>5.39</a:t>
                      </a:r>
                    </a:p>
                  </a:txBody>
                  <a:tcPr/>
                </a:tc>
                <a:extLst>
                  <a:ext uri="{0D108BD9-81ED-4DB2-BD59-A6C34878D82A}">
                    <a16:rowId xmlns:a16="http://schemas.microsoft.com/office/drawing/2014/main" val="10007"/>
                  </a:ext>
                </a:extLst>
              </a:tr>
              <a:tr h="682218">
                <a:tc>
                  <a:txBody>
                    <a:bodyPr/>
                    <a:lstStyle/>
                    <a:p>
                      <a:r>
                        <a:rPr lang="tr-TR" sz="1800" kern="1200" dirty="0">
                          <a:solidFill>
                            <a:schemeClr val="dk1"/>
                          </a:solidFill>
                          <a:latin typeface="+mn-lt"/>
                          <a:ea typeface="+mn-ea"/>
                          <a:cs typeface="+mn-cs"/>
                        </a:rPr>
                        <a:t>                 Kurtarılmış anne </a:t>
                      </a:r>
                      <a:r>
                        <a:rPr lang="tr-TR" sz="1800" b="1" kern="1200" dirty="0">
                          <a:solidFill>
                            <a:schemeClr val="dk1"/>
                          </a:solidFill>
                          <a:latin typeface="+mn-lt"/>
                          <a:ea typeface="+mn-ea"/>
                          <a:cs typeface="+mn-cs"/>
                        </a:rPr>
                        <a:t>: </a:t>
                      </a:r>
                      <a:r>
                        <a:rPr lang="tr-TR" sz="1800" kern="1200" dirty="0" err="1">
                          <a:solidFill>
                            <a:schemeClr val="dk1"/>
                          </a:solidFill>
                          <a:latin typeface="+mn-lt"/>
                          <a:ea typeface="+mn-ea"/>
                          <a:cs typeface="+mn-cs"/>
                        </a:rPr>
                        <a:t>maternal</a:t>
                      </a:r>
                      <a:r>
                        <a:rPr lang="tr-TR" sz="1800" kern="1200" dirty="0">
                          <a:solidFill>
                            <a:schemeClr val="dk1"/>
                          </a:solidFill>
                          <a:latin typeface="+mn-lt"/>
                          <a:ea typeface="+mn-ea"/>
                          <a:cs typeface="+mn-cs"/>
                        </a:rPr>
                        <a:t> </a:t>
                      </a:r>
                      <a:r>
                        <a:rPr lang="tr-TR" sz="1800" kern="1200" dirty="0" err="1">
                          <a:solidFill>
                            <a:schemeClr val="dk1"/>
                          </a:solidFill>
                          <a:latin typeface="+mn-lt"/>
                          <a:ea typeface="+mn-ea"/>
                          <a:cs typeface="+mn-cs"/>
                        </a:rPr>
                        <a:t>mortalite</a:t>
                      </a:r>
                      <a:r>
                        <a:rPr lang="tr-TR" sz="1800" kern="1200" dirty="0">
                          <a:solidFill>
                            <a:schemeClr val="dk1"/>
                          </a:solidFill>
                          <a:latin typeface="+mn-lt"/>
                          <a:ea typeface="+mn-ea"/>
                          <a:cs typeface="+mn-cs"/>
                        </a:rPr>
                        <a:t> oranı</a:t>
                      </a:r>
                      <a:endParaRPr lang="tr-TR" dirty="0"/>
                    </a:p>
                  </a:txBody>
                  <a:tcPr/>
                </a:tc>
                <a:tc>
                  <a:txBody>
                    <a:bodyPr/>
                    <a:lstStyle/>
                    <a:p>
                      <a:r>
                        <a:rPr lang="tr-TR" b="1" dirty="0"/>
                        <a:t>28.8</a:t>
                      </a:r>
                    </a:p>
                  </a:txBody>
                  <a:tcPr/>
                </a:tc>
                <a:extLst>
                  <a:ext uri="{0D108BD9-81ED-4DB2-BD59-A6C34878D82A}">
                    <a16:rowId xmlns:a16="http://schemas.microsoft.com/office/drawing/2014/main" val="10008"/>
                  </a:ext>
                </a:extLst>
              </a:tr>
              <a:tr h="395253">
                <a:tc>
                  <a:txBody>
                    <a:bodyPr/>
                    <a:lstStyle/>
                    <a:p>
                      <a:r>
                        <a:rPr lang="tr-TR" sz="1800" kern="1200" dirty="0">
                          <a:solidFill>
                            <a:schemeClr val="dk1"/>
                          </a:solidFill>
                          <a:latin typeface="+mn-lt"/>
                          <a:ea typeface="+mn-ea"/>
                          <a:cs typeface="+mn-cs"/>
                        </a:rPr>
                        <a:t>                 </a:t>
                      </a:r>
                      <a:r>
                        <a:rPr lang="tr-TR" sz="1800" kern="1200" dirty="0" err="1">
                          <a:solidFill>
                            <a:schemeClr val="dk1"/>
                          </a:solidFill>
                          <a:latin typeface="+mn-lt"/>
                          <a:ea typeface="+mn-ea"/>
                          <a:cs typeface="+mn-cs"/>
                        </a:rPr>
                        <a:t>Mortalite</a:t>
                      </a:r>
                      <a:r>
                        <a:rPr lang="tr-TR" sz="1800" kern="1200" dirty="0">
                          <a:solidFill>
                            <a:schemeClr val="dk1"/>
                          </a:solidFill>
                          <a:latin typeface="+mn-lt"/>
                          <a:ea typeface="+mn-ea"/>
                          <a:cs typeface="+mn-cs"/>
                        </a:rPr>
                        <a:t> indeksi</a:t>
                      </a:r>
                      <a:endParaRPr lang="tr-TR" dirty="0"/>
                    </a:p>
                  </a:txBody>
                  <a:tcPr/>
                </a:tc>
                <a:tc>
                  <a:txBody>
                    <a:bodyPr/>
                    <a:lstStyle/>
                    <a:p>
                      <a:r>
                        <a:rPr lang="tr-TR" b="1" dirty="0"/>
                        <a:t>3.35</a:t>
                      </a:r>
                    </a:p>
                  </a:txBody>
                  <a:tcPr/>
                </a:tc>
                <a:extLst>
                  <a:ext uri="{0D108BD9-81ED-4DB2-BD59-A6C34878D82A}">
                    <a16:rowId xmlns:a16="http://schemas.microsoft.com/office/drawing/2014/main" val="10009"/>
                  </a:ext>
                </a:extLst>
              </a:tr>
            </a:tbl>
          </a:graphicData>
        </a:graphic>
      </p:graphicFrame>
      <p:sp>
        <p:nvSpPr>
          <p:cNvPr id="7" name="6 Metin kutusu"/>
          <p:cNvSpPr txBox="1"/>
          <p:nvPr/>
        </p:nvSpPr>
        <p:spPr>
          <a:xfrm>
            <a:off x="3428992" y="6494198"/>
            <a:ext cx="5572164" cy="292388"/>
          </a:xfrm>
          <a:prstGeom prst="rect">
            <a:avLst/>
          </a:prstGeom>
          <a:noFill/>
        </p:spPr>
        <p:txBody>
          <a:bodyPr wrap="square" rtlCol="0">
            <a:spAutoFit/>
          </a:bodyPr>
          <a:lstStyle/>
          <a:p>
            <a:r>
              <a:rPr lang="tr-TR" sz="1300" dirty="0"/>
              <a:t>		Kanuni Sultan Süleyman EAH </a:t>
            </a:r>
            <a:r>
              <a:rPr lang="tr-TR" sz="1300" dirty="0" err="1"/>
              <a:t>Perinatoloji</a:t>
            </a:r>
            <a:r>
              <a:rPr lang="tr-TR" sz="1300" dirty="0"/>
              <a:t> Kliniği 2014</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graphicFrame>
        <p:nvGraphicFramePr>
          <p:cNvPr id="5" name="4 İçerik Yer Tutucusu"/>
          <p:cNvGraphicFramePr>
            <a:graphicFrameLocks noGrp="1"/>
          </p:cNvGraphicFramePr>
          <p:nvPr>
            <p:ph idx="1"/>
          </p:nvPr>
        </p:nvGraphicFramePr>
        <p:xfrm>
          <a:off x="457200" y="360998"/>
          <a:ext cx="8229600" cy="31394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r>
                        <a:rPr lang="tr-TR" dirty="0"/>
                        <a:t>Ağır komplikasyonu olan hastalar</a:t>
                      </a:r>
                    </a:p>
                  </a:txBody>
                  <a:tcPr/>
                </a:tc>
                <a:tc>
                  <a:txBody>
                    <a:bodyPr/>
                    <a:lstStyle/>
                    <a:p>
                      <a:r>
                        <a:rPr lang="tr-TR" dirty="0"/>
                        <a:t>5 MM+144 NM</a:t>
                      </a:r>
                      <a:r>
                        <a:rPr lang="tr-TR" baseline="0" dirty="0"/>
                        <a:t> =  149</a:t>
                      </a:r>
                      <a:endParaRPr lang="tr-TR" dirty="0"/>
                    </a:p>
                  </a:txBody>
                  <a:tcPr/>
                </a:tc>
                <a:extLst>
                  <a:ext uri="{0D108BD9-81ED-4DB2-BD59-A6C34878D82A}">
                    <a16:rowId xmlns:a16="http://schemas.microsoft.com/office/drawing/2014/main" val="10000"/>
                  </a:ext>
                </a:extLst>
              </a:tr>
              <a:tr h="370840">
                <a:tc>
                  <a:txBody>
                    <a:bodyPr/>
                    <a:lstStyle/>
                    <a:p>
                      <a:r>
                        <a:rPr lang="tr-TR" dirty="0"/>
                        <a:t>Ağır </a:t>
                      </a:r>
                      <a:r>
                        <a:rPr lang="tr-TR" dirty="0" err="1"/>
                        <a:t>obstetrik</a:t>
                      </a:r>
                      <a:r>
                        <a:rPr lang="tr-TR" dirty="0"/>
                        <a:t> kanama</a:t>
                      </a:r>
                    </a:p>
                  </a:txBody>
                  <a:tcPr/>
                </a:tc>
                <a:tc>
                  <a:txBody>
                    <a:bodyPr/>
                    <a:lstStyle/>
                    <a:p>
                      <a:r>
                        <a:rPr lang="tr-TR" b="1" dirty="0"/>
                        <a:t>69</a:t>
                      </a:r>
                    </a:p>
                    <a:p>
                      <a:r>
                        <a:rPr lang="tr-TR" dirty="0"/>
                        <a:t>PP</a:t>
                      </a:r>
                      <a:r>
                        <a:rPr lang="tr-TR" baseline="0" dirty="0"/>
                        <a:t> </a:t>
                      </a:r>
                      <a:r>
                        <a:rPr lang="tr-TR" baseline="0" dirty="0" err="1"/>
                        <a:t>to</a:t>
                      </a:r>
                      <a:r>
                        <a:rPr lang="tr-TR" dirty="0" err="1"/>
                        <a:t>talis</a:t>
                      </a:r>
                      <a:r>
                        <a:rPr lang="tr-TR" dirty="0"/>
                        <a:t> </a:t>
                      </a:r>
                      <a:r>
                        <a:rPr lang="tr-TR" dirty="0" err="1"/>
                        <a:t>insersiyon</a:t>
                      </a:r>
                      <a:r>
                        <a:rPr lang="tr-TR" baseline="0" dirty="0"/>
                        <a:t> anomalisi </a:t>
                      </a:r>
                      <a:r>
                        <a:rPr lang="tr-TR" b="1" baseline="0" dirty="0"/>
                        <a:t>43</a:t>
                      </a:r>
                    </a:p>
                    <a:p>
                      <a:r>
                        <a:rPr lang="tr-TR" baseline="0" dirty="0" err="1"/>
                        <a:t>Postpartum</a:t>
                      </a:r>
                      <a:r>
                        <a:rPr lang="tr-TR" baseline="0" dirty="0"/>
                        <a:t> kanama (</a:t>
                      </a:r>
                      <a:r>
                        <a:rPr lang="tr-TR" baseline="0" dirty="0" err="1"/>
                        <a:t>atoni</a:t>
                      </a:r>
                      <a:r>
                        <a:rPr lang="tr-TR" baseline="0" dirty="0"/>
                        <a:t> </a:t>
                      </a:r>
                      <a:r>
                        <a:rPr lang="tr-TR" baseline="0" dirty="0" err="1"/>
                        <a:t>laserasyon</a:t>
                      </a:r>
                      <a:r>
                        <a:rPr lang="tr-TR" baseline="0" dirty="0"/>
                        <a:t>) </a:t>
                      </a:r>
                      <a:r>
                        <a:rPr lang="tr-TR" b="1" baseline="0" dirty="0"/>
                        <a:t>8</a:t>
                      </a:r>
                      <a:endParaRPr lang="tr-TR" b="1" dirty="0"/>
                    </a:p>
                  </a:txBody>
                  <a:tcPr/>
                </a:tc>
                <a:extLst>
                  <a:ext uri="{0D108BD9-81ED-4DB2-BD59-A6C34878D82A}">
                    <a16:rowId xmlns:a16="http://schemas.microsoft.com/office/drawing/2014/main" val="10001"/>
                  </a:ext>
                </a:extLst>
              </a:tr>
              <a:tr h="370840">
                <a:tc>
                  <a:txBody>
                    <a:bodyPr/>
                    <a:lstStyle/>
                    <a:p>
                      <a:r>
                        <a:rPr lang="tr-TR" dirty="0" err="1"/>
                        <a:t>Hipertansif</a:t>
                      </a:r>
                      <a:r>
                        <a:rPr lang="tr-TR" dirty="0"/>
                        <a:t> hastalık</a:t>
                      </a:r>
                    </a:p>
                  </a:txBody>
                  <a:tcPr/>
                </a:tc>
                <a:tc>
                  <a:txBody>
                    <a:bodyPr/>
                    <a:lstStyle/>
                    <a:p>
                      <a:r>
                        <a:rPr lang="tr-TR" b="1" dirty="0"/>
                        <a:t>78</a:t>
                      </a:r>
                      <a:r>
                        <a:rPr lang="tr-TR" dirty="0"/>
                        <a:t> (HELLP</a:t>
                      </a:r>
                      <a:r>
                        <a:rPr lang="tr-TR" baseline="0" dirty="0"/>
                        <a:t> </a:t>
                      </a:r>
                      <a:r>
                        <a:rPr lang="tr-TR" b="1" baseline="0" dirty="0"/>
                        <a:t>57</a:t>
                      </a:r>
                      <a:r>
                        <a:rPr lang="tr-TR" baseline="0" dirty="0"/>
                        <a:t>,</a:t>
                      </a:r>
                      <a:r>
                        <a:rPr lang="tr-TR" baseline="0" dirty="0" err="1"/>
                        <a:t>eklampsi</a:t>
                      </a:r>
                      <a:r>
                        <a:rPr lang="tr-TR" baseline="0" dirty="0"/>
                        <a:t> </a:t>
                      </a:r>
                      <a:r>
                        <a:rPr lang="tr-TR" b="1" baseline="0" dirty="0"/>
                        <a:t>15</a:t>
                      </a:r>
                      <a:r>
                        <a:rPr lang="tr-TR" baseline="0" dirty="0"/>
                        <a:t>, ağır PE </a:t>
                      </a:r>
                      <a:r>
                        <a:rPr lang="tr-TR" b="1" baseline="0" dirty="0"/>
                        <a:t>6</a:t>
                      </a:r>
                      <a:r>
                        <a:rPr lang="tr-TR" baseline="0" dirty="0"/>
                        <a:t>)</a:t>
                      </a:r>
                      <a:endParaRPr lang="tr-TR" dirty="0"/>
                    </a:p>
                  </a:txBody>
                  <a:tcPr/>
                </a:tc>
                <a:extLst>
                  <a:ext uri="{0D108BD9-81ED-4DB2-BD59-A6C34878D82A}">
                    <a16:rowId xmlns:a16="http://schemas.microsoft.com/office/drawing/2014/main" val="10002"/>
                  </a:ext>
                </a:extLst>
              </a:tr>
              <a:tr h="370840">
                <a:tc>
                  <a:txBody>
                    <a:bodyPr/>
                    <a:lstStyle/>
                    <a:p>
                      <a:r>
                        <a:rPr lang="tr-TR" dirty="0" err="1"/>
                        <a:t>Eklampsi</a:t>
                      </a:r>
                      <a:endParaRPr lang="tr-TR" dirty="0"/>
                    </a:p>
                  </a:txBody>
                  <a:tcPr/>
                </a:tc>
                <a:tc>
                  <a:txBody>
                    <a:bodyPr/>
                    <a:lstStyle/>
                    <a:p>
                      <a:r>
                        <a:rPr lang="tr-TR" b="1" dirty="0"/>
                        <a:t>15</a:t>
                      </a:r>
                    </a:p>
                  </a:txBody>
                  <a:tcPr/>
                </a:tc>
                <a:extLst>
                  <a:ext uri="{0D108BD9-81ED-4DB2-BD59-A6C34878D82A}">
                    <a16:rowId xmlns:a16="http://schemas.microsoft.com/office/drawing/2014/main" val="10003"/>
                  </a:ext>
                </a:extLst>
              </a:tr>
              <a:tr h="370840">
                <a:tc>
                  <a:txBody>
                    <a:bodyPr/>
                    <a:lstStyle/>
                    <a:p>
                      <a:r>
                        <a:rPr lang="tr-TR" dirty="0" err="1"/>
                        <a:t>Sepsis</a:t>
                      </a:r>
                      <a:r>
                        <a:rPr lang="tr-TR" dirty="0"/>
                        <a:t> veya ağır sistemik enfeksiyon</a:t>
                      </a:r>
                    </a:p>
                  </a:txBody>
                  <a:tcPr/>
                </a:tc>
                <a:tc>
                  <a:txBody>
                    <a:bodyPr/>
                    <a:lstStyle/>
                    <a:p>
                      <a:r>
                        <a:rPr lang="tr-TR" b="1" dirty="0"/>
                        <a:t>9</a:t>
                      </a:r>
                    </a:p>
                  </a:txBody>
                  <a:tcPr/>
                </a:tc>
                <a:extLst>
                  <a:ext uri="{0D108BD9-81ED-4DB2-BD59-A6C34878D82A}">
                    <a16:rowId xmlns:a16="http://schemas.microsoft.com/office/drawing/2014/main" val="10004"/>
                  </a:ext>
                </a:extLst>
              </a:tr>
              <a:tr h="370840">
                <a:tc>
                  <a:txBody>
                    <a:bodyPr/>
                    <a:lstStyle/>
                    <a:p>
                      <a:r>
                        <a:rPr lang="tr-TR" dirty="0" err="1"/>
                        <a:t>Uterus</a:t>
                      </a:r>
                      <a:r>
                        <a:rPr lang="tr-TR" dirty="0"/>
                        <a:t> </a:t>
                      </a:r>
                      <a:r>
                        <a:rPr lang="tr-TR" dirty="0" err="1"/>
                        <a:t>rüptürü</a:t>
                      </a:r>
                      <a:endParaRPr lang="tr-TR" dirty="0"/>
                    </a:p>
                  </a:txBody>
                  <a:tcPr/>
                </a:tc>
                <a:tc>
                  <a:txBody>
                    <a:bodyPr/>
                    <a:lstStyle/>
                    <a:p>
                      <a:r>
                        <a:rPr lang="tr-TR" b="1" dirty="0"/>
                        <a:t>6</a:t>
                      </a:r>
                    </a:p>
                  </a:txBody>
                  <a:tcPr/>
                </a:tc>
                <a:extLst>
                  <a:ext uri="{0D108BD9-81ED-4DB2-BD59-A6C34878D82A}">
                    <a16:rowId xmlns:a16="http://schemas.microsoft.com/office/drawing/2014/main" val="10005"/>
                  </a:ext>
                </a:extLst>
              </a:tr>
              <a:tr h="370840">
                <a:tc>
                  <a:txBody>
                    <a:bodyPr/>
                    <a:lstStyle/>
                    <a:p>
                      <a:r>
                        <a:rPr lang="tr-TR" dirty="0"/>
                        <a:t>Diğer</a:t>
                      </a:r>
                    </a:p>
                  </a:txBody>
                  <a:tcPr/>
                </a:tc>
                <a:tc>
                  <a:txBody>
                    <a:bodyPr/>
                    <a:lstStyle/>
                    <a:p>
                      <a:r>
                        <a:rPr lang="tr-TR" b="1" dirty="0"/>
                        <a:t>19</a:t>
                      </a:r>
                    </a:p>
                  </a:txBody>
                  <a:tcPr/>
                </a:tc>
                <a:extLst>
                  <a:ext uri="{0D108BD9-81ED-4DB2-BD59-A6C34878D82A}">
                    <a16:rowId xmlns:a16="http://schemas.microsoft.com/office/drawing/2014/main" val="10006"/>
                  </a:ext>
                </a:extLst>
              </a:tr>
            </a:tbl>
          </a:graphicData>
        </a:graphic>
      </p:graphicFrame>
      <p:graphicFrame>
        <p:nvGraphicFramePr>
          <p:cNvPr id="6" name="3 İçerik Yer Tutucusu"/>
          <p:cNvGraphicFramePr>
            <a:graphicFrameLocks/>
          </p:cNvGraphicFramePr>
          <p:nvPr/>
        </p:nvGraphicFramePr>
        <p:xfrm>
          <a:off x="485804" y="3948766"/>
          <a:ext cx="8229600" cy="21234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r>
                        <a:rPr lang="tr-TR" dirty="0"/>
                        <a:t>Kritik müdahale</a:t>
                      </a:r>
                      <a:r>
                        <a:rPr lang="tr-TR" baseline="0" dirty="0"/>
                        <a:t> yapılan hastalar</a:t>
                      </a:r>
                      <a:endParaRPr lang="tr-TR" dirty="0"/>
                    </a:p>
                  </a:txBody>
                  <a:tcPr/>
                </a:tc>
                <a:tc>
                  <a:txBody>
                    <a:bodyPr/>
                    <a:lstStyle/>
                    <a:p>
                      <a:endParaRPr lang="tr-TR" dirty="0"/>
                    </a:p>
                  </a:txBody>
                  <a:tcPr/>
                </a:tc>
                <a:extLst>
                  <a:ext uri="{0D108BD9-81ED-4DB2-BD59-A6C34878D82A}">
                    <a16:rowId xmlns:a16="http://schemas.microsoft.com/office/drawing/2014/main" val="10000"/>
                  </a:ext>
                </a:extLst>
              </a:tr>
              <a:tr h="370840">
                <a:tc>
                  <a:txBody>
                    <a:bodyPr/>
                    <a:lstStyle/>
                    <a:p>
                      <a:r>
                        <a:rPr lang="tr-TR" dirty="0"/>
                        <a:t>Kan ürünü kullanımı</a:t>
                      </a:r>
                    </a:p>
                  </a:txBody>
                  <a:tcPr/>
                </a:tc>
                <a:tc>
                  <a:txBody>
                    <a:bodyPr/>
                    <a:lstStyle/>
                    <a:p>
                      <a:r>
                        <a:rPr lang="tr-TR" dirty="0"/>
                        <a:t>Herhangi bir kan ürünü </a:t>
                      </a:r>
                      <a:r>
                        <a:rPr lang="tr-TR" b="1" dirty="0"/>
                        <a:t>125</a:t>
                      </a:r>
                    </a:p>
                    <a:p>
                      <a:r>
                        <a:rPr lang="tr-TR" dirty="0"/>
                        <a:t>&gt; 5 ünite ES  kullanımı </a:t>
                      </a:r>
                      <a:r>
                        <a:rPr lang="tr-TR" b="1" dirty="0"/>
                        <a:t>54</a:t>
                      </a:r>
                    </a:p>
                  </a:txBody>
                  <a:tcPr/>
                </a:tc>
                <a:extLst>
                  <a:ext uri="{0D108BD9-81ED-4DB2-BD59-A6C34878D82A}">
                    <a16:rowId xmlns:a16="http://schemas.microsoft.com/office/drawing/2014/main" val="10001"/>
                  </a:ext>
                </a:extLst>
              </a:tr>
              <a:tr h="370840">
                <a:tc>
                  <a:txBody>
                    <a:bodyPr/>
                    <a:lstStyle/>
                    <a:p>
                      <a:r>
                        <a:rPr lang="tr-TR" dirty="0"/>
                        <a:t>Girişimsel radyoloji</a:t>
                      </a:r>
                    </a:p>
                  </a:txBody>
                  <a:tcPr/>
                </a:tc>
                <a:tc>
                  <a:txBody>
                    <a:bodyPr/>
                    <a:lstStyle/>
                    <a:p>
                      <a:r>
                        <a:rPr lang="tr-TR" dirty="0"/>
                        <a:t>-</a:t>
                      </a:r>
                    </a:p>
                  </a:txBody>
                  <a:tcPr/>
                </a:tc>
                <a:extLst>
                  <a:ext uri="{0D108BD9-81ED-4DB2-BD59-A6C34878D82A}">
                    <a16:rowId xmlns:a16="http://schemas.microsoft.com/office/drawing/2014/main" val="10002"/>
                  </a:ext>
                </a:extLst>
              </a:tr>
              <a:tr h="370840">
                <a:tc>
                  <a:txBody>
                    <a:bodyPr/>
                    <a:lstStyle/>
                    <a:p>
                      <a:r>
                        <a:rPr lang="tr-TR" dirty="0" err="1"/>
                        <a:t>Laparatomi</a:t>
                      </a:r>
                      <a:endParaRPr lang="tr-TR" dirty="0"/>
                    </a:p>
                  </a:txBody>
                  <a:tcPr/>
                </a:tc>
                <a:tc>
                  <a:txBody>
                    <a:bodyPr/>
                    <a:lstStyle/>
                    <a:p>
                      <a:r>
                        <a:rPr lang="tr-TR" b="1" dirty="0"/>
                        <a:t>18</a:t>
                      </a:r>
                    </a:p>
                  </a:txBody>
                  <a:tcPr/>
                </a:tc>
                <a:extLst>
                  <a:ext uri="{0D108BD9-81ED-4DB2-BD59-A6C34878D82A}">
                    <a16:rowId xmlns:a16="http://schemas.microsoft.com/office/drawing/2014/main" val="10003"/>
                  </a:ext>
                </a:extLst>
              </a:tr>
              <a:tr h="370840">
                <a:tc>
                  <a:txBody>
                    <a:bodyPr/>
                    <a:lstStyle/>
                    <a:p>
                      <a:r>
                        <a:rPr lang="tr-TR" dirty="0"/>
                        <a:t>Yoğun bakıma alınma</a:t>
                      </a:r>
                    </a:p>
                  </a:txBody>
                  <a:tcPr/>
                </a:tc>
                <a:tc>
                  <a:txBody>
                    <a:bodyPr/>
                    <a:lstStyle/>
                    <a:p>
                      <a:r>
                        <a:rPr lang="tr-TR" b="1" dirty="0"/>
                        <a:t>86</a:t>
                      </a:r>
                    </a:p>
                  </a:txBody>
                  <a:tcPr/>
                </a:tc>
                <a:extLst>
                  <a:ext uri="{0D108BD9-81ED-4DB2-BD59-A6C34878D82A}">
                    <a16:rowId xmlns:a16="http://schemas.microsoft.com/office/drawing/2014/main" val="10004"/>
                  </a:ext>
                </a:extLst>
              </a:tr>
            </a:tbl>
          </a:graphicData>
        </a:graphic>
      </p:graphicFrame>
      <p:sp>
        <p:nvSpPr>
          <p:cNvPr id="7" name="6 Metin kutusu"/>
          <p:cNvSpPr txBox="1"/>
          <p:nvPr/>
        </p:nvSpPr>
        <p:spPr>
          <a:xfrm>
            <a:off x="3428992" y="6422760"/>
            <a:ext cx="5572164" cy="292388"/>
          </a:xfrm>
          <a:prstGeom prst="rect">
            <a:avLst/>
          </a:prstGeom>
          <a:noFill/>
        </p:spPr>
        <p:txBody>
          <a:bodyPr wrap="square" rtlCol="0">
            <a:spAutoFit/>
          </a:bodyPr>
          <a:lstStyle/>
          <a:p>
            <a:r>
              <a:rPr lang="tr-TR" sz="1300" dirty="0"/>
              <a:t>		Kanuni Sultan Süleyman EAH </a:t>
            </a:r>
            <a:r>
              <a:rPr lang="tr-TR" sz="1300" dirty="0" err="1"/>
              <a:t>Perinatoloji</a:t>
            </a:r>
            <a:r>
              <a:rPr lang="tr-TR" sz="1300" dirty="0"/>
              <a:t> Kliniği 2014</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graphicFrame>
        <p:nvGraphicFramePr>
          <p:cNvPr id="6" name="5 İçerik Yer Tutucusu"/>
          <p:cNvGraphicFramePr>
            <a:graphicFrameLocks noGrp="1"/>
          </p:cNvGraphicFramePr>
          <p:nvPr>
            <p:ph idx="1"/>
          </p:nvPr>
        </p:nvGraphicFramePr>
        <p:xfrm>
          <a:off x="242886" y="91440"/>
          <a:ext cx="8543956" cy="3337560"/>
        </p:xfrm>
        <a:graphic>
          <a:graphicData uri="http://schemas.openxmlformats.org/drawingml/2006/table">
            <a:tbl>
              <a:tblPr firstRow="1" bandRow="1">
                <a:tableStyleId>{5C22544A-7EE6-4342-B048-85BDC9FD1C3A}</a:tableStyleId>
              </a:tblPr>
              <a:tblGrid>
                <a:gridCol w="4257676">
                  <a:extLst>
                    <a:ext uri="{9D8B030D-6E8A-4147-A177-3AD203B41FA5}">
                      <a16:colId xmlns:a16="http://schemas.microsoft.com/office/drawing/2014/main" val="20000"/>
                    </a:ext>
                  </a:extLst>
                </a:gridCol>
                <a:gridCol w="4286280">
                  <a:extLst>
                    <a:ext uri="{9D8B030D-6E8A-4147-A177-3AD203B41FA5}">
                      <a16:colId xmlns:a16="http://schemas.microsoft.com/office/drawing/2014/main" val="20001"/>
                    </a:ext>
                  </a:extLst>
                </a:gridCol>
              </a:tblGrid>
              <a:tr h="370840">
                <a:tc>
                  <a:txBody>
                    <a:bodyPr/>
                    <a:lstStyle/>
                    <a:p>
                      <a:r>
                        <a:rPr lang="tr-TR" dirty="0"/>
                        <a:t>Kurtarılmış</a:t>
                      </a:r>
                      <a:r>
                        <a:rPr lang="tr-TR" baseline="0" dirty="0"/>
                        <a:t>  anne (organ yetmezliği)</a:t>
                      </a:r>
                      <a:endParaRPr lang="tr-TR" dirty="0"/>
                    </a:p>
                  </a:txBody>
                  <a:tcPr/>
                </a:tc>
                <a:tc>
                  <a:txBody>
                    <a:bodyPr/>
                    <a:lstStyle/>
                    <a:p>
                      <a:r>
                        <a:rPr lang="tr-TR" dirty="0"/>
                        <a:t>144  NM</a:t>
                      </a:r>
                    </a:p>
                  </a:txBody>
                  <a:tcPr/>
                </a:tc>
                <a:extLst>
                  <a:ext uri="{0D108BD9-81ED-4DB2-BD59-A6C34878D82A}">
                    <a16:rowId xmlns:a16="http://schemas.microsoft.com/office/drawing/2014/main" val="10000"/>
                  </a:ext>
                </a:extLst>
              </a:tr>
              <a:tr h="370840">
                <a:tc>
                  <a:txBody>
                    <a:bodyPr/>
                    <a:lstStyle/>
                    <a:p>
                      <a:r>
                        <a:rPr lang="tr-TR" dirty="0" err="1"/>
                        <a:t>Kardiovasküler</a:t>
                      </a:r>
                      <a:r>
                        <a:rPr lang="tr-TR" dirty="0"/>
                        <a:t> </a:t>
                      </a:r>
                      <a:r>
                        <a:rPr lang="tr-TR" dirty="0" err="1"/>
                        <a:t>disfonksiyon</a:t>
                      </a:r>
                      <a:endParaRPr lang="tr-TR" dirty="0"/>
                    </a:p>
                  </a:txBody>
                  <a:tcPr/>
                </a:tc>
                <a:tc>
                  <a:txBody>
                    <a:bodyPr/>
                    <a:lstStyle/>
                    <a:p>
                      <a:r>
                        <a:rPr lang="tr-TR" b="1" dirty="0"/>
                        <a:t>37</a:t>
                      </a:r>
                    </a:p>
                  </a:txBody>
                  <a:tcPr/>
                </a:tc>
                <a:extLst>
                  <a:ext uri="{0D108BD9-81ED-4DB2-BD59-A6C34878D82A}">
                    <a16:rowId xmlns:a16="http://schemas.microsoft.com/office/drawing/2014/main" val="10001"/>
                  </a:ext>
                </a:extLst>
              </a:tr>
              <a:tr h="370840">
                <a:tc>
                  <a:txBody>
                    <a:bodyPr/>
                    <a:lstStyle/>
                    <a:p>
                      <a:r>
                        <a:rPr lang="tr-TR" dirty="0"/>
                        <a:t>Solunum</a:t>
                      </a:r>
                      <a:r>
                        <a:rPr lang="tr-TR" baseline="0" dirty="0"/>
                        <a:t> </a:t>
                      </a:r>
                      <a:r>
                        <a:rPr lang="tr-TR" baseline="0" dirty="0" err="1"/>
                        <a:t>disfonksiyonu</a:t>
                      </a:r>
                      <a:endParaRPr lang="tr-TR" dirty="0"/>
                    </a:p>
                  </a:txBody>
                  <a:tcPr/>
                </a:tc>
                <a:tc>
                  <a:txBody>
                    <a:bodyPr/>
                    <a:lstStyle/>
                    <a:p>
                      <a:r>
                        <a:rPr lang="tr-TR" b="1" dirty="0"/>
                        <a:t>23</a:t>
                      </a:r>
                    </a:p>
                  </a:txBody>
                  <a:tcPr/>
                </a:tc>
                <a:extLst>
                  <a:ext uri="{0D108BD9-81ED-4DB2-BD59-A6C34878D82A}">
                    <a16:rowId xmlns:a16="http://schemas.microsoft.com/office/drawing/2014/main" val="10002"/>
                  </a:ext>
                </a:extLst>
              </a:tr>
              <a:tr h="370840">
                <a:tc>
                  <a:txBody>
                    <a:bodyPr/>
                    <a:lstStyle/>
                    <a:p>
                      <a:r>
                        <a:rPr lang="tr-TR" dirty="0"/>
                        <a:t>Böbrek </a:t>
                      </a:r>
                      <a:r>
                        <a:rPr lang="tr-TR" dirty="0" err="1"/>
                        <a:t>disfonksiyonu</a:t>
                      </a:r>
                      <a:endParaRPr lang="tr-TR" dirty="0"/>
                    </a:p>
                  </a:txBody>
                  <a:tcPr/>
                </a:tc>
                <a:tc>
                  <a:txBody>
                    <a:bodyPr/>
                    <a:lstStyle/>
                    <a:p>
                      <a:r>
                        <a:rPr lang="tr-TR" b="1" dirty="0"/>
                        <a:t>15</a:t>
                      </a:r>
                    </a:p>
                  </a:txBody>
                  <a:tcPr/>
                </a:tc>
                <a:extLst>
                  <a:ext uri="{0D108BD9-81ED-4DB2-BD59-A6C34878D82A}">
                    <a16:rowId xmlns:a16="http://schemas.microsoft.com/office/drawing/2014/main" val="10003"/>
                  </a:ext>
                </a:extLst>
              </a:tr>
              <a:tr h="370840">
                <a:tc>
                  <a:txBody>
                    <a:bodyPr/>
                    <a:lstStyle/>
                    <a:p>
                      <a:r>
                        <a:rPr lang="tr-TR" dirty="0" err="1"/>
                        <a:t>Koagulasyon</a:t>
                      </a:r>
                      <a:r>
                        <a:rPr lang="tr-TR" dirty="0"/>
                        <a:t>/hematolojik </a:t>
                      </a:r>
                      <a:r>
                        <a:rPr lang="tr-TR" dirty="0" err="1"/>
                        <a:t>disfonksiyon</a:t>
                      </a:r>
                      <a:endParaRPr lang="tr-TR" dirty="0"/>
                    </a:p>
                  </a:txBody>
                  <a:tcPr/>
                </a:tc>
                <a:tc>
                  <a:txBody>
                    <a:bodyPr/>
                    <a:lstStyle/>
                    <a:p>
                      <a:r>
                        <a:rPr lang="tr-TR" sz="1800" b="1" kern="1200" dirty="0">
                          <a:solidFill>
                            <a:schemeClr val="dk1"/>
                          </a:solidFill>
                          <a:latin typeface="+mn-lt"/>
                          <a:ea typeface="+mn-ea"/>
                          <a:cs typeface="+mn-cs"/>
                        </a:rPr>
                        <a:t>114   </a:t>
                      </a:r>
                      <a:r>
                        <a:rPr lang="tr-TR" sz="1800" b="0" kern="1200" dirty="0">
                          <a:solidFill>
                            <a:schemeClr val="dk1"/>
                          </a:solidFill>
                          <a:latin typeface="+mn-lt"/>
                          <a:ea typeface="+mn-ea"/>
                          <a:cs typeface="+mn-cs"/>
                        </a:rPr>
                        <a:t>(</a:t>
                      </a:r>
                      <a:r>
                        <a:rPr lang="tr-TR" sz="1800" b="0" kern="1200" dirty="0" err="1">
                          <a:solidFill>
                            <a:schemeClr val="dk1"/>
                          </a:solidFill>
                          <a:latin typeface="+mn-lt"/>
                          <a:ea typeface="+mn-ea"/>
                          <a:cs typeface="+mn-cs"/>
                        </a:rPr>
                        <a:t>plt</a:t>
                      </a:r>
                      <a:r>
                        <a:rPr lang="tr-TR" sz="1800" b="0" kern="1200" dirty="0">
                          <a:solidFill>
                            <a:schemeClr val="dk1"/>
                          </a:solidFill>
                          <a:latin typeface="+mn-lt"/>
                          <a:ea typeface="+mn-ea"/>
                          <a:cs typeface="+mn-cs"/>
                        </a:rPr>
                        <a:t>↓, fibrinojen↓, </a:t>
                      </a:r>
                      <a:r>
                        <a:rPr lang="tr-TR" sz="1800" b="0" kern="1200" dirty="0" err="1">
                          <a:solidFill>
                            <a:schemeClr val="dk1"/>
                          </a:solidFill>
                          <a:latin typeface="+mn-lt"/>
                          <a:ea typeface="+mn-ea"/>
                          <a:cs typeface="+mn-cs"/>
                        </a:rPr>
                        <a:t>ddimer</a:t>
                      </a:r>
                      <a:r>
                        <a:rPr lang="tr-TR" sz="1800" b="0" kern="1200" dirty="0">
                          <a:solidFill>
                            <a:schemeClr val="dk1"/>
                          </a:solidFill>
                          <a:latin typeface="+mn-lt"/>
                          <a:ea typeface="+mn-ea"/>
                          <a:cs typeface="+mn-cs"/>
                        </a:rPr>
                        <a:t>↑, ≥5ü es)</a:t>
                      </a:r>
                      <a:endParaRPr lang="tr-TR" b="0" dirty="0"/>
                    </a:p>
                  </a:txBody>
                  <a:tcPr/>
                </a:tc>
                <a:extLst>
                  <a:ext uri="{0D108BD9-81ED-4DB2-BD59-A6C34878D82A}">
                    <a16:rowId xmlns:a16="http://schemas.microsoft.com/office/drawing/2014/main" val="10004"/>
                  </a:ext>
                </a:extLst>
              </a:tr>
              <a:tr h="370840">
                <a:tc>
                  <a:txBody>
                    <a:bodyPr/>
                    <a:lstStyle/>
                    <a:p>
                      <a:r>
                        <a:rPr lang="tr-TR" dirty="0"/>
                        <a:t>Karaciğer </a:t>
                      </a:r>
                      <a:r>
                        <a:rPr lang="tr-TR" dirty="0" err="1"/>
                        <a:t>disfonksiyonu</a:t>
                      </a:r>
                      <a:endParaRPr lang="tr-TR" dirty="0"/>
                    </a:p>
                  </a:txBody>
                  <a:tcPr/>
                </a:tc>
                <a:tc>
                  <a:txBody>
                    <a:bodyPr/>
                    <a:lstStyle/>
                    <a:p>
                      <a:r>
                        <a:rPr lang="tr-TR" b="1" dirty="0"/>
                        <a:t>11</a:t>
                      </a:r>
                    </a:p>
                  </a:txBody>
                  <a:tcPr/>
                </a:tc>
                <a:extLst>
                  <a:ext uri="{0D108BD9-81ED-4DB2-BD59-A6C34878D82A}">
                    <a16:rowId xmlns:a16="http://schemas.microsoft.com/office/drawing/2014/main" val="10005"/>
                  </a:ext>
                </a:extLst>
              </a:tr>
              <a:tr h="370840">
                <a:tc>
                  <a:txBody>
                    <a:bodyPr/>
                    <a:lstStyle/>
                    <a:p>
                      <a:r>
                        <a:rPr lang="tr-TR" dirty="0"/>
                        <a:t>Nörolojik </a:t>
                      </a:r>
                      <a:r>
                        <a:rPr lang="tr-TR" dirty="0" err="1"/>
                        <a:t>disfonksiyon</a:t>
                      </a:r>
                      <a:endParaRPr lang="tr-TR" dirty="0"/>
                    </a:p>
                  </a:txBody>
                  <a:tcPr/>
                </a:tc>
                <a:tc>
                  <a:txBody>
                    <a:bodyPr/>
                    <a:lstStyle/>
                    <a:p>
                      <a:r>
                        <a:rPr lang="tr-TR" b="1" dirty="0"/>
                        <a:t>3</a:t>
                      </a:r>
                    </a:p>
                  </a:txBody>
                  <a:tcPr/>
                </a:tc>
                <a:extLst>
                  <a:ext uri="{0D108BD9-81ED-4DB2-BD59-A6C34878D82A}">
                    <a16:rowId xmlns:a16="http://schemas.microsoft.com/office/drawing/2014/main" val="10006"/>
                  </a:ext>
                </a:extLst>
              </a:tr>
              <a:tr h="370840">
                <a:tc>
                  <a:txBody>
                    <a:bodyPr/>
                    <a:lstStyle/>
                    <a:p>
                      <a:r>
                        <a:rPr lang="tr-TR" dirty="0" err="1"/>
                        <a:t>Uterin</a:t>
                      </a:r>
                      <a:r>
                        <a:rPr lang="tr-TR" dirty="0"/>
                        <a:t> </a:t>
                      </a:r>
                      <a:r>
                        <a:rPr lang="tr-TR" dirty="0" err="1"/>
                        <a:t>disfonksiyon</a:t>
                      </a:r>
                      <a:r>
                        <a:rPr lang="tr-TR" dirty="0"/>
                        <a:t> /</a:t>
                      </a:r>
                      <a:r>
                        <a:rPr lang="tr-TR" dirty="0" err="1"/>
                        <a:t>histerektomi</a:t>
                      </a:r>
                      <a:endParaRPr lang="tr-TR" dirty="0"/>
                    </a:p>
                  </a:txBody>
                  <a:tcPr/>
                </a:tc>
                <a:tc>
                  <a:txBody>
                    <a:bodyPr/>
                    <a:lstStyle/>
                    <a:p>
                      <a:r>
                        <a:rPr lang="tr-TR" b="1" dirty="0"/>
                        <a:t>46</a:t>
                      </a:r>
                    </a:p>
                  </a:txBody>
                  <a:tcPr/>
                </a:tc>
                <a:extLst>
                  <a:ext uri="{0D108BD9-81ED-4DB2-BD59-A6C34878D82A}">
                    <a16:rowId xmlns:a16="http://schemas.microsoft.com/office/drawing/2014/main" val="10007"/>
                  </a:ext>
                </a:extLst>
              </a:tr>
              <a:tr h="370840">
                <a:tc>
                  <a:txBody>
                    <a:bodyPr/>
                    <a:lstStyle/>
                    <a:p>
                      <a:r>
                        <a:rPr lang="tr-TR" dirty="0"/>
                        <a:t>Çoklu organ yetmezliği</a:t>
                      </a:r>
                    </a:p>
                  </a:txBody>
                  <a:tcPr/>
                </a:tc>
                <a:tc>
                  <a:txBody>
                    <a:bodyPr/>
                    <a:lstStyle/>
                    <a:p>
                      <a:r>
                        <a:rPr lang="tr-TR" b="1" dirty="0"/>
                        <a:t>69</a:t>
                      </a:r>
                    </a:p>
                  </a:txBody>
                  <a:tcPr/>
                </a:tc>
                <a:extLst>
                  <a:ext uri="{0D108BD9-81ED-4DB2-BD59-A6C34878D82A}">
                    <a16:rowId xmlns:a16="http://schemas.microsoft.com/office/drawing/2014/main" val="10008"/>
                  </a:ext>
                </a:extLst>
              </a:tr>
            </a:tbl>
          </a:graphicData>
        </a:graphic>
      </p:graphicFrame>
      <p:graphicFrame>
        <p:nvGraphicFramePr>
          <p:cNvPr id="7" name="5 İçerik Yer Tutucusu"/>
          <p:cNvGraphicFramePr>
            <a:graphicFrameLocks/>
          </p:cNvGraphicFramePr>
          <p:nvPr/>
        </p:nvGraphicFramePr>
        <p:xfrm>
          <a:off x="252410" y="3429000"/>
          <a:ext cx="8534432" cy="3337560"/>
        </p:xfrm>
        <a:graphic>
          <a:graphicData uri="http://schemas.openxmlformats.org/drawingml/2006/table">
            <a:tbl>
              <a:tblPr firstRow="1" bandRow="1">
                <a:tableStyleId>{5C22544A-7EE6-4342-B048-85BDC9FD1C3A}</a:tableStyleId>
              </a:tblPr>
              <a:tblGrid>
                <a:gridCol w="4284011">
                  <a:extLst>
                    <a:ext uri="{9D8B030D-6E8A-4147-A177-3AD203B41FA5}">
                      <a16:colId xmlns:a16="http://schemas.microsoft.com/office/drawing/2014/main" val="20000"/>
                    </a:ext>
                  </a:extLst>
                </a:gridCol>
                <a:gridCol w="4250421">
                  <a:extLst>
                    <a:ext uri="{9D8B030D-6E8A-4147-A177-3AD203B41FA5}">
                      <a16:colId xmlns:a16="http://schemas.microsoft.com/office/drawing/2014/main" val="20001"/>
                    </a:ext>
                  </a:extLst>
                </a:gridCol>
              </a:tblGrid>
              <a:tr h="370840">
                <a:tc>
                  <a:txBody>
                    <a:bodyPr/>
                    <a:lstStyle/>
                    <a:p>
                      <a:r>
                        <a:rPr lang="tr-TR" dirty="0"/>
                        <a:t>Anne Ölümleri</a:t>
                      </a:r>
                      <a:r>
                        <a:rPr lang="tr-TR" baseline="0" dirty="0"/>
                        <a:t> (organ yetmezliği)</a:t>
                      </a:r>
                      <a:endParaRPr lang="tr-TR" dirty="0"/>
                    </a:p>
                  </a:txBody>
                  <a:tcPr/>
                </a:tc>
                <a:tc>
                  <a:txBody>
                    <a:bodyPr/>
                    <a:lstStyle/>
                    <a:p>
                      <a:r>
                        <a:rPr lang="tr-TR" dirty="0"/>
                        <a:t>5 MM</a:t>
                      </a:r>
                    </a:p>
                  </a:txBody>
                  <a:tcPr/>
                </a:tc>
                <a:extLst>
                  <a:ext uri="{0D108BD9-81ED-4DB2-BD59-A6C34878D82A}">
                    <a16:rowId xmlns:a16="http://schemas.microsoft.com/office/drawing/2014/main" val="10000"/>
                  </a:ext>
                </a:extLst>
              </a:tr>
              <a:tr h="370840">
                <a:tc>
                  <a:txBody>
                    <a:bodyPr/>
                    <a:lstStyle/>
                    <a:p>
                      <a:r>
                        <a:rPr lang="tr-TR" dirty="0" err="1"/>
                        <a:t>Kardiovasküler</a:t>
                      </a:r>
                      <a:r>
                        <a:rPr lang="tr-TR" dirty="0"/>
                        <a:t> </a:t>
                      </a:r>
                      <a:r>
                        <a:rPr lang="tr-TR" dirty="0" err="1"/>
                        <a:t>disfonksiyon</a:t>
                      </a:r>
                      <a:endParaRPr lang="tr-TR" dirty="0"/>
                    </a:p>
                  </a:txBody>
                  <a:tcPr/>
                </a:tc>
                <a:tc>
                  <a:txBody>
                    <a:bodyPr/>
                    <a:lstStyle/>
                    <a:p>
                      <a:r>
                        <a:rPr lang="tr-TR" b="1" dirty="0"/>
                        <a:t>4</a:t>
                      </a:r>
                    </a:p>
                  </a:txBody>
                  <a:tcPr/>
                </a:tc>
                <a:extLst>
                  <a:ext uri="{0D108BD9-81ED-4DB2-BD59-A6C34878D82A}">
                    <a16:rowId xmlns:a16="http://schemas.microsoft.com/office/drawing/2014/main" val="10001"/>
                  </a:ext>
                </a:extLst>
              </a:tr>
              <a:tr h="370840">
                <a:tc>
                  <a:txBody>
                    <a:bodyPr/>
                    <a:lstStyle/>
                    <a:p>
                      <a:r>
                        <a:rPr lang="tr-TR" dirty="0"/>
                        <a:t>Solunum</a:t>
                      </a:r>
                      <a:r>
                        <a:rPr lang="tr-TR" baseline="0" dirty="0"/>
                        <a:t> </a:t>
                      </a:r>
                      <a:r>
                        <a:rPr lang="tr-TR" baseline="0" dirty="0" err="1"/>
                        <a:t>disfonksiyonu</a:t>
                      </a:r>
                      <a:endParaRPr lang="tr-TR" dirty="0"/>
                    </a:p>
                  </a:txBody>
                  <a:tcPr/>
                </a:tc>
                <a:tc>
                  <a:txBody>
                    <a:bodyPr/>
                    <a:lstStyle/>
                    <a:p>
                      <a:r>
                        <a:rPr lang="tr-TR" b="1" dirty="0"/>
                        <a:t>4</a:t>
                      </a:r>
                    </a:p>
                  </a:txBody>
                  <a:tcPr/>
                </a:tc>
                <a:extLst>
                  <a:ext uri="{0D108BD9-81ED-4DB2-BD59-A6C34878D82A}">
                    <a16:rowId xmlns:a16="http://schemas.microsoft.com/office/drawing/2014/main" val="10002"/>
                  </a:ext>
                </a:extLst>
              </a:tr>
              <a:tr h="370840">
                <a:tc>
                  <a:txBody>
                    <a:bodyPr/>
                    <a:lstStyle/>
                    <a:p>
                      <a:r>
                        <a:rPr lang="tr-TR" dirty="0"/>
                        <a:t>Böbrek </a:t>
                      </a:r>
                      <a:r>
                        <a:rPr lang="tr-TR" dirty="0" err="1"/>
                        <a:t>disfonksiyonu</a:t>
                      </a:r>
                      <a:endParaRPr lang="tr-TR" dirty="0"/>
                    </a:p>
                  </a:txBody>
                  <a:tcPr/>
                </a:tc>
                <a:tc>
                  <a:txBody>
                    <a:bodyPr/>
                    <a:lstStyle/>
                    <a:p>
                      <a:r>
                        <a:rPr lang="tr-TR" b="1" dirty="0"/>
                        <a:t>2</a:t>
                      </a:r>
                    </a:p>
                  </a:txBody>
                  <a:tcPr/>
                </a:tc>
                <a:extLst>
                  <a:ext uri="{0D108BD9-81ED-4DB2-BD59-A6C34878D82A}">
                    <a16:rowId xmlns:a16="http://schemas.microsoft.com/office/drawing/2014/main" val="10003"/>
                  </a:ext>
                </a:extLst>
              </a:tr>
              <a:tr h="370840">
                <a:tc>
                  <a:txBody>
                    <a:bodyPr/>
                    <a:lstStyle/>
                    <a:p>
                      <a:r>
                        <a:rPr lang="tr-TR" dirty="0" err="1"/>
                        <a:t>Koagulasyon</a:t>
                      </a:r>
                      <a:r>
                        <a:rPr lang="tr-TR" dirty="0"/>
                        <a:t>/hematolojik </a:t>
                      </a:r>
                      <a:r>
                        <a:rPr lang="tr-TR" dirty="0" err="1"/>
                        <a:t>disfonksiyon</a:t>
                      </a:r>
                      <a:endParaRPr lang="tr-TR" dirty="0"/>
                    </a:p>
                  </a:txBody>
                  <a:tcPr/>
                </a:tc>
                <a:tc>
                  <a:txBody>
                    <a:bodyPr/>
                    <a:lstStyle/>
                    <a:p>
                      <a:r>
                        <a:rPr lang="tr-TR" sz="1800" b="1" kern="1200" dirty="0">
                          <a:solidFill>
                            <a:schemeClr val="dk1"/>
                          </a:solidFill>
                          <a:latin typeface="+mn-lt"/>
                          <a:ea typeface="+mn-ea"/>
                          <a:cs typeface="+mn-cs"/>
                        </a:rPr>
                        <a:t>3</a:t>
                      </a:r>
                      <a:endParaRPr lang="tr-TR" b="0" dirty="0"/>
                    </a:p>
                  </a:txBody>
                  <a:tcPr/>
                </a:tc>
                <a:extLst>
                  <a:ext uri="{0D108BD9-81ED-4DB2-BD59-A6C34878D82A}">
                    <a16:rowId xmlns:a16="http://schemas.microsoft.com/office/drawing/2014/main" val="10004"/>
                  </a:ext>
                </a:extLst>
              </a:tr>
              <a:tr h="370840">
                <a:tc>
                  <a:txBody>
                    <a:bodyPr/>
                    <a:lstStyle/>
                    <a:p>
                      <a:r>
                        <a:rPr lang="tr-TR" dirty="0"/>
                        <a:t>Karaciğer </a:t>
                      </a:r>
                      <a:r>
                        <a:rPr lang="tr-TR" dirty="0" err="1"/>
                        <a:t>disfonksiyonu</a:t>
                      </a:r>
                      <a:endParaRPr lang="tr-TR" dirty="0"/>
                    </a:p>
                  </a:txBody>
                  <a:tcPr/>
                </a:tc>
                <a:tc>
                  <a:txBody>
                    <a:bodyPr/>
                    <a:lstStyle/>
                    <a:p>
                      <a:r>
                        <a:rPr lang="tr-TR" b="1" dirty="0"/>
                        <a:t>2</a:t>
                      </a:r>
                    </a:p>
                  </a:txBody>
                  <a:tcPr/>
                </a:tc>
                <a:extLst>
                  <a:ext uri="{0D108BD9-81ED-4DB2-BD59-A6C34878D82A}">
                    <a16:rowId xmlns:a16="http://schemas.microsoft.com/office/drawing/2014/main" val="10005"/>
                  </a:ext>
                </a:extLst>
              </a:tr>
              <a:tr h="370840">
                <a:tc>
                  <a:txBody>
                    <a:bodyPr/>
                    <a:lstStyle/>
                    <a:p>
                      <a:r>
                        <a:rPr lang="tr-TR" dirty="0"/>
                        <a:t>Nörolojik </a:t>
                      </a:r>
                      <a:r>
                        <a:rPr lang="tr-TR" dirty="0" err="1"/>
                        <a:t>disfonksiyon</a:t>
                      </a:r>
                      <a:endParaRPr lang="tr-TR" dirty="0"/>
                    </a:p>
                  </a:txBody>
                  <a:tcPr/>
                </a:tc>
                <a:tc>
                  <a:txBody>
                    <a:bodyPr/>
                    <a:lstStyle/>
                    <a:p>
                      <a:r>
                        <a:rPr lang="tr-TR" b="1" dirty="0"/>
                        <a:t>2</a:t>
                      </a:r>
                    </a:p>
                  </a:txBody>
                  <a:tcPr/>
                </a:tc>
                <a:extLst>
                  <a:ext uri="{0D108BD9-81ED-4DB2-BD59-A6C34878D82A}">
                    <a16:rowId xmlns:a16="http://schemas.microsoft.com/office/drawing/2014/main" val="10006"/>
                  </a:ext>
                </a:extLst>
              </a:tr>
              <a:tr h="370840">
                <a:tc>
                  <a:txBody>
                    <a:bodyPr/>
                    <a:lstStyle/>
                    <a:p>
                      <a:r>
                        <a:rPr lang="tr-TR" dirty="0" err="1"/>
                        <a:t>Uterin</a:t>
                      </a:r>
                      <a:r>
                        <a:rPr lang="tr-TR" dirty="0"/>
                        <a:t> </a:t>
                      </a:r>
                      <a:r>
                        <a:rPr lang="tr-TR" dirty="0" err="1"/>
                        <a:t>disfonksiyon</a:t>
                      </a:r>
                      <a:r>
                        <a:rPr lang="tr-TR" dirty="0"/>
                        <a:t> /</a:t>
                      </a:r>
                      <a:r>
                        <a:rPr lang="tr-TR" dirty="0" err="1"/>
                        <a:t>histerektomi</a:t>
                      </a:r>
                      <a:endParaRPr lang="tr-TR" dirty="0"/>
                    </a:p>
                  </a:txBody>
                  <a:tcPr/>
                </a:tc>
                <a:tc>
                  <a:txBody>
                    <a:bodyPr/>
                    <a:lstStyle/>
                    <a:p>
                      <a:r>
                        <a:rPr lang="tr-TR" b="1" dirty="0"/>
                        <a:t>1</a:t>
                      </a:r>
                    </a:p>
                  </a:txBody>
                  <a:tcPr/>
                </a:tc>
                <a:extLst>
                  <a:ext uri="{0D108BD9-81ED-4DB2-BD59-A6C34878D82A}">
                    <a16:rowId xmlns:a16="http://schemas.microsoft.com/office/drawing/2014/main" val="10007"/>
                  </a:ext>
                </a:extLst>
              </a:tr>
              <a:tr h="370840">
                <a:tc>
                  <a:txBody>
                    <a:bodyPr/>
                    <a:lstStyle/>
                    <a:p>
                      <a:r>
                        <a:rPr lang="tr-TR" dirty="0"/>
                        <a:t>Çoklu organ yetmezliği</a:t>
                      </a:r>
                    </a:p>
                  </a:txBody>
                  <a:tcPr/>
                </a:tc>
                <a:tc>
                  <a:txBody>
                    <a:bodyPr/>
                    <a:lstStyle/>
                    <a:p>
                      <a:r>
                        <a:rPr lang="tr-TR" b="1" dirty="0"/>
                        <a:t>5</a:t>
                      </a:r>
                    </a:p>
                  </a:txBody>
                  <a:tcPr/>
                </a:tc>
                <a:extLst>
                  <a:ext uri="{0D108BD9-81ED-4DB2-BD59-A6C34878D82A}">
                    <a16:rowId xmlns:a16="http://schemas.microsoft.com/office/drawing/2014/main" val="10008"/>
                  </a:ext>
                </a:extLst>
              </a:tr>
            </a:tbl>
          </a:graphicData>
        </a:graphic>
      </p:graphicFrame>
      <p:pic>
        <p:nvPicPr>
          <p:cNvPr id="5" name="Picture 2" descr="C:\Users\Toshiba\Desktop\acil obst bakım enfeksiyon\grafik_1.jpg">
            <a:extLst>
              <a:ext uri="{FF2B5EF4-FFF2-40B4-BE49-F238E27FC236}">
                <a16:creationId xmlns:a16="http://schemas.microsoft.com/office/drawing/2014/main" id="{DB5E3B42-354D-F94C-A17B-FFBEC5FCBED9}"/>
              </a:ext>
            </a:extLst>
          </p:cNvPr>
          <p:cNvPicPr>
            <a:picLocks noChangeAspect="1" noChangeArrowheads="1"/>
          </p:cNvPicPr>
          <p:nvPr/>
        </p:nvPicPr>
        <p:blipFill>
          <a:blip r:embed="rId2"/>
          <a:srcRect/>
          <a:stretch>
            <a:fillRect/>
          </a:stretch>
        </p:blipFill>
        <p:spPr bwMode="auto">
          <a:xfrm>
            <a:off x="5054595" y="820803"/>
            <a:ext cx="3946561" cy="2377742"/>
          </a:xfrm>
          <a:prstGeom prst="rect">
            <a:avLst/>
          </a:prstGeom>
          <a:noFill/>
        </p:spPr>
      </p:pic>
      <p:pic>
        <p:nvPicPr>
          <p:cNvPr id="8" name="Picture 7" descr="C:\Users\Toshiba\Pictures\nereida.jpg">
            <a:extLst>
              <a:ext uri="{FF2B5EF4-FFF2-40B4-BE49-F238E27FC236}">
                <a16:creationId xmlns:a16="http://schemas.microsoft.com/office/drawing/2014/main" id="{9A1CF858-B982-EE4B-B0BC-975D5E78DA1A}"/>
              </a:ext>
            </a:extLst>
          </p:cNvPr>
          <p:cNvPicPr>
            <a:picLocks noChangeAspect="1" noChangeArrowheads="1"/>
          </p:cNvPicPr>
          <p:nvPr/>
        </p:nvPicPr>
        <p:blipFill>
          <a:blip r:embed="rId3"/>
          <a:srcRect/>
          <a:stretch>
            <a:fillRect/>
          </a:stretch>
        </p:blipFill>
        <p:spPr bwMode="auto">
          <a:xfrm>
            <a:off x="5054595" y="4158363"/>
            <a:ext cx="3946562" cy="237774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051" name="Picture 3"/>
          <p:cNvPicPr>
            <a:picLocks noChangeAspect="1" noChangeArrowheads="1"/>
          </p:cNvPicPr>
          <p:nvPr/>
        </p:nvPicPr>
        <p:blipFill>
          <a:blip r:embed="rId2"/>
          <a:srcRect/>
          <a:stretch>
            <a:fillRect/>
          </a:stretch>
        </p:blipFill>
        <p:spPr bwMode="auto">
          <a:xfrm rot="5400000">
            <a:off x="1600906" y="-1243741"/>
            <a:ext cx="5971637" cy="9173452"/>
          </a:xfrm>
          <a:prstGeom prst="rect">
            <a:avLst/>
          </a:prstGeom>
          <a:noFill/>
          <a:ln w="9525">
            <a:noFill/>
            <a:miter lim="800000"/>
            <a:headEnd/>
            <a:tailEnd/>
          </a:ln>
          <a:effectLst/>
        </p:spPr>
      </p:pic>
      <p:sp>
        <p:nvSpPr>
          <p:cNvPr id="4" name="3 Metin kutusu"/>
          <p:cNvSpPr txBox="1"/>
          <p:nvPr/>
        </p:nvSpPr>
        <p:spPr>
          <a:xfrm>
            <a:off x="3500430" y="1214422"/>
            <a:ext cx="4214842" cy="369332"/>
          </a:xfrm>
          <a:prstGeom prst="rect">
            <a:avLst/>
          </a:prstGeom>
          <a:noFill/>
        </p:spPr>
        <p:txBody>
          <a:bodyPr wrap="square" rtlCol="0">
            <a:spAutoFit/>
          </a:bodyPr>
          <a:lstStyle/>
          <a:p>
            <a:r>
              <a:rPr lang="tr-TR" dirty="0"/>
              <a:t>MM:  529 000/yıl 1980; 358 000/yıl 2008</a:t>
            </a:r>
          </a:p>
        </p:txBody>
      </p:sp>
      <p:sp>
        <p:nvSpPr>
          <p:cNvPr id="5" name="4 Metin kutusu"/>
          <p:cNvSpPr txBox="1"/>
          <p:nvPr/>
        </p:nvSpPr>
        <p:spPr>
          <a:xfrm>
            <a:off x="3357554" y="4714884"/>
            <a:ext cx="5072098" cy="2031325"/>
          </a:xfrm>
          <a:prstGeom prst="rect">
            <a:avLst/>
          </a:prstGeom>
          <a:noFill/>
        </p:spPr>
        <p:txBody>
          <a:bodyPr wrap="square" rtlCol="0">
            <a:spAutoFit/>
          </a:bodyPr>
          <a:lstStyle/>
          <a:p>
            <a:r>
              <a:rPr lang="tr-TR" dirty="0"/>
              <a:t>MM %80’i en sık 5 </a:t>
            </a:r>
            <a:r>
              <a:rPr lang="tr-TR" dirty="0" err="1"/>
              <a:t>obstetrik</a:t>
            </a:r>
            <a:r>
              <a:rPr lang="tr-TR" dirty="0"/>
              <a:t> komplikasyon</a:t>
            </a:r>
          </a:p>
          <a:p>
            <a:r>
              <a:rPr lang="tr-TR" dirty="0"/>
              <a:t>1.Kanama</a:t>
            </a:r>
          </a:p>
          <a:p>
            <a:r>
              <a:rPr lang="tr-TR" dirty="0"/>
              <a:t>2.Enfeksiyon</a:t>
            </a:r>
          </a:p>
          <a:p>
            <a:r>
              <a:rPr lang="tr-TR" dirty="0"/>
              <a:t>3. </a:t>
            </a:r>
            <a:r>
              <a:rPr lang="tr-TR" dirty="0" err="1"/>
              <a:t>Abort</a:t>
            </a:r>
            <a:r>
              <a:rPr lang="tr-TR" dirty="0"/>
              <a:t> komplikasyonları</a:t>
            </a:r>
          </a:p>
          <a:p>
            <a:r>
              <a:rPr lang="tr-TR" dirty="0"/>
              <a:t>4. Gebeliğin </a:t>
            </a:r>
            <a:r>
              <a:rPr lang="tr-TR" dirty="0" err="1"/>
              <a:t>hipertansif</a:t>
            </a:r>
            <a:r>
              <a:rPr lang="tr-TR" dirty="0"/>
              <a:t> hastalıkları</a:t>
            </a:r>
          </a:p>
          <a:p>
            <a:r>
              <a:rPr lang="tr-TR" dirty="0"/>
              <a:t>5. Uzamış eylem-zor doğum</a:t>
            </a:r>
          </a:p>
          <a:p>
            <a:endParaRPr lang="tr-TR" dirty="0"/>
          </a:p>
        </p:txBody>
      </p:sp>
      <p:sp>
        <p:nvSpPr>
          <p:cNvPr id="6" name="5 Metin kutusu"/>
          <p:cNvSpPr txBox="1"/>
          <p:nvPr/>
        </p:nvSpPr>
        <p:spPr>
          <a:xfrm>
            <a:off x="3286116" y="2285992"/>
            <a:ext cx="928694" cy="369332"/>
          </a:xfrm>
          <a:prstGeom prst="rect">
            <a:avLst/>
          </a:prstGeom>
          <a:noFill/>
        </p:spPr>
        <p:txBody>
          <a:bodyPr wrap="square" rtlCol="0">
            <a:spAutoFit/>
          </a:bodyPr>
          <a:lstStyle/>
          <a:p>
            <a:r>
              <a:rPr lang="tr-TR" sz="900" b="1" dirty="0"/>
              <a:t>13/100 000 canlı doğum</a:t>
            </a:r>
          </a:p>
        </p:txBody>
      </p:sp>
      <p:sp>
        <p:nvSpPr>
          <p:cNvPr id="7" name="6 Metin kutusu"/>
          <p:cNvSpPr txBox="1"/>
          <p:nvPr/>
        </p:nvSpPr>
        <p:spPr>
          <a:xfrm>
            <a:off x="5357818" y="3786190"/>
            <a:ext cx="928694" cy="369332"/>
          </a:xfrm>
          <a:prstGeom prst="rect">
            <a:avLst/>
          </a:prstGeom>
          <a:noFill/>
        </p:spPr>
        <p:txBody>
          <a:bodyPr wrap="square" rtlCol="0">
            <a:spAutoFit/>
          </a:bodyPr>
          <a:lstStyle/>
          <a:p>
            <a:r>
              <a:rPr lang="tr-TR" sz="900" b="1"/>
              <a:t>100/100 </a:t>
            </a:r>
            <a:r>
              <a:rPr lang="tr-TR" sz="900" b="1" dirty="0"/>
              <a:t>000 canlı doğum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368412"/>
          </a:xfrm>
        </p:spPr>
        <p:txBody>
          <a:bodyPr>
            <a:normAutofit fontScale="90000"/>
          </a:bodyPr>
          <a:lstStyle/>
          <a:p>
            <a:r>
              <a:rPr lang="tr-TR" sz="3200" dirty="0"/>
              <a:t>Plasenta </a:t>
            </a:r>
            <a:r>
              <a:rPr lang="tr-TR" sz="3200" dirty="0" err="1"/>
              <a:t>Previa</a:t>
            </a:r>
            <a:r>
              <a:rPr lang="tr-TR" sz="3200" dirty="0"/>
              <a:t> </a:t>
            </a:r>
            <a:r>
              <a:rPr lang="tr-TR" sz="3200" dirty="0" err="1"/>
              <a:t>Totalis</a:t>
            </a:r>
            <a:r>
              <a:rPr lang="tr-TR" sz="3200" dirty="0"/>
              <a:t> olgularında genel standart </a:t>
            </a:r>
            <a:r>
              <a:rPr lang="tr-TR" sz="3200" dirty="0" err="1"/>
              <a:t>obstetrik</a:t>
            </a:r>
            <a:r>
              <a:rPr lang="tr-TR" sz="3200" dirty="0"/>
              <a:t> ve </a:t>
            </a:r>
            <a:r>
              <a:rPr lang="tr-TR" sz="3200" dirty="0" err="1"/>
              <a:t>multidisipliner</a:t>
            </a:r>
            <a:r>
              <a:rPr lang="tr-TR" sz="3200" dirty="0"/>
              <a:t> yaklaşım arasında farkların araştırılması</a:t>
            </a:r>
          </a:p>
        </p:txBody>
      </p:sp>
      <p:sp>
        <p:nvSpPr>
          <p:cNvPr id="3" name="2 İçerik Yer Tutucusu"/>
          <p:cNvSpPr>
            <a:spLocks noGrp="1"/>
          </p:cNvSpPr>
          <p:nvPr>
            <p:ph sz="half" idx="1"/>
          </p:nvPr>
        </p:nvSpPr>
        <p:spPr>
          <a:xfrm>
            <a:off x="457200" y="1600200"/>
            <a:ext cx="4329114" cy="5043510"/>
          </a:xfrm>
        </p:spPr>
        <p:txBody>
          <a:bodyPr>
            <a:normAutofit fontScale="92500"/>
          </a:bodyPr>
          <a:lstStyle/>
          <a:p>
            <a:r>
              <a:rPr lang="tr-TR" dirty="0"/>
              <a:t>Ocak 2008-Şubat 2012</a:t>
            </a:r>
          </a:p>
          <a:p>
            <a:pPr lvl="1"/>
            <a:r>
              <a:rPr lang="tr-TR" dirty="0"/>
              <a:t>Standart </a:t>
            </a:r>
            <a:r>
              <a:rPr lang="tr-TR" dirty="0" err="1"/>
              <a:t>Obstetrik</a:t>
            </a:r>
            <a:r>
              <a:rPr lang="tr-TR" dirty="0"/>
              <a:t>  </a:t>
            </a:r>
            <a:r>
              <a:rPr lang="tr-TR" b="1" dirty="0"/>
              <a:t>(184 olgu)</a:t>
            </a:r>
          </a:p>
          <a:p>
            <a:r>
              <a:rPr lang="tr-TR" dirty="0"/>
              <a:t>Şubat 2012- Haziran 2013</a:t>
            </a:r>
          </a:p>
          <a:p>
            <a:pPr lvl="1"/>
            <a:r>
              <a:rPr lang="tr-TR" dirty="0" err="1"/>
              <a:t>Multidisipliner</a:t>
            </a:r>
            <a:r>
              <a:rPr lang="tr-TR" dirty="0"/>
              <a:t> </a:t>
            </a:r>
            <a:r>
              <a:rPr lang="tr-TR" b="1" dirty="0"/>
              <a:t>(144 olgu)</a:t>
            </a:r>
          </a:p>
          <a:p>
            <a:pPr lvl="1">
              <a:buNone/>
            </a:pPr>
            <a:endParaRPr lang="tr-TR" dirty="0"/>
          </a:p>
          <a:p>
            <a:pPr lvl="1">
              <a:buFont typeface="Wingdings" pitchFamily="2" charset="2"/>
              <a:buChar char="§"/>
            </a:pPr>
            <a:r>
              <a:rPr lang="tr-TR" dirty="0"/>
              <a:t>742 hasta taranmış</a:t>
            </a:r>
          </a:p>
          <a:p>
            <a:pPr lvl="1">
              <a:buFont typeface="Wingdings" pitchFamily="2" charset="2"/>
              <a:buChar char="§"/>
            </a:pPr>
            <a:r>
              <a:rPr lang="tr-TR" dirty="0"/>
              <a:t>210 hastanemizde doğurmadı</a:t>
            </a:r>
          </a:p>
          <a:p>
            <a:pPr lvl="1">
              <a:buFont typeface="Wingdings" pitchFamily="2" charset="2"/>
              <a:buChar char="§"/>
            </a:pPr>
            <a:r>
              <a:rPr lang="tr-TR" dirty="0"/>
              <a:t>46 hasta normal doğum yaptı</a:t>
            </a:r>
          </a:p>
          <a:p>
            <a:pPr lvl="1">
              <a:buFont typeface="Wingdings" pitchFamily="2" charset="2"/>
              <a:buChar char="§"/>
            </a:pPr>
            <a:r>
              <a:rPr lang="tr-TR" dirty="0"/>
              <a:t>26 hasta </a:t>
            </a:r>
            <a:r>
              <a:rPr lang="tr-TR" dirty="0" err="1"/>
              <a:t>viabilite</a:t>
            </a:r>
            <a:r>
              <a:rPr lang="tr-TR" dirty="0"/>
              <a:t> sınırı altında </a:t>
            </a:r>
            <a:r>
              <a:rPr lang="tr-TR" dirty="0" err="1"/>
              <a:t>abort</a:t>
            </a:r>
            <a:r>
              <a:rPr lang="tr-TR" dirty="0"/>
              <a:t> ya da gebelik </a:t>
            </a:r>
            <a:r>
              <a:rPr lang="tr-TR" dirty="0" err="1"/>
              <a:t>terminasyonu</a:t>
            </a:r>
            <a:endParaRPr lang="tr-TR" dirty="0"/>
          </a:p>
          <a:p>
            <a:pPr lvl="1">
              <a:buFont typeface="Wingdings" pitchFamily="2" charset="2"/>
              <a:buChar char="§"/>
            </a:pPr>
            <a:r>
              <a:rPr lang="tr-TR" dirty="0"/>
              <a:t>10 hasta çoğul gebelik</a:t>
            </a:r>
          </a:p>
          <a:p>
            <a:pPr lvl="1">
              <a:buNone/>
            </a:pPr>
            <a:endParaRPr lang="tr-TR" dirty="0"/>
          </a:p>
          <a:p>
            <a:pPr lvl="1"/>
            <a:endParaRPr lang="tr-TR" dirty="0"/>
          </a:p>
        </p:txBody>
      </p:sp>
      <p:sp>
        <p:nvSpPr>
          <p:cNvPr id="4" name="3 İçerik Yer Tutucusu"/>
          <p:cNvSpPr>
            <a:spLocks noGrp="1"/>
          </p:cNvSpPr>
          <p:nvPr>
            <p:ph sz="half" idx="2"/>
          </p:nvPr>
        </p:nvSpPr>
        <p:spPr/>
        <p:txBody>
          <a:bodyPr>
            <a:normAutofit fontScale="92500"/>
          </a:bodyPr>
          <a:lstStyle/>
          <a:p>
            <a:r>
              <a:rPr lang="tr-TR" dirty="0"/>
              <a:t>Toplam 328 plasenta </a:t>
            </a:r>
            <a:r>
              <a:rPr lang="tr-TR" dirty="0" err="1"/>
              <a:t>Previa</a:t>
            </a:r>
            <a:r>
              <a:rPr lang="tr-TR" dirty="0"/>
              <a:t> </a:t>
            </a:r>
            <a:r>
              <a:rPr lang="tr-TR" dirty="0" err="1"/>
              <a:t>totalis</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1202" name="Picture 2"/>
          <p:cNvPicPr>
            <a:picLocks noGrp="1" noChangeAspect="1" noChangeArrowheads="1"/>
          </p:cNvPicPr>
          <p:nvPr>
            <p:ph idx="1"/>
          </p:nvPr>
        </p:nvPicPr>
        <p:blipFill>
          <a:blip r:embed="rId2"/>
          <a:srcRect/>
          <a:stretch>
            <a:fillRect/>
          </a:stretch>
        </p:blipFill>
        <p:spPr bwMode="auto">
          <a:xfrm>
            <a:off x="1168864" y="1600200"/>
            <a:ext cx="6806272"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srcRect/>
          <a:stretch>
            <a:fillRect/>
          </a:stretch>
        </p:blipFill>
        <p:spPr bwMode="auto">
          <a:xfrm>
            <a:off x="294841" y="404664"/>
            <a:ext cx="8554317" cy="6215105"/>
          </a:xfrm>
          <a:prstGeom prst="rect">
            <a:avLst/>
          </a:prstGeom>
          <a:noFill/>
          <a:ln w="9525">
            <a:noFill/>
            <a:miter lim="800000"/>
            <a:headEnd/>
            <a:tailEnd/>
          </a:ln>
          <a:effectLst/>
        </p:spPr>
      </p:pic>
      <p:pic>
        <p:nvPicPr>
          <p:cNvPr id="5" name="Graphic 4" descr="Direction">
            <a:extLst>
              <a:ext uri="{FF2B5EF4-FFF2-40B4-BE49-F238E27FC236}">
                <a16:creationId xmlns:a16="http://schemas.microsoft.com/office/drawing/2014/main" id="{6951BF92-B20A-6A47-86C0-6D82859D428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23109" y="3817303"/>
            <a:ext cx="530590" cy="548763"/>
          </a:xfrm>
          <a:prstGeom prst="rect">
            <a:avLst/>
          </a:prstGeom>
        </p:spPr>
      </p:pic>
      <p:pic>
        <p:nvPicPr>
          <p:cNvPr id="7" name="Graphic 6" descr="Direction">
            <a:extLst>
              <a:ext uri="{FF2B5EF4-FFF2-40B4-BE49-F238E27FC236}">
                <a16:creationId xmlns:a16="http://schemas.microsoft.com/office/drawing/2014/main" id="{BBB5F25A-090F-CC44-B8F2-B8AF03FB376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506717" y="4825415"/>
            <a:ext cx="530590" cy="548763"/>
          </a:xfrm>
          <a:prstGeom prst="rect">
            <a:avLst/>
          </a:prstGeom>
        </p:spPr>
      </p:pic>
      <p:pic>
        <p:nvPicPr>
          <p:cNvPr id="8" name="Graphic 7" descr="Direction">
            <a:extLst>
              <a:ext uri="{FF2B5EF4-FFF2-40B4-BE49-F238E27FC236}">
                <a16:creationId xmlns:a16="http://schemas.microsoft.com/office/drawing/2014/main" id="{A1E7B2F8-2C3C-BD4A-A014-85849649D7D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94361" y="504936"/>
            <a:ext cx="530590" cy="548763"/>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srcRect/>
          <a:stretch>
            <a:fillRect/>
          </a:stretch>
        </p:blipFill>
        <p:spPr bwMode="auto">
          <a:xfrm>
            <a:off x="73666" y="1714488"/>
            <a:ext cx="8998928" cy="2943237"/>
          </a:xfrm>
          <a:prstGeom prst="rect">
            <a:avLst/>
          </a:prstGeom>
          <a:noFill/>
          <a:ln w="9525">
            <a:noFill/>
            <a:miter lim="800000"/>
            <a:headEnd/>
            <a:tailEnd/>
          </a:ln>
          <a:effectLst/>
        </p:spPr>
      </p:pic>
      <p:pic>
        <p:nvPicPr>
          <p:cNvPr id="3" name="Graphic 2" descr="Direction">
            <a:extLst>
              <a:ext uri="{FF2B5EF4-FFF2-40B4-BE49-F238E27FC236}">
                <a16:creationId xmlns:a16="http://schemas.microsoft.com/office/drawing/2014/main" id="{93E8C43C-4B4A-E24E-AFEA-BCC71C6B59D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674925" y="1907039"/>
            <a:ext cx="329209" cy="340485"/>
          </a:xfrm>
          <a:prstGeom prst="rect">
            <a:avLst/>
          </a:prstGeom>
        </p:spPr>
      </p:pic>
      <p:pic>
        <p:nvPicPr>
          <p:cNvPr id="5" name="Graphic 4" descr="Direction">
            <a:extLst>
              <a:ext uri="{FF2B5EF4-FFF2-40B4-BE49-F238E27FC236}">
                <a16:creationId xmlns:a16="http://schemas.microsoft.com/office/drawing/2014/main" id="{979FAEEB-F86E-EC42-A02F-BA36514A633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674924" y="2430137"/>
            <a:ext cx="329209" cy="340485"/>
          </a:xfrm>
          <a:prstGeom prst="rect">
            <a:avLst/>
          </a:prstGeom>
        </p:spPr>
      </p:pic>
      <p:pic>
        <p:nvPicPr>
          <p:cNvPr id="6" name="Graphic 5" descr="Direction">
            <a:extLst>
              <a:ext uri="{FF2B5EF4-FFF2-40B4-BE49-F238E27FC236}">
                <a16:creationId xmlns:a16="http://schemas.microsoft.com/office/drawing/2014/main" id="{F5DB6778-8B95-904B-91DB-D33367E775B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674924" y="3240887"/>
            <a:ext cx="329209" cy="340485"/>
          </a:xfrm>
          <a:prstGeom prst="rect">
            <a:avLst/>
          </a:prstGeom>
        </p:spPr>
      </p:pic>
      <p:pic>
        <p:nvPicPr>
          <p:cNvPr id="7" name="Graphic 6" descr="Direction">
            <a:extLst>
              <a:ext uri="{FF2B5EF4-FFF2-40B4-BE49-F238E27FC236}">
                <a16:creationId xmlns:a16="http://schemas.microsoft.com/office/drawing/2014/main" id="{55F65357-DC5D-C44D-9133-909FB564EEE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674924" y="3515500"/>
            <a:ext cx="329209" cy="340485"/>
          </a:xfrm>
          <a:prstGeom prst="rect">
            <a:avLst/>
          </a:prstGeom>
        </p:spPr>
      </p:pic>
      <p:pic>
        <p:nvPicPr>
          <p:cNvPr id="8" name="Graphic 7" descr="Direction">
            <a:extLst>
              <a:ext uri="{FF2B5EF4-FFF2-40B4-BE49-F238E27FC236}">
                <a16:creationId xmlns:a16="http://schemas.microsoft.com/office/drawing/2014/main" id="{EDA29760-14B0-1046-9753-6763B903154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674924" y="4051662"/>
            <a:ext cx="329209" cy="34048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3"/>
          <p:cNvPicPr>
            <a:picLocks noChangeAspect="1" noChangeArrowheads="1"/>
          </p:cNvPicPr>
          <p:nvPr/>
        </p:nvPicPr>
        <p:blipFill>
          <a:blip r:embed="rId2"/>
          <a:srcRect/>
          <a:stretch>
            <a:fillRect/>
          </a:stretch>
        </p:blipFill>
        <p:spPr bwMode="auto">
          <a:xfrm>
            <a:off x="214282" y="430234"/>
            <a:ext cx="8643998" cy="5949458"/>
          </a:xfrm>
          <a:prstGeom prst="rect">
            <a:avLst/>
          </a:prstGeom>
          <a:noFill/>
          <a:ln w="9525">
            <a:noFill/>
            <a:miter lim="800000"/>
            <a:headEnd/>
            <a:tailEnd/>
          </a:ln>
          <a:effectLst/>
        </p:spPr>
      </p:pic>
      <p:pic>
        <p:nvPicPr>
          <p:cNvPr id="3" name="Graphic 2" descr="Direction">
            <a:extLst>
              <a:ext uri="{FF2B5EF4-FFF2-40B4-BE49-F238E27FC236}">
                <a16:creationId xmlns:a16="http://schemas.microsoft.com/office/drawing/2014/main" id="{D4D30C5A-798E-D644-8C22-0DA96F0229E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62160" y="2411093"/>
            <a:ext cx="329209" cy="340485"/>
          </a:xfrm>
          <a:prstGeom prst="rect">
            <a:avLst/>
          </a:prstGeom>
        </p:spPr>
      </p:pic>
      <p:pic>
        <p:nvPicPr>
          <p:cNvPr id="4" name="Graphic 3" descr="Direction">
            <a:extLst>
              <a:ext uri="{FF2B5EF4-FFF2-40B4-BE49-F238E27FC236}">
                <a16:creationId xmlns:a16="http://schemas.microsoft.com/office/drawing/2014/main" id="{6BC957BA-FE6C-7F4F-8EDF-D1BE3A9BC55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62159" y="4931374"/>
            <a:ext cx="329209" cy="340485"/>
          </a:xfrm>
          <a:prstGeom prst="rect">
            <a:avLst/>
          </a:prstGeom>
        </p:spPr>
      </p:pic>
      <p:pic>
        <p:nvPicPr>
          <p:cNvPr id="5" name="Graphic 4" descr="Direction">
            <a:extLst>
              <a:ext uri="{FF2B5EF4-FFF2-40B4-BE49-F238E27FC236}">
                <a16:creationId xmlns:a16="http://schemas.microsoft.com/office/drawing/2014/main" id="{0728395E-5344-E449-B406-941FEDB288D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84487" y="5396287"/>
            <a:ext cx="329209" cy="340485"/>
          </a:xfrm>
          <a:prstGeom prst="rect">
            <a:avLst/>
          </a:prstGeom>
        </p:spPr>
      </p:pic>
      <p:pic>
        <p:nvPicPr>
          <p:cNvPr id="6" name="Graphic 5" descr="Direction">
            <a:extLst>
              <a:ext uri="{FF2B5EF4-FFF2-40B4-BE49-F238E27FC236}">
                <a16:creationId xmlns:a16="http://schemas.microsoft.com/office/drawing/2014/main" id="{8E47F68F-6080-9549-88D1-87753A559EB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12782195">
            <a:off x="8473679" y="5919097"/>
            <a:ext cx="329209" cy="34048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Oval 4"/>
          <p:cNvSpPr>
            <a:spLocks noChangeArrowheads="1"/>
          </p:cNvSpPr>
          <p:nvPr/>
        </p:nvSpPr>
        <p:spPr bwMode="auto">
          <a:xfrm>
            <a:off x="3571868" y="2643182"/>
            <a:ext cx="1296987" cy="1223962"/>
          </a:xfrm>
          <a:prstGeom prst="ellipse">
            <a:avLst/>
          </a:prstGeom>
          <a:solidFill>
            <a:srgbClr val="C00000"/>
          </a:solidFill>
          <a:ln w="9525">
            <a:solidFill>
              <a:schemeClr val="tx1"/>
            </a:solidFill>
            <a:round/>
            <a:headEnd/>
            <a:tailEnd/>
          </a:ln>
        </p:spPr>
        <p:txBody>
          <a:bodyPr wrap="none" anchor="ctr"/>
          <a:lstStyle/>
          <a:p>
            <a:pPr algn="ctr"/>
            <a:r>
              <a:rPr lang="tr-TR" b="1" dirty="0" err="1">
                <a:solidFill>
                  <a:schemeClr val="bg1"/>
                </a:solidFill>
              </a:rPr>
              <a:t>Maternal</a:t>
            </a:r>
            <a:endParaRPr lang="tr-TR" b="1" dirty="0">
              <a:solidFill>
                <a:schemeClr val="bg1"/>
              </a:solidFill>
            </a:endParaRPr>
          </a:p>
          <a:p>
            <a:pPr algn="ctr"/>
            <a:r>
              <a:rPr lang="tr-TR" b="1" dirty="0" err="1">
                <a:solidFill>
                  <a:schemeClr val="bg1"/>
                </a:solidFill>
              </a:rPr>
              <a:t>Near</a:t>
            </a:r>
            <a:r>
              <a:rPr lang="tr-TR" b="1" dirty="0">
                <a:solidFill>
                  <a:schemeClr val="bg1"/>
                </a:solidFill>
              </a:rPr>
              <a:t> </a:t>
            </a:r>
            <a:r>
              <a:rPr lang="tr-TR" b="1" dirty="0" err="1">
                <a:solidFill>
                  <a:schemeClr val="bg1"/>
                </a:solidFill>
              </a:rPr>
              <a:t>miss</a:t>
            </a:r>
            <a:endParaRPr lang="tr-TR" b="1" dirty="0">
              <a:solidFill>
                <a:schemeClr val="bg1"/>
              </a:solidFill>
            </a:endParaRPr>
          </a:p>
        </p:txBody>
      </p:sp>
      <p:sp>
        <p:nvSpPr>
          <p:cNvPr id="7171" name="Oval 5"/>
          <p:cNvSpPr>
            <a:spLocks noChangeArrowheads="1"/>
          </p:cNvSpPr>
          <p:nvPr/>
        </p:nvSpPr>
        <p:spPr bwMode="auto">
          <a:xfrm>
            <a:off x="1000100" y="2500306"/>
            <a:ext cx="1987575" cy="2012954"/>
          </a:xfrm>
          <a:prstGeom prst="ellipse">
            <a:avLst/>
          </a:prstGeom>
          <a:solidFill>
            <a:srgbClr val="000000"/>
          </a:solidFill>
          <a:ln w="9525">
            <a:solidFill>
              <a:schemeClr val="tx1"/>
            </a:solidFill>
            <a:round/>
            <a:headEnd/>
            <a:tailEnd/>
          </a:ln>
        </p:spPr>
        <p:txBody>
          <a:bodyPr wrap="none" anchor="ctr"/>
          <a:lstStyle/>
          <a:p>
            <a:pPr algn="ctr"/>
            <a:r>
              <a:rPr lang="tr-TR" dirty="0">
                <a:solidFill>
                  <a:schemeClr val="bg1"/>
                </a:solidFill>
              </a:rPr>
              <a:t>Uzun süreli </a:t>
            </a:r>
          </a:p>
          <a:p>
            <a:pPr algn="ctr"/>
            <a:r>
              <a:rPr lang="tr-TR" dirty="0">
                <a:solidFill>
                  <a:schemeClr val="bg1"/>
                </a:solidFill>
              </a:rPr>
              <a:t>sonuçlar </a:t>
            </a:r>
          </a:p>
          <a:p>
            <a:pPr algn="ctr"/>
            <a:r>
              <a:rPr lang="tr-TR" dirty="0">
                <a:solidFill>
                  <a:schemeClr val="bg1"/>
                </a:solidFill>
              </a:rPr>
              <a:t>(doğum sonrası </a:t>
            </a:r>
          </a:p>
          <a:p>
            <a:pPr algn="ctr"/>
            <a:r>
              <a:rPr lang="tr-TR" dirty="0">
                <a:solidFill>
                  <a:schemeClr val="bg1"/>
                </a:solidFill>
              </a:rPr>
              <a:t>planlama)</a:t>
            </a:r>
          </a:p>
        </p:txBody>
      </p:sp>
      <p:sp>
        <p:nvSpPr>
          <p:cNvPr id="7172" name="Oval 6"/>
          <p:cNvSpPr>
            <a:spLocks noChangeArrowheads="1"/>
          </p:cNvSpPr>
          <p:nvPr/>
        </p:nvSpPr>
        <p:spPr bwMode="auto">
          <a:xfrm>
            <a:off x="2268538" y="260350"/>
            <a:ext cx="2374900" cy="2303463"/>
          </a:xfrm>
          <a:prstGeom prst="ellipse">
            <a:avLst/>
          </a:prstGeom>
          <a:solidFill>
            <a:srgbClr val="000000"/>
          </a:solidFill>
          <a:ln w="9525">
            <a:solidFill>
              <a:schemeClr val="tx1"/>
            </a:solidFill>
            <a:round/>
            <a:headEnd/>
            <a:tailEnd/>
          </a:ln>
        </p:spPr>
        <p:txBody>
          <a:bodyPr wrap="none" anchor="ctr"/>
          <a:lstStyle/>
          <a:p>
            <a:pPr algn="ctr"/>
            <a:r>
              <a:rPr lang="tr-TR" dirty="0" err="1">
                <a:solidFill>
                  <a:schemeClr val="bg1"/>
                </a:solidFill>
              </a:rPr>
              <a:t>Maternal</a:t>
            </a:r>
            <a:r>
              <a:rPr lang="tr-TR" dirty="0">
                <a:solidFill>
                  <a:schemeClr val="bg1"/>
                </a:solidFill>
              </a:rPr>
              <a:t> </a:t>
            </a:r>
            <a:r>
              <a:rPr lang="tr-TR" dirty="0" err="1">
                <a:solidFill>
                  <a:schemeClr val="bg1"/>
                </a:solidFill>
              </a:rPr>
              <a:t>near</a:t>
            </a:r>
            <a:r>
              <a:rPr lang="tr-TR" dirty="0">
                <a:solidFill>
                  <a:schemeClr val="bg1"/>
                </a:solidFill>
              </a:rPr>
              <a:t> </a:t>
            </a:r>
            <a:r>
              <a:rPr lang="tr-TR" dirty="0" err="1">
                <a:solidFill>
                  <a:schemeClr val="bg1"/>
                </a:solidFill>
              </a:rPr>
              <a:t>miss</a:t>
            </a:r>
            <a:r>
              <a:rPr lang="tr-TR" dirty="0">
                <a:solidFill>
                  <a:schemeClr val="bg1"/>
                </a:solidFill>
              </a:rPr>
              <a:t>  </a:t>
            </a:r>
          </a:p>
          <a:p>
            <a:pPr algn="ctr"/>
            <a:r>
              <a:rPr lang="tr-TR" dirty="0">
                <a:solidFill>
                  <a:schemeClr val="bg1"/>
                </a:solidFill>
              </a:rPr>
              <a:t>olguları incelenir</a:t>
            </a:r>
          </a:p>
          <a:p>
            <a:pPr algn="ctr"/>
            <a:r>
              <a:rPr lang="tr-TR" dirty="0">
                <a:solidFill>
                  <a:schemeClr val="bg1"/>
                </a:solidFill>
              </a:rPr>
              <a:t>(</a:t>
            </a:r>
            <a:r>
              <a:rPr lang="tr-TR" dirty="0" err="1">
                <a:solidFill>
                  <a:schemeClr val="bg1"/>
                </a:solidFill>
              </a:rPr>
              <a:t>obstetrik</a:t>
            </a:r>
            <a:r>
              <a:rPr lang="tr-TR" dirty="0">
                <a:solidFill>
                  <a:schemeClr val="bg1"/>
                </a:solidFill>
              </a:rPr>
              <a:t> </a:t>
            </a:r>
          </a:p>
          <a:p>
            <a:pPr algn="ctr"/>
            <a:r>
              <a:rPr lang="tr-TR" dirty="0">
                <a:solidFill>
                  <a:schemeClr val="bg1"/>
                </a:solidFill>
              </a:rPr>
              <a:t>bakımın kalitesi )</a:t>
            </a:r>
          </a:p>
        </p:txBody>
      </p:sp>
      <p:sp>
        <p:nvSpPr>
          <p:cNvPr id="7173" name="Oval 7"/>
          <p:cNvSpPr>
            <a:spLocks noChangeArrowheads="1"/>
          </p:cNvSpPr>
          <p:nvPr/>
        </p:nvSpPr>
        <p:spPr bwMode="auto">
          <a:xfrm>
            <a:off x="5003800" y="404813"/>
            <a:ext cx="2520950" cy="2592387"/>
          </a:xfrm>
          <a:prstGeom prst="ellipse">
            <a:avLst/>
          </a:prstGeom>
          <a:solidFill>
            <a:srgbClr val="000000"/>
          </a:solidFill>
          <a:ln w="9525">
            <a:solidFill>
              <a:schemeClr val="tx1"/>
            </a:solidFill>
            <a:round/>
            <a:headEnd/>
            <a:tailEnd/>
          </a:ln>
        </p:spPr>
        <p:txBody>
          <a:bodyPr wrap="none" anchor="ctr"/>
          <a:lstStyle/>
          <a:p>
            <a:pPr algn="ctr"/>
            <a:r>
              <a:rPr lang="tr-TR" dirty="0">
                <a:solidFill>
                  <a:schemeClr val="bg1"/>
                </a:solidFill>
              </a:rPr>
              <a:t>Gebe ve </a:t>
            </a:r>
          </a:p>
          <a:p>
            <a:pPr algn="ctr"/>
            <a:r>
              <a:rPr lang="tr-TR" dirty="0">
                <a:solidFill>
                  <a:schemeClr val="bg1"/>
                </a:solidFill>
              </a:rPr>
              <a:t>yakınlarıyla  </a:t>
            </a:r>
          </a:p>
          <a:p>
            <a:pPr algn="ctr"/>
            <a:r>
              <a:rPr lang="tr-TR" dirty="0">
                <a:solidFill>
                  <a:schemeClr val="bg1"/>
                </a:solidFill>
              </a:rPr>
              <a:t>görüşülür </a:t>
            </a:r>
          </a:p>
          <a:p>
            <a:pPr algn="ctr"/>
            <a:r>
              <a:rPr lang="tr-TR" dirty="0">
                <a:solidFill>
                  <a:schemeClr val="bg1"/>
                </a:solidFill>
              </a:rPr>
              <a:t>( bakımla </a:t>
            </a:r>
          </a:p>
          <a:p>
            <a:pPr algn="ctr"/>
            <a:r>
              <a:rPr lang="tr-TR" dirty="0">
                <a:solidFill>
                  <a:schemeClr val="bg1"/>
                </a:solidFill>
              </a:rPr>
              <a:t>ve aksaklıklarla</a:t>
            </a:r>
          </a:p>
          <a:p>
            <a:pPr algn="ctr"/>
            <a:r>
              <a:rPr lang="tr-TR" dirty="0">
                <a:solidFill>
                  <a:schemeClr val="bg1"/>
                </a:solidFill>
              </a:rPr>
              <a:t>ilgili bilgiler) </a:t>
            </a:r>
          </a:p>
        </p:txBody>
      </p:sp>
      <p:sp>
        <p:nvSpPr>
          <p:cNvPr id="7174" name="Oval 8"/>
          <p:cNvSpPr>
            <a:spLocks noChangeArrowheads="1"/>
          </p:cNvSpPr>
          <p:nvPr/>
        </p:nvSpPr>
        <p:spPr bwMode="auto">
          <a:xfrm>
            <a:off x="3071802" y="4143380"/>
            <a:ext cx="2214578" cy="2000264"/>
          </a:xfrm>
          <a:prstGeom prst="ellipse">
            <a:avLst/>
          </a:prstGeom>
          <a:solidFill>
            <a:srgbClr val="000000"/>
          </a:solidFill>
          <a:ln w="9525">
            <a:solidFill>
              <a:schemeClr val="tx1"/>
            </a:solidFill>
            <a:round/>
            <a:headEnd/>
            <a:tailEnd/>
          </a:ln>
        </p:spPr>
        <p:txBody>
          <a:bodyPr wrap="none" anchor="ctr"/>
          <a:lstStyle/>
          <a:p>
            <a:pPr algn="ctr"/>
            <a:endParaRPr lang="tr-TR" b="1" dirty="0">
              <a:solidFill>
                <a:srgbClr val="FFFF00"/>
              </a:solidFill>
            </a:endParaRPr>
          </a:p>
          <a:p>
            <a:pPr algn="ctr"/>
            <a:r>
              <a:rPr lang="tr-TR" dirty="0">
                <a:solidFill>
                  <a:schemeClr val="bg1"/>
                </a:solidFill>
              </a:rPr>
              <a:t>Ölümcül </a:t>
            </a:r>
          </a:p>
          <a:p>
            <a:pPr algn="ctr"/>
            <a:r>
              <a:rPr lang="tr-TR" dirty="0" err="1">
                <a:solidFill>
                  <a:schemeClr val="bg1"/>
                </a:solidFill>
              </a:rPr>
              <a:t>Maternal</a:t>
            </a:r>
            <a:r>
              <a:rPr lang="tr-TR" dirty="0">
                <a:solidFill>
                  <a:schemeClr val="bg1"/>
                </a:solidFill>
              </a:rPr>
              <a:t> hastalık </a:t>
            </a:r>
          </a:p>
          <a:p>
            <a:pPr algn="ctr"/>
            <a:r>
              <a:rPr lang="tr-TR" dirty="0" err="1">
                <a:solidFill>
                  <a:schemeClr val="bg1"/>
                </a:solidFill>
              </a:rPr>
              <a:t>prevalansı</a:t>
            </a:r>
            <a:endParaRPr lang="tr-TR" dirty="0">
              <a:solidFill>
                <a:schemeClr val="bg1"/>
              </a:solidFill>
            </a:endParaRPr>
          </a:p>
          <a:p>
            <a:pPr algn="ctr"/>
            <a:r>
              <a:rPr lang="tr-TR" dirty="0">
                <a:solidFill>
                  <a:schemeClr val="bg1"/>
                </a:solidFill>
              </a:rPr>
              <a:t>(koruyucu hizmetler)</a:t>
            </a:r>
          </a:p>
          <a:p>
            <a:pPr algn="ctr"/>
            <a:endParaRPr lang="tr-TR" b="1" dirty="0">
              <a:solidFill>
                <a:srgbClr val="FFFF00"/>
              </a:solidFill>
            </a:endParaRPr>
          </a:p>
          <a:p>
            <a:pPr algn="ctr"/>
            <a:endParaRPr lang="tr-TR" b="1" dirty="0">
              <a:solidFill>
                <a:srgbClr val="FFFF00"/>
              </a:solidFill>
            </a:endParaRPr>
          </a:p>
        </p:txBody>
      </p:sp>
      <p:sp>
        <p:nvSpPr>
          <p:cNvPr id="7175" name="Oval 9"/>
          <p:cNvSpPr>
            <a:spLocks noChangeArrowheads="1"/>
          </p:cNvSpPr>
          <p:nvPr/>
        </p:nvSpPr>
        <p:spPr bwMode="auto">
          <a:xfrm>
            <a:off x="5435601" y="3286124"/>
            <a:ext cx="1993919" cy="1858973"/>
          </a:xfrm>
          <a:prstGeom prst="ellipse">
            <a:avLst/>
          </a:prstGeom>
          <a:solidFill>
            <a:srgbClr val="000000"/>
          </a:solidFill>
          <a:ln w="9525">
            <a:solidFill>
              <a:schemeClr val="tx1"/>
            </a:solidFill>
            <a:round/>
            <a:headEnd/>
            <a:tailEnd/>
          </a:ln>
        </p:spPr>
        <p:txBody>
          <a:bodyPr wrap="none" anchor="ctr"/>
          <a:lstStyle/>
          <a:p>
            <a:pPr algn="ctr"/>
            <a:r>
              <a:rPr lang="tr-TR" dirty="0">
                <a:solidFill>
                  <a:schemeClr val="bg1"/>
                </a:solidFill>
              </a:rPr>
              <a:t>Güvenli annelik  </a:t>
            </a:r>
          </a:p>
          <a:p>
            <a:pPr algn="ctr"/>
            <a:r>
              <a:rPr lang="tr-TR" dirty="0">
                <a:solidFill>
                  <a:schemeClr val="bg1"/>
                </a:solidFill>
              </a:rPr>
              <a:t>için</a:t>
            </a:r>
          </a:p>
          <a:p>
            <a:pPr algn="ctr"/>
            <a:r>
              <a:rPr lang="tr-TR" dirty="0">
                <a:solidFill>
                  <a:schemeClr val="bg1"/>
                </a:solidFill>
              </a:rPr>
              <a:t>cerrahi girişim</a:t>
            </a:r>
          </a:p>
          <a:p>
            <a:pPr algn="ctr"/>
            <a:r>
              <a:rPr lang="tr-TR" dirty="0">
                <a:solidFill>
                  <a:schemeClr val="bg1"/>
                </a:solidFill>
              </a:rPr>
              <a:t>sıklığı</a:t>
            </a:r>
          </a:p>
        </p:txBody>
      </p:sp>
      <p:sp>
        <p:nvSpPr>
          <p:cNvPr id="7176" name="Line 10"/>
          <p:cNvSpPr>
            <a:spLocks noChangeShapeType="1"/>
          </p:cNvSpPr>
          <p:nvPr/>
        </p:nvSpPr>
        <p:spPr bwMode="auto">
          <a:xfrm flipV="1">
            <a:off x="2987675" y="3284538"/>
            <a:ext cx="576263" cy="73025"/>
          </a:xfrm>
          <a:prstGeom prst="line">
            <a:avLst/>
          </a:prstGeom>
          <a:noFill/>
          <a:ln w="76200">
            <a:solidFill>
              <a:schemeClr val="tx1"/>
            </a:solidFill>
            <a:round/>
            <a:headEnd/>
            <a:tailEnd/>
          </a:ln>
        </p:spPr>
        <p:txBody>
          <a:bodyPr/>
          <a:lstStyle/>
          <a:p>
            <a:endParaRPr lang="tr-TR"/>
          </a:p>
        </p:txBody>
      </p:sp>
      <p:sp>
        <p:nvSpPr>
          <p:cNvPr id="7177" name="Line 11"/>
          <p:cNvSpPr>
            <a:spLocks noChangeShapeType="1"/>
          </p:cNvSpPr>
          <p:nvPr/>
        </p:nvSpPr>
        <p:spPr bwMode="auto">
          <a:xfrm>
            <a:off x="4857752" y="3429000"/>
            <a:ext cx="785818" cy="357190"/>
          </a:xfrm>
          <a:prstGeom prst="line">
            <a:avLst/>
          </a:prstGeom>
          <a:noFill/>
          <a:ln w="76200">
            <a:solidFill>
              <a:schemeClr val="tx1"/>
            </a:solidFill>
            <a:round/>
            <a:headEnd/>
            <a:tailEnd/>
          </a:ln>
        </p:spPr>
        <p:txBody>
          <a:bodyPr/>
          <a:lstStyle/>
          <a:p>
            <a:endParaRPr lang="tr-TR"/>
          </a:p>
        </p:txBody>
      </p:sp>
      <p:sp>
        <p:nvSpPr>
          <p:cNvPr id="7178" name="Line 12"/>
          <p:cNvSpPr>
            <a:spLocks noChangeShapeType="1"/>
          </p:cNvSpPr>
          <p:nvPr/>
        </p:nvSpPr>
        <p:spPr bwMode="auto">
          <a:xfrm>
            <a:off x="4140200" y="3860800"/>
            <a:ext cx="0" cy="288925"/>
          </a:xfrm>
          <a:prstGeom prst="line">
            <a:avLst/>
          </a:prstGeom>
          <a:noFill/>
          <a:ln w="76200">
            <a:solidFill>
              <a:schemeClr val="tx1"/>
            </a:solidFill>
            <a:round/>
            <a:headEnd/>
            <a:tailEnd/>
          </a:ln>
        </p:spPr>
        <p:txBody>
          <a:bodyPr/>
          <a:lstStyle/>
          <a:p>
            <a:endParaRPr lang="tr-TR"/>
          </a:p>
        </p:txBody>
      </p:sp>
      <p:sp>
        <p:nvSpPr>
          <p:cNvPr id="7179" name="Line 13"/>
          <p:cNvSpPr>
            <a:spLocks noChangeShapeType="1"/>
          </p:cNvSpPr>
          <p:nvPr/>
        </p:nvSpPr>
        <p:spPr bwMode="auto">
          <a:xfrm flipH="1" flipV="1">
            <a:off x="3714744" y="2427282"/>
            <a:ext cx="142876" cy="287338"/>
          </a:xfrm>
          <a:prstGeom prst="line">
            <a:avLst/>
          </a:prstGeom>
          <a:noFill/>
          <a:ln w="76200">
            <a:solidFill>
              <a:schemeClr val="tx1"/>
            </a:solidFill>
            <a:round/>
            <a:headEnd/>
            <a:tailEnd/>
          </a:ln>
        </p:spPr>
        <p:txBody>
          <a:bodyPr/>
          <a:lstStyle/>
          <a:p>
            <a:endParaRPr lang="tr-TR"/>
          </a:p>
        </p:txBody>
      </p:sp>
      <p:sp>
        <p:nvSpPr>
          <p:cNvPr id="7180" name="Line 14"/>
          <p:cNvSpPr>
            <a:spLocks noChangeShapeType="1"/>
          </p:cNvSpPr>
          <p:nvPr/>
        </p:nvSpPr>
        <p:spPr bwMode="auto">
          <a:xfrm flipV="1">
            <a:off x="4714876" y="2425696"/>
            <a:ext cx="504824" cy="431800"/>
          </a:xfrm>
          <a:prstGeom prst="line">
            <a:avLst/>
          </a:prstGeom>
          <a:noFill/>
          <a:ln w="76200">
            <a:solidFill>
              <a:schemeClr val="tx1"/>
            </a:solidFill>
            <a:round/>
            <a:headEnd/>
            <a:tailEnd/>
          </a:ln>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2">
                                            <p:bg/>
                                          </p:spTgt>
                                        </p:tgtEl>
                                        <p:attrNameLst>
                                          <p:attrName>style.visibility</p:attrName>
                                        </p:attrNameLst>
                                      </p:cBhvr>
                                      <p:to>
                                        <p:strVal val="visible"/>
                                      </p:to>
                                    </p:set>
                                    <p:animEffect transition="in" filter="fade">
                                      <p:cBhvr>
                                        <p:cTn id="7" dur="2000"/>
                                        <p:tgtEl>
                                          <p:spTgt spid="717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172">
                                            <p:txEl>
                                              <p:pRg st="0" end="0"/>
                                            </p:txEl>
                                          </p:spTgt>
                                        </p:tgtEl>
                                        <p:attrNameLst>
                                          <p:attrName>style.visibility</p:attrName>
                                        </p:attrNameLst>
                                      </p:cBhvr>
                                      <p:to>
                                        <p:strVal val="visible"/>
                                      </p:to>
                                    </p:set>
                                    <p:animEffect transition="in" filter="fade">
                                      <p:cBhvr>
                                        <p:cTn id="10" dur="2000"/>
                                        <p:tgtEl>
                                          <p:spTgt spid="717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172">
                                            <p:txEl>
                                              <p:pRg st="1" end="1"/>
                                            </p:txEl>
                                          </p:spTgt>
                                        </p:tgtEl>
                                        <p:attrNameLst>
                                          <p:attrName>style.visibility</p:attrName>
                                        </p:attrNameLst>
                                      </p:cBhvr>
                                      <p:to>
                                        <p:strVal val="visible"/>
                                      </p:to>
                                    </p:set>
                                    <p:animEffect transition="in" filter="fade">
                                      <p:cBhvr>
                                        <p:cTn id="13" dur="2000"/>
                                        <p:tgtEl>
                                          <p:spTgt spid="717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72">
                                            <p:txEl>
                                              <p:pRg st="2" end="2"/>
                                            </p:txEl>
                                          </p:spTgt>
                                        </p:tgtEl>
                                        <p:attrNameLst>
                                          <p:attrName>style.visibility</p:attrName>
                                        </p:attrNameLst>
                                      </p:cBhvr>
                                      <p:to>
                                        <p:strVal val="visible"/>
                                      </p:to>
                                    </p:set>
                                    <p:animEffect transition="in" filter="fade">
                                      <p:cBhvr>
                                        <p:cTn id="16" dur="2000"/>
                                        <p:tgtEl>
                                          <p:spTgt spid="717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172">
                                            <p:txEl>
                                              <p:pRg st="3" end="3"/>
                                            </p:txEl>
                                          </p:spTgt>
                                        </p:tgtEl>
                                        <p:attrNameLst>
                                          <p:attrName>style.visibility</p:attrName>
                                        </p:attrNameLst>
                                      </p:cBhvr>
                                      <p:to>
                                        <p:strVal val="visible"/>
                                      </p:to>
                                    </p:set>
                                    <p:animEffect transition="in" filter="fade">
                                      <p:cBhvr>
                                        <p:cTn id="19" dur="2000"/>
                                        <p:tgtEl>
                                          <p:spTgt spid="717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175">
                                            <p:bg/>
                                          </p:spTgt>
                                        </p:tgtEl>
                                        <p:attrNameLst>
                                          <p:attrName>style.visibility</p:attrName>
                                        </p:attrNameLst>
                                      </p:cBhvr>
                                      <p:to>
                                        <p:strVal val="visible"/>
                                      </p:to>
                                    </p:set>
                                    <p:animEffect transition="in" filter="fade">
                                      <p:cBhvr>
                                        <p:cTn id="24" dur="2000"/>
                                        <p:tgtEl>
                                          <p:spTgt spid="7175">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175">
                                            <p:txEl>
                                              <p:pRg st="0" end="0"/>
                                            </p:txEl>
                                          </p:spTgt>
                                        </p:tgtEl>
                                        <p:attrNameLst>
                                          <p:attrName>style.visibility</p:attrName>
                                        </p:attrNameLst>
                                      </p:cBhvr>
                                      <p:to>
                                        <p:strVal val="visible"/>
                                      </p:to>
                                    </p:set>
                                    <p:animEffect transition="in" filter="fade">
                                      <p:cBhvr>
                                        <p:cTn id="27" dur="2000"/>
                                        <p:tgtEl>
                                          <p:spTgt spid="7175">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175">
                                            <p:txEl>
                                              <p:pRg st="1" end="1"/>
                                            </p:txEl>
                                          </p:spTgt>
                                        </p:tgtEl>
                                        <p:attrNameLst>
                                          <p:attrName>style.visibility</p:attrName>
                                        </p:attrNameLst>
                                      </p:cBhvr>
                                      <p:to>
                                        <p:strVal val="visible"/>
                                      </p:to>
                                    </p:set>
                                    <p:animEffect transition="in" filter="fade">
                                      <p:cBhvr>
                                        <p:cTn id="30" dur="2000"/>
                                        <p:tgtEl>
                                          <p:spTgt spid="7175">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175">
                                            <p:txEl>
                                              <p:pRg st="2" end="2"/>
                                            </p:txEl>
                                          </p:spTgt>
                                        </p:tgtEl>
                                        <p:attrNameLst>
                                          <p:attrName>style.visibility</p:attrName>
                                        </p:attrNameLst>
                                      </p:cBhvr>
                                      <p:to>
                                        <p:strVal val="visible"/>
                                      </p:to>
                                    </p:set>
                                    <p:animEffect transition="in" filter="fade">
                                      <p:cBhvr>
                                        <p:cTn id="33" dur="2000"/>
                                        <p:tgtEl>
                                          <p:spTgt spid="7175">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175">
                                            <p:txEl>
                                              <p:pRg st="3" end="3"/>
                                            </p:txEl>
                                          </p:spTgt>
                                        </p:tgtEl>
                                        <p:attrNameLst>
                                          <p:attrName>style.visibility</p:attrName>
                                        </p:attrNameLst>
                                      </p:cBhvr>
                                      <p:to>
                                        <p:strVal val="visible"/>
                                      </p:to>
                                    </p:set>
                                    <p:animEffect transition="in" filter="fade">
                                      <p:cBhvr>
                                        <p:cTn id="36" dur="2000"/>
                                        <p:tgtEl>
                                          <p:spTgt spid="717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173">
                                            <p:bg/>
                                          </p:spTgt>
                                        </p:tgtEl>
                                        <p:attrNameLst>
                                          <p:attrName>style.visibility</p:attrName>
                                        </p:attrNameLst>
                                      </p:cBhvr>
                                      <p:to>
                                        <p:strVal val="visible"/>
                                      </p:to>
                                    </p:set>
                                    <p:animEffect transition="in" filter="fade">
                                      <p:cBhvr>
                                        <p:cTn id="41" dur="2000"/>
                                        <p:tgtEl>
                                          <p:spTgt spid="7173">
                                            <p:bg/>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173">
                                            <p:txEl>
                                              <p:pRg st="0" end="0"/>
                                            </p:txEl>
                                          </p:spTgt>
                                        </p:tgtEl>
                                        <p:attrNameLst>
                                          <p:attrName>style.visibility</p:attrName>
                                        </p:attrNameLst>
                                      </p:cBhvr>
                                      <p:to>
                                        <p:strVal val="visible"/>
                                      </p:to>
                                    </p:set>
                                    <p:animEffect transition="in" filter="fade">
                                      <p:cBhvr>
                                        <p:cTn id="44" dur="2000"/>
                                        <p:tgtEl>
                                          <p:spTgt spid="7173">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173">
                                            <p:txEl>
                                              <p:pRg st="1" end="1"/>
                                            </p:txEl>
                                          </p:spTgt>
                                        </p:tgtEl>
                                        <p:attrNameLst>
                                          <p:attrName>style.visibility</p:attrName>
                                        </p:attrNameLst>
                                      </p:cBhvr>
                                      <p:to>
                                        <p:strVal val="visible"/>
                                      </p:to>
                                    </p:set>
                                    <p:animEffect transition="in" filter="fade">
                                      <p:cBhvr>
                                        <p:cTn id="47" dur="2000"/>
                                        <p:tgtEl>
                                          <p:spTgt spid="7173">
                                            <p:txEl>
                                              <p:pRg st="1" end="1"/>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173">
                                            <p:txEl>
                                              <p:pRg st="2" end="2"/>
                                            </p:txEl>
                                          </p:spTgt>
                                        </p:tgtEl>
                                        <p:attrNameLst>
                                          <p:attrName>style.visibility</p:attrName>
                                        </p:attrNameLst>
                                      </p:cBhvr>
                                      <p:to>
                                        <p:strVal val="visible"/>
                                      </p:to>
                                    </p:set>
                                    <p:animEffect transition="in" filter="fade">
                                      <p:cBhvr>
                                        <p:cTn id="50" dur="2000"/>
                                        <p:tgtEl>
                                          <p:spTgt spid="7173">
                                            <p:txEl>
                                              <p:pRg st="2" end="2"/>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173">
                                            <p:txEl>
                                              <p:pRg st="3" end="3"/>
                                            </p:txEl>
                                          </p:spTgt>
                                        </p:tgtEl>
                                        <p:attrNameLst>
                                          <p:attrName>style.visibility</p:attrName>
                                        </p:attrNameLst>
                                      </p:cBhvr>
                                      <p:to>
                                        <p:strVal val="visible"/>
                                      </p:to>
                                    </p:set>
                                    <p:animEffect transition="in" filter="fade">
                                      <p:cBhvr>
                                        <p:cTn id="53" dur="2000"/>
                                        <p:tgtEl>
                                          <p:spTgt spid="7173">
                                            <p:txEl>
                                              <p:pRg st="3" end="3"/>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173">
                                            <p:txEl>
                                              <p:pRg st="4" end="4"/>
                                            </p:txEl>
                                          </p:spTgt>
                                        </p:tgtEl>
                                        <p:attrNameLst>
                                          <p:attrName>style.visibility</p:attrName>
                                        </p:attrNameLst>
                                      </p:cBhvr>
                                      <p:to>
                                        <p:strVal val="visible"/>
                                      </p:to>
                                    </p:set>
                                    <p:animEffect transition="in" filter="fade">
                                      <p:cBhvr>
                                        <p:cTn id="56" dur="2000"/>
                                        <p:tgtEl>
                                          <p:spTgt spid="7173">
                                            <p:txEl>
                                              <p:pRg st="4" end="4"/>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173">
                                            <p:txEl>
                                              <p:pRg st="5" end="5"/>
                                            </p:txEl>
                                          </p:spTgt>
                                        </p:tgtEl>
                                        <p:attrNameLst>
                                          <p:attrName>style.visibility</p:attrName>
                                        </p:attrNameLst>
                                      </p:cBhvr>
                                      <p:to>
                                        <p:strVal val="visible"/>
                                      </p:to>
                                    </p:set>
                                    <p:animEffect transition="in" filter="fade">
                                      <p:cBhvr>
                                        <p:cTn id="59" dur="2000"/>
                                        <p:tgtEl>
                                          <p:spTgt spid="7173">
                                            <p:txEl>
                                              <p:pRg st="5" end="5"/>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7171">
                                            <p:bg/>
                                          </p:spTgt>
                                        </p:tgtEl>
                                        <p:attrNameLst>
                                          <p:attrName>style.visibility</p:attrName>
                                        </p:attrNameLst>
                                      </p:cBhvr>
                                      <p:to>
                                        <p:strVal val="visible"/>
                                      </p:to>
                                    </p:set>
                                    <p:animEffect transition="in" filter="fade">
                                      <p:cBhvr>
                                        <p:cTn id="64" dur="2000"/>
                                        <p:tgtEl>
                                          <p:spTgt spid="7171">
                                            <p:bg/>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171">
                                            <p:txEl>
                                              <p:pRg st="0" end="0"/>
                                            </p:txEl>
                                          </p:spTgt>
                                        </p:tgtEl>
                                        <p:attrNameLst>
                                          <p:attrName>style.visibility</p:attrName>
                                        </p:attrNameLst>
                                      </p:cBhvr>
                                      <p:to>
                                        <p:strVal val="visible"/>
                                      </p:to>
                                    </p:set>
                                    <p:animEffect transition="in" filter="fade">
                                      <p:cBhvr>
                                        <p:cTn id="67" dur="2000"/>
                                        <p:tgtEl>
                                          <p:spTgt spid="7171">
                                            <p:txEl>
                                              <p:pRg st="0" end="0"/>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171">
                                            <p:txEl>
                                              <p:pRg st="1" end="1"/>
                                            </p:txEl>
                                          </p:spTgt>
                                        </p:tgtEl>
                                        <p:attrNameLst>
                                          <p:attrName>style.visibility</p:attrName>
                                        </p:attrNameLst>
                                      </p:cBhvr>
                                      <p:to>
                                        <p:strVal val="visible"/>
                                      </p:to>
                                    </p:set>
                                    <p:animEffect transition="in" filter="fade">
                                      <p:cBhvr>
                                        <p:cTn id="70" dur="2000"/>
                                        <p:tgtEl>
                                          <p:spTgt spid="7171">
                                            <p:txEl>
                                              <p:pRg st="1" end="1"/>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171">
                                            <p:txEl>
                                              <p:pRg st="2" end="2"/>
                                            </p:txEl>
                                          </p:spTgt>
                                        </p:tgtEl>
                                        <p:attrNameLst>
                                          <p:attrName>style.visibility</p:attrName>
                                        </p:attrNameLst>
                                      </p:cBhvr>
                                      <p:to>
                                        <p:strVal val="visible"/>
                                      </p:to>
                                    </p:set>
                                    <p:animEffect transition="in" filter="fade">
                                      <p:cBhvr>
                                        <p:cTn id="73" dur="2000"/>
                                        <p:tgtEl>
                                          <p:spTgt spid="7171">
                                            <p:txEl>
                                              <p:pRg st="2" end="2"/>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171">
                                            <p:txEl>
                                              <p:pRg st="3" end="3"/>
                                            </p:txEl>
                                          </p:spTgt>
                                        </p:tgtEl>
                                        <p:attrNameLst>
                                          <p:attrName>style.visibility</p:attrName>
                                        </p:attrNameLst>
                                      </p:cBhvr>
                                      <p:to>
                                        <p:strVal val="visible"/>
                                      </p:to>
                                    </p:set>
                                    <p:animEffect transition="in" filter="fade">
                                      <p:cBhvr>
                                        <p:cTn id="76" dur="2000"/>
                                        <p:tgtEl>
                                          <p:spTgt spid="7171">
                                            <p:txEl>
                                              <p:pRg st="3" end="3"/>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174">
                                            <p:bg/>
                                          </p:spTgt>
                                        </p:tgtEl>
                                        <p:attrNameLst>
                                          <p:attrName>style.visibility</p:attrName>
                                        </p:attrNameLst>
                                      </p:cBhvr>
                                      <p:to>
                                        <p:strVal val="visible"/>
                                      </p:to>
                                    </p:set>
                                    <p:animEffect transition="in" filter="fade">
                                      <p:cBhvr>
                                        <p:cTn id="81" dur="2000"/>
                                        <p:tgtEl>
                                          <p:spTgt spid="7174">
                                            <p:bg/>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174">
                                            <p:txEl>
                                              <p:pRg st="1" end="1"/>
                                            </p:txEl>
                                          </p:spTgt>
                                        </p:tgtEl>
                                        <p:attrNameLst>
                                          <p:attrName>style.visibility</p:attrName>
                                        </p:attrNameLst>
                                      </p:cBhvr>
                                      <p:to>
                                        <p:strVal val="visible"/>
                                      </p:to>
                                    </p:set>
                                    <p:animEffect transition="in" filter="fade">
                                      <p:cBhvr>
                                        <p:cTn id="84" dur="2000"/>
                                        <p:tgtEl>
                                          <p:spTgt spid="7174">
                                            <p:txEl>
                                              <p:pRg st="1" end="1"/>
                                            </p:tx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174">
                                            <p:txEl>
                                              <p:pRg st="2" end="2"/>
                                            </p:txEl>
                                          </p:spTgt>
                                        </p:tgtEl>
                                        <p:attrNameLst>
                                          <p:attrName>style.visibility</p:attrName>
                                        </p:attrNameLst>
                                      </p:cBhvr>
                                      <p:to>
                                        <p:strVal val="visible"/>
                                      </p:to>
                                    </p:set>
                                    <p:animEffect transition="in" filter="fade">
                                      <p:cBhvr>
                                        <p:cTn id="87" dur="2000"/>
                                        <p:tgtEl>
                                          <p:spTgt spid="7174">
                                            <p:txEl>
                                              <p:pRg st="2" end="2"/>
                                            </p:txEl>
                                          </p:spTgt>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174">
                                            <p:txEl>
                                              <p:pRg st="3" end="3"/>
                                            </p:txEl>
                                          </p:spTgt>
                                        </p:tgtEl>
                                        <p:attrNameLst>
                                          <p:attrName>style.visibility</p:attrName>
                                        </p:attrNameLst>
                                      </p:cBhvr>
                                      <p:to>
                                        <p:strVal val="visible"/>
                                      </p:to>
                                    </p:set>
                                    <p:animEffect transition="in" filter="fade">
                                      <p:cBhvr>
                                        <p:cTn id="90" dur="2000"/>
                                        <p:tgtEl>
                                          <p:spTgt spid="7174">
                                            <p:txEl>
                                              <p:pRg st="3" end="3"/>
                                            </p:txEl>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174">
                                            <p:txEl>
                                              <p:pRg st="4" end="4"/>
                                            </p:txEl>
                                          </p:spTgt>
                                        </p:tgtEl>
                                        <p:attrNameLst>
                                          <p:attrName>style.visibility</p:attrName>
                                        </p:attrNameLst>
                                      </p:cBhvr>
                                      <p:to>
                                        <p:strVal val="visible"/>
                                      </p:to>
                                    </p:set>
                                    <p:animEffect transition="in" filter="fade">
                                      <p:cBhvr>
                                        <p:cTn id="93" dur="2000"/>
                                        <p:tgtEl>
                                          <p:spTgt spid="71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allAtOnce" animBg="1"/>
      <p:bldP spid="7172" grpId="0" build="allAtOnce" animBg="1"/>
      <p:bldP spid="7173" grpId="0" build="allAtOnce" animBg="1"/>
      <p:bldP spid="7174" grpId="0" build="allAtOnce" animBg="1"/>
      <p:bldP spid="7175"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a:t>Maternal</a:t>
            </a:r>
            <a:r>
              <a:rPr lang="tr-TR" dirty="0"/>
              <a:t> </a:t>
            </a:r>
            <a:r>
              <a:rPr lang="tr-TR" dirty="0" err="1"/>
              <a:t>mortaliteyi</a:t>
            </a:r>
            <a:r>
              <a:rPr lang="tr-TR" dirty="0"/>
              <a:t> azaltmaya yönelik stratejiler</a:t>
            </a:r>
          </a:p>
        </p:txBody>
      </p:sp>
      <p:sp>
        <p:nvSpPr>
          <p:cNvPr id="3" name="2 İçerik Yer Tutucusu"/>
          <p:cNvSpPr>
            <a:spLocks noGrp="1"/>
          </p:cNvSpPr>
          <p:nvPr>
            <p:ph sz="half" idx="1"/>
          </p:nvPr>
        </p:nvSpPr>
        <p:spPr>
          <a:xfrm>
            <a:off x="457200" y="1600200"/>
            <a:ext cx="4038600" cy="4757758"/>
          </a:xfrm>
        </p:spPr>
        <p:txBody>
          <a:bodyPr>
            <a:normAutofit fontScale="85000" lnSpcReduction="20000"/>
          </a:bodyPr>
          <a:lstStyle/>
          <a:p>
            <a:pPr marL="342900" lvl="1" indent="-342900">
              <a:buFont typeface="Arial" pitchFamily="34" charset="0"/>
              <a:buChar char="•"/>
            </a:pPr>
            <a:r>
              <a:rPr lang="tr-TR" sz="2800" dirty="0"/>
              <a:t>Sorunun önemine ve büyüklüğüne dikkat çekmek</a:t>
            </a:r>
          </a:p>
          <a:p>
            <a:pPr marL="742950" lvl="2" indent="-342900">
              <a:buNone/>
            </a:pPr>
            <a:r>
              <a:rPr lang="tr-TR" sz="2200" dirty="0"/>
              <a:t>	Politikacı, sağlık çalışanı ve toplum tarafından görülmesini sağlamak</a:t>
            </a:r>
            <a:endParaRPr lang="tr-TR" dirty="0"/>
          </a:p>
          <a:p>
            <a:r>
              <a:rPr lang="tr-TR" dirty="0"/>
              <a:t>Sağlık sistemine yatırım. </a:t>
            </a:r>
          </a:p>
          <a:p>
            <a:pPr lvl="1">
              <a:buNone/>
            </a:pPr>
            <a:r>
              <a:rPr lang="tr-TR" dirty="0"/>
              <a:t>	Üreme ve özellikle ana çocuk sağlığı merkezlerine başvuruyu artırmak</a:t>
            </a:r>
          </a:p>
          <a:p>
            <a:r>
              <a:rPr lang="tr-TR" dirty="0"/>
              <a:t>Anne sağlığında iyileşmeyi engelleyen sosyal, kültürel ve ekonomik faktörlere odaklanmak </a:t>
            </a:r>
          </a:p>
          <a:p>
            <a:pPr>
              <a:buNone/>
            </a:pPr>
            <a:r>
              <a:rPr lang="tr-TR" dirty="0"/>
              <a:t>	       K</a:t>
            </a:r>
            <a:r>
              <a:rPr lang="tr-TR" sz="2500" dirty="0"/>
              <a:t>adın hakları</a:t>
            </a:r>
          </a:p>
          <a:p>
            <a:r>
              <a:rPr lang="tr-TR" dirty="0"/>
              <a:t> Yeni bilgi üretmek </a:t>
            </a:r>
          </a:p>
          <a:p>
            <a:endParaRPr lang="tr-TR" dirty="0"/>
          </a:p>
        </p:txBody>
      </p:sp>
      <p:pic>
        <p:nvPicPr>
          <p:cNvPr id="15362" name="Picture 2"/>
          <p:cNvPicPr>
            <a:picLocks noChangeAspect="1" noChangeArrowheads="1"/>
          </p:cNvPicPr>
          <p:nvPr/>
        </p:nvPicPr>
        <p:blipFill>
          <a:blip r:embed="rId2"/>
          <a:srcRect/>
          <a:stretch>
            <a:fillRect/>
          </a:stretch>
        </p:blipFill>
        <p:spPr bwMode="auto">
          <a:xfrm>
            <a:off x="4709829" y="1464258"/>
            <a:ext cx="4434171" cy="3993567"/>
          </a:xfrm>
          <a:prstGeom prst="rect">
            <a:avLst/>
          </a:prstGeom>
          <a:noFill/>
          <a:ln w="9525">
            <a:noFill/>
            <a:miter lim="800000"/>
            <a:headEnd/>
            <a:tailEnd/>
          </a:ln>
          <a:effectLst/>
        </p:spPr>
      </p:pic>
      <p:sp>
        <p:nvSpPr>
          <p:cNvPr id="7" name="4 İçerik Yer Tutucusu"/>
          <p:cNvSpPr txBox="1">
            <a:spLocks/>
          </p:cNvSpPr>
          <p:nvPr/>
        </p:nvSpPr>
        <p:spPr>
          <a:xfrm>
            <a:off x="3286116" y="5429264"/>
            <a:ext cx="5715040" cy="1000132"/>
          </a:xfrm>
          <a:prstGeom prst="rect">
            <a:avLst/>
          </a:prstGeom>
        </p:spPr>
        <p:txBody>
          <a:bodyPr vert="horz" lIns="91440" tIns="45720" rIns="91440" bIns="45720" rtlCol="0">
            <a:normAutofit fontScale="25000" lnSpcReduction="20000"/>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12800" b="0" i="0" u="none" strike="noStrike" kern="1200" cap="none" spc="0" normalizeH="0" baseline="0" noProof="0" dirty="0">
                <a:ln>
                  <a:noFill/>
                </a:ln>
                <a:solidFill>
                  <a:srgbClr val="C00000"/>
                </a:solidFill>
                <a:effectLst/>
                <a:uLnTx/>
                <a:uFillTx/>
                <a:latin typeface="+mn-lt"/>
                <a:ea typeface="+mn-ea"/>
                <a:cs typeface="+mn-cs"/>
              </a:rPr>
              <a:t>         Öncelik ve Politik kararlılık</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800" b="0" i="0" u="none" strike="noStrike" kern="1200" cap="none" spc="0" normalizeH="0" baseline="0" noProof="0" dirty="0">
                <a:ln>
                  <a:noFill/>
                </a:ln>
                <a:solidFill>
                  <a:srgbClr val="FF0000"/>
                </a:solidFill>
                <a:effectLst/>
                <a:uLnTx/>
                <a:uFillTx/>
                <a:latin typeface="+mn-lt"/>
                <a:ea typeface="+mn-ea"/>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2000"/>
                                        <p:tgtEl>
                                          <p:spTgt spid="7">
                                            <p:txEl>
                                              <p:pRg st="3" end="3"/>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2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a:t>Maternal</a:t>
            </a:r>
            <a:r>
              <a:rPr lang="tr-TR" sz="3600" dirty="0"/>
              <a:t> </a:t>
            </a:r>
            <a:r>
              <a:rPr lang="tr-TR" sz="3600" dirty="0" err="1"/>
              <a:t>mortaliteyi</a:t>
            </a:r>
            <a:r>
              <a:rPr lang="tr-TR" sz="3600" dirty="0"/>
              <a:t> azaltmaya yönelik stratejiler</a:t>
            </a:r>
          </a:p>
        </p:txBody>
      </p:sp>
      <p:sp>
        <p:nvSpPr>
          <p:cNvPr id="3" name="2 İçerik Yer Tutucusu"/>
          <p:cNvSpPr>
            <a:spLocks noGrp="1"/>
          </p:cNvSpPr>
          <p:nvPr>
            <p:ph sz="half" idx="1"/>
          </p:nvPr>
        </p:nvSpPr>
        <p:spPr>
          <a:xfrm>
            <a:off x="457200" y="1600200"/>
            <a:ext cx="4038600" cy="4757758"/>
          </a:xfrm>
        </p:spPr>
        <p:txBody>
          <a:bodyPr>
            <a:normAutofit fontScale="92500"/>
          </a:bodyPr>
          <a:lstStyle/>
          <a:p>
            <a:pPr marL="342900" lvl="1" indent="-342900">
              <a:buFont typeface="Arial" pitchFamily="34" charset="0"/>
              <a:buChar char="•"/>
            </a:pPr>
            <a:r>
              <a:rPr lang="tr-TR" sz="2600" dirty="0">
                <a:solidFill>
                  <a:srgbClr val="FF0000"/>
                </a:solidFill>
              </a:rPr>
              <a:t>Bireylere yönelik yardımlar</a:t>
            </a:r>
          </a:p>
          <a:p>
            <a:pPr marL="342900" lvl="1" indent="-342900">
              <a:buFont typeface="Arial" pitchFamily="34" charset="0"/>
              <a:buChar char="•"/>
            </a:pPr>
            <a:r>
              <a:rPr lang="tr-TR" sz="2600" dirty="0"/>
              <a:t>Etkin sağlık hizmetleri</a:t>
            </a:r>
          </a:p>
          <a:p>
            <a:pPr marL="342900" lvl="1" indent="-342900">
              <a:buFont typeface="Arial" pitchFamily="34" charset="0"/>
              <a:buChar char="•"/>
            </a:pPr>
            <a:r>
              <a:rPr lang="tr-TR" sz="2600" dirty="0"/>
              <a:t>Başarılı programları uygulamak</a:t>
            </a:r>
          </a:p>
          <a:p>
            <a:pPr marL="342900" lvl="1" indent="-342900">
              <a:buFont typeface="Arial" pitchFamily="34" charset="0"/>
              <a:buChar char="•"/>
            </a:pPr>
            <a:r>
              <a:rPr lang="tr-TR" sz="2600" dirty="0"/>
              <a:t>İyi sağlık hizmetini engelleyen faktörleri kaldırmak</a:t>
            </a:r>
          </a:p>
          <a:p>
            <a:pPr marL="342900" lvl="1" indent="-342900">
              <a:buFont typeface="Arial" pitchFamily="34" charset="0"/>
              <a:buChar char="•"/>
            </a:pPr>
            <a:r>
              <a:rPr lang="tr-TR" sz="2600" dirty="0"/>
              <a:t>Ölçme ve değerlendirme</a:t>
            </a:r>
          </a:p>
          <a:p>
            <a:pPr marL="342900" lvl="1" indent="-342900">
              <a:buFont typeface="Arial" pitchFamily="34" charset="0"/>
              <a:buChar char="•"/>
            </a:pPr>
            <a:r>
              <a:rPr lang="tr-TR" sz="2600" dirty="0"/>
              <a:t>Uluslararası çabalar</a:t>
            </a:r>
          </a:p>
        </p:txBody>
      </p:sp>
      <p:sp>
        <p:nvSpPr>
          <p:cNvPr id="5" name="4 İçerik Yer Tutucusu"/>
          <p:cNvSpPr>
            <a:spLocks noGrp="1"/>
          </p:cNvSpPr>
          <p:nvPr>
            <p:ph sz="half" idx="2"/>
          </p:nvPr>
        </p:nvSpPr>
        <p:spPr/>
        <p:txBody>
          <a:bodyPr>
            <a:normAutofit fontScale="92500"/>
          </a:bodyPr>
          <a:lstStyle/>
          <a:p>
            <a:pPr marL="514350" indent="-514350">
              <a:buFont typeface="+mj-lt"/>
              <a:buAutoNum type="arabicPeriod"/>
            </a:pPr>
            <a:r>
              <a:rPr lang="tr-TR" sz="2400" dirty="0"/>
              <a:t>İstenmeyen gebeliklerin önlenmesi</a:t>
            </a:r>
          </a:p>
          <a:p>
            <a:pPr marL="514350" indent="-514350">
              <a:buFont typeface="+mj-lt"/>
              <a:buAutoNum type="arabicPeriod"/>
            </a:pPr>
            <a:r>
              <a:rPr lang="tr-TR" sz="2400" dirty="0"/>
              <a:t>İstenmeyen gebeliklerin yönetimi</a:t>
            </a:r>
          </a:p>
          <a:p>
            <a:pPr marL="514350" indent="-514350">
              <a:buFont typeface="+mj-lt"/>
              <a:buAutoNum type="arabicPeriod"/>
            </a:pPr>
            <a:r>
              <a:rPr lang="tr-TR" sz="2400" dirty="0"/>
              <a:t>Gebelik ve doğum komplikasyonlarından ölümü azaltma (3 gecikme modeli)</a:t>
            </a:r>
          </a:p>
          <a:p>
            <a:pPr marL="914400" lvl="1" indent="-514350"/>
            <a:r>
              <a:rPr lang="tr-TR" sz="2000" dirty="0"/>
              <a:t>Hizmet alama kararında gecikme</a:t>
            </a:r>
          </a:p>
          <a:p>
            <a:pPr marL="914400" lvl="1" indent="-514350"/>
            <a:r>
              <a:rPr lang="tr-TR" sz="2000" dirty="0"/>
              <a:t>Hizmet alma noktasına ulaşmada gecikme</a:t>
            </a:r>
          </a:p>
          <a:p>
            <a:pPr marL="914400" lvl="1" indent="-514350"/>
            <a:r>
              <a:rPr lang="tr-TR" sz="2000" dirty="0"/>
              <a:t>Uygun ve yeterli bakım vermede gecikme </a:t>
            </a:r>
          </a:p>
          <a:p>
            <a:pPr marL="914400" lvl="1" indent="-514350">
              <a:buNone/>
            </a:pPr>
            <a:endParaRPr lang="tr-TR" sz="2000" dirty="0"/>
          </a:p>
          <a:p>
            <a:pPr marL="914400" lvl="1" indent="-514350">
              <a:buFont typeface="+mj-lt"/>
              <a:buAutoNum type="arabicPeriod"/>
            </a:pPr>
            <a:endParaRPr lang="tr-TR" sz="2000" dirty="0"/>
          </a:p>
          <a:p>
            <a:pPr algn="ctr">
              <a:buNone/>
            </a:pPr>
            <a:endParaRPr lang="tr-TR" dirty="0"/>
          </a:p>
          <a:p>
            <a:pPr algn="ctr">
              <a:buNone/>
            </a:pPr>
            <a:endParaRPr lang="tr-TR" dirty="0"/>
          </a:p>
          <a:p>
            <a:pPr algn="ctr">
              <a:buNone/>
            </a:pP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a:t>Maternal</a:t>
            </a:r>
            <a:r>
              <a:rPr lang="tr-TR" sz="3600" dirty="0"/>
              <a:t> </a:t>
            </a:r>
            <a:r>
              <a:rPr lang="tr-TR" sz="3600" dirty="0" err="1"/>
              <a:t>mortaliteyi</a:t>
            </a:r>
            <a:r>
              <a:rPr lang="tr-TR" sz="3600" dirty="0"/>
              <a:t> azaltmaya yönelik stratejiler</a:t>
            </a:r>
          </a:p>
        </p:txBody>
      </p:sp>
      <p:sp>
        <p:nvSpPr>
          <p:cNvPr id="3" name="2 İçerik Yer Tutucusu"/>
          <p:cNvSpPr>
            <a:spLocks noGrp="1"/>
          </p:cNvSpPr>
          <p:nvPr>
            <p:ph sz="half" idx="1"/>
          </p:nvPr>
        </p:nvSpPr>
        <p:spPr>
          <a:xfrm>
            <a:off x="457200" y="1600200"/>
            <a:ext cx="4038600" cy="4757758"/>
          </a:xfrm>
        </p:spPr>
        <p:txBody>
          <a:bodyPr>
            <a:noAutofit/>
          </a:bodyPr>
          <a:lstStyle/>
          <a:p>
            <a:pPr marL="342900" lvl="1" indent="-342900">
              <a:buFont typeface="Arial" pitchFamily="34" charset="0"/>
              <a:buChar char="•"/>
            </a:pPr>
            <a:r>
              <a:rPr lang="tr-TR" sz="2600" dirty="0"/>
              <a:t>Bireylere yönelik yardımlar</a:t>
            </a:r>
          </a:p>
          <a:p>
            <a:pPr marL="342900" lvl="1" indent="-342900">
              <a:buFont typeface="Arial" pitchFamily="34" charset="0"/>
              <a:buChar char="•"/>
            </a:pPr>
            <a:r>
              <a:rPr lang="tr-TR" sz="2600" dirty="0">
                <a:solidFill>
                  <a:srgbClr val="FF0000"/>
                </a:solidFill>
              </a:rPr>
              <a:t>Etkin sağlık hizmetleri</a:t>
            </a:r>
          </a:p>
          <a:p>
            <a:pPr marL="342900" lvl="1" indent="-342900">
              <a:buFont typeface="Arial" pitchFamily="34" charset="0"/>
              <a:buChar char="•"/>
            </a:pPr>
            <a:r>
              <a:rPr lang="tr-TR" sz="2600" dirty="0"/>
              <a:t>Başarılı programları uygulamak</a:t>
            </a:r>
          </a:p>
          <a:p>
            <a:pPr marL="342900" lvl="1" indent="-342900">
              <a:buFont typeface="Arial" pitchFamily="34" charset="0"/>
              <a:buChar char="•"/>
            </a:pPr>
            <a:r>
              <a:rPr lang="tr-TR" sz="2600" dirty="0"/>
              <a:t>İyi sağlık hizmetini engelleyen faktörleri kaldırmak</a:t>
            </a:r>
          </a:p>
          <a:p>
            <a:pPr marL="342900" lvl="1" indent="-342900">
              <a:buFont typeface="Arial" pitchFamily="34" charset="0"/>
              <a:buChar char="•"/>
            </a:pPr>
            <a:r>
              <a:rPr lang="tr-TR" sz="2600" dirty="0"/>
              <a:t>Ölçme ve değerlendirme</a:t>
            </a:r>
          </a:p>
          <a:p>
            <a:pPr marL="342900" lvl="1" indent="-342900">
              <a:buFont typeface="Arial" pitchFamily="34" charset="0"/>
              <a:buChar char="•"/>
            </a:pPr>
            <a:r>
              <a:rPr lang="tr-TR" sz="2600" dirty="0"/>
              <a:t>Uluslararası çabalar</a:t>
            </a:r>
          </a:p>
        </p:txBody>
      </p:sp>
      <p:sp>
        <p:nvSpPr>
          <p:cNvPr id="5" name="4 İçerik Yer Tutucusu"/>
          <p:cNvSpPr>
            <a:spLocks noGrp="1"/>
          </p:cNvSpPr>
          <p:nvPr>
            <p:ph sz="half" idx="2"/>
          </p:nvPr>
        </p:nvSpPr>
        <p:spPr/>
        <p:txBody>
          <a:bodyPr>
            <a:normAutofit fontScale="77500" lnSpcReduction="20000"/>
          </a:bodyPr>
          <a:lstStyle/>
          <a:p>
            <a:pPr marL="514350" indent="-514350">
              <a:buFont typeface="+mj-lt"/>
              <a:buAutoNum type="arabicPeriod"/>
            </a:pPr>
            <a:endParaRPr lang="tr-TR" sz="2400" dirty="0"/>
          </a:p>
          <a:p>
            <a:pPr marL="514350" indent="-514350">
              <a:buFont typeface="+mj-lt"/>
              <a:buAutoNum type="arabicPeriod"/>
            </a:pPr>
            <a:r>
              <a:rPr lang="tr-TR" sz="2400" dirty="0"/>
              <a:t>Altyapı güncellemesi ve acil </a:t>
            </a:r>
            <a:r>
              <a:rPr lang="tr-TR" sz="2400" dirty="0" err="1"/>
              <a:t>obstetrik</a:t>
            </a:r>
            <a:r>
              <a:rPr lang="tr-TR" sz="2400" dirty="0"/>
              <a:t> bakım hizmet ağının kurulması</a:t>
            </a:r>
          </a:p>
          <a:p>
            <a:pPr marL="514350" indent="-514350">
              <a:buFont typeface="+mj-lt"/>
              <a:buAutoNum type="arabicPeriod"/>
            </a:pPr>
            <a:r>
              <a:rPr lang="tr-TR" sz="2400" dirty="0"/>
              <a:t>Etkin sevk ve iletişim (</a:t>
            </a:r>
            <a:r>
              <a:rPr lang="tr-TR" sz="2400" dirty="0" err="1"/>
              <a:t>primer</a:t>
            </a:r>
            <a:r>
              <a:rPr lang="tr-TR" sz="2400" dirty="0"/>
              <a:t> tersiyer bağlantısının kurulması)</a:t>
            </a:r>
          </a:p>
          <a:p>
            <a:pPr marL="514350" indent="-514350">
              <a:buFont typeface="+mj-lt"/>
              <a:buAutoNum type="arabicPeriod"/>
            </a:pPr>
            <a:r>
              <a:rPr lang="tr-TR" sz="2400" dirty="0"/>
              <a:t>Sağlık profesyonellerinin ve devlet memurlarının hesap verebilirliğinin sağlanması</a:t>
            </a:r>
          </a:p>
          <a:p>
            <a:pPr marL="514350" indent="-514350">
              <a:buFont typeface="+mj-lt"/>
              <a:buAutoNum type="arabicPeriod"/>
            </a:pPr>
            <a:r>
              <a:rPr lang="tr-TR" sz="2400" dirty="0"/>
              <a:t>Tıbbi malzeme lojistik ve destek sistemi</a:t>
            </a:r>
          </a:p>
          <a:p>
            <a:pPr marL="514350" indent="-514350">
              <a:buFont typeface="+mj-lt"/>
              <a:buAutoNum type="arabicPeriod"/>
            </a:pPr>
            <a:r>
              <a:rPr lang="tr-TR" sz="2400" dirty="0"/>
              <a:t>Bilgi akış sisteminin geliştirilmesi</a:t>
            </a:r>
          </a:p>
          <a:p>
            <a:pPr marL="514350" indent="-514350">
              <a:buFont typeface="+mj-lt"/>
              <a:buAutoNum type="arabicPeriod"/>
            </a:pPr>
            <a:r>
              <a:rPr lang="tr-TR" sz="2400" dirty="0"/>
              <a:t>Özel ve devlet sağlık hizmetini teşvik</a:t>
            </a:r>
          </a:p>
          <a:p>
            <a:pPr marL="514350" indent="-514350">
              <a:buFont typeface="+mj-lt"/>
              <a:buAutoNum type="arabicPeriod"/>
            </a:pPr>
            <a:r>
              <a:rPr lang="tr-TR" sz="2400" dirty="0"/>
              <a:t>Yoksula finansman sağlama</a:t>
            </a:r>
          </a:p>
          <a:p>
            <a:pPr marL="514350" indent="-514350">
              <a:buFont typeface="+mj-lt"/>
              <a:buAutoNum type="arabicPeriod"/>
            </a:pPr>
            <a:r>
              <a:rPr lang="tr-TR" sz="2400" dirty="0"/>
              <a:t>Aile planlaması ve güvenli </a:t>
            </a:r>
            <a:r>
              <a:rPr lang="tr-TR" sz="2400" dirty="0" err="1"/>
              <a:t>abort</a:t>
            </a:r>
            <a:r>
              <a:rPr lang="tr-TR" sz="2400" dirty="0"/>
              <a:t> hizmetleri  </a:t>
            </a:r>
          </a:p>
          <a:p>
            <a:pPr marL="514350" indent="-514350">
              <a:buFont typeface="+mj-lt"/>
              <a:buAutoNum type="arabicPeriod"/>
            </a:pPr>
            <a:endParaRPr lang="tr-TR" sz="2400" dirty="0"/>
          </a:p>
          <a:p>
            <a:pPr algn="ctr">
              <a:buNone/>
            </a:pP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a:t>Maternal</a:t>
            </a:r>
            <a:r>
              <a:rPr lang="tr-TR" sz="3600" dirty="0"/>
              <a:t> </a:t>
            </a:r>
            <a:r>
              <a:rPr lang="tr-TR" sz="3600" dirty="0" err="1"/>
              <a:t>mortaliteyi</a:t>
            </a:r>
            <a:r>
              <a:rPr lang="tr-TR" sz="3600" dirty="0"/>
              <a:t> azaltmaya yönelik stratejiler</a:t>
            </a:r>
          </a:p>
        </p:txBody>
      </p:sp>
      <p:sp>
        <p:nvSpPr>
          <p:cNvPr id="3" name="2 İçerik Yer Tutucusu"/>
          <p:cNvSpPr>
            <a:spLocks noGrp="1"/>
          </p:cNvSpPr>
          <p:nvPr>
            <p:ph sz="half" idx="1"/>
          </p:nvPr>
        </p:nvSpPr>
        <p:spPr>
          <a:xfrm>
            <a:off x="142844" y="1600200"/>
            <a:ext cx="4038600" cy="4757758"/>
          </a:xfrm>
        </p:spPr>
        <p:txBody>
          <a:bodyPr>
            <a:noAutofit/>
          </a:bodyPr>
          <a:lstStyle/>
          <a:p>
            <a:pPr marL="342900" lvl="1" indent="-342900">
              <a:buFont typeface="Arial" pitchFamily="34" charset="0"/>
              <a:buChar char="•"/>
            </a:pPr>
            <a:r>
              <a:rPr lang="tr-TR" sz="2600" dirty="0"/>
              <a:t>Bireylere yönelik yardımlar</a:t>
            </a:r>
          </a:p>
          <a:p>
            <a:pPr marL="342900" lvl="1" indent="-342900">
              <a:buFont typeface="Arial" pitchFamily="34" charset="0"/>
              <a:buChar char="•"/>
            </a:pPr>
            <a:r>
              <a:rPr lang="tr-TR" sz="2600" dirty="0"/>
              <a:t>Etkin sağlık hizmetleri</a:t>
            </a:r>
          </a:p>
          <a:p>
            <a:pPr marL="342900" lvl="1" indent="-342900">
              <a:buFont typeface="Arial" pitchFamily="34" charset="0"/>
              <a:buChar char="•"/>
            </a:pPr>
            <a:r>
              <a:rPr lang="tr-TR" sz="2600" dirty="0">
                <a:solidFill>
                  <a:srgbClr val="FF0000"/>
                </a:solidFill>
              </a:rPr>
              <a:t>Başarılı programları uygulamak</a:t>
            </a:r>
          </a:p>
          <a:p>
            <a:pPr marL="342900" lvl="1" indent="-342900">
              <a:buFont typeface="Arial" pitchFamily="34" charset="0"/>
              <a:buChar char="•"/>
            </a:pPr>
            <a:r>
              <a:rPr lang="tr-TR" sz="2600" dirty="0"/>
              <a:t>İyi sağlık hizmetini engelleyen faktörleri kaldırmak</a:t>
            </a:r>
          </a:p>
          <a:p>
            <a:pPr marL="342900" lvl="1" indent="-342900">
              <a:buFont typeface="Arial" pitchFamily="34" charset="0"/>
              <a:buChar char="•"/>
            </a:pPr>
            <a:r>
              <a:rPr lang="tr-TR" sz="2600" dirty="0"/>
              <a:t>Ölçme ve değerlendirme</a:t>
            </a:r>
          </a:p>
          <a:p>
            <a:pPr marL="342900" lvl="1" indent="-342900">
              <a:buFont typeface="Arial" pitchFamily="34" charset="0"/>
              <a:buChar char="•"/>
            </a:pPr>
            <a:r>
              <a:rPr lang="tr-TR" sz="2600" dirty="0"/>
              <a:t>Uluslararası çabalar</a:t>
            </a:r>
          </a:p>
        </p:txBody>
      </p:sp>
      <p:sp>
        <p:nvSpPr>
          <p:cNvPr id="5" name="4 İçerik Yer Tutucusu"/>
          <p:cNvSpPr>
            <a:spLocks noGrp="1"/>
          </p:cNvSpPr>
          <p:nvPr>
            <p:ph sz="half" idx="2"/>
          </p:nvPr>
        </p:nvSpPr>
        <p:spPr>
          <a:xfrm>
            <a:off x="4648200" y="1285860"/>
            <a:ext cx="4038600" cy="1114420"/>
          </a:xfrm>
        </p:spPr>
        <p:txBody>
          <a:bodyPr>
            <a:normAutofit fontScale="92500" lnSpcReduction="10000"/>
          </a:bodyPr>
          <a:lstStyle/>
          <a:p>
            <a:pPr marL="514350" indent="-514350">
              <a:buFont typeface="+mj-lt"/>
              <a:buAutoNum type="arabicPeriod"/>
            </a:pPr>
            <a:endParaRPr lang="tr-TR" sz="2400" dirty="0"/>
          </a:p>
          <a:p>
            <a:pPr marL="514350" indent="-514350">
              <a:buFont typeface="+mj-lt"/>
              <a:buAutoNum type="arabicPeriod"/>
            </a:pPr>
            <a:r>
              <a:rPr lang="tr-TR" sz="2400" dirty="0"/>
              <a:t>Malezya, Sri Lanka, Nepal, Mısır örnekleri</a:t>
            </a:r>
            <a:endParaRPr lang="tr-TR" dirty="0"/>
          </a:p>
        </p:txBody>
      </p:sp>
      <p:pic>
        <p:nvPicPr>
          <p:cNvPr id="16386" name="Picture 2"/>
          <p:cNvPicPr>
            <a:picLocks noChangeAspect="1" noChangeArrowheads="1"/>
          </p:cNvPicPr>
          <p:nvPr/>
        </p:nvPicPr>
        <p:blipFill>
          <a:blip r:embed="rId2"/>
          <a:srcRect/>
          <a:stretch>
            <a:fillRect/>
          </a:stretch>
        </p:blipFill>
        <p:spPr bwMode="auto">
          <a:xfrm>
            <a:off x="3857620" y="2319432"/>
            <a:ext cx="5208383" cy="43957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85794"/>
            <a:ext cx="8229600" cy="428604"/>
          </a:xfrm>
        </p:spPr>
        <p:txBody>
          <a:bodyPr>
            <a:normAutofit fontScale="90000"/>
          </a:bodyPr>
          <a:lstStyle/>
          <a:p>
            <a:r>
              <a:rPr lang="en-US" sz="3600" b="1" dirty="0"/>
              <a:t>The Millennium Development Goals Report 2012</a:t>
            </a:r>
            <a:r>
              <a:rPr lang="en-US" b="1" dirty="0"/>
              <a:t/>
            </a:r>
            <a:br>
              <a:rPr lang="en-US" b="1" dirty="0"/>
            </a:br>
            <a:endParaRPr lang="tr-TR" dirty="0"/>
          </a:p>
        </p:txBody>
      </p:sp>
      <p:sp>
        <p:nvSpPr>
          <p:cNvPr id="40964" name="AutoShape 4" descr="data:image/jpeg;base64,/9j/4AAQSkZJRgABAQAAAQABAAD/2wCEAAkGBhIRERUSEBAVExUTEhAVERIXExITExURFRUVFhUVEhUXHCceFxovGhUUHy8gJScsLCwtFR4zNTAqNSYrLCkBCQoKDgwOGg8PGjUdHCQpLCksLCwpLCwsLCksKSwqKSkpKSwsKSwsKiwpKSwsLC0sLCwpLCksKSkpLCkpKSksLf/AABEIAOEA4QMBIgACEQEDEQH/xAAcAAEAAgIDAQAAAAAAAAAAAAAABgcDBAEFCAL/xABNEAABAwIDBQUCBw4DBgcAAAABAAIDBBEFEiEGBxMxQSJRYXGBMpEIFEJSkpOhFyNUYnJ0gqKxs8HC0dIVY2Q1g6Oyw9MWGCQzNDZT/8QAGQEBAAMBAQAAAAAAAAAAAAAAAAECBAMF/8QAKBEBAQACAAQEBgMAAAAAAAAAAAECEQMEEyESMUFRFDJhscHwQnGB/9oADAMBAAIRAxEAPwC2a+vJJa02A0JHMn+i0bois9XDCYzUERFKwiIgIiICIiAiIgIviSQNBc4hoHMkgAeZOgWhHtJSOdlbWU5d80TxE38BmRG47JFwuUSIiICIiAiIgIiheKb2sPp5pIJDNnie5j8sQLczTY2ObXVFcspj5poigX3a8N75/qR/en3a8N75/qR/eoV6uHunq26OvLTZxu39niF1tFVtljZKy+WRjHtuLHK9ocLjobELOi2WMymqkt0Ue+MO7yijTL8NfdjREVmwREQEREBERAREQF0G2m18eG05leMz3HLDHexe+19e5o5k+XUhd+qO3mvfXY1FRB1g000DO4OmLXOdb9MfQCiuXFz8GO418L2dxbaKQyufaFriOI8llOw/MiYL5jbuHmVJpvg0yhl2Ygxz7ey6BzW3/KDyf1Vd2FYXFTQxwQMDI4mBjGjuHf3nqT1JJW2qvOt35vMEGJ4ps7UNhqWl0J1ERcXQyMvq6B/yT5W5jMFdmD4tFVQsnhdmZI27T1HQtcOhBBBHeFsbztmGV2HTxuaC+ON8sDratljaXC3mAWnwcqr3DYq4sqKYnRhjlYO7Ndr/ANjPtUxp4HEu/DVsoiKzaIiICIiDhzwBc8hqfIaleVXB1ZVm3tVNRpf50snX1cvSO2ldwcPqpL2LaeUNP4z25G/a4LzpsniMVPWQzzAlkL+IQ0XcXMBLAL/jBqrWTmL3kT87gpvw2P6p/wDVPuBzfhsf1T/6rSrd+la5xMMMEbOgc18jrfjOzAH0AXe7K772yPbHXxNizGwnjzZAf8xjiSB+MCbdydlZ0bdLLwmiMMEMJOYxQxRlwFgSxjW3A6cltrgFcqzbBERAREQEREBERAREQEREHCpIDjbVsya5a6L/AILW5v3ZVv47izaWmlqHC4ijc+3eR7LfU2HqqC3f7YQ0eImurWSSutM5vDDCeNLo5xzOGmV0nqQq1k5nLtI9ZBFU3/mPoPwWq90H/cWGq+EjSBp4VHUOd0DjExvq4OcR7lDGnu8HHmUeHVEzyAeE9kY+dLIC1jR36m/kCeip3cJhzv8A1M5HZtFE0951e73dj6S6PEcVxLaWpa3LliYdGtzCCEHm57j7T7ep6ABXPs5gEdFTsp4fZYNXHm951c93iT7tB0Uxp4GFuXidmiIrNwiIgIiIOi212ffXUb6aORsZkdHdzgSMrXBxFh4gKA4PuIDZmuqqlskQ1dGxr2Od3AuPId9tfLmpHvS2rqsPihlpgzK+R7JC9maxyhzLai3J/uUf2A3sy1NWIK50TWyNIicG5BxrizXEnqMwHjbvUM+fTuesvNNajd3hr4+GaGJotbM1uR48Q8dq/mVQG2OzpoKyWnzFwYQY3Hm6NwDmk+NjY+IK9QvcACToACSToABzJJ5BebN5OPMrMQlliN4xkjjd84MFi4eBOYjwsoqnMY4yT3XBujxh1Rhsec3dC98NzzLWWLPc1zR+ipooHuXw50WGhzhbjTSSN/Is2MH9Qn3KeKWjh/LNiIilcREQEREBERAREQEREGKqpWSsdHI0PY9pa9pFw5p5ghRn7lmFfgTfrJ/71K1XG9vb51IwUlM7LNK28kg5xRHQZT0eddegF+oIhz4nhk3k6/ahuz1CTG6kE0o5xRvlJae6R5fZp8NT4KG/+MsPa68eBwWHR880nvB0+xTzdruNbJG2qxQOOcB0dLctOU6h07hrc88gtbqeYFuU2yFDG3JHRU7W25CCL7ezr6qNsGXE35TX+Km2V3w0L8sMkHxIcmWymAeZa0ZPPLbvKslrgQCDcEAgjUEHkQeqi+8HcpS1UTpaGJtPUNBLWssyKW3yHM9lpPRwtqdb9IXub2vkEjsNqCdA80+bRzHMuZITfwBIHTK4dUlaOFxrb4cluoiKzWIiICIiDrdosAirad9PMOy8Czh7THjVr2+IPv1HVef9pN2tdRuN4XTRgnLNE0vaR3uA1YfA+8r0kijTlxOFM3lV9fVyN4LpZ3t0AiL5XN8Bkvb7FLti90tTUvbJVsdTwAgkOGWWQfNY06tH4x9Lq/LomnOcvN97tjp6dsbGsY0NaxrWsaNA1rRYAeFgsiIpaRERAREQEREBERAREQEREBUbsfRDFtoi+UZo2zTTOadQYoTaJpHUXEQPhdXkqY+D7ri8p/0s/wC9hVaycze0ejURFDGLzRvHAw7aLjs7LeLT1JA7nW4vvIk+kvS6i+1W7agxGQS1UJMjW5A9sj2EtBJANjY6k9OqJl0ilFvVwuU2FVkP+YyRg9XEZR71KKWqZK0Pie2Rp5PY4OafJw0USxP4OlC8H4vUTwu6XLJWDzaQHfrKvMa2HxbAHGogkLoQRmmiuWW6CoiPIeYI153U7aceZvrF6oodu/3hx4kwseBHUMF3xj2XN5Z4r627xzF+vNTFS2Y5TKbgiIpSIiICIiAiIgIiICIiAiIgIiICIiAiIgxzyZWud81rj7hf+CqD4OMd8Qnd3Ubh6uli/oVaG09VwqKpk+bTVB9eG6322UC+DTS9utk7m0zAfyjK4/8AKFWsfM3vF7IiKGQJUErN9eExTGE1JdY5XSMje+IHr2gO0PFoIW3vcq5IsHq3Qkh3DY0kcxG+RjJP1HOXk1B7Hrtt6CGNkstbC1kjQ6M8RpztPymNGrh5BZMI2loq9rhTVEU4sRIwODiGnTtsOoB5aixXjS638CxyajnZUU7yySNwIPQjq1w6tI0I7ignm8jZp2BYnFU0fZikJlgHRrmkCWE97bOH6MluiujDa9s8Mc0fsyxse3ycAQD4629FD9+cjKrBaWraLZpaeRneGTQvJbf6P0Vs7pqgvwqnv8njM9Gyvt9hCmNXLXvYmCIis2iIiAiIgIiICIiAiIgIiICIiAiIgIiIIjvXr+FhU+usnDiH6b23/VDl8/B1w7Jh0spGs1S6x72RsY0frF6im/nGBlp6UHUl08g8Bdkf7ZPcre3dYIaPDKWAizmwtdIOokkvI8Hyc8j0Va8/j3eaRoiKHBhrKRksb4pWh7JGuY9p5OY4WIPhYrybvH2GfhVY6I3ML7vppD8qO/sk/ObyPoeoXrhR3brYyLFKR1PJ2XDtQS2uY5QND4joR1B77EB4/XabNbOTV9Symp25nvOp+SxnynvPRoGv2cyFZmzfwdamR16+dkLAT2IjxJXAHo4jKwdx7R8Fb+F4Fh+DUr3RtZBExuaaZxu91ur3nVxvyaOpsBrZBXm/yaOmwyjoWH5bMo68KniLNfV7PcV226+iMWFUwdzc18npI9z2/qlqq7Fa+XaPFxlDmwizWj/8qRhu57umY3J83gdAr4hhaxrWMFmta1rQOQa0WAHoApjXy2Pe5PtERWbBERAREQEREBERAREQEREBERAREQFr4hXxwRPmldlZG0ue7uaPDqelut1sLVxPDY6iJ8Mzc0cjS17bkXHgRyN7G/giL9Hnxu0UFbi7arEHGOn4rXObldIRDHrHFlbzvlaCfxnFXn93TB/wh/1E39qjX3EsN/1H1zf7E+4lhv8AqPrm/wBirphvAzt2ltBvowmaRkTalwdI4NaXQytbmcbAFxbYa9TopwvKO8fZiHDayJlPnyGJkvbcHHOJHg2IA0s1q9WMdcA94v71DhlLjdVp41jcFHC6epkEcbLZnG55mwADQSTc8gLqIv344MOVW4+VPUfxYF1vwhZ8uFNHz6uFvuZK7+VQbYLdXR1lDFUzmbPIZbhsjWts2RzRYFhPJvei2GFzuoleNfCMo2Ailp5Z3dC/LDH537Tj5ZQq6q67F9o5QCLQtdoADHSxeJOud1j+M7XTRWfhu6zDISCKUSEdZXOk/VJy/YpTFE1oDWtDWgWa0AAAdwA0CnTRjy1/lXRbGbGQ4bDw4+091jNMRZz3DkAPktFzZvj1KkCIrNckk1BEREiIiAiIgIiICIiAiIgIiICIiAiIgIiICIiCmN/kFpqV/fFM36Lwf51fmztTxKSnk+fTwO+lG0/xVKb/ACC8VI/uknb9JrD/ACq2N29TxMJond1LC36DQz+VVrzuN89QT4SNRajpo/nVLnfQjcP512m7anyYXSDvizfTe9/8yi/wl59aFncKpx9eCB+wqb7JwZKGlb3UtP7+G0lI6ct512yIis2iIiAiIgIiICIiAiIgIiICIiAiIgIiICIiAiIgIiIK336xXoInfNqmfbHL/QKV7otoqZmD0rZamFjmtmaWulja4WmkAuCbjSy+dttlRiNKaficM52PY/LmAc24s4XFxZx+xVz9wKX8Oj+pf/cq2MfG4eWWW5HHwhMXinrKcQyslayncSWPa8BzpHaEtJ1s0K36KLLGxvzY2D3NAVUUu4Qh7TJXAtBBcGwkOI6gEusPOxVvKYvwMMsd7ERFLSIiICIiAiIgIiICIiAiIgIiICIiAiIgIiICIvmR1gT3AlB9Iqept7la6gmqSyDPHUU0bRkflyysmc64z3veNtte9Y6vfLVikglYyDiySVLZQWPygR8IsyjPcaSHr0UbceviuVFVGIby8Q4tJDTx05fVUtNJ22vA4sua4Bz6N0WrWb5Kr4lDPHDC2R088UoLXuYeGyF7XMGYFuktiCTyTZ1sVwoqzwrelUN+PR1sEfFoonPHCLg1zmyNiym5Pynt1HS+i6/BN6lcZ6X4yyAxVrsrMjXNez76Ybm51s4Xsb3HUJtPWxW4iqGl3t1hpauSRkAlgkpmRgMfl++OkD8wz3PsaahDvMxR81PBBDTukqIYpA0seO08OdYEyAAZQOabR1sVvItbDnSmGMztDZTGwytb7IkyjOG6nTNfqVsqXYREQEREBERAREQEREBERAREQEREBFwuUBfE3sn8k/sX0hF9EHmih/2RVfntB+7qVjrsLLX1Q+TFDFI0dBxpKfl6SK+WbvcOEToRStEb3se9meXV7A4NN899A93Xqs02xFC/iZqZp4rIWSdqTtMiycMaO0tkZy55dbqumPoXSnKuidNW4VEyV0LpKKgaJW+0wnOMzdRr6ra3l7JR4bR0kEb3SZpqqR73AAlxZC3QDkLNGmqttmxlEJIZRTjPTtjZA7NJ2Gx3yADNY2ued1mxzZilrQwVUIlEZcWXc9ti61/ZI7h7lOl+j2vupOKDgnGaYDiZYXHjP1mIjqoQczuoOa505tC1KR13YO1pBcH2IBuQTXPtcdFetPsnSMllmbTt4lQ17Z3EucJGvILw5riW2JA6LUwrd9h9NLx4KVrZASWuLpH5SerA9xDT42TSOjf3+1EbYgwVldTjRrqpzh5B73N+yRd7tDhrG4pSQS1Bpmto6Fjpw4NMeWntfMSLai3qrbxPYHD6mV009K18j7ZnF8ovYBo0a4DkB0X3i+w1DVScWopmyPIa3MXyDstFgLNcAo0joXu7PCQ3gRBknFaIow2W+biNDQA+/W9r+q21goqNkMbIom5WRta1jbk2a0WAudVnVmqCLhES5REQEREBERAREQEREBERAWjjkzmU072Etc2CdzXDmHNjcQR6gLeXXbR//Dqfzap/dPRF8lG4XvHruBUiSrkL3RQmncSLtdx4w7Jp1aXj0Xb0e3FYMFnmdUyGb47FFHISMzWlge4DT8V3vUWwfCeIcONv/dqZI3eUckbj9kiwPq7YU2K+r6+R9vyKeNv/AFFV58yynr6fv3S3BcdxOopay9e+OSiAmcTq50YZJmjBA01a33rnDsaxM4XU4g7EZCGlsLGfKbJxqe7wbW9lzm/pLTwqeaOqxaOoY2OSXD60vjYbsEga2QBup0yl3VbWGf8A1ep/Oh+9pkXlvv6Vs0+O1zcJlrDihke/gBsYcDLAeOWEv7rgd3IrjY3bKu+O0sUlaallTEXSMIYTGSJdLjUOGQO6aO5LpKWpov8ABZ44WuFVandVOObI5ramzMtzbk9vIBbGyTRBiGG8HscelBmsTZ5c6drswJ7mN9yEyu539vuwUm8utNFO11XJxhLTvikuM/D7bZG3tyuYz713O322NdHNBHTVMjLYfTyyhpAzPLXPe86c8uVV/JhJ+JsqRyNTLC/wIjjez33k+ipFi8sstbPwGMkyYc1r8xtlhjpImyubqO0LOsPsKKTLLWkmx/bSrEeEviqXt48TePYj749sjGOLtOdw73qf7xMQkgw6olheY3sazI9vMXlYDb0JHqqNqMSb8Vw0uOkElS13UgCaOXl5PVt7c41FWYHPUQE8ORrcpcMp0qGNNx01aUdsMtzLv6fhBsM28q5JsMYK17uI+NtU3MDcurHttILc+Hk9LLe2Vxquq8RkjdinCZDUA8J7gOKwTEcKMdTYW9VFMFoWMqcIewWdLLE+Q3Ju5tc+MGx5dljRp3Lf2RraGLE5n1zXFzam9MW5rNmE5N3WcBblzuEc8cr23f3TZxveBXMxCZzKmQU8Vbw8gIyZA9wDbW5FsblJqzHax+Py0UdU9kTopRG35DHmiLmvta+jyHeiq975pKWolyNMTquF0sl+2JS2oyNAv7JD5CdOgUmg2oihxuOtnJyGmp3PLRmdmkoGN5X+c5CZ+99Z+XaYJUYrLij6A4o+8DnF7zfK8RubcAWuL5l1b94FYI60GueJGzRCnBcMwbxJA8MFu4Nv6KQ7IPB2mqiORFQR6mMqv5KGN8dfK4XfFPCIzciwfLIHaXsdAOaFtk7X3egNjKx81BTSSuL3vgY57jzLje5K7pR/YD/ZlJ+bx/xUgVm3H5YIiIsIiICIiAi26+iLSSB2Tr5eBWooVxymU3BERSsLhzb6EXB5jpbxXKIMLaSMWtGwWJLbNaLE8yNNF8/4fFy4UflkZz93gPcthENMRpGEkmNhJBBOVtyCLEE210QUrMuXhtynm3K3KT4i1ug9yyogwCgiFwIo9eYyM1666arkUkYIIjYC3RpyNuB4G2nM+9ZkQ0wfEo7ZeEy175cjbX5Xta11y2jjBJEbASCCcjbkHmDpqFmRDTX/AMPi5cKPy4bP6eSyfF2ZcmRuX5uUZed/Z5c1kRDTCKKPT72zs+z2G6a37Ommuq+Th8V78KO/O+Rl79/JbCIaYBRR2y8JliQSMjbEjkSLLg4fEecUZ/3bOQ9FsIhpjbTMDswY0OPNwaA73818fEY9fvTNefYbr56arOiD5YwAAAAAcgBYAeAC+kRAREQERbFHRl55dnqf4BQjLKYzdYeGe4rhSPhDuC4UbZfifo5Kj9R7R81wiRHLedfCIis2CIiAiIgIiICIiAiIgIiICIiAiIgIiICIiAiIg+o+Y8wpFHyHkFwirWTmfR9oiKGN/9k="/>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0966" name="AutoShape 6" descr="data:image/jpeg;base64,/9j/4AAQSkZJRgABAQAAAQABAAD/2wCEAAkGBhIRERUSEBAVExUTEhAVERIXExITExURFRUVFhUVEhUXHCceFxovGhUUHy8gJScsLCwtFR4zNTAqNSYrLCkBCQoKDgwOGg8PGjUdHCQpLCksLCwpLCwsLCksKSwqKSkpKSwsKSwsKiwpKSwsLC0sLCwpLCksKSkpLCkpKSksLf/AABEIAOEA4QMBIgACEQEDEQH/xAAcAAEAAgIDAQAAAAAAAAAAAAAABgcDBAEFCAL/xABNEAABAwIDBQUCBw4DBgcAAAABAAIDBBEFEiEGBxMxQSJRYXGBMpEIFEJSkpOhFyNUYnJ0gqKxs8HC0dIVY2Q1g6Oyw9MWGCQzNDZT/8QAGQEBAAMBAQAAAAAAAAAAAAAAAAECBAMF/8QAKBEBAQACAAQEBgMAAAAAAAAAAAECEQMEEyESMUFRFDJhscHwQnGB/9oADAMBAAIRAxEAPwC2a+vJJa02A0JHMn+i0bois9XDCYzUERFKwiIgIiICIiAiIgIviSQNBc4hoHMkgAeZOgWhHtJSOdlbWU5d80TxE38BmRG47JFwuUSIiICIiAiIgIiheKb2sPp5pIJDNnie5j8sQLczTY2ObXVFcspj5poigX3a8N75/qR/en3a8N75/qR/eoV6uHunq26OvLTZxu39niF1tFVtljZKy+WRjHtuLHK9ocLjobELOi2WMymqkt0Ue+MO7yijTL8NfdjREVmwREQEREBERAREQF0G2m18eG05leMz3HLDHexe+19e5o5k+XUhd+qO3mvfXY1FRB1g000DO4OmLXOdb9MfQCiuXFz8GO418L2dxbaKQyufaFriOI8llOw/MiYL5jbuHmVJpvg0yhl2Ygxz7ey6BzW3/KDyf1Vd2FYXFTQxwQMDI4mBjGjuHf3nqT1JJW2qvOt35vMEGJ4ps7UNhqWl0J1ERcXQyMvq6B/yT5W5jMFdmD4tFVQsnhdmZI27T1HQtcOhBBBHeFsbztmGV2HTxuaC+ON8sDratljaXC3mAWnwcqr3DYq4sqKYnRhjlYO7Ndr/ANjPtUxp4HEu/DVsoiKzaIiICIiDhzwBc8hqfIaleVXB1ZVm3tVNRpf50snX1cvSO2ldwcPqpL2LaeUNP4z25G/a4LzpsniMVPWQzzAlkL+IQ0XcXMBLAL/jBqrWTmL3kT87gpvw2P6p/wDVPuBzfhsf1T/6rSrd+la5xMMMEbOgc18jrfjOzAH0AXe7K772yPbHXxNizGwnjzZAf8xjiSB+MCbdydlZ0bdLLwmiMMEMJOYxQxRlwFgSxjW3A6cltrgFcqzbBERAREQEREBERAREQEREHCpIDjbVsya5a6L/AILW5v3ZVv47izaWmlqHC4ijc+3eR7LfU2HqqC3f7YQ0eImurWSSutM5vDDCeNLo5xzOGmV0nqQq1k5nLtI9ZBFU3/mPoPwWq90H/cWGq+EjSBp4VHUOd0DjExvq4OcR7lDGnu8HHmUeHVEzyAeE9kY+dLIC1jR36m/kCeip3cJhzv8A1M5HZtFE0951e73dj6S6PEcVxLaWpa3LliYdGtzCCEHm57j7T7ep6ABXPs5gEdFTsp4fZYNXHm951c93iT7tB0Uxp4GFuXidmiIrNwiIgIiIOi212ffXUb6aORsZkdHdzgSMrXBxFh4gKA4PuIDZmuqqlskQ1dGxr2Od3AuPId9tfLmpHvS2rqsPihlpgzK+R7JC9maxyhzLai3J/uUf2A3sy1NWIK50TWyNIicG5BxrizXEnqMwHjbvUM+fTuesvNNajd3hr4+GaGJotbM1uR48Q8dq/mVQG2OzpoKyWnzFwYQY3Hm6NwDmk+NjY+IK9QvcACToACSToABzJJ5BebN5OPMrMQlliN4xkjjd84MFi4eBOYjwsoqnMY4yT3XBujxh1Rhsec3dC98NzzLWWLPc1zR+ipooHuXw50WGhzhbjTSSN/Is2MH9Qn3KeKWjh/LNiIilcREQEREBERAREQEREGKqpWSsdHI0PY9pa9pFw5p5ghRn7lmFfgTfrJ/71K1XG9vb51IwUlM7LNK28kg5xRHQZT0eddegF+oIhz4nhk3k6/ahuz1CTG6kE0o5xRvlJae6R5fZp8NT4KG/+MsPa68eBwWHR880nvB0+xTzdruNbJG2qxQOOcB0dLctOU6h07hrc88gtbqeYFuU2yFDG3JHRU7W25CCL7ezr6qNsGXE35TX+Km2V3w0L8sMkHxIcmWymAeZa0ZPPLbvKslrgQCDcEAgjUEHkQeqi+8HcpS1UTpaGJtPUNBLWssyKW3yHM9lpPRwtqdb9IXub2vkEjsNqCdA80+bRzHMuZITfwBIHTK4dUlaOFxrb4cluoiKzWIiICIiDrdosAirad9PMOy8Czh7THjVr2+IPv1HVef9pN2tdRuN4XTRgnLNE0vaR3uA1YfA+8r0kijTlxOFM3lV9fVyN4LpZ3t0AiL5XN8Bkvb7FLti90tTUvbJVsdTwAgkOGWWQfNY06tH4x9Lq/LomnOcvN97tjp6dsbGsY0NaxrWsaNA1rRYAeFgsiIpaRERAREQEREBERAREQEREBUbsfRDFtoi+UZo2zTTOadQYoTaJpHUXEQPhdXkqY+D7ri8p/0s/wC9hVaycze0ejURFDGLzRvHAw7aLjs7LeLT1JA7nW4vvIk+kvS6i+1W7agxGQS1UJMjW5A9sj2EtBJANjY6k9OqJl0ilFvVwuU2FVkP+YyRg9XEZR71KKWqZK0Pie2Rp5PY4OafJw0USxP4OlC8H4vUTwu6XLJWDzaQHfrKvMa2HxbAHGogkLoQRmmiuWW6CoiPIeYI153U7aceZvrF6oodu/3hx4kwseBHUMF3xj2XN5Z4r627xzF+vNTFS2Y5TKbgiIpSIiICIiAiIgIiICIiAiIgIiICIiAiIgxzyZWud81rj7hf+CqD4OMd8Qnd3Ubh6uli/oVaG09VwqKpk+bTVB9eG6322UC+DTS9utk7m0zAfyjK4/8AKFWsfM3vF7IiKGQJUErN9eExTGE1JdY5XSMje+IHr2gO0PFoIW3vcq5IsHq3Qkh3DY0kcxG+RjJP1HOXk1B7Hrtt6CGNkstbC1kjQ6M8RpztPymNGrh5BZMI2loq9rhTVEU4sRIwODiGnTtsOoB5aixXjS638CxyajnZUU7yySNwIPQjq1w6tI0I7ignm8jZp2BYnFU0fZikJlgHRrmkCWE97bOH6MluiujDa9s8Mc0fsyxse3ycAQD4629FD9+cjKrBaWraLZpaeRneGTQvJbf6P0Vs7pqgvwqnv8njM9Gyvt9hCmNXLXvYmCIis2iIiAiIgIiICIiAiIgIiICIiAiIgIiIIjvXr+FhU+usnDiH6b23/VDl8/B1w7Jh0spGs1S6x72RsY0frF6im/nGBlp6UHUl08g8Bdkf7ZPcre3dYIaPDKWAizmwtdIOokkvI8Hyc8j0Va8/j3eaRoiKHBhrKRksb4pWh7JGuY9p5OY4WIPhYrybvH2GfhVY6I3ML7vppD8qO/sk/ObyPoeoXrhR3brYyLFKR1PJ2XDtQS2uY5QND4joR1B77EB4/XabNbOTV9Symp25nvOp+SxnynvPRoGv2cyFZmzfwdamR16+dkLAT2IjxJXAHo4jKwdx7R8Fb+F4Fh+DUr3RtZBExuaaZxu91ur3nVxvyaOpsBrZBXm/yaOmwyjoWH5bMo68KniLNfV7PcV226+iMWFUwdzc18npI9z2/qlqq7Fa+XaPFxlDmwizWj/8qRhu57umY3J83gdAr4hhaxrWMFmta1rQOQa0WAHoApjXy2Pe5PtERWbBERAREQEREBERAREQEREBERAREQFr4hXxwRPmldlZG0ue7uaPDqelut1sLVxPDY6iJ8Mzc0cjS17bkXHgRyN7G/giL9Hnxu0UFbi7arEHGOn4rXObldIRDHrHFlbzvlaCfxnFXn93TB/wh/1E39qjX3EsN/1H1zf7E+4lhv8AqPrm/wBirphvAzt2ltBvowmaRkTalwdI4NaXQytbmcbAFxbYa9TopwvKO8fZiHDayJlPnyGJkvbcHHOJHg2IA0s1q9WMdcA94v71DhlLjdVp41jcFHC6epkEcbLZnG55mwADQSTc8gLqIv344MOVW4+VPUfxYF1vwhZ8uFNHz6uFvuZK7+VQbYLdXR1lDFUzmbPIZbhsjWts2RzRYFhPJvei2GFzuoleNfCMo2Ailp5Z3dC/LDH537Tj5ZQq6q67F9o5QCLQtdoADHSxeJOud1j+M7XTRWfhu6zDISCKUSEdZXOk/VJy/YpTFE1oDWtDWgWa0AAAdwA0CnTRjy1/lXRbGbGQ4bDw4+091jNMRZz3DkAPktFzZvj1KkCIrNckk1BEREiIiAiIgIiICIiAiIgIiICIiAiIgIiICIiCmN/kFpqV/fFM36Lwf51fmztTxKSnk+fTwO+lG0/xVKb/ACC8VI/uknb9JrD/ACq2N29TxMJond1LC36DQz+VVrzuN89QT4SNRajpo/nVLnfQjcP512m7anyYXSDvizfTe9/8yi/wl59aFncKpx9eCB+wqb7JwZKGlb3UtP7+G0lI6ct512yIis2iIiAiIgIiICIiAiIgIiICIiAiIgIiICIiAiIgIiIK336xXoInfNqmfbHL/QKV7otoqZmD0rZamFjmtmaWulja4WmkAuCbjSy+dttlRiNKaficM52PY/LmAc24s4XFxZx+xVz9wKX8Oj+pf/cq2MfG4eWWW5HHwhMXinrKcQyslayncSWPa8BzpHaEtJ1s0K36KLLGxvzY2D3NAVUUu4Qh7TJXAtBBcGwkOI6gEusPOxVvKYvwMMsd7ERFLSIiICIiAiIgIiICIiAiIgIiICIiAiIgIiICIvmR1gT3AlB9Iqept7la6gmqSyDPHUU0bRkflyysmc64z3veNtte9Y6vfLVikglYyDiySVLZQWPygR8IsyjPcaSHr0UbceviuVFVGIby8Q4tJDTx05fVUtNJ22vA4sua4Bz6N0WrWb5Kr4lDPHDC2R088UoLXuYeGyF7XMGYFuktiCTyTZ1sVwoqzwrelUN+PR1sEfFoonPHCLg1zmyNiym5Pynt1HS+i6/BN6lcZ6X4yyAxVrsrMjXNez76Ybm51s4Xsb3HUJtPWxW4iqGl3t1hpauSRkAlgkpmRgMfl++OkD8wz3PsaahDvMxR81PBBDTukqIYpA0seO08OdYEyAAZQOabR1sVvItbDnSmGMztDZTGwytb7IkyjOG6nTNfqVsqXYREQEREBERAREQEREBERAREQEREBFwuUBfE3sn8k/sX0hF9EHmih/2RVfntB+7qVjrsLLX1Q+TFDFI0dBxpKfl6SK+WbvcOEToRStEb3se9meXV7A4NN899A93Xqs02xFC/iZqZp4rIWSdqTtMiycMaO0tkZy55dbqumPoXSnKuidNW4VEyV0LpKKgaJW+0wnOMzdRr6ra3l7JR4bR0kEb3SZpqqR73AAlxZC3QDkLNGmqttmxlEJIZRTjPTtjZA7NJ2Gx3yADNY2ued1mxzZilrQwVUIlEZcWXc9ti61/ZI7h7lOl+j2vupOKDgnGaYDiZYXHjP1mIjqoQczuoOa505tC1KR13YO1pBcH2IBuQTXPtcdFetPsnSMllmbTt4lQ17Z3EucJGvILw5riW2JA6LUwrd9h9NLx4KVrZASWuLpH5SerA9xDT42TSOjf3+1EbYgwVldTjRrqpzh5B73N+yRd7tDhrG4pSQS1Bpmto6Fjpw4NMeWntfMSLai3qrbxPYHD6mV009K18j7ZnF8ovYBo0a4DkB0X3i+w1DVScWopmyPIa3MXyDstFgLNcAo0joXu7PCQ3gRBknFaIow2W+biNDQA+/W9r+q21goqNkMbIom5WRta1jbk2a0WAudVnVmqCLhES5REQEREBERAREQEREBERAWjjkzmU072Etc2CdzXDmHNjcQR6gLeXXbR//Dqfzap/dPRF8lG4XvHruBUiSrkL3RQmncSLtdx4w7Jp1aXj0Xb0e3FYMFnmdUyGb47FFHISMzWlge4DT8V3vUWwfCeIcONv/dqZI3eUckbj9kiwPq7YU2K+r6+R9vyKeNv/AFFV58yynr6fv3S3BcdxOopay9e+OSiAmcTq50YZJmjBA01a33rnDsaxM4XU4g7EZCGlsLGfKbJxqe7wbW9lzm/pLTwqeaOqxaOoY2OSXD60vjYbsEga2QBup0yl3VbWGf8A1ep/Oh+9pkXlvv6Vs0+O1zcJlrDihke/gBsYcDLAeOWEv7rgd3IrjY3bKu+O0sUlaallTEXSMIYTGSJdLjUOGQO6aO5LpKWpov8ABZ44WuFVandVOObI5ramzMtzbk9vIBbGyTRBiGG8HscelBmsTZ5c6drswJ7mN9yEyu539vuwUm8utNFO11XJxhLTvikuM/D7bZG3tyuYz713O322NdHNBHTVMjLYfTyyhpAzPLXPe86c8uVV/JhJ+JsqRyNTLC/wIjjez33k+ipFi8sstbPwGMkyYc1r8xtlhjpImyubqO0LOsPsKKTLLWkmx/bSrEeEviqXt48TePYj749sjGOLtOdw73qf7xMQkgw6olheY3sazI9vMXlYDb0JHqqNqMSb8Vw0uOkElS13UgCaOXl5PVt7c41FWYHPUQE8ORrcpcMp0qGNNx01aUdsMtzLv6fhBsM28q5JsMYK17uI+NtU3MDcurHttILc+Hk9LLe2Vxquq8RkjdinCZDUA8J7gOKwTEcKMdTYW9VFMFoWMqcIewWdLLE+Q3Ju5tc+MGx5dljRp3Lf2RraGLE5n1zXFzam9MW5rNmE5N3WcBblzuEc8cr23f3TZxveBXMxCZzKmQU8Vbw8gIyZA9wDbW5FsblJqzHax+Py0UdU9kTopRG35DHmiLmvta+jyHeiq975pKWolyNMTquF0sl+2JS2oyNAv7JD5CdOgUmg2oihxuOtnJyGmp3PLRmdmkoGN5X+c5CZ+99Z+XaYJUYrLij6A4o+8DnF7zfK8RubcAWuL5l1b94FYI60GueJGzRCnBcMwbxJA8MFu4Nv6KQ7IPB2mqiORFQR6mMqv5KGN8dfK4XfFPCIzciwfLIHaXsdAOaFtk7X3egNjKx81BTSSuL3vgY57jzLje5K7pR/YD/ZlJ+bx/xUgVm3H5YIiIsIiICIiAi26+iLSSB2Tr5eBWooVxymU3BERSsLhzb6EXB5jpbxXKIMLaSMWtGwWJLbNaLE8yNNF8/4fFy4UflkZz93gPcthENMRpGEkmNhJBBOVtyCLEE210QUrMuXhtynm3K3KT4i1ug9yyogwCgiFwIo9eYyM1666arkUkYIIjYC3RpyNuB4G2nM+9ZkQ0wfEo7ZeEy175cjbX5Xta11y2jjBJEbASCCcjbkHmDpqFmRDTX/AMPi5cKPy4bP6eSyfF2ZcmRuX5uUZed/Z5c1kRDTCKKPT72zs+z2G6a37Ommuq+Th8V78KO/O+Rl79/JbCIaYBRR2y8JliQSMjbEjkSLLg4fEecUZ/3bOQ9FsIhpjbTMDswY0OPNwaA73818fEY9fvTNefYbr56arOiD5YwAAAAAcgBYAeAC+kRAREQERbFHRl55dnqf4BQjLKYzdYeGe4rhSPhDuC4UbZfifo5Kj9R7R81wiRHLedfCIis2CIiAiIgIiICIiAiIgIiICIiAiIgIiICIiAiIg+o+Y8wpFHyHkFwirWTmfR9oiKGN/9k="/>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0970" name="Picture 10" descr="C:\Users\Toshiba\Pictures\untitled.bmp"/>
          <p:cNvPicPr>
            <a:picLocks noChangeAspect="1" noChangeArrowheads="1"/>
          </p:cNvPicPr>
          <p:nvPr/>
        </p:nvPicPr>
        <p:blipFill>
          <a:blip r:embed="rId2"/>
          <a:srcRect/>
          <a:stretch>
            <a:fillRect/>
          </a:stretch>
        </p:blipFill>
        <p:spPr bwMode="auto">
          <a:xfrm>
            <a:off x="857214" y="1500174"/>
            <a:ext cx="7381927" cy="4429156"/>
          </a:xfrm>
          <a:prstGeom prst="rect">
            <a:avLst/>
          </a:prstGeom>
          <a:noFill/>
        </p:spPr>
      </p:pic>
      <p:pic>
        <p:nvPicPr>
          <p:cNvPr id="11" name="Picture 7" descr="C:\Users\Toshiba\Pictures\untitled.bmp"/>
          <p:cNvPicPr>
            <a:picLocks noChangeAspect="1" noChangeArrowheads="1"/>
          </p:cNvPicPr>
          <p:nvPr/>
        </p:nvPicPr>
        <p:blipFill>
          <a:blip r:embed="rId3"/>
          <a:srcRect/>
          <a:stretch>
            <a:fillRect/>
          </a:stretch>
        </p:blipFill>
        <p:spPr bwMode="auto">
          <a:xfrm>
            <a:off x="0" y="2357462"/>
            <a:ext cx="4572000" cy="457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a:t>Maternal</a:t>
            </a:r>
            <a:r>
              <a:rPr lang="tr-TR" sz="3600" dirty="0"/>
              <a:t> </a:t>
            </a:r>
            <a:r>
              <a:rPr lang="tr-TR" sz="3600" dirty="0" err="1"/>
              <a:t>mortaliteyi</a:t>
            </a:r>
            <a:r>
              <a:rPr lang="tr-TR" sz="3600" dirty="0"/>
              <a:t> azaltmaya yönelik stratejiler</a:t>
            </a:r>
          </a:p>
        </p:txBody>
      </p:sp>
      <p:sp>
        <p:nvSpPr>
          <p:cNvPr id="3" name="2 İçerik Yer Tutucusu"/>
          <p:cNvSpPr>
            <a:spLocks noGrp="1"/>
          </p:cNvSpPr>
          <p:nvPr>
            <p:ph sz="half" idx="1"/>
          </p:nvPr>
        </p:nvSpPr>
        <p:spPr>
          <a:xfrm>
            <a:off x="457200" y="1600200"/>
            <a:ext cx="4038600" cy="4757758"/>
          </a:xfrm>
        </p:spPr>
        <p:txBody>
          <a:bodyPr>
            <a:noAutofit/>
          </a:bodyPr>
          <a:lstStyle/>
          <a:p>
            <a:pPr marL="342900" lvl="1" indent="-342900">
              <a:buFont typeface="Arial" pitchFamily="34" charset="0"/>
              <a:buChar char="•"/>
            </a:pPr>
            <a:r>
              <a:rPr lang="tr-TR" sz="2600" dirty="0"/>
              <a:t>Bireylere yönelik yardımlar</a:t>
            </a:r>
          </a:p>
          <a:p>
            <a:pPr marL="342900" lvl="1" indent="-342900">
              <a:buFont typeface="Arial" pitchFamily="34" charset="0"/>
              <a:buChar char="•"/>
            </a:pPr>
            <a:r>
              <a:rPr lang="tr-TR" sz="2600" dirty="0"/>
              <a:t>Etkin sağlık hizmetleri</a:t>
            </a:r>
          </a:p>
          <a:p>
            <a:pPr marL="342900" lvl="1" indent="-342900">
              <a:buFont typeface="Arial" pitchFamily="34" charset="0"/>
              <a:buChar char="•"/>
            </a:pPr>
            <a:r>
              <a:rPr lang="tr-TR" sz="2600" dirty="0"/>
              <a:t>Başarılı programları uygulamak</a:t>
            </a:r>
          </a:p>
          <a:p>
            <a:pPr marL="342900" lvl="1" indent="-342900">
              <a:buFont typeface="Arial" pitchFamily="34" charset="0"/>
              <a:buChar char="•"/>
            </a:pPr>
            <a:r>
              <a:rPr lang="tr-TR" sz="2600" dirty="0">
                <a:solidFill>
                  <a:srgbClr val="FF0000"/>
                </a:solidFill>
              </a:rPr>
              <a:t>İyi sağlık hizmetini engelleyen faktörleri kaldırmak</a:t>
            </a:r>
          </a:p>
          <a:p>
            <a:pPr marL="342900" lvl="1" indent="-342900">
              <a:buFont typeface="Arial" pitchFamily="34" charset="0"/>
              <a:buChar char="•"/>
            </a:pPr>
            <a:r>
              <a:rPr lang="tr-TR" sz="2600" dirty="0"/>
              <a:t>Ölçme ve değerlendirme</a:t>
            </a:r>
          </a:p>
          <a:p>
            <a:pPr marL="342900" lvl="1" indent="-342900">
              <a:buFont typeface="Arial" pitchFamily="34" charset="0"/>
              <a:buChar char="•"/>
            </a:pPr>
            <a:r>
              <a:rPr lang="tr-TR" sz="2600" dirty="0"/>
              <a:t>Uluslararası çabalar</a:t>
            </a:r>
          </a:p>
        </p:txBody>
      </p:sp>
      <p:sp>
        <p:nvSpPr>
          <p:cNvPr id="5" name="4 İçerik Yer Tutucusu"/>
          <p:cNvSpPr>
            <a:spLocks noGrp="1"/>
          </p:cNvSpPr>
          <p:nvPr>
            <p:ph sz="half" idx="2"/>
          </p:nvPr>
        </p:nvSpPr>
        <p:spPr/>
        <p:txBody>
          <a:bodyPr>
            <a:normAutofit/>
          </a:bodyPr>
          <a:lstStyle/>
          <a:p>
            <a:pPr marL="514350" indent="-514350">
              <a:buFont typeface="+mj-lt"/>
              <a:buAutoNum type="arabicPeriod"/>
            </a:pPr>
            <a:endParaRPr lang="tr-TR" sz="2400" dirty="0"/>
          </a:p>
          <a:p>
            <a:pPr marL="514350" indent="-514350">
              <a:buFont typeface="+mj-lt"/>
              <a:buAutoNum type="arabicPeriod"/>
            </a:pPr>
            <a:r>
              <a:rPr lang="tr-TR" sz="2400" dirty="0"/>
              <a:t>Sosyokültürel ekonomik ve insan hakları bakışı</a:t>
            </a:r>
            <a:endParaRPr lang="tr-T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a:t>Maternal</a:t>
            </a:r>
            <a:r>
              <a:rPr lang="tr-TR" sz="3600" dirty="0"/>
              <a:t> </a:t>
            </a:r>
            <a:r>
              <a:rPr lang="tr-TR" sz="3600" dirty="0" err="1"/>
              <a:t>mortaliteyi</a:t>
            </a:r>
            <a:r>
              <a:rPr lang="tr-TR" sz="3600" dirty="0"/>
              <a:t> azaltmaya yönelik stratejiler</a:t>
            </a:r>
          </a:p>
        </p:txBody>
      </p:sp>
      <p:sp>
        <p:nvSpPr>
          <p:cNvPr id="3" name="2 İçerik Yer Tutucusu"/>
          <p:cNvSpPr>
            <a:spLocks noGrp="1"/>
          </p:cNvSpPr>
          <p:nvPr>
            <p:ph sz="half" idx="1"/>
          </p:nvPr>
        </p:nvSpPr>
        <p:spPr>
          <a:xfrm>
            <a:off x="457200" y="1600200"/>
            <a:ext cx="4038600" cy="4757758"/>
          </a:xfrm>
        </p:spPr>
        <p:txBody>
          <a:bodyPr>
            <a:noAutofit/>
          </a:bodyPr>
          <a:lstStyle/>
          <a:p>
            <a:pPr marL="342900" lvl="1" indent="-342900">
              <a:buFont typeface="Arial" pitchFamily="34" charset="0"/>
              <a:buChar char="•"/>
            </a:pPr>
            <a:r>
              <a:rPr lang="tr-TR" sz="2600" dirty="0"/>
              <a:t>Bireylere yönelik yardımlar</a:t>
            </a:r>
          </a:p>
          <a:p>
            <a:pPr marL="342900" lvl="1" indent="-342900">
              <a:buFont typeface="Arial" pitchFamily="34" charset="0"/>
              <a:buChar char="•"/>
            </a:pPr>
            <a:r>
              <a:rPr lang="tr-TR" sz="2600" dirty="0"/>
              <a:t>Etkin sağlık hizmetleri</a:t>
            </a:r>
          </a:p>
          <a:p>
            <a:pPr marL="342900" lvl="1" indent="-342900">
              <a:buFont typeface="Arial" pitchFamily="34" charset="0"/>
              <a:buChar char="•"/>
            </a:pPr>
            <a:r>
              <a:rPr lang="tr-TR" sz="2600" dirty="0"/>
              <a:t>Başarılı programları uygulamak</a:t>
            </a:r>
          </a:p>
          <a:p>
            <a:pPr marL="342900" lvl="1" indent="-342900">
              <a:buFont typeface="Arial" pitchFamily="34" charset="0"/>
              <a:buChar char="•"/>
            </a:pPr>
            <a:r>
              <a:rPr lang="tr-TR" sz="2600" dirty="0"/>
              <a:t>İyi sağlık hizmetini engelleyen faktörleri kaldırmak</a:t>
            </a:r>
          </a:p>
          <a:p>
            <a:pPr marL="342900" lvl="1" indent="-342900">
              <a:buFont typeface="Arial" pitchFamily="34" charset="0"/>
              <a:buChar char="•"/>
            </a:pPr>
            <a:r>
              <a:rPr lang="tr-TR" sz="2600" dirty="0">
                <a:solidFill>
                  <a:srgbClr val="FF0000"/>
                </a:solidFill>
              </a:rPr>
              <a:t>Ölçme ve değerlendirme</a:t>
            </a:r>
          </a:p>
          <a:p>
            <a:pPr marL="342900" lvl="1" indent="-342900">
              <a:buFont typeface="Arial" pitchFamily="34" charset="0"/>
              <a:buChar char="•"/>
            </a:pPr>
            <a:r>
              <a:rPr lang="tr-TR" sz="2600" dirty="0">
                <a:solidFill>
                  <a:srgbClr val="FF0000"/>
                </a:solidFill>
              </a:rPr>
              <a:t>Uluslararası çabalar</a:t>
            </a:r>
          </a:p>
        </p:txBody>
      </p:sp>
      <p:sp>
        <p:nvSpPr>
          <p:cNvPr id="5" name="4 İçerik Yer Tutucusu"/>
          <p:cNvSpPr>
            <a:spLocks noGrp="1"/>
          </p:cNvSpPr>
          <p:nvPr>
            <p:ph sz="half" idx="2"/>
          </p:nvPr>
        </p:nvSpPr>
        <p:spPr/>
        <p:txBody>
          <a:bodyPr>
            <a:normAutofit/>
          </a:bodyPr>
          <a:lstStyle/>
          <a:p>
            <a:pPr marL="514350" indent="-514350">
              <a:buFont typeface="+mj-lt"/>
              <a:buAutoNum type="arabicPeriod"/>
            </a:pPr>
            <a:r>
              <a:rPr lang="tr-TR" sz="2400" dirty="0"/>
              <a:t>DSÖ, BM, UNICEF, Dünya Bankası</a:t>
            </a:r>
          </a:p>
          <a:p>
            <a:pPr marL="514350" indent="-514350">
              <a:buNone/>
            </a:pPr>
            <a:endParaRPr lang="tr-TR"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yagram"/>
          <p:cNvGraphicFramePr/>
          <p:nvPr/>
        </p:nvGraphicFramePr>
        <p:xfrm>
          <a:off x="0" y="285728"/>
          <a:ext cx="9144000" cy="6500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etin kutusu"/>
          <p:cNvSpPr txBox="1"/>
          <p:nvPr/>
        </p:nvSpPr>
        <p:spPr>
          <a:xfrm>
            <a:off x="3286116" y="2928934"/>
            <a:ext cx="2928958" cy="1246495"/>
          </a:xfrm>
          <a:prstGeom prst="rect">
            <a:avLst/>
          </a:prstGeom>
          <a:solidFill>
            <a:srgbClr val="C00000"/>
          </a:solidFill>
        </p:spPr>
        <p:txBody>
          <a:bodyPr wrap="square" rtlCol="0">
            <a:spAutoFit/>
          </a:bodyPr>
          <a:lstStyle/>
          <a:p>
            <a:pPr algn="ctr"/>
            <a:r>
              <a:rPr lang="tr-TR" sz="2500" dirty="0">
                <a:solidFill>
                  <a:schemeClr val="bg1"/>
                </a:solidFill>
              </a:rPr>
              <a:t>Anne Ölümlerine Yönelik Çalışmaların Planı</a:t>
            </a:r>
          </a:p>
        </p:txBody>
      </p:sp>
      <p:sp>
        <p:nvSpPr>
          <p:cNvPr id="5" name="4 Sağ Ok"/>
          <p:cNvSpPr/>
          <p:nvPr/>
        </p:nvSpPr>
        <p:spPr>
          <a:xfrm rot="5400000" flipV="1">
            <a:off x="3964777" y="1321579"/>
            <a:ext cx="1500198" cy="1143008"/>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Sağ Ok"/>
          <p:cNvSpPr/>
          <p:nvPr/>
        </p:nvSpPr>
        <p:spPr>
          <a:xfrm rot="8241654" flipV="1">
            <a:off x="2024117" y="905264"/>
            <a:ext cx="561980" cy="20479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ağ Ok"/>
          <p:cNvSpPr/>
          <p:nvPr/>
        </p:nvSpPr>
        <p:spPr>
          <a:xfrm rot="5680419">
            <a:off x="1549240" y="2370275"/>
            <a:ext cx="369465" cy="21738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Sağ Ok"/>
          <p:cNvSpPr/>
          <p:nvPr/>
        </p:nvSpPr>
        <p:spPr>
          <a:xfrm rot="5400000" flipV="1">
            <a:off x="1357528" y="3786428"/>
            <a:ext cx="487756" cy="226147"/>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Sağ Ok"/>
          <p:cNvSpPr/>
          <p:nvPr/>
        </p:nvSpPr>
        <p:spPr>
          <a:xfrm rot="2664546">
            <a:off x="1658243" y="4957424"/>
            <a:ext cx="363070" cy="19164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Sağ Ok"/>
          <p:cNvSpPr/>
          <p:nvPr/>
        </p:nvSpPr>
        <p:spPr>
          <a:xfrm rot="1463429" flipV="1">
            <a:off x="2450330" y="6035306"/>
            <a:ext cx="561980" cy="225437"/>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Sağ Ok"/>
          <p:cNvSpPr/>
          <p:nvPr/>
        </p:nvSpPr>
        <p:spPr>
          <a:xfrm rot="19774813" flipV="1">
            <a:off x="6085363" y="6310741"/>
            <a:ext cx="561980" cy="20479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rot="18033640" flipV="1">
            <a:off x="7430943" y="5017469"/>
            <a:ext cx="309406" cy="179927"/>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rot="16440875" flipV="1">
            <a:off x="7674478" y="3755456"/>
            <a:ext cx="561980" cy="20479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Sağ Ok"/>
          <p:cNvSpPr/>
          <p:nvPr/>
        </p:nvSpPr>
        <p:spPr>
          <a:xfrm rot="15335128" flipV="1">
            <a:off x="7419350" y="2314590"/>
            <a:ext cx="561980" cy="20479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Sağ Ok"/>
          <p:cNvSpPr/>
          <p:nvPr/>
        </p:nvSpPr>
        <p:spPr>
          <a:xfrm rot="13260333" flipV="1">
            <a:off x="6713382" y="1087913"/>
            <a:ext cx="561980" cy="20479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Sağ Ok"/>
          <p:cNvSpPr/>
          <p:nvPr/>
        </p:nvSpPr>
        <p:spPr>
          <a:xfrm rot="11528458" flipV="1">
            <a:off x="5395840" y="179514"/>
            <a:ext cx="558801" cy="246546"/>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9" name="18 Düz Ok Bağlayıcısı"/>
          <p:cNvCxnSpPr/>
          <p:nvPr/>
        </p:nvCxnSpPr>
        <p:spPr>
          <a:xfrm rot="16200000" flipV="1">
            <a:off x="3143240" y="1714488"/>
            <a:ext cx="1214446" cy="64294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Düz Ok Bağlayıcısı"/>
          <p:cNvCxnSpPr/>
          <p:nvPr/>
        </p:nvCxnSpPr>
        <p:spPr>
          <a:xfrm rot="16200000" flipV="1">
            <a:off x="3000364" y="2285992"/>
            <a:ext cx="357190" cy="3571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22 Düz Ok Bağlayıcısı"/>
          <p:cNvCxnSpPr/>
          <p:nvPr/>
        </p:nvCxnSpPr>
        <p:spPr>
          <a:xfrm rot="10800000">
            <a:off x="2714612" y="3214686"/>
            <a:ext cx="428628" cy="14287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24 Düz Ok Bağlayıcısı"/>
          <p:cNvCxnSpPr/>
          <p:nvPr/>
        </p:nvCxnSpPr>
        <p:spPr>
          <a:xfrm rot="10800000" flipV="1">
            <a:off x="2428860" y="4000504"/>
            <a:ext cx="571504" cy="3571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28 Düz Ok Bağlayıcısı"/>
          <p:cNvCxnSpPr/>
          <p:nvPr/>
        </p:nvCxnSpPr>
        <p:spPr>
          <a:xfrm rot="10800000" flipV="1">
            <a:off x="2857488" y="4286256"/>
            <a:ext cx="928694" cy="78581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31 Düz Ok Bağlayıcısı"/>
          <p:cNvCxnSpPr/>
          <p:nvPr/>
        </p:nvCxnSpPr>
        <p:spPr>
          <a:xfrm rot="5400000">
            <a:off x="3464711" y="4822041"/>
            <a:ext cx="1071570" cy="28575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34 Düz Ok Bağlayıcısı"/>
          <p:cNvCxnSpPr/>
          <p:nvPr/>
        </p:nvCxnSpPr>
        <p:spPr>
          <a:xfrm rot="16200000" flipH="1">
            <a:off x="4679157" y="4822041"/>
            <a:ext cx="1143008" cy="21431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38 Düz Ok Bağlayıcısı"/>
          <p:cNvCxnSpPr/>
          <p:nvPr/>
        </p:nvCxnSpPr>
        <p:spPr>
          <a:xfrm rot="16200000" flipH="1">
            <a:off x="5857884" y="4500570"/>
            <a:ext cx="714380" cy="57150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43 Düz Ok Bağlayıcısı"/>
          <p:cNvCxnSpPr/>
          <p:nvPr/>
        </p:nvCxnSpPr>
        <p:spPr>
          <a:xfrm>
            <a:off x="4429124" y="6500834"/>
            <a:ext cx="28575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Obstetrik</a:t>
            </a:r>
            <a:r>
              <a:rPr lang="tr-TR" dirty="0"/>
              <a:t> Kanama, neredeyiz ?</a:t>
            </a:r>
          </a:p>
        </p:txBody>
      </p:sp>
      <p:sp>
        <p:nvSpPr>
          <p:cNvPr id="4" name="İçerik Yer Tutucusu 3"/>
          <p:cNvSpPr>
            <a:spLocks noGrp="1"/>
          </p:cNvSpPr>
          <p:nvPr>
            <p:ph sz="half" idx="2"/>
          </p:nvPr>
        </p:nvSpPr>
        <p:spPr>
          <a:xfrm>
            <a:off x="539552" y="1700808"/>
            <a:ext cx="8352928" cy="4525963"/>
          </a:xfrm>
          <a:solidFill>
            <a:schemeClr val="bg1"/>
          </a:solidFill>
        </p:spPr>
        <p:txBody>
          <a:bodyPr/>
          <a:lstStyle/>
          <a:p>
            <a:pPr marL="0" indent="0" algn="ctr">
              <a:buNone/>
            </a:pPr>
            <a:endParaRPr lang="tr-TR" dirty="0"/>
          </a:p>
          <a:p>
            <a:pPr marL="0" indent="0" algn="ctr">
              <a:buNone/>
            </a:pPr>
            <a:r>
              <a:rPr lang="tr-TR" dirty="0"/>
              <a:t>  </a:t>
            </a:r>
            <a:r>
              <a:rPr lang="tr-TR" sz="3600" dirty="0"/>
              <a:t>Veri!!!  Kalite ölçümleri ve analizleri</a:t>
            </a:r>
          </a:p>
          <a:p>
            <a:pPr lvl="1" algn="ctr"/>
            <a:r>
              <a:rPr lang="tr-TR" sz="3200" dirty="0">
                <a:solidFill>
                  <a:srgbClr val="FF0000"/>
                </a:solidFill>
              </a:rPr>
              <a:t>Ölçemiyorsan iyileştiremezsin</a:t>
            </a:r>
          </a:p>
          <a:p>
            <a:pPr marL="457200" lvl="1" indent="0" algn="ctr">
              <a:buNone/>
            </a:pPr>
            <a:endParaRPr lang="tr-TR" sz="3200" dirty="0"/>
          </a:p>
          <a:p>
            <a:pPr marL="0" indent="0" algn="ctr">
              <a:buNone/>
            </a:pPr>
            <a:r>
              <a:rPr lang="tr-TR" sz="3600" dirty="0"/>
              <a:t>  Eylem</a:t>
            </a:r>
          </a:p>
          <a:p>
            <a:pPr lvl="1" algn="ctr"/>
            <a:r>
              <a:rPr lang="tr-TR" sz="3200" dirty="0">
                <a:solidFill>
                  <a:srgbClr val="FF0000"/>
                </a:solidFill>
              </a:rPr>
              <a:t>Değiştirmeyeceksen neden ölçüyorsun ?</a:t>
            </a:r>
          </a:p>
        </p:txBody>
      </p:sp>
    </p:spTree>
    <p:extLst>
      <p:ext uri="{BB962C8B-B14F-4D97-AF65-F5344CB8AC3E}">
        <p14:creationId xmlns:p14="http://schemas.microsoft.com/office/powerpoint/2010/main" val="28995017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Ülke çapında Temel </a:t>
            </a:r>
            <a:r>
              <a:rPr lang="tr-TR" dirty="0" err="1"/>
              <a:t>Obstetrik</a:t>
            </a:r>
            <a:r>
              <a:rPr lang="tr-TR" dirty="0"/>
              <a:t> Kanama İzlem Programı</a:t>
            </a:r>
          </a:p>
        </p:txBody>
      </p:sp>
      <p:sp>
        <p:nvSpPr>
          <p:cNvPr id="3" name="İçerik Yer Tutucusu 2"/>
          <p:cNvSpPr>
            <a:spLocks noGrp="1"/>
          </p:cNvSpPr>
          <p:nvPr>
            <p:ph idx="1"/>
          </p:nvPr>
        </p:nvSpPr>
        <p:spPr/>
        <p:txBody>
          <a:bodyPr/>
          <a:lstStyle/>
          <a:p>
            <a:endParaRPr lang="tr-TR" dirty="0"/>
          </a:p>
          <a:p>
            <a:r>
              <a:rPr lang="tr-TR" dirty="0"/>
              <a:t>Sağlık kurumlarında </a:t>
            </a:r>
            <a:r>
              <a:rPr lang="tr-TR" dirty="0" err="1"/>
              <a:t>obstetrik</a:t>
            </a:r>
            <a:r>
              <a:rPr lang="tr-TR" dirty="0"/>
              <a:t> kanama süreçlerini izle</a:t>
            </a:r>
          </a:p>
          <a:p>
            <a:r>
              <a:rPr lang="tr-TR" dirty="0"/>
              <a:t>Yapılanma sorunlarını sapta</a:t>
            </a:r>
          </a:p>
          <a:p>
            <a:r>
              <a:rPr lang="tr-TR" dirty="0"/>
              <a:t>Engelleri bul </a:t>
            </a:r>
          </a:p>
        </p:txBody>
      </p:sp>
    </p:spTree>
    <p:extLst>
      <p:ext uri="{BB962C8B-B14F-4D97-AF65-F5344CB8AC3E}">
        <p14:creationId xmlns:p14="http://schemas.microsoft.com/office/powerpoint/2010/main" val="34239045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Sağlık Kurumlarında </a:t>
            </a:r>
          </a:p>
        </p:txBody>
      </p:sp>
      <p:sp>
        <p:nvSpPr>
          <p:cNvPr id="3" name="İçerik Yer Tutucusu 2"/>
          <p:cNvSpPr>
            <a:spLocks noGrp="1"/>
          </p:cNvSpPr>
          <p:nvPr>
            <p:ph idx="1"/>
          </p:nvPr>
        </p:nvSpPr>
        <p:spPr/>
        <p:txBody>
          <a:bodyPr>
            <a:normAutofit/>
          </a:bodyPr>
          <a:lstStyle/>
          <a:p>
            <a:r>
              <a:rPr lang="tr-TR" sz="2800" dirty="0"/>
              <a:t>Standart </a:t>
            </a:r>
            <a:r>
              <a:rPr lang="tr-TR" sz="2800" dirty="0" err="1"/>
              <a:t>obstetrik</a:t>
            </a:r>
            <a:r>
              <a:rPr lang="tr-TR" sz="2800" dirty="0"/>
              <a:t>  kanama protokolleri var mı?</a:t>
            </a:r>
          </a:p>
          <a:p>
            <a:r>
              <a:rPr lang="tr-TR" sz="2800" dirty="0"/>
              <a:t>Standart tanım ve terminoloji kullanılıyor mu?</a:t>
            </a:r>
          </a:p>
          <a:p>
            <a:r>
              <a:rPr lang="tr-TR" sz="2800" dirty="0" err="1"/>
              <a:t>Uterotoniklere</a:t>
            </a:r>
            <a:r>
              <a:rPr lang="tr-TR" sz="2800" dirty="0"/>
              <a:t> erişimde sıkıntı var mı? Hangileri </a:t>
            </a:r>
          </a:p>
          <a:p>
            <a:r>
              <a:rPr lang="tr-TR" sz="2800" dirty="0"/>
              <a:t>Alternatif tedavi yöntemlerine ait bilgi ve malzeme eksikliği var mı?</a:t>
            </a:r>
          </a:p>
          <a:p>
            <a:r>
              <a:rPr lang="tr-TR" sz="2800" dirty="0"/>
              <a:t>Konvansiyonel eğitim  </a:t>
            </a:r>
            <a:r>
              <a:rPr lang="tr-TR" sz="2800" dirty="0" err="1"/>
              <a:t>vs</a:t>
            </a:r>
            <a:r>
              <a:rPr lang="tr-TR" sz="2800" dirty="0"/>
              <a:t>  </a:t>
            </a:r>
            <a:r>
              <a:rPr lang="tr-TR" sz="2800" dirty="0" err="1"/>
              <a:t>whole</a:t>
            </a:r>
            <a:r>
              <a:rPr lang="tr-TR" sz="2800" dirty="0"/>
              <a:t>-site eğitimi ?</a:t>
            </a:r>
          </a:p>
          <a:p>
            <a:r>
              <a:rPr lang="tr-TR" sz="2800" dirty="0"/>
              <a:t>Hukuki altyapı hazır mı?</a:t>
            </a:r>
          </a:p>
          <a:p>
            <a:pPr marL="0" indent="0">
              <a:buNone/>
            </a:pPr>
            <a:endParaRPr lang="tr-TR" sz="2800" dirty="0"/>
          </a:p>
          <a:p>
            <a:endParaRPr lang="tr-TR" sz="2800" dirty="0"/>
          </a:p>
          <a:p>
            <a:endParaRPr lang="tr-TR" sz="2400" dirty="0"/>
          </a:p>
        </p:txBody>
      </p:sp>
    </p:spTree>
    <p:extLst>
      <p:ext uri="{BB962C8B-B14F-4D97-AF65-F5344CB8AC3E}">
        <p14:creationId xmlns:p14="http://schemas.microsoft.com/office/powerpoint/2010/main" val="19121702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a:t>Obstetrik</a:t>
            </a:r>
            <a:r>
              <a:rPr lang="tr-TR" dirty="0"/>
              <a:t> kanama kalite iyileştirme noktaları</a:t>
            </a:r>
          </a:p>
        </p:txBody>
      </p:sp>
      <p:sp>
        <p:nvSpPr>
          <p:cNvPr id="3" name="İçerik Yer Tutucusu 2"/>
          <p:cNvSpPr>
            <a:spLocks noGrp="1"/>
          </p:cNvSpPr>
          <p:nvPr>
            <p:ph idx="1"/>
          </p:nvPr>
        </p:nvSpPr>
        <p:spPr/>
        <p:txBody>
          <a:bodyPr>
            <a:normAutofit lnSpcReduction="10000"/>
          </a:bodyPr>
          <a:lstStyle/>
          <a:p>
            <a:r>
              <a:rPr lang="tr-TR" dirty="0"/>
              <a:t>Kanama riskini azalt</a:t>
            </a:r>
          </a:p>
          <a:p>
            <a:r>
              <a:rPr lang="tr-TR" dirty="0"/>
              <a:t>Başvuru riskini değerlendir</a:t>
            </a:r>
          </a:p>
          <a:p>
            <a:r>
              <a:rPr lang="tr-TR" dirty="0"/>
              <a:t>İhmal, gecikmeyi azalt</a:t>
            </a:r>
          </a:p>
          <a:p>
            <a:r>
              <a:rPr lang="tr-TR" dirty="0"/>
              <a:t>Kan kaybı miktarını objektif  kriterlerle belirle</a:t>
            </a:r>
          </a:p>
          <a:p>
            <a:r>
              <a:rPr lang="tr-TR" dirty="0" err="1"/>
              <a:t>Non</a:t>
            </a:r>
            <a:r>
              <a:rPr lang="tr-TR" dirty="0"/>
              <a:t>-farmakolojik tedavi alternatiflerini kullanıma al</a:t>
            </a:r>
          </a:p>
          <a:p>
            <a:r>
              <a:rPr lang="tr-TR" dirty="0"/>
              <a:t>Kan ürünü kullanımında yenilikler</a:t>
            </a:r>
          </a:p>
          <a:p>
            <a:r>
              <a:rPr lang="tr-TR" dirty="0"/>
              <a:t>Takım çalışması ve iletişim</a:t>
            </a:r>
          </a:p>
          <a:p>
            <a:endParaRPr lang="tr-TR" dirty="0"/>
          </a:p>
        </p:txBody>
      </p:sp>
    </p:spTree>
    <p:extLst>
      <p:ext uri="{BB962C8B-B14F-4D97-AF65-F5344CB8AC3E}">
        <p14:creationId xmlns:p14="http://schemas.microsoft.com/office/powerpoint/2010/main" val="19851784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lgn="ctr">
              <a:buNone/>
            </a:pPr>
            <a:endParaRPr lang="tr-TR" sz="4500" dirty="0"/>
          </a:p>
          <a:p>
            <a:pPr algn="ctr">
              <a:buNone/>
            </a:pPr>
            <a:r>
              <a:rPr lang="tr-TR" sz="4200" dirty="0">
                <a:solidFill>
                  <a:srgbClr val="FF0000"/>
                </a:solidFill>
              </a:rPr>
              <a:t>Bir ülkenin sağlık sisteminin nasıl çalıştığını tek başına ve en iyi gösteren parametre anne ölüm oranıdır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3" nodeType="clickEffect">
                                  <p:stCondLst>
                                    <p:cond delay="0"/>
                                  </p:stCondLst>
                                  <p:iterate type="lt">
                                    <p:tmPct val="50000"/>
                                  </p:iterate>
                                  <p:childTnLst>
                                    <p:set>
                                      <p:cBhvr>
                                        <p:cTn id="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3"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43190"/>
            <a:ext cx="8229600" cy="1143000"/>
          </a:xfrm>
        </p:spPr>
        <p:txBody>
          <a:bodyPr/>
          <a:lstStyle/>
          <a:p>
            <a:r>
              <a:rPr lang="tr-TR" dirty="0"/>
              <a:t>TEŞEKKÜRLER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dirty="0" err="1"/>
              <a:t>Maternal</a:t>
            </a:r>
            <a:r>
              <a:rPr lang="tr-TR" dirty="0"/>
              <a:t> </a:t>
            </a:r>
            <a:r>
              <a:rPr lang="tr-TR" dirty="0" err="1"/>
              <a:t>near</a:t>
            </a:r>
            <a:r>
              <a:rPr lang="tr-TR" dirty="0"/>
              <a:t> </a:t>
            </a:r>
            <a:r>
              <a:rPr lang="tr-TR" dirty="0" err="1"/>
              <a:t>miss</a:t>
            </a:r>
            <a:r>
              <a:rPr lang="tr-TR" dirty="0"/>
              <a:t> </a:t>
            </a:r>
            <a:r>
              <a:rPr lang="tr-TR" dirty="0" err="1"/>
              <a:t>morbidite</a:t>
            </a:r>
            <a:endParaRPr lang="tr-TR" dirty="0"/>
          </a:p>
        </p:txBody>
      </p:sp>
      <p:sp>
        <p:nvSpPr>
          <p:cNvPr id="4" name="3 İçerik Yer Tutucusu"/>
          <p:cNvSpPr>
            <a:spLocks noGrp="1"/>
          </p:cNvSpPr>
          <p:nvPr>
            <p:ph sz="half" idx="2"/>
          </p:nvPr>
        </p:nvSpPr>
        <p:spPr/>
        <p:txBody>
          <a:bodyPr/>
          <a:lstStyle/>
          <a:p>
            <a:endParaRPr lang="tr-TR"/>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214282" y="1546423"/>
            <a:ext cx="8686800" cy="4525783"/>
          </a:xfrm>
          <a:prstGeom prst="rect">
            <a:avLst/>
          </a:prstGeom>
          <a:noFill/>
          <a:ln w="9525">
            <a:noFill/>
            <a:miter lim="800000"/>
            <a:headEnd/>
            <a:tailEnd/>
          </a:ln>
        </p:spPr>
      </p:pic>
      <p:sp>
        <p:nvSpPr>
          <p:cNvPr id="6" name="5 Metin kutusu"/>
          <p:cNvSpPr txBox="1"/>
          <p:nvPr/>
        </p:nvSpPr>
        <p:spPr>
          <a:xfrm>
            <a:off x="4500562" y="1785926"/>
            <a:ext cx="1785950" cy="523220"/>
          </a:xfrm>
          <a:prstGeom prst="rect">
            <a:avLst/>
          </a:prstGeom>
          <a:solidFill>
            <a:schemeClr val="tx1"/>
          </a:solidFill>
        </p:spPr>
        <p:txBody>
          <a:bodyPr wrap="square" rtlCol="0">
            <a:spAutoFit/>
          </a:bodyPr>
          <a:lstStyle/>
          <a:p>
            <a:pPr algn="ctr"/>
            <a:r>
              <a:rPr lang="tr-TR" sz="1400" dirty="0">
                <a:solidFill>
                  <a:schemeClr val="bg1"/>
                </a:solidFill>
              </a:rPr>
              <a:t>Ölümcül olmayan durumlar</a:t>
            </a:r>
          </a:p>
        </p:txBody>
      </p:sp>
      <p:sp>
        <p:nvSpPr>
          <p:cNvPr id="7" name="6 Metin kutusu"/>
          <p:cNvSpPr txBox="1"/>
          <p:nvPr/>
        </p:nvSpPr>
        <p:spPr>
          <a:xfrm>
            <a:off x="6286512" y="1785926"/>
            <a:ext cx="2286016" cy="523220"/>
          </a:xfrm>
          <a:prstGeom prst="rect">
            <a:avLst/>
          </a:prstGeom>
          <a:solidFill>
            <a:schemeClr val="tx1"/>
          </a:solidFill>
        </p:spPr>
        <p:txBody>
          <a:bodyPr wrap="square" rtlCol="0">
            <a:spAutoFit/>
          </a:bodyPr>
          <a:lstStyle/>
          <a:p>
            <a:pPr algn="ctr"/>
            <a:r>
              <a:rPr lang="tr-TR" sz="1400" dirty="0">
                <a:solidFill>
                  <a:schemeClr val="bg1"/>
                </a:solidFill>
              </a:rPr>
              <a:t>Potansiyel olarak ölümcül  olan durumlar</a:t>
            </a:r>
          </a:p>
        </p:txBody>
      </p:sp>
      <p:sp>
        <p:nvSpPr>
          <p:cNvPr id="8" name="7 Metin kutusu"/>
          <p:cNvSpPr txBox="1"/>
          <p:nvPr/>
        </p:nvSpPr>
        <p:spPr>
          <a:xfrm rot="10800000" flipV="1">
            <a:off x="7215206" y="2691466"/>
            <a:ext cx="1785950" cy="523220"/>
          </a:xfrm>
          <a:prstGeom prst="rect">
            <a:avLst/>
          </a:prstGeom>
          <a:solidFill>
            <a:schemeClr val="tx1"/>
          </a:solidFill>
        </p:spPr>
        <p:txBody>
          <a:bodyPr wrap="square" rtlCol="0">
            <a:spAutoFit/>
          </a:bodyPr>
          <a:lstStyle/>
          <a:p>
            <a:r>
              <a:rPr lang="tr-TR" sz="1400" dirty="0">
                <a:solidFill>
                  <a:schemeClr val="bg1"/>
                </a:solidFill>
              </a:rPr>
              <a:t>Hayatı tehdit eden durumlar durumlar</a:t>
            </a:r>
          </a:p>
        </p:txBody>
      </p:sp>
      <p:sp>
        <p:nvSpPr>
          <p:cNvPr id="9" name="8 Metin kutusu"/>
          <p:cNvSpPr txBox="1"/>
          <p:nvPr/>
        </p:nvSpPr>
        <p:spPr>
          <a:xfrm>
            <a:off x="1214414" y="4978611"/>
            <a:ext cx="2714644" cy="307777"/>
          </a:xfrm>
          <a:prstGeom prst="rect">
            <a:avLst/>
          </a:prstGeom>
          <a:solidFill>
            <a:schemeClr val="tx1"/>
          </a:solidFill>
        </p:spPr>
        <p:txBody>
          <a:bodyPr wrap="square" rtlCol="0">
            <a:spAutoFit/>
          </a:bodyPr>
          <a:lstStyle/>
          <a:p>
            <a:r>
              <a:rPr lang="tr-TR" sz="1400" dirty="0">
                <a:solidFill>
                  <a:schemeClr val="bg1"/>
                </a:solidFill>
              </a:rPr>
              <a:t>Komplikasyon  olmayan gebelikler</a:t>
            </a:r>
          </a:p>
        </p:txBody>
      </p:sp>
      <p:sp>
        <p:nvSpPr>
          <p:cNvPr id="10" name="9 Metin kutusu"/>
          <p:cNvSpPr txBox="1"/>
          <p:nvPr/>
        </p:nvSpPr>
        <p:spPr>
          <a:xfrm>
            <a:off x="5286380" y="5000636"/>
            <a:ext cx="2714644" cy="307777"/>
          </a:xfrm>
          <a:prstGeom prst="rect">
            <a:avLst/>
          </a:prstGeom>
          <a:solidFill>
            <a:schemeClr val="tx1"/>
          </a:solidFill>
        </p:spPr>
        <p:txBody>
          <a:bodyPr wrap="square" rtlCol="0">
            <a:spAutoFit/>
          </a:bodyPr>
          <a:lstStyle/>
          <a:p>
            <a:r>
              <a:rPr lang="tr-TR" sz="1400" dirty="0">
                <a:solidFill>
                  <a:schemeClr val="bg1"/>
                </a:solidFill>
              </a:rPr>
              <a:t>Komplikasyon  olan gebelikler</a:t>
            </a:r>
          </a:p>
        </p:txBody>
      </p:sp>
      <p:sp>
        <p:nvSpPr>
          <p:cNvPr id="11" name="10 Metin kutusu"/>
          <p:cNvSpPr txBox="1"/>
          <p:nvPr/>
        </p:nvSpPr>
        <p:spPr>
          <a:xfrm>
            <a:off x="3643306" y="5715016"/>
            <a:ext cx="1785950" cy="307777"/>
          </a:xfrm>
          <a:prstGeom prst="rect">
            <a:avLst/>
          </a:prstGeom>
          <a:solidFill>
            <a:schemeClr val="tx1"/>
          </a:solidFill>
        </p:spPr>
        <p:txBody>
          <a:bodyPr wrap="square" rtlCol="0">
            <a:spAutoFit/>
          </a:bodyPr>
          <a:lstStyle/>
          <a:p>
            <a:pPr algn="ctr"/>
            <a:r>
              <a:rPr lang="tr-TR" sz="1400" dirty="0">
                <a:solidFill>
                  <a:schemeClr val="bg1"/>
                </a:solidFill>
              </a:rPr>
              <a:t>Tüm gebelikler</a:t>
            </a:r>
          </a:p>
        </p:txBody>
      </p:sp>
      <p:sp>
        <p:nvSpPr>
          <p:cNvPr id="12" name="11 Metin kutusu"/>
          <p:cNvSpPr txBox="1"/>
          <p:nvPr/>
        </p:nvSpPr>
        <p:spPr>
          <a:xfrm>
            <a:off x="7215206" y="3680586"/>
            <a:ext cx="1285884" cy="677108"/>
          </a:xfrm>
          <a:prstGeom prst="rect">
            <a:avLst/>
          </a:prstGeom>
          <a:solidFill>
            <a:srgbClr val="C00000"/>
          </a:solidFill>
        </p:spPr>
        <p:txBody>
          <a:bodyPr wrap="square" rtlCol="0">
            <a:spAutoFit/>
          </a:bodyPr>
          <a:lstStyle/>
          <a:p>
            <a:r>
              <a:rPr lang="tr-TR" sz="1900" dirty="0" err="1">
                <a:solidFill>
                  <a:schemeClr val="bg1"/>
                </a:solidFill>
              </a:rPr>
              <a:t>Maternal</a:t>
            </a:r>
            <a:r>
              <a:rPr lang="tr-TR" sz="1900" dirty="0">
                <a:solidFill>
                  <a:schemeClr val="bg1"/>
                </a:solidFill>
              </a:rPr>
              <a:t> </a:t>
            </a:r>
            <a:r>
              <a:rPr lang="tr-TR" sz="1900" dirty="0" err="1">
                <a:solidFill>
                  <a:schemeClr val="bg1"/>
                </a:solidFill>
              </a:rPr>
              <a:t>near</a:t>
            </a:r>
            <a:r>
              <a:rPr lang="tr-TR" sz="1900" dirty="0">
                <a:solidFill>
                  <a:schemeClr val="bg1"/>
                </a:solidFill>
              </a:rPr>
              <a:t> </a:t>
            </a:r>
            <a:r>
              <a:rPr lang="tr-TR" sz="1900" dirty="0" err="1">
                <a:solidFill>
                  <a:schemeClr val="bg1"/>
                </a:solidFill>
              </a:rPr>
              <a:t>miss</a:t>
            </a:r>
            <a:endParaRPr lang="tr-TR" sz="1900" dirty="0">
              <a:solidFill>
                <a:schemeClr val="bg1"/>
              </a:solidFill>
            </a:endParaRPr>
          </a:p>
        </p:txBody>
      </p:sp>
      <p:sp>
        <p:nvSpPr>
          <p:cNvPr id="13" name="12 Metin kutusu"/>
          <p:cNvSpPr txBox="1"/>
          <p:nvPr/>
        </p:nvSpPr>
        <p:spPr>
          <a:xfrm>
            <a:off x="7215206" y="4335669"/>
            <a:ext cx="1285884" cy="307777"/>
          </a:xfrm>
          <a:prstGeom prst="rect">
            <a:avLst/>
          </a:prstGeom>
          <a:solidFill>
            <a:schemeClr val="tx1"/>
          </a:solidFill>
        </p:spPr>
        <p:txBody>
          <a:bodyPr wrap="square" rtlCol="0">
            <a:spAutoFit/>
          </a:bodyPr>
          <a:lstStyle/>
          <a:p>
            <a:r>
              <a:rPr lang="tr-TR" sz="1400" dirty="0" err="1">
                <a:solidFill>
                  <a:schemeClr val="bg1"/>
                </a:solidFill>
              </a:rPr>
              <a:t>Maternal</a:t>
            </a:r>
            <a:r>
              <a:rPr lang="tr-TR" sz="1400" dirty="0">
                <a:solidFill>
                  <a:schemeClr val="bg1"/>
                </a:solidFill>
              </a:rPr>
              <a:t> Ölüm</a:t>
            </a:r>
          </a:p>
        </p:txBody>
      </p:sp>
      <p:sp>
        <p:nvSpPr>
          <p:cNvPr id="14" name="3 İçerik Yer Tutucusu"/>
          <p:cNvSpPr txBox="1">
            <a:spLocks/>
          </p:cNvSpPr>
          <p:nvPr/>
        </p:nvSpPr>
        <p:spPr>
          <a:xfrm>
            <a:off x="428596" y="1428737"/>
            <a:ext cx="3929090" cy="2000264"/>
          </a:xfrm>
          <a:prstGeom prst="rect">
            <a:avLst/>
          </a:prstGeom>
          <a:solidFill>
            <a:schemeClr val="bg2"/>
          </a:solidFill>
          <a:ln>
            <a:solidFill>
              <a:schemeClr val="tx1"/>
            </a:solidFill>
          </a:ln>
        </p:spPr>
        <p:txBody>
          <a:bodyPr vert="horz" lIns="91440" tIns="45720" rIns="91440" bIns="45720" rtlCol="0">
            <a:normAutofit fontScale="85000" lnSpcReduction="20000"/>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2800" b="0" i="0" u="none" strike="noStrike" kern="1200" cap="none" spc="0" normalizeH="0" baseline="0" noProof="0" dirty="0">
                <a:ln>
                  <a:noFill/>
                </a:ln>
                <a:solidFill>
                  <a:schemeClr val="tx1"/>
                </a:solidFill>
                <a:effectLst/>
                <a:uLnTx/>
                <a:uFillTx/>
                <a:latin typeface="+mn-lt"/>
                <a:ea typeface="+mn-ea"/>
                <a:cs typeface="+mn-cs"/>
              </a:rPr>
              <a:t>	</a:t>
            </a:r>
            <a:r>
              <a:rPr kumimoji="0" lang="tr-TR" sz="2600" b="0" i="0" u="none" strike="noStrike" kern="1200" cap="none" spc="0" normalizeH="0" baseline="0" noProof="0" dirty="0">
                <a:ln>
                  <a:noFill/>
                </a:ln>
                <a:solidFill>
                  <a:schemeClr val="tx1"/>
                </a:solidFill>
                <a:effectLst/>
                <a:uLnTx/>
                <a:uFillTx/>
                <a:latin typeface="+mn-lt"/>
                <a:ea typeface="+mn-ea"/>
                <a:cs typeface="+mn-cs"/>
              </a:rPr>
              <a:t>Bir kadının gebelik, doğum ve doğum sonrası dönemde karşılaştığı, tesadüfen ya da bir sağlık kuruluşunda iyi bir bakım alarak kurtulduğu,  ağır, hayatı tehdit eden  </a:t>
            </a:r>
            <a:r>
              <a:rPr kumimoji="0" lang="tr-TR" sz="2600" b="0" i="0" u="none" strike="noStrike" kern="1200" cap="none" spc="0" normalizeH="0" baseline="0" noProof="0" dirty="0" err="1">
                <a:ln>
                  <a:noFill/>
                </a:ln>
                <a:solidFill>
                  <a:schemeClr val="tx1"/>
                </a:solidFill>
                <a:effectLst/>
                <a:uLnTx/>
                <a:uFillTx/>
                <a:latin typeface="+mn-lt"/>
                <a:ea typeface="+mn-ea"/>
                <a:cs typeface="+mn-cs"/>
              </a:rPr>
              <a:t>obstetrik</a:t>
            </a:r>
            <a:r>
              <a:rPr kumimoji="0" lang="tr-TR" sz="2600" b="0" i="0" u="none" strike="noStrike" kern="1200" cap="none" spc="0" normalizeH="0" baseline="0" noProof="0" dirty="0">
                <a:ln>
                  <a:noFill/>
                </a:ln>
                <a:solidFill>
                  <a:schemeClr val="tx1"/>
                </a:solidFill>
                <a:effectLst/>
                <a:uLnTx/>
                <a:uFillTx/>
                <a:latin typeface="+mn-lt"/>
                <a:ea typeface="+mn-ea"/>
                <a:cs typeface="+mn-cs"/>
              </a:rPr>
              <a:t> komplikasyonlardır</a:t>
            </a:r>
          </a:p>
        </p:txBody>
      </p:sp>
      <p:sp>
        <p:nvSpPr>
          <p:cNvPr id="3" name="Rectangle 2">
            <a:extLst>
              <a:ext uri="{FF2B5EF4-FFF2-40B4-BE49-F238E27FC236}">
                <a16:creationId xmlns:a16="http://schemas.microsoft.com/office/drawing/2014/main" id="{B45E4145-FB58-8047-B0B5-BBF566C2439B}"/>
              </a:ext>
            </a:extLst>
          </p:cNvPr>
          <p:cNvSpPr/>
          <p:nvPr/>
        </p:nvSpPr>
        <p:spPr>
          <a:xfrm>
            <a:off x="4211960" y="5949280"/>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1</a:t>
            </a:r>
          </a:p>
        </p:txBody>
      </p:sp>
      <p:sp>
        <p:nvSpPr>
          <p:cNvPr id="16" name="Rectangle 15">
            <a:extLst>
              <a:ext uri="{FF2B5EF4-FFF2-40B4-BE49-F238E27FC236}">
                <a16:creationId xmlns:a16="http://schemas.microsoft.com/office/drawing/2014/main" id="{571C0ACB-A465-2140-A62C-9FDB77553B0D}"/>
              </a:ext>
            </a:extLst>
          </p:cNvPr>
          <p:cNvSpPr/>
          <p:nvPr/>
        </p:nvSpPr>
        <p:spPr>
          <a:xfrm>
            <a:off x="592433" y="4747778"/>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2</a:t>
            </a:r>
          </a:p>
        </p:txBody>
      </p:sp>
      <p:sp>
        <p:nvSpPr>
          <p:cNvPr id="17" name="Rectangle 16">
            <a:extLst>
              <a:ext uri="{FF2B5EF4-FFF2-40B4-BE49-F238E27FC236}">
                <a16:creationId xmlns:a16="http://schemas.microsoft.com/office/drawing/2014/main" id="{6230750F-4FA0-9145-804A-91FE31B34FE7}"/>
              </a:ext>
            </a:extLst>
          </p:cNvPr>
          <p:cNvSpPr/>
          <p:nvPr/>
        </p:nvSpPr>
        <p:spPr>
          <a:xfrm>
            <a:off x="4816380" y="4731261"/>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3</a:t>
            </a:r>
          </a:p>
        </p:txBody>
      </p:sp>
      <p:sp>
        <p:nvSpPr>
          <p:cNvPr id="18" name="Rectangle 17">
            <a:extLst>
              <a:ext uri="{FF2B5EF4-FFF2-40B4-BE49-F238E27FC236}">
                <a16:creationId xmlns:a16="http://schemas.microsoft.com/office/drawing/2014/main" id="{1D5FBB65-FDBD-A04D-9727-ED5D68E0A112}"/>
              </a:ext>
            </a:extLst>
          </p:cNvPr>
          <p:cNvSpPr/>
          <p:nvPr/>
        </p:nvSpPr>
        <p:spPr>
          <a:xfrm>
            <a:off x="5079065" y="1046356"/>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4</a:t>
            </a:r>
          </a:p>
        </p:txBody>
      </p:sp>
      <p:sp>
        <p:nvSpPr>
          <p:cNvPr id="19" name="Rectangle 18">
            <a:extLst>
              <a:ext uri="{FF2B5EF4-FFF2-40B4-BE49-F238E27FC236}">
                <a16:creationId xmlns:a16="http://schemas.microsoft.com/office/drawing/2014/main" id="{56CF25A3-3884-B84E-9B84-5A250DE8D9DA}"/>
              </a:ext>
            </a:extLst>
          </p:cNvPr>
          <p:cNvSpPr/>
          <p:nvPr/>
        </p:nvSpPr>
        <p:spPr>
          <a:xfrm>
            <a:off x="7056406" y="1044015"/>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5</a:t>
            </a:r>
          </a:p>
        </p:txBody>
      </p:sp>
      <p:sp>
        <p:nvSpPr>
          <p:cNvPr id="20" name="Rectangle 19">
            <a:extLst>
              <a:ext uri="{FF2B5EF4-FFF2-40B4-BE49-F238E27FC236}">
                <a16:creationId xmlns:a16="http://schemas.microsoft.com/office/drawing/2014/main" id="{D664939B-61FE-6C44-B499-9284297F71FE}"/>
              </a:ext>
            </a:extLst>
          </p:cNvPr>
          <p:cNvSpPr/>
          <p:nvPr/>
        </p:nvSpPr>
        <p:spPr>
          <a:xfrm>
            <a:off x="6645132" y="2552966"/>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6</a:t>
            </a:r>
          </a:p>
        </p:txBody>
      </p:sp>
      <p:sp>
        <p:nvSpPr>
          <p:cNvPr id="21" name="Rectangle 20">
            <a:extLst>
              <a:ext uri="{FF2B5EF4-FFF2-40B4-BE49-F238E27FC236}">
                <a16:creationId xmlns:a16="http://schemas.microsoft.com/office/drawing/2014/main" id="{571A25C0-3362-BB4B-9188-014CD898413C}"/>
              </a:ext>
            </a:extLst>
          </p:cNvPr>
          <p:cNvSpPr/>
          <p:nvPr/>
        </p:nvSpPr>
        <p:spPr>
          <a:xfrm>
            <a:off x="6667500" y="3491685"/>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solidFill>
                  <a:srgbClr val="FFFFFF"/>
                </a:solidFill>
                <a:effectLst>
                  <a:outerShdw dist="38100" dir="2700000" algn="tl" rotWithShape="0">
                    <a:schemeClr val="accent2"/>
                  </a:outerShdw>
                </a:effectLst>
              </a:rPr>
              <a:t>7</a:t>
            </a:r>
          </a:p>
        </p:txBody>
      </p:sp>
      <p:sp>
        <p:nvSpPr>
          <p:cNvPr id="22" name="Rectangle 21">
            <a:extLst>
              <a:ext uri="{FF2B5EF4-FFF2-40B4-BE49-F238E27FC236}">
                <a16:creationId xmlns:a16="http://schemas.microsoft.com/office/drawing/2014/main" id="{20ED2339-ECB7-E44C-BF12-A617B977CD73}"/>
              </a:ext>
            </a:extLst>
          </p:cNvPr>
          <p:cNvSpPr/>
          <p:nvPr/>
        </p:nvSpPr>
        <p:spPr>
          <a:xfrm>
            <a:off x="6667500" y="4005064"/>
            <a:ext cx="470000" cy="769441"/>
          </a:xfrm>
          <a:prstGeom prst="rect">
            <a:avLst/>
          </a:prstGeom>
          <a:noFill/>
        </p:spPr>
        <p:txBody>
          <a:bodyPr wrap="none" lIns="91440" tIns="45720" rIns="91440" bIns="45720">
            <a:spAutoFit/>
          </a:bodyPr>
          <a:lstStyle/>
          <a:p>
            <a:pPr algn="ctr"/>
            <a:r>
              <a:rPr lang="en-US" sz="4400" b="1" dirty="0">
                <a:ln w="6600">
                  <a:solidFill>
                    <a:schemeClr val="accent2"/>
                  </a:solidFill>
                  <a:prstDash val="solid"/>
                </a:ln>
                <a:effectLst>
                  <a:outerShdw dist="38100" dir="2700000" algn="tl" rotWithShape="0">
                    <a:schemeClr val="accent2"/>
                  </a:outerShdw>
                </a:effectLst>
              </a:rPr>
              <a:t>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1"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strVal val="#ppt_w*0.70"/>
                                          </p:val>
                                        </p:tav>
                                        <p:tav tm="100000">
                                          <p:val>
                                            <p:strVal val="#ppt_w"/>
                                          </p:val>
                                        </p:tav>
                                      </p:tavLst>
                                    </p:anim>
                                    <p:anim calcmode="lin" valueType="num">
                                      <p:cBhvr>
                                        <p:cTn id="64" dur="1000" fill="hold"/>
                                        <p:tgtEl>
                                          <p:spTgt spid="22"/>
                                        </p:tgtEl>
                                        <p:attrNameLst>
                                          <p:attrName>ppt_h</p:attrName>
                                        </p:attrNameLst>
                                      </p:cBhvr>
                                      <p:tavLst>
                                        <p:tav tm="0">
                                          <p:val>
                                            <p:strVal val="#ppt_h"/>
                                          </p:val>
                                        </p:tav>
                                        <p:tav tm="100000">
                                          <p:val>
                                            <p:strVal val="#ppt_h"/>
                                          </p:val>
                                        </p:tav>
                                      </p:tavLst>
                                    </p:anim>
                                    <p:animEffect transition="in" filter="fade">
                                      <p:cBhvr>
                                        <p:cTn id="6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 grpId="0"/>
      <p:bldP spid="21" grpId="0"/>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etin Yer Tutucusu"/>
          <p:cNvSpPr>
            <a:spLocks noGrp="1"/>
          </p:cNvSpPr>
          <p:nvPr>
            <p:ph sz="half" idx="1"/>
          </p:nvPr>
        </p:nvSpPr>
        <p:spPr>
          <a:xfrm>
            <a:off x="214282" y="500042"/>
            <a:ext cx="8929718" cy="614354"/>
          </a:xfrm>
        </p:spPr>
        <p:txBody>
          <a:bodyPr>
            <a:noAutofit/>
          </a:bodyPr>
          <a:lstStyle/>
          <a:p>
            <a:pPr algn="ctr">
              <a:buNone/>
            </a:pPr>
            <a:r>
              <a:rPr lang="tr-TR" sz="3600" dirty="0" err="1"/>
              <a:t>Maternal</a:t>
            </a:r>
            <a:r>
              <a:rPr lang="tr-TR" sz="3600" dirty="0"/>
              <a:t> </a:t>
            </a:r>
            <a:r>
              <a:rPr lang="tr-TR" sz="3600" dirty="0" err="1"/>
              <a:t>Mortalite</a:t>
            </a:r>
            <a:r>
              <a:rPr lang="tr-TR" sz="3600" dirty="0"/>
              <a:t> </a:t>
            </a:r>
            <a:r>
              <a:rPr lang="tr-TR" sz="3600" dirty="0">
                <a:solidFill>
                  <a:srgbClr val="C00000"/>
                </a:solidFill>
              </a:rPr>
              <a:t>&amp; </a:t>
            </a:r>
            <a:r>
              <a:rPr lang="tr-TR" sz="3600" dirty="0" err="1">
                <a:solidFill>
                  <a:srgbClr val="C00000"/>
                </a:solidFill>
              </a:rPr>
              <a:t>Maternal</a:t>
            </a:r>
            <a:r>
              <a:rPr lang="tr-TR" sz="3600" dirty="0">
                <a:solidFill>
                  <a:srgbClr val="C00000"/>
                </a:solidFill>
              </a:rPr>
              <a:t> </a:t>
            </a:r>
            <a:r>
              <a:rPr lang="tr-TR" sz="3600" dirty="0" err="1">
                <a:solidFill>
                  <a:srgbClr val="C00000"/>
                </a:solidFill>
              </a:rPr>
              <a:t>near</a:t>
            </a:r>
            <a:r>
              <a:rPr lang="tr-TR" sz="3600" dirty="0">
                <a:solidFill>
                  <a:srgbClr val="C00000"/>
                </a:solidFill>
              </a:rPr>
              <a:t> </a:t>
            </a:r>
            <a:r>
              <a:rPr lang="tr-TR" sz="3600" dirty="0" err="1">
                <a:solidFill>
                  <a:srgbClr val="C00000"/>
                </a:solidFill>
              </a:rPr>
              <a:t>miss</a:t>
            </a:r>
            <a:endParaRPr lang="tr-TR" sz="3600" dirty="0">
              <a:solidFill>
                <a:srgbClr val="C00000"/>
              </a:solidFill>
            </a:endParaRPr>
          </a:p>
        </p:txBody>
      </p:sp>
      <p:sp>
        <p:nvSpPr>
          <p:cNvPr id="6" name="3 İçerik Yer Tutucusu"/>
          <p:cNvSpPr txBox="1">
            <a:spLocks/>
          </p:cNvSpPr>
          <p:nvPr/>
        </p:nvSpPr>
        <p:spPr>
          <a:xfrm>
            <a:off x="428596" y="2285991"/>
            <a:ext cx="4068792" cy="3929091"/>
          </a:xfrm>
          <a:prstGeom prst="rect">
            <a:avLst/>
          </a:prstGeom>
          <a:ln>
            <a:solidFill>
              <a:schemeClr val="tx1"/>
            </a:solidFill>
          </a:ln>
        </p:spPr>
        <p:txBody>
          <a:bodyPr vert="horz" lIns="91440" tIns="45720" rIns="91440" bIns="45720" rtlCol="0">
            <a:normAutofit fontScale="7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800" b="0" i="0" u="none" strike="noStrike" kern="1200" cap="none" spc="0" normalizeH="0" baseline="0" noProof="0" dirty="0">
                <a:ln>
                  <a:noFill/>
                </a:ln>
                <a:solidFill>
                  <a:schemeClr val="tx1"/>
                </a:solidFill>
                <a:effectLst/>
                <a:uLnTx/>
                <a:uFillTx/>
                <a:latin typeface="+mn-lt"/>
                <a:ea typeface="+mn-ea"/>
                <a:cs typeface="+mn-cs"/>
              </a:rPr>
              <a:t>Anne ölümlerinden daha sık ancak araştırmacıya yük olmayacak kadar az</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800" b="0" i="0" u="none" strike="noStrike" kern="1200" cap="none" spc="0" normalizeH="0" baseline="0" noProof="0" dirty="0">
                <a:ln>
                  <a:noFill/>
                </a:ln>
                <a:solidFill>
                  <a:schemeClr val="tx1"/>
                </a:solidFill>
                <a:effectLst/>
                <a:uLnTx/>
                <a:uFillTx/>
                <a:latin typeface="+mn-lt"/>
                <a:ea typeface="+mn-ea"/>
                <a:cs typeface="+mn-cs"/>
              </a:rPr>
              <a:t>Riskleri ve hazırlayıcı faktörleri  ayrıntılı inceleme olanağı</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800" b="0" i="0" u="none" strike="noStrike" kern="1200" cap="none" spc="0" normalizeH="0" baseline="0" noProof="0">
                <a:ln>
                  <a:noFill/>
                </a:ln>
                <a:solidFill>
                  <a:schemeClr val="tx1"/>
                </a:solidFill>
                <a:effectLst/>
                <a:uLnTx/>
                <a:uFillTx/>
                <a:latin typeface="+mn-lt"/>
                <a:ea typeface="+mn-ea"/>
                <a:cs typeface="+mn-cs"/>
              </a:rPr>
              <a:t>Anne ölümlerindeki </a:t>
            </a:r>
            <a:r>
              <a:rPr kumimoji="0" lang="tr-TR" sz="2800" b="0" i="0" u="none" strike="noStrike" kern="1200" cap="none" spc="0" normalizeH="0" baseline="0" noProof="0" dirty="0">
                <a:ln>
                  <a:noFill/>
                </a:ln>
                <a:solidFill>
                  <a:schemeClr val="tx1"/>
                </a:solidFill>
                <a:effectLst/>
                <a:uLnTx/>
                <a:uFillTx/>
                <a:latin typeface="+mn-lt"/>
                <a:ea typeface="+mn-ea"/>
                <a:cs typeface="+mn-cs"/>
              </a:rPr>
              <a:t>gibi bir suçlama söz konusu olmadığından  daha rahat bilgi akışı</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800" b="0" i="0" u="none" strike="noStrike" kern="1200" cap="none" spc="0" normalizeH="0" baseline="0" noProof="0" dirty="0">
                <a:ln>
                  <a:noFill/>
                </a:ln>
                <a:solidFill>
                  <a:schemeClr val="tx1"/>
                </a:solidFill>
                <a:effectLst/>
                <a:uLnTx/>
                <a:uFillTx/>
                <a:latin typeface="+mn-lt"/>
                <a:ea typeface="+mn-ea"/>
                <a:cs typeface="+mn-cs"/>
              </a:rPr>
              <a:t>Hasta/yakını görüşmesi sonucu onların anlattıkları, kaygıları ve  karşılaştıkları durumlar da dikkate alınabilir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3 İçerik Yer Tutucusu"/>
          <p:cNvSpPr txBox="1">
            <a:spLocks/>
          </p:cNvSpPr>
          <p:nvPr/>
        </p:nvSpPr>
        <p:spPr>
          <a:xfrm>
            <a:off x="4714876" y="2285991"/>
            <a:ext cx="4068792" cy="3929091"/>
          </a:xfrm>
          <a:prstGeom prst="rect">
            <a:avLst/>
          </a:prstGeom>
          <a:ln>
            <a:solidFill>
              <a:schemeClr val="tx1"/>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200" b="0" i="0" u="none" strike="noStrike" kern="1200" cap="none" spc="0" normalizeH="0" baseline="0" noProof="0" dirty="0">
                <a:ln>
                  <a:noFill/>
                </a:ln>
                <a:solidFill>
                  <a:schemeClr val="tx1"/>
                </a:solidFill>
                <a:effectLst/>
                <a:uLnTx/>
                <a:uFillTx/>
                <a:latin typeface="+mn-lt"/>
                <a:ea typeface="+mn-ea"/>
                <a:cs typeface="+mn-cs"/>
              </a:rPr>
              <a:t>Standart</a:t>
            </a:r>
            <a:r>
              <a:rPr kumimoji="0" lang="tr-TR" sz="2200" b="0" i="0" u="none" strike="noStrike" kern="1200" cap="none" spc="0" normalizeH="0" noProof="0" dirty="0">
                <a:ln>
                  <a:noFill/>
                </a:ln>
                <a:solidFill>
                  <a:schemeClr val="tx1"/>
                </a:solidFill>
                <a:effectLst/>
                <a:uLnTx/>
                <a:uFillTx/>
                <a:latin typeface="+mn-lt"/>
                <a:ea typeface="+mn-ea"/>
                <a:cs typeface="+mn-cs"/>
              </a:rPr>
              <a:t> tanım eksikliği</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2200" baseline="0" dirty="0"/>
              <a:t>Olgu</a:t>
            </a:r>
            <a:r>
              <a:rPr lang="tr-TR" sz="2200" dirty="0"/>
              <a:t> saptama kriterlerindeki farklılıklar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200" b="0" i="0" u="none" strike="noStrike" kern="1200" cap="none" spc="0" normalizeH="0" baseline="0" noProof="0" dirty="0">
                <a:ln>
                  <a:noFill/>
                </a:ln>
                <a:solidFill>
                  <a:schemeClr val="tx1"/>
                </a:solidFill>
                <a:effectLst/>
                <a:uLnTx/>
                <a:uFillTx/>
                <a:latin typeface="+mn-lt"/>
                <a:ea typeface="+mn-ea"/>
                <a:cs typeface="+mn-cs"/>
              </a:rPr>
              <a:t>Gelişmekte olan ülkelerde yerleştirme uygulama problemleri</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2200" dirty="0" err="1"/>
              <a:t>Mortalite</a:t>
            </a:r>
            <a:r>
              <a:rPr lang="tr-TR" sz="2200" dirty="0"/>
              <a:t> ağır </a:t>
            </a:r>
            <a:r>
              <a:rPr lang="tr-TR" sz="2200" dirty="0" err="1"/>
              <a:t>morbidite</a:t>
            </a:r>
            <a:r>
              <a:rPr lang="tr-TR" sz="2200" dirty="0"/>
              <a:t> dönüşümü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22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7 Dikdörtgen"/>
          <p:cNvSpPr/>
          <p:nvPr/>
        </p:nvSpPr>
        <p:spPr>
          <a:xfrm>
            <a:off x="2258289" y="1214422"/>
            <a:ext cx="1138453" cy="109260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6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sp>
        <p:nvSpPr>
          <p:cNvPr id="9" name="8 Dikdörtgen"/>
          <p:cNvSpPr/>
          <p:nvPr/>
        </p:nvSpPr>
        <p:spPr>
          <a:xfrm>
            <a:off x="6286512" y="1214422"/>
            <a:ext cx="978152" cy="109260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6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a:t>Hangi olgular </a:t>
            </a:r>
            <a:r>
              <a:rPr lang="tr-TR" sz="3600" dirty="0" err="1"/>
              <a:t>maternal</a:t>
            </a:r>
            <a:r>
              <a:rPr lang="tr-TR" sz="3600" dirty="0"/>
              <a:t> </a:t>
            </a:r>
            <a:r>
              <a:rPr lang="tr-TR" sz="3600" dirty="0" err="1"/>
              <a:t>near</a:t>
            </a:r>
            <a:r>
              <a:rPr lang="tr-TR" sz="3600" dirty="0"/>
              <a:t> </a:t>
            </a:r>
            <a:r>
              <a:rPr lang="tr-TR" sz="3600" dirty="0" err="1"/>
              <a:t>miss</a:t>
            </a:r>
            <a:r>
              <a:rPr lang="tr-TR" sz="3600" dirty="0"/>
              <a:t> kabul edilmeli?</a:t>
            </a:r>
          </a:p>
        </p:txBody>
      </p:sp>
      <p:sp>
        <p:nvSpPr>
          <p:cNvPr id="3" name="2 İçerik Yer Tutucusu"/>
          <p:cNvSpPr>
            <a:spLocks noGrp="1"/>
          </p:cNvSpPr>
          <p:nvPr>
            <p:ph sz="half" idx="1"/>
          </p:nvPr>
        </p:nvSpPr>
        <p:spPr>
          <a:xfrm>
            <a:off x="4643470" y="1974871"/>
            <a:ext cx="4286248" cy="4525963"/>
          </a:xfrm>
        </p:spPr>
        <p:txBody>
          <a:bodyPr>
            <a:normAutofit fontScale="92500"/>
          </a:bodyPr>
          <a:lstStyle/>
          <a:p>
            <a:r>
              <a:rPr lang="tr-TR" dirty="0">
                <a:solidFill>
                  <a:srgbClr val="C00000"/>
                </a:solidFill>
              </a:rPr>
              <a:t>K</a:t>
            </a:r>
            <a:r>
              <a:rPr lang="en-US" dirty="0" err="1">
                <a:solidFill>
                  <a:srgbClr val="C00000"/>
                </a:solidFill>
              </a:rPr>
              <a:t>lini</a:t>
            </a:r>
            <a:r>
              <a:rPr lang="tr-TR" dirty="0">
                <a:solidFill>
                  <a:srgbClr val="C00000"/>
                </a:solidFill>
              </a:rPr>
              <a:t>k kriterlere göre:</a:t>
            </a:r>
          </a:p>
          <a:p>
            <a:pPr>
              <a:buNone/>
            </a:pPr>
            <a:r>
              <a:rPr lang="tr-TR" dirty="0"/>
              <a:t>		</a:t>
            </a:r>
            <a:r>
              <a:rPr lang="tr-TR" sz="2600" dirty="0" err="1"/>
              <a:t>Eklampsi</a:t>
            </a:r>
            <a:r>
              <a:rPr lang="tr-TR" sz="2600" dirty="0"/>
              <a:t> , kanama ,ağır </a:t>
            </a:r>
            <a:r>
              <a:rPr lang="tr-TR" sz="2600" dirty="0" err="1"/>
              <a:t>preeklampsi</a:t>
            </a:r>
            <a:r>
              <a:rPr lang="tr-TR" sz="2600" dirty="0"/>
              <a:t> gibi</a:t>
            </a:r>
          </a:p>
          <a:p>
            <a:r>
              <a:rPr lang="en-US" dirty="0">
                <a:solidFill>
                  <a:srgbClr val="C00000"/>
                </a:solidFill>
              </a:rPr>
              <a:t> </a:t>
            </a:r>
            <a:r>
              <a:rPr lang="tr-TR" dirty="0">
                <a:solidFill>
                  <a:srgbClr val="C00000"/>
                </a:solidFill>
              </a:rPr>
              <a:t>Spesifik girişime göre:</a:t>
            </a:r>
          </a:p>
          <a:p>
            <a:pPr lvl="1">
              <a:buNone/>
            </a:pPr>
            <a:r>
              <a:rPr lang="tr-TR" dirty="0"/>
              <a:t>		Yoğun bakıma alınma, </a:t>
            </a:r>
            <a:r>
              <a:rPr lang="tr-TR" dirty="0" err="1"/>
              <a:t>histerektomi</a:t>
            </a:r>
            <a:r>
              <a:rPr lang="tr-TR" dirty="0"/>
              <a:t> gibi</a:t>
            </a:r>
            <a:endParaRPr lang="en-US" dirty="0"/>
          </a:p>
          <a:p>
            <a:r>
              <a:rPr lang="tr-TR" dirty="0" err="1">
                <a:solidFill>
                  <a:srgbClr val="C00000"/>
                </a:solidFill>
              </a:rPr>
              <a:t>Disfonksiyone</a:t>
            </a:r>
            <a:r>
              <a:rPr lang="tr-TR" dirty="0">
                <a:solidFill>
                  <a:srgbClr val="C00000"/>
                </a:solidFill>
              </a:rPr>
              <a:t> organ sistemlerine göre</a:t>
            </a:r>
          </a:p>
          <a:p>
            <a:pPr>
              <a:buNone/>
            </a:pPr>
            <a:r>
              <a:rPr lang="tr-TR" dirty="0"/>
              <a:t>		</a:t>
            </a:r>
            <a:r>
              <a:rPr lang="tr-TR" sz="2400" dirty="0"/>
              <a:t>Şok , ARDS</a:t>
            </a:r>
          </a:p>
        </p:txBody>
      </p:sp>
      <p:sp>
        <p:nvSpPr>
          <p:cNvPr id="4" name="3 İçerik Yer Tutucusu"/>
          <p:cNvSpPr>
            <a:spLocks noGrp="1"/>
          </p:cNvSpPr>
          <p:nvPr>
            <p:ph sz="half" idx="2"/>
          </p:nvPr>
        </p:nvSpPr>
        <p:spPr>
          <a:xfrm>
            <a:off x="285720" y="2000240"/>
            <a:ext cx="3752880" cy="4025897"/>
          </a:xfrm>
          <a:ln>
            <a:solidFill>
              <a:schemeClr val="tx1"/>
            </a:solidFill>
          </a:ln>
        </p:spPr>
        <p:txBody>
          <a:bodyPr>
            <a:normAutofit fontScale="92500"/>
          </a:bodyPr>
          <a:lstStyle/>
          <a:p>
            <a:endParaRPr lang="tr-TR" dirty="0"/>
          </a:p>
          <a:p>
            <a:pPr>
              <a:buNone/>
            </a:pPr>
            <a:endParaRPr lang="tr-TR" dirty="0"/>
          </a:p>
          <a:p>
            <a:pPr>
              <a:buNone/>
            </a:pPr>
            <a:r>
              <a:rPr lang="tr-TR" dirty="0"/>
              <a:t>	‘’</a:t>
            </a:r>
            <a:r>
              <a:rPr lang="tr-TR" sz="2400" dirty="0"/>
              <a:t>Gebelik , doğum ya da gebelik sonlandıktan sonraki 42 gün boyunca ortaya çıkan komplikasyonlar nedeniyle ölümden dönen kadın ‘’					WHO   </a:t>
            </a:r>
            <a:r>
              <a:rPr lang="tr-TR" sz="1800" dirty="0"/>
              <a:t>ICD 10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6" name="5 İçerik Yer Tutucusu"/>
          <p:cNvSpPr txBox="1">
            <a:spLocks noGrp="1"/>
          </p:cNvSpPr>
          <p:nvPr>
            <p:ph sz="half" idx="1"/>
          </p:nvPr>
        </p:nvSpPr>
        <p:spPr>
          <a:xfrm>
            <a:off x="457200" y="1600200"/>
            <a:ext cx="8401080" cy="553998"/>
          </a:xfrm>
          <a:prstGeom prst="rect">
            <a:avLst/>
          </a:prstGeom>
          <a:solidFill>
            <a:schemeClr val="tx1"/>
          </a:solidFill>
        </p:spPr>
        <p:txBody>
          <a:bodyPr wrap="square" rtlCol="0">
            <a:spAutoFit/>
          </a:bodyPr>
          <a:lstStyle/>
          <a:p>
            <a:pPr algn="ctr">
              <a:buNone/>
            </a:pPr>
            <a:r>
              <a:rPr lang="tr-TR" sz="3000" dirty="0" err="1">
                <a:solidFill>
                  <a:schemeClr val="bg1"/>
                </a:solidFill>
              </a:rPr>
              <a:t>Maternal</a:t>
            </a:r>
            <a:r>
              <a:rPr lang="tr-TR" sz="3000" dirty="0">
                <a:solidFill>
                  <a:schemeClr val="bg1"/>
                </a:solidFill>
              </a:rPr>
              <a:t> </a:t>
            </a:r>
            <a:r>
              <a:rPr lang="tr-TR" sz="3000" dirty="0" err="1">
                <a:solidFill>
                  <a:schemeClr val="bg1"/>
                </a:solidFill>
              </a:rPr>
              <a:t>near</a:t>
            </a:r>
            <a:r>
              <a:rPr lang="tr-TR" sz="3000" dirty="0">
                <a:solidFill>
                  <a:schemeClr val="bg1"/>
                </a:solidFill>
              </a:rPr>
              <a:t> </a:t>
            </a:r>
            <a:r>
              <a:rPr lang="tr-TR" sz="3000" dirty="0" err="1">
                <a:solidFill>
                  <a:schemeClr val="bg1"/>
                </a:solidFill>
              </a:rPr>
              <a:t>miss</a:t>
            </a:r>
            <a:r>
              <a:rPr lang="tr-TR" sz="3000" dirty="0">
                <a:solidFill>
                  <a:schemeClr val="bg1"/>
                </a:solidFill>
              </a:rPr>
              <a:t> süreci</a:t>
            </a:r>
          </a:p>
        </p:txBody>
      </p:sp>
      <p:sp>
        <p:nvSpPr>
          <p:cNvPr id="7" name="6 Metin kutusu"/>
          <p:cNvSpPr txBox="1"/>
          <p:nvPr/>
        </p:nvSpPr>
        <p:spPr>
          <a:xfrm>
            <a:off x="571472" y="2500306"/>
            <a:ext cx="1214446" cy="369332"/>
          </a:xfrm>
          <a:prstGeom prst="rect">
            <a:avLst/>
          </a:prstGeom>
          <a:solidFill>
            <a:schemeClr val="tx1"/>
          </a:solidFill>
        </p:spPr>
        <p:txBody>
          <a:bodyPr wrap="square" rtlCol="0">
            <a:spAutoFit/>
          </a:bodyPr>
          <a:lstStyle/>
          <a:p>
            <a:r>
              <a:rPr lang="tr-TR" dirty="0">
                <a:solidFill>
                  <a:schemeClr val="bg1"/>
                </a:solidFill>
              </a:rPr>
              <a:t>Belirleyici</a:t>
            </a:r>
          </a:p>
        </p:txBody>
      </p:sp>
      <p:sp>
        <p:nvSpPr>
          <p:cNvPr id="8" name="7 Metin kutusu"/>
          <p:cNvSpPr txBox="1"/>
          <p:nvPr/>
        </p:nvSpPr>
        <p:spPr>
          <a:xfrm>
            <a:off x="2857488" y="2500306"/>
            <a:ext cx="1143008" cy="369332"/>
          </a:xfrm>
          <a:prstGeom prst="rect">
            <a:avLst/>
          </a:prstGeom>
          <a:solidFill>
            <a:schemeClr val="tx1"/>
          </a:solidFill>
        </p:spPr>
        <p:txBody>
          <a:bodyPr wrap="square" rtlCol="0">
            <a:spAutoFit/>
          </a:bodyPr>
          <a:lstStyle/>
          <a:p>
            <a:r>
              <a:rPr lang="tr-TR" dirty="0">
                <a:solidFill>
                  <a:schemeClr val="bg1"/>
                </a:solidFill>
              </a:rPr>
              <a:t>Kriterler</a:t>
            </a:r>
          </a:p>
        </p:txBody>
      </p:sp>
      <p:sp>
        <p:nvSpPr>
          <p:cNvPr id="9" name="8 Metin kutusu"/>
          <p:cNvSpPr txBox="1"/>
          <p:nvPr/>
        </p:nvSpPr>
        <p:spPr>
          <a:xfrm>
            <a:off x="5000628" y="2488164"/>
            <a:ext cx="785818" cy="369332"/>
          </a:xfrm>
          <a:prstGeom prst="rect">
            <a:avLst/>
          </a:prstGeom>
          <a:solidFill>
            <a:schemeClr val="tx1"/>
          </a:solidFill>
        </p:spPr>
        <p:txBody>
          <a:bodyPr wrap="square" rtlCol="0">
            <a:spAutoFit/>
          </a:bodyPr>
          <a:lstStyle/>
          <a:p>
            <a:r>
              <a:rPr lang="tr-TR" dirty="0">
                <a:solidFill>
                  <a:schemeClr val="bg1"/>
                </a:solidFill>
              </a:rPr>
              <a:t>Olgu</a:t>
            </a:r>
          </a:p>
        </p:txBody>
      </p:sp>
      <p:sp>
        <p:nvSpPr>
          <p:cNvPr id="10" name="9 Metin kutusu"/>
          <p:cNvSpPr txBox="1"/>
          <p:nvPr/>
        </p:nvSpPr>
        <p:spPr>
          <a:xfrm>
            <a:off x="6858016" y="2509059"/>
            <a:ext cx="1571636" cy="369332"/>
          </a:xfrm>
          <a:prstGeom prst="rect">
            <a:avLst/>
          </a:prstGeom>
          <a:solidFill>
            <a:schemeClr val="tx1"/>
          </a:solidFill>
        </p:spPr>
        <p:txBody>
          <a:bodyPr wrap="square" rtlCol="0">
            <a:spAutoFit/>
          </a:bodyPr>
          <a:lstStyle/>
          <a:p>
            <a:r>
              <a:rPr lang="tr-TR" dirty="0">
                <a:solidFill>
                  <a:schemeClr val="bg1"/>
                </a:solidFill>
              </a:rPr>
              <a:t>Nedeni belirle</a:t>
            </a:r>
          </a:p>
        </p:txBody>
      </p:sp>
      <p:sp>
        <p:nvSpPr>
          <p:cNvPr id="12" name="11 Sağ Ok"/>
          <p:cNvSpPr/>
          <p:nvPr/>
        </p:nvSpPr>
        <p:spPr>
          <a:xfrm>
            <a:off x="207167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4143372"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600076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Sağ Ok"/>
          <p:cNvSpPr/>
          <p:nvPr/>
        </p:nvSpPr>
        <p:spPr>
          <a:xfrm rot="5400000">
            <a:off x="857224" y="3357562"/>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Sağ Ok"/>
          <p:cNvSpPr/>
          <p:nvPr/>
        </p:nvSpPr>
        <p:spPr>
          <a:xfrm rot="5400000">
            <a:off x="3071802" y="3357562"/>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Sağ Ok"/>
          <p:cNvSpPr/>
          <p:nvPr/>
        </p:nvSpPr>
        <p:spPr>
          <a:xfrm rot="5400000">
            <a:off x="5143504" y="3357562"/>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Sağ Ok"/>
          <p:cNvSpPr/>
          <p:nvPr/>
        </p:nvSpPr>
        <p:spPr>
          <a:xfrm rot="5400000">
            <a:off x="7286644" y="3357562"/>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500034" y="3871745"/>
            <a:ext cx="1428760" cy="1200329"/>
          </a:xfrm>
          <a:prstGeom prst="rect">
            <a:avLst/>
          </a:prstGeom>
          <a:solidFill>
            <a:schemeClr val="tx1"/>
          </a:solidFill>
        </p:spPr>
        <p:txBody>
          <a:bodyPr wrap="square" rtlCol="0">
            <a:spAutoFit/>
          </a:bodyPr>
          <a:lstStyle/>
          <a:p>
            <a:r>
              <a:rPr lang="tr-TR" dirty="0">
                <a:solidFill>
                  <a:schemeClr val="bg1"/>
                </a:solidFill>
              </a:rPr>
              <a:t>Hayatı tehdit eden potansiyel durumlar</a:t>
            </a:r>
          </a:p>
        </p:txBody>
      </p:sp>
      <p:sp>
        <p:nvSpPr>
          <p:cNvPr id="20" name="19 Metin kutusu"/>
          <p:cNvSpPr txBox="1"/>
          <p:nvPr/>
        </p:nvSpPr>
        <p:spPr>
          <a:xfrm>
            <a:off x="2214546" y="3898005"/>
            <a:ext cx="2214578" cy="1477328"/>
          </a:xfrm>
          <a:prstGeom prst="rect">
            <a:avLst/>
          </a:prstGeom>
          <a:solidFill>
            <a:schemeClr val="tx1"/>
          </a:solidFill>
        </p:spPr>
        <p:txBody>
          <a:bodyPr wrap="square" rtlCol="0">
            <a:spAutoFit/>
          </a:bodyPr>
          <a:lstStyle/>
          <a:p>
            <a:r>
              <a:rPr lang="tr-TR" dirty="0">
                <a:solidFill>
                  <a:schemeClr val="bg1"/>
                </a:solidFill>
              </a:rPr>
              <a:t>Hayatı tehdit eden potansiyel durumlara eşlik eden organ sistem yetmezliği/bozukluğu</a:t>
            </a:r>
          </a:p>
        </p:txBody>
      </p:sp>
      <p:sp>
        <p:nvSpPr>
          <p:cNvPr id="22" name="21 Metin kutusu"/>
          <p:cNvSpPr txBox="1"/>
          <p:nvPr/>
        </p:nvSpPr>
        <p:spPr>
          <a:xfrm>
            <a:off x="4714876" y="3880498"/>
            <a:ext cx="1643074" cy="1477328"/>
          </a:xfrm>
          <a:prstGeom prst="rect">
            <a:avLst/>
          </a:prstGeom>
          <a:solidFill>
            <a:schemeClr val="tx1"/>
          </a:solidFill>
        </p:spPr>
        <p:txBody>
          <a:bodyPr wrap="square" rtlCol="0">
            <a:spAutoFit/>
          </a:bodyPr>
          <a:lstStyle/>
          <a:p>
            <a:r>
              <a:rPr lang="tr-TR" dirty="0" err="1">
                <a:solidFill>
                  <a:schemeClr val="bg1"/>
                </a:solidFill>
              </a:rPr>
              <a:t>Maternal</a:t>
            </a:r>
            <a:r>
              <a:rPr lang="tr-TR" dirty="0">
                <a:solidFill>
                  <a:schemeClr val="bg1"/>
                </a:solidFill>
              </a:rPr>
              <a:t> </a:t>
            </a:r>
            <a:r>
              <a:rPr lang="tr-TR" dirty="0" err="1">
                <a:solidFill>
                  <a:schemeClr val="bg1"/>
                </a:solidFill>
              </a:rPr>
              <a:t>near</a:t>
            </a:r>
            <a:r>
              <a:rPr lang="tr-TR" dirty="0">
                <a:solidFill>
                  <a:schemeClr val="bg1"/>
                </a:solidFill>
              </a:rPr>
              <a:t> </a:t>
            </a:r>
            <a:r>
              <a:rPr lang="tr-TR" dirty="0" err="1">
                <a:solidFill>
                  <a:schemeClr val="bg1"/>
                </a:solidFill>
              </a:rPr>
              <a:t>miss</a:t>
            </a:r>
            <a:r>
              <a:rPr lang="tr-TR" dirty="0">
                <a:solidFill>
                  <a:schemeClr val="bg1"/>
                </a:solidFill>
              </a:rPr>
              <a:t> </a:t>
            </a:r>
            <a:r>
              <a:rPr lang="tr-TR" dirty="0" err="1">
                <a:solidFill>
                  <a:schemeClr val="bg1"/>
                </a:solidFill>
              </a:rPr>
              <a:t>morbidite</a:t>
            </a:r>
            <a:r>
              <a:rPr lang="tr-TR" dirty="0">
                <a:solidFill>
                  <a:schemeClr val="bg1"/>
                </a:solidFill>
              </a:rPr>
              <a:t> tanımı </a:t>
            </a:r>
          </a:p>
          <a:p>
            <a:r>
              <a:rPr lang="tr-TR" dirty="0">
                <a:solidFill>
                  <a:schemeClr val="bg1"/>
                </a:solidFill>
              </a:rPr>
              <a:t>‘’Ölümden dönen’’</a:t>
            </a:r>
          </a:p>
        </p:txBody>
      </p:sp>
      <p:sp>
        <p:nvSpPr>
          <p:cNvPr id="23" name="22 Metin kutusu"/>
          <p:cNvSpPr txBox="1"/>
          <p:nvPr/>
        </p:nvSpPr>
        <p:spPr>
          <a:xfrm>
            <a:off x="6786578" y="3929066"/>
            <a:ext cx="1857388" cy="1477328"/>
          </a:xfrm>
          <a:prstGeom prst="rect">
            <a:avLst/>
          </a:prstGeom>
          <a:solidFill>
            <a:schemeClr val="tx1"/>
          </a:solidFill>
        </p:spPr>
        <p:txBody>
          <a:bodyPr wrap="square" rtlCol="0">
            <a:spAutoFit/>
          </a:bodyPr>
          <a:lstStyle/>
          <a:p>
            <a:r>
              <a:rPr lang="tr-TR" dirty="0" err="1">
                <a:solidFill>
                  <a:schemeClr val="bg1"/>
                </a:solidFill>
              </a:rPr>
              <a:t>Maternal</a:t>
            </a:r>
            <a:r>
              <a:rPr lang="tr-TR" dirty="0">
                <a:solidFill>
                  <a:schemeClr val="bg1"/>
                </a:solidFill>
              </a:rPr>
              <a:t> </a:t>
            </a:r>
            <a:r>
              <a:rPr lang="tr-TR" dirty="0" err="1">
                <a:solidFill>
                  <a:schemeClr val="bg1"/>
                </a:solidFill>
              </a:rPr>
              <a:t>mortalite</a:t>
            </a:r>
            <a:r>
              <a:rPr lang="tr-TR" dirty="0">
                <a:solidFill>
                  <a:schemeClr val="bg1"/>
                </a:solidFill>
              </a:rPr>
              <a:t> ile uyumlu patolojik sınıflama içinde nedeni belirle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6" name="5 İçerik Yer Tutucusu"/>
          <p:cNvSpPr txBox="1">
            <a:spLocks noGrp="1"/>
          </p:cNvSpPr>
          <p:nvPr>
            <p:ph sz="half" idx="1"/>
          </p:nvPr>
        </p:nvSpPr>
        <p:spPr>
          <a:xfrm>
            <a:off x="457200" y="1600200"/>
            <a:ext cx="8401080" cy="553998"/>
          </a:xfrm>
          <a:prstGeom prst="rect">
            <a:avLst/>
          </a:prstGeom>
          <a:solidFill>
            <a:schemeClr val="tx1"/>
          </a:solidFill>
        </p:spPr>
        <p:txBody>
          <a:bodyPr wrap="square" rtlCol="0">
            <a:spAutoFit/>
          </a:bodyPr>
          <a:lstStyle/>
          <a:p>
            <a:pPr algn="ctr">
              <a:buNone/>
            </a:pPr>
            <a:r>
              <a:rPr lang="tr-TR" sz="3000" dirty="0" err="1">
                <a:solidFill>
                  <a:schemeClr val="bg1"/>
                </a:solidFill>
              </a:rPr>
              <a:t>Maternal</a:t>
            </a:r>
            <a:r>
              <a:rPr lang="tr-TR" sz="3000" dirty="0">
                <a:solidFill>
                  <a:schemeClr val="bg1"/>
                </a:solidFill>
              </a:rPr>
              <a:t> </a:t>
            </a:r>
            <a:r>
              <a:rPr lang="tr-TR" sz="3000" dirty="0" err="1">
                <a:solidFill>
                  <a:schemeClr val="bg1"/>
                </a:solidFill>
              </a:rPr>
              <a:t>near</a:t>
            </a:r>
            <a:r>
              <a:rPr lang="tr-TR" sz="3000" dirty="0">
                <a:solidFill>
                  <a:schemeClr val="bg1"/>
                </a:solidFill>
              </a:rPr>
              <a:t> </a:t>
            </a:r>
            <a:r>
              <a:rPr lang="tr-TR" sz="3000" dirty="0" err="1">
                <a:solidFill>
                  <a:schemeClr val="bg1"/>
                </a:solidFill>
              </a:rPr>
              <a:t>miss</a:t>
            </a:r>
            <a:r>
              <a:rPr lang="tr-TR" sz="3000" dirty="0">
                <a:solidFill>
                  <a:schemeClr val="bg1"/>
                </a:solidFill>
              </a:rPr>
              <a:t> süreci</a:t>
            </a:r>
          </a:p>
        </p:txBody>
      </p:sp>
      <p:sp>
        <p:nvSpPr>
          <p:cNvPr id="7" name="6 Metin kutusu"/>
          <p:cNvSpPr txBox="1"/>
          <p:nvPr/>
        </p:nvSpPr>
        <p:spPr>
          <a:xfrm>
            <a:off x="571472" y="2500306"/>
            <a:ext cx="1214446" cy="369332"/>
          </a:xfrm>
          <a:prstGeom prst="rect">
            <a:avLst/>
          </a:prstGeom>
          <a:solidFill>
            <a:schemeClr val="tx1"/>
          </a:solidFill>
        </p:spPr>
        <p:txBody>
          <a:bodyPr wrap="square" rtlCol="0">
            <a:spAutoFit/>
          </a:bodyPr>
          <a:lstStyle/>
          <a:p>
            <a:r>
              <a:rPr lang="tr-TR" dirty="0">
                <a:solidFill>
                  <a:schemeClr val="bg1"/>
                </a:solidFill>
              </a:rPr>
              <a:t>Belirleyici</a:t>
            </a:r>
          </a:p>
        </p:txBody>
      </p:sp>
      <p:sp>
        <p:nvSpPr>
          <p:cNvPr id="8" name="7 Metin kutusu"/>
          <p:cNvSpPr txBox="1"/>
          <p:nvPr/>
        </p:nvSpPr>
        <p:spPr>
          <a:xfrm>
            <a:off x="2857488" y="2500306"/>
            <a:ext cx="1143008" cy="369332"/>
          </a:xfrm>
          <a:prstGeom prst="rect">
            <a:avLst/>
          </a:prstGeom>
          <a:solidFill>
            <a:schemeClr val="tx1"/>
          </a:solidFill>
        </p:spPr>
        <p:txBody>
          <a:bodyPr wrap="square" rtlCol="0">
            <a:spAutoFit/>
          </a:bodyPr>
          <a:lstStyle/>
          <a:p>
            <a:r>
              <a:rPr lang="tr-TR" dirty="0">
                <a:solidFill>
                  <a:schemeClr val="bg1"/>
                </a:solidFill>
              </a:rPr>
              <a:t>Kriterler</a:t>
            </a:r>
          </a:p>
        </p:txBody>
      </p:sp>
      <p:sp>
        <p:nvSpPr>
          <p:cNvPr id="9" name="8 Metin kutusu"/>
          <p:cNvSpPr txBox="1"/>
          <p:nvPr/>
        </p:nvSpPr>
        <p:spPr>
          <a:xfrm>
            <a:off x="5000628" y="2488164"/>
            <a:ext cx="785818" cy="369332"/>
          </a:xfrm>
          <a:prstGeom prst="rect">
            <a:avLst/>
          </a:prstGeom>
          <a:solidFill>
            <a:schemeClr val="tx1"/>
          </a:solidFill>
        </p:spPr>
        <p:txBody>
          <a:bodyPr wrap="square" rtlCol="0">
            <a:spAutoFit/>
          </a:bodyPr>
          <a:lstStyle/>
          <a:p>
            <a:r>
              <a:rPr lang="tr-TR" dirty="0">
                <a:solidFill>
                  <a:schemeClr val="bg1"/>
                </a:solidFill>
              </a:rPr>
              <a:t>Olgu</a:t>
            </a:r>
          </a:p>
        </p:txBody>
      </p:sp>
      <p:sp>
        <p:nvSpPr>
          <p:cNvPr id="10" name="9 Metin kutusu"/>
          <p:cNvSpPr txBox="1"/>
          <p:nvPr/>
        </p:nvSpPr>
        <p:spPr>
          <a:xfrm>
            <a:off x="6858016" y="2509059"/>
            <a:ext cx="1571636" cy="369332"/>
          </a:xfrm>
          <a:prstGeom prst="rect">
            <a:avLst/>
          </a:prstGeom>
          <a:solidFill>
            <a:schemeClr val="tx1"/>
          </a:solidFill>
        </p:spPr>
        <p:txBody>
          <a:bodyPr wrap="square" rtlCol="0">
            <a:spAutoFit/>
          </a:bodyPr>
          <a:lstStyle/>
          <a:p>
            <a:r>
              <a:rPr lang="tr-TR" dirty="0">
                <a:solidFill>
                  <a:schemeClr val="bg1"/>
                </a:solidFill>
              </a:rPr>
              <a:t>Nedeni belirle</a:t>
            </a:r>
          </a:p>
        </p:txBody>
      </p:sp>
      <p:sp>
        <p:nvSpPr>
          <p:cNvPr id="12" name="11 Sağ Ok"/>
          <p:cNvSpPr/>
          <p:nvPr/>
        </p:nvSpPr>
        <p:spPr>
          <a:xfrm>
            <a:off x="207167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4143372"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600076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Sağ Ok"/>
          <p:cNvSpPr/>
          <p:nvPr/>
        </p:nvSpPr>
        <p:spPr>
          <a:xfrm rot="5400000">
            <a:off x="642910" y="3143248"/>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Sağ Ok"/>
          <p:cNvSpPr/>
          <p:nvPr/>
        </p:nvSpPr>
        <p:spPr>
          <a:xfrm>
            <a:off x="1571604" y="4071942"/>
            <a:ext cx="428628"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71406" y="3643314"/>
            <a:ext cx="1428760" cy="1200329"/>
          </a:xfrm>
          <a:prstGeom prst="rect">
            <a:avLst/>
          </a:prstGeom>
          <a:solidFill>
            <a:schemeClr val="tx1"/>
          </a:solidFill>
        </p:spPr>
        <p:txBody>
          <a:bodyPr wrap="square" rtlCol="0">
            <a:spAutoFit/>
          </a:bodyPr>
          <a:lstStyle/>
          <a:p>
            <a:r>
              <a:rPr lang="tr-TR" dirty="0">
                <a:solidFill>
                  <a:schemeClr val="bg1"/>
                </a:solidFill>
              </a:rPr>
              <a:t>Hayatı tehdit eden potansiyel durumlar</a:t>
            </a:r>
          </a:p>
        </p:txBody>
      </p:sp>
      <p:pic>
        <p:nvPicPr>
          <p:cNvPr id="21" name="Picture 2"/>
          <p:cNvPicPr>
            <a:picLocks noChangeAspect="1" noChangeArrowheads="1"/>
          </p:cNvPicPr>
          <p:nvPr/>
        </p:nvPicPr>
        <p:blipFill>
          <a:blip r:embed="rId2" cstate="print"/>
          <a:srcRect/>
          <a:stretch>
            <a:fillRect/>
          </a:stretch>
        </p:blipFill>
        <p:spPr bwMode="auto">
          <a:xfrm>
            <a:off x="2061101" y="3286124"/>
            <a:ext cx="7068249" cy="27860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6" name="5 İçerik Yer Tutucusu"/>
          <p:cNvSpPr txBox="1">
            <a:spLocks noGrp="1"/>
          </p:cNvSpPr>
          <p:nvPr>
            <p:ph sz="half" idx="1"/>
          </p:nvPr>
        </p:nvSpPr>
        <p:spPr>
          <a:xfrm>
            <a:off x="457200" y="1600200"/>
            <a:ext cx="8401080" cy="553998"/>
          </a:xfrm>
          <a:prstGeom prst="rect">
            <a:avLst/>
          </a:prstGeom>
          <a:solidFill>
            <a:schemeClr val="tx1"/>
          </a:solidFill>
        </p:spPr>
        <p:txBody>
          <a:bodyPr wrap="square" rtlCol="0">
            <a:spAutoFit/>
          </a:bodyPr>
          <a:lstStyle/>
          <a:p>
            <a:pPr algn="ctr">
              <a:buNone/>
            </a:pPr>
            <a:r>
              <a:rPr lang="tr-TR" sz="3000" dirty="0" err="1">
                <a:solidFill>
                  <a:schemeClr val="bg1"/>
                </a:solidFill>
              </a:rPr>
              <a:t>Maternal</a:t>
            </a:r>
            <a:r>
              <a:rPr lang="tr-TR" sz="3000" dirty="0">
                <a:solidFill>
                  <a:schemeClr val="bg1"/>
                </a:solidFill>
              </a:rPr>
              <a:t> </a:t>
            </a:r>
            <a:r>
              <a:rPr lang="tr-TR" sz="3000" dirty="0" err="1">
                <a:solidFill>
                  <a:schemeClr val="bg1"/>
                </a:solidFill>
              </a:rPr>
              <a:t>near</a:t>
            </a:r>
            <a:r>
              <a:rPr lang="tr-TR" sz="3000" dirty="0">
                <a:solidFill>
                  <a:schemeClr val="bg1"/>
                </a:solidFill>
              </a:rPr>
              <a:t> </a:t>
            </a:r>
            <a:r>
              <a:rPr lang="tr-TR" sz="3000" dirty="0" err="1">
                <a:solidFill>
                  <a:schemeClr val="bg1"/>
                </a:solidFill>
              </a:rPr>
              <a:t>miss</a:t>
            </a:r>
            <a:r>
              <a:rPr lang="tr-TR" sz="3000" dirty="0">
                <a:solidFill>
                  <a:schemeClr val="bg1"/>
                </a:solidFill>
              </a:rPr>
              <a:t> süreci</a:t>
            </a:r>
          </a:p>
        </p:txBody>
      </p:sp>
      <p:sp>
        <p:nvSpPr>
          <p:cNvPr id="7" name="6 Metin kutusu"/>
          <p:cNvSpPr txBox="1"/>
          <p:nvPr/>
        </p:nvSpPr>
        <p:spPr>
          <a:xfrm>
            <a:off x="571472" y="2500306"/>
            <a:ext cx="1214446" cy="369332"/>
          </a:xfrm>
          <a:prstGeom prst="rect">
            <a:avLst/>
          </a:prstGeom>
          <a:solidFill>
            <a:schemeClr val="tx1"/>
          </a:solidFill>
        </p:spPr>
        <p:txBody>
          <a:bodyPr wrap="square" rtlCol="0">
            <a:spAutoFit/>
          </a:bodyPr>
          <a:lstStyle/>
          <a:p>
            <a:r>
              <a:rPr lang="tr-TR" dirty="0">
                <a:solidFill>
                  <a:schemeClr val="bg1"/>
                </a:solidFill>
              </a:rPr>
              <a:t>Belirleyici</a:t>
            </a:r>
          </a:p>
        </p:txBody>
      </p:sp>
      <p:sp>
        <p:nvSpPr>
          <p:cNvPr id="8" name="7 Metin kutusu"/>
          <p:cNvSpPr txBox="1"/>
          <p:nvPr/>
        </p:nvSpPr>
        <p:spPr>
          <a:xfrm>
            <a:off x="2857488" y="2500306"/>
            <a:ext cx="1143008" cy="369332"/>
          </a:xfrm>
          <a:prstGeom prst="rect">
            <a:avLst/>
          </a:prstGeom>
          <a:solidFill>
            <a:schemeClr val="tx1"/>
          </a:solidFill>
        </p:spPr>
        <p:txBody>
          <a:bodyPr wrap="square" rtlCol="0">
            <a:spAutoFit/>
          </a:bodyPr>
          <a:lstStyle/>
          <a:p>
            <a:r>
              <a:rPr lang="tr-TR" dirty="0">
                <a:solidFill>
                  <a:schemeClr val="bg1"/>
                </a:solidFill>
              </a:rPr>
              <a:t>Kriterler</a:t>
            </a:r>
          </a:p>
        </p:txBody>
      </p:sp>
      <p:sp>
        <p:nvSpPr>
          <p:cNvPr id="9" name="8 Metin kutusu"/>
          <p:cNvSpPr txBox="1"/>
          <p:nvPr/>
        </p:nvSpPr>
        <p:spPr>
          <a:xfrm>
            <a:off x="5000628" y="2488164"/>
            <a:ext cx="785818" cy="369332"/>
          </a:xfrm>
          <a:prstGeom prst="rect">
            <a:avLst/>
          </a:prstGeom>
          <a:solidFill>
            <a:schemeClr val="tx1"/>
          </a:solidFill>
        </p:spPr>
        <p:txBody>
          <a:bodyPr wrap="square" rtlCol="0">
            <a:spAutoFit/>
          </a:bodyPr>
          <a:lstStyle/>
          <a:p>
            <a:r>
              <a:rPr lang="tr-TR" dirty="0">
                <a:solidFill>
                  <a:schemeClr val="bg1"/>
                </a:solidFill>
              </a:rPr>
              <a:t>Olgu</a:t>
            </a:r>
          </a:p>
        </p:txBody>
      </p:sp>
      <p:sp>
        <p:nvSpPr>
          <p:cNvPr id="10" name="9 Metin kutusu"/>
          <p:cNvSpPr txBox="1"/>
          <p:nvPr/>
        </p:nvSpPr>
        <p:spPr>
          <a:xfrm>
            <a:off x="6858016" y="2509059"/>
            <a:ext cx="1571636" cy="369332"/>
          </a:xfrm>
          <a:prstGeom prst="rect">
            <a:avLst/>
          </a:prstGeom>
          <a:solidFill>
            <a:schemeClr val="tx1"/>
          </a:solidFill>
        </p:spPr>
        <p:txBody>
          <a:bodyPr wrap="square" rtlCol="0">
            <a:spAutoFit/>
          </a:bodyPr>
          <a:lstStyle/>
          <a:p>
            <a:r>
              <a:rPr lang="tr-TR" dirty="0">
                <a:solidFill>
                  <a:schemeClr val="bg1"/>
                </a:solidFill>
              </a:rPr>
              <a:t>Nedeni belirle</a:t>
            </a:r>
          </a:p>
        </p:txBody>
      </p:sp>
      <p:sp>
        <p:nvSpPr>
          <p:cNvPr id="12" name="11 Sağ Ok"/>
          <p:cNvSpPr/>
          <p:nvPr/>
        </p:nvSpPr>
        <p:spPr>
          <a:xfrm>
            <a:off x="207167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4143372"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6000760" y="2571744"/>
            <a:ext cx="642942"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Sağ Ok"/>
          <p:cNvSpPr/>
          <p:nvPr/>
        </p:nvSpPr>
        <p:spPr>
          <a:xfrm rot="9204991">
            <a:off x="2085383" y="3200907"/>
            <a:ext cx="1026422" cy="22827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19 Metin kutusu"/>
          <p:cNvSpPr txBox="1"/>
          <p:nvPr/>
        </p:nvSpPr>
        <p:spPr>
          <a:xfrm>
            <a:off x="214282" y="3643314"/>
            <a:ext cx="1714512" cy="2031325"/>
          </a:xfrm>
          <a:prstGeom prst="rect">
            <a:avLst/>
          </a:prstGeom>
          <a:solidFill>
            <a:schemeClr val="tx1"/>
          </a:solidFill>
        </p:spPr>
        <p:txBody>
          <a:bodyPr wrap="square" rtlCol="0">
            <a:spAutoFit/>
          </a:bodyPr>
          <a:lstStyle/>
          <a:p>
            <a:r>
              <a:rPr lang="tr-TR" dirty="0">
                <a:solidFill>
                  <a:schemeClr val="bg1"/>
                </a:solidFill>
              </a:rPr>
              <a:t>Hayatı tehdit eden potansiyel durumlara eşlik eden organ sistem yetmezliği/bozukluğu</a:t>
            </a:r>
          </a:p>
        </p:txBody>
      </p:sp>
      <p:pic>
        <p:nvPicPr>
          <p:cNvPr id="1026" name="Picture 2"/>
          <p:cNvPicPr>
            <a:picLocks noChangeAspect="1" noChangeArrowheads="1"/>
          </p:cNvPicPr>
          <p:nvPr/>
        </p:nvPicPr>
        <p:blipFill>
          <a:blip r:embed="rId2"/>
          <a:srcRect/>
          <a:stretch>
            <a:fillRect/>
          </a:stretch>
        </p:blipFill>
        <p:spPr bwMode="auto">
          <a:xfrm>
            <a:off x="2440900" y="3584492"/>
            <a:ext cx="6703100" cy="2916342"/>
          </a:xfrm>
          <a:prstGeom prst="rect">
            <a:avLst/>
          </a:prstGeom>
          <a:noFill/>
          <a:ln w="9525">
            <a:noFill/>
            <a:miter lim="800000"/>
            <a:headEnd/>
            <a:tailEnd/>
          </a:ln>
          <a:effectLst/>
        </p:spPr>
      </p:pic>
      <p:sp>
        <p:nvSpPr>
          <p:cNvPr id="21" name="20 Sağ Ok"/>
          <p:cNvSpPr/>
          <p:nvPr/>
        </p:nvSpPr>
        <p:spPr>
          <a:xfrm>
            <a:off x="2000232" y="4572008"/>
            <a:ext cx="428628" cy="21431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6223</TotalTime>
  <Words>1251</Words>
  <Application>Microsoft Office PowerPoint</Application>
  <PresentationFormat>Ekran Gösterisi (4:3)</PresentationFormat>
  <Paragraphs>362</Paragraphs>
  <Slides>38</Slides>
  <Notes>1</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38</vt:i4>
      </vt:variant>
    </vt:vector>
  </HeadingPairs>
  <TitlesOfParts>
    <vt:vector size="43" baseType="lpstr">
      <vt:lpstr>Arial</vt:lpstr>
      <vt:lpstr>Calibri</vt:lpstr>
      <vt:lpstr>Times New Roman</vt:lpstr>
      <vt:lpstr>Wingdings</vt:lpstr>
      <vt:lpstr>Ofis Teması</vt:lpstr>
      <vt:lpstr> Maternal near miss morbidite Doç. Dr. Halil Aslan </vt:lpstr>
      <vt:lpstr>PowerPoint Sunusu</vt:lpstr>
      <vt:lpstr>The Millennium Development Goals Report 2012 </vt:lpstr>
      <vt:lpstr>Maternal near miss morbidite</vt:lpstr>
      <vt:lpstr>PowerPoint Sunusu</vt:lpstr>
      <vt:lpstr>Hangi olgular maternal near miss kabul edilmeli?</vt:lpstr>
      <vt:lpstr>PowerPoint Sunusu</vt:lpstr>
      <vt:lpstr>PowerPoint Sunusu</vt:lpstr>
      <vt:lpstr>PowerPoint Sunusu</vt:lpstr>
      <vt:lpstr>PowerPoint Sunusu</vt:lpstr>
      <vt:lpstr>PowerPoint Sunusu</vt:lpstr>
      <vt:lpstr>PowerPoint Sunusu</vt:lpstr>
      <vt:lpstr>PowerPoint Sunusu</vt:lpstr>
      <vt:lpstr>PowerPoint Sunusu</vt:lpstr>
      <vt:lpstr>Kurtarılmış anne KSS EAH Deneyimi</vt:lpstr>
      <vt:lpstr>PowerPoint Sunusu</vt:lpstr>
      <vt:lpstr>Ağır maternal sonuçlar ve kurtarılmış anne olgusu göstergeleri</vt:lpstr>
      <vt:lpstr>PowerPoint Sunusu</vt:lpstr>
      <vt:lpstr>PowerPoint Sunusu</vt:lpstr>
      <vt:lpstr>Plasenta Previa Totalis olgularında genel standart obstetrik ve multidisipliner yaklaşım arasında farkların araştırılması</vt:lpstr>
      <vt:lpstr>PowerPoint Sunusu</vt:lpstr>
      <vt:lpstr>PowerPoint Sunusu</vt:lpstr>
      <vt:lpstr>PowerPoint Sunusu</vt:lpstr>
      <vt:lpstr>PowerPoint Sunusu</vt:lpstr>
      <vt:lpstr>PowerPoint Sunusu</vt:lpstr>
      <vt:lpstr>Maternal mortaliteyi azaltmaya yönelik stratejiler</vt:lpstr>
      <vt:lpstr>Maternal mortaliteyi azaltmaya yönelik stratejiler</vt:lpstr>
      <vt:lpstr>Maternal mortaliteyi azaltmaya yönelik stratejiler</vt:lpstr>
      <vt:lpstr>Maternal mortaliteyi azaltmaya yönelik stratejiler</vt:lpstr>
      <vt:lpstr>Maternal mortaliteyi azaltmaya yönelik stratejiler</vt:lpstr>
      <vt:lpstr>Maternal mortaliteyi azaltmaya yönelik stratejiler</vt:lpstr>
      <vt:lpstr>PowerPoint Sunusu</vt:lpstr>
      <vt:lpstr>Obstetrik Kanama, neredeyiz ?</vt:lpstr>
      <vt:lpstr>Ülke çapında Temel Obstetrik Kanama İzlem Programı</vt:lpstr>
      <vt:lpstr>Sağlık Kurumlarında </vt:lpstr>
      <vt:lpstr>Obstetrik kanama kalite iyileştirme noktaları</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KSSEAH</dc:creator>
  <cp:lastModifiedBy>Windows Kullanıcısı</cp:lastModifiedBy>
  <cp:revision>164</cp:revision>
  <dcterms:created xsi:type="dcterms:W3CDTF">2013-01-02T12:14:30Z</dcterms:created>
  <dcterms:modified xsi:type="dcterms:W3CDTF">2019-03-24T09:13:40Z</dcterms:modified>
</cp:coreProperties>
</file>