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39" r:id="rId1"/>
  </p:sldMasterIdLst>
  <p:notesMasterIdLst>
    <p:notesMasterId r:id="rId40"/>
  </p:notesMasterIdLst>
  <p:sldIdLst>
    <p:sldId id="256" r:id="rId2"/>
    <p:sldId id="259" r:id="rId3"/>
    <p:sldId id="261" r:id="rId4"/>
    <p:sldId id="260" r:id="rId5"/>
    <p:sldId id="370" r:id="rId6"/>
    <p:sldId id="371" r:id="rId7"/>
    <p:sldId id="351" r:id="rId8"/>
    <p:sldId id="263" r:id="rId9"/>
    <p:sldId id="264" r:id="rId10"/>
    <p:sldId id="266" r:id="rId11"/>
    <p:sldId id="265" r:id="rId12"/>
    <p:sldId id="368" r:id="rId13"/>
    <p:sldId id="294" r:id="rId14"/>
    <p:sldId id="318" r:id="rId15"/>
    <p:sldId id="352" r:id="rId16"/>
    <p:sldId id="272" r:id="rId17"/>
    <p:sldId id="353" r:id="rId18"/>
    <p:sldId id="354" r:id="rId19"/>
    <p:sldId id="366" r:id="rId20"/>
    <p:sldId id="302" r:id="rId21"/>
    <p:sldId id="330" r:id="rId22"/>
    <p:sldId id="332" r:id="rId23"/>
    <p:sldId id="334" r:id="rId24"/>
    <p:sldId id="356" r:id="rId25"/>
    <p:sldId id="357" r:id="rId26"/>
    <p:sldId id="367" r:id="rId27"/>
    <p:sldId id="358" r:id="rId28"/>
    <p:sldId id="361" r:id="rId29"/>
    <p:sldId id="362" r:id="rId30"/>
    <p:sldId id="363" r:id="rId31"/>
    <p:sldId id="364" r:id="rId32"/>
    <p:sldId id="365" r:id="rId33"/>
    <p:sldId id="314" r:id="rId34"/>
    <p:sldId id="350" r:id="rId35"/>
    <p:sldId id="360" r:id="rId36"/>
    <p:sldId id="372" r:id="rId37"/>
    <p:sldId id="369" r:id="rId38"/>
    <p:sldId id="340"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6D9F66E-5EB9-4882-86FB-DCBF35E3C3E4}" styleName="Orta Stil 4 - Vurgu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Orta Stil 4 - Vurgu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54"/>
    <p:restoredTop sz="78417"/>
  </p:normalViewPr>
  <p:slideViewPr>
    <p:cSldViewPr snapToGrid="0" snapToObjects="1">
      <p:cViewPr varScale="1">
        <p:scale>
          <a:sx n="99" d="100"/>
          <a:sy n="99" d="100"/>
        </p:scale>
        <p:origin x="161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AF39CD-983D-544A-AA7F-B83609ED8FD7}" type="doc">
      <dgm:prSet loTypeId="urn:microsoft.com/office/officeart/2005/8/layout/gear1" loCatId="" qsTypeId="urn:microsoft.com/office/officeart/2005/8/quickstyle/simple4" qsCatId="simple" csTypeId="urn:microsoft.com/office/officeart/2005/8/colors/accent1_2" csCatId="accent1" phldr="1"/>
      <dgm:spPr/>
      <dgm:t>
        <a:bodyPr/>
        <a:lstStyle/>
        <a:p>
          <a:endParaRPr lang="tr-TR"/>
        </a:p>
      </dgm:t>
    </dgm:pt>
    <dgm:pt modelId="{93BB9A76-D7E9-6A42-AF64-A2057E55B948}">
      <dgm:prSet phldrT="[Text]"/>
      <dgm:spPr/>
      <dgm:t>
        <a:bodyPr/>
        <a:lstStyle/>
        <a:p>
          <a:r>
            <a:rPr lang="en-US" dirty="0" err="1"/>
            <a:t>Hiperkoagülasyon</a:t>
          </a:r>
          <a:endParaRPr lang="en-US" dirty="0"/>
        </a:p>
      </dgm:t>
    </dgm:pt>
    <dgm:pt modelId="{DBF28710-7841-0248-ADEF-CEF099F13FA2}" type="parTrans" cxnId="{F6FF65F6-4923-C94D-8ADA-99602F21AC30}">
      <dgm:prSet/>
      <dgm:spPr/>
      <dgm:t>
        <a:bodyPr/>
        <a:lstStyle/>
        <a:p>
          <a:endParaRPr lang="en-US"/>
        </a:p>
      </dgm:t>
    </dgm:pt>
    <dgm:pt modelId="{7C94B6A2-EC04-1A45-8DC4-7A388ED2810D}" type="sibTrans" cxnId="{F6FF65F6-4923-C94D-8ADA-99602F21AC30}">
      <dgm:prSet/>
      <dgm:spPr/>
      <dgm:t>
        <a:bodyPr/>
        <a:lstStyle/>
        <a:p>
          <a:endParaRPr lang="en-US"/>
        </a:p>
      </dgm:t>
    </dgm:pt>
    <dgm:pt modelId="{A4915749-3DF0-2B4A-AB28-F2176787073F}">
      <dgm:prSet phldrT="[Text]"/>
      <dgm:spPr/>
      <dgm:t>
        <a:bodyPr/>
        <a:lstStyle/>
        <a:p>
          <a:r>
            <a:rPr lang="en-US" dirty="0" err="1"/>
            <a:t>Endotel</a:t>
          </a:r>
          <a:r>
            <a:rPr lang="en-US" dirty="0"/>
            <a:t> </a:t>
          </a:r>
          <a:r>
            <a:rPr lang="en-US" dirty="0" err="1"/>
            <a:t>hasarı</a:t>
          </a:r>
          <a:endParaRPr lang="en-US" dirty="0"/>
        </a:p>
      </dgm:t>
    </dgm:pt>
    <dgm:pt modelId="{77B6EAE2-A804-7E45-94AD-31E6D1A1D001}" type="parTrans" cxnId="{77CFBEFB-BD13-1E49-8686-2FA802DED2E4}">
      <dgm:prSet/>
      <dgm:spPr/>
      <dgm:t>
        <a:bodyPr/>
        <a:lstStyle/>
        <a:p>
          <a:endParaRPr lang="en-US"/>
        </a:p>
      </dgm:t>
    </dgm:pt>
    <dgm:pt modelId="{79696DB6-CC77-6341-9D38-90616E30241E}" type="sibTrans" cxnId="{77CFBEFB-BD13-1E49-8686-2FA802DED2E4}">
      <dgm:prSet/>
      <dgm:spPr/>
      <dgm:t>
        <a:bodyPr/>
        <a:lstStyle/>
        <a:p>
          <a:endParaRPr lang="en-US"/>
        </a:p>
      </dgm:t>
    </dgm:pt>
    <dgm:pt modelId="{2FF1A991-ACD3-A940-9F8B-4A4C8975E9BD}">
      <dgm:prSet phldrT="[Text]"/>
      <dgm:spPr/>
      <dgm:t>
        <a:bodyPr/>
        <a:lstStyle/>
        <a:p>
          <a:r>
            <a:rPr lang="en-US" dirty="0" err="1"/>
            <a:t>Staz</a:t>
          </a:r>
          <a:endParaRPr lang="en-US" dirty="0"/>
        </a:p>
      </dgm:t>
    </dgm:pt>
    <dgm:pt modelId="{CE1DC94F-1282-644C-BC2F-272F73C34CC1}" type="parTrans" cxnId="{7F8BC7CA-486F-7746-B5CD-76CF84688FE3}">
      <dgm:prSet/>
      <dgm:spPr/>
      <dgm:t>
        <a:bodyPr/>
        <a:lstStyle/>
        <a:p>
          <a:endParaRPr lang="en-US"/>
        </a:p>
      </dgm:t>
    </dgm:pt>
    <dgm:pt modelId="{091EAE0F-E8C6-754F-9E19-4B6E8BF6D69B}" type="sibTrans" cxnId="{7F8BC7CA-486F-7746-B5CD-76CF84688FE3}">
      <dgm:prSet/>
      <dgm:spPr/>
      <dgm:t>
        <a:bodyPr/>
        <a:lstStyle/>
        <a:p>
          <a:endParaRPr lang="en-US"/>
        </a:p>
      </dgm:t>
    </dgm:pt>
    <dgm:pt modelId="{C9A2BAED-C3D4-1C43-BDF2-3D2DC0789924}">
      <dgm:prSet/>
      <dgm:spPr/>
    </dgm:pt>
    <dgm:pt modelId="{FFD153E6-328D-454D-ADC2-177C56E8592B}" type="parTrans" cxnId="{AB27F957-09B6-ED48-BE15-5B24B4CD879E}">
      <dgm:prSet/>
      <dgm:spPr/>
      <dgm:t>
        <a:bodyPr/>
        <a:lstStyle/>
        <a:p>
          <a:endParaRPr lang="tr-TR"/>
        </a:p>
      </dgm:t>
    </dgm:pt>
    <dgm:pt modelId="{995F3862-2070-904F-B4F2-6456ACD5D8EC}" type="sibTrans" cxnId="{AB27F957-09B6-ED48-BE15-5B24B4CD879E}">
      <dgm:prSet/>
      <dgm:spPr/>
      <dgm:t>
        <a:bodyPr/>
        <a:lstStyle/>
        <a:p>
          <a:endParaRPr lang="tr-TR"/>
        </a:p>
      </dgm:t>
    </dgm:pt>
    <dgm:pt modelId="{13E38F60-73C9-7D4A-84BD-12B7D445905E}" type="pres">
      <dgm:prSet presAssocID="{03AF39CD-983D-544A-AA7F-B83609ED8FD7}" presName="composite" presStyleCnt="0">
        <dgm:presLayoutVars>
          <dgm:chMax val="3"/>
          <dgm:animLvl val="lvl"/>
          <dgm:resizeHandles val="exact"/>
        </dgm:presLayoutVars>
      </dgm:prSet>
      <dgm:spPr/>
    </dgm:pt>
    <dgm:pt modelId="{77A9B9E5-D91E-EE4E-A66E-1703AC956C08}" type="pres">
      <dgm:prSet presAssocID="{93BB9A76-D7E9-6A42-AF64-A2057E55B948}" presName="gear1" presStyleLbl="node1" presStyleIdx="0" presStyleCnt="3">
        <dgm:presLayoutVars>
          <dgm:chMax val="1"/>
          <dgm:bulletEnabled val="1"/>
        </dgm:presLayoutVars>
      </dgm:prSet>
      <dgm:spPr/>
    </dgm:pt>
    <dgm:pt modelId="{274EF1E5-C69E-544B-90A5-57D449D3433C}" type="pres">
      <dgm:prSet presAssocID="{93BB9A76-D7E9-6A42-AF64-A2057E55B948}" presName="gear1srcNode" presStyleLbl="node1" presStyleIdx="0" presStyleCnt="3"/>
      <dgm:spPr/>
    </dgm:pt>
    <dgm:pt modelId="{2D179FA0-4EF1-7D4C-8EA2-AFBDB375A14A}" type="pres">
      <dgm:prSet presAssocID="{93BB9A76-D7E9-6A42-AF64-A2057E55B948}" presName="gear1dstNode" presStyleLbl="node1" presStyleIdx="0" presStyleCnt="3"/>
      <dgm:spPr/>
    </dgm:pt>
    <dgm:pt modelId="{8324589F-EC92-1C40-A419-05B7D5473432}" type="pres">
      <dgm:prSet presAssocID="{A4915749-3DF0-2B4A-AB28-F2176787073F}" presName="gear2" presStyleLbl="node1" presStyleIdx="1" presStyleCnt="3">
        <dgm:presLayoutVars>
          <dgm:chMax val="1"/>
          <dgm:bulletEnabled val="1"/>
        </dgm:presLayoutVars>
      </dgm:prSet>
      <dgm:spPr/>
    </dgm:pt>
    <dgm:pt modelId="{755D4FA3-87ED-F847-94FD-9AE411BC5015}" type="pres">
      <dgm:prSet presAssocID="{A4915749-3DF0-2B4A-AB28-F2176787073F}" presName="gear2srcNode" presStyleLbl="node1" presStyleIdx="1" presStyleCnt="3"/>
      <dgm:spPr/>
    </dgm:pt>
    <dgm:pt modelId="{3A766465-E1AA-D549-9EDE-0E96D14A8217}" type="pres">
      <dgm:prSet presAssocID="{A4915749-3DF0-2B4A-AB28-F2176787073F}" presName="gear2dstNode" presStyleLbl="node1" presStyleIdx="1" presStyleCnt="3"/>
      <dgm:spPr/>
    </dgm:pt>
    <dgm:pt modelId="{9ACAE93F-ED12-F04D-968F-A625E3235FE4}" type="pres">
      <dgm:prSet presAssocID="{2FF1A991-ACD3-A940-9F8B-4A4C8975E9BD}" presName="gear3" presStyleLbl="node1" presStyleIdx="2" presStyleCnt="3"/>
      <dgm:spPr/>
    </dgm:pt>
    <dgm:pt modelId="{4C41DCA1-1E5D-2543-AA77-026F27481EAD}" type="pres">
      <dgm:prSet presAssocID="{2FF1A991-ACD3-A940-9F8B-4A4C8975E9BD}" presName="gear3tx" presStyleLbl="node1" presStyleIdx="2" presStyleCnt="3">
        <dgm:presLayoutVars>
          <dgm:chMax val="1"/>
          <dgm:bulletEnabled val="1"/>
        </dgm:presLayoutVars>
      </dgm:prSet>
      <dgm:spPr/>
    </dgm:pt>
    <dgm:pt modelId="{624A4AD7-5F51-D74E-BCC2-938D9596D544}" type="pres">
      <dgm:prSet presAssocID="{2FF1A991-ACD3-A940-9F8B-4A4C8975E9BD}" presName="gear3srcNode" presStyleLbl="node1" presStyleIdx="2" presStyleCnt="3"/>
      <dgm:spPr/>
    </dgm:pt>
    <dgm:pt modelId="{C2CD411B-49DA-CA43-A84E-277AA5E49DC9}" type="pres">
      <dgm:prSet presAssocID="{2FF1A991-ACD3-A940-9F8B-4A4C8975E9BD}" presName="gear3dstNode" presStyleLbl="node1" presStyleIdx="2" presStyleCnt="3"/>
      <dgm:spPr/>
    </dgm:pt>
    <dgm:pt modelId="{D570CAAA-D784-2440-9B2F-58D5D30C6D70}" type="pres">
      <dgm:prSet presAssocID="{7C94B6A2-EC04-1A45-8DC4-7A388ED2810D}" presName="connector1" presStyleLbl="sibTrans2D1" presStyleIdx="0" presStyleCnt="3"/>
      <dgm:spPr/>
    </dgm:pt>
    <dgm:pt modelId="{A3715320-B7C4-3248-BEB4-F816A3DFBA2E}" type="pres">
      <dgm:prSet presAssocID="{79696DB6-CC77-6341-9D38-90616E30241E}" presName="connector2" presStyleLbl="sibTrans2D1" presStyleIdx="1" presStyleCnt="3"/>
      <dgm:spPr/>
    </dgm:pt>
    <dgm:pt modelId="{905F2B53-245A-1948-9B65-70B290B9ADA0}" type="pres">
      <dgm:prSet presAssocID="{091EAE0F-E8C6-754F-9E19-4B6E8BF6D69B}" presName="connector3" presStyleLbl="sibTrans2D1" presStyleIdx="2" presStyleCnt="3"/>
      <dgm:spPr/>
    </dgm:pt>
  </dgm:ptLst>
  <dgm:cxnLst>
    <dgm:cxn modelId="{2C397D0A-5467-F943-9B6A-27FFA3F03EAC}" type="presOf" srcId="{2FF1A991-ACD3-A940-9F8B-4A4C8975E9BD}" destId="{624A4AD7-5F51-D74E-BCC2-938D9596D544}" srcOrd="2" destOrd="0" presId="urn:microsoft.com/office/officeart/2005/8/layout/gear1"/>
    <dgm:cxn modelId="{51EB0420-8611-CD42-A9F9-5A14F32F0E24}" type="presOf" srcId="{091EAE0F-E8C6-754F-9E19-4B6E8BF6D69B}" destId="{905F2B53-245A-1948-9B65-70B290B9ADA0}" srcOrd="0" destOrd="0" presId="urn:microsoft.com/office/officeart/2005/8/layout/gear1"/>
    <dgm:cxn modelId="{6209422F-4951-0C4C-80A0-28692DB2EB35}" type="presOf" srcId="{2FF1A991-ACD3-A940-9F8B-4A4C8975E9BD}" destId="{9ACAE93F-ED12-F04D-968F-A625E3235FE4}" srcOrd="0" destOrd="0" presId="urn:microsoft.com/office/officeart/2005/8/layout/gear1"/>
    <dgm:cxn modelId="{68DC9544-6718-9A4B-91E8-D9580AD717E7}" type="presOf" srcId="{2FF1A991-ACD3-A940-9F8B-4A4C8975E9BD}" destId="{4C41DCA1-1E5D-2543-AA77-026F27481EAD}" srcOrd="1" destOrd="0" presId="urn:microsoft.com/office/officeart/2005/8/layout/gear1"/>
    <dgm:cxn modelId="{AB27F957-09B6-ED48-BE15-5B24B4CD879E}" srcId="{03AF39CD-983D-544A-AA7F-B83609ED8FD7}" destId="{C9A2BAED-C3D4-1C43-BDF2-3D2DC0789924}" srcOrd="3" destOrd="0" parTransId="{FFD153E6-328D-454D-ADC2-177C56E8592B}" sibTransId="{995F3862-2070-904F-B4F2-6456ACD5D8EC}"/>
    <dgm:cxn modelId="{61AEC662-0F00-0B45-9B1D-3299B2496846}" type="presOf" srcId="{93BB9A76-D7E9-6A42-AF64-A2057E55B948}" destId="{274EF1E5-C69E-544B-90A5-57D449D3433C}" srcOrd="1" destOrd="0" presId="urn:microsoft.com/office/officeart/2005/8/layout/gear1"/>
    <dgm:cxn modelId="{A000DC73-6AAA-A142-9424-A35F2B43A9D7}" type="presOf" srcId="{93BB9A76-D7E9-6A42-AF64-A2057E55B948}" destId="{77A9B9E5-D91E-EE4E-A66E-1703AC956C08}" srcOrd="0" destOrd="0" presId="urn:microsoft.com/office/officeart/2005/8/layout/gear1"/>
    <dgm:cxn modelId="{417DC476-D1C3-3442-80D6-635E66901D60}" type="presOf" srcId="{03AF39CD-983D-544A-AA7F-B83609ED8FD7}" destId="{13E38F60-73C9-7D4A-84BD-12B7D445905E}" srcOrd="0" destOrd="0" presId="urn:microsoft.com/office/officeart/2005/8/layout/gear1"/>
    <dgm:cxn modelId="{F25D3997-F28B-184B-BE37-6E5D21D67E79}" type="presOf" srcId="{79696DB6-CC77-6341-9D38-90616E30241E}" destId="{A3715320-B7C4-3248-BEB4-F816A3DFBA2E}" srcOrd="0" destOrd="0" presId="urn:microsoft.com/office/officeart/2005/8/layout/gear1"/>
    <dgm:cxn modelId="{DAFDD9A1-E87C-2A42-A1DA-305810BB1953}" type="presOf" srcId="{93BB9A76-D7E9-6A42-AF64-A2057E55B948}" destId="{2D179FA0-4EF1-7D4C-8EA2-AFBDB375A14A}" srcOrd="2" destOrd="0" presId="urn:microsoft.com/office/officeart/2005/8/layout/gear1"/>
    <dgm:cxn modelId="{65BC47A3-FD9C-C143-AA53-6C1FB8EDEF01}" type="presOf" srcId="{A4915749-3DF0-2B4A-AB28-F2176787073F}" destId="{8324589F-EC92-1C40-A419-05B7D5473432}" srcOrd="0" destOrd="0" presId="urn:microsoft.com/office/officeart/2005/8/layout/gear1"/>
    <dgm:cxn modelId="{45C504AD-411D-054F-B8DF-27F6259E3B55}" type="presOf" srcId="{2FF1A991-ACD3-A940-9F8B-4A4C8975E9BD}" destId="{C2CD411B-49DA-CA43-A84E-277AA5E49DC9}" srcOrd="3" destOrd="0" presId="urn:microsoft.com/office/officeart/2005/8/layout/gear1"/>
    <dgm:cxn modelId="{7F8BC7CA-486F-7746-B5CD-76CF84688FE3}" srcId="{03AF39CD-983D-544A-AA7F-B83609ED8FD7}" destId="{2FF1A991-ACD3-A940-9F8B-4A4C8975E9BD}" srcOrd="2" destOrd="0" parTransId="{CE1DC94F-1282-644C-BC2F-272F73C34CC1}" sibTransId="{091EAE0F-E8C6-754F-9E19-4B6E8BF6D69B}"/>
    <dgm:cxn modelId="{5FCCABE2-053F-4543-8E5E-90E288B6F0C7}" type="presOf" srcId="{7C94B6A2-EC04-1A45-8DC4-7A388ED2810D}" destId="{D570CAAA-D784-2440-9B2F-58D5D30C6D70}" srcOrd="0" destOrd="0" presId="urn:microsoft.com/office/officeart/2005/8/layout/gear1"/>
    <dgm:cxn modelId="{B18DC9F1-C8F0-8E4C-84D6-46C053F3A2EC}" type="presOf" srcId="{A4915749-3DF0-2B4A-AB28-F2176787073F}" destId="{755D4FA3-87ED-F847-94FD-9AE411BC5015}" srcOrd="1" destOrd="0" presId="urn:microsoft.com/office/officeart/2005/8/layout/gear1"/>
    <dgm:cxn modelId="{F6FF65F6-4923-C94D-8ADA-99602F21AC30}" srcId="{03AF39CD-983D-544A-AA7F-B83609ED8FD7}" destId="{93BB9A76-D7E9-6A42-AF64-A2057E55B948}" srcOrd="0" destOrd="0" parTransId="{DBF28710-7841-0248-ADEF-CEF099F13FA2}" sibTransId="{7C94B6A2-EC04-1A45-8DC4-7A388ED2810D}"/>
    <dgm:cxn modelId="{E4CE72F9-B567-A845-A72E-0DEE2E280EF8}" type="presOf" srcId="{A4915749-3DF0-2B4A-AB28-F2176787073F}" destId="{3A766465-E1AA-D549-9EDE-0E96D14A8217}" srcOrd="2" destOrd="0" presId="urn:microsoft.com/office/officeart/2005/8/layout/gear1"/>
    <dgm:cxn modelId="{77CFBEFB-BD13-1E49-8686-2FA802DED2E4}" srcId="{03AF39CD-983D-544A-AA7F-B83609ED8FD7}" destId="{A4915749-3DF0-2B4A-AB28-F2176787073F}" srcOrd="1" destOrd="0" parTransId="{77B6EAE2-A804-7E45-94AD-31E6D1A1D001}" sibTransId="{79696DB6-CC77-6341-9D38-90616E30241E}"/>
    <dgm:cxn modelId="{5995D001-9DC6-5B44-8F3A-230F00011AEC}" type="presParOf" srcId="{13E38F60-73C9-7D4A-84BD-12B7D445905E}" destId="{77A9B9E5-D91E-EE4E-A66E-1703AC956C08}" srcOrd="0" destOrd="0" presId="urn:microsoft.com/office/officeart/2005/8/layout/gear1"/>
    <dgm:cxn modelId="{C9ABB0B4-8EC6-7547-A811-30D66D3BD867}" type="presParOf" srcId="{13E38F60-73C9-7D4A-84BD-12B7D445905E}" destId="{274EF1E5-C69E-544B-90A5-57D449D3433C}" srcOrd="1" destOrd="0" presId="urn:microsoft.com/office/officeart/2005/8/layout/gear1"/>
    <dgm:cxn modelId="{8E06A7C1-0E42-4240-9A11-2DC91ECF41B8}" type="presParOf" srcId="{13E38F60-73C9-7D4A-84BD-12B7D445905E}" destId="{2D179FA0-4EF1-7D4C-8EA2-AFBDB375A14A}" srcOrd="2" destOrd="0" presId="urn:microsoft.com/office/officeart/2005/8/layout/gear1"/>
    <dgm:cxn modelId="{639CC19A-AE7A-8E48-8907-6B3FFF9BCD47}" type="presParOf" srcId="{13E38F60-73C9-7D4A-84BD-12B7D445905E}" destId="{8324589F-EC92-1C40-A419-05B7D5473432}" srcOrd="3" destOrd="0" presId="urn:microsoft.com/office/officeart/2005/8/layout/gear1"/>
    <dgm:cxn modelId="{928B710B-A251-6645-98F6-521B411D4EE2}" type="presParOf" srcId="{13E38F60-73C9-7D4A-84BD-12B7D445905E}" destId="{755D4FA3-87ED-F847-94FD-9AE411BC5015}" srcOrd="4" destOrd="0" presId="urn:microsoft.com/office/officeart/2005/8/layout/gear1"/>
    <dgm:cxn modelId="{D4FED90D-446B-EA43-B4C5-D48E43FD0F22}" type="presParOf" srcId="{13E38F60-73C9-7D4A-84BD-12B7D445905E}" destId="{3A766465-E1AA-D549-9EDE-0E96D14A8217}" srcOrd="5" destOrd="0" presId="urn:microsoft.com/office/officeart/2005/8/layout/gear1"/>
    <dgm:cxn modelId="{A325264E-6C5D-B740-9408-4CE0C3E0B0B0}" type="presParOf" srcId="{13E38F60-73C9-7D4A-84BD-12B7D445905E}" destId="{9ACAE93F-ED12-F04D-968F-A625E3235FE4}" srcOrd="6" destOrd="0" presId="urn:microsoft.com/office/officeart/2005/8/layout/gear1"/>
    <dgm:cxn modelId="{B2705911-8949-AC4E-85F4-1E503AE016FF}" type="presParOf" srcId="{13E38F60-73C9-7D4A-84BD-12B7D445905E}" destId="{4C41DCA1-1E5D-2543-AA77-026F27481EAD}" srcOrd="7" destOrd="0" presId="urn:microsoft.com/office/officeart/2005/8/layout/gear1"/>
    <dgm:cxn modelId="{2A91A26C-2A77-0C49-BC37-B83EFA35CE7D}" type="presParOf" srcId="{13E38F60-73C9-7D4A-84BD-12B7D445905E}" destId="{624A4AD7-5F51-D74E-BCC2-938D9596D544}" srcOrd="8" destOrd="0" presId="urn:microsoft.com/office/officeart/2005/8/layout/gear1"/>
    <dgm:cxn modelId="{D2106855-77D1-1240-B27C-EBB9636839F2}" type="presParOf" srcId="{13E38F60-73C9-7D4A-84BD-12B7D445905E}" destId="{C2CD411B-49DA-CA43-A84E-277AA5E49DC9}" srcOrd="9" destOrd="0" presId="urn:microsoft.com/office/officeart/2005/8/layout/gear1"/>
    <dgm:cxn modelId="{F8850040-9068-C047-8C6B-CCBBEA082DA1}" type="presParOf" srcId="{13E38F60-73C9-7D4A-84BD-12B7D445905E}" destId="{D570CAAA-D784-2440-9B2F-58D5D30C6D70}" srcOrd="10" destOrd="0" presId="urn:microsoft.com/office/officeart/2005/8/layout/gear1"/>
    <dgm:cxn modelId="{A42FB160-1656-7246-A666-425E4C8191BA}" type="presParOf" srcId="{13E38F60-73C9-7D4A-84BD-12B7D445905E}" destId="{A3715320-B7C4-3248-BEB4-F816A3DFBA2E}" srcOrd="11" destOrd="0" presId="urn:microsoft.com/office/officeart/2005/8/layout/gear1"/>
    <dgm:cxn modelId="{018894B9-ACD2-B445-8C09-A808A905E5A9}" type="presParOf" srcId="{13E38F60-73C9-7D4A-84BD-12B7D445905E}" destId="{905F2B53-245A-1948-9B65-70B290B9ADA0}" srcOrd="12" destOrd="0" presId="urn:microsoft.com/office/officeart/2005/8/layout/gear1"/>
  </dgm:cxnLst>
  <dgm:bg>
    <a:solidFill>
      <a:schemeClr val="bg1"/>
    </a:solidFill>
  </dgm:bg>
  <dgm:whole>
    <a:ln>
      <a:solidFill>
        <a:srgbClr val="C00000"/>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A9B9E5-D91E-EE4E-A66E-1703AC956C08}">
      <dsp:nvSpPr>
        <dsp:cNvPr id="0" name=""/>
        <dsp:cNvSpPr/>
      </dsp:nvSpPr>
      <dsp:spPr>
        <a:xfrm>
          <a:off x="2231389" y="2061614"/>
          <a:ext cx="2519751" cy="2519751"/>
        </a:xfrm>
        <a:prstGeom prst="gear9">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err="1"/>
            <a:t>Hiperkoagülasyon</a:t>
          </a:r>
          <a:endParaRPr lang="en-US" sz="1300" kern="1200" dirty="0"/>
        </a:p>
      </dsp:txBody>
      <dsp:txXfrm>
        <a:off x="2737971" y="2651854"/>
        <a:ext cx="1506587" cy="1295204"/>
      </dsp:txXfrm>
    </dsp:sp>
    <dsp:sp modelId="{8324589F-EC92-1C40-A419-05B7D5473432}">
      <dsp:nvSpPr>
        <dsp:cNvPr id="0" name=""/>
        <dsp:cNvSpPr/>
      </dsp:nvSpPr>
      <dsp:spPr>
        <a:xfrm>
          <a:off x="765352" y="1466037"/>
          <a:ext cx="1832546" cy="1832546"/>
        </a:xfrm>
        <a:prstGeom prst="gear6">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err="1"/>
            <a:t>Endotel</a:t>
          </a:r>
          <a:r>
            <a:rPr lang="en-US" sz="1300" kern="1200" dirty="0"/>
            <a:t> </a:t>
          </a:r>
          <a:r>
            <a:rPr lang="en-US" sz="1300" kern="1200" dirty="0" err="1"/>
            <a:t>hasarı</a:t>
          </a:r>
          <a:endParaRPr lang="en-US" sz="1300" kern="1200" dirty="0"/>
        </a:p>
      </dsp:txBody>
      <dsp:txXfrm>
        <a:off x="1226701" y="1930174"/>
        <a:ext cx="909848" cy="904272"/>
      </dsp:txXfrm>
    </dsp:sp>
    <dsp:sp modelId="{9ACAE93F-ED12-F04D-968F-A625E3235FE4}">
      <dsp:nvSpPr>
        <dsp:cNvPr id="0" name=""/>
        <dsp:cNvSpPr/>
      </dsp:nvSpPr>
      <dsp:spPr>
        <a:xfrm rot="20700000">
          <a:off x="1791765" y="201767"/>
          <a:ext cx="1795521" cy="1795521"/>
        </a:xfrm>
        <a:prstGeom prst="gear6">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err="1"/>
            <a:t>Staz</a:t>
          </a:r>
          <a:endParaRPr lang="en-US" sz="1300" kern="1200" dirty="0"/>
        </a:p>
      </dsp:txBody>
      <dsp:txXfrm rot="-20700000">
        <a:off x="2185575" y="595577"/>
        <a:ext cx="1007900" cy="1007900"/>
      </dsp:txXfrm>
    </dsp:sp>
    <dsp:sp modelId="{D570CAAA-D784-2440-9B2F-58D5D30C6D70}">
      <dsp:nvSpPr>
        <dsp:cNvPr id="0" name=""/>
        <dsp:cNvSpPr/>
      </dsp:nvSpPr>
      <dsp:spPr>
        <a:xfrm>
          <a:off x="2041905" y="1678957"/>
          <a:ext cx="3225281" cy="3225281"/>
        </a:xfrm>
        <a:prstGeom prst="circularArrow">
          <a:avLst>
            <a:gd name="adj1" fmla="val 4687"/>
            <a:gd name="adj2" fmla="val 299029"/>
            <a:gd name="adj3" fmla="val 2524705"/>
            <a:gd name="adj4" fmla="val 15843002"/>
            <a:gd name="adj5" fmla="val 5469"/>
          </a:avLst>
        </a:prstGeom>
        <a:gradFill rotWithShape="0">
          <a:gsLst>
            <a:gs pos="0">
              <a:schemeClr val="accent1">
                <a:tint val="60000"/>
                <a:hueOff val="0"/>
                <a:satOff val="0"/>
                <a:lumOff val="0"/>
                <a:alphaOff val="0"/>
                <a:tint val="96000"/>
                <a:lumMod val="104000"/>
              </a:schemeClr>
            </a:gs>
            <a:gs pos="100000">
              <a:schemeClr val="accent1">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sp>
    <dsp:sp modelId="{A3715320-B7C4-3248-BEB4-F816A3DFBA2E}">
      <dsp:nvSpPr>
        <dsp:cNvPr id="0" name=""/>
        <dsp:cNvSpPr/>
      </dsp:nvSpPr>
      <dsp:spPr>
        <a:xfrm>
          <a:off x="440811" y="1058902"/>
          <a:ext cx="2343368" cy="2343368"/>
        </a:xfrm>
        <a:prstGeom prst="leftCircularArrow">
          <a:avLst>
            <a:gd name="adj1" fmla="val 6452"/>
            <a:gd name="adj2" fmla="val 429999"/>
            <a:gd name="adj3" fmla="val 10489124"/>
            <a:gd name="adj4" fmla="val 14837806"/>
            <a:gd name="adj5" fmla="val 7527"/>
          </a:avLst>
        </a:prstGeom>
        <a:gradFill rotWithShape="0">
          <a:gsLst>
            <a:gs pos="0">
              <a:schemeClr val="accent1">
                <a:tint val="60000"/>
                <a:hueOff val="0"/>
                <a:satOff val="0"/>
                <a:lumOff val="0"/>
                <a:alphaOff val="0"/>
                <a:tint val="96000"/>
                <a:lumMod val="104000"/>
              </a:schemeClr>
            </a:gs>
            <a:gs pos="100000">
              <a:schemeClr val="accent1">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sp>
    <dsp:sp modelId="{905F2B53-245A-1948-9B65-70B290B9ADA0}">
      <dsp:nvSpPr>
        <dsp:cNvPr id="0" name=""/>
        <dsp:cNvSpPr/>
      </dsp:nvSpPr>
      <dsp:spPr>
        <a:xfrm>
          <a:off x="1376442" y="-193180"/>
          <a:ext cx="2526623" cy="2526623"/>
        </a:xfrm>
        <a:prstGeom prst="circularArrow">
          <a:avLst>
            <a:gd name="adj1" fmla="val 5984"/>
            <a:gd name="adj2" fmla="val 394124"/>
            <a:gd name="adj3" fmla="val 13313824"/>
            <a:gd name="adj4" fmla="val 10508221"/>
            <a:gd name="adj5" fmla="val 6981"/>
          </a:avLst>
        </a:prstGeom>
        <a:gradFill rotWithShape="0">
          <a:gsLst>
            <a:gs pos="0">
              <a:schemeClr val="accent1">
                <a:tint val="60000"/>
                <a:hueOff val="0"/>
                <a:satOff val="0"/>
                <a:lumOff val="0"/>
                <a:alphaOff val="0"/>
                <a:tint val="96000"/>
                <a:lumMod val="104000"/>
              </a:schemeClr>
            </a:gs>
            <a:gs pos="100000">
              <a:schemeClr val="accent1">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D476DA-D353-434C-815A-AD0DC9B1A0BA}" type="datetimeFigureOut">
              <a:rPr lang="tr-TR" smtClean="0"/>
              <a:t>24.03.2019</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tr-TR"/>
              <a:t>Asıl metin stillerini düzenlemek için tıklayın
İkinci düzey
Üçüncü düzey
Dördüncü düzey
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A32F45-4D0B-0343-A2DE-3174D83799C0}" type="slidenum">
              <a:rPr lang="tr-TR" smtClean="0"/>
              <a:t>‹#›</a:t>
            </a:fld>
            <a:endParaRPr lang="tr-TR"/>
          </a:p>
        </p:txBody>
      </p:sp>
    </p:spTree>
    <p:extLst>
      <p:ext uri="{BB962C8B-B14F-4D97-AF65-F5344CB8AC3E}">
        <p14:creationId xmlns:p14="http://schemas.microsoft.com/office/powerpoint/2010/main" val="2683382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 sz="1200" b="0" i="0" u="none" strike="noStrike" kern="1200" dirty="0">
                <a:solidFill>
                  <a:schemeClr val="tx1"/>
                </a:solidFill>
                <a:effectLst/>
                <a:latin typeface="+mn-lt"/>
                <a:ea typeface="+mn-ea"/>
                <a:cs typeface="+mn-cs"/>
              </a:rPr>
              <a:t>Pregnancy and the puerperium (postpartum period) are well-established risk factors for venous thromboembolism (VTE), which occurs with a prevalence of 1 in 1600</a:t>
            </a:r>
          </a:p>
          <a:p>
            <a:r>
              <a:rPr lang="en" sz="1200" b="0" i="0" u="none" strike="noStrike" kern="1200" dirty="0">
                <a:solidFill>
                  <a:schemeClr val="tx1"/>
                </a:solidFill>
                <a:effectLst/>
                <a:latin typeface="+mn-lt"/>
                <a:ea typeface="+mn-ea"/>
                <a:cs typeface="+mn-cs"/>
              </a:rPr>
              <a:t>The overall prevalence of venous thromboembolism (VTE) in pregnancy is low. In the United States, VTE is diagnosed during 1 in 500 to 2000 pregnancies (absolute incidence; 0.025 to 0.1 percent)</a:t>
            </a:r>
            <a:endParaRPr lang="tr-TR" dirty="0"/>
          </a:p>
        </p:txBody>
      </p:sp>
      <p:sp>
        <p:nvSpPr>
          <p:cNvPr id="4" name="Slayt Numarası Yer Tutucusu 3"/>
          <p:cNvSpPr>
            <a:spLocks noGrp="1"/>
          </p:cNvSpPr>
          <p:nvPr>
            <p:ph type="sldNum" sz="quarter" idx="5"/>
          </p:nvPr>
        </p:nvSpPr>
        <p:spPr/>
        <p:txBody>
          <a:bodyPr/>
          <a:lstStyle/>
          <a:p>
            <a:fld id="{EFA32F45-4D0B-0343-A2DE-3174D83799C0}" type="slidenum">
              <a:rPr lang="tr-TR" smtClean="0"/>
              <a:t>2</a:t>
            </a:fld>
            <a:endParaRPr lang="tr-TR"/>
          </a:p>
        </p:txBody>
      </p:sp>
    </p:spTree>
    <p:extLst>
      <p:ext uri="{BB962C8B-B14F-4D97-AF65-F5344CB8AC3E}">
        <p14:creationId xmlns:p14="http://schemas.microsoft.com/office/powerpoint/2010/main" val="2916306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171450" indent="-171450">
              <a:buFont typeface="Arial" panose="020B0604020202020204" pitchFamily="34" charset="0"/>
              <a:buChar char="•"/>
            </a:pPr>
            <a:r>
              <a:rPr lang="en" sz="1200" b="0" i="0" u="none" strike="noStrike" kern="1200" dirty="0">
                <a:solidFill>
                  <a:schemeClr val="tx1"/>
                </a:solidFill>
                <a:effectLst/>
                <a:latin typeface="+mn-lt"/>
                <a:ea typeface="+mn-ea"/>
                <a:cs typeface="+mn-cs"/>
              </a:rPr>
              <a:t>Pregnancy, in itself, is a risk factor for the development of venous thromboembolism (VTE) with a reported incidence that is 4 to 50 times higher compared to nonpregnant women . Increased risk for VTE is highest in the postpartum period, with a higher than usual prevalence of clot in the left lower extremity and pelvis. </a:t>
            </a:r>
          </a:p>
          <a:p>
            <a:pPr marL="171450" indent="-171450">
              <a:buFont typeface="Arial" panose="020B0604020202020204" pitchFamily="34" charset="0"/>
              <a:buChar char="•"/>
            </a:pPr>
            <a:r>
              <a:rPr lang="en" sz="1200" b="0" i="0" u="none" strike="noStrike" kern="1200" dirty="0">
                <a:solidFill>
                  <a:schemeClr val="tx1"/>
                </a:solidFill>
                <a:effectLst/>
                <a:latin typeface="+mn-lt"/>
                <a:ea typeface="+mn-ea"/>
                <a:cs typeface="+mn-cs"/>
              </a:rPr>
              <a:t>Compared with the antepartum period, VTE is two to five times more common postpartum. The risk is highest in the first six weeks postpartum and declines to rates that approximate that of the general population by about 13 to 18 weeks .</a:t>
            </a:r>
          </a:p>
          <a:p>
            <a:pPr marL="171450" indent="-171450">
              <a:buFont typeface="Arial" panose="020B0604020202020204" pitchFamily="34" charset="0"/>
              <a:buChar char="•"/>
            </a:pPr>
            <a:r>
              <a:rPr lang="en" dirty="0"/>
              <a:t>A meta-analysis regarding the risk of VTE after cesarean delivery found that cesarean was an independent risk factor for VTE, with an estimated incidence of approximately 3 cases per 1,000, a fourfold increased risk as compared with vaginal delivery</a:t>
            </a:r>
            <a:endParaRPr lang="tr-TR" dirty="0"/>
          </a:p>
        </p:txBody>
      </p:sp>
      <p:sp>
        <p:nvSpPr>
          <p:cNvPr id="4" name="Slayt Numarası Yer Tutucusu 3"/>
          <p:cNvSpPr>
            <a:spLocks noGrp="1"/>
          </p:cNvSpPr>
          <p:nvPr>
            <p:ph type="sldNum" sz="quarter" idx="5"/>
          </p:nvPr>
        </p:nvSpPr>
        <p:spPr/>
        <p:txBody>
          <a:bodyPr/>
          <a:lstStyle/>
          <a:p>
            <a:fld id="{EFA32F45-4D0B-0343-A2DE-3174D83799C0}" type="slidenum">
              <a:rPr lang="tr-TR" smtClean="0"/>
              <a:t>4</a:t>
            </a:fld>
            <a:endParaRPr lang="tr-TR"/>
          </a:p>
        </p:txBody>
      </p:sp>
    </p:spTree>
    <p:extLst>
      <p:ext uri="{BB962C8B-B14F-4D97-AF65-F5344CB8AC3E}">
        <p14:creationId xmlns:p14="http://schemas.microsoft.com/office/powerpoint/2010/main" val="1737467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171450" indent="-171450">
              <a:buFont typeface="Arial" panose="020B0604020202020204" pitchFamily="34" charset="0"/>
              <a:buChar char="•"/>
            </a:pPr>
            <a:r>
              <a:rPr lang="en" dirty="0"/>
              <a:t>Compared to the general population, the thrombotic risk is three times higher for pregnant women with factor V Leiden [16]. Further augmenting that risk in pregnant patients with factor V Leiden deficiency and G20210A prothrombin-gene mutation is a history of prior VTE in the patient or an affected first-degree relative.</a:t>
            </a:r>
          </a:p>
          <a:p>
            <a:pPr marL="171450" indent="-171450">
              <a:buFont typeface="Arial" panose="020B0604020202020204" pitchFamily="34" charset="0"/>
              <a:buChar char="•"/>
            </a:pPr>
            <a:r>
              <a:rPr lang="en" dirty="0"/>
              <a:t>When compared with pregnant women without a known thrombophilia, pregnant women with an inheritable deficiency of antithrombin III, protein S, or protein C had an eight-fold increased risk of venous thrombosis in the antepartum and postpartum periods combined.</a:t>
            </a:r>
          </a:p>
          <a:p>
            <a:pPr marL="171450" indent="-171450">
              <a:buFont typeface="Arial" panose="020B0604020202020204" pitchFamily="34" charset="0"/>
              <a:buChar char="•"/>
            </a:pPr>
            <a:r>
              <a:rPr lang="en" dirty="0"/>
              <a:t>Among women with known antiphospholipid syndrome, one prospective study described a 5 percent risk of thrombosis during pregnancy.</a:t>
            </a:r>
          </a:p>
        </p:txBody>
      </p:sp>
      <p:sp>
        <p:nvSpPr>
          <p:cNvPr id="4" name="Slayt Numarası Yer Tutucusu 3"/>
          <p:cNvSpPr>
            <a:spLocks noGrp="1"/>
          </p:cNvSpPr>
          <p:nvPr>
            <p:ph type="sldNum" sz="quarter" idx="5"/>
          </p:nvPr>
        </p:nvSpPr>
        <p:spPr/>
        <p:txBody>
          <a:bodyPr/>
          <a:lstStyle/>
          <a:p>
            <a:fld id="{EFA32F45-4D0B-0343-A2DE-3174D83799C0}" type="slidenum">
              <a:rPr lang="tr-TR" smtClean="0"/>
              <a:t>7</a:t>
            </a:fld>
            <a:endParaRPr lang="tr-TR"/>
          </a:p>
        </p:txBody>
      </p:sp>
    </p:spTree>
    <p:extLst>
      <p:ext uri="{BB962C8B-B14F-4D97-AF65-F5344CB8AC3E}">
        <p14:creationId xmlns:p14="http://schemas.microsoft.com/office/powerpoint/2010/main" val="1467595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171450" indent="-171450">
              <a:buFont typeface="Arial" panose="020B0604020202020204" pitchFamily="34" charset="0"/>
              <a:buChar char="•"/>
            </a:pPr>
            <a:r>
              <a:rPr lang="en" sz="1200" b="0" i="0" u="none" strike="noStrike" kern="1200" dirty="0">
                <a:solidFill>
                  <a:schemeClr val="tx1"/>
                </a:solidFill>
                <a:effectLst/>
                <a:latin typeface="+mn-lt"/>
                <a:ea typeface="+mn-ea"/>
                <a:cs typeface="+mn-cs"/>
              </a:rPr>
              <a:t>Stasis – Venous  stasis of the lower extremities occurs during pregnancy because of two factors: pregnancy-associated changes in venous capacitance and compression of large veins by the gravid uterus.</a:t>
            </a:r>
          </a:p>
          <a:p>
            <a:pPr marL="171450" indent="-171450">
              <a:buFont typeface="Arial" panose="020B0604020202020204" pitchFamily="34" charset="0"/>
              <a:buChar char="•"/>
            </a:pPr>
            <a:r>
              <a:rPr lang="en" sz="1200" b="0" i="0" u="none" strike="noStrike" kern="1200" dirty="0">
                <a:solidFill>
                  <a:schemeClr val="tx1"/>
                </a:solidFill>
                <a:effectLst/>
                <a:latin typeface="+mn-lt"/>
                <a:ea typeface="+mn-ea"/>
                <a:cs typeface="+mn-cs"/>
              </a:rPr>
              <a:t>Endothelial injury – Delivery is associated with vascular injury and changes at the uteroplacental surface, which probably contribute to the increased risk of VTE in the immediate postpartum period. Forceps, vacuum extraction, or surgical delivery can exaggerate vascular intimal injury and amplify this phenomenon.</a:t>
            </a:r>
          </a:p>
          <a:p>
            <a:pPr marL="171450" indent="-171450">
              <a:buFont typeface="Arial" panose="020B0604020202020204" pitchFamily="34" charset="0"/>
              <a:buChar char="•"/>
            </a:pPr>
            <a:r>
              <a:rPr lang="en" sz="1200" b="0" i="0" u="none" strike="noStrike" kern="1200" dirty="0">
                <a:solidFill>
                  <a:schemeClr val="tx1"/>
                </a:solidFill>
                <a:effectLst/>
                <a:latin typeface="+mn-lt"/>
                <a:ea typeface="+mn-ea"/>
                <a:cs typeface="+mn-cs"/>
              </a:rPr>
              <a:t>Hypercoagulability – Pregnancy is a hypercoagulable state associated with progressive increases in several coagulation factors, including factors I, II, VII, VIII, IX, and X, along with a decrease in protein S. Forceps, vacuum extraction, or surgical delivery can exaggerate vascular intimal injury and amplify this phenomenon.</a:t>
            </a:r>
            <a:endParaRPr lang="tr-TR" dirty="0"/>
          </a:p>
        </p:txBody>
      </p:sp>
      <p:sp>
        <p:nvSpPr>
          <p:cNvPr id="4" name="Slayt Numarası Yer Tutucusu 3"/>
          <p:cNvSpPr>
            <a:spLocks noGrp="1"/>
          </p:cNvSpPr>
          <p:nvPr>
            <p:ph type="sldNum" sz="quarter" idx="5"/>
          </p:nvPr>
        </p:nvSpPr>
        <p:spPr/>
        <p:txBody>
          <a:bodyPr/>
          <a:lstStyle/>
          <a:p>
            <a:fld id="{EFA32F45-4D0B-0343-A2DE-3174D83799C0}" type="slidenum">
              <a:rPr lang="tr-TR" smtClean="0"/>
              <a:t>8</a:t>
            </a:fld>
            <a:endParaRPr lang="tr-TR"/>
          </a:p>
        </p:txBody>
      </p:sp>
    </p:spTree>
    <p:extLst>
      <p:ext uri="{BB962C8B-B14F-4D97-AF65-F5344CB8AC3E}">
        <p14:creationId xmlns:p14="http://schemas.microsoft.com/office/powerpoint/2010/main" val="2557679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EFA32F45-4D0B-0343-A2DE-3174D83799C0}" type="slidenum">
              <a:rPr lang="tr-TR" smtClean="0"/>
              <a:t>9</a:t>
            </a:fld>
            <a:endParaRPr lang="tr-TR"/>
          </a:p>
        </p:txBody>
      </p:sp>
    </p:spTree>
    <p:extLst>
      <p:ext uri="{BB962C8B-B14F-4D97-AF65-F5344CB8AC3E}">
        <p14:creationId xmlns:p14="http://schemas.microsoft.com/office/powerpoint/2010/main" val="393559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171450" indent="-171450">
              <a:buFont typeface="Arial" panose="020B0604020202020204" pitchFamily="34" charset="0"/>
              <a:buChar char="•"/>
            </a:pPr>
            <a:r>
              <a:rPr lang="en" dirty="0"/>
              <a:t>The limited utility of D-dimer in pregnancy is largely due to the natural rise in D-dimer with each trimester and slow decline postpartum. Although the negative predictive value remains high, the test is not as useful due to increased levels of D-dimer during pregnancy. </a:t>
            </a:r>
          </a:p>
          <a:p>
            <a:pPr marL="171450" indent="-171450">
              <a:buFont typeface="Arial" panose="020B0604020202020204" pitchFamily="34" charset="0"/>
              <a:buChar char="•"/>
            </a:pPr>
            <a:r>
              <a:rPr lang="en" dirty="0"/>
              <a:t>In pregnant patients, poor compressibility of a thigh vein with the ultrasound probe is highly sensitive (95 percent) and specific (&gt;95 percent) for the diagnosis of symptomatic proximal vein thrombosis. CUS is less sensitive for pelvic vein thrombosis and for calf vein thrombosis. </a:t>
            </a:r>
          </a:p>
          <a:p>
            <a:pPr marL="171450" indent="-171450">
              <a:buFont typeface="Arial" panose="020B0604020202020204" pitchFamily="34" charset="0"/>
              <a:buChar char="•"/>
            </a:pPr>
            <a:r>
              <a:rPr lang="en" dirty="0"/>
              <a:t>Magnetic resonance venography is a modality that can detect both thigh and pelvic vein DVT with a sensitivity that approaches 100 percent in the nonpregnant population. Data are limited in pregnancy. However, small case series of pregnant patients suggested that this modality was useful for the diagnosis of pelvic and femoral vein thrombosis in situations where other noninvasive examinations were equivocal.</a:t>
            </a:r>
          </a:p>
          <a:p>
            <a:pPr marL="171450" indent="-171450">
              <a:buFont typeface="Arial" panose="020B0604020202020204" pitchFamily="34" charset="0"/>
              <a:buChar char="•"/>
            </a:pPr>
            <a:r>
              <a:rPr lang="en" dirty="0"/>
              <a:t>Visualization of a filling defect by ascending contrast venography is considered the gold standard for the diagnosis of lower extremity DVT in the nonpregnant population. Venography is rarely performed in pregnancy due to concerns regarding exposure of the fetus to ionizing radiation, technical difficulties of femoral vein cannulation, and decreased sensitivity for isolated iliofemoral thrombosis due to abdominal-pelvic shielding. </a:t>
            </a:r>
            <a:endParaRPr lang="tr-TR" dirty="0"/>
          </a:p>
        </p:txBody>
      </p:sp>
      <p:sp>
        <p:nvSpPr>
          <p:cNvPr id="4" name="Slayt Numarası Yer Tutucusu 3"/>
          <p:cNvSpPr>
            <a:spLocks noGrp="1"/>
          </p:cNvSpPr>
          <p:nvPr>
            <p:ph type="sldNum" sz="quarter" idx="5"/>
          </p:nvPr>
        </p:nvSpPr>
        <p:spPr/>
        <p:txBody>
          <a:bodyPr/>
          <a:lstStyle/>
          <a:p>
            <a:fld id="{EFA32F45-4D0B-0343-A2DE-3174D83799C0}" type="slidenum">
              <a:rPr lang="tr-TR" smtClean="0"/>
              <a:t>10</a:t>
            </a:fld>
            <a:endParaRPr lang="tr-TR"/>
          </a:p>
        </p:txBody>
      </p:sp>
    </p:spTree>
    <p:extLst>
      <p:ext uri="{BB962C8B-B14F-4D97-AF65-F5344CB8AC3E}">
        <p14:creationId xmlns:p14="http://schemas.microsoft.com/office/powerpoint/2010/main" val="955750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 baseline="0" dirty="0"/>
              <a:t>Thromboprophylaxis can be pharmacologic (</a:t>
            </a:r>
            <a:r>
              <a:rPr lang="en" baseline="0" dirty="0" err="1"/>
              <a:t>ie</a:t>
            </a:r>
            <a:r>
              <a:rPr lang="en" baseline="0" dirty="0"/>
              <a:t>, anticoagulation) or mechanical (</a:t>
            </a:r>
            <a:r>
              <a:rPr lang="en" baseline="0" dirty="0" err="1"/>
              <a:t>eg</a:t>
            </a:r>
            <a:r>
              <a:rPr lang="en" baseline="0" dirty="0"/>
              <a:t>, intermittent pneumatic compression devices or graduated compression stockings). </a:t>
            </a:r>
          </a:p>
          <a:p>
            <a:pPr marL="171450" indent="-171450">
              <a:buFont typeface="Arial" panose="020B0604020202020204" pitchFamily="34" charset="0"/>
              <a:buChar char="•"/>
            </a:pPr>
            <a:r>
              <a:rPr lang="en" baseline="0" dirty="0"/>
              <a:t>Although pregnancy and the puerperium are risk factors for the development of VTE, the vast majority of pregnant women do not require thromboprophylaxis. However, thromboprophylaxis is typically targeted at those who are considered to be at greatest risk for the development of VTE during the antepartum and postpartum periods.</a:t>
            </a:r>
            <a:endParaRPr lang="en-US" baseline="0" dirty="0"/>
          </a:p>
        </p:txBody>
      </p:sp>
      <p:sp>
        <p:nvSpPr>
          <p:cNvPr id="4" name="Slide Number Placeholder 3"/>
          <p:cNvSpPr>
            <a:spLocks noGrp="1"/>
          </p:cNvSpPr>
          <p:nvPr>
            <p:ph type="sldNum" sz="quarter" idx="10"/>
          </p:nvPr>
        </p:nvSpPr>
        <p:spPr/>
        <p:txBody>
          <a:bodyPr/>
          <a:lstStyle/>
          <a:p>
            <a:fld id="{172BD10F-C123-984F-B4F6-FF410C1D91C9}" type="slidenum">
              <a:rPr lang="en-US" smtClean="0"/>
              <a:pPr/>
              <a:t>12</a:t>
            </a:fld>
            <a:endParaRPr lang="en-US"/>
          </a:p>
        </p:txBody>
      </p:sp>
    </p:spTree>
    <p:extLst>
      <p:ext uri="{BB962C8B-B14F-4D97-AF65-F5344CB8AC3E}">
        <p14:creationId xmlns:p14="http://schemas.microsoft.com/office/powerpoint/2010/main" val="1985132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 baseline="0" dirty="0"/>
              <a:t>Thromboprophylaxis can be pharmacologic (</a:t>
            </a:r>
            <a:r>
              <a:rPr lang="en" baseline="0" dirty="0" err="1"/>
              <a:t>ie</a:t>
            </a:r>
            <a:r>
              <a:rPr lang="en" baseline="0" dirty="0"/>
              <a:t>, anticoagulation) or mechanical (</a:t>
            </a:r>
            <a:r>
              <a:rPr lang="en" baseline="0" dirty="0" err="1"/>
              <a:t>eg</a:t>
            </a:r>
            <a:r>
              <a:rPr lang="en" baseline="0" dirty="0"/>
              <a:t>, intermittent pneumatic compression devices or graduated compression stockings). </a:t>
            </a:r>
          </a:p>
          <a:p>
            <a:pPr marL="171450" indent="-171450">
              <a:buFont typeface="Arial" panose="020B0604020202020204" pitchFamily="34" charset="0"/>
              <a:buChar char="•"/>
            </a:pPr>
            <a:r>
              <a:rPr lang="en" baseline="0" dirty="0"/>
              <a:t>Although pregnancy and the puerperium are risk factors for the development of VTE, the vast majority of pregnant women do not require thromboprophylaxis. However, thromboprophylaxis is typically targeted at those who are considered to be at greatest risk for the development of VTE during the antepartum and postpartum periods.</a:t>
            </a:r>
            <a:endParaRPr lang="en-US" baseline="0" dirty="0"/>
          </a:p>
        </p:txBody>
      </p:sp>
      <p:sp>
        <p:nvSpPr>
          <p:cNvPr id="4" name="Slide Number Placeholder 3"/>
          <p:cNvSpPr>
            <a:spLocks noGrp="1"/>
          </p:cNvSpPr>
          <p:nvPr>
            <p:ph type="sldNum" sz="quarter" idx="10"/>
          </p:nvPr>
        </p:nvSpPr>
        <p:spPr/>
        <p:txBody>
          <a:bodyPr/>
          <a:lstStyle/>
          <a:p>
            <a:fld id="{172BD10F-C123-984F-B4F6-FF410C1D91C9}" type="slidenum">
              <a:rPr lang="en-US" smtClean="0"/>
              <a:pPr/>
              <a:t>14</a:t>
            </a:fld>
            <a:endParaRPr lang="en-US"/>
          </a:p>
        </p:txBody>
      </p:sp>
    </p:spTree>
    <p:extLst>
      <p:ext uri="{BB962C8B-B14F-4D97-AF65-F5344CB8AC3E}">
        <p14:creationId xmlns:p14="http://schemas.microsoft.com/office/powerpoint/2010/main" val="2688571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a:t>Asıl başlık stilini düzenlemek için tıklayın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2034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65893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
İkinci düzey
Üçüncü düzey
Dördüncü düzey
Beşinci düzey</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02834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düzenlemek için tıklayın
İkinci düzey
Üçüncü düzey
Dördüncü düzey
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46949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
İkinci düzey
Üçüncü düzey
Dördüncü düzey
Beşinci düzey</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düzenlemek için tıklayın
İkinci düzey
Üçüncü düzey
Dördüncü düzey
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407346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
İkinci düzey
Üçüncü düzey
Dördüncü düzey
Beşinci düzey</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düzenlemek için tıklayın
İkinci düzey
Üçüncü düzey
Dördüncü düzey
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283203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düzenlemek için tıklayın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35048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a:t>Asıl metin stillerini düzenlemek için tıklayın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44770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a:t>Asıl başlık stilini düzenlemek için tıklayın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a:t>Asıl metin stillerini düzenlemek için tıklayın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3/24/19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97799C9-84D9-46D2-A11E-BCF8A720529D}" type="slidenum">
              <a:rPr lang="en-US" smtClean="0"/>
              <a:t>‹#›</a:t>
            </a:fld>
            <a:endParaRPr lang="en-US" dirty="0"/>
          </a:p>
        </p:txBody>
      </p:sp>
    </p:spTree>
    <p:extLst>
      <p:ext uri="{BB962C8B-B14F-4D97-AF65-F5344CB8AC3E}">
        <p14:creationId xmlns:p14="http://schemas.microsoft.com/office/powerpoint/2010/main" val="2489205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03086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a:t>Asıl metin stillerini düzenlemek için tıklayın
İkinci düzey
Üçüncü düzey
Dördüncü düzey
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a:t>Asıl metin stillerini düzenlemek için tıklayın
İkinci düzey
Üçüncü düzey
Dördüncü düzey
Beşinci düzey</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3/24/19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5D84065D-F351-4B03-BD91-D8A6B8D4B362}" type="slidenum">
              <a:rPr lang="en-US" smtClean="0"/>
              <a:t>‹#›</a:t>
            </a:fld>
            <a:endParaRPr lang="en-US" dirty="0"/>
          </a:p>
        </p:txBody>
      </p:sp>
    </p:spTree>
    <p:extLst>
      <p:ext uri="{BB962C8B-B14F-4D97-AF65-F5344CB8AC3E}">
        <p14:creationId xmlns:p14="http://schemas.microsoft.com/office/powerpoint/2010/main" val="328894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
İkinci düzey
Üçüncü düzey
Dördüncü düzey
Beşinci düzey</a:t>
            </a:r>
            <a:endParaRPr lang="en-US" dirty="0"/>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a:t>Asıl metin stillerini düzenlemek için tıklayın
İkinci düzey
Üçüncü düzey
Dördüncü düzey
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
İkinci düzey
Üçüncü düzey
Dördüncü düzey
Beşinci düzey</a:t>
            </a:r>
            <a:endParaRPr lang="en-US" dirty="0"/>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a:t>Asıl metin stillerini düzenlemek için tıklayın
İkinci düzey
Üçüncü düzey
Dördüncü düzey
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4654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61248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4199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a:t>Asıl başlık stilini düzenlemek için tıklayın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a:t>Asıl metin stillerini düzenlemek için tıklayın
İkinci düzey
Üçüncü düzey
Dördüncü düzey
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
İkinci düzey
Üçüncü düzey
Dördüncü düzey
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34761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
İkinci düzey
Üçüncü düzey
Dördüncü düzey
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3/24/19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42259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a:t>Asıl metin stillerini düzenlemek için tıklayın
İkinci düzey
Üçüncü düzey
Dördüncü düzey
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3/24/19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23872248"/>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 id="2147483951" r:id="rId12"/>
    <p:sldLayoutId id="2147483952" r:id="rId13"/>
    <p:sldLayoutId id="2147483953" r:id="rId14"/>
    <p:sldLayoutId id="2147483954" r:id="rId15"/>
    <p:sldLayoutId id="2147483955"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46292B0-F47C-F745-9B4A-728FE19A64CB}"/>
              </a:ext>
            </a:extLst>
          </p:cNvPr>
          <p:cNvSpPr>
            <a:spLocks noGrp="1"/>
          </p:cNvSpPr>
          <p:nvPr>
            <p:ph type="ctrTitle"/>
          </p:nvPr>
        </p:nvSpPr>
        <p:spPr>
          <a:xfrm>
            <a:off x="1540565" y="1476216"/>
            <a:ext cx="9273209" cy="1515533"/>
          </a:xfrm>
        </p:spPr>
        <p:style>
          <a:lnRef idx="2">
            <a:schemeClr val="dk1"/>
          </a:lnRef>
          <a:fillRef idx="1">
            <a:schemeClr val="lt1"/>
          </a:fillRef>
          <a:effectRef idx="0">
            <a:schemeClr val="dk1"/>
          </a:effectRef>
          <a:fontRef idx="minor">
            <a:schemeClr val="dk1"/>
          </a:fontRef>
        </p:style>
        <p:txBody>
          <a:bodyPr>
            <a:normAutofit/>
          </a:bodyPr>
          <a:lstStyle/>
          <a:p>
            <a:pPr algn="ctr"/>
            <a:r>
              <a:rPr lang="tr-TR" sz="4400" b="1" dirty="0" err="1">
                <a:solidFill>
                  <a:srgbClr val="FF0000"/>
                </a:solidFill>
              </a:rPr>
              <a:t>Venöz</a:t>
            </a:r>
            <a:r>
              <a:rPr lang="tr-TR" sz="4400" b="1" dirty="0">
                <a:solidFill>
                  <a:srgbClr val="FF0000"/>
                </a:solidFill>
              </a:rPr>
              <a:t> </a:t>
            </a:r>
            <a:r>
              <a:rPr lang="tr-TR" sz="4400" b="1" dirty="0" err="1">
                <a:solidFill>
                  <a:srgbClr val="FF0000"/>
                </a:solidFill>
              </a:rPr>
              <a:t>Tromboembolizm</a:t>
            </a:r>
            <a:r>
              <a:rPr lang="tr-TR" sz="4400" b="1" dirty="0">
                <a:solidFill>
                  <a:srgbClr val="FF0000"/>
                </a:solidFill>
              </a:rPr>
              <a:t> ve </a:t>
            </a:r>
            <a:r>
              <a:rPr lang="tr-TR" sz="4400" b="1" dirty="0" err="1">
                <a:solidFill>
                  <a:srgbClr val="FF0000"/>
                </a:solidFill>
              </a:rPr>
              <a:t>Maternal</a:t>
            </a:r>
            <a:r>
              <a:rPr lang="tr-TR" sz="4400" b="1" dirty="0">
                <a:solidFill>
                  <a:srgbClr val="FF0000"/>
                </a:solidFill>
              </a:rPr>
              <a:t> </a:t>
            </a:r>
            <a:r>
              <a:rPr lang="tr-TR" sz="4400" b="1" dirty="0" err="1">
                <a:solidFill>
                  <a:srgbClr val="FF0000"/>
                </a:solidFill>
              </a:rPr>
              <a:t>Mortalite</a:t>
            </a:r>
            <a:endParaRPr lang="tr-TR" sz="4400" b="1" dirty="0">
              <a:solidFill>
                <a:srgbClr val="FF0000"/>
              </a:solidFill>
            </a:endParaRPr>
          </a:p>
        </p:txBody>
      </p:sp>
      <p:sp>
        <p:nvSpPr>
          <p:cNvPr id="3" name="Alt Başlık 2">
            <a:extLst>
              <a:ext uri="{FF2B5EF4-FFF2-40B4-BE49-F238E27FC236}">
                <a16:creationId xmlns:a16="http://schemas.microsoft.com/office/drawing/2014/main" id="{07172C5D-6BB5-8443-8F84-B8FAD30F15B2}"/>
              </a:ext>
            </a:extLst>
          </p:cNvPr>
          <p:cNvSpPr>
            <a:spLocks noGrp="1"/>
          </p:cNvSpPr>
          <p:nvPr>
            <p:ph type="subTitle" idx="1"/>
          </p:nvPr>
        </p:nvSpPr>
        <p:spPr>
          <a:xfrm>
            <a:off x="1691109" y="3115878"/>
            <a:ext cx="8637072" cy="977621"/>
          </a:xfrm>
        </p:spPr>
        <p:style>
          <a:lnRef idx="2">
            <a:schemeClr val="accent1"/>
          </a:lnRef>
          <a:fillRef idx="1">
            <a:schemeClr val="lt1"/>
          </a:fillRef>
          <a:effectRef idx="0">
            <a:schemeClr val="accent1"/>
          </a:effectRef>
          <a:fontRef idx="minor">
            <a:schemeClr val="dk1"/>
          </a:fontRef>
        </p:style>
        <p:txBody>
          <a:bodyPr>
            <a:normAutofit/>
          </a:bodyPr>
          <a:lstStyle/>
          <a:p>
            <a:pPr algn="ctr"/>
            <a:r>
              <a:rPr lang="tr-TR" sz="3200" dirty="0">
                <a:solidFill>
                  <a:schemeClr val="tx1"/>
                </a:solidFill>
              </a:rPr>
              <a:t>Dr. Gökhan yıldırım</a:t>
            </a:r>
          </a:p>
        </p:txBody>
      </p:sp>
      <p:pic>
        <p:nvPicPr>
          <p:cNvPr id="4" name="Resim 5">
            <a:extLst>
              <a:ext uri="{FF2B5EF4-FFF2-40B4-BE49-F238E27FC236}">
                <a16:creationId xmlns:a16="http://schemas.microsoft.com/office/drawing/2014/main" id="{6F741CB5-DBE2-6D45-8B30-2F5BE74BF8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699" y="93356"/>
            <a:ext cx="3528811"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80385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57BAA56-51D1-E34C-903D-97896336D054}"/>
              </a:ext>
            </a:extLst>
          </p:cNvPr>
          <p:cNvSpPr>
            <a:spLocks noGrp="1"/>
          </p:cNvSpPr>
          <p:nvPr>
            <p:ph type="title"/>
          </p:nvPr>
        </p:nvSpPr>
        <p:spPr>
          <a:xfrm>
            <a:off x="1451579" y="341223"/>
            <a:ext cx="9603275" cy="695097"/>
          </a:xfrm>
        </p:spPr>
        <p:style>
          <a:lnRef idx="2">
            <a:schemeClr val="dk1"/>
          </a:lnRef>
          <a:fillRef idx="1">
            <a:schemeClr val="lt1"/>
          </a:fillRef>
          <a:effectRef idx="0">
            <a:schemeClr val="dk1"/>
          </a:effectRef>
          <a:fontRef idx="minor">
            <a:schemeClr val="dk1"/>
          </a:fontRef>
        </p:style>
        <p:txBody>
          <a:bodyPr>
            <a:normAutofit fontScale="90000"/>
          </a:bodyPr>
          <a:lstStyle/>
          <a:p>
            <a:pPr algn="ctr"/>
            <a:r>
              <a:rPr lang="tr-TR" sz="4000" cap="none" dirty="0">
                <a:solidFill>
                  <a:srgbClr val="FF0000"/>
                </a:solidFill>
              </a:rPr>
              <a:t>Tanı</a:t>
            </a:r>
          </a:p>
        </p:txBody>
      </p:sp>
      <p:sp>
        <p:nvSpPr>
          <p:cNvPr id="3" name="İçerik Yer Tutucusu 2">
            <a:extLst>
              <a:ext uri="{FF2B5EF4-FFF2-40B4-BE49-F238E27FC236}">
                <a16:creationId xmlns:a16="http://schemas.microsoft.com/office/drawing/2014/main" id="{ADEC4762-6C5F-0D40-AA1B-60D8A1270E51}"/>
              </a:ext>
            </a:extLst>
          </p:cNvPr>
          <p:cNvSpPr>
            <a:spLocks noGrp="1"/>
          </p:cNvSpPr>
          <p:nvPr>
            <p:ph idx="1"/>
          </p:nvPr>
        </p:nvSpPr>
        <p:spPr>
          <a:xfrm>
            <a:off x="1451578" y="1689554"/>
            <a:ext cx="9603275" cy="4434520"/>
          </a:xfrm>
        </p:spPr>
        <p:style>
          <a:lnRef idx="2">
            <a:schemeClr val="dk1"/>
          </a:lnRef>
          <a:fillRef idx="1">
            <a:schemeClr val="lt1"/>
          </a:fillRef>
          <a:effectRef idx="0">
            <a:schemeClr val="dk1"/>
          </a:effectRef>
          <a:fontRef idx="minor">
            <a:schemeClr val="dk1"/>
          </a:fontRef>
        </p:style>
        <p:txBody>
          <a:bodyPr>
            <a:normAutofit/>
          </a:bodyPr>
          <a:lstStyle/>
          <a:p>
            <a:r>
              <a:rPr lang="tr-TR" dirty="0"/>
              <a:t>Klinik tanı zor – olguların yalnızca %10’unda doğrulanmıştır. </a:t>
            </a:r>
          </a:p>
          <a:p>
            <a:pPr marL="0" indent="0">
              <a:buNone/>
            </a:pPr>
            <a:endParaRPr lang="tr-TR" dirty="0"/>
          </a:p>
          <a:p>
            <a:r>
              <a:rPr lang="tr-TR" dirty="0" err="1"/>
              <a:t>Laboratuar</a:t>
            </a:r>
            <a:r>
              <a:rPr lang="tr-TR" dirty="0"/>
              <a:t> testleri</a:t>
            </a:r>
          </a:p>
          <a:p>
            <a:pPr lvl="1"/>
            <a:r>
              <a:rPr lang="tr-TR" dirty="0"/>
              <a:t>D-</a:t>
            </a:r>
            <a:r>
              <a:rPr lang="tr-TR" dirty="0" err="1"/>
              <a:t>Dimer</a:t>
            </a:r>
            <a:r>
              <a:rPr lang="tr-TR" dirty="0"/>
              <a:t> (fibrin yıkım ürünü) – gebelik haftası ilerledikçe ↑ (negatif ise güven verici)</a:t>
            </a:r>
          </a:p>
          <a:p>
            <a:pPr marL="457200" lvl="1" indent="0">
              <a:buNone/>
            </a:pPr>
            <a:endParaRPr lang="tr-TR" dirty="0"/>
          </a:p>
          <a:p>
            <a:r>
              <a:rPr lang="tr-TR" dirty="0"/>
              <a:t>Kompresyon ultrasonografisi – ilk basamak test </a:t>
            </a:r>
          </a:p>
          <a:p>
            <a:pPr marL="0" indent="0">
              <a:buNone/>
            </a:pPr>
            <a:endParaRPr lang="tr-TR" dirty="0"/>
          </a:p>
          <a:p>
            <a:r>
              <a:rPr lang="tr-TR" dirty="0"/>
              <a:t>Manyetik rezonans </a:t>
            </a:r>
            <a:r>
              <a:rPr lang="tr-TR" dirty="0" err="1"/>
              <a:t>venografi</a:t>
            </a:r>
            <a:r>
              <a:rPr lang="tr-TR" dirty="0"/>
              <a:t> – </a:t>
            </a:r>
            <a:r>
              <a:rPr lang="tr-TR" dirty="0" err="1"/>
              <a:t>iliofemoral</a:t>
            </a:r>
            <a:r>
              <a:rPr lang="tr-TR" dirty="0"/>
              <a:t>  ve </a:t>
            </a:r>
            <a:r>
              <a:rPr lang="tr-TR" dirty="0" err="1"/>
              <a:t>pelvik</a:t>
            </a:r>
            <a:r>
              <a:rPr lang="tr-TR" dirty="0"/>
              <a:t> </a:t>
            </a:r>
            <a:r>
              <a:rPr lang="tr-TR" dirty="0" err="1"/>
              <a:t>ven</a:t>
            </a:r>
            <a:r>
              <a:rPr lang="tr-TR" dirty="0"/>
              <a:t> </a:t>
            </a:r>
            <a:r>
              <a:rPr lang="tr-TR" dirty="0" err="1"/>
              <a:t>trombozu</a:t>
            </a:r>
            <a:r>
              <a:rPr lang="tr-TR" dirty="0"/>
              <a:t> tanısında yararlı</a:t>
            </a:r>
          </a:p>
          <a:p>
            <a:pPr marL="0" indent="0">
              <a:buNone/>
            </a:pPr>
            <a:endParaRPr lang="tr-TR" dirty="0"/>
          </a:p>
          <a:p>
            <a:r>
              <a:rPr lang="tr-TR" dirty="0" err="1"/>
              <a:t>Kontras</a:t>
            </a:r>
            <a:r>
              <a:rPr lang="tr-TR" dirty="0"/>
              <a:t> </a:t>
            </a:r>
            <a:r>
              <a:rPr lang="tr-TR" dirty="0" err="1"/>
              <a:t>Venografi</a:t>
            </a:r>
            <a:r>
              <a:rPr lang="tr-TR" dirty="0"/>
              <a:t> (</a:t>
            </a:r>
            <a:r>
              <a:rPr lang="tr-TR" b="1" dirty="0">
                <a:solidFill>
                  <a:srgbClr val="FF0000"/>
                </a:solidFill>
              </a:rPr>
              <a:t>altın standart</a:t>
            </a:r>
            <a:r>
              <a:rPr lang="tr-TR" dirty="0"/>
              <a:t>) – negatif öngörü değeri %98</a:t>
            </a:r>
          </a:p>
          <a:p>
            <a:endParaRPr lang="tr-TR" dirty="0"/>
          </a:p>
        </p:txBody>
      </p:sp>
    </p:spTree>
    <p:extLst>
      <p:ext uri="{BB962C8B-B14F-4D97-AF65-F5344CB8AC3E}">
        <p14:creationId xmlns:p14="http://schemas.microsoft.com/office/powerpoint/2010/main" val="2654423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5090A9CE-A4E1-6D41-ADC9-0FC1405DB9F1}"/>
              </a:ext>
            </a:extLst>
          </p:cNvPr>
          <p:cNvSpPr txBox="1"/>
          <p:nvPr/>
        </p:nvSpPr>
        <p:spPr>
          <a:xfrm>
            <a:off x="4778062" y="528034"/>
            <a:ext cx="151355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t>DVT kuşkusu</a:t>
            </a:r>
          </a:p>
        </p:txBody>
      </p:sp>
      <p:cxnSp>
        <p:nvCxnSpPr>
          <p:cNvPr id="5" name="Düz Ok Bağlayıcısı 4">
            <a:extLst>
              <a:ext uri="{FF2B5EF4-FFF2-40B4-BE49-F238E27FC236}">
                <a16:creationId xmlns:a16="http://schemas.microsoft.com/office/drawing/2014/main" id="{14D72C91-BF15-104C-B44B-BFB9265197FD}"/>
              </a:ext>
            </a:extLst>
          </p:cNvPr>
          <p:cNvCxnSpPr>
            <a:stCxn id="3" idx="2"/>
          </p:cNvCxnSpPr>
          <p:nvPr/>
        </p:nvCxnSpPr>
        <p:spPr>
          <a:xfrm flipH="1">
            <a:off x="5525037" y="897366"/>
            <a:ext cx="9803" cy="390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Metin kutusu 5">
            <a:extLst>
              <a:ext uri="{FF2B5EF4-FFF2-40B4-BE49-F238E27FC236}">
                <a16:creationId xmlns:a16="http://schemas.microsoft.com/office/drawing/2014/main" id="{286EDA0B-A62E-BC48-8C7A-95FB2A644CC7}"/>
              </a:ext>
            </a:extLst>
          </p:cNvPr>
          <p:cNvSpPr txBox="1"/>
          <p:nvPr/>
        </p:nvSpPr>
        <p:spPr>
          <a:xfrm>
            <a:off x="2622883" y="1324343"/>
            <a:ext cx="6288901" cy="92333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gn="ctr"/>
            <a:r>
              <a:rPr lang="tr-TR" dirty="0" err="1"/>
              <a:t>İliak’tan</a:t>
            </a:r>
            <a:r>
              <a:rPr lang="tr-TR" dirty="0"/>
              <a:t> </a:t>
            </a:r>
            <a:r>
              <a:rPr lang="tr-TR" dirty="0" err="1"/>
              <a:t>popliteal</a:t>
            </a:r>
            <a:r>
              <a:rPr lang="tr-TR" dirty="0"/>
              <a:t> vena kadar </a:t>
            </a:r>
            <a:r>
              <a:rPr lang="tr-TR" dirty="0" err="1"/>
              <a:t>proksimal</a:t>
            </a:r>
            <a:r>
              <a:rPr lang="tr-TR" dirty="0"/>
              <a:t> </a:t>
            </a:r>
            <a:r>
              <a:rPr lang="tr-TR" dirty="0" err="1"/>
              <a:t>venöz</a:t>
            </a:r>
            <a:r>
              <a:rPr lang="tr-TR" dirty="0"/>
              <a:t> sistemin</a:t>
            </a:r>
          </a:p>
          <a:p>
            <a:pPr algn="ctr"/>
            <a:r>
              <a:rPr lang="tr-TR" dirty="0" err="1"/>
              <a:t>proksimal</a:t>
            </a:r>
            <a:r>
              <a:rPr lang="tr-TR" dirty="0"/>
              <a:t> </a:t>
            </a:r>
            <a:r>
              <a:rPr lang="tr-TR" dirty="0" err="1"/>
              <a:t>venöz</a:t>
            </a:r>
            <a:r>
              <a:rPr lang="tr-TR" dirty="0"/>
              <a:t> sistemin tamamı CUS ve </a:t>
            </a:r>
            <a:r>
              <a:rPr lang="tr-TR" dirty="0" err="1"/>
              <a:t>eksternal</a:t>
            </a:r>
            <a:r>
              <a:rPr lang="tr-TR" dirty="0"/>
              <a:t> </a:t>
            </a:r>
            <a:r>
              <a:rPr lang="tr-TR" dirty="0" err="1"/>
              <a:t>iliak</a:t>
            </a:r>
            <a:r>
              <a:rPr lang="tr-TR" dirty="0"/>
              <a:t> </a:t>
            </a:r>
          </a:p>
          <a:p>
            <a:pPr algn="ctr"/>
            <a:r>
              <a:rPr lang="tr-TR" dirty="0" err="1"/>
              <a:t>ven</a:t>
            </a:r>
            <a:r>
              <a:rPr lang="tr-TR" dirty="0"/>
              <a:t> </a:t>
            </a:r>
            <a:r>
              <a:rPr lang="tr-TR" dirty="0" err="1"/>
              <a:t>Doopler’i</a:t>
            </a:r>
            <a:r>
              <a:rPr lang="tr-TR" dirty="0"/>
              <a:t> </a:t>
            </a:r>
          </a:p>
        </p:txBody>
      </p:sp>
      <p:cxnSp>
        <p:nvCxnSpPr>
          <p:cNvPr id="8" name="Düz Ok Bağlayıcısı 7">
            <a:extLst>
              <a:ext uri="{FF2B5EF4-FFF2-40B4-BE49-F238E27FC236}">
                <a16:creationId xmlns:a16="http://schemas.microsoft.com/office/drawing/2014/main" id="{74B6E7B0-31DD-324E-B5A6-9FF462A73223}"/>
              </a:ext>
            </a:extLst>
          </p:cNvPr>
          <p:cNvCxnSpPr/>
          <p:nvPr/>
        </p:nvCxnSpPr>
        <p:spPr>
          <a:xfrm>
            <a:off x="3245476" y="2247673"/>
            <a:ext cx="0" cy="4269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Metin kutusu 8">
            <a:extLst>
              <a:ext uri="{FF2B5EF4-FFF2-40B4-BE49-F238E27FC236}">
                <a16:creationId xmlns:a16="http://schemas.microsoft.com/office/drawing/2014/main" id="{B86FA029-15DB-5641-A81E-2EAB294319C8}"/>
              </a:ext>
            </a:extLst>
          </p:cNvPr>
          <p:cNvSpPr txBox="1"/>
          <p:nvPr/>
        </p:nvSpPr>
        <p:spPr>
          <a:xfrm>
            <a:off x="2937539" y="2698433"/>
            <a:ext cx="61587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t>DVT</a:t>
            </a:r>
          </a:p>
        </p:txBody>
      </p:sp>
      <p:cxnSp>
        <p:nvCxnSpPr>
          <p:cNvPr id="10" name="Düz Ok Bağlayıcısı 9">
            <a:extLst>
              <a:ext uri="{FF2B5EF4-FFF2-40B4-BE49-F238E27FC236}">
                <a16:creationId xmlns:a16="http://schemas.microsoft.com/office/drawing/2014/main" id="{9DA90B81-3883-9E4F-9509-7FAA7750316D}"/>
              </a:ext>
            </a:extLst>
          </p:cNvPr>
          <p:cNvCxnSpPr/>
          <p:nvPr/>
        </p:nvCxnSpPr>
        <p:spPr>
          <a:xfrm>
            <a:off x="5660676" y="2247673"/>
            <a:ext cx="0" cy="4269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Metin kutusu 10">
            <a:extLst>
              <a:ext uri="{FF2B5EF4-FFF2-40B4-BE49-F238E27FC236}">
                <a16:creationId xmlns:a16="http://schemas.microsoft.com/office/drawing/2014/main" id="{A326923F-C335-3C4B-AA84-DA20B2F72646}"/>
              </a:ext>
            </a:extLst>
          </p:cNvPr>
          <p:cNvSpPr txBox="1"/>
          <p:nvPr/>
        </p:nvSpPr>
        <p:spPr>
          <a:xfrm>
            <a:off x="5029734" y="2681193"/>
            <a:ext cx="1237839"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t>DVT değil</a:t>
            </a:r>
          </a:p>
        </p:txBody>
      </p:sp>
      <p:cxnSp>
        <p:nvCxnSpPr>
          <p:cNvPr id="13" name="Düz Ok Bağlayıcısı 12">
            <a:extLst>
              <a:ext uri="{FF2B5EF4-FFF2-40B4-BE49-F238E27FC236}">
                <a16:creationId xmlns:a16="http://schemas.microsoft.com/office/drawing/2014/main" id="{6293BE56-9A2D-AF42-9E81-7BFFFA0EF322}"/>
              </a:ext>
            </a:extLst>
          </p:cNvPr>
          <p:cNvCxnSpPr>
            <a:stCxn id="11" idx="3"/>
          </p:cNvCxnSpPr>
          <p:nvPr/>
        </p:nvCxnSpPr>
        <p:spPr>
          <a:xfrm>
            <a:off x="6267573" y="2865859"/>
            <a:ext cx="93171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Metin kutusu 13">
            <a:extLst>
              <a:ext uri="{FF2B5EF4-FFF2-40B4-BE49-F238E27FC236}">
                <a16:creationId xmlns:a16="http://schemas.microsoft.com/office/drawing/2014/main" id="{59DEA195-E4B7-9140-94C6-3CCBAF71A940}"/>
              </a:ext>
            </a:extLst>
          </p:cNvPr>
          <p:cNvSpPr txBox="1"/>
          <p:nvPr/>
        </p:nvSpPr>
        <p:spPr>
          <a:xfrm>
            <a:off x="7213635" y="2482763"/>
            <a:ext cx="4971233" cy="923330"/>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t>Semptomlar ve </a:t>
            </a:r>
            <a:r>
              <a:rPr lang="tr-TR" dirty="0" err="1"/>
              <a:t>eksternal</a:t>
            </a:r>
            <a:r>
              <a:rPr lang="tr-TR" dirty="0"/>
              <a:t> </a:t>
            </a:r>
            <a:r>
              <a:rPr lang="tr-TR" dirty="0" err="1"/>
              <a:t>iliak</a:t>
            </a:r>
            <a:r>
              <a:rPr lang="tr-TR" dirty="0"/>
              <a:t> </a:t>
            </a:r>
            <a:r>
              <a:rPr lang="tr-TR" dirty="0" err="1"/>
              <a:t>ven</a:t>
            </a:r>
            <a:endParaRPr lang="tr-TR" dirty="0"/>
          </a:p>
          <a:p>
            <a:r>
              <a:rPr lang="tr-TR" dirty="0" err="1"/>
              <a:t>Doppler’i</a:t>
            </a:r>
            <a:r>
              <a:rPr lang="tr-TR" dirty="0"/>
              <a:t> izole </a:t>
            </a:r>
            <a:r>
              <a:rPr lang="tr-TR" dirty="0" err="1"/>
              <a:t>iliak</a:t>
            </a:r>
            <a:r>
              <a:rPr lang="tr-TR" dirty="0"/>
              <a:t> </a:t>
            </a:r>
            <a:r>
              <a:rPr lang="tr-TR" dirty="0" err="1"/>
              <a:t>DVT’yi</a:t>
            </a:r>
            <a:r>
              <a:rPr lang="tr-TR" dirty="0"/>
              <a:t> düşündürüyorsa</a:t>
            </a:r>
          </a:p>
          <a:p>
            <a:r>
              <a:rPr lang="tr-TR" dirty="0"/>
              <a:t>MR</a:t>
            </a:r>
          </a:p>
        </p:txBody>
      </p:sp>
      <p:cxnSp>
        <p:nvCxnSpPr>
          <p:cNvPr id="16" name="Düz Ok Bağlayıcısı 15">
            <a:extLst>
              <a:ext uri="{FF2B5EF4-FFF2-40B4-BE49-F238E27FC236}">
                <a16:creationId xmlns:a16="http://schemas.microsoft.com/office/drawing/2014/main" id="{4778ECF6-0E59-7F47-B737-FCC9CC8F6E2B}"/>
              </a:ext>
            </a:extLst>
          </p:cNvPr>
          <p:cNvCxnSpPr>
            <a:stCxn id="11" idx="2"/>
          </p:cNvCxnSpPr>
          <p:nvPr/>
        </p:nvCxnSpPr>
        <p:spPr>
          <a:xfrm>
            <a:off x="5648654" y="3050525"/>
            <a:ext cx="0" cy="9290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Metin kutusu 16">
            <a:extLst>
              <a:ext uri="{FF2B5EF4-FFF2-40B4-BE49-F238E27FC236}">
                <a16:creationId xmlns:a16="http://schemas.microsoft.com/office/drawing/2014/main" id="{E6C8C37B-724C-BE49-9A4C-5DB0BC44AF0B}"/>
              </a:ext>
            </a:extLst>
          </p:cNvPr>
          <p:cNvSpPr txBox="1"/>
          <p:nvPr/>
        </p:nvSpPr>
        <p:spPr>
          <a:xfrm>
            <a:off x="4029183" y="3975416"/>
            <a:ext cx="3292889" cy="64633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err="1"/>
              <a:t>Antikoagülan</a:t>
            </a:r>
            <a:r>
              <a:rPr lang="tr-TR" dirty="0"/>
              <a:t> kullanmadan </a:t>
            </a:r>
          </a:p>
          <a:p>
            <a:r>
              <a:rPr lang="tr-TR" dirty="0"/>
              <a:t>3. ve 7. günde CUS tekrarı </a:t>
            </a:r>
          </a:p>
        </p:txBody>
      </p:sp>
      <p:cxnSp>
        <p:nvCxnSpPr>
          <p:cNvPr id="18" name="Düz Ok Bağlayıcısı 17">
            <a:extLst>
              <a:ext uri="{FF2B5EF4-FFF2-40B4-BE49-F238E27FC236}">
                <a16:creationId xmlns:a16="http://schemas.microsoft.com/office/drawing/2014/main" id="{D2912EAF-DEAB-C447-B4DE-DEFEE0CDEF21}"/>
              </a:ext>
            </a:extLst>
          </p:cNvPr>
          <p:cNvCxnSpPr/>
          <p:nvPr/>
        </p:nvCxnSpPr>
        <p:spPr>
          <a:xfrm>
            <a:off x="4222124" y="4623826"/>
            <a:ext cx="0" cy="4269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Metin kutusu 18">
            <a:extLst>
              <a:ext uri="{FF2B5EF4-FFF2-40B4-BE49-F238E27FC236}">
                <a16:creationId xmlns:a16="http://schemas.microsoft.com/office/drawing/2014/main" id="{C77C64C1-FF7F-2746-B5CF-B87C87386D04}"/>
              </a:ext>
            </a:extLst>
          </p:cNvPr>
          <p:cNvSpPr txBox="1"/>
          <p:nvPr/>
        </p:nvSpPr>
        <p:spPr>
          <a:xfrm>
            <a:off x="3914187" y="5074586"/>
            <a:ext cx="61587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t>DVT</a:t>
            </a:r>
          </a:p>
        </p:txBody>
      </p:sp>
      <p:cxnSp>
        <p:nvCxnSpPr>
          <p:cNvPr id="20" name="Düz Ok Bağlayıcısı 19">
            <a:extLst>
              <a:ext uri="{FF2B5EF4-FFF2-40B4-BE49-F238E27FC236}">
                <a16:creationId xmlns:a16="http://schemas.microsoft.com/office/drawing/2014/main" id="{E29B8B85-32C6-1E4B-A1AC-D1AB314D0043}"/>
              </a:ext>
            </a:extLst>
          </p:cNvPr>
          <p:cNvCxnSpPr/>
          <p:nvPr/>
        </p:nvCxnSpPr>
        <p:spPr>
          <a:xfrm>
            <a:off x="6418383" y="4620503"/>
            <a:ext cx="0" cy="4269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Metin kutusu 20">
            <a:extLst>
              <a:ext uri="{FF2B5EF4-FFF2-40B4-BE49-F238E27FC236}">
                <a16:creationId xmlns:a16="http://schemas.microsoft.com/office/drawing/2014/main" id="{4B8D64A5-EB79-7047-ACBE-693B7CB9A543}"/>
              </a:ext>
            </a:extLst>
          </p:cNvPr>
          <p:cNvSpPr txBox="1"/>
          <p:nvPr/>
        </p:nvSpPr>
        <p:spPr>
          <a:xfrm>
            <a:off x="5787441" y="5054023"/>
            <a:ext cx="1237839"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t>DVT değil</a:t>
            </a:r>
          </a:p>
        </p:txBody>
      </p:sp>
      <p:cxnSp>
        <p:nvCxnSpPr>
          <p:cNvPr id="22" name="Düz Ok Bağlayıcısı 21">
            <a:extLst>
              <a:ext uri="{FF2B5EF4-FFF2-40B4-BE49-F238E27FC236}">
                <a16:creationId xmlns:a16="http://schemas.microsoft.com/office/drawing/2014/main" id="{50A91673-A98D-B547-8E04-37280E957FCF}"/>
              </a:ext>
            </a:extLst>
          </p:cNvPr>
          <p:cNvCxnSpPr>
            <a:stCxn id="21" idx="2"/>
          </p:cNvCxnSpPr>
          <p:nvPr/>
        </p:nvCxnSpPr>
        <p:spPr>
          <a:xfrm>
            <a:off x="6406361" y="5423355"/>
            <a:ext cx="0" cy="468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Metin kutusu 22">
            <a:extLst>
              <a:ext uri="{FF2B5EF4-FFF2-40B4-BE49-F238E27FC236}">
                <a16:creationId xmlns:a16="http://schemas.microsoft.com/office/drawing/2014/main" id="{0E6330F8-D77E-8C4F-85BC-67C3F77C87CD}"/>
              </a:ext>
            </a:extLst>
          </p:cNvPr>
          <p:cNvSpPr txBox="1"/>
          <p:nvPr/>
        </p:nvSpPr>
        <p:spPr>
          <a:xfrm>
            <a:off x="5722112" y="5891355"/>
            <a:ext cx="1338828"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t>Klinik izlem</a:t>
            </a:r>
          </a:p>
        </p:txBody>
      </p:sp>
    </p:spTree>
    <p:extLst>
      <p:ext uri="{BB962C8B-B14F-4D97-AF65-F5344CB8AC3E}">
        <p14:creationId xmlns:p14="http://schemas.microsoft.com/office/powerpoint/2010/main" val="4258950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a:extLst>
              <a:ext uri="{FF2B5EF4-FFF2-40B4-BE49-F238E27FC236}">
                <a16:creationId xmlns:a16="http://schemas.microsoft.com/office/drawing/2014/main" id="{153199CE-2F32-4348-A85E-D5D604CEAB79}"/>
              </a:ext>
            </a:extLst>
          </p:cNvPr>
          <p:cNvPicPr>
            <a:picLocks noChangeAspect="1"/>
          </p:cNvPicPr>
          <p:nvPr/>
        </p:nvPicPr>
        <p:blipFill rotWithShape="1">
          <a:blip r:embed="rId3"/>
          <a:srcRect l="-197" r="224"/>
          <a:stretch/>
        </p:blipFill>
        <p:spPr>
          <a:xfrm>
            <a:off x="98738" y="3757410"/>
            <a:ext cx="4612962" cy="2926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Resim 5">
            <a:extLst>
              <a:ext uri="{FF2B5EF4-FFF2-40B4-BE49-F238E27FC236}">
                <a16:creationId xmlns:a16="http://schemas.microsoft.com/office/drawing/2014/main" id="{D09ACD67-B294-EB43-93BD-6DB05D65CE89}"/>
              </a:ext>
            </a:extLst>
          </p:cNvPr>
          <p:cNvPicPr>
            <a:picLocks noChangeAspect="1"/>
          </p:cNvPicPr>
          <p:nvPr/>
        </p:nvPicPr>
        <p:blipFill>
          <a:blip r:embed="rId4"/>
          <a:stretch>
            <a:fillRect/>
          </a:stretch>
        </p:blipFill>
        <p:spPr>
          <a:xfrm>
            <a:off x="8483600" y="97667"/>
            <a:ext cx="3505200" cy="2162934"/>
          </a:xfrm>
          <a:prstGeom prst="rect">
            <a:avLst/>
          </a:prstGeom>
          <a:ln w="28575">
            <a:solidFill>
              <a:schemeClr val="tx1"/>
            </a:solidFill>
          </a:ln>
        </p:spPr>
      </p:pic>
      <p:pic>
        <p:nvPicPr>
          <p:cNvPr id="7" name="Content Placeholder 3">
            <a:extLst>
              <a:ext uri="{FF2B5EF4-FFF2-40B4-BE49-F238E27FC236}">
                <a16:creationId xmlns:a16="http://schemas.microsoft.com/office/drawing/2014/main" id="{01BC7CC3-9F18-F24F-B61F-BB7CDD10FC05}"/>
              </a:ext>
            </a:extLst>
          </p:cNvPr>
          <p:cNvPicPr>
            <a:picLocks noChangeAspect="1"/>
          </p:cNvPicPr>
          <p:nvPr/>
        </p:nvPicPr>
        <p:blipFill rotWithShape="1">
          <a:blip r:embed="rId5"/>
          <a:srcRect l="-1915" r="586" b="626"/>
          <a:stretch/>
        </p:blipFill>
        <p:spPr>
          <a:xfrm>
            <a:off x="8600948" y="3833609"/>
            <a:ext cx="3289300" cy="2926724"/>
          </a:xfrm>
          <a:prstGeom prst="rect">
            <a:avLst/>
          </a:prstGeom>
          <a:ln>
            <a:solidFill>
              <a:schemeClr val="tx1"/>
            </a:solidFill>
          </a:ln>
        </p:spPr>
      </p:pic>
      <p:pic>
        <p:nvPicPr>
          <p:cNvPr id="12" name="Resim 11">
            <a:extLst>
              <a:ext uri="{FF2B5EF4-FFF2-40B4-BE49-F238E27FC236}">
                <a16:creationId xmlns:a16="http://schemas.microsoft.com/office/drawing/2014/main" id="{2EEFA831-A5AD-064A-B302-F4F90A8B2A8C}"/>
              </a:ext>
            </a:extLst>
          </p:cNvPr>
          <p:cNvPicPr>
            <a:picLocks noChangeAspect="1"/>
          </p:cNvPicPr>
          <p:nvPr/>
        </p:nvPicPr>
        <p:blipFill>
          <a:blip r:embed="rId6"/>
          <a:stretch>
            <a:fillRect/>
          </a:stretch>
        </p:blipFill>
        <p:spPr>
          <a:xfrm>
            <a:off x="98737" y="67614"/>
            <a:ext cx="4612962" cy="2561286"/>
          </a:xfrm>
          <a:prstGeom prst="rect">
            <a:avLst/>
          </a:prstGeom>
          <a:ln w="12700">
            <a:solidFill>
              <a:schemeClr val="tx1"/>
            </a:solidFill>
          </a:ln>
        </p:spPr>
      </p:pic>
      <p:pic>
        <p:nvPicPr>
          <p:cNvPr id="13" name="Content Placeholder 3">
            <a:extLst>
              <a:ext uri="{FF2B5EF4-FFF2-40B4-BE49-F238E27FC236}">
                <a16:creationId xmlns:a16="http://schemas.microsoft.com/office/drawing/2014/main" id="{40C77FB6-DADD-F345-BBFF-8893C5ECBE9E}"/>
              </a:ext>
            </a:extLst>
          </p:cNvPr>
          <p:cNvPicPr>
            <a:picLocks noGrp="1" noChangeAspect="1"/>
          </p:cNvPicPr>
          <p:nvPr>
            <p:ph sz="quarter" idx="1"/>
          </p:nvPr>
        </p:nvPicPr>
        <p:blipFill>
          <a:blip r:embed="rId7"/>
          <a:srcRect l="6633" r="6633"/>
          <a:stretch>
            <a:fillRect/>
          </a:stretch>
        </p:blipFill>
        <p:spPr>
          <a:xfrm>
            <a:off x="4946918" y="1801433"/>
            <a:ext cx="3289300" cy="32551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00322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725400" y="1594780"/>
            <a:ext cx="8774516" cy="4572000"/>
          </a:xfrm>
          <a:ln w="12700" cmpd="sng">
            <a:prstDash val="solid"/>
          </a:ln>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US" dirty="0"/>
              <a:t>                                  </a:t>
            </a:r>
            <a:r>
              <a:rPr lang="en-US" sz="4800" dirty="0"/>
              <a:t>SONUÇ</a:t>
            </a:r>
          </a:p>
          <a:p>
            <a:pPr marL="0" indent="0">
              <a:buNone/>
            </a:pPr>
            <a:r>
              <a:rPr lang="en-US" sz="4800" dirty="0"/>
              <a:t>   </a:t>
            </a:r>
            <a:r>
              <a:rPr lang="en-US" sz="6000" dirty="0">
                <a:solidFill>
                  <a:srgbClr val="FF0000"/>
                </a:solidFill>
              </a:rPr>
              <a:t>TROMBOPROFİLAKSİ</a:t>
            </a:r>
          </a:p>
          <a:p>
            <a:pPr marL="0" indent="0">
              <a:buNone/>
            </a:pPr>
            <a:r>
              <a:rPr lang="en-US" sz="4800" dirty="0"/>
              <a:t>              ADINDA BİR</a:t>
            </a:r>
          </a:p>
          <a:p>
            <a:pPr marL="0" indent="0">
              <a:buNone/>
            </a:pPr>
            <a:r>
              <a:rPr lang="en-US" sz="4800" dirty="0"/>
              <a:t>         SORUNUMUZ VAR</a:t>
            </a:r>
          </a:p>
        </p:txBody>
      </p:sp>
    </p:spTree>
    <p:extLst>
      <p:ext uri="{BB962C8B-B14F-4D97-AF65-F5344CB8AC3E}">
        <p14:creationId xmlns:p14="http://schemas.microsoft.com/office/powerpoint/2010/main" val="398151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848" y="292128"/>
            <a:ext cx="10058400" cy="905608"/>
          </a:xfrm>
          <a:ln>
            <a:prstDash val="solid"/>
          </a:ln>
        </p:spPr>
        <p:style>
          <a:lnRef idx="2">
            <a:schemeClr val="dk1"/>
          </a:lnRef>
          <a:fillRef idx="1">
            <a:schemeClr val="lt1"/>
          </a:fillRef>
          <a:effectRef idx="0">
            <a:schemeClr val="dk1"/>
          </a:effectRef>
          <a:fontRef idx="minor">
            <a:schemeClr val="dk1"/>
          </a:fontRef>
        </p:style>
        <p:txBody>
          <a:bodyPr>
            <a:normAutofit/>
          </a:bodyPr>
          <a:lstStyle/>
          <a:p>
            <a:pPr algn="ctr"/>
            <a:r>
              <a:rPr lang="en-US" sz="4000" cap="none" dirty="0" err="1">
                <a:solidFill>
                  <a:srgbClr val="FF0000"/>
                </a:solidFill>
              </a:rPr>
              <a:t>TROMBOPROFİLAKSi</a:t>
            </a:r>
            <a:endParaRPr lang="en-US" sz="4000" cap="none" dirty="0">
              <a:solidFill>
                <a:srgbClr val="FF0000"/>
              </a:solidFill>
            </a:endParaRPr>
          </a:p>
        </p:txBody>
      </p:sp>
      <p:sp>
        <p:nvSpPr>
          <p:cNvPr id="3" name="Content Placeholder 2"/>
          <p:cNvSpPr>
            <a:spLocks noGrp="1"/>
          </p:cNvSpPr>
          <p:nvPr>
            <p:ph idx="1"/>
          </p:nvPr>
        </p:nvSpPr>
        <p:spPr>
          <a:xfrm>
            <a:off x="919056" y="1657261"/>
            <a:ext cx="10209191" cy="4432273"/>
          </a:xfrm>
          <a:ln w="12700" cmpd="sng">
            <a:prstDash val="solid"/>
          </a:ln>
        </p:spPr>
        <p:style>
          <a:lnRef idx="2">
            <a:schemeClr val="dk1"/>
          </a:lnRef>
          <a:fillRef idx="1">
            <a:schemeClr val="lt1"/>
          </a:fillRef>
          <a:effectRef idx="0">
            <a:schemeClr val="dk1"/>
          </a:effectRef>
          <a:fontRef idx="minor">
            <a:schemeClr val="dk1"/>
          </a:fontRef>
        </p:style>
        <p:txBody>
          <a:bodyPr>
            <a:noAutofit/>
          </a:bodyPr>
          <a:lstStyle/>
          <a:p>
            <a:pPr>
              <a:buNone/>
            </a:pPr>
            <a:r>
              <a:rPr lang="en-US" sz="2000" b="1" u="sng" dirty="0">
                <a:solidFill>
                  <a:srgbClr val="C00000"/>
                </a:solidFill>
              </a:rPr>
              <a:t>MEKANİK YÖNTEM</a:t>
            </a:r>
            <a:endParaRPr lang="tr-TR" sz="2000" b="1" u="sng" dirty="0">
              <a:solidFill>
                <a:srgbClr val="C00000"/>
              </a:solidFill>
            </a:endParaRPr>
          </a:p>
          <a:p>
            <a:r>
              <a:rPr lang="en-US" sz="2000" dirty="0" err="1"/>
              <a:t>Mobilizasyon</a:t>
            </a:r>
            <a:r>
              <a:rPr lang="en-US" sz="2000" dirty="0"/>
              <a:t>, </a:t>
            </a:r>
            <a:r>
              <a:rPr lang="en-US" sz="2000" dirty="0" err="1"/>
              <a:t>egzersiz</a:t>
            </a:r>
            <a:endParaRPr lang="en-US" sz="2000" dirty="0"/>
          </a:p>
          <a:p>
            <a:r>
              <a:rPr lang="en-US" sz="2000" dirty="0" err="1"/>
              <a:t>Dehidratasyondan</a:t>
            </a:r>
            <a:r>
              <a:rPr lang="en-US" sz="2000" dirty="0"/>
              <a:t> </a:t>
            </a:r>
            <a:r>
              <a:rPr lang="en-US" sz="2000" dirty="0" err="1"/>
              <a:t>kaçınma</a:t>
            </a:r>
            <a:endParaRPr lang="en-US" sz="2000" dirty="0"/>
          </a:p>
          <a:p>
            <a:pPr marL="0" indent="0"/>
            <a:r>
              <a:rPr lang="tr-TR" sz="2000" dirty="0"/>
              <a:t>  </a:t>
            </a:r>
            <a:r>
              <a:rPr lang="en-US" sz="2000" dirty="0" err="1"/>
              <a:t>Varis</a:t>
            </a:r>
            <a:r>
              <a:rPr lang="en-US" sz="2000" dirty="0"/>
              <a:t> </a:t>
            </a:r>
            <a:r>
              <a:rPr lang="en-US" sz="2000" dirty="0" err="1"/>
              <a:t>çorabı</a:t>
            </a:r>
            <a:endParaRPr lang="en-US" sz="2000" dirty="0"/>
          </a:p>
          <a:p>
            <a:r>
              <a:rPr lang="en-US" sz="2000" dirty="0" err="1"/>
              <a:t>Basınç</a:t>
            </a:r>
            <a:r>
              <a:rPr lang="en-US" sz="2000" dirty="0"/>
              <a:t> </a:t>
            </a:r>
            <a:r>
              <a:rPr lang="en-US" sz="2000" dirty="0" err="1"/>
              <a:t>uygulayan</a:t>
            </a:r>
            <a:r>
              <a:rPr lang="en-US" sz="2000" dirty="0"/>
              <a:t> </a:t>
            </a:r>
            <a:r>
              <a:rPr lang="en-US" sz="2000" dirty="0" err="1"/>
              <a:t>aletler</a:t>
            </a:r>
            <a:endParaRPr lang="en-US" sz="2000" dirty="0"/>
          </a:p>
          <a:p>
            <a:pPr marL="0" indent="0">
              <a:buNone/>
            </a:pPr>
            <a:r>
              <a:rPr lang="en-US" sz="2000" b="1" u="sng" dirty="0">
                <a:solidFill>
                  <a:srgbClr val="C00000"/>
                </a:solidFill>
              </a:rPr>
              <a:t>MEDİKAL YÖNTEM</a:t>
            </a:r>
          </a:p>
          <a:p>
            <a:r>
              <a:rPr lang="en-US" sz="2000" dirty="0"/>
              <a:t>DMAH (ilk </a:t>
            </a:r>
            <a:r>
              <a:rPr lang="en-US" sz="2000" dirty="0" err="1"/>
              <a:t>tercih</a:t>
            </a:r>
            <a:r>
              <a:rPr lang="en-US" sz="2000" dirty="0"/>
              <a:t>)</a:t>
            </a:r>
          </a:p>
          <a:p>
            <a:r>
              <a:rPr lang="en-US" sz="2000" dirty="0"/>
              <a:t>UFH</a:t>
            </a:r>
          </a:p>
          <a:p>
            <a:r>
              <a:rPr lang="en-US" sz="2000" dirty="0"/>
              <a:t>Warfarin</a:t>
            </a:r>
          </a:p>
          <a:p>
            <a:r>
              <a:rPr lang="en-US" sz="2000" dirty="0" err="1"/>
              <a:t>Fondaparinux</a:t>
            </a:r>
            <a:endParaRPr lang="en-US" sz="2000" dirty="0"/>
          </a:p>
        </p:txBody>
      </p:sp>
    </p:spTree>
    <p:extLst>
      <p:ext uri="{BB962C8B-B14F-4D97-AF65-F5344CB8AC3E}">
        <p14:creationId xmlns:p14="http://schemas.microsoft.com/office/powerpoint/2010/main" val="332676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3DDB7476-A922-854D-B1B2-A6E813723A98}"/>
              </a:ext>
            </a:extLst>
          </p:cNvPr>
          <p:cNvPicPr>
            <a:picLocks noChangeAspect="1"/>
          </p:cNvPicPr>
          <p:nvPr/>
        </p:nvPicPr>
        <p:blipFill>
          <a:blip r:embed="rId2"/>
          <a:stretch>
            <a:fillRect/>
          </a:stretch>
        </p:blipFill>
        <p:spPr>
          <a:xfrm>
            <a:off x="5847008" y="270457"/>
            <a:ext cx="6194738" cy="5988676"/>
          </a:xfrm>
          <a:prstGeom prst="rect">
            <a:avLst/>
          </a:prstGeom>
        </p:spPr>
      </p:pic>
      <p:pic>
        <p:nvPicPr>
          <p:cNvPr id="3" name="Content Placeholder 3">
            <a:extLst>
              <a:ext uri="{FF2B5EF4-FFF2-40B4-BE49-F238E27FC236}">
                <a16:creationId xmlns:a16="http://schemas.microsoft.com/office/drawing/2014/main" id="{867F86F5-DBEF-F745-B5E5-830CA2ACE5EE}"/>
              </a:ext>
            </a:extLst>
          </p:cNvPr>
          <p:cNvPicPr>
            <a:picLocks noChangeAspect="1"/>
          </p:cNvPicPr>
          <p:nvPr/>
        </p:nvPicPr>
        <p:blipFill rotWithShape="1">
          <a:blip r:embed="rId3"/>
          <a:srcRect l="-197" r="224"/>
          <a:stretch/>
        </p:blipFill>
        <p:spPr>
          <a:xfrm>
            <a:off x="425003" y="363828"/>
            <a:ext cx="5009882" cy="58953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98855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187116" y="276726"/>
            <a:ext cx="8967537" cy="1286416"/>
          </a:xfrm>
          <a:ln w="12700" cmpd="sng">
            <a:prstDash val="solid"/>
          </a:ln>
        </p:spPr>
        <p:style>
          <a:lnRef idx="2">
            <a:schemeClr val="dk1"/>
          </a:lnRef>
          <a:fillRef idx="1">
            <a:schemeClr val="lt1"/>
          </a:fillRef>
          <a:effectRef idx="0">
            <a:schemeClr val="dk1"/>
          </a:effectRef>
          <a:fontRef idx="minor">
            <a:schemeClr val="dk1"/>
          </a:fontRef>
        </p:style>
        <p:txBody>
          <a:bodyPr>
            <a:normAutofit/>
          </a:bodyPr>
          <a:lstStyle/>
          <a:p>
            <a:pPr algn="ctr"/>
            <a:r>
              <a:rPr lang="en-US" sz="2800" b="1" cap="none" dirty="0">
                <a:solidFill>
                  <a:srgbClr val="FF0000"/>
                </a:solidFill>
              </a:rPr>
              <a:t>Antenatal </a:t>
            </a:r>
            <a:r>
              <a:rPr lang="en-US" sz="2800" b="1" cap="none" dirty="0" err="1">
                <a:solidFill>
                  <a:srgbClr val="FF0000"/>
                </a:solidFill>
              </a:rPr>
              <a:t>Tromboprofilaksi</a:t>
            </a:r>
            <a:endParaRPr lang="en-US" sz="2800" b="1" cap="none" dirty="0">
              <a:solidFill>
                <a:srgbClr val="FF0000"/>
              </a:solidFill>
            </a:endParaRPr>
          </a:p>
        </p:txBody>
      </p:sp>
      <p:sp>
        <p:nvSpPr>
          <p:cNvPr id="3" name="Content Placeholder 2"/>
          <p:cNvSpPr>
            <a:spLocks noGrp="1"/>
          </p:cNvSpPr>
          <p:nvPr>
            <p:ph idx="1"/>
          </p:nvPr>
        </p:nvSpPr>
        <p:spPr>
          <a:xfrm>
            <a:off x="1066800" y="2080504"/>
            <a:ext cx="9262872" cy="4224044"/>
          </a:xfrm>
          <a:ln w="12700" cmpd="sng">
            <a:prstDash val="solid"/>
          </a:ln>
        </p:spPr>
        <p:style>
          <a:lnRef idx="2">
            <a:schemeClr val="dk1"/>
          </a:lnRef>
          <a:fillRef idx="1">
            <a:schemeClr val="lt1"/>
          </a:fillRef>
          <a:effectRef idx="0">
            <a:schemeClr val="dk1"/>
          </a:effectRef>
          <a:fontRef idx="minor">
            <a:schemeClr val="dk1"/>
          </a:fontRef>
        </p:style>
        <p:txBody>
          <a:bodyPr>
            <a:normAutofit fontScale="77500" lnSpcReduction="20000"/>
          </a:bodyPr>
          <a:lstStyle/>
          <a:p>
            <a:pPr algn="just"/>
            <a:r>
              <a:rPr lang="en-US" sz="2800" b="1" u="sng" dirty="0">
                <a:solidFill>
                  <a:srgbClr val="C00000"/>
                </a:solidFill>
              </a:rPr>
              <a:t>Prenatal </a:t>
            </a:r>
            <a:r>
              <a:rPr lang="en-US" sz="2800" b="1" u="sng" dirty="0" err="1">
                <a:solidFill>
                  <a:srgbClr val="C00000"/>
                </a:solidFill>
              </a:rPr>
              <a:t>ve</a:t>
            </a:r>
            <a:r>
              <a:rPr lang="en-US" sz="2800" b="1" u="sng" dirty="0">
                <a:solidFill>
                  <a:srgbClr val="C00000"/>
                </a:solidFill>
              </a:rPr>
              <a:t> antenatal risk </a:t>
            </a:r>
            <a:r>
              <a:rPr lang="en-US" sz="2800" b="1" u="sng" dirty="0" err="1">
                <a:solidFill>
                  <a:srgbClr val="C00000"/>
                </a:solidFill>
              </a:rPr>
              <a:t>değerlendirilmesi</a:t>
            </a:r>
            <a:r>
              <a:rPr lang="en-US" sz="2800" b="1" u="sng" dirty="0">
                <a:solidFill>
                  <a:srgbClr val="C00000"/>
                </a:solidFill>
              </a:rPr>
              <a:t>;</a:t>
            </a:r>
          </a:p>
          <a:p>
            <a:pPr lvl="1" algn="just"/>
            <a:r>
              <a:rPr lang="en-US" sz="2600" dirty="0" err="1"/>
              <a:t>Tüm</a:t>
            </a:r>
            <a:r>
              <a:rPr lang="en-US" sz="2600" dirty="0"/>
              <a:t> </a:t>
            </a:r>
            <a:r>
              <a:rPr lang="en-US" sz="2600" dirty="0" err="1"/>
              <a:t>kadınlar</a:t>
            </a:r>
            <a:r>
              <a:rPr lang="en-US" sz="2600" dirty="0"/>
              <a:t> </a:t>
            </a:r>
            <a:r>
              <a:rPr lang="en-US" sz="2600" dirty="0" err="1"/>
              <a:t>gebelik</a:t>
            </a:r>
            <a:r>
              <a:rPr lang="en-US" sz="2600" dirty="0"/>
              <a:t> </a:t>
            </a:r>
            <a:r>
              <a:rPr lang="en-US" sz="2600" dirty="0" err="1"/>
              <a:t>öncesi</a:t>
            </a:r>
            <a:r>
              <a:rPr lang="en-US" sz="2600" dirty="0"/>
              <a:t> </a:t>
            </a:r>
            <a:r>
              <a:rPr lang="en-US" sz="2600" dirty="0" err="1"/>
              <a:t>ve</a:t>
            </a:r>
            <a:r>
              <a:rPr lang="en-US" sz="2600" dirty="0"/>
              <a:t> </a:t>
            </a:r>
            <a:r>
              <a:rPr lang="en-US" sz="2600" dirty="0" err="1"/>
              <a:t>erken</a:t>
            </a:r>
            <a:r>
              <a:rPr lang="en-US" sz="2600" dirty="0"/>
              <a:t> </a:t>
            </a:r>
            <a:r>
              <a:rPr lang="en-US" sz="2600" dirty="0" err="1"/>
              <a:t>gebelikte</a:t>
            </a:r>
            <a:r>
              <a:rPr lang="en-US" sz="2600" dirty="0"/>
              <a:t> VTE risk </a:t>
            </a:r>
            <a:r>
              <a:rPr lang="en-US" sz="2600" dirty="0" err="1"/>
              <a:t>faktörleri</a:t>
            </a:r>
            <a:r>
              <a:rPr lang="en-US" sz="2600" dirty="0"/>
              <a:t> </a:t>
            </a:r>
            <a:r>
              <a:rPr lang="en-US" sz="2600" dirty="0" err="1"/>
              <a:t>açısından</a:t>
            </a:r>
            <a:r>
              <a:rPr lang="en-US" sz="2600" dirty="0"/>
              <a:t> </a:t>
            </a:r>
            <a:r>
              <a:rPr lang="en-US" sz="2600" dirty="0" err="1"/>
              <a:t>değerlendirilmelidir</a:t>
            </a:r>
            <a:r>
              <a:rPr lang="en-US" sz="2600" dirty="0"/>
              <a:t>.</a:t>
            </a:r>
          </a:p>
          <a:p>
            <a:pPr marL="0" indent="0" algn="just">
              <a:buNone/>
            </a:pPr>
            <a:endParaRPr lang="en-US" sz="2800" dirty="0"/>
          </a:p>
          <a:p>
            <a:pPr marL="0" indent="0" algn="just">
              <a:buNone/>
            </a:pPr>
            <a:endParaRPr lang="en-US" sz="2800" dirty="0"/>
          </a:p>
          <a:p>
            <a:pPr lvl="1" algn="just"/>
            <a:r>
              <a:rPr lang="en-US" sz="2600" dirty="0" err="1"/>
              <a:t>Yeni</a:t>
            </a:r>
            <a:r>
              <a:rPr lang="en-US" sz="2600" dirty="0"/>
              <a:t> </a:t>
            </a:r>
            <a:r>
              <a:rPr lang="en-US" sz="2600" dirty="0" err="1"/>
              <a:t>gelişen</a:t>
            </a:r>
            <a:r>
              <a:rPr lang="en-US" sz="2600" dirty="0"/>
              <a:t> </a:t>
            </a:r>
            <a:r>
              <a:rPr lang="en-US" sz="2600" dirty="0" err="1"/>
              <a:t>veya</a:t>
            </a:r>
            <a:r>
              <a:rPr lang="en-US" sz="2600" dirty="0"/>
              <a:t> </a:t>
            </a:r>
            <a:r>
              <a:rPr lang="en-US" sz="2600" dirty="0" err="1"/>
              <a:t>varolan</a:t>
            </a:r>
            <a:r>
              <a:rPr lang="en-US" sz="2600" dirty="0"/>
              <a:t> </a:t>
            </a:r>
            <a:r>
              <a:rPr lang="en-US" sz="2600" dirty="0" err="1"/>
              <a:t>herhangi</a:t>
            </a:r>
            <a:r>
              <a:rPr lang="en-US" sz="2600" dirty="0"/>
              <a:t> </a:t>
            </a:r>
            <a:r>
              <a:rPr lang="en-US" sz="2600" dirty="0" err="1"/>
              <a:t>bir</a:t>
            </a:r>
            <a:r>
              <a:rPr lang="en-US" sz="2600" dirty="0"/>
              <a:t> </a:t>
            </a:r>
            <a:r>
              <a:rPr lang="en-US" sz="2600" dirty="0" err="1"/>
              <a:t>nedenden</a:t>
            </a:r>
            <a:r>
              <a:rPr lang="en-US" sz="2600" dirty="0"/>
              <a:t> </a:t>
            </a:r>
            <a:r>
              <a:rPr lang="en-US" sz="2600" dirty="0" err="1"/>
              <a:t>dolayı</a:t>
            </a:r>
            <a:r>
              <a:rPr lang="en-US" sz="2600" dirty="0"/>
              <a:t> </a:t>
            </a:r>
            <a:r>
              <a:rPr lang="en-US" sz="2600" dirty="0" err="1"/>
              <a:t>hastaneye</a:t>
            </a:r>
            <a:r>
              <a:rPr lang="en-US" sz="2600" dirty="0"/>
              <a:t> </a:t>
            </a:r>
            <a:r>
              <a:rPr lang="en-US" sz="2600" dirty="0" err="1"/>
              <a:t>yatırılan</a:t>
            </a:r>
            <a:r>
              <a:rPr lang="en-US" sz="2600" dirty="0"/>
              <a:t> </a:t>
            </a:r>
            <a:r>
              <a:rPr lang="en-US" sz="2600" dirty="0" err="1"/>
              <a:t>gebede</a:t>
            </a:r>
            <a:r>
              <a:rPr lang="en-US" sz="2600" dirty="0"/>
              <a:t> risk </a:t>
            </a:r>
            <a:r>
              <a:rPr lang="en-US" sz="2600" dirty="0" err="1"/>
              <a:t>değerlendirmesi</a:t>
            </a:r>
            <a:r>
              <a:rPr lang="en-US" sz="2600" dirty="0"/>
              <a:t> </a:t>
            </a:r>
            <a:r>
              <a:rPr lang="en-US" sz="2600" dirty="0" err="1"/>
              <a:t>tekrarlanmalıdır</a:t>
            </a:r>
            <a:r>
              <a:rPr lang="en-US" sz="2600" dirty="0"/>
              <a:t>. </a:t>
            </a:r>
          </a:p>
          <a:p>
            <a:pPr algn="just"/>
            <a:endParaRPr lang="en-US" sz="2800" dirty="0"/>
          </a:p>
          <a:p>
            <a:pPr marL="0" indent="0" algn="just">
              <a:buNone/>
            </a:pPr>
            <a:endParaRPr lang="en-US" sz="2800" dirty="0"/>
          </a:p>
          <a:p>
            <a:pPr lvl="1" algn="just"/>
            <a:r>
              <a:rPr lang="en-US" sz="2600" dirty="0"/>
              <a:t>Risk </a:t>
            </a:r>
            <a:r>
              <a:rPr lang="en-US" sz="2600" dirty="0" err="1"/>
              <a:t>değerlendirmesi</a:t>
            </a:r>
            <a:r>
              <a:rPr lang="en-US" sz="2600" dirty="0"/>
              <a:t> intrapartum </a:t>
            </a:r>
            <a:r>
              <a:rPr lang="en-US" sz="2600" dirty="0" err="1"/>
              <a:t>ve</a:t>
            </a:r>
            <a:r>
              <a:rPr lang="en-US" sz="2600" dirty="0"/>
              <a:t> </a:t>
            </a:r>
            <a:r>
              <a:rPr lang="en-US" sz="2600" dirty="0" err="1"/>
              <a:t>hemen</a:t>
            </a:r>
            <a:r>
              <a:rPr lang="en-US" sz="2600" dirty="0"/>
              <a:t> </a:t>
            </a:r>
            <a:r>
              <a:rPr lang="en-US" sz="2600" dirty="0" err="1"/>
              <a:t>doğum</a:t>
            </a:r>
            <a:r>
              <a:rPr lang="en-US" sz="2600" dirty="0"/>
              <a:t> </a:t>
            </a:r>
            <a:r>
              <a:rPr lang="en-US" sz="2600" dirty="0" err="1"/>
              <a:t>sonrası</a:t>
            </a:r>
            <a:r>
              <a:rPr lang="en-US" sz="2600" dirty="0"/>
              <a:t> </a:t>
            </a:r>
            <a:r>
              <a:rPr lang="en-US" sz="2600" dirty="0" err="1"/>
              <a:t>tekrarlanmalıdır</a:t>
            </a:r>
            <a:r>
              <a:rPr lang="en-US" sz="2600" dirty="0"/>
              <a:t>. </a:t>
            </a:r>
            <a:endParaRPr lang="en-US" dirty="0"/>
          </a:p>
          <a:p>
            <a:pPr marL="0" indent="0" algn="just">
              <a:buNone/>
            </a:pPr>
            <a:r>
              <a:rPr lang="en-US" dirty="0"/>
              <a:t>                                                                                           </a:t>
            </a:r>
            <a:endParaRPr lang="en-US" sz="1700" dirty="0"/>
          </a:p>
        </p:txBody>
      </p:sp>
    </p:spTree>
    <p:extLst>
      <p:ext uri="{BB962C8B-B14F-4D97-AF65-F5344CB8AC3E}">
        <p14:creationId xmlns:p14="http://schemas.microsoft.com/office/powerpoint/2010/main" val="28619898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a:extLst>
              <a:ext uri="{FF2B5EF4-FFF2-40B4-BE49-F238E27FC236}">
                <a16:creationId xmlns:a16="http://schemas.microsoft.com/office/drawing/2014/main" id="{550E45E4-3148-0748-9A8E-0F86A740547E}"/>
              </a:ext>
            </a:extLst>
          </p:cNvPr>
          <p:cNvGraphicFramePr>
            <a:graphicFrameLocks noGrp="1"/>
          </p:cNvGraphicFramePr>
          <p:nvPr>
            <p:extLst>
              <p:ext uri="{D42A27DB-BD31-4B8C-83A1-F6EECF244321}">
                <p14:modId xmlns:p14="http://schemas.microsoft.com/office/powerpoint/2010/main" val="879301221"/>
              </p:ext>
            </p:extLst>
          </p:nvPr>
        </p:nvGraphicFramePr>
        <p:xfrm>
          <a:off x="437881" y="901522"/>
          <a:ext cx="11513713" cy="4365946"/>
        </p:xfrm>
        <a:graphic>
          <a:graphicData uri="http://schemas.openxmlformats.org/drawingml/2006/table">
            <a:tbl>
              <a:tblPr firstRow="1" bandRow="1">
                <a:tableStyleId>{F5AB1C69-6EDB-4FF4-983F-18BD219EF322}</a:tableStyleId>
              </a:tblPr>
              <a:tblGrid>
                <a:gridCol w="9952703">
                  <a:extLst>
                    <a:ext uri="{9D8B030D-6E8A-4147-A177-3AD203B41FA5}">
                      <a16:colId xmlns:a16="http://schemas.microsoft.com/office/drawing/2014/main" val="1658369961"/>
                    </a:ext>
                  </a:extLst>
                </a:gridCol>
                <a:gridCol w="1561010">
                  <a:extLst>
                    <a:ext uri="{9D8B030D-6E8A-4147-A177-3AD203B41FA5}">
                      <a16:colId xmlns:a16="http://schemas.microsoft.com/office/drawing/2014/main" val="1455795113"/>
                    </a:ext>
                  </a:extLst>
                </a:gridCol>
              </a:tblGrid>
              <a:tr h="335842">
                <a:tc>
                  <a:txBody>
                    <a:bodyPr/>
                    <a:lstStyle/>
                    <a:p>
                      <a:pPr algn="just"/>
                      <a:r>
                        <a:rPr lang="tr-TR" sz="1600" dirty="0"/>
                        <a:t>Mevcut olan risk faktörleri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Puan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2983977"/>
                  </a:ext>
                </a:extLst>
              </a:tr>
              <a:tr h="335842">
                <a:tc>
                  <a:txBody>
                    <a:bodyPr/>
                    <a:lstStyle/>
                    <a:p>
                      <a:pPr algn="just"/>
                      <a:r>
                        <a:rPr lang="tr-TR" sz="1600" dirty="0" err="1"/>
                        <a:t>Major</a:t>
                      </a:r>
                      <a:r>
                        <a:rPr lang="tr-TR" sz="1600" dirty="0"/>
                        <a:t> cerrahi ile ilgisi olmayan geçirilmiş VTE öyküsü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3731082"/>
                  </a:ext>
                </a:extLst>
              </a:tr>
              <a:tr h="335842">
                <a:tc>
                  <a:txBody>
                    <a:bodyPr/>
                    <a:lstStyle/>
                    <a:p>
                      <a:pPr algn="just"/>
                      <a:r>
                        <a:rPr lang="tr-TR" sz="1600" dirty="0" err="1"/>
                        <a:t>Major</a:t>
                      </a:r>
                      <a:r>
                        <a:rPr lang="tr-TR" sz="1600" dirty="0"/>
                        <a:t> cerrahi sonrası VTE öyküsü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3592357"/>
                  </a:ext>
                </a:extLst>
              </a:tr>
              <a:tr h="335842">
                <a:tc>
                  <a:txBody>
                    <a:bodyPr/>
                    <a:lstStyle/>
                    <a:p>
                      <a:pPr algn="just"/>
                      <a:r>
                        <a:rPr lang="tr-TR" sz="1600" dirty="0"/>
                        <a:t>Bilinen yüksek riskli </a:t>
                      </a:r>
                      <a:r>
                        <a:rPr lang="tr-TR" sz="1600" dirty="0" err="1"/>
                        <a:t>trombofili</a:t>
                      </a:r>
                      <a:r>
                        <a:rPr lang="tr-TR" sz="16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8740318"/>
                  </a:ext>
                </a:extLst>
              </a:tr>
              <a:tr h="335842">
                <a:tc>
                  <a:txBody>
                    <a:bodyPr/>
                    <a:lstStyle/>
                    <a:p>
                      <a:pPr algn="just"/>
                      <a:r>
                        <a:rPr lang="tr-TR" sz="1600" dirty="0"/>
                        <a:t>Medikal eşlik eden hastalıklar (kanser, kalp yetmezliği, aktif SLE </a:t>
                      </a:r>
                      <a:r>
                        <a:rPr lang="tr-TR" sz="1600" dirty="0" err="1"/>
                        <a:t>vb</a:t>
                      </a:r>
                      <a:r>
                        <a:rPr lang="tr-TR" sz="16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9951567"/>
                  </a:ext>
                </a:extLst>
              </a:tr>
              <a:tr h="335842">
                <a:tc>
                  <a:txBody>
                    <a:bodyPr/>
                    <a:lstStyle/>
                    <a:p>
                      <a:pPr algn="just"/>
                      <a:r>
                        <a:rPr lang="tr-TR" sz="1600" dirty="0"/>
                        <a:t>1. Derecede akrabada tetiklenmemiş ya da östrojenle ilişkili VTE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6145842"/>
                  </a:ext>
                </a:extLst>
              </a:tr>
              <a:tr h="335842">
                <a:tc>
                  <a:txBody>
                    <a:bodyPr/>
                    <a:lstStyle/>
                    <a:p>
                      <a:pPr algn="just"/>
                      <a:r>
                        <a:rPr lang="tr-TR" sz="1600" dirty="0"/>
                        <a:t>VTE olmaksızın bilinen düşük riskli </a:t>
                      </a:r>
                      <a:r>
                        <a:rPr lang="tr-TR" sz="1600" dirty="0" err="1"/>
                        <a:t>trombfili</a:t>
                      </a:r>
                      <a:r>
                        <a:rPr lang="tr-TR" sz="1600" dirty="0"/>
                        <a:t> varlığı**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5758040"/>
                  </a:ext>
                </a:extLst>
              </a:tr>
              <a:tr h="335842">
                <a:tc>
                  <a:txBody>
                    <a:bodyPr/>
                    <a:lstStyle/>
                    <a:p>
                      <a:pPr algn="just"/>
                      <a:r>
                        <a:rPr lang="tr-TR" sz="1600" dirty="0"/>
                        <a:t>&gt;35 yaş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4247707"/>
                  </a:ext>
                </a:extLst>
              </a:tr>
              <a:tr h="335842">
                <a:tc>
                  <a:txBody>
                    <a:bodyPr/>
                    <a:lstStyle/>
                    <a:p>
                      <a:pPr algn="just"/>
                      <a:r>
                        <a:rPr lang="tr-TR" sz="1600" dirty="0" err="1"/>
                        <a:t>Obezite</a:t>
                      </a:r>
                      <a:r>
                        <a:rPr lang="tr-TR" sz="1600" dirty="0"/>
                        <a:t>; gebelik başlangıcı VKİ ≥30 kg/m</a:t>
                      </a:r>
                      <a:r>
                        <a:rPr lang="tr-TR" sz="1600" baseline="30000" dirty="0"/>
                        <a:t>2</a:t>
                      </a:r>
                      <a:endParaRPr lang="tr-T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8966421"/>
                  </a:ext>
                </a:extLst>
              </a:tr>
              <a:tr h="335842">
                <a:tc>
                  <a:txBody>
                    <a:bodyPr/>
                    <a:lstStyle/>
                    <a:p>
                      <a:pPr algn="just"/>
                      <a:r>
                        <a:rPr lang="tr-TR" sz="1600" dirty="0" err="1"/>
                        <a:t>Obezite</a:t>
                      </a:r>
                      <a:r>
                        <a:rPr lang="tr-TR" sz="1600" dirty="0"/>
                        <a:t>; gebelik başlangıcı VKİ ≥40 kg/m</a:t>
                      </a:r>
                      <a:r>
                        <a:rPr lang="tr-TR" sz="1600" baseline="30000" dirty="0"/>
                        <a:t>2</a:t>
                      </a:r>
                      <a:endParaRPr lang="tr-T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8407066"/>
                  </a:ext>
                </a:extLst>
              </a:tr>
              <a:tr h="335842">
                <a:tc>
                  <a:txBody>
                    <a:bodyPr/>
                    <a:lstStyle/>
                    <a:p>
                      <a:pPr algn="just"/>
                      <a:r>
                        <a:rPr lang="tr-TR" sz="1600" dirty="0"/>
                        <a:t>Parite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8908827"/>
                  </a:ext>
                </a:extLst>
              </a:tr>
              <a:tr h="335842">
                <a:tc>
                  <a:txBody>
                    <a:bodyPr/>
                    <a:lstStyle/>
                    <a:p>
                      <a:pPr algn="just"/>
                      <a:r>
                        <a:rPr lang="tr-TR" sz="1600" dirty="0"/>
                        <a:t>Sigara içiciliği (&gt;10 adet/gün)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32302033"/>
                  </a:ext>
                </a:extLst>
              </a:tr>
              <a:tr h="335842">
                <a:tc>
                  <a:txBody>
                    <a:bodyPr/>
                    <a:lstStyle/>
                    <a:p>
                      <a:pPr algn="just"/>
                      <a:r>
                        <a:rPr lang="tr-TR" sz="1600" dirty="0"/>
                        <a:t>Büyük </a:t>
                      </a:r>
                      <a:r>
                        <a:rPr lang="tr-TR" sz="1600" dirty="0" err="1"/>
                        <a:t>variköz</a:t>
                      </a:r>
                      <a:r>
                        <a:rPr lang="tr-TR" sz="1600" dirty="0"/>
                        <a:t> </a:t>
                      </a:r>
                      <a:r>
                        <a:rPr lang="tr-TR" sz="1600" dirty="0" err="1"/>
                        <a:t>venler</a:t>
                      </a:r>
                      <a:endParaRPr lang="tr-T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6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0327890"/>
                  </a:ext>
                </a:extLst>
              </a:tr>
            </a:tbl>
          </a:graphicData>
        </a:graphic>
      </p:graphicFrame>
      <p:sp>
        <p:nvSpPr>
          <p:cNvPr id="6" name="Metin kutusu 5">
            <a:extLst>
              <a:ext uri="{FF2B5EF4-FFF2-40B4-BE49-F238E27FC236}">
                <a16:creationId xmlns:a16="http://schemas.microsoft.com/office/drawing/2014/main" id="{B5459226-1EF9-9E46-B9CF-6D8BB8A869E7}"/>
              </a:ext>
            </a:extLst>
          </p:cNvPr>
          <p:cNvSpPr txBox="1"/>
          <p:nvPr/>
        </p:nvSpPr>
        <p:spPr>
          <a:xfrm>
            <a:off x="656823" y="5470825"/>
            <a:ext cx="4291559" cy="132343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sz="1600" b="1" dirty="0">
                <a:solidFill>
                  <a:srgbClr val="C00000"/>
                </a:solidFill>
              </a:rPr>
              <a:t>*Yüksek riskli </a:t>
            </a:r>
            <a:r>
              <a:rPr lang="tr-TR" sz="1600" b="1" dirty="0" err="1">
                <a:solidFill>
                  <a:srgbClr val="C00000"/>
                </a:solidFill>
              </a:rPr>
              <a:t>trombofili</a:t>
            </a:r>
            <a:r>
              <a:rPr lang="tr-TR" sz="1600" b="1" dirty="0">
                <a:solidFill>
                  <a:srgbClr val="C00000"/>
                </a:solidFill>
              </a:rPr>
              <a:t>;</a:t>
            </a:r>
          </a:p>
          <a:p>
            <a:pPr marL="285750" indent="-285750">
              <a:buFont typeface="Arial" panose="020B0604020202020204" pitchFamily="34" charset="0"/>
              <a:buChar char="•"/>
            </a:pPr>
            <a:r>
              <a:rPr lang="tr-TR" sz="1600" dirty="0" err="1"/>
              <a:t>Antitrombin</a:t>
            </a:r>
            <a:r>
              <a:rPr lang="tr-TR" sz="1600" dirty="0"/>
              <a:t> eksikliği</a:t>
            </a:r>
          </a:p>
          <a:p>
            <a:pPr marL="285750" indent="-285750">
              <a:buFont typeface="Arial" panose="020B0604020202020204" pitchFamily="34" charset="0"/>
              <a:buChar char="•"/>
            </a:pPr>
            <a:r>
              <a:rPr lang="tr-TR" sz="1600" dirty="0"/>
              <a:t>Protein C ya da S eksikliği</a:t>
            </a:r>
          </a:p>
          <a:p>
            <a:pPr marL="285750" indent="-285750">
              <a:buFont typeface="Arial" panose="020B0604020202020204" pitchFamily="34" charset="0"/>
              <a:buChar char="•"/>
            </a:pPr>
            <a:r>
              <a:rPr lang="tr-TR" sz="1600" dirty="0"/>
              <a:t>Birden fazla düşük riskli </a:t>
            </a:r>
            <a:r>
              <a:rPr lang="tr-TR" sz="1600" dirty="0" err="1"/>
              <a:t>trombofili</a:t>
            </a:r>
            <a:r>
              <a:rPr lang="tr-TR" sz="1600" dirty="0"/>
              <a:t> varlığı</a:t>
            </a:r>
          </a:p>
          <a:p>
            <a:pPr marL="285750" indent="-285750">
              <a:buFont typeface="Arial" panose="020B0604020202020204" pitchFamily="34" charset="0"/>
              <a:buChar char="•"/>
            </a:pPr>
            <a:r>
              <a:rPr lang="tr-TR" sz="1600" dirty="0" err="1"/>
              <a:t>Homozigot</a:t>
            </a:r>
            <a:r>
              <a:rPr lang="tr-TR" sz="1600" dirty="0"/>
              <a:t> düşük riskli </a:t>
            </a:r>
            <a:r>
              <a:rPr lang="tr-TR" sz="1600" dirty="0" err="1"/>
              <a:t>trombofili</a:t>
            </a:r>
            <a:r>
              <a:rPr lang="tr-TR" sz="1600" dirty="0"/>
              <a:t> varlığı</a:t>
            </a:r>
          </a:p>
        </p:txBody>
      </p:sp>
      <p:sp>
        <p:nvSpPr>
          <p:cNvPr id="8" name="Metin kutusu 7">
            <a:extLst>
              <a:ext uri="{FF2B5EF4-FFF2-40B4-BE49-F238E27FC236}">
                <a16:creationId xmlns:a16="http://schemas.microsoft.com/office/drawing/2014/main" id="{93E49464-38C2-5946-8BA6-24AD3A95BE95}"/>
              </a:ext>
            </a:extLst>
          </p:cNvPr>
          <p:cNvSpPr txBox="1"/>
          <p:nvPr/>
        </p:nvSpPr>
        <p:spPr>
          <a:xfrm>
            <a:off x="5666083" y="5509462"/>
            <a:ext cx="3671198" cy="830997"/>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sz="1600" b="1" dirty="0">
                <a:solidFill>
                  <a:srgbClr val="C00000"/>
                </a:solidFill>
              </a:rPr>
              <a:t>**Düşük riskli </a:t>
            </a:r>
            <a:r>
              <a:rPr lang="tr-TR" sz="1600" b="1" dirty="0" err="1">
                <a:solidFill>
                  <a:srgbClr val="C00000"/>
                </a:solidFill>
              </a:rPr>
              <a:t>trombofili</a:t>
            </a:r>
            <a:r>
              <a:rPr lang="tr-TR" sz="1600" b="1" dirty="0">
                <a:solidFill>
                  <a:srgbClr val="C00000"/>
                </a:solidFill>
              </a:rPr>
              <a:t>;</a:t>
            </a:r>
          </a:p>
          <a:p>
            <a:pPr marL="285750" indent="-285750">
              <a:buFont typeface="Arial" panose="020B0604020202020204" pitchFamily="34" charset="0"/>
              <a:buChar char="•"/>
            </a:pPr>
            <a:r>
              <a:rPr lang="tr-TR" sz="1600" dirty="0"/>
              <a:t>Faktör 5 </a:t>
            </a:r>
            <a:r>
              <a:rPr lang="tr-TR" sz="1600" dirty="0" err="1"/>
              <a:t>Leiden</a:t>
            </a:r>
            <a:r>
              <a:rPr lang="tr-TR" sz="1600" dirty="0"/>
              <a:t> </a:t>
            </a:r>
            <a:r>
              <a:rPr lang="tr-TR" sz="1600" dirty="0" err="1"/>
              <a:t>heterozigotluğu</a:t>
            </a:r>
            <a:endParaRPr lang="tr-TR" sz="1600" dirty="0"/>
          </a:p>
          <a:p>
            <a:pPr marL="285750" indent="-285750">
              <a:buFont typeface="Arial" panose="020B0604020202020204" pitchFamily="34" charset="0"/>
              <a:buChar char="•"/>
            </a:pPr>
            <a:r>
              <a:rPr lang="tr-TR" sz="1600" dirty="0" err="1"/>
              <a:t>Protrombin</a:t>
            </a:r>
            <a:r>
              <a:rPr lang="tr-TR" sz="1600" dirty="0"/>
              <a:t> G20210A mutasyonu</a:t>
            </a:r>
          </a:p>
        </p:txBody>
      </p:sp>
      <p:sp>
        <p:nvSpPr>
          <p:cNvPr id="9" name="Title 1">
            <a:extLst>
              <a:ext uri="{FF2B5EF4-FFF2-40B4-BE49-F238E27FC236}">
                <a16:creationId xmlns:a16="http://schemas.microsoft.com/office/drawing/2014/main" id="{634F1CE2-E0CC-6942-A522-F710C1FA3AC0}"/>
              </a:ext>
            </a:extLst>
          </p:cNvPr>
          <p:cNvSpPr txBox="1">
            <a:spLocks/>
          </p:cNvSpPr>
          <p:nvPr/>
        </p:nvSpPr>
        <p:spPr>
          <a:xfrm>
            <a:off x="1066800" y="165228"/>
            <a:ext cx="10058400" cy="633262"/>
          </a:xfrm>
          <a:prstGeom prst="rect">
            <a:avLst/>
          </a:prstGeom>
        </p:spPr>
        <p:style>
          <a:lnRef idx="2">
            <a:schemeClr val="dk1"/>
          </a:lnRef>
          <a:fillRef idx="1">
            <a:schemeClr val="lt1"/>
          </a:fillRef>
          <a:effectRef idx="0">
            <a:schemeClr val="dk1"/>
          </a:effectRef>
          <a:fontRef idx="minor">
            <a:schemeClr val="dk1"/>
          </a:fontRef>
        </p:style>
        <p:txBody>
          <a:bodyPr>
            <a:normAutofit fontScale="92500" lnSpcReduction="10000"/>
          </a:bodyPr>
          <a:lstStyle>
            <a:lvl1pPr algn="l" defTabSz="457200" rtl="0" eaLnBrk="1" latinLnBrk="0" hangingPunct="1">
              <a:spcBef>
                <a:spcPct val="0"/>
              </a:spcBef>
              <a:buNone/>
              <a:defRPr sz="3600" kern="1200">
                <a:solidFill>
                  <a:schemeClr val="dk1"/>
                </a:solidFill>
                <a:latin typeface="+mn-lt"/>
                <a:ea typeface="+mn-ea"/>
                <a:cs typeface="+mn-cs"/>
              </a:defRPr>
            </a:lvl1pPr>
            <a:lvl2pPr eaLnBrk="1" hangingPunct="1">
              <a:defRPr>
                <a:solidFill>
                  <a:schemeClr val="dk1"/>
                </a:solidFill>
                <a:latin typeface="+mn-lt"/>
                <a:ea typeface="+mn-ea"/>
                <a:cs typeface="+mn-cs"/>
              </a:defRPr>
            </a:lvl2pPr>
            <a:lvl3pPr eaLnBrk="1" hangingPunct="1">
              <a:defRPr>
                <a:solidFill>
                  <a:schemeClr val="dk1"/>
                </a:solidFill>
                <a:latin typeface="+mn-lt"/>
                <a:ea typeface="+mn-ea"/>
                <a:cs typeface="+mn-cs"/>
              </a:defRPr>
            </a:lvl3pPr>
            <a:lvl4pPr eaLnBrk="1" hangingPunct="1">
              <a:defRPr>
                <a:solidFill>
                  <a:schemeClr val="dk1"/>
                </a:solidFill>
                <a:latin typeface="+mn-lt"/>
                <a:ea typeface="+mn-ea"/>
                <a:cs typeface="+mn-cs"/>
              </a:defRPr>
            </a:lvl4pPr>
            <a:lvl5pPr eaLnBrk="1" hangingPunct="1">
              <a:defRPr>
                <a:solidFill>
                  <a:schemeClr val="dk1"/>
                </a:solidFill>
                <a:latin typeface="+mn-lt"/>
                <a:ea typeface="+mn-ea"/>
                <a:cs typeface="+mn-cs"/>
              </a:defRPr>
            </a:lvl5pPr>
            <a:lvl6pPr eaLnBrk="1" hangingPunct="1">
              <a:defRPr>
                <a:solidFill>
                  <a:schemeClr val="dk1"/>
                </a:solidFill>
                <a:latin typeface="+mn-lt"/>
                <a:ea typeface="+mn-ea"/>
                <a:cs typeface="+mn-cs"/>
              </a:defRPr>
            </a:lvl6pPr>
            <a:lvl7pPr eaLnBrk="1" hangingPunct="1">
              <a:defRPr>
                <a:solidFill>
                  <a:schemeClr val="dk1"/>
                </a:solidFill>
                <a:latin typeface="+mn-lt"/>
                <a:ea typeface="+mn-ea"/>
                <a:cs typeface="+mn-cs"/>
              </a:defRPr>
            </a:lvl7pPr>
            <a:lvl8pPr eaLnBrk="1" hangingPunct="1">
              <a:defRPr>
                <a:solidFill>
                  <a:schemeClr val="dk1"/>
                </a:solidFill>
                <a:latin typeface="+mn-lt"/>
                <a:ea typeface="+mn-ea"/>
                <a:cs typeface="+mn-cs"/>
              </a:defRPr>
            </a:lvl8pPr>
            <a:lvl9pPr eaLnBrk="1" hangingPunct="1">
              <a:defRPr>
                <a:solidFill>
                  <a:schemeClr val="dk1"/>
                </a:solidFill>
                <a:latin typeface="+mn-lt"/>
                <a:ea typeface="+mn-ea"/>
                <a:cs typeface="+mn-cs"/>
              </a:defRPr>
            </a:lvl9pPr>
          </a:lstStyle>
          <a:p>
            <a:pPr algn="ctr"/>
            <a:r>
              <a:rPr lang="en-US" sz="4000">
                <a:solidFill>
                  <a:srgbClr val="FF0000"/>
                </a:solidFill>
              </a:rPr>
              <a:t>Risk Skorlaması</a:t>
            </a:r>
            <a:endParaRPr lang="en-US" sz="4000" dirty="0">
              <a:solidFill>
                <a:srgbClr val="FF0000"/>
              </a:solidFill>
            </a:endParaRPr>
          </a:p>
        </p:txBody>
      </p:sp>
    </p:spTree>
    <p:extLst>
      <p:ext uri="{BB962C8B-B14F-4D97-AF65-F5344CB8AC3E}">
        <p14:creationId xmlns:p14="http://schemas.microsoft.com/office/powerpoint/2010/main" val="462119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o 3">
            <a:extLst>
              <a:ext uri="{FF2B5EF4-FFF2-40B4-BE49-F238E27FC236}">
                <a16:creationId xmlns:a16="http://schemas.microsoft.com/office/drawing/2014/main" id="{327D7880-76AD-B440-83D9-D7554A00BA1D}"/>
              </a:ext>
            </a:extLst>
          </p:cNvPr>
          <p:cNvGraphicFramePr>
            <a:graphicFrameLocks noGrp="1"/>
          </p:cNvGraphicFramePr>
          <p:nvPr>
            <p:extLst>
              <p:ext uri="{D42A27DB-BD31-4B8C-83A1-F6EECF244321}">
                <p14:modId xmlns:p14="http://schemas.microsoft.com/office/powerpoint/2010/main" val="1361164984"/>
              </p:ext>
            </p:extLst>
          </p:nvPr>
        </p:nvGraphicFramePr>
        <p:xfrm>
          <a:off x="180304" y="167425"/>
          <a:ext cx="11887200" cy="6490949"/>
        </p:xfrm>
        <a:graphic>
          <a:graphicData uri="http://schemas.openxmlformats.org/drawingml/2006/table">
            <a:tbl>
              <a:tblPr firstRow="1" bandRow="1">
                <a:tableStyleId>{8A107856-5554-42FB-B03E-39F5DBC370BA}</a:tableStyleId>
              </a:tblPr>
              <a:tblGrid>
                <a:gridCol w="10869769">
                  <a:extLst>
                    <a:ext uri="{9D8B030D-6E8A-4147-A177-3AD203B41FA5}">
                      <a16:colId xmlns:a16="http://schemas.microsoft.com/office/drawing/2014/main" val="1114602997"/>
                    </a:ext>
                  </a:extLst>
                </a:gridCol>
                <a:gridCol w="1017431">
                  <a:extLst>
                    <a:ext uri="{9D8B030D-6E8A-4147-A177-3AD203B41FA5}">
                      <a16:colId xmlns:a16="http://schemas.microsoft.com/office/drawing/2014/main" val="3837715786"/>
                    </a:ext>
                  </a:extLst>
                </a:gridCol>
              </a:tblGrid>
              <a:tr h="354805">
                <a:tc>
                  <a:txBody>
                    <a:bodyPr/>
                    <a:lstStyle/>
                    <a:p>
                      <a:pPr algn="l"/>
                      <a:r>
                        <a:rPr lang="tr-TR" sz="1600" dirty="0" err="1">
                          <a:solidFill>
                            <a:srgbClr val="C00000"/>
                          </a:solidFill>
                        </a:rPr>
                        <a:t>Obstetrik</a:t>
                      </a:r>
                      <a:r>
                        <a:rPr lang="tr-TR" sz="1600" dirty="0">
                          <a:solidFill>
                            <a:srgbClr val="C00000"/>
                          </a:solidFill>
                        </a:rPr>
                        <a:t> Risk Faktörleri</a:t>
                      </a:r>
                    </a:p>
                  </a:txBody>
                  <a:tcPr/>
                </a:tc>
                <a:tc>
                  <a:txBody>
                    <a:bodyPr/>
                    <a:lstStyle/>
                    <a:p>
                      <a:pPr algn="ctr"/>
                      <a:r>
                        <a:rPr lang="tr-TR" sz="1600" dirty="0"/>
                        <a:t>Puan</a:t>
                      </a:r>
                    </a:p>
                  </a:txBody>
                  <a:tcPr/>
                </a:tc>
                <a:extLst>
                  <a:ext uri="{0D108BD9-81ED-4DB2-BD59-A6C34878D82A}">
                    <a16:rowId xmlns:a16="http://schemas.microsoft.com/office/drawing/2014/main" val="2465765551"/>
                  </a:ext>
                </a:extLst>
              </a:tr>
              <a:tr h="354805">
                <a:tc>
                  <a:txBody>
                    <a:bodyPr/>
                    <a:lstStyle/>
                    <a:p>
                      <a:pPr algn="just"/>
                      <a:r>
                        <a:rPr lang="tr-TR" sz="1600" dirty="0"/>
                        <a:t>Mevcut gebelikte </a:t>
                      </a:r>
                      <a:r>
                        <a:rPr lang="tr-TR" sz="1600" dirty="0" err="1"/>
                        <a:t>preeklampsi</a:t>
                      </a:r>
                      <a:r>
                        <a:rPr lang="tr-TR" sz="1600" dirty="0"/>
                        <a:t> varlığı</a:t>
                      </a:r>
                    </a:p>
                  </a:txBody>
                  <a:tcPr/>
                </a:tc>
                <a:tc>
                  <a:txBody>
                    <a:bodyPr/>
                    <a:lstStyle/>
                    <a:p>
                      <a:pPr algn="ctr"/>
                      <a:r>
                        <a:rPr lang="tr-TR" sz="1600" dirty="0"/>
                        <a:t>1</a:t>
                      </a:r>
                    </a:p>
                  </a:txBody>
                  <a:tcPr/>
                </a:tc>
                <a:extLst>
                  <a:ext uri="{0D108BD9-81ED-4DB2-BD59-A6C34878D82A}">
                    <a16:rowId xmlns:a16="http://schemas.microsoft.com/office/drawing/2014/main" val="772113553"/>
                  </a:ext>
                </a:extLst>
              </a:tr>
              <a:tr h="354805">
                <a:tc>
                  <a:txBody>
                    <a:bodyPr/>
                    <a:lstStyle/>
                    <a:p>
                      <a:pPr algn="just"/>
                      <a:r>
                        <a:rPr lang="tr-TR" sz="1600" dirty="0"/>
                        <a:t>Üremeye yardımcı teknolojiler/IVF (yalnızca </a:t>
                      </a:r>
                      <a:r>
                        <a:rPr lang="tr-TR" sz="1600" dirty="0" err="1"/>
                        <a:t>antenatal</a:t>
                      </a:r>
                      <a:r>
                        <a:rPr lang="tr-TR" sz="1600" dirty="0"/>
                        <a:t>)</a:t>
                      </a:r>
                    </a:p>
                  </a:txBody>
                  <a:tcPr/>
                </a:tc>
                <a:tc>
                  <a:txBody>
                    <a:bodyPr/>
                    <a:lstStyle/>
                    <a:p>
                      <a:pPr algn="ctr"/>
                      <a:r>
                        <a:rPr lang="tr-TR" sz="1600" dirty="0"/>
                        <a:t>1</a:t>
                      </a:r>
                    </a:p>
                  </a:txBody>
                  <a:tcPr/>
                </a:tc>
                <a:extLst>
                  <a:ext uri="{0D108BD9-81ED-4DB2-BD59-A6C34878D82A}">
                    <a16:rowId xmlns:a16="http://schemas.microsoft.com/office/drawing/2014/main" val="2642342183"/>
                  </a:ext>
                </a:extLst>
              </a:tr>
              <a:tr h="354805">
                <a:tc>
                  <a:txBody>
                    <a:bodyPr/>
                    <a:lstStyle/>
                    <a:p>
                      <a:pPr algn="just"/>
                      <a:r>
                        <a:rPr lang="tr-TR" sz="1600" dirty="0"/>
                        <a:t>Çoğul gebelik</a:t>
                      </a:r>
                    </a:p>
                  </a:txBody>
                  <a:tcPr/>
                </a:tc>
                <a:tc>
                  <a:txBody>
                    <a:bodyPr/>
                    <a:lstStyle/>
                    <a:p>
                      <a:pPr algn="ctr"/>
                      <a:r>
                        <a:rPr lang="tr-TR" sz="1600" dirty="0"/>
                        <a:t>1</a:t>
                      </a:r>
                    </a:p>
                  </a:txBody>
                  <a:tcPr/>
                </a:tc>
                <a:extLst>
                  <a:ext uri="{0D108BD9-81ED-4DB2-BD59-A6C34878D82A}">
                    <a16:rowId xmlns:a16="http://schemas.microsoft.com/office/drawing/2014/main" val="4157675708"/>
                  </a:ext>
                </a:extLst>
              </a:tr>
              <a:tr h="354805">
                <a:tc>
                  <a:txBody>
                    <a:bodyPr/>
                    <a:lstStyle/>
                    <a:p>
                      <a:pPr algn="just"/>
                      <a:r>
                        <a:rPr lang="tr-TR" sz="1600" dirty="0"/>
                        <a:t>Eylemde sezaryen ile doğum</a:t>
                      </a:r>
                    </a:p>
                  </a:txBody>
                  <a:tcPr/>
                </a:tc>
                <a:tc>
                  <a:txBody>
                    <a:bodyPr/>
                    <a:lstStyle/>
                    <a:p>
                      <a:pPr algn="ctr"/>
                      <a:r>
                        <a:rPr lang="tr-TR" sz="1600" dirty="0"/>
                        <a:t>2</a:t>
                      </a:r>
                    </a:p>
                  </a:txBody>
                  <a:tcPr/>
                </a:tc>
                <a:extLst>
                  <a:ext uri="{0D108BD9-81ED-4DB2-BD59-A6C34878D82A}">
                    <a16:rowId xmlns:a16="http://schemas.microsoft.com/office/drawing/2014/main" val="4151708917"/>
                  </a:ext>
                </a:extLst>
              </a:tr>
              <a:tr h="354805">
                <a:tc>
                  <a:txBody>
                    <a:bodyPr/>
                    <a:lstStyle/>
                    <a:p>
                      <a:pPr algn="just"/>
                      <a:r>
                        <a:rPr lang="tr-TR" sz="1600" dirty="0" err="1"/>
                        <a:t>Elektif</a:t>
                      </a:r>
                      <a:r>
                        <a:rPr lang="tr-TR" sz="1600" dirty="0"/>
                        <a:t> sezaryen ile doğum </a:t>
                      </a:r>
                    </a:p>
                  </a:txBody>
                  <a:tcPr/>
                </a:tc>
                <a:tc>
                  <a:txBody>
                    <a:bodyPr/>
                    <a:lstStyle/>
                    <a:p>
                      <a:pPr algn="ctr"/>
                      <a:r>
                        <a:rPr lang="tr-TR" sz="1600" dirty="0"/>
                        <a:t>1</a:t>
                      </a:r>
                    </a:p>
                  </a:txBody>
                  <a:tcPr/>
                </a:tc>
                <a:extLst>
                  <a:ext uri="{0D108BD9-81ED-4DB2-BD59-A6C34878D82A}">
                    <a16:rowId xmlns:a16="http://schemas.microsoft.com/office/drawing/2014/main" val="745895699"/>
                  </a:ext>
                </a:extLst>
              </a:tr>
              <a:tr h="354805">
                <a:tc>
                  <a:txBody>
                    <a:bodyPr/>
                    <a:lstStyle/>
                    <a:p>
                      <a:pPr algn="just"/>
                      <a:r>
                        <a:rPr lang="tr-TR" sz="1600" dirty="0"/>
                        <a:t>Orta </a:t>
                      </a:r>
                      <a:r>
                        <a:rPr lang="tr-TR" sz="1600" dirty="0" err="1"/>
                        <a:t>pelvis</a:t>
                      </a:r>
                      <a:r>
                        <a:rPr lang="tr-TR" sz="1600" dirty="0"/>
                        <a:t> ya da </a:t>
                      </a:r>
                      <a:r>
                        <a:rPr lang="tr-TR" sz="1600" dirty="0" err="1"/>
                        <a:t>rotasyonel</a:t>
                      </a:r>
                      <a:r>
                        <a:rPr lang="tr-TR" sz="1600" dirty="0"/>
                        <a:t> </a:t>
                      </a:r>
                      <a:r>
                        <a:rPr lang="tr-TR" sz="1600" dirty="0" err="1"/>
                        <a:t>operatif</a:t>
                      </a:r>
                      <a:r>
                        <a:rPr lang="tr-TR" sz="1600" dirty="0"/>
                        <a:t> doğum</a:t>
                      </a:r>
                    </a:p>
                  </a:txBody>
                  <a:tcPr/>
                </a:tc>
                <a:tc>
                  <a:txBody>
                    <a:bodyPr/>
                    <a:lstStyle/>
                    <a:p>
                      <a:pPr algn="ctr"/>
                      <a:r>
                        <a:rPr lang="tr-TR" sz="1600" dirty="0"/>
                        <a:t>1</a:t>
                      </a:r>
                    </a:p>
                  </a:txBody>
                  <a:tcPr/>
                </a:tc>
                <a:extLst>
                  <a:ext uri="{0D108BD9-81ED-4DB2-BD59-A6C34878D82A}">
                    <a16:rowId xmlns:a16="http://schemas.microsoft.com/office/drawing/2014/main" val="931270432"/>
                  </a:ext>
                </a:extLst>
              </a:tr>
              <a:tr h="354805">
                <a:tc>
                  <a:txBody>
                    <a:bodyPr/>
                    <a:lstStyle/>
                    <a:p>
                      <a:pPr algn="just"/>
                      <a:r>
                        <a:rPr lang="tr-TR" sz="1600" dirty="0"/>
                        <a:t>Uzamış eylem (&gt;24 saat)</a:t>
                      </a:r>
                    </a:p>
                  </a:txBody>
                  <a:tcPr/>
                </a:tc>
                <a:tc>
                  <a:txBody>
                    <a:bodyPr/>
                    <a:lstStyle/>
                    <a:p>
                      <a:pPr algn="ctr"/>
                      <a:r>
                        <a:rPr lang="tr-TR" sz="1600" dirty="0"/>
                        <a:t>1</a:t>
                      </a:r>
                    </a:p>
                  </a:txBody>
                  <a:tcPr/>
                </a:tc>
                <a:extLst>
                  <a:ext uri="{0D108BD9-81ED-4DB2-BD59-A6C34878D82A}">
                    <a16:rowId xmlns:a16="http://schemas.microsoft.com/office/drawing/2014/main" val="2479308051"/>
                  </a:ext>
                </a:extLst>
              </a:tr>
              <a:tr h="354805">
                <a:tc>
                  <a:txBody>
                    <a:bodyPr/>
                    <a:lstStyle/>
                    <a:p>
                      <a:pPr algn="just"/>
                      <a:r>
                        <a:rPr lang="tr-TR" sz="1600" dirty="0" err="1"/>
                        <a:t>Postpartum</a:t>
                      </a:r>
                      <a:r>
                        <a:rPr lang="tr-TR" sz="1600" dirty="0"/>
                        <a:t> kanama (&gt;1 </a:t>
                      </a:r>
                      <a:r>
                        <a:rPr lang="tr-TR" sz="1600" dirty="0" err="1"/>
                        <a:t>lt</a:t>
                      </a:r>
                      <a:r>
                        <a:rPr lang="tr-TR" sz="1600" dirty="0"/>
                        <a:t> veya transfüzyon ihtiyacı)</a:t>
                      </a:r>
                    </a:p>
                  </a:txBody>
                  <a:tcPr/>
                </a:tc>
                <a:tc>
                  <a:txBody>
                    <a:bodyPr/>
                    <a:lstStyle/>
                    <a:p>
                      <a:pPr algn="ctr"/>
                      <a:r>
                        <a:rPr lang="tr-TR" sz="1600" dirty="0"/>
                        <a:t>1</a:t>
                      </a:r>
                    </a:p>
                  </a:txBody>
                  <a:tcPr/>
                </a:tc>
                <a:extLst>
                  <a:ext uri="{0D108BD9-81ED-4DB2-BD59-A6C34878D82A}">
                    <a16:rowId xmlns:a16="http://schemas.microsoft.com/office/drawing/2014/main" val="2204627440"/>
                  </a:ext>
                </a:extLst>
              </a:tr>
              <a:tr h="354805">
                <a:tc>
                  <a:txBody>
                    <a:bodyPr/>
                    <a:lstStyle/>
                    <a:p>
                      <a:pPr algn="just"/>
                      <a:r>
                        <a:rPr lang="tr-TR" sz="1600" dirty="0"/>
                        <a:t>Mevcut gebelikte </a:t>
                      </a:r>
                      <a:r>
                        <a:rPr lang="tr-TR" sz="1600" dirty="0" err="1"/>
                        <a:t>preterm</a:t>
                      </a:r>
                      <a:r>
                        <a:rPr lang="tr-TR" sz="1600" dirty="0"/>
                        <a:t> doğum (&lt;37 hafta)</a:t>
                      </a:r>
                    </a:p>
                  </a:txBody>
                  <a:tcPr/>
                </a:tc>
                <a:tc>
                  <a:txBody>
                    <a:bodyPr/>
                    <a:lstStyle/>
                    <a:p>
                      <a:pPr algn="ctr"/>
                      <a:r>
                        <a:rPr lang="tr-TR" sz="1600" dirty="0"/>
                        <a:t>1</a:t>
                      </a:r>
                    </a:p>
                  </a:txBody>
                  <a:tcPr/>
                </a:tc>
                <a:extLst>
                  <a:ext uri="{0D108BD9-81ED-4DB2-BD59-A6C34878D82A}">
                    <a16:rowId xmlns:a16="http://schemas.microsoft.com/office/drawing/2014/main" val="3319047519"/>
                  </a:ext>
                </a:extLst>
              </a:tr>
              <a:tr h="354805">
                <a:tc>
                  <a:txBody>
                    <a:bodyPr/>
                    <a:lstStyle/>
                    <a:p>
                      <a:pPr algn="just"/>
                      <a:r>
                        <a:rPr lang="tr-TR" sz="1600" dirty="0"/>
                        <a:t>Mevcut gebelikte ölü doğum</a:t>
                      </a:r>
                    </a:p>
                  </a:txBody>
                  <a:tcPr/>
                </a:tc>
                <a:tc>
                  <a:txBody>
                    <a:bodyPr/>
                    <a:lstStyle/>
                    <a:p>
                      <a:pPr algn="ctr"/>
                      <a:r>
                        <a:rPr lang="tr-TR" sz="1600" dirty="0"/>
                        <a:t>1</a:t>
                      </a:r>
                    </a:p>
                  </a:txBody>
                  <a:tcPr/>
                </a:tc>
                <a:extLst>
                  <a:ext uri="{0D108BD9-81ED-4DB2-BD59-A6C34878D82A}">
                    <a16:rowId xmlns:a16="http://schemas.microsoft.com/office/drawing/2014/main" val="2005580948"/>
                  </a:ext>
                </a:extLst>
              </a:tr>
              <a:tr h="354805">
                <a:tc>
                  <a:txBody>
                    <a:bodyPr/>
                    <a:lstStyle/>
                    <a:p>
                      <a:pPr algn="just"/>
                      <a:r>
                        <a:rPr lang="tr-TR" sz="1600" b="1" dirty="0">
                          <a:solidFill>
                            <a:srgbClr val="C00000"/>
                          </a:solidFill>
                        </a:rPr>
                        <a:t>Geçici Risk Faktörleri</a:t>
                      </a:r>
                    </a:p>
                  </a:txBody>
                  <a:tcPr/>
                </a:tc>
                <a:tc>
                  <a:txBody>
                    <a:bodyPr/>
                    <a:lstStyle/>
                    <a:p>
                      <a:pPr algn="ctr"/>
                      <a:endParaRPr lang="tr-TR" sz="1600" dirty="0"/>
                    </a:p>
                  </a:txBody>
                  <a:tcPr/>
                </a:tc>
                <a:extLst>
                  <a:ext uri="{0D108BD9-81ED-4DB2-BD59-A6C34878D82A}">
                    <a16:rowId xmlns:a16="http://schemas.microsoft.com/office/drawing/2014/main" val="1704258204"/>
                  </a:ext>
                </a:extLst>
              </a:tr>
              <a:tr h="459264">
                <a:tc>
                  <a:txBody>
                    <a:bodyPr/>
                    <a:lstStyle/>
                    <a:p>
                      <a:pPr algn="just"/>
                      <a:r>
                        <a:rPr lang="tr-TR" sz="1600" dirty="0"/>
                        <a:t>Gebelikte </a:t>
                      </a:r>
                      <a:r>
                        <a:rPr lang="tr-TR" sz="1600" dirty="0" err="1"/>
                        <a:t>veye</a:t>
                      </a:r>
                      <a:r>
                        <a:rPr lang="tr-TR" sz="1600" dirty="0"/>
                        <a:t> lohusalıkta </a:t>
                      </a:r>
                      <a:r>
                        <a:rPr lang="tr-TR" sz="1600" dirty="0" err="1"/>
                        <a:t>epizyotomi</a:t>
                      </a:r>
                      <a:r>
                        <a:rPr lang="tr-TR" sz="1600" dirty="0"/>
                        <a:t> hariç cerrahi girişim (</a:t>
                      </a:r>
                      <a:r>
                        <a:rPr lang="tr-TR" sz="1600" dirty="0" err="1"/>
                        <a:t>appendektomi</a:t>
                      </a:r>
                      <a:r>
                        <a:rPr lang="tr-TR" sz="1600" dirty="0"/>
                        <a:t>, </a:t>
                      </a:r>
                      <a:r>
                        <a:rPr lang="tr-TR" sz="1600" dirty="0" err="1"/>
                        <a:t>postpartum</a:t>
                      </a:r>
                      <a:r>
                        <a:rPr lang="tr-TR" sz="1600" dirty="0"/>
                        <a:t> sterilizasyon </a:t>
                      </a:r>
                      <a:r>
                        <a:rPr lang="tr-TR" sz="1600" dirty="0" err="1"/>
                        <a:t>vb</a:t>
                      </a:r>
                      <a:r>
                        <a:rPr lang="tr-TR" sz="1600" dirty="0"/>
                        <a:t>)</a:t>
                      </a:r>
                    </a:p>
                  </a:txBody>
                  <a:tcPr/>
                </a:tc>
                <a:tc>
                  <a:txBody>
                    <a:bodyPr/>
                    <a:lstStyle/>
                    <a:p>
                      <a:pPr algn="ctr"/>
                      <a:r>
                        <a:rPr lang="tr-TR" sz="1600" dirty="0"/>
                        <a:t>3</a:t>
                      </a:r>
                    </a:p>
                  </a:txBody>
                  <a:tcPr/>
                </a:tc>
                <a:extLst>
                  <a:ext uri="{0D108BD9-81ED-4DB2-BD59-A6C34878D82A}">
                    <a16:rowId xmlns:a16="http://schemas.microsoft.com/office/drawing/2014/main" val="3728497244"/>
                  </a:ext>
                </a:extLst>
              </a:tr>
              <a:tr h="354805">
                <a:tc>
                  <a:txBody>
                    <a:bodyPr/>
                    <a:lstStyle/>
                    <a:p>
                      <a:pPr algn="just"/>
                      <a:r>
                        <a:rPr lang="tr-TR" sz="1600" dirty="0" err="1"/>
                        <a:t>Hiperemezis</a:t>
                      </a:r>
                      <a:r>
                        <a:rPr lang="tr-TR" sz="1600" dirty="0"/>
                        <a:t> </a:t>
                      </a:r>
                      <a:r>
                        <a:rPr lang="tr-TR" sz="1600" dirty="0" err="1"/>
                        <a:t>gravidarum</a:t>
                      </a:r>
                      <a:endParaRPr lang="tr-TR" sz="1600" dirty="0"/>
                    </a:p>
                  </a:txBody>
                  <a:tcPr/>
                </a:tc>
                <a:tc>
                  <a:txBody>
                    <a:bodyPr/>
                    <a:lstStyle/>
                    <a:p>
                      <a:pPr algn="ctr"/>
                      <a:r>
                        <a:rPr lang="tr-TR" sz="1600" dirty="0"/>
                        <a:t>3</a:t>
                      </a:r>
                    </a:p>
                  </a:txBody>
                  <a:tcPr/>
                </a:tc>
                <a:extLst>
                  <a:ext uri="{0D108BD9-81ED-4DB2-BD59-A6C34878D82A}">
                    <a16:rowId xmlns:a16="http://schemas.microsoft.com/office/drawing/2014/main" val="1143883258"/>
                  </a:ext>
                </a:extLst>
              </a:tr>
              <a:tr h="354805">
                <a:tc>
                  <a:txBody>
                    <a:bodyPr/>
                    <a:lstStyle/>
                    <a:p>
                      <a:pPr algn="just"/>
                      <a:r>
                        <a:rPr lang="tr-TR" sz="1600" dirty="0" err="1"/>
                        <a:t>Overyan</a:t>
                      </a:r>
                      <a:r>
                        <a:rPr lang="tr-TR" sz="1600" dirty="0"/>
                        <a:t> </a:t>
                      </a:r>
                      <a:r>
                        <a:rPr lang="tr-TR" sz="1600" dirty="0" err="1"/>
                        <a:t>hiperstimülasyon</a:t>
                      </a:r>
                      <a:r>
                        <a:rPr lang="tr-TR" sz="1600" dirty="0"/>
                        <a:t> sendromu (yalnızca 1. </a:t>
                      </a:r>
                      <a:r>
                        <a:rPr lang="tr-TR" sz="1600" dirty="0" err="1"/>
                        <a:t>trimester</a:t>
                      </a:r>
                      <a:r>
                        <a:rPr lang="tr-TR" sz="1600" dirty="0"/>
                        <a:t>)</a:t>
                      </a:r>
                    </a:p>
                  </a:txBody>
                  <a:tcPr/>
                </a:tc>
                <a:tc>
                  <a:txBody>
                    <a:bodyPr/>
                    <a:lstStyle/>
                    <a:p>
                      <a:pPr algn="ctr"/>
                      <a:r>
                        <a:rPr lang="tr-TR" sz="1600" dirty="0"/>
                        <a:t>4</a:t>
                      </a:r>
                    </a:p>
                  </a:txBody>
                  <a:tcPr/>
                </a:tc>
                <a:extLst>
                  <a:ext uri="{0D108BD9-81ED-4DB2-BD59-A6C34878D82A}">
                    <a16:rowId xmlns:a16="http://schemas.microsoft.com/office/drawing/2014/main" val="998537571"/>
                  </a:ext>
                </a:extLst>
              </a:tr>
              <a:tr h="354805">
                <a:tc>
                  <a:txBody>
                    <a:bodyPr/>
                    <a:lstStyle/>
                    <a:p>
                      <a:pPr algn="just"/>
                      <a:r>
                        <a:rPr lang="tr-TR" sz="1600" dirty="0"/>
                        <a:t>Mevcut sistemik enfeksiyon (İV antibiyotik veya hastaneye yatış gereken)(</a:t>
                      </a:r>
                      <a:r>
                        <a:rPr lang="tr-TR" sz="1600" dirty="0" err="1"/>
                        <a:t>pnömoni</a:t>
                      </a:r>
                      <a:r>
                        <a:rPr lang="tr-TR" sz="1600" dirty="0"/>
                        <a:t>, </a:t>
                      </a:r>
                      <a:r>
                        <a:rPr lang="tr-TR" sz="1600" dirty="0" err="1"/>
                        <a:t>postpartum</a:t>
                      </a:r>
                      <a:r>
                        <a:rPr lang="tr-TR" sz="1600" dirty="0"/>
                        <a:t> yara </a:t>
                      </a:r>
                      <a:r>
                        <a:rPr lang="tr-TR" sz="1600" dirty="0" err="1"/>
                        <a:t>enf</a:t>
                      </a:r>
                      <a:r>
                        <a:rPr lang="tr-TR" sz="1600" dirty="0"/>
                        <a:t>.)</a:t>
                      </a:r>
                    </a:p>
                  </a:txBody>
                  <a:tcPr/>
                </a:tc>
                <a:tc>
                  <a:txBody>
                    <a:bodyPr/>
                    <a:lstStyle/>
                    <a:p>
                      <a:pPr algn="ctr"/>
                      <a:r>
                        <a:rPr lang="tr-TR" sz="1600" dirty="0"/>
                        <a:t>1</a:t>
                      </a:r>
                    </a:p>
                  </a:txBody>
                  <a:tcPr/>
                </a:tc>
                <a:extLst>
                  <a:ext uri="{0D108BD9-81ED-4DB2-BD59-A6C34878D82A}">
                    <a16:rowId xmlns:a16="http://schemas.microsoft.com/office/drawing/2014/main" val="161197760"/>
                  </a:ext>
                </a:extLst>
              </a:tr>
              <a:tr h="354805">
                <a:tc>
                  <a:txBody>
                    <a:bodyPr/>
                    <a:lstStyle/>
                    <a:p>
                      <a:pPr algn="just"/>
                      <a:r>
                        <a:rPr lang="tr-TR" sz="1600" dirty="0" err="1"/>
                        <a:t>İmmobilizasyon</a:t>
                      </a:r>
                      <a:r>
                        <a:rPr lang="tr-TR" sz="1600" dirty="0"/>
                        <a:t> (≥3 gün), </a:t>
                      </a:r>
                      <a:r>
                        <a:rPr lang="tr-TR" sz="1600" dirty="0" err="1"/>
                        <a:t>dehidratason</a:t>
                      </a:r>
                      <a:endParaRPr lang="tr-TR" sz="1600" dirty="0"/>
                    </a:p>
                  </a:txBody>
                  <a:tcPr/>
                </a:tc>
                <a:tc>
                  <a:txBody>
                    <a:bodyPr/>
                    <a:lstStyle/>
                    <a:p>
                      <a:pPr algn="ctr"/>
                      <a:r>
                        <a:rPr lang="tr-TR" sz="1600" dirty="0"/>
                        <a:t>1</a:t>
                      </a:r>
                    </a:p>
                  </a:txBody>
                  <a:tcPr/>
                </a:tc>
                <a:extLst>
                  <a:ext uri="{0D108BD9-81ED-4DB2-BD59-A6C34878D82A}">
                    <a16:rowId xmlns:a16="http://schemas.microsoft.com/office/drawing/2014/main" val="1186166930"/>
                  </a:ext>
                </a:extLst>
              </a:tr>
              <a:tr h="354805">
                <a:tc>
                  <a:txBody>
                    <a:bodyPr/>
                    <a:lstStyle/>
                    <a:p>
                      <a:pPr algn="just"/>
                      <a:r>
                        <a:rPr lang="tr-TR" sz="1600" dirty="0"/>
                        <a:t>Uzun mesafeli yolculuk (&gt;4 saat)</a:t>
                      </a:r>
                    </a:p>
                  </a:txBody>
                  <a:tcPr/>
                </a:tc>
                <a:tc>
                  <a:txBody>
                    <a:bodyPr/>
                    <a:lstStyle/>
                    <a:p>
                      <a:pPr algn="ctr"/>
                      <a:r>
                        <a:rPr lang="tr-TR" sz="1600" dirty="0"/>
                        <a:t>1</a:t>
                      </a:r>
                    </a:p>
                  </a:txBody>
                  <a:tcPr/>
                </a:tc>
                <a:extLst>
                  <a:ext uri="{0D108BD9-81ED-4DB2-BD59-A6C34878D82A}">
                    <a16:rowId xmlns:a16="http://schemas.microsoft.com/office/drawing/2014/main" val="3105533725"/>
                  </a:ext>
                </a:extLst>
              </a:tr>
            </a:tbl>
          </a:graphicData>
        </a:graphic>
      </p:graphicFrame>
    </p:spTree>
    <p:extLst>
      <p:ext uri="{BB962C8B-B14F-4D97-AF65-F5344CB8AC3E}">
        <p14:creationId xmlns:p14="http://schemas.microsoft.com/office/powerpoint/2010/main" val="1735122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6C7352D-DB95-A942-93A4-0890B1BDB802}"/>
              </a:ext>
            </a:extLst>
          </p:cNvPr>
          <p:cNvSpPr>
            <a:spLocks noGrp="1"/>
          </p:cNvSpPr>
          <p:nvPr>
            <p:ph type="title"/>
          </p:nvPr>
        </p:nvSpPr>
        <p:spPr>
          <a:xfrm>
            <a:off x="1948982" y="102695"/>
            <a:ext cx="8911687" cy="702414"/>
          </a:xfrm>
        </p:spPr>
        <p:style>
          <a:lnRef idx="2">
            <a:schemeClr val="dk1"/>
          </a:lnRef>
          <a:fillRef idx="1">
            <a:schemeClr val="lt1"/>
          </a:fillRef>
          <a:effectRef idx="0">
            <a:schemeClr val="dk1"/>
          </a:effectRef>
          <a:fontRef idx="minor">
            <a:schemeClr val="dk1"/>
          </a:fontRef>
        </p:style>
        <p:txBody>
          <a:bodyPr/>
          <a:lstStyle/>
          <a:p>
            <a:pPr algn="ctr"/>
            <a:r>
              <a:rPr lang="tr-TR" dirty="0" err="1">
                <a:ln w="0"/>
                <a:solidFill>
                  <a:srgbClr val="C00000"/>
                </a:solidFill>
                <a:effectLst>
                  <a:outerShdw blurRad="38100" dist="19050" dir="2700000" algn="tl" rotWithShape="0">
                    <a:schemeClr val="dk1">
                      <a:alpha val="40000"/>
                    </a:schemeClr>
                  </a:outerShdw>
                </a:effectLst>
              </a:rPr>
              <a:t>Antenatal</a:t>
            </a:r>
            <a:r>
              <a:rPr lang="tr-TR" dirty="0">
                <a:ln w="0"/>
                <a:solidFill>
                  <a:srgbClr val="C00000"/>
                </a:solidFill>
                <a:effectLst>
                  <a:outerShdw blurRad="38100" dist="19050" dir="2700000" algn="tl" rotWithShape="0">
                    <a:schemeClr val="dk1">
                      <a:alpha val="40000"/>
                    </a:schemeClr>
                  </a:outerShdw>
                </a:effectLst>
              </a:rPr>
              <a:t> </a:t>
            </a:r>
            <a:r>
              <a:rPr lang="tr-TR" dirty="0" err="1">
                <a:ln w="0"/>
                <a:solidFill>
                  <a:srgbClr val="C00000"/>
                </a:solidFill>
                <a:effectLst>
                  <a:outerShdw blurRad="38100" dist="19050" dir="2700000" algn="tl" rotWithShape="0">
                    <a:schemeClr val="dk1">
                      <a:alpha val="40000"/>
                    </a:schemeClr>
                  </a:outerShdw>
                </a:effectLst>
              </a:rPr>
              <a:t>Profilaksi</a:t>
            </a:r>
            <a:endParaRPr lang="tr-TR" dirty="0">
              <a:ln w="0"/>
              <a:solidFill>
                <a:srgbClr val="C00000"/>
              </a:solidFill>
              <a:effectLst>
                <a:outerShdw blurRad="38100" dist="19050" dir="2700000" algn="tl" rotWithShape="0">
                  <a:schemeClr val="dk1">
                    <a:alpha val="40000"/>
                  </a:schemeClr>
                </a:outerShdw>
              </a:effectLst>
            </a:endParaRPr>
          </a:p>
        </p:txBody>
      </p:sp>
      <p:pic>
        <p:nvPicPr>
          <p:cNvPr id="11" name="Resim 10">
            <a:extLst>
              <a:ext uri="{FF2B5EF4-FFF2-40B4-BE49-F238E27FC236}">
                <a16:creationId xmlns:a16="http://schemas.microsoft.com/office/drawing/2014/main" id="{4E77A9DE-EA79-AD4B-A14C-BE99F9AEB14C}"/>
              </a:ext>
            </a:extLst>
          </p:cNvPr>
          <p:cNvPicPr>
            <a:picLocks noChangeAspect="1"/>
          </p:cNvPicPr>
          <p:nvPr/>
        </p:nvPicPr>
        <p:blipFill>
          <a:blip r:embed="rId2"/>
          <a:stretch>
            <a:fillRect/>
          </a:stretch>
        </p:blipFill>
        <p:spPr>
          <a:xfrm>
            <a:off x="1948982" y="946778"/>
            <a:ext cx="8032145" cy="5911222"/>
          </a:xfrm>
          <a:prstGeom prst="rect">
            <a:avLst/>
          </a:prstGeom>
          <a:ln w="19050">
            <a:solidFill>
              <a:schemeClr val="tx1"/>
            </a:solidFill>
          </a:ln>
        </p:spPr>
      </p:pic>
    </p:spTree>
    <p:extLst>
      <p:ext uri="{BB962C8B-B14F-4D97-AF65-F5344CB8AC3E}">
        <p14:creationId xmlns:p14="http://schemas.microsoft.com/office/powerpoint/2010/main" val="3480065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EB0C4E8-AF3B-F64B-94F4-4681CE347696}"/>
              </a:ext>
            </a:extLst>
          </p:cNvPr>
          <p:cNvSpPr>
            <a:spLocks noGrp="1"/>
          </p:cNvSpPr>
          <p:nvPr>
            <p:ph idx="1"/>
          </p:nvPr>
        </p:nvSpPr>
        <p:spPr>
          <a:xfrm>
            <a:off x="938463" y="1263316"/>
            <a:ext cx="10467474" cy="4203029"/>
          </a:xfrm>
        </p:spPr>
        <p:style>
          <a:lnRef idx="2">
            <a:schemeClr val="dk1"/>
          </a:lnRef>
          <a:fillRef idx="1">
            <a:schemeClr val="lt1"/>
          </a:fillRef>
          <a:effectRef idx="0">
            <a:schemeClr val="dk1"/>
          </a:effectRef>
          <a:fontRef idx="minor">
            <a:schemeClr val="dk1"/>
          </a:fontRef>
        </p:style>
        <p:txBody>
          <a:bodyPr>
            <a:normAutofit/>
          </a:bodyPr>
          <a:lstStyle/>
          <a:p>
            <a:pPr algn="just">
              <a:lnSpc>
                <a:spcPct val="200000"/>
              </a:lnSpc>
            </a:pPr>
            <a:r>
              <a:rPr lang="tr-TR" dirty="0"/>
              <a:t>Gebelik VTE riskindeki belirgin artışla ilişkilidir </a:t>
            </a:r>
          </a:p>
          <a:p>
            <a:pPr algn="just">
              <a:lnSpc>
                <a:spcPct val="200000"/>
              </a:lnSpc>
            </a:pPr>
            <a:r>
              <a:rPr lang="tr-TR" dirty="0"/>
              <a:t>İzole alt </a:t>
            </a:r>
            <a:r>
              <a:rPr lang="tr-TR" dirty="0" err="1"/>
              <a:t>ekstremite</a:t>
            </a:r>
            <a:r>
              <a:rPr lang="tr-TR" dirty="0"/>
              <a:t> DVT ve PE ile kendini gösterir. </a:t>
            </a:r>
          </a:p>
          <a:p>
            <a:pPr algn="just">
              <a:lnSpc>
                <a:spcPct val="200000"/>
              </a:lnSpc>
            </a:pPr>
            <a:r>
              <a:rPr lang="tr-TR" dirty="0"/>
              <a:t>PE, özellikle gelişmiş ülkelerde </a:t>
            </a:r>
            <a:r>
              <a:rPr lang="tr-TR" dirty="0" err="1"/>
              <a:t>maternal</a:t>
            </a:r>
            <a:r>
              <a:rPr lang="tr-TR" dirty="0"/>
              <a:t> </a:t>
            </a:r>
            <a:r>
              <a:rPr lang="tr-TR" dirty="0" err="1"/>
              <a:t>mortalitenin</a:t>
            </a:r>
            <a:r>
              <a:rPr lang="tr-TR" dirty="0"/>
              <a:t> önde gelen nedenleri arasındadır (7. sırada) (%9).</a:t>
            </a:r>
          </a:p>
          <a:p>
            <a:pPr algn="just">
              <a:lnSpc>
                <a:spcPct val="200000"/>
              </a:lnSpc>
            </a:pPr>
            <a:r>
              <a:rPr lang="tr-TR" dirty="0" err="1"/>
              <a:t>İnsidansı</a:t>
            </a:r>
            <a:r>
              <a:rPr lang="tr-TR" dirty="0"/>
              <a:t> 1000 gebelikte 0,5 – 2.</a:t>
            </a:r>
          </a:p>
        </p:txBody>
      </p:sp>
    </p:spTree>
    <p:extLst>
      <p:ext uri="{BB962C8B-B14F-4D97-AF65-F5344CB8AC3E}">
        <p14:creationId xmlns:p14="http://schemas.microsoft.com/office/powerpoint/2010/main" val="17694489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1827" y="270457"/>
            <a:ext cx="10419008" cy="4623515"/>
          </a:xfrm>
          <a:ln w="12700" cmpd="sng">
            <a:prstDash val="solid"/>
          </a:ln>
        </p:spPr>
        <p:style>
          <a:lnRef idx="2">
            <a:schemeClr val="dk1"/>
          </a:lnRef>
          <a:fillRef idx="1">
            <a:schemeClr val="lt1"/>
          </a:fillRef>
          <a:effectRef idx="0">
            <a:schemeClr val="dk1"/>
          </a:effectRef>
          <a:fontRef idx="minor">
            <a:schemeClr val="dk1"/>
          </a:fontRef>
        </p:style>
        <p:txBody>
          <a:bodyPr>
            <a:noAutofit/>
          </a:bodyPr>
          <a:lstStyle/>
          <a:p>
            <a:pPr algn="just"/>
            <a:r>
              <a:rPr lang="en-US" sz="2000" dirty="0">
                <a:solidFill>
                  <a:schemeClr val="tx1"/>
                </a:solidFill>
              </a:rPr>
              <a:t>Antenatal </a:t>
            </a:r>
            <a:r>
              <a:rPr lang="en-US" sz="2000" dirty="0" err="1">
                <a:solidFill>
                  <a:schemeClr val="tx1"/>
                </a:solidFill>
              </a:rPr>
              <a:t>dönemde</a:t>
            </a:r>
            <a:r>
              <a:rPr lang="en-US" sz="2000" dirty="0">
                <a:solidFill>
                  <a:schemeClr val="tx1"/>
                </a:solidFill>
              </a:rPr>
              <a:t> </a:t>
            </a:r>
            <a:r>
              <a:rPr lang="en-US" sz="2000" dirty="0" err="1">
                <a:solidFill>
                  <a:schemeClr val="tx1"/>
                </a:solidFill>
              </a:rPr>
              <a:t>toplam</a:t>
            </a:r>
            <a:r>
              <a:rPr lang="en-US" sz="2000" dirty="0">
                <a:solidFill>
                  <a:schemeClr val="tx1"/>
                </a:solidFill>
              </a:rPr>
              <a:t> </a:t>
            </a:r>
            <a:r>
              <a:rPr lang="en-US" sz="2000" dirty="0" err="1">
                <a:solidFill>
                  <a:schemeClr val="tx1"/>
                </a:solidFill>
              </a:rPr>
              <a:t>puan</a:t>
            </a:r>
            <a:r>
              <a:rPr lang="en-US" sz="2000" dirty="0">
                <a:solidFill>
                  <a:schemeClr val="tx1"/>
                </a:solidFill>
              </a:rPr>
              <a:t>;</a:t>
            </a:r>
          </a:p>
          <a:p>
            <a:pPr lvl="1" algn="just"/>
            <a:r>
              <a:rPr lang="en-US" sz="2000" b="1" dirty="0">
                <a:solidFill>
                  <a:srgbClr val="FF0000"/>
                </a:solidFill>
              </a:rPr>
              <a:t>4 ≥ </a:t>
            </a:r>
            <a:r>
              <a:rPr lang="en-US" sz="2000" dirty="0"/>
              <a:t>➞ ilk </a:t>
            </a:r>
            <a:r>
              <a:rPr lang="en-US" sz="2000" dirty="0" err="1"/>
              <a:t>trimesterden</a:t>
            </a:r>
            <a:r>
              <a:rPr lang="en-US" sz="2000" dirty="0"/>
              <a:t> </a:t>
            </a:r>
            <a:r>
              <a:rPr lang="en-US" sz="2000" dirty="0" err="1"/>
              <a:t>itibaren</a:t>
            </a:r>
            <a:endParaRPr lang="en-US" sz="2000" dirty="0"/>
          </a:p>
          <a:p>
            <a:pPr lvl="1" algn="just"/>
            <a:r>
              <a:rPr lang="en-US" sz="2000" b="1" dirty="0">
                <a:solidFill>
                  <a:srgbClr val="FF0000"/>
                </a:solidFill>
              </a:rPr>
              <a:t>3</a:t>
            </a:r>
            <a:r>
              <a:rPr lang="en-US" sz="2000" dirty="0"/>
              <a:t> ➞ 28. </a:t>
            </a:r>
            <a:r>
              <a:rPr lang="en-US" sz="2000" dirty="0" err="1"/>
              <a:t>gebelik</a:t>
            </a:r>
            <a:r>
              <a:rPr lang="en-US" sz="2000" dirty="0"/>
              <a:t> </a:t>
            </a:r>
            <a:r>
              <a:rPr lang="en-US" sz="2000" dirty="0" err="1"/>
              <a:t>haftasından</a:t>
            </a:r>
            <a:r>
              <a:rPr lang="en-US" sz="2000" dirty="0"/>
              <a:t> </a:t>
            </a:r>
            <a:r>
              <a:rPr lang="en-US" sz="2000" dirty="0" err="1"/>
              <a:t>itibaren</a:t>
            </a:r>
            <a:endParaRPr lang="en-US" sz="2000" dirty="0"/>
          </a:p>
          <a:p>
            <a:pPr marL="457200" lvl="1" indent="0" algn="just">
              <a:buNone/>
            </a:pPr>
            <a:endParaRPr lang="en-US" sz="2000" dirty="0"/>
          </a:p>
          <a:p>
            <a:pPr marL="457200" lvl="1" indent="0" algn="just">
              <a:buNone/>
            </a:pPr>
            <a:endParaRPr lang="en-US" sz="2000" dirty="0"/>
          </a:p>
          <a:p>
            <a:pPr algn="just"/>
            <a:r>
              <a:rPr lang="en-US" sz="2000" dirty="0">
                <a:solidFill>
                  <a:schemeClr val="tx1"/>
                </a:solidFill>
              </a:rPr>
              <a:t>Postnatal </a:t>
            </a:r>
            <a:r>
              <a:rPr lang="en-US" sz="2000" dirty="0" err="1">
                <a:solidFill>
                  <a:schemeClr val="tx1"/>
                </a:solidFill>
              </a:rPr>
              <a:t>dönemde</a:t>
            </a:r>
            <a:r>
              <a:rPr lang="en-US" sz="2000" dirty="0">
                <a:solidFill>
                  <a:schemeClr val="tx1"/>
                </a:solidFill>
              </a:rPr>
              <a:t> </a:t>
            </a:r>
            <a:r>
              <a:rPr lang="en-US" sz="2000" dirty="0" err="1">
                <a:solidFill>
                  <a:schemeClr val="tx1"/>
                </a:solidFill>
              </a:rPr>
              <a:t>toplam</a:t>
            </a:r>
            <a:r>
              <a:rPr lang="en-US" sz="2000" dirty="0">
                <a:solidFill>
                  <a:schemeClr val="tx1"/>
                </a:solidFill>
              </a:rPr>
              <a:t> </a:t>
            </a:r>
            <a:r>
              <a:rPr lang="en-US" sz="2000" dirty="0" err="1">
                <a:solidFill>
                  <a:schemeClr val="tx1"/>
                </a:solidFill>
              </a:rPr>
              <a:t>puan</a:t>
            </a:r>
            <a:r>
              <a:rPr lang="en-US" sz="2000" dirty="0">
                <a:solidFill>
                  <a:schemeClr val="tx1"/>
                </a:solidFill>
              </a:rPr>
              <a:t> </a:t>
            </a:r>
            <a:r>
              <a:rPr lang="en-US" sz="2000" b="1" dirty="0">
                <a:solidFill>
                  <a:srgbClr val="FF0000"/>
                </a:solidFill>
              </a:rPr>
              <a:t>2 ≥</a:t>
            </a:r>
            <a:r>
              <a:rPr lang="en-US" sz="2000" dirty="0"/>
              <a:t>  ➞ postnatal </a:t>
            </a:r>
            <a:r>
              <a:rPr lang="en-US" sz="2000" dirty="0" err="1"/>
              <a:t>en</a:t>
            </a:r>
            <a:r>
              <a:rPr lang="en-US" sz="2000" dirty="0"/>
              <a:t> </a:t>
            </a:r>
            <a:r>
              <a:rPr lang="en-US" sz="2000" dirty="0" err="1"/>
              <a:t>az</a:t>
            </a:r>
            <a:r>
              <a:rPr lang="en-US" sz="2000" dirty="0"/>
              <a:t> 10 </a:t>
            </a:r>
            <a:r>
              <a:rPr lang="en-US" sz="2000" dirty="0" err="1"/>
              <a:t>gün</a:t>
            </a:r>
            <a:r>
              <a:rPr lang="en-US" sz="2000" dirty="0"/>
              <a:t> </a:t>
            </a:r>
            <a:r>
              <a:rPr lang="en-US" sz="2000" dirty="0" err="1"/>
              <a:t>süreyle</a:t>
            </a:r>
            <a:r>
              <a:rPr lang="en-US" sz="2000" dirty="0"/>
              <a:t> </a:t>
            </a:r>
            <a:r>
              <a:rPr lang="en-US" sz="2000" dirty="0" err="1"/>
              <a:t>proflaksi</a:t>
            </a:r>
            <a:endParaRPr lang="en-US" sz="2000" dirty="0"/>
          </a:p>
          <a:p>
            <a:pPr algn="just"/>
            <a:r>
              <a:rPr lang="en-US" sz="2000" dirty="0"/>
              <a:t>Antenatal </a:t>
            </a:r>
            <a:r>
              <a:rPr lang="en-US" sz="2000" dirty="0" err="1"/>
              <a:t>dönemde</a:t>
            </a:r>
            <a:r>
              <a:rPr lang="en-US" sz="2000" dirty="0"/>
              <a:t> </a:t>
            </a:r>
            <a:r>
              <a:rPr lang="en-US" sz="2000" dirty="0" err="1"/>
              <a:t>hastane</a:t>
            </a:r>
            <a:r>
              <a:rPr lang="en-US" sz="2000" dirty="0"/>
              <a:t> </a:t>
            </a:r>
            <a:r>
              <a:rPr lang="en-US" sz="2000" dirty="0" err="1"/>
              <a:t>yatışı</a:t>
            </a:r>
            <a:r>
              <a:rPr lang="en-US" sz="2000" dirty="0"/>
              <a:t> </a:t>
            </a:r>
            <a:r>
              <a:rPr lang="en-US" sz="2000" dirty="0" err="1"/>
              <a:t>varsa</a:t>
            </a:r>
            <a:endParaRPr lang="en-US" sz="2000" dirty="0"/>
          </a:p>
          <a:p>
            <a:pPr algn="just"/>
            <a:r>
              <a:rPr lang="en-US" sz="2000" dirty="0"/>
              <a:t>Puerperal </a:t>
            </a:r>
            <a:r>
              <a:rPr lang="en-US" sz="2000" dirty="0" err="1"/>
              <a:t>dönemde</a:t>
            </a:r>
            <a:r>
              <a:rPr lang="en-US" sz="2000" dirty="0"/>
              <a:t> </a:t>
            </a:r>
            <a:r>
              <a:rPr lang="en-US" sz="2000" dirty="0" err="1"/>
              <a:t>hastanede</a:t>
            </a:r>
            <a:r>
              <a:rPr lang="en-US" sz="2000" dirty="0"/>
              <a:t> </a:t>
            </a:r>
            <a:r>
              <a:rPr lang="en-US" sz="2000" dirty="0" err="1"/>
              <a:t>uzun</a:t>
            </a:r>
            <a:r>
              <a:rPr lang="en-US" sz="2000" dirty="0"/>
              <a:t> </a:t>
            </a:r>
            <a:r>
              <a:rPr lang="en-US" sz="2000" dirty="0" err="1"/>
              <a:t>yatış</a:t>
            </a:r>
            <a:r>
              <a:rPr lang="en-US" sz="2000" dirty="0"/>
              <a:t> (≥ 3 </a:t>
            </a:r>
            <a:r>
              <a:rPr lang="en-US" sz="2000" dirty="0" err="1"/>
              <a:t>gün</a:t>
            </a:r>
            <a:r>
              <a:rPr lang="en-US" sz="2000" dirty="0"/>
              <a:t>) </a:t>
            </a:r>
            <a:r>
              <a:rPr lang="en-US" sz="2000" dirty="0" err="1"/>
              <a:t>veya</a:t>
            </a:r>
            <a:r>
              <a:rPr lang="en-US" sz="2000" dirty="0"/>
              <a:t>  </a:t>
            </a:r>
            <a:r>
              <a:rPr lang="en-US" sz="2000" dirty="0" err="1"/>
              <a:t>tekrarlayan</a:t>
            </a:r>
            <a:r>
              <a:rPr lang="en-US" sz="2000" dirty="0"/>
              <a:t> </a:t>
            </a:r>
            <a:r>
              <a:rPr lang="en-US" sz="2000" dirty="0" err="1"/>
              <a:t>hastaneye</a:t>
            </a:r>
            <a:r>
              <a:rPr lang="en-US" sz="2000" dirty="0"/>
              <a:t> </a:t>
            </a:r>
            <a:r>
              <a:rPr lang="en-US" sz="2000" dirty="0" err="1"/>
              <a:t>yatış</a:t>
            </a:r>
            <a:r>
              <a:rPr lang="en-US" sz="2000" dirty="0"/>
              <a:t> </a:t>
            </a:r>
            <a:r>
              <a:rPr lang="en-US" sz="2000" dirty="0" err="1"/>
              <a:t>durumunda</a:t>
            </a:r>
            <a:endParaRPr lang="en-US" sz="2000" dirty="0"/>
          </a:p>
          <a:p>
            <a:pPr algn="just"/>
            <a:endParaRPr lang="en-US" sz="2000" dirty="0"/>
          </a:p>
          <a:p>
            <a:pPr marL="0" indent="0" algn="just">
              <a:buNone/>
            </a:pPr>
            <a:r>
              <a:rPr lang="en-US" sz="2000" dirty="0">
                <a:solidFill>
                  <a:srgbClr val="C00000"/>
                </a:solidFill>
              </a:rPr>
              <a:t>                            </a:t>
            </a:r>
            <a:r>
              <a:rPr lang="en-US" sz="2000" b="1" dirty="0">
                <a:solidFill>
                  <a:srgbClr val="C00000"/>
                </a:solidFill>
              </a:rPr>
              <a:t>PROFİLAKSİ</a:t>
            </a:r>
            <a:r>
              <a:rPr lang="en-US" sz="2000" dirty="0">
                <a:solidFill>
                  <a:srgbClr val="C00000"/>
                </a:solidFill>
              </a:rPr>
              <a:t> </a:t>
            </a:r>
            <a:r>
              <a:rPr lang="en-US" sz="2000" b="1" dirty="0">
                <a:solidFill>
                  <a:srgbClr val="C00000"/>
                </a:solidFill>
              </a:rPr>
              <a:t>ÖNERİLİYOR</a:t>
            </a:r>
          </a:p>
          <a:p>
            <a:pPr algn="just"/>
            <a:endParaRPr lang="en-US" sz="2000" dirty="0"/>
          </a:p>
          <a:p>
            <a:pPr marL="0" indent="0" algn="just">
              <a:buNone/>
            </a:pPr>
            <a:r>
              <a:rPr lang="en-US" sz="2000" dirty="0"/>
              <a:t>                                                                                                                               </a:t>
            </a:r>
          </a:p>
          <a:p>
            <a:pPr algn="just"/>
            <a:endParaRPr lang="en-US" sz="2000" dirty="0"/>
          </a:p>
        </p:txBody>
      </p:sp>
      <p:sp>
        <p:nvSpPr>
          <p:cNvPr id="2" name="Metin kutusu 1">
            <a:extLst>
              <a:ext uri="{FF2B5EF4-FFF2-40B4-BE49-F238E27FC236}">
                <a16:creationId xmlns:a16="http://schemas.microsoft.com/office/drawing/2014/main" id="{E6DDC5A1-8110-B946-896B-E67B8E71ECDD}"/>
              </a:ext>
            </a:extLst>
          </p:cNvPr>
          <p:cNvSpPr txBox="1"/>
          <p:nvPr/>
        </p:nvSpPr>
        <p:spPr>
          <a:xfrm>
            <a:off x="1081827" y="5293217"/>
            <a:ext cx="7315198"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b="1" dirty="0">
                <a:solidFill>
                  <a:srgbClr val="C00000"/>
                </a:solidFill>
              </a:rPr>
              <a:t>Risk faktörleri;</a:t>
            </a:r>
          </a:p>
          <a:p>
            <a:pPr marL="285750" indent="-285750">
              <a:buFont typeface="Arial" panose="020B0604020202020204" pitchFamily="34" charset="0"/>
              <a:buChar char="•"/>
            </a:pPr>
            <a:r>
              <a:rPr lang="tr-TR" b="1" dirty="0">
                <a:solidFill>
                  <a:srgbClr val="C00000"/>
                </a:solidFill>
              </a:rPr>
              <a:t>Her </a:t>
            </a:r>
            <a:r>
              <a:rPr lang="tr-TR" b="1" dirty="0" err="1">
                <a:solidFill>
                  <a:srgbClr val="C00000"/>
                </a:solidFill>
              </a:rPr>
              <a:t>trimester</a:t>
            </a:r>
            <a:r>
              <a:rPr lang="tr-TR" b="1" dirty="0">
                <a:solidFill>
                  <a:srgbClr val="C00000"/>
                </a:solidFill>
              </a:rPr>
              <a:t> muayenesinde</a:t>
            </a:r>
          </a:p>
          <a:p>
            <a:pPr marL="285750" indent="-285750">
              <a:buFont typeface="Arial" panose="020B0604020202020204" pitchFamily="34" charset="0"/>
              <a:buChar char="•"/>
            </a:pPr>
            <a:r>
              <a:rPr lang="tr-TR" b="1" dirty="0">
                <a:solidFill>
                  <a:srgbClr val="C00000"/>
                </a:solidFill>
              </a:rPr>
              <a:t>Her hastaneye yatışta</a:t>
            </a:r>
          </a:p>
          <a:p>
            <a:pPr marL="285750" indent="-285750">
              <a:buFont typeface="Arial" panose="020B0604020202020204" pitchFamily="34" charset="0"/>
              <a:buChar char="•"/>
            </a:pPr>
            <a:r>
              <a:rPr lang="tr-TR" b="1" dirty="0">
                <a:solidFill>
                  <a:srgbClr val="C00000"/>
                </a:solidFill>
              </a:rPr>
              <a:t>Doğumu takiben değerlendirilmelidir.</a:t>
            </a:r>
          </a:p>
        </p:txBody>
      </p:sp>
    </p:spTree>
    <p:extLst>
      <p:ext uri="{BB962C8B-B14F-4D97-AF65-F5344CB8AC3E}">
        <p14:creationId xmlns:p14="http://schemas.microsoft.com/office/powerpoint/2010/main" val="12324867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6" name="1 Başlık"/>
          <p:cNvSpPr>
            <a:spLocks noGrp="1"/>
          </p:cNvSpPr>
          <p:nvPr>
            <p:ph type="title"/>
          </p:nvPr>
        </p:nvSpPr>
        <p:spPr>
          <a:xfrm>
            <a:off x="1066800" y="558159"/>
            <a:ext cx="10058400" cy="695310"/>
          </a:xfrm>
          <a:ln w="12700" cmpd="sng">
            <a:prstDash val="solid"/>
          </a:ln>
        </p:spPr>
        <p:style>
          <a:lnRef idx="2">
            <a:schemeClr val="dk1"/>
          </a:lnRef>
          <a:fillRef idx="1">
            <a:schemeClr val="lt1"/>
          </a:fillRef>
          <a:effectRef idx="0">
            <a:schemeClr val="dk1"/>
          </a:effectRef>
          <a:fontRef idx="minor">
            <a:schemeClr val="dk1"/>
          </a:fontRef>
        </p:style>
        <p:txBody>
          <a:bodyPr>
            <a:normAutofit/>
          </a:bodyPr>
          <a:lstStyle/>
          <a:p>
            <a:pPr algn="ctr" eaLnBrk="1" hangingPunct="1"/>
            <a:r>
              <a:rPr lang="tr-TR" sz="2400" b="1" dirty="0">
                <a:solidFill>
                  <a:schemeClr val="accent3">
                    <a:lumMod val="75000"/>
                  </a:schemeClr>
                </a:solidFill>
              </a:rPr>
              <a:t>Geçirilmiş VTE ve/veya </a:t>
            </a:r>
            <a:r>
              <a:rPr lang="tr-TR" sz="2400" b="1" dirty="0" err="1">
                <a:solidFill>
                  <a:schemeClr val="accent3">
                    <a:lumMod val="75000"/>
                  </a:schemeClr>
                </a:solidFill>
              </a:rPr>
              <a:t>Trombofilisi</a:t>
            </a:r>
            <a:r>
              <a:rPr lang="tr-TR" sz="2400" b="1" dirty="0">
                <a:solidFill>
                  <a:schemeClr val="accent3">
                    <a:lumMod val="75000"/>
                  </a:schemeClr>
                </a:solidFill>
              </a:rPr>
              <a:t> olan Olgularda </a:t>
            </a:r>
            <a:r>
              <a:rPr lang="tr-TR" sz="2400" b="1" dirty="0" err="1">
                <a:solidFill>
                  <a:schemeClr val="accent3">
                    <a:lumMod val="75000"/>
                  </a:schemeClr>
                </a:solidFill>
              </a:rPr>
              <a:t>Trombofilaksi</a:t>
            </a:r>
            <a:endParaRPr lang="tr-TR" sz="1800" b="1" dirty="0">
              <a:solidFill>
                <a:schemeClr val="accent3">
                  <a:lumMod val="75000"/>
                </a:schemeClr>
              </a:solidFill>
            </a:endParaRPr>
          </a:p>
        </p:txBody>
      </p:sp>
      <p:sp>
        <p:nvSpPr>
          <p:cNvPr id="3" name="2 İçerik Yer Tutucusu"/>
          <p:cNvSpPr>
            <a:spLocks noGrp="1"/>
          </p:cNvSpPr>
          <p:nvPr>
            <p:ph idx="1"/>
          </p:nvPr>
        </p:nvSpPr>
        <p:spPr>
          <a:xfrm>
            <a:off x="1066800" y="2174564"/>
            <a:ext cx="10345513" cy="3777622"/>
          </a:xfrm>
          <a:ln w="28575" cmpd="sng">
            <a:prstDash val="solid"/>
          </a:ln>
        </p:spPr>
        <p:style>
          <a:lnRef idx="2">
            <a:schemeClr val="dk1"/>
          </a:lnRef>
          <a:fillRef idx="1">
            <a:schemeClr val="lt1"/>
          </a:fillRef>
          <a:effectRef idx="0">
            <a:schemeClr val="dk1"/>
          </a:effectRef>
          <a:fontRef idx="minor">
            <a:schemeClr val="dk1"/>
          </a:fontRef>
        </p:style>
        <p:txBody>
          <a:bodyPr>
            <a:normAutofit/>
          </a:bodyPr>
          <a:lstStyle/>
          <a:p>
            <a:pPr eaLnBrk="1" hangingPunct="1">
              <a:lnSpc>
                <a:spcPct val="115000"/>
              </a:lnSpc>
              <a:buFont typeface="Wingdings 2" charset="0"/>
              <a:buNone/>
            </a:pPr>
            <a:r>
              <a:rPr lang="tr-TR" sz="2400" b="1" dirty="0">
                <a:solidFill>
                  <a:srgbClr val="800000"/>
                </a:solidFill>
                <a:effectLst>
                  <a:outerShdw blurRad="38100" dist="38100" dir="2700000" algn="tl">
                    <a:srgbClr val="DDDDDD"/>
                  </a:outerShdw>
                </a:effectLst>
              </a:rPr>
              <a:t>Çok yüksek risk</a:t>
            </a:r>
          </a:p>
          <a:p>
            <a:pPr eaLnBrk="1" hangingPunct="1">
              <a:lnSpc>
                <a:spcPct val="115000"/>
              </a:lnSpc>
            </a:pPr>
            <a:r>
              <a:rPr lang="tr-TR" sz="2400" dirty="0"/>
              <a:t>Uzun süreli </a:t>
            </a:r>
            <a:r>
              <a:rPr lang="tr-TR" sz="2400" dirty="0" err="1"/>
              <a:t>warfarin</a:t>
            </a:r>
            <a:r>
              <a:rPr lang="tr-TR" sz="2400" dirty="0"/>
              <a:t> tedavisi altında geçirilmiş VTE </a:t>
            </a:r>
          </a:p>
          <a:p>
            <a:pPr eaLnBrk="1" hangingPunct="1">
              <a:lnSpc>
                <a:spcPct val="115000"/>
              </a:lnSpc>
            </a:pPr>
            <a:r>
              <a:rPr lang="tr-TR" sz="2400" dirty="0"/>
              <a:t>ATIII eksikliği</a:t>
            </a:r>
          </a:p>
          <a:p>
            <a:pPr eaLnBrk="1" hangingPunct="1">
              <a:lnSpc>
                <a:spcPct val="115000"/>
              </a:lnSpc>
            </a:pPr>
            <a:r>
              <a:rPr lang="tr-TR" sz="2400" dirty="0"/>
              <a:t>VTE öykülü </a:t>
            </a:r>
            <a:r>
              <a:rPr lang="tr-TR" sz="2400" dirty="0" err="1"/>
              <a:t>Antifosfolipid</a:t>
            </a:r>
            <a:r>
              <a:rPr lang="tr-TR" sz="2400" dirty="0"/>
              <a:t> sendromu</a:t>
            </a:r>
          </a:p>
          <a:p>
            <a:pPr marL="0" indent="0">
              <a:lnSpc>
                <a:spcPct val="115000"/>
              </a:lnSpc>
              <a:buNone/>
            </a:pPr>
            <a:endParaRPr lang="tr-TR" sz="2400" dirty="0"/>
          </a:p>
          <a:p>
            <a:pPr lvl="1" eaLnBrk="1" hangingPunct="1">
              <a:lnSpc>
                <a:spcPct val="115000"/>
              </a:lnSpc>
            </a:pPr>
            <a:r>
              <a:rPr lang="tr-TR" sz="2200" b="1" dirty="0">
                <a:solidFill>
                  <a:srgbClr val="800000"/>
                </a:solidFill>
              </a:rPr>
              <a:t>Yüksek doz DMAH ile </a:t>
            </a:r>
            <a:r>
              <a:rPr lang="tr-TR" sz="2200" b="1" dirty="0" err="1">
                <a:solidFill>
                  <a:srgbClr val="800000"/>
                </a:solidFill>
              </a:rPr>
              <a:t>proflaksi</a:t>
            </a:r>
            <a:r>
              <a:rPr lang="tr-TR" sz="2200" b="1" dirty="0">
                <a:solidFill>
                  <a:srgbClr val="800000"/>
                </a:solidFill>
              </a:rPr>
              <a:t> ve </a:t>
            </a:r>
            <a:r>
              <a:rPr lang="tr-TR" sz="2200" b="1" dirty="0" err="1">
                <a:solidFill>
                  <a:srgbClr val="800000"/>
                </a:solidFill>
              </a:rPr>
              <a:t>postpartum</a:t>
            </a:r>
            <a:r>
              <a:rPr lang="tr-TR" sz="2200" b="1" dirty="0">
                <a:solidFill>
                  <a:srgbClr val="800000"/>
                </a:solidFill>
              </a:rPr>
              <a:t> en az 6 hafta DMAH ya da </a:t>
            </a:r>
            <a:r>
              <a:rPr lang="tr-TR" sz="2200" b="1" dirty="0" err="1">
                <a:solidFill>
                  <a:srgbClr val="800000"/>
                </a:solidFill>
              </a:rPr>
              <a:t>warfarin</a:t>
            </a:r>
            <a:r>
              <a:rPr lang="tr-TR" sz="2200" b="1" dirty="0">
                <a:solidFill>
                  <a:srgbClr val="800000"/>
                </a:solidFill>
              </a:rPr>
              <a:t> tedavisi önerilir</a:t>
            </a:r>
          </a:p>
        </p:txBody>
      </p:sp>
    </p:spTree>
    <p:extLst>
      <p:ext uri="{BB962C8B-B14F-4D97-AF65-F5344CB8AC3E}">
        <p14:creationId xmlns:p14="http://schemas.microsoft.com/office/powerpoint/2010/main" val="1524997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667" name="Rectangle 3"/>
          <p:cNvSpPr>
            <a:spLocks noGrp="1"/>
          </p:cNvSpPr>
          <p:nvPr>
            <p:ph idx="1"/>
          </p:nvPr>
        </p:nvSpPr>
        <p:spPr>
          <a:xfrm>
            <a:off x="1805544" y="1484314"/>
            <a:ext cx="8578850" cy="4922837"/>
          </a:xfrm>
          <a:ln w="12700" cmpd="sng">
            <a:prstDash val="solid"/>
          </a:ln>
        </p:spPr>
        <p:style>
          <a:lnRef idx="2">
            <a:schemeClr val="dk1"/>
          </a:lnRef>
          <a:fillRef idx="1">
            <a:schemeClr val="lt1"/>
          </a:fillRef>
          <a:effectRef idx="0">
            <a:schemeClr val="dk1"/>
          </a:effectRef>
          <a:fontRef idx="minor">
            <a:schemeClr val="dk1"/>
          </a:fontRef>
        </p:style>
        <p:txBody>
          <a:bodyPr>
            <a:normAutofit lnSpcReduction="10000"/>
          </a:bodyPr>
          <a:lstStyle/>
          <a:p>
            <a:pPr eaLnBrk="1" hangingPunct="1">
              <a:lnSpc>
                <a:spcPct val="130000"/>
              </a:lnSpc>
              <a:buFont typeface="Wingdings 2" charset="0"/>
              <a:buNone/>
            </a:pPr>
            <a:r>
              <a:rPr lang="tr-TR" sz="2400" b="1" dirty="0">
                <a:solidFill>
                  <a:srgbClr val="800000"/>
                </a:solidFill>
                <a:effectLst>
                  <a:outerShdw blurRad="38100" dist="38100" dir="2700000" algn="tl">
                    <a:srgbClr val="DDDDDD"/>
                  </a:outerShdw>
                </a:effectLst>
              </a:rPr>
              <a:t>Yüksek risk</a:t>
            </a:r>
          </a:p>
          <a:p>
            <a:pPr eaLnBrk="1" hangingPunct="1">
              <a:lnSpc>
                <a:spcPct val="130000"/>
              </a:lnSpc>
            </a:pPr>
            <a:r>
              <a:rPr lang="tr-TR" sz="2200" dirty="0"/>
              <a:t>Önceden geçirilmiş </a:t>
            </a:r>
            <a:r>
              <a:rPr lang="tr-TR" sz="2200" dirty="0" err="1"/>
              <a:t>rekürren</a:t>
            </a:r>
            <a:r>
              <a:rPr lang="tr-TR" sz="2200" dirty="0"/>
              <a:t> veya provoke olmayan VTE</a:t>
            </a:r>
          </a:p>
          <a:p>
            <a:pPr eaLnBrk="1" hangingPunct="1">
              <a:lnSpc>
                <a:spcPct val="130000"/>
              </a:lnSpc>
            </a:pPr>
            <a:r>
              <a:rPr lang="tr-TR" sz="2400" dirty="0"/>
              <a:t>Önceden geçirilmiş östrojen ilişkili VTE</a:t>
            </a:r>
          </a:p>
          <a:p>
            <a:pPr eaLnBrk="1" hangingPunct="1">
              <a:lnSpc>
                <a:spcPct val="130000"/>
              </a:lnSpc>
            </a:pPr>
            <a:r>
              <a:rPr lang="tr-TR" sz="2400" dirty="0"/>
              <a:t>Geçirilmiş VTE + </a:t>
            </a:r>
            <a:r>
              <a:rPr lang="tr-TR" sz="2400" dirty="0" err="1"/>
              <a:t>trombofili</a:t>
            </a:r>
            <a:endParaRPr lang="tr-TR" sz="2400" dirty="0"/>
          </a:p>
          <a:p>
            <a:pPr eaLnBrk="1" hangingPunct="1">
              <a:lnSpc>
                <a:spcPct val="130000"/>
              </a:lnSpc>
            </a:pPr>
            <a:r>
              <a:rPr lang="tr-TR" sz="2400" dirty="0"/>
              <a:t>Geçirilmiş VTE + VTE aile öyküsü</a:t>
            </a:r>
          </a:p>
          <a:p>
            <a:pPr eaLnBrk="1" hangingPunct="1">
              <a:lnSpc>
                <a:spcPct val="130000"/>
              </a:lnSpc>
            </a:pPr>
            <a:r>
              <a:rPr lang="tr-TR" sz="2400" dirty="0" err="1"/>
              <a:t>Asemptomatik</a:t>
            </a:r>
            <a:r>
              <a:rPr lang="tr-TR" sz="2400" dirty="0"/>
              <a:t> </a:t>
            </a:r>
            <a:r>
              <a:rPr lang="tr-TR" sz="2400" dirty="0" err="1"/>
              <a:t>trombofili</a:t>
            </a:r>
            <a:r>
              <a:rPr lang="tr-TR" sz="2400" dirty="0"/>
              <a:t> (</a:t>
            </a:r>
            <a:r>
              <a:rPr lang="tr-TR" dirty="0"/>
              <a:t>kombine </a:t>
            </a:r>
            <a:r>
              <a:rPr lang="tr-TR" dirty="0" err="1"/>
              <a:t>defektler</a:t>
            </a:r>
            <a:r>
              <a:rPr lang="tr-TR" dirty="0"/>
              <a:t>, </a:t>
            </a:r>
            <a:r>
              <a:rPr lang="tr-TR" dirty="0" err="1"/>
              <a:t>homozigot</a:t>
            </a:r>
            <a:r>
              <a:rPr lang="tr-TR" dirty="0"/>
              <a:t> FVL</a:t>
            </a:r>
            <a:r>
              <a:rPr lang="tr-TR" sz="2400" dirty="0"/>
              <a:t>)</a:t>
            </a:r>
          </a:p>
          <a:p>
            <a:pPr eaLnBrk="1" hangingPunct="1">
              <a:lnSpc>
                <a:spcPct val="130000"/>
              </a:lnSpc>
            </a:pPr>
            <a:r>
              <a:rPr lang="tr-TR" sz="2400" dirty="0" err="1"/>
              <a:t>Antifosfolipid</a:t>
            </a:r>
            <a:r>
              <a:rPr lang="tr-TR" sz="2400" dirty="0"/>
              <a:t> sendromu kriterleri olan gebeler</a:t>
            </a:r>
          </a:p>
          <a:p>
            <a:pPr lvl="1" eaLnBrk="1" hangingPunct="1">
              <a:lnSpc>
                <a:spcPct val="130000"/>
              </a:lnSpc>
            </a:pPr>
            <a:r>
              <a:rPr lang="tr-TR" sz="2200" b="1" dirty="0" err="1">
                <a:solidFill>
                  <a:srgbClr val="800000"/>
                </a:solidFill>
              </a:rPr>
              <a:t>Antenatal</a:t>
            </a:r>
            <a:r>
              <a:rPr lang="tr-TR" sz="2200" b="1" dirty="0">
                <a:solidFill>
                  <a:srgbClr val="800000"/>
                </a:solidFill>
              </a:rPr>
              <a:t> ve </a:t>
            </a:r>
            <a:r>
              <a:rPr lang="tr-TR" sz="2200" b="1" dirty="0" err="1">
                <a:solidFill>
                  <a:srgbClr val="800000"/>
                </a:solidFill>
              </a:rPr>
              <a:t>postnatal</a:t>
            </a:r>
            <a:r>
              <a:rPr lang="tr-TR" sz="2200" b="1" dirty="0">
                <a:solidFill>
                  <a:srgbClr val="800000"/>
                </a:solidFill>
              </a:rPr>
              <a:t> 6 hafta süreyle </a:t>
            </a:r>
            <a:r>
              <a:rPr lang="tr-TR" sz="2200" b="1" dirty="0" err="1">
                <a:solidFill>
                  <a:srgbClr val="800000"/>
                </a:solidFill>
              </a:rPr>
              <a:t>profilaktik</a:t>
            </a:r>
            <a:r>
              <a:rPr lang="tr-TR" sz="2200" b="1" dirty="0">
                <a:solidFill>
                  <a:srgbClr val="800000"/>
                </a:solidFill>
              </a:rPr>
              <a:t> dozda DMAH önerilir</a:t>
            </a:r>
            <a:r>
              <a:rPr lang="tr-TR" sz="1100" b="1" dirty="0">
                <a:solidFill>
                  <a:srgbClr val="800000"/>
                </a:solidFill>
              </a:rPr>
              <a:t>  </a:t>
            </a:r>
            <a:endParaRPr lang="tr-TR" sz="1200" dirty="0">
              <a:solidFill>
                <a:srgbClr val="800000"/>
              </a:solidFill>
            </a:endParaRPr>
          </a:p>
        </p:txBody>
      </p:sp>
    </p:spTree>
    <p:extLst>
      <p:ext uri="{BB962C8B-B14F-4D97-AF65-F5344CB8AC3E}">
        <p14:creationId xmlns:p14="http://schemas.microsoft.com/office/powerpoint/2010/main" val="40752238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43" name="Rectangle 3"/>
          <p:cNvSpPr>
            <a:spLocks noGrp="1"/>
          </p:cNvSpPr>
          <p:nvPr>
            <p:ph idx="1"/>
          </p:nvPr>
        </p:nvSpPr>
        <p:spPr>
          <a:xfrm>
            <a:off x="1981200" y="1628775"/>
            <a:ext cx="8229600" cy="4389438"/>
          </a:xfrm>
          <a:ln w="12700" cmpd="sng">
            <a:prstDash val="solid"/>
          </a:ln>
        </p:spPr>
        <p:style>
          <a:lnRef idx="2">
            <a:schemeClr val="dk1"/>
          </a:lnRef>
          <a:fillRef idx="1">
            <a:schemeClr val="lt1"/>
          </a:fillRef>
          <a:effectRef idx="0">
            <a:schemeClr val="dk1"/>
          </a:effectRef>
          <a:fontRef idx="minor">
            <a:schemeClr val="dk1"/>
          </a:fontRef>
        </p:style>
        <p:txBody>
          <a:bodyPr>
            <a:normAutofit fontScale="92500" lnSpcReduction="20000"/>
          </a:bodyPr>
          <a:lstStyle/>
          <a:p>
            <a:pPr eaLnBrk="1" hangingPunct="1">
              <a:buFont typeface="Wingdings 2" charset="0"/>
              <a:buNone/>
            </a:pPr>
            <a:r>
              <a:rPr lang="tr-TR" sz="2400" b="1" dirty="0">
                <a:solidFill>
                  <a:srgbClr val="800000"/>
                </a:solidFill>
                <a:effectLst>
                  <a:outerShdw blurRad="38100" dist="38100" dir="2700000" algn="tl">
                    <a:srgbClr val="DDDDDD"/>
                  </a:outerShdw>
                </a:effectLst>
              </a:rPr>
              <a:t>Orta risk</a:t>
            </a:r>
          </a:p>
          <a:p>
            <a:pPr eaLnBrk="1" hangingPunct="1"/>
            <a:r>
              <a:rPr lang="tr-TR" sz="2300" dirty="0" err="1"/>
              <a:t>Trombofili</a:t>
            </a:r>
            <a:r>
              <a:rPr lang="tr-TR" sz="2300" dirty="0"/>
              <a:t> ve aile öyküsü olmaksızın bir kez VTE geçirmek</a:t>
            </a:r>
          </a:p>
          <a:p>
            <a:pPr marL="0" indent="0">
              <a:buNone/>
            </a:pPr>
            <a:r>
              <a:rPr lang="tr-TR" sz="2300" dirty="0"/>
              <a:t> </a:t>
            </a:r>
          </a:p>
          <a:p>
            <a:pPr lvl="1" eaLnBrk="1" hangingPunct="1"/>
            <a:r>
              <a:rPr lang="tr-TR" sz="2100" b="1" dirty="0" err="1">
                <a:solidFill>
                  <a:srgbClr val="800000"/>
                </a:solidFill>
              </a:rPr>
              <a:t>Antenatal</a:t>
            </a:r>
            <a:r>
              <a:rPr lang="tr-TR" sz="2100" b="1" dirty="0">
                <a:solidFill>
                  <a:srgbClr val="800000"/>
                </a:solidFill>
              </a:rPr>
              <a:t> DMAH </a:t>
            </a:r>
            <a:r>
              <a:rPr lang="tr-TR" sz="2100" b="1" dirty="0" err="1">
                <a:solidFill>
                  <a:srgbClr val="800000"/>
                </a:solidFill>
              </a:rPr>
              <a:t>proflaksisi</a:t>
            </a:r>
            <a:r>
              <a:rPr lang="tr-TR" sz="2100" b="1" dirty="0">
                <a:solidFill>
                  <a:srgbClr val="800000"/>
                </a:solidFill>
              </a:rPr>
              <a:t> rutin önerilmez. </a:t>
            </a:r>
            <a:r>
              <a:rPr lang="tr-TR" sz="2100" b="1" dirty="0" err="1">
                <a:solidFill>
                  <a:srgbClr val="800000"/>
                </a:solidFill>
              </a:rPr>
              <a:t>Proflaktik</a:t>
            </a:r>
            <a:r>
              <a:rPr lang="tr-TR" sz="2100" b="1" dirty="0">
                <a:solidFill>
                  <a:srgbClr val="800000"/>
                </a:solidFill>
              </a:rPr>
              <a:t> DMAH </a:t>
            </a:r>
            <a:r>
              <a:rPr lang="tr-TR" sz="2100" b="1" dirty="0" err="1">
                <a:solidFill>
                  <a:srgbClr val="800000"/>
                </a:solidFill>
              </a:rPr>
              <a:t>postpartum</a:t>
            </a:r>
            <a:r>
              <a:rPr lang="tr-TR" sz="2100" b="1" dirty="0">
                <a:solidFill>
                  <a:srgbClr val="800000"/>
                </a:solidFill>
              </a:rPr>
              <a:t> 6 hafta devam edilir</a:t>
            </a:r>
          </a:p>
          <a:p>
            <a:pPr lvl="1" eaLnBrk="1" hangingPunct="1"/>
            <a:endParaRPr lang="tr-TR" sz="2100" b="1" dirty="0"/>
          </a:p>
          <a:p>
            <a:pPr eaLnBrk="1" hangingPunct="1"/>
            <a:r>
              <a:rPr lang="tr-TR" sz="2300" dirty="0" err="1"/>
              <a:t>Antitrombin</a:t>
            </a:r>
            <a:r>
              <a:rPr lang="tr-TR" sz="2300" dirty="0"/>
              <a:t> eksikliği, kombine </a:t>
            </a:r>
            <a:r>
              <a:rPr lang="tr-TR" sz="2300" dirty="0" err="1"/>
              <a:t>defektler</a:t>
            </a:r>
            <a:r>
              <a:rPr lang="tr-TR" sz="2300" dirty="0"/>
              <a:t>, </a:t>
            </a:r>
            <a:r>
              <a:rPr lang="tr-TR" sz="2300" dirty="0" err="1"/>
              <a:t>homozigot</a:t>
            </a:r>
            <a:r>
              <a:rPr lang="tr-TR" sz="2300" dirty="0"/>
              <a:t> FVL dışında </a:t>
            </a:r>
            <a:r>
              <a:rPr lang="tr-TR" sz="2300" dirty="0" err="1"/>
              <a:t>asemptomatik</a:t>
            </a:r>
            <a:r>
              <a:rPr lang="tr-TR" sz="2300" dirty="0"/>
              <a:t> </a:t>
            </a:r>
            <a:r>
              <a:rPr lang="tr-TR" sz="2300" dirty="0" err="1"/>
              <a:t>trombofili</a:t>
            </a:r>
            <a:r>
              <a:rPr lang="tr-TR" sz="2300" dirty="0"/>
              <a:t> </a:t>
            </a:r>
          </a:p>
          <a:p>
            <a:pPr eaLnBrk="1" hangingPunct="1"/>
            <a:endParaRPr lang="tr-TR" sz="2300" dirty="0"/>
          </a:p>
          <a:p>
            <a:pPr lvl="1" eaLnBrk="1" hangingPunct="1"/>
            <a:r>
              <a:rPr lang="tr-TR" sz="2100" b="1" dirty="0" err="1">
                <a:solidFill>
                  <a:srgbClr val="800000"/>
                </a:solidFill>
              </a:rPr>
              <a:t>Antenatal</a:t>
            </a:r>
            <a:r>
              <a:rPr lang="tr-TR" sz="2100" b="1" dirty="0">
                <a:solidFill>
                  <a:srgbClr val="800000"/>
                </a:solidFill>
              </a:rPr>
              <a:t> DMAH </a:t>
            </a:r>
            <a:r>
              <a:rPr lang="tr-TR" sz="2100" b="1" dirty="0" err="1">
                <a:solidFill>
                  <a:srgbClr val="800000"/>
                </a:solidFill>
              </a:rPr>
              <a:t>proflaksisi</a:t>
            </a:r>
            <a:r>
              <a:rPr lang="tr-TR" sz="2100" b="1" dirty="0">
                <a:solidFill>
                  <a:srgbClr val="800000"/>
                </a:solidFill>
              </a:rPr>
              <a:t> rutin önerilmez</a:t>
            </a:r>
          </a:p>
          <a:p>
            <a:pPr lvl="1" eaLnBrk="1" hangingPunct="1"/>
            <a:r>
              <a:rPr lang="tr-TR" sz="2100" b="1" dirty="0" err="1">
                <a:solidFill>
                  <a:srgbClr val="800000"/>
                </a:solidFill>
              </a:rPr>
              <a:t>Postpartum</a:t>
            </a:r>
            <a:r>
              <a:rPr lang="tr-TR" sz="2100" b="1" dirty="0">
                <a:solidFill>
                  <a:srgbClr val="800000"/>
                </a:solidFill>
              </a:rPr>
              <a:t>  7 gün DMAH </a:t>
            </a:r>
            <a:r>
              <a:rPr lang="tr-TR" sz="2100" b="1" dirty="0" err="1">
                <a:solidFill>
                  <a:srgbClr val="800000"/>
                </a:solidFill>
              </a:rPr>
              <a:t>proflaksisi</a:t>
            </a:r>
            <a:r>
              <a:rPr lang="tr-TR" sz="2100" b="1" dirty="0">
                <a:solidFill>
                  <a:srgbClr val="800000"/>
                </a:solidFill>
              </a:rPr>
              <a:t> yeterlidir. Aile öyküsü ya da başka bir risk faktörü varsa, </a:t>
            </a:r>
            <a:r>
              <a:rPr lang="tr-TR" sz="2100" b="1" dirty="0" err="1">
                <a:solidFill>
                  <a:srgbClr val="800000"/>
                </a:solidFill>
              </a:rPr>
              <a:t>profilaksi</a:t>
            </a:r>
            <a:r>
              <a:rPr lang="tr-TR" sz="2100" b="1" dirty="0">
                <a:solidFill>
                  <a:srgbClr val="800000"/>
                </a:solidFill>
              </a:rPr>
              <a:t> 6 haftaya uzatılmalıdır                                                                                                                                                                                                                                                         </a:t>
            </a:r>
            <a:endParaRPr lang="tr-TR" sz="3900" dirty="0">
              <a:solidFill>
                <a:srgbClr val="800000"/>
              </a:solidFill>
            </a:endParaRPr>
          </a:p>
        </p:txBody>
      </p:sp>
    </p:spTree>
    <p:extLst>
      <p:ext uri="{BB962C8B-B14F-4D97-AF65-F5344CB8AC3E}">
        <p14:creationId xmlns:p14="http://schemas.microsoft.com/office/powerpoint/2010/main" val="421915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9877B1F-9ACC-4242-B132-EE1C7CF843A6}"/>
              </a:ext>
            </a:extLst>
          </p:cNvPr>
          <p:cNvSpPr>
            <a:spLocks noGrp="1"/>
          </p:cNvSpPr>
          <p:nvPr>
            <p:ph type="title"/>
          </p:nvPr>
        </p:nvSpPr>
        <p:spPr>
          <a:xfrm>
            <a:off x="1640156" y="306333"/>
            <a:ext cx="8911687" cy="1007312"/>
          </a:xfrm>
        </p:spPr>
        <p:style>
          <a:lnRef idx="2">
            <a:schemeClr val="dk1"/>
          </a:lnRef>
          <a:fillRef idx="1">
            <a:schemeClr val="lt1"/>
          </a:fillRef>
          <a:effectRef idx="0">
            <a:schemeClr val="dk1"/>
          </a:effectRef>
          <a:fontRef idx="minor">
            <a:schemeClr val="dk1"/>
          </a:fontRef>
        </p:style>
        <p:txBody>
          <a:bodyPr>
            <a:normAutofit/>
          </a:bodyPr>
          <a:lstStyle/>
          <a:p>
            <a:pPr algn="ctr"/>
            <a:r>
              <a:rPr lang="tr-TR" dirty="0" err="1">
                <a:solidFill>
                  <a:srgbClr val="C00000"/>
                </a:solidFill>
              </a:rPr>
              <a:t>İntrapartum</a:t>
            </a:r>
            <a:r>
              <a:rPr lang="tr-TR" dirty="0">
                <a:solidFill>
                  <a:srgbClr val="C00000"/>
                </a:solidFill>
              </a:rPr>
              <a:t> </a:t>
            </a:r>
            <a:r>
              <a:rPr lang="tr-TR" dirty="0" err="1">
                <a:solidFill>
                  <a:srgbClr val="C00000"/>
                </a:solidFill>
              </a:rPr>
              <a:t>Tromboprofilaksi</a:t>
            </a:r>
            <a:endParaRPr lang="tr-TR" dirty="0">
              <a:solidFill>
                <a:srgbClr val="C00000"/>
              </a:solidFill>
            </a:endParaRPr>
          </a:p>
        </p:txBody>
      </p:sp>
      <p:sp>
        <p:nvSpPr>
          <p:cNvPr id="3" name="İçerik Yer Tutucusu 2">
            <a:extLst>
              <a:ext uri="{FF2B5EF4-FFF2-40B4-BE49-F238E27FC236}">
                <a16:creationId xmlns:a16="http://schemas.microsoft.com/office/drawing/2014/main" id="{B32BE8C1-1989-8347-B283-7499FE3C2669}"/>
              </a:ext>
            </a:extLst>
          </p:cNvPr>
          <p:cNvSpPr>
            <a:spLocks noGrp="1"/>
          </p:cNvSpPr>
          <p:nvPr>
            <p:ph idx="1"/>
          </p:nvPr>
        </p:nvSpPr>
        <p:spPr>
          <a:xfrm>
            <a:off x="1081825" y="1725769"/>
            <a:ext cx="10422787" cy="4662152"/>
          </a:xfrm>
        </p:spPr>
        <p:style>
          <a:lnRef idx="2">
            <a:schemeClr val="dk1"/>
          </a:lnRef>
          <a:fillRef idx="1">
            <a:schemeClr val="lt1"/>
          </a:fillRef>
          <a:effectRef idx="0">
            <a:schemeClr val="dk1"/>
          </a:effectRef>
          <a:fontRef idx="minor">
            <a:schemeClr val="dk1"/>
          </a:fontRef>
        </p:style>
        <p:txBody>
          <a:bodyPr/>
          <a:lstStyle/>
          <a:p>
            <a:pPr algn="just"/>
            <a:r>
              <a:rPr lang="tr-TR" dirty="0"/>
              <a:t>Hastaneye yatışta risk faktörleri gözden geçirilir.</a:t>
            </a:r>
          </a:p>
          <a:p>
            <a:pPr algn="just"/>
            <a:r>
              <a:rPr lang="tr-TR" dirty="0" err="1"/>
              <a:t>Terapötik</a:t>
            </a:r>
            <a:r>
              <a:rPr lang="tr-TR" dirty="0"/>
              <a:t> veya yüksek </a:t>
            </a:r>
            <a:r>
              <a:rPr lang="tr-TR" dirty="0" err="1"/>
              <a:t>profilaktik</a:t>
            </a:r>
            <a:r>
              <a:rPr lang="tr-TR" dirty="0"/>
              <a:t> dozda DMAH/AFH uygulanan gebelerde </a:t>
            </a:r>
            <a:r>
              <a:rPr lang="tr-TR" dirty="0" err="1"/>
              <a:t>travay</a:t>
            </a:r>
            <a:r>
              <a:rPr lang="tr-TR" dirty="0"/>
              <a:t> süresince </a:t>
            </a:r>
            <a:r>
              <a:rPr lang="tr-TR" dirty="0" err="1"/>
              <a:t>tromboprofilaksi</a:t>
            </a:r>
            <a:r>
              <a:rPr lang="tr-TR" dirty="0"/>
              <a:t> dozu uygulanır.</a:t>
            </a:r>
          </a:p>
          <a:p>
            <a:pPr algn="just"/>
            <a:r>
              <a:rPr lang="tr-TR" dirty="0"/>
              <a:t>Doğum planlı veya bölgesel anestezi uygulanılacaksa en az 12 – 24 saat önce DMAH/AFH kesilir.</a:t>
            </a:r>
          </a:p>
          <a:p>
            <a:pPr algn="just"/>
            <a:r>
              <a:rPr lang="tr-TR" dirty="0"/>
              <a:t>Bölgesel anestezi son </a:t>
            </a:r>
            <a:r>
              <a:rPr lang="tr-TR" dirty="0" err="1"/>
              <a:t>profilaktik</a:t>
            </a:r>
            <a:r>
              <a:rPr lang="tr-TR" dirty="0"/>
              <a:t> dozdan en az 12 saat, </a:t>
            </a:r>
            <a:r>
              <a:rPr lang="tr-TR" dirty="0" err="1"/>
              <a:t>terapötik</a:t>
            </a:r>
            <a:r>
              <a:rPr lang="tr-TR" dirty="0"/>
              <a:t> dozdan en az 24 saat sonra uygulanmalı.</a:t>
            </a:r>
          </a:p>
          <a:p>
            <a:pPr algn="just"/>
            <a:r>
              <a:rPr lang="tr-TR" dirty="0"/>
              <a:t>Bölgesel anestezi sonrası </a:t>
            </a:r>
            <a:r>
              <a:rPr lang="tr-TR" dirty="0" err="1"/>
              <a:t>profilaksiye</a:t>
            </a:r>
            <a:r>
              <a:rPr lang="tr-TR" dirty="0"/>
              <a:t> 4 saat sonra başlanmalı, </a:t>
            </a:r>
            <a:r>
              <a:rPr lang="tr-TR" dirty="0" err="1"/>
              <a:t>kanül</a:t>
            </a:r>
            <a:r>
              <a:rPr lang="tr-TR" dirty="0"/>
              <a:t> son dozdan 10-12 saat sonra çıkarılmalı. </a:t>
            </a:r>
            <a:r>
              <a:rPr lang="tr-TR" dirty="0" err="1"/>
              <a:t>Kanül</a:t>
            </a:r>
            <a:r>
              <a:rPr lang="tr-TR" dirty="0"/>
              <a:t> çıkarıldıktan 4 saat sonra </a:t>
            </a:r>
            <a:r>
              <a:rPr lang="tr-TR" dirty="0" err="1"/>
              <a:t>profilaksiye</a:t>
            </a:r>
            <a:r>
              <a:rPr lang="tr-TR" dirty="0"/>
              <a:t> başlanmalı </a:t>
            </a:r>
          </a:p>
          <a:p>
            <a:pPr algn="just"/>
            <a:r>
              <a:rPr lang="tr-TR" dirty="0"/>
              <a:t>Planlı sezaryen durumunda </a:t>
            </a:r>
            <a:r>
              <a:rPr lang="tr-TR" dirty="0" err="1"/>
              <a:t>profilaksi</a:t>
            </a:r>
            <a:r>
              <a:rPr lang="tr-TR" dirty="0"/>
              <a:t> dozu doğumdan 1 gün önce yapılmalı ve operasyon günü sabah dozu uygulanılmamalı </a:t>
            </a:r>
          </a:p>
        </p:txBody>
      </p:sp>
    </p:spTree>
    <p:extLst>
      <p:ext uri="{BB962C8B-B14F-4D97-AF65-F5344CB8AC3E}">
        <p14:creationId xmlns:p14="http://schemas.microsoft.com/office/powerpoint/2010/main" val="601283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7749FEB-F8DD-C145-8AAD-AC1182946BF1}"/>
              </a:ext>
            </a:extLst>
          </p:cNvPr>
          <p:cNvSpPr>
            <a:spLocks noGrp="1"/>
          </p:cNvSpPr>
          <p:nvPr>
            <p:ph type="title"/>
          </p:nvPr>
        </p:nvSpPr>
        <p:spPr>
          <a:xfrm>
            <a:off x="1180821" y="102695"/>
            <a:ext cx="9830358" cy="753929"/>
          </a:xfrm>
        </p:spPr>
        <p:style>
          <a:lnRef idx="2">
            <a:schemeClr val="dk1"/>
          </a:lnRef>
          <a:fillRef idx="1">
            <a:schemeClr val="lt1"/>
          </a:fillRef>
          <a:effectRef idx="0">
            <a:schemeClr val="dk1"/>
          </a:effectRef>
          <a:fontRef idx="minor">
            <a:schemeClr val="dk1"/>
          </a:fontRef>
        </p:style>
        <p:txBody>
          <a:bodyPr/>
          <a:lstStyle/>
          <a:p>
            <a:pPr algn="ctr"/>
            <a:r>
              <a:rPr lang="tr-TR" dirty="0" err="1">
                <a:solidFill>
                  <a:srgbClr val="C00000"/>
                </a:solidFill>
              </a:rPr>
              <a:t>Postpartum</a:t>
            </a:r>
            <a:r>
              <a:rPr lang="tr-TR" dirty="0">
                <a:solidFill>
                  <a:srgbClr val="C00000"/>
                </a:solidFill>
              </a:rPr>
              <a:t> </a:t>
            </a:r>
            <a:r>
              <a:rPr lang="tr-TR" dirty="0" err="1">
                <a:solidFill>
                  <a:srgbClr val="C00000"/>
                </a:solidFill>
              </a:rPr>
              <a:t>Tromboprofilaksi</a:t>
            </a:r>
            <a:endParaRPr lang="tr-TR" dirty="0">
              <a:solidFill>
                <a:srgbClr val="C00000"/>
              </a:solidFill>
            </a:endParaRPr>
          </a:p>
        </p:txBody>
      </p:sp>
      <p:sp>
        <p:nvSpPr>
          <p:cNvPr id="3" name="İçerik Yer Tutucusu 2">
            <a:extLst>
              <a:ext uri="{FF2B5EF4-FFF2-40B4-BE49-F238E27FC236}">
                <a16:creationId xmlns:a16="http://schemas.microsoft.com/office/drawing/2014/main" id="{A650331C-370E-D944-8BDA-15F9699831AD}"/>
              </a:ext>
            </a:extLst>
          </p:cNvPr>
          <p:cNvSpPr>
            <a:spLocks noGrp="1"/>
          </p:cNvSpPr>
          <p:nvPr>
            <p:ph idx="1"/>
          </p:nvPr>
        </p:nvSpPr>
        <p:spPr>
          <a:xfrm>
            <a:off x="489397" y="1004551"/>
            <a:ext cx="11165983" cy="5763296"/>
          </a:xfrm>
        </p:spPr>
        <p:style>
          <a:lnRef idx="2">
            <a:schemeClr val="dk1"/>
          </a:lnRef>
          <a:fillRef idx="1">
            <a:schemeClr val="lt1"/>
          </a:fillRef>
          <a:effectRef idx="0">
            <a:schemeClr val="dk1"/>
          </a:effectRef>
          <a:fontRef idx="minor">
            <a:schemeClr val="dk1"/>
          </a:fontRef>
        </p:style>
        <p:txBody>
          <a:bodyPr>
            <a:normAutofit fontScale="92500"/>
          </a:bodyPr>
          <a:lstStyle/>
          <a:p>
            <a:r>
              <a:rPr lang="tr-TR" sz="1600" dirty="0"/>
              <a:t>Risk faktörleri tekrar değerlendirilir ve toplam puan ≥2 ise en az 10 gün süreyle </a:t>
            </a:r>
            <a:r>
              <a:rPr lang="tr-TR" sz="1600" dirty="0" err="1"/>
              <a:t>profilaksi</a:t>
            </a:r>
            <a:r>
              <a:rPr lang="tr-TR" sz="1600" dirty="0"/>
              <a:t> yapılır</a:t>
            </a:r>
          </a:p>
          <a:p>
            <a:pPr marL="0" indent="0">
              <a:buNone/>
            </a:pPr>
            <a:endParaRPr lang="tr-TR" sz="1600" dirty="0"/>
          </a:p>
          <a:p>
            <a:r>
              <a:rPr lang="tr-TR" sz="1600" dirty="0"/>
              <a:t>Hastanede uzun yatış (≥3 gün) veya hastaneye tekrar yatış durumunda</a:t>
            </a:r>
          </a:p>
          <a:p>
            <a:pPr marL="0" indent="0">
              <a:buNone/>
            </a:pPr>
            <a:endParaRPr lang="tr-TR" sz="1600" dirty="0"/>
          </a:p>
          <a:p>
            <a:r>
              <a:rPr lang="tr-TR" sz="1600" dirty="0"/>
              <a:t>Doğum sonrası 7 günden uzun yatış veya yara yeri enfeksiyonu </a:t>
            </a:r>
            <a:r>
              <a:rPr lang="tr-TR" sz="1600" dirty="0" err="1"/>
              <a:t>profilaksiye</a:t>
            </a:r>
            <a:r>
              <a:rPr lang="tr-TR" sz="1600" dirty="0"/>
              <a:t> 6 hafta devam edilir</a:t>
            </a:r>
          </a:p>
          <a:p>
            <a:pPr marL="0" indent="0">
              <a:buNone/>
            </a:pPr>
            <a:endParaRPr lang="tr-TR" sz="1600" dirty="0"/>
          </a:p>
          <a:p>
            <a:r>
              <a:rPr lang="tr-TR" sz="1600" dirty="0"/>
              <a:t>ASP + VTE öyküsü → </a:t>
            </a:r>
            <a:r>
              <a:rPr lang="tr-TR" sz="1600" dirty="0" err="1"/>
              <a:t>postpartum</a:t>
            </a:r>
            <a:r>
              <a:rPr lang="tr-TR" sz="1600" dirty="0"/>
              <a:t> DMAH, ancak TGK + </a:t>
            </a:r>
            <a:r>
              <a:rPr lang="tr-TR" sz="1600" dirty="0" err="1"/>
              <a:t>ASP’de</a:t>
            </a:r>
            <a:r>
              <a:rPr lang="tr-TR" sz="1600" dirty="0"/>
              <a:t> 3-5 günlük </a:t>
            </a:r>
            <a:r>
              <a:rPr lang="tr-TR" sz="1600" dirty="0" err="1"/>
              <a:t>profilaksi</a:t>
            </a:r>
            <a:r>
              <a:rPr lang="tr-TR" sz="1600" dirty="0"/>
              <a:t> yeterli</a:t>
            </a:r>
          </a:p>
          <a:p>
            <a:pPr marL="0" indent="0">
              <a:buNone/>
            </a:pPr>
            <a:endParaRPr lang="tr-TR" sz="1600" dirty="0"/>
          </a:p>
          <a:p>
            <a:r>
              <a:rPr lang="tr-TR" sz="1600" dirty="0"/>
              <a:t>VTE öyküsü olan olgularda doğum şekline bakılmaksızın 6 hafta </a:t>
            </a:r>
            <a:r>
              <a:rPr lang="tr-TR" sz="1600" dirty="0" err="1"/>
              <a:t>profilaksi</a:t>
            </a:r>
            <a:r>
              <a:rPr lang="tr-TR" sz="1600" dirty="0"/>
              <a:t> verilmelidir (DMAH/AFH veya </a:t>
            </a:r>
            <a:r>
              <a:rPr lang="tr-TR" sz="1600" dirty="0" err="1"/>
              <a:t>Warfarin</a:t>
            </a:r>
            <a:r>
              <a:rPr lang="tr-TR" sz="1600" dirty="0"/>
              <a:t>) </a:t>
            </a:r>
          </a:p>
          <a:p>
            <a:pPr marL="0" indent="0">
              <a:buNone/>
            </a:pPr>
            <a:endParaRPr lang="tr-TR" sz="1600" dirty="0"/>
          </a:p>
          <a:p>
            <a:r>
              <a:rPr lang="tr-TR" sz="1600" dirty="0"/>
              <a:t> </a:t>
            </a:r>
            <a:r>
              <a:rPr lang="tr-TR" sz="1600" dirty="0" err="1"/>
              <a:t>Herediter</a:t>
            </a:r>
            <a:r>
              <a:rPr lang="tr-TR" sz="1600" dirty="0"/>
              <a:t> veya </a:t>
            </a:r>
            <a:r>
              <a:rPr lang="tr-TR" sz="1600" dirty="0" err="1"/>
              <a:t>edinsel</a:t>
            </a:r>
            <a:r>
              <a:rPr lang="tr-TR" sz="1600" dirty="0"/>
              <a:t> </a:t>
            </a:r>
            <a:r>
              <a:rPr lang="tr-TR" sz="1600" dirty="0" err="1"/>
              <a:t>trombofili</a:t>
            </a:r>
            <a:r>
              <a:rPr lang="tr-TR" sz="1600" dirty="0"/>
              <a:t> olguları </a:t>
            </a:r>
            <a:r>
              <a:rPr lang="tr-TR" sz="1600" dirty="0" err="1"/>
              <a:t>postparum</a:t>
            </a:r>
            <a:r>
              <a:rPr lang="tr-TR" sz="1600" dirty="0"/>
              <a:t> en az 7 gün </a:t>
            </a:r>
            <a:r>
              <a:rPr lang="tr-TR" sz="1600" dirty="0" err="1"/>
              <a:t>profilaksi</a:t>
            </a:r>
            <a:r>
              <a:rPr lang="tr-TR" sz="1600" dirty="0"/>
              <a:t> almalı, aile öyküsü veya ek risk faktörü varsa 6 haftaya uzatılır</a:t>
            </a:r>
          </a:p>
          <a:p>
            <a:pPr marL="0" indent="0">
              <a:buNone/>
            </a:pPr>
            <a:endParaRPr lang="tr-TR" sz="1600" dirty="0"/>
          </a:p>
          <a:p>
            <a:r>
              <a:rPr lang="tr-TR" sz="1600" dirty="0"/>
              <a:t>Tüm acil sezaryen ve ek risk faktörü varsa (yaş &gt;35kg/m</a:t>
            </a:r>
            <a:r>
              <a:rPr lang="tr-TR" sz="1600" baseline="30000" dirty="0"/>
              <a:t>2</a:t>
            </a:r>
            <a:r>
              <a:rPr lang="tr-TR" sz="1600" dirty="0"/>
              <a:t>, VKİ≥30 </a:t>
            </a:r>
            <a:r>
              <a:rPr lang="tr-TR" sz="1600" dirty="0" err="1"/>
              <a:t>vb</a:t>
            </a:r>
            <a:r>
              <a:rPr lang="tr-TR" sz="1600" dirty="0"/>
              <a:t>) </a:t>
            </a:r>
            <a:r>
              <a:rPr lang="tr-TR" sz="1600" dirty="0" err="1"/>
              <a:t>elektif</a:t>
            </a:r>
            <a:r>
              <a:rPr lang="tr-TR" sz="1600" dirty="0"/>
              <a:t> sezaryen olgularında 10 gün süreyle DMAH verilmeli,   </a:t>
            </a:r>
          </a:p>
          <a:p>
            <a:pPr marL="0" indent="0">
              <a:buNone/>
            </a:pPr>
            <a:endParaRPr lang="tr-TR" sz="1600" dirty="0"/>
          </a:p>
          <a:p>
            <a:r>
              <a:rPr lang="tr-TR" sz="1600" dirty="0" err="1"/>
              <a:t>Morbid</a:t>
            </a:r>
            <a:r>
              <a:rPr lang="tr-TR" sz="1600" dirty="0"/>
              <a:t> </a:t>
            </a:r>
            <a:r>
              <a:rPr lang="tr-TR" sz="1600" dirty="0" err="1"/>
              <a:t>obez</a:t>
            </a:r>
            <a:r>
              <a:rPr lang="tr-TR" sz="1600" dirty="0"/>
              <a:t> (VKİ ≥40 kg/m</a:t>
            </a:r>
            <a:r>
              <a:rPr lang="tr-TR" sz="1600" baseline="30000" dirty="0"/>
              <a:t>2</a:t>
            </a:r>
            <a:r>
              <a:rPr lang="tr-TR" sz="1600" dirty="0"/>
              <a:t>) olan olgular 10 gün boyunca </a:t>
            </a:r>
            <a:r>
              <a:rPr lang="tr-TR" sz="1600" dirty="0" err="1"/>
              <a:t>profilaksi</a:t>
            </a:r>
            <a:r>
              <a:rPr lang="tr-TR" sz="1600" dirty="0"/>
              <a:t> almalı</a:t>
            </a:r>
          </a:p>
        </p:txBody>
      </p:sp>
    </p:spTree>
    <p:extLst>
      <p:ext uri="{BB962C8B-B14F-4D97-AF65-F5344CB8AC3E}">
        <p14:creationId xmlns:p14="http://schemas.microsoft.com/office/powerpoint/2010/main" val="21254808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1CE76AA-0E1B-3D4B-95BB-486A3E3B1F4D}"/>
              </a:ext>
            </a:extLst>
          </p:cNvPr>
          <p:cNvSpPr>
            <a:spLocks noGrp="1"/>
          </p:cNvSpPr>
          <p:nvPr>
            <p:ph type="title"/>
          </p:nvPr>
        </p:nvSpPr>
        <p:spPr>
          <a:xfrm>
            <a:off x="2167922" y="115576"/>
            <a:ext cx="8911687" cy="779687"/>
          </a:xfrm>
        </p:spPr>
        <p:style>
          <a:lnRef idx="2">
            <a:schemeClr val="dk1"/>
          </a:lnRef>
          <a:fillRef idx="1">
            <a:schemeClr val="lt1"/>
          </a:fillRef>
          <a:effectRef idx="0">
            <a:schemeClr val="dk1"/>
          </a:effectRef>
          <a:fontRef idx="minor">
            <a:schemeClr val="dk1"/>
          </a:fontRef>
        </p:style>
        <p:txBody>
          <a:bodyPr/>
          <a:lstStyle/>
          <a:p>
            <a:pPr algn="ctr"/>
            <a:r>
              <a:rPr lang="tr-TR" dirty="0" err="1">
                <a:ln w="0"/>
                <a:solidFill>
                  <a:srgbClr val="C00000"/>
                </a:solidFill>
                <a:effectLst>
                  <a:outerShdw blurRad="38100" dist="19050" dir="2700000" algn="tl" rotWithShape="0">
                    <a:schemeClr val="dk1">
                      <a:alpha val="40000"/>
                    </a:schemeClr>
                  </a:outerShdw>
                </a:effectLst>
              </a:rPr>
              <a:t>Postpartum</a:t>
            </a:r>
            <a:r>
              <a:rPr lang="tr-TR" dirty="0">
                <a:ln w="0"/>
                <a:solidFill>
                  <a:srgbClr val="C00000"/>
                </a:solidFill>
                <a:effectLst>
                  <a:outerShdw blurRad="38100" dist="19050" dir="2700000" algn="tl" rotWithShape="0">
                    <a:schemeClr val="dk1">
                      <a:alpha val="40000"/>
                    </a:schemeClr>
                  </a:outerShdw>
                </a:effectLst>
              </a:rPr>
              <a:t> </a:t>
            </a:r>
            <a:r>
              <a:rPr lang="tr-TR" dirty="0" err="1">
                <a:ln w="0"/>
                <a:solidFill>
                  <a:srgbClr val="C00000"/>
                </a:solidFill>
                <a:effectLst>
                  <a:outerShdw blurRad="38100" dist="19050" dir="2700000" algn="tl" rotWithShape="0">
                    <a:schemeClr val="dk1">
                      <a:alpha val="40000"/>
                    </a:schemeClr>
                  </a:outerShdw>
                </a:effectLst>
              </a:rPr>
              <a:t>Profilaksi</a:t>
            </a:r>
            <a:endParaRPr lang="tr-TR" dirty="0">
              <a:ln w="0"/>
              <a:solidFill>
                <a:srgbClr val="C00000"/>
              </a:solidFill>
              <a:effectLst>
                <a:outerShdw blurRad="38100" dist="19050" dir="2700000" algn="tl" rotWithShape="0">
                  <a:schemeClr val="dk1">
                    <a:alpha val="40000"/>
                  </a:schemeClr>
                </a:outerShdw>
              </a:effectLst>
            </a:endParaRPr>
          </a:p>
        </p:txBody>
      </p:sp>
      <p:pic>
        <p:nvPicPr>
          <p:cNvPr id="5" name="Resim 4">
            <a:extLst>
              <a:ext uri="{FF2B5EF4-FFF2-40B4-BE49-F238E27FC236}">
                <a16:creationId xmlns:a16="http://schemas.microsoft.com/office/drawing/2014/main" id="{0AFD1AB9-8816-3549-ADDE-2B5AC22482B7}"/>
              </a:ext>
            </a:extLst>
          </p:cNvPr>
          <p:cNvPicPr>
            <a:picLocks noChangeAspect="1"/>
          </p:cNvPicPr>
          <p:nvPr/>
        </p:nvPicPr>
        <p:blipFill>
          <a:blip r:embed="rId2"/>
          <a:stretch>
            <a:fillRect/>
          </a:stretch>
        </p:blipFill>
        <p:spPr>
          <a:xfrm>
            <a:off x="2060619" y="1094704"/>
            <a:ext cx="8911687" cy="5647720"/>
          </a:xfrm>
          <a:prstGeom prst="rect">
            <a:avLst/>
          </a:prstGeom>
          <a:ln w="28575">
            <a:solidFill>
              <a:schemeClr val="tx1"/>
            </a:solidFill>
          </a:ln>
        </p:spPr>
      </p:pic>
    </p:spTree>
    <p:extLst>
      <p:ext uri="{BB962C8B-B14F-4D97-AF65-F5344CB8AC3E}">
        <p14:creationId xmlns:p14="http://schemas.microsoft.com/office/powerpoint/2010/main" val="4025795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E1E3FB2E-ADDA-154B-8B38-1D5C266D70A4}"/>
              </a:ext>
            </a:extLst>
          </p:cNvPr>
          <p:cNvSpPr txBox="1"/>
          <p:nvPr/>
        </p:nvSpPr>
        <p:spPr>
          <a:xfrm>
            <a:off x="3915178" y="141668"/>
            <a:ext cx="311014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ln w="0"/>
                <a:solidFill>
                  <a:srgbClr val="C00000"/>
                </a:solidFill>
                <a:effectLst>
                  <a:outerShdw blurRad="38100" dist="19050" dir="2700000" algn="tl" rotWithShape="0">
                    <a:schemeClr val="dk1">
                      <a:alpha val="40000"/>
                    </a:schemeClr>
                  </a:outerShdw>
                </a:effectLst>
              </a:rPr>
              <a:t>DMAH için Önerilen Dozlar</a:t>
            </a:r>
          </a:p>
        </p:txBody>
      </p:sp>
      <p:graphicFrame>
        <p:nvGraphicFramePr>
          <p:cNvPr id="3" name="Tablo 2">
            <a:extLst>
              <a:ext uri="{FF2B5EF4-FFF2-40B4-BE49-F238E27FC236}">
                <a16:creationId xmlns:a16="http://schemas.microsoft.com/office/drawing/2014/main" id="{61ED7FCA-D278-2E49-8880-3F29F25EA5BB}"/>
              </a:ext>
            </a:extLst>
          </p:cNvPr>
          <p:cNvGraphicFramePr>
            <a:graphicFrameLocks noGrp="1"/>
          </p:cNvGraphicFramePr>
          <p:nvPr>
            <p:extLst>
              <p:ext uri="{D42A27DB-BD31-4B8C-83A1-F6EECF244321}">
                <p14:modId xmlns:p14="http://schemas.microsoft.com/office/powerpoint/2010/main" val="603377914"/>
              </p:ext>
            </p:extLst>
          </p:nvPr>
        </p:nvGraphicFramePr>
        <p:xfrm>
          <a:off x="1596979" y="758302"/>
          <a:ext cx="9981125" cy="4844005"/>
        </p:xfrm>
        <a:graphic>
          <a:graphicData uri="http://schemas.openxmlformats.org/drawingml/2006/table">
            <a:tbl>
              <a:tblPr firstRow="1" bandRow="1">
                <a:tableStyleId>{8A107856-5554-42FB-B03E-39F5DBC370BA}</a:tableStyleId>
              </a:tblPr>
              <a:tblGrid>
                <a:gridCol w="1996225">
                  <a:extLst>
                    <a:ext uri="{9D8B030D-6E8A-4147-A177-3AD203B41FA5}">
                      <a16:colId xmlns:a16="http://schemas.microsoft.com/office/drawing/2014/main" val="1874274994"/>
                    </a:ext>
                  </a:extLst>
                </a:gridCol>
                <a:gridCol w="1996225">
                  <a:extLst>
                    <a:ext uri="{9D8B030D-6E8A-4147-A177-3AD203B41FA5}">
                      <a16:colId xmlns:a16="http://schemas.microsoft.com/office/drawing/2014/main" val="3216127806"/>
                    </a:ext>
                  </a:extLst>
                </a:gridCol>
                <a:gridCol w="1996225">
                  <a:extLst>
                    <a:ext uri="{9D8B030D-6E8A-4147-A177-3AD203B41FA5}">
                      <a16:colId xmlns:a16="http://schemas.microsoft.com/office/drawing/2014/main" val="4205599096"/>
                    </a:ext>
                  </a:extLst>
                </a:gridCol>
                <a:gridCol w="1996225">
                  <a:extLst>
                    <a:ext uri="{9D8B030D-6E8A-4147-A177-3AD203B41FA5}">
                      <a16:colId xmlns:a16="http://schemas.microsoft.com/office/drawing/2014/main" val="1299278385"/>
                    </a:ext>
                  </a:extLst>
                </a:gridCol>
                <a:gridCol w="1996225">
                  <a:extLst>
                    <a:ext uri="{9D8B030D-6E8A-4147-A177-3AD203B41FA5}">
                      <a16:colId xmlns:a16="http://schemas.microsoft.com/office/drawing/2014/main" val="1582230141"/>
                    </a:ext>
                  </a:extLst>
                </a:gridCol>
              </a:tblGrid>
              <a:tr h="1243065">
                <a:tc>
                  <a:txBody>
                    <a:bodyPr/>
                    <a:lstStyle/>
                    <a:p>
                      <a:r>
                        <a:rPr lang="tr-TR" dirty="0"/>
                        <a:t>Ağırlık (kg)</a:t>
                      </a:r>
                    </a:p>
                  </a:txBody>
                  <a:tcPr/>
                </a:tc>
                <a:tc>
                  <a:txBody>
                    <a:bodyPr/>
                    <a:lstStyle/>
                    <a:p>
                      <a:pPr algn="ctr"/>
                      <a:r>
                        <a:rPr lang="tr-TR" dirty="0" err="1"/>
                        <a:t>Enoksaparin</a:t>
                      </a:r>
                      <a:endParaRPr lang="tr-TR" dirty="0"/>
                    </a:p>
                    <a:p>
                      <a:pPr algn="ctr"/>
                      <a:r>
                        <a:rPr lang="tr-TR" dirty="0"/>
                        <a:t>(</a:t>
                      </a:r>
                      <a:r>
                        <a:rPr lang="tr-TR" dirty="0" err="1"/>
                        <a:t>Clexan</a:t>
                      </a:r>
                      <a:r>
                        <a:rPr lang="tr-TR" dirty="0"/>
                        <a:t>)</a:t>
                      </a:r>
                    </a:p>
                  </a:txBody>
                  <a:tcPr/>
                </a:tc>
                <a:tc>
                  <a:txBody>
                    <a:bodyPr/>
                    <a:lstStyle/>
                    <a:p>
                      <a:pPr algn="ctr"/>
                      <a:r>
                        <a:rPr lang="tr-TR" dirty="0" err="1"/>
                        <a:t>Dalteparin</a:t>
                      </a:r>
                      <a:endParaRPr lang="tr-TR" dirty="0"/>
                    </a:p>
                    <a:p>
                      <a:pPr algn="ctr"/>
                      <a:r>
                        <a:rPr lang="tr-TR" dirty="0"/>
                        <a:t>(</a:t>
                      </a:r>
                      <a:r>
                        <a:rPr lang="tr-TR" dirty="0" err="1"/>
                        <a:t>Fragmin</a:t>
                      </a:r>
                      <a:r>
                        <a:rPr lang="tr-TR" dirty="0"/>
                        <a:t>)</a:t>
                      </a:r>
                    </a:p>
                  </a:txBody>
                  <a:tcPr/>
                </a:tc>
                <a:tc>
                  <a:txBody>
                    <a:bodyPr/>
                    <a:lstStyle/>
                    <a:p>
                      <a:pPr algn="ctr"/>
                      <a:r>
                        <a:rPr lang="tr-TR" dirty="0" err="1"/>
                        <a:t>Tinzaparin</a:t>
                      </a:r>
                      <a:endParaRPr lang="tr-TR" dirty="0"/>
                    </a:p>
                    <a:p>
                      <a:pPr algn="ctr"/>
                      <a:r>
                        <a:rPr lang="tr-TR" dirty="0"/>
                        <a:t>(</a:t>
                      </a:r>
                      <a:r>
                        <a:rPr lang="tr-TR" dirty="0" err="1"/>
                        <a:t>Innohep</a:t>
                      </a:r>
                      <a:r>
                        <a:rPr lang="tr-TR" dirty="0"/>
                        <a:t>)</a:t>
                      </a:r>
                    </a:p>
                  </a:txBody>
                  <a:tcPr/>
                </a:tc>
                <a:tc>
                  <a:txBody>
                    <a:bodyPr/>
                    <a:lstStyle/>
                    <a:p>
                      <a:pPr algn="ctr"/>
                      <a:r>
                        <a:rPr lang="tr-TR" dirty="0" err="1"/>
                        <a:t>Bemiparin</a:t>
                      </a:r>
                      <a:endParaRPr lang="tr-TR" dirty="0"/>
                    </a:p>
                  </a:txBody>
                  <a:tcPr/>
                </a:tc>
                <a:extLst>
                  <a:ext uri="{0D108BD9-81ED-4DB2-BD59-A6C34878D82A}">
                    <a16:rowId xmlns:a16="http://schemas.microsoft.com/office/drawing/2014/main" val="3875390483"/>
                  </a:ext>
                </a:extLst>
              </a:tr>
              <a:tr h="720188">
                <a:tc>
                  <a:txBody>
                    <a:bodyPr/>
                    <a:lstStyle/>
                    <a:p>
                      <a:r>
                        <a:rPr lang="tr-TR" dirty="0"/>
                        <a:t>&lt;50</a:t>
                      </a:r>
                    </a:p>
                  </a:txBody>
                  <a:tcPr/>
                </a:tc>
                <a:tc>
                  <a:txBody>
                    <a:bodyPr/>
                    <a:lstStyle/>
                    <a:p>
                      <a:pPr algn="ctr"/>
                      <a:r>
                        <a:rPr lang="tr-TR" dirty="0"/>
                        <a:t>20 mg/gün</a:t>
                      </a:r>
                    </a:p>
                  </a:txBody>
                  <a:tcPr/>
                </a:tc>
                <a:tc>
                  <a:txBody>
                    <a:bodyPr/>
                    <a:lstStyle/>
                    <a:p>
                      <a:pPr algn="ctr"/>
                      <a:r>
                        <a:rPr lang="tr-TR" dirty="0"/>
                        <a:t>2500 U/gün</a:t>
                      </a:r>
                    </a:p>
                  </a:txBody>
                  <a:tcPr/>
                </a:tc>
                <a:tc>
                  <a:txBody>
                    <a:bodyPr/>
                    <a:lstStyle/>
                    <a:p>
                      <a:pPr algn="ctr"/>
                      <a:r>
                        <a:rPr lang="en-US" dirty="0"/>
                        <a:t>3500 U/</a:t>
                      </a:r>
                      <a:r>
                        <a:rPr lang="en-US" dirty="0" err="1"/>
                        <a:t>gün</a:t>
                      </a:r>
                      <a:endParaRPr lang="en-US" dirty="0"/>
                    </a:p>
                  </a:txBody>
                  <a:tcPr/>
                </a:tc>
                <a:tc>
                  <a:txBody>
                    <a:bodyPr/>
                    <a:lstStyle/>
                    <a:p>
                      <a:pPr algn="ctr"/>
                      <a:r>
                        <a:rPr lang="tr-TR" dirty="0"/>
                        <a:t>2500 U/gün</a:t>
                      </a:r>
                    </a:p>
                  </a:txBody>
                  <a:tcPr/>
                </a:tc>
                <a:extLst>
                  <a:ext uri="{0D108BD9-81ED-4DB2-BD59-A6C34878D82A}">
                    <a16:rowId xmlns:a16="http://schemas.microsoft.com/office/drawing/2014/main" val="638221625"/>
                  </a:ext>
                </a:extLst>
              </a:tr>
              <a:tr h="720188">
                <a:tc>
                  <a:txBody>
                    <a:bodyPr/>
                    <a:lstStyle/>
                    <a:p>
                      <a:r>
                        <a:rPr lang="tr-TR" dirty="0"/>
                        <a:t>50-90</a:t>
                      </a:r>
                    </a:p>
                  </a:txBody>
                  <a:tcPr/>
                </a:tc>
                <a:tc>
                  <a:txBody>
                    <a:bodyPr/>
                    <a:lstStyle/>
                    <a:p>
                      <a:pPr algn="ctr"/>
                      <a:r>
                        <a:rPr lang="tr-TR" dirty="0"/>
                        <a:t>40 mg/gün</a:t>
                      </a:r>
                    </a:p>
                  </a:txBody>
                  <a:tcPr/>
                </a:tc>
                <a:tc>
                  <a:txBody>
                    <a:bodyPr/>
                    <a:lstStyle/>
                    <a:p>
                      <a:pPr algn="ctr"/>
                      <a:r>
                        <a:rPr lang="tr-TR" dirty="0"/>
                        <a:t>5000 U/gün</a:t>
                      </a:r>
                    </a:p>
                  </a:txBody>
                  <a:tcPr/>
                </a:tc>
                <a:tc>
                  <a:txBody>
                    <a:bodyPr/>
                    <a:lstStyle/>
                    <a:p>
                      <a:pPr algn="ctr"/>
                      <a:r>
                        <a:rPr lang="en-US" dirty="0"/>
                        <a:t>4500 U/</a:t>
                      </a:r>
                      <a:r>
                        <a:rPr lang="en-US" dirty="0" err="1"/>
                        <a:t>gün</a:t>
                      </a:r>
                      <a:endParaRPr lang="en-US"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entury Gothic" panose="020B0502020202020204"/>
                          <a:ea typeface="+mn-ea"/>
                          <a:cs typeface="+mn-cs"/>
                        </a:rPr>
                        <a:t>3500 U/gün</a:t>
                      </a:r>
                    </a:p>
                  </a:txBody>
                  <a:tcPr/>
                </a:tc>
                <a:extLst>
                  <a:ext uri="{0D108BD9-81ED-4DB2-BD59-A6C34878D82A}">
                    <a16:rowId xmlns:a16="http://schemas.microsoft.com/office/drawing/2014/main" val="546287758"/>
                  </a:ext>
                </a:extLst>
              </a:tr>
              <a:tr h="720188">
                <a:tc>
                  <a:txBody>
                    <a:bodyPr/>
                    <a:lstStyle/>
                    <a:p>
                      <a:r>
                        <a:rPr lang="tr-TR" dirty="0"/>
                        <a:t>91-130</a:t>
                      </a:r>
                    </a:p>
                  </a:txBody>
                  <a:tcPr/>
                </a:tc>
                <a:tc>
                  <a:txBody>
                    <a:bodyPr/>
                    <a:lstStyle/>
                    <a:p>
                      <a:pPr algn="ctr"/>
                      <a:r>
                        <a:rPr lang="tr-TR" dirty="0"/>
                        <a:t>60 mg/gün*</a:t>
                      </a:r>
                    </a:p>
                  </a:txBody>
                  <a:tcPr/>
                </a:tc>
                <a:tc>
                  <a:txBody>
                    <a:bodyPr/>
                    <a:lstStyle/>
                    <a:p>
                      <a:pPr algn="ctr"/>
                      <a:r>
                        <a:rPr lang="tr-TR" dirty="0"/>
                        <a:t>7500 U/gün*</a:t>
                      </a:r>
                    </a:p>
                  </a:txBody>
                  <a:tcPr/>
                </a:tc>
                <a:tc>
                  <a:txBody>
                    <a:bodyPr/>
                    <a:lstStyle/>
                    <a:p>
                      <a:pPr algn="ctr"/>
                      <a:r>
                        <a:rPr lang="en-US" dirty="0"/>
                        <a:t>7000 U/</a:t>
                      </a:r>
                      <a:r>
                        <a:rPr lang="en-US" dirty="0" err="1"/>
                        <a:t>gün</a:t>
                      </a:r>
                      <a:endParaRPr lang="en-US"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entury Gothic" panose="020B0502020202020204"/>
                          <a:ea typeface="+mn-ea"/>
                          <a:cs typeface="+mn-cs"/>
                        </a:rPr>
                        <a:t>5000 U/gün</a:t>
                      </a:r>
                    </a:p>
                  </a:txBody>
                  <a:tcPr/>
                </a:tc>
                <a:extLst>
                  <a:ext uri="{0D108BD9-81ED-4DB2-BD59-A6C34878D82A}">
                    <a16:rowId xmlns:a16="http://schemas.microsoft.com/office/drawing/2014/main" val="571821606"/>
                  </a:ext>
                </a:extLst>
              </a:tr>
              <a:tr h="720188">
                <a:tc>
                  <a:txBody>
                    <a:bodyPr/>
                    <a:lstStyle/>
                    <a:p>
                      <a:r>
                        <a:rPr lang="tr-TR" dirty="0"/>
                        <a:t>131-170</a:t>
                      </a:r>
                    </a:p>
                  </a:txBody>
                  <a:tcPr/>
                </a:tc>
                <a:tc>
                  <a:txBody>
                    <a:bodyPr/>
                    <a:lstStyle/>
                    <a:p>
                      <a:pPr algn="ctr"/>
                      <a:r>
                        <a:rPr lang="tr-TR" dirty="0"/>
                        <a:t>80 mg/gün*</a:t>
                      </a:r>
                    </a:p>
                  </a:txBody>
                  <a:tcPr/>
                </a:tc>
                <a:tc>
                  <a:txBody>
                    <a:bodyPr/>
                    <a:lstStyle/>
                    <a:p>
                      <a:pPr algn="ctr"/>
                      <a:r>
                        <a:rPr lang="tr-TR" dirty="0"/>
                        <a:t>10000 U/gün*</a:t>
                      </a:r>
                    </a:p>
                  </a:txBody>
                  <a:tcPr/>
                </a:tc>
                <a:tc>
                  <a:txBody>
                    <a:bodyPr/>
                    <a:lstStyle/>
                    <a:p>
                      <a:pPr algn="ctr"/>
                      <a:r>
                        <a:rPr lang="en-US" dirty="0"/>
                        <a:t>9000 U/</a:t>
                      </a:r>
                      <a:r>
                        <a:rPr lang="en-US" dirty="0" err="1"/>
                        <a:t>gün</a:t>
                      </a:r>
                      <a:endParaRPr lang="en-US"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entury Gothic" panose="020B0502020202020204"/>
                          <a:ea typeface="+mn-ea"/>
                          <a:cs typeface="+mn-cs"/>
                        </a:rPr>
                        <a:t>7500 U/gün</a:t>
                      </a:r>
                    </a:p>
                  </a:txBody>
                  <a:tcPr/>
                </a:tc>
                <a:extLst>
                  <a:ext uri="{0D108BD9-81ED-4DB2-BD59-A6C34878D82A}">
                    <a16:rowId xmlns:a16="http://schemas.microsoft.com/office/drawing/2014/main" val="3071907190"/>
                  </a:ext>
                </a:extLst>
              </a:tr>
              <a:tr h="720188">
                <a:tc>
                  <a:txBody>
                    <a:bodyPr/>
                    <a:lstStyle/>
                    <a:p>
                      <a:r>
                        <a:rPr lang="tr-TR" dirty="0"/>
                        <a:t>&gt;170</a:t>
                      </a:r>
                    </a:p>
                  </a:txBody>
                  <a:tcPr/>
                </a:tc>
                <a:tc>
                  <a:txBody>
                    <a:bodyPr/>
                    <a:lstStyle/>
                    <a:p>
                      <a:pPr algn="ctr"/>
                      <a:r>
                        <a:rPr lang="tr-TR" dirty="0"/>
                        <a:t>0,6 mg/kg/gün*</a:t>
                      </a:r>
                    </a:p>
                  </a:txBody>
                  <a:tcPr/>
                </a:tc>
                <a:tc>
                  <a:txBody>
                    <a:bodyPr/>
                    <a:lstStyle/>
                    <a:p>
                      <a:pPr algn="ctr"/>
                      <a:r>
                        <a:rPr lang="tr-TR" dirty="0"/>
                        <a:t>75 U/kg/gün*</a:t>
                      </a:r>
                    </a:p>
                  </a:txBody>
                  <a:tcPr/>
                </a:tc>
                <a:tc>
                  <a:txBody>
                    <a:bodyPr/>
                    <a:lstStyle/>
                    <a:p>
                      <a:pPr algn="ctr"/>
                      <a:r>
                        <a:rPr lang="en-US" dirty="0"/>
                        <a:t>75 </a:t>
                      </a:r>
                      <a:r>
                        <a:rPr lang="en-US" dirty="0" err="1"/>
                        <a:t>Ü</a:t>
                      </a:r>
                      <a:r>
                        <a:rPr lang="en-US" dirty="0"/>
                        <a:t>/kg/</a:t>
                      </a:r>
                      <a:r>
                        <a:rPr lang="en-US" dirty="0" err="1"/>
                        <a:t>gün</a:t>
                      </a:r>
                      <a:endParaRPr lang="en-US"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entury Gothic" panose="020B0502020202020204"/>
                          <a:ea typeface="+mn-ea"/>
                          <a:cs typeface="+mn-cs"/>
                        </a:rPr>
                        <a:t>75 U/kg/gün</a:t>
                      </a:r>
                    </a:p>
                  </a:txBody>
                  <a:tcPr/>
                </a:tc>
                <a:extLst>
                  <a:ext uri="{0D108BD9-81ED-4DB2-BD59-A6C34878D82A}">
                    <a16:rowId xmlns:a16="http://schemas.microsoft.com/office/drawing/2014/main" val="4236259482"/>
                  </a:ext>
                </a:extLst>
              </a:tr>
            </a:tbl>
          </a:graphicData>
        </a:graphic>
      </p:graphicFrame>
      <p:sp>
        <p:nvSpPr>
          <p:cNvPr id="4" name="Metin kutusu 3">
            <a:extLst>
              <a:ext uri="{FF2B5EF4-FFF2-40B4-BE49-F238E27FC236}">
                <a16:creationId xmlns:a16="http://schemas.microsoft.com/office/drawing/2014/main" id="{D875B505-25C8-684C-8225-0883E3D05FC0}"/>
              </a:ext>
            </a:extLst>
          </p:cNvPr>
          <p:cNvSpPr txBox="1"/>
          <p:nvPr/>
        </p:nvSpPr>
        <p:spPr>
          <a:xfrm>
            <a:off x="1596979" y="5664943"/>
            <a:ext cx="401263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t>*Bölünmüş iki doz halinde verilebilir</a:t>
            </a:r>
          </a:p>
        </p:txBody>
      </p:sp>
    </p:spTree>
    <p:extLst>
      <p:ext uri="{BB962C8B-B14F-4D97-AF65-F5344CB8AC3E}">
        <p14:creationId xmlns:p14="http://schemas.microsoft.com/office/powerpoint/2010/main" val="34550021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6EC8A29A-BF63-E24C-83D7-5FB10FBAD266}"/>
              </a:ext>
            </a:extLst>
          </p:cNvPr>
          <p:cNvPicPr>
            <a:picLocks noChangeAspect="1"/>
          </p:cNvPicPr>
          <p:nvPr/>
        </p:nvPicPr>
        <p:blipFill>
          <a:blip r:embed="rId2"/>
          <a:stretch>
            <a:fillRect/>
          </a:stretch>
        </p:blipFill>
        <p:spPr>
          <a:xfrm>
            <a:off x="1841679" y="1043189"/>
            <a:ext cx="8538693" cy="4314422"/>
          </a:xfrm>
          <a:prstGeom prst="rect">
            <a:avLst/>
          </a:prstGeom>
          <a:ln w="28575">
            <a:solidFill>
              <a:schemeClr val="tx1"/>
            </a:solidFill>
          </a:ln>
        </p:spPr>
      </p:pic>
    </p:spTree>
    <p:extLst>
      <p:ext uri="{BB962C8B-B14F-4D97-AF65-F5344CB8AC3E}">
        <p14:creationId xmlns:p14="http://schemas.microsoft.com/office/powerpoint/2010/main" val="490500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F102FA7-3744-154D-9BF4-82F894F715D3}"/>
              </a:ext>
            </a:extLst>
          </p:cNvPr>
          <p:cNvSpPr>
            <a:spLocks noGrp="1"/>
          </p:cNvSpPr>
          <p:nvPr>
            <p:ph type="title"/>
          </p:nvPr>
        </p:nvSpPr>
        <p:spPr>
          <a:xfrm>
            <a:off x="1948982" y="57440"/>
            <a:ext cx="8911687" cy="728172"/>
          </a:xfrm>
        </p:spPr>
        <p:style>
          <a:lnRef idx="2">
            <a:schemeClr val="dk1"/>
          </a:lnRef>
          <a:fillRef idx="1">
            <a:schemeClr val="lt1"/>
          </a:fillRef>
          <a:effectRef idx="0">
            <a:schemeClr val="dk1"/>
          </a:effectRef>
          <a:fontRef idx="minor">
            <a:schemeClr val="dk1"/>
          </a:fontRef>
        </p:style>
        <p:txBody>
          <a:bodyPr>
            <a:normAutofit/>
          </a:bodyPr>
          <a:lstStyle/>
          <a:p>
            <a:pPr algn="ctr"/>
            <a:r>
              <a:rPr lang="tr-TR" sz="3200" dirty="0" err="1">
                <a:solidFill>
                  <a:srgbClr val="C00000"/>
                </a:solidFill>
              </a:rPr>
              <a:t>Antepartum</a:t>
            </a:r>
            <a:r>
              <a:rPr lang="tr-TR" sz="3200" dirty="0">
                <a:solidFill>
                  <a:srgbClr val="C00000"/>
                </a:solidFill>
              </a:rPr>
              <a:t> </a:t>
            </a:r>
            <a:r>
              <a:rPr lang="tr-TR" sz="3200" dirty="0" err="1">
                <a:solidFill>
                  <a:srgbClr val="C00000"/>
                </a:solidFill>
              </a:rPr>
              <a:t>Tromboprofilaksi</a:t>
            </a:r>
            <a:endParaRPr lang="tr-TR" sz="3200" dirty="0">
              <a:solidFill>
                <a:srgbClr val="C00000"/>
              </a:solidFill>
            </a:endParaRPr>
          </a:p>
        </p:txBody>
      </p:sp>
      <p:sp>
        <p:nvSpPr>
          <p:cNvPr id="3" name="İçerik Yer Tutucusu 2">
            <a:extLst>
              <a:ext uri="{FF2B5EF4-FFF2-40B4-BE49-F238E27FC236}">
                <a16:creationId xmlns:a16="http://schemas.microsoft.com/office/drawing/2014/main" id="{18BE9C6F-45D2-8146-89B1-0723CF7C78F6}"/>
              </a:ext>
            </a:extLst>
          </p:cNvPr>
          <p:cNvSpPr>
            <a:spLocks noGrp="1"/>
          </p:cNvSpPr>
          <p:nvPr>
            <p:ph idx="1"/>
          </p:nvPr>
        </p:nvSpPr>
        <p:spPr>
          <a:xfrm>
            <a:off x="1416675" y="934233"/>
            <a:ext cx="10277341" cy="5866327"/>
          </a:xfrm>
        </p:spPr>
        <p:style>
          <a:lnRef idx="2">
            <a:schemeClr val="dk1"/>
          </a:lnRef>
          <a:fillRef idx="1">
            <a:schemeClr val="lt1"/>
          </a:fillRef>
          <a:effectRef idx="0">
            <a:schemeClr val="dk1"/>
          </a:effectRef>
          <a:fontRef idx="minor">
            <a:schemeClr val="dk1"/>
          </a:fontRef>
        </p:style>
        <p:txBody>
          <a:bodyPr>
            <a:normAutofit/>
          </a:bodyPr>
          <a:lstStyle/>
          <a:p>
            <a:r>
              <a:rPr lang="tr-TR" sz="1600" dirty="0">
                <a:ln w="0"/>
                <a:solidFill>
                  <a:srgbClr val="C00000"/>
                </a:solidFill>
                <a:effectLst>
                  <a:outerShdw blurRad="38100" dist="19050" dir="2700000" algn="tl" rotWithShape="0">
                    <a:schemeClr val="dk1">
                      <a:alpha val="40000"/>
                    </a:schemeClr>
                  </a:outerShdw>
                </a:effectLst>
              </a:rPr>
              <a:t>Gebelik süresince </a:t>
            </a:r>
            <a:r>
              <a:rPr lang="tr-TR" sz="1600" dirty="0" err="1">
                <a:ln w="0"/>
                <a:solidFill>
                  <a:srgbClr val="C00000"/>
                </a:solidFill>
                <a:effectLst>
                  <a:outerShdw blurRad="38100" dist="19050" dir="2700000" algn="tl" rotWithShape="0">
                    <a:schemeClr val="dk1">
                      <a:alpha val="40000"/>
                    </a:schemeClr>
                  </a:outerShdw>
                </a:effectLst>
              </a:rPr>
              <a:t>terapötik</a:t>
            </a:r>
            <a:r>
              <a:rPr lang="tr-TR" sz="1600" dirty="0">
                <a:ln w="0"/>
                <a:solidFill>
                  <a:srgbClr val="C00000"/>
                </a:solidFill>
                <a:effectLst>
                  <a:outerShdw blurRad="38100" dist="19050" dir="2700000" algn="tl" rotWithShape="0">
                    <a:schemeClr val="dk1">
                      <a:alpha val="40000"/>
                    </a:schemeClr>
                  </a:outerShdw>
                </a:effectLst>
              </a:rPr>
              <a:t> </a:t>
            </a:r>
            <a:r>
              <a:rPr lang="tr-TR" sz="1600" dirty="0" err="1">
                <a:ln w="0"/>
                <a:solidFill>
                  <a:srgbClr val="C00000"/>
                </a:solidFill>
                <a:effectLst>
                  <a:outerShdw blurRad="38100" dist="19050" dir="2700000" algn="tl" rotWithShape="0">
                    <a:schemeClr val="dk1">
                      <a:alpha val="40000"/>
                    </a:schemeClr>
                  </a:outerShdw>
                </a:effectLst>
              </a:rPr>
              <a:t>antikoagülasyon</a:t>
            </a:r>
            <a:r>
              <a:rPr lang="tr-TR" sz="1600" dirty="0">
                <a:ln w="0"/>
                <a:solidFill>
                  <a:srgbClr val="C00000"/>
                </a:solidFill>
                <a:effectLst>
                  <a:outerShdw blurRad="38100" dist="19050" dir="2700000" algn="tl" rotWithShape="0">
                    <a:schemeClr val="dk1">
                      <a:alpha val="40000"/>
                    </a:schemeClr>
                  </a:outerShdw>
                </a:effectLst>
              </a:rPr>
              <a:t>;</a:t>
            </a:r>
          </a:p>
          <a:p>
            <a:pPr lvl="1"/>
            <a:r>
              <a:rPr lang="tr-TR" dirty="0"/>
              <a:t>Gebelikten önce uzun süreli </a:t>
            </a:r>
            <a:r>
              <a:rPr lang="tr-TR" dirty="0" err="1"/>
              <a:t>terapötik</a:t>
            </a:r>
            <a:r>
              <a:rPr lang="tr-TR" dirty="0"/>
              <a:t> </a:t>
            </a:r>
            <a:r>
              <a:rPr lang="tr-TR" dirty="0" err="1"/>
              <a:t>antikoagülasyon</a:t>
            </a:r>
            <a:r>
              <a:rPr lang="tr-TR" dirty="0"/>
              <a:t> kullanımı</a:t>
            </a:r>
          </a:p>
          <a:p>
            <a:pPr lvl="1"/>
            <a:r>
              <a:rPr lang="tr-TR" dirty="0" err="1"/>
              <a:t>Multiple</a:t>
            </a:r>
            <a:r>
              <a:rPr lang="tr-TR" dirty="0"/>
              <a:t> VTE öyküsü</a:t>
            </a:r>
          </a:p>
          <a:p>
            <a:r>
              <a:rPr lang="tr-TR" sz="1600" dirty="0">
                <a:ln w="0"/>
                <a:solidFill>
                  <a:srgbClr val="C00000"/>
                </a:solidFill>
                <a:effectLst>
                  <a:outerShdw blurRad="38100" dist="19050" dir="2700000" algn="tl" rotWithShape="0">
                    <a:schemeClr val="dk1">
                      <a:alpha val="40000"/>
                    </a:schemeClr>
                  </a:outerShdw>
                </a:effectLst>
              </a:rPr>
              <a:t>Gebelik süresince </a:t>
            </a:r>
            <a:r>
              <a:rPr lang="tr-TR" sz="1600" dirty="0" err="1">
                <a:ln w="0"/>
                <a:solidFill>
                  <a:srgbClr val="C00000"/>
                </a:solidFill>
                <a:effectLst>
                  <a:outerShdw blurRad="38100" dist="19050" dir="2700000" algn="tl" rotWithShape="0">
                    <a:schemeClr val="dk1">
                      <a:alpha val="40000"/>
                    </a:schemeClr>
                  </a:outerShdw>
                </a:effectLst>
              </a:rPr>
              <a:t>intermediate</a:t>
            </a:r>
            <a:r>
              <a:rPr lang="tr-TR" sz="1600" dirty="0">
                <a:ln w="0"/>
                <a:solidFill>
                  <a:srgbClr val="C00000"/>
                </a:solidFill>
                <a:effectLst>
                  <a:outerShdw blurRad="38100" dist="19050" dir="2700000" algn="tl" rotWithShape="0">
                    <a:schemeClr val="dk1">
                      <a:alpha val="40000"/>
                    </a:schemeClr>
                  </a:outerShdw>
                </a:effectLst>
              </a:rPr>
              <a:t> veya </a:t>
            </a:r>
            <a:r>
              <a:rPr lang="tr-TR" sz="1600" dirty="0" err="1">
                <a:ln w="0"/>
                <a:solidFill>
                  <a:srgbClr val="C00000"/>
                </a:solidFill>
                <a:effectLst>
                  <a:outerShdw blurRad="38100" dist="19050" dir="2700000" algn="tl" rotWithShape="0">
                    <a:schemeClr val="dk1">
                      <a:alpha val="40000"/>
                    </a:schemeClr>
                  </a:outerShdw>
                </a:effectLst>
              </a:rPr>
              <a:t>terapötik</a:t>
            </a:r>
            <a:r>
              <a:rPr lang="tr-TR" sz="1600" dirty="0">
                <a:ln w="0"/>
                <a:solidFill>
                  <a:srgbClr val="C00000"/>
                </a:solidFill>
                <a:effectLst>
                  <a:outerShdw blurRad="38100" dist="19050" dir="2700000" algn="tl" rotWithShape="0">
                    <a:schemeClr val="dk1">
                      <a:alpha val="40000"/>
                    </a:schemeClr>
                  </a:outerShdw>
                </a:effectLst>
              </a:rPr>
              <a:t> </a:t>
            </a:r>
            <a:r>
              <a:rPr lang="tr-TR" sz="1600" dirty="0" err="1">
                <a:ln w="0"/>
                <a:solidFill>
                  <a:srgbClr val="C00000"/>
                </a:solidFill>
                <a:effectLst>
                  <a:outerShdw blurRad="38100" dist="19050" dir="2700000" algn="tl" rotWithShape="0">
                    <a:schemeClr val="dk1">
                      <a:alpha val="40000"/>
                    </a:schemeClr>
                  </a:outerShdw>
                </a:effectLst>
              </a:rPr>
              <a:t>tromboprofilaksi</a:t>
            </a:r>
            <a:r>
              <a:rPr lang="tr-TR" sz="1600" dirty="0">
                <a:ln w="0"/>
                <a:solidFill>
                  <a:srgbClr val="C00000"/>
                </a:solidFill>
                <a:effectLst>
                  <a:outerShdw blurRad="38100" dist="19050" dir="2700000" algn="tl" rotWithShape="0">
                    <a:schemeClr val="dk1">
                      <a:alpha val="40000"/>
                    </a:schemeClr>
                  </a:outerShdw>
                </a:effectLst>
              </a:rPr>
              <a:t>;</a:t>
            </a:r>
          </a:p>
          <a:p>
            <a:pPr lvl="1"/>
            <a:r>
              <a:rPr lang="tr-TR" dirty="0"/>
              <a:t>VTE öyküsü + </a:t>
            </a:r>
            <a:r>
              <a:rPr lang="tr-TR" dirty="0" err="1"/>
              <a:t>antikoagülan</a:t>
            </a:r>
            <a:r>
              <a:rPr lang="tr-TR" dirty="0"/>
              <a:t> kullanma öyküsü olmayan yüksek riskli </a:t>
            </a:r>
            <a:r>
              <a:rPr lang="tr-TR" dirty="0" err="1"/>
              <a:t>trombofili</a:t>
            </a:r>
            <a:r>
              <a:rPr lang="tr-TR" dirty="0"/>
              <a:t> varlığı (</a:t>
            </a:r>
            <a:r>
              <a:rPr lang="tr-TR" dirty="0" err="1"/>
              <a:t>antitrombin</a:t>
            </a:r>
            <a:r>
              <a:rPr lang="tr-TR" dirty="0"/>
              <a:t> eksikliği, APS).</a:t>
            </a:r>
          </a:p>
          <a:p>
            <a:r>
              <a:rPr lang="tr-TR" sz="1600" dirty="0">
                <a:ln w="0"/>
                <a:solidFill>
                  <a:srgbClr val="C00000"/>
                </a:solidFill>
                <a:effectLst>
                  <a:outerShdw blurRad="38100" dist="19050" dir="2700000" algn="tl" rotWithShape="0">
                    <a:schemeClr val="dk1">
                      <a:alpha val="40000"/>
                    </a:schemeClr>
                  </a:outerShdw>
                </a:effectLst>
              </a:rPr>
              <a:t>Gebelik süresince </a:t>
            </a:r>
            <a:r>
              <a:rPr lang="tr-TR" sz="1600" dirty="0" err="1">
                <a:ln w="0"/>
                <a:solidFill>
                  <a:srgbClr val="C00000"/>
                </a:solidFill>
                <a:effectLst>
                  <a:outerShdw blurRad="38100" dist="19050" dir="2700000" algn="tl" rotWithShape="0">
                    <a:schemeClr val="dk1">
                      <a:alpha val="40000"/>
                    </a:schemeClr>
                  </a:outerShdw>
                </a:effectLst>
              </a:rPr>
              <a:t>profilaktik</a:t>
            </a:r>
            <a:r>
              <a:rPr lang="tr-TR" sz="1600" dirty="0">
                <a:ln w="0"/>
                <a:solidFill>
                  <a:srgbClr val="C00000"/>
                </a:solidFill>
                <a:effectLst>
                  <a:outerShdw blurRad="38100" dist="19050" dir="2700000" algn="tl" rotWithShape="0">
                    <a:schemeClr val="dk1">
                      <a:alpha val="40000"/>
                    </a:schemeClr>
                  </a:outerShdw>
                </a:effectLst>
              </a:rPr>
              <a:t> doz </a:t>
            </a:r>
            <a:r>
              <a:rPr lang="tr-TR" sz="1600" dirty="0" err="1">
                <a:ln w="0"/>
                <a:solidFill>
                  <a:srgbClr val="C00000"/>
                </a:solidFill>
                <a:effectLst>
                  <a:outerShdw blurRad="38100" dist="19050" dir="2700000" algn="tl" rotWithShape="0">
                    <a:schemeClr val="dk1">
                      <a:alpha val="40000"/>
                    </a:schemeClr>
                  </a:outerShdw>
                </a:effectLst>
              </a:rPr>
              <a:t>tromboprofilaksi</a:t>
            </a:r>
            <a:r>
              <a:rPr lang="tr-TR" sz="1600" dirty="0">
                <a:ln w="0"/>
                <a:solidFill>
                  <a:srgbClr val="C00000"/>
                </a:solidFill>
                <a:effectLst>
                  <a:outerShdw blurRad="38100" dist="19050" dir="2700000" algn="tl" rotWithShape="0">
                    <a:schemeClr val="dk1">
                      <a:alpha val="40000"/>
                    </a:schemeClr>
                  </a:outerShdw>
                </a:effectLst>
              </a:rPr>
              <a:t>;</a:t>
            </a:r>
          </a:p>
          <a:p>
            <a:pPr lvl="1"/>
            <a:r>
              <a:rPr lang="tr-TR" dirty="0" err="1"/>
              <a:t>Anprovoke</a:t>
            </a:r>
            <a:r>
              <a:rPr lang="tr-TR" dirty="0"/>
              <a:t> VTE öyküsü</a:t>
            </a:r>
          </a:p>
          <a:p>
            <a:pPr lvl="1"/>
            <a:r>
              <a:rPr lang="tr-TR" dirty="0"/>
              <a:t>OKS kullanımı veya gebelikle ilişkili VTE öyküsü</a:t>
            </a:r>
          </a:p>
          <a:p>
            <a:pPr lvl="1"/>
            <a:r>
              <a:rPr lang="tr-TR" dirty="0"/>
              <a:t>Provoke VTE öyküsü + düşük riskli </a:t>
            </a:r>
            <a:r>
              <a:rPr lang="tr-TR" dirty="0" err="1"/>
              <a:t>trombofili</a:t>
            </a:r>
            <a:r>
              <a:rPr lang="tr-TR" dirty="0"/>
              <a:t> varlığı</a:t>
            </a:r>
          </a:p>
          <a:p>
            <a:pPr lvl="1"/>
            <a:r>
              <a:rPr lang="tr-TR" dirty="0" err="1"/>
              <a:t>Asemptomatik</a:t>
            </a:r>
            <a:r>
              <a:rPr lang="tr-TR" dirty="0"/>
              <a:t> </a:t>
            </a:r>
            <a:r>
              <a:rPr lang="tr-TR" dirty="0" err="1"/>
              <a:t>homozigot</a:t>
            </a:r>
            <a:r>
              <a:rPr lang="tr-TR" dirty="0"/>
              <a:t> faktör V </a:t>
            </a:r>
            <a:r>
              <a:rPr lang="tr-TR" dirty="0" err="1"/>
              <a:t>Leiden</a:t>
            </a:r>
            <a:r>
              <a:rPr lang="tr-TR" dirty="0"/>
              <a:t> </a:t>
            </a:r>
          </a:p>
          <a:p>
            <a:pPr lvl="1"/>
            <a:r>
              <a:rPr lang="tr-TR" dirty="0" err="1"/>
              <a:t>Asemptomatik</a:t>
            </a:r>
            <a:r>
              <a:rPr lang="tr-TR" dirty="0"/>
              <a:t> </a:t>
            </a:r>
            <a:r>
              <a:rPr lang="tr-TR" dirty="0" err="1"/>
              <a:t>homozigot</a:t>
            </a:r>
            <a:r>
              <a:rPr lang="tr-TR" dirty="0"/>
              <a:t> </a:t>
            </a:r>
            <a:r>
              <a:rPr lang="tr-TR" dirty="0" err="1"/>
              <a:t>protrombin</a:t>
            </a:r>
            <a:r>
              <a:rPr lang="tr-TR" dirty="0"/>
              <a:t> gen mutasyonu 20210A</a:t>
            </a:r>
          </a:p>
          <a:p>
            <a:pPr lvl="1"/>
            <a:r>
              <a:rPr lang="tr-TR" dirty="0" err="1"/>
              <a:t>Asemptomatik</a:t>
            </a:r>
            <a:r>
              <a:rPr lang="tr-TR" dirty="0"/>
              <a:t> kombine </a:t>
            </a:r>
            <a:r>
              <a:rPr lang="tr-TR" dirty="0" err="1"/>
              <a:t>trombofili</a:t>
            </a:r>
            <a:endParaRPr lang="tr-TR" dirty="0"/>
          </a:p>
          <a:p>
            <a:pPr lvl="1"/>
            <a:r>
              <a:rPr lang="tr-TR" dirty="0" err="1"/>
              <a:t>Asemptomatik</a:t>
            </a:r>
            <a:r>
              <a:rPr lang="tr-TR" dirty="0"/>
              <a:t> </a:t>
            </a:r>
            <a:r>
              <a:rPr lang="tr-TR" dirty="0" err="1"/>
              <a:t>antitrombin</a:t>
            </a:r>
            <a:r>
              <a:rPr lang="tr-TR" dirty="0"/>
              <a:t> III yetmezliği</a:t>
            </a:r>
          </a:p>
          <a:p>
            <a:pPr lvl="1"/>
            <a:r>
              <a:rPr lang="tr-TR" dirty="0"/>
              <a:t>Gebelik sırasında </a:t>
            </a:r>
            <a:r>
              <a:rPr lang="tr-TR" dirty="0" err="1"/>
              <a:t>obstetrik</a:t>
            </a:r>
            <a:r>
              <a:rPr lang="tr-TR" dirty="0"/>
              <a:t> nedenli olmayan cerrahi girişim</a:t>
            </a:r>
          </a:p>
          <a:p>
            <a:pPr lvl="1"/>
            <a:r>
              <a:rPr lang="tr-TR" dirty="0"/>
              <a:t>İlk </a:t>
            </a:r>
            <a:r>
              <a:rPr lang="tr-TR" dirty="0" err="1"/>
              <a:t>antenatal</a:t>
            </a:r>
            <a:r>
              <a:rPr lang="tr-TR" dirty="0"/>
              <a:t> </a:t>
            </a:r>
            <a:r>
              <a:rPr lang="tr-TR" dirty="0" err="1"/>
              <a:t>vizitte</a:t>
            </a:r>
            <a:r>
              <a:rPr lang="tr-TR" dirty="0"/>
              <a:t> VKİ&gt; 25 kg/m</a:t>
            </a:r>
            <a:r>
              <a:rPr lang="tr-TR" baseline="30000" dirty="0"/>
              <a:t>2 </a:t>
            </a:r>
            <a:r>
              <a:rPr lang="tr-TR" dirty="0"/>
              <a:t>olan bir kadında ≥7 gün katı </a:t>
            </a:r>
            <a:r>
              <a:rPr lang="tr-TR" dirty="0" err="1"/>
              <a:t>antepartum</a:t>
            </a:r>
            <a:r>
              <a:rPr lang="tr-TR" dirty="0"/>
              <a:t> yatak istirahati</a:t>
            </a:r>
          </a:p>
          <a:p>
            <a:endParaRPr lang="tr-TR" sz="1600" dirty="0"/>
          </a:p>
        </p:txBody>
      </p:sp>
    </p:spTree>
    <p:extLst>
      <p:ext uri="{BB962C8B-B14F-4D97-AF65-F5344CB8AC3E}">
        <p14:creationId xmlns:p14="http://schemas.microsoft.com/office/powerpoint/2010/main" val="1420682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346200"/>
            <a:ext cx="10617199" cy="4120145"/>
          </a:xfrm>
          <a:ln w="19050" cmpd="sng">
            <a:prstDash val="solid"/>
          </a:ln>
        </p:spPr>
        <p:style>
          <a:lnRef idx="2">
            <a:schemeClr val="dk1"/>
          </a:lnRef>
          <a:fillRef idx="1">
            <a:schemeClr val="lt1"/>
          </a:fillRef>
          <a:effectRef idx="0">
            <a:schemeClr val="dk1"/>
          </a:effectRef>
          <a:fontRef idx="minor">
            <a:schemeClr val="dk1"/>
          </a:fontRef>
        </p:style>
        <p:txBody>
          <a:bodyPr>
            <a:normAutofit/>
          </a:bodyPr>
          <a:lstStyle/>
          <a:p>
            <a:pPr marL="0" indent="0">
              <a:buNone/>
            </a:pPr>
            <a:endParaRPr lang="tr-TR" dirty="0"/>
          </a:p>
          <a:p>
            <a:r>
              <a:rPr lang="tr-TR" dirty="0"/>
              <a:t> VTE ➞ DVT (%75 – 80) + PE (%20 – 25)</a:t>
            </a:r>
          </a:p>
          <a:p>
            <a:pPr marL="0" indent="0">
              <a:buNone/>
            </a:pPr>
            <a:endParaRPr lang="tr-TR" dirty="0"/>
          </a:p>
          <a:p>
            <a:pPr marL="0" indent="0">
              <a:buNone/>
            </a:pPr>
            <a:endParaRPr lang="tr-TR" dirty="0"/>
          </a:p>
          <a:p>
            <a:r>
              <a:rPr lang="tr-TR" dirty="0"/>
              <a:t> DVT ➞  </a:t>
            </a:r>
            <a:r>
              <a:rPr lang="tr-TR" dirty="0" err="1"/>
              <a:t>antepartum</a:t>
            </a:r>
            <a:r>
              <a:rPr lang="tr-TR" dirty="0"/>
              <a:t> dönemde daha sık</a:t>
            </a:r>
          </a:p>
          <a:p>
            <a:pPr marL="0" indent="0">
              <a:buNone/>
            </a:pPr>
            <a:endParaRPr lang="tr-TR" dirty="0"/>
          </a:p>
          <a:p>
            <a:pPr marL="0" indent="0">
              <a:buNone/>
            </a:pPr>
            <a:endParaRPr lang="tr-TR" dirty="0"/>
          </a:p>
          <a:p>
            <a:r>
              <a:rPr lang="tr-TR" dirty="0"/>
              <a:t>PE    ➞    </a:t>
            </a:r>
            <a:r>
              <a:rPr lang="tr-TR" dirty="0" err="1"/>
              <a:t>postpartum</a:t>
            </a:r>
            <a:r>
              <a:rPr lang="tr-TR" dirty="0"/>
              <a:t> daha sık</a:t>
            </a:r>
            <a:endParaRPr lang="en-US" dirty="0"/>
          </a:p>
        </p:txBody>
      </p:sp>
    </p:spTree>
    <p:extLst>
      <p:ext uri="{BB962C8B-B14F-4D97-AF65-F5344CB8AC3E}">
        <p14:creationId xmlns:p14="http://schemas.microsoft.com/office/powerpoint/2010/main" val="7759153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7DAFA12-847C-C340-B5B5-3AB619877817}"/>
              </a:ext>
            </a:extLst>
          </p:cNvPr>
          <p:cNvSpPr>
            <a:spLocks noGrp="1"/>
          </p:cNvSpPr>
          <p:nvPr>
            <p:ph type="title"/>
          </p:nvPr>
        </p:nvSpPr>
        <p:spPr>
          <a:xfrm>
            <a:off x="1768677" y="0"/>
            <a:ext cx="8911687" cy="579549"/>
          </a:xfrm>
        </p:spPr>
        <p:style>
          <a:lnRef idx="2">
            <a:schemeClr val="dk1"/>
          </a:lnRef>
          <a:fillRef idx="1">
            <a:schemeClr val="lt1"/>
          </a:fillRef>
          <a:effectRef idx="0">
            <a:schemeClr val="dk1"/>
          </a:effectRef>
          <a:fontRef idx="minor">
            <a:schemeClr val="dk1"/>
          </a:fontRef>
        </p:style>
        <p:txBody>
          <a:bodyPr>
            <a:normAutofit/>
          </a:bodyPr>
          <a:lstStyle/>
          <a:p>
            <a:pPr algn="ctr"/>
            <a:r>
              <a:rPr lang="tr-TR" sz="3200" dirty="0" err="1">
                <a:ln w="0"/>
                <a:solidFill>
                  <a:srgbClr val="C00000"/>
                </a:solidFill>
                <a:effectLst>
                  <a:outerShdw blurRad="38100" dist="19050" dir="2700000" algn="tl" rotWithShape="0">
                    <a:schemeClr val="dk1">
                      <a:alpha val="40000"/>
                    </a:schemeClr>
                  </a:outerShdw>
                </a:effectLst>
              </a:rPr>
              <a:t>Postpartum</a:t>
            </a:r>
            <a:r>
              <a:rPr lang="tr-TR" sz="3200" dirty="0">
                <a:ln w="0"/>
                <a:solidFill>
                  <a:srgbClr val="C00000"/>
                </a:solidFill>
                <a:effectLst>
                  <a:outerShdw blurRad="38100" dist="19050" dir="2700000" algn="tl" rotWithShape="0">
                    <a:schemeClr val="dk1">
                      <a:alpha val="40000"/>
                    </a:schemeClr>
                  </a:outerShdw>
                </a:effectLst>
              </a:rPr>
              <a:t> </a:t>
            </a:r>
            <a:r>
              <a:rPr lang="tr-TR" sz="3200" dirty="0" err="1">
                <a:ln w="0"/>
                <a:solidFill>
                  <a:srgbClr val="C00000"/>
                </a:solidFill>
                <a:effectLst>
                  <a:outerShdw blurRad="38100" dist="19050" dir="2700000" algn="tl" rotWithShape="0">
                    <a:schemeClr val="dk1">
                      <a:alpha val="40000"/>
                    </a:schemeClr>
                  </a:outerShdw>
                </a:effectLst>
              </a:rPr>
              <a:t>Tromboprofilaksi</a:t>
            </a:r>
            <a:endParaRPr lang="tr-TR" sz="3200" dirty="0">
              <a:ln w="0"/>
              <a:solidFill>
                <a:srgbClr val="C00000"/>
              </a:solidFill>
              <a:effectLst>
                <a:outerShdw blurRad="38100" dist="19050" dir="2700000" algn="tl" rotWithShape="0">
                  <a:schemeClr val="dk1">
                    <a:alpha val="40000"/>
                  </a:schemeClr>
                </a:outerShdw>
              </a:effectLst>
            </a:endParaRPr>
          </a:p>
        </p:txBody>
      </p:sp>
      <p:sp>
        <p:nvSpPr>
          <p:cNvPr id="3" name="İçerik Yer Tutucusu 2">
            <a:extLst>
              <a:ext uri="{FF2B5EF4-FFF2-40B4-BE49-F238E27FC236}">
                <a16:creationId xmlns:a16="http://schemas.microsoft.com/office/drawing/2014/main" id="{0470453A-95CE-1D44-9437-B8C28A6BE364}"/>
              </a:ext>
            </a:extLst>
          </p:cNvPr>
          <p:cNvSpPr>
            <a:spLocks noGrp="1"/>
          </p:cNvSpPr>
          <p:nvPr>
            <p:ph idx="1"/>
          </p:nvPr>
        </p:nvSpPr>
        <p:spPr>
          <a:xfrm>
            <a:off x="103031" y="695459"/>
            <a:ext cx="11887200" cy="6162541"/>
          </a:xfrm>
        </p:spPr>
        <p:style>
          <a:lnRef idx="2">
            <a:schemeClr val="dk1"/>
          </a:lnRef>
          <a:fillRef idx="1">
            <a:schemeClr val="lt1"/>
          </a:fillRef>
          <a:effectRef idx="0">
            <a:schemeClr val="dk1"/>
          </a:effectRef>
          <a:fontRef idx="minor">
            <a:schemeClr val="dk1"/>
          </a:fontRef>
        </p:style>
        <p:txBody>
          <a:bodyPr>
            <a:normAutofit lnSpcReduction="10000"/>
          </a:bodyPr>
          <a:lstStyle/>
          <a:p>
            <a:r>
              <a:rPr lang="tr-TR" sz="1600" b="1" u="sng" dirty="0">
                <a:solidFill>
                  <a:srgbClr val="C00000"/>
                </a:solidFill>
              </a:rPr>
              <a:t>Her hangi biri varsa;</a:t>
            </a:r>
          </a:p>
          <a:p>
            <a:pPr lvl="1"/>
            <a:r>
              <a:rPr lang="tr-TR" sz="1400" dirty="0"/>
              <a:t>VTE öyküsü</a:t>
            </a:r>
          </a:p>
          <a:p>
            <a:pPr lvl="1"/>
            <a:r>
              <a:rPr lang="tr-TR" sz="1400" dirty="0"/>
              <a:t>Yüksek riskli </a:t>
            </a:r>
            <a:r>
              <a:rPr lang="tr-TR" sz="1400" dirty="0" err="1"/>
              <a:t>trombofili</a:t>
            </a:r>
            <a:r>
              <a:rPr lang="tr-TR" sz="1400" dirty="0"/>
              <a:t>: </a:t>
            </a:r>
            <a:r>
              <a:rPr lang="tr-TR" sz="1400" dirty="0" err="1"/>
              <a:t>antifosfolipid</a:t>
            </a:r>
            <a:r>
              <a:rPr lang="tr-TR" sz="1400" dirty="0"/>
              <a:t> sendromu, </a:t>
            </a:r>
            <a:r>
              <a:rPr lang="tr-TR" sz="1400" dirty="0" err="1"/>
              <a:t>antithombin</a:t>
            </a:r>
            <a:r>
              <a:rPr lang="tr-TR" sz="1400" dirty="0"/>
              <a:t> eksikliği, </a:t>
            </a:r>
            <a:r>
              <a:rPr lang="tr-TR" sz="1400" dirty="0" err="1"/>
              <a:t>homozigot</a:t>
            </a:r>
            <a:r>
              <a:rPr lang="tr-TR" sz="1400" dirty="0"/>
              <a:t> faktör V </a:t>
            </a:r>
            <a:r>
              <a:rPr lang="tr-TR" sz="1400" dirty="0" err="1"/>
              <a:t>Leiden</a:t>
            </a:r>
            <a:r>
              <a:rPr lang="tr-TR" sz="1400" dirty="0"/>
              <a:t>  veya </a:t>
            </a:r>
            <a:r>
              <a:rPr lang="tr-TR" sz="1400" dirty="0" err="1"/>
              <a:t>protrombin</a:t>
            </a:r>
            <a:r>
              <a:rPr lang="tr-TR" sz="1400" dirty="0"/>
              <a:t> gene mutasyonu 20210A veya kombine  </a:t>
            </a:r>
            <a:r>
              <a:rPr lang="tr-TR" sz="1400" dirty="0" err="1"/>
              <a:t>trombofili</a:t>
            </a:r>
            <a:endParaRPr lang="tr-TR" sz="1400" dirty="0"/>
          </a:p>
          <a:p>
            <a:pPr lvl="1"/>
            <a:r>
              <a:rPr lang="tr-TR" sz="1400" dirty="0"/>
              <a:t>≥7 günden katı yatak istirahati</a:t>
            </a:r>
          </a:p>
          <a:p>
            <a:pPr lvl="1"/>
            <a:r>
              <a:rPr lang="tr-TR" sz="1400" dirty="0"/>
              <a:t> &gt;1 </a:t>
            </a:r>
            <a:r>
              <a:rPr lang="tr-TR" sz="1400" dirty="0" err="1"/>
              <a:t>lt</a:t>
            </a:r>
            <a:r>
              <a:rPr lang="tr-TR" sz="1400" dirty="0"/>
              <a:t> </a:t>
            </a:r>
            <a:r>
              <a:rPr lang="tr-TR" sz="1400" dirty="0" err="1"/>
              <a:t>peripartum</a:t>
            </a:r>
            <a:r>
              <a:rPr lang="tr-TR" sz="1400" dirty="0"/>
              <a:t> </a:t>
            </a:r>
            <a:r>
              <a:rPr lang="tr-TR" sz="1400" dirty="0" err="1"/>
              <a:t>or</a:t>
            </a:r>
            <a:r>
              <a:rPr lang="tr-TR" sz="1400" dirty="0"/>
              <a:t> </a:t>
            </a:r>
            <a:r>
              <a:rPr lang="tr-TR" sz="1400" dirty="0" err="1"/>
              <a:t>postpartum</a:t>
            </a:r>
            <a:r>
              <a:rPr lang="tr-TR" sz="1400" dirty="0"/>
              <a:t> kanama veya kan/kan ürünü </a:t>
            </a:r>
            <a:r>
              <a:rPr lang="tr-TR" sz="1400" dirty="0" err="1"/>
              <a:t>replasmanı</a:t>
            </a:r>
            <a:r>
              <a:rPr lang="tr-TR" sz="1400" dirty="0"/>
              <a:t> ve eş zamanlı </a:t>
            </a:r>
            <a:r>
              <a:rPr lang="tr-TR" sz="1400" dirty="0" err="1"/>
              <a:t>postpartum</a:t>
            </a:r>
            <a:r>
              <a:rPr lang="tr-TR" sz="1400" dirty="0"/>
              <a:t> cerrahi</a:t>
            </a:r>
          </a:p>
          <a:p>
            <a:pPr lvl="1"/>
            <a:r>
              <a:rPr lang="tr-TR" dirty="0" err="1"/>
              <a:t>Peripartum</a:t>
            </a:r>
            <a:r>
              <a:rPr lang="tr-TR" dirty="0"/>
              <a:t>/</a:t>
            </a:r>
            <a:r>
              <a:rPr lang="tr-TR" dirty="0" err="1"/>
              <a:t>postpartum</a:t>
            </a:r>
            <a:r>
              <a:rPr lang="tr-TR" dirty="0"/>
              <a:t> enfeksiyon</a:t>
            </a:r>
          </a:p>
          <a:p>
            <a:r>
              <a:rPr lang="tr-TR" sz="1600" b="1" u="sng" dirty="0">
                <a:solidFill>
                  <a:srgbClr val="C00000"/>
                </a:solidFill>
              </a:rPr>
              <a:t>Her hangi ikisi varsa;</a:t>
            </a:r>
          </a:p>
          <a:p>
            <a:pPr lvl="1"/>
            <a:r>
              <a:rPr lang="tr-TR" sz="1400" dirty="0"/>
              <a:t>İlk </a:t>
            </a:r>
            <a:r>
              <a:rPr lang="tr-TR" sz="1400" dirty="0" err="1"/>
              <a:t>antepartum</a:t>
            </a:r>
            <a:r>
              <a:rPr lang="tr-TR" sz="1400" dirty="0"/>
              <a:t> </a:t>
            </a:r>
            <a:r>
              <a:rPr lang="tr-TR" sz="1400" dirty="0" err="1"/>
              <a:t>vizitte</a:t>
            </a:r>
            <a:r>
              <a:rPr lang="tr-TR" sz="1400" dirty="0"/>
              <a:t> VKİ ≥30 mg/kg</a:t>
            </a:r>
            <a:r>
              <a:rPr lang="tr-TR" sz="1400" baseline="30000" dirty="0"/>
              <a:t>2</a:t>
            </a:r>
          </a:p>
          <a:p>
            <a:pPr lvl="1"/>
            <a:r>
              <a:rPr lang="tr-TR" sz="1400" dirty="0" err="1"/>
              <a:t>Antepartum</a:t>
            </a:r>
            <a:r>
              <a:rPr lang="tr-TR" sz="1400" dirty="0"/>
              <a:t> sigara içiciliği &gt;10/gün</a:t>
            </a:r>
          </a:p>
          <a:p>
            <a:pPr lvl="1"/>
            <a:r>
              <a:rPr lang="tr-TR" sz="1400" dirty="0" err="1"/>
              <a:t>Preeklampsi</a:t>
            </a:r>
            <a:endParaRPr lang="tr-TR" sz="1400" dirty="0"/>
          </a:p>
          <a:p>
            <a:pPr lvl="1"/>
            <a:r>
              <a:rPr lang="tr-TR" sz="1400" dirty="0"/>
              <a:t>Acil sezaryen</a:t>
            </a:r>
          </a:p>
          <a:p>
            <a:pPr lvl="1"/>
            <a:r>
              <a:rPr lang="tr-TR" sz="1400" dirty="0"/>
              <a:t>IUGR</a:t>
            </a:r>
          </a:p>
          <a:p>
            <a:pPr lvl="1"/>
            <a:r>
              <a:rPr lang="tr-TR" sz="1400" dirty="0"/>
              <a:t>Plasenta </a:t>
            </a:r>
            <a:r>
              <a:rPr lang="tr-TR" sz="1400" dirty="0" err="1"/>
              <a:t>previa</a:t>
            </a:r>
            <a:r>
              <a:rPr lang="tr-TR" sz="1400" dirty="0"/>
              <a:t> </a:t>
            </a:r>
          </a:p>
          <a:p>
            <a:pPr lvl="1"/>
            <a:r>
              <a:rPr lang="tr-TR" sz="1400" dirty="0"/>
              <a:t>&gt;1 </a:t>
            </a:r>
            <a:r>
              <a:rPr lang="tr-TR" sz="1400" dirty="0" err="1"/>
              <a:t>lt</a:t>
            </a:r>
            <a:r>
              <a:rPr lang="tr-TR" sz="1400" dirty="0"/>
              <a:t> </a:t>
            </a:r>
            <a:r>
              <a:rPr lang="tr-TR" sz="1400" dirty="0" err="1"/>
              <a:t>peripartum</a:t>
            </a:r>
            <a:r>
              <a:rPr lang="tr-TR" sz="1400" dirty="0"/>
              <a:t> </a:t>
            </a:r>
            <a:r>
              <a:rPr lang="tr-TR" sz="1400" dirty="0" err="1"/>
              <a:t>or</a:t>
            </a:r>
            <a:r>
              <a:rPr lang="tr-TR" sz="1400" dirty="0"/>
              <a:t> </a:t>
            </a:r>
            <a:r>
              <a:rPr lang="tr-TR" sz="1400" dirty="0" err="1"/>
              <a:t>postpartum</a:t>
            </a:r>
            <a:r>
              <a:rPr lang="tr-TR" sz="1400" dirty="0"/>
              <a:t> kanama veya kan/kan ürünü </a:t>
            </a:r>
            <a:r>
              <a:rPr lang="tr-TR" sz="1400" dirty="0" err="1"/>
              <a:t>replasmanı</a:t>
            </a:r>
            <a:endParaRPr lang="tr-TR" sz="1400" dirty="0"/>
          </a:p>
          <a:p>
            <a:pPr lvl="1"/>
            <a:r>
              <a:rPr lang="tr-TR" sz="1400" dirty="0"/>
              <a:t>Düşük riskli </a:t>
            </a:r>
            <a:r>
              <a:rPr lang="tr-TR" sz="1400" dirty="0" err="1"/>
              <a:t>trombofili</a:t>
            </a:r>
            <a:r>
              <a:rPr lang="tr-TR" sz="1400" dirty="0"/>
              <a:t> varlığı; faktör C veya S eksikliği, </a:t>
            </a:r>
            <a:r>
              <a:rPr lang="tr-TR" sz="1400" dirty="0" err="1"/>
              <a:t>heterozigot</a:t>
            </a:r>
            <a:r>
              <a:rPr lang="tr-TR" sz="1400" dirty="0"/>
              <a:t> faktör V </a:t>
            </a:r>
            <a:r>
              <a:rPr lang="tr-TR" sz="1400" dirty="0" err="1"/>
              <a:t>Leiden</a:t>
            </a:r>
            <a:r>
              <a:rPr lang="tr-TR" sz="1400" dirty="0"/>
              <a:t> veya </a:t>
            </a:r>
            <a:r>
              <a:rPr lang="tr-TR" sz="1400" dirty="0" err="1"/>
              <a:t>protrombin</a:t>
            </a:r>
            <a:r>
              <a:rPr lang="tr-TR" sz="1400" dirty="0"/>
              <a:t> gen mutasyonu</a:t>
            </a:r>
          </a:p>
          <a:p>
            <a:pPr lvl="1"/>
            <a:r>
              <a:rPr lang="tr-TR" sz="1400" dirty="0" err="1"/>
              <a:t>Maternal</a:t>
            </a:r>
            <a:r>
              <a:rPr lang="tr-TR" sz="1400" dirty="0"/>
              <a:t> kalp hastalığı, SLE, orak hücreli anemi, </a:t>
            </a:r>
            <a:r>
              <a:rPr lang="tr-TR" sz="1400" dirty="0" err="1"/>
              <a:t>inflamatuar</a:t>
            </a:r>
            <a:r>
              <a:rPr lang="tr-TR" sz="1400" dirty="0"/>
              <a:t> barsak hastalığı, </a:t>
            </a:r>
            <a:r>
              <a:rPr lang="tr-TR" sz="1400" dirty="0" err="1"/>
              <a:t>variköz</a:t>
            </a:r>
            <a:r>
              <a:rPr lang="tr-TR" sz="1400" dirty="0"/>
              <a:t> </a:t>
            </a:r>
            <a:r>
              <a:rPr lang="tr-TR" sz="1400" dirty="0" err="1"/>
              <a:t>venler</a:t>
            </a:r>
            <a:r>
              <a:rPr lang="tr-TR" sz="1400" dirty="0"/>
              <a:t>, </a:t>
            </a:r>
            <a:r>
              <a:rPr lang="tr-TR" sz="1400" dirty="0" err="1"/>
              <a:t>gestasyonel</a:t>
            </a:r>
            <a:r>
              <a:rPr lang="tr-TR" sz="1400" dirty="0"/>
              <a:t> </a:t>
            </a:r>
            <a:r>
              <a:rPr lang="tr-TR" sz="1400" dirty="0" err="1"/>
              <a:t>diabet</a:t>
            </a:r>
            <a:endParaRPr lang="tr-TR" sz="1400" dirty="0"/>
          </a:p>
          <a:p>
            <a:pPr lvl="1"/>
            <a:r>
              <a:rPr lang="tr-TR" sz="1400" dirty="0" err="1"/>
              <a:t>Preterm</a:t>
            </a:r>
            <a:r>
              <a:rPr lang="tr-TR" sz="1400" dirty="0"/>
              <a:t> doğum</a:t>
            </a:r>
          </a:p>
          <a:p>
            <a:pPr lvl="1"/>
            <a:r>
              <a:rPr lang="tr-TR" sz="1400" dirty="0"/>
              <a:t>Ölü doğum</a:t>
            </a:r>
          </a:p>
        </p:txBody>
      </p:sp>
    </p:spTree>
    <p:extLst>
      <p:ext uri="{BB962C8B-B14F-4D97-AF65-F5344CB8AC3E}">
        <p14:creationId xmlns:p14="http://schemas.microsoft.com/office/powerpoint/2010/main" val="3180450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E40A073-BC8F-BA44-A1A7-8F7E9231F12C}"/>
              </a:ext>
            </a:extLst>
          </p:cNvPr>
          <p:cNvSpPr>
            <a:spLocks noGrp="1"/>
          </p:cNvSpPr>
          <p:nvPr>
            <p:ph idx="1"/>
          </p:nvPr>
        </p:nvSpPr>
        <p:spPr>
          <a:xfrm>
            <a:off x="965915" y="656823"/>
            <a:ext cx="10538697" cy="5962918"/>
          </a:xfrm>
        </p:spPr>
        <p:style>
          <a:lnRef idx="2">
            <a:schemeClr val="dk1"/>
          </a:lnRef>
          <a:fillRef idx="1">
            <a:schemeClr val="lt1"/>
          </a:fillRef>
          <a:effectRef idx="0">
            <a:schemeClr val="dk1"/>
          </a:effectRef>
          <a:fontRef idx="minor">
            <a:schemeClr val="dk1"/>
          </a:fontRef>
        </p:style>
        <p:txBody>
          <a:bodyPr>
            <a:normAutofit lnSpcReduction="10000"/>
          </a:bodyPr>
          <a:lstStyle/>
          <a:p>
            <a:pPr>
              <a:lnSpc>
                <a:spcPct val="150000"/>
              </a:lnSpc>
            </a:pPr>
            <a:r>
              <a:rPr lang="tr-TR" sz="2400" b="1" u="sng" dirty="0">
                <a:solidFill>
                  <a:srgbClr val="C00000"/>
                </a:solidFill>
              </a:rPr>
              <a:t>Üç veya daha fazlası varsa;</a:t>
            </a:r>
          </a:p>
          <a:p>
            <a:pPr lvl="1">
              <a:lnSpc>
                <a:spcPct val="150000"/>
              </a:lnSpc>
            </a:pPr>
            <a:r>
              <a:rPr lang="tr-TR" sz="2400" dirty="0"/>
              <a:t>Yaş &gt; 35</a:t>
            </a:r>
          </a:p>
          <a:p>
            <a:pPr lvl="1">
              <a:lnSpc>
                <a:spcPct val="150000"/>
              </a:lnSpc>
            </a:pPr>
            <a:r>
              <a:rPr lang="tr-TR" sz="2400" dirty="0"/>
              <a:t>Parite ≥ 2</a:t>
            </a:r>
          </a:p>
          <a:p>
            <a:pPr lvl="1">
              <a:lnSpc>
                <a:spcPct val="150000"/>
              </a:lnSpc>
            </a:pPr>
            <a:r>
              <a:rPr lang="tr-TR" sz="2400" dirty="0"/>
              <a:t>ART gebelikleri</a:t>
            </a:r>
          </a:p>
          <a:p>
            <a:pPr lvl="1">
              <a:lnSpc>
                <a:spcPct val="150000"/>
              </a:lnSpc>
            </a:pPr>
            <a:r>
              <a:rPr lang="tr-TR" sz="2400" dirty="0"/>
              <a:t>Çoğul gebelik</a:t>
            </a:r>
          </a:p>
          <a:p>
            <a:pPr lvl="1">
              <a:lnSpc>
                <a:spcPct val="150000"/>
              </a:lnSpc>
            </a:pPr>
            <a:r>
              <a:rPr lang="tr-TR" sz="2400" dirty="0" err="1"/>
              <a:t>Ablasyo</a:t>
            </a:r>
            <a:r>
              <a:rPr lang="tr-TR" sz="2400" dirty="0"/>
              <a:t> plasenta</a:t>
            </a:r>
          </a:p>
          <a:p>
            <a:pPr lvl="1">
              <a:lnSpc>
                <a:spcPct val="150000"/>
              </a:lnSpc>
            </a:pPr>
            <a:r>
              <a:rPr lang="tr-TR" sz="2400" dirty="0"/>
              <a:t>Erken </a:t>
            </a:r>
            <a:r>
              <a:rPr lang="tr-TR" sz="2400" dirty="0" err="1"/>
              <a:t>membran</a:t>
            </a:r>
            <a:r>
              <a:rPr lang="tr-TR" sz="2400" dirty="0"/>
              <a:t> </a:t>
            </a:r>
            <a:r>
              <a:rPr lang="tr-TR" sz="2400" dirty="0" err="1"/>
              <a:t>rüptürü</a:t>
            </a:r>
            <a:endParaRPr lang="tr-TR" sz="2400" dirty="0"/>
          </a:p>
          <a:p>
            <a:pPr lvl="1">
              <a:lnSpc>
                <a:spcPct val="150000"/>
              </a:lnSpc>
            </a:pPr>
            <a:r>
              <a:rPr lang="tr-TR" sz="2400" dirty="0" err="1"/>
              <a:t>Elektif</a:t>
            </a:r>
            <a:r>
              <a:rPr lang="tr-TR" sz="2400" dirty="0"/>
              <a:t> sezaryen </a:t>
            </a:r>
          </a:p>
          <a:p>
            <a:pPr lvl="1">
              <a:lnSpc>
                <a:spcPct val="150000"/>
              </a:lnSpc>
            </a:pPr>
            <a:r>
              <a:rPr lang="tr-TR" sz="2400" dirty="0" err="1"/>
              <a:t>Maternal</a:t>
            </a:r>
            <a:r>
              <a:rPr lang="tr-TR" sz="2400" dirty="0"/>
              <a:t> kanser</a:t>
            </a:r>
          </a:p>
        </p:txBody>
      </p:sp>
    </p:spTree>
    <p:extLst>
      <p:ext uri="{BB962C8B-B14F-4D97-AF65-F5344CB8AC3E}">
        <p14:creationId xmlns:p14="http://schemas.microsoft.com/office/powerpoint/2010/main" val="19465242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88DE9B1A-1A4D-B143-865B-16E742857141}"/>
              </a:ext>
            </a:extLst>
          </p:cNvPr>
          <p:cNvPicPr>
            <a:picLocks noChangeAspect="1"/>
          </p:cNvPicPr>
          <p:nvPr/>
        </p:nvPicPr>
        <p:blipFill>
          <a:blip r:embed="rId2"/>
          <a:stretch>
            <a:fillRect/>
          </a:stretch>
        </p:blipFill>
        <p:spPr>
          <a:xfrm>
            <a:off x="450759" y="1416678"/>
            <a:ext cx="4533365" cy="1442434"/>
          </a:xfrm>
          <a:prstGeom prst="rect">
            <a:avLst/>
          </a:prstGeom>
          <a:ln w="28575">
            <a:solidFill>
              <a:schemeClr val="tx1"/>
            </a:solidFill>
          </a:ln>
        </p:spPr>
      </p:pic>
      <p:pic>
        <p:nvPicPr>
          <p:cNvPr id="4" name="Resim 3">
            <a:extLst>
              <a:ext uri="{FF2B5EF4-FFF2-40B4-BE49-F238E27FC236}">
                <a16:creationId xmlns:a16="http://schemas.microsoft.com/office/drawing/2014/main" id="{CFD2FCBC-AA75-4244-9BEA-E4541C47E365}"/>
              </a:ext>
            </a:extLst>
          </p:cNvPr>
          <p:cNvPicPr>
            <a:picLocks noChangeAspect="1"/>
          </p:cNvPicPr>
          <p:nvPr/>
        </p:nvPicPr>
        <p:blipFill>
          <a:blip r:embed="rId3"/>
          <a:stretch>
            <a:fillRect/>
          </a:stretch>
        </p:blipFill>
        <p:spPr>
          <a:xfrm>
            <a:off x="5112913" y="103031"/>
            <a:ext cx="6923697" cy="6413679"/>
          </a:xfrm>
          <a:prstGeom prst="rect">
            <a:avLst/>
          </a:prstGeom>
          <a:ln w="38100">
            <a:solidFill>
              <a:schemeClr val="tx1"/>
            </a:solidFill>
          </a:ln>
        </p:spPr>
      </p:pic>
    </p:spTree>
    <p:extLst>
      <p:ext uri="{BB962C8B-B14F-4D97-AF65-F5344CB8AC3E}">
        <p14:creationId xmlns:p14="http://schemas.microsoft.com/office/powerpoint/2010/main" val="15914470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7" name="1 Başlık"/>
          <p:cNvSpPr>
            <a:spLocks noGrp="1"/>
          </p:cNvSpPr>
          <p:nvPr>
            <p:ph type="title"/>
          </p:nvPr>
        </p:nvSpPr>
        <p:spPr>
          <a:xfrm>
            <a:off x="2042344" y="206182"/>
            <a:ext cx="8229600" cy="1052736"/>
          </a:xfrm>
          <a:ln w="12700" cmpd="sng">
            <a:prstDash val="solid"/>
          </a:ln>
        </p:spPr>
        <p:style>
          <a:lnRef idx="2">
            <a:schemeClr val="dk1"/>
          </a:lnRef>
          <a:fillRef idx="1">
            <a:schemeClr val="lt1"/>
          </a:fillRef>
          <a:effectRef idx="0">
            <a:schemeClr val="dk1"/>
          </a:effectRef>
          <a:fontRef idx="minor">
            <a:schemeClr val="dk1"/>
          </a:fontRef>
        </p:style>
        <p:txBody>
          <a:bodyPr/>
          <a:lstStyle/>
          <a:p>
            <a:pPr algn="ctr" eaLnBrk="1" hangingPunct="1"/>
            <a:r>
              <a:rPr lang="tr-TR" sz="4100" dirty="0">
                <a:solidFill>
                  <a:srgbClr val="C00000"/>
                </a:solidFill>
              </a:rPr>
              <a:t>DMAH Tedavi Dozu</a:t>
            </a:r>
          </a:p>
        </p:txBody>
      </p:sp>
      <p:sp>
        <p:nvSpPr>
          <p:cNvPr id="80898" name="2 İçerik Yer Tutucusu"/>
          <p:cNvSpPr>
            <a:spLocks noGrp="1"/>
          </p:cNvSpPr>
          <p:nvPr>
            <p:ph idx="1"/>
          </p:nvPr>
        </p:nvSpPr>
        <p:spPr>
          <a:xfrm>
            <a:off x="1991544" y="1607593"/>
            <a:ext cx="8229600" cy="4677469"/>
          </a:xfrm>
          <a:ln>
            <a:prstDash val="solid"/>
          </a:ln>
        </p:spPr>
        <p:style>
          <a:lnRef idx="2">
            <a:schemeClr val="dk1"/>
          </a:lnRef>
          <a:fillRef idx="1">
            <a:schemeClr val="lt1"/>
          </a:fillRef>
          <a:effectRef idx="0">
            <a:schemeClr val="dk1"/>
          </a:effectRef>
          <a:fontRef idx="minor">
            <a:schemeClr val="dk1"/>
          </a:fontRef>
        </p:style>
        <p:txBody>
          <a:bodyPr>
            <a:normAutofit fontScale="70000" lnSpcReduction="20000"/>
          </a:bodyPr>
          <a:lstStyle/>
          <a:p>
            <a:pPr marL="273050" lvl="8" indent="-273050" fontAlgn="base">
              <a:lnSpc>
                <a:spcPct val="150000"/>
              </a:lnSpc>
              <a:spcAft>
                <a:spcPct val="0"/>
              </a:spcAft>
              <a:buClr>
                <a:srgbClr val="0BD0D9"/>
              </a:buClr>
              <a:buSzPct val="95000"/>
              <a:buNone/>
            </a:pPr>
            <a:r>
              <a:rPr lang="tr-TR" sz="2400" b="1" dirty="0"/>
              <a:t>Anti </a:t>
            </a:r>
            <a:r>
              <a:rPr lang="tr-TR" sz="2400" b="1" dirty="0" err="1"/>
              <a:t>Xa</a:t>
            </a:r>
            <a:r>
              <a:rPr lang="tr-TR" sz="2400" b="1" dirty="0"/>
              <a:t> </a:t>
            </a:r>
            <a:r>
              <a:rPr lang="tr-TR" sz="2400" b="1" dirty="0" err="1"/>
              <a:t>titresi</a:t>
            </a:r>
            <a:endParaRPr lang="tr-TR" sz="2400" b="1" dirty="0"/>
          </a:p>
          <a:p>
            <a:pPr eaLnBrk="1" hangingPunct="1">
              <a:lnSpc>
                <a:spcPct val="150000"/>
              </a:lnSpc>
            </a:pPr>
            <a:r>
              <a:rPr lang="tr-TR" sz="2400" b="1" dirty="0"/>
              <a:t>50 kg altı -90 kg üstü</a:t>
            </a:r>
          </a:p>
          <a:p>
            <a:pPr eaLnBrk="1" hangingPunct="1">
              <a:lnSpc>
                <a:spcPct val="150000"/>
              </a:lnSpc>
            </a:pPr>
            <a:r>
              <a:rPr lang="tr-TR" sz="2400" b="1" dirty="0"/>
              <a:t>Böbrek yetmezliği</a:t>
            </a:r>
          </a:p>
          <a:p>
            <a:pPr eaLnBrk="1" hangingPunct="1">
              <a:lnSpc>
                <a:spcPct val="150000"/>
              </a:lnSpc>
            </a:pPr>
            <a:r>
              <a:rPr lang="tr-TR" sz="2400" b="1" dirty="0"/>
              <a:t>Kalp kapak hastalığı</a:t>
            </a:r>
          </a:p>
          <a:p>
            <a:pPr>
              <a:lnSpc>
                <a:spcPct val="150000"/>
              </a:lnSpc>
            </a:pPr>
            <a:r>
              <a:rPr lang="tr-TR" sz="2400" b="1" dirty="0" err="1"/>
              <a:t>Rekurren</a:t>
            </a:r>
            <a:r>
              <a:rPr lang="tr-TR" sz="2400" b="1" dirty="0"/>
              <a:t> VTE öyküsü olanlarda </a:t>
            </a:r>
          </a:p>
          <a:p>
            <a:pPr marL="0" indent="0">
              <a:lnSpc>
                <a:spcPct val="150000"/>
              </a:lnSpc>
              <a:buNone/>
            </a:pPr>
            <a:endParaRPr lang="tr-TR" sz="2400" b="1" dirty="0"/>
          </a:p>
          <a:p>
            <a:pPr marL="0" indent="0">
              <a:lnSpc>
                <a:spcPct val="150000"/>
              </a:lnSpc>
              <a:buNone/>
            </a:pPr>
            <a:r>
              <a:rPr lang="tr-TR" sz="2400" b="1" dirty="0"/>
              <a:t>                                </a:t>
            </a:r>
            <a:r>
              <a:rPr lang="en-US" sz="2400" b="1" dirty="0">
                <a:solidFill>
                  <a:srgbClr val="FF0000"/>
                </a:solidFill>
              </a:rPr>
              <a:t>T</a:t>
            </a:r>
            <a:r>
              <a:rPr lang="tr-TR" sz="2400" b="1" dirty="0">
                <a:solidFill>
                  <a:srgbClr val="FF0000"/>
                </a:solidFill>
              </a:rPr>
              <a:t>AKİP EDİLMELİDİR. </a:t>
            </a:r>
          </a:p>
          <a:p>
            <a:pPr>
              <a:lnSpc>
                <a:spcPct val="150000"/>
              </a:lnSpc>
            </a:pPr>
            <a:endParaRPr lang="tr-TR" sz="2400" b="1" dirty="0"/>
          </a:p>
          <a:p>
            <a:pPr>
              <a:lnSpc>
                <a:spcPct val="150000"/>
              </a:lnSpc>
            </a:pPr>
            <a:r>
              <a:rPr lang="tr-TR" sz="2400" b="1" dirty="0"/>
              <a:t> </a:t>
            </a:r>
            <a:r>
              <a:rPr lang="tr-TR" sz="2400" b="1" dirty="0" err="1">
                <a:latin typeface="Comic Sans MS" charset="0"/>
              </a:rPr>
              <a:t>Proflaktik</a:t>
            </a:r>
            <a:r>
              <a:rPr lang="tr-TR" sz="2400" b="1" dirty="0">
                <a:latin typeface="Comic Sans MS" charset="0"/>
              </a:rPr>
              <a:t> dozda anti </a:t>
            </a:r>
            <a:r>
              <a:rPr lang="tr-TR" sz="2400" b="1" dirty="0" err="1">
                <a:latin typeface="Comic Sans MS" charset="0"/>
              </a:rPr>
              <a:t>Xa</a:t>
            </a:r>
            <a:r>
              <a:rPr lang="tr-TR" sz="2400" b="1" dirty="0">
                <a:latin typeface="Comic Sans MS" charset="0"/>
              </a:rPr>
              <a:t> düzeyi 0.35-0.70 Ü tedavi dozunda 0.5-1 Ü tutulmalıdır</a:t>
            </a:r>
          </a:p>
          <a:p>
            <a:pPr eaLnBrk="1" hangingPunct="1">
              <a:lnSpc>
                <a:spcPct val="150000"/>
              </a:lnSpc>
            </a:pPr>
            <a:endParaRPr lang="tr-TR" sz="2400" b="1" dirty="0"/>
          </a:p>
          <a:p>
            <a:pPr eaLnBrk="1" hangingPunct="1">
              <a:buNone/>
            </a:pPr>
            <a:endParaRPr lang="tr-TR" sz="2400" b="1" dirty="0"/>
          </a:p>
        </p:txBody>
      </p:sp>
    </p:spTree>
    <p:extLst>
      <p:ext uri="{BB962C8B-B14F-4D97-AF65-F5344CB8AC3E}">
        <p14:creationId xmlns:p14="http://schemas.microsoft.com/office/powerpoint/2010/main" val="4392122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72629" y="484632"/>
            <a:ext cx="8890656" cy="923063"/>
          </a:xfrm>
        </p:spPr>
        <p:style>
          <a:lnRef idx="2">
            <a:schemeClr val="dk1"/>
          </a:lnRef>
          <a:fillRef idx="1">
            <a:schemeClr val="lt1"/>
          </a:fillRef>
          <a:effectRef idx="0">
            <a:schemeClr val="dk1"/>
          </a:effectRef>
          <a:fontRef idx="minor">
            <a:schemeClr val="dk1"/>
          </a:fontRef>
        </p:style>
        <p:txBody>
          <a:bodyPr>
            <a:normAutofit/>
          </a:bodyPr>
          <a:lstStyle/>
          <a:p>
            <a:pPr algn="ctr"/>
            <a:r>
              <a:rPr lang="en-US" sz="4000" cap="none" dirty="0">
                <a:solidFill>
                  <a:srgbClr val="FF0000"/>
                </a:solidFill>
              </a:rPr>
              <a:t>Warfarin </a:t>
            </a:r>
          </a:p>
        </p:txBody>
      </p:sp>
      <p:sp>
        <p:nvSpPr>
          <p:cNvPr id="3" name="Content Placeholder 2"/>
          <p:cNvSpPr>
            <a:spLocks noGrp="1"/>
          </p:cNvSpPr>
          <p:nvPr>
            <p:ph idx="1"/>
          </p:nvPr>
        </p:nvSpPr>
        <p:spPr>
          <a:xfrm>
            <a:off x="1672629" y="1527048"/>
            <a:ext cx="8890656" cy="4572000"/>
          </a:xfrm>
          <a:ln w="12700" cmpd="sng">
            <a:prstDash val="solid"/>
          </a:ln>
        </p:spPr>
        <p:style>
          <a:lnRef idx="2">
            <a:schemeClr val="dk1"/>
          </a:lnRef>
          <a:fillRef idx="1">
            <a:schemeClr val="lt1"/>
          </a:fillRef>
          <a:effectRef idx="0">
            <a:schemeClr val="dk1"/>
          </a:effectRef>
          <a:fontRef idx="minor">
            <a:schemeClr val="dk1"/>
          </a:fontRef>
        </p:style>
        <p:txBody>
          <a:bodyPr>
            <a:normAutofit fontScale="92500"/>
          </a:bodyPr>
          <a:lstStyle/>
          <a:p>
            <a:pPr>
              <a:lnSpc>
                <a:spcPct val="200000"/>
              </a:lnSpc>
            </a:pPr>
            <a:r>
              <a:rPr lang="en-US" sz="2400" dirty="0"/>
              <a:t>K </a:t>
            </a:r>
            <a:r>
              <a:rPr lang="en-US" sz="2400" dirty="0" err="1"/>
              <a:t>vitamini</a:t>
            </a:r>
            <a:r>
              <a:rPr lang="en-US" sz="2400" dirty="0"/>
              <a:t> </a:t>
            </a:r>
            <a:r>
              <a:rPr lang="en-US" sz="2400" dirty="0" err="1"/>
              <a:t>antagonisti</a:t>
            </a:r>
            <a:endParaRPr lang="en-US" sz="2400" dirty="0"/>
          </a:p>
          <a:p>
            <a:pPr>
              <a:lnSpc>
                <a:spcPct val="200000"/>
              </a:lnSpc>
            </a:pPr>
            <a:r>
              <a:rPr lang="en-US" sz="2400" dirty="0" err="1"/>
              <a:t>Teratojenik</a:t>
            </a:r>
            <a:r>
              <a:rPr lang="en-US" sz="2400" dirty="0"/>
              <a:t>, </a:t>
            </a:r>
            <a:r>
              <a:rPr lang="en-US" sz="2400" dirty="0" err="1"/>
              <a:t>özellikle</a:t>
            </a:r>
            <a:r>
              <a:rPr lang="en-US" sz="2400" dirty="0"/>
              <a:t> 6 </a:t>
            </a:r>
            <a:r>
              <a:rPr lang="mr-IN" sz="2400" dirty="0"/>
              <a:t>–</a:t>
            </a:r>
            <a:r>
              <a:rPr lang="en-US" sz="2400" dirty="0"/>
              <a:t> 12. </a:t>
            </a:r>
            <a:r>
              <a:rPr lang="en-US" sz="2400" dirty="0" err="1"/>
              <a:t>haftalara</a:t>
            </a:r>
            <a:r>
              <a:rPr lang="en-US" sz="2400" dirty="0"/>
              <a:t> </a:t>
            </a:r>
            <a:r>
              <a:rPr lang="en-US" sz="2400" dirty="0" err="1"/>
              <a:t>arasındaki</a:t>
            </a:r>
            <a:r>
              <a:rPr lang="en-US" sz="2400" dirty="0"/>
              <a:t> </a:t>
            </a:r>
            <a:r>
              <a:rPr lang="en-US" sz="2400" dirty="0" err="1"/>
              <a:t>maruziyette</a:t>
            </a:r>
            <a:r>
              <a:rPr lang="en-US" sz="2400" dirty="0"/>
              <a:t> ➞ </a:t>
            </a:r>
            <a:r>
              <a:rPr lang="en-US" sz="2400" dirty="0" err="1"/>
              <a:t>nazal</a:t>
            </a:r>
            <a:r>
              <a:rPr lang="en-US" sz="2400" dirty="0"/>
              <a:t> </a:t>
            </a:r>
            <a:r>
              <a:rPr lang="en-US" sz="2400" dirty="0" err="1"/>
              <a:t>kemik</a:t>
            </a:r>
            <a:r>
              <a:rPr lang="en-US" sz="2400" dirty="0"/>
              <a:t> </a:t>
            </a:r>
            <a:r>
              <a:rPr lang="en-US" sz="2400" dirty="0" err="1"/>
              <a:t>hipoplazisi</a:t>
            </a:r>
            <a:r>
              <a:rPr lang="en-US" sz="2400" dirty="0"/>
              <a:t>, </a:t>
            </a:r>
            <a:r>
              <a:rPr lang="en-US" sz="2400" dirty="0" err="1"/>
              <a:t>konjenital</a:t>
            </a:r>
            <a:r>
              <a:rPr lang="en-US" sz="2400" dirty="0"/>
              <a:t> </a:t>
            </a:r>
            <a:r>
              <a:rPr lang="en-US" sz="2400" dirty="0" err="1"/>
              <a:t>kalp</a:t>
            </a:r>
            <a:r>
              <a:rPr lang="en-US" sz="2400" dirty="0"/>
              <a:t> </a:t>
            </a:r>
            <a:r>
              <a:rPr lang="en-US" sz="2400" dirty="0" err="1"/>
              <a:t>defekti</a:t>
            </a:r>
            <a:r>
              <a:rPr lang="en-US" sz="2400" dirty="0"/>
              <a:t>, </a:t>
            </a:r>
            <a:r>
              <a:rPr lang="en-US" sz="2400" dirty="0" err="1"/>
              <a:t>ventrikülomegali</a:t>
            </a:r>
            <a:r>
              <a:rPr lang="en-US" sz="2400" dirty="0"/>
              <a:t>, ACC</a:t>
            </a:r>
          </a:p>
          <a:p>
            <a:pPr>
              <a:lnSpc>
                <a:spcPct val="200000"/>
              </a:lnSpc>
            </a:pPr>
            <a:r>
              <a:rPr lang="en-US" sz="2400" dirty="0" err="1"/>
              <a:t>Teratojenite</a:t>
            </a:r>
            <a:r>
              <a:rPr lang="en-US" sz="2400" dirty="0"/>
              <a:t> </a:t>
            </a:r>
            <a:r>
              <a:rPr lang="en-US" sz="2400" dirty="0" err="1"/>
              <a:t>doza</a:t>
            </a:r>
            <a:r>
              <a:rPr lang="en-US" sz="2400" dirty="0"/>
              <a:t> </a:t>
            </a:r>
            <a:r>
              <a:rPr lang="en-US" sz="2400" dirty="0" err="1"/>
              <a:t>bağımlı</a:t>
            </a:r>
            <a:r>
              <a:rPr lang="en-US" sz="2400" dirty="0"/>
              <a:t> ➞ &gt;5 mg/</a:t>
            </a:r>
            <a:r>
              <a:rPr lang="en-US" sz="2400" dirty="0" err="1"/>
              <a:t>gün</a:t>
            </a:r>
            <a:r>
              <a:rPr lang="en-US" sz="2400" dirty="0"/>
              <a:t> </a:t>
            </a:r>
            <a:r>
              <a:rPr lang="en-US" sz="2400" dirty="0" err="1"/>
              <a:t>insidans</a:t>
            </a:r>
            <a:r>
              <a:rPr lang="en-US" sz="2400" dirty="0"/>
              <a:t>↑</a:t>
            </a:r>
          </a:p>
          <a:p>
            <a:pPr>
              <a:lnSpc>
                <a:spcPct val="200000"/>
              </a:lnSpc>
            </a:pPr>
            <a:r>
              <a:rPr lang="en-US" sz="2400" dirty="0" err="1"/>
              <a:t>Ayrıca</a:t>
            </a:r>
            <a:r>
              <a:rPr lang="en-US" sz="2400" dirty="0"/>
              <a:t>, </a:t>
            </a:r>
            <a:r>
              <a:rPr lang="en-US" sz="2400" dirty="0" err="1"/>
              <a:t>abortus</a:t>
            </a:r>
            <a:r>
              <a:rPr lang="en-US" sz="2400" dirty="0"/>
              <a:t>, </a:t>
            </a:r>
            <a:r>
              <a:rPr lang="en-US" sz="2400" dirty="0" err="1"/>
              <a:t>ölü</a:t>
            </a:r>
            <a:r>
              <a:rPr lang="en-US" sz="2400" dirty="0"/>
              <a:t> </a:t>
            </a:r>
            <a:r>
              <a:rPr lang="en-US" sz="2400" dirty="0" err="1"/>
              <a:t>doğum</a:t>
            </a:r>
            <a:r>
              <a:rPr lang="en-US" sz="2400" dirty="0"/>
              <a:t> </a:t>
            </a:r>
            <a:r>
              <a:rPr lang="en-US" sz="2400" dirty="0" err="1"/>
              <a:t>ve</a:t>
            </a:r>
            <a:r>
              <a:rPr lang="en-US" sz="2400" dirty="0"/>
              <a:t> </a:t>
            </a:r>
            <a:r>
              <a:rPr lang="en-US" sz="2400" dirty="0" err="1"/>
              <a:t>feto</a:t>
            </a:r>
            <a:r>
              <a:rPr lang="en-US" sz="2400" dirty="0"/>
              <a:t>-maternal </a:t>
            </a:r>
            <a:r>
              <a:rPr lang="en-US" sz="2400" dirty="0" err="1"/>
              <a:t>kanamayı</a:t>
            </a:r>
            <a:r>
              <a:rPr lang="en-US" sz="2400" dirty="0"/>
              <a:t> ↑ </a:t>
            </a:r>
          </a:p>
        </p:txBody>
      </p:sp>
    </p:spTree>
    <p:extLst>
      <p:ext uri="{BB962C8B-B14F-4D97-AF65-F5344CB8AC3E}">
        <p14:creationId xmlns:p14="http://schemas.microsoft.com/office/powerpoint/2010/main" val="15429315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1AC20CA-3388-EE42-9B31-5DC9745D9A1A}"/>
              </a:ext>
            </a:extLst>
          </p:cNvPr>
          <p:cNvSpPr>
            <a:spLocks noGrp="1"/>
          </p:cNvSpPr>
          <p:nvPr>
            <p:ph type="title"/>
          </p:nvPr>
        </p:nvSpPr>
        <p:spPr>
          <a:xfrm>
            <a:off x="1884587" y="636989"/>
            <a:ext cx="8911687" cy="985749"/>
          </a:xfrm>
        </p:spPr>
        <p:style>
          <a:lnRef idx="2">
            <a:schemeClr val="dk1"/>
          </a:lnRef>
          <a:fillRef idx="1">
            <a:schemeClr val="lt1"/>
          </a:fillRef>
          <a:effectRef idx="0">
            <a:schemeClr val="dk1"/>
          </a:effectRef>
          <a:fontRef idx="minor">
            <a:schemeClr val="dk1"/>
          </a:fontRef>
        </p:style>
        <p:txBody>
          <a:bodyPr/>
          <a:lstStyle/>
          <a:p>
            <a:pPr algn="ctr"/>
            <a:r>
              <a:rPr lang="tr-TR" dirty="0">
                <a:solidFill>
                  <a:srgbClr val="C00000"/>
                </a:solidFill>
              </a:rPr>
              <a:t>Elastik Kompresyon Çorapları</a:t>
            </a:r>
          </a:p>
        </p:txBody>
      </p:sp>
      <p:sp>
        <p:nvSpPr>
          <p:cNvPr id="3" name="İçerik Yer Tutucusu 2">
            <a:extLst>
              <a:ext uri="{FF2B5EF4-FFF2-40B4-BE49-F238E27FC236}">
                <a16:creationId xmlns:a16="http://schemas.microsoft.com/office/drawing/2014/main" id="{3274DEE1-A9E2-5248-A045-7EA8349084F5}"/>
              </a:ext>
            </a:extLst>
          </p:cNvPr>
          <p:cNvSpPr>
            <a:spLocks noGrp="1"/>
          </p:cNvSpPr>
          <p:nvPr>
            <p:ph idx="1"/>
          </p:nvPr>
        </p:nvSpPr>
        <p:spPr>
          <a:xfrm>
            <a:off x="1725769" y="2133600"/>
            <a:ext cx="9778843" cy="3777622"/>
          </a:xfrm>
        </p:spPr>
        <p:style>
          <a:lnRef idx="2">
            <a:schemeClr val="dk1"/>
          </a:lnRef>
          <a:fillRef idx="1">
            <a:schemeClr val="lt1"/>
          </a:fillRef>
          <a:effectRef idx="0">
            <a:schemeClr val="dk1"/>
          </a:effectRef>
          <a:fontRef idx="minor">
            <a:schemeClr val="dk1"/>
          </a:fontRef>
        </p:style>
        <p:txBody>
          <a:bodyPr>
            <a:normAutofit/>
          </a:bodyPr>
          <a:lstStyle/>
          <a:p>
            <a:pPr algn="just"/>
            <a:r>
              <a:rPr lang="tr-TR" dirty="0"/>
              <a:t>Hastaneye yatışı yapılan ve </a:t>
            </a:r>
            <a:r>
              <a:rPr lang="tr-TR" dirty="0" err="1"/>
              <a:t>antikoagulan</a:t>
            </a:r>
            <a:r>
              <a:rPr lang="tr-TR" dirty="0"/>
              <a:t> tedavinin </a:t>
            </a:r>
            <a:r>
              <a:rPr lang="tr-TR" dirty="0" err="1"/>
              <a:t>kontrendike</a:t>
            </a:r>
            <a:r>
              <a:rPr lang="tr-TR" dirty="0"/>
              <a:t> olduğu gebe/lohusalar</a:t>
            </a:r>
          </a:p>
          <a:p>
            <a:pPr algn="just"/>
            <a:endParaRPr lang="tr-TR" dirty="0"/>
          </a:p>
          <a:p>
            <a:pPr algn="just"/>
            <a:r>
              <a:rPr lang="tr-TR" dirty="0"/>
              <a:t>Sezaryen sonrası hastanede yatan, (DMAH/AFH tedavisine ilave olarak) ve VTE için yüksek risk grubunda olduğu düşünülen (geçirilmiş VTE öyküsü olanlar veya 3’den fazla risk faktörü bulunanlar) gebe/lohusalar,</a:t>
            </a:r>
          </a:p>
          <a:p>
            <a:pPr algn="just"/>
            <a:endParaRPr lang="tr-TR" dirty="0"/>
          </a:p>
          <a:p>
            <a:pPr algn="just"/>
            <a:r>
              <a:rPr lang="tr-TR" dirty="0"/>
              <a:t>Geçirilmiş VTE öyküsü olan poliklinik hastaları (DMAH/AFH tedavisine ilave olarak )</a:t>
            </a:r>
          </a:p>
          <a:p>
            <a:pPr algn="just"/>
            <a:endParaRPr lang="tr-TR" dirty="0"/>
          </a:p>
          <a:p>
            <a:pPr algn="just"/>
            <a:r>
              <a:rPr lang="tr-TR" dirty="0"/>
              <a:t>4 saatten uzun yolculuk yapacak gebe/lohusalar</a:t>
            </a:r>
          </a:p>
        </p:txBody>
      </p:sp>
    </p:spTree>
    <p:extLst>
      <p:ext uri="{BB962C8B-B14F-4D97-AF65-F5344CB8AC3E}">
        <p14:creationId xmlns:p14="http://schemas.microsoft.com/office/powerpoint/2010/main" val="18018923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C0BDA343-F139-0049-BA07-2ECC0AC544A7}"/>
              </a:ext>
            </a:extLst>
          </p:cNvPr>
          <p:cNvPicPr>
            <a:picLocks noChangeAspect="1"/>
          </p:cNvPicPr>
          <p:nvPr/>
        </p:nvPicPr>
        <p:blipFill>
          <a:blip r:embed="rId2"/>
          <a:stretch>
            <a:fillRect/>
          </a:stretch>
        </p:blipFill>
        <p:spPr>
          <a:xfrm>
            <a:off x="6393109" y="3785402"/>
            <a:ext cx="5613400" cy="2146299"/>
          </a:xfrm>
          <a:prstGeom prst="rect">
            <a:avLst/>
          </a:prstGeom>
        </p:spPr>
      </p:pic>
      <p:pic>
        <p:nvPicPr>
          <p:cNvPr id="5" name="Resim 4">
            <a:extLst>
              <a:ext uri="{FF2B5EF4-FFF2-40B4-BE49-F238E27FC236}">
                <a16:creationId xmlns:a16="http://schemas.microsoft.com/office/drawing/2014/main" id="{A3DF564A-68E7-6C4C-9FF4-A3000F6A5173}"/>
              </a:ext>
            </a:extLst>
          </p:cNvPr>
          <p:cNvPicPr>
            <a:picLocks noChangeAspect="1"/>
          </p:cNvPicPr>
          <p:nvPr/>
        </p:nvPicPr>
        <p:blipFill>
          <a:blip r:embed="rId3"/>
          <a:stretch>
            <a:fillRect/>
          </a:stretch>
        </p:blipFill>
        <p:spPr>
          <a:xfrm>
            <a:off x="419100" y="0"/>
            <a:ext cx="11353800" cy="3429000"/>
          </a:xfrm>
          <a:prstGeom prst="rect">
            <a:avLst/>
          </a:prstGeom>
        </p:spPr>
      </p:pic>
      <p:pic>
        <p:nvPicPr>
          <p:cNvPr id="7" name="Resim 6">
            <a:extLst>
              <a:ext uri="{FF2B5EF4-FFF2-40B4-BE49-F238E27FC236}">
                <a16:creationId xmlns:a16="http://schemas.microsoft.com/office/drawing/2014/main" id="{C410A11C-9884-EA4E-B2F3-98C498A8DF54}"/>
              </a:ext>
            </a:extLst>
          </p:cNvPr>
          <p:cNvPicPr>
            <a:picLocks noChangeAspect="1"/>
          </p:cNvPicPr>
          <p:nvPr/>
        </p:nvPicPr>
        <p:blipFill>
          <a:blip r:embed="rId4"/>
          <a:stretch>
            <a:fillRect/>
          </a:stretch>
        </p:blipFill>
        <p:spPr>
          <a:xfrm>
            <a:off x="419100" y="3733887"/>
            <a:ext cx="5613400" cy="2146300"/>
          </a:xfrm>
          <a:prstGeom prst="rect">
            <a:avLst/>
          </a:prstGeom>
        </p:spPr>
      </p:pic>
    </p:spTree>
    <p:extLst>
      <p:ext uri="{BB962C8B-B14F-4D97-AF65-F5344CB8AC3E}">
        <p14:creationId xmlns:p14="http://schemas.microsoft.com/office/powerpoint/2010/main" val="9177994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50E41B5-25BB-5447-A98C-D852CDF0242A}"/>
              </a:ext>
            </a:extLst>
          </p:cNvPr>
          <p:cNvPicPr>
            <a:picLocks noChangeAspect="1"/>
          </p:cNvPicPr>
          <p:nvPr/>
        </p:nvPicPr>
        <p:blipFill>
          <a:blip r:embed="rId2"/>
          <a:stretch>
            <a:fillRect/>
          </a:stretch>
        </p:blipFill>
        <p:spPr>
          <a:xfrm>
            <a:off x="442173" y="325192"/>
            <a:ext cx="11307652" cy="2289219"/>
          </a:xfrm>
          <a:prstGeom prst="rect">
            <a:avLst/>
          </a:prstGeom>
          <a:ln w="28575">
            <a:solidFill>
              <a:schemeClr val="tx1"/>
            </a:solidFill>
          </a:ln>
        </p:spPr>
      </p:pic>
      <p:pic>
        <p:nvPicPr>
          <p:cNvPr id="7" name="Resim 6">
            <a:extLst>
              <a:ext uri="{FF2B5EF4-FFF2-40B4-BE49-F238E27FC236}">
                <a16:creationId xmlns:a16="http://schemas.microsoft.com/office/drawing/2014/main" id="{9EF3C0CD-C328-CF43-999A-EAF25F61FC20}"/>
              </a:ext>
            </a:extLst>
          </p:cNvPr>
          <p:cNvPicPr>
            <a:picLocks noChangeAspect="1"/>
          </p:cNvPicPr>
          <p:nvPr/>
        </p:nvPicPr>
        <p:blipFill>
          <a:blip r:embed="rId3"/>
          <a:stretch>
            <a:fillRect/>
          </a:stretch>
        </p:blipFill>
        <p:spPr>
          <a:xfrm>
            <a:off x="6096000" y="2766979"/>
            <a:ext cx="5722870" cy="1959567"/>
          </a:xfrm>
          <a:prstGeom prst="rect">
            <a:avLst/>
          </a:prstGeom>
          <a:ln w="28575">
            <a:solidFill>
              <a:schemeClr val="tx1"/>
            </a:solidFill>
          </a:ln>
        </p:spPr>
      </p:pic>
      <p:sp>
        <p:nvSpPr>
          <p:cNvPr id="8" name="Metin kutusu 7">
            <a:extLst>
              <a:ext uri="{FF2B5EF4-FFF2-40B4-BE49-F238E27FC236}">
                <a16:creationId xmlns:a16="http://schemas.microsoft.com/office/drawing/2014/main" id="{250EB9D3-92B3-7F40-BC0B-8013EE4DFB90}"/>
              </a:ext>
            </a:extLst>
          </p:cNvPr>
          <p:cNvSpPr txBox="1"/>
          <p:nvPr/>
        </p:nvSpPr>
        <p:spPr>
          <a:xfrm>
            <a:off x="692239" y="5117507"/>
            <a:ext cx="10807522" cy="16312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gn="just">
              <a:buFont typeface="Arial" panose="020B0604020202020204" pitchFamily="34" charset="0"/>
              <a:buChar char="•"/>
            </a:pPr>
            <a:r>
              <a:rPr lang="en" sz="2000" dirty="0"/>
              <a:t>The preventive effect of 1 week of postpartum LMWH is unknown.</a:t>
            </a:r>
          </a:p>
          <a:p>
            <a:pPr marL="285750" indent="-285750" algn="just">
              <a:buFont typeface="Arial" panose="020B0604020202020204" pitchFamily="34" charset="0"/>
              <a:buChar char="•"/>
            </a:pPr>
            <a:r>
              <a:rPr lang="en" sz="2000" dirty="0"/>
              <a:t>Estimate the risk of significant </a:t>
            </a:r>
            <a:r>
              <a:rPr lang="en" sz="2000" dirty="0" err="1"/>
              <a:t>haemorrhage</a:t>
            </a:r>
            <a:r>
              <a:rPr lang="en" sz="2000" dirty="0"/>
              <a:t> to be 0.3–1.1%.</a:t>
            </a:r>
          </a:p>
          <a:p>
            <a:pPr marL="285750" indent="-285750" algn="just">
              <a:buFont typeface="Arial" panose="020B0604020202020204" pitchFamily="34" charset="0"/>
              <a:buChar char="•"/>
            </a:pPr>
            <a:r>
              <a:rPr lang="en" sz="2000" dirty="0"/>
              <a:t>The drug cost for 7 days of enoxaparin is approximately £22 in the UK and $100 in the USA, yielding a drug cost to prevent one VTE between £80,000 and $400,000, not including the costs of administration and treating complications.</a:t>
            </a:r>
            <a:endParaRPr lang="tr-TR" sz="2000" dirty="0"/>
          </a:p>
        </p:txBody>
      </p:sp>
      <p:pic>
        <p:nvPicPr>
          <p:cNvPr id="4" name="Resim 3">
            <a:extLst>
              <a:ext uri="{FF2B5EF4-FFF2-40B4-BE49-F238E27FC236}">
                <a16:creationId xmlns:a16="http://schemas.microsoft.com/office/drawing/2014/main" id="{46E37163-B511-B14A-B351-5D56C4F82BC5}"/>
              </a:ext>
            </a:extLst>
          </p:cNvPr>
          <p:cNvPicPr>
            <a:picLocks noChangeAspect="1"/>
          </p:cNvPicPr>
          <p:nvPr/>
        </p:nvPicPr>
        <p:blipFill>
          <a:blip r:embed="rId4"/>
          <a:stretch>
            <a:fillRect/>
          </a:stretch>
        </p:blipFill>
        <p:spPr>
          <a:xfrm>
            <a:off x="227169" y="2766979"/>
            <a:ext cx="5722870" cy="1959567"/>
          </a:xfrm>
          <a:prstGeom prst="rect">
            <a:avLst/>
          </a:prstGeom>
          <a:ln w="28575">
            <a:solidFill>
              <a:schemeClr val="tx1"/>
            </a:solidFill>
          </a:ln>
        </p:spPr>
      </p:pic>
    </p:spTree>
    <p:extLst>
      <p:ext uri="{BB962C8B-B14F-4D97-AF65-F5344CB8AC3E}">
        <p14:creationId xmlns:p14="http://schemas.microsoft.com/office/powerpoint/2010/main" val="142223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12700" cmpd="sng">
            <a:prstDash val="solid"/>
          </a:ln>
        </p:spPr>
        <p:style>
          <a:lnRef idx="2">
            <a:schemeClr val="dk1"/>
          </a:lnRef>
          <a:fillRef idx="1">
            <a:schemeClr val="lt1"/>
          </a:fillRef>
          <a:effectRef idx="0">
            <a:schemeClr val="dk1"/>
          </a:effectRef>
          <a:fontRef idx="minor">
            <a:schemeClr val="dk1"/>
          </a:fontRef>
        </p:style>
        <p:txBody>
          <a:bodyPr/>
          <a:lstStyle/>
          <a:p>
            <a:pPr algn="ctr"/>
            <a:r>
              <a:rPr lang="en-US" b="1" dirty="0">
                <a:solidFill>
                  <a:srgbClr val="C00000"/>
                </a:solidFill>
              </a:rPr>
              <a:t>SONUÇ</a:t>
            </a:r>
          </a:p>
        </p:txBody>
      </p:sp>
      <p:sp>
        <p:nvSpPr>
          <p:cNvPr id="3" name="Content Placeholder 2"/>
          <p:cNvSpPr>
            <a:spLocks noGrp="1"/>
          </p:cNvSpPr>
          <p:nvPr>
            <p:ph idx="1"/>
          </p:nvPr>
        </p:nvSpPr>
        <p:spPr>
          <a:ln>
            <a:prstDash val="solid"/>
          </a:ln>
        </p:spPr>
        <p:style>
          <a:lnRef idx="2">
            <a:schemeClr val="dk1"/>
          </a:lnRef>
          <a:fillRef idx="1">
            <a:schemeClr val="lt1"/>
          </a:fillRef>
          <a:effectRef idx="0">
            <a:schemeClr val="dk1"/>
          </a:effectRef>
          <a:fontRef idx="minor">
            <a:schemeClr val="dk1"/>
          </a:fontRef>
        </p:style>
        <p:txBody>
          <a:bodyPr>
            <a:normAutofit/>
          </a:bodyPr>
          <a:lstStyle/>
          <a:p>
            <a:pPr algn="just"/>
            <a:r>
              <a:rPr lang="en-US" dirty="0" err="1"/>
              <a:t>Gebelikte</a:t>
            </a:r>
            <a:r>
              <a:rPr lang="en-US" dirty="0"/>
              <a:t> VTE </a:t>
            </a:r>
            <a:r>
              <a:rPr lang="en-US" dirty="0" err="1"/>
              <a:t>riski</a:t>
            </a:r>
            <a:r>
              <a:rPr lang="en-US" dirty="0"/>
              <a:t> </a:t>
            </a:r>
            <a:r>
              <a:rPr lang="en-US" dirty="0" err="1"/>
              <a:t>yüksektir</a:t>
            </a:r>
            <a:endParaRPr lang="en-US" dirty="0"/>
          </a:p>
          <a:p>
            <a:pPr algn="just"/>
            <a:endParaRPr lang="en-US" dirty="0"/>
          </a:p>
          <a:p>
            <a:pPr algn="just"/>
            <a:r>
              <a:rPr lang="en-US" dirty="0" err="1"/>
              <a:t>Önemli</a:t>
            </a:r>
            <a:r>
              <a:rPr lang="en-US" dirty="0"/>
              <a:t> </a:t>
            </a:r>
            <a:r>
              <a:rPr lang="en-US" dirty="0" err="1"/>
              <a:t>bir</a:t>
            </a:r>
            <a:r>
              <a:rPr lang="en-US" dirty="0"/>
              <a:t> </a:t>
            </a:r>
            <a:r>
              <a:rPr lang="en-US" dirty="0" err="1"/>
              <a:t>mortalite</a:t>
            </a:r>
            <a:r>
              <a:rPr lang="en-US" dirty="0"/>
              <a:t> </a:t>
            </a:r>
            <a:r>
              <a:rPr lang="en-US" dirty="0" err="1"/>
              <a:t>nedenidir</a:t>
            </a:r>
            <a:endParaRPr lang="en-US" dirty="0"/>
          </a:p>
          <a:p>
            <a:pPr algn="just"/>
            <a:endParaRPr lang="en-US" dirty="0"/>
          </a:p>
          <a:p>
            <a:pPr algn="just"/>
            <a:r>
              <a:rPr lang="en-US" dirty="0"/>
              <a:t>Her </a:t>
            </a:r>
            <a:r>
              <a:rPr lang="en-US" dirty="0" err="1"/>
              <a:t>gebeyi</a:t>
            </a:r>
            <a:r>
              <a:rPr lang="en-US" dirty="0"/>
              <a:t> VTE risk </a:t>
            </a:r>
            <a:r>
              <a:rPr lang="en-US" dirty="0" err="1"/>
              <a:t>faktörleri</a:t>
            </a:r>
            <a:r>
              <a:rPr lang="en-US" dirty="0"/>
              <a:t> </a:t>
            </a:r>
            <a:r>
              <a:rPr lang="en-US" dirty="0" err="1"/>
              <a:t>açısından</a:t>
            </a:r>
            <a:r>
              <a:rPr lang="en-US" dirty="0"/>
              <a:t> </a:t>
            </a:r>
            <a:r>
              <a:rPr lang="en-US" dirty="0" err="1"/>
              <a:t>değerlendirip</a:t>
            </a:r>
            <a:r>
              <a:rPr lang="en-US" dirty="0"/>
              <a:t> </a:t>
            </a:r>
            <a:r>
              <a:rPr lang="en-US" dirty="0" err="1"/>
              <a:t>uygun</a:t>
            </a:r>
            <a:r>
              <a:rPr lang="en-US" dirty="0"/>
              <a:t> </a:t>
            </a:r>
            <a:r>
              <a:rPr lang="en-US" dirty="0" err="1"/>
              <a:t>tedaviyi</a:t>
            </a:r>
            <a:r>
              <a:rPr lang="en-US" dirty="0"/>
              <a:t> </a:t>
            </a:r>
            <a:r>
              <a:rPr lang="en-US" dirty="0" err="1"/>
              <a:t>düzenlemek</a:t>
            </a:r>
            <a:r>
              <a:rPr lang="en-US" dirty="0"/>
              <a:t> maternal </a:t>
            </a:r>
            <a:r>
              <a:rPr lang="en-US" dirty="0" err="1"/>
              <a:t>mortalitenin</a:t>
            </a:r>
            <a:r>
              <a:rPr lang="en-US" dirty="0"/>
              <a:t> </a:t>
            </a:r>
            <a:r>
              <a:rPr lang="en-US" dirty="0" err="1"/>
              <a:t>azalmasını</a:t>
            </a:r>
            <a:r>
              <a:rPr lang="en-US" dirty="0"/>
              <a:t> </a:t>
            </a:r>
            <a:r>
              <a:rPr lang="en-US" dirty="0" err="1"/>
              <a:t>sağlıyacaktır</a:t>
            </a:r>
            <a:r>
              <a:rPr lang="en-US" dirty="0"/>
              <a:t>.</a:t>
            </a:r>
            <a:endParaRPr lang="tr-TR" dirty="0"/>
          </a:p>
          <a:p>
            <a:pPr algn="just">
              <a:buNone/>
            </a:pPr>
            <a:endParaRPr lang="tr-TR" dirty="0"/>
          </a:p>
          <a:p>
            <a:pPr marL="0" indent="0" algn="just">
              <a:buNone/>
            </a:pPr>
            <a:endParaRPr lang="en-US" dirty="0"/>
          </a:p>
          <a:p>
            <a:pPr algn="just"/>
            <a:endParaRPr lang="en-US" dirty="0"/>
          </a:p>
        </p:txBody>
      </p:sp>
    </p:spTree>
    <p:extLst>
      <p:ext uri="{BB962C8B-B14F-4D97-AF65-F5344CB8AC3E}">
        <p14:creationId xmlns:p14="http://schemas.microsoft.com/office/powerpoint/2010/main" val="677345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56ABB2E-9486-0F41-9B17-A9E976DA0A12}"/>
              </a:ext>
            </a:extLst>
          </p:cNvPr>
          <p:cNvSpPr>
            <a:spLocks noGrp="1"/>
          </p:cNvSpPr>
          <p:nvPr>
            <p:ph type="title"/>
          </p:nvPr>
        </p:nvSpPr>
        <p:spPr>
          <a:xfrm>
            <a:off x="1447191" y="112375"/>
            <a:ext cx="9607661" cy="594975"/>
          </a:xfrm>
        </p:spPr>
        <p:style>
          <a:lnRef idx="2">
            <a:schemeClr val="dk1"/>
          </a:lnRef>
          <a:fillRef idx="1">
            <a:schemeClr val="lt1"/>
          </a:fillRef>
          <a:effectRef idx="0">
            <a:schemeClr val="dk1"/>
          </a:effectRef>
          <a:fontRef idx="minor">
            <a:schemeClr val="dk1"/>
          </a:fontRef>
        </p:style>
        <p:txBody>
          <a:bodyPr>
            <a:noAutofit/>
          </a:bodyPr>
          <a:lstStyle/>
          <a:p>
            <a:pPr algn="ctr"/>
            <a:r>
              <a:rPr lang="tr-TR" sz="4000" cap="none" dirty="0">
                <a:solidFill>
                  <a:srgbClr val="FF0000"/>
                </a:solidFill>
              </a:rPr>
              <a:t>Risk Faktörleri</a:t>
            </a:r>
          </a:p>
        </p:txBody>
      </p:sp>
      <p:sp>
        <p:nvSpPr>
          <p:cNvPr id="3" name="Metin Yer Tutucusu 2">
            <a:extLst>
              <a:ext uri="{FF2B5EF4-FFF2-40B4-BE49-F238E27FC236}">
                <a16:creationId xmlns:a16="http://schemas.microsoft.com/office/drawing/2014/main" id="{79E73918-EE2E-1947-8B48-CF1C7A3C0E65}"/>
              </a:ext>
            </a:extLst>
          </p:cNvPr>
          <p:cNvSpPr>
            <a:spLocks noGrp="1"/>
          </p:cNvSpPr>
          <p:nvPr>
            <p:ph type="body" idx="1"/>
          </p:nvPr>
        </p:nvSpPr>
        <p:spPr>
          <a:xfrm>
            <a:off x="1447191" y="863600"/>
            <a:ext cx="4645152" cy="448638"/>
          </a:xfrm>
        </p:spPr>
        <p:style>
          <a:lnRef idx="2">
            <a:schemeClr val="dk1"/>
          </a:lnRef>
          <a:fillRef idx="1">
            <a:schemeClr val="lt1"/>
          </a:fillRef>
          <a:effectRef idx="0">
            <a:schemeClr val="dk1"/>
          </a:effectRef>
          <a:fontRef idx="minor">
            <a:schemeClr val="dk1"/>
          </a:fontRef>
        </p:style>
        <p:txBody>
          <a:bodyPr>
            <a:normAutofit lnSpcReduction="10000"/>
          </a:bodyPr>
          <a:lstStyle/>
          <a:p>
            <a:pPr algn="ctr"/>
            <a:r>
              <a:rPr lang="tr-TR" b="1" dirty="0" err="1"/>
              <a:t>A</a:t>
            </a:r>
            <a:r>
              <a:rPr lang="tr-TR" sz="2000" b="1" dirty="0" err="1"/>
              <a:t>ntepartum</a:t>
            </a:r>
            <a:endParaRPr lang="tr-TR" sz="2000" b="1" dirty="0"/>
          </a:p>
        </p:txBody>
      </p:sp>
      <p:sp>
        <p:nvSpPr>
          <p:cNvPr id="4" name="İçerik Yer Tutucusu 3">
            <a:extLst>
              <a:ext uri="{FF2B5EF4-FFF2-40B4-BE49-F238E27FC236}">
                <a16:creationId xmlns:a16="http://schemas.microsoft.com/office/drawing/2014/main" id="{C962C182-BEA9-CB4C-8078-C1A51FCDD1CD}"/>
              </a:ext>
            </a:extLst>
          </p:cNvPr>
          <p:cNvSpPr>
            <a:spLocks noGrp="1"/>
          </p:cNvSpPr>
          <p:nvPr>
            <p:ph sz="half" idx="2"/>
          </p:nvPr>
        </p:nvSpPr>
        <p:spPr>
          <a:xfrm>
            <a:off x="489397" y="1433481"/>
            <a:ext cx="5602946" cy="4666377"/>
          </a:xfrm>
        </p:spPr>
        <p:style>
          <a:lnRef idx="2">
            <a:schemeClr val="dk1"/>
          </a:lnRef>
          <a:fillRef idx="1">
            <a:schemeClr val="lt1"/>
          </a:fillRef>
          <a:effectRef idx="0">
            <a:schemeClr val="dk1"/>
          </a:effectRef>
          <a:fontRef idx="minor">
            <a:schemeClr val="dk1"/>
          </a:fontRef>
        </p:style>
        <p:txBody>
          <a:bodyPr>
            <a:noAutofit/>
          </a:bodyPr>
          <a:lstStyle/>
          <a:p>
            <a:r>
              <a:rPr lang="tr-TR" sz="1600" dirty="0"/>
              <a:t>Çoğul gebelik    </a:t>
            </a:r>
          </a:p>
          <a:p>
            <a:r>
              <a:rPr lang="tr-TR" sz="1600" dirty="0" err="1"/>
              <a:t>Variköz</a:t>
            </a:r>
            <a:r>
              <a:rPr lang="tr-TR" sz="1600" dirty="0"/>
              <a:t> </a:t>
            </a:r>
            <a:r>
              <a:rPr lang="tr-TR" sz="1600" dirty="0" err="1"/>
              <a:t>venler</a:t>
            </a:r>
            <a:r>
              <a:rPr lang="tr-TR" sz="1600" dirty="0"/>
              <a:t>   </a:t>
            </a:r>
          </a:p>
          <a:p>
            <a:r>
              <a:rPr lang="tr-TR" sz="1600" dirty="0" err="1"/>
              <a:t>İnflamtuar</a:t>
            </a:r>
            <a:r>
              <a:rPr lang="tr-TR" sz="1600" dirty="0"/>
              <a:t> barsak hastalığı  </a:t>
            </a:r>
          </a:p>
          <a:p>
            <a:r>
              <a:rPr lang="tr-TR" sz="1600" dirty="0" err="1"/>
              <a:t>Üriner</a:t>
            </a:r>
            <a:r>
              <a:rPr lang="tr-TR" sz="1600" dirty="0"/>
              <a:t> sistem enfeksiyonu  </a:t>
            </a:r>
          </a:p>
          <a:p>
            <a:r>
              <a:rPr lang="tr-TR" sz="1600" dirty="0" err="1"/>
              <a:t>Diabetes</a:t>
            </a:r>
            <a:r>
              <a:rPr lang="tr-TR" sz="1600" dirty="0"/>
              <a:t> </a:t>
            </a:r>
            <a:r>
              <a:rPr lang="tr-TR" sz="1600" dirty="0" err="1"/>
              <a:t>mellitus</a:t>
            </a:r>
            <a:endParaRPr lang="tr-TR" sz="1600" dirty="0"/>
          </a:p>
          <a:p>
            <a:r>
              <a:rPr lang="tr-TR" sz="1600" dirty="0"/>
              <a:t>Doğuma bağlı olmayan hastane yatışları (özellikle 3 günden uzun) </a:t>
            </a:r>
          </a:p>
          <a:p>
            <a:r>
              <a:rPr lang="tr-TR" sz="1600" dirty="0"/>
              <a:t>VKİ ≥30 kg/m</a:t>
            </a:r>
            <a:r>
              <a:rPr lang="tr-TR" sz="1600" baseline="30000" dirty="0"/>
              <a:t>2</a:t>
            </a:r>
            <a:r>
              <a:rPr lang="tr-TR" sz="1600" dirty="0"/>
              <a:t> </a:t>
            </a:r>
          </a:p>
          <a:p>
            <a:r>
              <a:rPr lang="tr-TR" sz="1600" dirty="0"/>
              <a:t>İleri anne yaşı ≥35 yaş </a:t>
            </a:r>
          </a:p>
          <a:p>
            <a:r>
              <a:rPr lang="tr-TR" sz="1600" dirty="0"/>
              <a:t>Kalıtsal/</a:t>
            </a:r>
            <a:r>
              <a:rPr lang="tr-TR" sz="1600" dirty="0" err="1"/>
              <a:t>edinsel</a:t>
            </a:r>
            <a:r>
              <a:rPr lang="tr-TR" sz="1600" dirty="0"/>
              <a:t> </a:t>
            </a:r>
            <a:r>
              <a:rPr lang="tr-TR" sz="1600" dirty="0" err="1"/>
              <a:t>trombofili</a:t>
            </a:r>
            <a:endParaRPr lang="tr-TR" sz="1600" dirty="0"/>
          </a:p>
          <a:p>
            <a:pPr marL="0" indent="0">
              <a:buNone/>
            </a:pPr>
            <a:endParaRPr lang="tr-TR" sz="1600" dirty="0"/>
          </a:p>
        </p:txBody>
      </p:sp>
      <p:sp>
        <p:nvSpPr>
          <p:cNvPr id="5" name="Metin Yer Tutucusu 4">
            <a:extLst>
              <a:ext uri="{FF2B5EF4-FFF2-40B4-BE49-F238E27FC236}">
                <a16:creationId xmlns:a16="http://schemas.microsoft.com/office/drawing/2014/main" id="{FBCBEA7D-A045-E045-8E33-D4A171437CF2}"/>
              </a:ext>
            </a:extLst>
          </p:cNvPr>
          <p:cNvSpPr>
            <a:spLocks noGrp="1"/>
          </p:cNvSpPr>
          <p:nvPr>
            <p:ph type="body" sz="quarter" idx="3"/>
          </p:nvPr>
        </p:nvSpPr>
        <p:spPr>
          <a:xfrm>
            <a:off x="6412362" y="863601"/>
            <a:ext cx="4645152" cy="448638"/>
          </a:xfrm>
        </p:spPr>
        <p:style>
          <a:lnRef idx="2">
            <a:schemeClr val="dk1"/>
          </a:lnRef>
          <a:fillRef idx="1">
            <a:schemeClr val="lt1"/>
          </a:fillRef>
          <a:effectRef idx="0">
            <a:schemeClr val="dk1"/>
          </a:effectRef>
          <a:fontRef idx="minor">
            <a:schemeClr val="dk1"/>
          </a:fontRef>
        </p:style>
        <p:txBody>
          <a:bodyPr>
            <a:normAutofit lnSpcReduction="10000"/>
          </a:bodyPr>
          <a:lstStyle/>
          <a:p>
            <a:pPr algn="ctr"/>
            <a:r>
              <a:rPr lang="tr-TR" b="1" dirty="0" err="1"/>
              <a:t>P</a:t>
            </a:r>
            <a:r>
              <a:rPr lang="tr-TR" sz="2000" b="1" dirty="0" err="1"/>
              <a:t>ostpartum</a:t>
            </a:r>
            <a:endParaRPr lang="tr-TR" sz="2000" b="1" dirty="0"/>
          </a:p>
        </p:txBody>
      </p:sp>
      <p:sp>
        <p:nvSpPr>
          <p:cNvPr id="6" name="İçerik Yer Tutucusu 5">
            <a:extLst>
              <a:ext uri="{FF2B5EF4-FFF2-40B4-BE49-F238E27FC236}">
                <a16:creationId xmlns:a16="http://schemas.microsoft.com/office/drawing/2014/main" id="{CB2B27B1-D8D4-1844-9852-A93A020AAEB9}"/>
              </a:ext>
            </a:extLst>
          </p:cNvPr>
          <p:cNvSpPr>
            <a:spLocks noGrp="1"/>
          </p:cNvSpPr>
          <p:nvPr>
            <p:ph sz="quarter" idx="4"/>
          </p:nvPr>
        </p:nvSpPr>
        <p:spPr>
          <a:xfrm>
            <a:off x="6412361" y="1409700"/>
            <a:ext cx="5454785" cy="5257800"/>
          </a:xfrm>
        </p:spPr>
        <p:style>
          <a:lnRef idx="2">
            <a:schemeClr val="dk1"/>
          </a:lnRef>
          <a:fillRef idx="1">
            <a:schemeClr val="lt1"/>
          </a:fillRef>
          <a:effectRef idx="0">
            <a:schemeClr val="dk1"/>
          </a:effectRef>
          <a:fontRef idx="minor">
            <a:schemeClr val="dk1"/>
          </a:fontRef>
        </p:style>
        <p:txBody>
          <a:bodyPr>
            <a:noAutofit/>
          </a:bodyPr>
          <a:lstStyle/>
          <a:p>
            <a:pPr>
              <a:lnSpc>
                <a:spcPct val="100000"/>
              </a:lnSpc>
            </a:pPr>
            <a:r>
              <a:rPr lang="tr-TR" sz="1600" dirty="0"/>
              <a:t>Sezaryen doğum, özellikle acil sezaryen</a:t>
            </a:r>
          </a:p>
          <a:p>
            <a:pPr>
              <a:lnSpc>
                <a:spcPct val="100000"/>
              </a:lnSpc>
            </a:pPr>
            <a:r>
              <a:rPr lang="tr-TR" sz="1600" dirty="0"/>
              <a:t>Eşlik eden hastalık varlığı (</a:t>
            </a:r>
            <a:r>
              <a:rPr lang="tr-TR" sz="1600" dirty="0" err="1"/>
              <a:t>variköz</a:t>
            </a:r>
            <a:r>
              <a:rPr lang="tr-TR" sz="1600" dirty="0"/>
              <a:t> </a:t>
            </a:r>
            <a:r>
              <a:rPr lang="tr-TR" sz="1600" dirty="0" err="1"/>
              <a:t>venler</a:t>
            </a:r>
            <a:r>
              <a:rPr lang="tr-TR" sz="1600" dirty="0"/>
              <a:t> , kalp hastalığı, </a:t>
            </a:r>
            <a:r>
              <a:rPr lang="tr-TR" sz="1600" dirty="0" err="1"/>
              <a:t>inflamatuar</a:t>
            </a:r>
            <a:r>
              <a:rPr lang="tr-TR" sz="1600" dirty="0"/>
              <a:t> barsak hastalığı)  </a:t>
            </a:r>
          </a:p>
          <a:p>
            <a:pPr>
              <a:lnSpc>
                <a:spcPct val="100000"/>
              </a:lnSpc>
            </a:pPr>
            <a:r>
              <a:rPr lang="tr-TR" sz="1600" dirty="0"/>
              <a:t>VKİ  ≥25 kg/m</a:t>
            </a:r>
            <a:r>
              <a:rPr lang="tr-TR" sz="1600" baseline="30000" dirty="0"/>
              <a:t>2</a:t>
            </a:r>
            <a:r>
              <a:rPr lang="tr-TR" sz="1600" dirty="0"/>
              <a:t>   </a:t>
            </a:r>
          </a:p>
          <a:p>
            <a:pPr>
              <a:lnSpc>
                <a:spcPct val="100000"/>
              </a:lnSpc>
            </a:pPr>
            <a:r>
              <a:rPr lang="tr-TR" sz="1600" dirty="0"/>
              <a:t>Erken gebelik haftası (</a:t>
            </a:r>
            <a:r>
              <a:rPr lang="tr-TR" sz="1600" dirty="0" err="1"/>
              <a:t>preterm</a:t>
            </a:r>
            <a:r>
              <a:rPr lang="tr-TR" sz="1600" dirty="0"/>
              <a:t> doğum &lt;36 hafta)     </a:t>
            </a:r>
          </a:p>
          <a:p>
            <a:pPr>
              <a:lnSpc>
                <a:spcPct val="100000"/>
              </a:lnSpc>
            </a:pPr>
            <a:r>
              <a:rPr lang="tr-TR" sz="1600" dirty="0" err="1"/>
              <a:t>Obstetrik</a:t>
            </a:r>
            <a:r>
              <a:rPr lang="tr-TR" sz="1600" dirty="0"/>
              <a:t> kanama  </a:t>
            </a:r>
          </a:p>
          <a:p>
            <a:pPr>
              <a:lnSpc>
                <a:spcPct val="100000"/>
              </a:lnSpc>
            </a:pPr>
            <a:r>
              <a:rPr lang="tr-TR" sz="1600" dirty="0"/>
              <a:t>Ölü doğum  </a:t>
            </a:r>
          </a:p>
          <a:p>
            <a:pPr>
              <a:lnSpc>
                <a:spcPct val="100000"/>
              </a:lnSpc>
            </a:pPr>
            <a:r>
              <a:rPr lang="tr-TR" sz="1600" dirty="0"/>
              <a:t>İleri anne yaşı ≥35 yaşı   </a:t>
            </a:r>
          </a:p>
          <a:p>
            <a:pPr>
              <a:lnSpc>
                <a:spcPct val="100000"/>
              </a:lnSpc>
            </a:pPr>
            <a:r>
              <a:rPr lang="tr-TR" sz="1600" dirty="0" err="1"/>
              <a:t>Hipertensiyon</a:t>
            </a:r>
            <a:r>
              <a:rPr lang="tr-TR" sz="1600" dirty="0"/>
              <a:t>   </a:t>
            </a:r>
          </a:p>
          <a:p>
            <a:pPr>
              <a:lnSpc>
                <a:spcPct val="100000"/>
              </a:lnSpc>
            </a:pPr>
            <a:r>
              <a:rPr lang="tr-TR" sz="1600" dirty="0"/>
              <a:t>Sigara</a:t>
            </a:r>
          </a:p>
          <a:p>
            <a:pPr>
              <a:lnSpc>
                <a:spcPct val="100000"/>
              </a:lnSpc>
            </a:pPr>
            <a:r>
              <a:rPr lang="tr-TR" sz="1600" dirty="0" err="1"/>
              <a:t>Eklampsi</a:t>
            </a:r>
            <a:r>
              <a:rPr lang="tr-TR" sz="1600" dirty="0"/>
              <a:t> veya </a:t>
            </a:r>
            <a:r>
              <a:rPr lang="tr-TR" sz="1600" dirty="0" err="1"/>
              <a:t>preeekampsi</a:t>
            </a:r>
            <a:r>
              <a:rPr lang="tr-TR" sz="1600" dirty="0"/>
              <a:t> </a:t>
            </a:r>
          </a:p>
          <a:p>
            <a:pPr>
              <a:lnSpc>
                <a:spcPct val="100000"/>
              </a:lnSpc>
            </a:pPr>
            <a:r>
              <a:rPr lang="tr-TR" sz="1600" dirty="0" err="1"/>
              <a:t>Postpartum</a:t>
            </a:r>
            <a:r>
              <a:rPr lang="tr-TR" sz="1600" dirty="0"/>
              <a:t> enfeksiyon </a:t>
            </a:r>
          </a:p>
          <a:p>
            <a:pPr>
              <a:lnSpc>
                <a:spcPct val="100000"/>
              </a:lnSpc>
            </a:pPr>
            <a:r>
              <a:rPr lang="tr-TR" sz="1600" dirty="0"/>
              <a:t>Kalıtsal/</a:t>
            </a:r>
            <a:r>
              <a:rPr lang="tr-TR" sz="1600" dirty="0" err="1"/>
              <a:t>edinsel</a:t>
            </a:r>
            <a:r>
              <a:rPr lang="tr-TR" sz="1600" dirty="0"/>
              <a:t> </a:t>
            </a:r>
            <a:r>
              <a:rPr lang="tr-TR" sz="1600" dirty="0" err="1"/>
              <a:t>trombofililer</a:t>
            </a:r>
            <a:endParaRPr lang="tr-TR" sz="1600" dirty="0"/>
          </a:p>
        </p:txBody>
      </p:sp>
      <p:sp>
        <p:nvSpPr>
          <p:cNvPr id="8" name="Metin kutusu 7">
            <a:extLst>
              <a:ext uri="{FF2B5EF4-FFF2-40B4-BE49-F238E27FC236}">
                <a16:creationId xmlns:a16="http://schemas.microsoft.com/office/drawing/2014/main" id="{CF3F0C66-56D5-4F4C-B154-83FAA834358D}"/>
              </a:ext>
            </a:extLst>
          </p:cNvPr>
          <p:cNvSpPr txBox="1"/>
          <p:nvPr/>
        </p:nvSpPr>
        <p:spPr>
          <a:xfrm>
            <a:off x="324853" y="6298168"/>
            <a:ext cx="5991725"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b="1" dirty="0">
                <a:solidFill>
                  <a:srgbClr val="FF0000"/>
                </a:solidFill>
              </a:rPr>
              <a:t>En önemli risk faktörü geçirilmiş VTE öyküsüdür.</a:t>
            </a:r>
          </a:p>
        </p:txBody>
      </p:sp>
    </p:spTree>
    <p:extLst>
      <p:ext uri="{BB962C8B-B14F-4D97-AF65-F5344CB8AC3E}">
        <p14:creationId xmlns:p14="http://schemas.microsoft.com/office/powerpoint/2010/main" val="313395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08AE98A-2423-1345-8B17-DCA8A0B4A9D9}"/>
              </a:ext>
            </a:extLst>
          </p:cNvPr>
          <p:cNvPicPr>
            <a:picLocks noChangeAspect="1"/>
          </p:cNvPicPr>
          <p:nvPr/>
        </p:nvPicPr>
        <p:blipFill>
          <a:blip r:embed="rId2"/>
          <a:stretch>
            <a:fillRect/>
          </a:stretch>
        </p:blipFill>
        <p:spPr>
          <a:xfrm>
            <a:off x="399245" y="309092"/>
            <a:ext cx="11462197" cy="5396249"/>
          </a:xfrm>
          <a:prstGeom prst="rect">
            <a:avLst/>
          </a:prstGeom>
          <a:ln w="28575">
            <a:solidFill>
              <a:schemeClr val="tx1"/>
            </a:solidFill>
          </a:ln>
        </p:spPr>
      </p:pic>
      <p:sp>
        <p:nvSpPr>
          <p:cNvPr id="4" name="Content Placeholder 2">
            <a:extLst>
              <a:ext uri="{FF2B5EF4-FFF2-40B4-BE49-F238E27FC236}">
                <a16:creationId xmlns:a16="http://schemas.microsoft.com/office/drawing/2014/main" id="{F5764436-76F0-CD4F-A995-BD0709543119}"/>
              </a:ext>
            </a:extLst>
          </p:cNvPr>
          <p:cNvSpPr txBox="1">
            <a:spLocks/>
          </p:cNvSpPr>
          <p:nvPr/>
        </p:nvSpPr>
        <p:spPr>
          <a:xfrm>
            <a:off x="554330" y="5756856"/>
            <a:ext cx="10591800" cy="1062507"/>
          </a:xfrm>
          <a:prstGeom prst="rect">
            <a:avLst/>
          </a:prstGeom>
          <a:ln w="12700" cap="rnd" cmpd="sng" algn="ctr">
            <a:solidFill>
              <a:schemeClr val="tx1"/>
            </a:solidFill>
            <a:prstDash val="solid"/>
          </a:ln>
        </p:spPr>
        <p:style>
          <a:lnRef idx="2">
            <a:schemeClr val="dk1"/>
          </a:lnRef>
          <a:fillRef idx="1">
            <a:schemeClr val="lt1"/>
          </a:fillRef>
          <a:effectRef idx="0">
            <a:schemeClr val="dk1"/>
          </a:effectRef>
          <a:fontRef idx="minor">
            <a:schemeClr val="dk1"/>
          </a:fontRef>
        </p:style>
        <p:txBody>
          <a:bodyPr>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dk1"/>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dk1"/>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dk1"/>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dk1"/>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dk1"/>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dk1"/>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dk1"/>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dk1"/>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dk1"/>
                </a:solidFill>
                <a:latin typeface="+mn-lt"/>
                <a:ea typeface="+mn-ea"/>
                <a:cs typeface="+mn-cs"/>
              </a:defRPr>
            </a:lvl9pPr>
          </a:lstStyle>
          <a:p>
            <a:pPr marL="0" indent="0">
              <a:buFont typeface="Wingdings 3" charset="2"/>
              <a:buNone/>
            </a:pPr>
            <a:endParaRPr lang="tr-TR" sz="2000" b="1" dirty="0">
              <a:solidFill>
                <a:srgbClr val="FF0000"/>
              </a:solidFill>
            </a:endParaRPr>
          </a:p>
          <a:p>
            <a:pPr marL="0" indent="0">
              <a:buFont typeface="Wingdings 3" charset="2"/>
              <a:buNone/>
            </a:pPr>
            <a:r>
              <a:rPr lang="tr-TR" sz="2000" b="1" dirty="0" err="1">
                <a:solidFill>
                  <a:srgbClr val="FF0000"/>
                </a:solidFill>
              </a:rPr>
              <a:t>Postpartum</a:t>
            </a:r>
            <a:r>
              <a:rPr lang="tr-TR" sz="2000" b="1" dirty="0">
                <a:solidFill>
                  <a:srgbClr val="FF0000"/>
                </a:solidFill>
              </a:rPr>
              <a:t> 2 – 5 kat daha sık – özellikle ilk 6 hafta</a:t>
            </a:r>
          </a:p>
          <a:p>
            <a:pPr marL="0" indent="0">
              <a:buFont typeface="Wingdings 3" charset="2"/>
              <a:buNone/>
            </a:pPr>
            <a:endParaRPr lang="en-US" sz="1100" b="1" dirty="0">
              <a:solidFill>
                <a:srgbClr val="FF0000"/>
              </a:solidFill>
            </a:endParaRPr>
          </a:p>
        </p:txBody>
      </p:sp>
    </p:spTree>
    <p:extLst>
      <p:ext uri="{BB962C8B-B14F-4D97-AF65-F5344CB8AC3E}">
        <p14:creationId xmlns:p14="http://schemas.microsoft.com/office/powerpoint/2010/main" val="2926232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29085469-60F6-CE44-BF66-8F3D09B76A35}"/>
              </a:ext>
            </a:extLst>
          </p:cNvPr>
          <p:cNvPicPr>
            <a:picLocks noChangeAspect="1"/>
          </p:cNvPicPr>
          <p:nvPr/>
        </p:nvPicPr>
        <p:blipFill>
          <a:blip r:embed="rId2"/>
          <a:stretch>
            <a:fillRect/>
          </a:stretch>
        </p:blipFill>
        <p:spPr>
          <a:xfrm>
            <a:off x="109256" y="1803042"/>
            <a:ext cx="6974124" cy="5054958"/>
          </a:xfrm>
          <a:prstGeom prst="rect">
            <a:avLst/>
          </a:prstGeom>
          <a:ln w="28575">
            <a:solidFill>
              <a:schemeClr val="tx1"/>
            </a:solidFill>
          </a:ln>
        </p:spPr>
      </p:pic>
      <p:pic>
        <p:nvPicPr>
          <p:cNvPr id="5" name="Resim 4">
            <a:extLst>
              <a:ext uri="{FF2B5EF4-FFF2-40B4-BE49-F238E27FC236}">
                <a16:creationId xmlns:a16="http://schemas.microsoft.com/office/drawing/2014/main" id="{EA876827-F09D-014E-A6D4-E344EB7A9ADA}"/>
              </a:ext>
            </a:extLst>
          </p:cNvPr>
          <p:cNvPicPr>
            <a:picLocks noChangeAspect="1"/>
          </p:cNvPicPr>
          <p:nvPr/>
        </p:nvPicPr>
        <p:blipFill>
          <a:blip r:embed="rId3"/>
          <a:stretch>
            <a:fillRect/>
          </a:stretch>
        </p:blipFill>
        <p:spPr>
          <a:xfrm>
            <a:off x="109256" y="0"/>
            <a:ext cx="11404457" cy="1712890"/>
          </a:xfrm>
          <a:prstGeom prst="rect">
            <a:avLst/>
          </a:prstGeom>
          <a:ln w="28575">
            <a:solidFill>
              <a:schemeClr val="tx1"/>
            </a:solidFill>
          </a:ln>
        </p:spPr>
      </p:pic>
      <p:pic>
        <p:nvPicPr>
          <p:cNvPr id="7" name="Resim 6">
            <a:extLst>
              <a:ext uri="{FF2B5EF4-FFF2-40B4-BE49-F238E27FC236}">
                <a16:creationId xmlns:a16="http://schemas.microsoft.com/office/drawing/2014/main" id="{6E113BC9-A123-AE4A-8AD3-418E2A67A1E5}"/>
              </a:ext>
            </a:extLst>
          </p:cNvPr>
          <p:cNvPicPr>
            <a:picLocks noChangeAspect="1"/>
          </p:cNvPicPr>
          <p:nvPr/>
        </p:nvPicPr>
        <p:blipFill>
          <a:blip r:embed="rId4"/>
          <a:stretch>
            <a:fillRect/>
          </a:stretch>
        </p:blipFill>
        <p:spPr>
          <a:xfrm>
            <a:off x="7337560" y="2455930"/>
            <a:ext cx="4532469" cy="2235200"/>
          </a:xfrm>
          <a:prstGeom prst="rect">
            <a:avLst/>
          </a:prstGeom>
          <a:ln w="28575">
            <a:solidFill>
              <a:schemeClr val="tx1"/>
            </a:solidFill>
          </a:ln>
        </p:spPr>
      </p:pic>
    </p:spTree>
    <p:extLst>
      <p:ext uri="{BB962C8B-B14F-4D97-AF65-F5344CB8AC3E}">
        <p14:creationId xmlns:p14="http://schemas.microsoft.com/office/powerpoint/2010/main" val="3337492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518D184-168D-FC46-919A-C6741AF3ACB4}"/>
              </a:ext>
            </a:extLst>
          </p:cNvPr>
          <p:cNvSpPr>
            <a:spLocks noGrp="1"/>
          </p:cNvSpPr>
          <p:nvPr>
            <p:ph type="title"/>
          </p:nvPr>
        </p:nvSpPr>
        <p:spPr>
          <a:xfrm>
            <a:off x="1069848" y="484632"/>
            <a:ext cx="10058400" cy="814779"/>
          </a:xfrm>
        </p:spPr>
        <p:style>
          <a:lnRef idx="2">
            <a:schemeClr val="dk1"/>
          </a:lnRef>
          <a:fillRef idx="1">
            <a:schemeClr val="lt1"/>
          </a:fillRef>
          <a:effectRef idx="0">
            <a:schemeClr val="dk1"/>
          </a:effectRef>
          <a:fontRef idx="minor">
            <a:schemeClr val="dk1"/>
          </a:fontRef>
        </p:style>
        <p:txBody>
          <a:bodyPr>
            <a:normAutofit/>
          </a:bodyPr>
          <a:lstStyle/>
          <a:p>
            <a:pPr algn="ctr"/>
            <a:r>
              <a:rPr lang="tr-TR" sz="4000" cap="none" dirty="0" err="1">
                <a:solidFill>
                  <a:srgbClr val="FF0000"/>
                </a:solidFill>
              </a:rPr>
              <a:t>Trombofili</a:t>
            </a:r>
            <a:r>
              <a:rPr lang="tr-TR" sz="4000" cap="none" dirty="0">
                <a:solidFill>
                  <a:srgbClr val="FF0000"/>
                </a:solidFill>
              </a:rPr>
              <a:t> ve VTE</a:t>
            </a:r>
          </a:p>
        </p:txBody>
      </p:sp>
      <p:sp>
        <p:nvSpPr>
          <p:cNvPr id="3" name="İçerik Yer Tutucusu 2">
            <a:extLst>
              <a:ext uri="{FF2B5EF4-FFF2-40B4-BE49-F238E27FC236}">
                <a16:creationId xmlns:a16="http://schemas.microsoft.com/office/drawing/2014/main" id="{77E05087-D377-AA40-BA94-FDD5D718D11B}"/>
              </a:ext>
            </a:extLst>
          </p:cNvPr>
          <p:cNvSpPr>
            <a:spLocks noGrp="1"/>
          </p:cNvSpPr>
          <p:nvPr>
            <p:ph idx="1"/>
          </p:nvPr>
        </p:nvSpPr>
        <p:spPr>
          <a:xfrm>
            <a:off x="1069848" y="1684421"/>
            <a:ext cx="10058400" cy="4487779"/>
          </a:xfrm>
        </p:spPr>
        <p:style>
          <a:lnRef idx="2">
            <a:schemeClr val="dk1"/>
          </a:lnRef>
          <a:fillRef idx="1">
            <a:schemeClr val="lt1"/>
          </a:fillRef>
          <a:effectRef idx="0">
            <a:schemeClr val="dk1"/>
          </a:effectRef>
          <a:fontRef idx="minor">
            <a:schemeClr val="dk1"/>
          </a:fontRef>
        </p:style>
        <p:txBody>
          <a:bodyPr/>
          <a:lstStyle/>
          <a:p>
            <a:r>
              <a:rPr lang="tr-TR" dirty="0"/>
              <a:t>Faktör 5 </a:t>
            </a:r>
            <a:r>
              <a:rPr lang="tr-TR" dirty="0" err="1"/>
              <a:t>leiden</a:t>
            </a:r>
            <a:r>
              <a:rPr lang="tr-TR" dirty="0"/>
              <a:t> mutasyonu olan gebelerde </a:t>
            </a:r>
            <a:r>
              <a:rPr lang="tr-TR" dirty="0" err="1"/>
              <a:t>trombotik</a:t>
            </a:r>
            <a:r>
              <a:rPr lang="tr-TR" dirty="0"/>
              <a:t> risk 3 kat daha fazla</a:t>
            </a:r>
          </a:p>
          <a:p>
            <a:pPr marL="0" indent="0">
              <a:buNone/>
            </a:pPr>
            <a:endParaRPr lang="tr-TR" dirty="0"/>
          </a:p>
          <a:p>
            <a:pPr marL="0" indent="0">
              <a:buNone/>
            </a:pPr>
            <a:endParaRPr lang="tr-TR" dirty="0"/>
          </a:p>
          <a:p>
            <a:pPr marL="0" indent="0">
              <a:buNone/>
            </a:pPr>
            <a:endParaRPr lang="tr-TR" dirty="0"/>
          </a:p>
          <a:p>
            <a:r>
              <a:rPr lang="tr-TR" dirty="0"/>
              <a:t>Kalıtsal </a:t>
            </a:r>
            <a:r>
              <a:rPr lang="tr-TR" dirty="0" err="1"/>
              <a:t>antitrombin</a:t>
            </a:r>
            <a:r>
              <a:rPr lang="tr-TR" dirty="0"/>
              <a:t> III, protein S veya protein C eksikliği olan gebelerde </a:t>
            </a:r>
            <a:r>
              <a:rPr lang="tr-TR" dirty="0" err="1"/>
              <a:t>venöz</a:t>
            </a:r>
            <a:r>
              <a:rPr lang="tr-TR" dirty="0"/>
              <a:t> </a:t>
            </a:r>
            <a:r>
              <a:rPr lang="tr-TR" dirty="0" err="1"/>
              <a:t>tromboz</a:t>
            </a:r>
            <a:r>
              <a:rPr lang="tr-TR" dirty="0"/>
              <a:t> riski 8 kat artar</a:t>
            </a:r>
          </a:p>
          <a:p>
            <a:endParaRPr lang="tr-TR" dirty="0"/>
          </a:p>
          <a:p>
            <a:endParaRPr lang="tr-TR" dirty="0"/>
          </a:p>
          <a:p>
            <a:r>
              <a:rPr lang="tr-TR" dirty="0" err="1"/>
              <a:t>Antifosfolipid</a:t>
            </a:r>
            <a:r>
              <a:rPr lang="tr-TR" dirty="0"/>
              <a:t> sendromlu kadınlarda gebelik sırasında </a:t>
            </a:r>
            <a:r>
              <a:rPr lang="tr-TR" dirty="0" err="1"/>
              <a:t>tromboz</a:t>
            </a:r>
            <a:r>
              <a:rPr lang="tr-TR" dirty="0"/>
              <a:t> gelişme riski %5’dir.  </a:t>
            </a:r>
          </a:p>
          <a:p>
            <a:endParaRPr lang="tr-TR" dirty="0"/>
          </a:p>
        </p:txBody>
      </p:sp>
    </p:spTree>
    <p:extLst>
      <p:ext uri="{BB962C8B-B14F-4D97-AF65-F5344CB8AC3E}">
        <p14:creationId xmlns:p14="http://schemas.microsoft.com/office/powerpoint/2010/main" val="2400474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6CAB8E4-43C1-5642-A248-46934BDDBC71}"/>
              </a:ext>
            </a:extLst>
          </p:cNvPr>
          <p:cNvSpPr>
            <a:spLocks noGrp="1"/>
          </p:cNvSpPr>
          <p:nvPr>
            <p:ph type="title"/>
          </p:nvPr>
        </p:nvSpPr>
        <p:spPr>
          <a:xfrm>
            <a:off x="1393957" y="46270"/>
            <a:ext cx="9603275" cy="744881"/>
          </a:xfrm>
        </p:spPr>
        <p:style>
          <a:lnRef idx="2">
            <a:schemeClr val="dk1"/>
          </a:lnRef>
          <a:fillRef idx="1">
            <a:schemeClr val="lt1"/>
          </a:fillRef>
          <a:effectRef idx="0">
            <a:schemeClr val="dk1"/>
          </a:effectRef>
          <a:fontRef idx="minor">
            <a:schemeClr val="dk1"/>
          </a:fontRef>
        </p:style>
        <p:txBody>
          <a:bodyPr>
            <a:normAutofit/>
          </a:bodyPr>
          <a:lstStyle/>
          <a:p>
            <a:pPr algn="ctr"/>
            <a:r>
              <a:rPr lang="tr-TR" sz="4000" cap="none" dirty="0" err="1">
                <a:solidFill>
                  <a:srgbClr val="FF0000"/>
                </a:solidFill>
              </a:rPr>
              <a:t>Patogenez</a:t>
            </a:r>
            <a:endParaRPr lang="tr-TR" sz="4000" cap="none" dirty="0">
              <a:solidFill>
                <a:srgbClr val="FF0000"/>
              </a:solidFill>
            </a:endParaRPr>
          </a:p>
        </p:txBody>
      </p:sp>
      <p:graphicFrame>
        <p:nvGraphicFramePr>
          <p:cNvPr id="4" name="Diagram 10">
            <a:extLst>
              <a:ext uri="{FF2B5EF4-FFF2-40B4-BE49-F238E27FC236}">
                <a16:creationId xmlns:a16="http://schemas.microsoft.com/office/drawing/2014/main" id="{7260988A-FE4D-B34C-9114-FF4F4655720D}"/>
              </a:ext>
            </a:extLst>
          </p:cNvPr>
          <p:cNvGraphicFramePr/>
          <p:nvPr>
            <p:extLst>
              <p:ext uri="{D42A27DB-BD31-4B8C-83A1-F6EECF244321}">
                <p14:modId xmlns:p14="http://schemas.microsoft.com/office/powerpoint/2010/main" val="1195943706"/>
              </p:ext>
            </p:extLst>
          </p:nvPr>
        </p:nvGraphicFramePr>
        <p:xfrm>
          <a:off x="204537" y="1506613"/>
          <a:ext cx="4920915" cy="45813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A9FF2F36-94B3-B44D-983E-90DED6156A0F}"/>
              </a:ext>
            </a:extLst>
          </p:cNvPr>
          <p:cNvPicPr>
            <a:picLocks noChangeAspect="1"/>
          </p:cNvPicPr>
          <p:nvPr/>
        </p:nvPicPr>
        <p:blipFill>
          <a:blip r:embed="rId8"/>
          <a:stretch>
            <a:fillRect/>
          </a:stretch>
        </p:blipFill>
        <p:spPr>
          <a:xfrm>
            <a:off x="5466347" y="1506613"/>
            <a:ext cx="6521116" cy="45813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itle 1">
            <a:extLst>
              <a:ext uri="{FF2B5EF4-FFF2-40B4-BE49-F238E27FC236}">
                <a16:creationId xmlns:a16="http://schemas.microsoft.com/office/drawing/2014/main" id="{CCAF519F-A042-0242-B09D-8DA26EC124EB}"/>
              </a:ext>
            </a:extLst>
          </p:cNvPr>
          <p:cNvSpPr txBox="1">
            <a:spLocks/>
          </p:cNvSpPr>
          <p:nvPr/>
        </p:nvSpPr>
        <p:spPr>
          <a:xfrm>
            <a:off x="301752" y="886164"/>
            <a:ext cx="4823700" cy="549101"/>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dk1"/>
                </a:solidFill>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2800" cap="none">
                <a:ln w="0"/>
                <a:solidFill>
                  <a:schemeClr val="accent1"/>
                </a:solidFill>
                <a:effectLst>
                  <a:outerShdw blurRad="38100" dist="25400" dir="5400000" algn="ctr" rotWithShape="0">
                    <a:srgbClr val="6E747A">
                      <a:alpha val="43000"/>
                    </a:srgbClr>
                  </a:outerShdw>
                </a:effectLst>
              </a:rPr>
              <a:t>Wirchow Triadı</a:t>
            </a:r>
            <a:endParaRPr lang="en-US" sz="2800" cap="none" dirty="0">
              <a:ln w="0"/>
              <a:solidFill>
                <a:schemeClr val="accent1"/>
              </a:solidFill>
              <a:effectLst>
                <a:outerShdw blurRad="38100" dist="25400" dir="5400000" algn="ctr" rotWithShape="0">
                  <a:srgbClr val="6E747A">
                    <a:alpha val="43000"/>
                  </a:srgbClr>
                </a:outerShdw>
              </a:effectLst>
            </a:endParaRPr>
          </a:p>
        </p:txBody>
      </p:sp>
      <p:sp>
        <p:nvSpPr>
          <p:cNvPr id="7" name="Metin kutusu 6">
            <a:extLst>
              <a:ext uri="{FF2B5EF4-FFF2-40B4-BE49-F238E27FC236}">
                <a16:creationId xmlns:a16="http://schemas.microsoft.com/office/drawing/2014/main" id="{7A6206B2-DFFF-A746-967C-C20DE86A4F4E}"/>
              </a:ext>
            </a:extLst>
          </p:cNvPr>
          <p:cNvSpPr txBox="1"/>
          <p:nvPr/>
        </p:nvSpPr>
        <p:spPr>
          <a:xfrm>
            <a:off x="659757" y="5139159"/>
            <a:ext cx="1303562" cy="369332"/>
          </a:xfrm>
          <a:prstGeom prst="rect">
            <a:avLst/>
          </a:prstGeom>
          <a:noFill/>
        </p:spPr>
        <p:txBody>
          <a:bodyPr wrap="none" rtlCol="0">
            <a:spAutoFit/>
          </a:bodyPr>
          <a:lstStyle/>
          <a:p>
            <a:r>
              <a:rPr lang="tr-TR" dirty="0"/>
              <a:t>TROMBOZ</a:t>
            </a:r>
          </a:p>
        </p:txBody>
      </p:sp>
      <p:sp>
        <p:nvSpPr>
          <p:cNvPr id="3" name="Metin kutusu 2">
            <a:extLst>
              <a:ext uri="{FF2B5EF4-FFF2-40B4-BE49-F238E27FC236}">
                <a16:creationId xmlns:a16="http://schemas.microsoft.com/office/drawing/2014/main" id="{73740EDF-616E-B14E-96DB-1F03731590AA}"/>
              </a:ext>
            </a:extLst>
          </p:cNvPr>
          <p:cNvSpPr txBox="1"/>
          <p:nvPr/>
        </p:nvSpPr>
        <p:spPr>
          <a:xfrm>
            <a:off x="2627290" y="6426558"/>
            <a:ext cx="5463355"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tr-TR" dirty="0"/>
              <a:t>Ancak, </a:t>
            </a:r>
            <a:r>
              <a:rPr lang="tr-TR" dirty="0" err="1"/>
              <a:t>tromobolizis</a:t>
            </a:r>
            <a:r>
              <a:rPr lang="tr-TR" dirty="0"/>
              <a:t> de belirgin şekilde artmıştır. </a:t>
            </a:r>
          </a:p>
        </p:txBody>
      </p:sp>
    </p:spTree>
    <p:extLst>
      <p:ext uri="{BB962C8B-B14F-4D97-AF65-F5344CB8AC3E}">
        <p14:creationId xmlns:p14="http://schemas.microsoft.com/office/powerpoint/2010/main" val="809898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3D8BB35-7C43-4846-93AF-A8B7791694BC}"/>
              </a:ext>
            </a:extLst>
          </p:cNvPr>
          <p:cNvSpPr>
            <a:spLocks noGrp="1"/>
          </p:cNvSpPr>
          <p:nvPr>
            <p:ph type="title"/>
          </p:nvPr>
        </p:nvSpPr>
        <p:spPr>
          <a:xfrm>
            <a:off x="1294362" y="636078"/>
            <a:ext cx="9603275" cy="755578"/>
          </a:xfrm>
        </p:spPr>
        <p:style>
          <a:lnRef idx="2">
            <a:schemeClr val="dk1"/>
          </a:lnRef>
          <a:fillRef idx="1">
            <a:schemeClr val="lt1"/>
          </a:fillRef>
          <a:effectRef idx="0">
            <a:schemeClr val="dk1"/>
          </a:effectRef>
          <a:fontRef idx="minor">
            <a:schemeClr val="dk1"/>
          </a:fontRef>
        </p:style>
        <p:txBody>
          <a:bodyPr>
            <a:normAutofit/>
          </a:bodyPr>
          <a:lstStyle/>
          <a:p>
            <a:pPr algn="ctr"/>
            <a:r>
              <a:rPr lang="tr-TR" sz="4000" cap="none" dirty="0">
                <a:solidFill>
                  <a:srgbClr val="FF0000"/>
                </a:solidFill>
              </a:rPr>
              <a:t>Klinik</a:t>
            </a:r>
          </a:p>
        </p:txBody>
      </p:sp>
      <p:sp>
        <p:nvSpPr>
          <p:cNvPr id="3" name="İçerik Yer Tutucusu 2">
            <a:extLst>
              <a:ext uri="{FF2B5EF4-FFF2-40B4-BE49-F238E27FC236}">
                <a16:creationId xmlns:a16="http://schemas.microsoft.com/office/drawing/2014/main" id="{087F0D59-0D4D-3748-B074-E82AD41A44EF}"/>
              </a:ext>
            </a:extLst>
          </p:cNvPr>
          <p:cNvSpPr>
            <a:spLocks noGrp="1"/>
          </p:cNvSpPr>
          <p:nvPr>
            <p:ph idx="1"/>
          </p:nvPr>
        </p:nvSpPr>
        <p:spPr>
          <a:xfrm>
            <a:off x="1294362" y="2061411"/>
            <a:ext cx="9603274" cy="4352268"/>
          </a:xfrm>
        </p:spPr>
        <p:style>
          <a:lnRef idx="2">
            <a:schemeClr val="dk1"/>
          </a:lnRef>
          <a:fillRef idx="1">
            <a:schemeClr val="lt1"/>
          </a:fillRef>
          <a:effectRef idx="0">
            <a:schemeClr val="dk1"/>
          </a:effectRef>
          <a:fontRef idx="minor">
            <a:schemeClr val="dk1"/>
          </a:fontRef>
        </p:style>
        <p:txBody>
          <a:bodyPr>
            <a:normAutofit/>
          </a:bodyPr>
          <a:lstStyle/>
          <a:p>
            <a:pPr algn="just">
              <a:lnSpc>
                <a:spcPct val="200000"/>
              </a:lnSpc>
            </a:pPr>
            <a:r>
              <a:rPr lang="tr-TR" dirty="0"/>
              <a:t>Alt </a:t>
            </a:r>
            <a:r>
              <a:rPr lang="tr-TR" dirty="0" err="1"/>
              <a:t>ekstremitede</a:t>
            </a:r>
            <a:r>
              <a:rPr lang="tr-TR" dirty="0"/>
              <a:t> sıcaklık artışı, hassasiyet ve </a:t>
            </a:r>
            <a:r>
              <a:rPr lang="tr-TR" dirty="0" err="1"/>
              <a:t>eritem</a:t>
            </a:r>
            <a:r>
              <a:rPr lang="tr-TR" dirty="0"/>
              <a:t> ile birlikte ağrı ve ödem</a:t>
            </a:r>
          </a:p>
          <a:p>
            <a:pPr algn="just">
              <a:lnSpc>
                <a:spcPct val="200000"/>
              </a:lnSpc>
            </a:pPr>
            <a:r>
              <a:rPr lang="pt" dirty="0" err="1"/>
              <a:t>Aşil</a:t>
            </a:r>
            <a:r>
              <a:rPr lang="pt" dirty="0"/>
              <a:t> </a:t>
            </a:r>
            <a:r>
              <a:rPr lang="pt" dirty="0" err="1"/>
              <a:t>tendonunun</a:t>
            </a:r>
            <a:r>
              <a:rPr lang="pt" dirty="0"/>
              <a:t> </a:t>
            </a:r>
            <a:r>
              <a:rPr lang="pt" dirty="0" err="1"/>
              <a:t>sıkıştırılması</a:t>
            </a:r>
            <a:r>
              <a:rPr lang="pt" dirty="0"/>
              <a:t> </a:t>
            </a:r>
            <a:r>
              <a:rPr lang="pt" dirty="0" err="1"/>
              <a:t>veya</a:t>
            </a:r>
            <a:r>
              <a:rPr lang="pt" dirty="0"/>
              <a:t> </a:t>
            </a:r>
            <a:r>
              <a:rPr lang="pt" dirty="0" err="1"/>
              <a:t>gerilmesiyle</a:t>
            </a:r>
            <a:r>
              <a:rPr lang="pt" dirty="0"/>
              <a:t> </a:t>
            </a:r>
            <a:r>
              <a:rPr lang="pt" dirty="0" err="1"/>
              <a:t>olan</a:t>
            </a:r>
            <a:r>
              <a:rPr lang="pt" dirty="0"/>
              <a:t> </a:t>
            </a:r>
            <a:r>
              <a:rPr lang="pt" dirty="0" err="1"/>
              <a:t>baldır</a:t>
            </a:r>
            <a:r>
              <a:rPr lang="pt" dirty="0"/>
              <a:t> </a:t>
            </a:r>
            <a:r>
              <a:rPr lang="pt" dirty="0" err="1"/>
              <a:t>ağrısı</a:t>
            </a:r>
            <a:r>
              <a:rPr lang="pt" dirty="0"/>
              <a:t>—</a:t>
            </a:r>
            <a:r>
              <a:rPr lang="pt" dirty="0" err="1"/>
              <a:t>Homans</a:t>
            </a:r>
            <a:r>
              <a:rPr lang="pt" dirty="0"/>
              <a:t> </a:t>
            </a:r>
            <a:r>
              <a:rPr lang="pt" dirty="0" err="1"/>
              <a:t>bulgusu</a:t>
            </a:r>
            <a:r>
              <a:rPr lang="pt" dirty="0"/>
              <a:t> </a:t>
            </a:r>
          </a:p>
          <a:p>
            <a:pPr algn="just">
              <a:lnSpc>
                <a:spcPct val="200000"/>
              </a:lnSpc>
            </a:pPr>
            <a:r>
              <a:rPr lang="tr-TR" dirty="0"/>
              <a:t>%70 – 90’ı sol alt </a:t>
            </a:r>
            <a:r>
              <a:rPr lang="tr-TR" dirty="0" err="1"/>
              <a:t>ekstremite</a:t>
            </a:r>
            <a:r>
              <a:rPr lang="tr-TR" dirty="0"/>
              <a:t> </a:t>
            </a:r>
            <a:r>
              <a:rPr lang="tr-TR" dirty="0" err="1"/>
              <a:t>venlerinde</a:t>
            </a:r>
            <a:r>
              <a:rPr lang="tr-TR" dirty="0"/>
              <a:t> meydana gelir – sağ </a:t>
            </a:r>
            <a:r>
              <a:rPr lang="tr-TR" dirty="0" err="1"/>
              <a:t>iliak</a:t>
            </a:r>
            <a:r>
              <a:rPr lang="tr-TR" dirty="0"/>
              <a:t> arter ve </a:t>
            </a:r>
            <a:r>
              <a:rPr lang="tr-TR" dirty="0" err="1"/>
              <a:t>uterus</a:t>
            </a:r>
            <a:r>
              <a:rPr lang="tr-TR" dirty="0"/>
              <a:t> kompresyonuna bağlı sol </a:t>
            </a:r>
            <a:r>
              <a:rPr lang="tr-TR" dirty="0" err="1"/>
              <a:t>iliak</a:t>
            </a:r>
            <a:r>
              <a:rPr lang="tr-TR" dirty="0"/>
              <a:t> </a:t>
            </a:r>
            <a:r>
              <a:rPr lang="tr-TR" dirty="0" err="1"/>
              <a:t>vendeki</a:t>
            </a:r>
            <a:r>
              <a:rPr lang="tr-TR" dirty="0"/>
              <a:t> artmış </a:t>
            </a:r>
            <a:r>
              <a:rPr lang="tr-TR" dirty="0" err="1"/>
              <a:t>staza</a:t>
            </a:r>
            <a:r>
              <a:rPr lang="tr-TR" dirty="0"/>
              <a:t> bağlı </a:t>
            </a:r>
          </a:p>
          <a:p>
            <a:pPr algn="just">
              <a:lnSpc>
                <a:spcPct val="200000"/>
              </a:lnSpc>
            </a:pPr>
            <a:r>
              <a:rPr lang="tr-TR" dirty="0" err="1"/>
              <a:t>Pelvik</a:t>
            </a:r>
            <a:r>
              <a:rPr lang="tr-TR" dirty="0"/>
              <a:t> </a:t>
            </a:r>
            <a:r>
              <a:rPr lang="tr-TR" dirty="0" err="1"/>
              <a:t>venler</a:t>
            </a:r>
            <a:r>
              <a:rPr lang="tr-TR" dirty="0"/>
              <a:t> – genel popülasyona göre </a:t>
            </a:r>
            <a:r>
              <a:rPr lang="tr-TR" dirty="0" err="1"/>
              <a:t>pelvik</a:t>
            </a:r>
            <a:r>
              <a:rPr lang="tr-TR" dirty="0"/>
              <a:t> </a:t>
            </a:r>
            <a:r>
              <a:rPr lang="tr-TR" dirty="0" err="1"/>
              <a:t>venlerde</a:t>
            </a:r>
            <a:r>
              <a:rPr lang="tr-TR" dirty="0"/>
              <a:t> DVT daha sık, ancak </a:t>
            </a:r>
            <a:r>
              <a:rPr lang="tr-TR" dirty="0" err="1"/>
              <a:t>insidansı</a:t>
            </a:r>
            <a:r>
              <a:rPr lang="tr-TR" dirty="0"/>
              <a:t>?</a:t>
            </a:r>
          </a:p>
        </p:txBody>
      </p:sp>
    </p:spTree>
    <p:extLst>
      <p:ext uri="{BB962C8B-B14F-4D97-AF65-F5344CB8AC3E}">
        <p14:creationId xmlns:p14="http://schemas.microsoft.com/office/powerpoint/2010/main" val="1838638575"/>
      </p:ext>
    </p:extLst>
  </p:cSld>
  <p:clrMapOvr>
    <a:masterClrMapping/>
  </p:clrMapOvr>
</p:sld>
</file>

<file path=ppt/theme/theme1.xml><?xml version="1.0" encoding="utf-8"?>
<a:theme xmlns:a="http://schemas.openxmlformats.org/drawingml/2006/main" name="Duman">
  <a:themeElements>
    <a:clrScheme name="Duman">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Duma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{95DEED08-972C-404F-BCE3-CAD1F1989DBF}tf10001069</Template>
  <TotalTime>7805</TotalTime>
  <Words>2614</Words>
  <Application>Microsoft Macintosh PowerPoint</Application>
  <PresentationFormat>Geniş ekran</PresentationFormat>
  <Paragraphs>386</Paragraphs>
  <Slides>38</Slides>
  <Notes>8</Notes>
  <HiddenSlides>8</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38</vt:i4>
      </vt:variant>
    </vt:vector>
  </HeadingPairs>
  <TitlesOfParts>
    <vt:vector size="45" baseType="lpstr">
      <vt:lpstr>Arial</vt:lpstr>
      <vt:lpstr>Calibri</vt:lpstr>
      <vt:lpstr>Century Gothic</vt:lpstr>
      <vt:lpstr>Comic Sans MS</vt:lpstr>
      <vt:lpstr>Wingdings 2</vt:lpstr>
      <vt:lpstr>Wingdings 3</vt:lpstr>
      <vt:lpstr>Duman</vt:lpstr>
      <vt:lpstr>Venöz Tromboembolizm ve Maternal Mortalite</vt:lpstr>
      <vt:lpstr>PowerPoint Sunusu</vt:lpstr>
      <vt:lpstr>PowerPoint Sunusu</vt:lpstr>
      <vt:lpstr>Risk Faktörleri</vt:lpstr>
      <vt:lpstr>PowerPoint Sunusu</vt:lpstr>
      <vt:lpstr>PowerPoint Sunusu</vt:lpstr>
      <vt:lpstr>Trombofili ve VTE</vt:lpstr>
      <vt:lpstr>Patogenez</vt:lpstr>
      <vt:lpstr>Klinik</vt:lpstr>
      <vt:lpstr>Tanı</vt:lpstr>
      <vt:lpstr>PowerPoint Sunusu</vt:lpstr>
      <vt:lpstr>PowerPoint Sunusu</vt:lpstr>
      <vt:lpstr>PowerPoint Sunusu</vt:lpstr>
      <vt:lpstr>TROMBOPROFİLAKSi</vt:lpstr>
      <vt:lpstr>PowerPoint Sunusu</vt:lpstr>
      <vt:lpstr>Antenatal Tromboprofilaksi</vt:lpstr>
      <vt:lpstr>PowerPoint Sunusu</vt:lpstr>
      <vt:lpstr>PowerPoint Sunusu</vt:lpstr>
      <vt:lpstr>Antenatal Profilaksi</vt:lpstr>
      <vt:lpstr>PowerPoint Sunusu</vt:lpstr>
      <vt:lpstr>Geçirilmiş VTE ve/veya Trombofilisi olan Olgularda Trombofilaksi</vt:lpstr>
      <vt:lpstr>PowerPoint Sunusu</vt:lpstr>
      <vt:lpstr>PowerPoint Sunusu</vt:lpstr>
      <vt:lpstr>İntrapartum Tromboprofilaksi</vt:lpstr>
      <vt:lpstr>Postpartum Tromboprofilaksi</vt:lpstr>
      <vt:lpstr>Postpartum Profilaksi</vt:lpstr>
      <vt:lpstr>PowerPoint Sunusu</vt:lpstr>
      <vt:lpstr>PowerPoint Sunusu</vt:lpstr>
      <vt:lpstr>Antepartum Tromboprofilaksi</vt:lpstr>
      <vt:lpstr>Postpartum Tromboprofilaksi</vt:lpstr>
      <vt:lpstr>PowerPoint Sunusu</vt:lpstr>
      <vt:lpstr>PowerPoint Sunusu</vt:lpstr>
      <vt:lpstr>DMAH Tedavi Dozu</vt:lpstr>
      <vt:lpstr>Warfarin </vt:lpstr>
      <vt:lpstr>Elastik Kompresyon Çorapları</vt:lpstr>
      <vt:lpstr>PowerPoint Sunusu</vt:lpstr>
      <vt:lpstr>PowerPoint Sunusu</vt:lpstr>
      <vt:lpstr>SONUÇ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Venöz Tromboembolizm ve Maternal Mortalite</dc:title>
  <dc:creator>Microsoft Office User</dc:creator>
  <cp:lastModifiedBy>Microsoft Office User</cp:lastModifiedBy>
  <cp:revision>105</cp:revision>
  <dcterms:created xsi:type="dcterms:W3CDTF">2019-03-03T11:33:08Z</dcterms:created>
  <dcterms:modified xsi:type="dcterms:W3CDTF">2019-03-24T08:13:39Z</dcterms:modified>
</cp:coreProperties>
</file>