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4" r:id="rId6"/>
    <p:sldId id="259" r:id="rId7"/>
    <p:sldId id="263" r:id="rId8"/>
    <p:sldId id="266" r:id="rId9"/>
    <p:sldId id="265" r:id="rId10"/>
    <p:sldId id="267" r:id="rId11"/>
    <p:sldId id="273" r:id="rId12"/>
    <p:sldId id="260" r:id="rId13"/>
    <p:sldId id="270" r:id="rId14"/>
    <p:sldId id="271" r:id="rId15"/>
    <p:sldId id="269" r:id="rId16"/>
    <p:sldId id="262" r:id="rId17"/>
    <p:sldId id="261" r:id="rId18"/>
    <p:sldId id="27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332A-84E0-4990-8047-BD5448506A81}" type="datetimeFigureOut">
              <a:rPr lang="tr-TR" smtClean="0"/>
              <a:pPr/>
              <a:t>24.03.2019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77DA0-A7E0-4E32-9910-F304F179812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Gebeliğin Hipertansif Hastalıkları </a:t>
            </a:r>
            <a:br>
              <a:rPr lang="tr-TR" dirty="0" smtClean="0"/>
            </a:br>
            <a:r>
              <a:rPr lang="tr-TR" dirty="0" smtClean="0"/>
              <a:t>ve </a:t>
            </a:r>
            <a:br>
              <a:rPr lang="tr-TR" dirty="0" smtClean="0"/>
            </a:br>
            <a:r>
              <a:rPr lang="tr-TR" dirty="0" smtClean="0"/>
              <a:t>Anne Mortalitesi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868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Dr. İbrahim H. Kalelioğlu</a:t>
            </a:r>
          </a:p>
          <a:p>
            <a:r>
              <a:rPr lang="tr-TR" dirty="0" smtClean="0"/>
              <a:t>İ.Ü. İstanbul Tıp Fakültesi</a:t>
            </a:r>
          </a:p>
          <a:p>
            <a:r>
              <a:rPr lang="tr-TR" dirty="0" smtClean="0"/>
              <a:t>Kadın Hastalıkları ve Doğum AD</a:t>
            </a:r>
          </a:p>
          <a:p>
            <a:r>
              <a:rPr lang="tr-TR" dirty="0" smtClean="0"/>
              <a:t>Perinatoloji Bilimdalı</a:t>
            </a:r>
          </a:p>
          <a:p>
            <a:endParaRPr lang="tr-TR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875" y="333375"/>
            <a:ext cx="201612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Anne </a:t>
            </a:r>
            <a:r>
              <a:rPr lang="tr-TR" dirty="0" smtClean="0"/>
              <a:t>Ölüm Nedenleri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6984776" cy="527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Eklampsiden Korunamama Nedenleri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Doktor hatası					%36</a:t>
            </a:r>
          </a:p>
          <a:p>
            <a:r>
              <a:rPr lang="tr-TR" dirty="0" smtClean="0"/>
              <a:t>Magnezyumun </a:t>
            </a:r>
            <a:r>
              <a:rPr lang="tr-TR" dirty="0" smtClean="0"/>
              <a:t>başarısızlığı </a:t>
            </a:r>
            <a:r>
              <a:rPr lang="tr-TR" dirty="0" smtClean="0"/>
              <a:t> 		%13</a:t>
            </a:r>
          </a:p>
          <a:p>
            <a:r>
              <a:rPr lang="tr-TR" dirty="0" smtClean="0"/>
              <a:t>Geç postpartum nöbet			%12</a:t>
            </a:r>
          </a:p>
          <a:p>
            <a:r>
              <a:rPr lang="tr-TR" dirty="0" smtClean="0"/>
              <a:t>Erken gebelikte &lt;21 GH nöbet		%3</a:t>
            </a:r>
          </a:p>
          <a:p>
            <a:r>
              <a:rPr lang="tr-TR" dirty="0" smtClean="0"/>
              <a:t>Ani başlangıç					%18</a:t>
            </a:r>
          </a:p>
          <a:p>
            <a:r>
              <a:rPr lang="tr-TR" dirty="0" smtClean="0"/>
              <a:t>Antenatal bakım yokluğu			%19	</a:t>
            </a:r>
            <a:endParaRPr lang="tr-TR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6021288"/>
            <a:ext cx="1089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Sibai et al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Anne Ölümüne Götüren Nedenler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Prenatal bakımın kötü olması/olmaması</a:t>
            </a:r>
          </a:p>
          <a:p>
            <a:pPr lvl="1"/>
            <a:r>
              <a:rPr lang="tr-TR" dirty="0" smtClean="0"/>
              <a:t>Rehberler/standartların oluşturulup yaygınlaştırılması</a:t>
            </a:r>
          </a:p>
          <a:p>
            <a:pPr lvl="1"/>
            <a:r>
              <a:rPr lang="tr-TR" dirty="0" smtClean="0"/>
              <a:t>Öngörmede başarı düşüklüğü. Kimlere prediksiyon</a:t>
            </a:r>
          </a:p>
          <a:p>
            <a:pPr lvl="2"/>
            <a:r>
              <a:rPr lang="tr-TR" dirty="0" smtClean="0"/>
              <a:t>1. ve 2. trimester uterin arter Doppler inin sensitivitesi düşük</a:t>
            </a:r>
          </a:p>
          <a:p>
            <a:pPr lvl="2"/>
            <a:r>
              <a:rPr lang="tr-TR" dirty="0" smtClean="0"/>
              <a:t>MSAFP, İnhibin-A, beta hCG, PAPP-A sensitivitesi düşük</a:t>
            </a:r>
          </a:p>
          <a:p>
            <a:pPr lvl="2"/>
            <a:r>
              <a:rPr lang="tr-TR" dirty="0" smtClean="0"/>
              <a:t>sFlt-1/PlGF:&gt;38 şüphe  &lt;34 85 &gt; 34 110 tanısal</a:t>
            </a:r>
          </a:p>
          <a:p>
            <a:pPr lvl="2"/>
            <a:r>
              <a:rPr lang="tr-TR" dirty="0" smtClean="0"/>
              <a:t>Seng, Aktivin-A, PP-13, Sistatin- C, fetal Hgb, ADMA/homosisteim, miRNA</a:t>
            </a:r>
          </a:p>
          <a:p>
            <a:pPr lvl="2"/>
            <a:r>
              <a:rPr lang="tr-TR" dirty="0" smtClean="0"/>
              <a:t>Yüksek riskli grup tanımlamasında başarılılar, düşük risklilerde değil</a:t>
            </a:r>
          </a:p>
          <a:p>
            <a:pPr lvl="1"/>
            <a:r>
              <a:rPr lang="tr-TR" dirty="0" smtClean="0"/>
              <a:t>Korunma: Kısıtlı</a:t>
            </a:r>
          </a:p>
          <a:p>
            <a:pPr lvl="2"/>
            <a:r>
              <a:rPr lang="tr-TR" dirty="0" smtClean="0"/>
              <a:t>Ca yetmezlikli alanlarda yerine koyma etkili (Mortaliteyi de azaltır)</a:t>
            </a:r>
          </a:p>
          <a:p>
            <a:pPr lvl="2"/>
            <a:r>
              <a:rPr lang="tr-TR" dirty="0" smtClean="0"/>
              <a:t>Ca yetmezliği olmayan gruba C desteğinin başarısı gösterilememiş</a:t>
            </a:r>
          </a:p>
          <a:p>
            <a:pPr lvl="2"/>
            <a:r>
              <a:rPr lang="tr-TR" dirty="0" smtClean="0"/>
              <a:t>Yüksek riskli grup için düşük doz aspirin erken başlandığında etkin</a:t>
            </a:r>
          </a:p>
          <a:p>
            <a:pPr lvl="1"/>
            <a:r>
              <a:rPr lang="tr-TR" dirty="0" smtClean="0"/>
              <a:t>Tanıda gecikme</a:t>
            </a:r>
          </a:p>
          <a:p>
            <a:pPr lvl="2"/>
            <a:r>
              <a:rPr lang="tr-TR" dirty="0" smtClean="0"/>
              <a:t>Antenatal takiplerde </a:t>
            </a:r>
          </a:p>
          <a:p>
            <a:pPr lvl="3"/>
            <a:r>
              <a:rPr lang="tr-TR" dirty="0" smtClean="0"/>
              <a:t>Tüm gebelere tansiyon bakılması</a:t>
            </a:r>
          </a:p>
          <a:p>
            <a:pPr lvl="3"/>
            <a:r>
              <a:rPr lang="tr-TR" dirty="0" smtClean="0"/>
              <a:t>Yüksek riskli gruba hemTA ölçülmesi hem de proteinüri bakılması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Tarama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848872" cy="536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Anne Ölümüne Götüren Nedenler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Prenatal bakımın kötü olması/olmaması</a:t>
            </a:r>
          </a:p>
          <a:p>
            <a:pPr lvl="1"/>
            <a:r>
              <a:rPr lang="tr-TR" dirty="0" smtClean="0"/>
              <a:t>Rehberler/standartların oluşturulup yaygınlaştırılması</a:t>
            </a:r>
          </a:p>
          <a:p>
            <a:pPr lvl="1"/>
            <a:r>
              <a:rPr lang="tr-TR" dirty="0" smtClean="0"/>
              <a:t>Öngörmede başarı düşüklüğü. Kimlere prediksiyon</a:t>
            </a:r>
          </a:p>
          <a:p>
            <a:pPr lvl="2"/>
            <a:r>
              <a:rPr lang="tr-TR" dirty="0" smtClean="0"/>
              <a:t>1. ve 2. trimester uterin arter Doppler inin sensitivitesi düşük</a:t>
            </a:r>
          </a:p>
          <a:p>
            <a:pPr lvl="2"/>
            <a:r>
              <a:rPr lang="tr-TR" dirty="0" smtClean="0"/>
              <a:t>MSAFP, İnhibin-A, beta hCG, PAPP-A sensitivitesi düşük</a:t>
            </a:r>
          </a:p>
          <a:p>
            <a:pPr lvl="2"/>
            <a:r>
              <a:rPr lang="tr-TR" dirty="0" smtClean="0"/>
              <a:t>sFlt-1/PlGF:&gt;38 şüphe  &lt;34 85 &gt; 34 110 tanısal</a:t>
            </a:r>
          </a:p>
          <a:p>
            <a:pPr lvl="2"/>
            <a:r>
              <a:rPr lang="tr-TR" dirty="0" smtClean="0"/>
              <a:t>Seng, Aktivin-A, PP-13, Sistatin- C, fetal Hgb, ADMA/homosisteim, miRNA</a:t>
            </a:r>
          </a:p>
          <a:p>
            <a:pPr lvl="2"/>
            <a:r>
              <a:rPr lang="tr-TR" dirty="0" smtClean="0"/>
              <a:t>Yüksek riskli grup tanımlamasında başarılılar, düşük risklilerde değil</a:t>
            </a:r>
          </a:p>
          <a:p>
            <a:pPr lvl="1"/>
            <a:r>
              <a:rPr lang="tr-TR" dirty="0" smtClean="0"/>
              <a:t>Korunma: Kısıtlı</a:t>
            </a:r>
          </a:p>
          <a:p>
            <a:pPr lvl="2"/>
            <a:r>
              <a:rPr lang="tr-TR" dirty="0" smtClean="0"/>
              <a:t>Ca yetmezlikli alanlarda yerine koyma etkili (Mortaliteyi de azaltır)</a:t>
            </a:r>
          </a:p>
          <a:p>
            <a:pPr lvl="2"/>
            <a:r>
              <a:rPr lang="tr-TR" dirty="0" smtClean="0"/>
              <a:t>Ca yetmezliği olmayan gruba C desteğinin başarısı gösterilememiş</a:t>
            </a:r>
          </a:p>
          <a:p>
            <a:pPr lvl="2"/>
            <a:r>
              <a:rPr lang="tr-TR" dirty="0" smtClean="0"/>
              <a:t>Yüksek riskli grup için düşük doz aspirin erken başlandığında etkin</a:t>
            </a:r>
          </a:p>
          <a:p>
            <a:pPr lvl="1"/>
            <a:r>
              <a:rPr lang="tr-TR" dirty="0" smtClean="0"/>
              <a:t>Tanıda gecikme</a:t>
            </a:r>
          </a:p>
          <a:p>
            <a:pPr lvl="2"/>
            <a:r>
              <a:rPr lang="tr-TR" dirty="0" smtClean="0"/>
              <a:t>Antenatal takiplerde </a:t>
            </a:r>
          </a:p>
          <a:p>
            <a:pPr lvl="3"/>
            <a:r>
              <a:rPr lang="tr-TR" dirty="0" smtClean="0"/>
              <a:t>Tüm gebelere tansiyon bakılması</a:t>
            </a:r>
          </a:p>
          <a:p>
            <a:pPr lvl="3"/>
            <a:r>
              <a:rPr lang="tr-TR" dirty="0" smtClean="0"/>
              <a:t>Yüksek riskli gruba hemTA ölçülmesi hem de proteinüri bakılması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Preeklampsi Taraması ve Tedavisi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Hikaye, OAP, Uterin arter PI ort, PLGF</a:t>
            </a:r>
          </a:p>
          <a:p>
            <a:pPr lvl="1"/>
            <a:r>
              <a:rPr lang="tr-TR" dirty="0" smtClean="0"/>
              <a:t>%10 yanlış pozitiflikle</a:t>
            </a:r>
          </a:p>
          <a:p>
            <a:pPr lvl="2"/>
            <a:r>
              <a:rPr lang="tr-TR" dirty="0" smtClean="0"/>
              <a:t>&lt;32 GH preelampside sensitivite	%89</a:t>
            </a:r>
          </a:p>
          <a:p>
            <a:pPr lvl="2"/>
            <a:r>
              <a:rPr lang="tr-TR" dirty="0" smtClean="0"/>
              <a:t>&lt;37 GH preelampside sensitivite	%75</a:t>
            </a:r>
          </a:p>
          <a:p>
            <a:pPr lvl="2"/>
            <a:r>
              <a:rPr lang="tr-TR" u="sng" dirty="0" smtClean="0"/>
              <a:t>&gt;</a:t>
            </a:r>
            <a:r>
              <a:rPr lang="tr-TR" dirty="0" smtClean="0"/>
              <a:t>37 GH preelampside sensitivite	%47</a:t>
            </a:r>
          </a:p>
          <a:p>
            <a:r>
              <a:rPr lang="tr-TR" dirty="0" smtClean="0"/>
              <a:t>Aspirin 150 mg, gece yatarken 36 GH ya kadar</a:t>
            </a:r>
          </a:p>
          <a:p>
            <a:pPr lvl="1"/>
            <a:r>
              <a:rPr lang="tr-TR" dirty="0" smtClean="0"/>
              <a:t>&lt;32 GH preelampside azalma	%80</a:t>
            </a:r>
          </a:p>
          <a:p>
            <a:pPr lvl="1"/>
            <a:r>
              <a:rPr lang="tr-TR" dirty="0" smtClean="0"/>
              <a:t>&lt;37 GH preelampside azalma 	%63</a:t>
            </a:r>
          </a:p>
          <a:p>
            <a:pPr lvl="1"/>
            <a:r>
              <a:rPr lang="tr-TR" u="sng" dirty="0" smtClean="0"/>
              <a:t>&gt;</a:t>
            </a:r>
            <a:r>
              <a:rPr lang="tr-TR" dirty="0" smtClean="0"/>
              <a:t>37 GH preelampside azalma 	%15</a:t>
            </a:r>
          </a:p>
          <a:p>
            <a:pPr lvl="1" algn="r">
              <a:buNone/>
            </a:pPr>
            <a:r>
              <a:rPr lang="tr-TR" dirty="0" smtClean="0"/>
              <a:t>ASPRE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Anne Ölümüne Götüren Nedenler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Prenatal bakımın kötü olması/olmaması</a:t>
            </a:r>
          </a:p>
          <a:p>
            <a:pPr lvl="1"/>
            <a:r>
              <a:rPr lang="tr-TR" dirty="0" smtClean="0"/>
              <a:t>Ağır preeklampsiye ilerleyişin belirlenememesi</a:t>
            </a:r>
          </a:p>
          <a:p>
            <a:pPr lvl="2"/>
            <a:r>
              <a:rPr lang="tr-TR" dirty="0" smtClean="0"/>
              <a:t>Yetersiz TA, nabız ve solunum sayısı(dispne taşipne) takibi</a:t>
            </a:r>
          </a:p>
          <a:p>
            <a:pPr lvl="2"/>
            <a:r>
              <a:rPr lang="tr-TR" dirty="0" smtClean="0"/>
              <a:t>Biyokimya TK sıklığı</a:t>
            </a:r>
          </a:p>
          <a:p>
            <a:pPr lvl="2"/>
            <a:r>
              <a:rPr lang="tr-TR" dirty="0" smtClean="0"/>
              <a:t>Klinik değerlendirme/takip yokluğu (Prodromal bulgular, göğüs ağrısı, nörolojik bulgular kaçırılır)</a:t>
            </a:r>
          </a:p>
          <a:p>
            <a:pPr lvl="1"/>
            <a:r>
              <a:rPr lang="tr-TR" dirty="0" smtClean="0"/>
              <a:t>Tedavide gecikme ve hatalar:</a:t>
            </a:r>
          </a:p>
          <a:p>
            <a:pPr lvl="2"/>
            <a:r>
              <a:rPr lang="tr-TR" dirty="0" smtClean="0"/>
              <a:t>Antihipertansif kullanımı: </a:t>
            </a:r>
          </a:p>
          <a:p>
            <a:pPr lvl="3"/>
            <a:r>
              <a:rPr lang="tr-TR" dirty="0" smtClean="0"/>
              <a:t>Endikasyon oluştuğunda başlanabilmeli</a:t>
            </a:r>
          </a:p>
          <a:p>
            <a:pPr lvl="3"/>
            <a:r>
              <a:rPr lang="tr-TR" dirty="0" smtClean="0"/>
              <a:t>Persiste yüksek tansiyon için protokol oluşturulmalı</a:t>
            </a:r>
          </a:p>
          <a:p>
            <a:pPr lvl="3"/>
            <a:r>
              <a:rPr lang="tr-TR" dirty="0" smtClean="0"/>
              <a:t>Gebelikte hedef tansiyon sağlanmalı, kontrol altında olmalı</a:t>
            </a:r>
          </a:p>
          <a:p>
            <a:pPr lvl="3"/>
            <a:r>
              <a:rPr lang="tr-TR" dirty="0" smtClean="0"/>
              <a:t>Postpartum kullanım ihmal edilmemeli</a:t>
            </a:r>
          </a:p>
          <a:p>
            <a:pPr lvl="2"/>
            <a:r>
              <a:rPr lang="tr-TR" dirty="0" smtClean="0"/>
              <a:t>MgSO4 proflaksi/tedavi</a:t>
            </a:r>
          </a:p>
          <a:p>
            <a:pPr lvl="2"/>
            <a:r>
              <a:rPr lang="tr-TR" dirty="0" smtClean="0"/>
              <a:t>Doğumun yanlış zamanlanması: Yönetim sorunu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Anne Ölümüne Götüren Nedenler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Hastane şartlarına ulaşamama</a:t>
            </a:r>
          </a:p>
          <a:p>
            <a:pPr lvl="1"/>
            <a:r>
              <a:rPr lang="tr-TR" dirty="0" smtClean="0"/>
              <a:t>Kliniğe/Aile hekimine ulaşamama-Evde doğum: (Sosyal durum)</a:t>
            </a:r>
          </a:p>
          <a:p>
            <a:pPr lvl="1"/>
            <a:r>
              <a:rPr lang="tr-TR" dirty="0" smtClean="0"/>
              <a:t>Klinikten hastaneye ulaşmada sorun </a:t>
            </a:r>
          </a:p>
          <a:p>
            <a:pPr lvl="1"/>
            <a:r>
              <a:rPr lang="tr-TR" dirty="0" smtClean="0"/>
              <a:t>Hastaneden tersiyer merkeze ulaşmada sorun</a:t>
            </a:r>
          </a:p>
          <a:p>
            <a:r>
              <a:rPr lang="tr-TR" dirty="0" smtClean="0"/>
              <a:t>Eğitilmiş sağlık personeli ve doktorların eksikliği</a:t>
            </a:r>
          </a:p>
          <a:p>
            <a:pPr lvl="1"/>
            <a:r>
              <a:rPr lang="tr-TR" dirty="0" smtClean="0"/>
              <a:t>Ebelerin, Aile hekimlerinin ve Kadın doğumcuların eğitimi</a:t>
            </a:r>
          </a:p>
          <a:p>
            <a:pPr lvl="1"/>
            <a:r>
              <a:rPr lang="tr-TR" dirty="0" smtClean="0"/>
              <a:t>Vakalara yaklaşım standardizasyonu/planlama</a:t>
            </a:r>
          </a:p>
          <a:p>
            <a:pPr lvl="1"/>
            <a:r>
              <a:rPr lang="tr-TR" dirty="0" smtClean="0"/>
              <a:t>Bunların görevlendirilmesi</a:t>
            </a:r>
          </a:p>
          <a:p>
            <a:r>
              <a:rPr lang="tr-TR" dirty="0" smtClean="0"/>
              <a:t>Kaynak yokluğu</a:t>
            </a:r>
          </a:p>
          <a:p>
            <a:pPr lvl="1"/>
            <a:r>
              <a:rPr lang="tr-TR" dirty="0" smtClean="0"/>
              <a:t>İlaç , ekipman, lab</a:t>
            </a:r>
          </a:p>
          <a:p>
            <a:pPr lvl="1"/>
            <a:r>
              <a:rPr lang="tr-TR" dirty="0" smtClean="0"/>
              <a:t>Yoğun bakım</a:t>
            </a:r>
          </a:p>
          <a:p>
            <a:r>
              <a:rPr lang="tr-TR" dirty="0" smtClean="0"/>
              <a:t>Gebe eğitimi ve gebelerde farkındalığın sağlanması</a:t>
            </a:r>
          </a:p>
          <a:p>
            <a:pPr lvl="1"/>
            <a:r>
              <a:rPr lang="tr-TR" dirty="0" smtClean="0"/>
              <a:t>Antenatal bakımda/mediada bilgilendirme</a:t>
            </a:r>
          </a:p>
          <a:p>
            <a:pPr lvl="1"/>
            <a:r>
              <a:rPr lang="tr-TR" dirty="0" smtClean="0"/>
              <a:t>Evde kendi tansiyonlarının takibi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Preeklampsi/Eklampsi Anne ölümlerinin önlenebilir nedenlerindendir</a:t>
            </a:r>
          </a:p>
          <a:p>
            <a:r>
              <a:rPr lang="tr-TR" dirty="0" smtClean="0"/>
              <a:t>Önleme açısından politika geliştirilmelidir</a:t>
            </a:r>
          </a:p>
          <a:p>
            <a:pPr lvl="1"/>
            <a:r>
              <a:rPr lang="tr-TR" dirty="0" smtClean="0"/>
              <a:t>Prenatal bakım standardizasyonu</a:t>
            </a:r>
          </a:p>
          <a:p>
            <a:pPr lvl="1"/>
            <a:r>
              <a:rPr lang="tr-TR" dirty="0" smtClean="0"/>
              <a:t>Hastane ortamına ulaşımın kolaylaştırılması</a:t>
            </a:r>
          </a:p>
          <a:p>
            <a:pPr lvl="1"/>
            <a:r>
              <a:rPr lang="tr-TR" dirty="0" smtClean="0"/>
              <a:t>Sağlık personelinin eğitimi</a:t>
            </a:r>
          </a:p>
          <a:p>
            <a:pPr lvl="1"/>
            <a:r>
              <a:rPr lang="tr-TR" dirty="0" smtClean="0"/>
              <a:t>Kaynak yokluğu giderilmeli</a:t>
            </a:r>
          </a:p>
          <a:p>
            <a:pPr lvl="1"/>
            <a:r>
              <a:rPr lang="tr-TR" dirty="0" smtClean="0"/>
              <a:t>Gebe eğitimi ve farkındalığının sağlanması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Preeklampsi/Eklampsi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Preeklampsi insidansı </a:t>
            </a:r>
            <a:r>
              <a:rPr lang="en-GB" dirty="0" smtClean="0"/>
              <a:t>%2</a:t>
            </a:r>
            <a:r>
              <a:rPr lang="tr-TR" dirty="0" smtClean="0"/>
              <a:t>-</a:t>
            </a:r>
            <a:r>
              <a:rPr lang="en-GB" dirty="0" smtClean="0"/>
              <a:t>8</a:t>
            </a:r>
            <a:endParaRPr lang="tr-TR" dirty="0" smtClean="0"/>
          </a:p>
          <a:p>
            <a:r>
              <a:rPr lang="tr-TR" dirty="0" smtClean="0"/>
              <a:t>Eklampsi 1/1000</a:t>
            </a:r>
          </a:p>
          <a:p>
            <a:r>
              <a:rPr lang="tr-TR" dirty="0" smtClean="0"/>
              <a:t>Gebelikte ağır komplikasyon 3-25 kat artar</a:t>
            </a:r>
          </a:p>
          <a:p>
            <a:r>
              <a:rPr lang="tr-TR" dirty="0" smtClean="0"/>
              <a:t>Yılda 50 000 anne ölümü dünyada</a:t>
            </a:r>
          </a:p>
          <a:p>
            <a:pPr lvl="1"/>
            <a:r>
              <a:rPr lang="tr-TR" dirty="0" smtClean="0"/>
              <a:t>Gelişmekte olan ülkelerde azalmakta</a:t>
            </a:r>
          </a:p>
          <a:p>
            <a:pPr lvl="1"/>
            <a:r>
              <a:rPr lang="tr-TR" dirty="0" smtClean="0"/>
              <a:t>Preeklampsi/eklampsi direkt anne ölümlerinin </a:t>
            </a:r>
          </a:p>
          <a:p>
            <a:pPr lvl="2"/>
            <a:r>
              <a:rPr lang="tr-TR" dirty="0" smtClean="0"/>
              <a:t>UK de %15 i (%10 preeklampsi)</a:t>
            </a:r>
          </a:p>
          <a:p>
            <a:pPr lvl="2"/>
            <a:r>
              <a:rPr lang="tr-TR" dirty="0" smtClean="0"/>
              <a:t>US de %19.6 (%49 u eklampsi)</a:t>
            </a:r>
          </a:p>
          <a:p>
            <a:pPr lvl="1"/>
            <a:r>
              <a:rPr lang="tr-TR" dirty="0" smtClean="0"/>
              <a:t>Eklampsi </a:t>
            </a:r>
          </a:p>
          <a:p>
            <a:pPr lvl="2"/>
            <a:r>
              <a:rPr lang="tr-TR" dirty="0"/>
              <a:t>D</a:t>
            </a:r>
            <a:r>
              <a:rPr lang="tr-TR" dirty="0" smtClean="0"/>
              <a:t>ünyada anne ölümlerinin %12 sinde</a:t>
            </a:r>
          </a:p>
          <a:p>
            <a:pPr lvl="2"/>
            <a:r>
              <a:rPr lang="tr-TR" dirty="0" smtClean="0"/>
              <a:t>Gelişmekte olan ülkelerde %15 &gt;%25 bile olabilmekte</a:t>
            </a:r>
          </a:p>
          <a:p>
            <a:pPr lvl="3"/>
            <a:r>
              <a:rPr lang="tr-TR" dirty="0" smtClean="0"/>
              <a:t>Hastane dışı nöbet ve antenatal bakım alamama</a:t>
            </a:r>
          </a:p>
          <a:p>
            <a:pPr lvl="2"/>
            <a:r>
              <a:rPr lang="tr-TR" dirty="0" smtClean="0"/>
              <a:t>Gelişmiş olan ülkelerde	 %0-1,8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Preeklampsi/Eklampsi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Morbidite					%5</a:t>
            </a:r>
          </a:p>
          <a:p>
            <a:pPr lvl="1"/>
            <a:r>
              <a:rPr lang="tr-TR" dirty="0" smtClean="0"/>
              <a:t>HT,  Stroke, İskemik kalp hast, DİK, pulm ödem</a:t>
            </a:r>
          </a:p>
          <a:p>
            <a:pPr lvl="1"/>
            <a:r>
              <a:rPr lang="tr-TR" dirty="0" smtClean="0"/>
              <a:t>Venöz tromboembolizm kc ve böbrek yetm</a:t>
            </a:r>
          </a:p>
          <a:p>
            <a:pPr lvl="1"/>
            <a:r>
              <a:rPr lang="tr-TR" dirty="0" smtClean="0"/>
              <a:t>Kc rüptürü</a:t>
            </a:r>
          </a:p>
          <a:p>
            <a:r>
              <a:rPr lang="tr-TR" dirty="0" smtClean="0"/>
              <a:t>Ölüm nedenleri				%0,2</a:t>
            </a:r>
          </a:p>
          <a:p>
            <a:pPr lvl="1"/>
            <a:r>
              <a:rPr lang="tr-TR" dirty="0" smtClean="0"/>
              <a:t>Eklampsi</a:t>
            </a:r>
          </a:p>
          <a:p>
            <a:pPr lvl="1"/>
            <a:r>
              <a:rPr lang="tr-TR" dirty="0" smtClean="0"/>
              <a:t>Kontrol edilemeyen hipertansiyon</a:t>
            </a:r>
          </a:p>
          <a:p>
            <a:pPr lvl="1"/>
            <a:r>
              <a:rPr lang="tr-TR" dirty="0" smtClean="0"/>
              <a:t>Sistemik enflamasyon</a:t>
            </a:r>
          </a:p>
          <a:p>
            <a:pPr lvl="1"/>
            <a:r>
              <a:rPr lang="tr-TR" dirty="0" smtClean="0"/>
              <a:t>İntraserebral hemoraji (HT + düşük PLT)</a:t>
            </a:r>
          </a:p>
          <a:p>
            <a:pPr lvl="1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/>
          </a:bodyPr>
          <a:lstStyle/>
          <a:p>
            <a:r>
              <a:rPr lang="tr-TR" sz="3600" dirty="0" smtClean="0"/>
              <a:t>Gelişmiş Ülkelerde Yıllara Göre Anne Öümleri</a:t>
            </a:r>
            <a:endParaRPr lang="tr-TR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7955248" cy="3907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Anne Ölüm Nedenleri ve Önlenebilirlik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Kanamalar</a:t>
            </a:r>
          </a:p>
          <a:p>
            <a:r>
              <a:rPr lang="tr-TR" dirty="0" smtClean="0"/>
              <a:t>Preeklampsi/Eklampsi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Önlenebilirlik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6163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tr-TR" sz="3600" dirty="0" smtClean="0"/>
              <a:t>Preeklampsi/Eklampside Anne Ölüm Nedenleri</a:t>
            </a:r>
            <a:endParaRPr lang="tr-TR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8064896" cy="537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r>
              <a:rPr lang="tr-TR" sz="3600" dirty="0" smtClean="0"/>
              <a:t>Preeklampsi/Eklampside Anne Ölüm Nedenleri</a:t>
            </a:r>
            <a:endParaRPr lang="tr-TR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31780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/>
              <a:t>Preeklampsi/Eklampsiden Sonra Geç Ölümler</a:t>
            </a:r>
            <a:endParaRPr lang="tr-T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525963"/>
          </a:xfrm>
        </p:spPr>
        <p:txBody>
          <a:bodyPr/>
          <a:lstStyle/>
          <a:p>
            <a:r>
              <a:rPr lang="tr-TR" dirty="0" smtClean="0"/>
              <a:t>Kardiyovasküler hastalıklardan ölüm için risk faktörü</a:t>
            </a:r>
          </a:p>
          <a:p>
            <a:r>
              <a:rPr lang="tr-TR" dirty="0" smtClean="0"/>
              <a:t>Eklenen parametrelerle risk daha da artar</a:t>
            </a:r>
          </a:p>
          <a:p>
            <a:pPr lvl="1"/>
            <a:r>
              <a:rPr lang="tr-TR" dirty="0" smtClean="0"/>
              <a:t>Diyabet</a:t>
            </a:r>
          </a:p>
          <a:p>
            <a:pPr lvl="1"/>
            <a:r>
              <a:rPr lang="tr-TR" dirty="0" smtClean="0"/>
              <a:t>Sigara kullanımı</a:t>
            </a:r>
          </a:p>
          <a:p>
            <a:pPr lvl="1"/>
            <a:r>
              <a:rPr lang="tr-TR" dirty="0" smtClean="0"/>
              <a:t>Renal hastalık</a:t>
            </a:r>
          </a:p>
          <a:p>
            <a:r>
              <a:rPr lang="tr-TR" dirty="0" smtClean="0"/>
              <a:t>Bu nedenle hayat tarzı değişiklikleri önerilmeli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596</Words>
  <Application>Microsoft Office PowerPoint</Application>
  <PresentationFormat>On-screen Show (4:3)</PresentationFormat>
  <Paragraphs>135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Gebeliğin Hipertansif Hastalıkları  ve  Anne Mortalitesi</vt:lpstr>
      <vt:lpstr>Preeklampsi/Eklampsi</vt:lpstr>
      <vt:lpstr>Preeklampsi/Eklampsi</vt:lpstr>
      <vt:lpstr>Gelişmiş Ülkelerde Yıllara Göre Anne Öümleri</vt:lpstr>
      <vt:lpstr>Anne Ölüm Nedenleri ve Önlenebilirlik</vt:lpstr>
      <vt:lpstr>Önlenebilirlik</vt:lpstr>
      <vt:lpstr>Preeklampsi/Eklampside Anne Ölüm Nedenleri</vt:lpstr>
      <vt:lpstr>Preeklampsi/Eklampside Anne Ölüm Nedenleri</vt:lpstr>
      <vt:lpstr>Preeklampsi/Eklampsiden Sonra Geç Ölümler</vt:lpstr>
      <vt:lpstr>Anne Ölüm Nedenleri</vt:lpstr>
      <vt:lpstr>Eklampsiden Korunamama Nedenleri</vt:lpstr>
      <vt:lpstr>Anne Ölümüne Götüren Nedenler</vt:lpstr>
      <vt:lpstr>Tarama</vt:lpstr>
      <vt:lpstr>Anne Ölümüne Götüren Nedenler</vt:lpstr>
      <vt:lpstr>Preeklampsi Taraması ve Tedavisi</vt:lpstr>
      <vt:lpstr>Anne Ölümüne Götüren Nedenler</vt:lpstr>
      <vt:lpstr>Anne Ölümüne Götüren Nedenler</vt:lpstr>
      <vt:lpstr>Sonuç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gokberk</dc:creator>
  <cp:lastModifiedBy>gokberk</cp:lastModifiedBy>
  <cp:revision>46</cp:revision>
  <dcterms:created xsi:type="dcterms:W3CDTF">2019-03-23T16:27:29Z</dcterms:created>
  <dcterms:modified xsi:type="dcterms:W3CDTF">2019-03-24T05:21:01Z</dcterms:modified>
</cp:coreProperties>
</file>