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62"/>
  </p:notesMasterIdLst>
  <p:sldIdLst>
    <p:sldId id="359" r:id="rId2"/>
    <p:sldId id="743" r:id="rId3"/>
    <p:sldId id="744" r:id="rId4"/>
    <p:sldId id="756" r:id="rId5"/>
    <p:sldId id="757" r:id="rId6"/>
    <p:sldId id="758" r:id="rId7"/>
    <p:sldId id="755" r:id="rId8"/>
    <p:sldId id="792" r:id="rId9"/>
    <p:sldId id="759" r:id="rId10"/>
    <p:sldId id="760" r:id="rId11"/>
    <p:sldId id="761" r:id="rId12"/>
    <p:sldId id="749" r:id="rId13"/>
    <p:sldId id="746" r:id="rId14"/>
    <p:sldId id="750" r:id="rId15"/>
    <p:sldId id="751" r:id="rId16"/>
    <p:sldId id="752" r:id="rId17"/>
    <p:sldId id="754" r:id="rId18"/>
    <p:sldId id="745" r:id="rId19"/>
    <p:sldId id="747" r:id="rId20"/>
    <p:sldId id="748" r:id="rId21"/>
    <p:sldId id="762" r:id="rId22"/>
    <p:sldId id="764" r:id="rId23"/>
    <p:sldId id="765" r:id="rId24"/>
    <p:sldId id="766" r:id="rId25"/>
    <p:sldId id="767" r:id="rId26"/>
    <p:sldId id="753" r:id="rId27"/>
    <p:sldId id="770" r:id="rId28"/>
    <p:sldId id="771" r:id="rId29"/>
    <p:sldId id="763" r:id="rId30"/>
    <p:sldId id="769" r:id="rId31"/>
    <p:sldId id="791" r:id="rId32"/>
    <p:sldId id="774" r:id="rId33"/>
    <p:sldId id="768" r:id="rId34"/>
    <p:sldId id="775" r:id="rId35"/>
    <p:sldId id="777" r:id="rId36"/>
    <p:sldId id="798" r:id="rId37"/>
    <p:sldId id="778" r:id="rId38"/>
    <p:sldId id="779" r:id="rId39"/>
    <p:sldId id="780" r:id="rId40"/>
    <p:sldId id="781" r:id="rId41"/>
    <p:sldId id="782" r:id="rId42"/>
    <p:sldId id="783" r:id="rId43"/>
    <p:sldId id="807" r:id="rId44"/>
    <p:sldId id="794" r:id="rId45"/>
    <p:sldId id="785" r:id="rId46"/>
    <p:sldId id="793" r:id="rId47"/>
    <p:sldId id="795" r:id="rId48"/>
    <p:sldId id="796" r:id="rId49"/>
    <p:sldId id="797" r:id="rId50"/>
    <p:sldId id="799" r:id="rId51"/>
    <p:sldId id="800" r:id="rId52"/>
    <p:sldId id="808" r:id="rId53"/>
    <p:sldId id="776" r:id="rId54"/>
    <p:sldId id="809" r:id="rId55"/>
    <p:sldId id="811" r:id="rId56"/>
    <p:sldId id="812" r:id="rId57"/>
    <p:sldId id="801" r:id="rId58"/>
    <p:sldId id="772" r:id="rId59"/>
    <p:sldId id="784" r:id="rId60"/>
    <p:sldId id="813" r:id="rId6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46B4"/>
    <a:srgbClr val="241E4E"/>
    <a:srgbClr val="000066"/>
    <a:srgbClr val="CC3300"/>
    <a:srgbClr val="FFFF00"/>
    <a:srgbClr val="66FF33"/>
    <a:srgbClr val="33CC3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240" y="-7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28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interSettings" Target="printerSettings/printerSettings1.bin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Click to edit Master text styles</a:t>
            </a:r>
          </a:p>
          <a:p>
            <a:pPr lvl="1"/>
            <a:r>
              <a:rPr lang="tr-TR" noProof="0" smtClean="0"/>
              <a:t>Second level</a:t>
            </a:r>
          </a:p>
          <a:p>
            <a:pPr lvl="2"/>
            <a:r>
              <a:rPr lang="tr-TR" noProof="0" smtClean="0"/>
              <a:t>Third level</a:t>
            </a:r>
          </a:p>
          <a:p>
            <a:pPr lvl="3"/>
            <a:r>
              <a:rPr lang="tr-TR" noProof="0" smtClean="0"/>
              <a:t>Fourth level</a:t>
            </a:r>
          </a:p>
          <a:p>
            <a:pPr lvl="4"/>
            <a:r>
              <a:rPr lang="tr-TR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95969FF-88E1-4146-8B04-FB8AE997DD1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98600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11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12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13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14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15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16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17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18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19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20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21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22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23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24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25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26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27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28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29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30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31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32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33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34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35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36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37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38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39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40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5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41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42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BC6D0705-1E5A-414C-8FC7-FB4C93BABBC7}" type="slidenum">
              <a:rPr lang="tr-TR" sz="1200"/>
              <a:pPr algn="r" eaLnBrk="1" hangingPunct="1"/>
              <a:t>43</a:t>
            </a:fld>
            <a:endParaRPr lang="tr-TR" sz="1200"/>
          </a:p>
        </p:txBody>
      </p:sp>
      <p:sp>
        <p:nvSpPr>
          <p:cNvPr id="65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44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45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46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47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48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49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50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6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51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53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35CC3FC-A40A-1749-AF42-84300031C191}" type="slidenum">
              <a:rPr lang="tr-TR" sz="1200"/>
              <a:pPr eaLnBrk="1" hangingPunct="1"/>
              <a:t>54</a:t>
            </a:fld>
            <a:endParaRPr lang="tr-TR" sz="1200"/>
          </a:p>
        </p:txBody>
      </p:sp>
      <p:sp>
        <p:nvSpPr>
          <p:cNvPr id="68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57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58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59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F5EAB33-E1C0-1F4A-9FEE-ADDABFC188E4}" type="slidenum">
              <a:rPr lang="tr-TR" sz="1200"/>
              <a:pPr eaLnBrk="1" hangingPunct="1"/>
              <a:t>60</a:t>
            </a:fld>
            <a:endParaRPr lang="tr-TR" sz="1200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7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8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9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D43B426-923D-6546-9638-1597194F71F5}" type="slidenum">
              <a:rPr lang="tr-TR" sz="1200"/>
              <a:pPr algn="r" eaLnBrk="1" hangingPunct="1"/>
              <a:t>10</a:t>
            </a:fld>
            <a:endParaRPr lang="tr-TR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 userDrawn="1"/>
        </p:nvSpPr>
        <p:spPr bwMode="auto">
          <a:xfrm>
            <a:off x="0" y="6611938"/>
            <a:ext cx="2357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tr-TR" sz="1000" i="1" smtClean="0">
                <a:solidFill>
                  <a:schemeClr val="bg1"/>
                </a:solidFill>
              </a:rPr>
              <a:t>Demirkiran O 2010 Edirne</a:t>
            </a: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Demirkıran O.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2385D-0EDB-AC46-AB20-7F0C7177DBB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6308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D8746-5FD6-BD42-A4E0-281964EECAB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908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r>
              <a:rPr lang="tr-TR"/>
              <a:t>Demirkıran O.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64534362-9007-A048-A4B6-30C1424ACB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6" Type="http://schemas.openxmlformats.org/officeDocument/2006/relationships/hyperlink" Target="mailto:odemirkiran@yahoo.com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3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3.png"/><Relationship Id="rId5" Type="http://schemas.openxmlformats.org/officeDocument/2006/relationships/image" Target="../media/image25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125538"/>
            <a:ext cx="7772400" cy="2087562"/>
          </a:xfrm>
          <a:solidFill>
            <a:srgbClr val="000066"/>
          </a:solidFill>
        </p:spPr>
        <p:txBody>
          <a:bodyPr/>
          <a:lstStyle/>
          <a:p>
            <a:pPr eaLnBrk="1" hangingPunct="1"/>
            <a:r>
              <a:rPr lang="tr-TR" b="1" dirty="0" err="1" smtClean="0">
                <a:solidFill>
                  <a:schemeClr val="bg1"/>
                </a:solidFill>
              </a:rPr>
              <a:t>Obstetrik</a:t>
            </a:r>
            <a:r>
              <a:rPr lang="tr-TR" b="1" dirty="0" smtClean="0">
                <a:solidFill>
                  <a:schemeClr val="bg1"/>
                </a:solidFill>
              </a:rPr>
              <a:t> kanamalarda </a:t>
            </a:r>
            <a:r>
              <a:rPr lang="tr-TR" b="1" dirty="0" err="1" smtClean="0">
                <a:solidFill>
                  <a:schemeClr val="bg1"/>
                </a:solidFill>
              </a:rPr>
              <a:t>hemodinami</a:t>
            </a:r>
            <a:r>
              <a:rPr lang="tr-TR" b="1" dirty="0" smtClean="0">
                <a:solidFill>
                  <a:schemeClr val="bg1"/>
                </a:solidFill>
              </a:rPr>
              <a:t> yönetimi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614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35150" y="3357563"/>
            <a:ext cx="5562600" cy="1714500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sz="2800" b="1"/>
              <a:t>Prof.Dr.Oktay Demirkıran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b="1" i="1"/>
              <a:t>İ.Ü.Cerrahpaşa Tıp Fakültesi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b="1" i="1"/>
              <a:t>Anesteziyoloji Anabilim Dalı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b="1" i="1"/>
              <a:t>Yoğun Bakım Bilim Dalı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b="1" i="1"/>
              <a:t>Acil Yoğun Bakım Ünitesi</a:t>
            </a:r>
            <a:endParaRPr lang="en-GB" sz="2000" b="1" i="1"/>
          </a:p>
        </p:txBody>
      </p:sp>
      <p:pic>
        <p:nvPicPr>
          <p:cNvPr id="358406" name="Picture 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3188"/>
            <a:ext cx="3048000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07" name="Picture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941888"/>
            <a:ext cx="28194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8" descr="CTF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9" descr="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1008063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75543" y="558924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hlinkClick r:id="rId6"/>
              </a:rPr>
              <a:t>odemirkiran@yahoo.com</a:t>
            </a:r>
            <a:endParaRPr lang="en-US" b="1" dirty="0" smtClean="0"/>
          </a:p>
          <a:p>
            <a:pPr algn="ctr"/>
            <a:r>
              <a:rPr lang="en-US" b="1" dirty="0" err="1"/>
              <a:t>i</a:t>
            </a:r>
            <a:r>
              <a:rPr lang="en-US" b="1" dirty="0" err="1" smtClean="0"/>
              <a:t>nsta</a:t>
            </a:r>
            <a:r>
              <a:rPr lang="en-US" b="1" dirty="0" smtClean="0"/>
              <a:t>: </a:t>
            </a:r>
            <a:r>
              <a:rPr lang="en-US" b="1" dirty="0" err="1" smtClean="0"/>
              <a:t>drokti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Anaerobik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metabolizma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kran Resmi 2017-10-15 07.40.1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204864"/>
            <a:ext cx="56642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Perfüzyonun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korunması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Volüm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Pompa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Taşıyıcılar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Ekran Resmi 2017-10-13 10.32.0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365104"/>
            <a:ext cx="1899890" cy="184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Kalp debisi</a:t>
            </a:r>
          </a:p>
          <a:p>
            <a:pPr marL="0" indent="0" algn="ctr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  <a:p>
            <a:pPr marL="0" indent="0" algn="ctr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 smtClean="0"/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Kalp atım hızı		X		</a:t>
            </a:r>
            <a:r>
              <a:rPr lang="tr-TR" sz="2800" dirty="0" err="1" smtClean="0"/>
              <a:t>Stroke</a:t>
            </a:r>
            <a:r>
              <a:rPr lang="tr-TR" sz="2800" dirty="0" smtClean="0"/>
              <a:t> volüm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	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	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2699792" y="2564904"/>
            <a:ext cx="1224136" cy="14401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427984" y="2420888"/>
            <a:ext cx="1440160" cy="1728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Kalp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atım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hızı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Stroke</a:t>
            </a:r>
            <a:r>
              <a:rPr lang="tr-TR" sz="2800" dirty="0" smtClean="0"/>
              <a:t> volüm ile ilişkili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Kompansasyon</a:t>
            </a:r>
            <a:r>
              <a:rPr lang="tr-TR" sz="2800" dirty="0" smtClean="0"/>
              <a:t>: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smtClean="0"/>
              <a:t>Taşikardi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Bradikardi</a:t>
            </a:r>
            <a:endParaRPr lang="tr-TR" sz="24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Disritmiler</a:t>
            </a:r>
            <a:endParaRPr lang="tr-TR" sz="24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smtClean="0">
                <a:solidFill>
                  <a:schemeClr val="bg1"/>
                </a:solidFill>
              </a:rPr>
              <a:t>Stroke </a:t>
            </a:r>
            <a:r>
              <a:rPr lang="en-US" dirty="0" err="1" smtClean="0">
                <a:solidFill>
                  <a:schemeClr val="bg1"/>
                </a:solidFill>
              </a:rPr>
              <a:t>volüm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Preload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Afterload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Kontraktilite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smtClean="0">
                <a:solidFill>
                  <a:schemeClr val="bg1"/>
                </a:solidFill>
              </a:rPr>
              <a:t>Preload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Ventrikül</a:t>
            </a:r>
            <a:r>
              <a:rPr lang="tr-TR" sz="2800" dirty="0" smtClean="0"/>
              <a:t> </a:t>
            </a:r>
            <a:r>
              <a:rPr lang="tr-TR" sz="2800" dirty="0" err="1" smtClean="0"/>
              <a:t>duvarondaki</a:t>
            </a:r>
            <a:r>
              <a:rPr lang="tr-TR" sz="2800" dirty="0" smtClean="0"/>
              <a:t> gerilme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Volüm ile ilişkili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smtClean="0"/>
              <a:t>Frank </a:t>
            </a:r>
            <a:r>
              <a:rPr lang="tr-TR" sz="2400" dirty="0" err="1" smtClean="0"/>
              <a:t>Starling</a:t>
            </a:r>
            <a:r>
              <a:rPr lang="tr-TR" sz="2400" dirty="0" smtClean="0"/>
              <a:t> Yasası</a:t>
            </a:r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smtClean="0">
                <a:solidFill>
                  <a:schemeClr val="bg1"/>
                </a:solidFill>
              </a:rPr>
              <a:t>Preload </a:t>
            </a:r>
            <a:r>
              <a:rPr lang="en-US" dirty="0" err="1" smtClean="0">
                <a:solidFill>
                  <a:schemeClr val="bg1"/>
                </a:solidFill>
              </a:rPr>
              <a:t>artışı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Aşırı volüm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Mitral yetersizlik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Aort yetersizliği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Kalp yetersizliği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Vazokonstriktör</a:t>
            </a:r>
            <a:r>
              <a:rPr lang="tr-TR" sz="2800" dirty="0" smtClean="0"/>
              <a:t> kullanımı 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Preloadda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azalma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Dolaşan volümde azalma (kanama)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Mitral yetersizlik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Vazodilatör</a:t>
            </a:r>
            <a:r>
              <a:rPr lang="tr-TR" sz="2800" dirty="0" smtClean="0"/>
              <a:t> kullanımı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Hemodinamik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monitörizasyon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Klinik </a:t>
            </a:r>
            <a:r>
              <a:rPr lang="tr-TR" sz="2800" dirty="0" err="1" smtClean="0"/>
              <a:t>değişklikler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Kan basıncı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EKG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Ekokardiyografi,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Oksijen </a:t>
            </a:r>
            <a:r>
              <a:rPr lang="tr-TR" sz="2800" dirty="0" err="1" smtClean="0"/>
              <a:t>satürasyonu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marL="571500" indent="-571500" algn="l" eaLnBrk="1" hangingPunct="1">
              <a:buFont typeface="Arial"/>
              <a:buChar char="•"/>
            </a:pPr>
            <a:r>
              <a:rPr lang="en-US" dirty="0" err="1" smtClean="0">
                <a:solidFill>
                  <a:schemeClr val="bg1"/>
                </a:solidFill>
              </a:rPr>
              <a:t>İnvaziv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SVB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ScVO2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Arter </a:t>
            </a:r>
            <a:r>
              <a:rPr lang="tr-TR" sz="2800" dirty="0" err="1" smtClean="0"/>
              <a:t>kataterizasyonu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Kalp debisi</a:t>
            </a:r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smtClean="0">
                <a:solidFill>
                  <a:schemeClr val="bg1"/>
                </a:solidFill>
              </a:rPr>
              <a:t>Postpartum </a:t>
            </a:r>
            <a:r>
              <a:rPr lang="en-US" dirty="0" err="1" smtClean="0">
                <a:solidFill>
                  <a:schemeClr val="bg1"/>
                </a:solidFill>
              </a:rPr>
              <a:t>kanama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Doğum sonrası kanama 500 ml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C/S sonrası kanama 1000 ml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kran Resmi 2017-10-14 22.10.19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293096"/>
            <a:ext cx="7992888" cy="145949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Klinik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Kan basıncı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Kalp atım hızı ve </a:t>
            </a:r>
            <a:r>
              <a:rPr lang="tr-TR" sz="2800" dirty="0" err="1" smtClean="0"/>
              <a:t>ritm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Kapller</a:t>
            </a:r>
            <a:r>
              <a:rPr lang="tr-TR" sz="2800" dirty="0" smtClean="0"/>
              <a:t> dolum zamanı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İdrar çıkışı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Şuur durumu</a:t>
            </a:r>
          </a:p>
          <a:p>
            <a:pPr marL="0" indent="0" eaLnBrk="1" hangingPunct="1">
              <a:lnSpc>
                <a:spcPct val="150000"/>
              </a:lnSpc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Şok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1800" dirty="0" err="1" smtClean="0"/>
              <a:t>Hipovolemik</a:t>
            </a:r>
            <a:r>
              <a:rPr lang="tr-TR" sz="1800" dirty="0" smtClean="0"/>
              <a:t> şok: Düşük volüm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1800" dirty="0" smtClean="0"/>
              <a:t>Damarlarda kaçak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1800" dirty="0" err="1" smtClean="0"/>
              <a:t>Travmatik</a:t>
            </a:r>
            <a:endParaRPr lang="tr-TR" sz="1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1800" dirty="0" err="1" smtClean="0"/>
              <a:t>Non</a:t>
            </a:r>
            <a:r>
              <a:rPr lang="tr-TR" sz="1800" dirty="0" smtClean="0"/>
              <a:t> </a:t>
            </a:r>
            <a:r>
              <a:rPr lang="tr-TR" sz="1800" dirty="0" err="1" smtClean="0"/>
              <a:t>travmatik</a:t>
            </a:r>
            <a:endParaRPr lang="tr-TR" sz="1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1800" dirty="0" smtClean="0"/>
              <a:t>Yanıklar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1800" dirty="0" err="1" smtClean="0"/>
              <a:t>Diyare</a:t>
            </a:r>
            <a:endParaRPr lang="tr-TR" sz="1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1800" dirty="0" smtClean="0"/>
              <a:t>Kusma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1800" dirty="0" smtClean="0"/>
              <a:t>Terleme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1800" dirty="0" smtClean="0"/>
              <a:t>3.Boşluk</a:t>
            </a:r>
            <a:endParaRPr lang="tr-TR" sz="1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err="1" smtClean="0"/>
              <a:t>Vazojenik</a:t>
            </a:r>
            <a:r>
              <a:rPr lang="tr-TR" sz="2800" dirty="0" smtClean="0"/>
              <a:t> şok: Düşük rezistans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Taşıyıcı genişler ya da  fazla yüklenir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Spinal</a:t>
            </a:r>
            <a:r>
              <a:rPr lang="tr-TR" sz="2800" dirty="0" smtClean="0"/>
              <a:t> travma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Depresan</a:t>
            </a:r>
            <a:r>
              <a:rPr lang="tr-TR" sz="2800" dirty="0" smtClean="0"/>
              <a:t> ilaç 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Şok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kompansasyonu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Huzursuzluk, </a:t>
            </a:r>
            <a:r>
              <a:rPr lang="tr-TR" sz="2800" dirty="0" err="1" smtClean="0"/>
              <a:t>anksiyete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Taşikardi</a:t>
            </a:r>
          </a:p>
          <a:p>
            <a:pPr marL="0" indent="0" eaLnBrk="1" hangingPunct="1">
              <a:lnSpc>
                <a:spcPct val="150000"/>
              </a:lnSpc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basıncı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Normal KB, düşük nabız basıncı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KB düşme: şokun geç belirtisi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Orta düzeyde </a:t>
            </a:r>
            <a:r>
              <a:rPr lang="tr-TR" sz="2800" dirty="0" err="1" smtClean="0"/>
              <a:t>ortostatik</a:t>
            </a:r>
            <a:r>
              <a:rPr lang="tr-TR" sz="2800" dirty="0" smtClean="0"/>
              <a:t> hipotansiyon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err="1" smtClean="0"/>
              <a:t>Kapiller</a:t>
            </a:r>
            <a:r>
              <a:rPr lang="tr-TR" sz="2800" dirty="0" smtClean="0"/>
              <a:t> dolum zamanında gecikme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kran Resmi 2017-10-15 08.19.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37112"/>
            <a:ext cx="2088232" cy="177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Görünüm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Soluk, soğuk cilt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Kardiyojenik</a:t>
            </a:r>
            <a:endParaRPr lang="tr-TR" sz="24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Hipovolemik</a:t>
            </a:r>
            <a:endParaRPr lang="tr-TR" sz="24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Kızarmış cilt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Anafilaktik</a:t>
            </a:r>
            <a:endParaRPr lang="tr-TR" sz="24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smtClean="0"/>
              <a:t>Septik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Nörojenik</a:t>
            </a:r>
            <a:endParaRPr lang="tr-TR" sz="24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Kanamada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yaklaşım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Havayolu ve solunum desteği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Dolaşım desteği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smtClean="0"/>
              <a:t>Kanama kontrolü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Ekran Resmi 2017-10-13 10.32.0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365104"/>
            <a:ext cx="1899890" cy="184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Taşipne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Solunum </a:t>
            </a:r>
            <a:r>
              <a:rPr lang="tr-TR" sz="2800" dirty="0" err="1" smtClean="0"/>
              <a:t>kompansasyonlu</a:t>
            </a:r>
            <a:r>
              <a:rPr lang="tr-TR" sz="2800" dirty="0" smtClean="0"/>
              <a:t> </a:t>
            </a:r>
            <a:r>
              <a:rPr lang="tr-TR" sz="2800" dirty="0" err="1" smtClean="0"/>
              <a:t>metabolik</a:t>
            </a:r>
            <a:r>
              <a:rPr lang="tr-TR" sz="2800" dirty="0" smtClean="0"/>
              <a:t> </a:t>
            </a:r>
            <a:r>
              <a:rPr lang="tr-TR" sz="2800" dirty="0" err="1" smtClean="0"/>
              <a:t>asidoz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Bulantı, kusma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Susama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Vücut </a:t>
            </a:r>
            <a:r>
              <a:rPr lang="tr-TR" sz="2800" dirty="0" err="1" smtClean="0"/>
              <a:t>sıcalığında</a:t>
            </a:r>
            <a:r>
              <a:rPr lang="tr-TR" sz="2800" dirty="0" smtClean="0"/>
              <a:t> düşme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Soğuk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Zayıf, halsiz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Hava yolu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Oksijen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Solunum desteği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Venöz</a:t>
            </a:r>
            <a:r>
              <a:rPr lang="tr-TR" sz="2800" dirty="0" smtClean="0"/>
              <a:t> dönüşün sağlanması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smtClean="0"/>
              <a:t>Sıvı tedavisi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Vücut sıcaklığının korunması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500 ml kanama %18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1000 ml kanama %1-5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Matrenal</a:t>
            </a:r>
            <a:r>
              <a:rPr lang="tr-TR" sz="2800" dirty="0" smtClean="0"/>
              <a:t> ölümlerin %25-30 dan sorumlu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Ciddi bir </a:t>
            </a:r>
            <a:r>
              <a:rPr lang="tr-TR" sz="2800" dirty="0" err="1" smtClean="0"/>
              <a:t>maternal</a:t>
            </a:r>
            <a:r>
              <a:rPr lang="tr-TR" sz="2800" dirty="0" smtClean="0"/>
              <a:t> </a:t>
            </a:r>
            <a:r>
              <a:rPr lang="tr-TR" sz="2800" dirty="0" err="1" smtClean="0"/>
              <a:t>morbidite</a:t>
            </a:r>
            <a:r>
              <a:rPr lang="tr-TR" sz="2800" dirty="0" smtClean="0"/>
              <a:t> nedeni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Kanamanın kontrolü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Alt </a:t>
            </a:r>
            <a:r>
              <a:rPr lang="tr-TR" sz="2800" dirty="0" err="1" smtClean="0"/>
              <a:t>ekstremitelerin</a:t>
            </a:r>
            <a:r>
              <a:rPr lang="tr-TR" sz="2800" dirty="0" smtClean="0"/>
              <a:t> </a:t>
            </a:r>
            <a:r>
              <a:rPr lang="tr-TR" sz="2800" dirty="0" err="1" smtClean="0"/>
              <a:t>elevasyonu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Geniş damar yolu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Laktatlı</a:t>
            </a:r>
            <a:r>
              <a:rPr lang="tr-TR" sz="2400" dirty="0" smtClean="0"/>
              <a:t> </a:t>
            </a:r>
            <a:r>
              <a:rPr lang="tr-TR" sz="2400" dirty="0" err="1" smtClean="0"/>
              <a:t>ringer</a:t>
            </a:r>
            <a:r>
              <a:rPr lang="tr-TR" sz="2400" dirty="0" smtClean="0"/>
              <a:t> </a:t>
            </a:r>
            <a:r>
              <a:rPr lang="tr-TR" sz="2400" dirty="0" err="1" smtClean="0"/>
              <a:t>infüzyonu</a:t>
            </a:r>
            <a:endParaRPr lang="tr-TR" sz="24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Kan basıncı </a:t>
            </a:r>
            <a:r>
              <a:rPr lang="tr-TR" sz="2800" dirty="0" err="1" smtClean="0"/>
              <a:t>titrasyonu</a:t>
            </a:r>
            <a:r>
              <a:rPr lang="tr-TR" sz="2800" dirty="0" smtClean="0"/>
              <a:t>: 90-100 </a:t>
            </a:r>
            <a:r>
              <a:rPr lang="tr-TR" sz="2800" dirty="0" err="1" smtClean="0"/>
              <a:t>mmHg</a:t>
            </a:r>
            <a:endParaRPr lang="tr-TR" sz="2800" dirty="0" smtClean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428423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Sıvı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tedavisi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Kristalloidler</a:t>
            </a:r>
            <a:endParaRPr lang="tr-TR" sz="2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Ringer</a:t>
            </a:r>
            <a:r>
              <a:rPr lang="tr-TR" sz="2400" dirty="0" smtClean="0"/>
              <a:t> </a:t>
            </a:r>
            <a:r>
              <a:rPr lang="tr-TR" sz="2400" dirty="0" err="1" smtClean="0"/>
              <a:t>laktat</a:t>
            </a:r>
            <a:endParaRPr lang="tr-TR" sz="24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Saline</a:t>
            </a:r>
            <a:r>
              <a:rPr lang="tr-TR" sz="2400" dirty="0" smtClean="0"/>
              <a:t> (?)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Kolloidler</a:t>
            </a:r>
            <a:endParaRPr lang="tr-TR" sz="2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smtClean="0"/>
              <a:t>Nişasta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Albumin</a:t>
            </a:r>
            <a:endParaRPr lang="tr-TR" sz="24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Kırmızı kan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Sıvı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tedavisi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Hipotansiyonu düzelt (altın saat)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Kalp atım hızını yavaşlat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Hipoperfüzyon</a:t>
            </a:r>
            <a:r>
              <a:rPr lang="tr-TR" sz="2800" dirty="0" smtClean="0"/>
              <a:t> anormalliklerini düzelt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Oksijenlenme bozukluklarını </a:t>
            </a:r>
            <a:r>
              <a:rPr lang="tr-TR" sz="2800" dirty="0" err="1" smtClean="0"/>
              <a:t>monitörize</a:t>
            </a:r>
            <a:r>
              <a:rPr lang="tr-TR" sz="2800" dirty="0" smtClean="0"/>
              <a:t> et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Resüsitasyon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sıvıları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Kristalloid</a:t>
            </a:r>
            <a:r>
              <a:rPr lang="tr-TR" sz="2800" dirty="0" smtClean="0"/>
              <a:t> </a:t>
            </a:r>
            <a:r>
              <a:rPr lang="tr-TR" sz="2800" dirty="0" err="1" smtClean="0"/>
              <a:t>vs</a:t>
            </a:r>
            <a:r>
              <a:rPr lang="tr-TR" sz="2800" dirty="0" smtClean="0"/>
              <a:t> </a:t>
            </a:r>
            <a:r>
              <a:rPr lang="tr-TR" sz="2800" dirty="0" err="1" smtClean="0"/>
              <a:t>Kolloid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30 ml/kg- 3 saatte, </a:t>
            </a:r>
            <a:r>
              <a:rPr lang="tr-TR" sz="2800" dirty="0" err="1" smtClean="0"/>
              <a:t>kristalloid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Obstetrik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kanama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Maternal</a:t>
            </a:r>
            <a:r>
              <a:rPr lang="tr-TR" sz="2800" dirty="0" smtClean="0"/>
              <a:t> ve </a:t>
            </a:r>
            <a:r>
              <a:rPr lang="tr-TR" sz="2800" dirty="0" err="1" smtClean="0"/>
              <a:t>perinatal</a:t>
            </a:r>
            <a:r>
              <a:rPr lang="tr-TR" sz="2800" dirty="0" smtClean="0"/>
              <a:t> ölüm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Kan transfüzyonu gerektirir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Htc</a:t>
            </a:r>
            <a:r>
              <a:rPr lang="tr-TR" sz="2800" dirty="0" smtClean="0"/>
              <a:t> değerinde 10 puan düşme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Acil tedavi gereksinimi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kran Resmi 2017-10-15 08.26.5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76872"/>
            <a:ext cx="7710346" cy="315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809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Şok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evreleri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Kompanse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Dekompanse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İrreversibl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3934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Kompanse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Savunma mekanizmaları </a:t>
            </a:r>
            <a:r>
              <a:rPr lang="tr-TR" sz="2800" dirty="0" err="1" smtClean="0"/>
              <a:t>perfüzyonu</a:t>
            </a:r>
            <a:r>
              <a:rPr lang="tr-TR" sz="2800" dirty="0" smtClean="0"/>
              <a:t> korur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Taşikardi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Cilt </a:t>
            </a:r>
            <a:r>
              <a:rPr lang="tr-TR" sz="2800" dirty="0" err="1" smtClean="0"/>
              <a:t>perfüzyonunda</a:t>
            </a:r>
            <a:r>
              <a:rPr lang="tr-TR" sz="2800" dirty="0" smtClean="0"/>
              <a:t> bozulma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Şuur durumunda azalma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3934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Dekompanse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şok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Savunma mekanizmaları yetersiz kalır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Hipotansiyon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KAH artışı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Hızlı, zayıf nabız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Ajitasyon, huzursuzluk, </a:t>
            </a:r>
            <a:r>
              <a:rPr lang="tr-TR" sz="2800" dirty="0" err="1" smtClean="0"/>
              <a:t>konfüzyon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3934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Şok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Yetersiz doku </a:t>
            </a:r>
            <a:r>
              <a:rPr lang="tr-TR" sz="2800" dirty="0" err="1" smtClean="0"/>
              <a:t>perfüzyonu</a:t>
            </a:r>
            <a:r>
              <a:rPr lang="tr-TR" sz="2800" dirty="0" smtClean="0"/>
              <a:t> sonucu gelişen doku oksijenlenmesi bozukluğu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smtClean="0"/>
              <a:t>Anaerobik metabolizma</a:t>
            </a:r>
            <a:endParaRPr lang="tr-TR" sz="24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İrerevrsibl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şok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Tam çöküş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Belirgin </a:t>
            </a:r>
            <a:r>
              <a:rPr lang="tr-TR" sz="2800" dirty="0" err="1" smtClean="0"/>
              <a:t>perfüzyon</a:t>
            </a:r>
            <a:r>
              <a:rPr lang="tr-TR" sz="2800" dirty="0" smtClean="0"/>
              <a:t> bozukluğu 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Ölüm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3934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Kan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En az 6 Ü kırmızı kan hazırlayın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Cuff</a:t>
            </a:r>
            <a:r>
              <a:rPr lang="tr-TR" sz="2800" dirty="0" smtClean="0"/>
              <a:t> basıncı ile hızlı </a:t>
            </a:r>
            <a:r>
              <a:rPr lang="tr-TR" sz="2800" dirty="0" err="1" smtClean="0"/>
              <a:t>infüzyon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SVB ve arter basıncı </a:t>
            </a:r>
            <a:r>
              <a:rPr lang="tr-TR" sz="2800" dirty="0" err="1" smtClean="0"/>
              <a:t>monitörizasyonu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3934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Hipovolemik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şok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komplikasyonları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ABH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Hipofiz nekrozu (</a:t>
            </a:r>
            <a:r>
              <a:rPr lang="tr-TR" sz="2800" dirty="0" err="1" smtClean="0"/>
              <a:t>Sheehan</a:t>
            </a:r>
            <a:r>
              <a:rPr lang="tr-TR" sz="2800" dirty="0" smtClean="0"/>
              <a:t> sendromu)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DIC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3934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Nasıl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yöneteceğiz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4514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64515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6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84313"/>
            <a:ext cx="7496175" cy="487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pic>
        <p:nvPicPr>
          <p:cNvPr id="64518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6308725"/>
            <a:ext cx="5683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908997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Yönetim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kran Resmi 2017-10-15 08.30.27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060848"/>
            <a:ext cx="6650151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809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Oksijen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sunumu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 smtClean="0"/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CO X (1,3XHbXSaO2) + (0.003XPaO2)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3934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Hipovemik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şok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için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risk </a:t>
            </a:r>
            <a:r>
              <a:rPr lang="en-US" dirty="0" err="1" smtClean="0">
                <a:solidFill>
                  <a:schemeClr val="bg1"/>
                </a:solidFill>
              </a:rPr>
              <a:t>faktörleri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kran Resmi 2017-10-15 08.29.1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88840"/>
            <a:ext cx="6451010" cy="435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809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Oksijenlenme sağlanmalı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LA durumunda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smtClean="0"/>
              <a:t>Oksijenlenme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Entübasyon</a:t>
            </a:r>
            <a:endParaRPr lang="tr-TR" sz="2400" dirty="0" smtClean="0"/>
          </a:p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tr-TR" sz="2800" dirty="0" smtClean="0"/>
              <a:t>Pozitif basınçlı </a:t>
            </a:r>
            <a:r>
              <a:rPr lang="tr-TR" sz="2800" dirty="0" err="1" smtClean="0"/>
              <a:t>ventilasyon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4809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Kristalloidler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Kolay bulunur, güvenli, ucuz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Ekstravasküler</a:t>
            </a:r>
            <a:r>
              <a:rPr lang="tr-TR" sz="2800" dirty="0" smtClean="0"/>
              <a:t> alana hızlı geçiş, doku ödemi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R. </a:t>
            </a:r>
            <a:r>
              <a:rPr lang="tr-TR" sz="2800" dirty="0" err="1" smtClean="0"/>
              <a:t>Laktat</a:t>
            </a:r>
            <a:r>
              <a:rPr lang="tr-TR" sz="2800" dirty="0" smtClean="0"/>
              <a:t>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Hipotonik</a:t>
            </a:r>
            <a:r>
              <a:rPr lang="tr-TR" sz="2800" dirty="0" smtClean="0"/>
              <a:t> </a:t>
            </a:r>
            <a:r>
              <a:rPr lang="tr-TR" sz="2800" dirty="0" err="1" smtClean="0"/>
              <a:t>dektroz</a:t>
            </a:r>
            <a:r>
              <a:rPr lang="tr-TR" sz="2800" dirty="0" smtClean="0"/>
              <a:t> solüsyonlarının </a:t>
            </a:r>
            <a:r>
              <a:rPr lang="tr-TR" sz="2800" dirty="0" err="1" smtClean="0"/>
              <a:t>hipovolemik</a:t>
            </a:r>
            <a:r>
              <a:rPr lang="tr-TR" sz="2800" dirty="0" smtClean="0"/>
              <a:t> şok </a:t>
            </a:r>
            <a:r>
              <a:rPr lang="tr-TR" sz="2800" dirty="0" err="1" smtClean="0"/>
              <a:t>yöentiminde</a:t>
            </a:r>
            <a:r>
              <a:rPr lang="tr-TR" sz="2800" dirty="0" smtClean="0"/>
              <a:t> yeri yok 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4809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Kolloidler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Albumin</a:t>
            </a:r>
            <a:r>
              <a:rPr lang="tr-TR" sz="2800" dirty="0" smtClean="0"/>
              <a:t>, nişasta, </a:t>
            </a:r>
            <a:r>
              <a:rPr lang="tr-TR" sz="2800" dirty="0" err="1" smtClean="0"/>
              <a:t>dekstran</a:t>
            </a:r>
            <a:r>
              <a:rPr lang="tr-TR" sz="2800" dirty="0" smtClean="0"/>
              <a:t>, jelatin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Pahalı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Onkotik</a:t>
            </a:r>
            <a:r>
              <a:rPr lang="tr-TR" sz="2800" dirty="0" smtClean="0"/>
              <a:t> basıncı artırırlar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Reaksiyon riski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Kalsiyuma bağlanabilirler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Dolaşan </a:t>
            </a:r>
            <a:r>
              <a:rPr lang="tr-TR" sz="2800" dirty="0" err="1" smtClean="0"/>
              <a:t>Ig</a:t>
            </a:r>
            <a:r>
              <a:rPr lang="tr-TR" sz="2800" dirty="0" smtClean="0"/>
              <a:t> etkileyebilirler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4809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smtClean="0">
                <a:solidFill>
                  <a:schemeClr val="bg1"/>
                </a:solidFill>
              </a:rPr>
              <a:t>Homeostasis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Hücresel denge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Hücrelerin oksijen ile </a:t>
            </a:r>
            <a:r>
              <a:rPr lang="tr-TR" sz="2800" dirty="0" err="1" smtClean="0"/>
              <a:t>perfüzyonu</a:t>
            </a:r>
            <a:r>
              <a:rPr lang="tr-TR" sz="2800" dirty="0" smtClean="0"/>
              <a:t> ve </a:t>
            </a:r>
            <a:r>
              <a:rPr lang="tr-TR" sz="2800" dirty="0" err="1" smtClean="0"/>
              <a:t>glukoz</a:t>
            </a:r>
            <a:r>
              <a:rPr lang="tr-TR" sz="2800" dirty="0" smtClean="0"/>
              <a:t>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Hücrelerden kan yolu ile eliminasyon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ürünleri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000" dirty="0" err="1" smtClean="0"/>
              <a:t>Profilatik</a:t>
            </a:r>
            <a:r>
              <a:rPr lang="tr-TR" sz="2000" dirty="0" smtClean="0"/>
              <a:t> olarak kullanılmaz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000" dirty="0" smtClean="0"/>
              <a:t>Oksijen taşıma kapasitesi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000" dirty="0" err="1" smtClean="0"/>
              <a:t>Koagülasyon</a:t>
            </a:r>
            <a:r>
              <a:rPr lang="tr-TR" sz="2000" dirty="0" smtClean="0"/>
              <a:t> faktörleri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000" dirty="0" err="1" smtClean="0"/>
              <a:t>Koagülasyon</a:t>
            </a:r>
            <a:r>
              <a:rPr lang="tr-TR" sz="2000" dirty="0" smtClean="0"/>
              <a:t> bozukluğunda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000" dirty="0" smtClean="0"/>
              <a:t>Total kan volümünün %20-25 inden fazla kaybı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000" dirty="0" err="1" smtClean="0"/>
              <a:t>Koagülasyon</a:t>
            </a:r>
            <a:r>
              <a:rPr lang="tr-TR" sz="2000" dirty="0" smtClean="0"/>
              <a:t> testleri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000" dirty="0" err="1" smtClean="0"/>
              <a:t>Trombosit</a:t>
            </a:r>
            <a:r>
              <a:rPr lang="tr-TR" sz="2000" dirty="0" smtClean="0"/>
              <a:t> süspansi</a:t>
            </a:r>
            <a:r>
              <a:rPr lang="tr-TR" sz="2000" dirty="0" smtClean="0"/>
              <a:t>yonu</a:t>
            </a:r>
            <a:r>
              <a:rPr lang="tr-TR" sz="2000" dirty="0" smtClean="0"/>
              <a:t> </a:t>
            </a:r>
            <a:endParaRPr lang="tr-TR" sz="20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4809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İlaçlar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Vazoaktif</a:t>
            </a:r>
            <a:r>
              <a:rPr lang="tr-TR" sz="2400" dirty="0" smtClean="0"/>
              <a:t> ajanlar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400" dirty="0" smtClean="0"/>
              <a:t>Önce volüm </a:t>
            </a:r>
            <a:r>
              <a:rPr lang="tr-TR" sz="2400" dirty="0" err="1" smtClean="0"/>
              <a:t>replasmanı</a:t>
            </a:r>
            <a:endParaRPr lang="tr-TR" sz="24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Antibiyotik (?)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Mide koruyucular</a:t>
            </a:r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281955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6562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6563" name="Picture 3" descr="Ekran Resmi 2016-11-23 13.15.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68275"/>
            <a:ext cx="5689600" cy="648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6308725"/>
            <a:ext cx="5683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1321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kran Resmi 2017-10-15 08.08.0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2349500"/>
            <a:ext cx="67056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260350"/>
            <a:ext cx="87852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Kritik</a:t>
            </a:r>
            <a:r>
              <a:rPr lang="en-US" dirty="0" smtClean="0">
                <a:solidFill>
                  <a:schemeClr val="bg1"/>
                </a:solidFill>
              </a:rPr>
              <a:t> hasta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7586" name="Text Box 5"/>
          <p:cNvSpPr txBox="1">
            <a:spLocks noChangeArrowheads="1"/>
          </p:cNvSpPr>
          <p:nvPr/>
        </p:nvSpPr>
        <p:spPr bwMode="auto">
          <a:xfrm>
            <a:off x="-36513" y="6500813"/>
            <a:ext cx="2357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1000" i="1">
                <a:solidFill>
                  <a:schemeClr val="bg1"/>
                </a:solidFill>
              </a:rPr>
              <a:t>Demirkiran O., 2015</a:t>
            </a:r>
          </a:p>
        </p:txBody>
      </p:sp>
      <p:sp>
        <p:nvSpPr>
          <p:cNvPr id="67587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67588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9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7590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513" y="1700213"/>
            <a:ext cx="34163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1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773238"/>
            <a:ext cx="5280025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3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6308725"/>
            <a:ext cx="5683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9687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 descr="IMG_847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4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2" name="Picture 2" descr="IMG_86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838" y="2276475"/>
            <a:ext cx="1908175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00563" y="1196975"/>
            <a:ext cx="1511300" cy="287338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7168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6308725"/>
            <a:ext cx="5683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136083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" descr="IMG_87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6" name="Picture 2" descr="IMG_871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0"/>
            <a:ext cx="4443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7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6308725"/>
            <a:ext cx="5683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99286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Tedaviye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yanıtı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değerlendirme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400" dirty="0" smtClean="0"/>
              <a:t>Oksijenlenme ve </a:t>
            </a:r>
            <a:r>
              <a:rPr lang="tr-TR" sz="2400" dirty="0" err="1" smtClean="0"/>
              <a:t>replasman</a:t>
            </a:r>
            <a:r>
              <a:rPr lang="tr-TR" sz="2400" dirty="0" smtClean="0"/>
              <a:t> sonrasında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400" dirty="0" smtClean="0"/>
              <a:t>Düzenli aralıklarla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000" dirty="0" err="1" smtClean="0"/>
              <a:t>Vital</a:t>
            </a:r>
            <a:r>
              <a:rPr lang="tr-TR" sz="2000" dirty="0" smtClean="0"/>
              <a:t> bulgular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000" dirty="0" smtClean="0"/>
              <a:t>İdrar çıkışı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000" dirty="0" smtClean="0"/>
              <a:t>Şuur durumu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tr-TR" sz="2000" dirty="0" smtClean="0"/>
              <a:t>KDZ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400" dirty="0" err="1" smtClean="0"/>
              <a:t>Lab</a:t>
            </a:r>
            <a:r>
              <a:rPr lang="tr-TR" sz="2400" dirty="0" smtClean="0"/>
              <a:t> testleri</a:t>
            </a:r>
            <a:endParaRPr lang="tr-TR" sz="24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281955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Kritik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nokta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47664" y="1988840"/>
            <a:ext cx="5688632" cy="172819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000000"/>
                </a:solidFill>
              </a:rPr>
              <a:t>Huzursuzluk</a:t>
            </a:r>
            <a:r>
              <a:rPr lang="en-US" sz="2800" dirty="0" smtClean="0">
                <a:solidFill>
                  <a:srgbClr val="000000"/>
                </a:solidFill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</a:rPr>
              <a:t>anksiyete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19672" y="4221088"/>
            <a:ext cx="5688632" cy="172819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000000"/>
                </a:solidFill>
              </a:rPr>
              <a:t>Bilinç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düzeyinde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bozulma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57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Özet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Birinc</a:t>
            </a:r>
            <a:r>
              <a:rPr lang="tr-TR" sz="2800" dirty="0" smtClean="0"/>
              <a:t>il hedef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	Volüm </a:t>
            </a:r>
            <a:r>
              <a:rPr lang="tr-TR" sz="2800" dirty="0" err="1" smtClean="0"/>
              <a:t>replasmanı</a:t>
            </a:r>
            <a:endParaRPr lang="tr-TR" sz="2800" dirty="0" smtClean="0"/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İkincil hedef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	</a:t>
            </a:r>
            <a:r>
              <a:rPr lang="tr-TR" sz="2800" dirty="0" err="1" smtClean="0"/>
              <a:t>İskeminin</a:t>
            </a:r>
            <a:r>
              <a:rPr lang="tr-TR" sz="2800" dirty="0" smtClean="0"/>
              <a:t> önlenmesi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tr-TR" sz="2800" dirty="0" smtClean="0"/>
              <a:t>	</a:t>
            </a:r>
            <a:r>
              <a:rPr lang="tr-TR" sz="2800" dirty="0" err="1" smtClean="0"/>
              <a:t>İnfalamatuvar</a:t>
            </a:r>
            <a:r>
              <a:rPr lang="tr-TR" sz="2800" dirty="0" smtClean="0"/>
              <a:t> </a:t>
            </a:r>
            <a:r>
              <a:rPr lang="tr-TR" sz="2800" dirty="0" err="1" smtClean="0"/>
              <a:t>mediyatör</a:t>
            </a:r>
            <a:r>
              <a:rPr lang="tr-TR" sz="2800" dirty="0" smtClean="0"/>
              <a:t> salınımın azaltılması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3934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smtClean="0">
                <a:solidFill>
                  <a:schemeClr val="bg1"/>
                </a:solidFill>
              </a:rPr>
              <a:t>Fick </a:t>
            </a:r>
            <a:r>
              <a:rPr lang="en-US" dirty="0" err="1" smtClean="0">
                <a:solidFill>
                  <a:schemeClr val="bg1"/>
                </a:solidFill>
              </a:rPr>
              <a:t>prensibi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Hava girer çıkar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Kan çevreden çevreye dolanır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Bunlarda bozukluk iyi bir durum </a:t>
            </a:r>
            <a:r>
              <a:rPr lang="tr-TR" sz="2800" dirty="0" err="1" smtClean="0"/>
              <a:t>değidir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>
              <a:solidFill>
                <a:schemeClr val="bg1"/>
              </a:solidFill>
            </a:endParaRP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700213"/>
            <a:ext cx="8713788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 eaLnBrk="1" hangingPunct="1">
              <a:lnSpc>
                <a:spcPct val="150000"/>
              </a:lnSpc>
              <a:buFontTx/>
              <a:buChar char="•"/>
            </a:pPr>
            <a:endParaRPr lang="en-US" sz="2800"/>
          </a:p>
        </p:txBody>
      </p:sp>
      <p:pic>
        <p:nvPicPr>
          <p:cNvPr id="860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3188"/>
            <a:ext cx="91440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Text Box 5"/>
          <p:cNvSpPr txBox="1">
            <a:spLocks noChangeArrowheads="1"/>
          </p:cNvSpPr>
          <p:nvPr/>
        </p:nvSpPr>
        <p:spPr bwMode="auto">
          <a:xfrm>
            <a:off x="0" y="6500813"/>
            <a:ext cx="2357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1000" i="1">
                <a:solidFill>
                  <a:schemeClr val="bg1"/>
                </a:solidFill>
              </a:rPr>
              <a:t>Demirkiran O.,</a:t>
            </a:r>
          </a:p>
        </p:txBody>
      </p:sp>
      <p:sp>
        <p:nvSpPr>
          <p:cNvPr id="8602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sp>
        <p:nvSpPr>
          <p:cNvPr id="86022" name="Rectangle 7"/>
          <p:cNvSpPr>
            <a:spLocks noChangeArrowheads="1"/>
          </p:cNvSpPr>
          <p:nvPr/>
        </p:nvSpPr>
        <p:spPr bwMode="auto">
          <a:xfrm>
            <a:off x="7596188" y="260350"/>
            <a:ext cx="1368425" cy="1296988"/>
          </a:xfrm>
          <a:prstGeom prst="rect">
            <a:avLst/>
          </a:prstGeom>
          <a:solidFill>
            <a:srgbClr val="524BE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6023" name="Picture 8" descr="CTF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4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91440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5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807807" y="6457890"/>
            <a:ext cx="131318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/>
              </a:rPr>
              <a:t>0.Demirkiran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915816" y="6441370"/>
            <a:ext cx="84169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2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istral"/>
                <a:cs typeface="Mistral"/>
              </a:rPr>
              <a:t>By</a:t>
            </a:r>
            <a:r>
              <a:rPr lang="tr-TR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/>
              </a:rPr>
              <a:t> </a:t>
            </a:r>
            <a:r>
              <a:rPr lang="tr-TR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istral"/>
                <a:cs typeface="Mistral"/>
              </a:rPr>
              <a:t>O.D.</a:t>
            </a:r>
            <a:endParaRPr lang="tr-TR" sz="2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/>
            </a:endParaRPr>
          </a:p>
        </p:txBody>
      </p:sp>
      <p:pic>
        <p:nvPicPr>
          <p:cNvPr id="86028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6308725"/>
            <a:ext cx="5683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16945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Patofizyoloji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563888" y="1772816"/>
            <a:ext cx="1656184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00"/>
                </a:solidFill>
              </a:rPr>
              <a:t>Kan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volümü</a:t>
            </a:r>
            <a:r>
              <a:rPr lang="en-US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63888" y="2564904"/>
            <a:ext cx="1656184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00"/>
                </a:solidFill>
              </a:rPr>
              <a:t>Vönöz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dönüş</a:t>
            </a:r>
            <a:r>
              <a:rPr lang="en-US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63888" y="3429000"/>
            <a:ext cx="1656184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Stroke </a:t>
            </a:r>
            <a:r>
              <a:rPr lang="en-US" dirty="0" err="1" smtClean="0">
                <a:solidFill>
                  <a:srgbClr val="000000"/>
                </a:solidFill>
              </a:rPr>
              <a:t>volüm</a:t>
            </a:r>
            <a:r>
              <a:rPr lang="en-US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63888" y="4365104"/>
            <a:ext cx="1656184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00"/>
                </a:solidFill>
              </a:rPr>
              <a:t>Kalp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debisi</a:t>
            </a:r>
            <a:r>
              <a:rPr lang="en-US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63888" y="5301208"/>
            <a:ext cx="1656184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00"/>
                </a:solidFill>
              </a:rPr>
              <a:t>Doku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perfüzyonu</a:t>
            </a:r>
            <a:r>
              <a:rPr lang="en-US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kran Resmi 2017-10-15 08.19.4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00808"/>
            <a:ext cx="6295880" cy="479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809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260350"/>
            <a:ext cx="8569325" cy="1295400"/>
          </a:xfrm>
          <a:solidFill>
            <a:srgbClr val="312969"/>
          </a:solidFill>
        </p:spPr>
        <p:txBody>
          <a:bodyPr/>
          <a:lstStyle/>
          <a:p>
            <a:pPr algn="l" eaLnBrk="1" hangingPunct="1"/>
            <a:r>
              <a:rPr lang="en-US" dirty="0" err="1" smtClean="0">
                <a:solidFill>
                  <a:schemeClr val="bg1"/>
                </a:solidFill>
              </a:rPr>
              <a:t>Yetersiz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oksijenlenme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ya</a:t>
            </a:r>
            <a:r>
              <a:rPr lang="en-US" dirty="0" smtClean="0">
                <a:solidFill>
                  <a:schemeClr val="bg1"/>
                </a:solidFill>
              </a:rPr>
              <a:t> da </a:t>
            </a:r>
            <a:r>
              <a:rPr lang="en-US" dirty="0" err="1" smtClean="0">
                <a:solidFill>
                  <a:schemeClr val="bg1"/>
                </a:solidFill>
              </a:rPr>
              <a:t>perfüzyon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bozukluğu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700213"/>
            <a:ext cx="8424863" cy="468153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tr-TR" sz="2800" dirty="0" smtClean="0"/>
              <a:t>Yetersiz hücre </a:t>
            </a:r>
            <a:r>
              <a:rPr lang="tr-TR" sz="2800" dirty="0" err="1" smtClean="0"/>
              <a:t>okisjenlenmesi</a:t>
            </a:r>
            <a:endParaRPr lang="tr-TR" sz="28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tr-TR" sz="2800" dirty="0" err="1" smtClean="0"/>
              <a:t>Aerobil</a:t>
            </a:r>
            <a:r>
              <a:rPr lang="tr-TR" sz="2800" dirty="0" smtClean="0"/>
              <a:t> metabolizmadan anaerobik metabolizmaya geçiş</a:t>
            </a:r>
            <a:endParaRPr lang="tr-TR" sz="2800" dirty="0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308850" y="404813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7172" name="Picture 8" descr="CT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48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6308725"/>
            <a:ext cx="5413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87" y="6309320"/>
            <a:ext cx="567613" cy="54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0876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7692</TotalTime>
  <Words>709</Words>
  <Application>Microsoft Macintosh PowerPoint</Application>
  <PresentationFormat>On-screen Show (4:3)</PresentationFormat>
  <Paragraphs>306</Paragraphs>
  <Slides>60</Slides>
  <Notes>56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2_Default Design</vt:lpstr>
      <vt:lpstr>Obstetrik kanamalarda hemodinami yönetimi</vt:lpstr>
      <vt:lpstr>Postpartum kanama </vt:lpstr>
      <vt:lpstr>PowerPoint Presentation</vt:lpstr>
      <vt:lpstr>Şok</vt:lpstr>
      <vt:lpstr>Homeostasis</vt:lpstr>
      <vt:lpstr>Fick prensibi</vt:lpstr>
      <vt:lpstr>Patofizyoloji</vt:lpstr>
      <vt:lpstr>PowerPoint Presentation</vt:lpstr>
      <vt:lpstr>Yetersiz oksijenlenme ya da perfüzyon bozukluğu</vt:lpstr>
      <vt:lpstr>Anaerobik metabolizma</vt:lpstr>
      <vt:lpstr>Perfüzyonun korunması</vt:lpstr>
      <vt:lpstr>PowerPoint Presentation</vt:lpstr>
      <vt:lpstr>Kalp atım hızı</vt:lpstr>
      <vt:lpstr>Stroke volüm </vt:lpstr>
      <vt:lpstr>Preload</vt:lpstr>
      <vt:lpstr>Preload artışı</vt:lpstr>
      <vt:lpstr>Preloadda azalma</vt:lpstr>
      <vt:lpstr>Hemodinamik monitörizasyon</vt:lpstr>
      <vt:lpstr>İnvaziv</vt:lpstr>
      <vt:lpstr>Klinik</vt:lpstr>
      <vt:lpstr>Şok</vt:lpstr>
      <vt:lpstr>PowerPoint Presentation</vt:lpstr>
      <vt:lpstr>Şok kompansasyonu</vt:lpstr>
      <vt:lpstr>Kan basıncı</vt:lpstr>
      <vt:lpstr>Görünüm</vt:lpstr>
      <vt:lpstr>Kanamada yaklaşım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Sıvı tedavisi</vt:lpstr>
      <vt:lpstr>Sıvı tedavisi</vt:lpstr>
      <vt:lpstr>Resüsitasyon sıvıları</vt:lpstr>
      <vt:lpstr>Obstetrik kanama</vt:lpstr>
      <vt:lpstr>PowerPoint Presentation</vt:lpstr>
      <vt:lpstr>Şok evreleri</vt:lpstr>
      <vt:lpstr>Kompanse</vt:lpstr>
      <vt:lpstr>Dekompanse şok</vt:lpstr>
      <vt:lpstr>İrerevrsibl şok</vt:lpstr>
      <vt:lpstr>Kan</vt:lpstr>
      <vt:lpstr>Hipovolemik şok komplikasyonları</vt:lpstr>
      <vt:lpstr>Nasıl yöneteceğiz?</vt:lpstr>
      <vt:lpstr>Yönetim</vt:lpstr>
      <vt:lpstr>Oksijen sunumu</vt:lpstr>
      <vt:lpstr>Hipovemik şok için  risk faktörleri</vt:lpstr>
      <vt:lpstr>PowerPoint Presentation</vt:lpstr>
      <vt:lpstr>Kristalloidler</vt:lpstr>
      <vt:lpstr>Kolloidler</vt:lpstr>
      <vt:lpstr>Kan ürünleri</vt:lpstr>
      <vt:lpstr>PowerPoint Presentation</vt:lpstr>
      <vt:lpstr>PowerPoint Presentation</vt:lpstr>
      <vt:lpstr>PowerPoint Presentation</vt:lpstr>
      <vt:lpstr>Kritik hasta</vt:lpstr>
      <vt:lpstr>PowerPoint Presentation</vt:lpstr>
      <vt:lpstr>PowerPoint Presentation</vt:lpstr>
      <vt:lpstr>Tedaviye yanıtı değerlendirme</vt:lpstr>
      <vt:lpstr>Kritik nokta</vt:lpstr>
      <vt:lpstr>Özet</vt:lpstr>
      <vt:lpstr>PowerPoint Presentation</vt:lpstr>
    </vt:vector>
  </TitlesOfParts>
  <Company>Cerrahpaşa Tıp Fakültesi - İÜ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OKTAY DEMIRKIRAN</dc:creator>
  <cp:lastModifiedBy>Oktay Demirkıran</cp:lastModifiedBy>
  <cp:revision>266</cp:revision>
  <dcterms:created xsi:type="dcterms:W3CDTF">2006-10-21T18:01:02Z</dcterms:created>
  <dcterms:modified xsi:type="dcterms:W3CDTF">2017-10-15T08:21:20Z</dcterms:modified>
</cp:coreProperties>
</file>