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57" r:id="rId3"/>
    <p:sldId id="277" r:id="rId4"/>
    <p:sldId id="279" r:id="rId5"/>
    <p:sldId id="284" r:id="rId6"/>
    <p:sldId id="262" r:id="rId7"/>
    <p:sldId id="263" r:id="rId8"/>
    <p:sldId id="283" r:id="rId9"/>
    <p:sldId id="276" r:id="rId10"/>
    <p:sldId id="264" r:id="rId11"/>
    <p:sldId id="265" r:id="rId12"/>
    <p:sldId id="266" r:id="rId13"/>
    <p:sldId id="267" r:id="rId14"/>
    <p:sldId id="260" r:id="rId15"/>
    <p:sldId id="269" r:id="rId16"/>
    <p:sldId id="271" r:id="rId17"/>
    <p:sldId id="270" r:id="rId18"/>
    <p:sldId id="280" r:id="rId19"/>
    <p:sldId id="273" r:id="rId20"/>
    <p:sldId id="278" r:id="rId21"/>
    <p:sldId id="259" r:id="rId22"/>
    <p:sldId id="261" r:id="rId23"/>
    <p:sldId id="272" r:id="rId24"/>
    <p:sldId id="281" r:id="rId25"/>
    <p:sldId id="275" r:id="rId26"/>
    <p:sldId id="274" r:id="rId27"/>
    <p:sldId id="282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58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459D3F-73DF-4B58-824C-D5013F1B2632}" type="datetimeFigureOut">
              <a:rPr lang="tr-TR" smtClean="0"/>
              <a:t>15.10.2017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23CC29-2BDC-4E9B-B80B-40B31602ED1E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F70D0-13DA-4C10-A614-A2FE84C0C2F7}" type="datetimeFigureOut">
              <a:rPr lang="tr-TR" smtClean="0"/>
              <a:pPr/>
              <a:t>15.10.2017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5EA437-230F-4095-8E4B-BF05519F60A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D5565-AD92-4E3D-A3C2-E6026C5E091B}" type="datetimeFigureOut">
              <a:rPr lang="tr-TR" smtClean="0"/>
              <a:pPr/>
              <a:t>15.10.2017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8ACD4-40C2-439A-A6A1-BFC2CFDDB9D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D5565-AD92-4E3D-A3C2-E6026C5E091B}" type="datetimeFigureOut">
              <a:rPr lang="tr-TR" smtClean="0"/>
              <a:pPr/>
              <a:t>15.10.2017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8ACD4-40C2-439A-A6A1-BFC2CFDDB9D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D5565-AD92-4E3D-A3C2-E6026C5E091B}" type="datetimeFigureOut">
              <a:rPr lang="tr-TR" smtClean="0"/>
              <a:pPr/>
              <a:t>15.10.2017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8ACD4-40C2-439A-A6A1-BFC2CFDDB9D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D5565-AD92-4E3D-A3C2-E6026C5E091B}" type="datetimeFigureOut">
              <a:rPr lang="tr-TR" smtClean="0"/>
              <a:pPr/>
              <a:t>15.10.2017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8ACD4-40C2-439A-A6A1-BFC2CFDDB9D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D5565-AD92-4E3D-A3C2-E6026C5E091B}" type="datetimeFigureOut">
              <a:rPr lang="tr-TR" smtClean="0"/>
              <a:pPr/>
              <a:t>15.10.2017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8ACD4-40C2-439A-A6A1-BFC2CFDDB9D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D5565-AD92-4E3D-A3C2-E6026C5E091B}" type="datetimeFigureOut">
              <a:rPr lang="tr-TR" smtClean="0"/>
              <a:pPr/>
              <a:t>15.10.2017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8ACD4-40C2-439A-A6A1-BFC2CFDDB9D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D5565-AD92-4E3D-A3C2-E6026C5E091B}" type="datetimeFigureOut">
              <a:rPr lang="tr-TR" smtClean="0"/>
              <a:pPr/>
              <a:t>15.10.2017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8ACD4-40C2-439A-A6A1-BFC2CFDDB9D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D5565-AD92-4E3D-A3C2-E6026C5E091B}" type="datetimeFigureOut">
              <a:rPr lang="tr-TR" smtClean="0"/>
              <a:pPr/>
              <a:t>15.10.2017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8ACD4-40C2-439A-A6A1-BFC2CFDDB9D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D5565-AD92-4E3D-A3C2-E6026C5E091B}" type="datetimeFigureOut">
              <a:rPr lang="tr-TR" smtClean="0"/>
              <a:pPr/>
              <a:t>15.10.2017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8ACD4-40C2-439A-A6A1-BFC2CFDDB9D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D5565-AD92-4E3D-A3C2-E6026C5E091B}" type="datetimeFigureOut">
              <a:rPr lang="tr-TR" smtClean="0"/>
              <a:pPr/>
              <a:t>15.10.2017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8ACD4-40C2-439A-A6A1-BFC2CFDDB9D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D5565-AD92-4E3D-A3C2-E6026C5E091B}" type="datetimeFigureOut">
              <a:rPr lang="tr-TR" smtClean="0"/>
              <a:pPr/>
              <a:t>15.10.2017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8ACD4-40C2-439A-A6A1-BFC2CFDDB9D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D5565-AD92-4E3D-A3C2-E6026C5E091B}" type="datetimeFigureOut">
              <a:rPr lang="tr-TR" smtClean="0"/>
              <a:pPr/>
              <a:t>15.10.2017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88ACD4-40C2-439A-A6A1-BFC2CFDDB9D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Plasenta Yapışma Anomalileri: Prenatal Tanı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>
              <a:defRPr/>
            </a:pPr>
            <a:r>
              <a:rPr lang="tr-TR" dirty="0" smtClean="0"/>
              <a:t>Dr. İbrahim H. Kalelioğlu</a:t>
            </a:r>
          </a:p>
          <a:p>
            <a:pPr lvl="0">
              <a:defRPr/>
            </a:pPr>
            <a:r>
              <a:rPr lang="tr-TR" dirty="0" smtClean="0"/>
              <a:t>İ.Ü. İstanbul Tıp Fakültesi </a:t>
            </a:r>
          </a:p>
          <a:p>
            <a:pPr lvl="0">
              <a:defRPr/>
            </a:pPr>
            <a:r>
              <a:rPr lang="tr-TR" dirty="0" smtClean="0"/>
              <a:t>Perinatoloji Bilimdalı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300062"/>
            <a:ext cx="2016125" cy="132873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247" y="260375"/>
            <a:ext cx="1368425" cy="1368425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 r="14214" b="43046"/>
          <a:stretch>
            <a:fillRect/>
          </a:stretch>
        </p:blipFill>
        <p:spPr bwMode="auto">
          <a:xfrm>
            <a:off x="3563888" y="332656"/>
            <a:ext cx="1646312" cy="16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2656"/>
            <a:ext cx="8229600" cy="1143000"/>
          </a:xfrm>
        </p:spPr>
        <p:txBody>
          <a:bodyPr/>
          <a:lstStyle/>
          <a:p>
            <a:r>
              <a:rPr lang="tr-TR" dirty="0" smtClean="0"/>
              <a:t>Clear Zone Kaybı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410944" cy="4709120"/>
          </a:xfrm>
        </p:spPr>
        <p:txBody>
          <a:bodyPr>
            <a:normAutofit fontScale="92500" lnSpcReduction="20000"/>
          </a:bodyPr>
          <a:lstStyle/>
          <a:p>
            <a:r>
              <a:rPr lang="tr-TR" sz="2400" dirty="0" smtClean="0"/>
              <a:t>NPD en iyi olan</a:t>
            </a:r>
          </a:p>
          <a:p>
            <a:r>
              <a:rPr lang="tr-TR" sz="2400" dirty="0" smtClean="0"/>
              <a:t>Plasenta yatağı</a:t>
            </a:r>
          </a:p>
          <a:p>
            <a:r>
              <a:rPr lang="tr-TR" sz="2400" dirty="0" smtClean="0"/>
              <a:t>Vakaların %70 inde kayıp izlenmiş</a:t>
            </a:r>
          </a:p>
          <a:p>
            <a:pPr lvl="1"/>
            <a:r>
              <a:rPr lang="tr-TR" sz="2000" dirty="0" smtClean="0"/>
              <a:t>Kalın desidua (glandlar ve spiral arter coils)</a:t>
            </a:r>
          </a:p>
          <a:p>
            <a:pPr lvl="1"/>
            <a:r>
              <a:rPr lang="tr-TR" sz="2000" dirty="0" smtClean="0"/>
              <a:t>Yüzeyel myometrium (Bazal arterler)</a:t>
            </a:r>
          </a:p>
          <a:p>
            <a:r>
              <a:rPr lang="tr-TR" sz="2400" dirty="0" smtClean="0"/>
              <a:t>İlerleyen GH ile bu katmanlar incelir</a:t>
            </a:r>
          </a:p>
          <a:p>
            <a:pPr lvl="1"/>
            <a:r>
              <a:rPr lang="tr-TR" sz="2000" dirty="0" smtClean="0"/>
              <a:t>Desidual katman kesintili hal alır</a:t>
            </a:r>
          </a:p>
          <a:p>
            <a:pPr lvl="1"/>
            <a:r>
              <a:rPr lang="tr-TR" sz="2000" dirty="0" smtClean="0"/>
              <a:t>Yüzeyel myometriyum daha heterojen olur</a:t>
            </a:r>
          </a:p>
          <a:p>
            <a:pPr lvl="2"/>
            <a:r>
              <a:rPr lang="tr-TR" sz="1600" dirty="0" smtClean="0"/>
              <a:t>Artan dilate UP dolaşım nedeni ile</a:t>
            </a:r>
          </a:p>
          <a:p>
            <a:r>
              <a:rPr lang="tr-TR" sz="2400" dirty="0" smtClean="0"/>
              <a:t>Yanlış pozitiflik</a:t>
            </a:r>
          </a:p>
          <a:p>
            <a:pPr lvl="1"/>
            <a:r>
              <a:rPr lang="tr-TR" sz="2000" dirty="0" smtClean="0"/>
              <a:t>Boş mesane nedeni ile kaybolabiliyor</a:t>
            </a:r>
          </a:p>
          <a:p>
            <a:pPr lvl="1"/>
            <a:r>
              <a:rPr lang="tr-TR" sz="2000" dirty="0" smtClean="0"/>
              <a:t>Prob basısı ile kaybolabilir</a:t>
            </a:r>
          </a:p>
          <a:p>
            <a:pPr lvl="1"/>
            <a:r>
              <a:rPr lang="tr-TR" sz="2000" dirty="0" smtClean="0"/>
              <a:t>İlerleyen GH larda doğal olarak kesinti</a:t>
            </a:r>
          </a:p>
          <a:p>
            <a:pPr lvl="1"/>
            <a:r>
              <a:rPr lang="tr-TR" sz="2000" dirty="0" smtClean="0"/>
              <a:t>Plasenta yatağındaki skar dokusu nedenli olabilir</a:t>
            </a:r>
          </a:p>
          <a:p>
            <a:pPr lvl="1"/>
            <a:endParaRPr lang="tr-TR" sz="20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2492896"/>
            <a:ext cx="2448272" cy="1999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260648"/>
            <a:ext cx="2411760" cy="2037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581127"/>
            <a:ext cx="2376264" cy="196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Myometriyumun İncelmesi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610744" cy="4853136"/>
          </a:xfrm>
        </p:spPr>
        <p:txBody>
          <a:bodyPr>
            <a:normAutofit/>
          </a:bodyPr>
          <a:lstStyle/>
          <a:p>
            <a:r>
              <a:rPr lang="tr-TR" sz="2000" dirty="0" smtClean="0"/>
              <a:t>&lt; 1mm veya kaybolması</a:t>
            </a:r>
          </a:p>
          <a:p>
            <a:r>
              <a:rPr lang="tr-TR" sz="2000" dirty="0" smtClean="0"/>
              <a:t>Ayırıcı tanı</a:t>
            </a:r>
          </a:p>
          <a:p>
            <a:pPr lvl="1"/>
            <a:r>
              <a:rPr lang="tr-TR" sz="1600" dirty="0" smtClean="0"/>
              <a:t>Üçüncü trimesterde kasılmalarla incelir</a:t>
            </a:r>
          </a:p>
          <a:p>
            <a:pPr lvl="1"/>
            <a:r>
              <a:rPr lang="tr-TR" sz="1600" dirty="0" smtClean="0"/>
              <a:t>Prob basısıyla incelir</a:t>
            </a:r>
          </a:p>
          <a:p>
            <a:pPr lvl="1"/>
            <a:r>
              <a:rPr lang="tr-TR" sz="1600" dirty="0" smtClean="0"/>
              <a:t>Boş mesane incelir</a:t>
            </a:r>
          </a:p>
          <a:p>
            <a:pPr lvl="1"/>
            <a:r>
              <a:rPr lang="tr-TR" sz="1600" dirty="0" smtClean="0"/>
              <a:t>Dehisans:uterin pencere</a:t>
            </a:r>
          </a:p>
          <a:p>
            <a:endParaRPr lang="tr-TR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196752"/>
            <a:ext cx="288032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429000"/>
            <a:ext cx="2849686" cy="2064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Mesane-Seroza Kompleksinde Kesinti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322712" cy="4637112"/>
          </a:xfrm>
        </p:spPr>
        <p:txBody>
          <a:bodyPr>
            <a:normAutofit/>
          </a:bodyPr>
          <a:lstStyle/>
          <a:p>
            <a:r>
              <a:rPr lang="tr-TR" sz="1800" dirty="0" smtClean="0"/>
              <a:t>Mesane kası tutulumu</a:t>
            </a:r>
          </a:p>
          <a:p>
            <a:r>
              <a:rPr lang="tr-TR" sz="1800" dirty="0" smtClean="0"/>
              <a:t>Uterovezikal komplekste vaskülerite artışı</a:t>
            </a:r>
            <a:endParaRPr lang="tr-TR" sz="1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484784"/>
            <a:ext cx="3905994" cy="2958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996952"/>
            <a:ext cx="37623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Plasentanın Mesaneye Bombeleşmesi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538736" cy="4565104"/>
          </a:xfrm>
        </p:spPr>
        <p:txBody>
          <a:bodyPr>
            <a:normAutofit/>
          </a:bodyPr>
          <a:lstStyle/>
          <a:p>
            <a:r>
              <a:rPr lang="tr-TR" sz="2000" dirty="0" smtClean="0"/>
              <a:t>Perkreata için tanısal</a:t>
            </a:r>
          </a:p>
          <a:p>
            <a:r>
              <a:rPr lang="tr-TR" sz="2000" dirty="0" smtClean="0"/>
              <a:t>Bombeleşen kısımda damar</a:t>
            </a:r>
          </a:p>
          <a:p>
            <a:r>
              <a:rPr lang="tr-TR" sz="2000" dirty="0" smtClean="0"/>
              <a:t>Tip 1: Myometriyum geçilmez</a:t>
            </a:r>
          </a:p>
          <a:p>
            <a:r>
              <a:rPr lang="tr-TR" sz="2000" dirty="0" smtClean="0"/>
              <a:t>Tip 2: Myometriyumu geçer</a:t>
            </a:r>
          </a:p>
          <a:p>
            <a:pPr lvl="1"/>
            <a:r>
              <a:rPr lang="tr-TR" sz="1600" dirty="0" smtClean="0"/>
              <a:t>a: Vasküler yapı var</a:t>
            </a:r>
          </a:p>
          <a:p>
            <a:pPr lvl="1"/>
            <a:r>
              <a:rPr lang="tr-TR" sz="1600" dirty="0" smtClean="0"/>
              <a:t>b: Vasküler yapı var</a:t>
            </a:r>
            <a:endParaRPr lang="tr-TR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484784"/>
            <a:ext cx="3960440" cy="30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00525" y="4581128"/>
            <a:ext cx="494347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Mesane-Seroza Kompleksinde Damarlar</a:t>
            </a:r>
            <a:endParaRPr lang="tr-TR" sz="36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3754760" cy="4637112"/>
          </a:xfrm>
        </p:spPr>
        <p:txBody>
          <a:bodyPr>
            <a:normAutofit/>
          </a:bodyPr>
          <a:lstStyle/>
          <a:p>
            <a:r>
              <a:rPr lang="tr-TR" sz="1800" dirty="0" smtClean="0"/>
              <a:t>“Mesane varisleri”</a:t>
            </a:r>
          </a:p>
          <a:p>
            <a:r>
              <a:rPr lang="tr-TR" sz="1800" dirty="0" smtClean="0"/>
              <a:t>Peritondaki neovaskülarizasyonlar</a:t>
            </a:r>
            <a:endParaRPr lang="tr-TR" sz="1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501008"/>
            <a:ext cx="346345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340768"/>
            <a:ext cx="2952328" cy="1959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3336576"/>
            <a:ext cx="2952328" cy="2756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Subplasental/Uterovezikal Hipervaskülarite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3322712" cy="2188839"/>
          </a:xfrm>
        </p:spPr>
        <p:txBody>
          <a:bodyPr>
            <a:normAutofit/>
          </a:bodyPr>
          <a:lstStyle/>
          <a:p>
            <a:r>
              <a:rPr lang="tr-TR" sz="2000" dirty="0" smtClean="0"/>
              <a:t>Olası nedenler</a:t>
            </a:r>
          </a:p>
          <a:p>
            <a:pPr lvl="1"/>
            <a:r>
              <a:rPr lang="tr-TR" sz="1600" dirty="0" smtClean="0"/>
              <a:t>Radyal arkuat arterlerde dilatasyon</a:t>
            </a:r>
          </a:p>
          <a:p>
            <a:pPr lvl="1"/>
            <a:r>
              <a:rPr lang="tr-TR" sz="1600" dirty="0" smtClean="0"/>
              <a:t>Neovaskularizasyon</a:t>
            </a:r>
          </a:p>
          <a:p>
            <a:r>
              <a:rPr lang="tr-TR" sz="2000" dirty="0" smtClean="0"/>
              <a:t>İnkreataların %81 inde</a:t>
            </a:r>
          </a:p>
          <a:p>
            <a:r>
              <a:rPr lang="tr-TR" sz="2000" dirty="0" smtClean="0"/>
              <a:t>Perkreataların %75 inde</a:t>
            </a:r>
            <a:endParaRPr lang="tr-TR" sz="20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484784"/>
            <a:ext cx="3005717" cy="2362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933056"/>
            <a:ext cx="3024336" cy="2305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Mesaneye Uzanan Damarlar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075240" cy="4493096"/>
          </a:xfrm>
        </p:spPr>
        <p:txBody>
          <a:bodyPr>
            <a:normAutofit/>
          </a:bodyPr>
          <a:lstStyle/>
          <a:p>
            <a:r>
              <a:rPr lang="tr-TR" sz="2800" dirty="0" smtClean="0"/>
              <a:t>Normalde bazale paralel seyir</a:t>
            </a:r>
          </a:p>
          <a:p>
            <a:r>
              <a:rPr lang="tr-TR" sz="2800" dirty="0" smtClean="0"/>
              <a:t>Bazale dik mesaneye uzanan kaotik damarlanma</a:t>
            </a:r>
            <a:endParaRPr lang="tr-TR" sz="2800" dirty="0"/>
          </a:p>
        </p:txBody>
      </p:sp>
      <p:grpSp>
        <p:nvGrpSpPr>
          <p:cNvPr id="6" name="Group 5"/>
          <p:cNvGrpSpPr/>
          <p:nvPr/>
        </p:nvGrpSpPr>
        <p:grpSpPr>
          <a:xfrm>
            <a:off x="827584" y="3068960"/>
            <a:ext cx="7704856" cy="2808312"/>
            <a:chOff x="3995936" y="1484783"/>
            <a:chExt cx="4209550" cy="1742243"/>
          </a:xfrm>
        </p:grpSpPr>
        <p:pic>
          <p:nvPicPr>
            <p:cNvPr id="1433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28184" y="1484783"/>
              <a:ext cx="1977302" cy="1728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3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95936" y="1484784"/>
              <a:ext cx="2232248" cy="1742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Lakun Besleyici Damarlar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3682752" cy="4421088"/>
          </a:xfrm>
        </p:spPr>
        <p:txBody>
          <a:bodyPr>
            <a:normAutofit/>
          </a:bodyPr>
          <a:lstStyle/>
          <a:p>
            <a:r>
              <a:rPr lang="tr-TR" sz="2000" dirty="0" smtClean="0"/>
              <a:t>Radyal yada arkuat arterler</a:t>
            </a:r>
            <a:endParaRPr lang="tr-TR" sz="20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700808"/>
            <a:ext cx="460057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3-4D Renkli Doppler</a:t>
            </a:r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8388424" cy="390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915816" y="1412776"/>
            <a:ext cx="2443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En geniş Konflüens alanı</a:t>
            </a:r>
            <a:endParaRPr lang="tr-TR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5445224"/>
            <a:ext cx="7606655" cy="1230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Ultrason Özelliklerinin Durumu</a:t>
            </a:r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1"/>
            <a:ext cx="8208912" cy="4901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669968" y="6309320"/>
            <a:ext cx="1550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Yanlış Pozitiflik</a:t>
            </a:r>
            <a:endParaRPr lang="tr-TR" dirty="0"/>
          </a:p>
        </p:txBody>
      </p:sp>
      <p:sp>
        <p:nvSpPr>
          <p:cNvPr id="6" name="TextBox 5"/>
          <p:cNvSpPr txBox="1"/>
          <p:nvPr/>
        </p:nvSpPr>
        <p:spPr>
          <a:xfrm>
            <a:off x="5508104" y="2204864"/>
            <a:ext cx="1144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En iyi NPD</a:t>
            </a:r>
            <a:endParaRPr lang="tr-TR" dirty="0"/>
          </a:p>
        </p:txBody>
      </p:sp>
      <p:sp>
        <p:nvSpPr>
          <p:cNvPr id="7" name="Rectangle 6"/>
          <p:cNvSpPr/>
          <p:nvPr/>
        </p:nvSpPr>
        <p:spPr>
          <a:xfrm>
            <a:off x="3707904" y="2204864"/>
            <a:ext cx="2952328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TextBox 7"/>
          <p:cNvSpPr txBox="1"/>
          <p:nvPr/>
        </p:nvSpPr>
        <p:spPr>
          <a:xfrm>
            <a:off x="6804248" y="2926685"/>
            <a:ext cx="22038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En iyi sensitivite</a:t>
            </a:r>
          </a:p>
          <a:p>
            <a:r>
              <a:rPr lang="tr-TR" dirty="0" smtClean="0"/>
              <a:t>En düşük PPD ve spes</a:t>
            </a:r>
            <a:endParaRPr lang="tr-TR" dirty="0"/>
          </a:p>
        </p:txBody>
      </p:sp>
      <p:sp>
        <p:nvSpPr>
          <p:cNvPr id="9" name="Rectangle 8"/>
          <p:cNvSpPr/>
          <p:nvPr/>
        </p:nvSpPr>
        <p:spPr>
          <a:xfrm>
            <a:off x="6732240" y="2420888"/>
            <a:ext cx="2232248" cy="12241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TextBox 9"/>
          <p:cNvSpPr txBox="1"/>
          <p:nvPr/>
        </p:nvSpPr>
        <p:spPr>
          <a:xfrm>
            <a:off x="1187624" y="2780928"/>
            <a:ext cx="13304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En iyi PPD</a:t>
            </a:r>
          </a:p>
          <a:p>
            <a:r>
              <a:rPr lang="tr-TR" dirty="0" smtClean="0"/>
              <a:t>En ayırtedici</a:t>
            </a:r>
            <a:endParaRPr lang="tr-TR" dirty="0"/>
          </a:p>
        </p:txBody>
      </p:sp>
      <p:sp>
        <p:nvSpPr>
          <p:cNvPr id="11" name="Rectangle 10"/>
          <p:cNvSpPr/>
          <p:nvPr/>
        </p:nvSpPr>
        <p:spPr>
          <a:xfrm>
            <a:off x="1115616" y="2564904"/>
            <a:ext cx="1512168" cy="16561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Plasenta Yapışma Anomalileri</a:t>
            </a:r>
            <a:endParaRPr lang="tr-TR" dirty="0"/>
          </a:p>
        </p:txBody>
      </p:sp>
      <p:grpSp>
        <p:nvGrpSpPr>
          <p:cNvPr id="6" name="Group 5"/>
          <p:cNvGrpSpPr/>
          <p:nvPr/>
        </p:nvGrpSpPr>
        <p:grpSpPr>
          <a:xfrm>
            <a:off x="899592" y="1484784"/>
            <a:ext cx="7491288" cy="2277625"/>
            <a:chOff x="755576" y="1556792"/>
            <a:chExt cx="7491288" cy="227762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576" y="1556792"/>
              <a:ext cx="3480198" cy="2232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44008" y="1556792"/>
              <a:ext cx="3602856" cy="2277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933056"/>
            <a:ext cx="7560840" cy="2734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Plasenta Akreata Skorlaması</a:t>
            </a:r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1"/>
            <a:ext cx="8640960" cy="3491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Plasenta Akreata Skorlaması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5141168"/>
          </a:xfrm>
        </p:spPr>
        <p:txBody>
          <a:bodyPr>
            <a:noAutofit/>
          </a:bodyPr>
          <a:lstStyle/>
          <a:p>
            <a:r>
              <a:rPr lang="tr-TR" sz="1600" u="sng" dirty="0" smtClean="0"/>
              <a:t>&gt;</a:t>
            </a:r>
            <a:r>
              <a:rPr lang="tr-TR" sz="1600" dirty="0" smtClean="0"/>
              <a:t>2 SCA				3</a:t>
            </a:r>
          </a:p>
          <a:p>
            <a:r>
              <a:rPr lang="tr-TR" sz="1600" dirty="0" smtClean="0"/>
              <a:t>Grad 3 lakün			3,5</a:t>
            </a:r>
          </a:p>
          <a:p>
            <a:r>
              <a:rPr lang="tr-TR" sz="1600" dirty="0" smtClean="0"/>
              <a:t>Grad 2 lakün			1</a:t>
            </a:r>
          </a:p>
          <a:p>
            <a:r>
              <a:rPr lang="tr-TR" sz="1600" dirty="0" smtClean="0"/>
              <a:t>*Myometriyum </a:t>
            </a:r>
            <a:r>
              <a:rPr lang="tr-TR" sz="1600" u="sng" dirty="0" smtClean="0"/>
              <a:t>&lt;</a:t>
            </a:r>
            <a:r>
              <a:rPr lang="tr-TR" sz="1600" dirty="0" smtClean="0"/>
              <a:t>1mm		1</a:t>
            </a:r>
          </a:p>
          <a:p>
            <a:r>
              <a:rPr lang="tr-TR" sz="1600" dirty="0" smtClean="0"/>
              <a:t>*Myometriyum &gt;1-3 mm		0,5</a:t>
            </a:r>
          </a:p>
          <a:p>
            <a:r>
              <a:rPr lang="tr-TR" sz="1600" dirty="0" smtClean="0"/>
              <a:t>*Myometriyum &gt;3-5 mm		0,25</a:t>
            </a:r>
          </a:p>
          <a:p>
            <a:r>
              <a:rPr lang="tr-TR" sz="1600" dirty="0" smtClean="0"/>
              <a:t>Önduvar previası			1</a:t>
            </a:r>
          </a:p>
          <a:p>
            <a:r>
              <a:rPr lang="tr-TR" sz="1600" dirty="0" smtClean="0"/>
              <a:t>Mesaneye uzanan damarlar		0,5</a:t>
            </a:r>
          </a:p>
          <a:p>
            <a:endParaRPr lang="tr-TR" sz="1600" dirty="0"/>
          </a:p>
          <a:p>
            <a:endParaRPr lang="tr-TR" sz="1600" dirty="0" smtClean="0"/>
          </a:p>
          <a:p>
            <a:endParaRPr lang="tr-TR" sz="1600" dirty="0" smtClean="0"/>
          </a:p>
          <a:p>
            <a:endParaRPr lang="tr-TR" sz="1600" dirty="0"/>
          </a:p>
          <a:p>
            <a:endParaRPr lang="tr-TR" sz="1600" dirty="0" smtClean="0"/>
          </a:p>
          <a:p>
            <a:endParaRPr lang="tr-TR" sz="1600" dirty="0"/>
          </a:p>
          <a:p>
            <a:endParaRPr lang="tr-TR" sz="1600" dirty="0" smtClean="0"/>
          </a:p>
          <a:p>
            <a:endParaRPr lang="tr-TR" sz="1600" dirty="0"/>
          </a:p>
          <a:p>
            <a:endParaRPr lang="tr-TR" sz="1600" dirty="0" smtClean="0"/>
          </a:p>
          <a:p>
            <a:r>
              <a:rPr lang="tr-TR" sz="1600" dirty="0" smtClean="0"/>
              <a:t>*Sajital planda en kısa myometriyum kalınlığı</a:t>
            </a:r>
            <a:endParaRPr lang="tr-TR" sz="1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221088"/>
            <a:ext cx="5040560" cy="1955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3560" y="1268760"/>
            <a:ext cx="3960440" cy="34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Plasenta Akreata Skorlaması</a:t>
            </a:r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050" y="2348880"/>
            <a:ext cx="8997950" cy="327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MRI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Obezlerde</a:t>
            </a:r>
          </a:p>
          <a:p>
            <a:r>
              <a:rPr lang="tr-TR" dirty="0" smtClean="0"/>
              <a:t>Arka yerleşimli plasenta</a:t>
            </a:r>
          </a:p>
          <a:p>
            <a:r>
              <a:rPr lang="tr-TR" dirty="0" smtClean="0"/>
              <a:t>Myometriyal invazyonun derinlik ve yaygınlığı</a:t>
            </a:r>
          </a:p>
          <a:p>
            <a:r>
              <a:rPr lang="tr-TR" smtClean="0"/>
              <a:t>Dezavantaj: Taramada pratik değil</a:t>
            </a:r>
            <a:endParaRPr lang="tr-TR" dirty="0" smtClean="0"/>
          </a:p>
          <a:p>
            <a:pPr lvl="1"/>
            <a:r>
              <a:rPr lang="tr-TR" dirty="0" smtClean="0"/>
              <a:t>Maliyet</a:t>
            </a:r>
          </a:p>
          <a:p>
            <a:pPr lvl="1"/>
            <a:r>
              <a:rPr lang="tr-TR" dirty="0" smtClean="0"/>
              <a:t>Ulaşabilirlik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Yapışma Anomalilerinde MRI Özellikleri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Uterin bulging</a:t>
            </a:r>
          </a:p>
          <a:p>
            <a:r>
              <a:rPr lang="tr-TR" dirty="0" smtClean="0"/>
              <a:t>T2 ağırlıklı görüntülerde </a:t>
            </a:r>
          </a:p>
          <a:p>
            <a:pPr lvl="1"/>
            <a:r>
              <a:rPr lang="tr-TR" dirty="0" smtClean="0"/>
              <a:t>Koyu intraplasental bantlar</a:t>
            </a:r>
          </a:p>
          <a:p>
            <a:pPr lvl="1"/>
            <a:r>
              <a:rPr lang="tr-TR" dirty="0" smtClean="0"/>
              <a:t>Plasenta-Myometriyum arayüzünde kesintiler</a:t>
            </a:r>
          </a:p>
          <a:p>
            <a:pPr lvl="1"/>
            <a:r>
              <a:rPr lang="tr-TR" dirty="0" smtClean="0"/>
              <a:t>Plasentanın uzanımlarının gösterilmesi</a:t>
            </a:r>
          </a:p>
          <a:p>
            <a:r>
              <a:rPr lang="tr-TR" dirty="0" smtClean="0"/>
              <a:t>Myometriyum ince veya izlenemez</a:t>
            </a:r>
          </a:p>
          <a:p>
            <a:r>
              <a:rPr lang="tr-TR" dirty="0" smtClean="0"/>
              <a:t>Neovaskülarizasyon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MRI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/>
          <a:lstStyle/>
          <a:p>
            <a:r>
              <a:rPr lang="tr-TR" dirty="0" smtClean="0"/>
              <a:t>Benachi				Bütün Literatür</a:t>
            </a:r>
          </a:p>
          <a:p>
            <a:r>
              <a:rPr lang="tr-TR" dirty="0" smtClean="0"/>
              <a:t>Tanı doğruluğu		Sensitivite	Spesifisite</a:t>
            </a:r>
          </a:p>
          <a:p>
            <a:pPr lvl="1"/>
            <a:r>
              <a:rPr lang="tr-TR" dirty="0" smtClean="0"/>
              <a:t>US ile		%76,2		%33-100	%50-96</a:t>
            </a:r>
          </a:p>
          <a:p>
            <a:pPr lvl="1"/>
            <a:r>
              <a:rPr lang="tr-TR" dirty="0" smtClean="0"/>
              <a:t>MRI ile		%66,7		%38-100	%55-100</a:t>
            </a:r>
          </a:p>
          <a:p>
            <a:pPr lvl="1"/>
            <a:endParaRPr lang="tr-TR" dirty="0" smtClean="0"/>
          </a:p>
          <a:p>
            <a:r>
              <a:rPr lang="tr-TR" sz="2400" dirty="0" smtClean="0"/>
              <a:t>Çalışma	Ussen 	MRIsen	Usspe	MRISpe</a:t>
            </a:r>
          </a:p>
          <a:p>
            <a:r>
              <a:rPr lang="tr-TR" sz="2400" dirty="0" smtClean="0"/>
              <a:t>Antonio 	90,7	94,4		96,9	84</a:t>
            </a:r>
          </a:p>
          <a:p>
            <a:r>
              <a:rPr lang="tr-TR" sz="2400" smtClean="0"/>
              <a:t>Mend	83	82		95	88</a:t>
            </a:r>
            <a:endParaRPr lang="tr-TR" sz="24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95536" y="2132856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95536" y="278092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MR Özelliklerinin Durumu</a:t>
            </a:r>
            <a:endParaRPr lang="tr-TR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8136904" cy="4854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Sonuç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smtClean="0"/>
              <a:t>Plasenta yapışma anomalilerini ilk üçayda öngörmek mümkün</a:t>
            </a:r>
          </a:p>
          <a:p>
            <a:r>
              <a:rPr lang="tr-TR" dirty="0" smtClean="0"/>
              <a:t>Sezaryen skar gebeliği - İnvazyon anomalisi</a:t>
            </a:r>
          </a:p>
          <a:p>
            <a:r>
              <a:rPr lang="tr-TR" dirty="0" smtClean="0"/>
              <a:t>Ultrason ve MRI benzer belirleme gücüne sahip</a:t>
            </a:r>
          </a:p>
          <a:p>
            <a:r>
              <a:rPr lang="tr-TR" dirty="0" smtClean="0"/>
              <a:t>Ultrason ilk sıra tarama aracı</a:t>
            </a:r>
          </a:p>
          <a:p>
            <a:r>
              <a:rPr lang="tr-TR" dirty="0" smtClean="0"/>
              <a:t>Ultrason şüphede kalırsa MRI</a:t>
            </a:r>
          </a:p>
          <a:p>
            <a:r>
              <a:rPr lang="tr-TR" dirty="0" smtClean="0"/>
              <a:t>MRI pahalı ve ulaşım mümkün olmayabilir</a:t>
            </a:r>
          </a:p>
          <a:p>
            <a:r>
              <a:rPr lang="tr-TR" dirty="0" smtClean="0"/>
              <a:t>MRI obezlerde, arka duvarda, derinlik ve yaygınlık</a:t>
            </a:r>
          </a:p>
          <a:p>
            <a:r>
              <a:rPr lang="tr-TR" dirty="0" smtClean="0"/>
              <a:t>US açısından</a:t>
            </a:r>
          </a:p>
          <a:p>
            <a:pPr lvl="1"/>
            <a:r>
              <a:rPr lang="tr-TR" dirty="0" smtClean="0"/>
              <a:t>PPD en iyi olan mesaneye doğru bazala dik vaskülarizasyonlar</a:t>
            </a:r>
          </a:p>
          <a:p>
            <a:pPr lvl="1"/>
            <a:r>
              <a:rPr lang="tr-TR" dirty="0" smtClean="0"/>
              <a:t>NPD en iyi olan Clear zone kaybı</a:t>
            </a:r>
          </a:p>
          <a:p>
            <a:pPr lvl="1"/>
            <a:r>
              <a:rPr lang="tr-TR" dirty="0" smtClean="0"/>
              <a:t>En iyi sensitivite lakünlar. Ama PPD düşük</a:t>
            </a:r>
          </a:p>
          <a:p>
            <a:pPr lvl="1"/>
            <a:endParaRPr lang="tr-TR" dirty="0" smtClean="0"/>
          </a:p>
          <a:p>
            <a:pPr lvl="1"/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İlküçayda Yapışma Anomalisi Tanısı</a:t>
            </a:r>
            <a:endParaRPr lang="tr-TR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0"/>
            <a:ext cx="4258816" cy="4565104"/>
          </a:xfrm>
        </p:spPr>
        <p:txBody>
          <a:bodyPr>
            <a:normAutofit/>
          </a:bodyPr>
          <a:lstStyle/>
          <a:p>
            <a:r>
              <a:rPr lang="tr-TR" sz="2400" dirty="0" smtClean="0"/>
              <a:t>Eski SCA lı </a:t>
            </a:r>
          </a:p>
          <a:p>
            <a:r>
              <a:rPr lang="tr-TR" sz="2400" dirty="0" smtClean="0"/>
              <a:t>Kese aşağı yerleşimli</a:t>
            </a:r>
          </a:p>
          <a:p>
            <a:endParaRPr lang="tr-TR" sz="2400" dirty="0" smtClean="0"/>
          </a:p>
          <a:p>
            <a:r>
              <a:rPr lang="tr-TR" sz="2400" dirty="0" smtClean="0"/>
              <a:t>Şüpheli Bulgular</a:t>
            </a:r>
          </a:p>
          <a:p>
            <a:pPr lvl="1"/>
            <a:r>
              <a:rPr lang="tr-TR" sz="2000" dirty="0" smtClean="0"/>
              <a:t>Cross-0ver bulgusu</a:t>
            </a:r>
          </a:p>
          <a:p>
            <a:pPr lvl="1"/>
            <a:r>
              <a:rPr lang="tr-TR" sz="2000" dirty="0" smtClean="0"/>
              <a:t>Myometriyal kalınlık </a:t>
            </a:r>
            <a:r>
              <a:rPr lang="tr-TR" sz="2000" u="sng" dirty="0" smtClean="0"/>
              <a:t>&lt;</a:t>
            </a:r>
            <a:r>
              <a:rPr lang="tr-TR" sz="2000" dirty="0" smtClean="0"/>
              <a:t>6mm</a:t>
            </a:r>
          </a:p>
          <a:p>
            <a:pPr lvl="1"/>
            <a:r>
              <a:rPr lang="tr-TR" sz="2000" dirty="0" smtClean="0"/>
              <a:t>Uterus-mesane arasında anormal vaskülarizasyon</a:t>
            </a:r>
          </a:p>
          <a:p>
            <a:pPr lvl="1"/>
            <a:r>
              <a:rPr lang="tr-TR" sz="2000" dirty="0" smtClean="0"/>
              <a:t>Lakünler olabilir %43</a:t>
            </a:r>
            <a:endParaRPr lang="tr-TR" sz="2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6294" y="1772817"/>
            <a:ext cx="3773649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5157192"/>
            <a:ext cx="4314719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İlküçayda Yapışma Anomalisi Tanısı</a:t>
            </a:r>
            <a:endParaRPr lang="tr-TR" dirty="0"/>
          </a:p>
        </p:txBody>
      </p:sp>
      <p:grpSp>
        <p:nvGrpSpPr>
          <p:cNvPr id="3" name="Group 2"/>
          <p:cNvGrpSpPr/>
          <p:nvPr/>
        </p:nvGrpSpPr>
        <p:grpSpPr>
          <a:xfrm>
            <a:off x="1043608" y="1772816"/>
            <a:ext cx="7272808" cy="2088232"/>
            <a:chOff x="179512" y="5155878"/>
            <a:chExt cx="4725224" cy="1702122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9512" y="5155878"/>
              <a:ext cx="2445081" cy="1702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27784" y="5157192"/>
              <a:ext cx="2276952" cy="17008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4005064"/>
            <a:ext cx="62674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347864" y="1340768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Myometriyal Kalınlık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İkinci </a:t>
            </a:r>
            <a:r>
              <a:rPr lang="tr-TR" dirty="0" err="1" smtClean="0"/>
              <a:t>üçayda</a:t>
            </a:r>
            <a:r>
              <a:rPr lang="tr-TR" dirty="0" smtClean="0"/>
              <a:t> </a:t>
            </a:r>
            <a:r>
              <a:rPr lang="tr-TR" dirty="0" smtClean="0"/>
              <a:t>Yapışma Anomalisi Tanısı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smtClean="0"/>
              <a:t>Gri skala</a:t>
            </a:r>
          </a:p>
          <a:p>
            <a:pPr lvl="1"/>
            <a:r>
              <a:rPr lang="tr-TR" dirty="0" smtClean="0"/>
              <a:t>Lakünler</a:t>
            </a:r>
          </a:p>
          <a:p>
            <a:pPr lvl="1"/>
            <a:r>
              <a:rPr lang="tr-TR" dirty="0" smtClean="0"/>
              <a:t>“Clear zone” kaybı</a:t>
            </a:r>
          </a:p>
          <a:p>
            <a:pPr lvl="1"/>
            <a:r>
              <a:rPr lang="tr-TR" dirty="0" smtClean="0"/>
              <a:t>Myometriyal incelme</a:t>
            </a:r>
          </a:p>
          <a:p>
            <a:pPr lvl="1"/>
            <a:r>
              <a:rPr lang="tr-TR" dirty="0" smtClean="0"/>
              <a:t>Mesane seroza kompleksinde kesinti</a:t>
            </a:r>
          </a:p>
          <a:p>
            <a:pPr lvl="1"/>
            <a:r>
              <a:rPr lang="tr-TR" dirty="0" smtClean="0"/>
              <a:t>Plasentanın mesaneye bombeleşmesi</a:t>
            </a:r>
          </a:p>
          <a:p>
            <a:pPr lvl="1"/>
            <a:r>
              <a:rPr lang="tr-TR" dirty="0" smtClean="0"/>
              <a:t>Plasentanın çevre dokulara uzanımı</a:t>
            </a:r>
          </a:p>
          <a:p>
            <a:r>
              <a:rPr lang="tr-TR" dirty="0" smtClean="0"/>
              <a:t>Renkli Doppler</a:t>
            </a:r>
          </a:p>
          <a:p>
            <a:pPr lvl="1"/>
            <a:r>
              <a:rPr lang="tr-TR" dirty="0" smtClean="0"/>
              <a:t>Subplasental uterovezikal alanın kanlanmasında artış</a:t>
            </a:r>
          </a:p>
          <a:p>
            <a:pPr lvl="1"/>
            <a:r>
              <a:rPr lang="tr-TR" dirty="0" smtClean="0"/>
              <a:t>Lakün besleyici damarlar</a:t>
            </a:r>
          </a:p>
          <a:p>
            <a:pPr lvl="1"/>
            <a:r>
              <a:rPr lang="tr-TR" dirty="0" smtClean="0"/>
              <a:t>Mesaneye uzanan damarlar</a:t>
            </a:r>
          </a:p>
          <a:p>
            <a:pPr lvl="1"/>
            <a:r>
              <a:rPr lang="tr-TR" dirty="0" smtClean="0"/>
              <a:t>3-4D ile plasental yatakta en geniş konflüens alanı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869160"/>
            <a:ext cx="312292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Lakünler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tr-TR" dirty="0" smtClean="0"/>
              <a:t>Sensitivitesi en iyi</a:t>
            </a:r>
          </a:p>
          <a:p>
            <a:r>
              <a:rPr lang="tr-TR" dirty="0" smtClean="0"/>
              <a:t>PPD ve spesifisitesi düşük</a:t>
            </a:r>
          </a:p>
          <a:p>
            <a:pPr lvl="1"/>
            <a:r>
              <a:rPr lang="tr-TR" dirty="0" smtClean="0"/>
              <a:t>Göllenmelerden ayrımı zor</a:t>
            </a:r>
          </a:p>
          <a:p>
            <a:r>
              <a:rPr lang="tr-TR" dirty="0" smtClean="0"/>
              <a:t>Lakünler</a:t>
            </a:r>
          </a:p>
          <a:p>
            <a:pPr lvl="1"/>
            <a:r>
              <a:rPr lang="tr-TR" dirty="0" smtClean="0"/>
              <a:t>Genelde plasentanın bir kısmında sayı olarak fazla</a:t>
            </a:r>
          </a:p>
          <a:p>
            <a:pPr lvl="1"/>
            <a:r>
              <a:rPr lang="tr-TR" dirty="0" smtClean="0"/>
              <a:t>Boyutları geniş ve düzensiz konturlu</a:t>
            </a:r>
          </a:p>
          <a:p>
            <a:pPr lvl="1"/>
            <a:r>
              <a:rPr lang="tr-TR" dirty="0" smtClean="0"/>
              <a:t>İnterlobuler septumu içerecek şekilde birden fazla kotiledon anatomisinde bozulma sonucu</a:t>
            </a:r>
          </a:p>
          <a:p>
            <a:pPr lvl="2"/>
            <a:r>
              <a:rPr lang="tr-TR" dirty="0" smtClean="0"/>
              <a:t>Yüksek hızlı kanın buraya ulaşması sonucu(&gt;10cm/s) bozulma olur</a:t>
            </a:r>
          </a:p>
          <a:p>
            <a:pPr lvl="3"/>
            <a:r>
              <a:rPr lang="tr-TR" dirty="0" smtClean="0"/>
              <a:t>Radyal veya arkuat arter</a:t>
            </a:r>
          </a:p>
          <a:p>
            <a:r>
              <a:rPr lang="tr-TR" dirty="0" smtClean="0"/>
              <a:t>Göllenmelerde de </a:t>
            </a:r>
          </a:p>
          <a:p>
            <a:pPr lvl="1"/>
            <a:r>
              <a:rPr lang="tr-TR" dirty="0" smtClean="0"/>
              <a:t>Bu tür damarlar olabilir (Spiral arter)</a:t>
            </a:r>
          </a:p>
          <a:p>
            <a:pPr lvl="1"/>
            <a:r>
              <a:rPr lang="tr-TR" dirty="0" smtClean="0"/>
              <a:t>Kotiledon etkilenimi belirgin değil (Spiral arter)</a:t>
            </a:r>
          </a:p>
          <a:p>
            <a:pPr lvl="1"/>
            <a:r>
              <a:rPr lang="tr-TR" dirty="0" smtClean="0"/>
              <a:t>Sayı fazla olmaz, myometriyum normal izlenir</a:t>
            </a:r>
          </a:p>
          <a:p>
            <a:pPr lvl="1"/>
            <a:r>
              <a:rPr lang="tr-TR" dirty="0" smtClean="0"/>
              <a:t>Prob basısı ile küçülüp sonra büyüyebilir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 t="3495"/>
          <a:stretch>
            <a:fillRect/>
          </a:stretch>
        </p:blipFill>
        <p:spPr bwMode="auto">
          <a:xfrm>
            <a:off x="6876256" y="260648"/>
            <a:ext cx="2124645" cy="32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Lakünler</a:t>
            </a:r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43053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556792"/>
            <a:ext cx="4166795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Lakün Gradlaması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6521350" cy="4442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929957" y="2060848"/>
            <a:ext cx="203453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smtClean="0"/>
              <a:t>G1: 1-3 küçük lakün</a:t>
            </a:r>
            <a:endParaRPr lang="tr-TR" dirty="0"/>
          </a:p>
        </p:txBody>
      </p:sp>
      <p:sp>
        <p:nvSpPr>
          <p:cNvPr id="5" name="TextBox 4"/>
          <p:cNvSpPr txBox="1"/>
          <p:nvPr/>
        </p:nvSpPr>
        <p:spPr>
          <a:xfrm>
            <a:off x="291256" y="6021288"/>
            <a:ext cx="2912592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smtClean="0"/>
              <a:t>G2: 4-6 büyük düzensiz lakün</a:t>
            </a:r>
            <a:endParaRPr lang="tr-TR" dirty="0"/>
          </a:p>
        </p:txBody>
      </p:sp>
      <p:sp>
        <p:nvSpPr>
          <p:cNvPr id="6" name="TextBox 5"/>
          <p:cNvSpPr txBox="1"/>
          <p:nvPr/>
        </p:nvSpPr>
        <p:spPr>
          <a:xfrm>
            <a:off x="3635896" y="6021288"/>
            <a:ext cx="460933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smtClean="0"/>
              <a:t>G3: Plasenta boyunca yaygın irili ufaklı düzensiz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Clear Zone</a:t>
            </a:r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3" y="1268760"/>
            <a:ext cx="6938691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509120"/>
            <a:ext cx="864006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802</TotalTime>
  <Words>541</Words>
  <Application>Microsoft Office PowerPoint</Application>
  <PresentationFormat>Ekran Gösterisi (4:3)</PresentationFormat>
  <Paragraphs>163</Paragraphs>
  <Slides>27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30" baseType="lpstr">
      <vt:lpstr>Arial</vt:lpstr>
      <vt:lpstr>Calibri</vt:lpstr>
      <vt:lpstr>Office Theme</vt:lpstr>
      <vt:lpstr>Plasenta Yapışma Anomalileri: Prenatal Tanı</vt:lpstr>
      <vt:lpstr>Plasenta Yapışma Anomalileri</vt:lpstr>
      <vt:lpstr>İlküçayda Yapışma Anomalisi Tanısı</vt:lpstr>
      <vt:lpstr>İlküçayda Yapışma Anomalisi Tanısı</vt:lpstr>
      <vt:lpstr>İkinci üçayda Yapışma Anomalisi Tanısı</vt:lpstr>
      <vt:lpstr>Lakünler</vt:lpstr>
      <vt:lpstr>Lakünler</vt:lpstr>
      <vt:lpstr>Lakün Gradlaması</vt:lpstr>
      <vt:lpstr>Clear Zone</vt:lpstr>
      <vt:lpstr>Clear Zone Kaybı</vt:lpstr>
      <vt:lpstr>Myometriyumun İncelmesi</vt:lpstr>
      <vt:lpstr>Mesane-Seroza Kompleksinde Kesinti</vt:lpstr>
      <vt:lpstr>Plasentanın Mesaneye Bombeleşmesi</vt:lpstr>
      <vt:lpstr>Mesane-Seroza Kompleksinde Damarlar</vt:lpstr>
      <vt:lpstr>Subplasental/Uterovezikal Hipervaskülarite</vt:lpstr>
      <vt:lpstr>Mesaneye Uzanan Damarlar</vt:lpstr>
      <vt:lpstr>Lakun Besleyici Damarlar</vt:lpstr>
      <vt:lpstr>3-4D Renkli Doppler</vt:lpstr>
      <vt:lpstr>Ultrason Özelliklerinin Durumu</vt:lpstr>
      <vt:lpstr>Plasenta Akreata Skorlaması</vt:lpstr>
      <vt:lpstr>Plasenta Akreata Skorlaması</vt:lpstr>
      <vt:lpstr>Plasenta Akreata Skorlaması</vt:lpstr>
      <vt:lpstr>MRI</vt:lpstr>
      <vt:lpstr>Yapışma Anomalilerinde MRI Özellikleri</vt:lpstr>
      <vt:lpstr>MRI</vt:lpstr>
      <vt:lpstr>MR Özelliklerinin Durumu</vt:lpstr>
      <vt:lpstr>Sonuç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ASUS</dc:creator>
  <cp:lastModifiedBy>PI</cp:lastModifiedBy>
  <cp:revision>75</cp:revision>
  <dcterms:created xsi:type="dcterms:W3CDTF">2017-10-14T06:31:16Z</dcterms:created>
  <dcterms:modified xsi:type="dcterms:W3CDTF">2017-10-15T06:45:22Z</dcterms:modified>
</cp:coreProperties>
</file>