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89" r:id="rId3"/>
    <p:sldId id="279" r:id="rId4"/>
    <p:sldId id="280" r:id="rId5"/>
    <p:sldId id="281" r:id="rId6"/>
    <p:sldId id="282" r:id="rId7"/>
    <p:sldId id="283" r:id="rId8"/>
    <p:sldId id="284" r:id="rId9"/>
    <p:sldId id="285" r:id="rId10"/>
    <p:sldId id="257" r:id="rId11"/>
    <p:sldId id="278" r:id="rId12"/>
    <p:sldId id="258" r:id="rId13"/>
    <p:sldId id="259" r:id="rId14"/>
    <p:sldId id="260" r:id="rId15"/>
    <p:sldId id="261" r:id="rId16"/>
    <p:sldId id="286" r:id="rId17"/>
    <p:sldId id="287" r:id="rId18"/>
    <p:sldId id="309" r:id="rId19"/>
    <p:sldId id="310" r:id="rId20"/>
    <p:sldId id="291" r:id="rId21"/>
    <p:sldId id="292" r:id="rId22"/>
    <p:sldId id="311" r:id="rId23"/>
    <p:sldId id="296" r:id="rId24"/>
    <p:sldId id="297" r:id="rId25"/>
    <p:sldId id="298" r:id="rId26"/>
    <p:sldId id="299" r:id="rId27"/>
    <p:sldId id="300" r:id="rId28"/>
    <p:sldId id="301" r:id="rId29"/>
    <p:sldId id="302" r:id="rId30"/>
    <p:sldId id="303" r:id="rId31"/>
    <p:sldId id="304" r:id="rId32"/>
    <p:sldId id="305" r:id="rId33"/>
    <p:sldId id="308" r:id="rId34"/>
    <p:sldId id="306" r:id="rId35"/>
    <p:sldId id="307" r:id="rId36"/>
    <p:sldId id="276"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4853" autoAdjust="0"/>
    <p:restoredTop sz="94660"/>
  </p:normalViewPr>
  <p:slideViewPr>
    <p:cSldViewPr>
      <p:cViewPr>
        <p:scale>
          <a:sx n="60" d="100"/>
          <a:sy n="60" d="100"/>
        </p:scale>
        <p:origin x="-3000" y="-10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19" name="18 Altbilgi Yer Tutucusu"/>
          <p:cNvSpPr>
            <a:spLocks noGrp="1"/>
          </p:cNvSpPr>
          <p:nvPr>
            <p:ph type="ftr" sz="quarter" idx="11"/>
          </p:nvPr>
        </p:nvSpPr>
        <p:spPr/>
        <p:txBody>
          <a:bodyPr/>
          <a:lstStyle/>
          <a:p>
            <a:endParaRPr lang="tr-TR" dirty="0"/>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15.10.2017</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dirty="0"/>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15.10.2017</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dirty="0"/>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Autofit/>
          </a:bodyPr>
          <a:lstStyle/>
          <a:p>
            <a:pPr algn="ctr"/>
            <a:r>
              <a:rPr lang="tr-TR" sz="3200" dirty="0" smtClean="0"/>
              <a:t>TIBBİ MALPRAKTİSE ADLİ TIP KURUMUNUN YAKLAŞIMI                                                                   </a:t>
            </a:r>
            <a:br>
              <a:rPr lang="tr-TR" sz="3200" dirty="0" smtClean="0"/>
            </a:br>
            <a:endParaRPr lang="tr-TR" sz="3200" dirty="0"/>
          </a:p>
        </p:txBody>
      </p:sp>
      <p:sp>
        <p:nvSpPr>
          <p:cNvPr id="3" name="2 Alt Başlık"/>
          <p:cNvSpPr>
            <a:spLocks noGrp="1"/>
          </p:cNvSpPr>
          <p:nvPr>
            <p:ph type="subTitle" idx="1"/>
          </p:nvPr>
        </p:nvSpPr>
        <p:spPr>
          <a:xfrm>
            <a:off x="755576" y="3356992"/>
            <a:ext cx="7854696" cy="1752600"/>
          </a:xfrm>
        </p:spPr>
        <p:txBody>
          <a:bodyPr>
            <a:normAutofit/>
          </a:bodyPr>
          <a:lstStyle/>
          <a:p>
            <a:pPr algn="ctr"/>
            <a:r>
              <a:rPr lang="tr-TR" b="1" dirty="0" smtClean="0"/>
              <a:t>Prof</a:t>
            </a:r>
            <a:r>
              <a:rPr lang="tr-TR" b="1" dirty="0" smtClean="0"/>
              <a:t>. </a:t>
            </a:r>
            <a:r>
              <a:rPr lang="tr-TR" b="1" dirty="0" err="1" smtClean="0"/>
              <a:t>Dr.İbrahim</a:t>
            </a:r>
            <a:r>
              <a:rPr lang="tr-TR" b="1" dirty="0" smtClean="0"/>
              <a:t> </a:t>
            </a:r>
            <a:r>
              <a:rPr lang="tr-TR" b="1" dirty="0" smtClean="0"/>
              <a:t>Üzün</a:t>
            </a:r>
          </a:p>
          <a:p>
            <a:pPr algn="ctr"/>
            <a:r>
              <a:rPr lang="tr-TR" sz="3600" dirty="0" smtClean="0"/>
              <a:t>1</a:t>
            </a:r>
            <a:r>
              <a:rPr lang="tr-TR" dirty="0" smtClean="0"/>
              <a:t>. Adli Tıp İhtisas Kurulu Başkanı</a:t>
            </a:r>
          </a:p>
          <a:p>
            <a:pPr algn="ctr"/>
            <a:r>
              <a:rPr lang="tr-TR" dirty="0" smtClean="0"/>
              <a:t>Akdeniz Üniversitesi Tıp Fakültesi Adli Tıp AD</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404664"/>
            <a:ext cx="8229600" cy="1143000"/>
          </a:xfrm>
        </p:spPr>
        <p:txBody>
          <a:bodyPr>
            <a:noAutofit/>
          </a:bodyPr>
          <a:lstStyle/>
          <a:p>
            <a:pPr algn="ctr"/>
            <a:r>
              <a:rPr lang="tr-TR" sz="3600" dirty="0" smtClean="0"/>
              <a:t>Adli Tıp Kurumu’nun Görevleri</a:t>
            </a:r>
            <a:endParaRPr lang="tr-TR" sz="3600" dirty="0"/>
          </a:p>
        </p:txBody>
      </p:sp>
      <p:sp>
        <p:nvSpPr>
          <p:cNvPr id="3" name="2 İçerik Yer Tutucusu"/>
          <p:cNvSpPr>
            <a:spLocks noGrp="1"/>
          </p:cNvSpPr>
          <p:nvPr>
            <p:ph idx="1"/>
          </p:nvPr>
        </p:nvSpPr>
        <p:spPr/>
        <p:txBody>
          <a:bodyPr>
            <a:noAutofit/>
          </a:bodyPr>
          <a:lstStyle/>
          <a:p>
            <a:r>
              <a:rPr lang="tr-TR" dirty="0" smtClean="0"/>
              <a:t>Mahkemeler ile hakimlikler ve savcılıklar tarafından gönderilen adli tıpla ilgili konularda bilimsel ve teknik görüş bildirmek,</a:t>
            </a:r>
          </a:p>
          <a:p>
            <a:r>
              <a:rPr lang="tr-TR" dirty="0" smtClean="0"/>
              <a:t>Adli tıp uzmanlığı ve yan dal uzmanlığı eğitimini Tıpta Uzmanlık Tüzüğü çerçevesinde vermek,</a:t>
            </a:r>
          </a:p>
          <a:p>
            <a:r>
              <a:rPr lang="tr-TR" dirty="0" smtClean="0"/>
              <a:t>Adli tıp ve adli bilimler alanlarında çalışmaları yürütmek üzere seminer, sempozyum, konferans ve benzeri etkinlikler düzenlemek, bunlara ilişkin eğitim programları uygulamak ve ilgili kurum, kuruluş ve kurulların hazırlayacakları adli tıpla ilgili eğitim programlarının yapılmasına ve yürütülmesine yardımcı olmak,</a:t>
            </a:r>
          </a:p>
          <a:p>
            <a:r>
              <a:rPr lang="tr-TR" dirty="0" smtClean="0"/>
              <a:t>Adli tıp hizmetlerinin görülmesi sırasında yapılması zorunlu sağlık hizmetlerini vermek.</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Adli Tıp Kurumu’nun Yapılanması</a:t>
            </a:r>
            <a:endParaRPr lang="tr-TR" dirty="0"/>
          </a:p>
        </p:txBody>
      </p:sp>
      <p:sp>
        <p:nvSpPr>
          <p:cNvPr id="3" name="2 İçerik Yer Tutucusu"/>
          <p:cNvSpPr>
            <a:spLocks noGrp="1"/>
          </p:cNvSpPr>
          <p:nvPr>
            <p:ph idx="1"/>
          </p:nvPr>
        </p:nvSpPr>
        <p:spPr/>
        <p:txBody>
          <a:bodyPr>
            <a:normAutofit/>
          </a:bodyPr>
          <a:lstStyle/>
          <a:p>
            <a:r>
              <a:rPr lang="tr-TR" dirty="0" smtClean="0"/>
              <a:t>Adli Tıp Kurumu Başkanlığı</a:t>
            </a:r>
          </a:p>
          <a:p>
            <a:r>
              <a:rPr lang="tr-TR" dirty="0" smtClean="0"/>
              <a:t>Adli Tıp Başkanlar Kurulu</a:t>
            </a:r>
          </a:p>
          <a:p>
            <a:r>
              <a:rPr lang="tr-TR" dirty="0" smtClean="0"/>
              <a:t>Adli Tıp Genel Kurulu</a:t>
            </a:r>
          </a:p>
          <a:p>
            <a:r>
              <a:rPr lang="tr-TR" dirty="0" smtClean="0"/>
              <a:t>Adli Tıp İhtisas Kurulu</a:t>
            </a:r>
          </a:p>
          <a:p>
            <a:r>
              <a:rPr lang="tr-TR" dirty="0" smtClean="0"/>
              <a:t>Adli Tıp İhtisas Daireleri</a:t>
            </a:r>
          </a:p>
          <a:p>
            <a:r>
              <a:rPr lang="tr-TR" dirty="0" smtClean="0"/>
              <a:t>Adli Tıp Kurumu Grup Başkanlıkları</a:t>
            </a:r>
          </a:p>
          <a:p>
            <a:r>
              <a:rPr lang="tr-TR" dirty="0" smtClean="0"/>
              <a:t>Adli Tıp Şube Müdürlükleri</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7504" y="413792"/>
            <a:ext cx="8229600" cy="1143000"/>
          </a:xfrm>
        </p:spPr>
        <p:txBody>
          <a:bodyPr>
            <a:noAutofit/>
          </a:bodyPr>
          <a:lstStyle/>
          <a:p>
            <a:pPr algn="ctr"/>
            <a:r>
              <a:rPr lang="tr-TR" sz="3600" dirty="0" smtClean="0"/>
              <a:t>Birinci Adli Tıp İhtisas Kurulu’nun Yapısı</a:t>
            </a:r>
            <a:endParaRPr lang="tr-TR" sz="3200" dirty="0"/>
          </a:p>
        </p:txBody>
      </p:sp>
      <p:sp>
        <p:nvSpPr>
          <p:cNvPr id="3" name="2 İçerik Yer Tutucusu"/>
          <p:cNvSpPr>
            <a:spLocks noGrp="1"/>
          </p:cNvSpPr>
          <p:nvPr>
            <p:ph idx="1"/>
          </p:nvPr>
        </p:nvSpPr>
        <p:spPr/>
        <p:txBody>
          <a:bodyPr>
            <a:normAutofit fontScale="92500" lnSpcReduction="10000"/>
          </a:bodyPr>
          <a:lstStyle/>
          <a:p>
            <a:r>
              <a:rPr lang="tr-TR" dirty="0" smtClean="0"/>
              <a:t>Başkan</a:t>
            </a:r>
          </a:p>
          <a:p>
            <a:r>
              <a:rPr lang="tr-TR" dirty="0" smtClean="0"/>
              <a:t>Adli tıp uzmanı iki üye</a:t>
            </a:r>
          </a:p>
          <a:p>
            <a:r>
              <a:rPr lang="tr-TR" dirty="0" smtClean="0"/>
              <a:t>Tıbbi Patoloji</a:t>
            </a:r>
          </a:p>
          <a:p>
            <a:r>
              <a:rPr lang="tr-TR" dirty="0" smtClean="0"/>
              <a:t>İç Hastalıkları</a:t>
            </a:r>
          </a:p>
          <a:p>
            <a:r>
              <a:rPr lang="tr-TR" dirty="0" smtClean="0"/>
              <a:t>Kardiyoloji</a:t>
            </a:r>
          </a:p>
          <a:p>
            <a:r>
              <a:rPr lang="tr-TR" dirty="0" smtClean="0"/>
              <a:t>Genel Cerrahi</a:t>
            </a:r>
          </a:p>
          <a:p>
            <a:r>
              <a:rPr lang="tr-TR" dirty="0" smtClean="0"/>
              <a:t>Beyin ve Sinir Cerrahisi</a:t>
            </a:r>
          </a:p>
          <a:p>
            <a:r>
              <a:rPr lang="tr-TR" dirty="0" smtClean="0"/>
              <a:t>Anesteziyoloji ve </a:t>
            </a:r>
            <a:r>
              <a:rPr lang="tr-TR" dirty="0" err="1" smtClean="0"/>
              <a:t>Reanimasyon</a:t>
            </a:r>
            <a:endParaRPr lang="tr-TR" dirty="0" smtClean="0"/>
          </a:p>
          <a:p>
            <a:r>
              <a:rPr lang="tr-TR" dirty="0" smtClean="0"/>
              <a:t>Kadın Hastalıkları ve Doğum</a:t>
            </a:r>
          </a:p>
          <a:p>
            <a:r>
              <a:rPr lang="tr-TR" dirty="0" smtClean="0"/>
              <a:t>Çocuk Sağlığı ve Hastalıkları </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7504" y="413792"/>
            <a:ext cx="8229600" cy="1143000"/>
          </a:xfrm>
        </p:spPr>
        <p:txBody>
          <a:bodyPr>
            <a:noAutofit/>
          </a:bodyPr>
          <a:lstStyle/>
          <a:p>
            <a:pPr algn="ctr"/>
            <a:r>
              <a:rPr lang="tr-TR" sz="3600" dirty="0" smtClean="0"/>
              <a:t>Birinci Adli Tıp İhtisas Kurulu’nun Yapısı</a:t>
            </a:r>
            <a:endParaRPr lang="tr-TR" sz="3200" dirty="0"/>
          </a:p>
        </p:txBody>
      </p:sp>
      <p:sp>
        <p:nvSpPr>
          <p:cNvPr id="3" name="2 İçerik Yer Tutucusu"/>
          <p:cNvSpPr>
            <a:spLocks noGrp="1"/>
          </p:cNvSpPr>
          <p:nvPr>
            <p:ph idx="1"/>
          </p:nvPr>
        </p:nvSpPr>
        <p:spPr/>
        <p:txBody>
          <a:bodyPr>
            <a:normAutofit/>
          </a:bodyPr>
          <a:lstStyle/>
          <a:p>
            <a:pPr algn="just"/>
            <a:r>
              <a:rPr lang="tr-TR" dirty="0" smtClean="0"/>
              <a:t>Kurul bünyesi dışında bir uzmanlık alanı gerektiren olgularda diğer İhtisas Kurullarında görev yapan ilgili branş uzmanı üye de Kurul toplantısına davet edilebilmekte, </a:t>
            </a:r>
          </a:p>
          <a:p>
            <a:pPr algn="just"/>
            <a:r>
              <a:rPr lang="tr-TR" dirty="0" smtClean="0"/>
              <a:t>Kurum bünyesinde bulunmayan ihtisas dalları ile ilgili dosyalarda, Üniversiteler veya Eğitim ve Araştırma Hastanelerinde görevli öğretim üyeleri Kurula davet edilerek görüşlerine başvurulabilmektedir</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7504" y="413792"/>
            <a:ext cx="8229600" cy="1143000"/>
          </a:xfrm>
        </p:spPr>
        <p:txBody>
          <a:bodyPr>
            <a:noAutofit/>
          </a:bodyPr>
          <a:lstStyle/>
          <a:p>
            <a:pPr algn="ctr"/>
            <a:r>
              <a:rPr lang="tr-TR" sz="3600" dirty="0" smtClean="0"/>
              <a:t>  Birinci Adli Tıp İhtisas Kurulu’nun İşleyişi</a:t>
            </a:r>
            <a:endParaRPr lang="tr-TR" sz="3200" dirty="0"/>
          </a:p>
        </p:txBody>
      </p:sp>
      <p:sp>
        <p:nvSpPr>
          <p:cNvPr id="3" name="2 İçerik Yer Tutucusu"/>
          <p:cNvSpPr>
            <a:spLocks noGrp="1"/>
          </p:cNvSpPr>
          <p:nvPr>
            <p:ph idx="1"/>
          </p:nvPr>
        </p:nvSpPr>
        <p:spPr/>
        <p:txBody>
          <a:bodyPr>
            <a:normAutofit/>
          </a:bodyPr>
          <a:lstStyle/>
          <a:p>
            <a:pPr algn="just"/>
            <a:r>
              <a:rPr lang="tr-TR" dirty="0" smtClean="0"/>
              <a:t>Savcılıklar ve Mahkemeler tarafından gönderilen dosyalar, ihtisas kurulu bünyesinde bulunan raportörler tarafından detaylı olarak incelenmekte</a:t>
            </a:r>
          </a:p>
          <a:p>
            <a:pPr algn="just"/>
            <a:r>
              <a:rPr lang="tr-TR" dirty="0" smtClean="0"/>
              <a:t>Dosya değerlendirmesi yapılırken tıbbi belgelerin yanı sıra dosya içerisinde bulunan ifadeler, olay yeri inceleme raporları, bilirkişi raporları, olay yeri görüntülerini içeren kamera görüntüleri ve fotoğraflar da ayrıntılı olarak incelendikten sonra Kurul toplantısında Kurul üyelerine sunulmakta</a:t>
            </a:r>
          </a:p>
          <a:p>
            <a:pPr algn="just"/>
            <a:r>
              <a:rPr lang="tr-TR" dirty="0" smtClean="0"/>
              <a:t>Dosya görüşülerek karara bağlanmaktadır</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7504" y="413792"/>
            <a:ext cx="8229600" cy="1143000"/>
          </a:xfrm>
        </p:spPr>
        <p:txBody>
          <a:bodyPr>
            <a:noAutofit/>
          </a:bodyPr>
          <a:lstStyle/>
          <a:p>
            <a:pPr algn="ctr"/>
            <a:r>
              <a:rPr lang="tr-TR" sz="3600" dirty="0" smtClean="0"/>
              <a:t>  Birinci Adli Tıp İhtisas Kurulu’nun İşleyişi</a:t>
            </a:r>
            <a:endParaRPr lang="tr-TR" sz="3200" dirty="0"/>
          </a:p>
        </p:txBody>
      </p:sp>
      <p:sp>
        <p:nvSpPr>
          <p:cNvPr id="3" name="2 İçerik Yer Tutucusu"/>
          <p:cNvSpPr>
            <a:spLocks noGrp="1"/>
          </p:cNvSpPr>
          <p:nvPr>
            <p:ph idx="1"/>
          </p:nvPr>
        </p:nvSpPr>
        <p:spPr/>
        <p:txBody>
          <a:bodyPr>
            <a:normAutofit/>
          </a:bodyPr>
          <a:lstStyle/>
          <a:p>
            <a:pPr algn="just"/>
            <a:r>
              <a:rPr lang="tr-TR" dirty="0" smtClean="0"/>
              <a:t>Savcılıklar ve Mahkemeler tarafından gönderilen dosyalar, ihtisas kurulu bünyesinde bulunan raportörler tarafından detaylı olarak incelenmekte</a:t>
            </a:r>
          </a:p>
          <a:p>
            <a:pPr algn="just"/>
            <a:r>
              <a:rPr lang="tr-TR" dirty="0" smtClean="0"/>
              <a:t>Dosya değerlendirmesi yapılırken tıbbi belgelerin yanı sıra dosya içerisinde bulunan ifadeler, olay yeri inceleme raporları, bilirkişi raporları, olay yeri görüntülerini içeren kamera görüntüleri ve fotoğraflar da ayrıntılı olarak incelendikten sonra Kurul toplantısında Kurul üyelerine sunulmakta</a:t>
            </a:r>
          </a:p>
          <a:p>
            <a:pPr algn="just"/>
            <a:r>
              <a:rPr lang="tr-TR" dirty="0" smtClean="0"/>
              <a:t>Dosya görüşülerek karara bağlanmaktadır</a:t>
            </a: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7504" y="413792"/>
            <a:ext cx="8229600" cy="1143000"/>
          </a:xfrm>
        </p:spPr>
        <p:txBody>
          <a:bodyPr>
            <a:noAutofit/>
          </a:bodyPr>
          <a:lstStyle/>
          <a:p>
            <a:pPr algn="ctr"/>
            <a:r>
              <a:rPr lang="tr-TR" sz="3600" dirty="0" smtClean="0"/>
              <a:t>  Birinci Adli Tıp İhtisas Kurulu’nda </a:t>
            </a:r>
            <a:br>
              <a:rPr lang="tr-TR" sz="3600" dirty="0" smtClean="0"/>
            </a:br>
            <a:r>
              <a:rPr lang="tr-TR" sz="3600" dirty="0" smtClean="0"/>
              <a:t>Son 5 Yılda Yapılan İşler</a:t>
            </a:r>
            <a:endParaRPr lang="tr-TR" sz="3200" dirty="0"/>
          </a:p>
        </p:txBody>
      </p:sp>
      <p:sp>
        <p:nvSpPr>
          <p:cNvPr id="3" name="2 İçerik Yer Tutucusu"/>
          <p:cNvSpPr>
            <a:spLocks noGrp="1"/>
          </p:cNvSpPr>
          <p:nvPr>
            <p:ph idx="1"/>
          </p:nvPr>
        </p:nvSpPr>
        <p:spPr/>
        <p:txBody>
          <a:bodyPr>
            <a:normAutofit/>
          </a:bodyPr>
          <a:lstStyle/>
          <a:p>
            <a:r>
              <a:rPr lang="tr-TR" dirty="0" smtClean="0"/>
              <a:t>2012 yılında 5103</a:t>
            </a:r>
          </a:p>
          <a:p>
            <a:r>
              <a:rPr lang="tr-TR" dirty="0" smtClean="0"/>
              <a:t>2013 yılında 5224</a:t>
            </a:r>
          </a:p>
          <a:p>
            <a:r>
              <a:rPr lang="tr-TR" dirty="0" smtClean="0"/>
              <a:t>2014 yılında 5063</a:t>
            </a:r>
          </a:p>
          <a:p>
            <a:r>
              <a:rPr lang="tr-TR" dirty="0" smtClean="0"/>
              <a:t>2015 yılında 5610</a:t>
            </a:r>
          </a:p>
          <a:p>
            <a:r>
              <a:rPr lang="tr-TR" dirty="0" smtClean="0"/>
              <a:t>2016 yılında 5776</a:t>
            </a:r>
          </a:p>
          <a:p>
            <a:r>
              <a:rPr lang="tr-TR" dirty="0" smtClean="0"/>
              <a:t>dosya, sorulan hususlar hakkında görüş düzenlenmesi için 1. Adli Tıp İhtisas Kuruluna gönderilmiştir. </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extLst>
              <p:ext uri="{D42A27DB-BD31-4B8C-83A1-F6EECF244321}">
                <p14:modId xmlns:p14="http://schemas.microsoft.com/office/powerpoint/2010/main" xmlns="" val="3553301500"/>
              </p:ext>
            </p:extLst>
          </p:nvPr>
        </p:nvGraphicFramePr>
        <p:xfrm>
          <a:off x="611560" y="1052737"/>
          <a:ext cx="7920880" cy="3966974"/>
        </p:xfrm>
        <a:graphic>
          <a:graphicData uri="http://schemas.openxmlformats.org/drawingml/2006/table">
            <a:tbl>
              <a:tblPr/>
              <a:tblGrid>
                <a:gridCol w="1473844"/>
                <a:gridCol w="974428"/>
                <a:gridCol w="2270466"/>
                <a:gridCol w="1543679"/>
                <a:gridCol w="1658463"/>
              </a:tblGrid>
              <a:tr h="571153">
                <a:tc gridSpan="5">
                  <a:txBody>
                    <a:bodyPr/>
                    <a:lstStyle/>
                    <a:p>
                      <a:pPr algn="ctr">
                        <a:lnSpc>
                          <a:spcPct val="115000"/>
                        </a:lnSpc>
                        <a:spcAft>
                          <a:spcPts val="1000"/>
                        </a:spcAft>
                      </a:pPr>
                      <a:r>
                        <a:rPr lang="tr-TR" sz="2400" b="1" dirty="0" smtClean="0">
                          <a:latin typeface="Arial" pitchFamily="34" charset="0"/>
                          <a:ea typeface="Calibri"/>
                          <a:cs typeface="Arial" pitchFamily="34" charset="0"/>
                        </a:rPr>
                        <a:t>2012-2016 </a:t>
                      </a:r>
                      <a:r>
                        <a:rPr lang="tr-TR" sz="2400" b="1" dirty="0">
                          <a:latin typeface="Arial" pitchFamily="34" charset="0"/>
                          <a:ea typeface="Calibri"/>
                          <a:cs typeface="Arial" pitchFamily="34" charset="0"/>
                        </a:rPr>
                        <a:t>İSTATİSTİK</a:t>
                      </a:r>
                      <a:endParaRPr lang="tr-TR" sz="24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546973">
                <a:tc>
                  <a:txBody>
                    <a:bodyPr/>
                    <a:lstStyle/>
                    <a:p>
                      <a:pPr algn="ctr">
                        <a:lnSpc>
                          <a:spcPct val="115000"/>
                        </a:lnSpc>
                        <a:spcAft>
                          <a:spcPts val="1000"/>
                        </a:spcAft>
                      </a:pPr>
                      <a:r>
                        <a:rPr lang="tr-TR" sz="1600" b="1" dirty="0">
                          <a:latin typeface="Arial" pitchFamily="34" charset="0"/>
                          <a:ea typeface="Calibri"/>
                          <a:cs typeface="Arial" pitchFamily="34" charset="0"/>
                        </a:rPr>
                        <a:t>YILLAR</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gridSpan="2">
                  <a:txBody>
                    <a:bodyPr/>
                    <a:lstStyle/>
                    <a:p>
                      <a:pPr algn="ctr">
                        <a:lnSpc>
                          <a:spcPct val="115000"/>
                        </a:lnSpc>
                        <a:spcAft>
                          <a:spcPts val="1000"/>
                        </a:spcAft>
                      </a:pPr>
                      <a:r>
                        <a:rPr lang="tr-TR" sz="1600" b="1" dirty="0">
                          <a:latin typeface="Arial" pitchFamily="34" charset="0"/>
                          <a:ea typeface="Calibri"/>
                          <a:cs typeface="Arial" pitchFamily="34" charset="0"/>
                        </a:rPr>
                        <a:t>RAPOR</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hMerge="1">
                  <a:txBody>
                    <a:bodyPr/>
                    <a:lstStyle/>
                    <a:p>
                      <a:endParaRPr lang="tr-TR"/>
                    </a:p>
                  </a:txBody>
                  <a:tcPr/>
                </a:tc>
                <a:tc>
                  <a:txBody>
                    <a:bodyPr/>
                    <a:lstStyle/>
                    <a:p>
                      <a:pPr algn="ctr">
                        <a:lnSpc>
                          <a:spcPct val="115000"/>
                        </a:lnSpc>
                        <a:spcAft>
                          <a:spcPts val="1000"/>
                        </a:spcAft>
                      </a:pPr>
                      <a:r>
                        <a:rPr lang="tr-TR" sz="1600" b="1" dirty="0">
                          <a:latin typeface="Arial" pitchFamily="34" charset="0"/>
                          <a:ea typeface="Calibri"/>
                          <a:cs typeface="Arial" pitchFamily="34" charset="0"/>
                        </a:rPr>
                        <a:t>MÜZEKKERE</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b="1" dirty="0">
                          <a:latin typeface="Arial" pitchFamily="34" charset="0"/>
                          <a:ea typeface="Calibri"/>
                          <a:cs typeface="Arial" pitchFamily="34" charset="0"/>
                        </a:rPr>
                        <a:t>KARAR</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r>
              <a:tr h="557396">
                <a:tc>
                  <a:txBody>
                    <a:bodyPr/>
                    <a:lstStyle/>
                    <a:p>
                      <a:pPr algn="ctr">
                        <a:lnSpc>
                          <a:spcPct val="115000"/>
                        </a:lnSpc>
                        <a:spcAft>
                          <a:spcPts val="1000"/>
                        </a:spcAft>
                      </a:pPr>
                      <a:r>
                        <a:rPr lang="tr-TR" sz="1600" b="1" dirty="0">
                          <a:latin typeface="Arial" pitchFamily="34" charset="0"/>
                          <a:ea typeface="Calibri"/>
                          <a:cs typeface="Arial" pitchFamily="34" charset="0"/>
                        </a:rPr>
                        <a:t>2012</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3497</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Ölüm sebebi: 2532 Hekim kusuru: 965</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1606</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5103</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r>
              <a:tr h="557396">
                <a:tc>
                  <a:txBody>
                    <a:bodyPr/>
                    <a:lstStyle/>
                    <a:p>
                      <a:pPr algn="ctr">
                        <a:lnSpc>
                          <a:spcPct val="115000"/>
                        </a:lnSpc>
                        <a:spcAft>
                          <a:spcPts val="1000"/>
                        </a:spcAft>
                      </a:pPr>
                      <a:r>
                        <a:rPr lang="tr-TR" sz="1600" b="1" dirty="0">
                          <a:latin typeface="Arial" pitchFamily="34" charset="0"/>
                          <a:ea typeface="Calibri"/>
                          <a:cs typeface="Arial" pitchFamily="34" charset="0"/>
                        </a:rPr>
                        <a:t>2013</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3906</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Ölüm sebebi 2846 Hekim kusuru 1060</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1318</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a:latin typeface="Arial" pitchFamily="34" charset="0"/>
                          <a:ea typeface="Calibri"/>
                          <a:cs typeface="Arial" pitchFamily="34" charset="0"/>
                        </a:rPr>
                        <a:t>5224</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r>
              <a:tr h="575728">
                <a:tc>
                  <a:txBody>
                    <a:bodyPr/>
                    <a:lstStyle/>
                    <a:p>
                      <a:pPr algn="ctr">
                        <a:lnSpc>
                          <a:spcPct val="115000"/>
                        </a:lnSpc>
                        <a:spcAft>
                          <a:spcPts val="1000"/>
                        </a:spcAft>
                      </a:pPr>
                      <a:r>
                        <a:rPr lang="tr-TR" sz="1600" b="1" dirty="0">
                          <a:latin typeface="Arial" pitchFamily="34" charset="0"/>
                          <a:ea typeface="Calibri"/>
                          <a:cs typeface="Arial" pitchFamily="34" charset="0"/>
                        </a:rPr>
                        <a:t>2014</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4315</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latin typeface="Arial" pitchFamily="34" charset="0"/>
                          <a:ea typeface="Calibri"/>
                          <a:cs typeface="Arial" pitchFamily="34" charset="0"/>
                        </a:rPr>
                        <a:t>Ölüm sebebi 2995</a:t>
                      </a:r>
                    </a:p>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latin typeface="Arial" pitchFamily="34" charset="0"/>
                          <a:ea typeface="Calibri"/>
                          <a:cs typeface="Arial" pitchFamily="34" charset="0"/>
                        </a:rPr>
                        <a:t> Hekim kusuru 1320</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748</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5063</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r>
              <a:tr h="575728">
                <a:tc>
                  <a:txBody>
                    <a:bodyPr/>
                    <a:lstStyle/>
                    <a:p>
                      <a:pPr algn="ctr">
                        <a:lnSpc>
                          <a:spcPct val="115000"/>
                        </a:lnSpc>
                        <a:spcAft>
                          <a:spcPts val="1000"/>
                        </a:spcAft>
                      </a:pPr>
                      <a:r>
                        <a:rPr lang="tr-TR" sz="1600" b="1" dirty="0" smtClean="0">
                          <a:latin typeface="Arial" pitchFamily="34" charset="0"/>
                          <a:ea typeface="Calibri"/>
                          <a:cs typeface="Arial" pitchFamily="34" charset="0"/>
                        </a:rPr>
                        <a:t>2015</a:t>
                      </a:r>
                      <a:endParaRPr lang="tr-TR" sz="1600" b="1"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4379</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latin typeface="Arial" pitchFamily="34" charset="0"/>
                          <a:ea typeface="Calibri"/>
                          <a:cs typeface="Arial" pitchFamily="34" charset="0"/>
                        </a:rPr>
                        <a:t>Ölüm sebebi:3211</a:t>
                      </a:r>
                    </a:p>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latin typeface="Arial" pitchFamily="34" charset="0"/>
                          <a:ea typeface="Calibri"/>
                          <a:cs typeface="Arial" pitchFamily="34" charset="0"/>
                        </a:rPr>
                        <a:t>Hekim Kusuru:1148</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1231</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5610</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r>
              <a:tr h="575728">
                <a:tc>
                  <a:txBody>
                    <a:bodyPr/>
                    <a:lstStyle/>
                    <a:p>
                      <a:pPr algn="ctr">
                        <a:lnSpc>
                          <a:spcPct val="115000"/>
                        </a:lnSpc>
                        <a:spcAft>
                          <a:spcPts val="1000"/>
                        </a:spcAft>
                      </a:pPr>
                      <a:r>
                        <a:rPr lang="tr-TR" sz="1600" b="1" dirty="0" smtClean="0">
                          <a:latin typeface="Arial" pitchFamily="34" charset="0"/>
                          <a:ea typeface="Calibri"/>
                          <a:cs typeface="Arial" pitchFamily="34" charset="0"/>
                        </a:rPr>
                        <a:t>2016</a:t>
                      </a:r>
                      <a:endParaRPr lang="tr-TR" sz="1600" b="1"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4438</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latin typeface="Arial" pitchFamily="34" charset="0"/>
                          <a:ea typeface="Calibri"/>
                          <a:cs typeface="Arial" pitchFamily="34" charset="0"/>
                        </a:rPr>
                        <a:t>Ölüm sebebi:3386</a:t>
                      </a:r>
                    </a:p>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latin typeface="Arial" pitchFamily="34" charset="0"/>
                          <a:ea typeface="Calibri"/>
                          <a:cs typeface="Arial" pitchFamily="34" charset="0"/>
                        </a:rPr>
                        <a:t>Hekim Kusuru:1052</a:t>
                      </a: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1338</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tr-TR" sz="1600" dirty="0" smtClean="0">
                          <a:latin typeface="Arial" pitchFamily="34" charset="0"/>
                          <a:ea typeface="Calibri"/>
                          <a:cs typeface="Arial" pitchFamily="34" charset="0"/>
                        </a:rPr>
                        <a:t>5776</a:t>
                      </a:r>
                      <a:endParaRPr lang="tr-TR" sz="1600" dirty="0">
                        <a:latin typeface="Arial" pitchFamily="34" charset="0"/>
                        <a:ea typeface="Calibri"/>
                        <a:cs typeface="Arial" pitchFamily="34" charset="0"/>
                      </a:endParaRPr>
                    </a:p>
                  </a:txBody>
                  <a:tcPr marL="57254" marR="57254" marT="0" marB="0"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5400" dirty="0" smtClean="0"/>
              <a:t/>
            </a:r>
            <a:br>
              <a:rPr lang="tr-TR" sz="5400" dirty="0" smtClean="0"/>
            </a:br>
            <a:r>
              <a:rPr lang="tr-TR" sz="4800" b="1" dirty="0" smtClean="0"/>
              <a:t> Hekim hatası iddiası bulunan ölümlerde;</a:t>
            </a:r>
            <a:endParaRPr lang="tr-TR" dirty="0"/>
          </a:p>
        </p:txBody>
      </p:sp>
      <p:sp>
        <p:nvSpPr>
          <p:cNvPr id="3" name="2 İçerik Yer Tutucusu"/>
          <p:cNvSpPr>
            <a:spLocks noGrp="1"/>
          </p:cNvSpPr>
          <p:nvPr>
            <p:ph idx="1"/>
          </p:nvPr>
        </p:nvSpPr>
        <p:spPr/>
        <p:txBody>
          <a:bodyPr/>
          <a:lstStyle/>
          <a:p>
            <a:pPr lvl="1" algn="just">
              <a:buFont typeface="Wingdings" pitchFamily="2" charset="2"/>
              <a:buChar char="Ø"/>
            </a:pPr>
            <a:r>
              <a:rPr lang="tr-TR" dirty="0" smtClean="0"/>
              <a:t>Kişinin tedavi gördüğü sağlık kuruluşlarında düzenlenmiş tüm belgeler</a:t>
            </a:r>
          </a:p>
          <a:p>
            <a:pPr lvl="1" algn="just">
              <a:buFont typeface="Wingdings" pitchFamily="2" charset="2"/>
              <a:buChar char="Ø"/>
            </a:pPr>
            <a:r>
              <a:rPr lang="tr-TR" dirty="0" smtClean="0"/>
              <a:t>Radyografik tetkikler ve </a:t>
            </a:r>
            <a:r>
              <a:rPr lang="tr-TR" dirty="0" err="1" smtClean="0"/>
              <a:t>labaratuvar</a:t>
            </a:r>
            <a:r>
              <a:rPr lang="tr-TR" dirty="0" smtClean="0"/>
              <a:t> tetkikleri</a:t>
            </a:r>
          </a:p>
          <a:p>
            <a:pPr lvl="1" algn="just">
              <a:buFont typeface="Wingdings" pitchFamily="2" charset="2"/>
              <a:buChar char="Ø"/>
            </a:pPr>
            <a:r>
              <a:rPr lang="tr-TR" dirty="0" smtClean="0"/>
              <a:t>Ölü muayene ve otopsi raporu, </a:t>
            </a:r>
          </a:p>
          <a:p>
            <a:pPr lvl="1" algn="just">
              <a:buFont typeface="Wingdings" pitchFamily="2" charset="2"/>
              <a:buChar char="Ø"/>
            </a:pPr>
            <a:r>
              <a:rPr lang="tr-TR" dirty="0" smtClean="0"/>
              <a:t>Otopsi raporu, görüntüleri ve fotoğrafları</a:t>
            </a:r>
          </a:p>
          <a:p>
            <a:pPr lvl="1" algn="just">
              <a:buFont typeface="Wingdings" pitchFamily="2" charset="2"/>
              <a:buChar char="Ø"/>
            </a:pPr>
            <a:r>
              <a:rPr lang="tr-TR" dirty="0" smtClean="0"/>
              <a:t>Şikâyete konu husus ile ilgili yakınlarının ayrıntılı ifadeleri</a:t>
            </a:r>
          </a:p>
          <a:p>
            <a:pPr lvl="1" algn="just">
              <a:buFont typeface="Wingdings" pitchFamily="2" charset="2"/>
              <a:buChar char="Ø"/>
            </a:pPr>
            <a:r>
              <a:rPr lang="tr-TR" dirty="0" smtClean="0"/>
              <a:t>Şikâyete konu husus ile ilgili hekimlerin, yardımcı sağlık personelinin olayla ilgili ayrıntılı ifadeleri</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1785926"/>
            <a:ext cx="8229600" cy="1143000"/>
          </a:xfrm>
        </p:spPr>
        <p:txBody>
          <a:bodyPr>
            <a:normAutofit fontScale="90000"/>
          </a:bodyPr>
          <a:lstStyle/>
          <a:p>
            <a:r>
              <a:rPr lang="tr-TR" sz="5400" dirty="0" smtClean="0"/>
              <a:t/>
            </a:r>
            <a:br>
              <a:rPr lang="tr-TR" sz="5400" dirty="0" smtClean="0"/>
            </a:br>
            <a:r>
              <a:rPr lang="tr-TR" sz="5400" dirty="0" smtClean="0"/>
              <a:t/>
            </a:r>
            <a:br>
              <a:rPr lang="tr-TR" sz="5400" dirty="0" smtClean="0"/>
            </a:br>
            <a:r>
              <a:rPr lang="tr-TR" sz="5400" dirty="0" smtClean="0"/>
              <a:t/>
            </a:r>
            <a:br>
              <a:rPr lang="tr-TR" sz="5400" dirty="0" smtClean="0"/>
            </a:br>
            <a:r>
              <a:rPr lang="tr-TR" sz="5400" dirty="0" smtClean="0"/>
              <a:t/>
            </a:r>
            <a:br>
              <a:rPr lang="tr-TR" sz="5400" dirty="0" smtClean="0"/>
            </a:br>
            <a:r>
              <a:rPr lang="tr-TR" sz="5400" dirty="0" smtClean="0"/>
              <a:t/>
            </a:r>
            <a:br>
              <a:rPr lang="tr-TR" sz="5400" dirty="0" smtClean="0"/>
            </a:br>
            <a:r>
              <a:rPr lang="tr-TR" sz="5400" dirty="0" smtClean="0"/>
              <a:t/>
            </a:r>
            <a:br>
              <a:rPr lang="tr-TR" sz="5400" dirty="0" smtClean="0"/>
            </a:br>
            <a:r>
              <a:rPr lang="tr-TR" sz="5400" dirty="0" smtClean="0"/>
              <a:t/>
            </a:r>
            <a:br>
              <a:rPr lang="tr-TR" sz="5400" dirty="0" smtClean="0"/>
            </a:br>
            <a:r>
              <a:rPr lang="tr-TR" sz="5400" dirty="0" smtClean="0"/>
              <a:t>Birinci Adli Tıp İhtisas Kurulu’nda </a:t>
            </a:r>
            <a:br>
              <a:rPr lang="tr-TR" sz="5400" dirty="0" smtClean="0"/>
            </a:br>
            <a:r>
              <a:rPr lang="tr-TR" sz="5400" dirty="0" smtClean="0"/>
              <a:t>Gelen Dosyanın Raporlandırılma Süresi</a:t>
            </a:r>
            <a:endParaRPr lang="tr-TR" dirty="0"/>
          </a:p>
        </p:txBody>
      </p:sp>
      <p:sp>
        <p:nvSpPr>
          <p:cNvPr id="3" name="2 İçerik Yer Tutucusu"/>
          <p:cNvSpPr>
            <a:spLocks noGrp="1"/>
          </p:cNvSpPr>
          <p:nvPr>
            <p:ph idx="1"/>
          </p:nvPr>
        </p:nvSpPr>
        <p:spPr>
          <a:xfrm>
            <a:off x="571472" y="3286124"/>
            <a:ext cx="8229600" cy="2786082"/>
          </a:xfrm>
        </p:spPr>
        <p:txBody>
          <a:bodyPr/>
          <a:lstStyle/>
          <a:p>
            <a:r>
              <a:rPr lang="tr-TR" dirty="0" smtClean="0"/>
              <a:t>Bugün itibarı ile kurulumuza eksiksiz olarak intikal eden bir dosyanın incelenme, hazırlanma, karara bağlanma ve imzalanma aşaması ortalama 3 hafta süre almaktadır.</a:t>
            </a:r>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5400" b="1" dirty="0" smtClean="0">
                <a:solidFill>
                  <a:srgbClr val="000000"/>
                </a:solidFill>
                <a:latin typeface="Constantia" pitchFamily="16" charset="0"/>
              </a:rPr>
              <a:t>Bilirkişilik Yapanlar</a:t>
            </a:r>
            <a:endParaRPr lang="tr-TR" dirty="0"/>
          </a:p>
        </p:txBody>
      </p:sp>
      <p:sp>
        <p:nvSpPr>
          <p:cNvPr id="3" name="2 İçerik Yer Tutucusu"/>
          <p:cNvSpPr>
            <a:spLocks noGrp="1"/>
          </p:cNvSpPr>
          <p:nvPr>
            <p:ph idx="1"/>
          </p:nvPr>
        </p:nvSpPr>
        <p:spPr/>
        <p:txBody>
          <a:bodyPr/>
          <a:lstStyle/>
          <a:p>
            <a:pPr marL="271463" indent="-271463">
              <a:lnSpc>
                <a:spcPct val="130000"/>
              </a:lnSpc>
              <a:spcBef>
                <a:spcPts val="650"/>
              </a:spcBef>
              <a:buClr>
                <a:srgbClr val="0BD0D9"/>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b="1" dirty="0" smtClean="0">
                <a:solidFill>
                  <a:srgbClr val="000000"/>
                </a:solidFill>
                <a:latin typeface="Constantia" pitchFamily="16" charset="0"/>
              </a:rPr>
              <a:t>Adli Tıp Kurumu</a:t>
            </a:r>
          </a:p>
          <a:p>
            <a:pPr marL="271463" indent="-271463">
              <a:lnSpc>
                <a:spcPct val="130000"/>
              </a:lnSpc>
              <a:spcBef>
                <a:spcPts val="650"/>
              </a:spcBef>
              <a:buClr>
                <a:srgbClr val="0BD0D9"/>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b="1" dirty="0" smtClean="0">
                <a:solidFill>
                  <a:srgbClr val="000000"/>
                </a:solidFill>
                <a:latin typeface="Constantia" pitchFamily="16" charset="0"/>
              </a:rPr>
              <a:t>Üniversiteler</a:t>
            </a:r>
          </a:p>
          <a:p>
            <a:pPr marL="271463" indent="-271463">
              <a:lnSpc>
                <a:spcPct val="130000"/>
              </a:lnSpc>
              <a:spcBef>
                <a:spcPts val="650"/>
              </a:spcBef>
              <a:buClr>
                <a:srgbClr val="0BD0D9"/>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b="1" dirty="0" smtClean="0">
                <a:solidFill>
                  <a:srgbClr val="000000"/>
                </a:solidFill>
                <a:latin typeface="Constantia" pitchFamily="16" charset="0"/>
              </a:rPr>
              <a:t>Tabip Odaları</a:t>
            </a:r>
          </a:p>
          <a:p>
            <a:pPr marL="271463" indent="-271463">
              <a:lnSpc>
                <a:spcPct val="130000"/>
              </a:lnSpc>
              <a:spcBef>
                <a:spcPts val="650"/>
              </a:spcBef>
              <a:buClr>
                <a:srgbClr val="0BD0D9"/>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b="1" dirty="0" smtClean="0">
                <a:solidFill>
                  <a:srgbClr val="000000"/>
                </a:solidFill>
                <a:latin typeface="Constantia" pitchFamily="16" charset="0"/>
              </a:rPr>
              <a:t>Uzmanlık Dernekleri</a:t>
            </a:r>
          </a:p>
          <a:p>
            <a:pPr marL="271463" indent="-271463">
              <a:lnSpc>
                <a:spcPct val="130000"/>
              </a:lnSpc>
              <a:spcBef>
                <a:spcPts val="650"/>
              </a:spcBef>
              <a:buClr>
                <a:srgbClr val="0BD0D9"/>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b="1" dirty="0" smtClean="0">
                <a:solidFill>
                  <a:srgbClr val="000000"/>
                </a:solidFill>
                <a:latin typeface="Constantia" pitchFamily="16" charset="0"/>
              </a:rPr>
              <a:t>Yüksek Sağlık Ş</a:t>
            </a:r>
            <a:r>
              <a:rPr lang="en-US" b="1" dirty="0" smtClean="0">
                <a:solidFill>
                  <a:srgbClr val="000000"/>
                </a:solidFill>
                <a:latin typeface="Constantia" pitchFamily="16" charset="0"/>
              </a:rPr>
              <a:t>û</a:t>
            </a:r>
            <a:r>
              <a:rPr lang="tr-TR" b="1" dirty="0" err="1" smtClean="0">
                <a:solidFill>
                  <a:srgbClr val="000000"/>
                </a:solidFill>
                <a:latin typeface="Constantia" pitchFamily="16" charset="0"/>
              </a:rPr>
              <a:t>rası</a:t>
            </a:r>
            <a:endParaRPr lang="tr-TR" b="1" dirty="0" smtClean="0">
              <a:solidFill>
                <a:srgbClr val="000000"/>
              </a:solidFill>
              <a:latin typeface="Constantia" pitchFamily="16" charset="0"/>
            </a:endParaRPr>
          </a:p>
          <a:p>
            <a:pPr marL="271463" indent="-271463">
              <a:lnSpc>
                <a:spcPct val="130000"/>
              </a:lnSpc>
              <a:spcBef>
                <a:spcPts val="650"/>
              </a:spcBef>
              <a:buClr>
                <a:srgbClr val="0BD0D9"/>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tr-TR" b="1" dirty="0" smtClean="0">
                <a:solidFill>
                  <a:srgbClr val="000000"/>
                </a:solidFill>
                <a:latin typeface="Constantia" pitchFamily="16" charset="0"/>
              </a:rPr>
              <a:t>Özel Bilirkişiler</a:t>
            </a:r>
          </a:p>
          <a:p>
            <a:pPr marL="271463" indent="-271463">
              <a:lnSpc>
                <a:spcPct val="130000"/>
              </a:lnSpc>
              <a:spcBef>
                <a:spcPts val="650"/>
              </a:spcBef>
              <a:buClr>
                <a:srgbClr val="0BD0D9"/>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tr-TR" b="1" dirty="0" smtClean="0">
              <a:solidFill>
                <a:srgbClr val="000000"/>
              </a:solidFill>
              <a:latin typeface="Constantia" pitchFamily="16" charset="0"/>
            </a:endParaRPr>
          </a:p>
          <a:p>
            <a:endParaRPr lang="tr-TR" dirty="0"/>
          </a:p>
        </p:txBody>
      </p:sp>
      <p:sp>
        <p:nvSpPr>
          <p:cNvPr id="4" name="3 Dikdörtgen"/>
          <p:cNvSpPr/>
          <p:nvPr/>
        </p:nvSpPr>
        <p:spPr>
          <a:xfrm>
            <a:off x="3388022" y="3244334"/>
            <a:ext cx="184731" cy="369332"/>
          </a:xfrm>
          <a:prstGeom prst="rect">
            <a:avLst/>
          </a:prstGeom>
        </p:spPr>
        <p:txBody>
          <a:bodyPr wrap="none">
            <a:spAutoFit/>
          </a:bodyPr>
          <a:lstStyle/>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Autofit/>
          </a:bodyPr>
          <a:lstStyle/>
          <a:p>
            <a:r>
              <a:rPr lang="tr-TR" dirty="0" smtClean="0"/>
              <a:t>Dünya Tabipleri Birliği’nin 1992 yılındaki Genel Kurulu’nda tıbbi uygulama hatalarını “hekimin tedavi sırasında standart uygulamayı yapmaması, beceri eksikliği veya hastaya tedavi vermemesi ile oluşan zarar” olarak tanımlamıştır.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Türkiye’de</a:t>
            </a:r>
            <a:endParaRPr lang="tr-TR" dirty="0"/>
          </a:p>
        </p:txBody>
      </p:sp>
      <p:sp>
        <p:nvSpPr>
          <p:cNvPr id="3" name="2 İçerik Yer Tutucusu"/>
          <p:cNvSpPr>
            <a:spLocks noGrp="1"/>
          </p:cNvSpPr>
          <p:nvPr>
            <p:ph idx="1"/>
          </p:nvPr>
        </p:nvSpPr>
        <p:spPr/>
        <p:txBody>
          <a:bodyPr>
            <a:normAutofit/>
          </a:bodyPr>
          <a:lstStyle/>
          <a:p>
            <a:r>
              <a:rPr lang="tr-TR" dirty="0" smtClean="0"/>
              <a:t>Hekimlere yönelik tıbbi uygulama hatası iddiaları son yıllarda ülkemizde de giderek artan oranlarda karşımıza çıkmaktadır. </a:t>
            </a:r>
          </a:p>
          <a:p>
            <a:r>
              <a:rPr lang="tr-TR" dirty="0" smtClean="0"/>
              <a:t>Son 10 yıl içinde konu çeşitli boyutlarda tartışılmaya başlanmıştır ve çözüm arayışları halen sürmektedir. </a:t>
            </a:r>
          </a:p>
          <a:p>
            <a:r>
              <a:rPr lang="tr-TR" dirty="0" smtClean="0"/>
              <a:t>Tıbbi uygulama hata iddiası ile açılan davalarda artış, yeni Türk Ceza Kanunu’nda ceza oranlarının artması ve yüksek tazminat ile sonuçlanan davalar nedeniyle hekimlerin de konuya duyarlılığı arttırmıştır. </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1990 -2000 </a:t>
            </a:r>
            <a:r>
              <a:rPr lang="tr-TR" dirty="0" err="1" smtClean="0"/>
              <a:t>yıllları</a:t>
            </a:r>
            <a:r>
              <a:rPr lang="tr-TR" dirty="0" smtClean="0"/>
              <a:t> arasında 695 rapor</a:t>
            </a:r>
          </a:p>
          <a:p>
            <a:r>
              <a:rPr lang="tr-TR" dirty="0" smtClean="0"/>
              <a:t>2017 yılında yaklaşık 5000 rapor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r>
              <a:rPr lang="tr-TR" dirty="0" smtClean="0">
                <a:latin typeface="Constantia" pitchFamily="18" charset="0"/>
              </a:rPr>
              <a:t>ATK 1. ATİK tarafından 2012 ve 2013 yıllarında görüş bildirilen kadın hastalıkları ve doğum dalında tıbbi uygulama hatası iddiası bulunan </a:t>
            </a:r>
            <a:r>
              <a:rPr lang="tr-TR" b="1" u="sng" dirty="0" smtClean="0">
                <a:solidFill>
                  <a:srgbClr val="7030A0"/>
                </a:solidFill>
                <a:latin typeface="Constantia" pitchFamily="18" charset="0"/>
              </a:rPr>
              <a:t>452</a:t>
            </a:r>
            <a:r>
              <a:rPr lang="tr-TR" dirty="0" smtClean="0">
                <a:latin typeface="Constantia" pitchFamily="18" charset="0"/>
              </a:rPr>
              <a:t> olgu dijital ortamda retrospektif olarak incelendi</a:t>
            </a:r>
            <a:r>
              <a:rPr lang="tr-TR" dirty="0" smtClean="0">
                <a:latin typeface="Comic Sans MS" panose="030F0702030302020204" pitchFamily="66"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571472" y="2143116"/>
            <a:ext cx="7474344" cy="15716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sz="2800" dirty="0" smtClean="0">
                <a:solidFill>
                  <a:srgbClr val="FF0000"/>
                </a:solidFill>
                <a:latin typeface="Constantia" pitchFamily="18" charset="0"/>
                <a:cs typeface="Times New Roman" panose="02020603050405020304" pitchFamily="18" charset="0"/>
              </a:rPr>
              <a:t>Olguların dal alanlarına göre dağılımı</a:t>
            </a:r>
          </a:p>
          <a:p>
            <a:pPr marL="285750" indent="-285750">
              <a:buFont typeface="Arial" panose="020B0604020202020204" pitchFamily="34" charset="0"/>
              <a:buChar char="•"/>
            </a:pPr>
            <a:r>
              <a:rPr lang="tr-TR" sz="2800" dirty="0" smtClean="0">
                <a:latin typeface="Constantia" pitchFamily="18" charset="0"/>
                <a:cs typeface="Times New Roman" panose="02020603050405020304" pitchFamily="18" charset="0"/>
              </a:rPr>
              <a:t>% 81,4 </a:t>
            </a:r>
            <a:r>
              <a:rPr lang="tr-TR" sz="2800" dirty="0" smtClean="0">
                <a:latin typeface="Constantia" pitchFamily="18" charset="0"/>
                <a:ea typeface="Tahoma"/>
                <a:cs typeface="Times New Roman" panose="02020603050405020304" pitchFamily="18" charset="0"/>
              </a:rPr>
              <a:t>→</a:t>
            </a:r>
            <a:r>
              <a:rPr lang="tr-TR" sz="2800" dirty="0" smtClean="0">
                <a:latin typeface="Constantia" pitchFamily="18" charset="0"/>
                <a:cs typeface="Times New Roman" panose="02020603050405020304" pitchFamily="18" charset="0"/>
              </a:rPr>
              <a:t> yalnızca </a:t>
            </a:r>
            <a:r>
              <a:rPr lang="tr-TR" sz="2800" b="1" u="sng" dirty="0" err="1" smtClean="0">
                <a:solidFill>
                  <a:srgbClr val="7030A0"/>
                </a:solidFill>
                <a:latin typeface="Constantia" pitchFamily="18" charset="0"/>
                <a:cs typeface="Times New Roman" panose="02020603050405020304" pitchFamily="18" charset="0"/>
              </a:rPr>
              <a:t>obstetrik</a:t>
            </a:r>
            <a:endParaRPr lang="tr-TR" sz="2800" b="1" u="sng" dirty="0" smtClean="0">
              <a:solidFill>
                <a:srgbClr val="7030A0"/>
              </a:solidFill>
              <a:latin typeface="Constantia" pitchFamily="18" charset="0"/>
              <a:cs typeface="Times New Roman" panose="02020603050405020304" pitchFamily="18" charset="0"/>
            </a:endParaRPr>
          </a:p>
          <a:p>
            <a:pPr marL="285750" indent="-285750">
              <a:buFont typeface="Arial" panose="020B0604020202020204" pitchFamily="34" charset="0"/>
              <a:buChar char="•"/>
            </a:pPr>
            <a:r>
              <a:rPr lang="tr-TR" sz="2800" dirty="0" smtClean="0">
                <a:latin typeface="Constantia" pitchFamily="18" charset="0"/>
                <a:cs typeface="Times New Roman" panose="02020603050405020304" pitchFamily="18" charset="0"/>
              </a:rPr>
              <a:t>% 5,1 </a:t>
            </a:r>
            <a:r>
              <a:rPr lang="tr-TR" sz="2800" dirty="0" smtClean="0">
                <a:latin typeface="Constantia" pitchFamily="18" charset="0"/>
                <a:ea typeface="Tahoma"/>
                <a:cs typeface="Times New Roman" panose="02020603050405020304" pitchFamily="18" charset="0"/>
              </a:rPr>
              <a:t>→</a:t>
            </a:r>
            <a:r>
              <a:rPr lang="tr-TR" sz="2800" dirty="0" smtClean="0">
                <a:latin typeface="Constantia" pitchFamily="18" charset="0"/>
                <a:cs typeface="Times New Roman" panose="02020603050405020304" pitchFamily="18" charset="0"/>
              </a:rPr>
              <a:t> yalnızca jinekoloji</a:t>
            </a:r>
          </a:p>
          <a:p>
            <a:pPr marL="285750" indent="-285750">
              <a:buFont typeface="Arial" panose="020B0604020202020204" pitchFamily="34" charset="0"/>
              <a:buChar char="•"/>
            </a:pPr>
            <a:r>
              <a:rPr lang="tr-TR" sz="2800" dirty="0" smtClean="0">
                <a:latin typeface="Constantia" pitchFamily="18" charset="0"/>
                <a:cs typeface="Times New Roman" panose="02020603050405020304" pitchFamily="18" charset="0"/>
              </a:rPr>
              <a:t>% 13,3 </a:t>
            </a:r>
            <a:r>
              <a:rPr lang="tr-TR" sz="2800" dirty="0" smtClean="0">
                <a:latin typeface="Constantia" pitchFamily="18" charset="0"/>
                <a:ea typeface="Tahoma"/>
                <a:cs typeface="Times New Roman" panose="02020603050405020304" pitchFamily="18" charset="0"/>
              </a:rPr>
              <a:t>→ </a:t>
            </a:r>
            <a:r>
              <a:rPr lang="tr-TR" sz="2800" dirty="0" smtClean="0">
                <a:latin typeface="Constantia" pitchFamily="18" charset="0"/>
                <a:cs typeface="Times New Roman" panose="02020603050405020304" pitchFamily="18" charset="0"/>
              </a:rPr>
              <a:t>hem </a:t>
            </a:r>
            <a:r>
              <a:rPr lang="tr-TR" sz="2800" dirty="0" err="1" smtClean="0">
                <a:latin typeface="Constantia" pitchFamily="18" charset="0"/>
                <a:cs typeface="Times New Roman" panose="02020603050405020304" pitchFamily="18" charset="0"/>
              </a:rPr>
              <a:t>obstetrik</a:t>
            </a:r>
            <a:r>
              <a:rPr lang="tr-TR" sz="2800" dirty="0" smtClean="0">
                <a:latin typeface="Constantia" pitchFamily="18" charset="0"/>
                <a:cs typeface="Times New Roman" panose="02020603050405020304" pitchFamily="18" charset="0"/>
              </a:rPr>
              <a:t>, hem de jinekoloji</a:t>
            </a:r>
          </a:p>
          <a:p>
            <a:pPr marL="285750" indent="-285750">
              <a:buFont typeface="Arial" panose="020B0604020202020204" pitchFamily="34" charset="0"/>
              <a:buChar char="•"/>
            </a:pPr>
            <a:r>
              <a:rPr lang="tr-TR" sz="2800" dirty="0" smtClean="0">
                <a:latin typeface="Constantia" pitchFamily="18" charset="0"/>
                <a:cs typeface="Times New Roman" panose="02020603050405020304" pitchFamily="18" charset="0"/>
              </a:rPr>
              <a:t>Heyecanlı bekleyiş</a:t>
            </a:r>
            <a:r>
              <a:rPr lang="tr-TR" sz="2800" dirty="0" smtClean="0">
                <a:latin typeface="Constantia" pitchFamily="18" charset="0"/>
                <a:ea typeface="Tahoma"/>
                <a:cs typeface="Times New Roman" panose="02020603050405020304" pitchFamily="18" charset="0"/>
              </a:rPr>
              <a:t> →</a:t>
            </a:r>
            <a:r>
              <a:rPr lang="tr-TR" sz="2800" dirty="0" smtClean="0">
                <a:latin typeface="Constantia" pitchFamily="18" charset="0"/>
                <a:cs typeface="Times New Roman" panose="02020603050405020304" pitchFamily="18" charset="0"/>
              </a:rPr>
              <a:t> istenmeyen durum</a:t>
            </a:r>
            <a:r>
              <a:rPr lang="tr-TR" sz="2800" dirty="0" smtClean="0">
                <a:latin typeface="Constantia" pitchFamily="18" charset="0"/>
                <a:ea typeface="Tahoma"/>
                <a:cs typeface="Times New Roman" panose="02020603050405020304" pitchFamily="18" charset="0"/>
              </a:rPr>
              <a:t> →</a:t>
            </a:r>
            <a:r>
              <a:rPr lang="tr-TR" sz="2800" dirty="0" smtClean="0">
                <a:latin typeface="Constantia" pitchFamily="18" charset="0"/>
                <a:cs typeface="Times New Roman" panose="02020603050405020304" pitchFamily="18" charset="0"/>
              </a:rPr>
              <a:t> anne veya bebek ölümü </a:t>
            </a:r>
            <a:r>
              <a:rPr lang="tr-TR" sz="2800" dirty="0" smtClean="0">
                <a:latin typeface="Constantia" pitchFamily="18" charset="0"/>
                <a:ea typeface="Tahoma"/>
                <a:cs typeface="Times New Roman" panose="02020603050405020304" pitchFamily="18" charset="0"/>
              </a:rPr>
              <a:t>→ </a:t>
            </a:r>
            <a:r>
              <a:rPr lang="tr-TR" sz="2800" dirty="0" smtClean="0">
                <a:latin typeface="Constantia" pitchFamily="18" charset="0"/>
                <a:cs typeface="Times New Roman" panose="02020603050405020304" pitchFamily="18" charset="0"/>
              </a:rPr>
              <a:t>hayal kırıklığı</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pPr algn="ctr"/>
            <a:r>
              <a:rPr lang="tr-TR" sz="2800" dirty="0" smtClean="0">
                <a:solidFill>
                  <a:srgbClr val="FF0000"/>
                </a:solidFill>
                <a:latin typeface="Constantia" pitchFamily="18" charset="0"/>
                <a:cs typeface="Times New Roman" panose="02020603050405020304" pitchFamily="18" charset="0"/>
              </a:rPr>
              <a:t>Uygulama hatası iddiasının sorulduğu sağlık görevlileri</a:t>
            </a:r>
          </a:p>
          <a:p>
            <a:pPr marL="285750" indent="-285750">
              <a:buFont typeface="Arial" panose="020B0604020202020204" pitchFamily="34" charset="0"/>
              <a:buChar char="•"/>
            </a:pPr>
            <a:r>
              <a:rPr lang="tr-TR" sz="2800" b="1" u="sng" dirty="0" smtClean="0">
                <a:solidFill>
                  <a:srgbClr val="7030A0"/>
                </a:solidFill>
                <a:latin typeface="Constantia" pitchFamily="18" charset="0"/>
                <a:cs typeface="Times New Roman" panose="02020603050405020304" pitchFamily="18" charset="0"/>
              </a:rPr>
              <a:t>Kadın doğum uzmanları </a:t>
            </a:r>
            <a:r>
              <a:rPr lang="tr-TR" sz="2800" b="1" u="sng" dirty="0" smtClean="0">
                <a:solidFill>
                  <a:srgbClr val="7030A0"/>
                </a:solidFill>
                <a:latin typeface="Constantia" pitchFamily="18" charset="0"/>
                <a:ea typeface="Tahoma"/>
                <a:cs typeface="Times New Roman" panose="02020603050405020304" pitchFamily="18" charset="0"/>
              </a:rPr>
              <a:t>→ </a:t>
            </a:r>
            <a:r>
              <a:rPr lang="tr-TR" sz="2800" b="1" u="sng" dirty="0" smtClean="0">
                <a:solidFill>
                  <a:srgbClr val="7030A0"/>
                </a:solidFill>
                <a:latin typeface="Constantia" pitchFamily="18" charset="0"/>
                <a:cs typeface="Times New Roman" panose="02020603050405020304" pitchFamily="18" charset="0"/>
              </a:rPr>
              <a:t>% 90,9</a:t>
            </a:r>
          </a:p>
          <a:p>
            <a:pPr marL="285750" indent="-285750">
              <a:buFont typeface="Arial" panose="020B0604020202020204" pitchFamily="34" charset="0"/>
              <a:buChar char="•"/>
            </a:pPr>
            <a:r>
              <a:rPr lang="tr-TR" sz="2800" b="1" u="sng" dirty="0" smtClean="0">
                <a:solidFill>
                  <a:srgbClr val="7030A0"/>
                </a:solidFill>
                <a:latin typeface="Constantia" pitchFamily="18" charset="0"/>
                <a:cs typeface="Times New Roman" panose="02020603050405020304" pitchFamily="18" charset="0"/>
              </a:rPr>
              <a:t>Hemşire/ebe grubu </a:t>
            </a:r>
            <a:r>
              <a:rPr lang="tr-TR" sz="2800" b="1" u="sng" dirty="0" smtClean="0">
                <a:solidFill>
                  <a:srgbClr val="7030A0"/>
                </a:solidFill>
                <a:latin typeface="Constantia" pitchFamily="18" charset="0"/>
                <a:ea typeface="Tahoma"/>
                <a:cs typeface="Times New Roman" panose="02020603050405020304" pitchFamily="18" charset="0"/>
              </a:rPr>
              <a:t>→ </a:t>
            </a:r>
            <a:r>
              <a:rPr lang="tr-TR" sz="2800" b="1" u="sng" dirty="0" smtClean="0">
                <a:solidFill>
                  <a:srgbClr val="7030A0"/>
                </a:solidFill>
                <a:latin typeface="Constantia" pitchFamily="18" charset="0"/>
                <a:cs typeface="Times New Roman" panose="02020603050405020304" pitchFamily="18" charset="0"/>
              </a:rPr>
              <a:t>% 28,3</a:t>
            </a:r>
          </a:p>
          <a:p>
            <a:pPr marL="285750" indent="-285750">
              <a:buFont typeface="Arial" panose="020B0604020202020204" pitchFamily="34" charset="0"/>
              <a:buChar char="•"/>
            </a:pPr>
            <a:r>
              <a:rPr lang="tr-TR" sz="2800" dirty="0" smtClean="0">
                <a:latin typeface="Constantia" pitchFamily="18" charset="0"/>
                <a:cs typeface="Times New Roman" panose="02020603050405020304" pitchFamily="18" charset="0"/>
              </a:rPr>
              <a:t>Hastane (idare) </a:t>
            </a:r>
            <a:r>
              <a:rPr lang="tr-TR" sz="2800" dirty="0" smtClean="0">
                <a:latin typeface="Constantia" pitchFamily="18" charset="0"/>
                <a:ea typeface="Tahoma"/>
                <a:cs typeface="Times New Roman" panose="02020603050405020304" pitchFamily="18" charset="0"/>
              </a:rPr>
              <a:t>→ </a:t>
            </a:r>
            <a:r>
              <a:rPr lang="tr-TR" sz="2800" dirty="0" smtClean="0">
                <a:latin typeface="Constantia" pitchFamily="18" charset="0"/>
                <a:cs typeface="Times New Roman" panose="02020603050405020304" pitchFamily="18" charset="0"/>
              </a:rPr>
              <a:t>% 9,7</a:t>
            </a:r>
          </a:p>
          <a:p>
            <a:pPr marL="285750" indent="-285750">
              <a:buFont typeface="Arial" panose="020B0604020202020204" pitchFamily="34" charset="0"/>
              <a:buChar char="•"/>
            </a:pPr>
            <a:r>
              <a:rPr lang="tr-TR" sz="2800" dirty="0" smtClean="0">
                <a:latin typeface="Constantia" pitchFamily="18" charset="0"/>
                <a:cs typeface="Times New Roman" panose="02020603050405020304" pitchFamily="18" charset="0"/>
              </a:rPr>
              <a:t>Asistan hekim </a:t>
            </a:r>
            <a:r>
              <a:rPr lang="tr-TR" sz="2800" dirty="0" smtClean="0">
                <a:latin typeface="Constantia" pitchFamily="18" charset="0"/>
                <a:ea typeface="Tahoma"/>
                <a:cs typeface="Times New Roman" panose="02020603050405020304" pitchFamily="18" charset="0"/>
              </a:rPr>
              <a:t>→ </a:t>
            </a:r>
            <a:r>
              <a:rPr lang="tr-TR" sz="2800" dirty="0" smtClean="0">
                <a:latin typeface="Constantia" pitchFamily="18" charset="0"/>
                <a:cs typeface="Times New Roman" panose="02020603050405020304" pitchFamily="18" charset="0"/>
              </a:rPr>
              <a:t>% 5,3</a:t>
            </a:r>
          </a:p>
          <a:p>
            <a:pPr marL="285750" indent="-285750">
              <a:buFont typeface="Arial" panose="020B0604020202020204" pitchFamily="34" charset="0"/>
              <a:buChar char="•"/>
            </a:pPr>
            <a:r>
              <a:rPr lang="tr-TR" sz="2800" dirty="0" smtClean="0">
                <a:latin typeface="Constantia" pitchFamily="18" charset="0"/>
                <a:cs typeface="Times New Roman" panose="02020603050405020304" pitchFamily="18" charset="0"/>
              </a:rPr>
              <a:t>Literatürde en sık iddialar uzman hekimler ve ebeler</a:t>
            </a:r>
          </a:p>
          <a:p>
            <a:endParaRPr lang="tr-T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fontScale="92500" lnSpcReduction="10000"/>
          </a:bodyPr>
          <a:lstStyle/>
          <a:p>
            <a:pPr algn="ctr"/>
            <a:r>
              <a:rPr lang="tr-TR" sz="2800" dirty="0" smtClean="0">
                <a:solidFill>
                  <a:srgbClr val="FF0000"/>
                </a:solidFill>
                <a:latin typeface="Comic Sans MS" panose="030F0702030302020204" pitchFamily="66" charset="0"/>
                <a:cs typeface="Times New Roman" panose="02020603050405020304" pitchFamily="18" charset="0"/>
              </a:rPr>
              <a:t>Olguların tıbbi müdahalenin gerçekleştiği sağlık merkezine göre dağılımı</a:t>
            </a:r>
          </a:p>
          <a:p>
            <a:pPr marL="285750" indent="-285750">
              <a:buFont typeface="Arial" panose="020B0604020202020204" pitchFamily="34" charset="0"/>
              <a:buChar char="•"/>
            </a:pPr>
            <a:r>
              <a:rPr lang="tr-TR" sz="2800" b="1" u="sng" dirty="0" smtClean="0">
                <a:solidFill>
                  <a:srgbClr val="7030A0"/>
                </a:solidFill>
                <a:latin typeface="Comic Sans MS" panose="030F0702030302020204" pitchFamily="66" charset="0"/>
                <a:cs typeface="Times New Roman" panose="02020603050405020304" pitchFamily="18" charset="0"/>
              </a:rPr>
              <a:t>Özel hastaneler </a:t>
            </a:r>
            <a:r>
              <a:rPr lang="tr-TR" sz="2800" b="1" u="sng" dirty="0" smtClean="0">
                <a:solidFill>
                  <a:srgbClr val="7030A0"/>
                </a:solidFill>
                <a:latin typeface="Comic Sans MS" panose="030F0702030302020204" pitchFamily="66" charset="0"/>
                <a:ea typeface="Tahoma"/>
                <a:cs typeface="Times New Roman" panose="02020603050405020304" pitchFamily="18" charset="0"/>
              </a:rPr>
              <a:t>→ </a:t>
            </a:r>
            <a:r>
              <a:rPr lang="tr-TR" sz="2800" b="1" u="sng" dirty="0" smtClean="0">
                <a:solidFill>
                  <a:srgbClr val="7030A0"/>
                </a:solidFill>
                <a:latin typeface="Comic Sans MS" panose="030F0702030302020204" pitchFamily="66" charset="0"/>
                <a:cs typeface="Times New Roman" panose="02020603050405020304" pitchFamily="18" charset="0"/>
              </a:rPr>
              <a:t>% 48</a:t>
            </a:r>
          </a:p>
          <a:p>
            <a:pPr marL="285750" indent="-285750">
              <a:buFont typeface="Arial" panose="020B0604020202020204" pitchFamily="34" charset="0"/>
              <a:buChar char="•"/>
            </a:pPr>
            <a:r>
              <a:rPr lang="tr-TR" sz="2800" dirty="0" smtClean="0">
                <a:latin typeface="Comic Sans MS" panose="030F0702030302020204" pitchFamily="66" charset="0"/>
                <a:cs typeface="Times New Roman" panose="02020603050405020304" pitchFamily="18" charset="0"/>
              </a:rPr>
              <a:t>Devlet hastaneleri </a:t>
            </a:r>
            <a:r>
              <a:rPr lang="tr-TR" sz="2800" dirty="0" smtClean="0">
                <a:latin typeface="Comic Sans MS" panose="030F0702030302020204" pitchFamily="66" charset="0"/>
                <a:ea typeface="Tahoma"/>
                <a:cs typeface="Times New Roman" panose="02020603050405020304" pitchFamily="18" charset="0"/>
              </a:rPr>
              <a:t>→ </a:t>
            </a:r>
            <a:r>
              <a:rPr lang="tr-TR" sz="2800" dirty="0" smtClean="0">
                <a:latin typeface="Comic Sans MS" panose="030F0702030302020204" pitchFamily="66" charset="0"/>
                <a:cs typeface="Times New Roman" panose="02020603050405020304" pitchFamily="18" charset="0"/>
              </a:rPr>
              <a:t>% 27,8 </a:t>
            </a:r>
          </a:p>
          <a:p>
            <a:pPr marL="285750" indent="-285750">
              <a:buFont typeface="Arial" panose="020B0604020202020204" pitchFamily="34" charset="0"/>
              <a:buChar char="•"/>
            </a:pPr>
            <a:r>
              <a:rPr lang="tr-TR" sz="2800" dirty="0" smtClean="0">
                <a:latin typeface="Comic Sans MS" panose="030F0702030302020204" pitchFamily="66" charset="0"/>
                <a:cs typeface="Times New Roman" panose="02020603050405020304" pitchFamily="18" charset="0"/>
              </a:rPr>
              <a:t>Kadın doğum ve çocuk hastaneleri </a:t>
            </a:r>
            <a:r>
              <a:rPr lang="tr-TR" sz="2800" dirty="0" smtClean="0">
                <a:latin typeface="Comic Sans MS" panose="030F0702030302020204" pitchFamily="66" charset="0"/>
                <a:ea typeface="Tahoma"/>
                <a:cs typeface="Times New Roman" panose="02020603050405020304" pitchFamily="18" charset="0"/>
              </a:rPr>
              <a:t>→ </a:t>
            </a:r>
            <a:r>
              <a:rPr lang="tr-TR" sz="2800" dirty="0" smtClean="0">
                <a:latin typeface="Comic Sans MS" panose="030F0702030302020204" pitchFamily="66" charset="0"/>
                <a:cs typeface="Times New Roman" panose="02020603050405020304" pitchFamily="18" charset="0"/>
              </a:rPr>
              <a:t>% 15,4</a:t>
            </a:r>
          </a:p>
          <a:p>
            <a:pPr marL="285750" indent="-285750">
              <a:buFont typeface="Arial" panose="020B0604020202020204" pitchFamily="34" charset="0"/>
              <a:buChar char="•"/>
            </a:pPr>
            <a:r>
              <a:rPr lang="tr-TR" sz="2800" dirty="0" smtClean="0">
                <a:latin typeface="Comic Sans MS" panose="030F0702030302020204" pitchFamily="66" charset="0"/>
                <a:cs typeface="Times New Roman" panose="02020603050405020304" pitchFamily="18" charset="0"/>
              </a:rPr>
              <a:t>Literatürde genellikle devlet hastaneleri ilk sırada</a:t>
            </a:r>
          </a:p>
          <a:p>
            <a:pPr marL="285750" indent="-285750">
              <a:buFont typeface="Arial" panose="020B0604020202020204" pitchFamily="34" charset="0"/>
              <a:buChar char="•"/>
            </a:pPr>
            <a:r>
              <a:rPr lang="tr-TR" sz="2800" dirty="0" smtClean="0">
                <a:latin typeface="Comic Sans MS" panose="030F0702030302020204" pitchFamily="66" charset="0"/>
                <a:cs typeface="Times New Roman" panose="02020603050405020304" pitchFamily="18" charset="0"/>
              </a:rPr>
              <a:t>Verilen ücret karşılığında daha fazla ilgi ve daha iyi sonuç alma beklentisi</a:t>
            </a:r>
          </a:p>
          <a:p>
            <a:pPr marL="285750" indent="-285750">
              <a:buFont typeface="Arial" panose="020B0604020202020204" pitchFamily="34" charset="0"/>
              <a:buChar char="•"/>
            </a:pPr>
            <a:r>
              <a:rPr lang="tr-TR" sz="2800" b="1" u="sng" dirty="0" smtClean="0">
                <a:solidFill>
                  <a:srgbClr val="7030A0"/>
                </a:solidFill>
                <a:latin typeface="Comic Sans MS" panose="030F0702030302020204" pitchFamily="66" charset="0"/>
                <a:cs typeface="Times New Roman" panose="02020603050405020304" pitchFamily="18" charset="0"/>
              </a:rPr>
              <a:t>Hatalı uygulama oranı KDÇH ve devlet hastanelerinde daha faz</a:t>
            </a:r>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r>
              <a:rPr lang="tr-TR" dirty="0" smtClean="0">
                <a:latin typeface="Comic Sans MS" panose="030F0702030302020204" pitchFamily="66" charset="0"/>
                <a:cs typeface="Times New Roman" panose="02020603050405020304" pitchFamily="18" charset="0"/>
              </a:rPr>
              <a:t>İlk 24 saatlik sürede bu iddiaların oluşmasında, sağlık görevlisi ile hasta-hasta yakınları arasında, bu kısa sürede yeterli ve uygun iletişimin sağlanamaması ve akut durumlarda hastane yönetiminde prosedürlerin düzgün bir şekilde uygulanamaması</a:t>
            </a: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Grafik 1"/>
          <p:cNvPicPr>
            <a:picLocks noGrp="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857224" y="642919"/>
            <a:ext cx="6286544" cy="3929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ADLİ TIP KURUMU BAŞKANLIĞI</a:t>
            </a:r>
            <a:br>
              <a:rPr lang="tr-TR" b="1" dirty="0" smtClean="0"/>
            </a:br>
            <a:endParaRPr lang="tr-TR" dirty="0"/>
          </a:p>
        </p:txBody>
      </p:sp>
      <p:sp>
        <p:nvSpPr>
          <p:cNvPr id="3" name="2 İçerik Yer Tutucusu"/>
          <p:cNvSpPr>
            <a:spLocks noGrp="1"/>
          </p:cNvSpPr>
          <p:nvPr>
            <p:ph idx="1"/>
          </p:nvPr>
        </p:nvSpPr>
        <p:spPr/>
        <p:txBody>
          <a:bodyPr/>
          <a:lstStyle/>
          <a:p>
            <a:endParaRPr lang="tr-TR"/>
          </a:p>
        </p:txBody>
      </p:sp>
      <p:pic>
        <p:nvPicPr>
          <p:cNvPr id="1026" name="Picture 2" descr="http://www.atk.gov.tr/resimler/merkez/buyuk/02.jpg"/>
          <p:cNvPicPr>
            <a:picLocks noChangeAspect="1" noChangeArrowheads="1"/>
          </p:cNvPicPr>
          <p:nvPr/>
        </p:nvPicPr>
        <p:blipFill>
          <a:blip r:embed="rId2" cstate="print"/>
          <a:srcRect/>
          <a:stretch>
            <a:fillRect/>
          </a:stretch>
        </p:blipFill>
        <p:spPr bwMode="auto">
          <a:xfrm>
            <a:off x="467544" y="2060848"/>
            <a:ext cx="7620000" cy="428625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1428728" y="2071678"/>
            <a:ext cx="5644779" cy="47863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214290"/>
          </a:xfrm>
        </p:spPr>
        <p:txBody>
          <a:bodyPr>
            <a:normAutofit fontScale="90000"/>
          </a:bodyPr>
          <a:lstStyle/>
          <a:p>
            <a:endParaRPr lang="tr-TR" dirty="0"/>
          </a:p>
        </p:txBody>
      </p:sp>
      <p:pic>
        <p:nvPicPr>
          <p:cNvPr id="4" name="Picture 4"/>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57356" y="1142984"/>
            <a:ext cx="5644779" cy="5429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71438"/>
          </a:xfrm>
        </p:spPr>
        <p:txBody>
          <a:bodyPr>
            <a:normAutofit fontScale="90000"/>
          </a:bodyPr>
          <a:lstStyle/>
          <a:p>
            <a:endParaRPr lang="tr-TR" dirty="0"/>
          </a:p>
        </p:txBody>
      </p:sp>
      <p:pic>
        <p:nvPicPr>
          <p:cNvPr id="4" name="Picture 5"/>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49610" y="1500174"/>
            <a:ext cx="5644779" cy="40683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Tıbbi uygulamada hata alanları</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 İletişim eksiklikleri</a:t>
            </a:r>
          </a:p>
          <a:p>
            <a:r>
              <a:rPr lang="tr-TR" dirty="0" smtClean="0"/>
              <a:t>  Kayıt hataları</a:t>
            </a:r>
          </a:p>
          <a:p>
            <a:r>
              <a:rPr lang="tr-TR" dirty="0" smtClean="0"/>
              <a:t> Yetki sınırlarının aşılması ve konsültasyon</a:t>
            </a:r>
          </a:p>
          <a:p>
            <a:r>
              <a:rPr lang="tr-TR" dirty="0" smtClean="0"/>
              <a:t> Aydınlatma ve onam </a:t>
            </a:r>
          </a:p>
          <a:p>
            <a:r>
              <a:rPr lang="tr-TR" dirty="0" smtClean="0"/>
              <a:t>Tanı hataları  </a:t>
            </a:r>
          </a:p>
          <a:p>
            <a:r>
              <a:rPr lang="tr-TR" dirty="0" smtClean="0"/>
              <a:t>Tedavi hataları  </a:t>
            </a:r>
          </a:p>
          <a:p>
            <a:r>
              <a:rPr lang="tr-TR" dirty="0" smtClean="0"/>
              <a:t>Hatalı karar </a:t>
            </a:r>
          </a:p>
          <a:p>
            <a:r>
              <a:rPr lang="tr-TR" dirty="0" smtClean="0"/>
              <a:t> Girişim hataları ve teknik hatalar</a:t>
            </a:r>
          </a:p>
          <a:p>
            <a:r>
              <a:rPr lang="tr-TR" dirty="0" smtClean="0"/>
              <a:t> Terk etme </a:t>
            </a:r>
          </a:p>
          <a:p>
            <a:r>
              <a:rPr lang="tr-TR" dirty="0" smtClean="0"/>
              <a:t> Özen eksikliği</a:t>
            </a:r>
            <a:endParaRPr lang="tr-T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5400" dirty="0" smtClean="0">
                <a:latin typeface="Comic Sans MS" panose="030F0702030302020204" pitchFamily="66" charset="0"/>
                <a:cs typeface="Arial" panose="020B0604020202020204" pitchFamily="34" charset="0"/>
              </a:rPr>
              <a:t>TIBBİ UYGULAMA HATALARI</a:t>
            </a:r>
            <a:endParaRPr lang="tr-TR" dirty="0"/>
          </a:p>
        </p:txBody>
      </p:sp>
      <p:sp>
        <p:nvSpPr>
          <p:cNvPr id="3" name="2 İçerik Yer Tutucusu"/>
          <p:cNvSpPr>
            <a:spLocks noGrp="1"/>
          </p:cNvSpPr>
          <p:nvPr>
            <p:ph idx="1"/>
          </p:nvPr>
        </p:nvSpPr>
        <p:spPr/>
        <p:txBody>
          <a:bodyPr/>
          <a:lstStyle/>
          <a:p>
            <a:r>
              <a:rPr lang="tr-TR" dirty="0" smtClean="0">
                <a:latin typeface="Comic Sans MS" panose="030F0702030302020204" pitchFamily="66" charset="0"/>
                <a:cs typeface="Times New Roman" panose="02020603050405020304" pitchFamily="18" charset="0"/>
              </a:rPr>
              <a:t>En sık özen eksikliği, sırasıyla takip hatası, tedavi hatası ve tanı hatası </a:t>
            </a:r>
          </a:p>
          <a:p>
            <a:r>
              <a:rPr lang="tr-TR" dirty="0" smtClean="0">
                <a:latin typeface="Comic Sans MS" panose="030F0702030302020204" pitchFamily="66" charset="0"/>
                <a:cs typeface="Times New Roman" panose="02020603050405020304" pitchFamily="18" charset="0"/>
              </a:rPr>
              <a:t>Muayene, iletişim, hekime bilgi verilmesi, görev yerinde bulunma</a:t>
            </a:r>
          </a:p>
          <a:p>
            <a:r>
              <a:rPr lang="tr-TR" dirty="0" smtClean="0">
                <a:latin typeface="Comic Sans MS" panose="030F0702030302020204" pitchFamily="66" charset="0"/>
                <a:cs typeface="Times New Roman" panose="02020603050405020304" pitchFamily="18" charset="0"/>
              </a:rPr>
              <a:t>Düzenli kayıt = kolay savunma</a:t>
            </a:r>
          </a:p>
          <a:p>
            <a:r>
              <a:rPr lang="tr-TR" dirty="0" smtClean="0">
                <a:latin typeface="Comic Sans MS" panose="030F0702030302020204" pitchFamily="66" charset="0"/>
                <a:cs typeface="Times New Roman" panose="02020603050405020304" pitchFamily="18" charset="0"/>
              </a:rPr>
              <a:t>Kayıtların tutulmasındaki eksikliklere bağlı hata oranları</a:t>
            </a:r>
          </a:p>
          <a:p>
            <a:endParaRPr lang="tr-T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5400" dirty="0" smtClean="0">
                <a:latin typeface="Comic Sans MS" panose="030F0702030302020204" pitchFamily="66" charset="0"/>
                <a:cs typeface="Arial" panose="020B0604020202020204" pitchFamily="34" charset="0"/>
              </a:rPr>
              <a:t>TIBBİ UYGULAMA HATALARINDA EBELER</a:t>
            </a:r>
            <a:endParaRPr lang="tr-TR" dirty="0"/>
          </a:p>
        </p:txBody>
      </p:sp>
      <p:sp>
        <p:nvSpPr>
          <p:cNvPr id="3" name="2 İçerik Yer Tutucusu"/>
          <p:cNvSpPr>
            <a:spLocks noGrp="1"/>
          </p:cNvSpPr>
          <p:nvPr>
            <p:ph idx="1"/>
          </p:nvPr>
        </p:nvSpPr>
        <p:spPr/>
        <p:txBody>
          <a:bodyPr/>
          <a:lstStyle/>
          <a:p>
            <a:r>
              <a:rPr lang="tr-TR" sz="2800" dirty="0" smtClean="0">
                <a:latin typeface="Comic Sans MS" panose="030F0702030302020204" pitchFamily="66" charset="0"/>
                <a:cs typeface="Times New Roman" panose="02020603050405020304" pitchFamily="18" charset="0"/>
              </a:rPr>
              <a:t>Gebelerin yakın takibi ve hekimi bilgilendirme</a:t>
            </a:r>
          </a:p>
          <a:p>
            <a:r>
              <a:rPr lang="tr-TR" sz="2800" dirty="0" smtClean="0">
                <a:latin typeface="Comic Sans MS" panose="030F0702030302020204" pitchFamily="66" charset="0"/>
                <a:cs typeface="Times New Roman" panose="02020603050405020304" pitchFamily="18" charset="0"/>
              </a:rPr>
              <a:t>En sık takip kayıtlarının tutulmaması ve uzman hekime haber verilmemesi </a:t>
            </a:r>
          </a:p>
          <a:p>
            <a:r>
              <a:rPr lang="tr-TR" sz="2800" dirty="0" smtClean="0">
                <a:latin typeface="Comic Sans MS" panose="030F0702030302020204" pitchFamily="66" charset="0"/>
                <a:cs typeface="Times New Roman" panose="02020603050405020304" pitchFamily="18" charset="0"/>
              </a:rPr>
              <a:t>Görev tanımlarının tam olarak belirlenmesi</a:t>
            </a:r>
          </a:p>
          <a:p>
            <a:r>
              <a:rPr lang="tr-TR" sz="2800" dirty="0" smtClean="0">
                <a:latin typeface="Comic Sans MS" panose="030F0702030302020204" pitchFamily="66" charset="0"/>
                <a:cs typeface="Times New Roman" panose="02020603050405020304" pitchFamily="18" charset="0"/>
              </a:rPr>
              <a:t>Eğitim</a:t>
            </a:r>
          </a:p>
          <a:p>
            <a:r>
              <a:rPr lang="tr-TR" sz="2800" dirty="0" smtClean="0">
                <a:latin typeface="Comic Sans MS" panose="030F0702030302020204" pitchFamily="66" charset="0"/>
                <a:cs typeface="Times New Roman" panose="02020603050405020304" pitchFamily="18" charset="0"/>
              </a:rPr>
              <a:t>Uzman hekime bildirmeleri gereken durumlar kılavuzu</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2852936"/>
            <a:ext cx="8229600" cy="1296144"/>
          </a:xfrm>
        </p:spPr>
        <p:txBody>
          <a:bodyPr>
            <a:normAutofit/>
          </a:bodyPr>
          <a:lstStyle/>
          <a:p>
            <a:pPr algn="ctr">
              <a:buNone/>
            </a:pPr>
            <a:r>
              <a:rPr lang="tr-TR" sz="4000" dirty="0" smtClean="0"/>
              <a:t>Teşekkürler…</a:t>
            </a:r>
            <a:endParaRPr lang="tr-TR" sz="4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ADLİ TIP KURUMU BAŞKANLIĞI</a:t>
            </a:r>
            <a:br>
              <a:rPr lang="tr-TR" b="1" dirty="0" smtClean="0"/>
            </a:br>
            <a:endParaRPr lang="tr-TR" dirty="0"/>
          </a:p>
        </p:txBody>
      </p:sp>
      <p:sp>
        <p:nvSpPr>
          <p:cNvPr id="3" name="2 İçerik Yer Tutucusu"/>
          <p:cNvSpPr>
            <a:spLocks noGrp="1"/>
          </p:cNvSpPr>
          <p:nvPr>
            <p:ph idx="1"/>
          </p:nvPr>
        </p:nvSpPr>
        <p:spPr/>
        <p:txBody>
          <a:bodyPr/>
          <a:lstStyle/>
          <a:p>
            <a:endParaRPr lang="tr-TR"/>
          </a:p>
        </p:txBody>
      </p:sp>
      <p:pic>
        <p:nvPicPr>
          <p:cNvPr id="1026" name="Picture 2" descr="http://www.atk.gov.tr/resimler/merkez/buyuk/02.jpg"/>
          <p:cNvPicPr>
            <a:picLocks noChangeAspect="1" noChangeArrowheads="1"/>
          </p:cNvPicPr>
          <p:nvPr/>
        </p:nvPicPr>
        <p:blipFill>
          <a:blip r:embed="rId2" cstate="print"/>
          <a:srcRect/>
          <a:stretch>
            <a:fillRect/>
          </a:stretch>
        </p:blipFill>
        <p:spPr bwMode="auto">
          <a:xfrm>
            <a:off x="467544" y="2060848"/>
            <a:ext cx="7620000" cy="42862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BİYOLOJİ İHTİSAS DAİRESİ</a:t>
            </a:r>
            <a:endParaRPr lang="tr-TR" dirty="0"/>
          </a:p>
        </p:txBody>
      </p:sp>
      <p:sp>
        <p:nvSpPr>
          <p:cNvPr id="3" name="2 İçerik Yer Tutucusu"/>
          <p:cNvSpPr>
            <a:spLocks noGrp="1"/>
          </p:cNvSpPr>
          <p:nvPr>
            <p:ph idx="1"/>
          </p:nvPr>
        </p:nvSpPr>
        <p:spPr/>
        <p:txBody>
          <a:bodyPr/>
          <a:lstStyle/>
          <a:p>
            <a:endParaRPr lang="tr-TR"/>
          </a:p>
        </p:txBody>
      </p:sp>
      <p:pic>
        <p:nvPicPr>
          <p:cNvPr id="28674" name="Picture 2" descr="http://www.atk.gov.tr/resimler/merkez/buyuk/14.jpg"/>
          <p:cNvPicPr>
            <a:picLocks noChangeAspect="1" noChangeArrowheads="1"/>
          </p:cNvPicPr>
          <p:nvPr/>
        </p:nvPicPr>
        <p:blipFill>
          <a:blip r:embed="rId2" cstate="print"/>
          <a:srcRect/>
          <a:stretch>
            <a:fillRect/>
          </a:stretch>
        </p:blipFill>
        <p:spPr bwMode="auto">
          <a:xfrm>
            <a:off x="395536" y="1772816"/>
            <a:ext cx="7143750" cy="48958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MORG İHTİSAS DAİRESİ</a:t>
            </a:r>
            <a:endParaRPr lang="tr-TR" dirty="0"/>
          </a:p>
        </p:txBody>
      </p:sp>
      <p:pic>
        <p:nvPicPr>
          <p:cNvPr id="30722" name="Picture 2" descr="C:\Users\atk_2\Desktop\57.jpg"/>
          <p:cNvPicPr>
            <a:picLocks noGrp="1" noChangeAspect="1" noChangeArrowheads="1"/>
          </p:cNvPicPr>
          <p:nvPr>
            <p:ph idx="1"/>
          </p:nvPr>
        </p:nvPicPr>
        <p:blipFill>
          <a:blip r:embed="rId2" cstate="print"/>
          <a:stretch>
            <a:fillRect/>
          </a:stretch>
        </p:blipFill>
        <p:spPr bwMode="auto">
          <a:xfrm>
            <a:off x="1279922" y="1935163"/>
            <a:ext cx="6584156" cy="4389437"/>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MORG İHTİSAS DAİRESİ</a:t>
            </a:r>
            <a:endParaRPr lang="tr-TR" dirty="0"/>
          </a:p>
        </p:txBody>
      </p:sp>
      <p:pic>
        <p:nvPicPr>
          <p:cNvPr id="31746" name="Picture 2" descr="C:\Users\atk_2\Desktop\58.jpg"/>
          <p:cNvPicPr>
            <a:picLocks noGrp="1" noChangeAspect="1" noChangeArrowheads="1"/>
          </p:cNvPicPr>
          <p:nvPr>
            <p:ph idx="1"/>
          </p:nvPr>
        </p:nvPicPr>
        <p:blipFill>
          <a:blip r:embed="rId2" cstate="print"/>
          <a:srcRect/>
          <a:stretch>
            <a:fillRect/>
          </a:stretch>
        </p:blipFill>
        <p:spPr bwMode="auto">
          <a:xfrm>
            <a:off x="755576" y="1844824"/>
            <a:ext cx="5837017" cy="4389437"/>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FİZİK İHTİSAS DAİRESİ</a:t>
            </a:r>
            <a:endParaRPr lang="tr-TR" dirty="0"/>
          </a:p>
        </p:txBody>
      </p:sp>
      <p:pic>
        <p:nvPicPr>
          <p:cNvPr id="32770" name="Picture 2" descr="C:\Users\atk_2\Desktop\28.jpg"/>
          <p:cNvPicPr>
            <a:picLocks noGrp="1" noChangeAspect="1" noChangeArrowheads="1"/>
          </p:cNvPicPr>
          <p:nvPr>
            <p:ph idx="1"/>
          </p:nvPr>
        </p:nvPicPr>
        <p:blipFill>
          <a:blip r:embed="rId2" cstate="print"/>
          <a:stretch>
            <a:fillRect/>
          </a:stretch>
        </p:blipFill>
        <p:spPr bwMode="auto">
          <a:xfrm>
            <a:off x="1279922" y="1935163"/>
            <a:ext cx="6584156" cy="438943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KİMYA İHTİSAS DAİRESİ</a:t>
            </a:r>
            <a:endParaRPr lang="tr-TR" dirty="0"/>
          </a:p>
        </p:txBody>
      </p:sp>
      <p:pic>
        <p:nvPicPr>
          <p:cNvPr id="33794" name="Picture 2" descr="C:\Users\atk_2\Desktop\54.jpg"/>
          <p:cNvPicPr>
            <a:picLocks noGrp="1" noChangeAspect="1" noChangeArrowheads="1"/>
          </p:cNvPicPr>
          <p:nvPr>
            <p:ph idx="1"/>
          </p:nvPr>
        </p:nvPicPr>
        <p:blipFill>
          <a:blip r:embed="rId2" cstate="print"/>
          <a:stretch>
            <a:fillRect/>
          </a:stretch>
        </p:blipFill>
        <p:spPr bwMode="auto">
          <a:xfrm>
            <a:off x="1279922" y="1935163"/>
            <a:ext cx="6584156" cy="4389437"/>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229</TotalTime>
  <Words>970</Words>
  <Application>Microsoft Office PowerPoint</Application>
  <PresentationFormat>Ekran Gösterisi (4:3)</PresentationFormat>
  <Paragraphs>152</Paragraphs>
  <Slides>36</Slides>
  <Notes>0</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Akış</vt:lpstr>
      <vt:lpstr>TIBBİ MALPRAKTİSE ADLİ TIP KURUMUNUN YAKLAŞIMI                                                                    </vt:lpstr>
      <vt:lpstr>Bilirkişilik Yapanlar</vt:lpstr>
      <vt:lpstr>ADLİ TIP KURUMU BAŞKANLIĞI </vt:lpstr>
      <vt:lpstr>ADLİ TIP KURUMU BAŞKANLIĞI </vt:lpstr>
      <vt:lpstr>BİYOLOJİ İHTİSAS DAİRESİ</vt:lpstr>
      <vt:lpstr>MORG İHTİSAS DAİRESİ</vt:lpstr>
      <vt:lpstr>MORG İHTİSAS DAİRESİ</vt:lpstr>
      <vt:lpstr>FİZİK İHTİSAS DAİRESİ</vt:lpstr>
      <vt:lpstr>KİMYA İHTİSAS DAİRESİ</vt:lpstr>
      <vt:lpstr>Adli Tıp Kurumu’nun Görevleri</vt:lpstr>
      <vt:lpstr>Adli Tıp Kurumu’nun Yapılanması</vt:lpstr>
      <vt:lpstr>Birinci Adli Tıp İhtisas Kurulu’nun Yapısı</vt:lpstr>
      <vt:lpstr>Birinci Adli Tıp İhtisas Kurulu’nun Yapısı</vt:lpstr>
      <vt:lpstr>  Birinci Adli Tıp İhtisas Kurulu’nun İşleyişi</vt:lpstr>
      <vt:lpstr>  Birinci Adli Tıp İhtisas Kurulu’nun İşleyişi</vt:lpstr>
      <vt:lpstr>  Birinci Adli Tıp İhtisas Kurulu’nda  Son 5 Yılda Yapılan İşler</vt:lpstr>
      <vt:lpstr>Slayt 17</vt:lpstr>
      <vt:lpstr>  Hekim hatası iddiası bulunan ölümlerde;</vt:lpstr>
      <vt:lpstr>       Birinci Adli Tıp İhtisas Kurulu’nda  Gelen Dosyanın Raporlandırılma Süresi</vt:lpstr>
      <vt:lpstr>Slayt 20</vt:lpstr>
      <vt:lpstr>Türkiye’de</vt:lpstr>
      <vt:lpstr>Slayt 22</vt:lpstr>
      <vt:lpstr>Slayt 23</vt:lpstr>
      <vt:lpstr>Slayt 24</vt:lpstr>
      <vt:lpstr>Slayt 25</vt:lpstr>
      <vt:lpstr>Slayt 26</vt:lpstr>
      <vt:lpstr>Slayt 27</vt:lpstr>
      <vt:lpstr>Slayt 28</vt:lpstr>
      <vt:lpstr>Slayt 29</vt:lpstr>
      <vt:lpstr>Slayt 30</vt:lpstr>
      <vt:lpstr>Slayt 31</vt:lpstr>
      <vt:lpstr>Slayt 32</vt:lpstr>
      <vt:lpstr>Tıbbi uygulamada hata alanları</vt:lpstr>
      <vt:lpstr>TIBBİ UYGULAMA HATALARI</vt:lpstr>
      <vt:lpstr>TIBBİ UYGULAMA HATALARINDA EBELER</vt:lpstr>
      <vt:lpstr>Slayt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ADLİ TIP İHTİSAS KURULU UYGULAMALARI VE                                                                   UYGULAMADA KARŞILAŞILAN SORUNLAR</dc:title>
  <dc:creator>atk</dc:creator>
  <cp:lastModifiedBy>atk</cp:lastModifiedBy>
  <cp:revision>35</cp:revision>
  <dcterms:created xsi:type="dcterms:W3CDTF">2013-11-28T06:15:18Z</dcterms:created>
  <dcterms:modified xsi:type="dcterms:W3CDTF">2017-10-15T07:01:10Z</dcterms:modified>
</cp:coreProperties>
</file>