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256" r:id="rId2"/>
    <p:sldId id="283" r:id="rId3"/>
    <p:sldId id="284" r:id="rId4"/>
    <p:sldId id="287" r:id="rId5"/>
    <p:sldId id="285" r:id="rId6"/>
    <p:sldId id="289" r:id="rId7"/>
    <p:sldId id="290" r:id="rId8"/>
    <p:sldId id="288" r:id="rId9"/>
    <p:sldId id="291" r:id="rId10"/>
    <p:sldId id="332" r:id="rId11"/>
    <p:sldId id="282" r:id="rId12"/>
    <p:sldId id="292" r:id="rId13"/>
    <p:sldId id="293" r:id="rId14"/>
    <p:sldId id="300" r:id="rId15"/>
    <p:sldId id="301" r:id="rId16"/>
    <p:sldId id="303" r:id="rId17"/>
    <p:sldId id="312" r:id="rId18"/>
    <p:sldId id="314" r:id="rId19"/>
    <p:sldId id="330" r:id="rId20"/>
    <p:sldId id="313" r:id="rId21"/>
    <p:sldId id="331" r:id="rId22"/>
    <p:sldId id="315" r:id="rId23"/>
    <p:sldId id="316" r:id="rId24"/>
    <p:sldId id="317" r:id="rId25"/>
    <p:sldId id="318" r:id="rId26"/>
    <p:sldId id="319" r:id="rId27"/>
    <p:sldId id="320" r:id="rId28"/>
    <p:sldId id="321" r:id="rId29"/>
    <p:sldId id="322" r:id="rId30"/>
    <p:sldId id="323" r:id="rId31"/>
    <p:sldId id="324" r:id="rId32"/>
    <p:sldId id="326" r:id="rId33"/>
    <p:sldId id="325" r:id="rId34"/>
    <p:sldId id="338" r:id="rId35"/>
    <p:sldId id="339" r:id="rId36"/>
    <p:sldId id="311" r:id="rId37"/>
    <p:sldId id="309" r:id="rId38"/>
    <p:sldId id="310" r:id="rId39"/>
    <p:sldId id="306" r:id="rId40"/>
    <p:sldId id="307" r:id="rId41"/>
    <p:sldId id="308" r:id="rId42"/>
    <p:sldId id="304" r:id="rId43"/>
    <p:sldId id="352" r:id="rId44"/>
    <p:sldId id="305" r:id="rId45"/>
    <p:sldId id="327" r:id="rId46"/>
    <p:sldId id="328" r:id="rId47"/>
    <p:sldId id="329" r:id="rId48"/>
    <p:sldId id="333" r:id="rId49"/>
    <p:sldId id="334" r:id="rId50"/>
    <p:sldId id="336" r:id="rId51"/>
    <p:sldId id="337" r:id="rId52"/>
    <p:sldId id="340" r:id="rId53"/>
    <p:sldId id="341" r:id="rId54"/>
    <p:sldId id="342" r:id="rId55"/>
    <p:sldId id="350" r:id="rId56"/>
    <p:sldId id="343" r:id="rId57"/>
    <p:sldId id="344" r:id="rId58"/>
    <p:sldId id="345" r:id="rId59"/>
    <p:sldId id="346" r:id="rId60"/>
    <p:sldId id="347" r:id="rId61"/>
    <p:sldId id="351" r:id="rId62"/>
    <p:sldId id="348" r:id="rId63"/>
    <p:sldId id="353" r:id="rId64"/>
    <p:sldId id="349" r:id="rId6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229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notesMaster" Target="notesMasters/notesMaster1.xml"/><Relationship Id="rId67" Type="http://schemas.openxmlformats.org/officeDocument/2006/relationships/printerSettings" Target="printerSettings/printerSettings1.bin"/><Relationship Id="rId68" Type="http://schemas.openxmlformats.org/officeDocument/2006/relationships/presProps" Target="presProps.xml"/><Relationship Id="rId69" Type="http://schemas.openxmlformats.org/officeDocument/2006/relationships/viewProps" Target="viewProp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theme" Target="theme/theme1.xml"/><Relationship Id="rId71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1C86B5-3BB2-473E-8D34-9D3CB3DF7CEC}" type="datetimeFigureOut">
              <a:rPr lang="tr-TR" smtClean="0"/>
              <a:pPr/>
              <a:t>14.10.17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E0CEAE-BD61-45AF-9C5F-5D04FB24A0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5699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0CEAE-BD61-45AF-9C5F-5D04FB24A087}" type="slidenum">
              <a:rPr lang="tr-TR" smtClean="0"/>
              <a:pPr/>
              <a:t>28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0CEAE-BD61-45AF-9C5F-5D04FB24A087}" type="slidenum">
              <a:rPr lang="tr-TR" smtClean="0"/>
              <a:pPr/>
              <a:t>29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F218-BF78-475C-B91E-23CC16AA4563}" type="datetimeFigureOut">
              <a:rPr lang="tr-TR" smtClean="0"/>
              <a:pPr/>
              <a:t>14.10.17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F218-BF78-475C-B91E-23CC16AA4563}" type="datetimeFigureOut">
              <a:rPr lang="tr-TR" smtClean="0"/>
              <a:pPr/>
              <a:t>14.10.17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F218-BF78-475C-B91E-23CC16AA4563}" type="datetimeFigureOut">
              <a:rPr lang="tr-TR" smtClean="0"/>
              <a:pPr/>
              <a:t>14.10.17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F218-BF78-475C-B91E-23CC16AA4563}" type="datetimeFigureOut">
              <a:rPr lang="tr-TR" smtClean="0"/>
              <a:pPr/>
              <a:t>14.10.17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F218-BF78-475C-B91E-23CC16AA4563}" type="datetimeFigureOut">
              <a:rPr lang="tr-TR" smtClean="0"/>
              <a:pPr/>
              <a:t>14.10.17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F218-BF78-475C-B91E-23CC16AA4563}" type="datetimeFigureOut">
              <a:rPr lang="tr-TR" smtClean="0"/>
              <a:pPr/>
              <a:t>14.10.17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F218-BF78-475C-B91E-23CC16AA4563}" type="datetimeFigureOut">
              <a:rPr lang="tr-TR" smtClean="0"/>
              <a:pPr/>
              <a:t>14.10.17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F218-BF78-475C-B91E-23CC16AA4563}" type="datetimeFigureOut">
              <a:rPr lang="tr-TR" smtClean="0"/>
              <a:pPr/>
              <a:t>14.10.17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F218-BF78-475C-B91E-23CC16AA4563}" type="datetimeFigureOut">
              <a:rPr lang="tr-TR" smtClean="0"/>
              <a:pPr/>
              <a:t>14.10.17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F218-BF78-475C-B91E-23CC16AA4563}" type="datetimeFigureOut">
              <a:rPr lang="tr-TR" smtClean="0"/>
              <a:pPr/>
              <a:t>14.10.17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F218-BF78-475C-B91E-23CC16AA4563}" type="datetimeFigureOut">
              <a:rPr lang="tr-TR" smtClean="0"/>
              <a:pPr/>
              <a:t>14.10.17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74F218-BF78-475C-B91E-23CC16AA4563}" type="datetimeFigureOut">
              <a:rPr lang="tr-TR" smtClean="0"/>
              <a:pPr/>
              <a:t>14.10.17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Relationship Id="rId3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Relationship Id="rId3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7.jpeg"/><Relationship Id="rId3" Type="http://schemas.openxmlformats.org/officeDocument/2006/relationships/image" Target="../media/image5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9.jpeg"/><Relationship Id="rId3" Type="http://schemas.openxmlformats.org/officeDocument/2006/relationships/image" Target="../media/image60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4.png"/><Relationship Id="rId1" Type="http://schemas.microsoft.com/office/2007/relationships/media" Target="file://localhost/Volumes/MAHMUT/mahmut%20o%CC%88ncu%CC%88l-plasenta%20yap%C4%B1sma%20anomalilerinde%20tedavi/uterus%20o%CC%88n%20kat.mp4" TargetMode="External"/><Relationship Id="rId2" Type="http://schemas.openxmlformats.org/officeDocument/2006/relationships/video" Target="file://localhost/Volumes/MAHMUT/mahmut%20o%CC%88ncu%CC%88l-plasenta%20yap%C4%B1sma%20anomalilerinde%20tedavi/uterus%20o%CC%88n%20kat.mp4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5.png"/><Relationship Id="rId1" Type="http://schemas.microsoft.com/office/2007/relationships/media" Target="file://localhost/Volumes/MAHMUT/mahmut%20o%CC%88ncu%CC%88l-plasenta%20yap%C4%B1sma%20anomalilerinde%20tedavi/vagen%20tampon.mp4" TargetMode="External"/><Relationship Id="rId2" Type="http://schemas.openxmlformats.org/officeDocument/2006/relationships/video" Target="file://localhost/Volumes/MAHMUT/mahmut%20o%CC%88ncu%CC%88l-plasenta%20yap%C4%B1sma%20anomalilerinde%20tedavi/vagen%20tampon.mp4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6.png"/><Relationship Id="rId1" Type="http://schemas.microsoft.com/office/2007/relationships/media" Target="file://localhost/Volumes/MAHMUT/mahmut%20o%CC%88ncu%CC%88l-plasenta%20yap%C4%B1sma%20anomalilerinde%20tedavi/hipogastrik%20arter%20ligasyonu.mp4" TargetMode="External"/><Relationship Id="rId2" Type="http://schemas.openxmlformats.org/officeDocument/2006/relationships/video" Target="file://localhost/Volumes/MAHMUT/mahmut%20o%CC%88ncu%CC%88l-plasenta%20yap%C4%B1sma%20anomalilerinde%20tedavi/hipogastrik%20arter%20ligasyonu.mp4" TargetMode="Externa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8.png"/><Relationship Id="rId1" Type="http://schemas.microsoft.com/office/2007/relationships/media" Target="file://localhost/Volumes/MAHMUT/mahmut%20o%CC%88ncu%CC%88l-plasenta%20yap%C4%B1sma%20anomalilerinde%20tedavi/Skar%20gebelik.mp4" TargetMode="External"/><Relationship Id="rId2" Type="http://schemas.openxmlformats.org/officeDocument/2006/relationships/video" Target="file://localhost/Volumes/MAHMUT/mahmut%20o%CC%88ncu%CC%88l-plasenta%20yap%C4%B1sma%20anomalilerinde%20tedavi/Skar%20gebelik.mp4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23528" y="836712"/>
            <a:ext cx="8640960" cy="1728192"/>
          </a:xfrm>
          <a:solidFill>
            <a:schemeClr val="tx2"/>
          </a:solidFill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Plasenta yapışma anomalilerinde tedavi </a:t>
            </a:r>
            <a:r>
              <a:rPr lang="tr-TR" dirty="0" smtClean="0"/>
              <a:t> 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87624" y="3284984"/>
            <a:ext cx="6400800" cy="1440160"/>
          </a:xfrm>
        </p:spPr>
        <p:txBody>
          <a:bodyPr>
            <a:normAutofit fontScale="70000" lnSpcReduction="20000"/>
          </a:bodyPr>
          <a:lstStyle/>
          <a:p>
            <a:r>
              <a:rPr lang="tr-TR" dirty="0" smtClean="0">
                <a:solidFill>
                  <a:schemeClr val="tx1"/>
                </a:solidFill>
              </a:rPr>
              <a:t>Doç. Dr. Mahmut ÖNCÜL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İ.Ü. Cerrahpaşa Tıp Fakültesi 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Kadın Hastalıkları ve Doğum ABD, 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Üreme Endokrinolojisi ve </a:t>
            </a:r>
            <a:r>
              <a:rPr lang="tr-TR" dirty="0" err="1" smtClean="0">
                <a:solidFill>
                  <a:schemeClr val="tx1"/>
                </a:solidFill>
              </a:rPr>
              <a:t>İnfertilite</a:t>
            </a:r>
            <a:r>
              <a:rPr lang="tr-TR" dirty="0" smtClean="0">
                <a:solidFill>
                  <a:schemeClr val="tx1"/>
                </a:solidFill>
              </a:rPr>
              <a:t> Bilim Dalı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36104"/>
          </a:xfrm>
          <a:solidFill>
            <a:schemeClr val="tx2"/>
          </a:solidFill>
        </p:spPr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bg1"/>
                </a:solidFill>
              </a:rPr>
              <a:t>Plasenta yapışma anomalileri tersiyer merkezlerde yönetilmeli</a:t>
            </a:r>
            <a:endParaRPr lang="tr-TR" sz="3200" dirty="0">
              <a:solidFill>
                <a:schemeClr val="bg1"/>
              </a:solidFill>
            </a:endParaRP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8352928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476672"/>
            <a:ext cx="7992888" cy="648072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Prenatal</a:t>
            </a:r>
            <a:r>
              <a:rPr lang="tr-TR" dirty="0" smtClean="0">
                <a:solidFill>
                  <a:schemeClr val="bg1"/>
                </a:solidFill>
              </a:rPr>
              <a:t> takip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Demir eksikliği anemisi düzeltilmeli</a:t>
            </a:r>
          </a:p>
          <a:p>
            <a:r>
              <a:rPr lang="tr-TR" dirty="0" smtClean="0"/>
              <a:t>23-34 hafta </a:t>
            </a:r>
            <a:r>
              <a:rPr lang="tr-TR" dirty="0" err="1" smtClean="0"/>
              <a:t>antenatal</a:t>
            </a:r>
            <a:r>
              <a:rPr lang="tr-TR" dirty="0" smtClean="0"/>
              <a:t> </a:t>
            </a:r>
            <a:r>
              <a:rPr lang="tr-TR" dirty="0" err="1" smtClean="0"/>
              <a:t>kortikosteroid</a:t>
            </a:r>
            <a:endParaRPr lang="tr-TR" dirty="0" smtClean="0"/>
          </a:p>
          <a:p>
            <a:r>
              <a:rPr lang="tr-TR" dirty="0" err="1" smtClean="0"/>
              <a:t>Rh</a:t>
            </a:r>
            <a:r>
              <a:rPr lang="tr-TR" dirty="0" smtClean="0"/>
              <a:t> (-) olgularda Anti-D </a:t>
            </a:r>
            <a:r>
              <a:rPr lang="tr-TR" dirty="0" err="1" smtClean="0"/>
              <a:t>immun</a:t>
            </a:r>
            <a:r>
              <a:rPr lang="tr-TR" dirty="0" smtClean="0"/>
              <a:t> </a:t>
            </a:r>
            <a:r>
              <a:rPr lang="tr-TR" dirty="0" err="1" smtClean="0"/>
              <a:t>globulin</a:t>
            </a:r>
            <a:endParaRPr lang="tr-TR" dirty="0" smtClean="0"/>
          </a:p>
          <a:p>
            <a:r>
              <a:rPr lang="tr-TR" dirty="0" err="1" smtClean="0"/>
              <a:t>Pelvik</a:t>
            </a:r>
            <a:r>
              <a:rPr lang="tr-TR" dirty="0" smtClean="0"/>
              <a:t> muayeneden kaçınılmalı</a:t>
            </a:r>
          </a:p>
          <a:p>
            <a:r>
              <a:rPr lang="tr-TR" dirty="0" smtClean="0"/>
              <a:t>3. </a:t>
            </a:r>
            <a:r>
              <a:rPr lang="tr-TR" dirty="0" err="1" smtClean="0"/>
              <a:t>trimesterde</a:t>
            </a:r>
            <a:r>
              <a:rPr lang="tr-TR" dirty="0" smtClean="0"/>
              <a:t> yatak </a:t>
            </a:r>
            <a:r>
              <a:rPr lang="tr-TR" dirty="0" err="1" smtClean="0"/>
              <a:t>istirahati</a:t>
            </a:r>
            <a:r>
              <a:rPr lang="tr-TR" dirty="0" smtClean="0"/>
              <a:t> veya </a:t>
            </a:r>
            <a:r>
              <a:rPr lang="tr-TR" dirty="0" err="1" smtClean="0"/>
              <a:t>vaginal</a:t>
            </a:r>
            <a:r>
              <a:rPr lang="tr-TR" dirty="0" smtClean="0"/>
              <a:t> kanaması var ise </a:t>
            </a:r>
            <a:r>
              <a:rPr lang="tr-TR" dirty="0" err="1" smtClean="0"/>
              <a:t>hospitalizasyon</a:t>
            </a:r>
            <a:r>
              <a:rPr lang="tr-TR" dirty="0" smtClean="0"/>
              <a:t>.</a:t>
            </a:r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404664"/>
            <a:ext cx="7848872" cy="720080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Doğum Öncesi Hazırlık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Aydınlatılmış onam formu</a:t>
            </a:r>
          </a:p>
          <a:p>
            <a:pPr lvl="1"/>
            <a:r>
              <a:rPr lang="tr-TR" dirty="0" smtClean="0"/>
              <a:t>Komplikasyonlar ve </a:t>
            </a:r>
            <a:r>
              <a:rPr lang="tr-TR" dirty="0" err="1" smtClean="0"/>
              <a:t>müdaheleler</a:t>
            </a:r>
            <a:r>
              <a:rPr lang="tr-TR" dirty="0" smtClean="0"/>
              <a:t> hakkında bilgi verilmeli</a:t>
            </a:r>
          </a:p>
          <a:p>
            <a:pPr lvl="1"/>
            <a:r>
              <a:rPr lang="tr-TR" dirty="0" smtClean="0"/>
              <a:t>Yüksek </a:t>
            </a:r>
            <a:r>
              <a:rPr lang="tr-TR" dirty="0" err="1" smtClean="0"/>
              <a:t>Histerektomi</a:t>
            </a:r>
            <a:r>
              <a:rPr lang="tr-TR" dirty="0" smtClean="0"/>
              <a:t> olasılığı</a:t>
            </a:r>
          </a:p>
          <a:p>
            <a:pPr lvl="1"/>
            <a:r>
              <a:rPr lang="tr-TR" dirty="0" smtClean="0"/>
              <a:t>Ciddi kanama</a:t>
            </a:r>
          </a:p>
          <a:p>
            <a:pPr lvl="1"/>
            <a:r>
              <a:rPr lang="tr-TR" dirty="0" smtClean="0"/>
              <a:t>Masif kan transfüzyonu</a:t>
            </a:r>
          </a:p>
          <a:p>
            <a:pPr lvl="1"/>
            <a:r>
              <a:rPr lang="tr-TR" dirty="0" smtClean="0"/>
              <a:t>Mesane ve Barsak yaralanması ve/veya kısmi rezeksiyonu</a:t>
            </a:r>
          </a:p>
          <a:p>
            <a:pPr lvl="1"/>
            <a:endParaRPr lang="tr-TR" dirty="0" smtClean="0"/>
          </a:p>
          <a:p>
            <a:pPr lvl="1"/>
            <a:endParaRPr lang="tr-TR" dirty="0" smtClean="0"/>
          </a:p>
          <a:p>
            <a:pPr lvl="1"/>
            <a:endParaRPr lang="tr-TR" dirty="0" smtClean="0"/>
          </a:p>
          <a:p>
            <a:pPr lvl="1"/>
            <a:endParaRPr lang="tr-T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600" dirty="0" smtClean="0"/>
              <a:t>Kan ve kan ürünleri hazırlanmalı</a:t>
            </a:r>
          </a:p>
          <a:p>
            <a:r>
              <a:rPr lang="tr-TR" sz="3600" dirty="0" smtClean="0"/>
              <a:t>Tahmini kan kaybı 2.5-7.8 L arasında</a:t>
            </a:r>
          </a:p>
          <a:p>
            <a:endParaRPr lang="tr-TR" dirty="0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864096"/>
          </a:xfrm>
          <a:solidFill>
            <a:schemeClr val="tx2"/>
          </a:solidFill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Doğum Öncesi Hazırlık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Beklenmedik Plasenta </a:t>
            </a:r>
            <a:r>
              <a:rPr lang="tr-TR" dirty="0" err="1" smtClean="0">
                <a:solidFill>
                  <a:schemeClr val="bg1"/>
                </a:solidFill>
              </a:rPr>
              <a:t>Previa</a:t>
            </a:r>
            <a:r>
              <a:rPr lang="tr-TR" dirty="0" smtClean="0">
                <a:solidFill>
                  <a:schemeClr val="bg1"/>
                </a:solidFill>
              </a:rPr>
              <a:t>-</a:t>
            </a:r>
            <a:r>
              <a:rPr lang="tr-TR" dirty="0" err="1" smtClean="0">
                <a:solidFill>
                  <a:schemeClr val="bg1"/>
                </a:solidFill>
              </a:rPr>
              <a:t>akreata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1259632" y="1412776"/>
            <a:ext cx="7056784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dirty="0" err="1" smtClean="0"/>
              <a:t>Laparatomi</a:t>
            </a:r>
            <a:r>
              <a:rPr lang="tr-TR" sz="2400" dirty="0" smtClean="0"/>
              <a:t> anında karşılaşıldığında;</a:t>
            </a:r>
          </a:p>
          <a:p>
            <a:r>
              <a:rPr lang="tr-TR" sz="2400" dirty="0" smtClean="0"/>
              <a:t>Hasta stabil durumda ise;</a:t>
            </a:r>
          </a:p>
          <a:p>
            <a:r>
              <a:rPr lang="tr-TR" sz="2400" dirty="0" smtClean="0"/>
              <a:t>Olanaklar uygun değilse;</a:t>
            </a:r>
            <a:endParaRPr lang="tr-TR" sz="2400" dirty="0"/>
          </a:p>
        </p:txBody>
      </p:sp>
      <p:cxnSp>
        <p:nvCxnSpPr>
          <p:cNvPr id="6" name="5 Düz Ok Bağlayıcısı"/>
          <p:cNvCxnSpPr/>
          <p:nvPr/>
        </p:nvCxnSpPr>
        <p:spPr>
          <a:xfrm flipH="1">
            <a:off x="2195736" y="3212976"/>
            <a:ext cx="936104" cy="8640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1" name="10 Yuvarlatılmış Dikdörtgen"/>
          <p:cNvSpPr/>
          <p:nvPr/>
        </p:nvSpPr>
        <p:spPr>
          <a:xfrm>
            <a:off x="395536" y="4149080"/>
            <a:ext cx="3456384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Olanaklar hazır olana kadar </a:t>
            </a:r>
            <a:r>
              <a:rPr lang="tr-TR" sz="2400" dirty="0" err="1" smtClean="0"/>
              <a:t>uterin</a:t>
            </a:r>
            <a:r>
              <a:rPr lang="tr-TR" sz="2400" dirty="0" smtClean="0"/>
              <a:t> </a:t>
            </a:r>
            <a:r>
              <a:rPr lang="tr-TR" sz="2400" dirty="0" err="1" smtClean="0"/>
              <a:t>insizyonu</a:t>
            </a:r>
            <a:r>
              <a:rPr lang="tr-TR" sz="2400" dirty="0" smtClean="0"/>
              <a:t> yapma,</a:t>
            </a:r>
          </a:p>
          <a:p>
            <a:pPr algn="ctr"/>
            <a:r>
              <a:rPr lang="tr-TR" sz="2400" dirty="0" err="1" smtClean="0"/>
              <a:t>Uterusu</a:t>
            </a:r>
            <a:r>
              <a:rPr lang="tr-TR" sz="2400" dirty="0" smtClean="0"/>
              <a:t> ılık kompres ile kapat</a:t>
            </a:r>
            <a:endParaRPr lang="tr-TR" sz="2400" dirty="0"/>
          </a:p>
        </p:txBody>
      </p:sp>
      <p:cxnSp>
        <p:nvCxnSpPr>
          <p:cNvPr id="13" name="12 Düz Ok Bağlayıcısı"/>
          <p:cNvCxnSpPr/>
          <p:nvPr/>
        </p:nvCxnSpPr>
        <p:spPr>
          <a:xfrm>
            <a:off x="5652120" y="3284984"/>
            <a:ext cx="864096" cy="8640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5" name="14 Yuvarlatılmış Dikdörtgen"/>
          <p:cNvSpPr/>
          <p:nvPr/>
        </p:nvSpPr>
        <p:spPr>
          <a:xfrm>
            <a:off x="5004048" y="4221088"/>
            <a:ext cx="3312368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Batını kapatıp hastayı tersiyer merkeze sevk et</a:t>
            </a:r>
            <a:endParaRPr lang="tr-TR" sz="2400" b="1" dirty="0">
              <a:solidFill>
                <a:schemeClr val="bg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619672" y="6309320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dirty="0" err="1" smtClean="0"/>
              <a:t>Silver</a:t>
            </a:r>
            <a:r>
              <a:rPr lang="tr-TR" sz="1600" b="1" dirty="0" smtClean="0"/>
              <a:t>. </a:t>
            </a:r>
            <a:r>
              <a:rPr lang="tr-TR" sz="1600" b="1" dirty="0" err="1" smtClean="0"/>
              <a:t>Placenta</a:t>
            </a:r>
            <a:r>
              <a:rPr lang="tr-TR" sz="1600" b="1" dirty="0" smtClean="0"/>
              <a:t> </a:t>
            </a:r>
            <a:r>
              <a:rPr lang="tr-TR" sz="1600" b="1" dirty="0" err="1" smtClean="0"/>
              <a:t>accreta</a:t>
            </a:r>
            <a:r>
              <a:rPr lang="tr-TR" sz="1600" b="1" dirty="0" smtClean="0"/>
              <a:t>: </a:t>
            </a:r>
            <a:r>
              <a:rPr lang="tr-TR" sz="1600" b="1" dirty="0" err="1" smtClean="0"/>
              <a:t>center</a:t>
            </a:r>
            <a:r>
              <a:rPr lang="tr-TR" sz="1600" b="1" dirty="0" smtClean="0"/>
              <a:t> of </a:t>
            </a:r>
            <a:r>
              <a:rPr lang="tr-TR" sz="1600" b="1" dirty="0" err="1" smtClean="0"/>
              <a:t>excellence</a:t>
            </a:r>
            <a:r>
              <a:rPr lang="tr-TR" sz="1600" b="1" dirty="0" smtClean="0"/>
              <a:t>. </a:t>
            </a:r>
            <a:r>
              <a:rPr lang="tr-TR" sz="1600" b="1" dirty="0" err="1" smtClean="0"/>
              <a:t>Am</a:t>
            </a:r>
            <a:r>
              <a:rPr lang="tr-TR" sz="1600" b="1" dirty="0" smtClean="0"/>
              <a:t> J </a:t>
            </a:r>
            <a:r>
              <a:rPr lang="tr-TR" sz="1600" b="1" dirty="0" err="1" smtClean="0"/>
              <a:t>Obstet</a:t>
            </a:r>
            <a:r>
              <a:rPr lang="tr-TR" sz="1600" b="1" dirty="0" smtClean="0"/>
              <a:t> </a:t>
            </a:r>
            <a:r>
              <a:rPr lang="tr-TR" sz="1600" b="1" dirty="0" err="1" smtClean="0"/>
              <a:t>Gynecol</a:t>
            </a:r>
            <a:r>
              <a:rPr lang="tr-TR" sz="1600" b="1" dirty="0" smtClean="0"/>
              <a:t> 2015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864096"/>
          </a:xfrm>
          <a:solidFill>
            <a:schemeClr val="tx2"/>
          </a:solidFill>
        </p:spPr>
        <p:txBody>
          <a:bodyPr>
            <a:normAutofit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Fetusu</a:t>
            </a:r>
            <a:r>
              <a:rPr lang="tr-TR" dirty="0" smtClean="0">
                <a:solidFill>
                  <a:schemeClr val="bg1"/>
                </a:solidFill>
              </a:rPr>
              <a:t> acil doğurtmamız gerekir </a:t>
            </a:r>
            <a:r>
              <a:rPr lang="tr-TR" dirty="0" smtClean="0"/>
              <a:t>ise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Plasentanın uzağından </a:t>
            </a:r>
            <a:r>
              <a:rPr lang="tr-TR" dirty="0" err="1" smtClean="0"/>
              <a:t>uterin</a:t>
            </a:r>
            <a:r>
              <a:rPr lang="tr-TR" dirty="0" smtClean="0"/>
              <a:t> </a:t>
            </a:r>
            <a:r>
              <a:rPr lang="tr-TR" dirty="0" err="1" smtClean="0"/>
              <a:t>insizyon</a:t>
            </a:r>
            <a:r>
              <a:rPr lang="tr-TR" dirty="0" smtClean="0"/>
              <a:t> yapılır,</a:t>
            </a:r>
          </a:p>
          <a:p>
            <a:r>
              <a:rPr lang="tr-TR" dirty="0" err="1" smtClean="0"/>
              <a:t>Fetus</a:t>
            </a:r>
            <a:r>
              <a:rPr lang="tr-TR" dirty="0" smtClean="0"/>
              <a:t> doğurtulur,</a:t>
            </a:r>
          </a:p>
          <a:p>
            <a:r>
              <a:rPr lang="tr-TR" dirty="0" smtClean="0"/>
              <a:t>Plasentaya dokunmadan </a:t>
            </a:r>
            <a:r>
              <a:rPr lang="tr-TR" dirty="0" err="1" smtClean="0"/>
              <a:t>uterus</a:t>
            </a:r>
            <a:r>
              <a:rPr lang="tr-TR" dirty="0" smtClean="0"/>
              <a:t> kapatılıp</a:t>
            </a:r>
          </a:p>
          <a:p>
            <a:r>
              <a:rPr lang="tr-TR" dirty="0" smtClean="0"/>
              <a:t>Tersiyer merkeze sevk edilir.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755576" y="5229200"/>
            <a:ext cx="74168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dirty="0" err="1" smtClean="0"/>
              <a:t>Silver</a:t>
            </a:r>
            <a:r>
              <a:rPr lang="tr-TR" sz="1600" b="1" dirty="0" smtClean="0"/>
              <a:t>. </a:t>
            </a:r>
            <a:r>
              <a:rPr lang="tr-TR" sz="1600" b="1" dirty="0" err="1" smtClean="0"/>
              <a:t>Placenta</a:t>
            </a:r>
            <a:r>
              <a:rPr lang="tr-TR" sz="1600" b="1" dirty="0" smtClean="0"/>
              <a:t> </a:t>
            </a:r>
            <a:r>
              <a:rPr lang="tr-TR" sz="1600" b="1" dirty="0" err="1" smtClean="0"/>
              <a:t>accreta</a:t>
            </a:r>
            <a:r>
              <a:rPr lang="tr-TR" sz="1600" b="1" dirty="0" smtClean="0"/>
              <a:t>: </a:t>
            </a:r>
            <a:r>
              <a:rPr lang="tr-TR" sz="1600" b="1" dirty="0" err="1" smtClean="0"/>
              <a:t>center</a:t>
            </a:r>
            <a:r>
              <a:rPr lang="tr-TR" sz="1600" b="1" dirty="0" smtClean="0"/>
              <a:t> of </a:t>
            </a:r>
            <a:r>
              <a:rPr lang="tr-TR" sz="1600" b="1" dirty="0" err="1" smtClean="0"/>
              <a:t>excellence</a:t>
            </a:r>
            <a:r>
              <a:rPr lang="tr-TR" sz="1600" b="1" dirty="0" smtClean="0"/>
              <a:t>. </a:t>
            </a:r>
            <a:r>
              <a:rPr lang="tr-TR" sz="1600" b="1" dirty="0" err="1" smtClean="0"/>
              <a:t>Am</a:t>
            </a:r>
            <a:r>
              <a:rPr lang="tr-TR" sz="1600" b="1" dirty="0" smtClean="0"/>
              <a:t> J </a:t>
            </a:r>
            <a:r>
              <a:rPr lang="tr-TR" sz="1600" b="1" dirty="0" err="1" smtClean="0"/>
              <a:t>Obstet</a:t>
            </a:r>
            <a:r>
              <a:rPr lang="tr-TR" sz="1600" b="1" dirty="0" smtClean="0"/>
              <a:t> </a:t>
            </a:r>
            <a:r>
              <a:rPr lang="tr-TR" sz="1600" b="1" dirty="0" err="1" smtClean="0"/>
              <a:t>Gynecol</a:t>
            </a:r>
            <a:r>
              <a:rPr lang="tr-TR" sz="1600" b="1" dirty="0" smtClean="0"/>
              <a:t> 2015</a:t>
            </a:r>
            <a:r>
              <a:rPr lang="tr-TR" sz="1600" dirty="0" smtClean="0"/>
              <a:t>.</a:t>
            </a:r>
            <a:endParaRPr lang="tr-TR" sz="16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Doğum Zamanı-Plasenta </a:t>
            </a:r>
            <a:r>
              <a:rPr lang="tr-TR" dirty="0" err="1" smtClean="0">
                <a:solidFill>
                  <a:schemeClr val="bg1"/>
                </a:solidFill>
              </a:rPr>
              <a:t>akreta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5400" dirty="0" smtClean="0"/>
              <a:t>RCOG 36-37 GH</a:t>
            </a:r>
          </a:p>
          <a:p>
            <a:r>
              <a:rPr lang="tr-TR" sz="5400" dirty="0" smtClean="0"/>
              <a:t>ACOG 34</a:t>
            </a:r>
            <a:r>
              <a:rPr lang="tr-TR" sz="5400" baseline="30000" dirty="0" smtClean="0"/>
              <a:t>0/7 </a:t>
            </a:r>
            <a:r>
              <a:rPr lang="tr-TR" sz="5400" dirty="0" smtClean="0"/>
              <a:t>– 35</a:t>
            </a:r>
            <a:r>
              <a:rPr lang="tr-TR" sz="5400" baseline="30000" dirty="0" smtClean="0"/>
              <a:t>6/7  </a:t>
            </a:r>
          </a:p>
          <a:p>
            <a:pPr>
              <a:buNone/>
            </a:pPr>
            <a:endParaRPr lang="tr-TR" baseline="30000" dirty="0" smtClean="0"/>
          </a:p>
          <a:p>
            <a:pPr>
              <a:buNone/>
            </a:pPr>
            <a:endParaRPr lang="tr-TR" baseline="30000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404664"/>
            <a:ext cx="8147248" cy="576064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Cerrahi Yöntem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Sezaryen </a:t>
            </a:r>
            <a:r>
              <a:rPr lang="tr-TR" dirty="0" err="1" smtClean="0"/>
              <a:t>histerektomi</a:t>
            </a:r>
            <a:r>
              <a:rPr lang="tr-TR" dirty="0" smtClean="0"/>
              <a:t> </a:t>
            </a:r>
          </a:p>
          <a:p>
            <a:r>
              <a:rPr lang="tr-TR" dirty="0" smtClean="0"/>
              <a:t>Konservatif cerrahi </a:t>
            </a:r>
          </a:p>
          <a:p>
            <a:pPr lvl="1"/>
            <a:r>
              <a:rPr lang="tr-TR" dirty="0" smtClean="0"/>
              <a:t>Plasentanın yerinde bırakılması</a:t>
            </a:r>
          </a:p>
          <a:p>
            <a:pPr lvl="1"/>
            <a:r>
              <a:rPr lang="tr-TR" dirty="0" smtClean="0"/>
              <a:t>Plasenta ile birlikte </a:t>
            </a:r>
            <a:r>
              <a:rPr lang="tr-TR" dirty="0" err="1" smtClean="0"/>
              <a:t>invaze</a:t>
            </a:r>
            <a:r>
              <a:rPr lang="tr-TR" dirty="0" smtClean="0"/>
              <a:t> </a:t>
            </a:r>
            <a:r>
              <a:rPr lang="tr-TR" dirty="0" err="1" smtClean="0"/>
              <a:t>myometriumun</a:t>
            </a:r>
            <a:r>
              <a:rPr lang="tr-TR" dirty="0" smtClean="0"/>
              <a:t> </a:t>
            </a:r>
            <a:r>
              <a:rPr lang="tr-TR" dirty="0" err="1" smtClean="0"/>
              <a:t>rezekziyonu</a:t>
            </a:r>
            <a:endParaRPr lang="tr-TR" dirty="0" smtClean="0"/>
          </a:p>
          <a:p>
            <a:pPr lvl="1"/>
            <a:r>
              <a:rPr lang="tr-TR" dirty="0" smtClean="0"/>
              <a:t>Plasentanın çıkartılıp, </a:t>
            </a:r>
            <a:r>
              <a:rPr lang="tr-TR" dirty="0" err="1" smtClean="0"/>
              <a:t>sütür</a:t>
            </a:r>
            <a:r>
              <a:rPr lang="tr-TR" dirty="0" smtClean="0"/>
              <a:t> ile kontrol ve balon </a:t>
            </a:r>
            <a:r>
              <a:rPr lang="tr-TR" dirty="0" err="1" smtClean="0"/>
              <a:t>tamponad</a:t>
            </a:r>
            <a:r>
              <a:rPr lang="tr-TR" dirty="0" smtClean="0"/>
              <a:t> uygulanması</a:t>
            </a:r>
          </a:p>
          <a:p>
            <a:pPr lvl="1">
              <a:buNone/>
            </a:pPr>
            <a:r>
              <a:rPr lang="tr-TR" dirty="0" smtClean="0">
                <a:solidFill>
                  <a:srgbClr val="FF0000"/>
                </a:solidFill>
              </a:rPr>
              <a:t>karar </a:t>
            </a:r>
            <a:r>
              <a:rPr lang="tr-TR" dirty="0" err="1" smtClean="0">
                <a:solidFill>
                  <a:srgbClr val="FF0000"/>
                </a:solidFill>
              </a:rPr>
              <a:t>preoperatif</a:t>
            </a:r>
            <a:r>
              <a:rPr lang="tr-TR" dirty="0" smtClean="0">
                <a:solidFill>
                  <a:srgbClr val="FF0000"/>
                </a:solidFill>
              </a:rPr>
              <a:t> şekillendirilmeli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332656"/>
            <a:ext cx="7992888" cy="792088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sz="5400" dirty="0" smtClean="0">
                <a:solidFill>
                  <a:schemeClr val="bg1"/>
                </a:solidFill>
              </a:rPr>
              <a:t>ACOG-2012</a:t>
            </a:r>
            <a:endParaRPr lang="tr-TR" sz="5400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/>
              <a:t>Tersiyer merkezlerde yönetilmesini önerilmekte</a:t>
            </a:r>
          </a:p>
          <a:p>
            <a:r>
              <a:rPr lang="tr-TR" dirty="0" smtClean="0"/>
              <a:t>Sezaryen </a:t>
            </a:r>
            <a:r>
              <a:rPr lang="tr-TR" dirty="0" err="1" smtClean="0"/>
              <a:t>histerektomi</a:t>
            </a:r>
            <a:r>
              <a:rPr lang="tr-TR" dirty="0" smtClean="0"/>
              <a:t> önermekte (plasentanın yerinde bırakılarak).</a:t>
            </a:r>
          </a:p>
          <a:p>
            <a:r>
              <a:rPr lang="tr-TR" dirty="0" err="1" smtClean="0"/>
              <a:t>Fertilite</a:t>
            </a:r>
            <a:r>
              <a:rPr lang="tr-TR" dirty="0" smtClean="0"/>
              <a:t> arzusu olan hastalarda cerrahi kişiselleştirilebilir. 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404664"/>
            <a:ext cx="8064896" cy="864096"/>
          </a:xfrm>
          <a:solidFill>
            <a:schemeClr val="tx2"/>
          </a:solidFill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Sezaryen </a:t>
            </a:r>
            <a:r>
              <a:rPr lang="tr-TR" dirty="0" err="1" smtClean="0">
                <a:solidFill>
                  <a:schemeClr val="bg1"/>
                </a:solidFill>
              </a:rPr>
              <a:t>Histerektomi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Dorsal</a:t>
            </a:r>
            <a:r>
              <a:rPr lang="tr-TR" dirty="0" smtClean="0"/>
              <a:t> </a:t>
            </a:r>
            <a:r>
              <a:rPr lang="tr-TR" dirty="0" err="1" smtClean="0"/>
              <a:t>litotomi</a:t>
            </a:r>
            <a:endParaRPr lang="tr-TR" dirty="0" smtClean="0"/>
          </a:p>
          <a:p>
            <a:r>
              <a:rPr lang="tr-TR" dirty="0" err="1" smtClean="0"/>
              <a:t>Vertikal</a:t>
            </a:r>
            <a:r>
              <a:rPr lang="tr-TR" dirty="0" smtClean="0"/>
              <a:t> </a:t>
            </a:r>
            <a:r>
              <a:rPr lang="tr-TR" dirty="0" err="1" smtClean="0"/>
              <a:t>insizyon</a:t>
            </a:r>
            <a:r>
              <a:rPr lang="tr-TR" dirty="0" smtClean="0"/>
              <a:t> </a:t>
            </a:r>
          </a:p>
          <a:p>
            <a:r>
              <a:rPr lang="tr-TR" dirty="0" err="1" smtClean="0"/>
              <a:t>Uterus</a:t>
            </a:r>
            <a:r>
              <a:rPr lang="tr-TR" dirty="0" smtClean="0"/>
              <a:t> </a:t>
            </a:r>
            <a:r>
              <a:rPr lang="tr-TR" dirty="0" err="1" smtClean="0"/>
              <a:t>insizyonu</a:t>
            </a:r>
            <a:r>
              <a:rPr lang="tr-TR" dirty="0" smtClean="0"/>
              <a:t> plasentaya düşmeyecek şekilde </a:t>
            </a:r>
            <a:r>
              <a:rPr lang="tr-TR" dirty="0" err="1" smtClean="0"/>
              <a:t>fundal</a:t>
            </a:r>
            <a:r>
              <a:rPr lang="tr-TR" dirty="0" smtClean="0"/>
              <a:t> </a:t>
            </a:r>
            <a:r>
              <a:rPr lang="tr-TR" dirty="0" err="1" smtClean="0"/>
              <a:t>vertikal</a:t>
            </a:r>
            <a:r>
              <a:rPr lang="tr-TR" dirty="0" smtClean="0"/>
              <a:t>-</a:t>
            </a:r>
            <a:r>
              <a:rPr lang="tr-TR" dirty="0" err="1" smtClean="0"/>
              <a:t>transvers</a:t>
            </a:r>
            <a:endParaRPr lang="tr-TR" dirty="0" smtClean="0"/>
          </a:p>
          <a:p>
            <a:r>
              <a:rPr lang="tr-TR" dirty="0" smtClean="0"/>
              <a:t>Plasenta elle çıkartılmaya çalışılmaz</a:t>
            </a:r>
          </a:p>
          <a:p>
            <a:r>
              <a:rPr lang="tr-TR" dirty="0" smtClean="0"/>
              <a:t>Plasenta çıkmaz ise </a:t>
            </a:r>
          </a:p>
          <a:p>
            <a:r>
              <a:rPr lang="tr-TR" dirty="0" err="1" smtClean="0"/>
              <a:t>Uterus</a:t>
            </a:r>
            <a:r>
              <a:rPr lang="tr-TR" dirty="0" smtClean="0"/>
              <a:t> </a:t>
            </a:r>
            <a:r>
              <a:rPr lang="tr-TR" dirty="0" err="1" smtClean="0"/>
              <a:t>insizyonu</a:t>
            </a:r>
            <a:r>
              <a:rPr lang="tr-TR" dirty="0" smtClean="0"/>
              <a:t> hızlıca kapatılarak </a:t>
            </a:r>
            <a:r>
              <a:rPr lang="tr-TR" dirty="0" err="1" smtClean="0"/>
              <a:t>histerektomiye</a:t>
            </a:r>
            <a:r>
              <a:rPr lang="tr-TR" dirty="0" smtClean="0"/>
              <a:t> geçilir.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332656"/>
            <a:ext cx="7848872" cy="864096"/>
          </a:xfrm>
          <a:solidFill>
            <a:schemeClr val="tx2"/>
          </a:solidFill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Epidemiyoloji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20. ve 21 yüzyılın hastalığı</a:t>
            </a:r>
          </a:p>
          <a:p>
            <a:r>
              <a:rPr lang="tr-TR" dirty="0" err="1" smtClean="0"/>
              <a:t>İatrojenik</a:t>
            </a:r>
            <a:r>
              <a:rPr lang="tr-TR" dirty="0" smtClean="0"/>
              <a:t>? </a:t>
            </a:r>
          </a:p>
          <a:p>
            <a:r>
              <a:rPr lang="tr-TR" dirty="0" smtClean="0"/>
              <a:t>İlk vakalar </a:t>
            </a:r>
            <a:r>
              <a:rPr lang="tr-TR" dirty="0" err="1" smtClean="0"/>
              <a:t>Pfannenstiel</a:t>
            </a:r>
            <a:r>
              <a:rPr lang="tr-TR" dirty="0" smtClean="0"/>
              <a:t> ve </a:t>
            </a:r>
            <a:r>
              <a:rPr lang="tr-TR" dirty="0" err="1" smtClean="0"/>
              <a:t>Kerr</a:t>
            </a:r>
            <a:r>
              <a:rPr lang="tr-TR" dirty="0" smtClean="0"/>
              <a:t> sezaryen tekniğini yayınladıktan 2 </a:t>
            </a:r>
            <a:r>
              <a:rPr lang="tr-TR" dirty="0" err="1" smtClean="0"/>
              <a:t>dekad</a:t>
            </a:r>
            <a:r>
              <a:rPr lang="tr-TR" dirty="0" smtClean="0"/>
              <a:t> sonra görülmeye başlandı.</a:t>
            </a:r>
            <a:endParaRPr lang="tr-T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sz="3100" dirty="0" smtClean="0"/>
              <a:t/>
            </a:r>
            <a:br>
              <a:rPr lang="tr-TR" sz="3100" dirty="0" smtClean="0"/>
            </a:br>
            <a:r>
              <a:rPr lang="tr-TR" sz="3100" dirty="0" smtClean="0">
                <a:solidFill>
                  <a:schemeClr val="bg1"/>
                </a:solidFill>
              </a:rPr>
              <a:t>Plasenta yerinde bırakılarak yapılan </a:t>
            </a:r>
            <a:r>
              <a:rPr lang="tr-TR" sz="3100" dirty="0" err="1" smtClean="0">
                <a:solidFill>
                  <a:schemeClr val="bg1"/>
                </a:solidFill>
              </a:rPr>
              <a:t>histerektomide</a:t>
            </a:r>
            <a:r>
              <a:rPr lang="tr-TR" sz="3100" dirty="0" smtClean="0">
                <a:solidFill>
                  <a:schemeClr val="bg1"/>
                </a:solidFill>
              </a:rPr>
              <a:t> </a:t>
            </a:r>
            <a:r>
              <a:rPr lang="tr-TR" sz="3100" dirty="0" err="1" smtClean="0">
                <a:solidFill>
                  <a:schemeClr val="bg1"/>
                </a:solidFill>
              </a:rPr>
              <a:t>morbidite</a:t>
            </a:r>
            <a:r>
              <a:rPr lang="tr-TR" sz="3100" dirty="0" smtClean="0">
                <a:solidFill>
                  <a:schemeClr val="bg1"/>
                </a:solidFill>
              </a:rPr>
              <a:t> belirgin daha az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68760"/>
            <a:ext cx="7416824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4427984" y="2708920"/>
            <a:ext cx="1224136" cy="1008112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5445224"/>
            <a:ext cx="864096" cy="486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100" y="6093296"/>
            <a:ext cx="8799380" cy="936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İngiltere, 221 hastane</a:t>
            </a:r>
          </a:p>
          <a:p>
            <a:r>
              <a:rPr lang="tr-TR" dirty="0" smtClean="0"/>
              <a:t>134 hasta</a:t>
            </a:r>
          </a:p>
          <a:p>
            <a:r>
              <a:rPr lang="tr-TR" dirty="0" smtClean="0"/>
              <a:t>Plasentaya dokunmadan </a:t>
            </a:r>
            <a:r>
              <a:rPr lang="tr-TR" dirty="0" err="1" smtClean="0"/>
              <a:t>histerektomi</a:t>
            </a:r>
            <a:r>
              <a:rPr lang="tr-TR" dirty="0" smtClean="0"/>
              <a:t> yapmada daha az kanama </a:t>
            </a:r>
            <a:r>
              <a:rPr lang="tr-TR" i="1" dirty="0" smtClean="0">
                <a:solidFill>
                  <a:srgbClr val="FF0000"/>
                </a:solidFill>
              </a:rPr>
              <a:t>(tahmini kan kaybı 1750 ml vs 3700 ml p: 0.001)</a:t>
            </a:r>
          </a:p>
          <a:p>
            <a:r>
              <a:rPr lang="tr-TR" dirty="0" smtClean="0"/>
              <a:t> ve daha az transfüzyon </a:t>
            </a:r>
            <a:r>
              <a:rPr lang="tr-TR" i="1" dirty="0" smtClean="0">
                <a:solidFill>
                  <a:srgbClr val="FF0000"/>
                </a:solidFill>
              </a:rPr>
              <a:t>(%57 vs %86, p&lt;0.001)</a:t>
            </a:r>
            <a:endParaRPr lang="tr-TR" i="1" dirty="0">
              <a:solidFill>
                <a:srgbClr val="FF0000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8820472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404664"/>
            <a:ext cx="7920880" cy="720080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Konservatif Cerrahi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Fertilite</a:t>
            </a:r>
            <a:r>
              <a:rPr lang="tr-TR" dirty="0" smtClean="0"/>
              <a:t> isteği olan</a:t>
            </a:r>
          </a:p>
          <a:p>
            <a:r>
              <a:rPr lang="tr-TR" dirty="0" err="1" smtClean="0"/>
              <a:t>Histerektomi</a:t>
            </a:r>
            <a:r>
              <a:rPr lang="tr-TR" dirty="0" smtClean="0"/>
              <a:t> yapmanın teknik olarak </a:t>
            </a:r>
            <a:r>
              <a:rPr lang="tr-TR" dirty="0" err="1" smtClean="0"/>
              <a:t>hemorajiyi</a:t>
            </a:r>
            <a:r>
              <a:rPr lang="tr-TR" dirty="0" smtClean="0"/>
              <a:t> arttırabileceğini düşündüğümüz, etraf organ yayılımı olan olgular.</a:t>
            </a:r>
            <a:endParaRPr lang="tr-T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08112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Plasentayı bırakarak </a:t>
            </a:r>
            <a:r>
              <a:rPr lang="tr-TR" dirty="0" err="1" smtClean="0">
                <a:solidFill>
                  <a:schemeClr val="bg1"/>
                </a:solidFill>
              </a:rPr>
              <a:t>uterus</a:t>
            </a:r>
            <a:r>
              <a:rPr lang="tr-TR" dirty="0" smtClean="0">
                <a:solidFill>
                  <a:schemeClr val="bg1"/>
                </a:solidFill>
              </a:rPr>
              <a:t> koruyucu cerrahi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Fetus</a:t>
            </a:r>
            <a:r>
              <a:rPr lang="tr-TR" dirty="0" smtClean="0"/>
              <a:t> doğurtulduktan sonra </a:t>
            </a:r>
            <a:r>
              <a:rPr lang="tr-TR" dirty="0" err="1" smtClean="0"/>
              <a:t>kord</a:t>
            </a:r>
            <a:r>
              <a:rPr lang="tr-TR" dirty="0" smtClean="0"/>
              <a:t> </a:t>
            </a:r>
            <a:r>
              <a:rPr lang="tr-TR" dirty="0" err="1" smtClean="0"/>
              <a:t>klemplenir</a:t>
            </a:r>
            <a:r>
              <a:rPr lang="tr-TR" dirty="0" smtClean="0"/>
              <a:t>, plasenta içeride bırakılarak </a:t>
            </a:r>
            <a:r>
              <a:rPr lang="tr-TR" dirty="0" err="1" smtClean="0"/>
              <a:t>uterus</a:t>
            </a:r>
            <a:r>
              <a:rPr lang="tr-TR" dirty="0" smtClean="0"/>
              <a:t> kapatılır.</a:t>
            </a:r>
          </a:p>
          <a:p>
            <a:r>
              <a:rPr lang="tr-TR" dirty="0" smtClean="0"/>
              <a:t>Balon </a:t>
            </a:r>
            <a:r>
              <a:rPr lang="tr-TR" dirty="0" err="1" smtClean="0"/>
              <a:t>tamponad</a:t>
            </a:r>
            <a:r>
              <a:rPr lang="tr-TR" dirty="0" smtClean="0"/>
              <a:t>, </a:t>
            </a:r>
            <a:r>
              <a:rPr lang="tr-TR" dirty="0" err="1" smtClean="0"/>
              <a:t>uterin</a:t>
            </a:r>
            <a:r>
              <a:rPr lang="tr-TR" dirty="0" smtClean="0"/>
              <a:t> arter </a:t>
            </a:r>
            <a:r>
              <a:rPr lang="tr-TR" dirty="0" err="1" smtClean="0"/>
              <a:t>ligasyonu</a:t>
            </a:r>
            <a:r>
              <a:rPr lang="tr-TR" dirty="0" smtClean="0"/>
              <a:t>, </a:t>
            </a:r>
            <a:r>
              <a:rPr lang="tr-TR" dirty="0" err="1" smtClean="0"/>
              <a:t>uterin</a:t>
            </a:r>
            <a:r>
              <a:rPr lang="tr-TR" dirty="0" smtClean="0"/>
              <a:t> arter </a:t>
            </a:r>
            <a:r>
              <a:rPr lang="tr-TR" dirty="0" err="1" smtClean="0"/>
              <a:t>embolizasyonu</a:t>
            </a:r>
            <a:r>
              <a:rPr lang="tr-TR" dirty="0" smtClean="0"/>
              <a:t>, kanama </a:t>
            </a:r>
            <a:r>
              <a:rPr lang="tr-TR" dirty="0" err="1" smtClean="0"/>
              <a:t>sütürleri</a:t>
            </a:r>
            <a:r>
              <a:rPr lang="tr-TR" dirty="0" smtClean="0"/>
              <a:t> ek olarak yapılır.</a:t>
            </a:r>
          </a:p>
          <a:p>
            <a:r>
              <a:rPr lang="tr-TR" dirty="0" err="1" smtClean="0"/>
              <a:t>Metotreksat</a:t>
            </a:r>
            <a:r>
              <a:rPr lang="tr-TR" dirty="0" smtClean="0"/>
              <a:t> önerilmemekte.</a:t>
            </a:r>
            <a:endParaRPr lang="tr-T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08112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Plasentayı bırakarak </a:t>
            </a:r>
            <a:r>
              <a:rPr lang="tr-TR" dirty="0" err="1" smtClean="0">
                <a:solidFill>
                  <a:schemeClr val="bg1"/>
                </a:solidFill>
              </a:rPr>
              <a:t>uterus</a:t>
            </a:r>
            <a:r>
              <a:rPr lang="tr-TR" dirty="0" smtClean="0">
                <a:solidFill>
                  <a:schemeClr val="bg1"/>
                </a:solidFill>
              </a:rPr>
              <a:t> koruyucu cerrahi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Ciddi </a:t>
            </a:r>
            <a:r>
              <a:rPr lang="tr-TR" dirty="0" err="1" smtClean="0"/>
              <a:t>vaginal</a:t>
            </a:r>
            <a:r>
              <a:rPr lang="tr-TR" dirty="0" smtClean="0"/>
              <a:t> kanama	%53</a:t>
            </a:r>
          </a:p>
          <a:p>
            <a:r>
              <a:rPr lang="tr-TR" dirty="0" err="1" smtClean="0"/>
              <a:t>Sepsis</a:t>
            </a:r>
            <a:r>
              <a:rPr lang="tr-TR" dirty="0" smtClean="0"/>
              <a:t> 				%6</a:t>
            </a:r>
          </a:p>
          <a:p>
            <a:r>
              <a:rPr lang="tr-TR" dirty="0" err="1" smtClean="0"/>
              <a:t>Sekonder</a:t>
            </a:r>
            <a:r>
              <a:rPr lang="tr-TR" dirty="0" smtClean="0"/>
              <a:t> </a:t>
            </a:r>
            <a:r>
              <a:rPr lang="tr-TR" dirty="0" err="1" smtClean="0"/>
              <a:t>histerektomi</a:t>
            </a:r>
            <a:r>
              <a:rPr lang="tr-TR" dirty="0" smtClean="0"/>
              <a:t>	%19 (%6-31)</a:t>
            </a:r>
          </a:p>
          <a:p>
            <a:r>
              <a:rPr lang="tr-TR" dirty="0" err="1" smtClean="0"/>
              <a:t>Maternal</a:t>
            </a:r>
            <a:r>
              <a:rPr lang="tr-TR" dirty="0" smtClean="0"/>
              <a:t> ölüm		%0.3 (0-4)</a:t>
            </a:r>
          </a:p>
          <a:p>
            <a:r>
              <a:rPr lang="tr-TR" dirty="0" smtClean="0"/>
              <a:t>Sonrasında gebelik 		%67 (15-70)</a:t>
            </a:r>
            <a:endParaRPr lang="tr-TR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5733256"/>
            <a:ext cx="4835286" cy="44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6272" y="5301208"/>
            <a:ext cx="2533695" cy="348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dirty="0" smtClean="0"/>
              <a:t>Retrospektif  çok merkezli (25) </a:t>
            </a:r>
          </a:p>
          <a:p>
            <a:r>
              <a:rPr lang="tr-TR" dirty="0" smtClean="0"/>
              <a:t>167 hasta (plasenta </a:t>
            </a:r>
            <a:r>
              <a:rPr lang="tr-TR" dirty="0" err="1" smtClean="0"/>
              <a:t>parsiyel</a:t>
            </a:r>
            <a:r>
              <a:rPr lang="tr-TR" dirty="0" smtClean="0"/>
              <a:t> yada total olarak bırakılmış)</a:t>
            </a:r>
          </a:p>
          <a:p>
            <a:r>
              <a:rPr lang="tr-TR" dirty="0" smtClean="0"/>
              <a:t>131 (%78.4)  başarılı</a:t>
            </a:r>
          </a:p>
          <a:p>
            <a:r>
              <a:rPr lang="tr-TR" dirty="0" smtClean="0"/>
              <a:t>18 (%10.8) olgu </a:t>
            </a:r>
            <a:r>
              <a:rPr lang="tr-TR" dirty="0" err="1" smtClean="0"/>
              <a:t>primer</a:t>
            </a:r>
            <a:r>
              <a:rPr lang="tr-TR" dirty="0" smtClean="0"/>
              <a:t> </a:t>
            </a:r>
            <a:r>
              <a:rPr lang="tr-TR" dirty="0" err="1" smtClean="0"/>
              <a:t>histerektomi</a:t>
            </a:r>
            <a:r>
              <a:rPr lang="tr-TR" dirty="0" smtClean="0"/>
              <a:t>, </a:t>
            </a:r>
          </a:p>
          <a:p>
            <a:r>
              <a:rPr lang="tr-TR" dirty="0" smtClean="0"/>
              <a:t>18 (%10.8) olgu geç dönem </a:t>
            </a:r>
            <a:r>
              <a:rPr lang="tr-TR" dirty="0" err="1" smtClean="0"/>
              <a:t>histerektomi</a:t>
            </a:r>
            <a:endParaRPr lang="tr-TR" dirty="0" smtClean="0"/>
          </a:p>
          <a:p>
            <a:r>
              <a:rPr lang="tr-TR" dirty="0" smtClean="0"/>
              <a:t>10 (%6) olguda Ciddi </a:t>
            </a:r>
            <a:r>
              <a:rPr lang="tr-TR" dirty="0" err="1" smtClean="0"/>
              <a:t>maternal</a:t>
            </a:r>
            <a:r>
              <a:rPr lang="tr-TR" dirty="0" smtClean="0"/>
              <a:t> </a:t>
            </a:r>
            <a:r>
              <a:rPr lang="tr-TR" dirty="0" err="1" smtClean="0"/>
              <a:t>morbidite</a:t>
            </a:r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7 (%4.2)olguda </a:t>
            </a:r>
            <a:r>
              <a:rPr lang="tr-TR" dirty="0" err="1" smtClean="0">
                <a:solidFill>
                  <a:srgbClr val="FF0000"/>
                </a:solidFill>
              </a:rPr>
              <a:t>Sepsis</a:t>
            </a:r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rgbClr val="FF0000"/>
                </a:solidFill>
              </a:rPr>
              <a:t>1 </a:t>
            </a:r>
            <a:r>
              <a:rPr lang="tr-TR" dirty="0" err="1" smtClean="0">
                <a:solidFill>
                  <a:srgbClr val="FF0000"/>
                </a:solidFill>
              </a:rPr>
              <a:t>maternal</a:t>
            </a:r>
            <a:r>
              <a:rPr lang="tr-TR" dirty="0" smtClean="0">
                <a:solidFill>
                  <a:srgbClr val="FF0000"/>
                </a:solidFill>
              </a:rPr>
              <a:t> ölüm (MTX bağlı)</a:t>
            </a:r>
          </a:p>
          <a:p>
            <a:r>
              <a:rPr lang="tr-TR" dirty="0" err="1" smtClean="0"/>
              <a:t>Spontan</a:t>
            </a:r>
            <a:r>
              <a:rPr lang="tr-TR" dirty="0" smtClean="0"/>
              <a:t> </a:t>
            </a:r>
            <a:r>
              <a:rPr lang="tr-TR" dirty="0" err="1" smtClean="0"/>
              <a:t>plasental</a:t>
            </a:r>
            <a:r>
              <a:rPr lang="tr-TR" dirty="0" smtClean="0"/>
              <a:t> </a:t>
            </a:r>
            <a:r>
              <a:rPr lang="tr-TR" dirty="0" err="1" smtClean="0"/>
              <a:t>rezorpsiyon</a:t>
            </a:r>
            <a:r>
              <a:rPr lang="tr-TR" dirty="0" smtClean="0"/>
              <a:t> </a:t>
            </a:r>
            <a:r>
              <a:rPr lang="tr-TR" dirty="0" err="1" smtClean="0"/>
              <a:t>median</a:t>
            </a:r>
            <a:r>
              <a:rPr lang="tr-TR" dirty="0" smtClean="0"/>
              <a:t>:13.5 </a:t>
            </a:r>
            <a:r>
              <a:rPr lang="tr-TR" dirty="0" err="1" smtClean="0"/>
              <a:t>hf</a:t>
            </a:r>
            <a:r>
              <a:rPr lang="tr-TR" dirty="0" smtClean="0"/>
              <a:t> (4-60)</a:t>
            </a:r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0"/>
            <a:ext cx="6172200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24744"/>
            <a:ext cx="1695188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1196752"/>
            <a:ext cx="3960441" cy="410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1196752"/>
            <a:ext cx="2496277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tr-TR" dirty="0" smtClean="0"/>
          </a:p>
          <a:p>
            <a:r>
              <a:rPr lang="tr-TR" dirty="0" smtClean="0"/>
              <a:t>96 hasta, 11 (%11.5) </a:t>
            </a:r>
            <a:r>
              <a:rPr lang="tr-TR" dirty="0" err="1" smtClean="0"/>
              <a:t>infertil</a:t>
            </a:r>
            <a:r>
              <a:rPr lang="tr-TR" dirty="0" smtClean="0"/>
              <a:t> </a:t>
            </a:r>
          </a:p>
          <a:p>
            <a:r>
              <a:rPr lang="tr-TR" dirty="0" smtClean="0"/>
              <a:t>58 (%68.3) hasta bir daha gebe kalmak istemiyor</a:t>
            </a:r>
          </a:p>
          <a:p>
            <a:r>
              <a:rPr lang="tr-TR" dirty="0" smtClean="0"/>
              <a:t>27 hasta daha fazla çocuk istiyor</a:t>
            </a:r>
          </a:p>
          <a:p>
            <a:r>
              <a:rPr lang="tr-TR" dirty="0" smtClean="0"/>
              <a:t>24 (%88.9) gebe kalmış</a:t>
            </a:r>
          </a:p>
          <a:p>
            <a:r>
              <a:rPr lang="tr-TR" dirty="0" smtClean="0"/>
              <a:t>21  hasta &gt;34 GH doğum yapmış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Plasenta </a:t>
            </a:r>
            <a:r>
              <a:rPr lang="tr-TR" dirty="0" err="1" smtClean="0">
                <a:solidFill>
                  <a:srgbClr val="FF0000"/>
                </a:solidFill>
              </a:rPr>
              <a:t>akreta</a:t>
            </a:r>
            <a:r>
              <a:rPr lang="tr-TR" dirty="0" smtClean="0">
                <a:solidFill>
                  <a:srgbClr val="FF0000"/>
                </a:solidFill>
              </a:rPr>
              <a:t> 6 (%28.6) tekrarlamış</a:t>
            </a:r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763905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908720"/>
            <a:ext cx="4392488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936104"/>
          </a:xfrm>
          <a:solidFill>
            <a:schemeClr val="tx2"/>
          </a:solidFill>
        </p:spPr>
        <p:txBody>
          <a:bodyPr>
            <a:noAutofit/>
          </a:bodyPr>
          <a:lstStyle/>
          <a:p>
            <a:r>
              <a:rPr lang="tr-TR" sz="3600" dirty="0" err="1" smtClean="0">
                <a:solidFill>
                  <a:schemeClr val="bg1"/>
                </a:solidFill>
              </a:rPr>
              <a:t>Plasental</a:t>
            </a:r>
            <a:r>
              <a:rPr lang="tr-TR" sz="3600" dirty="0" smtClean="0">
                <a:solidFill>
                  <a:schemeClr val="bg1"/>
                </a:solidFill>
              </a:rPr>
              <a:t> Rezeksiyon ve </a:t>
            </a:r>
            <a:r>
              <a:rPr lang="tr-TR" sz="3600" dirty="0" err="1" smtClean="0">
                <a:solidFill>
                  <a:schemeClr val="bg1"/>
                </a:solidFill>
              </a:rPr>
              <a:t>Uterusun</a:t>
            </a:r>
            <a:r>
              <a:rPr lang="tr-TR" sz="3600" dirty="0" smtClean="0">
                <a:solidFill>
                  <a:schemeClr val="bg1"/>
                </a:solidFill>
              </a:rPr>
              <a:t> Korunması</a:t>
            </a:r>
            <a:endParaRPr lang="tr-TR" sz="3600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Fokal</a:t>
            </a:r>
            <a:r>
              <a:rPr lang="tr-TR" dirty="0" smtClean="0"/>
              <a:t> </a:t>
            </a:r>
            <a:r>
              <a:rPr lang="tr-TR" dirty="0" err="1" smtClean="0"/>
              <a:t>Akreata</a:t>
            </a:r>
            <a:endParaRPr lang="tr-TR" dirty="0" smtClean="0"/>
          </a:p>
          <a:p>
            <a:r>
              <a:rPr lang="tr-TR" dirty="0" err="1" smtClean="0"/>
              <a:t>Fundal</a:t>
            </a:r>
            <a:r>
              <a:rPr lang="tr-TR" dirty="0" smtClean="0"/>
              <a:t> yada </a:t>
            </a:r>
            <a:r>
              <a:rPr lang="tr-TR" dirty="0" err="1" smtClean="0"/>
              <a:t>posterior</a:t>
            </a:r>
            <a:r>
              <a:rPr lang="tr-TR" dirty="0" smtClean="0"/>
              <a:t> </a:t>
            </a:r>
            <a:r>
              <a:rPr lang="tr-TR" dirty="0" err="1" smtClean="0"/>
              <a:t>plasental</a:t>
            </a:r>
            <a:r>
              <a:rPr lang="tr-TR" dirty="0" smtClean="0"/>
              <a:t> </a:t>
            </a:r>
            <a:r>
              <a:rPr lang="tr-TR" dirty="0" err="1" smtClean="0"/>
              <a:t>akreatada</a:t>
            </a:r>
            <a:r>
              <a:rPr lang="tr-TR" dirty="0" smtClean="0"/>
              <a:t> etkili olabilir.</a:t>
            </a:r>
            <a:endParaRPr lang="tr-T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836712"/>
            <a:ext cx="782955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5220072" y="1124744"/>
            <a:ext cx="720080" cy="4608512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11560" y="5877272"/>
            <a:ext cx="820891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Erken ve geç dönem komplikasyonlar lokal rezeksiyonda en az görülmekte</a:t>
            </a:r>
            <a:endParaRPr lang="tr-TR" sz="2400" b="1" dirty="0">
              <a:solidFill>
                <a:schemeClr val="bg1"/>
              </a:solidFill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0"/>
            <a:ext cx="785735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052736"/>
            <a:ext cx="396044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Dikdörtgen"/>
          <p:cNvSpPr/>
          <p:nvPr/>
        </p:nvSpPr>
        <p:spPr>
          <a:xfrm>
            <a:off x="611560" y="5877272"/>
            <a:ext cx="820891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Lokal rezeksiyon yapılan 17 hastaya aynı zamanda </a:t>
            </a:r>
            <a:r>
              <a:rPr lang="tr-TR" sz="2400" b="1" dirty="0" err="1" smtClean="0">
                <a:solidFill>
                  <a:schemeClr val="bg1"/>
                </a:solidFill>
              </a:rPr>
              <a:t>internal</a:t>
            </a:r>
            <a:r>
              <a:rPr lang="tr-TR" sz="2400" b="1" dirty="0" smtClean="0">
                <a:solidFill>
                  <a:schemeClr val="bg1"/>
                </a:solidFill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</a:rPr>
              <a:t>iliak</a:t>
            </a:r>
            <a:r>
              <a:rPr lang="tr-TR" sz="2400" b="1" dirty="0" smtClean="0">
                <a:solidFill>
                  <a:schemeClr val="bg1"/>
                </a:solidFill>
              </a:rPr>
              <a:t> arter balon </a:t>
            </a:r>
            <a:r>
              <a:rPr lang="tr-TR" sz="2400" b="1" dirty="0" err="1" smtClean="0">
                <a:solidFill>
                  <a:schemeClr val="bg1"/>
                </a:solidFill>
              </a:rPr>
              <a:t>oklüzyonu</a:t>
            </a:r>
            <a:r>
              <a:rPr lang="tr-TR" sz="2400" b="1" dirty="0" smtClean="0">
                <a:solidFill>
                  <a:schemeClr val="bg1"/>
                </a:solidFill>
              </a:rPr>
              <a:t> yapılmış</a:t>
            </a:r>
            <a:endParaRPr lang="tr-TR" sz="2400" b="1" dirty="0">
              <a:solidFill>
                <a:schemeClr val="bg1"/>
              </a:solidFill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0"/>
            <a:ext cx="785735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052736"/>
            <a:ext cx="396044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556792"/>
            <a:ext cx="8496944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Dikdörtgen"/>
          <p:cNvSpPr/>
          <p:nvPr/>
        </p:nvSpPr>
        <p:spPr>
          <a:xfrm>
            <a:off x="251520" y="4221088"/>
            <a:ext cx="8712968" cy="288032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err="1" smtClean="0">
                <a:solidFill>
                  <a:srgbClr val="FF0000"/>
                </a:solidFill>
              </a:rPr>
              <a:t>İnsidansı</a:t>
            </a:r>
            <a:r>
              <a:rPr lang="tr-TR" dirty="0" smtClean="0">
                <a:solidFill>
                  <a:srgbClr val="FF0000"/>
                </a:solidFill>
              </a:rPr>
              <a:t> 1:553</a:t>
            </a:r>
          </a:p>
          <a:p>
            <a:r>
              <a:rPr lang="tr-TR" dirty="0" smtClean="0"/>
              <a:t>Risk faktörleri:</a:t>
            </a:r>
          </a:p>
          <a:p>
            <a:pPr lvl="1"/>
            <a:r>
              <a:rPr lang="tr-TR" dirty="0" err="1" smtClean="0"/>
              <a:t>Previa</a:t>
            </a:r>
            <a:r>
              <a:rPr lang="tr-TR" dirty="0" smtClean="0"/>
              <a:t> ve geçirilmiş sezaryen</a:t>
            </a:r>
          </a:p>
          <a:p>
            <a:pPr lvl="1"/>
            <a:r>
              <a:rPr lang="tr-TR" dirty="0" smtClean="0"/>
              <a:t>Artmış parite</a:t>
            </a:r>
          </a:p>
          <a:p>
            <a:pPr lvl="1"/>
            <a:r>
              <a:rPr lang="tr-TR" dirty="0" smtClean="0"/>
              <a:t>İleri </a:t>
            </a:r>
            <a:r>
              <a:rPr lang="tr-TR" dirty="0" err="1" smtClean="0"/>
              <a:t>maternal</a:t>
            </a:r>
            <a:r>
              <a:rPr lang="tr-TR" dirty="0" smtClean="0"/>
              <a:t> yaş</a:t>
            </a:r>
          </a:p>
          <a:p>
            <a:pPr lvl="1"/>
            <a:r>
              <a:rPr lang="tr-TR" dirty="0" smtClean="0"/>
              <a:t>Diğer </a:t>
            </a:r>
            <a:r>
              <a:rPr lang="tr-TR" dirty="0" err="1" smtClean="0"/>
              <a:t>uterin</a:t>
            </a:r>
            <a:r>
              <a:rPr lang="tr-TR" dirty="0" smtClean="0"/>
              <a:t> cerrahiler</a:t>
            </a:r>
          </a:p>
          <a:p>
            <a:pPr lvl="1"/>
            <a:r>
              <a:rPr lang="tr-TR" dirty="0" smtClean="0"/>
              <a:t>IVF</a:t>
            </a:r>
          </a:p>
          <a:p>
            <a:pPr lvl="1"/>
            <a:r>
              <a:rPr lang="tr-TR" dirty="0" smtClean="0"/>
              <a:t>UAE, </a:t>
            </a:r>
            <a:r>
              <a:rPr lang="tr-TR" dirty="0" err="1" smtClean="0"/>
              <a:t>endometrial</a:t>
            </a:r>
            <a:r>
              <a:rPr lang="tr-TR" dirty="0" smtClean="0"/>
              <a:t> </a:t>
            </a:r>
            <a:r>
              <a:rPr lang="tr-TR" dirty="0" err="1" smtClean="0"/>
              <a:t>ablasyon</a:t>
            </a:r>
            <a:endParaRPr lang="tr-TR" dirty="0" smtClean="0"/>
          </a:p>
          <a:p>
            <a:pPr lvl="1"/>
            <a:r>
              <a:rPr lang="tr-TR" dirty="0" smtClean="0"/>
              <a:t>Kemoterapi/</a:t>
            </a:r>
            <a:r>
              <a:rPr lang="tr-TR" dirty="0" err="1" smtClean="0"/>
              <a:t>pelvik</a:t>
            </a:r>
            <a:r>
              <a:rPr lang="tr-TR" dirty="0" smtClean="0"/>
              <a:t> radyasyon</a:t>
            </a:r>
          </a:p>
          <a:p>
            <a:pPr lvl="1"/>
            <a:r>
              <a:rPr lang="tr-TR" dirty="0" err="1" smtClean="0"/>
              <a:t>Adenomyozis</a:t>
            </a:r>
            <a:r>
              <a:rPr lang="tr-TR" dirty="0" smtClean="0"/>
              <a:t>/</a:t>
            </a:r>
            <a:r>
              <a:rPr lang="tr-TR" dirty="0" err="1" smtClean="0"/>
              <a:t>fibroidler</a:t>
            </a:r>
            <a:endParaRPr lang="tr-TR" dirty="0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792088"/>
          </a:xfrm>
          <a:solidFill>
            <a:schemeClr val="tx2"/>
          </a:solidFill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Epidemiyoloji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8964488" cy="396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179512" y="5733256"/>
            <a:ext cx="864096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err="1" smtClean="0"/>
              <a:t>Bakri</a:t>
            </a:r>
            <a:r>
              <a:rPr lang="tr-TR" sz="3600" dirty="0" smtClean="0"/>
              <a:t> Plasenta </a:t>
            </a:r>
            <a:r>
              <a:rPr lang="tr-TR" sz="3600" dirty="0" err="1" smtClean="0"/>
              <a:t>previya</a:t>
            </a:r>
            <a:r>
              <a:rPr lang="tr-TR" sz="3600" dirty="0" smtClean="0"/>
              <a:t> bağlı kanamada etkili, plasenta </a:t>
            </a:r>
            <a:r>
              <a:rPr lang="tr-TR" sz="3600" dirty="0" err="1" smtClean="0"/>
              <a:t>akreata</a:t>
            </a:r>
            <a:r>
              <a:rPr lang="tr-TR" sz="3600" dirty="0" smtClean="0"/>
              <a:t> da etkili değil</a:t>
            </a:r>
            <a:endParaRPr lang="tr-TR" sz="3600" dirty="0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856297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052735"/>
            <a:ext cx="3744416" cy="333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Dikdörtgen"/>
          <p:cNvSpPr/>
          <p:nvPr/>
        </p:nvSpPr>
        <p:spPr>
          <a:xfrm>
            <a:off x="179512" y="3861048"/>
            <a:ext cx="8784976" cy="43204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179512" y="3068960"/>
            <a:ext cx="8784976" cy="43204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864096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Konservatif Tedavi-</a:t>
            </a:r>
            <a:r>
              <a:rPr lang="tr-TR" sz="6000" dirty="0" err="1" smtClean="0">
                <a:solidFill>
                  <a:srgbClr val="FF0000"/>
                </a:solidFill>
              </a:rPr>
              <a:t>Triple</a:t>
            </a:r>
            <a:r>
              <a:rPr lang="tr-TR" sz="6000" dirty="0" smtClean="0">
                <a:solidFill>
                  <a:srgbClr val="FF0000"/>
                </a:solidFill>
              </a:rPr>
              <a:t>-P</a:t>
            </a:r>
            <a:r>
              <a:rPr lang="tr-TR" dirty="0" smtClean="0">
                <a:solidFill>
                  <a:schemeClr val="bg1"/>
                </a:solidFill>
              </a:rPr>
              <a:t> Prosedür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4000" b="1" dirty="0" err="1" smtClean="0">
                <a:solidFill>
                  <a:srgbClr val="FF0000"/>
                </a:solidFill>
              </a:rPr>
              <a:t>P</a:t>
            </a:r>
            <a:r>
              <a:rPr lang="tr-TR" dirty="0" err="1" smtClean="0"/>
              <a:t>erioperatif</a:t>
            </a:r>
            <a:r>
              <a:rPr lang="tr-TR" dirty="0" smtClean="0"/>
              <a:t> </a:t>
            </a:r>
            <a:r>
              <a:rPr lang="tr-TR" dirty="0" err="1" smtClean="0"/>
              <a:t>plasental</a:t>
            </a:r>
            <a:r>
              <a:rPr lang="tr-TR" dirty="0" smtClean="0"/>
              <a:t> lokalizasyonu belirle</a:t>
            </a:r>
          </a:p>
          <a:p>
            <a:r>
              <a:rPr lang="tr-TR" sz="4000" b="1" dirty="0" err="1" smtClean="0">
                <a:solidFill>
                  <a:srgbClr val="FF0000"/>
                </a:solidFill>
              </a:rPr>
              <a:t>P</a:t>
            </a:r>
            <a:r>
              <a:rPr lang="tr-TR" dirty="0" err="1" smtClean="0"/>
              <a:t>elvik</a:t>
            </a:r>
            <a:r>
              <a:rPr lang="tr-TR" dirty="0" smtClean="0"/>
              <a:t> </a:t>
            </a:r>
            <a:r>
              <a:rPr lang="tr-TR" dirty="0" err="1" smtClean="0"/>
              <a:t>devaskülarizasyon</a:t>
            </a:r>
            <a:endParaRPr lang="tr-TR" dirty="0" smtClean="0"/>
          </a:p>
          <a:p>
            <a:r>
              <a:rPr lang="tr-TR" sz="4000" b="1" dirty="0" smtClean="0">
                <a:solidFill>
                  <a:srgbClr val="FF0000"/>
                </a:solidFill>
              </a:rPr>
              <a:t>P</a:t>
            </a:r>
            <a:r>
              <a:rPr lang="tr-TR" dirty="0" smtClean="0"/>
              <a:t>lasentayı ayırmadan </a:t>
            </a:r>
            <a:r>
              <a:rPr lang="tr-TR" dirty="0" err="1" smtClean="0"/>
              <a:t>myometrium</a:t>
            </a:r>
            <a:r>
              <a:rPr lang="tr-TR" dirty="0" smtClean="0"/>
              <a:t> ile </a:t>
            </a:r>
            <a:r>
              <a:rPr lang="tr-TR" dirty="0" err="1" smtClean="0"/>
              <a:t>eksizyon</a:t>
            </a:r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65104"/>
            <a:ext cx="914400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090584"/>
            <a:ext cx="6912768" cy="448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539552" y="260648"/>
            <a:ext cx="7869560" cy="648072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sz="5400" b="1" dirty="0" smtClean="0">
                <a:solidFill>
                  <a:srgbClr val="FF0000"/>
                </a:solidFill>
              </a:rPr>
              <a:t/>
            </a:r>
            <a:br>
              <a:rPr lang="tr-TR" sz="5400" b="1" dirty="0" smtClean="0">
                <a:solidFill>
                  <a:srgbClr val="FF0000"/>
                </a:solidFill>
              </a:rPr>
            </a:br>
            <a:r>
              <a:rPr lang="tr-TR" sz="5400" b="1" dirty="0" err="1" smtClean="0">
                <a:solidFill>
                  <a:srgbClr val="FF0000"/>
                </a:solidFill>
              </a:rPr>
              <a:t>P</a:t>
            </a:r>
            <a:r>
              <a:rPr lang="tr-TR" dirty="0" err="1" smtClean="0">
                <a:solidFill>
                  <a:schemeClr val="bg1"/>
                </a:solidFill>
              </a:rPr>
              <a:t>elvik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devaskülarizasyon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4525963"/>
          </a:xfrm>
        </p:spPr>
        <p:txBody>
          <a:bodyPr/>
          <a:lstStyle/>
          <a:p>
            <a:r>
              <a:rPr lang="tr-TR" sz="2000" dirty="0" err="1" smtClean="0"/>
              <a:t>İnternal</a:t>
            </a:r>
            <a:r>
              <a:rPr lang="tr-TR" sz="2000" dirty="0" smtClean="0"/>
              <a:t> </a:t>
            </a:r>
            <a:r>
              <a:rPr lang="tr-TR" sz="2000" dirty="0" err="1" smtClean="0"/>
              <a:t>iliak</a:t>
            </a:r>
            <a:r>
              <a:rPr lang="tr-TR" sz="2000" dirty="0" smtClean="0"/>
              <a:t> arter balon </a:t>
            </a:r>
            <a:r>
              <a:rPr lang="tr-TR" sz="2000" dirty="0" err="1" smtClean="0"/>
              <a:t>oklüzyon</a:t>
            </a:r>
            <a:endParaRPr lang="tr-TR" sz="2000" dirty="0" smtClean="0"/>
          </a:p>
          <a:p>
            <a:endParaRPr lang="tr-TR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420888"/>
            <a:ext cx="345638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700808"/>
            <a:ext cx="507605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Dikdörtgen"/>
          <p:cNvSpPr/>
          <p:nvPr/>
        </p:nvSpPr>
        <p:spPr>
          <a:xfrm>
            <a:off x="4499992" y="980728"/>
            <a:ext cx="338437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İmkan yok ise dörtlü </a:t>
            </a:r>
            <a:r>
              <a:rPr lang="tr-TR" dirty="0" err="1" smtClean="0"/>
              <a:t>ligasyon</a:t>
            </a:r>
            <a:endParaRPr lang="tr-TR" dirty="0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5" y="6237312"/>
            <a:ext cx="8424936" cy="44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1232" y="1124744"/>
            <a:ext cx="6912768" cy="448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72816"/>
            <a:ext cx="914400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395536" y="5517232"/>
            <a:ext cx="842493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4 </a:t>
            </a:r>
            <a:r>
              <a:rPr lang="tr-TR" sz="3200" dirty="0" err="1" smtClean="0"/>
              <a:t>hastayıda</a:t>
            </a:r>
            <a:r>
              <a:rPr lang="tr-TR" sz="3200" dirty="0" smtClean="0"/>
              <a:t> başarılı bir şekilde ve ek bir cerrahi </a:t>
            </a:r>
            <a:r>
              <a:rPr lang="tr-TR" sz="3200" dirty="0" err="1" smtClean="0"/>
              <a:t>müdaheleye</a:t>
            </a:r>
            <a:r>
              <a:rPr lang="tr-TR" sz="3200" dirty="0" smtClean="0"/>
              <a:t> gerek kalmadan tedavi etmişler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720080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sz="3600" dirty="0" smtClean="0">
                <a:solidFill>
                  <a:schemeClr val="bg1"/>
                </a:solidFill>
              </a:rPr>
              <a:t>(2015) </a:t>
            </a:r>
            <a:r>
              <a:rPr lang="tr-TR" sz="3600" dirty="0" err="1" smtClean="0">
                <a:solidFill>
                  <a:schemeClr val="bg1"/>
                </a:solidFill>
              </a:rPr>
              <a:t>Triple</a:t>
            </a:r>
            <a:r>
              <a:rPr lang="tr-TR" sz="3600" dirty="0" smtClean="0">
                <a:solidFill>
                  <a:schemeClr val="bg1"/>
                </a:solidFill>
              </a:rPr>
              <a:t>-P 19 vaka da </a:t>
            </a:r>
            <a:r>
              <a:rPr lang="tr-TR" sz="3600" dirty="0" err="1" smtClean="0">
                <a:solidFill>
                  <a:schemeClr val="bg1"/>
                </a:solidFill>
              </a:rPr>
              <a:t>histerektomi</a:t>
            </a:r>
            <a:r>
              <a:rPr lang="tr-TR" sz="3600" dirty="0" smtClean="0">
                <a:solidFill>
                  <a:schemeClr val="bg1"/>
                </a:solidFill>
              </a:rPr>
              <a:t> yok</a:t>
            </a:r>
            <a:endParaRPr lang="tr-TR" sz="3600" dirty="0">
              <a:solidFill>
                <a:schemeClr val="bg1"/>
              </a:solidFill>
            </a:endParaRPr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792088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20080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Girişimsel Radyoloji-Arter </a:t>
            </a:r>
            <a:r>
              <a:rPr lang="tr-TR" dirty="0" err="1" smtClean="0">
                <a:solidFill>
                  <a:schemeClr val="bg1"/>
                </a:solidFill>
              </a:rPr>
              <a:t>Oklüzyonu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Uterin</a:t>
            </a:r>
            <a:r>
              <a:rPr lang="tr-TR" dirty="0" smtClean="0"/>
              <a:t> Arter</a:t>
            </a:r>
          </a:p>
          <a:p>
            <a:r>
              <a:rPr lang="tr-TR" dirty="0" err="1" smtClean="0"/>
              <a:t>İnternal</a:t>
            </a:r>
            <a:r>
              <a:rPr lang="tr-TR" dirty="0" smtClean="0"/>
              <a:t> </a:t>
            </a:r>
            <a:r>
              <a:rPr lang="tr-TR" dirty="0" err="1" smtClean="0"/>
              <a:t>İlak</a:t>
            </a:r>
            <a:r>
              <a:rPr lang="tr-TR" dirty="0" smtClean="0"/>
              <a:t> Arter</a:t>
            </a:r>
          </a:p>
          <a:p>
            <a:r>
              <a:rPr lang="tr-TR" dirty="0" err="1" smtClean="0"/>
              <a:t>Common</a:t>
            </a:r>
            <a:r>
              <a:rPr lang="tr-TR" dirty="0" smtClean="0"/>
              <a:t> </a:t>
            </a:r>
            <a:r>
              <a:rPr lang="tr-TR" dirty="0" err="1" smtClean="0"/>
              <a:t>İliak</a:t>
            </a:r>
            <a:r>
              <a:rPr lang="tr-TR" dirty="0" smtClean="0"/>
              <a:t> Arter</a:t>
            </a:r>
          </a:p>
          <a:p>
            <a:r>
              <a:rPr lang="tr-TR" dirty="0" err="1" smtClean="0"/>
              <a:t>İnfrarenal</a:t>
            </a:r>
            <a:r>
              <a:rPr lang="tr-TR" dirty="0" smtClean="0"/>
              <a:t> </a:t>
            </a:r>
            <a:r>
              <a:rPr lang="tr-TR" dirty="0" err="1" smtClean="0"/>
              <a:t>Abdominal</a:t>
            </a:r>
            <a:r>
              <a:rPr lang="tr-TR" dirty="0" smtClean="0"/>
              <a:t> Aorta</a:t>
            </a:r>
            <a:endParaRPr lang="tr-T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chemeClr val="tx2"/>
          </a:solidFill>
        </p:spPr>
        <p:txBody>
          <a:bodyPr>
            <a:noAutofit/>
          </a:bodyPr>
          <a:lstStyle/>
          <a:p>
            <a:r>
              <a:rPr lang="tr-TR" sz="3200" dirty="0" err="1" smtClean="0">
                <a:solidFill>
                  <a:schemeClr val="bg1"/>
                </a:solidFill>
              </a:rPr>
              <a:t>Uterin</a:t>
            </a:r>
            <a:r>
              <a:rPr lang="tr-TR" sz="3200" dirty="0" smtClean="0">
                <a:solidFill>
                  <a:schemeClr val="bg1"/>
                </a:solidFill>
              </a:rPr>
              <a:t> Arter Balon </a:t>
            </a:r>
            <a:r>
              <a:rPr lang="tr-TR" sz="3200" dirty="0" err="1" smtClean="0">
                <a:solidFill>
                  <a:schemeClr val="bg1"/>
                </a:solidFill>
              </a:rPr>
              <a:t>Oklüzyonu</a:t>
            </a:r>
            <a:r>
              <a:rPr lang="tr-TR" sz="3200" dirty="0" smtClean="0">
                <a:solidFill>
                  <a:schemeClr val="bg1"/>
                </a:solidFill>
              </a:rPr>
              <a:t>-kanama miktarı daha az</a:t>
            </a:r>
            <a:endParaRPr lang="tr-TR" sz="3200" dirty="0">
              <a:solidFill>
                <a:schemeClr val="bg1"/>
              </a:solidFill>
            </a:endParaRPr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8280919" cy="48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683568" y="3212976"/>
            <a:ext cx="7920880" cy="57606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6250935"/>
            <a:ext cx="2736304" cy="369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6531242"/>
            <a:ext cx="2742431" cy="32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İnternal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İliak</a:t>
            </a:r>
            <a:r>
              <a:rPr lang="tr-TR" dirty="0" smtClean="0">
                <a:solidFill>
                  <a:schemeClr val="bg1"/>
                </a:solidFill>
              </a:rPr>
              <a:t> Arter Geçici </a:t>
            </a:r>
            <a:r>
              <a:rPr lang="tr-TR" dirty="0" err="1" smtClean="0">
                <a:solidFill>
                  <a:schemeClr val="bg1"/>
                </a:solidFill>
              </a:rPr>
              <a:t>Oklüzyonu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340768"/>
            <a:ext cx="3312368" cy="4321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79" y="5877272"/>
            <a:ext cx="1746651" cy="539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328"/>
            <a:ext cx="9144000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484784"/>
            <a:ext cx="39528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sz="3100" dirty="0" smtClean="0"/>
              <a:t/>
            </a:r>
            <a:br>
              <a:rPr lang="tr-TR" sz="3100" dirty="0" smtClean="0"/>
            </a:br>
            <a:r>
              <a:rPr lang="tr-TR" sz="3100" dirty="0" smtClean="0">
                <a:solidFill>
                  <a:schemeClr val="bg1"/>
                </a:solidFill>
              </a:rPr>
              <a:t>İAA </a:t>
            </a:r>
            <a:r>
              <a:rPr lang="tr-TR" sz="3100" dirty="0" err="1" smtClean="0">
                <a:solidFill>
                  <a:schemeClr val="bg1"/>
                </a:solidFill>
              </a:rPr>
              <a:t>okluzyon</a:t>
            </a:r>
            <a:r>
              <a:rPr lang="tr-TR" sz="3100" dirty="0" smtClean="0">
                <a:solidFill>
                  <a:schemeClr val="bg1"/>
                </a:solidFill>
              </a:rPr>
              <a:t>- kanama miktarı oldukça fazla</a:t>
            </a:r>
            <a:br>
              <a:rPr lang="tr-TR" sz="3100" dirty="0" smtClean="0">
                <a:solidFill>
                  <a:schemeClr val="bg1"/>
                </a:solidFill>
              </a:rPr>
            </a:br>
            <a:r>
              <a:rPr lang="tr-TR" sz="3100" dirty="0" err="1" smtClean="0">
                <a:solidFill>
                  <a:schemeClr val="bg1"/>
                </a:solidFill>
              </a:rPr>
              <a:t>Otralama</a:t>
            </a:r>
            <a:r>
              <a:rPr lang="tr-TR" sz="3100" dirty="0" smtClean="0">
                <a:solidFill>
                  <a:schemeClr val="bg1"/>
                </a:solidFill>
              </a:rPr>
              <a:t>: 4050 ml</a:t>
            </a:r>
            <a:br>
              <a:rPr lang="tr-TR" sz="3100" dirty="0" smtClean="0">
                <a:solidFill>
                  <a:schemeClr val="bg1"/>
                </a:solidFill>
              </a:rPr>
            </a:br>
            <a:r>
              <a:rPr lang="tr-TR" sz="3100" dirty="0" err="1" smtClean="0">
                <a:solidFill>
                  <a:schemeClr val="bg1"/>
                </a:solidFill>
              </a:rPr>
              <a:t>Median</a:t>
            </a:r>
            <a:r>
              <a:rPr lang="tr-TR" sz="3100" dirty="0" smtClean="0">
                <a:solidFill>
                  <a:schemeClr val="bg1"/>
                </a:solidFill>
              </a:rPr>
              <a:t>: 2500 ml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00200"/>
            <a:ext cx="8496944" cy="47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004048" y="5733256"/>
            <a:ext cx="720080" cy="432048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Common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Iliak</a:t>
            </a:r>
            <a:r>
              <a:rPr lang="tr-TR" dirty="0" smtClean="0">
                <a:solidFill>
                  <a:schemeClr val="bg1"/>
                </a:solidFill>
              </a:rPr>
              <a:t> Arter (CIA) Geçici </a:t>
            </a:r>
            <a:r>
              <a:rPr lang="tr-TR" dirty="0" err="1" smtClean="0">
                <a:solidFill>
                  <a:schemeClr val="bg1"/>
                </a:solidFill>
              </a:rPr>
              <a:t>Oklüzyonu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772816"/>
            <a:ext cx="321666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557463"/>
            <a:ext cx="4464496" cy="1591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99592" y="476672"/>
            <a:ext cx="7560840" cy="576064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ABD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1027" name="Picture 3" descr="F:\oc001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600200"/>
            <a:ext cx="6858048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11 CIA geçici </a:t>
            </a:r>
            <a:r>
              <a:rPr lang="tr-TR" dirty="0" err="1" smtClean="0">
                <a:solidFill>
                  <a:schemeClr val="bg1"/>
                </a:solidFill>
              </a:rPr>
              <a:t>okluzyon</a:t>
            </a:r>
            <a:r>
              <a:rPr lang="tr-TR" dirty="0" smtClean="0">
                <a:solidFill>
                  <a:schemeClr val="bg1"/>
                </a:solidFill>
              </a:rPr>
              <a:t>-14 kontrol</a:t>
            </a:r>
            <a:br>
              <a:rPr lang="tr-TR" dirty="0" smtClean="0">
                <a:solidFill>
                  <a:schemeClr val="bg1"/>
                </a:solidFill>
              </a:rPr>
            </a:br>
            <a:r>
              <a:rPr lang="tr-TR" dirty="0" smtClean="0">
                <a:solidFill>
                  <a:schemeClr val="bg1"/>
                </a:solidFill>
              </a:rPr>
              <a:t>Kanama miktarı az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132856"/>
            <a:ext cx="8064896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Dikdörtgen"/>
          <p:cNvSpPr/>
          <p:nvPr/>
        </p:nvSpPr>
        <p:spPr>
          <a:xfrm>
            <a:off x="5292080" y="5949280"/>
            <a:ext cx="3168352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Tan CH, AJR 2007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CIA </a:t>
            </a:r>
            <a:r>
              <a:rPr lang="tr-TR" dirty="0" err="1" smtClean="0">
                <a:solidFill>
                  <a:schemeClr val="bg1"/>
                </a:solidFill>
              </a:rPr>
              <a:t>oklüzyonu</a:t>
            </a:r>
            <a:r>
              <a:rPr lang="tr-TR" dirty="0" smtClean="0">
                <a:solidFill>
                  <a:schemeClr val="bg1"/>
                </a:solidFill>
              </a:rPr>
              <a:t>-Kanama miktarı arasında anlamlı farklılık yok P:0.25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72816"/>
            <a:ext cx="799288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5877272"/>
            <a:ext cx="1778496" cy="314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6165304"/>
            <a:ext cx="4323581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611560" y="3573016"/>
            <a:ext cx="7848872" cy="288032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Infrarenal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abdominal</a:t>
            </a:r>
            <a:r>
              <a:rPr lang="tr-TR" dirty="0" smtClean="0">
                <a:solidFill>
                  <a:schemeClr val="bg1"/>
                </a:solidFill>
              </a:rPr>
              <a:t> aorta </a:t>
            </a:r>
            <a:r>
              <a:rPr lang="tr-TR" dirty="0" err="1" smtClean="0">
                <a:solidFill>
                  <a:schemeClr val="bg1"/>
                </a:solidFill>
              </a:rPr>
              <a:t>balloon</a:t>
            </a:r>
            <a:r>
              <a:rPr lang="tr-TR" dirty="0" smtClean="0">
                <a:solidFill>
                  <a:schemeClr val="bg1"/>
                </a:solidFill>
              </a:rPr>
              <a:t/>
            </a:r>
            <a:br>
              <a:rPr lang="tr-TR" dirty="0" smtClean="0">
                <a:solidFill>
                  <a:schemeClr val="bg1"/>
                </a:solidFill>
              </a:rPr>
            </a:br>
            <a:r>
              <a:rPr lang="tr-TR" dirty="0" err="1" smtClean="0">
                <a:solidFill>
                  <a:schemeClr val="bg1"/>
                </a:solidFill>
              </a:rPr>
              <a:t>catheter</a:t>
            </a:r>
            <a:r>
              <a:rPr lang="tr-TR" dirty="0" smtClean="0">
                <a:solidFill>
                  <a:schemeClr val="bg1"/>
                </a:solidFill>
              </a:rPr>
              <a:t> (IAABC)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4048125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1850" y="2348880"/>
            <a:ext cx="577215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6453336"/>
            <a:ext cx="20574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581128"/>
            <a:ext cx="20574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988840"/>
            <a:ext cx="736476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"/>
            <a:ext cx="710565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</a:rPr>
              <a:t>IAABC uygulamasında daha az kanama ve daha az </a:t>
            </a:r>
            <a:r>
              <a:rPr lang="tr-TR" sz="2400" b="1" dirty="0" err="1" smtClean="0">
                <a:solidFill>
                  <a:schemeClr val="bg1"/>
                </a:solidFill>
              </a:rPr>
              <a:t>histerektomi</a:t>
            </a:r>
            <a:endParaRPr lang="tr-TR" sz="2400" b="1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8208912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467544" y="1844824"/>
            <a:ext cx="8064896" cy="43204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6619875"/>
            <a:ext cx="20574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Dikdörtgen"/>
          <p:cNvSpPr/>
          <p:nvPr/>
        </p:nvSpPr>
        <p:spPr>
          <a:xfrm>
            <a:off x="323528" y="3356992"/>
            <a:ext cx="8280920" cy="288032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476672"/>
            <a:ext cx="8064896" cy="792088"/>
          </a:xfrm>
          <a:solidFill>
            <a:schemeClr val="tx2"/>
          </a:solidFill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Cerrahpaşa 2013-2017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Plasenta </a:t>
            </a:r>
            <a:r>
              <a:rPr lang="tr-TR" dirty="0" err="1" smtClean="0"/>
              <a:t>previa</a:t>
            </a:r>
            <a:r>
              <a:rPr lang="tr-TR" dirty="0" smtClean="0"/>
              <a:t>			177</a:t>
            </a:r>
          </a:p>
          <a:p>
            <a:r>
              <a:rPr lang="tr-TR" dirty="0" smtClean="0"/>
              <a:t>Toplam Doğum			7305</a:t>
            </a:r>
          </a:p>
          <a:p>
            <a:r>
              <a:rPr lang="tr-TR" dirty="0" smtClean="0"/>
              <a:t>Plasenta yapışma anomalisi	80</a:t>
            </a:r>
          </a:p>
          <a:p>
            <a:r>
              <a:rPr lang="tr-TR" dirty="0" err="1" smtClean="0"/>
              <a:t>İnsidansı</a:t>
            </a:r>
            <a:r>
              <a:rPr lang="tr-TR" dirty="0" smtClean="0"/>
              <a:t>					%1.09</a:t>
            </a:r>
          </a:p>
          <a:p>
            <a:r>
              <a:rPr lang="tr-TR" dirty="0" smtClean="0"/>
              <a:t>Yaklaşık 1:92 gebelik</a:t>
            </a:r>
            <a:endParaRPr lang="tr-T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20880" cy="792088"/>
          </a:xfrm>
          <a:solidFill>
            <a:schemeClr val="tx2"/>
          </a:solidFill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Cerrahpaşa- MAP-80 olgu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24 </a:t>
            </a:r>
            <a:r>
              <a:rPr lang="tr-TR" dirty="0" err="1" smtClean="0"/>
              <a:t>Histerektomi</a:t>
            </a:r>
            <a:r>
              <a:rPr lang="tr-TR" dirty="0" smtClean="0"/>
              <a:t> (%30)</a:t>
            </a:r>
          </a:p>
          <a:p>
            <a:r>
              <a:rPr lang="tr-TR" dirty="0" smtClean="0"/>
              <a:t>29 </a:t>
            </a:r>
            <a:r>
              <a:rPr lang="tr-TR" dirty="0" err="1" smtClean="0"/>
              <a:t>Bakri</a:t>
            </a:r>
            <a:r>
              <a:rPr lang="tr-TR" dirty="0" smtClean="0"/>
              <a:t>+kanama </a:t>
            </a:r>
            <a:r>
              <a:rPr lang="tr-TR" dirty="0" err="1" smtClean="0"/>
              <a:t>sütürü</a:t>
            </a:r>
            <a:r>
              <a:rPr lang="tr-TR" dirty="0" smtClean="0"/>
              <a:t>+arter </a:t>
            </a:r>
            <a:r>
              <a:rPr lang="tr-TR" dirty="0" err="1" smtClean="0"/>
              <a:t>ligasyonu</a:t>
            </a:r>
            <a:r>
              <a:rPr lang="tr-TR" dirty="0" smtClean="0"/>
              <a:t> (%36.2)</a:t>
            </a:r>
          </a:p>
          <a:p>
            <a:r>
              <a:rPr lang="tr-TR" dirty="0" smtClean="0"/>
              <a:t>10 </a:t>
            </a:r>
            <a:r>
              <a:rPr lang="tr-TR" dirty="0" err="1" smtClean="0"/>
              <a:t>hipogastrik</a:t>
            </a:r>
            <a:r>
              <a:rPr lang="tr-TR" dirty="0" smtClean="0"/>
              <a:t> arter </a:t>
            </a:r>
            <a:r>
              <a:rPr lang="tr-TR" dirty="0" err="1" smtClean="0"/>
              <a:t>ligasyonu</a:t>
            </a:r>
            <a:r>
              <a:rPr lang="tr-TR" dirty="0" smtClean="0"/>
              <a:t> (%12.5)</a:t>
            </a:r>
          </a:p>
          <a:p>
            <a:r>
              <a:rPr lang="tr-TR" dirty="0" smtClean="0"/>
              <a:t>13 kanama </a:t>
            </a:r>
            <a:r>
              <a:rPr lang="tr-TR" dirty="0" err="1" smtClean="0"/>
              <a:t>sütürleri</a:t>
            </a:r>
            <a:r>
              <a:rPr lang="tr-TR" dirty="0" smtClean="0"/>
              <a:t> (%16.2)</a:t>
            </a:r>
          </a:p>
          <a:p>
            <a:r>
              <a:rPr lang="tr-TR" dirty="0" smtClean="0"/>
              <a:t>2 </a:t>
            </a:r>
            <a:r>
              <a:rPr lang="tr-TR" dirty="0" err="1" smtClean="0"/>
              <a:t>atoni</a:t>
            </a:r>
            <a:r>
              <a:rPr lang="tr-TR" dirty="0" smtClean="0"/>
              <a:t> nedeniyle B-</a:t>
            </a:r>
            <a:r>
              <a:rPr lang="tr-TR" dirty="0" err="1" smtClean="0"/>
              <a:t>Lynch</a:t>
            </a:r>
            <a:r>
              <a:rPr lang="tr-TR" dirty="0" smtClean="0"/>
              <a:t> + </a:t>
            </a:r>
            <a:r>
              <a:rPr lang="tr-TR" dirty="0" err="1" smtClean="0"/>
              <a:t>Uterin</a:t>
            </a:r>
            <a:r>
              <a:rPr lang="tr-TR" dirty="0" smtClean="0"/>
              <a:t> arter </a:t>
            </a:r>
            <a:r>
              <a:rPr lang="tr-TR" dirty="0" err="1" smtClean="0"/>
              <a:t>ligasyonu</a:t>
            </a:r>
            <a:endParaRPr lang="tr-TR" dirty="0" smtClean="0"/>
          </a:p>
          <a:p>
            <a:r>
              <a:rPr lang="tr-TR" dirty="0" smtClean="0"/>
              <a:t>2 hastada plasenta kısmen yerinde bırakıldı.</a:t>
            </a:r>
            <a:endParaRPr lang="tr-T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404664"/>
            <a:ext cx="8064896" cy="792088"/>
          </a:xfrm>
          <a:solidFill>
            <a:schemeClr val="tx2"/>
          </a:solidFill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Cerrahpaşa-Komplikasyonlar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Mesane onarımı					4</a:t>
            </a:r>
          </a:p>
          <a:p>
            <a:r>
              <a:rPr lang="tr-TR" dirty="0" smtClean="0"/>
              <a:t>Mesane onarımı+barsak 				1</a:t>
            </a:r>
          </a:p>
          <a:p>
            <a:r>
              <a:rPr lang="tr-TR" dirty="0" err="1" smtClean="0"/>
              <a:t>Sistoskopi</a:t>
            </a:r>
            <a:r>
              <a:rPr lang="tr-TR" dirty="0" smtClean="0"/>
              <a:t>+</a:t>
            </a:r>
            <a:r>
              <a:rPr lang="tr-TR" dirty="0" err="1" smtClean="0"/>
              <a:t>double</a:t>
            </a:r>
            <a:r>
              <a:rPr lang="tr-TR" dirty="0" smtClean="0"/>
              <a:t> j </a:t>
            </a:r>
            <a:r>
              <a:rPr lang="tr-TR" dirty="0" err="1" smtClean="0"/>
              <a:t>kateter</a:t>
            </a:r>
            <a:r>
              <a:rPr lang="tr-TR" dirty="0" smtClean="0"/>
              <a:t> takılması		2</a:t>
            </a:r>
          </a:p>
          <a:p>
            <a:r>
              <a:rPr lang="tr-TR" dirty="0" err="1" smtClean="0"/>
              <a:t>Relaparatomi</a:t>
            </a:r>
            <a:r>
              <a:rPr lang="tr-TR" dirty="0" smtClean="0"/>
              <a:t> 						5</a:t>
            </a:r>
            <a:endParaRPr lang="tr-T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404664"/>
            <a:ext cx="7920880" cy="720080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Cerrahpaşa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21506" name="Picture 2" descr="F:\perkreata resimler\IMG_35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F:\perkreata resimler\IMG_353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600200"/>
            <a:ext cx="3384375" cy="4781128"/>
          </a:xfrm>
          <a:prstGeom prst="rect">
            <a:avLst/>
          </a:prstGeom>
          <a:noFill/>
        </p:spPr>
      </p:pic>
      <p:pic>
        <p:nvPicPr>
          <p:cNvPr id="22532" name="Picture 4" descr="F:\perkreata resimler\IMG_353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76873"/>
            <a:ext cx="4860032" cy="3600400"/>
          </a:xfrm>
          <a:prstGeom prst="rect">
            <a:avLst/>
          </a:prstGeom>
          <a:noFill/>
        </p:spPr>
      </p:pic>
      <p:sp>
        <p:nvSpPr>
          <p:cNvPr id="10" name="1 Başlık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92088"/>
          </a:xfrm>
          <a:solidFill>
            <a:schemeClr val="tx2"/>
          </a:solidFill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Cerrahpaşa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6864" cy="648072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Türkiye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24744"/>
            <a:ext cx="7776863" cy="5544616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F:\perkreata resimler\IMG_353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412776"/>
            <a:ext cx="3816423" cy="5112568"/>
          </a:xfrm>
          <a:prstGeom prst="rect">
            <a:avLst/>
          </a:prstGeom>
          <a:noFill/>
        </p:spPr>
      </p:pic>
      <p:pic>
        <p:nvPicPr>
          <p:cNvPr id="8" name="Picture 2" descr="F:\perkreata resimler\IMG_353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12776"/>
            <a:ext cx="3456383" cy="5040560"/>
          </a:xfrm>
          <a:prstGeom prst="rect">
            <a:avLst/>
          </a:prstGeom>
          <a:noFill/>
        </p:spPr>
      </p:pic>
      <p:sp>
        <p:nvSpPr>
          <p:cNvPr id="9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Cerrahpaşa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:\perkreata resimler\IMG_35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412776"/>
            <a:ext cx="8046156" cy="4713387"/>
          </a:xfrm>
          <a:prstGeom prst="rect">
            <a:avLst/>
          </a:prstGeom>
          <a:noFill/>
        </p:spPr>
      </p:pic>
      <p:sp>
        <p:nvSpPr>
          <p:cNvPr id="8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Cerrahpaşa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260648"/>
            <a:ext cx="7920880" cy="792088"/>
          </a:xfrm>
          <a:solidFill>
            <a:schemeClr val="tx2"/>
          </a:solidFill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Cerrahpaşa- BAKRİ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4" name="Picture 2" descr="C:\Documents and Settings\tayfun.güngör\Desktop\balo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3568" y="1340768"/>
            <a:ext cx="7632848" cy="489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tx2"/>
          </a:solidFill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Dorsal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litotomi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27650" name="Picture 2" descr="C:\Users\user\Downloads\IMG_50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600200"/>
            <a:ext cx="6552727" cy="4781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706090"/>
          </a:xfrm>
          <a:solidFill>
            <a:schemeClr val="tx2"/>
          </a:solidFill>
        </p:spPr>
        <p:txBody>
          <a:bodyPr>
            <a:normAutofit/>
          </a:bodyPr>
          <a:lstStyle/>
          <a:p>
            <a:r>
              <a:rPr lang="tr-TR" sz="3600" dirty="0" err="1" smtClean="0">
                <a:solidFill>
                  <a:schemeClr val="bg1"/>
                </a:solidFill>
              </a:rPr>
              <a:t>Bakri</a:t>
            </a:r>
            <a:r>
              <a:rPr lang="tr-TR" sz="3600" dirty="0" smtClean="0">
                <a:solidFill>
                  <a:schemeClr val="bg1"/>
                </a:solidFill>
              </a:rPr>
              <a:t>-</a:t>
            </a:r>
            <a:r>
              <a:rPr lang="tr-TR" sz="3600" dirty="0" err="1" smtClean="0">
                <a:solidFill>
                  <a:schemeClr val="bg1"/>
                </a:solidFill>
              </a:rPr>
              <a:t>Uterus</a:t>
            </a:r>
            <a:r>
              <a:rPr lang="tr-TR" sz="3600" dirty="0" smtClean="0">
                <a:solidFill>
                  <a:schemeClr val="bg1"/>
                </a:solidFill>
              </a:rPr>
              <a:t> alt </a:t>
            </a:r>
            <a:r>
              <a:rPr lang="tr-TR" sz="3600" dirty="0" err="1" smtClean="0">
                <a:solidFill>
                  <a:schemeClr val="bg1"/>
                </a:solidFill>
              </a:rPr>
              <a:t>seğmenti</a:t>
            </a:r>
            <a:r>
              <a:rPr lang="tr-TR" sz="3600" dirty="0" smtClean="0">
                <a:solidFill>
                  <a:schemeClr val="bg1"/>
                </a:solidFill>
              </a:rPr>
              <a:t> kuvvetlendirme</a:t>
            </a:r>
            <a:endParaRPr lang="tr-TR" sz="3600" dirty="0">
              <a:solidFill>
                <a:schemeClr val="bg1"/>
              </a:solidFill>
            </a:endParaRPr>
          </a:p>
        </p:txBody>
      </p:sp>
      <p:pic>
        <p:nvPicPr>
          <p:cNvPr id="4" name="uterus ön kat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04825" y="1124744"/>
            <a:ext cx="8134350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8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vagen tampon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04825" y="1268760"/>
            <a:ext cx="8134350" cy="4879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648072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Hipogastrik</a:t>
            </a:r>
            <a:r>
              <a:rPr lang="tr-TR" dirty="0" smtClean="0">
                <a:solidFill>
                  <a:schemeClr val="bg1"/>
                </a:solidFill>
              </a:rPr>
              <a:t> Arter </a:t>
            </a:r>
            <a:r>
              <a:rPr lang="tr-TR" dirty="0" err="1" smtClean="0">
                <a:solidFill>
                  <a:schemeClr val="bg1"/>
                </a:solidFill>
              </a:rPr>
              <a:t>Ligasyonu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4" name="hipogastrik arter ligasyonu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95536" y="1268760"/>
            <a:ext cx="8352927" cy="4879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6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F:\perkreata resimler\IMG_35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340768"/>
            <a:ext cx="460851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Sonuç-Önlem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dirty="0" err="1" smtClean="0"/>
              <a:t>Sezaryan</a:t>
            </a:r>
            <a:r>
              <a:rPr lang="tr-TR" dirty="0" smtClean="0"/>
              <a:t> oranını azaltmak</a:t>
            </a:r>
          </a:p>
          <a:p>
            <a:r>
              <a:rPr lang="tr-TR" dirty="0" smtClean="0"/>
              <a:t>ABD’ de bu hızla giderse 2020’de CS oranı %56.2 olacak</a:t>
            </a:r>
          </a:p>
          <a:p>
            <a:pPr lvl="1"/>
            <a:r>
              <a:rPr lang="tr-TR" dirty="0" smtClean="0"/>
              <a:t>6,236 </a:t>
            </a:r>
            <a:r>
              <a:rPr lang="tr-TR" dirty="0" err="1" smtClean="0"/>
              <a:t>placenta</a:t>
            </a:r>
            <a:r>
              <a:rPr lang="tr-TR" dirty="0" smtClean="0"/>
              <a:t> </a:t>
            </a:r>
            <a:r>
              <a:rPr lang="tr-TR" dirty="0" err="1" smtClean="0"/>
              <a:t>previas</a:t>
            </a:r>
            <a:r>
              <a:rPr lang="tr-TR" dirty="0" smtClean="0"/>
              <a:t> </a:t>
            </a:r>
          </a:p>
          <a:p>
            <a:pPr lvl="1"/>
            <a:r>
              <a:rPr lang="tr-TR" dirty="0" smtClean="0"/>
              <a:t>4,504 </a:t>
            </a:r>
            <a:r>
              <a:rPr lang="tr-TR" dirty="0" err="1" smtClean="0"/>
              <a:t>placenta</a:t>
            </a:r>
            <a:r>
              <a:rPr lang="tr-TR" dirty="0" smtClean="0"/>
              <a:t> </a:t>
            </a:r>
            <a:r>
              <a:rPr lang="tr-TR" dirty="0" err="1" smtClean="0"/>
              <a:t>accreta</a:t>
            </a:r>
            <a:r>
              <a:rPr lang="tr-TR" dirty="0" smtClean="0"/>
              <a:t> </a:t>
            </a:r>
          </a:p>
          <a:p>
            <a:pPr lvl="1"/>
            <a:r>
              <a:rPr lang="tr-TR" dirty="0" smtClean="0"/>
              <a:t>130 </a:t>
            </a:r>
            <a:r>
              <a:rPr lang="tr-TR" dirty="0" err="1" smtClean="0"/>
              <a:t>maternal</a:t>
            </a:r>
            <a:r>
              <a:rPr lang="tr-TR" dirty="0" smtClean="0"/>
              <a:t> </a:t>
            </a:r>
            <a:r>
              <a:rPr lang="tr-TR" dirty="0" err="1" smtClean="0"/>
              <a:t>deaths</a:t>
            </a:r>
            <a:r>
              <a:rPr lang="tr-TR" dirty="0" smtClean="0"/>
              <a:t> </a:t>
            </a:r>
          </a:p>
          <a:p>
            <a:pPr lvl="1">
              <a:buNone/>
            </a:pPr>
            <a:endParaRPr lang="tr-TR" dirty="0" smtClean="0"/>
          </a:p>
          <a:p>
            <a:pPr lvl="1"/>
            <a:endParaRPr lang="tr-TR" dirty="0" smtClean="0"/>
          </a:p>
          <a:p>
            <a:endParaRPr lang="tr-TR" dirty="0" smtClean="0"/>
          </a:p>
          <a:p>
            <a:r>
              <a:rPr lang="tr-TR" dirty="0" err="1" smtClean="0"/>
              <a:t>Solheim</a:t>
            </a:r>
            <a:r>
              <a:rPr lang="tr-TR" dirty="0" smtClean="0"/>
              <a:t>, KN, et al. J </a:t>
            </a:r>
            <a:r>
              <a:rPr lang="tr-TR" dirty="0" err="1" smtClean="0"/>
              <a:t>Matern</a:t>
            </a:r>
            <a:r>
              <a:rPr lang="tr-TR" dirty="0" smtClean="0"/>
              <a:t> </a:t>
            </a:r>
            <a:r>
              <a:rPr lang="tr-TR" dirty="0" err="1" smtClean="0"/>
              <a:t>Fetal</a:t>
            </a:r>
            <a:r>
              <a:rPr lang="tr-TR" dirty="0" smtClean="0"/>
              <a:t> </a:t>
            </a:r>
            <a:r>
              <a:rPr lang="tr-TR" dirty="0" err="1" smtClean="0"/>
              <a:t>Neonatal</a:t>
            </a:r>
            <a:r>
              <a:rPr lang="tr-TR" dirty="0" smtClean="0"/>
              <a:t> </a:t>
            </a:r>
            <a:r>
              <a:rPr lang="tr-TR" dirty="0" err="1" smtClean="0"/>
              <a:t>Med</a:t>
            </a:r>
            <a:r>
              <a:rPr lang="tr-TR" dirty="0" smtClean="0"/>
              <a:t>, 2011 </a:t>
            </a:r>
            <a:endParaRPr lang="tr-T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340768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sz="4000" dirty="0" smtClean="0">
                <a:solidFill>
                  <a:schemeClr val="bg1"/>
                </a:solidFill>
              </a:rPr>
              <a:t/>
            </a:r>
            <a:br>
              <a:rPr lang="tr-TR" sz="4000" dirty="0" smtClean="0">
                <a:solidFill>
                  <a:schemeClr val="bg1"/>
                </a:solidFill>
              </a:rPr>
            </a:br>
            <a:r>
              <a:rPr lang="tr-TR" sz="4000" dirty="0" smtClean="0">
                <a:solidFill>
                  <a:schemeClr val="bg1"/>
                </a:solidFill>
              </a:rPr>
              <a:t>Sonuç-Önlem</a:t>
            </a:r>
            <a:br>
              <a:rPr lang="tr-TR" sz="4000" dirty="0" smtClean="0">
                <a:solidFill>
                  <a:schemeClr val="bg1"/>
                </a:solidFill>
              </a:rPr>
            </a:br>
            <a:r>
              <a:rPr lang="tr-TR" sz="4000" dirty="0" smtClean="0">
                <a:solidFill>
                  <a:schemeClr val="bg1"/>
                </a:solidFill>
              </a:rPr>
              <a:t>Sezaryen </a:t>
            </a:r>
            <a:r>
              <a:rPr lang="tr-TR" sz="4000" dirty="0" err="1" smtClean="0">
                <a:solidFill>
                  <a:schemeClr val="bg1"/>
                </a:solidFill>
              </a:rPr>
              <a:t>skar</a:t>
            </a:r>
            <a:r>
              <a:rPr lang="tr-TR" sz="4000" dirty="0" smtClean="0">
                <a:solidFill>
                  <a:schemeClr val="bg1"/>
                </a:solidFill>
              </a:rPr>
              <a:t> gebeliklerinin tespiti ve tedavisi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5" name="Skar gebelik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24000" y="1576388"/>
            <a:ext cx="6096000" cy="4572000"/>
          </a:xfrm>
          <a:prstGeom prst="rect">
            <a:avLst/>
          </a:prstGeom>
        </p:spPr>
      </p:pic>
      <p:sp>
        <p:nvSpPr>
          <p:cNvPr id="6" name="5 Dikdörtgen"/>
          <p:cNvSpPr/>
          <p:nvPr/>
        </p:nvSpPr>
        <p:spPr>
          <a:xfrm>
            <a:off x="1979712" y="1628800"/>
            <a:ext cx="1080120" cy="14401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8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332656"/>
            <a:ext cx="7992888" cy="720080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Sezaryen-</a:t>
            </a:r>
            <a:r>
              <a:rPr lang="tr-TR" dirty="0" err="1" smtClean="0">
                <a:solidFill>
                  <a:schemeClr val="bg1"/>
                </a:solidFill>
              </a:rPr>
              <a:t>Previa</a:t>
            </a:r>
            <a:r>
              <a:rPr lang="tr-TR" dirty="0" smtClean="0">
                <a:solidFill>
                  <a:schemeClr val="bg1"/>
                </a:solidFill>
              </a:rPr>
              <a:t>-</a:t>
            </a:r>
            <a:r>
              <a:rPr lang="tr-TR" dirty="0" err="1" smtClean="0">
                <a:solidFill>
                  <a:schemeClr val="bg1"/>
                </a:solidFill>
              </a:rPr>
              <a:t>Akreata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28800"/>
            <a:ext cx="8064896" cy="4129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6237312"/>
            <a:ext cx="30003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792088"/>
          </a:xfrm>
          <a:solidFill>
            <a:schemeClr val="tx1"/>
          </a:solidFill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Sonuç-Önlem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Plasenta yapışma anomalilerini takip ve tedavi amaçlı </a:t>
            </a:r>
            <a:r>
              <a:rPr lang="tr-TR" dirty="0" smtClean="0">
                <a:solidFill>
                  <a:srgbClr val="FF0000"/>
                </a:solidFill>
              </a:rPr>
              <a:t>doğumdan önce </a:t>
            </a:r>
            <a:r>
              <a:rPr lang="tr-TR" dirty="0" smtClean="0"/>
              <a:t>tersiyer merkezlere yönlendirmek</a:t>
            </a:r>
            <a:endParaRPr lang="tr-T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792088"/>
          </a:xfrm>
          <a:solidFill>
            <a:schemeClr val="tx1"/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Girimşel</a:t>
            </a:r>
            <a:r>
              <a:rPr lang="tr-TR" dirty="0" smtClean="0">
                <a:solidFill>
                  <a:schemeClr val="bg1"/>
                </a:solidFill>
              </a:rPr>
              <a:t> Radyoloji ile işbirliği arttırılabilir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321666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908720"/>
            <a:ext cx="309634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4149080"/>
            <a:ext cx="4048125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Sonuç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Histerektomi</a:t>
            </a:r>
            <a:r>
              <a:rPr lang="tr-TR" sz="4000" dirty="0" smtClean="0"/>
              <a:t> kararında gecikmemek</a:t>
            </a:r>
            <a:endParaRPr lang="tr-TR" sz="4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03264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sz="5400" dirty="0" smtClean="0"/>
              <a:t>			Teşekkürler…</a:t>
            </a:r>
            <a:endParaRPr lang="tr-TR" sz="5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274638"/>
            <a:ext cx="7920880" cy="706090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Sezaryan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Histerektomi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24744"/>
            <a:ext cx="7992888" cy="4929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6381328"/>
            <a:ext cx="539115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Plasenta yapışma Anomalisi-Yönetim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4000" dirty="0" smtClean="0"/>
              <a:t>Tanıyı koyabilmek</a:t>
            </a:r>
          </a:p>
          <a:p>
            <a:r>
              <a:rPr lang="tr-TR" sz="4000" dirty="0" smtClean="0"/>
              <a:t>Tersiyer bir merkeze yönlendirmek</a:t>
            </a:r>
            <a:endParaRPr lang="tr-T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864096"/>
          </a:xfrm>
          <a:solidFill>
            <a:schemeClr val="tx2"/>
          </a:solidFill>
        </p:spPr>
        <p:txBody>
          <a:bodyPr>
            <a:noAutofit/>
          </a:bodyPr>
          <a:lstStyle/>
          <a:p>
            <a:r>
              <a:rPr lang="tr-TR" sz="2800" dirty="0" err="1" smtClean="0">
                <a:solidFill>
                  <a:schemeClr val="bg1"/>
                </a:solidFill>
              </a:rPr>
              <a:t>Multidisipliner</a:t>
            </a:r>
            <a:r>
              <a:rPr lang="tr-TR" sz="2800" dirty="0" smtClean="0">
                <a:solidFill>
                  <a:schemeClr val="bg1"/>
                </a:solidFill>
              </a:rPr>
              <a:t> yaklaşım erken dönem </a:t>
            </a:r>
            <a:r>
              <a:rPr lang="tr-TR" sz="2800" dirty="0" err="1" smtClean="0">
                <a:solidFill>
                  <a:schemeClr val="bg1"/>
                </a:solidFill>
              </a:rPr>
              <a:t>morbiditeyi</a:t>
            </a:r>
            <a:r>
              <a:rPr lang="tr-TR" sz="2800" dirty="0" smtClean="0">
                <a:solidFill>
                  <a:schemeClr val="bg1"/>
                </a:solidFill>
              </a:rPr>
              <a:t> azaltmakta</a:t>
            </a:r>
            <a:endParaRPr lang="tr-TR" sz="2800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861" y="1124744"/>
            <a:ext cx="8050278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877272"/>
            <a:ext cx="814310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15075" y="6648450"/>
            <a:ext cx="28289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5477</TotalTime>
  <Words>930</Words>
  <Application>Microsoft Macintosh PowerPoint</Application>
  <PresentationFormat>On-screen Show (4:3)</PresentationFormat>
  <Paragraphs>194</Paragraphs>
  <Slides>64</Slides>
  <Notes>2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5" baseType="lpstr">
      <vt:lpstr>Ofis Teması</vt:lpstr>
      <vt:lpstr>Plasenta yapışma anomalilerinde tedavi  </vt:lpstr>
      <vt:lpstr>Epidemiyoloji</vt:lpstr>
      <vt:lpstr>Epidemiyoloji</vt:lpstr>
      <vt:lpstr>ABD</vt:lpstr>
      <vt:lpstr>Türkiye</vt:lpstr>
      <vt:lpstr>Sezaryen-Previa-Akreata</vt:lpstr>
      <vt:lpstr>Sezaryan Histerektomi</vt:lpstr>
      <vt:lpstr>Plasenta yapışma Anomalisi-Yönetim</vt:lpstr>
      <vt:lpstr>Multidisipliner yaklaşım erken dönem morbiditeyi azaltmakta</vt:lpstr>
      <vt:lpstr>Plasenta yapışma anomalileri tersiyer merkezlerde yönetilmeli</vt:lpstr>
      <vt:lpstr>Prenatal takip</vt:lpstr>
      <vt:lpstr>Doğum Öncesi Hazırlık</vt:lpstr>
      <vt:lpstr>Doğum Öncesi Hazırlık</vt:lpstr>
      <vt:lpstr>Beklenmedik Plasenta Previa-akreata</vt:lpstr>
      <vt:lpstr>Fetusu acil doğurtmamız gerekir ise</vt:lpstr>
      <vt:lpstr>Doğum Zamanı-Plasenta akreta</vt:lpstr>
      <vt:lpstr>Cerrahi Yöntem</vt:lpstr>
      <vt:lpstr>ACOG-2012</vt:lpstr>
      <vt:lpstr>Sezaryen Histerektomi</vt:lpstr>
      <vt:lpstr> Plasenta yerinde bırakılarak yapılan histerektomide morbidite belirgin daha az </vt:lpstr>
      <vt:lpstr>PowerPoint Presentation</vt:lpstr>
      <vt:lpstr>Konservatif Cerrahi</vt:lpstr>
      <vt:lpstr>Plasentayı bırakarak uterus koruyucu cerrahi</vt:lpstr>
      <vt:lpstr>Plasentayı bırakarak uterus koruyucu cerrahi</vt:lpstr>
      <vt:lpstr>PowerPoint Presentation</vt:lpstr>
      <vt:lpstr>PowerPoint Presentation</vt:lpstr>
      <vt:lpstr>Plasental Rezeksiyon ve Uterusun Korunması</vt:lpstr>
      <vt:lpstr>PowerPoint Presentation</vt:lpstr>
      <vt:lpstr>PowerPoint Presentation</vt:lpstr>
      <vt:lpstr>PowerPoint Presentation</vt:lpstr>
      <vt:lpstr>Konservatif Tedavi-Triple-P Prosedür</vt:lpstr>
      <vt:lpstr> Pelvik devaskülarizasyon </vt:lpstr>
      <vt:lpstr>PowerPoint Presentation</vt:lpstr>
      <vt:lpstr>(2015) Triple-P 19 vaka da histerektomi yok</vt:lpstr>
      <vt:lpstr>Girişimsel Radyoloji-Arter Oklüzyonu</vt:lpstr>
      <vt:lpstr>Uterin Arter Balon Oklüzyonu-kanama miktarı daha az</vt:lpstr>
      <vt:lpstr>İnternal İliak Arter Geçici Oklüzyonu</vt:lpstr>
      <vt:lpstr> İAA okluzyon- kanama miktarı oldukça fazla Otralama: 4050 ml Median: 2500 ml </vt:lpstr>
      <vt:lpstr>Common Iliak Arter (CIA) Geçici Oklüzyonu </vt:lpstr>
      <vt:lpstr>11 CIA geçici okluzyon-14 kontrol Kanama miktarı az</vt:lpstr>
      <vt:lpstr>CIA oklüzyonu-Kanama miktarı arasında anlamlı farklılık yok P:0.25</vt:lpstr>
      <vt:lpstr>Infrarenal abdominal aorta balloon catheter (IAABC)</vt:lpstr>
      <vt:lpstr>PowerPoint Presentation</vt:lpstr>
      <vt:lpstr>IAABC uygulamasında daha az kanama ve daha az histerektomi</vt:lpstr>
      <vt:lpstr>Cerrahpaşa 2013-2017</vt:lpstr>
      <vt:lpstr>Cerrahpaşa- MAP-80 olgu</vt:lpstr>
      <vt:lpstr>Cerrahpaşa-Komplikasyonlar</vt:lpstr>
      <vt:lpstr>Cerrahpaşa</vt:lpstr>
      <vt:lpstr>Cerrahpaşa</vt:lpstr>
      <vt:lpstr>Cerrahpaşa</vt:lpstr>
      <vt:lpstr>Cerrahpaşa</vt:lpstr>
      <vt:lpstr>Cerrahpaşa- BAKRİ</vt:lpstr>
      <vt:lpstr>Dorsal litotomi</vt:lpstr>
      <vt:lpstr>Bakri-Uterus alt seğmenti kuvvetlendirme</vt:lpstr>
      <vt:lpstr>PowerPoint Presentation</vt:lpstr>
      <vt:lpstr>Hipogastrik Arter Ligasyonu</vt:lpstr>
      <vt:lpstr>PowerPoint Presentation</vt:lpstr>
      <vt:lpstr>Sonuç-Önlem</vt:lpstr>
      <vt:lpstr> Sonuç-Önlem Sezaryen skar gebeliklerinin tespiti ve tedavisi </vt:lpstr>
      <vt:lpstr>Sonuç-Önlem</vt:lpstr>
      <vt:lpstr>Girimşel Radyoloji ile işbirliği arttırılabilir</vt:lpstr>
      <vt:lpstr>Sonuç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user</dc:creator>
  <cp:lastModifiedBy>Cem Demirkiran</cp:lastModifiedBy>
  <cp:revision>203</cp:revision>
  <dcterms:created xsi:type="dcterms:W3CDTF">2016-11-27T08:00:10Z</dcterms:created>
  <dcterms:modified xsi:type="dcterms:W3CDTF">2017-10-14T08:20:05Z</dcterms:modified>
</cp:coreProperties>
</file>