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59" r:id="rId5"/>
    <p:sldId id="260" r:id="rId6"/>
    <p:sldId id="262" r:id="rId7"/>
    <p:sldId id="264" r:id="rId8"/>
    <p:sldId id="270" r:id="rId9"/>
    <p:sldId id="267" r:id="rId10"/>
    <p:sldId id="268" r:id="rId11"/>
    <p:sldId id="269" r:id="rId12"/>
    <p:sldId id="257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9BE04-BCC8-4AE8-8848-FACAF0805A8D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4C1D-ACC8-4923-A0AE-74B220E00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9BE04-BCC8-4AE8-8848-FACAF0805A8D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4C1D-ACC8-4923-A0AE-74B220E00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9BE04-BCC8-4AE8-8848-FACAF0805A8D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4C1D-ACC8-4923-A0AE-74B220E00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9BE04-BCC8-4AE8-8848-FACAF0805A8D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4C1D-ACC8-4923-A0AE-74B220E00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9BE04-BCC8-4AE8-8848-FACAF0805A8D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4C1D-ACC8-4923-A0AE-74B220E00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9BE04-BCC8-4AE8-8848-FACAF0805A8D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4C1D-ACC8-4923-A0AE-74B220E00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9BE04-BCC8-4AE8-8848-FACAF0805A8D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4C1D-ACC8-4923-A0AE-74B220E00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9BE04-BCC8-4AE8-8848-FACAF0805A8D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4C1D-ACC8-4923-A0AE-74B220E00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9BE04-BCC8-4AE8-8848-FACAF0805A8D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4C1D-ACC8-4923-A0AE-74B220E00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9BE04-BCC8-4AE8-8848-FACAF0805A8D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4C1D-ACC8-4923-A0AE-74B220E00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9BE04-BCC8-4AE8-8848-FACAF0805A8D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24C1D-ACC8-4923-A0AE-74B220E00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9BE04-BCC8-4AE8-8848-FACAF0805A8D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24C1D-ACC8-4923-A0AE-74B220E00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Gebelikte Aspirin Kullanımı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>
              <a:defRPr/>
            </a:pPr>
            <a:r>
              <a:rPr lang="tr-TR" dirty="0"/>
              <a:t>Dr. İbrahim H. Kalelioğlu</a:t>
            </a:r>
          </a:p>
          <a:p>
            <a:pPr lvl="0">
              <a:defRPr/>
            </a:pPr>
            <a:r>
              <a:rPr lang="tr-TR" dirty="0"/>
              <a:t>İ.Ü. İstanbul Tıp Fakültesi </a:t>
            </a:r>
          </a:p>
          <a:p>
            <a:pPr lvl="0">
              <a:defRPr/>
            </a:pPr>
            <a:r>
              <a:rPr lang="tr-TR" dirty="0"/>
              <a:t>Perinatoloji Bilimdalı</a:t>
            </a:r>
          </a:p>
          <a:p>
            <a:endParaRPr lang="tr-T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00062"/>
            <a:ext cx="2016125" cy="132873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247" y="260375"/>
            <a:ext cx="1368425" cy="136842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r="14214" b="43046"/>
          <a:stretch>
            <a:fillRect/>
          </a:stretch>
        </p:blipFill>
        <p:spPr bwMode="auto">
          <a:xfrm>
            <a:off x="3563888" y="332656"/>
            <a:ext cx="1646312" cy="16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IUBK ve Preeklampside Aspirin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28650" y="3429001"/>
            <a:ext cx="7886700" cy="2747962"/>
          </a:xfrm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tr-TR" sz="2400" dirty="0" smtClean="0"/>
              <a:t>45 Randomize kontrollü çalışma</a:t>
            </a:r>
          </a:p>
          <a:p>
            <a:r>
              <a:rPr lang="tr-TR" sz="2400" dirty="0" smtClean="0"/>
              <a:t>20.909 gebeye günlük 50-150 mg aspirin verilmiş</a:t>
            </a:r>
          </a:p>
          <a:p>
            <a:r>
              <a:rPr lang="tr-TR" sz="2400" dirty="0" smtClean="0"/>
              <a:t>Aspirin ≤16. gebelik haftasında başlandığında doz bağımlı olarak fetal büyüme kısıtlılığını önlediği gösterilmiş </a:t>
            </a:r>
            <a:r>
              <a:rPr lang="tr-TR" sz="1600" dirty="0" smtClean="0"/>
              <a:t>(relative risk, 0.56; 95% confidence interval, 0.44–0.70; </a:t>
            </a:r>
            <a:r>
              <a:rPr lang="tr-TR" sz="1600" i="1" dirty="0" smtClean="0"/>
              <a:t>P</a:t>
            </a:r>
            <a:r>
              <a:rPr lang="tr-TR" sz="1600" dirty="0" smtClean="0"/>
              <a:t> &lt; .001; R2, 100%; </a:t>
            </a:r>
            <a:r>
              <a:rPr lang="tr-TR" sz="1600" i="1" dirty="0" smtClean="0"/>
              <a:t>P</a:t>
            </a:r>
            <a:r>
              <a:rPr lang="tr-TR" sz="1600" dirty="0" smtClean="0"/>
              <a:t> = .044)</a:t>
            </a:r>
            <a:r>
              <a:rPr lang="tr-TR" sz="2400" dirty="0" smtClean="0"/>
              <a:t> </a:t>
            </a:r>
          </a:p>
          <a:p>
            <a:r>
              <a:rPr lang="tr-TR" sz="2400" dirty="0" smtClean="0"/>
              <a:t>Aspirin &gt;16 . gebelik haftasında başlandığında fetal büyüme kısıtlılığını önlemediği gösterilmiş </a:t>
            </a:r>
            <a:r>
              <a:rPr lang="tr-TR" sz="1600" dirty="0" smtClean="0"/>
              <a:t>(relative risk, 0.95; 95% confidence interval, 0.86–1.05; </a:t>
            </a:r>
            <a:r>
              <a:rPr lang="tr-TR" sz="1600" i="1" dirty="0" smtClean="0"/>
              <a:t>P</a:t>
            </a:r>
            <a:r>
              <a:rPr lang="tr-TR" sz="1600" dirty="0" smtClean="0"/>
              <a:t> = .34; R2, not available; </a:t>
            </a:r>
            <a:r>
              <a:rPr lang="tr-TR" sz="1600" i="1" dirty="0" smtClean="0"/>
              <a:t>P</a:t>
            </a:r>
            <a:r>
              <a:rPr lang="tr-TR" sz="1600" dirty="0" smtClean="0"/>
              <a:t> = .563).</a:t>
            </a:r>
          </a:p>
          <a:p>
            <a:endParaRPr lang="tr-TR" sz="2400" dirty="0" smtClean="0"/>
          </a:p>
        </p:txBody>
      </p:sp>
      <p:pic>
        <p:nvPicPr>
          <p:cNvPr id="307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81200"/>
            <a:ext cx="8001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IUBK ve Preeklampside Aspirin</a:t>
            </a:r>
          </a:p>
        </p:txBody>
      </p:sp>
      <p:sp>
        <p:nvSpPr>
          <p:cNvPr id="6147" name="İçerik Yer Tutucusu 2"/>
          <p:cNvSpPr>
            <a:spLocks noGrp="1"/>
          </p:cNvSpPr>
          <p:nvPr>
            <p:ph idx="1"/>
          </p:nvPr>
        </p:nvSpPr>
        <p:spPr bwMode="auto">
          <a:xfrm>
            <a:off x="628650" y="3352799"/>
            <a:ext cx="7886700" cy="2824163"/>
          </a:xfrm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tr-TR" dirty="0" smtClean="0"/>
              <a:t>PE sonuçlarına benzer olarak düşük doz aspirinin IUBK riskini yarı yarıya azalttığı bildirilmiş </a:t>
            </a:r>
            <a:r>
              <a:rPr lang="en-US" dirty="0" smtClean="0"/>
              <a:t>(RR: 0.47; 95% CI: 0.36–0.62, P&lt;.01) </a:t>
            </a:r>
            <a:endParaRPr lang="tr-TR" dirty="0" smtClean="0"/>
          </a:p>
          <a:p>
            <a:r>
              <a:rPr lang="tr-TR" dirty="0" smtClean="0"/>
              <a:t>16. haftadan önce başlanılan aspirinin ortalama doğum ağırlığını 209 gr arttırdığı bildirilmiş</a:t>
            </a:r>
            <a:r>
              <a:rPr lang="en-US" dirty="0" smtClean="0"/>
              <a:t>  (95% CI: 100–319)</a:t>
            </a:r>
            <a:endParaRPr lang="tr-TR" dirty="0" smtClean="0"/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057400"/>
            <a:ext cx="7620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Preeklampsi Taraması ve Tedavisi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Hikaye, OAP, Uterin arter PI ort, PLGF</a:t>
            </a:r>
          </a:p>
          <a:p>
            <a:pPr lvl="1"/>
            <a:r>
              <a:rPr lang="tr-TR" dirty="0" smtClean="0"/>
              <a:t>%10 yanlış pozitiflikle</a:t>
            </a:r>
          </a:p>
          <a:p>
            <a:pPr lvl="2"/>
            <a:r>
              <a:rPr lang="tr-TR" dirty="0" smtClean="0"/>
              <a:t>&lt;32 GH preelampside sensitivite	%89</a:t>
            </a:r>
          </a:p>
          <a:p>
            <a:pPr lvl="2"/>
            <a:r>
              <a:rPr lang="tr-TR" dirty="0" smtClean="0"/>
              <a:t>&lt;37 GH preelampside sensitivite	%75</a:t>
            </a:r>
          </a:p>
          <a:p>
            <a:pPr lvl="2"/>
            <a:r>
              <a:rPr lang="tr-TR" u="sng" dirty="0" smtClean="0"/>
              <a:t>&gt;</a:t>
            </a:r>
            <a:r>
              <a:rPr lang="tr-TR" dirty="0" smtClean="0"/>
              <a:t>37 GH preelampside sensitivite	%47</a:t>
            </a:r>
          </a:p>
          <a:p>
            <a:r>
              <a:rPr lang="tr-TR" dirty="0" smtClean="0"/>
              <a:t>Aspirin 150 mg, gece yatarken 36 GH ya kadar</a:t>
            </a:r>
          </a:p>
          <a:p>
            <a:pPr lvl="1"/>
            <a:r>
              <a:rPr lang="tr-TR" dirty="0" smtClean="0"/>
              <a:t>&lt;32 GH preelampside azalma	%80</a:t>
            </a:r>
          </a:p>
          <a:p>
            <a:pPr lvl="1"/>
            <a:r>
              <a:rPr lang="tr-TR" dirty="0" smtClean="0"/>
              <a:t>&lt;37 GH preelampside azalma 	%63</a:t>
            </a:r>
          </a:p>
          <a:p>
            <a:pPr lvl="1"/>
            <a:r>
              <a:rPr lang="tr-TR" u="sng" dirty="0" smtClean="0"/>
              <a:t>&gt;</a:t>
            </a:r>
            <a:r>
              <a:rPr lang="tr-TR" dirty="0" smtClean="0"/>
              <a:t>37 GH preelampside azalma 	%15</a:t>
            </a:r>
          </a:p>
          <a:p>
            <a:pPr lvl="1" algn="r">
              <a:buNone/>
            </a:pPr>
            <a:r>
              <a:rPr lang="tr-TR" dirty="0" smtClean="0"/>
              <a:t>ASPRE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Aspirin ve Diğer NSAIDs ile İlgili Çekinceler</a:t>
            </a:r>
            <a:endParaRPr lang="tr-T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tr-TR" dirty="0" smtClean="0"/>
              <a:t>Gebelik öncesi</a:t>
            </a:r>
          </a:p>
          <a:p>
            <a:pPr lvl="1"/>
            <a:r>
              <a:rPr lang="tr-TR" dirty="0" smtClean="0"/>
              <a:t>Fertiliteyi azaltmakta</a:t>
            </a:r>
          </a:p>
          <a:p>
            <a:pPr lvl="1"/>
            <a:r>
              <a:rPr lang="tr-TR" dirty="0" smtClean="0"/>
              <a:t>ART başarısını artırmıyor</a:t>
            </a:r>
          </a:p>
          <a:p>
            <a:pPr lvl="1"/>
            <a:r>
              <a:rPr lang="tr-TR" dirty="0" smtClean="0"/>
              <a:t>Abortus artırıcı etki</a:t>
            </a:r>
          </a:p>
          <a:p>
            <a:r>
              <a:rPr lang="tr-TR" dirty="0" smtClean="0"/>
              <a:t>İlk üçayda</a:t>
            </a:r>
          </a:p>
          <a:p>
            <a:pPr lvl="1"/>
            <a:r>
              <a:rPr lang="tr-TR" dirty="0" smtClean="0"/>
              <a:t>Konjenital anomali: Yarık dudak, Kalp anomalileri?: Düşük doz aspirinle ilişki yok</a:t>
            </a:r>
          </a:p>
          <a:p>
            <a:r>
              <a:rPr lang="tr-TR" dirty="0" smtClean="0"/>
              <a:t>İkinci trimesterde kullanımı </a:t>
            </a:r>
          </a:p>
          <a:p>
            <a:pPr lvl="1"/>
            <a:r>
              <a:rPr lang="tr-TR" dirty="0" smtClean="0"/>
              <a:t>Kriptorşidizm</a:t>
            </a:r>
          </a:p>
          <a:p>
            <a:pPr lvl="1"/>
            <a:r>
              <a:rPr lang="tr-TR" dirty="0" smtClean="0"/>
              <a:t>Ablasyo</a:t>
            </a:r>
          </a:p>
          <a:p>
            <a:r>
              <a:rPr lang="tr-TR" dirty="0" smtClean="0"/>
              <a:t>Üçüncü trimester kullanım riskleri</a:t>
            </a:r>
          </a:p>
          <a:p>
            <a:pPr lvl="1"/>
            <a:r>
              <a:rPr lang="tr-TR" dirty="0" smtClean="0"/>
              <a:t>YD periventriküler kanama</a:t>
            </a:r>
          </a:p>
          <a:p>
            <a:pPr lvl="1"/>
            <a:r>
              <a:rPr lang="tr-TR" dirty="0" smtClean="0"/>
              <a:t>PDA</a:t>
            </a:r>
          </a:p>
          <a:p>
            <a:pPr lvl="1"/>
            <a:r>
              <a:rPr lang="tr-TR" dirty="0" smtClean="0"/>
              <a:t>Böbrek etkilenimi</a:t>
            </a:r>
          </a:p>
          <a:p>
            <a:pPr lvl="1"/>
            <a:r>
              <a:rPr lang="tr-TR" dirty="0" smtClean="0"/>
              <a:t>NEK</a:t>
            </a:r>
          </a:p>
          <a:p>
            <a:pPr lvl="1"/>
            <a:r>
              <a:rPr lang="tr-TR" dirty="0" smtClean="0"/>
              <a:t>Primer pulmoner hipertansiyon</a:t>
            </a:r>
          </a:p>
          <a:p>
            <a:r>
              <a:rPr lang="tr-TR" dirty="0" smtClean="0"/>
              <a:t>Kimlerde kullanılmamalı</a:t>
            </a:r>
          </a:p>
          <a:p>
            <a:pPr lvl="1"/>
            <a:r>
              <a:rPr lang="tr-TR" dirty="0" smtClean="0"/>
              <a:t>Preeklampsisi olanlar: Hipertansiyonu kontrolden çıkarır</a:t>
            </a:r>
          </a:p>
          <a:p>
            <a:pPr lvl="1"/>
            <a:r>
              <a:rPr lang="tr-TR" dirty="0" smtClean="0"/>
              <a:t>Daha önce böbrek etkilenimi olanlar</a:t>
            </a:r>
          </a:p>
          <a:p>
            <a:pPr lvl="1"/>
            <a:r>
              <a:rPr lang="tr-TR" dirty="0" smtClean="0"/>
              <a:t>Aspirin sensitif astımı olanlar</a:t>
            </a:r>
          </a:p>
          <a:p>
            <a:r>
              <a:rPr lang="tr-TR" dirty="0" smtClean="0"/>
              <a:t>Travayda teorik tokolitik etkili olabilir, atoni ve kanama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Kimlere aspirin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Önceki </a:t>
            </a:r>
            <a:r>
              <a:rPr lang="tr-TR" dirty="0" err="1" smtClean="0"/>
              <a:t>hipertansif</a:t>
            </a:r>
            <a:r>
              <a:rPr lang="tr-TR" dirty="0" smtClean="0"/>
              <a:t> gebelik</a:t>
            </a:r>
          </a:p>
          <a:p>
            <a:r>
              <a:rPr lang="tr-TR" dirty="0" smtClean="0"/>
              <a:t>Kronik böbrek</a:t>
            </a:r>
          </a:p>
          <a:p>
            <a:r>
              <a:rPr lang="tr-TR" dirty="0" err="1" smtClean="0"/>
              <a:t>SLe</a:t>
            </a:r>
            <a:r>
              <a:rPr lang="tr-TR" dirty="0" smtClean="0"/>
              <a:t>/APS</a:t>
            </a:r>
          </a:p>
          <a:p>
            <a:r>
              <a:rPr lang="tr-TR" dirty="0" smtClean="0"/>
              <a:t>Tip ½ DM</a:t>
            </a:r>
          </a:p>
          <a:p>
            <a:r>
              <a:rPr lang="tr-TR" dirty="0" smtClean="0"/>
              <a:t>Kronik HT</a:t>
            </a:r>
          </a:p>
          <a:p>
            <a:endParaRPr lang="tr-TR" dirty="0"/>
          </a:p>
          <a:p>
            <a:r>
              <a:rPr lang="tr-TR" dirty="0" smtClean="0"/>
              <a:t>Herhangi biri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İlk gebelik</a:t>
            </a:r>
          </a:p>
          <a:p>
            <a:r>
              <a:rPr lang="tr-TR" dirty="0" smtClean="0"/>
              <a:t>&gt;40 yaş</a:t>
            </a:r>
          </a:p>
          <a:p>
            <a:r>
              <a:rPr lang="tr-TR" dirty="0" smtClean="0"/>
              <a:t>&gt;10 yıl </a:t>
            </a:r>
            <a:r>
              <a:rPr lang="tr-TR" dirty="0" err="1" smtClean="0"/>
              <a:t>interval</a:t>
            </a:r>
            <a:endParaRPr lang="tr-TR" dirty="0" smtClean="0"/>
          </a:p>
          <a:p>
            <a:r>
              <a:rPr lang="tr-TR" dirty="0" smtClean="0"/>
              <a:t>BMI&gt;35</a:t>
            </a:r>
          </a:p>
          <a:p>
            <a:r>
              <a:rPr lang="tr-TR" dirty="0" smtClean="0"/>
              <a:t>Ailede </a:t>
            </a:r>
            <a:r>
              <a:rPr lang="tr-TR" dirty="0" err="1" smtClean="0"/>
              <a:t>preeklampsi</a:t>
            </a:r>
            <a:r>
              <a:rPr lang="tr-TR" dirty="0" smtClean="0"/>
              <a:t> </a:t>
            </a:r>
          </a:p>
          <a:p>
            <a:r>
              <a:rPr lang="tr-TR" dirty="0" smtClean="0"/>
              <a:t>İkiz</a:t>
            </a:r>
          </a:p>
          <a:p>
            <a:endParaRPr lang="tr-TR" dirty="0"/>
          </a:p>
          <a:p>
            <a:r>
              <a:rPr lang="tr-TR" dirty="0" smtClean="0"/>
              <a:t>Birden fazlası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0851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Kimlere Aspirin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11-14 </a:t>
            </a:r>
          </a:p>
          <a:p>
            <a:pPr lvl="1"/>
            <a:r>
              <a:rPr lang="tr-TR" dirty="0" err="1" smtClean="0"/>
              <a:t>ort</a:t>
            </a:r>
            <a:r>
              <a:rPr lang="tr-TR" dirty="0" smtClean="0"/>
              <a:t> PI &gt;1.5 ?</a:t>
            </a:r>
          </a:p>
          <a:p>
            <a:pPr lvl="1"/>
            <a:r>
              <a:rPr lang="tr-TR" dirty="0" smtClean="0"/>
              <a:t>PAPP-A &lt;0.5 </a:t>
            </a:r>
            <a:r>
              <a:rPr lang="tr-TR" dirty="0" err="1" smtClean="0"/>
              <a:t>MoM</a:t>
            </a:r>
            <a:endParaRPr lang="tr-TR" dirty="0" smtClean="0"/>
          </a:p>
          <a:p>
            <a:r>
              <a:rPr lang="tr-TR" dirty="0" smtClean="0"/>
              <a:t>Üçlü tarama testi </a:t>
            </a:r>
          </a:p>
          <a:p>
            <a:pPr lvl="1"/>
            <a:r>
              <a:rPr lang="tr-TR" dirty="0" smtClean="0"/>
              <a:t> PIGF, </a:t>
            </a:r>
            <a:r>
              <a:rPr lang="tr-TR" dirty="0" err="1" smtClean="0"/>
              <a:t>ort</a:t>
            </a:r>
            <a:r>
              <a:rPr lang="tr-TR" smtClean="0"/>
              <a:t> PI ve OAB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18421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ART de Aspirin Kullanımı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3 hedef var; </a:t>
            </a:r>
          </a:p>
          <a:p>
            <a:pPr lvl="1"/>
            <a:r>
              <a:rPr lang="tr-TR" dirty="0" smtClean="0"/>
              <a:t>Uterusa ve overlere kan akımını arttırmak</a:t>
            </a:r>
          </a:p>
          <a:p>
            <a:pPr lvl="1"/>
            <a:r>
              <a:rPr lang="tr-TR" dirty="0" smtClean="0"/>
              <a:t>Trombositlerdeki siklooksijenazı inhibe etmek tromboksan sentezini imha etmek ve plasental yatakta trombüs oluşumunu önlemek</a:t>
            </a:r>
          </a:p>
          <a:p>
            <a:pPr lvl="1"/>
            <a:r>
              <a:rPr lang="tr-TR" dirty="0" smtClean="0"/>
              <a:t>Endometrial kalınlığı arttırarak implantasyona destek olmak. </a:t>
            </a:r>
          </a:p>
          <a:p>
            <a:r>
              <a:rPr lang="tr-TR" dirty="0" smtClean="0"/>
              <a:t>Yararı var mı? Literatürdeki veriler çok farklı sonuçlar veriyor.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IVF tedavilerinde aspirin?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56389" y="1791120"/>
            <a:ext cx="4107252" cy="4351338"/>
          </a:xfrm>
        </p:spPr>
        <p:txBody>
          <a:bodyPr>
            <a:normAutofit/>
          </a:bodyPr>
          <a:lstStyle/>
          <a:p>
            <a:pPr marL="0" indent="0"/>
            <a:r>
              <a:rPr lang="tr-TR" dirty="0" smtClean="0"/>
              <a:t>Aspirin kullanımı ile </a:t>
            </a:r>
          </a:p>
          <a:p>
            <a:pPr marL="457200" lvl="1" indent="0"/>
            <a:r>
              <a:rPr lang="tr-TR" dirty="0" smtClean="0"/>
              <a:t>Canlı doğum</a:t>
            </a:r>
          </a:p>
          <a:p>
            <a:pPr marL="457200" lvl="1" indent="0"/>
            <a:r>
              <a:rPr lang="tr-TR" dirty="0" smtClean="0"/>
              <a:t>Devam eden gebelik</a:t>
            </a:r>
          </a:p>
          <a:p>
            <a:pPr marL="457200" lvl="1" indent="0"/>
            <a:r>
              <a:rPr lang="tr-TR" dirty="0" smtClean="0"/>
              <a:t>Çoğul gebelik</a:t>
            </a:r>
          </a:p>
          <a:p>
            <a:pPr marL="457200" lvl="1" indent="0"/>
            <a:r>
              <a:rPr lang="tr-TR" dirty="0" smtClean="0"/>
              <a:t>Dış gebelik oranları arasında fark yok.</a:t>
            </a:r>
          </a:p>
          <a:p>
            <a:pPr marL="457200" lvl="1" indent="0" algn="r">
              <a:buNone/>
            </a:pPr>
            <a:r>
              <a:rPr lang="tr-TR" sz="1400" dirty="0" smtClean="0"/>
              <a:t>Cochrane review, 2016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2132856"/>
            <a:ext cx="4386457" cy="2136828"/>
          </a:xfrm>
          <a:prstGeom prst="rect">
            <a:avLst/>
          </a:prstGeom>
        </p:spPr>
      </p:pic>
      <p:pic>
        <p:nvPicPr>
          <p:cNvPr id="5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244" y="4642007"/>
            <a:ext cx="4437912" cy="139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8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Tekrarlayan Gebelik Kayıplarında Aspirin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1228 hastayı içeren 9 çalışma</a:t>
            </a:r>
          </a:p>
          <a:p>
            <a:r>
              <a:rPr lang="tr-TR" sz="2000" dirty="0" smtClean="0"/>
              <a:t>Çalışmalar heterojen </a:t>
            </a:r>
          </a:p>
          <a:p>
            <a:r>
              <a:rPr lang="tr-TR" sz="2000" dirty="0" smtClean="0"/>
              <a:t>Aspirin ile plasebo karşılaştırıldığında </a:t>
            </a:r>
          </a:p>
          <a:p>
            <a:pPr lvl="1"/>
            <a:r>
              <a:rPr lang="tr-TR" sz="1800" dirty="0" smtClean="0"/>
              <a:t>Canlı doğum RR: 0,94 (0,80-1,11)</a:t>
            </a:r>
          </a:p>
          <a:p>
            <a:r>
              <a:rPr lang="tr-TR" sz="2000" dirty="0" smtClean="0"/>
              <a:t>DMAH ile aspirin karşılaştırıldığında </a:t>
            </a:r>
          </a:p>
          <a:p>
            <a:pPr lvl="1"/>
            <a:r>
              <a:rPr lang="tr-TR" sz="1800" dirty="0" smtClean="0"/>
              <a:t>Canlı doğum RR: 1,08 (0,93-1,26)</a:t>
            </a:r>
          </a:p>
          <a:p>
            <a:r>
              <a:rPr lang="tr-TR" sz="2000" dirty="0" smtClean="0"/>
              <a:t>DMAH ve aspirin plasebo ile karşılaştırıldığında </a:t>
            </a:r>
          </a:p>
          <a:p>
            <a:pPr lvl="1"/>
            <a:r>
              <a:rPr lang="tr-TR" sz="1800" dirty="0" smtClean="0"/>
              <a:t>Canlı doğum RR: 1,01 (0,87-1,16)</a:t>
            </a:r>
          </a:p>
          <a:p>
            <a:r>
              <a:rPr lang="tr-TR" sz="2000" dirty="0" smtClean="0"/>
              <a:t>Bu bulgularla nedeni belirlenemeyen tekrarlayan gebelik kayıplarında </a:t>
            </a:r>
          </a:p>
          <a:p>
            <a:pPr lvl="1"/>
            <a:r>
              <a:rPr lang="tr-TR" sz="1800" dirty="0" smtClean="0"/>
              <a:t>aspirin veya DMAH kullanımı önerilmemektedir.</a:t>
            </a:r>
            <a:endParaRPr lang="tr-TR" sz="1800" dirty="0"/>
          </a:p>
        </p:txBody>
      </p:sp>
      <p:pic>
        <p:nvPicPr>
          <p:cNvPr id="5" name="İçerik Yer Tutucusu 3"/>
          <p:cNvPicPr>
            <a:picLocks noChangeAspect="1"/>
          </p:cNvPicPr>
          <p:nvPr/>
        </p:nvPicPr>
        <p:blipFill>
          <a:blip r:embed="rId2" cstate="print"/>
          <a:srcRect t="59295"/>
          <a:stretch>
            <a:fillRect/>
          </a:stretch>
        </p:blipFill>
        <p:spPr>
          <a:xfrm>
            <a:off x="899593" y="5375040"/>
            <a:ext cx="6264696" cy="1313959"/>
          </a:xfrm>
          <a:prstGeom prst="rect">
            <a:avLst/>
          </a:prstGeom>
        </p:spPr>
      </p:pic>
      <p:pic>
        <p:nvPicPr>
          <p:cNvPr id="6" name="İçerik Yer Tutucusu 3"/>
          <p:cNvPicPr>
            <a:picLocks noChangeAspect="1"/>
          </p:cNvPicPr>
          <p:nvPr/>
        </p:nvPicPr>
        <p:blipFill>
          <a:blip r:embed="rId2" cstate="print"/>
          <a:srcRect l="6111" r="40931" b="68376"/>
          <a:stretch>
            <a:fillRect/>
          </a:stretch>
        </p:blipFill>
        <p:spPr>
          <a:xfrm>
            <a:off x="5148064" y="2276872"/>
            <a:ext cx="3744416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" y="2060848"/>
            <a:ext cx="7886699" cy="145141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Tekrarlayan Gebelik Kayıplarında Aspirin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77072"/>
            <a:ext cx="8229600" cy="2049091"/>
          </a:xfrm>
        </p:spPr>
        <p:txBody>
          <a:bodyPr>
            <a:normAutofit/>
          </a:bodyPr>
          <a:lstStyle/>
          <a:p>
            <a:r>
              <a:rPr lang="tr-TR" dirty="0" smtClean="0"/>
              <a:t>Tekrarlayan gebelik kayıpları ve trombofili değerlendirildiğinde aspirinin yararlı etkisi randomize kontrollü çalışmalarda gösterilememiştir.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1192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Tekrarlayan Gebelik Kayıplarında Aspirin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933056"/>
            <a:ext cx="8229600" cy="2592288"/>
          </a:xfrm>
        </p:spPr>
        <p:txBody>
          <a:bodyPr>
            <a:normAutofit/>
          </a:bodyPr>
          <a:lstStyle/>
          <a:p>
            <a:r>
              <a:rPr lang="tr-TR" sz="2000" dirty="0" smtClean="0"/>
              <a:t>TGK  olgularının %10-20’de APS antikorları pozitiftir</a:t>
            </a:r>
          </a:p>
          <a:p>
            <a:r>
              <a:rPr lang="tr-TR" sz="2000" dirty="0" smtClean="0"/>
              <a:t>Bu grup hastalarda aspirin ve </a:t>
            </a:r>
            <a:r>
              <a:rPr lang="tr-TR" sz="2000" dirty="0" err="1" smtClean="0"/>
              <a:t>heparin</a:t>
            </a:r>
            <a:r>
              <a:rPr lang="tr-TR" sz="2000" dirty="0" smtClean="0"/>
              <a:t> TGK tedavisinin yararlı etkisi gösterilmiştir.</a:t>
            </a:r>
          </a:p>
          <a:p>
            <a:r>
              <a:rPr lang="tr-TR" sz="2000" dirty="0" smtClean="0"/>
              <a:t>Kalıtsal </a:t>
            </a:r>
            <a:r>
              <a:rPr lang="tr-TR" sz="2000" dirty="0" err="1" smtClean="0"/>
              <a:t>trombofili</a:t>
            </a:r>
            <a:r>
              <a:rPr lang="tr-TR" sz="2000" dirty="0" smtClean="0"/>
              <a:t> ve TGK olgularında aspirin ve </a:t>
            </a:r>
            <a:r>
              <a:rPr lang="tr-TR" sz="2000" dirty="0" err="1" smtClean="0"/>
              <a:t>heparin</a:t>
            </a:r>
            <a:r>
              <a:rPr lang="tr-TR" sz="2000" dirty="0" smtClean="0"/>
              <a:t> tedavisinin yararlı etkisi gösterilememiştir</a:t>
            </a:r>
          </a:p>
          <a:p>
            <a:r>
              <a:rPr lang="tr-TR" sz="2000" dirty="0" smtClean="0"/>
              <a:t>Nedeni açıklanamayan TGK olgularında aspirin veya aspirin ve heparin tedavisinin yararlı etkisi gösterilememiştir. </a:t>
            </a:r>
            <a:endParaRPr lang="tr-TR" sz="20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rcRect l="62324" r="1793" b="72678"/>
          <a:stretch>
            <a:fillRect/>
          </a:stretch>
        </p:blipFill>
        <p:spPr>
          <a:xfrm>
            <a:off x="5868144" y="1124744"/>
            <a:ext cx="2736304" cy="1656184"/>
          </a:xfrm>
          <a:prstGeom prst="rect">
            <a:avLst/>
          </a:prstGeom>
        </p:spPr>
      </p:pic>
      <p:pic>
        <p:nvPicPr>
          <p:cNvPr id="5" name="Resim 3"/>
          <p:cNvPicPr>
            <a:picLocks noChangeAspect="1"/>
          </p:cNvPicPr>
          <p:nvPr/>
        </p:nvPicPr>
        <p:blipFill>
          <a:blip r:embed="rId2" cstate="print"/>
          <a:srcRect t="45390"/>
          <a:stretch>
            <a:fillRect/>
          </a:stretch>
        </p:blipFill>
        <p:spPr>
          <a:xfrm>
            <a:off x="539552" y="1412776"/>
            <a:ext cx="4392488" cy="190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95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Tekrarlayan Gebelik Kayıplarında Aspirin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573016"/>
            <a:ext cx="8229600" cy="2553147"/>
          </a:xfrm>
        </p:spPr>
        <p:txBody>
          <a:bodyPr>
            <a:normAutofit fontScale="70000" lnSpcReduction="20000"/>
          </a:bodyPr>
          <a:lstStyle/>
          <a:p>
            <a:r>
              <a:rPr lang="tr-TR" dirty="0" smtClean="0"/>
              <a:t>Nedeni belirlenemeyen TGK olan 364 hasta aspirin ve nadroparin, sadece aspirin veya plasebo olmak üzere 3 gruba ayrılmış</a:t>
            </a:r>
          </a:p>
          <a:p>
            <a:pPr lvl="1"/>
            <a:r>
              <a:rPr lang="tr-TR" dirty="0" smtClean="0"/>
              <a:t>Aspirin ve </a:t>
            </a:r>
            <a:r>
              <a:rPr lang="tr-TR" dirty="0" err="1" smtClean="0"/>
              <a:t>nadroparin</a:t>
            </a:r>
            <a:r>
              <a:rPr lang="tr-TR" dirty="0" smtClean="0"/>
              <a:t> grubunda canlı doğum: %54</a:t>
            </a:r>
          </a:p>
          <a:p>
            <a:pPr lvl="1"/>
            <a:r>
              <a:rPr lang="tr-TR" dirty="0" smtClean="0"/>
              <a:t>Sadece aspirin grubunda canlı doğum: %50,8</a:t>
            </a:r>
          </a:p>
          <a:p>
            <a:pPr lvl="1"/>
            <a:r>
              <a:rPr lang="tr-TR" dirty="0" err="1" smtClean="0"/>
              <a:t>Plasebo</a:t>
            </a:r>
            <a:r>
              <a:rPr lang="tr-TR" dirty="0" smtClean="0"/>
              <a:t> grubunda canlı doğum: %57</a:t>
            </a:r>
          </a:p>
          <a:p>
            <a:r>
              <a:rPr lang="tr-TR" dirty="0" smtClean="0"/>
              <a:t>Aspirin ve nodraparin veya sadece aspirinin nedeni belirlenemeyen TGK ‘da etkinliği gösterilememiştir.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rcRect b="88687"/>
          <a:stretch>
            <a:fillRect/>
          </a:stretch>
        </p:blipFill>
        <p:spPr>
          <a:xfrm>
            <a:off x="539552" y="1340768"/>
            <a:ext cx="8143307" cy="648072"/>
          </a:xfrm>
          <a:prstGeom prst="rect">
            <a:avLst/>
          </a:prstGeom>
        </p:spPr>
      </p:pic>
      <p:pic>
        <p:nvPicPr>
          <p:cNvPr id="5" name="Resim 3"/>
          <p:cNvPicPr>
            <a:picLocks noChangeAspect="1"/>
          </p:cNvPicPr>
          <p:nvPr/>
        </p:nvPicPr>
        <p:blipFill>
          <a:blip r:embed="rId2" cstate="print"/>
          <a:srcRect t="34825" b="3582"/>
          <a:stretch>
            <a:fillRect/>
          </a:stretch>
        </p:blipFill>
        <p:spPr>
          <a:xfrm>
            <a:off x="467544" y="1844824"/>
            <a:ext cx="8132768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66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Tekrarlayan Gebelik Kayıplarında Aspirin</a:t>
            </a:r>
            <a:endParaRPr lang="tr-T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Antifosfolipid sendromu varlığında</a:t>
            </a:r>
          </a:p>
          <a:p>
            <a:pPr lvl="1"/>
            <a:r>
              <a:rPr lang="tr-TR" dirty="0" smtClean="0"/>
              <a:t>Aspirin+DMAH kullanımı ile </a:t>
            </a:r>
          </a:p>
          <a:p>
            <a:pPr lvl="2"/>
            <a:r>
              <a:rPr lang="tr-TR" dirty="0" smtClean="0"/>
              <a:t>Gebelik kayıp oranları azalır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IUBK ve Preeklampside Aspirin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28650" y="2895599"/>
            <a:ext cx="7886700" cy="3281363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smtClean="0"/>
              <a:t>34 randomize kontrollü çalışma</a:t>
            </a:r>
          </a:p>
          <a:p>
            <a:r>
              <a:rPr lang="tr-TR" smtClean="0"/>
              <a:t>24 çalışmada aspirinin IUBK önlemede etkisi de çalışılmış</a:t>
            </a:r>
          </a:p>
          <a:p>
            <a:r>
              <a:rPr lang="tr-TR" smtClean="0"/>
              <a:t>Aspirin kullanımı ile IUBK olgularında istatistiksel anlamlı azalma saptanmış</a:t>
            </a:r>
          </a:p>
          <a:p>
            <a:pPr>
              <a:buFontTx/>
              <a:buNone/>
            </a:pPr>
            <a:r>
              <a:rPr lang="tr-TR" sz="2400" smtClean="0"/>
              <a:t>(RR 0.85, 95% CI 0.72 to 1.00, I2=28%)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52600"/>
            <a:ext cx="7620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577</Words>
  <Application>Microsoft Office PowerPoint</Application>
  <PresentationFormat>Ekran Gösterisi (4:3)</PresentationFormat>
  <Paragraphs>112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Gebelikte Aspirin Kullanımı</vt:lpstr>
      <vt:lpstr>ART de Aspirin Kullanımı</vt:lpstr>
      <vt:lpstr>IVF tedavilerinde aspirin?</vt:lpstr>
      <vt:lpstr>Tekrarlayan Gebelik Kayıplarında Aspirin</vt:lpstr>
      <vt:lpstr>Tekrarlayan Gebelik Kayıplarında Aspirin</vt:lpstr>
      <vt:lpstr>Tekrarlayan Gebelik Kayıplarında Aspirin</vt:lpstr>
      <vt:lpstr>Tekrarlayan Gebelik Kayıplarında Aspirin</vt:lpstr>
      <vt:lpstr>Tekrarlayan Gebelik Kayıplarında Aspirin</vt:lpstr>
      <vt:lpstr>IUBK ve Preeklampside Aspirin</vt:lpstr>
      <vt:lpstr>IUBK ve Preeklampside Aspirin</vt:lpstr>
      <vt:lpstr>IUBK ve Preeklampside Aspirin</vt:lpstr>
      <vt:lpstr>Preeklampsi Taraması ve Tedavisi</vt:lpstr>
      <vt:lpstr>Aspirin ve Diğer NSAIDs ile İlgili Çekinceler</vt:lpstr>
      <vt:lpstr>Kimlere aspirin</vt:lpstr>
      <vt:lpstr>Kimlere Aspirin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Gebelikte Aspirin Kullanımı</dc:title>
  <dc:creator>gokberk</dc:creator>
  <cp:lastModifiedBy>Tjod</cp:lastModifiedBy>
  <cp:revision>13</cp:revision>
  <dcterms:created xsi:type="dcterms:W3CDTF">2017-05-28T02:40:51Z</dcterms:created>
  <dcterms:modified xsi:type="dcterms:W3CDTF">2017-05-28T10:59:32Z</dcterms:modified>
</cp:coreProperties>
</file>