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568" r:id="rId1"/>
  </p:sldMasterIdLst>
  <p:notesMasterIdLst>
    <p:notesMasterId r:id="rId15"/>
  </p:notesMasterIdLst>
  <p:handoutMasterIdLst>
    <p:handoutMasterId r:id="rId16"/>
  </p:handoutMasterIdLst>
  <p:sldIdLst>
    <p:sldId id="321" r:id="rId2"/>
    <p:sldId id="362" r:id="rId3"/>
    <p:sldId id="363" r:id="rId4"/>
    <p:sldId id="365" r:id="rId5"/>
    <p:sldId id="366" r:id="rId6"/>
    <p:sldId id="378" r:id="rId7"/>
    <p:sldId id="364" r:id="rId8"/>
    <p:sldId id="379" r:id="rId9"/>
    <p:sldId id="380" r:id="rId10"/>
    <p:sldId id="381" r:id="rId11"/>
    <p:sldId id="382" r:id="rId12"/>
    <p:sldId id="375" r:id="rId13"/>
    <p:sldId id="376" r:id="rId14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B27E"/>
    <a:srgbClr val="D4BAE2"/>
    <a:srgbClr val="4D4D4D"/>
    <a:srgbClr val="969696"/>
    <a:srgbClr val="5F5F5F"/>
    <a:srgbClr val="C7B5B9"/>
    <a:srgbClr val="FEB0BB"/>
    <a:srgbClr val="FD7F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Orta Stil 2 - Vurgu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Orta Stil 2 - Vurgu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1" autoAdjust="0"/>
    <p:restoredTop sz="50000" autoAdjust="0"/>
  </p:normalViewPr>
  <p:slideViewPr>
    <p:cSldViewPr>
      <p:cViewPr>
        <p:scale>
          <a:sx n="102" d="100"/>
          <a:sy n="102" d="100"/>
        </p:scale>
        <p:origin x="-704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handoutMaster" Target="handoutMasters/handoutMaster1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60D8DAB-C83E-4266-8E2C-8953F32C9961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8EAFD209-3677-49F3-A935-BFE76AFD5D37}">
      <dgm:prSet phldrT="[Metin]" custT="1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lang="tr-TR" sz="2800" b="1" dirty="0" smtClean="0">
              <a:solidFill>
                <a:srgbClr val="FFFF00"/>
              </a:solidFill>
              <a:latin typeface="Times New Roman" charset="0"/>
              <a:ea typeface="Times New Roman" charset="0"/>
              <a:cs typeface="Times New Roman" charset="0"/>
            </a:rPr>
            <a:t>TEDAVİ SEÇENEKLERİ</a:t>
          </a:r>
          <a:endParaRPr lang="tr-TR" sz="2800" b="1" dirty="0">
            <a:solidFill>
              <a:srgbClr val="FFFF00"/>
            </a:solidFill>
            <a:latin typeface="Times New Roman" charset="0"/>
            <a:ea typeface="Times New Roman" charset="0"/>
            <a:cs typeface="Times New Roman" charset="0"/>
          </a:endParaRPr>
        </a:p>
      </dgm:t>
    </dgm:pt>
    <dgm:pt modelId="{02150233-D77C-47DF-BD87-FF53D546B974}" type="parTrans" cxnId="{E5AE72C2-EAC5-4ADD-85B9-E45D1170F56A}">
      <dgm:prSet/>
      <dgm:spPr/>
      <dgm:t>
        <a:bodyPr/>
        <a:lstStyle/>
        <a:p>
          <a:endParaRPr lang="tr-TR">
            <a:solidFill>
              <a:schemeClr val="tx1"/>
            </a:solidFill>
          </a:endParaRPr>
        </a:p>
      </dgm:t>
    </dgm:pt>
    <dgm:pt modelId="{B29A7AEE-ACFA-49BA-A7FC-CD4AAB8A5853}" type="sibTrans" cxnId="{E5AE72C2-EAC5-4ADD-85B9-E45D1170F56A}">
      <dgm:prSet/>
      <dgm:spPr/>
      <dgm:t>
        <a:bodyPr/>
        <a:lstStyle/>
        <a:p>
          <a:endParaRPr lang="tr-TR">
            <a:solidFill>
              <a:schemeClr val="tx1"/>
            </a:solidFill>
          </a:endParaRPr>
        </a:p>
      </dgm:t>
    </dgm:pt>
    <dgm:pt modelId="{10E11FCE-B8E0-4824-8EBF-5D4B4EB02FBD}">
      <dgm:prSet phldrT="[Metin]" custT="1"/>
      <dgm:spPr>
        <a:noFill/>
        <a:ln>
          <a:solidFill>
            <a:schemeClr val="tx1"/>
          </a:solidFill>
        </a:ln>
      </dgm:spPr>
      <dgm:t>
        <a:bodyPr/>
        <a:lstStyle/>
        <a:p>
          <a:pPr algn="ctr"/>
          <a:r>
            <a:rPr lang="tr-TR" sz="1800" b="1" smtClean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Ekonomik Etmenler</a:t>
          </a:r>
          <a:endParaRPr lang="tr-TR" sz="1800" b="1" dirty="0">
            <a:solidFill>
              <a:schemeClr val="tx1"/>
            </a:solidFill>
            <a:latin typeface="Times New Roman" charset="0"/>
            <a:ea typeface="Times New Roman" charset="0"/>
            <a:cs typeface="Times New Roman" charset="0"/>
          </a:endParaRPr>
        </a:p>
      </dgm:t>
    </dgm:pt>
    <dgm:pt modelId="{C66A3B76-7927-43FA-8BA6-E4901AD5FCAF}" type="parTrans" cxnId="{A63E06CF-00DE-4099-91B9-78DFC7E689DE}">
      <dgm:prSet/>
      <dgm:spPr>
        <a:solidFill>
          <a:schemeClr val="tx1"/>
        </a:solidFill>
      </dgm:spPr>
      <dgm:t>
        <a:bodyPr/>
        <a:lstStyle/>
        <a:p>
          <a:endParaRPr lang="tr-TR">
            <a:solidFill>
              <a:schemeClr val="tx1"/>
            </a:solidFill>
          </a:endParaRPr>
        </a:p>
      </dgm:t>
    </dgm:pt>
    <dgm:pt modelId="{2BFF93EF-CE3F-4E65-BF15-2E30403B4237}" type="sibTrans" cxnId="{A63E06CF-00DE-4099-91B9-78DFC7E689DE}">
      <dgm:prSet/>
      <dgm:spPr/>
      <dgm:t>
        <a:bodyPr/>
        <a:lstStyle/>
        <a:p>
          <a:endParaRPr lang="tr-TR">
            <a:solidFill>
              <a:schemeClr val="tx1"/>
            </a:solidFill>
          </a:endParaRPr>
        </a:p>
      </dgm:t>
    </dgm:pt>
    <dgm:pt modelId="{B7C9A5CD-32D2-41FB-93D5-5664234E7DA0}">
      <dgm:prSet phldrT="[Metin]" custT="1"/>
      <dgm:spPr>
        <a:noFill/>
        <a:ln>
          <a:solidFill>
            <a:schemeClr val="tx1"/>
          </a:solidFill>
        </a:ln>
      </dgm:spPr>
      <dgm:t>
        <a:bodyPr/>
        <a:lstStyle/>
        <a:p>
          <a:pPr algn="ctr"/>
          <a:r>
            <a:rPr lang="tr-TR" sz="1800" b="1" smtClean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Alışkanlıklar</a:t>
          </a:r>
          <a:endParaRPr lang="tr-TR" sz="1800" b="1" dirty="0">
            <a:solidFill>
              <a:schemeClr val="tx1"/>
            </a:solidFill>
            <a:latin typeface="Times New Roman" charset="0"/>
            <a:ea typeface="Times New Roman" charset="0"/>
            <a:cs typeface="Times New Roman" charset="0"/>
          </a:endParaRPr>
        </a:p>
      </dgm:t>
    </dgm:pt>
    <dgm:pt modelId="{DA16C804-BF08-4C9B-B89A-9F3676C5AE08}" type="parTrans" cxnId="{9055D3C1-5268-4C64-AF4D-F97E624B3573}">
      <dgm:prSet/>
      <dgm:spPr>
        <a:solidFill>
          <a:schemeClr val="tx1"/>
        </a:solidFill>
      </dgm:spPr>
      <dgm:t>
        <a:bodyPr/>
        <a:lstStyle/>
        <a:p>
          <a:endParaRPr lang="tr-TR">
            <a:solidFill>
              <a:schemeClr val="tx1"/>
            </a:solidFill>
          </a:endParaRPr>
        </a:p>
      </dgm:t>
    </dgm:pt>
    <dgm:pt modelId="{358FD6DD-4B83-43F2-8E90-9F797892D14D}" type="sibTrans" cxnId="{9055D3C1-5268-4C64-AF4D-F97E624B3573}">
      <dgm:prSet/>
      <dgm:spPr/>
      <dgm:t>
        <a:bodyPr/>
        <a:lstStyle/>
        <a:p>
          <a:endParaRPr lang="tr-TR">
            <a:solidFill>
              <a:schemeClr val="tx1"/>
            </a:solidFill>
          </a:endParaRPr>
        </a:p>
      </dgm:t>
    </dgm:pt>
    <dgm:pt modelId="{CACE2504-A671-4687-B058-F72AE02FB906}">
      <dgm:prSet phldrT="[Metin]" custT="1"/>
      <dgm:spPr>
        <a:noFill/>
        <a:ln>
          <a:solidFill>
            <a:schemeClr val="tx1"/>
          </a:solidFill>
        </a:ln>
      </dgm:spPr>
      <dgm:t>
        <a:bodyPr/>
        <a:lstStyle/>
        <a:p>
          <a:pPr algn="ctr"/>
          <a:r>
            <a:rPr lang="tr-TR" sz="1800" b="1" dirty="0" smtClean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İş Yükü ve Personel Sıkıntısı</a:t>
          </a:r>
          <a:endParaRPr lang="tr-TR" sz="1800" b="1" dirty="0">
            <a:solidFill>
              <a:schemeClr val="tx1"/>
            </a:solidFill>
            <a:latin typeface="Times New Roman" charset="0"/>
            <a:ea typeface="Times New Roman" charset="0"/>
            <a:cs typeface="Times New Roman" charset="0"/>
          </a:endParaRPr>
        </a:p>
      </dgm:t>
    </dgm:pt>
    <dgm:pt modelId="{AE6AEDB7-5196-4896-9D7C-784964AA5DA0}" type="parTrans" cxnId="{21E7298E-90B9-441D-ADFE-33F619D54201}">
      <dgm:prSet/>
      <dgm:spPr>
        <a:solidFill>
          <a:schemeClr val="tx1"/>
        </a:solidFill>
      </dgm:spPr>
      <dgm:t>
        <a:bodyPr/>
        <a:lstStyle/>
        <a:p>
          <a:endParaRPr lang="tr-TR">
            <a:solidFill>
              <a:schemeClr val="tx1"/>
            </a:solidFill>
          </a:endParaRPr>
        </a:p>
      </dgm:t>
    </dgm:pt>
    <dgm:pt modelId="{FF668998-0012-4A4E-8E8B-28F794EE5288}" type="sibTrans" cxnId="{21E7298E-90B9-441D-ADFE-33F619D54201}">
      <dgm:prSet/>
      <dgm:spPr/>
      <dgm:t>
        <a:bodyPr/>
        <a:lstStyle/>
        <a:p>
          <a:endParaRPr lang="tr-TR">
            <a:solidFill>
              <a:schemeClr val="tx1"/>
            </a:solidFill>
          </a:endParaRPr>
        </a:p>
      </dgm:t>
    </dgm:pt>
    <dgm:pt modelId="{3696DBD5-6036-47C5-9481-B2A89BB90521}">
      <dgm:prSet phldrT="[Metin]" custT="1"/>
      <dgm:spPr>
        <a:noFill/>
        <a:ln>
          <a:solidFill>
            <a:schemeClr val="tx1"/>
          </a:solidFill>
        </a:ln>
      </dgm:spPr>
      <dgm:t>
        <a:bodyPr/>
        <a:lstStyle/>
        <a:p>
          <a:pPr algn="ctr"/>
          <a:r>
            <a:rPr lang="tr-TR" sz="1800" b="1" smtClean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Yetersiz ve Eksik Bilgi</a:t>
          </a:r>
          <a:endParaRPr lang="tr-TR" sz="1800" b="1" dirty="0">
            <a:solidFill>
              <a:schemeClr val="tx1"/>
            </a:solidFill>
            <a:latin typeface="Times New Roman" charset="0"/>
            <a:ea typeface="Times New Roman" charset="0"/>
            <a:cs typeface="Times New Roman" charset="0"/>
          </a:endParaRPr>
        </a:p>
      </dgm:t>
    </dgm:pt>
    <dgm:pt modelId="{E4FC76F6-6F32-4A2D-BA8A-86C4A0618C9A}" type="parTrans" cxnId="{A0066E3E-E10F-4E55-A073-AE40C2DC6491}">
      <dgm:prSet/>
      <dgm:spPr>
        <a:solidFill>
          <a:schemeClr val="tx1"/>
        </a:solidFill>
      </dgm:spPr>
      <dgm:t>
        <a:bodyPr/>
        <a:lstStyle/>
        <a:p>
          <a:endParaRPr lang="tr-TR">
            <a:solidFill>
              <a:schemeClr val="tx1"/>
            </a:solidFill>
          </a:endParaRPr>
        </a:p>
      </dgm:t>
    </dgm:pt>
    <dgm:pt modelId="{708EA827-EA23-4BCC-A76C-20148A7074D0}" type="sibTrans" cxnId="{A0066E3E-E10F-4E55-A073-AE40C2DC6491}">
      <dgm:prSet/>
      <dgm:spPr/>
      <dgm:t>
        <a:bodyPr/>
        <a:lstStyle/>
        <a:p>
          <a:endParaRPr lang="tr-TR">
            <a:solidFill>
              <a:schemeClr val="tx1"/>
            </a:solidFill>
          </a:endParaRPr>
        </a:p>
      </dgm:t>
    </dgm:pt>
    <dgm:pt modelId="{4E992A2E-DDBA-47F6-8563-7739B24327FD}">
      <dgm:prSet phldrT="[Metin]" custT="1"/>
      <dgm:spPr>
        <a:noFill/>
        <a:ln>
          <a:solidFill>
            <a:schemeClr val="tx1"/>
          </a:solidFill>
        </a:ln>
      </dgm:spPr>
      <dgm:t>
        <a:bodyPr/>
        <a:lstStyle/>
        <a:p>
          <a:pPr algn="ctr"/>
          <a:r>
            <a:rPr lang="tr-TR" sz="1800" b="1" smtClean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İlaç Endüstrisi Etkileri</a:t>
          </a:r>
          <a:endParaRPr lang="tr-TR" sz="1800" b="1" dirty="0">
            <a:solidFill>
              <a:schemeClr val="tx1"/>
            </a:solidFill>
            <a:latin typeface="Times New Roman" charset="0"/>
            <a:ea typeface="Times New Roman" charset="0"/>
            <a:cs typeface="Times New Roman" charset="0"/>
          </a:endParaRPr>
        </a:p>
      </dgm:t>
    </dgm:pt>
    <dgm:pt modelId="{A14BAF05-AFCB-4144-A16A-64C85D5806DB}" type="parTrans" cxnId="{88444D54-8784-4C64-88B5-CF4A83433180}">
      <dgm:prSet/>
      <dgm:spPr>
        <a:solidFill>
          <a:schemeClr val="tx1"/>
        </a:solidFill>
      </dgm:spPr>
      <dgm:t>
        <a:bodyPr/>
        <a:lstStyle/>
        <a:p>
          <a:endParaRPr lang="tr-TR">
            <a:solidFill>
              <a:schemeClr val="tx1"/>
            </a:solidFill>
          </a:endParaRPr>
        </a:p>
      </dgm:t>
    </dgm:pt>
    <dgm:pt modelId="{6B48FFE2-B13C-48C2-9941-5BFA67CACDEF}" type="sibTrans" cxnId="{88444D54-8784-4C64-88B5-CF4A83433180}">
      <dgm:prSet/>
      <dgm:spPr/>
      <dgm:t>
        <a:bodyPr/>
        <a:lstStyle/>
        <a:p>
          <a:endParaRPr lang="tr-TR">
            <a:solidFill>
              <a:schemeClr val="tx1"/>
            </a:solidFill>
          </a:endParaRPr>
        </a:p>
      </dgm:t>
    </dgm:pt>
    <dgm:pt modelId="{2D14B53B-9426-46B7-9AFA-7C39DD73C03D}">
      <dgm:prSet phldrT="[Metin]" custT="1"/>
      <dgm:spPr>
        <a:noFill/>
        <a:ln>
          <a:solidFill>
            <a:schemeClr val="tx1"/>
          </a:solidFill>
        </a:ln>
      </dgm:spPr>
      <dgm:t>
        <a:bodyPr/>
        <a:lstStyle/>
        <a:p>
          <a:pPr algn="ctr"/>
          <a:r>
            <a:rPr lang="tr-TR" sz="1800" b="1" smtClean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Yasal Etmenler </a:t>
          </a:r>
          <a:endParaRPr lang="tr-TR" sz="1800" b="1" dirty="0">
            <a:solidFill>
              <a:schemeClr val="tx1"/>
            </a:solidFill>
            <a:latin typeface="Times New Roman" charset="0"/>
            <a:ea typeface="Times New Roman" charset="0"/>
            <a:cs typeface="Times New Roman" charset="0"/>
          </a:endParaRPr>
        </a:p>
      </dgm:t>
    </dgm:pt>
    <dgm:pt modelId="{7A43C45E-BA15-4609-8A4C-331E6C854D50}" type="parTrans" cxnId="{A3616D09-2B27-4680-A1C1-7E58FA2A474B}">
      <dgm:prSet/>
      <dgm:spPr>
        <a:solidFill>
          <a:schemeClr val="tx1"/>
        </a:solidFill>
      </dgm:spPr>
      <dgm:t>
        <a:bodyPr/>
        <a:lstStyle/>
        <a:p>
          <a:endParaRPr lang="tr-TR">
            <a:solidFill>
              <a:schemeClr val="tx1"/>
            </a:solidFill>
          </a:endParaRPr>
        </a:p>
      </dgm:t>
    </dgm:pt>
    <dgm:pt modelId="{7DF40CB7-BEBC-4AC6-8CAA-8D3D6B63F036}" type="sibTrans" cxnId="{A3616D09-2B27-4680-A1C1-7E58FA2A474B}">
      <dgm:prSet/>
      <dgm:spPr/>
      <dgm:t>
        <a:bodyPr/>
        <a:lstStyle/>
        <a:p>
          <a:endParaRPr lang="tr-TR">
            <a:solidFill>
              <a:schemeClr val="tx1"/>
            </a:solidFill>
          </a:endParaRPr>
        </a:p>
      </dgm:t>
    </dgm:pt>
    <dgm:pt modelId="{7A1C53FD-9A21-401E-ACC1-E80AABAB302C}" type="pres">
      <dgm:prSet presAssocID="{D60D8DAB-C83E-4266-8E2C-8953F32C9961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02BE55E4-C0E4-49BA-87EE-354310982199}" type="pres">
      <dgm:prSet presAssocID="{8EAFD209-3677-49F3-A935-BFE76AFD5D37}" presName="centerShape" presStyleLbl="node0" presStyleIdx="0" presStyleCnt="1" custScaleX="174324" custScaleY="179872" custLinFactNeighborX="98" custLinFactNeighborY="-832"/>
      <dgm:spPr/>
      <dgm:t>
        <a:bodyPr/>
        <a:lstStyle/>
        <a:p>
          <a:endParaRPr lang="tr-TR"/>
        </a:p>
      </dgm:t>
    </dgm:pt>
    <dgm:pt modelId="{52944D7C-5F70-4D1A-B34D-366F604BC90C}" type="pres">
      <dgm:prSet presAssocID="{C66A3B76-7927-43FA-8BA6-E4901AD5FCAF}" presName="parTrans" presStyleLbl="bgSibTrans2D1" presStyleIdx="0" presStyleCnt="6" custScaleX="58525" custLinFactNeighborX="19095" custLinFactNeighborY="-449"/>
      <dgm:spPr/>
      <dgm:t>
        <a:bodyPr/>
        <a:lstStyle/>
        <a:p>
          <a:endParaRPr lang="tr-TR"/>
        </a:p>
      </dgm:t>
    </dgm:pt>
    <dgm:pt modelId="{08D84F17-9AE0-43C9-AD20-2EE40D1A4CC1}" type="pres">
      <dgm:prSet presAssocID="{10E11FCE-B8E0-4824-8EBF-5D4B4EB02FBD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2221CD9-951D-4D80-B950-D7635D36C7F6}" type="pres">
      <dgm:prSet presAssocID="{A14BAF05-AFCB-4144-A16A-64C85D5806DB}" presName="parTrans" presStyleLbl="bgSibTrans2D1" presStyleIdx="1" presStyleCnt="6" custScaleX="60345" custLinFactNeighborX="22983" custLinFactNeighborY="30601"/>
      <dgm:spPr/>
      <dgm:t>
        <a:bodyPr/>
        <a:lstStyle/>
        <a:p>
          <a:endParaRPr lang="tr-TR"/>
        </a:p>
      </dgm:t>
    </dgm:pt>
    <dgm:pt modelId="{FE870822-38BD-4EF7-83A6-D622C51129FB}" type="pres">
      <dgm:prSet presAssocID="{4E992A2E-DDBA-47F6-8563-7739B24327FD}" presName="node" presStyleLbl="node1" presStyleIdx="1" presStyleCnt="6" custRadScaleRad="105381" custRadScaleInc="-846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3D3CBD7-9671-4C9B-B83E-0B0FAD1ECE34}" type="pres">
      <dgm:prSet presAssocID="{DA16C804-BF08-4C9B-B89A-9F3676C5AE08}" presName="parTrans" presStyleLbl="bgSibTrans2D1" presStyleIdx="2" presStyleCnt="6" custScaleX="60007" custLinFactNeighborX="13933" custLinFactNeighborY="44639"/>
      <dgm:spPr/>
      <dgm:t>
        <a:bodyPr/>
        <a:lstStyle/>
        <a:p>
          <a:endParaRPr lang="tr-TR"/>
        </a:p>
      </dgm:t>
    </dgm:pt>
    <dgm:pt modelId="{B0C95972-9935-41E9-9FD8-1CC9F24894FD}" type="pres">
      <dgm:prSet presAssocID="{B7C9A5CD-32D2-41FB-93D5-5664234E7DA0}" presName="node" presStyleLbl="node1" presStyleIdx="2" presStyleCnt="6" custScaleX="11519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9FCDECE-7273-4006-A35A-858BA68283AC}" type="pres">
      <dgm:prSet presAssocID="{AE6AEDB7-5196-4896-9D7C-784964AA5DA0}" presName="parTrans" presStyleLbl="bgSibTrans2D1" presStyleIdx="3" presStyleCnt="6" custScaleX="58998" custLinFactNeighborX="6344" custLinFactNeighborY="50862"/>
      <dgm:spPr/>
      <dgm:t>
        <a:bodyPr/>
        <a:lstStyle/>
        <a:p>
          <a:endParaRPr lang="tr-TR"/>
        </a:p>
      </dgm:t>
    </dgm:pt>
    <dgm:pt modelId="{714D8952-B456-4FA4-8D7F-9333A4FAC990}" type="pres">
      <dgm:prSet presAssocID="{CACE2504-A671-4687-B058-F72AE02FB906}" presName="node" presStyleLbl="node1" presStyleIdx="3" presStyleCnt="6" custRadScaleRad="103048" custRadScaleInc="18657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97A0CE6-A214-4464-8F21-9A19DEE10050}" type="pres">
      <dgm:prSet presAssocID="{7A43C45E-BA15-4609-8A4C-331E6C854D50}" presName="parTrans" presStyleLbl="bgSibTrans2D1" presStyleIdx="4" presStyleCnt="6" custScaleX="54170" custLinFactNeighborX="-20330" custLinFactNeighborY="24671"/>
      <dgm:spPr/>
      <dgm:t>
        <a:bodyPr/>
        <a:lstStyle/>
        <a:p>
          <a:endParaRPr lang="tr-TR"/>
        </a:p>
      </dgm:t>
    </dgm:pt>
    <dgm:pt modelId="{247DBF39-2061-460D-B1BC-E6D16445F95D}" type="pres">
      <dgm:prSet presAssocID="{2D14B53B-9426-46B7-9AFA-7C39DD73C03D}" presName="node" presStyleLbl="node1" presStyleIdx="4" presStyleCnt="6" custRadScaleRad="114732" custRadScaleInc="258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7084A09-AE67-4AD7-B07A-94A72EFF5099}" type="pres">
      <dgm:prSet presAssocID="{E4FC76F6-6F32-4A2D-BA8A-86C4A0618C9A}" presName="parTrans" presStyleLbl="bgSibTrans2D1" presStyleIdx="5" presStyleCnt="6" custScaleX="46793" custLinFactNeighborX="-29909" custLinFactNeighborY="-446"/>
      <dgm:spPr/>
      <dgm:t>
        <a:bodyPr/>
        <a:lstStyle/>
        <a:p>
          <a:endParaRPr lang="tr-TR"/>
        </a:p>
      </dgm:t>
    </dgm:pt>
    <dgm:pt modelId="{EC2EBD6C-A3DA-4212-B06B-0946DF1D0238}" type="pres">
      <dgm:prSet presAssocID="{3696DBD5-6036-47C5-9481-B2A89BB90521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27498115-9445-4461-B2D4-049F086FE05B}" type="presOf" srcId="{7A43C45E-BA15-4609-8A4C-331E6C854D50}" destId="{B97A0CE6-A214-4464-8F21-9A19DEE10050}" srcOrd="0" destOrd="0" presId="urn:microsoft.com/office/officeart/2005/8/layout/radial4"/>
    <dgm:cxn modelId="{BD18BA45-4E91-4D48-AD98-F4F3D0F181B1}" type="presOf" srcId="{B7C9A5CD-32D2-41FB-93D5-5664234E7DA0}" destId="{B0C95972-9935-41E9-9FD8-1CC9F24894FD}" srcOrd="0" destOrd="0" presId="urn:microsoft.com/office/officeart/2005/8/layout/radial4"/>
    <dgm:cxn modelId="{A0066E3E-E10F-4E55-A073-AE40C2DC6491}" srcId="{8EAFD209-3677-49F3-A935-BFE76AFD5D37}" destId="{3696DBD5-6036-47C5-9481-B2A89BB90521}" srcOrd="5" destOrd="0" parTransId="{E4FC76F6-6F32-4A2D-BA8A-86C4A0618C9A}" sibTransId="{708EA827-EA23-4BCC-A76C-20148A7074D0}"/>
    <dgm:cxn modelId="{191252D5-5551-4AD0-A19F-916CBF109ADC}" type="presOf" srcId="{E4FC76F6-6F32-4A2D-BA8A-86C4A0618C9A}" destId="{07084A09-AE67-4AD7-B07A-94A72EFF5099}" srcOrd="0" destOrd="0" presId="urn:microsoft.com/office/officeart/2005/8/layout/radial4"/>
    <dgm:cxn modelId="{B5AA36F6-4AA2-4780-97C6-2F54F35AAF28}" type="presOf" srcId="{3696DBD5-6036-47C5-9481-B2A89BB90521}" destId="{EC2EBD6C-A3DA-4212-B06B-0946DF1D0238}" srcOrd="0" destOrd="0" presId="urn:microsoft.com/office/officeart/2005/8/layout/radial4"/>
    <dgm:cxn modelId="{557E6B13-E8BB-42C2-B4F1-2304145EA899}" type="presOf" srcId="{A14BAF05-AFCB-4144-A16A-64C85D5806DB}" destId="{32221CD9-951D-4D80-B950-D7635D36C7F6}" srcOrd="0" destOrd="0" presId="urn:microsoft.com/office/officeart/2005/8/layout/radial4"/>
    <dgm:cxn modelId="{88444D54-8784-4C64-88B5-CF4A83433180}" srcId="{8EAFD209-3677-49F3-A935-BFE76AFD5D37}" destId="{4E992A2E-DDBA-47F6-8563-7739B24327FD}" srcOrd="1" destOrd="0" parTransId="{A14BAF05-AFCB-4144-A16A-64C85D5806DB}" sibTransId="{6B48FFE2-B13C-48C2-9941-5BFA67CACDEF}"/>
    <dgm:cxn modelId="{A63E06CF-00DE-4099-91B9-78DFC7E689DE}" srcId="{8EAFD209-3677-49F3-A935-BFE76AFD5D37}" destId="{10E11FCE-B8E0-4824-8EBF-5D4B4EB02FBD}" srcOrd="0" destOrd="0" parTransId="{C66A3B76-7927-43FA-8BA6-E4901AD5FCAF}" sibTransId="{2BFF93EF-CE3F-4E65-BF15-2E30403B4237}"/>
    <dgm:cxn modelId="{76CE22FD-2948-4613-B1DD-E9FE4F9A4483}" type="presOf" srcId="{10E11FCE-B8E0-4824-8EBF-5D4B4EB02FBD}" destId="{08D84F17-9AE0-43C9-AD20-2EE40D1A4CC1}" srcOrd="0" destOrd="0" presId="urn:microsoft.com/office/officeart/2005/8/layout/radial4"/>
    <dgm:cxn modelId="{88791B7A-BCF5-43FD-9A99-F88DD118603F}" type="presOf" srcId="{8EAFD209-3677-49F3-A935-BFE76AFD5D37}" destId="{02BE55E4-C0E4-49BA-87EE-354310982199}" srcOrd="0" destOrd="0" presId="urn:microsoft.com/office/officeart/2005/8/layout/radial4"/>
    <dgm:cxn modelId="{EAB0E2E0-AB51-4CE6-BA89-815000C79A31}" type="presOf" srcId="{D60D8DAB-C83E-4266-8E2C-8953F32C9961}" destId="{7A1C53FD-9A21-401E-ACC1-E80AABAB302C}" srcOrd="0" destOrd="0" presId="urn:microsoft.com/office/officeart/2005/8/layout/radial4"/>
    <dgm:cxn modelId="{2FCD7D88-141E-4957-B6DD-4E90F32E21AB}" type="presOf" srcId="{DA16C804-BF08-4C9B-B89A-9F3676C5AE08}" destId="{73D3CBD7-9671-4C9B-B83E-0B0FAD1ECE34}" srcOrd="0" destOrd="0" presId="urn:microsoft.com/office/officeart/2005/8/layout/radial4"/>
    <dgm:cxn modelId="{21E7298E-90B9-441D-ADFE-33F619D54201}" srcId="{8EAFD209-3677-49F3-A935-BFE76AFD5D37}" destId="{CACE2504-A671-4687-B058-F72AE02FB906}" srcOrd="3" destOrd="0" parTransId="{AE6AEDB7-5196-4896-9D7C-784964AA5DA0}" sibTransId="{FF668998-0012-4A4E-8E8B-28F794EE5288}"/>
    <dgm:cxn modelId="{9055D3C1-5268-4C64-AF4D-F97E624B3573}" srcId="{8EAFD209-3677-49F3-A935-BFE76AFD5D37}" destId="{B7C9A5CD-32D2-41FB-93D5-5664234E7DA0}" srcOrd="2" destOrd="0" parTransId="{DA16C804-BF08-4C9B-B89A-9F3676C5AE08}" sibTransId="{358FD6DD-4B83-43F2-8E90-9F797892D14D}"/>
    <dgm:cxn modelId="{E5AE72C2-EAC5-4ADD-85B9-E45D1170F56A}" srcId="{D60D8DAB-C83E-4266-8E2C-8953F32C9961}" destId="{8EAFD209-3677-49F3-A935-BFE76AFD5D37}" srcOrd="0" destOrd="0" parTransId="{02150233-D77C-47DF-BD87-FF53D546B974}" sibTransId="{B29A7AEE-ACFA-49BA-A7FC-CD4AAB8A5853}"/>
    <dgm:cxn modelId="{01287244-3573-47A3-9531-7E7C99980F26}" type="presOf" srcId="{C66A3B76-7927-43FA-8BA6-E4901AD5FCAF}" destId="{52944D7C-5F70-4D1A-B34D-366F604BC90C}" srcOrd="0" destOrd="0" presId="urn:microsoft.com/office/officeart/2005/8/layout/radial4"/>
    <dgm:cxn modelId="{A3616D09-2B27-4680-A1C1-7E58FA2A474B}" srcId="{8EAFD209-3677-49F3-A935-BFE76AFD5D37}" destId="{2D14B53B-9426-46B7-9AFA-7C39DD73C03D}" srcOrd="4" destOrd="0" parTransId="{7A43C45E-BA15-4609-8A4C-331E6C854D50}" sibTransId="{7DF40CB7-BEBC-4AC6-8CAA-8D3D6B63F036}"/>
    <dgm:cxn modelId="{54E14D5D-6030-4B35-A5D6-36203E23318D}" type="presOf" srcId="{4E992A2E-DDBA-47F6-8563-7739B24327FD}" destId="{FE870822-38BD-4EF7-83A6-D622C51129FB}" srcOrd="0" destOrd="0" presId="urn:microsoft.com/office/officeart/2005/8/layout/radial4"/>
    <dgm:cxn modelId="{2E373A2C-ACA0-4DE4-8E27-6EF8A4CAEA08}" type="presOf" srcId="{2D14B53B-9426-46B7-9AFA-7C39DD73C03D}" destId="{247DBF39-2061-460D-B1BC-E6D16445F95D}" srcOrd="0" destOrd="0" presId="urn:microsoft.com/office/officeart/2005/8/layout/radial4"/>
    <dgm:cxn modelId="{96E994D8-BD9B-4F10-805A-81F5B34D794B}" type="presOf" srcId="{CACE2504-A671-4687-B058-F72AE02FB906}" destId="{714D8952-B456-4FA4-8D7F-9333A4FAC990}" srcOrd="0" destOrd="0" presId="urn:microsoft.com/office/officeart/2005/8/layout/radial4"/>
    <dgm:cxn modelId="{7C0AF1E4-53F2-4617-9D66-E84203DA6B42}" type="presOf" srcId="{AE6AEDB7-5196-4896-9D7C-784964AA5DA0}" destId="{69FCDECE-7273-4006-A35A-858BA68283AC}" srcOrd="0" destOrd="0" presId="urn:microsoft.com/office/officeart/2005/8/layout/radial4"/>
    <dgm:cxn modelId="{43E08757-91D1-4AB6-9166-7B7A03C030D8}" type="presParOf" srcId="{7A1C53FD-9A21-401E-ACC1-E80AABAB302C}" destId="{02BE55E4-C0E4-49BA-87EE-354310982199}" srcOrd="0" destOrd="0" presId="urn:microsoft.com/office/officeart/2005/8/layout/radial4"/>
    <dgm:cxn modelId="{283BF733-F736-426C-B9D0-D50138614936}" type="presParOf" srcId="{7A1C53FD-9A21-401E-ACC1-E80AABAB302C}" destId="{52944D7C-5F70-4D1A-B34D-366F604BC90C}" srcOrd="1" destOrd="0" presId="urn:microsoft.com/office/officeart/2005/8/layout/radial4"/>
    <dgm:cxn modelId="{18BA7006-5466-4EA1-804C-A26921B2FDB3}" type="presParOf" srcId="{7A1C53FD-9A21-401E-ACC1-E80AABAB302C}" destId="{08D84F17-9AE0-43C9-AD20-2EE40D1A4CC1}" srcOrd="2" destOrd="0" presId="urn:microsoft.com/office/officeart/2005/8/layout/radial4"/>
    <dgm:cxn modelId="{AE20FB86-4A3B-442D-B0EC-1F55C2C1B086}" type="presParOf" srcId="{7A1C53FD-9A21-401E-ACC1-E80AABAB302C}" destId="{32221CD9-951D-4D80-B950-D7635D36C7F6}" srcOrd="3" destOrd="0" presId="urn:microsoft.com/office/officeart/2005/8/layout/radial4"/>
    <dgm:cxn modelId="{9A157B38-E3C3-4F67-89A9-AD4AE535A8FD}" type="presParOf" srcId="{7A1C53FD-9A21-401E-ACC1-E80AABAB302C}" destId="{FE870822-38BD-4EF7-83A6-D622C51129FB}" srcOrd="4" destOrd="0" presId="urn:microsoft.com/office/officeart/2005/8/layout/radial4"/>
    <dgm:cxn modelId="{54A1F600-8D8D-42B9-A1E5-C8AE1F92817F}" type="presParOf" srcId="{7A1C53FD-9A21-401E-ACC1-E80AABAB302C}" destId="{73D3CBD7-9671-4C9B-B83E-0B0FAD1ECE34}" srcOrd="5" destOrd="0" presId="urn:microsoft.com/office/officeart/2005/8/layout/radial4"/>
    <dgm:cxn modelId="{398BD0BE-3659-451D-9C8B-6D59C8FD3BB6}" type="presParOf" srcId="{7A1C53FD-9A21-401E-ACC1-E80AABAB302C}" destId="{B0C95972-9935-41E9-9FD8-1CC9F24894FD}" srcOrd="6" destOrd="0" presId="urn:microsoft.com/office/officeart/2005/8/layout/radial4"/>
    <dgm:cxn modelId="{D754E5BA-4099-4056-B8F8-CD402873604E}" type="presParOf" srcId="{7A1C53FD-9A21-401E-ACC1-E80AABAB302C}" destId="{69FCDECE-7273-4006-A35A-858BA68283AC}" srcOrd="7" destOrd="0" presId="urn:microsoft.com/office/officeart/2005/8/layout/radial4"/>
    <dgm:cxn modelId="{0F2A069B-72C9-4B03-888C-3C4E329750B7}" type="presParOf" srcId="{7A1C53FD-9A21-401E-ACC1-E80AABAB302C}" destId="{714D8952-B456-4FA4-8D7F-9333A4FAC990}" srcOrd="8" destOrd="0" presId="urn:microsoft.com/office/officeart/2005/8/layout/radial4"/>
    <dgm:cxn modelId="{5A268146-B6EF-499C-95A8-E06D39B84D33}" type="presParOf" srcId="{7A1C53FD-9A21-401E-ACC1-E80AABAB302C}" destId="{B97A0CE6-A214-4464-8F21-9A19DEE10050}" srcOrd="9" destOrd="0" presId="urn:microsoft.com/office/officeart/2005/8/layout/radial4"/>
    <dgm:cxn modelId="{70C3E95A-A24B-440F-8C69-D78F858B6A48}" type="presParOf" srcId="{7A1C53FD-9A21-401E-ACC1-E80AABAB302C}" destId="{247DBF39-2061-460D-B1BC-E6D16445F95D}" srcOrd="10" destOrd="0" presId="urn:microsoft.com/office/officeart/2005/8/layout/radial4"/>
    <dgm:cxn modelId="{9F337644-A2A0-4FB9-A275-130229E9CFA1}" type="presParOf" srcId="{7A1C53FD-9A21-401E-ACC1-E80AABAB302C}" destId="{07084A09-AE67-4AD7-B07A-94A72EFF5099}" srcOrd="11" destOrd="0" presId="urn:microsoft.com/office/officeart/2005/8/layout/radial4"/>
    <dgm:cxn modelId="{9E1B85D3-6ACE-4657-A47A-345E1976F2A7}" type="presParOf" srcId="{7A1C53FD-9A21-401E-ACC1-E80AABAB302C}" destId="{EC2EBD6C-A3DA-4212-B06B-0946DF1D0238}" srcOrd="12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BE55E4-C0E4-49BA-87EE-354310982199}">
      <dsp:nvSpPr>
        <dsp:cNvPr id="0" name=""/>
        <dsp:cNvSpPr/>
      </dsp:nvSpPr>
      <dsp:spPr>
        <a:xfrm>
          <a:off x="2348199" y="1996256"/>
          <a:ext cx="4102563" cy="4233130"/>
        </a:xfrm>
        <a:prstGeom prst="ellipse">
          <a:avLst/>
        </a:pr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b="1" kern="1200" dirty="0" smtClean="0">
              <a:solidFill>
                <a:srgbClr val="FFFF00"/>
              </a:solidFill>
              <a:latin typeface="Times New Roman" charset="0"/>
              <a:ea typeface="Times New Roman" charset="0"/>
              <a:cs typeface="Times New Roman" charset="0"/>
            </a:rPr>
            <a:t>TEDAVİ SEÇENEKLERİ</a:t>
          </a:r>
          <a:endParaRPr lang="tr-TR" sz="2800" b="1" kern="1200" dirty="0">
            <a:solidFill>
              <a:srgbClr val="FFFF00"/>
            </a:solidFill>
            <a:latin typeface="Times New Roman" charset="0"/>
            <a:ea typeface="Times New Roman" charset="0"/>
            <a:cs typeface="Times New Roman" charset="0"/>
          </a:endParaRPr>
        </a:p>
      </dsp:txBody>
      <dsp:txXfrm>
        <a:off x="2949005" y="2616184"/>
        <a:ext cx="2900951" cy="2993274"/>
      </dsp:txXfrm>
    </dsp:sp>
    <dsp:sp modelId="{52944D7C-5F70-4D1A-B34D-366F604BC90C}">
      <dsp:nvSpPr>
        <dsp:cNvPr id="0" name=""/>
        <dsp:cNvSpPr/>
      </dsp:nvSpPr>
      <dsp:spPr>
        <a:xfrm rot="10742913">
          <a:off x="1398177" y="3821860"/>
          <a:ext cx="842916" cy="670722"/>
        </a:xfrm>
        <a:prstGeom prst="lef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D84F17-9AE0-43C9-AD20-2EE40D1A4CC1}">
      <dsp:nvSpPr>
        <dsp:cNvPr id="0" name=""/>
        <dsp:cNvSpPr/>
      </dsp:nvSpPr>
      <dsp:spPr>
        <a:xfrm>
          <a:off x="887" y="3513235"/>
          <a:ext cx="1647388" cy="1317911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b="1" kern="1200" smtClean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Ekonomik Etmenler</a:t>
          </a:r>
          <a:endParaRPr lang="tr-TR" sz="1800" b="1" kern="1200" dirty="0">
            <a:solidFill>
              <a:schemeClr val="tx1"/>
            </a:solidFill>
            <a:latin typeface="Times New Roman" charset="0"/>
            <a:ea typeface="Times New Roman" charset="0"/>
            <a:cs typeface="Times New Roman" charset="0"/>
          </a:endParaRPr>
        </a:p>
      </dsp:txBody>
      <dsp:txXfrm>
        <a:off x="39487" y="3551835"/>
        <a:ext cx="1570188" cy="1240711"/>
      </dsp:txXfrm>
    </dsp:sp>
    <dsp:sp modelId="{32221CD9-951D-4D80-B950-D7635D36C7F6}">
      <dsp:nvSpPr>
        <dsp:cNvPr id="0" name=""/>
        <dsp:cNvSpPr/>
      </dsp:nvSpPr>
      <dsp:spPr>
        <a:xfrm rot="12758488">
          <a:off x="1804665" y="2393011"/>
          <a:ext cx="948757" cy="670722"/>
        </a:xfrm>
        <a:prstGeom prst="lef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870822-38BD-4EF7-83A6-D622C51129FB}">
      <dsp:nvSpPr>
        <dsp:cNvPr id="0" name=""/>
        <dsp:cNvSpPr/>
      </dsp:nvSpPr>
      <dsp:spPr>
        <a:xfrm>
          <a:off x="432051" y="1440156"/>
          <a:ext cx="1647388" cy="1317911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b="1" kern="1200" smtClean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İlaç Endüstrisi Etkileri</a:t>
          </a:r>
          <a:endParaRPr lang="tr-TR" sz="1800" b="1" kern="1200" dirty="0">
            <a:solidFill>
              <a:schemeClr val="tx1"/>
            </a:solidFill>
            <a:latin typeface="Times New Roman" charset="0"/>
            <a:ea typeface="Times New Roman" charset="0"/>
            <a:cs typeface="Times New Roman" charset="0"/>
          </a:endParaRPr>
        </a:p>
      </dsp:txBody>
      <dsp:txXfrm>
        <a:off x="470651" y="1478756"/>
        <a:ext cx="1570188" cy="1240711"/>
      </dsp:txXfrm>
    </dsp:sp>
    <dsp:sp modelId="{73D3CBD7-9671-4C9B-B83E-0B0FAD1ECE34}">
      <dsp:nvSpPr>
        <dsp:cNvPr id="0" name=""/>
        <dsp:cNvSpPr/>
      </dsp:nvSpPr>
      <dsp:spPr>
        <a:xfrm rot="15095543">
          <a:off x="3286206" y="1372363"/>
          <a:ext cx="796114" cy="670722"/>
        </a:xfrm>
        <a:prstGeom prst="lef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C95972-9935-41E9-9FD8-1CC9F24894FD}">
      <dsp:nvSpPr>
        <dsp:cNvPr id="0" name=""/>
        <dsp:cNvSpPr/>
      </dsp:nvSpPr>
      <dsp:spPr>
        <a:xfrm>
          <a:off x="2341106" y="119955"/>
          <a:ext cx="1897676" cy="1317911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b="1" kern="1200" smtClean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Alışkanlıklar</a:t>
          </a:r>
          <a:endParaRPr lang="tr-TR" sz="1800" b="1" kern="1200" dirty="0">
            <a:solidFill>
              <a:schemeClr val="tx1"/>
            </a:solidFill>
            <a:latin typeface="Times New Roman" charset="0"/>
            <a:ea typeface="Times New Roman" charset="0"/>
            <a:cs typeface="Times New Roman" charset="0"/>
          </a:endParaRPr>
        </a:p>
      </dsp:txBody>
      <dsp:txXfrm>
        <a:off x="2379706" y="158555"/>
        <a:ext cx="1820476" cy="1240711"/>
      </dsp:txXfrm>
    </dsp:sp>
    <dsp:sp modelId="{69FCDECE-7273-4006-A35A-858BA68283AC}">
      <dsp:nvSpPr>
        <dsp:cNvPr id="0" name=""/>
        <dsp:cNvSpPr/>
      </dsp:nvSpPr>
      <dsp:spPr>
        <a:xfrm rot="17632312">
          <a:off x="5243455" y="1462935"/>
          <a:ext cx="844128" cy="670722"/>
        </a:xfrm>
        <a:prstGeom prst="lef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4D8952-B456-4FA4-8D7F-9333A4FAC990}">
      <dsp:nvSpPr>
        <dsp:cNvPr id="0" name=""/>
        <dsp:cNvSpPr/>
      </dsp:nvSpPr>
      <dsp:spPr>
        <a:xfrm>
          <a:off x="5040568" y="144010"/>
          <a:ext cx="1647388" cy="1317911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b="1" kern="1200" dirty="0" smtClean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İş Yükü ve Personel Sıkıntısı</a:t>
          </a:r>
          <a:endParaRPr lang="tr-TR" sz="1800" b="1" kern="1200" dirty="0">
            <a:solidFill>
              <a:schemeClr val="tx1"/>
            </a:solidFill>
            <a:latin typeface="Times New Roman" charset="0"/>
            <a:ea typeface="Times New Roman" charset="0"/>
            <a:cs typeface="Times New Roman" charset="0"/>
          </a:endParaRPr>
        </a:p>
      </dsp:txBody>
      <dsp:txXfrm>
        <a:off x="5079168" y="182610"/>
        <a:ext cx="1570188" cy="1240711"/>
      </dsp:txXfrm>
    </dsp:sp>
    <dsp:sp modelId="{B97A0CE6-A214-4464-8F21-9A19DEE10050}">
      <dsp:nvSpPr>
        <dsp:cNvPr id="0" name=""/>
        <dsp:cNvSpPr/>
      </dsp:nvSpPr>
      <dsp:spPr>
        <a:xfrm rot="19524203">
          <a:off x="6077360" y="2172974"/>
          <a:ext cx="1014676" cy="670722"/>
        </a:xfrm>
        <a:prstGeom prst="lef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7DBF39-2061-460D-B1BC-E6D16445F95D}">
      <dsp:nvSpPr>
        <dsp:cNvPr id="0" name=""/>
        <dsp:cNvSpPr/>
      </dsp:nvSpPr>
      <dsp:spPr>
        <a:xfrm>
          <a:off x="6912766" y="1152127"/>
          <a:ext cx="1647388" cy="1317911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b="1" kern="1200" smtClean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Yasal Etmenler </a:t>
          </a:r>
          <a:endParaRPr lang="tr-TR" sz="1800" b="1" kern="1200" dirty="0">
            <a:solidFill>
              <a:schemeClr val="tx1"/>
            </a:solidFill>
            <a:latin typeface="Times New Roman" charset="0"/>
            <a:ea typeface="Times New Roman" charset="0"/>
            <a:cs typeface="Times New Roman" charset="0"/>
          </a:endParaRPr>
        </a:p>
      </dsp:txBody>
      <dsp:txXfrm>
        <a:off x="6951366" y="1190727"/>
        <a:ext cx="1570188" cy="1240711"/>
      </dsp:txXfrm>
    </dsp:sp>
    <dsp:sp modelId="{07084A09-AE67-4AD7-B07A-94A72EFF5099}">
      <dsp:nvSpPr>
        <dsp:cNvPr id="0" name=""/>
        <dsp:cNvSpPr/>
      </dsp:nvSpPr>
      <dsp:spPr>
        <a:xfrm rot="57311">
          <a:off x="6486269" y="3821943"/>
          <a:ext cx="667760" cy="670722"/>
        </a:xfrm>
        <a:prstGeom prst="lef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2EBD6C-A3DA-4212-B06B-0946DF1D0238}">
      <dsp:nvSpPr>
        <dsp:cNvPr id="0" name=""/>
        <dsp:cNvSpPr/>
      </dsp:nvSpPr>
      <dsp:spPr>
        <a:xfrm>
          <a:off x="7136699" y="3513235"/>
          <a:ext cx="1647388" cy="1317911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b="1" kern="1200" smtClean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Yetersiz ve Eksik Bilgi</a:t>
          </a:r>
          <a:endParaRPr lang="tr-TR" sz="1800" b="1" kern="1200" dirty="0">
            <a:solidFill>
              <a:schemeClr val="tx1"/>
            </a:solidFill>
            <a:latin typeface="Times New Roman" charset="0"/>
            <a:ea typeface="Times New Roman" charset="0"/>
            <a:cs typeface="Times New Roman" charset="0"/>
          </a:endParaRPr>
        </a:p>
      </dsp:txBody>
      <dsp:txXfrm>
        <a:off x="7175299" y="3551835"/>
        <a:ext cx="1570188" cy="12407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7EC9F51-762B-453A-8896-6F11A9BAFA13}" type="datetimeFigureOut">
              <a:rPr lang="tr-TR"/>
              <a:pPr>
                <a:defRPr/>
              </a:pPr>
              <a:t>28.05.2017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r>
              <a:rPr lang="tr-TR"/>
              <a:t>sssssssss</a:t>
            </a: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04BBC61-82FF-48C0-A47D-F35206C3D9A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5911481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985FE3D-F70C-4C95-AEE5-BF966E4EB737}" type="datetimeFigureOut">
              <a:rPr lang="tr-TR"/>
              <a:pPr>
                <a:defRPr/>
              </a:pPr>
              <a:t>28.05.2017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  <a:endParaRPr lang="tr-TR" noProof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r>
              <a:rPr lang="tr-TR"/>
              <a:t>sssssssss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3708D7D-45DA-46FB-B4B2-41D2BFF672B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7986453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altLang="tr-TR" smtClean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sssssssss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9827A84-9904-47E5-A92A-B91CBF6CEC79}" type="slidenum">
              <a:rPr lang="tr-TR" smtClean="0"/>
              <a:pPr>
                <a:defRPr/>
              </a:pPr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237190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altLang="tr-TR" smtClean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sssssssss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1B2A023-71D4-4DD6-9B4F-22132870425E}" type="slidenum">
              <a:rPr lang="tr-TR" smtClean="0"/>
              <a:pPr>
                <a:defRPr/>
              </a:pPr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706314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altLang="tr-TR" smtClean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sssssssss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A5D6048-67B3-40A8-870E-1BA7E345413A}" type="slidenum">
              <a:rPr lang="tr-TR" smtClean="0"/>
              <a:pPr>
                <a:defRPr/>
              </a:pPr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212618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altLang="tr-TR" smtClean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sssssssss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0C25F85-A409-4289-ADC4-865BD2906F75}" type="slidenum">
              <a:rPr lang="tr-TR" smtClean="0"/>
              <a:pPr>
                <a:defRPr/>
              </a:pPr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663643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tr-TR" altLang="tr-TR" smtClean="0"/>
          </a:p>
        </p:txBody>
      </p:sp>
    </p:spTree>
    <p:extLst>
      <p:ext uri="{BB962C8B-B14F-4D97-AF65-F5344CB8AC3E}">
        <p14:creationId xmlns:p14="http://schemas.microsoft.com/office/powerpoint/2010/main" val="6625243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ayt Görüntüsü Yer Tutucus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 Yer Tutucusu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altLang="tr-TR" smtClean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sssssssss</a:t>
            </a: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11BD06-E5C9-4D70-A9DD-9FA45E4AB95B}" type="slidenum">
              <a:rPr lang="tr-TR" smtClean="0"/>
              <a:pPr>
                <a:defRPr/>
              </a:pPr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41415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A85EA59-1B29-41E0-854B-6A900AFE58BE}" type="datetime1">
              <a:rPr lang="tr-TR" smtClean="0"/>
              <a:pPr>
                <a:defRPr/>
              </a:pPr>
              <a:t>28.05.2017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İEGM Akılcı İlaç Kullanımı Şb.Md. 2010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9A4808-DDA5-4AC4-9806-9223416146DE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70779968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A85EA59-1B29-41E0-854B-6A900AFE58BE}" type="datetime1">
              <a:rPr lang="tr-TR" smtClean="0"/>
              <a:pPr>
                <a:defRPr/>
              </a:pPr>
              <a:t>28.05.2017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İEGM Akılcı İlaç Kullanımı Şb.Md. 2010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9A4808-DDA5-4AC4-9806-9223416146DE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96235315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A85EA59-1B29-41E0-854B-6A900AFE58BE}" type="datetime1">
              <a:rPr lang="tr-TR" smtClean="0"/>
              <a:pPr>
                <a:defRPr/>
              </a:pPr>
              <a:t>28.05.2017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İEGM Akılcı İlaç Kullanımı Şb.Md. 2010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9A4808-DDA5-4AC4-9806-9223416146DE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81525280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A85EA59-1B29-41E0-854B-6A900AFE58BE}" type="datetime1">
              <a:rPr lang="tr-TR" smtClean="0"/>
              <a:pPr>
                <a:defRPr/>
              </a:pPr>
              <a:t>28.05.2017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İEGM Akılcı İlaç Kullanımı Şb.Md. 2010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9A4808-DDA5-4AC4-9806-9223416146DE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70542050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A85EA59-1B29-41E0-854B-6A900AFE58BE}" type="datetime1">
              <a:rPr lang="tr-TR" smtClean="0"/>
              <a:pPr>
                <a:defRPr/>
              </a:pPr>
              <a:t>28.05.2017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İEGM Akılcı İlaç Kullanımı Şb.Md. 2010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9A4808-DDA5-4AC4-9806-9223416146DE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99033472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A85EA59-1B29-41E0-854B-6A900AFE58BE}" type="datetime1">
              <a:rPr lang="tr-TR" smtClean="0"/>
              <a:pPr>
                <a:defRPr/>
              </a:pPr>
              <a:t>28.05.2017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İEGM Akılcı İlaç Kullanımı Şb.Md. 2010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9A4808-DDA5-4AC4-9806-9223416146DE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52226768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A85EA59-1B29-41E0-854B-6A900AFE58BE}" type="datetime1">
              <a:rPr lang="tr-TR" smtClean="0"/>
              <a:pPr>
                <a:defRPr/>
              </a:pPr>
              <a:t>28.05.2017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İEGM Akılcı İlaç Kullanımı Şb.Md. 2010</a:t>
            </a:r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9A4808-DDA5-4AC4-9806-9223416146DE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98451089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A85EA59-1B29-41E0-854B-6A900AFE58BE}" type="datetime1">
              <a:rPr lang="tr-TR" smtClean="0"/>
              <a:pPr>
                <a:defRPr/>
              </a:pPr>
              <a:t>28.05.2017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İEGM Akılcı İlaç Kullanımı Şb.Md. 2010</a:t>
            </a: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9A4808-DDA5-4AC4-9806-9223416146DE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23213743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A85EA59-1B29-41E0-854B-6A900AFE58BE}" type="datetime1">
              <a:rPr lang="tr-TR" smtClean="0"/>
              <a:pPr>
                <a:defRPr/>
              </a:pPr>
              <a:t>28.05.2017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İEGM Akılcı İlaç Kullanımı Şb.Md. 2010</a:t>
            </a:r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9A4808-DDA5-4AC4-9806-9223416146DE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60213916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A85EA59-1B29-41E0-854B-6A900AFE58BE}" type="datetime1">
              <a:rPr lang="tr-TR" smtClean="0"/>
              <a:pPr>
                <a:defRPr/>
              </a:pPr>
              <a:t>28.05.2017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İEGM Akılcı İlaç Kullanımı Şb.Md. 2010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9A4808-DDA5-4AC4-9806-9223416146DE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36445631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A85EA59-1B29-41E0-854B-6A900AFE58BE}" type="datetime1">
              <a:rPr lang="tr-TR" smtClean="0"/>
              <a:pPr>
                <a:defRPr/>
              </a:pPr>
              <a:t>28.05.2017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9A4808-DDA5-4AC4-9806-9223416146DE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15142377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A85EA59-1B29-41E0-854B-6A900AFE58BE}" type="datetime1">
              <a:rPr lang="tr-TR" smtClean="0"/>
              <a:pPr>
                <a:defRPr/>
              </a:pPr>
              <a:t>28.05.2017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tr-TR" smtClean="0"/>
              <a:t>İEGM Akılcı İlaç Kullanımı Şb.Md. 2010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C9A4808-DDA5-4AC4-9806-9223416146DE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1787644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569" r:id="rId1"/>
    <p:sldLayoutId id="2147484570" r:id="rId2"/>
    <p:sldLayoutId id="2147484571" r:id="rId3"/>
    <p:sldLayoutId id="2147484572" r:id="rId4"/>
    <p:sldLayoutId id="2147484573" r:id="rId5"/>
    <p:sldLayoutId id="2147484574" r:id="rId6"/>
    <p:sldLayoutId id="2147484575" r:id="rId7"/>
    <p:sldLayoutId id="2147484576" r:id="rId8"/>
    <p:sldLayoutId id="2147484577" r:id="rId9"/>
    <p:sldLayoutId id="2147484578" r:id="rId10"/>
    <p:sldLayoutId id="214748457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 Başlık"/>
          <p:cNvSpPr txBox="1">
            <a:spLocks/>
          </p:cNvSpPr>
          <p:nvPr/>
        </p:nvSpPr>
        <p:spPr bwMode="auto">
          <a:xfrm>
            <a:off x="1835694" y="1844824"/>
            <a:ext cx="5500687" cy="928687"/>
          </a:xfrm>
          <a:prstGeom prst="rect">
            <a:avLst/>
          </a:prstGeom>
        </p:spPr>
        <p:txBody>
          <a:bodyPr anchor="b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4400" b="1" dirty="0" smtClean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Akılcı ilaç kullanımı</a:t>
            </a:r>
            <a:endParaRPr lang="tr-TR" sz="4400" b="1" dirty="0">
              <a:solidFill>
                <a:srgbClr val="FFFF0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497680" y="3573016"/>
            <a:ext cx="4176713" cy="1641475"/>
          </a:xfrm>
        </p:spPr>
        <p:txBody>
          <a:bodyPr>
            <a:normAutofit fontScale="85000" lnSpcReduction="10000"/>
          </a:bodyPr>
          <a:lstStyle/>
          <a:p>
            <a:pPr fontAlgn="auto">
              <a:buFont typeface="Arial" pitchFamily="34" charset="0"/>
              <a:buNone/>
              <a:defRPr/>
            </a:pPr>
            <a:r>
              <a:rPr lang="tr-TR" sz="2600" b="1" dirty="0" smtClean="0">
                <a:latin typeface="Times New Roman" charset="0"/>
                <a:ea typeface="Times New Roman" charset="0"/>
                <a:cs typeface="Times New Roman" charset="0"/>
              </a:rPr>
              <a:t>İÜ İstanbul Tıp Fakültesi</a:t>
            </a:r>
          </a:p>
          <a:p>
            <a:pPr fontAlgn="auto">
              <a:buFont typeface="Arial" pitchFamily="34" charset="0"/>
              <a:buNone/>
              <a:defRPr/>
            </a:pPr>
            <a:r>
              <a:rPr lang="tr-TR" sz="2600" b="1" dirty="0" smtClean="0">
                <a:latin typeface="Times New Roman" charset="0"/>
                <a:ea typeface="Times New Roman" charset="0"/>
                <a:cs typeface="Times New Roman" charset="0"/>
              </a:rPr>
              <a:t>Kadın Hastalıkları ve Doğum AD</a:t>
            </a:r>
          </a:p>
          <a:p>
            <a:pPr fontAlgn="auto">
              <a:buFont typeface="Arial" pitchFamily="34" charset="0"/>
              <a:buNone/>
              <a:defRPr/>
            </a:pPr>
            <a:r>
              <a:rPr lang="tr-TR" sz="2600" b="1" dirty="0" err="1" smtClean="0">
                <a:latin typeface="Times New Roman" charset="0"/>
                <a:ea typeface="Times New Roman" charset="0"/>
                <a:cs typeface="Times New Roman" charset="0"/>
              </a:rPr>
              <a:t>Perinatoloji</a:t>
            </a:r>
            <a:r>
              <a:rPr lang="tr-TR" sz="2600" b="1" dirty="0" smtClean="0">
                <a:latin typeface="Times New Roman" charset="0"/>
                <a:ea typeface="Times New Roman" charset="0"/>
                <a:cs typeface="Times New Roman" charset="0"/>
              </a:rPr>
              <a:t> BD</a:t>
            </a:r>
          </a:p>
          <a:p>
            <a:pPr fontAlgn="auto">
              <a:buFont typeface="Arial" pitchFamily="34" charset="0"/>
              <a:buNone/>
              <a:defRPr/>
            </a:pPr>
            <a:r>
              <a:rPr lang="tr-TR" sz="2600" b="1" dirty="0" smtClean="0">
                <a:latin typeface="Times New Roman" charset="0"/>
                <a:ea typeface="Times New Roman" charset="0"/>
                <a:cs typeface="Times New Roman" charset="0"/>
              </a:rPr>
              <a:t>Dr. Tuğba Saraç </a:t>
            </a:r>
            <a:r>
              <a:rPr lang="tr-TR" sz="2600" b="1" dirty="0" err="1" smtClean="0">
                <a:latin typeface="Times New Roman" charset="0"/>
                <a:ea typeface="Times New Roman" charset="0"/>
                <a:cs typeface="Times New Roman" charset="0"/>
              </a:rPr>
              <a:t>Sivrikoz</a:t>
            </a:r>
            <a:endParaRPr lang="tr-TR" sz="2600" b="1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fontAlgn="auto">
              <a:buFont typeface="Arial" pitchFamily="34" charset="0"/>
              <a:buNone/>
              <a:defRPr/>
            </a:pPr>
            <a:endParaRPr lang="tr-TR" dirty="0" smtClean="0"/>
          </a:p>
          <a:p>
            <a:pPr fontAlgn="auto">
              <a:buFont typeface="Arial" pitchFamily="34" charset="0"/>
              <a:buNone/>
              <a:defRPr/>
            </a:pPr>
            <a:endParaRPr lang="tr-T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5589240"/>
            <a:ext cx="1440362" cy="109145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36" y="260648"/>
            <a:ext cx="9144000" cy="1152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1 Başlık"/>
          <p:cNvSpPr>
            <a:spLocks noGrp="1"/>
          </p:cNvSpPr>
          <p:nvPr>
            <p:ph type="title"/>
          </p:nvPr>
        </p:nvSpPr>
        <p:spPr bwMode="auto">
          <a:xfrm>
            <a:off x="611188" y="260350"/>
            <a:ext cx="7756525" cy="1071563"/>
          </a:xfrm>
        </p:spPr>
        <p:txBody>
          <a:bodyPr wrap="square" numCol="1" compatLnSpc="1">
            <a:prstTxWarp prst="textNoShape">
              <a:avLst/>
            </a:prstTxWarp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altLang="tr-TR" sz="2600" b="1" cap="none" dirty="0" smtClean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DSÖ tarafından akılcı ilaç kullanımının teşvik edilmesi için önerilen 12 temel müdahale* -1</a:t>
            </a:r>
          </a:p>
        </p:txBody>
      </p:sp>
      <p:sp>
        <p:nvSpPr>
          <p:cNvPr id="17411" name="2 İçerik Yer Tutucusu"/>
          <p:cNvSpPr>
            <a:spLocks noGrp="1"/>
          </p:cNvSpPr>
          <p:nvPr>
            <p:ph idx="1"/>
          </p:nvPr>
        </p:nvSpPr>
        <p:spPr>
          <a:xfrm>
            <a:off x="539750" y="1052513"/>
            <a:ext cx="7969250" cy="5465762"/>
          </a:xfrm>
        </p:spPr>
        <p:txBody>
          <a:bodyPr anchor="ctr">
            <a:normAutofit/>
          </a:bodyPr>
          <a:lstStyle/>
          <a:p>
            <a:pPr marL="457200" indent="-457200" fontAlgn="auto">
              <a:buSzPct val="90000"/>
              <a:buFont typeface="Century Schoolbook" pitchFamily="18" charset="0"/>
              <a:buAutoNum type="arabicPeriod"/>
              <a:defRPr/>
            </a:pPr>
            <a:r>
              <a:rPr lang="tr-TR" altLang="tr-TR" sz="2400" dirty="0" smtClean="0">
                <a:latin typeface="Times New Roman" charset="0"/>
                <a:ea typeface="Times New Roman" charset="0"/>
                <a:cs typeface="Times New Roman" charset="0"/>
              </a:rPr>
              <a:t>İlaç kullanım politikalarını koordine edecek ve bunların etkilerini izleyecek kurum</a:t>
            </a:r>
          </a:p>
          <a:p>
            <a:pPr marL="457200" indent="-457200" fontAlgn="auto">
              <a:buSzPct val="90000"/>
              <a:buFont typeface="Century Schoolbook" pitchFamily="18" charset="0"/>
              <a:buAutoNum type="arabicPeriod"/>
              <a:defRPr/>
            </a:pPr>
            <a:r>
              <a:rPr lang="tr-TR" altLang="tr-TR" sz="2400" dirty="0" smtClean="0">
                <a:latin typeface="Times New Roman" charset="0"/>
                <a:ea typeface="Times New Roman" charset="0"/>
                <a:cs typeface="Times New Roman" charset="0"/>
              </a:rPr>
              <a:t>Eğitim denetim ve karar alma süreçlerinin desteklenmesine yönelik Klinik Tanı ve Tedavi Rehberlerinden yararlanma</a:t>
            </a:r>
          </a:p>
          <a:p>
            <a:pPr marL="457200" indent="-457200" fontAlgn="auto">
              <a:buSzPct val="90000"/>
              <a:buFont typeface="Century Schoolbook" pitchFamily="18" charset="0"/>
              <a:buAutoNum type="arabicPeriod"/>
              <a:defRPr/>
            </a:pPr>
            <a:r>
              <a:rPr lang="tr-TR" altLang="tr-TR" sz="2400" dirty="0" smtClean="0">
                <a:latin typeface="Times New Roman" charset="0"/>
                <a:ea typeface="Times New Roman" charset="0"/>
                <a:cs typeface="Times New Roman" charset="0"/>
              </a:rPr>
              <a:t>İlk seçenek tedavileri esas alan temel ilaçlar listesi oluşturma</a:t>
            </a:r>
          </a:p>
          <a:p>
            <a:pPr marL="457200" indent="-457200" fontAlgn="auto">
              <a:buSzPct val="90000"/>
              <a:buFont typeface="Century Schoolbook" pitchFamily="18" charset="0"/>
              <a:buAutoNum type="arabicPeriod"/>
              <a:defRPr/>
            </a:pPr>
            <a:r>
              <a:rPr lang="tr-TR" altLang="tr-TR" sz="2400" dirty="0" smtClean="0">
                <a:latin typeface="Times New Roman" charset="0"/>
                <a:ea typeface="Times New Roman" charset="0"/>
                <a:cs typeface="Times New Roman" charset="0"/>
              </a:rPr>
              <a:t>Bölgelerde ve hastanelerde ilaç ve tedavi kurulları kurma</a:t>
            </a:r>
          </a:p>
          <a:p>
            <a:pPr marL="457200" indent="-457200" fontAlgn="auto">
              <a:buSzPct val="90000"/>
              <a:buFont typeface="Century Schoolbook" pitchFamily="18" charset="0"/>
              <a:buAutoNum type="arabicPeriod"/>
              <a:defRPr/>
            </a:pPr>
            <a:r>
              <a:rPr lang="tr-TR" altLang="tr-TR" sz="2400" dirty="0" smtClean="0">
                <a:latin typeface="Times New Roman" charset="0"/>
                <a:ea typeface="Times New Roman" charset="0"/>
                <a:cs typeface="Times New Roman" charset="0"/>
              </a:rPr>
              <a:t>Mezuniyet öncesi müfredat programında  probleme dayalı </a:t>
            </a:r>
            <a:r>
              <a:rPr lang="tr-TR" altLang="tr-TR" sz="2400" dirty="0" err="1" smtClean="0">
                <a:latin typeface="Times New Roman" charset="0"/>
                <a:ea typeface="Times New Roman" charset="0"/>
                <a:cs typeface="Times New Roman" charset="0"/>
              </a:rPr>
              <a:t>farmakoterapi</a:t>
            </a:r>
            <a:r>
              <a:rPr lang="tr-TR" altLang="tr-TR" sz="2400" dirty="0" smtClean="0">
                <a:latin typeface="Times New Roman" charset="0"/>
                <a:ea typeface="Times New Roman" charset="0"/>
                <a:cs typeface="Times New Roman" charset="0"/>
              </a:rPr>
              <a:t> eğitimi vermeyi sağlama</a:t>
            </a:r>
          </a:p>
          <a:p>
            <a:pPr marL="457200" indent="-457200" fontAlgn="auto">
              <a:buSzPct val="90000"/>
              <a:buFont typeface="Century Schoolbook" pitchFamily="18" charset="0"/>
              <a:buAutoNum type="arabicPeriod"/>
              <a:defRPr/>
            </a:pPr>
            <a:r>
              <a:rPr lang="tr-TR" altLang="tr-TR" sz="2400" dirty="0" smtClean="0">
                <a:latin typeface="Times New Roman" charset="0"/>
                <a:ea typeface="Times New Roman" charset="0"/>
                <a:cs typeface="Times New Roman" charset="0"/>
              </a:rPr>
              <a:t>Bir gereklilik olarak hizmet içi sürekli  tıp eğitimleri düzenlenmesi</a:t>
            </a:r>
          </a:p>
        </p:txBody>
      </p:sp>
      <p:sp>
        <p:nvSpPr>
          <p:cNvPr id="14339" name="Slayt Numarası Yer Tutucusu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fld id="{3571A377-D42E-4D19-A5DD-AFE8FDF16854}" type="slidenum">
              <a:rPr lang="tr-TR" altLang="tr-TR" sz="1400">
                <a:solidFill>
                  <a:srgbClr val="FFFFFF"/>
                </a:solidFill>
                <a:latin typeface="Arial" charset="0"/>
              </a:rPr>
              <a:pPr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t>10</a:t>
            </a:fld>
            <a:endParaRPr lang="tr-TR" altLang="tr-TR" sz="140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4341" name="4 Metin kutusu"/>
          <p:cNvSpPr txBox="1">
            <a:spLocks noChangeArrowheads="1"/>
          </p:cNvSpPr>
          <p:nvPr/>
        </p:nvSpPr>
        <p:spPr bwMode="auto">
          <a:xfrm>
            <a:off x="1253058" y="6219032"/>
            <a:ext cx="748982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algn="r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tr-TR" altLang="tr-TR" sz="1400" b="1" dirty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*WHO </a:t>
            </a:r>
            <a:r>
              <a:rPr lang="tr-TR" altLang="tr-TR" sz="1400" b="1" dirty="0" err="1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Policy</a:t>
            </a:r>
            <a:r>
              <a:rPr lang="tr-TR" altLang="tr-TR" sz="1400" b="1" dirty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altLang="tr-TR" sz="1400" b="1" dirty="0" err="1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Perspectives</a:t>
            </a:r>
            <a:r>
              <a:rPr lang="tr-TR" altLang="tr-TR" sz="1400" b="1" dirty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 on </a:t>
            </a:r>
            <a:r>
              <a:rPr lang="tr-TR" altLang="tr-TR" sz="1400" b="1" dirty="0" err="1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Medicines</a:t>
            </a:r>
            <a:r>
              <a:rPr lang="tr-TR" altLang="tr-TR" sz="1400" b="1" dirty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; </a:t>
            </a:r>
            <a:r>
              <a:rPr lang="tr-TR" altLang="tr-TR" sz="1400" b="1" dirty="0" err="1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September</a:t>
            </a:r>
            <a:r>
              <a:rPr lang="tr-TR" altLang="tr-TR" sz="1400" b="1" dirty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 2002</a:t>
            </a:r>
          </a:p>
        </p:txBody>
      </p:sp>
      <p:sp>
        <p:nvSpPr>
          <p:cNvPr id="6" name="17 Dikdörtgen"/>
          <p:cNvSpPr/>
          <p:nvPr/>
        </p:nvSpPr>
        <p:spPr>
          <a:xfrm>
            <a:off x="438150" y="188913"/>
            <a:ext cx="8310563" cy="63849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1 Başlık"/>
          <p:cNvSpPr>
            <a:spLocks noGrp="1"/>
          </p:cNvSpPr>
          <p:nvPr>
            <p:ph type="title"/>
          </p:nvPr>
        </p:nvSpPr>
        <p:spPr bwMode="auto">
          <a:xfrm>
            <a:off x="684213" y="260350"/>
            <a:ext cx="7577137" cy="914400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altLang="tr-TR" sz="2600" b="1" cap="none" dirty="0" smtClean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DSÖ tarafından akılcı ilaç kullanımının teşvik edilmesi için önerilen 12 temel müdahale* -2</a:t>
            </a:r>
          </a:p>
        </p:txBody>
      </p:sp>
      <p:sp>
        <p:nvSpPr>
          <p:cNvPr id="18435" name="2 İçerik Yer Tutucusu"/>
          <p:cNvSpPr>
            <a:spLocks noGrp="1"/>
          </p:cNvSpPr>
          <p:nvPr>
            <p:ph idx="1"/>
          </p:nvPr>
        </p:nvSpPr>
        <p:spPr>
          <a:xfrm>
            <a:off x="468313" y="1179513"/>
            <a:ext cx="7991475" cy="5321300"/>
          </a:xfrm>
        </p:spPr>
        <p:txBody>
          <a:bodyPr>
            <a:normAutofit/>
          </a:bodyPr>
          <a:lstStyle/>
          <a:p>
            <a:pPr marL="514350" indent="-514350" fontAlgn="auto">
              <a:lnSpc>
                <a:spcPct val="120000"/>
              </a:lnSpc>
              <a:buSzPct val="90000"/>
              <a:buFont typeface="Century Schoolbook" pitchFamily="18" charset="0"/>
              <a:buAutoNum type="arabicPeriod" startAt="7"/>
              <a:defRPr/>
            </a:pPr>
            <a:r>
              <a:rPr lang="tr-TR" altLang="tr-TR" sz="2400" dirty="0" smtClean="0">
                <a:latin typeface="Times New Roman" charset="0"/>
                <a:ea typeface="Times New Roman" charset="0"/>
                <a:cs typeface="Times New Roman" charset="0"/>
              </a:rPr>
              <a:t>Kurumsal çerçevede izleme, denetim ve geri bildirim sistemlerinin geliştirilmesi</a:t>
            </a:r>
          </a:p>
          <a:p>
            <a:pPr marL="514350" indent="-514350" fontAlgn="auto">
              <a:lnSpc>
                <a:spcPct val="120000"/>
              </a:lnSpc>
              <a:buSzPct val="90000"/>
              <a:buFont typeface="Century Schoolbook" pitchFamily="18" charset="0"/>
              <a:buAutoNum type="arabicPeriod" startAt="7"/>
              <a:defRPr/>
            </a:pPr>
            <a:r>
              <a:rPr lang="tr-TR" altLang="tr-TR" sz="2400" dirty="0" smtClean="0">
                <a:latin typeface="Times New Roman" charset="0"/>
                <a:ea typeface="Times New Roman" charset="0"/>
                <a:cs typeface="Times New Roman" charset="0"/>
              </a:rPr>
              <a:t>İlaçlar konusunda bağımsız (tarafsız bilgi) bilgi kaynaklarını kullanma</a:t>
            </a:r>
          </a:p>
          <a:p>
            <a:pPr marL="514350" indent="-514350" fontAlgn="auto">
              <a:lnSpc>
                <a:spcPct val="120000"/>
              </a:lnSpc>
              <a:buSzPct val="90000"/>
              <a:buFont typeface="Century Schoolbook" pitchFamily="18" charset="0"/>
              <a:buAutoNum type="arabicPeriod" startAt="7"/>
              <a:defRPr/>
            </a:pPr>
            <a:r>
              <a:rPr lang="tr-TR" altLang="tr-TR" sz="2400" dirty="0" smtClean="0">
                <a:latin typeface="Times New Roman" charset="0"/>
                <a:ea typeface="Times New Roman" charset="0"/>
                <a:cs typeface="Times New Roman" charset="0"/>
              </a:rPr>
              <a:t>Kamuoyunun ilaçlar hakkında eğitilmesi </a:t>
            </a:r>
          </a:p>
          <a:p>
            <a:pPr marL="514350" indent="-514350" fontAlgn="auto">
              <a:lnSpc>
                <a:spcPct val="120000"/>
              </a:lnSpc>
              <a:buSzPct val="90000"/>
              <a:buFont typeface="Century Schoolbook" pitchFamily="18" charset="0"/>
              <a:buAutoNum type="arabicPeriod" startAt="7"/>
              <a:defRPr/>
            </a:pPr>
            <a:r>
              <a:rPr lang="tr-TR" altLang="tr-TR" sz="2400" dirty="0" smtClean="0">
                <a:latin typeface="Times New Roman" charset="0"/>
                <a:ea typeface="Times New Roman" charset="0"/>
                <a:cs typeface="Times New Roman" charset="0"/>
              </a:rPr>
              <a:t>Etik olmayan mali girişimlerden sakınılması </a:t>
            </a:r>
          </a:p>
          <a:p>
            <a:pPr marL="514350" indent="-514350" fontAlgn="auto">
              <a:lnSpc>
                <a:spcPct val="120000"/>
              </a:lnSpc>
              <a:buSzPct val="90000"/>
              <a:buFont typeface="Century Schoolbook" pitchFamily="18" charset="0"/>
              <a:buAutoNum type="arabicPeriod" startAt="7"/>
              <a:defRPr/>
            </a:pPr>
            <a:r>
              <a:rPr lang="tr-TR" altLang="tr-TR" sz="2400" dirty="0" smtClean="0">
                <a:latin typeface="Times New Roman" charset="0"/>
                <a:ea typeface="Times New Roman" charset="0"/>
                <a:cs typeface="Times New Roman" charset="0"/>
              </a:rPr>
              <a:t>Uygun ve zorunlu  düzenlemeleri hayata geçirme </a:t>
            </a:r>
          </a:p>
          <a:p>
            <a:pPr marL="514350" indent="-514350" fontAlgn="auto">
              <a:lnSpc>
                <a:spcPct val="120000"/>
              </a:lnSpc>
              <a:buSzPct val="90000"/>
              <a:buFont typeface="Century Schoolbook" pitchFamily="18" charset="0"/>
              <a:buAutoNum type="arabicPeriod" startAt="7"/>
              <a:defRPr/>
            </a:pPr>
            <a:r>
              <a:rPr lang="tr-TR" altLang="tr-TR" sz="2400" dirty="0" smtClean="0">
                <a:latin typeface="Times New Roman" charset="0"/>
                <a:ea typeface="Times New Roman" charset="0"/>
                <a:cs typeface="Times New Roman" charset="0"/>
              </a:rPr>
              <a:t>İlaçların ve personellerin mevcudiyetini güvence altına almaya yönelik yeterli devlet harcamalarının sağlanması</a:t>
            </a:r>
          </a:p>
        </p:txBody>
      </p:sp>
      <p:sp>
        <p:nvSpPr>
          <p:cNvPr id="15363" name="Slayt Numarası Yer Tutucusu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fld id="{875FA14A-D63F-4594-BF62-4486CF45345D}" type="slidenum">
              <a:rPr lang="tr-TR" altLang="tr-TR" sz="1400">
                <a:solidFill>
                  <a:srgbClr val="FFFFFF"/>
                </a:solidFill>
                <a:latin typeface="Arial" charset="0"/>
              </a:rPr>
              <a:pPr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t>11</a:t>
            </a:fld>
            <a:endParaRPr lang="tr-TR" altLang="tr-TR" sz="140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5365" name="4 Metin kutusu"/>
          <p:cNvSpPr txBox="1">
            <a:spLocks noChangeArrowheads="1"/>
          </p:cNvSpPr>
          <p:nvPr/>
        </p:nvSpPr>
        <p:spPr bwMode="auto">
          <a:xfrm>
            <a:off x="520700" y="6095206"/>
            <a:ext cx="793908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algn="r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tr-TR" altLang="tr-TR" sz="1200" dirty="0">
                <a:solidFill>
                  <a:srgbClr val="000000"/>
                </a:solidFill>
                <a:latin typeface="Century Schoolbook" pitchFamily="18" charset="0"/>
              </a:rPr>
              <a:t>*</a:t>
            </a:r>
            <a:r>
              <a:rPr lang="tr-TR" altLang="tr-TR" sz="1400" b="1" dirty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WHO </a:t>
            </a:r>
            <a:r>
              <a:rPr lang="tr-TR" altLang="tr-TR" sz="1400" b="1" dirty="0" err="1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Policy</a:t>
            </a:r>
            <a:r>
              <a:rPr lang="tr-TR" altLang="tr-TR" sz="1400" b="1" dirty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altLang="tr-TR" sz="1400" b="1" dirty="0" err="1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Perspectives</a:t>
            </a:r>
            <a:r>
              <a:rPr lang="tr-TR" altLang="tr-TR" sz="1400" b="1" dirty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 on </a:t>
            </a:r>
            <a:r>
              <a:rPr lang="tr-TR" altLang="tr-TR" sz="1400" b="1" dirty="0" err="1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Medicines</a:t>
            </a:r>
            <a:r>
              <a:rPr lang="tr-TR" altLang="tr-TR" sz="1400" b="1" dirty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; </a:t>
            </a:r>
            <a:r>
              <a:rPr lang="tr-TR" altLang="tr-TR" sz="1400" b="1" dirty="0" err="1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September</a:t>
            </a:r>
            <a:r>
              <a:rPr lang="tr-TR" altLang="tr-TR" sz="1400" b="1" dirty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 2002</a:t>
            </a:r>
          </a:p>
        </p:txBody>
      </p:sp>
      <p:sp>
        <p:nvSpPr>
          <p:cNvPr id="6" name="17 Dikdörtgen"/>
          <p:cNvSpPr/>
          <p:nvPr/>
        </p:nvSpPr>
        <p:spPr>
          <a:xfrm>
            <a:off x="520700" y="238125"/>
            <a:ext cx="8280400" cy="62404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Başlık"/>
          <p:cNvSpPr>
            <a:spLocks noGrp="1"/>
          </p:cNvSpPr>
          <p:nvPr>
            <p:ph type="title"/>
          </p:nvPr>
        </p:nvSpPr>
        <p:spPr bwMode="auto">
          <a:xfrm>
            <a:off x="611560" y="709613"/>
            <a:ext cx="6781800" cy="11430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altLang="tr-TR" sz="3200" b="1" dirty="0" smtClean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Ülkemizde durum nasıl?</a:t>
            </a:r>
            <a:endParaRPr lang="tr-TR" altLang="tr-TR" sz="3200" b="1" cap="none" dirty="0" smtClean="0">
              <a:solidFill>
                <a:srgbClr val="FFFF0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9459" name="2 İçerik Yer Tutucusu"/>
          <p:cNvSpPr>
            <a:spLocks noGrp="1"/>
          </p:cNvSpPr>
          <p:nvPr>
            <p:ph idx="1"/>
          </p:nvPr>
        </p:nvSpPr>
        <p:spPr>
          <a:xfrm>
            <a:off x="928688" y="2205038"/>
            <a:ext cx="6996112" cy="3795712"/>
          </a:xfrm>
        </p:spPr>
        <p:txBody>
          <a:bodyPr>
            <a:normAutofit/>
          </a:bodyPr>
          <a:lstStyle/>
          <a:p>
            <a:pPr fontAlgn="auto">
              <a:buFont typeface="Arial" pitchFamily="34" charset="0"/>
              <a:buChar char="•"/>
              <a:defRPr/>
            </a:pPr>
            <a:r>
              <a:rPr lang="tr-TR" altLang="tr-TR" sz="2400" dirty="0" smtClean="0">
                <a:latin typeface="Times New Roman" charset="0"/>
                <a:ea typeface="Times New Roman" charset="0"/>
                <a:cs typeface="Times New Roman" charset="0"/>
              </a:rPr>
              <a:t>Sağlık Bakanlığı bünyesinde, akılcı ilaç kullanımı ile ilgili çalışmalar, yaklaşık 20 yıldır sürmekte </a:t>
            </a:r>
          </a:p>
          <a:p>
            <a:pPr fontAlgn="auto">
              <a:buFont typeface="Arial" pitchFamily="34" charset="0"/>
              <a:buChar char="•"/>
              <a:defRPr/>
            </a:pPr>
            <a:endParaRPr lang="tr-TR" altLang="tr-TR" sz="24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fontAlgn="auto">
              <a:buFont typeface="Arial" pitchFamily="34" charset="0"/>
              <a:buChar char="•"/>
              <a:defRPr/>
            </a:pPr>
            <a:r>
              <a:rPr lang="tr-TR" altLang="tr-TR" sz="2400" dirty="0" smtClean="0">
                <a:latin typeface="Times New Roman" charset="0"/>
                <a:ea typeface="Times New Roman" charset="0"/>
                <a:cs typeface="Times New Roman" charset="0"/>
              </a:rPr>
              <a:t>12  Ekim 2010 tarihinde Akılcı İlaç Kullanımı Birimi </a:t>
            </a:r>
          </a:p>
          <a:p>
            <a:pPr fontAlgn="auto">
              <a:buFont typeface="Wingdings" pitchFamily="2" charset="2"/>
              <a:buNone/>
              <a:defRPr/>
            </a:pPr>
            <a:endParaRPr lang="tr-TR" altLang="tr-TR" sz="24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fontAlgn="auto">
              <a:buFont typeface="Arial" pitchFamily="34" charset="0"/>
              <a:buChar char="•"/>
              <a:defRPr/>
            </a:pPr>
            <a:r>
              <a:rPr lang="tr-TR" altLang="tr-TR" sz="2400" dirty="0" smtClean="0">
                <a:latin typeface="Times New Roman" charset="0"/>
                <a:ea typeface="Times New Roman" charset="0"/>
                <a:cs typeface="Times New Roman" charset="0"/>
              </a:rPr>
              <a:t>19 Mart 2012 tarihinde Türkiye İlaç ve Tıbbi Cihaz Kurumu Bünyesinde Akılcı İlaç Kullanımı, İlaç Tedarik Yönetimi ve Tanıtım Dairesi</a:t>
            </a:r>
            <a:endParaRPr lang="tr-TR" altLang="tr-TR" dirty="0" smtClean="0">
              <a:latin typeface="Calibri" pitchFamily="34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500063" y="357188"/>
            <a:ext cx="7572375" cy="6143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8676" name="11 Slayt Numarası Yer Tutucusu"/>
          <p:cNvSpPr txBox="1">
            <a:spLocks noGrp="1"/>
          </p:cNvSpPr>
          <p:nvPr/>
        </p:nvSpPr>
        <p:spPr bwMode="auto">
          <a:xfrm>
            <a:off x="8129588" y="5734050"/>
            <a:ext cx="609600" cy="5207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fld id="{F004C4E5-4EDC-4AA0-BA0A-EB8092684E08}" type="slidenum">
              <a:rPr lang="tr-TR" sz="1400" b="1">
                <a:solidFill>
                  <a:srgbClr val="FFFFFF"/>
                </a:solidFill>
                <a:latin typeface="+mn-lt"/>
              </a:rPr>
              <a:pPr algn="ctr">
                <a:defRPr/>
              </a:pPr>
              <a:t>12</a:t>
            </a:fld>
            <a:endParaRPr lang="tr-TR" sz="1400" b="1">
              <a:solidFill>
                <a:srgbClr val="FFFFFF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aşlık"/>
          <p:cNvSpPr>
            <a:spLocks noGrp="1"/>
          </p:cNvSpPr>
          <p:nvPr>
            <p:ph type="title"/>
          </p:nvPr>
        </p:nvSpPr>
        <p:spPr>
          <a:xfrm>
            <a:off x="552450" y="642938"/>
            <a:ext cx="7467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200" b="1" dirty="0" smtClean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Temsilciler ve </a:t>
            </a:r>
            <a:r>
              <a:rPr lang="tr-TR" sz="3200" b="1" dirty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i</a:t>
            </a:r>
            <a:r>
              <a:rPr lang="tr-TR" sz="3200" b="1" dirty="0" smtClean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şbirlikleri</a:t>
            </a:r>
            <a:endParaRPr lang="tr-TR" sz="3200" b="1" dirty="0">
              <a:solidFill>
                <a:srgbClr val="FFFF0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0483" name="2 İçerik Yer Tutucusu"/>
          <p:cNvSpPr>
            <a:spLocks noGrp="1"/>
          </p:cNvSpPr>
          <p:nvPr>
            <p:ph idx="1"/>
          </p:nvPr>
        </p:nvSpPr>
        <p:spPr>
          <a:xfrm>
            <a:off x="571500" y="2214563"/>
            <a:ext cx="7467600" cy="3857625"/>
          </a:xfrm>
        </p:spPr>
        <p:txBody>
          <a:bodyPr>
            <a:normAutofit/>
          </a:bodyPr>
          <a:lstStyle/>
          <a:p>
            <a:pPr fontAlgn="auto">
              <a:buFont typeface="Arial" pitchFamily="34" charset="0"/>
              <a:buChar char="•"/>
              <a:defRPr/>
            </a:pPr>
            <a:r>
              <a:rPr lang="tr-TR" altLang="tr-TR" sz="2400" dirty="0" smtClean="0">
                <a:latin typeface="Times New Roman" charset="0"/>
                <a:ea typeface="Times New Roman" charset="0"/>
                <a:cs typeface="Times New Roman" charset="0"/>
              </a:rPr>
              <a:t>İllerde koordinasyonu sağlamak amacıyla 81 ilde İl Sağlık Müdürlüklerinde Akılcı İlaç Kullanımı İl Temsilcisi </a:t>
            </a:r>
          </a:p>
          <a:p>
            <a:pPr fontAlgn="auto">
              <a:buFont typeface="Arial" pitchFamily="34" charset="0"/>
              <a:buChar char="•"/>
              <a:defRPr/>
            </a:pPr>
            <a:endParaRPr lang="tr-TR" altLang="tr-TR" sz="24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fontAlgn="auto">
              <a:buFont typeface="Arial" pitchFamily="34" charset="0"/>
              <a:buChar char="•"/>
              <a:defRPr/>
            </a:pPr>
            <a:r>
              <a:rPr lang="tr-TR" altLang="tr-TR" sz="2400" dirty="0" smtClean="0">
                <a:latin typeface="Times New Roman" charset="0"/>
                <a:ea typeface="Times New Roman" charset="0"/>
                <a:cs typeface="Times New Roman" charset="0"/>
              </a:rPr>
              <a:t>Hastane Hizmet Kalite Standartları gereğince, hastanelerde planlama yapmak ve faaliyetlerde bulunmak amacıyla  Akılcı İlaç Kullanımı Ekipleri</a:t>
            </a:r>
          </a:p>
        </p:txBody>
      </p:sp>
      <p:sp>
        <p:nvSpPr>
          <p:cNvPr id="17411" name="11 Slayt Numarası Yer Tutucusu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fld id="{C2CB7B70-575F-4906-82C9-98B078E7AD2D}" type="slidenum">
              <a:rPr lang="tr-TR" altLang="tr-TR" sz="1400">
                <a:solidFill>
                  <a:srgbClr val="FFFFFF"/>
                </a:solidFill>
                <a:latin typeface="Arial" charset="0"/>
              </a:rPr>
              <a:pPr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t>13</a:t>
            </a:fld>
            <a:endParaRPr lang="tr-TR" altLang="tr-TR" sz="140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500063" y="357188"/>
            <a:ext cx="7572375" cy="6143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500063" y="357188"/>
            <a:ext cx="7572375" cy="6143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6 Başlık"/>
          <p:cNvSpPr>
            <a:spLocks noGrp="1"/>
          </p:cNvSpPr>
          <p:nvPr>
            <p:ph type="title"/>
          </p:nvPr>
        </p:nvSpPr>
        <p:spPr>
          <a:xfrm>
            <a:off x="857250" y="285750"/>
            <a:ext cx="7467600" cy="1143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3200" b="1" dirty="0" smtClean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Akılcı ilaç kullanımı - Tanım</a:t>
            </a:r>
            <a:endParaRPr lang="tr-TR" sz="3200" b="1" dirty="0">
              <a:solidFill>
                <a:srgbClr val="FFFF0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9220" name="7 İçerik Yer Tutucusu"/>
          <p:cNvSpPr>
            <a:spLocks noGrp="1"/>
          </p:cNvSpPr>
          <p:nvPr>
            <p:ph idx="1"/>
          </p:nvPr>
        </p:nvSpPr>
        <p:spPr>
          <a:xfrm>
            <a:off x="714375" y="1643063"/>
            <a:ext cx="7358063" cy="4357687"/>
          </a:xfrm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endParaRPr lang="tr-TR" altLang="tr-TR" dirty="0" smtClean="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r>
              <a:rPr lang="tr-TR" altLang="tr-TR" sz="2800" dirty="0">
                <a:latin typeface="Times New Roman" charset="0"/>
                <a:ea typeface="Times New Roman" charset="0"/>
                <a:cs typeface="Times New Roman" charset="0"/>
              </a:rPr>
              <a:t>İ</a:t>
            </a:r>
            <a:r>
              <a:rPr lang="tr-TR" altLang="tr-TR" sz="2800" dirty="0" smtClean="0">
                <a:latin typeface="Times New Roman" charset="0"/>
                <a:ea typeface="Times New Roman" charset="0"/>
                <a:cs typeface="Times New Roman" charset="0"/>
              </a:rPr>
              <a:t>lk defa 1985 yılında Dünya Sağlık Örgütü</a:t>
            </a:r>
          </a:p>
          <a:p>
            <a:endParaRPr lang="tr-TR" altLang="tr-TR" sz="28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tr-TR" altLang="tr-TR" sz="2800" dirty="0" smtClean="0">
                <a:latin typeface="Times New Roman" charset="0"/>
                <a:ea typeface="Times New Roman" charset="0"/>
                <a:cs typeface="Times New Roman" charset="0"/>
              </a:rPr>
              <a:t>Kişilerin klinik bulgularına ve bireysel özelliklerine göre; </a:t>
            </a:r>
            <a:r>
              <a:rPr lang="tr-TR" altLang="tr-TR" sz="2800" b="1" dirty="0" smtClean="0">
                <a:latin typeface="Times New Roman" charset="0"/>
                <a:ea typeface="Times New Roman" charset="0"/>
                <a:cs typeface="Times New Roman" charset="0"/>
              </a:rPr>
              <a:t>uygun ilacı</a:t>
            </a:r>
            <a:r>
              <a:rPr lang="tr-TR" altLang="tr-TR" sz="2800" dirty="0" smtClean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tr-TR" altLang="tr-TR" sz="2800" b="1" dirty="0" smtClean="0">
                <a:latin typeface="Times New Roman" charset="0"/>
                <a:ea typeface="Times New Roman" charset="0"/>
                <a:cs typeface="Times New Roman" charset="0"/>
              </a:rPr>
              <a:t>uygun süre </a:t>
            </a:r>
            <a:r>
              <a:rPr lang="tr-TR" altLang="tr-TR" sz="2800" dirty="0" smtClean="0">
                <a:latin typeface="Times New Roman" charset="0"/>
                <a:ea typeface="Times New Roman" charset="0"/>
                <a:cs typeface="Times New Roman" charset="0"/>
              </a:rPr>
              <a:t>ve </a:t>
            </a:r>
            <a:r>
              <a:rPr lang="tr-TR" altLang="tr-TR" sz="2800" b="1" dirty="0" smtClean="0">
                <a:latin typeface="Times New Roman" charset="0"/>
                <a:ea typeface="Times New Roman" charset="0"/>
                <a:cs typeface="Times New Roman" charset="0"/>
              </a:rPr>
              <a:t>dozda</a:t>
            </a:r>
            <a:r>
              <a:rPr lang="tr-TR" altLang="tr-TR" sz="2800" dirty="0" smtClean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tr-TR" altLang="tr-TR" sz="2800" b="1" dirty="0" smtClean="0">
                <a:latin typeface="Times New Roman" charset="0"/>
                <a:ea typeface="Times New Roman" charset="0"/>
                <a:cs typeface="Times New Roman" charset="0"/>
              </a:rPr>
              <a:t>en düşük fiyata </a:t>
            </a:r>
            <a:r>
              <a:rPr lang="tr-TR" altLang="tr-TR" sz="2800" dirty="0" smtClean="0">
                <a:latin typeface="Times New Roman" charset="0"/>
                <a:ea typeface="Times New Roman" charset="0"/>
                <a:cs typeface="Times New Roman" charset="0"/>
              </a:rPr>
              <a:t>ve </a:t>
            </a:r>
            <a:r>
              <a:rPr lang="tr-TR" altLang="tr-TR" sz="2800" b="1" dirty="0" smtClean="0">
                <a:latin typeface="Times New Roman" charset="0"/>
                <a:ea typeface="Times New Roman" charset="0"/>
                <a:cs typeface="Times New Roman" charset="0"/>
              </a:rPr>
              <a:t>kolayca</a:t>
            </a:r>
            <a:r>
              <a:rPr lang="tr-TR" altLang="tr-TR" sz="2800" dirty="0" smtClean="0">
                <a:latin typeface="Times New Roman" charset="0"/>
                <a:ea typeface="Times New Roman" charset="0"/>
                <a:cs typeface="Times New Roman" charset="0"/>
              </a:rPr>
              <a:t> sağlayabilmeleri</a:t>
            </a:r>
          </a:p>
          <a:p>
            <a:pPr algn="r">
              <a:buFont typeface="Wingdings" pitchFamily="2" charset="2"/>
              <a:buNone/>
            </a:pPr>
            <a:r>
              <a:rPr lang="tr-TR" altLang="tr-TR" sz="2800" dirty="0" smtClean="0">
                <a:latin typeface="Times New Roman" charset="0"/>
                <a:ea typeface="Times New Roman" charset="0"/>
                <a:cs typeface="Times New Roman" charset="0"/>
              </a:rPr>
              <a:t>	</a:t>
            </a:r>
            <a:r>
              <a:rPr lang="en-US" altLang="tr-TR" sz="1800" b="1" dirty="0" smtClean="0">
                <a:latin typeface="Times New Roman" charset="0"/>
                <a:ea typeface="Times New Roman" charset="0"/>
                <a:cs typeface="Times New Roman" charset="0"/>
              </a:rPr>
              <a:t>Conference of Experts on the Rational Use of Drugs, World Health</a:t>
            </a:r>
            <a:r>
              <a:rPr lang="tr-TR" altLang="tr-TR" sz="1800" b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altLang="tr-TR" sz="1800" b="1" dirty="0" smtClean="0">
                <a:latin typeface="Times New Roman" charset="0"/>
                <a:ea typeface="Times New Roman" charset="0"/>
                <a:cs typeface="Times New Roman" charset="0"/>
              </a:rPr>
              <a:t>Organization, Nairobi, Kenya, WHO/CONRAD/WP/RI</a:t>
            </a:r>
            <a:endParaRPr lang="tr-TR" altLang="tr-TR" sz="2800" dirty="0" smtClean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6148" name="11 Slayt Numarası Yer Tutucusu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fld id="{3885C840-CE89-41F8-A2B7-AF419CBB9127}" type="slidenum">
              <a:rPr lang="tr-TR" altLang="tr-TR" sz="1400">
                <a:solidFill>
                  <a:srgbClr val="FFFFFF"/>
                </a:solidFill>
                <a:latin typeface="Arial" charset="0"/>
              </a:rPr>
              <a:pPr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t>2</a:t>
            </a:fld>
            <a:endParaRPr lang="tr-TR" altLang="tr-TR" sz="1400">
              <a:solidFill>
                <a:srgbClr val="FFFFFF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500063" y="357188"/>
            <a:ext cx="7572375" cy="6143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0245" name="1 Başlık"/>
          <p:cNvSpPr>
            <a:spLocks noGrp="1"/>
          </p:cNvSpPr>
          <p:nvPr>
            <p:ph type="title"/>
          </p:nvPr>
        </p:nvSpPr>
        <p:spPr bwMode="auto">
          <a:xfrm>
            <a:off x="412750" y="523939"/>
            <a:ext cx="7747000" cy="1143000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altLang="tr-TR" sz="3200" b="1" cap="none" dirty="0" smtClean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Sorumluluk sahibi taraflar</a:t>
            </a:r>
          </a:p>
        </p:txBody>
      </p:sp>
      <p:sp>
        <p:nvSpPr>
          <p:cNvPr id="10244" name="2 İçerik Yer Tutucusu"/>
          <p:cNvSpPr>
            <a:spLocks noGrp="1"/>
          </p:cNvSpPr>
          <p:nvPr>
            <p:ph idx="1"/>
          </p:nvPr>
        </p:nvSpPr>
        <p:spPr>
          <a:xfrm>
            <a:off x="500063" y="1657911"/>
            <a:ext cx="7467600" cy="4214813"/>
          </a:xfrm>
        </p:spPr>
        <p:txBody>
          <a:bodyPr>
            <a:normAutofit/>
          </a:bodyPr>
          <a:lstStyle/>
          <a:p>
            <a:pPr fontAlgn="auto">
              <a:buFont typeface="Arial" pitchFamily="34" charset="0"/>
              <a:buChar char="•"/>
              <a:defRPr/>
            </a:pPr>
            <a:r>
              <a:rPr lang="tr-TR" sz="2400" smtClean="0">
                <a:latin typeface="Times New Roman" charset="0"/>
                <a:ea typeface="Times New Roman" charset="0"/>
                <a:cs typeface="Times New Roman" charset="0"/>
              </a:rPr>
              <a:t>Hekim</a:t>
            </a:r>
            <a:endParaRPr lang="tr-TR" sz="24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fontAlgn="auto">
              <a:buFont typeface="Arial" pitchFamily="34" charset="0"/>
              <a:buChar char="•"/>
              <a:defRPr/>
            </a:pPr>
            <a:r>
              <a:rPr lang="tr-TR" sz="2400" dirty="0" smtClean="0">
                <a:latin typeface="Times New Roman" charset="0"/>
                <a:ea typeface="Times New Roman" charset="0"/>
                <a:cs typeface="Times New Roman" charset="0"/>
              </a:rPr>
              <a:t>Eczacı 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tr-TR" sz="2400" dirty="0" smtClean="0">
                <a:latin typeface="Times New Roman" charset="0"/>
                <a:ea typeface="Times New Roman" charset="0"/>
                <a:cs typeface="Times New Roman" charset="0"/>
              </a:rPr>
              <a:t>Hemşire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tr-TR" sz="2400" dirty="0" smtClean="0">
                <a:latin typeface="Times New Roman" charset="0"/>
                <a:ea typeface="Times New Roman" charset="0"/>
                <a:cs typeface="Times New Roman" charset="0"/>
              </a:rPr>
              <a:t>Diğer sağlık personeli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tr-TR" sz="2400" dirty="0" smtClean="0">
                <a:latin typeface="Times New Roman" charset="0"/>
                <a:ea typeface="Times New Roman" charset="0"/>
                <a:cs typeface="Times New Roman" charset="0"/>
              </a:rPr>
              <a:t>Hasta/ hasta yakını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tr-TR" sz="2400" dirty="0" smtClean="0">
                <a:latin typeface="Times New Roman" charset="0"/>
                <a:ea typeface="Times New Roman" charset="0"/>
                <a:cs typeface="Times New Roman" charset="0"/>
              </a:rPr>
              <a:t>Üretici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tr-TR" sz="2400" dirty="0" smtClean="0">
                <a:latin typeface="Times New Roman" charset="0"/>
                <a:ea typeface="Times New Roman" charset="0"/>
                <a:cs typeface="Times New Roman" charset="0"/>
              </a:rPr>
              <a:t>Düzenleyici Otorite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tr-TR" sz="2400" dirty="0" smtClean="0">
                <a:latin typeface="Times New Roman" charset="0"/>
                <a:ea typeface="Times New Roman" charset="0"/>
                <a:cs typeface="Times New Roman" charset="0"/>
              </a:rPr>
              <a:t>Diğer (Medya, Akademi vb.)</a:t>
            </a:r>
          </a:p>
          <a:p>
            <a:pPr marL="0" indent="0" fontAlgn="auto">
              <a:buFont typeface="Wingdings" pitchFamily="2" charset="2"/>
              <a:buNone/>
              <a:defRPr/>
            </a:pPr>
            <a:endParaRPr lang="tr-TR" dirty="0" smtClean="0">
              <a:latin typeface="Calibri" pitchFamily="34" charset="0"/>
            </a:endParaRPr>
          </a:p>
        </p:txBody>
      </p:sp>
      <p:sp>
        <p:nvSpPr>
          <p:cNvPr id="7172" name="11 Slayt Numarası Yer Tutucusu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fld id="{A427F13C-2CEF-4AA7-811F-25FABA9D3BEA}" type="slidenum">
              <a:rPr lang="tr-TR" altLang="tr-TR" sz="1400">
                <a:solidFill>
                  <a:srgbClr val="FFFFFF"/>
                </a:solidFill>
                <a:latin typeface="Arial" charset="0"/>
              </a:rPr>
              <a:pPr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t>3</a:t>
            </a:fld>
            <a:endParaRPr lang="tr-TR" altLang="tr-TR" sz="1400">
              <a:solidFill>
                <a:srgbClr val="FFFFFF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idx="1"/>
          </p:nvPr>
        </p:nvSpPr>
        <p:spPr>
          <a:xfrm>
            <a:off x="604838" y="1661319"/>
            <a:ext cx="7505700" cy="4339431"/>
          </a:xfrm>
        </p:spPr>
        <p:txBody>
          <a:bodyPr>
            <a:normAutofit/>
          </a:bodyPr>
          <a:lstStyle/>
          <a:p>
            <a:pPr fontAlgn="auto">
              <a:buFont typeface="Arial" pitchFamily="34" charset="0"/>
              <a:buChar char="•"/>
              <a:defRPr/>
            </a:pPr>
            <a:endParaRPr lang="tr-TR" altLang="tr-TR" dirty="0" smtClean="0">
              <a:latin typeface="Calibri" pitchFamily="34" charset="0"/>
            </a:endParaRPr>
          </a:p>
          <a:p>
            <a:pPr fontAlgn="auto">
              <a:buFont typeface="Arial" pitchFamily="34" charset="0"/>
              <a:buChar char="•"/>
              <a:defRPr/>
            </a:pPr>
            <a:r>
              <a:rPr lang="tr-TR" altLang="tr-TR" sz="2800" dirty="0" smtClean="0">
                <a:latin typeface="Times New Roman" charset="0"/>
                <a:ea typeface="Times New Roman" charset="0"/>
                <a:cs typeface="Times New Roman" charset="0"/>
              </a:rPr>
              <a:t>Çoklu ilaç kullanımı 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tr-TR" altLang="tr-TR" sz="2800" dirty="0" smtClean="0">
                <a:latin typeface="Times New Roman" charset="0"/>
                <a:ea typeface="Times New Roman" charset="0"/>
                <a:cs typeface="Times New Roman" charset="0"/>
              </a:rPr>
              <a:t>İlaçların gereksiz ve aşırı kullanımı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tr-TR" altLang="tr-TR" sz="2800" dirty="0" smtClean="0">
                <a:latin typeface="Times New Roman" charset="0"/>
                <a:ea typeface="Times New Roman" charset="0"/>
                <a:cs typeface="Times New Roman" charset="0"/>
              </a:rPr>
              <a:t>Klinik rehberlere uyumsuz tedavi seçimi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tr-TR" altLang="tr-TR" sz="2800" dirty="0" smtClean="0">
                <a:latin typeface="Times New Roman" charset="0"/>
                <a:ea typeface="Times New Roman" charset="0"/>
                <a:cs typeface="Times New Roman" charset="0"/>
              </a:rPr>
              <a:t>Piyasaya yeni çıkan ilaçların uygunsuz tercihi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tr-TR" altLang="tr-TR" sz="2800" dirty="0" smtClean="0">
                <a:latin typeface="Times New Roman" charset="0"/>
                <a:ea typeface="Times New Roman" charset="0"/>
                <a:cs typeface="Times New Roman" charset="0"/>
              </a:rPr>
              <a:t>İlaç kullanımında özensiz davranılması </a:t>
            </a:r>
          </a:p>
          <a:p>
            <a:pPr fontAlgn="auto">
              <a:buFont typeface="Wingdings" pitchFamily="2" charset="2"/>
              <a:buNone/>
              <a:defRPr/>
            </a:pPr>
            <a:r>
              <a:rPr lang="tr-TR" altLang="tr-TR" sz="2800" dirty="0" smtClean="0">
                <a:latin typeface="Times New Roman" charset="0"/>
                <a:ea typeface="Times New Roman" charset="0"/>
                <a:cs typeface="Times New Roman" charset="0"/>
              </a:rPr>
              <a:t>	(uygulama yolu, süre, doz..)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tr-TR" altLang="tr-TR" sz="2800" dirty="0" smtClean="0">
                <a:latin typeface="Times New Roman" charset="0"/>
                <a:ea typeface="Times New Roman" charset="0"/>
                <a:cs typeface="Times New Roman" charset="0"/>
              </a:rPr>
              <a:t>Uygunsuz kişisel tedavilere başvurulması</a:t>
            </a:r>
          </a:p>
          <a:p>
            <a:pPr fontAlgn="auto">
              <a:buFont typeface="Wingdings" pitchFamily="2" charset="2"/>
              <a:buNone/>
              <a:defRPr/>
            </a:pPr>
            <a:endParaRPr lang="tr-TR" altLang="tr-TR" dirty="0" smtClean="0">
              <a:latin typeface="Calibri" pitchFamily="34" charset="0"/>
            </a:endParaRPr>
          </a:p>
          <a:p>
            <a:pPr fontAlgn="auto">
              <a:buFont typeface="Arial" pitchFamily="34" charset="0"/>
              <a:buChar char="•"/>
              <a:defRPr/>
            </a:pPr>
            <a:endParaRPr lang="tr-TR" altLang="tr-TR" dirty="0" smtClean="0">
              <a:latin typeface="Calibri" pitchFamily="34" charset="0"/>
            </a:endParaRPr>
          </a:p>
          <a:p>
            <a:pPr fontAlgn="auto">
              <a:buFont typeface="Arial" pitchFamily="34" charset="0"/>
              <a:buChar char="•"/>
              <a:defRPr/>
            </a:pPr>
            <a:endParaRPr lang="tr-TR" altLang="tr-TR" dirty="0" smtClean="0">
              <a:latin typeface="Calibri" pitchFamily="34" charset="0"/>
            </a:endParaRPr>
          </a:p>
          <a:p>
            <a:pPr fontAlgn="auto">
              <a:buClr>
                <a:schemeClr val="tx1"/>
              </a:buClr>
              <a:buFont typeface="Wingdings" pitchFamily="2" charset="2"/>
              <a:buChar char="v"/>
              <a:defRPr/>
            </a:pPr>
            <a:endParaRPr lang="tr-TR" altLang="tr-TR" dirty="0" smtClean="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fontAlgn="auto">
              <a:buClr>
                <a:schemeClr val="tx1"/>
              </a:buClr>
              <a:buFont typeface="Wingdings" pitchFamily="2" charset="2"/>
              <a:buNone/>
              <a:defRPr/>
            </a:pPr>
            <a:endParaRPr lang="tr-TR" altLang="tr-TR" dirty="0" smtClean="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fontAlgn="auto">
              <a:buClr>
                <a:schemeClr val="tx1"/>
              </a:buClr>
              <a:buFont typeface="Wingdings" pitchFamily="2" charset="2"/>
              <a:buChar char="v"/>
              <a:defRPr/>
            </a:pPr>
            <a:endParaRPr lang="tr-TR" altLang="tr-TR" dirty="0" smtClean="0"/>
          </a:p>
        </p:txBody>
      </p:sp>
      <p:sp>
        <p:nvSpPr>
          <p:cNvPr id="6" name="5 Dikdörtgen"/>
          <p:cNvSpPr/>
          <p:nvPr/>
        </p:nvSpPr>
        <p:spPr>
          <a:xfrm>
            <a:off x="500063" y="357188"/>
            <a:ext cx="7572375" cy="6143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8196" name="Rectangle 2"/>
          <p:cNvSpPr txBox="1">
            <a:spLocks noChangeArrowheads="1"/>
          </p:cNvSpPr>
          <p:nvPr/>
        </p:nvSpPr>
        <p:spPr bwMode="auto">
          <a:xfrm>
            <a:off x="642938" y="342107"/>
            <a:ext cx="7467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tr-TR" altLang="tr-TR" sz="3200" b="1" dirty="0" smtClean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Uygun olmayan ilaç kullanı</a:t>
            </a:r>
            <a:r>
              <a:rPr lang="tr-TR" altLang="tr-TR" sz="3200" b="1" dirty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m</a:t>
            </a:r>
            <a:r>
              <a:rPr lang="tr-TR" altLang="tr-TR" sz="3200" b="1" dirty="0" smtClean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 şekilleri - 1</a:t>
            </a:r>
            <a:endParaRPr lang="tr-TR" altLang="tr-TR" sz="3200" b="1" dirty="0">
              <a:solidFill>
                <a:srgbClr val="FFFF0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idx="1"/>
          </p:nvPr>
        </p:nvSpPr>
        <p:spPr>
          <a:xfrm>
            <a:off x="552450" y="1844824"/>
            <a:ext cx="7467600" cy="3571875"/>
          </a:xfrm>
        </p:spPr>
        <p:txBody>
          <a:bodyPr wrap="square" numCol="1" anchor="t" anchorCtr="0" compatLnSpc="1">
            <a:prstTxWarp prst="textNoShape">
              <a:avLst/>
            </a:prstTxWarp>
            <a:noAutofit/>
          </a:bodyPr>
          <a:lstStyle/>
          <a:p>
            <a:endParaRPr lang="tr-TR" altLang="tr-TR" sz="2000" dirty="0" smtClean="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r>
              <a:rPr lang="tr-TR" altLang="tr-TR" sz="3200" dirty="0" smtClean="0">
                <a:latin typeface="Times New Roman" charset="0"/>
                <a:ea typeface="Times New Roman" charset="0"/>
                <a:cs typeface="Times New Roman" charset="0"/>
              </a:rPr>
              <a:t>Gereksiz yere antibiyotik tüketimi </a:t>
            </a:r>
          </a:p>
          <a:p>
            <a:r>
              <a:rPr lang="tr-TR" altLang="tr-TR" sz="3200" dirty="0" smtClean="0">
                <a:latin typeface="Times New Roman" charset="0"/>
                <a:ea typeface="Times New Roman" charset="0"/>
                <a:cs typeface="Times New Roman" charset="0"/>
              </a:rPr>
              <a:t>Gereksiz yere enjeksiyon önerilmesi</a:t>
            </a:r>
          </a:p>
          <a:p>
            <a:r>
              <a:rPr lang="tr-TR" altLang="tr-TR" sz="3200" dirty="0" smtClean="0">
                <a:latin typeface="Times New Roman" charset="0"/>
                <a:ea typeface="Times New Roman" charset="0"/>
                <a:cs typeface="Times New Roman" charset="0"/>
              </a:rPr>
              <a:t>Gereksiz ve uygunsuz vitamin kullanımı</a:t>
            </a:r>
          </a:p>
          <a:p>
            <a:r>
              <a:rPr lang="tr-TR" altLang="tr-TR" sz="3200" dirty="0" smtClean="0">
                <a:latin typeface="Times New Roman" charset="0"/>
                <a:ea typeface="Times New Roman" charset="0"/>
                <a:cs typeface="Times New Roman" charset="0"/>
              </a:rPr>
              <a:t>Bilinçsiz gıda takviyesi ve bitkisel ürünlerin kullanımı</a:t>
            </a:r>
          </a:p>
          <a:p>
            <a:r>
              <a:rPr lang="tr-TR" altLang="tr-TR" sz="3200" dirty="0" smtClean="0">
                <a:latin typeface="Times New Roman" charset="0"/>
                <a:ea typeface="Times New Roman" charset="0"/>
                <a:cs typeface="Times New Roman" charset="0"/>
              </a:rPr>
              <a:t>İlaç-ilaç etkileşimleri ve besin-ilaç etkileşimlerinin ihmal edilmesi</a:t>
            </a:r>
          </a:p>
          <a:p>
            <a:endParaRPr lang="tr-TR" altLang="tr-TR" sz="32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>
              <a:buClr>
                <a:schemeClr val="tx1"/>
              </a:buClr>
              <a:buFont typeface="Wingdings" pitchFamily="2" charset="2"/>
              <a:buNone/>
            </a:pPr>
            <a:endParaRPr lang="tr-TR" altLang="tr-TR" sz="32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>
              <a:buClr>
                <a:schemeClr val="tx1"/>
              </a:buClr>
              <a:buFont typeface="Wingdings" pitchFamily="2" charset="2"/>
              <a:buChar char="v"/>
            </a:pPr>
            <a:endParaRPr lang="tr-TR" altLang="tr-TR" sz="2000" dirty="0" smtClean="0"/>
          </a:p>
        </p:txBody>
      </p:sp>
      <p:sp>
        <p:nvSpPr>
          <p:cNvPr id="6" name="5 Dikdörtgen"/>
          <p:cNvSpPr/>
          <p:nvPr/>
        </p:nvSpPr>
        <p:spPr>
          <a:xfrm>
            <a:off x="500063" y="357188"/>
            <a:ext cx="7572375" cy="6143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9220" name="Rectangle 2"/>
          <p:cNvSpPr txBox="1">
            <a:spLocks noChangeArrowheads="1"/>
          </p:cNvSpPr>
          <p:nvPr/>
        </p:nvSpPr>
        <p:spPr bwMode="auto">
          <a:xfrm>
            <a:off x="525546" y="381100"/>
            <a:ext cx="7467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tr-TR" altLang="tr-TR" sz="3200" b="1" dirty="0" smtClean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Uygun olmayan ilaç kullanım şekilleri - 2</a:t>
            </a:r>
            <a:endParaRPr lang="tr-TR" altLang="tr-TR" sz="3200" b="1" dirty="0">
              <a:solidFill>
                <a:srgbClr val="FFFF0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idx="1"/>
          </p:nvPr>
        </p:nvSpPr>
        <p:spPr>
          <a:xfrm>
            <a:off x="747713" y="1785938"/>
            <a:ext cx="7467600" cy="4643437"/>
          </a:xfrm>
        </p:spPr>
        <p:txBody>
          <a:bodyPr wrap="square" numCol="1" anchor="t" anchorCtr="0" compatLnSpc="1">
            <a:prstTxWarp prst="textNoShape">
              <a:avLst/>
            </a:prstTxWarp>
            <a:noAutofit/>
          </a:bodyPr>
          <a:lstStyle/>
          <a:p>
            <a:pPr marL="0" indent="0"/>
            <a:r>
              <a:rPr lang="tr-TR" altLang="tr-TR" sz="3200" dirty="0" smtClean="0">
                <a:latin typeface="Times New Roman" charset="0"/>
                <a:ea typeface="Times New Roman" charset="0"/>
                <a:cs typeface="Times New Roman" charset="0"/>
              </a:rPr>
              <a:t>Hastaların tedaviye uyumunun azalması</a:t>
            </a:r>
          </a:p>
          <a:p>
            <a:pPr marL="0" indent="0"/>
            <a:r>
              <a:rPr lang="tr-TR" altLang="tr-TR" sz="3200" dirty="0" smtClean="0">
                <a:latin typeface="Times New Roman" charset="0"/>
                <a:ea typeface="Times New Roman" charset="0"/>
                <a:cs typeface="Times New Roman" charset="0"/>
              </a:rPr>
              <a:t>İlaç etkileşimleri</a:t>
            </a:r>
          </a:p>
          <a:p>
            <a:pPr marL="0" indent="0"/>
            <a:r>
              <a:rPr lang="tr-TR" altLang="tr-TR" sz="3200" dirty="0" smtClean="0">
                <a:latin typeface="Times New Roman" charset="0"/>
                <a:ea typeface="Times New Roman" charset="0"/>
                <a:cs typeface="Times New Roman" charset="0"/>
              </a:rPr>
              <a:t>Bazı ilaçlara karşı direnç gelişmesi </a:t>
            </a:r>
          </a:p>
          <a:p>
            <a:pPr marL="0" indent="0"/>
            <a:r>
              <a:rPr lang="tr-TR" altLang="tr-TR" sz="3200" dirty="0" smtClean="0">
                <a:latin typeface="Times New Roman" charset="0"/>
                <a:ea typeface="Times New Roman" charset="0"/>
                <a:cs typeface="Times New Roman" charset="0"/>
              </a:rPr>
              <a:t>Hastalıkların tekrarlaması ya da uzaması</a:t>
            </a:r>
          </a:p>
          <a:p>
            <a:pPr marL="0" indent="0"/>
            <a:r>
              <a:rPr lang="tr-TR" altLang="tr-TR" sz="3200" dirty="0" err="1" smtClean="0">
                <a:latin typeface="Times New Roman" charset="0"/>
                <a:ea typeface="Times New Roman" charset="0"/>
                <a:cs typeface="Times New Roman" charset="0"/>
              </a:rPr>
              <a:t>Advers</a:t>
            </a:r>
            <a:r>
              <a:rPr lang="tr-TR" altLang="tr-TR" sz="3200" dirty="0" smtClean="0">
                <a:latin typeface="Times New Roman" charset="0"/>
                <a:ea typeface="Times New Roman" charset="0"/>
                <a:cs typeface="Times New Roman" charset="0"/>
              </a:rPr>
              <a:t> olay görülme sıklığının artması </a:t>
            </a:r>
          </a:p>
          <a:p>
            <a:pPr marL="0" indent="0"/>
            <a:r>
              <a:rPr lang="tr-TR" altLang="tr-TR" sz="3200" dirty="0" smtClean="0">
                <a:latin typeface="Times New Roman" charset="0"/>
                <a:ea typeface="Times New Roman" charset="0"/>
                <a:cs typeface="Times New Roman" charset="0"/>
              </a:rPr>
              <a:t>Tedavi maliyetlerinin artması</a:t>
            </a:r>
          </a:p>
          <a:p>
            <a:pPr marL="0" indent="0"/>
            <a:endParaRPr lang="tr-TR" altLang="tr-TR" sz="32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buClr>
                <a:schemeClr val="tx1"/>
              </a:buClr>
              <a:buFont typeface="Wingdings" pitchFamily="2" charset="2"/>
              <a:buNone/>
            </a:pPr>
            <a:endParaRPr lang="tr-TR" altLang="tr-TR" sz="32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buClr>
                <a:schemeClr val="tx1"/>
              </a:buClr>
              <a:buFont typeface="Wingdings" pitchFamily="2" charset="2"/>
              <a:buChar char="v"/>
            </a:pPr>
            <a:endParaRPr lang="tr-TR" altLang="tr-TR" sz="3200" dirty="0" smtClean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500063" y="357188"/>
            <a:ext cx="7572375" cy="6143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0244" name="Rectangle 2"/>
          <p:cNvSpPr txBox="1">
            <a:spLocks noChangeArrowheads="1"/>
          </p:cNvSpPr>
          <p:nvPr/>
        </p:nvSpPr>
        <p:spPr bwMode="auto">
          <a:xfrm>
            <a:off x="500063" y="357188"/>
            <a:ext cx="7467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tr-TR" altLang="tr-TR" sz="3600" b="1" dirty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N</a:t>
            </a:r>
            <a:r>
              <a:rPr lang="tr-TR" altLang="tr-TR" sz="3600" b="1" dirty="0" smtClean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eden önemli ?</a:t>
            </a:r>
            <a:endParaRPr lang="tr-TR" altLang="tr-TR" sz="3600" b="1" dirty="0">
              <a:solidFill>
                <a:srgbClr val="FFFF0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500063" y="357188"/>
            <a:ext cx="7572375" cy="6143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1 Başlık"/>
          <p:cNvSpPr>
            <a:spLocks noGrp="1"/>
          </p:cNvSpPr>
          <p:nvPr>
            <p:ph type="title"/>
          </p:nvPr>
        </p:nvSpPr>
        <p:spPr>
          <a:xfrm>
            <a:off x="376238" y="692696"/>
            <a:ext cx="7467600" cy="1071563"/>
          </a:xfrm>
        </p:spPr>
        <p:txBody>
          <a:bodyPr wrap="square" numCol="1" compatLnSpc="1">
            <a:prstTxWarp prst="textNoShape">
              <a:avLst/>
            </a:prstTxWarp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3600" b="1" dirty="0" smtClean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  Tanı ve tedavi süreci - 1</a:t>
            </a:r>
            <a:endParaRPr lang="tr-TR" sz="3600" b="1" cap="none" dirty="0" smtClean="0">
              <a:solidFill>
                <a:srgbClr val="FFFF0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4341" name="2 İçerik Yer Tutucusu"/>
          <p:cNvSpPr>
            <a:spLocks noGrp="1"/>
          </p:cNvSpPr>
          <p:nvPr>
            <p:ph idx="1"/>
          </p:nvPr>
        </p:nvSpPr>
        <p:spPr>
          <a:xfrm>
            <a:off x="604838" y="1622425"/>
            <a:ext cx="7681912" cy="4873625"/>
          </a:xfrm>
        </p:spPr>
        <p:txBody>
          <a:bodyPr/>
          <a:lstStyle/>
          <a:p>
            <a:pPr fontAlgn="auto">
              <a:lnSpc>
                <a:spcPct val="90000"/>
              </a:lnSpc>
              <a:buFont typeface="Arial" pitchFamily="34" charset="0"/>
              <a:buChar char="•"/>
              <a:defRPr/>
            </a:pPr>
            <a:endParaRPr lang="tr-TR" altLang="tr-TR" dirty="0" smtClean="0">
              <a:latin typeface="Calibri" pitchFamily="34" charset="0"/>
            </a:endParaRPr>
          </a:p>
          <a:p>
            <a:pPr fontAlgn="auto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tr-TR" altLang="tr-TR" sz="3200" dirty="0" smtClean="0">
                <a:latin typeface="Times New Roman" charset="0"/>
                <a:ea typeface="Times New Roman" charset="0"/>
                <a:cs typeface="Times New Roman" charset="0"/>
              </a:rPr>
              <a:t>Hastanın sorununun tanımlanması</a:t>
            </a:r>
          </a:p>
          <a:p>
            <a:pPr fontAlgn="auto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tr-TR" altLang="tr-TR" sz="3200" dirty="0" smtClean="0">
                <a:latin typeface="Times New Roman" charset="0"/>
                <a:ea typeface="Times New Roman" charset="0"/>
                <a:cs typeface="Times New Roman" charset="0"/>
              </a:rPr>
              <a:t>Hekim tarafından doğru tanının konulması</a:t>
            </a:r>
          </a:p>
          <a:p>
            <a:pPr fontAlgn="auto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tr-TR" altLang="tr-TR" sz="3200" dirty="0" smtClean="0">
                <a:latin typeface="Times New Roman" charset="0"/>
                <a:ea typeface="Times New Roman" charset="0"/>
                <a:cs typeface="Times New Roman" charset="0"/>
              </a:rPr>
              <a:t>İlaçlı veya ilaçsız, etkili ve güvenilir tedavinin tanımlanması </a:t>
            </a:r>
          </a:p>
          <a:p>
            <a:pPr fontAlgn="auto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tr-TR" altLang="tr-TR" sz="3200" dirty="0" smtClean="0">
                <a:latin typeface="Times New Roman" charset="0"/>
                <a:ea typeface="Times New Roman" charset="0"/>
                <a:cs typeface="Times New Roman" charset="0"/>
              </a:rPr>
              <a:t>Tedavinin  </a:t>
            </a:r>
            <a:r>
              <a:rPr lang="tr-TR" altLang="tr-TR" sz="3200" dirty="0" err="1" smtClean="0">
                <a:latin typeface="Times New Roman" charset="0"/>
                <a:ea typeface="Times New Roman" charset="0"/>
                <a:cs typeface="Times New Roman" charset="0"/>
              </a:rPr>
              <a:t>gerçekleşebilirliğinin</a:t>
            </a:r>
            <a:r>
              <a:rPr lang="tr-TR" altLang="tr-TR" sz="3200" dirty="0" smtClean="0">
                <a:latin typeface="Times New Roman" charset="0"/>
                <a:ea typeface="Times New Roman" charset="0"/>
                <a:cs typeface="Times New Roman" charset="0"/>
              </a:rPr>
              <a:t> ve  maliyetinin değerlendirilmesi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tr-TR" altLang="tr-TR" sz="3200" dirty="0" smtClean="0">
                <a:latin typeface="Times New Roman" charset="0"/>
                <a:ea typeface="Times New Roman" charset="0"/>
                <a:cs typeface="Times New Roman" charset="0"/>
              </a:rPr>
              <a:t>Tedavinin başarısı ve hastanın </a:t>
            </a:r>
            <a:r>
              <a:rPr lang="tr-TR" altLang="tr-TR" sz="3200" dirty="0" err="1" smtClean="0">
                <a:latin typeface="Times New Roman" charset="0"/>
                <a:ea typeface="Times New Roman" charset="0"/>
                <a:cs typeface="Times New Roman" charset="0"/>
              </a:rPr>
              <a:t>uyuncunun</a:t>
            </a:r>
            <a:r>
              <a:rPr lang="tr-TR" altLang="tr-TR" sz="3200" dirty="0" smtClean="0">
                <a:latin typeface="Times New Roman" charset="0"/>
                <a:ea typeface="Times New Roman" charset="0"/>
                <a:cs typeface="Times New Roman" charset="0"/>
              </a:rPr>
              <a:t> değerlendirilmesi</a:t>
            </a:r>
          </a:p>
          <a:p>
            <a:pPr fontAlgn="auto">
              <a:lnSpc>
                <a:spcPct val="90000"/>
              </a:lnSpc>
              <a:buFont typeface="Arial" pitchFamily="34" charset="0"/>
              <a:buChar char="•"/>
              <a:defRPr/>
            </a:pPr>
            <a:endParaRPr lang="tr-TR" altLang="tr-TR" sz="3200" dirty="0" smtClean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1268" name="11 Slayt Numarası Yer Tutucusu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fld id="{6199180A-B950-4C16-BA51-93A9BBB786A2}" type="slidenum">
              <a:rPr lang="tr-TR" altLang="tr-TR" sz="1400">
                <a:solidFill>
                  <a:srgbClr val="FFFFFF"/>
                </a:solidFill>
                <a:latin typeface="Arial" charset="0"/>
              </a:rPr>
              <a:pPr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t>7</a:t>
            </a:fld>
            <a:endParaRPr lang="tr-TR" altLang="tr-TR" sz="1400">
              <a:solidFill>
                <a:srgbClr val="FFFFFF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500063" y="357188"/>
            <a:ext cx="7572375" cy="61436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1 Başlık"/>
          <p:cNvSpPr>
            <a:spLocks noGrp="1"/>
          </p:cNvSpPr>
          <p:nvPr>
            <p:ph type="title"/>
          </p:nvPr>
        </p:nvSpPr>
        <p:spPr>
          <a:xfrm>
            <a:off x="604838" y="764704"/>
            <a:ext cx="7467600" cy="1071562"/>
          </a:xfrm>
        </p:spPr>
        <p:txBody>
          <a:bodyPr wrap="square" numCol="1" compatLnSpc="1">
            <a:prstTxWarp prst="textNoShape">
              <a:avLst/>
            </a:prstTxWarp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3600" b="1" dirty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Tanı ve tedavi süreci - </a:t>
            </a:r>
            <a:r>
              <a:rPr lang="tr-TR" sz="3600" b="1" dirty="0" smtClean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2</a:t>
            </a:r>
            <a:endParaRPr lang="tr-TR" sz="3600" b="1" cap="none" dirty="0" smtClean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15365" name="2 İçerik Yer Tutucusu"/>
          <p:cNvSpPr>
            <a:spLocks noGrp="1"/>
          </p:cNvSpPr>
          <p:nvPr>
            <p:ph idx="1"/>
          </p:nvPr>
        </p:nvSpPr>
        <p:spPr>
          <a:xfrm>
            <a:off x="604838" y="1714500"/>
            <a:ext cx="7467600" cy="4781550"/>
          </a:xfrm>
        </p:spPr>
        <p:txBody>
          <a:bodyPr>
            <a:normAutofit lnSpcReduction="10000"/>
          </a:bodyPr>
          <a:lstStyle/>
          <a:p>
            <a:pPr fontAlgn="auto">
              <a:lnSpc>
                <a:spcPct val="90000"/>
              </a:lnSpc>
              <a:buFont typeface="Wingdings" pitchFamily="2" charset="2"/>
              <a:buNone/>
              <a:defRPr/>
            </a:pPr>
            <a:endParaRPr lang="tr-TR" altLang="tr-TR" dirty="0" smtClean="0">
              <a:latin typeface="Calibri" pitchFamily="34" charset="0"/>
            </a:endParaRPr>
          </a:p>
          <a:p>
            <a:pPr fontAlgn="auto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tr-TR" altLang="tr-TR" sz="2800" dirty="0" smtClean="0">
                <a:latin typeface="Times New Roman" charset="0"/>
                <a:ea typeface="Times New Roman" charset="0"/>
                <a:cs typeface="Times New Roman" charset="0"/>
              </a:rPr>
              <a:t>Eğer ilaçla tedavi uygulanacaksa uygun ilaçların seçimi</a:t>
            </a:r>
          </a:p>
          <a:p>
            <a:pPr fontAlgn="auto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tr-TR" altLang="tr-TR" sz="2800" dirty="0" smtClean="0">
                <a:latin typeface="Times New Roman" charset="0"/>
                <a:ea typeface="Times New Roman" charset="0"/>
                <a:cs typeface="Times New Roman" charset="0"/>
              </a:rPr>
              <a:t>Çoklu ilaç kullanımlarında  etkileşimlerin öngörülmesi</a:t>
            </a:r>
          </a:p>
          <a:p>
            <a:pPr fontAlgn="auto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tr-TR" altLang="tr-TR" sz="2800" dirty="0" smtClean="0">
                <a:latin typeface="Times New Roman" charset="0"/>
                <a:ea typeface="Times New Roman" charset="0"/>
                <a:cs typeface="Times New Roman" charset="0"/>
              </a:rPr>
              <a:t>Her bir ilaç için uygun dozun ve uygulama süresinin belirlenmesi ve uygun reçetenin yazılması </a:t>
            </a:r>
          </a:p>
          <a:p>
            <a:pPr fontAlgn="auto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tr-TR" altLang="tr-TR" sz="2800" dirty="0" smtClean="0">
                <a:latin typeface="Times New Roman" charset="0"/>
                <a:ea typeface="Times New Roman" charset="0"/>
                <a:cs typeface="Times New Roman" charset="0"/>
              </a:rPr>
              <a:t>Güncel tanı ve tedavi kılavuzları esas alınmalı</a:t>
            </a:r>
          </a:p>
          <a:p>
            <a:pPr fontAlgn="auto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tr-TR" altLang="tr-TR" sz="2800" dirty="0" smtClean="0">
                <a:latin typeface="Times New Roman" charset="0"/>
                <a:ea typeface="Times New Roman" charset="0"/>
                <a:cs typeface="Times New Roman" charset="0"/>
              </a:rPr>
              <a:t>Hasta ve hasta yakını tedavi hakkında bilgilendirilmeli</a:t>
            </a:r>
          </a:p>
          <a:p>
            <a:pPr fontAlgn="auto">
              <a:lnSpc>
                <a:spcPct val="90000"/>
              </a:lnSpc>
              <a:buFont typeface="Arial" pitchFamily="34" charset="0"/>
              <a:buChar char="•"/>
              <a:defRPr/>
            </a:pPr>
            <a:endParaRPr lang="tr-TR" altLang="tr-TR" sz="2800" dirty="0" smtClean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2292" name="11 Slayt Numarası Yer Tutucusu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fld id="{A7A9D59E-B97F-4965-9B22-261F52DDAB0E}" type="slidenum">
              <a:rPr lang="tr-TR" altLang="tr-TR" sz="1400">
                <a:solidFill>
                  <a:srgbClr val="FFFFFF"/>
                </a:solidFill>
                <a:latin typeface="Arial" charset="0"/>
              </a:rPr>
              <a:pPr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t>8</a:t>
            </a:fld>
            <a:endParaRPr lang="tr-TR" altLang="tr-TR" sz="1400">
              <a:solidFill>
                <a:srgbClr val="FFFFFF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811504538"/>
              </p:ext>
            </p:extLst>
          </p:nvPr>
        </p:nvGraphicFramePr>
        <p:xfrm>
          <a:off x="107504" y="260648"/>
          <a:ext cx="8784976" cy="6408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315" name="Slayt Numarası Yer Tutucusu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fld id="{D91F9869-2372-4C7D-9747-3E446CCC16F4}" type="slidenum">
              <a:rPr lang="tr-TR" altLang="tr-TR" sz="1400">
                <a:solidFill>
                  <a:srgbClr val="FFFFFF"/>
                </a:solidFill>
                <a:latin typeface="Arial" charset="0"/>
              </a:rPr>
              <a:pPr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t>9</a:t>
            </a:fld>
            <a:endParaRPr lang="tr-TR" altLang="tr-TR" sz="1400">
              <a:solidFill>
                <a:srgbClr val="FFFFFF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2851</TotalTime>
  <Words>523</Words>
  <Application>Microsoft Macintosh PowerPoint</Application>
  <PresentationFormat>On-screen Show (4:3)</PresentationFormat>
  <Paragraphs>115</Paragraphs>
  <Slides>13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Calibri</vt:lpstr>
      <vt:lpstr>Calibri Light</vt:lpstr>
      <vt:lpstr>Century Schoolbook</vt:lpstr>
      <vt:lpstr>Times New Roman</vt:lpstr>
      <vt:lpstr>Wingdings</vt:lpstr>
      <vt:lpstr>Arial</vt:lpstr>
      <vt:lpstr>Office Theme</vt:lpstr>
      <vt:lpstr>PowerPoint Presentation</vt:lpstr>
      <vt:lpstr>Akılcı ilaç kullanımı - Tanım</vt:lpstr>
      <vt:lpstr>Sorumluluk sahibi taraflar</vt:lpstr>
      <vt:lpstr>PowerPoint Presentation</vt:lpstr>
      <vt:lpstr>PowerPoint Presentation</vt:lpstr>
      <vt:lpstr>PowerPoint Presentation</vt:lpstr>
      <vt:lpstr>  Tanı ve tedavi süreci - 1</vt:lpstr>
      <vt:lpstr>Tanı ve tedavi süreci - 2</vt:lpstr>
      <vt:lpstr>PowerPoint Presentation</vt:lpstr>
      <vt:lpstr>DSÖ tarafından akılcı ilaç kullanımının teşvik edilmesi için önerilen 12 temel müdahale* -1</vt:lpstr>
      <vt:lpstr>DSÖ tarafından akılcı ilaç kullanımının teşvik edilmesi için önerilen 12 temel müdahale* -2</vt:lpstr>
      <vt:lpstr>Ülkemizde durum nasıl?</vt:lpstr>
      <vt:lpstr>Temsilciler ve işbirlikleri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Burçak Deniz DEDEOĞLU</dc:creator>
  <cp:lastModifiedBy>Microsoft Office User</cp:lastModifiedBy>
  <cp:revision>270</cp:revision>
  <dcterms:created xsi:type="dcterms:W3CDTF">2010-11-29T08:12:19Z</dcterms:created>
  <dcterms:modified xsi:type="dcterms:W3CDTF">2017-05-27T21:24:33Z</dcterms:modified>
</cp:coreProperties>
</file>