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38" r:id="rId2"/>
  </p:sldMasterIdLst>
  <p:notesMasterIdLst>
    <p:notesMasterId r:id="rId25"/>
  </p:notesMasterIdLst>
  <p:handoutMasterIdLst>
    <p:handoutMasterId r:id="rId26"/>
  </p:handoutMasterIdLst>
  <p:sldIdLst>
    <p:sldId id="682" r:id="rId3"/>
    <p:sldId id="660" r:id="rId4"/>
    <p:sldId id="663" r:id="rId5"/>
    <p:sldId id="655" r:id="rId6"/>
    <p:sldId id="661" r:id="rId7"/>
    <p:sldId id="683" r:id="rId8"/>
    <p:sldId id="664" r:id="rId9"/>
    <p:sldId id="665" r:id="rId10"/>
    <p:sldId id="669" r:id="rId11"/>
    <p:sldId id="670" r:id="rId12"/>
    <p:sldId id="711" r:id="rId13"/>
    <p:sldId id="668" r:id="rId14"/>
    <p:sldId id="710" r:id="rId15"/>
    <p:sldId id="667" r:id="rId16"/>
    <p:sldId id="709" r:id="rId17"/>
    <p:sldId id="702" r:id="rId18"/>
    <p:sldId id="671" r:id="rId19"/>
    <p:sldId id="701" r:id="rId20"/>
    <p:sldId id="698" r:id="rId21"/>
    <p:sldId id="712" r:id="rId22"/>
    <p:sldId id="713" r:id="rId23"/>
    <p:sldId id="707" r:id="rId24"/>
  </p:sldIdLst>
  <p:sldSz cx="9144000" cy="6858000" type="screen4x3"/>
  <p:notesSz cx="6858000" cy="9144000"/>
  <p:defaultTextStyle>
    <a:defPPr>
      <a:defRPr lang="tr-TR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6091"/>
    <a:srgbClr val="366092"/>
    <a:srgbClr val="C93131"/>
    <a:srgbClr val="000000"/>
    <a:srgbClr val="000066"/>
    <a:srgbClr val="DDDDDD"/>
    <a:srgbClr val="B2B2B2"/>
    <a:srgbClr val="9800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9" d="100"/>
          <a:sy n="99" d="100"/>
        </p:scale>
        <p:origin x="-1920" y="-1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174EA4-DF51-B64F-8189-5EDAE4092734}" type="doc">
      <dgm:prSet loTypeId="urn:microsoft.com/office/officeart/2005/8/layout/radial3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319E3BB-FE6E-5044-B52E-2973D83F39B8}">
      <dgm:prSet phldrT="[Text]"/>
      <dgm:spPr/>
      <dgm:t>
        <a:bodyPr/>
        <a:lstStyle/>
        <a:p>
          <a:r>
            <a:rPr lang="en-US" dirty="0" smtClean="0"/>
            <a:t>KC </a:t>
          </a:r>
          <a:endParaRPr lang="en-US" dirty="0"/>
        </a:p>
      </dgm:t>
    </dgm:pt>
    <dgm:pt modelId="{C9B1486B-E2A2-3D49-8C40-8D5C35F8BC9E}">
      <dgm:prSet phldrT="[Text]"/>
      <dgm:spPr/>
      <dgm:t>
        <a:bodyPr/>
        <a:lstStyle/>
        <a:p>
          <a:r>
            <a:rPr lang="en-US" dirty="0" err="1" smtClean="0"/>
            <a:t>Böbrek</a:t>
          </a:r>
          <a:endParaRPr lang="en-US" dirty="0"/>
        </a:p>
      </dgm:t>
    </dgm:pt>
    <dgm:pt modelId="{E52FE968-B999-B149-8DCA-F1BCB501E303}">
      <dgm:prSet phldrT="[Text]"/>
      <dgm:spPr/>
      <dgm:t>
        <a:bodyPr/>
        <a:lstStyle/>
        <a:p>
          <a:r>
            <a:rPr lang="en-US" dirty="0" smtClean="0"/>
            <a:t>Diet</a:t>
          </a:r>
          <a:endParaRPr lang="en-US" dirty="0"/>
        </a:p>
      </dgm:t>
    </dgm:pt>
    <dgm:pt modelId="{03F2003D-D9F8-E648-8C6C-039D9055C917}">
      <dgm:prSet phldrT="[Text]"/>
      <dgm:spPr/>
      <dgm:t>
        <a:bodyPr/>
        <a:lstStyle/>
        <a:p>
          <a:r>
            <a:rPr lang="en-US" dirty="0" err="1" smtClean="0"/>
            <a:t>Güneş</a:t>
          </a:r>
          <a:r>
            <a:rPr lang="en-US" dirty="0" smtClean="0"/>
            <a:t> </a:t>
          </a:r>
          <a:r>
            <a:rPr lang="en-US" dirty="0" err="1" smtClean="0"/>
            <a:t>Işığı</a:t>
          </a:r>
          <a:endParaRPr lang="en-US" dirty="0"/>
        </a:p>
      </dgm:t>
    </dgm:pt>
    <dgm:pt modelId="{8409BB8B-E41A-064E-ADFC-400E688937DF}">
      <dgm:prSet phldrT="[Text]"/>
      <dgm:spPr/>
      <dgm:t>
        <a:bodyPr/>
        <a:lstStyle/>
        <a:p>
          <a:r>
            <a:rPr lang="en-US" dirty="0" smtClean="0"/>
            <a:t>VİT D</a:t>
          </a:r>
          <a:endParaRPr lang="en-US" dirty="0"/>
        </a:p>
      </dgm:t>
    </dgm:pt>
    <dgm:pt modelId="{1E879480-72A4-DF48-9B28-CF218731CB68}" type="sibTrans" cxnId="{F2AF77FA-E900-3049-AEAD-48390B500C16}">
      <dgm:prSet/>
      <dgm:spPr/>
      <dgm:t>
        <a:bodyPr/>
        <a:lstStyle/>
        <a:p>
          <a:endParaRPr lang="en-US"/>
        </a:p>
      </dgm:t>
    </dgm:pt>
    <dgm:pt modelId="{593BE4C0-8D29-0345-BF89-C6C72C6001FB}" type="parTrans" cxnId="{F2AF77FA-E900-3049-AEAD-48390B500C16}">
      <dgm:prSet/>
      <dgm:spPr/>
      <dgm:t>
        <a:bodyPr/>
        <a:lstStyle/>
        <a:p>
          <a:endParaRPr lang="en-US"/>
        </a:p>
      </dgm:t>
    </dgm:pt>
    <dgm:pt modelId="{5F7600EF-C0A7-C541-ADF5-DED29417AAE9}" type="sibTrans" cxnId="{C7757D1C-5833-4F4D-BD7D-9FA87AA386A0}">
      <dgm:prSet/>
      <dgm:spPr/>
      <dgm:t>
        <a:bodyPr/>
        <a:lstStyle/>
        <a:p>
          <a:endParaRPr lang="en-US"/>
        </a:p>
      </dgm:t>
    </dgm:pt>
    <dgm:pt modelId="{E4011D38-B5A1-5F4A-AFAD-6F1DD27E692C}" type="parTrans" cxnId="{C7757D1C-5833-4F4D-BD7D-9FA87AA386A0}">
      <dgm:prSet/>
      <dgm:spPr/>
      <dgm:t>
        <a:bodyPr/>
        <a:lstStyle/>
        <a:p>
          <a:endParaRPr lang="en-US"/>
        </a:p>
      </dgm:t>
    </dgm:pt>
    <dgm:pt modelId="{459C1683-773D-AC4D-B2AE-29572696CFC6}" type="sibTrans" cxnId="{7851A8EB-64D1-154B-BE59-2897EE03B1D4}">
      <dgm:prSet/>
      <dgm:spPr/>
      <dgm:t>
        <a:bodyPr/>
        <a:lstStyle/>
        <a:p>
          <a:endParaRPr lang="en-US"/>
        </a:p>
      </dgm:t>
    </dgm:pt>
    <dgm:pt modelId="{04D0BACA-B53C-A845-88B6-FA60CB997DD5}" type="parTrans" cxnId="{7851A8EB-64D1-154B-BE59-2897EE03B1D4}">
      <dgm:prSet/>
      <dgm:spPr/>
      <dgm:t>
        <a:bodyPr/>
        <a:lstStyle/>
        <a:p>
          <a:endParaRPr lang="en-US"/>
        </a:p>
      </dgm:t>
    </dgm:pt>
    <dgm:pt modelId="{F128FD27-74B6-384F-A8FD-2FE4E7D5BCF5}" type="sibTrans" cxnId="{5919A85D-EB22-7C45-9C14-CDD45951B613}">
      <dgm:prSet/>
      <dgm:spPr/>
      <dgm:t>
        <a:bodyPr/>
        <a:lstStyle/>
        <a:p>
          <a:endParaRPr lang="en-US"/>
        </a:p>
      </dgm:t>
    </dgm:pt>
    <dgm:pt modelId="{91C07A06-3BF0-BF4F-80DD-A85953E59233}" type="parTrans" cxnId="{5919A85D-EB22-7C45-9C14-CDD45951B613}">
      <dgm:prSet/>
      <dgm:spPr/>
      <dgm:t>
        <a:bodyPr/>
        <a:lstStyle/>
        <a:p>
          <a:endParaRPr lang="en-US"/>
        </a:p>
      </dgm:t>
    </dgm:pt>
    <dgm:pt modelId="{B59636EE-1300-BB48-8669-CD051E676BEF}" type="sibTrans" cxnId="{E1035D04-B902-DD4A-87E2-C2DA17A04DA8}">
      <dgm:prSet/>
      <dgm:spPr/>
      <dgm:t>
        <a:bodyPr/>
        <a:lstStyle/>
        <a:p>
          <a:endParaRPr lang="en-US"/>
        </a:p>
      </dgm:t>
    </dgm:pt>
    <dgm:pt modelId="{17372D51-70A7-2E4C-848D-4A80DD7E6A49}" type="parTrans" cxnId="{E1035D04-B902-DD4A-87E2-C2DA17A04DA8}">
      <dgm:prSet/>
      <dgm:spPr/>
      <dgm:t>
        <a:bodyPr/>
        <a:lstStyle/>
        <a:p>
          <a:endParaRPr lang="en-US"/>
        </a:p>
      </dgm:t>
    </dgm:pt>
    <dgm:pt modelId="{74E12E2B-D9C3-6843-ACFF-514A55A57BB6}" type="pres">
      <dgm:prSet presAssocID="{73174EA4-DF51-B64F-8189-5EDAE409273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17D344-251D-7748-8237-0FD6F7071345}" type="pres">
      <dgm:prSet presAssocID="{73174EA4-DF51-B64F-8189-5EDAE4092734}" presName="radial" presStyleCnt="0">
        <dgm:presLayoutVars>
          <dgm:animLvl val="ctr"/>
        </dgm:presLayoutVars>
      </dgm:prSet>
      <dgm:spPr/>
    </dgm:pt>
    <dgm:pt modelId="{67CEE890-77E8-3244-8FA9-5477017D7D91}" type="pres">
      <dgm:prSet presAssocID="{8409BB8B-E41A-064E-ADFC-400E688937DF}" presName="centerShape" presStyleLbl="vennNode1" presStyleIdx="0" presStyleCnt="5"/>
      <dgm:spPr/>
      <dgm:t>
        <a:bodyPr/>
        <a:lstStyle/>
        <a:p>
          <a:endParaRPr lang="en-US"/>
        </a:p>
      </dgm:t>
    </dgm:pt>
    <dgm:pt modelId="{808BE75A-D2BF-314D-AF6A-308E43D2CAE0}" type="pres">
      <dgm:prSet presAssocID="{03F2003D-D9F8-E648-8C6C-039D9055C917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516DB7-2840-AE45-B714-AB5301D61682}" type="pres">
      <dgm:prSet presAssocID="{E52FE968-B999-B149-8DCA-F1BCB501E303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57BAC3-8A88-0046-922F-8A72B4B7A1BC}" type="pres">
      <dgm:prSet presAssocID="{C9B1486B-E2A2-3D49-8C40-8D5C35F8BC9E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4D7469-685E-1E40-AA6D-6AC7C72C3881}" type="pres">
      <dgm:prSet presAssocID="{D319E3BB-FE6E-5044-B52E-2973D83F39B8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FBA7C66-2E34-234B-9BE6-238FBBE33C3D}" type="presOf" srcId="{03F2003D-D9F8-E648-8C6C-039D9055C917}" destId="{808BE75A-D2BF-314D-AF6A-308E43D2CAE0}" srcOrd="0" destOrd="0" presId="urn:microsoft.com/office/officeart/2005/8/layout/radial3"/>
    <dgm:cxn modelId="{5919A85D-EB22-7C45-9C14-CDD45951B613}" srcId="{8409BB8B-E41A-064E-ADFC-400E688937DF}" destId="{E52FE968-B999-B149-8DCA-F1BCB501E303}" srcOrd="1" destOrd="0" parTransId="{91C07A06-3BF0-BF4F-80DD-A85953E59233}" sibTransId="{F128FD27-74B6-384F-A8FD-2FE4E7D5BCF5}"/>
    <dgm:cxn modelId="{A0C85FC9-B2E7-3D42-878F-F85511502092}" type="presOf" srcId="{E52FE968-B999-B149-8DCA-F1BCB501E303}" destId="{6D516DB7-2840-AE45-B714-AB5301D61682}" srcOrd="0" destOrd="0" presId="urn:microsoft.com/office/officeart/2005/8/layout/radial3"/>
    <dgm:cxn modelId="{C02E5F87-FA4F-914D-94F4-BA3582A62ED8}" type="presOf" srcId="{C9B1486B-E2A2-3D49-8C40-8D5C35F8BC9E}" destId="{C257BAC3-8A88-0046-922F-8A72B4B7A1BC}" srcOrd="0" destOrd="0" presId="urn:microsoft.com/office/officeart/2005/8/layout/radial3"/>
    <dgm:cxn modelId="{F71AF20C-E38A-BF4D-AF25-ADEDB1236914}" type="presOf" srcId="{8409BB8B-E41A-064E-ADFC-400E688937DF}" destId="{67CEE890-77E8-3244-8FA9-5477017D7D91}" srcOrd="0" destOrd="0" presId="urn:microsoft.com/office/officeart/2005/8/layout/radial3"/>
    <dgm:cxn modelId="{C7757D1C-5833-4F4D-BD7D-9FA87AA386A0}" srcId="{8409BB8B-E41A-064E-ADFC-400E688937DF}" destId="{D319E3BB-FE6E-5044-B52E-2973D83F39B8}" srcOrd="3" destOrd="0" parTransId="{E4011D38-B5A1-5F4A-AFAD-6F1DD27E692C}" sibTransId="{5F7600EF-C0A7-C541-ADF5-DED29417AAE9}"/>
    <dgm:cxn modelId="{1B098401-464A-BB40-A6C6-B73FCD549666}" type="presOf" srcId="{D319E3BB-FE6E-5044-B52E-2973D83F39B8}" destId="{4C4D7469-685E-1E40-AA6D-6AC7C72C3881}" srcOrd="0" destOrd="0" presId="urn:microsoft.com/office/officeart/2005/8/layout/radial3"/>
    <dgm:cxn modelId="{44E6B85E-EC81-044C-841C-9620183EB407}" type="presOf" srcId="{73174EA4-DF51-B64F-8189-5EDAE4092734}" destId="{74E12E2B-D9C3-6843-ACFF-514A55A57BB6}" srcOrd="0" destOrd="0" presId="urn:microsoft.com/office/officeart/2005/8/layout/radial3"/>
    <dgm:cxn modelId="{7851A8EB-64D1-154B-BE59-2897EE03B1D4}" srcId="{8409BB8B-E41A-064E-ADFC-400E688937DF}" destId="{C9B1486B-E2A2-3D49-8C40-8D5C35F8BC9E}" srcOrd="2" destOrd="0" parTransId="{04D0BACA-B53C-A845-88B6-FA60CB997DD5}" sibTransId="{459C1683-773D-AC4D-B2AE-29572696CFC6}"/>
    <dgm:cxn modelId="{F2AF77FA-E900-3049-AEAD-48390B500C16}" srcId="{73174EA4-DF51-B64F-8189-5EDAE4092734}" destId="{8409BB8B-E41A-064E-ADFC-400E688937DF}" srcOrd="0" destOrd="0" parTransId="{593BE4C0-8D29-0345-BF89-C6C72C6001FB}" sibTransId="{1E879480-72A4-DF48-9B28-CF218731CB68}"/>
    <dgm:cxn modelId="{E1035D04-B902-DD4A-87E2-C2DA17A04DA8}" srcId="{8409BB8B-E41A-064E-ADFC-400E688937DF}" destId="{03F2003D-D9F8-E648-8C6C-039D9055C917}" srcOrd="0" destOrd="0" parTransId="{17372D51-70A7-2E4C-848D-4A80DD7E6A49}" sibTransId="{B59636EE-1300-BB48-8669-CD051E676BEF}"/>
    <dgm:cxn modelId="{3383AD26-9E11-4246-87FF-D32039C7B2F9}" type="presParOf" srcId="{74E12E2B-D9C3-6843-ACFF-514A55A57BB6}" destId="{A117D344-251D-7748-8237-0FD6F7071345}" srcOrd="0" destOrd="0" presId="urn:microsoft.com/office/officeart/2005/8/layout/radial3"/>
    <dgm:cxn modelId="{3BB6C8C1-D246-D445-BB24-122E44A73A2B}" type="presParOf" srcId="{A117D344-251D-7748-8237-0FD6F7071345}" destId="{67CEE890-77E8-3244-8FA9-5477017D7D91}" srcOrd="0" destOrd="0" presId="urn:microsoft.com/office/officeart/2005/8/layout/radial3"/>
    <dgm:cxn modelId="{147CC91A-DAF8-8843-935D-4EA8A175050D}" type="presParOf" srcId="{A117D344-251D-7748-8237-0FD6F7071345}" destId="{808BE75A-D2BF-314D-AF6A-308E43D2CAE0}" srcOrd="1" destOrd="0" presId="urn:microsoft.com/office/officeart/2005/8/layout/radial3"/>
    <dgm:cxn modelId="{4227F5C2-FB96-B841-A230-7EA811E02958}" type="presParOf" srcId="{A117D344-251D-7748-8237-0FD6F7071345}" destId="{6D516DB7-2840-AE45-B714-AB5301D61682}" srcOrd="2" destOrd="0" presId="urn:microsoft.com/office/officeart/2005/8/layout/radial3"/>
    <dgm:cxn modelId="{B2BB6AD1-DFDC-0345-A046-6F098FB724F2}" type="presParOf" srcId="{A117D344-251D-7748-8237-0FD6F7071345}" destId="{C257BAC3-8A88-0046-922F-8A72B4B7A1BC}" srcOrd="3" destOrd="0" presId="urn:microsoft.com/office/officeart/2005/8/layout/radial3"/>
    <dgm:cxn modelId="{15575670-E858-B547-9018-C0EAD889EF57}" type="presParOf" srcId="{A117D344-251D-7748-8237-0FD6F7071345}" destId="{4C4D7469-685E-1E40-AA6D-6AC7C72C3881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948579-CC64-8247-B369-65DB11A287FE}" type="doc">
      <dgm:prSet loTypeId="urn:microsoft.com/office/officeart/2005/8/layout/cycle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2F178C3-4CFE-B84B-BCE6-E8C2019C97FC}">
      <dgm:prSet phldrT="[Text]"/>
      <dgm:spPr/>
      <dgm:t>
        <a:bodyPr/>
        <a:lstStyle/>
        <a:p>
          <a:r>
            <a:rPr lang="en-US" dirty="0" err="1" smtClean="0"/>
            <a:t>Raşitizm</a:t>
          </a:r>
          <a:endParaRPr lang="en-US" dirty="0"/>
        </a:p>
      </dgm:t>
    </dgm:pt>
    <dgm:pt modelId="{3E2F6F8F-BFA8-9F46-8074-2BBEE7047A91}" type="parTrans" cxnId="{E5ACA6C6-8FFA-F94D-BE1F-A364A748F29D}">
      <dgm:prSet/>
      <dgm:spPr/>
      <dgm:t>
        <a:bodyPr/>
        <a:lstStyle/>
        <a:p>
          <a:endParaRPr lang="en-US"/>
        </a:p>
      </dgm:t>
    </dgm:pt>
    <dgm:pt modelId="{94E263CD-037A-D240-93A1-C8C80286A4A5}" type="sibTrans" cxnId="{E5ACA6C6-8FFA-F94D-BE1F-A364A748F29D}">
      <dgm:prSet/>
      <dgm:spPr/>
      <dgm:t>
        <a:bodyPr/>
        <a:lstStyle/>
        <a:p>
          <a:endParaRPr lang="en-US"/>
        </a:p>
      </dgm:t>
    </dgm:pt>
    <dgm:pt modelId="{A114A22E-8CA5-5F48-9E0A-B2F287A4BA6A}">
      <dgm:prSet phldrT="[Text]"/>
      <dgm:spPr/>
      <dgm:t>
        <a:bodyPr/>
        <a:lstStyle/>
        <a:p>
          <a:r>
            <a:rPr lang="en-US" dirty="0" err="1" smtClean="0"/>
            <a:t>Osteoporoz-kırık</a:t>
          </a:r>
          <a:r>
            <a:rPr lang="en-US" dirty="0" smtClean="0"/>
            <a:t> </a:t>
          </a:r>
          <a:r>
            <a:rPr lang="en-US" dirty="0" err="1" smtClean="0"/>
            <a:t>riski</a:t>
          </a:r>
          <a:endParaRPr lang="en-US" dirty="0"/>
        </a:p>
      </dgm:t>
    </dgm:pt>
    <dgm:pt modelId="{409859BF-1CAA-D74D-814D-B3ADB342EFDE}" type="parTrans" cxnId="{D2801247-F72E-BB4F-86A0-E14B86EBE450}">
      <dgm:prSet/>
      <dgm:spPr/>
      <dgm:t>
        <a:bodyPr/>
        <a:lstStyle/>
        <a:p>
          <a:endParaRPr lang="en-US"/>
        </a:p>
      </dgm:t>
    </dgm:pt>
    <dgm:pt modelId="{C9B1E2AB-355E-0845-BADD-022FF6B422F7}" type="sibTrans" cxnId="{D2801247-F72E-BB4F-86A0-E14B86EBE450}">
      <dgm:prSet/>
      <dgm:spPr/>
      <dgm:t>
        <a:bodyPr/>
        <a:lstStyle/>
        <a:p>
          <a:endParaRPr lang="en-US"/>
        </a:p>
      </dgm:t>
    </dgm:pt>
    <dgm:pt modelId="{1E7A9EB4-0A75-4449-9015-B2653993CE9C}">
      <dgm:prSet phldrT="[Text]"/>
      <dgm:spPr/>
      <dgm:t>
        <a:bodyPr/>
        <a:lstStyle/>
        <a:p>
          <a:r>
            <a:rPr lang="en-US" dirty="0" err="1" smtClean="0"/>
            <a:t>Kanserlerle</a:t>
          </a:r>
          <a:r>
            <a:rPr lang="en-US" dirty="0" smtClean="0"/>
            <a:t> </a:t>
          </a:r>
          <a:r>
            <a:rPr lang="en-US" dirty="0" err="1" smtClean="0"/>
            <a:t>ilişkisi</a:t>
          </a:r>
          <a:endParaRPr lang="en-US" dirty="0"/>
        </a:p>
      </dgm:t>
    </dgm:pt>
    <dgm:pt modelId="{783D143B-2CE3-574A-92A7-8B76B85499EB}" type="parTrans" cxnId="{B11A483A-5C99-F648-95C5-8F0F8874A98B}">
      <dgm:prSet/>
      <dgm:spPr/>
      <dgm:t>
        <a:bodyPr/>
        <a:lstStyle/>
        <a:p>
          <a:endParaRPr lang="en-US"/>
        </a:p>
      </dgm:t>
    </dgm:pt>
    <dgm:pt modelId="{C51E6D94-6DB3-CA44-A51E-9CE713BA3859}" type="sibTrans" cxnId="{B11A483A-5C99-F648-95C5-8F0F8874A98B}">
      <dgm:prSet/>
      <dgm:spPr/>
      <dgm:t>
        <a:bodyPr/>
        <a:lstStyle/>
        <a:p>
          <a:endParaRPr lang="en-US"/>
        </a:p>
      </dgm:t>
    </dgm:pt>
    <dgm:pt modelId="{23B63B87-9EC7-C349-8E76-B77D089ED6B8}">
      <dgm:prSet phldrT="[Text]"/>
      <dgm:spPr/>
      <dgm:t>
        <a:bodyPr/>
        <a:lstStyle/>
        <a:p>
          <a:r>
            <a:rPr lang="en-US" dirty="0" err="1" smtClean="0"/>
            <a:t>Otoimmün</a:t>
          </a:r>
          <a:r>
            <a:rPr lang="en-US" dirty="0" smtClean="0"/>
            <a:t> </a:t>
          </a:r>
          <a:r>
            <a:rPr lang="en-US" dirty="0" err="1" smtClean="0"/>
            <a:t>hastalıklar</a:t>
          </a:r>
          <a:endParaRPr lang="en-US" dirty="0"/>
        </a:p>
      </dgm:t>
    </dgm:pt>
    <dgm:pt modelId="{9B830671-ECDC-074F-9A6B-7522278FE4C8}" type="parTrans" cxnId="{9A4CE915-284D-8C40-87D1-AD94D9157D9D}">
      <dgm:prSet/>
      <dgm:spPr/>
      <dgm:t>
        <a:bodyPr/>
        <a:lstStyle/>
        <a:p>
          <a:endParaRPr lang="en-US"/>
        </a:p>
      </dgm:t>
    </dgm:pt>
    <dgm:pt modelId="{52B74D01-AA6F-3C48-AA8C-2F1AC9AC3DD4}" type="sibTrans" cxnId="{9A4CE915-284D-8C40-87D1-AD94D9157D9D}">
      <dgm:prSet/>
      <dgm:spPr/>
      <dgm:t>
        <a:bodyPr/>
        <a:lstStyle/>
        <a:p>
          <a:endParaRPr lang="en-US"/>
        </a:p>
      </dgm:t>
    </dgm:pt>
    <dgm:pt modelId="{AC301B5A-FDED-2640-B171-385C9824595E}">
      <dgm:prSet phldrT="[Text]"/>
      <dgm:spPr/>
      <dgm:t>
        <a:bodyPr/>
        <a:lstStyle/>
        <a:p>
          <a:r>
            <a:rPr lang="en-US" dirty="0" smtClean="0"/>
            <a:t>CVS </a:t>
          </a:r>
          <a:r>
            <a:rPr lang="en-US" dirty="0" err="1" smtClean="0"/>
            <a:t>hstliıkları</a:t>
          </a:r>
          <a:endParaRPr lang="en-US" dirty="0"/>
        </a:p>
      </dgm:t>
    </dgm:pt>
    <dgm:pt modelId="{EA34E620-D985-CC4C-A12C-977BE605EA7B}" type="parTrans" cxnId="{AE61A739-4E42-504F-8630-49D1CE8ECEC8}">
      <dgm:prSet/>
      <dgm:spPr/>
      <dgm:t>
        <a:bodyPr/>
        <a:lstStyle/>
        <a:p>
          <a:endParaRPr lang="en-US"/>
        </a:p>
      </dgm:t>
    </dgm:pt>
    <dgm:pt modelId="{3BF6B482-BB77-F04A-8414-B90E5678E86F}" type="sibTrans" cxnId="{AE61A739-4E42-504F-8630-49D1CE8ECEC8}">
      <dgm:prSet/>
      <dgm:spPr/>
      <dgm:t>
        <a:bodyPr/>
        <a:lstStyle/>
        <a:p>
          <a:endParaRPr lang="en-US"/>
        </a:p>
      </dgm:t>
    </dgm:pt>
    <dgm:pt modelId="{43D7A088-2D38-764D-B5DC-FE8E4EC88628}">
      <dgm:prSet phldrT="[Text]"/>
      <dgm:spPr/>
      <dgm:t>
        <a:bodyPr/>
        <a:lstStyle/>
        <a:p>
          <a:r>
            <a:rPr lang="en-US" dirty="0" smtClean="0"/>
            <a:t>DM</a:t>
          </a:r>
          <a:endParaRPr lang="en-US" dirty="0"/>
        </a:p>
      </dgm:t>
    </dgm:pt>
    <dgm:pt modelId="{3B849CBF-027B-FA4E-8216-80C7FB686972}" type="parTrans" cxnId="{B60A59A8-59A4-7B4A-B326-61799E830E13}">
      <dgm:prSet/>
      <dgm:spPr/>
      <dgm:t>
        <a:bodyPr/>
        <a:lstStyle/>
        <a:p>
          <a:endParaRPr lang="en-US"/>
        </a:p>
      </dgm:t>
    </dgm:pt>
    <dgm:pt modelId="{00270114-EFAC-AE46-8BE4-7A1639BE2839}" type="sibTrans" cxnId="{B60A59A8-59A4-7B4A-B326-61799E830E13}">
      <dgm:prSet/>
      <dgm:spPr/>
      <dgm:t>
        <a:bodyPr/>
        <a:lstStyle/>
        <a:p>
          <a:endParaRPr lang="en-US"/>
        </a:p>
      </dgm:t>
    </dgm:pt>
    <dgm:pt modelId="{F62985B3-D931-7843-BC3C-302933A7CF69}">
      <dgm:prSet phldrT="[Text]"/>
      <dgm:spPr/>
      <dgm:t>
        <a:bodyPr/>
        <a:lstStyle/>
        <a:p>
          <a:r>
            <a:rPr lang="en-US" dirty="0" err="1" smtClean="0"/>
            <a:t>Şizofreni</a:t>
          </a:r>
          <a:r>
            <a:rPr lang="en-US" dirty="0" smtClean="0"/>
            <a:t> </a:t>
          </a:r>
          <a:r>
            <a:rPr lang="en-US" dirty="0" err="1" smtClean="0"/>
            <a:t>Depresyon</a:t>
          </a:r>
          <a:endParaRPr lang="en-US" dirty="0"/>
        </a:p>
      </dgm:t>
    </dgm:pt>
    <dgm:pt modelId="{BB2BF757-B6FA-F946-B2A4-97F55440AA8C}" type="parTrans" cxnId="{4D7A1397-65AF-0D41-9BA4-168D2CB51628}">
      <dgm:prSet/>
      <dgm:spPr/>
      <dgm:t>
        <a:bodyPr/>
        <a:lstStyle/>
        <a:p>
          <a:endParaRPr lang="en-US"/>
        </a:p>
      </dgm:t>
    </dgm:pt>
    <dgm:pt modelId="{46C0A35A-C9CC-554F-B8B9-D94C9F2DD53B}" type="sibTrans" cxnId="{4D7A1397-65AF-0D41-9BA4-168D2CB51628}">
      <dgm:prSet/>
      <dgm:spPr/>
      <dgm:t>
        <a:bodyPr/>
        <a:lstStyle/>
        <a:p>
          <a:endParaRPr lang="en-US"/>
        </a:p>
      </dgm:t>
    </dgm:pt>
    <dgm:pt modelId="{58D0A907-E7BA-DE43-B1AA-EF1A43F25BF0}">
      <dgm:prSet phldrT="[Text]"/>
      <dgm:spPr/>
      <dgm:t>
        <a:bodyPr/>
        <a:lstStyle/>
        <a:p>
          <a:r>
            <a:rPr lang="en-US" dirty="0" smtClean="0"/>
            <a:t>KC – AC </a:t>
          </a:r>
          <a:r>
            <a:rPr lang="en-US" dirty="0" err="1" smtClean="0"/>
            <a:t>fonk</a:t>
          </a:r>
          <a:r>
            <a:rPr lang="en-US" dirty="0" smtClean="0"/>
            <a:t> </a:t>
          </a:r>
          <a:r>
            <a:rPr lang="en-US" dirty="0" err="1" smtClean="0"/>
            <a:t>bozukukları</a:t>
          </a:r>
          <a:endParaRPr lang="en-US" dirty="0"/>
        </a:p>
      </dgm:t>
    </dgm:pt>
    <dgm:pt modelId="{211D0F93-2223-DF48-BBB5-F2F6A1197553}" type="parTrans" cxnId="{022EF186-8690-6F47-902F-B428C4C37364}">
      <dgm:prSet/>
      <dgm:spPr/>
      <dgm:t>
        <a:bodyPr/>
        <a:lstStyle/>
        <a:p>
          <a:endParaRPr lang="en-US"/>
        </a:p>
      </dgm:t>
    </dgm:pt>
    <dgm:pt modelId="{1324A5DF-14DD-5E46-B0C1-58D7DA803CEB}" type="sibTrans" cxnId="{022EF186-8690-6F47-902F-B428C4C37364}">
      <dgm:prSet/>
      <dgm:spPr/>
      <dgm:t>
        <a:bodyPr/>
        <a:lstStyle/>
        <a:p>
          <a:endParaRPr lang="en-US"/>
        </a:p>
      </dgm:t>
    </dgm:pt>
    <dgm:pt modelId="{B68A9AA8-05AF-D84E-9EA9-29358E0F5DBF}" type="pres">
      <dgm:prSet presAssocID="{70948579-CC64-8247-B369-65DB11A287F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2456FC0-891D-0547-9526-91A1B92FBB19}" type="pres">
      <dgm:prSet presAssocID="{22F178C3-4CFE-B84B-BCE6-E8C2019C97FC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902B6D-A96F-BB4C-9DE3-AC0F6068ECF7}" type="pres">
      <dgm:prSet presAssocID="{22F178C3-4CFE-B84B-BCE6-E8C2019C97FC}" presName="spNode" presStyleCnt="0"/>
      <dgm:spPr/>
    </dgm:pt>
    <dgm:pt modelId="{EF1F4917-FA42-A04B-8D5B-CD45C5798E9A}" type="pres">
      <dgm:prSet presAssocID="{94E263CD-037A-D240-93A1-C8C80286A4A5}" presName="sibTrans" presStyleLbl="sibTrans1D1" presStyleIdx="0" presStyleCnt="8"/>
      <dgm:spPr/>
      <dgm:t>
        <a:bodyPr/>
        <a:lstStyle/>
        <a:p>
          <a:endParaRPr lang="en-US"/>
        </a:p>
      </dgm:t>
    </dgm:pt>
    <dgm:pt modelId="{F153C3B9-2D35-EC4D-AE2A-D5BAF899AAF2}" type="pres">
      <dgm:prSet presAssocID="{A114A22E-8CA5-5F48-9E0A-B2F287A4BA6A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BBD7BF-4D2D-C244-BB2F-7869B8B054EE}" type="pres">
      <dgm:prSet presAssocID="{A114A22E-8CA5-5F48-9E0A-B2F287A4BA6A}" presName="spNode" presStyleCnt="0"/>
      <dgm:spPr/>
    </dgm:pt>
    <dgm:pt modelId="{6C498C6B-FEDD-0045-BEB8-4812A73D731A}" type="pres">
      <dgm:prSet presAssocID="{C9B1E2AB-355E-0845-BADD-022FF6B422F7}" presName="sibTrans" presStyleLbl="sibTrans1D1" presStyleIdx="1" presStyleCnt="8"/>
      <dgm:spPr/>
      <dgm:t>
        <a:bodyPr/>
        <a:lstStyle/>
        <a:p>
          <a:endParaRPr lang="en-US"/>
        </a:p>
      </dgm:t>
    </dgm:pt>
    <dgm:pt modelId="{767078F4-964E-0C43-98DA-3D9815CF0E3B}" type="pres">
      <dgm:prSet presAssocID="{1E7A9EB4-0A75-4449-9015-B2653993CE9C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56762A-F3D1-4540-A6B1-5312CC371152}" type="pres">
      <dgm:prSet presAssocID="{1E7A9EB4-0A75-4449-9015-B2653993CE9C}" presName="spNode" presStyleCnt="0"/>
      <dgm:spPr/>
    </dgm:pt>
    <dgm:pt modelId="{5B63E8A3-183C-F24B-B395-9F9F6CB66DC2}" type="pres">
      <dgm:prSet presAssocID="{C51E6D94-6DB3-CA44-A51E-9CE713BA3859}" presName="sibTrans" presStyleLbl="sibTrans1D1" presStyleIdx="2" presStyleCnt="8"/>
      <dgm:spPr/>
      <dgm:t>
        <a:bodyPr/>
        <a:lstStyle/>
        <a:p>
          <a:endParaRPr lang="en-US"/>
        </a:p>
      </dgm:t>
    </dgm:pt>
    <dgm:pt modelId="{CE9838EE-5C3A-404F-921D-C73A666473E0}" type="pres">
      <dgm:prSet presAssocID="{23B63B87-9EC7-C349-8E76-B77D089ED6B8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9B2FED-1075-1647-BB1A-5AEA2F97F222}" type="pres">
      <dgm:prSet presAssocID="{23B63B87-9EC7-C349-8E76-B77D089ED6B8}" presName="spNode" presStyleCnt="0"/>
      <dgm:spPr/>
    </dgm:pt>
    <dgm:pt modelId="{8E3CE0F4-B7E7-0443-A330-247D0AFE2AB0}" type="pres">
      <dgm:prSet presAssocID="{52B74D01-AA6F-3C48-AA8C-2F1AC9AC3DD4}" presName="sibTrans" presStyleLbl="sibTrans1D1" presStyleIdx="3" presStyleCnt="8"/>
      <dgm:spPr/>
      <dgm:t>
        <a:bodyPr/>
        <a:lstStyle/>
        <a:p>
          <a:endParaRPr lang="en-US"/>
        </a:p>
      </dgm:t>
    </dgm:pt>
    <dgm:pt modelId="{435523B8-8EAF-DD48-A7A7-67680E3DCE1F}" type="pres">
      <dgm:prSet presAssocID="{AC301B5A-FDED-2640-B171-385C9824595E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370A53-6F35-0540-A06C-597C43459994}" type="pres">
      <dgm:prSet presAssocID="{AC301B5A-FDED-2640-B171-385C9824595E}" presName="spNode" presStyleCnt="0"/>
      <dgm:spPr/>
    </dgm:pt>
    <dgm:pt modelId="{69DFE11C-537C-3043-B3A5-05AD6C0417FC}" type="pres">
      <dgm:prSet presAssocID="{3BF6B482-BB77-F04A-8414-B90E5678E86F}" presName="sibTrans" presStyleLbl="sibTrans1D1" presStyleIdx="4" presStyleCnt="8"/>
      <dgm:spPr/>
      <dgm:t>
        <a:bodyPr/>
        <a:lstStyle/>
        <a:p>
          <a:endParaRPr lang="en-US"/>
        </a:p>
      </dgm:t>
    </dgm:pt>
    <dgm:pt modelId="{28CC3F0F-D8CB-3D42-8AA2-F81A4C6589A3}" type="pres">
      <dgm:prSet presAssocID="{43D7A088-2D38-764D-B5DC-FE8E4EC88628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C96EF8-F2EA-ED4F-AD32-32A1369428F2}" type="pres">
      <dgm:prSet presAssocID="{43D7A088-2D38-764D-B5DC-FE8E4EC88628}" presName="spNode" presStyleCnt="0"/>
      <dgm:spPr/>
    </dgm:pt>
    <dgm:pt modelId="{A327529C-C7AE-AF4E-97DF-39D698BB677D}" type="pres">
      <dgm:prSet presAssocID="{00270114-EFAC-AE46-8BE4-7A1639BE2839}" presName="sibTrans" presStyleLbl="sibTrans1D1" presStyleIdx="5" presStyleCnt="8"/>
      <dgm:spPr/>
      <dgm:t>
        <a:bodyPr/>
        <a:lstStyle/>
        <a:p>
          <a:endParaRPr lang="en-US"/>
        </a:p>
      </dgm:t>
    </dgm:pt>
    <dgm:pt modelId="{6FFBB95E-F2AA-7F44-A2F4-5D27A6BB08C2}" type="pres">
      <dgm:prSet presAssocID="{F62985B3-D931-7843-BC3C-302933A7CF69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AA5C49-B353-AD43-98CC-3B3B79900242}" type="pres">
      <dgm:prSet presAssocID="{F62985B3-D931-7843-BC3C-302933A7CF69}" presName="spNode" presStyleCnt="0"/>
      <dgm:spPr/>
    </dgm:pt>
    <dgm:pt modelId="{6ADA1AAB-F5CC-D847-AF3D-9E091D446453}" type="pres">
      <dgm:prSet presAssocID="{46C0A35A-C9CC-554F-B8B9-D94C9F2DD53B}" presName="sibTrans" presStyleLbl="sibTrans1D1" presStyleIdx="6" presStyleCnt="8"/>
      <dgm:spPr/>
      <dgm:t>
        <a:bodyPr/>
        <a:lstStyle/>
        <a:p>
          <a:endParaRPr lang="en-US"/>
        </a:p>
      </dgm:t>
    </dgm:pt>
    <dgm:pt modelId="{873A491D-C2FD-694C-8DB6-C75EF67CB5FD}" type="pres">
      <dgm:prSet presAssocID="{58D0A907-E7BA-DE43-B1AA-EF1A43F25BF0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815492-CF67-A74A-BDB4-01A068E9BFD4}" type="pres">
      <dgm:prSet presAssocID="{58D0A907-E7BA-DE43-B1AA-EF1A43F25BF0}" presName="spNode" presStyleCnt="0"/>
      <dgm:spPr/>
    </dgm:pt>
    <dgm:pt modelId="{8844684F-083A-4149-BE4A-63C9E542EFB3}" type="pres">
      <dgm:prSet presAssocID="{1324A5DF-14DD-5E46-B0C1-58D7DA803CEB}" presName="sibTrans" presStyleLbl="sibTrans1D1" presStyleIdx="7" presStyleCnt="8"/>
      <dgm:spPr/>
      <dgm:t>
        <a:bodyPr/>
        <a:lstStyle/>
        <a:p>
          <a:endParaRPr lang="en-US"/>
        </a:p>
      </dgm:t>
    </dgm:pt>
  </dgm:ptLst>
  <dgm:cxnLst>
    <dgm:cxn modelId="{16401531-717E-084E-B820-31539FAB59B0}" type="presOf" srcId="{58D0A907-E7BA-DE43-B1AA-EF1A43F25BF0}" destId="{873A491D-C2FD-694C-8DB6-C75EF67CB5FD}" srcOrd="0" destOrd="0" presId="urn:microsoft.com/office/officeart/2005/8/layout/cycle5"/>
    <dgm:cxn modelId="{B11A483A-5C99-F648-95C5-8F0F8874A98B}" srcId="{70948579-CC64-8247-B369-65DB11A287FE}" destId="{1E7A9EB4-0A75-4449-9015-B2653993CE9C}" srcOrd="2" destOrd="0" parTransId="{783D143B-2CE3-574A-92A7-8B76B85499EB}" sibTransId="{C51E6D94-6DB3-CA44-A51E-9CE713BA3859}"/>
    <dgm:cxn modelId="{8D55A8BC-FCD1-D548-98C5-5176BF945043}" type="presOf" srcId="{70948579-CC64-8247-B369-65DB11A287FE}" destId="{B68A9AA8-05AF-D84E-9EA9-29358E0F5DBF}" srcOrd="0" destOrd="0" presId="urn:microsoft.com/office/officeart/2005/8/layout/cycle5"/>
    <dgm:cxn modelId="{AE61A739-4E42-504F-8630-49D1CE8ECEC8}" srcId="{70948579-CC64-8247-B369-65DB11A287FE}" destId="{AC301B5A-FDED-2640-B171-385C9824595E}" srcOrd="4" destOrd="0" parTransId="{EA34E620-D985-CC4C-A12C-977BE605EA7B}" sibTransId="{3BF6B482-BB77-F04A-8414-B90E5678E86F}"/>
    <dgm:cxn modelId="{2D724DD5-40E1-9043-A131-45CAAD02F0ED}" type="presOf" srcId="{F62985B3-D931-7843-BC3C-302933A7CF69}" destId="{6FFBB95E-F2AA-7F44-A2F4-5D27A6BB08C2}" srcOrd="0" destOrd="0" presId="urn:microsoft.com/office/officeart/2005/8/layout/cycle5"/>
    <dgm:cxn modelId="{F52D3B71-7352-1648-ADC3-2A445B430CF4}" type="presOf" srcId="{46C0A35A-C9CC-554F-B8B9-D94C9F2DD53B}" destId="{6ADA1AAB-F5CC-D847-AF3D-9E091D446453}" srcOrd="0" destOrd="0" presId="urn:microsoft.com/office/officeart/2005/8/layout/cycle5"/>
    <dgm:cxn modelId="{B60A59A8-59A4-7B4A-B326-61799E830E13}" srcId="{70948579-CC64-8247-B369-65DB11A287FE}" destId="{43D7A088-2D38-764D-B5DC-FE8E4EC88628}" srcOrd="5" destOrd="0" parTransId="{3B849CBF-027B-FA4E-8216-80C7FB686972}" sibTransId="{00270114-EFAC-AE46-8BE4-7A1639BE2839}"/>
    <dgm:cxn modelId="{9A4CE915-284D-8C40-87D1-AD94D9157D9D}" srcId="{70948579-CC64-8247-B369-65DB11A287FE}" destId="{23B63B87-9EC7-C349-8E76-B77D089ED6B8}" srcOrd="3" destOrd="0" parTransId="{9B830671-ECDC-074F-9A6B-7522278FE4C8}" sibTransId="{52B74D01-AA6F-3C48-AA8C-2F1AC9AC3DD4}"/>
    <dgm:cxn modelId="{022EF186-8690-6F47-902F-B428C4C37364}" srcId="{70948579-CC64-8247-B369-65DB11A287FE}" destId="{58D0A907-E7BA-DE43-B1AA-EF1A43F25BF0}" srcOrd="7" destOrd="0" parTransId="{211D0F93-2223-DF48-BBB5-F2F6A1197553}" sibTransId="{1324A5DF-14DD-5E46-B0C1-58D7DA803CEB}"/>
    <dgm:cxn modelId="{D8F6306D-C094-8244-AE7D-94E9734EA0AD}" type="presOf" srcId="{A114A22E-8CA5-5F48-9E0A-B2F287A4BA6A}" destId="{F153C3B9-2D35-EC4D-AE2A-D5BAF899AAF2}" srcOrd="0" destOrd="0" presId="urn:microsoft.com/office/officeart/2005/8/layout/cycle5"/>
    <dgm:cxn modelId="{A6E40555-178C-7E43-AC82-ACC8E64A6FFF}" type="presOf" srcId="{1324A5DF-14DD-5E46-B0C1-58D7DA803CEB}" destId="{8844684F-083A-4149-BE4A-63C9E542EFB3}" srcOrd="0" destOrd="0" presId="urn:microsoft.com/office/officeart/2005/8/layout/cycle5"/>
    <dgm:cxn modelId="{DEF7DF2D-2583-D341-9288-1C2DF7B12242}" type="presOf" srcId="{1E7A9EB4-0A75-4449-9015-B2653993CE9C}" destId="{767078F4-964E-0C43-98DA-3D9815CF0E3B}" srcOrd="0" destOrd="0" presId="urn:microsoft.com/office/officeart/2005/8/layout/cycle5"/>
    <dgm:cxn modelId="{938EA94E-608D-024D-AC43-57E43919E7E3}" type="presOf" srcId="{C51E6D94-6DB3-CA44-A51E-9CE713BA3859}" destId="{5B63E8A3-183C-F24B-B395-9F9F6CB66DC2}" srcOrd="0" destOrd="0" presId="urn:microsoft.com/office/officeart/2005/8/layout/cycle5"/>
    <dgm:cxn modelId="{E5ACA6C6-8FFA-F94D-BE1F-A364A748F29D}" srcId="{70948579-CC64-8247-B369-65DB11A287FE}" destId="{22F178C3-4CFE-B84B-BCE6-E8C2019C97FC}" srcOrd="0" destOrd="0" parTransId="{3E2F6F8F-BFA8-9F46-8074-2BBEE7047A91}" sibTransId="{94E263CD-037A-D240-93A1-C8C80286A4A5}"/>
    <dgm:cxn modelId="{00579EA4-E2F7-1E46-A3AB-502C4A12FD17}" type="presOf" srcId="{94E263CD-037A-D240-93A1-C8C80286A4A5}" destId="{EF1F4917-FA42-A04B-8D5B-CD45C5798E9A}" srcOrd="0" destOrd="0" presId="urn:microsoft.com/office/officeart/2005/8/layout/cycle5"/>
    <dgm:cxn modelId="{4D7A1397-65AF-0D41-9BA4-168D2CB51628}" srcId="{70948579-CC64-8247-B369-65DB11A287FE}" destId="{F62985B3-D931-7843-BC3C-302933A7CF69}" srcOrd="6" destOrd="0" parTransId="{BB2BF757-B6FA-F946-B2A4-97F55440AA8C}" sibTransId="{46C0A35A-C9CC-554F-B8B9-D94C9F2DD53B}"/>
    <dgm:cxn modelId="{E5B92490-2724-1D42-BCD8-1092E33802E2}" type="presOf" srcId="{C9B1E2AB-355E-0845-BADD-022FF6B422F7}" destId="{6C498C6B-FEDD-0045-BEB8-4812A73D731A}" srcOrd="0" destOrd="0" presId="urn:microsoft.com/office/officeart/2005/8/layout/cycle5"/>
    <dgm:cxn modelId="{7F52A192-07F1-0F41-B078-75FE1076C57E}" type="presOf" srcId="{3BF6B482-BB77-F04A-8414-B90E5678E86F}" destId="{69DFE11C-537C-3043-B3A5-05AD6C0417FC}" srcOrd="0" destOrd="0" presId="urn:microsoft.com/office/officeart/2005/8/layout/cycle5"/>
    <dgm:cxn modelId="{0788FBA4-0E84-E742-A3C0-6405CBD4C38C}" type="presOf" srcId="{52B74D01-AA6F-3C48-AA8C-2F1AC9AC3DD4}" destId="{8E3CE0F4-B7E7-0443-A330-247D0AFE2AB0}" srcOrd="0" destOrd="0" presId="urn:microsoft.com/office/officeart/2005/8/layout/cycle5"/>
    <dgm:cxn modelId="{D2801247-F72E-BB4F-86A0-E14B86EBE450}" srcId="{70948579-CC64-8247-B369-65DB11A287FE}" destId="{A114A22E-8CA5-5F48-9E0A-B2F287A4BA6A}" srcOrd="1" destOrd="0" parTransId="{409859BF-1CAA-D74D-814D-B3ADB342EFDE}" sibTransId="{C9B1E2AB-355E-0845-BADD-022FF6B422F7}"/>
    <dgm:cxn modelId="{E2910A08-2D0B-AD4F-A88B-BD4961BB5F3E}" type="presOf" srcId="{00270114-EFAC-AE46-8BE4-7A1639BE2839}" destId="{A327529C-C7AE-AF4E-97DF-39D698BB677D}" srcOrd="0" destOrd="0" presId="urn:microsoft.com/office/officeart/2005/8/layout/cycle5"/>
    <dgm:cxn modelId="{1157017F-4165-2D42-964D-48CA12CC55EC}" type="presOf" srcId="{22F178C3-4CFE-B84B-BCE6-E8C2019C97FC}" destId="{D2456FC0-891D-0547-9526-91A1B92FBB19}" srcOrd="0" destOrd="0" presId="urn:microsoft.com/office/officeart/2005/8/layout/cycle5"/>
    <dgm:cxn modelId="{C88D4F7F-0193-4945-8F3B-AF7979F9B31E}" type="presOf" srcId="{AC301B5A-FDED-2640-B171-385C9824595E}" destId="{435523B8-8EAF-DD48-A7A7-67680E3DCE1F}" srcOrd="0" destOrd="0" presId="urn:microsoft.com/office/officeart/2005/8/layout/cycle5"/>
    <dgm:cxn modelId="{EFF3EEA5-2593-6C41-947A-C52F65759654}" type="presOf" srcId="{23B63B87-9EC7-C349-8E76-B77D089ED6B8}" destId="{CE9838EE-5C3A-404F-921D-C73A666473E0}" srcOrd="0" destOrd="0" presId="urn:microsoft.com/office/officeart/2005/8/layout/cycle5"/>
    <dgm:cxn modelId="{21AF29C7-1AA1-EC4D-BA58-5FDAF50005CD}" type="presOf" srcId="{43D7A088-2D38-764D-B5DC-FE8E4EC88628}" destId="{28CC3F0F-D8CB-3D42-8AA2-F81A4C6589A3}" srcOrd="0" destOrd="0" presId="urn:microsoft.com/office/officeart/2005/8/layout/cycle5"/>
    <dgm:cxn modelId="{5B007928-769D-F345-82AA-E3AB1EE96DFD}" type="presParOf" srcId="{B68A9AA8-05AF-D84E-9EA9-29358E0F5DBF}" destId="{D2456FC0-891D-0547-9526-91A1B92FBB19}" srcOrd="0" destOrd="0" presId="urn:microsoft.com/office/officeart/2005/8/layout/cycle5"/>
    <dgm:cxn modelId="{5D1C0288-DEB0-1D43-95BE-1DD4F827905B}" type="presParOf" srcId="{B68A9AA8-05AF-D84E-9EA9-29358E0F5DBF}" destId="{47902B6D-A96F-BB4C-9DE3-AC0F6068ECF7}" srcOrd="1" destOrd="0" presId="urn:microsoft.com/office/officeart/2005/8/layout/cycle5"/>
    <dgm:cxn modelId="{B0C5620F-8BA4-0A49-8904-6EDB41704B1F}" type="presParOf" srcId="{B68A9AA8-05AF-D84E-9EA9-29358E0F5DBF}" destId="{EF1F4917-FA42-A04B-8D5B-CD45C5798E9A}" srcOrd="2" destOrd="0" presId="urn:microsoft.com/office/officeart/2005/8/layout/cycle5"/>
    <dgm:cxn modelId="{1BC0E321-AE0D-4B46-BCF1-98F489F6F2FD}" type="presParOf" srcId="{B68A9AA8-05AF-D84E-9EA9-29358E0F5DBF}" destId="{F153C3B9-2D35-EC4D-AE2A-D5BAF899AAF2}" srcOrd="3" destOrd="0" presId="urn:microsoft.com/office/officeart/2005/8/layout/cycle5"/>
    <dgm:cxn modelId="{828C450C-4E42-8746-81F5-17EE582828B8}" type="presParOf" srcId="{B68A9AA8-05AF-D84E-9EA9-29358E0F5DBF}" destId="{BFBBD7BF-4D2D-C244-BB2F-7869B8B054EE}" srcOrd="4" destOrd="0" presId="urn:microsoft.com/office/officeart/2005/8/layout/cycle5"/>
    <dgm:cxn modelId="{6741930B-CE93-734A-A155-4459253A6210}" type="presParOf" srcId="{B68A9AA8-05AF-D84E-9EA9-29358E0F5DBF}" destId="{6C498C6B-FEDD-0045-BEB8-4812A73D731A}" srcOrd="5" destOrd="0" presId="urn:microsoft.com/office/officeart/2005/8/layout/cycle5"/>
    <dgm:cxn modelId="{166700B5-167E-B647-AA99-903CFA813BB8}" type="presParOf" srcId="{B68A9AA8-05AF-D84E-9EA9-29358E0F5DBF}" destId="{767078F4-964E-0C43-98DA-3D9815CF0E3B}" srcOrd="6" destOrd="0" presId="urn:microsoft.com/office/officeart/2005/8/layout/cycle5"/>
    <dgm:cxn modelId="{9141EBB0-C17F-9F4B-85F6-610F7C784690}" type="presParOf" srcId="{B68A9AA8-05AF-D84E-9EA9-29358E0F5DBF}" destId="{BE56762A-F3D1-4540-A6B1-5312CC371152}" srcOrd="7" destOrd="0" presId="urn:microsoft.com/office/officeart/2005/8/layout/cycle5"/>
    <dgm:cxn modelId="{7E67E172-7D8D-EB47-970E-AB8403913573}" type="presParOf" srcId="{B68A9AA8-05AF-D84E-9EA9-29358E0F5DBF}" destId="{5B63E8A3-183C-F24B-B395-9F9F6CB66DC2}" srcOrd="8" destOrd="0" presId="urn:microsoft.com/office/officeart/2005/8/layout/cycle5"/>
    <dgm:cxn modelId="{EA8246B2-84F6-CD4F-AE66-9668F99D352F}" type="presParOf" srcId="{B68A9AA8-05AF-D84E-9EA9-29358E0F5DBF}" destId="{CE9838EE-5C3A-404F-921D-C73A666473E0}" srcOrd="9" destOrd="0" presId="urn:microsoft.com/office/officeart/2005/8/layout/cycle5"/>
    <dgm:cxn modelId="{01D3C0F0-5CD2-CB4E-A50D-CC2134689976}" type="presParOf" srcId="{B68A9AA8-05AF-D84E-9EA9-29358E0F5DBF}" destId="{A59B2FED-1075-1647-BB1A-5AEA2F97F222}" srcOrd="10" destOrd="0" presId="urn:microsoft.com/office/officeart/2005/8/layout/cycle5"/>
    <dgm:cxn modelId="{D3EBC304-E052-FD4F-A6E0-02C029E78339}" type="presParOf" srcId="{B68A9AA8-05AF-D84E-9EA9-29358E0F5DBF}" destId="{8E3CE0F4-B7E7-0443-A330-247D0AFE2AB0}" srcOrd="11" destOrd="0" presId="urn:microsoft.com/office/officeart/2005/8/layout/cycle5"/>
    <dgm:cxn modelId="{68658B26-C8E0-614D-B415-86BB275D1080}" type="presParOf" srcId="{B68A9AA8-05AF-D84E-9EA9-29358E0F5DBF}" destId="{435523B8-8EAF-DD48-A7A7-67680E3DCE1F}" srcOrd="12" destOrd="0" presId="urn:microsoft.com/office/officeart/2005/8/layout/cycle5"/>
    <dgm:cxn modelId="{32C816AA-CA61-0248-A316-51FBBB132575}" type="presParOf" srcId="{B68A9AA8-05AF-D84E-9EA9-29358E0F5DBF}" destId="{81370A53-6F35-0540-A06C-597C43459994}" srcOrd="13" destOrd="0" presId="urn:microsoft.com/office/officeart/2005/8/layout/cycle5"/>
    <dgm:cxn modelId="{CF9D6858-F698-C043-9BAE-8305CA201780}" type="presParOf" srcId="{B68A9AA8-05AF-D84E-9EA9-29358E0F5DBF}" destId="{69DFE11C-537C-3043-B3A5-05AD6C0417FC}" srcOrd="14" destOrd="0" presId="urn:microsoft.com/office/officeart/2005/8/layout/cycle5"/>
    <dgm:cxn modelId="{DC6D0471-0293-734D-B5AC-937F574CCA3A}" type="presParOf" srcId="{B68A9AA8-05AF-D84E-9EA9-29358E0F5DBF}" destId="{28CC3F0F-D8CB-3D42-8AA2-F81A4C6589A3}" srcOrd="15" destOrd="0" presId="urn:microsoft.com/office/officeart/2005/8/layout/cycle5"/>
    <dgm:cxn modelId="{92B862D9-3E2A-C642-8863-EB56C5911FFC}" type="presParOf" srcId="{B68A9AA8-05AF-D84E-9EA9-29358E0F5DBF}" destId="{59C96EF8-F2EA-ED4F-AD32-32A1369428F2}" srcOrd="16" destOrd="0" presId="urn:microsoft.com/office/officeart/2005/8/layout/cycle5"/>
    <dgm:cxn modelId="{C65A2D8E-BD58-0744-89E6-A156F3C1D259}" type="presParOf" srcId="{B68A9AA8-05AF-D84E-9EA9-29358E0F5DBF}" destId="{A327529C-C7AE-AF4E-97DF-39D698BB677D}" srcOrd="17" destOrd="0" presId="urn:microsoft.com/office/officeart/2005/8/layout/cycle5"/>
    <dgm:cxn modelId="{92467709-2263-634C-A4D2-B064F0EAB306}" type="presParOf" srcId="{B68A9AA8-05AF-D84E-9EA9-29358E0F5DBF}" destId="{6FFBB95E-F2AA-7F44-A2F4-5D27A6BB08C2}" srcOrd="18" destOrd="0" presId="urn:microsoft.com/office/officeart/2005/8/layout/cycle5"/>
    <dgm:cxn modelId="{6F939B0F-ABEF-6D41-8CA1-0CD2191414C8}" type="presParOf" srcId="{B68A9AA8-05AF-D84E-9EA9-29358E0F5DBF}" destId="{C7AA5C49-B353-AD43-98CC-3B3B79900242}" srcOrd="19" destOrd="0" presId="urn:microsoft.com/office/officeart/2005/8/layout/cycle5"/>
    <dgm:cxn modelId="{7D51DB35-34F9-264F-8B72-D28F3538C262}" type="presParOf" srcId="{B68A9AA8-05AF-D84E-9EA9-29358E0F5DBF}" destId="{6ADA1AAB-F5CC-D847-AF3D-9E091D446453}" srcOrd="20" destOrd="0" presId="urn:microsoft.com/office/officeart/2005/8/layout/cycle5"/>
    <dgm:cxn modelId="{FAE27E8B-44AF-674B-BC2B-168C0C01BD67}" type="presParOf" srcId="{B68A9AA8-05AF-D84E-9EA9-29358E0F5DBF}" destId="{873A491D-C2FD-694C-8DB6-C75EF67CB5FD}" srcOrd="21" destOrd="0" presId="urn:microsoft.com/office/officeart/2005/8/layout/cycle5"/>
    <dgm:cxn modelId="{6D69AD2A-7417-DD4E-BA52-4815D54D2980}" type="presParOf" srcId="{B68A9AA8-05AF-D84E-9EA9-29358E0F5DBF}" destId="{D5815492-CF67-A74A-BDB4-01A068E9BFD4}" srcOrd="22" destOrd="0" presId="urn:microsoft.com/office/officeart/2005/8/layout/cycle5"/>
    <dgm:cxn modelId="{79584DE1-651D-DB49-85BE-C3AEBC56B219}" type="presParOf" srcId="{B68A9AA8-05AF-D84E-9EA9-29358E0F5DBF}" destId="{8844684F-083A-4149-BE4A-63C9E542EFB3}" srcOrd="23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CEE890-77E8-3244-8FA9-5477017D7D91}">
      <dsp:nvSpPr>
        <dsp:cNvPr id="0" name=""/>
        <dsp:cNvSpPr/>
      </dsp:nvSpPr>
      <dsp:spPr>
        <a:xfrm>
          <a:off x="899219" y="1142901"/>
          <a:ext cx="2240160" cy="2240160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  <a:gs pos="47500">
              <a:schemeClr val="accent2">
                <a:alpha val="50000"/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58500">
              <a:schemeClr val="accent2">
                <a:alpha val="50000"/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</a:gsLst>
          <a:lin ang="360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VİT D</a:t>
          </a:r>
          <a:endParaRPr lang="en-US" sz="5300" kern="1200" dirty="0"/>
        </a:p>
      </dsp:txBody>
      <dsp:txXfrm>
        <a:off x="1227283" y="1470965"/>
        <a:ext cx="1584032" cy="1584032"/>
      </dsp:txXfrm>
    </dsp:sp>
    <dsp:sp modelId="{808BE75A-D2BF-314D-AF6A-308E43D2CAE0}">
      <dsp:nvSpPr>
        <dsp:cNvPr id="0" name=""/>
        <dsp:cNvSpPr/>
      </dsp:nvSpPr>
      <dsp:spPr>
        <a:xfrm>
          <a:off x="1459259" y="244081"/>
          <a:ext cx="1120080" cy="1120080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  <a:gs pos="47500">
              <a:schemeClr val="accent3">
                <a:alpha val="50000"/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58500">
              <a:schemeClr val="accent3">
                <a:alpha val="50000"/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</a:gsLst>
          <a:lin ang="360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Güneş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Işığı</a:t>
          </a:r>
          <a:endParaRPr lang="en-US" sz="2000" kern="1200" dirty="0"/>
        </a:p>
      </dsp:txBody>
      <dsp:txXfrm>
        <a:off x="1623291" y="408113"/>
        <a:ext cx="792016" cy="792016"/>
      </dsp:txXfrm>
    </dsp:sp>
    <dsp:sp modelId="{6D516DB7-2840-AE45-B714-AB5301D61682}">
      <dsp:nvSpPr>
        <dsp:cNvPr id="0" name=""/>
        <dsp:cNvSpPr/>
      </dsp:nvSpPr>
      <dsp:spPr>
        <a:xfrm>
          <a:off x="2918119" y="1702941"/>
          <a:ext cx="1120080" cy="1120080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  <a:gs pos="47500">
              <a:schemeClr val="accent4">
                <a:alpha val="50000"/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58500">
              <a:schemeClr val="accent4">
                <a:alpha val="50000"/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</a:gsLst>
          <a:lin ang="360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Diet</a:t>
          </a:r>
          <a:endParaRPr lang="en-US" sz="2000" kern="1200" dirty="0"/>
        </a:p>
      </dsp:txBody>
      <dsp:txXfrm>
        <a:off x="3082151" y="1866973"/>
        <a:ext cx="792016" cy="792016"/>
      </dsp:txXfrm>
    </dsp:sp>
    <dsp:sp modelId="{C257BAC3-8A88-0046-922F-8A72B4B7A1BC}">
      <dsp:nvSpPr>
        <dsp:cNvPr id="0" name=""/>
        <dsp:cNvSpPr/>
      </dsp:nvSpPr>
      <dsp:spPr>
        <a:xfrm>
          <a:off x="1459259" y="3161801"/>
          <a:ext cx="1120080" cy="1120080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  <a:gs pos="47500">
              <a:schemeClr val="accent5">
                <a:alpha val="50000"/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58500">
              <a:schemeClr val="accent5">
                <a:alpha val="50000"/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</a:gsLst>
          <a:lin ang="360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Böbrek</a:t>
          </a:r>
          <a:endParaRPr lang="en-US" sz="2000" kern="1200" dirty="0"/>
        </a:p>
      </dsp:txBody>
      <dsp:txXfrm>
        <a:off x="1623291" y="3325833"/>
        <a:ext cx="792016" cy="792016"/>
      </dsp:txXfrm>
    </dsp:sp>
    <dsp:sp modelId="{4C4D7469-685E-1E40-AA6D-6AC7C72C3881}">
      <dsp:nvSpPr>
        <dsp:cNvPr id="0" name=""/>
        <dsp:cNvSpPr/>
      </dsp:nvSpPr>
      <dsp:spPr>
        <a:xfrm>
          <a:off x="399" y="1702941"/>
          <a:ext cx="1120080" cy="1120080"/>
        </a:xfrm>
        <a:prstGeom prst="ellipse">
          <a:avLst/>
        </a:prstGeom>
        <a:gradFill rotWithShape="0">
          <a:gsLst>
            <a:gs pos="0">
              <a:schemeClr val="accent6">
                <a:alpha val="50000"/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  <a:gs pos="47500">
              <a:schemeClr val="accent6">
                <a:alpha val="50000"/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58500">
              <a:schemeClr val="accent6">
                <a:alpha val="50000"/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100000">
              <a:schemeClr val="accent6">
                <a:alpha val="50000"/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</a:gsLst>
          <a:lin ang="3600000" scaled="1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KC </a:t>
          </a:r>
          <a:endParaRPr lang="en-US" sz="2000" kern="1200" dirty="0"/>
        </a:p>
      </dsp:txBody>
      <dsp:txXfrm>
        <a:off x="164431" y="1866973"/>
        <a:ext cx="792016" cy="7920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456FC0-891D-0547-9526-91A1B92FBB19}">
      <dsp:nvSpPr>
        <dsp:cNvPr id="0" name=""/>
        <dsp:cNvSpPr/>
      </dsp:nvSpPr>
      <dsp:spPr>
        <a:xfrm>
          <a:off x="3753232" y="2087"/>
          <a:ext cx="702447" cy="4565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  <a:gs pos="47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58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</a:gsLst>
          <a:lin ang="3600000" scaled="1"/>
        </a:gradFill>
        <a:ln>
          <a:noFill/>
        </a:ln>
        <a:effectLst>
          <a:outerShdw blurRad="63500" dist="25400" dir="3600000" algn="r" rotWithShape="0">
            <a:srgbClr val="000000">
              <a:alpha val="36000"/>
            </a:srgbClr>
          </a:outerShdw>
        </a:effectLst>
        <a:scene3d>
          <a:camera prst="orthographicFront">
            <a:rot lat="0" lon="0" rev="0"/>
          </a:camera>
          <a:lightRig rig="harsh" dir="tl">
            <a:rot lat="0" lon="0" rev="9000000"/>
          </a:lightRig>
        </a:scene3d>
        <a:sp3d prstMaterial="flat">
          <a:bevelT w="38100" h="508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err="1" smtClean="0"/>
            <a:t>Raşitizm</a:t>
          </a:r>
          <a:endParaRPr lang="en-US" sz="900" kern="1200" dirty="0"/>
        </a:p>
      </dsp:txBody>
      <dsp:txXfrm>
        <a:off x="3775521" y="24376"/>
        <a:ext cx="657869" cy="412012"/>
      </dsp:txXfrm>
    </dsp:sp>
    <dsp:sp modelId="{EF1F4917-FA42-A04B-8D5B-CD45C5798E9A}">
      <dsp:nvSpPr>
        <dsp:cNvPr id="0" name=""/>
        <dsp:cNvSpPr/>
      </dsp:nvSpPr>
      <dsp:spPr>
        <a:xfrm>
          <a:off x="2520338" y="230382"/>
          <a:ext cx="3168234" cy="3168234"/>
        </a:xfrm>
        <a:custGeom>
          <a:avLst/>
          <a:gdLst/>
          <a:ahLst/>
          <a:cxnLst/>
          <a:rect l="0" t="0" r="0" b="0"/>
          <a:pathLst>
            <a:path>
              <a:moveTo>
                <a:pt x="2035672" y="65721"/>
              </a:moveTo>
              <a:arcTo wR="1584117" hR="1584117" stAng="17193716" swAng="680469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3C3B9-2D35-EC4D-AE2A-D5BAF899AAF2}">
      <dsp:nvSpPr>
        <dsp:cNvPr id="0" name=""/>
        <dsp:cNvSpPr/>
      </dsp:nvSpPr>
      <dsp:spPr>
        <a:xfrm>
          <a:off x="4873372" y="466064"/>
          <a:ext cx="702447" cy="4565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  <a:gs pos="47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58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</a:gsLst>
          <a:lin ang="3600000" scaled="1"/>
        </a:gradFill>
        <a:ln>
          <a:noFill/>
        </a:ln>
        <a:effectLst>
          <a:outerShdw blurRad="63500" dist="25400" dir="3600000" algn="r" rotWithShape="0">
            <a:srgbClr val="000000">
              <a:alpha val="36000"/>
            </a:srgbClr>
          </a:outerShdw>
        </a:effectLst>
        <a:scene3d>
          <a:camera prst="orthographicFront">
            <a:rot lat="0" lon="0" rev="0"/>
          </a:camera>
          <a:lightRig rig="harsh" dir="tl">
            <a:rot lat="0" lon="0" rev="9000000"/>
          </a:lightRig>
        </a:scene3d>
        <a:sp3d prstMaterial="flat">
          <a:bevelT w="38100" h="508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err="1" smtClean="0"/>
            <a:t>Osteoporoz-kırık</a:t>
          </a:r>
          <a:r>
            <a:rPr lang="en-US" sz="900" kern="1200" dirty="0" smtClean="0"/>
            <a:t> </a:t>
          </a:r>
          <a:r>
            <a:rPr lang="en-US" sz="900" kern="1200" dirty="0" err="1" smtClean="0"/>
            <a:t>riski</a:t>
          </a:r>
          <a:endParaRPr lang="en-US" sz="900" kern="1200" dirty="0"/>
        </a:p>
      </dsp:txBody>
      <dsp:txXfrm>
        <a:off x="4895661" y="488353"/>
        <a:ext cx="657869" cy="412012"/>
      </dsp:txXfrm>
    </dsp:sp>
    <dsp:sp modelId="{6C498C6B-FEDD-0045-BEB8-4812A73D731A}">
      <dsp:nvSpPr>
        <dsp:cNvPr id="0" name=""/>
        <dsp:cNvSpPr/>
      </dsp:nvSpPr>
      <dsp:spPr>
        <a:xfrm>
          <a:off x="2520338" y="230382"/>
          <a:ext cx="3168234" cy="3168234"/>
        </a:xfrm>
        <a:custGeom>
          <a:avLst/>
          <a:gdLst/>
          <a:ahLst/>
          <a:cxnLst/>
          <a:rect l="0" t="0" r="0" b="0"/>
          <a:pathLst>
            <a:path>
              <a:moveTo>
                <a:pt x="2968114" y="813416"/>
              </a:moveTo>
              <a:arcTo wR="1584117" hR="1584117" stAng="19853283" swAng="940494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7078F4-964E-0C43-98DA-3D9815CF0E3B}">
      <dsp:nvSpPr>
        <dsp:cNvPr id="0" name=""/>
        <dsp:cNvSpPr/>
      </dsp:nvSpPr>
      <dsp:spPr>
        <a:xfrm>
          <a:off x="5337349" y="1586204"/>
          <a:ext cx="702447" cy="4565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  <a:gs pos="47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58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</a:gsLst>
          <a:lin ang="3600000" scaled="1"/>
        </a:gradFill>
        <a:ln>
          <a:noFill/>
        </a:ln>
        <a:effectLst>
          <a:outerShdw blurRad="63500" dist="25400" dir="3600000" algn="r" rotWithShape="0">
            <a:srgbClr val="000000">
              <a:alpha val="36000"/>
            </a:srgbClr>
          </a:outerShdw>
        </a:effectLst>
        <a:scene3d>
          <a:camera prst="orthographicFront">
            <a:rot lat="0" lon="0" rev="0"/>
          </a:camera>
          <a:lightRig rig="harsh" dir="tl">
            <a:rot lat="0" lon="0" rev="9000000"/>
          </a:lightRig>
        </a:scene3d>
        <a:sp3d prstMaterial="flat">
          <a:bevelT w="38100" h="508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err="1" smtClean="0"/>
            <a:t>Kanserlerle</a:t>
          </a:r>
          <a:r>
            <a:rPr lang="en-US" sz="900" kern="1200" dirty="0" smtClean="0"/>
            <a:t> </a:t>
          </a:r>
          <a:r>
            <a:rPr lang="en-US" sz="900" kern="1200" dirty="0" err="1" smtClean="0"/>
            <a:t>ilişkisi</a:t>
          </a:r>
          <a:endParaRPr lang="en-US" sz="900" kern="1200" dirty="0"/>
        </a:p>
      </dsp:txBody>
      <dsp:txXfrm>
        <a:off x="5359638" y="1608493"/>
        <a:ext cx="657869" cy="412012"/>
      </dsp:txXfrm>
    </dsp:sp>
    <dsp:sp modelId="{5B63E8A3-183C-F24B-B395-9F9F6CB66DC2}">
      <dsp:nvSpPr>
        <dsp:cNvPr id="0" name=""/>
        <dsp:cNvSpPr/>
      </dsp:nvSpPr>
      <dsp:spPr>
        <a:xfrm>
          <a:off x="2520338" y="230382"/>
          <a:ext cx="3168234" cy="3168234"/>
        </a:xfrm>
        <a:custGeom>
          <a:avLst/>
          <a:gdLst/>
          <a:ahLst/>
          <a:cxnLst/>
          <a:rect l="0" t="0" r="0" b="0"/>
          <a:pathLst>
            <a:path>
              <a:moveTo>
                <a:pt x="3124870" y="1952229"/>
              </a:moveTo>
              <a:arcTo wR="1584117" hR="1584117" stAng="806222" swAng="940494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838EE-5C3A-404F-921D-C73A666473E0}">
      <dsp:nvSpPr>
        <dsp:cNvPr id="0" name=""/>
        <dsp:cNvSpPr/>
      </dsp:nvSpPr>
      <dsp:spPr>
        <a:xfrm>
          <a:off x="4873372" y="2706344"/>
          <a:ext cx="702447" cy="4565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  <a:gs pos="47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58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</a:gsLst>
          <a:lin ang="3600000" scaled="1"/>
        </a:gradFill>
        <a:ln>
          <a:noFill/>
        </a:ln>
        <a:effectLst>
          <a:outerShdw blurRad="63500" dist="25400" dir="3600000" algn="r" rotWithShape="0">
            <a:srgbClr val="000000">
              <a:alpha val="36000"/>
            </a:srgbClr>
          </a:outerShdw>
        </a:effectLst>
        <a:scene3d>
          <a:camera prst="orthographicFront">
            <a:rot lat="0" lon="0" rev="0"/>
          </a:camera>
          <a:lightRig rig="harsh" dir="tl">
            <a:rot lat="0" lon="0" rev="9000000"/>
          </a:lightRig>
        </a:scene3d>
        <a:sp3d prstMaterial="flat">
          <a:bevelT w="38100" h="508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err="1" smtClean="0"/>
            <a:t>Otoimmün</a:t>
          </a:r>
          <a:r>
            <a:rPr lang="en-US" sz="900" kern="1200" dirty="0" smtClean="0"/>
            <a:t> </a:t>
          </a:r>
          <a:r>
            <a:rPr lang="en-US" sz="900" kern="1200" dirty="0" err="1" smtClean="0"/>
            <a:t>hastalıklar</a:t>
          </a:r>
          <a:endParaRPr lang="en-US" sz="900" kern="1200" dirty="0"/>
        </a:p>
      </dsp:txBody>
      <dsp:txXfrm>
        <a:off x="4895661" y="2728633"/>
        <a:ext cx="657869" cy="412012"/>
      </dsp:txXfrm>
    </dsp:sp>
    <dsp:sp modelId="{8E3CE0F4-B7E7-0443-A330-247D0AFE2AB0}">
      <dsp:nvSpPr>
        <dsp:cNvPr id="0" name=""/>
        <dsp:cNvSpPr/>
      </dsp:nvSpPr>
      <dsp:spPr>
        <a:xfrm>
          <a:off x="2520338" y="230382"/>
          <a:ext cx="3168234" cy="3168234"/>
        </a:xfrm>
        <a:custGeom>
          <a:avLst/>
          <a:gdLst/>
          <a:ahLst/>
          <a:cxnLst/>
          <a:rect l="0" t="0" r="0" b="0"/>
          <a:pathLst>
            <a:path>
              <a:moveTo>
                <a:pt x="2325448" y="2984065"/>
              </a:moveTo>
              <a:arcTo wR="1584117" hR="1584117" stAng="3725816" swAng="680469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5523B8-8EAF-DD48-A7A7-67680E3DCE1F}">
      <dsp:nvSpPr>
        <dsp:cNvPr id="0" name=""/>
        <dsp:cNvSpPr/>
      </dsp:nvSpPr>
      <dsp:spPr>
        <a:xfrm>
          <a:off x="3753232" y="3170321"/>
          <a:ext cx="702447" cy="4565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  <a:gs pos="47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58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</a:gsLst>
          <a:lin ang="3600000" scaled="1"/>
        </a:gradFill>
        <a:ln>
          <a:noFill/>
        </a:ln>
        <a:effectLst>
          <a:outerShdw blurRad="63500" dist="25400" dir="3600000" algn="r" rotWithShape="0">
            <a:srgbClr val="000000">
              <a:alpha val="36000"/>
            </a:srgbClr>
          </a:outerShdw>
        </a:effectLst>
        <a:scene3d>
          <a:camera prst="orthographicFront">
            <a:rot lat="0" lon="0" rev="0"/>
          </a:camera>
          <a:lightRig rig="harsh" dir="tl">
            <a:rot lat="0" lon="0" rev="9000000"/>
          </a:lightRig>
        </a:scene3d>
        <a:sp3d prstMaterial="flat">
          <a:bevelT w="38100" h="508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CVS </a:t>
          </a:r>
          <a:r>
            <a:rPr lang="en-US" sz="900" kern="1200" dirty="0" err="1" smtClean="0"/>
            <a:t>hstliıkları</a:t>
          </a:r>
          <a:endParaRPr lang="en-US" sz="900" kern="1200" dirty="0"/>
        </a:p>
      </dsp:txBody>
      <dsp:txXfrm>
        <a:off x="3775521" y="3192610"/>
        <a:ext cx="657869" cy="412012"/>
      </dsp:txXfrm>
    </dsp:sp>
    <dsp:sp modelId="{69DFE11C-537C-3043-B3A5-05AD6C0417FC}">
      <dsp:nvSpPr>
        <dsp:cNvPr id="0" name=""/>
        <dsp:cNvSpPr/>
      </dsp:nvSpPr>
      <dsp:spPr>
        <a:xfrm>
          <a:off x="2520338" y="230382"/>
          <a:ext cx="3168234" cy="3168234"/>
        </a:xfrm>
        <a:custGeom>
          <a:avLst/>
          <a:gdLst/>
          <a:ahLst/>
          <a:cxnLst/>
          <a:rect l="0" t="0" r="0" b="0"/>
          <a:pathLst>
            <a:path>
              <a:moveTo>
                <a:pt x="1132562" y="3102513"/>
              </a:moveTo>
              <a:arcTo wR="1584117" hR="1584117" stAng="6393716" swAng="680469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CC3F0F-D8CB-3D42-8AA2-F81A4C6589A3}">
      <dsp:nvSpPr>
        <dsp:cNvPr id="0" name=""/>
        <dsp:cNvSpPr/>
      </dsp:nvSpPr>
      <dsp:spPr>
        <a:xfrm>
          <a:off x="2633092" y="2706344"/>
          <a:ext cx="702447" cy="4565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  <a:gs pos="47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58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</a:gsLst>
          <a:lin ang="3600000" scaled="1"/>
        </a:gradFill>
        <a:ln>
          <a:noFill/>
        </a:ln>
        <a:effectLst>
          <a:outerShdw blurRad="63500" dist="25400" dir="3600000" algn="r" rotWithShape="0">
            <a:srgbClr val="000000">
              <a:alpha val="36000"/>
            </a:srgbClr>
          </a:outerShdw>
        </a:effectLst>
        <a:scene3d>
          <a:camera prst="orthographicFront">
            <a:rot lat="0" lon="0" rev="0"/>
          </a:camera>
          <a:lightRig rig="harsh" dir="tl">
            <a:rot lat="0" lon="0" rev="9000000"/>
          </a:lightRig>
        </a:scene3d>
        <a:sp3d prstMaterial="flat">
          <a:bevelT w="38100" h="508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DM</a:t>
          </a:r>
          <a:endParaRPr lang="en-US" sz="900" kern="1200" dirty="0"/>
        </a:p>
      </dsp:txBody>
      <dsp:txXfrm>
        <a:off x="2655381" y="2728633"/>
        <a:ext cx="657869" cy="412012"/>
      </dsp:txXfrm>
    </dsp:sp>
    <dsp:sp modelId="{A327529C-C7AE-AF4E-97DF-39D698BB677D}">
      <dsp:nvSpPr>
        <dsp:cNvPr id="0" name=""/>
        <dsp:cNvSpPr/>
      </dsp:nvSpPr>
      <dsp:spPr>
        <a:xfrm>
          <a:off x="2520338" y="230382"/>
          <a:ext cx="3168234" cy="3168234"/>
        </a:xfrm>
        <a:custGeom>
          <a:avLst/>
          <a:gdLst/>
          <a:ahLst/>
          <a:cxnLst/>
          <a:rect l="0" t="0" r="0" b="0"/>
          <a:pathLst>
            <a:path>
              <a:moveTo>
                <a:pt x="200120" y="2354818"/>
              </a:moveTo>
              <a:arcTo wR="1584117" hR="1584117" stAng="9053283" swAng="940494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FBB95E-F2AA-7F44-A2F4-5D27A6BB08C2}">
      <dsp:nvSpPr>
        <dsp:cNvPr id="0" name=""/>
        <dsp:cNvSpPr/>
      </dsp:nvSpPr>
      <dsp:spPr>
        <a:xfrm>
          <a:off x="2169115" y="1586204"/>
          <a:ext cx="702447" cy="4565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  <a:gs pos="47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58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</a:gsLst>
          <a:lin ang="3600000" scaled="1"/>
        </a:gradFill>
        <a:ln>
          <a:noFill/>
        </a:ln>
        <a:effectLst>
          <a:outerShdw blurRad="63500" dist="25400" dir="3600000" algn="r" rotWithShape="0">
            <a:srgbClr val="000000">
              <a:alpha val="36000"/>
            </a:srgbClr>
          </a:outerShdw>
        </a:effectLst>
        <a:scene3d>
          <a:camera prst="orthographicFront">
            <a:rot lat="0" lon="0" rev="0"/>
          </a:camera>
          <a:lightRig rig="harsh" dir="tl">
            <a:rot lat="0" lon="0" rev="9000000"/>
          </a:lightRig>
        </a:scene3d>
        <a:sp3d prstMaterial="flat">
          <a:bevelT w="38100" h="508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err="1" smtClean="0"/>
            <a:t>Şizofreni</a:t>
          </a:r>
          <a:r>
            <a:rPr lang="en-US" sz="900" kern="1200" dirty="0" smtClean="0"/>
            <a:t> </a:t>
          </a:r>
          <a:r>
            <a:rPr lang="en-US" sz="900" kern="1200" dirty="0" err="1" smtClean="0"/>
            <a:t>Depresyon</a:t>
          </a:r>
          <a:endParaRPr lang="en-US" sz="900" kern="1200" dirty="0"/>
        </a:p>
      </dsp:txBody>
      <dsp:txXfrm>
        <a:off x="2191404" y="1608493"/>
        <a:ext cx="657869" cy="412012"/>
      </dsp:txXfrm>
    </dsp:sp>
    <dsp:sp modelId="{6ADA1AAB-F5CC-D847-AF3D-9E091D446453}">
      <dsp:nvSpPr>
        <dsp:cNvPr id="0" name=""/>
        <dsp:cNvSpPr/>
      </dsp:nvSpPr>
      <dsp:spPr>
        <a:xfrm>
          <a:off x="2520338" y="230382"/>
          <a:ext cx="3168234" cy="3168234"/>
        </a:xfrm>
        <a:custGeom>
          <a:avLst/>
          <a:gdLst/>
          <a:ahLst/>
          <a:cxnLst/>
          <a:rect l="0" t="0" r="0" b="0"/>
          <a:pathLst>
            <a:path>
              <a:moveTo>
                <a:pt x="43363" y="1216005"/>
              </a:moveTo>
              <a:arcTo wR="1584117" hR="1584117" stAng="11606222" swAng="940494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3A491D-C2FD-694C-8DB6-C75EF67CB5FD}">
      <dsp:nvSpPr>
        <dsp:cNvPr id="0" name=""/>
        <dsp:cNvSpPr/>
      </dsp:nvSpPr>
      <dsp:spPr>
        <a:xfrm>
          <a:off x="2633092" y="466064"/>
          <a:ext cx="702447" cy="4565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  <a:gs pos="47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58500">
              <a:schemeClr val="accent1">
                <a:hueOff val="0"/>
                <a:satOff val="0"/>
                <a:lumOff val="0"/>
                <a:alphaOff val="0"/>
                <a:shade val="88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54000"/>
                <a:satMod val="105000"/>
              </a:schemeClr>
            </a:gs>
          </a:gsLst>
          <a:lin ang="3600000" scaled="1"/>
        </a:gradFill>
        <a:ln>
          <a:noFill/>
        </a:ln>
        <a:effectLst>
          <a:outerShdw blurRad="63500" dist="25400" dir="3600000" algn="r" rotWithShape="0">
            <a:srgbClr val="000000">
              <a:alpha val="36000"/>
            </a:srgbClr>
          </a:outerShdw>
        </a:effectLst>
        <a:scene3d>
          <a:camera prst="orthographicFront">
            <a:rot lat="0" lon="0" rev="0"/>
          </a:camera>
          <a:lightRig rig="harsh" dir="tl">
            <a:rot lat="0" lon="0" rev="9000000"/>
          </a:lightRig>
        </a:scene3d>
        <a:sp3d prstMaterial="flat">
          <a:bevelT w="38100" h="508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KC – AC </a:t>
          </a:r>
          <a:r>
            <a:rPr lang="en-US" sz="900" kern="1200" dirty="0" err="1" smtClean="0"/>
            <a:t>fonk</a:t>
          </a:r>
          <a:r>
            <a:rPr lang="en-US" sz="900" kern="1200" dirty="0" smtClean="0"/>
            <a:t> </a:t>
          </a:r>
          <a:r>
            <a:rPr lang="en-US" sz="900" kern="1200" dirty="0" err="1" smtClean="0"/>
            <a:t>bozukukları</a:t>
          </a:r>
          <a:endParaRPr lang="en-US" sz="900" kern="1200" dirty="0"/>
        </a:p>
      </dsp:txBody>
      <dsp:txXfrm>
        <a:off x="2655381" y="488353"/>
        <a:ext cx="657869" cy="412012"/>
      </dsp:txXfrm>
    </dsp:sp>
    <dsp:sp modelId="{8844684F-083A-4149-BE4A-63C9E542EFB3}">
      <dsp:nvSpPr>
        <dsp:cNvPr id="0" name=""/>
        <dsp:cNvSpPr/>
      </dsp:nvSpPr>
      <dsp:spPr>
        <a:xfrm>
          <a:off x="2520338" y="230382"/>
          <a:ext cx="3168234" cy="3168234"/>
        </a:xfrm>
        <a:custGeom>
          <a:avLst/>
          <a:gdLst/>
          <a:ahLst/>
          <a:cxnLst/>
          <a:rect l="0" t="0" r="0" b="0"/>
          <a:pathLst>
            <a:path>
              <a:moveTo>
                <a:pt x="842786" y="184168"/>
              </a:moveTo>
              <a:arcTo wR="1584117" hR="1584117" stAng="14525816" swAng="680469"/>
            </a:path>
          </a:pathLst>
        </a:custGeom>
        <a:noFill/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A8430-DC15-48EE-9694-F658F8D2F566}" type="datetimeFigureOut">
              <a:rPr lang="tr-TR" smtClean="0">
                <a:latin typeface="Calibri" pitchFamily="34" charset="0"/>
                <a:cs typeface="Calibri" pitchFamily="34" charset="0"/>
              </a:rPr>
              <a:pPr/>
              <a:t>28.05.2017</a:t>
            </a:fld>
            <a:endParaRPr lang="tr-TR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C598E-E424-4148-B7F6-E3E39D70DD2C}" type="slidenum">
              <a:rPr lang="tr-TR" smtClean="0"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tr-TR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2450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Calibri" pitchFamily="34" charset="0"/>
                <a:cs typeface="Calibri" pitchFamily="34" charset="0"/>
              </a:defRPr>
            </a:lvl1pPr>
          </a:lstStyle>
          <a:p>
            <a:endParaRPr lang="tr-TR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Calibri" pitchFamily="34" charset="0"/>
              </a:defRPr>
            </a:lvl1pPr>
          </a:lstStyle>
          <a:p>
            <a:endParaRPr lang="tr-TR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smtClean="0"/>
              <a:t>Click to edit Master text styles</a:t>
            </a:r>
          </a:p>
          <a:p>
            <a:pPr lvl="1"/>
            <a:r>
              <a:rPr lang="tr-TR" dirty="0" smtClean="0"/>
              <a:t>Second level</a:t>
            </a:r>
          </a:p>
          <a:p>
            <a:pPr lvl="2"/>
            <a:r>
              <a:rPr lang="tr-TR" dirty="0" smtClean="0"/>
              <a:t>Third level</a:t>
            </a:r>
          </a:p>
          <a:p>
            <a:pPr lvl="3"/>
            <a:r>
              <a:rPr lang="tr-TR" dirty="0" smtClean="0"/>
              <a:t>Fourth level</a:t>
            </a:r>
          </a:p>
          <a:p>
            <a:pPr lvl="4"/>
            <a:r>
              <a:rPr lang="tr-TR" dirty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Calibri" pitchFamily="34" charset="0"/>
                <a:cs typeface="Calibri" pitchFamily="34" charset="0"/>
              </a:defRPr>
            </a:lvl1pPr>
          </a:lstStyle>
          <a:p>
            <a:endParaRPr lang="tr-TR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Calibri" pitchFamily="34" charset="0"/>
              </a:defRPr>
            </a:lvl1pPr>
          </a:lstStyle>
          <a:p>
            <a:fld id="{44AE3E31-5A1E-4AF2-B9D4-C54340F3C985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38511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5" name="Shape 24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Hypovitaminosis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 D3 among pregnant Turkish women and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their newborns were reported by a few studies. However, all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these studies were performed in high socioeconomic cities of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Turkey [6]. In Ankara,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Andiran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 et al. reported that 46% of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mothers and 80% of the newborns had 25(OH)D3 levels lower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than 25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nmol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/L [4]. In 2003,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Pehlivan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 et al. studied 78 women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with their infants and described that 94.8% of the mothers had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25(OH)D3 levels below 40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nmol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/L (25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nmol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/L in 79.5%) in</a:t>
            </a:r>
          </a:p>
          <a:p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Kocaeli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 which is an industrial city. They reported the risk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factors for low maternal 25(OH)D3 levels as low educational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level, insufficient intake of vitamin D and covered dressing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habits [7]. In a study, 81.4% of the mothers had serum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25(OH)D3 levels in the vitamin D deficiency and 97.2% of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their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neonatals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 had 25(OH)D3 levels below 25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ng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/ml [8].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A recent study from Izmir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lat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 38.25) reported 25(OH)D3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levels of 9.52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ng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/ml and 9.74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ng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/ml for the mothers who had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not used multivitamin during pregnancy and had covered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dressing style. However, this study reported no data regarding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associations of vitamin D3 levels in mothers who had covered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rPr>
              <a:t>dressing style and had not used vitamin D3 [2]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E3E31-5A1E-4AF2-B9D4-C54340F3C985}" type="slidenum">
              <a:rPr lang="tr-TR" smtClean="0"/>
              <a:pPr/>
              <a:t>11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4521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4213" y="333375"/>
            <a:ext cx="7772400" cy="1470025"/>
          </a:xfrm>
        </p:spPr>
        <p:txBody>
          <a:bodyPr/>
          <a:lstStyle>
            <a:lvl1pPr algn="ctr">
              <a:defRPr>
                <a:solidFill>
                  <a:srgbClr val="98005A"/>
                </a:solidFill>
              </a:defRPr>
            </a:lvl1pPr>
          </a:lstStyle>
          <a:p>
            <a:r>
              <a:rPr lang="tr-TR" dirty="0"/>
              <a:t>Click to edit Master title style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205038"/>
            <a:ext cx="6400800" cy="960437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tr-TR" dirty="0"/>
              <a:t>Click to edit Master subtitle style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259261-A77A-4302-9738-1903898051EC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8EAE05-EB3C-4289-9E92-46EDF0540D10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B919A-9E3D-4B40-9417-B5291DE7A523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4B377E8-626C-43FD-9695-879E421FB29F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C3F427E-99D8-4A85-8E17-D7196E6FFD9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55CF722-0C72-4A95-AE2A-20459E1FFBA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6F33650-FD5E-4A32-9290-DE4905AC0F99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54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5805264"/>
            <a:ext cx="8001000" cy="864096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7544" y="6356350"/>
            <a:ext cx="8208912" cy="365125"/>
          </a:xfrm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54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FAA6B6-10E5-4810-BC9F-DA72D8452E73}" type="datetime1">
              <a:rPr lang="en-US" smtClean="0"/>
              <a:pPr/>
              <a:t>28.05.2017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52A78-1D37-4819-B83F-52726DFA3DDE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D18D072-EF12-4AA2-BD71-ABC68B06D0E2}" type="datetime1">
              <a:rPr lang="en-US" smtClean="0"/>
              <a:pPr/>
              <a:t>28.05.2017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CDBF60-6CC3-4B74-A60D-3486985E4346}" type="datetime1">
              <a:rPr lang="en-US" smtClean="0"/>
              <a:pPr/>
              <a:t>28.05.2017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714818-984F-4759-BF72-A33BDC1963BD}" type="datetime1">
              <a:rPr lang="en-US" smtClean="0"/>
              <a:pPr/>
              <a:t>28.05.2017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3B2AB1D-4C38-46F7-84AD-330776DEA0C7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8FF2047-921C-4BA5-BD63-D8857B947202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8EAE05-EB3C-4289-9E92-46EDF0540D10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4591050" y="2409824"/>
            <a:ext cx="6858000" cy="2038351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5400000">
            <a:off x="4668203" y="2570797"/>
            <a:ext cx="6858000" cy="171640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  <a:prstGeom prst="rect">
            <a:avLst/>
          </a:prstGeom>
        </p:spPr>
        <p:txBody>
          <a:bodyPr/>
          <a:lstStyle/>
          <a:p>
            <a:fld id="{AA6B919A-9E3D-4B40-9417-B5291DE7A523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9" name="Rectangle 8"/>
          <p:cNvSpPr/>
          <p:nvPr/>
        </p:nvSpPr>
        <p:spPr>
          <a:xfrm rot="5400000">
            <a:off x="3681476" y="3354324"/>
            <a:ext cx="6858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xfrm>
            <a:off x="4446984" y="6411516"/>
            <a:ext cx="241102" cy="250031"/>
          </a:xfrm>
          <a:prstGeom prst="rect">
            <a:avLst/>
          </a:prstGeom>
        </p:spPr>
        <p:txBody>
          <a:bodyPr lIns="64291" tIns="32146" rIns="64291" bIns="32146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6164507"/>
      </p:ext>
    </p:extLst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9C2AC-33F5-42BA-A878-65F31AB6801D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43A4F8-66D7-4B4F-991E-601AC293386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434F4-DA28-4FFC-9BF8-E81A8385E60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53FDF8-7599-4944-80F0-258303A47B3C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C9B4C-2461-4944-B34E-B1EFD00846BD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2AB1D-4C38-46F7-84AD-330776DEA0C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FF2047-921C-4BA5-BD63-D8857B947202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7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smtClean="0"/>
              <a:t>Click to edit Master title style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dirty="0" smtClean="0"/>
              <a:t>Click to edit Master text styles</a:t>
            </a:r>
          </a:p>
          <a:p>
            <a:pPr lvl="1"/>
            <a:r>
              <a:rPr lang="tr-TR" dirty="0" smtClean="0"/>
              <a:t>Second level</a:t>
            </a:r>
          </a:p>
          <a:p>
            <a:pPr lvl="2"/>
            <a:r>
              <a:rPr lang="tr-TR" dirty="0" smtClean="0"/>
              <a:t>Third level</a:t>
            </a:r>
          </a:p>
          <a:p>
            <a:pPr lvl="3"/>
            <a:r>
              <a:rPr lang="tr-TR" dirty="0" smtClean="0"/>
              <a:t>Fourth level</a:t>
            </a:r>
          </a:p>
          <a:p>
            <a:pPr lvl="4"/>
            <a:r>
              <a:rPr lang="tr-TR" dirty="0" smtClean="0"/>
              <a:t>Fifth level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Calibri" pitchFamily="34" charset="0"/>
                <a:cs typeface="Calibri" pitchFamily="34" charset="0"/>
              </a:defRPr>
            </a:lvl1pPr>
          </a:lstStyle>
          <a:p>
            <a:endParaRPr lang="tr-TR" dirty="0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alibri" pitchFamily="34" charset="0"/>
                <a:cs typeface="Calibri" pitchFamily="34" charset="0"/>
              </a:defRPr>
            </a:lvl1pPr>
          </a:lstStyle>
          <a:p>
            <a:endParaRPr lang="tr-TR" dirty="0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alibri" pitchFamily="34" charset="0"/>
                <a:cs typeface="Calibri" pitchFamily="34" charset="0"/>
              </a:defRPr>
            </a:lvl1pPr>
          </a:lstStyle>
          <a:p>
            <a:fld id="{6C2A186D-BC44-412E-AB4F-9961EDA46187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Calibri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ahoma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ahoma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ahoma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Tahoma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98005A"/>
        </a:buClr>
        <a:buChar char="•"/>
        <a:defRPr sz="2800">
          <a:solidFill>
            <a:schemeClr val="tx1"/>
          </a:solidFill>
          <a:latin typeface="+mn-lt"/>
          <a:ea typeface="+mn-ea"/>
          <a:cs typeface="Calibri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98005A"/>
        </a:buClr>
        <a:buChar char="–"/>
        <a:defRPr sz="2400">
          <a:solidFill>
            <a:schemeClr val="tx1"/>
          </a:solidFill>
          <a:latin typeface="+mn-lt"/>
          <a:cs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98005A"/>
        </a:buClr>
        <a:buChar char="•"/>
        <a:defRPr sz="2000">
          <a:solidFill>
            <a:schemeClr val="tx1"/>
          </a:solidFill>
          <a:latin typeface="+mn-lt"/>
          <a:cs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98005A"/>
        </a:buClr>
        <a:buChar char="–"/>
        <a:defRPr>
          <a:solidFill>
            <a:schemeClr val="tx1"/>
          </a:solidFill>
          <a:latin typeface="+mn-lt"/>
          <a:cs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98005A"/>
        </a:buClr>
        <a:buChar char="»"/>
        <a:defRPr>
          <a:solidFill>
            <a:schemeClr val="tx1"/>
          </a:solidFill>
          <a:latin typeface="+mn-lt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98005A"/>
        </a:buClr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98005A"/>
        </a:buClr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98005A"/>
        </a:buClr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98005A"/>
        </a:buClr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584"/>
            <a:ext cx="9144000" cy="1453896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7641"/>
            <a:ext cx="9144000" cy="1154314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7544" y="6356350"/>
            <a:ext cx="8208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9" name="Rectangle 8"/>
          <p:cNvSpPr/>
          <p:nvPr/>
        </p:nvSpPr>
        <p:spPr>
          <a:xfrm>
            <a:off x="0" y="1368552"/>
            <a:ext cx="9144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800" b="0" kern="1200" cap="none" spc="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.png"/><Relationship Id="rId3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2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17.xml"/><Relationship Id="rId2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jp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599" y="2780928"/>
            <a:ext cx="8686800" cy="2016224"/>
          </a:xfrm>
        </p:spPr>
        <p:txBody>
          <a:bodyPr/>
          <a:lstStyle/>
          <a:p>
            <a:r>
              <a:rPr lang="tr-TR" sz="4000" dirty="0" smtClean="0">
                <a:latin typeface="Comic Sans MS"/>
                <a:cs typeface="Comic Sans MS"/>
              </a:rPr>
              <a:t>Kime Hangi İlacı Nasıl Verelim </a:t>
            </a:r>
            <a:br>
              <a:rPr lang="tr-TR" sz="4000" dirty="0" smtClean="0">
                <a:latin typeface="Comic Sans MS"/>
                <a:cs typeface="Comic Sans MS"/>
              </a:rPr>
            </a:br>
            <a:r>
              <a:rPr lang="tr-TR" sz="4000" dirty="0" err="1" smtClean="0">
                <a:latin typeface="Comic Sans MS"/>
                <a:cs typeface="Comic Sans MS"/>
              </a:rPr>
              <a:t>Vit</a:t>
            </a:r>
            <a:r>
              <a:rPr lang="tr-TR" sz="4000" dirty="0" smtClean="0">
                <a:latin typeface="Comic Sans MS"/>
                <a:cs typeface="Comic Sans MS"/>
              </a:rPr>
              <a:t> D</a:t>
            </a:r>
            <a:endParaRPr lang="tr-TR" sz="3600" dirty="0">
              <a:latin typeface="Comic Sans MS"/>
              <a:cs typeface="Comic Sans M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512" y="5661248"/>
            <a:ext cx="8964487" cy="1196752"/>
          </a:xfrm>
        </p:spPr>
        <p:txBody>
          <a:bodyPr>
            <a:normAutofit fontScale="25000" lnSpcReduction="20000"/>
          </a:bodyPr>
          <a:lstStyle/>
          <a:p>
            <a:r>
              <a:rPr lang="tr-TR" sz="10000" dirty="0" smtClean="0">
                <a:latin typeface="Comic Sans MS"/>
                <a:cs typeface="Comic Sans MS"/>
              </a:rPr>
              <a:t>  Özlem Pata</a:t>
            </a:r>
          </a:p>
          <a:p>
            <a:r>
              <a:rPr lang="tr-TR" sz="8000" dirty="0" smtClean="0">
                <a:latin typeface="Comic Sans MS"/>
                <a:cs typeface="Comic Sans MS"/>
              </a:rPr>
              <a:t>Acıbadem Üniversitesi Tıp Fakültesi Kadın Hastalıkları ve Doğum A.D</a:t>
            </a:r>
          </a:p>
          <a:p>
            <a:r>
              <a:rPr lang="tr-TR" sz="8600" dirty="0" smtClean="0">
                <a:latin typeface="Comic Sans MS"/>
                <a:cs typeface="Comic Sans MS"/>
              </a:rPr>
              <a:t>Acıbadem Bakırköy Hastanesi </a:t>
            </a:r>
            <a:r>
              <a:rPr lang="tr-TR" sz="8600" dirty="0" err="1" smtClean="0">
                <a:latin typeface="Comic Sans MS"/>
                <a:cs typeface="Comic Sans MS"/>
              </a:rPr>
              <a:t>Perinatoloji</a:t>
            </a:r>
            <a:r>
              <a:rPr lang="tr-TR" sz="8600" dirty="0" smtClean="0">
                <a:latin typeface="Comic Sans MS"/>
                <a:cs typeface="Comic Sans MS"/>
              </a:rPr>
              <a:t> Bölümü</a:t>
            </a:r>
            <a:endParaRPr lang="tr-TR" sz="8600" dirty="0">
              <a:latin typeface="Comic Sans MS"/>
              <a:cs typeface="Comic Sans M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46" r="45212" b="58885"/>
          <a:stretch/>
        </p:blipFill>
        <p:spPr bwMode="auto">
          <a:xfrm>
            <a:off x="23292" y="548680"/>
            <a:ext cx="3096344" cy="1152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Content Placeholder 8" descr="5943277832_acibadem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" t="11523" b="10788"/>
          <a:stretch/>
        </p:blipFill>
        <p:spPr>
          <a:xfrm>
            <a:off x="3673408" y="-12700"/>
            <a:ext cx="545814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255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latin typeface="Comic Sans MS"/>
                <a:cs typeface="Comic Sans MS"/>
              </a:rPr>
              <a:t>VİT D</a:t>
            </a:r>
            <a:br>
              <a:rPr lang="tr-TR" dirty="0">
                <a:latin typeface="Comic Sans MS"/>
                <a:cs typeface="Comic Sans MS"/>
              </a:rPr>
            </a:br>
            <a:r>
              <a:rPr lang="tr-TR" dirty="0" smtClean="0">
                <a:latin typeface="Comic Sans MS"/>
                <a:cs typeface="Comic Sans MS"/>
              </a:rPr>
              <a:t>Eksikliği Riskli Grup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>
                <a:latin typeface="Comic Sans MS"/>
                <a:cs typeface="Comic Sans MS"/>
              </a:rPr>
              <a:t>Koyu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Tenli</a:t>
            </a:r>
            <a:endParaRPr lang="en-US" dirty="0">
              <a:latin typeface="Comic Sans MS"/>
              <a:cs typeface="Comic Sans MS"/>
            </a:endParaRPr>
          </a:p>
          <a:p>
            <a:r>
              <a:rPr lang="en-US" dirty="0" err="1" smtClean="0">
                <a:latin typeface="Comic Sans MS"/>
                <a:cs typeface="Comic Sans MS"/>
              </a:rPr>
              <a:t>Yaşlı</a:t>
            </a:r>
            <a:r>
              <a:rPr lang="en-US" dirty="0" smtClean="0">
                <a:latin typeface="Comic Sans MS"/>
                <a:cs typeface="Comic Sans MS"/>
              </a:rPr>
              <a:t>  (</a:t>
            </a:r>
            <a:r>
              <a:rPr lang="en-US" dirty="0" err="1" smtClean="0">
                <a:latin typeface="Comic Sans MS"/>
                <a:cs typeface="Comic Sans MS"/>
              </a:rPr>
              <a:t>Ciltte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ve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böbrekte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yetersiz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dönüşüm</a:t>
            </a:r>
            <a:r>
              <a:rPr lang="en-US" dirty="0" smtClean="0">
                <a:latin typeface="Comic Sans MS"/>
                <a:cs typeface="Comic Sans MS"/>
              </a:rPr>
              <a:t>)</a:t>
            </a:r>
          </a:p>
          <a:p>
            <a:r>
              <a:rPr lang="en-US" dirty="0" err="1" smtClean="0">
                <a:latin typeface="Comic Sans MS"/>
                <a:cs typeface="Comic Sans MS"/>
              </a:rPr>
              <a:t>Chrohn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ve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Cöliak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hastalığı</a:t>
            </a:r>
            <a:r>
              <a:rPr lang="en-US" dirty="0" smtClean="0">
                <a:latin typeface="Comic Sans MS"/>
                <a:cs typeface="Comic Sans MS"/>
              </a:rPr>
              <a:t> ( </a:t>
            </a:r>
            <a:r>
              <a:rPr lang="en-US" dirty="0" err="1" smtClean="0">
                <a:latin typeface="Comic Sans MS"/>
                <a:cs typeface="Comic Sans MS"/>
              </a:rPr>
              <a:t>yağ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gerekli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absobsiyonu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için</a:t>
            </a:r>
            <a:r>
              <a:rPr lang="en-US" dirty="0" smtClean="0">
                <a:latin typeface="Comic Sans MS"/>
                <a:cs typeface="Comic Sans MS"/>
              </a:rPr>
              <a:t>)</a:t>
            </a:r>
          </a:p>
          <a:p>
            <a:r>
              <a:rPr lang="en-US" dirty="0" err="1" smtClean="0">
                <a:latin typeface="Comic Sans MS"/>
                <a:cs typeface="Comic Sans MS"/>
              </a:rPr>
              <a:t>Obes</a:t>
            </a:r>
            <a:endParaRPr lang="en-US" dirty="0" smtClean="0">
              <a:latin typeface="Comic Sans MS"/>
              <a:cs typeface="Comic Sans MS"/>
            </a:endParaRPr>
          </a:p>
          <a:p>
            <a:r>
              <a:rPr lang="en-US" dirty="0" err="1" smtClean="0">
                <a:latin typeface="Comic Sans MS"/>
                <a:cs typeface="Comic Sans MS"/>
              </a:rPr>
              <a:t>Gastrik</a:t>
            </a:r>
            <a:r>
              <a:rPr lang="en-US" dirty="0" smtClean="0">
                <a:latin typeface="Comic Sans MS"/>
                <a:cs typeface="Comic Sans MS"/>
              </a:rPr>
              <a:t> bypass </a:t>
            </a:r>
            <a:r>
              <a:rPr lang="en-US" dirty="0" err="1" smtClean="0">
                <a:latin typeface="Comic Sans MS"/>
                <a:cs typeface="Comic Sans MS"/>
              </a:rPr>
              <a:t>operasyonu</a:t>
            </a:r>
            <a:endParaRPr lang="en-US" dirty="0" smtClean="0">
              <a:latin typeface="Comic Sans MS"/>
              <a:cs typeface="Comic Sans MS"/>
            </a:endParaRPr>
          </a:p>
          <a:p>
            <a:r>
              <a:rPr lang="en-US" dirty="0" err="1" smtClean="0">
                <a:latin typeface="Comic Sans MS"/>
                <a:cs typeface="Comic Sans MS"/>
              </a:rPr>
              <a:t>Osteoporoz</a:t>
            </a:r>
            <a:endParaRPr lang="en-US" dirty="0" smtClean="0">
              <a:latin typeface="Comic Sans MS"/>
              <a:cs typeface="Comic Sans MS"/>
            </a:endParaRPr>
          </a:p>
          <a:p>
            <a:r>
              <a:rPr lang="en-US" dirty="0" err="1" smtClean="0">
                <a:latin typeface="Comic Sans MS"/>
                <a:cs typeface="Comic Sans MS"/>
              </a:rPr>
              <a:t>Krn</a:t>
            </a:r>
            <a:r>
              <a:rPr lang="en-US" dirty="0" smtClean="0">
                <a:latin typeface="Comic Sans MS"/>
                <a:cs typeface="Comic Sans MS"/>
              </a:rPr>
              <a:t> KC </a:t>
            </a:r>
            <a:r>
              <a:rPr lang="en-US" dirty="0" err="1" smtClean="0">
                <a:latin typeface="Comic Sans MS"/>
                <a:cs typeface="Comic Sans MS"/>
              </a:rPr>
              <a:t>ve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böbrek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hastalığı</a:t>
            </a:r>
            <a:endParaRPr lang="en-US" dirty="0" smtClean="0">
              <a:latin typeface="Comic Sans MS"/>
              <a:cs typeface="Comic Sans MS"/>
            </a:endParaRPr>
          </a:p>
          <a:p>
            <a:r>
              <a:rPr lang="en-US" dirty="0" err="1" smtClean="0">
                <a:latin typeface="Comic Sans MS"/>
                <a:cs typeface="Comic Sans MS"/>
              </a:rPr>
              <a:t>Hiperparatiroidizm</a:t>
            </a:r>
            <a:endParaRPr lang="en-US" dirty="0" smtClean="0">
              <a:latin typeface="Comic Sans MS"/>
              <a:cs typeface="Comic Sans MS"/>
            </a:endParaRPr>
          </a:p>
          <a:p>
            <a:r>
              <a:rPr lang="en-US" dirty="0" err="1" smtClean="0">
                <a:latin typeface="Comic Sans MS"/>
                <a:cs typeface="Comic Sans MS"/>
              </a:rPr>
              <a:t>Lenfoma</a:t>
            </a:r>
            <a:endParaRPr lang="en-US" dirty="0" smtClean="0">
              <a:latin typeface="Comic Sans MS"/>
              <a:cs typeface="Comic Sans MS"/>
            </a:endParaRPr>
          </a:p>
          <a:p>
            <a:r>
              <a:rPr lang="en-US" dirty="0" err="1" smtClean="0">
                <a:latin typeface="Comic Sans MS"/>
                <a:cs typeface="Comic Sans MS"/>
              </a:rPr>
              <a:t>Granülomatöz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hastalıklar</a:t>
            </a:r>
            <a:r>
              <a:rPr lang="en-US" dirty="0" smtClean="0">
                <a:latin typeface="Comic Sans MS"/>
                <a:cs typeface="Comic Sans MS"/>
              </a:rPr>
              <a:t> (</a:t>
            </a:r>
            <a:r>
              <a:rPr lang="en-US" dirty="0" err="1" smtClean="0">
                <a:latin typeface="Comic Sans MS"/>
                <a:cs typeface="Comic Sans MS"/>
              </a:rPr>
              <a:t>sarkoidoz</a:t>
            </a:r>
            <a:r>
              <a:rPr lang="en-US" dirty="0" smtClean="0">
                <a:latin typeface="Comic Sans MS"/>
                <a:cs typeface="Comic Sans MS"/>
              </a:rPr>
              <a:t>, </a:t>
            </a:r>
            <a:r>
              <a:rPr lang="en-US" dirty="0" err="1" smtClean="0">
                <a:latin typeface="Comic Sans MS"/>
                <a:cs typeface="Comic Sans MS"/>
              </a:rPr>
              <a:t>tbc</a:t>
            </a:r>
            <a:r>
              <a:rPr lang="en-US" dirty="0" smtClean="0">
                <a:latin typeface="Comic Sans MS"/>
                <a:cs typeface="Comic Sans MS"/>
              </a:rPr>
              <a:t>, </a:t>
            </a:r>
            <a:r>
              <a:rPr lang="en-US" dirty="0" err="1" smtClean="0">
                <a:latin typeface="Comic Sans MS"/>
                <a:cs typeface="Comic Sans MS"/>
              </a:rPr>
              <a:t>histoplazmozis</a:t>
            </a:r>
            <a:r>
              <a:rPr lang="en-US" dirty="0" smtClean="0">
                <a:latin typeface="Comic Sans MS"/>
                <a:cs typeface="Comic Sans MS"/>
              </a:rPr>
              <a:t>)</a:t>
            </a:r>
          </a:p>
          <a:p>
            <a:r>
              <a:rPr lang="en-US" dirty="0" err="1" smtClean="0">
                <a:latin typeface="Comic Sans MS"/>
                <a:cs typeface="Comic Sans MS"/>
              </a:rPr>
              <a:t>Vit</a:t>
            </a:r>
            <a:r>
              <a:rPr lang="en-US" dirty="0" smtClean="0">
                <a:latin typeface="Comic Sans MS"/>
                <a:cs typeface="Comic Sans MS"/>
              </a:rPr>
              <a:t> D </a:t>
            </a:r>
            <a:r>
              <a:rPr lang="en-US" dirty="0" err="1" smtClean="0">
                <a:latin typeface="Comic Sans MS"/>
                <a:cs typeface="Comic Sans MS"/>
              </a:rPr>
              <a:t>metabolizmasını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etkileyen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ilaçlar</a:t>
            </a:r>
            <a:r>
              <a:rPr lang="en-US" dirty="0" smtClean="0">
                <a:latin typeface="Comic Sans MS"/>
                <a:cs typeface="Comic Sans MS"/>
              </a:rPr>
              <a:t> (</a:t>
            </a:r>
            <a:r>
              <a:rPr lang="en-US" dirty="0" err="1" smtClean="0">
                <a:latin typeface="Comic Sans MS"/>
                <a:cs typeface="Comic Sans MS"/>
              </a:rPr>
              <a:t>glikokartikoidler</a:t>
            </a:r>
            <a:r>
              <a:rPr lang="en-US" dirty="0" smtClean="0">
                <a:latin typeface="Comic Sans MS"/>
                <a:cs typeface="Comic Sans MS"/>
              </a:rPr>
              <a:t>, antifungal </a:t>
            </a:r>
            <a:r>
              <a:rPr lang="en-US" dirty="0" err="1" smtClean="0">
                <a:latin typeface="Comic Sans MS"/>
                <a:cs typeface="Comic Sans MS"/>
              </a:rPr>
              <a:t>ilaçlar</a:t>
            </a:r>
            <a:r>
              <a:rPr lang="en-US" dirty="0" smtClean="0">
                <a:latin typeface="Comic Sans MS"/>
                <a:cs typeface="Comic Sans MS"/>
              </a:rPr>
              <a:t>, HIV/AIDS </a:t>
            </a:r>
            <a:r>
              <a:rPr lang="en-US" dirty="0" err="1" smtClean="0">
                <a:latin typeface="Comic Sans MS"/>
                <a:cs typeface="Comic Sans MS"/>
              </a:rPr>
              <a:t>ilaçları</a:t>
            </a:r>
            <a:endParaRPr lang="en-US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608320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latin typeface="Comic Sans MS"/>
                <a:cs typeface="Comic Sans MS"/>
              </a:rPr>
              <a:t>VİT D</a:t>
            </a:r>
            <a:br>
              <a:rPr lang="tr-TR" dirty="0">
                <a:latin typeface="Comic Sans MS"/>
                <a:cs typeface="Comic Sans MS"/>
              </a:rPr>
            </a:br>
            <a:r>
              <a:rPr lang="tr-TR" dirty="0" smtClean="0">
                <a:latin typeface="Comic Sans MS"/>
                <a:cs typeface="Comic Sans MS"/>
              </a:rPr>
              <a:t>Eksikliği </a:t>
            </a:r>
            <a:r>
              <a:rPr lang="tr-TR" dirty="0" err="1" smtClean="0">
                <a:latin typeface="Comic Sans MS"/>
                <a:cs typeface="Comic Sans MS"/>
              </a:rPr>
              <a:t>Prevelans</a:t>
            </a:r>
            <a:r>
              <a:rPr lang="tr-TR" dirty="0" smtClean="0">
                <a:latin typeface="Comic Sans MS"/>
                <a:cs typeface="Comic Sans MS"/>
              </a:rPr>
              <a:t> Türkiye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2980928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omic Sans MS"/>
                <a:cs typeface="Comic Sans MS"/>
              </a:rPr>
              <a:t>%46 </a:t>
            </a:r>
            <a:r>
              <a:rPr lang="en-US" sz="2800" dirty="0" err="1" smtClean="0">
                <a:latin typeface="Comic Sans MS"/>
                <a:cs typeface="Comic Sans MS"/>
              </a:rPr>
              <a:t>anne</a:t>
            </a:r>
            <a:r>
              <a:rPr lang="en-US" sz="2800" dirty="0" smtClean="0">
                <a:latin typeface="Comic Sans MS"/>
                <a:cs typeface="Comic Sans MS"/>
              </a:rPr>
              <a:t>, %80 </a:t>
            </a:r>
            <a:r>
              <a:rPr lang="en-US" sz="2800" dirty="0" err="1" smtClean="0">
                <a:latin typeface="Comic Sans MS"/>
                <a:cs typeface="Comic Sans MS"/>
              </a:rPr>
              <a:t>yenidoğanda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Dvit</a:t>
            </a:r>
            <a:r>
              <a:rPr lang="en-US" sz="2800" dirty="0" smtClean="0">
                <a:latin typeface="Comic Sans MS"/>
                <a:cs typeface="Comic Sans MS"/>
              </a:rPr>
              <a:t> &lt; 25nmol/L</a:t>
            </a:r>
          </a:p>
          <a:p>
            <a:pPr lvl="2"/>
            <a:r>
              <a:rPr lang="en-US" dirty="0" err="1" smtClean="0"/>
              <a:t>Andıran</a:t>
            </a:r>
            <a:r>
              <a:rPr lang="en-US" dirty="0" smtClean="0"/>
              <a:t> N 2002 Nutrition</a:t>
            </a:r>
          </a:p>
          <a:p>
            <a:pPr lvl="2"/>
            <a:endParaRPr lang="en-US" sz="2600" dirty="0"/>
          </a:p>
          <a:p>
            <a:pPr marL="342900" lvl="1" indent="-342900">
              <a:buClr>
                <a:schemeClr val="accent1"/>
              </a:buClr>
              <a:buSzPct val="75000"/>
              <a:buFont typeface="Wingdings" pitchFamily="2" charset="2"/>
              <a:buChar char=""/>
            </a:pPr>
            <a:r>
              <a:rPr lang="en-US" sz="2800" dirty="0">
                <a:latin typeface="Comic Sans MS"/>
                <a:cs typeface="Comic Sans MS"/>
              </a:rPr>
              <a:t>% 81 </a:t>
            </a:r>
            <a:r>
              <a:rPr lang="en-US" sz="2800" dirty="0" err="1">
                <a:latin typeface="Comic Sans MS"/>
                <a:cs typeface="Comic Sans MS"/>
              </a:rPr>
              <a:t>anne</a:t>
            </a:r>
            <a:r>
              <a:rPr lang="en-US" sz="2800" dirty="0">
                <a:latin typeface="Comic Sans MS"/>
                <a:cs typeface="Comic Sans MS"/>
              </a:rPr>
              <a:t>, % 97.2 </a:t>
            </a:r>
            <a:r>
              <a:rPr lang="en-US" sz="2800" dirty="0" err="1">
                <a:latin typeface="Comic Sans MS"/>
                <a:cs typeface="Comic Sans MS"/>
              </a:rPr>
              <a:t>yenidoğan</a:t>
            </a:r>
            <a:r>
              <a:rPr lang="en-US" sz="2800" dirty="0">
                <a:latin typeface="Comic Sans MS"/>
                <a:cs typeface="Comic Sans MS"/>
              </a:rPr>
              <a:t> D </a:t>
            </a:r>
            <a:r>
              <a:rPr lang="en-US" sz="2800" dirty="0" err="1">
                <a:latin typeface="Comic Sans MS"/>
                <a:cs typeface="Comic Sans MS"/>
              </a:rPr>
              <a:t>vit</a:t>
            </a:r>
            <a:r>
              <a:rPr lang="en-US" sz="2800" dirty="0">
                <a:latin typeface="Comic Sans MS"/>
                <a:cs typeface="Comic Sans MS"/>
              </a:rPr>
              <a:t> &lt; 25nmol/</a:t>
            </a:r>
            <a:r>
              <a:rPr lang="en-US" sz="2800" dirty="0" smtClean="0">
                <a:latin typeface="Comic Sans MS"/>
                <a:cs typeface="Comic Sans MS"/>
              </a:rPr>
              <a:t>L</a:t>
            </a:r>
          </a:p>
          <a:p>
            <a:pPr marL="1200150" lvl="3" indent="-342900">
              <a:buClr>
                <a:schemeClr val="accent1"/>
              </a:buClr>
              <a:buSzPct val="75000"/>
              <a:buFont typeface="Wingdings" pitchFamily="2" charset="2"/>
              <a:buChar char=""/>
            </a:pPr>
            <a:r>
              <a:rPr lang="en-US" sz="2400" dirty="0" err="1" smtClean="0">
                <a:latin typeface="Comic Sans MS"/>
                <a:cs typeface="Comic Sans MS"/>
              </a:rPr>
              <a:t>Ergür</a:t>
            </a:r>
            <a:r>
              <a:rPr lang="en-US" sz="2400" dirty="0" smtClean="0">
                <a:latin typeface="Comic Sans MS"/>
                <a:cs typeface="Comic Sans MS"/>
              </a:rPr>
              <a:t> AT 2009</a:t>
            </a:r>
          </a:p>
          <a:p>
            <a:pPr marL="1200150" lvl="3" indent="-342900">
              <a:buClr>
                <a:schemeClr val="accent1"/>
              </a:buClr>
              <a:buSzPct val="75000"/>
              <a:buFont typeface="Wingdings" pitchFamily="2" charset="2"/>
              <a:buChar char=""/>
            </a:pPr>
            <a:endParaRPr lang="en-US" sz="2400" dirty="0" smtClean="0">
              <a:latin typeface="Comic Sans MS"/>
              <a:cs typeface="Comic Sans MS"/>
            </a:endParaRPr>
          </a:p>
          <a:p>
            <a:pPr marL="342900" lvl="1" indent="-342900">
              <a:buClr>
                <a:schemeClr val="accent1"/>
              </a:buClr>
              <a:buSzPct val="75000"/>
              <a:buFont typeface="Wingdings" pitchFamily="2" charset="2"/>
              <a:buChar char=""/>
            </a:pPr>
            <a:endParaRPr lang="en-US" sz="2800" dirty="0">
              <a:latin typeface="Comic Sans MS"/>
              <a:cs typeface="Comic Sans MS"/>
            </a:endParaRPr>
          </a:p>
          <a:p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043608" y="4437112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Güneşi</a:t>
            </a:r>
            <a:r>
              <a:rPr lang="en-US" sz="3600" dirty="0" smtClean="0"/>
              <a:t> </a:t>
            </a:r>
            <a:r>
              <a:rPr lang="en-US" sz="3600" dirty="0" err="1"/>
              <a:t>b</a:t>
            </a:r>
            <a:r>
              <a:rPr lang="en-US" sz="3600" dirty="0" err="1" smtClean="0"/>
              <a:t>ol</a:t>
            </a:r>
            <a:r>
              <a:rPr lang="en-US" sz="3600" dirty="0" smtClean="0"/>
              <a:t> </a:t>
            </a:r>
            <a:r>
              <a:rPr lang="en-US" sz="3600" dirty="0" err="1" smtClean="0"/>
              <a:t>bir</a:t>
            </a:r>
            <a:r>
              <a:rPr lang="en-US" sz="3600" dirty="0" smtClean="0"/>
              <a:t> </a:t>
            </a:r>
            <a:r>
              <a:rPr lang="en-US" sz="3600" dirty="0" err="1" smtClean="0"/>
              <a:t>ülkeyiz</a:t>
            </a:r>
            <a:r>
              <a:rPr lang="en-US" sz="3600" dirty="0" smtClean="0"/>
              <a:t> </a:t>
            </a:r>
            <a:r>
              <a:rPr lang="en-US" sz="3600" dirty="0" err="1" smtClean="0"/>
              <a:t>ama</a:t>
            </a:r>
            <a:r>
              <a:rPr lang="en-US" sz="3600" dirty="0" smtClean="0"/>
              <a:t> </a:t>
            </a:r>
            <a:r>
              <a:rPr lang="en-US" sz="3600" dirty="0" err="1" smtClean="0"/>
              <a:t>bunu</a:t>
            </a:r>
            <a:r>
              <a:rPr lang="en-US" sz="3600" dirty="0" smtClean="0"/>
              <a:t> </a:t>
            </a:r>
            <a:r>
              <a:rPr lang="en-US" sz="3600" dirty="0" err="1" smtClean="0"/>
              <a:t>avantaja</a:t>
            </a:r>
            <a:r>
              <a:rPr lang="en-US" sz="3600" dirty="0" smtClean="0"/>
              <a:t> </a:t>
            </a:r>
            <a:r>
              <a:rPr lang="en-US" sz="3600" dirty="0" err="1" smtClean="0"/>
              <a:t>çeviremiyoruz</a:t>
            </a:r>
            <a:r>
              <a:rPr lang="en-US" sz="3600" dirty="0" smtClean="0"/>
              <a:t>!!!!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6617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4502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 descr="Ekran Resmi 2017-05-27 18.38.1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356992"/>
            <a:ext cx="6464300" cy="2463800"/>
          </a:xfrm>
          <a:prstGeom prst="rect">
            <a:avLst/>
          </a:prstGeom>
        </p:spPr>
      </p:pic>
      <p:pic>
        <p:nvPicPr>
          <p:cNvPr id="5" name="Picture 4" descr="Ekran Resmi 2017-05-27 18.38.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19" y="260648"/>
            <a:ext cx="9144000" cy="11628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64088" y="6093296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 </a:t>
            </a:r>
            <a:r>
              <a:rPr lang="en-US" dirty="0" err="1"/>
              <a:t>Matern</a:t>
            </a:r>
            <a:r>
              <a:rPr lang="en-US" dirty="0"/>
              <a:t> Fetal Neonatal Med</a:t>
            </a:r>
            <a:r>
              <a:rPr lang="en-US" dirty="0" smtClean="0"/>
              <a:t>,2014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1772816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Düşük</a:t>
            </a:r>
            <a:r>
              <a:rPr lang="en-US" sz="2800" dirty="0" smtClean="0"/>
              <a:t> </a:t>
            </a:r>
            <a:r>
              <a:rPr lang="en-US" sz="2800" dirty="0" err="1" smtClean="0"/>
              <a:t>Sosyokültürel</a:t>
            </a:r>
            <a:r>
              <a:rPr lang="en-US" sz="2800" dirty="0" smtClean="0"/>
              <a:t> </a:t>
            </a:r>
            <a:r>
              <a:rPr lang="en-US" sz="2800" dirty="0" err="1"/>
              <a:t>S</a:t>
            </a:r>
            <a:r>
              <a:rPr lang="en-US" sz="2800" dirty="0" err="1" smtClean="0"/>
              <a:t>eviye</a:t>
            </a:r>
            <a:r>
              <a:rPr lang="en-US" sz="2800" dirty="0" smtClean="0"/>
              <a:t>, </a:t>
            </a:r>
            <a:r>
              <a:rPr lang="en-US" sz="2800" dirty="0" err="1" smtClean="0"/>
              <a:t>Giyinme</a:t>
            </a:r>
            <a:r>
              <a:rPr lang="en-US" sz="2800" dirty="0" smtClean="0"/>
              <a:t> </a:t>
            </a:r>
            <a:r>
              <a:rPr lang="en-US" sz="2800" dirty="0" err="1"/>
              <a:t>Ş</a:t>
            </a:r>
            <a:r>
              <a:rPr lang="en-US" sz="2800" dirty="0" err="1" smtClean="0"/>
              <a:t>ekilleri</a:t>
            </a:r>
            <a:r>
              <a:rPr lang="en-US" sz="2800" dirty="0" smtClean="0"/>
              <a:t>, </a:t>
            </a:r>
            <a:r>
              <a:rPr lang="en-US" sz="2800" dirty="0" err="1" smtClean="0"/>
              <a:t>Yetersiz</a:t>
            </a:r>
            <a:r>
              <a:rPr lang="en-US" sz="2800" dirty="0" smtClean="0"/>
              <a:t> </a:t>
            </a:r>
            <a:r>
              <a:rPr lang="en-US" sz="2800" dirty="0" err="1"/>
              <a:t>A</a:t>
            </a:r>
            <a:r>
              <a:rPr lang="en-US" sz="2800" dirty="0" err="1" smtClean="0"/>
              <a:t>lım</a:t>
            </a:r>
            <a:r>
              <a:rPr lang="en-US" sz="2800" dirty="0" smtClean="0"/>
              <a:t>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25225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latin typeface="Comic Sans MS"/>
                <a:cs typeface="Comic Sans MS"/>
              </a:rPr>
              <a:t>VİT D</a:t>
            </a:r>
            <a:br>
              <a:rPr lang="tr-TR" dirty="0">
                <a:latin typeface="Comic Sans MS"/>
                <a:cs typeface="Comic Sans MS"/>
              </a:rPr>
            </a:br>
            <a:r>
              <a:rPr lang="tr-TR" dirty="0">
                <a:latin typeface="Comic Sans MS"/>
                <a:cs typeface="Comic Sans MS"/>
              </a:rPr>
              <a:t>Eksikliği – </a:t>
            </a:r>
            <a:r>
              <a:rPr lang="tr-TR" dirty="0" smtClean="0">
                <a:latin typeface="Comic Sans MS"/>
                <a:cs typeface="Comic Sans MS"/>
              </a:rPr>
              <a:t>Gebelik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061048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Comic Sans MS"/>
                <a:cs typeface="Comic Sans MS"/>
              </a:rPr>
              <a:t>Maternal </a:t>
            </a:r>
            <a:r>
              <a:rPr lang="en-US" sz="3200" dirty="0" err="1" smtClean="0">
                <a:latin typeface="Comic Sans MS"/>
                <a:cs typeface="Comic Sans MS"/>
              </a:rPr>
              <a:t>Vit</a:t>
            </a:r>
            <a:r>
              <a:rPr lang="en-US" sz="3200" dirty="0" smtClean="0">
                <a:latin typeface="Comic Sans MS"/>
                <a:cs typeface="Comic Sans MS"/>
              </a:rPr>
              <a:t>. D </a:t>
            </a:r>
            <a:r>
              <a:rPr lang="en-US" sz="3200" dirty="0" err="1" smtClean="0">
                <a:latin typeface="Comic Sans MS"/>
                <a:cs typeface="Comic Sans MS"/>
              </a:rPr>
              <a:t>Durumu</a:t>
            </a:r>
            <a:r>
              <a:rPr lang="en-US" sz="3200" dirty="0" smtClean="0">
                <a:latin typeface="Comic Sans MS"/>
                <a:cs typeface="Comic Sans MS"/>
              </a:rPr>
              <a:t>(</a:t>
            </a:r>
            <a:r>
              <a:rPr lang="en-US" dirty="0" smtClean="0">
                <a:latin typeface="Comic Sans MS"/>
                <a:cs typeface="Comic Sans MS"/>
              </a:rPr>
              <a:t>&lt;50nmol/l</a:t>
            </a:r>
            <a:r>
              <a:rPr lang="en-US" sz="3200" dirty="0" smtClean="0">
                <a:latin typeface="Comic Sans MS"/>
                <a:cs typeface="Comic Sans MS"/>
              </a:rPr>
              <a:t>)- Adverse </a:t>
            </a:r>
            <a:r>
              <a:rPr lang="en-US" sz="3200" dirty="0" err="1" smtClean="0">
                <a:latin typeface="Comic Sans MS"/>
                <a:cs typeface="Comic Sans MS"/>
              </a:rPr>
              <a:t>gebelik</a:t>
            </a:r>
            <a:r>
              <a:rPr lang="en-US" sz="3200" dirty="0" smtClean="0">
                <a:latin typeface="Comic Sans MS"/>
                <a:cs typeface="Comic Sans MS"/>
              </a:rPr>
              <a:t> outcome</a:t>
            </a:r>
          </a:p>
          <a:p>
            <a:pPr marL="0" indent="0">
              <a:buNone/>
            </a:pPr>
            <a:endParaRPr lang="en-US" sz="3200" dirty="0" smtClean="0">
              <a:latin typeface="Comic Sans MS"/>
              <a:cs typeface="Comic Sans MS"/>
            </a:endParaRPr>
          </a:p>
          <a:p>
            <a:pPr lvl="1"/>
            <a:r>
              <a:rPr lang="en-US" dirty="0" smtClean="0">
                <a:latin typeface="Comic Sans MS"/>
                <a:cs typeface="Comic Sans MS"/>
              </a:rPr>
              <a:t>24 </a:t>
            </a:r>
            <a:r>
              <a:rPr lang="en-US" dirty="0" err="1" smtClean="0">
                <a:latin typeface="Comic Sans MS"/>
                <a:cs typeface="Comic Sans MS"/>
              </a:rPr>
              <a:t>çalışma</a:t>
            </a:r>
            <a:r>
              <a:rPr lang="en-US" dirty="0" smtClean="0">
                <a:latin typeface="Comic Sans MS"/>
                <a:cs typeface="Comic Sans MS"/>
              </a:rPr>
              <a:t> – </a:t>
            </a:r>
            <a:r>
              <a:rPr lang="en-US" dirty="0" err="1" smtClean="0">
                <a:latin typeface="Comic Sans MS"/>
                <a:cs typeface="Comic Sans MS"/>
              </a:rPr>
              <a:t>sistematik</a:t>
            </a:r>
            <a:r>
              <a:rPr lang="en-US" dirty="0" smtClean="0">
                <a:latin typeface="Comic Sans MS"/>
                <a:cs typeface="Comic Sans MS"/>
              </a:rPr>
              <a:t> review Meta </a:t>
            </a:r>
            <a:r>
              <a:rPr lang="en-US" dirty="0" err="1" smtClean="0">
                <a:latin typeface="Comic Sans MS"/>
                <a:cs typeface="Comic Sans MS"/>
              </a:rPr>
              <a:t>analiz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pPr lvl="2"/>
            <a:r>
              <a:rPr lang="en-US" dirty="0" err="1" smtClean="0">
                <a:latin typeface="Comic Sans MS"/>
                <a:cs typeface="Comic Sans MS"/>
              </a:rPr>
              <a:t>Preeklamsi</a:t>
            </a:r>
            <a:r>
              <a:rPr lang="en-US" dirty="0" smtClean="0">
                <a:latin typeface="Comic Sans MS"/>
                <a:cs typeface="Comic Sans MS"/>
              </a:rPr>
              <a:t> OR: 2.09 </a:t>
            </a:r>
            <a:r>
              <a:rPr lang="en-US" sz="1800" dirty="0" smtClean="0">
                <a:latin typeface="Comic Sans MS"/>
                <a:cs typeface="Comic Sans MS"/>
              </a:rPr>
              <a:t>(%95 CI 1.5-2.9-)</a:t>
            </a:r>
          </a:p>
          <a:p>
            <a:pPr lvl="2"/>
            <a:r>
              <a:rPr lang="en-US" sz="2000" dirty="0" smtClean="0">
                <a:latin typeface="Comic Sans MS"/>
                <a:cs typeface="Comic Sans MS"/>
              </a:rPr>
              <a:t>GDM OR: 1.38 ( %95 CI 1.12-1.7)</a:t>
            </a:r>
          </a:p>
          <a:p>
            <a:pPr lvl="2"/>
            <a:r>
              <a:rPr lang="en-US" sz="2000" dirty="0" smtClean="0">
                <a:latin typeface="Comic Sans MS"/>
                <a:cs typeface="Comic Sans MS"/>
              </a:rPr>
              <a:t>Preterm OR: 1.58</a:t>
            </a:r>
            <a:r>
              <a:rPr lang="en-US" sz="2000" dirty="0">
                <a:latin typeface="Comic Sans MS"/>
                <a:cs typeface="Comic Sans MS"/>
              </a:rPr>
              <a:t>( %95 CI </a:t>
            </a:r>
            <a:r>
              <a:rPr lang="en-US" sz="2000" dirty="0" smtClean="0">
                <a:latin typeface="Comic Sans MS"/>
                <a:cs typeface="Comic Sans MS"/>
              </a:rPr>
              <a:t>1.08-2.31)</a:t>
            </a:r>
            <a:endParaRPr lang="en-US" sz="2000" dirty="0">
              <a:latin typeface="Comic Sans MS"/>
              <a:cs typeface="Comic Sans MS"/>
            </a:endParaRPr>
          </a:p>
          <a:p>
            <a:pPr lvl="2"/>
            <a:r>
              <a:rPr lang="en-US" sz="2000" dirty="0" smtClean="0">
                <a:latin typeface="Comic Sans MS"/>
                <a:cs typeface="Comic Sans MS"/>
              </a:rPr>
              <a:t> SGA OR: 1.52 (1.08-2.15)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211960" y="6309320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Wei SQ et al J. Maternal Fetal Med.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057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latin typeface="Comic Sans MS"/>
                <a:cs typeface="Comic Sans MS"/>
              </a:rPr>
              <a:t>VİT D</a:t>
            </a:r>
            <a:br>
              <a:rPr lang="tr-TR" dirty="0">
                <a:latin typeface="Comic Sans MS"/>
                <a:cs typeface="Comic Sans MS"/>
              </a:rPr>
            </a:br>
            <a:r>
              <a:rPr lang="tr-TR" dirty="0">
                <a:latin typeface="Comic Sans MS"/>
                <a:cs typeface="Comic Sans MS"/>
              </a:rPr>
              <a:t>Eksikliği – </a:t>
            </a:r>
            <a:r>
              <a:rPr lang="tr-TR" dirty="0" smtClean="0">
                <a:latin typeface="Comic Sans MS"/>
                <a:cs typeface="Comic Sans MS"/>
              </a:rPr>
              <a:t>Gebelik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637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Comic Sans MS"/>
                <a:cs typeface="Comic Sans MS"/>
              </a:rPr>
              <a:t>Preeklamsi</a:t>
            </a:r>
            <a:endParaRPr lang="en-US" sz="2800" dirty="0" smtClean="0">
              <a:latin typeface="Comic Sans MS"/>
              <a:cs typeface="Comic Sans MS"/>
            </a:endParaRPr>
          </a:p>
          <a:p>
            <a:pPr lvl="1"/>
            <a:r>
              <a:rPr lang="en-US" dirty="0" err="1" smtClean="0">
                <a:latin typeface="Comic Sans MS"/>
                <a:cs typeface="Comic Sans MS"/>
              </a:rPr>
              <a:t>Anjiogenezis</a:t>
            </a:r>
            <a:r>
              <a:rPr lang="en-US" dirty="0" smtClean="0">
                <a:latin typeface="Comic Sans MS"/>
                <a:cs typeface="Comic Sans MS"/>
              </a:rPr>
              <a:t>, </a:t>
            </a:r>
            <a:r>
              <a:rPr lang="en-US" dirty="0" err="1" smtClean="0">
                <a:latin typeface="Comic Sans MS"/>
                <a:cs typeface="Comic Sans MS"/>
              </a:rPr>
              <a:t>oksiatif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stres</a:t>
            </a:r>
            <a:r>
              <a:rPr lang="en-US" dirty="0" smtClean="0">
                <a:latin typeface="Comic Sans MS"/>
                <a:cs typeface="Comic Sans MS"/>
              </a:rPr>
              <a:t>, </a:t>
            </a:r>
            <a:r>
              <a:rPr lang="en-US" dirty="0" err="1" smtClean="0">
                <a:latin typeface="Comic Sans MS"/>
                <a:cs typeface="Comic Sans MS"/>
              </a:rPr>
              <a:t>immün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modulatör</a:t>
            </a:r>
            <a:endParaRPr lang="en-US" dirty="0" smtClean="0">
              <a:latin typeface="Comic Sans MS"/>
              <a:cs typeface="Comic Sans MS"/>
            </a:endParaRPr>
          </a:p>
          <a:p>
            <a:r>
              <a:rPr lang="en-US" sz="2800" dirty="0" err="1" smtClean="0">
                <a:latin typeface="Comic Sans MS"/>
                <a:cs typeface="Comic Sans MS"/>
              </a:rPr>
              <a:t>Gestasyonel</a:t>
            </a:r>
            <a:r>
              <a:rPr lang="en-US" sz="2800" dirty="0" smtClean="0">
                <a:latin typeface="Comic Sans MS"/>
                <a:cs typeface="Comic Sans MS"/>
              </a:rPr>
              <a:t> DM</a:t>
            </a:r>
            <a:endParaRPr lang="en-US" dirty="0" smtClean="0"/>
          </a:p>
          <a:p>
            <a:r>
              <a:rPr lang="en-US" sz="2800" dirty="0" smtClean="0">
                <a:latin typeface="Comic Sans MS"/>
                <a:cs typeface="Comic Sans MS"/>
              </a:rPr>
              <a:t>Preterm </a:t>
            </a:r>
            <a:r>
              <a:rPr lang="en-US" sz="2800" dirty="0" err="1" smtClean="0">
                <a:latin typeface="Comic Sans MS"/>
                <a:cs typeface="Comic Sans MS"/>
              </a:rPr>
              <a:t>Doğum</a:t>
            </a:r>
            <a:endParaRPr lang="en-US" sz="2800" dirty="0" smtClean="0">
              <a:latin typeface="Comic Sans MS"/>
              <a:cs typeface="Comic Sans MS"/>
            </a:endParaRPr>
          </a:p>
          <a:p>
            <a:pPr lvl="1"/>
            <a:r>
              <a:rPr lang="en-US" dirty="0" err="1" smtClean="0">
                <a:latin typeface="Comic Sans MS"/>
                <a:cs typeface="Comic Sans MS"/>
              </a:rPr>
              <a:t>İmmün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fonksiyon</a:t>
            </a:r>
            <a:r>
              <a:rPr lang="en-US" dirty="0" smtClean="0">
                <a:latin typeface="Comic Sans MS"/>
                <a:cs typeface="Comic Sans MS"/>
              </a:rPr>
              <a:t>, </a:t>
            </a:r>
            <a:r>
              <a:rPr lang="en-US" dirty="0" err="1" smtClean="0">
                <a:latin typeface="Comic Sans MS"/>
                <a:cs typeface="Comic Sans MS"/>
              </a:rPr>
              <a:t>infalamatuar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cevap</a:t>
            </a:r>
            <a:endParaRPr lang="en-US" dirty="0" smtClean="0">
              <a:latin typeface="Comic Sans MS"/>
              <a:cs typeface="Comic Sans MS"/>
            </a:endParaRPr>
          </a:p>
          <a:p>
            <a:r>
              <a:rPr lang="en-US" sz="2800" dirty="0" smtClean="0">
                <a:latin typeface="Comic Sans MS"/>
                <a:cs typeface="Comic Sans MS"/>
              </a:rPr>
              <a:t>FGR</a:t>
            </a:r>
          </a:p>
          <a:p>
            <a:r>
              <a:rPr lang="en-US" sz="2800" dirty="0" err="1" smtClean="0">
                <a:latin typeface="Comic Sans MS"/>
                <a:cs typeface="Comic Sans MS"/>
              </a:rPr>
              <a:t>Sezaryen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Oranları</a:t>
            </a:r>
            <a:endParaRPr lang="en-US" sz="2800" dirty="0" smtClean="0">
              <a:latin typeface="Comic Sans MS"/>
              <a:cs typeface="Comic Sans MS"/>
            </a:endParaRPr>
          </a:p>
          <a:p>
            <a:r>
              <a:rPr lang="en-US" sz="2800" dirty="0" err="1" smtClean="0">
                <a:latin typeface="Comic Sans MS"/>
                <a:cs typeface="Comic Sans MS"/>
              </a:rPr>
              <a:t>Doğum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ağırlığı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ve</a:t>
            </a:r>
            <a:r>
              <a:rPr lang="en-US" sz="2800" dirty="0" smtClean="0">
                <a:latin typeface="Comic Sans MS"/>
                <a:cs typeface="Comic Sans MS"/>
              </a:rPr>
              <a:t> Boy</a:t>
            </a:r>
          </a:p>
          <a:p>
            <a:r>
              <a:rPr lang="en-US" sz="2800" dirty="0" smtClean="0">
                <a:latin typeface="Comic Sans MS"/>
                <a:cs typeface="Comic Sans MS"/>
              </a:rPr>
              <a:t>Postpartum </a:t>
            </a:r>
            <a:r>
              <a:rPr lang="en-US" sz="2800" dirty="0" err="1" smtClean="0">
                <a:latin typeface="Comic Sans MS"/>
                <a:cs typeface="Comic Sans MS"/>
              </a:rPr>
              <a:t>Depresyon</a:t>
            </a:r>
            <a:endParaRPr lang="en-US" sz="2800" dirty="0" smtClean="0">
              <a:latin typeface="Comic Sans MS"/>
              <a:cs typeface="Comic Sans MS"/>
            </a:endParaRPr>
          </a:p>
          <a:p>
            <a:endParaRPr lang="en-US" sz="2800" dirty="0" smtClean="0">
              <a:latin typeface="Comic Sans MS"/>
              <a:cs typeface="Comic Sans MS"/>
            </a:endParaRP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283968" y="6453336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Wei SQ Current </a:t>
            </a:r>
            <a:r>
              <a:rPr lang="en-US" dirty="0" err="1" smtClean="0"/>
              <a:t>Opin</a:t>
            </a:r>
            <a:r>
              <a:rPr lang="en-US" dirty="0" smtClean="0"/>
              <a:t> </a:t>
            </a:r>
            <a:r>
              <a:rPr lang="en-US" dirty="0" err="1" smtClean="0"/>
              <a:t>Obstet</a:t>
            </a:r>
            <a:r>
              <a:rPr lang="en-US" dirty="0" smtClean="0"/>
              <a:t> </a:t>
            </a:r>
            <a:r>
              <a:rPr lang="en-US" dirty="0" err="1" smtClean="0"/>
              <a:t>Gynecol</a:t>
            </a:r>
            <a:r>
              <a:rPr lang="en-US" dirty="0" smtClean="0"/>
              <a:t>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588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latin typeface="Comic Sans MS"/>
                <a:cs typeface="Comic Sans MS"/>
              </a:rPr>
              <a:t>VİT D</a:t>
            </a:r>
            <a:br>
              <a:rPr lang="tr-TR" dirty="0">
                <a:latin typeface="Comic Sans MS"/>
                <a:cs typeface="Comic Sans MS"/>
              </a:rPr>
            </a:br>
            <a:r>
              <a:rPr lang="tr-TR" dirty="0">
                <a:latin typeface="Comic Sans MS"/>
                <a:cs typeface="Comic Sans MS"/>
              </a:rPr>
              <a:t>Eksikliği – </a:t>
            </a:r>
            <a:r>
              <a:rPr lang="tr-TR" dirty="0" smtClean="0">
                <a:latin typeface="Comic Sans MS"/>
                <a:cs typeface="Comic Sans MS"/>
              </a:rPr>
              <a:t>Gebelik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3773016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latin typeface="Comic Sans MS"/>
                <a:cs typeface="Comic Sans MS"/>
              </a:rPr>
              <a:t>Vit</a:t>
            </a:r>
            <a:r>
              <a:rPr lang="en-US" sz="3200" dirty="0" smtClean="0">
                <a:latin typeface="Comic Sans MS"/>
                <a:cs typeface="Comic Sans MS"/>
              </a:rPr>
              <a:t>-D </a:t>
            </a:r>
            <a:r>
              <a:rPr lang="en-US" sz="3200" dirty="0" err="1" smtClean="0">
                <a:latin typeface="Comic Sans MS"/>
                <a:cs typeface="Comic Sans MS"/>
              </a:rPr>
              <a:t>verimi-Gebelik</a:t>
            </a:r>
            <a:r>
              <a:rPr lang="en-US" sz="3200" dirty="0" smtClean="0">
                <a:latin typeface="Comic Sans MS"/>
                <a:cs typeface="Comic Sans MS"/>
              </a:rPr>
              <a:t> </a:t>
            </a:r>
            <a:r>
              <a:rPr lang="en-US" sz="3200" dirty="0" err="1" smtClean="0">
                <a:latin typeface="Comic Sans MS"/>
                <a:cs typeface="Comic Sans MS"/>
              </a:rPr>
              <a:t>Prognozu</a:t>
            </a:r>
            <a:endParaRPr lang="en-US" sz="3200" dirty="0" smtClean="0">
              <a:latin typeface="Comic Sans MS"/>
              <a:cs typeface="Comic Sans MS"/>
            </a:endParaRPr>
          </a:p>
          <a:p>
            <a:pPr lvl="1"/>
            <a:r>
              <a:rPr lang="en-US" dirty="0" smtClean="0">
                <a:latin typeface="Comic Sans MS"/>
                <a:cs typeface="Comic Sans MS"/>
              </a:rPr>
              <a:t>13 RCT (2249 </a:t>
            </a:r>
            <a:r>
              <a:rPr lang="en-US" dirty="0" err="1" smtClean="0">
                <a:latin typeface="Comic Sans MS"/>
                <a:cs typeface="Comic Sans MS"/>
              </a:rPr>
              <a:t>olgu</a:t>
            </a:r>
            <a:r>
              <a:rPr lang="en-US" dirty="0" smtClean="0">
                <a:latin typeface="Comic Sans MS"/>
                <a:cs typeface="Comic Sans MS"/>
              </a:rPr>
              <a:t>)</a:t>
            </a:r>
          </a:p>
          <a:p>
            <a:pPr lvl="2"/>
            <a:r>
              <a:rPr lang="en-US" sz="2000" dirty="0" err="1" smtClean="0">
                <a:latin typeface="Comic Sans MS"/>
                <a:cs typeface="Comic Sans MS"/>
              </a:rPr>
              <a:t>Doğum</a:t>
            </a:r>
            <a:r>
              <a:rPr lang="en-US" sz="2000" dirty="0" smtClean="0">
                <a:latin typeface="Comic Sans MS"/>
                <a:cs typeface="Comic Sans MS"/>
              </a:rPr>
              <a:t> </a:t>
            </a:r>
            <a:r>
              <a:rPr lang="en-US" sz="2000" dirty="0" err="1" smtClean="0">
                <a:latin typeface="Comic Sans MS"/>
                <a:cs typeface="Comic Sans MS"/>
              </a:rPr>
              <a:t>ağırlığı</a:t>
            </a:r>
            <a:r>
              <a:rPr lang="en-US" sz="2000" dirty="0" smtClean="0">
                <a:latin typeface="Comic Sans MS"/>
                <a:cs typeface="Comic Sans MS"/>
              </a:rPr>
              <a:t> </a:t>
            </a:r>
            <a:r>
              <a:rPr lang="en-US" sz="2000" dirty="0" err="1" smtClean="0">
                <a:latin typeface="Comic Sans MS"/>
                <a:cs typeface="Comic Sans MS"/>
              </a:rPr>
              <a:t>yaklaşık</a:t>
            </a:r>
            <a:r>
              <a:rPr lang="en-US" sz="2000" dirty="0" smtClean="0">
                <a:latin typeface="Comic Sans MS"/>
                <a:cs typeface="Comic Sans MS"/>
              </a:rPr>
              <a:t>  107.6 gr (%95 CI 59.9-155.3)</a:t>
            </a:r>
          </a:p>
          <a:p>
            <a:pPr lvl="2"/>
            <a:r>
              <a:rPr lang="en-US" sz="2000" dirty="0" smtClean="0">
                <a:latin typeface="Comic Sans MS"/>
                <a:cs typeface="Comic Sans MS"/>
              </a:rPr>
              <a:t>Boy </a:t>
            </a:r>
            <a:r>
              <a:rPr lang="en-US" sz="2000" dirty="0" err="1" smtClean="0">
                <a:latin typeface="Comic Sans MS"/>
                <a:cs typeface="Comic Sans MS"/>
              </a:rPr>
              <a:t>uzunluğu</a:t>
            </a:r>
            <a:r>
              <a:rPr lang="en-US" sz="2000" dirty="0" smtClean="0">
                <a:latin typeface="Comic Sans MS"/>
                <a:cs typeface="Comic Sans MS"/>
              </a:rPr>
              <a:t> 0.3 cm </a:t>
            </a:r>
            <a:r>
              <a:rPr lang="en-US" sz="2000" dirty="0" err="1" smtClean="0">
                <a:latin typeface="Comic Sans MS"/>
                <a:cs typeface="Comic Sans MS"/>
              </a:rPr>
              <a:t>daha</a:t>
            </a:r>
            <a:r>
              <a:rPr lang="en-US" sz="2000" dirty="0" smtClean="0">
                <a:latin typeface="Comic Sans MS"/>
                <a:cs typeface="Comic Sans MS"/>
              </a:rPr>
              <a:t> </a:t>
            </a:r>
            <a:r>
              <a:rPr lang="en-US" sz="2000" dirty="0" err="1" smtClean="0">
                <a:latin typeface="Comic Sans MS"/>
                <a:cs typeface="Comic Sans MS"/>
              </a:rPr>
              <a:t>fazla</a:t>
            </a:r>
            <a:r>
              <a:rPr lang="en-US" sz="2000" dirty="0" smtClean="0">
                <a:latin typeface="Comic Sans MS"/>
                <a:cs typeface="Comic Sans MS"/>
              </a:rPr>
              <a:t> ( %95 CI 0.10-0.41 cm)</a:t>
            </a:r>
          </a:p>
          <a:p>
            <a:pPr lvl="2"/>
            <a:r>
              <a:rPr lang="en-US" sz="2000" dirty="0" smtClean="0">
                <a:latin typeface="Comic Sans MS"/>
                <a:cs typeface="Comic Sans MS"/>
              </a:rPr>
              <a:t>GDM, SGA, FGR, </a:t>
            </a:r>
            <a:r>
              <a:rPr lang="en-US" sz="2000" dirty="0" err="1" smtClean="0">
                <a:latin typeface="Comic Sans MS"/>
                <a:cs typeface="Comic Sans MS"/>
              </a:rPr>
              <a:t>preeklamsi</a:t>
            </a:r>
            <a:r>
              <a:rPr lang="en-US" sz="2000" dirty="0" smtClean="0">
                <a:latin typeface="Comic Sans MS"/>
                <a:cs typeface="Comic Sans MS"/>
              </a:rPr>
              <a:t>, </a:t>
            </a:r>
            <a:r>
              <a:rPr lang="en-US" sz="2000" dirty="0" err="1" smtClean="0">
                <a:latin typeface="Comic Sans MS"/>
                <a:cs typeface="Comic Sans MS"/>
              </a:rPr>
              <a:t>sezaryan</a:t>
            </a:r>
            <a:r>
              <a:rPr lang="en-US" sz="2000" dirty="0" smtClean="0">
                <a:latin typeface="Comic Sans MS"/>
                <a:cs typeface="Comic Sans MS"/>
              </a:rPr>
              <a:t>, </a:t>
            </a:r>
            <a:r>
              <a:rPr lang="en-US" sz="2000" dirty="0" err="1" smtClean="0">
                <a:latin typeface="Comic Sans MS"/>
                <a:cs typeface="Comic Sans MS"/>
              </a:rPr>
              <a:t>vit</a:t>
            </a:r>
            <a:r>
              <a:rPr lang="en-US" sz="2000" dirty="0" smtClean="0">
                <a:latin typeface="Comic Sans MS"/>
                <a:cs typeface="Comic Sans MS"/>
              </a:rPr>
              <a:t> D </a:t>
            </a:r>
            <a:r>
              <a:rPr lang="en-US" sz="2000" dirty="0" err="1" smtClean="0">
                <a:latin typeface="Comic Sans MS"/>
                <a:cs typeface="Comic Sans MS"/>
              </a:rPr>
              <a:t>verimi</a:t>
            </a:r>
            <a:r>
              <a:rPr lang="en-US" sz="2000" dirty="0" smtClean="0">
                <a:latin typeface="Comic Sans MS"/>
                <a:cs typeface="Comic Sans MS"/>
              </a:rPr>
              <a:t> </a:t>
            </a:r>
            <a:r>
              <a:rPr lang="en-US" sz="2000" dirty="0" err="1" smtClean="0">
                <a:latin typeface="Comic Sans MS"/>
                <a:cs typeface="Comic Sans MS"/>
              </a:rPr>
              <a:t>ile</a:t>
            </a:r>
            <a:r>
              <a:rPr lang="en-US" sz="2000" dirty="0" smtClean="0">
                <a:latin typeface="Comic Sans MS"/>
                <a:cs typeface="Comic Sans MS"/>
              </a:rPr>
              <a:t> </a:t>
            </a:r>
            <a:r>
              <a:rPr lang="en-US" sz="2000" dirty="0" err="1" smtClean="0">
                <a:latin typeface="Comic Sans MS"/>
                <a:cs typeface="Comic Sans MS"/>
              </a:rPr>
              <a:t>etkilenmedi</a:t>
            </a:r>
            <a:endParaRPr lang="en-US" sz="2000" dirty="0" smtClean="0">
              <a:latin typeface="Comic Sans MS"/>
              <a:cs typeface="Comic Sans MS"/>
            </a:endParaRP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283968" y="6453336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Perez-Lopez FR et al </a:t>
            </a:r>
            <a:r>
              <a:rPr lang="en-US" dirty="0" err="1" smtClean="0"/>
              <a:t>Fertil</a:t>
            </a:r>
            <a:r>
              <a:rPr lang="en-US" dirty="0" smtClean="0"/>
              <a:t> </a:t>
            </a:r>
            <a:r>
              <a:rPr lang="en-US" dirty="0" err="1" smtClean="0"/>
              <a:t>Steril</a:t>
            </a:r>
            <a:r>
              <a:rPr lang="en-US" dirty="0" smtClean="0"/>
              <a:t> 2015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653136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/>
              <a:buChar char="•"/>
            </a:pPr>
            <a:r>
              <a:rPr lang="en-US" sz="2800" dirty="0" err="1" smtClean="0"/>
              <a:t>Heterojen</a:t>
            </a:r>
            <a:r>
              <a:rPr lang="en-US" sz="2800" dirty="0" smtClean="0"/>
              <a:t> </a:t>
            </a:r>
            <a:r>
              <a:rPr lang="en-US" sz="2800" dirty="0" err="1" smtClean="0"/>
              <a:t>Gruplar</a:t>
            </a:r>
            <a:endParaRPr lang="en-US" sz="2800" dirty="0" smtClean="0"/>
          </a:p>
          <a:p>
            <a:pPr marL="342900" indent="-342900" algn="just">
              <a:buFont typeface="Arial"/>
              <a:buChar char="•"/>
            </a:pPr>
            <a:r>
              <a:rPr lang="en-US" sz="2800" dirty="0" err="1" smtClean="0"/>
              <a:t>Vaka</a:t>
            </a:r>
            <a:r>
              <a:rPr lang="en-US" sz="2800" dirty="0" smtClean="0"/>
              <a:t> </a:t>
            </a:r>
            <a:r>
              <a:rPr lang="en-US" sz="2800" dirty="0" err="1" smtClean="0"/>
              <a:t>sayılarının</a:t>
            </a:r>
            <a:r>
              <a:rPr lang="en-US" sz="2800" dirty="0" smtClean="0"/>
              <a:t> </a:t>
            </a:r>
            <a:r>
              <a:rPr lang="en-US" sz="2800" dirty="0" err="1" smtClean="0"/>
              <a:t>daha</a:t>
            </a:r>
            <a:r>
              <a:rPr lang="en-US" sz="2800" dirty="0" smtClean="0"/>
              <a:t> </a:t>
            </a:r>
            <a:r>
              <a:rPr lang="en-US" sz="2800" dirty="0" err="1" smtClean="0"/>
              <a:t>fazla</a:t>
            </a:r>
            <a:r>
              <a:rPr lang="en-US" sz="2800" dirty="0" smtClean="0"/>
              <a:t> </a:t>
            </a:r>
            <a:r>
              <a:rPr lang="en-US" sz="2800" dirty="0" err="1" smtClean="0"/>
              <a:t>olan</a:t>
            </a:r>
            <a:r>
              <a:rPr lang="en-US" sz="2800" dirty="0" smtClean="0"/>
              <a:t> RCT </a:t>
            </a:r>
            <a:r>
              <a:rPr lang="en-US" sz="2800" dirty="0" err="1" smtClean="0"/>
              <a:t>ler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46054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2880"/>
            <a:ext cx="9144000" cy="1111664"/>
          </a:xfrm>
        </p:spPr>
        <p:txBody>
          <a:bodyPr>
            <a:noAutofit/>
          </a:bodyPr>
          <a:lstStyle/>
          <a:p>
            <a:pPr algn="just"/>
            <a:r>
              <a:rPr lang="en-US" sz="3200" dirty="0" smtClean="0"/>
              <a:t>Vitamin </a:t>
            </a:r>
            <a:r>
              <a:rPr lang="en-US" sz="3200" dirty="0"/>
              <a:t>D and adverse pregnancy outcomes: beyond bone health </a:t>
            </a:r>
            <a:r>
              <a:rPr lang="en-US" sz="3200" dirty="0" smtClean="0"/>
              <a:t>and growth</a:t>
            </a:r>
            <a:endParaRPr lang="tr-TR" sz="3200" dirty="0" smtClean="0">
              <a:latin typeface="Comic Sans MS"/>
              <a:cs typeface="Comic Sans MS"/>
            </a:endParaRPr>
          </a:p>
        </p:txBody>
      </p:sp>
      <p:pic>
        <p:nvPicPr>
          <p:cNvPr id="3" name="Content Placeholder 2" descr="Ekran Resmi 2017-05-27 21.46.38.pn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" t="-2507" r="-3956" b="-398"/>
          <a:stretch/>
        </p:blipFill>
        <p:spPr>
          <a:xfrm>
            <a:off x="757590" y="1515334"/>
            <a:ext cx="7598182" cy="4657423"/>
          </a:xfrm>
        </p:spPr>
      </p:pic>
      <p:sp>
        <p:nvSpPr>
          <p:cNvPr id="8" name="TextBox 7"/>
          <p:cNvSpPr txBox="1"/>
          <p:nvPr/>
        </p:nvSpPr>
        <p:spPr>
          <a:xfrm>
            <a:off x="5148064" y="645333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Brannon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72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latin typeface="Comic Sans MS"/>
                <a:cs typeface="Comic Sans MS"/>
              </a:rPr>
              <a:t>VİT D</a:t>
            </a:r>
            <a:br>
              <a:rPr lang="tr-TR" dirty="0">
                <a:latin typeface="Comic Sans MS"/>
                <a:cs typeface="Comic Sans MS"/>
              </a:rPr>
            </a:br>
            <a:r>
              <a:rPr lang="tr-TR" dirty="0" smtClean="0">
                <a:latin typeface="Comic Sans MS"/>
                <a:cs typeface="Comic Sans MS"/>
              </a:rPr>
              <a:t>Tarayalım mı? </a:t>
            </a:r>
            <a:r>
              <a:rPr lang="tr-TR" sz="3100" dirty="0" smtClean="0">
                <a:latin typeface="Comic Sans MS"/>
                <a:cs typeface="Comic Sans MS"/>
              </a:rPr>
              <a:t>Verelim mi? Nasıl Verelim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820472" cy="4349080"/>
          </a:xfrm>
        </p:spPr>
        <p:txBody>
          <a:bodyPr>
            <a:normAutofit fontScale="92500"/>
          </a:bodyPr>
          <a:lstStyle/>
          <a:p>
            <a:r>
              <a:rPr lang="en-US" sz="2800" dirty="0" err="1" smtClean="0">
                <a:latin typeface="Comic Sans MS"/>
                <a:cs typeface="Comic Sans MS"/>
              </a:rPr>
              <a:t>Rutin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Verimin</a:t>
            </a:r>
            <a:r>
              <a:rPr lang="en-US" sz="2800" dirty="0" smtClean="0">
                <a:latin typeface="Comic Sans MS"/>
                <a:cs typeface="Comic Sans MS"/>
              </a:rPr>
              <a:t> Net </a:t>
            </a:r>
            <a:r>
              <a:rPr lang="en-US" sz="2800" dirty="0" err="1" smtClean="0">
                <a:latin typeface="Comic Sans MS"/>
                <a:cs typeface="Comic Sans MS"/>
              </a:rPr>
              <a:t>fayda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veya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zararı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saptanmamış</a:t>
            </a:r>
            <a:endParaRPr lang="en-US" sz="2800" dirty="0">
              <a:latin typeface="Comic Sans MS"/>
              <a:cs typeface="Comic Sans MS"/>
            </a:endParaRPr>
          </a:p>
          <a:p>
            <a:pPr lvl="3"/>
            <a:r>
              <a:rPr lang="en-US" dirty="0" smtClean="0">
                <a:latin typeface="Comic Sans MS"/>
                <a:cs typeface="Comic Sans MS"/>
              </a:rPr>
              <a:t>WHO 2012</a:t>
            </a:r>
            <a:endParaRPr lang="en-US" dirty="0">
              <a:latin typeface="Comic Sans MS"/>
              <a:cs typeface="Comic Sans MS"/>
            </a:endParaRPr>
          </a:p>
          <a:p>
            <a:r>
              <a:rPr lang="en-US" sz="2800" dirty="0" smtClean="0">
                <a:latin typeface="Comic Sans MS"/>
                <a:cs typeface="Comic Sans MS"/>
              </a:rPr>
              <a:t>Optimum D </a:t>
            </a:r>
            <a:r>
              <a:rPr lang="en-US" sz="2800" dirty="0" err="1" smtClean="0">
                <a:latin typeface="Comic Sans MS"/>
                <a:cs typeface="Comic Sans MS"/>
              </a:rPr>
              <a:t>vit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Verim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Dozu</a:t>
            </a:r>
            <a:r>
              <a:rPr lang="en-US" sz="2800" dirty="0" smtClean="0">
                <a:latin typeface="Comic Sans MS"/>
                <a:cs typeface="Comic Sans MS"/>
              </a:rPr>
              <a:t> tam </a:t>
            </a:r>
            <a:r>
              <a:rPr lang="en-US" sz="2800" dirty="0" err="1" smtClean="0">
                <a:latin typeface="Comic Sans MS"/>
                <a:cs typeface="Comic Sans MS"/>
              </a:rPr>
              <a:t>bilinmiyor</a:t>
            </a:r>
            <a:r>
              <a:rPr lang="en-US" sz="2800" dirty="0" smtClean="0">
                <a:latin typeface="Comic Sans MS"/>
                <a:cs typeface="Comic Sans MS"/>
              </a:rPr>
              <a:t> !!!!</a:t>
            </a:r>
          </a:p>
          <a:p>
            <a:pPr lvl="3"/>
            <a:r>
              <a:rPr lang="en-US" dirty="0" err="1" smtClean="0">
                <a:latin typeface="Comic Sans MS"/>
                <a:cs typeface="Comic Sans MS"/>
              </a:rPr>
              <a:t>Theodoratau</a:t>
            </a:r>
            <a:r>
              <a:rPr lang="en-US" dirty="0" smtClean="0">
                <a:latin typeface="Comic Sans MS"/>
                <a:cs typeface="Comic Sans MS"/>
              </a:rPr>
              <a:t> et al 2014</a:t>
            </a:r>
          </a:p>
          <a:p>
            <a:r>
              <a:rPr lang="en-US" sz="2800" dirty="0" err="1" smtClean="0">
                <a:latin typeface="Comic Sans MS"/>
                <a:cs typeface="Comic Sans MS"/>
              </a:rPr>
              <a:t>Madem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tarayamıyoruz</a:t>
            </a:r>
            <a:r>
              <a:rPr lang="en-US" sz="2800" dirty="0" smtClean="0">
                <a:latin typeface="Comic Sans MS"/>
                <a:cs typeface="Comic Sans MS"/>
              </a:rPr>
              <a:t> her </a:t>
            </a:r>
            <a:r>
              <a:rPr lang="en-US" sz="2800" dirty="0" err="1" smtClean="0">
                <a:latin typeface="Comic Sans MS"/>
                <a:cs typeface="Comic Sans MS"/>
              </a:rPr>
              <a:t>gebeye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günlük</a:t>
            </a:r>
            <a:r>
              <a:rPr lang="en-US" sz="2800" dirty="0" smtClean="0">
                <a:latin typeface="Comic Sans MS"/>
                <a:cs typeface="Comic Sans MS"/>
              </a:rPr>
              <a:t> 400 IU </a:t>
            </a:r>
            <a:r>
              <a:rPr lang="en-US" sz="2800" dirty="0" err="1" smtClean="0">
                <a:latin typeface="Comic Sans MS"/>
                <a:cs typeface="Comic Sans MS"/>
              </a:rPr>
              <a:t>verelim</a:t>
            </a:r>
            <a:endParaRPr lang="en-US" sz="2800" dirty="0" smtClean="0">
              <a:latin typeface="Comic Sans MS"/>
              <a:cs typeface="Comic Sans MS"/>
            </a:endParaRPr>
          </a:p>
          <a:p>
            <a:pPr lvl="3"/>
            <a:r>
              <a:rPr lang="en-US" dirty="0" smtClean="0">
                <a:latin typeface="Comic Sans MS"/>
                <a:cs typeface="Comic Sans MS"/>
              </a:rPr>
              <a:t>NICE, RCOG 2014</a:t>
            </a:r>
          </a:p>
          <a:p>
            <a:r>
              <a:rPr lang="en-US" sz="2800" dirty="0" err="1" smtClean="0">
                <a:latin typeface="Comic Sans MS"/>
                <a:cs typeface="Comic Sans MS"/>
              </a:rPr>
              <a:t>Riskli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grupta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ise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günlük</a:t>
            </a:r>
            <a:r>
              <a:rPr lang="en-US" sz="2800" dirty="0" smtClean="0">
                <a:latin typeface="Comic Sans MS"/>
                <a:cs typeface="Comic Sans MS"/>
              </a:rPr>
              <a:t> 1000 </a:t>
            </a:r>
            <a:r>
              <a:rPr lang="en-US" sz="2800" dirty="0" err="1" smtClean="0">
                <a:latin typeface="Comic Sans MS"/>
                <a:cs typeface="Comic Sans MS"/>
              </a:rPr>
              <a:t>inüteye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kadar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verilebilir</a:t>
            </a:r>
            <a:endParaRPr lang="en-US" sz="2800" dirty="0" smtClean="0">
              <a:latin typeface="Comic Sans MS"/>
              <a:cs typeface="Comic Sans MS"/>
            </a:endParaRPr>
          </a:p>
          <a:p>
            <a:pPr lvl="3"/>
            <a:r>
              <a:rPr lang="en-US" dirty="0" smtClean="0">
                <a:latin typeface="Comic Sans MS"/>
                <a:cs typeface="Comic Sans MS"/>
              </a:rPr>
              <a:t>RCOG</a:t>
            </a:r>
          </a:p>
          <a:p>
            <a:r>
              <a:rPr lang="en-US" dirty="0" err="1" smtClean="0">
                <a:latin typeface="Comic Sans MS"/>
                <a:cs typeface="Comic Sans MS"/>
              </a:rPr>
              <a:t>Preeklamsi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riski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yüksek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veya</a:t>
            </a:r>
            <a:r>
              <a:rPr lang="en-US" dirty="0" smtClean="0">
                <a:latin typeface="Comic Sans MS"/>
                <a:cs typeface="Comic Sans MS"/>
              </a:rPr>
              <a:t>  GIS </a:t>
            </a:r>
            <a:r>
              <a:rPr lang="en-US" dirty="0" err="1" smtClean="0">
                <a:latin typeface="Comic Sans MS"/>
                <a:cs typeface="Comic Sans MS"/>
              </a:rPr>
              <a:t>durumuna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  <a:r>
              <a:rPr lang="en-US" dirty="0" err="1" smtClean="0">
                <a:latin typeface="Comic Sans MS"/>
                <a:cs typeface="Comic Sans MS"/>
              </a:rPr>
              <a:t>göre</a:t>
            </a:r>
            <a:r>
              <a:rPr lang="en-US" dirty="0" smtClean="0">
                <a:latin typeface="Comic Sans MS"/>
                <a:cs typeface="Comic Sans MS"/>
              </a:rPr>
              <a:t> 800 IU</a:t>
            </a:r>
          </a:p>
          <a:p>
            <a:pPr lvl="3"/>
            <a:r>
              <a:rPr lang="en-US" dirty="0" smtClean="0">
                <a:latin typeface="Comic Sans MS"/>
                <a:cs typeface="Comic Sans MS"/>
              </a:rPr>
              <a:t>RCOG  </a:t>
            </a:r>
          </a:p>
          <a:p>
            <a:endParaRPr lang="en-US" sz="2800" dirty="0" smtClean="0">
              <a:latin typeface="Comic Sans MS"/>
              <a:cs typeface="Comic Sans MS"/>
            </a:endParaRP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27584" y="6309320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KİŞİYE GÖRE MUHAKKAK DEĞİŞİM YAPILMALIDIR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646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100" dirty="0">
                <a:latin typeface="Comic Sans MS"/>
                <a:cs typeface="Comic Sans MS"/>
              </a:rPr>
              <a:t>VİT D</a:t>
            </a:r>
            <a:br>
              <a:rPr lang="tr-TR" sz="3100" dirty="0">
                <a:latin typeface="Comic Sans MS"/>
                <a:cs typeface="Comic Sans MS"/>
              </a:rPr>
            </a:br>
            <a:r>
              <a:rPr lang="tr-TR" sz="3100" dirty="0" smtClean="0">
                <a:latin typeface="Comic Sans MS"/>
                <a:cs typeface="Comic Sans MS"/>
              </a:rPr>
              <a:t> </a:t>
            </a:r>
            <a:r>
              <a:rPr lang="tr-TR" sz="3100" dirty="0" err="1" smtClean="0">
                <a:latin typeface="Comic Sans MS"/>
                <a:cs typeface="Comic Sans MS"/>
              </a:rPr>
              <a:t>Endojen</a:t>
            </a:r>
            <a:r>
              <a:rPr lang="tr-TR" sz="3100" dirty="0" smtClean="0">
                <a:latin typeface="Comic Sans MS"/>
                <a:cs typeface="Comic Sans MS"/>
              </a:rPr>
              <a:t> D </a:t>
            </a:r>
            <a:r>
              <a:rPr lang="tr-TR" sz="3100" dirty="0" err="1" smtClean="0">
                <a:latin typeface="Comic Sans MS"/>
                <a:cs typeface="Comic Sans MS"/>
              </a:rPr>
              <a:t>vit</a:t>
            </a:r>
            <a:r>
              <a:rPr lang="tr-TR" sz="3100" dirty="0" smtClean="0">
                <a:latin typeface="Comic Sans MS"/>
                <a:cs typeface="Comic Sans MS"/>
              </a:rPr>
              <a:t> arttırılmalı ama nasıl?</a:t>
            </a:r>
            <a:r>
              <a:rPr lang="tr-TR" sz="3600" dirty="0" smtClean="0">
                <a:latin typeface="Comic Sans MS"/>
                <a:cs typeface="Comic Sans MS"/>
              </a:rPr>
              <a:t>?</a:t>
            </a:r>
            <a:endParaRPr lang="tr-TR" sz="4000" dirty="0" smtClean="0">
              <a:latin typeface="Comic Sans MS"/>
              <a:cs typeface="Comic Sans M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700808"/>
            <a:ext cx="8435280" cy="3888432"/>
          </a:xfrm>
        </p:spPr>
        <p:txBody>
          <a:bodyPr>
            <a:normAutofit lnSpcReduction="10000"/>
          </a:bodyPr>
          <a:lstStyle/>
          <a:p>
            <a:pPr lvl="1">
              <a:lnSpc>
                <a:spcPct val="110000"/>
              </a:lnSpc>
            </a:pPr>
            <a:r>
              <a:rPr lang="tr-TR" sz="3200" dirty="0" smtClean="0">
                <a:latin typeface="Comic Sans MS"/>
                <a:cs typeface="Comic Sans MS"/>
              </a:rPr>
              <a:t>Ana yapım Deri-Güneş ışınları</a:t>
            </a:r>
          </a:p>
          <a:p>
            <a:pPr lvl="2">
              <a:lnSpc>
                <a:spcPct val="110000"/>
              </a:lnSpc>
            </a:pPr>
            <a:r>
              <a:rPr lang="tr-TR" sz="3000" dirty="0" smtClean="0">
                <a:latin typeface="Comic Sans MS"/>
                <a:cs typeface="Comic Sans MS"/>
              </a:rPr>
              <a:t>Güneşlenme süresi</a:t>
            </a:r>
          </a:p>
          <a:p>
            <a:pPr lvl="2">
              <a:lnSpc>
                <a:spcPct val="110000"/>
              </a:lnSpc>
            </a:pPr>
            <a:r>
              <a:rPr lang="tr-TR" sz="3000" dirty="0" smtClean="0">
                <a:latin typeface="Comic Sans MS"/>
                <a:cs typeface="Comic Sans MS"/>
              </a:rPr>
              <a:t>Mevsim</a:t>
            </a:r>
          </a:p>
          <a:p>
            <a:pPr lvl="2">
              <a:lnSpc>
                <a:spcPct val="110000"/>
              </a:lnSpc>
            </a:pPr>
            <a:r>
              <a:rPr lang="tr-TR" sz="3000" dirty="0" smtClean="0">
                <a:latin typeface="Comic Sans MS"/>
                <a:cs typeface="Comic Sans MS"/>
              </a:rPr>
              <a:t>Güneş faktörleri 8 faktör ve üzeri</a:t>
            </a:r>
          </a:p>
          <a:p>
            <a:pPr lvl="2">
              <a:lnSpc>
                <a:spcPct val="110000"/>
              </a:lnSpc>
            </a:pPr>
            <a:r>
              <a:rPr lang="tr-TR" sz="3000" dirty="0" smtClean="0">
                <a:latin typeface="Comic Sans MS"/>
                <a:cs typeface="Comic Sans MS"/>
              </a:rPr>
              <a:t>Yükseklik</a:t>
            </a:r>
          </a:p>
          <a:p>
            <a:pPr lvl="1">
              <a:lnSpc>
                <a:spcPct val="110000"/>
              </a:lnSpc>
            </a:pPr>
            <a:r>
              <a:rPr lang="tr-TR" sz="3200" dirty="0" err="1" smtClean="0">
                <a:latin typeface="Comic Sans MS"/>
                <a:cs typeface="Comic Sans MS"/>
              </a:rPr>
              <a:t>Dietle</a:t>
            </a:r>
            <a:r>
              <a:rPr lang="tr-TR" sz="3200" dirty="0" smtClean="0">
                <a:latin typeface="Comic Sans MS"/>
                <a:cs typeface="Comic Sans MS"/>
              </a:rPr>
              <a:t> alım sadece %10-50 sini karşılıyor</a:t>
            </a:r>
          </a:p>
          <a:p>
            <a:pPr lvl="1">
              <a:lnSpc>
                <a:spcPct val="110000"/>
              </a:lnSpc>
            </a:pPr>
            <a:endParaRPr lang="tr-TR" sz="3200" dirty="0" smtClean="0">
              <a:latin typeface="Comic Sans MS"/>
              <a:cs typeface="Comic Sans MS"/>
            </a:endParaRPr>
          </a:p>
          <a:p>
            <a:pPr lvl="1">
              <a:lnSpc>
                <a:spcPct val="110000"/>
              </a:lnSpc>
            </a:pPr>
            <a:endParaRPr lang="tr-TR" sz="3200" dirty="0" smtClean="0">
              <a:latin typeface="Comic Sans MS"/>
              <a:cs typeface="Comic Sans MS"/>
            </a:endParaRPr>
          </a:p>
          <a:p>
            <a:pPr lvl="1">
              <a:lnSpc>
                <a:spcPct val="110000"/>
              </a:lnSpc>
            </a:pPr>
            <a:endParaRPr lang="tr-TR" sz="3200" dirty="0" smtClean="0">
              <a:latin typeface="Comic Sans MS"/>
              <a:cs typeface="Comic Sans MS"/>
            </a:endParaRPr>
          </a:p>
          <a:p>
            <a:pPr lvl="1">
              <a:lnSpc>
                <a:spcPct val="110000"/>
              </a:lnSpc>
            </a:pPr>
            <a:endParaRPr lang="tr-TR" sz="3200" dirty="0" smtClean="0">
              <a:latin typeface="Comic Sans MS"/>
              <a:cs typeface="Comic Sans MS"/>
            </a:endParaRPr>
          </a:p>
          <a:p>
            <a:pPr lvl="1">
              <a:lnSpc>
                <a:spcPct val="110000"/>
              </a:lnSpc>
            </a:pPr>
            <a:endParaRPr lang="tr-TR" sz="3200" dirty="0" smtClean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5805264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Gebenin</a:t>
            </a:r>
            <a:r>
              <a:rPr lang="en-US" sz="3200" dirty="0" smtClean="0"/>
              <a:t> </a:t>
            </a:r>
            <a:r>
              <a:rPr lang="en-US" sz="3200" dirty="0" err="1" smtClean="0"/>
              <a:t>Güneşe</a:t>
            </a:r>
            <a:r>
              <a:rPr lang="en-US" sz="3200" dirty="0" smtClean="0"/>
              <a:t> </a:t>
            </a:r>
            <a:r>
              <a:rPr lang="en-US" sz="3200" dirty="0" err="1" smtClean="0"/>
              <a:t>Hassaslığı</a:t>
            </a:r>
            <a:r>
              <a:rPr lang="en-US" sz="3200" dirty="0" smtClean="0"/>
              <a:t> da </a:t>
            </a:r>
            <a:r>
              <a:rPr lang="en-US" sz="3200" dirty="0" err="1" smtClean="0"/>
              <a:t>unutulmamalıdır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39828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tr-TR" dirty="0">
                <a:latin typeface="Comic Sans MS"/>
                <a:cs typeface="Comic Sans MS"/>
              </a:rPr>
              <a:t>VİT D</a:t>
            </a:r>
            <a:br>
              <a:rPr lang="tr-TR" dirty="0">
                <a:latin typeface="Comic Sans MS"/>
                <a:cs typeface="Comic Sans MS"/>
              </a:rPr>
            </a:br>
            <a:r>
              <a:rPr lang="tr-TR" dirty="0">
                <a:latin typeface="Comic Sans MS"/>
                <a:cs typeface="Comic Sans MS"/>
              </a:rPr>
              <a:t>Eksikliği </a:t>
            </a:r>
            <a:r>
              <a:rPr lang="tr-TR" dirty="0" smtClean="0">
                <a:latin typeface="Comic Sans MS"/>
                <a:cs typeface="Comic Sans MS"/>
              </a:rPr>
              <a:t>– Risk Faktörleri</a:t>
            </a:r>
            <a:endParaRPr dirty="0">
              <a:latin typeface="Comic Sans MS"/>
              <a:cs typeface="Comic Sans MS"/>
            </a:endParaRPr>
          </a:p>
        </p:txBody>
      </p:sp>
      <p:sp>
        <p:nvSpPr>
          <p:cNvPr id="217" name="Shape 217"/>
          <p:cNvSpPr>
            <a:spLocks noGrp="1"/>
          </p:cNvSpPr>
          <p:nvPr>
            <p:ph type="body" idx="1"/>
          </p:nvPr>
        </p:nvSpPr>
        <p:spPr>
          <a:xfrm>
            <a:off x="179512" y="1412776"/>
            <a:ext cx="8964488" cy="4824536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tr-TR" sz="3600" dirty="0" smtClean="0">
                <a:latin typeface="Comic Sans MS"/>
                <a:cs typeface="Comic Sans MS"/>
              </a:rPr>
              <a:t>Koyu Renkli Olma</a:t>
            </a:r>
          </a:p>
          <a:p>
            <a:r>
              <a:rPr lang="tr-TR" sz="3600" dirty="0" smtClean="0">
                <a:latin typeface="Comic Sans MS"/>
                <a:cs typeface="Comic Sans MS"/>
              </a:rPr>
              <a:t>İklim</a:t>
            </a:r>
          </a:p>
          <a:p>
            <a:r>
              <a:rPr lang="tr-TR" sz="3600" dirty="0" smtClean="0">
                <a:latin typeface="Comic Sans MS"/>
                <a:cs typeface="Comic Sans MS"/>
              </a:rPr>
              <a:t>Hep içeride çalışma</a:t>
            </a:r>
          </a:p>
          <a:p>
            <a:r>
              <a:rPr lang="tr-TR" sz="3600" dirty="0" smtClean="0">
                <a:latin typeface="Comic Sans MS"/>
                <a:cs typeface="Comic Sans MS"/>
              </a:rPr>
              <a:t>Kültür ve inanışa göre hep kapalı giyinme</a:t>
            </a:r>
          </a:p>
          <a:p>
            <a:r>
              <a:rPr lang="tr-TR" sz="3600" dirty="0" smtClean="0">
                <a:latin typeface="Comic Sans MS"/>
                <a:cs typeface="Comic Sans MS"/>
              </a:rPr>
              <a:t>Sağlık –kozmetik açıdan az güneşlenme</a:t>
            </a:r>
          </a:p>
          <a:p>
            <a:r>
              <a:rPr lang="tr-TR" sz="3600" dirty="0" err="1" smtClean="0">
                <a:latin typeface="Comic Sans MS"/>
                <a:cs typeface="Comic Sans MS"/>
              </a:rPr>
              <a:t>Obesite</a:t>
            </a:r>
            <a:endParaRPr lang="tr-TR" sz="3600" dirty="0" smtClean="0">
              <a:latin typeface="Comic Sans MS"/>
              <a:cs typeface="Comic Sans MS"/>
            </a:endParaRPr>
          </a:p>
          <a:p>
            <a:r>
              <a:rPr lang="tr-TR" sz="3600" dirty="0" smtClean="0">
                <a:latin typeface="Comic Sans MS"/>
                <a:cs typeface="Comic Sans MS"/>
              </a:rPr>
              <a:t>Kronik Hastalıklar (</a:t>
            </a:r>
            <a:r>
              <a:rPr lang="tr-TR" sz="3600" dirty="0" err="1" smtClean="0">
                <a:latin typeface="Comic Sans MS"/>
                <a:cs typeface="Comic Sans MS"/>
              </a:rPr>
              <a:t>Obesite</a:t>
            </a:r>
            <a:r>
              <a:rPr lang="tr-TR" sz="3600" dirty="0" smtClean="0">
                <a:latin typeface="Comic Sans MS"/>
                <a:cs typeface="Comic Sans MS"/>
              </a:rPr>
              <a:t>, KC </a:t>
            </a:r>
            <a:r>
              <a:rPr lang="tr-TR" sz="3600" dirty="0" err="1" smtClean="0">
                <a:latin typeface="Comic Sans MS"/>
                <a:cs typeface="Comic Sans MS"/>
              </a:rPr>
              <a:t>hst</a:t>
            </a:r>
            <a:r>
              <a:rPr lang="tr-TR" sz="3600" dirty="0" smtClean="0">
                <a:latin typeface="Comic Sans MS"/>
                <a:cs typeface="Comic Sans MS"/>
              </a:rPr>
              <a:t>, </a:t>
            </a:r>
            <a:r>
              <a:rPr lang="tr-TR" sz="3600" dirty="0" err="1" smtClean="0">
                <a:latin typeface="Comic Sans MS"/>
                <a:cs typeface="Comic Sans MS"/>
              </a:rPr>
              <a:t>renal</a:t>
            </a:r>
            <a:r>
              <a:rPr lang="tr-TR" sz="3600" dirty="0" smtClean="0">
                <a:latin typeface="Comic Sans MS"/>
                <a:cs typeface="Comic Sans MS"/>
              </a:rPr>
              <a:t> </a:t>
            </a:r>
            <a:r>
              <a:rPr lang="tr-TR" sz="3600" dirty="0" err="1" smtClean="0">
                <a:latin typeface="Comic Sans MS"/>
                <a:cs typeface="Comic Sans MS"/>
              </a:rPr>
              <a:t>hst</a:t>
            </a:r>
            <a:r>
              <a:rPr lang="tr-TR" sz="3600" dirty="0" smtClean="0">
                <a:latin typeface="Comic Sans MS"/>
                <a:cs typeface="Comic Sans MS"/>
              </a:rPr>
              <a:t> yağ </a:t>
            </a:r>
            <a:r>
              <a:rPr lang="tr-TR" sz="3600" dirty="0" err="1" smtClean="0">
                <a:latin typeface="Comic Sans MS"/>
                <a:cs typeface="Comic Sans MS"/>
              </a:rPr>
              <a:t>abs</a:t>
            </a:r>
            <a:r>
              <a:rPr lang="tr-TR" sz="3600" dirty="0" smtClean="0">
                <a:latin typeface="Comic Sans MS"/>
                <a:cs typeface="Comic Sans MS"/>
              </a:rPr>
              <a:t> bozum)</a:t>
            </a:r>
          </a:p>
          <a:p>
            <a:r>
              <a:rPr lang="tr-TR" sz="3600" dirty="0" smtClean="0">
                <a:latin typeface="Comic Sans MS"/>
                <a:cs typeface="Comic Sans MS"/>
              </a:rPr>
              <a:t> Yağ </a:t>
            </a:r>
            <a:r>
              <a:rPr lang="tr-TR" sz="3600" dirty="0" err="1" smtClean="0">
                <a:latin typeface="Comic Sans MS"/>
                <a:cs typeface="Comic Sans MS"/>
              </a:rPr>
              <a:t>Absorbsiyon</a:t>
            </a:r>
            <a:r>
              <a:rPr lang="tr-TR" sz="3600" dirty="0" smtClean="0">
                <a:latin typeface="Comic Sans MS"/>
                <a:cs typeface="Comic Sans MS"/>
              </a:rPr>
              <a:t> bozuklukları(</a:t>
            </a:r>
            <a:r>
              <a:rPr lang="tr-TR" sz="3000" dirty="0" smtClean="0">
                <a:latin typeface="Comic Sans MS"/>
                <a:cs typeface="Comic Sans MS"/>
              </a:rPr>
              <a:t>KF,  </a:t>
            </a:r>
            <a:r>
              <a:rPr lang="tr-TR" sz="3000" dirty="0" err="1" smtClean="0">
                <a:latin typeface="Comic Sans MS"/>
                <a:cs typeface="Comic Sans MS"/>
              </a:rPr>
              <a:t>coeliac</a:t>
            </a:r>
            <a:r>
              <a:rPr lang="tr-TR" sz="3000" dirty="0" smtClean="0">
                <a:latin typeface="Comic Sans MS"/>
                <a:cs typeface="Comic Sans MS"/>
              </a:rPr>
              <a:t>, IBS)</a:t>
            </a:r>
          </a:p>
        </p:txBody>
      </p:sp>
      <p:sp>
        <p:nvSpPr>
          <p:cNvPr id="218" name="Shape 218"/>
          <p:cNvSpPr/>
          <p:nvPr/>
        </p:nvSpPr>
        <p:spPr>
          <a:xfrm>
            <a:off x="3419872" y="6273316"/>
            <a:ext cx="5544616" cy="349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5717" tIns="35717" rIns="35717" bIns="35717" anchor="ctr">
            <a:spAutoFit/>
          </a:bodyPr>
          <a:lstStyle/>
          <a:p>
            <a:r>
              <a:rPr dirty="0"/>
              <a:t>Pettit ve ark, J Matern Fetal Neonatal Med, 2014</a:t>
            </a:r>
          </a:p>
        </p:txBody>
      </p:sp>
    </p:spTree>
    <p:extLst>
      <p:ext uri="{BB962C8B-B14F-4D97-AF65-F5344CB8AC3E}">
        <p14:creationId xmlns:p14="http://schemas.microsoft.com/office/powerpoint/2010/main" val="1412875270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000" dirty="0">
                <a:latin typeface="Comic Sans MS"/>
                <a:cs typeface="Comic Sans MS"/>
              </a:rPr>
              <a:t>VİT D</a:t>
            </a:r>
            <a:br>
              <a:rPr lang="tr-TR" sz="4000" dirty="0">
                <a:latin typeface="Comic Sans MS"/>
                <a:cs typeface="Comic Sans MS"/>
              </a:rPr>
            </a:br>
            <a:r>
              <a:rPr lang="tr-TR" sz="4000" dirty="0">
                <a:latin typeface="Comic Sans MS"/>
                <a:cs typeface="Comic Sans MS"/>
              </a:rPr>
              <a:t>Kaynak ve Metabolizma</a:t>
            </a:r>
            <a:endParaRPr lang="tr-TR" sz="4000" dirty="0" smtClean="0">
              <a:latin typeface="Comic Sans MS"/>
              <a:cs typeface="Comic Sans M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buNone/>
            </a:pPr>
            <a:endParaRPr lang="tr-TR" sz="2600" b="1" dirty="0" smtClean="0">
              <a:latin typeface="Comic Sans MS"/>
              <a:cs typeface="Comic Sans MS"/>
            </a:endParaRPr>
          </a:p>
          <a:p>
            <a:pPr lvl="1">
              <a:lnSpc>
                <a:spcPct val="110000"/>
              </a:lnSpc>
            </a:pPr>
            <a:endParaRPr lang="tr-TR" sz="3200" dirty="0" smtClean="0">
              <a:latin typeface="Comic Sans MS"/>
              <a:cs typeface="Comic Sans MS"/>
            </a:endParaRPr>
          </a:p>
          <a:p>
            <a:pPr lvl="1">
              <a:lnSpc>
                <a:spcPct val="110000"/>
              </a:lnSpc>
            </a:pPr>
            <a:endParaRPr lang="tr-TR" sz="3200" dirty="0" smtClean="0">
              <a:latin typeface="Comic Sans MS"/>
              <a:cs typeface="Comic Sans MS"/>
            </a:endParaRPr>
          </a:p>
          <a:p>
            <a:pPr lvl="1">
              <a:lnSpc>
                <a:spcPct val="110000"/>
              </a:lnSpc>
            </a:pPr>
            <a:endParaRPr lang="tr-TR" sz="3200" dirty="0" smtClean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35105847"/>
              </p:ext>
            </p:extLst>
          </p:nvPr>
        </p:nvGraphicFramePr>
        <p:xfrm>
          <a:off x="4648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Content Placeholder 4" descr="Ekran Resmi 2017-05-27 22.06.03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" r="-1474"/>
          <a:stretch/>
        </p:blipFill>
        <p:spPr>
          <a:xfrm>
            <a:off x="179512" y="1628800"/>
            <a:ext cx="4320480" cy="439248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4499992" y="1700808"/>
            <a:ext cx="0" cy="48965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5495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100" dirty="0">
                <a:latin typeface="Comic Sans MS"/>
                <a:cs typeface="Comic Sans MS"/>
              </a:rPr>
              <a:t>VİT D</a:t>
            </a:r>
            <a:br>
              <a:rPr lang="tr-TR" sz="3100" dirty="0">
                <a:latin typeface="Comic Sans MS"/>
                <a:cs typeface="Comic Sans MS"/>
              </a:rPr>
            </a:br>
            <a:r>
              <a:rPr lang="tr-TR" sz="3100" dirty="0" smtClean="0">
                <a:latin typeface="Comic Sans MS"/>
                <a:cs typeface="Comic Sans MS"/>
              </a:rPr>
              <a:t> Kan Değerleri Biliniyor Nasıl Tedavi Edelim?</a:t>
            </a:r>
            <a:r>
              <a:rPr lang="tr-TR" sz="3600" dirty="0" smtClean="0">
                <a:latin typeface="Comic Sans MS"/>
                <a:cs typeface="Comic Sans MS"/>
              </a:rPr>
              <a:t>?</a:t>
            </a:r>
            <a:endParaRPr lang="tr-TR" sz="4000" dirty="0" smtClean="0">
              <a:latin typeface="Comic Sans MS"/>
              <a:cs typeface="Comic Sans M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5517232"/>
            <a:ext cx="8748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Günlük</a:t>
            </a:r>
            <a:r>
              <a:rPr lang="en-US" sz="3200" dirty="0" smtClean="0"/>
              <a:t> en </a:t>
            </a:r>
            <a:r>
              <a:rPr lang="en-US" sz="3200" dirty="0" err="1" smtClean="0"/>
              <a:t>az</a:t>
            </a:r>
            <a:r>
              <a:rPr lang="en-US" sz="3200" dirty="0" smtClean="0"/>
              <a:t> 1000-1200 mg </a:t>
            </a:r>
            <a:r>
              <a:rPr lang="en-US" sz="3200" dirty="0" err="1" smtClean="0"/>
              <a:t>Ca</a:t>
            </a:r>
            <a:r>
              <a:rPr lang="en-US" sz="3200" dirty="0" smtClean="0"/>
              <a:t> </a:t>
            </a:r>
            <a:r>
              <a:rPr lang="en-US" sz="3200" dirty="0" err="1" smtClean="0"/>
              <a:t>alımına</a:t>
            </a:r>
            <a:r>
              <a:rPr lang="en-US" sz="3200" dirty="0" smtClean="0"/>
              <a:t> </a:t>
            </a:r>
            <a:r>
              <a:rPr lang="en-US" sz="3200" dirty="0" err="1" smtClean="0"/>
              <a:t>dikkat</a:t>
            </a:r>
            <a:endParaRPr lang="en-US" sz="3200" dirty="0" smtClean="0"/>
          </a:p>
          <a:p>
            <a:r>
              <a:rPr lang="en-US" sz="3200" dirty="0" err="1" smtClean="0"/>
              <a:t>Tedaviden</a:t>
            </a:r>
            <a:r>
              <a:rPr lang="en-US" sz="3200" dirty="0" smtClean="0"/>
              <a:t> 3 ay </a:t>
            </a:r>
            <a:r>
              <a:rPr lang="en-US" sz="3200" dirty="0" err="1" smtClean="0"/>
              <a:t>sonra</a:t>
            </a:r>
            <a:r>
              <a:rPr lang="en-US" sz="3200" dirty="0" smtClean="0"/>
              <a:t> </a:t>
            </a:r>
            <a:r>
              <a:rPr lang="en-US" sz="3200" dirty="0" err="1" smtClean="0"/>
              <a:t>Kan</a:t>
            </a:r>
            <a:r>
              <a:rPr lang="en-US" sz="3200" dirty="0" smtClean="0"/>
              <a:t> </a:t>
            </a:r>
            <a:r>
              <a:rPr lang="en-US" sz="3200" dirty="0" err="1" smtClean="0"/>
              <a:t>değerlerine</a:t>
            </a:r>
            <a:r>
              <a:rPr lang="en-US" sz="3200" dirty="0" smtClean="0"/>
              <a:t> </a:t>
            </a:r>
            <a:r>
              <a:rPr lang="en-US" sz="3200" dirty="0" err="1" smtClean="0"/>
              <a:t>Bak</a:t>
            </a:r>
            <a:endParaRPr lang="en-US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8917278"/>
              </p:ext>
            </p:extLst>
          </p:nvPr>
        </p:nvGraphicFramePr>
        <p:xfrm>
          <a:off x="457200" y="1600200"/>
          <a:ext cx="8229600" cy="34129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722166">
                <a:tc>
                  <a:txBody>
                    <a:bodyPr/>
                    <a:lstStyle/>
                    <a:p>
                      <a:r>
                        <a:rPr lang="en-US" dirty="0" smtClean="0"/>
                        <a:t>D </a:t>
                      </a:r>
                      <a:r>
                        <a:rPr lang="en-US" dirty="0" err="1" smtClean="0"/>
                        <a:t>vit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Düzeyi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Doz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Süre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İdame</a:t>
                      </a:r>
                      <a:endParaRPr lang="en-US" dirty="0"/>
                    </a:p>
                  </a:txBody>
                  <a:tcPr/>
                </a:tc>
              </a:tr>
              <a:tr h="1246479">
                <a:tc>
                  <a:txBody>
                    <a:bodyPr/>
                    <a:lstStyle/>
                    <a:p>
                      <a:r>
                        <a:rPr lang="en-US" dirty="0" smtClean="0"/>
                        <a:t>&lt;20 </a:t>
                      </a:r>
                      <a:r>
                        <a:rPr lang="en-US" dirty="0" err="1" smtClean="0"/>
                        <a:t>ng</a:t>
                      </a:r>
                      <a:r>
                        <a:rPr lang="en-US" dirty="0" smtClean="0"/>
                        <a:t>/ml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50.000 IU 1 </a:t>
                      </a:r>
                      <a:r>
                        <a:rPr lang="en-US" dirty="0" err="1" smtClean="0"/>
                        <a:t>veya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fazla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hft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6-8 </a:t>
                      </a:r>
                      <a:r>
                        <a:rPr lang="en-US" dirty="0" err="1" smtClean="0"/>
                        <a:t>hft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800-1000IU</a:t>
                      </a:r>
                      <a:endParaRPr lang="en-US" dirty="0"/>
                    </a:p>
                  </a:txBody>
                  <a:tcPr/>
                </a:tc>
              </a:tr>
              <a:tr h="722166">
                <a:tc>
                  <a:txBody>
                    <a:bodyPr/>
                    <a:lstStyle/>
                    <a:p>
                      <a:r>
                        <a:rPr lang="en-US" dirty="0" smtClean="0"/>
                        <a:t>20-30ng/ml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800-1000 IU /</a:t>
                      </a:r>
                      <a:r>
                        <a:rPr lang="en-US" dirty="0" err="1" smtClean="0"/>
                        <a:t>gün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ay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800 IU /</a:t>
                      </a:r>
                      <a:r>
                        <a:rPr lang="en-US" dirty="0" err="1" smtClean="0"/>
                        <a:t>gün</a:t>
                      </a:r>
                      <a:endParaRPr lang="en-US" dirty="0"/>
                    </a:p>
                  </a:txBody>
                  <a:tcPr/>
                </a:tc>
              </a:tr>
              <a:tr h="722166">
                <a:tc>
                  <a:txBody>
                    <a:bodyPr/>
                    <a:lstStyle/>
                    <a:p>
                      <a:r>
                        <a:rPr lang="en-US" dirty="0" smtClean="0"/>
                        <a:t>Infant </a:t>
                      </a:r>
                      <a:r>
                        <a:rPr lang="en-US" dirty="0" err="1" smtClean="0"/>
                        <a:t>ve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Çocuk</a:t>
                      </a:r>
                      <a:r>
                        <a:rPr lang="en-US" baseline="0" dirty="0" smtClean="0"/>
                        <a:t> &lt;20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1000-5000/</a:t>
                      </a:r>
                      <a:r>
                        <a:rPr lang="en-US" dirty="0" err="1" smtClean="0"/>
                        <a:t>gün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2-3</a:t>
                      </a:r>
                      <a:r>
                        <a:rPr lang="en-US" baseline="0" dirty="0" smtClean="0"/>
                        <a:t> 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84168" y="645333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UP TO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39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100" dirty="0">
                <a:latin typeface="Comic Sans MS"/>
                <a:cs typeface="Comic Sans MS"/>
              </a:rPr>
              <a:t>VİT D</a:t>
            </a:r>
            <a:br>
              <a:rPr lang="tr-TR" sz="3100" dirty="0">
                <a:latin typeface="Comic Sans MS"/>
                <a:cs typeface="Comic Sans MS"/>
              </a:rPr>
            </a:br>
            <a:r>
              <a:rPr lang="tr-TR" sz="3100" dirty="0" smtClean="0">
                <a:latin typeface="Comic Sans MS"/>
                <a:cs typeface="Comic Sans MS"/>
              </a:rPr>
              <a:t> TOKSİSİTE</a:t>
            </a:r>
            <a:endParaRPr lang="tr-TR" sz="4000" dirty="0" smtClean="0">
              <a:latin typeface="Comic Sans MS"/>
              <a:cs typeface="Comic Sans M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lvl="1">
              <a:lnSpc>
                <a:spcPct val="110000"/>
              </a:lnSpc>
            </a:pPr>
            <a:r>
              <a:rPr lang="tr-TR" sz="3200" dirty="0" smtClean="0">
                <a:latin typeface="Comic Sans MS"/>
                <a:cs typeface="Comic Sans MS"/>
              </a:rPr>
              <a:t>Bulantı</a:t>
            </a:r>
          </a:p>
          <a:p>
            <a:pPr lvl="1">
              <a:lnSpc>
                <a:spcPct val="110000"/>
              </a:lnSpc>
            </a:pPr>
            <a:r>
              <a:rPr lang="tr-TR" sz="3200" dirty="0" smtClean="0">
                <a:latin typeface="Comic Sans MS"/>
                <a:cs typeface="Comic Sans MS"/>
              </a:rPr>
              <a:t>Kusma</a:t>
            </a:r>
          </a:p>
          <a:p>
            <a:pPr lvl="1">
              <a:lnSpc>
                <a:spcPct val="110000"/>
              </a:lnSpc>
            </a:pPr>
            <a:r>
              <a:rPr lang="tr-TR" sz="3200" dirty="0" smtClean="0">
                <a:latin typeface="Comic Sans MS"/>
                <a:cs typeface="Comic Sans MS"/>
              </a:rPr>
              <a:t>Halsizlik</a:t>
            </a:r>
          </a:p>
          <a:p>
            <a:pPr lvl="1">
              <a:lnSpc>
                <a:spcPct val="110000"/>
              </a:lnSpc>
            </a:pPr>
            <a:r>
              <a:rPr lang="tr-TR" sz="3200" dirty="0" smtClean="0">
                <a:latin typeface="Comic Sans MS"/>
                <a:cs typeface="Comic Sans MS"/>
              </a:rPr>
              <a:t>Kabızlık</a:t>
            </a:r>
          </a:p>
          <a:p>
            <a:pPr lvl="1">
              <a:lnSpc>
                <a:spcPct val="110000"/>
              </a:lnSpc>
            </a:pPr>
            <a:r>
              <a:rPr lang="tr-TR" sz="3200" dirty="0" smtClean="0">
                <a:latin typeface="Comic Sans MS"/>
                <a:cs typeface="Comic Sans MS"/>
              </a:rPr>
              <a:t>Güçsüzlük</a:t>
            </a:r>
          </a:p>
          <a:p>
            <a:pPr lvl="1">
              <a:lnSpc>
                <a:spcPct val="110000"/>
              </a:lnSpc>
            </a:pPr>
            <a:r>
              <a:rPr lang="tr-TR" sz="3200" dirty="0" smtClean="0">
                <a:latin typeface="Comic Sans MS"/>
                <a:cs typeface="Comic Sans MS"/>
              </a:rPr>
              <a:t>Kilo Kaybı</a:t>
            </a:r>
          </a:p>
          <a:p>
            <a:pPr lvl="1">
              <a:lnSpc>
                <a:spcPct val="110000"/>
              </a:lnSpc>
            </a:pPr>
            <a:r>
              <a:rPr lang="tr-TR" sz="3200" dirty="0" smtClean="0">
                <a:latin typeface="Comic Sans MS"/>
                <a:cs typeface="Comic Sans MS"/>
              </a:rPr>
              <a:t>Böbreklerde Problem</a:t>
            </a:r>
          </a:p>
          <a:p>
            <a:pPr lvl="1">
              <a:lnSpc>
                <a:spcPct val="110000"/>
              </a:lnSpc>
            </a:pPr>
            <a:r>
              <a:rPr lang="tr-TR" sz="3200" dirty="0" smtClean="0">
                <a:latin typeface="Comic Sans MS"/>
                <a:cs typeface="Comic Sans MS"/>
              </a:rPr>
              <a:t>Yüksek </a:t>
            </a:r>
            <a:r>
              <a:rPr lang="tr-TR" sz="3200" dirty="0" err="1" smtClean="0">
                <a:latin typeface="Comic Sans MS"/>
                <a:cs typeface="Comic Sans MS"/>
              </a:rPr>
              <a:t>Ca</a:t>
            </a:r>
            <a:r>
              <a:rPr lang="tr-TR" sz="3200" dirty="0" smtClean="0">
                <a:latin typeface="Comic Sans MS"/>
                <a:cs typeface="Comic Sans MS"/>
              </a:rPr>
              <a:t> sorunlar düzeyine bağlı</a:t>
            </a:r>
          </a:p>
          <a:p>
            <a:pPr lvl="1">
              <a:lnSpc>
                <a:spcPct val="110000"/>
              </a:lnSpc>
            </a:pPr>
            <a:endParaRPr lang="tr-TR" sz="3200" dirty="0" smtClean="0">
              <a:latin typeface="Comic Sans MS"/>
              <a:cs typeface="Comic Sans MS"/>
            </a:endParaRPr>
          </a:p>
          <a:p>
            <a:pPr lvl="1">
              <a:lnSpc>
                <a:spcPct val="110000"/>
              </a:lnSpc>
            </a:pPr>
            <a:endParaRPr lang="tr-TR" sz="3200" dirty="0" smtClean="0">
              <a:latin typeface="Comic Sans MS"/>
              <a:cs typeface="Comic Sans MS"/>
            </a:endParaRPr>
          </a:p>
          <a:p>
            <a:pPr lvl="1">
              <a:lnSpc>
                <a:spcPct val="110000"/>
              </a:lnSpc>
            </a:pPr>
            <a:endParaRPr lang="tr-TR" sz="3200" dirty="0" smtClean="0">
              <a:latin typeface="Comic Sans MS"/>
              <a:cs typeface="Comic Sans MS"/>
            </a:endParaRPr>
          </a:p>
          <a:p>
            <a:pPr lvl="1">
              <a:lnSpc>
                <a:spcPct val="110000"/>
              </a:lnSpc>
            </a:pPr>
            <a:endParaRPr lang="tr-TR" sz="3200" dirty="0" smtClean="0">
              <a:latin typeface="Comic Sans MS"/>
              <a:cs typeface="Comic Sans MS"/>
            </a:endParaRPr>
          </a:p>
          <a:p>
            <a:pPr lvl="1">
              <a:lnSpc>
                <a:spcPct val="110000"/>
              </a:lnSpc>
            </a:pPr>
            <a:endParaRPr lang="tr-TR" sz="3200" dirty="0" smtClean="0">
              <a:latin typeface="Comic Sans MS"/>
              <a:cs typeface="Comic Sans MS"/>
            </a:endParaRPr>
          </a:p>
          <a:p>
            <a:pPr lvl="1">
              <a:lnSpc>
                <a:spcPct val="110000"/>
              </a:lnSpc>
            </a:pPr>
            <a:endParaRPr lang="tr-TR" sz="3200" dirty="0" smtClean="0">
              <a:latin typeface="Comic Sans MS"/>
              <a:cs typeface="Comic Sans MS"/>
            </a:endParaRPr>
          </a:p>
          <a:p>
            <a:pPr lvl="1">
              <a:lnSpc>
                <a:spcPct val="110000"/>
              </a:lnSpc>
            </a:pPr>
            <a:endParaRPr lang="tr-TR" sz="3200" dirty="0" smtClean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044823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 smtClean="0"/>
              <a:t>Yüksek</a:t>
            </a:r>
            <a:r>
              <a:rPr lang="en-US" dirty="0" smtClean="0"/>
              <a:t> </a:t>
            </a: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Ca</a:t>
            </a:r>
            <a:r>
              <a:rPr lang="en-US" dirty="0" smtClean="0"/>
              <a:t> </a:t>
            </a:r>
            <a:r>
              <a:rPr lang="en-US" dirty="0" err="1" smtClean="0"/>
              <a:t>Düzeyleri</a:t>
            </a:r>
            <a:endParaRPr lang="en-US" dirty="0" smtClean="0"/>
          </a:p>
          <a:p>
            <a:pPr lvl="1"/>
            <a:r>
              <a:rPr lang="en-US" dirty="0" err="1" smtClean="0"/>
              <a:t>Konfüzyon</a:t>
            </a:r>
            <a:r>
              <a:rPr lang="en-US" dirty="0" smtClean="0"/>
              <a:t> </a:t>
            </a:r>
            <a:r>
              <a:rPr lang="en-US" dirty="0" err="1" smtClean="0"/>
              <a:t>Orientasyon</a:t>
            </a:r>
            <a:r>
              <a:rPr lang="en-US" dirty="0" smtClean="0"/>
              <a:t> </a:t>
            </a:r>
            <a:r>
              <a:rPr lang="en-US" dirty="0" err="1" smtClean="0"/>
              <a:t>Bozumu</a:t>
            </a:r>
            <a:r>
              <a:rPr lang="en-US" dirty="0" smtClean="0"/>
              <a:t> </a:t>
            </a:r>
            <a:r>
              <a:rPr lang="en-US" dirty="0" err="1" smtClean="0"/>
              <a:t>Titm</a:t>
            </a:r>
            <a:r>
              <a:rPr lang="en-US" dirty="0" smtClean="0"/>
              <a:t> </a:t>
            </a:r>
            <a:r>
              <a:rPr lang="en-US" dirty="0" err="1" smtClean="0"/>
              <a:t>Problemi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60032" y="3933056"/>
            <a:ext cx="4283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Kan</a:t>
            </a:r>
            <a:r>
              <a:rPr lang="en-US" sz="3200" dirty="0" smtClean="0"/>
              <a:t> </a:t>
            </a:r>
            <a:r>
              <a:rPr lang="en-US" sz="3200" dirty="0" err="1" smtClean="0"/>
              <a:t>değeri</a:t>
            </a:r>
            <a:r>
              <a:rPr lang="en-US" sz="3200" dirty="0" smtClean="0"/>
              <a:t> 100ng/ml </a:t>
            </a:r>
            <a:r>
              <a:rPr lang="en-US" sz="3200" dirty="0" err="1" smtClean="0"/>
              <a:t>üzeri</a:t>
            </a:r>
            <a:r>
              <a:rPr lang="en-US" sz="3200" dirty="0" smtClean="0"/>
              <a:t> </a:t>
            </a:r>
            <a:r>
              <a:rPr lang="en-US" sz="3200" dirty="0" err="1" smtClean="0"/>
              <a:t>ise</a:t>
            </a:r>
            <a:r>
              <a:rPr lang="en-US" sz="3200" dirty="0" smtClean="0"/>
              <a:t> </a:t>
            </a:r>
            <a:r>
              <a:rPr lang="en-US" sz="3200" dirty="0" err="1" smtClean="0"/>
              <a:t>Toksisiteye</a:t>
            </a:r>
            <a:r>
              <a:rPr lang="en-US" sz="3200" dirty="0" smtClean="0"/>
              <a:t> </a:t>
            </a:r>
            <a:r>
              <a:rPr lang="en-US" sz="3200" dirty="0" err="1" smtClean="0"/>
              <a:t>Dikkat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90356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Eve Gidecek Mesajlar</a:t>
            </a:r>
          </a:p>
        </p:txBody>
      </p:sp>
      <p:sp>
        <p:nvSpPr>
          <p:cNvPr id="347" name="Shape 347"/>
          <p:cNvSpPr>
            <a:spLocks noGrp="1"/>
          </p:cNvSpPr>
          <p:nvPr>
            <p:ph type="body" idx="1"/>
          </p:nvPr>
        </p:nvSpPr>
        <p:spPr>
          <a:xfrm>
            <a:off x="642937" y="1910953"/>
            <a:ext cx="8413608" cy="446484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38681" indent="-238681" defTabSz="332708">
              <a:spcBef>
                <a:spcPts val="2109"/>
              </a:spcBef>
              <a:defRPr sz="3240"/>
            </a:pPr>
            <a:r>
              <a:rPr lang="tr-TR" dirty="0" err="1" smtClean="0">
                <a:latin typeface="Comic Sans MS"/>
                <a:cs typeface="Comic Sans MS"/>
              </a:rPr>
              <a:t>Endojen</a:t>
            </a:r>
            <a:r>
              <a:rPr lang="tr-TR" dirty="0" smtClean="0">
                <a:latin typeface="Comic Sans MS"/>
                <a:cs typeface="Comic Sans MS"/>
              </a:rPr>
              <a:t> D </a:t>
            </a:r>
            <a:r>
              <a:rPr lang="tr-TR" dirty="0" err="1" smtClean="0">
                <a:latin typeface="Comic Sans MS"/>
                <a:cs typeface="Comic Sans MS"/>
              </a:rPr>
              <a:t>vit</a:t>
            </a:r>
            <a:r>
              <a:rPr lang="tr-TR" dirty="0" smtClean="0">
                <a:latin typeface="Comic Sans MS"/>
                <a:cs typeface="Comic Sans MS"/>
              </a:rPr>
              <a:t> alımını arttır</a:t>
            </a:r>
          </a:p>
          <a:p>
            <a:pPr marL="238681" indent="-238681" defTabSz="332708">
              <a:spcBef>
                <a:spcPts val="2109"/>
              </a:spcBef>
              <a:defRPr sz="3240"/>
            </a:pPr>
            <a:r>
              <a:rPr lang="tr-TR" dirty="0" smtClean="0">
                <a:latin typeface="Comic Sans MS"/>
                <a:cs typeface="Comic Sans MS"/>
              </a:rPr>
              <a:t>Riskli Grubu gebelik öncesi tarayabilir tedavi edilebilir</a:t>
            </a:r>
          </a:p>
          <a:p>
            <a:pPr marL="238681" indent="-238681" defTabSz="332708">
              <a:spcBef>
                <a:spcPts val="2109"/>
              </a:spcBef>
              <a:defRPr sz="3240"/>
            </a:pPr>
            <a:r>
              <a:rPr lang="tr-TR" dirty="0" smtClean="0">
                <a:latin typeface="Comic Sans MS"/>
                <a:cs typeface="Comic Sans MS"/>
              </a:rPr>
              <a:t>Gebelik sırasında D </a:t>
            </a:r>
            <a:r>
              <a:rPr lang="tr-TR" dirty="0" err="1" smtClean="0">
                <a:latin typeface="Comic Sans MS"/>
                <a:cs typeface="Comic Sans MS"/>
              </a:rPr>
              <a:t>vit</a:t>
            </a:r>
            <a:r>
              <a:rPr lang="tr-TR" dirty="0" smtClean="0">
                <a:latin typeface="Comic Sans MS"/>
                <a:cs typeface="Comic Sans MS"/>
              </a:rPr>
              <a:t> verilebilir Yüksek dozlara Dikkat</a:t>
            </a:r>
          </a:p>
          <a:p>
            <a:pPr marL="238681" indent="-238681" defTabSz="332708">
              <a:spcBef>
                <a:spcPts val="2109"/>
              </a:spcBef>
              <a:defRPr sz="3240"/>
            </a:pPr>
            <a:r>
              <a:rPr lang="tr-TR" dirty="0" smtClean="0">
                <a:latin typeface="Comic Sans MS"/>
                <a:cs typeface="Comic Sans MS"/>
              </a:rPr>
              <a:t>Diğer vitamin takviyeleri de alıyorsa </a:t>
            </a:r>
            <a:r>
              <a:rPr lang="tr-TR" dirty="0" err="1" smtClean="0">
                <a:latin typeface="Comic Sans MS"/>
                <a:cs typeface="Comic Sans MS"/>
              </a:rPr>
              <a:t>çook</a:t>
            </a:r>
            <a:r>
              <a:rPr lang="tr-TR" dirty="0" smtClean="0">
                <a:latin typeface="Comic Sans MS"/>
                <a:cs typeface="Comic Sans MS"/>
              </a:rPr>
              <a:t> dikkat!!!</a:t>
            </a:r>
            <a:endParaRPr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20280132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latin typeface="Comic Sans MS"/>
                <a:cs typeface="Comic Sans MS"/>
              </a:rPr>
              <a:t>VİT D</a:t>
            </a:r>
            <a:br>
              <a:rPr lang="tr-TR" dirty="0">
                <a:latin typeface="Comic Sans MS"/>
                <a:cs typeface="Comic Sans MS"/>
              </a:rPr>
            </a:br>
            <a:r>
              <a:rPr lang="tr-TR" dirty="0">
                <a:latin typeface="Comic Sans MS"/>
                <a:cs typeface="Comic Sans MS"/>
              </a:rPr>
              <a:t>Kaynak ve Metabolizma</a:t>
            </a:r>
            <a:endParaRPr lang="en-US" dirty="0"/>
          </a:p>
        </p:txBody>
      </p:sp>
      <p:pic>
        <p:nvPicPr>
          <p:cNvPr id="5" name="Content Placeholder 4" descr="Ekran Resmi 2017-05-27 15.04.39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" t="-46" r="1354" b="1023"/>
          <a:stretch/>
        </p:blipFill>
        <p:spPr>
          <a:xfrm>
            <a:off x="2051720" y="1556792"/>
            <a:ext cx="5112568" cy="5301208"/>
          </a:xfrm>
        </p:spPr>
      </p:pic>
      <p:sp>
        <p:nvSpPr>
          <p:cNvPr id="6" name="TextBox 5"/>
          <p:cNvSpPr txBox="1"/>
          <p:nvPr/>
        </p:nvSpPr>
        <p:spPr>
          <a:xfrm>
            <a:off x="7164288" y="616530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NEJM 2007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820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000" dirty="0" smtClean="0">
                <a:latin typeface="Comic Sans MS"/>
                <a:cs typeface="Comic Sans MS"/>
              </a:rPr>
              <a:t>VİT D</a:t>
            </a:r>
            <a:br>
              <a:rPr lang="tr-TR" sz="4000" dirty="0" smtClean="0">
                <a:latin typeface="Comic Sans MS"/>
                <a:cs typeface="Comic Sans MS"/>
              </a:rPr>
            </a:br>
            <a:r>
              <a:rPr lang="tr-TR" sz="4000" dirty="0" smtClean="0">
                <a:latin typeface="Comic Sans MS"/>
                <a:cs typeface="Comic Sans MS"/>
              </a:rPr>
              <a:t>Sağlık</a:t>
            </a:r>
          </a:p>
        </p:txBody>
      </p:sp>
      <p:pic>
        <p:nvPicPr>
          <p:cNvPr id="3" name="Content Placeholder 2" descr="iceberg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2" b="8882"/>
          <a:stretch/>
        </p:blipFill>
        <p:spPr/>
      </p:pic>
    </p:spTree>
    <p:extLst>
      <p:ext uri="{BB962C8B-B14F-4D97-AF65-F5344CB8AC3E}">
        <p14:creationId xmlns:p14="http://schemas.microsoft.com/office/powerpoint/2010/main" val="3045271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tr-TR" sz="4000" dirty="0" err="1" smtClean="0">
                <a:latin typeface="Comic Sans MS"/>
                <a:cs typeface="Comic Sans MS"/>
              </a:rPr>
              <a:t>Antenatal</a:t>
            </a:r>
            <a:r>
              <a:rPr lang="tr-TR" sz="4000" dirty="0" smtClean="0">
                <a:latin typeface="Comic Sans MS"/>
                <a:cs typeface="Comic Sans MS"/>
              </a:rPr>
              <a:t> </a:t>
            </a:r>
            <a:r>
              <a:rPr lang="tr-TR" sz="4000" dirty="0" err="1" smtClean="0">
                <a:latin typeface="Comic Sans MS"/>
                <a:cs typeface="Comic Sans MS"/>
              </a:rPr>
              <a:t>Kortikosteroid</a:t>
            </a:r>
            <a:r>
              <a:rPr lang="tr-TR" sz="4000" dirty="0" smtClean="0">
                <a:latin typeface="Comic Sans MS"/>
                <a:cs typeface="Comic Sans MS"/>
              </a:rPr>
              <a:t/>
            </a:r>
            <a:br>
              <a:rPr lang="tr-TR" sz="4000" dirty="0" smtClean="0">
                <a:latin typeface="Comic Sans MS"/>
                <a:cs typeface="Comic Sans MS"/>
              </a:rPr>
            </a:br>
            <a:r>
              <a:rPr lang="tr-TR" sz="4000" dirty="0" smtClean="0">
                <a:latin typeface="Comic Sans MS"/>
                <a:cs typeface="Comic Sans MS"/>
              </a:rPr>
              <a:t>Kullanımı-Tarihçe</a:t>
            </a:r>
          </a:p>
        </p:txBody>
      </p:sp>
      <p:pic>
        <p:nvPicPr>
          <p:cNvPr id="3" name="Content Placeholder 2" descr="Ekran Resmi 2017-05-27 15.04.58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56" b="-933"/>
          <a:stretch/>
        </p:blipFill>
        <p:spPr>
          <a:xfrm>
            <a:off x="1187624" y="1484784"/>
            <a:ext cx="6480720" cy="5373216"/>
          </a:xfrm>
        </p:spPr>
      </p:pic>
      <p:sp>
        <p:nvSpPr>
          <p:cNvPr id="4" name="TextBox 3"/>
          <p:cNvSpPr txBox="1"/>
          <p:nvPr/>
        </p:nvSpPr>
        <p:spPr>
          <a:xfrm>
            <a:off x="7524328" y="6237312"/>
            <a:ext cx="161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NEJM 2007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446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254666">
              <a:defRPr sz="3596"/>
            </a:pPr>
            <a:r>
              <a:rPr lang="tr-TR" dirty="0">
                <a:latin typeface="Comic Sans MS"/>
                <a:cs typeface="Comic Sans MS"/>
              </a:rPr>
              <a:t>VİT D</a:t>
            </a:r>
            <a:br>
              <a:rPr lang="tr-TR" dirty="0">
                <a:latin typeface="Comic Sans MS"/>
                <a:cs typeface="Comic Sans MS"/>
              </a:rPr>
            </a:br>
            <a:r>
              <a:rPr lang="tr-TR" dirty="0" smtClean="0">
                <a:latin typeface="Comic Sans MS"/>
                <a:cs typeface="Comic Sans MS"/>
              </a:rPr>
              <a:t>Ne kadar </a:t>
            </a:r>
            <a:r>
              <a:rPr lang="tr-TR" dirty="0" err="1" smtClean="0">
                <a:latin typeface="Comic Sans MS"/>
                <a:cs typeface="Comic Sans MS"/>
              </a:rPr>
              <a:t>Vit</a:t>
            </a:r>
            <a:r>
              <a:rPr lang="tr-TR" dirty="0" smtClean="0">
                <a:latin typeface="Comic Sans MS"/>
                <a:cs typeface="Comic Sans MS"/>
              </a:rPr>
              <a:t> D ihtiyacımız var??</a:t>
            </a:r>
            <a:endParaRPr b="1" dirty="0">
              <a:latin typeface="Comic Sans MS"/>
              <a:cs typeface="Comic Sans MS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8160113"/>
              </p:ext>
            </p:extLst>
          </p:nvPr>
        </p:nvGraphicFramePr>
        <p:xfrm>
          <a:off x="457200" y="1600200"/>
          <a:ext cx="8229600" cy="3989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91169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Ne </a:t>
                      </a:r>
                      <a:r>
                        <a:rPr lang="en-US" sz="3600" dirty="0" err="1" smtClean="0"/>
                        <a:t>Zaman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Ne</a:t>
                      </a:r>
                      <a:r>
                        <a:rPr lang="en-US" sz="3600" baseline="0" dirty="0" smtClean="0"/>
                        <a:t> Kadar</a:t>
                      </a:r>
                      <a:endParaRPr lang="en-US" sz="3600" dirty="0"/>
                    </a:p>
                  </a:txBody>
                  <a:tcPr/>
                </a:tc>
              </a:tr>
              <a:tr h="516312">
                <a:tc>
                  <a:txBody>
                    <a:bodyPr/>
                    <a:lstStyle/>
                    <a:p>
                      <a:r>
                        <a:rPr lang="en-US" dirty="0" smtClean="0"/>
                        <a:t>0-12 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400 IU</a:t>
                      </a:r>
                      <a:endParaRPr lang="en-US" dirty="0"/>
                    </a:p>
                  </a:txBody>
                  <a:tcPr/>
                </a:tc>
              </a:tr>
              <a:tr h="516312">
                <a:tc>
                  <a:txBody>
                    <a:bodyPr/>
                    <a:lstStyle/>
                    <a:p>
                      <a:r>
                        <a:rPr lang="en-US" dirty="0" smtClean="0"/>
                        <a:t>1-13 </a:t>
                      </a:r>
                      <a:r>
                        <a:rPr lang="en-US" dirty="0" err="1" smtClean="0"/>
                        <a:t>yş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600 IU</a:t>
                      </a:r>
                      <a:endParaRPr lang="en-US" dirty="0"/>
                    </a:p>
                  </a:txBody>
                  <a:tcPr/>
                </a:tc>
              </a:tr>
              <a:tr h="516312">
                <a:tc>
                  <a:txBody>
                    <a:bodyPr/>
                    <a:lstStyle/>
                    <a:p>
                      <a:r>
                        <a:rPr lang="en-US" dirty="0" smtClean="0"/>
                        <a:t>14-18 </a:t>
                      </a:r>
                      <a:r>
                        <a:rPr lang="en-US" dirty="0" err="1" smtClean="0"/>
                        <a:t>yaş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600 IU</a:t>
                      </a:r>
                      <a:endParaRPr lang="en-US" dirty="0"/>
                    </a:p>
                  </a:txBody>
                  <a:tcPr/>
                </a:tc>
              </a:tr>
              <a:tr h="516312">
                <a:tc>
                  <a:txBody>
                    <a:bodyPr/>
                    <a:lstStyle/>
                    <a:p>
                      <a:r>
                        <a:rPr lang="en-US" dirty="0" smtClean="0"/>
                        <a:t>19-70 </a:t>
                      </a:r>
                      <a:r>
                        <a:rPr lang="en-US" dirty="0" err="1" smtClean="0"/>
                        <a:t>yaş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600 IU</a:t>
                      </a:r>
                      <a:endParaRPr lang="en-US" dirty="0"/>
                    </a:p>
                  </a:txBody>
                  <a:tcPr/>
                </a:tc>
              </a:tr>
              <a:tr h="516312">
                <a:tc>
                  <a:txBody>
                    <a:bodyPr/>
                    <a:lstStyle/>
                    <a:p>
                      <a:r>
                        <a:rPr lang="en-US" dirty="0" smtClean="0"/>
                        <a:t>71 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800 IU</a:t>
                      </a:r>
                      <a:endParaRPr lang="en-US" dirty="0"/>
                    </a:p>
                  </a:txBody>
                  <a:tcPr/>
                </a:tc>
              </a:tr>
              <a:tr h="516312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Gebelik</a:t>
                      </a:r>
                      <a:r>
                        <a:rPr lang="en-US" dirty="0" smtClean="0"/>
                        <a:t>- </a:t>
                      </a:r>
                      <a:r>
                        <a:rPr lang="en-US" dirty="0" err="1" smtClean="0"/>
                        <a:t>Laktasyon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dönemi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600 IU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43001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fill="hold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latin typeface="Comic Sans MS"/>
                <a:cs typeface="Comic Sans MS"/>
              </a:rPr>
              <a:t>VİT D</a:t>
            </a:r>
            <a:br>
              <a:rPr lang="tr-TR" dirty="0">
                <a:latin typeface="Comic Sans MS"/>
                <a:cs typeface="Comic Sans MS"/>
              </a:rPr>
            </a:br>
            <a:r>
              <a:rPr lang="tr-TR" dirty="0">
                <a:latin typeface="Comic Sans MS"/>
                <a:cs typeface="Comic Sans MS"/>
              </a:rPr>
              <a:t>Kaynak ve Metabolizma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753473"/>
              </p:ext>
            </p:extLst>
          </p:nvPr>
        </p:nvGraphicFramePr>
        <p:xfrm>
          <a:off x="395536" y="1600200"/>
          <a:ext cx="8208912" cy="36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5576" y="5639583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VİT. D </a:t>
            </a:r>
            <a:r>
              <a:rPr lang="en-US" sz="3600" dirty="0" err="1" smtClean="0"/>
              <a:t>Eksikliği</a:t>
            </a:r>
            <a:r>
              <a:rPr lang="en-US" sz="3600" dirty="0" smtClean="0"/>
              <a:t> </a:t>
            </a:r>
            <a:r>
              <a:rPr lang="en-US" sz="3600" dirty="0" err="1" smtClean="0"/>
              <a:t>tüm</a:t>
            </a:r>
            <a:r>
              <a:rPr lang="en-US" sz="3600" dirty="0" smtClean="0"/>
              <a:t> </a:t>
            </a:r>
            <a:r>
              <a:rPr lang="en-US" sz="3600" dirty="0" err="1" smtClean="0"/>
              <a:t>dünyada</a:t>
            </a:r>
            <a:r>
              <a:rPr lang="en-US" sz="3600" dirty="0" smtClean="0"/>
              <a:t> </a:t>
            </a:r>
            <a:r>
              <a:rPr lang="en-US" sz="3600" dirty="0" err="1" smtClean="0"/>
              <a:t>artıyor</a:t>
            </a:r>
            <a:endParaRPr lang="en-US" sz="3600" dirty="0"/>
          </a:p>
        </p:txBody>
      </p:sp>
      <p:sp>
        <p:nvSpPr>
          <p:cNvPr id="6" name="Sun 5"/>
          <p:cNvSpPr/>
          <p:nvPr/>
        </p:nvSpPr>
        <p:spPr>
          <a:xfrm>
            <a:off x="3635896" y="2348880"/>
            <a:ext cx="1728192" cy="2016224"/>
          </a:xfrm>
          <a:prstGeom prst="sun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>
                <a:latin typeface="Comic Sans MS"/>
                <a:cs typeface="Comic Sans MS"/>
              </a:rPr>
              <a:t>VİT D </a:t>
            </a:r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4716016" y="3356992"/>
            <a:ext cx="72008" cy="216024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718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latin typeface="Comic Sans MS"/>
                <a:cs typeface="Comic Sans MS"/>
              </a:rPr>
              <a:t>VİT D</a:t>
            </a:r>
            <a:br>
              <a:rPr lang="tr-TR" dirty="0">
                <a:latin typeface="Comic Sans MS"/>
                <a:cs typeface="Comic Sans MS"/>
              </a:rPr>
            </a:br>
            <a:r>
              <a:rPr lang="tr-TR" dirty="0" smtClean="0">
                <a:latin typeface="Comic Sans MS"/>
                <a:cs typeface="Comic Sans MS"/>
              </a:rPr>
              <a:t>Eksikliği </a:t>
            </a:r>
            <a:r>
              <a:rPr lang="tr-TR" dirty="0" err="1" smtClean="0">
                <a:latin typeface="Comic Sans MS"/>
                <a:cs typeface="Comic Sans MS"/>
              </a:rPr>
              <a:t>Prevelans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2980928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Comic Sans MS"/>
                <a:cs typeface="Comic Sans MS"/>
              </a:rPr>
              <a:t>Tüm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dünyada</a:t>
            </a:r>
            <a:r>
              <a:rPr lang="en-US" sz="2800" dirty="0" smtClean="0">
                <a:latin typeface="Comic Sans MS"/>
                <a:cs typeface="Comic Sans MS"/>
              </a:rPr>
              <a:t> 1 </a:t>
            </a:r>
            <a:r>
              <a:rPr lang="en-US" sz="2800" dirty="0" err="1" smtClean="0">
                <a:latin typeface="Comic Sans MS"/>
                <a:cs typeface="Comic Sans MS"/>
              </a:rPr>
              <a:t>milyar</a:t>
            </a:r>
            <a:r>
              <a:rPr lang="en-US" sz="2800" dirty="0" smtClean="0">
                <a:latin typeface="Comic Sans MS"/>
                <a:cs typeface="Comic Sans MS"/>
              </a:rPr>
              <a:t> </a:t>
            </a:r>
            <a:r>
              <a:rPr lang="en-US" sz="2800" dirty="0" err="1" smtClean="0">
                <a:latin typeface="Comic Sans MS"/>
                <a:cs typeface="Comic Sans MS"/>
              </a:rPr>
              <a:t>insan</a:t>
            </a:r>
            <a:r>
              <a:rPr lang="en-US" sz="2800" dirty="0" smtClean="0">
                <a:latin typeface="Comic Sans MS"/>
                <a:cs typeface="Comic Sans MS"/>
              </a:rPr>
              <a:t>  </a:t>
            </a:r>
            <a:r>
              <a:rPr lang="en-US" sz="2800" dirty="0" err="1" smtClean="0">
                <a:latin typeface="Comic Sans MS"/>
                <a:cs typeface="Comic Sans MS"/>
              </a:rPr>
              <a:t>Vit</a:t>
            </a:r>
            <a:r>
              <a:rPr lang="en-US" sz="2800" dirty="0" smtClean="0">
                <a:latin typeface="Comic Sans MS"/>
                <a:cs typeface="Comic Sans MS"/>
              </a:rPr>
              <a:t> D </a:t>
            </a:r>
            <a:endParaRPr lang="en-US" dirty="0" smtClean="0"/>
          </a:p>
          <a:p>
            <a:r>
              <a:rPr lang="en-US" sz="2800" dirty="0" smtClean="0"/>
              <a:t>USA </a:t>
            </a:r>
            <a:r>
              <a:rPr lang="en-US" sz="2800" dirty="0" err="1" smtClean="0"/>
              <a:t>ve</a:t>
            </a:r>
            <a:r>
              <a:rPr lang="en-US" sz="2800" dirty="0" smtClean="0"/>
              <a:t> </a:t>
            </a:r>
            <a:r>
              <a:rPr lang="en-US" sz="2800" dirty="0" err="1" smtClean="0"/>
              <a:t>Avrupa</a:t>
            </a:r>
            <a:r>
              <a:rPr lang="en-US" sz="2800" dirty="0" smtClean="0"/>
              <a:t> </a:t>
            </a:r>
            <a:r>
              <a:rPr lang="en-US" sz="2800" dirty="0" err="1" smtClean="0"/>
              <a:t>yaşlı</a:t>
            </a:r>
            <a:r>
              <a:rPr lang="en-US" sz="2800" dirty="0" smtClean="0"/>
              <a:t> </a:t>
            </a:r>
            <a:r>
              <a:rPr lang="en-US" sz="2800" dirty="0" err="1" smtClean="0"/>
              <a:t>populasyonda</a:t>
            </a:r>
            <a:r>
              <a:rPr lang="en-US" sz="2800" dirty="0" smtClean="0"/>
              <a:t> %40-100 ‘e </a:t>
            </a:r>
            <a:r>
              <a:rPr lang="en-US" sz="2800" dirty="0" err="1" smtClean="0"/>
              <a:t>varan</a:t>
            </a:r>
            <a:endParaRPr lang="en-US" sz="2800" dirty="0" smtClean="0"/>
          </a:p>
          <a:p>
            <a:r>
              <a:rPr lang="en-US" sz="2800" dirty="0" err="1" smtClean="0"/>
              <a:t>Postmenapozal</a:t>
            </a:r>
            <a:r>
              <a:rPr lang="en-US" sz="2800" dirty="0" smtClean="0"/>
              <a:t> </a:t>
            </a:r>
            <a:r>
              <a:rPr lang="en-US" sz="2800" dirty="0" err="1" smtClean="0"/>
              <a:t>kadınların</a:t>
            </a:r>
            <a:r>
              <a:rPr lang="en-US" sz="2800" dirty="0" smtClean="0"/>
              <a:t> </a:t>
            </a:r>
            <a:r>
              <a:rPr lang="en-US" sz="2800" dirty="0" err="1" smtClean="0"/>
              <a:t>yaklaşık</a:t>
            </a:r>
            <a:r>
              <a:rPr lang="en-US" sz="2800" dirty="0" smtClean="0"/>
              <a:t> %50 </a:t>
            </a:r>
            <a:r>
              <a:rPr lang="en-US" sz="2800" dirty="0" err="1" smtClean="0"/>
              <a:t>si</a:t>
            </a:r>
            <a:r>
              <a:rPr lang="en-US" sz="2800" dirty="0" smtClean="0"/>
              <a:t> optimal D </a:t>
            </a:r>
            <a:r>
              <a:rPr lang="en-US" sz="2800" dirty="0" err="1" smtClean="0"/>
              <a:t>vit</a:t>
            </a:r>
            <a:r>
              <a:rPr lang="en-US" sz="2800" dirty="0" smtClean="0"/>
              <a:t> </a:t>
            </a:r>
            <a:r>
              <a:rPr lang="en-US" sz="2800" dirty="0" err="1" smtClean="0"/>
              <a:t>yok</a:t>
            </a:r>
            <a:r>
              <a:rPr lang="en-US" sz="2800" dirty="0" smtClean="0"/>
              <a:t> </a:t>
            </a:r>
            <a:r>
              <a:rPr lang="en-US" sz="2800" dirty="0" err="1" smtClean="0"/>
              <a:t>ama</a:t>
            </a:r>
            <a:r>
              <a:rPr lang="en-US" sz="2800" dirty="0" smtClean="0"/>
              <a:t> </a:t>
            </a:r>
            <a:r>
              <a:rPr lang="en-US" sz="2800" dirty="0" err="1" smtClean="0"/>
              <a:t>tedavi</a:t>
            </a:r>
            <a:r>
              <a:rPr lang="en-US" sz="2800" dirty="0" smtClean="0"/>
              <a:t> </a:t>
            </a:r>
            <a:r>
              <a:rPr lang="en-US" sz="2800" dirty="0" err="1" smtClean="0"/>
              <a:t>alıyor</a:t>
            </a:r>
            <a:r>
              <a:rPr lang="en-US" sz="2800" dirty="0" smtClean="0"/>
              <a:t> </a:t>
            </a:r>
          </a:p>
          <a:p>
            <a:endParaRPr lang="en-US" sz="2800" dirty="0"/>
          </a:p>
        </p:txBody>
      </p:sp>
      <p:sp>
        <p:nvSpPr>
          <p:cNvPr id="5" name="Down Arrow 4"/>
          <p:cNvSpPr/>
          <p:nvPr/>
        </p:nvSpPr>
        <p:spPr>
          <a:xfrm>
            <a:off x="6804248" y="1700808"/>
            <a:ext cx="45719" cy="36004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8532440" y="2276872"/>
            <a:ext cx="72008" cy="36004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71600" y="3861048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Populasyon</a:t>
            </a:r>
            <a:r>
              <a:rPr lang="en-US" sz="3600" dirty="0" smtClean="0"/>
              <a:t> </a:t>
            </a:r>
            <a:r>
              <a:rPr lang="en-US" sz="3600" dirty="0" err="1" smtClean="0"/>
              <a:t>ve</a:t>
            </a:r>
            <a:r>
              <a:rPr lang="en-US" sz="3600" dirty="0" smtClean="0"/>
              <a:t> ten </a:t>
            </a:r>
            <a:r>
              <a:rPr lang="en-US" sz="3600" dirty="0" err="1" smtClean="0"/>
              <a:t>rengine</a:t>
            </a:r>
            <a:r>
              <a:rPr lang="en-US" sz="3600" dirty="0" smtClean="0"/>
              <a:t> </a:t>
            </a:r>
            <a:r>
              <a:rPr lang="en-US" sz="3600" dirty="0" err="1" smtClean="0"/>
              <a:t>göre</a:t>
            </a:r>
            <a:r>
              <a:rPr lang="en-US" sz="3600" dirty="0" smtClean="0"/>
              <a:t> </a:t>
            </a:r>
            <a:r>
              <a:rPr lang="en-US" sz="3600" dirty="0" err="1" smtClean="0"/>
              <a:t>değişmekle</a:t>
            </a:r>
            <a:r>
              <a:rPr lang="en-US" sz="3600" dirty="0" smtClean="0"/>
              <a:t> </a:t>
            </a:r>
            <a:r>
              <a:rPr lang="en-US" sz="3600" dirty="0" err="1" smtClean="0"/>
              <a:t>beraber</a:t>
            </a:r>
            <a:r>
              <a:rPr lang="en-US" sz="3600" dirty="0" smtClean="0"/>
              <a:t> </a:t>
            </a:r>
            <a:r>
              <a:rPr lang="en-US" sz="3600" dirty="0" err="1" smtClean="0"/>
              <a:t>Genç</a:t>
            </a:r>
            <a:r>
              <a:rPr lang="en-US" sz="3600" dirty="0" smtClean="0"/>
              <a:t> </a:t>
            </a:r>
            <a:r>
              <a:rPr lang="en-US" sz="3600" dirty="0" err="1" smtClean="0"/>
              <a:t>populasyonlarda</a:t>
            </a:r>
            <a:r>
              <a:rPr lang="en-US" sz="3600" dirty="0" smtClean="0"/>
              <a:t> da </a:t>
            </a:r>
            <a:r>
              <a:rPr lang="en-US" sz="3600" dirty="0" err="1" smtClean="0"/>
              <a:t>neredeyse</a:t>
            </a:r>
            <a:r>
              <a:rPr lang="en-US" sz="3600" dirty="0" smtClean="0"/>
              <a:t> %40 </a:t>
            </a:r>
            <a:r>
              <a:rPr lang="en-US" sz="3600" dirty="0" err="1" smtClean="0"/>
              <a:t>oranında</a:t>
            </a:r>
            <a:r>
              <a:rPr lang="en-US" sz="3600" dirty="0" smtClean="0"/>
              <a:t>  </a:t>
            </a:r>
            <a:r>
              <a:rPr lang="en-US" sz="3600" dirty="0" err="1" smtClean="0"/>
              <a:t>Vit</a:t>
            </a:r>
            <a:r>
              <a:rPr lang="en-US" sz="3600" dirty="0" smtClean="0"/>
              <a:t>. D </a:t>
            </a:r>
            <a:r>
              <a:rPr lang="en-US" sz="3600" dirty="0" err="1" smtClean="0"/>
              <a:t>eksikliği</a:t>
            </a:r>
            <a:r>
              <a:rPr lang="en-US" sz="3600" dirty="0" smtClean="0"/>
              <a:t> </a:t>
            </a:r>
            <a:r>
              <a:rPr lang="en-US" sz="3600" dirty="0" err="1" smtClean="0"/>
              <a:t>var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499992" y="645333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Holick</a:t>
            </a:r>
            <a:r>
              <a:rPr lang="en-US" dirty="0" smtClean="0"/>
              <a:t> MF NEJM 2007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554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latin typeface="Comic Sans MS"/>
                <a:cs typeface="Comic Sans MS"/>
              </a:rPr>
              <a:t>VİT D</a:t>
            </a:r>
            <a:br>
              <a:rPr lang="tr-TR" dirty="0">
                <a:latin typeface="Comic Sans MS"/>
                <a:cs typeface="Comic Sans MS"/>
              </a:rPr>
            </a:br>
            <a:r>
              <a:rPr lang="tr-TR" sz="3600" dirty="0" smtClean="0">
                <a:latin typeface="Comic Sans MS"/>
                <a:cs typeface="Comic Sans MS"/>
              </a:rPr>
              <a:t>Eksikliğine Neden Olan Etmenler</a:t>
            </a:r>
            <a:r>
              <a:rPr lang="tr-TR" dirty="0" smtClean="0">
                <a:latin typeface="Comic Sans MS"/>
                <a:cs typeface="Comic Sans MS"/>
              </a:rPr>
              <a:t>?</a:t>
            </a:r>
            <a:r>
              <a:rPr lang="tr-TR" dirty="0">
                <a:latin typeface="Comic Sans MS"/>
                <a:cs typeface="Comic Sans MS"/>
              </a:rPr>
              <a:t>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Vit</a:t>
            </a:r>
            <a:r>
              <a:rPr lang="en-US" dirty="0" smtClean="0"/>
              <a:t> D </a:t>
            </a:r>
            <a:r>
              <a:rPr lang="en-US" dirty="0" err="1" smtClean="0"/>
              <a:t>eksik</a:t>
            </a:r>
            <a:r>
              <a:rPr lang="en-US" dirty="0" smtClean="0"/>
              <a:t> Diet</a:t>
            </a:r>
          </a:p>
          <a:p>
            <a:r>
              <a:rPr lang="en-US" dirty="0" err="1" smtClean="0"/>
              <a:t>Besinlerden</a:t>
            </a:r>
            <a:r>
              <a:rPr lang="en-US" dirty="0" smtClean="0"/>
              <a:t> </a:t>
            </a:r>
            <a:r>
              <a:rPr lang="en-US" dirty="0" err="1" smtClean="0"/>
              <a:t>emiliminde</a:t>
            </a:r>
            <a:r>
              <a:rPr lang="en-US" dirty="0" smtClean="0"/>
              <a:t> </a:t>
            </a:r>
            <a:r>
              <a:rPr lang="en-US" dirty="0" err="1" smtClean="0"/>
              <a:t>sorun</a:t>
            </a:r>
            <a:endParaRPr lang="en-US" dirty="0" smtClean="0"/>
          </a:p>
          <a:p>
            <a:r>
              <a:rPr lang="en-US" dirty="0" err="1" smtClean="0"/>
              <a:t>Yeterli</a:t>
            </a:r>
            <a:r>
              <a:rPr lang="en-US" dirty="0" smtClean="0"/>
              <a:t> </a:t>
            </a:r>
            <a:r>
              <a:rPr lang="en-US" dirty="0" err="1" smtClean="0"/>
              <a:t>Güneş</a:t>
            </a:r>
            <a:r>
              <a:rPr lang="en-US" dirty="0" smtClean="0"/>
              <a:t> </a:t>
            </a:r>
            <a:r>
              <a:rPr lang="en-US" dirty="0" err="1" smtClean="0"/>
              <a:t>ışıgı</a:t>
            </a:r>
            <a:r>
              <a:rPr lang="en-US" dirty="0" smtClean="0"/>
              <a:t> </a:t>
            </a:r>
            <a:r>
              <a:rPr lang="en-US" dirty="0" err="1" smtClean="0"/>
              <a:t>alamama</a:t>
            </a:r>
            <a:endParaRPr lang="en-US" dirty="0" smtClean="0"/>
          </a:p>
          <a:p>
            <a:r>
              <a:rPr lang="en-US" dirty="0" smtClean="0"/>
              <a:t>KC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böbrekte</a:t>
            </a:r>
            <a:r>
              <a:rPr lang="en-US" dirty="0" smtClean="0"/>
              <a:t> </a:t>
            </a:r>
            <a:r>
              <a:rPr lang="en-US" dirty="0" err="1" smtClean="0"/>
              <a:t>yeterli</a:t>
            </a:r>
            <a:r>
              <a:rPr lang="en-US" dirty="0" smtClean="0"/>
              <a:t> </a:t>
            </a:r>
            <a:r>
              <a:rPr lang="en-US" dirty="0" err="1" smtClean="0"/>
              <a:t>aktif</a:t>
            </a:r>
            <a:r>
              <a:rPr lang="en-US" dirty="0" smtClean="0"/>
              <a:t> forma </a:t>
            </a:r>
            <a:r>
              <a:rPr lang="en-US" dirty="0" err="1" smtClean="0"/>
              <a:t>dönüşememesi</a:t>
            </a:r>
            <a:endParaRPr lang="en-US" dirty="0" smtClean="0"/>
          </a:p>
          <a:p>
            <a:r>
              <a:rPr lang="en-US" dirty="0" err="1" smtClean="0"/>
              <a:t>İlaçlar</a:t>
            </a:r>
            <a:r>
              <a:rPr lang="en-US" dirty="0" smtClean="0"/>
              <a:t> ( </a:t>
            </a:r>
            <a:r>
              <a:rPr lang="en-US" dirty="0" err="1" smtClean="0"/>
              <a:t>Aktif</a:t>
            </a:r>
            <a:r>
              <a:rPr lang="en-US" dirty="0" smtClean="0"/>
              <a:t> forma </a:t>
            </a:r>
            <a:r>
              <a:rPr lang="en-US" dirty="0" err="1" smtClean="0"/>
              <a:t>dönüşümünü</a:t>
            </a:r>
            <a:r>
              <a:rPr lang="en-US" dirty="0" smtClean="0"/>
              <a:t> </a:t>
            </a:r>
            <a:r>
              <a:rPr lang="en-US" dirty="0" err="1" smtClean="0"/>
              <a:t>engelleyen</a:t>
            </a:r>
            <a:r>
              <a:rPr lang="en-US" dirty="0" smtClean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emilimini</a:t>
            </a:r>
            <a:r>
              <a:rPr lang="en-US" dirty="0" smtClean="0"/>
              <a:t> </a:t>
            </a:r>
            <a:r>
              <a:rPr lang="en-US" dirty="0" err="1" smtClean="0"/>
              <a:t>engelleyen</a:t>
            </a:r>
            <a:endParaRPr lang="en-US" dirty="0"/>
          </a:p>
        </p:txBody>
      </p:sp>
      <p:pic>
        <p:nvPicPr>
          <p:cNvPr id="9" name="Content Placeholder 8" descr="images-36.jpe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0" r="20310"/>
          <a:stretch>
            <a:fillRect/>
          </a:stretch>
        </p:blipFill>
        <p:spPr>
          <a:xfrm>
            <a:off x="6116270" y="2636912"/>
            <a:ext cx="2056130" cy="2304256"/>
          </a:xfr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600200"/>
            <a:ext cx="86868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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Courier New" pitchFamily="49" charset="0"/>
              <a:buChar char="o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200400" lvl="7" indent="0">
              <a:buFont typeface="Arial" pitchFamily="34" charset="0"/>
              <a:buNone/>
            </a:pPr>
            <a:endParaRPr lang="en-US" smtClean="0"/>
          </a:p>
          <a:p>
            <a:pPr marL="0" indent="0">
              <a:buFont typeface="Wingdings" pitchFamily="2" charset="2"/>
              <a:buNone/>
            </a:pPr>
            <a:endParaRPr lang="en-US" smtClean="0"/>
          </a:p>
          <a:p>
            <a:pPr marL="0" indent="0">
              <a:buFont typeface="Wingdings" pitchFamily="2" charset="2"/>
              <a:buNone/>
            </a:pPr>
            <a:endParaRPr lang="en-US" dirty="0" smtClean="0"/>
          </a:p>
        </p:txBody>
      </p:sp>
      <p:pic>
        <p:nvPicPr>
          <p:cNvPr id="10" name="Picture 9" descr="ayi-mantari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916832"/>
            <a:ext cx="731714" cy="864095"/>
          </a:xfrm>
          <a:prstGeom prst="rect">
            <a:avLst/>
          </a:prstGeom>
        </p:spPr>
      </p:pic>
      <p:pic>
        <p:nvPicPr>
          <p:cNvPr id="11" name="Picture 10" descr="0000000006142-500x500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0" t="29997" r="6122" b="27925"/>
          <a:stretch/>
        </p:blipFill>
        <p:spPr>
          <a:xfrm>
            <a:off x="7671280" y="1628800"/>
            <a:ext cx="1440160" cy="86409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064" y="3501008"/>
            <a:ext cx="827606" cy="10801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2200" y="1556792"/>
            <a:ext cx="862432" cy="72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70700" y="4653137"/>
            <a:ext cx="1273300" cy="165618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80112" y="5157192"/>
            <a:ext cx="1430469" cy="108012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/>
          <a:srcRect l="35855"/>
          <a:stretch/>
        </p:blipFill>
        <p:spPr>
          <a:xfrm>
            <a:off x="8244408" y="3058672"/>
            <a:ext cx="899592" cy="121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17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Default Design">
  <a:themeElements>
    <a:clrScheme name="">
      <a:dk1>
        <a:srgbClr val="000066"/>
      </a:dk1>
      <a:lt1>
        <a:srgbClr val="FFFFFF"/>
      </a:lt1>
      <a:dk2>
        <a:srgbClr val="FFFFFF"/>
      </a:dk2>
      <a:lt2>
        <a:srgbClr val="98005A"/>
      </a:lt2>
      <a:accent1>
        <a:srgbClr val="98005A"/>
      </a:accent1>
      <a:accent2>
        <a:srgbClr val="98005A"/>
      </a:accent2>
      <a:accent3>
        <a:srgbClr val="FFFFFF"/>
      </a:accent3>
      <a:accent4>
        <a:srgbClr val="000056"/>
      </a:accent4>
      <a:accent5>
        <a:srgbClr val="CAAAB5"/>
      </a:accent5>
      <a:accent6>
        <a:srgbClr val="890051"/>
      </a:accent6>
      <a:hlink>
        <a:srgbClr val="FF9900"/>
      </a:hlink>
      <a:folHlink>
        <a:srgbClr val="98005A"/>
      </a:folHlink>
    </a:clrScheme>
    <a:fontScheme name="1_Default Design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98005A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98005A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000066"/>
        </a:dk1>
        <a:lt1>
          <a:srgbClr val="FFFFFF"/>
        </a:lt1>
        <a:dk2>
          <a:srgbClr val="FFFFFF"/>
        </a:dk2>
        <a:lt2>
          <a:srgbClr val="98005A"/>
        </a:lt2>
        <a:accent1>
          <a:srgbClr val="98005A"/>
        </a:accent1>
        <a:accent2>
          <a:srgbClr val="98005A"/>
        </a:accent2>
        <a:accent3>
          <a:srgbClr val="FFFFFF"/>
        </a:accent3>
        <a:accent4>
          <a:srgbClr val="000056"/>
        </a:accent4>
        <a:accent5>
          <a:srgbClr val="CAAAB5"/>
        </a:accent5>
        <a:accent6>
          <a:srgbClr val="890051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000066"/>
        </a:dk1>
        <a:lt1>
          <a:srgbClr val="FFFFFF"/>
        </a:lt1>
        <a:dk2>
          <a:srgbClr val="FFFFFF"/>
        </a:dk2>
        <a:lt2>
          <a:srgbClr val="98005A"/>
        </a:lt2>
        <a:accent1>
          <a:srgbClr val="98005A"/>
        </a:accent1>
        <a:accent2>
          <a:srgbClr val="98005A"/>
        </a:accent2>
        <a:accent3>
          <a:srgbClr val="FFFFFF"/>
        </a:accent3>
        <a:accent4>
          <a:srgbClr val="000056"/>
        </a:accent4>
        <a:accent5>
          <a:srgbClr val="CAAAB5"/>
        </a:accent5>
        <a:accent6>
          <a:srgbClr val="890051"/>
        </a:accent6>
        <a:hlink>
          <a:srgbClr val="000066"/>
        </a:hlink>
        <a:folHlink>
          <a:srgbClr val="CC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5">
        <a:dk1>
          <a:srgbClr val="000066"/>
        </a:dk1>
        <a:lt1>
          <a:srgbClr val="FFFFFF"/>
        </a:lt1>
        <a:dk2>
          <a:srgbClr val="FFFFFF"/>
        </a:dk2>
        <a:lt2>
          <a:srgbClr val="98005A"/>
        </a:lt2>
        <a:accent1>
          <a:srgbClr val="98005A"/>
        </a:accent1>
        <a:accent2>
          <a:srgbClr val="98005A"/>
        </a:accent2>
        <a:accent3>
          <a:srgbClr val="FFFFFF"/>
        </a:accent3>
        <a:accent4>
          <a:srgbClr val="000056"/>
        </a:accent4>
        <a:accent5>
          <a:srgbClr val="CAAAB5"/>
        </a:accent5>
        <a:accent6>
          <a:srgbClr val="890051"/>
        </a:accent6>
        <a:hlink>
          <a:srgbClr val="000066"/>
        </a:hlink>
        <a:folHlink>
          <a:srgbClr val="98005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6">
        <a:dk1>
          <a:srgbClr val="000066"/>
        </a:dk1>
        <a:lt1>
          <a:srgbClr val="FFFFFF"/>
        </a:lt1>
        <a:dk2>
          <a:srgbClr val="FFFFFF"/>
        </a:dk2>
        <a:lt2>
          <a:srgbClr val="F8F8F8"/>
        </a:lt2>
        <a:accent1>
          <a:srgbClr val="98005A"/>
        </a:accent1>
        <a:accent2>
          <a:srgbClr val="98005A"/>
        </a:accent2>
        <a:accent3>
          <a:srgbClr val="FFFFFF"/>
        </a:accent3>
        <a:accent4>
          <a:srgbClr val="000056"/>
        </a:accent4>
        <a:accent5>
          <a:srgbClr val="CAAAB5"/>
        </a:accent5>
        <a:accent6>
          <a:srgbClr val="890051"/>
        </a:accent6>
        <a:hlink>
          <a:srgbClr val="000066"/>
        </a:hlink>
        <a:folHlink>
          <a:srgbClr val="98005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catu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33656</TotalTime>
  <Words>1091</Words>
  <Application>Microsoft Macintosh PowerPoint</Application>
  <PresentationFormat>On-screen Show (4:3)</PresentationFormat>
  <Paragraphs>206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1_Default Design</vt:lpstr>
      <vt:lpstr>Decatur</vt:lpstr>
      <vt:lpstr>Kime Hangi İlacı Nasıl Verelim  Vit D</vt:lpstr>
      <vt:lpstr>VİT D Kaynak ve Metabolizma</vt:lpstr>
      <vt:lpstr>VİT D Kaynak ve Metabolizma</vt:lpstr>
      <vt:lpstr>VİT D Sağlık</vt:lpstr>
      <vt:lpstr>Antenatal Kortikosteroid Kullanımı-Tarihçe</vt:lpstr>
      <vt:lpstr>VİT D Ne kadar Vit D ihtiyacımız var??</vt:lpstr>
      <vt:lpstr>VİT D Kaynak ve Metabolizma</vt:lpstr>
      <vt:lpstr>VİT D Eksikliği Prevelans</vt:lpstr>
      <vt:lpstr>VİT D Eksikliğine Neden Olan Etmenler??</vt:lpstr>
      <vt:lpstr>VİT D Eksikliği Riskli Grup</vt:lpstr>
      <vt:lpstr>VİT D Eksikliği Prevelans Türkiye</vt:lpstr>
      <vt:lpstr>PowerPoint Presentation</vt:lpstr>
      <vt:lpstr>VİT D Eksikliği – Gebelik</vt:lpstr>
      <vt:lpstr>VİT D Eksikliği – Gebelik</vt:lpstr>
      <vt:lpstr>VİT D Eksikliği – Gebelik</vt:lpstr>
      <vt:lpstr>Vitamin D and adverse pregnancy outcomes: beyond bone health and growth</vt:lpstr>
      <vt:lpstr>VİT D Tarayalım mı? Verelim mi? Nasıl Verelim</vt:lpstr>
      <vt:lpstr>VİT D  Endojen D vit arttırılmalı ama nasıl??</vt:lpstr>
      <vt:lpstr>VİT D Eksikliği – Risk Faktörleri</vt:lpstr>
      <vt:lpstr>VİT D  Kan Değerleri Biliniyor Nasıl Tedavi Edelim??</vt:lpstr>
      <vt:lpstr>VİT D  TOKSİSİTE</vt:lpstr>
      <vt:lpstr>Eve Gidecek Mesajlar</vt:lpstr>
    </vt:vector>
  </TitlesOfParts>
  <Company>MD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M.Faruk Kose</dc:creator>
  <cp:lastModifiedBy>Apple</cp:lastModifiedBy>
  <cp:revision>681</cp:revision>
  <dcterms:created xsi:type="dcterms:W3CDTF">2007-03-26T13:55:35Z</dcterms:created>
  <dcterms:modified xsi:type="dcterms:W3CDTF">2017-05-28T10:48:44Z</dcterms:modified>
</cp:coreProperties>
</file>