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9"/>
  </p:notesMasterIdLst>
  <p:sldIdLst>
    <p:sldId id="256" r:id="rId2"/>
    <p:sldId id="292" r:id="rId3"/>
    <p:sldId id="278" r:id="rId4"/>
    <p:sldId id="270" r:id="rId5"/>
    <p:sldId id="293" r:id="rId6"/>
    <p:sldId id="259" r:id="rId7"/>
    <p:sldId id="295" r:id="rId8"/>
    <p:sldId id="268" r:id="rId9"/>
    <p:sldId id="280" r:id="rId10"/>
    <p:sldId id="260" r:id="rId11"/>
    <p:sldId id="297" r:id="rId12"/>
    <p:sldId id="285" r:id="rId13"/>
    <p:sldId id="296" r:id="rId14"/>
    <p:sldId id="274" r:id="rId15"/>
    <p:sldId id="272" r:id="rId16"/>
    <p:sldId id="262" r:id="rId17"/>
    <p:sldId id="286" r:id="rId18"/>
    <p:sldId id="288" r:id="rId19"/>
    <p:sldId id="289" r:id="rId20"/>
    <p:sldId id="290" r:id="rId21"/>
    <p:sldId id="291" r:id="rId22"/>
    <p:sldId id="298" r:id="rId23"/>
    <p:sldId id="287" r:id="rId24"/>
    <p:sldId id="283" r:id="rId25"/>
    <p:sldId id="299" r:id="rId26"/>
    <p:sldId id="276" r:id="rId27"/>
    <p:sldId id="294" r:id="rId2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4934"/>
    <p:restoredTop sz="94599"/>
  </p:normalViewPr>
  <p:slideViewPr>
    <p:cSldViewPr snapToGrid="0" snapToObjects="1">
      <p:cViewPr varScale="1">
        <p:scale>
          <a:sx n="84" d="100"/>
          <a:sy n="84" d="100"/>
        </p:scale>
        <p:origin x="208" y="6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presProps" Target="presProps.xml"/><Relationship Id="rId31" Type="http://schemas.openxmlformats.org/officeDocument/2006/relationships/viewProps" Target="viewProps.xml"/><Relationship Id="rId32" Type="http://schemas.openxmlformats.org/officeDocument/2006/relationships/theme" Target="theme/theme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C6CF1C-5076-A242-9352-08B53EF58952}" type="datetimeFigureOut">
              <a:rPr lang="en-US" smtClean="0"/>
              <a:t>5/28/17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21B68E-9497-E349-A1F1-AB08FBEF8D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97809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 smtClean="0"/>
              <a:t>Diet </a:t>
            </a:r>
            <a:r>
              <a:rPr lang="en-US" sz="1200" dirty="0" err="1" smtClean="0"/>
              <a:t>te</a:t>
            </a:r>
            <a:r>
              <a:rPr lang="en-US" sz="1200" dirty="0" smtClean="0"/>
              <a:t> </a:t>
            </a:r>
            <a:r>
              <a:rPr lang="en-US" sz="1200" dirty="0" err="1" smtClean="0"/>
              <a:t>genellikle</a:t>
            </a:r>
            <a:r>
              <a:rPr lang="en-US" sz="1200" dirty="0" smtClean="0"/>
              <a:t> 10-15mg </a:t>
            </a:r>
            <a:r>
              <a:rPr lang="en-US" sz="1200" dirty="0" err="1" smtClean="0"/>
              <a:t>elementer</a:t>
            </a:r>
            <a:r>
              <a:rPr lang="en-US" sz="1200" dirty="0" smtClean="0"/>
              <a:t> </a:t>
            </a:r>
            <a:r>
              <a:rPr lang="en-US" sz="1200" dirty="0" err="1" smtClean="0"/>
              <a:t>demir</a:t>
            </a:r>
            <a:r>
              <a:rPr lang="en-US" sz="1200" dirty="0" smtClean="0"/>
              <a:t> </a:t>
            </a:r>
            <a:r>
              <a:rPr lang="en-US" sz="1200" dirty="0" err="1" smtClean="0"/>
              <a:t>bulunmaktadır</a:t>
            </a:r>
            <a:r>
              <a:rPr lang="en-US" sz="1200" dirty="0" smtClean="0"/>
              <a:t>.</a:t>
            </a:r>
          </a:p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21B68E-9497-E349-A1F1-AB08FBEF8D61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23579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dirty="0" err="1" smtClean="0"/>
              <a:t>c</a:t>
            </a:r>
            <a:r>
              <a:rPr lang="tr-TR" dirty="0" err="1" smtClean="0"/>
              <a:t>Kanama</a:t>
            </a:r>
            <a:r>
              <a:rPr lang="tr-TR" dirty="0" smtClean="0"/>
              <a:t>, gebelik veya </a:t>
            </a:r>
            <a:r>
              <a:rPr lang="tr-TR" dirty="0" err="1" smtClean="0"/>
              <a:t>dializ</a:t>
            </a:r>
            <a:r>
              <a:rPr lang="tr-TR" dirty="0" smtClean="0"/>
              <a:t> gibi </a:t>
            </a:r>
            <a:r>
              <a:rPr lang="tr-TR" dirty="0" err="1" smtClean="0"/>
              <a:t>faktorlerin</a:t>
            </a:r>
            <a:r>
              <a:rPr lang="tr-TR" dirty="0" smtClean="0"/>
              <a:t> </a:t>
            </a:r>
            <a:r>
              <a:rPr lang="tr-TR" dirty="0" err="1" smtClean="0"/>
              <a:t>yoklugunda</a:t>
            </a:r>
            <a:r>
              <a:rPr lang="tr-TR" dirty="0" smtClean="0"/>
              <a:t> </a:t>
            </a:r>
            <a:r>
              <a:rPr lang="tr-TR" dirty="0" err="1" smtClean="0"/>
              <a:t>gunluk</a:t>
            </a:r>
            <a:r>
              <a:rPr lang="tr-TR" dirty="0" smtClean="0"/>
              <a:t> 1-2mg demir </a:t>
            </a:r>
            <a:r>
              <a:rPr lang="tr-TR" dirty="0" err="1" smtClean="0"/>
              <a:t>duodenumdan</a:t>
            </a:r>
            <a:r>
              <a:rPr lang="tr-TR" dirty="0" smtClean="0"/>
              <a:t> emilirken 1-2 mg demir </a:t>
            </a:r>
            <a:r>
              <a:rPr lang="tr-TR" dirty="0" err="1" smtClean="0"/>
              <a:t>feces</a:t>
            </a:r>
            <a:r>
              <a:rPr lang="tr-TR" dirty="0" smtClean="0"/>
              <a:t> yoluyla </a:t>
            </a:r>
            <a:r>
              <a:rPr lang="tr-TR" dirty="0" err="1" smtClean="0"/>
              <a:t>vucttan</a:t>
            </a:r>
            <a:r>
              <a:rPr lang="tr-TR" dirty="0" smtClean="0"/>
              <a:t> </a:t>
            </a:r>
            <a:r>
              <a:rPr lang="tr-TR" dirty="0" err="1" smtClean="0"/>
              <a:t>atilir</a:t>
            </a:r>
            <a:r>
              <a:rPr lang="tr-TR" dirty="0" smtClean="0"/>
              <a:t>.</a:t>
            </a:r>
          </a:p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21B68E-9497-E349-A1F1-AB08FBEF8D61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345664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 smtClean="0"/>
              <a:t>Ette bulunan hem emilimi%30= </a:t>
            </a:r>
            <a:r>
              <a:rPr lang="tr-TR" dirty="0" err="1" smtClean="0"/>
              <a:t>nonhem</a:t>
            </a:r>
            <a:r>
              <a:rPr lang="tr-TR" baseline="0" dirty="0" smtClean="0"/>
              <a:t> demir %10 </a:t>
            </a:r>
            <a:r>
              <a:rPr lang="tr-TR" baseline="0" dirty="0" err="1" smtClean="0"/>
              <a:t>civarinda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21B68E-9497-E349-A1F1-AB08FBEF8D61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427355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3200" dirty="0" err="1" smtClean="0"/>
              <a:t>Dusuk</a:t>
            </a:r>
            <a:r>
              <a:rPr lang="en-US" sz="3200" dirty="0" smtClean="0"/>
              <a:t> </a:t>
            </a:r>
            <a:r>
              <a:rPr lang="en-US" sz="3200" dirty="0" err="1" smtClean="0"/>
              <a:t>dogum</a:t>
            </a:r>
            <a:r>
              <a:rPr lang="en-US" sz="3200" dirty="0" smtClean="0"/>
              <a:t> </a:t>
            </a:r>
            <a:r>
              <a:rPr lang="en-US" sz="3200" dirty="0" err="1" smtClean="0"/>
              <a:t>agirligini</a:t>
            </a:r>
            <a:r>
              <a:rPr lang="en-US" sz="3200" dirty="0" smtClean="0"/>
              <a:t> </a:t>
            </a:r>
            <a:r>
              <a:rPr lang="en-US" sz="3200" dirty="0" err="1" smtClean="0"/>
              <a:t>azaltmasi</a:t>
            </a:r>
            <a:r>
              <a:rPr lang="en-US" sz="3200" dirty="0" smtClean="0"/>
              <a:t> </a:t>
            </a:r>
            <a:r>
              <a:rPr lang="en-US" sz="3200" dirty="0" err="1" smtClean="0"/>
              <a:t>bu</a:t>
            </a:r>
            <a:r>
              <a:rPr lang="en-US" sz="3200" dirty="0" smtClean="0"/>
              <a:t> </a:t>
            </a:r>
            <a:r>
              <a:rPr lang="en-US" sz="3200" dirty="0" err="1" smtClean="0"/>
              <a:t>calismada</a:t>
            </a:r>
            <a:r>
              <a:rPr lang="en-US" sz="3200" dirty="0" smtClean="0"/>
              <a:t> </a:t>
            </a:r>
            <a:r>
              <a:rPr lang="en-US" sz="3200" dirty="0" err="1" smtClean="0"/>
              <a:t>cochraneden</a:t>
            </a:r>
            <a:r>
              <a:rPr lang="en-US" sz="3200" dirty="0" smtClean="0"/>
              <a:t> </a:t>
            </a:r>
            <a:r>
              <a:rPr lang="en-US" sz="3200" dirty="0" err="1" smtClean="0"/>
              <a:t>farkli</a:t>
            </a:r>
            <a:endParaRPr lang="en-US" sz="3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21B68E-9497-E349-A1F1-AB08FBEF8D61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65795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FB881-401F-A949-A333-B83BD9C7F9A3}" type="datetimeFigureOut">
              <a:rPr lang="en-US" smtClean="0"/>
              <a:t>5/28/17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653CB-C5DA-F548-B070-4AC2CB4104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48346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FB881-401F-A949-A333-B83BD9C7F9A3}" type="datetimeFigureOut">
              <a:rPr lang="en-US" smtClean="0"/>
              <a:t>5/28/17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653CB-C5DA-F548-B070-4AC2CB4104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1433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FB881-401F-A949-A333-B83BD9C7F9A3}" type="datetimeFigureOut">
              <a:rPr lang="en-US" smtClean="0"/>
              <a:t>5/28/17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653CB-C5DA-F548-B070-4AC2CB4104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54261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FB881-401F-A949-A333-B83BD9C7F9A3}" type="datetimeFigureOut">
              <a:rPr lang="en-US" smtClean="0"/>
              <a:t>5/28/17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653CB-C5DA-F548-B070-4AC2CB4104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19225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FB881-401F-A949-A333-B83BD9C7F9A3}" type="datetimeFigureOut">
              <a:rPr lang="en-US" smtClean="0"/>
              <a:t>5/28/17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653CB-C5DA-F548-B070-4AC2CB4104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06960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FB881-401F-A949-A333-B83BD9C7F9A3}" type="datetimeFigureOut">
              <a:rPr lang="en-US" smtClean="0"/>
              <a:t>5/28/17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653CB-C5DA-F548-B070-4AC2CB4104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74242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FB881-401F-A949-A333-B83BD9C7F9A3}" type="datetimeFigureOut">
              <a:rPr lang="en-US" smtClean="0"/>
              <a:t>5/28/17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653CB-C5DA-F548-B070-4AC2CB4104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75709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FB881-401F-A949-A333-B83BD9C7F9A3}" type="datetimeFigureOut">
              <a:rPr lang="en-US" smtClean="0"/>
              <a:t>5/28/17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653CB-C5DA-F548-B070-4AC2CB4104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88575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FB881-401F-A949-A333-B83BD9C7F9A3}" type="datetimeFigureOut">
              <a:rPr lang="en-US" smtClean="0"/>
              <a:t>5/28/17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653CB-C5DA-F548-B070-4AC2CB4104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71656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FB881-401F-A949-A333-B83BD9C7F9A3}" type="datetimeFigureOut">
              <a:rPr lang="en-US" smtClean="0"/>
              <a:t>5/28/17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653CB-C5DA-F548-B070-4AC2CB4104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20509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FB881-401F-A949-A333-B83BD9C7F9A3}" type="datetimeFigureOut">
              <a:rPr lang="en-US" smtClean="0"/>
              <a:t>5/28/17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653CB-C5DA-F548-B070-4AC2CB4104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52211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BFB881-401F-A949-A333-B83BD9C7F9A3}" type="datetimeFigureOut">
              <a:rPr lang="en-US" smtClean="0"/>
              <a:t>5/28/17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9653CB-C5DA-F548-B070-4AC2CB4104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0659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3" Type="http://schemas.openxmlformats.org/officeDocument/2006/relationships/image" Target="../media/image6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.jp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1506537"/>
          </a:xfrm>
        </p:spPr>
        <p:txBody>
          <a:bodyPr/>
          <a:lstStyle/>
          <a:p>
            <a:r>
              <a:rPr lang="en-US" dirty="0" err="1" smtClean="0"/>
              <a:t>Gebelikte</a:t>
            </a:r>
            <a:r>
              <a:rPr lang="en-US" dirty="0" smtClean="0"/>
              <a:t> </a:t>
            </a:r>
            <a:r>
              <a:rPr lang="en-US" dirty="0" err="1" smtClean="0"/>
              <a:t>Demir</a:t>
            </a:r>
            <a:r>
              <a:rPr lang="en-US" dirty="0" smtClean="0"/>
              <a:t> </a:t>
            </a:r>
            <a:r>
              <a:rPr lang="en-US" dirty="0" err="1" smtClean="0"/>
              <a:t>Desteği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2398712"/>
          </a:xfrm>
        </p:spPr>
        <p:txBody>
          <a:bodyPr/>
          <a:lstStyle/>
          <a:p>
            <a:r>
              <a:rPr lang="en-US" dirty="0" err="1" smtClean="0"/>
              <a:t>Kime</a:t>
            </a:r>
            <a:r>
              <a:rPr lang="en-US" dirty="0" smtClean="0"/>
              <a:t> </a:t>
            </a:r>
            <a:r>
              <a:rPr lang="en-US" dirty="0" err="1" smtClean="0"/>
              <a:t>hangi</a:t>
            </a:r>
            <a:r>
              <a:rPr lang="en-US" dirty="0" smtClean="0"/>
              <a:t> </a:t>
            </a:r>
            <a:r>
              <a:rPr lang="en-US" dirty="0" err="1" smtClean="0"/>
              <a:t>ilacı</a:t>
            </a:r>
            <a:r>
              <a:rPr lang="en-US" dirty="0" smtClean="0"/>
              <a:t> </a:t>
            </a:r>
            <a:r>
              <a:rPr lang="en-US" dirty="0" err="1" smtClean="0"/>
              <a:t>nasıl</a:t>
            </a:r>
            <a:r>
              <a:rPr lang="en-US" dirty="0" smtClean="0"/>
              <a:t> </a:t>
            </a:r>
            <a:r>
              <a:rPr lang="en-US" dirty="0" err="1" smtClean="0"/>
              <a:t>verelim</a:t>
            </a:r>
            <a:r>
              <a:rPr lang="en-US" dirty="0" smtClean="0"/>
              <a:t> 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r>
              <a:rPr lang="en-US" dirty="0" err="1" smtClean="0"/>
              <a:t>Dr</a:t>
            </a:r>
            <a:r>
              <a:rPr lang="en-US" dirty="0" smtClean="0"/>
              <a:t> </a:t>
            </a:r>
            <a:r>
              <a:rPr lang="en-US" dirty="0" err="1" smtClean="0"/>
              <a:t>Deniz</a:t>
            </a:r>
            <a:r>
              <a:rPr lang="en-US" dirty="0" smtClean="0"/>
              <a:t> </a:t>
            </a:r>
            <a:r>
              <a:rPr lang="en-US" dirty="0" err="1" smtClean="0"/>
              <a:t>Kanber</a:t>
            </a:r>
            <a:r>
              <a:rPr lang="en-US" dirty="0" smtClean="0"/>
              <a:t> </a:t>
            </a:r>
            <a:r>
              <a:rPr lang="en-US" dirty="0" err="1" smtClean="0"/>
              <a:t>Acar</a:t>
            </a:r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2881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Serum ferritin </a:t>
            </a:r>
            <a:r>
              <a:rPr lang="en-US" sz="3600" dirty="0" err="1" smtClean="0"/>
              <a:t>düzeyi</a:t>
            </a:r>
            <a:r>
              <a:rPr lang="en-US" sz="3600" dirty="0" smtClean="0"/>
              <a:t> </a:t>
            </a:r>
            <a:r>
              <a:rPr lang="en-US" sz="3600" dirty="0" err="1" smtClean="0"/>
              <a:t>ile</a:t>
            </a:r>
            <a:r>
              <a:rPr lang="en-US" sz="3600" dirty="0" smtClean="0"/>
              <a:t> </a:t>
            </a:r>
            <a:r>
              <a:rPr lang="en-US" sz="3600" dirty="0" err="1" smtClean="0"/>
              <a:t>duodenumdan</a:t>
            </a:r>
            <a:r>
              <a:rPr lang="en-US" sz="3600" dirty="0" smtClean="0"/>
              <a:t> </a:t>
            </a:r>
            <a:r>
              <a:rPr lang="en-US" sz="3600" dirty="0" err="1" smtClean="0"/>
              <a:t>demir</a:t>
            </a:r>
            <a:r>
              <a:rPr lang="en-US" sz="3600" dirty="0" smtClean="0"/>
              <a:t> </a:t>
            </a:r>
            <a:r>
              <a:rPr lang="en-US" sz="3600" dirty="0" err="1" smtClean="0"/>
              <a:t>emilimi</a:t>
            </a:r>
            <a:r>
              <a:rPr lang="en-US" sz="3600" dirty="0" smtClean="0"/>
              <a:t> </a:t>
            </a:r>
            <a:r>
              <a:rPr lang="en-US" sz="3600" dirty="0" err="1" smtClean="0"/>
              <a:t>arasinda</a:t>
            </a:r>
            <a:r>
              <a:rPr lang="en-US" sz="3600" dirty="0" smtClean="0"/>
              <a:t> </a:t>
            </a:r>
            <a:r>
              <a:rPr lang="en-US" sz="3600" dirty="0" err="1" smtClean="0"/>
              <a:t>ters</a:t>
            </a:r>
            <a:r>
              <a:rPr lang="en-US" sz="3600" dirty="0" smtClean="0"/>
              <a:t> </a:t>
            </a:r>
            <a:r>
              <a:rPr lang="en-US" sz="3600" dirty="0" err="1" smtClean="0"/>
              <a:t>ilişki</a:t>
            </a:r>
            <a:r>
              <a:rPr lang="en-US" sz="3600" dirty="0" smtClean="0"/>
              <a:t> </a:t>
            </a:r>
            <a:r>
              <a:rPr lang="en-US" sz="3600" dirty="0" err="1" smtClean="0"/>
              <a:t>bulunmaktadır</a:t>
            </a:r>
            <a:r>
              <a:rPr lang="en-US" sz="3600" dirty="0" smtClean="0"/>
              <a:t>.</a:t>
            </a:r>
          </a:p>
          <a:p>
            <a:r>
              <a:rPr lang="en-US" sz="3600" dirty="0"/>
              <a:t>S</a:t>
            </a:r>
            <a:r>
              <a:rPr lang="en-US" sz="3600" dirty="0" smtClean="0"/>
              <a:t>erum ferritin </a:t>
            </a:r>
            <a:r>
              <a:rPr lang="en-US" sz="3600" dirty="0" err="1" smtClean="0"/>
              <a:t>düzeyi</a:t>
            </a:r>
            <a:r>
              <a:rPr lang="en-US" sz="3600" dirty="0" smtClean="0"/>
              <a:t> ≤30 mg/</a:t>
            </a:r>
            <a:r>
              <a:rPr lang="en-US" sz="3600" dirty="0" err="1" smtClean="0"/>
              <a:t>dL</a:t>
            </a:r>
            <a:r>
              <a:rPr lang="en-US" sz="3600" dirty="0" smtClean="0"/>
              <a:t>  </a:t>
            </a:r>
            <a:r>
              <a:rPr lang="en-US" sz="3600" dirty="0" err="1" smtClean="0"/>
              <a:t>demir</a:t>
            </a:r>
            <a:r>
              <a:rPr lang="en-US" sz="3600" dirty="0" smtClean="0"/>
              <a:t> </a:t>
            </a:r>
            <a:r>
              <a:rPr lang="en-US" sz="3600" dirty="0" err="1" smtClean="0"/>
              <a:t>emilimi</a:t>
            </a:r>
            <a:r>
              <a:rPr lang="en-US" sz="3600" dirty="0" smtClean="0"/>
              <a:t> %12</a:t>
            </a:r>
          </a:p>
          <a:p>
            <a:r>
              <a:rPr lang="en-US" sz="3600" dirty="0" smtClean="0"/>
              <a:t>Serum ferritin </a:t>
            </a:r>
            <a:r>
              <a:rPr lang="en-US" sz="3600" dirty="0" err="1" smtClean="0"/>
              <a:t>düzeyi</a:t>
            </a:r>
            <a:r>
              <a:rPr lang="en-US" sz="3600" dirty="0" smtClean="0"/>
              <a:t> &gt;60mg/</a:t>
            </a:r>
            <a:r>
              <a:rPr lang="en-US" sz="3600" dirty="0" err="1" smtClean="0"/>
              <a:t>dL</a:t>
            </a:r>
            <a:r>
              <a:rPr lang="en-US" sz="3600" dirty="0" smtClean="0"/>
              <a:t> </a:t>
            </a:r>
            <a:r>
              <a:rPr lang="en-US" sz="3600" dirty="0" err="1" smtClean="0"/>
              <a:t>demir</a:t>
            </a:r>
            <a:r>
              <a:rPr lang="en-US" sz="3600" dirty="0" smtClean="0"/>
              <a:t> </a:t>
            </a:r>
            <a:r>
              <a:rPr lang="en-US" sz="3600" dirty="0" err="1" smtClean="0"/>
              <a:t>emilimi</a:t>
            </a:r>
            <a:r>
              <a:rPr lang="en-US" sz="3600" dirty="0" smtClean="0"/>
              <a:t>  %</a:t>
            </a:r>
            <a:r>
              <a:rPr lang="en-US" sz="3600" dirty="0" smtClean="0"/>
              <a:t>1.5</a:t>
            </a:r>
          </a:p>
          <a:p>
            <a:r>
              <a:rPr lang="en-US" sz="3600" dirty="0" smtClean="0"/>
              <a:t>Hem </a:t>
            </a:r>
            <a:r>
              <a:rPr lang="en-US" sz="3600" dirty="0" err="1" smtClean="0"/>
              <a:t>demiri</a:t>
            </a:r>
            <a:r>
              <a:rPr lang="en-US" sz="3600" dirty="0" smtClean="0"/>
              <a:t> %30 </a:t>
            </a:r>
            <a:r>
              <a:rPr lang="en-US" sz="3600" dirty="0" err="1" smtClean="0"/>
              <a:t>emilir</a:t>
            </a:r>
            <a:r>
              <a:rPr lang="en-US" sz="3600" dirty="0" smtClean="0"/>
              <a:t>.</a:t>
            </a:r>
          </a:p>
          <a:p>
            <a:endParaRPr lang="en-US" sz="3600" dirty="0" smtClean="0"/>
          </a:p>
        </p:txBody>
      </p:sp>
    </p:spTree>
    <p:extLst>
      <p:ext uri="{BB962C8B-B14F-4D97-AF65-F5344CB8AC3E}">
        <p14:creationId xmlns:p14="http://schemas.microsoft.com/office/powerpoint/2010/main" val="411045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tr-TR" sz="4000" dirty="0" smtClean="0"/>
          </a:p>
          <a:p>
            <a:endParaRPr lang="tr-TR" sz="4000" dirty="0"/>
          </a:p>
          <a:p>
            <a:r>
              <a:rPr lang="tr-TR" sz="4000" dirty="0" smtClean="0"/>
              <a:t>           </a:t>
            </a:r>
            <a:r>
              <a:rPr lang="tr-TR" sz="4400" dirty="0" smtClean="0"/>
              <a:t>Rutin </a:t>
            </a:r>
            <a:r>
              <a:rPr lang="tr-TR" sz="4400" dirty="0"/>
              <a:t>Demir </a:t>
            </a:r>
            <a:r>
              <a:rPr lang="tr-TR" sz="4400" dirty="0" smtClean="0"/>
              <a:t>desteği verelim </a:t>
            </a:r>
            <a:r>
              <a:rPr lang="tr-TR" sz="4400" dirty="0"/>
              <a:t>mi?</a:t>
            </a:r>
          </a:p>
        </p:txBody>
      </p:sp>
    </p:spTree>
    <p:extLst>
      <p:ext uri="{BB962C8B-B14F-4D97-AF65-F5344CB8AC3E}">
        <p14:creationId xmlns:p14="http://schemas.microsoft.com/office/powerpoint/2010/main" val="197421254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sz="3600" b="1" i="1" dirty="0" smtClean="0"/>
          </a:p>
          <a:p>
            <a:r>
              <a:rPr lang="tr-TR" sz="3600" b="1" i="1" dirty="0" smtClean="0"/>
              <a:t>Rutin </a:t>
            </a:r>
            <a:r>
              <a:rPr lang="tr-TR" sz="3600" b="1" i="1" dirty="0" smtClean="0"/>
              <a:t>demir takviyesi önerenler</a:t>
            </a:r>
          </a:p>
          <a:p>
            <a:r>
              <a:rPr lang="tr-TR" dirty="0" smtClean="0"/>
              <a:t>CDC, WHO</a:t>
            </a:r>
          </a:p>
          <a:p>
            <a:r>
              <a:rPr lang="tr-TR" sz="3600" b="1" i="1" dirty="0" smtClean="0"/>
              <a:t>Rutin demir takviyesi </a:t>
            </a:r>
            <a:r>
              <a:rPr lang="tr-TR" sz="3600" b="1" i="1" dirty="0"/>
              <a:t>ö</a:t>
            </a:r>
            <a:r>
              <a:rPr lang="tr-TR" sz="3600" b="1" i="1" dirty="0" smtClean="0"/>
              <a:t>nermeyenler</a:t>
            </a:r>
          </a:p>
          <a:p>
            <a:r>
              <a:rPr lang="tr-TR" dirty="0" smtClean="0"/>
              <a:t>ACOG, NICE, AAFP, IOM</a:t>
            </a:r>
          </a:p>
        </p:txBody>
      </p:sp>
    </p:spTree>
    <p:extLst>
      <p:ext uri="{BB962C8B-B14F-4D97-AF65-F5344CB8AC3E}">
        <p14:creationId xmlns:p14="http://schemas.microsoft.com/office/powerpoint/2010/main" val="418169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4400" dirty="0" smtClean="0"/>
              <a:t>Demir </a:t>
            </a:r>
            <a:r>
              <a:rPr lang="tr-TR" sz="4800" dirty="0" smtClean="0"/>
              <a:t>desteğinin</a:t>
            </a:r>
            <a:r>
              <a:rPr lang="tr-TR" sz="4400" dirty="0" smtClean="0"/>
              <a:t> sonuçları</a:t>
            </a:r>
            <a:endParaRPr lang="tr-TR" sz="4400" dirty="0"/>
          </a:p>
        </p:txBody>
      </p:sp>
    </p:spTree>
    <p:extLst>
      <p:ext uri="{BB962C8B-B14F-4D97-AF65-F5344CB8AC3E}">
        <p14:creationId xmlns:p14="http://schemas.microsoft.com/office/powerpoint/2010/main" val="112833534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362200"/>
            <a:ext cx="10515600" cy="4041776"/>
          </a:xfrm>
        </p:spPr>
        <p:txBody>
          <a:bodyPr/>
          <a:lstStyle/>
          <a:p>
            <a:r>
              <a:rPr lang="en-US" sz="3200" b="1" dirty="0" smtClean="0"/>
              <a:t>Randomize </a:t>
            </a:r>
            <a:r>
              <a:rPr lang="tr-TR" sz="3200" b="1" dirty="0" smtClean="0"/>
              <a:t>çalışmaların </a:t>
            </a:r>
            <a:r>
              <a:rPr lang="tr-TR" sz="3200" b="1" dirty="0" err="1" smtClean="0"/>
              <a:t>metaanalizinde</a:t>
            </a:r>
            <a:r>
              <a:rPr lang="tr-TR" sz="3200" b="1" dirty="0" smtClean="0"/>
              <a:t> prenatal demir </a:t>
            </a:r>
            <a:r>
              <a:rPr lang="tr-TR" sz="3200" b="1" dirty="0" smtClean="0"/>
              <a:t>kullanımı(30-80mg</a:t>
            </a:r>
            <a:r>
              <a:rPr lang="tr-TR" sz="3200" b="1" dirty="0" smtClean="0"/>
              <a:t>) üçüncü </a:t>
            </a:r>
            <a:r>
              <a:rPr lang="tr-TR" sz="3200" b="1" dirty="0" err="1" smtClean="0"/>
              <a:t>trimester</a:t>
            </a:r>
            <a:r>
              <a:rPr lang="tr-TR" sz="3200" b="1" dirty="0" smtClean="0"/>
              <a:t> ve doğumda</a:t>
            </a:r>
            <a:r>
              <a:rPr lang="tr-TR" sz="3600" dirty="0"/>
              <a:t>;</a:t>
            </a:r>
            <a:endParaRPr lang="tr-TR" sz="3600" dirty="0" smtClean="0"/>
          </a:p>
          <a:p>
            <a:r>
              <a:rPr lang="tr-TR" dirty="0" err="1" smtClean="0"/>
              <a:t>Maternal</a:t>
            </a:r>
            <a:r>
              <a:rPr lang="tr-TR" dirty="0" smtClean="0"/>
              <a:t> Anemi ( RR 0.56).</a:t>
            </a:r>
          </a:p>
          <a:p>
            <a:r>
              <a:rPr lang="tr-TR" dirty="0" smtClean="0"/>
              <a:t>Demir eksikliği(RR 0.59)</a:t>
            </a:r>
          </a:p>
          <a:p>
            <a:r>
              <a:rPr lang="tr-TR" dirty="0" smtClean="0"/>
              <a:t>Demir eksikliği anemisi(RR 0.37)</a:t>
            </a:r>
          </a:p>
          <a:p>
            <a:r>
              <a:rPr lang="tr-TR" dirty="0" smtClean="0"/>
              <a:t>Düşük doğum ağırlığı(RR 0.81) </a:t>
            </a:r>
            <a:endParaRPr lang="tr-TR" dirty="0"/>
          </a:p>
        </p:txBody>
      </p:sp>
      <p:sp>
        <p:nvSpPr>
          <p:cNvPr id="4" name="TextBox 3"/>
          <p:cNvSpPr txBox="1"/>
          <p:nvPr/>
        </p:nvSpPr>
        <p:spPr>
          <a:xfrm>
            <a:off x="2025016" y="5657671"/>
            <a:ext cx="32327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err="1" smtClean="0"/>
              <a:t>Riskini</a:t>
            </a:r>
            <a:r>
              <a:rPr lang="en-US" sz="3600" dirty="0" smtClean="0"/>
              <a:t> </a:t>
            </a:r>
            <a:r>
              <a:rPr lang="en-US" sz="3600" dirty="0" err="1" smtClean="0"/>
              <a:t>Azaltıyor</a:t>
            </a:r>
            <a:endParaRPr lang="en-US" sz="3600" dirty="0"/>
          </a:p>
        </p:txBody>
      </p:sp>
      <p:pic>
        <p:nvPicPr>
          <p:cNvPr id="5" name="Content Placeholder 5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066" y="271939"/>
            <a:ext cx="7764454" cy="1754505"/>
          </a:xfrm>
        </p:spPr>
      </p:pic>
    </p:spTree>
    <p:extLst>
      <p:ext uri="{BB962C8B-B14F-4D97-AF65-F5344CB8AC3E}">
        <p14:creationId xmlns:p14="http://schemas.microsoft.com/office/powerpoint/2010/main" val="453791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030" y="596870"/>
            <a:ext cx="10738221" cy="5868000"/>
          </a:xfrm>
        </p:spPr>
      </p:pic>
      <p:pic>
        <p:nvPicPr>
          <p:cNvPr id="6" name="Content Placeholder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4548" y="1027906"/>
            <a:ext cx="0" cy="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5784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57" y="1356360"/>
            <a:ext cx="7174449" cy="5256490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2939" y="1167130"/>
            <a:ext cx="7823474" cy="511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3729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Gebelikte Günlük Oral Demir Takviyesi</a:t>
            </a:r>
            <a:endParaRPr lang="tr-TR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2912" y="4816583"/>
            <a:ext cx="7820025" cy="2041417"/>
          </a:xfrm>
        </p:spPr>
      </p:pic>
      <p:sp>
        <p:nvSpPr>
          <p:cNvPr id="5" name="TextBox 4"/>
          <p:cNvSpPr txBox="1"/>
          <p:nvPr/>
        </p:nvSpPr>
        <p:spPr>
          <a:xfrm>
            <a:off x="971551" y="2371725"/>
            <a:ext cx="10148887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/>
              <a:t>Günlük 30-80mg </a:t>
            </a:r>
            <a:r>
              <a:rPr lang="tr-TR" sz="2800" dirty="0"/>
              <a:t>d</a:t>
            </a:r>
            <a:r>
              <a:rPr lang="tr-TR" sz="2800" dirty="0" smtClean="0"/>
              <a:t>emir </a:t>
            </a:r>
            <a:r>
              <a:rPr lang="tr-TR" sz="2800" dirty="0" smtClean="0"/>
              <a:t>takviyesi yapılan gebelerde hematolojik değerler daha iyi olsa da </a:t>
            </a:r>
            <a:r>
              <a:rPr lang="tr-TR" sz="2800" dirty="0" err="1" smtClean="0"/>
              <a:t>maternal</a:t>
            </a:r>
            <a:r>
              <a:rPr lang="tr-TR" sz="2800" dirty="0" smtClean="0"/>
              <a:t> ve </a:t>
            </a:r>
            <a:r>
              <a:rPr lang="tr-TR" sz="2800" dirty="0" err="1" smtClean="0"/>
              <a:t>fetal</a:t>
            </a:r>
            <a:r>
              <a:rPr lang="tr-TR" sz="2800" dirty="0" smtClean="0"/>
              <a:t> sonuçlar açısından anlamlı bir fark gösterilememiştir.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908068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4160520" cy="1325563"/>
          </a:xfrm>
        </p:spPr>
        <p:txBody>
          <a:bodyPr/>
          <a:lstStyle/>
          <a:p>
            <a:r>
              <a:rPr lang="tr-TR" dirty="0" err="1" smtClean="0"/>
              <a:t>Maternal</a:t>
            </a:r>
            <a:r>
              <a:rPr lang="tr-TR" dirty="0" smtClean="0"/>
              <a:t> sonuçlar</a:t>
            </a:r>
            <a:endParaRPr lang="tr-TR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2775" y="365125"/>
            <a:ext cx="7293010" cy="6192000"/>
          </a:xfrm>
        </p:spPr>
      </p:pic>
    </p:spTree>
    <p:extLst>
      <p:ext uri="{BB962C8B-B14F-4D97-AF65-F5344CB8AC3E}">
        <p14:creationId xmlns:p14="http://schemas.microsoft.com/office/powerpoint/2010/main" val="2040786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Fetal</a:t>
            </a:r>
            <a:r>
              <a:rPr lang="tr-TR" dirty="0" smtClean="0"/>
              <a:t> sonuçlar</a:t>
            </a:r>
            <a:endParaRPr lang="tr-TR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9915" y="1485900"/>
            <a:ext cx="8825748" cy="4986338"/>
          </a:xfrm>
        </p:spPr>
      </p:pic>
    </p:spTree>
    <p:extLst>
      <p:ext uri="{BB962C8B-B14F-4D97-AF65-F5344CB8AC3E}">
        <p14:creationId xmlns:p14="http://schemas.microsoft.com/office/powerpoint/2010/main" val="2042891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Gebelikte fizyolojik değişiklikler</a:t>
            </a:r>
            <a:endParaRPr lang="tr-TR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7366" y="1690688"/>
            <a:ext cx="5652820" cy="5076000"/>
          </a:xfrm>
        </p:spPr>
      </p:pic>
    </p:spTree>
    <p:extLst>
      <p:ext uri="{BB962C8B-B14F-4D97-AF65-F5344CB8AC3E}">
        <p14:creationId xmlns:p14="http://schemas.microsoft.com/office/powerpoint/2010/main" val="1568607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Gebelikte Aralıklı Demir Takviyesi</a:t>
            </a:r>
            <a:endParaRPr lang="tr-TR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7387" y="4311650"/>
            <a:ext cx="7974126" cy="2274888"/>
          </a:xfrm>
        </p:spPr>
      </p:pic>
      <p:sp>
        <p:nvSpPr>
          <p:cNvPr id="5" name="TextBox 4"/>
          <p:cNvSpPr txBox="1"/>
          <p:nvPr/>
        </p:nvSpPr>
        <p:spPr>
          <a:xfrm>
            <a:off x="1137387" y="2914651"/>
            <a:ext cx="860107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/>
              <a:t>Haftada 2-3 kez veya haftalık tek doz demir takviyesinin </a:t>
            </a:r>
            <a:r>
              <a:rPr lang="tr-TR" sz="2800" dirty="0" err="1" smtClean="0"/>
              <a:t>maternal</a:t>
            </a:r>
            <a:r>
              <a:rPr lang="tr-TR" sz="2800" dirty="0" smtClean="0"/>
              <a:t> ve </a:t>
            </a:r>
            <a:r>
              <a:rPr lang="tr-TR" sz="2800" dirty="0" err="1" smtClean="0"/>
              <a:t>fetal</a:t>
            </a:r>
            <a:r>
              <a:rPr lang="tr-TR" sz="2800" dirty="0" smtClean="0"/>
              <a:t> sonuçları günlük kullanımdan farklı değil</a:t>
            </a:r>
            <a:endParaRPr lang="tr-TR" sz="2800" dirty="0"/>
          </a:p>
        </p:txBody>
      </p:sp>
    </p:spTree>
    <p:extLst>
      <p:ext uri="{BB962C8B-B14F-4D97-AF65-F5344CB8AC3E}">
        <p14:creationId xmlns:p14="http://schemas.microsoft.com/office/powerpoint/2010/main" val="916606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WHO </a:t>
            </a:r>
            <a:r>
              <a:rPr lang="tr-TR" dirty="0"/>
              <a:t>ö</a:t>
            </a:r>
            <a:r>
              <a:rPr lang="tr-TR" dirty="0" smtClean="0"/>
              <a:t>nerisi</a:t>
            </a:r>
            <a:endParaRPr lang="tr-T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3600" dirty="0" smtClean="0"/>
              <a:t>Anemi </a:t>
            </a:r>
            <a:r>
              <a:rPr lang="tr-TR" sz="3600" dirty="0" err="1" smtClean="0"/>
              <a:t>prevelansı</a:t>
            </a:r>
            <a:r>
              <a:rPr lang="tr-TR" sz="3600" dirty="0" smtClean="0"/>
              <a:t> %20 den az olan toplumlarda yan etki nedeniyle günlük demir </a:t>
            </a:r>
            <a:r>
              <a:rPr lang="tr-TR" sz="3600" dirty="0" smtClean="0"/>
              <a:t>takviyesi(30-60mg) </a:t>
            </a:r>
            <a:r>
              <a:rPr lang="tr-TR" sz="3600" dirty="0" smtClean="0"/>
              <a:t>yapılamayan gebelerde;</a:t>
            </a:r>
          </a:p>
          <a:p>
            <a:endParaRPr lang="tr-TR" sz="3600" dirty="0"/>
          </a:p>
          <a:p>
            <a:r>
              <a:rPr lang="tr-TR" sz="3600" b="1" dirty="0" smtClean="0"/>
              <a:t>Haftalık 120mg </a:t>
            </a:r>
            <a:r>
              <a:rPr lang="tr-TR" sz="3600" b="1" dirty="0" err="1" smtClean="0"/>
              <a:t>elementer</a:t>
            </a:r>
            <a:r>
              <a:rPr lang="tr-TR" sz="3600" b="1" dirty="0" smtClean="0"/>
              <a:t> </a:t>
            </a:r>
            <a:r>
              <a:rPr lang="tr-TR" sz="3600" b="1" dirty="0" err="1" smtClean="0"/>
              <a:t>ferröz</a:t>
            </a:r>
            <a:r>
              <a:rPr lang="tr-TR" sz="3600" b="1" dirty="0" smtClean="0"/>
              <a:t> demir </a:t>
            </a:r>
            <a:r>
              <a:rPr lang="tr-TR" sz="3600" b="1" dirty="0" smtClean="0"/>
              <a:t>kullanımı önerilmektedir</a:t>
            </a:r>
            <a:r>
              <a:rPr lang="tr-TR" sz="3600" b="1" dirty="0" smtClean="0"/>
              <a:t>.</a:t>
            </a:r>
            <a:endParaRPr lang="tr-TR" sz="3600" b="1" dirty="0"/>
          </a:p>
        </p:txBody>
      </p:sp>
    </p:spTree>
    <p:extLst>
      <p:ext uri="{BB962C8B-B14F-4D97-AF65-F5344CB8AC3E}">
        <p14:creationId xmlns:p14="http://schemas.microsoft.com/office/powerpoint/2010/main" val="493241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tr-TR" sz="4400" dirty="0" smtClean="0"/>
          </a:p>
          <a:p>
            <a:endParaRPr lang="tr-TR" sz="4400" dirty="0"/>
          </a:p>
          <a:p>
            <a:r>
              <a:rPr lang="tr-TR" sz="4400" dirty="0" smtClean="0"/>
              <a:t>        Bireyselleştirilmiş </a:t>
            </a:r>
            <a:r>
              <a:rPr lang="tr-TR" sz="4400" dirty="0"/>
              <a:t>Demir Takviyesi</a:t>
            </a:r>
          </a:p>
        </p:txBody>
      </p:sp>
    </p:spTree>
    <p:extLst>
      <p:ext uri="{BB962C8B-B14F-4D97-AF65-F5344CB8AC3E}">
        <p14:creationId xmlns:p14="http://schemas.microsoft.com/office/powerpoint/2010/main" val="33376386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2" y="4686300"/>
            <a:ext cx="8905873" cy="2027700"/>
          </a:xfrm>
        </p:spPr>
      </p:pic>
      <p:sp>
        <p:nvSpPr>
          <p:cNvPr id="5" name="TextBox 4"/>
          <p:cNvSpPr txBox="1"/>
          <p:nvPr/>
        </p:nvSpPr>
        <p:spPr>
          <a:xfrm>
            <a:off x="838200" y="1971675"/>
            <a:ext cx="1184268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smtClean="0"/>
              <a:t>Serum </a:t>
            </a:r>
            <a:r>
              <a:rPr lang="tr-TR" sz="3600" dirty="0" err="1" smtClean="0"/>
              <a:t>ferritin</a:t>
            </a:r>
            <a:r>
              <a:rPr lang="tr-TR" sz="3600" dirty="0" smtClean="0"/>
              <a:t>&gt;70mg/</a:t>
            </a:r>
            <a:r>
              <a:rPr lang="tr-TR" sz="3600" dirty="0" err="1" smtClean="0"/>
              <a:t>dL</a:t>
            </a:r>
            <a:r>
              <a:rPr lang="tr-TR" sz="3600" dirty="0" smtClean="0"/>
              <a:t> ise demir takviyesine gerek yok</a:t>
            </a:r>
          </a:p>
          <a:p>
            <a:r>
              <a:rPr lang="tr-TR" sz="3600" dirty="0" smtClean="0"/>
              <a:t>Serum </a:t>
            </a:r>
            <a:r>
              <a:rPr lang="tr-TR" sz="3600" dirty="0" err="1" smtClean="0"/>
              <a:t>ferritin</a:t>
            </a:r>
            <a:r>
              <a:rPr lang="tr-TR" sz="3600" dirty="0" smtClean="0"/>
              <a:t> 30-70mg/</a:t>
            </a:r>
            <a:r>
              <a:rPr lang="tr-TR" sz="3600" dirty="0" err="1" smtClean="0"/>
              <a:t>dL</a:t>
            </a:r>
            <a:r>
              <a:rPr lang="tr-TR" sz="3600" dirty="0" smtClean="0"/>
              <a:t> ise 40mg </a:t>
            </a:r>
            <a:r>
              <a:rPr lang="tr-TR" sz="3600" dirty="0" err="1" smtClean="0"/>
              <a:t>ferröz</a:t>
            </a:r>
            <a:r>
              <a:rPr lang="tr-TR" sz="3600" dirty="0" smtClean="0"/>
              <a:t> demir</a:t>
            </a:r>
          </a:p>
          <a:p>
            <a:r>
              <a:rPr lang="tr-TR" sz="4000" b="1" i="1" dirty="0" smtClean="0"/>
              <a:t>Serum </a:t>
            </a:r>
            <a:r>
              <a:rPr lang="tr-TR" sz="4000" b="1" i="1" dirty="0" err="1" smtClean="0"/>
              <a:t>ferritin</a:t>
            </a:r>
            <a:r>
              <a:rPr lang="tr-TR" sz="4000" b="1" i="1" dirty="0" smtClean="0"/>
              <a:t> &lt;30mg/</a:t>
            </a:r>
            <a:r>
              <a:rPr lang="tr-TR" sz="4000" b="1" i="1" dirty="0" err="1" smtClean="0"/>
              <a:t>dL</a:t>
            </a:r>
            <a:r>
              <a:rPr lang="tr-TR" sz="4000" b="1" i="1" dirty="0" smtClean="0"/>
              <a:t> ise 80-100mg </a:t>
            </a:r>
            <a:r>
              <a:rPr lang="tr-TR" sz="4000" b="1" i="1" dirty="0" err="1" smtClean="0"/>
              <a:t>ferröz</a:t>
            </a:r>
            <a:r>
              <a:rPr lang="tr-TR" sz="4000" b="1" i="1" dirty="0" smtClean="0"/>
              <a:t> demir</a:t>
            </a:r>
            <a:endParaRPr lang="tr-TR" sz="4000" b="1" i="1" dirty="0"/>
          </a:p>
        </p:txBody>
      </p:sp>
    </p:spTree>
    <p:extLst>
      <p:ext uri="{BB962C8B-B14F-4D97-AF65-F5344CB8AC3E}">
        <p14:creationId xmlns:p14="http://schemas.microsoft.com/office/powerpoint/2010/main" val="534903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Serum </a:t>
            </a:r>
            <a:r>
              <a:rPr lang="tr-TR" dirty="0" err="1" smtClean="0"/>
              <a:t>Ferritin</a:t>
            </a:r>
            <a:r>
              <a:rPr lang="tr-TR" dirty="0" smtClean="0"/>
              <a:t> düzeyi bakılması önerilenler</a:t>
            </a:r>
            <a:endParaRPr lang="tr-T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197100"/>
            <a:ext cx="10515600" cy="4351338"/>
          </a:xfrm>
        </p:spPr>
        <p:txBody>
          <a:bodyPr/>
          <a:lstStyle/>
          <a:p>
            <a:r>
              <a:rPr lang="tr-TR" dirty="0" err="1" smtClean="0"/>
              <a:t>Mestruasyonla</a:t>
            </a:r>
            <a:r>
              <a:rPr lang="tr-TR" dirty="0" smtClean="0"/>
              <a:t> kan kaybı fazla olan kadınlar</a:t>
            </a:r>
          </a:p>
          <a:p>
            <a:r>
              <a:rPr lang="tr-TR" dirty="0" smtClean="0"/>
              <a:t>Anemi öyküsü </a:t>
            </a:r>
          </a:p>
          <a:p>
            <a:r>
              <a:rPr lang="tr-TR" dirty="0" err="1" smtClean="0"/>
              <a:t>Multiparite</a:t>
            </a:r>
            <a:r>
              <a:rPr lang="da-DK" b="1" dirty="0"/>
              <a:t>≥</a:t>
            </a:r>
            <a:r>
              <a:rPr lang="da-DK" dirty="0" smtClean="0"/>
              <a:t>P3</a:t>
            </a:r>
          </a:p>
          <a:p>
            <a:r>
              <a:rPr lang="da-DK" dirty="0" err="1" smtClean="0"/>
              <a:t>Doğumdan</a:t>
            </a:r>
            <a:r>
              <a:rPr lang="da-DK" dirty="0" smtClean="0"/>
              <a:t> </a:t>
            </a:r>
            <a:r>
              <a:rPr lang="da-DK" dirty="0" err="1" smtClean="0"/>
              <a:t>sonra</a:t>
            </a:r>
            <a:r>
              <a:rPr lang="da-DK" dirty="0" smtClean="0"/>
              <a:t> 1 </a:t>
            </a:r>
            <a:r>
              <a:rPr lang="da-DK" dirty="0" err="1" smtClean="0"/>
              <a:t>yıl</a:t>
            </a:r>
            <a:r>
              <a:rPr lang="da-DK" dirty="0" smtClean="0"/>
              <a:t> </a:t>
            </a:r>
            <a:r>
              <a:rPr lang="da-DK" dirty="0" err="1" smtClean="0"/>
              <a:t>içinde</a:t>
            </a:r>
            <a:r>
              <a:rPr lang="da-DK" dirty="0" smtClean="0"/>
              <a:t> </a:t>
            </a:r>
            <a:r>
              <a:rPr lang="da-DK" dirty="0" err="1" smtClean="0"/>
              <a:t>gebe</a:t>
            </a:r>
            <a:r>
              <a:rPr lang="da-DK" dirty="0" smtClean="0"/>
              <a:t> </a:t>
            </a:r>
            <a:r>
              <a:rPr lang="da-DK" dirty="0" err="1" smtClean="0"/>
              <a:t>kalanlar</a:t>
            </a:r>
            <a:endParaRPr lang="da-DK" dirty="0" smtClean="0"/>
          </a:p>
          <a:p>
            <a:r>
              <a:rPr lang="da-DK" dirty="0" smtClean="0"/>
              <a:t>Obstetrik </a:t>
            </a:r>
            <a:r>
              <a:rPr lang="da-DK" dirty="0" err="1" smtClean="0"/>
              <a:t>kanama</a:t>
            </a:r>
            <a:r>
              <a:rPr lang="da-DK" dirty="0" smtClean="0"/>
              <a:t> </a:t>
            </a:r>
            <a:r>
              <a:rPr lang="da-DK" dirty="0" err="1" smtClean="0"/>
              <a:t>riski</a:t>
            </a:r>
            <a:r>
              <a:rPr lang="da-DK" dirty="0" smtClean="0"/>
              <a:t> </a:t>
            </a:r>
            <a:r>
              <a:rPr lang="da-DK" dirty="0" err="1" smtClean="0"/>
              <a:t>yüksek</a:t>
            </a:r>
            <a:r>
              <a:rPr lang="da-DK" dirty="0" smtClean="0"/>
              <a:t> </a:t>
            </a:r>
            <a:r>
              <a:rPr lang="da-DK" dirty="0" err="1" smtClean="0"/>
              <a:t>olan</a:t>
            </a:r>
            <a:r>
              <a:rPr lang="da-DK" dirty="0" smtClean="0"/>
              <a:t> </a:t>
            </a:r>
            <a:r>
              <a:rPr lang="da-DK" dirty="0" err="1" smtClean="0"/>
              <a:t>gebeler</a:t>
            </a:r>
            <a:endParaRPr lang="da-DK" dirty="0" smtClean="0"/>
          </a:p>
          <a:p>
            <a:r>
              <a:rPr lang="da-DK" dirty="0" err="1" smtClean="0"/>
              <a:t>Vejetaryenler</a:t>
            </a:r>
            <a:endParaRPr lang="tr-TR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6522" y="5003533"/>
            <a:ext cx="8005478" cy="1656000"/>
          </a:xfrm>
        </p:spPr>
      </p:pic>
    </p:spTree>
    <p:extLst>
      <p:ext uri="{BB962C8B-B14F-4D97-AF65-F5344CB8AC3E}">
        <p14:creationId xmlns:p14="http://schemas.microsoft.com/office/powerpoint/2010/main" val="1474077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sz="4400" dirty="0" smtClean="0"/>
          </a:p>
          <a:p>
            <a:endParaRPr lang="en-US" sz="4400" dirty="0"/>
          </a:p>
          <a:p>
            <a:r>
              <a:rPr lang="en-US" sz="4400" dirty="0"/>
              <a:t> </a:t>
            </a:r>
            <a:r>
              <a:rPr lang="en-US" sz="4400" dirty="0" smtClean="0"/>
              <a:t>         </a:t>
            </a:r>
            <a:r>
              <a:rPr lang="en-US" sz="4400" dirty="0" err="1" smtClean="0"/>
              <a:t>Demir</a:t>
            </a:r>
            <a:r>
              <a:rPr lang="en-US" sz="4400" dirty="0" smtClean="0"/>
              <a:t> </a:t>
            </a:r>
            <a:r>
              <a:rPr lang="en-US" sz="4400" dirty="0" err="1"/>
              <a:t>Desteğinin</a:t>
            </a:r>
            <a:r>
              <a:rPr lang="en-US" sz="4400" dirty="0"/>
              <a:t> </a:t>
            </a:r>
            <a:r>
              <a:rPr lang="en-US" sz="4400" dirty="0" err="1"/>
              <a:t>Olası</a:t>
            </a:r>
            <a:r>
              <a:rPr lang="en-US" sz="4400" dirty="0"/>
              <a:t> Yan </a:t>
            </a:r>
            <a:r>
              <a:rPr lang="en-US" sz="4400" dirty="0" err="1"/>
              <a:t>Etkileri</a:t>
            </a:r>
            <a:endParaRPr lang="tr-TR" sz="4400" dirty="0"/>
          </a:p>
        </p:txBody>
      </p:sp>
    </p:spTree>
    <p:extLst>
      <p:ext uri="{BB962C8B-B14F-4D97-AF65-F5344CB8AC3E}">
        <p14:creationId xmlns:p14="http://schemas.microsoft.com/office/powerpoint/2010/main" val="72494736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err="1"/>
              <a:t>D</a:t>
            </a:r>
            <a:r>
              <a:rPr lang="en-US" dirty="0" err="1" smtClean="0"/>
              <a:t>iare</a:t>
            </a:r>
            <a:r>
              <a:rPr lang="en-US" dirty="0" smtClean="0"/>
              <a:t>, </a:t>
            </a:r>
            <a:r>
              <a:rPr lang="en-US" dirty="0" err="1" smtClean="0"/>
              <a:t>bulantı</a:t>
            </a:r>
            <a:r>
              <a:rPr lang="en-US" dirty="0" smtClean="0"/>
              <a:t>, </a:t>
            </a:r>
            <a:r>
              <a:rPr lang="en-US" dirty="0" err="1" smtClean="0"/>
              <a:t>konstipasyon</a:t>
            </a:r>
            <a:r>
              <a:rPr lang="en-US" dirty="0" smtClean="0"/>
              <a:t>, </a:t>
            </a:r>
            <a:r>
              <a:rPr lang="en-US" dirty="0" err="1" smtClean="0"/>
              <a:t>epigastrik</a:t>
            </a:r>
            <a:r>
              <a:rPr lang="en-US" dirty="0" smtClean="0"/>
              <a:t> </a:t>
            </a:r>
            <a:r>
              <a:rPr lang="en-US" dirty="0" err="1" smtClean="0"/>
              <a:t>ağrı</a:t>
            </a:r>
            <a:r>
              <a:rPr lang="en-US" dirty="0" smtClean="0"/>
              <a:t>(45mg </a:t>
            </a:r>
            <a:r>
              <a:rPr lang="en-US" dirty="0" err="1" smtClean="0"/>
              <a:t>ustu</a:t>
            </a:r>
            <a:r>
              <a:rPr lang="en-US" dirty="0" smtClean="0"/>
              <a:t> </a:t>
            </a:r>
            <a:r>
              <a:rPr lang="en-US" dirty="0" err="1" smtClean="0"/>
              <a:t>dozda</a:t>
            </a:r>
            <a:r>
              <a:rPr lang="en-US" dirty="0" smtClean="0"/>
              <a:t>)</a:t>
            </a:r>
            <a:endParaRPr lang="en-US" dirty="0" smtClean="0"/>
          </a:p>
          <a:p>
            <a:r>
              <a:rPr lang="en-US" dirty="0" err="1" smtClean="0"/>
              <a:t>Barsaktaki</a:t>
            </a:r>
            <a:r>
              <a:rPr lang="en-US" dirty="0" smtClean="0"/>
              <a:t> </a:t>
            </a:r>
            <a:r>
              <a:rPr lang="en-US" dirty="0" err="1" smtClean="0"/>
              <a:t>oksidatif</a:t>
            </a:r>
            <a:r>
              <a:rPr lang="en-US" dirty="0" smtClean="0"/>
              <a:t> </a:t>
            </a:r>
            <a:r>
              <a:rPr lang="en-US" dirty="0" err="1" smtClean="0"/>
              <a:t>etkiye</a:t>
            </a:r>
            <a:r>
              <a:rPr lang="en-US" dirty="0" smtClean="0"/>
              <a:t> </a:t>
            </a:r>
            <a:r>
              <a:rPr lang="en-US" dirty="0" err="1" smtClean="0"/>
              <a:t>bağlı</a:t>
            </a:r>
            <a:r>
              <a:rPr lang="en-US" dirty="0" smtClean="0"/>
              <a:t> </a:t>
            </a:r>
            <a:r>
              <a:rPr lang="en-US" dirty="0" err="1" smtClean="0"/>
              <a:t>olarak</a:t>
            </a:r>
            <a:r>
              <a:rPr lang="en-US" dirty="0" smtClean="0"/>
              <a:t> </a:t>
            </a:r>
            <a:r>
              <a:rPr lang="en-US" dirty="0" err="1" smtClean="0"/>
              <a:t>florada</a:t>
            </a:r>
            <a:r>
              <a:rPr lang="en-US" dirty="0" smtClean="0"/>
              <a:t> </a:t>
            </a:r>
            <a:r>
              <a:rPr lang="en-US" dirty="0" err="1" smtClean="0"/>
              <a:t>değişiklik</a:t>
            </a:r>
            <a:endParaRPr lang="en-US" dirty="0" smtClean="0"/>
          </a:p>
          <a:p>
            <a:r>
              <a:rPr lang="en-US" dirty="0" err="1" smtClean="0"/>
              <a:t>Yüksek</a:t>
            </a:r>
            <a:r>
              <a:rPr lang="en-US" dirty="0" smtClean="0"/>
              <a:t> hemoglobin </a:t>
            </a:r>
            <a:r>
              <a:rPr lang="en-US" dirty="0" err="1" smtClean="0"/>
              <a:t>düzeyine</a:t>
            </a:r>
            <a:r>
              <a:rPr lang="en-US" dirty="0" smtClean="0"/>
              <a:t> </a:t>
            </a:r>
            <a:r>
              <a:rPr lang="en-US" dirty="0" err="1" smtClean="0"/>
              <a:t>sekonder</a:t>
            </a:r>
            <a:r>
              <a:rPr lang="en-US" dirty="0" smtClean="0"/>
              <a:t> fetal </a:t>
            </a:r>
            <a:r>
              <a:rPr lang="en-US" dirty="0" err="1" smtClean="0"/>
              <a:t>kayıp</a:t>
            </a:r>
            <a:r>
              <a:rPr lang="en-US" dirty="0" smtClean="0"/>
              <a:t>, preterm </a:t>
            </a:r>
            <a:r>
              <a:rPr lang="en-US" dirty="0" err="1" smtClean="0"/>
              <a:t>doğum</a:t>
            </a:r>
            <a:r>
              <a:rPr lang="en-US" dirty="0" smtClean="0"/>
              <a:t>, SGA </a:t>
            </a:r>
            <a:r>
              <a:rPr lang="en-US" dirty="0" err="1" smtClean="0"/>
              <a:t>ve</a:t>
            </a:r>
            <a:r>
              <a:rPr lang="en-US" dirty="0" smtClean="0"/>
              <a:t> </a:t>
            </a:r>
            <a:r>
              <a:rPr lang="en-US" dirty="0" err="1" smtClean="0"/>
              <a:t>düşük</a:t>
            </a:r>
            <a:r>
              <a:rPr lang="en-US" dirty="0" smtClean="0"/>
              <a:t> </a:t>
            </a:r>
            <a:r>
              <a:rPr lang="en-US" dirty="0" err="1" smtClean="0"/>
              <a:t>doğum</a:t>
            </a:r>
            <a:r>
              <a:rPr lang="en-US" dirty="0" smtClean="0"/>
              <a:t> </a:t>
            </a:r>
            <a:r>
              <a:rPr lang="en-US" dirty="0" err="1" smtClean="0"/>
              <a:t>tartısı</a:t>
            </a:r>
            <a:r>
              <a:rPr lang="en-US" dirty="0" smtClean="0"/>
              <a:t>?</a:t>
            </a:r>
          </a:p>
          <a:p>
            <a:r>
              <a:rPr lang="en-US" dirty="0" err="1"/>
              <a:t>S</a:t>
            </a:r>
            <a:r>
              <a:rPr lang="en-US" dirty="0" err="1" smtClean="0"/>
              <a:t>erbest</a:t>
            </a:r>
            <a:r>
              <a:rPr lang="en-US" dirty="0" smtClean="0"/>
              <a:t> </a:t>
            </a:r>
            <a:r>
              <a:rPr lang="en-US" dirty="0" err="1" smtClean="0"/>
              <a:t>oksijen</a:t>
            </a:r>
            <a:r>
              <a:rPr lang="en-US" dirty="0" smtClean="0"/>
              <a:t> </a:t>
            </a:r>
            <a:r>
              <a:rPr lang="en-US" dirty="0" err="1" smtClean="0"/>
              <a:t>radikallerinin</a:t>
            </a:r>
            <a:r>
              <a:rPr lang="en-US" dirty="0" smtClean="0"/>
              <a:t> </a:t>
            </a:r>
            <a:r>
              <a:rPr lang="en-US" dirty="0" err="1" smtClean="0"/>
              <a:t>plasentadaki</a:t>
            </a:r>
            <a:r>
              <a:rPr lang="en-US" dirty="0" smtClean="0"/>
              <a:t> </a:t>
            </a:r>
            <a:r>
              <a:rPr lang="en-US" dirty="0" err="1" smtClean="0"/>
              <a:t>olası</a:t>
            </a:r>
            <a:r>
              <a:rPr lang="en-US" dirty="0" smtClean="0"/>
              <a:t> </a:t>
            </a:r>
            <a:r>
              <a:rPr lang="en-US" dirty="0" err="1" smtClean="0"/>
              <a:t>negatif</a:t>
            </a:r>
            <a:r>
              <a:rPr lang="en-US" dirty="0" smtClean="0"/>
              <a:t> </a:t>
            </a:r>
            <a:r>
              <a:rPr lang="en-US" dirty="0" err="1" smtClean="0"/>
              <a:t>etkileri</a:t>
            </a:r>
            <a:endParaRPr lang="en-US" dirty="0" smtClean="0"/>
          </a:p>
          <a:p>
            <a:r>
              <a:rPr lang="en-US" dirty="0" err="1" smtClean="0"/>
              <a:t>Yüksek</a:t>
            </a:r>
            <a:r>
              <a:rPr lang="en-US" dirty="0" smtClean="0"/>
              <a:t> ferritin </a:t>
            </a:r>
            <a:r>
              <a:rPr lang="en-US" dirty="0" err="1" smtClean="0"/>
              <a:t>düzeyi</a:t>
            </a:r>
            <a:r>
              <a:rPr lang="en-US" dirty="0" smtClean="0"/>
              <a:t> </a:t>
            </a:r>
            <a:r>
              <a:rPr lang="en-US" dirty="0" err="1" smtClean="0"/>
              <a:t>ile</a:t>
            </a:r>
            <a:r>
              <a:rPr lang="en-US" dirty="0" smtClean="0"/>
              <a:t> </a:t>
            </a:r>
            <a:r>
              <a:rPr lang="en-US" dirty="0" err="1" smtClean="0"/>
              <a:t>Gestasyonel</a:t>
            </a:r>
            <a:r>
              <a:rPr lang="en-US" dirty="0" smtClean="0"/>
              <a:t> </a:t>
            </a:r>
            <a:r>
              <a:rPr lang="en-US" dirty="0" err="1" smtClean="0"/>
              <a:t>Diabet</a:t>
            </a:r>
            <a:r>
              <a:rPr lang="en-US" dirty="0" smtClean="0"/>
              <a:t> </a:t>
            </a:r>
            <a:r>
              <a:rPr lang="en-US" dirty="0" err="1" smtClean="0"/>
              <a:t>iliskisi</a:t>
            </a:r>
            <a:r>
              <a:rPr lang="en-US" dirty="0" smtClean="0"/>
              <a:t> </a:t>
            </a:r>
          </a:p>
          <a:p>
            <a:r>
              <a:rPr lang="en-US" dirty="0" err="1" smtClean="0"/>
              <a:t>Hemokromatozis</a:t>
            </a:r>
            <a:endParaRPr lang="en-US" dirty="0" smtClean="0"/>
          </a:p>
          <a:p>
            <a:r>
              <a:rPr lang="en-US" dirty="0" err="1" smtClean="0"/>
              <a:t>Pediatrik</a:t>
            </a:r>
            <a:r>
              <a:rPr lang="en-US" dirty="0" smtClean="0"/>
              <a:t> </a:t>
            </a:r>
            <a:r>
              <a:rPr lang="en-US" dirty="0" err="1" smtClean="0"/>
              <a:t>zehirlenme</a:t>
            </a:r>
            <a:r>
              <a:rPr lang="en-US" dirty="0" smtClean="0"/>
              <a:t>(60mg/kg </a:t>
            </a:r>
            <a:r>
              <a:rPr lang="en-US" dirty="0" err="1" smtClean="0"/>
              <a:t>dozunda</a:t>
            </a:r>
            <a:r>
              <a:rPr lang="en-US" dirty="0" smtClean="0"/>
              <a:t> </a:t>
            </a:r>
            <a:r>
              <a:rPr lang="en-US" dirty="0" err="1" smtClean="0"/>
              <a:t>ölümcül</a:t>
            </a:r>
            <a:r>
              <a:rPr lang="en-US" dirty="0" smtClean="0"/>
              <a:t> </a:t>
            </a:r>
            <a:r>
              <a:rPr lang="en-US" dirty="0" err="1" smtClean="0"/>
              <a:t>olabilir</a:t>
            </a:r>
            <a:r>
              <a:rPr lang="en-US" dirty="0" smtClean="0"/>
              <a:t>)</a:t>
            </a:r>
          </a:p>
          <a:p>
            <a:r>
              <a:rPr lang="en-US" dirty="0" err="1"/>
              <a:t>Ç</a:t>
            </a:r>
            <a:r>
              <a:rPr lang="en-US" dirty="0" err="1" smtClean="0"/>
              <a:t>inko</a:t>
            </a:r>
            <a:r>
              <a:rPr lang="en-US" dirty="0" smtClean="0"/>
              <a:t> </a:t>
            </a:r>
            <a:r>
              <a:rPr lang="en-US" dirty="0" err="1" smtClean="0"/>
              <a:t>emiliminde</a:t>
            </a:r>
            <a:r>
              <a:rPr lang="en-US" dirty="0" smtClean="0"/>
              <a:t> </a:t>
            </a:r>
            <a:r>
              <a:rPr lang="en-US" dirty="0" err="1" smtClean="0"/>
              <a:t>azalma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1455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Sonuç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Gelişmekte olan </a:t>
            </a:r>
            <a:r>
              <a:rPr lang="tr-TR" dirty="0"/>
              <a:t>ü</a:t>
            </a:r>
            <a:r>
              <a:rPr lang="tr-TR" dirty="0" smtClean="0"/>
              <a:t>lkelerde veya düşük uyumlu gebelere 18-20. haftadan itibaren günlük 30-80mg </a:t>
            </a:r>
            <a:r>
              <a:rPr lang="tr-TR" dirty="0" err="1" smtClean="0"/>
              <a:t>ferröz</a:t>
            </a:r>
            <a:r>
              <a:rPr lang="tr-TR" dirty="0" smtClean="0"/>
              <a:t> demir takviyesi yapılabilir.</a:t>
            </a:r>
          </a:p>
          <a:p>
            <a:r>
              <a:rPr lang="tr-TR" dirty="0" smtClean="0"/>
              <a:t>Tüm gebelere ilk başvuruda ve 28.haftada Tam kan sayımı yapılmalıdır.</a:t>
            </a:r>
          </a:p>
          <a:p>
            <a:r>
              <a:rPr lang="tr-TR" dirty="0" smtClean="0"/>
              <a:t>Yüksek uyumlu gebelerde ve demir eksikliği açısından düşük riskli gebelerde demir desteği verilmeyebilir. </a:t>
            </a:r>
          </a:p>
          <a:p>
            <a:r>
              <a:rPr lang="tr-TR" dirty="0" err="1" smtClean="0"/>
              <a:t>Ferritin</a:t>
            </a:r>
            <a:r>
              <a:rPr lang="tr-TR" dirty="0" smtClean="0"/>
              <a:t> düzeyine göre demir desteği bireyselleştirilebilir.</a:t>
            </a:r>
          </a:p>
          <a:p>
            <a:r>
              <a:rPr lang="tr-TR" dirty="0" err="1" smtClean="0"/>
              <a:t>Profilaksi</a:t>
            </a:r>
            <a:r>
              <a:rPr lang="tr-TR" dirty="0" smtClean="0"/>
              <a:t> yerine anemi geliştiğinde tedavi yaklaşımı denenebilir.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084841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Demir</a:t>
            </a:r>
            <a:r>
              <a:rPr lang="en-US" dirty="0" smtClean="0"/>
              <a:t> </a:t>
            </a:r>
            <a:r>
              <a:rPr lang="en-US" dirty="0" err="1" smtClean="0"/>
              <a:t>Eksikliğinin</a:t>
            </a:r>
            <a:r>
              <a:rPr lang="en-US" dirty="0" smtClean="0"/>
              <a:t> </a:t>
            </a:r>
            <a:r>
              <a:rPr lang="en-US" dirty="0" err="1"/>
              <a:t>Ö</a:t>
            </a:r>
            <a:r>
              <a:rPr lang="en-US" dirty="0" err="1" smtClean="0"/>
              <a:t>nemi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tr-TR" dirty="0" err="1" smtClean="0"/>
              <a:t>Maternal</a:t>
            </a:r>
            <a:r>
              <a:rPr lang="tr-TR" dirty="0" smtClean="0"/>
              <a:t> </a:t>
            </a:r>
            <a:r>
              <a:rPr lang="tr-TR" dirty="0" err="1" smtClean="0"/>
              <a:t>morbidite</a:t>
            </a:r>
            <a:r>
              <a:rPr lang="tr-TR" dirty="0" smtClean="0"/>
              <a:t> ve </a:t>
            </a:r>
            <a:r>
              <a:rPr lang="tr-TR" dirty="0" err="1" smtClean="0"/>
              <a:t>mortalite</a:t>
            </a:r>
            <a:r>
              <a:rPr lang="tr-TR" dirty="0" smtClean="0"/>
              <a:t>(Anemi)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tr-TR" dirty="0" smtClean="0"/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tr-TR" dirty="0" smtClean="0"/>
              <a:t>Fetüs ve </a:t>
            </a:r>
            <a:r>
              <a:rPr lang="tr-TR" dirty="0" err="1" smtClean="0"/>
              <a:t>yenidoğan</a:t>
            </a:r>
            <a:r>
              <a:rPr lang="tr-TR" dirty="0" smtClean="0"/>
              <a:t> </a:t>
            </a:r>
            <a:r>
              <a:rPr lang="tr-TR" dirty="0" err="1" smtClean="0"/>
              <a:t>uzerine</a:t>
            </a:r>
            <a:r>
              <a:rPr lang="tr-TR" dirty="0" smtClean="0"/>
              <a:t> etkisi(</a:t>
            </a:r>
            <a:r>
              <a:rPr lang="tr-TR" dirty="0" err="1" smtClean="0"/>
              <a:t>Mental</a:t>
            </a:r>
            <a:r>
              <a:rPr lang="tr-TR" dirty="0" smtClean="0"/>
              <a:t> ve </a:t>
            </a:r>
            <a:r>
              <a:rPr lang="tr-TR" dirty="0" err="1" smtClean="0"/>
              <a:t>psikomotor</a:t>
            </a:r>
            <a:r>
              <a:rPr lang="tr-TR" dirty="0" smtClean="0"/>
              <a:t> gelişim)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tr-TR" dirty="0" smtClean="0"/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tr-TR" dirty="0" smtClean="0"/>
              <a:t>Gebelik sonuçları </a:t>
            </a:r>
            <a:r>
              <a:rPr lang="tr-TR" dirty="0"/>
              <a:t>ü</a:t>
            </a:r>
            <a:r>
              <a:rPr lang="tr-TR" dirty="0" smtClean="0"/>
              <a:t>zerine olan etkisi(</a:t>
            </a:r>
            <a:r>
              <a:rPr lang="tr-TR" dirty="0" err="1" smtClean="0"/>
              <a:t>Preterm</a:t>
            </a:r>
            <a:r>
              <a:rPr lang="tr-TR" dirty="0" smtClean="0"/>
              <a:t> doğum, düşük doğum tartısı)</a:t>
            </a:r>
          </a:p>
        </p:txBody>
      </p:sp>
    </p:spTree>
    <p:extLst>
      <p:ext uri="{BB962C8B-B14F-4D97-AF65-F5344CB8AC3E}">
        <p14:creationId xmlns:p14="http://schemas.microsoft.com/office/powerpoint/2010/main" val="315778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Normal </a:t>
            </a:r>
            <a:r>
              <a:rPr lang="en-US" dirty="0" err="1" smtClean="0"/>
              <a:t>Hematolojik</a:t>
            </a:r>
            <a:r>
              <a:rPr lang="en-US" dirty="0" smtClean="0"/>
              <a:t> </a:t>
            </a:r>
            <a:r>
              <a:rPr lang="en-US" dirty="0" err="1" smtClean="0"/>
              <a:t>değerler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Ferritin&gt;30ng/ml</a:t>
            </a:r>
          </a:p>
          <a:p>
            <a:r>
              <a:rPr lang="en-US" sz="3600" dirty="0" err="1" smtClean="0"/>
              <a:t>Birinci</a:t>
            </a:r>
            <a:r>
              <a:rPr lang="en-US" sz="3600" dirty="0" smtClean="0"/>
              <a:t> </a:t>
            </a:r>
            <a:r>
              <a:rPr lang="en-US" sz="3600" dirty="0" err="1" smtClean="0"/>
              <a:t>ve</a:t>
            </a:r>
            <a:r>
              <a:rPr lang="en-US" sz="3600" dirty="0" smtClean="0"/>
              <a:t> </a:t>
            </a:r>
            <a:r>
              <a:rPr lang="en-US" sz="3600" dirty="0" err="1" smtClean="0"/>
              <a:t>üçüncü</a:t>
            </a:r>
            <a:r>
              <a:rPr lang="en-US" sz="3600" dirty="0" smtClean="0"/>
              <a:t> </a:t>
            </a:r>
            <a:r>
              <a:rPr lang="en-US" sz="3600" dirty="0" err="1" smtClean="0"/>
              <a:t>trimesterde</a:t>
            </a:r>
            <a:r>
              <a:rPr lang="en-US" sz="3600" dirty="0" smtClean="0"/>
              <a:t> Hemoglobin(</a:t>
            </a:r>
            <a:r>
              <a:rPr lang="en-US" sz="3600" dirty="0" err="1" smtClean="0"/>
              <a:t>Hb</a:t>
            </a:r>
            <a:r>
              <a:rPr lang="en-US" sz="3600" dirty="0" smtClean="0"/>
              <a:t>) </a:t>
            </a:r>
            <a:r>
              <a:rPr lang="en-US" sz="3600" dirty="0" err="1" smtClean="0"/>
              <a:t>düzeyi</a:t>
            </a:r>
            <a:r>
              <a:rPr lang="en-US" sz="3600" dirty="0" smtClean="0"/>
              <a:t>&gt; 11g/</a:t>
            </a:r>
            <a:r>
              <a:rPr lang="en-US" sz="3600" dirty="0" err="1" smtClean="0"/>
              <a:t>dL</a:t>
            </a:r>
            <a:endParaRPr lang="en-US" sz="3600" dirty="0" smtClean="0"/>
          </a:p>
          <a:p>
            <a:r>
              <a:rPr lang="en-US" sz="3600" dirty="0" err="1"/>
              <a:t>İ</a:t>
            </a:r>
            <a:r>
              <a:rPr lang="en-US" sz="3600" dirty="0" err="1" smtClean="0"/>
              <a:t>kinci</a:t>
            </a:r>
            <a:r>
              <a:rPr lang="en-US" sz="3600" dirty="0" smtClean="0"/>
              <a:t> </a:t>
            </a:r>
            <a:r>
              <a:rPr lang="en-US" sz="3600" dirty="0" err="1" smtClean="0"/>
              <a:t>Trimesterde</a:t>
            </a:r>
            <a:r>
              <a:rPr lang="en-US" sz="3600" dirty="0" smtClean="0"/>
              <a:t> </a:t>
            </a:r>
            <a:r>
              <a:rPr lang="en-US" sz="3600" dirty="0" err="1" smtClean="0"/>
              <a:t>Hb</a:t>
            </a:r>
            <a:r>
              <a:rPr lang="en-US" sz="3600" dirty="0" smtClean="0"/>
              <a:t> </a:t>
            </a:r>
            <a:r>
              <a:rPr lang="en-US" sz="3600" dirty="0" err="1" smtClean="0"/>
              <a:t>düzeyi</a:t>
            </a:r>
            <a:r>
              <a:rPr lang="en-US" sz="3600" dirty="0" smtClean="0"/>
              <a:t> &gt;10.5g/</a:t>
            </a:r>
            <a:r>
              <a:rPr lang="en-US" sz="3600" dirty="0" err="1" smtClean="0"/>
              <a:t>dL</a:t>
            </a:r>
            <a:r>
              <a:rPr lang="en-US" sz="3600" dirty="0" smtClean="0"/>
              <a:t> 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461659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Gebelikte Demir </a:t>
            </a:r>
            <a:r>
              <a:rPr lang="tr-TR" dirty="0" smtClean="0"/>
              <a:t>İ</a:t>
            </a:r>
            <a:r>
              <a:rPr lang="tr-TR" dirty="0" smtClean="0"/>
              <a:t>htiyacı</a:t>
            </a:r>
            <a:endParaRPr lang="tr-TR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sz="3600" dirty="0" err="1" smtClean="0"/>
              <a:t>Maternal</a:t>
            </a:r>
            <a:r>
              <a:rPr lang="tr-TR" sz="3600" dirty="0" smtClean="0"/>
              <a:t> </a:t>
            </a:r>
            <a:r>
              <a:rPr lang="tr-TR" sz="3600" dirty="0" err="1" smtClean="0"/>
              <a:t>Hematopoez</a:t>
            </a:r>
            <a:r>
              <a:rPr lang="tr-TR" sz="3600" dirty="0" smtClean="0"/>
              <a:t> </a:t>
            </a:r>
            <a:r>
              <a:rPr lang="tr-TR" sz="3600" dirty="0" err="1" smtClean="0"/>
              <a:t>icin</a:t>
            </a:r>
            <a:r>
              <a:rPr lang="tr-TR" sz="3600" dirty="0" smtClean="0"/>
              <a:t> 450mg demir</a:t>
            </a:r>
          </a:p>
          <a:p>
            <a:r>
              <a:rPr lang="tr-TR" sz="3600" dirty="0" err="1" smtClean="0"/>
              <a:t>Fetus</a:t>
            </a:r>
            <a:r>
              <a:rPr lang="tr-TR" sz="3600" dirty="0" smtClean="0"/>
              <a:t> ve plasenta </a:t>
            </a:r>
            <a:r>
              <a:rPr lang="tr-TR" sz="3600" dirty="0" err="1" smtClean="0"/>
              <a:t>icin</a:t>
            </a:r>
            <a:r>
              <a:rPr lang="tr-TR" sz="3600" dirty="0" smtClean="0"/>
              <a:t> 360mg</a:t>
            </a:r>
          </a:p>
          <a:p>
            <a:r>
              <a:rPr lang="tr-TR" sz="3600" dirty="0" smtClean="0"/>
              <a:t>Gebelik ve doğumdaki kayıplar için 190mg</a:t>
            </a:r>
          </a:p>
          <a:p>
            <a:endParaRPr lang="tr-TR" sz="3600" dirty="0"/>
          </a:p>
          <a:p>
            <a:r>
              <a:rPr lang="tr-TR" sz="3600" b="1" dirty="0"/>
              <a:t>G</a:t>
            </a:r>
            <a:r>
              <a:rPr lang="tr-TR" sz="3600" b="1" dirty="0" smtClean="0"/>
              <a:t>ebelikte toplam 1 gr demire ihtiyaç vardır.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8747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Gebelerde</a:t>
            </a:r>
            <a:r>
              <a:rPr lang="en-US" dirty="0" smtClean="0"/>
              <a:t> </a:t>
            </a:r>
            <a:r>
              <a:rPr lang="en-US" dirty="0" err="1" smtClean="0"/>
              <a:t>Demir</a:t>
            </a:r>
            <a:r>
              <a:rPr lang="en-US" dirty="0" smtClean="0"/>
              <a:t> </a:t>
            </a:r>
            <a:r>
              <a:rPr lang="en-US" dirty="0" err="1" smtClean="0"/>
              <a:t>Deposu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4000" dirty="0" err="1" smtClean="0"/>
              <a:t>Birinci</a:t>
            </a:r>
            <a:r>
              <a:rPr lang="en-US" sz="4000" dirty="0" smtClean="0"/>
              <a:t> </a:t>
            </a:r>
            <a:r>
              <a:rPr lang="en-US" sz="4000" dirty="0" err="1" smtClean="0"/>
              <a:t>trimesterde</a:t>
            </a:r>
            <a:r>
              <a:rPr lang="en-US" sz="4000" dirty="0" smtClean="0"/>
              <a:t> </a:t>
            </a:r>
            <a:r>
              <a:rPr lang="en-US" sz="4000" dirty="0" err="1" smtClean="0"/>
              <a:t>tüm</a:t>
            </a:r>
            <a:r>
              <a:rPr lang="en-US" sz="4000" dirty="0" smtClean="0"/>
              <a:t> </a:t>
            </a:r>
            <a:r>
              <a:rPr lang="en-US" sz="4000" dirty="0" err="1" smtClean="0"/>
              <a:t>gebelerde</a:t>
            </a:r>
            <a:r>
              <a:rPr lang="en-US" sz="4000" dirty="0" smtClean="0"/>
              <a:t> </a:t>
            </a:r>
            <a:r>
              <a:rPr lang="en-US" sz="4000" dirty="0" err="1" smtClean="0"/>
              <a:t>ki</a:t>
            </a:r>
            <a:r>
              <a:rPr lang="en-US" sz="4000" dirty="0" smtClean="0"/>
              <a:t> </a:t>
            </a:r>
            <a:r>
              <a:rPr lang="en-US" sz="4000" dirty="0" err="1" smtClean="0"/>
              <a:t>ortalama</a:t>
            </a:r>
            <a:r>
              <a:rPr lang="en-US" sz="4000" dirty="0" smtClean="0"/>
              <a:t> depo </a:t>
            </a:r>
            <a:r>
              <a:rPr lang="en-US" sz="4000" dirty="0" err="1" smtClean="0"/>
              <a:t>demiri</a:t>
            </a:r>
            <a:r>
              <a:rPr lang="en-US" sz="4000" dirty="0" smtClean="0"/>
              <a:t> 200-300mg’dır.</a:t>
            </a:r>
          </a:p>
          <a:p>
            <a:r>
              <a:rPr lang="en-US" sz="4000" dirty="0" err="1" smtClean="0"/>
              <a:t>Demir</a:t>
            </a:r>
            <a:r>
              <a:rPr lang="en-US" sz="4000" dirty="0" smtClean="0"/>
              <a:t> </a:t>
            </a:r>
            <a:r>
              <a:rPr lang="en-US" sz="4000" dirty="0" err="1" smtClean="0"/>
              <a:t>deposu</a:t>
            </a:r>
            <a:r>
              <a:rPr lang="en-US" sz="4000" dirty="0" smtClean="0"/>
              <a:t> 500mg’dan </a:t>
            </a:r>
            <a:r>
              <a:rPr lang="en-US" sz="4000" dirty="0" err="1" smtClean="0"/>
              <a:t>fazla</a:t>
            </a:r>
            <a:r>
              <a:rPr lang="en-US" sz="4000" dirty="0" smtClean="0"/>
              <a:t> </a:t>
            </a:r>
            <a:r>
              <a:rPr lang="en-US" sz="4000" dirty="0" err="1" smtClean="0"/>
              <a:t>olan</a:t>
            </a:r>
            <a:r>
              <a:rPr lang="en-US" sz="4000" dirty="0" smtClean="0"/>
              <a:t> </a:t>
            </a:r>
            <a:r>
              <a:rPr lang="en-US" sz="4000" dirty="0" err="1" smtClean="0"/>
              <a:t>gebelerde</a:t>
            </a:r>
            <a:r>
              <a:rPr lang="en-US" sz="4000" dirty="0" smtClean="0"/>
              <a:t> </a:t>
            </a:r>
            <a:r>
              <a:rPr lang="en-US" sz="4000" dirty="0" err="1" smtClean="0"/>
              <a:t>demir</a:t>
            </a:r>
            <a:r>
              <a:rPr lang="en-US" sz="4000" dirty="0" smtClean="0"/>
              <a:t> </a:t>
            </a:r>
            <a:r>
              <a:rPr lang="en-US" sz="4000" dirty="0" err="1" smtClean="0"/>
              <a:t>takviyesine</a:t>
            </a:r>
            <a:r>
              <a:rPr lang="en-US" sz="4000" dirty="0" smtClean="0"/>
              <a:t> </a:t>
            </a:r>
            <a:r>
              <a:rPr lang="en-US" sz="4000" dirty="0" err="1" smtClean="0"/>
              <a:t>ihtiyaç</a:t>
            </a:r>
            <a:r>
              <a:rPr lang="en-US" sz="4000" dirty="0" smtClean="0"/>
              <a:t> </a:t>
            </a:r>
            <a:r>
              <a:rPr lang="en-US" sz="4000" dirty="0" err="1" smtClean="0"/>
              <a:t>yoktur</a:t>
            </a:r>
            <a:r>
              <a:rPr lang="en-US" sz="4000" dirty="0" smtClean="0"/>
              <a:t>(</a:t>
            </a:r>
            <a:r>
              <a:rPr lang="en-US" sz="4000" dirty="0" err="1" smtClean="0"/>
              <a:t>gebelerin</a:t>
            </a:r>
            <a:r>
              <a:rPr lang="en-US" sz="4000" dirty="0" smtClean="0"/>
              <a:t> </a:t>
            </a:r>
            <a:r>
              <a:rPr lang="en-US" sz="4000" dirty="0" err="1" smtClean="0"/>
              <a:t>sadece</a:t>
            </a:r>
            <a:r>
              <a:rPr lang="en-US" sz="4000" dirty="0" smtClean="0"/>
              <a:t> %18’i).  </a:t>
            </a:r>
          </a:p>
        </p:txBody>
      </p:sp>
    </p:spTree>
    <p:extLst>
      <p:ext uri="{BB962C8B-B14F-4D97-AF65-F5344CB8AC3E}">
        <p14:creationId xmlns:p14="http://schemas.microsoft.com/office/powerpoint/2010/main" val="1472168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54075"/>
          </a:xfrm>
        </p:spPr>
        <p:txBody>
          <a:bodyPr>
            <a:normAutofit/>
          </a:bodyPr>
          <a:lstStyle/>
          <a:p>
            <a:r>
              <a:rPr lang="tr-TR" sz="4800" b="1" dirty="0" smtClean="0"/>
              <a:t>Demir Takviyesi</a:t>
            </a:r>
            <a:endParaRPr lang="tr-TR" sz="4800" b="1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838200" y="1889760"/>
            <a:ext cx="10515600" cy="4287203"/>
          </a:xfrm>
        </p:spPr>
        <p:txBody>
          <a:bodyPr>
            <a:noAutofit/>
          </a:bodyPr>
          <a:lstStyle/>
          <a:p>
            <a:r>
              <a:rPr lang="tr-TR" sz="3600" dirty="0" smtClean="0"/>
              <a:t>Hedef grup anemik olmayan gebeler</a:t>
            </a:r>
          </a:p>
          <a:p>
            <a:r>
              <a:rPr lang="en-US" sz="3600" dirty="0" err="1"/>
              <a:t>Günlük</a:t>
            </a:r>
            <a:r>
              <a:rPr lang="en-US" sz="3600" dirty="0"/>
              <a:t> 27mg </a:t>
            </a:r>
            <a:r>
              <a:rPr lang="en-US" sz="3600" dirty="0" err="1"/>
              <a:t>elementer</a:t>
            </a:r>
            <a:r>
              <a:rPr lang="en-US" sz="3600" dirty="0"/>
              <a:t> </a:t>
            </a:r>
            <a:r>
              <a:rPr lang="en-US" sz="3600" dirty="0" err="1"/>
              <a:t>demir</a:t>
            </a:r>
            <a:r>
              <a:rPr lang="en-US" sz="3600" dirty="0"/>
              <a:t> </a:t>
            </a:r>
            <a:r>
              <a:rPr lang="en-US" sz="3600" dirty="0" err="1"/>
              <a:t>alımı</a:t>
            </a:r>
            <a:r>
              <a:rPr lang="en-US" sz="3600" dirty="0"/>
              <a:t> </a:t>
            </a:r>
            <a:r>
              <a:rPr lang="en-US" sz="3600" dirty="0" err="1"/>
              <a:t>önerilmektedir</a:t>
            </a:r>
            <a:r>
              <a:rPr lang="en-US" sz="3600" dirty="0" smtClean="0"/>
              <a:t>.</a:t>
            </a:r>
            <a:endParaRPr lang="tr-TR" sz="3600" dirty="0" smtClean="0"/>
          </a:p>
          <a:p>
            <a:r>
              <a:rPr lang="tr-TR" sz="3600" dirty="0" smtClean="0"/>
              <a:t>Demir takviyesi yapılacaksa 30-80mg dozla 18-20.haftada başlanması </a:t>
            </a:r>
            <a:r>
              <a:rPr lang="tr-TR" sz="3600" dirty="0"/>
              <a:t>ö</a:t>
            </a:r>
            <a:r>
              <a:rPr lang="tr-TR" sz="3600" dirty="0" smtClean="0"/>
              <a:t>nerilir.</a:t>
            </a:r>
          </a:p>
          <a:p>
            <a:r>
              <a:rPr lang="tr-TR" sz="3600" dirty="0" err="1" smtClean="0"/>
              <a:t>Türkiyede</a:t>
            </a:r>
            <a:r>
              <a:rPr lang="tr-TR" sz="3600" dirty="0" smtClean="0"/>
              <a:t> en düşük doz </a:t>
            </a:r>
            <a:r>
              <a:rPr lang="tr-TR" sz="3600" dirty="0" err="1" smtClean="0"/>
              <a:t>ferröz</a:t>
            </a:r>
            <a:r>
              <a:rPr lang="tr-TR" sz="3600" dirty="0" smtClean="0"/>
              <a:t> demir(+2) preparatı 80mg </a:t>
            </a:r>
            <a:r>
              <a:rPr lang="tr-TR" sz="3600" dirty="0" err="1" smtClean="0"/>
              <a:t>elementer</a:t>
            </a:r>
            <a:r>
              <a:rPr lang="tr-TR" sz="3600" dirty="0" smtClean="0"/>
              <a:t> demir içeriyor(</a:t>
            </a:r>
            <a:r>
              <a:rPr lang="tr-TR" sz="3600" dirty="0" err="1" smtClean="0"/>
              <a:t>GynoTardyferon</a:t>
            </a:r>
            <a:r>
              <a:rPr lang="tr-TR" sz="3600" dirty="0" smtClean="0"/>
              <a:t>).</a:t>
            </a:r>
          </a:p>
          <a:p>
            <a:r>
              <a:rPr lang="tr-TR" sz="3600" dirty="0" err="1" smtClean="0"/>
              <a:t>Multivitaminler</a:t>
            </a:r>
            <a:r>
              <a:rPr lang="tr-TR" sz="3600" dirty="0" smtClean="0"/>
              <a:t> içerisinde genellikle 60mg </a:t>
            </a:r>
            <a:r>
              <a:rPr lang="tr-TR" sz="3600" dirty="0" err="1" smtClean="0"/>
              <a:t>elementer</a:t>
            </a:r>
            <a:r>
              <a:rPr lang="tr-TR" sz="3600" dirty="0" smtClean="0"/>
              <a:t> </a:t>
            </a:r>
            <a:r>
              <a:rPr lang="tr-TR" sz="3600" dirty="0" err="1" smtClean="0"/>
              <a:t>ferröz</a:t>
            </a:r>
            <a:r>
              <a:rPr lang="tr-TR" sz="3600" dirty="0" smtClean="0"/>
              <a:t> demir bulunur.</a:t>
            </a:r>
          </a:p>
        </p:txBody>
      </p:sp>
    </p:spTree>
    <p:extLst>
      <p:ext uri="{BB962C8B-B14F-4D97-AF65-F5344CB8AC3E}">
        <p14:creationId xmlns:p14="http://schemas.microsoft.com/office/powerpoint/2010/main" val="290953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4833938" cy="1325563"/>
          </a:xfrm>
        </p:spPr>
        <p:txBody>
          <a:bodyPr/>
          <a:lstStyle/>
          <a:p>
            <a:r>
              <a:rPr lang="en-US" dirty="0" smtClean="0"/>
              <a:t>Duodenal </a:t>
            </a:r>
            <a:r>
              <a:rPr lang="en-US" dirty="0" err="1" smtClean="0"/>
              <a:t>Demir</a:t>
            </a:r>
            <a:r>
              <a:rPr lang="en-US" dirty="0" smtClean="0"/>
              <a:t> </a:t>
            </a:r>
            <a:r>
              <a:rPr lang="en-US" dirty="0" err="1" smtClean="0"/>
              <a:t>Absorpsiyonu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9537" y="631214"/>
            <a:ext cx="4174126" cy="5868000"/>
          </a:xfrm>
        </p:spPr>
      </p:pic>
      <p:sp>
        <p:nvSpPr>
          <p:cNvPr id="5" name="TextBox 4"/>
          <p:cNvSpPr txBox="1"/>
          <p:nvPr/>
        </p:nvSpPr>
        <p:spPr>
          <a:xfrm>
            <a:off x="1685925" y="3843338"/>
            <a:ext cx="477202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/>
              <a:t>İ</a:t>
            </a:r>
            <a:r>
              <a:rPr lang="tr-TR" sz="2400" dirty="0" smtClean="0"/>
              <a:t>lk </a:t>
            </a:r>
            <a:r>
              <a:rPr lang="tr-TR" sz="2400" dirty="0" err="1" smtClean="0"/>
              <a:t>trimesterde</a:t>
            </a:r>
            <a:r>
              <a:rPr lang="tr-TR" sz="2400" dirty="0" smtClean="0"/>
              <a:t> günlük 0.8mg</a:t>
            </a:r>
          </a:p>
          <a:p>
            <a:r>
              <a:rPr lang="tr-TR" sz="2400" dirty="0" smtClean="0"/>
              <a:t>Üçüncü </a:t>
            </a:r>
            <a:r>
              <a:rPr lang="tr-TR" sz="2400" dirty="0" err="1" smtClean="0"/>
              <a:t>trimesterde</a:t>
            </a:r>
            <a:r>
              <a:rPr lang="tr-TR" sz="2400" dirty="0" smtClean="0"/>
              <a:t> 6-7mg</a:t>
            </a:r>
            <a:endParaRPr lang="tr-TR" sz="2400" dirty="0"/>
          </a:p>
        </p:txBody>
      </p:sp>
    </p:spTree>
    <p:extLst>
      <p:ext uri="{BB962C8B-B14F-4D97-AF65-F5344CB8AC3E}">
        <p14:creationId xmlns:p14="http://schemas.microsoft.com/office/powerpoint/2010/main" val="667496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Demir </a:t>
            </a:r>
            <a:r>
              <a:rPr lang="tr-TR" dirty="0" err="1" smtClean="0"/>
              <a:t>Biyoyararlanımı</a:t>
            </a:r>
            <a:endParaRPr lang="tr-TR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89429544"/>
              </p:ext>
            </p:extLst>
          </p:nvPr>
        </p:nvGraphicFramePr>
        <p:xfrm>
          <a:off x="838200" y="2211388"/>
          <a:ext cx="10515600" cy="291782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257800"/>
                <a:gridCol w="5257800"/>
              </a:tblGrid>
              <a:tr h="729456">
                <a:tc>
                  <a:txBody>
                    <a:bodyPr/>
                    <a:lstStyle/>
                    <a:p>
                      <a:r>
                        <a:rPr lang="tr-TR" sz="2800" b="1" dirty="0" smtClean="0"/>
                        <a:t>Demir Emilimini Azaltan Faktörler</a:t>
                      </a:r>
                      <a:endParaRPr lang="tr-TR" sz="2800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tr-TR" sz="2800" b="1" dirty="0" smtClean="0"/>
                        <a:t>Demir Emilimini Arttıran</a:t>
                      </a:r>
                      <a:r>
                        <a:rPr lang="tr-TR" sz="2800" b="1" baseline="0" dirty="0" smtClean="0"/>
                        <a:t> Faktörler</a:t>
                      </a:r>
                      <a:endParaRPr lang="tr-TR" sz="2800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729456">
                <a:tc>
                  <a:txBody>
                    <a:bodyPr/>
                    <a:lstStyle/>
                    <a:p>
                      <a:r>
                        <a:rPr lang="tr-TR" sz="2400" dirty="0" smtClean="0"/>
                        <a:t>Kalsiyum</a:t>
                      </a:r>
                      <a:endParaRPr lang="tr-TR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2400" dirty="0" smtClean="0"/>
                        <a:t>Ette</a:t>
                      </a:r>
                      <a:r>
                        <a:rPr lang="tr-TR" sz="2400" baseline="0" dirty="0" smtClean="0"/>
                        <a:t> bulunan Hem ve </a:t>
                      </a:r>
                      <a:r>
                        <a:rPr lang="tr-TR" sz="2400" baseline="0" dirty="0" err="1" smtClean="0"/>
                        <a:t>diger</a:t>
                      </a:r>
                      <a:r>
                        <a:rPr lang="tr-TR" sz="2400" baseline="0" dirty="0" smtClean="0"/>
                        <a:t> maddeler</a:t>
                      </a:r>
                      <a:endParaRPr lang="tr-TR" sz="2400" dirty="0"/>
                    </a:p>
                  </a:txBody>
                  <a:tcPr/>
                </a:tc>
              </a:tr>
              <a:tr h="729456">
                <a:tc>
                  <a:txBody>
                    <a:bodyPr/>
                    <a:lstStyle/>
                    <a:p>
                      <a:r>
                        <a:rPr lang="tr-TR" sz="2400" dirty="0" smtClean="0"/>
                        <a:t>Tahıllarda bulunan </a:t>
                      </a:r>
                      <a:r>
                        <a:rPr lang="tr-TR" sz="2400" b="1" i="1" dirty="0" err="1" smtClean="0"/>
                        <a:t>Fitat</a:t>
                      </a:r>
                      <a:endParaRPr lang="tr-TR" sz="2400" b="1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2400" dirty="0" smtClean="0"/>
                        <a:t>C Vitamini</a:t>
                      </a:r>
                      <a:endParaRPr lang="tr-TR" sz="2400" dirty="0"/>
                    </a:p>
                  </a:txBody>
                  <a:tcPr/>
                </a:tc>
              </a:tr>
              <a:tr h="729456">
                <a:tc>
                  <a:txBody>
                    <a:bodyPr/>
                    <a:lstStyle/>
                    <a:p>
                      <a:r>
                        <a:rPr lang="tr-TR" sz="2400" dirty="0" smtClean="0"/>
                        <a:t>Çay ve kahvede bulunan </a:t>
                      </a:r>
                      <a:r>
                        <a:rPr lang="tr-TR" sz="2400" b="1" i="1" dirty="0" err="1" smtClean="0"/>
                        <a:t>Tannin</a:t>
                      </a:r>
                      <a:endParaRPr lang="tr-TR" sz="2400" b="1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2400" dirty="0" err="1" smtClean="0"/>
                        <a:t>Ferröz</a:t>
                      </a:r>
                      <a:r>
                        <a:rPr lang="tr-TR" sz="2400" dirty="0" smtClean="0"/>
                        <a:t> Demir(+2</a:t>
                      </a:r>
                      <a:r>
                        <a:rPr lang="tr-TR" sz="2400" baseline="0" dirty="0" smtClean="0"/>
                        <a:t> demir)</a:t>
                      </a:r>
                      <a:endParaRPr lang="tr-TR" sz="24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934858" y="5649912"/>
            <a:ext cx="10418942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dirty="0" smtClean="0"/>
              <a:t>Demir yemekle birlikte alınmamalıdır(emilimi %40 </a:t>
            </a:r>
            <a:r>
              <a:rPr lang="tr-TR" sz="2800" dirty="0" err="1" smtClean="0"/>
              <a:t>azaltir</a:t>
            </a:r>
            <a:r>
              <a:rPr lang="tr-TR" sz="2800" dirty="0" smtClean="0"/>
              <a:t>).</a:t>
            </a:r>
          </a:p>
          <a:p>
            <a:r>
              <a:rPr lang="tr-TR" sz="2800" dirty="0" smtClean="0"/>
              <a:t>Antiasit kullanılıyorsa, Demir 2 saat önce veya 4 saat sonra alınmalıdır. </a:t>
            </a:r>
            <a:endParaRPr lang="tr-TR" sz="2800" dirty="0"/>
          </a:p>
        </p:txBody>
      </p:sp>
    </p:spTree>
    <p:extLst>
      <p:ext uri="{BB962C8B-B14F-4D97-AF65-F5344CB8AC3E}">
        <p14:creationId xmlns:p14="http://schemas.microsoft.com/office/powerpoint/2010/main" val="24169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4485</TotalTime>
  <Words>636</Words>
  <Application>Microsoft Macintosh PowerPoint</Application>
  <PresentationFormat>Geniş Ekran</PresentationFormat>
  <Paragraphs>115</Paragraphs>
  <Slides>27</Slides>
  <Notes>4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27</vt:i4>
      </vt:variant>
    </vt:vector>
  </HeadingPairs>
  <TitlesOfParts>
    <vt:vector size="31" baseType="lpstr">
      <vt:lpstr>Calibri</vt:lpstr>
      <vt:lpstr>Calibri Light</vt:lpstr>
      <vt:lpstr>Arial</vt:lpstr>
      <vt:lpstr>Office Theme</vt:lpstr>
      <vt:lpstr>Gebelikte Demir Desteği</vt:lpstr>
      <vt:lpstr>Gebelikte fizyolojik değişiklikler</vt:lpstr>
      <vt:lpstr>Demir Eksikliğinin Önemi</vt:lpstr>
      <vt:lpstr>Normal Hematolojik değerler</vt:lpstr>
      <vt:lpstr>Gebelikte Demir İhtiyacı</vt:lpstr>
      <vt:lpstr>Gebelerde Demir Deposu </vt:lpstr>
      <vt:lpstr>Demir Takviyesi</vt:lpstr>
      <vt:lpstr>Duodenal Demir Absorpsiyonu</vt:lpstr>
      <vt:lpstr>Demir Biyoyararlanımı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Gebelikte Günlük Oral Demir Takviyesi</vt:lpstr>
      <vt:lpstr>Maternal sonuçlar</vt:lpstr>
      <vt:lpstr>Fetal sonuçlar</vt:lpstr>
      <vt:lpstr>Gebelikte Aralıklı Demir Takviyesi</vt:lpstr>
      <vt:lpstr>WHO önerisi</vt:lpstr>
      <vt:lpstr>PowerPoint Sunusu</vt:lpstr>
      <vt:lpstr>PowerPoint Sunusu</vt:lpstr>
      <vt:lpstr>Serum Ferritin düzeyi bakılması önerilenler</vt:lpstr>
      <vt:lpstr>PowerPoint Sunusu</vt:lpstr>
      <vt:lpstr>PowerPoint Sunusu</vt:lpstr>
      <vt:lpstr>Sonuç</vt:lpstr>
    </vt:vector>
  </TitlesOfParts>
  <Company/>
  <LinksUpToDate>false</LinksUpToDate>
  <SharedDoc>false</SharedDoc>
  <HyperlinksChanged>false</HyperlinksChanged>
  <AppVersion>15.0032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Microsoft Office Kullanıcısı</cp:lastModifiedBy>
  <cp:revision>70</cp:revision>
  <dcterms:created xsi:type="dcterms:W3CDTF">2017-05-25T07:39:52Z</dcterms:created>
  <dcterms:modified xsi:type="dcterms:W3CDTF">2017-05-28T10:49:02Z</dcterms:modified>
</cp:coreProperties>
</file>