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668" r:id="rId2"/>
    <p:sldMasterId id="2147483680" r:id="rId3"/>
  </p:sldMasterIdLst>
  <p:notesMasterIdLst>
    <p:notesMasterId r:id="rId46"/>
  </p:notesMasterIdLst>
  <p:sldIdLst>
    <p:sldId id="256" r:id="rId4"/>
    <p:sldId id="331" r:id="rId5"/>
    <p:sldId id="416" r:id="rId6"/>
    <p:sldId id="381" r:id="rId7"/>
    <p:sldId id="334" r:id="rId8"/>
    <p:sldId id="384" r:id="rId9"/>
    <p:sldId id="339" r:id="rId10"/>
    <p:sldId id="386" r:id="rId11"/>
    <p:sldId id="403" r:id="rId12"/>
    <p:sldId id="401" r:id="rId13"/>
    <p:sldId id="407" r:id="rId14"/>
    <p:sldId id="391" r:id="rId15"/>
    <p:sldId id="392" r:id="rId16"/>
    <p:sldId id="393" r:id="rId17"/>
    <p:sldId id="400" r:id="rId18"/>
    <p:sldId id="417" r:id="rId19"/>
    <p:sldId id="422" r:id="rId20"/>
    <p:sldId id="375" r:id="rId21"/>
    <p:sldId id="376" r:id="rId22"/>
    <p:sldId id="377" r:id="rId23"/>
    <p:sldId id="378" r:id="rId24"/>
    <p:sldId id="380" r:id="rId25"/>
    <p:sldId id="385" r:id="rId26"/>
    <p:sldId id="358" r:id="rId27"/>
    <p:sldId id="360" r:id="rId28"/>
    <p:sldId id="361" r:id="rId29"/>
    <p:sldId id="362" r:id="rId30"/>
    <p:sldId id="364" r:id="rId31"/>
    <p:sldId id="365" r:id="rId32"/>
    <p:sldId id="366" r:id="rId33"/>
    <p:sldId id="357" r:id="rId34"/>
    <p:sldId id="368" r:id="rId35"/>
    <p:sldId id="369" r:id="rId36"/>
    <p:sldId id="370" r:id="rId37"/>
    <p:sldId id="373" r:id="rId38"/>
    <p:sldId id="374" r:id="rId39"/>
    <p:sldId id="424" r:id="rId40"/>
    <p:sldId id="347" r:id="rId41"/>
    <p:sldId id="340" r:id="rId42"/>
    <p:sldId id="351" r:id="rId43"/>
    <p:sldId id="353" r:id="rId44"/>
    <p:sldId id="421" r:id="rId45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8000"/>
    <a:srgbClr val="FFFF00"/>
    <a:srgbClr val="009999"/>
    <a:srgbClr val="800080"/>
    <a:srgbClr val="660066"/>
    <a:srgbClr val="660033"/>
    <a:srgbClr val="6600FF"/>
    <a:srgbClr val="9900CC"/>
    <a:srgbClr val="CC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85943" autoAdjust="0"/>
  </p:normalViewPr>
  <p:slideViewPr>
    <p:cSldViewPr>
      <p:cViewPr>
        <p:scale>
          <a:sx n="100" d="100"/>
          <a:sy n="100" d="100"/>
        </p:scale>
        <p:origin x="-1624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2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1" d="100"/>
        <a:sy n="171" d="100"/>
      </p:scale>
      <p:origin x="0" y="148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notesMaster" Target="notesMasters/notesMaster1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9" Type="http://schemas.openxmlformats.org/officeDocument/2006/relationships/slide" Target="slides/slide6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3D1FF5-370C-428E-87FB-3E0C3B4AC42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46963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BBF819F5-C975-4D5C-9149-1F8196494FEA}" type="slidenum">
              <a:rPr lang="tr-TR" smtClean="0">
                <a:latin typeface="Arial" charset="0"/>
              </a:rPr>
              <a:pPr eaLnBrk="1" hangingPunct="1"/>
              <a:t>1</a:t>
            </a:fld>
            <a:endParaRPr lang="tr-TR" smtClean="0">
              <a:latin typeface="Arial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348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54325411-4956-4B6D-AC6F-F0E35DE33281}" type="slidenum">
              <a:rPr lang="tr-TR" smtClean="0">
                <a:latin typeface="Arial" charset="0"/>
              </a:rPr>
              <a:pPr eaLnBrk="1" hangingPunct="1"/>
              <a:t>24</a:t>
            </a:fld>
            <a:endParaRPr lang="tr-T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348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54325411-4956-4B6D-AC6F-F0E35DE33281}" type="slidenum">
              <a:rPr lang="tr-TR" smtClean="0">
                <a:latin typeface="Arial" charset="0"/>
              </a:rPr>
              <a:pPr eaLnBrk="1" hangingPunct="1"/>
              <a:t>25</a:t>
            </a:fld>
            <a:endParaRPr lang="tr-T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348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54325411-4956-4B6D-AC6F-F0E35DE33281}" type="slidenum">
              <a:rPr lang="tr-TR" smtClean="0">
                <a:latin typeface="Arial" charset="0"/>
              </a:rPr>
              <a:pPr eaLnBrk="1" hangingPunct="1"/>
              <a:t>26</a:t>
            </a:fld>
            <a:endParaRPr lang="tr-T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348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54325411-4956-4B6D-AC6F-F0E35DE33281}" type="slidenum">
              <a:rPr lang="tr-TR" smtClean="0">
                <a:latin typeface="Arial" charset="0"/>
              </a:rPr>
              <a:pPr eaLnBrk="1" hangingPunct="1"/>
              <a:t>31</a:t>
            </a:fld>
            <a:endParaRPr lang="tr-T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348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54325411-4956-4B6D-AC6F-F0E35DE33281}" type="slidenum">
              <a:rPr lang="tr-TR" smtClean="0">
                <a:latin typeface="Arial" charset="0"/>
              </a:rPr>
              <a:pPr eaLnBrk="1" hangingPunct="1"/>
              <a:t>32</a:t>
            </a:fld>
            <a:endParaRPr lang="tr-T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348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54325411-4956-4B6D-AC6F-F0E35DE33281}" type="slidenum">
              <a:rPr lang="tr-TR" smtClean="0">
                <a:latin typeface="Arial" charset="0"/>
              </a:rPr>
              <a:pPr eaLnBrk="1" hangingPunct="1"/>
              <a:t>35</a:t>
            </a:fld>
            <a:endParaRPr lang="tr-T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348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54325411-4956-4B6D-AC6F-F0E35DE33281}" type="slidenum">
              <a:rPr lang="tr-TR" smtClean="0">
                <a:latin typeface="Arial" charset="0"/>
              </a:rPr>
              <a:pPr eaLnBrk="1" hangingPunct="1"/>
              <a:t>36</a:t>
            </a:fld>
            <a:endParaRPr lang="tr-T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348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54325411-4956-4B6D-AC6F-F0E35DE33281}" type="slidenum">
              <a:rPr lang="tr-TR" smtClean="0">
                <a:latin typeface="Arial" charset="0"/>
              </a:rPr>
              <a:pPr eaLnBrk="1" hangingPunct="1"/>
              <a:t>40</a:t>
            </a:fld>
            <a:endParaRPr lang="tr-T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348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54325411-4956-4B6D-AC6F-F0E35DE33281}" type="slidenum">
              <a:rPr lang="tr-TR" smtClean="0">
                <a:latin typeface="Arial" charset="0"/>
              </a:rPr>
              <a:pPr eaLnBrk="1" hangingPunct="1"/>
              <a:t>41</a:t>
            </a:fld>
            <a:endParaRPr lang="tr-T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348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54325411-4956-4B6D-AC6F-F0E35DE33281}" type="slidenum">
              <a:rPr lang="tr-TR" smtClean="0">
                <a:latin typeface="Arial" charset="0"/>
              </a:rPr>
              <a:pPr eaLnBrk="1" hangingPunct="1"/>
              <a:t>8</a:t>
            </a:fld>
            <a:endParaRPr lang="tr-T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348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54325411-4956-4B6D-AC6F-F0E35DE33281}" type="slidenum">
              <a:rPr lang="tr-TR" smtClean="0">
                <a:latin typeface="Arial" charset="0"/>
              </a:rPr>
              <a:pPr eaLnBrk="1" hangingPunct="1"/>
              <a:t>9</a:t>
            </a:fld>
            <a:endParaRPr lang="tr-T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348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54325411-4956-4B6D-AC6F-F0E35DE33281}" type="slidenum">
              <a:rPr lang="tr-TR" smtClean="0">
                <a:latin typeface="Arial" charset="0"/>
              </a:rPr>
              <a:pPr eaLnBrk="1" hangingPunct="1"/>
              <a:t>10</a:t>
            </a:fld>
            <a:endParaRPr lang="tr-T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348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54325411-4956-4B6D-AC6F-F0E35DE33281}" type="slidenum">
              <a:rPr lang="tr-TR" smtClean="0">
                <a:latin typeface="Arial" charset="0"/>
              </a:rPr>
              <a:pPr eaLnBrk="1" hangingPunct="1"/>
              <a:t>12</a:t>
            </a:fld>
            <a:endParaRPr lang="tr-T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3D1FF5-370C-428E-87FB-3E0C3B4AC425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7393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348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54325411-4956-4B6D-AC6F-F0E35DE33281}" type="slidenum">
              <a:rPr lang="tr-TR" smtClean="0">
                <a:latin typeface="Arial" charset="0"/>
              </a:rPr>
              <a:pPr eaLnBrk="1" hangingPunct="1"/>
              <a:t>19</a:t>
            </a:fld>
            <a:endParaRPr lang="tr-T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348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/>
            <a:fld id="{54325411-4956-4B6D-AC6F-F0E35DE33281}" type="slidenum">
              <a:rPr lang="tr-TR" smtClean="0">
                <a:latin typeface="Arial" charset="0"/>
              </a:rPr>
              <a:pPr eaLnBrk="1" hangingPunct="1"/>
              <a:t>22</a:t>
            </a:fld>
            <a:endParaRPr lang="tr-T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3D1FF5-370C-428E-87FB-3E0C3B4AC425}" type="slidenum">
              <a:rPr lang="tr-TR" smtClean="0"/>
              <a:pPr>
                <a:defRPr/>
              </a:pPr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7393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E6DE5-5589-49CB-BC61-FEB1177A7AC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6223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53385-E00A-414F-945A-47EF86239B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5561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92E91-2641-497F-AEAA-8C41821946E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884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Başlık, 4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sz="quarter"/>
          </p:nvPr>
        </p:nvSpPr>
        <p:spPr>
          <a:xfrm>
            <a:off x="457200" y="381000"/>
            <a:ext cx="8229600" cy="88741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57200" y="41148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93C696-279E-4B66-B69C-C371365248B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2518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Başlık, İçerik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8741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041B1F-4296-47CF-BBBD-E9C25D7AEFF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01856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8741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C157C-A0E4-4251-AA82-F89BA45F5AF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7898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8741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E8252-9485-4837-A89E-22FA001F619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86395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1B268-5157-4815-9D7F-101CEEA62400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EC10F-4ACF-407C-97C1-38A4D22643B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78334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47143-819A-40D9-972A-E5BB59F45617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AC02E-820A-40AC-AA81-AB2FA111FC4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4662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B9799-493B-4F6F-BEFF-DD16F11841DC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2D042-2A84-4A95-8D98-7A165B5701A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81849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84360-6EBC-4047-8A78-BF9D7B6DDF85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43F4D-2151-43B9-8569-74365D060EE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5429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rgbClr val="660066"/>
          </a:solidFill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758A0-059B-4F86-98A3-42B7BE9DBE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71300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E5A85-2E08-4F7E-8E30-04B2DB9DA95D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61ED2-BEFF-4918-9094-C170B096AA8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12812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6A7E8-30BA-4D39-B382-4564B7D98AEE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67A2F-6127-470C-8A93-F04B50E900E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04909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E57EC-2DC1-4AF7-9CCC-5352CD1A1661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7323B-B7CA-4383-874A-9DDB3C2FCC3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21979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06693-7511-4A07-A5FC-D66985DC0BAC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BCAE1-BB8A-4971-BD53-E29EC88B57D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59921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7FCF3-793C-4F8A-B876-2594F5F2B783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35630-7375-41F7-BC36-7DAE3A6501D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37361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FB624-FE03-490C-8CFA-7617AB58E966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33C93-52F7-44E0-A5BA-EE3FA9435A8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62688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41FCE-8CE1-41FA-83C7-DB569752D633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9A4F8-3C50-489F-8E75-4FBC3326C42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07679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6F3FD-AD6A-4614-9677-51F8D13125CE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A83EA-654B-4DFE-B725-316DD93B7C0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09694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24D20-C447-4371-9FC4-01D7F2E03DBB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36392-8408-493D-B336-D6206D348DF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91763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2BF20-148F-4E9F-A212-67BD228C48EA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EDFDC-BE7B-46E0-A64A-5BAA9177858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9822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6A439-31AD-462C-90BD-14D2BAE1BEC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33407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AC7AB-21C6-4D07-B9A7-362BE225D6C8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6E69F-18C1-4F1D-9EC9-D2B20E7BA6F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77618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2C070-E12D-428C-9432-411FFA10DC33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8CFF5-C9B7-4FCA-8149-8B8DDB8EF17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443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B7CA6-5493-412C-B762-8932883D9343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FF09E-613C-4CAC-B3BE-74063F33C02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54587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92362-1CF7-42FA-88E4-6FEC0BF85FE3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832EC-F392-4A5B-94E1-0178925D743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7326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BECB8-1FCA-4154-9D42-398EA4C1036A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D1F52-EE7F-495A-B15F-4981751B76E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12250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CD393-9890-4123-B856-6C88321D2DFA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6417D-D350-4846-AA33-41CFFF461C5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62755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6BD5D-9B67-4957-B790-76D36D1D54A0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CF4E7-70A5-4983-AEE7-7F38096F388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90532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AD87B-AE8F-4362-B7ED-12E2367054FD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8760E-B525-4597-89C1-AF0D8AD7A56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63450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zel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E389F-5674-41C7-8571-883F88C6A2F9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4A4E5-5743-4DBA-85A4-64576C3ADEE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0722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16D13-3E84-4B18-B72A-3EA98BC083A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9580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68D86-6F59-4D90-8EB1-8E41EE41BA1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1164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018C3-26BA-4BF9-8A30-31F57F1498F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9663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F8B37-E619-4049-B2B8-F91E4E6294B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9977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8F04C-D07D-4300-A822-DFB64AD2D49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8923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DDEAC-05B3-47F9-BAE0-AC6C8A2DF07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677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8.xml"/><Relationship Id="rId13" Type="http://schemas.openxmlformats.org/officeDocument/2006/relationships/theme" Target="../theme/theme3.xml"/><Relationship Id="rId1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4">
              <a:lumMod val="10000"/>
            </a:schemeClr>
          </a:fgClr>
          <a:bgClr>
            <a:schemeClr val="tx1">
              <a:lumMod val="5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887413"/>
          </a:xfrm>
          <a:prstGeom prst="rect">
            <a:avLst/>
          </a:prstGeom>
          <a:solidFill>
            <a:srgbClr val="009999"/>
          </a:solidFill>
          <a:ln w="9525">
            <a:solidFill>
              <a:schemeClr val="bg2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39B8D0DA-DAF5-4A5F-B2F9-E4252F2DEEE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90">
          <a:fgClr>
            <a:schemeClr val="accent4">
              <a:lumMod val="10000"/>
            </a:schemeClr>
          </a:fgClr>
          <a:bgClr>
            <a:schemeClr val="tx1">
              <a:lumMod val="5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2051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E236326-8F9D-4363-B39F-487C685EFAA8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9AA3781-14C9-4D12-86B9-8DB94F44142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90">
          <a:fgClr>
            <a:schemeClr val="accent4">
              <a:lumMod val="10000"/>
            </a:schemeClr>
          </a:fgClr>
          <a:bgClr>
            <a:schemeClr val="tx1">
              <a:lumMod val="5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3075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1FC890B-B10C-4B85-9E0D-672C6EF12587}" type="datetimeFigureOut">
              <a:rPr lang="tr-TR"/>
              <a:pPr>
                <a:defRPr/>
              </a:pPr>
              <a:t>26.05.17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B433D3F-34E9-4197-A815-92583B1EA69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3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emf"/><Relationship Id="rId3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3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3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7504" y="4797152"/>
            <a:ext cx="8928992" cy="2016224"/>
          </a:xfrm>
          <a:solidFill>
            <a:srgbClr val="FFFFFF"/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r>
              <a:rPr lang="tr-TR" dirty="0" smtClean="0">
                <a:solidFill>
                  <a:schemeClr val="accent4">
                    <a:lumMod val="10000"/>
                  </a:schemeClr>
                </a:solidFill>
                <a:effectLst/>
                <a:latin typeface="+mj-lt"/>
                <a:ea typeface="Verdana" pitchFamily="34" charset="0"/>
                <a:cs typeface="Verdana" pitchFamily="34" charset="0"/>
              </a:rPr>
              <a:t>Dr</a:t>
            </a:r>
            <a:r>
              <a:rPr lang="tr-TR" dirty="0" smtClean="0">
                <a:solidFill>
                  <a:schemeClr val="accent4">
                    <a:lumMod val="10000"/>
                  </a:schemeClr>
                </a:solidFill>
                <a:effectLst/>
                <a:latin typeface="+mj-lt"/>
                <a:ea typeface="Verdana" pitchFamily="34" charset="0"/>
                <a:cs typeface="Verdana" pitchFamily="34" charset="0"/>
              </a:rPr>
              <a:t>. Ahmet Gül</a:t>
            </a:r>
          </a:p>
          <a:p>
            <a:pPr eaLnBrk="1" hangingPunct="1">
              <a:defRPr/>
            </a:pPr>
            <a:r>
              <a:rPr lang="tr-TR" i="1" dirty="0" smtClean="0">
                <a:solidFill>
                  <a:schemeClr val="accent4">
                    <a:lumMod val="10000"/>
                  </a:schemeClr>
                </a:solidFill>
                <a:effectLst/>
                <a:latin typeface="+mj-lt"/>
                <a:ea typeface="Verdana" pitchFamily="34" charset="0"/>
                <a:cs typeface="Verdana" pitchFamily="34" charset="0"/>
              </a:rPr>
              <a:t>TJOD İstanbul</a:t>
            </a:r>
          </a:p>
          <a:p>
            <a:pPr eaLnBrk="1" hangingPunct="1">
              <a:defRPr/>
            </a:pPr>
            <a:r>
              <a:rPr lang="tr-TR" i="1" dirty="0" smtClean="0">
                <a:solidFill>
                  <a:schemeClr val="accent4">
                    <a:lumMod val="10000"/>
                  </a:schemeClr>
                </a:solidFill>
                <a:effectLst/>
                <a:latin typeface="+mj-lt"/>
                <a:ea typeface="Verdana" pitchFamily="34" charset="0"/>
                <a:cs typeface="Verdana" pitchFamily="34" charset="0"/>
              </a:rPr>
              <a:t>28 Mayıs 2017</a:t>
            </a:r>
            <a:endParaRPr lang="tr-TR" i="1" dirty="0">
              <a:solidFill>
                <a:schemeClr val="accent4">
                  <a:lumMod val="10000"/>
                </a:schemeClr>
              </a:solidFill>
              <a:effectLst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788024" cy="23488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515" y="0"/>
            <a:ext cx="4325194" cy="234888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2008" y="2109043"/>
            <a:ext cx="9036496" cy="2123658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tr-TR" sz="6600" b="1" dirty="0" err="1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cfDNA</a:t>
            </a:r>
            <a:r>
              <a:rPr lang="tr-TR" sz="6600" b="1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 </a:t>
            </a:r>
            <a:r>
              <a:rPr lang="tr-TR" sz="6600" b="1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ile tarama:</a:t>
            </a:r>
          </a:p>
          <a:p>
            <a:pPr algn="ctr"/>
            <a:r>
              <a:rPr lang="tr-TR" sz="6600" b="1" dirty="0" smtClean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Kime</a:t>
            </a:r>
            <a:r>
              <a:rPr lang="tr-TR" sz="6600" b="1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? Nasıl?</a:t>
            </a:r>
            <a:endParaRPr lang="en-US" sz="6600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9464" y="1628800"/>
            <a:ext cx="4824536" cy="1650183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6" name="1 Başlık"/>
          <p:cNvSpPr txBox="1">
            <a:spLocks/>
          </p:cNvSpPr>
          <p:nvPr/>
        </p:nvSpPr>
        <p:spPr>
          <a:xfrm>
            <a:off x="4283968" y="980728"/>
            <a:ext cx="4860032" cy="72008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2000" b="1" noProof="1" smtClean="0">
                <a:solidFill>
                  <a:srgbClr val="0070C0"/>
                </a:solidFill>
                <a:latin typeface="Tahoma"/>
                <a:cs typeface="Tahoma"/>
              </a:rPr>
              <a:t>CARE Study, ABD, 2014</a:t>
            </a:r>
          </a:p>
          <a:p>
            <a:pPr>
              <a:defRPr/>
            </a:pPr>
            <a:r>
              <a:rPr lang="tr-TR" sz="2000" b="1" noProof="1" smtClean="0">
                <a:solidFill>
                  <a:srgbClr val="0070C0"/>
                </a:solidFill>
                <a:latin typeface="Tahoma"/>
                <a:cs typeface="Tahoma"/>
              </a:rPr>
              <a:t>cfDNA ve 1.tr. / 2.tr.</a:t>
            </a:r>
          </a:p>
          <a:p>
            <a:pPr>
              <a:defRPr/>
            </a:pPr>
            <a:endParaRPr lang="tr-TR" sz="2000" b="1" noProof="1" smtClean="0">
              <a:solidFill>
                <a:srgbClr val="0070C0"/>
              </a:solidFill>
              <a:latin typeface="Tahoma"/>
              <a:cs typeface="Tahoma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0" y="980728"/>
            <a:ext cx="4248472" cy="1584176"/>
          </a:xfrm>
          <a:prstGeom prst="rect">
            <a:avLst/>
          </a:prstGeom>
          <a:solidFill>
            <a:srgbClr val="D9D9D9"/>
          </a:solidFill>
          <a:ln>
            <a:solidFill>
              <a:srgbClr val="161616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l">
              <a:defRPr/>
            </a:pPr>
            <a:r>
              <a:rPr lang="tr-TR" b="1" noProof="1" smtClean="0">
                <a:solidFill>
                  <a:srgbClr val="161616"/>
                </a:solidFill>
                <a:latin typeface="Tahoma"/>
                <a:cs typeface="Tahoma"/>
              </a:rPr>
              <a:t>T21 için </a:t>
            </a:r>
          </a:p>
          <a:p>
            <a:pPr algn="l">
              <a:defRPr/>
            </a:pPr>
            <a:r>
              <a:rPr lang="tr-TR" b="1" noProof="1" smtClean="0">
                <a:solidFill>
                  <a:srgbClr val="FF0000"/>
                </a:solidFill>
                <a:latin typeface="Tahoma"/>
                <a:cs typeface="Tahoma"/>
              </a:rPr>
              <a:t>PPV:  % 45.5</a:t>
            </a:r>
          </a:p>
          <a:p>
            <a:pPr algn="l">
              <a:defRPr/>
            </a:pPr>
            <a:r>
              <a:rPr lang="tr-TR" b="1" noProof="1">
                <a:solidFill>
                  <a:srgbClr val="FF0000"/>
                </a:solidFill>
                <a:cs typeface="Tahoma"/>
              </a:rPr>
              <a:t>NPV </a:t>
            </a:r>
            <a:r>
              <a:rPr lang="tr-TR" b="1" noProof="1" smtClean="0">
                <a:solidFill>
                  <a:srgbClr val="FF0000"/>
                </a:solidFill>
                <a:cs typeface="Tahoma"/>
              </a:rPr>
              <a:t>&gt;%</a:t>
            </a:r>
            <a:r>
              <a:rPr lang="tr-TR" b="1" noProof="1">
                <a:solidFill>
                  <a:srgbClr val="FF0000"/>
                </a:solidFill>
                <a:cs typeface="Tahoma"/>
              </a:rPr>
              <a:t>99</a:t>
            </a:r>
          </a:p>
          <a:p>
            <a:pPr algn="l">
              <a:defRPr/>
            </a:pPr>
            <a:endParaRPr lang="tr-TR" b="1" noProof="1" smtClean="0">
              <a:solidFill>
                <a:srgbClr val="FF0000"/>
              </a:solidFill>
              <a:latin typeface="Tahoma"/>
              <a:cs typeface="Tahoma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60" y="3933056"/>
            <a:ext cx="4912442" cy="1656184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1" name="1 Başlık"/>
          <p:cNvSpPr txBox="1">
            <a:spLocks/>
          </p:cNvSpPr>
          <p:nvPr/>
        </p:nvSpPr>
        <p:spPr>
          <a:xfrm>
            <a:off x="4283968" y="3356992"/>
            <a:ext cx="4860032" cy="72008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2000" b="1" noProof="1" smtClean="0">
                <a:solidFill>
                  <a:srgbClr val="0070C0"/>
                </a:solidFill>
                <a:latin typeface="Tahoma"/>
                <a:cs typeface="Tahoma"/>
              </a:rPr>
              <a:t>NEXT Study, ABD, 2015</a:t>
            </a:r>
          </a:p>
          <a:p>
            <a:pPr>
              <a:defRPr/>
            </a:pPr>
            <a:r>
              <a:rPr lang="tr-TR" sz="2000" b="1" noProof="1" smtClean="0">
                <a:solidFill>
                  <a:srgbClr val="0070C0"/>
                </a:solidFill>
                <a:latin typeface="Tahoma"/>
                <a:cs typeface="Tahoma"/>
              </a:rPr>
              <a:t>cffDNA ve 1.tr.</a:t>
            </a:r>
          </a:p>
          <a:p>
            <a:pPr>
              <a:defRPr/>
            </a:pPr>
            <a:endParaRPr lang="tr-TR" sz="2000" b="1" noProof="1" smtClean="0">
              <a:solidFill>
                <a:srgbClr val="0070C0"/>
              </a:solidFill>
              <a:latin typeface="Tahoma"/>
              <a:cs typeface="Tahoma"/>
            </a:endParaRPr>
          </a:p>
        </p:txBody>
      </p:sp>
      <p:sp>
        <p:nvSpPr>
          <p:cNvPr id="12" name="1 Başlık"/>
          <p:cNvSpPr txBox="1">
            <a:spLocks/>
          </p:cNvSpPr>
          <p:nvPr/>
        </p:nvSpPr>
        <p:spPr>
          <a:xfrm>
            <a:off x="0" y="3212976"/>
            <a:ext cx="4283968" cy="1584176"/>
          </a:xfrm>
          <a:prstGeom prst="rect">
            <a:avLst/>
          </a:prstGeom>
          <a:solidFill>
            <a:srgbClr val="D9D9D9"/>
          </a:solidFill>
          <a:ln>
            <a:solidFill>
              <a:srgbClr val="161616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l">
              <a:defRPr/>
            </a:pPr>
            <a:r>
              <a:rPr lang="tr-TR" b="1" noProof="1" smtClean="0">
                <a:solidFill>
                  <a:srgbClr val="161616"/>
                </a:solidFill>
                <a:latin typeface="Tahoma"/>
                <a:cs typeface="Tahoma"/>
              </a:rPr>
              <a:t>T21 için </a:t>
            </a:r>
          </a:p>
          <a:p>
            <a:pPr algn="l">
              <a:defRPr/>
            </a:pPr>
            <a:r>
              <a:rPr lang="tr-TR" b="1" noProof="1" smtClean="0">
                <a:solidFill>
                  <a:srgbClr val="FF0000"/>
                </a:solidFill>
                <a:latin typeface="Tahoma"/>
                <a:cs typeface="Tahoma"/>
              </a:rPr>
              <a:t>PPV:  % 80</a:t>
            </a:r>
          </a:p>
          <a:p>
            <a:pPr algn="l">
              <a:defRPr/>
            </a:pPr>
            <a:r>
              <a:rPr lang="tr-TR" b="1" noProof="1">
                <a:solidFill>
                  <a:srgbClr val="FF0000"/>
                </a:solidFill>
                <a:cs typeface="Tahoma"/>
              </a:rPr>
              <a:t>NPV </a:t>
            </a:r>
            <a:r>
              <a:rPr lang="tr-TR" b="1" noProof="1" smtClean="0">
                <a:solidFill>
                  <a:srgbClr val="FF0000"/>
                </a:solidFill>
                <a:cs typeface="Tahoma"/>
              </a:rPr>
              <a:t>&gt;%</a:t>
            </a:r>
            <a:r>
              <a:rPr lang="tr-TR" b="1" noProof="1">
                <a:solidFill>
                  <a:srgbClr val="FF0000"/>
                </a:solidFill>
                <a:cs typeface="Tahoma"/>
              </a:rPr>
              <a:t>99</a:t>
            </a:r>
          </a:p>
          <a:p>
            <a:pPr algn="l">
              <a:defRPr/>
            </a:pPr>
            <a:endParaRPr lang="tr-TR" b="1" noProof="1" smtClean="0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13" name="1 Başlık"/>
          <p:cNvSpPr>
            <a:spLocks noGrp="1"/>
          </p:cNvSpPr>
          <p:nvPr>
            <p:ph type="title"/>
          </p:nvPr>
        </p:nvSpPr>
        <p:spPr>
          <a:xfrm>
            <a:off x="0" y="44624"/>
            <a:ext cx="9036495" cy="1008112"/>
          </a:xfrm>
          <a:noFill/>
          <a:ln>
            <a:noFill/>
          </a:ln>
        </p:spPr>
        <p:txBody>
          <a:bodyPr/>
          <a:lstStyle/>
          <a:p>
            <a:pPr>
              <a:defRPr/>
            </a:pPr>
            <a:r>
              <a:rPr lang="tr-TR" sz="4400" b="1" noProof="1" smtClean="0">
                <a:solidFill>
                  <a:schemeClr val="bg2">
                    <a:lumMod val="60000"/>
                    <a:lumOff val="40000"/>
                  </a:schemeClr>
                </a:solidFill>
                <a:latin typeface="Tahoma"/>
                <a:cs typeface="Tahoma"/>
              </a:rPr>
              <a:t>cfDNA: PPV, NPV ?</a:t>
            </a:r>
            <a:endParaRPr lang="tr-TR" sz="4400" b="1" noProof="1">
              <a:solidFill>
                <a:schemeClr val="bg2">
                  <a:lumMod val="60000"/>
                  <a:lumOff val="40000"/>
                </a:schemeClr>
              </a:solidFill>
              <a:latin typeface="Tahoma"/>
              <a:cs typeface="Tahoma"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4572000" y="5229200"/>
            <a:ext cx="4536504" cy="1656184"/>
          </a:xfrm>
          <a:prstGeom prst="rect">
            <a:avLst/>
          </a:prstGeom>
          <a:solidFill>
            <a:srgbClr val="BFBFBF"/>
          </a:solidFill>
          <a:ln>
            <a:solidFill>
              <a:srgbClr val="003366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l">
              <a:defRPr/>
            </a:pPr>
            <a:r>
              <a:rPr lang="tr-TR" b="1" noProof="1" smtClean="0">
                <a:solidFill>
                  <a:srgbClr val="161616"/>
                </a:solidFill>
                <a:latin typeface="Tahoma"/>
                <a:cs typeface="Tahoma"/>
              </a:rPr>
              <a:t>T18, T13 için:</a:t>
            </a:r>
          </a:p>
          <a:p>
            <a:pPr algn="l">
              <a:defRPr/>
            </a:pPr>
            <a:r>
              <a:rPr lang="tr-TR" b="1" noProof="1" smtClean="0">
                <a:solidFill>
                  <a:srgbClr val="FF0000"/>
                </a:solidFill>
                <a:latin typeface="Tahoma"/>
                <a:cs typeface="Tahoma"/>
              </a:rPr>
              <a:t>PPV: %30-40</a:t>
            </a:r>
            <a:endParaRPr lang="tr-TR" b="1" noProof="1">
              <a:solidFill>
                <a:srgbClr val="FF0000"/>
              </a:solidFill>
              <a:latin typeface="Tahoma"/>
              <a:cs typeface="Tahoma"/>
            </a:endParaRPr>
          </a:p>
          <a:p>
            <a:pPr algn="l">
              <a:defRPr/>
            </a:pPr>
            <a:r>
              <a:rPr lang="tr-TR" b="1" noProof="1" smtClean="0">
                <a:solidFill>
                  <a:srgbClr val="FF0000"/>
                </a:solidFill>
                <a:latin typeface="Tahoma"/>
                <a:cs typeface="Tahoma"/>
              </a:rPr>
              <a:t>NPV  %99</a:t>
            </a:r>
          </a:p>
          <a:p>
            <a:pPr algn="l">
              <a:defRPr/>
            </a:pPr>
            <a:endParaRPr lang="tr-TR" b="1" noProof="1" smtClean="0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15" name="1 Başlık"/>
          <p:cNvSpPr txBox="1">
            <a:spLocks/>
          </p:cNvSpPr>
          <p:nvPr/>
        </p:nvSpPr>
        <p:spPr>
          <a:xfrm>
            <a:off x="0" y="5229200"/>
            <a:ext cx="4572000" cy="1728192"/>
          </a:xfrm>
          <a:prstGeom prst="rect">
            <a:avLst/>
          </a:prstGeom>
          <a:solidFill>
            <a:srgbClr val="BFBFBF"/>
          </a:solidFill>
          <a:ln>
            <a:solidFill>
              <a:srgbClr val="161616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l">
              <a:defRPr/>
            </a:pPr>
            <a:r>
              <a:rPr lang="tr-TR" sz="3600" b="1" noProof="1" smtClean="0">
                <a:solidFill>
                  <a:srgbClr val="161616"/>
                </a:solidFill>
                <a:latin typeface="Tahoma"/>
                <a:cs typeface="Tahoma"/>
              </a:rPr>
              <a:t>T21 için </a:t>
            </a:r>
          </a:p>
          <a:p>
            <a:pPr algn="l">
              <a:defRPr/>
            </a:pPr>
            <a:r>
              <a:rPr lang="tr-TR" sz="3600" b="1" noProof="1" smtClean="0">
                <a:solidFill>
                  <a:srgbClr val="FF0000"/>
                </a:solidFill>
                <a:latin typeface="Tahoma"/>
                <a:cs typeface="Tahoma"/>
              </a:rPr>
              <a:t>PPV:  % 40-80</a:t>
            </a:r>
          </a:p>
          <a:p>
            <a:pPr algn="l">
              <a:defRPr/>
            </a:pPr>
            <a:r>
              <a:rPr lang="tr-TR" sz="3600" b="1" noProof="1" smtClean="0">
                <a:solidFill>
                  <a:srgbClr val="FF0000"/>
                </a:solidFill>
                <a:latin typeface="Tahoma"/>
                <a:cs typeface="Tahoma"/>
              </a:rPr>
              <a:t>NPV: %99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63904" y="647202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accent4">
                    <a:lumMod val="10000"/>
                  </a:schemeClr>
                </a:solidFill>
              </a:rPr>
              <a:t>ACOG, 2015</a:t>
            </a:r>
            <a:endParaRPr lang="en-US" i="1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03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 txBox="1">
            <a:spLocks/>
          </p:cNvSpPr>
          <p:nvPr/>
        </p:nvSpPr>
        <p:spPr>
          <a:xfrm>
            <a:off x="576065" y="44624"/>
            <a:ext cx="8100391" cy="115212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457200" indent="-457200">
              <a:defRPr/>
            </a:pPr>
            <a:r>
              <a:rPr lang="tr-TR" sz="4400" b="1" noProof="1" smtClean="0">
                <a:solidFill>
                  <a:srgbClr val="0A85FF"/>
                </a:solidFill>
                <a:latin typeface="Tahoma"/>
                <a:cs typeface="Tahoma"/>
              </a:rPr>
              <a:t>Düşük riskli grupta cfDNA’nın durumu ? </a:t>
            </a:r>
            <a:endParaRPr lang="tr-TR" sz="4400" noProof="1">
              <a:solidFill>
                <a:srgbClr val="0A85FF"/>
              </a:solidFill>
              <a:cs typeface="Tahoma"/>
            </a:endParaRPr>
          </a:p>
        </p:txBody>
      </p:sp>
      <p:sp>
        <p:nvSpPr>
          <p:cNvPr id="12" name="1 Başlık"/>
          <p:cNvSpPr txBox="1">
            <a:spLocks/>
          </p:cNvSpPr>
          <p:nvPr/>
        </p:nvSpPr>
        <p:spPr>
          <a:xfrm>
            <a:off x="6660232" y="1340768"/>
            <a:ext cx="2195736" cy="432048"/>
          </a:xfrm>
          <a:prstGeom prst="rect">
            <a:avLst/>
          </a:prstGeom>
          <a:solidFill>
            <a:schemeClr val="tx1"/>
          </a:solidFill>
          <a:ln>
            <a:solidFill>
              <a:srgbClr val="003366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2000" b="1" noProof="1" smtClean="0">
                <a:solidFill>
                  <a:srgbClr val="0070C0"/>
                </a:solidFill>
                <a:latin typeface="Tahoma"/>
                <a:cs typeface="Tahoma"/>
              </a:rPr>
              <a:t>ACOG, 2015</a:t>
            </a:r>
            <a:endParaRPr lang="tr-TR" sz="2000" b="1" noProof="1">
              <a:solidFill>
                <a:srgbClr val="0070C0"/>
              </a:solidFill>
              <a:latin typeface="Tahoma"/>
              <a:cs typeface="Tahoma"/>
            </a:endParaRPr>
          </a:p>
        </p:txBody>
      </p:sp>
      <p:pic>
        <p:nvPicPr>
          <p:cNvPr id="3" name="Picture 2" descr="Ekran Resmi 2015-10-18 19.29.09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0" t="14638" r="4315" b="3520"/>
          <a:stretch/>
        </p:blipFill>
        <p:spPr>
          <a:xfrm>
            <a:off x="172565" y="1700808"/>
            <a:ext cx="8719915" cy="4680520"/>
          </a:xfrm>
          <a:prstGeom prst="rect">
            <a:avLst/>
          </a:prstGeom>
          <a:solidFill>
            <a:srgbClr val="D9D9D9"/>
          </a:solidFill>
        </p:spPr>
      </p:pic>
      <p:sp>
        <p:nvSpPr>
          <p:cNvPr id="18" name="Donut 17"/>
          <p:cNvSpPr/>
          <p:nvPr/>
        </p:nvSpPr>
        <p:spPr>
          <a:xfrm>
            <a:off x="5796136" y="2348880"/>
            <a:ext cx="1224136" cy="2448272"/>
          </a:xfrm>
          <a:prstGeom prst="donut">
            <a:avLst>
              <a:gd name="adj" fmla="val 395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Donut 21"/>
          <p:cNvSpPr/>
          <p:nvPr/>
        </p:nvSpPr>
        <p:spPr>
          <a:xfrm>
            <a:off x="7164288" y="2348880"/>
            <a:ext cx="1224136" cy="2448272"/>
          </a:xfrm>
          <a:prstGeom prst="donut">
            <a:avLst>
              <a:gd name="adj" fmla="val 395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1 Başlık"/>
          <p:cNvSpPr txBox="1">
            <a:spLocks/>
          </p:cNvSpPr>
          <p:nvPr/>
        </p:nvSpPr>
        <p:spPr>
          <a:xfrm>
            <a:off x="179512" y="5877272"/>
            <a:ext cx="8712968" cy="432048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rgbClr val="003366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2400" b="1" noProof="1" smtClean="0">
                <a:solidFill>
                  <a:schemeClr val="bg1">
                    <a:lumMod val="60000"/>
                    <a:lumOff val="40000"/>
                  </a:schemeClr>
                </a:solidFill>
                <a:latin typeface="Tahoma"/>
                <a:cs typeface="Tahoma"/>
              </a:rPr>
              <a:t>X0, XXY </a:t>
            </a:r>
            <a:r>
              <a:rPr lang="tr-TR" sz="2400" b="1" noProof="1" smtClean="0">
                <a:solidFill>
                  <a:srgbClr val="FF0000"/>
                </a:solidFill>
                <a:latin typeface="Tahoma"/>
                <a:cs typeface="Tahoma"/>
              </a:rPr>
              <a:t>için sensivite %91, PPV %20-40</a:t>
            </a:r>
            <a:endParaRPr lang="tr-TR" sz="24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24" name="1 Başlık"/>
          <p:cNvSpPr txBox="1">
            <a:spLocks/>
          </p:cNvSpPr>
          <p:nvPr/>
        </p:nvSpPr>
        <p:spPr>
          <a:xfrm>
            <a:off x="179512" y="4941168"/>
            <a:ext cx="8712968" cy="936104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rgbClr val="003366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2400" b="1" noProof="1" smtClean="0">
                <a:solidFill>
                  <a:schemeClr val="bg1">
                    <a:lumMod val="60000"/>
                    <a:lumOff val="40000"/>
                  </a:schemeClr>
                </a:solidFill>
                <a:latin typeface="Tahoma"/>
                <a:cs typeface="Tahoma"/>
              </a:rPr>
              <a:t>Düşük ve yüksek risk grubunda sensivite ve spesifite benzer, </a:t>
            </a:r>
            <a:r>
              <a:rPr lang="tr-TR" sz="2400" b="1" noProof="1" smtClean="0">
                <a:solidFill>
                  <a:srgbClr val="FF0000"/>
                </a:solidFill>
                <a:latin typeface="Tahoma"/>
                <a:cs typeface="Tahoma"/>
              </a:rPr>
              <a:t>%99 ancak PPV %33 (25y) ve %87 (40y)</a:t>
            </a:r>
            <a:endParaRPr lang="tr-TR" sz="24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07956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Başlık"/>
          <p:cNvSpPr txBox="1">
            <a:spLocks/>
          </p:cNvSpPr>
          <p:nvPr/>
        </p:nvSpPr>
        <p:spPr>
          <a:xfrm>
            <a:off x="72008" y="1268760"/>
            <a:ext cx="9036496" cy="55172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457200" indent="-457200" algn="l">
              <a:buFont typeface="Arial"/>
              <a:buChar char="•"/>
              <a:defRPr/>
            </a:pPr>
            <a:r>
              <a:rPr lang="tr-TR" dirty="0" smtClean="0">
                <a:solidFill>
                  <a:srgbClr val="161616"/>
                </a:solidFill>
                <a:effectLst/>
              </a:rPr>
              <a:t>ACOG – SMFM, 2012, 2014, 2015</a:t>
            </a:r>
          </a:p>
          <a:p>
            <a:pPr marL="457200" indent="-457200" algn="l">
              <a:buFont typeface="Arial"/>
              <a:buChar char="•"/>
              <a:defRPr/>
            </a:pPr>
            <a:r>
              <a:rPr lang="tr-TR" dirty="0" smtClean="0">
                <a:solidFill>
                  <a:srgbClr val="161616"/>
                </a:solidFill>
                <a:effectLst/>
              </a:rPr>
              <a:t>TJOD İstanbul, 2013 ve 2014 </a:t>
            </a:r>
            <a:endParaRPr lang="tr-TR" dirty="0">
              <a:solidFill>
                <a:srgbClr val="161616"/>
              </a:solidFill>
              <a:effectLst/>
            </a:endParaRPr>
          </a:p>
          <a:p>
            <a:pPr marL="457200" indent="-457200" algn="l">
              <a:buFont typeface="Arial"/>
              <a:buChar char="•"/>
              <a:defRPr/>
            </a:pPr>
            <a:r>
              <a:rPr lang="tr-TR" dirty="0" smtClean="0">
                <a:solidFill>
                  <a:srgbClr val="161616"/>
                </a:solidFill>
                <a:effectLst/>
              </a:rPr>
              <a:t>RCOG – İngiliz KD, 2014</a:t>
            </a:r>
          </a:p>
          <a:p>
            <a:pPr marL="457200" indent="-457200" algn="l">
              <a:buFont typeface="Arial"/>
              <a:buChar char="•"/>
              <a:defRPr/>
            </a:pPr>
            <a:r>
              <a:rPr lang="tr-TR" dirty="0" smtClean="0">
                <a:solidFill>
                  <a:srgbClr val="161616"/>
                </a:solidFill>
                <a:effectLst/>
              </a:rPr>
              <a:t>SOGC – Kanada KD, 2014</a:t>
            </a:r>
          </a:p>
          <a:p>
            <a:pPr marL="457200" indent="-457200" algn="l">
              <a:buFont typeface="Arial"/>
              <a:buChar char="•"/>
              <a:defRPr/>
            </a:pPr>
            <a:r>
              <a:rPr lang="tr-TR" dirty="0" smtClean="0">
                <a:solidFill>
                  <a:srgbClr val="161616"/>
                </a:solidFill>
                <a:effectLst/>
              </a:rPr>
              <a:t>ISPD – Uluslararası Prenatal Tanı Birliği, 2013</a:t>
            </a:r>
          </a:p>
          <a:p>
            <a:pPr marL="457200" indent="-457200" algn="l">
              <a:buFont typeface="Arial"/>
              <a:buChar char="•"/>
              <a:defRPr/>
            </a:pPr>
            <a:r>
              <a:rPr lang="tr-TR" dirty="0" smtClean="0">
                <a:solidFill>
                  <a:srgbClr val="161616"/>
                </a:solidFill>
                <a:effectLst/>
              </a:rPr>
              <a:t>ASMG ve ESMG – Amerika ve Avrupa Genetik Dernekleri</a:t>
            </a:r>
            <a:r>
              <a:rPr lang="tr-TR" sz="2800" dirty="0" smtClean="0">
                <a:solidFill>
                  <a:srgbClr val="161616"/>
                </a:solidFill>
                <a:effectLst/>
              </a:rPr>
              <a:t>, 2015</a:t>
            </a:r>
            <a:endParaRPr lang="tr-TR" dirty="0" smtClean="0">
              <a:solidFill>
                <a:srgbClr val="161616"/>
              </a:solidFill>
              <a:effectLst/>
            </a:endParaRPr>
          </a:p>
          <a:p>
            <a:pPr marL="457200" indent="-457200" algn="l">
              <a:buFont typeface="Arial"/>
              <a:buChar char="•"/>
              <a:defRPr/>
            </a:pPr>
            <a:r>
              <a:rPr lang="tr-TR" dirty="0" smtClean="0">
                <a:solidFill>
                  <a:srgbClr val="161616"/>
                </a:solidFill>
                <a:effectLst/>
              </a:rPr>
              <a:t>ISUOG – Uluslararası KD USG Birliği, 2014</a:t>
            </a:r>
          </a:p>
          <a:p>
            <a:pPr marL="457200" indent="-457200" algn="l">
              <a:buFont typeface="Arial"/>
              <a:buChar char="•"/>
              <a:defRPr/>
            </a:pPr>
            <a:r>
              <a:rPr lang="tr-TR" dirty="0" smtClean="0">
                <a:solidFill>
                  <a:srgbClr val="161616"/>
                </a:solidFill>
                <a:effectLst/>
              </a:rPr>
              <a:t>İsrail Genetik Birliği, 2014</a:t>
            </a:r>
          </a:p>
          <a:p>
            <a:pPr marL="457200" indent="-457200" algn="l">
              <a:buFont typeface="Arial"/>
              <a:buChar char="•"/>
              <a:defRPr/>
            </a:pPr>
            <a:r>
              <a:rPr lang="tr-TR" dirty="0" smtClean="0">
                <a:solidFill>
                  <a:srgbClr val="161616"/>
                </a:solidFill>
                <a:effectLst/>
              </a:rPr>
              <a:t>FMF, 2015</a:t>
            </a:r>
          </a:p>
          <a:p>
            <a:pPr algn="l">
              <a:defRPr/>
            </a:pPr>
            <a:endParaRPr lang="tr-TR" noProof="1" smtClean="0">
              <a:solidFill>
                <a:srgbClr val="161616"/>
              </a:solidFill>
              <a:latin typeface="Tahoma"/>
              <a:cs typeface="Tahoma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179512" y="116632"/>
            <a:ext cx="8712968" cy="114699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400" b="1" noProof="1" smtClean="0">
                <a:solidFill>
                  <a:srgbClr val="0080FF"/>
                </a:solidFill>
                <a:cs typeface="Tahoma"/>
              </a:rPr>
              <a:t>cfDNA kime önerelim ?</a:t>
            </a:r>
            <a:endParaRPr lang="tr-TR" sz="44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478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4" t="32423" b="11935"/>
          <a:stretch/>
        </p:blipFill>
        <p:spPr>
          <a:xfrm>
            <a:off x="0" y="1628800"/>
            <a:ext cx="9144000" cy="3583143"/>
          </a:xfrm>
          <a:prstGeom prst="rect">
            <a:avLst/>
          </a:prstGeom>
        </p:spPr>
      </p:pic>
      <p:pic>
        <p:nvPicPr>
          <p:cNvPr id="11" name="Picture 10" descr="Ekran Resmi 2015-10-18 15.28.45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" t="13142" b="-223"/>
          <a:stretch/>
        </p:blipFill>
        <p:spPr>
          <a:xfrm>
            <a:off x="1" y="404664"/>
            <a:ext cx="7092279" cy="1296144"/>
          </a:xfrm>
          <a:prstGeom prst="rect">
            <a:avLst/>
          </a:prstGeom>
        </p:spPr>
      </p:pic>
      <p:sp>
        <p:nvSpPr>
          <p:cNvPr id="12" name="1 Başlık"/>
          <p:cNvSpPr txBox="1">
            <a:spLocks/>
          </p:cNvSpPr>
          <p:nvPr/>
        </p:nvSpPr>
        <p:spPr>
          <a:xfrm>
            <a:off x="6196136" y="404664"/>
            <a:ext cx="2915816" cy="1296144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rgbClr val="161616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2400" b="1" noProof="1" smtClean="0">
                <a:solidFill>
                  <a:srgbClr val="0070C0"/>
                </a:solidFill>
                <a:latin typeface="Tahoma"/>
                <a:cs typeface="Tahoma"/>
              </a:rPr>
              <a:t>2012, 2014, 2015</a:t>
            </a:r>
          </a:p>
          <a:p>
            <a:pPr>
              <a:defRPr/>
            </a:pPr>
            <a:r>
              <a:rPr lang="tr-TR" sz="2400" b="1" noProof="1" smtClean="0">
                <a:solidFill>
                  <a:srgbClr val="0070C0"/>
                </a:solidFill>
                <a:latin typeface="Tahoma"/>
                <a:cs typeface="Tahoma"/>
              </a:rPr>
              <a:t>ACOG, SMFM ve diğer dernekler</a:t>
            </a:r>
            <a:endParaRPr lang="tr-TR" sz="2400" b="1" noProof="1">
              <a:solidFill>
                <a:srgbClr val="0070C0"/>
              </a:solidFill>
              <a:latin typeface="Tahoma"/>
              <a:cs typeface="Tahom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5013176"/>
            <a:ext cx="9144000" cy="1815882"/>
          </a:xfrm>
          <a:prstGeom prst="rect">
            <a:avLst/>
          </a:prstGeom>
          <a:solidFill>
            <a:srgbClr val="D9D9D9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161616"/>
                </a:solidFill>
              </a:rPr>
              <a:t>Düşük</a:t>
            </a:r>
            <a:r>
              <a:rPr lang="en-US" sz="2800" dirty="0" smtClean="0">
                <a:solidFill>
                  <a:srgbClr val="161616"/>
                </a:solidFill>
              </a:rPr>
              <a:t> risk </a:t>
            </a:r>
            <a:r>
              <a:rPr lang="en-US" sz="2800" dirty="0" err="1" smtClean="0">
                <a:solidFill>
                  <a:srgbClr val="161616"/>
                </a:solidFill>
              </a:rPr>
              <a:t>grubu</a:t>
            </a:r>
            <a:r>
              <a:rPr lang="en-US" sz="2800" dirty="0" smtClean="0">
                <a:solidFill>
                  <a:srgbClr val="161616"/>
                </a:solidFill>
              </a:rPr>
              <a:t>, </a:t>
            </a:r>
            <a:r>
              <a:rPr lang="en-US" sz="2800" dirty="0" err="1" smtClean="0">
                <a:solidFill>
                  <a:srgbClr val="161616"/>
                </a:solidFill>
              </a:rPr>
              <a:t>ikiz</a:t>
            </a:r>
            <a:r>
              <a:rPr lang="en-US" sz="2800" dirty="0" smtClean="0">
                <a:solidFill>
                  <a:srgbClr val="161616"/>
                </a:solidFill>
              </a:rPr>
              <a:t> </a:t>
            </a:r>
            <a:r>
              <a:rPr lang="en-US" sz="2800" dirty="0" err="1" smtClean="0">
                <a:solidFill>
                  <a:srgbClr val="161616"/>
                </a:solidFill>
              </a:rPr>
              <a:t>gebelikler</a:t>
            </a:r>
            <a:r>
              <a:rPr lang="en-US" sz="2800" dirty="0" smtClean="0">
                <a:solidFill>
                  <a:srgbClr val="161616"/>
                </a:solidFill>
              </a:rPr>
              <a:t> </a:t>
            </a:r>
            <a:r>
              <a:rPr lang="en-US" sz="2800" dirty="0" err="1" smtClean="0">
                <a:solidFill>
                  <a:srgbClr val="161616"/>
                </a:solidFill>
              </a:rPr>
              <a:t>ve</a:t>
            </a:r>
            <a:r>
              <a:rPr lang="en-US" sz="2800" dirty="0" smtClean="0">
                <a:solidFill>
                  <a:srgbClr val="161616"/>
                </a:solidFill>
              </a:rPr>
              <a:t> </a:t>
            </a:r>
            <a:r>
              <a:rPr lang="en-US" sz="2800" dirty="0" err="1" smtClean="0">
                <a:solidFill>
                  <a:srgbClr val="161616"/>
                </a:solidFill>
              </a:rPr>
              <a:t>mikrodelesyon</a:t>
            </a:r>
            <a:r>
              <a:rPr lang="en-US" sz="2800" dirty="0" smtClean="0">
                <a:solidFill>
                  <a:srgbClr val="161616"/>
                </a:solidFill>
              </a:rPr>
              <a:t> </a:t>
            </a:r>
            <a:r>
              <a:rPr lang="en-US" sz="2800" dirty="0" err="1" smtClean="0">
                <a:solidFill>
                  <a:srgbClr val="161616"/>
                </a:solidFill>
              </a:rPr>
              <a:t>sendromları</a:t>
            </a:r>
            <a:r>
              <a:rPr lang="en-US" sz="2800" dirty="0" smtClean="0">
                <a:solidFill>
                  <a:srgbClr val="161616"/>
                </a:solidFill>
              </a:rPr>
              <a:t> </a:t>
            </a:r>
            <a:r>
              <a:rPr lang="en-US" sz="2800" dirty="0" err="1" smtClean="0">
                <a:solidFill>
                  <a:srgbClr val="161616"/>
                </a:solidFill>
              </a:rPr>
              <a:t>için</a:t>
            </a:r>
            <a:r>
              <a:rPr lang="en-US" sz="2800" dirty="0" smtClean="0">
                <a:solidFill>
                  <a:srgbClr val="161616"/>
                </a:solidFill>
              </a:rPr>
              <a:t> </a:t>
            </a:r>
            <a:r>
              <a:rPr lang="en-US" sz="2800" dirty="0" err="1" smtClean="0">
                <a:solidFill>
                  <a:srgbClr val="161616"/>
                </a:solidFill>
              </a:rPr>
              <a:t>rutin</a:t>
            </a:r>
            <a:r>
              <a:rPr lang="en-US" sz="2800" dirty="0" smtClean="0">
                <a:solidFill>
                  <a:srgbClr val="161616"/>
                </a:solidFill>
              </a:rPr>
              <a:t> </a:t>
            </a:r>
            <a:r>
              <a:rPr lang="en-US" sz="2800" dirty="0" err="1" smtClean="0">
                <a:solidFill>
                  <a:srgbClr val="161616"/>
                </a:solidFill>
              </a:rPr>
              <a:t>cfDNA</a:t>
            </a:r>
            <a:r>
              <a:rPr lang="en-US" sz="2800" dirty="0" smtClean="0">
                <a:solidFill>
                  <a:srgbClr val="161616"/>
                </a:solidFill>
              </a:rPr>
              <a:t> </a:t>
            </a:r>
            <a:r>
              <a:rPr lang="en-US" sz="2800" dirty="0" err="1" smtClean="0">
                <a:solidFill>
                  <a:srgbClr val="161616"/>
                </a:solidFill>
              </a:rPr>
              <a:t>önermiyor</a:t>
            </a:r>
            <a:r>
              <a:rPr lang="en-US" sz="2800" dirty="0" smtClean="0">
                <a:solidFill>
                  <a:srgbClr val="161616"/>
                </a:solidFill>
              </a:rPr>
              <a:t>. </a:t>
            </a:r>
            <a:r>
              <a:rPr lang="en-US" sz="2800" dirty="0" err="1" smtClean="0">
                <a:solidFill>
                  <a:srgbClr val="161616"/>
                </a:solidFill>
              </a:rPr>
              <a:t>Cinsiyet</a:t>
            </a:r>
            <a:r>
              <a:rPr lang="en-US" sz="2800" dirty="0" smtClean="0">
                <a:solidFill>
                  <a:srgbClr val="161616"/>
                </a:solidFill>
              </a:rPr>
              <a:t> </a:t>
            </a:r>
            <a:r>
              <a:rPr lang="en-US" sz="2800" dirty="0" err="1" smtClean="0">
                <a:solidFill>
                  <a:srgbClr val="161616"/>
                </a:solidFill>
              </a:rPr>
              <a:t>kromozomları</a:t>
            </a:r>
            <a:r>
              <a:rPr lang="en-US" sz="2800" dirty="0">
                <a:solidFill>
                  <a:srgbClr val="161616"/>
                </a:solidFill>
              </a:rPr>
              <a:t> </a:t>
            </a:r>
            <a:r>
              <a:rPr lang="en-US" sz="2800" dirty="0" err="1" smtClean="0">
                <a:solidFill>
                  <a:srgbClr val="161616"/>
                </a:solidFill>
              </a:rPr>
              <a:t>için</a:t>
            </a:r>
            <a:r>
              <a:rPr lang="en-US" sz="2800" dirty="0" smtClean="0">
                <a:solidFill>
                  <a:srgbClr val="161616"/>
                </a:solidFill>
              </a:rPr>
              <a:t> </a:t>
            </a:r>
            <a:r>
              <a:rPr lang="en-US" sz="2800" dirty="0" err="1" smtClean="0">
                <a:solidFill>
                  <a:srgbClr val="161616"/>
                </a:solidFill>
              </a:rPr>
              <a:t>bilgilendirme</a:t>
            </a:r>
            <a:r>
              <a:rPr lang="en-US" sz="2800" dirty="0" smtClean="0">
                <a:solidFill>
                  <a:srgbClr val="161616"/>
                </a:solidFill>
              </a:rPr>
              <a:t> </a:t>
            </a:r>
            <a:r>
              <a:rPr lang="en-US" sz="2800" dirty="0" err="1" smtClean="0">
                <a:solidFill>
                  <a:srgbClr val="161616"/>
                </a:solidFill>
              </a:rPr>
              <a:t>sonrası</a:t>
            </a:r>
            <a:r>
              <a:rPr lang="en-US" sz="2800" dirty="0" smtClean="0">
                <a:solidFill>
                  <a:srgbClr val="161616"/>
                </a:solidFill>
              </a:rPr>
              <a:t> </a:t>
            </a:r>
            <a:r>
              <a:rPr lang="en-US" sz="2800" dirty="0" err="1" smtClean="0">
                <a:solidFill>
                  <a:srgbClr val="161616"/>
                </a:solidFill>
              </a:rPr>
              <a:t>seçenek</a:t>
            </a:r>
            <a:endParaRPr lang="en-US" sz="2800" dirty="0" smtClean="0">
              <a:solidFill>
                <a:srgbClr val="161616"/>
              </a:solidFill>
            </a:endParaRPr>
          </a:p>
          <a:p>
            <a:r>
              <a:rPr lang="en-US" sz="2800" b="1" dirty="0" err="1" smtClean="0">
                <a:solidFill>
                  <a:srgbClr val="FF0000"/>
                </a:solidFill>
              </a:rPr>
              <a:t>Majör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anomali</a:t>
            </a:r>
            <a:r>
              <a:rPr lang="en-US" sz="2800" b="1" dirty="0" smtClean="0">
                <a:solidFill>
                  <a:srgbClr val="FF0000"/>
                </a:solidFill>
              </a:rPr>
              <a:t>, NT&gt;3.5 mm, CVS/AS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90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116632"/>
            <a:ext cx="9108504" cy="414020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2836" y="3861048"/>
            <a:ext cx="9507364" cy="3096344"/>
          </a:xfrm>
          <a:prstGeom prst="rect">
            <a:avLst/>
          </a:prstGeom>
        </p:spPr>
      </p:pic>
      <p:sp>
        <p:nvSpPr>
          <p:cNvPr id="6" name="1 Başlık"/>
          <p:cNvSpPr txBox="1">
            <a:spLocks/>
          </p:cNvSpPr>
          <p:nvPr/>
        </p:nvSpPr>
        <p:spPr>
          <a:xfrm>
            <a:off x="6120680" y="548680"/>
            <a:ext cx="2915816" cy="1296144"/>
          </a:xfrm>
          <a:prstGeom prst="rect">
            <a:avLst/>
          </a:prstGeom>
          <a:solidFill>
            <a:schemeClr val="tx1"/>
          </a:solidFill>
          <a:ln>
            <a:solidFill>
              <a:srgbClr val="161616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2800" b="1" noProof="1" smtClean="0">
                <a:solidFill>
                  <a:srgbClr val="0070C0"/>
                </a:solidFill>
                <a:latin typeface="Tahoma"/>
                <a:cs typeface="Tahoma"/>
              </a:rPr>
              <a:t>TJOD İstanbul,</a:t>
            </a:r>
          </a:p>
          <a:p>
            <a:pPr>
              <a:defRPr/>
            </a:pPr>
            <a:r>
              <a:rPr lang="tr-TR" sz="2800" b="1" noProof="1" smtClean="0">
                <a:solidFill>
                  <a:srgbClr val="0070C0"/>
                </a:solidFill>
                <a:latin typeface="Tahoma"/>
                <a:cs typeface="Tahoma"/>
              </a:rPr>
              <a:t> Nisan 2013 ve 2014</a:t>
            </a:r>
            <a:endParaRPr lang="tr-TR" sz="2800" b="1" noProof="1">
              <a:solidFill>
                <a:srgbClr val="0070C0"/>
              </a:solidFill>
              <a:latin typeface="Tahoma"/>
              <a:cs typeface="Tahoma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35496" y="3212976"/>
            <a:ext cx="9108504" cy="72008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3600" b="1" noProof="1" smtClean="0">
                <a:solidFill>
                  <a:srgbClr val="FF0000"/>
                </a:solidFill>
                <a:latin typeface="Tahoma"/>
                <a:cs typeface="Tahoma"/>
              </a:rPr>
              <a:t>cfDNA’nın olası kullanım alanları</a:t>
            </a:r>
            <a:endParaRPr lang="tr-TR" sz="36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85232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"/>
            <a:ext cx="8748464" cy="1916832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" name="1 Başlık"/>
          <p:cNvSpPr txBox="1">
            <a:spLocks/>
          </p:cNvSpPr>
          <p:nvPr/>
        </p:nvSpPr>
        <p:spPr>
          <a:xfrm>
            <a:off x="5976664" y="908720"/>
            <a:ext cx="2915816" cy="720080"/>
          </a:xfrm>
          <a:prstGeom prst="rect">
            <a:avLst/>
          </a:prstGeom>
          <a:solidFill>
            <a:schemeClr val="tx1"/>
          </a:solidFill>
          <a:ln>
            <a:solidFill>
              <a:srgbClr val="003366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2000" b="1" noProof="1" smtClean="0">
                <a:solidFill>
                  <a:srgbClr val="0070C0"/>
                </a:solidFill>
                <a:latin typeface="Tahoma"/>
                <a:cs typeface="Tahoma"/>
              </a:rPr>
              <a:t>ASMG ve ESMG</a:t>
            </a:r>
          </a:p>
          <a:p>
            <a:pPr>
              <a:defRPr/>
            </a:pPr>
            <a:r>
              <a:rPr lang="tr-TR" sz="2000" b="1" noProof="1" smtClean="0">
                <a:solidFill>
                  <a:srgbClr val="0070C0"/>
                </a:solidFill>
                <a:latin typeface="Tahoma"/>
                <a:cs typeface="Tahoma"/>
              </a:rPr>
              <a:t>Mart 2015</a:t>
            </a:r>
            <a:endParaRPr lang="tr-TR" sz="2000" b="1" noProof="1">
              <a:solidFill>
                <a:srgbClr val="0070C0"/>
              </a:solidFill>
              <a:latin typeface="Tahoma"/>
              <a:cs typeface="Tahoma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9512" y="1700808"/>
            <a:ext cx="8856984" cy="508518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342900" indent="-342900" algn="l">
              <a:buFont typeface="Arial"/>
              <a:buChar char="•"/>
              <a:defRPr/>
            </a:pPr>
            <a:r>
              <a:rPr lang="tr-TR" sz="2600" noProof="1" smtClean="0">
                <a:solidFill>
                  <a:schemeClr val="accent4">
                    <a:lumMod val="10000"/>
                  </a:schemeClr>
                </a:solidFill>
                <a:latin typeface="Tahoma"/>
                <a:cs typeface="Tahoma"/>
              </a:rPr>
              <a:t>Sensivitesi ve spesifitesi yüksek, </a:t>
            </a:r>
            <a:r>
              <a:rPr lang="tr-TR" sz="2600" noProof="1" smtClean="0">
                <a:solidFill>
                  <a:srgbClr val="FF0000"/>
                </a:solidFill>
                <a:latin typeface="Tahoma"/>
                <a:cs typeface="Tahoma"/>
              </a:rPr>
              <a:t>&gt;%99 (rapor verilenlerde), PPV %45-80 </a:t>
            </a:r>
            <a:r>
              <a:rPr lang="tr-TR" sz="2600" noProof="1" smtClean="0">
                <a:solidFill>
                  <a:schemeClr val="accent4">
                    <a:lumMod val="10000"/>
                  </a:schemeClr>
                </a:solidFill>
                <a:latin typeface="Tahoma"/>
                <a:cs typeface="Tahoma"/>
              </a:rPr>
              <a:t>arası.</a:t>
            </a:r>
          </a:p>
          <a:p>
            <a:pPr marL="342900" lvl="1" indent="-342900" algn="l">
              <a:lnSpc>
                <a:spcPct val="120000"/>
              </a:lnSpc>
              <a:buFont typeface="Arial"/>
              <a:buChar char="•"/>
              <a:defRPr/>
            </a:pPr>
            <a:r>
              <a:rPr lang="tr-TR" noProof="1" smtClean="0">
                <a:solidFill>
                  <a:srgbClr val="161616"/>
                </a:solidFill>
                <a:latin typeface="Tahoma"/>
                <a:cs typeface="Tahoma"/>
              </a:rPr>
              <a:t>T21:Yanlış pozitiflik </a:t>
            </a:r>
            <a:r>
              <a:rPr lang="tr-TR" noProof="1">
                <a:solidFill>
                  <a:srgbClr val="161616"/>
                </a:solidFill>
                <a:latin typeface="Tahoma"/>
                <a:cs typeface="Tahoma"/>
              </a:rPr>
              <a:t>oranı </a:t>
            </a:r>
            <a:r>
              <a:rPr lang="tr-TR" noProof="1" smtClean="0">
                <a:solidFill>
                  <a:srgbClr val="161616"/>
                </a:solidFill>
                <a:latin typeface="Tahoma"/>
                <a:cs typeface="Tahoma"/>
              </a:rPr>
              <a:t>&lt;%0.5 (90-100 </a:t>
            </a:r>
            <a:r>
              <a:rPr lang="tr-TR" noProof="1">
                <a:solidFill>
                  <a:srgbClr val="161616"/>
                </a:solidFill>
                <a:latin typeface="Tahoma"/>
                <a:cs typeface="Tahoma"/>
              </a:rPr>
              <a:t>kat </a:t>
            </a:r>
            <a:r>
              <a:rPr lang="tr-TR" noProof="1" smtClean="0">
                <a:solidFill>
                  <a:srgbClr val="161616"/>
                </a:solidFill>
                <a:latin typeface="Tahoma"/>
                <a:cs typeface="Tahoma"/>
              </a:rPr>
              <a:t>az), yanlış negatiflik &lt;%1 </a:t>
            </a:r>
            <a:r>
              <a:rPr lang="tr-TR" i="1" noProof="1">
                <a:solidFill>
                  <a:srgbClr val="161616"/>
                </a:solidFill>
                <a:latin typeface="Tahoma"/>
                <a:cs typeface="Tahoma"/>
              </a:rPr>
              <a:t>(Next study, 2015</a:t>
            </a:r>
            <a:r>
              <a:rPr lang="tr-TR" i="1" noProof="1" smtClean="0">
                <a:solidFill>
                  <a:srgbClr val="161616"/>
                </a:solidFill>
                <a:latin typeface="Tahoma"/>
                <a:cs typeface="Tahoma"/>
              </a:rPr>
              <a:t>)</a:t>
            </a:r>
            <a:endParaRPr lang="tr-TR" sz="2600" i="1" noProof="1" smtClean="0">
              <a:solidFill>
                <a:schemeClr val="accent4">
                  <a:lumMod val="10000"/>
                </a:schemeClr>
              </a:solidFill>
              <a:latin typeface="Tahoma"/>
              <a:cs typeface="Tahoma"/>
            </a:endParaRPr>
          </a:p>
          <a:p>
            <a:pPr marL="342900" indent="-342900" algn="l">
              <a:buFont typeface="Arial"/>
              <a:buChar char="•"/>
              <a:defRPr/>
            </a:pPr>
            <a:r>
              <a:rPr lang="tr-TR" sz="2600" noProof="1" smtClean="0">
                <a:solidFill>
                  <a:schemeClr val="accent4">
                    <a:lumMod val="10000"/>
                  </a:schemeClr>
                </a:solidFill>
                <a:latin typeface="Tahoma"/>
                <a:cs typeface="Tahoma"/>
              </a:rPr>
              <a:t>Pozitif cfDNA testi,</a:t>
            </a:r>
            <a:r>
              <a:rPr lang="tr-TR" sz="2600" noProof="1" smtClean="0">
                <a:solidFill>
                  <a:srgbClr val="FF6600"/>
                </a:solidFill>
                <a:latin typeface="Tahoma"/>
                <a:cs typeface="Tahoma"/>
              </a:rPr>
              <a:t> </a:t>
            </a:r>
            <a:r>
              <a:rPr lang="tr-TR" sz="2600" noProof="1" smtClean="0">
                <a:solidFill>
                  <a:srgbClr val="FF0000"/>
                </a:solidFill>
                <a:latin typeface="Tahoma"/>
                <a:cs typeface="Tahoma"/>
              </a:rPr>
              <a:t>amniosentez </a:t>
            </a:r>
            <a:r>
              <a:rPr lang="tr-TR" sz="2600" noProof="1" smtClean="0">
                <a:solidFill>
                  <a:schemeClr val="accent4">
                    <a:lumMod val="10000"/>
                  </a:schemeClr>
                </a:solidFill>
                <a:latin typeface="Tahoma"/>
                <a:cs typeface="Tahoma"/>
              </a:rPr>
              <a:t>ile teyit edilmeli.</a:t>
            </a:r>
          </a:p>
          <a:p>
            <a:pPr marL="342900" indent="-342900" algn="l">
              <a:buFont typeface="Arial"/>
              <a:buChar char="•"/>
              <a:defRPr/>
            </a:pPr>
            <a:r>
              <a:rPr lang="tr-TR" sz="2600" noProof="1" smtClean="0">
                <a:solidFill>
                  <a:srgbClr val="FF0000"/>
                </a:solidFill>
                <a:latin typeface="Tahoma"/>
                <a:cs typeface="Tahoma"/>
              </a:rPr>
              <a:t>Rutin öneri yok</a:t>
            </a:r>
            <a:r>
              <a:rPr lang="tr-TR" sz="2600" noProof="1" smtClean="0">
                <a:solidFill>
                  <a:schemeClr val="accent4">
                    <a:lumMod val="10000"/>
                  </a:schemeClr>
                </a:solidFill>
                <a:latin typeface="Tahoma"/>
                <a:cs typeface="Tahoma"/>
              </a:rPr>
              <a:t>, </a:t>
            </a:r>
            <a:r>
              <a:rPr lang="tr-TR" sz="2600" noProof="1">
                <a:solidFill>
                  <a:schemeClr val="accent4">
                    <a:lumMod val="10000"/>
                  </a:schemeClr>
                </a:solidFill>
                <a:cs typeface="Tahoma"/>
              </a:rPr>
              <a:t>Birincil veya ikincil test </a:t>
            </a:r>
            <a:endParaRPr lang="tr-TR" sz="2600" noProof="1" smtClean="0">
              <a:solidFill>
                <a:schemeClr val="accent4">
                  <a:lumMod val="10000"/>
                </a:schemeClr>
              </a:solidFill>
              <a:cs typeface="Tahoma"/>
            </a:endParaRPr>
          </a:p>
          <a:p>
            <a:pPr marL="342900" indent="-342900" algn="l">
              <a:buFont typeface="Arial"/>
              <a:buChar char="•"/>
              <a:defRPr/>
            </a:pPr>
            <a:r>
              <a:rPr lang="tr-TR" sz="2600" noProof="1" smtClean="0">
                <a:solidFill>
                  <a:schemeClr val="accent4">
                    <a:lumMod val="10000"/>
                  </a:schemeClr>
                </a:solidFill>
                <a:latin typeface="Tahoma"/>
                <a:cs typeface="Tahoma"/>
              </a:rPr>
              <a:t>Seks kromozom anomalileri </a:t>
            </a:r>
            <a:r>
              <a:rPr lang="tr-TR" sz="2600" noProof="1" smtClean="0">
                <a:solidFill>
                  <a:srgbClr val="FF0000"/>
                </a:solidFill>
                <a:latin typeface="Tahoma"/>
                <a:cs typeface="Tahoma"/>
              </a:rPr>
              <a:t>(SCA) </a:t>
            </a:r>
            <a:r>
              <a:rPr lang="tr-TR" sz="2600" noProof="1" smtClean="0">
                <a:solidFill>
                  <a:schemeClr val="accent4">
                    <a:lumMod val="10000"/>
                  </a:schemeClr>
                </a:solidFill>
                <a:latin typeface="Tahoma"/>
                <a:cs typeface="Tahoma"/>
              </a:rPr>
              <a:t>ve </a:t>
            </a:r>
            <a:r>
              <a:rPr lang="tr-TR" sz="2600" noProof="1" smtClean="0">
                <a:solidFill>
                  <a:srgbClr val="FF0000"/>
                </a:solidFill>
                <a:latin typeface="Tahoma"/>
                <a:cs typeface="Tahoma"/>
              </a:rPr>
              <a:t>mikrodelesyon </a:t>
            </a:r>
            <a:r>
              <a:rPr lang="tr-TR" sz="2600" noProof="1" smtClean="0">
                <a:solidFill>
                  <a:schemeClr val="accent4">
                    <a:lumMod val="10000"/>
                  </a:schemeClr>
                </a:solidFill>
                <a:latin typeface="Tahoma"/>
                <a:cs typeface="Tahoma"/>
              </a:rPr>
              <a:t>sendromları için rutin </a:t>
            </a:r>
            <a:r>
              <a:rPr lang="tr-TR" sz="2600" noProof="1" smtClean="0">
                <a:solidFill>
                  <a:srgbClr val="FF0000"/>
                </a:solidFill>
                <a:latin typeface="Tahoma"/>
                <a:cs typeface="Tahoma"/>
              </a:rPr>
              <a:t>önerilmiyor.</a:t>
            </a:r>
          </a:p>
          <a:p>
            <a:pPr marL="342900" indent="-342900" algn="l">
              <a:buFont typeface="Arial"/>
              <a:buChar char="•"/>
              <a:defRPr/>
            </a:pPr>
            <a:r>
              <a:rPr lang="tr-TR" sz="2600" noProof="1" smtClean="0">
                <a:solidFill>
                  <a:schemeClr val="accent4">
                    <a:lumMod val="10000"/>
                  </a:schemeClr>
                </a:solidFill>
                <a:latin typeface="Tahoma"/>
                <a:cs typeface="Tahoma"/>
              </a:rPr>
              <a:t>Mikrodelesyon sendromlarının rutin taranması halinde </a:t>
            </a:r>
            <a:r>
              <a:rPr lang="tr-TR" sz="2600" noProof="1" smtClean="0">
                <a:solidFill>
                  <a:srgbClr val="FF0000"/>
                </a:solidFill>
                <a:latin typeface="Tahoma"/>
                <a:cs typeface="Tahoma"/>
              </a:rPr>
              <a:t>%3 yanlış pozitiflik, </a:t>
            </a:r>
            <a:r>
              <a:rPr lang="tr-TR" sz="2600" noProof="1" smtClean="0">
                <a:solidFill>
                  <a:schemeClr val="accent4">
                    <a:lumMod val="10000"/>
                  </a:schemeClr>
                </a:solidFill>
                <a:latin typeface="Tahoma"/>
                <a:cs typeface="Tahoma"/>
              </a:rPr>
              <a:t>girişim oranının artması beklenir.</a:t>
            </a:r>
          </a:p>
        </p:txBody>
      </p:sp>
    </p:spTree>
    <p:extLst>
      <p:ext uri="{BB962C8B-B14F-4D97-AF65-F5344CB8AC3E}">
        <p14:creationId xmlns:p14="http://schemas.microsoft.com/office/powerpoint/2010/main" val="186462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80" y="2083241"/>
            <a:ext cx="9144000" cy="34339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0688"/>
            <a:ext cx="9144000" cy="1440160"/>
          </a:xfrm>
          <a:prstGeom prst="rect">
            <a:avLst/>
          </a:prstGeom>
          <a:ln>
            <a:solidFill>
              <a:schemeClr val="accent4">
                <a:lumMod val="10000"/>
              </a:schemeClr>
            </a:solidFill>
          </a:ln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36512" y="5085184"/>
            <a:ext cx="9144000" cy="1772816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rgbClr val="161616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l">
              <a:defRPr/>
            </a:pPr>
            <a:r>
              <a:rPr lang="tr-TR" noProof="1" smtClean="0">
                <a:solidFill>
                  <a:srgbClr val="161616"/>
                </a:solidFill>
                <a:cs typeface="Tahoma"/>
              </a:rPr>
              <a:t>NHS / FMF, populasyonun %20-25’i cfDNA</a:t>
            </a:r>
          </a:p>
          <a:p>
            <a:pPr algn="l">
              <a:defRPr/>
            </a:pPr>
            <a:r>
              <a:rPr lang="tr-TR" sz="3600" b="1" noProof="1" smtClean="0">
                <a:solidFill>
                  <a:srgbClr val="FF0000"/>
                </a:solidFill>
                <a:cs typeface="Tahoma"/>
              </a:rPr>
              <a:t>1/101-2500, </a:t>
            </a:r>
            <a:r>
              <a:rPr lang="tr-TR" sz="3600" noProof="1" smtClean="0">
                <a:solidFill>
                  <a:srgbClr val="161616"/>
                </a:solidFill>
                <a:cs typeface="Tahoma"/>
              </a:rPr>
              <a:t>cfDNA veya izlem, S:%98</a:t>
            </a:r>
          </a:p>
          <a:p>
            <a:pPr algn="l">
              <a:defRPr/>
            </a:pPr>
            <a:r>
              <a:rPr lang="tr-TR" sz="3600" noProof="1">
                <a:solidFill>
                  <a:srgbClr val="161616"/>
                </a:solidFill>
                <a:cs typeface="Tahoma"/>
              </a:rPr>
              <a:t>&gt;1/100, </a:t>
            </a:r>
            <a:r>
              <a:rPr lang="tr-TR" sz="3600" noProof="1" smtClean="0">
                <a:solidFill>
                  <a:srgbClr val="161616"/>
                </a:solidFill>
                <a:cs typeface="Tahoma"/>
              </a:rPr>
              <a:t>CVS/cfDNA, </a:t>
            </a:r>
            <a:r>
              <a:rPr lang="tr-TR" sz="3600" i="1" noProof="1" smtClean="0">
                <a:solidFill>
                  <a:srgbClr val="161616"/>
                </a:solidFill>
                <a:cs typeface="Tahoma"/>
              </a:rPr>
              <a:t>(FMF, &gt;1/10 CVS)</a:t>
            </a:r>
            <a:endParaRPr lang="tr-TR" sz="2400" i="1" noProof="1">
              <a:solidFill>
                <a:srgbClr val="161616"/>
              </a:solidFill>
              <a:cs typeface="Tahoma"/>
            </a:endParaRPr>
          </a:p>
        </p:txBody>
      </p:sp>
      <p:sp>
        <p:nvSpPr>
          <p:cNvPr id="5" name="Donut 4"/>
          <p:cNvSpPr/>
          <p:nvPr/>
        </p:nvSpPr>
        <p:spPr>
          <a:xfrm>
            <a:off x="1907704" y="2420888"/>
            <a:ext cx="1296144" cy="1656184"/>
          </a:xfrm>
          <a:prstGeom prst="donut">
            <a:avLst>
              <a:gd name="adj" fmla="val 129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Donut 5"/>
          <p:cNvSpPr/>
          <p:nvPr/>
        </p:nvSpPr>
        <p:spPr>
          <a:xfrm>
            <a:off x="35496" y="2636912"/>
            <a:ext cx="1296144" cy="1440160"/>
          </a:xfrm>
          <a:prstGeom prst="donut">
            <a:avLst>
              <a:gd name="adj" fmla="val 129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611560" y="-99392"/>
            <a:ext cx="8100391" cy="115212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457200" indent="-457200">
              <a:defRPr/>
            </a:pPr>
            <a:r>
              <a:rPr lang="tr-TR" sz="4400" b="1" noProof="1" smtClean="0">
                <a:solidFill>
                  <a:srgbClr val="0A85FF"/>
                </a:solidFill>
                <a:latin typeface="Tahoma"/>
                <a:cs typeface="Tahoma"/>
              </a:rPr>
              <a:t>“Intermediate” </a:t>
            </a:r>
            <a:r>
              <a:rPr lang="mr-IN" sz="4400" b="1" noProof="1" smtClean="0">
                <a:solidFill>
                  <a:srgbClr val="0A85FF"/>
                </a:solidFill>
                <a:latin typeface="Tahoma"/>
                <a:cs typeface="Tahoma"/>
              </a:rPr>
              <a:t>–</a:t>
            </a:r>
            <a:r>
              <a:rPr lang="tr-TR" sz="4400" b="1" noProof="1" smtClean="0">
                <a:solidFill>
                  <a:srgbClr val="0A85FF"/>
                </a:solidFill>
                <a:latin typeface="Tahoma"/>
                <a:cs typeface="Tahoma"/>
              </a:rPr>
              <a:t> Ara grup ?</a:t>
            </a:r>
            <a:endParaRPr lang="tr-TR" sz="4400" noProof="1">
              <a:solidFill>
                <a:srgbClr val="0A85FF"/>
              </a:solidFill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35550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 txBox="1">
            <a:spLocks/>
          </p:cNvSpPr>
          <p:nvPr/>
        </p:nvSpPr>
        <p:spPr>
          <a:xfrm>
            <a:off x="611560" y="-27384"/>
            <a:ext cx="8100391" cy="115212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457200" indent="-457200">
              <a:defRPr/>
            </a:pPr>
            <a:r>
              <a:rPr lang="tr-TR" sz="4400" b="1" noProof="1" smtClean="0">
                <a:solidFill>
                  <a:srgbClr val="0A85FF"/>
                </a:solidFill>
                <a:latin typeface="Tahoma"/>
                <a:cs typeface="Tahoma"/>
              </a:rPr>
              <a:t>“Intermediate” </a:t>
            </a:r>
            <a:r>
              <a:rPr lang="mr-IN" sz="4400" b="1" noProof="1" smtClean="0">
                <a:solidFill>
                  <a:srgbClr val="0A85FF"/>
                </a:solidFill>
                <a:latin typeface="Tahoma"/>
                <a:cs typeface="Tahoma"/>
              </a:rPr>
              <a:t>–</a:t>
            </a:r>
            <a:r>
              <a:rPr lang="tr-TR" sz="4400" b="1" noProof="1" smtClean="0">
                <a:solidFill>
                  <a:srgbClr val="0A85FF"/>
                </a:solidFill>
                <a:latin typeface="Tahoma"/>
                <a:cs typeface="Tahoma"/>
              </a:rPr>
              <a:t> Ara grup ?</a:t>
            </a:r>
            <a:endParaRPr lang="tr-TR" sz="4400" noProof="1">
              <a:solidFill>
                <a:srgbClr val="0A85FF"/>
              </a:solidFill>
              <a:cs typeface="Tahom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72" y="2564904"/>
            <a:ext cx="8028384" cy="1800200"/>
          </a:xfrm>
          <a:prstGeom prst="rect">
            <a:avLst/>
          </a:prstGeom>
          <a:ln>
            <a:solidFill>
              <a:srgbClr val="161616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692696"/>
            <a:ext cx="8064896" cy="1875284"/>
          </a:xfrm>
          <a:prstGeom prst="rect">
            <a:avLst/>
          </a:prstGeom>
          <a:ln>
            <a:solidFill>
              <a:srgbClr val="161616"/>
            </a:solidFill>
          </a:ln>
        </p:spPr>
      </p:pic>
      <p:sp>
        <p:nvSpPr>
          <p:cNvPr id="11" name="1 Başlık"/>
          <p:cNvSpPr txBox="1">
            <a:spLocks/>
          </p:cNvSpPr>
          <p:nvPr/>
        </p:nvSpPr>
        <p:spPr>
          <a:xfrm>
            <a:off x="107504" y="4437112"/>
            <a:ext cx="8928992" cy="216024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457200" indent="-457200" algn="l">
              <a:defRPr/>
            </a:pPr>
            <a:r>
              <a:rPr lang="tr-TR" b="1" noProof="1" smtClean="0">
                <a:solidFill>
                  <a:srgbClr val="0A85FF"/>
                </a:solidFill>
                <a:latin typeface="Tahoma"/>
                <a:cs typeface="Tahoma"/>
              </a:rPr>
              <a:t>    Avusturya/Almanya/İsviçre: cfDNA birincil veya ikincil test, </a:t>
            </a:r>
          </a:p>
          <a:p>
            <a:pPr marL="457200" indent="-457200" algn="l">
              <a:defRPr/>
            </a:pPr>
            <a:r>
              <a:rPr lang="tr-TR" b="1" noProof="1">
                <a:solidFill>
                  <a:srgbClr val="0A85FF"/>
                </a:solidFill>
                <a:latin typeface="Tahoma"/>
                <a:cs typeface="Tahoma"/>
              </a:rPr>
              <a:t> </a:t>
            </a:r>
            <a:r>
              <a:rPr lang="tr-TR" b="1" noProof="1" smtClean="0">
                <a:solidFill>
                  <a:srgbClr val="0A85FF"/>
                </a:solidFill>
                <a:latin typeface="Tahoma"/>
                <a:cs typeface="Tahoma"/>
              </a:rPr>
              <a:t>   &gt;1/1000 veya FMF-D:&gt;1/500</a:t>
            </a:r>
          </a:p>
          <a:p>
            <a:pPr marL="457200" indent="-457200" algn="l">
              <a:defRPr/>
            </a:pPr>
            <a:r>
              <a:rPr lang="tr-TR" b="1" noProof="1" smtClean="0">
                <a:solidFill>
                  <a:srgbClr val="FF0000"/>
                </a:solidFill>
                <a:latin typeface="Tahoma"/>
                <a:cs typeface="Tahoma"/>
              </a:rPr>
              <a:t>    Genel olarak 1/1000 içinde ise ara grup</a:t>
            </a:r>
            <a:endParaRPr lang="tr-TR" noProof="1">
              <a:solidFill>
                <a:srgbClr val="FF0000"/>
              </a:solidFill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20978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177739"/>
            <a:ext cx="914400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6600" b="1" dirty="0" smtClean="0">
                <a:solidFill>
                  <a:srgbClr val="0080FF"/>
                </a:solidFill>
              </a:rPr>
              <a:t>Sonuç veremeyen </a:t>
            </a:r>
            <a:r>
              <a:rPr lang="tr-TR" sz="6600" b="1" dirty="0" err="1" smtClean="0">
                <a:solidFill>
                  <a:srgbClr val="0080FF"/>
                </a:solidFill>
              </a:rPr>
              <a:t>cfDNA</a:t>
            </a:r>
            <a:r>
              <a:rPr lang="tr-TR" sz="6600" b="1" dirty="0">
                <a:solidFill>
                  <a:srgbClr val="0080FF"/>
                </a:solidFill>
              </a:rPr>
              <a:t> </a:t>
            </a:r>
            <a:r>
              <a:rPr lang="tr-TR" sz="6600" b="1" dirty="0" smtClean="0">
                <a:solidFill>
                  <a:srgbClr val="0080FF"/>
                </a:solidFill>
              </a:rPr>
              <a:t>testi: </a:t>
            </a:r>
          </a:p>
          <a:p>
            <a:pPr algn="ctr"/>
            <a:r>
              <a:rPr lang="tr-TR" sz="6600" b="1" dirty="0" smtClean="0">
                <a:solidFill>
                  <a:srgbClr val="0080FF"/>
                </a:solidFill>
              </a:rPr>
              <a:t>Ne yapmalıyız? </a:t>
            </a:r>
            <a:endParaRPr lang="en-US" sz="2000" b="1" dirty="0" smtClean="0">
              <a:solidFill>
                <a:srgbClr val="0080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788024" cy="1970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0"/>
            <a:ext cx="4325194" cy="194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81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35496" y="22062"/>
            <a:ext cx="9036495" cy="1166817"/>
          </a:xfrm>
          <a:noFill/>
          <a:ln>
            <a:noFil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b="1" noProof="1" smtClean="0">
                <a:solidFill>
                  <a:srgbClr val="0080FF"/>
                </a:solidFill>
                <a:latin typeface="Tahoma"/>
                <a:cs typeface="Tahoma"/>
              </a:rPr>
              <a:t>Sonuç veremeyen cfDNA testi:</a:t>
            </a:r>
            <a:br>
              <a:rPr lang="tr-TR" b="1" noProof="1" smtClean="0">
                <a:solidFill>
                  <a:srgbClr val="0080FF"/>
                </a:solidFill>
                <a:latin typeface="Tahoma"/>
                <a:cs typeface="Tahoma"/>
              </a:rPr>
            </a:br>
            <a:r>
              <a:rPr lang="tr-TR" b="1" noProof="1" smtClean="0">
                <a:solidFill>
                  <a:srgbClr val="0080FF"/>
                </a:solidFill>
                <a:latin typeface="Tahoma"/>
                <a:cs typeface="Tahoma"/>
              </a:rPr>
              <a:t>Sıklık ve Nedenleri</a:t>
            </a:r>
            <a:endParaRPr lang="tr-TR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35496" y="1340768"/>
            <a:ext cx="9036496" cy="53285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tr-TR" sz="2800" b="1" dirty="0" smtClean="0">
                <a:solidFill>
                  <a:srgbClr val="FF0000"/>
                </a:solidFill>
                <a:effectLst/>
              </a:rPr>
              <a:t>Sonuç veremeyen: </a:t>
            </a:r>
            <a:r>
              <a:rPr lang="tr-TR" sz="2800" dirty="0" smtClean="0">
                <a:solidFill>
                  <a:srgbClr val="161616"/>
                </a:solidFill>
                <a:effectLst/>
              </a:rPr>
              <a:t>%2-</a:t>
            </a:r>
            <a:r>
              <a:rPr lang="tr-TR" sz="2800" dirty="0">
                <a:solidFill>
                  <a:srgbClr val="161616"/>
                </a:solidFill>
                <a:effectLst/>
              </a:rPr>
              <a:t>5</a:t>
            </a:r>
            <a:r>
              <a:rPr lang="tr-TR" sz="2800" dirty="0" smtClean="0">
                <a:solidFill>
                  <a:srgbClr val="161616"/>
                </a:solidFill>
                <a:effectLst/>
              </a:rPr>
              <a:t>, (tekrar sonrası&lt;</a:t>
            </a:r>
            <a:r>
              <a:rPr lang="tr-TR" sz="2800" dirty="0">
                <a:solidFill>
                  <a:srgbClr val="161616"/>
                </a:solidFill>
                <a:effectLst/>
              </a:rPr>
              <a:t>%</a:t>
            </a:r>
            <a:r>
              <a:rPr lang="tr-TR" sz="2800" dirty="0" smtClean="0">
                <a:solidFill>
                  <a:srgbClr val="161616"/>
                </a:solidFill>
                <a:effectLst/>
              </a:rPr>
              <a:t>1-3)</a:t>
            </a:r>
          </a:p>
          <a:p>
            <a:pPr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defRPr/>
            </a:pPr>
            <a:endParaRPr lang="tr-TR" sz="2800" b="1" dirty="0">
              <a:solidFill>
                <a:srgbClr val="161616"/>
              </a:solidFill>
              <a:effectLst/>
            </a:endParaRPr>
          </a:p>
          <a:p>
            <a:pPr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tr-TR" sz="2800" b="1" dirty="0" smtClean="0">
                <a:solidFill>
                  <a:srgbClr val="FF0000"/>
                </a:solidFill>
                <a:effectLst/>
              </a:rPr>
              <a:t>Nedenleri:</a:t>
            </a:r>
          </a:p>
          <a:p>
            <a:pPr marL="457200" indent="-4572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ü"/>
              <a:defRPr/>
            </a:pPr>
            <a:r>
              <a:rPr lang="tr-TR" sz="2800" dirty="0" err="1" smtClean="0">
                <a:solidFill>
                  <a:srgbClr val="161616"/>
                </a:solidFill>
                <a:effectLst/>
              </a:rPr>
              <a:t>cfDNA</a:t>
            </a:r>
            <a:r>
              <a:rPr lang="tr-TR" sz="2800" dirty="0" smtClean="0">
                <a:solidFill>
                  <a:srgbClr val="161616"/>
                </a:solidFill>
                <a:effectLst/>
              </a:rPr>
              <a:t> oranı &lt;%4 </a:t>
            </a:r>
          </a:p>
          <a:p>
            <a:pPr marL="914400" lvl="1" indent="-4572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ü"/>
              <a:defRPr/>
            </a:pPr>
            <a:r>
              <a:rPr lang="tr-TR" sz="2000" i="1" dirty="0">
                <a:solidFill>
                  <a:srgbClr val="161616"/>
                </a:solidFill>
                <a:effectLst/>
              </a:rPr>
              <a:t>G</a:t>
            </a:r>
            <a:r>
              <a:rPr lang="tr-TR" sz="2000" i="1" dirty="0" smtClean="0">
                <a:solidFill>
                  <a:srgbClr val="161616"/>
                </a:solidFill>
                <a:effectLst/>
              </a:rPr>
              <a:t>ebelik haftası</a:t>
            </a:r>
          </a:p>
          <a:p>
            <a:pPr marL="914400" lvl="1" indent="-4572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ü"/>
              <a:defRPr/>
            </a:pPr>
            <a:r>
              <a:rPr lang="tr-TR" sz="2000" i="1" dirty="0" err="1" smtClean="0">
                <a:solidFill>
                  <a:srgbClr val="161616"/>
                </a:solidFill>
                <a:effectLst/>
              </a:rPr>
              <a:t>Obezite</a:t>
            </a:r>
            <a:endParaRPr lang="tr-TR" sz="2000" i="1" dirty="0" smtClean="0">
              <a:solidFill>
                <a:srgbClr val="161616"/>
              </a:solidFill>
              <a:effectLst/>
            </a:endParaRPr>
          </a:p>
          <a:p>
            <a:pPr marL="914400" lvl="1" indent="-4572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ü"/>
              <a:defRPr/>
            </a:pPr>
            <a:r>
              <a:rPr lang="tr-TR" sz="2000" i="1" dirty="0" smtClean="0">
                <a:solidFill>
                  <a:srgbClr val="161616"/>
                </a:solidFill>
                <a:effectLst/>
              </a:rPr>
              <a:t>T13, T18, T21, </a:t>
            </a:r>
            <a:r>
              <a:rPr lang="tr-TR" sz="2000" i="1" dirty="0" err="1" smtClean="0">
                <a:solidFill>
                  <a:srgbClr val="161616"/>
                </a:solidFill>
                <a:effectLst/>
              </a:rPr>
              <a:t>Triploidi</a:t>
            </a:r>
            <a:r>
              <a:rPr lang="tr-TR" sz="2000" i="1" dirty="0" smtClean="0">
                <a:solidFill>
                  <a:srgbClr val="161616"/>
                </a:solidFill>
                <a:effectLst/>
              </a:rPr>
              <a:t> vb.</a:t>
            </a:r>
          </a:p>
          <a:p>
            <a:pPr marL="457200" indent="-4572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ü"/>
              <a:defRPr/>
            </a:pPr>
            <a:r>
              <a:rPr lang="tr-TR" sz="2800" dirty="0" smtClean="0">
                <a:solidFill>
                  <a:srgbClr val="161616"/>
                </a:solidFill>
                <a:effectLst/>
              </a:rPr>
              <a:t>Kan almada teknik sorunlar</a:t>
            </a:r>
          </a:p>
          <a:p>
            <a:pPr marL="457200" indent="-4572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ü"/>
              <a:defRPr/>
            </a:pPr>
            <a:r>
              <a:rPr lang="tr-TR" sz="2800" dirty="0" smtClean="0">
                <a:solidFill>
                  <a:srgbClr val="161616"/>
                </a:solidFill>
                <a:effectLst/>
              </a:rPr>
              <a:t>Kan transfer sorunları</a:t>
            </a:r>
          </a:p>
          <a:p>
            <a:pPr marL="457200" indent="-4572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ü"/>
              <a:defRPr/>
            </a:pPr>
            <a:r>
              <a:rPr lang="tr-TR" sz="2800" dirty="0">
                <a:solidFill>
                  <a:srgbClr val="161616"/>
                </a:solidFill>
                <a:effectLst/>
              </a:rPr>
              <a:t>Yeterli </a:t>
            </a:r>
            <a:r>
              <a:rPr lang="tr-TR" sz="2800" dirty="0" err="1" smtClean="0">
                <a:solidFill>
                  <a:srgbClr val="161616"/>
                </a:solidFill>
                <a:effectLst/>
              </a:rPr>
              <a:t>cfDNA</a:t>
            </a:r>
            <a:r>
              <a:rPr lang="tr-TR" sz="2800" dirty="0" smtClean="0">
                <a:solidFill>
                  <a:srgbClr val="161616"/>
                </a:solidFill>
                <a:effectLst/>
              </a:rPr>
              <a:t> kopya elde edilememesi...</a:t>
            </a:r>
          </a:p>
          <a:p>
            <a:pPr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defRPr/>
            </a:pPr>
            <a:endParaRPr lang="tr-TR" sz="2800" dirty="0">
              <a:solidFill>
                <a:srgbClr val="161616"/>
              </a:solidFill>
              <a:effectLst/>
            </a:endParaRPr>
          </a:p>
          <a:p>
            <a:pPr marL="457200" indent="-4572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ü"/>
              <a:defRPr/>
            </a:pPr>
            <a:r>
              <a:rPr lang="tr-TR" sz="2800" b="1" i="1" dirty="0" smtClean="0">
                <a:solidFill>
                  <a:srgbClr val="FF0000"/>
                </a:solidFill>
                <a:effectLst/>
              </a:rPr>
              <a:t>Neden sonuç verilemediği rapor edilmeli !</a:t>
            </a:r>
            <a:endParaRPr lang="tr-TR" sz="2800" b="1" i="1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7595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1520" y="1808700"/>
            <a:ext cx="8640960" cy="3506601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lnSpc>
                <a:spcPct val="14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3200" dirty="0" err="1" smtClean="0">
                <a:solidFill>
                  <a:srgbClr val="161616"/>
                </a:solidFill>
              </a:rPr>
              <a:t>cfDNA</a:t>
            </a:r>
            <a:r>
              <a:rPr lang="tr-TR" sz="3200" dirty="0" smtClean="0">
                <a:solidFill>
                  <a:srgbClr val="161616"/>
                </a:solidFill>
              </a:rPr>
              <a:t> yöntemleri </a:t>
            </a:r>
          </a:p>
          <a:p>
            <a:pPr marL="342900" indent="-342900">
              <a:lnSpc>
                <a:spcPct val="14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3200" dirty="0" err="1" smtClean="0">
                <a:solidFill>
                  <a:srgbClr val="161616"/>
                </a:solidFill>
              </a:rPr>
              <a:t>cfDNA</a:t>
            </a:r>
            <a:r>
              <a:rPr lang="tr-TR" sz="3200" dirty="0" smtClean="0">
                <a:solidFill>
                  <a:srgbClr val="161616"/>
                </a:solidFill>
              </a:rPr>
              <a:t> testinin özellikleri/duyarlılığı ?</a:t>
            </a:r>
          </a:p>
          <a:p>
            <a:pPr marL="342900" indent="-342900">
              <a:lnSpc>
                <a:spcPct val="14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3200" dirty="0" smtClean="0">
                <a:solidFill>
                  <a:srgbClr val="161616"/>
                </a:solidFill>
              </a:rPr>
              <a:t>Hangi durumda, kime ?</a:t>
            </a:r>
          </a:p>
          <a:p>
            <a:pPr marL="342900" indent="-342900">
              <a:lnSpc>
                <a:spcPct val="14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3200" dirty="0" smtClean="0">
                <a:solidFill>
                  <a:srgbClr val="161616"/>
                </a:solidFill>
              </a:rPr>
              <a:t>Dünyadaki uygulamalar, öneriler ?</a:t>
            </a:r>
          </a:p>
          <a:p>
            <a:pPr marL="342900" indent="-342900">
              <a:lnSpc>
                <a:spcPct val="14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3200" dirty="0" smtClean="0">
                <a:solidFill>
                  <a:srgbClr val="161616"/>
                </a:solidFill>
              </a:rPr>
              <a:t>Günlük pratikte durum ?</a:t>
            </a:r>
            <a:endParaRPr lang="tr-TR" sz="3200" dirty="0">
              <a:solidFill>
                <a:srgbClr val="161616"/>
              </a:solidFill>
            </a:endParaRPr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179512" y="337790"/>
            <a:ext cx="8712968" cy="114699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000" b="1" noProof="1" smtClean="0">
                <a:solidFill>
                  <a:srgbClr val="0080FF"/>
                </a:solidFill>
                <a:cs typeface="Tahoma"/>
              </a:rPr>
              <a:t>cfDNA ile tarama: Kime ? Nasıl ?</a:t>
            </a:r>
          </a:p>
        </p:txBody>
      </p:sp>
    </p:spTree>
    <p:extLst>
      <p:ext uri="{BB962C8B-B14F-4D97-AF65-F5344CB8AC3E}">
        <p14:creationId xmlns:p14="http://schemas.microsoft.com/office/powerpoint/2010/main" val="335844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8169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5764"/>
            <a:ext cx="9144000" cy="1386821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" name="Straight Connector 4"/>
          <p:cNvCxnSpPr/>
          <p:nvPr/>
        </p:nvCxnSpPr>
        <p:spPr>
          <a:xfrm flipV="1">
            <a:off x="216182" y="4121337"/>
            <a:ext cx="8552866" cy="405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Donut 5"/>
          <p:cNvSpPr/>
          <p:nvPr/>
        </p:nvSpPr>
        <p:spPr>
          <a:xfrm>
            <a:off x="1162001" y="3634978"/>
            <a:ext cx="1661931" cy="716027"/>
          </a:xfrm>
          <a:prstGeom prst="donut">
            <a:avLst>
              <a:gd name="adj" fmla="val 7609"/>
            </a:avLst>
          </a:prstGeom>
          <a:solidFill>
            <a:srgbClr val="C0504D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15492" y="4784504"/>
            <a:ext cx="9128507" cy="2073496"/>
          </a:xfrm>
          <a:prstGeom prst="rect">
            <a:avLst/>
          </a:prstGeom>
          <a:solidFill>
            <a:srgbClr val="FFFFFF"/>
          </a:solidFill>
          <a:ln>
            <a:solidFill>
              <a:schemeClr val="accent4">
                <a:lumMod val="10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Arial"/>
              <a:buChar char="•"/>
              <a:defRPr/>
            </a:pPr>
            <a:r>
              <a:rPr lang="tr-TR" sz="3600" b="1" u="sng" dirty="0" smtClean="0">
                <a:solidFill>
                  <a:srgbClr val="FF0000"/>
                </a:solidFill>
                <a:effectLst/>
              </a:rPr>
              <a:t>&gt;</a:t>
            </a:r>
            <a:r>
              <a:rPr lang="tr-TR" sz="3600" b="1" dirty="0" smtClean="0">
                <a:solidFill>
                  <a:srgbClr val="FF0000"/>
                </a:solidFill>
                <a:effectLst/>
              </a:rPr>
              <a:t>9 </a:t>
            </a:r>
            <a:r>
              <a:rPr lang="tr-TR" sz="3600" b="1" dirty="0" err="1" smtClean="0">
                <a:solidFill>
                  <a:srgbClr val="FF0000"/>
                </a:solidFill>
                <a:effectLst/>
              </a:rPr>
              <a:t>hf</a:t>
            </a:r>
            <a:r>
              <a:rPr lang="tr-TR" sz="3600" b="1" dirty="0" smtClean="0">
                <a:solidFill>
                  <a:srgbClr val="FF0000"/>
                </a:solidFill>
                <a:effectLst/>
              </a:rPr>
              <a:t> çalışmaya dahil edilmiş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Arial"/>
              <a:buChar char="•"/>
              <a:defRPr/>
            </a:pPr>
            <a:r>
              <a:rPr lang="tr-TR" sz="3600" b="1" dirty="0" smtClean="0">
                <a:solidFill>
                  <a:srgbClr val="FF0000"/>
                </a:solidFill>
                <a:effectLst/>
              </a:rPr>
              <a:t>Sonuç verilemeyen: %23 </a:t>
            </a:r>
            <a:r>
              <a:rPr lang="tr-TR" sz="3600" b="1" dirty="0" err="1" smtClean="0">
                <a:solidFill>
                  <a:srgbClr val="FF0000"/>
                </a:solidFill>
                <a:effectLst/>
              </a:rPr>
              <a:t>anöploidi</a:t>
            </a:r>
            <a:r>
              <a:rPr lang="tr-TR" sz="3600" b="1" dirty="0" smtClean="0">
                <a:solidFill>
                  <a:srgbClr val="FF0000"/>
                </a:solidFill>
                <a:effectLst/>
              </a:rPr>
              <a:t> </a:t>
            </a:r>
            <a:r>
              <a:rPr lang="tr-TR" b="1" i="1" dirty="0" smtClean="0">
                <a:solidFill>
                  <a:srgbClr val="161616"/>
                </a:solidFill>
                <a:effectLst/>
              </a:rPr>
              <a:t>(%75’i düşük </a:t>
            </a:r>
            <a:r>
              <a:rPr lang="tr-TR" b="1" i="1" dirty="0" err="1" smtClean="0">
                <a:solidFill>
                  <a:srgbClr val="161616"/>
                </a:solidFill>
                <a:effectLst/>
              </a:rPr>
              <a:t>cffDNA</a:t>
            </a:r>
            <a:r>
              <a:rPr lang="tr-TR" b="1" i="1" dirty="0" smtClean="0">
                <a:solidFill>
                  <a:srgbClr val="161616"/>
                </a:solidFill>
                <a:effectLst/>
              </a:rPr>
              <a:t> </a:t>
            </a:r>
            <a:r>
              <a:rPr lang="tr-TR" b="1" i="1" dirty="0" smtClean="0">
                <a:solidFill>
                  <a:schemeClr val="tx1"/>
                </a:solidFill>
                <a:effectLst/>
              </a:rPr>
              <a:t>oranı)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16984"/>
            <a:ext cx="9144000" cy="17548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Donut 9"/>
          <p:cNvSpPr/>
          <p:nvPr/>
        </p:nvSpPr>
        <p:spPr>
          <a:xfrm>
            <a:off x="5719193" y="1740508"/>
            <a:ext cx="3424805" cy="1029036"/>
          </a:xfrm>
          <a:prstGeom prst="donut">
            <a:avLst>
              <a:gd name="adj" fmla="val 7609"/>
            </a:avLst>
          </a:prstGeom>
          <a:solidFill>
            <a:srgbClr val="C0504D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51920" y="3227492"/>
            <a:ext cx="5292080" cy="1569660"/>
          </a:xfrm>
          <a:prstGeom prst="rect">
            <a:avLst/>
          </a:prstGeom>
          <a:solidFill>
            <a:srgbClr val="BFBFBF"/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SNP yöntemi</a:t>
            </a:r>
          </a:p>
          <a:p>
            <a:r>
              <a:rPr lang="tr-TR" sz="32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Sonuç </a:t>
            </a:r>
            <a:r>
              <a:rPr lang="tr-TR" sz="32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verilemeyen (%6</a:t>
            </a:r>
            <a:r>
              <a:rPr lang="tr-TR" sz="32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), &gt;7 </a:t>
            </a:r>
            <a:r>
              <a:rPr lang="tr-TR" sz="3200" b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hf</a:t>
            </a:r>
            <a:r>
              <a:rPr lang="tr-TR" sz="32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itibaren</a:t>
            </a:r>
            <a:endParaRPr lang="en-US" sz="32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48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3514" y="3960439"/>
            <a:ext cx="9144000" cy="2924945"/>
          </a:xfrm>
          <a:prstGeom prst="rect">
            <a:avLst/>
          </a:prstGeom>
          <a:solidFill>
            <a:srgbClr val="D9D9D9"/>
          </a:solidFill>
          <a:ln>
            <a:solidFill>
              <a:schemeClr val="tx1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685800" indent="-6858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Arial"/>
              <a:buChar char="•"/>
              <a:defRPr/>
            </a:pPr>
            <a:r>
              <a:rPr lang="tr-TR" sz="4000" dirty="0" smtClean="0">
                <a:solidFill>
                  <a:srgbClr val="161616"/>
                </a:solidFill>
                <a:effectLst/>
              </a:rPr>
              <a:t>15,841 vaka, </a:t>
            </a:r>
            <a:r>
              <a:rPr lang="tr-TR" sz="4000" dirty="0" err="1">
                <a:solidFill>
                  <a:srgbClr val="161616"/>
                </a:solidFill>
                <a:effectLst/>
              </a:rPr>
              <a:t>a</a:t>
            </a:r>
            <a:r>
              <a:rPr lang="tr-TR" sz="4000" dirty="0" err="1" smtClean="0">
                <a:solidFill>
                  <a:srgbClr val="161616"/>
                </a:solidFill>
                <a:effectLst/>
              </a:rPr>
              <a:t>nöploidi</a:t>
            </a:r>
            <a:r>
              <a:rPr lang="tr-TR" sz="4000" dirty="0" smtClean="0">
                <a:solidFill>
                  <a:srgbClr val="161616"/>
                </a:solidFill>
                <a:effectLst/>
              </a:rPr>
              <a:t>:</a:t>
            </a:r>
            <a:r>
              <a:rPr lang="tr-TR" sz="4000" b="1" dirty="0" smtClean="0">
                <a:solidFill>
                  <a:srgbClr val="FF0000"/>
                </a:solidFill>
                <a:effectLst/>
              </a:rPr>
              <a:t>%0.4</a:t>
            </a:r>
          </a:p>
          <a:p>
            <a:pPr marL="685800" indent="-6858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Arial"/>
              <a:buChar char="•"/>
              <a:defRPr/>
            </a:pPr>
            <a:r>
              <a:rPr lang="tr-TR" sz="4000" dirty="0" err="1" smtClean="0">
                <a:solidFill>
                  <a:srgbClr val="161616"/>
                </a:solidFill>
                <a:effectLst/>
              </a:rPr>
              <a:t>cfDNA</a:t>
            </a:r>
            <a:r>
              <a:rPr lang="tr-TR" sz="4000" dirty="0" smtClean="0">
                <a:solidFill>
                  <a:srgbClr val="161616"/>
                </a:solidFill>
                <a:effectLst/>
              </a:rPr>
              <a:t> sonuç yok, </a:t>
            </a:r>
            <a:r>
              <a:rPr lang="tr-TR" sz="4000" dirty="0" err="1">
                <a:solidFill>
                  <a:srgbClr val="161616"/>
                </a:solidFill>
                <a:effectLst/>
              </a:rPr>
              <a:t>anöploidi</a:t>
            </a:r>
            <a:r>
              <a:rPr lang="tr-TR" sz="4000" dirty="0" smtClean="0">
                <a:solidFill>
                  <a:srgbClr val="161616"/>
                </a:solidFill>
                <a:effectLst/>
              </a:rPr>
              <a:t>:</a:t>
            </a:r>
            <a:r>
              <a:rPr lang="tr-TR" sz="4000" b="1" dirty="0" smtClean="0">
                <a:solidFill>
                  <a:srgbClr val="FF0000"/>
                </a:solidFill>
                <a:effectLst/>
              </a:rPr>
              <a:t>%2,7</a:t>
            </a:r>
          </a:p>
          <a:p>
            <a:pPr marL="685800" indent="-6858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Arial"/>
              <a:buChar char="•"/>
              <a:defRPr/>
            </a:pPr>
            <a:r>
              <a:rPr lang="tr-TR" sz="4000" b="1" dirty="0" err="1" smtClean="0">
                <a:solidFill>
                  <a:srgbClr val="FF0000"/>
                </a:solidFill>
                <a:effectLst/>
              </a:rPr>
              <a:t>ccfDNA</a:t>
            </a:r>
            <a:r>
              <a:rPr lang="tr-TR" sz="4000" b="1" dirty="0" smtClean="0">
                <a:solidFill>
                  <a:srgbClr val="FF0000"/>
                </a:solidFill>
                <a:effectLst/>
              </a:rPr>
              <a:t> </a:t>
            </a:r>
            <a:r>
              <a:rPr lang="tr-TR" sz="4000" b="1" dirty="0">
                <a:solidFill>
                  <a:srgbClr val="FF0000"/>
                </a:solidFill>
                <a:effectLst/>
              </a:rPr>
              <a:t>&lt;%</a:t>
            </a:r>
            <a:r>
              <a:rPr lang="tr-TR" sz="4000" b="1" dirty="0" smtClean="0">
                <a:solidFill>
                  <a:srgbClr val="FF0000"/>
                </a:solidFill>
                <a:effectLst/>
              </a:rPr>
              <a:t>4</a:t>
            </a:r>
            <a:r>
              <a:rPr lang="tr-TR" sz="4000" b="1" dirty="0">
                <a:solidFill>
                  <a:srgbClr val="FF0000"/>
                </a:solidFill>
                <a:effectLst/>
              </a:rPr>
              <a:t> </a:t>
            </a:r>
            <a:r>
              <a:rPr lang="tr-TR" sz="4000" dirty="0" smtClean="0">
                <a:solidFill>
                  <a:srgbClr val="161616"/>
                </a:solidFill>
                <a:effectLst/>
              </a:rPr>
              <a:t>ve </a:t>
            </a:r>
            <a:r>
              <a:rPr lang="tr-TR" sz="4000" dirty="0" err="1" smtClean="0">
                <a:solidFill>
                  <a:srgbClr val="161616"/>
                </a:solidFill>
                <a:effectLst/>
              </a:rPr>
              <a:t>cfDNA</a:t>
            </a:r>
            <a:r>
              <a:rPr lang="tr-TR" sz="4000" dirty="0" smtClean="0">
                <a:solidFill>
                  <a:srgbClr val="161616"/>
                </a:solidFill>
                <a:effectLst/>
              </a:rPr>
              <a:t> sonuç yok, </a:t>
            </a:r>
            <a:r>
              <a:rPr lang="tr-TR" sz="4000" b="1" dirty="0" err="1" smtClean="0">
                <a:solidFill>
                  <a:srgbClr val="161616"/>
                </a:solidFill>
                <a:effectLst/>
              </a:rPr>
              <a:t>anöploidi</a:t>
            </a:r>
            <a:r>
              <a:rPr lang="tr-TR" sz="4000" b="1" dirty="0" smtClean="0">
                <a:solidFill>
                  <a:srgbClr val="161616"/>
                </a:solidFill>
                <a:effectLst/>
              </a:rPr>
              <a:t> oranı</a:t>
            </a:r>
            <a:r>
              <a:rPr lang="tr-TR" sz="4000" b="1" dirty="0" smtClean="0">
                <a:solidFill>
                  <a:schemeClr val="tx1"/>
                </a:solidFill>
                <a:effectLst/>
              </a:rPr>
              <a:t>: </a:t>
            </a:r>
            <a:r>
              <a:rPr lang="tr-TR" sz="4000" b="1" dirty="0" smtClean="0">
                <a:solidFill>
                  <a:srgbClr val="FF0000"/>
                </a:solidFill>
                <a:effectLst/>
              </a:rPr>
              <a:t>%4.7</a:t>
            </a: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107504" y="0"/>
            <a:ext cx="5553285" cy="1433577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tr-TR" b="1" noProof="1" smtClean="0">
                <a:solidFill>
                  <a:srgbClr val="0A85FF"/>
                </a:solidFill>
                <a:latin typeface="Tahoma"/>
                <a:cs typeface="Tahoma"/>
              </a:rPr>
              <a:t>Sonuç veremeyen cfDNA testi</a:t>
            </a:r>
            <a:br>
              <a:rPr lang="tr-TR" b="1" noProof="1" smtClean="0">
                <a:solidFill>
                  <a:srgbClr val="0A85FF"/>
                </a:solidFill>
                <a:latin typeface="Tahoma"/>
                <a:cs typeface="Tahoma"/>
              </a:rPr>
            </a:br>
            <a:endParaRPr lang="tr-TR" b="1" noProof="1">
              <a:solidFill>
                <a:srgbClr val="0A85FF"/>
              </a:solidFill>
              <a:latin typeface="Tahoma"/>
              <a:cs typeface="Tahoma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8701" y="-1"/>
            <a:ext cx="3685299" cy="314782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1484784"/>
            <a:ext cx="5539769" cy="1665163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499237" y="2638115"/>
            <a:ext cx="3621115" cy="46166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3366FF"/>
                </a:solidFill>
              </a:rPr>
              <a:t>Norton M et al., 2015</a:t>
            </a:r>
            <a:endParaRPr lang="en-US" sz="2400" b="1" i="1" dirty="0">
              <a:solidFill>
                <a:srgbClr val="3366FF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499232" y="2084327"/>
            <a:ext cx="354005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496" y="3140968"/>
            <a:ext cx="3837302" cy="523220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solidFill>
                  <a:srgbClr val="3366FF"/>
                </a:solidFill>
              </a:rPr>
              <a:t>Hedeflenmiş</a:t>
            </a:r>
            <a:r>
              <a:rPr lang="en-US" sz="2800" b="1" i="1" dirty="0" smtClean="0">
                <a:solidFill>
                  <a:srgbClr val="3366FF"/>
                </a:solidFill>
              </a:rPr>
              <a:t> MPSS</a:t>
            </a:r>
            <a:endParaRPr lang="en-US" sz="2800" b="1" i="1" dirty="0">
              <a:solidFill>
                <a:srgbClr val="3366F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779912" y="3132256"/>
            <a:ext cx="5333912" cy="58477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3366FF"/>
                </a:solidFill>
              </a:rPr>
              <a:t>Sonuç verilemeyen </a:t>
            </a:r>
            <a:r>
              <a:rPr lang="tr-TR" sz="3200" b="1" dirty="0" smtClean="0">
                <a:solidFill>
                  <a:srgbClr val="3366FF"/>
                </a:solidFill>
              </a:rPr>
              <a:t>(%3)</a:t>
            </a:r>
            <a:endParaRPr lang="en-US" sz="3200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29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0" y="-27384"/>
            <a:ext cx="9036495" cy="1152955"/>
          </a:xfrm>
          <a:noFill/>
          <a:ln>
            <a:noFil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4000" b="1" noProof="1" smtClean="0">
                <a:solidFill>
                  <a:srgbClr val="0080FF"/>
                </a:solidFill>
                <a:latin typeface="Tahoma"/>
                <a:cs typeface="Tahoma"/>
              </a:rPr>
              <a:t>Sonuç veremeyen cfDNA testi:</a:t>
            </a:r>
            <a:br>
              <a:rPr lang="tr-TR" sz="4000" b="1" noProof="1" smtClean="0">
                <a:solidFill>
                  <a:srgbClr val="0080FF"/>
                </a:solidFill>
                <a:latin typeface="Tahoma"/>
                <a:cs typeface="Tahoma"/>
              </a:rPr>
            </a:br>
            <a:r>
              <a:rPr lang="tr-TR" sz="4000" b="1" noProof="1" smtClean="0">
                <a:solidFill>
                  <a:srgbClr val="0080FF"/>
                </a:solidFill>
                <a:latin typeface="Tahoma"/>
                <a:cs typeface="Tahoma"/>
              </a:rPr>
              <a:t>Ne yapmalıyız?</a:t>
            </a:r>
            <a:endParaRPr lang="tr-TR" sz="40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2" y="1340768"/>
            <a:ext cx="9144000" cy="1371783"/>
          </a:xfrm>
          <a:prstGeom prst="rect">
            <a:avLst/>
          </a:prstGeom>
        </p:spPr>
      </p:pic>
      <p:sp>
        <p:nvSpPr>
          <p:cNvPr id="6" name="1 Başlık"/>
          <p:cNvSpPr txBox="1">
            <a:spLocks/>
          </p:cNvSpPr>
          <p:nvPr/>
        </p:nvSpPr>
        <p:spPr>
          <a:xfrm>
            <a:off x="0" y="2945174"/>
            <a:ext cx="9144000" cy="391282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3600" b="1" dirty="0" smtClean="0">
                <a:solidFill>
                  <a:srgbClr val="161616"/>
                </a:solidFill>
                <a:effectLst/>
              </a:rPr>
              <a:t>Tekrar test / Genetik danışmanlık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3600" b="1" dirty="0" smtClean="0">
                <a:solidFill>
                  <a:srgbClr val="161616"/>
                </a:solidFill>
                <a:effectLst/>
              </a:rPr>
              <a:t>Detaylı </a:t>
            </a:r>
            <a:r>
              <a:rPr lang="tr-TR" sz="3600" b="1" dirty="0" err="1" smtClean="0">
                <a:solidFill>
                  <a:srgbClr val="161616"/>
                </a:solidFill>
                <a:effectLst/>
              </a:rPr>
              <a:t>fetal</a:t>
            </a:r>
            <a:r>
              <a:rPr lang="tr-TR" sz="3600" b="1" dirty="0" smtClean="0">
                <a:solidFill>
                  <a:srgbClr val="161616"/>
                </a:solidFill>
                <a:effectLst/>
              </a:rPr>
              <a:t> USG-Eko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3600" b="1" dirty="0" smtClean="0">
                <a:solidFill>
                  <a:srgbClr val="161616"/>
                </a:solidFill>
                <a:effectLst/>
              </a:rPr>
              <a:t>Tanı testi, AS (CVS?)-</a:t>
            </a:r>
            <a:r>
              <a:rPr lang="tr-TR" sz="3600" b="1" dirty="0" err="1" smtClean="0">
                <a:solidFill>
                  <a:srgbClr val="161616"/>
                </a:solidFill>
                <a:effectLst/>
              </a:rPr>
              <a:t>karyotip</a:t>
            </a:r>
            <a:r>
              <a:rPr lang="tr-TR" sz="3600" b="1" dirty="0" smtClean="0">
                <a:solidFill>
                  <a:srgbClr val="161616"/>
                </a:solidFill>
                <a:effectLst/>
              </a:rPr>
              <a:t> / </a:t>
            </a:r>
            <a:r>
              <a:rPr lang="tr-TR" sz="3600" b="1" dirty="0" err="1" smtClean="0">
                <a:solidFill>
                  <a:srgbClr val="161616"/>
                </a:solidFill>
                <a:effectLst/>
              </a:rPr>
              <a:t>mikroarray</a:t>
            </a:r>
            <a:endParaRPr lang="tr-TR" sz="3600" b="1" dirty="0" smtClean="0">
              <a:solidFill>
                <a:srgbClr val="161616"/>
              </a:solidFill>
              <a:effectLst/>
            </a:endParaRP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3600" b="1" i="1" dirty="0" smtClean="0">
                <a:solidFill>
                  <a:srgbClr val="161616"/>
                </a:solidFill>
                <a:effectLst/>
              </a:rPr>
              <a:t>AS-</a:t>
            </a:r>
            <a:r>
              <a:rPr lang="tr-TR" sz="3600" b="1" i="1" dirty="0" err="1" smtClean="0">
                <a:solidFill>
                  <a:srgbClr val="161616"/>
                </a:solidFill>
                <a:effectLst/>
              </a:rPr>
              <a:t>karyotip</a:t>
            </a:r>
            <a:r>
              <a:rPr lang="tr-TR" sz="3600" b="1" i="1" dirty="0" smtClean="0">
                <a:solidFill>
                  <a:srgbClr val="161616"/>
                </a:solidFill>
                <a:effectLst/>
              </a:rPr>
              <a:t>, ISPD, ACMG 2015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00193" y="1988840"/>
            <a:ext cx="2857320" cy="70788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0000"/>
                </a:solidFill>
              </a:rPr>
              <a:t>ACOG, SMFM, 2015</a:t>
            </a:r>
          </a:p>
          <a:p>
            <a:r>
              <a:rPr lang="en-US" sz="2000" b="1" i="1" dirty="0" smtClean="0">
                <a:solidFill>
                  <a:srgbClr val="000000"/>
                </a:solidFill>
              </a:rPr>
              <a:t>ISPD, 2015</a:t>
            </a:r>
            <a:endParaRPr lang="en-US" sz="2000" b="1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1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226345"/>
            <a:ext cx="9144000" cy="427809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tr-TR" sz="4400" b="1" noProof="1">
                <a:solidFill>
                  <a:srgbClr val="0080FF"/>
                </a:solidFill>
                <a:latin typeface="Tahoma"/>
                <a:cs typeface="Tahoma"/>
              </a:rPr>
              <a:t>cfDNA ile </a:t>
            </a:r>
            <a:br>
              <a:rPr lang="tr-TR" sz="4400" b="1" noProof="1">
                <a:solidFill>
                  <a:srgbClr val="0080FF"/>
                </a:solidFill>
                <a:latin typeface="Tahoma"/>
                <a:cs typeface="Tahoma"/>
              </a:rPr>
            </a:br>
            <a:r>
              <a:rPr lang="tr-TR" sz="4400" b="1" noProof="1" smtClean="0">
                <a:solidFill>
                  <a:srgbClr val="0080FF"/>
                </a:solidFill>
                <a:latin typeface="Tahoma"/>
                <a:cs typeface="Tahoma"/>
              </a:rPr>
              <a:t>Mikrodelesyon/Mikrodublikasyon Sendromları (MDS/MDbS) ve Cinsiyet </a:t>
            </a:r>
            <a:r>
              <a:rPr lang="tr-TR" sz="4400" b="1" noProof="1">
                <a:solidFill>
                  <a:srgbClr val="0080FF"/>
                </a:solidFill>
                <a:latin typeface="Tahoma"/>
                <a:cs typeface="Tahoma"/>
              </a:rPr>
              <a:t>Kromozom Anomalileri (CKA) </a:t>
            </a:r>
          </a:p>
          <a:p>
            <a:pPr algn="ctr"/>
            <a:r>
              <a:rPr lang="tr-TR" sz="4400" b="1" noProof="1" smtClean="0">
                <a:solidFill>
                  <a:srgbClr val="0080FF"/>
                </a:solidFill>
                <a:latin typeface="Tahoma"/>
                <a:cs typeface="Tahoma"/>
              </a:rPr>
              <a:t>Taranmalı </a:t>
            </a:r>
            <a:r>
              <a:rPr lang="tr-TR" sz="4400" b="1" noProof="1">
                <a:solidFill>
                  <a:srgbClr val="0080FF"/>
                </a:solidFill>
                <a:latin typeface="Tahoma"/>
                <a:cs typeface="Tahoma"/>
              </a:rPr>
              <a:t>mı</a:t>
            </a:r>
            <a:r>
              <a:rPr lang="tr-TR" sz="4400" b="1" noProof="1" smtClean="0">
                <a:solidFill>
                  <a:srgbClr val="0080FF"/>
                </a:solidFill>
                <a:latin typeface="Tahoma"/>
                <a:cs typeface="Tahoma"/>
              </a:rPr>
              <a:t>?  </a:t>
            </a:r>
            <a:endParaRPr lang="en-US" sz="1200" b="1" i="1" dirty="0" smtClean="0"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788024" cy="1970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0"/>
            <a:ext cx="4325194" cy="194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9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0" y="116632"/>
            <a:ext cx="9036495" cy="1152128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4800" b="1" noProof="1" smtClean="0">
                <a:solidFill>
                  <a:srgbClr val="0080FF"/>
                </a:solidFill>
                <a:latin typeface="Tahoma"/>
                <a:cs typeface="Tahoma"/>
              </a:rPr>
              <a:t>MDS / CKA taraması</a:t>
            </a:r>
            <a:r>
              <a:rPr lang="tr-TR" sz="4800" b="1" noProof="1">
                <a:solidFill>
                  <a:srgbClr val="0080FF"/>
                </a:solidFill>
                <a:latin typeface="Tahoma"/>
                <a:cs typeface="Tahoma"/>
              </a:rPr>
              <a:t> </a:t>
            </a:r>
            <a:r>
              <a:rPr lang="tr-TR" sz="4800" b="1" noProof="1" smtClean="0">
                <a:solidFill>
                  <a:srgbClr val="0080FF"/>
                </a:solidFill>
                <a:latin typeface="Tahoma"/>
                <a:cs typeface="Tahoma"/>
              </a:rPr>
              <a:t/>
            </a:r>
            <a:br>
              <a:rPr lang="tr-TR" sz="4800" b="1" noProof="1" smtClean="0">
                <a:solidFill>
                  <a:srgbClr val="0080FF"/>
                </a:solidFill>
                <a:latin typeface="Tahoma"/>
                <a:cs typeface="Tahoma"/>
              </a:rPr>
            </a:br>
            <a:r>
              <a:rPr lang="tr-TR" sz="4800" b="1" noProof="1" smtClean="0">
                <a:solidFill>
                  <a:srgbClr val="0080FF"/>
                </a:solidFill>
                <a:latin typeface="Tahoma"/>
                <a:cs typeface="Tahoma"/>
              </a:rPr>
              <a:t>yapalım mı?</a:t>
            </a:r>
            <a:endParaRPr lang="tr-TR" sz="48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72008" y="1340768"/>
            <a:ext cx="9036496" cy="55172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3600" dirty="0" smtClean="0">
                <a:solidFill>
                  <a:srgbClr val="161616"/>
                </a:solidFill>
                <a:effectLst/>
              </a:rPr>
              <a:t>Prenatal tanı konulması halinde </a:t>
            </a:r>
            <a:r>
              <a:rPr lang="tr-TR" sz="3600" dirty="0" err="1" smtClean="0">
                <a:solidFill>
                  <a:srgbClr val="161616"/>
                </a:solidFill>
                <a:effectLst/>
              </a:rPr>
              <a:t>terminasyon</a:t>
            </a:r>
            <a:r>
              <a:rPr lang="tr-TR" sz="3600" dirty="0" smtClean="0">
                <a:solidFill>
                  <a:srgbClr val="161616"/>
                </a:solidFill>
                <a:effectLst/>
              </a:rPr>
              <a:t> gerektiren durumlarda </a:t>
            </a:r>
            <a:r>
              <a:rPr lang="tr-TR" sz="3600" dirty="0" err="1" smtClean="0">
                <a:solidFill>
                  <a:srgbClr val="161616"/>
                </a:solidFill>
                <a:effectLst/>
              </a:rPr>
              <a:t>terminasyon</a:t>
            </a:r>
            <a:r>
              <a:rPr lang="tr-TR" sz="3600" dirty="0" smtClean="0">
                <a:solidFill>
                  <a:srgbClr val="161616"/>
                </a:solidFill>
                <a:effectLst/>
              </a:rPr>
              <a:t> seçeneği ?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3600" dirty="0" smtClean="0">
                <a:solidFill>
                  <a:srgbClr val="161616"/>
                </a:solidFill>
                <a:effectLst/>
              </a:rPr>
              <a:t>Prenatal tanı ile </a:t>
            </a:r>
            <a:r>
              <a:rPr lang="tr-TR" sz="3600" dirty="0" err="1" smtClean="0">
                <a:solidFill>
                  <a:srgbClr val="161616"/>
                </a:solidFill>
                <a:effectLst/>
              </a:rPr>
              <a:t>postnatal</a:t>
            </a:r>
            <a:r>
              <a:rPr lang="tr-TR" sz="3600" dirty="0" smtClean="0">
                <a:solidFill>
                  <a:srgbClr val="161616"/>
                </a:solidFill>
                <a:effectLst/>
              </a:rPr>
              <a:t> erken tedavi ve izlem planı yapılabilmesi...</a:t>
            </a:r>
            <a:endParaRPr lang="tr-TR" sz="3600" dirty="0">
              <a:solidFill>
                <a:srgbClr val="161616"/>
              </a:solidFill>
              <a:effectLst/>
            </a:endParaRP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3600" dirty="0" smtClean="0">
                <a:solidFill>
                  <a:srgbClr val="161616"/>
                </a:solidFill>
                <a:effectLst/>
              </a:rPr>
              <a:t>Bazı firmalar MDS/</a:t>
            </a:r>
            <a:r>
              <a:rPr lang="tr-TR" sz="3600" dirty="0" err="1" smtClean="0">
                <a:solidFill>
                  <a:srgbClr val="161616"/>
                </a:solidFill>
                <a:effectLst/>
              </a:rPr>
              <a:t>CKA’ni</a:t>
            </a:r>
            <a:r>
              <a:rPr lang="tr-TR" sz="3600" dirty="0" smtClean="0">
                <a:solidFill>
                  <a:srgbClr val="161616"/>
                </a:solidFill>
                <a:effectLst/>
              </a:rPr>
              <a:t> rutin olarak çalışıyor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3600" dirty="0" smtClean="0">
                <a:solidFill>
                  <a:srgbClr val="161616"/>
                </a:solidFill>
                <a:effectLst/>
              </a:rPr>
              <a:t>MDS ve CKA </a:t>
            </a:r>
            <a:r>
              <a:rPr lang="tr-TR" sz="3600" b="1" u="sng" dirty="0" smtClean="0">
                <a:solidFill>
                  <a:srgbClr val="FF0000"/>
                </a:solidFill>
                <a:effectLst/>
              </a:rPr>
              <a:t>çalışmama seçeneği olmalı </a:t>
            </a:r>
            <a:r>
              <a:rPr lang="tr-TR" sz="3600" b="1" dirty="0" smtClean="0">
                <a:solidFill>
                  <a:srgbClr val="FF0000"/>
                </a:solidFill>
                <a:effectLst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397750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0" y="-27384"/>
            <a:ext cx="9036495" cy="883106"/>
          </a:xfrm>
          <a:noFill/>
          <a:ln>
            <a:noFill/>
          </a:ln>
        </p:spPr>
        <p:txBody>
          <a:bodyPr/>
          <a:lstStyle/>
          <a:p>
            <a:pPr>
              <a:defRPr/>
            </a:pPr>
            <a:r>
              <a:rPr lang="tr-TR" sz="4800" b="1" noProof="1" smtClean="0">
                <a:solidFill>
                  <a:srgbClr val="0080FF"/>
                </a:solidFill>
                <a:latin typeface="Tahoma"/>
                <a:cs typeface="Tahoma"/>
              </a:rPr>
              <a:t>MDS ve sıklık</a:t>
            </a:r>
            <a:endParaRPr lang="tr-TR" sz="48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0" y="836712"/>
            <a:ext cx="9036496" cy="60212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571500" indent="-5715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§"/>
              <a:defRPr/>
            </a:pPr>
            <a:r>
              <a:rPr lang="tr-TR" sz="3600" dirty="0" smtClean="0">
                <a:solidFill>
                  <a:srgbClr val="161616"/>
                </a:solidFill>
                <a:effectLst/>
              </a:rPr>
              <a:t>22q11 del., 1/2000-4000 sıklık...        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§"/>
              <a:defRPr/>
            </a:pPr>
            <a:r>
              <a:rPr lang="tr-TR" sz="3600" i="1" dirty="0">
                <a:solidFill>
                  <a:srgbClr val="161616"/>
                </a:solidFill>
                <a:effectLst/>
              </a:rPr>
              <a:t>	</a:t>
            </a:r>
            <a:r>
              <a:rPr lang="tr-TR" sz="2800" i="1" dirty="0" smtClean="0">
                <a:solidFill>
                  <a:srgbClr val="161616"/>
                </a:solidFill>
                <a:effectLst/>
              </a:rPr>
              <a:t>(</a:t>
            </a:r>
            <a:r>
              <a:rPr lang="tr-TR" sz="2800" i="1" dirty="0" err="1" smtClean="0">
                <a:solidFill>
                  <a:srgbClr val="161616"/>
                </a:solidFill>
                <a:effectLst/>
              </a:rPr>
              <a:t>refere</a:t>
            </a:r>
            <a:r>
              <a:rPr lang="tr-TR" sz="2800" i="1" dirty="0" smtClean="0">
                <a:solidFill>
                  <a:srgbClr val="161616"/>
                </a:solidFill>
                <a:effectLst/>
              </a:rPr>
              <a:t> vakalarda 1/1000)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§"/>
              <a:defRPr/>
            </a:pPr>
            <a:r>
              <a:rPr lang="tr-TR" sz="3600" dirty="0" smtClean="0">
                <a:solidFill>
                  <a:srgbClr val="161616"/>
                </a:solidFill>
                <a:effectLst/>
              </a:rPr>
              <a:t>Diğer taranan MDS sıklığı &lt;1/5,000-10,000</a:t>
            </a:r>
          </a:p>
          <a:p>
            <a:pPr marL="800100" lvl="1" indent="-3429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§"/>
              <a:defRPr/>
            </a:pPr>
            <a:r>
              <a:rPr lang="tr-TR" sz="2000" dirty="0" smtClean="0">
                <a:solidFill>
                  <a:srgbClr val="161616"/>
                </a:solidFill>
                <a:effectLst/>
              </a:rPr>
              <a:t>Prader-Willi</a:t>
            </a:r>
            <a:r>
              <a:rPr lang="tr-TR" sz="2000" dirty="0">
                <a:solidFill>
                  <a:srgbClr val="161616"/>
                </a:solidFill>
                <a:effectLst/>
              </a:rPr>
              <a:t>:</a:t>
            </a:r>
            <a:r>
              <a:rPr lang="tr-TR" sz="2000" dirty="0" smtClean="0">
                <a:solidFill>
                  <a:srgbClr val="161616"/>
                </a:solidFill>
                <a:effectLst/>
              </a:rPr>
              <a:t>1/15,000-30,000</a:t>
            </a:r>
          </a:p>
          <a:p>
            <a:pPr marL="800100" lvl="1" indent="-3429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§"/>
              <a:defRPr/>
            </a:pPr>
            <a:r>
              <a:rPr lang="tr-TR" sz="2000" dirty="0" err="1" smtClean="0">
                <a:solidFill>
                  <a:srgbClr val="161616"/>
                </a:solidFill>
                <a:effectLst/>
              </a:rPr>
              <a:t>Angelman</a:t>
            </a:r>
            <a:r>
              <a:rPr lang="tr-TR" sz="2000" dirty="0" smtClean="0">
                <a:solidFill>
                  <a:srgbClr val="161616"/>
                </a:solidFill>
                <a:effectLst/>
              </a:rPr>
              <a:t> : 1/12,000-20,000</a:t>
            </a:r>
          </a:p>
          <a:p>
            <a:pPr marL="800100" lvl="1" indent="-3429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§"/>
              <a:defRPr/>
            </a:pPr>
            <a:r>
              <a:rPr lang="tr-TR" sz="2000" dirty="0">
                <a:solidFill>
                  <a:srgbClr val="161616"/>
                </a:solidFill>
                <a:effectLst/>
              </a:rPr>
              <a:t>5p del., </a:t>
            </a:r>
            <a:r>
              <a:rPr lang="tr-TR" sz="2000" dirty="0" err="1">
                <a:solidFill>
                  <a:srgbClr val="161616"/>
                </a:solidFill>
                <a:effectLst/>
              </a:rPr>
              <a:t>Cri</a:t>
            </a:r>
            <a:r>
              <a:rPr lang="tr-TR" sz="2000" dirty="0">
                <a:solidFill>
                  <a:srgbClr val="161616"/>
                </a:solidFill>
                <a:effectLst/>
              </a:rPr>
              <a:t> </a:t>
            </a:r>
            <a:r>
              <a:rPr lang="tr-TR" sz="2000" dirty="0" err="1">
                <a:solidFill>
                  <a:srgbClr val="161616"/>
                </a:solidFill>
                <a:effectLst/>
              </a:rPr>
              <a:t>du</a:t>
            </a:r>
            <a:r>
              <a:rPr lang="tr-TR" sz="2000" dirty="0">
                <a:solidFill>
                  <a:srgbClr val="161616"/>
                </a:solidFill>
                <a:effectLst/>
              </a:rPr>
              <a:t> </a:t>
            </a:r>
            <a:r>
              <a:rPr lang="tr-TR" sz="2000" dirty="0" err="1" smtClean="0">
                <a:solidFill>
                  <a:srgbClr val="161616"/>
                </a:solidFill>
                <a:effectLst/>
              </a:rPr>
              <a:t>chat</a:t>
            </a:r>
            <a:r>
              <a:rPr lang="tr-TR" sz="2000" dirty="0" smtClean="0">
                <a:solidFill>
                  <a:srgbClr val="161616"/>
                </a:solidFill>
                <a:effectLst/>
              </a:rPr>
              <a:t>: 1/15,000-50,000</a:t>
            </a:r>
          </a:p>
          <a:p>
            <a:pPr marL="800100" lvl="1" indent="-3429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§"/>
              <a:defRPr/>
            </a:pPr>
            <a:r>
              <a:rPr lang="tr-TR" sz="2000" dirty="0">
                <a:solidFill>
                  <a:srgbClr val="161616"/>
                </a:solidFill>
                <a:effectLst/>
              </a:rPr>
              <a:t>1p36 del</a:t>
            </a:r>
            <a:r>
              <a:rPr lang="tr-TR" sz="2000" dirty="0" smtClean="0">
                <a:solidFill>
                  <a:srgbClr val="161616"/>
                </a:solidFill>
                <a:effectLst/>
              </a:rPr>
              <a:t>.: 1/5000-10,000</a:t>
            </a:r>
          </a:p>
          <a:p>
            <a:pPr marL="800100" lvl="1" indent="-3429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§"/>
              <a:defRPr/>
            </a:pPr>
            <a:r>
              <a:rPr lang="tr-TR" sz="2000" dirty="0">
                <a:solidFill>
                  <a:srgbClr val="161616"/>
                </a:solidFill>
                <a:effectLst/>
              </a:rPr>
              <a:t>2q33.1 del</a:t>
            </a:r>
            <a:r>
              <a:rPr lang="tr-TR" sz="2000" dirty="0" smtClean="0">
                <a:solidFill>
                  <a:srgbClr val="161616"/>
                </a:solidFill>
                <a:effectLst/>
              </a:rPr>
              <a:t>.: ?</a:t>
            </a:r>
          </a:p>
          <a:p>
            <a:pPr marL="800100" lvl="1" indent="-3429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§"/>
              <a:defRPr/>
            </a:pPr>
            <a:r>
              <a:rPr lang="tr-TR" sz="2000" dirty="0">
                <a:solidFill>
                  <a:srgbClr val="161616"/>
                </a:solidFill>
                <a:effectLst/>
              </a:rPr>
              <a:t>16p12.2 del</a:t>
            </a:r>
            <a:r>
              <a:rPr lang="tr-TR" sz="2000" dirty="0" smtClean="0">
                <a:solidFill>
                  <a:srgbClr val="161616"/>
                </a:solidFill>
                <a:effectLst/>
              </a:rPr>
              <a:t>.: 1/15,000</a:t>
            </a:r>
          </a:p>
          <a:p>
            <a:pPr marL="800100" lvl="1" indent="-3429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§"/>
              <a:defRPr/>
            </a:pPr>
            <a:r>
              <a:rPr lang="tr-TR" sz="2000" dirty="0">
                <a:solidFill>
                  <a:srgbClr val="161616"/>
                </a:solidFill>
                <a:effectLst/>
              </a:rPr>
              <a:t>11q del., </a:t>
            </a:r>
            <a:r>
              <a:rPr lang="tr-TR" sz="2000" dirty="0" err="1" smtClean="0">
                <a:solidFill>
                  <a:srgbClr val="161616"/>
                </a:solidFill>
                <a:effectLst/>
              </a:rPr>
              <a:t>Jacobsen</a:t>
            </a:r>
            <a:r>
              <a:rPr lang="tr-TR" sz="2000" dirty="0" smtClean="0">
                <a:solidFill>
                  <a:srgbClr val="161616"/>
                </a:solidFill>
                <a:effectLst/>
              </a:rPr>
              <a:t> : 1/100,000</a:t>
            </a:r>
          </a:p>
          <a:p>
            <a:pPr marL="800100" lvl="1" indent="-3429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§"/>
              <a:defRPr/>
            </a:pPr>
            <a:r>
              <a:rPr lang="tr-TR" sz="2000" dirty="0">
                <a:solidFill>
                  <a:srgbClr val="161616"/>
                </a:solidFill>
                <a:effectLst/>
              </a:rPr>
              <a:t>10p </a:t>
            </a:r>
            <a:r>
              <a:rPr lang="tr-TR" sz="2000" dirty="0" smtClean="0">
                <a:solidFill>
                  <a:srgbClr val="161616"/>
                </a:solidFill>
                <a:effectLst/>
              </a:rPr>
              <a:t>del.: ?</a:t>
            </a:r>
          </a:p>
          <a:p>
            <a:pPr marL="800100" lvl="1" indent="-3429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§"/>
              <a:defRPr/>
            </a:pPr>
            <a:r>
              <a:rPr lang="tr-TR" sz="2000" dirty="0">
                <a:solidFill>
                  <a:srgbClr val="161616"/>
                </a:solidFill>
                <a:effectLst/>
              </a:rPr>
              <a:t>Van Der </a:t>
            </a:r>
            <a:r>
              <a:rPr lang="tr-TR" sz="2000" dirty="0" err="1" smtClean="0">
                <a:solidFill>
                  <a:srgbClr val="161616"/>
                </a:solidFill>
                <a:effectLst/>
              </a:rPr>
              <a:t>Woude</a:t>
            </a:r>
            <a:r>
              <a:rPr lang="tr-TR" sz="2000" dirty="0" smtClean="0">
                <a:solidFill>
                  <a:srgbClr val="161616"/>
                </a:solidFill>
                <a:effectLst/>
              </a:rPr>
              <a:t>: 1/35,000 -100,000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§"/>
              <a:defRPr/>
            </a:pPr>
            <a:r>
              <a:rPr lang="tr-TR" sz="3600" b="1" dirty="0" smtClean="0">
                <a:solidFill>
                  <a:srgbClr val="161616"/>
                </a:solidFill>
                <a:effectLst/>
              </a:rPr>
              <a:t>Görece nadir sendromlar...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40000"/>
                  <a:lumOff val="60000"/>
                </a:schemeClr>
              </a:buClr>
              <a:buFont typeface="Wingdings" charset="2"/>
              <a:buChar char="§"/>
              <a:defRPr/>
            </a:pPr>
            <a:endParaRPr lang="tr-TR" sz="3600" dirty="0" smtClean="0">
              <a:solidFill>
                <a:srgbClr val="16161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5841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0" y="116632"/>
            <a:ext cx="9036495" cy="1152128"/>
          </a:xfrm>
          <a:noFill/>
          <a:ln>
            <a:noFill/>
          </a:ln>
        </p:spPr>
        <p:txBody>
          <a:bodyPr/>
          <a:lstStyle/>
          <a:p>
            <a:pPr>
              <a:defRPr/>
            </a:pPr>
            <a:r>
              <a:rPr lang="tr-TR" sz="4800" b="1" noProof="1" smtClean="0">
                <a:solidFill>
                  <a:srgbClr val="0080FF"/>
                </a:solidFill>
                <a:latin typeface="Tahoma"/>
                <a:cs typeface="Tahoma"/>
              </a:rPr>
              <a:t>MDS ve cfDNA literatür</a:t>
            </a:r>
            <a:endParaRPr lang="tr-TR" sz="48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0" y="1268760"/>
            <a:ext cx="9144000" cy="55172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457200" indent="-457200" algn="l">
              <a:lnSpc>
                <a:spcPct val="110000"/>
              </a:lnSpc>
              <a:buClr>
                <a:schemeClr val="tx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endParaRPr lang="tr-TR" sz="4000" dirty="0" smtClean="0">
              <a:solidFill>
                <a:srgbClr val="161616"/>
              </a:solidFill>
              <a:effectLst/>
            </a:endParaRPr>
          </a:p>
          <a:p>
            <a:pPr marL="457200" indent="-457200" algn="l">
              <a:lnSpc>
                <a:spcPct val="110000"/>
              </a:lnSpc>
              <a:buClr>
                <a:schemeClr val="tx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4000" dirty="0" err="1" smtClean="0">
                <a:solidFill>
                  <a:srgbClr val="161616"/>
                </a:solidFill>
                <a:effectLst/>
              </a:rPr>
              <a:t>Sensivite</a:t>
            </a:r>
            <a:r>
              <a:rPr lang="tr-TR" sz="4000" dirty="0" smtClean="0">
                <a:solidFill>
                  <a:srgbClr val="161616"/>
                </a:solidFill>
                <a:effectLst/>
              </a:rPr>
              <a:t>, </a:t>
            </a:r>
            <a:r>
              <a:rPr lang="tr-TR" sz="4000" dirty="0" err="1" smtClean="0">
                <a:solidFill>
                  <a:srgbClr val="161616"/>
                </a:solidFill>
                <a:effectLst/>
              </a:rPr>
              <a:t>spesifite</a:t>
            </a:r>
            <a:r>
              <a:rPr lang="tr-TR" sz="4000" dirty="0" smtClean="0">
                <a:solidFill>
                  <a:srgbClr val="161616"/>
                </a:solidFill>
                <a:effectLst/>
              </a:rPr>
              <a:t>, PPV, NPV net değil</a:t>
            </a:r>
          </a:p>
          <a:p>
            <a:pPr marL="457200" indent="-457200" algn="l">
              <a:lnSpc>
                <a:spcPct val="110000"/>
              </a:lnSpc>
              <a:buClr>
                <a:schemeClr val="tx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endParaRPr lang="tr-TR" sz="4000" dirty="0" smtClean="0">
              <a:solidFill>
                <a:srgbClr val="161616"/>
              </a:solidFill>
              <a:effectLst/>
            </a:endParaRPr>
          </a:p>
          <a:p>
            <a:pPr marL="457200" indent="-457200" algn="l">
              <a:lnSpc>
                <a:spcPct val="110000"/>
              </a:lnSpc>
              <a:buClr>
                <a:schemeClr val="tx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4000" dirty="0" smtClean="0">
                <a:solidFill>
                  <a:srgbClr val="161616"/>
                </a:solidFill>
                <a:effectLst/>
              </a:rPr>
              <a:t>Literatürde yeterli veri yok (1 çalışma)</a:t>
            </a:r>
          </a:p>
          <a:p>
            <a:pPr marL="457200" indent="-457200" algn="l">
              <a:lnSpc>
                <a:spcPct val="110000"/>
              </a:lnSpc>
              <a:buClr>
                <a:schemeClr val="tx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endParaRPr lang="tr-TR" sz="4000" dirty="0" smtClean="0">
              <a:solidFill>
                <a:srgbClr val="161616"/>
              </a:solidFill>
              <a:effectLst/>
            </a:endParaRPr>
          </a:p>
          <a:p>
            <a:pPr marL="457200" indent="-457200" algn="l">
              <a:lnSpc>
                <a:spcPct val="110000"/>
              </a:lnSpc>
              <a:buClr>
                <a:schemeClr val="tx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4000" dirty="0" smtClean="0">
                <a:solidFill>
                  <a:srgbClr val="161616"/>
                </a:solidFill>
                <a:effectLst/>
              </a:rPr>
              <a:t>%0,5-3 </a:t>
            </a:r>
            <a:r>
              <a:rPr lang="tr-TR" sz="4000" dirty="0">
                <a:solidFill>
                  <a:srgbClr val="161616"/>
                </a:solidFill>
                <a:effectLst/>
              </a:rPr>
              <a:t>yanlış </a:t>
            </a:r>
            <a:r>
              <a:rPr lang="tr-TR" sz="4000" dirty="0" smtClean="0">
                <a:solidFill>
                  <a:srgbClr val="161616"/>
                </a:solidFill>
                <a:effectLst/>
              </a:rPr>
              <a:t>pozitif </a:t>
            </a:r>
            <a:r>
              <a:rPr lang="tr-TR" sz="4000" dirty="0" smtClean="0">
                <a:solidFill>
                  <a:srgbClr val="161616"/>
                </a:solidFill>
                <a:effectLst/>
              </a:rPr>
              <a:t>oranlar...</a:t>
            </a:r>
            <a:endParaRPr lang="tr-TR" sz="4000" dirty="0">
              <a:solidFill>
                <a:srgbClr val="161616"/>
              </a:solidFill>
              <a:effectLst/>
            </a:endParaRPr>
          </a:p>
          <a:p>
            <a:pPr marL="457200" indent="-457200" algn="l">
              <a:lnSpc>
                <a:spcPct val="110000"/>
              </a:lnSpc>
              <a:buClr>
                <a:schemeClr val="tx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endParaRPr lang="tr-TR" sz="4000" dirty="0" smtClean="0">
              <a:solidFill>
                <a:srgbClr val="16161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3550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54" y="1877887"/>
            <a:ext cx="8983505" cy="493114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72" y="1"/>
            <a:ext cx="9144000" cy="1877885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4" name="Donut 3"/>
          <p:cNvSpPr/>
          <p:nvPr/>
        </p:nvSpPr>
        <p:spPr>
          <a:xfrm>
            <a:off x="3350885" y="3296433"/>
            <a:ext cx="5337096" cy="3620673"/>
          </a:xfrm>
          <a:prstGeom prst="donut">
            <a:avLst>
              <a:gd name="adj" fmla="val 22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04374" y="1384189"/>
            <a:ext cx="1726112" cy="523220"/>
          </a:xfrm>
          <a:prstGeom prst="rect">
            <a:avLst/>
          </a:prstGeom>
          <a:solidFill>
            <a:srgbClr val="D9D9D9"/>
          </a:solidFill>
          <a:ln>
            <a:solidFill>
              <a:schemeClr val="accent4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66FF"/>
                </a:solidFill>
              </a:rPr>
              <a:t>2016</a:t>
            </a:r>
            <a:endParaRPr lang="en-US" sz="2800" b="1" dirty="0">
              <a:solidFill>
                <a:srgbClr val="3366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8143" y="1928378"/>
            <a:ext cx="5495858" cy="1323439"/>
          </a:xfrm>
          <a:prstGeom prst="rect">
            <a:avLst/>
          </a:prstGeom>
          <a:solidFill>
            <a:srgbClr val="D9D9D9"/>
          </a:solidFill>
          <a:ln>
            <a:solidFill>
              <a:schemeClr val="accent4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%0,5 </a:t>
            </a:r>
            <a:r>
              <a:rPr lang="en-US" sz="4000" b="1" dirty="0" err="1">
                <a:solidFill>
                  <a:srgbClr val="FF0000"/>
                </a:solidFill>
              </a:rPr>
              <a:t>y</a:t>
            </a:r>
            <a:r>
              <a:rPr lang="en-US" sz="4000" b="1" dirty="0" err="1" smtClean="0">
                <a:solidFill>
                  <a:srgbClr val="FF0000"/>
                </a:solidFill>
              </a:rPr>
              <a:t>üksek</a:t>
            </a:r>
            <a:r>
              <a:rPr lang="en-US" sz="4000" b="1" dirty="0" smtClean="0">
                <a:solidFill>
                  <a:srgbClr val="FF0000"/>
                </a:solidFill>
              </a:rPr>
              <a:t> risk </a:t>
            </a:r>
            <a:r>
              <a:rPr lang="en-US" sz="4000" b="1" dirty="0" err="1" smtClean="0">
                <a:solidFill>
                  <a:srgbClr val="FF0000"/>
                </a:solidFill>
              </a:rPr>
              <a:t>olarak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raporlanmış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1800" y="1245187"/>
            <a:ext cx="4551511" cy="646331"/>
          </a:xfrm>
          <a:prstGeom prst="rect">
            <a:avLst/>
          </a:prstGeom>
          <a:solidFill>
            <a:srgbClr val="D9D9D9"/>
          </a:solidFill>
          <a:ln>
            <a:solidFill>
              <a:schemeClr val="accent4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3366FF"/>
                </a:solidFill>
              </a:rPr>
              <a:t>SNP </a:t>
            </a:r>
            <a:r>
              <a:rPr lang="en-US" sz="3600" b="1" dirty="0" err="1" smtClean="0">
                <a:solidFill>
                  <a:srgbClr val="3366FF"/>
                </a:solidFill>
              </a:rPr>
              <a:t>yöntemi</a:t>
            </a:r>
            <a:r>
              <a:rPr lang="en-US" sz="3600" b="1" dirty="0" smtClean="0">
                <a:solidFill>
                  <a:srgbClr val="3366FF"/>
                </a:solidFill>
              </a:rPr>
              <a:t> </a:t>
            </a:r>
            <a:r>
              <a:rPr lang="en-US" sz="3600" b="1" dirty="0" err="1" smtClean="0">
                <a:solidFill>
                  <a:srgbClr val="3366FF"/>
                </a:solidFill>
              </a:rPr>
              <a:t>ile</a:t>
            </a:r>
            <a:endParaRPr lang="en-US" sz="3600" b="1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79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0918"/>
            <a:ext cx="9130486" cy="21971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0" y="3789040"/>
            <a:ext cx="9144000" cy="306896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rgbClr val="000000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§"/>
              <a:defRPr/>
            </a:pPr>
            <a:r>
              <a:rPr lang="tr-TR" sz="3600" b="1" dirty="0">
                <a:solidFill>
                  <a:srgbClr val="161616"/>
                </a:solidFill>
                <a:effectLst/>
              </a:rPr>
              <a:t>11 gerçek pozitif, 9/11 (%82) anomali (+)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§"/>
              <a:defRPr/>
            </a:pPr>
            <a:r>
              <a:rPr lang="tr-TR" sz="3600" b="1" dirty="0" smtClean="0">
                <a:solidFill>
                  <a:srgbClr val="161616"/>
                </a:solidFill>
                <a:effectLst/>
              </a:rPr>
              <a:t>SNP yöntemi ile 22q11’in büyük </a:t>
            </a:r>
            <a:r>
              <a:rPr lang="tr-TR" sz="3600" b="1" dirty="0" err="1" smtClean="0">
                <a:solidFill>
                  <a:srgbClr val="161616"/>
                </a:solidFill>
                <a:effectLst/>
              </a:rPr>
              <a:t>delesyonları</a:t>
            </a:r>
            <a:r>
              <a:rPr lang="tr-TR" sz="3600" b="1" dirty="0" smtClean="0">
                <a:solidFill>
                  <a:srgbClr val="161616"/>
                </a:solidFill>
                <a:effectLst/>
              </a:rPr>
              <a:t> tespit edilmiş 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§"/>
              <a:defRPr/>
            </a:pPr>
            <a:r>
              <a:rPr lang="tr-TR" sz="3600" b="1" dirty="0" smtClean="0">
                <a:solidFill>
                  <a:srgbClr val="FF0000"/>
                </a:solidFill>
                <a:effectLst/>
              </a:rPr>
              <a:t>22q11’in %87’ini kapsıyor </a:t>
            </a:r>
            <a:r>
              <a:rPr lang="tr-TR" sz="3600" b="1" dirty="0" smtClean="0">
                <a:solidFill>
                  <a:srgbClr val="FF0000"/>
                </a:solidFill>
                <a:effectLst/>
              </a:rPr>
              <a:t>!</a:t>
            </a:r>
            <a:endParaRPr lang="tr-TR" sz="3600" b="1" dirty="0" smtClean="0">
              <a:solidFill>
                <a:srgbClr val="FF0000"/>
              </a:solidFill>
              <a:effectLst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1877885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7404374" y="1343659"/>
            <a:ext cx="1726112" cy="523220"/>
          </a:xfrm>
          <a:prstGeom prst="rect">
            <a:avLst/>
          </a:prstGeom>
          <a:solidFill>
            <a:srgbClr val="D9D9D9"/>
          </a:solidFill>
          <a:ln>
            <a:solidFill>
              <a:srgbClr val="161616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66FF"/>
                </a:solidFill>
              </a:rPr>
              <a:t>2016</a:t>
            </a:r>
            <a:endParaRPr lang="en-US" sz="2800" b="1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07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0747" y="1918415"/>
            <a:ext cx="4793253" cy="4931141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6" name="1 Başlık"/>
          <p:cNvSpPr txBox="1">
            <a:spLocks/>
          </p:cNvSpPr>
          <p:nvPr/>
        </p:nvSpPr>
        <p:spPr>
          <a:xfrm>
            <a:off x="27023" y="1918416"/>
            <a:ext cx="4323723" cy="493114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457200" indent="-457200" algn="l">
              <a:lnSpc>
                <a:spcPct val="110000"/>
              </a:lnSpc>
              <a:buClr>
                <a:schemeClr val="tx2">
                  <a:lumMod val="60000"/>
                  <a:lumOff val="40000"/>
                </a:schemeClr>
              </a:buClr>
              <a:buFont typeface="Arial"/>
              <a:buChar char="•"/>
              <a:defRPr/>
            </a:pPr>
            <a:r>
              <a:rPr lang="tr-TR" sz="3600" b="1" dirty="0" smtClean="0">
                <a:solidFill>
                  <a:srgbClr val="FF0000"/>
                </a:solidFill>
                <a:effectLst/>
              </a:rPr>
              <a:t>PPV %18 bildirilmiş !</a:t>
            </a:r>
            <a:endParaRPr lang="tr-TR" sz="3600" b="1" dirty="0" smtClean="0">
              <a:solidFill>
                <a:srgbClr val="000000"/>
              </a:solidFill>
              <a:effectLst/>
            </a:endParaRPr>
          </a:p>
          <a:p>
            <a:pPr marL="457200" indent="-457200" algn="l">
              <a:lnSpc>
                <a:spcPct val="110000"/>
              </a:lnSpc>
              <a:buClr>
                <a:schemeClr val="tx2">
                  <a:lumMod val="60000"/>
                  <a:lumOff val="40000"/>
                </a:schemeClr>
              </a:buClr>
              <a:buFont typeface="Arial"/>
              <a:buChar char="•"/>
              <a:defRPr/>
            </a:pPr>
            <a:r>
              <a:rPr lang="tr-TR" sz="3600" b="1" dirty="0" smtClean="0">
                <a:solidFill>
                  <a:srgbClr val="000000"/>
                </a:solidFill>
                <a:effectLst/>
              </a:rPr>
              <a:t>NPV, </a:t>
            </a:r>
            <a:r>
              <a:rPr lang="tr-TR" sz="3600" b="1" dirty="0" err="1" smtClean="0">
                <a:solidFill>
                  <a:srgbClr val="000000"/>
                </a:solidFill>
                <a:effectLst/>
              </a:rPr>
              <a:t>Sensivite</a:t>
            </a:r>
            <a:r>
              <a:rPr lang="tr-TR" sz="3600" b="1" dirty="0" smtClean="0">
                <a:solidFill>
                  <a:srgbClr val="000000"/>
                </a:solidFill>
                <a:effectLst/>
              </a:rPr>
              <a:t>, </a:t>
            </a:r>
            <a:r>
              <a:rPr lang="tr-TR" sz="3600" b="1" dirty="0" err="1" smtClean="0">
                <a:solidFill>
                  <a:srgbClr val="000000"/>
                </a:solidFill>
                <a:effectLst/>
              </a:rPr>
              <a:t>Spesifite</a:t>
            </a:r>
            <a:r>
              <a:rPr lang="tr-TR" sz="3600" b="1" dirty="0" smtClean="0">
                <a:solidFill>
                  <a:srgbClr val="000000"/>
                </a:solidFill>
                <a:effectLst/>
              </a:rPr>
              <a:t> bilinmiyor</a:t>
            </a:r>
          </a:p>
          <a:p>
            <a:pPr marL="457200" indent="-457200" algn="l">
              <a:lnSpc>
                <a:spcPct val="110000"/>
              </a:lnSpc>
              <a:buClr>
                <a:schemeClr val="tx2">
                  <a:lumMod val="60000"/>
                  <a:lumOff val="40000"/>
                </a:schemeClr>
              </a:buClr>
              <a:buFont typeface="Arial"/>
              <a:buChar char="•"/>
              <a:defRPr/>
            </a:pPr>
            <a:r>
              <a:rPr lang="tr-TR" sz="3600" b="1" dirty="0" smtClean="0">
                <a:solidFill>
                  <a:srgbClr val="FF0000"/>
                </a:solidFill>
                <a:effectLst/>
              </a:rPr>
              <a:t>Diğer </a:t>
            </a:r>
            <a:r>
              <a:rPr lang="tr-TR" sz="3600" b="1" dirty="0" err="1" smtClean="0">
                <a:solidFill>
                  <a:srgbClr val="FF0000"/>
                </a:solidFill>
                <a:effectLst/>
              </a:rPr>
              <a:t>MDS’ları</a:t>
            </a:r>
            <a:r>
              <a:rPr lang="tr-TR" sz="3600" b="1" dirty="0" smtClean="0">
                <a:solidFill>
                  <a:srgbClr val="FF0000"/>
                </a:solidFill>
                <a:effectLst/>
              </a:rPr>
              <a:t> ile ilgili veri yok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1877885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7404374" y="1343659"/>
            <a:ext cx="1726112" cy="523220"/>
          </a:xfrm>
          <a:prstGeom prst="rect">
            <a:avLst/>
          </a:prstGeom>
          <a:solidFill>
            <a:srgbClr val="D9D9D9"/>
          </a:solidFill>
          <a:ln>
            <a:solidFill>
              <a:srgbClr val="161616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66FF"/>
                </a:solidFill>
              </a:rPr>
              <a:t>2016</a:t>
            </a:r>
            <a:endParaRPr lang="en-US" sz="2800" b="1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26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1520" y="1196752"/>
            <a:ext cx="8640960" cy="5189112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3200" dirty="0" smtClean="0">
                <a:solidFill>
                  <a:srgbClr val="161616"/>
                </a:solidFill>
              </a:rPr>
              <a:t>“Cell </a:t>
            </a:r>
            <a:r>
              <a:rPr lang="tr-TR" sz="3200" dirty="0" err="1" smtClean="0">
                <a:solidFill>
                  <a:srgbClr val="161616"/>
                </a:solidFill>
              </a:rPr>
              <a:t>free</a:t>
            </a:r>
            <a:r>
              <a:rPr lang="tr-TR" sz="3200" dirty="0" smtClean="0">
                <a:solidFill>
                  <a:srgbClr val="161616"/>
                </a:solidFill>
              </a:rPr>
              <a:t> DNA”: </a:t>
            </a:r>
            <a:r>
              <a:rPr lang="tr-TR" sz="3200" dirty="0">
                <a:solidFill>
                  <a:srgbClr val="161616"/>
                </a:solidFill>
              </a:rPr>
              <a:t>H</a:t>
            </a:r>
            <a:r>
              <a:rPr lang="tr-TR" sz="3200" dirty="0" smtClean="0">
                <a:solidFill>
                  <a:srgbClr val="161616"/>
                </a:solidFill>
              </a:rPr>
              <a:t>ücre dışı serbest DNA, </a:t>
            </a:r>
            <a:r>
              <a:rPr lang="tr-TR" sz="3200" dirty="0" err="1" smtClean="0">
                <a:solidFill>
                  <a:srgbClr val="161616"/>
                </a:solidFill>
              </a:rPr>
              <a:t>trofoblast</a:t>
            </a:r>
            <a:r>
              <a:rPr lang="tr-TR" sz="3200" dirty="0" smtClean="0">
                <a:solidFill>
                  <a:srgbClr val="161616"/>
                </a:solidFill>
              </a:rPr>
              <a:t> hücre-plasenta kökenli</a:t>
            </a:r>
          </a:p>
          <a:p>
            <a:pPr marL="342900" indent="-342900">
              <a:lnSpc>
                <a:spcPct val="13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3200" dirty="0" err="1" smtClean="0">
                <a:solidFill>
                  <a:srgbClr val="161616"/>
                </a:solidFill>
              </a:rPr>
              <a:t>Maternal</a:t>
            </a:r>
            <a:r>
              <a:rPr lang="tr-TR" sz="3200" dirty="0" smtClean="0">
                <a:solidFill>
                  <a:srgbClr val="161616"/>
                </a:solidFill>
              </a:rPr>
              <a:t> ve </a:t>
            </a:r>
            <a:r>
              <a:rPr lang="tr-TR" sz="3200" dirty="0" err="1" smtClean="0">
                <a:solidFill>
                  <a:srgbClr val="161616"/>
                </a:solidFill>
              </a:rPr>
              <a:t>fetal</a:t>
            </a:r>
            <a:r>
              <a:rPr lang="tr-TR" sz="3200" dirty="0" smtClean="0">
                <a:solidFill>
                  <a:srgbClr val="161616"/>
                </a:solidFill>
              </a:rPr>
              <a:t> serbest DNA</a:t>
            </a:r>
          </a:p>
          <a:p>
            <a:pPr marL="342900" indent="-342900">
              <a:lnSpc>
                <a:spcPct val="13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3200" dirty="0" err="1" smtClean="0">
                <a:solidFill>
                  <a:srgbClr val="161616"/>
                </a:solidFill>
              </a:rPr>
              <a:t>cffDNA</a:t>
            </a:r>
            <a:r>
              <a:rPr lang="tr-TR" sz="3200" dirty="0" smtClean="0">
                <a:solidFill>
                  <a:srgbClr val="161616"/>
                </a:solidFill>
              </a:rPr>
              <a:t> oranı %2-20 arasında</a:t>
            </a:r>
          </a:p>
          <a:p>
            <a:pPr marL="342900" indent="-342900">
              <a:lnSpc>
                <a:spcPct val="13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3200" dirty="0" err="1" smtClean="0">
                <a:solidFill>
                  <a:srgbClr val="161616"/>
                </a:solidFill>
              </a:rPr>
              <a:t>cffDNA</a:t>
            </a:r>
            <a:r>
              <a:rPr lang="tr-TR" sz="3200" dirty="0" smtClean="0">
                <a:solidFill>
                  <a:srgbClr val="161616"/>
                </a:solidFill>
              </a:rPr>
              <a:t> parçaları genel olarak 140-160 </a:t>
            </a:r>
            <a:r>
              <a:rPr lang="tr-TR" sz="3200" dirty="0" err="1" smtClean="0">
                <a:solidFill>
                  <a:srgbClr val="161616"/>
                </a:solidFill>
              </a:rPr>
              <a:t>bp</a:t>
            </a:r>
            <a:r>
              <a:rPr lang="tr-TR" sz="3200" dirty="0" smtClean="0">
                <a:solidFill>
                  <a:srgbClr val="161616"/>
                </a:solidFill>
              </a:rPr>
              <a:t>, tümü &lt;300 </a:t>
            </a:r>
            <a:r>
              <a:rPr lang="tr-TR" sz="3200" dirty="0" err="1" smtClean="0">
                <a:solidFill>
                  <a:srgbClr val="161616"/>
                </a:solidFill>
              </a:rPr>
              <a:t>bp</a:t>
            </a:r>
            <a:endParaRPr lang="tr-TR" sz="3200" dirty="0">
              <a:solidFill>
                <a:srgbClr val="161616"/>
              </a:solidFill>
            </a:endParaRPr>
          </a:p>
          <a:p>
            <a:pPr marL="342900" indent="-342900">
              <a:lnSpc>
                <a:spcPct val="13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3200" dirty="0">
                <a:solidFill>
                  <a:srgbClr val="161616"/>
                </a:solidFill>
              </a:rPr>
              <a:t> </a:t>
            </a:r>
            <a:r>
              <a:rPr lang="tr-TR" sz="3200" dirty="0" err="1" smtClean="0">
                <a:solidFill>
                  <a:srgbClr val="161616"/>
                </a:solidFill>
              </a:rPr>
              <a:t>cf-maternal</a:t>
            </a:r>
            <a:r>
              <a:rPr lang="tr-TR" sz="3200" dirty="0" smtClean="0">
                <a:solidFill>
                  <a:srgbClr val="161616"/>
                </a:solidFill>
              </a:rPr>
              <a:t> DNA görece daha büyük, %20’i &gt;300 </a:t>
            </a:r>
            <a:r>
              <a:rPr lang="tr-TR" sz="3200" dirty="0" err="1" smtClean="0">
                <a:solidFill>
                  <a:srgbClr val="161616"/>
                </a:solidFill>
              </a:rPr>
              <a:t>bp</a:t>
            </a:r>
            <a:endParaRPr lang="tr-TR" sz="3200" dirty="0">
              <a:solidFill>
                <a:srgbClr val="161616"/>
              </a:solidFill>
            </a:endParaRPr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179512" y="337790"/>
            <a:ext cx="8712968" cy="114699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800" b="1" noProof="1" smtClean="0">
                <a:solidFill>
                  <a:srgbClr val="0080FF"/>
                </a:solidFill>
                <a:cs typeface="Tahoma"/>
              </a:rPr>
              <a:t>cfDNA: “cell free DNA”</a:t>
            </a:r>
          </a:p>
        </p:txBody>
      </p:sp>
    </p:spTree>
    <p:extLst>
      <p:ext uri="{BB962C8B-B14F-4D97-AF65-F5344CB8AC3E}">
        <p14:creationId xmlns:p14="http://schemas.microsoft.com/office/powerpoint/2010/main" val="26910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255"/>
            <a:ext cx="9130488" cy="1607922"/>
          </a:xfrm>
          <a:prstGeom prst="rect">
            <a:avLst/>
          </a:prstGeom>
          <a:solidFill>
            <a:srgbClr val="D9D9D9"/>
          </a:solidFill>
          <a:ln>
            <a:solidFill>
              <a:srgbClr val="000000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634505"/>
            <a:ext cx="4688538" cy="1797443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5057140" y="994780"/>
            <a:ext cx="4049027" cy="585887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tr-TR" sz="2400" b="1" noProof="1" smtClean="0">
                <a:solidFill>
                  <a:srgbClr val="0080FF"/>
                </a:solidFill>
                <a:latin typeface="Tahoma"/>
                <a:cs typeface="Tahoma"/>
              </a:rPr>
              <a:t>ACOG, SMFM 2015</a:t>
            </a:r>
            <a:endParaRPr lang="tr-TR" sz="24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8539" y="1648015"/>
            <a:ext cx="4455462" cy="1797443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8" name="1 Başlık"/>
          <p:cNvSpPr txBox="1">
            <a:spLocks/>
          </p:cNvSpPr>
          <p:nvPr/>
        </p:nvSpPr>
        <p:spPr>
          <a:xfrm>
            <a:off x="1922429" y="2845309"/>
            <a:ext cx="2756375" cy="585887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tr-TR" sz="2400" b="1" noProof="1" smtClean="0">
                <a:solidFill>
                  <a:srgbClr val="0080FF"/>
                </a:solidFill>
                <a:latin typeface="Tahoma"/>
                <a:cs typeface="Tahoma"/>
              </a:rPr>
              <a:t>ISPD, 2015</a:t>
            </a:r>
            <a:endParaRPr lang="tr-TR" sz="24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9" name="1 Başlık"/>
          <p:cNvSpPr txBox="1">
            <a:spLocks/>
          </p:cNvSpPr>
          <p:nvPr/>
        </p:nvSpPr>
        <p:spPr>
          <a:xfrm>
            <a:off x="5553283" y="2853375"/>
            <a:ext cx="3577205" cy="585887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tr-TR" sz="2400" b="1" noProof="1" smtClean="0">
                <a:solidFill>
                  <a:srgbClr val="0080FF"/>
                </a:solidFill>
                <a:latin typeface="Tahoma"/>
                <a:cs typeface="Tahoma"/>
              </a:rPr>
              <a:t>ESHG, ASHG, 2015</a:t>
            </a:r>
            <a:endParaRPr lang="tr-TR" sz="24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68" y="3560851"/>
            <a:ext cx="8995372" cy="2343007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1" name="1 Başlık"/>
          <p:cNvSpPr txBox="1">
            <a:spLocks/>
          </p:cNvSpPr>
          <p:nvPr/>
        </p:nvSpPr>
        <p:spPr>
          <a:xfrm>
            <a:off x="0" y="5944389"/>
            <a:ext cx="9076440" cy="905168"/>
          </a:xfrm>
          <a:prstGeom prst="rect">
            <a:avLst/>
          </a:prstGeom>
          <a:solidFill>
            <a:srgbClr val="D9D9D9"/>
          </a:solidFill>
          <a:ln>
            <a:solidFill>
              <a:srgbClr val="000000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l">
              <a:lnSpc>
                <a:spcPct val="110000"/>
              </a:lnSpc>
              <a:buClr>
                <a:schemeClr val="tx2">
                  <a:lumMod val="60000"/>
                  <a:lumOff val="40000"/>
                </a:schemeClr>
              </a:buClr>
              <a:defRPr/>
            </a:pPr>
            <a:r>
              <a:rPr lang="tr-TR" sz="3600" b="1" dirty="0" smtClean="0">
                <a:solidFill>
                  <a:srgbClr val="FF0000"/>
                </a:solidFill>
                <a:effectLst/>
              </a:rPr>
              <a:t>MDS taraması bu aşamada önerilmiyor</a:t>
            </a:r>
          </a:p>
        </p:txBody>
      </p:sp>
      <p:sp>
        <p:nvSpPr>
          <p:cNvPr id="12" name="Donut 11"/>
          <p:cNvSpPr/>
          <p:nvPr/>
        </p:nvSpPr>
        <p:spPr>
          <a:xfrm>
            <a:off x="405349" y="5115912"/>
            <a:ext cx="8738651" cy="531257"/>
          </a:xfrm>
          <a:prstGeom prst="donut">
            <a:avLst>
              <a:gd name="adj" fmla="val 603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46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0" y="116632"/>
            <a:ext cx="9036495" cy="1152128"/>
          </a:xfrm>
          <a:noFill/>
          <a:ln>
            <a:noFil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4000" b="1" noProof="1" smtClean="0">
                <a:solidFill>
                  <a:srgbClr val="0080FF"/>
                </a:solidFill>
                <a:latin typeface="Tahoma"/>
                <a:cs typeface="Tahoma"/>
              </a:rPr>
              <a:t>Cinsiyet kromozom anomalileri (CKA)</a:t>
            </a:r>
            <a:endParaRPr lang="tr-TR" sz="40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107504" y="1314650"/>
            <a:ext cx="9036496" cy="55172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4000" dirty="0" smtClean="0">
                <a:solidFill>
                  <a:srgbClr val="161616"/>
                </a:solidFill>
                <a:effectLst/>
                <a:latin typeface="+mn-lt"/>
              </a:rPr>
              <a:t>X0 </a:t>
            </a:r>
            <a:r>
              <a:rPr lang="mr-IN" sz="4000" dirty="0" smtClean="0">
                <a:solidFill>
                  <a:srgbClr val="161616"/>
                </a:solidFill>
                <a:effectLst/>
                <a:latin typeface="+mn-lt"/>
              </a:rPr>
              <a:t>–</a:t>
            </a:r>
            <a:r>
              <a:rPr lang="tr-TR" sz="4000" dirty="0" smtClean="0">
                <a:solidFill>
                  <a:srgbClr val="161616"/>
                </a:solidFill>
                <a:effectLst/>
                <a:latin typeface="+mn-lt"/>
              </a:rPr>
              <a:t> </a:t>
            </a:r>
            <a:r>
              <a:rPr lang="tr-TR" sz="4000" dirty="0" err="1" smtClean="0">
                <a:solidFill>
                  <a:srgbClr val="161616"/>
                </a:solidFill>
                <a:effectLst/>
                <a:latin typeface="+mn-lt"/>
              </a:rPr>
              <a:t>Turner</a:t>
            </a:r>
            <a:r>
              <a:rPr lang="tr-TR" sz="4000" dirty="0" smtClean="0">
                <a:solidFill>
                  <a:srgbClr val="161616"/>
                </a:solidFill>
                <a:effectLst/>
                <a:latin typeface="+mn-lt"/>
              </a:rPr>
              <a:t> sendromu</a:t>
            </a:r>
          </a:p>
          <a:p>
            <a:pPr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defRPr/>
            </a:pPr>
            <a:endParaRPr lang="tr-TR" sz="4000" dirty="0" smtClean="0">
              <a:solidFill>
                <a:srgbClr val="161616"/>
              </a:solidFill>
              <a:effectLst/>
              <a:latin typeface="+mn-lt"/>
            </a:endParaRP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4000" dirty="0" smtClean="0">
                <a:solidFill>
                  <a:srgbClr val="161616"/>
                </a:solidFill>
                <a:effectLst/>
                <a:latin typeface="+mn-lt"/>
              </a:rPr>
              <a:t>XXY </a:t>
            </a:r>
            <a:r>
              <a:rPr lang="mr-IN" sz="4000" dirty="0" smtClean="0">
                <a:solidFill>
                  <a:srgbClr val="161616"/>
                </a:solidFill>
                <a:effectLst/>
                <a:latin typeface="+mn-lt"/>
              </a:rPr>
              <a:t>–</a:t>
            </a:r>
            <a:r>
              <a:rPr lang="tr-TR" sz="4000" dirty="0" smtClean="0">
                <a:solidFill>
                  <a:srgbClr val="161616"/>
                </a:solidFill>
                <a:effectLst/>
                <a:latin typeface="+mn-lt"/>
              </a:rPr>
              <a:t> </a:t>
            </a:r>
            <a:r>
              <a:rPr lang="tr-TR" sz="4000" dirty="0" err="1" smtClean="0">
                <a:solidFill>
                  <a:srgbClr val="161616"/>
                </a:solidFill>
                <a:effectLst/>
                <a:latin typeface="+mn-lt"/>
              </a:rPr>
              <a:t>Klinefelter</a:t>
            </a:r>
            <a:r>
              <a:rPr lang="tr-TR" sz="4000" dirty="0" smtClean="0">
                <a:solidFill>
                  <a:srgbClr val="161616"/>
                </a:solidFill>
                <a:effectLst/>
                <a:latin typeface="+mn-lt"/>
              </a:rPr>
              <a:t> sendromu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endParaRPr lang="tr-TR" sz="4000" dirty="0" smtClean="0">
              <a:solidFill>
                <a:srgbClr val="161616"/>
              </a:solidFill>
              <a:effectLst/>
              <a:latin typeface="+mn-lt"/>
            </a:endParaRP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4000" dirty="0" smtClean="0">
                <a:solidFill>
                  <a:srgbClr val="161616"/>
                </a:solidFill>
                <a:effectLst/>
                <a:latin typeface="+mn-lt"/>
              </a:rPr>
              <a:t>XYY </a:t>
            </a:r>
            <a:r>
              <a:rPr lang="mr-IN" sz="4000" dirty="0" smtClean="0">
                <a:solidFill>
                  <a:srgbClr val="161616"/>
                </a:solidFill>
                <a:effectLst/>
                <a:latin typeface="+mn-lt"/>
              </a:rPr>
              <a:t>–</a:t>
            </a:r>
            <a:r>
              <a:rPr lang="tr-TR" sz="4000" dirty="0" smtClean="0">
                <a:solidFill>
                  <a:srgbClr val="161616"/>
                </a:solidFill>
                <a:effectLst/>
                <a:latin typeface="+mn-lt"/>
              </a:rPr>
              <a:t> </a:t>
            </a:r>
            <a:r>
              <a:rPr lang="tr-TR" sz="4000" dirty="0" err="1" smtClean="0">
                <a:solidFill>
                  <a:srgbClr val="161616"/>
                </a:solidFill>
                <a:effectLst/>
                <a:latin typeface="+mn-lt"/>
              </a:rPr>
              <a:t>Jacobs</a:t>
            </a:r>
            <a:r>
              <a:rPr lang="tr-TR" sz="4000" dirty="0" smtClean="0">
                <a:solidFill>
                  <a:srgbClr val="161616"/>
                </a:solidFill>
                <a:effectLst/>
                <a:latin typeface="+mn-lt"/>
              </a:rPr>
              <a:t> sendromu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endParaRPr lang="tr-TR" sz="4000" dirty="0" smtClean="0">
              <a:solidFill>
                <a:srgbClr val="161616"/>
              </a:solidFill>
              <a:effectLst/>
              <a:latin typeface="+mn-lt"/>
            </a:endParaRP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4000" dirty="0" smtClean="0">
                <a:solidFill>
                  <a:srgbClr val="161616"/>
                </a:solidFill>
                <a:effectLst/>
                <a:latin typeface="+mn-lt"/>
              </a:rPr>
              <a:t>XXX </a:t>
            </a:r>
            <a:r>
              <a:rPr lang="mr-IN" sz="4000" dirty="0" smtClean="0">
                <a:solidFill>
                  <a:srgbClr val="161616"/>
                </a:solidFill>
                <a:effectLst/>
                <a:latin typeface="+mn-lt"/>
              </a:rPr>
              <a:t>–</a:t>
            </a:r>
            <a:r>
              <a:rPr lang="tr-TR" sz="4000" dirty="0" smtClean="0">
                <a:solidFill>
                  <a:srgbClr val="161616"/>
                </a:solidFill>
                <a:effectLst/>
                <a:latin typeface="+mn-lt"/>
              </a:rPr>
              <a:t> </a:t>
            </a:r>
            <a:r>
              <a:rPr lang="tr-TR" sz="4000" dirty="0" err="1" smtClean="0">
                <a:solidFill>
                  <a:srgbClr val="161616"/>
                </a:solidFill>
                <a:effectLst/>
                <a:latin typeface="+mn-lt"/>
              </a:rPr>
              <a:t>Trizomy</a:t>
            </a:r>
            <a:r>
              <a:rPr lang="tr-TR" sz="4000" dirty="0">
                <a:solidFill>
                  <a:srgbClr val="161616"/>
                </a:solidFill>
                <a:effectLst/>
                <a:latin typeface="+mn-lt"/>
              </a:rPr>
              <a:t> </a:t>
            </a:r>
            <a:r>
              <a:rPr lang="tr-TR" sz="4000" dirty="0" smtClean="0">
                <a:solidFill>
                  <a:srgbClr val="161616"/>
                </a:solidFill>
                <a:effectLst/>
                <a:latin typeface="+mn-lt"/>
              </a:rPr>
              <a:t>(</a:t>
            </a:r>
            <a:r>
              <a:rPr lang="tr-TR" sz="4000" dirty="0" err="1" smtClean="0">
                <a:solidFill>
                  <a:srgbClr val="161616"/>
                </a:solidFill>
                <a:effectLst/>
                <a:latin typeface="+mn-lt"/>
              </a:rPr>
              <a:t>triple</a:t>
            </a:r>
            <a:r>
              <a:rPr lang="tr-TR" sz="4000" dirty="0" smtClean="0">
                <a:solidFill>
                  <a:srgbClr val="161616"/>
                </a:solidFill>
                <a:effectLst/>
                <a:latin typeface="+mn-lt"/>
              </a:rPr>
              <a:t>) X sendromu</a:t>
            </a:r>
          </a:p>
        </p:txBody>
      </p:sp>
    </p:spTree>
    <p:extLst>
      <p:ext uri="{BB962C8B-B14F-4D97-AF65-F5344CB8AC3E}">
        <p14:creationId xmlns:p14="http://schemas.microsoft.com/office/powerpoint/2010/main" val="175381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0" y="116632"/>
            <a:ext cx="9036495" cy="1152128"/>
          </a:xfrm>
          <a:noFill/>
          <a:ln>
            <a:noFill/>
          </a:ln>
        </p:spPr>
        <p:txBody>
          <a:bodyPr/>
          <a:lstStyle/>
          <a:p>
            <a:pPr>
              <a:defRPr/>
            </a:pPr>
            <a:r>
              <a:rPr lang="tr-TR" sz="4800" b="1" noProof="1" smtClean="0">
                <a:solidFill>
                  <a:srgbClr val="0080FF"/>
                </a:solidFill>
                <a:latin typeface="Tahoma"/>
                <a:cs typeface="Tahoma"/>
              </a:rPr>
              <a:t>CKA: Sıklık</a:t>
            </a:r>
            <a:endParaRPr lang="tr-TR" sz="48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0" y="1255250"/>
            <a:ext cx="9144000" cy="558924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§"/>
              <a:defRPr/>
            </a:pPr>
            <a:r>
              <a:rPr lang="tr-TR" b="1" dirty="0">
                <a:solidFill>
                  <a:srgbClr val="FF0000"/>
                </a:solidFill>
                <a:effectLst/>
              </a:rPr>
              <a:t>1/</a:t>
            </a:r>
            <a:r>
              <a:rPr lang="tr-TR" b="1" dirty="0" smtClean="0">
                <a:solidFill>
                  <a:srgbClr val="FF0000"/>
                </a:solidFill>
                <a:effectLst/>
              </a:rPr>
              <a:t>500, </a:t>
            </a:r>
            <a:r>
              <a:rPr lang="tr-TR" dirty="0" smtClean="0">
                <a:solidFill>
                  <a:srgbClr val="161616"/>
                </a:solidFill>
                <a:effectLst/>
              </a:rPr>
              <a:t>X0, XXY, XYY, XXX </a:t>
            </a:r>
            <a:r>
              <a:rPr lang="tr-TR" sz="2400" i="1" dirty="0" err="1" smtClean="0">
                <a:solidFill>
                  <a:srgbClr val="161616"/>
                </a:solidFill>
                <a:effectLst/>
              </a:rPr>
              <a:t>Nicolaides</a:t>
            </a:r>
            <a:r>
              <a:rPr lang="tr-TR" sz="2400" i="1" dirty="0" smtClean="0">
                <a:solidFill>
                  <a:srgbClr val="161616"/>
                </a:solidFill>
                <a:effectLst/>
              </a:rPr>
              <a:t> K et al., 2013</a:t>
            </a:r>
          </a:p>
          <a:p>
            <a:pPr marL="457200" indent="-4572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§"/>
              <a:defRPr/>
            </a:pPr>
            <a:endParaRPr lang="tr-TR" sz="2800" b="1" dirty="0" smtClean="0">
              <a:solidFill>
                <a:srgbClr val="FF0000"/>
              </a:solidFill>
              <a:effectLst/>
            </a:endParaRPr>
          </a:p>
          <a:p>
            <a:pPr marL="457200" indent="-4572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§"/>
              <a:defRPr/>
            </a:pPr>
            <a:r>
              <a:rPr lang="tr-TR" sz="2800" b="1" dirty="0" smtClean="0">
                <a:solidFill>
                  <a:srgbClr val="FF0000"/>
                </a:solidFill>
                <a:effectLst/>
              </a:rPr>
              <a:t>%1,1, </a:t>
            </a:r>
            <a:r>
              <a:rPr lang="tr-TR" sz="2800" dirty="0" err="1" smtClean="0">
                <a:solidFill>
                  <a:srgbClr val="161616"/>
                </a:solidFill>
                <a:effectLst/>
              </a:rPr>
              <a:t>cfDNA</a:t>
            </a:r>
            <a:r>
              <a:rPr lang="tr-TR" sz="2800" dirty="0" smtClean="0">
                <a:solidFill>
                  <a:srgbClr val="161616"/>
                </a:solidFill>
                <a:effectLst/>
              </a:rPr>
              <a:t> ile X0</a:t>
            </a:r>
            <a:r>
              <a:rPr lang="tr-TR" sz="2800" dirty="0">
                <a:solidFill>
                  <a:srgbClr val="161616"/>
                </a:solidFill>
                <a:effectLst/>
              </a:rPr>
              <a:t>, XXY, XYY, </a:t>
            </a:r>
            <a:r>
              <a:rPr lang="tr-TR" sz="2800" dirty="0" smtClean="0">
                <a:solidFill>
                  <a:srgbClr val="161616"/>
                </a:solidFill>
                <a:effectLst/>
              </a:rPr>
              <a:t>XXX,</a:t>
            </a:r>
            <a:r>
              <a:rPr lang="tr-TR" sz="2000" i="1" dirty="0" smtClean="0">
                <a:solidFill>
                  <a:srgbClr val="161616"/>
                </a:solidFill>
                <a:effectLst/>
              </a:rPr>
              <a:t> (gebeliklerin %1-1,5 X0) </a:t>
            </a:r>
            <a:r>
              <a:rPr lang="tr-TR" sz="2000" i="1" dirty="0" err="1" smtClean="0">
                <a:solidFill>
                  <a:srgbClr val="161616"/>
                </a:solidFill>
                <a:effectLst/>
              </a:rPr>
              <a:t>Bianchi</a:t>
            </a:r>
            <a:r>
              <a:rPr lang="tr-TR" sz="2000" i="1" dirty="0" smtClean="0">
                <a:solidFill>
                  <a:srgbClr val="161616"/>
                </a:solidFill>
                <a:effectLst/>
              </a:rPr>
              <a:t> D et al., 2015</a:t>
            </a:r>
          </a:p>
          <a:p>
            <a:pPr marL="457200" indent="-4572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§"/>
              <a:defRPr/>
            </a:pPr>
            <a:r>
              <a:rPr lang="tr-TR" sz="2800" dirty="0" smtClean="0">
                <a:solidFill>
                  <a:srgbClr val="161616"/>
                </a:solidFill>
                <a:effectLst/>
              </a:rPr>
              <a:t>XXX, XXY, XYY cinsiyet kromozom </a:t>
            </a:r>
            <a:r>
              <a:rPr lang="tr-TR" sz="2800" dirty="0" err="1" smtClean="0">
                <a:solidFill>
                  <a:srgbClr val="161616"/>
                </a:solidFill>
                <a:effectLst/>
              </a:rPr>
              <a:t>trizomileri</a:t>
            </a:r>
            <a:r>
              <a:rPr lang="tr-TR" sz="2800" dirty="0" smtClean="0">
                <a:solidFill>
                  <a:srgbClr val="161616"/>
                </a:solidFill>
                <a:effectLst/>
              </a:rPr>
              <a:t>,     </a:t>
            </a:r>
            <a:r>
              <a:rPr lang="tr-TR" sz="2800" b="1" dirty="0" smtClean="0">
                <a:solidFill>
                  <a:srgbClr val="FF0000"/>
                </a:solidFill>
                <a:effectLst/>
              </a:rPr>
              <a:t>%36 </a:t>
            </a:r>
            <a:r>
              <a:rPr lang="tr-TR" sz="2800" b="1" dirty="0" err="1" smtClean="0">
                <a:solidFill>
                  <a:srgbClr val="FF0000"/>
                </a:solidFill>
                <a:effectLst/>
              </a:rPr>
              <a:t>terminasyon</a:t>
            </a:r>
            <a:r>
              <a:rPr lang="tr-TR" sz="2800" b="1" dirty="0" smtClean="0">
                <a:solidFill>
                  <a:srgbClr val="FF0000"/>
                </a:solidFill>
                <a:effectLst/>
              </a:rPr>
              <a:t> oranı</a:t>
            </a:r>
            <a:r>
              <a:rPr lang="tr-TR" sz="2800" dirty="0" smtClean="0">
                <a:solidFill>
                  <a:srgbClr val="161616"/>
                </a:solidFill>
                <a:effectLst/>
              </a:rPr>
              <a:t>, </a:t>
            </a:r>
            <a:r>
              <a:rPr lang="tr-TR" sz="2000" i="1" dirty="0" err="1">
                <a:solidFill>
                  <a:srgbClr val="161616"/>
                </a:solidFill>
                <a:effectLst/>
              </a:rPr>
              <a:t>Boyd</a:t>
            </a:r>
            <a:r>
              <a:rPr lang="tr-TR" sz="2000" i="1" dirty="0">
                <a:solidFill>
                  <a:srgbClr val="161616"/>
                </a:solidFill>
                <a:effectLst/>
              </a:rPr>
              <a:t> AP et al., 2011, </a:t>
            </a:r>
            <a:r>
              <a:rPr lang="tr-TR" sz="2000" i="1" dirty="0" err="1">
                <a:solidFill>
                  <a:srgbClr val="161616"/>
                </a:solidFill>
                <a:effectLst/>
              </a:rPr>
              <a:t>Eurocat</a:t>
            </a:r>
            <a:r>
              <a:rPr lang="tr-TR" sz="2000" i="1" dirty="0">
                <a:solidFill>
                  <a:srgbClr val="161616"/>
                </a:solidFill>
                <a:effectLst/>
              </a:rPr>
              <a:t> study-2.5 </a:t>
            </a:r>
            <a:r>
              <a:rPr lang="tr-TR" sz="2000" i="1" dirty="0" smtClean="0">
                <a:solidFill>
                  <a:srgbClr val="161616"/>
                </a:solidFill>
                <a:effectLst/>
              </a:rPr>
              <a:t>milyon</a:t>
            </a:r>
            <a:r>
              <a:rPr lang="tr-TR" sz="2000" dirty="0" smtClean="0">
                <a:solidFill>
                  <a:srgbClr val="161616"/>
                </a:solidFill>
                <a:effectLst/>
              </a:rPr>
              <a:t> </a:t>
            </a:r>
          </a:p>
          <a:p>
            <a:pPr marL="457200" indent="-4572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§"/>
              <a:defRPr/>
            </a:pPr>
            <a:r>
              <a:rPr lang="tr-TR" sz="2800" dirty="0" smtClean="0">
                <a:solidFill>
                  <a:srgbClr val="161616"/>
                </a:solidFill>
                <a:effectLst/>
              </a:rPr>
              <a:t>Genel olarak hafif klinik bulgu ancak bazı durumlarda </a:t>
            </a:r>
            <a:r>
              <a:rPr lang="tr-TR" sz="2800" dirty="0" err="1" smtClean="0">
                <a:solidFill>
                  <a:srgbClr val="161616"/>
                </a:solidFill>
                <a:effectLst/>
              </a:rPr>
              <a:t>ögrenme</a:t>
            </a:r>
            <a:r>
              <a:rPr lang="tr-TR" sz="2800" dirty="0" smtClean="0">
                <a:solidFill>
                  <a:srgbClr val="161616"/>
                </a:solidFill>
                <a:effectLst/>
              </a:rPr>
              <a:t> ve </a:t>
            </a:r>
            <a:r>
              <a:rPr lang="tr-TR" sz="2800" dirty="0" err="1" smtClean="0">
                <a:solidFill>
                  <a:srgbClr val="161616"/>
                </a:solidFill>
                <a:effectLst/>
              </a:rPr>
              <a:t>infertilite</a:t>
            </a:r>
            <a:r>
              <a:rPr lang="tr-TR" sz="2800" dirty="0" smtClean="0">
                <a:solidFill>
                  <a:srgbClr val="161616"/>
                </a:solidFill>
                <a:effectLst/>
              </a:rPr>
              <a:t> sorunları</a:t>
            </a:r>
          </a:p>
          <a:p>
            <a:pPr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defRPr/>
            </a:pPr>
            <a:endParaRPr lang="tr-TR" sz="2800" dirty="0" smtClean="0">
              <a:solidFill>
                <a:srgbClr val="161616"/>
              </a:solidFill>
              <a:effectLst/>
            </a:endParaRPr>
          </a:p>
          <a:p>
            <a:pPr marL="457200" indent="-4572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§"/>
              <a:defRPr/>
            </a:pPr>
            <a:endParaRPr lang="tr-TR" sz="2800" i="1" dirty="0">
              <a:solidFill>
                <a:srgbClr val="161616"/>
              </a:solidFill>
              <a:effectLst/>
            </a:endParaRPr>
          </a:p>
          <a:p>
            <a:pPr marL="457200" indent="-4572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§"/>
              <a:defRPr/>
            </a:pPr>
            <a:endParaRPr lang="tr-TR" sz="2800" i="1" dirty="0" smtClean="0">
              <a:solidFill>
                <a:srgbClr val="16161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8114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33" y="40295"/>
            <a:ext cx="4648005" cy="1607922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769605"/>
            <a:ext cx="4688538" cy="179744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8539" y="1769605"/>
            <a:ext cx="4455462" cy="179744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8538" y="0"/>
            <a:ext cx="4455462" cy="16482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1 Başlık"/>
          <p:cNvSpPr txBox="1">
            <a:spLocks/>
          </p:cNvSpPr>
          <p:nvPr/>
        </p:nvSpPr>
        <p:spPr>
          <a:xfrm>
            <a:off x="824210" y="1129880"/>
            <a:ext cx="3864329" cy="585887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tr-TR" sz="2800" b="1" noProof="1" smtClean="0">
                <a:solidFill>
                  <a:srgbClr val="0080FF"/>
                </a:solidFill>
                <a:latin typeface="Tahoma"/>
                <a:cs typeface="Tahoma"/>
              </a:rPr>
              <a:t>ACOG, SMFM 2015</a:t>
            </a:r>
            <a:endParaRPr lang="tr-TR" sz="28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11" name="1 Başlık"/>
          <p:cNvSpPr txBox="1">
            <a:spLocks/>
          </p:cNvSpPr>
          <p:nvPr/>
        </p:nvSpPr>
        <p:spPr>
          <a:xfrm>
            <a:off x="6374113" y="1043376"/>
            <a:ext cx="2756375" cy="585887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tr-TR" sz="2800" b="1" noProof="1" smtClean="0">
                <a:solidFill>
                  <a:srgbClr val="0080FF"/>
                </a:solidFill>
                <a:latin typeface="Tahoma"/>
                <a:cs typeface="Tahoma"/>
              </a:rPr>
              <a:t>ACMG, 2016</a:t>
            </a:r>
            <a:endParaRPr lang="tr-TR" sz="28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12" name="1 Başlık"/>
          <p:cNvSpPr txBox="1">
            <a:spLocks/>
          </p:cNvSpPr>
          <p:nvPr/>
        </p:nvSpPr>
        <p:spPr>
          <a:xfrm>
            <a:off x="1922429" y="2980409"/>
            <a:ext cx="2756375" cy="585887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tr-TR" sz="2800" b="1" noProof="1" smtClean="0">
                <a:solidFill>
                  <a:srgbClr val="0080FF"/>
                </a:solidFill>
                <a:latin typeface="Tahoma"/>
                <a:cs typeface="Tahoma"/>
              </a:rPr>
              <a:t>ISPD, 2015</a:t>
            </a:r>
            <a:endParaRPr lang="tr-TR" sz="28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13" name="1 Başlık"/>
          <p:cNvSpPr txBox="1">
            <a:spLocks/>
          </p:cNvSpPr>
          <p:nvPr/>
        </p:nvSpPr>
        <p:spPr>
          <a:xfrm>
            <a:off x="5553283" y="2974965"/>
            <a:ext cx="3577205" cy="585887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tr-TR" sz="2800" b="1" noProof="1" smtClean="0">
                <a:solidFill>
                  <a:srgbClr val="0080FF"/>
                </a:solidFill>
                <a:latin typeface="Tahoma"/>
                <a:cs typeface="Tahoma"/>
              </a:rPr>
              <a:t>ESHG, ASHG, 2015</a:t>
            </a:r>
            <a:endParaRPr lang="tr-TR" sz="28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27021" y="3607578"/>
            <a:ext cx="9144000" cy="3250422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§"/>
              <a:defRPr/>
            </a:pPr>
            <a:r>
              <a:rPr lang="tr-TR" sz="3600" dirty="0" smtClean="0">
                <a:solidFill>
                  <a:srgbClr val="161616"/>
                </a:solidFill>
                <a:effectLst/>
              </a:rPr>
              <a:t>Potansiyel yanlış pozitif, negatif sonuçlar, girişim gerektiren durumlar, anneye ilişkin genetik bilgi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§"/>
              <a:defRPr/>
            </a:pPr>
            <a:r>
              <a:rPr lang="tr-TR" sz="3600" b="1" dirty="0" smtClean="0">
                <a:solidFill>
                  <a:srgbClr val="FF0000"/>
                </a:solidFill>
                <a:effectLst/>
              </a:rPr>
              <a:t>Bilgilendirme sonrası seçenek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§"/>
              <a:defRPr/>
            </a:pPr>
            <a:r>
              <a:rPr lang="tr-TR" sz="3600" b="1" dirty="0" smtClean="0">
                <a:solidFill>
                  <a:srgbClr val="FF0000"/>
                </a:solidFill>
                <a:effectLst/>
              </a:rPr>
              <a:t>%1’e yakın yanlış pozitif</a:t>
            </a:r>
            <a:r>
              <a:rPr lang="tr-TR" sz="2800" b="1" dirty="0" smtClean="0">
                <a:solidFill>
                  <a:srgbClr val="FF0000"/>
                </a:solidFill>
                <a:effectLst/>
              </a:rPr>
              <a:t>,</a:t>
            </a:r>
            <a:r>
              <a:rPr lang="tr-TR" sz="2800" i="1" dirty="0" smtClean="0">
                <a:solidFill>
                  <a:srgbClr val="161616"/>
                </a:solidFill>
                <a:effectLst/>
              </a:rPr>
              <a:t> ACMG, 2016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§"/>
              <a:defRPr/>
            </a:pPr>
            <a:endParaRPr lang="tr-TR" sz="3600" i="1" dirty="0">
              <a:solidFill>
                <a:srgbClr val="161616"/>
              </a:solidFill>
              <a:effectLst/>
            </a:endParaRP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§"/>
              <a:defRPr/>
            </a:pPr>
            <a:endParaRPr lang="tr-TR" sz="3600" i="1" dirty="0" smtClean="0">
              <a:solidFill>
                <a:srgbClr val="16161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4350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2" y="476672"/>
            <a:ext cx="9144000" cy="3827949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53866"/>
            <a:ext cx="9144000" cy="1463656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580445" y="18341"/>
            <a:ext cx="4539918" cy="584776"/>
          </a:xfrm>
          <a:prstGeom prst="rect">
            <a:avLst/>
          </a:prstGeom>
          <a:solidFill>
            <a:srgbClr val="D9D9D9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3366FF"/>
                </a:solidFill>
              </a:rPr>
              <a:t>ACOG, SMFM, 2015</a:t>
            </a:r>
            <a:endParaRPr lang="en-US" sz="3200" b="1" dirty="0">
              <a:solidFill>
                <a:srgbClr val="3366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12160" y="4153537"/>
            <a:ext cx="3135226" cy="1077218"/>
          </a:xfrm>
          <a:prstGeom prst="rect">
            <a:avLst/>
          </a:prstGeom>
          <a:solidFill>
            <a:srgbClr val="D9D9D9"/>
          </a:solidFill>
          <a:ln>
            <a:solidFill>
              <a:srgbClr val="161616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PPV</a:t>
            </a:r>
            <a:r>
              <a:rPr lang="en-US" sz="3200" b="1" dirty="0" smtClean="0">
                <a:solidFill>
                  <a:srgbClr val="FF0000"/>
                </a:solidFill>
              </a:rPr>
              <a:t>%20-40 </a:t>
            </a:r>
          </a:p>
          <a:p>
            <a:r>
              <a:rPr lang="en-US" sz="3200" b="1" dirty="0" smtClean="0">
                <a:solidFill>
                  <a:srgbClr val="FF0000"/>
                </a:solidFill>
              </a:rPr>
              <a:t>NPV: %99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Donut 7"/>
          <p:cNvSpPr/>
          <p:nvPr/>
        </p:nvSpPr>
        <p:spPr>
          <a:xfrm>
            <a:off x="121601" y="3188355"/>
            <a:ext cx="6039702" cy="675498"/>
          </a:xfrm>
          <a:prstGeom prst="donut">
            <a:avLst>
              <a:gd name="adj" fmla="val 603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496" y="4149080"/>
            <a:ext cx="2195736" cy="584776"/>
          </a:xfrm>
          <a:prstGeom prst="rect">
            <a:avLst/>
          </a:prstGeom>
          <a:solidFill>
            <a:srgbClr val="D9D9D9"/>
          </a:solidFill>
          <a:ln>
            <a:solidFill>
              <a:srgbClr val="161616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161616"/>
                </a:solidFill>
              </a:rPr>
              <a:t>CKA </a:t>
            </a:r>
            <a:r>
              <a:rPr lang="en-US" sz="3200" b="1" dirty="0" err="1" smtClean="0">
                <a:solidFill>
                  <a:srgbClr val="161616"/>
                </a:solidFill>
              </a:rPr>
              <a:t>için</a:t>
            </a:r>
            <a:r>
              <a:rPr lang="en-US" sz="3200" b="1" dirty="0" smtClean="0">
                <a:solidFill>
                  <a:srgbClr val="161616"/>
                </a:solidFill>
              </a:rPr>
              <a:t>: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21601" y="6804012"/>
            <a:ext cx="491823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0527" y="-27384"/>
            <a:ext cx="4539918" cy="769441"/>
          </a:xfrm>
          <a:prstGeom prst="rect">
            <a:avLst/>
          </a:prstGeom>
          <a:solidFill>
            <a:srgbClr val="D9D9D9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3366FF"/>
                </a:solidFill>
              </a:rPr>
              <a:t>CKA</a:t>
            </a:r>
            <a:endParaRPr lang="en-US" sz="4400" b="1" dirty="0">
              <a:solidFill>
                <a:srgbClr val="3366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7875" y="4149080"/>
            <a:ext cx="3884285" cy="1077218"/>
          </a:xfrm>
          <a:prstGeom prst="rect">
            <a:avLst/>
          </a:prstGeom>
          <a:solidFill>
            <a:srgbClr val="D9D9D9"/>
          </a:solidFill>
          <a:ln>
            <a:solidFill>
              <a:srgbClr val="161616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</a:rPr>
              <a:t>Sensivite</a:t>
            </a:r>
            <a:r>
              <a:rPr lang="en-US" sz="3200" b="1" dirty="0" smtClean="0">
                <a:solidFill>
                  <a:srgbClr val="FF0000"/>
                </a:solidFill>
              </a:rPr>
              <a:t>: %91 </a:t>
            </a:r>
          </a:p>
          <a:p>
            <a:r>
              <a:rPr lang="en-US" sz="3200" b="1" dirty="0" err="1" smtClean="0">
                <a:solidFill>
                  <a:srgbClr val="FF0000"/>
                </a:solidFill>
              </a:rPr>
              <a:t>Spesifite</a:t>
            </a:r>
            <a:r>
              <a:rPr lang="en-US" sz="3200" b="1" dirty="0" smtClean="0">
                <a:solidFill>
                  <a:srgbClr val="FF0000"/>
                </a:solidFill>
              </a:rPr>
              <a:t>: %99,6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0" y="116632"/>
            <a:ext cx="9036495" cy="1152128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4800" b="1" noProof="1" smtClean="0">
                <a:solidFill>
                  <a:srgbClr val="0080FF"/>
                </a:solidFill>
                <a:latin typeface="Tahoma"/>
                <a:cs typeface="Tahoma"/>
              </a:rPr>
              <a:t>MDS/CKA: Pratik durum nedir?</a:t>
            </a:r>
            <a:endParaRPr lang="tr-TR" sz="48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35496" y="1484784"/>
            <a:ext cx="9036496" cy="54006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3600" dirty="0" smtClean="0">
                <a:solidFill>
                  <a:srgbClr val="161616"/>
                </a:solidFill>
                <a:effectLst/>
              </a:rPr>
              <a:t>Test yapılmış ve MDS/CKA için pozitif veya yüksek risk olarak rapor edilmiş ise;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endParaRPr lang="tr-TR" sz="3600" dirty="0" smtClean="0">
              <a:solidFill>
                <a:srgbClr val="161616"/>
              </a:solidFill>
              <a:effectLst/>
            </a:endParaRP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3600" dirty="0" smtClean="0">
                <a:solidFill>
                  <a:srgbClr val="161616"/>
                </a:solidFill>
                <a:effectLst/>
              </a:rPr>
              <a:t>Detaylı </a:t>
            </a:r>
            <a:r>
              <a:rPr lang="tr-TR" sz="3600" dirty="0" err="1" smtClean="0">
                <a:solidFill>
                  <a:srgbClr val="161616"/>
                </a:solidFill>
                <a:effectLst/>
              </a:rPr>
              <a:t>fetal</a:t>
            </a:r>
            <a:r>
              <a:rPr lang="tr-TR" sz="3600" dirty="0" smtClean="0">
                <a:solidFill>
                  <a:srgbClr val="161616"/>
                </a:solidFill>
                <a:effectLst/>
              </a:rPr>
              <a:t> USG-Eko</a:t>
            </a:r>
            <a:endParaRPr lang="tr-TR" sz="3600" dirty="0">
              <a:solidFill>
                <a:srgbClr val="161616"/>
              </a:solidFill>
              <a:effectLst/>
            </a:endParaRP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endParaRPr lang="tr-TR" sz="3600" b="1" dirty="0" smtClean="0">
              <a:solidFill>
                <a:srgbClr val="FF0000"/>
              </a:solidFill>
              <a:effectLst/>
            </a:endParaRP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3600" b="1" dirty="0" smtClean="0">
                <a:solidFill>
                  <a:srgbClr val="FF0000"/>
                </a:solidFill>
                <a:effectLst/>
              </a:rPr>
              <a:t>Teyit edilmesi veya dışlanması</a:t>
            </a:r>
            <a:r>
              <a:rPr lang="tr-TR" sz="3600" dirty="0" smtClean="0">
                <a:solidFill>
                  <a:srgbClr val="161616"/>
                </a:solidFill>
                <a:effectLst/>
              </a:rPr>
              <a:t> için 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endParaRPr lang="tr-TR" sz="3600" dirty="0" smtClean="0">
              <a:solidFill>
                <a:srgbClr val="161616"/>
              </a:solidFill>
              <a:effectLst/>
            </a:endParaRP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3600" dirty="0" smtClean="0">
                <a:solidFill>
                  <a:srgbClr val="161616"/>
                </a:solidFill>
                <a:effectLst/>
              </a:rPr>
              <a:t>AS / CVS seçeneği</a:t>
            </a:r>
          </a:p>
        </p:txBody>
      </p:sp>
    </p:spTree>
    <p:extLst>
      <p:ext uri="{BB962C8B-B14F-4D97-AF65-F5344CB8AC3E}">
        <p14:creationId xmlns:p14="http://schemas.microsoft.com/office/powerpoint/2010/main" val="264533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0" y="116632"/>
            <a:ext cx="9036495" cy="1152128"/>
          </a:xfrm>
          <a:noFill/>
          <a:ln>
            <a:noFil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4800" b="1" noProof="1" smtClean="0">
                <a:solidFill>
                  <a:srgbClr val="0080FF"/>
                </a:solidFill>
                <a:latin typeface="Tahoma"/>
                <a:cs typeface="Tahoma"/>
              </a:rPr>
              <a:t>22q11: Pratik durum nedir?</a:t>
            </a:r>
            <a:endParaRPr lang="tr-TR" sz="48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72008" y="1124744"/>
            <a:ext cx="9036496" cy="573325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4000" dirty="0" err="1" smtClean="0">
                <a:solidFill>
                  <a:srgbClr val="161616"/>
                </a:solidFill>
                <a:effectLst/>
              </a:rPr>
              <a:t>USG’de</a:t>
            </a:r>
            <a:r>
              <a:rPr lang="tr-TR" sz="4000" dirty="0" smtClean="0">
                <a:solidFill>
                  <a:srgbClr val="161616"/>
                </a:solidFill>
                <a:effectLst/>
              </a:rPr>
              <a:t> </a:t>
            </a:r>
            <a:r>
              <a:rPr lang="tr-TR" sz="4000" dirty="0" err="1" smtClean="0">
                <a:solidFill>
                  <a:srgbClr val="161616"/>
                </a:solidFill>
                <a:effectLst/>
              </a:rPr>
              <a:t>konotrunkal</a:t>
            </a:r>
            <a:r>
              <a:rPr lang="tr-TR" sz="4000" dirty="0" smtClean="0">
                <a:solidFill>
                  <a:srgbClr val="161616"/>
                </a:solidFill>
                <a:effectLst/>
              </a:rPr>
              <a:t> anomaliler vb...   </a:t>
            </a:r>
            <a:r>
              <a:rPr lang="tr-TR" sz="2800" i="1" dirty="0" smtClean="0">
                <a:solidFill>
                  <a:srgbClr val="161616"/>
                </a:solidFill>
                <a:effectLst/>
              </a:rPr>
              <a:t>(TOF, DORV, TA, </a:t>
            </a:r>
            <a:r>
              <a:rPr lang="tr-TR" sz="2800" i="1" dirty="0" err="1" smtClean="0">
                <a:solidFill>
                  <a:srgbClr val="161616"/>
                </a:solidFill>
                <a:effectLst/>
              </a:rPr>
              <a:t>dTGA</a:t>
            </a:r>
            <a:r>
              <a:rPr lang="tr-TR" sz="2800" i="1" dirty="0" smtClean="0">
                <a:solidFill>
                  <a:srgbClr val="161616"/>
                </a:solidFill>
                <a:effectLst/>
              </a:rPr>
              <a:t>-kompleks </a:t>
            </a:r>
            <a:r>
              <a:rPr lang="tr-TR" sz="2800" i="1" dirty="0" err="1" smtClean="0">
                <a:solidFill>
                  <a:srgbClr val="161616"/>
                </a:solidFill>
                <a:effectLst/>
              </a:rPr>
              <a:t>kardiak</a:t>
            </a:r>
            <a:r>
              <a:rPr lang="tr-TR" sz="2800" i="1" dirty="0" smtClean="0">
                <a:solidFill>
                  <a:srgbClr val="161616"/>
                </a:solidFill>
                <a:effectLst/>
              </a:rPr>
              <a:t>, Damak yarığı (%2.8), </a:t>
            </a:r>
            <a:r>
              <a:rPr lang="tr-TR" sz="2800" i="1" dirty="0" err="1" smtClean="0">
                <a:solidFill>
                  <a:srgbClr val="161616"/>
                </a:solidFill>
                <a:effectLst/>
              </a:rPr>
              <a:t>Velocardio-Facial</a:t>
            </a:r>
            <a:r>
              <a:rPr lang="tr-TR" sz="2800" i="1" dirty="0" smtClean="0">
                <a:solidFill>
                  <a:srgbClr val="161616"/>
                </a:solidFill>
                <a:effectLst/>
              </a:rPr>
              <a:t> </a:t>
            </a:r>
            <a:r>
              <a:rPr lang="tr-TR" sz="2800" i="1" dirty="0" err="1" smtClean="0">
                <a:solidFill>
                  <a:srgbClr val="161616"/>
                </a:solidFill>
                <a:effectLst/>
              </a:rPr>
              <a:t>Synd</a:t>
            </a:r>
            <a:r>
              <a:rPr lang="tr-TR" sz="2800" i="1" dirty="0" smtClean="0">
                <a:solidFill>
                  <a:srgbClr val="161616"/>
                </a:solidFill>
                <a:effectLst/>
              </a:rPr>
              <a:t>.)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4000" dirty="0">
                <a:solidFill>
                  <a:srgbClr val="161616"/>
                </a:solidFill>
                <a:effectLst/>
              </a:rPr>
              <a:t>İ</a:t>
            </a:r>
            <a:r>
              <a:rPr lang="tr-TR" sz="4000" dirty="0" smtClean="0">
                <a:solidFill>
                  <a:srgbClr val="161616"/>
                </a:solidFill>
                <a:effectLst/>
              </a:rPr>
              <a:t>zole RAA / İzole ARSA</a:t>
            </a:r>
            <a:endParaRPr lang="tr-TR" sz="4000" dirty="0" smtClean="0">
              <a:solidFill>
                <a:srgbClr val="161616"/>
              </a:solidFill>
              <a:effectLst/>
            </a:endParaRPr>
          </a:p>
          <a:p>
            <a:pPr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defRPr/>
            </a:pPr>
            <a:r>
              <a:rPr lang="tr-TR" sz="4000" dirty="0" smtClean="0">
                <a:solidFill>
                  <a:srgbClr val="161616"/>
                </a:solidFill>
                <a:effectLst/>
              </a:rPr>
              <a:t>Durumunda </a:t>
            </a:r>
            <a:r>
              <a:rPr lang="tr-TR" sz="4000" dirty="0" err="1" smtClean="0">
                <a:solidFill>
                  <a:srgbClr val="161616"/>
                </a:solidFill>
                <a:effectLst/>
              </a:rPr>
              <a:t>cfDNA</a:t>
            </a:r>
            <a:r>
              <a:rPr lang="tr-TR" sz="4000" dirty="0" smtClean="0">
                <a:solidFill>
                  <a:srgbClr val="161616"/>
                </a:solidFill>
                <a:effectLst/>
              </a:rPr>
              <a:t> yerine, AS (CVS)-</a:t>
            </a:r>
            <a:r>
              <a:rPr lang="tr-TR" sz="4000" b="1" dirty="0" err="1" smtClean="0">
                <a:solidFill>
                  <a:srgbClr val="FF0000"/>
                </a:solidFill>
                <a:effectLst/>
              </a:rPr>
              <a:t>karyotip</a:t>
            </a:r>
            <a:r>
              <a:rPr lang="tr-TR" sz="4000" b="1" dirty="0" smtClean="0">
                <a:solidFill>
                  <a:srgbClr val="FF0000"/>
                </a:solidFill>
                <a:effectLst/>
              </a:rPr>
              <a:t>, 22q11, FISH/</a:t>
            </a:r>
            <a:r>
              <a:rPr lang="tr-TR" sz="4000" b="1" dirty="0" err="1" smtClean="0">
                <a:solidFill>
                  <a:srgbClr val="FF0000"/>
                </a:solidFill>
                <a:effectLst/>
              </a:rPr>
              <a:t>Array</a:t>
            </a:r>
            <a:r>
              <a:rPr lang="tr-TR" sz="4000" dirty="0" smtClean="0">
                <a:solidFill>
                  <a:srgbClr val="161616"/>
                </a:solidFill>
                <a:effectLst/>
              </a:rPr>
              <a:t> </a:t>
            </a:r>
          </a:p>
          <a:p>
            <a:pPr marL="571500" indent="-571500" algn="l">
              <a:lnSpc>
                <a:spcPct val="110000"/>
              </a:lnSpc>
              <a:buClr>
                <a:schemeClr val="bg2">
                  <a:lumMod val="60000"/>
                  <a:lumOff val="40000"/>
                </a:schemeClr>
              </a:buClr>
              <a:buFont typeface="Wingdings" charset="2"/>
              <a:buChar char="ü"/>
              <a:defRPr/>
            </a:pPr>
            <a:r>
              <a:rPr lang="tr-TR" sz="4000" dirty="0" smtClean="0">
                <a:solidFill>
                  <a:srgbClr val="161616"/>
                </a:solidFill>
                <a:effectLst/>
              </a:rPr>
              <a:t>Aile AS istemiyorsa, sınırlamalar dahilinde genişletilmiş </a:t>
            </a:r>
            <a:r>
              <a:rPr lang="tr-TR" sz="4000" dirty="0" err="1" smtClean="0">
                <a:solidFill>
                  <a:srgbClr val="161616"/>
                </a:solidFill>
                <a:effectLst/>
              </a:rPr>
              <a:t>cfDNA</a:t>
            </a:r>
            <a:r>
              <a:rPr lang="tr-TR" sz="4000" dirty="0" smtClean="0">
                <a:solidFill>
                  <a:srgbClr val="161616"/>
                </a:solidFill>
                <a:effectLst/>
              </a:rPr>
              <a:t> çalışması !!!</a:t>
            </a:r>
          </a:p>
        </p:txBody>
      </p:sp>
    </p:spTree>
    <p:extLst>
      <p:ext uri="{BB962C8B-B14F-4D97-AF65-F5344CB8AC3E}">
        <p14:creationId xmlns:p14="http://schemas.microsoft.com/office/powerpoint/2010/main" val="379816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84"/>
            <a:ext cx="9144000" cy="3554050"/>
          </a:xfrm>
          <a:prstGeom prst="rect">
            <a:avLst/>
          </a:prstGeom>
        </p:spPr>
      </p:pic>
      <p:sp>
        <p:nvSpPr>
          <p:cNvPr id="4" name="Donut 3"/>
          <p:cNvSpPr/>
          <p:nvPr/>
        </p:nvSpPr>
        <p:spPr>
          <a:xfrm>
            <a:off x="5796136" y="2420888"/>
            <a:ext cx="936104" cy="720080"/>
          </a:xfrm>
          <a:prstGeom prst="donut">
            <a:avLst>
              <a:gd name="adj" fmla="val 4629"/>
            </a:avLst>
          </a:prstGeom>
          <a:solidFill>
            <a:srgbClr val="FF66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Donut 4"/>
          <p:cNvSpPr/>
          <p:nvPr/>
        </p:nvSpPr>
        <p:spPr>
          <a:xfrm>
            <a:off x="467544" y="2420888"/>
            <a:ext cx="3816424" cy="720080"/>
          </a:xfrm>
          <a:prstGeom prst="donut">
            <a:avLst>
              <a:gd name="adj" fmla="val 4629"/>
            </a:avLst>
          </a:prstGeom>
          <a:solidFill>
            <a:srgbClr val="FF66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7384"/>
            <a:ext cx="9144000" cy="792088"/>
          </a:xfrm>
          <a:prstGeom prst="rect">
            <a:avLst/>
          </a:prstGeom>
          <a:ln>
            <a:solidFill>
              <a:schemeClr val="accent4">
                <a:lumMod val="10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640" y="3068960"/>
            <a:ext cx="6588224" cy="1965624"/>
          </a:xfrm>
          <a:prstGeom prst="rect">
            <a:avLst/>
          </a:prstGeom>
          <a:ln>
            <a:solidFill>
              <a:srgbClr val="161616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7000" y="4904245"/>
            <a:ext cx="6516216" cy="1953755"/>
          </a:xfrm>
          <a:prstGeom prst="rect">
            <a:avLst/>
          </a:prstGeom>
          <a:ln>
            <a:solidFill>
              <a:srgbClr val="161616"/>
            </a:solidFill>
          </a:ln>
        </p:spPr>
      </p:pic>
      <p:sp>
        <p:nvSpPr>
          <p:cNvPr id="10" name="1 Başlık"/>
          <p:cNvSpPr txBox="1">
            <a:spLocks/>
          </p:cNvSpPr>
          <p:nvPr/>
        </p:nvSpPr>
        <p:spPr>
          <a:xfrm>
            <a:off x="35496" y="6021288"/>
            <a:ext cx="9036495" cy="86409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800" b="1" noProof="1" smtClean="0">
                <a:solidFill>
                  <a:srgbClr val="0080FF"/>
                </a:solidFill>
                <a:latin typeface="Tahoma"/>
                <a:cs typeface="Tahoma"/>
              </a:rPr>
              <a:t>İzole ARSA: 22q11 del.</a:t>
            </a:r>
            <a:endParaRPr lang="tr-TR" sz="48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11" name="1 Başlık"/>
          <p:cNvSpPr txBox="1">
            <a:spLocks/>
          </p:cNvSpPr>
          <p:nvPr/>
        </p:nvSpPr>
        <p:spPr>
          <a:xfrm>
            <a:off x="0" y="-6400"/>
            <a:ext cx="9144000" cy="86409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800" b="1" noProof="1" smtClean="0">
                <a:solidFill>
                  <a:srgbClr val="0080FF"/>
                </a:solidFill>
                <a:latin typeface="Tahoma"/>
                <a:cs typeface="Tahoma"/>
              </a:rPr>
              <a:t>İzole ARSA</a:t>
            </a:r>
            <a:endParaRPr lang="tr-TR" sz="48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137505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Başlık"/>
          <p:cNvSpPr txBox="1">
            <a:spLocks/>
          </p:cNvSpPr>
          <p:nvPr/>
        </p:nvSpPr>
        <p:spPr>
          <a:xfrm>
            <a:off x="35496" y="188640"/>
            <a:ext cx="8964488" cy="72008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4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İkiz gebeliklerde </a:t>
            </a:r>
            <a:r>
              <a:rPr lang="tr-TR" sz="4400" b="1" dirty="0" err="1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cfDNA</a:t>
            </a:r>
            <a:r>
              <a:rPr lang="tr-TR" sz="4400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?</a:t>
            </a:r>
            <a:endParaRPr lang="tr-TR" sz="44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0728"/>
            <a:ext cx="9144000" cy="1850132"/>
          </a:xfrm>
          <a:prstGeom prst="rect">
            <a:avLst/>
          </a:prstGeom>
          <a:ln>
            <a:solidFill>
              <a:srgbClr val="161616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64904"/>
            <a:ext cx="9144000" cy="1514650"/>
          </a:xfrm>
          <a:prstGeom prst="rect">
            <a:avLst/>
          </a:prstGeom>
          <a:ln>
            <a:solidFill>
              <a:srgbClr val="161616"/>
            </a:solidFill>
          </a:ln>
        </p:spPr>
      </p:pic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27384" y="3838396"/>
            <a:ext cx="9116616" cy="3046988"/>
          </a:xfrm>
          <a:prstGeom prst="rect">
            <a:avLst/>
          </a:prstGeom>
          <a:solidFill>
            <a:srgbClr val="D9D9D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İkiz gebeliklerde </a:t>
            </a:r>
            <a:r>
              <a:rPr lang="tr-TR" sz="3200" b="1" dirty="0" err="1">
                <a:solidFill>
                  <a:srgbClr val="FF0000"/>
                </a:solidFill>
              </a:rPr>
              <a:t>cfDNA</a:t>
            </a:r>
            <a:r>
              <a:rPr lang="tr-TR" sz="3200" b="1" dirty="0">
                <a:solidFill>
                  <a:srgbClr val="FF0000"/>
                </a:solidFill>
              </a:rPr>
              <a:t> testi </a:t>
            </a:r>
            <a:r>
              <a:rPr lang="tr-TR" sz="3200" b="1" dirty="0" smtClean="0">
                <a:solidFill>
                  <a:srgbClr val="FF0000"/>
                </a:solidFill>
              </a:rPr>
              <a:t>önerilmiyor</a:t>
            </a:r>
          </a:p>
          <a:p>
            <a:r>
              <a:rPr lang="tr-TR" sz="3200" b="1" dirty="0" smtClean="0">
                <a:solidFill>
                  <a:srgbClr val="0070C0"/>
                </a:solidFill>
              </a:rPr>
              <a:t>İkizlerde </a:t>
            </a:r>
            <a:r>
              <a:rPr lang="tr-TR" sz="3200" b="1" dirty="0" err="1" smtClean="0">
                <a:solidFill>
                  <a:srgbClr val="0070C0"/>
                </a:solidFill>
              </a:rPr>
              <a:t>sensivite</a:t>
            </a:r>
            <a:r>
              <a:rPr lang="tr-TR" sz="3200" b="1" dirty="0" smtClean="0">
                <a:solidFill>
                  <a:srgbClr val="0070C0"/>
                </a:solidFill>
              </a:rPr>
              <a:t> %90-95...</a:t>
            </a:r>
          </a:p>
          <a:p>
            <a:r>
              <a:rPr lang="tr-TR" sz="3200" b="1" dirty="0" smtClean="0">
                <a:solidFill>
                  <a:srgbClr val="0070C0"/>
                </a:solidFill>
              </a:rPr>
              <a:t>Yeterli veri yok</a:t>
            </a:r>
          </a:p>
          <a:p>
            <a:r>
              <a:rPr lang="tr-TR" sz="3200" b="1" dirty="0" err="1" smtClean="0">
                <a:solidFill>
                  <a:srgbClr val="0070C0"/>
                </a:solidFill>
              </a:rPr>
              <a:t>Koryonisite’den</a:t>
            </a:r>
            <a:r>
              <a:rPr lang="tr-TR" sz="3200" b="1" dirty="0" smtClean="0">
                <a:solidFill>
                  <a:srgbClr val="0070C0"/>
                </a:solidFill>
              </a:rPr>
              <a:t> bağımsız çalışılıyor</a:t>
            </a:r>
          </a:p>
          <a:p>
            <a:r>
              <a:rPr lang="tr-TR" sz="3200" b="1" dirty="0" smtClean="0">
                <a:solidFill>
                  <a:srgbClr val="0070C0"/>
                </a:solidFill>
              </a:rPr>
              <a:t>MK ikizler tekiz gibi</a:t>
            </a:r>
          </a:p>
          <a:p>
            <a:r>
              <a:rPr lang="tr-TR" sz="3200" b="1" dirty="0" smtClean="0">
                <a:solidFill>
                  <a:srgbClr val="0070C0"/>
                </a:solidFill>
              </a:rPr>
              <a:t>“</a:t>
            </a:r>
            <a:r>
              <a:rPr lang="tr-TR" sz="3200" b="1" dirty="0" err="1" smtClean="0">
                <a:solidFill>
                  <a:srgbClr val="0070C0"/>
                </a:solidFill>
              </a:rPr>
              <a:t>vanishing</a:t>
            </a:r>
            <a:r>
              <a:rPr lang="tr-TR" sz="3200" b="1" dirty="0" smtClean="0">
                <a:solidFill>
                  <a:srgbClr val="0070C0"/>
                </a:solidFill>
              </a:rPr>
              <a:t>” ikiz, test sonuçlarını etkiliyor</a:t>
            </a:r>
          </a:p>
        </p:txBody>
      </p:sp>
    </p:spTree>
    <p:extLst>
      <p:ext uri="{BB962C8B-B14F-4D97-AF65-F5344CB8AC3E}">
        <p14:creationId xmlns:p14="http://schemas.microsoft.com/office/powerpoint/2010/main" val="264571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Başlık"/>
          <p:cNvSpPr txBox="1">
            <a:spLocks/>
          </p:cNvSpPr>
          <p:nvPr/>
        </p:nvSpPr>
        <p:spPr>
          <a:xfrm>
            <a:off x="179512" y="404664"/>
            <a:ext cx="8712968" cy="114699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400" b="1" noProof="1" smtClean="0">
                <a:solidFill>
                  <a:srgbClr val="0080FF"/>
                </a:solidFill>
                <a:cs typeface="Tahoma"/>
              </a:rPr>
              <a:t>cfDNA testi pozitif-</a:t>
            </a:r>
          </a:p>
          <a:p>
            <a:pPr>
              <a:defRPr/>
            </a:pPr>
            <a:r>
              <a:rPr lang="tr-TR" sz="4400" b="1" noProof="1" smtClean="0">
                <a:solidFill>
                  <a:srgbClr val="0080FF"/>
                </a:solidFill>
                <a:cs typeface="Tahoma"/>
              </a:rPr>
              <a:t>kaybolan ikiz</a:t>
            </a:r>
            <a:endParaRPr lang="tr-TR" sz="44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9600"/>
            <a:ext cx="9144000" cy="3085106"/>
          </a:xfrm>
          <a:prstGeom prst="rect">
            <a:avLst/>
          </a:prstGeom>
          <a:ln>
            <a:solidFill>
              <a:srgbClr val="161616"/>
            </a:solidFill>
          </a:ln>
        </p:spPr>
      </p:pic>
      <p:sp>
        <p:nvSpPr>
          <p:cNvPr id="5" name="1 Başlık"/>
          <p:cNvSpPr txBox="1">
            <a:spLocks/>
          </p:cNvSpPr>
          <p:nvPr/>
        </p:nvSpPr>
        <p:spPr>
          <a:xfrm>
            <a:off x="0" y="5445224"/>
            <a:ext cx="9144000" cy="1440160"/>
          </a:xfrm>
          <a:prstGeom prst="rect">
            <a:avLst/>
          </a:prstGeom>
          <a:solidFill>
            <a:srgbClr val="D9D9D9"/>
          </a:solidFill>
          <a:ln>
            <a:solidFill>
              <a:schemeClr val="accent4">
                <a:lumMod val="10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l">
              <a:defRPr/>
            </a:pPr>
            <a:r>
              <a:rPr lang="tr-TR" sz="3600" b="1" noProof="1" smtClean="0">
                <a:solidFill>
                  <a:srgbClr val="161616"/>
                </a:solidFill>
                <a:cs typeface="Tahoma"/>
              </a:rPr>
              <a:t>Kaybolan ikiz </a:t>
            </a:r>
            <a:r>
              <a:rPr lang="tr-TR" sz="3600" b="1" noProof="1">
                <a:solidFill>
                  <a:srgbClr val="161616"/>
                </a:solidFill>
                <a:cs typeface="Tahoma"/>
              </a:rPr>
              <a:t>(vanishing)</a:t>
            </a:r>
            <a:r>
              <a:rPr lang="tr-TR" sz="3600" b="1" noProof="1" smtClean="0">
                <a:solidFill>
                  <a:srgbClr val="161616"/>
                </a:solidFill>
                <a:cs typeface="Tahoma"/>
              </a:rPr>
              <a:t>, cfDNA testi yanlış pozitif. </a:t>
            </a:r>
            <a:r>
              <a:rPr lang="tr-TR" sz="3600" b="1" noProof="1" smtClean="0">
                <a:solidFill>
                  <a:schemeClr val="bg2">
                    <a:lumMod val="60000"/>
                    <a:lumOff val="40000"/>
                  </a:schemeClr>
                </a:solidFill>
                <a:cs typeface="Tahoma"/>
              </a:rPr>
              <a:t>Fetal karyotip normal</a:t>
            </a:r>
            <a:endParaRPr lang="tr-TR" sz="3600" b="1" dirty="0"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151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9679"/>
            <a:ext cx="8712968" cy="6579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1"/>
          <p:cNvSpPr>
            <a:spLocks noChangeArrowheads="1"/>
          </p:cNvSpPr>
          <p:nvPr/>
        </p:nvSpPr>
        <p:spPr bwMode="auto">
          <a:xfrm>
            <a:off x="2568733" y="1772816"/>
            <a:ext cx="6539771" cy="2062103"/>
          </a:xfrm>
          <a:prstGeom prst="rect">
            <a:avLst/>
          </a:prstGeom>
          <a:solidFill>
            <a:schemeClr val="tx1">
              <a:lumMod val="85000"/>
            </a:schemeClr>
          </a:solidFill>
          <a:ln w="9525">
            <a:solidFill>
              <a:schemeClr val="accent4">
                <a:lumMod val="1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1997</a:t>
            </a:r>
            <a:r>
              <a:rPr lang="tr-T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tr-T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</a:t>
            </a:r>
            <a:r>
              <a:rPr lang="tr-T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YMD et al., </a:t>
            </a:r>
            <a:r>
              <a:rPr lang="tr-T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Lancet</a:t>
            </a:r>
            <a:endParaRPr lang="tr-TR" sz="32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Maternal</a:t>
            </a:r>
            <a:r>
              <a:rPr lang="tr-T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kanda </a:t>
            </a:r>
            <a:r>
              <a:rPr lang="tr-T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fetal</a:t>
            </a:r>
            <a:r>
              <a:rPr lang="tr-T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DNA</a:t>
            </a:r>
          </a:p>
          <a:p>
            <a:endParaRPr lang="tr-TR" sz="32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Oxford, İngiltere</a:t>
            </a:r>
            <a:endParaRPr lang="tr-TR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1835696" y="-27384"/>
            <a:ext cx="7272808" cy="792088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rgbClr val="161616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400" b="1" noProof="1" smtClean="0">
                <a:solidFill>
                  <a:srgbClr val="0080FF"/>
                </a:solidFill>
                <a:cs typeface="Tahoma"/>
              </a:rPr>
              <a:t>cfDNA</a:t>
            </a:r>
            <a:r>
              <a:rPr lang="tr-TR" sz="4400" b="1" noProof="1">
                <a:solidFill>
                  <a:srgbClr val="0080FF"/>
                </a:solidFill>
                <a:cs typeface="Tahoma"/>
              </a:rPr>
              <a:t>: Kısa tarihçesi</a:t>
            </a:r>
            <a:endParaRPr lang="tr-TR" sz="44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5508104" y="3838396"/>
            <a:ext cx="3600400" cy="3046988"/>
          </a:xfrm>
          <a:prstGeom prst="rect">
            <a:avLst/>
          </a:prstGeom>
          <a:solidFill>
            <a:srgbClr val="D9D9D9"/>
          </a:solidFill>
          <a:ln w="9525">
            <a:solidFill>
              <a:schemeClr val="accent4">
                <a:lumMod val="1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1948-serum</a:t>
            </a:r>
          </a:p>
          <a:p>
            <a:endParaRPr lang="tr-TR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1951-Romatoid sera</a:t>
            </a:r>
          </a:p>
          <a:p>
            <a:endParaRPr lang="tr-TR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1966-SLE</a:t>
            </a:r>
          </a:p>
          <a:p>
            <a:endParaRPr lang="tr-TR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1977-Kanser</a:t>
            </a:r>
          </a:p>
          <a:p>
            <a:r>
              <a:rPr lang="tr-T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1989-Kanser</a:t>
            </a:r>
            <a:endParaRPr lang="tr-T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431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0" y="116632"/>
            <a:ext cx="9036495" cy="1152128"/>
          </a:xfrm>
          <a:noFill/>
          <a:ln>
            <a:noFill/>
          </a:ln>
        </p:spPr>
        <p:txBody>
          <a:bodyPr/>
          <a:lstStyle/>
          <a:p>
            <a:pPr>
              <a:defRPr/>
            </a:pPr>
            <a:r>
              <a:rPr lang="tr-TR" sz="4800" b="1" noProof="1" smtClean="0">
                <a:solidFill>
                  <a:srgbClr val="0080FF"/>
                </a:solidFill>
                <a:latin typeface="Tahoma"/>
                <a:cs typeface="Tahoma"/>
              </a:rPr>
              <a:t>cfDNA: </a:t>
            </a:r>
            <a:r>
              <a:rPr lang="tr-TR" sz="4800" b="1" noProof="1" smtClean="0">
                <a:solidFill>
                  <a:srgbClr val="FF0000"/>
                </a:solidFill>
                <a:latin typeface="Tahoma"/>
                <a:cs typeface="Tahoma"/>
              </a:rPr>
              <a:t>Sonuçlar</a:t>
            </a:r>
            <a:endParaRPr lang="tr-TR" sz="48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96764" y="1268760"/>
            <a:ext cx="9036496" cy="5517232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457200" indent="-457200" algn="l">
              <a:lnSpc>
                <a:spcPct val="140000"/>
              </a:lnSpc>
              <a:buFont typeface="Arial"/>
              <a:buChar char="•"/>
              <a:defRPr/>
            </a:pPr>
            <a:r>
              <a:rPr lang="tr-TR" dirty="0" err="1" smtClean="0">
                <a:solidFill>
                  <a:srgbClr val="161616"/>
                </a:solidFill>
                <a:effectLst/>
              </a:rPr>
              <a:t>cfDNA</a:t>
            </a:r>
            <a:r>
              <a:rPr lang="tr-TR" dirty="0" smtClean="0">
                <a:solidFill>
                  <a:srgbClr val="161616"/>
                </a:solidFill>
                <a:effectLst/>
              </a:rPr>
              <a:t> testi: T21 </a:t>
            </a:r>
            <a:r>
              <a:rPr lang="tr-TR" dirty="0">
                <a:solidFill>
                  <a:srgbClr val="161616"/>
                </a:solidFill>
                <a:effectLst/>
              </a:rPr>
              <a:t>için %99, T18 için %97, T13 için %91 </a:t>
            </a:r>
            <a:r>
              <a:rPr lang="tr-TR" dirty="0" smtClean="0">
                <a:solidFill>
                  <a:srgbClr val="161616"/>
                </a:solidFill>
                <a:effectLst/>
              </a:rPr>
              <a:t>duyarlılık</a:t>
            </a:r>
          </a:p>
          <a:p>
            <a:pPr marL="457200" indent="-457200" algn="l">
              <a:lnSpc>
                <a:spcPct val="140000"/>
              </a:lnSpc>
              <a:buFont typeface="Arial"/>
              <a:buChar char="•"/>
              <a:defRPr/>
            </a:pPr>
            <a:r>
              <a:rPr lang="tr-TR" dirty="0" smtClean="0">
                <a:solidFill>
                  <a:srgbClr val="161616"/>
                </a:solidFill>
                <a:effectLst/>
              </a:rPr>
              <a:t>CVS-AS ile teyit edilmesi gerekiyor</a:t>
            </a:r>
          </a:p>
          <a:p>
            <a:pPr marL="457200" indent="-457200" algn="l">
              <a:lnSpc>
                <a:spcPct val="140000"/>
              </a:lnSpc>
              <a:buFont typeface="Arial"/>
              <a:buChar char="•"/>
              <a:defRPr/>
            </a:pPr>
            <a:r>
              <a:rPr lang="tr-TR" dirty="0" smtClean="0">
                <a:solidFill>
                  <a:srgbClr val="161616"/>
                </a:solidFill>
                <a:effectLst/>
              </a:rPr>
              <a:t>Majör </a:t>
            </a:r>
            <a:r>
              <a:rPr lang="tr-TR" dirty="0">
                <a:solidFill>
                  <a:srgbClr val="161616"/>
                </a:solidFill>
                <a:effectLst/>
              </a:rPr>
              <a:t>anomali varsa ve NT&gt;3.5 mm, CVS/</a:t>
            </a:r>
            <a:r>
              <a:rPr lang="tr-TR" dirty="0" smtClean="0">
                <a:solidFill>
                  <a:srgbClr val="161616"/>
                </a:solidFill>
                <a:effectLst/>
              </a:rPr>
              <a:t>AS</a:t>
            </a:r>
          </a:p>
          <a:p>
            <a:pPr marL="457200" indent="-457200" algn="l">
              <a:lnSpc>
                <a:spcPct val="140000"/>
              </a:lnSpc>
              <a:buFont typeface="Arial"/>
              <a:buChar char="•"/>
              <a:defRPr/>
            </a:pPr>
            <a:r>
              <a:rPr lang="tr-TR" dirty="0">
                <a:solidFill>
                  <a:srgbClr val="161616"/>
                </a:solidFill>
                <a:effectLst/>
              </a:rPr>
              <a:t>Yüksek risk grubunda olası kullanım alanı</a:t>
            </a:r>
          </a:p>
          <a:p>
            <a:pPr marL="457200" indent="-457200" algn="l">
              <a:lnSpc>
                <a:spcPct val="140000"/>
              </a:lnSpc>
              <a:buFont typeface="Arial"/>
              <a:buChar char="•"/>
              <a:defRPr/>
            </a:pPr>
            <a:r>
              <a:rPr lang="tr-TR" dirty="0">
                <a:solidFill>
                  <a:srgbClr val="161616"/>
                </a:solidFill>
                <a:effectLst/>
              </a:rPr>
              <a:t>Düşük risk grubunda taramadan önce bilgilendirme yapılabilir </a:t>
            </a:r>
          </a:p>
        </p:txBody>
      </p:sp>
    </p:spTree>
    <p:extLst>
      <p:ext uri="{BB962C8B-B14F-4D97-AF65-F5344CB8AC3E}">
        <p14:creationId xmlns:p14="http://schemas.microsoft.com/office/powerpoint/2010/main" val="310311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0" y="116632"/>
            <a:ext cx="9036495" cy="1152128"/>
          </a:xfrm>
          <a:noFill/>
          <a:ln>
            <a:noFill/>
          </a:ln>
        </p:spPr>
        <p:txBody>
          <a:bodyPr/>
          <a:lstStyle/>
          <a:p>
            <a:pPr>
              <a:defRPr/>
            </a:pPr>
            <a:r>
              <a:rPr lang="tr-TR" sz="4800" b="1" noProof="1" smtClean="0">
                <a:solidFill>
                  <a:srgbClr val="0080FF"/>
                </a:solidFill>
                <a:latin typeface="Tahoma"/>
                <a:cs typeface="Tahoma"/>
              </a:rPr>
              <a:t>cfDNA: </a:t>
            </a:r>
            <a:r>
              <a:rPr lang="tr-TR" sz="4800" b="1" noProof="1" smtClean="0">
                <a:solidFill>
                  <a:srgbClr val="FF0000"/>
                </a:solidFill>
                <a:latin typeface="Tahoma"/>
                <a:cs typeface="Tahoma"/>
              </a:rPr>
              <a:t>Sonuçlar</a:t>
            </a:r>
            <a:endParaRPr lang="tr-TR" sz="4800" b="1" noProof="1">
              <a:solidFill>
                <a:srgbClr val="FF0000"/>
              </a:solidFill>
              <a:latin typeface="Tahoma"/>
              <a:cs typeface="Tahoma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104800" y="1196752"/>
            <a:ext cx="9036496" cy="55892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457200" indent="-457200" algn="l">
              <a:lnSpc>
                <a:spcPct val="140000"/>
              </a:lnSpc>
              <a:buFont typeface="Arial"/>
              <a:buChar char="•"/>
              <a:defRPr/>
            </a:pPr>
            <a:r>
              <a:rPr lang="tr-TR" dirty="0" smtClean="0">
                <a:solidFill>
                  <a:srgbClr val="161616"/>
                </a:solidFill>
                <a:effectLst/>
              </a:rPr>
              <a:t>22q11 </a:t>
            </a:r>
            <a:r>
              <a:rPr lang="tr-TR" dirty="0">
                <a:solidFill>
                  <a:srgbClr val="161616"/>
                </a:solidFill>
                <a:effectLst/>
              </a:rPr>
              <a:t>ve benzeri </a:t>
            </a:r>
            <a:r>
              <a:rPr lang="tr-TR" dirty="0" err="1">
                <a:solidFill>
                  <a:srgbClr val="161616"/>
                </a:solidFill>
                <a:effectLst/>
              </a:rPr>
              <a:t>MDS’da</a:t>
            </a:r>
            <a:r>
              <a:rPr lang="tr-TR" dirty="0">
                <a:solidFill>
                  <a:srgbClr val="161616"/>
                </a:solidFill>
                <a:effectLst/>
              </a:rPr>
              <a:t> </a:t>
            </a:r>
            <a:r>
              <a:rPr lang="tr-TR" dirty="0" smtClean="0">
                <a:solidFill>
                  <a:srgbClr val="161616"/>
                </a:solidFill>
                <a:effectLst/>
              </a:rPr>
              <a:t>önerilmiyor</a:t>
            </a:r>
          </a:p>
          <a:p>
            <a:pPr marL="457200" indent="-457200" algn="l">
              <a:lnSpc>
                <a:spcPct val="140000"/>
              </a:lnSpc>
              <a:buFont typeface="Arial"/>
              <a:buChar char="•"/>
              <a:defRPr/>
            </a:pPr>
            <a:r>
              <a:rPr lang="tr-TR" dirty="0" smtClean="0">
                <a:solidFill>
                  <a:srgbClr val="161616"/>
                </a:solidFill>
                <a:effectLst/>
              </a:rPr>
              <a:t>CKA, bilgilendirme sonrası dahil edilebilir  </a:t>
            </a:r>
            <a:endParaRPr lang="tr-TR" dirty="0">
              <a:solidFill>
                <a:srgbClr val="161616"/>
              </a:solidFill>
              <a:effectLst/>
            </a:endParaRPr>
          </a:p>
          <a:p>
            <a:pPr marL="457200" indent="-457200" algn="l">
              <a:lnSpc>
                <a:spcPct val="140000"/>
              </a:lnSpc>
              <a:buFont typeface="Arial"/>
              <a:buChar char="•"/>
              <a:defRPr/>
            </a:pPr>
            <a:r>
              <a:rPr lang="tr-TR" dirty="0">
                <a:solidFill>
                  <a:srgbClr val="161616"/>
                </a:solidFill>
                <a:effectLst/>
              </a:rPr>
              <a:t>%1-3 sonuç veremiyor ki bu grup riskli grup olarak kabul edilmeli, ek çalışma yapılmalı</a:t>
            </a:r>
          </a:p>
          <a:p>
            <a:pPr marL="457200" indent="-457200" algn="l">
              <a:lnSpc>
                <a:spcPct val="140000"/>
              </a:lnSpc>
              <a:buFont typeface="Arial"/>
              <a:buChar char="•"/>
              <a:defRPr/>
            </a:pPr>
            <a:r>
              <a:rPr lang="tr-TR" dirty="0" smtClean="0">
                <a:solidFill>
                  <a:srgbClr val="161616"/>
                </a:solidFill>
                <a:effectLst/>
              </a:rPr>
              <a:t>Birinci / ikinci </a:t>
            </a:r>
            <a:r>
              <a:rPr lang="tr-TR" dirty="0" err="1" smtClean="0">
                <a:solidFill>
                  <a:srgbClr val="161616"/>
                </a:solidFill>
                <a:effectLst/>
              </a:rPr>
              <a:t>trimester</a:t>
            </a:r>
            <a:r>
              <a:rPr lang="tr-TR" dirty="0" smtClean="0">
                <a:solidFill>
                  <a:srgbClr val="161616"/>
                </a:solidFill>
                <a:effectLst/>
              </a:rPr>
              <a:t> tarama &gt;</a:t>
            </a:r>
            <a:r>
              <a:rPr lang="tr-TR" dirty="0">
                <a:solidFill>
                  <a:srgbClr val="161616"/>
                </a:solidFill>
                <a:effectLst/>
              </a:rPr>
              <a:t>1/10 CVS/AS</a:t>
            </a:r>
          </a:p>
          <a:p>
            <a:pPr marL="457200" indent="-457200" algn="l">
              <a:lnSpc>
                <a:spcPct val="140000"/>
              </a:lnSpc>
              <a:buFont typeface="Arial"/>
              <a:buChar char="•"/>
              <a:defRPr/>
            </a:pPr>
            <a:r>
              <a:rPr lang="tr-TR" dirty="0">
                <a:solidFill>
                  <a:srgbClr val="161616"/>
                </a:solidFill>
                <a:effectLst/>
              </a:rPr>
              <a:t>Ara grup nasıl olmalı: 1</a:t>
            </a:r>
            <a:r>
              <a:rPr lang="tr-TR" dirty="0" smtClean="0">
                <a:solidFill>
                  <a:srgbClr val="161616"/>
                </a:solidFill>
                <a:effectLst/>
              </a:rPr>
              <a:t>/1000 </a:t>
            </a:r>
            <a:r>
              <a:rPr lang="tr-TR" dirty="0">
                <a:solidFill>
                  <a:srgbClr val="161616"/>
                </a:solidFill>
                <a:effectLst/>
              </a:rPr>
              <a:t>(veya 1</a:t>
            </a:r>
            <a:r>
              <a:rPr lang="tr-TR" dirty="0" smtClean="0">
                <a:solidFill>
                  <a:srgbClr val="161616"/>
                </a:solidFill>
                <a:effectLst/>
              </a:rPr>
              <a:t>/500?) </a:t>
            </a:r>
            <a:r>
              <a:rPr lang="tr-TR" dirty="0" err="1">
                <a:solidFill>
                  <a:srgbClr val="161616"/>
                </a:solidFill>
                <a:effectLst/>
              </a:rPr>
              <a:t>içersinde</a:t>
            </a:r>
            <a:r>
              <a:rPr lang="tr-TR" dirty="0">
                <a:solidFill>
                  <a:srgbClr val="161616"/>
                </a:solidFill>
                <a:effectLst/>
              </a:rPr>
              <a:t> aileye seçenek </a:t>
            </a:r>
            <a:r>
              <a:rPr lang="tr-TR" dirty="0" smtClean="0">
                <a:solidFill>
                  <a:srgbClr val="161616"/>
                </a:solidFill>
                <a:effectLst/>
              </a:rPr>
              <a:t>olarak sunulması </a:t>
            </a:r>
            <a:r>
              <a:rPr lang="tr-TR" dirty="0">
                <a:solidFill>
                  <a:srgbClr val="161616"/>
                </a:solidFill>
                <a:effectLst/>
              </a:rPr>
              <a:t>–  </a:t>
            </a:r>
            <a:r>
              <a:rPr lang="tr-TR" dirty="0" smtClean="0">
                <a:solidFill>
                  <a:srgbClr val="161616"/>
                </a:solidFill>
                <a:effectLst/>
              </a:rPr>
              <a:t>       </a:t>
            </a:r>
            <a:r>
              <a:rPr lang="tr-TR" b="1" dirty="0" smtClean="0">
                <a:solidFill>
                  <a:srgbClr val="161616"/>
                </a:solidFill>
                <a:effectLst/>
              </a:rPr>
              <a:t>sınır </a:t>
            </a:r>
            <a:r>
              <a:rPr lang="tr-TR" b="1" dirty="0">
                <a:solidFill>
                  <a:srgbClr val="161616"/>
                </a:solidFill>
                <a:effectLst/>
              </a:rPr>
              <a:t>değerler tartışılmakta...</a:t>
            </a:r>
          </a:p>
        </p:txBody>
      </p:sp>
    </p:spTree>
    <p:extLst>
      <p:ext uri="{BB962C8B-B14F-4D97-AF65-F5344CB8AC3E}">
        <p14:creationId xmlns:p14="http://schemas.microsoft.com/office/powerpoint/2010/main" val="428052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 txBox="1">
            <a:spLocks/>
          </p:cNvSpPr>
          <p:nvPr/>
        </p:nvSpPr>
        <p:spPr>
          <a:xfrm>
            <a:off x="179512" y="2714054"/>
            <a:ext cx="8712968" cy="114699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5400" b="1" noProof="1" smtClean="0">
                <a:solidFill>
                  <a:srgbClr val="0080FF"/>
                </a:solidFill>
                <a:cs typeface="Tahoma"/>
              </a:rPr>
              <a:t>TEŞEKKÜRLER</a:t>
            </a:r>
            <a:endParaRPr lang="tr-TR" sz="54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921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9512" y="1340768"/>
            <a:ext cx="8784976" cy="539224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3600" dirty="0" smtClean="0">
                <a:solidFill>
                  <a:srgbClr val="161616"/>
                </a:solidFill>
              </a:rPr>
              <a:t>“</a:t>
            </a:r>
            <a:r>
              <a:rPr lang="tr-TR" sz="3600" dirty="0" err="1" smtClean="0">
                <a:solidFill>
                  <a:srgbClr val="161616"/>
                </a:solidFill>
              </a:rPr>
              <a:t>Non-invasive</a:t>
            </a:r>
            <a:r>
              <a:rPr lang="tr-TR" sz="3600" dirty="0">
                <a:solidFill>
                  <a:srgbClr val="161616"/>
                </a:solidFill>
              </a:rPr>
              <a:t> </a:t>
            </a:r>
            <a:r>
              <a:rPr lang="tr-TR" sz="3600" dirty="0" smtClean="0">
                <a:solidFill>
                  <a:srgbClr val="161616"/>
                </a:solidFill>
              </a:rPr>
              <a:t>prenatal </a:t>
            </a:r>
            <a:r>
              <a:rPr lang="tr-TR" sz="3600" dirty="0" err="1" smtClean="0">
                <a:solidFill>
                  <a:srgbClr val="161616"/>
                </a:solidFill>
              </a:rPr>
              <a:t>diagnosis</a:t>
            </a:r>
            <a:r>
              <a:rPr lang="tr-TR" sz="3600" dirty="0" smtClean="0">
                <a:solidFill>
                  <a:srgbClr val="161616"/>
                </a:solidFill>
              </a:rPr>
              <a:t>” (NIPD)</a:t>
            </a:r>
          </a:p>
          <a:p>
            <a:pPr marL="342900" indent="-342900">
              <a:lnSpc>
                <a:spcPct val="12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endParaRPr lang="tr-TR" sz="3600" dirty="0" smtClean="0">
              <a:solidFill>
                <a:srgbClr val="161616"/>
              </a:solidFill>
            </a:endParaRPr>
          </a:p>
          <a:p>
            <a:pPr marL="342900" indent="-342900">
              <a:lnSpc>
                <a:spcPct val="12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3600" dirty="0" smtClean="0">
                <a:solidFill>
                  <a:srgbClr val="161616"/>
                </a:solidFill>
              </a:rPr>
              <a:t>“</a:t>
            </a:r>
            <a:r>
              <a:rPr lang="tr-TR" sz="3600" dirty="0" err="1" smtClean="0">
                <a:solidFill>
                  <a:srgbClr val="161616"/>
                </a:solidFill>
              </a:rPr>
              <a:t>Non-invasive</a:t>
            </a:r>
            <a:r>
              <a:rPr lang="tr-TR" sz="3600" dirty="0" smtClean="0">
                <a:solidFill>
                  <a:srgbClr val="161616"/>
                </a:solidFill>
              </a:rPr>
              <a:t> prenatal </a:t>
            </a:r>
            <a:r>
              <a:rPr lang="tr-TR" sz="3600" dirty="0" err="1" smtClean="0">
                <a:solidFill>
                  <a:srgbClr val="161616"/>
                </a:solidFill>
              </a:rPr>
              <a:t>testing</a:t>
            </a:r>
            <a:r>
              <a:rPr lang="tr-TR" sz="3600" dirty="0" smtClean="0">
                <a:solidFill>
                  <a:srgbClr val="161616"/>
                </a:solidFill>
              </a:rPr>
              <a:t>” (NIPT)</a:t>
            </a:r>
          </a:p>
          <a:p>
            <a:pPr marL="342900" indent="-342900">
              <a:lnSpc>
                <a:spcPct val="12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endParaRPr lang="tr-TR" sz="3600" dirty="0" smtClean="0">
              <a:solidFill>
                <a:srgbClr val="161616"/>
              </a:solidFill>
            </a:endParaRPr>
          </a:p>
          <a:p>
            <a:pPr marL="342900" indent="-342900">
              <a:lnSpc>
                <a:spcPct val="12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3600" dirty="0" err="1" smtClean="0">
                <a:solidFill>
                  <a:srgbClr val="161616"/>
                </a:solidFill>
              </a:rPr>
              <a:t>cfDNA</a:t>
            </a:r>
            <a:r>
              <a:rPr lang="tr-TR" sz="3600" dirty="0" smtClean="0">
                <a:solidFill>
                  <a:srgbClr val="161616"/>
                </a:solidFill>
              </a:rPr>
              <a:t> testi </a:t>
            </a:r>
            <a:r>
              <a:rPr lang="tr-TR" sz="3600" i="1" dirty="0" smtClean="0">
                <a:solidFill>
                  <a:srgbClr val="161616"/>
                </a:solidFill>
              </a:rPr>
              <a:t>(Hücre dışı serbest DNA testi)</a:t>
            </a:r>
          </a:p>
          <a:p>
            <a:pPr marL="342900" indent="-342900">
              <a:lnSpc>
                <a:spcPct val="12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endParaRPr lang="tr-TR" sz="3600" i="1" dirty="0" smtClean="0">
              <a:solidFill>
                <a:srgbClr val="161616"/>
              </a:solidFill>
            </a:endParaRPr>
          </a:p>
          <a:p>
            <a:pPr marL="342900" indent="-342900">
              <a:lnSpc>
                <a:spcPct val="12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3600" i="1" dirty="0" err="1" smtClean="0">
                <a:solidFill>
                  <a:srgbClr val="161616"/>
                </a:solidFill>
              </a:rPr>
              <a:t>Fetal</a:t>
            </a:r>
            <a:r>
              <a:rPr lang="tr-TR" sz="3600" i="1" dirty="0" smtClean="0">
                <a:solidFill>
                  <a:srgbClr val="161616"/>
                </a:solidFill>
              </a:rPr>
              <a:t> DNA </a:t>
            </a:r>
            <a:r>
              <a:rPr lang="tr-TR" sz="3600" i="1" dirty="0" smtClean="0">
                <a:solidFill>
                  <a:srgbClr val="161616"/>
                </a:solidFill>
              </a:rPr>
              <a:t>testi, </a:t>
            </a:r>
            <a:r>
              <a:rPr lang="tr-TR" sz="3600" i="1" dirty="0" err="1" smtClean="0">
                <a:solidFill>
                  <a:srgbClr val="161616"/>
                </a:solidFill>
              </a:rPr>
              <a:t>fDNA</a:t>
            </a:r>
            <a:r>
              <a:rPr lang="tr-TR" sz="3600" i="1" dirty="0" smtClean="0">
                <a:solidFill>
                  <a:srgbClr val="161616"/>
                </a:solidFill>
              </a:rPr>
              <a:t> testi</a:t>
            </a:r>
            <a:endParaRPr lang="tr-TR" sz="3600" i="1" dirty="0" smtClean="0">
              <a:solidFill>
                <a:srgbClr val="161616"/>
              </a:solidFill>
            </a:endParaRPr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179512" y="188640"/>
            <a:ext cx="8712968" cy="114699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800" b="1" noProof="1" smtClean="0">
                <a:solidFill>
                  <a:srgbClr val="0080FF"/>
                </a:solidFill>
                <a:cs typeface="Tahoma"/>
              </a:rPr>
              <a:t>Terminoloji</a:t>
            </a:r>
            <a:endParaRPr lang="tr-TR" sz="4800" b="1" dirty="0" smtClean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271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9512" y="1484784"/>
            <a:ext cx="8784976" cy="4132413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4400" dirty="0" smtClean="0">
                <a:solidFill>
                  <a:srgbClr val="161616"/>
                </a:solidFill>
              </a:rPr>
              <a:t>MPSS </a:t>
            </a:r>
            <a:r>
              <a:rPr lang="tr-TR" sz="2000" i="1" dirty="0" smtClean="0">
                <a:solidFill>
                  <a:srgbClr val="161616"/>
                </a:solidFill>
              </a:rPr>
              <a:t>(</a:t>
            </a:r>
            <a:r>
              <a:rPr lang="tr-TR" sz="2000" i="1" dirty="0" err="1" smtClean="0">
                <a:solidFill>
                  <a:srgbClr val="161616"/>
                </a:solidFill>
              </a:rPr>
              <a:t>Massively</a:t>
            </a:r>
            <a:r>
              <a:rPr lang="tr-TR" sz="2000" i="1" dirty="0" smtClean="0">
                <a:solidFill>
                  <a:srgbClr val="161616"/>
                </a:solidFill>
              </a:rPr>
              <a:t> paralel </a:t>
            </a:r>
            <a:r>
              <a:rPr lang="tr-TR" sz="2000" i="1" dirty="0" err="1" smtClean="0">
                <a:solidFill>
                  <a:srgbClr val="161616"/>
                </a:solidFill>
              </a:rPr>
              <a:t>shotgun</a:t>
            </a:r>
            <a:r>
              <a:rPr lang="tr-TR" sz="2000" i="1" dirty="0" smtClean="0">
                <a:solidFill>
                  <a:srgbClr val="161616"/>
                </a:solidFill>
              </a:rPr>
              <a:t> </a:t>
            </a:r>
            <a:r>
              <a:rPr lang="tr-TR" sz="2000" i="1" dirty="0" err="1" smtClean="0">
                <a:solidFill>
                  <a:srgbClr val="161616"/>
                </a:solidFill>
              </a:rPr>
              <a:t>sequencing</a:t>
            </a:r>
            <a:r>
              <a:rPr lang="tr-TR" sz="2000" i="1" dirty="0" smtClean="0">
                <a:solidFill>
                  <a:srgbClr val="161616"/>
                </a:solidFill>
              </a:rPr>
              <a:t>”</a:t>
            </a:r>
            <a:endParaRPr lang="tr-TR" sz="2000" dirty="0" smtClean="0">
              <a:solidFill>
                <a:srgbClr val="161616"/>
              </a:solidFill>
            </a:endParaRPr>
          </a:p>
          <a:p>
            <a:pPr marL="342900" indent="-342900">
              <a:lnSpc>
                <a:spcPct val="12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endParaRPr lang="tr-TR" sz="4400" dirty="0" smtClean="0">
              <a:solidFill>
                <a:srgbClr val="161616"/>
              </a:solidFill>
            </a:endParaRPr>
          </a:p>
          <a:p>
            <a:pPr marL="342900" indent="-342900">
              <a:lnSpc>
                <a:spcPct val="12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4400" dirty="0" smtClean="0">
                <a:solidFill>
                  <a:srgbClr val="161616"/>
                </a:solidFill>
              </a:rPr>
              <a:t>Hedeflenmiş dizileme </a:t>
            </a:r>
            <a:r>
              <a:rPr lang="tr-TR" sz="2000" i="1" dirty="0" smtClean="0">
                <a:solidFill>
                  <a:srgbClr val="161616"/>
                </a:solidFill>
              </a:rPr>
              <a:t>(</a:t>
            </a:r>
            <a:r>
              <a:rPr lang="tr-TR" sz="2000" i="1" dirty="0" err="1" smtClean="0">
                <a:solidFill>
                  <a:srgbClr val="161616"/>
                </a:solidFill>
              </a:rPr>
              <a:t>Targeted</a:t>
            </a:r>
            <a:r>
              <a:rPr lang="tr-TR" sz="2000" i="1" dirty="0" smtClean="0">
                <a:solidFill>
                  <a:srgbClr val="161616"/>
                </a:solidFill>
              </a:rPr>
              <a:t> </a:t>
            </a:r>
            <a:r>
              <a:rPr lang="tr-TR" sz="2000" i="1" dirty="0" err="1" smtClean="0">
                <a:solidFill>
                  <a:srgbClr val="161616"/>
                </a:solidFill>
              </a:rPr>
              <a:t>sequencing</a:t>
            </a:r>
            <a:r>
              <a:rPr lang="tr-TR" sz="2000" i="1" dirty="0" smtClean="0">
                <a:solidFill>
                  <a:srgbClr val="161616"/>
                </a:solidFill>
              </a:rPr>
              <a:t>)</a:t>
            </a:r>
          </a:p>
          <a:p>
            <a:pPr marL="342900" indent="-342900">
              <a:lnSpc>
                <a:spcPct val="12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endParaRPr lang="tr-TR" sz="4400" dirty="0" smtClean="0">
              <a:solidFill>
                <a:srgbClr val="161616"/>
              </a:solidFill>
            </a:endParaRPr>
          </a:p>
          <a:p>
            <a:pPr marL="342900" indent="-342900">
              <a:lnSpc>
                <a:spcPct val="120000"/>
              </a:lnSpc>
              <a:buClr>
                <a:schemeClr val="bg2">
                  <a:lumMod val="60000"/>
                  <a:lumOff val="40000"/>
                </a:schemeClr>
              </a:buClr>
              <a:buSzPct val="80000"/>
              <a:buFont typeface="Wingdings" charset="2"/>
              <a:buChar char="ü"/>
            </a:pPr>
            <a:r>
              <a:rPr lang="tr-TR" sz="4400" dirty="0" smtClean="0">
                <a:solidFill>
                  <a:srgbClr val="161616"/>
                </a:solidFill>
              </a:rPr>
              <a:t>SNP  </a:t>
            </a:r>
            <a:r>
              <a:rPr lang="tr-TR" sz="2000" i="1" dirty="0">
                <a:solidFill>
                  <a:srgbClr val="161616"/>
                </a:solidFill>
              </a:rPr>
              <a:t>(</a:t>
            </a:r>
            <a:r>
              <a:rPr lang="tr-TR" sz="2000" i="1" dirty="0" err="1">
                <a:solidFill>
                  <a:srgbClr val="161616"/>
                </a:solidFill>
              </a:rPr>
              <a:t>Single</a:t>
            </a:r>
            <a:r>
              <a:rPr lang="tr-TR" sz="2000" i="1" dirty="0">
                <a:solidFill>
                  <a:srgbClr val="161616"/>
                </a:solidFill>
              </a:rPr>
              <a:t> </a:t>
            </a:r>
            <a:r>
              <a:rPr lang="tr-TR" sz="2000" i="1" dirty="0" err="1">
                <a:solidFill>
                  <a:srgbClr val="161616"/>
                </a:solidFill>
              </a:rPr>
              <a:t>nucleotid</a:t>
            </a:r>
            <a:r>
              <a:rPr lang="tr-TR" sz="2000" i="1" dirty="0">
                <a:solidFill>
                  <a:srgbClr val="161616"/>
                </a:solidFill>
              </a:rPr>
              <a:t> </a:t>
            </a:r>
            <a:r>
              <a:rPr lang="tr-TR" sz="2000" i="1" dirty="0" err="1" smtClean="0">
                <a:solidFill>
                  <a:srgbClr val="161616"/>
                </a:solidFill>
              </a:rPr>
              <a:t>polymorphism</a:t>
            </a:r>
            <a:r>
              <a:rPr lang="tr-TR" sz="2000" i="1" dirty="0" smtClean="0">
                <a:solidFill>
                  <a:srgbClr val="161616"/>
                </a:solidFill>
              </a:rPr>
              <a:t>)</a:t>
            </a:r>
            <a:endParaRPr lang="tr-TR" sz="2000" dirty="0" smtClean="0">
              <a:solidFill>
                <a:srgbClr val="161616"/>
              </a:solidFill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0" y="44624"/>
            <a:ext cx="9144000" cy="114699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400" b="1" noProof="1" smtClean="0">
                <a:solidFill>
                  <a:srgbClr val="0080FF"/>
                </a:solidFill>
                <a:cs typeface="Tahoma"/>
              </a:rPr>
              <a:t>cfDNA testi için kullanılan yöntemler</a:t>
            </a:r>
            <a:endParaRPr lang="tr-TR" sz="44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107504" y="5711006"/>
            <a:ext cx="9144000" cy="114699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400" b="1" noProof="1" smtClean="0">
                <a:solidFill>
                  <a:srgbClr val="FF0000"/>
                </a:solidFill>
                <a:cs typeface="Tahoma"/>
              </a:rPr>
              <a:t>Benzer sonuçlar!</a:t>
            </a:r>
            <a:endParaRPr lang="tr-TR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131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9512" y="1575177"/>
            <a:ext cx="8496944" cy="3005951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/>
              <a:buChar char="•"/>
            </a:pPr>
            <a:r>
              <a:rPr lang="tr-TR" sz="3200" dirty="0" err="1" smtClean="0">
                <a:solidFill>
                  <a:srgbClr val="161616"/>
                </a:solidFill>
              </a:rPr>
              <a:t>cffDNA</a:t>
            </a:r>
            <a:r>
              <a:rPr lang="tr-TR" sz="3200" dirty="0" smtClean="0">
                <a:solidFill>
                  <a:srgbClr val="161616"/>
                </a:solidFill>
              </a:rPr>
              <a:t> </a:t>
            </a:r>
            <a:r>
              <a:rPr lang="tr-TR" sz="3200" u="sng" dirty="0" smtClean="0">
                <a:solidFill>
                  <a:srgbClr val="161616"/>
                </a:solidFill>
              </a:rPr>
              <a:t>&gt;</a:t>
            </a:r>
            <a:r>
              <a:rPr lang="tr-TR" sz="3200" dirty="0" smtClean="0">
                <a:solidFill>
                  <a:srgbClr val="161616"/>
                </a:solidFill>
              </a:rPr>
              <a:t> %4 </a:t>
            </a:r>
            <a:r>
              <a:rPr lang="tr-TR" sz="3200" dirty="0" err="1" smtClean="0">
                <a:solidFill>
                  <a:srgbClr val="161616"/>
                </a:solidFill>
              </a:rPr>
              <a:t>cfDNA</a:t>
            </a:r>
            <a:r>
              <a:rPr lang="tr-TR" sz="3200" dirty="0">
                <a:solidFill>
                  <a:srgbClr val="161616"/>
                </a:solidFill>
              </a:rPr>
              <a:t> </a:t>
            </a:r>
            <a:r>
              <a:rPr lang="tr-TR" sz="3200" dirty="0" smtClean="0">
                <a:solidFill>
                  <a:srgbClr val="161616"/>
                </a:solidFill>
              </a:rPr>
              <a:t>raporlanıyor</a:t>
            </a:r>
          </a:p>
          <a:p>
            <a:pPr marL="457200" lvl="0" indent="-457200">
              <a:lnSpc>
                <a:spcPct val="150000"/>
              </a:lnSpc>
              <a:buFont typeface="Arial"/>
              <a:buChar char="•"/>
            </a:pPr>
            <a:r>
              <a:rPr lang="tr-TR" sz="3200" dirty="0" smtClean="0">
                <a:solidFill>
                  <a:srgbClr val="161616"/>
                </a:solidFill>
              </a:rPr>
              <a:t>SNP ile %3 </a:t>
            </a:r>
            <a:r>
              <a:rPr lang="tr-TR" sz="3200" dirty="0" err="1" smtClean="0">
                <a:solidFill>
                  <a:srgbClr val="161616"/>
                </a:solidFill>
              </a:rPr>
              <a:t>cffDNA</a:t>
            </a:r>
            <a:r>
              <a:rPr lang="tr-TR" sz="3200" dirty="0" smtClean="0">
                <a:solidFill>
                  <a:srgbClr val="161616"/>
                </a:solidFill>
              </a:rPr>
              <a:t> ile çalışabiliyor</a:t>
            </a:r>
          </a:p>
          <a:p>
            <a:pPr marL="457200" lvl="0" indent="-457200">
              <a:lnSpc>
                <a:spcPct val="150000"/>
              </a:lnSpc>
              <a:buFont typeface="Arial"/>
              <a:buChar char="•"/>
            </a:pPr>
            <a:r>
              <a:rPr lang="tr-TR" sz="3200" dirty="0" smtClean="0">
                <a:solidFill>
                  <a:srgbClr val="161616"/>
                </a:solidFill>
              </a:rPr>
              <a:t>Bazı testler %</a:t>
            </a:r>
            <a:r>
              <a:rPr lang="tr-TR" sz="3200" dirty="0">
                <a:solidFill>
                  <a:srgbClr val="161616"/>
                </a:solidFill>
              </a:rPr>
              <a:t>3</a:t>
            </a:r>
            <a:r>
              <a:rPr lang="tr-TR" sz="3200" dirty="0" smtClean="0">
                <a:solidFill>
                  <a:srgbClr val="161616"/>
                </a:solidFill>
              </a:rPr>
              <a:t>-&lt;%4 </a:t>
            </a:r>
            <a:r>
              <a:rPr lang="tr-TR" sz="3200" dirty="0">
                <a:solidFill>
                  <a:srgbClr val="161616"/>
                </a:solidFill>
              </a:rPr>
              <a:t>ile raporlama </a:t>
            </a:r>
            <a:r>
              <a:rPr lang="tr-TR" sz="3200" dirty="0" smtClean="0">
                <a:solidFill>
                  <a:srgbClr val="161616"/>
                </a:solidFill>
              </a:rPr>
              <a:t>yapıyor, </a:t>
            </a:r>
            <a:r>
              <a:rPr lang="tr-TR" sz="3200" b="1" dirty="0" smtClean="0">
                <a:solidFill>
                  <a:srgbClr val="FF0000"/>
                </a:solidFill>
              </a:rPr>
              <a:t>literatürde buna ilişkin bir bilgi yok.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179512" y="116632"/>
            <a:ext cx="8712968" cy="114699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400" b="1" noProof="1" smtClean="0">
                <a:solidFill>
                  <a:srgbClr val="0080FF"/>
                </a:solidFill>
                <a:cs typeface="Tahoma"/>
              </a:rPr>
              <a:t>Hangi cffDNA oranında raporlanıyor</a:t>
            </a:r>
            <a:endParaRPr lang="tr-TR" sz="44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" y="4509120"/>
            <a:ext cx="9144000" cy="2302933"/>
          </a:xfrm>
          <a:prstGeom prst="rect">
            <a:avLst/>
          </a:prstGeom>
          <a:ln>
            <a:solidFill>
              <a:schemeClr val="accent4">
                <a:lumMod val="10000"/>
              </a:schemeClr>
            </a:solidFill>
          </a:ln>
        </p:spPr>
      </p:pic>
      <p:sp>
        <p:nvSpPr>
          <p:cNvPr id="4" name="Donut 3"/>
          <p:cNvSpPr/>
          <p:nvPr/>
        </p:nvSpPr>
        <p:spPr>
          <a:xfrm>
            <a:off x="1763688" y="4437112"/>
            <a:ext cx="792088" cy="576064"/>
          </a:xfrm>
          <a:prstGeom prst="donut">
            <a:avLst>
              <a:gd name="adj" fmla="val 1303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61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323528" y="1556792"/>
            <a:ext cx="8496944" cy="5328592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457200" indent="-457200" algn="l">
              <a:buFont typeface="Arial"/>
              <a:buChar char="•"/>
              <a:defRPr/>
            </a:pPr>
            <a:r>
              <a:rPr lang="tr-TR" noProof="1" smtClean="0">
                <a:solidFill>
                  <a:srgbClr val="161616"/>
                </a:solidFill>
                <a:latin typeface="Tahoma"/>
                <a:cs typeface="Tahoma"/>
              </a:rPr>
              <a:t>cffDNA oranı </a:t>
            </a:r>
            <a:r>
              <a:rPr lang="tr-TR" b="1" noProof="1" smtClean="0">
                <a:solidFill>
                  <a:srgbClr val="FF0000"/>
                </a:solidFill>
                <a:latin typeface="Tahoma"/>
                <a:cs typeface="Tahoma"/>
              </a:rPr>
              <a:t>(10-20 hf: ortalama %10) </a:t>
            </a:r>
          </a:p>
          <a:p>
            <a:pPr marL="457200" indent="-457200" algn="l">
              <a:buFont typeface="Arial"/>
              <a:buChar char="•"/>
              <a:defRPr/>
            </a:pPr>
            <a:endParaRPr lang="tr-TR" b="1" noProof="1" smtClean="0">
              <a:solidFill>
                <a:srgbClr val="0070C0"/>
              </a:solidFill>
              <a:latin typeface="Tahoma"/>
              <a:cs typeface="Tahoma"/>
            </a:endParaRPr>
          </a:p>
          <a:p>
            <a:pPr marL="457200" indent="-457200" algn="l">
              <a:buFont typeface="Arial"/>
              <a:buChar char="•"/>
              <a:defRPr/>
            </a:pPr>
            <a:r>
              <a:rPr lang="tr-TR" b="1" noProof="1" smtClean="0">
                <a:solidFill>
                  <a:srgbClr val="FF0000"/>
                </a:solidFill>
                <a:latin typeface="Tahoma"/>
                <a:cs typeface="Tahoma"/>
              </a:rPr>
              <a:t>cffDNA oranı artıyor</a:t>
            </a:r>
          </a:p>
          <a:p>
            <a:pPr marL="914400" lvl="1" indent="-457200" algn="l">
              <a:buFont typeface="Arial"/>
              <a:buChar char="•"/>
              <a:defRPr/>
            </a:pPr>
            <a:r>
              <a:rPr lang="tr-TR" noProof="1" smtClean="0">
                <a:solidFill>
                  <a:srgbClr val="161616"/>
                </a:solidFill>
                <a:latin typeface="Tahoma"/>
                <a:cs typeface="Tahoma"/>
              </a:rPr>
              <a:t>Gebelik haftası ile</a:t>
            </a:r>
          </a:p>
          <a:p>
            <a:pPr marL="914400" lvl="1" indent="-457200" algn="l">
              <a:buFont typeface="Arial"/>
              <a:buChar char="•"/>
              <a:defRPr/>
            </a:pPr>
            <a:r>
              <a:rPr lang="tr-TR" noProof="1" smtClean="0">
                <a:solidFill>
                  <a:srgbClr val="161616"/>
                </a:solidFill>
                <a:cs typeface="Tahoma"/>
              </a:rPr>
              <a:t>PAPPA</a:t>
            </a:r>
            <a:r>
              <a:rPr lang="tr-TR" noProof="1">
                <a:solidFill>
                  <a:srgbClr val="161616"/>
                </a:solidFill>
                <a:cs typeface="Tahoma"/>
              </a:rPr>
              <a:t>, HCG, T21 ile </a:t>
            </a:r>
            <a:r>
              <a:rPr lang="tr-TR" noProof="1" smtClean="0">
                <a:solidFill>
                  <a:srgbClr val="161616"/>
                </a:solidFill>
                <a:cs typeface="Tahoma"/>
              </a:rPr>
              <a:t>artıyor </a:t>
            </a:r>
            <a:r>
              <a:rPr lang="tr-TR" sz="2800" i="1" noProof="1" smtClean="0">
                <a:solidFill>
                  <a:srgbClr val="161616"/>
                </a:solidFill>
                <a:cs typeface="Tahoma"/>
              </a:rPr>
              <a:t>(T18, T13 ve X0’da görece az artıyor)</a:t>
            </a:r>
          </a:p>
          <a:p>
            <a:pPr marL="914400" lvl="1" indent="-457200" algn="l">
              <a:buFont typeface="Arial"/>
              <a:buChar char="•"/>
              <a:defRPr/>
            </a:pPr>
            <a:endParaRPr lang="tr-TR" i="1" noProof="1" smtClean="0">
              <a:solidFill>
                <a:srgbClr val="161616"/>
              </a:solidFill>
              <a:cs typeface="Tahoma"/>
            </a:endParaRPr>
          </a:p>
          <a:p>
            <a:pPr marL="457200" indent="-457200" algn="l">
              <a:buFont typeface="Arial"/>
              <a:buChar char="•"/>
              <a:defRPr/>
            </a:pPr>
            <a:r>
              <a:rPr lang="tr-TR" b="1" noProof="1" smtClean="0">
                <a:solidFill>
                  <a:srgbClr val="FF0000"/>
                </a:solidFill>
                <a:latin typeface="Tahoma"/>
                <a:cs typeface="Tahoma"/>
              </a:rPr>
              <a:t>cffDNA oranı düşük</a:t>
            </a:r>
          </a:p>
          <a:p>
            <a:pPr marL="914400" lvl="1" indent="-457200" algn="l">
              <a:buFont typeface="Arial"/>
              <a:buChar char="•"/>
              <a:defRPr/>
            </a:pPr>
            <a:r>
              <a:rPr lang="tr-TR" noProof="1" smtClean="0">
                <a:solidFill>
                  <a:srgbClr val="161616"/>
                </a:solidFill>
                <a:latin typeface="Tahoma"/>
                <a:cs typeface="Tahoma"/>
              </a:rPr>
              <a:t>Kilo arttıkça</a:t>
            </a:r>
            <a:endParaRPr lang="tr-TR" noProof="1">
              <a:solidFill>
                <a:srgbClr val="161616"/>
              </a:solidFill>
              <a:latin typeface="Tahoma"/>
              <a:cs typeface="Tahoma"/>
            </a:endParaRPr>
          </a:p>
          <a:p>
            <a:pPr marL="914400" lvl="1" indent="-457200" algn="l">
              <a:buFont typeface="Arial"/>
              <a:buChar char="•"/>
              <a:defRPr/>
            </a:pPr>
            <a:r>
              <a:rPr lang="tr-TR" noProof="1" smtClean="0">
                <a:solidFill>
                  <a:srgbClr val="161616"/>
                </a:solidFill>
                <a:latin typeface="Tahoma"/>
                <a:cs typeface="Tahoma"/>
              </a:rPr>
              <a:t>&lt; 10 hf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4139952" y="5877272"/>
            <a:ext cx="468052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l">
              <a:defRPr/>
            </a:pPr>
            <a:r>
              <a:rPr lang="tr-TR" sz="2800" i="1" noProof="1" smtClean="0">
                <a:solidFill>
                  <a:srgbClr val="FF0000"/>
                </a:solidFill>
                <a:latin typeface="Tahoma"/>
                <a:cs typeface="Tahoma"/>
              </a:rPr>
              <a:t>Yaş, etnik köken etkilemiyor</a:t>
            </a:r>
          </a:p>
          <a:p>
            <a:pPr algn="l">
              <a:defRPr/>
            </a:pPr>
            <a:r>
              <a:rPr lang="tr-TR" sz="2000" i="1" noProof="1" smtClean="0">
                <a:solidFill>
                  <a:schemeClr val="accent4">
                    <a:lumMod val="10000"/>
                  </a:schemeClr>
                </a:solidFill>
                <a:latin typeface="Tahoma"/>
                <a:cs typeface="Tahoma"/>
              </a:rPr>
              <a:t>Rava RP, Bianchi DW et al., 2014 </a:t>
            </a:r>
            <a:endParaRPr lang="tr-TR" sz="2000" i="1" noProof="1">
              <a:solidFill>
                <a:schemeClr val="accent4">
                  <a:lumMod val="10000"/>
                </a:schemeClr>
              </a:solidFill>
              <a:latin typeface="Tahoma"/>
              <a:cs typeface="Tahoma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5364088" y="5373216"/>
            <a:ext cx="3456384" cy="4320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l">
              <a:defRPr/>
            </a:pPr>
            <a:r>
              <a:rPr lang="tr-TR" sz="2000" i="1" noProof="1" smtClean="0">
                <a:solidFill>
                  <a:schemeClr val="accent4">
                    <a:lumMod val="10000"/>
                  </a:schemeClr>
                </a:solidFill>
                <a:latin typeface="Tahoma"/>
                <a:cs typeface="Tahoma"/>
              </a:rPr>
              <a:t>Ashoor G. Et al., 2013, FMF</a:t>
            </a:r>
            <a:endParaRPr lang="tr-TR" sz="2000" i="1" noProof="1">
              <a:solidFill>
                <a:schemeClr val="accent4">
                  <a:lumMod val="10000"/>
                </a:schemeClr>
              </a:solidFill>
              <a:latin typeface="Tahoma"/>
              <a:cs typeface="Tahoma"/>
            </a:endParaRPr>
          </a:p>
        </p:txBody>
      </p:sp>
      <p:sp>
        <p:nvSpPr>
          <p:cNvPr id="9" name="1 Başlık"/>
          <p:cNvSpPr txBox="1">
            <a:spLocks/>
          </p:cNvSpPr>
          <p:nvPr/>
        </p:nvSpPr>
        <p:spPr>
          <a:xfrm>
            <a:off x="5509840" y="-27384"/>
            <a:ext cx="3635896" cy="1512168"/>
          </a:xfrm>
          <a:prstGeom prst="rect">
            <a:avLst/>
          </a:prstGeom>
          <a:solidFill>
            <a:srgbClr val="D9D9D9"/>
          </a:solidFill>
          <a:ln w="9525" cmpd="sng">
            <a:solidFill>
              <a:srgbClr val="161616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l">
              <a:defRPr/>
            </a:pPr>
            <a:r>
              <a:rPr lang="tr-TR" b="1" noProof="1" smtClean="0">
                <a:solidFill>
                  <a:srgbClr val="0080FF"/>
                </a:solidFill>
                <a:cs typeface="Tahoma"/>
              </a:rPr>
              <a:t>Temel etkenler</a:t>
            </a:r>
            <a:endParaRPr lang="tr-TR" b="1" noProof="1" smtClean="0">
              <a:solidFill>
                <a:srgbClr val="0070C0"/>
              </a:solidFill>
              <a:cs typeface="Tahoma"/>
            </a:endParaRPr>
          </a:p>
          <a:p>
            <a:pPr algn="l">
              <a:defRPr/>
            </a:pPr>
            <a:r>
              <a:rPr lang="tr-TR" b="1" noProof="1" smtClean="0">
                <a:solidFill>
                  <a:srgbClr val="FF0000"/>
                </a:solidFill>
                <a:latin typeface="Tahoma"/>
                <a:cs typeface="Tahoma"/>
              </a:rPr>
              <a:t>Gebelik haftası</a:t>
            </a:r>
          </a:p>
          <a:p>
            <a:pPr algn="l">
              <a:defRPr/>
            </a:pPr>
            <a:r>
              <a:rPr lang="tr-TR" b="1" noProof="1" smtClean="0">
                <a:solidFill>
                  <a:srgbClr val="FF0000"/>
                </a:solidFill>
                <a:latin typeface="Tahoma"/>
                <a:cs typeface="Tahoma"/>
              </a:rPr>
              <a:t>Kilo</a:t>
            </a: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35496" y="-27384"/>
            <a:ext cx="5400600" cy="1368152"/>
          </a:xfrm>
          <a:prstGeom prst="rect">
            <a:avLst/>
          </a:prstGeom>
          <a:noFill/>
          <a:ln>
            <a:solidFill>
              <a:srgbClr val="161616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400" b="1" noProof="1" smtClean="0">
                <a:solidFill>
                  <a:srgbClr val="0080FF"/>
                </a:solidFill>
                <a:cs typeface="Tahoma"/>
              </a:rPr>
              <a:t>cffDNA oranı ve etkileyen faktörler</a:t>
            </a:r>
            <a:endParaRPr lang="tr-TR" sz="4400" b="1" dirty="0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163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0" y="-99392"/>
            <a:ext cx="9036495" cy="1008112"/>
          </a:xfrm>
          <a:noFill/>
          <a:ln>
            <a:noFill/>
          </a:ln>
        </p:spPr>
        <p:txBody>
          <a:bodyPr/>
          <a:lstStyle/>
          <a:p>
            <a:pPr>
              <a:defRPr/>
            </a:pPr>
            <a:r>
              <a:rPr lang="tr-TR" sz="4400" b="1" noProof="1" smtClean="0">
                <a:solidFill>
                  <a:srgbClr val="0A85FF"/>
                </a:solidFill>
                <a:latin typeface="Tahoma"/>
                <a:cs typeface="Tahoma"/>
              </a:rPr>
              <a:t>cfDNA: Sensivite ve Spesifite ? </a:t>
            </a:r>
            <a:endParaRPr lang="tr-TR" sz="4400" b="1" noProof="1">
              <a:solidFill>
                <a:srgbClr val="0A85FF"/>
              </a:solidFill>
              <a:latin typeface="Tahoma"/>
              <a:cs typeface="Tahoma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323528" y="1556792"/>
            <a:ext cx="8496944" cy="518457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lvl="1" algn="l">
              <a:defRPr/>
            </a:pPr>
            <a:endParaRPr lang="tr-TR" noProof="1" smtClean="0">
              <a:solidFill>
                <a:srgbClr val="161616"/>
              </a:solidFill>
              <a:latin typeface="Tahoma"/>
              <a:cs typeface="Tahoma"/>
            </a:endParaRPr>
          </a:p>
          <a:p>
            <a:pPr lvl="1" algn="l">
              <a:defRPr/>
            </a:pPr>
            <a:endParaRPr lang="tr-TR" noProof="1">
              <a:solidFill>
                <a:srgbClr val="161616"/>
              </a:solidFill>
              <a:latin typeface="Tahoma"/>
              <a:cs typeface="Tahoma"/>
            </a:endParaRPr>
          </a:p>
          <a:p>
            <a:pPr lvl="1" algn="l">
              <a:defRPr/>
            </a:pPr>
            <a:endParaRPr lang="tr-TR" noProof="1" smtClean="0">
              <a:solidFill>
                <a:srgbClr val="161616"/>
              </a:solidFill>
              <a:latin typeface="Tahoma"/>
              <a:cs typeface="Tahoma"/>
            </a:endParaRPr>
          </a:p>
          <a:p>
            <a:pPr lvl="1" algn="l">
              <a:defRPr/>
            </a:pPr>
            <a:endParaRPr lang="tr-TR" noProof="1">
              <a:solidFill>
                <a:srgbClr val="161616"/>
              </a:solidFill>
              <a:latin typeface="Tahoma"/>
              <a:cs typeface="Tahoma"/>
            </a:endParaRPr>
          </a:p>
          <a:p>
            <a:pPr lvl="1" algn="l">
              <a:defRPr/>
            </a:pPr>
            <a:endParaRPr lang="tr-TR" noProof="1" smtClean="0">
              <a:solidFill>
                <a:srgbClr val="161616"/>
              </a:solidFill>
              <a:latin typeface="Tahoma"/>
              <a:cs typeface="Tahoma"/>
            </a:endParaRPr>
          </a:p>
          <a:p>
            <a:pPr marL="914400" lvl="1" indent="-457200" algn="l">
              <a:buFont typeface="Arial"/>
              <a:buChar char="•"/>
              <a:defRPr/>
            </a:pPr>
            <a:r>
              <a:rPr lang="tr-TR" noProof="1" smtClean="0">
                <a:solidFill>
                  <a:srgbClr val="161616"/>
                </a:solidFill>
                <a:latin typeface="Tahoma"/>
                <a:cs typeface="Tahoma"/>
              </a:rPr>
              <a:t>Yanlış pozitiflik ve negatiflik&lt;%0.5-1</a:t>
            </a:r>
          </a:p>
          <a:p>
            <a:pPr marL="914400" lvl="1" indent="-457200" algn="l">
              <a:buFont typeface="Arial"/>
              <a:buChar char="•"/>
              <a:defRPr/>
            </a:pPr>
            <a:r>
              <a:rPr lang="tr-TR" b="1" noProof="1" smtClean="0">
                <a:solidFill>
                  <a:srgbClr val="FF0000"/>
                </a:solidFill>
                <a:latin typeface="Tahoma"/>
                <a:cs typeface="Tahoma"/>
              </a:rPr>
              <a:t>Tanı testi değil, </a:t>
            </a:r>
            <a:r>
              <a:rPr lang="tr-TR" noProof="1" smtClean="0">
                <a:solidFill>
                  <a:srgbClr val="161616"/>
                </a:solidFill>
                <a:latin typeface="Tahoma"/>
                <a:cs typeface="Tahoma"/>
              </a:rPr>
              <a:t>pozitif olması halinde karyotip çalışması ile teyit edilmeli.</a:t>
            </a:r>
          </a:p>
          <a:p>
            <a:pPr marL="914400" lvl="1" indent="-457200" algn="l">
              <a:buFont typeface="Arial"/>
              <a:buChar char="•"/>
              <a:defRPr/>
            </a:pPr>
            <a:r>
              <a:rPr lang="tr-TR" b="1" noProof="1" smtClean="0">
                <a:solidFill>
                  <a:srgbClr val="FF0000"/>
                </a:solidFill>
                <a:latin typeface="Tahoma"/>
                <a:cs typeface="Tahoma"/>
              </a:rPr>
              <a:t>Gebelik terminasyonu için kullanılmamalı</a:t>
            </a:r>
            <a:endParaRPr lang="tr-TR" b="1" noProof="1" smtClean="0">
              <a:solidFill>
                <a:srgbClr val="161616"/>
              </a:solidFill>
              <a:latin typeface="Tahoma"/>
              <a:cs typeface="Tahoma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323528" y="836712"/>
            <a:ext cx="8496944" cy="2376264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solidFill>
              <a:srgbClr val="161616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r">
              <a:defRPr/>
            </a:pPr>
            <a:r>
              <a:rPr lang="tr-TR" sz="4800" b="1" noProof="1" smtClean="0">
                <a:solidFill>
                  <a:srgbClr val="161616"/>
                </a:solidFill>
                <a:latin typeface="Tahoma"/>
                <a:cs typeface="Tahoma"/>
              </a:rPr>
              <a:t>T21: </a:t>
            </a:r>
            <a:r>
              <a:rPr lang="tr-TR" sz="4800" b="1" noProof="1" smtClean="0">
                <a:solidFill>
                  <a:srgbClr val="FF0000"/>
                </a:solidFill>
                <a:cs typeface="Tahoma"/>
              </a:rPr>
              <a:t>%</a:t>
            </a:r>
            <a:r>
              <a:rPr lang="tr-TR" sz="4800" b="1" noProof="1">
                <a:solidFill>
                  <a:srgbClr val="FF0000"/>
                </a:solidFill>
                <a:cs typeface="Tahoma"/>
              </a:rPr>
              <a:t>99</a:t>
            </a:r>
          </a:p>
          <a:p>
            <a:pPr algn="r">
              <a:defRPr/>
            </a:pPr>
            <a:r>
              <a:rPr lang="tr-TR" sz="4800" b="1" noProof="1" smtClean="0">
                <a:solidFill>
                  <a:srgbClr val="161616"/>
                </a:solidFill>
                <a:cs typeface="Tahoma"/>
              </a:rPr>
              <a:t>T18: </a:t>
            </a:r>
            <a:r>
              <a:rPr lang="tr-TR" sz="4800" b="1" noProof="1" smtClean="0">
                <a:solidFill>
                  <a:srgbClr val="FF0000"/>
                </a:solidFill>
                <a:cs typeface="Tahoma"/>
              </a:rPr>
              <a:t>%97</a:t>
            </a:r>
            <a:endParaRPr lang="tr-TR" sz="4800" b="1" noProof="1">
              <a:solidFill>
                <a:srgbClr val="FF0000"/>
              </a:solidFill>
              <a:cs typeface="Tahoma"/>
            </a:endParaRPr>
          </a:p>
          <a:p>
            <a:pPr algn="r">
              <a:defRPr/>
            </a:pPr>
            <a:r>
              <a:rPr lang="tr-TR" sz="4800" b="1" noProof="1" smtClean="0">
                <a:solidFill>
                  <a:srgbClr val="161616"/>
                </a:solidFill>
                <a:cs typeface="Tahoma"/>
              </a:rPr>
              <a:t>T13: </a:t>
            </a:r>
            <a:r>
              <a:rPr lang="tr-TR" sz="4800" b="1" noProof="1">
                <a:solidFill>
                  <a:srgbClr val="FF0000"/>
                </a:solidFill>
                <a:cs typeface="Tahoma"/>
              </a:rPr>
              <a:t>%</a:t>
            </a:r>
            <a:r>
              <a:rPr lang="tr-TR" sz="4800" b="1" noProof="1" smtClean="0">
                <a:solidFill>
                  <a:srgbClr val="FF0000"/>
                </a:solidFill>
                <a:cs typeface="Tahoma"/>
              </a:rPr>
              <a:t>93</a:t>
            </a:r>
            <a:endParaRPr lang="tr-TR" sz="4800" b="1" noProof="1">
              <a:solidFill>
                <a:srgbClr val="FF0000"/>
              </a:solidFill>
              <a:cs typeface="Tahoma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 bwMode="auto">
          <a:xfrm>
            <a:off x="1259631" y="1484784"/>
            <a:ext cx="3600401" cy="1008112"/>
          </a:xfrm>
          <a:prstGeom prst="rect">
            <a:avLst/>
          </a:prstGeom>
          <a:noFill/>
          <a:ln w="9525">
            <a:solidFill>
              <a:srgbClr val="161616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400" b="1" noProof="1" smtClean="0">
                <a:solidFill>
                  <a:srgbClr val="0A85FF"/>
                </a:solidFill>
                <a:latin typeface="Tahoma"/>
                <a:cs typeface="Tahoma"/>
              </a:rPr>
              <a:t>Sensivite:</a:t>
            </a:r>
            <a:endParaRPr lang="tr-TR" sz="4400" b="1" noProof="1">
              <a:solidFill>
                <a:srgbClr val="0A85FF"/>
              </a:solidFill>
              <a:latin typeface="Tahoma"/>
              <a:cs typeface="Tahoma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971600" y="3212976"/>
            <a:ext cx="4752529" cy="792088"/>
          </a:xfrm>
          <a:prstGeom prst="rect">
            <a:avLst/>
          </a:prstGeom>
          <a:noFill/>
          <a:ln w="9525">
            <a:solidFill>
              <a:schemeClr val="accent4">
                <a:lumMod val="1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4400" b="1" noProof="1" smtClean="0">
                <a:solidFill>
                  <a:srgbClr val="0A85FF"/>
                </a:solidFill>
                <a:latin typeface="Tahoma"/>
                <a:cs typeface="Tahoma"/>
              </a:rPr>
              <a:t>Spesifite:%99</a:t>
            </a:r>
            <a:endParaRPr lang="tr-TR" sz="4400" b="1" noProof="1">
              <a:solidFill>
                <a:srgbClr val="0A85FF"/>
              </a:solidFill>
              <a:latin typeface="Tahoma"/>
              <a:cs typeface="Tahoma"/>
            </a:endParaRPr>
          </a:p>
        </p:txBody>
      </p:sp>
      <p:sp>
        <p:nvSpPr>
          <p:cNvPr id="9" name="1 Başlık"/>
          <p:cNvSpPr txBox="1">
            <a:spLocks/>
          </p:cNvSpPr>
          <p:nvPr/>
        </p:nvSpPr>
        <p:spPr>
          <a:xfrm>
            <a:off x="6588224" y="3212976"/>
            <a:ext cx="2195736" cy="432048"/>
          </a:xfrm>
          <a:prstGeom prst="rect">
            <a:avLst/>
          </a:prstGeom>
          <a:solidFill>
            <a:schemeClr val="tx1"/>
          </a:solidFill>
          <a:ln>
            <a:solidFill>
              <a:srgbClr val="003366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>
              <a:defRPr/>
            </a:pPr>
            <a:r>
              <a:rPr lang="tr-TR" sz="2000" b="1" noProof="1" smtClean="0">
                <a:solidFill>
                  <a:srgbClr val="0070C0"/>
                </a:solidFill>
                <a:latin typeface="Tahoma"/>
                <a:cs typeface="Tahoma"/>
              </a:rPr>
              <a:t>ACOG, 2015</a:t>
            </a:r>
            <a:endParaRPr lang="tr-TR" sz="2000" b="1" noProof="1">
              <a:solidFill>
                <a:srgbClr val="0070C0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703064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oku">
  <a:themeElements>
    <a:clrScheme name="Doku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Doku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oku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ku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ku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Özel Tasar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Özel Tasar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107366</TotalTime>
  <Words>1672</Words>
  <Application>Microsoft Macintosh PowerPoint</Application>
  <PresentationFormat>On-screen Show (4:3)</PresentationFormat>
  <Paragraphs>296</Paragraphs>
  <Slides>42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Doku</vt:lpstr>
      <vt:lpstr>Özel Tasarım</vt:lpstr>
      <vt:lpstr>1_Özel Tasarım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cfDNA: Sensivite ve Spesifite ? </vt:lpstr>
      <vt:lpstr>cfDNA: PPV, NPV 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Sonuç veremeyen cfDNA testi: Sıklık ve Nedenleri</vt:lpstr>
      <vt:lpstr>PowerPoint Presentation</vt:lpstr>
      <vt:lpstr>PowerPoint Presentation</vt:lpstr>
      <vt:lpstr>Sonuç veremeyen cfDNA testi: Ne yapmalıyız?</vt:lpstr>
      <vt:lpstr>PowerPoint Presentation</vt:lpstr>
      <vt:lpstr>MDS / CKA taraması  yapalım mı?</vt:lpstr>
      <vt:lpstr>MDS ve sıklık</vt:lpstr>
      <vt:lpstr>MDS ve cfDNA literatür</vt:lpstr>
      <vt:lpstr>PowerPoint Presentation</vt:lpstr>
      <vt:lpstr>PowerPoint Presentation</vt:lpstr>
      <vt:lpstr>PowerPoint Presentation</vt:lpstr>
      <vt:lpstr>PowerPoint Presentation</vt:lpstr>
      <vt:lpstr>Cinsiyet kromozom anomalileri (CKA)</vt:lpstr>
      <vt:lpstr>CKA: Sıklık</vt:lpstr>
      <vt:lpstr>PowerPoint Presentation</vt:lpstr>
      <vt:lpstr>PowerPoint Presentation</vt:lpstr>
      <vt:lpstr>MDS/CKA: Pratik durum nedir?</vt:lpstr>
      <vt:lpstr>22q11: Pratik durum nedir?</vt:lpstr>
      <vt:lpstr>PowerPoint Presentation</vt:lpstr>
      <vt:lpstr>PowerPoint Presentation</vt:lpstr>
      <vt:lpstr>PowerPoint Presentation</vt:lpstr>
      <vt:lpstr>cfDNA: Sonuçlar</vt:lpstr>
      <vt:lpstr>cfDNA: Sonuçlar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Fetal aritmiler Prenatal tanı ve tedavi</dc:title>
  <dc:creator>Ahmet Gül</dc:creator>
  <cp:lastModifiedBy>Ahmet Gül</cp:lastModifiedBy>
  <cp:revision>885</cp:revision>
  <dcterms:created xsi:type="dcterms:W3CDTF">2008-04-01T05:57:52Z</dcterms:created>
  <dcterms:modified xsi:type="dcterms:W3CDTF">2017-05-27T18:58:05Z</dcterms:modified>
</cp:coreProperties>
</file>