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9"/>
  </p:notesMasterIdLst>
  <p:sldIdLst>
    <p:sldId id="256" r:id="rId2"/>
    <p:sldId id="261" r:id="rId3"/>
    <p:sldId id="278" r:id="rId4"/>
    <p:sldId id="281" r:id="rId5"/>
    <p:sldId id="300" r:id="rId6"/>
    <p:sldId id="285" r:id="rId7"/>
    <p:sldId id="279" r:id="rId8"/>
    <p:sldId id="258" r:id="rId9"/>
    <p:sldId id="280" r:id="rId10"/>
    <p:sldId id="301" r:id="rId11"/>
    <p:sldId id="291" r:id="rId12"/>
    <p:sldId id="292" r:id="rId13"/>
    <p:sldId id="293" r:id="rId14"/>
    <p:sldId id="295" r:id="rId15"/>
    <p:sldId id="294" r:id="rId16"/>
    <p:sldId id="302" r:id="rId17"/>
    <p:sldId id="296" r:id="rId18"/>
    <p:sldId id="298" r:id="rId19"/>
    <p:sldId id="299" r:id="rId20"/>
    <p:sldId id="297" r:id="rId21"/>
    <p:sldId id="290" r:id="rId22"/>
    <p:sldId id="303" r:id="rId23"/>
    <p:sldId id="263" r:id="rId24"/>
    <p:sldId id="264" r:id="rId25"/>
    <p:sldId id="276" r:id="rId26"/>
    <p:sldId id="266" r:id="rId27"/>
    <p:sldId id="267" r:id="rId28"/>
    <p:sldId id="269" r:id="rId29"/>
    <p:sldId id="270" r:id="rId30"/>
    <p:sldId id="304" r:id="rId31"/>
    <p:sldId id="272" r:id="rId32"/>
    <p:sldId id="273" r:id="rId33"/>
    <p:sldId id="274" r:id="rId34"/>
    <p:sldId id="305" r:id="rId35"/>
    <p:sldId id="265" r:id="rId36"/>
    <p:sldId id="306" r:id="rId37"/>
    <p:sldId id="307" r:id="rId3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3016" autoAdjust="0"/>
  </p:normalViewPr>
  <p:slideViewPr>
    <p:cSldViewPr snapToGrid="0" snapToObjects="1">
      <p:cViewPr varScale="1">
        <p:scale>
          <a:sx n="60" d="100"/>
          <a:sy n="60" d="100"/>
        </p:scale>
        <p:origin x="-2024" y="-1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notesMaster" Target="notesMasters/notesMaster1.xml"/><Relationship Id="rId40" Type="http://schemas.openxmlformats.org/officeDocument/2006/relationships/printerSettings" Target="printerSettings/printerSettings1.bin"/><Relationship Id="rId41" Type="http://schemas.openxmlformats.org/officeDocument/2006/relationships/presProps" Target="presProps.xml"/><Relationship Id="rId42" Type="http://schemas.openxmlformats.org/officeDocument/2006/relationships/viewProps" Target="viewProps.xml"/><Relationship Id="rId43" Type="http://schemas.openxmlformats.org/officeDocument/2006/relationships/theme" Target="theme/theme1.xml"/><Relationship Id="rId4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629416E-199A-6340-B6E5-E8163FFF30C9}" type="datetimeFigureOut">
              <a:rPr lang="en-US" smtClean="0"/>
              <a:t>5/28/17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31F6F7-9472-D04A-AA4C-D22746ED8AAD}" type="slidenum">
              <a:rPr lang="en-US" smtClean="0"/>
              <a:t>‹#›</a:t>
            </a:fld>
            <a:endParaRPr lang="en-US"/>
          </a:p>
        </p:txBody>
      </p:sp>
    </p:spTree>
    <p:extLst>
      <p:ext uri="{BB962C8B-B14F-4D97-AF65-F5344CB8AC3E}">
        <p14:creationId xmlns:p14="http://schemas.microsoft.com/office/powerpoint/2010/main" val="333440846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31F6F7-9472-D04A-AA4C-D22746ED8AAD}" type="slidenum">
              <a:rPr lang="en-US" smtClean="0"/>
              <a:t>2</a:t>
            </a:fld>
            <a:endParaRPr lang="en-US"/>
          </a:p>
        </p:txBody>
      </p:sp>
    </p:spTree>
    <p:extLst>
      <p:ext uri="{BB962C8B-B14F-4D97-AF65-F5344CB8AC3E}">
        <p14:creationId xmlns:p14="http://schemas.microsoft.com/office/powerpoint/2010/main" val="31347614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From these results, the number of subjects needed to treat (NNT) with oral </a:t>
            </a:r>
            <a:r>
              <a:rPr lang="en-US" dirty="0" err="1" smtClean="0"/>
              <a:t>dydrogesterone</a:t>
            </a:r>
            <a:r>
              <a:rPr lang="en-US" dirty="0" smtClean="0"/>
              <a:t> to obtain a benefit versus MVP would be 22 (95% CI for absolute risk reduction of NNT [benefit] 9.4 to NNT [harm] 83). </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The most common TEAE for both treatment groups was vaginal bleeding that codes to vaginal hemorrhage (11.6% in the </a:t>
            </a:r>
            <a:r>
              <a:rPr lang="en-US" dirty="0" err="1" smtClean="0"/>
              <a:t>dydrogesterone</a:t>
            </a:r>
            <a:r>
              <a:rPr lang="en-US" dirty="0" smtClean="0"/>
              <a:t> group and 9.2% in the MVP group).</a:t>
            </a:r>
          </a:p>
          <a:p>
            <a:endParaRPr lang="en-US" dirty="0"/>
          </a:p>
        </p:txBody>
      </p:sp>
      <p:sp>
        <p:nvSpPr>
          <p:cNvPr id="4" name="Slide Number Placeholder 3"/>
          <p:cNvSpPr>
            <a:spLocks noGrp="1"/>
          </p:cNvSpPr>
          <p:nvPr>
            <p:ph type="sldNum" sz="quarter" idx="10"/>
          </p:nvPr>
        </p:nvSpPr>
        <p:spPr/>
        <p:txBody>
          <a:bodyPr/>
          <a:lstStyle/>
          <a:p>
            <a:fld id="{C231F6F7-9472-D04A-AA4C-D22746ED8AAD}" type="slidenum">
              <a:rPr lang="en-US" smtClean="0"/>
              <a:t>19</a:t>
            </a:fld>
            <a:endParaRPr lang="en-US"/>
          </a:p>
        </p:txBody>
      </p:sp>
    </p:spTree>
    <p:extLst>
      <p:ext uri="{BB962C8B-B14F-4D97-AF65-F5344CB8AC3E}">
        <p14:creationId xmlns:p14="http://schemas.microsoft.com/office/powerpoint/2010/main" val="31654314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In summary, we consider daily vaginal progesterone (suppository or gel) a reasonable, if not better, alternative</a:t>
            </a:r>
          </a:p>
          <a:p>
            <a:r>
              <a:rPr lang="en-US" sz="1200" b="0" i="0" u="none" strike="noStrike" kern="1200" baseline="0" dirty="0" smtClean="0">
                <a:solidFill>
                  <a:schemeClr val="tx1"/>
                </a:solidFill>
                <a:latin typeface="+mn-lt"/>
                <a:ea typeface="+mn-ea"/>
                <a:cs typeface="+mn-cs"/>
              </a:rPr>
              <a:t>therapy to weekly intramuscular 17-OHPC for prevention of SPTB in women with asymptomatic singleton pregnancy</a:t>
            </a:r>
          </a:p>
          <a:p>
            <a:r>
              <a:rPr lang="en-US" sz="1200" b="0" i="0" u="none" strike="noStrike" kern="1200" baseline="0" dirty="0" smtClean="0">
                <a:solidFill>
                  <a:schemeClr val="tx1"/>
                </a:solidFill>
                <a:latin typeface="+mn-lt"/>
                <a:ea typeface="+mn-ea"/>
                <a:cs typeface="+mn-cs"/>
              </a:rPr>
              <a:t>and prior SPTB. Given the clear and positive effect of </a:t>
            </a:r>
            <a:r>
              <a:rPr lang="en-US" sz="1200" b="0" i="0" u="none" strike="noStrike" kern="1200" baseline="0" dirty="0" err="1" smtClean="0">
                <a:solidFill>
                  <a:schemeClr val="tx1"/>
                </a:solidFill>
                <a:latin typeface="+mn-lt"/>
                <a:ea typeface="+mn-ea"/>
                <a:cs typeface="+mn-cs"/>
              </a:rPr>
              <a:t>progestogen</a:t>
            </a:r>
            <a:r>
              <a:rPr lang="en-US" sz="1200" b="0" i="0" u="none" strike="noStrike" kern="1200" baseline="0" dirty="0" smtClean="0">
                <a:solidFill>
                  <a:schemeClr val="tx1"/>
                </a:solidFill>
                <a:latin typeface="+mn-lt"/>
                <a:ea typeface="+mn-ea"/>
                <a:cs typeface="+mn-cs"/>
              </a:rPr>
              <a:t> in women with prior SPTB, we suggest</a:t>
            </a:r>
          </a:p>
          <a:p>
            <a:r>
              <a:rPr lang="en-US" sz="1200" b="0" i="0" u="none" strike="noStrike" kern="1200" baseline="0" dirty="0" smtClean="0">
                <a:solidFill>
                  <a:schemeClr val="tx1"/>
                </a:solidFill>
                <a:latin typeface="+mn-lt"/>
                <a:ea typeface="+mn-ea"/>
                <a:cs typeface="+mn-cs"/>
              </a:rPr>
              <a:t>offering 250 mg 17-OHPC weekly or 90–200 mg vaginal progesterone daily, starting from 16 weeks and continuing</a:t>
            </a:r>
          </a:p>
          <a:p>
            <a:r>
              <a:rPr lang="en-US" sz="1200" b="0" i="0" u="none" strike="noStrike" kern="1200" baseline="0" dirty="0" smtClean="0">
                <a:solidFill>
                  <a:schemeClr val="tx1"/>
                </a:solidFill>
                <a:latin typeface="+mn-lt"/>
                <a:ea typeface="+mn-ea"/>
                <a:cs typeface="+mn-cs"/>
              </a:rPr>
              <a:t>until 36 weeks or delivery, to asymptomatic women with prior SPTB. However, the quality levels of the summary</a:t>
            </a:r>
          </a:p>
          <a:p>
            <a:r>
              <a:rPr lang="en-US" sz="1200" b="0" i="0" u="none" strike="noStrike" kern="1200" baseline="0" dirty="0" smtClean="0">
                <a:solidFill>
                  <a:schemeClr val="tx1"/>
                </a:solidFill>
                <a:latin typeface="+mn-lt"/>
                <a:ea typeface="+mn-ea"/>
                <a:cs typeface="+mn-cs"/>
              </a:rPr>
              <a:t>estimates were low/very low, as assessed by GRADE,</a:t>
            </a:r>
          </a:p>
          <a:p>
            <a:r>
              <a:rPr lang="en-US" sz="1200" b="0" i="0" u="none" strike="noStrike" kern="1200" baseline="0" dirty="0" smtClean="0">
                <a:solidFill>
                  <a:schemeClr val="tx1"/>
                </a:solidFill>
                <a:latin typeface="+mn-lt"/>
                <a:ea typeface="+mn-ea"/>
                <a:cs typeface="+mn-cs"/>
              </a:rPr>
              <a:t>indicating that the true effect may be, or is likely to be,</a:t>
            </a:r>
          </a:p>
          <a:p>
            <a:r>
              <a:rPr lang="en-US" sz="1200" b="0" i="0" u="none" strike="noStrike" kern="1200" baseline="0" dirty="0" smtClean="0">
                <a:solidFill>
                  <a:schemeClr val="tx1"/>
                </a:solidFill>
                <a:latin typeface="+mn-lt"/>
                <a:ea typeface="+mn-ea"/>
                <a:cs typeface="+mn-cs"/>
              </a:rPr>
              <a:t>substantially different from the estimate of the effect.</a:t>
            </a:r>
            <a:endParaRPr lang="en-US" dirty="0"/>
          </a:p>
        </p:txBody>
      </p:sp>
      <p:sp>
        <p:nvSpPr>
          <p:cNvPr id="4" name="Slide Number Placeholder 3"/>
          <p:cNvSpPr>
            <a:spLocks noGrp="1"/>
          </p:cNvSpPr>
          <p:nvPr>
            <p:ph type="sldNum" sz="quarter" idx="10"/>
          </p:nvPr>
        </p:nvSpPr>
        <p:spPr/>
        <p:txBody>
          <a:bodyPr/>
          <a:lstStyle/>
          <a:p>
            <a:fld id="{C231F6F7-9472-D04A-AA4C-D22746ED8AAD}" type="slidenum">
              <a:rPr lang="en-US" smtClean="0"/>
              <a:t>25</a:t>
            </a:fld>
            <a:endParaRPr lang="en-US"/>
          </a:p>
        </p:txBody>
      </p:sp>
    </p:spTree>
    <p:extLst>
      <p:ext uri="{BB962C8B-B14F-4D97-AF65-F5344CB8AC3E}">
        <p14:creationId xmlns:p14="http://schemas.microsoft.com/office/powerpoint/2010/main" val="35794630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Ruddock et al41 reported that progesterone suppresses </a:t>
            </a:r>
            <a:r>
              <a:rPr lang="en-US" sz="1200" kern="1200" dirty="0" err="1" smtClean="0">
                <a:solidFill>
                  <a:schemeClr val="tx1"/>
                </a:solidFill>
                <a:effectLst/>
                <a:latin typeface="+mn-lt"/>
                <a:ea typeface="+mn-ea"/>
                <a:cs typeface="+mn-cs"/>
              </a:rPr>
              <a:t>myo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metrial</a:t>
            </a:r>
            <a:r>
              <a:rPr lang="en-US" sz="1200" kern="1200" dirty="0" smtClean="0">
                <a:solidFill>
                  <a:schemeClr val="tx1"/>
                </a:solidFill>
                <a:effectLst/>
                <a:latin typeface="+mn-lt"/>
                <a:ea typeface="+mn-ea"/>
                <a:cs typeface="+mn-cs"/>
              </a:rPr>
              <a:t> contractility in strips that were obtained at the time of cesarean delivery; however, 17-OHPC did not have this effect and, at high concentrations, it stimulated </a:t>
            </a:r>
            <a:r>
              <a:rPr lang="en-US" sz="1200" kern="1200" dirty="0" err="1" smtClean="0">
                <a:solidFill>
                  <a:schemeClr val="tx1"/>
                </a:solidFill>
                <a:effectLst/>
                <a:latin typeface="+mn-lt"/>
                <a:ea typeface="+mn-ea"/>
                <a:cs typeface="+mn-cs"/>
              </a:rPr>
              <a:t>myometrial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contrac</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tility</a:t>
            </a:r>
            <a:r>
              <a:rPr lang="en-US" sz="1200" kern="1200" dirty="0" smtClean="0">
                <a:solidFill>
                  <a:schemeClr val="tx1"/>
                </a:solidFill>
                <a:effectLst/>
                <a:latin typeface="+mn-lt"/>
                <a:ea typeface="+mn-ea"/>
                <a:cs typeface="+mn-cs"/>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Similar observations have been reported by Sexton et al45 and Anderson et al.46 Studies in pregnant mice indicate that progesterone (but not 17-OHPC) could prevent preterm de- livery.47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Insofar as the effect of progesterone and 17-OHPC on the uterine cervix, a solid body of evidence derived from studies in pregnant women, animals, and in vitro experimentation show an important role for progesterone in the inhibition of cervical ripening and/or the molecular mechanisms implicated in this process.48-66 The effects of 17-OHPC on the uterine cervix in pregnant women, animals, and in the context of in vitro </a:t>
            </a:r>
            <a:r>
              <a:rPr lang="en-US" sz="1200" kern="1200" dirty="0" err="1" smtClean="0">
                <a:solidFill>
                  <a:schemeClr val="tx1"/>
                </a:solidFill>
                <a:effectLst/>
                <a:latin typeface="+mn-lt"/>
                <a:ea typeface="+mn-ea"/>
                <a:cs typeface="+mn-cs"/>
              </a:rPr>
              <a:t>exper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iments</a:t>
            </a:r>
            <a:r>
              <a:rPr lang="en-US" sz="1200" kern="1200" dirty="0" smtClean="0">
                <a:solidFill>
                  <a:schemeClr val="tx1"/>
                </a:solidFill>
                <a:effectLst/>
                <a:latin typeface="+mn-lt"/>
                <a:ea typeface="+mn-ea"/>
                <a:cs typeface="+mn-cs"/>
              </a:rPr>
              <a:t> have not been studied to the same extent as those of progesterone.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D77B6BD6-2243-6C4C-ADE3-9181E3354CF9}" type="slidenum">
              <a:rPr lang="tr-TR" smtClean="0"/>
              <a:t>26</a:t>
            </a:fld>
            <a:endParaRPr lang="tr-TR"/>
          </a:p>
        </p:txBody>
      </p:sp>
    </p:spTree>
    <p:extLst>
      <p:ext uri="{BB962C8B-B14F-4D97-AF65-F5344CB8AC3E}">
        <p14:creationId xmlns:p14="http://schemas.microsoft.com/office/powerpoint/2010/main" val="24776680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OPPTIMUM is the largest </a:t>
            </a:r>
            <a:r>
              <a:rPr lang="en-US" sz="1200" b="0" i="0" u="none" strike="noStrike" kern="1200" baseline="0" dirty="0" err="1" smtClean="0">
                <a:solidFill>
                  <a:schemeClr val="tx1"/>
                </a:solidFill>
                <a:latin typeface="+mn-lt"/>
                <a:ea typeface="+mn-ea"/>
                <a:cs typeface="+mn-cs"/>
              </a:rPr>
              <a:t>randomised</a:t>
            </a:r>
            <a:r>
              <a:rPr lang="en-US" sz="1200" b="0" i="0" u="none" strike="noStrike" kern="1200" baseline="0" dirty="0" smtClean="0">
                <a:solidFill>
                  <a:schemeClr val="tx1"/>
                </a:solidFill>
                <a:latin typeface="+mn-lt"/>
                <a:ea typeface="+mn-ea"/>
                <a:cs typeface="+mn-cs"/>
              </a:rPr>
              <a:t> trial of vaginal progesterone for prevention of preterm birth in women at</a:t>
            </a:r>
          </a:p>
          <a:p>
            <a:r>
              <a:rPr lang="en-US" sz="1200" b="0" i="0" u="none" strike="noStrike" kern="1200" baseline="0" dirty="0" smtClean="0">
                <a:solidFill>
                  <a:schemeClr val="tx1"/>
                </a:solidFill>
                <a:latin typeface="+mn-lt"/>
                <a:ea typeface="+mn-ea"/>
                <a:cs typeface="+mn-cs"/>
              </a:rPr>
              <a:t>high risk. By contrast with published reports,13–15 we show no </a:t>
            </a:r>
            <a:r>
              <a:rPr lang="en-US" sz="1200" b="0" i="0" u="none" strike="noStrike" kern="1200" baseline="0" dirty="0" err="1" smtClean="0">
                <a:solidFill>
                  <a:schemeClr val="tx1"/>
                </a:solidFill>
                <a:latin typeface="+mn-lt"/>
                <a:ea typeface="+mn-ea"/>
                <a:cs typeface="+mn-cs"/>
              </a:rPr>
              <a:t>eff</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ect</a:t>
            </a:r>
            <a:r>
              <a:rPr lang="en-US" sz="1200" b="0" i="0" u="none" strike="noStrike" kern="1200" baseline="0" dirty="0" smtClean="0">
                <a:solidFill>
                  <a:schemeClr val="tx1"/>
                </a:solidFill>
                <a:latin typeface="+mn-lt"/>
                <a:ea typeface="+mn-ea"/>
                <a:cs typeface="+mn-cs"/>
              </a:rPr>
              <a:t> of progesterone on rates of either preterm birth</a:t>
            </a:r>
          </a:p>
          <a:p>
            <a:r>
              <a:rPr lang="en-US" sz="1200" b="0" i="0" u="none" strike="noStrike" kern="1200" baseline="0" dirty="0" smtClean="0">
                <a:solidFill>
                  <a:schemeClr val="tx1"/>
                </a:solidFill>
                <a:latin typeface="+mn-lt"/>
                <a:ea typeface="+mn-ea"/>
                <a:cs typeface="+mn-cs"/>
              </a:rPr>
              <a:t>or neonatal composite outcome.</a:t>
            </a:r>
            <a:endParaRPr lang="en-US" sz="1200" b="1" dirty="0" smtClean="0">
              <a:effectLst/>
              <a:latin typeface="ScalaLancetPro"/>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1" dirty="0" smtClean="0">
              <a:effectLst/>
              <a:latin typeface="ScalaLancetPro"/>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smtClean="0">
                <a:effectLst/>
                <a:latin typeface="ScalaLancetPro"/>
              </a:rPr>
              <a:t>Discussion</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effectLst/>
                <a:latin typeface="ScalaLancetPro"/>
              </a:rPr>
              <a:t>Although we showed no overall effect, point estimates of the reduction in the odds of the obstetric outcome (0·86) and the neonatal composite outcome (0·62) are in the direction of benefit, but with CIs that show no advantage. </a:t>
            </a:r>
            <a:r>
              <a:rPr lang="en-US" sz="1200" kern="1200" dirty="0" smtClean="0">
                <a:solidFill>
                  <a:schemeClr val="tx1"/>
                </a:solidFill>
                <a:effectLst/>
                <a:latin typeface="+mn-lt"/>
                <a:ea typeface="+mn-ea"/>
                <a:cs typeface="+mn-cs"/>
              </a:rPr>
              <a:t>Additionally, point estimates in the short cervix subgroups are similar to those reported in meta- analyses of the effect of progesterone in such women. For example, the OR for preterm birth prevention was 0·69 in OPPTIMUM, compared with a RR of 0·64 (before 34 weeks) in one systematic review 21 and a RR of 0·58 (before 33 weeks) in an individual patient data meta-analysis.1 The corresponding figures for effects on a neonatal composite are OR 0·54 in OPPTIMUM and RR 0·57 in the individual patient data meta-analysis.1 An individual patient data meta-analysis, including the OPPTIMUM findings, to understand what the totality of evidence indicates, particularly within subgroups of interest, is likely to be helpful. </a:t>
            </a:r>
            <a:endParaRPr lang="en-US" dirty="0" smtClean="0"/>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 potential weakness in our trial is that overall compliance was only 69%. This contrasts with a reported compliance of 88·5% in the study by Hassan and colleagues,13 but is greater than the compliance seen in routine clinical practice.26 </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71D10123-D2A4-5941-BEF2-5EACC1A04959}" type="slidenum">
              <a:rPr lang="tr-TR" smtClean="0"/>
              <a:t>28</a:t>
            </a:fld>
            <a:endParaRPr lang="tr-TR"/>
          </a:p>
        </p:txBody>
      </p:sp>
    </p:spTree>
    <p:extLst>
      <p:ext uri="{BB962C8B-B14F-4D97-AF65-F5344CB8AC3E}">
        <p14:creationId xmlns:p14="http://schemas.microsoft.com/office/powerpoint/2010/main" val="9059640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OBJECTIVE: We sought to evaluate the efficacy of maintenance </a:t>
            </a:r>
            <a:r>
              <a:rPr lang="en-US" sz="1200" kern="1200" dirty="0" err="1" smtClean="0">
                <a:solidFill>
                  <a:schemeClr val="tx1"/>
                </a:solidFill>
                <a:effectLst/>
                <a:latin typeface="+mn-lt"/>
                <a:ea typeface="+mn-ea"/>
                <a:cs typeface="+mn-cs"/>
              </a:rPr>
              <a:t>tocolysis</a:t>
            </a:r>
            <a:r>
              <a:rPr lang="en-US" sz="1200" kern="1200" dirty="0" smtClean="0">
                <a:solidFill>
                  <a:schemeClr val="tx1"/>
                </a:solidFill>
                <a:effectLst/>
                <a:latin typeface="+mn-lt"/>
                <a:ea typeface="+mn-ea"/>
                <a:cs typeface="+mn-cs"/>
              </a:rPr>
              <a:t> with vaginal progesterone compared to control (placebo or no treatment) in singleton gestations with arrested preterm labor (PTL) in a </a:t>
            </a:r>
            <a:r>
              <a:rPr lang="en-US" sz="1200" kern="1200" dirty="0" err="1" smtClean="0">
                <a:solidFill>
                  <a:schemeClr val="tx1"/>
                </a:solidFill>
                <a:effectLst/>
                <a:latin typeface="+mn-lt"/>
                <a:ea typeface="+mn-ea"/>
                <a:cs typeface="+mn-cs"/>
              </a:rPr>
              <a:t>metaanalysis</a:t>
            </a:r>
            <a:r>
              <a:rPr lang="en-US" sz="1200" kern="1200" dirty="0" smtClean="0">
                <a:solidFill>
                  <a:schemeClr val="tx1"/>
                </a:solidFill>
                <a:effectLst/>
                <a:latin typeface="+mn-lt"/>
                <a:ea typeface="+mn-ea"/>
                <a:cs typeface="+mn-cs"/>
              </a:rPr>
              <a:t> of randomized controlled trials.</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STUDY DESIGN: We included all randomized trials of singleton gestations that had arrested PTL and then were randomized to maintenance </a:t>
            </a:r>
            <a:r>
              <a:rPr lang="en-US" sz="1200" kern="1200" dirty="0" err="1" smtClean="0">
                <a:solidFill>
                  <a:schemeClr val="tx1"/>
                </a:solidFill>
                <a:effectLst/>
                <a:latin typeface="+mn-lt"/>
                <a:ea typeface="+mn-ea"/>
                <a:cs typeface="+mn-cs"/>
              </a:rPr>
              <a:t>tocolysis</a:t>
            </a:r>
            <a:r>
              <a:rPr lang="en-US" sz="1200" kern="1200" dirty="0" smtClean="0">
                <a:solidFill>
                  <a:schemeClr val="tx1"/>
                </a:solidFill>
                <a:effectLst/>
                <a:latin typeface="+mn-lt"/>
                <a:ea typeface="+mn-ea"/>
                <a:cs typeface="+mn-cs"/>
              </a:rPr>
              <a:t> treatment with either vaginal progesterone or control (either placebo or no treatment). All published randomized studies on progesterone </a:t>
            </a:r>
            <a:r>
              <a:rPr lang="en-US" sz="1200" kern="1200" dirty="0" err="1" smtClean="0">
                <a:solidFill>
                  <a:schemeClr val="tx1"/>
                </a:solidFill>
                <a:effectLst/>
                <a:latin typeface="+mn-lt"/>
                <a:ea typeface="+mn-ea"/>
                <a:cs typeface="+mn-cs"/>
              </a:rPr>
              <a:t>tocolysis</a:t>
            </a:r>
            <a:r>
              <a:rPr lang="en-US" sz="1200" kern="1200" dirty="0" smtClean="0">
                <a:solidFill>
                  <a:schemeClr val="tx1"/>
                </a:solidFill>
                <a:effectLst/>
                <a:latin typeface="+mn-lt"/>
                <a:ea typeface="+mn-ea"/>
                <a:cs typeface="+mn-cs"/>
              </a:rPr>
              <a:t> were carefully reviewed. Exclusion criteria included maintenance </a:t>
            </a:r>
            <a:r>
              <a:rPr lang="en-US" sz="1200" kern="1200" dirty="0" err="1" smtClean="0">
                <a:solidFill>
                  <a:schemeClr val="tx1"/>
                </a:solidFill>
                <a:effectLst/>
                <a:latin typeface="+mn-lt"/>
                <a:ea typeface="+mn-ea"/>
                <a:cs typeface="+mn-cs"/>
              </a:rPr>
              <a:t>tocolysis</a:t>
            </a:r>
            <a:r>
              <a:rPr lang="en-US" sz="1200" kern="1200" dirty="0" smtClean="0">
                <a:solidFill>
                  <a:schemeClr val="tx1"/>
                </a:solidFill>
                <a:effectLst/>
                <a:latin typeface="+mn-lt"/>
                <a:ea typeface="+mn-ea"/>
                <a:cs typeface="+mn-cs"/>
              </a:rPr>
              <a:t> in women with preterm premature rupture of membrane, maintenance </a:t>
            </a:r>
            <a:r>
              <a:rPr lang="en-US" sz="1200" kern="1200" dirty="0" err="1" smtClean="0">
                <a:solidFill>
                  <a:schemeClr val="tx1"/>
                </a:solidFill>
                <a:effectLst/>
                <a:latin typeface="+mn-lt"/>
                <a:ea typeface="+mn-ea"/>
                <a:cs typeface="+mn-cs"/>
              </a:rPr>
              <a:t>tocolysis</a:t>
            </a:r>
            <a:r>
              <a:rPr lang="en-US" sz="1200" kern="1200" dirty="0" smtClean="0">
                <a:solidFill>
                  <a:schemeClr val="tx1"/>
                </a:solidFill>
                <a:effectLst/>
                <a:latin typeface="+mn-lt"/>
                <a:ea typeface="+mn-ea"/>
                <a:cs typeface="+mn-cs"/>
              </a:rPr>
              <a:t> with 17-alpha-hydroxyprogesterone </a:t>
            </a:r>
            <a:r>
              <a:rPr lang="en-US" sz="1200" kern="1200" dirty="0" err="1" smtClean="0">
                <a:solidFill>
                  <a:schemeClr val="tx1"/>
                </a:solidFill>
                <a:effectLst/>
                <a:latin typeface="+mn-lt"/>
                <a:ea typeface="+mn-ea"/>
                <a:cs typeface="+mn-cs"/>
              </a:rPr>
              <a:t>caproate</a:t>
            </a:r>
            <a:r>
              <a:rPr lang="en-US" sz="1200" kern="1200" dirty="0" smtClean="0">
                <a:solidFill>
                  <a:schemeClr val="tx1"/>
                </a:solidFill>
                <a:effectLst/>
                <a:latin typeface="+mn-lt"/>
                <a:ea typeface="+mn-ea"/>
                <a:cs typeface="+mn-cs"/>
              </a:rPr>
              <a:t>, and maintenance </a:t>
            </a:r>
            <a:r>
              <a:rPr lang="en-US" sz="1200" kern="1200" dirty="0" err="1" smtClean="0">
                <a:solidFill>
                  <a:schemeClr val="tx1"/>
                </a:solidFill>
                <a:effectLst/>
                <a:latin typeface="+mn-lt"/>
                <a:ea typeface="+mn-ea"/>
                <a:cs typeface="+mn-cs"/>
              </a:rPr>
              <a:t>tocolysis</a:t>
            </a:r>
            <a:r>
              <a:rPr lang="en-US" sz="1200" kern="1200" dirty="0" smtClean="0">
                <a:solidFill>
                  <a:schemeClr val="tx1"/>
                </a:solidFill>
                <a:effectLst/>
                <a:latin typeface="+mn-lt"/>
                <a:ea typeface="+mn-ea"/>
                <a:cs typeface="+mn-cs"/>
              </a:rPr>
              <a:t> with oral progesterone. The summary measures were reported as relative risks (RRs) with 95% confidence interval (CI). The primary outcome was preterm birth (PTB) &lt;37 weeks. </a:t>
            </a:r>
            <a:endParaRPr lang="en-US" dirty="0" smtClean="0"/>
          </a:p>
          <a:p>
            <a:r>
              <a:rPr lang="en-US" sz="1200" kern="1200" dirty="0" smtClean="0">
                <a:solidFill>
                  <a:schemeClr val="tx1"/>
                </a:solidFill>
                <a:effectLst/>
                <a:latin typeface="+mn-lt"/>
                <a:ea typeface="+mn-ea"/>
                <a:cs typeface="+mn-cs"/>
              </a:rPr>
              <a:t>RESULTS: </a:t>
            </a:r>
            <a:r>
              <a:rPr lang="en-US" sz="1200" b="1" kern="1200" dirty="0" smtClean="0">
                <a:solidFill>
                  <a:schemeClr val="tx1"/>
                </a:solidFill>
                <a:effectLst/>
                <a:latin typeface="+mn-lt"/>
                <a:ea typeface="+mn-ea"/>
                <a:cs typeface="+mn-cs"/>
              </a:rPr>
              <a:t>Five randomized trials, including 441 singleton gestations, were analyzed</a:t>
            </a:r>
            <a:r>
              <a:rPr lang="en-US" sz="1200" kern="1200" dirty="0" smtClean="0">
                <a:solidFill>
                  <a:schemeClr val="tx1"/>
                </a:solidFill>
                <a:effectLst/>
                <a:latin typeface="+mn-lt"/>
                <a:ea typeface="+mn-ea"/>
                <a:cs typeface="+mn-cs"/>
              </a:rPr>
              <a:t>. Women who received vaginal progesterone maintenance </a:t>
            </a:r>
            <a:r>
              <a:rPr lang="en-US" sz="1200" kern="1200" dirty="0" err="1" smtClean="0">
                <a:solidFill>
                  <a:schemeClr val="tx1"/>
                </a:solidFill>
                <a:effectLst/>
                <a:latin typeface="+mn-lt"/>
                <a:ea typeface="+mn-ea"/>
                <a:cs typeface="+mn-cs"/>
              </a:rPr>
              <a:t>tocolysis</a:t>
            </a:r>
            <a:r>
              <a:rPr lang="en-US" sz="1200" kern="1200" dirty="0" smtClean="0">
                <a:solidFill>
                  <a:schemeClr val="tx1"/>
                </a:solidFill>
                <a:effectLst/>
                <a:latin typeface="+mn-lt"/>
                <a:ea typeface="+mn-ea"/>
                <a:cs typeface="+mn-cs"/>
              </a:rPr>
              <a:t> for arrested PTL had a significantly lower rate of PTB &lt;37 weeks (42% </a:t>
            </a:r>
            <a:r>
              <a:rPr lang="en-US" sz="1200" kern="1200" dirty="0" err="1" smtClean="0">
                <a:solidFill>
                  <a:schemeClr val="tx1"/>
                </a:solidFill>
                <a:effectLst/>
                <a:latin typeface="+mn-lt"/>
                <a:ea typeface="+mn-ea"/>
                <a:cs typeface="+mn-cs"/>
              </a:rPr>
              <a:t>vs</a:t>
            </a:r>
            <a:r>
              <a:rPr lang="en-US" sz="1200" kern="1200" dirty="0" smtClean="0">
                <a:solidFill>
                  <a:schemeClr val="tx1"/>
                </a:solidFill>
                <a:effectLst/>
                <a:latin typeface="+mn-lt"/>
                <a:ea typeface="+mn-ea"/>
                <a:cs typeface="+mn-cs"/>
              </a:rPr>
              <a:t> 58%; RR, 0.71; 95% CI, 0.57-0.90; 3 trials, 298 women). Women who received vaginal progesterone had significantly longer latency (mean difference 13.80 days; 95% CI</a:t>
            </a:r>
            <a:r>
              <a:rPr lang="en-US" sz="1200" kern="1200" smtClean="0">
                <a:solidFill>
                  <a:schemeClr val="tx1"/>
                </a:solidFill>
                <a:effectLst/>
                <a:latin typeface="+mn-lt"/>
                <a:ea typeface="+mn-ea"/>
                <a:cs typeface="+mn-cs"/>
              </a:rPr>
              <a:t>, 3.97-23.63</a:t>
            </a:r>
            <a:r>
              <a:rPr lang="en-US" sz="1200" kern="1200" dirty="0" smtClean="0">
                <a:solidFill>
                  <a:schemeClr val="tx1"/>
                </a:solidFill>
                <a:effectLst/>
                <a:latin typeface="+mn-lt"/>
                <a:ea typeface="+mn-ea"/>
                <a:cs typeface="+mn-cs"/>
              </a:rPr>
              <a:t>; 4 trials, 368 women), later gestational age at delivery (mean difference 1.29 weeks; 95% CI</a:t>
            </a:r>
            <a:r>
              <a:rPr lang="en-US" sz="1200" kern="1200" smtClean="0">
                <a:solidFill>
                  <a:schemeClr val="tx1"/>
                </a:solidFill>
                <a:effectLst/>
                <a:latin typeface="+mn-lt"/>
                <a:ea typeface="+mn-ea"/>
                <a:cs typeface="+mn-cs"/>
              </a:rPr>
              <a:t>, 0.43-2.15</a:t>
            </a:r>
            <a:r>
              <a:rPr lang="en-US" sz="1200" kern="1200" dirty="0" smtClean="0">
                <a:solidFill>
                  <a:schemeClr val="tx1"/>
                </a:solidFill>
                <a:effectLst/>
                <a:latin typeface="+mn-lt"/>
                <a:ea typeface="+mn-ea"/>
                <a:cs typeface="+mn-cs"/>
              </a:rPr>
              <a:t>; 4 trials, 368 women), lower rate of recurrent PTL (24% </a:t>
            </a:r>
            <a:r>
              <a:rPr lang="en-US" sz="1200" kern="1200" dirty="0" err="1" smtClean="0">
                <a:solidFill>
                  <a:schemeClr val="tx1"/>
                </a:solidFill>
                <a:effectLst/>
                <a:latin typeface="+mn-lt"/>
                <a:ea typeface="+mn-ea"/>
                <a:cs typeface="+mn-cs"/>
              </a:rPr>
              <a:t>vs</a:t>
            </a:r>
            <a:r>
              <a:rPr lang="en-US" sz="1200" kern="1200" dirty="0" smtClean="0">
                <a:solidFill>
                  <a:schemeClr val="tx1"/>
                </a:solidFill>
                <a:effectLst/>
                <a:latin typeface="+mn-lt"/>
                <a:ea typeface="+mn-ea"/>
                <a:cs typeface="+mn-cs"/>
              </a:rPr>
              <a:t> 46%; RR, 0.51; 95% CI, 0.31e0.84; 2 trials, 122 women), and lower rate of neonatal sepsis (2% </a:t>
            </a:r>
            <a:r>
              <a:rPr lang="en-US" sz="1200" kern="1200" dirty="0" err="1" smtClean="0">
                <a:solidFill>
                  <a:schemeClr val="tx1"/>
                </a:solidFill>
                <a:effectLst/>
                <a:latin typeface="+mn-lt"/>
                <a:ea typeface="+mn-ea"/>
                <a:cs typeface="+mn-cs"/>
              </a:rPr>
              <a:t>vs</a:t>
            </a:r>
            <a:r>
              <a:rPr lang="en-US" sz="1200" kern="1200" dirty="0" smtClean="0">
                <a:solidFill>
                  <a:schemeClr val="tx1"/>
                </a:solidFill>
                <a:effectLst/>
                <a:latin typeface="+mn-lt"/>
                <a:ea typeface="+mn-ea"/>
                <a:cs typeface="+mn-cs"/>
              </a:rPr>
              <a:t> 7%; RR, 0.34; 95% CI, 0.12e0.98; 4 trials, 368 women). </a:t>
            </a:r>
            <a:endParaRPr lang="en-US" dirty="0" smtClean="0"/>
          </a:p>
          <a:p>
            <a:r>
              <a:rPr lang="en-US" sz="1200" kern="1200" dirty="0" smtClean="0">
                <a:solidFill>
                  <a:schemeClr val="tx1"/>
                </a:solidFill>
                <a:effectLst/>
                <a:latin typeface="+mn-lt"/>
                <a:ea typeface="+mn-ea"/>
                <a:cs typeface="+mn-cs"/>
              </a:rPr>
              <a:t>CONCLUSION: Maintenance </a:t>
            </a:r>
            <a:r>
              <a:rPr lang="en-US" sz="1200" kern="1200" dirty="0" err="1" smtClean="0">
                <a:solidFill>
                  <a:schemeClr val="tx1"/>
                </a:solidFill>
                <a:effectLst/>
                <a:latin typeface="+mn-lt"/>
                <a:ea typeface="+mn-ea"/>
                <a:cs typeface="+mn-cs"/>
              </a:rPr>
              <a:t>tocolysis</a:t>
            </a:r>
            <a:r>
              <a:rPr lang="en-US" sz="1200" kern="1200" dirty="0" smtClean="0">
                <a:solidFill>
                  <a:schemeClr val="tx1"/>
                </a:solidFill>
                <a:effectLst/>
                <a:latin typeface="+mn-lt"/>
                <a:ea typeface="+mn-ea"/>
                <a:cs typeface="+mn-cs"/>
              </a:rPr>
              <a:t> with vaginal progesterone is associated with prevention of PTB, significant prolongation of pregnancy, and lower neonatal sepsis. However, given the frequent lack of blinding and the generally poor quality of the trials</a:t>
            </a:r>
            <a:r>
              <a:rPr lang="en-US" sz="1200" b="1" kern="1200" dirty="0" smtClean="0">
                <a:solidFill>
                  <a:srgbClr val="0000FF"/>
                </a:solidFill>
                <a:effectLst/>
                <a:latin typeface="+mn-lt"/>
                <a:ea typeface="+mn-ea"/>
                <a:cs typeface="+mn-cs"/>
              </a:rPr>
              <a:t>, we do not currently suggest a change in clinical care of women with arrested PTL. </a:t>
            </a:r>
            <a:r>
              <a:rPr lang="en-US" sz="1200" kern="1200" dirty="0" smtClean="0">
                <a:solidFill>
                  <a:schemeClr val="tx1"/>
                </a:solidFill>
                <a:effectLst/>
                <a:latin typeface="+mn-lt"/>
                <a:ea typeface="+mn-ea"/>
                <a:cs typeface="+mn-cs"/>
              </a:rPr>
              <a:t>We suggest instead well-designed placebo-controlled randomized trials to confirm the findings of our </a:t>
            </a:r>
            <a:r>
              <a:rPr lang="en-US" sz="1200" kern="1200" dirty="0" err="1" smtClean="0">
                <a:solidFill>
                  <a:schemeClr val="tx1"/>
                </a:solidFill>
                <a:effectLst/>
                <a:latin typeface="+mn-lt"/>
                <a:ea typeface="+mn-ea"/>
                <a:cs typeface="+mn-cs"/>
              </a:rPr>
              <a:t>metaanalysis</a:t>
            </a:r>
            <a:r>
              <a:rPr lang="en-US" sz="1200" kern="1200" dirty="0" smtClean="0">
                <a:solidFill>
                  <a:schemeClr val="tx1"/>
                </a:solidFill>
                <a:effectLst/>
                <a:latin typeface="+mn-lt"/>
                <a:ea typeface="+mn-ea"/>
                <a:cs typeface="+mn-cs"/>
              </a:rPr>
              <a:t>. </a:t>
            </a:r>
            <a:endParaRPr lang="en-US" dirty="0" smtClean="0"/>
          </a:p>
          <a:p>
            <a:endParaRPr lang="tr-TR" dirty="0"/>
          </a:p>
        </p:txBody>
      </p:sp>
      <p:sp>
        <p:nvSpPr>
          <p:cNvPr id="4" name="Slide Number Placeholder 3"/>
          <p:cNvSpPr>
            <a:spLocks noGrp="1"/>
          </p:cNvSpPr>
          <p:nvPr>
            <p:ph type="sldNum" sz="quarter" idx="10"/>
          </p:nvPr>
        </p:nvSpPr>
        <p:spPr/>
        <p:txBody>
          <a:bodyPr/>
          <a:lstStyle/>
          <a:p>
            <a:fld id="{D77B6BD6-2243-6C4C-ADE3-9181E3354CF9}" type="slidenum">
              <a:rPr lang="tr-TR" smtClean="0"/>
              <a:t>32</a:t>
            </a:fld>
            <a:endParaRPr lang="tr-TR"/>
          </a:p>
        </p:txBody>
      </p:sp>
    </p:spTree>
    <p:extLst>
      <p:ext uri="{BB962C8B-B14F-4D97-AF65-F5344CB8AC3E}">
        <p14:creationId xmlns:p14="http://schemas.microsoft.com/office/powerpoint/2010/main" val="2901940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53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atin typeface="Calibri" charset="0"/>
              </a:rPr>
              <a:t>Descriptive data for each trial are presented in Table 1. A total of 441 singleton gestations with arrested PTL were included. Most studies used 200 mg of vaginal progesterone daily. Three of 5 used no treatment as control.23,25,27 Three studies defined PTL as the pres- ence of at least 6 contractions in 30 minutes accompanied by cervical changes23-25; 1 defined it as the presence of at least 4 contractions per 20 minutes, accompanied by 2-cm dilatation27; and 1 defined it as uterine contractions at least 4 per 20 minutes accompanied by cer- vical length &lt;25 mm.2 </a:t>
            </a:r>
          </a:p>
          <a:p>
            <a:pPr>
              <a:spcBef>
                <a:spcPct val="0"/>
              </a:spcBef>
            </a:pPr>
            <a:endParaRPr lang="en-US">
              <a:latin typeface="Calibri" charset="0"/>
            </a:endParaRPr>
          </a:p>
          <a:p>
            <a:pPr>
              <a:spcBef>
                <a:spcPct val="0"/>
              </a:spcBef>
            </a:pPr>
            <a:endParaRPr lang="tr-TR">
              <a:latin typeface="Calibri" charset="0"/>
            </a:endParaRPr>
          </a:p>
        </p:txBody>
      </p:sp>
      <p:sp>
        <p:nvSpPr>
          <p:cNvPr id="153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C18C1B27-9458-344E-BEE2-85714BA0DCD2}" type="slidenum">
              <a:rPr lang="tr-TR" sz="1200"/>
              <a:pPr eaLnBrk="1" hangingPunct="1"/>
              <a:t>33</a:t>
            </a:fld>
            <a:endParaRPr lang="tr-TR"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One of the questions raised during the review of the RCT by </a:t>
            </a:r>
            <a:r>
              <a:rPr lang="en-US" sz="1200" kern="1200" dirty="0" err="1" smtClean="0">
                <a:solidFill>
                  <a:schemeClr val="tx1"/>
                </a:solidFill>
                <a:effectLst/>
                <a:latin typeface="+mn-lt"/>
                <a:ea typeface="+mn-ea"/>
                <a:cs typeface="+mn-cs"/>
              </a:rPr>
              <a:t>Meis</a:t>
            </a:r>
            <a:r>
              <a:rPr lang="en-US" sz="1200" kern="1200" dirty="0" smtClean="0">
                <a:solidFill>
                  <a:schemeClr val="tx1"/>
                </a:solidFill>
                <a:effectLst/>
                <a:latin typeface="+mn-lt"/>
                <a:ea typeface="+mn-ea"/>
                <a:cs typeface="+mn-cs"/>
              </a:rPr>
              <a:t> et al1 was the high rate of preterm delivery in the placebo group of the trial, which was 54.9%.69 This has been considered as an unexpectedly high rate of preterm delivery for patients with a previous preterm delivery. This question was raised by the medical office of the Food and Drug Ad- ministration (FDA), based upon the first phase of this trial in which 17-OHPC was compared to placebo and the rate of preterm delivery in the placebo group was 36%. This first phase of the study was called, “17P-IF-001”; 150 subjects were randomized, 104 subjects had delivered, and there were 65 patients allocated to 17-OHPC and 39 to placebo. This first phase of the study had to be stopped because of problems with the manufacturing of 17-OHPC.44 The key question is why in the first phase of the study, the rate of preterm delivery in the placebo group was 36% and in the subsequent trial (</a:t>
            </a:r>
            <a:r>
              <a:rPr lang="en-US" sz="1200" kern="1200" dirty="0" err="1" smtClean="0">
                <a:solidFill>
                  <a:schemeClr val="tx1"/>
                </a:solidFill>
                <a:effectLst/>
                <a:latin typeface="+mn-lt"/>
                <a:ea typeface="+mn-ea"/>
                <a:cs typeface="+mn-cs"/>
              </a:rPr>
              <a:t>Meis</a:t>
            </a:r>
            <a:r>
              <a:rPr lang="en-US" sz="1200" kern="1200" dirty="0" smtClean="0">
                <a:solidFill>
                  <a:schemeClr val="tx1"/>
                </a:solidFill>
                <a:effectLst/>
                <a:latin typeface="+mn-lt"/>
                <a:ea typeface="+mn-ea"/>
                <a:cs typeface="+mn-cs"/>
              </a:rPr>
              <a:t> et al1) by the same investigators it was 54.9%.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FDA has requested that a second randomized clinical trial of 17-OHPC </a:t>
            </a:r>
            <a:r>
              <a:rPr lang="en-US" sz="1200" kern="1200" dirty="0" err="1" smtClean="0">
                <a:solidFill>
                  <a:schemeClr val="tx1"/>
                </a:solidFill>
                <a:effectLst/>
                <a:latin typeface="+mn-lt"/>
                <a:ea typeface="+mn-ea"/>
                <a:cs typeface="+mn-cs"/>
              </a:rPr>
              <a:t>vs</a:t>
            </a:r>
            <a:r>
              <a:rPr lang="en-US" sz="1200" kern="1200" dirty="0" smtClean="0">
                <a:solidFill>
                  <a:schemeClr val="tx1"/>
                </a:solidFill>
                <a:effectLst/>
                <a:latin typeface="+mn-lt"/>
                <a:ea typeface="+mn-ea"/>
                <a:cs typeface="+mn-cs"/>
              </a:rPr>
              <a:t> placebo be conducted before granting full marketing approval under the Food, Drug and Cosmetic Act 505(b). A randomized clinical trial of 17- OHPC </a:t>
            </a:r>
            <a:r>
              <a:rPr lang="en-US" sz="1200" kern="1200" dirty="0" err="1" smtClean="0">
                <a:solidFill>
                  <a:schemeClr val="tx1"/>
                </a:solidFill>
                <a:effectLst/>
                <a:latin typeface="+mn-lt"/>
                <a:ea typeface="+mn-ea"/>
                <a:cs typeface="+mn-cs"/>
              </a:rPr>
              <a:t>vs</a:t>
            </a:r>
            <a:r>
              <a:rPr lang="en-US" sz="1200" kern="1200" dirty="0" smtClean="0">
                <a:solidFill>
                  <a:schemeClr val="tx1"/>
                </a:solidFill>
                <a:effectLst/>
                <a:latin typeface="+mn-lt"/>
                <a:ea typeface="+mn-ea"/>
                <a:cs typeface="+mn-cs"/>
              </a:rPr>
              <a:t> placebo is currently in progress (</a:t>
            </a:r>
            <a:r>
              <a:rPr lang="en-US" sz="1200" kern="1200" dirty="0" err="1" smtClean="0">
                <a:solidFill>
                  <a:schemeClr val="tx1"/>
                </a:solidFill>
                <a:effectLst/>
                <a:latin typeface="+mn-lt"/>
                <a:ea typeface="+mn-ea"/>
                <a:cs typeface="+mn-cs"/>
              </a:rPr>
              <a:t>ie</a:t>
            </a:r>
            <a:r>
              <a:rPr lang="en-US" sz="1200" kern="1200" dirty="0" smtClean="0">
                <a:solidFill>
                  <a:schemeClr val="tx1"/>
                </a:solidFill>
                <a:effectLst/>
                <a:latin typeface="+mn-lt"/>
                <a:ea typeface="+mn-ea"/>
                <a:cs typeface="+mn-cs"/>
              </a:rPr>
              <a:t>, Confirmatory Study of 17P Versus Vehicle for the Prevention of Preterm Birth in Women with a Previous Singleton Spontaneous Pre- term Delivery). Women with a history of preterm delivery are being allocated to receive placebo or 17-OHPC. The primary endpoint for this trial is delivery at 􏰃35 weeks of gestation; the original predicted date for conclusion has been moved from October 2013 to December 2016. Details about the trial are available on the following website: http://</a:t>
            </a:r>
            <a:r>
              <a:rPr lang="en-US" sz="1200" kern="1200" dirty="0" err="1" smtClean="0">
                <a:solidFill>
                  <a:schemeClr val="tx1"/>
                </a:solidFill>
                <a:effectLst/>
                <a:latin typeface="+mn-lt"/>
                <a:ea typeface="+mn-ea"/>
                <a:cs typeface="+mn-cs"/>
              </a:rPr>
              <a:t>clinicaltrials.gov</a:t>
            </a:r>
            <a:r>
              <a:rPr lang="en-US" sz="1200" kern="1200" dirty="0" smtClean="0">
                <a:solidFill>
                  <a:schemeClr val="tx1"/>
                </a:solidFill>
                <a:effectLst/>
                <a:latin typeface="+mn-lt"/>
                <a:ea typeface="+mn-ea"/>
                <a:cs typeface="+mn-cs"/>
              </a:rPr>
              <a:t>/ct2/ show/NCT01004029?term􏰆preterm􏰈</a:t>
            </a:r>
            <a:r>
              <a:rPr lang="en-US" sz="1200" kern="1200" dirty="0" err="1" smtClean="0">
                <a:solidFill>
                  <a:schemeClr val="tx1"/>
                </a:solidFill>
                <a:effectLst/>
                <a:latin typeface="+mn-lt"/>
                <a:ea typeface="+mn-ea"/>
                <a:cs typeface="+mn-cs"/>
              </a:rPr>
              <a:t>birth&amp;rank</a:t>
            </a:r>
            <a:r>
              <a:rPr lang="en-US" sz="1200" kern="1200" dirty="0" smtClean="0">
                <a:solidFill>
                  <a:schemeClr val="tx1"/>
                </a:solidFill>
                <a:effectLst/>
                <a:latin typeface="+mn-lt"/>
                <a:ea typeface="+mn-ea"/>
                <a:cs typeface="+mn-cs"/>
              </a:rPr>
              <a:t>􏰆1. The re- </a:t>
            </a:r>
            <a:r>
              <a:rPr lang="en-US" sz="1200" kern="1200" dirty="0" err="1" smtClean="0">
                <a:solidFill>
                  <a:schemeClr val="tx1"/>
                </a:solidFill>
                <a:effectLst/>
                <a:latin typeface="+mn-lt"/>
                <a:ea typeface="+mn-ea"/>
                <a:cs typeface="+mn-cs"/>
              </a:rPr>
              <a:t>sults</a:t>
            </a:r>
            <a:r>
              <a:rPr lang="en-US" sz="1200" kern="1200" dirty="0" smtClean="0">
                <a:solidFill>
                  <a:schemeClr val="tx1"/>
                </a:solidFill>
                <a:effectLst/>
                <a:latin typeface="+mn-lt"/>
                <a:ea typeface="+mn-ea"/>
                <a:cs typeface="+mn-cs"/>
              </a:rPr>
              <a:t> of this trial will determine whether the efficacy of 17- OHPC in the prevention of preterm birth can be replicated.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D77B6BD6-2243-6C4C-ADE3-9181E3354CF9}" type="slidenum">
              <a:rPr lang="tr-TR" smtClean="0"/>
              <a:t>37</a:t>
            </a:fld>
            <a:endParaRPr lang="tr-TR"/>
          </a:p>
        </p:txBody>
      </p:sp>
    </p:spTree>
    <p:extLst>
      <p:ext uri="{BB962C8B-B14F-4D97-AF65-F5344CB8AC3E}">
        <p14:creationId xmlns:p14="http://schemas.microsoft.com/office/powerpoint/2010/main" val="3882137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Successful oocyte implantation and a favorable pregnancy outcome rely on optimal</a:t>
            </a:r>
          </a:p>
          <a:p>
            <a:r>
              <a:rPr lang="en-US" sz="1200" b="0" i="0" u="none" strike="noStrike" kern="1200" baseline="0" dirty="0" smtClean="0">
                <a:solidFill>
                  <a:schemeClr val="tx1"/>
                </a:solidFill>
                <a:latin typeface="+mn-lt"/>
                <a:ea typeface="+mn-ea"/>
                <a:cs typeface="+mn-cs"/>
              </a:rPr>
              <a:t>progesterone levels. Therefore, progesterone deficiencies associated with infertility and</a:t>
            </a:r>
          </a:p>
          <a:p>
            <a:r>
              <a:rPr lang="en-US" sz="1200" b="0" i="0" u="none" strike="noStrike" kern="1200" baseline="0" dirty="0" smtClean="0">
                <a:solidFill>
                  <a:schemeClr val="tx1"/>
                </a:solidFill>
                <a:latin typeface="+mn-lt"/>
                <a:ea typeface="+mn-ea"/>
                <a:cs typeface="+mn-cs"/>
              </a:rPr>
              <a:t>miscarriage have commonly been treated with </a:t>
            </a:r>
            <a:r>
              <a:rPr lang="en-US" sz="1200" b="0" i="0" u="none" strike="noStrike" kern="1200" baseline="0" dirty="0" err="1" smtClean="0">
                <a:solidFill>
                  <a:schemeClr val="tx1"/>
                </a:solidFill>
                <a:latin typeface="+mn-lt"/>
                <a:ea typeface="+mn-ea"/>
                <a:cs typeface="+mn-cs"/>
              </a:rPr>
              <a:t>progestogens</a:t>
            </a:r>
            <a:r>
              <a:rPr lang="en-US" sz="1200" b="0" i="0" u="none" strike="noStrike" kern="1200" baseline="0" dirty="0" smtClean="0">
                <a:solidFill>
                  <a:schemeClr val="tx1"/>
                </a:solidFill>
                <a:latin typeface="+mn-lt"/>
                <a:ea typeface="+mn-ea"/>
                <a:cs typeface="+mn-cs"/>
              </a:rPr>
              <a:t> that mimic the activity of</a:t>
            </a:r>
          </a:p>
          <a:p>
            <a:r>
              <a:rPr lang="en-US" sz="1200" b="0" i="0" u="none" strike="noStrike" kern="1200" baseline="0" dirty="0" smtClean="0">
                <a:solidFill>
                  <a:schemeClr val="tx1"/>
                </a:solidFill>
                <a:latin typeface="+mn-lt"/>
                <a:ea typeface="+mn-ea"/>
                <a:cs typeface="+mn-cs"/>
              </a:rPr>
              <a:t>progesterone. Among those is </a:t>
            </a:r>
            <a:r>
              <a:rPr lang="en-US" sz="1200" b="0" i="0" u="none" strike="noStrike" kern="1200" baseline="0" dirty="0" err="1" smtClean="0">
                <a:solidFill>
                  <a:schemeClr val="tx1"/>
                </a:solidFill>
                <a:latin typeface="+mn-lt"/>
                <a:ea typeface="+mn-ea"/>
                <a:cs typeface="+mn-cs"/>
              </a:rPr>
              <a:t>dydrogesterone</a:t>
            </a:r>
            <a:r>
              <a:rPr lang="en-US" sz="1200" b="0" i="0" u="none" strike="noStrike" kern="1200" baseline="0" dirty="0" smtClean="0">
                <a:solidFill>
                  <a:schemeClr val="tx1"/>
                </a:solidFill>
                <a:latin typeface="+mn-lt"/>
                <a:ea typeface="+mn-ea"/>
                <a:cs typeface="+mn-cs"/>
              </a:rPr>
              <a:t>, an oral </a:t>
            </a:r>
            <a:r>
              <a:rPr lang="en-US" sz="1200" b="0" i="0" u="none" strike="noStrike" kern="1200" baseline="0" dirty="0" err="1" smtClean="0">
                <a:solidFill>
                  <a:schemeClr val="tx1"/>
                </a:solidFill>
                <a:latin typeface="+mn-lt"/>
                <a:ea typeface="+mn-ea"/>
                <a:cs typeface="+mn-cs"/>
              </a:rPr>
              <a:t>retrosteroid</a:t>
            </a:r>
            <a:r>
              <a:rPr lang="en-US" sz="1200" b="0" i="0" u="none" strike="noStrike" kern="1200" baseline="0" dirty="0" smtClean="0">
                <a:solidFill>
                  <a:schemeClr val="tx1"/>
                </a:solidFill>
                <a:latin typeface="+mn-lt"/>
                <a:ea typeface="+mn-ea"/>
                <a:cs typeface="+mn-cs"/>
              </a:rPr>
              <a:t> with a structure closely</a:t>
            </a:r>
          </a:p>
          <a:p>
            <a:r>
              <a:rPr lang="en-US" sz="1200" b="0" i="0" u="none" strike="noStrike" kern="1200" baseline="0" dirty="0" smtClean="0">
                <a:solidFill>
                  <a:schemeClr val="tx1"/>
                </a:solidFill>
                <a:latin typeface="+mn-lt"/>
                <a:ea typeface="+mn-ea"/>
                <a:cs typeface="+mn-cs"/>
              </a:rPr>
              <a:t>related to that of progesterone yet with a greater bioavailability and higher selectivity for the</a:t>
            </a:r>
          </a:p>
          <a:p>
            <a:r>
              <a:rPr lang="en-US" sz="1200" b="0" i="0" u="none" strike="noStrike" kern="1200" baseline="0" dirty="0" smtClean="0">
                <a:solidFill>
                  <a:schemeClr val="tx1"/>
                </a:solidFill>
                <a:latin typeface="+mn-lt"/>
                <a:ea typeface="+mn-ea"/>
                <a:cs typeface="+mn-cs"/>
              </a:rPr>
              <a:t>progesterone receptor.</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Therefore, </a:t>
            </a:r>
            <a:r>
              <a:rPr lang="en-US" sz="1200" b="0" i="0" u="none" strike="noStrike" kern="1200" baseline="0" dirty="0" err="1" smtClean="0">
                <a:solidFill>
                  <a:schemeClr val="tx1"/>
                </a:solidFill>
                <a:latin typeface="+mn-lt"/>
                <a:ea typeface="+mn-ea"/>
                <a:cs typeface="+mn-cs"/>
              </a:rPr>
              <a:t>progestogens</a:t>
            </a:r>
            <a:r>
              <a:rPr lang="en-US" sz="1200" b="0" i="0" u="none" strike="noStrike" kern="1200" baseline="0" dirty="0" smtClean="0">
                <a:solidFill>
                  <a:schemeClr val="tx1"/>
                </a:solidFill>
                <a:latin typeface="+mn-lt"/>
                <a:ea typeface="+mn-ea"/>
                <a:cs typeface="+mn-cs"/>
              </a:rPr>
              <a:t> that mimic the activity of progesterone</a:t>
            </a:r>
          </a:p>
          <a:p>
            <a:r>
              <a:rPr lang="en-US" sz="1200" b="0" i="0" u="none" strike="noStrike" kern="1200" baseline="0" dirty="0" smtClean="0">
                <a:solidFill>
                  <a:schemeClr val="tx1"/>
                </a:solidFill>
                <a:latin typeface="+mn-lt"/>
                <a:ea typeface="+mn-ea"/>
                <a:cs typeface="+mn-cs"/>
              </a:rPr>
              <a:t>have been used extensively in an attempt to overcome</a:t>
            </a:r>
          </a:p>
          <a:p>
            <a:r>
              <a:rPr lang="en-US" sz="1200" b="0" i="0" u="none" strike="noStrike" kern="1200" baseline="0" dirty="0" smtClean="0">
                <a:solidFill>
                  <a:schemeClr val="tx1"/>
                </a:solidFill>
                <a:latin typeface="+mn-lt"/>
                <a:ea typeface="+mn-ea"/>
                <a:cs typeface="+mn-cs"/>
              </a:rPr>
              <a:t>progesterone deficiency associated with infertility and miscarriage</a:t>
            </a:r>
          </a:p>
          <a:p>
            <a:r>
              <a:rPr lang="en-US" sz="1200" b="0" i="0" u="none" strike="noStrike" kern="1200" baseline="0" dirty="0" smtClean="0">
                <a:solidFill>
                  <a:schemeClr val="tx1"/>
                </a:solidFill>
                <a:latin typeface="+mn-lt"/>
                <a:ea typeface="+mn-ea"/>
                <a:cs typeface="+mn-cs"/>
              </a:rPr>
              <a:t>[3]. However, it is imperative to keep in mind that not all</a:t>
            </a:r>
          </a:p>
          <a:p>
            <a:r>
              <a:rPr lang="en-US" sz="1200" b="0" i="0" u="none" strike="noStrike" kern="1200" baseline="0" dirty="0" err="1" smtClean="0">
                <a:solidFill>
                  <a:schemeClr val="tx1"/>
                </a:solidFill>
                <a:latin typeface="+mn-lt"/>
                <a:ea typeface="+mn-ea"/>
                <a:cs typeface="+mn-cs"/>
              </a:rPr>
              <a:t>progestogens</a:t>
            </a:r>
            <a:r>
              <a:rPr lang="en-US" sz="1200" b="0" i="0" u="none" strike="noStrike" kern="1200" baseline="0" dirty="0" smtClean="0">
                <a:solidFill>
                  <a:schemeClr val="tx1"/>
                </a:solidFill>
                <a:latin typeface="+mn-lt"/>
                <a:ea typeface="+mn-ea"/>
                <a:cs typeface="+mn-cs"/>
              </a:rPr>
              <a:t> are the same and differences in their </a:t>
            </a:r>
            <a:r>
              <a:rPr lang="en-US" sz="1200" b="0" i="0" u="none" strike="noStrike" kern="1200" baseline="0" dirty="0" err="1" smtClean="0">
                <a:solidFill>
                  <a:schemeClr val="tx1"/>
                </a:solidFill>
                <a:latin typeface="+mn-lt"/>
                <a:ea typeface="+mn-ea"/>
                <a:cs typeface="+mn-cs"/>
              </a:rPr>
              <a:t>progestogenic</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potency, receptor-binding selectivity, bioavailability, and route of</a:t>
            </a:r>
          </a:p>
          <a:p>
            <a:r>
              <a:rPr lang="en-US" sz="1200" b="0" i="0" u="none" strike="noStrike" kern="1200" baseline="0" dirty="0" smtClean="0">
                <a:solidFill>
                  <a:schemeClr val="tx1"/>
                </a:solidFill>
                <a:latin typeface="+mn-lt"/>
                <a:ea typeface="+mn-ea"/>
                <a:cs typeface="+mn-cs"/>
              </a:rPr>
              <a:t>administration should guide the choice of the most appropriate</a:t>
            </a:r>
          </a:p>
          <a:p>
            <a:r>
              <a:rPr lang="en-US" sz="1200" b="0" i="0" u="none" strike="noStrike" kern="1200" baseline="0" dirty="0" smtClean="0">
                <a:solidFill>
                  <a:schemeClr val="tx1"/>
                </a:solidFill>
                <a:latin typeface="+mn-lt"/>
                <a:ea typeface="+mn-ea"/>
                <a:cs typeface="+mn-cs"/>
              </a:rPr>
              <a:t>agent for each condition [3]. Although micronized progesterone</a:t>
            </a:r>
          </a:p>
          <a:p>
            <a:r>
              <a:rPr lang="en-US" sz="1200" b="0" i="0" u="none" strike="noStrike" kern="1200" baseline="0" dirty="0" smtClean="0">
                <a:solidFill>
                  <a:schemeClr val="tx1"/>
                </a:solidFill>
                <a:latin typeface="+mn-lt"/>
                <a:ea typeface="+mn-ea"/>
                <a:cs typeface="+mn-cs"/>
              </a:rPr>
              <a:t>has been used since the 1980s [9], high doses are required when it</a:t>
            </a:r>
          </a:p>
          <a:p>
            <a:r>
              <a:rPr lang="en-US" sz="1200" b="0" i="0" u="none" strike="noStrike" kern="1200" baseline="0" dirty="0" smtClean="0">
                <a:solidFill>
                  <a:schemeClr val="tx1"/>
                </a:solidFill>
                <a:latin typeface="+mn-lt"/>
                <a:ea typeface="+mn-ea"/>
                <a:cs typeface="+mn-cs"/>
              </a:rPr>
              <a:t>is orally administered due to its low and variable bioavailability,</a:t>
            </a:r>
          </a:p>
          <a:p>
            <a:r>
              <a:rPr lang="en-US" sz="1200" b="0" i="0" u="none" strike="noStrike" kern="1200" baseline="0" dirty="0" smtClean="0">
                <a:solidFill>
                  <a:schemeClr val="tx1"/>
                </a:solidFill>
                <a:latin typeface="+mn-lt"/>
                <a:ea typeface="+mn-ea"/>
                <a:cs typeface="+mn-cs"/>
              </a:rPr>
              <a:t>resulting in side effects such as drowsiness, nausea, and headaches</a:t>
            </a:r>
          </a:p>
          <a:p>
            <a:r>
              <a:rPr lang="en-US" sz="1200" b="0" i="0" u="none" strike="noStrike" kern="1200" baseline="0" dirty="0" smtClean="0">
                <a:solidFill>
                  <a:schemeClr val="tx1"/>
                </a:solidFill>
                <a:latin typeface="+mn-lt"/>
                <a:ea typeface="+mn-ea"/>
                <a:cs typeface="+mn-cs"/>
              </a:rPr>
              <a:t>[10]. For these reasons, micronized progesterone is now typically</a:t>
            </a:r>
          </a:p>
          <a:p>
            <a:r>
              <a:rPr lang="en-US" sz="1200" b="0" i="0" u="none" strike="noStrike" kern="1200" baseline="0" dirty="0" smtClean="0">
                <a:solidFill>
                  <a:schemeClr val="tx1"/>
                </a:solidFill>
                <a:latin typeface="+mn-lt"/>
                <a:ea typeface="+mn-ea"/>
                <a:cs typeface="+mn-cs"/>
              </a:rPr>
              <a:t>administered vaginally. This approach, in turn, carries its own</a:t>
            </a:r>
          </a:p>
          <a:p>
            <a:r>
              <a:rPr lang="en-US" sz="1200" b="0" i="0" u="none" strike="noStrike" kern="1200" baseline="0" dirty="0" smtClean="0">
                <a:solidFill>
                  <a:schemeClr val="tx1"/>
                </a:solidFill>
                <a:latin typeface="+mn-lt"/>
                <a:ea typeface="+mn-ea"/>
                <a:cs typeface="+mn-cs"/>
              </a:rPr>
              <a:t>disadvantages. </a:t>
            </a:r>
            <a:r>
              <a:rPr lang="en-US" sz="1200" b="0" i="0" u="none" strike="noStrike" kern="1200" baseline="0" dirty="0" err="1" smtClean="0">
                <a:solidFill>
                  <a:schemeClr val="tx1"/>
                </a:solidFill>
                <a:latin typeface="+mn-lt"/>
                <a:ea typeface="+mn-ea"/>
                <a:cs typeface="+mn-cs"/>
              </a:rPr>
              <a:t>Intravaginal</a:t>
            </a:r>
            <a:r>
              <a:rPr lang="en-US" sz="1200" b="0" i="0" u="none" strike="noStrike" kern="1200" baseline="0" dirty="0" smtClean="0">
                <a:solidFill>
                  <a:schemeClr val="tx1"/>
                </a:solidFill>
                <a:latin typeface="+mn-lt"/>
                <a:ea typeface="+mn-ea"/>
                <a:cs typeface="+mn-cs"/>
              </a:rPr>
              <a:t> micronized progesterone may not be</a:t>
            </a:r>
          </a:p>
          <a:p>
            <a:r>
              <a:rPr lang="en-US" sz="1200" b="0" i="0" u="none" strike="noStrike" kern="1200" baseline="0" dirty="0" smtClean="0">
                <a:solidFill>
                  <a:schemeClr val="tx1"/>
                </a:solidFill>
                <a:latin typeface="+mn-lt"/>
                <a:ea typeface="+mn-ea"/>
                <a:cs typeface="+mn-cs"/>
              </a:rPr>
              <a:t>fully absorbed, may be washed out with vaginal bleeding, and</a:t>
            </a:r>
          </a:p>
          <a:p>
            <a:r>
              <a:rPr lang="en-US" sz="1200" b="0" i="0" u="none" strike="noStrike" kern="1200" baseline="0" dirty="0" smtClean="0">
                <a:solidFill>
                  <a:schemeClr val="tx1"/>
                </a:solidFill>
                <a:latin typeface="+mn-lt"/>
                <a:ea typeface="+mn-ea"/>
                <a:cs typeface="+mn-cs"/>
              </a:rPr>
              <a:t>may cause local irritation [11].</a:t>
            </a:r>
            <a:endParaRPr lang="en-US" dirty="0"/>
          </a:p>
        </p:txBody>
      </p:sp>
      <p:sp>
        <p:nvSpPr>
          <p:cNvPr id="4" name="Slide Number Placeholder 3"/>
          <p:cNvSpPr>
            <a:spLocks noGrp="1"/>
          </p:cNvSpPr>
          <p:nvPr>
            <p:ph type="sldNum" sz="quarter" idx="10"/>
          </p:nvPr>
        </p:nvSpPr>
        <p:spPr/>
        <p:txBody>
          <a:bodyPr/>
          <a:lstStyle/>
          <a:p>
            <a:fld id="{C231F6F7-9472-D04A-AA4C-D22746ED8AAD}" type="slidenum">
              <a:rPr lang="en-US" smtClean="0"/>
              <a:t>3</a:t>
            </a:fld>
            <a:endParaRPr lang="en-US"/>
          </a:p>
        </p:txBody>
      </p:sp>
    </p:spTree>
    <p:extLst>
      <p:ext uri="{BB962C8B-B14F-4D97-AF65-F5344CB8AC3E}">
        <p14:creationId xmlns:p14="http://schemas.microsoft.com/office/powerpoint/2010/main" val="21791436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first trimester of pregnancy is characterized by the activity of the corpus </a:t>
            </a:r>
            <a:r>
              <a:rPr lang="en-US" sz="1200" b="0" i="0" u="none" strike="noStrike" kern="1200" baseline="0" dirty="0" err="1" smtClean="0">
                <a:solidFill>
                  <a:schemeClr val="tx1"/>
                </a:solidFill>
                <a:latin typeface="+mn-lt"/>
                <a:ea typeface="+mn-ea"/>
                <a:cs typeface="+mn-cs"/>
              </a:rPr>
              <a:t>luteum</a:t>
            </a:r>
            <a:r>
              <a:rPr lang="en-US" sz="1200" b="0" i="0" u="none" strike="noStrike" kern="1200" baseline="0" dirty="0" smtClean="0">
                <a:solidFill>
                  <a:schemeClr val="tx1"/>
                </a:solidFill>
                <a:latin typeface="+mn-lt"/>
                <a:ea typeface="+mn-ea"/>
                <a:cs typeface="+mn-cs"/>
              </a:rPr>
              <a:t> up to 8 weeks of gestation and thereafter</a:t>
            </a:r>
          </a:p>
          <a:p>
            <a:r>
              <a:rPr lang="en-US" sz="1200" b="0" i="0" u="none" strike="noStrike" kern="1200" baseline="0" dirty="0" smtClean="0">
                <a:solidFill>
                  <a:schemeClr val="tx1"/>
                </a:solidFill>
                <a:latin typeface="+mn-lt"/>
                <a:ea typeface="+mn-ea"/>
                <a:cs typeface="+mn-cs"/>
              </a:rPr>
              <a:t>progesterone production and secretion starts to be taken over by the placenta, creating the so-called </a:t>
            </a:r>
            <a:r>
              <a:rPr lang="en-US" sz="1200" b="0" i="0" u="none" strike="noStrike" kern="1200" baseline="0" dirty="0" err="1" smtClean="0">
                <a:solidFill>
                  <a:schemeClr val="tx1"/>
                </a:solidFill>
                <a:latin typeface="+mn-lt"/>
                <a:ea typeface="+mn-ea"/>
                <a:cs typeface="+mn-cs"/>
              </a:rPr>
              <a:t>luteoplacental</a:t>
            </a:r>
            <a:r>
              <a:rPr lang="en-US" sz="1200" b="0" i="0" u="none" strike="noStrike" kern="1200" baseline="0" dirty="0" smtClean="0">
                <a:solidFill>
                  <a:schemeClr val="tx1"/>
                </a:solidFill>
                <a:latin typeface="+mn-lt"/>
                <a:ea typeface="+mn-ea"/>
                <a:cs typeface="+mn-cs"/>
              </a:rPr>
              <a:t> shift between 8</a:t>
            </a:r>
          </a:p>
          <a:p>
            <a:r>
              <a:rPr lang="en-US" sz="1200" b="0" i="0" u="none" strike="noStrike" kern="1200" baseline="0" dirty="0" smtClean="0">
                <a:solidFill>
                  <a:schemeClr val="tx1"/>
                </a:solidFill>
                <a:latin typeface="+mn-lt"/>
                <a:ea typeface="+mn-ea"/>
                <a:cs typeface="+mn-cs"/>
              </a:rPr>
              <a:t>and12 weeks of gestation. During this time there can be a plateau of circulating endogenous progesterone or even a decrease [9,10].</a:t>
            </a:r>
          </a:p>
          <a:p>
            <a:r>
              <a:rPr lang="en-US" sz="1200" b="0" i="0" u="none" strike="noStrike" kern="1200" baseline="0" dirty="0" smtClean="0">
                <a:solidFill>
                  <a:schemeClr val="tx1"/>
                </a:solidFill>
                <a:latin typeface="+mn-lt"/>
                <a:ea typeface="+mn-ea"/>
                <a:cs typeface="+mn-cs"/>
              </a:rPr>
              <a:t>This is the time, where most of the clinical symptoms of threatened or recurrent (habitual) miscarriages occur. Biologically</a:t>
            </a:r>
          </a:p>
          <a:p>
            <a:r>
              <a:rPr lang="en-US" sz="1200" b="0" i="0" u="none" strike="noStrike" kern="1200" baseline="0" dirty="0" smtClean="0">
                <a:solidFill>
                  <a:schemeClr val="tx1"/>
                </a:solidFill>
                <a:latin typeface="+mn-lt"/>
                <a:ea typeface="+mn-ea"/>
                <a:cs typeface="+mn-cs"/>
              </a:rPr>
              <a:t>spoken: this is a time period that is weak in respect to endogenous progesterone, particularly when there is a disturbance of the</a:t>
            </a:r>
          </a:p>
          <a:p>
            <a:r>
              <a:rPr lang="en-US" sz="1200" b="0" i="0" u="none" strike="noStrike" kern="1200" baseline="0" dirty="0" smtClean="0">
                <a:solidFill>
                  <a:schemeClr val="tx1"/>
                </a:solidFill>
                <a:latin typeface="+mn-lt"/>
                <a:ea typeface="+mn-ea"/>
                <a:cs typeface="+mn-cs"/>
              </a:rPr>
              <a:t>luteal-placental shift, which can be due to either a limited corpus </a:t>
            </a:r>
            <a:r>
              <a:rPr lang="en-US" sz="1200" b="0" i="0" u="none" strike="noStrike" kern="1200" baseline="0" dirty="0" err="1" smtClean="0">
                <a:solidFill>
                  <a:schemeClr val="tx1"/>
                </a:solidFill>
                <a:latin typeface="+mn-lt"/>
                <a:ea typeface="+mn-ea"/>
                <a:cs typeface="+mn-cs"/>
              </a:rPr>
              <a:t>luteum</a:t>
            </a:r>
            <a:r>
              <a:rPr lang="en-US" sz="1200" b="0" i="0" u="none" strike="noStrike" kern="1200" baseline="0" dirty="0" smtClean="0">
                <a:solidFill>
                  <a:schemeClr val="tx1"/>
                </a:solidFill>
                <a:latin typeface="+mn-lt"/>
                <a:ea typeface="+mn-ea"/>
                <a:cs typeface="+mn-cs"/>
              </a:rPr>
              <a:t> function or a delay and/or a deficiency of placental</a:t>
            </a:r>
          </a:p>
          <a:p>
            <a:r>
              <a:rPr lang="en-US" sz="1200" b="0" i="0" u="none" strike="noStrike" kern="1200" baseline="0" dirty="0" smtClean="0">
                <a:solidFill>
                  <a:schemeClr val="tx1"/>
                </a:solidFill>
                <a:latin typeface="+mn-lt"/>
                <a:ea typeface="+mn-ea"/>
                <a:cs typeface="+mn-cs"/>
              </a:rPr>
              <a:t>progesterone production and secretion [9,10]. Also in cases with ovulation induction where mostly progesterone at the beginning</a:t>
            </a:r>
          </a:p>
          <a:p>
            <a:r>
              <a:rPr lang="en-US" sz="1200" b="0" i="0" u="none" strike="noStrike" kern="1200" baseline="0" dirty="0" smtClean="0">
                <a:solidFill>
                  <a:schemeClr val="tx1"/>
                </a:solidFill>
                <a:latin typeface="+mn-lt"/>
                <a:ea typeface="+mn-ea"/>
                <a:cs typeface="+mn-cs"/>
              </a:rPr>
              <a:t>can be quiet high, a rapid decrease of progesterone occurs inducing a progesterone withdrawal bleed as the basis of the</a:t>
            </a:r>
          </a:p>
          <a:p>
            <a:r>
              <a:rPr lang="en-US" sz="1200" b="0" i="0" u="none" strike="noStrike" kern="1200" baseline="0" dirty="0" smtClean="0">
                <a:solidFill>
                  <a:schemeClr val="tx1"/>
                </a:solidFill>
                <a:latin typeface="+mn-lt"/>
                <a:ea typeface="+mn-ea"/>
                <a:cs typeface="+mn-cs"/>
              </a:rPr>
              <a:t>clinical signs of threatened miscarriage [10].</a:t>
            </a:r>
          </a:p>
          <a:p>
            <a:r>
              <a:rPr lang="en-US" sz="1200" b="0" i="0" u="none" strike="noStrike" kern="1200" baseline="0" dirty="0" smtClean="0">
                <a:solidFill>
                  <a:schemeClr val="tx1"/>
                </a:solidFill>
                <a:latin typeface="+mn-lt"/>
                <a:ea typeface="+mn-ea"/>
                <a:cs typeface="+mn-cs"/>
              </a:rPr>
              <a:t>Overall, during</a:t>
            </a:r>
          </a:p>
          <a:p>
            <a:r>
              <a:rPr lang="en-US" sz="1200" b="0" i="0" u="none" strike="noStrike" kern="1200" baseline="0" dirty="0" smtClean="0">
                <a:solidFill>
                  <a:schemeClr val="tx1"/>
                </a:solidFill>
                <a:latin typeface="+mn-lt"/>
                <a:ea typeface="+mn-ea"/>
                <a:cs typeface="+mn-cs"/>
              </a:rPr>
              <a:t>the first trimester, spontaneous miscarriage can occur in up to</a:t>
            </a:r>
          </a:p>
          <a:p>
            <a:r>
              <a:rPr lang="en-US" sz="1200" b="0" i="0" u="none" strike="noStrike" kern="1200" baseline="0" dirty="0" smtClean="0">
                <a:solidFill>
                  <a:schemeClr val="tx1"/>
                </a:solidFill>
                <a:latin typeface="+mn-lt"/>
                <a:ea typeface="+mn-ea"/>
                <a:cs typeface="+mn-cs"/>
              </a:rPr>
              <a:t>10–20% [11,12]. In women with various risk factors (such as</a:t>
            </a:r>
          </a:p>
          <a:p>
            <a:r>
              <a:rPr lang="en-US" sz="1200" b="0" i="0" u="none" strike="noStrike" kern="1200" baseline="0" dirty="0" smtClean="0">
                <a:solidFill>
                  <a:schemeClr val="tx1"/>
                </a:solidFill>
                <a:latin typeface="+mn-lt"/>
                <a:ea typeface="+mn-ea"/>
                <a:cs typeface="+mn-cs"/>
              </a:rPr>
              <a:t>corpus </a:t>
            </a:r>
            <a:r>
              <a:rPr lang="en-US" sz="1200" b="0" i="0" u="none" strike="noStrike" kern="1200" baseline="0" dirty="0" err="1" smtClean="0">
                <a:solidFill>
                  <a:schemeClr val="tx1"/>
                </a:solidFill>
                <a:latin typeface="+mn-lt"/>
                <a:ea typeface="+mn-ea"/>
                <a:cs typeface="+mn-cs"/>
              </a:rPr>
              <a:t>luteum</a:t>
            </a:r>
            <a:r>
              <a:rPr lang="en-US" sz="1200" b="0" i="0" u="none" strike="noStrike" kern="1200" baseline="0" dirty="0" smtClean="0">
                <a:solidFill>
                  <a:schemeClr val="tx1"/>
                </a:solidFill>
                <a:latin typeface="+mn-lt"/>
                <a:ea typeface="+mn-ea"/>
                <a:cs typeface="+mn-cs"/>
              </a:rPr>
              <a:t> insufficiency, all women undergoing ART procedures</a:t>
            </a:r>
          </a:p>
          <a:p>
            <a:r>
              <a:rPr lang="en-US" sz="1200" b="0" i="0" u="none" strike="noStrike" kern="1200" baseline="0" dirty="0" smtClean="0">
                <a:solidFill>
                  <a:schemeClr val="tx1"/>
                </a:solidFill>
                <a:latin typeface="+mn-lt"/>
                <a:ea typeface="+mn-ea"/>
                <a:cs typeface="+mn-cs"/>
              </a:rPr>
              <a:t>like IVF and ICSI), women with a history of recurrent</a:t>
            </a:r>
          </a:p>
          <a:p>
            <a:r>
              <a:rPr lang="en-US" sz="1200" b="0" i="0" u="none" strike="noStrike" kern="1200" baseline="0" dirty="0" smtClean="0">
                <a:solidFill>
                  <a:schemeClr val="tx1"/>
                </a:solidFill>
                <a:latin typeface="+mn-lt"/>
                <a:ea typeface="+mn-ea"/>
                <a:cs typeface="+mn-cs"/>
              </a:rPr>
              <a:t>(habitual) miscarriage and also pregnant women under definite</a:t>
            </a:r>
          </a:p>
          <a:p>
            <a:r>
              <a:rPr lang="en-US" sz="1200" b="0" i="0" u="none" strike="noStrike" kern="1200" baseline="0" dirty="0" smtClean="0">
                <a:solidFill>
                  <a:schemeClr val="tx1"/>
                </a:solidFill>
                <a:latin typeface="+mn-lt"/>
                <a:ea typeface="+mn-ea"/>
                <a:cs typeface="+mn-cs"/>
              </a:rPr>
              <a:t>stress suffer from a decrease of endogenous progesterone [13].</a:t>
            </a:r>
            <a:endParaRPr lang="en-US" dirty="0"/>
          </a:p>
        </p:txBody>
      </p:sp>
      <p:sp>
        <p:nvSpPr>
          <p:cNvPr id="4" name="Slide Number Placeholder 3"/>
          <p:cNvSpPr>
            <a:spLocks noGrp="1"/>
          </p:cNvSpPr>
          <p:nvPr>
            <p:ph type="sldNum" sz="quarter" idx="10"/>
          </p:nvPr>
        </p:nvSpPr>
        <p:spPr/>
        <p:txBody>
          <a:bodyPr/>
          <a:lstStyle/>
          <a:p>
            <a:fld id="{C231F6F7-9472-D04A-AA4C-D22746ED8AAD}" type="slidenum">
              <a:rPr lang="en-US" smtClean="0"/>
              <a:t>4</a:t>
            </a:fld>
            <a:endParaRPr lang="en-US"/>
          </a:p>
        </p:txBody>
      </p:sp>
    </p:spTree>
    <p:extLst>
      <p:ext uri="{BB962C8B-B14F-4D97-AF65-F5344CB8AC3E}">
        <p14:creationId xmlns:p14="http://schemas.microsoft.com/office/powerpoint/2010/main" val="19069186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high bioavailability and receptor selectivity of </a:t>
            </a:r>
            <a:r>
              <a:rPr lang="en-US" sz="1200" b="0" i="0" u="none" strike="noStrike" kern="1200" baseline="0" dirty="0" err="1" smtClean="0">
                <a:solidFill>
                  <a:schemeClr val="tx1"/>
                </a:solidFill>
                <a:latin typeface="+mn-lt"/>
                <a:ea typeface="+mn-ea"/>
                <a:cs typeface="+mn-cs"/>
              </a:rPr>
              <a:t>dydrogesterone</a:t>
            </a:r>
            <a:r>
              <a:rPr lang="en-US" sz="1200" b="0" i="0" u="none" strike="noStrike" kern="1200" baseline="0" dirty="0" smtClean="0">
                <a:solidFill>
                  <a:schemeClr val="tx1"/>
                </a:solidFill>
                <a:latin typeface="+mn-lt"/>
                <a:ea typeface="+mn-ea"/>
                <a:cs typeface="+mn-cs"/>
              </a:rPr>
              <a:t> translate into a significantly lower therapeutic dose; it is estimated that</a:t>
            </a:r>
          </a:p>
          <a:p>
            <a:r>
              <a:rPr lang="en-US" sz="1200" b="0" i="0" u="none" strike="noStrike" kern="1200" baseline="0" dirty="0" err="1" smtClean="0">
                <a:solidFill>
                  <a:schemeClr val="tx1"/>
                </a:solidFill>
                <a:latin typeface="+mn-lt"/>
                <a:ea typeface="+mn-ea"/>
                <a:cs typeface="+mn-cs"/>
              </a:rPr>
              <a:t>dydrogesterone</a:t>
            </a:r>
            <a:r>
              <a:rPr lang="en-US" sz="1200" b="0" i="0" u="none" strike="noStrike" kern="1200" baseline="0" dirty="0" smtClean="0">
                <a:solidFill>
                  <a:schemeClr val="tx1"/>
                </a:solidFill>
                <a:latin typeface="+mn-lt"/>
                <a:ea typeface="+mn-ea"/>
                <a:cs typeface="+mn-cs"/>
              </a:rPr>
              <a:t> requires a 10–20 times lower oral dose compared with micronized progesterone</a:t>
            </a:r>
            <a:endParaRPr lang="en-US" dirty="0"/>
          </a:p>
        </p:txBody>
      </p:sp>
      <p:sp>
        <p:nvSpPr>
          <p:cNvPr id="4" name="Slide Number Placeholder 3"/>
          <p:cNvSpPr>
            <a:spLocks noGrp="1"/>
          </p:cNvSpPr>
          <p:nvPr>
            <p:ph type="sldNum" sz="quarter" idx="10"/>
          </p:nvPr>
        </p:nvSpPr>
        <p:spPr/>
        <p:txBody>
          <a:bodyPr/>
          <a:lstStyle/>
          <a:p>
            <a:fld id="{C231F6F7-9472-D04A-AA4C-D22746ED8AAD}" type="slidenum">
              <a:rPr lang="en-US" smtClean="0"/>
              <a:t>7</a:t>
            </a:fld>
            <a:endParaRPr lang="en-US"/>
          </a:p>
        </p:txBody>
      </p:sp>
    </p:spTree>
    <p:extLst>
      <p:ext uri="{BB962C8B-B14F-4D97-AF65-F5344CB8AC3E}">
        <p14:creationId xmlns:p14="http://schemas.microsoft.com/office/powerpoint/2010/main" val="17877360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However, it is imperative to keep in mind that not all </a:t>
            </a:r>
            <a:r>
              <a:rPr lang="en-US" sz="1200" b="0" i="0" u="none" strike="noStrike" kern="1200" baseline="0" dirty="0" err="1" smtClean="0">
                <a:solidFill>
                  <a:schemeClr val="tx1"/>
                </a:solidFill>
                <a:latin typeface="+mn-lt"/>
                <a:ea typeface="+mn-ea"/>
                <a:cs typeface="+mn-cs"/>
              </a:rPr>
              <a:t>progestogens</a:t>
            </a:r>
            <a:r>
              <a:rPr lang="en-US" sz="1200" b="0" i="0" u="none" strike="noStrike" kern="1200" baseline="0" dirty="0" smtClean="0">
                <a:solidFill>
                  <a:schemeClr val="tx1"/>
                </a:solidFill>
                <a:latin typeface="+mn-lt"/>
                <a:ea typeface="+mn-ea"/>
                <a:cs typeface="+mn-cs"/>
              </a:rPr>
              <a:t> are the same and differences in their </a:t>
            </a:r>
            <a:r>
              <a:rPr lang="en-US" sz="1200" b="0" i="0" u="none" strike="noStrike" kern="1200" baseline="0" dirty="0" err="1" smtClean="0">
                <a:solidFill>
                  <a:schemeClr val="tx1"/>
                </a:solidFill>
                <a:latin typeface="+mn-lt"/>
                <a:ea typeface="+mn-ea"/>
                <a:cs typeface="+mn-cs"/>
              </a:rPr>
              <a:t>progestogenic</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potency, receptor-binding selectivity, bioavailability, and route of administration should guide the choice of the most appropriate</a:t>
            </a:r>
          </a:p>
          <a:p>
            <a:r>
              <a:rPr lang="en-US" sz="1200" b="0" i="0" u="none" strike="noStrike" kern="1200" baseline="0" dirty="0" smtClean="0">
                <a:solidFill>
                  <a:schemeClr val="tx1"/>
                </a:solidFill>
                <a:latin typeface="+mn-lt"/>
                <a:ea typeface="+mn-ea"/>
                <a:cs typeface="+mn-cs"/>
              </a:rPr>
              <a:t>agent for each condition [3]. Although micronized progesterone has been used since the 1980s [9], high doses are required when it</a:t>
            </a:r>
          </a:p>
          <a:p>
            <a:r>
              <a:rPr lang="en-US" sz="1200" b="0" i="0" u="none" strike="noStrike" kern="1200" baseline="0" dirty="0" smtClean="0">
                <a:solidFill>
                  <a:schemeClr val="tx1"/>
                </a:solidFill>
                <a:latin typeface="+mn-lt"/>
                <a:ea typeface="+mn-ea"/>
                <a:cs typeface="+mn-cs"/>
              </a:rPr>
              <a:t>is orally administered due to its low and variable bioavailability, resulting in side effects such as drowsiness, nausea, and headaches</a:t>
            </a:r>
          </a:p>
          <a:p>
            <a:r>
              <a:rPr lang="en-US" sz="1200" b="0" i="0" u="none" strike="noStrike" kern="1200" baseline="0" dirty="0" smtClean="0">
                <a:solidFill>
                  <a:schemeClr val="tx1"/>
                </a:solidFill>
                <a:latin typeface="+mn-lt"/>
                <a:ea typeface="+mn-ea"/>
                <a:cs typeface="+mn-cs"/>
              </a:rPr>
              <a:t>[10]. For these reasons, micronized progesterone is now typically administered vaginally. This approach, in turn, carries its own</a:t>
            </a:r>
          </a:p>
          <a:p>
            <a:r>
              <a:rPr lang="en-US" sz="1200" b="0" i="0" u="none" strike="noStrike" kern="1200" baseline="0" dirty="0" smtClean="0">
                <a:solidFill>
                  <a:schemeClr val="tx1"/>
                </a:solidFill>
                <a:latin typeface="+mn-lt"/>
                <a:ea typeface="+mn-ea"/>
                <a:cs typeface="+mn-cs"/>
              </a:rPr>
              <a:t>disadvantages. </a:t>
            </a:r>
            <a:r>
              <a:rPr lang="en-US" sz="1200" b="0" i="0" u="none" strike="noStrike" kern="1200" baseline="0" dirty="0" err="1" smtClean="0">
                <a:solidFill>
                  <a:schemeClr val="tx1"/>
                </a:solidFill>
                <a:latin typeface="+mn-lt"/>
                <a:ea typeface="+mn-ea"/>
                <a:cs typeface="+mn-cs"/>
              </a:rPr>
              <a:t>Intravaginal</a:t>
            </a:r>
            <a:r>
              <a:rPr lang="en-US" sz="1200" b="0" i="0" u="none" strike="noStrike" kern="1200" baseline="0" dirty="0" smtClean="0">
                <a:solidFill>
                  <a:schemeClr val="tx1"/>
                </a:solidFill>
                <a:latin typeface="+mn-lt"/>
                <a:ea typeface="+mn-ea"/>
                <a:cs typeface="+mn-cs"/>
              </a:rPr>
              <a:t> micronized progesterone may not be fully absorbed, may be washed out with vaginal bleeding, and</a:t>
            </a:r>
          </a:p>
          <a:p>
            <a:r>
              <a:rPr lang="en-US" sz="1200" b="0" i="0" u="none" strike="noStrike" kern="1200" baseline="0" dirty="0" smtClean="0">
                <a:solidFill>
                  <a:schemeClr val="tx1"/>
                </a:solidFill>
                <a:latin typeface="+mn-lt"/>
                <a:ea typeface="+mn-ea"/>
                <a:cs typeface="+mn-cs"/>
              </a:rPr>
              <a:t>may cause local irritation [11]. Consequently, alternative </a:t>
            </a:r>
            <a:r>
              <a:rPr lang="en-US" sz="1200" b="0" i="0" u="none" strike="noStrike" kern="1200" baseline="0" dirty="0" err="1" smtClean="0">
                <a:solidFill>
                  <a:schemeClr val="tx1"/>
                </a:solidFill>
                <a:latin typeface="+mn-lt"/>
                <a:ea typeface="+mn-ea"/>
                <a:cs typeface="+mn-cs"/>
              </a:rPr>
              <a:t>progestogens</a:t>
            </a:r>
            <a:r>
              <a:rPr lang="en-US" sz="1200" b="0" i="0" u="none" strike="noStrike" kern="1200" baseline="0" dirty="0" smtClean="0">
                <a:solidFill>
                  <a:schemeClr val="tx1"/>
                </a:solidFill>
                <a:latin typeface="+mn-lt"/>
                <a:ea typeface="+mn-ea"/>
                <a:cs typeface="+mn-cs"/>
              </a:rPr>
              <a:t> have become widely used for obstetric indications. One of those is </a:t>
            </a:r>
            <a:r>
              <a:rPr lang="en-US" sz="1200" b="0" i="0" u="none" strike="noStrike" kern="1200" baseline="0" dirty="0" err="1" smtClean="0">
                <a:solidFill>
                  <a:schemeClr val="tx1"/>
                </a:solidFill>
                <a:latin typeface="+mn-lt"/>
                <a:ea typeface="+mn-ea"/>
                <a:cs typeface="+mn-cs"/>
              </a:rPr>
              <a:t>dydrogesterone</a:t>
            </a:r>
            <a:r>
              <a:rPr lang="en-US" sz="1200" b="0" i="0" u="none" strike="noStrike" kern="1200" baseline="0" dirty="0" smtClean="0">
                <a:solidFill>
                  <a:schemeClr val="tx1"/>
                </a:solidFill>
                <a:latin typeface="+mn-lt"/>
                <a:ea typeface="+mn-ea"/>
                <a:cs typeface="+mn-cs"/>
              </a:rPr>
              <a:t> or</a:t>
            </a:r>
          </a:p>
          <a:p>
            <a:r>
              <a:rPr lang="en-US" sz="1200" b="0" i="0" u="none" strike="noStrike" kern="1200" baseline="0" dirty="0" smtClean="0">
                <a:solidFill>
                  <a:schemeClr val="tx1"/>
                </a:solidFill>
                <a:latin typeface="+mn-lt"/>
                <a:ea typeface="+mn-ea"/>
                <a:cs typeface="+mn-cs"/>
              </a:rPr>
              <a:t>6-dehydro-retroprogesterone, a </a:t>
            </a:r>
            <a:r>
              <a:rPr lang="en-US" sz="1200" b="0" i="0" u="none" strike="noStrike" kern="1200" baseline="0" dirty="0" err="1" smtClean="0">
                <a:solidFill>
                  <a:schemeClr val="tx1"/>
                </a:solidFill>
                <a:latin typeface="+mn-lt"/>
                <a:ea typeface="+mn-ea"/>
                <a:cs typeface="+mn-cs"/>
              </a:rPr>
              <a:t>retrosteroid</a:t>
            </a:r>
            <a:r>
              <a:rPr lang="en-US" sz="1200" b="0" i="0" u="none" strike="noStrike" kern="1200" baseline="0" dirty="0" smtClean="0">
                <a:solidFill>
                  <a:schemeClr val="tx1"/>
                </a:solidFill>
                <a:latin typeface="+mn-lt"/>
                <a:ea typeface="+mn-ea"/>
                <a:cs typeface="+mn-cs"/>
              </a:rPr>
              <a:t> closely related to progesterone [Introduction</a:t>
            </a:r>
          </a:p>
          <a:p>
            <a:r>
              <a:rPr lang="en-US" sz="1200" b="0" i="0" u="none" strike="noStrike" kern="1200" baseline="0" dirty="0" smtClean="0">
                <a:solidFill>
                  <a:schemeClr val="tx1"/>
                </a:solidFill>
                <a:latin typeface="+mn-lt"/>
                <a:ea typeface="+mn-ea"/>
                <a:cs typeface="+mn-cs"/>
              </a:rPr>
              <a:t>Threatened miscarriage is defined by the National Library of Medicine, Medical Subject Headings (2012 </a:t>
            </a:r>
            <a:r>
              <a:rPr lang="en-US" sz="1200" b="0" i="0" u="none" strike="noStrike" kern="1200" baseline="0" dirty="0" err="1" smtClean="0">
                <a:solidFill>
                  <a:schemeClr val="tx1"/>
                </a:solidFill>
                <a:latin typeface="+mn-lt"/>
                <a:ea typeface="+mn-ea"/>
                <a:cs typeface="+mn-cs"/>
              </a:rPr>
              <a:t>MeSH</a:t>
            </a:r>
            <a:r>
              <a:rPr lang="en-US" sz="1200" b="0" i="0" u="none" strike="noStrike" kern="1200" baseline="0" dirty="0" smtClean="0">
                <a:solidFill>
                  <a:schemeClr val="tx1"/>
                </a:solidFill>
                <a:latin typeface="+mn-lt"/>
                <a:ea typeface="+mn-ea"/>
                <a:cs typeface="+mn-cs"/>
              </a:rPr>
              <a:t>), as bleeding</a:t>
            </a:r>
          </a:p>
          <a:p>
            <a:r>
              <a:rPr lang="en-US" sz="1200" b="0" i="0" u="none" strike="noStrike" kern="1200" baseline="0" dirty="0" smtClean="0">
                <a:solidFill>
                  <a:schemeClr val="tx1"/>
                </a:solidFill>
                <a:latin typeface="+mn-lt"/>
                <a:ea typeface="+mn-ea"/>
                <a:cs typeface="+mn-cs"/>
              </a:rPr>
              <a:t>during the first 20 weeks of pregnancy while the cervix is closed. </a:t>
            </a:r>
            <a:r>
              <a:rPr lang="en-US" sz="1200" b="1" i="0" u="none" strike="noStrike" kern="1200" baseline="0" dirty="0" smtClean="0">
                <a:solidFill>
                  <a:schemeClr val="tx1"/>
                </a:solidFill>
                <a:latin typeface="+mn-lt"/>
                <a:ea typeface="+mn-ea"/>
                <a:cs typeface="+mn-cs"/>
              </a:rPr>
              <a:t>It is the most common complication in pregnancy, occurring in</a:t>
            </a:r>
          </a:p>
          <a:p>
            <a:r>
              <a:rPr lang="en-US" sz="1200" b="1" i="0" u="none" strike="noStrike" kern="1200" baseline="0" dirty="0" smtClean="0">
                <a:solidFill>
                  <a:schemeClr val="tx1"/>
                </a:solidFill>
                <a:latin typeface="+mn-lt"/>
                <a:ea typeface="+mn-ea"/>
                <a:cs typeface="+mn-cs"/>
              </a:rPr>
              <a:t>20% of all pregnancies. The condition may progress to miscarriage in approximately one-half of cases </a:t>
            </a:r>
            <a:r>
              <a:rPr lang="en-US" sz="1200" b="0" i="0" u="none" strike="noStrike" kern="1200" baseline="0" dirty="0" smtClean="0">
                <a:solidFill>
                  <a:schemeClr val="tx1"/>
                </a:solidFill>
                <a:latin typeface="+mn-lt"/>
                <a:ea typeface="+mn-ea"/>
                <a:cs typeface="+mn-cs"/>
              </a:rPr>
              <a:t>[1,2], or may resolve.</a:t>
            </a:r>
          </a:p>
          <a:p>
            <a:r>
              <a:rPr lang="en-US" sz="1200" b="0" i="0" u="none" strike="noStrike" kern="1200" baseline="0" dirty="0" err="1" smtClean="0">
                <a:solidFill>
                  <a:schemeClr val="tx1"/>
                </a:solidFill>
                <a:latin typeface="+mn-lt"/>
                <a:ea typeface="+mn-ea"/>
                <a:cs typeface="+mn-cs"/>
              </a:rPr>
              <a:t>Progestagens</a:t>
            </a:r>
            <a:r>
              <a:rPr lang="en-US" sz="1200" b="0" i="0" u="none" strike="noStrike" kern="1200" baseline="0" dirty="0" smtClean="0">
                <a:solidFill>
                  <a:schemeClr val="tx1"/>
                </a:solidFill>
                <a:latin typeface="+mn-lt"/>
                <a:ea typeface="+mn-ea"/>
                <a:cs typeface="+mn-cs"/>
              </a:rPr>
              <a:t>:</a:t>
            </a:r>
          </a:p>
          <a:p>
            <a:pPr marL="171450" indent="-171450">
              <a:buFont typeface="Arial"/>
              <a:buChar char="•"/>
            </a:pPr>
            <a:r>
              <a:rPr lang="en-US" sz="1200" b="0" i="0" u="none" strike="noStrike" kern="1200" baseline="0" dirty="0" smtClean="0">
                <a:solidFill>
                  <a:schemeClr val="tx1"/>
                </a:solidFill>
                <a:latin typeface="+mn-lt"/>
                <a:ea typeface="+mn-ea"/>
                <a:cs typeface="+mn-cs"/>
              </a:rPr>
              <a:t>enhances implantation</a:t>
            </a:r>
          </a:p>
          <a:p>
            <a:pPr marL="171450" indent="-171450">
              <a:buFont typeface="Arial"/>
              <a:buChar char="•"/>
            </a:pPr>
            <a:r>
              <a:rPr lang="en-US" sz="1200" b="0" i="0" u="none" strike="noStrike" kern="1200" baseline="0" dirty="0" smtClean="0">
                <a:solidFill>
                  <a:schemeClr val="tx1"/>
                </a:solidFill>
                <a:latin typeface="+mn-lt"/>
                <a:ea typeface="+mn-ea"/>
                <a:cs typeface="+mn-cs"/>
              </a:rPr>
              <a:t>affect the cytokine balance</a:t>
            </a:r>
          </a:p>
          <a:p>
            <a:pPr marL="171450" indent="-171450">
              <a:buFont typeface="Arial"/>
              <a:buChar char="•"/>
            </a:pPr>
            <a:r>
              <a:rPr lang="en-US" sz="1200" b="0" i="0" u="none" strike="noStrike" kern="1200" baseline="0" dirty="0" smtClean="0">
                <a:solidFill>
                  <a:schemeClr val="tx1"/>
                </a:solidFill>
                <a:latin typeface="+mn-lt"/>
                <a:ea typeface="+mn-ea"/>
                <a:cs typeface="+mn-cs"/>
              </a:rPr>
              <a:t>inhibit natural killer cell activity at the </a:t>
            </a:r>
            <a:r>
              <a:rPr lang="en-US" sz="1200" b="0" i="0" u="none" strike="noStrike" kern="1200" baseline="0" dirty="0" err="1" smtClean="0">
                <a:solidFill>
                  <a:schemeClr val="tx1"/>
                </a:solidFill>
                <a:latin typeface="+mn-lt"/>
                <a:ea typeface="+mn-ea"/>
                <a:cs typeface="+mn-cs"/>
              </a:rPr>
              <a:t>feto</a:t>
            </a:r>
            <a:r>
              <a:rPr lang="en-US" sz="1200" b="0" i="0" u="none" strike="noStrike" kern="1200" baseline="0" dirty="0" smtClean="0">
                <a:solidFill>
                  <a:schemeClr val="tx1"/>
                </a:solidFill>
                <a:latin typeface="+mn-lt"/>
                <a:ea typeface="+mn-ea"/>
                <a:cs typeface="+mn-cs"/>
              </a:rPr>
              <a:t>-maternal interface</a:t>
            </a:r>
          </a:p>
          <a:p>
            <a:pPr marL="171450" indent="-171450">
              <a:buFont typeface="Arial"/>
              <a:buChar char="•"/>
            </a:pPr>
            <a:r>
              <a:rPr lang="en-US" sz="1200" b="0" i="0" u="none" strike="noStrike" kern="1200" baseline="0" dirty="0" smtClean="0">
                <a:solidFill>
                  <a:schemeClr val="tx1"/>
                </a:solidFill>
                <a:latin typeface="+mn-lt"/>
                <a:ea typeface="+mn-ea"/>
                <a:cs typeface="+mn-cs"/>
              </a:rPr>
              <a:t>inhibit the release of </a:t>
            </a:r>
            <a:r>
              <a:rPr lang="en-US" sz="1200" b="0" i="0" u="none" strike="noStrike" kern="1200" baseline="0" dirty="0" err="1" smtClean="0">
                <a:solidFill>
                  <a:schemeClr val="tx1"/>
                </a:solidFill>
                <a:latin typeface="+mn-lt"/>
                <a:ea typeface="+mn-ea"/>
                <a:cs typeface="+mn-cs"/>
              </a:rPr>
              <a:t>arachidonic</a:t>
            </a:r>
            <a:r>
              <a:rPr lang="en-US" sz="1200" b="0" i="0" u="none" strike="noStrike" kern="1200" baseline="0" dirty="0" smtClean="0">
                <a:solidFill>
                  <a:schemeClr val="tx1"/>
                </a:solidFill>
                <a:latin typeface="+mn-lt"/>
                <a:ea typeface="+mn-ea"/>
                <a:cs typeface="+mn-cs"/>
              </a:rPr>
              <a:t> acid</a:t>
            </a:r>
          </a:p>
          <a:p>
            <a:pPr marL="171450" indent="-171450">
              <a:buFont typeface="Arial"/>
              <a:buChar char="•"/>
            </a:pPr>
            <a:r>
              <a:rPr lang="en-US" sz="1200" b="0" i="0" u="none" strike="noStrike" kern="1200" baseline="0" dirty="0" smtClean="0">
                <a:solidFill>
                  <a:schemeClr val="tx1"/>
                </a:solidFill>
                <a:latin typeface="+mn-lt"/>
                <a:ea typeface="+mn-ea"/>
                <a:cs typeface="+mn-cs"/>
              </a:rPr>
              <a:t>prevent myometrial contractility</a:t>
            </a:r>
          </a:p>
          <a:p>
            <a:pPr marL="171450" indent="-171450">
              <a:buFont typeface="Arial"/>
              <a:buChar char="•"/>
            </a:pPr>
            <a:r>
              <a:rPr lang="en-US" sz="1200" b="0" i="0" u="none" strike="noStrike" kern="1200" baseline="0" dirty="0" smtClean="0">
                <a:solidFill>
                  <a:schemeClr val="tx1"/>
                </a:solidFill>
                <a:latin typeface="+mn-lt"/>
                <a:ea typeface="+mn-ea"/>
                <a:cs typeface="+mn-cs"/>
              </a:rPr>
              <a:t>prevent cervical dilatation</a:t>
            </a:r>
          </a:p>
          <a:p>
            <a:pPr marL="171450" indent="-171450">
              <a:buFont typeface="Arial"/>
              <a:buChar char="•"/>
            </a:pPr>
            <a:r>
              <a:rPr lang="en-US" sz="1200" b="0" i="0" u="none" strike="noStrike" kern="1200" baseline="0" dirty="0" smtClean="0">
                <a:solidFill>
                  <a:schemeClr val="tx1"/>
                </a:solidFill>
                <a:latin typeface="+mn-lt"/>
                <a:ea typeface="+mn-ea"/>
                <a:cs typeface="+mn-cs"/>
              </a:rPr>
              <a:t>Activation of progesterone receptors on lymphocytes results in the synthesis of a protein known as progesterone-induced blocking factor (PIBF) [3]. PIBF </a:t>
            </a:r>
            <a:r>
              <a:rPr lang="en-US" sz="1200" b="0" i="0" u="none" strike="noStrike" kern="1200" baseline="0" dirty="0" err="1" smtClean="0">
                <a:solidFill>
                  <a:schemeClr val="tx1"/>
                </a:solidFill>
                <a:latin typeface="+mn-lt"/>
                <a:ea typeface="+mn-ea"/>
                <a:cs typeface="+mn-cs"/>
              </a:rPr>
              <a:t>favours</a:t>
            </a:r>
            <a:r>
              <a:rPr lang="en-US" sz="1200" b="0" i="0" u="none" strike="noStrike" kern="1200" baseline="0" dirty="0" smtClean="0">
                <a:solidFill>
                  <a:schemeClr val="tx1"/>
                </a:solidFill>
                <a:latin typeface="+mn-lt"/>
                <a:ea typeface="+mn-ea"/>
                <a:cs typeface="+mn-cs"/>
              </a:rPr>
              <a:t> the production of asymmetric, pregnancy-protecting antibodies.</a:t>
            </a:r>
          </a:p>
          <a:p>
            <a:pPr marL="171450" indent="-171450">
              <a:buFont typeface="Arial"/>
              <a:buChar char="•"/>
            </a:pP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Indeed it has often been reported that a progesterone lack may lead to miscarriage [4,5]. </a:t>
            </a:r>
            <a:r>
              <a:rPr lang="en-US" sz="1200" b="0" i="0" u="none" strike="noStrike" kern="1200" baseline="0" dirty="0" err="1" smtClean="0">
                <a:solidFill>
                  <a:schemeClr val="tx1"/>
                </a:solidFill>
                <a:latin typeface="+mn-lt"/>
                <a:ea typeface="+mn-ea"/>
                <a:cs typeface="+mn-cs"/>
              </a:rPr>
              <a:t>Lutectomy</a:t>
            </a:r>
            <a:r>
              <a:rPr lang="en-US" sz="1200" b="0" i="0" u="none" strike="noStrike" kern="1200" baseline="0" dirty="0" smtClean="0">
                <a:solidFill>
                  <a:schemeClr val="tx1"/>
                </a:solidFill>
                <a:latin typeface="+mn-lt"/>
                <a:ea typeface="+mn-ea"/>
                <a:cs typeface="+mn-cs"/>
              </a:rPr>
              <a:t> prior to 7 weeks causes</a:t>
            </a:r>
          </a:p>
          <a:p>
            <a:r>
              <a:rPr lang="en-US" sz="1200" b="0" i="0" u="none" strike="noStrike" kern="1200" baseline="0" dirty="0" smtClean="0">
                <a:solidFill>
                  <a:schemeClr val="tx1"/>
                </a:solidFill>
                <a:latin typeface="+mn-lt"/>
                <a:ea typeface="+mn-ea"/>
                <a:cs typeface="+mn-cs"/>
              </a:rPr>
              <a:t>miscarriage [6]. Mifepristone blocks the progesterone receptor, leading to fetal death and placental separation. </a:t>
            </a:r>
          </a:p>
          <a:p>
            <a:endParaRPr lang="en-US" sz="1200" b="0" i="0" u="none" strike="noStrike" kern="1200" baseline="0" dirty="0" smtClean="0">
              <a:solidFill>
                <a:schemeClr val="tx1"/>
              </a:solidFill>
              <a:latin typeface="+mn-lt"/>
              <a:ea typeface="+mn-ea"/>
              <a:cs typeface="+mn-cs"/>
            </a:endParaRPr>
          </a:p>
          <a:p>
            <a:r>
              <a:rPr lang="en-US" sz="1200" b="1" i="0" u="none" strike="noStrike" kern="1200" baseline="0" dirty="0" smtClean="0">
                <a:solidFill>
                  <a:schemeClr val="tx1"/>
                </a:solidFill>
                <a:latin typeface="+mn-lt"/>
                <a:ea typeface="+mn-ea"/>
                <a:cs typeface="+mn-cs"/>
              </a:rPr>
              <a:t>Therefore, the question arises whether progesterone supplementation should be used, and if so, which </a:t>
            </a:r>
            <a:r>
              <a:rPr lang="en-US" sz="1200" b="1" i="0" u="none" strike="noStrike" kern="1200" baseline="0" dirty="0" err="1" smtClean="0">
                <a:solidFill>
                  <a:schemeClr val="tx1"/>
                </a:solidFill>
                <a:latin typeface="+mn-lt"/>
                <a:ea typeface="+mn-ea"/>
                <a:cs typeface="+mn-cs"/>
              </a:rPr>
              <a:t>progestagen</a:t>
            </a:r>
            <a:r>
              <a:rPr lang="en-US" sz="1200" b="1" i="0" u="none" strike="noStrike" kern="1200" baseline="0" dirty="0" smtClean="0">
                <a:solidFill>
                  <a:schemeClr val="tx1"/>
                </a:solidFill>
                <a:latin typeface="+mn-lt"/>
                <a:ea typeface="+mn-ea"/>
                <a:cs typeface="+mn-cs"/>
              </a:rPr>
              <a:t>. </a:t>
            </a:r>
          </a:p>
          <a:p>
            <a:r>
              <a:rPr lang="en-US" sz="1200" b="0" i="0" u="none" strike="noStrike" kern="1200" baseline="0" dirty="0" err="1" smtClean="0">
                <a:solidFill>
                  <a:schemeClr val="tx1"/>
                </a:solidFill>
                <a:latin typeface="+mn-lt"/>
                <a:ea typeface="+mn-ea"/>
                <a:cs typeface="+mn-cs"/>
              </a:rPr>
              <a:t>Progestagens</a:t>
            </a:r>
            <a:r>
              <a:rPr lang="en-US" sz="1200" b="0" i="0" u="none" strike="noStrike" kern="1200" baseline="0" dirty="0" smtClean="0">
                <a:solidFill>
                  <a:schemeClr val="tx1"/>
                </a:solidFill>
                <a:latin typeface="+mn-lt"/>
                <a:ea typeface="+mn-ea"/>
                <a:cs typeface="+mn-cs"/>
              </a:rPr>
              <a:t> can be administered orally, vaginally, or intra-muscularly:</a:t>
            </a:r>
          </a:p>
          <a:p>
            <a:pPr marL="228600" indent="-228600">
              <a:buFont typeface="+mj-lt"/>
              <a:buAutoNum type="arabicPeriod"/>
            </a:pPr>
            <a:r>
              <a:rPr lang="en-US" sz="1200" b="0" i="0" u="none" strike="noStrike" kern="1200" baseline="0" dirty="0" smtClean="0">
                <a:solidFill>
                  <a:schemeClr val="tx1"/>
                </a:solidFill>
                <a:latin typeface="+mn-lt"/>
                <a:ea typeface="+mn-ea"/>
                <a:cs typeface="+mn-cs"/>
              </a:rPr>
              <a:t>Oral administration is the easiest route of administration, and generally the most acceptable route for the patient. </a:t>
            </a:r>
          </a:p>
          <a:p>
            <a:pPr marL="228600" indent="-228600">
              <a:buFont typeface="+mj-lt"/>
              <a:buAutoNum type="arabicPeriod"/>
            </a:pPr>
            <a:r>
              <a:rPr lang="en-US" sz="1200" b="0" i="0" u="none" strike="noStrike" kern="1200" baseline="0" dirty="0" smtClean="0">
                <a:solidFill>
                  <a:schemeClr val="tx1"/>
                </a:solidFill>
                <a:latin typeface="+mn-lt"/>
                <a:ea typeface="+mn-ea"/>
                <a:cs typeface="+mn-cs"/>
              </a:rPr>
              <a:t>Vaginal administration results in higher uterine concentrations [7], but is often uncomfortable in the presence of vaginal bleeding, or may be washed out if bleeding is severe. </a:t>
            </a:r>
          </a:p>
          <a:p>
            <a:pPr marL="228600" indent="-228600">
              <a:buFont typeface="+mj-lt"/>
              <a:buAutoNum type="arabicPeriod"/>
            </a:pPr>
            <a:r>
              <a:rPr lang="en-US" sz="1200" b="0" i="0" u="none" strike="noStrike" kern="1200" baseline="0" dirty="0" smtClean="0">
                <a:solidFill>
                  <a:schemeClr val="tx1"/>
                </a:solidFill>
                <a:latin typeface="+mn-lt"/>
                <a:ea typeface="+mn-ea"/>
                <a:cs typeface="+mn-cs"/>
              </a:rPr>
              <a:t>Intramuscular progesterone provides optimal blood levels but can induce abscesses formation and is extremely painful.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Of the oral </a:t>
            </a:r>
            <a:r>
              <a:rPr lang="en-US" sz="1200" b="0" i="0" u="none" strike="noStrike" kern="1200" baseline="0" dirty="0" err="1" smtClean="0">
                <a:solidFill>
                  <a:schemeClr val="tx1"/>
                </a:solidFill>
                <a:latin typeface="+mn-lt"/>
                <a:ea typeface="+mn-ea"/>
                <a:cs typeface="+mn-cs"/>
              </a:rPr>
              <a:t>progestagens</a:t>
            </a:r>
            <a:r>
              <a:rPr lang="en-US" sz="1200" b="0" i="0" u="none" strike="noStrike" kern="1200" baseline="0" dirty="0" smtClean="0">
                <a:solidFill>
                  <a:schemeClr val="tx1"/>
                </a:solidFill>
                <a:latin typeface="+mn-lt"/>
                <a:ea typeface="+mn-ea"/>
                <a:cs typeface="+mn-cs"/>
              </a:rPr>
              <a:t>, progesterone itself has variable plasma concentrations [8], and side effects including such as</a:t>
            </a:r>
          </a:p>
          <a:p>
            <a:r>
              <a:rPr lang="en-US" sz="1200" b="0" i="0" u="none" strike="noStrike" kern="1200" baseline="0" dirty="0" smtClean="0">
                <a:solidFill>
                  <a:schemeClr val="tx1"/>
                </a:solidFill>
                <a:latin typeface="+mn-lt"/>
                <a:ea typeface="+mn-ea"/>
                <a:cs typeface="+mn-cs"/>
              </a:rPr>
              <a:t>nausea, headache, and sleepiness. </a:t>
            </a:r>
          </a:p>
          <a:p>
            <a:r>
              <a:rPr lang="en-US" sz="1200" b="0" i="0" u="none" strike="noStrike" kern="1200" baseline="0" dirty="0" smtClean="0">
                <a:solidFill>
                  <a:schemeClr val="tx1"/>
                </a:solidFill>
                <a:latin typeface="+mn-lt"/>
                <a:ea typeface="+mn-ea"/>
                <a:cs typeface="+mn-cs"/>
              </a:rPr>
              <a:t>Additionally, a literature search found no trials of the effect of oral progesterone on threatened miscarriage.</a:t>
            </a:r>
          </a:p>
          <a:p>
            <a:r>
              <a:rPr lang="en-US" sz="1200" b="0" i="0" u="none" strike="noStrike" kern="1200" baseline="0" dirty="0" smtClean="0">
                <a:solidFill>
                  <a:schemeClr val="tx1"/>
                </a:solidFill>
                <a:latin typeface="+mn-lt"/>
                <a:ea typeface="+mn-ea"/>
                <a:cs typeface="+mn-cs"/>
              </a:rPr>
              <a:t>However, there are a number of studies which have suggested that </a:t>
            </a:r>
            <a:r>
              <a:rPr lang="en-US" sz="1200" b="0" i="0" u="none" strike="noStrike" kern="1200" baseline="0" dirty="0" err="1" smtClean="0">
                <a:solidFill>
                  <a:schemeClr val="tx1"/>
                </a:solidFill>
                <a:latin typeface="+mn-lt"/>
                <a:ea typeface="+mn-ea"/>
                <a:cs typeface="+mn-cs"/>
              </a:rPr>
              <a:t>dydrogesterone</a:t>
            </a:r>
            <a:r>
              <a:rPr lang="en-US" sz="1200" b="0" i="0" u="none" strike="noStrike" kern="1200" baseline="0" dirty="0" smtClean="0">
                <a:solidFill>
                  <a:schemeClr val="tx1"/>
                </a:solidFill>
                <a:latin typeface="+mn-lt"/>
                <a:ea typeface="+mn-ea"/>
                <a:cs typeface="+mn-cs"/>
              </a:rPr>
              <a:t> can reduce pregnancy loss in</a:t>
            </a:r>
          </a:p>
          <a:p>
            <a:r>
              <a:rPr lang="en-US" sz="1200" b="0" i="0" u="none" strike="noStrike" kern="1200" baseline="0" dirty="0" smtClean="0">
                <a:solidFill>
                  <a:schemeClr val="tx1"/>
                </a:solidFill>
                <a:latin typeface="+mn-lt"/>
                <a:ea typeface="+mn-ea"/>
                <a:cs typeface="+mn-cs"/>
              </a:rPr>
              <a:t>women with threatened miscarriage. </a:t>
            </a:r>
            <a:r>
              <a:rPr lang="en-US" sz="1200" b="0" i="0" u="none" strike="noStrike" kern="1200" baseline="0" dirty="0" err="1" smtClean="0">
                <a:solidFill>
                  <a:schemeClr val="tx1"/>
                </a:solidFill>
                <a:latin typeface="+mn-lt"/>
                <a:ea typeface="+mn-ea"/>
                <a:cs typeface="+mn-cs"/>
              </a:rPr>
              <a:t>Dydrogesterone</a:t>
            </a:r>
            <a:r>
              <a:rPr lang="en-US" sz="1200" b="0" i="0" u="none" strike="noStrike" kern="1200" baseline="0" dirty="0" smtClean="0">
                <a:solidFill>
                  <a:schemeClr val="tx1"/>
                </a:solidFill>
                <a:latin typeface="+mn-lt"/>
                <a:ea typeface="+mn-ea"/>
                <a:cs typeface="+mn-cs"/>
              </a:rPr>
              <a:t> has a good safety and tolerability profile. It is structurally and pharmacologically</a:t>
            </a:r>
          </a:p>
          <a:p>
            <a:r>
              <a:rPr lang="en-US" sz="1200" b="0" i="0" u="none" strike="noStrike" kern="1200" baseline="0" dirty="0" smtClean="0">
                <a:solidFill>
                  <a:schemeClr val="tx1"/>
                </a:solidFill>
                <a:latin typeface="+mn-lt"/>
                <a:ea typeface="+mn-ea"/>
                <a:cs typeface="+mn-cs"/>
              </a:rPr>
              <a:t>similar to natural progesterone has good oral bioavailability and few side effects. </a:t>
            </a:r>
            <a:r>
              <a:rPr lang="en-US" sz="1200" b="0" i="0" u="none" strike="noStrike" kern="1200" baseline="0" dirty="0" err="1" smtClean="0">
                <a:solidFill>
                  <a:schemeClr val="tx1"/>
                </a:solidFill>
                <a:latin typeface="+mn-lt"/>
                <a:ea typeface="+mn-ea"/>
                <a:cs typeface="+mn-cs"/>
              </a:rPr>
              <a:t>Dydrogesterone</a:t>
            </a:r>
            <a:r>
              <a:rPr lang="en-US" sz="1200" b="0" i="0" u="none" strike="noStrike" kern="1200" baseline="0" dirty="0" smtClean="0">
                <a:solidFill>
                  <a:schemeClr val="tx1"/>
                </a:solidFill>
                <a:latin typeface="+mn-lt"/>
                <a:ea typeface="+mn-ea"/>
                <a:cs typeface="+mn-cs"/>
              </a:rPr>
              <a:t> has no androgenic effects on</a:t>
            </a:r>
          </a:p>
          <a:p>
            <a:r>
              <a:rPr lang="en-US" sz="1200" b="0" i="0" u="none" strike="noStrike" kern="1200" baseline="0" dirty="0" smtClean="0">
                <a:solidFill>
                  <a:schemeClr val="tx1"/>
                </a:solidFill>
                <a:latin typeface="+mn-lt"/>
                <a:ea typeface="+mn-ea"/>
                <a:cs typeface="+mn-cs"/>
              </a:rPr>
              <a:t>the fetus, and does not inhibit the formation of progesterone in</a:t>
            </a:r>
          </a:p>
          <a:p>
            <a:r>
              <a:rPr lang="en-US" sz="1200" b="0" i="0" u="none" strike="noStrike" kern="1200" baseline="0" dirty="0" smtClean="0">
                <a:solidFill>
                  <a:schemeClr val="tx1"/>
                </a:solidFill>
                <a:latin typeface="+mn-lt"/>
                <a:ea typeface="+mn-ea"/>
                <a:cs typeface="+mn-cs"/>
              </a:rPr>
              <a:t>the placenta [9]. </a:t>
            </a:r>
          </a:p>
          <a:p>
            <a:r>
              <a:rPr lang="en-US" sz="1200" b="0" i="0" u="none" strike="noStrike" kern="1200" baseline="0" dirty="0" smtClean="0">
                <a:solidFill>
                  <a:schemeClr val="tx1"/>
                </a:solidFill>
                <a:latin typeface="+mn-lt"/>
                <a:ea typeface="+mn-ea"/>
                <a:cs typeface="+mn-cs"/>
              </a:rPr>
              <a:t>The aim of this systematic review was to determine whether </a:t>
            </a:r>
            <a:r>
              <a:rPr lang="en-US" sz="1200" b="0" i="0" u="none" strike="noStrike" kern="1200" baseline="0" dirty="0" err="1" smtClean="0">
                <a:solidFill>
                  <a:schemeClr val="tx1"/>
                </a:solidFill>
                <a:latin typeface="+mn-lt"/>
                <a:ea typeface="+mn-ea"/>
                <a:cs typeface="+mn-cs"/>
              </a:rPr>
              <a:t>dydrogesterone</a:t>
            </a:r>
            <a:r>
              <a:rPr lang="en-US" sz="1200" b="0" i="0" u="none" strike="noStrike" kern="1200" baseline="0" dirty="0" smtClean="0">
                <a:solidFill>
                  <a:schemeClr val="tx1"/>
                </a:solidFill>
                <a:latin typeface="+mn-lt"/>
                <a:ea typeface="+mn-ea"/>
                <a:cs typeface="+mn-cs"/>
              </a:rPr>
              <a:t> is more effective than conservative</a:t>
            </a:r>
          </a:p>
          <a:p>
            <a:r>
              <a:rPr lang="en-US" sz="1200" b="0" i="0" u="none" strike="noStrike" kern="1200" baseline="0" dirty="0" smtClean="0">
                <a:solidFill>
                  <a:schemeClr val="tx1"/>
                </a:solidFill>
                <a:latin typeface="+mn-lt"/>
                <a:ea typeface="+mn-ea"/>
                <a:cs typeface="+mn-cs"/>
              </a:rPr>
              <a:t>management in enabling pregnancy to continue in women with threatened miscarriage.</a:t>
            </a:r>
            <a:endParaRPr lang="en-US" sz="120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Although all the predictive and confounding factors could not be controlled for, the results of this systematic review show a significant reduction of 47% in the odds for miscarriage when </a:t>
            </a:r>
            <a:r>
              <a:rPr lang="en-US" sz="1200" dirty="0" err="1" smtClean="0"/>
              <a:t>dydrogesterone</a:t>
            </a:r>
            <a:r>
              <a:rPr lang="en-US" sz="1200" dirty="0" smtClean="0"/>
              <a:t> is compared to standard care indicating a real treatment effect.</a:t>
            </a:r>
          </a:p>
        </p:txBody>
      </p:sp>
      <p:sp>
        <p:nvSpPr>
          <p:cNvPr id="4" name="Slide Number Placeholder 3"/>
          <p:cNvSpPr>
            <a:spLocks noGrp="1"/>
          </p:cNvSpPr>
          <p:nvPr>
            <p:ph type="sldNum" sz="quarter" idx="10"/>
          </p:nvPr>
        </p:nvSpPr>
        <p:spPr/>
        <p:txBody>
          <a:bodyPr/>
          <a:lstStyle/>
          <a:p>
            <a:fld id="{C231F6F7-9472-D04A-AA4C-D22746ED8AAD}" type="slidenum">
              <a:rPr lang="en-US" smtClean="0"/>
              <a:t>8</a:t>
            </a:fld>
            <a:endParaRPr lang="en-US"/>
          </a:p>
        </p:txBody>
      </p:sp>
    </p:spTree>
    <p:extLst>
      <p:ext uri="{BB962C8B-B14F-4D97-AF65-F5344CB8AC3E}">
        <p14:creationId xmlns:p14="http://schemas.microsoft.com/office/powerpoint/2010/main" val="6602604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A B S T R A C T</a:t>
            </a:r>
          </a:p>
          <a:p>
            <a:r>
              <a:rPr lang="en-US" sz="1200" b="0" i="0" u="none" strike="noStrike" kern="1200" baseline="0" dirty="0" smtClean="0">
                <a:solidFill>
                  <a:schemeClr val="tx1"/>
                </a:solidFill>
                <a:latin typeface="+mn-lt"/>
                <a:ea typeface="+mn-ea"/>
                <a:cs typeface="+mn-cs"/>
              </a:rPr>
              <a:t>Background</a:t>
            </a:r>
          </a:p>
          <a:p>
            <a:r>
              <a:rPr lang="en-US" sz="1200" b="0" i="0" u="none" strike="noStrike" kern="1200" baseline="0" dirty="0" smtClean="0">
                <a:solidFill>
                  <a:schemeClr val="tx1"/>
                </a:solidFill>
                <a:latin typeface="+mn-lt"/>
                <a:ea typeface="+mn-ea"/>
                <a:cs typeface="+mn-cs"/>
              </a:rPr>
              <a:t>Progesterone, a female sex hormone, is known to induce secretory changes in the lining of the uterus essential for successful implantation</a:t>
            </a:r>
          </a:p>
          <a:p>
            <a:r>
              <a:rPr lang="en-US" sz="1200" b="0" i="0" u="none" strike="noStrike" kern="1200" baseline="0" dirty="0" smtClean="0">
                <a:solidFill>
                  <a:schemeClr val="tx1"/>
                </a:solidFill>
                <a:latin typeface="+mn-lt"/>
                <a:ea typeface="+mn-ea"/>
                <a:cs typeface="+mn-cs"/>
              </a:rPr>
              <a:t>of a fertilized egg. It has been suggested that a causative factor in many cases of miscarriage may be inadequate secretion of progesterone.</a:t>
            </a:r>
          </a:p>
          <a:p>
            <a:r>
              <a:rPr lang="en-US" sz="1200" b="0" i="0" u="none" strike="noStrike" kern="1200" baseline="0" dirty="0" smtClean="0">
                <a:solidFill>
                  <a:schemeClr val="tx1"/>
                </a:solidFill>
                <a:latin typeface="+mn-lt"/>
                <a:ea typeface="+mn-ea"/>
                <a:cs typeface="+mn-cs"/>
              </a:rPr>
              <a:t>Therefore, </a:t>
            </a:r>
            <a:r>
              <a:rPr lang="en-US" sz="1200" b="0" i="0" u="none" strike="noStrike" kern="1200" baseline="0" dirty="0" err="1" smtClean="0">
                <a:solidFill>
                  <a:schemeClr val="tx1"/>
                </a:solidFill>
                <a:latin typeface="+mn-lt"/>
                <a:ea typeface="+mn-ea"/>
                <a:cs typeface="+mn-cs"/>
              </a:rPr>
              <a:t>progestogens</a:t>
            </a:r>
            <a:r>
              <a:rPr lang="en-US" sz="1200" b="0" i="0" u="none" strike="noStrike" kern="1200" baseline="0" dirty="0" smtClean="0">
                <a:solidFill>
                  <a:schemeClr val="tx1"/>
                </a:solidFill>
                <a:latin typeface="+mn-lt"/>
                <a:ea typeface="+mn-ea"/>
                <a:cs typeface="+mn-cs"/>
              </a:rPr>
              <a:t> have been used, beginning in the first trimester of pregnancy, in an attempt to prevent spontaneous miscarriage.</a:t>
            </a:r>
          </a:p>
          <a:p>
            <a:r>
              <a:rPr lang="en-US" sz="1200" b="0" i="0" u="none" strike="noStrike" kern="1200" baseline="0" dirty="0" smtClean="0">
                <a:solidFill>
                  <a:schemeClr val="tx1"/>
                </a:solidFill>
                <a:latin typeface="+mn-lt"/>
                <a:ea typeface="+mn-ea"/>
                <a:cs typeface="+mn-cs"/>
              </a:rPr>
              <a:t>Objectives</a:t>
            </a:r>
          </a:p>
          <a:p>
            <a:r>
              <a:rPr lang="en-US" sz="1200" b="0" i="0" u="none" strike="noStrike" kern="1200" baseline="0" dirty="0" smtClean="0">
                <a:solidFill>
                  <a:schemeClr val="tx1"/>
                </a:solidFill>
                <a:latin typeface="+mn-lt"/>
                <a:ea typeface="+mn-ea"/>
                <a:cs typeface="+mn-cs"/>
              </a:rPr>
              <a:t>To determine the efficacy and safety of </a:t>
            </a:r>
            <a:r>
              <a:rPr lang="en-US" sz="1200" b="0" i="0" u="none" strike="noStrike" kern="1200" baseline="0" dirty="0" err="1" smtClean="0">
                <a:solidFill>
                  <a:schemeClr val="tx1"/>
                </a:solidFill>
                <a:latin typeface="+mn-lt"/>
                <a:ea typeface="+mn-ea"/>
                <a:cs typeface="+mn-cs"/>
              </a:rPr>
              <a:t>progestogens</a:t>
            </a:r>
            <a:r>
              <a:rPr lang="en-US" sz="1200" b="0" i="0" u="none" strike="noStrike" kern="1200" baseline="0" dirty="0" smtClean="0">
                <a:solidFill>
                  <a:schemeClr val="tx1"/>
                </a:solidFill>
                <a:latin typeface="+mn-lt"/>
                <a:ea typeface="+mn-ea"/>
                <a:cs typeface="+mn-cs"/>
              </a:rPr>
              <a:t> as a preventative therapy against miscarriage.</a:t>
            </a:r>
          </a:p>
          <a:p>
            <a:r>
              <a:rPr lang="en-US" sz="1200" b="0" i="0" u="none" strike="noStrike" kern="1200" baseline="0" dirty="0" smtClean="0">
                <a:solidFill>
                  <a:schemeClr val="tx1"/>
                </a:solidFill>
                <a:latin typeface="+mn-lt"/>
                <a:ea typeface="+mn-ea"/>
                <a:cs typeface="+mn-cs"/>
              </a:rPr>
              <a:t>Search methods</a:t>
            </a:r>
          </a:p>
          <a:p>
            <a:r>
              <a:rPr lang="en-US" sz="1200" b="0" i="0" u="none" strike="noStrike" kern="1200" baseline="0" dirty="0" smtClean="0">
                <a:solidFill>
                  <a:schemeClr val="tx1"/>
                </a:solidFill>
                <a:latin typeface="+mn-lt"/>
                <a:ea typeface="+mn-ea"/>
                <a:cs typeface="+mn-cs"/>
              </a:rPr>
              <a:t>We searched the Cochrane Pregnancy and Childbirth Group’s Trials Register (1 August 2013), reference lists from relevant articles,</a:t>
            </a:r>
          </a:p>
          <a:p>
            <a:r>
              <a:rPr lang="en-US" sz="1200" b="0" i="0" u="none" strike="noStrike" kern="1200" baseline="0" dirty="0" smtClean="0">
                <a:solidFill>
                  <a:schemeClr val="tx1"/>
                </a:solidFill>
                <a:latin typeface="+mn-lt"/>
                <a:ea typeface="+mn-ea"/>
                <a:cs typeface="+mn-cs"/>
              </a:rPr>
              <a:t>attempting to contact authors where necessary, and contacted experts in the field for unpublished works.</a:t>
            </a:r>
          </a:p>
          <a:p>
            <a:r>
              <a:rPr lang="en-US" sz="1200" b="0" i="0" u="none" strike="noStrike" kern="1200" baseline="0" dirty="0" smtClean="0">
                <a:solidFill>
                  <a:schemeClr val="tx1"/>
                </a:solidFill>
                <a:latin typeface="+mn-lt"/>
                <a:ea typeface="+mn-ea"/>
                <a:cs typeface="+mn-cs"/>
              </a:rPr>
              <a:t>Selection criteria</a:t>
            </a:r>
          </a:p>
          <a:p>
            <a:r>
              <a:rPr lang="en-US" sz="1200" b="0" i="0" u="none" strike="noStrike" kern="1200" baseline="0" dirty="0" smtClean="0">
                <a:solidFill>
                  <a:schemeClr val="tx1"/>
                </a:solidFill>
                <a:latin typeface="+mn-lt"/>
                <a:ea typeface="+mn-ea"/>
                <a:cs typeface="+mn-cs"/>
              </a:rPr>
              <a:t>Randomized or quasi-randomized controlled trials comparing </a:t>
            </a:r>
            <a:r>
              <a:rPr lang="en-US" sz="1200" b="0" i="0" u="none" strike="noStrike" kern="1200" baseline="0" dirty="0" err="1" smtClean="0">
                <a:solidFill>
                  <a:schemeClr val="tx1"/>
                </a:solidFill>
                <a:latin typeface="+mn-lt"/>
                <a:ea typeface="+mn-ea"/>
                <a:cs typeface="+mn-cs"/>
              </a:rPr>
              <a:t>progestogens</a:t>
            </a:r>
            <a:r>
              <a:rPr lang="en-US" sz="1200" b="0" i="0" u="none" strike="noStrike" kern="1200" baseline="0" dirty="0" smtClean="0">
                <a:solidFill>
                  <a:schemeClr val="tx1"/>
                </a:solidFill>
                <a:latin typeface="+mn-lt"/>
                <a:ea typeface="+mn-ea"/>
                <a:cs typeface="+mn-cs"/>
              </a:rPr>
              <a:t> with placebo or no treatment given in an effort to prevent</a:t>
            </a:r>
          </a:p>
          <a:p>
            <a:r>
              <a:rPr lang="en-US" sz="1200" b="0" i="0" u="none" strike="noStrike" kern="1200" baseline="0" dirty="0" smtClean="0">
                <a:solidFill>
                  <a:schemeClr val="tx1"/>
                </a:solidFill>
                <a:latin typeface="+mn-lt"/>
                <a:ea typeface="+mn-ea"/>
                <a:cs typeface="+mn-cs"/>
              </a:rPr>
              <a:t>miscarriage.</a:t>
            </a:r>
          </a:p>
          <a:p>
            <a:r>
              <a:rPr lang="en-US" sz="1200" b="0" i="0" u="none" strike="noStrike" kern="1200" baseline="0" dirty="0" smtClean="0">
                <a:solidFill>
                  <a:schemeClr val="tx1"/>
                </a:solidFill>
                <a:latin typeface="+mn-lt"/>
                <a:ea typeface="+mn-ea"/>
                <a:cs typeface="+mn-cs"/>
              </a:rPr>
              <a:t>Data collection and analysis</a:t>
            </a:r>
          </a:p>
          <a:p>
            <a:r>
              <a:rPr lang="en-US" sz="1200" b="0" i="0" u="none" strike="noStrike" kern="1200" baseline="0" dirty="0" smtClean="0">
                <a:solidFill>
                  <a:schemeClr val="tx1"/>
                </a:solidFill>
                <a:latin typeface="+mn-lt"/>
                <a:ea typeface="+mn-ea"/>
                <a:cs typeface="+mn-cs"/>
              </a:rPr>
              <a:t>Two review authors assessed trial quality and extracted data.</a:t>
            </a:r>
          </a:p>
          <a:p>
            <a:r>
              <a:rPr lang="en-US" sz="1200" b="0" i="0" u="none" strike="noStrike" kern="1200" baseline="0" dirty="0" smtClean="0">
                <a:solidFill>
                  <a:schemeClr val="tx1"/>
                </a:solidFill>
                <a:latin typeface="+mn-lt"/>
                <a:ea typeface="+mn-ea"/>
                <a:cs typeface="+mn-cs"/>
              </a:rPr>
              <a:t>Main results</a:t>
            </a:r>
          </a:p>
          <a:p>
            <a:r>
              <a:rPr lang="en-US" sz="1200" b="0" i="0" u="none" strike="noStrike" kern="1200" baseline="0" dirty="0" smtClean="0">
                <a:solidFill>
                  <a:schemeClr val="tx1"/>
                </a:solidFill>
                <a:latin typeface="+mn-lt"/>
                <a:ea typeface="+mn-ea"/>
                <a:cs typeface="+mn-cs"/>
              </a:rPr>
              <a:t>Fourteen trials (2158 women) are included. </a:t>
            </a:r>
            <a:r>
              <a:rPr lang="en-US" sz="1200" b="0" i="0" u="none" strike="noStrike" kern="1200" baseline="0" dirty="0" err="1" smtClean="0">
                <a:solidFill>
                  <a:schemeClr val="tx1"/>
                </a:solidFill>
                <a:latin typeface="+mn-lt"/>
                <a:ea typeface="+mn-ea"/>
                <a:cs typeface="+mn-cs"/>
              </a:rPr>
              <a:t>Themeta</a:t>
            </a:r>
            <a:r>
              <a:rPr lang="en-US" sz="1200" b="0" i="0" u="none" strike="noStrike" kern="1200" baseline="0" dirty="0" smtClean="0">
                <a:solidFill>
                  <a:schemeClr val="tx1"/>
                </a:solidFill>
                <a:latin typeface="+mn-lt"/>
                <a:ea typeface="+mn-ea"/>
                <a:cs typeface="+mn-cs"/>
              </a:rPr>
              <a:t>-analysis of all women, regardless of gravidity and number of previous miscarriages,</a:t>
            </a:r>
          </a:p>
          <a:p>
            <a:r>
              <a:rPr lang="en-US" sz="1200" b="0" i="0" u="none" strike="noStrike" kern="1200" baseline="0" dirty="0" smtClean="0">
                <a:solidFill>
                  <a:schemeClr val="tx1"/>
                </a:solidFill>
                <a:latin typeface="+mn-lt"/>
                <a:ea typeface="+mn-ea"/>
                <a:cs typeface="+mn-cs"/>
              </a:rPr>
              <a:t>showed no statistically significant difference in the risk of miscarriage between </a:t>
            </a:r>
            <a:r>
              <a:rPr lang="en-US" sz="1200" b="0" i="0" u="none" strike="noStrike" kern="1200" baseline="0" dirty="0" err="1" smtClean="0">
                <a:solidFill>
                  <a:schemeClr val="tx1"/>
                </a:solidFill>
                <a:latin typeface="+mn-lt"/>
                <a:ea typeface="+mn-ea"/>
                <a:cs typeface="+mn-cs"/>
              </a:rPr>
              <a:t>progestogen</a:t>
            </a:r>
            <a:r>
              <a:rPr lang="en-US" sz="1200" b="0" i="0" u="none" strike="noStrike" kern="1200" baseline="0" dirty="0" smtClean="0">
                <a:solidFill>
                  <a:schemeClr val="tx1"/>
                </a:solidFill>
                <a:latin typeface="+mn-lt"/>
                <a:ea typeface="+mn-ea"/>
                <a:cs typeface="+mn-cs"/>
              </a:rPr>
              <a:t> and placebo or no treatment groups (</a:t>
            </a:r>
            <a:r>
              <a:rPr lang="en-US" sz="1200" b="0" i="0" u="none" strike="noStrike" kern="1200" baseline="0" dirty="0" err="1" smtClean="0">
                <a:solidFill>
                  <a:schemeClr val="tx1"/>
                </a:solidFill>
                <a:latin typeface="+mn-lt"/>
                <a:ea typeface="+mn-ea"/>
                <a:cs typeface="+mn-cs"/>
              </a:rPr>
              <a:t>Peto</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odds ratio (</a:t>
            </a:r>
            <a:r>
              <a:rPr lang="en-US" sz="1200" b="0" i="0" u="none" strike="noStrike" kern="1200" baseline="0" dirty="0" err="1" smtClean="0">
                <a:solidFill>
                  <a:schemeClr val="tx1"/>
                </a:solidFill>
                <a:latin typeface="+mn-lt"/>
                <a:ea typeface="+mn-ea"/>
                <a:cs typeface="+mn-cs"/>
              </a:rPr>
              <a:t>Peto</a:t>
            </a:r>
            <a:r>
              <a:rPr lang="en-US" sz="1200" b="0" i="0" u="none" strike="noStrike" kern="1200" baseline="0" dirty="0" smtClean="0">
                <a:solidFill>
                  <a:schemeClr val="tx1"/>
                </a:solidFill>
                <a:latin typeface="+mn-lt"/>
                <a:ea typeface="+mn-ea"/>
                <a:cs typeface="+mn-cs"/>
              </a:rPr>
              <a:t> OR) 0.99; 95% confidence interval (CI) 0.78 to 1.24) and no statistically significant difference in the incidence of</a:t>
            </a:r>
          </a:p>
          <a:p>
            <a:r>
              <a:rPr lang="en-US" sz="1200" b="0" i="0" u="none" strike="noStrike" kern="1200" baseline="0" dirty="0" smtClean="0">
                <a:solidFill>
                  <a:schemeClr val="tx1"/>
                </a:solidFill>
                <a:latin typeface="+mn-lt"/>
                <a:ea typeface="+mn-ea"/>
                <a:cs typeface="+mn-cs"/>
              </a:rPr>
              <a:t>adverse effect in either mother or baby.</a:t>
            </a:r>
          </a:p>
          <a:p>
            <a:r>
              <a:rPr lang="en-US" sz="1200" b="0" i="0" u="none" strike="noStrike" kern="1200" baseline="0" dirty="0" smtClean="0">
                <a:solidFill>
                  <a:schemeClr val="tx1"/>
                </a:solidFill>
                <a:latin typeface="+mn-lt"/>
                <a:ea typeface="+mn-ea"/>
                <a:cs typeface="+mn-cs"/>
              </a:rPr>
              <a:t>A subgroup analysis of placebo controlled trials did not find a difference in the rate of miscarriage with the use of </a:t>
            </a:r>
            <a:r>
              <a:rPr lang="en-US" sz="1200" b="0" i="0" u="none" strike="noStrike" kern="1200" baseline="0" dirty="0" err="1" smtClean="0">
                <a:solidFill>
                  <a:schemeClr val="tx1"/>
                </a:solidFill>
                <a:latin typeface="+mn-lt"/>
                <a:ea typeface="+mn-ea"/>
                <a:cs typeface="+mn-cs"/>
              </a:rPr>
              <a:t>progestogen</a:t>
            </a:r>
            <a:r>
              <a:rPr lang="en-US" sz="1200" b="0" i="0" u="none" strike="noStrike" kern="1200" baseline="0" dirty="0" smtClean="0">
                <a:solidFill>
                  <a:schemeClr val="tx1"/>
                </a:solidFill>
                <a:latin typeface="+mn-lt"/>
                <a:ea typeface="+mn-ea"/>
                <a:cs typeface="+mn-cs"/>
              </a:rPr>
              <a:t> (10</a:t>
            </a:r>
          </a:p>
          <a:p>
            <a:r>
              <a:rPr lang="en-US" sz="1200" b="0" i="0" u="none" strike="noStrike" kern="1200" baseline="0" dirty="0" smtClean="0">
                <a:solidFill>
                  <a:schemeClr val="tx1"/>
                </a:solidFill>
                <a:latin typeface="+mn-lt"/>
                <a:ea typeface="+mn-ea"/>
                <a:cs typeface="+mn-cs"/>
              </a:rPr>
              <a:t>trials, 1028 women; </a:t>
            </a:r>
            <a:r>
              <a:rPr lang="en-US" sz="1200" b="0" i="0" u="none" strike="noStrike" kern="1200" baseline="0" dirty="0" err="1" smtClean="0">
                <a:solidFill>
                  <a:schemeClr val="tx1"/>
                </a:solidFill>
                <a:latin typeface="+mn-lt"/>
                <a:ea typeface="+mn-ea"/>
                <a:cs typeface="+mn-cs"/>
              </a:rPr>
              <a:t>Peto</a:t>
            </a:r>
            <a:r>
              <a:rPr lang="en-US" sz="1200" b="0" i="0" u="none" strike="noStrike" kern="1200" baseline="0" dirty="0" smtClean="0">
                <a:solidFill>
                  <a:schemeClr val="tx1"/>
                </a:solidFill>
                <a:latin typeface="+mn-lt"/>
                <a:ea typeface="+mn-ea"/>
                <a:cs typeface="+mn-cs"/>
              </a:rPr>
              <a:t> OR 1.15; 95% CI 0.88 to 1.50).</a:t>
            </a:r>
          </a:p>
          <a:p>
            <a:r>
              <a:rPr lang="en-US" sz="1200" b="0" i="0" u="none" strike="noStrike" kern="1200" baseline="0" dirty="0" smtClean="0">
                <a:solidFill>
                  <a:schemeClr val="tx1"/>
                </a:solidFill>
                <a:latin typeface="+mn-lt"/>
                <a:ea typeface="+mn-ea"/>
                <a:cs typeface="+mn-cs"/>
              </a:rPr>
              <a:t>In a subgroup analysis of four trials involving women who had recurrent miscarriages (three or more consecutive miscarriages; four</a:t>
            </a:r>
          </a:p>
          <a:p>
            <a:r>
              <a:rPr lang="en-US" sz="1200" b="0" i="0" u="none" strike="noStrike" kern="1200" baseline="0" dirty="0" smtClean="0">
                <a:solidFill>
                  <a:schemeClr val="tx1"/>
                </a:solidFill>
                <a:latin typeface="+mn-lt"/>
                <a:ea typeface="+mn-ea"/>
                <a:cs typeface="+mn-cs"/>
              </a:rPr>
              <a:t>trials, 225 women), </a:t>
            </a:r>
            <a:r>
              <a:rPr lang="en-US" sz="1200" b="0" i="0" u="none" strike="noStrike" kern="1200" baseline="0" dirty="0" err="1" smtClean="0">
                <a:solidFill>
                  <a:schemeClr val="tx1"/>
                </a:solidFill>
                <a:latin typeface="+mn-lt"/>
                <a:ea typeface="+mn-ea"/>
                <a:cs typeface="+mn-cs"/>
              </a:rPr>
              <a:t>progestogen</a:t>
            </a:r>
            <a:r>
              <a:rPr lang="en-US" sz="1200" b="0" i="0" u="none" strike="noStrike" kern="1200" baseline="0" dirty="0" smtClean="0">
                <a:solidFill>
                  <a:schemeClr val="tx1"/>
                </a:solidFill>
                <a:latin typeface="+mn-lt"/>
                <a:ea typeface="+mn-ea"/>
                <a:cs typeface="+mn-cs"/>
              </a:rPr>
              <a:t> treatment showed a statistically significant decrease in miscarriage rate compared to placebo or </a:t>
            </a:r>
            <a:r>
              <a:rPr lang="en-US" sz="1200" b="0" i="0" u="none" strike="noStrike" kern="1200" baseline="0" dirty="0" err="1" smtClean="0">
                <a:solidFill>
                  <a:schemeClr val="tx1"/>
                </a:solidFill>
                <a:latin typeface="+mn-lt"/>
                <a:ea typeface="+mn-ea"/>
                <a:cs typeface="+mn-cs"/>
              </a:rPr>
              <a:t>notreatment</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Peto</a:t>
            </a:r>
            <a:r>
              <a:rPr lang="en-US" sz="1200" b="0" i="0" u="none" strike="noStrike" kern="1200" baseline="0" dirty="0" smtClean="0">
                <a:solidFill>
                  <a:schemeClr val="tx1"/>
                </a:solidFill>
                <a:latin typeface="+mn-lt"/>
                <a:ea typeface="+mn-ea"/>
                <a:cs typeface="+mn-cs"/>
              </a:rPr>
              <a:t> OR 0.39; 95% CI 0.21 to 0.72). However, these four trials were of poorer methodological quality. No statistically</a:t>
            </a:r>
          </a:p>
          <a:p>
            <a:r>
              <a:rPr lang="en-US" sz="1200" b="0" i="0" u="none" strike="noStrike" kern="1200" baseline="0" dirty="0" smtClean="0">
                <a:solidFill>
                  <a:schemeClr val="tx1"/>
                </a:solidFill>
                <a:latin typeface="+mn-lt"/>
                <a:ea typeface="+mn-ea"/>
                <a:cs typeface="+mn-cs"/>
              </a:rPr>
              <a:t>significant differences were found between the route of administration of </a:t>
            </a:r>
            <a:r>
              <a:rPr lang="en-US" sz="1200" b="0" i="0" u="none" strike="noStrike" kern="1200" baseline="0" dirty="0" err="1" smtClean="0">
                <a:solidFill>
                  <a:schemeClr val="tx1"/>
                </a:solidFill>
                <a:latin typeface="+mn-lt"/>
                <a:ea typeface="+mn-ea"/>
                <a:cs typeface="+mn-cs"/>
              </a:rPr>
              <a:t>progestogen</a:t>
            </a:r>
            <a:r>
              <a:rPr lang="en-US" sz="1200" b="0" i="0" u="none" strike="noStrike" kern="1200" baseline="0" dirty="0" smtClean="0">
                <a:solidFill>
                  <a:schemeClr val="tx1"/>
                </a:solidFill>
                <a:latin typeface="+mn-lt"/>
                <a:ea typeface="+mn-ea"/>
                <a:cs typeface="+mn-cs"/>
              </a:rPr>
              <a:t> (oral, intramuscular, vaginal) versus placebo or</a:t>
            </a:r>
          </a:p>
          <a:p>
            <a:r>
              <a:rPr lang="en-US" sz="1200" b="0" i="0" u="none" strike="noStrike" kern="1200" baseline="0" dirty="0" smtClean="0">
                <a:solidFill>
                  <a:schemeClr val="tx1"/>
                </a:solidFill>
                <a:latin typeface="+mn-lt"/>
                <a:ea typeface="+mn-ea"/>
                <a:cs typeface="+mn-cs"/>
              </a:rPr>
              <a:t>no treatment. No significant differences in the rates of preterm birth, neonatal death, or fetal genital anomalies/</a:t>
            </a:r>
            <a:r>
              <a:rPr lang="en-US" sz="1200" b="0" i="0" u="none" strike="noStrike" kern="1200" baseline="0" dirty="0" err="1" smtClean="0">
                <a:solidFill>
                  <a:schemeClr val="tx1"/>
                </a:solidFill>
                <a:latin typeface="+mn-lt"/>
                <a:ea typeface="+mn-ea"/>
                <a:cs typeface="+mn-cs"/>
              </a:rPr>
              <a:t>virilization</a:t>
            </a:r>
            <a:r>
              <a:rPr lang="en-US" sz="1200" b="0" i="0" u="none" strike="noStrike" kern="1200" baseline="0" dirty="0" smtClean="0">
                <a:solidFill>
                  <a:schemeClr val="tx1"/>
                </a:solidFill>
                <a:latin typeface="+mn-lt"/>
                <a:ea typeface="+mn-ea"/>
                <a:cs typeface="+mn-cs"/>
              </a:rPr>
              <a:t> were found</a:t>
            </a:r>
          </a:p>
          <a:p>
            <a:r>
              <a:rPr lang="en-US" sz="1200" b="0" i="0" u="none" strike="noStrike" kern="1200" baseline="0" dirty="0" smtClean="0">
                <a:solidFill>
                  <a:schemeClr val="tx1"/>
                </a:solidFill>
                <a:latin typeface="+mn-lt"/>
                <a:ea typeface="+mn-ea"/>
                <a:cs typeface="+mn-cs"/>
              </a:rPr>
              <a:t>between </a:t>
            </a:r>
            <a:r>
              <a:rPr lang="en-US" sz="1200" b="0" i="0" u="none" strike="noStrike" kern="1200" baseline="0" dirty="0" err="1" smtClean="0">
                <a:solidFill>
                  <a:schemeClr val="tx1"/>
                </a:solidFill>
                <a:latin typeface="+mn-lt"/>
                <a:ea typeface="+mn-ea"/>
                <a:cs typeface="+mn-cs"/>
              </a:rPr>
              <a:t>progestogen</a:t>
            </a:r>
            <a:r>
              <a:rPr lang="en-US" sz="1200" b="0" i="0" u="none" strike="noStrike" kern="1200" baseline="0" dirty="0" smtClean="0">
                <a:solidFill>
                  <a:schemeClr val="tx1"/>
                </a:solidFill>
                <a:latin typeface="+mn-lt"/>
                <a:ea typeface="+mn-ea"/>
                <a:cs typeface="+mn-cs"/>
              </a:rPr>
              <a:t> therapy versus placebo/control.</a:t>
            </a:r>
          </a:p>
          <a:p>
            <a:r>
              <a:rPr lang="en-US" sz="1200" b="0" i="0" u="none" strike="noStrike" kern="1200" baseline="0" dirty="0" smtClean="0">
                <a:solidFill>
                  <a:schemeClr val="tx1"/>
                </a:solidFill>
                <a:latin typeface="+mn-lt"/>
                <a:ea typeface="+mn-ea"/>
                <a:cs typeface="+mn-cs"/>
              </a:rPr>
              <a:t>Authors’ conclusions</a:t>
            </a:r>
          </a:p>
          <a:p>
            <a:r>
              <a:rPr lang="en-US" sz="1200" b="0" i="0" u="none" strike="noStrike" kern="1200" baseline="0" dirty="0" smtClean="0">
                <a:solidFill>
                  <a:schemeClr val="tx1"/>
                </a:solidFill>
                <a:latin typeface="+mn-lt"/>
                <a:ea typeface="+mn-ea"/>
                <a:cs typeface="+mn-cs"/>
              </a:rPr>
              <a:t>There is no evidence to support the routine use of </a:t>
            </a:r>
            <a:r>
              <a:rPr lang="en-US" sz="1200" b="0" i="0" u="none" strike="noStrike" kern="1200" baseline="0" dirty="0" err="1" smtClean="0">
                <a:solidFill>
                  <a:schemeClr val="tx1"/>
                </a:solidFill>
                <a:latin typeface="+mn-lt"/>
                <a:ea typeface="+mn-ea"/>
                <a:cs typeface="+mn-cs"/>
              </a:rPr>
              <a:t>progestogen</a:t>
            </a:r>
            <a:r>
              <a:rPr lang="en-US" sz="1200" b="0" i="0" u="none" strike="noStrike" kern="1200" baseline="0" dirty="0" smtClean="0">
                <a:solidFill>
                  <a:schemeClr val="tx1"/>
                </a:solidFill>
                <a:latin typeface="+mn-lt"/>
                <a:ea typeface="+mn-ea"/>
                <a:cs typeface="+mn-cs"/>
              </a:rPr>
              <a:t> to prevent miscarriage in early to mid-pregnancy. However, there seems</a:t>
            </a:r>
          </a:p>
          <a:p>
            <a:r>
              <a:rPr lang="en-US" sz="1200" b="0" i="0" u="none" strike="noStrike" kern="1200" baseline="0" dirty="0" smtClean="0">
                <a:solidFill>
                  <a:schemeClr val="tx1"/>
                </a:solidFill>
                <a:latin typeface="+mn-lt"/>
                <a:ea typeface="+mn-ea"/>
                <a:cs typeface="+mn-cs"/>
              </a:rPr>
              <a:t>to be evidence of benefit in women with a history of recurrent miscarriage. Treatment for these women may be warranted given the</a:t>
            </a:r>
          </a:p>
          <a:p>
            <a:r>
              <a:rPr lang="en-US" sz="1200" b="0" i="0" u="none" strike="noStrike" kern="1200" baseline="0" dirty="0" smtClean="0">
                <a:solidFill>
                  <a:schemeClr val="tx1"/>
                </a:solidFill>
                <a:latin typeface="+mn-lt"/>
                <a:ea typeface="+mn-ea"/>
                <a:cs typeface="+mn-cs"/>
              </a:rPr>
              <a:t>reduced rates of miscarriage in the treatment group and the finding of no statistically significant difference between treatment and</a:t>
            </a:r>
          </a:p>
          <a:p>
            <a:r>
              <a:rPr lang="en-US" sz="1200" b="0" i="0" u="none" strike="noStrike" kern="1200" baseline="0" dirty="0" smtClean="0">
                <a:solidFill>
                  <a:schemeClr val="tx1"/>
                </a:solidFill>
                <a:latin typeface="+mn-lt"/>
                <a:ea typeface="+mn-ea"/>
                <a:cs typeface="+mn-cs"/>
              </a:rPr>
              <a:t>control groups in rates of adverse effects suffered by </a:t>
            </a:r>
            <a:r>
              <a:rPr lang="en-US" sz="1200" b="0" i="0" u="none" strike="noStrike" kern="1200" baseline="0" dirty="0" err="1" smtClean="0">
                <a:solidFill>
                  <a:schemeClr val="tx1"/>
                </a:solidFill>
                <a:latin typeface="+mn-lt"/>
                <a:ea typeface="+mn-ea"/>
                <a:cs typeface="+mn-cs"/>
              </a:rPr>
              <a:t>eithermother</a:t>
            </a:r>
            <a:r>
              <a:rPr lang="en-US" sz="1200" b="0" i="0" u="none" strike="noStrike" kern="1200" baseline="0" dirty="0" smtClean="0">
                <a:solidFill>
                  <a:schemeClr val="tx1"/>
                </a:solidFill>
                <a:latin typeface="+mn-lt"/>
                <a:ea typeface="+mn-ea"/>
                <a:cs typeface="+mn-cs"/>
              </a:rPr>
              <a:t> or baby in the available evidence. Larger trials are currently underway</a:t>
            </a:r>
          </a:p>
          <a:p>
            <a:r>
              <a:rPr lang="en-US" sz="1200" b="0" i="0" u="none" strike="noStrike" kern="1200" baseline="0" dirty="0" smtClean="0">
                <a:solidFill>
                  <a:schemeClr val="tx1"/>
                </a:solidFill>
                <a:latin typeface="+mn-lt"/>
                <a:ea typeface="+mn-ea"/>
                <a:cs typeface="+mn-cs"/>
              </a:rPr>
              <a:t>to inform treatment for this group of women.</a:t>
            </a:r>
            <a:endParaRPr lang="en-US" dirty="0"/>
          </a:p>
        </p:txBody>
      </p:sp>
      <p:sp>
        <p:nvSpPr>
          <p:cNvPr id="4" name="Slide Number Placeholder 3"/>
          <p:cNvSpPr>
            <a:spLocks noGrp="1"/>
          </p:cNvSpPr>
          <p:nvPr>
            <p:ph type="sldNum" sz="quarter" idx="10"/>
          </p:nvPr>
        </p:nvSpPr>
        <p:spPr/>
        <p:txBody>
          <a:bodyPr/>
          <a:lstStyle/>
          <a:p>
            <a:fld id="{C231F6F7-9472-D04A-AA4C-D22746ED8AAD}" type="slidenum">
              <a:rPr lang="en-US" smtClean="0"/>
              <a:t>11</a:t>
            </a:fld>
            <a:endParaRPr lang="en-US"/>
          </a:p>
        </p:txBody>
      </p:sp>
    </p:spTree>
    <p:extLst>
      <p:ext uri="{BB962C8B-B14F-4D97-AF65-F5344CB8AC3E}">
        <p14:creationId xmlns:p14="http://schemas.microsoft.com/office/powerpoint/2010/main" val="366414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Type of </a:t>
            </a:r>
            <a:r>
              <a:rPr lang="en-US" dirty="0" err="1" smtClean="0"/>
              <a:t>progestogens</a:t>
            </a:r>
            <a:r>
              <a:rPr lang="en-US" dirty="0" smtClean="0"/>
              <a:t>: </a:t>
            </a:r>
          </a:p>
          <a:p>
            <a:pPr marL="228600" marR="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dirty="0" smtClean="0"/>
              <a:t>natural progesterone</a:t>
            </a:r>
          </a:p>
          <a:p>
            <a:pPr marL="228600" marR="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dirty="0" smtClean="0"/>
              <a:t>Synthetic</a:t>
            </a:r>
            <a:r>
              <a:rPr lang="en-US" baseline="0" dirty="0" smtClean="0"/>
              <a:t> </a:t>
            </a:r>
            <a:r>
              <a:rPr lang="en-US" baseline="0" dirty="0" err="1" smtClean="0"/>
              <a:t>progesteron</a:t>
            </a:r>
            <a:r>
              <a:rPr lang="en-US" baseline="0" dirty="0" smtClean="0"/>
              <a:t> (</a:t>
            </a:r>
            <a:r>
              <a:rPr lang="en-US" baseline="0" dirty="0" err="1" smtClean="0"/>
              <a:t>progestins</a:t>
            </a:r>
            <a:r>
              <a:rPr lang="en-US" baseline="0" dirty="0" smtClean="0"/>
              <a:t>):</a:t>
            </a:r>
          </a:p>
          <a:p>
            <a:pPr marL="228600" marR="0" indent="-228600" algn="l" defTabSz="457200" rtl="0" eaLnBrk="1" fontAlgn="auto" latinLnBrk="0" hangingPunct="1">
              <a:lnSpc>
                <a:spcPct val="100000"/>
              </a:lnSpc>
              <a:spcBef>
                <a:spcPts val="0"/>
              </a:spcBef>
              <a:spcAft>
                <a:spcPts val="0"/>
              </a:spcAft>
              <a:buClrTx/>
              <a:buSzTx/>
              <a:buFont typeface="Arial"/>
              <a:buChar char="•"/>
              <a:tabLst/>
              <a:defRPr/>
            </a:pPr>
            <a:r>
              <a:rPr lang="en-US" dirty="0" err="1" smtClean="0"/>
              <a:t>medroxyprogesterone</a:t>
            </a:r>
            <a:r>
              <a:rPr lang="en-US" dirty="0" smtClean="0"/>
              <a:t>,</a:t>
            </a:r>
          </a:p>
          <a:p>
            <a:pPr marL="228600" marR="0" indent="-228600" algn="l" defTabSz="457200" rtl="0" eaLnBrk="1" fontAlgn="auto" latinLnBrk="0" hangingPunct="1">
              <a:lnSpc>
                <a:spcPct val="100000"/>
              </a:lnSpc>
              <a:spcBef>
                <a:spcPts val="0"/>
              </a:spcBef>
              <a:spcAft>
                <a:spcPts val="0"/>
              </a:spcAft>
              <a:buClrTx/>
              <a:buSzTx/>
              <a:buFont typeface="Arial"/>
              <a:buChar char="•"/>
              <a:tabLst/>
              <a:defRPr/>
            </a:pPr>
            <a:r>
              <a:rPr lang="en-US" dirty="0" err="1" smtClean="0"/>
              <a:t>cyclopentyl</a:t>
            </a:r>
            <a:r>
              <a:rPr lang="en-US" dirty="0" smtClean="0"/>
              <a:t> </a:t>
            </a:r>
            <a:r>
              <a:rPr lang="en-US" dirty="0" err="1" smtClean="0"/>
              <a:t>enol</a:t>
            </a:r>
            <a:r>
              <a:rPr lang="en-US" dirty="0" smtClean="0"/>
              <a:t> ether of progesterone</a:t>
            </a:r>
          </a:p>
          <a:p>
            <a:pPr marL="228600" marR="0" indent="-228600" algn="l" defTabSz="457200" rtl="0" eaLnBrk="1" fontAlgn="auto" latinLnBrk="0" hangingPunct="1">
              <a:lnSpc>
                <a:spcPct val="100000"/>
              </a:lnSpc>
              <a:spcBef>
                <a:spcPts val="0"/>
              </a:spcBef>
              <a:spcAft>
                <a:spcPts val="0"/>
              </a:spcAft>
              <a:buClrTx/>
              <a:buSzTx/>
              <a:buFont typeface="Arial"/>
              <a:buChar char="•"/>
              <a:tabLst/>
              <a:defRPr/>
            </a:pPr>
            <a:r>
              <a:rPr lang="en-US" dirty="0" err="1" smtClean="0"/>
              <a:t>dydrogesterone</a:t>
            </a:r>
            <a:endParaRPr lang="en-US" dirty="0" smtClean="0"/>
          </a:p>
          <a:p>
            <a:pPr marL="228600" marR="0" indent="-228600" algn="l" defTabSz="457200" rtl="0" eaLnBrk="1" fontAlgn="auto" latinLnBrk="0" hangingPunct="1">
              <a:lnSpc>
                <a:spcPct val="100000"/>
              </a:lnSpc>
              <a:spcBef>
                <a:spcPts val="0"/>
              </a:spcBef>
              <a:spcAft>
                <a:spcPts val="0"/>
              </a:spcAft>
              <a:buClrTx/>
              <a:buSzTx/>
              <a:buFont typeface="Arial"/>
              <a:buChar char="•"/>
              <a:tabLst/>
              <a:defRPr/>
            </a:pPr>
            <a:r>
              <a:rPr lang="en-US" dirty="0" smtClean="0"/>
              <a:t>17-hydroxyprogesterone </a:t>
            </a:r>
            <a:r>
              <a:rPr lang="en-US" dirty="0" err="1" smtClean="0"/>
              <a:t>caproate</a:t>
            </a:r>
            <a:endParaRPr lang="en-US" dirty="0" smtClean="0"/>
          </a:p>
          <a:p>
            <a:pPr marL="228600" marR="0" indent="-228600" algn="l" defTabSz="457200" rtl="0" eaLnBrk="1" fontAlgn="auto" latinLnBrk="0" hangingPunct="1">
              <a:lnSpc>
                <a:spcPct val="100000"/>
              </a:lnSpc>
              <a:spcBef>
                <a:spcPts val="0"/>
              </a:spcBef>
              <a:spcAft>
                <a:spcPts val="0"/>
              </a:spcAft>
              <a:buClrTx/>
              <a:buSzTx/>
              <a:buFont typeface="Arial"/>
              <a:buChar char="•"/>
              <a:tabLst/>
              <a:defRPr/>
            </a:pPr>
            <a:r>
              <a:rPr lang="en-US" dirty="0" err="1" smtClean="0"/>
              <a:t>Allylestrenol</a:t>
            </a:r>
            <a:r>
              <a:rPr lang="en-US" dirty="0" smtClean="0"/>
              <a:t>: oral </a:t>
            </a:r>
            <a:r>
              <a:rPr lang="en-US" dirty="0" err="1" smtClean="0"/>
              <a:t>etkili</a:t>
            </a:r>
            <a:r>
              <a:rPr lang="en-US" dirty="0" smtClean="0"/>
              <a:t> steroidal </a:t>
            </a:r>
            <a:r>
              <a:rPr lang="en-US" dirty="0" err="1" smtClean="0"/>
              <a:t>gestagen</a:t>
            </a:r>
            <a:endParaRPr lang="en-US" dirty="0" smtClean="0"/>
          </a:p>
          <a:p>
            <a:pPr marL="228600" marR="0" indent="-228600" algn="l" defTabSz="457200" rtl="0" eaLnBrk="1" fontAlgn="auto" latinLnBrk="0" hangingPunct="1">
              <a:lnSpc>
                <a:spcPct val="100000"/>
              </a:lnSpc>
              <a:spcBef>
                <a:spcPts val="0"/>
              </a:spcBef>
              <a:spcAft>
                <a:spcPts val="0"/>
              </a:spcAft>
              <a:buClrTx/>
              <a:buSzTx/>
              <a:buFont typeface="Arial"/>
              <a:buChar char="•"/>
              <a:tabLst/>
              <a:defRPr/>
            </a:pPr>
            <a:endParaRPr lang="en-US" dirty="0" smtClean="0"/>
          </a:p>
          <a:p>
            <a:pPr marL="228600" marR="0" indent="-228600" algn="l" defTabSz="457200" rtl="0" eaLnBrk="1" fontAlgn="auto" latinLnBrk="0" hangingPunct="1">
              <a:lnSpc>
                <a:spcPct val="100000"/>
              </a:lnSpc>
              <a:spcBef>
                <a:spcPts val="0"/>
              </a:spcBef>
              <a:spcAft>
                <a:spcPts val="0"/>
              </a:spcAft>
              <a:buClrTx/>
              <a:buSzTx/>
              <a:buFont typeface="Arial"/>
              <a:buChar char="•"/>
              <a:tabLst/>
              <a:defRPr/>
            </a:pPr>
            <a:endParaRPr lang="en-US" b="1" dirty="0" smtClean="0"/>
          </a:p>
          <a:p>
            <a:r>
              <a:rPr lang="en-US" sz="1200" b="1" i="0" u="none" strike="noStrike" kern="1200" baseline="0" dirty="0" smtClean="0">
                <a:solidFill>
                  <a:schemeClr val="tx1"/>
                </a:solidFill>
                <a:latin typeface="+mn-lt"/>
                <a:ea typeface="+mn-ea"/>
                <a:cs typeface="+mn-cs"/>
              </a:rPr>
              <a:t>Duration of treatment</a:t>
            </a:r>
          </a:p>
          <a:p>
            <a:r>
              <a:rPr lang="en-US" sz="1200" b="0" i="0" u="none" strike="noStrike" kern="1200" baseline="0" dirty="0" smtClean="0">
                <a:solidFill>
                  <a:schemeClr val="tx1"/>
                </a:solidFill>
                <a:latin typeface="+mn-lt"/>
                <a:ea typeface="+mn-ea"/>
                <a:cs typeface="+mn-cs"/>
              </a:rPr>
              <a:t>There was a wide variation in treatment duration between studies.</a:t>
            </a:r>
          </a:p>
          <a:p>
            <a:r>
              <a:rPr lang="en-US" sz="1200" b="0" i="0" u="none" strike="noStrike" kern="1200" baseline="0" dirty="0" smtClean="0">
                <a:solidFill>
                  <a:schemeClr val="tx1"/>
                </a:solidFill>
                <a:latin typeface="+mn-lt"/>
                <a:ea typeface="+mn-ea"/>
                <a:cs typeface="+mn-cs"/>
              </a:rPr>
              <a:t>One study continued treatment </a:t>
            </a:r>
            <a:r>
              <a:rPr lang="en-US" sz="1200" b="1" i="0" u="none" strike="noStrike" kern="1200" baseline="0" dirty="0" smtClean="0">
                <a:solidFill>
                  <a:schemeClr val="tx1"/>
                </a:solidFill>
                <a:latin typeface="+mn-lt"/>
                <a:ea typeface="+mn-ea"/>
                <a:cs typeface="+mn-cs"/>
              </a:rPr>
              <a:t>until miscarriage or until 14 days after the resolution of symptoms </a:t>
            </a:r>
            <a:r>
              <a:rPr lang="en-US" sz="1200" b="0" i="0" u="none" strike="noStrike" kern="1200" baseline="0" dirty="0" smtClean="0">
                <a:solidFill>
                  <a:schemeClr val="tx1"/>
                </a:solidFill>
                <a:latin typeface="+mn-lt"/>
                <a:ea typeface="+mn-ea"/>
                <a:cs typeface="+mn-cs"/>
              </a:rPr>
              <a:t>(Gerhard 1987); </a:t>
            </a:r>
            <a:r>
              <a:rPr lang="en-US" sz="1200" b="1" i="0" u="none" strike="noStrike" kern="1200" baseline="0" dirty="0" smtClean="0">
                <a:solidFill>
                  <a:schemeClr val="tx1"/>
                </a:solidFill>
                <a:latin typeface="+mn-lt"/>
                <a:ea typeface="+mn-ea"/>
                <a:cs typeface="+mn-cs"/>
              </a:rPr>
              <a:t>two studies continued treatment for 14 or 17 days</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Corrado</a:t>
            </a:r>
            <a:r>
              <a:rPr lang="en-US" sz="1200" b="0" i="0" u="none" strike="noStrike" kern="1200" baseline="0" dirty="0" smtClean="0">
                <a:solidFill>
                  <a:schemeClr val="tx1"/>
                </a:solidFill>
                <a:latin typeface="+mn-lt"/>
                <a:ea typeface="+mn-ea"/>
                <a:cs typeface="+mn-cs"/>
              </a:rPr>
              <a:t> 2002; Moller 1965); </a:t>
            </a:r>
          </a:p>
          <a:p>
            <a:r>
              <a:rPr lang="en-US" sz="1200" b="0" i="0" u="none" strike="noStrike" kern="1200" baseline="0" dirty="0" smtClean="0">
                <a:solidFill>
                  <a:schemeClr val="tx1"/>
                </a:solidFill>
                <a:latin typeface="+mn-lt"/>
                <a:ea typeface="+mn-ea"/>
                <a:cs typeface="+mn-cs"/>
              </a:rPr>
              <a:t>one study continued treatment for 21 days (</a:t>
            </a:r>
            <a:r>
              <a:rPr lang="en-US" sz="1200" b="0" i="0" u="none" strike="noStrike" kern="1200" baseline="0" dirty="0" err="1" smtClean="0">
                <a:solidFill>
                  <a:schemeClr val="tx1"/>
                </a:solidFill>
                <a:latin typeface="+mn-lt"/>
                <a:ea typeface="+mn-ea"/>
                <a:cs typeface="+mn-cs"/>
              </a:rPr>
              <a:t>Nyboe</a:t>
            </a:r>
            <a:r>
              <a:rPr lang="en-US" sz="1200" b="0" i="0" u="none" strike="noStrike" kern="1200" baseline="0" dirty="0" smtClean="0">
                <a:solidFill>
                  <a:schemeClr val="tx1"/>
                </a:solidFill>
                <a:latin typeface="+mn-lt"/>
                <a:ea typeface="+mn-ea"/>
                <a:cs typeface="+mn-cs"/>
              </a:rPr>
              <a:t> Anderson 2002); one study continued treatment for five weeks </a:t>
            </a:r>
            <a:r>
              <a:rPr lang="en-US" sz="1200" b="0" i="0" u="none" strike="noStrike" kern="1200" baseline="0" dirty="0" err="1" smtClean="0">
                <a:solidFill>
                  <a:schemeClr val="tx1"/>
                </a:solidFill>
                <a:latin typeface="+mn-lt"/>
                <a:ea typeface="+mn-ea"/>
                <a:cs typeface="+mn-cs"/>
              </a:rPr>
              <a:t>Reijnders</a:t>
            </a:r>
            <a:r>
              <a:rPr lang="en-US" sz="1200" b="0" i="0" u="none" strike="noStrike" kern="1200" baseline="0" dirty="0" smtClean="0">
                <a:solidFill>
                  <a:schemeClr val="tx1"/>
                </a:solidFill>
                <a:latin typeface="+mn-lt"/>
                <a:ea typeface="+mn-ea"/>
                <a:cs typeface="+mn-cs"/>
              </a:rPr>
              <a:t> 1988); one study continued treatment for eight weeks (</a:t>
            </a:r>
            <a:r>
              <a:rPr lang="en-US" sz="1200" b="0" i="0" u="none" strike="noStrike" kern="1200" baseline="0" dirty="0" err="1" smtClean="0">
                <a:solidFill>
                  <a:schemeClr val="tx1"/>
                </a:solidFill>
                <a:latin typeface="+mn-lt"/>
                <a:ea typeface="+mn-ea"/>
                <a:cs typeface="+mn-cs"/>
              </a:rPr>
              <a:t>Tognoni</a:t>
            </a:r>
            <a:r>
              <a:rPr lang="en-US" sz="1200" b="0" i="0" u="none" strike="noStrike" kern="1200" baseline="0" dirty="0" smtClean="0">
                <a:solidFill>
                  <a:schemeClr val="tx1"/>
                </a:solidFill>
                <a:latin typeface="+mn-lt"/>
                <a:ea typeface="+mn-ea"/>
                <a:cs typeface="+mn-cs"/>
              </a:rPr>
              <a:t> 1980); one study continued treatment until the 24</a:t>
            </a:r>
            <a:r>
              <a:rPr lang="en-US" sz="1200" b="0" i="0" u="none" strike="noStrike" kern="1200" baseline="30000" dirty="0" smtClean="0">
                <a:solidFill>
                  <a:schemeClr val="tx1"/>
                </a:solidFill>
                <a:latin typeface="+mn-lt"/>
                <a:ea typeface="+mn-ea"/>
                <a:cs typeface="+mn-cs"/>
              </a:rPr>
              <a:t>th</a:t>
            </a:r>
            <a:r>
              <a:rPr lang="en-US" sz="1200" b="0" i="0" u="none" strike="noStrike" kern="1200" baseline="0" dirty="0" smtClean="0">
                <a:solidFill>
                  <a:schemeClr val="tx1"/>
                </a:solidFill>
                <a:latin typeface="+mn-lt"/>
                <a:ea typeface="+mn-ea"/>
                <a:cs typeface="+mn-cs"/>
              </a:rPr>
              <a:t> week of pregnancy (Shearman 1963); and one study continued treatment until miscarriage or until 36 weeks’ gestation (Le Vine 1964).One study continued treatment until the 12th week of gestation</a:t>
            </a:r>
          </a:p>
          <a:p>
            <a:r>
              <a:rPr lang="en-US" sz="1200" b="0" i="0" u="none" strike="noStrike" kern="1200" baseline="0" dirty="0" smtClean="0">
                <a:solidFill>
                  <a:schemeClr val="tx1"/>
                </a:solidFill>
                <a:latin typeface="+mn-lt"/>
                <a:ea typeface="+mn-ea"/>
                <a:cs typeface="+mn-cs"/>
              </a:rPr>
              <a:t>(El-</a:t>
            </a:r>
            <a:r>
              <a:rPr lang="en-US" sz="1200" b="0" i="0" u="none" strike="noStrike" kern="1200" baseline="0" dirty="0" err="1" smtClean="0">
                <a:solidFill>
                  <a:schemeClr val="tx1"/>
                </a:solidFill>
                <a:latin typeface="+mn-lt"/>
                <a:ea typeface="+mn-ea"/>
                <a:cs typeface="+mn-cs"/>
              </a:rPr>
              <a:t>Zibdeh</a:t>
            </a:r>
            <a:r>
              <a:rPr lang="en-US" sz="1200" b="0" i="0" u="none" strike="noStrike" kern="1200" baseline="0" dirty="0" smtClean="0">
                <a:solidFill>
                  <a:schemeClr val="tx1"/>
                </a:solidFill>
                <a:latin typeface="+mn-lt"/>
                <a:ea typeface="+mn-ea"/>
                <a:cs typeface="+mn-cs"/>
              </a:rPr>
              <a:t> 2005). In the remaining five studies treatment duration was either not stated or unclear (</a:t>
            </a:r>
            <a:r>
              <a:rPr lang="en-US" sz="1200" b="0" i="0" u="none" strike="noStrike" kern="1200" baseline="0" dirty="0" err="1" smtClean="0">
                <a:solidFill>
                  <a:schemeClr val="tx1"/>
                </a:solidFill>
                <a:latin typeface="+mn-lt"/>
                <a:ea typeface="+mn-ea"/>
                <a:cs typeface="+mn-cs"/>
              </a:rPr>
              <a:t>Berle</a:t>
            </a:r>
            <a:r>
              <a:rPr lang="en-US" sz="1200" b="0" i="0" u="none" strike="noStrike" kern="1200" baseline="0" dirty="0" smtClean="0">
                <a:solidFill>
                  <a:schemeClr val="tx1"/>
                </a:solidFill>
                <a:latin typeface="+mn-lt"/>
                <a:ea typeface="+mn-ea"/>
                <a:cs typeface="+mn-cs"/>
              </a:rPr>
              <a:t> 1980; </a:t>
            </a:r>
            <a:r>
              <a:rPr lang="en-US" sz="1200" b="0" i="0" u="none" strike="noStrike" kern="1200" baseline="0" dirty="0" err="1" smtClean="0">
                <a:solidFill>
                  <a:schemeClr val="tx1"/>
                </a:solidFill>
                <a:latin typeface="+mn-lt"/>
                <a:ea typeface="+mn-ea"/>
                <a:cs typeface="+mn-cs"/>
              </a:rPr>
              <a:t>Goldzieher</a:t>
            </a:r>
            <a:endParaRPr lang="en-US" sz="1200" b="0" i="0" u="none" strike="noStrike" kern="1200" baseline="0" dirty="0" smtClean="0">
              <a:solidFill>
                <a:schemeClr val="tx1"/>
              </a:solidFill>
              <a:latin typeface="+mn-lt"/>
              <a:ea typeface="+mn-ea"/>
              <a:cs typeface="+mn-cs"/>
            </a:endParaRPr>
          </a:p>
          <a:p>
            <a:r>
              <a:rPr lang="pl-PL" sz="1200" b="0" i="0" u="none" strike="noStrike" kern="1200" baseline="0" dirty="0" smtClean="0">
                <a:solidFill>
                  <a:schemeClr val="tx1"/>
                </a:solidFill>
                <a:latin typeface="+mn-lt"/>
                <a:ea typeface="+mn-ea"/>
                <a:cs typeface="+mn-cs"/>
              </a:rPr>
              <a:t>1964; </a:t>
            </a:r>
            <a:r>
              <a:rPr lang="pl-PL" sz="1200" b="0" i="0" u="none" strike="noStrike" kern="1200" baseline="0" dirty="0" err="1" smtClean="0">
                <a:solidFill>
                  <a:schemeClr val="tx1"/>
                </a:solidFill>
                <a:latin typeface="+mn-lt"/>
                <a:ea typeface="+mn-ea"/>
                <a:cs typeface="+mn-cs"/>
              </a:rPr>
              <a:t>Klopper</a:t>
            </a:r>
            <a:r>
              <a:rPr lang="pl-PL" sz="1200" b="0" i="0" u="none" strike="noStrike" kern="1200" baseline="0" dirty="0" smtClean="0">
                <a:solidFill>
                  <a:schemeClr val="tx1"/>
                </a:solidFill>
                <a:latin typeface="+mn-lt"/>
                <a:ea typeface="+mn-ea"/>
                <a:cs typeface="+mn-cs"/>
              </a:rPr>
              <a:t> 1965; MacDonald 1972; </a:t>
            </a:r>
            <a:r>
              <a:rPr lang="pl-PL" sz="1200" b="0" i="0" u="none" strike="noStrike" kern="1200" baseline="0" dirty="0" err="1" smtClean="0">
                <a:solidFill>
                  <a:schemeClr val="tx1"/>
                </a:solidFill>
                <a:latin typeface="+mn-lt"/>
                <a:ea typeface="+mn-ea"/>
                <a:cs typeface="+mn-cs"/>
              </a:rPr>
              <a:t>Swyer</a:t>
            </a:r>
            <a:r>
              <a:rPr lang="pl-PL" sz="1200" b="0" i="0" u="none" strike="noStrike" kern="1200" baseline="0" dirty="0" smtClean="0">
                <a:solidFill>
                  <a:schemeClr val="tx1"/>
                </a:solidFill>
                <a:latin typeface="+mn-lt"/>
                <a:ea typeface="+mn-ea"/>
                <a:cs typeface="+mn-cs"/>
              </a:rPr>
              <a:t> 1953).</a:t>
            </a:r>
            <a:endParaRPr lang="en-US" dirty="0" smtClean="0"/>
          </a:p>
        </p:txBody>
      </p:sp>
      <p:sp>
        <p:nvSpPr>
          <p:cNvPr id="4" name="Slide Number Placeholder 3"/>
          <p:cNvSpPr>
            <a:spLocks noGrp="1"/>
          </p:cNvSpPr>
          <p:nvPr>
            <p:ph type="sldNum" sz="quarter" idx="10"/>
          </p:nvPr>
        </p:nvSpPr>
        <p:spPr/>
        <p:txBody>
          <a:bodyPr/>
          <a:lstStyle/>
          <a:p>
            <a:fld id="{C231F6F7-9472-D04A-AA4C-D22746ED8AAD}" type="slidenum">
              <a:rPr lang="en-US" smtClean="0"/>
              <a:t>12</a:t>
            </a:fld>
            <a:endParaRPr lang="en-US"/>
          </a:p>
        </p:txBody>
      </p:sp>
    </p:spTree>
    <p:extLst>
      <p:ext uri="{BB962C8B-B14F-4D97-AF65-F5344CB8AC3E}">
        <p14:creationId xmlns:p14="http://schemas.microsoft.com/office/powerpoint/2010/main" val="7259339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31F6F7-9472-D04A-AA4C-D22746ED8AAD}" type="slidenum">
              <a:rPr lang="en-US" smtClean="0"/>
              <a:t>15</a:t>
            </a:fld>
            <a:endParaRPr lang="en-US"/>
          </a:p>
        </p:txBody>
      </p:sp>
    </p:spTree>
    <p:extLst>
      <p:ext uri="{BB962C8B-B14F-4D97-AF65-F5344CB8AC3E}">
        <p14:creationId xmlns:p14="http://schemas.microsoft.com/office/powerpoint/2010/main" val="32236104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Progesterone can be administered orally, vaginally, rectally, subcutaneously or intramuscularly, although the vaginal route is preferred in the majority of IVF centers globally (</a:t>
            </a:r>
            <a:r>
              <a:rPr lang="en-US" dirty="0" err="1" smtClean="0"/>
              <a:t>Vaisbuch</a:t>
            </a:r>
            <a:r>
              <a:rPr lang="en-US" dirty="0" smtClean="0"/>
              <a:t> et al., 2012).</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Indeed, oral administration of progesterone is associated with low bioavailability (due to a substantial first-pass metabolism) and side effects, such as somnolence (Shapiro et al., 2014), while daily intramuscular administration can lead to pain at the injection site, and local abscess (</a:t>
            </a:r>
            <a:r>
              <a:rPr lang="en-US" dirty="0" err="1" smtClean="0"/>
              <a:t>Ghanem</a:t>
            </a:r>
            <a:r>
              <a:rPr lang="en-US" dirty="0" smtClean="0"/>
              <a:t> and Al-</a:t>
            </a:r>
            <a:r>
              <a:rPr lang="en-US" dirty="0" err="1" smtClean="0"/>
              <a:t>Boghdady</a:t>
            </a:r>
            <a:r>
              <a:rPr lang="en-US" dirty="0" smtClean="0"/>
              <a:t>, 2012). In contrast, vaginal administration of progesterone can be associated with vaginal irritation, discharge and bleeding (</a:t>
            </a:r>
            <a:r>
              <a:rPr lang="en-US" dirty="0" err="1" smtClean="0"/>
              <a:t>Ghanem</a:t>
            </a:r>
            <a:r>
              <a:rPr lang="en-US" dirty="0" smtClean="0"/>
              <a:t> and Al-</a:t>
            </a:r>
            <a:r>
              <a:rPr lang="en-US" dirty="0" err="1" smtClean="0"/>
              <a:t>Boghdady</a:t>
            </a:r>
            <a:r>
              <a:rPr lang="en-US" dirty="0" smtClean="0"/>
              <a:t>, 2012). </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Furthermore, data from prospective trials for luteal phase support in IVF show that oral </a:t>
            </a:r>
            <a:r>
              <a:rPr lang="en-US" dirty="0" err="1" smtClean="0"/>
              <a:t>dydrogesterone</a:t>
            </a:r>
            <a:r>
              <a:rPr lang="en-US" dirty="0" smtClean="0"/>
              <a:t> is as effective as micronized vaginal progesterone (MVP), is well tolerated overall, and has a higher patient satisfaction rate than MVP (</a:t>
            </a:r>
            <a:r>
              <a:rPr lang="en-US" dirty="0" err="1" smtClean="0"/>
              <a:t>Chakravarty</a:t>
            </a:r>
            <a:r>
              <a:rPr lang="en-US" dirty="0" smtClean="0"/>
              <a:t> et al., 2005; </a:t>
            </a:r>
            <a:r>
              <a:rPr lang="en-US" dirty="0" err="1" smtClean="0"/>
              <a:t>Patki</a:t>
            </a:r>
            <a:r>
              <a:rPr lang="en-US" dirty="0" smtClean="0"/>
              <a:t> and </a:t>
            </a:r>
            <a:r>
              <a:rPr lang="en-US" dirty="0" err="1" smtClean="0"/>
              <a:t>Pawar</a:t>
            </a:r>
            <a:r>
              <a:rPr lang="en-US" dirty="0" smtClean="0"/>
              <a:t>, 2007; Ganesh et al., 2011; </a:t>
            </a:r>
            <a:r>
              <a:rPr lang="en-US" dirty="0" err="1" smtClean="0"/>
              <a:t>Salehpour</a:t>
            </a:r>
            <a:r>
              <a:rPr lang="en-US" dirty="0" smtClean="0"/>
              <a:t> et al., 2013; </a:t>
            </a:r>
            <a:r>
              <a:rPr lang="en-US" dirty="0" err="1" smtClean="0"/>
              <a:t>Tomic</a:t>
            </a:r>
            <a:r>
              <a:rPr lang="en-US" dirty="0" smtClean="0"/>
              <a:t> et al., 2015; van der Linden et al., 2015; </a:t>
            </a:r>
            <a:r>
              <a:rPr lang="en-US" dirty="0" err="1" smtClean="0"/>
              <a:t>Saharkhiz</a:t>
            </a:r>
            <a:r>
              <a:rPr lang="en-US" dirty="0" smtClean="0"/>
              <a:t> et al., 2016).</a:t>
            </a:r>
          </a:p>
          <a:p>
            <a:endParaRPr lang="en-US" dirty="0"/>
          </a:p>
        </p:txBody>
      </p:sp>
      <p:sp>
        <p:nvSpPr>
          <p:cNvPr id="4" name="Slide Number Placeholder 3"/>
          <p:cNvSpPr>
            <a:spLocks noGrp="1"/>
          </p:cNvSpPr>
          <p:nvPr>
            <p:ph type="sldNum" sz="quarter" idx="10"/>
          </p:nvPr>
        </p:nvSpPr>
        <p:spPr/>
        <p:txBody>
          <a:bodyPr/>
          <a:lstStyle/>
          <a:p>
            <a:fld id="{C231F6F7-9472-D04A-AA4C-D22746ED8AAD}" type="slidenum">
              <a:rPr lang="en-US" smtClean="0"/>
              <a:t>18</a:t>
            </a:fld>
            <a:endParaRPr lang="en-US"/>
          </a:p>
        </p:txBody>
      </p:sp>
    </p:spTree>
    <p:extLst>
      <p:ext uri="{BB962C8B-B14F-4D97-AF65-F5344CB8AC3E}">
        <p14:creationId xmlns:p14="http://schemas.microsoft.com/office/powerpoint/2010/main" val="31654314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281223B-EEAE-D04F-8C9E-0EA6C5A35FF3}" type="datetimeFigureOut">
              <a:rPr lang="en-US" smtClean="0"/>
              <a:t>5/28/17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2DED1A-E8B5-2C4F-9094-339E1AB6D366}" type="slidenum">
              <a:rPr lang="en-US" smtClean="0"/>
              <a:t>‹#›</a:t>
            </a:fld>
            <a:endParaRPr lang="en-US"/>
          </a:p>
        </p:txBody>
      </p:sp>
    </p:spTree>
    <p:extLst>
      <p:ext uri="{BB962C8B-B14F-4D97-AF65-F5344CB8AC3E}">
        <p14:creationId xmlns:p14="http://schemas.microsoft.com/office/powerpoint/2010/main" val="38946837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10"/>
          </p:nvPr>
        </p:nvSpPr>
        <p:spPr/>
        <p:txBody>
          <a:bodyPr/>
          <a:lstStyle/>
          <a:p>
            <a:fld id="{F281223B-EEAE-D04F-8C9E-0EA6C5A35FF3}" type="datetimeFigureOut">
              <a:rPr lang="en-US" smtClean="0"/>
              <a:t>5/28/17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2DED1A-E8B5-2C4F-9094-339E1AB6D366}" type="slidenum">
              <a:rPr lang="en-US" smtClean="0"/>
              <a:t>‹#›</a:t>
            </a:fld>
            <a:endParaRPr lang="en-US"/>
          </a:p>
        </p:txBody>
      </p:sp>
    </p:spTree>
    <p:extLst>
      <p:ext uri="{BB962C8B-B14F-4D97-AF65-F5344CB8AC3E}">
        <p14:creationId xmlns:p14="http://schemas.microsoft.com/office/powerpoint/2010/main" val="36160247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tr-TR"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10"/>
          </p:nvPr>
        </p:nvSpPr>
        <p:spPr/>
        <p:txBody>
          <a:bodyPr/>
          <a:lstStyle/>
          <a:p>
            <a:fld id="{F281223B-EEAE-D04F-8C9E-0EA6C5A35FF3}" type="datetimeFigureOut">
              <a:rPr lang="en-US" smtClean="0"/>
              <a:t>5/28/17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2DED1A-E8B5-2C4F-9094-339E1AB6D366}" type="slidenum">
              <a:rPr lang="en-US" smtClean="0"/>
              <a:t>‹#›</a:t>
            </a:fld>
            <a:endParaRPr lang="en-US"/>
          </a:p>
        </p:txBody>
      </p:sp>
    </p:spTree>
    <p:extLst>
      <p:ext uri="{BB962C8B-B14F-4D97-AF65-F5344CB8AC3E}">
        <p14:creationId xmlns:p14="http://schemas.microsoft.com/office/powerpoint/2010/main" val="41331538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Content Placeholder 2"/>
          <p:cNvSpPr>
            <a:spLocks noGrp="1"/>
          </p:cNvSpPr>
          <p:nvPr>
            <p:ph idx="1"/>
          </p:nvPr>
        </p:nvSpPr>
        <p:spPr/>
        <p:txBody>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10"/>
          </p:nvPr>
        </p:nvSpPr>
        <p:spPr/>
        <p:txBody>
          <a:bodyPr/>
          <a:lstStyle/>
          <a:p>
            <a:fld id="{F281223B-EEAE-D04F-8C9E-0EA6C5A35FF3}" type="datetimeFigureOut">
              <a:rPr lang="en-US" smtClean="0"/>
              <a:t>5/28/17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2DED1A-E8B5-2C4F-9094-339E1AB6D366}" type="slidenum">
              <a:rPr lang="en-US" smtClean="0"/>
              <a:t>‹#›</a:t>
            </a:fld>
            <a:endParaRPr lang="en-US"/>
          </a:p>
        </p:txBody>
      </p:sp>
    </p:spTree>
    <p:extLst>
      <p:ext uri="{BB962C8B-B14F-4D97-AF65-F5344CB8AC3E}">
        <p14:creationId xmlns:p14="http://schemas.microsoft.com/office/powerpoint/2010/main" val="14878289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tr-TR"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Click to edit Master text styles</a:t>
            </a:r>
          </a:p>
        </p:txBody>
      </p:sp>
      <p:sp>
        <p:nvSpPr>
          <p:cNvPr id="4" name="Date Placeholder 3"/>
          <p:cNvSpPr>
            <a:spLocks noGrp="1"/>
          </p:cNvSpPr>
          <p:nvPr>
            <p:ph type="dt" sz="half" idx="10"/>
          </p:nvPr>
        </p:nvSpPr>
        <p:spPr/>
        <p:txBody>
          <a:bodyPr/>
          <a:lstStyle/>
          <a:p>
            <a:fld id="{F281223B-EEAE-D04F-8C9E-0EA6C5A35FF3}" type="datetimeFigureOut">
              <a:rPr lang="en-US" smtClean="0"/>
              <a:t>5/28/17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2DED1A-E8B5-2C4F-9094-339E1AB6D366}" type="slidenum">
              <a:rPr lang="en-US" smtClean="0"/>
              <a:t>‹#›</a:t>
            </a:fld>
            <a:endParaRPr lang="en-US"/>
          </a:p>
        </p:txBody>
      </p:sp>
    </p:spTree>
    <p:extLst>
      <p:ext uri="{BB962C8B-B14F-4D97-AF65-F5344CB8AC3E}">
        <p14:creationId xmlns:p14="http://schemas.microsoft.com/office/powerpoint/2010/main" val="33140178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5" name="Date Placeholder 4"/>
          <p:cNvSpPr>
            <a:spLocks noGrp="1"/>
          </p:cNvSpPr>
          <p:nvPr>
            <p:ph type="dt" sz="half" idx="10"/>
          </p:nvPr>
        </p:nvSpPr>
        <p:spPr/>
        <p:txBody>
          <a:bodyPr/>
          <a:lstStyle/>
          <a:p>
            <a:fld id="{F281223B-EEAE-D04F-8C9E-0EA6C5A35FF3}" type="datetimeFigureOut">
              <a:rPr lang="en-US" smtClean="0"/>
              <a:t>5/28/17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2DED1A-E8B5-2C4F-9094-339E1AB6D366}" type="slidenum">
              <a:rPr lang="en-US" smtClean="0"/>
              <a:t>‹#›</a:t>
            </a:fld>
            <a:endParaRPr lang="en-US"/>
          </a:p>
        </p:txBody>
      </p:sp>
    </p:spTree>
    <p:extLst>
      <p:ext uri="{BB962C8B-B14F-4D97-AF65-F5344CB8AC3E}">
        <p14:creationId xmlns:p14="http://schemas.microsoft.com/office/powerpoint/2010/main" val="30315258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7" name="Date Placeholder 6"/>
          <p:cNvSpPr>
            <a:spLocks noGrp="1"/>
          </p:cNvSpPr>
          <p:nvPr>
            <p:ph type="dt" sz="half" idx="10"/>
          </p:nvPr>
        </p:nvSpPr>
        <p:spPr/>
        <p:txBody>
          <a:bodyPr/>
          <a:lstStyle/>
          <a:p>
            <a:fld id="{F281223B-EEAE-D04F-8C9E-0EA6C5A35FF3}" type="datetimeFigureOut">
              <a:rPr lang="en-US" smtClean="0"/>
              <a:t>5/28/17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A2DED1A-E8B5-2C4F-9094-339E1AB6D366}" type="slidenum">
              <a:rPr lang="en-US" smtClean="0"/>
              <a:t>‹#›</a:t>
            </a:fld>
            <a:endParaRPr lang="en-US"/>
          </a:p>
        </p:txBody>
      </p:sp>
    </p:spTree>
    <p:extLst>
      <p:ext uri="{BB962C8B-B14F-4D97-AF65-F5344CB8AC3E}">
        <p14:creationId xmlns:p14="http://schemas.microsoft.com/office/powerpoint/2010/main" val="4269369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Date Placeholder 2"/>
          <p:cNvSpPr>
            <a:spLocks noGrp="1"/>
          </p:cNvSpPr>
          <p:nvPr>
            <p:ph type="dt" sz="half" idx="10"/>
          </p:nvPr>
        </p:nvSpPr>
        <p:spPr/>
        <p:txBody>
          <a:bodyPr/>
          <a:lstStyle/>
          <a:p>
            <a:fld id="{F281223B-EEAE-D04F-8C9E-0EA6C5A35FF3}" type="datetimeFigureOut">
              <a:rPr lang="en-US" smtClean="0"/>
              <a:t>5/28/17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A2DED1A-E8B5-2C4F-9094-339E1AB6D366}" type="slidenum">
              <a:rPr lang="en-US" smtClean="0"/>
              <a:t>‹#›</a:t>
            </a:fld>
            <a:endParaRPr lang="en-US"/>
          </a:p>
        </p:txBody>
      </p:sp>
    </p:spTree>
    <p:extLst>
      <p:ext uri="{BB962C8B-B14F-4D97-AF65-F5344CB8AC3E}">
        <p14:creationId xmlns:p14="http://schemas.microsoft.com/office/powerpoint/2010/main" val="41645865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281223B-EEAE-D04F-8C9E-0EA6C5A35FF3}" type="datetimeFigureOut">
              <a:rPr lang="en-US" smtClean="0"/>
              <a:t>5/28/17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A2DED1A-E8B5-2C4F-9094-339E1AB6D366}" type="slidenum">
              <a:rPr lang="en-US" smtClean="0"/>
              <a:t>‹#›</a:t>
            </a:fld>
            <a:endParaRPr lang="en-US"/>
          </a:p>
        </p:txBody>
      </p:sp>
    </p:spTree>
    <p:extLst>
      <p:ext uri="{BB962C8B-B14F-4D97-AF65-F5344CB8AC3E}">
        <p14:creationId xmlns:p14="http://schemas.microsoft.com/office/powerpoint/2010/main" val="27858099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tr-TR"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Click to edit Master text styles</a:t>
            </a:r>
          </a:p>
        </p:txBody>
      </p:sp>
      <p:sp>
        <p:nvSpPr>
          <p:cNvPr id="5" name="Date Placeholder 4"/>
          <p:cNvSpPr>
            <a:spLocks noGrp="1"/>
          </p:cNvSpPr>
          <p:nvPr>
            <p:ph type="dt" sz="half" idx="10"/>
          </p:nvPr>
        </p:nvSpPr>
        <p:spPr/>
        <p:txBody>
          <a:bodyPr/>
          <a:lstStyle/>
          <a:p>
            <a:fld id="{F281223B-EEAE-D04F-8C9E-0EA6C5A35FF3}" type="datetimeFigureOut">
              <a:rPr lang="en-US" smtClean="0"/>
              <a:t>5/28/17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2DED1A-E8B5-2C4F-9094-339E1AB6D366}" type="slidenum">
              <a:rPr lang="en-US" smtClean="0"/>
              <a:t>‹#›</a:t>
            </a:fld>
            <a:endParaRPr lang="en-US"/>
          </a:p>
        </p:txBody>
      </p:sp>
    </p:spTree>
    <p:extLst>
      <p:ext uri="{BB962C8B-B14F-4D97-AF65-F5344CB8AC3E}">
        <p14:creationId xmlns:p14="http://schemas.microsoft.com/office/powerpoint/2010/main" val="28086348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tr-TR"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Click to edit Master text styles</a:t>
            </a:r>
          </a:p>
        </p:txBody>
      </p:sp>
      <p:sp>
        <p:nvSpPr>
          <p:cNvPr id="5" name="Date Placeholder 4"/>
          <p:cNvSpPr>
            <a:spLocks noGrp="1"/>
          </p:cNvSpPr>
          <p:nvPr>
            <p:ph type="dt" sz="half" idx="10"/>
          </p:nvPr>
        </p:nvSpPr>
        <p:spPr/>
        <p:txBody>
          <a:bodyPr/>
          <a:lstStyle/>
          <a:p>
            <a:fld id="{F281223B-EEAE-D04F-8C9E-0EA6C5A35FF3}" type="datetimeFigureOut">
              <a:rPr lang="en-US" smtClean="0"/>
              <a:t>5/28/17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2DED1A-E8B5-2C4F-9094-339E1AB6D366}" type="slidenum">
              <a:rPr lang="en-US" smtClean="0"/>
              <a:t>‹#›</a:t>
            </a:fld>
            <a:endParaRPr lang="en-US"/>
          </a:p>
        </p:txBody>
      </p:sp>
    </p:spTree>
    <p:extLst>
      <p:ext uri="{BB962C8B-B14F-4D97-AF65-F5344CB8AC3E}">
        <p14:creationId xmlns:p14="http://schemas.microsoft.com/office/powerpoint/2010/main" val="426352882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81223B-EEAE-D04F-8C9E-0EA6C5A35FF3}" type="datetimeFigureOut">
              <a:rPr lang="en-US" smtClean="0"/>
              <a:t>5/28/17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2DED1A-E8B5-2C4F-9094-339E1AB6D366}" type="slidenum">
              <a:rPr lang="en-US" smtClean="0"/>
              <a:t>‹#›</a:t>
            </a:fld>
            <a:endParaRPr lang="en-US"/>
          </a:p>
        </p:txBody>
      </p:sp>
    </p:spTree>
    <p:extLst>
      <p:ext uri="{BB962C8B-B14F-4D97-AF65-F5344CB8AC3E}">
        <p14:creationId xmlns:p14="http://schemas.microsoft.com/office/powerpoint/2010/main" val="27692663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1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1.png"/><Relationship Id="rId5" Type="http://schemas.openxmlformats.org/officeDocument/2006/relationships/image" Target="../media/image12.png"/><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 Id="rId3"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png"/><Relationship Id="rId1" Type="http://schemas.openxmlformats.org/officeDocument/2006/relationships/slideLayout" Target="../slideLayouts/slideLayout7.xml"/><Relationship Id="rId2" Type="http://schemas.openxmlformats.org/officeDocument/2006/relationships/image" Target="../media/image21.png"/></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5" Type="http://schemas.openxmlformats.org/officeDocument/2006/relationships/image" Target="../media/image26.png"/><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5" Type="http://schemas.openxmlformats.org/officeDocument/2006/relationships/image" Target="../media/image30.png"/><Relationship Id="rId1" Type="http://schemas.openxmlformats.org/officeDocument/2006/relationships/slideLayout" Target="../slideLayouts/slideLayout7.xml"/><Relationship Id="rId2" Type="http://schemas.openxmlformats.org/officeDocument/2006/relationships/image" Target="../media/image2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1.png"/><Relationship Id="rId3" Type="http://schemas.openxmlformats.org/officeDocument/2006/relationships/image" Target="../media/image32.png"/></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png"/><Relationship Id="rId5" Type="http://schemas.openxmlformats.org/officeDocument/2006/relationships/image" Target="../media/image35.png"/><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3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png"/><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876421"/>
            <a:ext cx="7772400" cy="1470025"/>
          </a:xfrm>
        </p:spPr>
        <p:txBody>
          <a:bodyPr>
            <a:noAutofit/>
          </a:bodyPr>
          <a:lstStyle/>
          <a:p>
            <a:pPr>
              <a:lnSpc>
                <a:spcPct val="70000"/>
              </a:lnSpc>
            </a:pPr>
            <a:r>
              <a:rPr lang="en-US" sz="6000" dirty="0" smtClean="0"/>
              <a:t>Progesterone </a:t>
            </a:r>
            <a:br>
              <a:rPr lang="en-US" sz="6000" dirty="0" smtClean="0"/>
            </a:br>
            <a:r>
              <a:rPr lang="en-US" sz="4800" dirty="0" smtClean="0"/>
              <a:t>&amp;</a:t>
            </a:r>
            <a:br>
              <a:rPr lang="en-US" sz="4800" dirty="0" smtClean="0"/>
            </a:br>
            <a:r>
              <a:rPr lang="en-US" sz="6000" dirty="0" smtClean="0"/>
              <a:t>Pregnancy</a:t>
            </a:r>
            <a:endParaRPr lang="en-US" sz="6000" dirty="0"/>
          </a:p>
        </p:txBody>
      </p:sp>
      <p:sp>
        <p:nvSpPr>
          <p:cNvPr id="3" name="Subtitle 2"/>
          <p:cNvSpPr>
            <a:spLocks noGrp="1"/>
          </p:cNvSpPr>
          <p:nvPr>
            <p:ph type="subTitle" idx="1"/>
          </p:nvPr>
        </p:nvSpPr>
        <p:spPr/>
        <p:txBody>
          <a:bodyPr>
            <a:normAutofit fontScale="85000" lnSpcReduction="20000"/>
          </a:bodyPr>
          <a:lstStyle/>
          <a:p>
            <a:r>
              <a:rPr lang="tr-TR" sz="3600" dirty="0">
                <a:solidFill>
                  <a:schemeClr val="tx1">
                    <a:lumMod val="50000"/>
                    <a:lumOff val="50000"/>
                  </a:schemeClr>
                </a:solidFill>
                <a:latin typeface="Times New Roman"/>
                <a:cs typeface="Times New Roman"/>
              </a:rPr>
              <a:t>Prof. Dr. Cem </a:t>
            </a:r>
            <a:r>
              <a:rPr lang="tr-TR" sz="3600" dirty="0" err="1">
                <a:solidFill>
                  <a:schemeClr val="tx1">
                    <a:lumMod val="50000"/>
                    <a:lumOff val="50000"/>
                  </a:schemeClr>
                </a:solidFill>
                <a:latin typeface="Times New Roman"/>
                <a:cs typeface="Times New Roman"/>
              </a:rPr>
              <a:t>Batukan</a:t>
            </a:r>
            <a:endParaRPr lang="tr-TR" sz="3600" dirty="0">
              <a:solidFill>
                <a:schemeClr val="tx1">
                  <a:lumMod val="50000"/>
                  <a:lumOff val="50000"/>
                </a:schemeClr>
              </a:solidFill>
              <a:latin typeface="Times New Roman"/>
              <a:cs typeface="Times New Roman"/>
            </a:endParaRPr>
          </a:p>
          <a:p>
            <a:r>
              <a:rPr lang="tr-TR" dirty="0">
                <a:solidFill>
                  <a:schemeClr val="tx1">
                    <a:lumMod val="50000"/>
                    <a:lumOff val="50000"/>
                  </a:schemeClr>
                </a:solidFill>
                <a:latin typeface="Times New Roman"/>
                <a:cs typeface="Times New Roman"/>
              </a:rPr>
              <a:t>Acıbadem Üniversitesi Tıp Fakültesi</a:t>
            </a:r>
          </a:p>
          <a:p>
            <a:r>
              <a:rPr lang="tr-TR" dirty="0">
                <a:solidFill>
                  <a:schemeClr val="tx1">
                    <a:lumMod val="50000"/>
                    <a:lumOff val="50000"/>
                  </a:schemeClr>
                </a:solidFill>
                <a:latin typeface="Times New Roman"/>
                <a:cs typeface="Times New Roman"/>
              </a:rPr>
              <a:t>Kadın Hastalıkları ve Doğum AD</a:t>
            </a:r>
          </a:p>
          <a:p>
            <a:r>
              <a:rPr lang="tr-TR" dirty="0">
                <a:solidFill>
                  <a:schemeClr val="tx1">
                    <a:lumMod val="50000"/>
                    <a:lumOff val="50000"/>
                  </a:schemeClr>
                </a:solidFill>
                <a:latin typeface="Times New Roman"/>
                <a:cs typeface="Times New Roman"/>
              </a:rPr>
              <a:t>Acıbadem Maslak Hastanesi</a:t>
            </a:r>
          </a:p>
          <a:p>
            <a:endParaRPr lang="en-US" dirty="0">
              <a:solidFill>
                <a:schemeClr val="tx1">
                  <a:lumMod val="50000"/>
                  <a:lumOff val="50000"/>
                </a:schemeClr>
              </a:solidFill>
            </a:endParaRPr>
          </a:p>
        </p:txBody>
      </p:sp>
    </p:spTree>
    <p:extLst>
      <p:ext uri="{BB962C8B-B14F-4D97-AF65-F5344CB8AC3E}">
        <p14:creationId xmlns:p14="http://schemas.microsoft.com/office/powerpoint/2010/main" val="363114252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Recurrent pregnancy </a:t>
            </a:r>
            <a:r>
              <a:rPr lang="en-US" dirty="0" smtClean="0"/>
              <a:t>loss</a:t>
            </a:r>
            <a:r>
              <a:rPr lang="en-US" dirty="0"/>
              <a:t/>
            </a:r>
            <a:br>
              <a:rPr lang="en-US" dirty="0"/>
            </a:br>
            <a:endParaRPr lang="en-US" dirty="0"/>
          </a:p>
        </p:txBody>
      </p:sp>
    </p:spTree>
    <p:extLst>
      <p:ext uri="{BB962C8B-B14F-4D97-AF65-F5344CB8AC3E}">
        <p14:creationId xmlns:p14="http://schemas.microsoft.com/office/powerpoint/2010/main" val="21774098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965200"/>
            <a:ext cx="9144000" cy="4921286"/>
          </a:xfrm>
          <a:prstGeom prst="rect">
            <a:avLst/>
          </a:prstGeom>
        </p:spPr>
      </p:pic>
      <p:sp>
        <p:nvSpPr>
          <p:cNvPr id="3" name="TextBox 2"/>
          <p:cNvSpPr txBox="1"/>
          <p:nvPr/>
        </p:nvSpPr>
        <p:spPr>
          <a:xfrm>
            <a:off x="4310420" y="6278861"/>
            <a:ext cx="4655804" cy="369332"/>
          </a:xfrm>
          <a:prstGeom prst="rect">
            <a:avLst/>
          </a:prstGeom>
          <a:noFill/>
        </p:spPr>
        <p:txBody>
          <a:bodyPr wrap="none" rtlCol="0">
            <a:spAutoFit/>
          </a:bodyPr>
          <a:lstStyle/>
          <a:p>
            <a:r>
              <a:rPr lang="en-US" dirty="0"/>
              <a:t>Cochrane Database of Systematic Reviews 2013</a:t>
            </a:r>
          </a:p>
        </p:txBody>
      </p:sp>
    </p:spTree>
    <p:extLst>
      <p:ext uri="{BB962C8B-B14F-4D97-AF65-F5344CB8AC3E}">
        <p14:creationId xmlns:p14="http://schemas.microsoft.com/office/powerpoint/2010/main" val="424908576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Dosage and type of </a:t>
            </a:r>
            <a:r>
              <a:rPr lang="en-US" dirty="0" err="1" smtClean="0"/>
              <a:t>progestogen</a:t>
            </a:r>
            <a:endParaRPr lang="en-US" dirty="0"/>
          </a:p>
        </p:txBody>
      </p:sp>
      <p:sp>
        <p:nvSpPr>
          <p:cNvPr id="3" name="Content Placeholder 2"/>
          <p:cNvSpPr>
            <a:spLocks noGrp="1"/>
          </p:cNvSpPr>
          <p:nvPr>
            <p:ph idx="1"/>
          </p:nvPr>
        </p:nvSpPr>
        <p:spPr>
          <a:xfrm>
            <a:off x="457200" y="1692809"/>
            <a:ext cx="8229600" cy="5004330"/>
          </a:xfrm>
          <a:noFill/>
          <a:ln>
            <a:noFill/>
          </a:ln>
        </p:spPr>
        <p:txBody>
          <a:bodyPr>
            <a:normAutofit fontScale="40000" lnSpcReduction="20000"/>
          </a:bodyPr>
          <a:lstStyle/>
          <a:p>
            <a:pPr marL="0" indent="0">
              <a:buNone/>
            </a:pPr>
            <a:r>
              <a:rPr lang="en-US" sz="4000" b="1" dirty="0" smtClean="0">
                <a:solidFill>
                  <a:srgbClr val="FF0000"/>
                </a:solidFill>
              </a:rPr>
              <a:t>Oral</a:t>
            </a:r>
            <a:r>
              <a:rPr lang="en-US" sz="4000" b="1" dirty="0">
                <a:solidFill>
                  <a:srgbClr val="FF0000"/>
                </a:solidFill>
              </a:rPr>
              <a:t>:</a:t>
            </a:r>
            <a:r>
              <a:rPr lang="en-US" sz="4000" dirty="0" smtClean="0">
                <a:solidFill>
                  <a:srgbClr val="FF0000"/>
                </a:solidFill>
              </a:rPr>
              <a:t> </a:t>
            </a:r>
          </a:p>
          <a:p>
            <a:r>
              <a:rPr lang="en-US" dirty="0" smtClean="0"/>
              <a:t>one study 10 </a:t>
            </a:r>
            <a:r>
              <a:rPr lang="en-US" dirty="0"/>
              <a:t>mg/day </a:t>
            </a:r>
            <a:r>
              <a:rPr lang="en-US" b="1" dirty="0" err="1"/>
              <a:t>medroxyprogesterone</a:t>
            </a:r>
            <a:r>
              <a:rPr lang="en-US" dirty="0"/>
              <a:t> (</a:t>
            </a:r>
            <a:r>
              <a:rPr lang="en-US" sz="3300" dirty="0" err="1">
                <a:solidFill>
                  <a:srgbClr val="000000"/>
                </a:solidFill>
              </a:rPr>
              <a:t>Goldzieher</a:t>
            </a:r>
            <a:r>
              <a:rPr lang="en-US" sz="3300" dirty="0">
                <a:solidFill>
                  <a:srgbClr val="000000"/>
                </a:solidFill>
              </a:rPr>
              <a:t> 1964),</a:t>
            </a:r>
          </a:p>
          <a:p>
            <a:r>
              <a:rPr lang="en-US" dirty="0" smtClean="0"/>
              <a:t>one </a:t>
            </a:r>
            <a:r>
              <a:rPr lang="en-US" dirty="0"/>
              <a:t>study used a staggered dose </a:t>
            </a:r>
            <a:r>
              <a:rPr lang="en-US" dirty="0" smtClean="0"/>
              <a:t>of </a:t>
            </a:r>
            <a:r>
              <a:rPr lang="en-US" b="1" dirty="0" err="1" smtClean="0"/>
              <a:t>medroxyprogesterone</a:t>
            </a:r>
            <a:r>
              <a:rPr lang="en-US" dirty="0" smtClean="0"/>
              <a:t> </a:t>
            </a:r>
            <a:r>
              <a:rPr lang="en-US" dirty="0"/>
              <a:t>(</a:t>
            </a:r>
            <a:r>
              <a:rPr lang="en-US" dirty="0" smtClean="0"/>
              <a:t>20 mg</a:t>
            </a:r>
            <a:r>
              <a:rPr lang="en-US" dirty="0"/>
              <a:t>/day for three days, followed by 10 mg/day for 11 days, </a:t>
            </a:r>
            <a:r>
              <a:rPr lang="en-US" dirty="0" smtClean="0"/>
              <a:t>then increased </a:t>
            </a:r>
            <a:r>
              <a:rPr lang="en-US" dirty="0"/>
              <a:t>the dose two different times later in the study duration</a:t>
            </a:r>
            <a:r>
              <a:rPr lang="en-US" dirty="0" smtClean="0"/>
              <a:t>) (</a:t>
            </a:r>
            <a:r>
              <a:rPr lang="en-US" dirty="0"/>
              <a:t>Moller 1965</a:t>
            </a:r>
            <a:r>
              <a:rPr lang="en-US" dirty="0" smtClean="0"/>
              <a:t>)</a:t>
            </a:r>
            <a:endParaRPr lang="en-US" dirty="0"/>
          </a:p>
          <a:p>
            <a:r>
              <a:rPr lang="en-US" dirty="0"/>
              <a:t>o</a:t>
            </a:r>
            <a:r>
              <a:rPr lang="en-US" dirty="0" smtClean="0"/>
              <a:t>ne </a:t>
            </a:r>
            <a:r>
              <a:rPr lang="en-US" dirty="0"/>
              <a:t>study </a:t>
            </a:r>
            <a:r>
              <a:rPr lang="en-US" dirty="0" smtClean="0"/>
              <a:t>50mg twice </a:t>
            </a:r>
            <a:r>
              <a:rPr lang="en-US" dirty="0"/>
              <a:t>daily dose of </a:t>
            </a:r>
            <a:r>
              <a:rPr lang="en-US" b="1" dirty="0" err="1" smtClean="0"/>
              <a:t>cyclopentylenol</a:t>
            </a:r>
            <a:r>
              <a:rPr lang="en-US" b="1" dirty="0" smtClean="0"/>
              <a:t> </a:t>
            </a:r>
            <a:r>
              <a:rPr lang="en-US" b="1" dirty="0"/>
              <a:t>ether of progesterone </a:t>
            </a:r>
            <a:r>
              <a:rPr lang="en-US" dirty="0"/>
              <a:t>(</a:t>
            </a:r>
            <a:r>
              <a:rPr lang="en-US" dirty="0" err="1"/>
              <a:t>Enol</a:t>
            </a:r>
            <a:r>
              <a:rPr lang="en-US" dirty="0"/>
              <a:t> </a:t>
            </a:r>
            <a:r>
              <a:rPr lang="en-US" dirty="0" err="1"/>
              <a:t>Luteovis</a:t>
            </a:r>
            <a:r>
              <a:rPr lang="en-US" dirty="0"/>
              <a:t>) (</a:t>
            </a:r>
            <a:r>
              <a:rPr lang="en-US" dirty="0" err="1"/>
              <a:t>Klopper</a:t>
            </a:r>
            <a:r>
              <a:rPr lang="en-US" dirty="0"/>
              <a:t> 1965</a:t>
            </a:r>
            <a:r>
              <a:rPr lang="en-US" dirty="0" smtClean="0"/>
              <a:t>)</a:t>
            </a:r>
          </a:p>
          <a:p>
            <a:r>
              <a:rPr lang="en-US" dirty="0"/>
              <a:t>one </a:t>
            </a:r>
            <a:r>
              <a:rPr lang="en-US" dirty="0" smtClean="0"/>
              <a:t>study 10 </a:t>
            </a:r>
            <a:r>
              <a:rPr lang="en-US" dirty="0"/>
              <a:t>mg of oral </a:t>
            </a:r>
            <a:r>
              <a:rPr lang="en-US" b="1" dirty="0" err="1"/>
              <a:t>dydrogesterone</a:t>
            </a:r>
            <a:r>
              <a:rPr lang="en-US" dirty="0"/>
              <a:t> </a:t>
            </a:r>
            <a:r>
              <a:rPr lang="en-US" dirty="0" smtClean="0"/>
              <a:t>twice daily (</a:t>
            </a:r>
            <a:r>
              <a:rPr lang="en-US" dirty="0"/>
              <a:t>El-</a:t>
            </a:r>
            <a:r>
              <a:rPr lang="en-US" dirty="0" err="1"/>
              <a:t>Zibdeh</a:t>
            </a:r>
            <a:r>
              <a:rPr lang="en-US" dirty="0"/>
              <a:t> 2005) </a:t>
            </a:r>
            <a:endParaRPr lang="en-US" dirty="0" smtClean="0"/>
          </a:p>
          <a:p>
            <a:r>
              <a:rPr lang="en-US" dirty="0"/>
              <a:t>one </a:t>
            </a:r>
            <a:r>
              <a:rPr lang="en-US" dirty="0" smtClean="0"/>
              <a:t>study 10 </a:t>
            </a:r>
            <a:r>
              <a:rPr lang="en-US" dirty="0"/>
              <a:t>mg of oral </a:t>
            </a:r>
            <a:r>
              <a:rPr lang="en-US" b="1" dirty="0" err="1" smtClean="0"/>
              <a:t>dydrogesterone</a:t>
            </a:r>
            <a:r>
              <a:rPr lang="en-US" b="1" dirty="0" smtClean="0"/>
              <a:t> </a:t>
            </a:r>
            <a:r>
              <a:rPr lang="en-US" dirty="0" smtClean="0"/>
              <a:t>three </a:t>
            </a:r>
            <a:r>
              <a:rPr lang="en-US" dirty="0"/>
              <a:t>times daily (MacDonald 1972).</a:t>
            </a:r>
          </a:p>
          <a:p>
            <a:pPr marL="0" indent="0">
              <a:buNone/>
            </a:pPr>
            <a:r>
              <a:rPr lang="en-US" sz="4000" b="1" dirty="0" smtClean="0">
                <a:solidFill>
                  <a:srgbClr val="FF0000"/>
                </a:solidFill>
              </a:rPr>
              <a:t>Intramuscular: </a:t>
            </a:r>
          </a:p>
          <a:p>
            <a:r>
              <a:rPr lang="en-US" dirty="0" smtClean="0"/>
              <a:t>two studies used </a:t>
            </a:r>
            <a:r>
              <a:rPr lang="en-US" dirty="0"/>
              <a:t>a dose of 500 mg of </a:t>
            </a:r>
            <a:r>
              <a:rPr lang="en-US" b="1" dirty="0" err="1"/>
              <a:t>hydroxyprogesterone</a:t>
            </a:r>
            <a:r>
              <a:rPr lang="en-US" b="1" dirty="0"/>
              <a:t> </a:t>
            </a:r>
            <a:r>
              <a:rPr lang="en-US" b="1" dirty="0" err="1"/>
              <a:t>caproate</a:t>
            </a:r>
            <a:r>
              <a:rPr lang="en-US" dirty="0"/>
              <a:t> (Le </a:t>
            </a:r>
            <a:r>
              <a:rPr lang="en-US" dirty="0" smtClean="0"/>
              <a:t>Vine 1964</a:t>
            </a:r>
            <a:r>
              <a:rPr lang="en-US" dirty="0"/>
              <a:t>; </a:t>
            </a:r>
            <a:r>
              <a:rPr lang="en-US" dirty="0" err="1"/>
              <a:t>Reijnders</a:t>
            </a:r>
            <a:r>
              <a:rPr lang="en-US" dirty="0"/>
              <a:t> 1988</a:t>
            </a:r>
            <a:r>
              <a:rPr lang="en-US" dirty="0" smtClean="0"/>
              <a:t>)</a:t>
            </a:r>
            <a:endParaRPr lang="en-US" dirty="0"/>
          </a:p>
          <a:p>
            <a:r>
              <a:rPr lang="en-US" dirty="0" smtClean="0"/>
              <a:t>one </a:t>
            </a:r>
            <a:r>
              <a:rPr lang="en-US" dirty="0"/>
              <a:t>study used 200 mg </a:t>
            </a:r>
            <a:r>
              <a:rPr lang="en-US" b="1" dirty="0"/>
              <a:t>natural </a:t>
            </a:r>
            <a:r>
              <a:rPr lang="en-US" b="1" dirty="0" smtClean="0"/>
              <a:t>progesterone</a:t>
            </a:r>
            <a:r>
              <a:rPr lang="en-US" dirty="0" smtClean="0"/>
              <a:t> for </a:t>
            </a:r>
            <a:r>
              <a:rPr lang="en-US" dirty="0"/>
              <a:t>three days followed by 340 mg </a:t>
            </a:r>
            <a:r>
              <a:rPr lang="en-US" b="1" dirty="0" err="1" smtClean="0"/>
              <a:t>hydroxyprogesterone</a:t>
            </a:r>
            <a:r>
              <a:rPr lang="en-US" b="1" dirty="0"/>
              <a:t> </a:t>
            </a:r>
            <a:r>
              <a:rPr lang="en-US" b="1" dirty="0" err="1" smtClean="0"/>
              <a:t>caproate</a:t>
            </a:r>
            <a:r>
              <a:rPr lang="en-US" dirty="0" smtClean="0"/>
              <a:t> </a:t>
            </a:r>
            <a:r>
              <a:rPr lang="en-US" dirty="0"/>
              <a:t>twice a week for 11 days (</a:t>
            </a:r>
            <a:r>
              <a:rPr lang="en-US" dirty="0" err="1"/>
              <a:t>Corrado</a:t>
            </a:r>
            <a:r>
              <a:rPr lang="en-US" dirty="0"/>
              <a:t> 2002</a:t>
            </a:r>
            <a:r>
              <a:rPr lang="en-US" dirty="0" smtClean="0"/>
              <a:t>)</a:t>
            </a:r>
            <a:endParaRPr lang="en-US" dirty="0"/>
          </a:p>
          <a:p>
            <a:r>
              <a:rPr lang="en-US" dirty="0"/>
              <a:t>fourth study used a staggered dose, also of </a:t>
            </a:r>
            <a:r>
              <a:rPr lang="en-US" b="1" dirty="0" err="1" smtClean="0"/>
              <a:t>hydroxyprogesterone</a:t>
            </a:r>
            <a:r>
              <a:rPr lang="en-US" b="1" dirty="0"/>
              <a:t> </a:t>
            </a:r>
            <a:r>
              <a:rPr lang="en-US" b="1" dirty="0" err="1" smtClean="0"/>
              <a:t>caproate</a:t>
            </a:r>
            <a:r>
              <a:rPr lang="en-US" b="1" dirty="0"/>
              <a:t>,</a:t>
            </a:r>
            <a:r>
              <a:rPr lang="en-US" dirty="0"/>
              <a:t> of between 250 to 500 mg depending on week of </a:t>
            </a:r>
            <a:r>
              <a:rPr lang="en-US" dirty="0" smtClean="0"/>
              <a:t>gestation (</a:t>
            </a:r>
            <a:r>
              <a:rPr lang="en-US" dirty="0"/>
              <a:t>Shearman 1963).</a:t>
            </a:r>
          </a:p>
          <a:p>
            <a:pPr marL="0" indent="0">
              <a:buNone/>
            </a:pPr>
            <a:r>
              <a:rPr lang="en-US" sz="4000" b="1" dirty="0" smtClean="0">
                <a:solidFill>
                  <a:srgbClr val="FF0000"/>
                </a:solidFill>
              </a:rPr>
              <a:t>Oral or intramuscular:</a:t>
            </a:r>
            <a:r>
              <a:rPr lang="en-US" sz="4000" b="1" dirty="0">
                <a:solidFill>
                  <a:srgbClr val="FF0000"/>
                </a:solidFill>
              </a:rPr>
              <a:t> </a:t>
            </a:r>
            <a:r>
              <a:rPr lang="en-US" sz="4000" b="1" dirty="0" smtClean="0">
                <a:solidFill>
                  <a:srgbClr val="FF0000"/>
                </a:solidFill>
              </a:rPr>
              <a:t>(but </a:t>
            </a:r>
            <a:r>
              <a:rPr lang="en-US" sz="4000" b="1" dirty="0">
                <a:solidFill>
                  <a:srgbClr val="FF0000"/>
                </a:solidFill>
              </a:rPr>
              <a:t>did not report the results for the women </a:t>
            </a:r>
            <a:r>
              <a:rPr lang="en-US" sz="4000" b="1" dirty="0" smtClean="0">
                <a:solidFill>
                  <a:srgbClr val="FF0000"/>
                </a:solidFill>
              </a:rPr>
              <a:t>separately)</a:t>
            </a:r>
            <a:endParaRPr lang="en-US" sz="4000" b="1" dirty="0">
              <a:solidFill>
                <a:srgbClr val="FF0000"/>
              </a:solidFill>
            </a:endParaRPr>
          </a:p>
          <a:p>
            <a:r>
              <a:rPr lang="en-US" dirty="0" smtClean="0"/>
              <a:t>15 </a:t>
            </a:r>
            <a:r>
              <a:rPr lang="en-US" dirty="0"/>
              <a:t>to 20 mg/day orally of </a:t>
            </a:r>
            <a:r>
              <a:rPr lang="en-US" dirty="0" err="1" smtClean="0"/>
              <a:t>allylestrenol</a:t>
            </a:r>
            <a:r>
              <a:rPr lang="en-US" dirty="0"/>
              <a:t> </a:t>
            </a:r>
            <a:r>
              <a:rPr lang="en-US" dirty="0" smtClean="0"/>
              <a:t>or </a:t>
            </a:r>
            <a:r>
              <a:rPr lang="en-US" dirty="0"/>
              <a:t>250 mg IM of </a:t>
            </a:r>
            <a:r>
              <a:rPr lang="en-US" b="1" dirty="0" err="1"/>
              <a:t>hydroxyprogesterone</a:t>
            </a:r>
            <a:r>
              <a:rPr lang="en-US" b="1" dirty="0"/>
              <a:t> </a:t>
            </a:r>
            <a:r>
              <a:rPr lang="en-US" b="1" dirty="0" err="1"/>
              <a:t>caproate</a:t>
            </a:r>
            <a:r>
              <a:rPr lang="en-US" b="1" dirty="0"/>
              <a:t> </a:t>
            </a:r>
            <a:r>
              <a:rPr lang="en-US" dirty="0" smtClean="0"/>
              <a:t>daily or </a:t>
            </a:r>
            <a:r>
              <a:rPr lang="en-US" dirty="0"/>
              <a:t>every other </a:t>
            </a:r>
            <a:r>
              <a:rPr lang="en-US" dirty="0" smtClean="0"/>
              <a:t>day</a:t>
            </a:r>
            <a:r>
              <a:rPr lang="en-US" dirty="0"/>
              <a:t> </a:t>
            </a:r>
            <a:r>
              <a:rPr lang="en-US" dirty="0" smtClean="0"/>
              <a:t>(</a:t>
            </a:r>
            <a:r>
              <a:rPr lang="en-US" dirty="0" err="1" smtClean="0"/>
              <a:t>Berle</a:t>
            </a:r>
            <a:r>
              <a:rPr lang="en-US" dirty="0" smtClean="0"/>
              <a:t> 1980)</a:t>
            </a:r>
          </a:p>
          <a:p>
            <a:r>
              <a:rPr lang="en-US" dirty="0" smtClean="0"/>
              <a:t>10 </a:t>
            </a:r>
            <a:r>
              <a:rPr lang="en-US" dirty="0"/>
              <a:t>mg/day orally of </a:t>
            </a:r>
            <a:r>
              <a:rPr lang="en-US" dirty="0" err="1"/>
              <a:t>allylestrenol</a:t>
            </a:r>
            <a:r>
              <a:rPr lang="en-US" dirty="0"/>
              <a:t> or 25 </a:t>
            </a:r>
            <a:r>
              <a:rPr lang="en-US" dirty="0" smtClean="0"/>
              <a:t>mg IM </a:t>
            </a:r>
            <a:r>
              <a:rPr lang="en-US" dirty="0"/>
              <a:t>every five days of </a:t>
            </a:r>
            <a:r>
              <a:rPr lang="en-US" b="1" dirty="0" err="1"/>
              <a:t>hydroxyprogesterone</a:t>
            </a:r>
            <a:r>
              <a:rPr lang="en-US" b="1" dirty="0"/>
              <a:t> </a:t>
            </a:r>
            <a:r>
              <a:rPr lang="en-US" b="1" dirty="0" err="1" smtClean="0"/>
              <a:t>caproate</a:t>
            </a:r>
            <a:r>
              <a:rPr lang="en-US" dirty="0" smtClean="0"/>
              <a:t> (</a:t>
            </a:r>
            <a:r>
              <a:rPr lang="en-US" dirty="0" err="1"/>
              <a:t>Tognoni</a:t>
            </a:r>
            <a:r>
              <a:rPr lang="en-US" dirty="0"/>
              <a:t> 1980)</a:t>
            </a:r>
          </a:p>
          <a:p>
            <a:pPr marL="0" indent="0">
              <a:buNone/>
            </a:pPr>
            <a:r>
              <a:rPr lang="en-US" sz="4000" b="1" dirty="0" smtClean="0">
                <a:solidFill>
                  <a:srgbClr val="FF0000"/>
                </a:solidFill>
              </a:rPr>
              <a:t>Vaginal:</a:t>
            </a:r>
          </a:p>
          <a:p>
            <a:r>
              <a:rPr lang="en-US" dirty="0" smtClean="0"/>
              <a:t>25 mg twice daily </a:t>
            </a:r>
            <a:r>
              <a:rPr lang="en-US" b="1" dirty="0" smtClean="0"/>
              <a:t>progesterone suppositories</a:t>
            </a:r>
            <a:r>
              <a:rPr lang="en-US" dirty="0" smtClean="0"/>
              <a:t> (Gerhard 1987)</a:t>
            </a:r>
          </a:p>
          <a:p>
            <a:r>
              <a:rPr lang="en-US" dirty="0" smtClean="0"/>
              <a:t>200 </a:t>
            </a:r>
            <a:r>
              <a:rPr lang="en-US" dirty="0"/>
              <a:t>mg three times daily </a:t>
            </a:r>
            <a:r>
              <a:rPr lang="en-US" b="1" dirty="0" smtClean="0"/>
              <a:t>progesterone suppositories</a:t>
            </a:r>
            <a:r>
              <a:rPr lang="en-US" dirty="0" smtClean="0"/>
              <a:t> (</a:t>
            </a:r>
            <a:r>
              <a:rPr lang="en-US" dirty="0" err="1" smtClean="0"/>
              <a:t>Nyboe</a:t>
            </a:r>
            <a:r>
              <a:rPr lang="en-US" dirty="0" smtClean="0"/>
              <a:t> Anderson 2002)</a:t>
            </a:r>
          </a:p>
          <a:p>
            <a:pPr marL="0" indent="0">
              <a:buNone/>
            </a:pPr>
            <a:r>
              <a:rPr lang="en-US" sz="4000" b="1" dirty="0" smtClean="0">
                <a:solidFill>
                  <a:srgbClr val="FF0000"/>
                </a:solidFill>
              </a:rPr>
              <a:t>Pellet:</a:t>
            </a:r>
          </a:p>
          <a:p>
            <a:r>
              <a:rPr lang="en-US" dirty="0" smtClean="0"/>
              <a:t>six times 25 </a:t>
            </a:r>
            <a:r>
              <a:rPr lang="en-US" dirty="0"/>
              <a:t>mg </a:t>
            </a:r>
            <a:r>
              <a:rPr lang="en-US" b="1" dirty="0"/>
              <a:t>progesterone pellets</a:t>
            </a:r>
            <a:r>
              <a:rPr lang="en-US" dirty="0"/>
              <a:t> </a:t>
            </a:r>
            <a:r>
              <a:rPr lang="en-US" dirty="0" smtClean="0"/>
              <a:t>inserted within </a:t>
            </a:r>
            <a:r>
              <a:rPr lang="en-US" dirty="0"/>
              <a:t>the gluteal </a:t>
            </a:r>
            <a:r>
              <a:rPr lang="en-US" dirty="0" smtClean="0"/>
              <a:t>muscle (</a:t>
            </a:r>
            <a:r>
              <a:rPr lang="pl-PL" dirty="0" err="1" smtClean="0"/>
              <a:t>Swyer</a:t>
            </a:r>
            <a:r>
              <a:rPr lang="pl-PL" dirty="0" smtClean="0"/>
              <a:t> </a:t>
            </a:r>
            <a:r>
              <a:rPr lang="pl-PL" dirty="0"/>
              <a:t>1953)</a:t>
            </a:r>
            <a:endParaRPr lang="en-US" dirty="0"/>
          </a:p>
        </p:txBody>
      </p:sp>
      <p:sp>
        <p:nvSpPr>
          <p:cNvPr id="4" name="TextBox 3"/>
          <p:cNvSpPr txBox="1"/>
          <p:nvPr/>
        </p:nvSpPr>
        <p:spPr>
          <a:xfrm>
            <a:off x="-2137833" y="3450167"/>
            <a:ext cx="184666" cy="369332"/>
          </a:xfrm>
          <a:prstGeom prst="rect">
            <a:avLst/>
          </a:prstGeom>
          <a:noFill/>
        </p:spPr>
        <p:txBody>
          <a:bodyPr wrap="none" rtlCol="0">
            <a:spAutoFit/>
          </a:bodyPr>
          <a:lstStyle/>
          <a:p>
            <a:endParaRPr lang="en-US" dirty="0"/>
          </a:p>
        </p:txBody>
      </p:sp>
      <p:sp>
        <p:nvSpPr>
          <p:cNvPr id="5" name="TextBox 4"/>
          <p:cNvSpPr txBox="1"/>
          <p:nvPr/>
        </p:nvSpPr>
        <p:spPr>
          <a:xfrm>
            <a:off x="457200" y="1232972"/>
            <a:ext cx="1457250" cy="461665"/>
          </a:xfrm>
          <a:prstGeom prst="rect">
            <a:avLst/>
          </a:prstGeom>
          <a:noFill/>
        </p:spPr>
        <p:txBody>
          <a:bodyPr wrap="none" rtlCol="0">
            <a:spAutoFit/>
          </a:bodyPr>
          <a:lstStyle/>
          <a:p>
            <a:r>
              <a:rPr lang="en-US" sz="2400" dirty="0" smtClean="0"/>
              <a:t>14 studies</a:t>
            </a:r>
            <a:endParaRPr lang="en-US" sz="2400" dirty="0"/>
          </a:p>
        </p:txBody>
      </p:sp>
    </p:spTree>
    <p:extLst>
      <p:ext uri="{BB962C8B-B14F-4D97-AF65-F5344CB8AC3E}">
        <p14:creationId xmlns:p14="http://schemas.microsoft.com/office/powerpoint/2010/main" val="327756128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81000" y="786074"/>
            <a:ext cx="8382000" cy="6071925"/>
          </a:xfrm>
          <a:prstGeom prst="rect">
            <a:avLst/>
          </a:prstGeom>
        </p:spPr>
      </p:pic>
      <p:sp>
        <p:nvSpPr>
          <p:cNvPr id="3" name="TextBox 2"/>
          <p:cNvSpPr txBox="1"/>
          <p:nvPr/>
        </p:nvSpPr>
        <p:spPr>
          <a:xfrm>
            <a:off x="-262046" y="77359"/>
            <a:ext cx="9587468" cy="646331"/>
          </a:xfrm>
          <a:prstGeom prst="rect">
            <a:avLst/>
          </a:prstGeom>
          <a:noFill/>
          <a:ln w="28575" cmpd="sng">
            <a:solidFill>
              <a:schemeClr val="tx1"/>
            </a:solidFill>
          </a:ln>
        </p:spPr>
        <p:txBody>
          <a:bodyPr wrap="square" rtlCol="0">
            <a:spAutoFit/>
          </a:bodyPr>
          <a:lstStyle/>
          <a:p>
            <a:pPr algn="ctr"/>
            <a:r>
              <a:rPr lang="en-US" sz="3600" b="1" dirty="0"/>
              <a:t> </a:t>
            </a:r>
            <a:r>
              <a:rPr lang="en-US" sz="3600" b="1" dirty="0" err="1"/>
              <a:t>Progestogen</a:t>
            </a:r>
            <a:r>
              <a:rPr lang="en-US" sz="3600" b="1" dirty="0"/>
              <a:t> versus placebo/no treatment</a:t>
            </a:r>
          </a:p>
        </p:txBody>
      </p:sp>
      <p:sp>
        <p:nvSpPr>
          <p:cNvPr id="4" name="Rectangle 3"/>
          <p:cNvSpPr/>
          <p:nvPr/>
        </p:nvSpPr>
        <p:spPr>
          <a:xfrm>
            <a:off x="381000" y="3224923"/>
            <a:ext cx="8382000" cy="403116"/>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8742842" y="3184611"/>
            <a:ext cx="327283" cy="461665"/>
          </a:xfrm>
          <a:prstGeom prst="rect">
            <a:avLst/>
          </a:prstGeom>
          <a:noFill/>
        </p:spPr>
        <p:txBody>
          <a:bodyPr wrap="none" rtlCol="0">
            <a:spAutoFit/>
          </a:bodyPr>
          <a:lstStyle/>
          <a:p>
            <a:r>
              <a:rPr lang="en-US" sz="2400" dirty="0" smtClean="0">
                <a:solidFill>
                  <a:srgbClr val="FF0000"/>
                </a:solidFill>
              </a:rPr>
              <a:t>?</a:t>
            </a:r>
            <a:endParaRPr lang="en-US" sz="2400" dirty="0">
              <a:solidFill>
                <a:srgbClr val="FF0000"/>
              </a:solidFill>
            </a:endParaRPr>
          </a:p>
        </p:txBody>
      </p:sp>
      <p:sp>
        <p:nvSpPr>
          <p:cNvPr id="6" name="Rectangle 5"/>
          <p:cNvSpPr/>
          <p:nvPr/>
        </p:nvSpPr>
        <p:spPr>
          <a:xfrm>
            <a:off x="6250196" y="2872943"/>
            <a:ext cx="2540679" cy="338554"/>
          </a:xfrm>
          <a:prstGeom prst="rect">
            <a:avLst/>
          </a:prstGeom>
        </p:spPr>
        <p:txBody>
          <a:bodyPr wrap="none">
            <a:spAutoFit/>
          </a:bodyPr>
          <a:lstStyle/>
          <a:p>
            <a:r>
              <a:rPr lang="en-US" sz="1600" dirty="0">
                <a:solidFill>
                  <a:srgbClr val="FF0000"/>
                </a:solidFill>
              </a:rPr>
              <a:t>p</a:t>
            </a:r>
            <a:r>
              <a:rPr lang="en-US" sz="1600" dirty="0" smtClean="0">
                <a:solidFill>
                  <a:srgbClr val="FF0000"/>
                </a:solidFill>
              </a:rPr>
              <a:t>oor methodological </a:t>
            </a:r>
            <a:r>
              <a:rPr lang="en-US" sz="1600" dirty="0">
                <a:solidFill>
                  <a:srgbClr val="FF0000"/>
                </a:solidFill>
              </a:rPr>
              <a:t>quality</a:t>
            </a:r>
          </a:p>
        </p:txBody>
      </p:sp>
    </p:spTree>
    <p:extLst>
      <p:ext uri="{BB962C8B-B14F-4D97-AF65-F5344CB8AC3E}">
        <p14:creationId xmlns:p14="http://schemas.microsoft.com/office/powerpoint/2010/main" val="416758070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333499" y="148167"/>
            <a:ext cx="6519334" cy="2999957"/>
          </a:xfrm>
          <a:prstGeom prst="rect">
            <a:avLst/>
          </a:prstGeom>
        </p:spPr>
      </p:pic>
      <p:sp>
        <p:nvSpPr>
          <p:cNvPr id="4" name="TextBox 3"/>
          <p:cNvSpPr txBox="1"/>
          <p:nvPr/>
        </p:nvSpPr>
        <p:spPr>
          <a:xfrm>
            <a:off x="571500" y="3317501"/>
            <a:ext cx="8140720" cy="646331"/>
          </a:xfrm>
          <a:prstGeom prst="rect">
            <a:avLst/>
          </a:prstGeom>
          <a:noFill/>
        </p:spPr>
        <p:txBody>
          <a:bodyPr wrap="none" rtlCol="0">
            <a:spAutoFit/>
          </a:bodyPr>
          <a:lstStyle/>
          <a:p>
            <a:r>
              <a:rPr lang="en-US" dirty="0"/>
              <a:t>360 women with a history </a:t>
            </a:r>
            <a:r>
              <a:rPr lang="en-US" dirty="0" smtClean="0"/>
              <a:t>of ≥3 first</a:t>
            </a:r>
            <a:r>
              <a:rPr lang="en-US" dirty="0"/>
              <a:t>-trimester pregnancy </a:t>
            </a:r>
            <a:r>
              <a:rPr lang="en-US" dirty="0" smtClean="0"/>
              <a:t>losses</a:t>
            </a:r>
          </a:p>
          <a:p>
            <a:r>
              <a:rPr lang="en-US" dirty="0" smtClean="0"/>
              <a:t>180 women </a:t>
            </a:r>
            <a:r>
              <a:rPr lang="en-US" dirty="0"/>
              <a:t>with </a:t>
            </a:r>
            <a:r>
              <a:rPr lang="en-US" dirty="0" smtClean="0"/>
              <a:t>no history </a:t>
            </a:r>
            <a:r>
              <a:rPr lang="en-US" dirty="0"/>
              <a:t>of miscarriage and at least 1 live birth </a:t>
            </a:r>
            <a:r>
              <a:rPr lang="en-US" dirty="0" smtClean="0"/>
              <a:t>served as </a:t>
            </a:r>
            <a:r>
              <a:rPr lang="en-US" dirty="0"/>
              <a:t>controls.</a:t>
            </a:r>
          </a:p>
        </p:txBody>
      </p:sp>
      <p:sp>
        <p:nvSpPr>
          <p:cNvPr id="5" name="TextBox 4"/>
          <p:cNvSpPr txBox="1"/>
          <p:nvPr/>
        </p:nvSpPr>
        <p:spPr>
          <a:xfrm>
            <a:off x="571500" y="4106331"/>
            <a:ext cx="8211728" cy="369332"/>
          </a:xfrm>
          <a:prstGeom prst="rect">
            <a:avLst/>
          </a:prstGeom>
          <a:noFill/>
        </p:spPr>
        <p:txBody>
          <a:bodyPr wrap="none" rtlCol="0">
            <a:spAutoFit/>
          </a:bodyPr>
          <a:lstStyle/>
          <a:p>
            <a:r>
              <a:rPr lang="en-US" dirty="0" err="1"/>
              <a:t>Dydrogesterone</a:t>
            </a:r>
            <a:r>
              <a:rPr lang="en-US" dirty="0"/>
              <a:t> 20 mg/day from confirmation of pregnancy to 20 weeks of gestation.</a:t>
            </a:r>
          </a:p>
        </p:txBody>
      </p:sp>
      <p:sp>
        <p:nvSpPr>
          <p:cNvPr id="6" name="TextBox 5"/>
          <p:cNvSpPr txBox="1"/>
          <p:nvPr/>
        </p:nvSpPr>
        <p:spPr>
          <a:xfrm>
            <a:off x="571500" y="4677831"/>
            <a:ext cx="8013720" cy="646331"/>
          </a:xfrm>
          <a:prstGeom prst="rect">
            <a:avLst/>
          </a:prstGeom>
          <a:noFill/>
        </p:spPr>
        <p:txBody>
          <a:bodyPr wrap="square" rtlCol="0">
            <a:spAutoFit/>
          </a:bodyPr>
          <a:lstStyle/>
          <a:p>
            <a:r>
              <a:rPr lang="en-US" dirty="0"/>
              <a:t>L</a:t>
            </a:r>
            <a:r>
              <a:rPr lang="en-US" dirty="0" smtClean="0"/>
              <a:t>ower </a:t>
            </a:r>
            <a:r>
              <a:rPr lang="en-US" dirty="0"/>
              <a:t>miscarriage rate </a:t>
            </a:r>
            <a:r>
              <a:rPr lang="en-US" dirty="0" smtClean="0"/>
              <a:t>with </a:t>
            </a:r>
            <a:r>
              <a:rPr lang="nb-NO" dirty="0" err="1" smtClean="0"/>
              <a:t>dydrogesterone</a:t>
            </a:r>
            <a:r>
              <a:rPr lang="nb-NO" dirty="0" smtClean="0"/>
              <a:t> </a:t>
            </a:r>
            <a:r>
              <a:rPr lang="nb-NO" dirty="0" err="1" smtClean="0"/>
              <a:t>compared</a:t>
            </a:r>
            <a:r>
              <a:rPr lang="nb-NO" dirty="0" smtClean="0"/>
              <a:t> </a:t>
            </a:r>
            <a:r>
              <a:rPr lang="nb-NO" dirty="0"/>
              <a:t>to placebo </a:t>
            </a:r>
            <a:endParaRPr lang="nb-NO" dirty="0" smtClean="0"/>
          </a:p>
          <a:p>
            <a:r>
              <a:rPr lang="nb-NO" dirty="0" smtClean="0"/>
              <a:t>(6.9% vs. 16.8</a:t>
            </a:r>
            <a:r>
              <a:rPr lang="nb-NO" dirty="0"/>
              <a:t>%; RR 2.4; 95</a:t>
            </a:r>
            <a:r>
              <a:rPr lang="nb-NO" dirty="0" smtClean="0"/>
              <a:t>% CI </a:t>
            </a:r>
            <a:r>
              <a:rPr lang="nb-NO" dirty="0"/>
              <a:t>1.3–5.9).</a:t>
            </a:r>
            <a:endParaRPr lang="en-US" dirty="0"/>
          </a:p>
        </p:txBody>
      </p:sp>
      <p:sp>
        <p:nvSpPr>
          <p:cNvPr id="7" name="Rectangle 6"/>
          <p:cNvSpPr/>
          <p:nvPr/>
        </p:nvSpPr>
        <p:spPr>
          <a:xfrm>
            <a:off x="4098481" y="6111503"/>
            <a:ext cx="4572000" cy="400110"/>
          </a:xfrm>
          <a:prstGeom prst="rect">
            <a:avLst/>
          </a:prstGeom>
        </p:spPr>
        <p:txBody>
          <a:bodyPr>
            <a:spAutoFit/>
          </a:bodyPr>
          <a:lstStyle/>
          <a:p>
            <a:pPr algn="r"/>
            <a:r>
              <a:rPr lang="en-US" sz="2000" dirty="0"/>
              <a:t>Fertility and </a:t>
            </a:r>
            <a:r>
              <a:rPr lang="en-US" sz="2000" dirty="0" smtClean="0"/>
              <a:t>Sterility; 2014</a:t>
            </a:r>
            <a:endParaRPr lang="en-US" sz="2000" dirty="0"/>
          </a:p>
        </p:txBody>
      </p:sp>
    </p:spTree>
    <p:extLst>
      <p:ext uri="{BB962C8B-B14F-4D97-AF65-F5344CB8AC3E}">
        <p14:creationId xmlns:p14="http://schemas.microsoft.com/office/powerpoint/2010/main" val="142024249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62368" y="-223531"/>
            <a:ext cx="6397396" cy="2911693"/>
          </a:xfrm>
          <a:prstGeom prst="rect">
            <a:avLst/>
          </a:prstGeom>
        </p:spPr>
      </p:pic>
      <p:sp>
        <p:nvSpPr>
          <p:cNvPr id="3" name="TextBox 2"/>
          <p:cNvSpPr txBox="1"/>
          <p:nvPr/>
        </p:nvSpPr>
        <p:spPr>
          <a:xfrm>
            <a:off x="462368" y="2797425"/>
            <a:ext cx="8138090" cy="3416320"/>
          </a:xfrm>
          <a:prstGeom prst="rect">
            <a:avLst/>
          </a:prstGeom>
          <a:noFill/>
        </p:spPr>
        <p:txBody>
          <a:bodyPr wrap="square" rtlCol="0">
            <a:spAutoFit/>
          </a:bodyPr>
          <a:lstStyle/>
          <a:p>
            <a:pPr marL="285750" indent="-285750">
              <a:buFont typeface="Arial"/>
              <a:buChar char="•"/>
            </a:pPr>
            <a:r>
              <a:rPr lang="en-US" dirty="0" smtClean="0"/>
              <a:t>multicenter</a:t>
            </a:r>
            <a:r>
              <a:rPr lang="en-US" dirty="0"/>
              <a:t>, double-blind, placebo-controlled, randomized </a:t>
            </a:r>
            <a:r>
              <a:rPr lang="en-US" dirty="0" smtClean="0"/>
              <a:t>trial</a:t>
            </a:r>
          </a:p>
          <a:p>
            <a:pPr marL="285750" indent="-285750">
              <a:buFont typeface="Arial"/>
              <a:buChar char="•"/>
            </a:pPr>
            <a:r>
              <a:rPr lang="en-US" dirty="0"/>
              <a:t>t</a:t>
            </a:r>
            <a:r>
              <a:rPr lang="en-US" dirty="0" smtClean="0"/>
              <a:t>wice daily vaginal 400 </a:t>
            </a:r>
            <a:r>
              <a:rPr lang="en-US" dirty="0"/>
              <a:t>mg of micronized </a:t>
            </a:r>
            <a:r>
              <a:rPr lang="en-US" dirty="0" smtClean="0"/>
              <a:t>progesterone (n=398) </a:t>
            </a:r>
            <a:r>
              <a:rPr lang="en-US" dirty="0" err="1" smtClean="0"/>
              <a:t>vs</a:t>
            </a:r>
            <a:r>
              <a:rPr lang="en-US" dirty="0" smtClean="0"/>
              <a:t> placebo (n=428)</a:t>
            </a:r>
          </a:p>
          <a:p>
            <a:pPr marL="285750" indent="-285750">
              <a:buFont typeface="Arial"/>
              <a:buChar char="•"/>
            </a:pPr>
            <a:r>
              <a:rPr lang="en-US" dirty="0" smtClean="0"/>
              <a:t>from </a:t>
            </a:r>
            <a:r>
              <a:rPr lang="en-US" dirty="0"/>
              <a:t>a time soon after a positive urinary pregnancy test (</a:t>
            </a:r>
            <a:r>
              <a:rPr lang="en-US" dirty="0" smtClean="0"/>
              <a:t>and no </a:t>
            </a:r>
            <a:r>
              <a:rPr lang="en-US" dirty="0"/>
              <a:t>later than 6 weeks of gestation) through 12 weeks of gestation</a:t>
            </a:r>
            <a:r>
              <a:rPr lang="en-US" dirty="0" smtClean="0"/>
              <a:t>.</a:t>
            </a:r>
          </a:p>
          <a:p>
            <a:pPr marL="285750" indent="-285750">
              <a:buFont typeface="Arial"/>
              <a:buChar char="•"/>
            </a:pPr>
            <a:r>
              <a:rPr lang="en-US" dirty="0" smtClean="0"/>
              <a:t>Primary outcome </a:t>
            </a:r>
            <a:r>
              <a:rPr lang="en-US" dirty="0"/>
              <a:t>was live birth after 24 weeks of gestation</a:t>
            </a:r>
            <a:r>
              <a:rPr lang="en-US" dirty="0" smtClean="0"/>
              <a:t>.</a:t>
            </a:r>
          </a:p>
          <a:p>
            <a:r>
              <a:rPr lang="en-US" dirty="0" smtClean="0"/>
              <a:t>RESULT:</a:t>
            </a:r>
          </a:p>
          <a:p>
            <a:r>
              <a:rPr lang="en-US" dirty="0" smtClean="0"/>
              <a:t>rate </a:t>
            </a:r>
            <a:r>
              <a:rPr lang="en-US" dirty="0"/>
              <a:t>of live births was 65.8% (262 </a:t>
            </a:r>
            <a:r>
              <a:rPr lang="en-US" dirty="0" smtClean="0"/>
              <a:t>of 398 </a:t>
            </a:r>
            <a:r>
              <a:rPr lang="en-US" dirty="0"/>
              <a:t>women) in the progesterone group and 63.3% (271 of 428 women) in </a:t>
            </a:r>
            <a:r>
              <a:rPr lang="en-US" dirty="0" smtClean="0"/>
              <a:t>the placebo </a:t>
            </a:r>
            <a:r>
              <a:rPr lang="en-US" dirty="0"/>
              <a:t>group </a:t>
            </a:r>
            <a:r>
              <a:rPr lang="en-US" dirty="0" smtClean="0"/>
              <a:t>(RR, </a:t>
            </a:r>
            <a:r>
              <a:rPr lang="en-US" dirty="0"/>
              <a:t>1.04; 95% </a:t>
            </a:r>
            <a:r>
              <a:rPr lang="en-US" dirty="0" smtClean="0"/>
              <a:t>CI 0.94-1.15)</a:t>
            </a:r>
          </a:p>
          <a:p>
            <a:r>
              <a:rPr lang="en-US" dirty="0" smtClean="0">
                <a:solidFill>
                  <a:srgbClr val="FF0000"/>
                </a:solidFill>
              </a:rPr>
              <a:t>CONCLUSIONS: </a:t>
            </a:r>
            <a:endParaRPr lang="en-US" dirty="0">
              <a:solidFill>
                <a:srgbClr val="FF0000"/>
              </a:solidFill>
            </a:endParaRPr>
          </a:p>
          <a:p>
            <a:r>
              <a:rPr lang="en-US" dirty="0">
                <a:solidFill>
                  <a:srgbClr val="FF0000"/>
                </a:solidFill>
              </a:rPr>
              <a:t>Progesterone therapy in the first trimester of pregnancy did not result in a </a:t>
            </a:r>
            <a:r>
              <a:rPr lang="en-US" dirty="0" smtClean="0">
                <a:solidFill>
                  <a:srgbClr val="FF0000"/>
                </a:solidFill>
              </a:rPr>
              <a:t>significantly higher </a:t>
            </a:r>
            <a:r>
              <a:rPr lang="en-US" dirty="0">
                <a:solidFill>
                  <a:srgbClr val="FF0000"/>
                </a:solidFill>
              </a:rPr>
              <a:t>rate of live births among women with a history of unexplained</a:t>
            </a:r>
          </a:p>
          <a:p>
            <a:r>
              <a:rPr lang="en-US" dirty="0">
                <a:solidFill>
                  <a:srgbClr val="FF0000"/>
                </a:solidFill>
              </a:rPr>
              <a:t>recurrent miscarriages.</a:t>
            </a:r>
          </a:p>
        </p:txBody>
      </p:sp>
      <p:sp>
        <p:nvSpPr>
          <p:cNvPr id="4" name="TextBox 3"/>
          <p:cNvSpPr txBox="1"/>
          <p:nvPr/>
        </p:nvSpPr>
        <p:spPr>
          <a:xfrm>
            <a:off x="7113768" y="6129077"/>
            <a:ext cx="1423111" cy="400110"/>
          </a:xfrm>
          <a:prstGeom prst="rect">
            <a:avLst/>
          </a:prstGeom>
          <a:noFill/>
        </p:spPr>
        <p:txBody>
          <a:bodyPr wrap="none" rtlCol="0">
            <a:spAutoFit/>
          </a:bodyPr>
          <a:lstStyle/>
          <a:p>
            <a:r>
              <a:rPr lang="en-US" sz="2000" dirty="0" smtClean="0"/>
              <a:t>NEJM; 2015</a:t>
            </a:r>
            <a:endParaRPr lang="en-US" sz="2000" dirty="0"/>
          </a:p>
        </p:txBody>
      </p:sp>
    </p:spTree>
    <p:extLst>
      <p:ext uri="{BB962C8B-B14F-4D97-AF65-F5344CB8AC3E}">
        <p14:creationId xmlns:p14="http://schemas.microsoft.com/office/powerpoint/2010/main" val="385521494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ART pregnancies</a:t>
            </a:r>
          </a:p>
        </p:txBody>
      </p:sp>
    </p:spTree>
    <p:extLst>
      <p:ext uri="{BB962C8B-B14F-4D97-AF65-F5344CB8AC3E}">
        <p14:creationId xmlns:p14="http://schemas.microsoft.com/office/powerpoint/2010/main" val="282923693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a:t>L</a:t>
            </a:r>
            <a:r>
              <a:rPr lang="en-US" sz="4000" dirty="0" smtClean="0"/>
              <a:t>uteal </a:t>
            </a:r>
            <a:r>
              <a:rPr lang="en-US" sz="4000" dirty="0"/>
              <a:t>support in assisted reproductive technologies (ART</a:t>
            </a:r>
            <a:r>
              <a:rPr lang="en-US" sz="4000" dirty="0" smtClean="0"/>
              <a:t>)</a:t>
            </a:r>
            <a:endParaRPr lang="en-US" sz="4000" dirty="0"/>
          </a:p>
        </p:txBody>
      </p:sp>
      <p:sp>
        <p:nvSpPr>
          <p:cNvPr id="3" name="Content Placeholder 2"/>
          <p:cNvSpPr>
            <a:spLocks noGrp="1"/>
          </p:cNvSpPr>
          <p:nvPr>
            <p:ph idx="1"/>
          </p:nvPr>
        </p:nvSpPr>
        <p:spPr>
          <a:xfrm>
            <a:off x="457200" y="1600200"/>
            <a:ext cx="2527300" cy="4525963"/>
          </a:xfrm>
          <a:solidFill>
            <a:schemeClr val="bg1">
              <a:lumMod val="95000"/>
            </a:schemeClr>
          </a:solidFill>
          <a:ln>
            <a:solidFill>
              <a:schemeClr val="bg1">
                <a:lumMod val="95000"/>
              </a:schemeClr>
            </a:solidFill>
          </a:ln>
        </p:spPr>
        <p:txBody>
          <a:bodyPr/>
          <a:lstStyle/>
          <a:p>
            <a:pPr marL="0" indent="0">
              <a:buNone/>
            </a:pPr>
            <a:r>
              <a:rPr lang="en-US" dirty="0" smtClean="0"/>
              <a:t>Progesterone</a:t>
            </a:r>
          </a:p>
          <a:p>
            <a:pPr marL="0" indent="0">
              <a:buNone/>
            </a:pPr>
            <a:r>
              <a:rPr lang="en-US" dirty="0" err="1"/>
              <a:t>aGnRH</a:t>
            </a:r>
            <a:endParaRPr lang="en-US" dirty="0"/>
          </a:p>
          <a:p>
            <a:pPr marL="0" indent="0">
              <a:buNone/>
            </a:pPr>
            <a:r>
              <a:rPr lang="en-US" dirty="0" err="1" smtClean="0"/>
              <a:t>hHG</a:t>
            </a:r>
            <a:endParaRPr lang="en-US" dirty="0" smtClean="0"/>
          </a:p>
          <a:p>
            <a:pPr marL="0" indent="0">
              <a:buNone/>
            </a:pPr>
            <a:r>
              <a:rPr lang="en-US" dirty="0" err="1" smtClean="0"/>
              <a:t>oestrogen</a:t>
            </a:r>
            <a:endParaRPr lang="en-US" dirty="0" smtClean="0"/>
          </a:p>
          <a:p>
            <a:pPr marL="0" indent="0">
              <a:buNone/>
            </a:pPr>
            <a:endParaRPr lang="en-US" dirty="0"/>
          </a:p>
        </p:txBody>
      </p:sp>
      <p:sp>
        <p:nvSpPr>
          <p:cNvPr id="4" name="Content Placeholder 2"/>
          <p:cNvSpPr txBox="1">
            <a:spLocks/>
          </p:cNvSpPr>
          <p:nvPr/>
        </p:nvSpPr>
        <p:spPr>
          <a:xfrm>
            <a:off x="2984501" y="1752600"/>
            <a:ext cx="5418666"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dirty="0"/>
          </a:p>
        </p:txBody>
      </p:sp>
      <p:sp>
        <p:nvSpPr>
          <p:cNvPr id="6" name="Content Placeholder 2"/>
          <p:cNvSpPr txBox="1">
            <a:spLocks/>
          </p:cNvSpPr>
          <p:nvPr/>
        </p:nvSpPr>
        <p:spPr>
          <a:xfrm>
            <a:off x="2984500" y="1600200"/>
            <a:ext cx="5702299" cy="4525963"/>
          </a:xfrm>
          <a:prstGeom prst="rect">
            <a:avLst/>
          </a:prstGeom>
          <a:noFill/>
          <a:ln>
            <a:solidFill>
              <a:schemeClr val="bg1">
                <a:lumMod val="85000"/>
              </a:schemeClr>
            </a:solidFill>
          </a:ln>
        </p:spPr>
        <p:txBody>
          <a:bodyPr vert="horz" lIns="91440" tIns="45720" rIns="91440" bIns="45720" rtlCol="0">
            <a:normAutofit fontScale="70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t>exogenous progesterone is associated with a significantly higher pregnancy rate than placebo or no treatment </a:t>
            </a:r>
            <a:endParaRPr lang="en-US" dirty="0" smtClean="0"/>
          </a:p>
          <a:p>
            <a:r>
              <a:rPr lang="en-US" dirty="0"/>
              <a:t>no evidence </a:t>
            </a:r>
            <a:r>
              <a:rPr lang="en-US" dirty="0" err="1"/>
              <a:t>favouring</a:t>
            </a:r>
            <a:r>
              <a:rPr lang="en-US" dirty="0"/>
              <a:t> a specific route or duration of administration of progesterone</a:t>
            </a:r>
          </a:p>
          <a:p>
            <a:r>
              <a:rPr lang="en-US" dirty="0"/>
              <a:t>Preliminary results show </a:t>
            </a:r>
            <a:r>
              <a:rPr lang="en-US" dirty="0">
                <a:solidFill>
                  <a:srgbClr val="FF0000"/>
                </a:solidFill>
              </a:rPr>
              <a:t>a benefit from the addition of a </a:t>
            </a:r>
            <a:r>
              <a:rPr lang="en-US" dirty="0" err="1">
                <a:solidFill>
                  <a:srgbClr val="FF0000"/>
                </a:solidFill>
              </a:rPr>
              <a:t>GnRH</a:t>
            </a:r>
            <a:r>
              <a:rPr lang="en-US" dirty="0">
                <a:solidFill>
                  <a:srgbClr val="FF0000"/>
                </a:solidFill>
              </a:rPr>
              <a:t> agonist </a:t>
            </a:r>
            <a:r>
              <a:rPr lang="en-US" dirty="0"/>
              <a:t>to progesterone for the outcomes of clinical pregnancy  </a:t>
            </a:r>
          </a:p>
          <a:p>
            <a:r>
              <a:rPr lang="en-US" dirty="0" smtClean="0"/>
              <a:t>addition </a:t>
            </a:r>
            <a:r>
              <a:rPr lang="en-US" dirty="0">
                <a:solidFill>
                  <a:srgbClr val="FF0000"/>
                </a:solidFill>
              </a:rPr>
              <a:t>of </a:t>
            </a:r>
            <a:r>
              <a:rPr lang="en-US" dirty="0" err="1">
                <a:solidFill>
                  <a:srgbClr val="FF0000"/>
                </a:solidFill>
              </a:rPr>
              <a:t>oestrogen</a:t>
            </a:r>
            <a:r>
              <a:rPr lang="en-US" dirty="0">
                <a:solidFill>
                  <a:srgbClr val="FF0000"/>
                </a:solidFill>
              </a:rPr>
              <a:t> or </a:t>
            </a:r>
            <a:r>
              <a:rPr lang="en-US" dirty="0" err="1">
                <a:solidFill>
                  <a:srgbClr val="FF0000"/>
                </a:solidFill>
              </a:rPr>
              <a:t>hCG</a:t>
            </a:r>
            <a:r>
              <a:rPr lang="en-US" dirty="0">
                <a:solidFill>
                  <a:srgbClr val="FF0000"/>
                </a:solidFill>
              </a:rPr>
              <a:t> does not improve </a:t>
            </a:r>
            <a:r>
              <a:rPr lang="en-US" dirty="0" smtClean="0">
                <a:solidFill>
                  <a:srgbClr val="FF0000"/>
                </a:solidFill>
              </a:rPr>
              <a:t>outcomes</a:t>
            </a:r>
          </a:p>
          <a:p>
            <a:r>
              <a:rPr lang="en-US" dirty="0" smtClean="0"/>
              <a:t>use </a:t>
            </a:r>
            <a:r>
              <a:rPr lang="en-US" dirty="0"/>
              <a:t>of </a:t>
            </a:r>
            <a:r>
              <a:rPr lang="en-US" dirty="0" err="1"/>
              <a:t>hCG</a:t>
            </a:r>
            <a:r>
              <a:rPr lang="en-US" dirty="0"/>
              <a:t>, or </a:t>
            </a:r>
            <a:r>
              <a:rPr lang="en-US" dirty="0" err="1"/>
              <a:t>hCG</a:t>
            </a:r>
            <a:r>
              <a:rPr lang="en-US" dirty="0"/>
              <a:t> and progesterone, is associated with a higher risk of ovarian </a:t>
            </a:r>
            <a:r>
              <a:rPr lang="en-US" dirty="0" err="1"/>
              <a:t>hyperstimulation</a:t>
            </a:r>
            <a:r>
              <a:rPr lang="en-US" dirty="0"/>
              <a:t> syndrome (OHSS</a:t>
            </a:r>
            <a:r>
              <a:rPr lang="en-US" dirty="0" smtClean="0"/>
              <a:t>)</a:t>
            </a:r>
          </a:p>
        </p:txBody>
      </p:sp>
    </p:spTree>
    <p:extLst>
      <p:ext uri="{BB962C8B-B14F-4D97-AF65-F5344CB8AC3E}">
        <p14:creationId xmlns:p14="http://schemas.microsoft.com/office/powerpoint/2010/main" val="40627865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156633" y="0"/>
            <a:ext cx="2044700" cy="3035300"/>
          </a:xfrm>
          <a:prstGeom prst="rect">
            <a:avLst/>
          </a:prstGeom>
        </p:spPr>
      </p:pic>
      <p:pic>
        <p:nvPicPr>
          <p:cNvPr id="2" name="Picture 1"/>
          <p:cNvPicPr>
            <a:picLocks noChangeAspect="1"/>
          </p:cNvPicPr>
          <p:nvPr/>
        </p:nvPicPr>
        <p:blipFill>
          <a:blip r:embed="rId4"/>
          <a:stretch>
            <a:fillRect/>
          </a:stretch>
        </p:blipFill>
        <p:spPr>
          <a:xfrm>
            <a:off x="1841501" y="182033"/>
            <a:ext cx="5393266" cy="1970120"/>
          </a:xfrm>
          <a:prstGeom prst="rect">
            <a:avLst/>
          </a:prstGeom>
        </p:spPr>
      </p:pic>
      <p:sp>
        <p:nvSpPr>
          <p:cNvPr id="4" name="TextBox 3"/>
          <p:cNvSpPr txBox="1"/>
          <p:nvPr/>
        </p:nvSpPr>
        <p:spPr>
          <a:xfrm>
            <a:off x="-5621867" y="1551988"/>
            <a:ext cx="5262034" cy="1200329"/>
          </a:xfrm>
          <a:prstGeom prst="rect">
            <a:avLst/>
          </a:prstGeom>
          <a:noFill/>
        </p:spPr>
        <p:txBody>
          <a:bodyPr wrap="square" rtlCol="0">
            <a:spAutoFit/>
          </a:bodyPr>
          <a:lstStyle/>
          <a:p>
            <a:r>
              <a:rPr lang="en-US" dirty="0">
                <a:solidFill>
                  <a:schemeClr val="dk1"/>
                </a:solidFill>
              </a:rPr>
              <a:t>van der Linden et al.</a:t>
            </a:r>
            <a:r>
              <a:rPr lang="en-US" dirty="0" smtClean="0">
                <a:solidFill>
                  <a:schemeClr val="dk1"/>
                </a:solidFill>
              </a:rPr>
              <a:t>,</a:t>
            </a:r>
            <a:r>
              <a:rPr lang="en-US" dirty="0"/>
              <a:t> Luteal phase support for assisted reproduction cycles. Cochrane Database </a:t>
            </a:r>
            <a:r>
              <a:rPr lang="en-US" dirty="0" err="1"/>
              <a:t>Syst</a:t>
            </a:r>
            <a:r>
              <a:rPr lang="en-US" dirty="0"/>
              <a:t> Rev  2015</a:t>
            </a:r>
          </a:p>
          <a:p>
            <a:r>
              <a:rPr lang="en-US" dirty="0" smtClean="0">
                <a:solidFill>
                  <a:schemeClr val="dk1"/>
                </a:solidFill>
              </a:rPr>
              <a:t> 2015</a:t>
            </a:r>
            <a:endParaRPr lang="en-US" dirty="0"/>
          </a:p>
        </p:txBody>
      </p:sp>
      <p:sp>
        <p:nvSpPr>
          <p:cNvPr id="11" name="Rectangle 10"/>
          <p:cNvSpPr/>
          <p:nvPr/>
        </p:nvSpPr>
        <p:spPr>
          <a:xfrm>
            <a:off x="275162" y="2986674"/>
            <a:ext cx="8509003" cy="923330"/>
          </a:xfrm>
          <a:prstGeom prst="rect">
            <a:avLst/>
          </a:prstGeom>
        </p:spPr>
        <p:txBody>
          <a:bodyPr wrap="square">
            <a:spAutoFit/>
          </a:bodyPr>
          <a:lstStyle/>
          <a:p>
            <a:r>
              <a:rPr lang="en-US" dirty="0"/>
              <a:t>Lotus I was a double-blind, double-dummy, two-arm, multicenter Phase III RCT conducted at 38 sites in Austria, Belgium, Germany, Finland, Israel, Russia and Spain, from 23 August 2013 to 26 March 2016</a:t>
            </a:r>
          </a:p>
        </p:txBody>
      </p:sp>
      <p:sp>
        <p:nvSpPr>
          <p:cNvPr id="13" name="Rectangle 12"/>
          <p:cNvSpPr/>
          <p:nvPr/>
        </p:nvSpPr>
        <p:spPr>
          <a:xfrm>
            <a:off x="275161" y="3915669"/>
            <a:ext cx="8509003" cy="369332"/>
          </a:xfrm>
          <a:prstGeom prst="rect">
            <a:avLst/>
          </a:prstGeom>
        </p:spPr>
        <p:txBody>
          <a:bodyPr wrap="square">
            <a:spAutoFit/>
          </a:bodyPr>
          <a:lstStyle/>
          <a:p>
            <a:r>
              <a:rPr lang="en-US" dirty="0" smtClean="0">
                <a:solidFill>
                  <a:srgbClr val="FF0000"/>
                </a:solidFill>
              </a:rPr>
              <a:t>Oral </a:t>
            </a:r>
            <a:r>
              <a:rPr lang="en-US" dirty="0" err="1">
                <a:solidFill>
                  <a:srgbClr val="FF0000"/>
                </a:solidFill>
              </a:rPr>
              <a:t>dydrogesterone</a:t>
            </a:r>
            <a:r>
              <a:rPr lang="en-US" dirty="0">
                <a:solidFill>
                  <a:srgbClr val="FF0000"/>
                </a:solidFill>
              </a:rPr>
              <a:t> 10 mg tablets </a:t>
            </a:r>
            <a:r>
              <a:rPr lang="en-US" dirty="0" smtClean="0">
                <a:solidFill>
                  <a:srgbClr val="FF0000"/>
                </a:solidFill>
              </a:rPr>
              <a:t>TID </a:t>
            </a:r>
            <a:r>
              <a:rPr lang="en-US" dirty="0">
                <a:solidFill>
                  <a:srgbClr val="FF0000"/>
                </a:solidFill>
              </a:rPr>
              <a:t>(n=497)</a:t>
            </a:r>
            <a:r>
              <a:rPr lang="en-US" dirty="0" smtClean="0">
                <a:solidFill>
                  <a:srgbClr val="FF0000"/>
                </a:solidFill>
              </a:rPr>
              <a:t> </a:t>
            </a:r>
            <a:r>
              <a:rPr lang="en-US" dirty="0">
                <a:solidFill>
                  <a:srgbClr val="FF0000"/>
                </a:solidFill>
              </a:rPr>
              <a:t>versus MVP </a:t>
            </a:r>
            <a:r>
              <a:rPr lang="en-US" dirty="0" smtClean="0">
                <a:solidFill>
                  <a:srgbClr val="FF0000"/>
                </a:solidFill>
              </a:rPr>
              <a:t>200 mg </a:t>
            </a:r>
            <a:r>
              <a:rPr lang="en-US" dirty="0">
                <a:solidFill>
                  <a:srgbClr val="FF0000"/>
                </a:solidFill>
              </a:rPr>
              <a:t>capsules </a:t>
            </a:r>
            <a:r>
              <a:rPr lang="en-US" dirty="0" smtClean="0">
                <a:solidFill>
                  <a:srgbClr val="FF0000"/>
                </a:solidFill>
              </a:rPr>
              <a:t>TID (n=477)</a:t>
            </a:r>
            <a:endParaRPr lang="en-US" dirty="0">
              <a:solidFill>
                <a:srgbClr val="FF0000"/>
              </a:solidFill>
            </a:endParaRPr>
          </a:p>
        </p:txBody>
      </p:sp>
      <p:sp>
        <p:nvSpPr>
          <p:cNvPr id="15" name="Rectangle 14"/>
          <p:cNvSpPr/>
          <p:nvPr/>
        </p:nvSpPr>
        <p:spPr>
          <a:xfrm>
            <a:off x="275161" y="4327985"/>
            <a:ext cx="8339671" cy="646331"/>
          </a:xfrm>
          <a:prstGeom prst="rect">
            <a:avLst/>
          </a:prstGeom>
        </p:spPr>
        <p:txBody>
          <a:bodyPr wrap="square">
            <a:spAutoFit/>
          </a:bodyPr>
          <a:lstStyle/>
          <a:p>
            <a:r>
              <a:rPr lang="en-US" dirty="0"/>
              <a:t>Luteal support was started on the day of oocyte retrieval (Day 1) and continued until 12 weeks of </a:t>
            </a:r>
            <a:r>
              <a:rPr lang="en-US" dirty="0" smtClean="0"/>
              <a:t>gestation (10 weeks)</a:t>
            </a:r>
            <a:endParaRPr lang="en-US" dirty="0"/>
          </a:p>
        </p:txBody>
      </p:sp>
      <p:sp>
        <p:nvSpPr>
          <p:cNvPr id="16" name="TextBox 15"/>
          <p:cNvSpPr txBox="1"/>
          <p:nvPr/>
        </p:nvSpPr>
        <p:spPr>
          <a:xfrm>
            <a:off x="275162" y="5001167"/>
            <a:ext cx="6549351" cy="369332"/>
          </a:xfrm>
          <a:prstGeom prst="rect">
            <a:avLst/>
          </a:prstGeom>
          <a:noFill/>
        </p:spPr>
        <p:txBody>
          <a:bodyPr wrap="none" rtlCol="0">
            <a:spAutoFit/>
          </a:bodyPr>
          <a:lstStyle/>
          <a:p>
            <a:r>
              <a:rPr lang="en-US" dirty="0" smtClean="0"/>
              <a:t>Primary objective: rate of viable pregnancy at 12 </a:t>
            </a:r>
            <a:r>
              <a:rPr lang="en-US" dirty="0"/>
              <a:t>weeks of </a:t>
            </a:r>
            <a:r>
              <a:rPr lang="en-US" dirty="0" smtClean="0"/>
              <a:t>gestation</a:t>
            </a:r>
            <a:endParaRPr lang="en-US" dirty="0"/>
          </a:p>
        </p:txBody>
      </p:sp>
      <p:sp>
        <p:nvSpPr>
          <p:cNvPr id="18" name="Rectangle 17"/>
          <p:cNvSpPr/>
          <p:nvPr/>
        </p:nvSpPr>
        <p:spPr>
          <a:xfrm>
            <a:off x="275161" y="5459671"/>
            <a:ext cx="8509004" cy="646331"/>
          </a:xfrm>
          <a:prstGeom prst="rect">
            <a:avLst/>
          </a:prstGeom>
        </p:spPr>
        <p:txBody>
          <a:bodyPr wrap="square">
            <a:spAutoFit/>
          </a:bodyPr>
          <a:lstStyle/>
          <a:p>
            <a:r>
              <a:rPr lang="en-US" dirty="0"/>
              <a:t>Secondary </a:t>
            </a:r>
            <a:r>
              <a:rPr lang="en-US" dirty="0" smtClean="0"/>
              <a:t>objectives: positive </a:t>
            </a:r>
            <a:r>
              <a:rPr lang="en-US" dirty="0"/>
              <a:t>pregnancy test at treatment day </a:t>
            </a:r>
            <a:r>
              <a:rPr lang="en-US" dirty="0" smtClean="0"/>
              <a:t>15 and the </a:t>
            </a:r>
            <a:r>
              <a:rPr lang="en-US" dirty="0"/>
              <a:t>incidence of live births.</a:t>
            </a:r>
          </a:p>
        </p:txBody>
      </p:sp>
      <p:sp>
        <p:nvSpPr>
          <p:cNvPr id="19" name="Rectangle 18"/>
          <p:cNvSpPr/>
          <p:nvPr/>
        </p:nvSpPr>
        <p:spPr>
          <a:xfrm>
            <a:off x="220134" y="6142500"/>
            <a:ext cx="8893405" cy="369332"/>
          </a:xfrm>
          <a:prstGeom prst="rect">
            <a:avLst/>
          </a:prstGeom>
        </p:spPr>
        <p:txBody>
          <a:bodyPr wrap="none">
            <a:spAutoFit/>
          </a:bodyPr>
          <a:lstStyle/>
          <a:p>
            <a:r>
              <a:rPr lang="en-US" dirty="0"/>
              <a:t> T</a:t>
            </a:r>
            <a:r>
              <a:rPr lang="en-US" dirty="0" smtClean="0"/>
              <a:t>reatment</a:t>
            </a:r>
            <a:r>
              <a:rPr lang="en-US" dirty="0"/>
              <a:t>-emergent </a:t>
            </a:r>
            <a:r>
              <a:rPr lang="en-US" dirty="0" smtClean="0"/>
              <a:t>adverse </a:t>
            </a:r>
            <a:r>
              <a:rPr lang="en-US" dirty="0"/>
              <a:t>events (TEAEs</a:t>
            </a:r>
            <a:r>
              <a:rPr lang="en-US" dirty="0" smtClean="0"/>
              <a:t>): miscarriage, vaginal bleeding, preterm delivery</a:t>
            </a:r>
            <a:endParaRPr lang="en-US" dirty="0"/>
          </a:p>
        </p:txBody>
      </p:sp>
    </p:spTree>
    <p:extLst>
      <p:ext uri="{BB962C8B-B14F-4D97-AF65-F5344CB8AC3E}">
        <p14:creationId xmlns:p14="http://schemas.microsoft.com/office/powerpoint/2010/main" val="123181459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7" descr="Cov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6097" y="2433879"/>
            <a:ext cx="7857067" cy="413466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4"/>
          <a:stretch>
            <a:fillRect/>
          </a:stretch>
        </p:blipFill>
        <p:spPr>
          <a:xfrm>
            <a:off x="156633" y="0"/>
            <a:ext cx="2044700" cy="3035300"/>
          </a:xfrm>
          <a:prstGeom prst="rect">
            <a:avLst/>
          </a:prstGeom>
        </p:spPr>
      </p:pic>
      <p:pic>
        <p:nvPicPr>
          <p:cNvPr id="2" name="Picture 1"/>
          <p:cNvPicPr>
            <a:picLocks noChangeAspect="1"/>
          </p:cNvPicPr>
          <p:nvPr/>
        </p:nvPicPr>
        <p:blipFill>
          <a:blip r:embed="rId5"/>
          <a:stretch>
            <a:fillRect/>
          </a:stretch>
        </p:blipFill>
        <p:spPr>
          <a:xfrm>
            <a:off x="1841501" y="182033"/>
            <a:ext cx="5393266" cy="1970120"/>
          </a:xfrm>
          <a:prstGeom prst="rect">
            <a:avLst/>
          </a:prstGeom>
        </p:spPr>
      </p:pic>
      <p:sp>
        <p:nvSpPr>
          <p:cNvPr id="4" name="TextBox 3"/>
          <p:cNvSpPr txBox="1"/>
          <p:nvPr/>
        </p:nvSpPr>
        <p:spPr>
          <a:xfrm>
            <a:off x="-5621867" y="1551988"/>
            <a:ext cx="5262034" cy="1200329"/>
          </a:xfrm>
          <a:prstGeom prst="rect">
            <a:avLst/>
          </a:prstGeom>
          <a:noFill/>
        </p:spPr>
        <p:txBody>
          <a:bodyPr wrap="square" rtlCol="0">
            <a:spAutoFit/>
          </a:bodyPr>
          <a:lstStyle/>
          <a:p>
            <a:r>
              <a:rPr lang="en-US" dirty="0">
                <a:solidFill>
                  <a:schemeClr val="dk1"/>
                </a:solidFill>
              </a:rPr>
              <a:t>van der Linden et al.</a:t>
            </a:r>
            <a:r>
              <a:rPr lang="en-US" dirty="0" smtClean="0">
                <a:solidFill>
                  <a:schemeClr val="dk1"/>
                </a:solidFill>
              </a:rPr>
              <a:t>,</a:t>
            </a:r>
            <a:r>
              <a:rPr lang="en-US" dirty="0"/>
              <a:t> Luteal phase support for assisted reproduction cycles. Cochrane Database </a:t>
            </a:r>
            <a:r>
              <a:rPr lang="en-US" dirty="0" err="1"/>
              <a:t>Syst</a:t>
            </a:r>
            <a:r>
              <a:rPr lang="en-US" dirty="0"/>
              <a:t> Rev  2015</a:t>
            </a:r>
          </a:p>
          <a:p>
            <a:r>
              <a:rPr lang="en-US" dirty="0" smtClean="0">
                <a:solidFill>
                  <a:schemeClr val="dk1"/>
                </a:solidFill>
              </a:rPr>
              <a:t> 2015</a:t>
            </a:r>
            <a:endParaRPr lang="en-US" dirty="0"/>
          </a:p>
        </p:txBody>
      </p:sp>
      <p:sp>
        <p:nvSpPr>
          <p:cNvPr id="7" name="Rectangle 6"/>
          <p:cNvSpPr/>
          <p:nvPr/>
        </p:nvSpPr>
        <p:spPr>
          <a:xfrm>
            <a:off x="3471333" y="6093713"/>
            <a:ext cx="5418667" cy="646331"/>
          </a:xfrm>
          <a:prstGeom prst="rect">
            <a:avLst/>
          </a:prstGeom>
        </p:spPr>
        <p:txBody>
          <a:bodyPr wrap="square">
            <a:spAutoFit/>
          </a:bodyPr>
          <a:lstStyle/>
          <a:p>
            <a:r>
              <a:rPr lang="en-US" b="1" dirty="0"/>
              <a:t>The most common </a:t>
            </a:r>
            <a:r>
              <a:rPr lang="en-US" b="1" dirty="0" smtClean="0"/>
              <a:t>TEAE: vaginal bleeding: </a:t>
            </a:r>
          </a:p>
          <a:p>
            <a:r>
              <a:rPr lang="en-US" b="1" dirty="0" smtClean="0"/>
              <a:t>11.6</a:t>
            </a:r>
            <a:r>
              <a:rPr lang="en-US" b="1" dirty="0"/>
              <a:t>% in the </a:t>
            </a:r>
            <a:r>
              <a:rPr lang="en-US" b="1" dirty="0" err="1"/>
              <a:t>dydrogesterone</a:t>
            </a:r>
            <a:r>
              <a:rPr lang="en-US" b="1" dirty="0"/>
              <a:t> </a:t>
            </a:r>
            <a:r>
              <a:rPr lang="en-US" b="1" dirty="0" smtClean="0"/>
              <a:t>and </a:t>
            </a:r>
            <a:r>
              <a:rPr lang="en-US" b="1" dirty="0"/>
              <a:t>9.2% in the </a:t>
            </a:r>
            <a:r>
              <a:rPr lang="en-US" b="1" dirty="0" smtClean="0"/>
              <a:t>MVP</a:t>
            </a:r>
            <a:endParaRPr lang="en-US" b="1" dirty="0"/>
          </a:p>
        </p:txBody>
      </p:sp>
    </p:spTree>
    <p:extLst>
      <p:ext uri="{BB962C8B-B14F-4D97-AF65-F5344CB8AC3E}">
        <p14:creationId xmlns:p14="http://schemas.microsoft.com/office/powerpoint/2010/main" val="400688977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Progesterone &amp; Pregnancy</a:t>
            </a:r>
            <a:endParaRPr lang="en-US" dirty="0"/>
          </a:p>
        </p:txBody>
      </p:sp>
      <p:sp>
        <p:nvSpPr>
          <p:cNvPr id="3" name="Content Placeholder 2"/>
          <p:cNvSpPr>
            <a:spLocks noGrp="1"/>
          </p:cNvSpPr>
          <p:nvPr>
            <p:ph idx="1"/>
          </p:nvPr>
        </p:nvSpPr>
        <p:spPr/>
        <p:txBody>
          <a:bodyPr/>
          <a:lstStyle/>
          <a:p>
            <a:r>
              <a:rPr lang="en-US" dirty="0" smtClean="0"/>
              <a:t>Threatened miscarriage</a:t>
            </a:r>
          </a:p>
          <a:p>
            <a:r>
              <a:rPr lang="en-US" dirty="0" smtClean="0"/>
              <a:t>Recurrent pregnancy loss</a:t>
            </a:r>
            <a:endParaRPr lang="en-US" dirty="0"/>
          </a:p>
          <a:p>
            <a:r>
              <a:rPr lang="en-US" dirty="0" smtClean="0"/>
              <a:t>ART pregnancies</a:t>
            </a:r>
            <a:endParaRPr lang="en-US" dirty="0"/>
          </a:p>
          <a:p>
            <a:r>
              <a:rPr lang="en-US" dirty="0"/>
              <a:t>P</a:t>
            </a:r>
            <a:r>
              <a:rPr lang="en-US" dirty="0" smtClean="0"/>
              <a:t>reterm birth prophylaxis</a:t>
            </a:r>
          </a:p>
          <a:p>
            <a:r>
              <a:rPr lang="en-US" dirty="0" smtClean="0"/>
              <a:t>Maintenance </a:t>
            </a:r>
            <a:r>
              <a:rPr lang="en-US" dirty="0" err="1" smtClean="0"/>
              <a:t>tocolysis</a:t>
            </a:r>
            <a:endParaRPr lang="en-US" dirty="0"/>
          </a:p>
        </p:txBody>
      </p:sp>
    </p:spTree>
    <p:extLst>
      <p:ext uri="{BB962C8B-B14F-4D97-AF65-F5344CB8AC3E}">
        <p14:creationId xmlns:p14="http://schemas.microsoft.com/office/powerpoint/2010/main" val="347552564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167" y="274638"/>
            <a:ext cx="8995833" cy="1143000"/>
          </a:xfrm>
        </p:spPr>
        <p:txBody>
          <a:bodyPr>
            <a:noAutofit/>
          </a:bodyPr>
          <a:lstStyle/>
          <a:p>
            <a:pPr algn="l"/>
            <a:r>
              <a:rPr lang="en-US" sz="2400" b="1" dirty="0"/>
              <a:t>Oral </a:t>
            </a:r>
            <a:r>
              <a:rPr lang="en-US" sz="2400" b="1" dirty="0" err="1"/>
              <a:t>dydrogesterone</a:t>
            </a:r>
            <a:r>
              <a:rPr lang="en-US" sz="2400" b="1" dirty="0"/>
              <a:t> versus </a:t>
            </a:r>
            <a:r>
              <a:rPr lang="en-US" sz="2400" b="1" dirty="0" err="1"/>
              <a:t>intravaginal</a:t>
            </a:r>
            <a:r>
              <a:rPr lang="en-US" sz="2400" b="1" dirty="0"/>
              <a:t> </a:t>
            </a:r>
            <a:r>
              <a:rPr lang="en-US" sz="2400" b="1" dirty="0" err="1"/>
              <a:t>micronised</a:t>
            </a:r>
            <a:r>
              <a:rPr lang="en-US" sz="2400" b="1" dirty="0"/>
              <a:t> progesterone as luteal phase support in assisted reproductive technology (ART) cycles: results of a </a:t>
            </a:r>
            <a:r>
              <a:rPr lang="en-US" sz="2400" b="1" dirty="0" err="1"/>
              <a:t>randomised</a:t>
            </a:r>
            <a:r>
              <a:rPr lang="en-US" sz="2400" b="1" dirty="0"/>
              <a:t> study.</a:t>
            </a:r>
            <a:br>
              <a:rPr lang="en-US" sz="2400" b="1" dirty="0"/>
            </a:br>
            <a:endParaRPr lang="en-US" sz="2400" b="1" dirty="0"/>
          </a:p>
        </p:txBody>
      </p:sp>
      <p:sp>
        <p:nvSpPr>
          <p:cNvPr id="3" name="Content Placeholder 2"/>
          <p:cNvSpPr>
            <a:spLocks noGrp="1"/>
          </p:cNvSpPr>
          <p:nvPr>
            <p:ph idx="1"/>
          </p:nvPr>
        </p:nvSpPr>
        <p:spPr>
          <a:xfrm>
            <a:off x="457200" y="1452031"/>
            <a:ext cx="8229600" cy="5046133"/>
          </a:xfrm>
        </p:spPr>
        <p:txBody>
          <a:bodyPr>
            <a:normAutofit fontScale="62500" lnSpcReduction="20000"/>
          </a:bodyPr>
          <a:lstStyle/>
          <a:p>
            <a:pPr marL="0" indent="0">
              <a:buNone/>
            </a:pPr>
            <a:r>
              <a:rPr lang="en-US" sz="5100" dirty="0" smtClean="0"/>
              <a:t>Abstract</a:t>
            </a:r>
            <a:endParaRPr lang="en-US" sz="5100" dirty="0"/>
          </a:p>
          <a:p>
            <a:pPr marL="0" indent="0">
              <a:buNone/>
            </a:pPr>
            <a:r>
              <a:rPr lang="en-US" dirty="0" smtClean="0"/>
              <a:t>Aim: compare </a:t>
            </a:r>
            <a:r>
              <a:rPr lang="en-US" dirty="0"/>
              <a:t>the efficacy, safety and tolerability of vaginal </a:t>
            </a:r>
            <a:r>
              <a:rPr lang="en-US" dirty="0" err="1"/>
              <a:t>micronised</a:t>
            </a:r>
            <a:r>
              <a:rPr lang="en-US" dirty="0"/>
              <a:t> progesterone with oral </a:t>
            </a:r>
            <a:r>
              <a:rPr lang="en-US" dirty="0" err="1"/>
              <a:t>dydrogesterone</a:t>
            </a:r>
            <a:r>
              <a:rPr lang="en-US" dirty="0"/>
              <a:t> as luteal phase support after in-vitro </a:t>
            </a:r>
            <a:r>
              <a:rPr lang="en-US" dirty="0" err="1" smtClean="0"/>
              <a:t>fertilisation</a:t>
            </a:r>
            <a:endParaRPr lang="en-US" dirty="0" smtClean="0"/>
          </a:p>
          <a:p>
            <a:pPr marL="0" indent="0">
              <a:buNone/>
            </a:pPr>
            <a:r>
              <a:rPr lang="en-US" dirty="0" smtClean="0"/>
              <a:t>A </a:t>
            </a:r>
            <a:r>
              <a:rPr lang="en-US" dirty="0"/>
              <a:t>total of 430 women underwent IVF/</a:t>
            </a:r>
            <a:r>
              <a:rPr lang="en-US" dirty="0" err="1"/>
              <a:t>intracytoplasmic</a:t>
            </a:r>
            <a:r>
              <a:rPr lang="en-US" dirty="0"/>
              <a:t> sperm injection (ICSI) treatment. </a:t>
            </a:r>
            <a:endParaRPr lang="en-US" dirty="0" smtClean="0"/>
          </a:p>
          <a:p>
            <a:pPr marL="0" indent="0">
              <a:buNone/>
            </a:pPr>
            <a:r>
              <a:rPr lang="en-US" dirty="0" smtClean="0"/>
              <a:t>Long </a:t>
            </a:r>
            <a:r>
              <a:rPr lang="en-US" dirty="0"/>
              <a:t>protocol gonadotropin releasing hormone analogue down-regulation was followed by gonadotropin stimulation. </a:t>
            </a:r>
            <a:endParaRPr lang="en-US" dirty="0" smtClean="0"/>
          </a:p>
          <a:p>
            <a:pPr marL="0" indent="0">
              <a:buNone/>
            </a:pPr>
            <a:r>
              <a:rPr lang="en-US" dirty="0" smtClean="0"/>
              <a:t>Luteal </a:t>
            </a:r>
            <a:r>
              <a:rPr lang="en-US" dirty="0"/>
              <a:t>support was initiated from the day of embryo transfer and continued for up to 14 days. </a:t>
            </a:r>
            <a:endParaRPr lang="en-US" dirty="0" smtClean="0"/>
          </a:p>
          <a:p>
            <a:pPr marL="0" indent="0">
              <a:buNone/>
            </a:pPr>
            <a:r>
              <a:rPr lang="en-US" dirty="0" smtClean="0"/>
              <a:t>VMP: </a:t>
            </a:r>
            <a:r>
              <a:rPr lang="en-US" dirty="0"/>
              <a:t>200 mg three times daily (n=351) or oral </a:t>
            </a:r>
            <a:r>
              <a:rPr lang="en-US" dirty="0" err="1"/>
              <a:t>dydrogesterone</a:t>
            </a:r>
            <a:r>
              <a:rPr lang="en-US" dirty="0"/>
              <a:t> 10 mg twice daily (n=79). </a:t>
            </a:r>
            <a:r>
              <a:rPr lang="en-US" dirty="0" smtClean="0"/>
              <a:t>If pregnant, </a:t>
            </a:r>
            <a:r>
              <a:rPr lang="en-US" dirty="0"/>
              <a:t>luteal support was continued for 12 weeks. </a:t>
            </a:r>
            <a:endParaRPr lang="en-US" dirty="0" smtClean="0"/>
          </a:p>
          <a:p>
            <a:pPr marL="0" indent="0">
              <a:buNone/>
            </a:pPr>
            <a:r>
              <a:rPr lang="en-US" b="1" dirty="0" smtClean="0">
                <a:solidFill>
                  <a:srgbClr val="FF0000"/>
                </a:solidFill>
              </a:rPr>
              <a:t>Both </a:t>
            </a:r>
            <a:r>
              <a:rPr lang="en-US" b="1" dirty="0" err="1">
                <a:solidFill>
                  <a:srgbClr val="FF0000"/>
                </a:solidFill>
              </a:rPr>
              <a:t>dydrogesterone</a:t>
            </a:r>
            <a:r>
              <a:rPr lang="en-US" b="1" dirty="0">
                <a:solidFill>
                  <a:srgbClr val="FF0000"/>
                </a:solidFill>
              </a:rPr>
              <a:t> and </a:t>
            </a:r>
            <a:r>
              <a:rPr lang="en-US" b="1" dirty="0" err="1">
                <a:solidFill>
                  <a:srgbClr val="FF0000"/>
                </a:solidFill>
              </a:rPr>
              <a:t>micronised</a:t>
            </a:r>
            <a:r>
              <a:rPr lang="en-US" b="1" dirty="0">
                <a:solidFill>
                  <a:srgbClr val="FF0000"/>
                </a:solidFill>
              </a:rPr>
              <a:t> progesterone were associated with similar rates of successful pregnancies.</a:t>
            </a:r>
            <a:r>
              <a:rPr lang="en-US" dirty="0"/>
              <a:t> Vaginal discharge or irritation were reported by 10.5% of patients given </a:t>
            </a:r>
            <a:r>
              <a:rPr lang="en-US" dirty="0" err="1"/>
              <a:t>micronised</a:t>
            </a:r>
            <a:r>
              <a:rPr lang="en-US" dirty="0"/>
              <a:t> progesterone. Significantly (p&lt;0.05), more patients given </a:t>
            </a:r>
            <a:r>
              <a:rPr lang="en-US" dirty="0" err="1"/>
              <a:t>dydrogesterone</a:t>
            </a:r>
            <a:r>
              <a:rPr lang="en-US" dirty="0"/>
              <a:t> than </a:t>
            </a:r>
            <a:r>
              <a:rPr lang="en-US" dirty="0" err="1"/>
              <a:t>micronised</a:t>
            </a:r>
            <a:r>
              <a:rPr lang="en-US" dirty="0"/>
              <a:t> progesterone were satisfied with the tolerability of their treatment. </a:t>
            </a:r>
          </a:p>
          <a:p>
            <a:endParaRPr lang="en-US" dirty="0"/>
          </a:p>
        </p:txBody>
      </p:sp>
      <p:sp>
        <p:nvSpPr>
          <p:cNvPr id="5" name="Rectangle 4"/>
          <p:cNvSpPr/>
          <p:nvPr/>
        </p:nvSpPr>
        <p:spPr>
          <a:xfrm>
            <a:off x="1511300" y="6319997"/>
            <a:ext cx="7175500" cy="338554"/>
          </a:xfrm>
          <a:prstGeom prst="rect">
            <a:avLst/>
          </a:prstGeom>
        </p:spPr>
        <p:txBody>
          <a:bodyPr wrap="square">
            <a:spAutoFit/>
          </a:bodyPr>
          <a:lstStyle/>
          <a:p>
            <a:pPr algn="r"/>
            <a:r>
              <a:rPr lang="en-US" sz="1600" dirty="0" err="1"/>
              <a:t>Chakravarty</a:t>
            </a:r>
            <a:r>
              <a:rPr lang="en-US" sz="1600" dirty="0"/>
              <a:t> </a:t>
            </a:r>
            <a:r>
              <a:rPr lang="en-US" sz="1600" dirty="0" smtClean="0"/>
              <a:t>BN et al., J </a:t>
            </a:r>
            <a:r>
              <a:rPr lang="en-US" sz="1600" dirty="0"/>
              <a:t>Steroid </a:t>
            </a:r>
            <a:r>
              <a:rPr lang="en-US" sz="1600" dirty="0" err="1"/>
              <a:t>Biochem</a:t>
            </a:r>
            <a:r>
              <a:rPr lang="en-US" sz="1600" dirty="0"/>
              <a:t> </a:t>
            </a:r>
            <a:r>
              <a:rPr lang="en-US" sz="1600" dirty="0" err="1"/>
              <a:t>Mol</a:t>
            </a:r>
            <a:r>
              <a:rPr lang="en-US" sz="1600" dirty="0"/>
              <a:t> Biol. 2005 Dec;97(5):416-20. </a:t>
            </a:r>
          </a:p>
        </p:txBody>
      </p:sp>
    </p:spTree>
    <p:extLst>
      <p:ext uri="{BB962C8B-B14F-4D97-AF65-F5344CB8AC3E}">
        <p14:creationId xmlns:p14="http://schemas.microsoft.com/office/powerpoint/2010/main" val="321129615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5302"/>
            <a:ext cx="8229600" cy="1143000"/>
          </a:xfrm>
        </p:spPr>
        <p:txBody>
          <a:bodyPr/>
          <a:lstStyle/>
          <a:p>
            <a:r>
              <a:rPr lang="en-US" dirty="0" smtClean="0"/>
              <a:t>Recommendation - Guidelines</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1800636391"/>
              </p:ext>
            </p:extLst>
          </p:nvPr>
        </p:nvGraphicFramePr>
        <p:xfrm>
          <a:off x="275169" y="1311807"/>
          <a:ext cx="8614833" cy="4431763"/>
        </p:xfrm>
        <a:graphic>
          <a:graphicData uri="http://schemas.openxmlformats.org/drawingml/2006/table">
            <a:tbl>
              <a:tblPr firstRow="1" bandRow="1">
                <a:tableStyleId>{5C22544A-7EE6-4342-B048-85BDC9FD1C3A}</a:tableStyleId>
              </a:tblPr>
              <a:tblGrid>
                <a:gridCol w="6448505"/>
                <a:gridCol w="2166328"/>
              </a:tblGrid>
              <a:tr h="49984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smtClean="0">
                          <a:solidFill>
                            <a:schemeClr val="lt1"/>
                          </a:solidFill>
                          <a:latin typeface="+mn-lt"/>
                          <a:ea typeface="+mn-ea"/>
                          <a:cs typeface="+mn-cs"/>
                        </a:rPr>
                        <a:t>Recommendation</a:t>
                      </a:r>
                    </a:p>
                  </a:txBody>
                  <a:tcPr/>
                </a:tc>
                <a:tc>
                  <a:txBody>
                    <a:bodyPr/>
                    <a:lstStyle/>
                    <a:p>
                      <a:r>
                        <a:rPr lang="en-US" dirty="0" smtClean="0"/>
                        <a:t>Reference</a:t>
                      </a:r>
                      <a:endParaRPr lang="en-US" dirty="0"/>
                    </a:p>
                  </a:txBody>
                  <a:tcPr/>
                </a:tc>
              </a:tr>
              <a:tr h="57087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smtClean="0">
                          <a:solidFill>
                            <a:schemeClr val="dk1"/>
                          </a:solidFill>
                          <a:latin typeface="+mn-lt"/>
                          <a:ea typeface="+mn-ea"/>
                          <a:cs typeface="+mn-cs"/>
                        </a:rPr>
                        <a:t>For an </a:t>
                      </a:r>
                      <a:r>
                        <a:rPr lang="en-US" sz="1800" b="1" i="0" u="none" strike="noStrike" kern="1200" baseline="0" dirty="0" smtClean="0">
                          <a:solidFill>
                            <a:schemeClr val="dk1"/>
                          </a:solidFill>
                          <a:latin typeface="+mn-lt"/>
                          <a:ea typeface="+mn-ea"/>
                          <a:cs typeface="+mn-cs"/>
                        </a:rPr>
                        <a:t>unselected population of women </a:t>
                      </a:r>
                      <a:r>
                        <a:rPr lang="en-US" sz="1800" b="0" i="0" u="none" strike="noStrike" kern="1200" baseline="0" dirty="0" smtClean="0">
                          <a:solidFill>
                            <a:schemeClr val="dk1"/>
                          </a:solidFill>
                          <a:latin typeface="+mn-lt"/>
                          <a:ea typeface="+mn-ea"/>
                          <a:cs typeface="+mn-cs"/>
                        </a:rPr>
                        <a:t>in the first trimester of pregnancy, there is </a:t>
                      </a:r>
                      <a:r>
                        <a:rPr lang="en-US" sz="1800" b="0" i="0" u="none" strike="noStrike" kern="1200" baseline="0" dirty="0" smtClean="0">
                          <a:solidFill>
                            <a:srgbClr val="FF0000"/>
                          </a:solidFill>
                          <a:latin typeface="+mn-lt"/>
                          <a:ea typeface="+mn-ea"/>
                          <a:cs typeface="+mn-cs"/>
                        </a:rPr>
                        <a:t>no evidence of benefit </a:t>
                      </a:r>
                      <a:r>
                        <a:rPr lang="en-US" sz="1800" b="0" i="0" u="none" strike="noStrike" kern="1200" baseline="0" dirty="0" smtClean="0">
                          <a:solidFill>
                            <a:schemeClr val="dk1"/>
                          </a:solidFill>
                          <a:latin typeface="+mn-lt"/>
                          <a:ea typeface="+mn-ea"/>
                          <a:cs typeface="+mn-cs"/>
                        </a:rPr>
                        <a:t>of progestin for prevention of miscarriage.</a:t>
                      </a:r>
                      <a:endParaRPr lang="en-US" dirty="0"/>
                    </a:p>
                  </a:txBody>
                  <a:tcPr>
                    <a:solidFill>
                      <a:schemeClr val="accent1">
                        <a:lumMod val="20000"/>
                        <a:lumOff val="80000"/>
                      </a:schemeClr>
                    </a:solidFill>
                  </a:tcPr>
                </a:tc>
                <a:tc>
                  <a:txBody>
                    <a:bodyPr/>
                    <a:lstStyle/>
                    <a:p>
                      <a:r>
                        <a:rPr lang="en-US" sz="1800" b="0" i="0" u="none" strike="noStrike" kern="1200" baseline="0" dirty="0" smtClean="0">
                          <a:solidFill>
                            <a:schemeClr val="dk1"/>
                          </a:solidFill>
                          <a:latin typeface="+mn-lt"/>
                          <a:ea typeface="+mn-ea"/>
                          <a:cs typeface="+mn-cs"/>
                        </a:rPr>
                        <a:t>Haas, Ramsey, 2008</a:t>
                      </a:r>
                    </a:p>
                    <a:p>
                      <a:r>
                        <a:rPr lang="en-US" sz="1800" b="0" i="0" u="none" strike="noStrike" kern="1200" baseline="0" dirty="0" err="1" smtClean="0">
                          <a:solidFill>
                            <a:schemeClr val="dk1"/>
                          </a:solidFill>
                          <a:latin typeface="+mn-lt"/>
                          <a:ea typeface="+mn-ea"/>
                          <a:cs typeface="+mn-cs"/>
                        </a:rPr>
                        <a:t>Wahabi</a:t>
                      </a:r>
                      <a:r>
                        <a:rPr lang="en-US" sz="1800" b="0" i="0" u="none" strike="noStrike" kern="1200" baseline="0" dirty="0" smtClean="0">
                          <a:solidFill>
                            <a:schemeClr val="dk1"/>
                          </a:solidFill>
                          <a:latin typeface="+mn-lt"/>
                          <a:ea typeface="+mn-ea"/>
                          <a:cs typeface="+mn-cs"/>
                        </a:rPr>
                        <a:t>  et al., 2011</a:t>
                      </a:r>
                      <a:endParaRPr lang="en-US" dirty="0"/>
                    </a:p>
                  </a:txBody>
                  <a:tcPr>
                    <a:solidFill>
                      <a:schemeClr val="accent1">
                        <a:lumMod val="20000"/>
                        <a:lumOff val="80000"/>
                      </a:schemeClr>
                    </a:solidFill>
                  </a:tcPr>
                </a:tc>
              </a:tr>
              <a:tr h="499844">
                <a:tc>
                  <a:txBody>
                    <a:bodyPr/>
                    <a:lstStyle/>
                    <a:p>
                      <a:r>
                        <a:rPr lang="en-US" sz="1800" b="0" i="0" u="none" strike="noStrike" kern="1200" baseline="0" dirty="0" smtClean="0">
                          <a:solidFill>
                            <a:schemeClr val="dk1"/>
                          </a:solidFill>
                          <a:latin typeface="+mn-lt"/>
                          <a:ea typeface="+mn-ea"/>
                          <a:cs typeface="+mn-cs"/>
                        </a:rPr>
                        <a:t>For </a:t>
                      </a:r>
                      <a:r>
                        <a:rPr lang="en-US" sz="1800" b="1" i="0" u="none" strike="noStrike" kern="1200" baseline="0" dirty="0" smtClean="0">
                          <a:solidFill>
                            <a:schemeClr val="dk1"/>
                          </a:solidFill>
                          <a:latin typeface="+mn-lt"/>
                          <a:ea typeface="+mn-ea"/>
                          <a:cs typeface="+mn-cs"/>
                        </a:rPr>
                        <a:t>women presenting with a clinical diagnosis of threatened miscarriage</a:t>
                      </a:r>
                      <a:r>
                        <a:rPr lang="en-US" sz="1800" b="0" i="0" u="none" strike="noStrike" kern="1200" baseline="0" dirty="0" smtClean="0">
                          <a:solidFill>
                            <a:schemeClr val="dk1"/>
                          </a:solidFill>
                          <a:latin typeface="+mn-lt"/>
                          <a:ea typeface="+mn-ea"/>
                          <a:cs typeface="+mn-cs"/>
                        </a:rPr>
                        <a:t>, there </a:t>
                      </a:r>
                      <a:r>
                        <a:rPr lang="en-US" sz="1800" b="0" i="0" u="none" strike="noStrike" kern="1200" baseline="0" dirty="0" smtClean="0">
                          <a:solidFill>
                            <a:srgbClr val="FF0000"/>
                          </a:solidFill>
                          <a:latin typeface="+mn-lt"/>
                          <a:ea typeface="+mn-ea"/>
                          <a:cs typeface="+mn-cs"/>
                        </a:rPr>
                        <a:t>is a reduction</a:t>
                      </a:r>
                      <a:r>
                        <a:rPr lang="en-US" sz="1800" b="0" i="0" u="none" strike="noStrike" kern="1200" baseline="0" dirty="0" smtClean="0">
                          <a:solidFill>
                            <a:schemeClr val="dk1"/>
                          </a:solidFill>
                          <a:latin typeface="+mn-lt"/>
                          <a:ea typeface="+mn-ea"/>
                          <a:cs typeface="+mn-cs"/>
                        </a:rPr>
                        <a:t> in the rate of spontaneous miscarriage with the use of </a:t>
                      </a:r>
                      <a:r>
                        <a:rPr lang="en-US" sz="1800" b="0" i="0" u="none" strike="noStrike" kern="1200" baseline="0" dirty="0" err="1" smtClean="0">
                          <a:solidFill>
                            <a:schemeClr val="dk1"/>
                          </a:solidFill>
                          <a:latin typeface="+mn-lt"/>
                          <a:ea typeface="+mn-ea"/>
                          <a:cs typeface="+mn-cs"/>
                        </a:rPr>
                        <a:t>dydrogesterone</a:t>
                      </a:r>
                      <a:endParaRPr lang="en-US" dirty="0"/>
                    </a:p>
                  </a:txBody>
                  <a:tcPr>
                    <a:solidFill>
                      <a:schemeClr val="accent1">
                        <a:lumMod val="20000"/>
                        <a:lumOff val="80000"/>
                      </a:schemeClr>
                    </a:solidFill>
                  </a:tcPr>
                </a:tc>
                <a:tc>
                  <a:txBody>
                    <a:bodyPr/>
                    <a:lstStyle/>
                    <a:p>
                      <a:r>
                        <a:rPr lang="en-US" dirty="0" smtClean="0"/>
                        <a:t>Carp, 2012</a:t>
                      </a:r>
                    </a:p>
                    <a:p>
                      <a:pPr marL="0" marR="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err="1" smtClean="0">
                          <a:solidFill>
                            <a:schemeClr val="dk1"/>
                          </a:solidFill>
                          <a:latin typeface="+mn-lt"/>
                          <a:ea typeface="+mn-ea"/>
                          <a:cs typeface="+mn-cs"/>
                        </a:rPr>
                        <a:t>Wahabi</a:t>
                      </a:r>
                      <a:r>
                        <a:rPr lang="en-US" sz="1800" b="0" i="0" u="none" strike="noStrike" kern="1200" baseline="0" dirty="0" smtClean="0">
                          <a:solidFill>
                            <a:schemeClr val="dk1"/>
                          </a:solidFill>
                          <a:latin typeface="+mn-lt"/>
                          <a:ea typeface="+mn-ea"/>
                          <a:cs typeface="+mn-cs"/>
                        </a:rPr>
                        <a:t>  et al., 2011</a:t>
                      </a:r>
                      <a:endParaRPr lang="en-US" dirty="0" smtClean="0"/>
                    </a:p>
                  </a:txBody>
                  <a:tcPr>
                    <a:solidFill>
                      <a:schemeClr val="accent1">
                        <a:lumMod val="20000"/>
                        <a:lumOff val="80000"/>
                      </a:schemeClr>
                    </a:solidFill>
                  </a:tcPr>
                </a:tc>
              </a:tr>
              <a:tr h="499844">
                <a:tc>
                  <a:txBody>
                    <a:bodyPr/>
                    <a:lstStyle/>
                    <a:p>
                      <a:r>
                        <a:rPr lang="en-US" sz="1800" b="0" i="0" u="none" strike="noStrike" kern="1200" baseline="0" dirty="0" smtClean="0">
                          <a:solidFill>
                            <a:schemeClr val="dk1"/>
                          </a:solidFill>
                          <a:latin typeface="+mn-lt"/>
                          <a:ea typeface="+mn-ea"/>
                          <a:cs typeface="+mn-cs"/>
                        </a:rPr>
                        <a:t>For women presenting with a clinical diagnosis of </a:t>
                      </a:r>
                      <a:r>
                        <a:rPr lang="en-US" sz="1800" b="1" i="0" u="none" strike="noStrike" kern="1200" baseline="0" dirty="0" smtClean="0">
                          <a:solidFill>
                            <a:schemeClr val="dk1"/>
                          </a:solidFill>
                          <a:latin typeface="+mn-lt"/>
                          <a:ea typeface="+mn-ea"/>
                          <a:cs typeface="+mn-cs"/>
                        </a:rPr>
                        <a:t>recurrent miscarriage (≥ 3)</a:t>
                      </a:r>
                      <a:r>
                        <a:rPr lang="en-US" sz="1800" b="0" i="0" u="none" strike="noStrike" kern="1200" baseline="0" dirty="0" smtClean="0">
                          <a:solidFill>
                            <a:schemeClr val="dk1"/>
                          </a:solidFill>
                          <a:latin typeface="+mn-lt"/>
                          <a:ea typeface="+mn-ea"/>
                          <a:cs typeface="+mn-cs"/>
                        </a:rPr>
                        <a:t>, there </a:t>
                      </a:r>
                      <a:r>
                        <a:rPr lang="en-US" sz="1800" b="0" i="0" u="none" strike="noStrike" kern="1200" baseline="0" dirty="0" smtClean="0">
                          <a:solidFill>
                            <a:srgbClr val="FF0000"/>
                          </a:solidFill>
                          <a:latin typeface="+mn-lt"/>
                          <a:ea typeface="+mn-ea"/>
                          <a:cs typeface="+mn-cs"/>
                        </a:rPr>
                        <a:t>is a reduction </a:t>
                      </a:r>
                      <a:r>
                        <a:rPr lang="en-US" sz="1800" b="0" i="0" u="none" strike="noStrike" kern="1200" baseline="0" dirty="0" smtClean="0">
                          <a:solidFill>
                            <a:schemeClr val="dk1"/>
                          </a:solidFill>
                          <a:latin typeface="+mn-lt"/>
                          <a:ea typeface="+mn-ea"/>
                          <a:cs typeface="+mn-cs"/>
                        </a:rPr>
                        <a:t>in the rate of miscarriage with the use of </a:t>
                      </a:r>
                      <a:r>
                        <a:rPr lang="en-US" sz="1800" b="0" i="0" u="none" strike="noStrike" kern="1200" baseline="0" dirty="0" err="1" smtClean="0">
                          <a:solidFill>
                            <a:schemeClr val="dk1"/>
                          </a:solidFill>
                          <a:latin typeface="+mn-lt"/>
                          <a:ea typeface="+mn-ea"/>
                          <a:cs typeface="+mn-cs"/>
                        </a:rPr>
                        <a:t>dydrogesterone</a:t>
                      </a:r>
                      <a:r>
                        <a:rPr lang="en-US" sz="1800" b="0" i="0" u="none" strike="noStrike" kern="1200" baseline="0" dirty="0" smtClean="0">
                          <a:solidFill>
                            <a:schemeClr val="dk1"/>
                          </a:solidFill>
                          <a:latin typeface="+mn-lt"/>
                          <a:ea typeface="+mn-ea"/>
                          <a:cs typeface="+mn-cs"/>
                        </a:rPr>
                        <a:t>.</a:t>
                      </a:r>
                      <a:endParaRPr lang="en-US" dirty="0"/>
                    </a:p>
                  </a:txBody>
                  <a:tcPr>
                    <a:solidFill>
                      <a:schemeClr val="accent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smtClean="0">
                          <a:solidFill>
                            <a:schemeClr val="dk1"/>
                          </a:solidFill>
                          <a:latin typeface="+mn-lt"/>
                          <a:ea typeface="+mn-ea"/>
                          <a:cs typeface="+mn-cs"/>
                        </a:rPr>
                        <a:t>Haas, Ramsey, 2008</a:t>
                      </a:r>
                    </a:p>
                    <a:p>
                      <a:r>
                        <a:rPr lang="en-US" dirty="0" smtClean="0"/>
                        <a:t>Kumar et al., 2014</a:t>
                      </a:r>
                    </a:p>
                    <a:p>
                      <a:endParaRPr lang="en-US" dirty="0"/>
                    </a:p>
                  </a:txBody>
                  <a:tcPr>
                    <a:solidFill>
                      <a:schemeClr val="accent1">
                        <a:lumMod val="20000"/>
                        <a:lumOff val="80000"/>
                      </a:schemeClr>
                    </a:solidFill>
                  </a:tcPr>
                </a:tc>
              </a:tr>
              <a:tr h="499844">
                <a:tc>
                  <a:txBody>
                    <a:bodyPr/>
                    <a:lstStyle/>
                    <a:p>
                      <a:r>
                        <a:rPr lang="en-US" sz="1800" b="0" i="0" u="none" strike="noStrike" kern="1200" baseline="0" dirty="0" smtClean="0">
                          <a:solidFill>
                            <a:srgbClr val="000000"/>
                          </a:solidFill>
                          <a:latin typeface="+mn-lt"/>
                          <a:ea typeface="+mn-ea"/>
                          <a:cs typeface="+mn-cs"/>
                        </a:rPr>
                        <a:t>For </a:t>
                      </a:r>
                      <a:r>
                        <a:rPr lang="en-US" sz="1800" b="1" i="0" u="none" strike="noStrike" kern="1200" baseline="0" dirty="0" smtClean="0">
                          <a:solidFill>
                            <a:srgbClr val="000000"/>
                          </a:solidFill>
                          <a:latin typeface="+mn-lt"/>
                          <a:ea typeface="+mn-ea"/>
                          <a:cs typeface="+mn-cs"/>
                        </a:rPr>
                        <a:t>luteal support in ART pregnancies</a:t>
                      </a:r>
                      <a:r>
                        <a:rPr lang="en-US" sz="1800" b="0" i="0" u="none" strike="noStrike" kern="1200" baseline="0" dirty="0" smtClean="0">
                          <a:solidFill>
                            <a:schemeClr val="dk1"/>
                          </a:solidFill>
                          <a:latin typeface="+mn-lt"/>
                          <a:ea typeface="+mn-ea"/>
                          <a:cs typeface="+mn-cs"/>
                        </a:rPr>
                        <a:t>, exogenous progesterone is associated with a significantly </a:t>
                      </a:r>
                      <a:r>
                        <a:rPr lang="en-US" sz="1800" b="0" i="0" u="none" strike="noStrike" kern="1200" baseline="0" dirty="0" smtClean="0">
                          <a:solidFill>
                            <a:srgbClr val="FF0000"/>
                          </a:solidFill>
                          <a:latin typeface="+mn-lt"/>
                          <a:ea typeface="+mn-ea"/>
                          <a:cs typeface="+mn-cs"/>
                        </a:rPr>
                        <a:t>higher pregnancy rate </a:t>
                      </a:r>
                      <a:r>
                        <a:rPr lang="en-US" sz="1800" b="0" i="0" u="none" strike="noStrike" kern="1200" baseline="0" dirty="0" smtClean="0">
                          <a:solidFill>
                            <a:schemeClr val="dk1"/>
                          </a:solidFill>
                          <a:latin typeface="+mn-lt"/>
                          <a:ea typeface="+mn-ea"/>
                          <a:cs typeface="+mn-cs"/>
                        </a:rPr>
                        <a:t>than placebo or no treatment with better results obtained with synthetic progesterone than micronized progesterone.</a:t>
                      </a:r>
                      <a:endParaRPr lang="en-US" dirty="0"/>
                    </a:p>
                  </a:txBody>
                  <a:tcPr>
                    <a:solidFill>
                      <a:schemeClr val="accent1">
                        <a:lumMod val="20000"/>
                        <a:lumOff val="80000"/>
                      </a:schemeClr>
                    </a:solidFill>
                  </a:tcPr>
                </a:tc>
                <a:tc>
                  <a:txBody>
                    <a:bodyPr/>
                    <a:lstStyle/>
                    <a:p>
                      <a:r>
                        <a:rPr lang="en-US" sz="1800" b="0" i="0" u="none" strike="noStrike" kern="1200" baseline="0" dirty="0" smtClean="0">
                          <a:solidFill>
                            <a:schemeClr val="dk1"/>
                          </a:solidFill>
                          <a:latin typeface="+mn-lt"/>
                          <a:ea typeface="+mn-ea"/>
                          <a:cs typeface="+mn-cs"/>
                        </a:rPr>
                        <a:t>van der Linden et al., 2015</a:t>
                      </a:r>
                      <a:endParaRPr lang="en-US" dirty="0"/>
                    </a:p>
                  </a:txBody>
                  <a:tcPr>
                    <a:solidFill>
                      <a:schemeClr val="accent1">
                        <a:lumMod val="20000"/>
                        <a:lumOff val="80000"/>
                      </a:schemeClr>
                    </a:solidFill>
                  </a:tcPr>
                </a:tc>
              </a:tr>
            </a:tbl>
          </a:graphicData>
        </a:graphic>
      </p:graphicFrame>
      <p:sp>
        <p:nvSpPr>
          <p:cNvPr id="9" name="Rectangle 8"/>
          <p:cNvSpPr/>
          <p:nvPr/>
        </p:nvSpPr>
        <p:spPr>
          <a:xfrm>
            <a:off x="-698502" y="5840579"/>
            <a:ext cx="9715500" cy="1200329"/>
          </a:xfrm>
          <a:prstGeom prst="rect">
            <a:avLst/>
          </a:prstGeom>
        </p:spPr>
        <p:txBody>
          <a:bodyPr wrap="square">
            <a:spAutoFit/>
          </a:bodyPr>
          <a:lstStyle/>
          <a:p>
            <a:pPr algn="r"/>
            <a:r>
              <a:rPr lang="en-US" dirty="0"/>
              <a:t>European Progestin Club Guidelines for </a:t>
            </a:r>
            <a:r>
              <a:rPr lang="en-US" dirty="0" smtClean="0"/>
              <a:t>prevention and </a:t>
            </a:r>
            <a:r>
              <a:rPr lang="en-US" dirty="0"/>
              <a:t>treatment of threatened or </a:t>
            </a:r>
            <a:r>
              <a:rPr lang="en-US" dirty="0" smtClean="0"/>
              <a:t>recurrent (</a:t>
            </a:r>
            <a:r>
              <a:rPr lang="en-US" dirty="0"/>
              <a:t>habitual) miscarriage with </a:t>
            </a:r>
            <a:r>
              <a:rPr lang="en-US" dirty="0" err="1" smtClean="0"/>
              <a:t>progestogens</a:t>
            </a:r>
            <a:endParaRPr lang="en-US" dirty="0" smtClean="0"/>
          </a:p>
          <a:p>
            <a:pPr algn="r"/>
            <a:r>
              <a:rPr lang="it-IT" dirty="0" err="1"/>
              <a:t>Gynecol</a:t>
            </a:r>
            <a:r>
              <a:rPr lang="it-IT" dirty="0"/>
              <a:t> </a:t>
            </a:r>
            <a:r>
              <a:rPr lang="it-IT" dirty="0" err="1"/>
              <a:t>Endocrinol</a:t>
            </a:r>
            <a:r>
              <a:rPr lang="it-IT" dirty="0"/>
              <a:t>, 2015; 31(6): 447–449</a:t>
            </a:r>
            <a:endParaRPr lang="en-US" dirty="0"/>
          </a:p>
          <a:p>
            <a:pPr algn="r"/>
            <a:endParaRPr lang="en-US" dirty="0"/>
          </a:p>
        </p:txBody>
      </p:sp>
    </p:spTree>
    <p:extLst>
      <p:ext uri="{BB962C8B-B14F-4D97-AF65-F5344CB8AC3E}">
        <p14:creationId xmlns:p14="http://schemas.microsoft.com/office/powerpoint/2010/main" val="327528460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Preterm birth </a:t>
            </a:r>
            <a:r>
              <a:rPr lang="en-US" dirty="0" smtClean="0"/>
              <a:t>prophylaxis</a:t>
            </a:r>
            <a:r>
              <a:rPr lang="en-US" dirty="0"/>
              <a:t/>
            </a:r>
            <a:br>
              <a:rPr lang="en-US" dirty="0"/>
            </a:br>
            <a:endParaRPr lang="en-US" dirty="0"/>
          </a:p>
        </p:txBody>
      </p:sp>
    </p:spTree>
    <p:extLst>
      <p:ext uri="{BB962C8B-B14F-4D97-AF65-F5344CB8AC3E}">
        <p14:creationId xmlns:p14="http://schemas.microsoft.com/office/powerpoint/2010/main" val="264884362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800" b="1" dirty="0" smtClean="0"/>
              <a:t>Preterm </a:t>
            </a:r>
            <a:r>
              <a:rPr lang="en-US" sz="4800" b="1" dirty="0" err="1" smtClean="0"/>
              <a:t>doğumun</a:t>
            </a:r>
            <a:r>
              <a:rPr lang="en-US" sz="4800" b="1" dirty="0" smtClean="0"/>
              <a:t> </a:t>
            </a:r>
            <a:r>
              <a:rPr lang="en-US" sz="4800" b="1" dirty="0" err="1" smtClean="0"/>
              <a:t>önlenmesi</a:t>
            </a:r>
            <a:endParaRPr lang="en-US" sz="4800" b="1" dirty="0"/>
          </a:p>
        </p:txBody>
      </p:sp>
      <p:sp>
        <p:nvSpPr>
          <p:cNvPr id="3" name="TextBox 2"/>
          <p:cNvSpPr txBox="1"/>
          <p:nvPr/>
        </p:nvSpPr>
        <p:spPr>
          <a:xfrm>
            <a:off x="5854575" y="2857113"/>
            <a:ext cx="2878575" cy="1754327"/>
          </a:xfrm>
          <a:prstGeom prst="rect">
            <a:avLst/>
          </a:prstGeom>
          <a:noFill/>
        </p:spPr>
        <p:txBody>
          <a:bodyPr wrap="none" rtlCol="0">
            <a:spAutoFit/>
          </a:bodyPr>
          <a:lstStyle/>
          <a:p>
            <a:pPr algn="ctr"/>
            <a:r>
              <a:rPr lang="en-US" sz="5400" dirty="0" err="1" smtClean="0"/>
              <a:t>Servikal</a:t>
            </a:r>
            <a:r>
              <a:rPr lang="en-US" sz="5400" dirty="0" smtClean="0"/>
              <a:t> </a:t>
            </a:r>
          </a:p>
          <a:p>
            <a:pPr algn="ctr"/>
            <a:r>
              <a:rPr lang="en-US" sz="5400" dirty="0" err="1" smtClean="0"/>
              <a:t>yetmezlik</a:t>
            </a:r>
            <a:endParaRPr lang="en-US" sz="5400" dirty="0"/>
          </a:p>
        </p:txBody>
      </p:sp>
      <p:sp>
        <p:nvSpPr>
          <p:cNvPr id="4" name="TextBox 3"/>
          <p:cNvSpPr txBox="1"/>
          <p:nvPr/>
        </p:nvSpPr>
        <p:spPr>
          <a:xfrm>
            <a:off x="358305" y="2857113"/>
            <a:ext cx="2365965" cy="1754327"/>
          </a:xfrm>
          <a:prstGeom prst="rect">
            <a:avLst/>
          </a:prstGeom>
          <a:noFill/>
        </p:spPr>
        <p:txBody>
          <a:bodyPr wrap="none" rtlCol="0">
            <a:spAutoFit/>
          </a:bodyPr>
          <a:lstStyle/>
          <a:p>
            <a:pPr algn="ctr"/>
            <a:r>
              <a:rPr lang="en-US" sz="5400" dirty="0" err="1" smtClean="0"/>
              <a:t>Servikal</a:t>
            </a:r>
            <a:r>
              <a:rPr lang="en-US" sz="5400" dirty="0" smtClean="0"/>
              <a:t> </a:t>
            </a:r>
          </a:p>
          <a:p>
            <a:pPr algn="ctr"/>
            <a:r>
              <a:rPr lang="en-US" sz="5400" dirty="0" err="1"/>
              <a:t>k</a:t>
            </a:r>
            <a:r>
              <a:rPr lang="en-US" sz="5400" dirty="0" err="1" smtClean="0"/>
              <a:t>ısalık</a:t>
            </a:r>
            <a:endParaRPr lang="en-US" sz="5400" dirty="0"/>
          </a:p>
        </p:txBody>
      </p:sp>
      <p:sp>
        <p:nvSpPr>
          <p:cNvPr id="5" name="TextBox 4"/>
          <p:cNvSpPr txBox="1"/>
          <p:nvPr/>
        </p:nvSpPr>
        <p:spPr>
          <a:xfrm>
            <a:off x="4274760" y="3073593"/>
            <a:ext cx="797815" cy="1569660"/>
          </a:xfrm>
          <a:prstGeom prst="rect">
            <a:avLst/>
          </a:prstGeom>
          <a:noFill/>
        </p:spPr>
        <p:txBody>
          <a:bodyPr wrap="none" rtlCol="0">
            <a:spAutoFit/>
          </a:bodyPr>
          <a:lstStyle/>
          <a:p>
            <a:pPr algn="ctr">
              <a:lnSpc>
                <a:spcPct val="50000"/>
              </a:lnSpc>
            </a:pPr>
            <a:r>
              <a:rPr lang="en-US" sz="5400" dirty="0" smtClean="0"/>
              <a:t>?</a:t>
            </a:r>
          </a:p>
          <a:p>
            <a:pPr>
              <a:lnSpc>
                <a:spcPct val="50000"/>
              </a:lnSpc>
            </a:pPr>
            <a:r>
              <a:rPr lang="en-US" sz="9600" dirty="0" smtClean="0"/>
              <a:t>=</a:t>
            </a:r>
            <a:endParaRPr lang="en-US" sz="9600" dirty="0"/>
          </a:p>
        </p:txBody>
      </p:sp>
      <p:sp>
        <p:nvSpPr>
          <p:cNvPr id="6" name="TextBox 5"/>
          <p:cNvSpPr txBox="1"/>
          <p:nvPr/>
        </p:nvSpPr>
        <p:spPr>
          <a:xfrm>
            <a:off x="3658070" y="2868701"/>
            <a:ext cx="2196505" cy="1569660"/>
          </a:xfrm>
          <a:prstGeom prst="rect">
            <a:avLst/>
          </a:prstGeom>
          <a:noFill/>
        </p:spPr>
        <p:txBody>
          <a:bodyPr wrap="square" rtlCol="0">
            <a:spAutoFit/>
          </a:bodyPr>
          <a:lstStyle/>
          <a:p>
            <a:r>
              <a:rPr lang="en-US" sz="9600" dirty="0" smtClean="0"/>
              <a:t>&gt;&gt;&gt;</a:t>
            </a:r>
            <a:endParaRPr lang="en-US" sz="9600" dirty="0"/>
          </a:p>
        </p:txBody>
      </p:sp>
      <p:grpSp>
        <p:nvGrpSpPr>
          <p:cNvPr id="7" name="Group 6"/>
          <p:cNvGrpSpPr/>
          <p:nvPr/>
        </p:nvGrpSpPr>
        <p:grpSpPr>
          <a:xfrm>
            <a:off x="2780694" y="1755352"/>
            <a:ext cx="3365185" cy="1421468"/>
            <a:chOff x="2780694" y="1232480"/>
            <a:chExt cx="3365185" cy="1421468"/>
          </a:xfrm>
        </p:grpSpPr>
        <p:cxnSp>
          <p:nvCxnSpPr>
            <p:cNvPr id="8" name="Straight Arrow Connector 7"/>
            <p:cNvCxnSpPr/>
            <p:nvPr/>
          </p:nvCxnSpPr>
          <p:spPr>
            <a:xfrm flipV="1">
              <a:off x="2780694" y="1701578"/>
              <a:ext cx="1083180" cy="952370"/>
            </a:xfrm>
            <a:prstGeom prst="straightConnector1">
              <a:avLst/>
            </a:prstGeom>
            <a:ln w="133350" cmpd="sng">
              <a:solidFill>
                <a:schemeClr val="tx1"/>
              </a:solidFill>
              <a:headEnd type="none"/>
              <a:tailEnd type="triangle"/>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4050634" y="1232480"/>
              <a:ext cx="2095245" cy="1151084"/>
            </a:xfrm>
            <a:prstGeom prst="rect">
              <a:avLst/>
            </a:prstGeom>
            <a:noFill/>
          </p:spPr>
          <p:txBody>
            <a:bodyPr wrap="none" rtlCol="0">
              <a:spAutoFit/>
            </a:bodyPr>
            <a:lstStyle/>
            <a:p>
              <a:pPr algn="ctr">
                <a:lnSpc>
                  <a:spcPct val="70000"/>
                </a:lnSpc>
              </a:pPr>
              <a:r>
                <a:rPr lang="en-US" sz="3200" dirty="0" smtClean="0"/>
                <a:t>Preterm</a:t>
              </a:r>
            </a:p>
            <a:p>
              <a:pPr algn="ctr">
                <a:lnSpc>
                  <a:spcPct val="70000"/>
                </a:lnSpc>
              </a:pPr>
              <a:r>
                <a:rPr lang="en-US" sz="3200" dirty="0" err="1"/>
                <a:t>s</a:t>
              </a:r>
              <a:r>
                <a:rPr lang="en-US" sz="3200" dirty="0" err="1" smtClean="0"/>
                <a:t>ervikal</a:t>
              </a:r>
              <a:r>
                <a:rPr lang="en-US" sz="3200" dirty="0" smtClean="0"/>
                <a:t> </a:t>
              </a:r>
            </a:p>
            <a:p>
              <a:pPr algn="ctr">
                <a:lnSpc>
                  <a:spcPct val="70000"/>
                </a:lnSpc>
              </a:pPr>
              <a:r>
                <a:rPr lang="en-US" sz="3200" dirty="0" err="1" smtClean="0"/>
                <a:t>olgunlaşma</a:t>
              </a:r>
              <a:endParaRPr lang="en-US" sz="3200" dirty="0"/>
            </a:p>
          </p:txBody>
        </p:sp>
      </p:grpSp>
      <p:grpSp>
        <p:nvGrpSpPr>
          <p:cNvPr id="10" name="Group 9"/>
          <p:cNvGrpSpPr/>
          <p:nvPr/>
        </p:nvGrpSpPr>
        <p:grpSpPr>
          <a:xfrm>
            <a:off x="6145879" y="1755352"/>
            <a:ext cx="1362538" cy="923330"/>
            <a:chOff x="6145879" y="1232480"/>
            <a:chExt cx="1362538" cy="923330"/>
          </a:xfrm>
        </p:grpSpPr>
        <p:sp>
          <p:nvSpPr>
            <p:cNvPr id="11" name="TextBox 10"/>
            <p:cNvSpPr txBox="1"/>
            <p:nvPr/>
          </p:nvSpPr>
          <p:spPr>
            <a:xfrm>
              <a:off x="6966006" y="1232480"/>
              <a:ext cx="542411" cy="923330"/>
            </a:xfrm>
            <a:prstGeom prst="rect">
              <a:avLst/>
            </a:prstGeom>
            <a:noFill/>
          </p:spPr>
          <p:txBody>
            <a:bodyPr wrap="none" rtlCol="0">
              <a:spAutoFit/>
            </a:bodyPr>
            <a:lstStyle/>
            <a:p>
              <a:r>
                <a:rPr lang="en-US" sz="5400" dirty="0" smtClean="0"/>
                <a:t>P</a:t>
              </a:r>
              <a:endParaRPr lang="en-US" sz="5400" dirty="0"/>
            </a:p>
          </p:txBody>
        </p:sp>
        <p:cxnSp>
          <p:nvCxnSpPr>
            <p:cNvPr id="12" name="Straight Arrow Connector 11"/>
            <p:cNvCxnSpPr/>
            <p:nvPr/>
          </p:nvCxnSpPr>
          <p:spPr>
            <a:xfrm>
              <a:off x="6145879" y="1797956"/>
              <a:ext cx="838803" cy="0"/>
            </a:xfrm>
            <a:prstGeom prst="straightConnector1">
              <a:avLst/>
            </a:prstGeom>
            <a:ln w="133350" cmpd="sng">
              <a:solidFill>
                <a:schemeClr val="tx1"/>
              </a:solidFill>
              <a:headEnd type="none"/>
              <a:tailEnd type="triangle"/>
            </a:ln>
          </p:spPr>
          <p:style>
            <a:lnRef idx="2">
              <a:schemeClr val="accent1"/>
            </a:lnRef>
            <a:fillRef idx="0">
              <a:schemeClr val="accent1"/>
            </a:fillRef>
            <a:effectRef idx="1">
              <a:schemeClr val="accent1"/>
            </a:effectRef>
            <a:fontRef idx="minor">
              <a:schemeClr val="tx1"/>
            </a:fontRef>
          </p:style>
        </p:cxnSp>
      </p:grpSp>
      <p:grpSp>
        <p:nvGrpSpPr>
          <p:cNvPr id="13" name="Group 12"/>
          <p:cNvGrpSpPr/>
          <p:nvPr/>
        </p:nvGrpSpPr>
        <p:grpSpPr>
          <a:xfrm>
            <a:off x="2780694" y="4351027"/>
            <a:ext cx="3400901" cy="1609624"/>
            <a:chOff x="2780694" y="3828155"/>
            <a:chExt cx="3400901" cy="1609624"/>
          </a:xfrm>
        </p:grpSpPr>
        <p:cxnSp>
          <p:nvCxnSpPr>
            <p:cNvPr id="14" name="Straight Arrow Connector 13"/>
            <p:cNvCxnSpPr/>
            <p:nvPr/>
          </p:nvCxnSpPr>
          <p:spPr>
            <a:xfrm>
              <a:off x="2780694" y="3828155"/>
              <a:ext cx="1083180" cy="952370"/>
            </a:xfrm>
            <a:prstGeom prst="straightConnector1">
              <a:avLst/>
            </a:prstGeom>
            <a:ln w="133350" cmpd="sng">
              <a:solidFill>
                <a:schemeClr val="tx1"/>
              </a:solidFill>
              <a:headEnd type="none"/>
              <a:tailEnd type="triangle"/>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4138722" y="4286695"/>
              <a:ext cx="2042873" cy="1151084"/>
            </a:xfrm>
            <a:prstGeom prst="rect">
              <a:avLst/>
            </a:prstGeom>
            <a:noFill/>
          </p:spPr>
          <p:txBody>
            <a:bodyPr wrap="square" rtlCol="0">
              <a:spAutoFit/>
            </a:bodyPr>
            <a:lstStyle/>
            <a:p>
              <a:pPr algn="ctr">
                <a:lnSpc>
                  <a:spcPct val="70000"/>
                </a:lnSpc>
              </a:pPr>
              <a:r>
                <a:rPr lang="en-US" sz="3200" dirty="0" err="1" smtClean="0"/>
                <a:t>Anatomik</a:t>
              </a:r>
              <a:endParaRPr lang="en-US" sz="3200" dirty="0"/>
            </a:p>
            <a:p>
              <a:pPr algn="ctr">
                <a:lnSpc>
                  <a:spcPct val="70000"/>
                </a:lnSpc>
              </a:pPr>
              <a:r>
                <a:rPr lang="en-US" sz="3200" dirty="0" err="1" smtClean="0"/>
                <a:t>Servikal</a:t>
              </a:r>
              <a:r>
                <a:rPr lang="en-US" sz="3200" dirty="0" smtClean="0"/>
                <a:t> </a:t>
              </a:r>
              <a:r>
                <a:rPr lang="en-US" sz="3200" dirty="0" err="1" smtClean="0"/>
                <a:t>yetmezlik</a:t>
              </a:r>
              <a:endParaRPr lang="en-US" sz="3200" dirty="0" smtClean="0"/>
            </a:p>
          </p:txBody>
        </p:sp>
      </p:grpSp>
      <p:grpSp>
        <p:nvGrpSpPr>
          <p:cNvPr id="16" name="Group 15"/>
          <p:cNvGrpSpPr/>
          <p:nvPr/>
        </p:nvGrpSpPr>
        <p:grpSpPr>
          <a:xfrm>
            <a:off x="6145879" y="4729688"/>
            <a:ext cx="2848735" cy="923330"/>
            <a:chOff x="6145879" y="4206816"/>
            <a:chExt cx="2848735" cy="923330"/>
          </a:xfrm>
        </p:grpSpPr>
        <p:sp>
          <p:nvSpPr>
            <p:cNvPr id="17" name="TextBox 16"/>
            <p:cNvSpPr txBox="1"/>
            <p:nvPr/>
          </p:nvSpPr>
          <p:spPr>
            <a:xfrm>
              <a:off x="6934660" y="4206816"/>
              <a:ext cx="2059954" cy="923330"/>
            </a:xfrm>
            <a:prstGeom prst="rect">
              <a:avLst/>
            </a:prstGeom>
            <a:noFill/>
          </p:spPr>
          <p:txBody>
            <a:bodyPr wrap="none" rtlCol="0">
              <a:spAutoFit/>
            </a:bodyPr>
            <a:lstStyle/>
            <a:p>
              <a:r>
                <a:rPr lang="en-US" sz="5400" dirty="0" err="1" smtClean="0"/>
                <a:t>Serklaj</a:t>
              </a:r>
              <a:endParaRPr lang="en-US" sz="5400" dirty="0"/>
            </a:p>
          </p:txBody>
        </p:sp>
        <p:cxnSp>
          <p:nvCxnSpPr>
            <p:cNvPr id="18" name="Straight Arrow Connector 17"/>
            <p:cNvCxnSpPr/>
            <p:nvPr/>
          </p:nvCxnSpPr>
          <p:spPr>
            <a:xfrm>
              <a:off x="6145879" y="4770119"/>
              <a:ext cx="838803" cy="0"/>
            </a:xfrm>
            <a:prstGeom prst="straightConnector1">
              <a:avLst/>
            </a:prstGeom>
            <a:ln w="133350" cmpd="sng">
              <a:solidFill>
                <a:schemeClr val="tx1"/>
              </a:solidFill>
              <a:headEnd type="none"/>
              <a:tailEnd type="triangle"/>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93564717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par>
                                <p:cTn id="16" presetID="10" presetClass="exit" presetSubtype="0" fill="hold" grpId="0" nodeType="withEffect">
                                  <p:stCondLst>
                                    <p:cond delay="0"/>
                                  </p:stCondLst>
                                  <p:childTnLst>
                                    <p:animEffect transition="out" filter="fade">
                                      <p:cBhvr>
                                        <p:cTn id="17" dur="500"/>
                                        <p:tgtEl>
                                          <p:spTgt spid="3"/>
                                        </p:tgtEl>
                                      </p:cBhvr>
                                    </p:animEffect>
                                    <p:set>
                                      <p:cBhvr>
                                        <p:cTn id="18" dur="1" fill="hold">
                                          <p:stCondLst>
                                            <p:cond delay="499"/>
                                          </p:stCondLst>
                                        </p:cTn>
                                        <p:tgtEl>
                                          <p:spTgt spid="3"/>
                                        </p:tgtEl>
                                        <p:attrNameLst>
                                          <p:attrName>style.visibility</p:attrName>
                                        </p:attrNameLst>
                                      </p:cBhvr>
                                      <p:to>
                                        <p:strVal val="hidden"/>
                                      </p:to>
                                    </p:set>
                                  </p:childTnLst>
                                </p:cTn>
                              </p:par>
                            </p:childTnLst>
                          </p:cTn>
                        </p:par>
                        <p:par>
                          <p:cTn id="19" fill="hold">
                            <p:stCondLst>
                              <p:cond delay="500"/>
                            </p:stCondLst>
                            <p:childTnLst>
                              <p:par>
                                <p:cTn id="20" presetID="10" presetClass="entr" presetSubtype="0"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6"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1801"/>
            <a:ext cx="8229600" cy="1143000"/>
          </a:xfrm>
        </p:spPr>
        <p:txBody>
          <a:bodyPr/>
          <a:lstStyle/>
          <a:p>
            <a:r>
              <a:rPr lang="en-US" dirty="0" err="1" smtClean="0"/>
              <a:t>Progesteron</a:t>
            </a:r>
            <a:r>
              <a:rPr lang="en-US" dirty="0" smtClean="0"/>
              <a:t> &amp; Preterm </a:t>
            </a:r>
            <a:r>
              <a:rPr lang="en-US" dirty="0" err="1" smtClean="0"/>
              <a:t>doğum</a:t>
            </a:r>
            <a:endParaRPr lang="en-US" dirty="0"/>
          </a:p>
        </p:txBody>
      </p:sp>
      <p:pic>
        <p:nvPicPr>
          <p:cNvPr id="4" name="Picture 3"/>
          <p:cNvPicPr>
            <a:picLocks noChangeAspect="1"/>
          </p:cNvPicPr>
          <p:nvPr/>
        </p:nvPicPr>
        <p:blipFill>
          <a:blip r:embed="rId2"/>
          <a:stretch>
            <a:fillRect/>
          </a:stretch>
        </p:blipFill>
        <p:spPr>
          <a:xfrm>
            <a:off x="9466688" y="1086811"/>
            <a:ext cx="1817299" cy="1068999"/>
          </a:xfrm>
          <a:prstGeom prst="rect">
            <a:avLst/>
          </a:prstGeom>
        </p:spPr>
      </p:pic>
      <p:grpSp>
        <p:nvGrpSpPr>
          <p:cNvPr id="8" name="Group 7"/>
          <p:cNvGrpSpPr/>
          <p:nvPr/>
        </p:nvGrpSpPr>
        <p:grpSpPr>
          <a:xfrm>
            <a:off x="3090447" y="1305594"/>
            <a:ext cx="2851050" cy="1606480"/>
            <a:chOff x="3181142" y="2203523"/>
            <a:chExt cx="2851050" cy="1606480"/>
          </a:xfrm>
        </p:grpSpPr>
        <p:pic>
          <p:nvPicPr>
            <p:cNvPr id="5" name="Picture 4"/>
            <p:cNvPicPr>
              <a:picLocks noChangeAspect="1"/>
            </p:cNvPicPr>
            <p:nvPr/>
          </p:nvPicPr>
          <p:blipFill>
            <a:blip r:embed="rId3"/>
            <a:stretch>
              <a:fillRect/>
            </a:stretch>
          </p:blipFill>
          <p:spPr>
            <a:xfrm>
              <a:off x="3181142" y="2203523"/>
              <a:ext cx="2851050" cy="1446801"/>
            </a:xfrm>
            <a:prstGeom prst="rect">
              <a:avLst/>
            </a:prstGeom>
          </p:spPr>
        </p:pic>
        <p:sp>
          <p:nvSpPr>
            <p:cNvPr id="6" name="Rectangle 5"/>
            <p:cNvSpPr/>
            <p:nvPr/>
          </p:nvSpPr>
          <p:spPr>
            <a:xfrm>
              <a:off x="3677784" y="3440671"/>
              <a:ext cx="1249060" cy="369332"/>
            </a:xfrm>
            <a:prstGeom prst="rect">
              <a:avLst/>
            </a:prstGeom>
          </p:spPr>
          <p:txBody>
            <a:bodyPr wrap="none">
              <a:spAutoFit/>
            </a:bodyPr>
            <a:lstStyle/>
            <a:p>
              <a:pPr algn="ctr"/>
              <a:r>
                <a:rPr lang="en-US" dirty="0" err="1"/>
                <a:t>Kısa</a:t>
              </a:r>
              <a:r>
                <a:rPr lang="en-US" dirty="0"/>
                <a:t> </a:t>
              </a:r>
              <a:r>
                <a:rPr lang="en-US" dirty="0" err="1"/>
                <a:t>serviks</a:t>
              </a:r>
              <a:endParaRPr lang="en-US" dirty="0"/>
            </a:p>
          </p:txBody>
        </p:sp>
      </p:grpSp>
      <p:cxnSp>
        <p:nvCxnSpPr>
          <p:cNvPr id="9" name="Straight Arrow Connector 8"/>
          <p:cNvCxnSpPr/>
          <p:nvPr/>
        </p:nvCxnSpPr>
        <p:spPr>
          <a:xfrm>
            <a:off x="5830823" y="2640351"/>
            <a:ext cx="798986" cy="683608"/>
          </a:xfrm>
          <a:prstGeom prst="straightConnector1">
            <a:avLst/>
          </a:prstGeom>
          <a:ln w="133350" cmpd="sng">
            <a:solidFill>
              <a:schemeClr val="tx1"/>
            </a:solidFill>
            <a:headEnd type="none"/>
            <a:tailEnd type="triangle"/>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flipH="1">
            <a:off x="2362744" y="2640351"/>
            <a:ext cx="872183" cy="683608"/>
          </a:xfrm>
          <a:prstGeom prst="straightConnector1">
            <a:avLst/>
          </a:prstGeom>
          <a:ln w="133350" cmpd="sng">
            <a:solidFill>
              <a:schemeClr val="tx1"/>
            </a:solidFill>
            <a:headEnd type="none"/>
            <a:tailEnd type="triangle"/>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1445256" y="3382054"/>
            <a:ext cx="1638039" cy="1200328"/>
          </a:xfrm>
          <a:prstGeom prst="rect">
            <a:avLst/>
          </a:prstGeom>
          <a:noFill/>
        </p:spPr>
        <p:txBody>
          <a:bodyPr wrap="none" rtlCol="0">
            <a:spAutoFit/>
          </a:bodyPr>
          <a:lstStyle/>
          <a:p>
            <a:r>
              <a:rPr lang="en-US" sz="2400" dirty="0" smtClean="0"/>
              <a:t>İlk </a:t>
            </a:r>
            <a:r>
              <a:rPr lang="en-US" sz="2400" dirty="0" err="1" smtClean="0"/>
              <a:t>gebelik</a:t>
            </a:r>
            <a:endParaRPr lang="en-US" sz="2400" dirty="0"/>
          </a:p>
          <a:p>
            <a:r>
              <a:rPr lang="en-US" sz="2400" dirty="0" smtClean="0"/>
              <a:t>16-24 </a:t>
            </a:r>
            <a:r>
              <a:rPr lang="en-US" sz="2400" dirty="0" err="1" smtClean="0"/>
              <a:t>hafta</a:t>
            </a:r>
            <a:endParaRPr lang="en-US" sz="2400" dirty="0" smtClean="0"/>
          </a:p>
          <a:p>
            <a:r>
              <a:rPr lang="en-US" sz="2400" dirty="0" err="1" smtClean="0"/>
              <a:t>CxL</a:t>
            </a:r>
            <a:r>
              <a:rPr lang="en-US" sz="2400" dirty="0" smtClean="0"/>
              <a:t> &lt;20mm</a:t>
            </a:r>
            <a:endParaRPr lang="en-US" sz="2400" dirty="0"/>
          </a:p>
        </p:txBody>
      </p:sp>
      <p:sp>
        <p:nvSpPr>
          <p:cNvPr id="20" name="TextBox 19"/>
          <p:cNvSpPr txBox="1"/>
          <p:nvPr/>
        </p:nvSpPr>
        <p:spPr>
          <a:xfrm>
            <a:off x="6104517" y="3382054"/>
            <a:ext cx="2498400" cy="830997"/>
          </a:xfrm>
          <a:prstGeom prst="rect">
            <a:avLst/>
          </a:prstGeom>
          <a:noFill/>
        </p:spPr>
        <p:txBody>
          <a:bodyPr wrap="none" rtlCol="0">
            <a:spAutoFit/>
          </a:bodyPr>
          <a:lstStyle/>
          <a:p>
            <a:r>
              <a:rPr lang="en-US" sz="2400" dirty="0" smtClean="0"/>
              <a:t>1 </a:t>
            </a:r>
            <a:r>
              <a:rPr lang="en-US" sz="2400" dirty="0" err="1" smtClean="0"/>
              <a:t>tane</a:t>
            </a:r>
            <a:r>
              <a:rPr lang="en-US" sz="2400" dirty="0" smtClean="0"/>
              <a:t> PTD </a:t>
            </a:r>
            <a:r>
              <a:rPr lang="en-US" sz="2400" dirty="0" err="1" smtClean="0"/>
              <a:t>öyküsü</a:t>
            </a:r>
            <a:endParaRPr lang="en-US" sz="2400" dirty="0"/>
          </a:p>
          <a:p>
            <a:r>
              <a:rPr lang="en-US" sz="2400" dirty="0" smtClean="0"/>
              <a:t>&gt; 16 </a:t>
            </a:r>
            <a:r>
              <a:rPr lang="en-US" sz="2400" dirty="0" err="1" smtClean="0"/>
              <a:t>hafta</a:t>
            </a:r>
            <a:endParaRPr lang="en-US" sz="2400" dirty="0" smtClean="0"/>
          </a:p>
        </p:txBody>
      </p:sp>
      <p:cxnSp>
        <p:nvCxnSpPr>
          <p:cNvPr id="21" name="Straight Arrow Connector 20"/>
          <p:cNvCxnSpPr/>
          <p:nvPr/>
        </p:nvCxnSpPr>
        <p:spPr>
          <a:xfrm>
            <a:off x="3253603" y="4374408"/>
            <a:ext cx="798986" cy="683608"/>
          </a:xfrm>
          <a:prstGeom prst="straightConnector1">
            <a:avLst/>
          </a:prstGeom>
          <a:ln w="133350" cmpd="sng">
            <a:solidFill>
              <a:schemeClr val="tx1"/>
            </a:solidFill>
            <a:headEnd type="none"/>
            <a:tailEnd type="triangle"/>
          </a:ln>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p:nvPr/>
        </p:nvCxnSpPr>
        <p:spPr>
          <a:xfrm flipH="1">
            <a:off x="5094936" y="4374408"/>
            <a:ext cx="872183" cy="683608"/>
          </a:xfrm>
          <a:prstGeom prst="straightConnector1">
            <a:avLst/>
          </a:prstGeom>
          <a:ln w="133350" cmpd="sng">
            <a:solidFill>
              <a:schemeClr val="tx1"/>
            </a:solidFill>
            <a:headEnd type="none"/>
            <a:tailEnd type="triangle"/>
          </a:ln>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3118812" y="5210026"/>
            <a:ext cx="3129483" cy="954107"/>
          </a:xfrm>
          <a:prstGeom prst="rect">
            <a:avLst/>
          </a:prstGeom>
          <a:noFill/>
        </p:spPr>
        <p:txBody>
          <a:bodyPr wrap="none" rtlCol="0">
            <a:spAutoFit/>
          </a:bodyPr>
          <a:lstStyle/>
          <a:p>
            <a:pPr algn="ctr"/>
            <a:r>
              <a:rPr lang="en-US" sz="2800" dirty="0" smtClean="0"/>
              <a:t>Vaginal </a:t>
            </a:r>
            <a:r>
              <a:rPr lang="en-US" sz="2800" dirty="0" err="1" smtClean="0"/>
              <a:t>progesteron</a:t>
            </a:r>
            <a:endParaRPr lang="en-US" sz="2800" dirty="0" smtClean="0"/>
          </a:p>
          <a:p>
            <a:pPr algn="ctr"/>
            <a:r>
              <a:rPr lang="en-US" sz="2800" dirty="0" smtClean="0"/>
              <a:t>100-200mg/</a:t>
            </a:r>
            <a:r>
              <a:rPr lang="en-US" sz="2800" dirty="0" err="1" smtClean="0"/>
              <a:t>gün</a:t>
            </a:r>
            <a:endParaRPr lang="en-US" sz="2800" dirty="0"/>
          </a:p>
        </p:txBody>
      </p:sp>
      <p:sp>
        <p:nvSpPr>
          <p:cNvPr id="24" name="TextBox 23"/>
          <p:cNvSpPr txBox="1"/>
          <p:nvPr/>
        </p:nvSpPr>
        <p:spPr>
          <a:xfrm>
            <a:off x="3847143" y="2819762"/>
            <a:ext cx="819906" cy="461665"/>
          </a:xfrm>
          <a:prstGeom prst="rect">
            <a:avLst/>
          </a:prstGeom>
          <a:noFill/>
        </p:spPr>
        <p:txBody>
          <a:bodyPr wrap="none" rtlCol="0">
            <a:spAutoFit/>
          </a:bodyPr>
          <a:lstStyle/>
          <a:p>
            <a:r>
              <a:rPr lang="en-US" sz="2400" dirty="0" err="1" smtClean="0"/>
              <a:t>Tekiz</a:t>
            </a:r>
            <a:endParaRPr lang="en-US" sz="2400" dirty="0"/>
          </a:p>
        </p:txBody>
      </p:sp>
      <p:grpSp>
        <p:nvGrpSpPr>
          <p:cNvPr id="28" name="Group 27"/>
          <p:cNvGrpSpPr/>
          <p:nvPr/>
        </p:nvGrpSpPr>
        <p:grpSpPr>
          <a:xfrm>
            <a:off x="1445256" y="2808417"/>
            <a:ext cx="4693921" cy="3766892"/>
            <a:chOff x="1445256" y="2808417"/>
            <a:chExt cx="4693921" cy="3766892"/>
          </a:xfrm>
        </p:grpSpPr>
        <p:sp>
          <p:nvSpPr>
            <p:cNvPr id="25" name="TextBox 24"/>
            <p:cNvSpPr txBox="1"/>
            <p:nvPr/>
          </p:nvSpPr>
          <p:spPr>
            <a:xfrm>
              <a:off x="4590513" y="2808417"/>
              <a:ext cx="594333" cy="461665"/>
            </a:xfrm>
            <a:prstGeom prst="rect">
              <a:avLst/>
            </a:prstGeom>
            <a:noFill/>
          </p:spPr>
          <p:txBody>
            <a:bodyPr wrap="none" rtlCol="0">
              <a:spAutoFit/>
            </a:bodyPr>
            <a:lstStyle/>
            <a:p>
              <a:r>
                <a:rPr lang="en-US" sz="2400" dirty="0" err="1" smtClean="0">
                  <a:solidFill>
                    <a:srgbClr val="FF0000"/>
                  </a:solidFill>
                </a:rPr>
                <a:t>İkiz</a:t>
              </a:r>
              <a:endParaRPr lang="en-US" sz="2400" dirty="0">
                <a:solidFill>
                  <a:srgbClr val="FF0000"/>
                </a:solidFill>
              </a:endParaRPr>
            </a:p>
          </p:txBody>
        </p:sp>
        <p:sp>
          <p:nvSpPr>
            <p:cNvPr id="26" name="TextBox 25"/>
            <p:cNvSpPr txBox="1"/>
            <p:nvPr/>
          </p:nvSpPr>
          <p:spPr>
            <a:xfrm>
              <a:off x="1445256" y="4499349"/>
              <a:ext cx="1638039" cy="461665"/>
            </a:xfrm>
            <a:prstGeom prst="rect">
              <a:avLst/>
            </a:prstGeom>
            <a:noFill/>
          </p:spPr>
          <p:txBody>
            <a:bodyPr wrap="none" rtlCol="0">
              <a:spAutoFit/>
            </a:bodyPr>
            <a:lstStyle/>
            <a:p>
              <a:r>
                <a:rPr lang="en-US" sz="2400" dirty="0" err="1" smtClean="0">
                  <a:solidFill>
                    <a:srgbClr val="FF0000"/>
                  </a:solidFill>
                </a:rPr>
                <a:t>CxL</a:t>
              </a:r>
              <a:r>
                <a:rPr lang="en-US" sz="2400" dirty="0" smtClean="0">
                  <a:solidFill>
                    <a:srgbClr val="FF0000"/>
                  </a:solidFill>
                </a:rPr>
                <a:t> &lt;25mm</a:t>
              </a:r>
              <a:endParaRPr lang="en-US" sz="2400" dirty="0">
                <a:solidFill>
                  <a:srgbClr val="FF0000"/>
                </a:solidFill>
              </a:endParaRPr>
            </a:p>
          </p:txBody>
        </p:sp>
        <p:sp>
          <p:nvSpPr>
            <p:cNvPr id="27" name="TextBox 26"/>
            <p:cNvSpPr txBox="1"/>
            <p:nvPr/>
          </p:nvSpPr>
          <p:spPr>
            <a:xfrm>
              <a:off x="4101289" y="6052089"/>
              <a:ext cx="2037888" cy="523220"/>
            </a:xfrm>
            <a:prstGeom prst="rect">
              <a:avLst/>
            </a:prstGeom>
            <a:noFill/>
          </p:spPr>
          <p:txBody>
            <a:bodyPr wrap="none" rtlCol="0">
              <a:spAutoFit/>
            </a:bodyPr>
            <a:lstStyle/>
            <a:p>
              <a:r>
                <a:rPr lang="en-US" sz="2800" dirty="0" smtClean="0">
                  <a:solidFill>
                    <a:srgbClr val="FF0000"/>
                  </a:solidFill>
                </a:rPr>
                <a:t>400mg/</a:t>
              </a:r>
              <a:r>
                <a:rPr lang="en-US" sz="2800" dirty="0" err="1" smtClean="0">
                  <a:solidFill>
                    <a:srgbClr val="FF0000"/>
                  </a:solidFill>
                </a:rPr>
                <a:t>gün</a:t>
              </a:r>
              <a:r>
                <a:rPr lang="en-US" sz="2800" dirty="0" smtClean="0">
                  <a:solidFill>
                    <a:srgbClr val="FF0000"/>
                  </a:solidFill>
                </a:rPr>
                <a:t>?</a:t>
              </a:r>
              <a:endParaRPr lang="en-US" sz="2800" dirty="0">
                <a:solidFill>
                  <a:srgbClr val="FF0000"/>
                </a:solidFill>
              </a:endParaRPr>
            </a:p>
          </p:txBody>
        </p:sp>
      </p:grpSp>
    </p:spTree>
    <p:extLst>
      <p:ext uri="{BB962C8B-B14F-4D97-AF65-F5344CB8AC3E}">
        <p14:creationId xmlns:p14="http://schemas.microsoft.com/office/powerpoint/2010/main" val="257958833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0"/>
            <a:ext cx="9144000" cy="2178099"/>
          </a:xfrm>
          <a:prstGeom prst="rect">
            <a:avLst/>
          </a:prstGeom>
        </p:spPr>
      </p:pic>
      <p:pic>
        <p:nvPicPr>
          <p:cNvPr id="4" name="Picture 3"/>
          <p:cNvPicPr>
            <a:picLocks noChangeAspect="1"/>
          </p:cNvPicPr>
          <p:nvPr/>
        </p:nvPicPr>
        <p:blipFill>
          <a:blip r:embed="rId4"/>
          <a:stretch>
            <a:fillRect/>
          </a:stretch>
        </p:blipFill>
        <p:spPr>
          <a:xfrm>
            <a:off x="0" y="3189369"/>
            <a:ext cx="9144000" cy="2555089"/>
          </a:xfrm>
          <a:prstGeom prst="rect">
            <a:avLst/>
          </a:prstGeom>
        </p:spPr>
      </p:pic>
      <p:sp>
        <p:nvSpPr>
          <p:cNvPr id="5" name="TextBox 4"/>
          <p:cNvSpPr txBox="1"/>
          <p:nvPr/>
        </p:nvSpPr>
        <p:spPr>
          <a:xfrm>
            <a:off x="105488" y="2118627"/>
            <a:ext cx="3476282" cy="646331"/>
          </a:xfrm>
          <a:prstGeom prst="rect">
            <a:avLst/>
          </a:prstGeom>
          <a:noFill/>
        </p:spPr>
        <p:txBody>
          <a:bodyPr wrap="none" rtlCol="0">
            <a:spAutoFit/>
          </a:bodyPr>
          <a:lstStyle/>
          <a:p>
            <a:r>
              <a:rPr lang="en-US" b="1" dirty="0" smtClean="0"/>
              <a:t>Vaginal P: </a:t>
            </a:r>
            <a:r>
              <a:rPr lang="en-US" dirty="0" smtClean="0"/>
              <a:t>90mg </a:t>
            </a:r>
            <a:r>
              <a:rPr lang="en-US" dirty="0" err="1" smtClean="0"/>
              <a:t>jel</a:t>
            </a:r>
            <a:r>
              <a:rPr lang="en-US" dirty="0" smtClean="0"/>
              <a:t>; 100mg; 200mg</a:t>
            </a:r>
          </a:p>
          <a:p>
            <a:r>
              <a:rPr lang="en-US" b="1" dirty="0" smtClean="0"/>
              <a:t>17 OHP-C: </a:t>
            </a:r>
            <a:r>
              <a:rPr lang="en-US" dirty="0" smtClean="0"/>
              <a:t>250mg/</a:t>
            </a:r>
            <a:r>
              <a:rPr lang="en-US" dirty="0" err="1" smtClean="0"/>
              <a:t>gün</a:t>
            </a:r>
            <a:r>
              <a:rPr lang="en-US" dirty="0" smtClean="0"/>
              <a:t> </a:t>
            </a:r>
            <a:endParaRPr lang="en-US" dirty="0"/>
          </a:p>
        </p:txBody>
      </p:sp>
      <p:pic>
        <p:nvPicPr>
          <p:cNvPr id="9" name="Picture 8"/>
          <p:cNvPicPr>
            <a:picLocks noChangeAspect="1"/>
          </p:cNvPicPr>
          <p:nvPr/>
        </p:nvPicPr>
        <p:blipFill>
          <a:blip r:embed="rId5"/>
          <a:stretch>
            <a:fillRect/>
          </a:stretch>
        </p:blipFill>
        <p:spPr>
          <a:xfrm>
            <a:off x="0" y="2742012"/>
            <a:ext cx="9144000" cy="3647607"/>
          </a:xfrm>
          <a:prstGeom prst="rect">
            <a:avLst/>
          </a:prstGeom>
        </p:spPr>
      </p:pic>
      <p:sp>
        <p:nvSpPr>
          <p:cNvPr id="10" name="TextBox 9"/>
          <p:cNvSpPr txBox="1"/>
          <p:nvPr/>
        </p:nvSpPr>
        <p:spPr>
          <a:xfrm>
            <a:off x="4533814" y="6341394"/>
            <a:ext cx="4525736" cy="369332"/>
          </a:xfrm>
          <a:prstGeom prst="rect">
            <a:avLst/>
          </a:prstGeom>
          <a:noFill/>
        </p:spPr>
        <p:txBody>
          <a:bodyPr wrap="none" rtlCol="0">
            <a:spAutoFit/>
          </a:bodyPr>
          <a:lstStyle/>
          <a:p>
            <a:r>
              <a:rPr lang="en-US" dirty="0"/>
              <a:t>Ultrasound </a:t>
            </a:r>
            <a:r>
              <a:rPr lang="en-US" dirty="0" err="1"/>
              <a:t>Obstet</a:t>
            </a:r>
            <a:r>
              <a:rPr lang="en-US" dirty="0"/>
              <a:t> </a:t>
            </a:r>
            <a:r>
              <a:rPr lang="en-US" dirty="0" err="1"/>
              <a:t>Gynecol</a:t>
            </a:r>
            <a:r>
              <a:rPr lang="en-US" dirty="0"/>
              <a:t> 2017; 49: 315–321</a:t>
            </a:r>
          </a:p>
        </p:txBody>
      </p:sp>
    </p:spTree>
    <p:extLst>
      <p:ext uri="{BB962C8B-B14F-4D97-AF65-F5344CB8AC3E}">
        <p14:creationId xmlns:p14="http://schemas.microsoft.com/office/powerpoint/2010/main" val="402414696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0" y="2345277"/>
            <a:ext cx="9144000" cy="3471970"/>
          </a:xfrm>
          <a:prstGeom prst="rect">
            <a:avLst/>
          </a:prstGeom>
        </p:spPr>
      </p:pic>
      <p:sp>
        <p:nvSpPr>
          <p:cNvPr id="6" name="Title 5"/>
          <p:cNvSpPr>
            <a:spLocks noGrp="1"/>
          </p:cNvSpPr>
          <p:nvPr>
            <p:ph type="title"/>
          </p:nvPr>
        </p:nvSpPr>
        <p:spPr/>
        <p:txBody>
          <a:bodyPr/>
          <a:lstStyle/>
          <a:p>
            <a:endParaRPr lang="en-US"/>
          </a:p>
        </p:txBody>
      </p:sp>
      <p:pic>
        <p:nvPicPr>
          <p:cNvPr id="7" name="Picture 6"/>
          <p:cNvPicPr>
            <a:picLocks noChangeAspect="1"/>
          </p:cNvPicPr>
          <p:nvPr/>
        </p:nvPicPr>
        <p:blipFill>
          <a:blip r:embed="rId4"/>
          <a:stretch>
            <a:fillRect/>
          </a:stretch>
        </p:blipFill>
        <p:spPr>
          <a:xfrm>
            <a:off x="0" y="-32958"/>
            <a:ext cx="9144000" cy="2060730"/>
          </a:xfrm>
          <a:prstGeom prst="rect">
            <a:avLst/>
          </a:prstGeom>
        </p:spPr>
      </p:pic>
      <p:sp>
        <p:nvSpPr>
          <p:cNvPr id="8" name="TextBox 7"/>
          <p:cNvSpPr txBox="1"/>
          <p:nvPr/>
        </p:nvSpPr>
        <p:spPr>
          <a:xfrm>
            <a:off x="3355610" y="5769314"/>
            <a:ext cx="5583580" cy="369332"/>
          </a:xfrm>
          <a:prstGeom prst="rect">
            <a:avLst/>
          </a:prstGeom>
          <a:noFill/>
        </p:spPr>
        <p:txBody>
          <a:bodyPr wrap="none" rtlCol="0">
            <a:spAutoFit/>
          </a:bodyPr>
          <a:lstStyle/>
          <a:p>
            <a:r>
              <a:rPr lang="en-US" smtClean="0"/>
              <a:t>JUNE </a:t>
            </a:r>
            <a:r>
              <a:rPr lang="en-US" dirty="0"/>
              <a:t>2013 </a:t>
            </a:r>
            <a:r>
              <a:rPr lang="en-US" b="1" dirty="0"/>
              <a:t>American Journal of Obstetrics </a:t>
            </a:r>
            <a:r>
              <a:rPr lang="en-US" b="1" i="1" dirty="0"/>
              <a:t>&amp; </a:t>
            </a:r>
            <a:r>
              <a:rPr lang="en-US" b="1" dirty="0"/>
              <a:t>Gynecology </a:t>
            </a:r>
            <a:endParaRPr lang="en-US" dirty="0"/>
          </a:p>
        </p:txBody>
      </p:sp>
    </p:spTree>
    <p:extLst>
      <p:ext uri="{BB962C8B-B14F-4D97-AF65-F5344CB8AC3E}">
        <p14:creationId xmlns:p14="http://schemas.microsoft.com/office/powerpoint/2010/main" val="162368040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t="-2" b="25916"/>
          <a:stretch/>
        </p:blipFill>
        <p:spPr>
          <a:xfrm>
            <a:off x="1028423" y="3566438"/>
            <a:ext cx="6549865" cy="2268000"/>
          </a:xfrm>
          <a:prstGeom prst="rect">
            <a:avLst/>
          </a:prstGeom>
        </p:spPr>
      </p:pic>
      <p:grpSp>
        <p:nvGrpSpPr>
          <p:cNvPr id="7" name="Group 6"/>
          <p:cNvGrpSpPr/>
          <p:nvPr/>
        </p:nvGrpSpPr>
        <p:grpSpPr>
          <a:xfrm>
            <a:off x="1151767" y="139187"/>
            <a:ext cx="7165323" cy="2439354"/>
            <a:chOff x="1151767" y="279488"/>
            <a:chExt cx="7165323" cy="2439354"/>
          </a:xfrm>
        </p:grpSpPr>
        <p:pic>
          <p:nvPicPr>
            <p:cNvPr id="5" name="Picture 4" descr="Screen Shot 2015-05-26 at 21.08.5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1767" y="279488"/>
              <a:ext cx="7165323" cy="1908396"/>
            </a:xfrm>
            <a:prstGeom prst="rect">
              <a:avLst/>
            </a:prstGeom>
          </p:spPr>
        </p:pic>
        <p:pic>
          <p:nvPicPr>
            <p:cNvPr id="6" name="Picture 5" descr="Screen Shot 2015-05-26 at 21.09.05.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51767" y="2216642"/>
              <a:ext cx="7165323" cy="502200"/>
            </a:xfrm>
            <a:prstGeom prst="rect">
              <a:avLst/>
            </a:prstGeom>
          </p:spPr>
        </p:pic>
      </p:grpSp>
      <p:sp>
        <p:nvSpPr>
          <p:cNvPr id="8" name="Rectangle 7"/>
          <p:cNvSpPr/>
          <p:nvPr/>
        </p:nvSpPr>
        <p:spPr>
          <a:xfrm>
            <a:off x="1112751" y="5849007"/>
            <a:ext cx="7204338" cy="646331"/>
          </a:xfrm>
          <a:prstGeom prst="rect">
            <a:avLst/>
          </a:prstGeom>
        </p:spPr>
        <p:txBody>
          <a:bodyPr wrap="square">
            <a:spAutoFit/>
          </a:bodyPr>
          <a:lstStyle/>
          <a:p>
            <a:r>
              <a:rPr lang="tr-TR" b="1" dirty="0" err="1" smtClean="0">
                <a:solidFill>
                  <a:srgbClr val="0000FF"/>
                </a:solidFill>
              </a:rPr>
              <a:t>Conclusions</a:t>
            </a:r>
            <a:r>
              <a:rPr lang="tr-TR" b="1" dirty="0" smtClean="0">
                <a:solidFill>
                  <a:srgbClr val="0000FF"/>
                </a:solidFill>
              </a:rPr>
              <a:t>:</a:t>
            </a:r>
            <a:r>
              <a:rPr lang="tr-TR" dirty="0" smtClean="0">
                <a:solidFill>
                  <a:srgbClr val="0000FF"/>
                </a:solidFill>
              </a:rPr>
              <a:t> </a:t>
            </a:r>
            <a:r>
              <a:rPr lang="tr-TR" dirty="0" err="1">
                <a:solidFill>
                  <a:srgbClr val="0000FF"/>
                </a:solidFill>
              </a:rPr>
              <a:t>Intravaginal</a:t>
            </a:r>
            <a:r>
              <a:rPr lang="tr-TR" dirty="0">
                <a:solidFill>
                  <a:srgbClr val="0000FF"/>
                </a:solidFill>
              </a:rPr>
              <a:t> </a:t>
            </a:r>
            <a:r>
              <a:rPr lang="tr-TR" dirty="0" err="1">
                <a:solidFill>
                  <a:srgbClr val="0000FF"/>
                </a:solidFill>
              </a:rPr>
              <a:t>progesterone</a:t>
            </a:r>
            <a:r>
              <a:rPr lang="tr-TR" dirty="0">
                <a:solidFill>
                  <a:srgbClr val="0000FF"/>
                </a:solidFill>
              </a:rPr>
              <a:t> </a:t>
            </a:r>
            <a:r>
              <a:rPr lang="tr-TR" dirty="0" err="1">
                <a:solidFill>
                  <a:srgbClr val="0000FF"/>
                </a:solidFill>
              </a:rPr>
              <a:t>enhances</a:t>
            </a:r>
            <a:r>
              <a:rPr lang="tr-TR" dirty="0">
                <a:solidFill>
                  <a:srgbClr val="0000FF"/>
                </a:solidFill>
              </a:rPr>
              <a:t> </a:t>
            </a:r>
            <a:r>
              <a:rPr lang="tr-TR" dirty="0" err="1" smtClean="0">
                <a:solidFill>
                  <a:srgbClr val="0000FF"/>
                </a:solidFill>
              </a:rPr>
              <a:t>preservation</a:t>
            </a:r>
            <a:r>
              <a:rPr lang="tr-TR" dirty="0" smtClean="0">
                <a:solidFill>
                  <a:srgbClr val="0000FF"/>
                </a:solidFill>
              </a:rPr>
              <a:t> </a:t>
            </a:r>
            <a:r>
              <a:rPr lang="tr-TR" dirty="0">
                <a:solidFill>
                  <a:srgbClr val="0000FF"/>
                </a:solidFill>
              </a:rPr>
              <a:t>of </a:t>
            </a:r>
            <a:r>
              <a:rPr lang="tr-TR" dirty="0" err="1">
                <a:solidFill>
                  <a:srgbClr val="0000FF"/>
                </a:solidFill>
              </a:rPr>
              <a:t>cervical</a:t>
            </a:r>
            <a:r>
              <a:rPr lang="tr-TR" dirty="0">
                <a:solidFill>
                  <a:srgbClr val="0000FF"/>
                </a:solidFill>
              </a:rPr>
              <a:t> </a:t>
            </a:r>
            <a:r>
              <a:rPr lang="tr-TR" dirty="0" err="1">
                <a:solidFill>
                  <a:srgbClr val="0000FF"/>
                </a:solidFill>
              </a:rPr>
              <a:t>length</a:t>
            </a:r>
            <a:r>
              <a:rPr lang="tr-TR" dirty="0">
                <a:solidFill>
                  <a:srgbClr val="0000FF"/>
                </a:solidFill>
              </a:rPr>
              <a:t> in </a:t>
            </a:r>
            <a:r>
              <a:rPr lang="tr-TR" dirty="0" err="1">
                <a:solidFill>
                  <a:srgbClr val="0000FF"/>
                </a:solidFill>
              </a:rPr>
              <a:t>women</a:t>
            </a:r>
            <a:r>
              <a:rPr lang="tr-TR" dirty="0">
                <a:solidFill>
                  <a:srgbClr val="0000FF"/>
                </a:solidFill>
              </a:rPr>
              <a:t> at </a:t>
            </a:r>
            <a:r>
              <a:rPr lang="tr-TR" dirty="0" err="1">
                <a:solidFill>
                  <a:srgbClr val="0000FF"/>
                </a:solidFill>
              </a:rPr>
              <a:t>high</a:t>
            </a:r>
            <a:r>
              <a:rPr lang="tr-TR" dirty="0">
                <a:solidFill>
                  <a:srgbClr val="0000FF"/>
                </a:solidFill>
              </a:rPr>
              <a:t> risk </a:t>
            </a:r>
            <a:r>
              <a:rPr lang="tr-TR" dirty="0" err="1">
                <a:solidFill>
                  <a:srgbClr val="0000FF"/>
                </a:solidFill>
              </a:rPr>
              <a:t>for</a:t>
            </a:r>
            <a:r>
              <a:rPr lang="tr-TR" dirty="0">
                <a:solidFill>
                  <a:srgbClr val="0000FF"/>
                </a:solidFill>
              </a:rPr>
              <a:t> </a:t>
            </a:r>
            <a:r>
              <a:rPr lang="tr-TR" dirty="0" err="1">
                <a:solidFill>
                  <a:srgbClr val="0000FF"/>
                </a:solidFill>
              </a:rPr>
              <a:t>preterm</a:t>
            </a:r>
            <a:r>
              <a:rPr lang="tr-TR" dirty="0">
                <a:solidFill>
                  <a:srgbClr val="0000FF"/>
                </a:solidFill>
              </a:rPr>
              <a:t> </a:t>
            </a:r>
            <a:r>
              <a:rPr lang="tr-TR" dirty="0" err="1">
                <a:solidFill>
                  <a:srgbClr val="0000FF"/>
                </a:solidFill>
              </a:rPr>
              <a:t>birth</a:t>
            </a:r>
            <a:r>
              <a:rPr lang="tr-TR" dirty="0">
                <a:solidFill>
                  <a:srgbClr val="0000FF"/>
                </a:solidFill>
              </a:rPr>
              <a:t>. </a:t>
            </a:r>
          </a:p>
        </p:txBody>
      </p:sp>
      <p:sp>
        <p:nvSpPr>
          <p:cNvPr id="9" name="Rectangle 8"/>
          <p:cNvSpPr/>
          <p:nvPr/>
        </p:nvSpPr>
        <p:spPr>
          <a:xfrm>
            <a:off x="1192302" y="2554996"/>
            <a:ext cx="7124787" cy="830997"/>
          </a:xfrm>
          <a:prstGeom prst="rect">
            <a:avLst/>
          </a:prstGeom>
        </p:spPr>
        <p:txBody>
          <a:bodyPr wrap="square">
            <a:spAutoFit/>
          </a:bodyPr>
          <a:lstStyle/>
          <a:p>
            <a:r>
              <a:rPr lang="tr-TR" sz="1600" b="1" dirty="0">
                <a:solidFill>
                  <a:srgbClr val="0000FF"/>
                </a:solidFill>
              </a:rPr>
              <a:t>CONCLUSION: </a:t>
            </a:r>
            <a:r>
              <a:rPr lang="tr-TR" sz="1600" dirty="0" err="1">
                <a:solidFill>
                  <a:srgbClr val="0000FF"/>
                </a:solidFill>
              </a:rPr>
              <a:t>There</a:t>
            </a:r>
            <a:r>
              <a:rPr lang="tr-TR" sz="1600" dirty="0">
                <a:solidFill>
                  <a:srgbClr val="0000FF"/>
                </a:solidFill>
              </a:rPr>
              <a:t> </a:t>
            </a:r>
            <a:r>
              <a:rPr lang="tr-TR" sz="1600" dirty="0" err="1">
                <a:solidFill>
                  <a:srgbClr val="0000FF"/>
                </a:solidFill>
              </a:rPr>
              <a:t>was</a:t>
            </a:r>
            <a:r>
              <a:rPr lang="tr-TR" sz="1600" dirty="0">
                <a:solidFill>
                  <a:srgbClr val="0000FF"/>
                </a:solidFill>
              </a:rPr>
              <a:t> </a:t>
            </a:r>
            <a:r>
              <a:rPr lang="tr-TR" sz="1600" dirty="0" err="1">
                <a:solidFill>
                  <a:srgbClr val="0000FF"/>
                </a:solidFill>
              </a:rPr>
              <a:t>no</a:t>
            </a:r>
            <a:r>
              <a:rPr lang="tr-TR" sz="1600" dirty="0">
                <a:solidFill>
                  <a:srgbClr val="0000FF"/>
                </a:solidFill>
              </a:rPr>
              <a:t> </a:t>
            </a:r>
            <a:r>
              <a:rPr lang="tr-TR" sz="1600" dirty="0" err="1">
                <a:solidFill>
                  <a:srgbClr val="0000FF"/>
                </a:solidFill>
              </a:rPr>
              <a:t>difference</a:t>
            </a:r>
            <a:r>
              <a:rPr lang="tr-TR" sz="1600" dirty="0">
                <a:solidFill>
                  <a:srgbClr val="0000FF"/>
                </a:solidFill>
              </a:rPr>
              <a:t> in </a:t>
            </a:r>
            <a:r>
              <a:rPr lang="tr-TR" sz="1600" dirty="0" err="1">
                <a:solidFill>
                  <a:srgbClr val="0000FF"/>
                </a:solidFill>
              </a:rPr>
              <a:t>the</a:t>
            </a:r>
            <a:r>
              <a:rPr lang="tr-TR" sz="1600" dirty="0">
                <a:solidFill>
                  <a:srgbClr val="0000FF"/>
                </a:solidFill>
              </a:rPr>
              <a:t> </a:t>
            </a:r>
            <a:r>
              <a:rPr lang="tr-TR" sz="1600" dirty="0" err="1">
                <a:solidFill>
                  <a:srgbClr val="0000FF"/>
                </a:solidFill>
              </a:rPr>
              <a:t>average</a:t>
            </a:r>
            <a:r>
              <a:rPr lang="tr-TR" sz="1600" dirty="0">
                <a:solidFill>
                  <a:srgbClr val="0000FF"/>
                </a:solidFill>
              </a:rPr>
              <a:t> </a:t>
            </a:r>
            <a:r>
              <a:rPr lang="tr-TR" sz="1600" dirty="0" err="1">
                <a:solidFill>
                  <a:srgbClr val="0000FF"/>
                </a:solidFill>
              </a:rPr>
              <a:t>weekly</a:t>
            </a:r>
            <a:r>
              <a:rPr lang="tr-TR" sz="1600" dirty="0">
                <a:solidFill>
                  <a:srgbClr val="0000FF"/>
                </a:solidFill>
              </a:rPr>
              <a:t> </a:t>
            </a:r>
            <a:r>
              <a:rPr lang="tr-TR" sz="1600" dirty="0" err="1">
                <a:solidFill>
                  <a:srgbClr val="0000FF"/>
                </a:solidFill>
              </a:rPr>
              <a:t>change</a:t>
            </a:r>
            <a:r>
              <a:rPr lang="tr-TR" sz="1600" dirty="0">
                <a:solidFill>
                  <a:srgbClr val="0000FF"/>
                </a:solidFill>
              </a:rPr>
              <a:t> in </a:t>
            </a:r>
            <a:r>
              <a:rPr lang="tr-TR" sz="1600" dirty="0" err="1">
                <a:solidFill>
                  <a:srgbClr val="0000FF"/>
                </a:solidFill>
              </a:rPr>
              <a:t>cervical</a:t>
            </a:r>
            <a:r>
              <a:rPr lang="tr-TR" sz="1600" dirty="0">
                <a:solidFill>
                  <a:srgbClr val="0000FF"/>
                </a:solidFill>
              </a:rPr>
              <a:t> </a:t>
            </a:r>
            <a:r>
              <a:rPr lang="tr-TR" sz="1600" dirty="0" err="1">
                <a:solidFill>
                  <a:srgbClr val="0000FF"/>
                </a:solidFill>
              </a:rPr>
              <a:t>length</a:t>
            </a:r>
            <a:r>
              <a:rPr lang="tr-TR" sz="1600" dirty="0">
                <a:solidFill>
                  <a:srgbClr val="0000FF"/>
                </a:solidFill>
              </a:rPr>
              <a:t> </a:t>
            </a:r>
            <a:r>
              <a:rPr lang="tr-TR" sz="1600" dirty="0" err="1">
                <a:solidFill>
                  <a:srgbClr val="0000FF"/>
                </a:solidFill>
              </a:rPr>
              <a:t>measurements</a:t>
            </a:r>
            <a:r>
              <a:rPr lang="tr-TR" sz="1600" dirty="0">
                <a:solidFill>
                  <a:srgbClr val="0000FF"/>
                </a:solidFill>
              </a:rPr>
              <a:t> </a:t>
            </a:r>
            <a:r>
              <a:rPr lang="tr-TR" sz="1600" dirty="0" err="1">
                <a:solidFill>
                  <a:srgbClr val="0000FF"/>
                </a:solidFill>
              </a:rPr>
              <a:t>over</a:t>
            </a:r>
            <a:r>
              <a:rPr lang="tr-TR" sz="1600" dirty="0">
                <a:solidFill>
                  <a:srgbClr val="0000FF"/>
                </a:solidFill>
              </a:rPr>
              <a:t> time in </a:t>
            </a:r>
            <a:r>
              <a:rPr lang="tr-TR" sz="1600" dirty="0" err="1">
                <a:solidFill>
                  <a:srgbClr val="0000FF"/>
                </a:solidFill>
              </a:rPr>
              <a:t>women</a:t>
            </a:r>
            <a:r>
              <a:rPr lang="tr-TR" sz="1600" dirty="0">
                <a:solidFill>
                  <a:srgbClr val="0000FF"/>
                </a:solidFill>
              </a:rPr>
              <a:t> </a:t>
            </a:r>
            <a:r>
              <a:rPr lang="tr-TR" sz="1600" dirty="0" err="1">
                <a:solidFill>
                  <a:srgbClr val="0000FF"/>
                </a:solidFill>
              </a:rPr>
              <a:t>who</a:t>
            </a:r>
            <a:r>
              <a:rPr lang="tr-TR" sz="1600" dirty="0">
                <a:solidFill>
                  <a:srgbClr val="0000FF"/>
                </a:solidFill>
              </a:rPr>
              <a:t> </a:t>
            </a:r>
            <a:r>
              <a:rPr lang="tr-TR" sz="1600" dirty="0" err="1">
                <a:solidFill>
                  <a:srgbClr val="0000FF"/>
                </a:solidFill>
              </a:rPr>
              <a:t>underwent</a:t>
            </a:r>
            <a:r>
              <a:rPr lang="tr-TR" sz="1600" dirty="0">
                <a:solidFill>
                  <a:srgbClr val="0000FF"/>
                </a:solidFill>
              </a:rPr>
              <a:t> 17-OHPC </a:t>
            </a:r>
            <a:r>
              <a:rPr lang="tr-TR" sz="1600" dirty="0" err="1">
                <a:solidFill>
                  <a:srgbClr val="0000FF"/>
                </a:solidFill>
              </a:rPr>
              <a:t>treatment</a:t>
            </a:r>
            <a:r>
              <a:rPr lang="tr-TR" sz="1600" dirty="0">
                <a:solidFill>
                  <a:srgbClr val="0000FF"/>
                </a:solidFill>
              </a:rPr>
              <a:t>, </a:t>
            </a:r>
            <a:r>
              <a:rPr lang="tr-TR" sz="1600" dirty="0" err="1">
                <a:solidFill>
                  <a:srgbClr val="0000FF"/>
                </a:solidFill>
              </a:rPr>
              <a:t>compared</a:t>
            </a:r>
            <a:r>
              <a:rPr lang="tr-TR" sz="1600" dirty="0">
                <a:solidFill>
                  <a:srgbClr val="0000FF"/>
                </a:solidFill>
              </a:rPr>
              <a:t> </a:t>
            </a:r>
            <a:r>
              <a:rPr lang="tr-TR" sz="1600" dirty="0" err="1">
                <a:solidFill>
                  <a:srgbClr val="0000FF"/>
                </a:solidFill>
              </a:rPr>
              <a:t>with</a:t>
            </a:r>
            <a:r>
              <a:rPr lang="tr-TR" sz="1600" dirty="0">
                <a:solidFill>
                  <a:srgbClr val="0000FF"/>
                </a:solidFill>
              </a:rPr>
              <a:t> </a:t>
            </a:r>
            <a:r>
              <a:rPr lang="tr-TR" sz="1600" dirty="0" err="1">
                <a:solidFill>
                  <a:srgbClr val="0000FF"/>
                </a:solidFill>
              </a:rPr>
              <a:t>those</a:t>
            </a:r>
            <a:r>
              <a:rPr lang="tr-TR" sz="1600" dirty="0">
                <a:solidFill>
                  <a:srgbClr val="0000FF"/>
                </a:solidFill>
              </a:rPr>
              <a:t> </a:t>
            </a:r>
            <a:r>
              <a:rPr lang="tr-TR" sz="1600" dirty="0" err="1">
                <a:solidFill>
                  <a:srgbClr val="0000FF"/>
                </a:solidFill>
              </a:rPr>
              <a:t>who</a:t>
            </a:r>
            <a:r>
              <a:rPr lang="tr-TR" sz="1600" dirty="0">
                <a:solidFill>
                  <a:srgbClr val="0000FF"/>
                </a:solidFill>
              </a:rPr>
              <a:t> </a:t>
            </a:r>
            <a:r>
              <a:rPr lang="tr-TR" sz="1600" dirty="0" err="1">
                <a:solidFill>
                  <a:srgbClr val="0000FF"/>
                </a:solidFill>
              </a:rPr>
              <a:t>were</a:t>
            </a:r>
            <a:r>
              <a:rPr lang="tr-TR" sz="1600" dirty="0">
                <a:solidFill>
                  <a:srgbClr val="0000FF"/>
                </a:solidFill>
              </a:rPr>
              <a:t> not </a:t>
            </a:r>
            <a:r>
              <a:rPr lang="tr-TR" sz="1600" dirty="0" err="1">
                <a:solidFill>
                  <a:srgbClr val="0000FF"/>
                </a:solidFill>
              </a:rPr>
              <a:t>treated</a:t>
            </a:r>
            <a:r>
              <a:rPr lang="tr-TR" sz="1600" dirty="0">
                <a:solidFill>
                  <a:srgbClr val="0000FF"/>
                </a:solidFill>
              </a:rPr>
              <a:t>.</a:t>
            </a:r>
          </a:p>
        </p:txBody>
      </p:sp>
      <p:sp>
        <p:nvSpPr>
          <p:cNvPr id="10" name="Rectangle 9"/>
          <p:cNvSpPr/>
          <p:nvPr/>
        </p:nvSpPr>
        <p:spPr>
          <a:xfrm>
            <a:off x="1069393" y="3545951"/>
            <a:ext cx="7288666" cy="2949387"/>
          </a:xfrm>
          <a:prstGeom prst="rect">
            <a:avLst/>
          </a:prstGeom>
          <a:noFill/>
          <a:ln w="3175" cmpd="sng">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1069392" y="81948"/>
            <a:ext cx="7288667" cy="3324532"/>
          </a:xfrm>
          <a:prstGeom prst="rect">
            <a:avLst/>
          </a:prstGeom>
          <a:noFill/>
          <a:ln w="3175" cmpd="sng">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9003175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42853"/>
            <a:ext cx="9144000" cy="2093674"/>
          </a:xfrm>
          <a:prstGeom prst="rect">
            <a:avLst/>
          </a:prstGeom>
        </p:spPr>
      </p:pic>
      <p:pic>
        <p:nvPicPr>
          <p:cNvPr id="3" name="Picture 2"/>
          <p:cNvPicPr>
            <a:picLocks noChangeAspect="1"/>
          </p:cNvPicPr>
          <p:nvPr/>
        </p:nvPicPr>
        <p:blipFill rotWithShape="1">
          <a:blip r:embed="rId4"/>
          <a:srcRect b="2348"/>
          <a:stretch/>
        </p:blipFill>
        <p:spPr>
          <a:xfrm>
            <a:off x="168072" y="2095694"/>
            <a:ext cx="8733139" cy="1436400"/>
          </a:xfrm>
          <a:prstGeom prst="rect">
            <a:avLst/>
          </a:prstGeom>
        </p:spPr>
      </p:pic>
      <p:pic>
        <p:nvPicPr>
          <p:cNvPr id="4" name="Picture 3"/>
          <p:cNvPicPr>
            <a:picLocks noChangeAspect="1"/>
          </p:cNvPicPr>
          <p:nvPr/>
        </p:nvPicPr>
        <p:blipFill>
          <a:blip r:embed="rId5"/>
          <a:stretch>
            <a:fillRect/>
          </a:stretch>
        </p:blipFill>
        <p:spPr>
          <a:xfrm>
            <a:off x="149400" y="3688868"/>
            <a:ext cx="8695783" cy="2691330"/>
          </a:xfrm>
          <a:prstGeom prst="rect">
            <a:avLst/>
          </a:prstGeom>
        </p:spPr>
      </p:pic>
      <p:sp>
        <p:nvSpPr>
          <p:cNvPr id="5" name="Rectangle 4"/>
          <p:cNvSpPr/>
          <p:nvPr/>
        </p:nvSpPr>
        <p:spPr>
          <a:xfrm>
            <a:off x="6341000" y="6359833"/>
            <a:ext cx="2545288" cy="369332"/>
          </a:xfrm>
          <a:prstGeom prst="rect">
            <a:avLst/>
          </a:prstGeom>
        </p:spPr>
        <p:txBody>
          <a:bodyPr wrap="none">
            <a:spAutoFit/>
          </a:bodyPr>
          <a:lstStyle/>
          <a:p>
            <a:r>
              <a:rPr lang="fr-FR" dirty="0"/>
              <a:t>Lancet. 2016 May 21;387</a:t>
            </a:r>
            <a:endParaRPr lang="en-US" dirty="0"/>
          </a:p>
        </p:txBody>
      </p:sp>
      <p:cxnSp>
        <p:nvCxnSpPr>
          <p:cNvPr id="7" name="Straight Connector 6"/>
          <p:cNvCxnSpPr/>
          <p:nvPr/>
        </p:nvCxnSpPr>
        <p:spPr>
          <a:xfrm>
            <a:off x="8062513" y="2687074"/>
            <a:ext cx="745854"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186480" y="2894685"/>
            <a:ext cx="8621887"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191616" y="3120705"/>
            <a:ext cx="8621887"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196752" y="3346725"/>
            <a:ext cx="8621887"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201888" y="3572745"/>
            <a:ext cx="3847795"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5136173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22" presetClass="entr" presetSubtype="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up)">
                                      <p:cBhvr>
                                        <p:cTn id="10" dur="500"/>
                                        <p:tgtEl>
                                          <p:spTgt spid="9"/>
                                        </p:tgtEl>
                                      </p:cBhvr>
                                    </p:animEffect>
                                  </p:childTnLst>
                                </p:cTn>
                              </p:par>
                              <p:par>
                                <p:cTn id="11" presetID="22" presetClass="entr" presetSubtype="1"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up)">
                                      <p:cBhvr>
                                        <p:cTn id="13" dur="500"/>
                                        <p:tgtEl>
                                          <p:spTgt spid="11"/>
                                        </p:tgtEl>
                                      </p:cBhvr>
                                    </p:animEffect>
                                  </p:childTnLst>
                                </p:cTn>
                              </p:par>
                              <p:par>
                                <p:cTn id="14" presetID="22" presetClass="entr" presetSubtype="1"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up)">
                                      <p:cBhvr>
                                        <p:cTn id="16" dur="500"/>
                                        <p:tgtEl>
                                          <p:spTgt spid="12"/>
                                        </p:tgtEl>
                                      </p:cBhvr>
                                    </p:animEffect>
                                  </p:childTnLst>
                                </p:cTn>
                              </p:par>
                              <p:par>
                                <p:cTn id="17" presetID="22" presetClass="entr" presetSubtype="1"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up)">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43898" y="1850962"/>
            <a:ext cx="7125042" cy="4992730"/>
          </a:xfrm>
          <a:prstGeom prst="rect">
            <a:avLst/>
          </a:prstGeom>
        </p:spPr>
      </p:pic>
      <p:pic>
        <p:nvPicPr>
          <p:cNvPr id="5" name="Picture 4"/>
          <p:cNvPicPr>
            <a:picLocks noChangeAspect="1"/>
          </p:cNvPicPr>
          <p:nvPr/>
        </p:nvPicPr>
        <p:blipFill>
          <a:blip r:embed="rId3"/>
          <a:stretch>
            <a:fillRect/>
          </a:stretch>
        </p:blipFill>
        <p:spPr>
          <a:xfrm>
            <a:off x="0" y="0"/>
            <a:ext cx="5474950" cy="1850962"/>
          </a:xfrm>
          <a:prstGeom prst="rect">
            <a:avLst/>
          </a:prstGeom>
        </p:spPr>
      </p:pic>
      <p:pic>
        <p:nvPicPr>
          <p:cNvPr id="7" name="Picture 6"/>
          <p:cNvPicPr>
            <a:picLocks noChangeAspect="1"/>
          </p:cNvPicPr>
          <p:nvPr/>
        </p:nvPicPr>
        <p:blipFill>
          <a:blip r:embed="rId4"/>
          <a:stretch>
            <a:fillRect/>
          </a:stretch>
        </p:blipFill>
        <p:spPr>
          <a:xfrm>
            <a:off x="749213" y="2131701"/>
            <a:ext cx="7119727" cy="3929187"/>
          </a:xfrm>
          <a:prstGeom prst="rect">
            <a:avLst/>
          </a:prstGeom>
        </p:spPr>
      </p:pic>
      <p:grpSp>
        <p:nvGrpSpPr>
          <p:cNvPr id="3" name="Group 2"/>
          <p:cNvGrpSpPr/>
          <p:nvPr/>
        </p:nvGrpSpPr>
        <p:grpSpPr>
          <a:xfrm>
            <a:off x="-11550" y="2155205"/>
            <a:ext cx="9155550" cy="3905683"/>
            <a:chOff x="4186735" y="2598882"/>
            <a:chExt cx="9155550" cy="3905683"/>
          </a:xfrm>
        </p:grpSpPr>
        <p:pic>
          <p:nvPicPr>
            <p:cNvPr id="6" name="Picture 5"/>
            <p:cNvPicPr>
              <a:picLocks noChangeAspect="1"/>
            </p:cNvPicPr>
            <p:nvPr/>
          </p:nvPicPr>
          <p:blipFill>
            <a:blip r:embed="rId5"/>
            <a:stretch>
              <a:fillRect/>
            </a:stretch>
          </p:blipFill>
          <p:spPr>
            <a:xfrm>
              <a:off x="4186735" y="2809235"/>
              <a:ext cx="9144000" cy="3695330"/>
            </a:xfrm>
            <a:prstGeom prst="rect">
              <a:avLst/>
            </a:prstGeom>
          </p:spPr>
        </p:pic>
        <p:sp>
          <p:nvSpPr>
            <p:cNvPr id="2" name="Rectangle 1"/>
            <p:cNvSpPr/>
            <p:nvPr/>
          </p:nvSpPr>
          <p:spPr>
            <a:xfrm>
              <a:off x="4280115" y="2598882"/>
              <a:ext cx="9062170" cy="338554"/>
            </a:xfrm>
            <a:prstGeom prst="rect">
              <a:avLst/>
            </a:prstGeom>
          </p:spPr>
          <p:txBody>
            <a:bodyPr wrap="square">
              <a:spAutoFit/>
            </a:bodyPr>
            <a:lstStyle/>
            <a:p>
              <a:r>
                <a:rPr lang="en-US" sz="2400" baseline="30000" dirty="0" smtClean="0"/>
                <a:t>Effect </a:t>
              </a:r>
              <a:r>
                <a:rPr lang="en-US" sz="2400" baseline="30000" dirty="0"/>
                <a:t>of vaginal progesterone on the risk of preterm birth ≤ 34 weeks of gestation or fetal death.</a:t>
              </a:r>
              <a:endParaRPr lang="en-US" sz="2400" dirty="0"/>
            </a:p>
          </p:txBody>
        </p:sp>
      </p:grpSp>
    </p:spTree>
    <p:extLst>
      <p:ext uri="{BB962C8B-B14F-4D97-AF65-F5344CB8AC3E}">
        <p14:creationId xmlns:p14="http://schemas.microsoft.com/office/powerpoint/2010/main" val="278601356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xit" presetSubtype="0" fill="hold" nodeType="withEffect">
                                  <p:stCondLst>
                                    <p:cond delay="0"/>
                                  </p:stCondLst>
                                  <p:childTnLst>
                                    <p:animEffect transition="out" filter="fade">
                                      <p:cBhvr>
                                        <p:cTn id="17" dur="500"/>
                                        <p:tgtEl>
                                          <p:spTgt spid="4"/>
                                        </p:tgtEl>
                                      </p:cBhvr>
                                    </p:animEffect>
                                    <p:set>
                                      <p:cBhvr>
                                        <p:cTn id="18"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Progestagens</a:t>
            </a:r>
            <a:endParaRPr lang="en-US" dirty="0"/>
          </a:p>
        </p:txBody>
      </p:sp>
      <p:sp>
        <p:nvSpPr>
          <p:cNvPr id="3" name="Content Placeholder 2"/>
          <p:cNvSpPr>
            <a:spLocks noGrp="1"/>
          </p:cNvSpPr>
          <p:nvPr>
            <p:ph idx="1"/>
          </p:nvPr>
        </p:nvSpPr>
        <p:spPr>
          <a:xfrm>
            <a:off x="457200" y="1358240"/>
            <a:ext cx="8229600" cy="5257800"/>
          </a:xfrm>
        </p:spPr>
        <p:txBody>
          <a:bodyPr>
            <a:noAutofit/>
          </a:bodyPr>
          <a:lstStyle/>
          <a:p>
            <a:r>
              <a:rPr lang="en-US" sz="2400" dirty="0" smtClean="0"/>
              <a:t>enhances implantation</a:t>
            </a:r>
          </a:p>
          <a:p>
            <a:r>
              <a:rPr lang="en-US" sz="2400" dirty="0" smtClean="0"/>
              <a:t>affect </a:t>
            </a:r>
            <a:r>
              <a:rPr lang="en-US" sz="2400" dirty="0"/>
              <a:t>the cytokine </a:t>
            </a:r>
            <a:r>
              <a:rPr lang="en-US" sz="2400" dirty="0" smtClean="0"/>
              <a:t>balance</a:t>
            </a:r>
          </a:p>
          <a:p>
            <a:r>
              <a:rPr lang="en-US" sz="2400" dirty="0" smtClean="0"/>
              <a:t>inhibit </a:t>
            </a:r>
            <a:r>
              <a:rPr lang="en-US" sz="2400" dirty="0"/>
              <a:t>natural killer cell activity at the </a:t>
            </a:r>
            <a:r>
              <a:rPr lang="en-US" sz="2400" dirty="0" err="1"/>
              <a:t>feto</a:t>
            </a:r>
            <a:r>
              <a:rPr lang="en-US" sz="2400" dirty="0"/>
              <a:t>-maternal </a:t>
            </a:r>
            <a:r>
              <a:rPr lang="en-US" sz="2400" dirty="0" smtClean="0"/>
              <a:t>interface</a:t>
            </a:r>
          </a:p>
          <a:p>
            <a:r>
              <a:rPr lang="en-US" sz="2400" dirty="0"/>
              <a:t>promote the invasion of </a:t>
            </a:r>
            <a:r>
              <a:rPr lang="en-US" sz="2400" dirty="0" err="1"/>
              <a:t>extravillous</a:t>
            </a:r>
            <a:r>
              <a:rPr lang="en-US" sz="2400" dirty="0"/>
              <a:t> </a:t>
            </a:r>
            <a:r>
              <a:rPr lang="en-US" sz="2400" dirty="0" err="1"/>
              <a:t>trophoblasts</a:t>
            </a:r>
            <a:r>
              <a:rPr lang="en-US" sz="2400" dirty="0"/>
              <a:t> to the decidua by inhibiting apoptosis of </a:t>
            </a:r>
            <a:r>
              <a:rPr lang="en-US" sz="2400" dirty="0" err="1"/>
              <a:t>extravillous</a:t>
            </a:r>
            <a:r>
              <a:rPr lang="en-US" sz="2400" dirty="0"/>
              <a:t> </a:t>
            </a:r>
            <a:r>
              <a:rPr lang="en-US" sz="2400" dirty="0" err="1" smtClean="0"/>
              <a:t>trophoblasts</a:t>
            </a:r>
            <a:endParaRPr lang="en-US" sz="2400" dirty="0" smtClean="0"/>
          </a:p>
          <a:p>
            <a:r>
              <a:rPr lang="en-US" sz="2400" dirty="0" smtClean="0"/>
              <a:t>inhibit </a:t>
            </a:r>
            <a:r>
              <a:rPr lang="en-US" sz="2400" dirty="0"/>
              <a:t>the release of </a:t>
            </a:r>
            <a:r>
              <a:rPr lang="en-US" sz="2400" dirty="0" err="1"/>
              <a:t>arachidonic</a:t>
            </a:r>
            <a:r>
              <a:rPr lang="en-US" sz="2400" dirty="0"/>
              <a:t> </a:t>
            </a:r>
            <a:r>
              <a:rPr lang="en-US" sz="2400" dirty="0" smtClean="0"/>
              <a:t>acid</a:t>
            </a:r>
          </a:p>
          <a:p>
            <a:r>
              <a:rPr lang="en-US" sz="2400" dirty="0" smtClean="0"/>
              <a:t>prevent </a:t>
            </a:r>
            <a:r>
              <a:rPr lang="en-US" sz="2400" dirty="0"/>
              <a:t>myometrial </a:t>
            </a:r>
            <a:r>
              <a:rPr lang="en-US" sz="2400" dirty="0" smtClean="0"/>
              <a:t>contractility</a:t>
            </a:r>
          </a:p>
          <a:p>
            <a:r>
              <a:rPr lang="en-US" sz="2400" dirty="0" smtClean="0"/>
              <a:t>prevent </a:t>
            </a:r>
            <a:r>
              <a:rPr lang="en-US" sz="2400" dirty="0"/>
              <a:t>cervical </a:t>
            </a:r>
            <a:r>
              <a:rPr lang="en-US" sz="2400" dirty="0" smtClean="0"/>
              <a:t>dilatation</a:t>
            </a:r>
          </a:p>
          <a:p>
            <a:r>
              <a:rPr lang="en-US" sz="2400" dirty="0"/>
              <a:t>a</a:t>
            </a:r>
            <a:r>
              <a:rPr lang="en-US" sz="2400" dirty="0" smtClean="0"/>
              <a:t>ctivate progesterone </a:t>
            </a:r>
            <a:r>
              <a:rPr lang="en-US" sz="2400" dirty="0"/>
              <a:t>receptors on </a:t>
            </a:r>
            <a:r>
              <a:rPr lang="en-US" sz="2400" dirty="0" smtClean="0"/>
              <a:t>lymphocytes, which </a:t>
            </a:r>
            <a:r>
              <a:rPr lang="en-US" sz="2400" dirty="0"/>
              <a:t>results in the synthesis of </a:t>
            </a:r>
            <a:r>
              <a:rPr lang="en-US" sz="2400" dirty="0" smtClean="0"/>
              <a:t>progesterone</a:t>
            </a:r>
            <a:r>
              <a:rPr lang="en-US" sz="2400" dirty="0"/>
              <a:t>-induced blocking factor (PIBF</a:t>
            </a:r>
            <a:r>
              <a:rPr lang="en-US" sz="2400" dirty="0" smtClean="0"/>
              <a:t>). </a:t>
            </a:r>
            <a:r>
              <a:rPr lang="en-US" sz="2400" dirty="0"/>
              <a:t>PIBF </a:t>
            </a:r>
            <a:r>
              <a:rPr lang="en-US" sz="2400" dirty="0" err="1"/>
              <a:t>favours</a:t>
            </a:r>
            <a:r>
              <a:rPr lang="en-US" sz="2400" dirty="0"/>
              <a:t> the production </a:t>
            </a:r>
            <a:r>
              <a:rPr lang="en-US" sz="2400" dirty="0" smtClean="0"/>
              <a:t>of </a:t>
            </a:r>
            <a:r>
              <a:rPr lang="en-US" sz="2400" dirty="0"/>
              <a:t>pregnancy-protecting </a:t>
            </a:r>
            <a:r>
              <a:rPr lang="en-US" sz="2400" dirty="0" smtClean="0"/>
              <a:t>antibodies (acting against natural </a:t>
            </a:r>
            <a:r>
              <a:rPr lang="en-US" sz="2400" dirty="0"/>
              <a:t>killer cells</a:t>
            </a:r>
            <a:r>
              <a:rPr lang="en-US" sz="2400" dirty="0" smtClean="0"/>
              <a:t>)</a:t>
            </a:r>
            <a:endParaRPr lang="en-US" sz="2400" dirty="0"/>
          </a:p>
        </p:txBody>
      </p:sp>
    </p:spTree>
    <p:extLst>
      <p:ext uri="{BB962C8B-B14F-4D97-AF65-F5344CB8AC3E}">
        <p14:creationId xmlns:p14="http://schemas.microsoft.com/office/powerpoint/2010/main" val="365858331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Maintenance </a:t>
            </a:r>
            <a:r>
              <a:rPr lang="en-US" dirty="0" err="1" smtClean="0"/>
              <a:t>tocolysis</a:t>
            </a:r>
            <a:endParaRPr lang="en-US" dirty="0"/>
          </a:p>
        </p:txBody>
      </p:sp>
    </p:spTree>
    <p:extLst>
      <p:ext uri="{BB962C8B-B14F-4D97-AF65-F5344CB8AC3E}">
        <p14:creationId xmlns:p14="http://schemas.microsoft.com/office/powerpoint/2010/main" val="19904037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2701222"/>
          </a:xfrm>
          <a:prstGeom prst="rect">
            <a:avLst/>
          </a:prstGeom>
        </p:spPr>
      </p:pic>
      <p:pic>
        <p:nvPicPr>
          <p:cNvPr id="5" name="Picture 4"/>
          <p:cNvPicPr>
            <a:picLocks noChangeAspect="1"/>
          </p:cNvPicPr>
          <p:nvPr/>
        </p:nvPicPr>
        <p:blipFill>
          <a:blip r:embed="rId3"/>
          <a:stretch>
            <a:fillRect/>
          </a:stretch>
        </p:blipFill>
        <p:spPr>
          <a:xfrm>
            <a:off x="175846" y="2903415"/>
            <a:ext cx="7643961" cy="2235200"/>
          </a:xfrm>
          <a:prstGeom prst="rect">
            <a:avLst/>
          </a:prstGeom>
        </p:spPr>
      </p:pic>
      <p:cxnSp>
        <p:nvCxnSpPr>
          <p:cNvPr id="7" name="Straight Connector 6"/>
          <p:cNvCxnSpPr/>
          <p:nvPr/>
        </p:nvCxnSpPr>
        <p:spPr>
          <a:xfrm>
            <a:off x="4318000" y="3966308"/>
            <a:ext cx="3106615" cy="19538"/>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a:off x="484557" y="4235936"/>
            <a:ext cx="6940058" cy="19538"/>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519729" y="4505564"/>
            <a:ext cx="4911963"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sp>
        <p:nvSpPr>
          <p:cNvPr id="12" name="Rectangle 11"/>
          <p:cNvSpPr/>
          <p:nvPr/>
        </p:nvSpPr>
        <p:spPr>
          <a:xfrm>
            <a:off x="5398450" y="5569408"/>
            <a:ext cx="2976496" cy="338554"/>
          </a:xfrm>
          <a:prstGeom prst="rect">
            <a:avLst/>
          </a:prstGeom>
        </p:spPr>
        <p:txBody>
          <a:bodyPr wrap="none">
            <a:spAutoFit/>
          </a:bodyPr>
          <a:lstStyle/>
          <a:p>
            <a:r>
              <a:rPr lang="tr-TR" sz="1600" dirty="0" err="1"/>
              <a:t>Am</a:t>
            </a:r>
            <a:r>
              <a:rPr lang="tr-TR" sz="1600" dirty="0"/>
              <a:t> J </a:t>
            </a:r>
            <a:r>
              <a:rPr lang="tr-TR" sz="1600" dirty="0" err="1"/>
              <a:t>Obstet</a:t>
            </a:r>
            <a:r>
              <a:rPr lang="tr-TR" sz="1600" dirty="0"/>
              <a:t> </a:t>
            </a:r>
            <a:r>
              <a:rPr lang="tr-TR" sz="1600" dirty="0" err="1"/>
              <a:t>Gynecol</a:t>
            </a:r>
            <a:r>
              <a:rPr lang="tr-TR" sz="1600" dirty="0"/>
              <a:t>. 2015 </a:t>
            </a:r>
            <a:r>
              <a:rPr lang="tr-TR" sz="1600" dirty="0" err="1"/>
              <a:t>Feb</a:t>
            </a:r>
            <a:r>
              <a:rPr lang="tr-TR" sz="1600" dirty="0"/>
              <a:t> 4.</a:t>
            </a:r>
          </a:p>
        </p:txBody>
      </p:sp>
    </p:spTree>
    <p:extLst>
      <p:ext uri="{BB962C8B-B14F-4D97-AF65-F5344CB8AC3E}">
        <p14:creationId xmlns:p14="http://schemas.microsoft.com/office/powerpoint/2010/main" val="342013109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690" y="5710"/>
            <a:ext cx="9144001" cy="2414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779711" y="808591"/>
            <a:ext cx="1074409" cy="1443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95193" y="2437646"/>
            <a:ext cx="7864820" cy="427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6760580" y="1900248"/>
            <a:ext cx="652643" cy="369332"/>
          </a:xfrm>
          <a:prstGeom prst="rect">
            <a:avLst/>
          </a:prstGeom>
          <a:noFill/>
        </p:spPr>
        <p:txBody>
          <a:bodyPr wrap="none" rtlCol="0">
            <a:spAutoFit/>
          </a:bodyPr>
          <a:lstStyle/>
          <a:p>
            <a:r>
              <a:rPr lang="en-US" dirty="0" smtClean="0"/>
              <a:t>2015</a:t>
            </a:r>
            <a:endParaRPr lang="en-US" dirty="0"/>
          </a:p>
        </p:txBody>
      </p:sp>
    </p:spTree>
    <p:extLst>
      <p:ext uri="{BB962C8B-B14F-4D97-AF65-F5344CB8AC3E}">
        <p14:creationId xmlns:p14="http://schemas.microsoft.com/office/powerpoint/2010/main" val="273131165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 name="Picture 8" descr="Screen Shot 2015-04-28 at 19.07.34.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63" y="476250"/>
            <a:ext cx="9144000" cy="584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7740352" y="1484784"/>
            <a:ext cx="1224136" cy="360040"/>
          </a:xfrm>
          <a:prstGeom prst="rect">
            <a:avLst/>
          </a:prstGeom>
          <a:solidFill>
            <a:srgbClr val="FF0000">
              <a:alpha val="23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tr-TR" dirty="0"/>
          </a:p>
        </p:txBody>
      </p:sp>
      <p:sp>
        <p:nvSpPr>
          <p:cNvPr id="7" name="Rectangle 6"/>
          <p:cNvSpPr/>
          <p:nvPr/>
        </p:nvSpPr>
        <p:spPr>
          <a:xfrm>
            <a:off x="7740352" y="2204864"/>
            <a:ext cx="1224136" cy="1008112"/>
          </a:xfrm>
          <a:prstGeom prst="rect">
            <a:avLst/>
          </a:prstGeom>
          <a:solidFill>
            <a:srgbClr val="FF0000">
              <a:alpha val="23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tr-TR"/>
          </a:p>
        </p:txBody>
      </p:sp>
      <p:sp>
        <p:nvSpPr>
          <p:cNvPr id="8" name="Rectangle 7"/>
          <p:cNvSpPr/>
          <p:nvPr/>
        </p:nvSpPr>
        <p:spPr>
          <a:xfrm>
            <a:off x="7740352" y="5229200"/>
            <a:ext cx="1224136" cy="360040"/>
          </a:xfrm>
          <a:prstGeom prst="rect">
            <a:avLst/>
          </a:prstGeom>
          <a:solidFill>
            <a:srgbClr val="FF0000">
              <a:alpha val="23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tr-TR"/>
          </a:p>
        </p:txBody>
      </p:sp>
      <p:sp>
        <p:nvSpPr>
          <p:cNvPr id="9" name="Rectangle 8"/>
          <p:cNvSpPr/>
          <p:nvPr/>
        </p:nvSpPr>
        <p:spPr>
          <a:xfrm>
            <a:off x="179512" y="1510501"/>
            <a:ext cx="936104" cy="334323"/>
          </a:xfrm>
          <a:prstGeom prst="rect">
            <a:avLst/>
          </a:prstGeom>
          <a:solidFill>
            <a:srgbClr val="FF0000">
              <a:alpha val="23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tr-TR" dirty="0"/>
          </a:p>
        </p:txBody>
      </p:sp>
      <p:sp>
        <p:nvSpPr>
          <p:cNvPr id="10" name="Rectangle 9"/>
          <p:cNvSpPr/>
          <p:nvPr/>
        </p:nvSpPr>
        <p:spPr>
          <a:xfrm>
            <a:off x="179512" y="2179147"/>
            <a:ext cx="936104" cy="1033829"/>
          </a:xfrm>
          <a:prstGeom prst="rect">
            <a:avLst/>
          </a:prstGeom>
          <a:solidFill>
            <a:srgbClr val="FF0000">
              <a:alpha val="23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tr-TR"/>
          </a:p>
        </p:txBody>
      </p:sp>
      <p:sp>
        <p:nvSpPr>
          <p:cNvPr id="11" name="Rectangle 10"/>
          <p:cNvSpPr/>
          <p:nvPr/>
        </p:nvSpPr>
        <p:spPr>
          <a:xfrm>
            <a:off x="179512" y="5254917"/>
            <a:ext cx="936104" cy="334323"/>
          </a:xfrm>
          <a:prstGeom prst="rect">
            <a:avLst/>
          </a:prstGeom>
          <a:solidFill>
            <a:srgbClr val="FF0000">
              <a:alpha val="23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tr-TR"/>
          </a:p>
        </p:txBody>
      </p:sp>
      <p:sp>
        <p:nvSpPr>
          <p:cNvPr id="6" name="TextBox 5"/>
          <p:cNvSpPr txBox="1"/>
          <p:nvPr/>
        </p:nvSpPr>
        <p:spPr>
          <a:xfrm>
            <a:off x="6588224" y="528524"/>
            <a:ext cx="818253" cy="338554"/>
          </a:xfrm>
          <a:prstGeom prst="rect">
            <a:avLst/>
          </a:prstGeom>
          <a:noFill/>
          <a:ln>
            <a:solidFill>
              <a:schemeClr val="bg1">
                <a:lumMod val="75000"/>
              </a:schemeClr>
            </a:solidFill>
          </a:ln>
        </p:spPr>
        <p:txBody>
          <a:bodyPr wrap="none" rtlCol="0">
            <a:spAutoFit/>
          </a:bodyPr>
          <a:lstStyle/>
          <a:p>
            <a:r>
              <a:rPr lang="tr-TR" sz="1600" b="1" dirty="0" smtClean="0"/>
              <a:t>P </a:t>
            </a:r>
            <a:r>
              <a:rPr lang="tr-TR" sz="1600" b="1" dirty="0" err="1" smtClean="0"/>
              <a:t>vs</a:t>
            </a:r>
            <a:r>
              <a:rPr lang="tr-TR" sz="1600" b="1" dirty="0" smtClean="0"/>
              <a:t> </a:t>
            </a:r>
            <a:r>
              <a:rPr lang="tr-TR" sz="1600" b="1" dirty="0" err="1" smtClean="0"/>
              <a:t>Ctr</a:t>
            </a:r>
            <a:endParaRPr lang="tr-TR" sz="1600" b="1" dirty="0"/>
          </a:p>
        </p:txBody>
      </p:sp>
      <p:sp>
        <p:nvSpPr>
          <p:cNvPr id="12" name="Rectangle 11"/>
          <p:cNvSpPr/>
          <p:nvPr/>
        </p:nvSpPr>
        <p:spPr>
          <a:xfrm>
            <a:off x="7731488" y="1838744"/>
            <a:ext cx="1224136" cy="360040"/>
          </a:xfrm>
          <a:prstGeom prst="rect">
            <a:avLst/>
          </a:prstGeom>
          <a:solidFill>
            <a:srgbClr val="FFFF00">
              <a:alpha val="23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tr-TR" dirty="0"/>
          </a:p>
        </p:txBody>
      </p:sp>
      <p:sp>
        <p:nvSpPr>
          <p:cNvPr id="13" name="Rectangle 12"/>
          <p:cNvSpPr/>
          <p:nvPr/>
        </p:nvSpPr>
        <p:spPr>
          <a:xfrm>
            <a:off x="170648" y="1824149"/>
            <a:ext cx="936104" cy="334323"/>
          </a:xfrm>
          <a:prstGeom prst="rect">
            <a:avLst/>
          </a:prstGeom>
          <a:solidFill>
            <a:srgbClr val="FFFF00">
              <a:alpha val="23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tr-TR" dirty="0"/>
          </a:p>
        </p:txBody>
      </p:sp>
    </p:spTree>
    <p:extLst>
      <p:ext uri="{BB962C8B-B14F-4D97-AF65-F5344CB8AC3E}">
        <p14:creationId xmlns:p14="http://schemas.microsoft.com/office/powerpoint/2010/main" val="321847366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1130300"/>
            <a:ext cx="9144000" cy="4587820"/>
          </a:xfrm>
          <a:prstGeom prst="rect">
            <a:avLst/>
          </a:prstGeom>
        </p:spPr>
      </p:pic>
    </p:spTree>
    <p:extLst>
      <p:ext uri="{BB962C8B-B14F-4D97-AF65-F5344CB8AC3E}">
        <p14:creationId xmlns:p14="http://schemas.microsoft.com/office/powerpoint/2010/main" val="806181325"/>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1208672"/>
            <a:ext cx="9144000" cy="5475890"/>
          </a:xfrm>
          <a:prstGeom prst="rect">
            <a:avLst/>
          </a:prstGeom>
        </p:spPr>
      </p:pic>
      <p:cxnSp>
        <p:nvCxnSpPr>
          <p:cNvPr id="4" name="Straight Connector 3"/>
          <p:cNvCxnSpPr/>
          <p:nvPr/>
        </p:nvCxnSpPr>
        <p:spPr>
          <a:xfrm>
            <a:off x="5141740" y="5419248"/>
            <a:ext cx="3646333"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5" name="Straight Connector 4"/>
          <p:cNvCxnSpPr/>
          <p:nvPr/>
        </p:nvCxnSpPr>
        <p:spPr>
          <a:xfrm>
            <a:off x="49980" y="5633109"/>
            <a:ext cx="8890493"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p:nvCxnSpPr>
        <p:spPr>
          <a:xfrm>
            <a:off x="49980" y="5858466"/>
            <a:ext cx="3186653"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1325962" y="340278"/>
            <a:ext cx="6360335" cy="646331"/>
          </a:xfrm>
          <a:prstGeom prst="rect">
            <a:avLst/>
          </a:prstGeom>
          <a:noFill/>
        </p:spPr>
        <p:txBody>
          <a:bodyPr wrap="none" rtlCol="0">
            <a:spAutoFit/>
          </a:bodyPr>
          <a:lstStyle/>
          <a:p>
            <a:r>
              <a:rPr lang="en-US" sz="3600" dirty="0" smtClean="0"/>
              <a:t>17 OHP-C </a:t>
            </a:r>
            <a:r>
              <a:rPr lang="en-US" sz="3600" dirty="0" err="1" smtClean="0"/>
              <a:t>vs</a:t>
            </a:r>
            <a:r>
              <a:rPr lang="en-US" sz="3600" dirty="0" smtClean="0"/>
              <a:t> Vaginal </a:t>
            </a:r>
            <a:r>
              <a:rPr lang="en-US" sz="3600" dirty="0" err="1" smtClean="0"/>
              <a:t>progesteron</a:t>
            </a:r>
            <a:endParaRPr lang="en-US" sz="3600" dirty="0"/>
          </a:p>
        </p:txBody>
      </p:sp>
    </p:spTree>
    <p:extLst>
      <p:ext uri="{BB962C8B-B14F-4D97-AF65-F5344CB8AC3E}">
        <p14:creationId xmlns:p14="http://schemas.microsoft.com/office/powerpoint/2010/main" val="1800401982"/>
      </p:ext>
    </p:extLst>
  </p:cSld>
  <p:clrMapOvr>
    <a:masterClrMapping/>
  </p:clrMapOvr>
  <mc:AlternateContent xmlns:mc="http://schemas.openxmlformats.org/markup-compatibility/2006">
    <mc:Choice xmlns:p14="http://schemas.microsoft.com/office/powerpoint/2010/main" Requires="p14">
      <p:transition p14:dur="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2968"/>
            <a:ext cx="8229600" cy="1143000"/>
          </a:xfrm>
        </p:spPr>
        <p:txBody>
          <a:bodyPr/>
          <a:lstStyle/>
          <a:p>
            <a:r>
              <a:rPr lang="en-US" dirty="0" smtClean="0"/>
              <a:t>Progesterone</a:t>
            </a:r>
            <a:endParaRPr lang="en-US" dirty="0"/>
          </a:p>
        </p:txBody>
      </p:sp>
      <p:sp>
        <p:nvSpPr>
          <p:cNvPr id="3" name="Content Placeholder 2"/>
          <p:cNvSpPr>
            <a:spLocks noGrp="1"/>
          </p:cNvSpPr>
          <p:nvPr>
            <p:ph idx="1"/>
          </p:nvPr>
        </p:nvSpPr>
        <p:spPr>
          <a:xfrm>
            <a:off x="457200" y="1071024"/>
            <a:ext cx="8229600" cy="4924425"/>
          </a:xfrm>
        </p:spPr>
        <p:txBody>
          <a:bodyPr>
            <a:noAutofit/>
          </a:bodyPr>
          <a:lstStyle/>
          <a:p>
            <a:pPr>
              <a:lnSpc>
                <a:spcPct val="90000"/>
              </a:lnSpc>
            </a:pPr>
            <a:r>
              <a:rPr lang="en-US" sz="2400" dirty="0" smtClean="0"/>
              <a:t>Progesterone </a:t>
            </a:r>
            <a:r>
              <a:rPr lang="en-US" sz="2400" dirty="0"/>
              <a:t>is an essential hormone in the process </a:t>
            </a:r>
            <a:r>
              <a:rPr lang="en-US" sz="2400" dirty="0" smtClean="0"/>
              <a:t>of reproduction:</a:t>
            </a:r>
          </a:p>
          <a:p>
            <a:pPr lvl="1">
              <a:lnSpc>
                <a:spcPct val="80000"/>
              </a:lnSpc>
            </a:pPr>
            <a:r>
              <a:rPr lang="en-US" sz="2000" dirty="0" smtClean="0"/>
              <a:t>menstrual cycle</a:t>
            </a:r>
          </a:p>
          <a:p>
            <a:pPr lvl="1">
              <a:lnSpc>
                <a:spcPct val="80000"/>
              </a:lnSpc>
            </a:pPr>
            <a:r>
              <a:rPr lang="en-US" sz="2000" dirty="0" smtClean="0"/>
              <a:t>Implantation</a:t>
            </a:r>
          </a:p>
          <a:p>
            <a:pPr lvl="1">
              <a:lnSpc>
                <a:spcPct val="80000"/>
              </a:lnSpc>
            </a:pPr>
            <a:r>
              <a:rPr lang="en-US" sz="2000" dirty="0" smtClean="0"/>
              <a:t>pregnancy maintenance</a:t>
            </a:r>
          </a:p>
          <a:p>
            <a:pPr>
              <a:lnSpc>
                <a:spcPct val="90000"/>
              </a:lnSpc>
            </a:pPr>
            <a:r>
              <a:rPr lang="en-US" sz="2400" dirty="0">
                <a:solidFill>
                  <a:srgbClr val="FF0000"/>
                </a:solidFill>
              </a:rPr>
              <a:t> </a:t>
            </a:r>
            <a:r>
              <a:rPr lang="en-US" sz="2400" dirty="0" smtClean="0">
                <a:solidFill>
                  <a:srgbClr val="FF0000"/>
                </a:solidFill>
              </a:rPr>
              <a:t>Oral: </a:t>
            </a:r>
          </a:p>
          <a:p>
            <a:pPr lvl="1">
              <a:lnSpc>
                <a:spcPct val="80000"/>
              </a:lnSpc>
            </a:pPr>
            <a:r>
              <a:rPr lang="en-US" sz="2000" dirty="0" smtClean="0"/>
              <a:t>optimal </a:t>
            </a:r>
            <a:r>
              <a:rPr lang="en-US" sz="2000" dirty="0"/>
              <a:t>compliance </a:t>
            </a:r>
            <a:endParaRPr lang="en-US" sz="2000" dirty="0" smtClean="0"/>
          </a:p>
          <a:p>
            <a:pPr lvl="1">
              <a:lnSpc>
                <a:spcPct val="80000"/>
              </a:lnSpc>
            </a:pPr>
            <a:r>
              <a:rPr lang="en-US" sz="2000" b="1" dirty="0" smtClean="0"/>
              <a:t>extreme variability in </a:t>
            </a:r>
            <a:r>
              <a:rPr lang="en-US" sz="2000" b="1" dirty="0"/>
              <a:t>the plasma concentrations obtained due to </a:t>
            </a:r>
            <a:r>
              <a:rPr lang="en-US" sz="2000" b="1" dirty="0" smtClean="0"/>
              <a:t>individual variability </a:t>
            </a:r>
            <a:r>
              <a:rPr lang="en-US" sz="2000" b="1" dirty="0"/>
              <a:t>in gastric filling and </a:t>
            </a:r>
            <a:r>
              <a:rPr lang="en-US" sz="2000" b="1" dirty="0" err="1"/>
              <a:t>enteropathic</a:t>
            </a:r>
            <a:r>
              <a:rPr lang="en-US" sz="2000" b="1" dirty="0"/>
              <a:t> </a:t>
            </a:r>
            <a:r>
              <a:rPr lang="en-US" sz="2000" b="1" dirty="0" smtClean="0"/>
              <a:t>circulation</a:t>
            </a:r>
          </a:p>
          <a:p>
            <a:pPr lvl="1">
              <a:lnSpc>
                <a:spcPct val="80000"/>
              </a:lnSpc>
            </a:pPr>
            <a:r>
              <a:rPr lang="en-US" sz="2000" dirty="0" smtClean="0"/>
              <a:t>nausea, headache </a:t>
            </a:r>
            <a:r>
              <a:rPr lang="en-US" sz="2000" dirty="0"/>
              <a:t>and sleepiness</a:t>
            </a:r>
            <a:r>
              <a:rPr lang="en-US" sz="2000" dirty="0" smtClean="0"/>
              <a:t>.</a:t>
            </a:r>
          </a:p>
          <a:p>
            <a:pPr>
              <a:lnSpc>
                <a:spcPct val="90000"/>
              </a:lnSpc>
            </a:pPr>
            <a:r>
              <a:rPr lang="en-US" sz="2400" dirty="0" smtClean="0">
                <a:solidFill>
                  <a:srgbClr val="FF0000"/>
                </a:solidFill>
              </a:rPr>
              <a:t>Vaginal:</a:t>
            </a:r>
          </a:p>
          <a:p>
            <a:pPr lvl="1">
              <a:lnSpc>
                <a:spcPct val="80000"/>
              </a:lnSpc>
            </a:pPr>
            <a:r>
              <a:rPr lang="en-US" sz="2000" dirty="0" smtClean="0"/>
              <a:t>higher </a:t>
            </a:r>
            <a:r>
              <a:rPr lang="en-US" sz="2000" dirty="0"/>
              <a:t>concentrations in the </a:t>
            </a:r>
            <a:r>
              <a:rPr lang="en-US" sz="2000" dirty="0" smtClean="0"/>
              <a:t>uterus</a:t>
            </a:r>
          </a:p>
          <a:p>
            <a:pPr lvl="1">
              <a:lnSpc>
                <a:spcPct val="80000"/>
              </a:lnSpc>
            </a:pPr>
            <a:r>
              <a:rPr lang="en-US" sz="2000" dirty="0"/>
              <a:t>d</a:t>
            </a:r>
            <a:r>
              <a:rPr lang="en-US" sz="2000" dirty="0" smtClean="0"/>
              <a:t>oes not achieve high </a:t>
            </a:r>
            <a:r>
              <a:rPr lang="en-US" sz="2000" dirty="0"/>
              <a:t>and constant blood </a:t>
            </a:r>
            <a:r>
              <a:rPr lang="en-US" sz="2000" dirty="0" smtClean="0"/>
              <a:t>levels</a:t>
            </a:r>
          </a:p>
          <a:p>
            <a:pPr lvl="1">
              <a:lnSpc>
                <a:spcPct val="80000"/>
              </a:lnSpc>
            </a:pPr>
            <a:r>
              <a:rPr lang="en-US" sz="2000" dirty="0" smtClean="0"/>
              <a:t>discharge</a:t>
            </a:r>
            <a:endParaRPr lang="en-US" sz="2000" dirty="0"/>
          </a:p>
          <a:p>
            <a:pPr>
              <a:lnSpc>
                <a:spcPct val="90000"/>
              </a:lnSpc>
            </a:pPr>
            <a:r>
              <a:rPr lang="en-US" sz="2400" dirty="0" smtClean="0">
                <a:solidFill>
                  <a:srgbClr val="FF0000"/>
                </a:solidFill>
              </a:rPr>
              <a:t>Intramuscular: </a:t>
            </a:r>
          </a:p>
          <a:p>
            <a:pPr lvl="1">
              <a:lnSpc>
                <a:spcPct val="80000"/>
              </a:lnSpc>
            </a:pPr>
            <a:r>
              <a:rPr lang="en-US" sz="2000" dirty="0" smtClean="0"/>
              <a:t>occasionally </a:t>
            </a:r>
            <a:r>
              <a:rPr lang="en-US" sz="2000" dirty="0"/>
              <a:t>induces non-</a:t>
            </a:r>
            <a:r>
              <a:rPr lang="en-US" sz="2000" dirty="0" smtClean="0"/>
              <a:t>septic abscesses</a:t>
            </a:r>
          </a:p>
          <a:p>
            <a:pPr lvl="1">
              <a:lnSpc>
                <a:spcPct val="80000"/>
              </a:lnSpc>
            </a:pPr>
            <a:r>
              <a:rPr lang="en-US" sz="2000" dirty="0" smtClean="0"/>
              <a:t>only </a:t>
            </a:r>
            <a:r>
              <a:rPr lang="en-US" sz="2000" dirty="0"/>
              <a:t>route that results in </a:t>
            </a:r>
            <a:r>
              <a:rPr lang="en-US" sz="2000" dirty="0" smtClean="0"/>
              <a:t>optimal blood </a:t>
            </a:r>
            <a:r>
              <a:rPr lang="en-US" sz="2000" dirty="0"/>
              <a:t>levels</a:t>
            </a:r>
          </a:p>
        </p:txBody>
      </p:sp>
    </p:spTree>
    <p:extLst>
      <p:ext uri="{BB962C8B-B14F-4D97-AF65-F5344CB8AC3E}">
        <p14:creationId xmlns:p14="http://schemas.microsoft.com/office/powerpoint/2010/main" val="2340152422"/>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8668"/>
            <a:ext cx="8229600" cy="2351447"/>
          </a:xfrm>
          <a:ln w="12700" cmpd="sng">
            <a:solidFill>
              <a:schemeClr val="tx1">
                <a:lumMod val="50000"/>
                <a:lumOff val="50000"/>
              </a:schemeClr>
            </a:solidFill>
          </a:ln>
        </p:spPr>
        <p:txBody>
          <a:bodyPr>
            <a:noAutofit/>
          </a:bodyPr>
          <a:lstStyle/>
          <a:p>
            <a:r>
              <a:rPr lang="en-US" sz="3200" b="1" dirty="0" smtClean="0"/>
              <a:t>FDA Background Document (2007)</a:t>
            </a:r>
            <a:r>
              <a:rPr lang="en-US" sz="3200" dirty="0" smtClean="0"/>
              <a:t/>
            </a:r>
            <a:br>
              <a:rPr lang="en-US" sz="3200" dirty="0" smtClean="0"/>
            </a:br>
            <a:r>
              <a:rPr lang="en-US" sz="2400" dirty="0"/>
              <a:t>Reevaluation of the </a:t>
            </a:r>
            <a:r>
              <a:rPr lang="en-US" sz="2400" dirty="0" err="1"/>
              <a:t>Meis</a:t>
            </a:r>
            <a:r>
              <a:rPr lang="en-US" sz="2400" dirty="0"/>
              <a:t> </a:t>
            </a:r>
            <a:r>
              <a:rPr lang="en-US" sz="2400" i="1" dirty="0"/>
              <a:t>et al</a:t>
            </a:r>
            <a:r>
              <a:rPr lang="en-US" sz="2400" dirty="0"/>
              <a:t>. study by the FDA to assess the efficacy and safety of 17α-</a:t>
            </a:r>
            <a:r>
              <a:rPr lang="en-US" sz="2400" dirty="0" err="1"/>
              <a:t>hydroxyprogesterone</a:t>
            </a:r>
            <a:r>
              <a:rPr lang="en-US" sz="2400" dirty="0"/>
              <a:t> </a:t>
            </a:r>
            <a:r>
              <a:rPr lang="en-US" sz="2400" dirty="0" err="1"/>
              <a:t>caproate</a:t>
            </a:r>
            <a:r>
              <a:rPr lang="en-US" sz="2400" dirty="0"/>
              <a:t> in women with a history of preterm birth </a:t>
            </a:r>
            <a:r>
              <a:rPr lang="en-US" sz="2400" dirty="0" smtClean="0"/>
              <a:t/>
            </a:r>
            <a:br>
              <a:rPr lang="en-US" sz="2400" dirty="0" smtClean="0"/>
            </a:br>
            <a:r>
              <a:rPr lang="en-US" sz="1200" dirty="0" smtClean="0"/>
              <a:t>http</a:t>
            </a:r>
            <a:r>
              <a:rPr lang="en-US" sz="1200" dirty="0"/>
              <a:t>://</a:t>
            </a:r>
            <a:r>
              <a:rPr lang="en-US" sz="1200" dirty="0" err="1"/>
              <a:t>www.fda.gov</a:t>
            </a:r>
            <a:r>
              <a:rPr lang="en-US" sz="1200" dirty="0"/>
              <a:t>/</a:t>
            </a:r>
            <a:r>
              <a:rPr lang="en-US" sz="1200" dirty="0" err="1"/>
              <a:t>ohrms</a:t>
            </a:r>
            <a:r>
              <a:rPr lang="en-US" sz="1200" dirty="0"/>
              <a:t>/ dockets/ac/06/briefing/2006-4227B1-02-01-FDA-Background. </a:t>
            </a:r>
            <a:r>
              <a:rPr lang="en-US" sz="1200" dirty="0" err="1" smtClean="0"/>
              <a:t>pdf</a:t>
            </a:r>
            <a:r>
              <a:rPr lang="en-US" sz="1200" dirty="0" smtClean="0"/>
              <a:t> [Accessed July 13, 2007]. </a:t>
            </a:r>
            <a:br>
              <a:rPr lang="en-US" sz="1200" dirty="0" smtClean="0"/>
            </a:br>
            <a:endParaRPr lang="en-US" sz="1200" dirty="0"/>
          </a:p>
        </p:txBody>
      </p:sp>
      <p:sp>
        <p:nvSpPr>
          <p:cNvPr id="3" name="Content Placeholder 2"/>
          <p:cNvSpPr>
            <a:spLocks noGrp="1"/>
          </p:cNvSpPr>
          <p:nvPr>
            <p:ph idx="1"/>
          </p:nvPr>
        </p:nvSpPr>
        <p:spPr>
          <a:xfrm>
            <a:off x="457200" y="2840766"/>
            <a:ext cx="8229600" cy="1646566"/>
          </a:xfrm>
        </p:spPr>
        <p:txBody>
          <a:bodyPr>
            <a:noAutofit/>
          </a:bodyPr>
          <a:lstStyle/>
          <a:p>
            <a:pPr>
              <a:lnSpc>
                <a:spcPct val="90000"/>
              </a:lnSpc>
            </a:pPr>
            <a:r>
              <a:rPr lang="en-US" sz="2200" dirty="0" smtClean="0"/>
              <a:t>preterm </a:t>
            </a:r>
            <a:r>
              <a:rPr lang="en-US" sz="2200" dirty="0"/>
              <a:t>birth </a:t>
            </a:r>
            <a:r>
              <a:rPr lang="en-US" sz="2200" dirty="0" smtClean="0"/>
              <a:t>rate among </a:t>
            </a:r>
            <a:r>
              <a:rPr lang="en-US" sz="2200" dirty="0"/>
              <a:t>placebo </a:t>
            </a:r>
            <a:r>
              <a:rPr lang="en-US" sz="2200" dirty="0" smtClean="0"/>
              <a:t>patients</a:t>
            </a:r>
            <a:r>
              <a:rPr lang="en-US" sz="2200" dirty="0"/>
              <a:t> </a:t>
            </a:r>
            <a:r>
              <a:rPr lang="en-US" sz="2200" dirty="0" smtClean="0"/>
              <a:t>was higher in the published compared to the earlier unpublished trial </a:t>
            </a:r>
            <a:r>
              <a:rPr lang="en-US" sz="2200" dirty="0" smtClean="0">
                <a:solidFill>
                  <a:srgbClr val="0000FF"/>
                </a:solidFill>
              </a:rPr>
              <a:t>(36% </a:t>
            </a:r>
            <a:r>
              <a:rPr lang="en-US" sz="2200" dirty="0" err="1" smtClean="0">
                <a:solidFill>
                  <a:srgbClr val="0000FF"/>
                </a:solidFill>
              </a:rPr>
              <a:t>vs</a:t>
            </a:r>
            <a:r>
              <a:rPr lang="en-US" sz="2200" dirty="0" smtClean="0">
                <a:solidFill>
                  <a:srgbClr val="0000FF"/>
                </a:solidFill>
              </a:rPr>
              <a:t> 55%) </a:t>
            </a:r>
          </a:p>
          <a:p>
            <a:pPr>
              <a:lnSpc>
                <a:spcPct val="90000"/>
              </a:lnSpc>
            </a:pPr>
            <a:r>
              <a:rPr lang="en-US" sz="2200" dirty="0" smtClean="0">
                <a:solidFill>
                  <a:srgbClr val="0000FF"/>
                </a:solidFill>
              </a:rPr>
              <a:t>no </a:t>
            </a:r>
            <a:r>
              <a:rPr lang="en-US" sz="2200" dirty="0">
                <a:solidFill>
                  <a:srgbClr val="0000FF"/>
                </a:solidFill>
              </a:rPr>
              <a:t>significant reduction in the rate of preterm birth at </a:t>
            </a:r>
            <a:r>
              <a:rPr lang="en-US" sz="2200" dirty="0" smtClean="0">
                <a:solidFill>
                  <a:srgbClr val="0000FF"/>
                </a:solidFill>
              </a:rPr>
              <a:t>&lt;32 </a:t>
            </a:r>
            <a:r>
              <a:rPr lang="en-US" sz="2200" dirty="0">
                <a:solidFill>
                  <a:srgbClr val="0000FF"/>
                </a:solidFill>
              </a:rPr>
              <a:t>weeks’ </a:t>
            </a:r>
            <a:r>
              <a:rPr lang="en-US" sz="2200" dirty="0" smtClean="0">
                <a:solidFill>
                  <a:srgbClr val="0000FF"/>
                </a:solidFill>
              </a:rPr>
              <a:t>gestation.</a:t>
            </a:r>
          </a:p>
          <a:p>
            <a:pPr>
              <a:lnSpc>
                <a:spcPct val="90000"/>
              </a:lnSpc>
            </a:pPr>
            <a:r>
              <a:rPr lang="en-US" sz="2200" dirty="0" smtClean="0"/>
              <a:t>an </a:t>
            </a:r>
            <a:r>
              <a:rPr lang="en-US" sz="2200" dirty="0"/>
              <a:t>increase in pregnancy loss due to </a:t>
            </a:r>
            <a:r>
              <a:rPr lang="en-US" sz="2200" dirty="0" smtClean="0">
                <a:solidFill>
                  <a:srgbClr val="0000FF"/>
                </a:solidFill>
              </a:rPr>
              <a:t>miscarriage</a:t>
            </a:r>
          </a:p>
        </p:txBody>
      </p:sp>
      <p:sp>
        <p:nvSpPr>
          <p:cNvPr id="7" name="Rectangle 6"/>
          <p:cNvSpPr/>
          <p:nvPr/>
        </p:nvSpPr>
        <p:spPr>
          <a:xfrm>
            <a:off x="457200" y="2838286"/>
            <a:ext cx="8229600" cy="1797214"/>
          </a:xfrm>
          <a:prstGeom prst="rect">
            <a:avLst/>
          </a:prstGeom>
          <a:no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Content Placeholder 2"/>
          <p:cNvSpPr txBox="1">
            <a:spLocks/>
          </p:cNvSpPr>
          <p:nvPr/>
        </p:nvSpPr>
        <p:spPr>
          <a:xfrm>
            <a:off x="457200" y="4796209"/>
            <a:ext cx="8229600" cy="1560141"/>
          </a:xfrm>
          <a:prstGeom prst="rect">
            <a:avLst/>
          </a:prstGeom>
          <a:ln>
            <a:solidFill>
              <a:schemeClr val="tx1">
                <a:lumMod val="50000"/>
                <a:lumOff val="50000"/>
              </a:schemeClr>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t>Confirmatory Study of </a:t>
            </a:r>
            <a:r>
              <a:rPr lang="en-US" sz="2000" b="1" dirty="0" smtClean="0"/>
              <a:t>17OHP </a:t>
            </a:r>
            <a:r>
              <a:rPr lang="en-US" sz="2000" b="1" dirty="0"/>
              <a:t>Versus Vehicle for the Prevention of Preterm Birth in Women With a Previous Singleton Spontaneous Preterm Delivery (PROLONG</a:t>
            </a:r>
            <a:r>
              <a:rPr lang="en-US" sz="2000" b="1" dirty="0" smtClean="0"/>
              <a:t>) 	</a:t>
            </a:r>
            <a:r>
              <a:rPr lang="en-US" sz="2000" dirty="0" smtClean="0"/>
              <a:t>	</a:t>
            </a:r>
            <a:r>
              <a:rPr lang="en-US" sz="1600" dirty="0" smtClean="0"/>
              <a:t>Estimated </a:t>
            </a:r>
            <a:r>
              <a:rPr lang="en-US" sz="1600" dirty="0"/>
              <a:t>Enrollment</a:t>
            </a:r>
            <a:r>
              <a:rPr lang="en-US" sz="1600" dirty="0" smtClean="0"/>
              <a:t>: 1707</a:t>
            </a:r>
            <a:r>
              <a:rPr lang="en-US" sz="1600" dirty="0"/>
              <a:t>	</a:t>
            </a:r>
            <a:r>
              <a:rPr lang="en-US" sz="1600" dirty="0" smtClean="0"/>
              <a:t> </a:t>
            </a:r>
          </a:p>
          <a:p>
            <a:pPr marL="0" indent="0">
              <a:buNone/>
            </a:pPr>
            <a:r>
              <a:rPr lang="en-US" sz="1600" dirty="0"/>
              <a:t>	</a:t>
            </a:r>
            <a:r>
              <a:rPr lang="en-US" sz="1600" dirty="0" smtClean="0"/>
              <a:t>			Study </a:t>
            </a:r>
            <a:r>
              <a:rPr lang="en-US" sz="1600" dirty="0"/>
              <a:t>Start </a:t>
            </a:r>
            <a:r>
              <a:rPr lang="en-US" sz="1600" dirty="0" smtClean="0"/>
              <a:t>Date: October </a:t>
            </a:r>
            <a:r>
              <a:rPr lang="en-US" sz="1600" dirty="0"/>
              <a:t>2009	</a:t>
            </a:r>
            <a:endParaRPr lang="en-US" sz="1600" dirty="0" smtClean="0"/>
          </a:p>
          <a:p>
            <a:pPr marL="0" indent="0">
              <a:buNone/>
            </a:pPr>
            <a:r>
              <a:rPr lang="en-US" sz="1600" dirty="0"/>
              <a:t>	</a:t>
            </a:r>
            <a:r>
              <a:rPr lang="en-US" sz="1600" dirty="0" smtClean="0"/>
              <a:t>			Estimated </a:t>
            </a:r>
            <a:r>
              <a:rPr lang="en-US" sz="1600" dirty="0"/>
              <a:t>Study Completion </a:t>
            </a:r>
            <a:r>
              <a:rPr lang="en-US" sz="1600" dirty="0" smtClean="0"/>
              <a:t>Date: November 2018</a:t>
            </a:r>
            <a:endParaRPr lang="en-US" sz="1600" dirty="0"/>
          </a:p>
        </p:txBody>
      </p:sp>
    </p:spTree>
    <p:extLst>
      <p:ext uri="{BB962C8B-B14F-4D97-AF65-F5344CB8AC3E}">
        <p14:creationId xmlns:p14="http://schemas.microsoft.com/office/powerpoint/2010/main" val="617824971"/>
      </p:ext>
    </p:extLst>
  </p:cSld>
  <p:clrMapOvr>
    <a:masterClrMapping/>
  </p:clrMapOvr>
  <mc:AlternateContent xmlns:mc="http://schemas.openxmlformats.org/markup-compatibility/2006">
    <mc:Choice xmlns:p14="http://schemas.microsoft.com/office/powerpoint/2010/main" Requires="p14">
      <p:transition p14:dur="0"/>
    </mc:Choice>
    <mc:Fallback>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645471" y="1753688"/>
            <a:ext cx="6063211" cy="3586559"/>
          </a:xfrm>
          <a:prstGeom prst="rect">
            <a:avLst/>
          </a:prstGeom>
        </p:spPr>
      </p:pic>
      <p:sp>
        <p:nvSpPr>
          <p:cNvPr id="3" name="Oval 2"/>
          <p:cNvSpPr/>
          <p:nvPr/>
        </p:nvSpPr>
        <p:spPr>
          <a:xfrm>
            <a:off x="2772265" y="4042799"/>
            <a:ext cx="1359303" cy="733428"/>
          </a:xfrm>
          <a:prstGeom prst="ellipse">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0685266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Threatened miscarriage</a:t>
            </a:r>
            <a:br>
              <a:rPr lang="en-US" dirty="0"/>
            </a:br>
            <a:endParaRPr lang="en-US" dirty="0"/>
          </a:p>
        </p:txBody>
      </p:sp>
    </p:spTree>
    <p:extLst>
      <p:ext uri="{BB962C8B-B14F-4D97-AF65-F5344CB8AC3E}">
        <p14:creationId xmlns:p14="http://schemas.microsoft.com/office/powerpoint/2010/main" val="258450625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89713" y="-93696"/>
            <a:ext cx="8229600" cy="1143000"/>
          </a:xfrm>
        </p:spPr>
        <p:txBody>
          <a:bodyPr>
            <a:normAutofit/>
          </a:bodyPr>
          <a:lstStyle/>
          <a:p>
            <a:pPr algn="l"/>
            <a:r>
              <a:rPr lang="en-US" sz="2800" dirty="0" err="1"/>
              <a:t>Progestogen</a:t>
            </a:r>
            <a:r>
              <a:rPr lang="en-US" sz="2800" dirty="0"/>
              <a:t> for treating threatened miscarriage.</a:t>
            </a:r>
            <a:r>
              <a:rPr lang="en-US" sz="2400" dirty="0"/>
              <a:t/>
            </a:r>
            <a:br>
              <a:rPr lang="en-US" sz="2400" dirty="0"/>
            </a:br>
            <a:r>
              <a:rPr lang="en-US" sz="1600" dirty="0" err="1" smtClean="0"/>
              <a:t>Wahabi</a:t>
            </a:r>
            <a:r>
              <a:rPr lang="en-US" sz="1600" dirty="0" smtClean="0"/>
              <a:t> HA, </a:t>
            </a:r>
            <a:r>
              <a:rPr lang="en-US" sz="1600" dirty="0"/>
              <a:t>Fayed AA, </a:t>
            </a:r>
            <a:r>
              <a:rPr lang="en-US" sz="1600" dirty="0" err="1"/>
              <a:t>Esmaeil</a:t>
            </a:r>
            <a:r>
              <a:rPr lang="en-US" sz="1600" dirty="0"/>
              <a:t> SA, Al </a:t>
            </a:r>
            <a:r>
              <a:rPr lang="en-US" sz="1600" dirty="0" err="1"/>
              <a:t>Zeidan</a:t>
            </a:r>
            <a:r>
              <a:rPr lang="en-US" sz="1600" dirty="0"/>
              <a:t> RA</a:t>
            </a:r>
            <a:r>
              <a:rPr lang="en-US" sz="1600" dirty="0" smtClean="0"/>
              <a:t>.</a:t>
            </a:r>
            <a:endParaRPr lang="en-US" sz="1600" dirty="0"/>
          </a:p>
        </p:txBody>
      </p:sp>
      <p:pic>
        <p:nvPicPr>
          <p:cNvPr id="7" name="Picture 6"/>
          <p:cNvPicPr>
            <a:picLocks noChangeAspect="1"/>
          </p:cNvPicPr>
          <p:nvPr/>
        </p:nvPicPr>
        <p:blipFill>
          <a:blip r:embed="rId2"/>
          <a:stretch>
            <a:fillRect/>
          </a:stretch>
        </p:blipFill>
        <p:spPr>
          <a:xfrm>
            <a:off x="63501" y="151563"/>
            <a:ext cx="1718733" cy="653603"/>
          </a:xfrm>
          <a:prstGeom prst="rect">
            <a:avLst/>
          </a:prstGeom>
        </p:spPr>
      </p:pic>
      <p:sp>
        <p:nvSpPr>
          <p:cNvPr id="8" name="Content Placeholder 7"/>
          <p:cNvSpPr>
            <a:spLocks noGrp="1"/>
          </p:cNvSpPr>
          <p:nvPr>
            <p:ph idx="1"/>
          </p:nvPr>
        </p:nvSpPr>
        <p:spPr>
          <a:xfrm>
            <a:off x="406400" y="987476"/>
            <a:ext cx="8229600" cy="2642130"/>
          </a:xfrm>
        </p:spPr>
        <p:txBody>
          <a:bodyPr>
            <a:normAutofit fontScale="70000" lnSpcReduction="20000"/>
          </a:bodyPr>
          <a:lstStyle/>
          <a:p>
            <a:pPr marL="0" indent="0">
              <a:buNone/>
            </a:pPr>
            <a:r>
              <a:rPr lang="en-US" u="sng" dirty="0" smtClean="0">
                <a:solidFill>
                  <a:srgbClr val="FF0000"/>
                </a:solidFill>
              </a:rPr>
              <a:t>Vaginal </a:t>
            </a:r>
            <a:r>
              <a:rPr lang="en-US" u="sng" dirty="0" err="1" smtClean="0">
                <a:solidFill>
                  <a:srgbClr val="FF0000"/>
                </a:solidFill>
              </a:rPr>
              <a:t>progesteron</a:t>
            </a:r>
            <a:r>
              <a:rPr lang="en-US" u="sng" dirty="0" smtClean="0">
                <a:solidFill>
                  <a:srgbClr val="FF0000"/>
                </a:solidFill>
              </a:rPr>
              <a:t> (2 trials; n=84):</a:t>
            </a:r>
          </a:p>
          <a:p>
            <a:r>
              <a:rPr lang="en-US" dirty="0" smtClean="0"/>
              <a:t>Gerhard et al. (1987) (n=34)</a:t>
            </a:r>
          </a:p>
          <a:p>
            <a:pPr lvl="1"/>
            <a:r>
              <a:rPr lang="en-US" dirty="0" smtClean="0"/>
              <a:t>25mg twice daily vaginal suppositories </a:t>
            </a:r>
          </a:p>
          <a:p>
            <a:r>
              <a:rPr lang="en-US" dirty="0" err="1" smtClean="0"/>
              <a:t>Palagiano</a:t>
            </a:r>
            <a:r>
              <a:rPr lang="en-US" dirty="0" smtClean="0"/>
              <a:t> et al (2004) (n=50)</a:t>
            </a:r>
          </a:p>
          <a:p>
            <a:pPr lvl="1"/>
            <a:r>
              <a:rPr lang="en-US" dirty="0" smtClean="0"/>
              <a:t>90mg gel of micronized progesterone (8% </a:t>
            </a:r>
            <a:r>
              <a:rPr lang="en-US" dirty="0" err="1" smtClean="0"/>
              <a:t>Crinone</a:t>
            </a:r>
            <a:r>
              <a:rPr lang="en-US" dirty="0" smtClean="0"/>
              <a:t>)</a:t>
            </a:r>
            <a:endParaRPr lang="en-US" dirty="0"/>
          </a:p>
          <a:p>
            <a:pPr marL="0" indent="0">
              <a:buNone/>
            </a:pPr>
            <a:r>
              <a:rPr lang="en-US" b="1" dirty="0" smtClean="0"/>
              <a:t>Conclusion: </a:t>
            </a:r>
            <a:r>
              <a:rPr lang="en-US" dirty="0" smtClean="0"/>
              <a:t>There is </a:t>
            </a:r>
            <a:r>
              <a:rPr lang="en-US" dirty="0">
                <a:solidFill>
                  <a:srgbClr val="FF0000"/>
                </a:solidFill>
              </a:rPr>
              <a:t>no evidence </a:t>
            </a:r>
            <a:r>
              <a:rPr lang="en-US" dirty="0" smtClean="0">
                <a:solidFill>
                  <a:srgbClr val="FF0000"/>
                </a:solidFill>
              </a:rPr>
              <a:t>of effectiveness </a:t>
            </a:r>
            <a:r>
              <a:rPr lang="en-US" dirty="0"/>
              <a:t>with the use of vaginal progesterone compared </a:t>
            </a:r>
            <a:r>
              <a:rPr lang="en-US" dirty="0" smtClean="0"/>
              <a:t>to placebo </a:t>
            </a:r>
            <a:r>
              <a:rPr lang="en-US" dirty="0"/>
              <a:t>in reducing the risk of miscarriage </a:t>
            </a:r>
            <a:r>
              <a:rPr lang="en-US" dirty="0" smtClean="0"/>
              <a:t>(RR 0.47; 95</a:t>
            </a:r>
            <a:r>
              <a:rPr lang="en-US" dirty="0"/>
              <a:t>% </a:t>
            </a:r>
            <a:r>
              <a:rPr lang="en-US" dirty="0" smtClean="0"/>
              <a:t>CI </a:t>
            </a:r>
            <a:r>
              <a:rPr lang="en-US" dirty="0"/>
              <a:t>0.17–1.30</a:t>
            </a:r>
            <a:r>
              <a:rPr lang="en-US" dirty="0" smtClean="0"/>
              <a:t>)</a:t>
            </a:r>
            <a:endParaRPr lang="en-US" dirty="0"/>
          </a:p>
        </p:txBody>
      </p:sp>
      <p:sp>
        <p:nvSpPr>
          <p:cNvPr id="10" name="TextBox 9"/>
          <p:cNvSpPr txBox="1"/>
          <p:nvPr/>
        </p:nvSpPr>
        <p:spPr>
          <a:xfrm>
            <a:off x="4696725" y="927008"/>
            <a:ext cx="756637" cy="430887"/>
          </a:xfrm>
          <a:prstGeom prst="rect">
            <a:avLst/>
          </a:prstGeom>
          <a:noFill/>
        </p:spPr>
        <p:txBody>
          <a:bodyPr wrap="none" rtlCol="0">
            <a:spAutoFit/>
          </a:bodyPr>
          <a:lstStyle/>
          <a:p>
            <a:r>
              <a:rPr lang="en-US" sz="2200" b="1" dirty="0" smtClean="0"/>
              <a:t>2007</a:t>
            </a:r>
            <a:endParaRPr lang="en-US" sz="2200" b="1" dirty="0"/>
          </a:p>
        </p:txBody>
      </p:sp>
      <p:grpSp>
        <p:nvGrpSpPr>
          <p:cNvPr id="5" name="Group 4"/>
          <p:cNvGrpSpPr/>
          <p:nvPr/>
        </p:nvGrpSpPr>
        <p:grpSpPr>
          <a:xfrm>
            <a:off x="406400" y="3557768"/>
            <a:ext cx="8229600" cy="2697510"/>
            <a:chOff x="406400" y="3557768"/>
            <a:chExt cx="8229600" cy="2697510"/>
          </a:xfrm>
        </p:grpSpPr>
        <p:sp>
          <p:nvSpPr>
            <p:cNvPr id="9" name="Content Placeholder 7"/>
            <p:cNvSpPr txBox="1">
              <a:spLocks/>
            </p:cNvSpPr>
            <p:nvPr/>
          </p:nvSpPr>
          <p:spPr>
            <a:xfrm>
              <a:off x="406400" y="3613148"/>
              <a:ext cx="8229600" cy="2642130"/>
            </a:xfrm>
            <a:prstGeom prst="rect">
              <a:avLst/>
            </a:prstGeom>
          </p:spPr>
          <p:txBody>
            <a:bodyPr vert="horz" lIns="91440" tIns="45720" rIns="91440" bIns="45720" rtlCol="0">
              <a:normAutofit fontScale="70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u="sng" dirty="0" smtClean="0">
                  <a:solidFill>
                    <a:srgbClr val="FF0000"/>
                  </a:solidFill>
                </a:rPr>
                <a:t>Vaginal + oral </a:t>
              </a:r>
              <a:r>
                <a:rPr lang="en-US" u="sng" dirty="0" err="1" smtClean="0">
                  <a:solidFill>
                    <a:srgbClr val="FF0000"/>
                  </a:solidFill>
                </a:rPr>
                <a:t>progesteron</a:t>
              </a:r>
              <a:r>
                <a:rPr lang="en-US" u="sng" dirty="0" smtClean="0">
                  <a:solidFill>
                    <a:srgbClr val="FF0000"/>
                  </a:solidFill>
                </a:rPr>
                <a:t> (4 trials; n=421):</a:t>
              </a:r>
            </a:p>
            <a:p>
              <a:r>
                <a:rPr lang="en-US" dirty="0" smtClean="0"/>
                <a:t>+ </a:t>
              </a:r>
              <a:r>
                <a:rPr lang="en-US" dirty="0"/>
                <a:t>El-</a:t>
              </a:r>
              <a:r>
                <a:rPr lang="en-US" dirty="0" err="1"/>
                <a:t>Zibdeh</a:t>
              </a:r>
              <a:r>
                <a:rPr lang="en-US" dirty="0"/>
                <a:t> MY, </a:t>
              </a:r>
              <a:r>
                <a:rPr lang="en-US" dirty="0" err="1"/>
                <a:t>Yousef</a:t>
              </a:r>
              <a:r>
                <a:rPr lang="en-US" dirty="0"/>
                <a:t> </a:t>
              </a:r>
              <a:r>
                <a:rPr lang="en-US" dirty="0" smtClean="0"/>
                <a:t>LT</a:t>
              </a:r>
              <a:r>
                <a:rPr lang="en-US" dirty="0"/>
                <a:t> </a:t>
              </a:r>
              <a:r>
                <a:rPr lang="en-US" dirty="0" smtClean="0"/>
                <a:t>(2009) (n= 146)</a:t>
              </a:r>
            </a:p>
            <a:p>
              <a:pPr lvl="1"/>
              <a:r>
                <a:rPr lang="en-US" dirty="0" smtClean="0"/>
                <a:t>10mg twice daily oral </a:t>
              </a:r>
              <a:r>
                <a:rPr lang="en-US" b="1" dirty="0" err="1"/>
                <a:t>Dydrogesterone</a:t>
              </a:r>
              <a:r>
                <a:rPr lang="en-US" dirty="0" smtClean="0"/>
                <a:t> </a:t>
              </a:r>
            </a:p>
            <a:p>
              <a:r>
                <a:rPr lang="en-US" dirty="0" smtClean="0"/>
                <a:t>+ </a:t>
              </a:r>
              <a:r>
                <a:rPr lang="en-US" dirty="0" err="1" smtClean="0"/>
                <a:t>Pandian</a:t>
              </a:r>
              <a:r>
                <a:rPr lang="en-US" dirty="0" smtClean="0"/>
                <a:t> et al. (2009) (n= 191)</a:t>
              </a:r>
            </a:p>
            <a:p>
              <a:pPr lvl="1"/>
              <a:r>
                <a:rPr lang="en-US" dirty="0" smtClean="0"/>
                <a:t>40mg initial dose then </a:t>
              </a:r>
              <a:r>
                <a:rPr lang="en-US" dirty="0"/>
                <a:t>10mg twice daily oral </a:t>
              </a:r>
              <a:r>
                <a:rPr lang="en-US" b="1" dirty="0" err="1"/>
                <a:t>Dydrogesterone</a:t>
              </a:r>
              <a:r>
                <a:rPr lang="en-US" dirty="0"/>
                <a:t> </a:t>
              </a:r>
              <a:endParaRPr lang="en-US" dirty="0" smtClean="0"/>
            </a:p>
            <a:p>
              <a:pPr marL="0" indent="0">
                <a:buNone/>
              </a:pPr>
              <a:r>
                <a:rPr lang="en-US" b="1" dirty="0" smtClean="0"/>
                <a:t>Conclusion: </a:t>
              </a:r>
              <a:r>
                <a:rPr lang="en-US" dirty="0" smtClean="0"/>
                <a:t>There</a:t>
              </a:r>
              <a:r>
                <a:rPr lang="en-US" dirty="0"/>
                <a:t> </a:t>
              </a:r>
              <a:r>
                <a:rPr lang="en-US" dirty="0" smtClean="0"/>
                <a:t>is evidence </a:t>
              </a:r>
              <a:r>
                <a:rPr lang="en-US" dirty="0"/>
                <a:t>of </a:t>
              </a:r>
              <a:r>
                <a:rPr lang="en-US" dirty="0">
                  <a:solidFill>
                    <a:srgbClr val="FF0000"/>
                  </a:solidFill>
                </a:rPr>
                <a:t>a reduction in the rate </a:t>
              </a:r>
              <a:r>
                <a:rPr lang="en-US" dirty="0" smtClean="0">
                  <a:solidFill>
                    <a:srgbClr val="FF0000"/>
                  </a:solidFill>
                </a:rPr>
                <a:t>of spontaneous </a:t>
              </a:r>
              <a:r>
                <a:rPr lang="en-US" dirty="0">
                  <a:solidFill>
                    <a:srgbClr val="FF0000"/>
                  </a:solidFill>
                </a:rPr>
                <a:t>miscarriage</a:t>
              </a:r>
              <a:r>
                <a:rPr lang="en-US" dirty="0"/>
                <a:t> with the use of </a:t>
              </a:r>
              <a:r>
                <a:rPr lang="en-US" dirty="0" err="1"/>
                <a:t>progestogens</a:t>
              </a:r>
              <a:r>
                <a:rPr lang="en-US" dirty="0"/>
                <a:t> </a:t>
              </a:r>
              <a:r>
                <a:rPr lang="en-US" dirty="0" smtClean="0"/>
                <a:t>compared to </a:t>
              </a:r>
              <a:r>
                <a:rPr lang="en-US" dirty="0"/>
                <a:t>placebo or no treatment </a:t>
              </a:r>
              <a:r>
                <a:rPr lang="en-US" dirty="0" smtClean="0"/>
                <a:t>(RR </a:t>
              </a:r>
              <a:r>
                <a:rPr lang="en-US" dirty="0"/>
                <a:t>0.53; 95% </a:t>
              </a:r>
              <a:r>
                <a:rPr lang="en-US" dirty="0" smtClean="0"/>
                <a:t>CI </a:t>
              </a:r>
              <a:r>
                <a:rPr lang="en-US" dirty="0"/>
                <a:t>0.35–0.79)</a:t>
              </a:r>
              <a:r>
                <a:rPr lang="en-US" dirty="0" smtClean="0"/>
                <a:t>.</a:t>
              </a:r>
            </a:p>
            <a:p>
              <a:pPr marL="0" indent="0">
                <a:buNone/>
              </a:pPr>
              <a:endParaRPr lang="en-US" dirty="0"/>
            </a:p>
          </p:txBody>
        </p:sp>
        <p:sp>
          <p:nvSpPr>
            <p:cNvPr id="11" name="TextBox 10"/>
            <p:cNvSpPr txBox="1"/>
            <p:nvPr/>
          </p:nvSpPr>
          <p:spPr>
            <a:xfrm>
              <a:off x="5608254" y="3557768"/>
              <a:ext cx="756637" cy="430887"/>
            </a:xfrm>
            <a:prstGeom prst="rect">
              <a:avLst/>
            </a:prstGeom>
            <a:noFill/>
          </p:spPr>
          <p:txBody>
            <a:bodyPr wrap="none" rtlCol="0">
              <a:spAutoFit/>
            </a:bodyPr>
            <a:lstStyle/>
            <a:p>
              <a:r>
                <a:rPr lang="en-US" sz="2200" b="1" dirty="0" smtClean="0"/>
                <a:t>2011</a:t>
              </a:r>
              <a:endParaRPr lang="en-US" sz="2200" b="1" dirty="0"/>
            </a:p>
          </p:txBody>
        </p:sp>
      </p:grpSp>
      <p:sp>
        <p:nvSpPr>
          <p:cNvPr id="4" name="Rectangle 3"/>
          <p:cNvSpPr/>
          <p:nvPr/>
        </p:nvSpPr>
        <p:spPr>
          <a:xfrm>
            <a:off x="406401" y="6042333"/>
            <a:ext cx="8229600" cy="646331"/>
          </a:xfrm>
          <a:prstGeom prst="rect">
            <a:avLst/>
          </a:prstGeom>
        </p:spPr>
        <p:txBody>
          <a:bodyPr wrap="square">
            <a:spAutoFit/>
          </a:bodyPr>
          <a:lstStyle/>
          <a:p>
            <a:r>
              <a:rPr lang="en-US" b="1" dirty="0" smtClean="0">
                <a:solidFill>
                  <a:srgbClr val="FF0000"/>
                </a:solidFill>
              </a:rPr>
              <a:t>Caution: </a:t>
            </a:r>
            <a:r>
              <a:rPr lang="en-US" dirty="0" smtClean="0">
                <a:solidFill>
                  <a:srgbClr val="FF0000"/>
                </a:solidFill>
              </a:rPr>
              <a:t>small </a:t>
            </a:r>
            <a:r>
              <a:rPr lang="en-US" dirty="0">
                <a:solidFill>
                  <a:srgbClr val="FF0000"/>
                </a:solidFill>
              </a:rPr>
              <a:t>number and the poor methodological quality </a:t>
            </a:r>
            <a:r>
              <a:rPr lang="en-US" dirty="0" smtClean="0">
                <a:solidFill>
                  <a:srgbClr val="FF0000"/>
                </a:solidFill>
              </a:rPr>
              <a:t>limiting </a:t>
            </a:r>
            <a:r>
              <a:rPr lang="en-US" dirty="0">
                <a:solidFill>
                  <a:srgbClr val="FF0000"/>
                </a:solidFill>
              </a:rPr>
              <a:t>the power of the meta-analysis and hence of this </a:t>
            </a:r>
            <a:r>
              <a:rPr lang="en-US" dirty="0" smtClean="0">
                <a:solidFill>
                  <a:srgbClr val="FF0000"/>
                </a:solidFill>
              </a:rPr>
              <a:t>conclusion</a:t>
            </a:r>
            <a:endParaRPr lang="en-US" dirty="0">
              <a:solidFill>
                <a:srgbClr val="FF0000"/>
              </a:solidFill>
            </a:endParaRPr>
          </a:p>
        </p:txBody>
      </p:sp>
    </p:spTree>
    <p:extLst>
      <p:ext uri="{BB962C8B-B14F-4D97-AF65-F5344CB8AC3E}">
        <p14:creationId xmlns:p14="http://schemas.microsoft.com/office/powerpoint/2010/main" val="312479310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Progesteron</a:t>
            </a:r>
            <a:r>
              <a:rPr lang="en-US" dirty="0" smtClean="0"/>
              <a:t> </a:t>
            </a:r>
            <a:r>
              <a:rPr lang="en-US" dirty="0" err="1" smtClean="0"/>
              <a:t>vs</a:t>
            </a:r>
            <a:r>
              <a:rPr lang="en-US" dirty="0" smtClean="0"/>
              <a:t> </a:t>
            </a:r>
            <a:r>
              <a:rPr lang="en-US" dirty="0" err="1" smtClean="0"/>
              <a:t>Dydrogesterone</a:t>
            </a:r>
            <a:r>
              <a:rPr lang="en-US" dirty="0" smtClean="0"/>
              <a:t> </a:t>
            </a:r>
            <a:endParaRPr lang="en-US" dirty="0"/>
          </a:p>
        </p:txBody>
      </p:sp>
      <p:sp>
        <p:nvSpPr>
          <p:cNvPr id="3" name="Content Placeholder 2"/>
          <p:cNvSpPr>
            <a:spLocks noGrp="1"/>
          </p:cNvSpPr>
          <p:nvPr>
            <p:ph idx="1"/>
          </p:nvPr>
        </p:nvSpPr>
        <p:spPr>
          <a:xfrm>
            <a:off x="457200" y="1528648"/>
            <a:ext cx="8229600" cy="4525963"/>
          </a:xfrm>
        </p:spPr>
        <p:txBody>
          <a:bodyPr>
            <a:normAutofit/>
          </a:bodyPr>
          <a:lstStyle/>
          <a:p>
            <a:r>
              <a:rPr lang="en-US" sz="3000" b="1" dirty="0" err="1" smtClean="0"/>
              <a:t>Dydrogesterone</a:t>
            </a:r>
            <a:r>
              <a:rPr lang="en-US" sz="3000" b="1" dirty="0"/>
              <a:t>;</a:t>
            </a:r>
            <a:endParaRPr lang="en-US" sz="3000" b="1" dirty="0" smtClean="0"/>
          </a:p>
          <a:p>
            <a:pPr lvl="1"/>
            <a:r>
              <a:rPr lang="en-US" sz="2200" b="1" i="1" dirty="0" smtClean="0"/>
              <a:t>approximately </a:t>
            </a:r>
            <a:r>
              <a:rPr lang="en-US" sz="2200" b="1" i="1" dirty="0"/>
              <a:t>5.6 times higher bioavailability than that </a:t>
            </a:r>
            <a:r>
              <a:rPr lang="en-US" sz="2200" b="1" i="1" dirty="0" smtClean="0"/>
              <a:t>of progesterone</a:t>
            </a:r>
            <a:r>
              <a:rPr lang="en-US" sz="2200" dirty="0"/>
              <a:t>, meaning that it can be administered </a:t>
            </a:r>
            <a:r>
              <a:rPr lang="en-US" sz="2200" dirty="0" smtClean="0"/>
              <a:t>orally</a:t>
            </a:r>
          </a:p>
          <a:p>
            <a:pPr lvl="1"/>
            <a:r>
              <a:rPr lang="en-US" sz="2200" dirty="0" smtClean="0"/>
              <a:t>highly </a:t>
            </a:r>
            <a:r>
              <a:rPr lang="en-US" sz="2200" dirty="0"/>
              <a:t>selective for the </a:t>
            </a:r>
            <a:r>
              <a:rPr lang="en-US" sz="2200" dirty="0" smtClean="0"/>
              <a:t>progesterone receptor</a:t>
            </a:r>
          </a:p>
          <a:p>
            <a:pPr lvl="1"/>
            <a:r>
              <a:rPr lang="en-US" sz="2200" dirty="0" smtClean="0"/>
              <a:t>does </a:t>
            </a:r>
            <a:r>
              <a:rPr lang="en-US" sz="2200" dirty="0"/>
              <a:t>not bind to androgenic receptors, </a:t>
            </a:r>
            <a:r>
              <a:rPr lang="en-US" sz="2200" dirty="0" smtClean="0"/>
              <a:t>reducing the </a:t>
            </a:r>
            <a:r>
              <a:rPr lang="en-US" sz="2200" dirty="0"/>
              <a:t>risk of masculinization of female </a:t>
            </a:r>
            <a:r>
              <a:rPr lang="en-US" sz="2200" dirty="0" smtClean="0"/>
              <a:t>fetuses</a:t>
            </a:r>
          </a:p>
          <a:p>
            <a:pPr lvl="1"/>
            <a:r>
              <a:rPr lang="en-US" sz="2200" dirty="0" smtClean="0"/>
              <a:t>anti</a:t>
            </a:r>
            <a:r>
              <a:rPr lang="en-US" sz="2200" dirty="0"/>
              <a:t>-androgenic potential </a:t>
            </a:r>
            <a:r>
              <a:rPr lang="en-US" sz="2200" dirty="0" smtClean="0"/>
              <a:t>is </a:t>
            </a:r>
            <a:r>
              <a:rPr lang="en-US" sz="2200" dirty="0"/>
              <a:t>less pronounced than that </a:t>
            </a:r>
            <a:r>
              <a:rPr lang="en-US" sz="2200" dirty="0" smtClean="0"/>
              <a:t>of progesterone, </a:t>
            </a:r>
            <a:r>
              <a:rPr lang="en-US" sz="2200" dirty="0"/>
              <a:t>reducing the potential </a:t>
            </a:r>
            <a:r>
              <a:rPr lang="en-US" sz="2200" dirty="0" smtClean="0"/>
              <a:t>inadequate </a:t>
            </a:r>
            <a:r>
              <a:rPr lang="en-US" sz="2200" dirty="0"/>
              <a:t>masculinization of a male fetus (e.g. hypospadias)</a:t>
            </a:r>
          </a:p>
        </p:txBody>
      </p:sp>
      <p:sp>
        <p:nvSpPr>
          <p:cNvPr id="4" name="TextBox 3"/>
          <p:cNvSpPr txBox="1"/>
          <p:nvPr/>
        </p:nvSpPr>
        <p:spPr>
          <a:xfrm>
            <a:off x="7190001" y="364080"/>
            <a:ext cx="1211690" cy="369332"/>
          </a:xfrm>
          <a:prstGeom prst="rect">
            <a:avLst/>
          </a:prstGeom>
          <a:noFill/>
        </p:spPr>
        <p:txBody>
          <a:bodyPr wrap="none" rtlCol="0">
            <a:spAutoFit/>
          </a:bodyPr>
          <a:lstStyle/>
          <a:p>
            <a:r>
              <a:rPr lang="en-US" dirty="0" err="1" smtClean="0"/>
              <a:t>Duphaston</a:t>
            </a:r>
            <a:endParaRPr lang="en-US" dirty="0"/>
          </a:p>
        </p:txBody>
      </p:sp>
      <p:sp>
        <p:nvSpPr>
          <p:cNvPr id="5" name="TextBox 4"/>
          <p:cNvSpPr txBox="1"/>
          <p:nvPr/>
        </p:nvSpPr>
        <p:spPr>
          <a:xfrm>
            <a:off x="2897463" y="364080"/>
            <a:ext cx="1129073" cy="369332"/>
          </a:xfrm>
          <a:prstGeom prst="rect">
            <a:avLst/>
          </a:prstGeom>
          <a:noFill/>
        </p:spPr>
        <p:txBody>
          <a:bodyPr wrap="none" rtlCol="0">
            <a:spAutoFit/>
          </a:bodyPr>
          <a:lstStyle/>
          <a:p>
            <a:r>
              <a:rPr lang="en-US" dirty="0" err="1" smtClean="0"/>
              <a:t>Progestan</a:t>
            </a:r>
            <a:endParaRPr lang="en-US" dirty="0"/>
          </a:p>
        </p:txBody>
      </p:sp>
    </p:spTree>
    <p:extLst>
      <p:ext uri="{BB962C8B-B14F-4D97-AF65-F5344CB8AC3E}">
        <p14:creationId xmlns:p14="http://schemas.microsoft.com/office/powerpoint/2010/main" val="96212713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0" y="1"/>
            <a:ext cx="8273254" cy="1701926"/>
          </a:xfrm>
          <a:prstGeom prst="rect">
            <a:avLst/>
          </a:prstGeom>
        </p:spPr>
      </p:pic>
      <p:sp>
        <p:nvSpPr>
          <p:cNvPr id="6" name="Content Placeholder 5"/>
          <p:cNvSpPr>
            <a:spLocks noGrp="1"/>
          </p:cNvSpPr>
          <p:nvPr>
            <p:ph idx="1"/>
          </p:nvPr>
        </p:nvSpPr>
        <p:spPr>
          <a:xfrm>
            <a:off x="457200" y="1965379"/>
            <a:ext cx="8229600" cy="3716087"/>
          </a:xfrm>
        </p:spPr>
        <p:txBody>
          <a:bodyPr>
            <a:normAutofit/>
          </a:bodyPr>
          <a:lstStyle/>
          <a:p>
            <a:r>
              <a:rPr lang="en-US" sz="2000" dirty="0"/>
              <a:t>Twenty-one reports of </a:t>
            </a:r>
            <a:r>
              <a:rPr lang="en-US" sz="2000" dirty="0" err="1"/>
              <a:t>dydrogesterone</a:t>
            </a:r>
            <a:r>
              <a:rPr lang="en-US" sz="2000" dirty="0"/>
              <a:t> treatment </a:t>
            </a:r>
            <a:r>
              <a:rPr lang="en-US" sz="2000" dirty="0" smtClean="0"/>
              <a:t>were identified </a:t>
            </a:r>
            <a:r>
              <a:rPr lang="en-US" sz="2000" dirty="0"/>
              <a:t>with 1380 patients</a:t>
            </a:r>
            <a:r>
              <a:rPr lang="en-US" sz="2000" dirty="0" smtClean="0"/>
              <a:t>.</a:t>
            </a:r>
          </a:p>
          <a:p>
            <a:r>
              <a:rPr lang="en-US" sz="2000" b="1" dirty="0">
                <a:solidFill>
                  <a:srgbClr val="FF0000"/>
                </a:solidFill>
              </a:rPr>
              <a:t>Five randomized trials</a:t>
            </a:r>
            <a:r>
              <a:rPr lang="en-US" sz="2000" b="1" dirty="0"/>
              <a:t> </a:t>
            </a:r>
            <a:r>
              <a:rPr lang="en-US" sz="2000" dirty="0"/>
              <a:t>were identified</a:t>
            </a:r>
            <a:r>
              <a:rPr lang="en-US" sz="2000" dirty="0" smtClean="0"/>
              <a:t>, including </a:t>
            </a:r>
            <a:r>
              <a:rPr lang="en-US" sz="2000" dirty="0"/>
              <a:t>660 women who fulfilled the criteria for </a:t>
            </a:r>
            <a:r>
              <a:rPr lang="en-US" sz="2000" dirty="0" err="1" smtClean="0"/>
              <a:t>metaanalysis</a:t>
            </a:r>
            <a:r>
              <a:rPr lang="en-US" sz="2000" dirty="0" smtClean="0"/>
              <a:t>.</a:t>
            </a:r>
          </a:p>
          <a:p>
            <a:r>
              <a:rPr lang="en-US" sz="2000" dirty="0" smtClean="0"/>
              <a:t>Dose regimen: 20-40mg/day </a:t>
            </a:r>
            <a:r>
              <a:rPr lang="en-US" sz="2000" dirty="0" err="1" smtClean="0"/>
              <a:t>vs</a:t>
            </a:r>
            <a:r>
              <a:rPr lang="en-US" sz="2000" dirty="0" smtClean="0"/>
              <a:t> placebo +/- bed test</a:t>
            </a:r>
          </a:p>
          <a:p>
            <a:r>
              <a:rPr lang="en-US" sz="2000" dirty="0" smtClean="0"/>
              <a:t>Miscarriage rate after </a:t>
            </a:r>
            <a:r>
              <a:rPr lang="en-US" sz="2000" b="1" dirty="0" smtClean="0">
                <a:solidFill>
                  <a:srgbClr val="FF0000"/>
                </a:solidFill>
              </a:rPr>
              <a:t>oral </a:t>
            </a:r>
            <a:r>
              <a:rPr lang="en-US" sz="2000" b="1" dirty="0" err="1" smtClean="0">
                <a:solidFill>
                  <a:srgbClr val="FF0000"/>
                </a:solidFill>
              </a:rPr>
              <a:t>dydrogesterone</a:t>
            </a:r>
            <a:r>
              <a:rPr lang="en-US" sz="2000" b="1" dirty="0" smtClean="0">
                <a:solidFill>
                  <a:srgbClr val="FF0000"/>
                </a:solidFill>
              </a:rPr>
              <a:t> </a:t>
            </a:r>
            <a:r>
              <a:rPr lang="en-US" sz="2000" b="1" dirty="0" err="1" smtClean="0">
                <a:solidFill>
                  <a:srgbClr val="FF0000"/>
                </a:solidFill>
              </a:rPr>
              <a:t>vs</a:t>
            </a:r>
            <a:r>
              <a:rPr lang="en-US" sz="2000" b="1" dirty="0" smtClean="0">
                <a:solidFill>
                  <a:srgbClr val="FF0000"/>
                </a:solidFill>
              </a:rPr>
              <a:t> placebo </a:t>
            </a:r>
            <a:r>
              <a:rPr lang="en-US" sz="2000" dirty="0" smtClean="0"/>
              <a:t>was 13</a:t>
            </a:r>
            <a:r>
              <a:rPr lang="en-US" sz="2000" dirty="0"/>
              <a:t>% (44/335</a:t>
            </a:r>
            <a:r>
              <a:rPr lang="en-US" sz="2000" dirty="0" smtClean="0"/>
              <a:t>) and </a:t>
            </a:r>
            <a:r>
              <a:rPr lang="en-US" sz="2000" dirty="0"/>
              <a:t>24% </a:t>
            </a:r>
            <a:r>
              <a:rPr lang="en-US" sz="2000" dirty="0" smtClean="0"/>
              <a:t>[</a:t>
            </a:r>
            <a:r>
              <a:rPr lang="en-US" sz="2000" b="1" dirty="0" smtClean="0"/>
              <a:t>OR for </a:t>
            </a:r>
            <a:r>
              <a:rPr lang="en-US" sz="2000" b="1" dirty="0"/>
              <a:t>miscarriage 0.47</a:t>
            </a:r>
            <a:r>
              <a:rPr lang="en-US" sz="2000" dirty="0"/>
              <a:t>, (CI = 0.31–0.7), 11</a:t>
            </a:r>
            <a:r>
              <a:rPr lang="en-US" sz="2000" dirty="0" smtClean="0"/>
              <a:t>% absolute </a:t>
            </a:r>
            <a:r>
              <a:rPr lang="en-US" sz="2000" dirty="0"/>
              <a:t>reduction in the miscarriage rate]. </a:t>
            </a:r>
            <a:endParaRPr lang="en-US" sz="2000" dirty="0" smtClean="0"/>
          </a:p>
          <a:p>
            <a:r>
              <a:rPr lang="en-US" sz="2000" dirty="0" smtClean="0"/>
              <a:t>Few side-effects in a total of 1380 patients:</a:t>
            </a:r>
          </a:p>
          <a:p>
            <a:pPr lvl="1"/>
            <a:r>
              <a:rPr lang="en-US" sz="1600" dirty="0" smtClean="0"/>
              <a:t>Drowsiness (n=1), nausea &amp; vomiting (n=3)</a:t>
            </a:r>
          </a:p>
          <a:p>
            <a:pPr lvl="1"/>
            <a:r>
              <a:rPr lang="en-US" sz="1600" dirty="0" smtClean="0"/>
              <a:t>Similar rate of congenital anomalies, incl. </a:t>
            </a:r>
            <a:r>
              <a:rPr lang="en-US" sz="1600" dirty="0" err="1" smtClean="0"/>
              <a:t>hipospadias</a:t>
            </a:r>
            <a:endParaRPr lang="en-US" sz="1600" dirty="0" smtClean="0"/>
          </a:p>
          <a:p>
            <a:pPr lvl="1"/>
            <a:endParaRPr lang="en-US" sz="1600" dirty="0" smtClean="0"/>
          </a:p>
          <a:p>
            <a:pPr lvl="1"/>
            <a:endParaRPr lang="en-US" sz="1600" dirty="0" smtClean="0"/>
          </a:p>
        </p:txBody>
      </p:sp>
      <p:sp>
        <p:nvSpPr>
          <p:cNvPr id="7" name="TextBox 6"/>
          <p:cNvSpPr txBox="1"/>
          <p:nvPr/>
        </p:nvSpPr>
        <p:spPr>
          <a:xfrm>
            <a:off x="3791130" y="6351209"/>
            <a:ext cx="5109354" cy="369332"/>
          </a:xfrm>
          <a:prstGeom prst="rect">
            <a:avLst/>
          </a:prstGeom>
          <a:noFill/>
        </p:spPr>
        <p:txBody>
          <a:bodyPr wrap="none" rtlCol="0">
            <a:spAutoFit/>
          </a:bodyPr>
          <a:lstStyle/>
          <a:p>
            <a:r>
              <a:rPr lang="en-US" dirty="0"/>
              <a:t>Gynecological Endocrinology, 2012; 28(12): 983–990</a:t>
            </a:r>
          </a:p>
        </p:txBody>
      </p:sp>
      <p:pic>
        <p:nvPicPr>
          <p:cNvPr id="2" name="Picture 1"/>
          <p:cNvPicPr>
            <a:picLocks noChangeAspect="1"/>
          </p:cNvPicPr>
          <p:nvPr/>
        </p:nvPicPr>
        <p:blipFill>
          <a:blip r:embed="rId4"/>
          <a:stretch>
            <a:fillRect/>
          </a:stretch>
        </p:blipFill>
        <p:spPr>
          <a:xfrm>
            <a:off x="7747000" y="20888"/>
            <a:ext cx="1397000" cy="1803400"/>
          </a:xfrm>
          <a:prstGeom prst="rect">
            <a:avLst/>
          </a:prstGeom>
        </p:spPr>
      </p:pic>
      <p:sp>
        <p:nvSpPr>
          <p:cNvPr id="3" name="TextBox 2"/>
          <p:cNvSpPr txBox="1"/>
          <p:nvPr/>
        </p:nvSpPr>
        <p:spPr>
          <a:xfrm>
            <a:off x="-3076318" y="1033947"/>
            <a:ext cx="2682836" cy="4524316"/>
          </a:xfrm>
          <a:prstGeom prst="rect">
            <a:avLst/>
          </a:prstGeom>
          <a:noFill/>
        </p:spPr>
        <p:txBody>
          <a:bodyPr wrap="square" rtlCol="0">
            <a:spAutoFit/>
          </a:bodyPr>
          <a:lstStyle/>
          <a:p>
            <a:r>
              <a:rPr lang="en-US" dirty="0"/>
              <a:t>As these confounding factors were not</a:t>
            </a:r>
          </a:p>
          <a:p>
            <a:r>
              <a:rPr lang="en-US" dirty="0"/>
              <a:t>taken into account in the </a:t>
            </a:r>
            <a:r>
              <a:rPr lang="en-US" dirty="0" err="1"/>
              <a:t>metaanalysis</a:t>
            </a:r>
            <a:r>
              <a:rPr lang="en-US" dirty="0"/>
              <a:t>, some patients in the</a:t>
            </a:r>
          </a:p>
          <a:p>
            <a:r>
              <a:rPr lang="en-US" dirty="0"/>
              <a:t>treated and control groups with abnormal embryos might have</a:t>
            </a:r>
          </a:p>
          <a:p>
            <a:r>
              <a:rPr lang="en-US" dirty="0"/>
              <a:t>been treated raising the number of miscarriages in both groups.</a:t>
            </a:r>
          </a:p>
          <a:p>
            <a:r>
              <a:rPr lang="en-US" dirty="0"/>
              <a:t>Randomization should however, theoretically cancelled the effect</a:t>
            </a:r>
          </a:p>
          <a:p>
            <a:r>
              <a:rPr lang="en-US" dirty="0"/>
              <a:t>of these confounding factors.</a:t>
            </a:r>
          </a:p>
        </p:txBody>
      </p:sp>
    </p:spTree>
    <p:extLst>
      <p:ext uri="{BB962C8B-B14F-4D97-AF65-F5344CB8AC3E}">
        <p14:creationId xmlns:p14="http://schemas.microsoft.com/office/powerpoint/2010/main" val="42951346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080314" y="602733"/>
            <a:ext cx="1558419" cy="674681"/>
          </a:xfrm>
          <a:prstGeom prst="rect">
            <a:avLst/>
          </a:prstGeom>
        </p:spPr>
      </p:pic>
      <p:sp>
        <p:nvSpPr>
          <p:cNvPr id="3" name="TextBox 2"/>
          <p:cNvSpPr txBox="1"/>
          <p:nvPr/>
        </p:nvSpPr>
        <p:spPr>
          <a:xfrm>
            <a:off x="268282" y="89448"/>
            <a:ext cx="7853432" cy="1200329"/>
          </a:xfrm>
          <a:prstGeom prst="rect">
            <a:avLst/>
          </a:prstGeom>
          <a:noFill/>
        </p:spPr>
        <p:txBody>
          <a:bodyPr wrap="none" rtlCol="0">
            <a:spAutoFit/>
          </a:bodyPr>
          <a:lstStyle/>
          <a:p>
            <a:r>
              <a:rPr lang="en-US" sz="3600" b="1" dirty="0" err="1">
                <a:latin typeface="Times New Roman"/>
                <a:cs typeface="Times New Roman"/>
              </a:rPr>
              <a:t>Dydrogesterone</a:t>
            </a:r>
            <a:r>
              <a:rPr lang="en-US" sz="3600" b="1" dirty="0">
                <a:latin typeface="Times New Roman"/>
                <a:cs typeface="Times New Roman"/>
              </a:rPr>
              <a:t> use in early pregnancy</a:t>
            </a:r>
          </a:p>
          <a:p>
            <a:r>
              <a:rPr lang="en-US" dirty="0" err="1"/>
              <a:t>Fadi</a:t>
            </a:r>
            <a:r>
              <a:rPr lang="en-US" dirty="0"/>
              <a:t> Ghazi </a:t>
            </a:r>
            <a:r>
              <a:rPr lang="en-US" dirty="0" err="1"/>
              <a:t>Mirza</a:t>
            </a:r>
            <a:r>
              <a:rPr lang="en-US" dirty="0"/>
              <a:t>, </a:t>
            </a:r>
            <a:r>
              <a:rPr lang="en-US" dirty="0" err="1"/>
              <a:t>Ameet</a:t>
            </a:r>
            <a:r>
              <a:rPr lang="en-US" dirty="0"/>
              <a:t> </a:t>
            </a:r>
            <a:r>
              <a:rPr lang="en-US" dirty="0" err="1"/>
              <a:t>Patki</a:t>
            </a:r>
            <a:r>
              <a:rPr lang="en-US" dirty="0"/>
              <a:t> &amp; Claire </a:t>
            </a:r>
            <a:r>
              <a:rPr lang="en-US" dirty="0" err="1"/>
              <a:t>Pexman-</a:t>
            </a:r>
            <a:r>
              <a:rPr lang="en-US" dirty="0" err="1" smtClean="0"/>
              <a:t>Fieth</a:t>
            </a:r>
            <a:endParaRPr lang="en-US" dirty="0" smtClean="0"/>
          </a:p>
          <a:p>
            <a:r>
              <a:rPr lang="it-IT" dirty="0" err="1"/>
              <a:t>Gynecol</a:t>
            </a:r>
            <a:r>
              <a:rPr lang="it-IT" dirty="0"/>
              <a:t> </a:t>
            </a:r>
            <a:r>
              <a:rPr lang="it-IT" dirty="0" err="1"/>
              <a:t>Endocrinol</a:t>
            </a:r>
            <a:r>
              <a:rPr lang="it-IT" dirty="0"/>
              <a:t>, 2016; 32(2): 97–106</a:t>
            </a:r>
            <a:endParaRPr lang="en-US" dirty="0"/>
          </a:p>
        </p:txBody>
      </p:sp>
      <p:pic>
        <p:nvPicPr>
          <p:cNvPr id="5" name="Picture 4"/>
          <p:cNvPicPr>
            <a:picLocks noChangeAspect="1"/>
          </p:cNvPicPr>
          <p:nvPr/>
        </p:nvPicPr>
        <p:blipFill>
          <a:blip r:embed="rId3"/>
          <a:stretch>
            <a:fillRect/>
          </a:stretch>
        </p:blipFill>
        <p:spPr>
          <a:xfrm>
            <a:off x="0" y="1254592"/>
            <a:ext cx="9144000" cy="5624517"/>
          </a:xfrm>
          <a:prstGeom prst="rect">
            <a:avLst/>
          </a:prstGeom>
        </p:spPr>
      </p:pic>
      <p:sp>
        <p:nvSpPr>
          <p:cNvPr id="6" name="TextBox 5"/>
          <p:cNvSpPr txBox="1"/>
          <p:nvPr/>
        </p:nvSpPr>
        <p:spPr>
          <a:xfrm>
            <a:off x="1582226" y="3507104"/>
            <a:ext cx="364202" cy="369332"/>
          </a:xfrm>
          <a:prstGeom prst="rect">
            <a:avLst/>
          </a:prstGeom>
          <a:noFill/>
        </p:spPr>
        <p:txBody>
          <a:bodyPr wrap="none" rtlCol="0">
            <a:spAutoFit/>
          </a:bodyPr>
          <a:lstStyle/>
          <a:p>
            <a:r>
              <a:rPr lang="en-US" dirty="0" smtClean="0">
                <a:solidFill>
                  <a:srgbClr val="FF0000"/>
                </a:solidFill>
                <a:latin typeface="Zapf Dingbats"/>
                <a:ea typeface="Zapf Dingbats"/>
                <a:cs typeface="Zapf Dingbats"/>
                <a:sym typeface="Zapf Dingbats"/>
              </a:rPr>
              <a:t>✓</a:t>
            </a:r>
            <a:endParaRPr lang="en-US" dirty="0">
              <a:solidFill>
                <a:srgbClr val="FF0000"/>
              </a:solidFill>
            </a:endParaRPr>
          </a:p>
        </p:txBody>
      </p:sp>
      <p:sp>
        <p:nvSpPr>
          <p:cNvPr id="7" name="TextBox 6"/>
          <p:cNvSpPr txBox="1"/>
          <p:nvPr/>
        </p:nvSpPr>
        <p:spPr>
          <a:xfrm>
            <a:off x="1946428" y="1373857"/>
            <a:ext cx="364202" cy="369332"/>
          </a:xfrm>
          <a:prstGeom prst="rect">
            <a:avLst/>
          </a:prstGeom>
          <a:noFill/>
        </p:spPr>
        <p:txBody>
          <a:bodyPr wrap="none" rtlCol="0">
            <a:spAutoFit/>
          </a:bodyPr>
          <a:lstStyle/>
          <a:p>
            <a:r>
              <a:rPr lang="en-US" dirty="0" smtClean="0">
                <a:solidFill>
                  <a:srgbClr val="FF0000"/>
                </a:solidFill>
                <a:latin typeface="Zapf Dingbats"/>
                <a:ea typeface="Zapf Dingbats"/>
                <a:cs typeface="Zapf Dingbats"/>
                <a:sym typeface="Zapf Dingbats"/>
              </a:rPr>
              <a:t>✓</a:t>
            </a:r>
            <a:endParaRPr lang="en-US" dirty="0">
              <a:solidFill>
                <a:srgbClr val="FF0000"/>
              </a:solidFill>
            </a:endParaRPr>
          </a:p>
        </p:txBody>
      </p:sp>
      <p:sp>
        <p:nvSpPr>
          <p:cNvPr id="9" name="TextBox 8"/>
          <p:cNvSpPr txBox="1"/>
          <p:nvPr/>
        </p:nvSpPr>
        <p:spPr>
          <a:xfrm>
            <a:off x="6018268" y="5321123"/>
            <a:ext cx="577896" cy="261610"/>
          </a:xfrm>
          <a:prstGeom prst="rect">
            <a:avLst/>
          </a:prstGeom>
          <a:noFill/>
        </p:spPr>
        <p:txBody>
          <a:bodyPr wrap="none" rtlCol="0">
            <a:spAutoFit/>
          </a:bodyPr>
          <a:lstStyle/>
          <a:p>
            <a:r>
              <a:rPr lang="en-US" sz="1100" b="1" dirty="0" smtClean="0">
                <a:solidFill>
                  <a:schemeClr val="tx1">
                    <a:lumMod val="75000"/>
                    <a:lumOff val="25000"/>
                  </a:schemeClr>
                </a:solidFill>
              </a:rPr>
              <a:t>P&gt;0.05</a:t>
            </a:r>
            <a:endParaRPr lang="en-US" sz="1100" b="1" dirty="0">
              <a:solidFill>
                <a:schemeClr val="tx1">
                  <a:lumMod val="75000"/>
                  <a:lumOff val="25000"/>
                </a:schemeClr>
              </a:solidFill>
            </a:endParaRPr>
          </a:p>
        </p:txBody>
      </p:sp>
      <p:sp>
        <p:nvSpPr>
          <p:cNvPr id="10" name="TextBox 9"/>
          <p:cNvSpPr txBox="1"/>
          <p:nvPr/>
        </p:nvSpPr>
        <p:spPr>
          <a:xfrm>
            <a:off x="6018268" y="6017729"/>
            <a:ext cx="577896" cy="261610"/>
          </a:xfrm>
          <a:prstGeom prst="rect">
            <a:avLst/>
          </a:prstGeom>
          <a:noFill/>
        </p:spPr>
        <p:txBody>
          <a:bodyPr wrap="none" rtlCol="0">
            <a:spAutoFit/>
          </a:bodyPr>
          <a:lstStyle/>
          <a:p>
            <a:r>
              <a:rPr lang="en-US" sz="1100" b="1" dirty="0" smtClean="0">
                <a:solidFill>
                  <a:schemeClr val="tx1">
                    <a:lumMod val="75000"/>
                    <a:lumOff val="25000"/>
                  </a:schemeClr>
                </a:solidFill>
              </a:rPr>
              <a:t>P&gt;0.05</a:t>
            </a:r>
            <a:endParaRPr lang="en-US" sz="1100" b="1" dirty="0">
              <a:solidFill>
                <a:schemeClr val="tx1">
                  <a:lumMod val="75000"/>
                  <a:lumOff val="25000"/>
                </a:schemeClr>
              </a:solidFill>
            </a:endParaRPr>
          </a:p>
        </p:txBody>
      </p:sp>
      <p:sp>
        <p:nvSpPr>
          <p:cNvPr id="11" name="Rectangle 10"/>
          <p:cNvSpPr/>
          <p:nvPr/>
        </p:nvSpPr>
        <p:spPr>
          <a:xfrm>
            <a:off x="26386" y="5260655"/>
            <a:ext cx="9090000" cy="1557986"/>
          </a:xfrm>
          <a:prstGeom prst="rect">
            <a:avLst/>
          </a:prstGeom>
          <a:noFill/>
          <a:ln w="190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8020924" y="28980"/>
            <a:ext cx="1141809" cy="461665"/>
          </a:xfrm>
          <a:prstGeom prst="rect">
            <a:avLst/>
          </a:prstGeom>
          <a:noFill/>
        </p:spPr>
        <p:txBody>
          <a:bodyPr wrap="none" rtlCol="0">
            <a:spAutoFit/>
          </a:bodyPr>
          <a:lstStyle/>
          <a:p>
            <a:r>
              <a:rPr lang="en-US" sz="2400" b="1" dirty="0" smtClean="0">
                <a:latin typeface="Times New Roman"/>
                <a:cs typeface="Times New Roman"/>
              </a:rPr>
              <a:t>Review</a:t>
            </a:r>
            <a:endParaRPr lang="en-US" sz="2400" b="1" dirty="0">
              <a:latin typeface="Times New Roman"/>
              <a:cs typeface="Times New Roman"/>
            </a:endParaRPr>
          </a:p>
        </p:txBody>
      </p:sp>
    </p:spTree>
    <p:extLst>
      <p:ext uri="{BB962C8B-B14F-4D97-AF65-F5344CB8AC3E}">
        <p14:creationId xmlns:p14="http://schemas.microsoft.com/office/powerpoint/2010/main" val="311242207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7057</TotalTime>
  <Words>5591</Words>
  <Application>Microsoft Macintosh PowerPoint</Application>
  <PresentationFormat>On-screen Show (4:3)</PresentationFormat>
  <Paragraphs>399</Paragraphs>
  <Slides>37</Slides>
  <Notes>16</Notes>
  <HiddenSlides>4</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Office Theme</vt:lpstr>
      <vt:lpstr>Progesterone  &amp; Pregnancy</vt:lpstr>
      <vt:lpstr>Progesterone &amp; Pregnancy</vt:lpstr>
      <vt:lpstr>Progestagens</vt:lpstr>
      <vt:lpstr>PowerPoint Presentation</vt:lpstr>
      <vt:lpstr>Threatened miscarriage </vt:lpstr>
      <vt:lpstr>Progestogen for treating threatened miscarriage. Wahabi HA, Fayed AA, Esmaeil SA, Al Zeidan RA.</vt:lpstr>
      <vt:lpstr>Progesteron vs Dydrogesterone </vt:lpstr>
      <vt:lpstr>PowerPoint Presentation</vt:lpstr>
      <vt:lpstr>PowerPoint Presentation</vt:lpstr>
      <vt:lpstr>Recurrent pregnancy loss </vt:lpstr>
      <vt:lpstr>PowerPoint Presentation</vt:lpstr>
      <vt:lpstr>Dosage and type of progestogen</vt:lpstr>
      <vt:lpstr>PowerPoint Presentation</vt:lpstr>
      <vt:lpstr>PowerPoint Presentation</vt:lpstr>
      <vt:lpstr>PowerPoint Presentation</vt:lpstr>
      <vt:lpstr>ART pregnancies</vt:lpstr>
      <vt:lpstr>Luteal support in assisted reproductive technologies (ART)</vt:lpstr>
      <vt:lpstr>PowerPoint Presentation</vt:lpstr>
      <vt:lpstr>PowerPoint Presentation</vt:lpstr>
      <vt:lpstr>Oral dydrogesterone versus intravaginal micronised progesterone as luteal phase support in assisted reproductive technology (ART) cycles: results of a randomised study. </vt:lpstr>
      <vt:lpstr>Recommendation - Guidelines</vt:lpstr>
      <vt:lpstr>Preterm birth prophylaxis </vt:lpstr>
      <vt:lpstr>Preterm doğumun önlenmesi</vt:lpstr>
      <vt:lpstr>Progesteron &amp; Preterm doğum</vt:lpstr>
      <vt:lpstr>PowerPoint Presentation</vt:lpstr>
      <vt:lpstr>PowerPoint Presentation</vt:lpstr>
      <vt:lpstr>PowerPoint Presentation</vt:lpstr>
      <vt:lpstr>PowerPoint Presentation</vt:lpstr>
      <vt:lpstr>PowerPoint Presentation</vt:lpstr>
      <vt:lpstr>Maintenance tocolysis</vt:lpstr>
      <vt:lpstr>PowerPoint Presentation</vt:lpstr>
      <vt:lpstr>PowerPoint Presentation</vt:lpstr>
      <vt:lpstr>PowerPoint Presentation</vt:lpstr>
      <vt:lpstr>PowerPoint Presentation</vt:lpstr>
      <vt:lpstr>PowerPoint Presentation</vt:lpstr>
      <vt:lpstr>Progesterone</vt:lpstr>
      <vt:lpstr>FDA Background Document (2007) Reevaluation of the Meis et al. study by the FDA to assess the efficacy and safety of 17α-hydroxyprogesterone caproate in women with a history of preterm birth  http://www.fda.gov/ohrms/ dockets/ac/06/briefing/2006-4227B1-02-01-FDA-Background. pdf [Accessed July 13, 2007].  </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macbook</dc:creator>
  <cp:lastModifiedBy>macbook</cp:lastModifiedBy>
  <cp:revision>156</cp:revision>
  <dcterms:created xsi:type="dcterms:W3CDTF">2017-05-22T08:22:21Z</dcterms:created>
  <dcterms:modified xsi:type="dcterms:W3CDTF">2017-05-28T10:52:58Z</dcterms:modified>
</cp:coreProperties>
</file>