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1" r:id="rId1"/>
  </p:sldMasterIdLst>
  <p:notesMasterIdLst>
    <p:notesMasterId r:id="rId25"/>
  </p:notesMasterIdLst>
  <p:sldIdLst>
    <p:sldId id="256" r:id="rId2"/>
    <p:sldId id="335" r:id="rId3"/>
    <p:sldId id="337" r:id="rId4"/>
    <p:sldId id="354" r:id="rId5"/>
    <p:sldId id="339" r:id="rId6"/>
    <p:sldId id="355" r:id="rId7"/>
    <p:sldId id="336" r:id="rId8"/>
    <p:sldId id="350" r:id="rId9"/>
    <p:sldId id="340" r:id="rId10"/>
    <p:sldId id="348" r:id="rId11"/>
    <p:sldId id="341" r:id="rId12"/>
    <p:sldId id="351" r:id="rId13"/>
    <p:sldId id="361" r:id="rId14"/>
    <p:sldId id="342" r:id="rId15"/>
    <p:sldId id="360" r:id="rId16"/>
    <p:sldId id="359" r:id="rId17"/>
    <p:sldId id="343" r:id="rId18"/>
    <p:sldId id="357" r:id="rId19"/>
    <p:sldId id="344" r:id="rId20"/>
    <p:sldId id="334" r:id="rId21"/>
    <p:sldId id="358" r:id="rId22"/>
    <p:sldId id="338" r:id="rId23"/>
    <p:sldId id="315" r:id="rId2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erpetua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22" autoAdjust="0"/>
    <p:restoredTop sz="85773" autoAdjust="0"/>
  </p:normalViewPr>
  <p:slideViewPr>
    <p:cSldViewPr>
      <p:cViewPr>
        <p:scale>
          <a:sx n="99" d="100"/>
          <a:sy n="99" d="100"/>
        </p:scale>
        <p:origin x="1016" y="3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-64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40B574-28E5-4DBB-A78F-4713108D61F3}" type="datetimeFigureOut">
              <a:rPr lang="tr-TR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5B05D39-154B-4311-AB53-445A64AD039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2233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20-25 gr 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39342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WHO 2007 günlük 5 g tuz tüketimini öneriyor, 1gr tuzda 30-100mcg </a:t>
            </a:r>
            <a:r>
              <a:rPr lang="tr-TR" dirty="0" err="1" smtClean="0"/>
              <a:t>iodine</a:t>
            </a:r>
            <a:r>
              <a:rPr lang="tr-TR" dirty="0" smtClean="0"/>
              <a:t> var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1186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Bizim çalışmada % 3.5 tu</a:t>
            </a:r>
            <a:r>
              <a:rPr lang="tr-TR" baseline="0" dirty="0" smtClean="0"/>
              <a:t>z kısıtlaması yapılmış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965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Gebelikte artan tiroksin yapılı ve artan </a:t>
            </a:r>
            <a:r>
              <a:rPr lang="tr-TR" dirty="0" err="1" smtClean="0"/>
              <a:t>klirens</a:t>
            </a:r>
            <a:r>
              <a:rPr lang="tr-TR" dirty="0" smtClean="0"/>
              <a:t> nedeniyle iyot ihtiyacı artmaktadır. 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3314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Sonuç % 20-50 artış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688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%</a:t>
            </a:r>
            <a:r>
              <a:rPr lang="tr-TR" baseline="0" dirty="0" smtClean="0"/>
              <a:t> 37 </a:t>
            </a:r>
            <a:r>
              <a:rPr lang="tr-TR" baseline="0" dirty="0" err="1" smtClean="0"/>
              <a:t>konjenital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hipotiroidi</a:t>
            </a:r>
            <a:r>
              <a:rPr lang="tr-TR" baseline="0" dirty="0" smtClean="0"/>
              <a:t> bunların annelerinin % 82 sinde iyot </a:t>
            </a:r>
            <a:r>
              <a:rPr lang="tr-TR" baseline="0" dirty="0" err="1" smtClean="0"/>
              <a:t>yetersizligi</a:t>
            </a:r>
            <a:r>
              <a:rPr lang="tr-TR" baseline="0" dirty="0" smtClean="0"/>
              <a:t> var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6184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İyot</a:t>
            </a:r>
            <a:r>
              <a:rPr lang="tr-TR" baseline="0" dirty="0" smtClean="0"/>
              <a:t> yetersizliği </a:t>
            </a:r>
            <a:r>
              <a:rPr lang="tr-TR" baseline="0" dirty="0" err="1" smtClean="0"/>
              <a:t>eradiikasyon</a:t>
            </a:r>
            <a:r>
              <a:rPr lang="tr-TR" baseline="0" dirty="0" smtClean="0"/>
              <a:t> programı çerçevesinde 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077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Bu harita</a:t>
            </a:r>
            <a:r>
              <a:rPr lang="tr-TR" baseline="0" dirty="0" smtClean="0"/>
              <a:t> okul çağı çocuklarında </a:t>
            </a:r>
            <a:r>
              <a:rPr lang="tr-TR" baseline="0" dirty="0" err="1" smtClean="0"/>
              <a:t>üriner</a:t>
            </a:r>
            <a:r>
              <a:rPr lang="tr-TR" baseline="0" dirty="0" smtClean="0"/>
              <a:t> idrardan yapılan analizde </a:t>
            </a:r>
          </a:p>
          <a:p>
            <a:r>
              <a:rPr lang="tr-TR" baseline="0" dirty="0" err="1" smtClean="0"/>
              <a:t>İyotlama</a:t>
            </a:r>
            <a:r>
              <a:rPr lang="tr-TR" baseline="0" dirty="0" smtClean="0"/>
              <a:t> öncesi </a:t>
            </a:r>
            <a:r>
              <a:rPr lang="tr-TR" baseline="0" dirty="0" err="1" smtClean="0"/>
              <a:t>türkiye</a:t>
            </a:r>
            <a:r>
              <a:rPr lang="tr-TR" baseline="0" dirty="0" smtClean="0"/>
              <a:t> orta ağır eksiklik olan ülkeydi okul çağı </a:t>
            </a:r>
            <a:r>
              <a:rPr lang="tr-TR" baseline="0" dirty="0" err="1" smtClean="0"/>
              <a:t>cocuklarda</a:t>
            </a:r>
            <a:r>
              <a:rPr lang="tr-TR" baseline="0" dirty="0" smtClean="0"/>
              <a:t> 25 </a:t>
            </a:r>
            <a:r>
              <a:rPr lang="tr-TR" baseline="0" dirty="0" err="1" smtClean="0"/>
              <a:t>uriner</a:t>
            </a:r>
            <a:r>
              <a:rPr lang="tr-TR" baseline="0" dirty="0" smtClean="0"/>
              <a:t> iyot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1746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Diurnal</a:t>
            </a:r>
            <a:r>
              <a:rPr lang="tr-TR" dirty="0" smtClean="0"/>
              <a:t> </a:t>
            </a:r>
            <a:r>
              <a:rPr lang="tr-TR" dirty="0" err="1" smtClean="0"/>
              <a:t>ritm</a:t>
            </a:r>
            <a:r>
              <a:rPr lang="tr-TR" dirty="0" smtClean="0"/>
              <a:t>, günlük değişkenlik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3744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Mümkünse yemek </a:t>
            </a:r>
            <a:r>
              <a:rPr lang="tr-TR" smtClean="0"/>
              <a:t>piştikten sonra tuz atılmalı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7646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Ppm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parts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per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million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B05D39-154B-4311-AB53-445A64AD039A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090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432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810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579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961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029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075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690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116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475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066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771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943DE2E-5894-4FC2-A066-F6E36AC196C9}" type="datetimeFigureOut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1BAB89-F483-4F14-984B-62AECC8366A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38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25920" y="4797152"/>
            <a:ext cx="5976664" cy="1656184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Dr. Ali </a:t>
            </a:r>
            <a:r>
              <a:rPr lang="tr-T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Ekiz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tr-T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Kanuni Sultan Süleyman E.A.H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tr-TR" sz="3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Perinatoloji</a:t>
            </a:r>
            <a:r>
              <a:rPr lang="tr-TR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Kliniği</a:t>
            </a:r>
            <a:endParaRPr lang="tr-TR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4016"/>
            <a:ext cx="1817420" cy="1806684"/>
          </a:xfrm>
          <a:prstGeom prst="rect">
            <a:avLst/>
          </a:prstGeom>
        </p:spPr>
      </p:pic>
      <p:pic>
        <p:nvPicPr>
          <p:cNvPr id="7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0040"/>
            <a:ext cx="6208903" cy="15327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20471" y="2880642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pple Chancery" charset="0"/>
                <a:ea typeface="Apple Chancery" charset="0"/>
                <a:cs typeface="Apple Chancery" charset="0"/>
              </a:rPr>
              <a:t>İYOT</a:t>
            </a:r>
            <a:endParaRPr lang="tr-TR" sz="44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pple Chancery" charset="0"/>
              <a:ea typeface="Apple Chancery" charset="0"/>
              <a:cs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14498"/>
            <a:ext cx="8229600" cy="429736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5190"/>
            <a:ext cx="2098576" cy="94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2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İyot</a:t>
            </a:r>
            <a:r>
              <a:rPr lang="tr-TR" dirty="0" smtClean="0"/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gereksinimi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WHO, ICCIDD </a:t>
            </a:r>
            <a:r>
              <a:rPr lang="tr-TR" sz="1800" dirty="0" smtClean="0">
                <a:solidFill>
                  <a:schemeClr val="bg1"/>
                </a:solidFill>
              </a:rPr>
              <a:t>(International </a:t>
            </a:r>
            <a:r>
              <a:rPr lang="tr-TR" sz="1800" dirty="0" err="1" smtClean="0">
                <a:solidFill>
                  <a:schemeClr val="bg1"/>
                </a:solidFill>
              </a:rPr>
              <a:t>Council</a:t>
            </a:r>
            <a:r>
              <a:rPr lang="tr-TR" sz="1800" dirty="0" smtClean="0">
                <a:solidFill>
                  <a:schemeClr val="bg1"/>
                </a:solidFill>
              </a:rPr>
              <a:t> </a:t>
            </a:r>
            <a:r>
              <a:rPr lang="tr-TR" sz="1800" dirty="0" err="1" smtClean="0">
                <a:solidFill>
                  <a:schemeClr val="bg1"/>
                </a:solidFill>
              </a:rPr>
              <a:t>for</a:t>
            </a:r>
            <a:r>
              <a:rPr lang="tr-TR" sz="1800" dirty="0" smtClean="0">
                <a:solidFill>
                  <a:schemeClr val="bg1"/>
                </a:solidFill>
              </a:rPr>
              <a:t> Control of </a:t>
            </a:r>
            <a:r>
              <a:rPr lang="tr-TR" sz="1800" dirty="0" err="1" smtClean="0">
                <a:solidFill>
                  <a:schemeClr val="bg1"/>
                </a:solidFill>
              </a:rPr>
              <a:t>Iodine</a:t>
            </a:r>
            <a:r>
              <a:rPr lang="tr-TR" sz="1800" dirty="0" smtClean="0">
                <a:solidFill>
                  <a:schemeClr val="bg1"/>
                </a:solidFill>
              </a:rPr>
              <a:t> </a:t>
            </a:r>
            <a:r>
              <a:rPr lang="tr-TR" sz="1800" dirty="0" err="1" smtClean="0">
                <a:solidFill>
                  <a:schemeClr val="bg1"/>
                </a:solidFill>
              </a:rPr>
              <a:t>Deficiency</a:t>
            </a:r>
            <a:r>
              <a:rPr lang="tr-TR" sz="1800" dirty="0" smtClean="0">
                <a:solidFill>
                  <a:schemeClr val="bg1"/>
                </a:solidFill>
              </a:rPr>
              <a:t> </a:t>
            </a:r>
            <a:r>
              <a:rPr lang="tr-TR" sz="1800" dirty="0" err="1" smtClean="0">
                <a:solidFill>
                  <a:schemeClr val="bg1"/>
                </a:solidFill>
              </a:rPr>
              <a:t>Disorders</a:t>
            </a:r>
            <a:r>
              <a:rPr lang="tr-TR" sz="1800" dirty="0" smtClean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tr-TR" dirty="0" smtClean="0">
                <a:solidFill>
                  <a:schemeClr val="bg1"/>
                </a:solidFill>
              </a:rPr>
              <a:t>12 yaş üstü ve erişkinlerde 150 </a:t>
            </a:r>
            <a:r>
              <a:rPr lang="tr-TR" dirty="0">
                <a:solidFill>
                  <a:schemeClr val="bg1"/>
                </a:solidFill>
              </a:rPr>
              <a:t>µ</a:t>
            </a:r>
            <a:r>
              <a:rPr lang="tr-TR" dirty="0" smtClean="0">
                <a:solidFill>
                  <a:schemeClr val="bg1"/>
                </a:solidFill>
              </a:rPr>
              <a:t>g </a:t>
            </a:r>
          </a:p>
          <a:p>
            <a:pPr lvl="1"/>
            <a:r>
              <a:rPr lang="tr-TR" dirty="0" smtClean="0">
                <a:solidFill>
                  <a:schemeClr val="bg1"/>
                </a:solidFill>
              </a:rPr>
              <a:t>250 </a:t>
            </a:r>
            <a:r>
              <a:rPr lang="tr-TR" dirty="0">
                <a:solidFill>
                  <a:schemeClr val="bg1"/>
                </a:solidFill>
              </a:rPr>
              <a:t>µg </a:t>
            </a:r>
            <a:r>
              <a:rPr lang="tr-TR" dirty="0" smtClean="0">
                <a:solidFill>
                  <a:schemeClr val="bg1"/>
                </a:solidFill>
              </a:rPr>
              <a:t>gebelik ve </a:t>
            </a:r>
            <a:r>
              <a:rPr lang="tr-TR" dirty="0" err="1" smtClean="0">
                <a:solidFill>
                  <a:schemeClr val="bg1"/>
                </a:solidFill>
              </a:rPr>
              <a:t>laktasyonda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pPr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IOM (USA </a:t>
            </a:r>
            <a:r>
              <a:rPr lang="tr-TR" dirty="0" err="1">
                <a:solidFill>
                  <a:schemeClr val="bg1"/>
                </a:solidFill>
              </a:rPr>
              <a:t>I</a:t>
            </a:r>
            <a:r>
              <a:rPr lang="tr-TR" dirty="0" err="1" smtClean="0">
                <a:solidFill>
                  <a:schemeClr val="bg1"/>
                </a:solidFill>
              </a:rPr>
              <a:t>nstitude</a:t>
            </a:r>
            <a:r>
              <a:rPr lang="tr-TR" dirty="0" smtClean="0">
                <a:solidFill>
                  <a:schemeClr val="bg1"/>
                </a:solidFill>
              </a:rPr>
              <a:t> of </a:t>
            </a:r>
            <a:r>
              <a:rPr lang="tr-TR" dirty="0" err="1" smtClean="0">
                <a:solidFill>
                  <a:schemeClr val="bg1"/>
                </a:solidFill>
              </a:rPr>
              <a:t>Medicine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tr-TR" dirty="0" err="1" smtClean="0">
                <a:solidFill>
                  <a:schemeClr val="bg1"/>
                </a:solidFill>
              </a:rPr>
              <a:t>Adolesan</a:t>
            </a:r>
            <a:r>
              <a:rPr lang="tr-TR" dirty="0" smtClean="0">
                <a:solidFill>
                  <a:schemeClr val="bg1"/>
                </a:solidFill>
              </a:rPr>
              <a:t> ve erişkinlerde 150 </a:t>
            </a:r>
            <a:r>
              <a:rPr lang="tr-TR" dirty="0">
                <a:solidFill>
                  <a:schemeClr val="bg1"/>
                </a:solidFill>
              </a:rPr>
              <a:t>µg</a:t>
            </a:r>
            <a:endParaRPr lang="tr-TR" dirty="0" smtClean="0">
              <a:solidFill>
                <a:schemeClr val="bg1"/>
              </a:solidFill>
            </a:endParaRPr>
          </a:p>
          <a:p>
            <a:pPr lvl="1"/>
            <a:r>
              <a:rPr lang="tr-TR" dirty="0" smtClean="0">
                <a:solidFill>
                  <a:schemeClr val="bg1"/>
                </a:solidFill>
              </a:rPr>
              <a:t>220 </a:t>
            </a:r>
            <a:r>
              <a:rPr lang="tr-TR" dirty="0">
                <a:solidFill>
                  <a:schemeClr val="bg1"/>
                </a:solidFill>
              </a:rPr>
              <a:t>µg </a:t>
            </a:r>
            <a:r>
              <a:rPr lang="tr-TR" dirty="0" smtClean="0">
                <a:solidFill>
                  <a:schemeClr val="bg1"/>
                </a:solidFill>
              </a:rPr>
              <a:t>gebe</a:t>
            </a:r>
          </a:p>
          <a:p>
            <a:pPr lvl="1"/>
            <a:r>
              <a:rPr lang="tr-TR" dirty="0" smtClean="0">
                <a:solidFill>
                  <a:schemeClr val="bg1"/>
                </a:solidFill>
              </a:rPr>
              <a:t>290 </a:t>
            </a:r>
            <a:r>
              <a:rPr lang="tr-TR" dirty="0">
                <a:solidFill>
                  <a:schemeClr val="bg1"/>
                </a:solidFill>
              </a:rPr>
              <a:t>µg </a:t>
            </a:r>
            <a:r>
              <a:rPr lang="tr-TR" dirty="0" err="1" smtClean="0">
                <a:solidFill>
                  <a:schemeClr val="bg1"/>
                </a:solidFill>
              </a:rPr>
              <a:t>laktasyonda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3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Üriner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İyot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Normal</a:t>
            </a:r>
          </a:p>
          <a:p>
            <a:pPr lvl="1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100-299 </a:t>
            </a:r>
            <a:r>
              <a:rPr lang="tr-TR" dirty="0">
                <a:solidFill>
                  <a:schemeClr val="bg1"/>
                </a:solidFill>
              </a:rPr>
              <a:t>µg/l </a:t>
            </a:r>
            <a:r>
              <a:rPr lang="tr-TR" dirty="0" smtClean="0">
                <a:solidFill>
                  <a:schemeClr val="bg1"/>
                </a:solidFill>
              </a:rPr>
              <a:t>çocuklar ve gebe olmayan erişkinlerde</a:t>
            </a:r>
          </a:p>
          <a:p>
            <a:pPr lvl="1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150-249 </a:t>
            </a:r>
            <a:r>
              <a:rPr lang="tr-TR" dirty="0">
                <a:solidFill>
                  <a:schemeClr val="bg1"/>
                </a:solidFill>
              </a:rPr>
              <a:t>µg/l </a:t>
            </a:r>
            <a:r>
              <a:rPr lang="tr-TR" dirty="0" smtClean="0">
                <a:solidFill>
                  <a:schemeClr val="bg1"/>
                </a:solidFill>
              </a:rPr>
              <a:t>gebelerde </a:t>
            </a:r>
          </a:p>
          <a:p>
            <a:pPr>
              <a:buFont typeface="Arial" charset="0"/>
              <a:buChar char="•"/>
            </a:pPr>
            <a:endParaRPr lang="tr-TR" dirty="0" smtClean="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İyot eksikliği</a:t>
            </a:r>
          </a:p>
          <a:p>
            <a:pPr lvl="1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Hafif 50-99 </a:t>
            </a:r>
            <a:r>
              <a:rPr lang="tr-TR" dirty="0">
                <a:solidFill>
                  <a:schemeClr val="bg1"/>
                </a:solidFill>
              </a:rPr>
              <a:t>µg/l</a:t>
            </a:r>
            <a:endParaRPr lang="tr-TR" dirty="0" smtClean="0">
              <a:solidFill>
                <a:schemeClr val="bg1"/>
              </a:solidFill>
            </a:endParaRPr>
          </a:p>
          <a:p>
            <a:pPr lvl="1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Orta 20-49 </a:t>
            </a:r>
            <a:r>
              <a:rPr lang="tr-TR" dirty="0">
                <a:solidFill>
                  <a:schemeClr val="bg1"/>
                </a:solidFill>
              </a:rPr>
              <a:t>µg/l</a:t>
            </a:r>
            <a:endParaRPr lang="tr-TR" dirty="0" smtClean="0">
              <a:solidFill>
                <a:schemeClr val="bg1"/>
              </a:solidFill>
            </a:endParaRPr>
          </a:p>
          <a:p>
            <a:pPr lvl="1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Ağır &lt;20 </a:t>
            </a:r>
            <a:r>
              <a:rPr lang="tr-TR" dirty="0">
                <a:solidFill>
                  <a:schemeClr val="bg1"/>
                </a:solidFill>
              </a:rPr>
              <a:t>µg/l</a:t>
            </a:r>
          </a:p>
        </p:txBody>
      </p:sp>
    </p:spTree>
    <p:extLst>
      <p:ext uri="{BB962C8B-B14F-4D97-AF65-F5344CB8AC3E}">
        <p14:creationId xmlns:p14="http://schemas.microsoft.com/office/powerpoint/2010/main" val="171755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7776864" cy="2193002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Yemekte kaybolan iyot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498496"/>
            <a:ext cx="3587083" cy="417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86" y="0"/>
            <a:ext cx="8229600" cy="1143000"/>
          </a:xfrm>
        </p:spPr>
        <p:txBody>
          <a:bodyPr/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Türkiye`de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iyot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eksikliği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9"/>
            <a:ext cx="7164288" cy="181075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2" y="2924944"/>
            <a:ext cx="9144000" cy="32251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852936"/>
            <a:ext cx="9073008" cy="389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0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86" y="0"/>
            <a:ext cx="8229600" cy="1143000"/>
          </a:xfrm>
        </p:spPr>
        <p:txBody>
          <a:bodyPr/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Türkiye`de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iyot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eksikliği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24" y="1600200"/>
            <a:ext cx="7977351" cy="4525963"/>
          </a:xfrm>
        </p:spPr>
      </p:pic>
      <p:sp>
        <p:nvSpPr>
          <p:cNvPr id="9" name="Oval 8"/>
          <p:cNvSpPr/>
          <p:nvPr/>
        </p:nvSpPr>
        <p:spPr>
          <a:xfrm>
            <a:off x="4139950" y="3645024"/>
            <a:ext cx="1728193" cy="720080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4860032" y="4462264"/>
            <a:ext cx="864096" cy="720080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7525594" y="4477655"/>
            <a:ext cx="864096" cy="720080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1907705" y="5689848"/>
            <a:ext cx="3960438" cy="720080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916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86" y="0"/>
            <a:ext cx="8229600" cy="1143000"/>
          </a:xfrm>
        </p:spPr>
        <p:txBody>
          <a:bodyPr/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Türkiye`de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iyot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eksikliği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1268760"/>
            <a:ext cx="8444419" cy="3600400"/>
          </a:xfrm>
        </p:spPr>
      </p:pic>
    </p:spTree>
    <p:extLst>
      <p:ext uri="{BB962C8B-B14F-4D97-AF65-F5344CB8AC3E}">
        <p14:creationId xmlns:p14="http://schemas.microsoft.com/office/powerpoint/2010/main" val="4055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19" y="2780928"/>
            <a:ext cx="7937500" cy="3898900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637"/>
            <a:ext cx="5112568" cy="217981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716016" y="3356992"/>
            <a:ext cx="864096" cy="720080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248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637"/>
            <a:ext cx="5112568" cy="21798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20" y="3262729"/>
            <a:ext cx="8854980" cy="2334895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275856" y="4725144"/>
            <a:ext cx="864096" cy="720080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7020272" y="4070136"/>
            <a:ext cx="1189628" cy="1375088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148064" y="4725144"/>
            <a:ext cx="864096" cy="720080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3" y="3205803"/>
            <a:ext cx="9144000" cy="30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5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7173"/>
            <a:ext cx="8079518" cy="2592288"/>
          </a:xfrm>
        </p:spPr>
        <p:txBody>
          <a:bodyPr/>
          <a:lstStyle/>
          <a:p>
            <a:pPr lvl="0" defTabSz="914400">
              <a:spcBef>
                <a:spcPts val="0"/>
              </a:spcBef>
              <a:buFont typeface="Wingdings" charset="2"/>
              <a:buChar char="Ø"/>
              <a:defRPr/>
            </a:pPr>
            <a:r>
              <a:rPr lang="tr-TR" dirty="0" smtClean="0">
                <a:solidFill>
                  <a:schemeClr val="bg1"/>
                </a:solidFill>
              </a:rPr>
              <a:t>Amerika dahil çoğu bölgede gebelik planlayan veya gebe olan kadınlar diyetlerine </a:t>
            </a:r>
            <a:r>
              <a:rPr lang="tr-TR" dirty="0" smtClean="0">
                <a:solidFill>
                  <a:srgbClr val="FFFF00"/>
                </a:solidFill>
              </a:rPr>
              <a:t>150 </a:t>
            </a:r>
            <a:r>
              <a:rPr lang="tr-TR" dirty="0">
                <a:solidFill>
                  <a:srgbClr val="FFFF00"/>
                </a:solidFill>
              </a:rPr>
              <a:t>µg </a:t>
            </a:r>
            <a:r>
              <a:rPr lang="tr-TR" dirty="0" smtClean="0">
                <a:solidFill>
                  <a:schemeClr val="bg1"/>
                </a:solidFill>
              </a:rPr>
              <a:t>iyot içeren oral destek almalıdırlar.</a:t>
            </a:r>
          </a:p>
          <a:p>
            <a:pPr defTabSz="914400">
              <a:spcBef>
                <a:spcPts val="0"/>
              </a:spcBef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</a:rPr>
              <a:t>En uygun olan planlanan gebelikten üç ay önce başlanması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8640"/>
            <a:ext cx="6516216" cy="282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855"/>
            <a:ext cx="5987008" cy="769441"/>
          </a:xfrm>
          <a:noFill/>
        </p:spPr>
        <p:txBody>
          <a:bodyPr wrap="square" rtlCol="0">
            <a:spAutoFit/>
          </a:bodyPr>
          <a:lstStyle/>
          <a:p>
            <a:pPr algn="l" fontAlgn="base">
              <a:spcAft>
                <a:spcPct val="0"/>
              </a:spcAft>
            </a:pPr>
            <a:r>
              <a:rPr lang="tr-TR" dirty="0" err="1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İyot`un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 Önemi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4680520" cy="4525963"/>
          </a:xfrm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Tiroid</a:t>
            </a:r>
            <a:r>
              <a:rPr lang="tr-TR" dirty="0" smtClean="0">
                <a:solidFill>
                  <a:schemeClr val="bg1"/>
                </a:solidFill>
              </a:rPr>
              <a:t> bezi </a:t>
            </a:r>
            <a:r>
              <a:rPr lang="tr-TR" dirty="0" err="1" smtClean="0">
                <a:solidFill>
                  <a:schemeClr val="bg1"/>
                </a:solidFill>
              </a:rPr>
              <a:t>homeostazisi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err="1" smtClean="0">
                <a:solidFill>
                  <a:schemeClr val="bg1"/>
                </a:solidFill>
              </a:rPr>
              <a:t>Tiroid</a:t>
            </a:r>
            <a:r>
              <a:rPr lang="tr-TR" dirty="0" smtClean="0">
                <a:solidFill>
                  <a:schemeClr val="bg1"/>
                </a:solidFill>
              </a:rPr>
              <a:t> hormon sentezi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510" y="3141897"/>
            <a:ext cx="5054490" cy="3655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9537"/>
            <a:ext cx="3476625" cy="29813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3284984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  <a:latin typeface="+mn-lt"/>
              </a:rPr>
              <a:t>Bazal metabolizma hızının  düzenlenmesi</a:t>
            </a:r>
          </a:p>
          <a:p>
            <a:pPr marL="285750" indent="-285750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  <a:latin typeface="+mn-lt"/>
              </a:rPr>
              <a:t>Vücut ısısının sürdürülmesi </a:t>
            </a:r>
          </a:p>
          <a:p>
            <a:pPr marL="285750" indent="-285750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  <a:latin typeface="+mn-lt"/>
              </a:rPr>
              <a:t>Beyin ve sinir sisteminin gelişimi </a:t>
            </a:r>
          </a:p>
          <a:p>
            <a:pPr marL="285750" indent="-285750">
              <a:buFont typeface="Wingdings" charset="2"/>
              <a:buChar char="Ø"/>
            </a:pPr>
            <a:r>
              <a:rPr lang="tr-TR" dirty="0" smtClean="0">
                <a:solidFill>
                  <a:schemeClr val="bg1"/>
                </a:solidFill>
                <a:latin typeface="+mn-lt"/>
              </a:rPr>
              <a:t>Kemik gelişimi</a:t>
            </a:r>
          </a:p>
          <a:p>
            <a:pPr marL="285750" indent="-285750">
              <a:buFont typeface="Wingdings" charset="2"/>
              <a:buChar char="Ø"/>
            </a:pPr>
            <a:r>
              <a:rPr lang="tr-TR" dirty="0" err="1" smtClean="0">
                <a:solidFill>
                  <a:schemeClr val="bg1"/>
                </a:solidFill>
                <a:latin typeface="+mn-lt"/>
              </a:rPr>
              <a:t>Fetal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gelişim </a:t>
            </a:r>
          </a:p>
          <a:p>
            <a:pPr marL="285750" indent="-285750">
              <a:buFont typeface="Wingdings" charset="2"/>
              <a:buChar char="Ø"/>
            </a:pPr>
            <a:endParaRPr lang="tr-TR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133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4624"/>
            <a:ext cx="2402882" cy="179984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512" y="692696"/>
            <a:ext cx="734481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tr-TR" sz="2400" dirty="0">
                <a:solidFill>
                  <a:schemeClr val="bg1"/>
                </a:solidFill>
                <a:latin typeface="+mn-lt"/>
              </a:rPr>
              <a:t>İyot eksikliği dünya genelinde </a:t>
            </a:r>
            <a:r>
              <a:rPr lang="tr-TR" sz="2400" dirty="0">
                <a:solidFill>
                  <a:srgbClr val="FFFF00"/>
                </a:solidFill>
                <a:latin typeface="+mn-lt"/>
              </a:rPr>
              <a:t>engellenebilir zeka geriliğinin</a:t>
            </a:r>
            <a:r>
              <a:rPr lang="tr-TR" sz="2400" dirty="0">
                <a:solidFill>
                  <a:schemeClr val="bg1"/>
                </a:solidFill>
                <a:latin typeface="+mn-lt"/>
              </a:rPr>
              <a:t> başta gelen nedenidir. (WHO 2007)</a:t>
            </a:r>
          </a:p>
          <a:p>
            <a:pPr marL="285750" indent="-285750">
              <a:buFont typeface="Wingdings" charset="2"/>
              <a:buChar char="Ø"/>
            </a:pPr>
            <a:endParaRPr lang="tr-TR" sz="2400" dirty="0" smtClean="0">
              <a:solidFill>
                <a:schemeClr val="bg1"/>
              </a:solidFill>
              <a:latin typeface="+mn-lt"/>
            </a:endParaRPr>
          </a:p>
          <a:p>
            <a:pPr marL="285750" indent="-285750">
              <a:buFont typeface="Wingdings" charset="2"/>
              <a:buChar char="Ø"/>
            </a:pPr>
            <a:r>
              <a:rPr lang="tr-TR" sz="2400" dirty="0" smtClean="0">
                <a:solidFill>
                  <a:srgbClr val="FFFF00"/>
                </a:solidFill>
                <a:latin typeface="+mn-lt"/>
              </a:rPr>
              <a:t>Endemik kretenizmin </a:t>
            </a:r>
            <a:r>
              <a:rPr lang="tr-TR" sz="2400" dirty="0">
                <a:solidFill>
                  <a:schemeClr val="bg1"/>
                </a:solidFill>
                <a:latin typeface="+mn-lt"/>
              </a:rPr>
              <a:t>sık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olduğu bölgelerde iyot desteği yeni doğan ve erken çocukluk ölümlerini azaltacak ve </a:t>
            </a:r>
            <a:r>
              <a:rPr lang="tr-TR" sz="2400" dirty="0" err="1" smtClean="0">
                <a:solidFill>
                  <a:schemeClr val="bg1"/>
                </a:solidFill>
                <a:latin typeface="+mn-lt"/>
              </a:rPr>
              <a:t>psikomotor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 gelişim skorlarını arttıracaktır</a:t>
            </a:r>
          </a:p>
          <a:p>
            <a:pPr marL="285750" indent="-285750">
              <a:buFont typeface="Wingdings" charset="2"/>
              <a:buChar char="Ø"/>
            </a:pPr>
            <a:endParaRPr lang="tr-TR" sz="2400" dirty="0" smtClean="0">
              <a:solidFill>
                <a:schemeClr val="bg1"/>
              </a:solidFill>
              <a:latin typeface="+mn-lt"/>
            </a:endParaRPr>
          </a:p>
          <a:p>
            <a:pPr marL="285750" indent="-285750">
              <a:buFont typeface="Wingdings" charset="2"/>
              <a:buChar char="Ø"/>
            </a:pPr>
            <a:r>
              <a:rPr lang="tr-TR" sz="2400" dirty="0" err="1" smtClean="0">
                <a:solidFill>
                  <a:srgbClr val="FFFF00"/>
                </a:solidFill>
                <a:latin typeface="+mn-lt"/>
              </a:rPr>
              <a:t>Uriner</a:t>
            </a:r>
            <a:r>
              <a:rPr lang="tr-TR" sz="2400" dirty="0" smtClean="0">
                <a:solidFill>
                  <a:srgbClr val="FFFF00"/>
                </a:solidFill>
                <a:latin typeface="+mn-lt"/>
              </a:rPr>
              <a:t> iyot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konsantrasyonları bireysel kullanımdan ziyade </a:t>
            </a:r>
            <a:r>
              <a:rPr lang="tr-TR" sz="2400" dirty="0" smtClean="0">
                <a:solidFill>
                  <a:srgbClr val="FFFF00"/>
                </a:solidFill>
                <a:latin typeface="+mn-lt"/>
              </a:rPr>
              <a:t>popülasyon taramalarında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önerilen yöntem </a:t>
            </a:r>
          </a:p>
          <a:p>
            <a:pPr marL="285750" indent="-285750">
              <a:buFont typeface="Wingdings" charset="2"/>
              <a:buChar char="Ø"/>
            </a:pPr>
            <a:endParaRPr lang="tr-TR" sz="2400" dirty="0" smtClean="0">
              <a:solidFill>
                <a:schemeClr val="bg1"/>
              </a:solidFill>
              <a:latin typeface="+mn-lt"/>
            </a:endParaRPr>
          </a:p>
          <a:p>
            <a:pPr marL="285750" indent="-285750">
              <a:buFont typeface="Wingdings" charset="2"/>
              <a:buChar char="Ø"/>
            </a:pPr>
            <a:r>
              <a:rPr lang="tr-TR" sz="2400" dirty="0" smtClean="0">
                <a:solidFill>
                  <a:srgbClr val="FFFF00"/>
                </a:solidFill>
                <a:latin typeface="+mn-lt"/>
              </a:rPr>
              <a:t>ATA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 gebelere 150 </a:t>
            </a:r>
            <a:r>
              <a:rPr lang="tr-TR" sz="2400" dirty="0">
                <a:solidFill>
                  <a:schemeClr val="bg1"/>
                </a:solidFill>
              </a:rPr>
              <a:t>µ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g günlük desteği önermekte</a:t>
            </a:r>
          </a:p>
          <a:p>
            <a:pPr marL="285750" indent="-285750">
              <a:buFont typeface="Wingdings" charset="2"/>
              <a:buChar char="Ø"/>
            </a:pPr>
            <a:endParaRPr lang="tr-TR" sz="2400" dirty="0" smtClean="0">
              <a:solidFill>
                <a:schemeClr val="bg1"/>
              </a:solidFill>
              <a:latin typeface="+mn-lt"/>
            </a:endParaRPr>
          </a:p>
          <a:p>
            <a:pPr marL="285750" indent="-285750">
              <a:buFont typeface="Wingdings" charset="2"/>
              <a:buChar char="Ø"/>
            </a:pP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Ülke genelinde rutin iyot desteği ?</a:t>
            </a:r>
          </a:p>
          <a:p>
            <a:pPr marL="285750" indent="-285750">
              <a:buFont typeface="Wingdings" charset="2"/>
              <a:buChar char="Ø"/>
            </a:pPr>
            <a:endParaRPr lang="tr-TR" sz="2400" dirty="0" smtClean="0">
              <a:solidFill>
                <a:schemeClr val="bg1"/>
              </a:solidFill>
              <a:latin typeface="+mn-lt"/>
            </a:endParaRPr>
          </a:p>
          <a:p>
            <a:pPr marL="285750" indent="-285750">
              <a:buFont typeface="Wingdings" charset="2"/>
              <a:buChar char="Ø"/>
            </a:pP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Potansiyel riskleri nedeniyle gebede günlük </a:t>
            </a:r>
            <a:r>
              <a:rPr lang="tr-TR" sz="2400" dirty="0" smtClean="0">
                <a:solidFill>
                  <a:srgbClr val="FFFF00"/>
                </a:solidFill>
                <a:latin typeface="+mn-lt"/>
              </a:rPr>
              <a:t>500 </a:t>
            </a:r>
            <a:r>
              <a:rPr lang="tr-TR" sz="2400" dirty="0" err="1" smtClean="0">
                <a:solidFill>
                  <a:srgbClr val="FFFF00"/>
                </a:solidFill>
                <a:latin typeface="+mn-lt"/>
              </a:rPr>
              <a:t>mcg</a:t>
            </a:r>
            <a:r>
              <a:rPr lang="tr-TR" sz="24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tr-TR" sz="2400" dirty="0" smtClean="0">
                <a:solidFill>
                  <a:schemeClr val="bg1"/>
                </a:solidFill>
                <a:latin typeface="+mn-lt"/>
              </a:rPr>
              <a:t>üzerinde iyot alımından kaçınılmalıdır</a:t>
            </a:r>
          </a:p>
          <a:p>
            <a:pPr marL="285750" indent="-285750">
              <a:buFont typeface="Wingdings" charset="2"/>
              <a:buChar char="Ø"/>
            </a:pPr>
            <a:endParaRPr lang="tr-TR" dirty="0" smtClean="0">
              <a:solidFill>
                <a:schemeClr val="bg1"/>
              </a:solidFill>
              <a:latin typeface="+mn-lt"/>
            </a:endParaRPr>
          </a:p>
          <a:p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971600" y="-27384"/>
            <a:ext cx="475264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Mesajlar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62941" y="39666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73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Tuz kısıtlaması 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Mesajlar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26" y="2179817"/>
            <a:ext cx="8040014" cy="4530631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57200" y="6287695"/>
            <a:ext cx="1738536" cy="504056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2339752" y="6287695"/>
            <a:ext cx="1224136" cy="504056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TextBox 1"/>
          <p:cNvSpPr txBox="1"/>
          <p:nvPr/>
        </p:nvSpPr>
        <p:spPr>
          <a:xfrm>
            <a:off x="66631" y="2167241"/>
            <a:ext cx="8435280" cy="830997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800" i="1" dirty="0" smtClean="0">
                <a:solidFill>
                  <a:srgbClr val="FF0000"/>
                </a:solidFill>
                <a:latin typeface="+mn-lt"/>
              </a:rPr>
              <a:t>Tuz kısıtlamak = İyot kısıtlamaktır</a:t>
            </a:r>
            <a:endParaRPr lang="tr-TR" sz="4800" i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3089471"/>
            <a:ext cx="4939802" cy="3700980"/>
          </a:xfrm>
          <a:prstGeom prst="rect">
            <a:avLst/>
          </a:prstGeom>
          <a:ln w="1587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81695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İyot</a:t>
            </a:r>
            <a:r>
              <a:rPr lang="tr-TR" i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İçeren</a:t>
            </a:r>
            <a:r>
              <a:rPr lang="tr-TR" i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Preparatlar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371202"/>
              </p:ext>
            </p:extLst>
          </p:nvPr>
        </p:nvGraphicFramePr>
        <p:xfrm>
          <a:off x="609600" y="1124744"/>
          <a:ext cx="7634808" cy="5256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0512"/>
                <a:gridCol w="2664296"/>
              </a:tblGrid>
              <a:tr h="477871">
                <a:tc>
                  <a:txBody>
                    <a:bodyPr/>
                    <a:lstStyle/>
                    <a:p>
                      <a:r>
                        <a:rPr lang="tr-TR" dirty="0" smtClean="0"/>
                        <a:t>İlaç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İyot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smtClean="0"/>
                        <a:t>İçeriği (</a:t>
                      </a:r>
                      <a:r>
                        <a:rPr lang="tr-TR" smtClean="0">
                          <a:solidFill>
                            <a:schemeClr val="bg1"/>
                          </a:solidFill>
                        </a:rPr>
                        <a:t>µ</a:t>
                      </a:r>
                      <a:r>
                        <a:rPr lang="tr-TR" baseline="0" smtClean="0"/>
                        <a:t>g</a:t>
                      </a:r>
                      <a:r>
                        <a:rPr lang="tr-TR" baseline="0" dirty="0" smtClean="0"/>
                        <a:t>)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Elevit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Pronatal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Yok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Megadyn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Pronatal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Yok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Decavit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Pronatal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Yok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Jodid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100-200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Folic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iod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150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Folio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150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smtClean="0"/>
                        <a:t>İMOM </a:t>
                      </a:r>
                      <a:r>
                        <a:rPr lang="tr-TR" dirty="0" err="1" smtClean="0"/>
                        <a:t>Omega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200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err="1" smtClean="0"/>
                        <a:t>Vinalac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İmmunatum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150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Supradyn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All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Day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75</a:t>
                      </a:r>
                      <a:endParaRPr lang="tr-TR" dirty="0"/>
                    </a:p>
                  </a:txBody>
                  <a:tcPr/>
                </a:tc>
              </a:tr>
              <a:tr h="47787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Centrum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Advence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51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827584" y="2204864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ge Italic" panose="03070502040507070304" pitchFamily="66" charset="0"/>
              </a:rPr>
              <a:t>TEŞEKKÜRLER</a:t>
            </a:r>
            <a:endParaRPr lang="tr-TR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06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5670"/>
            <a:ext cx="4186808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Gebelikte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24744"/>
            <a:ext cx="2890664" cy="38246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 r="11535" b="1949"/>
          <a:stretch/>
        </p:blipFill>
        <p:spPr>
          <a:xfrm>
            <a:off x="5098505" y="116632"/>
            <a:ext cx="3865983" cy="65527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5301208"/>
            <a:ext cx="3682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tr-TR" dirty="0" err="1" smtClean="0">
                <a:solidFill>
                  <a:schemeClr val="bg1"/>
                </a:solidFill>
                <a:latin typeface="+mn-lt"/>
              </a:rPr>
              <a:t>Fetal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TSH 10-12 w</a:t>
            </a:r>
          </a:p>
          <a:p>
            <a:pPr marL="285750" indent="-285750">
              <a:buFont typeface="Wingdings" charset="2"/>
              <a:buChar char="Ø"/>
            </a:pPr>
            <a:r>
              <a:rPr lang="tr-TR" dirty="0" err="1" smtClean="0">
                <a:solidFill>
                  <a:schemeClr val="bg1"/>
                </a:solidFill>
                <a:latin typeface="+mn-lt"/>
              </a:rPr>
              <a:t>Fetus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ilk 12 hafta annenin T4 </a:t>
            </a:r>
          </a:p>
          <a:p>
            <a:pPr marL="285750" indent="-285750">
              <a:buFont typeface="Wingdings" charset="2"/>
              <a:buChar char="Ø"/>
            </a:pPr>
            <a:r>
              <a:rPr lang="tr-TR" dirty="0" err="1" smtClean="0">
                <a:solidFill>
                  <a:schemeClr val="bg1"/>
                </a:solidFill>
                <a:latin typeface="+mn-lt"/>
              </a:rPr>
              <a:t>Termde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% 30 anneden </a:t>
            </a:r>
            <a:endParaRPr lang="tr-TR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347090" y="457818"/>
            <a:ext cx="648072" cy="216024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3275856" y="4485474"/>
            <a:ext cx="287599" cy="639833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675206" y="1700808"/>
            <a:ext cx="667681" cy="0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8100392" y="1052736"/>
            <a:ext cx="648072" cy="504056"/>
          </a:xfrm>
          <a:prstGeom prst="ellipse">
            <a:avLst/>
          </a:prstGeom>
          <a:noFill/>
          <a:ln w="349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5615034" y="1861592"/>
            <a:ext cx="648072" cy="504056"/>
          </a:xfrm>
          <a:prstGeom prst="ellipse">
            <a:avLst/>
          </a:prstGeom>
          <a:noFill/>
          <a:ln w="349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Oval 25"/>
          <p:cNvSpPr/>
          <p:nvPr/>
        </p:nvSpPr>
        <p:spPr>
          <a:xfrm>
            <a:off x="8036768" y="2141240"/>
            <a:ext cx="864096" cy="504056"/>
          </a:xfrm>
          <a:prstGeom prst="ellipse">
            <a:avLst/>
          </a:prstGeom>
          <a:noFill/>
          <a:ln w="349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35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Gebelikte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iyot gereksinimi artar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Maternal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ötiroidizmi</a:t>
            </a:r>
            <a:r>
              <a:rPr lang="tr-TR" dirty="0" smtClean="0">
                <a:solidFill>
                  <a:schemeClr val="bg1"/>
                </a:solidFill>
              </a:rPr>
              <a:t> sağlamak için artan tiroksin</a:t>
            </a:r>
          </a:p>
          <a:p>
            <a:r>
              <a:rPr lang="tr-TR" dirty="0" err="1">
                <a:solidFill>
                  <a:schemeClr val="bg1"/>
                </a:solidFill>
              </a:rPr>
              <a:t>Maternal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üriner</a:t>
            </a:r>
            <a:r>
              <a:rPr lang="tr-TR" dirty="0">
                <a:solidFill>
                  <a:schemeClr val="bg1"/>
                </a:solidFill>
              </a:rPr>
              <a:t> atılım </a:t>
            </a:r>
            <a:r>
              <a:rPr lang="tr-TR" dirty="0" smtClean="0">
                <a:solidFill>
                  <a:schemeClr val="bg1"/>
                </a:solidFill>
              </a:rPr>
              <a:t>artar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Fetusun</a:t>
            </a:r>
            <a:r>
              <a:rPr lang="tr-TR" dirty="0" smtClean="0">
                <a:solidFill>
                  <a:schemeClr val="bg1"/>
                </a:solidFill>
              </a:rPr>
              <a:t> kendi tiroksinini sentezi için gereken iyot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932040" y="4138340"/>
            <a:ext cx="936104" cy="936104"/>
          </a:xfrm>
          <a:prstGeom prst="straightConnector1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>
            <a:off x="4572000" y="5165725"/>
            <a:ext cx="28655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36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% 20-50 artar</a:t>
            </a:r>
            <a:endParaRPr lang="tr-TR" sz="36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Apple Chancery" charset="0"/>
              <a:cs typeface="Apple Chanc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18532"/>
            <a:ext cx="5540586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İyot</a:t>
            </a:r>
            <a:r>
              <a:rPr lang="tr-TR" i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Eksikliği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4678908" cy="46152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284984"/>
            <a:ext cx="3159455" cy="31753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899" y="217851"/>
            <a:ext cx="2216358" cy="296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2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/>
          <a:lstStyle/>
          <a:p>
            <a:pPr>
              <a:buFont typeface="Wingdings" charset="2"/>
              <a:buChar char="v"/>
            </a:pPr>
            <a:r>
              <a:rPr lang="tr-TR" dirty="0" smtClean="0">
                <a:solidFill>
                  <a:schemeClr val="bg1"/>
                </a:solidFill>
              </a:rPr>
              <a:t>İlk </a:t>
            </a:r>
            <a:r>
              <a:rPr lang="tr-TR" dirty="0" err="1" smtClean="0">
                <a:solidFill>
                  <a:schemeClr val="bg1"/>
                </a:solidFill>
              </a:rPr>
              <a:t>trimesterden</a:t>
            </a:r>
            <a:r>
              <a:rPr lang="tr-TR" dirty="0" smtClean="0">
                <a:solidFill>
                  <a:schemeClr val="bg1"/>
                </a:solidFill>
              </a:rPr>
              <a:t> itibaren </a:t>
            </a:r>
            <a:r>
              <a:rPr lang="tr-TR" dirty="0" err="1" smtClean="0">
                <a:solidFill>
                  <a:schemeClr val="bg1"/>
                </a:solidFill>
              </a:rPr>
              <a:t>fetal</a:t>
            </a:r>
            <a:r>
              <a:rPr lang="tr-TR" dirty="0" smtClean="0">
                <a:solidFill>
                  <a:schemeClr val="bg1"/>
                </a:solidFill>
              </a:rPr>
              <a:t> beyin gelişiminde özellikle </a:t>
            </a:r>
            <a:r>
              <a:rPr lang="tr-TR" dirty="0" err="1" smtClean="0">
                <a:solidFill>
                  <a:srgbClr val="FFFF00"/>
                </a:solidFill>
              </a:rPr>
              <a:t>nörönal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migrasyon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ve </a:t>
            </a:r>
            <a:r>
              <a:rPr lang="tr-TR" dirty="0" err="1" smtClean="0">
                <a:solidFill>
                  <a:srgbClr val="FFFF00"/>
                </a:solidFill>
              </a:rPr>
              <a:t>myelinizasyonda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tiroid</a:t>
            </a:r>
            <a:r>
              <a:rPr lang="tr-TR" dirty="0" smtClean="0">
                <a:solidFill>
                  <a:schemeClr val="bg1"/>
                </a:solidFill>
              </a:rPr>
              <a:t> hormonları gereklidir eksikliğinde kalıcı beyin hasarı gelişebilir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414908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Patel</a:t>
            </a:r>
            <a:r>
              <a:rPr lang="tr-TR" dirty="0" smtClean="0">
                <a:solidFill>
                  <a:schemeClr val="bg1"/>
                </a:solidFill>
              </a:rPr>
              <a:t> J. </a:t>
            </a:r>
            <a:r>
              <a:rPr lang="tr-TR" dirty="0">
                <a:solidFill>
                  <a:schemeClr val="bg1"/>
                </a:solidFill>
              </a:rPr>
              <a:t>e</a:t>
            </a:r>
            <a:r>
              <a:rPr lang="tr-TR" dirty="0" smtClean="0">
                <a:solidFill>
                  <a:schemeClr val="bg1"/>
                </a:solidFill>
              </a:rPr>
              <a:t>t al. </a:t>
            </a:r>
            <a:r>
              <a:rPr lang="tr-TR" dirty="0" err="1" smtClean="0">
                <a:solidFill>
                  <a:schemeClr val="bg1"/>
                </a:solidFill>
              </a:rPr>
              <a:t>Endocrinol</a:t>
            </a:r>
            <a:r>
              <a:rPr lang="tr-TR" dirty="0" smtClean="0">
                <a:solidFill>
                  <a:schemeClr val="bg1"/>
                </a:solidFill>
              </a:rPr>
              <a:t> 2011</a:t>
            </a:r>
          </a:p>
          <a:p>
            <a:r>
              <a:rPr lang="tr-TR" dirty="0" err="1" smtClean="0">
                <a:solidFill>
                  <a:schemeClr val="bg1"/>
                </a:solidFill>
              </a:rPr>
              <a:t>Auso</a:t>
            </a:r>
            <a:r>
              <a:rPr lang="tr-TR" dirty="0" smtClean="0">
                <a:solidFill>
                  <a:schemeClr val="bg1"/>
                </a:solidFill>
              </a:rPr>
              <a:t> E et al. </a:t>
            </a:r>
            <a:r>
              <a:rPr lang="tr-TR" dirty="0" err="1" smtClean="0">
                <a:solidFill>
                  <a:schemeClr val="bg1"/>
                </a:solidFill>
              </a:rPr>
              <a:t>Endocrinology</a:t>
            </a:r>
            <a:r>
              <a:rPr lang="tr-TR" dirty="0" smtClean="0">
                <a:solidFill>
                  <a:schemeClr val="bg1"/>
                </a:solidFill>
              </a:rPr>
              <a:t> 2004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53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Balık ve deniz ürünleri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İçme suları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Süt ürünleri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Sebzeler *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İyot eklenmiş ürünler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İyot</a:t>
            </a:r>
            <a:r>
              <a:rPr lang="tr-TR" i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Kaynakları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553454"/>
            <a:ext cx="4293096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1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Türkiye`de</a:t>
            </a:r>
            <a:r>
              <a:rPr lang="tr-TR" i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tuzları</a:t>
            </a:r>
            <a:r>
              <a:rPr lang="tr-TR" i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dirty="0" err="1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iyotlanması</a:t>
            </a:r>
            <a:endParaRPr lang="tr-TR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Apple Chancery" charset="0"/>
              <a:cs typeface="Apple Chancery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0728"/>
            <a:ext cx="5554960" cy="27615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861048"/>
            <a:ext cx="5436096" cy="16742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100" y="5589240"/>
            <a:ext cx="7787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Sofra Tuzlarına 50-70mg/kg oranında potasyum iyodür veya 25-40 mg/kg oranında potasyum </a:t>
            </a:r>
            <a:r>
              <a:rPr lang="tr-TR" dirty="0" err="1" smtClean="0">
                <a:solidFill>
                  <a:schemeClr val="bg1"/>
                </a:solidFill>
              </a:rPr>
              <a:t>iyodat</a:t>
            </a:r>
            <a:r>
              <a:rPr lang="tr-TR" dirty="0" smtClean="0">
                <a:solidFill>
                  <a:schemeClr val="bg1"/>
                </a:solidFill>
              </a:rPr>
              <a:t> katılması zorunlu, gıda sanayiinde kullanılan tuzlarda ise zorunlu değildir. 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8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İyot</a:t>
            </a:r>
            <a:r>
              <a:rPr lang="tr-TR" i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Apple Chancery" charset="0"/>
                <a:cs typeface="Apple Chancery" charset="0"/>
              </a:rPr>
              <a:t>Eksikliği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7689282" cy="486803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5190"/>
            <a:ext cx="2098576" cy="94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10813</TotalTime>
  <Words>485</Words>
  <Application>Microsoft Macintosh PowerPoint</Application>
  <PresentationFormat>On-screen Show (4:3)</PresentationFormat>
  <Paragraphs>120</Paragraphs>
  <Slides>23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Apple Chancery</vt:lpstr>
      <vt:lpstr>Calibri</vt:lpstr>
      <vt:lpstr>Perpetua</vt:lpstr>
      <vt:lpstr>Rage Italic</vt:lpstr>
      <vt:lpstr>Wingdings</vt:lpstr>
      <vt:lpstr>Arial</vt:lpstr>
      <vt:lpstr>Office Theme</vt:lpstr>
      <vt:lpstr>PowerPoint Presentation</vt:lpstr>
      <vt:lpstr>İyot`un Önemi</vt:lpstr>
      <vt:lpstr>Gebelikte</vt:lpstr>
      <vt:lpstr>Gebelikte iyot gereksinimi artar</vt:lpstr>
      <vt:lpstr>İyot Eksikliği</vt:lpstr>
      <vt:lpstr>PowerPoint Presentation</vt:lpstr>
      <vt:lpstr>İyot Kaynakları</vt:lpstr>
      <vt:lpstr>Türkiye`de tuzları iyotlanması</vt:lpstr>
      <vt:lpstr>İyot Eksikliği</vt:lpstr>
      <vt:lpstr>PowerPoint Presentation</vt:lpstr>
      <vt:lpstr>İyot gereksinimi</vt:lpstr>
      <vt:lpstr>Üriner İyot</vt:lpstr>
      <vt:lpstr>Yemekte kaybolan iyot</vt:lpstr>
      <vt:lpstr>Türkiye`de iyot eksikliği </vt:lpstr>
      <vt:lpstr>Türkiye`de iyot eksikliği </vt:lpstr>
      <vt:lpstr>Türkiye`de iyot eksikliği </vt:lpstr>
      <vt:lpstr>PowerPoint Presentation</vt:lpstr>
      <vt:lpstr>PowerPoint Presentation</vt:lpstr>
      <vt:lpstr>PowerPoint Presentation</vt:lpstr>
      <vt:lpstr>PowerPoint Presentation</vt:lpstr>
      <vt:lpstr>Mesajlar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Gestasyonel Diabet Hangi Yöntemle Taranmalı? HAPO Çalışmasının Getirdikleri</dc:title>
  <dc:creator>vaio</dc:creator>
  <cp:lastModifiedBy>ali ekiz</cp:lastModifiedBy>
  <cp:revision>255</cp:revision>
  <dcterms:created xsi:type="dcterms:W3CDTF">2012-04-11T16:09:04Z</dcterms:created>
  <dcterms:modified xsi:type="dcterms:W3CDTF">2017-05-28T06:05:07Z</dcterms:modified>
</cp:coreProperties>
</file>