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74" r:id="rId4"/>
    <p:sldId id="258" r:id="rId5"/>
    <p:sldId id="275" r:id="rId6"/>
    <p:sldId id="276" r:id="rId7"/>
    <p:sldId id="277" r:id="rId8"/>
    <p:sldId id="284" r:id="rId9"/>
    <p:sldId id="278" r:id="rId10"/>
    <p:sldId id="280" r:id="rId11"/>
    <p:sldId id="281" r:id="rId12"/>
    <p:sldId id="282" r:id="rId13"/>
    <p:sldId id="264" r:id="rId14"/>
    <p:sldId id="267" r:id="rId15"/>
    <p:sldId id="285" r:id="rId16"/>
    <p:sldId id="286" r:id="rId17"/>
    <p:sldId id="287"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834" autoAdjust="0"/>
  </p:normalViewPr>
  <p:slideViewPr>
    <p:cSldViewPr snapToGrid="0" snapToObjects="1">
      <p:cViewPr varScale="1">
        <p:scale>
          <a:sx n="108" d="100"/>
          <a:sy n="108" d="100"/>
        </p:scale>
        <p:origin x="-1656"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7D75BD-02CD-3D46-9435-57E88D39379E}" type="datetimeFigureOut">
              <a:rPr lang="en-US" smtClean="0"/>
              <a:t>28.05.17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025F2A-8564-B247-BD61-C5B52BA7189E}" type="slidenum">
              <a:rPr lang="en-US" smtClean="0"/>
              <a:t>‹#›</a:t>
            </a:fld>
            <a:endParaRPr lang="en-US"/>
          </a:p>
        </p:txBody>
      </p:sp>
    </p:spTree>
    <p:extLst>
      <p:ext uri="{BB962C8B-B14F-4D97-AF65-F5344CB8AC3E}">
        <p14:creationId xmlns:p14="http://schemas.microsoft.com/office/powerpoint/2010/main" val="1016834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err="1" smtClean="0"/>
              <a:t>Kemikler</a:t>
            </a:r>
            <a:r>
              <a:rPr lang="en-US" dirty="0" smtClean="0"/>
              <a:t> </a:t>
            </a:r>
            <a:r>
              <a:rPr lang="en-US" dirty="0" err="1" smtClean="0"/>
              <a:t>ana</a:t>
            </a:r>
            <a:r>
              <a:rPr lang="en-US" dirty="0" smtClean="0"/>
              <a:t> </a:t>
            </a:r>
            <a:r>
              <a:rPr lang="en-US" dirty="0" err="1" smtClean="0"/>
              <a:t>kalsiyum</a:t>
            </a:r>
            <a:r>
              <a:rPr lang="en-US" dirty="0" smtClean="0"/>
              <a:t> </a:t>
            </a:r>
            <a:r>
              <a:rPr lang="en-US" dirty="0" err="1" smtClean="0"/>
              <a:t>rezervuarıdır</a:t>
            </a:r>
            <a:r>
              <a:rPr lang="en-US" dirty="0" smtClean="0"/>
              <a:t>. </a:t>
            </a:r>
            <a:r>
              <a:rPr lang="en-US" dirty="0" err="1" smtClean="0"/>
              <a:t>Kemiklerle</a:t>
            </a:r>
            <a:r>
              <a:rPr lang="en-US" dirty="0" smtClean="0"/>
              <a:t> </a:t>
            </a:r>
            <a:r>
              <a:rPr lang="en-US" dirty="0" err="1" smtClean="0"/>
              <a:t>vücut</a:t>
            </a:r>
            <a:r>
              <a:rPr lang="en-US" dirty="0" smtClean="0"/>
              <a:t> </a:t>
            </a:r>
            <a:r>
              <a:rPr lang="en-US" dirty="0" err="1" smtClean="0"/>
              <a:t>sıvıları</a:t>
            </a:r>
            <a:r>
              <a:rPr lang="en-US" dirty="0" smtClean="0"/>
              <a:t> </a:t>
            </a:r>
            <a:r>
              <a:rPr lang="en-US" dirty="0" err="1" smtClean="0"/>
              <a:t>arasında</a:t>
            </a:r>
            <a:r>
              <a:rPr lang="en-US" dirty="0" smtClean="0"/>
              <a:t> </a:t>
            </a:r>
            <a:r>
              <a:rPr lang="en-US" dirty="0" err="1" smtClean="0"/>
              <a:t>devamlı</a:t>
            </a:r>
            <a:r>
              <a:rPr lang="en-US" dirty="0" smtClean="0"/>
              <a:t> </a:t>
            </a:r>
            <a:r>
              <a:rPr lang="en-US" dirty="0" err="1" smtClean="0"/>
              <a:t>kalsiyum</a:t>
            </a:r>
            <a:r>
              <a:rPr lang="en-US" dirty="0" smtClean="0"/>
              <a:t> </a:t>
            </a:r>
            <a:r>
              <a:rPr lang="en-US" dirty="0" err="1" smtClean="0"/>
              <a:t>alışverişi</a:t>
            </a:r>
            <a:r>
              <a:rPr lang="en-US" dirty="0" smtClean="0"/>
              <a:t> </a:t>
            </a:r>
            <a:r>
              <a:rPr lang="en-US" dirty="0" err="1" smtClean="0"/>
              <a:t>yapılır</a:t>
            </a:r>
            <a:r>
              <a:rPr lang="en-US" dirty="0" smtClean="0"/>
              <a:t>;</a:t>
            </a:r>
            <a:r>
              <a:rPr lang="en-US" baseline="0" dirty="0" smtClean="0"/>
              <a:t> </a:t>
            </a:r>
            <a:r>
              <a:rPr lang="en-US" baseline="0" dirty="0" err="1" smtClean="0"/>
              <a:t>kararlı</a:t>
            </a:r>
            <a:r>
              <a:rPr lang="en-US" baseline="0" dirty="0" smtClean="0"/>
              <a:t> </a:t>
            </a:r>
            <a:r>
              <a:rPr lang="en-US" baseline="0" dirty="0" err="1" smtClean="0"/>
              <a:t>durumda</a:t>
            </a:r>
            <a:r>
              <a:rPr lang="en-US" baseline="0" dirty="0" smtClean="0"/>
              <a:t> </a:t>
            </a:r>
            <a:r>
              <a:rPr lang="en-US" baseline="0" dirty="0" err="1" smtClean="0"/>
              <a:t>günlük</a:t>
            </a:r>
            <a:r>
              <a:rPr lang="en-US" baseline="0" dirty="0" smtClean="0"/>
              <a:t> </a:t>
            </a:r>
            <a:r>
              <a:rPr lang="en-US" baseline="0" dirty="0" err="1" smtClean="0"/>
              <a:t>giriş</a:t>
            </a:r>
            <a:r>
              <a:rPr lang="en-US" baseline="0" dirty="0" smtClean="0"/>
              <a:t> </a:t>
            </a:r>
            <a:r>
              <a:rPr lang="en-US" baseline="0" dirty="0" err="1" smtClean="0"/>
              <a:t>ve</a:t>
            </a:r>
            <a:r>
              <a:rPr lang="en-US" baseline="0" dirty="0" smtClean="0"/>
              <a:t> </a:t>
            </a:r>
            <a:r>
              <a:rPr lang="en-US" baseline="0" dirty="0" err="1" smtClean="0"/>
              <a:t>çıkış</a:t>
            </a:r>
            <a:r>
              <a:rPr lang="en-US" baseline="0" dirty="0" smtClean="0"/>
              <a:t> </a:t>
            </a:r>
            <a:r>
              <a:rPr lang="en-US" baseline="0" dirty="0" err="1" smtClean="0"/>
              <a:t>birbirine</a:t>
            </a:r>
            <a:r>
              <a:rPr lang="en-US" baseline="0" dirty="0" smtClean="0"/>
              <a:t> </a:t>
            </a:r>
            <a:r>
              <a:rPr lang="en-US" baseline="0" dirty="0" err="1" smtClean="0"/>
              <a:t>eşittir</a:t>
            </a:r>
            <a:r>
              <a:rPr lang="en-US" baseline="0" dirty="0" smtClean="0"/>
              <a:t>. Bu </a:t>
            </a:r>
            <a:r>
              <a:rPr lang="en-US" baseline="0" dirty="0" err="1" smtClean="0"/>
              <a:t>miktar</a:t>
            </a:r>
            <a:r>
              <a:rPr lang="en-US" baseline="0" dirty="0" smtClean="0"/>
              <a:t> </a:t>
            </a:r>
            <a:r>
              <a:rPr lang="en-US" baseline="0" dirty="0" err="1" smtClean="0"/>
              <a:t>yaklaşık</a:t>
            </a:r>
            <a:r>
              <a:rPr lang="en-US" baseline="0" dirty="0" smtClean="0"/>
              <a:t> 550 </a:t>
            </a:r>
            <a:r>
              <a:rPr lang="en-US" baseline="0" dirty="0" err="1" smtClean="0"/>
              <a:t>mg’dır</a:t>
            </a:r>
            <a:r>
              <a:rPr lang="en-US" baseline="0" dirty="0" smtClean="0"/>
              <a:t>. </a:t>
            </a:r>
          </a:p>
          <a:p>
            <a:pPr marL="171450" indent="-171450">
              <a:buFont typeface="Arial"/>
              <a:buChar char="•"/>
            </a:pPr>
            <a:r>
              <a:rPr lang="en-US" sz="1200" b="0" i="0" u="none" strike="noStrike" kern="1200" baseline="0" dirty="0" smtClean="0">
                <a:solidFill>
                  <a:schemeClr val="tx1"/>
                </a:solidFill>
                <a:latin typeface="+mn-lt"/>
                <a:ea typeface="+mn-ea"/>
                <a:cs typeface="+mn-cs"/>
              </a:rPr>
              <a:t>Body needs calcium to build and maintain strong bones. Your heart, muscles and nerves </a:t>
            </a:r>
            <a:r>
              <a:rPr lang="en-US" sz="1200" b="0" i="0" u="none" strike="noStrike" kern="1200" baseline="0" dirty="0" err="1" smtClean="0">
                <a:solidFill>
                  <a:schemeClr val="tx1"/>
                </a:solidFill>
                <a:latin typeface="+mn-lt"/>
                <a:ea typeface="+mn-ea"/>
                <a:cs typeface="+mn-cs"/>
              </a:rPr>
              <a:t>alsoneed</a:t>
            </a:r>
            <a:r>
              <a:rPr lang="en-US" sz="1200" b="0" i="0" u="none" strike="noStrike" kern="1200" baseline="0" dirty="0" smtClean="0">
                <a:solidFill>
                  <a:schemeClr val="tx1"/>
                </a:solidFill>
                <a:latin typeface="+mn-lt"/>
                <a:ea typeface="+mn-ea"/>
                <a:cs typeface="+mn-cs"/>
              </a:rPr>
              <a:t> calcium to function properly.</a:t>
            </a:r>
            <a:endParaRPr lang="en-US" dirty="0"/>
          </a:p>
        </p:txBody>
      </p:sp>
      <p:sp>
        <p:nvSpPr>
          <p:cNvPr id="4" name="Slide Number Placeholder 3"/>
          <p:cNvSpPr>
            <a:spLocks noGrp="1"/>
          </p:cNvSpPr>
          <p:nvPr>
            <p:ph type="sldNum" sz="quarter" idx="10"/>
          </p:nvPr>
        </p:nvSpPr>
        <p:spPr/>
        <p:txBody>
          <a:bodyPr/>
          <a:lstStyle/>
          <a:p>
            <a:fld id="{4A025F2A-8564-B247-BD61-C5B52BA7189E}" type="slidenum">
              <a:rPr lang="en-US" smtClean="0"/>
              <a:t>2</a:t>
            </a:fld>
            <a:endParaRPr lang="en-US"/>
          </a:p>
        </p:txBody>
      </p:sp>
    </p:spTree>
    <p:extLst>
      <p:ext uri="{BB962C8B-B14F-4D97-AF65-F5344CB8AC3E}">
        <p14:creationId xmlns:p14="http://schemas.microsoft.com/office/powerpoint/2010/main" val="2382097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fld id="{0E78A471-D789-41F3-8A64-F8CE717DD838}" type="slidenum">
              <a:rPr lang="en-GB"/>
              <a:t>14</a:t>
            </a:fld>
            <a:endParaRPr lang="en-GB"/>
          </a:p>
        </p:txBody>
      </p:sp>
      <p:sp>
        <p:nvSpPr>
          <p:cNvPr id="4099"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685512" y="4343230"/>
            <a:ext cx="5486976" cy="4115139"/>
          </a:xfrm>
          <a:noFill/>
          <a:ln/>
        </p:spPr>
        <p:txBody>
          <a:bodyPr tIns="9279"/>
          <a:lstStyle/>
          <a:p>
            <a:pPr algn="just">
              <a:lnSpc>
                <a:spcPct val="93000"/>
              </a:lnSpc>
              <a:spcBef>
                <a:spcPct val="0"/>
              </a:spcBef>
              <a:tabLst>
                <a:tab pos="634643" algn="l"/>
                <a:tab pos="1269286" algn="l"/>
                <a:tab pos="1903929" algn="l"/>
                <a:tab pos="2538573" algn="l"/>
                <a:tab pos="3173216" algn="l"/>
                <a:tab pos="3807859" algn="l"/>
                <a:tab pos="4442502" algn="l"/>
                <a:tab pos="5077145" algn="l"/>
              </a:tabLst>
            </a:pPr>
            <a:r>
              <a:rPr dirty="0" smtClean="0"/>
              <a:t>Comparison </a:t>
            </a:r>
            <a:r>
              <a:rPr dirty="0"/>
              <a:t>2 Calcium supplementation versus placebo or no treatment (infant outcomes), Outcome 1 Low birthweight (&lt; 2500 g).
</a:t>
            </a:r>
          </a:p>
          <a:p>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b="0" i="0" u="none" strike="noStrike" kern="1200" baseline="0" dirty="0" smtClean="0">
                <a:solidFill>
                  <a:schemeClr val="tx1"/>
                </a:solidFill>
                <a:latin typeface="+mn-lt"/>
                <a:ea typeface="+mn-ea"/>
                <a:cs typeface="+mn-cs"/>
              </a:rPr>
              <a:t>Adolescence is a critical period for peak bone mass development; therefore, it has been thought that pregnancy during adolescence will place an adverse burden on the developing maternal and fetal skeletons. </a:t>
            </a:r>
            <a:r>
              <a:rPr lang="en-US" sz="1200" b="0" i="0" u="none" strike="noStrike" kern="1200" baseline="0" dirty="0" err="1" smtClean="0">
                <a:solidFill>
                  <a:schemeClr val="tx1"/>
                </a:solidFill>
                <a:latin typeface="+mn-lt"/>
                <a:ea typeface="+mn-ea"/>
                <a:cs typeface="+mn-cs"/>
              </a:rPr>
              <a:t>Bezerra</a:t>
            </a:r>
            <a:r>
              <a:rPr lang="en-US" sz="1200" b="0" i="0" u="none" strike="noStrike" kern="1200" baseline="0" dirty="0" smtClean="0">
                <a:solidFill>
                  <a:schemeClr val="tx1"/>
                </a:solidFill>
                <a:latin typeface="+mn-lt"/>
                <a:ea typeface="+mn-ea"/>
                <a:cs typeface="+mn-cs"/>
              </a:rPr>
              <a:t> et al. found that adolescents have elevated bone </a:t>
            </a:r>
            <a:r>
              <a:rPr lang="en-US" sz="1200" b="0" i="0" u="none" strike="noStrike" kern="1200" baseline="0" dirty="0" err="1" smtClean="0">
                <a:solidFill>
                  <a:schemeClr val="tx1"/>
                </a:solidFill>
                <a:latin typeface="+mn-lt"/>
                <a:ea typeface="+mn-ea"/>
                <a:cs typeface="+mn-cs"/>
              </a:rPr>
              <a:t>resorption</a:t>
            </a:r>
            <a:r>
              <a:rPr lang="en-US" sz="1200" b="0" i="0" u="none" strike="noStrike" kern="1200" baseline="0" dirty="0" smtClean="0">
                <a:solidFill>
                  <a:schemeClr val="tx1"/>
                </a:solidFill>
                <a:latin typeface="+mn-lt"/>
                <a:ea typeface="+mn-ea"/>
                <a:cs typeface="+mn-cs"/>
              </a:rPr>
              <a:t> during pregnancy, but less than what is typically observed in adult pregnant women. Additionally, the rate of bone formation does not increase in pregnant adolescents as it does in pregnant adults.</a:t>
            </a:r>
          </a:p>
          <a:p>
            <a:pPr marL="171450" indent="-171450">
              <a:buFont typeface="Arial"/>
              <a:buChar char="•"/>
            </a:pPr>
            <a:r>
              <a:rPr lang="en-US" sz="1200" b="0" i="0" u="none" strike="noStrike" kern="1200" baseline="0" dirty="0" smtClean="0">
                <a:solidFill>
                  <a:schemeClr val="tx1"/>
                </a:solidFill>
                <a:latin typeface="+mn-lt"/>
                <a:ea typeface="+mn-ea"/>
                <a:cs typeface="+mn-cs"/>
              </a:rPr>
              <a:t>Additionally, calcium absorption, measured during the third trimester in pregnant adolescents, averaged 53%,  not notably different than absorption rates in pregnant adults. However, most adolescent females have not reached peak bone mass and are therefore at risk of not meeting their peak rate of bone accretion.</a:t>
            </a:r>
            <a:endParaRPr lang="en-US" dirty="0"/>
          </a:p>
        </p:txBody>
      </p:sp>
      <p:sp>
        <p:nvSpPr>
          <p:cNvPr id="4" name="Slide Number Placeholder 3"/>
          <p:cNvSpPr>
            <a:spLocks noGrp="1"/>
          </p:cNvSpPr>
          <p:nvPr>
            <p:ph type="sldNum" sz="quarter" idx="10"/>
          </p:nvPr>
        </p:nvSpPr>
        <p:spPr/>
        <p:txBody>
          <a:bodyPr/>
          <a:lstStyle/>
          <a:p>
            <a:fld id="{4A025F2A-8564-B247-BD61-C5B52BA7189E}" type="slidenum">
              <a:rPr lang="en-US" smtClean="0"/>
              <a:t>15</a:t>
            </a:fld>
            <a:endParaRPr lang="en-US"/>
          </a:p>
        </p:txBody>
      </p:sp>
    </p:spTree>
    <p:extLst>
      <p:ext uri="{BB962C8B-B14F-4D97-AF65-F5344CB8AC3E}">
        <p14:creationId xmlns:p14="http://schemas.microsoft.com/office/powerpoint/2010/main" val="3554476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To absorb calcium, your body also needs vitamin D. A few foods naturally contain small amounts of vitamin D, such as canned salmon with bones and egg yolks. You can also get vitamin D from fortified foods and sun exposure. The RDA for vitamin D is 600 international units (15 micrograms) a day for most adults.</a:t>
            </a:r>
            <a:endParaRPr lang="en-US" dirty="0"/>
          </a:p>
        </p:txBody>
      </p:sp>
      <p:sp>
        <p:nvSpPr>
          <p:cNvPr id="4" name="Slide Number Placeholder 3"/>
          <p:cNvSpPr>
            <a:spLocks noGrp="1"/>
          </p:cNvSpPr>
          <p:nvPr>
            <p:ph type="sldNum" sz="quarter" idx="10"/>
          </p:nvPr>
        </p:nvSpPr>
        <p:spPr/>
        <p:txBody>
          <a:bodyPr/>
          <a:lstStyle/>
          <a:p>
            <a:fld id="{4A025F2A-8564-B247-BD61-C5B52BA7189E}" type="slidenum">
              <a:rPr lang="en-US" smtClean="0"/>
              <a:t>3</a:t>
            </a:fld>
            <a:endParaRPr lang="en-US"/>
          </a:p>
        </p:txBody>
      </p:sp>
    </p:spTree>
    <p:extLst>
      <p:ext uri="{BB962C8B-B14F-4D97-AF65-F5344CB8AC3E}">
        <p14:creationId xmlns:p14="http://schemas.microsoft.com/office/powerpoint/2010/main" val="1580247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two main forms of calcium supplements are carbonate and citrate. Calcium carbonate is cheapest and therefore often a good first choice. Other forms of calcium in supplements include </a:t>
            </a:r>
            <a:r>
              <a:rPr lang="en-US" sz="1200" b="0" i="0" u="none" strike="noStrike" kern="1200" baseline="0" dirty="0" err="1" smtClean="0">
                <a:solidFill>
                  <a:schemeClr val="tx1"/>
                </a:solidFill>
                <a:latin typeface="+mn-lt"/>
                <a:ea typeface="+mn-ea"/>
                <a:cs typeface="+mn-cs"/>
              </a:rPr>
              <a:t>gluconate</a:t>
            </a:r>
            <a:r>
              <a:rPr lang="en-US" sz="1200" b="0" i="0" u="none" strike="noStrike" kern="1200" baseline="0" dirty="0" smtClean="0">
                <a:solidFill>
                  <a:schemeClr val="tx1"/>
                </a:solidFill>
                <a:latin typeface="+mn-lt"/>
                <a:ea typeface="+mn-ea"/>
                <a:cs typeface="+mn-cs"/>
              </a:rPr>
              <a:t> and lactate.</a:t>
            </a:r>
            <a:endParaRPr lang="en-US" dirty="0"/>
          </a:p>
        </p:txBody>
      </p:sp>
      <p:sp>
        <p:nvSpPr>
          <p:cNvPr id="4" name="Slide Number Placeholder 3"/>
          <p:cNvSpPr>
            <a:spLocks noGrp="1"/>
          </p:cNvSpPr>
          <p:nvPr>
            <p:ph type="sldNum" sz="quarter" idx="10"/>
          </p:nvPr>
        </p:nvSpPr>
        <p:spPr/>
        <p:txBody>
          <a:bodyPr/>
          <a:lstStyle/>
          <a:p>
            <a:fld id="{4A025F2A-8564-B247-BD61-C5B52BA7189E}" type="slidenum">
              <a:rPr lang="en-US" smtClean="0"/>
              <a:t>6</a:t>
            </a:fld>
            <a:endParaRPr lang="en-US"/>
          </a:p>
        </p:txBody>
      </p:sp>
    </p:spTree>
    <p:extLst>
      <p:ext uri="{BB962C8B-B14F-4D97-AF65-F5344CB8AC3E}">
        <p14:creationId xmlns:p14="http://schemas.microsoft.com/office/powerpoint/2010/main" val="1547670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2. </a:t>
            </a:r>
            <a:r>
              <a:rPr lang="en-US" dirty="0" err="1" smtClean="0"/>
              <a:t>ve</a:t>
            </a:r>
            <a:r>
              <a:rPr lang="en-US" dirty="0" smtClean="0"/>
              <a:t> 3. </a:t>
            </a:r>
            <a:r>
              <a:rPr lang="en-US" dirty="0" err="1" smtClean="0"/>
              <a:t>trimesterdeki</a:t>
            </a:r>
            <a:r>
              <a:rPr lang="en-US" dirty="0" smtClean="0"/>
              <a:t> </a:t>
            </a:r>
            <a:r>
              <a:rPr lang="en-US" dirty="0" err="1" smtClean="0"/>
              <a:t>artış</a:t>
            </a:r>
            <a:r>
              <a:rPr lang="en-US" baseline="0" dirty="0" smtClean="0"/>
              <a:t> </a:t>
            </a:r>
            <a:r>
              <a:rPr lang="en-US" baseline="0" dirty="0" err="1" smtClean="0"/>
              <a:t>doğrudan</a:t>
            </a:r>
            <a:r>
              <a:rPr lang="en-US" baseline="0" dirty="0" smtClean="0"/>
              <a:t> maternal </a:t>
            </a:r>
            <a:r>
              <a:rPr lang="en-US" baseline="0" dirty="0" err="1" smtClean="0"/>
              <a:t>kalsiyum</a:t>
            </a:r>
            <a:r>
              <a:rPr lang="en-US" baseline="0" dirty="0" smtClean="0"/>
              <a:t> </a:t>
            </a:r>
            <a:r>
              <a:rPr lang="en-US" baseline="0" dirty="0" err="1" smtClean="0"/>
              <a:t>alımı</a:t>
            </a:r>
            <a:r>
              <a:rPr lang="en-US" baseline="0" dirty="0" smtClean="0"/>
              <a:t> </a:t>
            </a:r>
            <a:r>
              <a:rPr lang="en-US" baseline="0" dirty="0" err="1" smtClean="0"/>
              <a:t>ile</a:t>
            </a:r>
            <a:r>
              <a:rPr lang="en-US" baseline="0" dirty="0" smtClean="0"/>
              <a:t> </a:t>
            </a:r>
            <a:r>
              <a:rPr lang="en-US" baseline="0" dirty="0" err="1" smtClean="0"/>
              <a:t>ilişkilidir</a:t>
            </a:r>
            <a:r>
              <a:rPr lang="en-US" baseline="0" dirty="0" smtClean="0"/>
              <a:t>. </a:t>
            </a:r>
          </a:p>
          <a:p>
            <a:pPr marL="171450" indent="-171450">
              <a:buFont typeface="Arial"/>
              <a:buChar char="•"/>
            </a:pPr>
            <a:r>
              <a:rPr lang="en-US" baseline="0" dirty="0" smtClean="0"/>
              <a:t>Maternal serum 1,25(OH</a:t>
            </a:r>
            <a:r>
              <a:rPr lang="en-US" baseline="-25000" dirty="0" smtClean="0"/>
              <a:t>)2 </a:t>
            </a:r>
            <a:r>
              <a:rPr lang="en-US" baseline="0" dirty="0" smtClean="0"/>
              <a:t>D </a:t>
            </a:r>
            <a:r>
              <a:rPr lang="en-US" baseline="0" dirty="0" err="1" smtClean="0"/>
              <a:t>düzeyleri</a:t>
            </a:r>
            <a:r>
              <a:rPr lang="en-US" baseline="0" dirty="0" smtClean="0"/>
              <a:t> </a:t>
            </a:r>
            <a:r>
              <a:rPr lang="en-US" baseline="0" dirty="0" err="1" smtClean="0"/>
              <a:t>gebelik</a:t>
            </a:r>
            <a:r>
              <a:rPr lang="en-US" baseline="0" dirty="0" smtClean="0"/>
              <a:t> </a:t>
            </a:r>
            <a:r>
              <a:rPr lang="en-US" baseline="0" dirty="0" err="1" smtClean="0"/>
              <a:t>süresince</a:t>
            </a:r>
            <a:r>
              <a:rPr lang="en-US" baseline="0" dirty="0" smtClean="0"/>
              <a:t> 2 </a:t>
            </a:r>
            <a:r>
              <a:rPr lang="en-US" baseline="0" dirty="0" err="1" smtClean="0"/>
              <a:t>katına</a:t>
            </a:r>
            <a:r>
              <a:rPr lang="en-US" baseline="0" dirty="0" smtClean="0"/>
              <a:t> </a:t>
            </a:r>
            <a:r>
              <a:rPr lang="en-US" baseline="0" dirty="0" err="1" smtClean="0"/>
              <a:t>çıkar</a:t>
            </a:r>
            <a:r>
              <a:rPr lang="en-US" baseline="0" dirty="0" smtClean="0"/>
              <a:t> (maternal </a:t>
            </a:r>
            <a:r>
              <a:rPr lang="en-US" baseline="0" dirty="0" err="1" smtClean="0"/>
              <a:t>kalsiyum</a:t>
            </a:r>
            <a:r>
              <a:rPr lang="en-US" baseline="0" dirty="0" smtClean="0"/>
              <a:t> </a:t>
            </a:r>
            <a:r>
              <a:rPr lang="en-US" baseline="0" dirty="0" err="1" smtClean="0"/>
              <a:t>emilimini</a:t>
            </a:r>
            <a:r>
              <a:rPr lang="en-US" baseline="0" dirty="0" smtClean="0"/>
              <a:t> </a:t>
            </a:r>
            <a:r>
              <a:rPr lang="en-US" baseline="0" dirty="0" err="1" smtClean="0"/>
              <a:t>arttırmak</a:t>
            </a:r>
            <a:r>
              <a:rPr lang="en-US" baseline="0" dirty="0" smtClean="0"/>
              <a:t> </a:t>
            </a:r>
            <a:r>
              <a:rPr lang="en-US" baseline="0" dirty="0" err="1" smtClean="0"/>
              <a:t>için</a:t>
            </a:r>
            <a:r>
              <a:rPr lang="en-US" baseline="0" dirty="0" smtClean="0"/>
              <a:t>).</a:t>
            </a:r>
          </a:p>
          <a:p>
            <a:pPr marL="171450" indent="-171450">
              <a:buFont typeface="Arial"/>
              <a:buChar char="•"/>
            </a:pPr>
            <a:r>
              <a:rPr lang="en-US" baseline="0" dirty="0" err="1" smtClean="0"/>
              <a:t>Glomerül</a:t>
            </a:r>
            <a:r>
              <a:rPr lang="en-US" baseline="0" dirty="0" smtClean="0"/>
              <a:t> </a:t>
            </a:r>
            <a:r>
              <a:rPr lang="en-US" baseline="0" dirty="0" err="1" smtClean="0"/>
              <a:t>filtrasyon</a:t>
            </a:r>
            <a:r>
              <a:rPr lang="en-US" baseline="0" dirty="0" smtClean="0"/>
              <a:t> </a:t>
            </a:r>
            <a:r>
              <a:rPr lang="en-US" baseline="0" dirty="0" err="1" smtClean="0"/>
              <a:t>hızının</a:t>
            </a:r>
            <a:r>
              <a:rPr lang="en-US" baseline="0" dirty="0" smtClean="0"/>
              <a:t> </a:t>
            </a:r>
            <a:r>
              <a:rPr lang="en-US" baseline="0" dirty="0" err="1" smtClean="0"/>
              <a:t>artışına</a:t>
            </a:r>
            <a:r>
              <a:rPr lang="en-US" baseline="0" dirty="0" smtClean="0"/>
              <a:t> </a:t>
            </a:r>
            <a:r>
              <a:rPr lang="en-US" baseline="0" dirty="0" err="1" smtClean="0"/>
              <a:t>bağlı</a:t>
            </a:r>
            <a:r>
              <a:rPr lang="en-US" baseline="0" dirty="0" smtClean="0"/>
              <a:t> </a:t>
            </a:r>
            <a:r>
              <a:rPr lang="en-US" baseline="0" dirty="0" err="1" smtClean="0"/>
              <a:t>olarak</a:t>
            </a:r>
            <a:r>
              <a:rPr lang="en-US" baseline="0" dirty="0" smtClean="0"/>
              <a:t> maternal </a:t>
            </a:r>
            <a:r>
              <a:rPr lang="en-US" baseline="0" dirty="0" err="1" smtClean="0"/>
              <a:t>kalsiyum</a:t>
            </a:r>
            <a:r>
              <a:rPr lang="en-US" baseline="0" dirty="0" smtClean="0"/>
              <a:t> </a:t>
            </a:r>
            <a:r>
              <a:rPr lang="en-US" baseline="0" dirty="0" err="1" smtClean="0"/>
              <a:t>atılımı</a:t>
            </a:r>
            <a:r>
              <a:rPr lang="en-US" baseline="0" dirty="0" smtClean="0"/>
              <a:t> </a:t>
            </a:r>
            <a:r>
              <a:rPr lang="en-US" baseline="0" dirty="0" err="1" smtClean="0"/>
              <a:t>artar</a:t>
            </a:r>
            <a:r>
              <a:rPr lang="en-US" baseline="0" dirty="0" smtClean="0"/>
              <a:t>. </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4A025F2A-8564-B247-BD61-C5B52BA7189E}" type="slidenum">
              <a:rPr lang="en-US" smtClean="0"/>
              <a:t>7</a:t>
            </a:fld>
            <a:endParaRPr lang="en-US"/>
          </a:p>
        </p:txBody>
      </p:sp>
    </p:spTree>
    <p:extLst>
      <p:ext uri="{BB962C8B-B14F-4D97-AF65-F5344CB8AC3E}">
        <p14:creationId xmlns:p14="http://schemas.microsoft.com/office/powerpoint/2010/main" val="51157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fld id="{0E78A471-D789-41F3-8A64-F8CE717DD838}" type="slidenum">
              <a:rPr lang="en-GB"/>
              <a:t>9</a:t>
            </a:fld>
            <a:endParaRPr lang="en-GB"/>
          </a:p>
        </p:txBody>
      </p:sp>
      <p:sp>
        <p:nvSpPr>
          <p:cNvPr id="4099"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685512" y="4343230"/>
            <a:ext cx="5486976" cy="4115139"/>
          </a:xfrm>
          <a:noFill/>
          <a:ln/>
        </p:spPr>
        <p:txBody>
          <a:bodyPr tIns="9279"/>
          <a:lstStyle/>
          <a:p>
            <a:r>
              <a:rPr lang="en-US" sz="1200" b="0" i="0" u="none" strike="noStrike" kern="1200" baseline="0" dirty="0" smtClean="0">
                <a:solidFill>
                  <a:schemeClr val="tx1"/>
                </a:solidFill>
                <a:latin typeface="+mn-lt"/>
                <a:ea typeface="+mn-ea"/>
                <a:cs typeface="+mn-cs"/>
              </a:rPr>
              <a:t>Low calcium intakes during pregnancy may 1) stimulate PTH secretion, increasing intracellular calcium and smooth muscle contractibility, and/or 2) release renin from the kidney, leading to vasoconstriction and retention of sodium and fluid. These physiological changes can lead to the development of PIH and preeclampsia.</a:t>
            </a:r>
            <a:r>
              <a:rPr dirty="0"/>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fld id="{0E78A471-D789-41F3-8A64-F8CE717DD838}" type="slidenum">
              <a:rPr lang="en-GB"/>
              <a:t>10</a:t>
            </a:fld>
            <a:endParaRPr lang="en-GB"/>
          </a:p>
        </p:txBody>
      </p:sp>
      <p:sp>
        <p:nvSpPr>
          <p:cNvPr id="4099"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685512" y="4343230"/>
            <a:ext cx="5486976" cy="4115139"/>
          </a:xfrm>
          <a:noFill/>
          <a:ln/>
        </p:spPr>
        <p:txBody>
          <a:bodyPr tIns="9279"/>
          <a:lstStyle/>
          <a:p>
            <a:pPr algn="just">
              <a:lnSpc>
                <a:spcPct val="93000"/>
              </a:lnSpc>
              <a:spcBef>
                <a:spcPct val="0"/>
              </a:spcBef>
              <a:tabLst>
                <a:tab pos="634643" algn="l"/>
                <a:tab pos="1269286" algn="l"/>
                <a:tab pos="1903929" algn="l"/>
                <a:tab pos="2538573" algn="l"/>
                <a:tab pos="3173216" algn="l"/>
                <a:tab pos="3807859" algn="l"/>
                <a:tab pos="4442502" algn="l"/>
                <a:tab pos="5077145" algn="l"/>
              </a:tabLst>
            </a:pPr>
            <a:r>
              <a:rPr dirty="0" smtClean="0"/>
              <a:t>Comparison </a:t>
            </a:r>
            <a:r>
              <a:rPr dirty="0"/>
              <a:t>1 Routine high‐dose calcium supplementation in pregnancy by baseline dietary calcium, Outcome 3 Preterm birth.
</a:t>
            </a:r>
          </a:p>
          <a:p>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fld id="{0E78A471-D789-41F3-8A64-F8CE717DD838}" type="slidenum">
              <a:rPr lang="en-GB"/>
              <a:t>11</a:t>
            </a:fld>
            <a:endParaRPr lang="en-GB"/>
          </a:p>
        </p:txBody>
      </p:sp>
      <p:sp>
        <p:nvSpPr>
          <p:cNvPr id="4099"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685512" y="4343230"/>
            <a:ext cx="5486976" cy="4115139"/>
          </a:xfrm>
          <a:noFill/>
          <a:ln/>
        </p:spPr>
        <p:txBody>
          <a:bodyPr tIns="9279"/>
          <a:lstStyle/>
          <a:p>
            <a:r>
              <a:rPr lang="en-US" sz="1200" b="0" i="0" u="none" strike="noStrike" kern="1200" baseline="0" dirty="0" smtClean="0">
                <a:solidFill>
                  <a:schemeClr val="tx1"/>
                </a:solidFill>
                <a:latin typeface="+mn-lt"/>
                <a:ea typeface="+mn-ea"/>
                <a:cs typeface="+mn-cs"/>
              </a:rPr>
              <a:t>The World Health Organization recommends calcium 1.5 g to 2 g daily for pregnant women with low dietary calcium intake.</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fld id="{0E78A471-D789-41F3-8A64-F8CE717DD838}" type="slidenum">
              <a:rPr lang="en-GB"/>
              <a:t>12</a:t>
            </a:fld>
            <a:endParaRPr lang="en-GB"/>
          </a:p>
        </p:txBody>
      </p:sp>
      <p:sp>
        <p:nvSpPr>
          <p:cNvPr id="4099"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685512" y="4343230"/>
            <a:ext cx="5486976" cy="4115139"/>
          </a:xfrm>
          <a:noFill/>
          <a:ln/>
        </p:spPr>
        <p:txBody>
          <a:bodyPr tIns="9279"/>
          <a:lstStyle/>
          <a:p>
            <a:pPr algn="just">
              <a:lnSpc>
                <a:spcPct val="93000"/>
              </a:lnSpc>
              <a:spcBef>
                <a:spcPct val="0"/>
              </a:spcBef>
              <a:tabLst>
                <a:tab pos="634643" algn="l"/>
                <a:tab pos="1269286" algn="l"/>
                <a:tab pos="1903929" algn="l"/>
                <a:tab pos="2538573" algn="l"/>
                <a:tab pos="3173216" algn="l"/>
                <a:tab pos="3807859" algn="l"/>
                <a:tab pos="4442502" algn="l"/>
                <a:tab pos="5077145" algn="l"/>
              </a:tabLst>
            </a:pPr>
            <a:r>
              <a:rPr dirty="0" smtClean="0"/>
              <a:t>Comparison </a:t>
            </a:r>
            <a:r>
              <a:rPr dirty="0"/>
              <a:t>1 Routine high‐dose calcium supplementation in pregnancy by baseline dietary calcium, Outcome 10 Severe pre‐</a:t>
            </a:r>
            <a:r>
              <a:rPr dirty="0" smtClean="0"/>
              <a:t>eclampsia</a:t>
            </a:r>
            <a:r>
              <a:rPr lang="tr-TR" dirty="0" smtClean="0"/>
              <a:t> </a:t>
            </a:r>
            <a:r>
              <a:rPr lang="tr-TR" dirty="0" err="1" smtClean="0"/>
              <a:t>and</a:t>
            </a:r>
            <a:r>
              <a:rPr lang="tr-TR" dirty="0" smtClean="0"/>
              <a:t> </a:t>
            </a:r>
            <a:r>
              <a:rPr lang="tr-TR" dirty="0" err="1" smtClean="0"/>
              <a:t>eclampsia</a:t>
            </a:r>
            <a:r>
              <a:rPr dirty="0" smtClean="0"/>
              <a:t>.</a:t>
            </a:r>
            <a:r>
              <a:rPr dirty="0"/>
              <a:t>
</a:t>
            </a:r>
          </a:p>
          <a:p>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fld id="{0E78A471-D789-41F3-8A64-F8CE717DD838}" type="slidenum">
              <a:rPr lang="en-GB"/>
              <a:t>13</a:t>
            </a:fld>
            <a:endParaRPr lang="en-GB"/>
          </a:p>
        </p:txBody>
      </p:sp>
      <p:sp>
        <p:nvSpPr>
          <p:cNvPr id="4099"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685512" y="4343230"/>
            <a:ext cx="5486976" cy="4115139"/>
          </a:xfrm>
          <a:noFill/>
          <a:ln/>
        </p:spPr>
        <p:txBody>
          <a:bodyPr tIns="9279"/>
          <a:lstStyle/>
          <a:p>
            <a:r>
              <a:rPr lang="en-US" sz="1200" b="0" i="0" u="none" strike="noStrike" kern="1200" baseline="0" dirty="0" smtClean="0">
                <a:solidFill>
                  <a:schemeClr val="tx1"/>
                </a:solidFill>
                <a:latin typeface="+mn-lt"/>
                <a:ea typeface="+mn-ea"/>
                <a:cs typeface="+mn-cs"/>
              </a:rPr>
              <a:t>Twenty-five studies met the inclusion criteria, but only 23 studies contributed data to the review. These 23 trials recruited 18,587 women, with 17,842 women included in final analyses. There were no statistically significant differences between women who received calcium supplementation and those who did not in terms of reducing preterm births less than 37 weeks’ gestation (risk ratio (RR) 0.86, 95% confidence interval (CI) 0.70 to 1.05; 13 studies, 16,139 women; random-effects model) or less than 34 weeks’ gestation (RR 1.04, 95% CI 0.80 to 1.36; four trials, 5669).</a:t>
            </a:r>
            <a:r>
              <a:rPr dirty="0"/>
              <a:t>
</a:t>
            </a:r>
          </a:p>
          <a:p>
            <a:r>
              <a:rPr lang="en-GB" dirty="0" smtClean="0"/>
              <a:t>.</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9" name="Group 8"/>
          <p:cNvGrpSpPr/>
          <p:nvPr/>
        </p:nvGrpSpPr>
        <p:grpSpPr>
          <a:xfrm>
            <a:off x="486873" y="411480"/>
            <a:ext cx="8170254" cy="6035040"/>
            <a:chOff x="486873" y="411480"/>
            <a:chExt cx="8170254" cy="6035040"/>
          </a:xfrm>
        </p:grpSpPr>
        <p:sp>
          <p:nvSpPr>
            <p:cNvPr id="8" name="Rectangle 7"/>
            <p:cNvSpPr/>
            <p:nvPr/>
          </p:nvSpPr>
          <p:spPr>
            <a:xfrm>
              <a:off x="486873" y="411480"/>
              <a:ext cx="8170254" cy="6035040"/>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a:spLocks/>
            </p:cNvSpPr>
            <p:nvPr/>
          </p:nvSpPr>
          <p:spPr>
            <a:xfrm>
              <a:off x="562843" y="475488"/>
              <a:ext cx="7982712" cy="5888736"/>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p:nvCxnSpPr>
          <p:spPr>
            <a:xfrm>
              <a:off x="562842" y="6133646"/>
              <a:ext cx="7982712" cy="1472"/>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7" name="Rectangle 16"/>
            <p:cNvSpPr/>
            <p:nvPr/>
          </p:nvSpPr>
          <p:spPr>
            <a:xfrm>
              <a:off x="562843" y="457200"/>
              <a:ext cx="7982712" cy="25786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914400" y="1123950"/>
            <a:ext cx="7342188" cy="1924050"/>
          </a:xfrm>
        </p:spPr>
        <p:txBody>
          <a:bodyPr anchor="b" anchorCtr="0">
            <a:noAutofit/>
          </a:bodyPr>
          <a:lstStyle>
            <a:lvl1pPr>
              <a:defRPr sz="5400" kern="1200">
                <a:solidFill>
                  <a:schemeClr val="tx1">
                    <a:lumMod val="75000"/>
                    <a:lumOff val="25000"/>
                  </a:schemeClr>
                </a:solidFill>
                <a:latin typeface="+mj-lt"/>
                <a:ea typeface="+mj-ea"/>
                <a:cs typeface="+mj-cs"/>
              </a:defRPr>
            </a:lvl1pPr>
          </a:lstStyle>
          <a:p>
            <a:r>
              <a:rPr lang="tr-TR" smtClean="0"/>
              <a:t>Click to edit Master title style</a:t>
            </a:r>
            <a:endParaRPr dirty="0"/>
          </a:p>
        </p:txBody>
      </p:sp>
      <p:sp>
        <p:nvSpPr>
          <p:cNvPr id="3" name="Subtitle 2"/>
          <p:cNvSpPr>
            <a:spLocks noGrp="1"/>
          </p:cNvSpPr>
          <p:nvPr>
            <p:ph type="subTitle" idx="1"/>
          </p:nvPr>
        </p:nvSpPr>
        <p:spPr>
          <a:xfrm>
            <a:off x="914400" y="3429000"/>
            <a:ext cx="7342188" cy="1752600"/>
          </a:xfrm>
        </p:spPr>
        <p:txBody>
          <a:bodyPr vert="horz" lIns="91440" tIns="45720" rIns="91440" bIns="45720" rtlCol="0">
            <a:normAutofit/>
          </a:bodyPr>
          <a:lstStyle>
            <a:lvl1pPr marL="0" indent="0" algn="ctr" defTabSz="914400" rtl="0" eaLnBrk="1" latinLnBrk="0" hangingPunct="1">
              <a:spcBef>
                <a:spcPts val="300"/>
              </a:spcBef>
              <a:buClr>
                <a:schemeClr val="tx1">
                  <a:lumMod val="75000"/>
                  <a:lumOff val="25000"/>
                </a:schemeClr>
              </a:buClr>
              <a:buFont typeface="Arial" pitchFamily="34" charset="0"/>
              <a:buNone/>
              <a:defRPr sz="2000" kern="1200">
                <a:solidFill>
                  <a:schemeClr val="tx1">
                    <a:lumMod val="75000"/>
                    <a:lumOff val="2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dirty="0"/>
          </a:p>
        </p:txBody>
      </p:sp>
      <p:sp>
        <p:nvSpPr>
          <p:cNvPr id="4" name="Date Placeholder 3"/>
          <p:cNvSpPr>
            <a:spLocks noGrp="1"/>
          </p:cNvSpPr>
          <p:nvPr>
            <p:ph type="dt" sz="half" idx="10"/>
          </p:nvPr>
        </p:nvSpPr>
        <p:spPr>
          <a:xfrm>
            <a:off x="573741" y="6122894"/>
            <a:ext cx="2133600" cy="259317"/>
          </a:xfrm>
        </p:spPr>
        <p:txBody>
          <a:bodyPr/>
          <a:lstStyle/>
          <a:p>
            <a:fld id="{7D290233-0DD1-4A80-BB1E-9ADC3556DBB6}" type="datetimeFigureOut">
              <a:rPr lang="en-US" smtClean="0"/>
              <a:t>28.05.17</a:t>
            </a:fld>
            <a:endParaRPr lang="en-US"/>
          </a:p>
        </p:txBody>
      </p:sp>
      <p:sp>
        <p:nvSpPr>
          <p:cNvPr id="5" name="Footer Placeholder 4"/>
          <p:cNvSpPr>
            <a:spLocks noGrp="1"/>
          </p:cNvSpPr>
          <p:nvPr>
            <p:ph type="ftr" sz="quarter" idx="11"/>
          </p:nvPr>
        </p:nvSpPr>
        <p:spPr>
          <a:xfrm>
            <a:off x="5638800" y="6122894"/>
            <a:ext cx="2895600" cy="257810"/>
          </a:xfrm>
        </p:spPr>
        <p:txBody>
          <a:bodyPr/>
          <a:lstStyle/>
          <a:p>
            <a:endParaRPr lang="en-US"/>
          </a:p>
        </p:txBody>
      </p:sp>
      <p:sp>
        <p:nvSpPr>
          <p:cNvPr id="6" name="Slide Number Placeholder 5"/>
          <p:cNvSpPr>
            <a:spLocks noGrp="1"/>
          </p:cNvSpPr>
          <p:nvPr>
            <p:ph type="sldNum" sz="quarter" idx="12"/>
          </p:nvPr>
        </p:nvSpPr>
        <p:spPr>
          <a:xfrm>
            <a:off x="4191000" y="6122894"/>
            <a:ext cx="762000" cy="271463"/>
          </a:xfrm>
        </p:spPr>
        <p:txBody>
          <a:bodyPr/>
          <a:lstStyle/>
          <a:p>
            <a:fld id="{CFE4BAC9-6D41-4691-9299-18EF07EF017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Picture, and Caption">
    <p:spTree>
      <p:nvGrpSpPr>
        <p:cNvPr id="1" name=""/>
        <p:cNvGrpSpPr/>
        <p:nvPr/>
      </p:nvGrpSpPr>
      <p:grpSpPr>
        <a:xfrm>
          <a:off x="0" y="0"/>
          <a:ext cx="0" cy="0"/>
          <a:chOff x="0" y="0"/>
          <a:chExt cx="0" cy="0"/>
        </a:xfrm>
      </p:grpSpPr>
      <p:grpSp>
        <p:nvGrpSpPr>
          <p:cNvPr id="8" name="Group 7"/>
          <p:cNvGrpSpPr/>
          <p:nvPr/>
        </p:nvGrpSpPr>
        <p:grpSpPr>
          <a:xfrm>
            <a:off x="182880" y="173699"/>
            <a:ext cx="8778240" cy="6510602"/>
            <a:chOff x="182880" y="173699"/>
            <a:chExt cx="8778240" cy="6510602"/>
          </a:xfrm>
        </p:grpSpPr>
        <p:grpSp>
          <p:nvGrpSpPr>
            <p:cNvPr id="26" name="Group 25"/>
            <p:cNvGrpSpPr/>
            <p:nvPr/>
          </p:nvGrpSpPr>
          <p:grpSpPr>
            <a:xfrm>
              <a:off x="182880" y="173699"/>
              <a:ext cx="8778240" cy="6510602"/>
              <a:chOff x="182880" y="173699"/>
              <a:chExt cx="8778240" cy="6510602"/>
            </a:xfrm>
          </p:grpSpPr>
          <p:grpSp>
            <p:nvGrpSpPr>
              <p:cNvPr id="27" name="Group 26"/>
              <p:cNvGrpSpPr/>
              <p:nvPr/>
            </p:nvGrpSpPr>
            <p:grpSpPr>
              <a:xfrm>
                <a:off x="182880" y="173699"/>
                <a:ext cx="8778240" cy="6510602"/>
                <a:chOff x="182880" y="173699"/>
                <a:chExt cx="8778240" cy="6510602"/>
              </a:xfrm>
            </p:grpSpPr>
            <p:sp>
              <p:nvSpPr>
                <p:cNvPr id="29" name="Rectangle 28"/>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0" name="Group 10"/>
                <p:cNvGrpSpPr/>
                <p:nvPr/>
              </p:nvGrpSpPr>
              <p:grpSpPr>
                <a:xfrm>
                  <a:off x="256032" y="237744"/>
                  <a:ext cx="8622792" cy="6364224"/>
                  <a:chOff x="247157" y="247430"/>
                  <a:chExt cx="8622792" cy="6364224"/>
                </a:xfrm>
              </p:grpSpPr>
              <p:sp>
                <p:nvSpPr>
                  <p:cNvPr id="31" name="Rectangle 30"/>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2" name="Straight Connector 31"/>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8" name="Rectangle 27"/>
              <p:cNvSpPr/>
              <p:nvPr/>
            </p:nvSpPr>
            <p:spPr>
              <a:xfrm rot="5400000">
                <a:off x="801086"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5" name="Rectangle 24"/>
            <p:cNvSpPr/>
            <p:nvPr/>
          </p:nvSpPr>
          <p:spPr>
            <a:xfrm rot="10800000">
              <a:off x="258763" y="1594462"/>
              <a:ext cx="357530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225" y="1694329"/>
            <a:ext cx="3008313" cy="914400"/>
          </a:xfrm>
        </p:spPr>
        <p:txBody>
          <a:bodyPr anchor="b">
            <a:normAutofit/>
          </a:bodyPr>
          <a:lstStyle>
            <a:lvl1pPr algn="l">
              <a:defRPr sz="2800" b="0"/>
            </a:lvl1pPr>
          </a:lstStyle>
          <a:p>
            <a:r>
              <a:rPr lang="tr-TR" smtClean="0"/>
              <a:t>Click to edit Master title style</a:t>
            </a:r>
            <a:endParaRPr dirty="0"/>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dirty="0"/>
          </a:p>
        </p:txBody>
      </p:sp>
      <p:sp>
        <p:nvSpPr>
          <p:cNvPr id="4" name="Text Placeholder 3"/>
          <p:cNvSpPr>
            <a:spLocks noGrp="1"/>
          </p:cNvSpPr>
          <p:nvPr>
            <p:ph type="body" sz="half" idx="2"/>
          </p:nvPr>
        </p:nvSpPr>
        <p:spPr>
          <a:xfrm>
            <a:off x="530225" y="2672323"/>
            <a:ext cx="3008313" cy="3403040"/>
          </a:xfrm>
        </p:spPr>
        <p:txBody>
          <a:bodyPr>
            <a:normAutofit/>
          </a:bodyPr>
          <a:lstStyle>
            <a:lvl1pPr marL="0" indent="0">
              <a:lnSpc>
                <a:spcPct val="120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7D290233-0DD1-4A80-BB1E-9ADC3556DBB6}" type="datetimeFigureOut">
              <a:rPr lang="en-US" smtClean="0"/>
              <a:t>28.05.17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a:p>
        </p:txBody>
      </p:sp>
      <p:sp>
        <p:nvSpPr>
          <p:cNvPr id="17" name="Picture Placeholder 16"/>
          <p:cNvSpPr>
            <a:spLocks noGrp="1"/>
          </p:cNvSpPr>
          <p:nvPr>
            <p:ph type="pic" sz="quarter" idx="13"/>
          </p:nvPr>
        </p:nvSpPr>
        <p:spPr>
          <a:xfrm>
            <a:off x="352892" y="310123"/>
            <a:ext cx="3398837" cy="1204912"/>
          </a:xfrm>
        </p:spPr>
        <p:txBody>
          <a:bodyPr>
            <a:normAutofit/>
          </a:bodyPr>
          <a:lstStyle>
            <a:lvl1pPr>
              <a:buNone/>
              <a:defRPr sz="1800"/>
            </a:lvl1pPr>
          </a:lstStyle>
          <a:p>
            <a:r>
              <a:rPr lang="tr-TR"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5" name="Group 14"/>
          <p:cNvGrpSpPr/>
          <p:nvPr/>
        </p:nvGrpSpPr>
        <p:grpSpPr>
          <a:xfrm>
            <a:off x="182880" y="173699"/>
            <a:ext cx="8778240" cy="6510602"/>
            <a:chOff x="182880" y="173699"/>
            <a:chExt cx="8778240" cy="6510602"/>
          </a:xfrm>
        </p:grpSpPr>
        <p:grpSp>
          <p:nvGrpSpPr>
            <p:cNvPr id="16" name="Group 15"/>
            <p:cNvGrpSpPr/>
            <p:nvPr/>
          </p:nvGrpSpPr>
          <p:grpSpPr>
            <a:xfrm>
              <a:off x="182880" y="173699"/>
              <a:ext cx="8778240" cy="6510602"/>
              <a:chOff x="182880" y="173699"/>
              <a:chExt cx="8778240" cy="6510602"/>
            </a:xfrm>
          </p:grpSpPr>
          <p:sp>
            <p:nvSpPr>
              <p:cNvPr id="18" name="Rectangle 17"/>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9" name="Group 10"/>
              <p:cNvGrpSpPr/>
              <p:nvPr/>
            </p:nvGrpSpPr>
            <p:grpSpPr>
              <a:xfrm>
                <a:off x="256032" y="237744"/>
                <a:ext cx="8622792" cy="6364224"/>
                <a:chOff x="247157" y="247430"/>
                <a:chExt cx="8622792" cy="6364224"/>
              </a:xfrm>
            </p:grpSpPr>
            <p:sp>
              <p:nvSpPr>
                <p:cNvPr id="20" name="Rectangle 19"/>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1" name="Straight Connector 20"/>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7" name="Rectangle 16"/>
            <p:cNvSpPr/>
            <p:nvPr/>
          </p:nvSpPr>
          <p:spPr>
            <a:xfrm rot="5400000">
              <a:off x="801086"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352" y="1691640"/>
            <a:ext cx="3008376" cy="914400"/>
          </a:xfrm>
        </p:spPr>
        <p:txBody>
          <a:bodyPr anchor="b">
            <a:noAutofit/>
          </a:bodyPr>
          <a:lstStyle>
            <a:lvl1pPr algn="l">
              <a:defRPr sz="2800" b="0"/>
            </a:lvl1pPr>
          </a:lstStyle>
          <a:p>
            <a:r>
              <a:rPr lang="tr-TR" smtClean="0"/>
              <a:t>Click to edit Master title style</a:t>
            </a:r>
            <a:endParaRPr/>
          </a:p>
        </p:txBody>
      </p:sp>
      <p:sp>
        <p:nvSpPr>
          <p:cNvPr id="3" name="Picture Placeholder 2"/>
          <p:cNvSpPr>
            <a:spLocks noGrp="1"/>
          </p:cNvSpPr>
          <p:nvPr>
            <p:ph type="pic" idx="1"/>
          </p:nvPr>
        </p:nvSpPr>
        <p:spPr>
          <a:xfrm>
            <a:off x="4338559" y="612775"/>
            <a:ext cx="4114800" cy="5468112"/>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Drag picture to placeholder or click icon to add</a:t>
            </a:r>
            <a:endParaRPr/>
          </a:p>
        </p:txBody>
      </p:sp>
      <p:sp>
        <p:nvSpPr>
          <p:cNvPr id="4" name="Text Placeholder 3"/>
          <p:cNvSpPr>
            <a:spLocks noGrp="1"/>
          </p:cNvSpPr>
          <p:nvPr>
            <p:ph type="body" sz="half" idx="2"/>
          </p:nvPr>
        </p:nvSpPr>
        <p:spPr>
          <a:xfrm>
            <a:off x="530352" y="2670048"/>
            <a:ext cx="3008376" cy="3401568"/>
          </a:xfrm>
        </p:spPr>
        <p:txBody>
          <a:bodyPr vert="horz" lIns="91440" tIns="45720" rIns="91440" bIns="45720" rtlCol="0">
            <a:normAutofit/>
          </a:bodyPr>
          <a:lstStyle>
            <a:lvl1pPr marL="0" indent="0">
              <a:lnSpc>
                <a:spcPct val="120000"/>
              </a:lnSpc>
              <a:spcBef>
                <a:spcPts val="600"/>
              </a:spcBef>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tr-TR" smtClean="0"/>
              <a:t>Click to edit Master text styles</a:t>
            </a:r>
          </a:p>
        </p:txBody>
      </p:sp>
      <p:sp>
        <p:nvSpPr>
          <p:cNvPr id="5" name="Date Placeholder 4"/>
          <p:cNvSpPr>
            <a:spLocks noGrp="1"/>
          </p:cNvSpPr>
          <p:nvPr>
            <p:ph type="dt" sz="half" idx="10"/>
          </p:nvPr>
        </p:nvSpPr>
        <p:spPr/>
        <p:txBody>
          <a:bodyPr/>
          <a:lstStyle/>
          <a:p>
            <a:fld id="{7D290233-0DD1-4A80-BB1E-9ADC3556DBB6}" type="datetimeFigureOut">
              <a:rPr lang="en-US" smtClean="0"/>
              <a:t>28.05.17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grpSp>
        <p:nvGrpSpPr>
          <p:cNvPr id="10" name="Group 9"/>
          <p:cNvGrpSpPr/>
          <p:nvPr/>
        </p:nvGrpSpPr>
        <p:grpSpPr>
          <a:xfrm>
            <a:off x="182880" y="173699"/>
            <a:ext cx="8778240" cy="6510602"/>
            <a:chOff x="182880" y="173699"/>
            <a:chExt cx="8778240" cy="6510602"/>
          </a:xfrm>
        </p:grpSpPr>
        <p:grpSp>
          <p:nvGrpSpPr>
            <p:cNvPr id="17" name="Group 16"/>
            <p:cNvGrpSpPr/>
            <p:nvPr/>
          </p:nvGrpSpPr>
          <p:grpSpPr>
            <a:xfrm>
              <a:off x="182880" y="173699"/>
              <a:ext cx="8778240" cy="6510602"/>
              <a:chOff x="182880" y="173699"/>
              <a:chExt cx="8778240" cy="6510602"/>
            </a:xfrm>
          </p:grpSpPr>
          <p:sp>
            <p:nvSpPr>
              <p:cNvPr id="19" name="Rectangle 18"/>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1" name="Group 10"/>
              <p:cNvGrpSpPr/>
              <p:nvPr/>
            </p:nvGrpSpPr>
            <p:grpSpPr>
              <a:xfrm>
                <a:off x="256032" y="237744"/>
                <a:ext cx="8622792" cy="6364224"/>
                <a:chOff x="247157" y="247430"/>
                <a:chExt cx="8622792" cy="6364224"/>
              </a:xfrm>
            </p:grpSpPr>
            <p:sp>
              <p:nvSpPr>
                <p:cNvPr id="22" name="Rectangle 21"/>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3" name="Straight Connector 22"/>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0" name="Rectangle 19"/>
            <p:cNvSpPr/>
            <p:nvPr/>
          </p:nvSpPr>
          <p:spPr>
            <a:xfrm>
              <a:off x="256032" y="42031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351" y="4287819"/>
            <a:ext cx="8021977" cy="916193"/>
          </a:xfrm>
        </p:spPr>
        <p:txBody>
          <a:bodyPr anchor="b">
            <a:noAutofit/>
          </a:bodyPr>
          <a:lstStyle>
            <a:lvl1pPr algn="l">
              <a:defRPr sz="3600" b="0"/>
            </a:lvl1pPr>
          </a:lstStyle>
          <a:p>
            <a:r>
              <a:rPr lang="tr-TR" smtClean="0"/>
              <a:t>Click to edit Master title style</a:t>
            </a:r>
            <a:endParaRPr dirty="0"/>
          </a:p>
        </p:txBody>
      </p:sp>
      <p:sp>
        <p:nvSpPr>
          <p:cNvPr id="3" name="Picture Placeholder 2"/>
          <p:cNvSpPr>
            <a:spLocks noGrp="1"/>
          </p:cNvSpPr>
          <p:nvPr>
            <p:ph type="pic" idx="1"/>
          </p:nvPr>
        </p:nvSpPr>
        <p:spPr>
          <a:xfrm>
            <a:off x="356347" y="331694"/>
            <a:ext cx="8421624" cy="3783106"/>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Drag picture to placeholder or click icon to add</a:t>
            </a:r>
            <a:endParaRPr/>
          </a:p>
        </p:txBody>
      </p:sp>
      <p:sp>
        <p:nvSpPr>
          <p:cNvPr id="4" name="Text Placeholder 3"/>
          <p:cNvSpPr>
            <a:spLocks noGrp="1"/>
          </p:cNvSpPr>
          <p:nvPr>
            <p:ph type="body" sz="half" idx="2"/>
          </p:nvPr>
        </p:nvSpPr>
        <p:spPr>
          <a:xfrm>
            <a:off x="530351" y="5271247"/>
            <a:ext cx="8021977" cy="1013011"/>
          </a:xfrm>
        </p:spPr>
        <p:txBody>
          <a:bodyPr vert="horz" lIns="91440" tIns="45720" rIns="91440" bIns="45720" rtlCol="0">
            <a:normAutofit/>
          </a:bodyPr>
          <a:lstStyle>
            <a:lvl1pPr marL="0" indent="0">
              <a:spcBef>
                <a:spcPts val="0"/>
              </a:spcBef>
              <a:buNone/>
              <a:defRPr sz="18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tr-TR" smtClean="0"/>
              <a:t>Click to edit Master text styles</a:t>
            </a:r>
          </a:p>
        </p:txBody>
      </p:sp>
      <p:sp>
        <p:nvSpPr>
          <p:cNvPr id="5" name="Date Placeholder 4"/>
          <p:cNvSpPr>
            <a:spLocks noGrp="1"/>
          </p:cNvSpPr>
          <p:nvPr>
            <p:ph type="dt" sz="half" idx="10"/>
          </p:nvPr>
        </p:nvSpPr>
        <p:spPr/>
        <p:txBody>
          <a:bodyPr/>
          <a:lstStyle/>
          <a:p>
            <a:fld id="{7D290233-0DD1-4A80-BB1E-9ADC3556DBB6}" type="datetimeFigureOut">
              <a:rPr lang="en-US" smtClean="0"/>
              <a:t>28.05.17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13" name="Group 12"/>
          <p:cNvGrpSpPr/>
          <p:nvPr/>
        </p:nvGrpSpPr>
        <p:grpSpPr>
          <a:xfrm>
            <a:off x="182880" y="173699"/>
            <a:ext cx="8778240" cy="6510602"/>
            <a:chOff x="182880" y="173699"/>
            <a:chExt cx="8778240" cy="6510602"/>
          </a:xfrm>
        </p:grpSpPr>
        <p:sp>
          <p:nvSpPr>
            <p:cNvPr id="14" name="Rectangle 13"/>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5" name="Group 10"/>
            <p:cNvGrpSpPr/>
            <p:nvPr/>
          </p:nvGrpSpPr>
          <p:grpSpPr>
            <a:xfrm>
              <a:off x="256032" y="237744"/>
              <a:ext cx="8622792" cy="6364224"/>
              <a:chOff x="247157" y="247430"/>
              <a:chExt cx="8622792" cy="6364224"/>
            </a:xfrm>
          </p:grpSpPr>
          <p:sp>
            <p:nvSpPr>
              <p:cNvPr id="16" name="Rectangle 15"/>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7" name="Straight Connector 16"/>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8" name="Rectangle 17"/>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tr-TR"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dirty="0"/>
          </a:p>
        </p:txBody>
      </p:sp>
      <p:sp>
        <p:nvSpPr>
          <p:cNvPr id="4" name="Date Placeholder 3"/>
          <p:cNvSpPr>
            <a:spLocks noGrp="1"/>
          </p:cNvSpPr>
          <p:nvPr>
            <p:ph type="dt" sz="half" idx="10"/>
          </p:nvPr>
        </p:nvSpPr>
        <p:spPr/>
        <p:txBody>
          <a:bodyPr/>
          <a:lstStyle/>
          <a:p>
            <a:fld id="{7D290233-0DD1-4A80-BB1E-9ADC3556DBB6}" type="datetimeFigureOut">
              <a:rPr lang="en-US" smtClean="0"/>
              <a:t>28.05.17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182880" y="173699"/>
            <a:ext cx="8778240" cy="6510602"/>
            <a:chOff x="182880" y="173699"/>
            <a:chExt cx="8778240" cy="6510602"/>
          </a:xfrm>
        </p:grpSpPr>
        <p:grpSp>
          <p:nvGrpSpPr>
            <p:cNvPr id="14" name="Group 13"/>
            <p:cNvGrpSpPr/>
            <p:nvPr/>
          </p:nvGrpSpPr>
          <p:grpSpPr>
            <a:xfrm>
              <a:off x="182880" y="173699"/>
              <a:ext cx="8778240" cy="6510602"/>
              <a:chOff x="182880" y="173699"/>
              <a:chExt cx="8778240" cy="6510602"/>
            </a:xfrm>
          </p:grpSpPr>
          <p:sp>
            <p:nvSpPr>
              <p:cNvPr id="15" name="Rectangle 14"/>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 name="Group 10"/>
              <p:cNvGrpSpPr/>
              <p:nvPr/>
            </p:nvGrpSpPr>
            <p:grpSpPr>
              <a:xfrm>
                <a:off x="256032" y="237744"/>
                <a:ext cx="8622792" cy="6364224"/>
                <a:chOff x="247157" y="247430"/>
                <a:chExt cx="8622792" cy="6364224"/>
              </a:xfrm>
            </p:grpSpPr>
            <p:sp>
              <p:nvSpPr>
                <p:cNvPr id="17" name="Rectangle 16"/>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9" name="Straight Connector 18"/>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8" name="Rectangle 17"/>
            <p:cNvSpPr/>
            <p:nvPr/>
          </p:nvSpPr>
          <p:spPr>
            <a:xfrm rot="5400000">
              <a:off x="4242277"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Vertical Title 1"/>
          <p:cNvSpPr>
            <a:spLocks noGrp="1"/>
          </p:cNvSpPr>
          <p:nvPr>
            <p:ph type="title" orient="vert"/>
          </p:nvPr>
        </p:nvSpPr>
        <p:spPr>
          <a:xfrm>
            <a:off x="7391399" y="609600"/>
            <a:ext cx="1416423" cy="5516563"/>
          </a:xfrm>
        </p:spPr>
        <p:txBody>
          <a:bodyPr vert="eaVert">
            <a:normAutofit/>
          </a:bodyPr>
          <a:lstStyle>
            <a:lvl1pPr>
              <a:defRPr sz="3600"/>
            </a:lvl1pPr>
          </a:lstStyle>
          <a:p>
            <a:r>
              <a:rPr lang="tr-TR" smtClean="0"/>
              <a:t>Click to edit Master title style</a:t>
            </a:r>
            <a:endParaRPr/>
          </a:p>
        </p:txBody>
      </p:sp>
      <p:sp>
        <p:nvSpPr>
          <p:cNvPr id="3" name="Vertical Text Placeholder 2"/>
          <p:cNvSpPr>
            <a:spLocks noGrp="1"/>
          </p:cNvSpPr>
          <p:nvPr>
            <p:ph type="body" orient="vert" idx="1"/>
          </p:nvPr>
        </p:nvSpPr>
        <p:spPr>
          <a:xfrm>
            <a:off x="578222" y="609600"/>
            <a:ext cx="6279777" cy="5516563"/>
          </a:xfrm>
        </p:spPr>
        <p:txBody>
          <a:bodyPr vert="eaVert"/>
          <a:lstStyle>
            <a:lvl5pPr>
              <a:defRPr/>
            </a:lvl5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dirty="0"/>
          </a:p>
        </p:txBody>
      </p:sp>
      <p:sp>
        <p:nvSpPr>
          <p:cNvPr id="4" name="Date Placeholder 3"/>
          <p:cNvSpPr>
            <a:spLocks noGrp="1"/>
          </p:cNvSpPr>
          <p:nvPr>
            <p:ph type="dt" sz="half" idx="10"/>
          </p:nvPr>
        </p:nvSpPr>
        <p:spPr/>
        <p:txBody>
          <a:bodyPr/>
          <a:lstStyle/>
          <a:p>
            <a:fld id="{7D290233-0DD1-4A80-BB1E-9ADC3556DBB6}" type="datetimeFigureOut">
              <a:rPr lang="en-US" smtClean="0"/>
              <a:t>28.05.17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6481" y="273629"/>
            <a:ext cx="8226720" cy="114348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6481" y="1604329"/>
            <a:ext cx="8226720" cy="219335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6481" y="3935934"/>
            <a:ext cx="8226720" cy="2193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idx="10"/>
          </p:nvPr>
        </p:nvSpPr>
        <p:spPr>
          <a:ln/>
        </p:spPr>
        <p:txBody>
          <a:bodyPr/>
          <a:lstStyle>
            <a:lvl1pPr>
              <a:defRPr/>
            </a:lvl1pPr>
          </a:lstStyle>
          <a:p>
            <a:endParaRPr lang="en-US"/>
          </a:p>
        </p:txBody>
      </p:sp>
      <p:sp>
        <p:nvSpPr>
          <p:cNvPr id="6" name="Rectangle 4"/>
          <p:cNvSpPr>
            <a:spLocks noGrp="1" noChangeArrowheads="1"/>
          </p:cNvSpPr>
          <p:nvPr>
            <p:ph type="ftr" idx="11"/>
          </p:nvPr>
        </p:nvSpPr>
        <p:spPr>
          <a:ln/>
        </p:spPr>
        <p:txBody>
          <a:bodyPr/>
          <a:lstStyle>
            <a:lvl1pPr>
              <a:defRPr/>
            </a:lvl1pPr>
          </a:lstStyle>
          <a:p>
            <a:endParaRPr lang="en-US"/>
          </a:p>
        </p:txBody>
      </p:sp>
      <p:sp>
        <p:nvSpPr>
          <p:cNvPr id="7" name="Rectangle 5"/>
          <p:cNvSpPr>
            <a:spLocks noGrp="1" noChangeArrowheads="1"/>
          </p:cNvSpPr>
          <p:nvPr>
            <p:ph type="sldNum" idx="12"/>
          </p:nvPr>
        </p:nvSpPr>
        <p:spPr>
          <a:ln/>
        </p:spPr>
        <p:txBody>
          <a:bodyPr/>
          <a:lstStyle>
            <a:lvl1pPr>
              <a:defRPr/>
            </a:lvl1pPr>
          </a:lstStyle>
          <a:p>
            <a:fld id="{D165E9B0-7DA8-466E-963D-86F25D5E43BA}" type="slidenum">
              <a:rPr lang="en-GB"/>
              <a:pPr/>
              <a:t>‹#›</a:t>
            </a:fld>
            <a:endParaRPr lang="en-GB"/>
          </a:p>
        </p:txBody>
      </p:sp>
    </p:spTree>
    <p:extLst>
      <p:ext uri="{BB962C8B-B14F-4D97-AF65-F5344CB8AC3E}">
        <p14:creationId xmlns:p14="http://schemas.microsoft.com/office/powerpoint/2010/main" val="906875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9" name="Group 8"/>
          <p:cNvGrpSpPr/>
          <p:nvPr/>
        </p:nvGrpSpPr>
        <p:grpSpPr>
          <a:xfrm>
            <a:off x="182880" y="173699"/>
            <a:ext cx="8778240" cy="6510602"/>
            <a:chOff x="182880" y="173699"/>
            <a:chExt cx="8778240" cy="6510602"/>
          </a:xfrm>
        </p:grpSpPr>
        <p:sp>
          <p:nvSpPr>
            <p:cNvPr id="13" name="Rectangle 12"/>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10"/>
            <p:cNvGrpSpPr/>
            <p:nvPr/>
          </p:nvGrpSpPr>
          <p:grpSpPr>
            <a:xfrm>
              <a:off x="256032" y="237744"/>
              <a:ext cx="8622792" cy="6364224"/>
              <a:chOff x="247157" y="247430"/>
              <a:chExt cx="8622792" cy="6364224"/>
            </a:xfrm>
          </p:grpSpPr>
          <p:sp>
            <p:nvSpPr>
              <p:cNvPr id="19" name="Rectangle 18"/>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0" name="Straight Connector 19"/>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1" name="Rectangle 20"/>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tr-TR"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dirty="0"/>
          </a:p>
        </p:txBody>
      </p:sp>
      <p:sp>
        <p:nvSpPr>
          <p:cNvPr id="4" name="Date Placeholder 3"/>
          <p:cNvSpPr>
            <a:spLocks noGrp="1"/>
          </p:cNvSpPr>
          <p:nvPr>
            <p:ph type="dt" sz="half" idx="10"/>
          </p:nvPr>
        </p:nvSpPr>
        <p:spPr/>
        <p:txBody>
          <a:bodyPr/>
          <a:lstStyle/>
          <a:p>
            <a:fld id="{7D290233-0DD1-4A80-BB1E-9ADC3556DBB6}" type="datetimeFigureOut">
              <a:rPr lang="en-US" smtClean="0"/>
              <a:t>28.05.17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grpSp>
        <p:nvGrpSpPr>
          <p:cNvPr id="10" name="Group 9"/>
          <p:cNvGrpSpPr/>
          <p:nvPr/>
        </p:nvGrpSpPr>
        <p:grpSpPr>
          <a:xfrm>
            <a:off x="486873" y="411480"/>
            <a:ext cx="8170254" cy="6035040"/>
            <a:chOff x="486873" y="411480"/>
            <a:chExt cx="8170254" cy="6035040"/>
          </a:xfrm>
        </p:grpSpPr>
        <p:sp>
          <p:nvSpPr>
            <p:cNvPr id="12" name="Rectangle 11"/>
            <p:cNvSpPr/>
            <p:nvPr/>
          </p:nvSpPr>
          <p:spPr>
            <a:xfrm>
              <a:off x="486873" y="411480"/>
              <a:ext cx="8170254" cy="6035040"/>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11"/>
            <p:cNvGrpSpPr/>
            <p:nvPr/>
          </p:nvGrpSpPr>
          <p:grpSpPr>
            <a:xfrm>
              <a:off x="562842" y="475488"/>
              <a:ext cx="7982713" cy="5888736"/>
              <a:chOff x="562842" y="475488"/>
              <a:chExt cx="7982713" cy="5888736"/>
            </a:xfrm>
          </p:grpSpPr>
          <p:sp>
            <p:nvSpPr>
              <p:cNvPr id="8" name="Rectangle 7"/>
              <p:cNvSpPr>
                <a:spLocks/>
              </p:cNvSpPr>
              <p:nvPr/>
            </p:nvSpPr>
            <p:spPr>
              <a:xfrm>
                <a:off x="562843" y="475488"/>
                <a:ext cx="7982712" cy="5888736"/>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p:nvCxnSpPr>
            <p:spPr>
              <a:xfrm>
                <a:off x="562842" y="6133646"/>
                <a:ext cx="7982712" cy="1472"/>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p:cNvCxnSpPr/>
              <p:nvPr/>
            </p:nvCxnSpPr>
            <p:spPr>
              <a:xfrm>
                <a:off x="562842" y="3427528"/>
                <a:ext cx="7982712" cy="1472"/>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ctrTitle"/>
          </p:nvPr>
        </p:nvSpPr>
        <p:spPr>
          <a:xfrm>
            <a:off x="900113" y="3442447"/>
            <a:ext cx="7345362" cy="1532965"/>
          </a:xfrm>
        </p:spPr>
        <p:txBody>
          <a:bodyPr anchor="b" anchorCtr="0">
            <a:normAutofit/>
          </a:bodyPr>
          <a:lstStyle>
            <a:lvl1pPr>
              <a:defRPr sz="5400"/>
            </a:lvl1pPr>
          </a:lstStyle>
          <a:p>
            <a:r>
              <a:rPr lang="tr-TR" smtClean="0"/>
              <a:t>Click to edit Master title style</a:t>
            </a:r>
            <a:endParaRPr/>
          </a:p>
        </p:txBody>
      </p:sp>
      <p:sp>
        <p:nvSpPr>
          <p:cNvPr id="3" name="Subtitle 2"/>
          <p:cNvSpPr>
            <a:spLocks noGrp="1"/>
          </p:cNvSpPr>
          <p:nvPr>
            <p:ph type="subTitle" idx="1"/>
          </p:nvPr>
        </p:nvSpPr>
        <p:spPr>
          <a:xfrm>
            <a:off x="900113" y="5029200"/>
            <a:ext cx="7345362" cy="990600"/>
          </a:xfrm>
        </p:spPr>
        <p:txBody>
          <a:bodyPr>
            <a:normAutofit/>
          </a:bodyPr>
          <a:lstStyle>
            <a:lvl1pPr marL="0" indent="0" algn="ctr">
              <a:spcBef>
                <a:spcPts val="300"/>
              </a:spcBef>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dirty="0"/>
          </a:p>
        </p:txBody>
      </p:sp>
      <p:sp>
        <p:nvSpPr>
          <p:cNvPr id="4" name="Date Placeholder 3"/>
          <p:cNvSpPr>
            <a:spLocks noGrp="1"/>
          </p:cNvSpPr>
          <p:nvPr>
            <p:ph type="dt" sz="half" idx="10"/>
          </p:nvPr>
        </p:nvSpPr>
        <p:spPr>
          <a:xfrm>
            <a:off x="569259" y="6122894"/>
            <a:ext cx="2133600" cy="259317"/>
          </a:xfrm>
        </p:spPr>
        <p:txBody>
          <a:bodyPr/>
          <a:lstStyle/>
          <a:p>
            <a:fld id="{7D290233-0DD1-4A80-BB1E-9ADC3556DBB6}" type="datetimeFigureOut">
              <a:rPr lang="en-US" smtClean="0"/>
              <a:t>28.05.17</a:t>
            </a:fld>
            <a:endParaRPr lang="en-US"/>
          </a:p>
        </p:txBody>
      </p:sp>
      <p:sp>
        <p:nvSpPr>
          <p:cNvPr id="5" name="Footer Placeholder 4"/>
          <p:cNvSpPr>
            <a:spLocks noGrp="1"/>
          </p:cNvSpPr>
          <p:nvPr>
            <p:ph type="ftr" sz="quarter" idx="11"/>
          </p:nvPr>
        </p:nvSpPr>
        <p:spPr>
          <a:xfrm>
            <a:off x="5638800" y="6124401"/>
            <a:ext cx="2895600" cy="257810"/>
          </a:xfrm>
        </p:spPr>
        <p:txBody>
          <a:bodyPr/>
          <a:lstStyle/>
          <a:p>
            <a:endParaRPr lang="en-US"/>
          </a:p>
        </p:txBody>
      </p:sp>
      <p:sp>
        <p:nvSpPr>
          <p:cNvPr id="14" name="Picture Placeholder 13"/>
          <p:cNvSpPr>
            <a:spLocks noGrp="1"/>
          </p:cNvSpPr>
          <p:nvPr>
            <p:ph type="pic" sz="quarter" idx="12"/>
          </p:nvPr>
        </p:nvSpPr>
        <p:spPr>
          <a:xfrm>
            <a:off x="636493" y="533400"/>
            <a:ext cx="7836408" cy="2828925"/>
          </a:xfrm>
        </p:spPr>
        <p:txBody>
          <a:bodyPr>
            <a:normAutofit/>
          </a:bodyPr>
          <a:lstStyle>
            <a:lvl1pPr>
              <a:buNone/>
              <a:defRPr sz="2000"/>
            </a:lvl1pPr>
          </a:lstStyle>
          <a:p>
            <a:r>
              <a:rPr lang="tr-TR"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9" name="Group 8"/>
          <p:cNvGrpSpPr/>
          <p:nvPr/>
        </p:nvGrpSpPr>
        <p:grpSpPr>
          <a:xfrm>
            <a:off x="182880" y="173699"/>
            <a:ext cx="8778240" cy="6510602"/>
            <a:chOff x="182880" y="173699"/>
            <a:chExt cx="8778240" cy="6510602"/>
          </a:xfrm>
        </p:grpSpPr>
        <p:sp>
          <p:nvSpPr>
            <p:cNvPr id="12" name="Rectangle 11"/>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 name="Group 10"/>
            <p:cNvGrpSpPr/>
            <p:nvPr/>
          </p:nvGrpSpPr>
          <p:grpSpPr>
            <a:xfrm>
              <a:off x="256032" y="237744"/>
              <a:ext cx="8622792" cy="6364224"/>
              <a:chOff x="247157" y="247430"/>
              <a:chExt cx="8622792" cy="6364224"/>
            </a:xfrm>
          </p:grpSpPr>
          <p:sp>
            <p:nvSpPr>
              <p:cNvPr id="27" name="Rectangle 26"/>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8" name="Straight Connector 27"/>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title"/>
          </p:nvPr>
        </p:nvSpPr>
        <p:spPr>
          <a:xfrm>
            <a:off x="900113" y="1371600"/>
            <a:ext cx="7345362" cy="1676400"/>
          </a:xfrm>
        </p:spPr>
        <p:txBody>
          <a:bodyPr anchor="b" anchorCtr="0">
            <a:noAutofit/>
          </a:bodyPr>
          <a:lstStyle>
            <a:lvl1pPr algn="ctr">
              <a:defRPr sz="5400" b="0" i="0" cap="none" baseline="0">
                <a:solidFill>
                  <a:schemeClr val="tx1">
                    <a:lumMod val="75000"/>
                    <a:lumOff val="25000"/>
                  </a:schemeClr>
                </a:solidFill>
              </a:defRPr>
            </a:lvl1pPr>
          </a:lstStyle>
          <a:p>
            <a:r>
              <a:rPr lang="tr-TR" smtClean="0"/>
              <a:t>Click to edit Master title style</a:t>
            </a:r>
            <a:endParaRPr dirty="0"/>
          </a:p>
        </p:txBody>
      </p:sp>
      <p:sp>
        <p:nvSpPr>
          <p:cNvPr id="3" name="Text Placeholder 2"/>
          <p:cNvSpPr>
            <a:spLocks noGrp="1"/>
          </p:cNvSpPr>
          <p:nvPr>
            <p:ph type="body" idx="1"/>
          </p:nvPr>
        </p:nvSpPr>
        <p:spPr>
          <a:xfrm>
            <a:off x="900113" y="3134566"/>
            <a:ext cx="7345362" cy="1500187"/>
          </a:xfrm>
        </p:spPr>
        <p:txBody>
          <a:bodyPr anchor="t" anchorCtr="0"/>
          <a:lstStyle>
            <a:lvl1pPr marL="0" indent="0" algn="ctr">
              <a:spcBef>
                <a:spcPts val="300"/>
              </a:spcBef>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7D290233-0DD1-4A80-BB1E-9ADC3556DBB6}" type="datetimeFigureOut">
              <a:rPr lang="en-US" smtClean="0"/>
              <a:t>28.05.17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20" name="Group 19"/>
          <p:cNvGrpSpPr/>
          <p:nvPr/>
        </p:nvGrpSpPr>
        <p:grpSpPr>
          <a:xfrm>
            <a:off x="182880" y="173699"/>
            <a:ext cx="8778240" cy="6510602"/>
            <a:chOff x="182880" y="173699"/>
            <a:chExt cx="8778240" cy="6510602"/>
          </a:xfrm>
        </p:grpSpPr>
        <p:sp>
          <p:nvSpPr>
            <p:cNvPr id="21" name="Rectangle 20"/>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2" name="Group 10"/>
            <p:cNvGrpSpPr/>
            <p:nvPr/>
          </p:nvGrpSpPr>
          <p:grpSpPr>
            <a:xfrm>
              <a:off x="256032" y="237744"/>
              <a:ext cx="8622792" cy="6364224"/>
              <a:chOff x="247157" y="247430"/>
              <a:chExt cx="8622792" cy="6364224"/>
            </a:xfrm>
          </p:grpSpPr>
          <p:sp>
            <p:nvSpPr>
              <p:cNvPr id="23" name="Rectangle 22"/>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4" name="Straight Connector 23"/>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5" name="Rectangle 24"/>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tr-TR" smtClean="0"/>
              <a:t>Click to edit Master title style</a:t>
            </a:r>
            <a:endParaRPr/>
          </a:p>
        </p:txBody>
      </p:sp>
      <p:sp>
        <p:nvSpPr>
          <p:cNvPr id="3" name="Content Placeholder 2"/>
          <p:cNvSpPr>
            <a:spLocks noGrp="1"/>
          </p:cNvSpPr>
          <p:nvPr>
            <p:ph sz="half" idx="1"/>
          </p:nvPr>
        </p:nvSpPr>
        <p:spPr>
          <a:xfrm>
            <a:off x="900111"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a:p>
        </p:txBody>
      </p:sp>
      <p:sp>
        <p:nvSpPr>
          <p:cNvPr id="4" name="Content Placeholder 3"/>
          <p:cNvSpPr>
            <a:spLocks noGrp="1"/>
          </p:cNvSpPr>
          <p:nvPr>
            <p:ph sz="half" idx="2"/>
          </p:nvPr>
        </p:nvSpPr>
        <p:spPr>
          <a:xfrm>
            <a:off x="4648199"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a:p>
        </p:txBody>
      </p:sp>
      <p:sp>
        <p:nvSpPr>
          <p:cNvPr id="5" name="Date Placeholder 4"/>
          <p:cNvSpPr>
            <a:spLocks noGrp="1"/>
          </p:cNvSpPr>
          <p:nvPr>
            <p:ph type="dt" sz="half" idx="10"/>
          </p:nvPr>
        </p:nvSpPr>
        <p:spPr/>
        <p:txBody>
          <a:bodyPr/>
          <a:lstStyle/>
          <a:p>
            <a:fld id="{7D290233-0DD1-4A80-BB1E-9ADC3556DBB6}" type="datetimeFigureOut">
              <a:rPr lang="en-US" smtClean="0"/>
              <a:t>28.05.17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182880" y="173699"/>
            <a:ext cx="8778240" cy="6510602"/>
            <a:chOff x="182880" y="173699"/>
            <a:chExt cx="8778240" cy="6510602"/>
          </a:xfrm>
        </p:grpSpPr>
        <p:grpSp>
          <p:nvGrpSpPr>
            <p:cNvPr id="26" name="Group 25"/>
            <p:cNvGrpSpPr/>
            <p:nvPr/>
          </p:nvGrpSpPr>
          <p:grpSpPr>
            <a:xfrm>
              <a:off x="182880" y="173699"/>
              <a:ext cx="8778240" cy="6510602"/>
              <a:chOff x="182880" y="173699"/>
              <a:chExt cx="8778240" cy="6510602"/>
            </a:xfrm>
          </p:grpSpPr>
          <p:sp>
            <p:nvSpPr>
              <p:cNvPr id="27" name="Rectangle 26"/>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10"/>
              <p:cNvGrpSpPr/>
              <p:nvPr/>
            </p:nvGrpSpPr>
            <p:grpSpPr>
              <a:xfrm>
                <a:off x="256032" y="237744"/>
                <a:ext cx="8622792" cy="6364224"/>
                <a:chOff x="247157" y="247430"/>
                <a:chExt cx="8622792" cy="6364224"/>
              </a:xfrm>
            </p:grpSpPr>
            <p:sp>
              <p:nvSpPr>
                <p:cNvPr id="29" name="Rectangle 28"/>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1" name="Straight Connector 30"/>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2" name="Rectangle 31"/>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cxnSp>
          <p:nvCxnSpPr>
            <p:cNvPr id="23" name="Straight Connector 22"/>
            <p:cNvCxnSpPr/>
            <p:nvPr/>
          </p:nvCxnSpPr>
          <p:spPr>
            <a:xfrm rot="16200000" flipH="1">
              <a:off x="2217480" y="4026438"/>
              <a:ext cx="4711326" cy="2286"/>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 name="Title 1"/>
          <p:cNvSpPr>
            <a:spLocks noGrp="1"/>
          </p:cNvSpPr>
          <p:nvPr>
            <p:ph type="title"/>
          </p:nvPr>
        </p:nvSpPr>
        <p:spPr/>
        <p:txBody>
          <a:bodyPr/>
          <a:lstStyle>
            <a:lvl1pPr>
              <a:defRPr/>
            </a:lvl1pPr>
          </a:lstStyle>
          <a:p>
            <a:r>
              <a:rPr lang="tr-TR" smtClean="0"/>
              <a:t>Click to edit Master title style</a:t>
            </a:r>
            <a:endParaRPr/>
          </a:p>
        </p:txBody>
      </p:sp>
      <p:sp>
        <p:nvSpPr>
          <p:cNvPr id="3" name="Text Placeholder 2"/>
          <p:cNvSpPr>
            <a:spLocks noGrp="1"/>
          </p:cNvSpPr>
          <p:nvPr>
            <p:ph type="body" idx="1"/>
          </p:nvPr>
        </p:nvSpPr>
        <p:spPr>
          <a:xfrm>
            <a:off x="632301"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632301"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dirty="0"/>
          </a:p>
        </p:txBody>
      </p:sp>
      <p:sp>
        <p:nvSpPr>
          <p:cNvPr id="5" name="Text Placeholder 4"/>
          <p:cNvSpPr>
            <a:spLocks noGrp="1"/>
          </p:cNvSpPr>
          <p:nvPr>
            <p:ph type="body" sz="quarter" idx="3"/>
          </p:nvPr>
        </p:nvSpPr>
        <p:spPr>
          <a:xfrm>
            <a:off x="4945539"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945539"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dirty="0"/>
          </a:p>
        </p:txBody>
      </p:sp>
      <p:sp>
        <p:nvSpPr>
          <p:cNvPr id="7" name="Date Placeholder 6"/>
          <p:cNvSpPr>
            <a:spLocks noGrp="1"/>
          </p:cNvSpPr>
          <p:nvPr>
            <p:ph type="dt" sz="half" idx="10"/>
          </p:nvPr>
        </p:nvSpPr>
        <p:spPr/>
        <p:txBody>
          <a:bodyPr/>
          <a:lstStyle/>
          <a:p>
            <a:fld id="{7D290233-0DD1-4A80-BB1E-9ADC3556DBB6}" type="datetimeFigureOut">
              <a:rPr lang="en-US" smtClean="0"/>
              <a:t>28.05.17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2" name="Group 11"/>
          <p:cNvGrpSpPr/>
          <p:nvPr/>
        </p:nvGrpSpPr>
        <p:grpSpPr>
          <a:xfrm>
            <a:off x="182880" y="173699"/>
            <a:ext cx="8778240" cy="6510602"/>
            <a:chOff x="182880" y="173699"/>
            <a:chExt cx="8778240" cy="6510602"/>
          </a:xfrm>
        </p:grpSpPr>
        <p:sp>
          <p:nvSpPr>
            <p:cNvPr id="13" name="Rectangle 12"/>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4" name="Group 10"/>
            <p:cNvGrpSpPr/>
            <p:nvPr/>
          </p:nvGrpSpPr>
          <p:grpSpPr>
            <a:xfrm>
              <a:off x="256032" y="237744"/>
              <a:ext cx="8622792" cy="6364224"/>
              <a:chOff x="247157" y="247430"/>
              <a:chExt cx="8622792" cy="6364224"/>
            </a:xfrm>
          </p:grpSpPr>
          <p:sp>
            <p:nvSpPr>
              <p:cNvPr id="15" name="Rectangle 14"/>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7" name="Rectangle 16"/>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p:txBody>
          <a:bodyPr/>
          <a:lstStyle/>
          <a:p>
            <a:r>
              <a:rPr lang="tr-TR" smtClean="0"/>
              <a:t>Click to edit Master title style</a:t>
            </a:r>
            <a:endParaRPr/>
          </a:p>
        </p:txBody>
      </p:sp>
      <p:sp>
        <p:nvSpPr>
          <p:cNvPr id="3" name="Date Placeholder 2"/>
          <p:cNvSpPr>
            <a:spLocks noGrp="1"/>
          </p:cNvSpPr>
          <p:nvPr>
            <p:ph type="dt" sz="half" idx="10"/>
          </p:nvPr>
        </p:nvSpPr>
        <p:spPr/>
        <p:txBody>
          <a:bodyPr/>
          <a:lstStyle/>
          <a:p>
            <a:fld id="{7D290233-0DD1-4A80-BB1E-9ADC3556DBB6}" type="datetimeFigureOut">
              <a:rPr lang="en-US" smtClean="0"/>
              <a:t>28.05.17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10" name="Group 9"/>
          <p:cNvGrpSpPr/>
          <p:nvPr/>
        </p:nvGrpSpPr>
        <p:grpSpPr>
          <a:xfrm>
            <a:off x="182880" y="173699"/>
            <a:ext cx="8778240" cy="6510602"/>
            <a:chOff x="182880" y="173699"/>
            <a:chExt cx="8778240" cy="6510602"/>
          </a:xfrm>
        </p:grpSpPr>
        <p:sp>
          <p:nvSpPr>
            <p:cNvPr id="11" name="Rectangle 10"/>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 name="Group 10"/>
            <p:cNvGrpSpPr/>
            <p:nvPr/>
          </p:nvGrpSpPr>
          <p:grpSpPr>
            <a:xfrm>
              <a:off x="256032" y="237744"/>
              <a:ext cx="8622792" cy="6364224"/>
              <a:chOff x="247157" y="247430"/>
              <a:chExt cx="8622792" cy="6364224"/>
            </a:xfrm>
          </p:grpSpPr>
          <p:sp>
            <p:nvSpPr>
              <p:cNvPr id="13" name="Rectangle 12"/>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4" name="Straight Connector 13"/>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Date Placeholder 1"/>
          <p:cNvSpPr>
            <a:spLocks noGrp="1"/>
          </p:cNvSpPr>
          <p:nvPr>
            <p:ph type="dt" sz="half" idx="10"/>
          </p:nvPr>
        </p:nvSpPr>
        <p:spPr/>
        <p:txBody>
          <a:bodyPr/>
          <a:lstStyle/>
          <a:p>
            <a:fld id="{7D290233-0DD1-4A80-BB1E-9ADC3556DBB6}" type="datetimeFigureOut">
              <a:rPr lang="en-US" smtClean="0"/>
              <a:t>28.05.17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11" name="Group 10"/>
          <p:cNvGrpSpPr/>
          <p:nvPr/>
        </p:nvGrpSpPr>
        <p:grpSpPr>
          <a:xfrm>
            <a:off x="182880" y="173699"/>
            <a:ext cx="8778240" cy="6510602"/>
            <a:chOff x="182880" y="173699"/>
            <a:chExt cx="8778240" cy="6510602"/>
          </a:xfrm>
        </p:grpSpPr>
        <p:grpSp>
          <p:nvGrpSpPr>
            <p:cNvPr id="16" name="Group 15"/>
            <p:cNvGrpSpPr/>
            <p:nvPr/>
          </p:nvGrpSpPr>
          <p:grpSpPr>
            <a:xfrm>
              <a:off x="182880" y="173699"/>
              <a:ext cx="8778240" cy="6510602"/>
              <a:chOff x="182880" y="173699"/>
              <a:chExt cx="8778240" cy="6510602"/>
            </a:xfrm>
          </p:grpSpPr>
          <p:sp>
            <p:nvSpPr>
              <p:cNvPr id="17" name="Rectangle 16"/>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8" name="Group 10"/>
              <p:cNvGrpSpPr/>
              <p:nvPr/>
            </p:nvGrpSpPr>
            <p:grpSpPr>
              <a:xfrm>
                <a:off x="256032" y="237744"/>
                <a:ext cx="8622792" cy="6364224"/>
                <a:chOff x="247157" y="247430"/>
                <a:chExt cx="8622792" cy="6364224"/>
              </a:xfrm>
            </p:grpSpPr>
            <p:sp>
              <p:nvSpPr>
                <p:cNvPr id="19" name="Rectangle 18"/>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20" name="Straight Connector 19"/>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33" name="Rectangle 32"/>
            <p:cNvSpPr/>
            <p:nvPr/>
          </p:nvSpPr>
          <p:spPr>
            <a:xfrm rot="5400000">
              <a:off x="801086"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530225" y="1169892"/>
            <a:ext cx="3008313" cy="914400"/>
          </a:xfrm>
        </p:spPr>
        <p:txBody>
          <a:bodyPr anchor="b">
            <a:normAutofit/>
          </a:bodyPr>
          <a:lstStyle>
            <a:lvl1pPr algn="l">
              <a:defRPr sz="2800" b="0"/>
            </a:lvl1pPr>
          </a:lstStyle>
          <a:p>
            <a:r>
              <a:rPr lang="tr-TR" smtClean="0"/>
              <a:t>Click to edit Master title style</a:t>
            </a:r>
            <a:endParaRPr dirty="0"/>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dirty="0"/>
          </a:p>
        </p:txBody>
      </p:sp>
      <p:sp>
        <p:nvSpPr>
          <p:cNvPr id="4" name="Text Placeholder 3"/>
          <p:cNvSpPr>
            <a:spLocks noGrp="1"/>
          </p:cNvSpPr>
          <p:nvPr>
            <p:ph type="body" sz="half" idx="2"/>
          </p:nvPr>
        </p:nvSpPr>
        <p:spPr>
          <a:xfrm>
            <a:off x="530225" y="2147888"/>
            <a:ext cx="3008313" cy="3262313"/>
          </a:xfrm>
        </p:spPr>
        <p:txBody>
          <a:bodyPr vert="horz" lIns="91440" tIns="45720" rIns="91440" bIns="45720" rtlCol="0">
            <a:normAutofit/>
          </a:bodyPr>
          <a:lstStyle>
            <a:lvl1pPr marL="0" indent="0">
              <a:lnSpc>
                <a:spcPct val="120000"/>
              </a:lnSpc>
              <a:spcBef>
                <a:spcPts val="600"/>
              </a:spcBef>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10000"/>
              </a:lnSpc>
              <a:spcBef>
                <a:spcPts val="2000"/>
              </a:spcBef>
              <a:buClr>
                <a:schemeClr val="bg1">
                  <a:lumMod val="75000"/>
                  <a:lumOff val="25000"/>
                </a:schemeClr>
              </a:buClr>
              <a:buFont typeface="Arial" pitchFamily="34" charset="0"/>
              <a:buNone/>
            </a:pPr>
            <a:r>
              <a:rPr lang="tr-TR" smtClean="0"/>
              <a:t>Click to edit Master text styles</a:t>
            </a:r>
          </a:p>
        </p:txBody>
      </p:sp>
      <p:sp>
        <p:nvSpPr>
          <p:cNvPr id="5" name="Date Placeholder 4"/>
          <p:cNvSpPr>
            <a:spLocks noGrp="1"/>
          </p:cNvSpPr>
          <p:nvPr>
            <p:ph type="dt" sz="half" idx="10"/>
          </p:nvPr>
        </p:nvSpPr>
        <p:spPr/>
        <p:txBody>
          <a:bodyPr/>
          <a:lstStyle/>
          <a:p>
            <a:fld id="{7D290233-0DD1-4A80-BB1E-9ADC3556DBB6}" type="datetimeFigureOut">
              <a:rPr lang="en-US" smtClean="0"/>
              <a:t>28.05.17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0113" y="244158"/>
            <a:ext cx="7345362" cy="1339850"/>
          </a:xfrm>
          <a:prstGeom prst="rect">
            <a:avLst/>
          </a:prstGeom>
        </p:spPr>
        <p:txBody>
          <a:bodyPr vert="horz" lIns="91440" tIns="45720" rIns="91440" bIns="45720" rtlCol="0" anchor="ctr">
            <a:normAutofit/>
          </a:bodyPr>
          <a:lstStyle/>
          <a:p>
            <a:r>
              <a:rPr lang="tr-TR" smtClean="0"/>
              <a:t>Click to edit Master title style</a:t>
            </a:r>
            <a:endParaRPr dirty="0"/>
          </a:p>
        </p:txBody>
      </p:sp>
      <p:sp>
        <p:nvSpPr>
          <p:cNvPr id="3" name="Text Placeholder 2"/>
          <p:cNvSpPr>
            <a:spLocks noGrp="1"/>
          </p:cNvSpPr>
          <p:nvPr>
            <p:ph type="body" idx="1"/>
          </p:nvPr>
        </p:nvSpPr>
        <p:spPr>
          <a:xfrm>
            <a:off x="900112" y="2133601"/>
            <a:ext cx="7345363" cy="3931920"/>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dirty="0"/>
          </a:p>
        </p:txBody>
      </p:sp>
      <p:sp>
        <p:nvSpPr>
          <p:cNvPr id="4" name="Date Placeholder 3"/>
          <p:cNvSpPr>
            <a:spLocks noGrp="1"/>
          </p:cNvSpPr>
          <p:nvPr>
            <p:ph type="dt" sz="half" idx="2"/>
          </p:nvPr>
        </p:nvSpPr>
        <p:spPr>
          <a:xfrm>
            <a:off x="243840" y="6371591"/>
            <a:ext cx="2133600" cy="259317"/>
          </a:xfrm>
          <a:prstGeom prst="rect">
            <a:avLst/>
          </a:prstGeom>
        </p:spPr>
        <p:txBody>
          <a:bodyPr vert="horz" lIns="91440" tIns="45720" rIns="91440" bIns="45720" rtlCol="0" anchor="ctr"/>
          <a:lstStyle>
            <a:lvl1pPr algn="l">
              <a:defRPr sz="1200">
                <a:solidFill>
                  <a:schemeClr val="bg2">
                    <a:lumMod val="60000"/>
                    <a:lumOff val="40000"/>
                  </a:schemeClr>
                </a:solidFill>
                <a:latin typeface="Brush Script MT" pitchFamily="66" charset="0"/>
              </a:defRPr>
            </a:lvl1pPr>
          </a:lstStyle>
          <a:p>
            <a:fld id="{7D290233-0DD1-4A80-BB1E-9ADC3556DBB6}" type="datetimeFigureOut">
              <a:rPr lang="en-US" smtClean="0"/>
              <a:t>28.05.17</a:t>
            </a:fld>
            <a:endParaRPr lang="en-US"/>
          </a:p>
        </p:txBody>
      </p:sp>
      <p:sp>
        <p:nvSpPr>
          <p:cNvPr id="5" name="Footer Placeholder 4"/>
          <p:cNvSpPr>
            <a:spLocks noGrp="1"/>
          </p:cNvSpPr>
          <p:nvPr>
            <p:ph type="ftr" sz="quarter" idx="3"/>
          </p:nvPr>
        </p:nvSpPr>
        <p:spPr>
          <a:xfrm>
            <a:off x="5958840" y="6371591"/>
            <a:ext cx="2895600" cy="257810"/>
          </a:xfrm>
          <a:prstGeom prst="rect">
            <a:avLst/>
          </a:prstGeom>
        </p:spPr>
        <p:txBody>
          <a:bodyPr vert="horz" lIns="91440" tIns="45720" rIns="91440" bIns="45720" rtlCol="0" anchor="ctr"/>
          <a:lstStyle>
            <a:lvl1pPr marL="0" algn="r" defTabSz="914400" rtl="0" eaLnBrk="1" latinLnBrk="0" hangingPunct="1">
              <a:defRPr sz="1200" kern="1200">
                <a:solidFill>
                  <a:schemeClr val="bg2">
                    <a:lumMod val="60000"/>
                    <a:lumOff val="40000"/>
                  </a:schemeClr>
                </a:solidFill>
                <a:latin typeface="Brush Script MT" pitchFamily="66" charset="0"/>
                <a:ea typeface="+mn-ea"/>
                <a:cs typeface="+mn-cs"/>
              </a:defRPr>
            </a:lvl1pPr>
          </a:lstStyle>
          <a:p>
            <a:endParaRPr lang="en-US"/>
          </a:p>
        </p:txBody>
      </p:sp>
      <p:sp>
        <p:nvSpPr>
          <p:cNvPr id="6" name="Slide Number Placeholder 5"/>
          <p:cNvSpPr>
            <a:spLocks noGrp="1"/>
          </p:cNvSpPr>
          <p:nvPr>
            <p:ph type="sldNum" sz="quarter" idx="4"/>
          </p:nvPr>
        </p:nvSpPr>
        <p:spPr>
          <a:xfrm>
            <a:off x="4191000" y="6356350"/>
            <a:ext cx="762000" cy="271463"/>
          </a:xfrm>
          <a:prstGeom prst="rect">
            <a:avLst/>
          </a:prstGeom>
        </p:spPr>
        <p:txBody>
          <a:bodyPr vert="horz" lIns="91440" tIns="45720" rIns="91440" bIns="45720" rtlCol="0" anchor="ctr"/>
          <a:lstStyle>
            <a:lvl1pPr marL="0" algn="ctr" defTabSz="914400" rtl="0" eaLnBrk="1" latinLnBrk="0" hangingPunct="1">
              <a:defRPr sz="1200" kern="1200">
                <a:solidFill>
                  <a:schemeClr val="bg2">
                    <a:lumMod val="60000"/>
                    <a:lumOff val="40000"/>
                  </a:schemeClr>
                </a:solidFill>
                <a:latin typeface="+mn-lt"/>
                <a:ea typeface="+mn-ea"/>
                <a:cs typeface="+mn-cs"/>
              </a:defRPr>
            </a:lvl1pPr>
          </a:lstStyle>
          <a:p>
            <a:fld id="{CFE4BAC9-6D41-4691-9299-18EF07EF017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defTabSz="914400" rtl="0" eaLnBrk="1" latinLnBrk="0" hangingPunct="1">
        <a:spcBef>
          <a:spcPct val="0"/>
        </a:spcBef>
        <a:buNone/>
        <a:defRPr sz="4800" kern="1200">
          <a:solidFill>
            <a:schemeClr val="tx1">
              <a:lumMod val="75000"/>
              <a:lumOff val="25000"/>
            </a:schemeClr>
          </a:solidFill>
          <a:latin typeface="+mj-lt"/>
          <a:ea typeface="+mj-ea"/>
          <a:cs typeface="+mj-cs"/>
        </a:defRPr>
      </a:lvl1pPr>
    </p:titleStyle>
    <p:bodyStyle>
      <a:lvl1pPr marL="342900" indent="-342900" algn="l" defTabSz="914400" rtl="0" eaLnBrk="1" latinLnBrk="0" hangingPunct="1">
        <a:spcBef>
          <a:spcPts val="2000"/>
        </a:spcBef>
        <a:buClr>
          <a:schemeClr val="tx1">
            <a:lumMod val="75000"/>
            <a:lumOff val="25000"/>
          </a:schemeClr>
        </a:buClr>
        <a:buFont typeface="Arial" pitchFamily="34" charset="0"/>
        <a:buChar char="•"/>
        <a:defRPr sz="2400" kern="1200">
          <a:solidFill>
            <a:schemeClr val="tx1">
              <a:lumMod val="75000"/>
              <a:lumOff val="25000"/>
            </a:schemeClr>
          </a:solidFill>
          <a:latin typeface="+mn-lt"/>
          <a:ea typeface="+mn-ea"/>
          <a:cs typeface="+mn-cs"/>
        </a:defRPr>
      </a:lvl1pPr>
      <a:lvl2pPr marL="579438" indent="-228600" algn="l" defTabSz="914400" rtl="0" eaLnBrk="1" latinLnBrk="0" hangingPunct="1">
        <a:spcBef>
          <a:spcPts val="600"/>
        </a:spcBef>
        <a:buClr>
          <a:schemeClr val="bg2">
            <a:lumMod val="60000"/>
            <a:lumOff val="40000"/>
          </a:schemeClr>
        </a:buClr>
        <a:buFont typeface="Arial" pitchFamily="34" charset="0"/>
        <a:buChar char="•"/>
        <a:defRPr sz="2200" kern="1200">
          <a:solidFill>
            <a:schemeClr val="tx1">
              <a:lumMod val="75000"/>
              <a:lumOff val="25000"/>
            </a:schemeClr>
          </a:solidFill>
          <a:latin typeface="+mn-lt"/>
          <a:ea typeface="+mn-ea"/>
          <a:cs typeface="+mn-cs"/>
        </a:defRPr>
      </a:lvl2pPr>
      <a:lvl3pPr marL="808038" indent="-228600" algn="l" defTabSz="914400" rtl="0" eaLnBrk="1" latinLnBrk="0" hangingPunct="1">
        <a:spcBef>
          <a:spcPts val="6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3pPr>
      <a:lvl4pPr marL="1036638" indent="-228600" algn="l" defTabSz="914400" rtl="0" eaLnBrk="1" latinLnBrk="0" hangingPunct="1">
        <a:spcBef>
          <a:spcPts val="600"/>
        </a:spcBef>
        <a:buClr>
          <a:schemeClr val="bg2">
            <a:lumMod val="60000"/>
            <a:lumOff val="40000"/>
          </a:schemeClr>
        </a:buClr>
        <a:buFont typeface="Arial" pitchFamily="34" charset="0"/>
        <a:buChar char="•"/>
        <a:defRPr sz="1800" kern="1200">
          <a:solidFill>
            <a:schemeClr val="tx1">
              <a:lumMod val="75000"/>
              <a:lumOff val="25000"/>
            </a:schemeClr>
          </a:solidFill>
          <a:latin typeface="+mn-lt"/>
          <a:ea typeface="+mn-ea"/>
          <a:cs typeface="+mn-cs"/>
        </a:defRPr>
      </a:lvl4pPr>
      <a:lvl5pPr marL="1265238" indent="-228600" algn="l" defTabSz="914400" rtl="0" eaLnBrk="1" latinLnBrk="0" hangingPunct="1">
        <a:spcBef>
          <a:spcPts val="600"/>
        </a:spcBef>
        <a:buClr>
          <a:schemeClr val="tx1">
            <a:lumMod val="75000"/>
            <a:lumOff val="25000"/>
          </a:schemeClr>
        </a:buClr>
        <a:buFont typeface="Arial" pitchFamily="34" charset="0"/>
        <a:buChar char="•"/>
        <a:defRPr sz="1800" kern="1200">
          <a:solidFill>
            <a:schemeClr val="tx1">
              <a:lumMod val="75000"/>
              <a:lumOff val="25000"/>
            </a:schemeClr>
          </a:solidFill>
          <a:latin typeface="+mn-lt"/>
          <a:ea typeface="+mn-ea"/>
          <a:cs typeface="+mn-cs"/>
        </a:defRPr>
      </a:lvl5pPr>
      <a:lvl6pPr marL="1485900" indent="-228600" algn="l" defTabSz="914400" rtl="0" eaLnBrk="1" latinLnBrk="0" hangingPunct="1">
        <a:spcBef>
          <a:spcPct val="20000"/>
        </a:spcBef>
        <a:buClr>
          <a:schemeClr val="bg2">
            <a:lumMod val="60000"/>
            <a:lumOff val="40000"/>
          </a:schemeClr>
        </a:buClr>
        <a:buFont typeface="Arial" pitchFamily="34" charset="0"/>
        <a:buChar char="•"/>
        <a:defRPr lang="en-US" sz="1800" kern="1200" dirty="0" smtClean="0">
          <a:solidFill>
            <a:schemeClr val="tx1">
              <a:lumMod val="75000"/>
              <a:lumOff val="25000"/>
            </a:schemeClr>
          </a:solidFill>
          <a:latin typeface="+mn-lt"/>
          <a:ea typeface="+mn-ea"/>
          <a:cs typeface="+mn-cs"/>
        </a:defRPr>
      </a:lvl6pPr>
      <a:lvl7pPr marL="1712913" indent="-228600" algn="l" defTabSz="914400" rtl="0" eaLnBrk="1" latinLnBrk="0" hangingPunct="1">
        <a:spcBef>
          <a:spcPct val="20000"/>
        </a:spcBef>
        <a:buClr>
          <a:schemeClr val="tx1">
            <a:lumMod val="75000"/>
            <a:lumOff val="25000"/>
          </a:schemeClr>
        </a:buClr>
        <a:buFont typeface="Arial" pitchFamily="34" charset="0"/>
        <a:buChar char="•"/>
        <a:defRPr lang="en-US" sz="1800" kern="1200" dirty="0" smtClean="0">
          <a:solidFill>
            <a:schemeClr val="tx1">
              <a:lumMod val="75000"/>
              <a:lumOff val="25000"/>
            </a:schemeClr>
          </a:solidFill>
          <a:latin typeface="+mn-lt"/>
          <a:ea typeface="+mn-ea"/>
          <a:cs typeface="+mn-cs"/>
        </a:defRPr>
      </a:lvl7pPr>
      <a:lvl8pPr marL="1947863" indent="-228600" algn="l" defTabSz="914400" rtl="0" eaLnBrk="1" latinLnBrk="0" hangingPunct="1">
        <a:spcBef>
          <a:spcPct val="20000"/>
        </a:spcBef>
        <a:buClr>
          <a:schemeClr val="bg2">
            <a:lumMod val="60000"/>
            <a:lumOff val="40000"/>
          </a:schemeClr>
        </a:buClr>
        <a:buFont typeface="Arial" pitchFamily="34" charset="0"/>
        <a:buChar char="•"/>
        <a:defRPr lang="en-US" sz="1800" kern="1200" dirty="0" smtClean="0">
          <a:solidFill>
            <a:schemeClr val="tx1">
              <a:lumMod val="75000"/>
              <a:lumOff val="25000"/>
            </a:schemeClr>
          </a:solidFill>
          <a:latin typeface="+mn-lt"/>
          <a:ea typeface="+mn-ea"/>
          <a:cs typeface="+mn-cs"/>
        </a:defRPr>
      </a:lvl8pPr>
      <a:lvl9pPr marL="2174875" indent="-228600" algn="l" defTabSz="914400" rtl="0" eaLnBrk="1" latinLnBrk="0" hangingPunct="1">
        <a:spcBef>
          <a:spcPct val="20000"/>
        </a:spcBef>
        <a:buClr>
          <a:schemeClr val="tx1">
            <a:lumMod val="75000"/>
            <a:lumOff val="25000"/>
          </a:schemeClr>
        </a:buClr>
        <a:buFont typeface="Arial" pitchFamily="34" charset="0"/>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15.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1" Type="http://schemas.openxmlformats.org/officeDocument/2006/relationships/slideLayout" Target="../slideLayouts/slideLayout15.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5" Type="http://schemas.openxmlformats.org/officeDocument/2006/relationships/image" Target="../media/image10.png"/><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5" Type="http://schemas.openxmlformats.org/officeDocument/2006/relationships/hyperlink" Target="http://onlinelibrary.wiley.com/doi/10.1002/14651858.CD007079.pub3/full%23CD007079-fig-00101" TargetMode="External"/><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5.png"/><Relationship Id="rId5" Type="http://schemas.openxmlformats.org/officeDocument/2006/relationships/image" Target="../media/image13.png"/><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onlinelibrary.wiley.com/doi/10.1002/14651858.CD001059.pub4/full%23CD001059-fig-00101" TargetMode="External"/><Relationship Id="rId5" Type="http://schemas.openxmlformats.org/officeDocument/2006/relationships/image" Target="../media/image6.png"/><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style>
          <a:lnRef idx="2">
            <a:schemeClr val="dk1"/>
          </a:lnRef>
          <a:fillRef idx="1">
            <a:schemeClr val="lt1"/>
          </a:fillRef>
          <a:effectRef idx="0">
            <a:schemeClr val="dk1"/>
          </a:effectRef>
          <a:fontRef idx="minor">
            <a:schemeClr val="dk1"/>
          </a:fontRef>
        </p:style>
        <p:txBody>
          <a:bodyPr/>
          <a:lstStyle/>
          <a:p>
            <a:r>
              <a:rPr lang="en-US" dirty="0" err="1" smtClean="0">
                <a:solidFill>
                  <a:srgbClr val="C32D2E"/>
                </a:solidFill>
              </a:rPr>
              <a:t>Gebelikte</a:t>
            </a:r>
            <a:r>
              <a:rPr lang="en-US" dirty="0" smtClean="0">
                <a:solidFill>
                  <a:srgbClr val="C32D2E"/>
                </a:solidFill>
              </a:rPr>
              <a:t> </a:t>
            </a:r>
            <a:r>
              <a:rPr lang="en-US" dirty="0" err="1" smtClean="0">
                <a:solidFill>
                  <a:srgbClr val="C32D2E"/>
                </a:solidFill>
              </a:rPr>
              <a:t>Kalsiyum</a:t>
            </a:r>
            <a:r>
              <a:rPr lang="en-US" dirty="0" smtClean="0">
                <a:solidFill>
                  <a:srgbClr val="C32D2E"/>
                </a:solidFill>
              </a:rPr>
              <a:t> </a:t>
            </a:r>
            <a:r>
              <a:rPr lang="en-US" dirty="0" err="1" smtClean="0">
                <a:solidFill>
                  <a:srgbClr val="C32D2E"/>
                </a:solidFill>
              </a:rPr>
              <a:t>Kullanımı</a:t>
            </a:r>
            <a:endParaRPr lang="en-US" dirty="0">
              <a:solidFill>
                <a:srgbClr val="C32D2E"/>
              </a:solidFill>
            </a:endParaRPr>
          </a:p>
        </p:txBody>
      </p:sp>
      <p:sp>
        <p:nvSpPr>
          <p:cNvPr id="3" name="Subtitle 2"/>
          <p:cNvSpPr>
            <a:spLocks noGrp="1"/>
          </p:cNvSpPr>
          <p:nvPr>
            <p:ph type="subTitle" idx="1"/>
          </p:nvPr>
        </p:nvSpPr>
        <p:spPr/>
        <p:style>
          <a:lnRef idx="2">
            <a:schemeClr val="accent2"/>
          </a:lnRef>
          <a:fillRef idx="1">
            <a:schemeClr val="lt1"/>
          </a:fillRef>
          <a:effectRef idx="0">
            <a:schemeClr val="accent2"/>
          </a:effectRef>
          <a:fontRef idx="minor">
            <a:schemeClr val="dk1"/>
          </a:fontRef>
        </p:style>
        <p:txBody>
          <a:bodyPr>
            <a:normAutofit/>
          </a:bodyPr>
          <a:lstStyle/>
          <a:p>
            <a:r>
              <a:rPr lang="en-US" sz="2800" dirty="0" smtClean="0"/>
              <a:t>Dr. </a:t>
            </a:r>
            <a:r>
              <a:rPr lang="en-US" sz="2800" dirty="0" err="1" smtClean="0"/>
              <a:t>Gökhan</a:t>
            </a:r>
            <a:r>
              <a:rPr lang="en-US" sz="2800" dirty="0" smtClean="0"/>
              <a:t> YILDIRIM</a:t>
            </a:r>
          </a:p>
          <a:p>
            <a:r>
              <a:rPr lang="en-US" sz="2800" dirty="0" err="1" smtClean="0"/>
              <a:t>Kanuni</a:t>
            </a:r>
            <a:r>
              <a:rPr lang="en-US" sz="2800" dirty="0" smtClean="0"/>
              <a:t> </a:t>
            </a:r>
            <a:r>
              <a:rPr lang="en-US" sz="2800" dirty="0" smtClean="0"/>
              <a:t>Sultan </a:t>
            </a:r>
            <a:r>
              <a:rPr lang="en-US" sz="2800" dirty="0" err="1" smtClean="0"/>
              <a:t>Süleyman</a:t>
            </a:r>
            <a:r>
              <a:rPr lang="en-US" sz="2800" dirty="0" smtClean="0"/>
              <a:t> EAH</a:t>
            </a:r>
          </a:p>
          <a:p>
            <a:r>
              <a:rPr lang="en-US" sz="2800" dirty="0" err="1" smtClean="0"/>
              <a:t>Perinatoloji</a:t>
            </a:r>
            <a:r>
              <a:rPr lang="en-US" sz="2800" dirty="0" smtClean="0"/>
              <a:t> </a:t>
            </a:r>
            <a:r>
              <a:rPr lang="en-US" sz="2800" dirty="0" err="1" smtClean="0"/>
              <a:t>Kliniği</a:t>
            </a:r>
            <a:endParaRPr lang="en-US" sz="2800" dirty="0"/>
          </a:p>
        </p:txBody>
      </p:sp>
    </p:spTree>
    <p:extLst>
      <p:ext uri="{BB962C8B-B14F-4D97-AF65-F5344CB8AC3E}">
        <p14:creationId xmlns:p14="http://schemas.microsoft.com/office/powerpoint/2010/main" val="408073295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2"/>
          <p:cNvPicPr>
            <a:picLocks noChangeAspect="1" noChangeArrowheads="1"/>
          </p:cNvPicPr>
          <p:nvPr/>
        </p:nvPicPr>
        <p:blipFill>
          <a:blip r:embed="rId3" cstate="print"/>
          <a:srcRect/>
          <a:stretch>
            <a:fillRect/>
          </a:stretch>
        </p:blipFill>
        <p:spPr bwMode="auto">
          <a:xfrm>
            <a:off x="811208" y="350826"/>
            <a:ext cx="7343229" cy="45170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2" name="Picture 3"/>
          <p:cNvPicPr>
            <a:picLocks noChangeAspect="1" noChangeArrowheads="1"/>
          </p:cNvPicPr>
          <p:nvPr/>
        </p:nvPicPr>
        <p:blipFill>
          <a:blip r:embed="rId4" cstate="print"/>
          <a:srcRect/>
          <a:stretch>
            <a:fillRect/>
          </a:stretch>
        </p:blipFill>
        <p:spPr bwMode="auto">
          <a:xfrm>
            <a:off x="0" y="0"/>
            <a:ext cx="0" cy="0"/>
          </a:xfrm>
          <a:prstGeom prst="rect">
            <a:avLst/>
          </a:prstGeom>
          <a:noFill/>
          <a:ln w="9525">
            <a:noFill/>
            <a:round/>
            <a:headEnd/>
            <a:tailEnd/>
          </a:ln>
        </p:spPr>
      </p:pic>
    </p:spTree>
    <p:extLst>
      <p:ext uri="{BB962C8B-B14F-4D97-AF65-F5344CB8AC3E}">
        <p14:creationId xmlns:p14="http://schemas.microsoft.com/office/powerpoint/2010/main" val="212854647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3"/>
          <p:cNvPicPr>
            <a:picLocks noChangeAspect="1" noChangeArrowheads="1"/>
          </p:cNvPicPr>
          <p:nvPr/>
        </p:nvPicPr>
        <p:blipFill>
          <a:blip r:embed="rId3" cstate="print"/>
          <a:srcRect/>
          <a:stretch>
            <a:fillRect/>
          </a:stretch>
        </p:blipFill>
        <p:spPr bwMode="auto">
          <a:xfrm>
            <a:off x="0" y="0"/>
            <a:ext cx="0" cy="0"/>
          </a:xfrm>
          <a:prstGeom prst="rect">
            <a:avLst/>
          </a:prstGeom>
          <a:noFill/>
          <a:ln w="9525">
            <a:noFill/>
            <a:round/>
            <a:headEnd/>
            <a:tailEnd/>
          </a:ln>
        </p:spPr>
      </p:pic>
      <p:pic>
        <p:nvPicPr>
          <p:cNvPr id="7" name="Picture 2"/>
          <p:cNvPicPr>
            <a:picLocks noChangeAspect="1" noChangeArrowheads="1"/>
          </p:cNvPicPr>
          <p:nvPr/>
        </p:nvPicPr>
        <p:blipFill>
          <a:blip r:embed="rId4" cstate="print"/>
          <a:srcRect/>
          <a:stretch>
            <a:fillRect/>
          </a:stretch>
        </p:blipFill>
        <p:spPr bwMode="auto">
          <a:xfrm>
            <a:off x="811208" y="518854"/>
            <a:ext cx="7343229" cy="32140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748530" y="4123289"/>
            <a:ext cx="7417666"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gn="just">
              <a:buFont typeface="Arial"/>
              <a:buChar char="•"/>
            </a:pPr>
            <a:r>
              <a:rPr lang="en-US" b="1" dirty="0">
                <a:solidFill>
                  <a:srgbClr val="C32D2E"/>
                </a:solidFill>
              </a:rPr>
              <a:t>Calcium supplementation </a:t>
            </a:r>
            <a:r>
              <a:rPr lang="en-US" b="1" dirty="0" smtClean="0">
                <a:solidFill>
                  <a:srgbClr val="C32D2E"/>
                </a:solidFill>
              </a:rPr>
              <a:t>(1g</a:t>
            </a:r>
            <a:r>
              <a:rPr lang="en-US" b="1" dirty="0">
                <a:solidFill>
                  <a:srgbClr val="C32D2E"/>
                </a:solidFill>
              </a:rPr>
              <a:t>/day) is associated with a significant reduction </a:t>
            </a:r>
            <a:r>
              <a:rPr lang="en-US" b="1" dirty="0" smtClean="0">
                <a:solidFill>
                  <a:srgbClr val="C32D2E"/>
                </a:solidFill>
              </a:rPr>
              <a:t>in </a:t>
            </a:r>
            <a:r>
              <a:rPr lang="en-US" b="1" dirty="0">
                <a:solidFill>
                  <a:srgbClr val="C32D2E"/>
                </a:solidFill>
              </a:rPr>
              <a:t>the risk of </a:t>
            </a:r>
            <a:r>
              <a:rPr lang="en-US" b="1" dirty="0" smtClean="0">
                <a:solidFill>
                  <a:srgbClr val="C32D2E"/>
                </a:solidFill>
              </a:rPr>
              <a:t>pre</a:t>
            </a:r>
            <a:r>
              <a:rPr lang="en-US" b="1" dirty="0">
                <a:solidFill>
                  <a:srgbClr val="C32D2E"/>
                </a:solidFill>
              </a:rPr>
              <a:t>-</a:t>
            </a:r>
            <a:r>
              <a:rPr lang="en-US" b="1" dirty="0" err="1">
                <a:solidFill>
                  <a:srgbClr val="C32D2E"/>
                </a:solidFill>
              </a:rPr>
              <a:t>eclampsia</a:t>
            </a:r>
            <a:r>
              <a:rPr lang="en-US" b="1" dirty="0">
                <a:solidFill>
                  <a:srgbClr val="C32D2E"/>
                </a:solidFill>
              </a:rPr>
              <a:t>, particularly for </a:t>
            </a:r>
            <a:r>
              <a:rPr lang="en-US" b="1" dirty="0" smtClean="0">
                <a:solidFill>
                  <a:srgbClr val="C32D2E"/>
                </a:solidFill>
              </a:rPr>
              <a:t>women with </a:t>
            </a:r>
            <a:r>
              <a:rPr lang="en-US" b="1" dirty="0">
                <a:solidFill>
                  <a:srgbClr val="C32D2E"/>
                </a:solidFill>
              </a:rPr>
              <a:t>low calcium diets. </a:t>
            </a:r>
            <a:endParaRPr lang="en-US" b="1" dirty="0" smtClean="0">
              <a:solidFill>
                <a:srgbClr val="C32D2E"/>
              </a:solidFill>
            </a:endParaRPr>
          </a:p>
          <a:p>
            <a:pPr marL="285750" indent="-285750" algn="just">
              <a:buFont typeface="Arial"/>
              <a:buChar char="•"/>
            </a:pPr>
            <a:r>
              <a:rPr lang="en-US" b="1" dirty="0" smtClean="0">
                <a:solidFill>
                  <a:srgbClr val="C32D2E"/>
                </a:solidFill>
              </a:rPr>
              <a:t>The </a:t>
            </a:r>
            <a:r>
              <a:rPr lang="en-US" b="1" dirty="0">
                <a:solidFill>
                  <a:srgbClr val="C32D2E"/>
                </a:solidFill>
              </a:rPr>
              <a:t>treatment </a:t>
            </a:r>
            <a:r>
              <a:rPr lang="en-US" b="1" dirty="0" smtClean="0">
                <a:solidFill>
                  <a:srgbClr val="C32D2E"/>
                </a:solidFill>
              </a:rPr>
              <a:t>effect may </a:t>
            </a:r>
            <a:r>
              <a:rPr lang="en-US" b="1" dirty="0">
                <a:solidFill>
                  <a:srgbClr val="C32D2E"/>
                </a:solidFill>
              </a:rPr>
              <a:t>be </a:t>
            </a:r>
            <a:r>
              <a:rPr lang="en-US" b="1" dirty="0" smtClean="0">
                <a:solidFill>
                  <a:srgbClr val="C32D2E"/>
                </a:solidFill>
              </a:rPr>
              <a:t>overestimated </a:t>
            </a:r>
            <a:r>
              <a:rPr lang="en-US" b="1" dirty="0">
                <a:solidFill>
                  <a:srgbClr val="C32D2E"/>
                </a:solidFill>
              </a:rPr>
              <a:t>due to small-study effects or </a:t>
            </a:r>
            <a:r>
              <a:rPr lang="en-US" b="1" dirty="0" smtClean="0">
                <a:solidFill>
                  <a:srgbClr val="C32D2E"/>
                </a:solidFill>
              </a:rPr>
              <a:t>publication </a:t>
            </a:r>
            <a:r>
              <a:rPr lang="en-US" b="1" dirty="0">
                <a:solidFill>
                  <a:srgbClr val="C32D2E"/>
                </a:solidFill>
              </a:rPr>
              <a:t>bias.  </a:t>
            </a:r>
            <a:endParaRPr lang="en-US" b="1" dirty="0">
              <a:solidFill>
                <a:srgbClr val="C32D2E"/>
              </a:solidFill>
            </a:endParaRPr>
          </a:p>
          <a:p>
            <a:pPr marL="285750" indent="-285750" algn="just">
              <a:buFont typeface="Arial"/>
              <a:buChar char="•"/>
            </a:pPr>
            <a:r>
              <a:rPr lang="en-US" b="1" dirty="0" smtClean="0">
                <a:solidFill>
                  <a:srgbClr val="C32D2E"/>
                </a:solidFill>
              </a:rPr>
              <a:t>The </a:t>
            </a:r>
            <a:r>
              <a:rPr lang="en-US" b="1" dirty="0">
                <a:solidFill>
                  <a:srgbClr val="C32D2E"/>
                </a:solidFill>
              </a:rPr>
              <a:t>limited evidence on low-dose calcium supplementation suggests a </a:t>
            </a:r>
            <a:r>
              <a:rPr lang="en-US" b="1" dirty="0" smtClean="0">
                <a:solidFill>
                  <a:srgbClr val="C32D2E"/>
                </a:solidFill>
              </a:rPr>
              <a:t>reduction </a:t>
            </a:r>
            <a:r>
              <a:rPr lang="en-US" b="1" dirty="0">
                <a:solidFill>
                  <a:srgbClr val="C32D2E"/>
                </a:solidFill>
              </a:rPr>
              <a:t>in pre-</a:t>
            </a:r>
            <a:r>
              <a:rPr lang="en-US" b="1" dirty="0" err="1">
                <a:solidFill>
                  <a:srgbClr val="C32D2E"/>
                </a:solidFill>
              </a:rPr>
              <a:t>eclampsia</a:t>
            </a:r>
            <a:r>
              <a:rPr lang="en-US" b="1" dirty="0">
                <a:solidFill>
                  <a:srgbClr val="C32D2E"/>
                </a:solidFill>
              </a:rPr>
              <a:t>, but needs to be confirmed by </a:t>
            </a:r>
            <a:r>
              <a:rPr lang="en-US" b="1" dirty="0" err="1">
                <a:solidFill>
                  <a:srgbClr val="C32D2E"/>
                </a:solidFill>
              </a:rPr>
              <a:t>larger</a:t>
            </a:r>
            <a:r>
              <a:rPr lang="en-US" b="1" dirty="0" err="1" smtClean="0">
                <a:solidFill>
                  <a:srgbClr val="C32D2E"/>
                </a:solidFill>
              </a:rPr>
              <a:t>,high</a:t>
            </a:r>
            <a:r>
              <a:rPr lang="en-US" b="1" dirty="0">
                <a:solidFill>
                  <a:srgbClr val="C32D2E"/>
                </a:solidFill>
              </a:rPr>
              <a:t>-quality trials</a:t>
            </a:r>
            <a:r>
              <a:rPr lang="en-US" b="1" dirty="0" smtClean="0">
                <a:solidFill>
                  <a:srgbClr val="C32D2E"/>
                </a:solidFill>
              </a:rPr>
              <a:t>.</a:t>
            </a:r>
            <a:endParaRPr lang="en-US" b="1" dirty="0">
              <a:solidFill>
                <a:srgbClr val="C32D2E"/>
              </a:solidFill>
            </a:endParaRPr>
          </a:p>
        </p:txBody>
      </p:sp>
    </p:spTree>
    <p:extLst>
      <p:ext uri="{BB962C8B-B14F-4D97-AF65-F5344CB8AC3E}">
        <p14:creationId xmlns:p14="http://schemas.microsoft.com/office/powerpoint/2010/main" val="37576143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2"/>
          <p:cNvPicPr>
            <a:picLocks noChangeAspect="1" noChangeArrowheads="1"/>
          </p:cNvPicPr>
          <p:nvPr/>
        </p:nvPicPr>
        <p:blipFill>
          <a:blip r:embed="rId3" cstate="print"/>
          <a:srcRect/>
          <a:stretch>
            <a:fillRect/>
          </a:stretch>
        </p:blipFill>
        <p:spPr bwMode="auto">
          <a:xfrm>
            <a:off x="811208" y="140715"/>
            <a:ext cx="7343229" cy="27475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2" name="Picture 3"/>
          <p:cNvPicPr>
            <a:picLocks noChangeAspect="1" noChangeArrowheads="1"/>
          </p:cNvPicPr>
          <p:nvPr/>
        </p:nvPicPr>
        <p:blipFill>
          <a:blip r:embed="rId4" cstate="print"/>
          <a:srcRect/>
          <a:stretch>
            <a:fillRect/>
          </a:stretch>
        </p:blipFill>
        <p:spPr bwMode="auto">
          <a:xfrm>
            <a:off x="0" y="0"/>
            <a:ext cx="0" cy="0"/>
          </a:xfrm>
          <a:prstGeom prst="rect">
            <a:avLst/>
          </a:prstGeom>
          <a:noFill/>
          <a:ln w="9525">
            <a:noFill/>
            <a:round/>
            <a:headEnd/>
            <a:tailEnd/>
          </a:ln>
        </p:spPr>
      </p:pic>
      <p:pic>
        <p:nvPicPr>
          <p:cNvPr id="7" name="Picture 2"/>
          <p:cNvPicPr>
            <a:picLocks noChangeAspect="1" noChangeArrowheads="1"/>
          </p:cNvPicPr>
          <p:nvPr/>
        </p:nvPicPr>
        <p:blipFill>
          <a:blip r:embed="rId5" cstate="print"/>
          <a:srcRect/>
          <a:stretch>
            <a:fillRect/>
          </a:stretch>
        </p:blipFill>
        <p:spPr bwMode="auto">
          <a:xfrm>
            <a:off x="811208" y="3348022"/>
            <a:ext cx="7343229" cy="30585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4613920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a:xfrm>
            <a:off x="424801" y="419084"/>
            <a:ext cx="8228160" cy="724396"/>
          </a:xfrm>
        </p:spPr>
        <p:style>
          <a:lnRef idx="2">
            <a:schemeClr val="dk1"/>
          </a:lnRef>
          <a:fillRef idx="1">
            <a:schemeClr val="lt1"/>
          </a:fillRef>
          <a:effectRef idx="0">
            <a:schemeClr val="dk1"/>
          </a:effectRef>
          <a:fontRef idx="minor">
            <a:schemeClr val="dk1"/>
          </a:fontRef>
        </p:style>
        <p:txBody>
          <a:bodyPr tIns="12801"/>
          <a:lstStyle/>
          <a:p>
            <a:pP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a:t>Calcium supplementation (other than for preventing or treating hypertension) for improving pregnancy and infant outcomes</a:t>
            </a:r>
          </a:p>
        </p:txBody>
      </p:sp>
      <p:pic>
        <p:nvPicPr>
          <p:cNvPr id="2051" name="Picture 2"/>
          <p:cNvPicPr>
            <a:picLocks noChangeAspect="1" noChangeArrowheads="1"/>
          </p:cNvPicPr>
          <p:nvPr/>
        </p:nvPicPr>
        <p:blipFill>
          <a:blip r:embed="rId3" cstate="print"/>
          <a:srcRect/>
          <a:stretch>
            <a:fillRect/>
          </a:stretch>
        </p:blipFill>
        <p:spPr bwMode="auto">
          <a:xfrm>
            <a:off x="424801" y="1306342"/>
            <a:ext cx="8228159" cy="432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2" name="Picture 3"/>
          <p:cNvPicPr>
            <a:picLocks noChangeAspect="1" noChangeArrowheads="1"/>
          </p:cNvPicPr>
          <p:nvPr/>
        </p:nvPicPr>
        <p:blipFill>
          <a:blip r:embed="rId4" cstate="print"/>
          <a:srcRect/>
          <a:stretch>
            <a:fillRect/>
          </a:stretch>
        </p:blipFill>
        <p:spPr bwMode="auto">
          <a:xfrm>
            <a:off x="0" y="0"/>
            <a:ext cx="0" cy="0"/>
          </a:xfrm>
          <a:prstGeom prst="rect">
            <a:avLst/>
          </a:prstGeom>
          <a:noFill/>
          <a:ln w="9525">
            <a:noFill/>
            <a:round/>
            <a:headEnd/>
            <a:tailEnd/>
          </a:ln>
        </p:spPr>
      </p:pic>
      <p:sp>
        <p:nvSpPr>
          <p:cNvPr id="2053" name="Text Box 4"/>
          <p:cNvSpPr txBox="1">
            <a:spLocks noChangeArrowheads="1"/>
          </p:cNvSpPr>
          <p:nvPr/>
        </p:nvSpPr>
        <p:spPr bwMode="auto">
          <a:xfrm>
            <a:off x="115200" y="6205612"/>
            <a:ext cx="6252480" cy="505493"/>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lIns="81639" tIns="49620" rIns="81639" bIns="40820"/>
          <a:lstStyle/>
          <a:p>
            <a:pPr>
              <a:tabLst>
                <a:tab pos="656650" algn="l"/>
                <a:tab pos="1313299" algn="l"/>
                <a:tab pos="1969949" algn="l"/>
                <a:tab pos="2626599" algn="l"/>
                <a:tab pos="3283248" algn="l"/>
                <a:tab pos="3939898" algn="l"/>
                <a:tab pos="4596548" algn="l"/>
                <a:tab pos="5253198" algn="l"/>
                <a:tab pos="5909847" algn="l"/>
              </a:tabLst>
            </a:pPr>
            <a:r>
              <a:rPr lang="en-GB" sz="1000" b="1" dirty="0">
                <a:solidFill>
                  <a:srgbClr val="000000"/>
                </a:solidFill>
              </a:rPr>
              <a:t>Cochrane Database of Systematic Reviews</a:t>
            </a:r>
            <a:r>
              <a:rPr lang="en-GB" sz="1000" dirty="0">
                <a:solidFill>
                  <a:srgbClr val="000000"/>
                </a:solidFill>
              </a:rPr>
              <a:t/>
            </a:r>
            <a:br>
              <a:rPr lang="en-GB" sz="1000" dirty="0">
                <a:solidFill>
                  <a:srgbClr val="000000"/>
                </a:solidFill>
              </a:rPr>
            </a:br>
            <a:r>
              <a:rPr lang="en-GB" sz="1000" dirty="0">
                <a:solidFill>
                  <a:srgbClr val="000000"/>
                </a:solidFill>
              </a:rPr>
              <a:t>25 FEB 2015 DOI: 10.1002/14651858.CD007079.pub3</a:t>
            </a:r>
            <a:br>
              <a:rPr lang="en-GB" sz="1000" dirty="0">
                <a:solidFill>
                  <a:srgbClr val="000000"/>
                </a:solidFill>
              </a:rPr>
            </a:br>
            <a:r>
              <a:rPr lang="en-GB" sz="1000" dirty="0">
                <a:solidFill>
                  <a:srgbClr val="000000"/>
                </a:solidFill>
                <a:hlinkClick r:id="rId5"/>
              </a:rPr>
              <a:t>http://onlinelibrary.wiley.com/doi/10.1002/14651858.CD007079.pub3/full#CD007079-fig-00101</a:t>
            </a:r>
          </a:p>
        </p:txBody>
      </p:sp>
    </p:spTree>
    <p:extLst>
      <p:ext uri="{BB962C8B-B14F-4D97-AF65-F5344CB8AC3E}">
        <p14:creationId xmlns:p14="http://schemas.microsoft.com/office/powerpoint/2010/main" val="150718161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2"/>
          <p:cNvPicPr>
            <a:picLocks noChangeAspect="1" noChangeArrowheads="1"/>
          </p:cNvPicPr>
          <p:nvPr/>
        </p:nvPicPr>
        <p:blipFill>
          <a:blip r:embed="rId3" cstate="print"/>
          <a:srcRect/>
          <a:stretch>
            <a:fillRect/>
          </a:stretch>
        </p:blipFill>
        <p:spPr bwMode="auto">
          <a:xfrm>
            <a:off x="822967" y="89867"/>
            <a:ext cx="7343229" cy="26611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2" name="Picture 3"/>
          <p:cNvPicPr>
            <a:picLocks noChangeAspect="1" noChangeArrowheads="1"/>
          </p:cNvPicPr>
          <p:nvPr/>
        </p:nvPicPr>
        <p:blipFill>
          <a:blip r:embed="rId4" cstate="print"/>
          <a:srcRect/>
          <a:stretch>
            <a:fillRect/>
          </a:stretch>
        </p:blipFill>
        <p:spPr bwMode="auto">
          <a:xfrm>
            <a:off x="0" y="0"/>
            <a:ext cx="0" cy="0"/>
          </a:xfrm>
          <a:prstGeom prst="rect">
            <a:avLst/>
          </a:prstGeom>
          <a:noFill/>
          <a:ln w="9525">
            <a:noFill/>
            <a:round/>
            <a:headEnd/>
            <a:tailEnd/>
          </a:ln>
        </p:spPr>
      </p:pic>
      <p:pic>
        <p:nvPicPr>
          <p:cNvPr id="7" name="Picture 2"/>
          <p:cNvPicPr>
            <a:picLocks noChangeAspect="1" noChangeArrowheads="1"/>
          </p:cNvPicPr>
          <p:nvPr/>
        </p:nvPicPr>
        <p:blipFill>
          <a:blip r:embed="rId5" cstate="print"/>
          <a:srcRect/>
          <a:stretch>
            <a:fillRect/>
          </a:stretch>
        </p:blipFill>
        <p:spPr bwMode="auto">
          <a:xfrm>
            <a:off x="811208" y="3099919"/>
            <a:ext cx="7343229" cy="26611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673329" y="5984924"/>
            <a:ext cx="7714447" cy="646331"/>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lgn="just"/>
            <a:r>
              <a:rPr lang="en-US" b="1" dirty="0">
                <a:solidFill>
                  <a:srgbClr val="C32D2E"/>
                </a:solidFill>
              </a:rPr>
              <a:t>This review indicates that there are no clear additional benefits to calcium </a:t>
            </a:r>
            <a:endParaRPr lang="en-US" b="1" dirty="0" smtClean="0">
              <a:solidFill>
                <a:srgbClr val="C32D2E"/>
              </a:solidFill>
            </a:endParaRPr>
          </a:p>
          <a:p>
            <a:pPr algn="just"/>
            <a:r>
              <a:rPr lang="en-US" b="1" dirty="0" smtClean="0">
                <a:solidFill>
                  <a:srgbClr val="C32D2E"/>
                </a:solidFill>
              </a:rPr>
              <a:t>supplementation </a:t>
            </a:r>
            <a:r>
              <a:rPr lang="en-US" b="1" dirty="0">
                <a:solidFill>
                  <a:srgbClr val="C32D2E"/>
                </a:solidFill>
              </a:rPr>
              <a:t>in  </a:t>
            </a:r>
            <a:r>
              <a:rPr lang="en-US" b="1" dirty="0" smtClean="0">
                <a:solidFill>
                  <a:srgbClr val="C32D2E"/>
                </a:solidFill>
              </a:rPr>
              <a:t>prevention </a:t>
            </a:r>
            <a:r>
              <a:rPr lang="en-US" b="1" dirty="0">
                <a:solidFill>
                  <a:srgbClr val="C32D2E"/>
                </a:solidFill>
              </a:rPr>
              <a:t>of preterm birth or low </a:t>
            </a:r>
            <a:r>
              <a:rPr lang="en-US" b="1" dirty="0" smtClean="0">
                <a:solidFill>
                  <a:srgbClr val="C32D2E"/>
                </a:solidFill>
              </a:rPr>
              <a:t>infant </a:t>
            </a:r>
            <a:r>
              <a:rPr lang="en-US" b="1" dirty="0" err="1" smtClean="0">
                <a:solidFill>
                  <a:srgbClr val="C32D2E"/>
                </a:solidFill>
              </a:rPr>
              <a:t>birthweight</a:t>
            </a:r>
            <a:r>
              <a:rPr lang="en-US" b="1" dirty="0">
                <a:solidFill>
                  <a:srgbClr val="C32D2E"/>
                </a:solidFill>
              </a:rPr>
              <a:t>.</a:t>
            </a:r>
          </a:p>
        </p:txBody>
      </p:sp>
    </p:spTree>
    <p:extLst>
      <p:ext uri="{BB962C8B-B14F-4D97-AF65-F5344CB8AC3E}">
        <p14:creationId xmlns:p14="http://schemas.microsoft.com/office/powerpoint/2010/main" val="10806850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en-US" sz="3600" dirty="0" smtClean="0">
                <a:solidFill>
                  <a:srgbClr val="C32D2E"/>
                </a:solidFill>
              </a:rPr>
              <a:t>Maternal </a:t>
            </a:r>
            <a:r>
              <a:rPr lang="en-US" sz="3600" dirty="0" err="1" smtClean="0">
                <a:solidFill>
                  <a:srgbClr val="C32D2E"/>
                </a:solidFill>
              </a:rPr>
              <a:t>Kemik</a:t>
            </a:r>
            <a:r>
              <a:rPr lang="en-US" sz="3600" dirty="0" smtClean="0">
                <a:solidFill>
                  <a:srgbClr val="C32D2E"/>
                </a:solidFill>
              </a:rPr>
              <a:t> </a:t>
            </a:r>
            <a:r>
              <a:rPr lang="en-US" sz="3600" dirty="0" err="1" smtClean="0">
                <a:solidFill>
                  <a:srgbClr val="C32D2E"/>
                </a:solidFill>
              </a:rPr>
              <a:t>Değişiklikleri</a:t>
            </a:r>
            <a:endParaRPr lang="en-US" sz="3600" dirty="0">
              <a:solidFill>
                <a:srgbClr val="C32D2E"/>
              </a:solidFill>
            </a:endParaRPr>
          </a:p>
        </p:txBody>
      </p:sp>
      <p:sp>
        <p:nvSpPr>
          <p:cNvPr id="3" name="Content Placeholder 2"/>
          <p:cNvSpPr>
            <a:spLocks noGrp="1"/>
          </p:cNvSpPr>
          <p:nvPr>
            <p:ph idx="1"/>
          </p:nvPr>
        </p:nvSpPr>
        <p:spPr>
          <a:xfrm>
            <a:off x="900112" y="2192391"/>
            <a:ext cx="7345363" cy="3931920"/>
          </a:xfrm>
        </p:spPr>
        <p:style>
          <a:lnRef idx="2">
            <a:schemeClr val="dk1"/>
          </a:lnRef>
          <a:fillRef idx="1">
            <a:schemeClr val="lt1"/>
          </a:fillRef>
          <a:effectRef idx="0">
            <a:schemeClr val="dk1"/>
          </a:effectRef>
          <a:fontRef idx="minor">
            <a:schemeClr val="dk1"/>
          </a:fontRef>
        </p:style>
        <p:txBody>
          <a:bodyPr/>
          <a:lstStyle/>
          <a:p>
            <a:pPr algn="just">
              <a:lnSpc>
                <a:spcPct val="150000"/>
              </a:lnSpc>
            </a:pPr>
            <a:r>
              <a:rPr lang="en-US" dirty="0" smtClean="0"/>
              <a:t>En </a:t>
            </a:r>
            <a:r>
              <a:rPr lang="en-US" dirty="0" err="1" smtClean="0"/>
              <a:t>büyük</a:t>
            </a:r>
            <a:r>
              <a:rPr lang="en-US" dirty="0" smtClean="0"/>
              <a:t> </a:t>
            </a:r>
            <a:r>
              <a:rPr lang="en-US" dirty="0" err="1" smtClean="0"/>
              <a:t>değişiklik</a:t>
            </a:r>
            <a:r>
              <a:rPr lang="en-US" dirty="0" smtClean="0"/>
              <a:t> </a:t>
            </a:r>
            <a:r>
              <a:rPr lang="en-US" dirty="0" err="1" smtClean="0"/>
              <a:t>lomber</a:t>
            </a:r>
            <a:r>
              <a:rPr lang="en-US" dirty="0" smtClean="0"/>
              <a:t> </a:t>
            </a:r>
            <a:r>
              <a:rPr lang="en-US" dirty="0" err="1" smtClean="0"/>
              <a:t>spina</a:t>
            </a:r>
            <a:r>
              <a:rPr lang="en-US" dirty="0" smtClean="0"/>
              <a:t> </a:t>
            </a:r>
            <a:r>
              <a:rPr lang="en-US" dirty="0" err="1" smtClean="0"/>
              <a:t>ve</a:t>
            </a:r>
            <a:r>
              <a:rPr lang="en-US" dirty="0" smtClean="0"/>
              <a:t> femur </a:t>
            </a:r>
            <a:r>
              <a:rPr lang="en-US" dirty="0" err="1" smtClean="0"/>
              <a:t>başında</a:t>
            </a:r>
            <a:r>
              <a:rPr lang="en-US" dirty="0" smtClean="0"/>
              <a:t> </a:t>
            </a:r>
            <a:r>
              <a:rPr lang="en-US" dirty="0" err="1" smtClean="0"/>
              <a:t>saptanmış</a:t>
            </a:r>
            <a:r>
              <a:rPr lang="en-US" dirty="0" smtClean="0"/>
              <a:t> (%3-4.5).</a:t>
            </a:r>
          </a:p>
          <a:p>
            <a:pPr algn="just">
              <a:lnSpc>
                <a:spcPct val="150000"/>
              </a:lnSpc>
            </a:pPr>
            <a:r>
              <a:rPr lang="en-US" dirty="0" err="1" smtClean="0"/>
              <a:t>Adolesan</a:t>
            </a:r>
            <a:r>
              <a:rPr lang="en-US" dirty="0" smtClean="0"/>
              <a:t> </a:t>
            </a:r>
            <a:r>
              <a:rPr lang="en-US" dirty="0" err="1" smtClean="0"/>
              <a:t>gebeliklerde</a:t>
            </a:r>
            <a:r>
              <a:rPr lang="en-US" dirty="0" smtClean="0"/>
              <a:t> </a:t>
            </a:r>
            <a:r>
              <a:rPr lang="en-US" dirty="0" err="1" smtClean="0"/>
              <a:t>etkilenme</a:t>
            </a:r>
            <a:r>
              <a:rPr lang="en-US" dirty="0" smtClean="0"/>
              <a:t> </a:t>
            </a:r>
            <a:r>
              <a:rPr lang="en-US" dirty="0" err="1" smtClean="0"/>
              <a:t>daha</a:t>
            </a:r>
            <a:r>
              <a:rPr lang="en-US" dirty="0" smtClean="0"/>
              <a:t> </a:t>
            </a:r>
            <a:r>
              <a:rPr lang="en-US" dirty="0" err="1" smtClean="0"/>
              <a:t>belirgin</a:t>
            </a:r>
            <a:endParaRPr lang="en-US" dirty="0"/>
          </a:p>
          <a:p>
            <a:pPr algn="just">
              <a:lnSpc>
                <a:spcPct val="150000"/>
              </a:lnSpc>
            </a:pPr>
            <a:r>
              <a:rPr lang="en-US" dirty="0" smtClean="0"/>
              <a:t>≥1000 mg/</a:t>
            </a:r>
            <a:r>
              <a:rPr lang="en-US" dirty="0" err="1" smtClean="0"/>
              <a:t>gün</a:t>
            </a:r>
            <a:r>
              <a:rPr lang="en-US" dirty="0" smtClean="0"/>
              <a:t> Ca</a:t>
            </a:r>
            <a:r>
              <a:rPr lang="en-US" baseline="30000" dirty="0" smtClean="0"/>
              <a:t>+2</a:t>
            </a:r>
            <a:r>
              <a:rPr lang="en-US" dirty="0" smtClean="0"/>
              <a:t> </a:t>
            </a:r>
            <a:r>
              <a:rPr lang="en-US" dirty="0" err="1" smtClean="0"/>
              <a:t>geç</a:t>
            </a:r>
            <a:r>
              <a:rPr lang="en-US" dirty="0" smtClean="0"/>
              <a:t> </a:t>
            </a:r>
            <a:r>
              <a:rPr lang="en-US" dirty="0" err="1" smtClean="0"/>
              <a:t>gebelikte</a:t>
            </a:r>
            <a:r>
              <a:rPr lang="en-US" dirty="0" smtClean="0"/>
              <a:t> </a:t>
            </a:r>
            <a:r>
              <a:rPr lang="en-US" dirty="0" err="1" smtClean="0"/>
              <a:t>kemik</a:t>
            </a:r>
            <a:r>
              <a:rPr lang="en-US" dirty="0" smtClean="0"/>
              <a:t> turnover </a:t>
            </a:r>
            <a:r>
              <a:rPr lang="en-US" dirty="0" err="1" smtClean="0"/>
              <a:t>azalmaya</a:t>
            </a:r>
            <a:r>
              <a:rPr lang="en-US" dirty="0" smtClean="0"/>
              <a:t> </a:t>
            </a:r>
            <a:r>
              <a:rPr lang="en-US" dirty="0" err="1" smtClean="0"/>
              <a:t>neden</a:t>
            </a:r>
            <a:r>
              <a:rPr lang="en-US" dirty="0" smtClean="0"/>
              <a:t> </a:t>
            </a:r>
            <a:r>
              <a:rPr lang="en-US" dirty="0" err="1" smtClean="0"/>
              <a:t>olur</a:t>
            </a:r>
            <a:r>
              <a:rPr lang="en-US" dirty="0" smtClean="0"/>
              <a:t>➔ </a:t>
            </a:r>
            <a:r>
              <a:rPr lang="en-US" dirty="0" err="1" smtClean="0"/>
              <a:t>etki</a:t>
            </a:r>
            <a:r>
              <a:rPr lang="en-US" dirty="0" smtClean="0"/>
              <a:t> &lt;500 mg/</a:t>
            </a:r>
            <a:r>
              <a:rPr lang="en-US" dirty="0" err="1" smtClean="0"/>
              <a:t>gün</a:t>
            </a:r>
            <a:r>
              <a:rPr lang="en-US" dirty="0" smtClean="0"/>
              <a:t> </a:t>
            </a:r>
            <a:r>
              <a:rPr lang="en-US" dirty="0" err="1" smtClean="0"/>
              <a:t>Ca</a:t>
            </a:r>
            <a:r>
              <a:rPr lang="en-US" dirty="0" smtClean="0"/>
              <a:t> </a:t>
            </a:r>
            <a:r>
              <a:rPr lang="en-US" dirty="0" err="1"/>
              <a:t>a</a:t>
            </a:r>
            <a:r>
              <a:rPr lang="en-US" dirty="0" err="1" smtClean="0"/>
              <a:t>lan</a:t>
            </a:r>
            <a:r>
              <a:rPr lang="en-US" dirty="0" smtClean="0"/>
              <a:t> </a:t>
            </a:r>
            <a:r>
              <a:rPr lang="en-US" dirty="0" err="1" smtClean="0"/>
              <a:t>olgularda</a:t>
            </a:r>
            <a:r>
              <a:rPr lang="en-US" dirty="0" smtClean="0"/>
              <a:t> </a:t>
            </a:r>
            <a:r>
              <a:rPr lang="en-US" dirty="0" err="1" smtClean="0"/>
              <a:t>daha</a:t>
            </a:r>
            <a:r>
              <a:rPr lang="en-US" dirty="0" smtClean="0"/>
              <a:t> </a:t>
            </a:r>
            <a:r>
              <a:rPr lang="en-US" dirty="0" err="1" smtClean="0"/>
              <a:t>belirgin</a:t>
            </a:r>
            <a:endParaRPr lang="en-US" dirty="0"/>
          </a:p>
        </p:txBody>
      </p:sp>
    </p:spTree>
    <p:extLst>
      <p:ext uri="{BB962C8B-B14F-4D97-AF65-F5344CB8AC3E}">
        <p14:creationId xmlns:p14="http://schemas.microsoft.com/office/powerpoint/2010/main" val="382406885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en-US" sz="3600" dirty="0" smtClean="0">
                <a:solidFill>
                  <a:srgbClr val="C32D2E"/>
                </a:solidFill>
              </a:rPr>
              <a:t>Fetal-Neonatal </a:t>
            </a:r>
            <a:r>
              <a:rPr lang="en-US" sz="3600" dirty="0" err="1" smtClean="0">
                <a:solidFill>
                  <a:srgbClr val="C32D2E"/>
                </a:solidFill>
              </a:rPr>
              <a:t>Kemik</a:t>
            </a:r>
            <a:r>
              <a:rPr lang="en-US" sz="3600" dirty="0" smtClean="0">
                <a:solidFill>
                  <a:srgbClr val="C32D2E"/>
                </a:solidFill>
              </a:rPr>
              <a:t> </a:t>
            </a:r>
            <a:r>
              <a:rPr lang="en-US" sz="3600" dirty="0" err="1" smtClean="0">
                <a:solidFill>
                  <a:srgbClr val="C32D2E"/>
                </a:solidFill>
              </a:rPr>
              <a:t>Değişiklikleri</a:t>
            </a:r>
            <a:endParaRPr lang="en-US" sz="3600" dirty="0">
              <a:solidFill>
                <a:srgbClr val="C32D2E"/>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pPr algn="just">
              <a:lnSpc>
                <a:spcPct val="300000"/>
              </a:lnSpc>
            </a:pPr>
            <a:r>
              <a:rPr lang="en-US" dirty="0" smtClean="0"/>
              <a:t>Maternal </a:t>
            </a:r>
            <a:r>
              <a:rPr lang="en-US" dirty="0" err="1" smtClean="0"/>
              <a:t>kalsiyum</a:t>
            </a:r>
            <a:r>
              <a:rPr lang="en-US" dirty="0" smtClean="0"/>
              <a:t> </a:t>
            </a:r>
            <a:r>
              <a:rPr lang="en-US" dirty="0" err="1" smtClean="0"/>
              <a:t>alımının</a:t>
            </a:r>
            <a:r>
              <a:rPr lang="en-US" dirty="0" smtClean="0"/>
              <a:t> </a:t>
            </a:r>
            <a:r>
              <a:rPr lang="en-US" dirty="0" err="1" smtClean="0"/>
              <a:t>bebek</a:t>
            </a:r>
            <a:r>
              <a:rPr lang="en-US" dirty="0"/>
              <a:t> </a:t>
            </a:r>
            <a:r>
              <a:rPr lang="en-US" dirty="0" err="1" smtClean="0"/>
              <a:t>büyümesi</a:t>
            </a:r>
            <a:r>
              <a:rPr lang="en-US" dirty="0" smtClean="0"/>
              <a:t> </a:t>
            </a:r>
            <a:r>
              <a:rPr lang="en-US" dirty="0" err="1" smtClean="0"/>
              <a:t>üzerine</a:t>
            </a:r>
            <a:r>
              <a:rPr lang="en-US" dirty="0" smtClean="0"/>
              <a:t> </a:t>
            </a:r>
            <a:r>
              <a:rPr lang="en-US" dirty="0" err="1" smtClean="0"/>
              <a:t>etkileri</a:t>
            </a:r>
            <a:r>
              <a:rPr lang="en-US" dirty="0" smtClean="0"/>
              <a:t> net </a:t>
            </a:r>
            <a:r>
              <a:rPr lang="en-US" dirty="0" err="1" smtClean="0"/>
              <a:t>değil</a:t>
            </a:r>
            <a:endParaRPr lang="en-US" dirty="0" smtClean="0"/>
          </a:p>
          <a:p>
            <a:pPr algn="just">
              <a:lnSpc>
                <a:spcPct val="300000"/>
              </a:lnSpc>
            </a:pPr>
            <a:r>
              <a:rPr lang="en-US" dirty="0" err="1" smtClean="0"/>
              <a:t>Gözlemsel</a:t>
            </a:r>
            <a:r>
              <a:rPr lang="en-US" dirty="0" smtClean="0"/>
              <a:t> </a:t>
            </a:r>
            <a:r>
              <a:rPr lang="en-US" dirty="0" err="1" smtClean="0"/>
              <a:t>çalışmalarda</a:t>
            </a:r>
            <a:r>
              <a:rPr lang="en-US" dirty="0" smtClean="0"/>
              <a:t> </a:t>
            </a:r>
            <a:r>
              <a:rPr lang="en-US" dirty="0" err="1" smtClean="0"/>
              <a:t>pozitif</a:t>
            </a:r>
            <a:r>
              <a:rPr lang="en-US" dirty="0" smtClean="0"/>
              <a:t> </a:t>
            </a:r>
            <a:r>
              <a:rPr lang="en-US" dirty="0" err="1" smtClean="0"/>
              <a:t>ilişki</a:t>
            </a:r>
            <a:r>
              <a:rPr lang="en-US" dirty="0" smtClean="0"/>
              <a:t> </a:t>
            </a:r>
            <a:r>
              <a:rPr lang="en-US" dirty="0" err="1" smtClean="0"/>
              <a:t>bulunmuş</a:t>
            </a:r>
            <a:endParaRPr lang="en-US" dirty="0"/>
          </a:p>
        </p:txBody>
      </p:sp>
    </p:spTree>
    <p:extLst>
      <p:ext uri="{BB962C8B-B14F-4D97-AF65-F5344CB8AC3E}">
        <p14:creationId xmlns:p14="http://schemas.microsoft.com/office/powerpoint/2010/main" val="244823418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lstStyle/>
          <a:p>
            <a:r>
              <a:rPr lang="en-US" dirty="0" err="1" smtClean="0">
                <a:solidFill>
                  <a:srgbClr val="C32D2E"/>
                </a:solidFill>
              </a:rPr>
              <a:t>Sonuç</a:t>
            </a:r>
            <a:endParaRPr lang="en-US" dirty="0">
              <a:solidFill>
                <a:srgbClr val="C32D2E"/>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lnSpcReduction="10000"/>
          </a:bodyPr>
          <a:lstStyle/>
          <a:p>
            <a:pPr algn="just">
              <a:lnSpc>
                <a:spcPct val="250000"/>
              </a:lnSpc>
            </a:pPr>
            <a:r>
              <a:rPr lang="en-US" dirty="0" err="1" smtClean="0"/>
              <a:t>Yeterli</a:t>
            </a:r>
            <a:r>
              <a:rPr lang="en-US" dirty="0" smtClean="0"/>
              <a:t> </a:t>
            </a:r>
            <a:r>
              <a:rPr lang="en-US" dirty="0" err="1" smtClean="0"/>
              <a:t>kalsiyum</a:t>
            </a:r>
            <a:r>
              <a:rPr lang="en-US" dirty="0" smtClean="0"/>
              <a:t> (en </a:t>
            </a:r>
            <a:r>
              <a:rPr lang="en-US" dirty="0" err="1" smtClean="0"/>
              <a:t>az</a:t>
            </a:r>
            <a:r>
              <a:rPr lang="en-US" dirty="0" smtClean="0"/>
              <a:t> 1000 mg/</a:t>
            </a:r>
            <a:r>
              <a:rPr lang="en-US" dirty="0" err="1" smtClean="0"/>
              <a:t>gün</a:t>
            </a:r>
            <a:r>
              <a:rPr lang="en-US" dirty="0" smtClean="0"/>
              <a:t>) </a:t>
            </a:r>
            <a:r>
              <a:rPr lang="en-US" dirty="0" err="1" smtClean="0"/>
              <a:t>alan</a:t>
            </a:r>
            <a:r>
              <a:rPr lang="en-US" dirty="0" smtClean="0"/>
              <a:t> </a:t>
            </a:r>
            <a:r>
              <a:rPr lang="en-US" dirty="0" err="1" smtClean="0"/>
              <a:t>kadınlara</a:t>
            </a:r>
            <a:r>
              <a:rPr lang="en-US" dirty="0" smtClean="0"/>
              <a:t> </a:t>
            </a:r>
            <a:r>
              <a:rPr lang="en-US" dirty="0" err="1" smtClean="0"/>
              <a:t>ek</a:t>
            </a:r>
            <a:r>
              <a:rPr lang="en-US" dirty="0" smtClean="0"/>
              <a:t> </a:t>
            </a:r>
            <a:r>
              <a:rPr lang="en-US" dirty="0" err="1" smtClean="0"/>
              <a:t>kalsiyum</a:t>
            </a:r>
            <a:r>
              <a:rPr lang="en-US" dirty="0" smtClean="0"/>
              <a:t> </a:t>
            </a:r>
            <a:r>
              <a:rPr lang="en-US" dirty="0" err="1" smtClean="0"/>
              <a:t>desteği</a:t>
            </a:r>
            <a:r>
              <a:rPr lang="en-US" dirty="0" smtClean="0"/>
              <a:t> </a:t>
            </a:r>
            <a:r>
              <a:rPr lang="en-US" dirty="0" err="1" smtClean="0"/>
              <a:t>gerekli</a:t>
            </a:r>
            <a:r>
              <a:rPr lang="en-US" dirty="0" smtClean="0"/>
              <a:t> </a:t>
            </a:r>
            <a:r>
              <a:rPr lang="en-US" dirty="0" err="1" smtClean="0"/>
              <a:t>değildir</a:t>
            </a:r>
            <a:endParaRPr lang="en-US" dirty="0" smtClean="0"/>
          </a:p>
          <a:p>
            <a:pPr algn="just">
              <a:lnSpc>
                <a:spcPct val="250000"/>
              </a:lnSpc>
            </a:pPr>
            <a:r>
              <a:rPr lang="en-US" dirty="0" smtClean="0"/>
              <a:t>&lt;500 mg </a:t>
            </a:r>
            <a:r>
              <a:rPr lang="en-US" dirty="0" err="1" smtClean="0"/>
              <a:t>alan</a:t>
            </a:r>
            <a:r>
              <a:rPr lang="en-US" dirty="0" smtClean="0"/>
              <a:t> </a:t>
            </a:r>
            <a:r>
              <a:rPr lang="en-US" dirty="0" err="1" smtClean="0"/>
              <a:t>olgularda</a:t>
            </a:r>
            <a:r>
              <a:rPr lang="en-US" dirty="0" smtClean="0"/>
              <a:t> maternal </a:t>
            </a:r>
            <a:r>
              <a:rPr lang="en-US" dirty="0" err="1" smtClean="0"/>
              <a:t>ve</a:t>
            </a:r>
            <a:r>
              <a:rPr lang="en-US" dirty="0" smtClean="0"/>
              <a:t> fetal </a:t>
            </a:r>
            <a:r>
              <a:rPr lang="en-US" dirty="0" err="1" smtClean="0"/>
              <a:t>gereksinimler</a:t>
            </a:r>
            <a:r>
              <a:rPr lang="en-US" dirty="0" smtClean="0"/>
              <a:t> </a:t>
            </a:r>
            <a:r>
              <a:rPr lang="en-US" dirty="0" err="1" smtClean="0"/>
              <a:t>için</a:t>
            </a:r>
            <a:r>
              <a:rPr lang="en-US" dirty="0" smtClean="0"/>
              <a:t> </a:t>
            </a:r>
            <a:r>
              <a:rPr lang="en-US" dirty="0" err="1" smtClean="0"/>
              <a:t>kalsiyum</a:t>
            </a:r>
            <a:r>
              <a:rPr lang="en-US" dirty="0" smtClean="0"/>
              <a:t> </a:t>
            </a:r>
            <a:r>
              <a:rPr lang="en-US" dirty="0" err="1" smtClean="0"/>
              <a:t>desteği</a:t>
            </a:r>
            <a:r>
              <a:rPr lang="en-US" dirty="0" smtClean="0"/>
              <a:t> </a:t>
            </a:r>
            <a:r>
              <a:rPr lang="en-US" smtClean="0"/>
              <a:t>gerekebilir</a:t>
            </a:r>
            <a:endParaRPr lang="en-US" dirty="0"/>
          </a:p>
        </p:txBody>
      </p:sp>
    </p:spTree>
    <p:extLst>
      <p:ext uri="{BB962C8B-B14F-4D97-AF65-F5344CB8AC3E}">
        <p14:creationId xmlns:p14="http://schemas.microsoft.com/office/powerpoint/2010/main" val="3315742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4981" y="740770"/>
            <a:ext cx="7739843" cy="5324751"/>
          </a:xfrm>
        </p:spPr>
        <p:style>
          <a:lnRef idx="2">
            <a:schemeClr val="dk1"/>
          </a:lnRef>
          <a:fillRef idx="1">
            <a:schemeClr val="lt1"/>
          </a:fillRef>
          <a:effectRef idx="0">
            <a:schemeClr val="dk1"/>
          </a:effectRef>
          <a:fontRef idx="minor">
            <a:schemeClr val="dk1"/>
          </a:fontRef>
        </p:style>
        <p:txBody>
          <a:bodyPr>
            <a:normAutofit/>
          </a:bodyPr>
          <a:lstStyle/>
          <a:p>
            <a:r>
              <a:rPr lang="en-US" sz="2000" dirty="0" err="1" smtClean="0"/>
              <a:t>Büyük</a:t>
            </a:r>
            <a:r>
              <a:rPr lang="en-US" sz="2000" dirty="0" smtClean="0"/>
              <a:t> </a:t>
            </a:r>
            <a:r>
              <a:rPr lang="en-US" sz="2000" dirty="0" err="1" smtClean="0"/>
              <a:t>kısmı</a:t>
            </a:r>
            <a:r>
              <a:rPr lang="en-US" sz="2000" dirty="0" smtClean="0"/>
              <a:t> </a:t>
            </a:r>
            <a:r>
              <a:rPr lang="en-US" sz="2000" dirty="0" err="1" smtClean="0"/>
              <a:t>kemiklerde</a:t>
            </a:r>
            <a:r>
              <a:rPr lang="en-US" sz="2000" dirty="0" smtClean="0"/>
              <a:t> </a:t>
            </a:r>
            <a:r>
              <a:rPr lang="en-US" sz="2000" dirty="0" err="1" smtClean="0"/>
              <a:t>bağlı</a:t>
            </a:r>
            <a:r>
              <a:rPr lang="en-US" sz="2000" dirty="0" smtClean="0"/>
              <a:t>  (1000 g)</a:t>
            </a:r>
          </a:p>
          <a:p>
            <a:r>
              <a:rPr lang="en-US" sz="2000" dirty="0" err="1" smtClean="0"/>
              <a:t>Plazma</a:t>
            </a:r>
            <a:r>
              <a:rPr lang="en-US" sz="2000" dirty="0" smtClean="0"/>
              <a:t> </a:t>
            </a:r>
            <a:r>
              <a:rPr lang="en-US" sz="2000" dirty="0" err="1" smtClean="0"/>
              <a:t>kalsiyum</a:t>
            </a:r>
            <a:r>
              <a:rPr lang="en-US" sz="2000" dirty="0" smtClean="0"/>
              <a:t> </a:t>
            </a:r>
            <a:r>
              <a:rPr lang="en-US" sz="2000" dirty="0" err="1" smtClean="0"/>
              <a:t>düzeyleri</a:t>
            </a:r>
            <a:r>
              <a:rPr lang="en-US" sz="2000" dirty="0" smtClean="0"/>
              <a:t> </a:t>
            </a:r>
            <a:r>
              <a:rPr lang="en-US" sz="2000" dirty="0" err="1" smtClean="0"/>
              <a:t>sabit</a:t>
            </a:r>
            <a:r>
              <a:rPr lang="en-US" sz="2000" dirty="0" smtClean="0"/>
              <a:t>➔ 9.5 mg/dl (8.5-10.4)</a:t>
            </a:r>
          </a:p>
          <a:p>
            <a:r>
              <a:rPr lang="en-US" sz="2000" dirty="0" err="1" smtClean="0"/>
              <a:t>Plazmada</a:t>
            </a:r>
            <a:r>
              <a:rPr lang="en-US" sz="2000" dirty="0" smtClean="0"/>
              <a:t> 3 </a:t>
            </a:r>
            <a:r>
              <a:rPr lang="en-US" sz="2000" dirty="0" err="1" smtClean="0"/>
              <a:t>fraksiyon</a:t>
            </a:r>
            <a:r>
              <a:rPr lang="en-US" sz="2000" dirty="0" smtClean="0"/>
              <a:t> </a:t>
            </a:r>
            <a:r>
              <a:rPr lang="en-US" sz="2000" dirty="0" err="1" smtClean="0"/>
              <a:t>halinde</a:t>
            </a:r>
            <a:r>
              <a:rPr lang="en-US" sz="2000" dirty="0" smtClean="0"/>
              <a:t> </a:t>
            </a:r>
            <a:r>
              <a:rPr lang="en-US" sz="2000" dirty="0" err="1" smtClean="0"/>
              <a:t>bulunuyor</a:t>
            </a:r>
            <a:r>
              <a:rPr lang="en-US" sz="2000" dirty="0" smtClean="0"/>
              <a:t>;</a:t>
            </a:r>
          </a:p>
          <a:p>
            <a:pPr lvl="1">
              <a:buFont typeface="Wingdings" charset="2"/>
              <a:buChar char="Ø"/>
            </a:pPr>
            <a:r>
              <a:rPr lang="en-US" sz="2000" dirty="0" smtClean="0"/>
              <a:t> </a:t>
            </a:r>
            <a:r>
              <a:rPr lang="en-US" sz="2000" dirty="0" err="1" smtClean="0"/>
              <a:t>İyonize</a:t>
            </a:r>
            <a:endParaRPr lang="en-US" sz="2000" dirty="0" smtClean="0"/>
          </a:p>
          <a:p>
            <a:pPr lvl="1">
              <a:buFont typeface="Wingdings" charset="2"/>
              <a:buChar char="Ø"/>
            </a:pPr>
            <a:r>
              <a:rPr lang="en-US" sz="2000" dirty="0" err="1" smtClean="0"/>
              <a:t>Proteine</a:t>
            </a:r>
            <a:r>
              <a:rPr lang="en-US" sz="2000" dirty="0" smtClean="0"/>
              <a:t> </a:t>
            </a:r>
            <a:r>
              <a:rPr lang="en-US" sz="2000" dirty="0" err="1" smtClean="0"/>
              <a:t>bağlı</a:t>
            </a:r>
            <a:endParaRPr lang="en-US" sz="2000" dirty="0" smtClean="0"/>
          </a:p>
          <a:p>
            <a:pPr lvl="1">
              <a:buFont typeface="Wingdings" charset="2"/>
              <a:buChar char="Ø"/>
            </a:pPr>
            <a:r>
              <a:rPr lang="en-US" sz="2000" dirty="0" err="1" smtClean="0"/>
              <a:t>Suda</a:t>
            </a:r>
            <a:r>
              <a:rPr lang="en-US" sz="2000" dirty="0" smtClean="0"/>
              <a:t> </a:t>
            </a:r>
            <a:r>
              <a:rPr lang="en-US" sz="2000" dirty="0" err="1" smtClean="0"/>
              <a:t>çözünen</a:t>
            </a:r>
            <a:r>
              <a:rPr lang="en-US" sz="2000" dirty="0" smtClean="0"/>
              <a:t> </a:t>
            </a:r>
            <a:r>
              <a:rPr lang="en-US" sz="2000" dirty="0" err="1" smtClean="0"/>
              <a:t>kompleks</a:t>
            </a:r>
            <a:r>
              <a:rPr lang="en-US" sz="2000" dirty="0" smtClean="0"/>
              <a:t> </a:t>
            </a:r>
          </a:p>
          <a:p>
            <a:r>
              <a:rPr lang="en-US" sz="2000" dirty="0" err="1" smtClean="0"/>
              <a:t>Kalsiyum</a:t>
            </a:r>
            <a:r>
              <a:rPr lang="en-US" sz="2000" dirty="0" smtClean="0"/>
              <a:t> </a:t>
            </a:r>
            <a:r>
              <a:rPr lang="en-US" sz="2000" dirty="0" err="1" smtClean="0"/>
              <a:t>metabolizmasından</a:t>
            </a:r>
            <a:r>
              <a:rPr lang="en-US" sz="2000" dirty="0" smtClean="0"/>
              <a:t> </a:t>
            </a:r>
            <a:r>
              <a:rPr lang="en-US" sz="2000" dirty="0" err="1" smtClean="0"/>
              <a:t>sorumlu</a:t>
            </a:r>
            <a:r>
              <a:rPr lang="en-US" sz="2000" dirty="0" smtClean="0"/>
              <a:t> 3 </a:t>
            </a:r>
            <a:r>
              <a:rPr lang="en-US" sz="2000" dirty="0" err="1" smtClean="0"/>
              <a:t>hormon</a:t>
            </a:r>
            <a:r>
              <a:rPr lang="en-US" sz="2000" dirty="0" smtClean="0"/>
              <a:t>➔ </a:t>
            </a:r>
            <a:r>
              <a:rPr lang="en-US" sz="2000" dirty="0" err="1" smtClean="0"/>
              <a:t>Parathormon</a:t>
            </a:r>
            <a:r>
              <a:rPr lang="en-US" sz="2000" dirty="0" smtClean="0"/>
              <a:t>, D </a:t>
            </a:r>
            <a:r>
              <a:rPr lang="en-US" sz="2000" dirty="0" err="1" smtClean="0"/>
              <a:t>vitamini</a:t>
            </a:r>
            <a:r>
              <a:rPr lang="en-US" sz="2000" dirty="0" smtClean="0"/>
              <a:t> </a:t>
            </a:r>
            <a:r>
              <a:rPr lang="en-US" sz="2000" dirty="0" err="1" smtClean="0"/>
              <a:t>ve</a:t>
            </a:r>
            <a:r>
              <a:rPr lang="en-US" sz="2000" dirty="0" smtClean="0"/>
              <a:t> </a:t>
            </a:r>
            <a:r>
              <a:rPr lang="en-US" sz="2000" dirty="0" err="1" smtClean="0"/>
              <a:t>kalsitonin</a:t>
            </a:r>
            <a:endParaRPr lang="en-US" sz="2000" dirty="0" smtClean="0"/>
          </a:p>
          <a:p>
            <a:r>
              <a:rPr lang="en-US" sz="2000" dirty="0" err="1" smtClean="0"/>
              <a:t>Diyetle</a:t>
            </a:r>
            <a:r>
              <a:rPr lang="en-US" sz="2000" dirty="0" smtClean="0"/>
              <a:t> </a:t>
            </a:r>
            <a:r>
              <a:rPr lang="en-US" sz="2000" dirty="0" err="1"/>
              <a:t>kalsiyum</a:t>
            </a:r>
            <a:r>
              <a:rPr lang="en-US" sz="2000" dirty="0"/>
              <a:t> </a:t>
            </a:r>
            <a:r>
              <a:rPr lang="en-US" sz="2000" dirty="0" err="1" smtClean="0"/>
              <a:t>alımı</a:t>
            </a:r>
            <a:r>
              <a:rPr lang="en-US" sz="2000" dirty="0" smtClean="0"/>
              <a:t> </a:t>
            </a:r>
            <a:r>
              <a:rPr lang="en-US" sz="2000" dirty="0" err="1" smtClean="0"/>
              <a:t>günlük</a:t>
            </a:r>
            <a:r>
              <a:rPr lang="en-US" sz="2000" dirty="0" smtClean="0"/>
              <a:t> </a:t>
            </a:r>
            <a:r>
              <a:rPr lang="en-US" sz="2000" dirty="0" err="1" smtClean="0"/>
              <a:t>ortalama</a:t>
            </a:r>
            <a:r>
              <a:rPr lang="en-US" sz="2000" dirty="0" smtClean="0"/>
              <a:t> 1000 </a:t>
            </a:r>
            <a:r>
              <a:rPr lang="en-US" sz="2000" dirty="0" err="1" smtClean="0"/>
              <a:t>mg’dır</a:t>
            </a:r>
            <a:r>
              <a:rPr lang="en-US" sz="2000" dirty="0" smtClean="0"/>
              <a:t>.</a:t>
            </a:r>
          </a:p>
          <a:p>
            <a:pPr lvl="1"/>
            <a:r>
              <a:rPr lang="en-US" sz="1800" dirty="0" smtClean="0"/>
              <a:t>1/3’ü (360 mg) </a:t>
            </a:r>
            <a:r>
              <a:rPr lang="en-US" sz="1800" dirty="0" err="1" smtClean="0"/>
              <a:t>emilir</a:t>
            </a:r>
            <a:r>
              <a:rPr lang="en-US" sz="1800" dirty="0" smtClean="0"/>
              <a:t>, </a:t>
            </a:r>
            <a:r>
              <a:rPr lang="en-US" sz="1800" dirty="0" err="1" smtClean="0"/>
              <a:t>bunun</a:t>
            </a:r>
            <a:r>
              <a:rPr lang="en-US" sz="1800" dirty="0" smtClean="0"/>
              <a:t> </a:t>
            </a:r>
            <a:r>
              <a:rPr lang="en-US" sz="1800" dirty="0" err="1" smtClean="0"/>
              <a:t>yaklaşık</a:t>
            </a:r>
            <a:r>
              <a:rPr lang="en-US" sz="1800" dirty="0" smtClean="0"/>
              <a:t> </a:t>
            </a:r>
            <a:r>
              <a:rPr lang="en-US" sz="1800" dirty="0" err="1" smtClean="0"/>
              <a:t>yarısı</a:t>
            </a:r>
            <a:r>
              <a:rPr lang="en-US" sz="1800" dirty="0" smtClean="0"/>
              <a:t> </a:t>
            </a:r>
            <a:r>
              <a:rPr lang="en-US" sz="1800" dirty="0" err="1" smtClean="0"/>
              <a:t>geri</a:t>
            </a:r>
            <a:r>
              <a:rPr lang="en-US" sz="1800" dirty="0" smtClean="0"/>
              <a:t> </a:t>
            </a:r>
            <a:r>
              <a:rPr lang="en-US" sz="1800" dirty="0" err="1" smtClean="0"/>
              <a:t>salınır</a:t>
            </a:r>
            <a:endParaRPr lang="en-US" sz="1800" dirty="0" smtClean="0"/>
          </a:p>
          <a:p>
            <a:pPr lvl="1"/>
            <a:r>
              <a:rPr lang="en-US" sz="1800" dirty="0" smtClean="0"/>
              <a:t>Net </a:t>
            </a:r>
            <a:r>
              <a:rPr lang="en-US" sz="1800" dirty="0" err="1" smtClean="0"/>
              <a:t>emilim</a:t>
            </a:r>
            <a:r>
              <a:rPr lang="en-US" sz="1800" dirty="0" smtClean="0"/>
              <a:t> 170 mg </a:t>
            </a:r>
            <a:r>
              <a:rPr lang="en-US" sz="1800" dirty="0" err="1" smtClean="0"/>
              <a:t>kadardır</a:t>
            </a:r>
            <a:r>
              <a:rPr lang="en-US" sz="1800" dirty="0" smtClean="0"/>
              <a:t>. </a:t>
            </a:r>
          </a:p>
          <a:p>
            <a:pPr lvl="1"/>
            <a:endParaRPr lang="en-US" sz="1800" dirty="0"/>
          </a:p>
        </p:txBody>
      </p:sp>
    </p:spTree>
    <p:extLst>
      <p:ext uri="{BB962C8B-B14F-4D97-AF65-F5344CB8AC3E}">
        <p14:creationId xmlns:p14="http://schemas.microsoft.com/office/powerpoint/2010/main" val="67465905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7292" y="1916595"/>
            <a:ext cx="7843174" cy="4148926"/>
          </a:xfrm>
        </p:spPr>
        <p:style>
          <a:lnRef idx="2">
            <a:schemeClr val="dk1"/>
          </a:lnRef>
          <a:fillRef idx="1">
            <a:schemeClr val="lt1"/>
          </a:fillRef>
          <a:effectRef idx="0">
            <a:schemeClr val="dk1"/>
          </a:effectRef>
          <a:fontRef idx="minor">
            <a:schemeClr val="dk1"/>
          </a:fontRef>
        </p:style>
        <p:txBody>
          <a:bodyPr/>
          <a:lstStyle/>
          <a:p>
            <a:pPr algn="just">
              <a:lnSpc>
                <a:spcPct val="150000"/>
              </a:lnSpc>
            </a:pPr>
            <a:r>
              <a:rPr lang="en-US" b="1" dirty="0" err="1" smtClean="0">
                <a:solidFill>
                  <a:srgbClr val="C32D2E"/>
                </a:solidFill>
              </a:rPr>
              <a:t>Kalsiyum’dan</a:t>
            </a:r>
            <a:r>
              <a:rPr lang="en-US" b="1" dirty="0" smtClean="0">
                <a:solidFill>
                  <a:srgbClr val="C32D2E"/>
                </a:solidFill>
              </a:rPr>
              <a:t> </a:t>
            </a:r>
            <a:r>
              <a:rPr lang="en-US" b="1" dirty="0" err="1" smtClean="0">
                <a:solidFill>
                  <a:srgbClr val="C32D2E"/>
                </a:solidFill>
              </a:rPr>
              <a:t>zengin</a:t>
            </a:r>
            <a:r>
              <a:rPr lang="en-US" b="1" dirty="0" smtClean="0">
                <a:solidFill>
                  <a:srgbClr val="C32D2E"/>
                </a:solidFill>
              </a:rPr>
              <a:t> </a:t>
            </a:r>
            <a:r>
              <a:rPr lang="en-US" b="1" dirty="0" err="1" smtClean="0">
                <a:solidFill>
                  <a:srgbClr val="C32D2E"/>
                </a:solidFill>
              </a:rPr>
              <a:t>besinler</a:t>
            </a:r>
            <a:endParaRPr lang="en-US" b="1" dirty="0" smtClean="0">
              <a:solidFill>
                <a:srgbClr val="C32D2E"/>
              </a:solidFill>
            </a:endParaRPr>
          </a:p>
          <a:p>
            <a:pPr lvl="1" algn="just">
              <a:lnSpc>
                <a:spcPct val="150000"/>
              </a:lnSpc>
            </a:pPr>
            <a:r>
              <a:rPr lang="en-US" dirty="0" err="1" smtClean="0"/>
              <a:t>Süt</a:t>
            </a:r>
            <a:r>
              <a:rPr lang="en-US" dirty="0" smtClean="0"/>
              <a:t> </a:t>
            </a:r>
            <a:r>
              <a:rPr lang="en-US" dirty="0" err="1" smtClean="0"/>
              <a:t>ve</a:t>
            </a:r>
            <a:r>
              <a:rPr lang="en-US" dirty="0" smtClean="0"/>
              <a:t> </a:t>
            </a:r>
            <a:r>
              <a:rPr lang="en-US" dirty="0" err="1" smtClean="0"/>
              <a:t>süt</a:t>
            </a:r>
            <a:r>
              <a:rPr lang="en-US" dirty="0" smtClean="0"/>
              <a:t> </a:t>
            </a:r>
            <a:r>
              <a:rPr lang="en-US" dirty="0" err="1" smtClean="0"/>
              <a:t>ürünleri</a:t>
            </a:r>
            <a:endParaRPr lang="en-US" dirty="0" smtClean="0"/>
          </a:p>
          <a:p>
            <a:pPr lvl="1" algn="just">
              <a:lnSpc>
                <a:spcPct val="150000"/>
              </a:lnSpc>
            </a:pPr>
            <a:r>
              <a:rPr lang="en-US" dirty="0" err="1" smtClean="0"/>
              <a:t>Yeşil</a:t>
            </a:r>
            <a:r>
              <a:rPr lang="en-US" dirty="0" smtClean="0"/>
              <a:t> </a:t>
            </a:r>
            <a:r>
              <a:rPr lang="en-US" dirty="0" err="1" smtClean="0"/>
              <a:t>yapraklı</a:t>
            </a:r>
            <a:r>
              <a:rPr lang="en-US" dirty="0" smtClean="0"/>
              <a:t> </a:t>
            </a:r>
            <a:r>
              <a:rPr lang="en-US" dirty="0" err="1"/>
              <a:t>s</a:t>
            </a:r>
            <a:r>
              <a:rPr lang="en-US" dirty="0" err="1" smtClean="0"/>
              <a:t>ebzeler</a:t>
            </a:r>
            <a:r>
              <a:rPr lang="en-US" dirty="0" smtClean="0"/>
              <a:t>➔ </a:t>
            </a:r>
            <a:r>
              <a:rPr lang="en-US" dirty="0" err="1" smtClean="0"/>
              <a:t>brokoli</a:t>
            </a:r>
            <a:r>
              <a:rPr lang="en-US" dirty="0" smtClean="0"/>
              <a:t>, </a:t>
            </a:r>
            <a:r>
              <a:rPr lang="en-US" dirty="0" err="1" smtClean="0"/>
              <a:t>kıvırcık</a:t>
            </a:r>
            <a:endParaRPr lang="en-US" dirty="0" smtClean="0"/>
          </a:p>
          <a:p>
            <a:pPr lvl="1" algn="just">
              <a:lnSpc>
                <a:spcPct val="150000"/>
              </a:lnSpc>
            </a:pPr>
            <a:r>
              <a:rPr lang="en-US" dirty="0" err="1" smtClean="0"/>
              <a:t>Balık</a:t>
            </a:r>
            <a:r>
              <a:rPr lang="en-US" dirty="0" smtClean="0"/>
              <a:t>➔ </a:t>
            </a:r>
            <a:r>
              <a:rPr lang="en-US" dirty="0" err="1" smtClean="0"/>
              <a:t>sardalya</a:t>
            </a:r>
            <a:r>
              <a:rPr lang="en-US" dirty="0" smtClean="0"/>
              <a:t>, </a:t>
            </a:r>
            <a:r>
              <a:rPr lang="en-US" dirty="0" err="1" smtClean="0"/>
              <a:t>somon</a:t>
            </a:r>
            <a:endParaRPr lang="en-US" dirty="0" smtClean="0"/>
          </a:p>
          <a:p>
            <a:pPr lvl="1" algn="just">
              <a:lnSpc>
                <a:spcPct val="150000"/>
              </a:lnSpc>
            </a:pPr>
            <a:r>
              <a:rPr lang="en-US" dirty="0" err="1" smtClean="0"/>
              <a:t>Kalsiyumla</a:t>
            </a:r>
            <a:r>
              <a:rPr lang="en-US" dirty="0" smtClean="0"/>
              <a:t> </a:t>
            </a:r>
            <a:r>
              <a:rPr lang="en-US" dirty="0" err="1" smtClean="0"/>
              <a:t>güçlendirilmiş</a:t>
            </a:r>
            <a:r>
              <a:rPr lang="en-US" dirty="0" smtClean="0"/>
              <a:t> </a:t>
            </a:r>
            <a:r>
              <a:rPr lang="en-US" dirty="0" err="1" smtClean="0"/>
              <a:t>yiyecekler</a:t>
            </a:r>
            <a:r>
              <a:rPr lang="en-US" dirty="0" smtClean="0"/>
              <a:t>➔ soya </a:t>
            </a:r>
            <a:r>
              <a:rPr lang="en-US" dirty="0" err="1" smtClean="0"/>
              <a:t>ürünleri</a:t>
            </a:r>
            <a:r>
              <a:rPr lang="en-US" dirty="0" smtClean="0"/>
              <a:t>, </a:t>
            </a:r>
            <a:r>
              <a:rPr lang="en-US" dirty="0" err="1" smtClean="0"/>
              <a:t>mısır</a:t>
            </a:r>
            <a:r>
              <a:rPr lang="en-US" dirty="0" smtClean="0"/>
              <a:t> </a:t>
            </a:r>
            <a:r>
              <a:rPr lang="en-US" dirty="0" err="1" smtClean="0"/>
              <a:t>gevreği</a:t>
            </a:r>
            <a:r>
              <a:rPr lang="en-US" dirty="0" smtClean="0"/>
              <a:t>, </a:t>
            </a:r>
            <a:r>
              <a:rPr lang="en-US" dirty="0" err="1" smtClean="0"/>
              <a:t>meyve</a:t>
            </a:r>
            <a:r>
              <a:rPr lang="en-US" dirty="0" smtClean="0"/>
              <a:t> </a:t>
            </a:r>
            <a:r>
              <a:rPr lang="en-US" dirty="0" err="1" smtClean="0"/>
              <a:t>suyu</a:t>
            </a:r>
            <a:r>
              <a:rPr lang="en-US" dirty="0" smtClean="0"/>
              <a:t> </a:t>
            </a:r>
            <a:endParaRPr lang="en-US" dirty="0"/>
          </a:p>
        </p:txBody>
      </p:sp>
    </p:spTree>
    <p:extLst>
      <p:ext uri="{BB962C8B-B14F-4D97-AF65-F5344CB8AC3E}">
        <p14:creationId xmlns:p14="http://schemas.microsoft.com/office/powerpoint/2010/main" val="12769928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87500" y="368300"/>
            <a:ext cx="5956300" cy="6121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7358268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0112" y="1669672"/>
            <a:ext cx="7345363" cy="4679784"/>
          </a:xfrm>
        </p:spPr>
        <p:style>
          <a:lnRef idx="2">
            <a:schemeClr val="dk1"/>
          </a:lnRef>
          <a:fillRef idx="1">
            <a:schemeClr val="lt1"/>
          </a:fillRef>
          <a:effectRef idx="0">
            <a:schemeClr val="dk1"/>
          </a:effectRef>
          <a:fontRef idx="minor">
            <a:schemeClr val="dk1"/>
          </a:fontRef>
        </p:style>
        <p:txBody>
          <a:bodyPr>
            <a:normAutofit lnSpcReduction="10000"/>
          </a:bodyPr>
          <a:lstStyle/>
          <a:p>
            <a:pPr algn="just">
              <a:lnSpc>
                <a:spcPct val="150000"/>
              </a:lnSpc>
            </a:pPr>
            <a:r>
              <a:rPr lang="en-US" b="1" dirty="0" err="1" smtClean="0">
                <a:solidFill>
                  <a:srgbClr val="C32D2E"/>
                </a:solidFill>
              </a:rPr>
              <a:t>Kalsiyum</a:t>
            </a:r>
            <a:r>
              <a:rPr lang="en-US" b="1" dirty="0" smtClean="0">
                <a:solidFill>
                  <a:srgbClr val="C32D2E"/>
                </a:solidFill>
              </a:rPr>
              <a:t> </a:t>
            </a:r>
            <a:r>
              <a:rPr lang="en-US" b="1" dirty="0" err="1" smtClean="0">
                <a:solidFill>
                  <a:srgbClr val="C32D2E"/>
                </a:solidFill>
              </a:rPr>
              <a:t>eksikliğine</a:t>
            </a:r>
            <a:r>
              <a:rPr lang="en-US" b="1" dirty="0" smtClean="0">
                <a:solidFill>
                  <a:srgbClr val="C32D2E"/>
                </a:solidFill>
              </a:rPr>
              <a:t> </a:t>
            </a:r>
            <a:r>
              <a:rPr lang="en-US" b="1" dirty="0" err="1" smtClean="0">
                <a:solidFill>
                  <a:srgbClr val="C32D2E"/>
                </a:solidFill>
              </a:rPr>
              <a:t>neden</a:t>
            </a:r>
            <a:r>
              <a:rPr lang="en-US" b="1" dirty="0" smtClean="0">
                <a:solidFill>
                  <a:srgbClr val="C32D2E"/>
                </a:solidFill>
              </a:rPr>
              <a:t> </a:t>
            </a:r>
            <a:r>
              <a:rPr lang="en-US" b="1" dirty="0" err="1" smtClean="0">
                <a:solidFill>
                  <a:srgbClr val="C32D2E"/>
                </a:solidFill>
              </a:rPr>
              <a:t>olan</a:t>
            </a:r>
            <a:r>
              <a:rPr lang="en-US" b="1" dirty="0" smtClean="0">
                <a:solidFill>
                  <a:srgbClr val="C32D2E"/>
                </a:solidFill>
              </a:rPr>
              <a:t> </a:t>
            </a:r>
            <a:r>
              <a:rPr lang="en-US" b="1" dirty="0" err="1" smtClean="0">
                <a:solidFill>
                  <a:srgbClr val="C32D2E"/>
                </a:solidFill>
              </a:rPr>
              <a:t>durumlar</a:t>
            </a:r>
            <a:r>
              <a:rPr lang="en-US" b="1" dirty="0" smtClean="0">
                <a:solidFill>
                  <a:srgbClr val="C32D2E"/>
                </a:solidFill>
              </a:rPr>
              <a:t>;</a:t>
            </a:r>
          </a:p>
          <a:p>
            <a:pPr lvl="1" algn="just">
              <a:lnSpc>
                <a:spcPct val="150000"/>
              </a:lnSpc>
              <a:buFont typeface="Wingdings" charset="2"/>
              <a:buChar char="Ø"/>
            </a:pPr>
            <a:r>
              <a:rPr lang="en-US" dirty="0" err="1" smtClean="0"/>
              <a:t>Vejetaryen</a:t>
            </a:r>
            <a:r>
              <a:rPr lang="en-US" dirty="0" smtClean="0"/>
              <a:t> </a:t>
            </a:r>
            <a:r>
              <a:rPr lang="en-US" dirty="0" err="1" smtClean="0"/>
              <a:t>diyet</a:t>
            </a:r>
            <a:endParaRPr lang="en-US" dirty="0" smtClean="0"/>
          </a:p>
          <a:p>
            <a:pPr lvl="1" algn="just">
              <a:lnSpc>
                <a:spcPct val="150000"/>
              </a:lnSpc>
              <a:buFont typeface="Wingdings" charset="2"/>
              <a:buChar char="Ø"/>
            </a:pPr>
            <a:r>
              <a:rPr lang="en-US" dirty="0" err="1" smtClean="0"/>
              <a:t>Laktoz</a:t>
            </a:r>
            <a:r>
              <a:rPr lang="en-US" dirty="0" smtClean="0"/>
              <a:t> </a:t>
            </a:r>
            <a:r>
              <a:rPr lang="en-US" dirty="0" err="1" smtClean="0"/>
              <a:t>intolernası</a:t>
            </a:r>
            <a:endParaRPr lang="en-US" dirty="0" smtClean="0"/>
          </a:p>
          <a:p>
            <a:pPr lvl="1" algn="just">
              <a:lnSpc>
                <a:spcPct val="150000"/>
              </a:lnSpc>
              <a:buFont typeface="Wingdings" charset="2"/>
              <a:buChar char="Ø"/>
            </a:pPr>
            <a:r>
              <a:rPr lang="en-US" dirty="0" err="1" smtClean="0"/>
              <a:t>Aşırı</a:t>
            </a:r>
            <a:r>
              <a:rPr lang="en-US" dirty="0" smtClean="0"/>
              <a:t> protein </a:t>
            </a:r>
            <a:r>
              <a:rPr lang="en-US" dirty="0" err="1" smtClean="0"/>
              <a:t>veya</a:t>
            </a:r>
            <a:r>
              <a:rPr lang="en-US" dirty="0" smtClean="0"/>
              <a:t> </a:t>
            </a:r>
            <a:r>
              <a:rPr lang="en-US" dirty="0" err="1" smtClean="0"/>
              <a:t>sodyum</a:t>
            </a:r>
            <a:r>
              <a:rPr lang="en-US" dirty="0" smtClean="0"/>
              <a:t> </a:t>
            </a:r>
            <a:r>
              <a:rPr lang="en-US" dirty="0" err="1" smtClean="0"/>
              <a:t>tüketimi</a:t>
            </a:r>
            <a:endParaRPr lang="en-US" dirty="0" smtClean="0"/>
          </a:p>
          <a:p>
            <a:pPr lvl="1" algn="just">
              <a:lnSpc>
                <a:spcPct val="150000"/>
              </a:lnSpc>
              <a:buFont typeface="Wingdings" charset="2"/>
              <a:buChar char="Ø"/>
            </a:pPr>
            <a:r>
              <a:rPr lang="en-US" dirty="0" err="1" smtClean="0"/>
              <a:t>Osteoporoz</a:t>
            </a:r>
            <a:endParaRPr lang="en-US" dirty="0" smtClean="0"/>
          </a:p>
          <a:p>
            <a:pPr lvl="1" algn="just">
              <a:lnSpc>
                <a:spcPct val="150000"/>
              </a:lnSpc>
              <a:buFont typeface="Wingdings" charset="2"/>
              <a:buChar char="Ø"/>
            </a:pPr>
            <a:r>
              <a:rPr lang="en-US" dirty="0" err="1" smtClean="0"/>
              <a:t>Kortikosteriod</a:t>
            </a:r>
            <a:r>
              <a:rPr lang="en-US" dirty="0" smtClean="0"/>
              <a:t> </a:t>
            </a:r>
            <a:r>
              <a:rPr lang="en-US" dirty="0" err="1" smtClean="0"/>
              <a:t>tedavisi</a:t>
            </a:r>
            <a:endParaRPr lang="en-US" dirty="0" smtClean="0"/>
          </a:p>
          <a:p>
            <a:pPr lvl="1" algn="just">
              <a:lnSpc>
                <a:spcPct val="150000"/>
              </a:lnSpc>
              <a:buFont typeface="Wingdings" charset="2"/>
              <a:buChar char="Ø"/>
            </a:pPr>
            <a:r>
              <a:rPr lang="en-US" dirty="0" err="1" smtClean="0"/>
              <a:t>İnflamatuar</a:t>
            </a:r>
            <a:r>
              <a:rPr lang="en-US" dirty="0" smtClean="0"/>
              <a:t> </a:t>
            </a:r>
            <a:r>
              <a:rPr lang="en-US" dirty="0" err="1" smtClean="0"/>
              <a:t>barsak</a:t>
            </a:r>
            <a:r>
              <a:rPr lang="en-US" dirty="0" smtClean="0"/>
              <a:t> </a:t>
            </a:r>
            <a:r>
              <a:rPr lang="en-US" dirty="0" err="1" smtClean="0"/>
              <a:t>hastalıkları</a:t>
            </a:r>
            <a:endParaRPr lang="en-US" dirty="0" smtClean="0"/>
          </a:p>
          <a:p>
            <a:pPr lvl="1" algn="just">
              <a:lnSpc>
                <a:spcPct val="150000"/>
              </a:lnSpc>
              <a:buFont typeface="Wingdings" charset="2"/>
              <a:buChar char="Ø"/>
            </a:pPr>
            <a:r>
              <a:rPr lang="en-US" dirty="0" err="1" smtClean="0"/>
              <a:t>Çölyak</a:t>
            </a:r>
            <a:r>
              <a:rPr lang="en-US" dirty="0" smtClean="0"/>
              <a:t> </a:t>
            </a:r>
            <a:r>
              <a:rPr lang="en-US" dirty="0" err="1" smtClean="0"/>
              <a:t>hastalığı</a:t>
            </a:r>
            <a:r>
              <a:rPr lang="en-US" dirty="0" smtClean="0"/>
              <a:t> </a:t>
            </a:r>
            <a:endParaRPr lang="en-US" dirty="0"/>
          </a:p>
        </p:txBody>
      </p:sp>
    </p:spTree>
    <p:extLst>
      <p:ext uri="{BB962C8B-B14F-4D97-AF65-F5344CB8AC3E}">
        <p14:creationId xmlns:p14="http://schemas.microsoft.com/office/powerpoint/2010/main" val="269114535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0766" y="717252"/>
            <a:ext cx="7345362" cy="749173"/>
          </a:xfrm>
        </p:spPr>
        <p:style>
          <a:lnRef idx="2">
            <a:schemeClr val="accent2"/>
          </a:lnRef>
          <a:fillRef idx="1">
            <a:schemeClr val="lt1"/>
          </a:fillRef>
          <a:effectRef idx="0">
            <a:schemeClr val="accent2"/>
          </a:effectRef>
          <a:fontRef idx="minor">
            <a:schemeClr val="dk1"/>
          </a:fontRef>
        </p:style>
        <p:txBody>
          <a:bodyPr>
            <a:normAutofit/>
          </a:bodyPr>
          <a:lstStyle/>
          <a:p>
            <a:r>
              <a:rPr lang="en-US" sz="3600" dirty="0" err="1" smtClean="0">
                <a:solidFill>
                  <a:srgbClr val="C32D2E"/>
                </a:solidFill>
              </a:rPr>
              <a:t>Kalsiyum</a:t>
            </a:r>
            <a:r>
              <a:rPr lang="en-US" sz="3600" dirty="0" smtClean="0">
                <a:solidFill>
                  <a:srgbClr val="C32D2E"/>
                </a:solidFill>
              </a:rPr>
              <a:t> </a:t>
            </a:r>
            <a:r>
              <a:rPr lang="en-US" sz="3600" dirty="0" err="1" smtClean="0">
                <a:solidFill>
                  <a:srgbClr val="C32D2E"/>
                </a:solidFill>
              </a:rPr>
              <a:t>Bileşikleri</a:t>
            </a:r>
            <a:r>
              <a:rPr lang="en-US" sz="3600" dirty="0" smtClean="0">
                <a:solidFill>
                  <a:srgbClr val="C32D2E"/>
                </a:solidFill>
              </a:rPr>
              <a:t>    </a:t>
            </a:r>
            <a:endParaRPr lang="en-US" sz="3600" dirty="0">
              <a:solidFill>
                <a:srgbClr val="C32D2E"/>
              </a:solidFill>
            </a:endParaRPr>
          </a:p>
        </p:txBody>
      </p:sp>
      <p:sp>
        <p:nvSpPr>
          <p:cNvPr id="3" name="Content Placeholder 2"/>
          <p:cNvSpPr>
            <a:spLocks noGrp="1"/>
          </p:cNvSpPr>
          <p:nvPr>
            <p:ph idx="1"/>
          </p:nvPr>
        </p:nvSpPr>
        <p:spPr>
          <a:xfrm>
            <a:off x="770767" y="2133601"/>
            <a:ext cx="7415914" cy="3931920"/>
          </a:xfrm>
        </p:spPr>
        <p:style>
          <a:lnRef idx="2">
            <a:schemeClr val="dk1"/>
          </a:lnRef>
          <a:fillRef idx="1">
            <a:schemeClr val="lt1"/>
          </a:fillRef>
          <a:effectRef idx="0">
            <a:schemeClr val="dk1"/>
          </a:effectRef>
          <a:fontRef idx="minor">
            <a:schemeClr val="dk1"/>
          </a:fontRef>
        </p:style>
        <p:txBody>
          <a:bodyPr>
            <a:normAutofit fontScale="85000" lnSpcReduction="10000"/>
          </a:bodyPr>
          <a:lstStyle/>
          <a:p>
            <a:pPr algn="just">
              <a:lnSpc>
                <a:spcPct val="300000"/>
              </a:lnSpc>
            </a:pPr>
            <a:r>
              <a:rPr lang="en-US" sz="2000" dirty="0" err="1" smtClean="0"/>
              <a:t>Kalsiyum</a:t>
            </a:r>
            <a:r>
              <a:rPr lang="en-US" sz="2000" dirty="0" smtClean="0"/>
              <a:t> </a:t>
            </a:r>
            <a:r>
              <a:rPr lang="en-US" sz="2000" dirty="0" err="1" smtClean="0"/>
              <a:t>karbonat</a:t>
            </a:r>
            <a:r>
              <a:rPr lang="en-US" sz="2000" dirty="0" smtClean="0"/>
              <a:t>➔ %40 elemental </a:t>
            </a:r>
            <a:r>
              <a:rPr lang="en-US" sz="2000" dirty="0" err="1" smtClean="0"/>
              <a:t>kalsiyum</a:t>
            </a:r>
            <a:r>
              <a:rPr lang="en-US" sz="2000" dirty="0" smtClean="0"/>
              <a:t> (ilk </a:t>
            </a:r>
            <a:r>
              <a:rPr lang="en-US" sz="2000" dirty="0" err="1" smtClean="0"/>
              <a:t>seçenek</a:t>
            </a:r>
            <a:r>
              <a:rPr lang="en-US" sz="2000" dirty="0" smtClean="0"/>
              <a:t>)</a:t>
            </a:r>
          </a:p>
          <a:p>
            <a:pPr algn="just">
              <a:lnSpc>
                <a:spcPct val="300000"/>
              </a:lnSpc>
            </a:pPr>
            <a:r>
              <a:rPr lang="en-US" sz="2000" dirty="0" err="1" smtClean="0"/>
              <a:t>Kalsiyum</a:t>
            </a:r>
            <a:r>
              <a:rPr lang="en-US" sz="2000" dirty="0" smtClean="0"/>
              <a:t> </a:t>
            </a:r>
            <a:r>
              <a:rPr lang="en-US" sz="2000" dirty="0" err="1" smtClean="0"/>
              <a:t>sitrat</a:t>
            </a:r>
            <a:r>
              <a:rPr lang="en-US" sz="2000" dirty="0" smtClean="0"/>
              <a:t>➔ %21 elemental </a:t>
            </a:r>
            <a:r>
              <a:rPr lang="en-US" sz="2000" dirty="0" err="1" smtClean="0"/>
              <a:t>kalsiyum</a:t>
            </a:r>
            <a:endParaRPr lang="en-US" sz="2000" dirty="0" smtClean="0"/>
          </a:p>
          <a:p>
            <a:pPr algn="just">
              <a:lnSpc>
                <a:spcPct val="300000"/>
              </a:lnSpc>
            </a:pPr>
            <a:r>
              <a:rPr lang="en-US" sz="2000" dirty="0" err="1" smtClean="0"/>
              <a:t>Kalsiyum</a:t>
            </a:r>
            <a:r>
              <a:rPr lang="en-US" sz="2000" dirty="0" smtClean="0"/>
              <a:t> </a:t>
            </a:r>
            <a:r>
              <a:rPr lang="en-US" sz="2000" dirty="0" err="1" smtClean="0"/>
              <a:t>glukonat</a:t>
            </a:r>
            <a:r>
              <a:rPr lang="en-US" sz="2000" dirty="0" smtClean="0"/>
              <a:t>➔ %9 elemental </a:t>
            </a:r>
            <a:r>
              <a:rPr lang="en-US" sz="2000" dirty="0" err="1" smtClean="0"/>
              <a:t>kalsiyum</a:t>
            </a:r>
            <a:endParaRPr lang="en-US" sz="2000" dirty="0" smtClean="0"/>
          </a:p>
          <a:p>
            <a:pPr algn="just">
              <a:lnSpc>
                <a:spcPct val="300000"/>
              </a:lnSpc>
            </a:pPr>
            <a:r>
              <a:rPr lang="en-US" sz="2000" dirty="0" err="1" smtClean="0"/>
              <a:t>Kalsiyum</a:t>
            </a:r>
            <a:r>
              <a:rPr lang="en-US" sz="2000" dirty="0" smtClean="0"/>
              <a:t> </a:t>
            </a:r>
            <a:r>
              <a:rPr lang="en-US" sz="2000" dirty="0" err="1" smtClean="0"/>
              <a:t>laktat</a:t>
            </a:r>
            <a:r>
              <a:rPr lang="en-US" sz="2000" dirty="0"/>
              <a:t>➔ </a:t>
            </a:r>
            <a:r>
              <a:rPr lang="en-US" sz="2000" dirty="0" smtClean="0"/>
              <a:t>%13 </a:t>
            </a:r>
            <a:r>
              <a:rPr lang="en-US" sz="2000" dirty="0"/>
              <a:t>elemental </a:t>
            </a:r>
            <a:r>
              <a:rPr lang="en-US" sz="2000" dirty="0" err="1"/>
              <a:t>kalsiyum</a:t>
            </a:r>
            <a:endParaRPr lang="en-US" sz="2000" dirty="0"/>
          </a:p>
          <a:p>
            <a:pPr algn="just">
              <a:lnSpc>
                <a:spcPct val="300000"/>
              </a:lnSpc>
            </a:pPr>
            <a:endParaRPr lang="en-US" sz="2000" dirty="0"/>
          </a:p>
          <a:p>
            <a:pPr algn="just">
              <a:lnSpc>
                <a:spcPct val="300000"/>
              </a:lnSpc>
            </a:pPr>
            <a:endParaRPr lang="en-US" sz="2000" dirty="0"/>
          </a:p>
        </p:txBody>
      </p:sp>
    </p:spTree>
    <p:extLst>
      <p:ext uri="{BB962C8B-B14F-4D97-AF65-F5344CB8AC3E}">
        <p14:creationId xmlns:p14="http://schemas.microsoft.com/office/powerpoint/2010/main" val="174631409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0113" y="505606"/>
            <a:ext cx="7345362" cy="1007854"/>
          </a:xfrm>
        </p:spPr>
        <p:style>
          <a:lnRef idx="2">
            <a:schemeClr val="accent2"/>
          </a:lnRef>
          <a:fillRef idx="1">
            <a:schemeClr val="lt1"/>
          </a:fillRef>
          <a:effectRef idx="0">
            <a:schemeClr val="accent2"/>
          </a:effectRef>
          <a:fontRef idx="minor">
            <a:schemeClr val="dk1"/>
          </a:fontRef>
        </p:style>
        <p:txBody>
          <a:bodyPr>
            <a:normAutofit/>
          </a:bodyPr>
          <a:lstStyle/>
          <a:p>
            <a:r>
              <a:rPr lang="en-US" sz="3600" dirty="0" err="1" smtClean="0">
                <a:solidFill>
                  <a:srgbClr val="C32D2E"/>
                </a:solidFill>
              </a:rPr>
              <a:t>Gebelikte</a:t>
            </a:r>
            <a:r>
              <a:rPr lang="en-US" sz="3600" dirty="0" smtClean="0">
                <a:solidFill>
                  <a:srgbClr val="C32D2E"/>
                </a:solidFill>
              </a:rPr>
              <a:t> </a:t>
            </a:r>
            <a:r>
              <a:rPr lang="en-US" sz="3600" dirty="0" err="1" smtClean="0">
                <a:solidFill>
                  <a:srgbClr val="C32D2E"/>
                </a:solidFill>
              </a:rPr>
              <a:t>Kalsiyum</a:t>
            </a:r>
            <a:r>
              <a:rPr lang="en-US" sz="3600" dirty="0" smtClean="0">
                <a:solidFill>
                  <a:srgbClr val="C32D2E"/>
                </a:solidFill>
              </a:rPr>
              <a:t> </a:t>
            </a:r>
            <a:r>
              <a:rPr lang="en-US" sz="3600" dirty="0" err="1" smtClean="0">
                <a:solidFill>
                  <a:srgbClr val="C32D2E"/>
                </a:solidFill>
              </a:rPr>
              <a:t>Metabolizması</a:t>
            </a:r>
            <a:endParaRPr lang="en-US" sz="3600" dirty="0">
              <a:solidFill>
                <a:srgbClr val="C32D2E"/>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pPr algn="just">
              <a:lnSpc>
                <a:spcPct val="140000"/>
              </a:lnSpc>
            </a:pPr>
            <a:r>
              <a:rPr lang="en-US" sz="2000" dirty="0" err="1" smtClean="0"/>
              <a:t>Gebelik</a:t>
            </a:r>
            <a:r>
              <a:rPr lang="en-US" sz="2000" dirty="0" smtClean="0"/>
              <a:t> </a:t>
            </a:r>
            <a:r>
              <a:rPr lang="en-US" sz="2000" dirty="0" err="1" smtClean="0"/>
              <a:t>süresince</a:t>
            </a:r>
            <a:r>
              <a:rPr lang="en-US" sz="2000" dirty="0" smtClean="0"/>
              <a:t> fetal </a:t>
            </a:r>
            <a:r>
              <a:rPr lang="en-US" sz="2000" dirty="0" err="1" smtClean="0"/>
              <a:t>kalsiyum</a:t>
            </a:r>
            <a:r>
              <a:rPr lang="en-US" sz="2000" dirty="0" smtClean="0"/>
              <a:t> </a:t>
            </a:r>
            <a:r>
              <a:rPr lang="en-US" sz="2000" dirty="0" err="1" smtClean="0"/>
              <a:t>ihtiyacı</a:t>
            </a:r>
            <a:r>
              <a:rPr lang="en-US" sz="2000" dirty="0" smtClean="0"/>
              <a:t> </a:t>
            </a:r>
            <a:r>
              <a:rPr lang="en-US" sz="2000" dirty="0" err="1" smtClean="0"/>
              <a:t>toplam</a:t>
            </a:r>
            <a:r>
              <a:rPr lang="en-US" sz="2000" dirty="0" smtClean="0"/>
              <a:t> 30 </a:t>
            </a:r>
            <a:r>
              <a:rPr lang="en-US" sz="2000" dirty="0" err="1" smtClean="0"/>
              <a:t>gr’dır</a:t>
            </a:r>
            <a:r>
              <a:rPr lang="en-US" sz="2000" dirty="0" smtClean="0"/>
              <a:t>.</a:t>
            </a:r>
          </a:p>
          <a:p>
            <a:pPr algn="just">
              <a:lnSpc>
                <a:spcPct val="140000"/>
              </a:lnSpc>
            </a:pPr>
            <a:r>
              <a:rPr lang="en-US" sz="2000" dirty="0" smtClean="0"/>
              <a:t>2 </a:t>
            </a:r>
            <a:r>
              <a:rPr lang="en-US" sz="2000" dirty="0" err="1" smtClean="0"/>
              <a:t>ve</a:t>
            </a:r>
            <a:r>
              <a:rPr lang="en-US" sz="2000" dirty="0" smtClean="0"/>
              <a:t> 3. </a:t>
            </a:r>
            <a:r>
              <a:rPr lang="en-US" sz="2000" dirty="0" err="1" smtClean="0"/>
              <a:t>trimesterde</a:t>
            </a:r>
            <a:r>
              <a:rPr lang="en-US" sz="2000" dirty="0" smtClean="0"/>
              <a:t> maternal </a:t>
            </a:r>
            <a:r>
              <a:rPr lang="en-US" sz="2000" dirty="0" err="1" smtClean="0"/>
              <a:t>kalsiyum</a:t>
            </a:r>
            <a:r>
              <a:rPr lang="en-US" sz="2000" dirty="0" smtClean="0"/>
              <a:t> </a:t>
            </a:r>
            <a:r>
              <a:rPr lang="en-US" sz="2000" dirty="0" err="1" smtClean="0"/>
              <a:t>emilimi</a:t>
            </a:r>
            <a:r>
              <a:rPr lang="en-US" sz="2000" dirty="0" smtClean="0"/>
              <a:t> </a:t>
            </a:r>
            <a:r>
              <a:rPr lang="en-US" sz="2000" dirty="0" err="1" smtClean="0"/>
              <a:t>artar</a:t>
            </a:r>
            <a:endParaRPr lang="en-US" sz="2000" dirty="0" smtClean="0"/>
          </a:p>
          <a:p>
            <a:pPr algn="just">
              <a:lnSpc>
                <a:spcPct val="140000"/>
              </a:lnSpc>
            </a:pPr>
            <a:r>
              <a:rPr lang="en-US" sz="2000" dirty="0" smtClean="0"/>
              <a:t>3. </a:t>
            </a:r>
            <a:r>
              <a:rPr lang="en-US" sz="2000" dirty="0" err="1" smtClean="0"/>
              <a:t>trimesterde</a:t>
            </a:r>
            <a:r>
              <a:rPr lang="en-US" sz="2000" dirty="0" smtClean="0"/>
              <a:t> fetal </a:t>
            </a:r>
            <a:r>
              <a:rPr lang="en-US" sz="2000" dirty="0" err="1" smtClean="0"/>
              <a:t>kalsiyum</a:t>
            </a:r>
            <a:r>
              <a:rPr lang="en-US" sz="2000" dirty="0" smtClean="0"/>
              <a:t> </a:t>
            </a:r>
            <a:r>
              <a:rPr lang="en-US" sz="2000" dirty="0" err="1" smtClean="0"/>
              <a:t>birikimi</a:t>
            </a:r>
            <a:r>
              <a:rPr lang="en-US" sz="2000" dirty="0" smtClean="0"/>
              <a:t> 350 mg/</a:t>
            </a:r>
            <a:r>
              <a:rPr lang="en-US" sz="2000" dirty="0" err="1" smtClean="0"/>
              <a:t>gün’e</a:t>
            </a:r>
            <a:r>
              <a:rPr lang="en-US" sz="2000" dirty="0" smtClean="0"/>
              <a:t> </a:t>
            </a:r>
            <a:r>
              <a:rPr lang="en-US" sz="2000" dirty="0" err="1" smtClean="0"/>
              <a:t>çıkar</a:t>
            </a:r>
            <a:endParaRPr lang="en-US" sz="2000" dirty="0" smtClean="0"/>
          </a:p>
          <a:p>
            <a:pPr algn="just">
              <a:lnSpc>
                <a:spcPct val="140000"/>
              </a:lnSpc>
            </a:pPr>
            <a:r>
              <a:rPr lang="en-US" sz="2000" dirty="0" smtClean="0"/>
              <a:t>Maternal </a:t>
            </a:r>
            <a:r>
              <a:rPr lang="en-US" sz="2000" dirty="0" err="1" smtClean="0"/>
              <a:t>kemik</a:t>
            </a:r>
            <a:r>
              <a:rPr lang="en-US" sz="2000" dirty="0" smtClean="0"/>
              <a:t> turnover </a:t>
            </a:r>
            <a:r>
              <a:rPr lang="en-US" sz="2000" dirty="0" err="1" smtClean="0"/>
              <a:t>artar</a:t>
            </a:r>
            <a:r>
              <a:rPr lang="en-US" sz="2000" dirty="0" smtClean="0"/>
              <a:t> (</a:t>
            </a:r>
            <a:r>
              <a:rPr lang="en-US" sz="2000" dirty="0" err="1" smtClean="0"/>
              <a:t>özellikle</a:t>
            </a:r>
            <a:r>
              <a:rPr lang="en-US" sz="2000" dirty="0" smtClean="0"/>
              <a:t> 3. trimester)</a:t>
            </a:r>
          </a:p>
          <a:p>
            <a:pPr algn="just">
              <a:lnSpc>
                <a:spcPct val="140000"/>
              </a:lnSpc>
            </a:pPr>
            <a:r>
              <a:rPr lang="en-US" sz="2000" dirty="0" smtClean="0"/>
              <a:t>Serum 25(OH) D </a:t>
            </a:r>
            <a:r>
              <a:rPr lang="en-US" sz="2000" dirty="0" err="1" smtClean="0"/>
              <a:t>vit</a:t>
            </a:r>
            <a:r>
              <a:rPr lang="en-US" sz="2000" dirty="0" smtClean="0"/>
              <a:t>. </a:t>
            </a:r>
            <a:r>
              <a:rPr lang="en-US" sz="2000" dirty="0" err="1"/>
              <a:t>d</a:t>
            </a:r>
            <a:r>
              <a:rPr lang="en-US" sz="2000" dirty="0" err="1" smtClean="0"/>
              <a:t>üzeyleri</a:t>
            </a:r>
            <a:r>
              <a:rPr lang="en-US" sz="2000" dirty="0" smtClean="0"/>
              <a:t> </a:t>
            </a:r>
            <a:r>
              <a:rPr lang="en-US" sz="2000" dirty="0" err="1" smtClean="0"/>
              <a:t>değişmez</a:t>
            </a:r>
            <a:r>
              <a:rPr lang="en-US" sz="2000" dirty="0" smtClean="0"/>
              <a:t>, </a:t>
            </a:r>
            <a:r>
              <a:rPr lang="en-US" sz="2000" dirty="0" err="1" smtClean="0"/>
              <a:t>ancak</a:t>
            </a:r>
            <a:r>
              <a:rPr lang="en-US" sz="2000" dirty="0" smtClean="0"/>
              <a:t> 25(OH) D ➔ 1,25(OH)</a:t>
            </a:r>
            <a:r>
              <a:rPr lang="en-US" sz="2000" baseline="-25000" dirty="0" smtClean="0"/>
              <a:t>2</a:t>
            </a:r>
            <a:r>
              <a:rPr lang="en-US" sz="2000" dirty="0" smtClean="0"/>
              <a:t> D </a:t>
            </a:r>
            <a:r>
              <a:rPr lang="en-US" sz="2000" dirty="0" err="1" smtClean="0"/>
              <a:t>dönüşümü</a:t>
            </a:r>
            <a:r>
              <a:rPr lang="en-US" sz="2000" dirty="0" smtClean="0"/>
              <a:t> </a:t>
            </a:r>
            <a:r>
              <a:rPr lang="en-US" sz="2000" dirty="0" err="1" smtClean="0"/>
              <a:t>artar</a:t>
            </a:r>
            <a:endParaRPr lang="en-US" sz="2000" dirty="0" smtClean="0"/>
          </a:p>
          <a:p>
            <a:pPr algn="just">
              <a:lnSpc>
                <a:spcPct val="140000"/>
              </a:lnSpc>
            </a:pPr>
            <a:r>
              <a:rPr lang="en-US" sz="2000" dirty="0" smtClean="0"/>
              <a:t>Maternal </a:t>
            </a:r>
            <a:r>
              <a:rPr lang="en-US" sz="2000" dirty="0" err="1" smtClean="0"/>
              <a:t>kalsiyum</a:t>
            </a:r>
            <a:r>
              <a:rPr lang="en-US" sz="2000" dirty="0" smtClean="0"/>
              <a:t> </a:t>
            </a:r>
            <a:r>
              <a:rPr lang="en-US" sz="2000" dirty="0" err="1" smtClean="0"/>
              <a:t>atılımı</a:t>
            </a:r>
            <a:r>
              <a:rPr lang="en-US" sz="2000" dirty="0" smtClean="0"/>
              <a:t> </a:t>
            </a:r>
            <a:r>
              <a:rPr lang="en-US" sz="2000" dirty="0" err="1" smtClean="0"/>
              <a:t>artar</a:t>
            </a:r>
            <a:r>
              <a:rPr lang="en-US" sz="2000" dirty="0" smtClean="0"/>
              <a:t> </a:t>
            </a:r>
          </a:p>
          <a:p>
            <a:pPr algn="just">
              <a:lnSpc>
                <a:spcPct val="140000"/>
              </a:lnSpc>
            </a:pPr>
            <a:endParaRPr lang="en-US" sz="2000" dirty="0"/>
          </a:p>
        </p:txBody>
      </p:sp>
    </p:spTree>
    <p:extLst>
      <p:ext uri="{BB962C8B-B14F-4D97-AF65-F5344CB8AC3E}">
        <p14:creationId xmlns:p14="http://schemas.microsoft.com/office/powerpoint/2010/main" val="76957013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0113" y="423302"/>
            <a:ext cx="7345362" cy="913788"/>
          </a:xfrm>
        </p:spPr>
        <p:style>
          <a:lnRef idx="2">
            <a:schemeClr val="accent2"/>
          </a:lnRef>
          <a:fillRef idx="1">
            <a:schemeClr val="lt1"/>
          </a:fillRef>
          <a:effectRef idx="0">
            <a:schemeClr val="accent2"/>
          </a:effectRef>
          <a:fontRef idx="minor">
            <a:schemeClr val="dk1"/>
          </a:fontRef>
        </p:style>
        <p:txBody>
          <a:bodyPr>
            <a:normAutofit/>
          </a:bodyPr>
          <a:lstStyle/>
          <a:p>
            <a:r>
              <a:rPr lang="en-US" sz="3600" dirty="0" err="1" smtClean="0">
                <a:solidFill>
                  <a:srgbClr val="C32D2E"/>
                </a:solidFill>
              </a:rPr>
              <a:t>Kalsiyum</a:t>
            </a:r>
            <a:r>
              <a:rPr lang="en-US" sz="3600" dirty="0" smtClean="0">
                <a:solidFill>
                  <a:srgbClr val="C32D2E"/>
                </a:solidFill>
              </a:rPr>
              <a:t> </a:t>
            </a:r>
            <a:r>
              <a:rPr lang="en-US" sz="3600" dirty="0" err="1" smtClean="0">
                <a:solidFill>
                  <a:srgbClr val="C32D2E"/>
                </a:solidFill>
              </a:rPr>
              <a:t>ve</a:t>
            </a:r>
            <a:r>
              <a:rPr lang="en-US" sz="3600" dirty="0" smtClean="0">
                <a:solidFill>
                  <a:srgbClr val="C32D2E"/>
                </a:solidFill>
              </a:rPr>
              <a:t> Anne-</a:t>
            </a:r>
            <a:r>
              <a:rPr lang="en-US" sz="3600" dirty="0" err="1" smtClean="0">
                <a:solidFill>
                  <a:srgbClr val="C32D2E"/>
                </a:solidFill>
              </a:rPr>
              <a:t>Bebek</a:t>
            </a:r>
            <a:r>
              <a:rPr lang="en-US" sz="3600" dirty="0" smtClean="0">
                <a:solidFill>
                  <a:srgbClr val="C32D2E"/>
                </a:solidFill>
              </a:rPr>
              <a:t> </a:t>
            </a:r>
            <a:r>
              <a:rPr lang="en-US" sz="3600" dirty="0" err="1" smtClean="0">
                <a:solidFill>
                  <a:srgbClr val="C32D2E"/>
                </a:solidFill>
              </a:rPr>
              <a:t>Sağlığı</a:t>
            </a:r>
            <a:endParaRPr lang="en-US" sz="3600" dirty="0">
              <a:solidFill>
                <a:srgbClr val="C32D2E"/>
              </a:solidFill>
            </a:endParaRPr>
          </a:p>
        </p:txBody>
      </p:sp>
      <p:sp>
        <p:nvSpPr>
          <p:cNvPr id="3" name="Content Placeholder 2"/>
          <p:cNvSpPr>
            <a:spLocks noGrp="1"/>
          </p:cNvSpPr>
          <p:nvPr>
            <p:ph idx="1"/>
          </p:nvPr>
        </p:nvSpPr>
        <p:spPr>
          <a:xfrm>
            <a:off x="900112" y="1728463"/>
            <a:ext cx="7345363" cy="4337058"/>
          </a:xfrm>
        </p:spPr>
        <p:style>
          <a:lnRef idx="2">
            <a:schemeClr val="dk1"/>
          </a:lnRef>
          <a:fillRef idx="1">
            <a:schemeClr val="lt1"/>
          </a:fillRef>
          <a:effectRef idx="0">
            <a:schemeClr val="dk1"/>
          </a:effectRef>
          <a:fontRef idx="minor">
            <a:schemeClr val="dk1"/>
          </a:fontRef>
        </p:style>
        <p:txBody>
          <a:bodyPr/>
          <a:lstStyle/>
          <a:p>
            <a:pPr algn="just">
              <a:lnSpc>
                <a:spcPct val="300000"/>
              </a:lnSpc>
            </a:pPr>
            <a:r>
              <a:rPr lang="en-US" dirty="0" err="1" smtClean="0"/>
              <a:t>Preeklampsi</a:t>
            </a:r>
            <a:endParaRPr lang="en-US" dirty="0" smtClean="0"/>
          </a:p>
          <a:p>
            <a:pPr algn="just">
              <a:lnSpc>
                <a:spcPct val="300000"/>
              </a:lnSpc>
            </a:pPr>
            <a:r>
              <a:rPr lang="en-US" dirty="0" smtClean="0"/>
              <a:t>Preterm </a:t>
            </a:r>
            <a:r>
              <a:rPr lang="en-US" dirty="0" err="1" smtClean="0"/>
              <a:t>doğum</a:t>
            </a:r>
            <a:endParaRPr lang="en-US" dirty="0" smtClean="0"/>
          </a:p>
          <a:p>
            <a:pPr algn="just">
              <a:lnSpc>
                <a:spcPct val="300000"/>
              </a:lnSpc>
            </a:pPr>
            <a:r>
              <a:rPr lang="en-US" dirty="0" smtClean="0"/>
              <a:t>Anne  </a:t>
            </a:r>
            <a:r>
              <a:rPr lang="en-US" dirty="0" err="1" smtClean="0"/>
              <a:t>ve</a:t>
            </a:r>
            <a:r>
              <a:rPr lang="en-US" dirty="0" smtClean="0"/>
              <a:t> </a:t>
            </a:r>
            <a:r>
              <a:rPr lang="en-US" dirty="0" err="1" smtClean="0"/>
              <a:t>yenidoğan</a:t>
            </a:r>
            <a:r>
              <a:rPr lang="en-US" dirty="0" smtClean="0"/>
              <a:t> </a:t>
            </a:r>
            <a:r>
              <a:rPr lang="en-US" dirty="0" err="1" smtClean="0"/>
              <a:t>kemik</a:t>
            </a:r>
            <a:r>
              <a:rPr lang="en-US" dirty="0" smtClean="0"/>
              <a:t> </a:t>
            </a:r>
            <a:r>
              <a:rPr lang="en-US" dirty="0" err="1" smtClean="0"/>
              <a:t>değişiklikleri</a:t>
            </a:r>
            <a:endParaRPr lang="en-US" dirty="0" smtClean="0"/>
          </a:p>
        </p:txBody>
      </p:sp>
    </p:spTree>
    <p:extLst>
      <p:ext uri="{BB962C8B-B14F-4D97-AF65-F5344CB8AC3E}">
        <p14:creationId xmlns:p14="http://schemas.microsoft.com/office/powerpoint/2010/main" val="352419618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a:xfrm>
            <a:off x="424801" y="172166"/>
            <a:ext cx="8228160" cy="724396"/>
          </a:xfrm>
        </p:spPr>
        <p:style>
          <a:lnRef idx="2">
            <a:schemeClr val="dk1"/>
          </a:lnRef>
          <a:fillRef idx="1">
            <a:schemeClr val="lt1"/>
          </a:fillRef>
          <a:effectRef idx="0">
            <a:schemeClr val="dk1"/>
          </a:effectRef>
          <a:fontRef idx="minor">
            <a:schemeClr val="dk1"/>
          </a:fontRef>
        </p:style>
        <p:txBody>
          <a:bodyPr tIns="12801"/>
          <a:lstStyle/>
          <a:p>
            <a:pP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a:t>Calcium supplementation during pregnancy for preventing hypertensive disorders and related problems</a:t>
            </a:r>
          </a:p>
        </p:txBody>
      </p:sp>
      <p:pic>
        <p:nvPicPr>
          <p:cNvPr id="2052" name="Picture 3"/>
          <p:cNvPicPr>
            <a:picLocks noChangeAspect="1" noChangeArrowheads="1"/>
          </p:cNvPicPr>
          <p:nvPr/>
        </p:nvPicPr>
        <p:blipFill>
          <a:blip r:embed="rId3" cstate="print"/>
          <a:srcRect/>
          <a:stretch>
            <a:fillRect/>
          </a:stretch>
        </p:blipFill>
        <p:spPr bwMode="auto">
          <a:xfrm>
            <a:off x="0" y="0"/>
            <a:ext cx="0" cy="0"/>
          </a:xfrm>
          <a:prstGeom prst="rect">
            <a:avLst/>
          </a:prstGeom>
          <a:noFill/>
          <a:ln w="9525">
            <a:noFill/>
            <a:round/>
            <a:headEnd/>
            <a:tailEnd/>
          </a:ln>
        </p:spPr>
      </p:pic>
      <p:sp>
        <p:nvSpPr>
          <p:cNvPr id="2053" name="Text Box 4"/>
          <p:cNvSpPr txBox="1">
            <a:spLocks noChangeArrowheads="1"/>
          </p:cNvSpPr>
          <p:nvPr/>
        </p:nvSpPr>
        <p:spPr bwMode="auto">
          <a:xfrm>
            <a:off x="115200" y="6205612"/>
            <a:ext cx="6252480" cy="505493"/>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lIns="81639" tIns="49620" rIns="81639" bIns="40820"/>
          <a:lstStyle/>
          <a:p>
            <a:pPr>
              <a:tabLst>
                <a:tab pos="656650" algn="l"/>
                <a:tab pos="1313299" algn="l"/>
                <a:tab pos="1969949" algn="l"/>
                <a:tab pos="2626599" algn="l"/>
                <a:tab pos="3283248" algn="l"/>
                <a:tab pos="3939898" algn="l"/>
                <a:tab pos="4596548" algn="l"/>
                <a:tab pos="5253198" algn="l"/>
                <a:tab pos="5909847" algn="l"/>
              </a:tabLst>
            </a:pPr>
            <a:r>
              <a:rPr lang="en-GB" sz="1000" b="1" dirty="0">
                <a:solidFill>
                  <a:srgbClr val="000000"/>
                </a:solidFill>
              </a:rPr>
              <a:t>Cochrane Database of Systematic Reviews</a:t>
            </a:r>
            <a:r>
              <a:rPr lang="en-GB" sz="1000" dirty="0">
                <a:solidFill>
                  <a:srgbClr val="000000"/>
                </a:solidFill>
              </a:rPr>
              <a:t/>
            </a:r>
            <a:br>
              <a:rPr lang="en-GB" sz="1000" dirty="0">
                <a:solidFill>
                  <a:srgbClr val="000000"/>
                </a:solidFill>
              </a:rPr>
            </a:br>
            <a:r>
              <a:rPr lang="en-GB" sz="1000" dirty="0">
                <a:solidFill>
                  <a:srgbClr val="000000"/>
                </a:solidFill>
              </a:rPr>
              <a:t>24 JUN 2014 DOI: 10.1002/14651858.CD001059.pub4</a:t>
            </a:r>
            <a:br>
              <a:rPr lang="en-GB" sz="1000" dirty="0">
                <a:solidFill>
                  <a:srgbClr val="000000"/>
                </a:solidFill>
              </a:rPr>
            </a:br>
            <a:r>
              <a:rPr lang="en-GB" sz="1000" dirty="0">
                <a:solidFill>
                  <a:srgbClr val="000000"/>
                </a:solidFill>
                <a:hlinkClick r:id="rId4"/>
              </a:rPr>
              <a:t>http://onlinelibrary.wiley.com/doi/10.1002/14651858.CD001059.pub4/full#CD001059-fig-00101</a:t>
            </a:r>
          </a:p>
        </p:txBody>
      </p:sp>
      <p:pic>
        <p:nvPicPr>
          <p:cNvPr id="6" name="Picture 2"/>
          <p:cNvPicPr>
            <a:picLocks noChangeAspect="1" noChangeArrowheads="1"/>
          </p:cNvPicPr>
          <p:nvPr/>
        </p:nvPicPr>
        <p:blipFill>
          <a:blip r:embed="rId5" cstate="print"/>
          <a:srcRect/>
          <a:stretch>
            <a:fillRect/>
          </a:stretch>
        </p:blipFill>
        <p:spPr bwMode="auto">
          <a:xfrm>
            <a:off x="834881" y="1247552"/>
            <a:ext cx="6996534" cy="4320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3520984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Capital">
  <a:themeElements>
    <a:clrScheme name="Capital">
      <a:dk1>
        <a:srgbClr val="000000"/>
      </a:dk1>
      <a:lt1>
        <a:srgbClr val="FFFFFF"/>
      </a:lt1>
      <a:dk2>
        <a:srgbClr val="6F6D5D"/>
      </a:dk2>
      <a:lt2>
        <a:srgbClr val="7C8F97"/>
      </a:lt2>
      <a:accent1>
        <a:srgbClr val="4B5A60"/>
      </a:accent1>
      <a:accent2>
        <a:srgbClr val="9C5238"/>
      </a:accent2>
      <a:accent3>
        <a:srgbClr val="504539"/>
      </a:accent3>
      <a:accent4>
        <a:srgbClr val="C1AD79"/>
      </a:accent4>
      <a:accent5>
        <a:srgbClr val="667559"/>
      </a:accent5>
      <a:accent6>
        <a:srgbClr val="BAD6AD"/>
      </a:accent6>
      <a:hlink>
        <a:srgbClr val="524A82"/>
      </a:hlink>
      <a:folHlink>
        <a:srgbClr val="8F9954"/>
      </a:folHlink>
    </a:clrScheme>
    <a:fontScheme name="Capital">
      <a:majorFont>
        <a:latin typeface="Calisto MT"/>
        <a:ea typeface=""/>
        <a:cs typeface=""/>
        <a:font script="Jpan" typeface="ＭＳ 明朝"/>
        <a:font script="Hans" typeface="宋体"/>
        <a:font script="Hant" typeface="新細明體"/>
      </a:majorFont>
      <a:minorFont>
        <a:latin typeface="Calisto MT"/>
        <a:ea typeface=""/>
        <a:cs typeface=""/>
        <a:font script="Jpan" typeface="ＭＳ 明朝"/>
        <a:font script="Hans" typeface="宋体"/>
        <a:font script="Hant" typeface="新細明體"/>
      </a:minorFont>
    </a:fontScheme>
    <a:fmtScheme name="Capital">
      <a:fillStyleLst>
        <a:solidFill>
          <a:schemeClr val="phClr"/>
        </a:solidFill>
        <a:blipFill rotWithShape="1">
          <a:blip xmlns:r="http://schemas.openxmlformats.org/officeDocument/2006/relationships" r:embed="rId1">
            <a:duotone>
              <a:schemeClr val="phClr">
                <a:satMod val="150000"/>
                <a:lumMod val="50000"/>
              </a:schemeClr>
              <a:schemeClr val="phClr">
                <a:satMod val="300000"/>
                <a:lumMod val="125000"/>
              </a:schemeClr>
            </a:duotone>
          </a:blip>
          <a:tile tx="0" ty="0" sx="100000" sy="100000" flip="none" algn="tl"/>
        </a:blipFill>
        <a:blipFill rotWithShape="1">
          <a:blip xmlns:r="http://schemas.openxmlformats.org/officeDocument/2006/relationships" r:embed="rId2">
            <a:duotone>
              <a:schemeClr val="phClr">
                <a:satMod val="135000"/>
                <a:lumMod val="80000"/>
              </a:schemeClr>
              <a:schemeClr val="phClr">
                <a:satMod val="250000"/>
                <a:lumMod val="150000"/>
              </a:schemeClr>
            </a:duotone>
          </a:blip>
          <a:stretch/>
        </a:blip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44450" cap="flat" cmpd="sng" algn="ctr">
          <a:solidFill>
            <a:schemeClr val="phClr">
              <a:shade val="85000"/>
            </a:schemeClr>
          </a:solidFill>
          <a:prstDash val="solid"/>
        </a:ln>
      </a:lnStyleLst>
      <a:effectStyleLst>
        <a:effectStyle>
          <a:effectLst/>
        </a:effectStyle>
        <a:effectStyle>
          <a:effectLst>
            <a:outerShdw blurRad="63500" sx="101000" sy="101000" algn="ctr" rotWithShape="0">
              <a:srgbClr val="000000">
                <a:alpha val="40000"/>
              </a:srgbClr>
            </a:outerShdw>
          </a:effectLst>
          <a:scene3d>
            <a:camera prst="perspectiveFront" fov="3000000"/>
            <a:lightRig rig="threePt" dir="tl"/>
          </a:scene3d>
          <a:sp3d>
            <a:bevelT w="0" h="0"/>
          </a:sp3d>
        </a:effectStyle>
        <a:effectStyle>
          <a:effectLst>
            <a:innerShdw blurRad="190500">
              <a:srgbClr val="000000">
                <a:alpha val="50000"/>
              </a:srgbClr>
            </a:innerShdw>
          </a:effectLst>
          <a:scene3d>
            <a:camera prst="perspectiveFront" fov="4800000"/>
            <a:lightRig rig="twoPt" dir="t">
              <a:rot lat="0" lon="0" rev="4800000"/>
            </a:lightRig>
          </a:scene3d>
          <a:sp3d>
            <a:bevelT w="0" h="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3">
            <a:duotone>
              <a:schemeClr val="phClr">
                <a:satMod val="150000"/>
                <a:lumMod val="50000"/>
              </a:schemeClr>
              <a:schemeClr val="phClr">
                <a:satMod val="400000"/>
                <a:lumMod val="16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Capital.thmx</Template>
  <TotalTime>362</TotalTime>
  <Words>1103</Words>
  <Application>Microsoft Macintosh PowerPoint</Application>
  <PresentationFormat>On-screen Show (4:3)</PresentationFormat>
  <Paragraphs>89</Paragraphs>
  <Slides>17</Slides>
  <Notes>11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Capital</vt:lpstr>
      <vt:lpstr>Gebelikte Kalsiyum Kullanımı</vt:lpstr>
      <vt:lpstr>PowerPoint Presentation</vt:lpstr>
      <vt:lpstr>PowerPoint Presentation</vt:lpstr>
      <vt:lpstr>PowerPoint Presentation</vt:lpstr>
      <vt:lpstr>PowerPoint Presentation</vt:lpstr>
      <vt:lpstr>Kalsiyum Bileşikleri    </vt:lpstr>
      <vt:lpstr>Gebelikte Kalsiyum Metabolizması</vt:lpstr>
      <vt:lpstr>Kalsiyum ve Anne-Bebek Sağlığı</vt:lpstr>
      <vt:lpstr>Calcium supplementation during pregnancy for preventing hypertensive disorders and related problems</vt:lpstr>
      <vt:lpstr>PowerPoint Presentation</vt:lpstr>
      <vt:lpstr>PowerPoint Presentation</vt:lpstr>
      <vt:lpstr>PowerPoint Presentation</vt:lpstr>
      <vt:lpstr>Calcium supplementation (other than for preventing or treating hypertension) for improving pregnancy and infant outcomes</vt:lpstr>
      <vt:lpstr>PowerPoint Presentation</vt:lpstr>
      <vt:lpstr>Maternal Kemik Değişiklikleri</vt:lpstr>
      <vt:lpstr>Fetal-Neonatal Kemik Değişiklikleri</vt:lpstr>
      <vt:lpstr>Sonuç</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Gebelikte Kalsiyum Kullanımı</dc:title>
  <dc:creator>Gokhan Yildirim</dc:creator>
  <cp:lastModifiedBy>Gokhan Yildirim</cp:lastModifiedBy>
  <cp:revision>66</cp:revision>
  <dcterms:created xsi:type="dcterms:W3CDTF">2017-05-15T13:33:10Z</dcterms:created>
  <dcterms:modified xsi:type="dcterms:W3CDTF">2017-05-28T08:52:51Z</dcterms:modified>
</cp:coreProperties>
</file>