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1"/>
  </p:sldMasterIdLst>
  <p:notesMasterIdLst>
    <p:notesMasterId r:id="rId26"/>
  </p:notesMasterIdLst>
  <p:sldIdLst>
    <p:sldId id="354" r:id="rId2"/>
    <p:sldId id="318" r:id="rId3"/>
    <p:sldId id="317" r:id="rId4"/>
    <p:sldId id="322" r:id="rId5"/>
    <p:sldId id="323" r:id="rId6"/>
    <p:sldId id="325" r:id="rId7"/>
    <p:sldId id="329" r:id="rId8"/>
    <p:sldId id="363" r:id="rId9"/>
    <p:sldId id="266" r:id="rId10"/>
    <p:sldId id="335" r:id="rId11"/>
    <p:sldId id="336" r:id="rId12"/>
    <p:sldId id="337" r:id="rId13"/>
    <p:sldId id="271" r:id="rId14"/>
    <p:sldId id="338" r:id="rId15"/>
    <p:sldId id="340" r:id="rId16"/>
    <p:sldId id="339" r:id="rId17"/>
    <p:sldId id="341" r:id="rId18"/>
    <p:sldId id="344" r:id="rId19"/>
    <p:sldId id="345" r:id="rId20"/>
    <p:sldId id="353" r:id="rId21"/>
    <p:sldId id="359" r:id="rId22"/>
    <p:sldId id="360" r:id="rId23"/>
    <p:sldId id="348" r:id="rId24"/>
    <p:sldId id="358" r:id="rId2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52"/>
    <p:restoredTop sz="73348"/>
  </p:normalViewPr>
  <p:slideViewPr>
    <p:cSldViewPr snapToGrid="0" snapToObjects="1">
      <p:cViewPr>
        <p:scale>
          <a:sx n="79" d="100"/>
          <a:sy n="79" d="100"/>
        </p:scale>
        <p:origin x="1312" y="272"/>
      </p:cViewPr>
      <p:guideLst/>
    </p:cSldViewPr>
  </p:slideViewPr>
  <p:outlineViewPr>
    <p:cViewPr>
      <p:scale>
        <a:sx n="33" d="100"/>
        <a:sy n="33" d="100"/>
      </p:scale>
      <p:origin x="0" y="-1304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237389-6ECE-CA4A-AB2D-8B506BC873A6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4BC909-4088-5F4F-AA44-DA77A8FEB3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4070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ptodate.com/contents/magnesium-sulfate-drug-information?source=see_link" TargetMode="External"/><Relationship Id="rId4" Type="http://schemas.openxmlformats.org/officeDocument/2006/relationships/hyperlink" Target="https://www.uptodate.com/contents/neuroprotective-effects-of-in-utero-exposure-to-magnesium-sulfate/abstract/14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Serumunda bulunan magnezyum konsantrasyonu gün içerisinde değişir. </a:t>
            </a:r>
          </a:p>
          <a:p>
            <a:r>
              <a:rPr lang="tr-TR" dirty="0" smtClean="0"/>
              <a:t>Magnezyum durumunu belirlemek için  </a:t>
            </a:r>
            <a:r>
              <a:rPr lang="tr-TR" dirty="0" smtClean="0">
                <a:solidFill>
                  <a:srgbClr val="000000"/>
                </a:solidFill>
                <a:latin typeface="Arial" charset="0"/>
              </a:rPr>
              <a:t>Plazma magnezyum konsantrasyonu genellikle rutin kan testlerinin bir parçası olarak ölçülmez.</a:t>
            </a:r>
          </a:p>
          <a:p>
            <a:r>
              <a:rPr lang="tr-TR" dirty="0" smtClean="0">
                <a:solidFill>
                  <a:srgbClr val="000000"/>
                </a:solidFill>
                <a:latin typeface="Arial" charset="0"/>
              </a:rPr>
              <a:t>Magnezyumun </a:t>
            </a:r>
            <a:r>
              <a:rPr lang="tr-TR" dirty="0" err="1" smtClean="0">
                <a:solidFill>
                  <a:srgbClr val="000000"/>
                </a:solidFill>
                <a:latin typeface="Arial" charset="0"/>
              </a:rPr>
              <a:t>kullanılabilirkiğinin</a:t>
            </a:r>
            <a:r>
              <a:rPr lang="tr-TR" dirty="0" smtClean="0">
                <a:solidFill>
                  <a:srgbClr val="000000"/>
                </a:solidFill>
                <a:latin typeface="Arial" charset="0"/>
              </a:rPr>
              <a:t> belirleyicisi</a:t>
            </a:r>
            <a:r>
              <a:rPr lang="tr-TR" baseline="0" dirty="0" smtClean="0">
                <a:solidFill>
                  <a:srgbClr val="000000"/>
                </a:solidFill>
                <a:latin typeface="Arial" charset="0"/>
              </a:rPr>
              <a:t> böbreklerdir.</a:t>
            </a:r>
          </a:p>
          <a:p>
            <a:r>
              <a:rPr lang="tr-TR" baseline="0" dirty="0" smtClean="0">
                <a:solidFill>
                  <a:srgbClr val="000000"/>
                </a:solidFill>
                <a:latin typeface="Arial" charset="0"/>
              </a:rPr>
              <a:t>Böbrek fonksiyonlarının normal olan bir kişide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BC909-4088-5F4F-AA44-DA77A8FEB303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93858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Mechanism</a:t>
            </a:r>
            <a:r>
              <a:rPr lang="tr-TR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tr-TR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action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— The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precise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mechanism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magnesium's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effects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uterine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contractions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has not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been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completely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elucidated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despite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than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40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years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study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Magnesium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probably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competes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calcium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level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plasma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membrane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voltage-gated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channels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hyperpolarizes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plasma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membrane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inhibits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myosin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light-chain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kinase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activity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competing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intracellular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calcium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site.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Interference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activity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myosin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light-chain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kinase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reduces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myometrial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contractility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BC909-4088-5F4F-AA44-DA77A8FEB303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67288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BC909-4088-5F4F-AA44-DA77A8FEB303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55819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charset="0"/>
              <a:buChar char="•"/>
            </a:pPr>
            <a:r>
              <a:rPr lang="tr-TR" sz="1200" dirty="0" smtClean="0"/>
              <a:t>olgularda uygulama süresi ortalama 9.6 hafta ve toplam </a:t>
            </a:r>
            <a:r>
              <a:rPr lang="tr-TR" sz="1200" dirty="0" err="1" smtClean="0"/>
              <a:t>maternal</a:t>
            </a:r>
            <a:r>
              <a:rPr lang="tr-TR" sz="1200" dirty="0" smtClean="0"/>
              <a:t> doz ortalama 3,700 gramdır </a:t>
            </a:r>
          </a:p>
          <a:p>
            <a:pPr marL="285750" indent="-285750">
              <a:buFont typeface="Arial" charset="0"/>
              <a:buChar char="•"/>
            </a:pPr>
            <a:endParaRPr lang="tr-TR" sz="1200" dirty="0" smtClean="0"/>
          </a:p>
          <a:p>
            <a:pPr marL="285750" indent="-285750">
              <a:buFont typeface="Arial" charset="0"/>
              <a:buChar char="•"/>
            </a:pPr>
            <a:r>
              <a:rPr lang="tr-TR" sz="1200" dirty="0" smtClean="0"/>
              <a:t>7 gün içinde doğum yapması beklenen bir gebede </a:t>
            </a:r>
            <a:r>
              <a:rPr lang="tr-TR" sz="1200" dirty="0" err="1" smtClean="0"/>
              <a:t>antenatal</a:t>
            </a:r>
            <a:r>
              <a:rPr lang="tr-TR" sz="1200" dirty="0" smtClean="0"/>
              <a:t> </a:t>
            </a:r>
            <a:r>
              <a:rPr lang="tr-TR" sz="1200" dirty="0" err="1" smtClean="0"/>
              <a:t>kortikosteroid</a:t>
            </a:r>
            <a:r>
              <a:rPr lang="tr-TR" sz="1200" dirty="0" smtClean="0"/>
              <a:t> uygulamasına zaman tanımak amacıyla </a:t>
            </a:r>
          </a:p>
          <a:p>
            <a:pPr algn="just">
              <a:lnSpc>
                <a:spcPct val="150000"/>
              </a:lnSpc>
            </a:pPr>
            <a:endParaRPr lang="en-US" sz="1200" b="1" dirty="0" smtClean="0">
              <a:solidFill>
                <a:srgbClr val="C32D2E"/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BC909-4088-5F4F-AA44-DA77A8FEB303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08848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err="1" smtClean="0"/>
              <a:t>İskemiye</a:t>
            </a:r>
            <a:r>
              <a:rPr lang="tr-TR" baseline="0" dirty="0" smtClean="0"/>
              <a:t> bağlı </a:t>
            </a:r>
            <a:r>
              <a:rPr lang="tr-TR" dirty="0" smtClean="0"/>
              <a:t>beyin</a:t>
            </a:r>
            <a:r>
              <a:rPr lang="tr-TR" baseline="0" dirty="0" smtClean="0"/>
              <a:t> hasarını azaltır.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Antenatal dönemde verilen magnezyum sülfat tedavisinin  </a:t>
            </a:r>
            <a:r>
              <a:rPr lang="tr-TR" dirty="0" err="1" smtClean="0"/>
              <a:t>nöroprotektif</a:t>
            </a:r>
            <a:r>
              <a:rPr lang="tr-TR" dirty="0" smtClean="0"/>
              <a:t> rolü artık kabul edilmiştir.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BC909-4088-5F4F-AA44-DA77A8FEB303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20664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Only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randomized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trials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discussed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above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ACTOMgSO4,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reported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long-term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outcomes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after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tr-TR" sz="1200" b="0" i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magnesium sulfate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prophylaxis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[</a:t>
            </a:r>
            <a:r>
              <a:rPr lang="tr-TR" sz="1200" b="0" i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14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]. The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follow-up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study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included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data on 669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(77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percent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original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study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at a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8.4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years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corrected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prematurity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The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magnesium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sulfate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placebo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groups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had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similar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rates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cerebral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palsy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abnormal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motor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function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other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neurologic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cognitive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behavioral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outcomes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school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age</a:t>
            </a: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BC909-4088-5F4F-AA44-DA77A8FEB303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63932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Magnezyum sülfatın </a:t>
            </a:r>
            <a:r>
              <a:rPr lang="tr-TR" dirty="0" err="1" smtClean="0"/>
              <a:t>nöroprotektif</a:t>
            </a:r>
            <a:r>
              <a:rPr lang="tr-TR" dirty="0" smtClean="0"/>
              <a:t> etkisinin doğumdaki gebelik yaşına bağlı olup olmadığı belirsizdir.</a:t>
            </a:r>
          </a:p>
          <a:p>
            <a:endParaRPr lang="tr-TR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outcome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CP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signi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cantly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decreased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gestational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ages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uncertain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whether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neuroprotective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effect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magnesium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sulphate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depends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gestational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birth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Table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4a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presents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results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trials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neuroprotective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intent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The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outcome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death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CP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signi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cantly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decreased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magnesium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sulphate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therapy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administered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&lt;34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weeks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The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outcome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CP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signi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cantly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decreased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gestational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ages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tr-TR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dirty="0" smtClean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BC909-4088-5F4F-AA44-DA77A8FEB303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58029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Amaçlı kullanılır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BC909-4088-5F4F-AA44-DA77A8FEB303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4661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Serumunda bulunan magnezyum konsantrasyonu gün içerisinde değişir. </a:t>
            </a:r>
          </a:p>
          <a:p>
            <a:r>
              <a:rPr lang="tr-TR" dirty="0" smtClean="0"/>
              <a:t>Magnezyum durumunu belirlemek için  </a:t>
            </a:r>
            <a:r>
              <a:rPr lang="tr-TR" dirty="0" smtClean="0">
                <a:solidFill>
                  <a:srgbClr val="000000"/>
                </a:solidFill>
                <a:latin typeface="Arial" charset="0"/>
              </a:rPr>
              <a:t>Plazma magnezyum konsantrasyonu genellikle rutin kan testlerinin bir parçası olarak ölçülmez.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dirty="0" smtClean="0"/>
              <a:t>Plazmadaki magnezyum konsantrasyonundan vücuttaki magnezyum seviyesi ile ilgili bir sonuç çıkarılamaz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dirty="0" smtClean="0"/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dirty="0" smtClean="0"/>
              <a:t>Vücuttaki</a:t>
            </a:r>
            <a:r>
              <a:rPr lang="tr-TR" sz="1800" baseline="0" dirty="0" smtClean="0"/>
              <a:t> magnezyum durumunu gösteren bir </a:t>
            </a:r>
            <a:r>
              <a:rPr lang="tr-TR" sz="1800" baseline="0" dirty="0" err="1" smtClean="0"/>
              <a:t>belirtec</a:t>
            </a:r>
            <a:r>
              <a:rPr lang="tr-TR" sz="1800" baseline="0" dirty="0" smtClean="0"/>
              <a:t> olmaması </a:t>
            </a:r>
            <a:r>
              <a:rPr lang="tr-TR" sz="1800" baseline="0" dirty="0" err="1" smtClean="0"/>
              <a:t>nedenıyle</a:t>
            </a:r>
            <a:endParaRPr lang="tr-TR" sz="1800" dirty="0" smtClean="0"/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dirty="0" smtClean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BC909-4088-5F4F-AA44-DA77A8FEB303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8356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Diyetle günlük alınması gerekli magnezyum miktarı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BC909-4088-5F4F-AA44-DA77A8FEB303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1724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Magnezyum doğadaki her yerde bulunur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BC909-4088-5F4F-AA44-DA77A8FEB303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3743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Magnezyum doğadaki her yerde bulunur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BC909-4088-5F4F-AA44-DA77A8FEB303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6002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baseline="0" dirty="0" smtClean="0"/>
              <a:t>Magnezyum eksikliği kötü </a:t>
            </a:r>
            <a:r>
              <a:rPr lang="tr-TR" baseline="0" dirty="0" err="1" smtClean="0"/>
              <a:t>obstetrik</a:t>
            </a:r>
            <a:r>
              <a:rPr lang="tr-TR" baseline="0" dirty="0" smtClean="0"/>
              <a:t> sonuçlar ile ilişkilendirilmiştir.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BC909-4088-5F4F-AA44-DA77A8FEB303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9214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/>
              <a:t>10 RCT-</a:t>
            </a:r>
            <a:r>
              <a:rPr lang="en-US" sz="1100" dirty="0" smtClean="0"/>
              <a:t>9090</a:t>
            </a:r>
            <a:r>
              <a:rPr lang="en-US" sz="1200" dirty="0" smtClean="0"/>
              <a:t> hasta</a:t>
            </a:r>
          </a:p>
          <a:p>
            <a:r>
              <a:rPr lang="en-US" sz="1200" dirty="0" smtClean="0"/>
              <a:t>&lt;25 </a:t>
            </a:r>
            <a:r>
              <a:rPr lang="en-US" sz="1200" dirty="0" err="1" smtClean="0"/>
              <a:t>hafta</a:t>
            </a:r>
            <a:endParaRPr lang="en-US" sz="1200" dirty="0" smtClean="0"/>
          </a:p>
          <a:p>
            <a:r>
              <a:rPr lang="en-US" sz="1200" dirty="0" err="1" smtClean="0"/>
              <a:t>Düşük</a:t>
            </a:r>
            <a:r>
              <a:rPr lang="en-US" sz="1200" dirty="0" smtClean="0"/>
              <a:t> </a:t>
            </a:r>
            <a:r>
              <a:rPr lang="en-US" sz="1200" dirty="0" err="1" smtClean="0"/>
              <a:t>kaliteli</a:t>
            </a:r>
            <a:r>
              <a:rPr lang="en-US" sz="1200" dirty="0" smtClean="0"/>
              <a:t>, </a:t>
            </a:r>
            <a:r>
              <a:rPr lang="en-US" sz="1200" dirty="0" err="1" smtClean="0"/>
              <a:t>biaslı</a:t>
            </a:r>
            <a:endParaRPr lang="en-US" sz="1200" dirty="0" smtClean="0"/>
          </a:p>
          <a:p>
            <a:r>
              <a:rPr lang="en-US" sz="1200" dirty="0" err="1" smtClean="0"/>
              <a:t>Iki</a:t>
            </a:r>
            <a:r>
              <a:rPr lang="en-US" sz="1200" dirty="0" smtClean="0"/>
              <a:t> </a:t>
            </a:r>
            <a:r>
              <a:rPr lang="en-US" sz="1200" dirty="0" err="1" smtClean="0"/>
              <a:t>kaliteli</a:t>
            </a:r>
            <a:r>
              <a:rPr lang="en-US" sz="1200" dirty="0" smtClean="0"/>
              <a:t> </a:t>
            </a:r>
            <a:r>
              <a:rPr lang="en-US" sz="1200" dirty="0" err="1" smtClean="0"/>
              <a:t>olan</a:t>
            </a:r>
            <a:r>
              <a:rPr lang="en-US" sz="1200" dirty="0" smtClean="0"/>
              <a:t> </a:t>
            </a:r>
            <a:r>
              <a:rPr lang="en-US" sz="1200" dirty="0" err="1" smtClean="0"/>
              <a:t>yayında</a:t>
            </a:r>
            <a:r>
              <a:rPr lang="en-US" sz="1200" dirty="0" smtClean="0"/>
              <a:t> </a:t>
            </a:r>
            <a:r>
              <a:rPr lang="en-US" sz="1100" dirty="0" smtClean="0"/>
              <a:t>perinatal </a:t>
            </a:r>
            <a:r>
              <a:rPr lang="en-US" sz="1100" dirty="0" err="1" smtClean="0"/>
              <a:t>mortalite</a:t>
            </a:r>
            <a:r>
              <a:rPr lang="en-US" sz="1100" dirty="0" smtClean="0"/>
              <a:t>, small-for-gestational age, pre-eclampsia </a:t>
            </a:r>
            <a:r>
              <a:rPr lang="en-US" sz="1000" dirty="0" smtClean="0"/>
              <a:t>(Memphis, 1989)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2DA2E-2CBA-5046-A9AF-1FBAD4BD17B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6116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Leg</a:t>
            </a:r>
            <a:r>
              <a:rPr lang="tr-TR" dirty="0" smtClean="0"/>
              <a:t> </a:t>
            </a:r>
            <a:r>
              <a:rPr lang="tr-TR" dirty="0" err="1" smtClean="0"/>
              <a:t>cramps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experienced</a:t>
            </a:r>
            <a:r>
              <a:rPr lang="tr-TR" dirty="0" smtClean="0"/>
              <a:t> as </a:t>
            </a:r>
            <a:r>
              <a:rPr lang="tr-TR" dirty="0" err="1" smtClean="0"/>
              <a:t>sudden</a:t>
            </a:r>
            <a:r>
              <a:rPr lang="tr-TR" dirty="0" smtClean="0"/>
              <a:t>, </a:t>
            </a:r>
            <a:r>
              <a:rPr lang="tr-TR" dirty="0" err="1" smtClean="0"/>
              <a:t>intense</a:t>
            </a:r>
            <a:r>
              <a:rPr lang="tr-TR" dirty="0" smtClean="0"/>
              <a:t> </a:t>
            </a:r>
            <a:r>
              <a:rPr lang="tr-TR" dirty="0" err="1" smtClean="0"/>
              <a:t>involuntary</a:t>
            </a:r>
            <a:r>
              <a:rPr lang="tr-TR" dirty="0" smtClean="0"/>
              <a:t> </a:t>
            </a:r>
            <a:r>
              <a:rPr lang="tr-TR" dirty="0" err="1" smtClean="0"/>
              <a:t>contractions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leg</a:t>
            </a:r>
            <a:r>
              <a:rPr lang="tr-TR" dirty="0" smtClean="0"/>
              <a:t> </a:t>
            </a:r>
            <a:r>
              <a:rPr lang="tr-TR" dirty="0" err="1" smtClean="0"/>
              <a:t>muscles</a:t>
            </a:r>
            <a:r>
              <a:rPr lang="tr-TR" dirty="0" smtClean="0"/>
              <a:t>. </a:t>
            </a:r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a </a:t>
            </a:r>
            <a:r>
              <a:rPr lang="tr-TR" dirty="0" err="1" smtClean="0"/>
              <a:t>common</a:t>
            </a:r>
            <a:r>
              <a:rPr lang="tr-TR" dirty="0" smtClean="0"/>
              <a:t> problem in </a:t>
            </a:r>
            <a:r>
              <a:rPr lang="tr-TR" dirty="0" err="1" smtClean="0"/>
              <a:t>pregnancy</a:t>
            </a:r>
            <a:r>
              <a:rPr lang="tr-TR" dirty="0" smtClean="0"/>
              <a:t>, </a:t>
            </a:r>
            <a:r>
              <a:rPr lang="tr-TR" dirty="0" err="1" smtClean="0"/>
              <a:t>especially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third</a:t>
            </a:r>
            <a:r>
              <a:rPr lang="tr-TR" dirty="0" smtClean="0"/>
              <a:t> </a:t>
            </a:r>
            <a:r>
              <a:rPr lang="tr-TR" dirty="0" err="1" smtClean="0"/>
              <a:t>trimester</a:t>
            </a:r>
            <a:r>
              <a:rPr lang="tr-TR" dirty="0" smtClean="0"/>
              <a:t>. </a:t>
            </a:r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painful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can </a:t>
            </a:r>
            <a:r>
              <a:rPr lang="tr-TR" dirty="0" err="1" smtClean="0"/>
              <a:t>interfere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daily</a:t>
            </a:r>
            <a:r>
              <a:rPr lang="tr-TR" dirty="0" smtClean="0"/>
              <a:t> </a:t>
            </a:r>
            <a:r>
              <a:rPr lang="tr-TR" dirty="0" err="1" smtClean="0"/>
              <a:t>activities</a:t>
            </a:r>
            <a:r>
              <a:rPr lang="tr-TR" dirty="0" smtClean="0"/>
              <a:t>, </a:t>
            </a:r>
            <a:r>
              <a:rPr lang="tr-TR" dirty="0" err="1" smtClean="0"/>
              <a:t>disrupt</a:t>
            </a:r>
            <a:r>
              <a:rPr lang="tr-TR" dirty="0" smtClean="0"/>
              <a:t> </a:t>
            </a:r>
            <a:r>
              <a:rPr lang="tr-TR" dirty="0" err="1" smtClean="0"/>
              <a:t>sleep</a:t>
            </a:r>
            <a:r>
              <a:rPr lang="tr-TR" dirty="0" smtClean="0"/>
              <a:t>,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reduce</a:t>
            </a:r>
            <a:r>
              <a:rPr lang="tr-TR" dirty="0" smtClean="0"/>
              <a:t> </a:t>
            </a:r>
            <a:r>
              <a:rPr lang="tr-TR" dirty="0" err="1" smtClean="0"/>
              <a:t>quality</a:t>
            </a:r>
            <a:r>
              <a:rPr lang="tr-TR" dirty="0" smtClean="0"/>
              <a:t> of life. </a:t>
            </a:r>
            <a:r>
              <a:rPr lang="tr-TR" dirty="0" err="1" smtClean="0"/>
              <a:t>Various</a:t>
            </a:r>
            <a:r>
              <a:rPr lang="tr-TR" dirty="0" smtClean="0"/>
              <a:t> </a:t>
            </a:r>
            <a:r>
              <a:rPr lang="tr-TR" dirty="0" err="1" smtClean="0"/>
              <a:t>interventions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been</a:t>
            </a:r>
            <a:r>
              <a:rPr lang="tr-TR" dirty="0" smtClean="0"/>
              <a:t>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during</a:t>
            </a:r>
            <a:r>
              <a:rPr lang="tr-TR" dirty="0" smtClean="0"/>
              <a:t> </a:t>
            </a:r>
            <a:r>
              <a:rPr lang="tr-TR" dirty="0" err="1" smtClean="0"/>
              <a:t>pregnancy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treat</a:t>
            </a:r>
            <a:r>
              <a:rPr lang="tr-TR" dirty="0" smtClean="0"/>
              <a:t> </a:t>
            </a:r>
            <a:r>
              <a:rPr lang="tr-TR" dirty="0" err="1" smtClean="0"/>
              <a:t>leg</a:t>
            </a:r>
            <a:r>
              <a:rPr lang="tr-TR" dirty="0" smtClean="0"/>
              <a:t> </a:t>
            </a:r>
            <a:r>
              <a:rPr lang="tr-TR" dirty="0" err="1" smtClean="0"/>
              <a:t>cramps</a:t>
            </a:r>
            <a:r>
              <a:rPr lang="tr-TR" dirty="0" smtClean="0"/>
              <a:t>, </a:t>
            </a:r>
            <a:r>
              <a:rPr lang="tr-TR" dirty="0" err="1" smtClean="0"/>
              <a:t>including</a:t>
            </a:r>
            <a:r>
              <a:rPr lang="tr-TR" dirty="0" smtClean="0"/>
              <a:t> </a:t>
            </a:r>
            <a:r>
              <a:rPr lang="tr-TR" dirty="0" err="1" smtClean="0"/>
              <a:t>drug</a:t>
            </a:r>
            <a:r>
              <a:rPr lang="tr-TR" dirty="0" smtClean="0"/>
              <a:t>, </a:t>
            </a:r>
            <a:r>
              <a:rPr lang="tr-TR" dirty="0" err="1" smtClean="0"/>
              <a:t>electrolyte</a:t>
            </a:r>
            <a:r>
              <a:rPr lang="tr-TR" dirty="0" smtClean="0"/>
              <a:t> (</a:t>
            </a:r>
            <a:r>
              <a:rPr lang="tr-TR" dirty="0" err="1" smtClean="0"/>
              <a:t>magnesium</a:t>
            </a:r>
            <a:r>
              <a:rPr lang="tr-TR" dirty="0" smtClean="0"/>
              <a:t>, </a:t>
            </a:r>
            <a:r>
              <a:rPr lang="tr-TR" dirty="0" err="1" smtClean="0"/>
              <a:t>calcium</a:t>
            </a:r>
            <a:r>
              <a:rPr lang="tr-TR" dirty="0" smtClean="0"/>
              <a:t>, </a:t>
            </a:r>
            <a:r>
              <a:rPr lang="tr-TR" dirty="0" err="1" smtClean="0"/>
              <a:t>sodium</a:t>
            </a:r>
            <a:r>
              <a:rPr lang="tr-TR" dirty="0" smtClean="0"/>
              <a:t>) </a:t>
            </a:r>
            <a:r>
              <a:rPr lang="tr-TR" dirty="0" err="1" smtClean="0"/>
              <a:t>and</a:t>
            </a:r>
            <a:r>
              <a:rPr lang="tr-TR" dirty="0" smtClean="0"/>
              <a:t> vitamin </a:t>
            </a:r>
            <a:r>
              <a:rPr lang="tr-TR" dirty="0" err="1" smtClean="0"/>
              <a:t>therapies</a:t>
            </a:r>
            <a:r>
              <a:rPr lang="tr-TR" dirty="0" smtClean="0"/>
              <a:t>,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non-drug</a:t>
            </a:r>
            <a:r>
              <a:rPr lang="tr-TR" dirty="0" smtClean="0"/>
              <a:t> </a:t>
            </a:r>
            <a:r>
              <a:rPr lang="tr-TR" dirty="0" err="1" smtClean="0"/>
              <a:t>therapies</a:t>
            </a:r>
            <a:r>
              <a:rPr lang="tr-TR" dirty="0" smtClean="0"/>
              <a:t> </a:t>
            </a:r>
            <a:r>
              <a:rPr lang="tr-TR" dirty="0" err="1" smtClean="0"/>
              <a:t>such</a:t>
            </a:r>
            <a:r>
              <a:rPr lang="tr-TR" dirty="0" smtClean="0"/>
              <a:t> as </a:t>
            </a:r>
            <a:r>
              <a:rPr lang="tr-TR" dirty="0" err="1" smtClean="0"/>
              <a:t>muscle</a:t>
            </a:r>
            <a:r>
              <a:rPr lang="tr-TR" dirty="0" smtClean="0"/>
              <a:t> </a:t>
            </a:r>
            <a:r>
              <a:rPr lang="tr-TR" dirty="0" err="1" smtClean="0"/>
              <a:t>stretching</a:t>
            </a:r>
            <a:r>
              <a:rPr lang="tr-TR" dirty="0" smtClean="0"/>
              <a:t>. The </a:t>
            </a:r>
            <a:r>
              <a:rPr lang="tr-TR" dirty="0" err="1" smtClean="0"/>
              <a:t>goal</a:t>
            </a:r>
            <a:r>
              <a:rPr lang="tr-TR" dirty="0" smtClean="0"/>
              <a:t> of </a:t>
            </a:r>
            <a:r>
              <a:rPr lang="tr-TR" dirty="0" err="1" smtClean="0"/>
              <a:t>this</a:t>
            </a:r>
            <a:r>
              <a:rPr lang="tr-TR" dirty="0" smtClean="0"/>
              <a:t> </a:t>
            </a:r>
            <a:r>
              <a:rPr lang="tr-TR" dirty="0" err="1" smtClean="0"/>
              <a:t>review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find</a:t>
            </a:r>
            <a:r>
              <a:rPr lang="tr-TR" dirty="0" smtClean="0"/>
              <a:t> </a:t>
            </a:r>
            <a:r>
              <a:rPr lang="tr-TR" dirty="0" err="1" smtClean="0"/>
              <a:t>out</a:t>
            </a:r>
            <a:r>
              <a:rPr lang="tr-TR" dirty="0" smtClean="0"/>
              <a:t> </a:t>
            </a:r>
            <a:r>
              <a:rPr lang="tr-TR" dirty="0" err="1" smtClean="0"/>
              <a:t>what</a:t>
            </a:r>
            <a:r>
              <a:rPr lang="tr-TR" dirty="0" smtClean="0"/>
              <a:t> is </a:t>
            </a:r>
            <a:r>
              <a:rPr lang="tr-TR" dirty="0" err="1" smtClean="0"/>
              <a:t>effective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safe</a:t>
            </a:r>
            <a:r>
              <a:rPr lang="tr-TR" dirty="0" smtClean="0"/>
              <a:t> for </a:t>
            </a:r>
            <a:r>
              <a:rPr lang="tr-TR" dirty="0" err="1" smtClean="0"/>
              <a:t>treating</a:t>
            </a:r>
            <a:r>
              <a:rPr lang="tr-TR" dirty="0" smtClean="0"/>
              <a:t> </a:t>
            </a:r>
            <a:r>
              <a:rPr lang="tr-TR" dirty="0" err="1" smtClean="0"/>
              <a:t>leg</a:t>
            </a:r>
            <a:r>
              <a:rPr lang="tr-TR" dirty="0" smtClean="0"/>
              <a:t> </a:t>
            </a:r>
            <a:r>
              <a:rPr lang="tr-TR" dirty="0" err="1" smtClean="0"/>
              <a:t>cramps</a:t>
            </a:r>
            <a:r>
              <a:rPr lang="tr-TR" dirty="0" smtClean="0"/>
              <a:t> </a:t>
            </a:r>
            <a:r>
              <a:rPr lang="tr-TR" dirty="0" err="1" smtClean="0"/>
              <a:t>during</a:t>
            </a:r>
            <a:r>
              <a:rPr lang="tr-TR" dirty="0" smtClean="0"/>
              <a:t> </a:t>
            </a:r>
            <a:r>
              <a:rPr lang="tr-TR" dirty="0" err="1" smtClean="0"/>
              <a:t>pregnancy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Sonuçların ölçümünde ve raporlanmasında uyumsuzluk, verilerin toplanamayacağı anlamına gelirken, meta-analizler gerçekleştirilemedi ve çalışmalar arasındaki karşılaştırmalar zordur.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Daha </a:t>
            </a:r>
            <a:r>
              <a:rPr lang="en-US" sz="1200" dirty="0" err="1" smtClean="0"/>
              <a:t>fazla</a:t>
            </a:r>
            <a:r>
              <a:rPr lang="en-US" sz="1200" dirty="0" smtClean="0"/>
              <a:t> </a:t>
            </a:r>
            <a:r>
              <a:rPr lang="en-US" sz="1200" dirty="0" err="1" smtClean="0"/>
              <a:t>çalışma</a:t>
            </a:r>
            <a:r>
              <a:rPr lang="en-US" sz="1200" dirty="0" smtClean="0"/>
              <a:t> </a:t>
            </a:r>
            <a:r>
              <a:rPr lang="en-US" sz="1200" dirty="0" err="1" smtClean="0"/>
              <a:t>ihtiyacı</a:t>
            </a:r>
            <a:r>
              <a:rPr lang="en-US" sz="1200" dirty="0" smtClean="0"/>
              <a:t> var.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BC909-4088-5F4F-AA44-DA77A8FEB303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8190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Magnezyum doğadaki her yerde bulunur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BC909-4088-5F4F-AA44-DA77A8FEB303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1344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C08ED-5AC3-734E-801F-2B7CAC3F1840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0C6F-1457-B648-8A42-A0E751E4173F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C08ED-5AC3-734E-801F-2B7CAC3F1840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0C6F-1457-B648-8A42-A0E751E4173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C08ED-5AC3-734E-801F-2B7CAC3F1840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0C6F-1457-B648-8A42-A0E751E4173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C08ED-5AC3-734E-801F-2B7CAC3F1840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0C6F-1457-B648-8A42-A0E751E4173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C08ED-5AC3-734E-801F-2B7CAC3F1840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0C6F-1457-B648-8A42-A0E751E4173F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C08ED-5AC3-734E-801F-2B7CAC3F1840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0C6F-1457-B648-8A42-A0E751E4173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C08ED-5AC3-734E-801F-2B7CAC3F1840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0C6F-1457-B648-8A42-A0E751E4173F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C08ED-5AC3-734E-801F-2B7CAC3F1840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0C6F-1457-B648-8A42-A0E751E4173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C08ED-5AC3-734E-801F-2B7CAC3F1840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0C6F-1457-B648-8A42-A0E751E4173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Açıklama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C08ED-5AC3-734E-801F-2B7CAC3F1840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0C6F-1457-B648-8A42-A0E751E4173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çıklama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Resmi yer tutucuya sürükleyin veya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9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54FC08ED-5AC3-734E-801F-2B7CAC3F1840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8523" y="6236208"/>
            <a:ext cx="5103729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F0C6F-1457-B648-8A42-A0E751E4173F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54FC08ED-5AC3-734E-801F-2B7CAC3F1840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7CEF0C6F-1457-B648-8A42-A0E751E4173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1195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676400" y="1485900"/>
            <a:ext cx="9245600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rgbClr val="C32D2E"/>
                </a:solidFill>
              </a:rPr>
              <a:t>G</a:t>
            </a:r>
            <a:r>
              <a:rPr lang="en-US" sz="5400" dirty="0" smtClean="0">
                <a:solidFill>
                  <a:srgbClr val="C32D2E"/>
                </a:solidFill>
              </a:rPr>
              <a:t>ebelikte </a:t>
            </a:r>
            <a:r>
              <a:rPr lang="en-US" sz="5400" dirty="0">
                <a:solidFill>
                  <a:srgbClr val="C32D2E"/>
                </a:solidFill>
              </a:rPr>
              <a:t>M</a:t>
            </a:r>
            <a:r>
              <a:rPr lang="en-US" sz="5400" dirty="0" smtClean="0">
                <a:solidFill>
                  <a:srgbClr val="C32D2E"/>
                </a:solidFill>
              </a:rPr>
              <a:t>agnezyum </a:t>
            </a:r>
            <a:r>
              <a:rPr lang="en-US" sz="5400" dirty="0" err="1" smtClean="0">
                <a:solidFill>
                  <a:srgbClr val="C32D2E"/>
                </a:solidFill>
              </a:rPr>
              <a:t>Kullanımı</a:t>
            </a:r>
            <a:endParaRPr lang="tr-TR" sz="5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3263900" y="3073400"/>
            <a:ext cx="5308600" cy="209288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Dr</a:t>
            </a:r>
            <a:r>
              <a:rPr lang="en-US" sz="2800" dirty="0"/>
              <a:t>. </a:t>
            </a:r>
            <a:r>
              <a:rPr lang="en-US" sz="2800" dirty="0" smtClean="0"/>
              <a:t>Mehmet </a:t>
            </a:r>
            <a:r>
              <a:rPr lang="en-US" sz="2800" dirty="0" err="1" smtClean="0"/>
              <a:t>Aytaç</a:t>
            </a:r>
            <a:r>
              <a:rPr lang="en-US" sz="2800" dirty="0" smtClean="0"/>
              <a:t> </a:t>
            </a:r>
            <a:r>
              <a:rPr lang="en-US" sz="2800" dirty="0" err="1" smtClean="0"/>
              <a:t>Yüksel</a:t>
            </a:r>
            <a:endParaRPr lang="en-US" sz="2800" dirty="0"/>
          </a:p>
          <a:p>
            <a:pPr algn="ctr"/>
            <a:r>
              <a:rPr lang="en-US" sz="2800" dirty="0"/>
              <a:t>T.C. </a:t>
            </a:r>
            <a:r>
              <a:rPr lang="en-US" sz="2800" dirty="0" err="1"/>
              <a:t>Sağlık</a:t>
            </a:r>
            <a:r>
              <a:rPr lang="en-US" sz="2800" dirty="0"/>
              <a:t> </a:t>
            </a:r>
            <a:r>
              <a:rPr lang="en-US" sz="2800" dirty="0" err="1"/>
              <a:t>Bilimleri</a:t>
            </a:r>
            <a:r>
              <a:rPr lang="en-US" sz="2800" dirty="0"/>
              <a:t> </a:t>
            </a:r>
            <a:r>
              <a:rPr lang="en-US" sz="2800" dirty="0" err="1"/>
              <a:t>Üniversitesi</a:t>
            </a:r>
            <a:endParaRPr lang="en-US" sz="2800" dirty="0"/>
          </a:p>
          <a:p>
            <a:pPr algn="ctr"/>
            <a:r>
              <a:rPr lang="en-US" sz="2800" dirty="0" err="1"/>
              <a:t>Kanuni</a:t>
            </a:r>
            <a:r>
              <a:rPr lang="en-US" sz="2800" dirty="0"/>
              <a:t> Sultan </a:t>
            </a:r>
            <a:r>
              <a:rPr lang="en-US" sz="2800" dirty="0" err="1"/>
              <a:t>Süleyman</a:t>
            </a:r>
            <a:r>
              <a:rPr lang="en-US" sz="2800" dirty="0"/>
              <a:t> EAH</a:t>
            </a:r>
          </a:p>
          <a:p>
            <a:pPr algn="ctr"/>
            <a:r>
              <a:rPr lang="en-US" sz="2800" dirty="0" err="1"/>
              <a:t>Perinatoloji</a:t>
            </a:r>
            <a:r>
              <a:rPr lang="en-US" sz="2800" dirty="0"/>
              <a:t> </a:t>
            </a:r>
            <a:r>
              <a:rPr lang="en-US" sz="2800" dirty="0" err="1"/>
              <a:t>Kliniği</a:t>
            </a:r>
            <a:endParaRPr lang="en-US" sz="2800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1527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31136" y="647700"/>
            <a:ext cx="7729728" cy="939800"/>
          </a:xfrm>
        </p:spPr>
        <p:txBody>
          <a:bodyPr>
            <a:normAutofit/>
          </a:bodyPr>
          <a:lstStyle/>
          <a:p>
            <a:r>
              <a:rPr lang="en-US" sz="2400" cap="none" dirty="0">
                <a:solidFill>
                  <a:srgbClr val="FF0000"/>
                </a:solidFill>
              </a:rPr>
              <a:t>M</a:t>
            </a:r>
            <a:r>
              <a:rPr lang="en-US" sz="2400" cap="none" dirty="0" smtClean="0">
                <a:solidFill>
                  <a:srgbClr val="FF0000"/>
                </a:solidFill>
              </a:rPr>
              <a:t>agnezyum </a:t>
            </a:r>
            <a:r>
              <a:rPr lang="en-US" sz="2400" cap="none" dirty="0" err="1">
                <a:solidFill>
                  <a:srgbClr val="FF0000"/>
                </a:solidFill>
              </a:rPr>
              <a:t>S</a:t>
            </a:r>
            <a:r>
              <a:rPr lang="en-US" sz="2400" cap="none" dirty="0" err="1" smtClean="0">
                <a:solidFill>
                  <a:srgbClr val="FF0000"/>
                </a:solidFill>
              </a:rPr>
              <a:t>ülfat</a:t>
            </a:r>
            <a:endParaRPr lang="tr-TR" sz="2400" cap="none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81100" y="2032000"/>
            <a:ext cx="9563100" cy="44069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en-US" sz="2000" dirty="0" smtClean="0">
              <a:solidFill>
                <a:srgbClr val="000090"/>
              </a:solidFill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rgbClr val="000090"/>
                </a:solidFill>
              </a:rPr>
              <a:t>      Eklampsi </a:t>
            </a:r>
            <a:r>
              <a:rPr lang="en-US" sz="2000" dirty="0" err="1">
                <a:solidFill>
                  <a:srgbClr val="000090"/>
                </a:solidFill>
              </a:rPr>
              <a:t>profilaksisi</a:t>
            </a:r>
            <a:r>
              <a:rPr lang="en-US" sz="2000" dirty="0">
                <a:solidFill>
                  <a:srgbClr val="000090"/>
                </a:solidFill>
              </a:rPr>
              <a:t> </a:t>
            </a:r>
            <a:r>
              <a:rPr lang="en-US" sz="2000" dirty="0" err="1">
                <a:solidFill>
                  <a:srgbClr val="000090"/>
                </a:solidFill>
              </a:rPr>
              <a:t>ve</a:t>
            </a:r>
            <a:r>
              <a:rPr lang="en-US" sz="2000" dirty="0">
                <a:solidFill>
                  <a:srgbClr val="000090"/>
                </a:solidFill>
              </a:rPr>
              <a:t> </a:t>
            </a:r>
            <a:r>
              <a:rPr lang="en-US" sz="2000" dirty="0" err="1" smtClean="0">
                <a:solidFill>
                  <a:srgbClr val="000090"/>
                </a:solidFill>
              </a:rPr>
              <a:t>tedavisi</a:t>
            </a:r>
            <a:endParaRPr lang="en-US" sz="2000" dirty="0">
              <a:solidFill>
                <a:srgbClr val="000090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US" sz="2000" dirty="0">
                <a:solidFill>
                  <a:srgbClr val="800000"/>
                </a:solidFill>
              </a:rPr>
              <a:t>FDA </a:t>
            </a:r>
            <a:r>
              <a:rPr lang="en-US" sz="2000" dirty="0" err="1">
                <a:solidFill>
                  <a:srgbClr val="800000"/>
                </a:solidFill>
              </a:rPr>
              <a:t>onaylı</a:t>
            </a:r>
            <a:r>
              <a:rPr lang="en-US" sz="2000" dirty="0">
                <a:solidFill>
                  <a:srgbClr val="800000"/>
                </a:solidFill>
              </a:rPr>
              <a:t> </a:t>
            </a:r>
            <a:r>
              <a:rPr lang="en-US" sz="2000" dirty="0" err="1">
                <a:solidFill>
                  <a:srgbClr val="800000"/>
                </a:solidFill>
              </a:rPr>
              <a:t>tek</a:t>
            </a:r>
            <a:r>
              <a:rPr lang="en-US" sz="2000" dirty="0">
                <a:solidFill>
                  <a:srgbClr val="800000"/>
                </a:solidFill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</a:rPr>
              <a:t>endikasyon</a:t>
            </a:r>
            <a:endParaRPr lang="en-US" sz="2000" dirty="0" smtClean="0"/>
          </a:p>
          <a:p>
            <a:pPr lvl="1">
              <a:lnSpc>
                <a:spcPct val="150000"/>
              </a:lnSpc>
            </a:pPr>
            <a:r>
              <a:rPr lang="en-US" sz="2000" dirty="0" err="1" smtClean="0"/>
              <a:t>MSS’de</a:t>
            </a:r>
            <a:r>
              <a:rPr lang="en-US" sz="2000" dirty="0" smtClean="0"/>
              <a:t> </a:t>
            </a:r>
            <a:r>
              <a:rPr lang="en-US" sz="2000" dirty="0"/>
              <a:t>N-</a:t>
            </a:r>
            <a:r>
              <a:rPr lang="en-US" sz="2000" dirty="0" err="1"/>
              <a:t>metyl</a:t>
            </a:r>
            <a:r>
              <a:rPr lang="en-US" sz="2000" dirty="0"/>
              <a:t>-d-</a:t>
            </a:r>
            <a:r>
              <a:rPr lang="en-US" sz="2000" dirty="0" err="1"/>
              <a:t>aspartik</a:t>
            </a:r>
            <a:r>
              <a:rPr lang="en-US" sz="2000" dirty="0"/>
              <a:t> </a:t>
            </a:r>
            <a:r>
              <a:rPr lang="en-US" sz="2000" dirty="0" err="1"/>
              <a:t>asid</a:t>
            </a:r>
            <a:r>
              <a:rPr lang="en-US" sz="2000" dirty="0"/>
              <a:t> (NMDA) </a:t>
            </a:r>
            <a:r>
              <a:rPr lang="en-US" sz="2000" dirty="0" err="1"/>
              <a:t>reseptörlerini</a:t>
            </a:r>
            <a:r>
              <a:rPr lang="en-US" sz="2000" dirty="0"/>
              <a:t> bloke </a:t>
            </a:r>
            <a:r>
              <a:rPr lang="en-US" sz="2000" dirty="0" err="1"/>
              <a:t>eder</a:t>
            </a:r>
            <a:endParaRPr lang="en-US" sz="2000" dirty="0"/>
          </a:p>
          <a:p>
            <a:pPr lvl="1">
              <a:lnSpc>
                <a:spcPct val="150000"/>
              </a:lnSpc>
            </a:pPr>
            <a:r>
              <a:rPr lang="en-US" sz="2000" dirty="0" err="1"/>
              <a:t>MSS’de</a:t>
            </a:r>
            <a:r>
              <a:rPr lang="en-US" sz="2000" dirty="0"/>
              <a:t> Non </a:t>
            </a:r>
            <a:r>
              <a:rPr lang="en-US" sz="2000" dirty="0" err="1"/>
              <a:t>spesifik</a:t>
            </a:r>
            <a:r>
              <a:rPr lang="en-US" sz="2000" dirty="0"/>
              <a:t> ca </a:t>
            </a:r>
            <a:r>
              <a:rPr lang="en-US" sz="2000" dirty="0" err="1"/>
              <a:t>kanal</a:t>
            </a:r>
            <a:r>
              <a:rPr lang="en-US" sz="2000" dirty="0"/>
              <a:t> bloke </a:t>
            </a:r>
            <a:r>
              <a:rPr lang="en-US" sz="2000" dirty="0" err="1"/>
              <a:t>ederek</a:t>
            </a:r>
            <a:r>
              <a:rPr lang="en-US" sz="2000" dirty="0"/>
              <a:t> </a:t>
            </a:r>
            <a:r>
              <a:rPr lang="en-US" sz="2000" dirty="0" err="1"/>
              <a:t>membran</a:t>
            </a:r>
            <a:r>
              <a:rPr lang="en-US" sz="2000" dirty="0"/>
              <a:t> </a:t>
            </a:r>
            <a:r>
              <a:rPr lang="en-US" sz="2000" dirty="0" err="1" smtClean="0"/>
              <a:t>stabilizasyon</a:t>
            </a:r>
            <a:endParaRPr lang="en-US" sz="2000" dirty="0"/>
          </a:p>
          <a:p>
            <a:pPr lvl="1">
              <a:lnSpc>
                <a:spcPct val="150000"/>
              </a:lnSpc>
            </a:pPr>
            <a:r>
              <a:rPr lang="en-US" sz="2000" dirty="0"/>
              <a:t>Ağır </a:t>
            </a:r>
            <a:r>
              <a:rPr lang="en-US" sz="2000" dirty="0" err="1"/>
              <a:t>preeklapsi</a:t>
            </a:r>
            <a:r>
              <a:rPr lang="en-US" sz="2000" dirty="0"/>
              <a:t> </a:t>
            </a:r>
            <a:r>
              <a:rPr lang="en-US" sz="2000" dirty="0" err="1"/>
              <a:t>olgularında</a:t>
            </a:r>
            <a:endParaRPr lang="en-US" sz="2000" dirty="0"/>
          </a:p>
          <a:p>
            <a:pPr lvl="1">
              <a:lnSpc>
                <a:spcPct val="150000"/>
              </a:lnSpc>
            </a:pPr>
            <a:r>
              <a:rPr lang="en-US" sz="2000" dirty="0" smtClean="0"/>
              <a:t>6 gr </a:t>
            </a:r>
            <a:r>
              <a:rPr lang="en-US" sz="2000" dirty="0" err="1" smtClean="0"/>
              <a:t>yükleme</a:t>
            </a:r>
            <a:r>
              <a:rPr lang="en-US" sz="2000" dirty="0" smtClean="0"/>
              <a:t> 2 gr </a:t>
            </a:r>
            <a:r>
              <a:rPr lang="en-US" sz="2000" dirty="0" err="1" smtClean="0"/>
              <a:t>idame</a:t>
            </a:r>
            <a:r>
              <a:rPr lang="en-US" sz="2000" dirty="0" smtClean="0"/>
              <a:t> </a:t>
            </a:r>
            <a:r>
              <a:rPr lang="en-US" sz="2000" dirty="0" err="1" smtClean="0"/>
              <a:t>tedavisi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91561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1400" y="1244600"/>
            <a:ext cx="9817100" cy="38862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en-US" sz="3400" dirty="0">
              <a:solidFill>
                <a:srgbClr val="000090"/>
              </a:solidFill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rgbClr val="000090"/>
                </a:solidFill>
              </a:rPr>
              <a:t>      Tokolitik</a:t>
            </a:r>
            <a:endParaRPr lang="en-US" sz="2000" dirty="0" smtClean="0"/>
          </a:p>
          <a:p>
            <a:pPr lvl="1">
              <a:lnSpc>
                <a:spcPct val="150000"/>
              </a:lnSpc>
            </a:pPr>
            <a:r>
              <a:rPr lang="en-US" sz="2000" dirty="0" err="1" smtClean="0"/>
              <a:t>Nöronların</a:t>
            </a:r>
            <a:r>
              <a:rPr lang="en-US" sz="2000" dirty="0" smtClean="0"/>
              <a:t> </a:t>
            </a:r>
            <a:r>
              <a:rPr lang="en-US" sz="2000" dirty="0"/>
              <a:t>motor </a:t>
            </a:r>
            <a:r>
              <a:rPr lang="en-US" sz="2000" dirty="0" err="1"/>
              <a:t>uç</a:t>
            </a:r>
            <a:r>
              <a:rPr lang="en-US" sz="2000" dirty="0"/>
              <a:t> </a:t>
            </a:r>
            <a:r>
              <a:rPr lang="en-US" sz="2000" dirty="0" err="1"/>
              <a:t>plağında</a:t>
            </a:r>
            <a:r>
              <a:rPr lang="en-US" sz="2000" dirty="0"/>
              <a:t> </a:t>
            </a:r>
            <a:r>
              <a:rPr lang="en-US" sz="2000" dirty="0" err="1"/>
              <a:t>doğal</a:t>
            </a:r>
            <a:r>
              <a:rPr lang="en-US" sz="2000" dirty="0"/>
              <a:t> </a:t>
            </a:r>
            <a:r>
              <a:rPr lang="en-US" sz="2000" dirty="0" err="1"/>
              <a:t>intraselüler</a:t>
            </a:r>
            <a:r>
              <a:rPr lang="en-US" sz="2000" dirty="0"/>
              <a:t> </a:t>
            </a:r>
            <a:r>
              <a:rPr lang="en-US" sz="2000" dirty="0" err="1"/>
              <a:t>kalsiyum</a:t>
            </a:r>
            <a:r>
              <a:rPr lang="en-US" sz="2000" dirty="0"/>
              <a:t> </a:t>
            </a:r>
            <a:r>
              <a:rPr lang="en-US" sz="2000" dirty="0" err="1"/>
              <a:t>antagonisti</a:t>
            </a:r>
            <a:endParaRPr lang="en-US" sz="2000" dirty="0"/>
          </a:p>
          <a:p>
            <a:pPr lvl="1">
              <a:lnSpc>
                <a:spcPct val="150000"/>
              </a:lnSpc>
            </a:pPr>
            <a:r>
              <a:rPr lang="en-US" sz="2000" dirty="0"/>
              <a:t>Myosin-light-chain kinase </a:t>
            </a:r>
            <a:r>
              <a:rPr lang="en-US" sz="2000" dirty="0" err="1"/>
              <a:t>enziminin</a:t>
            </a:r>
            <a:r>
              <a:rPr lang="en-US" sz="2000" dirty="0"/>
              <a:t> </a:t>
            </a:r>
            <a:r>
              <a:rPr lang="en-US" sz="2000" dirty="0" err="1"/>
              <a:t>inhibe</a:t>
            </a:r>
            <a:r>
              <a:rPr lang="en-US" sz="2000" dirty="0"/>
              <a:t> </a:t>
            </a:r>
            <a:r>
              <a:rPr lang="en-US" sz="2000" dirty="0" err="1"/>
              <a:t>eder</a:t>
            </a:r>
            <a:endParaRPr lang="en-US" sz="2000" dirty="0"/>
          </a:p>
          <a:p>
            <a:pPr lvl="1">
              <a:lnSpc>
                <a:spcPct val="150000"/>
              </a:lnSpc>
            </a:pPr>
            <a:r>
              <a:rPr lang="en-US" sz="2000" dirty="0" err="1"/>
              <a:t>Myometriyal</a:t>
            </a:r>
            <a:r>
              <a:rPr lang="en-US" sz="2000" dirty="0"/>
              <a:t> </a:t>
            </a:r>
            <a:r>
              <a:rPr lang="en-US" sz="2000" dirty="0" err="1"/>
              <a:t>relaksasyon</a:t>
            </a:r>
            <a:r>
              <a:rPr lang="en-US" sz="2000" dirty="0"/>
              <a:t>, </a:t>
            </a:r>
            <a:r>
              <a:rPr lang="en-US" sz="2000" dirty="0" err="1"/>
              <a:t>uterin</a:t>
            </a:r>
            <a:r>
              <a:rPr lang="en-US" sz="2000" dirty="0"/>
              <a:t> </a:t>
            </a:r>
            <a:r>
              <a:rPr lang="en-US" sz="2000" dirty="0" err="1"/>
              <a:t>kontraksiyonu</a:t>
            </a:r>
            <a:r>
              <a:rPr lang="en-US" sz="2000" dirty="0"/>
              <a:t> </a:t>
            </a:r>
            <a:r>
              <a:rPr lang="en-US" sz="2000" dirty="0" err="1"/>
              <a:t>inhibe</a:t>
            </a:r>
            <a:endParaRPr lang="en-US" sz="20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1701800" y="3517900"/>
            <a:ext cx="660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79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799" y="16332"/>
            <a:ext cx="8044543" cy="68416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9" t="27857" r="17158" b="24285"/>
          <a:stretch/>
        </p:blipFill>
        <p:spPr>
          <a:xfrm>
            <a:off x="32659" y="16332"/>
            <a:ext cx="4082140" cy="318407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3" t="40714" r="43017" b="57857"/>
          <a:stretch/>
        </p:blipFill>
        <p:spPr>
          <a:xfrm>
            <a:off x="0" y="6286501"/>
            <a:ext cx="3113315" cy="337864"/>
          </a:xfrm>
          <a:prstGeom prst="rect">
            <a:avLst/>
          </a:prstGeom>
        </p:spPr>
      </p:pic>
      <p:sp>
        <p:nvSpPr>
          <p:cNvPr id="11" name="Metin kutusu 10"/>
          <p:cNvSpPr txBox="1"/>
          <p:nvPr/>
        </p:nvSpPr>
        <p:spPr>
          <a:xfrm>
            <a:off x="114297" y="4131130"/>
            <a:ext cx="3967843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 algn="just">
              <a:buClr>
                <a:srgbClr val="00B0F0"/>
              </a:buClr>
              <a:buFont typeface="Arial" charset="0"/>
              <a:buChar char="•"/>
            </a:pPr>
            <a:r>
              <a:rPr lang="tr-TR" sz="2000" dirty="0"/>
              <a:t>Magnezyum </a:t>
            </a:r>
            <a:r>
              <a:rPr lang="tr-TR" sz="2000" dirty="0" smtClean="0"/>
              <a:t>sülfat, doğumun geciktirilmesinde veya </a:t>
            </a:r>
            <a:r>
              <a:rPr lang="tr-TR" sz="2000" dirty="0"/>
              <a:t>preterm doğumun önlenmesinde etkisizdir</a:t>
            </a:r>
          </a:p>
        </p:txBody>
      </p:sp>
    </p:spTree>
    <p:extLst>
      <p:ext uri="{BB962C8B-B14F-4D97-AF65-F5344CB8AC3E}">
        <p14:creationId xmlns:p14="http://schemas.microsoft.com/office/powerpoint/2010/main" val="85570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6" t="17500" r="18833" b="53958"/>
          <a:stretch/>
        </p:blipFill>
        <p:spPr>
          <a:xfrm>
            <a:off x="823686" y="1458914"/>
            <a:ext cx="10515600" cy="14929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3" name="İçerik Yer Tutucusu 2"/>
          <p:cNvSpPr txBox="1">
            <a:spLocks/>
          </p:cNvSpPr>
          <p:nvPr/>
        </p:nvSpPr>
        <p:spPr>
          <a:xfrm>
            <a:off x="823686" y="3556000"/>
            <a:ext cx="10515600" cy="191407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tr-TR" sz="2000" dirty="0"/>
              <a:t>G</a:t>
            </a:r>
            <a:r>
              <a:rPr lang="tr-TR" sz="2000" dirty="0" smtClean="0"/>
              <a:t>ebeliğin </a:t>
            </a:r>
            <a:r>
              <a:rPr lang="tr-TR" sz="2000" dirty="0"/>
              <a:t>kısa süreli (48 saate kadar) </a:t>
            </a:r>
            <a:r>
              <a:rPr lang="tr-TR" sz="2000" dirty="0" smtClean="0"/>
              <a:t>uzatılmasında kullanılabilir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err="1" smtClean="0"/>
              <a:t>Fetal</a:t>
            </a:r>
            <a:r>
              <a:rPr lang="tr-TR" sz="2000" dirty="0" smtClean="0"/>
              <a:t> </a:t>
            </a:r>
            <a:r>
              <a:rPr lang="tr-TR" sz="2000" dirty="0"/>
              <a:t>ve </a:t>
            </a:r>
            <a:r>
              <a:rPr lang="tr-TR" sz="2000" dirty="0" err="1"/>
              <a:t>neonatal</a:t>
            </a:r>
            <a:r>
              <a:rPr lang="tr-TR" sz="2000" dirty="0"/>
              <a:t> kemik </a:t>
            </a:r>
            <a:r>
              <a:rPr lang="tr-TR" sz="2000" dirty="0" err="1"/>
              <a:t>demineralizasyonu</a:t>
            </a:r>
            <a:r>
              <a:rPr lang="tr-TR" sz="2000" dirty="0"/>
              <a:t> ve kırıklar açısından duyulan </a:t>
            </a:r>
            <a:r>
              <a:rPr lang="tr-TR" sz="2000" dirty="0" smtClean="0"/>
              <a:t>endişe nedeniyle uzun süre kullanılmamalıdır </a:t>
            </a:r>
            <a:endParaRPr lang="tr-TR" sz="2000" dirty="0"/>
          </a:p>
          <a:p>
            <a:pPr algn="just">
              <a:lnSpc>
                <a:spcPct val="150000"/>
              </a:lnSpc>
            </a:pPr>
            <a:endParaRPr lang="en-US" sz="2000" b="1" dirty="0" smtClean="0">
              <a:solidFill>
                <a:srgbClr val="C32D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75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2"/>
          <p:cNvSpPr txBox="1">
            <a:spLocks/>
          </p:cNvSpPr>
          <p:nvPr/>
        </p:nvSpPr>
        <p:spPr>
          <a:xfrm>
            <a:off x="823686" y="1270000"/>
            <a:ext cx="10515600" cy="517978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 smtClean="0">
              <a:solidFill>
                <a:srgbClr val="000090"/>
              </a:solidFill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rgbClr val="000090"/>
                </a:solidFill>
              </a:rPr>
              <a:t>       Fetal </a:t>
            </a:r>
            <a:r>
              <a:rPr lang="en-US" sz="2000" dirty="0" err="1">
                <a:solidFill>
                  <a:srgbClr val="000090"/>
                </a:solidFill>
              </a:rPr>
              <a:t>nöroprotektif</a:t>
            </a:r>
            <a:r>
              <a:rPr lang="en-US" sz="2000" dirty="0">
                <a:solidFill>
                  <a:srgbClr val="000090"/>
                </a:solidFill>
              </a:rPr>
              <a:t> </a:t>
            </a:r>
            <a:r>
              <a:rPr lang="en-US" sz="2000" dirty="0" err="1" smtClean="0">
                <a:solidFill>
                  <a:srgbClr val="000090"/>
                </a:solidFill>
              </a:rPr>
              <a:t>etki</a:t>
            </a:r>
            <a:endParaRPr lang="en-US" sz="2000" dirty="0" smtClean="0"/>
          </a:p>
          <a:p>
            <a:pPr lvl="1">
              <a:lnSpc>
                <a:spcPct val="150000"/>
              </a:lnSpc>
            </a:pPr>
            <a:r>
              <a:rPr lang="en-US" sz="2000" dirty="0" smtClean="0"/>
              <a:t>Serebral </a:t>
            </a:r>
            <a:r>
              <a:rPr lang="en-US" sz="2000" dirty="0" err="1"/>
              <a:t>palsinin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</a:t>
            </a:r>
            <a:r>
              <a:rPr lang="en-US" sz="2000" dirty="0" err="1"/>
              <a:t>önemli</a:t>
            </a:r>
            <a:r>
              <a:rPr lang="en-US" sz="2000" dirty="0"/>
              <a:t> risk </a:t>
            </a:r>
            <a:r>
              <a:rPr lang="en-US" sz="2000" dirty="0" err="1"/>
              <a:t>faktörü</a:t>
            </a:r>
            <a:r>
              <a:rPr lang="en-US" sz="2000" dirty="0"/>
              <a:t> </a:t>
            </a:r>
            <a:r>
              <a:rPr lang="en-US" sz="2000" dirty="0" err="1"/>
              <a:t>prematürite</a:t>
            </a:r>
            <a:r>
              <a:rPr lang="en-US" sz="2000" dirty="0"/>
              <a:t> </a:t>
            </a:r>
            <a:r>
              <a:rPr lang="en-US" sz="2000" dirty="0" err="1"/>
              <a:t>ve</a:t>
            </a:r>
            <a:r>
              <a:rPr lang="en-US" sz="2000" dirty="0"/>
              <a:t> </a:t>
            </a:r>
            <a:r>
              <a:rPr lang="en-US" sz="2000" dirty="0" err="1"/>
              <a:t>düşük</a:t>
            </a:r>
            <a:r>
              <a:rPr lang="en-US" sz="2000" dirty="0"/>
              <a:t> </a:t>
            </a:r>
            <a:r>
              <a:rPr lang="en-US" sz="2000" dirty="0" err="1"/>
              <a:t>doğum</a:t>
            </a:r>
            <a:r>
              <a:rPr lang="en-US" sz="2000" dirty="0"/>
              <a:t> </a:t>
            </a:r>
            <a:r>
              <a:rPr lang="en-US" sz="2000" dirty="0" err="1" smtClean="0"/>
              <a:t>tartısı</a:t>
            </a:r>
            <a:r>
              <a:rPr lang="en-US" sz="2000" dirty="0" smtClean="0"/>
              <a:t> (&lt; 1500 g)</a:t>
            </a:r>
          </a:p>
          <a:p>
            <a:pPr lvl="1">
              <a:lnSpc>
                <a:spcPct val="150000"/>
              </a:lnSpc>
            </a:pPr>
            <a:r>
              <a:rPr lang="en-US" sz="2000" dirty="0" smtClean="0"/>
              <a:t>CP </a:t>
            </a:r>
            <a:r>
              <a:rPr lang="en-US" sz="2000" dirty="0" err="1" smtClean="0"/>
              <a:t>riski</a:t>
            </a:r>
            <a:r>
              <a:rPr lang="en-US" sz="2000" dirty="0" smtClean="0"/>
              <a:t>, &lt;30-33. </a:t>
            </a:r>
            <a:r>
              <a:rPr lang="en-US" sz="2000" dirty="0" err="1" smtClean="0"/>
              <a:t>gh</a:t>
            </a:r>
            <a:r>
              <a:rPr lang="en-US" sz="2000" dirty="0" smtClean="0"/>
              <a:t> </a:t>
            </a:r>
            <a:r>
              <a:rPr lang="en-US" sz="2000" dirty="0" err="1" smtClean="0"/>
              <a:t>altında</a:t>
            </a:r>
            <a:r>
              <a:rPr lang="en-US" sz="2000" dirty="0" smtClean="0"/>
              <a:t> risk 14 </a:t>
            </a:r>
            <a:r>
              <a:rPr lang="en-US" sz="2000" dirty="0" err="1" smtClean="0"/>
              <a:t>kat</a:t>
            </a:r>
            <a:r>
              <a:rPr lang="en-US" sz="2000" dirty="0" smtClean="0"/>
              <a:t> </a:t>
            </a:r>
            <a:r>
              <a:rPr lang="en-US" sz="2000" dirty="0" err="1" smtClean="0"/>
              <a:t>yüksek</a:t>
            </a:r>
            <a:endParaRPr lang="en-US" sz="2000" dirty="0"/>
          </a:p>
          <a:p>
            <a:pPr lvl="1">
              <a:lnSpc>
                <a:spcPct val="150000"/>
              </a:lnSpc>
            </a:pPr>
            <a:r>
              <a:rPr lang="en-US" sz="2000" dirty="0"/>
              <a:t>Preterm </a:t>
            </a:r>
            <a:r>
              <a:rPr lang="en-US" sz="2000" dirty="0" err="1"/>
              <a:t>fetusun</a:t>
            </a:r>
            <a:r>
              <a:rPr lang="en-US" sz="2000" dirty="0"/>
              <a:t> </a:t>
            </a:r>
            <a:r>
              <a:rPr lang="en-US" sz="2000" dirty="0" err="1"/>
              <a:t>beyninde</a:t>
            </a:r>
            <a:r>
              <a:rPr lang="en-US" sz="2000" dirty="0"/>
              <a:t> NMDA </a:t>
            </a:r>
            <a:r>
              <a:rPr lang="en-US" sz="2000" dirty="0" err="1"/>
              <a:t>reseptörlerinin</a:t>
            </a:r>
            <a:r>
              <a:rPr lang="en-US" sz="2000" dirty="0"/>
              <a:t> </a:t>
            </a:r>
            <a:r>
              <a:rPr lang="en-US" sz="2000" dirty="0" err="1"/>
              <a:t>inhibisyonu</a:t>
            </a:r>
            <a:r>
              <a:rPr lang="en-US" sz="2000" dirty="0"/>
              <a:t> </a:t>
            </a:r>
            <a:endParaRPr lang="en-US" sz="2000" dirty="0" smtClean="0"/>
          </a:p>
          <a:p>
            <a:pPr lvl="1">
              <a:lnSpc>
                <a:spcPct val="150000"/>
              </a:lnSpc>
            </a:pPr>
            <a:r>
              <a:rPr lang="en-US" sz="2000" dirty="0" err="1" smtClean="0"/>
              <a:t>İnflamatuar</a:t>
            </a:r>
            <a:r>
              <a:rPr lang="en-US" sz="2000" dirty="0" smtClean="0"/>
              <a:t> </a:t>
            </a:r>
            <a:r>
              <a:rPr lang="en-US" sz="2000" dirty="0" err="1"/>
              <a:t>sitokin</a:t>
            </a:r>
            <a:r>
              <a:rPr lang="en-US" sz="2000" dirty="0"/>
              <a:t> </a:t>
            </a:r>
            <a:r>
              <a:rPr lang="en-US" sz="2000" dirty="0" err="1"/>
              <a:t>ve</a:t>
            </a:r>
            <a:r>
              <a:rPr lang="en-US" sz="2000" dirty="0"/>
              <a:t> </a:t>
            </a:r>
            <a:r>
              <a:rPr lang="en-US" sz="2000" dirty="0" err="1"/>
              <a:t>serbest</a:t>
            </a:r>
            <a:r>
              <a:rPr lang="en-US" sz="2000" dirty="0"/>
              <a:t> </a:t>
            </a:r>
            <a:r>
              <a:rPr lang="en-US" sz="2000" dirty="0" err="1"/>
              <a:t>oksijen</a:t>
            </a:r>
            <a:r>
              <a:rPr lang="en-US" sz="2000" dirty="0"/>
              <a:t> </a:t>
            </a:r>
            <a:r>
              <a:rPr lang="en-US" sz="2000" dirty="0" err="1" smtClean="0"/>
              <a:t>radikallerini</a:t>
            </a:r>
            <a:r>
              <a:rPr lang="en-US" sz="2000" dirty="0" smtClean="0"/>
              <a:t> </a:t>
            </a:r>
            <a:r>
              <a:rPr lang="en-US" sz="2000" dirty="0" err="1" smtClean="0"/>
              <a:t>azaltır</a:t>
            </a:r>
            <a:endParaRPr lang="en-US" sz="2000" dirty="0" smtClean="0"/>
          </a:p>
          <a:p>
            <a:pPr lvl="1">
              <a:lnSpc>
                <a:spcPct val="150000"/>
              </a:lnSpc>
            </a:pPr>
            <a:r>
              <a:rPr lang="en-US" sz="2000" dirty="0" smtClean="0"/>
              <a:t>24-32. </a:t>
            </a:r>
            <a:r>
              <a:rPr lang="en-US" sz="2000" dirty="0" err="1" smtClean="0"/>
              <a:t>gebelik</a:t>
            </a:r>
            <a:r>
              <a:rPr lang="en-US" sz="2000" dirty="0" smtClean="0"/>
              <a:t> </a:t>
            </a:r>
            <a:r>
              <a:rPr lang="en-US" sz="2000" dirty="0" err="1" smtClean="0"/>
              <a:t>haftalar</a:t>
            </a:r>
            <a:r>
              <a:rPr lang="en-US" sz="2000" dirty="0" smtClean="0"/>
              <a:t> </a:t>
            </a:r>
            <a:r>
              <a:rPr lang="en-US" sz="2000" dirty="0" err="1" smtClean="0"/>
              <a:t>arasında</a:t>
            </a:r>
            <a:r>
              <a:rPr lang="en-US" sz="2000" dirty="0" smtClean="0"/>
              <a:t>, </a:t>
            </a:r>
            <a:r>
              <a:rPr lang="en-US" sz="2000" dirty="0" err="1" smtClean="0"/>
              <a:t>maksimum</a:t>
            </a:r>
            <a:r>
              <a:rPr lang="en-US" sz="2000" dirty="0" smtClean="0"/>
              <a:t> 24 </a:t>
            </a:r>
            <a:r>
              <a:rPr lang="en-US" sz="2000" dirty="0" err="1" smtClean="0"/>
              <a:t>saat</a:t>
            </a:r>
            <a:r>
              <a:rPr lang="en-US" sz="2000" dirty="0" smtClean="0"/>
              <a:t> </a:t>
            </a:r>
            <a:r>
              <a:rPr lang="en-US" sz="2000" dirty="0" err="1" smtClean="0"/>
              <a:t>veya</a:t>
            </a:r>
            <a:r>
              <a:rPr lang="en-US" sz="2000" dirty="0" smtClean="0"/>
              <a:t> </a:t>
            </a:r>
            <a:r>
              <a:rPr lang="en-US" sz="2000" dirty="0" err="1" smtClean="0"/>
              <a:t>doğuma</a:t>
            </a:r>
            <a:r>
              <a:rPr lang="en-US" sz="2000" dirty="0" smtClean="0"/>
              <a:t> </a:t>
            </a:r>
            <a:r>
              <a:rPr lang="en-US" sz="2000" dirty="0" err="1" smtClean="0"/>
              <a:t>kadar</a:t>
            </a:r>
            <a:r>
              <a:rPr lang="en-US" sz="2000" dirty="0" smtClean="0"/>
              <a:t> </a:t>
            </a:r>
            <a:r>
              <a:rPr lang="en-US" sz="2000" dirty="0" err="1" smtClean="0"/>
              <a:t>kullanılır</a:t>
            </a:r>
            <a:endParaRPr lang="en-US" sz="2000" dirty="0" smtClean="0"/>
          </a:p>
          <a:p>
            <a:pPr lvl="1">
              <a:lnSpc>
                <a:spcPct val="150000"/>
              </a:lnSpc>
            </a:pPr>
            <a:r>
              <a:rPr lang="en-US" sz="2000" dirty="0" smtClean="0"/>
              <a:t>4 gr </a:t>
            </a:r>
            <a:r>
              <a:rPr lang="en-US" sz="2000" dirty="0" err="1" smtClean="0"/>
              <a:t>yükleme</a:t>
            </a:r>
            <a:r>
              <a:rPr lang="en-US" sz="2000" dirty="0" smtClean="0"/>
              <a:t> </a:t>
            </a:r>
            <a:r>
              <a:rPr lang="en-US" sz="2000" dirty="0" err="1" smtClean="0"/>
              <a:t>dozu</a:t>
            </a:r>
            <a:r>
              <a:rPr lang="en-US" sz="2000" dirty="0" smtClean="0"/>
              <a:t> 1 gr </a:t>
            </a:r>
            <a:r>
              <a:rPr lang="en-US" sz="2000" dirty="0" err="1" smtClean="0"/>
              <a:t>idame</a:t>
            </a:r>
            <a:r>
              <a:rPr lang="en-US" sz="2000" dirty="0" smtClean="0"/>
              <a:t> </a:t>
            </a:r>
            <a:r>
              <a:rPr lang="en-US" sz="2000" dirty="0" err="1" smtClean="0"/>
              <a:t>tedavisi</a:t>
            </a:r>
            <a:r>
              <a:rPr lang="en-US" sz="2000" dirty="0" smtClean="0"/>
              <a:t> </a:t>
            </a:r>
            <a:r>
              <a:rPr lang="en-US" sz="2000" dirty="0" err="1" smtClean="0"/>
              <a:t>veya</a:t>
            </a:r>
            <a:r>
              <a:rPr lang="en-US" sz="2000" dirty="0" smtClean="0"/>
              <a:t> 6 gr </a:t>
            </a:r>
            <a:r>
              <a:rPr lang="en-US" sz="2000" dirty="0" err="1" smtClean="0"/>
              <a:t>yükleme</a:t>
            </a:r>
            <a:r>
              <a:rPr lang="en-US" sz="2000" dirty="0" smtClean="0"/>
              <a:t> </a:t>
            </a:r>
            <a:r>
              <a:rPr lang="en-US" sz="2000" dirty="0" err="1" smtClean="0"/>
              <a:t>dozu</a:t>
            </a:r>
            <a:r>
              <a:rPr lang="en-US" sz="2000" dirty="0" smtClean="0"/>
              <a:t> 2 gr </a:t>
            </a:r>
            <a:r>
              <a:rPr lang="en-US" sz="2000" dirty="0" err="1" smtClean="0"/>
              <a:t>idame</a:t>
            </a:r>
            <a:r>
              <a:rPr lang="en-US" sz="2000" dirty="0" smtClean="0"/>
              <a:t> </a:t>
            </a:r>
            <a:r>
              <a:rPr lang="en-US" sz="2000" dirty="0" err="1" smtClean="0"/>
              <a:t>tedavisi</a:t>
            </a:r>
            <a:endParaRPr lang="en-US" sz="2000" dirty="0" smtClean="0"/>
          </a:p>
          <a:p>
            <a:pPr lvl="1">
              <a:lnSpc>
                <a:spcPct val="150000"/>
              </a:lnSpc>
            </a:pPr>
            <a:endParaRPr lang="en-US" sz="2000" dirty="0" smtClean="0"/>
          </a:p>
          <a:p>
            <a:pPr lvl="1">
              <a:lnSpc>
                <a:spcPct val="15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2272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556000" y="965200"/>
            <a:ext cx="3848100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   Randomize </a:t>
            </a:r>
            <a:r>
              <a:rPr lang="en-US" sz="2000" dirty="0" err="1">
                <a:solidFill>
                  <a:srgbClr val="FF0000"/>
                </a:solidFill>
              </a:rPr>
              <a:t>K</a:t>
            </a:r>
            <a:r>
              <a:rPr lang="en-US" sz="2000" dirty="0" err="1" smtClean="0">
                <a:solidFill>
                  <a:srgbClr val="FF0000"/>
                </a:solidFill>
              </a:rPr>
              <a:t>ontrollü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Ç</a:t>
            </a:r>
            <a:r>
              <a:rPr lang="en-US" sz="2000" dirty="0" err="1" smtClean="0">
                <a:solidFill>
                  <a:srgbClr val="FF0000"/>
                </a:solidFill>
              </a:rPr>
              <a:t>alışmalar</a:t>
            </a:r>
            <a:endParaRPr lang="tr-TR" sz="2000" dirty="0">
              <a:solidFill>
                <a:srgbClr val="FF00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0" t="50000" r="20283" b="30556"/>
          <a:stretch/>
        </p:blipFill>
        <p:spPr>
          <a:xfrm>
            <a:off x="1485900" y="1917700"/>
            <a:ext cx="91567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29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11" t="29443" r="19990" b="48890"/>
          <a:stretch/>
        </p:blipFill>
        <p:spPr>
          <a:xfrm>
            <a:off x="2984500" y="571500"/>
            <a:ext cx="5372100" cy="148590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5" t="37593" r="19108" b="24815"/>
          <a:stretch/>
        </p:blipFill>
        <p:spPr>
          <a:xfrm>
            <a:off x="1943100" y="2133600"/>
            <a:ext cx="7721600" cy="27813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Metin kutusu 10"/>
          <p:cNvSpPr txBox="1"/>
          <p:nvPr/>
        </p:nvSpPr>
        <p:spPr>
          <a:xfrm>
            <a:off x="2540000" y="4991100"/>
            <a:ext cx="6464300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800000"/>
                </a:solidFill>
              </a:rPr>
              <a:t>CP: </a:t>
            </a:r>
            <a:r>
              <a:rPr lang="en-US" sz="2000" dirty="0"/>
              <a:t>RR: </a:t>
            </a:r>
            <a:r>
              <a:rPr lang="en-US" sz="2000" dirty="0">
                <a:solidFill>
                  <a:srgbClr val="800000"/>
                </a:solidFill>
              </a:rPr>
              <a:t>0.69</a:t>
            </a:r>
            <a:r>
              <a:rPr lang="en-US" sz="2000" dirty="0"/>
              <a:t> - 5 </a:t>
            </a:r>
            <a:r>
              <a:rPr lang="en-US" sz="2000" dirty="0" err="1"/>
              <a:t>çalışma</a:t>
            </a:r>
            <a:r>
              <a:rPr lang="en-US" sz="2000" dirty="0"/>
              <a:t>- 6145 fetus</a:t>
            </a:r>
          </a:p>
          <a:p>
            <a:r>
              <a:rPr lang="en-US" sz="2000" dirty="0" smtClean="0">
                <a:solidFill>
                  <a:srgbClr val="800000"/>
                </a:solidFill>
              </a:rPr>
              <a:t>GMD</a:t>
            </a:r>
            <a:r>
              <a:rPr lang="en-US" sz="2000" dirty="0">
                <a:solidFill>
                  <a:srgbClr val="800000"/>
                </a:solidFill>
              </a:rPr>
              <a:t>: </a:t>
            </a:r>
            <a:r>
              <a:rPr lang="en-US" sz="2000" dirty="0"/>
              <a:t>RR: </a:t>
            </a:r>
            <a:r>
              <a:rPr lang="en-US" sz="2000" dirty="0">
                <a:solidFill>
                  <a:srgbClr val="800000"/>
                </a:solidFill>
              </a:rPr>
              <a:t>0.61</a:t>
            </a:r>
            <a:r>
              <a:rPr lang="en-US" sz="2000" dirty="0"/>
              <a:t>- 4 çalışma-5980 fetus</a:t>
            </a:r>
          </a:p>
          <a:p>
            <a:r>
              <a:rPr lang="en-US" sz="2000" dirty="0">
                <a:solidFill>
                  <a:srgbClr val="800000"/>
                </a:solidFill>
              </a:rPr>
              <a:t>Perinatal </a:t>
            </a:r>
            <a:r>
              <a:rPr lang="en-US" sz="2000" dirty="0" err="1">
                <a:solidFill>
                  <a:srgbClr val="800000"/>
                </a:solidFill>
              </a:rPr>
              <a:t>ölüm</a:t>
            </a:r>
            <a:r>
              <a:rPr lang="en-US" sz="2000" dirty="0">
                <a:solidFill>
                  <a:srgbClr val="800000"/>
                </a:solidFill>
              </a:rPr>
              <a:t> </a:t>
            </a:r>
            <a:r>
              <a:rPr lang="en-US" sz="2000" dirty="0" err="1">
                <a:solidFill>
                  <a:srgbClr val="800000"/>
                </a:solidFill>
              </a:rPr>
              <a:t>veya</a:t>
            </a:r>
            <a:r>
              <a:rPr lang="en-US" sz="2000" dirty="0">
                <a:solidFill>
                  <a:srgbClr val="800000"/>
                </a:solidFill>
              </a:rPr>
              <a:t> CP: </a:t>
            </a:r>
            <a:r>
              <a:rPr lang="en-US" sz="2000" dirty="0"/>
              <a:t>RR: </a:t>
            </a:r>
            <a:r>
              <a:rPr lang="en-US" sz="2000" dirty="0" smtClean="0">
                <a:solidFill>
                  <a:srgbClr val="800000"/>
                </a:solidFill>
              </a:rPr>
              <a:t>0.85</a:t>
            </a:r>
            <a:r>
              <a:rPr lang="en-US" sz="2000" dirty="0" smtClean="0"/>
              <a:t>- </a:t>
            </a:r>
            <a:r>
              <a:rPr lang="en-US" sz="2000" dirty="0"/>
              <a:t>4 çalışma-4446 fetus</a:t>
            </a:r>
          </a:p>
          <a:p>
            <a:r>
              <a:rPr lang="en-US" sz="2000" dirty="0">
                <a:solidFill>
                  <a:srgbClr val="800000"/>
                </a:solidFill>
              </a:rPr>
              <a:t>Perinatal </a:t>
            </a:r>
            <a:r>
              <a:rPr lang="en-US" sz="2000" dirty="0" err="1">
                <a:solidFill>
                  <a:srgbClr val="800000"/>
                </a:solidFill>
              </a:rPr>
              <a:t>ölüm</a:t>
            </a:r>
            <a:r>
              <a:rPr lang="en-US" sz="2000" dirty="0">
                <a:solidFill>
                  <a:srgbClr val="800000"/>
                </a:solidFill>
              </a:rPr>
              <a:t> </a:t>
            </a:r>
            <a:r>
              <a:rPr lang="en-US" sz="2000" dirty="0" err="1">
                <a:solidFill>
                  <a:srgbClr val="800000"/>
                </a:solidFill>
              </a:rPr>
              <a:t>veya</a:t>
            </a:r>
            <a:r>
              <a:rPr lang="en-US" sz="2000" dirty="0">
                <a:solidFill>
                  <a:srgbClr val="800000"/>
                </a:solidFill>
              </a:rPr>
              <a:t> </a:t>
            </a:r>
            <a:r>
              <a:rPr lang="en-US" sz="2000" dirty="0" smtClean="0">
                <a:solidFill>
                  <a:srgbClr val="800000"/>
                </a:solidFill>
              </a:rPr>
              <a:t>GMD</a:t>
            </a:r>
            <a:r>
              <a:rPr lang="en-US" sz="2000" dirty="0">
                <a:solidFill>
                  <a:srgbClr val="800000"/>
                </a:solidFill>
              </a:rPr>
              <a:t>: </a:t>
            </a:r>
            <a:r>
              <a:rPr lang="en-US" sz="2000" dirty="0"/>
              <a:t>RR: </a:t>
            </a:r>
            <a:r>
              <a:rPr lang="en-US" sz="2000" dirty="0" smtClean="0">
                <a:solidFill>
                  <a:srgbClr val="800000"/>
                </a:solidFill>
              </a:rPr>
              <a:t>0.84 </a:t>
            </a:r>
            <a:r>
              <a:rPr lang="en-US" sz="2000" dirty="0"/>
              <a:t>- 3 </a:t>
            </a:r>
            <a:r>
              <a:rPr lang="en-US" sz="2000" dirty="0" err="1"/>
              <a:t>çalışma</a:t>
            </a:r>
            <a:r>
              <a:rPr lang="en-US" sz="2000" dirty="0"/>
              <a:t>- 4387 fetus</a:t>
            </a:r>
          </a:p>
        </p:txBody>
      </p:sp>
    </p:spTree>
    <p:extLst>
      <p:ext uri="{BB962C8B-B14F-4D97-AF65-F5344CB8AC3E}">
        <p14:creationId xmlns:p14="http://schemas.microsoft.com/office/powerpoint/2010/main" val="179327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1" t="50185" r="11770" b="23889"/>
          <a:stretch/>
        </p:blipFill>
        <p:spPr>
          <a:xfrm>
            <a:off x="736600" y="1968500"/>
            <a:ext cx="10426700" cy="3251200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3149600" y="711200"/>
            <a:ext cx="5384800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000" dirty="0" err="1" smtClean="0">
                <a:solidFill>
                  <a:srgbClr val="FF0000"/>
                </a:solidFill>
              </a:rPr>
              <a:t>Magmezyumun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nöroprotektif</a:t>
            </a:r>
            <a:r>
              <a:rPr lang="tr-TR" sz="2000" dirty="0" smtClean="0">
                <a:solidFill>
                  <a:srgbClr val="FF0000"/>
                </a:solidFill>
              </a:rPr>
              <a:t> etkisi Gebelik Haftasına Bağlı mı ?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7658104" y="6400796"/>
            <a:ext cx="4942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 </a:t>
            </a:r>
            <a:r>
              <a:rPr lang="en-US" dirty="0" err="1"/>
              <a:t>Obstet</a:t>
            </a:r>
            <a:r>
              <a:rPr lang="en-US" dirty="0"/>
              <a:t> </a:t>
            </a:r>
            <a:r>
              <a:rPr lang="en-US" dirty="0" err="1"/>
              <a:t>Gynaecol</a:t>
            </a:r>
            <a:r>
              <a:rPr lang="en-US" dirty="0"/>
              <a:t> Can 2011;33(5):516–529 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1610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3758281"/>
            <a:ext cx="8229600" cy="1601120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50000"/>
              </a:lnSpc>
            </a:pPr>
            <a:r>
              <a:rPr lang="en-US" sz="2000" dirty="0" err="1"/>
              <a:t>Kullanılmasını</a:t>
            </a:r>
            <a:r>
              <a:rPr lang="en-US" sz="2000" dirty="0"/>
              <a:t> </a:t>
            </a:r>
            <a:r>
              <a:rPr lang="en-US" sz="2000" dirty="0" err="1"/>
              <a:t>destekliyor</a:t>
            </a:r>
            <a:r>
              <a:rPr lang="en-US" sz="20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2000" dirty="0" err="1"/>
              <a:t>Hekimlerin</a:t>
            </a:r>
            <a:r>
              <a:rPr lang="en-US" sz="2000" dirty="0"/>
              <a:t> </a:t>
            </a:r>
            <a:r>
              <a:rPr lang="en-US" sz="2000" dirty="0" err="1"/>
              <a:t>yayımlanmış</a:t>
            </a:r>
            <a:r>
              <a:rPr lang="en-US" sz="2000" dirty="0"/>
              <a:t> </a:t>
            </a:r>
            <a:r>
              <a:rPr lang="en-US" sz="2000" dirty="0" err="1"/>
              <a:t>olan</a:t>
            </a:r>
            <a:r>
              <a:rPr lang="en-US" sz="2000" dirty="0"/>
              <a:t> </a:t>
            </a:r>
            <a:r>
              <a:rPr lang="en-US" sz="2000" dirty="0" err="1"/>
              <a:t>çalışmalara</a:t>
            </a:r>
            <a:r>
              <a:rPr lang="en-US" sz="2000" dirty="0"/>
              <a:t> </a:t>
            </a:r>
            <a:r>
              <a:rPr lang="en-US" sz="2000" dirty="0" err="1"/>
              <a:t>göre</a:t>
            </a:r>
            <a:r>
              <a:rPr lang="en-US" sz="2000" dirty="0"/>
              <a:t> </a:t>
            </a:r>
            <a:r>
              <a:rPr lang="en-US" sz="2000" dirty="0" err="1"/>
              <a:t>kendi</a:t>
            </a:r>
            <a:r>
              <a:rPr lang="en-US" sz="2000" dirty="0"/>
              <a:t> </a:t>
            </a:r>
            <a:r>
              <a:rPr lang="en-US" sz="2000" dirty="0" err="1"/>
              <a:t>protokollerini</a:t>
            </a:r>
            <a:r>
              <a:rPr lang="en-US" sz="2000" dirty="0"/>
              <a:t> </a:t>
            </a:r>
            <a:r>
              <a:rPr lang="en-US" sz="2000" dirty="0" err="1"/>
              <a:t>oluşturması</a:t>
            </a:r>
            <a:r>
              <a:rPr lang="en-US" sz="2000" dirty="0"/>
              <a:t> </a:t>
            </a:r>
            <a:r>
              <a:rPr lang="en-US" sz="2000" dirty="0" err="1"/>
              <a:t>önerilmiş</a:t>
            </a:r>
            <a:r>
              <a:rPr lang="en-US" sz="2000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6369" y="533401"/>
            <a:ext cx="7667916" cy="255310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5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1651000" y="2608263"/>
            <a:ext cx="4038600" cy="2916237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sz="2000" dirty="0" smtClean="0"/>
              <a:t>≤</a:t>
            </a:r>
            <a:r>
              <a:rPr lang="en-US" sz="2000" dirty="0"/>
              <a:t>31+6 </a:t>
            </a:r>
            <a:r>
              <a:rPr lang="en-US" sz="2000" dirty="0" err="1"/>
              <a:t>hafta</a:t>
            </a:r>
            <a:endParaRPr lang="en-US" sz="2000" dirty="0"/>
          </a:p>
          <a:p>
            <a:r>
              <a:rPr lang="en-US" sz="2000" dirty="0"/>
              <a:t>≥4 cm </a:t>
            </a:r>
            <a:r>
              <a:rPr lang="en-US" sz="2000" dirty="0" err="1"/>
              <a:t>dilatasyon</a:t>
            </a:r>
            <a:r>
              <a:rPr lang="en-US" sz="2000" dirty="0"/>
              <a:t> + </a:t>
            </a:r>
            <a:r>
              <a:rPr lang="en-US" sz="2000" dirty="0" err="1"/>
              <a:t>aktif</a:t>
            </a:r>
            <a:r>
              <a:rPr lang="en-US" sz="2000" dirty="0"/>
              <a:t> </a:t>
            </a:r>
            <a:r>
              <a:rPr lang="en-US" sz="2000" dirty="0" err="1" smtClean="0"/>
              <a:t>travay</a:t>
            </a:r>
            <a:endParaRPr lang="en-US" sz="2000" dirty="0"/>
          </a:p>
          <a:p>
            <a:r>
              <a:rPr lang="en-US" sz="2000" dirty="0" err="1"/>
              <a:t>Planlanmış</a:t>
            </a:r>
            <a:r>
              <a:rPr lang="en-US" sz="2000" dirty="0"/>
              <a:t> </a:t>
            </a:r>
            <a:r>
              <a:rPr lang="en-US" sz="2000" dirty="0" err="1"/>
              <a:t>erken</a:t>
            </a:r>
            <a:r>
              <a:rPr lang="en-US" sz="2000" dirty="0"/>
              <a:t> </a:t>
            </a:r>
            <a:r>
              <a:rPr lang="en-US" sz="2000" dirty="0" err="1"/>
              <a:t>doğum</a:t>
            </a:r>
            <a:endParaRPr lang="en-US" sz="2000" dirty="0"/>
          </a:p>
          <a:p>
            <a:r>
              <a:rPr lang="en-US" sz="2000" dirty="0" err="1"/>
              <a:t>Yaklaşık</a:t>
            </a:r>
            <a:r>
              <a:rPr lang="en-US" sz="2000" dirty="0"/>
              <a:t> 4 </a:t>
            </a:r>
            <a:r>
              <a:rPr lang="en-US" sz="2000" dirty="0" err="1"/>
              <a:t>saat</a:t>
            </a:r>
            <a:r>
              <a:rPr lang="en-US" sz="2000" dirty="0"/>
              <a:t> </a:t>
            </a:r>
            <a:r>
              <a:rPr lang="en-US" sz="2000" dirty="0" err="1"/>
              <a:t>önce</a:t>
            </a:r>
            <a:endParaRPr lang="en-US" sz="2000" dirty="0"/>
          </a:p>
          <a:p>
            <a:r>
              <a:rPr lang="en-US" sz="2000" dirty="0" err="1"/>
              <a:t>Tokoliz</a:t>
            </a:r>
            <a:r>
              <a:rPr lang="en-US" sz="2000" dirty="0"/>
              <a:t> </a:t>
            </a:r>
            <a:r>
              <a:rPr lang="en-US" sz="2000" dirty="0" err="1"/>
              <a:t>kesilir</a:t>
            </a:r>
            <a:r>
              <a:rPr lang="en-US" sz="2000" dirty="0"/>
              <a:t> </a:t>
            </a:r>
            <a:r>
              <a:rPr lang="en-US" sz="2000" dirty="0" err="1"/>
              <a:t>kesilmez</a:t>
            </a:r>
            <a:endParaRPr lang="en-US" sz="2000" dirty="0"/>
          </a:p>
          <a:p>
            <a:endParaRPr lang="en-US" sz="24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4294967295"/>
          </p:nvPr>
        </p:nvSpPr>
        <p:spPr>
          <a:xfrm>
            <a:off x="6477000" y="2608263"/>
            <a:ext cx="4038600" cy="2916237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en-US" sz="2000" dirty="0" smtClean="0"/>
          </a:p>
          <a:p>
            <a:r>
              <a:rPr lang="en-US" sz="2000" dirty="0" smtClean="0"/>
              <a:t>4 </a:t>
            </a:r>
            <a:r>
              <a:rPr lang="en-US" sz="2000" dirty="0"/>
              <a:t>g IV </a:t>
            </a:r>
            <a:r>
              <a:rPr lang="en-US" sz="2000" dirty="0" err="1"/>
              <a:t>yükleme</a:t>
            </a:r>
            <a:r>
              <a:rPr lang="en-US" sz="2000" dirty="0"/>
              <a:t> </a:t>
            </a:r>
            <a:r>
              <a:rPr lang="en-US" sz="2000" dirty="0" err="1"/>
              <a:t>dozu</a:t>
            </a:r>
            <a:endParaRPr lang="en-US" sz="2000" dirty="0"/>
          </a:p>
          <a:p>
            <a:r>
              <a:rPr lang="en-US" sz="2000" dirty="0"/>
              <a:t>1 g/</a:t>
            </a:r>
            <a:r>
              <a:rPr lang="en-US" sz="2000" dirty="0" err="1"/>
              <a:t>saat</a:t>
            </a:r>
            <a:r>
              <a:rPr lang="en-US" sz="2000" dirty="0"/>
              <a:t> </a:t>
            </a:r>
            <a:r>
              <a:rPr lang="en-US" sz="2000" dirty="0" err="1"/>
              <a:t>doğuma</a:t>
            </a:r>
            <a:r>
              <a:rPr lang="en-US" sz="2000" dirty="0"/>
              <a:t> </a:t>
            </a:r>
            <a:r>
              <a:rPr lang="en-US" sz="2000" dirty="0" err="1"/>
              <a:t>kadar</a:t>
            </a:r>
            <a:endParaRPr lang="en-US" sz="2000" dirty="0"/>
          </a:p>
          <a:p>
            <a:r>
              <a:rPr lang="en-US" sz="2000" dirty="0"/>
              <a:t>Max 24 </a:t>
            </a:r>
            <a:r>
              <a:rPr lang="en-US" sz="2000" dirty="0" err="1"/>
              <a:t>saat</a:t>
            </a:r>
            <a:endParaRPr lang="en-US" sz="2000" dirty="0"/>
          </a:p>
          <a:p>
            <a:r>
              <a:rPr lang="en-US" sz="2000" dirty="0" smtClean="0"/>
              <a:t>Mg </a:t>
            </a:r>
            <a:r>
              <a:rPr lang="en-US" sz="2000" dirty="0" err="1"/>
              <a:t>monitorizasyonu</a:t>
            </a:r>
            <a:r>
              <a:rPr lang="en-US" sz="2000" dirty="0"/>
              <a:t> </a:t>
            </a:r>
            <a:r>
              <a:rPr lang="en-US" sz="2000" dirty="0" err="1"/>
              <a:t>gereksiz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6663" y="533401"/>
            <a:ext cx="7050020" cy="172681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6936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4294967295"/>
          </p:nvPr>
        </p:nvSpPr>
        <p:spPr>
          <a:xfrm>
            <a:off x="849087" y="2171700"/>
            <a:ext cx="10515600" cy="331469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1">
              <a:lnSpc>
                <a:spcPct val="150000"/>
              </a:lnSpc>
            </a:pPr>
            <a:endParaRPr lang="tr-TR" sz="2000" dirty="0" smtClean="0"/>
          </a:p>
          <a:p>
            <a:pPr lvl="1">
              <a:lnSpc>
                <a:spcPct val="150000"/>
              </a:lnSpc>
            </a:pPr>
            <a:r>
              <a:rPr lang="tr-TR" sz="2000" dirty="0" smtClean="0"/>
              <a:t>Vücutta </a:t>
            </a:r>
            <a:r>
              <a:rPr lang="tr-TR" sz="2000" dirty="0"/>
              <a:t>çok sayıda biyokimyasal ve fizyolojik </a:t>
            </a:r>
            <a:r>
              <a:rPr lang="tr-TR" sz="2000" dirty="0" smtClean="0"/>
              <a:t>süreç </a:t>
            </a:r>
            <a:r>
              <a:rPr lang="tr-TR" sz="2000" dirty="0"/>
              <a:t>magnezyum tarafından düzenlenir</a:t>
            </a:r>
          </a:p>
          <a:p>
            <a:pPr marL="742950" lvl="1" indent="-285750">
              <a:lnSpc>
                <a:spcPct val="150000"/>
              </a:lnSpc>
              <a:buFont typeface="Courier New" charset="0"/>
              <a:buChar char="o"/>
            </a:pPr>
            <a:r>
              <a:rPr lang="tr-TR" sz="2000" dirty="0" smtClean="0"/>
              <a:t>Enerji </a:t>
            </a:r>
            <a:r>
              <a:rPr lang="tr-TR" sz="2000" dirty="0"/>
              <a:t>bağlı </a:t>
            </a:r>
            <a:r>
              <a:rPr lang="tr-TR" sz="2000" dirty="0" err="1"/>
              <a:t>membran</a:t>
            </a:r>
            <a:r>
              <a:rPr lang="tr-TR" sz="2000" dirty="0"/>
              <a:t> transport</a:t>
            </a:r>
          </a:p>
          <a:p>
            <a:pPr marL="742950" lvl="1" indent="-285750">
              <a:lnSpc>
                <a:spcPct val="150000"/>
              </a:lnSpc>
              <a:buFont typeface="Courier New" charset="0"/>
              <a:buChar char="o"/>
            </a:pPr>
            <a:r>
              <a:rPr lang="tr-TR" sz="2000" dirty="0"/>
              <a:t>Gen </a:t>
            </a:r>
            <a:r>
              <a:rPr lang="tr-TR" sz="2000" dirty="0" smtClean="0"/>
              <a:t>regülasyonu </a:t>
            </a:r>
            <a:endParaRPr lang="tr-TR" sz="2000" dirty="0"/>
          </a:p>
          <a:p>
            <a:pPr marL="742950" lvl="1" indent="-285750">
              <a:lnSpc>
                <a:spcPct val="150000"/>
              </a:lnSpc>
              <a:buFont typeface="Courier New" charset="0"/>
              <a:buChar char="o"/>
            </a:pPr>
            <a:r>
              <a:rPr lang="tr-TR" sz="2000" dirty="0" smtClean="0"/>
              <a:t>Sinirler </a:t>
            </a:r>
            <a:r>
              <a:rPr lang="tr-TR" sz="2000" dirty="0"/>
              <a:t>ve hücre </a:t>
            </a:r>
            <a:r>
              <a:rPr lang="tr-TR" sz="2000" dirty="0" err="1" smtClean="0"/>
              <a:t>membranlarında</a:t>
            </a:r>
            <a:r>
              <a:rPr lang="tr-TR" sz="2000" dirty="0" smtClean="0"/>
              <a:t> </a:t>
            </a:r>
            <a:r>
              <a:rPr lang="tr-TR" sz="2000" dirty="0" err="1" smtClean="0"/>
              <a:t>impuls</a:t>
            </a:r>
            <a:r>
              <a:rPr lang="tr-TR" sz="2000" dirty="0" smtClean="0"/>
              <a:t> </a:t>
            </a:r>
            <a:r>
              <a:rPr lang="tr-TR" sz="2000" dirty="0"/>
              <a:t>iletimi </a:t>
            </a:r>
            <a:endParaRPr lang="tr-TR" dirty="0" smtClean="0"/>
          </a:p>
          <a:p>
            <a:pPr marL="742950" lvl="1" indent="-285750">
              <a:buFont typeface="Courier New" charset="0"/>
              <a:buChar char="o"/>
            </a:pP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2841171" y="963387"/>
            <a:ext cx="6155872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        Oral Magnezyum </a:t>
            </a:r>
            <a:r>
              <a:rPr lang="en-US" sz="2800" dirty="0" err="1" smtClean="0">
                <a:solidFill>
                  <a:srgbClr val="FF0000"/>
                </a:solidFill>
              </a:rPr>
              <a:t>Desteği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30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31136" y="572802"/>
            <a:ext cx="7729728" cy="118872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400" cap="none" dirty="0" smtClean="0">
                <a:solidFill>
                  <a:srgbClr val="FF0000"/>
                </a:solidFill>
              </a:rPr>
              <a:t>Australian National Clinical Practice Guidelines</a:t>
            </a:r>
            <a:endParaRPr lang="en-US" sz="2400" cap="none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6184562" y="2286001"/>
            <a:ext cx="4657604" cy="3020709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4 g </a:t>
            </a:r>
            <a:r>
              <a:rPr lang="en-US" sz="2000" dirty="0" err="1" smtClean="0"/>
              <a:t>yükleme</a:t>
            </a:r>
            <a:r>
              <a:rPr lang="en-US" sz="2000" dirty="0" smtClean="0"/>
              <a:t> </a:t>
            </a:r>
            <a:r>
              <a:rPr lang="en-US" sz="2000" dirty="0" err="1" smtClean="0"/>
              <a:t>dozu</a:t>
            </a:r>
            <a:endParaRPr lang="en-US" sz="2000" dirty="0" smtClean="0"/>
          </a:p>
          <a:p>
            <a:pPr>
              <a:lnSpc>
                <a:spcPct val="150000"/>
              </a:lnSpc>
            </a:pPr>
            <a:r>
              <a:rPr lang="en-US" sz="2000" dirty="0" smtClean="0"/>
              <a:t>1 g/</a:t>
            </a:r>
            <a:r>
              <a:rPr lang="en-US" sz="2000" dirty="0" err="1" smtClean="0"/>
              <a:t>saat</a:t>
            </a:r>
            <a:r>
              <a:rPr lang="en-US" sz="2000" dirty="0" smtClean="0"/>
              <a:t> </a:t>
            </a:r>
            <a:r>
              <a:rPr lang="en-US" sz="2000" dirty="0" err="1" smtClean="0"/>
              <a:t>idame</a:t>
            </a:r>
            <a:endParaRPr lang="en-US" sz="2000" dirty="0" smtClean="0"/>
          </a:p>
          <a:p>
            <a:pPr>
              <a:lnSpc>
                <a:spcPct val="150000"/>
              </a:lnSpc>
            </a:pPr>
            <a:r>
              <a:rPr lang="en-US" sz="2000" dirty="0" err="1" smtClean="0"/>
              <a:t>Doğuma</a:t>
            </a:r>
            <a:r>
              <a:rPr lang="en-US" sz="2000" dirty="0" smtClean="0"/>
              <a:t> </a:t>
            </a:r>
            <a:r>
              <a:rPr lang="en-US" sz="2000" dirty="0" err="1" smtClean="0"/>
              <a:t>kadar</a:t>
            </a:r>
            <a:r>
              <a:rPr lang="en-US" sz="2000" dirty="0" smtClean="0"/>
              <a:t> </a:t>
            </a:r>
            <a:r>
              <a:rPr lang="en-US" sz="2000" dirty="0" err="1" smtClean="0"/>
              <a:t>devam</a:t>
            </a:r>
            <a:endParaRPr lang="en-US" sz="2000" dirty="0" smtClean="0"/>
          </a:p>
          <a:p>
            <a:pPr>
              <a:lnSpc>
                <a:spcPct val="150000"/>
              </a:lnSpc>
            </a:pPr>
            <a:r>
              <a:rPr lang="en-US" sz="2000" dirty="0"/>
              <a:t> </a:t>
            </a:r>
            <a:r>
              <a:rPr lang="en-US" sz="2000" dirty="0" smtClean="0"/>
              <a:t>Max. 24 </a:t>
            </a:r>
            <a:r>
              <a:rPr lang="en-US" sz="2000" dirty="0" err="1" smtClean="0"/>
              <a:t>saat</a:t>
            </a:r>
            <a:endParaRPr lang="en-US" sz="2000" dirty="0" smtClean="0"/>
          </a:p>
          <a:p>
            <a:pPr>
              <a:lnSpc>
                <a:spcPct val="150000"/>
              </a:lnSpc>
            </a:pPr>
            <a:r>
              <a:rPr lang="en-US" sz="2000" dirty="0" err="1" smtClean="0"/>
              <a:t>Yaklaşık</a:t>
            </a:r>
            <a:r>
              <a:rPr lang="en-US" sz="2000" dirty="0" smtClean="0"/>
              <a:t> 4 </a:t>
            </a:r>
            <a:r>
              <a:rPr lang="en-US" sz="2000" dirty="0" err="1" smtClean="0"/>
              <a:t>saat</a:t>
            </a:r>
            <a:r>
              <a:rPr lang="en-US" sz="2000" dirty="0" smtClean="0"/>
              <a:t> </a:t>
            </a:r>
            <a:r>
              <a:rPr lang="en-US" sz="2000" dirty="0" err="1" smtClean="0"/>
              <a:t>önce</a:t>
            </a:r>
            <a:endParaRPr lang="en-US" sz="2000" dirty="0"/>
          </a:p>
        </p:txBody>
      </p:sp>
      <p:sp>
        <p:nvSpPr>
          <p:cNvPr id="2" name="Metin kutusu 1"/>
          <p:cNvSpPr txBox="1"/>
          <p:nvPr/>
        </p:nvSpPr>
        <p:spPr>
          <a:xfrm>
            <a:off x="1338945" y="2286001"/>
            <a:ext cx="4065814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&lt;</a:t>
            </a:r>
            <a:r>
              <a:rPr lang="en-US" sz="2000" dirty="0" smtClean="0"/>
              <a:t>30. </a:t>
            </a:r>
            <a:r>
              <a:rPr lang="en-US" sz="2000" dirty="0" err="1"/>
              <a:t>hafta</a:t>
            </a:r>
            <a:endParaRPr lang="en-US" sz="2000" dirty="0"/>
          </a:p>
          <a:p>
            <a:pPr>
              <a:lnSpc>
                <a:spcPct val="150000"/>
              </a:lnSpc>
            </a:pPr>
            <a:r>
              <a:rPr lang="en-US" sz="2000" dirty="0" err="1"/>
              <a:t>Erken</a:t>
            </a:r>
            <a:r>
              <a:rPr lang="en-US" sz="2000" dirty="0"/>
              <a:t> </a:t>
            </a:r>
            <a:r>
              <a:rPr lang="en-US" sz="2000" dirty="0" err="1"/>
              <a:t>doğum</a:t>
            </a:r>
            <a:r>
              <a:rPr lang="en-US" sz="2000" dirty="0"/>
              <a:t> </a:t>
            </a:r>
            <a:r>
              <a:rPr lang="en-US" sz="2000" dirty="0" err="1"/>
              <a:t>planlanmış</a:t>
            </a:r>
            <a:endParaRPr lang="en-US" sz="2000" dirty="0"/>
          </a:p>
          <a:p>
            <a:pPr>
              <a:lnSpc>
                <a:spcPct val="150000"/>
              </a:lnSpc>
            </a:pPr>
            <a:r>
              <a:rPr lang="en-US" sz="2000" dirty="0"/>
              <a:t>24 </a:t>
            </a:r>
            <a:r>
              <a:rPr lang="en-US" sz="2000" dirty="0" err="1"/>
              <a:t>saat</a:t>
            </a:r>
            <a:r>
              <a:rPr lang="en-US" sz="2000" dirty="0"/>
              <a:t> </a:t>
            </a:r>
            <a:r>
              <a:rPr lang="en-US" sz="2000" dirty="0" err="1"/>
              <a:t>içinde</a:t>
            </a:r>
            <a:r>
              <a:rPr lang="en-US" sz="2000" dirty="0"/>
              <a:t> </a:t>
            </a:r>
            <a:r>
              <a:rPr lang="en-US" sz="2000" dirty="0" err="1"/>
              <a:t>bekleniyor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0213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1877787" y="1861457"/>
            <a:ext cx="7429500" cy="33547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       </a:t>
            </a:r>
            <a:r>
              <a:rPr lang="en-US" sz="2800" dirty="0" smtClean="0">
                <a:solidFill>
                  <a:srgbClr val="FF0000"/>
                </a:solidFill>
              </a:rPr>
              <a:t>Kontraendikasyonlar</a:t>
            </a:r>
            <a:endParaRPr lang="en-US" sz="2800" dirty="0">
              <a:solidFill>
                <a:srgbClr val="FF0000"/>
              </a:solidFill>
            </a:endParaRPr>
          </a:p>
          <a:p>
            <a:pPr marL="800100" lvl="1" indent="-34290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en-US" sz="2400" dirty="0" err="1"/>
              <a:t>Miyastenia</a:t>
            </a:r>
            <a:r>
              <a:rPr lang="en-US" sz="2400" dirty="0"/>
              <a:t> gravis</a:t>
            </a:r>
          </a:p>
          <a:p>
            <a:pPr marL="800100" lvl="1" indent="-34290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en-US" sz="2400" dirty="0" err="1"/>
              <a:t>Ciddi</a:t>
            </a:r>
            <a:r>
              <a:rPr lang="en-US" sz="2400" dirty="0"/>
              <a:t> </a:t>
            </a:r>
            <a:r>
              <a:rPr lang="en-US" sz="2400" dirty="0" err="1"/>
              <a:t>böbrek</a:t>
            </a:r>
            <a:r>
              <a:rPr lang="en-US" sz="2400" dirty="0"/>
              <a:t> </a:t>
            </a:r>
            <a:r>
              <a:rPr lang="en-US" sz="2400" dirty="0" err="1"/>
              <a:t>yetmezliği</a:t>
            </a:r>
            <a:endParaRPr lang="en-US" sz="2400" dirty="0"/>
          </a:p>
          <a:p>
            <a:pPr marL="800100" lvl="1" indent="-34290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en-US" sz="2400" dirty="0" err="1"/>
              <a:t>Kalp</a:t>
            </a:r>
            <a:r>
              <a:rPr lang="en-US" sz="2400" dirty="0"/>
              <a:t> </a:t>
            </a:r>
            <a:r>
              <a:rPr lang="en-US" sz="2400" dirty="0" err="1"/>
              <a:t>bloğu</a:t>
            </a:r>
            <a:endParaRPr lang="en-US" sz="2400" dirty="0"/>
          </a:p>
          <a:p>
            <a:pPr marL="800100" lvl="1" indent="-34290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en-US" sz="2400" dirty="0" err="1"/>
              <a:t>Miyokard</a:t>
            </a:r>
            <a:r>
              <a:rPr lang="en-US" sz="2400" dirty="0"/>
              <a:t> </a:t>
            </a:r>
            <a:r>
              <a:rPr lang="en-US" sz="2400" dirty="0" err="1"/>
              <a:t>hasarı</a:t>
            </a:r>
            <a:endParaRPr lang="en-US" sz="2400" dirty="0"/>
          </a:p>
          <a:p>
            <a:pPr marL="800100" lvl="1" indent="-34290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en-US" sz="2400" dirty="0" err="1"/>
              <a:t>Hipersensitivite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4725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302330" y="2024743"/>
            <a:ext cx="3282043" cy="30162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/>
            <a:r>
              <a:rPr lang="en-US" sz="2800" dirty="0"/>
              <a:t>Minör: </a:t>
            </a:r>
          </a:p>
          <a:p>
            <a:pPr marL="1200150" lvl="2" indent="-28575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en-US" dirty="0" err="1"/>
              <a:t>Geçici</a:t>
            </a:r>
            <a:r>
              <a:rPr lang="en-US" dirty="0"/>
              <a:t> </a:t>
            </a:r>
            <a:r>
              <a:rPr lang="en-US" dirty="0" err="1"/>
              <a:t>kızarıklık</a:t>
            </a:r>
            <a:r>
              <a:rPr lang="en-US" dirty="0"/>
              <a:t>,</a:t>
            </a:r>
          </a:p>
          <a:p>
            <a:pPr marL="1200150" lvl="2" indent="-28575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en-US" dirty="0" err="1"/>
              <a:t>Baş</a:t>
            </a:r>
            <a:r>
              <a:rPr lang="en-US" dirty="0"/>
              <a:t> </a:t>
            </a:r>
            <a:r>
              <a:rPr lang="en-US" dirty="0" err="1"/>
              <a:t>ağrısı</a:t>
            </a:r>
            <a:r>
              <a:rPr lang="en-US" dirty="0"/>
              <a:t>, </a:t>
            </a:r>
          </a:p>
          <a:p>
            <a:pPr marL="1200150" lvl="2" indent="-28575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en-US" dirty="0" err="1"/>
              <a:t>Bulanık</a:t>
            </a:r>
            <a:r>
              <a:rPr lang="en-US" dirty="0"/>
              <a:t> </a:t>
            </a:r>
            <a:r>
              <a:rPr lang="en-US" dirty="0" err="1"/>
              <a:t>görme</a:t>
            </a:r>
            <a:r>
              <a:rPr lang="en-US" dirty="0"/>
              <a:t>, </a:t>
            </a:r>
          </a:p>
          <a:p>
            <a:pPr marL="1200150" lvl="2" indent="-28575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en-US" dirty="0" err="1"/>
              <a:t>Bulantı</a:t>
            </a:r>
            <a:r>
              <a:rPr lang="en-US" dirty="0"/>
              <a:t>, </a:t>
            </a:r>
          </a:p>
          <a:p>
            <a:pPr marL="1200150" lvl="2" indent="-28575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en-US" dirty="0" err="1"/>
              <a:t>Kusma</a:t>
            </a:r>
            <a:r>
              <a:rPr lang="en-US" dirty="0"/>
              <a:t>, </a:t>
            </a:r>
          </a:p>
          <a:p>
            <a:pPr marL="1200150" lvl="2" indent="-28575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en-US" dirty="0" err="1"/>
              <a:t>Kas</a:t>
            </a:r>
            <a:r>
              <a:rPr lang="en-US" dirty="0"/>
              <a:t> </a:t>
            </a:r>
            <a:r>
              <a:rPr lang="en-US" dirty="0" err="1"/>
              <a:t>güçsüzlüğü</a:t>
            </a:r>
            <a:endParaRPr lang="en-US" dirty="0"/>
          </a:p>
        </p:txBody>
      </p:sp>
      <p:sp>
        <p:nvSpPr>
          <p:cNvPr id="3" name="Metin kutusu 2"/>
          <p:cNvSpPr txBox="1"/>
          <p:nvPr/>
        </p:nvSpPr>
        <p:spPr>
          <a:xfrm>
            <a:off x="6025235" y="2024743"/>
            <a:ext cx="3380015" cy="30162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82880" lvl="1"/>
            <a:r>
              <a:rPr lang="en-US" sz="2800" dirty="0"/>
              <a:t>Majör: </a:t>
            </a:r>
          </a:p>
          <a:p>
            <a:pPr marL="742950" lvl="2" indent="-28575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en-US" dirty="0"/>
              <a:t>Total </a:t>
            </a:r>
            <a:r>
              <a:rPr lang="en-US" dirty="0" err="1"/>
              <a:t>nöromuskuler</a:t>
            </a:r>
            <a:r>
              <a:rPr lang="en-US" dirty="0"/>
              <a:t> </a:t>
            </a:r>
            <a:r>
              <a:rPr lang="en-US" dirty="0" err="1"/>
              <a:t>blok</a:t>
            </a:r>
            <a:r>
              <a:rPr lang="en-US" dirty="0"/>
              <a:t>, </a:t>
            </a:r>
          </a:p>
          <a:p>
            <a:pPr marL="742950" lvl="2" indent="-28575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en-US" dirty="0" err="1"/>
              <a:t>Taşikardi</a:t>
            </a:r>
            <a:r>
              <a:rPr lang="en-US" dirty="0"/>
              <a:t>, </a:t>
            </a:r>
          </a:p>
          <a:p>
            <a:pPr marL="742950" lvl="2" indent="-28575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en-US" dirty="0" err="1"/>
              <a:t>Hipotansiyon</a:t>
            </a:r>
            <a:r>
              <a:rPr lang="en-US" dirty="0"/>
              <a:t>, </a:t>
            </a:r>
          </a:p>
          <a:p>
            <a:pPr marL="742950" lvl="2" indent="-28575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en-US" dirty="0" err="1"/>
              <a:t>Pulmoner</a:t>
            </a:r>
            <a:r>
              <a:rPr lang="en-US" dirty="0"/>
              <a:t> </a:t>
            </a:r>
            <a:r>
              <a:rPr lang="en-US" dirty="0" err="1"/>
              <a:t>ödem</a:t>
            </a:r>
            <a:r>
              <a:rPr lang="en-US" dirty="0"/>
              <a:t>, </a:t>
            </a:r>
          </a:p>
          <a:p>
            <a:pPr marL="742950" lvl="2" indent="-28575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en-US" dirty="0" err="1"/>
              <a:t>Respiratuar</a:t>
            </a:r>
            <a:r>
              <a:rPr lang="en-US" dirty="0"/>
              <a:t> </a:t>
            </a:r>
            <a:r>
              <a:rPr lang="en-US" dirty="0" err="1"/>
              <a:t>depresyon</a:t>
            </a:r>
            <a:r>
              <a:rPr lang="en-US" dirty="0"/>
              <a:t>, </a:t>
            </a:r>
          </a:p>
          <a:p>
            <a:pPr marL="742950" lvl="2" indent="-28575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en-US" dirty="0" err="1"/>
              <a:t>Kardiyak</a:t>
            </a:r>
            <a:r>
              <a:rPr lang="en-US" dirty="0"/>
              <a:t> arrest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4376055" y="1143006"/>
            <a:ext cx="2988129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         Yan </a:t>
            </a:r>
            <a:r>
              <a:rPr lang="en-US" sz="2800" dirty="0" err="1" smtClean="0">
                <a:solidFill>
                  <a:srgbClr val="FF0000"/>
                </a:solidFill>
              </a:rPr>
              <a:t>Etki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28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638300" y="1625600"/>
            <a:ext cx="7683500" cy="36317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800" dirty="0" smtClean="0">
                <a:solidFill>
                  <a:srgbClr val="FF0000"/>
                </a:solidFill>
              </a:rPr>
              <a:t>   Özet</a:t>
            </a:r>
          </a:p>
          <a:p>
            <a:pPr marL="285750" indent="-28575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tr-TR" sz="2000" dirty="0" smtClean="0"/>
              <a:t>Oral </a:t>
            </a:r>
            <a:r>
              <a:rPr lang="tr-TR" sz="2000" dirty="0" err="1" smtClean="0"/>
              <a:t>magnezyumyum</a:t>
            </a:r>
            <a:r>
              <a:rPr lang="tr-TR" sz="2000" dirty="0" smtClean="0"/>
              <a:t> takviyesinin </a:t>
            </a:r>
            <a:r>
              <a:rPr lang="tr-TR" sz="2000" dirty="0" err="1" smtClean="0"/>
              <a:t>perinatal</a:t>
            </a:r>
            <a:r>
              <a:rPr lang="tr-TR" sz="2000" dirty="0" smtClean="0"/>
              <a:t> sonuçlara etkisi yok</a:t>
            </a:r>
          </a:p>
          <a:p>
            <a:pPr marL="285750" indent="-28575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tr-TR" sz="2000" dirty="0" smtClean="0"/>
              <a:t>Bacak krampları ? </a:t>
            </a:r>
          </a:p>
          <a:p>
            <a:pPr marL="285750" indent="-285750">
              <a:lnSpc>
                <a:spcPct val="150000"/>
              </a:lnSpc>
              <a:buClr>
                <a:schemeClr val="accent2"/>
              </a:buClr>
              <a:buFont typeface="Arial" charset="0"/>
              <a:buChar char="•"/>
            </a:pPr>
            <a:r>
              <a:rPr lang="en-US" sz="2000" dirty="0" smtClean="0"/>
              <a:t>Magnezyum </a:t>
            </a:r>
            <a:r>
              <a:rPr lang="en-US" sz="2000" dirty="0" err="1"/>
              <a:t>sülfat</a:t>
            </a:r>
            <a:r>
              <a:rPr lang="en-US" sz="2000" dirty="0"/>
              <a:t>: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Eklampsi </a:t>
            </a:r>
            <a:r>
              <a:rPr lang="en-US" sz="2000" dirty="0" err="1"/>
              <a:t>profilaksisi</a:t>
            </a:r>
            <a:endParaRPr lang="en-US" sz="2000" dirty="0"/>
          </a:p>
          <a:p>
            <a:pPr lvl="1">
              <a:lnSpc>
                <a:spcPct val="150000"/>
              </a:lnSpc>
            </a:pPr>
            <a:r>
              <a:rPr lang="en-US" sz="2000" dirty="0"/>
              <a:t>Preterm </a:t>
            </a:r>
            <a:r>
              <a:rPr lang="en-US" sz="2000" dirty="0" err="1"/>
              <a:t>doğumda</a:t>
            </a:r>
            <a:r>
              <a:rPr lang="en-US" sz="2000" dirty="0"/>
              <a:t> </a:t>
            </a:r>
            <a:r>
              <a:rPr lang="en-US" sz="2000" dirty="0" err="1"/>
              <a:t>nöroprotektif</a:t>
            </a:r>
            <a:r>
              <a:rPr lang="en-US" sz="2000" dirty="0"/>
              <a:t> </a:t>
            </a:r>
          </a:p>
          <a:p>
            <a:pPr marL="285750" indent="-285750">
              <a:buClr>
                <a:schemeClr val="accent2"/>
              </a:buClr>
              <a:buFont typeface="Arial" charset="0"/>
              <a:buChar char="•"/>
            </a:pPr>
            <a:endParaRPr lang="tr-TR" sz="2000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2208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454400" y="2882900"/>
            <a:ext cx="4965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/>
              <a:t>Teşekkürler</a:t>
            </a:r>
            <a:endParaRPr lang="tr-TR" sz="6000" dirty="0"/>
          </a:p>
        </p:txBody>
      </p:sp>
    </p:spTree>
    <p:extLst>
      <p:ext uri="{BB962C8B-B14F-4D97-AF65-F5344CB8AC3E}">
        <p14:creationId xmlns:p14="http://schemas.microsoft.com/office/powerpoint/2010/main" val="35753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754743"/>
            <a:ext cx="10515600" cy="542222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tr-TR" dirty="0" smtClean="0"/>
          </a:p>
          <a:p>
            <a:pPr lvl="1">
              <a:lnSpc>
                <a:spcPct val="150000"/>
              </a:lnSpc>
            </a:pPr>
            <a:r>
              <a:rPr lang="tr-TR" sz="2000" dirty="0"/>
              <a:t>M</a:t>
            </a:r>
            <a:r>
              <a:rPr lang="tr-TR" sz="2000" dirty="0" smtClean="0"/>
              <a:t>agnezyum % 40-45 hücre içinde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tr-TR" sz="2000" dirty="0"/>
              <a:t> </a:t>
            </a:r>
            <a:r>
              <a:rPr lang="tr-TR" sz="2000" dirty="0" smtClean="0"/>
              <a:t>                        %1ekstraselüler alanda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tr-TR" sz="2000" dirty="0" smtClean="0"/>
              <a:t>                         % 50-55 kemiklerde</a:t>
            </a:r>
          </a:p>
          <a:p>
            <a:pPr lvl="1">
              <a:lnSpc>
                <a:spcPct val="150000"/>
              </a:lnSpc>
            </a:pPr>
            <a:r>
              <a:rPr lang="tr-TR" sz="2000" dirty="0"/>
              <a:t>Kan </a:t>
            </a:r>
            <a:r>
              <a:rPr lang="tr-TR" sz="2000" dirty="0" smtClean="0"/>
              <a:t>serum magnezyum seviyesi  deponun </a:t>
            </a:r>
            <a:r>
              <a:rPr lang="tr-TR" sz="2000" dirty="0"/>
              <a:t>sadece yaklaşık %1’inin yani 0,8 – 1,0 </a:t>
            </a:r>
            <a:r>
              <a:rPr lang="tr-TR" sz="2000" dirty="0" err="1"/>
              <a:t>mmol</a:t>
            </a:r>
            <a:r>
              <a:rPr lang="tr-TR" sz="2000" dirty="0"/>
              <a:t>/l’sini (1,6 – 2,0 </a:t>
            </a:r>
            <a:r>
              <a:rPr lang="tr-TR" sz="2000" dirty="0" err="1"/>
              <a:t>mEq</a:t>
            </a:r>
            <a:r>
              <a:rPr lang="tr-TR" sz="2000" dirty="0"/>
              <a:t>/l’ye karşılık gelir) </a:t>
            </a:r>
            <a:r>
              <a:rPr lang="tr-TR" sz="2000" dirty="0" smtClean="0"/>
              <a:t>içermektedir</a:t>
            </a:r>
          </a:p>
          <a:p>
            <a:pPr marL="5143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/>
              <a:t>Magnezyum eksikliği genellikle hastalık sürecine veya </a:t>
            </a:r>
            <a:r>
              <a:rPr lang="tr-TR" sz="2000" dirty="0" err="1"/>
              <a:t>terapötik</a:t>
            </a:r>
            <a:r>
              <a:rPr lang="tr-TR" sz="2000" dirty="0"/>
              <a:t> bir ajana </a:t>
            </a:r>
            <a:r>
              <a:rPr lang="tr-TR" sz="2000" dirty="0" err="1"/>
              <a:t>sekonder</a:t>
            </a:r>
            <a:r>
              <a:rPr lang="tr-TR" sz="2000" dirty="0"/>
              <a:t> gelişir </a:t>
            </a:r>
          </a:p>
          <a:p>
            <a:pPr marL="5143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/>
              <a:t>Diyetle alınan günlük magnezyum miktarı </a:t>
            </a:r>
            <a:r>
              <a:rPr lang="tr-TR" sz="2000" dirty="0" err="1"/>
              <a:t>balance</a:t>
            </a:r>
            <a:r>
              <a:rPr lang="tr-TR" sz="2000" dirty="0"/>
              <a:t> araştırmaları ile </a:t>
            </a:r>
            <a:r>
              <a:rPr lang="tr-TR" sz="2000" dirty="0" smtClean="0"/>
              <a:t>belirlenmiştir</a:t>
            </a:r>
          </a:p>
          <a:p>
            <a:pPr lvl="1">
              <a:lnSpc>
                <a:spcPct val="150000"/>
              </a:lnSpc>
            </a:pPr>
            <a:endParaRPr lang="tr-TR" sz="2000" dirty="0" smtClean="0"/>
          </a:p>
          <a:p>
            <a:pPr marL="0" indent="0">
              <a:buNone/>
            </a:pPr>
            <a:endParaRPr lang="tr-TR" sz="2000" dirty="0" smtClean="0"/>
          </a:p>
        </p:txBody>
      </p:sp>
    </p:spTree>
    <p:extLst>
      <p:ext uri="{BB962C8B-B14F-4D97-AF65-F5344CB8AC3E}">
        <p14:creationId xmlns:p14="http://schemas.microsoft.com/office/powerpoint/2010/main" val="118078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754743"/>
            <a:ext cx="10515600" cy="542222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285750" indent="-285750">
              <a:buFont typeface="Arial" charset="0"/>
              <a:buChar char="•"/>
            </a:pPr>
            <a:endParaRPr lang="tr-TR" dirty="0" smtClean="0"/>
          </a:p>
          <a:p>
            <a:pPr marL="285750" indent="-285750">
              <a:buFont typeface="Arial" charset="0"/>
              <a:buChar char="•"/>
            </a:pPr>
            <a:endParaRPr lang="tr-TR" dirty="0"/>
          </a:p>
          <a:p>
            <a:pPr marL="514350" lvl="1" indent="-285750">
              <a:buFont typeface="Arial" charset="0"/>
              <a:buChar char="•"/>
            </a:pPr>
            <a:r>
              <a:rPr lang="tr-TR" sz="2000" dirty="0" smtClean="0"/>
              <a:t>U.S</a:t>
            </a:r>
            <a:r>
              <a:rPr lang="tr-TR" sz="2000" dirty="0"/>
              <a:t>. </a:t>
            </a:r>
            <a:r>
              <a:rPr lang="tr-TR" sz="2000" dirty="0" err="1"/>
              <a:t>Food</a:t>
            </a:r>
            <a:r>
              <a:rPr lang="tr-TR" sz="2000" dirty="0"/>
              <a:t> </a:t>
            </a:r>
            <a:r>
              <a:rPr lang="tr-TR" sz="2000" dirty="0" err="1"/>
              <a:t>and</a:t>
            </a:r>
            <a:r>
              <a:rPr lang="tr-TR" sz="2000" dirty="0"/>
              <a:t> </a:t>
            </a:r>
            <a:r>
              <a:rPr lang="tr-TR" sz="2000" dirty="0" err="1"/>
              <a:t>Nutrition</a:t>
            </a:r>
            <a:r>
              <a:rPr lang="tr-TR" sz="2000" dirty="0"/>
              <a:t> Board </a:t>
            </a:r>
          </a:p>
          <a:p>
            <a:pPr marL="742950" lvl="1" indent="-285750">
              <a:buFont typeface="Courier New" charset="0"/>
              <a:buChar char="o"/>
            </a:pPr>
            <a:r>
              <a:rPr lang="tr-TR" sz="2000" dirty="0" smtClean="0"/>
              <a:t>Kadın </a:t>
            </a:r>
            <a:r>
              <a:rPr lang="tr-TR" sz="2000" dirty="0"/>
              <a:t>için 255 mg / gün</a:t>
            </a:r>
          </a:p>
          <a:p>
            <a:pPr marL="742950" lvl="1" indent="-285750">
              <a:buFont typeface="Courier New" charset="0"/>
              <a:buChar char="o"/>
            </a:pPr>
            <a:r>
              <a:rPr lang="tr-TR" sz="2000" dirty="0" smtClean="0"/>
              <a:t>Erkek </a:t>
            </a:r>
            <a:r>
              <a:rPr lang="tr-TR" sz="2000" dirty="0"/>
              <a:t>için 330 mg / </a:t>
            </a:r>
            <a:r>
              <a:rPr lang="tr-TR" sz="2000" dirty="0" smtClean="0"/>
              <a:t>gün</a:t>
            </a:r>
          </a:p>
          <a:p>
            <a:pPr marL="514350" indent="-285750">
              <a:buFont typeface="Arial" charset="0"/>
              <a:buChar char="•"/>
            </a:pPr>
            <a:r>
              <a:rPr lang="tr-TR" sz="2000" dirty="0"/>
              <a:t>EU  Scientific </a:t>
            </a:r>
            <a:r>
              <a:rPr lang="tr-TR" sz="2000" dirty="0" err="1"/>
              <a:t>Committee</a:t>
            </a:r>
            <a:r>
              <a:rPr lang="tr-TR" sz="2000" dirty="0"/>
              <a:t> </a:t>
            </a:r>
            <a:endParaRPr lang="tr-TR" sz="2000" dirty="0" smtClean="0"/>
          </a:p>
          <a:p>
            <a:pPr marL="742950" lvl="1" indent="-285750">
              <a:buFont typeface="Courier New" charset="0"/>
              <a:buChar char="o"/>
            </a:pPr>
            <a:r>
              <a:rPr lang="tr-TR" sz="2000" dirty="0" smtClean="0"/>
              <a:t>150-500 </a:t>
            </a:r>
            <a:r>
              <a:rPr lang="tr-TR" sz="2000" dirty="0"/>
              <a:t>mg / </a:t>
            </a:r>
            <a:r>
              <a:rPr lang="tr-TR" sz="2000" dirty="0" smtClean="0"/>
              <a:t>gün</a:t>
            </a:r>
          </a:p>
          <a:p>
            <a:pPr marL="514350" indent="-285750"/>
            <a:r>
              <a:rPr lang="tr-TR" sz="2000" dirty="0"/>
              <a:t>NNR 2004 </a:t>
            </a:r>
            <a:r>
              <a:rPr lang="tr-TR" sz="2000" dirty="0" smtClean="0"/>
              <a:t>da </a:t>
            </a:r>
            <a:r>
              <a:rPr lang="tr-TR" sz="2000" dirty="0"/>
              <a:t>önerilen girişler (RI) sırasıyla erkekler ve kadınlar (hamile ve emziren kadınlar dahil) için </a:t>
            </a:r>
            <a:r>
              <a:rPr lang="tr-TR" sz="2000" dirty="0" smtClean="0"/>
              <a:t>      </a:t>
            </a:r>
          </a:p>
          <a:p>
            <a:pPr marL="742950" lvl="1" indent="-285750">
              <a:buFont typeface="Courier New" charset="0"/>
              <a:buChar char="o"/>
            </a:pPr>
            <a:r>
              <a:rPr lang="tr-TR" sz="2000" dirty="0"/>
              <a:t>K</a:t>
            </a:r>
            <a:r>
              <a:rPr lang="tr-TR" sz="2000" dirty="0" smtClean="0"/>
              <a:t>adınlar 280 </a:t>
            </a:r>
            <a:r>
              <a:rPr lang="tr-TR" sz="2000" dirty="0"/>
              <a:t>mg / </a:t>
            </a:r>
            <a:r>
              <a:rPr lang="tr-TR" sz="2000" dirty="0" smtClean="0"/>
              <a:t>gün ( </a:t>
            </a:r>
            <a:r>
              <a:rPr lang="tr-TR" sz="2000" dirty="0"/>
              <a:t>Hamile ve </a:t>
            </a:r>
            <a:r>
              <a:rPr lang="tr-TR" sz="2000" dirty="0" smtClean="0"/>
              <a:t>Emziren dahil)</a:t>
            </a:r>
            <a:endParaRPr lang="tr-TR" sz="2000" dirty="0"/>
          </a:p>
          <a:p>
            <a:pPr marL="742950" lvl="1" indent="-285750">
              <a:buFont typeface="Courier New" charset="0"/>
              <a:buChar char="o"/>
            </a:pPr>
            <a:r>
              <a:rPr lang="tr-TR" sz="2000" dirty="0" smtClean="0"/>
              <a:t>Erkek 350 mg / gün</a:t>
            </a:r>
            <a:endParaRPr lang="tr-TR" sz="2000" dirty="0"/>
          </a:p>
          <a:p>
            <a:pPr marL="514350" indent="-285750">
              <a:buFont typeface="Arial" charset="0"/>
              <a:buChar char="•"/>
            </a:pPr>
            <a:endParaRPr lang="tr-TR" dirty="0"/>
          </a:p>
          <a:p>
            <a:pPr marL="514350" lvl="1" indent="-285750">
              <a:buFont typeface="Arial" charset="0"/>
              <a:buChar char="•"/>
            </a:pP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4296229" y="5167087"/>
            <a:ext cx="70575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 smtClean="0"/>
              <a:t>Food</a:t>
            </a:r>
            <a:r>
              <a:rPr lang="tr-TR" sz="1200" dirty="0" smtClean="0"/>
              <a:t> </a:t>
            </a:r>
            <a:r>
              <a:rPr lang="tr-TR" sz="1200" dirty="0" err="1"/>
              <a:t>and</a:t>
            </a:r>
            <a:r>
              <a:rPr lang="tr-TR" sz="1200" dirty="0"/>
              <a:t> </a:t>
            </a:r>
            <a:r>
              <a:rPr lang="tr-TR" sz="1200" dirty="0" err="1"/>
              <a:t>Nutrition</a:t>
            </a:r>
            <a:r>
              <a:rPr lang="tr-TR" sz="1200" dirty="0"/>
              <a:t> Board. Washington D.C.: </a:t>
            </a:r>
            <a:r>
              <a:rPr lang="tr-TR" sz="1200" dirty="0" err="1"/>
              <a:t>National</a:t>
            </a:r>
            <a:r>
              <a:rPr lang="tr-TR" sz="1200" dirty="0"/>
              <a:t> </a:t>
            </a:r>
            <a:r>
              <a:rPr lang="tr-TR" sz="1200" dirty="0" err="1"/>
              <a:t>Academic</a:t>
            </a:r>
            <a:r>
              <a:rPr lang="tr-TR" sz="1200" dirty="0"/>
              <a:t> </a:t>
            </a:r>
            <a:r>
              <a:rPr lang="tr-TR" sz="1200" dirty="0" err="1"/>
              <a:t>Press</a:t>
            </a:r>
            <a:r>
              <a:rPr lang="tr-TR" sz="1200" dirty="0"/>
              <a:t>; 1997</a:t>
            </a:r>
            <a:r>
              <a:rPr lang="tr-TR" sz="1200" dirty="0" smtClean="0"/>
              <a:t>.</a:t>
            </a:r>
          </a:p>
          <a:p>
            <a:r>
              <a:rPr lang="tr-TR" sz="1200" dirty="0" smtClean="0"/>
              <a:t>Opinion </a:t>
            </a:r>
            <a:r>
              <a:rPr lang="tr-TR" sz="1200" dirty="0"/>
              <a:t>of </a:t>
            </a:r>
            <a:r>
              <a:rPr lang="tr-TR" sz="1200" dirty="0" err="1"/>
              <a:t>the</a:t>
            </a:r>
            <a:r>
              <a:rPr lang="tr-TR" sz="1200" dirty="0"/>
              <a:t> Scientific </a:t>
            </a:r>
            <a:r>
              <a:rPr lang="tr-TR" sz="1200" dirty="0" err="1"/>
              <a:t>Committee</a:t>
            </a:r>
            <a:r>
              <a:rPr lang="tr-TR" sz="1200" dirty="0"/>
              <a:t> on </a:t>
            </a:r>
            <a:r>
              <a:rPr lang="tr-TR" sz="1200" dirty="0" err="1"/>
              <a:t>Food</a:t>
            </a:r>
            <a:r>
              <a:rPr lang="tr-TR" sz="1200" dirty="0"/>
              <a:t> on </a:t>
            </a:r>
            <a:r>
              <a:rPr lang="tr-TR" sz="1200" dirty="0" err="1"/>
              <a:t>the</a:t>
            </a:r>
            <a:r>
              <a:rPr lang="tr-TR" sz="1200" dirty="0"/>
              <a:t> </a:t>
            </a:r>
            <a:r>
              <a:rPr lang="tr-TR" sz="1200" dirty="0" err="1"/>
              <a:t>Tolerable</a:t>
            </a:r>
            <a:r>
              <a:rPr lang="tr-TR" sz="1200" dirty="0"/>
              <a:t> </a:t>
            </a:r>
            <a:r>
              <a:rPr lang="tr-TR" sz="1200" dirty="0" err="1"/>
              <a:t>Upper</a:t>
            </a:r>
            <a:r>
              <a:rPr lang="tr-TR" sz="1200" dirty="0"/>
              <a:t> </a:t>
            </a:r>
            <a:r>
              <a:rPr lang="tr-TR" sz="1200" dirty="0" err="1"/>
              <a:t>Intake</a:t>
            </a:r>
            <a:r>
              <a:rPr lang="tr-TR" sz="1200" dirty="0"/>
              <a:t> Level of Magnesium: Scientific </a:t>
            </a:r>
            <a:r>
              <a:rPr lang="tr-TR" sz="1200" dirty="0" err="1"/>
              <a:t>Committee</a:t>
            </a:r>
            <a:r>
              <a:rPr lang="tr-TR" sz="1200" dirty="0"/>
              <a:t> on Food26 </a:t>
            </a:r>
            <a:r>
              <a:rPr lang="tr-TR" sz="1200" dirty="0" err="1"/>
              <a:t>September</a:t>
            </a:r>
            <a:r>
              <a:rPr lang="tr-TR" sz="1200" dirty="0"/>
              <a:t> 2001. </a:t>
            </a:r>
          </a:p>
          <a:p>
            <a:r>
              <a:rPr lang="tr-TR" sz="1200" dirty="0" err="1" smtClean="0"/>
              <a:t>Nordic</a:t>
            </a:r>
            <a:r>
              <a:rPr lang="tr-TR" sz="1200" dirty="0" smtClean="0"/>
              <a:t> </a:t>
            </a:r>
            <a:r>
              <a:rPr lang="tr-TR" sz="1200" dirty="0" err="1"/>
              <a:t>Nutrition</a:t>
            </a:r>
            <a:r>
              <a:rPr lang="tr-TR" sz="1200" dirty="0"/>
              <a:t> </a:t>
            </a:r>
            <a:r>
              <a:rPr lang="tr-TR" sz="1200" dirty="0" err="1"/>
              <a:t>Recommendations</a:t>
            </a:r>
            <a:r>
              <a:rPr lang="tr-TR" sz="1200" dirty="0"/>
              <a:t> 2004. </a:t>
            </a:r>
            <a:r>
              <a:rPr lang="tr-TR" sz="1200" dirty="0" err="1"/>
              <a:t>Integrating</a:t>
            </a:r>
            <a:r>
              <a:rPr lang="tr-TR" sz="1200" dirty="0"/>
              <a:t> </a:t>
            </a:r>
            <a:r>
              <a:rPr lang="tr-TR" sz="1200" dirty="0" err="1"/>
              <a:t>nutrition</a:t>
            </a:r>
            <a:r>
              <a:rPr lang="tr-TR" sz="1200" dirty="0"/>
              <a:t> </a:t>
            </a:r>
            <a:r>
              <a:rPr lang="tr-TR" sz="1200" dirty="0" err="1"/>
              <a:t>and</a:t>
            </a:r>
            <a:r>
              <a:rPr lang="tr-TR" sz="1200" dirty="0"/>
              <a:t> </a:t>
            </a:r>
            <a:r>
              <a:rPr lang="tr-TR" sz="1200" dirty="0" err="1"/>
              <a:t>physical</a:t>
            </a:r>
            <a:r>
              <a:rPr lang="tr-TR" sz="1200" dirty="0"/>
              <a:t> </a:t>
            </a:r>
            <a:r>
              <a:rPr lang="tr-TR" sz="1200" dirty="0" err="1"/>
              <a:t>activity</a:t>
            </a:r>
            <a:r>
              <a:rPr lang="tr-TR" sz="1200" dirty="0"/>
              <a:t>. 4th ed. </a:t>
            </a:r>
            <a:r>
              <a:rPr lang="tr-TR" sz="1200" dirty="0" err="1"/>
              <a:t>Arhus</a:t>
            </a:r>
            <a:r>
              <a:rPr lang="tr-TR" sz="1200" dirty="0"/>
              <a:t>, </a:t>
            </a:r>
            <a:r>
              <a:rPr lang="tr-TR" sz="1200" dirty="0" err="1"/>
              <a:t>Denmark</a:t>
            </a:r>
            <a:r>
              <a:rPr lang="tr-TR" sz="1200" dirty="0"/>
              <a:t>: </a:t>
            </a:r>
            <a:r>
              <a:rPr lang="tr-TR" sz="1200" dirty="0" err="1"/>
              <a:t>Nordic</a:t>
            </a:r>
            <a:r>
              <a:rPr lang="tr-TR" sz="1200" dirty="0"/>
              <a:t> </a:t>
            </a:r>
            <a:r>
              <a:rPr lang="tr-TR" sz="1200" dirty="0" err="1"/>
              <a:t>Council</a:t>
            </a:r>
            <a:r>
              <a:rPr lang="tr-TR" sz="1200" dirty="0"/>
              <a:t> of </a:t>
            </a:r>
            <a:r>
              <a:rPr lang="tr-TR" sz="1200" dirty="0" err="1"/>
              <a:t>Ministers</a:t>
            </a:r>
            <a:r>
              <a:rPr lang="tr-TR" sz="1200" dirty="0"/>
              <a:t>; 2005</a:t>
            </a:r>
          </a:p>
        </p:txBody>
      </p:sp>
    </p:spTree>
    <p:extLst>
      <p:ext uri="{BB962C8B-B14F-4D97-AF65-F5344CB8AC3E}">
        <p14:creationId xmlns:p14="http://schemas.microsoft.com/office/powerpoint/2010/main" val="78114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4294967295"/>
          </p:nvPr>
        </p:nvSpPr>
        <p:spPr>
          <a:xfrm>
            <a:off x="1320800" y="2298700"/>
            <a:ext cx="9410700" cy="30734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2000" b="1" dirty="0" smtClean="0">
                <a:solidFill>
                  <a:srgbClr val="C32D2E"/>
                </a:solidFill>
              </a:rPr>
              <a:t>    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2400" b="1" dirty="0" smtClean="0">
                <a:solidFill>
                  <a:srgbClr val="C32D2E"/>
                </a:solidFill>
              </a:rPr>
              <a:t>      </a:t>
            </a:r>
            <a:r>
              <a:rPr lang="en-US" sz="2400" dirty="0" err="1" smtClean="0">
                <a:solidFill>
                  <a:srgbClr val="C32D2E"/>
                </a:solidFill>
              </a:rPr>
              <a:t>Magnezyum’dan</a:t>
            </a:r>
            <a:r>
              <a:rPr lang="en-US" sz="2400" dirty="0" smtClean="0">
                <a:solidFill>
                  <a:srgbClr val="C32D2E"/>
                </a:solidFill>
              </a:rPr>
              <a:t> </a:t>
            </a:r>
            <a:r>
              <a:rPr lang="en-US" sz="2400" dirty="0" err="1">
                <a:solidFill>
                  <a:srgbClr val="C32D2E"/>
                </a:solidFill>
              </a:rPr>
              <a:t>zengin</a:t>
            </a:r>
            <a:r>
              <a:rPr lang="en-US" sz="2400" dirty="0">
                <a:solidFill>
                  <a:srgbClr val="C32D2E"/>
                </a:solidFill>
              </a:rPr>
              <a:t> </a:t>
            </a:r>
            <a:r>
              <a:rPr lang="en-US" sz="2400" dirty="0" err="1">
                <a:solidFill>
                  <a:srgbClr val="C32D2E"/>
                </a:solidFill>
              </a:rPr>
              <a:t>besinler</a:t>
            </a:r>
            <a:endParaRPr lang="en-US" sz="2400" dirty="0">
              <a:solidFill>
                <a:srgbClr val="C32D2E"/>
              </a:solidFill>
            </a:endParaRPr>
          </a:p>
          <a:p>
            <a:pPr marL="5143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 smtClean="0"/>
              <a:t>Yeşil </a:t>
            </a:r>
            <a:r>
              <a:rPr lang="tr-TR" sz="2000" dirty="0"/>
              <a:t>sebzeler, tahıl, fındık, baklagiller ve çikolatada bol miktarda bulunur</a:t>
            </a:r>
          </a:p>
          <a:p>
            <a:pPr marL="514350" lvl="1" indent="-285750">
              <a:lnSpc>
                <a:spcPct val="150000"/>
              </a:lnSpc>
              <a:buFont typeface="Arial" charset="0"/>
              <a:buChar char="•"/>
            </a:pPr>
            <a:r>
              <a:rPr lang="tr-TR" sz="2000" dirty="0"/>
              <a:t> </a:t>
            </a:r>
            <a:r>
              <a:rPr lang="tr-TR" sz="2000" dirty="0" smtClean="0"/>
              <a:t>Meyveler ve etlerde </a:t>
            </a:r>
            <a:r>
              <a:rPr lang="tr-TR" sz="2000" dirty="0"/>
              <a:t>orta </a:t>
            </a:r>
            <a:r>
              <a:rPr lang="tr-TR" sz="2000" dirty="0" smtClean="0"/>
              <a:t>değerde bulunur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31303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400" cap="none" dirty="0">
                <a:solidFill>
                  <a:srgbClr val="FF0000"/>
                </a:solidFill>
              </a:rPr>
              <a:t>G</a:t>
            </a:r>
            <a:r>
              <a:rPr lang="tr-TR" sz="2400" cap="none" dirty="0" smtClean="0">
                <a:solidFill>
                  <a:srgbClr val="FF0000"/>
                </a:solidFill>
              </a:rPr>
              <a:t>ebelikte </a:t>
            </a:r>
            <a:r>
              <a:rPr lang="tr-TR" sz="2400" cap="none" dirty="0">
                <a:solidFill>
                  <a:srgbClr val="FF0000"/>
                </a:solidFill>
              </a:rPr>
              <a:t>M</a:t>
            </a:r>
            <a:r>
              <a:rPr lang="tr-TR" sz="2400" cap="none" dirty="0" smtClean="0">
                <a:solidFill>
                  <a:srgbClr val="FF0000"/>
                </a:solidFill>
              </a:rPr>
              <a:t>agnezyum </a:t>
            </a:r>
            <a:r>
              <a:rPr lang="tr-TR" sz="2400" cap="none" dirty="0">
                <a:solidFill>
                  <a:srgbClr val="FF0000"/>
                </a:solidFill>
              </a:rPr>
              <a:t>M</a:t>
            </a:r>
            <a:r>
              <a:rPr lang="tr-TR" sz="2400" cap="none" dirty="0" smtClean="0">
                <a:solidFill>
                  <a:srgbClr val="FF0000"/>
                </a:solidFill>
              </a:rPr>
              <a:t>etabolizması</a:t>
            </a:r>
            <a:endParaRPr lang="tr-TR" sz="2400" cap="none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84086" y="2819401"/>
            <a:ext cx="9137178" cy="26289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2000" b="1" dirty="0" smtClean="0">
                <a:solidFill>
                  <a:srgbClr val="C32D2E"/>
                </a:solidFill>
              </a:rPr>
              <a:t>      </a:t>
            </a:r>
            <a:endParaRPr lang="tr-TR" sz="2000" dirty="0" smtClean="0"/>
          </a:p>
          <a:p>
            <a:pPr marL="285750" indent="-285750">
              <a:buFont typeface="Arial" charset="0"/>
              <a:buChar char="•"/>
            </a:pPr>
            <a:r>
              <a:rPr lang="tr-TR" sz="2000" dirty="0" smtClean="0"/>
              <a:t>İdrarda </a:t>
            </a:r>
            <a:r>
              <a:rPr lang="tr-TR" sz="2000" dirty="0"/>
              <a:t>magnezyum </a:t>
            </a:r>
            <a:r>
              <a:rPr lang="tr-TR" sz="2000" dirty="0" smtClean="0"/>
              <a:t>atılımı </a:t>
            </a:r>
            <a:r>
              <a:rPr lang="tr-TR" sz="2000" dirty="0"/>
              <a:t>% 25 oranında artar</a:t>
            </a:r>
          </a:p>
          <a:p>
            <a:pPr marL="285750" indent="-285750">
              <a:buFont typeface="Arial" charset="0"/>
              <a:buChar char="•"/>
            </a:pPr>
            <a:r>
              <a:rPr lang="tr-TR" sz="2000" dirty="0"/>
              <a:t>Serum magnezyum düzeyinde % 15 </a:t>
            </a:r>
            <a:r>
              <a:rPr lang="tr-TR" sz="2000" dirty="0" smtClean="0"/>
              <a:t>azalır</a:t>
            </a:r>
            <a:endParaRPr lang="tr-TR" sz="2000" dirty="0"/>
          </a:p>
          <a:p>
            <a:pPr marL="285750" indent="-285750">
              <a:buFont typeface="Arial" charset="0"/>
              <a:buChar char="•"/>
            </a:pPr>
            <a:r>
              <a:rPr lang="tr-TR" sz="2000" dirty="0" err="1" smtClean="0"/>
              <a:t>Myometriumda</a:t>
            </a:r>
            <a:r>
              <a:rPr lang="tr-TR" sz="2000" dirty="0" smtClean="0"/>
              <a:t> magnezyum seviyesi azalır </a:t>
            </a:r>
            <a:endParaRPr lang="tr-TR" sz="20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2000" b="1" dirty="0" smtClean="0">
                <a:solidFill>
                  <a:srgbClr val="C32D2E"/>
                </a:solidFill>
              </a:rPr>
              <a:t>        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184495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400" cap="none" dirty="0">
                <a:solidFill>
                  <a:srgbClr val="FF0000"/>
                </a:solidFill>
              </a:rPr>
              <a:t>M</a:t>
            </a:r>
            <a:r>
              <a:rPr lang="tr-TR" sz="2400" cap="none" dirty="0" smtClean="0">
                <a:solidFill>
                  <a:srgbClr val="FF0000"/>
                </a:solidFill>
              </a:rPr>
              <a:t>agnezyum </a:t>
            </a:r>
            <a:r>
              <a:rPr lang="tr-TR" sz="2400" cap="none" dirty="0">
                <a:solidFill>
                  <a:srgbClr val="FF0000"/>
                </a:solidFill>
              </a:rPr>
              <a:t>D</a:t>
            </a:r>
            <a:r>
              <a:rPr lang="tr-TR" sz="2400" cap="none" dirty="0" smtClean="0">
                <a:solidFill>
                  <a:srgbClr val="FF0000"/>
                </a:solidFill>
              </a:rPr>
              <a:t>urumu </a:t>
            </a:r>
            <a:r>
              <a:rPr lang="tr-TR" sz="2400" cap="none" dirty="0">
                <a:solidFill>
                  <a:srgbClr val="FF0000"/>
                </a:solidFill>
              </a:rPr>
              <a:t>G</a:t>
            </a:r>
            <a:r>
              <a:rPr lang="tr-TR" sz="2400" cap="none" dirty="0" smtClean="0">
                <a:solidFill>
                  <a:srgbClr val="FF0000"/>
                </a:solidFill>
              </a:rPr>
              <a:t>ebeliği </a:t>
            </a:r>
            <a:r>
              <a:rPr lang="tr-TR" sz="2400" cap="none" dirty="0" err="1">
                <a:solidFill>
                  <a:srgbClr val="FF0000"/>
                </a:solidFill>
              </a:rPr>
              <a:t>E</a:t>
            </a:r>
            <a:r>
              <a:rPr lang="tr-TR" sz="2400" cap="none" dirty="0" err="1" smtClean="0">
                <a:solidFill>
                  <a:srgbClr val="FF0000"/>
                </a:solidFill>
              </a:rPr>
              <a:t>tkiliyormu</a:t>
            </a:r>
            <a:r>
              <a:rPr lang="tr-TR" sz="2400" cap="none" dirty="0" smtClean="0">
                <a:solidFill>
                  <a:srgbClr val="FF0000"/>
                </a:solidFill>
              </a:rPr>
              <a:t>?</a:t>
            </a:r>
            <a:endParaRPr lang="tr-TR" sz="2400" cap="none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7686" y="2496456"/>
            <a:ext cx="10261600" cy="370953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2" algn="just">
              <a:lnSpc>
                <a:spcPct val="150000"/>
              </a:lnSpc>
            </a:pPr>
            <a:endParaRPr lang="en-US" dirty="0" smtClean="0">
              <a:solidFill>
                <a:schemeClr val="tx1"/>
              </a:solidFill>
            </a:endParaRPr>
          </a:p>
          <a:p>
            <a:pPr lvl="2" algn="just">
              <a:lnSpc>
                <a:spcPct val="150000"/>
              </a:lnSpc>
            </a:pPr>
            <a:r>
              <a:rPr lang="en-US" sz="2000" dirty="0" smtClean="0">
                <a:solidFill>
                  <a:schemeClr val="tx1"/>
                </a:solidFill>
              </a:rPr>
              <a:t>Perinatal </a:t>
            </a:r>
            <a:r>
              <a:rPr lang="en-US" sz="2000" dirty="0" err="1" smtClean="0">
                <a:solidFill>
                  <a:schemeClr val="tx1"/>
                </a:solidFill>
              </a:rPr>
              <a:t>Mortalite</a:t>
            </a:r>
            <a:endParaRPr lang="en-US" sz="2000" dirty="0" smtClean="0">
              <a:solidFill>
                <a:schemeClr val="tx1"/>
              </a:solidFill>
            </a:endParaRPr>
          </a:p>
          <a:p>
            <a:pPr lvl="2" algn="just">
              <a:lnSpc>
                <a:spcPct val="150000"/>
              </a:lnSpc>
            </a:pPr>
            <a:r>
              <a:rPr lang="en-US" sz="2000" dirty="0" smtClean="0">
                <a:solidFill>
                  <a:schemeClr val="tx1"/>
                </a:solidFill>
              </a:rPr>
              <a:t>Preterm </a:t>
            </a:r>
            <a:r>
              <a:rPr lang="en-US" sz="2000" dirty="0" err="1">
                <a:solidFill>
                  <a:schemeClr val="tx1"/>
                </a:solidFill>
              </a:rPr>
              <a:t>D</a:t>
            </a:r>
            <a:r>
              <a:rPr lang="en-US" sz="2000" dirty="0" err="1" smtClean="0">
                <a:solidFill>
                  <a:schemeClr val="tx1"/>
                </a:solidFill>
              </a:rPr>
              <a:t>oğum</a:t>
            </a:r>
            <a:endParaRPr lang="en-US" sz="2000" dirty="0" smtClean="0">
              <a:solidFill>
                <a:schemeClr val="tx1"/>
              </a:solidFill>
            </a:endParaRPr>
          </a:p>
          <a:p>
            <a:pPr lvl="2" algn="just">
              <a:lnSpc>
                <a:spcPct val="150000"/>
              </a:lnSpc>
            </a:pPr>
            <a:r>
              <a:rPr lang="en-US" sz="2000" dirty="0" err="1" smtClean="0">
                <a:solidFill>
                  <a:schemeClr val="tx1"/>
                </a:solidFill>
              </a:rPr>
              <a:t>Preeklampsi</a:t>
            </a:r>
            <a:endParaRPr lang="en-US" sz="2000" dirty="0" smtClean="0">
              <a:solidFill>
                <a:schemeClr val="tx1"/>
              </a:solidFill>
            </a:endParaRPr>
          </a:p>
          <a:p>
            <a:pPr lvl="2" algn="just">
              <a:lnSpc>
                <a:spcPct val="150000"/>
              </a:lnSpc>
            </a:pPr>
            <a:r>
              <a:rPr lang="en-US" sz="2000" dirty="0" smtClean="0">
                <a:solidFill>
                  <a:schemeClr val="tx1"/>
                </a:solidFill>
              </a:rPr>
              <a:t>SGA</a:t>
            </a:r>
            <a:endParaRPr lang="en-US" sz="2000" dirty="0">
              <a:solidFill>
                <a:schemeClr val="tx1"/>
              </a:solidFill>
            </a:endParaRPr>
          </a:p>
          <a:p>
            <a:pPr lvl="2" algn="just">
              <a:lnSpc>
                <a:spcPct val="150000"/>
              </a:lnSpc>
            </a:pPr>
            <a:r>
              <a:rPr lang="en-US" sz="2000" dirty="0" smtClean="0">
                <a:solidFill>
                  <a:schemeClr val="tx1"/>
                </a:solidFill>
              </a:rPr>
              <a:t>Bacak </a:t>
            </a:r>
            <a:r>
              <a:rPr lang="en-US" sz="2000" dirty="0" err="1" smtClean="0">
                <a:solidFill>
                  <a:schemeClr val="tx1"/>
                </a:solidFill>
              </a:rPr>
              <a:t>kramp</a:t>
            </a:r>
            <a:endParaRPr lang="en-US" sz="2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11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943100" y="2356301"/>
            <a:ext cx="8229600" cy="4022725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000" dirty="0" smtClean="0"/>
              <a:t>2014- 10 RCT - 9090 </a:t>
            </a:r>
            <a:r>
              <a:rPr lang="en-US" sz="2000" dirty="0" err="1" smtClean="0"/>
              <a:t>kadın</a:t>
            </a:r>
            <a:endParaRPr lang="en-US" sz="2000" dirty="0" smtClean="0"/>
          </a:p>
          <a:p>
            <a:r>
              <a:rPr lang="en-US" sz="2000" dirty="0" smtClean="0"/>
              <a:t>&lt;37 </a:t>
            </a:r>
            <a:r>
              <a:rPr lang="en-US" sz="2000" dirty="0" err="1" smtClean="0"/>
              <a:t>hafta</a:t>
            </a:r>
            <a:r>
              <a:rPr lang="en-US" sz="2000" dirty="0" smtClean="0"/>
              <a:t> </a:t>
            </a:r>
            <a:r>
              <a:rPr lang="en-US" sz="2000" dirty="0" err="1" smtClean="0"/>
              <a:t>hafta</a:t>
            </a:r>
            <a:r>
              <a:rPr lang="en-US" sz="2000" dirty="0" smtClean="0"/>
              <a:t> </a:t>
            </a:r>
            <a:r>
              <a:rPr lang="en-US" sz="2000" dirty="0" err="1" smtClean="0"/>
              <a:t>doğum</a:t>
            </a:r>
            <a:r>
              <a:rPr lang="en-US" sz="2000" dirty="0" smtClean="0"/>
              <a:t> </a:t>
            </a:r>
          </a:p>
          <a:p>
            <a:r>
              <a:rPr lang="en-US" sz="2000" dirty="0" err="1" smtClean="0"/>
              <a:t>Düşük</a:t>
            </a:r>
            <a:r>
              <a:rPr lang="en-US" sz="2000" dirty="0" smtClean="0"/>
              <a:t> </a:t>
            </a:r>
            <a:r>
              <a:rPr lang="en-US" sz="2000" dirty="0" err="1" smtClean="0"/>
              <a:t>doğum</a:t>
            </a:r>
            <a:r>
              <a:rPr lang="en-US" sz="2000" dirty="0" smtClean="0"/>
              <a:t> </a:t>
            </a:r>
            <a:r>
              <a:rPr lang="en-US" sz="2000" dirty="0" err="1" smtClean="0"/>
              <a:t>tartısı</a:t>
            </a:r>
            <a:r>
              <a:rPr lang="en-US" sz="2000" dirty="0" smtClean="0"/>
              <a:t> </a:t>
            </a:r>
          </a:p>
          <a:p>
            <a:r>
              <a:rPr lang="en-US" sz="2000" dirty="0" smtClean="0"/>
              <a:t>Perinatal </a:t>
            </a:r>
            <a:r>
              <a:rPr lang="en-US" sz="2000" dirty="0" err="1" smtClean="0"/>
              <a:t>mortalite</a:t>
            </a:r>
            <a:r>
              <a:rPr lang="en-US" sz="2000" dirty="0"/>
              <a:t> </a:t>
            </a:r>
            <a:endParaRPr lang="en-US" sz="2000" dirty="0" smtClean="0"/>
          </a:p>
          <a:p>
            <a:r>
              <a:rPr lang="en-US" sz="2000" dirty="0" err="1" smtClean="0"/>
              <a:t>Preeklampsi</a:t>
            </a:r>
            <a:endParaRPr lang="en-US" sz="2000" dirty="0" smtClean="0"/>
          </a:p>
          <a:p>
            <a:r>
              <a:rPr lang="en-US" sz="2000" dirty="0" err="1" smtClean="0"/>
              <a:t>Spontan</a:t>
            </a:r>
            <a:r>
              <a:rPr lang="en-US" sz="2000" dirty="0" smtClean="0"/>
              <a:t> </a:t>
            </a:r>
            <a:r>
              <a:rPr lang="en-US" sz="2000" dirty="0" err="1" smtClean="0"/>
              <a:t>abortus</a:t>
            </a:r>
            <a:endParaRPr lang="en-US" sz="2000" dirty="0" smtClean="0"/>
          </a:p>
          <a:p>
            <a:r>
              <a:rPr lang="en-US" sz="2000" dirty="0" err="1" smtClean="0">
                <a:solidFill>
                  <a:srgbClr val="292934"/>
                </a:solidFill>
              </a:rPr>
              <a:t>B</a:t>
            </a:r>
            <a:r>
              <a:rPr lang="en-US" sz="2000" dirty="0" err="1" smtClean="0"/>
              <a:t>elirgin</a:t>
            </a:r>
            <a:r>
              <a:rPr lang="en-US" sz="2000" dirty="0" smtClean="0"/>
              <a:t> </a:t>
            </a:r>
            <a:r>
              <a:rPr lang="en-US" sz="2000" dirty="0" err="1" smtClean="0"/>
              <a:t>yan</a:t>
            </a:r>
            <a:r>
              <a:rPr lang="en-US" sz="2000" dirty="0" smtClean="0"/>
              <a:t> </a:t>
            </a:r>
            <a:r>
              <a:rPr lang="en-US" sz="2000" dirty="0" err="1" smtClean="0"/>
              <a:t>etki</a:t>
            </a:r>
            <a:r>
              <a:rPr lang="en-US" sz="2000" dirty="0" smtClean="0"/>
              <a:t> yok</a:t>
            </a:r>
            <a:endParaRPr lang="en-US" sz="2000" dirty="0"/>
          </a:p>
          <a:p>
            <a:endParaRPr lang="en-US" sz="2000" dirty="0" smtClean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690296" y="3209123"/>
            <a:ext cx="89251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690296" y="5100296"/>
            <a:ext cx="89251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582812" y="3160137"/>
            <a:ext cx="0" cy="194015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7582813" y="4238789"/>
            <a:ext cx="37760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046234" y="4054123"/>
            <a:ext cx="1557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Plaseboyla</a:t>
            </a:r>
            <a:r>
              <a:rPr lang="en-US" dirty="0"/>
              <a:t> </a:t>
            </a:r>
            <a:r>
              <a:rPr lang="en-US" dirty="0" err="1"/>
              <a:t>aynı</a:t>
            </a:r>
            <a:endParaRPr lang="en-US" dirty="0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9" t="20476" r="22220" b="30714"/>
          <a:stretch/>
        </p:blipFill>
        <p:spPr>
          <a:xfrm>
            <a:off x="1943100" y="216065"/>
            <a:ext cx="8229600" cy="2082566"/>
          </a:xfrm>
          <a:prstGeom prst="rect">
            <a:avLst/>
          </a:prstGeom>
        </p:spPr>
      </p:pic>
      <p:sp>
        <p:nvSpPr>
          <p:cNvPr id="13" name="Metin kutusu 12"/>
          <p:cNvSpPr txBox="1"/>
          <p:nvPr/>
        </p:nvSpPr>
        <p:spPr>
          <a:xfrm>
            <a:off x="1981202" y="5704111"/>
            <a:ext cx="818605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800000"/>
                </a:solidFill>
              </a:rPr>
              <a:t>SONUÇ: Gebelikte oral </a:t>
            </a:r>
            <a:r>
              <a:rPr lang="en-US" b="1" dirty="0" err="1">
                <a:solidFill>
                  <a:srgbClr val="800000"/>
                </a:solidFill>
              </a:rPr>
              <a:t>magnezyum</a:t>
            </a:r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</a:rPr>
              <a:t>takviyesinin</a:t>
            </a:r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b="1" dirty="0" err="1">
                <a:solidFill>
                  <a:srgbClr val="800000"/>
                </a:solidFill>
              </a:rPr>
              <a:t>faydalı</a:t>
            </a:r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b="1" dirty="0" err="1">
                <a:solidFill>
                  <a:srgbClr val="800000"/>
                </a:solidFill>
              </a:rPr>
              <a:t>olduğunu</a:t>
            </a:r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b="1" dirty="0" err="1">
                <a:solidFill>
                  <a:srgbClr val="800000"/>
                </a:solidFill>
              </a:rPr>
              <a:t>gösteren</a:t>
            </a:r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b="1" dirty="0" err="1">
                <a:solidFill>
                  <a:srgbClr val="800000"/>
                </a:solidFill>
              </a:rPr>
              <a:t>yeterli</a:t>
            </a:r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b="1" dirty="0" err="1">
                <a:solidFill>
                  <a:srgbClr val="800000"/>
                </a:solidFill>
              </a:rPr>
              <a:t>kanıt</a:t>
            </a:r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b="1" dirty="0" err="1">
                <a:solidFill>
                  <a:srgbClr val="800000"/>
                </a:solidFill>
              </a:rPr>
              <a:t>bulunmamaktadır</a:t>
            </a:r>
            <a:r>
              <a:rPr lang="en-US" b="1" dirty="0">
                <a:solidFill>
                  <a:srgbClr val="800000"/>
                </a:solidFill>
              </a:rPr>
              <a:t>.</a:t>
            </a:r>
            <a:endParaRPr lang="tr-TR" dirty="0"/>
          </a:p>
        </p:txBody>
      </p:sp>
      <p:pic>
        <p:nvPicPr>
          <p:cNvPr id="16" name="Resim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2" t="21587" r="50777" b="74180"/>
          <a:stretch/>
        </p:blipFill>
        <p:spPr>
          <a:xfrm>
            <a:off x="8191497" y="6384470"/>
            <a:ext cx="3918859" cy="39188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69946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7" t="26154" r="20260" b="31112"/>
          <a:stretch/>
        </p:blipFill>
        <p:spPr>
          <a:xfrm>
            <a:off x="2539999" y="200409"/>
            <a:ext cx="6883401" cy="185699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5" name="Metin kutusu 4"/>
          <p:cNvSpPr txBox="1"/>
          <p:nvPr/>
        </p:nvSpPr>
        <p:spPr>
          <a:xfrm>
            <a:off x="1059540" y="2351317"/>
            <a:ext cx="9782628" cy="373140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B0F0"/>
              </a:buClr>
              <a:buFont typeface="Arial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Gebelikle </a:t>
            </a:r>
            <a:r>
              <a:rPr lang="en-US" sz="2000" dirty="0" err="1">
                <a:solidFill>
                  <a:schemeClr val="tx1"/>
                </a:solidFill>
              </a:rPr>
              <a:t>ilişkili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bacak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kramp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Clr>
                <a:srgbClr val="00B0F0"/>
              </a:buClr>
              <a:buFont typeface="Arial" charset="0"/>
              <a:buChar char="•"/>
            </a:pPr>
            <a:r>
              <a:rPr lang="en-US" sz="2000" dirty="0" smtClean="0"/>
              <a:t>4 </a:t>
            </a:r>
            <a:r>
              <a:rPr lang="en-US" sz="2000" dirty="0"/>
              <a:t>RCT </a:t>
            </a:r>
            <a:r>
              <a:rPr lang="en-US" sz="2000" dirty="0" err="1"/>
              <a:t>kramp</a:t>
            </a:r>
            <a:r>
              <a:rPr lang="en-US" sz="2000" dirty="0"/>
              <a:t> </a:t>
            </a:r>
            <a:r>
              <a:rPr lang="en-US" sz="2000" dirty="0" err="1"/>
              <a:t>sıklığı</a:t>
            </a:r>
            <a:r>
              <a:rPr lang="en-US" sz="2000" dirty="0"/>
              <a:t> </a:t>
            </a:r>
            <a:r>
              <a:rPr lang="en-US" sz="2000" dirty="0" err="1" smtClean="0"/>
              <a:t>değerlendirilmiş</a:t>
            </a:r>
            <a:endParaRPr lang="en-US" sz="2000" dirty="0" smtClean="0"/>
          </a:p>
          <a:p>
            <a:pPr marL="285750" indent="-285750">
              <a:lnSpc>
                <a:spcPct val="150000"/>
              </a:lnSpc>
              <a:buClr>
                <a:srgbClr val="00B0F0"/>
              </a:buClr>
              <a:buFont typeface="Arial" charset="0"/>
              <a:buChar char="•"/>
            </a:pPr>
            <a:r>
              <a:rPr lang="en-US" sz="2000" dirty="0" smtClean="0"/>
              <a:t>3 </a:t>
            </a:r>
            <a:r>
              <a:rPr lang="en-US" sz="2000" dirty="0"/>
              <a:t>RCT </a:t>
            </a:r>
            <a:r>
              <a:rPr lang="en-US" sz="2000" dirty="0" err="1"/>
              <a:t>bacak</a:t>
            </a:r>
            <a:r>
              <a:rPr lang="en-US" sz="2000" dirty="0"/>
              <a:t> </a:t>
            </a:r>
            <a:r>
              <a:rPr lang="en-US" sz="2000" dirty="0" err="1"/>
              <a:t>kramp</a:t>
            </a:r>
            <a:r>
              <a:rPr lang="en-US" sz="2000" dirty="0"/>
              <a:t> </a:t>
            </a:r>
            <a:r>
              <a:rPr lang="en-US" sz="2000" dirty="0" err="1"/>
              <a:t>sıklığında</a:t>
            </a:r>
            <a:r>
              <a:rPr lang="en-US" sz="2000" dirty="0"/>
              <a:t> </a:t>
            </a:r>
            <a:r>
              <a:rPr lang="en-US" sz="2000" dirty="0" err="1"/>
              <a:t>azalma</a:t>
            </a:r>
            <a:r>
              <a:rPr lang="en-US" sz="2000" dirty="0"/>
              <a:t> </a:t>
            </a:r>
          </a:p>
          <a:p>
            <a:pPr marL="285750" indent="-285750">
              <a:lnSpc>
                <a:spcPct val="150000"/>
              </a:lnSpc>
              <a:buClr>
                <a:srgbClr val="00B0F0"/>
              </a:buClr>
              <a:buFont typeface="Arial" charset="0"/>
              <a:buChar char="•"/>
            </a:pPr>
            <a:r>
              <a:rPr lang="en-US" sz="2000" dirty="0" smtClean="0"/>
              <a:t>1 </a:t>
            </a:r>
            <a:r>
              <a:rPr lang="en-US" sz="2000" dirty="0"/>
              <a:t>RCT </a:t>
            </a:r>
            <a:r>
              <a:rPr lang="en-US" sz="2000" dirty="0" err="1"/>
              <a:t>fark</a:t>
            </a:r>
            <a:r>
              <a:rPr lang="en-US" sz="2000" dirty="0"/>
              <a:t> </a:t>
            </a:r>
            <a:r>
              <a:rPr lang="en-US" sz="2000" dirty="0" err="1" smtClean="0"/>
              <a:t>gösterilememiştir</a:t>
            </a:r>
            <a:endParaRPr lang="en-US" sz="2000" dirty="0"/>
          </a:p>
          <a:p>
            <a:pPr marL="285750" indent="-285750">
              <a:lnSpc>
                <a:spcPct val="150000"/>
              </a:lnSpc>
              <a:buClr>
                <a:srgbClr val="00B0F0"/>
              </a:buClr>
              <a:buFont typeface="Arial" charset="0"/>
              <a:buChar char="•"/>
            </a:pPr>
            <a:r>
              <a:rPr lang="en-US" sz="2000" dirty="0" smtClean="0"/>
              <a:t>2 </a:t>
            </a:r>
            <a:r>
              <a:rPr lang="en-US" sz="2000" dirty="0"/>
              <a:t>RCT </a:t>
            </a:r>
            <a:r>
              <a:rPr lang="en-US" sz="2000" dirty="0" err="1"/>
              <a:t>şiddetinde</a:t>
            </a:r>
            <a:r>
              <a:rPr lang="en-US" sz="2000" dirty="0"/>
              <a:t> </a:t>
            </a:r>
            <a:r>
              <a:rPr lang="en-US" sz="2000" dirty="0" err="1"/>
              <a:t>azalma</a:t>
            </a:r>
            <a:r>
              <a:rPr lang="en-US" sz="2000" dirty="0"/>
              <a:t> </a:t>
            </a:r>
            <a:r>
              <a:rPr lang="en-US" sz="2000" dirty="0" err="1" smtClean="0"/>
              <a:t>gösterilirken</a:t>
            </a:r>
            <a:endParaRPr lang="en-US" sz="2000" dirty="0"/>
          </a:p>
          <a:p>
            <a:pPr marL="285750" indent="-285750">
              <a:lnSpc>
                <a:spcPct val="150000"/>
              </a:lnSpc>
              <a:buClr>
                <a:srgbClr val="00B0F0"/>
              </a:buClr>
              <a:buFont typeface="Arial" charset="0"/>
              <a:buChar char="•"/>
            </a:pPr>
            <a:r>
              <a:rPr lang="en-US" sz="2000" dirty="0" smtClean="0"/>
              <a:t>1 </a:t>
            </a:r>
            <a:r>
              <a:rPr lang="en-US" sz="2000" dirty="0"/>
              <a:t>RCT </a:t>
            </a:r>
            <a:r>
              <a:rPr lang="en-US" sz="2000" dirty="0" err="1"/>
              <a:t>fark</a:t>
            </a:r>
            <a:r>
              <a:rPr lang="en-US" sz="2000" dirty="0"/>
              <a:t> </a:t>
            </a:r>
            <a:r>
              <a:rPr lang="en-US" sz="2000" dirty="0" err="1" smtClean="0"/>
              <a:t>gösterilememiştir</a:t>
            </a:r>
            <a:endParaRPr lang="en-US" sz="2000" dirty="0"/>
          </a:p>
          <a:p>
            <a:pPr marL="285750" indent="-285750">
              <a:lnSpc>
                <a:spcPct val="150000"/>
              </a:lnSpc>
              <a:buClr>
                <a:srgbClr val="00B0F0"/>
              </a:buClr>
              <a:buFont typeface="Arial" charset="0"/>
              <a:buChar char="•"/>
            </a:pPr>
            <a:r>
              <a:rPr lang="en-US" sz="2000" dirty="0" err="1" smtClean="0"/>
              <a:t>Çalışmaların</a:t>
            </a:r>
            <a:r>
              <a:rPr lang="en-US" sz="2000" dirty="0" smtClean="0"/>
              <a:t> </a:t>
            </a:r>
            <a:r>
              <a:rPr lang="en-US" sz="2000" dirty="0" err="1"/>
              <a:t>kanıt</a:t>
            </a:r>
            <a:r>
              <a:rPr lang="en-US" sz="2000" dirty="0"/>
              <a:t> </a:t>
            </a:r>
            <a:r>
              <a:rPr lang="en-US" sz="2000" dirty="0" err="1"/>
              <a:t>derecelendirmeleri</a:t>
            </a:r>
            <a:r>
              <a:rPr lang="en-US" sz="2000" dirty="0"/>
              <a:t> </a:t>
            </a:r>
            <a:r>
              <a:rPr lang="en-US" sz="2000" dirty="0" err="1"/>
              <a:t>çok</a:t>
            </a:r>
            <a:r>
              <a:rPr lang="en-US" sz="2000" dirty="0"/>
              <a:t> </a:t>
            </a:r>
            <a:r>
              <a:rPr lang="en-US" sz="2000" dirty="0" err="1" smtClean="0"/>
              <a:t>düşük</a:t>
            </a:r>
            <a:endParaRPr lang="en-US" sz="2000" dirty="0" smtClean="0"/>
          </a:p>
          <a:p>
            <a:pPr marL="285750" indent="-285750">
              <a:lnSpc>
                <a:spcPct val="150000"/>
              </a:lnSpc>
              <a:buClr>
                <a:srgbClr val="00B0F0"/>
              </a:buClr>
              <a:buFont typeface="Arial" charset="0"/>
              <a:buChar char="•"/>
            </a:pPr>
            <a:r>
              <a:rPr lang="en-US" sz="2000" dirty="0"/>
              <a:t>Daha </a:t>
            </a:r>
            <a:r>
              <a:rPr lang="en-US" sz="2000" dirty="0" err="1"/>
              <a:t>fazla</a:t>
            </a:r>
            <a:r>
              <a:rPr lang="en-US" sz="2000" dirty="0"/>
              <a:t> </a:t>
            </a:r>
            <a:r>
              <a:rPr lang="en-US" sz="2000" dirty="0" err="1"/>
              <a:t>çalışma</a:t>
            </a:r>
            <a:r>
              <a:rPr lang="en-US" sz="2000" dirty="0"/>
              <a:t> </a:t>
            </a:r>
            <a:r>
              <a:rPr lang="en-US" sz="2000" dirty="0" err="1"/>
              <a:t>ihtiyacı</a:t>
            </a:r>
            <a:r>
              <a:rPr lang="en-US" sz="2000" dirty="0"/>
              <a:t> var</a:t>
            </a:r>
            <a:r>
              <a:rPr lang="en-US" sz="2000" dirty="0" smtClean="0"/>
              <a:t>. </a:t>
            </a:r>
            <a:endParaRPr lang="en-US" sz="2000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9" t="73227" r="42388" b="24656"/>
          <a:stretch/>
        </p:blipFill>
        <p:spPr>
          <a:xfrm>
            <a:off x="8534399" y="6377240"/>
            <a:ext cx="3657601" cy="42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01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ket">
  <a:themeElements>
    <a:clrScheme name="Paket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ke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ke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Office Teması">
  <a:themeElements>
    <a:clrScheme name="Ofi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is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13215</TotalTime>
  <Words>1174</Words>
  <Application>Microsoft Macintosh PowerPoint</Application>
  <PresentationFormat>Geniş Ekran</PresentationFormat>
  <Paragraphs>197</Paragraphs>
  <Slides>24</Slides>
  <Notes>16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9" baseType="lpstr">
      <vt:lpstr>Calibri</vt:lpstr>
      <vt:lpstr>Courier New</vt:lpstr>
      <vt:lpstr>Gill Sans MT</vt:lpstr>
      <vt:lpstr>Arial</vt:lpstr>
      <vt:lpstr>Paket</vt:lpstr>
      <vt:lpstr>PowerPoint Sunusu</vt:lpstr>
      <vt:lpstr>PowerPoint Sunusu</vt:lpstr>
      <vt:lpstr>PowerPoint Sunusu</vt:lpstr>
      <vt:lpstr>PowerPoint Sunusu</vt:lpstr>
      <vt:lpstr>PowerPoint Sunusu</vt:lpstr>
      <vt:lpstr>Gebelikte Magnezyum Metabolizması</vt:lpstr>
      <vt:lpstr>Magnezyum Durumu Gebeliği Etkiliyormu?</vt:lpstr>
      <vt:lpstr>PowerPoint Sunusu</vt:lpstr>
      <vt:lpstr>PowerPoint Sunusu</vt:lpstr>
      <vt:lpstr>Magnezyum Sülfat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Australian National Clinical Practice Guidelines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maytacyuksel@gmail.com</dc:creator>
  <cp:lastModifiedBy>maytacyuksel@gmail.com</cp:lastModifiedBy>
  <cp:revision>160</cp:revision>
  <dcterms:created xsi:type="dcterms:W3CDTF">2017-05-16T20:25:50Z</dcterms:created>
  <dcterms:modified xsi:type="dcterms:W3CDTF">2017-05-28T10:26:28Z</dcterms:modified>
</cp:coreProperties>
</file>