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61" r:id="rId2"/>
    <p:sldId id="265" r:id="rId3"/>
    <p:sldId id="259" r:id="rId4"/>
    <p:sldId id="277" r:id="rId5"/>
    <p:sldId id="282" r:id="rId6"/>
    <p:sldId id="283" r:id="rId7"/>
    <p:sldId id="281" r:id="rId8"/>
    <p:sldId id="279" r:id="rId9"/>
    <p:sldId id="290" r:id="rId10"/>
    <p:sldId id="296" r:id="rId11"/>
    <p:sldId id="297" r:id="rId12"/>
    <p:sldId id="298" r:id="rId13"/>
    <p:sldId id="291" r:id="rId14"/>
    <p:sldId id="292" r:id="rId15"/>
    <p:sldId id="293" r:id="rId16"/>
    <p:sldId id="294" r:id="rId17"/>
    <p:sldId id="295" r:id="rId18"/>
    <p:sldId id="303" r:id="rId19"/>
    <p:sldId id="304" r:id="rId20"/>
    <p:sldId id="305" r:id="rId21"/>
    <p:sldId id="308" r:id="rId22"/>
    <p:sldId id="307" r:id="rId23"/>
    <p:sldId id="309" r:id="rId24"/>
    <p:sldId id="299" r:id="rId25"/>
    <p:sldId id="310" r:id="rId26"/>
    <p:sldId id="311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2695"/>
    <a:srgbClr val="FFE03F"/>
    <a:srgbClr val="FF1B36"/>
    <a:srgbClr val="32B4D5"/>
    <a:srgbClr val="15623C"/>
    <a:srgbClr val="90A855"/>
    <a:srgbClr val="FFC928"/>
    <a:srgbClr val="363636"/>
    <a:srgbClr val="1F35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573" autoAdjust="0"/>
  </p:normalViewPr>
  <p:slideViewPr>
    <p:cSldViewPr snapToGrid="0" snapToObjects="1">
      <p:cViewPr>
        <p:scale>
          <a:sx n="99" d="100"/>
          <a:sy n="99" d="100"/>
        </p:scale>
        <p:origin x="-1360" y="-2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8" d="100"/>
        <a:sy n="258" d="100"/>
      </p:scale>
      <p:origin x="0" y="15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139F9-C3F2-8546-85B5-C2751FB1EFA0}" type="datetimeFigureOut">
              <a:rPr lang="en-US" smtClean="0"/>
              <a:t>27/05/17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B2C342-77A0-F146-B79D-FDE83DEB9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159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365FCB-4207-C248-A009-20790CA3E494}" type="slidenum">
              <a:rPr lang="en-US"/>
              <a:pPr/>
              <a:t>3</a:t>
            </a:fld>
            <a:endParaRPr lang="en-US"/>
          </a:p>
        </p:txBody>
      </p:sp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13111" indent="-113111"/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CB545-3066-3144-8028-52BD4BB4C7A2}" type="datetimeFigureOut">
              <a:rPr lang="en-US" smtClean="0"/>
              <a:t>27/05/17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1DDF-FF99-C448-9284-1EB25138B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272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CB545-3066-3144-8028-52BD4BB4C7A2}" type="datetimeFigureOut">
              <a:rPr lang="en-US" smtClean="0"/>
              <a:t>27/05/17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1DDF-FF99-C448-9284-1EB25138B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64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CB545-3066-3144-8028-52BD4BB4C7A2}" type="datetimeFigureOut">
              <a:rPr lang="en-US" smtClean="0"/>
              <a:t>27/05/17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1DDF-FF99-C448-9284-1EB25138B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960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638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CB545-3066-3144-8028-52BD4BB4C7A2}" type="datetimeFigureOut">
              <a:rPr lang="en-US" smtClean="0"/>
              <a:t>27/05/17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1DDF-FF99-C448-9284-1EB25138B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096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CB545-3066-3144-8028-52BD4BB4C7A2}" type="datetimeFigureOut">
              <a:rPr lang="en-US" smtClean="0"/>
              <a:t>27/05/17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1DDF-FF99-C448-9284-1EB25138B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694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CB545-3066-3144-8028-52BD4BB4C7A2}" type="datetimeFigureOut">
              <a:rPr lang="en-US" smtClean="0"/>
              <a:t>27/05/17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1DDF-FF99-C448-9284-1EB25138B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19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CB545-3066-3144-8028-52BD4BB4C7A2}" type="datetimeFigureOut">
              <a:rPr lang="en-US" smtClean="0"/>
              <a:t>27/05/17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1DDF-FF99-C448-9284-1EB25138B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333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CB545-3066-3144-8028-52BD4BB4C7A2}" type="datetimeFigureOut">
              <a:rPr lang="en-US" smtClean="0"/>
              <a:t>27/05/17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1DDF-FF99-C448-9284-1EB25138B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795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CB545-3066-3144-8028-52BD4BB4C7A2}" type="datetimeFigureOut">
              <a:rPr lang="en-US" smtClean="0"/>
              <a:t>27/05/17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1DDF-FF99-C448-9284-1EB25138B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316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CB545-3066-3144-8028-52BD4BB4C7A2}" type="datetimeFigureOut">
              <a:rPr lang="en-US" smtClean="0"/>
              <a:t>27/05/17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1DDF-FF99-C448-9284-1EB25138B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831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CB545-3066-3144-8028-52BD4BB4C7A2}" type="datetimeFigureOut">
              <a:rPr lang="en-US" smtClean="0"/>
              <a:t>27/05/17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1DDF-FF99-C448-9284-1EB25138B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58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CCB545-3066-3144-8028-52BD4BB4C7A2}" type="datetimeFigureOut">
              <a:rPr lang="en-US" smtClean="0"/>
              <a:t>27/05/17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21DDF-FF99-C448-9284-1EB25138B1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085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9.jpeg"/><Relationship Id="rId5" Type="http://schemas.microsoft.com/office/2007/relationships/hdphoto" Target="../media/hdphoto4.wdp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microsoft.com/office/2007/relationships/hdphoto" Target="../media/hdphoto1.wdp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3822598"/>
          </a:xfrm>
          <a:prstGeom prst="rect">
            <a:avLst/>
          </a:prstGeom>
          <a:gradFill flip="none" rotWithShape="1">
            <a:gsLst>
              <a:gs pos="5000">
                <a:srgbClr val="006A8F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/>
              <a:cs typeface="Arial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699792" y="5356810"/>
            <a:ext cx="4288854" cy="1374190"/>
            <a:chOff x="2699792" y="5356810"/>
            <a:chExt cx="4288854" cy="1374190"/>
          </a:xfrm>
        </p:grpSpPr>
        <p:grpSp>
          <p:nvGrpSpPr>
            <p:cNvPr id="6" name="Group 23"/>
            <p:cNvGrpSpPr>
              <a:grpSpLocks/>
            </p:cNvGrpSpPr>
            <p:nvPr/>
          </p:nvGrpSpPr>
          <p:grpSpPr bwMode="auto">
            <a:xfrm>
              <a:off x="2987834" y="6165304"/>
              <a:ext cx="3744406" cy="565696"/>
              <a:chOff x="2886969" y="6219642"/>
              <a:chExt cx="3822692" cy="667220"/>
            </a:xfrm>
          </p:grpSpPr>
          <p:grpSp>
            <p:nvGrpSpPr>
              <p:cNvPr id="8" name="Group 24"/>
              <p:cNvGrpSpPr>
                <a:grpSpLocks/>
              </p:cNvGrpSpPr>
              <p:nvPr/>
            </p:nvGrpSpPr>
            <p:grpSpPr bwMode="auto">
              <a:xfrm>
                <a:off x="2886969" y="6219642"/>
                <a:ext cx="3822692" cy="667220"/>
                <a:chOff x="2429837" y="6219642"/>
                <a:chExt cx="3822692" cy="667220"/>
              </a:xfrm>
            </p:grpSpPr>
            <p:sp>
              <p:nvSpPr>
                <p:cNvPr id="10" name="7 Dikdörtgen"/>
                <p:cNvSpPr/>
                <p:nvPr/>
              </p:nvSpPr>
              <p:spPr bwMode="ltGray">
                <a:xfrm>
                  <a:off x="4904186" y="6219642"/>
                  <a:ext cx="1348343" cy="667220"/>
                </a:xfrm>
                <a:prstGeom prst="rect">
                  <a:avLst/>
                </a:prstGeom>
                <a:noFill/>
                <a:ln w="57150" cmpd="sng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lnSpc>
                      <a:spcPct val="110000"/>
                    </a:lnSpc>
                    <a:defRPr/>
                  </a:pPr>
                  <a:r>
                    <a:rPr lang="tr-TR" b="1" dirty="0">
                      <a:solidFill>
                        <a:srgbClr val="A01200"/>
                      </a:solidFill>
                      <a:effectLst>
                        <a:innerShdw blurRad="63500" dist="50800" dir="2700000">
                          <a:prstClr val="black">
                            <a:alpha val="50000"/>
                          </a:prstClr>
                        </a:innerShdw>
                      </a:effectLst>
                      <a:latin typeface="Arial" charset="0"/>
                      <a:ea typeface="ＭＳ Ｐゴシック" charset="0"/>
                      <a:cs typeface="Arial" charset="0"/>
                    </a:rPr>
                    <a:t>F E T U S </a:t>
                  </a:r>
                </a:p>
                <a:p>
                  <a:pPr algn="ctr">
                    <a:lnSpc>
                      <a:spcPct val="110000"/>
                    </a:lnSpc>
                    <a:defRPr/>
                  </a:pPr>
                  <a:r>
                    <a:rPr lang="tr-TR" dirty="0">
                      <a:solidFill>
                        <a:srgbClr val="A01200"/>
                      </a:solidFill>
                      <a:effectLst>
                        <a:innerShdw blurRad="63500" dist="50800" dir="2700000">
                          <a:prstClr val="black">
                            <a:alpha val="50000"/>
                          </a:prstClr>
                        </a:innerShdw>
                      </a:effectLst>
                      <a:latin typeface="Arial" charset="0"/>
                      <a:ea typeface="ＭＳ Ｐゴシック" charset="0"/>
                      <a:cs typeface="Arial" charset="0"/>
                    </a:rPr>
                    <a:t>prenatal</a:t>
                  </a:r>
                </a:p>
              </p:txBody>
            </p:sp>
            <p:pic>
              <p:nvPicPr>
                <p:cNvPr id="11" name="Picture 28" descr="556823_10151348836447123_1921822946_n.png"/>
                <p:cNvPicPr>
                  <a:picLocks noChangeAspect="1"/>
                </p:cNvPicPr>
                <p:nvPr/>
              </p:nvPicPr>
              <p:blipFill>
                <a:blip r:embed="rId2" cstate="email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7615" b="32777"/>
                <a:stretch>
                  <a:fillRect/>
                </a:stretch>
              </p:blipFill>
              <p:spPr bwMode="auto">
                <a:xfrm>
                  <a:off x="2429837" y="6269438"/>
                  <a:ext cx="1485996" cy="5885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cxnSp>
            <p:nvCxnSpPr>
              <p:cNvPr id="9" name="Straight Connector 8"/>
              <p:cNvCxnSpPr/>
              <p:nvPr/>
            </p:nvCxnSpPr>
            <p:spPr>
              <a:xfrm>
                <a:off x="4871209" y="6268889"/>
                <a:ext cx="0" cy="589378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5 Metin kutusu"/>
            <p:cNvSpPr txBox="1">
              <a:spLocks noChangeArrowheads="1"/>
            </p:cNvSpPr>
            <p:nvPr/>
          </p:nvSpPr>
          <p:spPr bwMode="auto">
            <a:xfrm>
              <a:off x="2699792" y="5356810"/>
              <a:ext cx="4288854" cy="59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defRPr/>
              </a:pPr>
              <a:r>
                <a:rPr lang="tr-TR" sz="3000" b="1" dirty="0" err="1" smtClean="0">
                  <a:solidFill>
                    <a:srgbClr val="595959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Arial"/>
                  <a:cs typeface="Arial"/>
                </a:rPr>
                <a:t>Doç</a:t>
              </a:r>
              <a:r>
                <a:rPr lang="tr-TR" sz="3000" b="1" dirty="0" smtClean="0">
                  <a:solidFill>
                    <a:srgbClr val="595959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Arial"/>
                  <a:cs typeface="Arial"/>
                </a:rPr>
                <a:t> </a:t>
              </a:r>
              <a:r>
                <a:rPr lang="tr-TR" sz="3000" b="1" dirty="0" err="1" smtClean="0">
                  <a:solidFill>
                    <a:srgbClr val="595959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Arial"/>
                  <a:cs typeface="Arial"/>
                </a:rPr>
                <a:t>Dr</a:t>
              </a:r>
              <a:r>
                <a:rPr lang="tr-TR" sz="3000" b="1" dirty="0" smtClean="0">
                  <a:solidFill>
                    <a:srgbClr val="595959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Arial"/>
                  <a:cs typeface="Arial"/>
                </a:rPr>
                <a:t> </a:t>
              </a:r>
              <a:r>
                <a:rPr lang="tr-TR" sz="3000" b="1" dirty="0">
                  <a:solidFill>
                    <a:srgbClr val="595959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Arial"/>
                  <a:cs typeface="Arial"/>
                </a:rPr>
                <a:t>Zeki </a:t>
              </a:r>
              <a:r>
                <a:rPr lang="tr-TR" sz="3000" b="1" dirty="0" smtClean="0">
                  <a:solidFill>
                    <a:srgbClr val="595959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Arial"/>
                  <a:cs typeface="Arial"/>
                </a:rPr>
                <a:t>Şahinoğlu</a:t>
              </a:r>
              <a:endParaRPr lang="tr-TR" sz="3000" b="1" dirty="0">
                <a:solidFill>
                  <a:srgbClr val="595959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Arial"/>
                <a:cs typeface="Arial"/>
              </a:endParaRPr>
            </a:p>
          </p:txBody>
        </p:sp>
      </p:grpSp>
      <p:sp>
        <p:nvSpPr>
          <p:cNvPr id="14" name="7 Metin kutusu"/>
          <p:cNvSpPr txBox="1">
            <a:spLocks noChangeArrowheads="1"/>
          </p:cNvSpPr>
          <p:nvPr/>
        </p:nvSpPr>
        <p:spPr bwMode="auto">
          <a:xfrm>
            <a:off x="147423" y="527027"/>
            <a:ext cx="8898790" cy="2083651"/>
          </a:xfrm>
          <a:prstGeom prst="rect">
            <a:avLst/>
          </a:prstGeom>
          <a:noFill/>
          <a:ln w="3175" cmpd="sng">
            <a:noFill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tIns="0" bIns="3744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tr-TR" sz="3800" b="1" i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charset="0"/>
              </a:rPr>
              <a:t>2. </a:t>
            </a:r>
            <a:r>
              <a:rPr lang="tr-TR" sz="3800" b="1" i="1" dirty="0" err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charset="0"/>
              </a:rPr>
              <a:t>t</a:t>
            </a:r>
            <a:r>
              <a:rPr lang="tr-TR" sz="3800" b="1" i="1" dirty="0" err="1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charset="0"/>
              </a:rPr>
              <a:t>rimester</a:t>
            </a:r>
            <a:r>
              <a:rPr lang="tr-TR" sz="3800" b="1" i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charset="0"/>
              </a:rPr>
              <a:t> tarama testleri</a:t>
            </a:r>
          </a:p>
          <a:p>
            <a:pPr algn="ctr" eaLnBrk="1" hangingPunct="1">
              <a:lnSpc>
                <a:spcPct val="150000"/>
              </a:lnSpc>
              <a:defRPr/>
            </a:pPr>
            <a:r>
              <a:rPr lang="tr-TR" sz="3800" b="1" i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charset="0"/>
              </a:rPr>
              <a:t>üçlü </a:t>
            </a:r>
            <a:r>
              <a:rPr lang="tr-TR" sz="3800" b="1" i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charset="0"/>
              </a:rPr>
              <a:t>/ dörtlü </a:t>
            </a:r>
            <a:r>
              <a:rPr lang="tr-TR" sz="3800" b="1" i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charset="0"/>
              </a:rPr>
              <a:t>t</a:t>
            </a:r>
            <a:r>
              <a:rPr lang="tr-TR" sz="3800" b="1" i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charset="0"/>
              </a:rPr>
              <a:t>arama </a:t>
            </a:r>
            <a:r>
              <a:rPr lang="tr-TR" sz="3800" b="1" i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charset="0"/>
              </a:rPr>
              <a:t>t</a:t>
            </a:r>
            <a:r>
              <a:rPr lang="tr-TR" sz="3800" b="1" i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charset="0"/>
              </a:rPr>
              <a:t>esti hala geçerli mi ?</a:t>
            </a:r>
            <a:endParaRPr lang="tr-TR" sz="3800" b="1" i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alibri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-30513" y="3973982"/>
            <a:ext cx="9086367" cy="1327226"/>
            <a:chOff x="-30513" y="3973982"/>
            <a:chExt cx="9086367" cy="1327226"/>
          </a:xfrm>
        </p:grpSpPr>
        <p:cxnSp>
          <p:nvCxnSpPr>
            <p:cNvPr id="3" name="Straight Connector 2"/>
            <p:cNvCxnSpPr/>
            <p:nvPr/>
          </p:nvCxnSpPr>
          <p:spPr>
            <a:xfrm>
              <a:off x="91863" y="5301208"/>
              <a:ext cx="8963991" cy="0"/>
            </a:xfrm>
            <a:prstGeom prst="line">
              <a:avLst/>
            </a:prstGeom>
            <a:ln w="3175" cmpd="sng">
              <a:solidFill>
                <a:srgbClr val="7F7F7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1 Metin kutusu"/>
            <p:cNvSpPr txBox="1"/>
            <p:nvPr/>
          </p:nvSpPr>
          <p:spPr>
            <a:xfrm>
              <a:off x="-30513" y="3976761"/>
              <a:ext cx="8836527" cy="102335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tr-TR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Arial"/>
                <a:cs typeface="Arial"/>
              </a:endParaRPr>
            </a:p>
            <a:p>
              <a:pPr algn="ctr" eaLnBrk="1" hangingPunct="1">
                <a:defRPr/>
              </a:pPr>
              <a:r>
                <a:rPr lang="tr-TR" sz="2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Arial"/>
                  <a:cs typeface="Arial"/>
                </a:rPr>
                <a:t>Prenatal Tanı ve Gebelik İzleminde Tartışmalı Konular</a:t>
              </a:r>
            </a:p>
            <a:p>
              <a:pPr algn="ctr" eaLnBrk="1" hangingPunct="1">
                <a:lnSpc>
                  <a:spcPct val="90000"/>
                </a:lnSpc>
                <a:defRPr/>
              </a:pPr>
              <a:r>
                <a:rPr lang="tr-TR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Arial"/>
                  <a:cs typeface="Arial"/>
                </a:rPr>
                <a:t>  TJOD İstanbul, 28 Mayıs 2017 </a:t>
              </a:r>
              <a:endParaRPr lang="tr-TR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Arial"/>
                <a:cs typeface="Arial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91863" y="3973982"/>
              <a:ext cx="8963991" cy="0"/>
            </a:xfrm>
            <a:prstGeom prst="line">
              <a:avLst/>
            </a:prstGeom>
            <a:ln w="3175" cmpd="sng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5449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4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rimester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: </a:t>
              </a:r>
              <a:r>
                <a:rPr lang="tr-TR" sz="40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üçlü test</a:t>
              </a:r>
              <a:endPara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436874" y="2072290"/>
            <a:ext cx="5644835" cy="68038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7F7F7F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bIns="140400" rtlCol="0">
            <a:spAutoFit/>
          </a:bodyPr>
          <a:lstStyle/>
          <a:p>
            <a:r>
              <a:rPr lang="en-US" sz="3200" b="1" dirty="0" smtClean="0"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       </a:t>
            </a:r>
            <a:r>
              <a:rPr lang="en-US" sz="3200" dirty="0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15</a:t>
            </a:r>
            <a:r>
              <a:rPr lang="en-US" sz="3200" dirty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-20 </a:t>
            </a:r>
            <a:r>
              <a:rPr lang="en-US" sz="3200" dirty="0" err="1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hafta</a:t>
            </a:r>
            <a:r>
              <a:rPr lang="en-US" sz="3200" dirty="0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	</a:t>
            </a:r>
            <a:r>
              <a:rPr lang="en-US" sz="3200" dirty="0" err="1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hCG</a:t>
            </a:r>
            <a:r>
              <a:rPr lang="en-US" sz="3200" dirty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, AFP, </a:t>
            </a:r>
            <a:r>
              <a:rPr lang="en-US" sz="3200" dirty="0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uE3</a:t>
            </a:r>
            <a:endParaRPr lang="en-US" sz="3200" dirty="0">
              <a:solidFill>
                <a:srgbClr val="17375E"/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806622"/>
              </p:ext>
            </p:extLst>
          </p:nvPr>
        </p:nvGraphicFramePr>
        <p:xfrm>
          <a:off x="1436874" y="2791857"/>
          <a:ext cx="5644835" cy="1592579"/>
        </p:xfrm>
        <a:graphic>
          <a:graphicData uri="http://schemas.openxmlformats.org/drawingml/2006/table">
            <a:tbl>
              <a:tblPr/>
              <a:tblGrid>
                <a:gridCol w="2940391"/>
                <a:gridCol w="2704444"/>
              </a:tblGrid>
              <a:tr h="6461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Detection Rate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(DR)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False Positive Rate (FPR)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% 60 – 85 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% 5 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-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12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013510" y="4492400"/>
            <a:ext cx="68251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800000"/>
                </a:solidFill>
              </a:rPr>
              <a:t>tercih</a:t>
            </a:r>
            <a:r>
              <a:rPr lang="en-US" sz="2800" b="1" dirty="0">
                <a:solidFill>
                  <a:srgbClr val="800000"/>
                </a:solidFill>
              </a:rPr>
              <a:t> </a:t>
            </a:r>
            <a:r>
              <a:rPr lang="en-US" sz="2800" b="1" dirty="0" err="1" smtClean="0">
                <a:solidFill>
                  <a:srgbClr val="800000"/>
                </a:solidFill>
              </a:rPr>
              <a:t>edilmez</a:t>
            </a:r>
            <a:r>
              <a:rPr lang="en-US" sz="2800" b="1" dirty="0" smtClean="0">
                <a:solidFill>
                  <a:srgbClr val="800000"/>
                </a:solidFill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Down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sendromu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yakalama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oranı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düşük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A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nne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yaşından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etkilenme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oranı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yüksek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Tx/>
              <a:buChar char="-"/>
            </a:pP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Hatalı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pozitif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oranı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yüksek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287352" y="6308282"/>
            <a:ext cx="4572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ACOG, practice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bulletin ♯163,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mayıs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 2016)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53950" y="1359733"/>
            <a:ext cx="1909698" cy="584776"/>
            <a:chOff x="153950" y="1359733"/>
            <a:chExt cx="1909698" cy="584776"/>
          </a:xfrm>
        </p:grpSpPr>
        <p:sp>
          <p:nvSpPr>
            <p:cNvPr id="17" name="TextBox 16"/>
            <p:cNvSpPr txBox="1"/>
            <p:nvPr/>
          </p:nvSpPr>
          <p:spPr>
            <a:xfrm>
              <a:off x="153950" y="1359733"/>
              <a:ext cx="1909698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>
                  <a:solidFill>
                    <a:schemeClr val="accent1">
                      <a:lumMod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Triple test </a:t>
              </a:r>
              <a:endParaRPr lang="en-US" sz="32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269414" y="1944509"/>
              <a:ext cx="1693451" cy="0"/>
            </a:xfrm>
            <a:prstGeom prst="line">
              <a:avLst/>
            </a:prstGeom>
            <a:ln w="9525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4830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4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rimester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: </a:t>
              </a:r>
              <a:r>
                <a:rPr lang="tr-TR" sz="40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dörtlü test</a:t>
              </a:r>
              <a:endPara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53950" y="1359733"/>
            <a:ext cx="2750473" cy="584776"/>
            <a:chOff x="153950" y="1359733"/>
            <a:chExt cx="2750473" cy="584776"/>
          </a:xfrm>
        </p:grpSpPr>
        <p:sp>
          <p:nvSpPr>
            <p:cNvPr id="11" name="TextBox 10"/>
            <p:cNvSpPr txBox="1"/>
            <p:nvPr/>
          </p:nvSpPr>
          <p:spPr>
            <a:xfrm>
              <a:off x="153950" y="1359733"/>
              <a:ext cx="2750473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>
                  <a:solidFill>
                    <a:schemeClr val="accent1">
                      <a:lumMod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Quadruple test </a:t>
              </a:r>
              <a:endParaRPr lang="en-US" sz="32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269414" y="1944509"/>
              <a:ext cx="2635009" cy="0"/>
            </a:xfrm>
            <a:prstGeom prst="line">
              <a:avLst/>
            </a:prstGeom>
            <a:ln w="9525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975019" y="2072290"/>
            <a:ext cx="6401762" cy="68038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7F7F7F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bIns="140400" rtlCol="0">
            <a:spAutoFit/>
          </a:bodyPr>
          <a:lstStyle/>
          <a:p>
            <a:r>
              <a:rPr lang="en-US" sz="3200" dirty="0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15</a:t>
            </a:r>
            <a:r>
              <a:rPr lang="en-US" sz="3200" dirty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-20 </a:t>
            </a:r>
            <a:r>
              <a:rPr lang="en-US" sz="3200" dirty="0" err="1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hafta</a:t>
            </a:r>
            <a:r>
              <a:rPr lang="en-US" sz="3200" dirty="0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: </a:t>
            </a:r>
            <a:r>
              <a:rPr lang="en-US" sz="3200" dirty="0" err="1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hCG</a:t>
            </a:r>
            <a:r>
              <a:rPr lang="en-US" sz="3200" dirty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, AFP, </a:t>
            </a:r>
            <a:r>
              <a:rPr lang="en-US" sz="3200" dirty="0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uE3, </a:t>
            </a:r>
            <a:r>
              <a:rPr lang="en-US" sz="3200" dirty="0" err="1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Inhibin</a:t>
            </a:r>
            <a:r>
              <a:rPr lang="en-US" sz="3200" dirty="0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A</a:t>
            </a:r>
            <a:endParaRPr lang="en-US" sz="3200" dirty="0">
              <a:solidFill>
                <a:srgbClr val="17375E"/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44702"/>
              </p:ext>
            </p:extLst>
          </p:nvPr>
        </p:nvGraphicFramePr>
        <p:xfrm>
          <a:off x="1436874" y="2791857"/>
          <a:ext cx="5644835" cy="1592579"/>
        </p:xfrm>
        <a:graphic>
          <a:graphicData uri="http://schemas.openxmlformats.org/drawingml/2006/table">
            <a:tbl>
              <a:tblPr/>
              <a:tblGrid>
                <a:gridCol w="2940391"/>
                <a:gridCol w="2704444"/>
              </a:tblGrid>
              <a:tr h="6461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Detection Rate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(DR)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False Positive Rate (FPR)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% 75 – 85 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% 5 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-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10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69414" y="4492400"/>
            <a:ext cx="83646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800000"/>
                </a:solidFill>
              </a:rPr>
              <a:t>tercih</a:t>
            </a:r>
            <a:r>
              <a:rPr lang="en-US" sz="2800" b="1" dirty="0">
                <a:solidFill>
                  <a:srgbClr val="800000"/>
                </a:solidFill>
              </a:rPr>
              <a:t> </a:t>
            </a:r>
            <a:r>
              <a:rPr lang="en-US" sz="2800" b="1" dirty="0" err="1" smtClean="0">
                <a:solidFill>
                  <a:srgbClr val="800000"/>
                </a:solidFill>
              </a:rPr>
              <a:t>edilir</a:t>
            </a:r>
            <a:r>
              <a:rPr lang="en-US" sz="2800" b="1" dirty="0" smtClean="0">
                <a:solidFill>
                  <a:srgbClr val="800000"/>
                </a:solidFill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Down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sendromu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yakalama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üçlü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testten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yüksek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Tx/>
              <a:buChar char="-"/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NT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ölçümü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gibi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spesifik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bir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bilgi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gerekmez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Tx/>
              <a:buChar char="-"/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NTD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riskini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ve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prognostik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bilgi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vermesi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avantaj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İ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deal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zamanlama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16-18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hafta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15644" y="4515117"/>
            <a:ext cx="4572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ACOG, practice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bulletin ♯163,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mayıs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 2016)</a:t>
            </a:r>
          </a:p>
        </p:txBody>
      </p:sp>
    </p:spTree>
    <p:extLst>
      <p:ext uri="{BB962C8B-B14F-4D97-AF65-F5344CB8AC3E}">
        <p14:creationId xmlns:p14="http://schemas.microsoft.com/office/powerpoint/2010/main" val="1026376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5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rimester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: </a:t>
              </a:r>
              <a:r>
                <a:rPr lang="tr-TR" sz="40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beşli test</a:t>
              </a:r>
              <a:endPara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53950" y="1359733"/>
            <a:ext cx="3738123" cy="584776"/>
            <a:chOff x="153950" y="1359733"/>
            <a:chExt cx="3738123" cy="584776"/>
          </a:xfrm>
        </p:grpSpPr>
        <p:sp>
          <p:nvSpPr>
            <p:cNvPr id="7" name="TextBox 6"/>
            <p:cNvSpPr txBox="1"/>
            <p:nvPr/>
          </p:nvSpPr>
          <p:spPr>
            <a:xfrm>
              <a:off x="153950" y="1359733"/>
              <a:ext cx="3738123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err="1" smtClean="0">
                  <a:solidFill>
                    <a:schemeClr val="accent1">
                      <a:lumMod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Penta</a:t>
              </a:r>
              <a:r>
                <a:rPr lang="en-US" sz="3200" b="1" dirty="0" smtClean="0">
                  <a:solidFill>
                    <a:schemeClr val="accent1">
                      <a:lumMod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 screening test </a:t>
              </a:r>
              <a:endParaRPr lang="en-US" sz="32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269414" y="1944509"/>
              <a:ext cx="3399732" cy="0"/>
            </a:xfrm>
            <a:prstGeom prst="line">
              <a:avLst/>
            </a:prstGeom>
            <a:ln w="9525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269414" y="2469958"/>
            <a:ext cx="8672526" cy="117282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7F7F7F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bIns="140400" rtlCol="0">
            <a:spAutoFit/>
          </a:bodyPr>
          <a:lstStyle/>
          <a:p>
            <a:r>
              <a:rPr lang="en-US" sz="3200" dirty="0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15</a:t>
            </a:r>
            <a:r>
              <a:rPr lang="en-US" sz="3200" dirty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-20 </a:t>
            </a:r>
            <a:r>
              <a:rPr lang="en-US" sz="3200" dirty="0" err="1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hafta</a:t>
            </a:r>
            <a:r>
              <a:rPr lang="en-US" sz="3200" dirty="0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: </a:t>
            </a:r>
            <a:r>
              <a:rPr lang="en-US" sz="3200" dirty="0" err="1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hCG</a:t>
            </a:r>
            <a:r>
              <a:rPr lang="en-US" sz="3200" dirty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, AFP, </a:t>
            </a:r>
            <a:r>
              <a:rPr lang="en-US" sz="3200" dirty="0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uE3, </a:t>
            </a:r>
            <a:r>
              <a:rPr lang="en-US" sz="3200" dirty="0" err="1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Inh</a:t>
            </a:r>
            <a:r>
              <a:rPr lang="en-US" sz="3200" dirty="0" smtClean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. A </a:t>
            </a:r>
            <a:r>
              <a:rPr lang="en-US" sz="3200" dirty="0" smtClean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+ </a:t>
            </a:r>
            <a:r>
              <a:rPr lang="en-US" sz="3200" dirty="0" err="1" smtClean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hipeglikolize</a:t>
            </a:r>
            <a:r>
              <a:rPr lang="en-US" sz="3200" dirty="0" smtClean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3200" dirty="0" err="1" smtClean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hCG</a:t>
            </a:r>
            <a:r>
              <a:rPr lang="en-US" sz="3200" dirty="0" smtClean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(</a:t>
            </a:r>
            <a:r>
              <a:rPr lang="en-US" sz="3200" dirty="0" err="1" smtClean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invaziv</a:t>
            </a:r>
            <a:r>
              <a:rPr lang="en-US" sz="3200" dirty="0" smtClean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3200" dirty="0" err="1" smtClean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trofoblast</a:t>
            </a:r>
            <a:r>
              <a:rPr lang="en-US" sz="3200" dirty="0" smtClean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3200" dirty="0" err="1" smtClean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antijeni</a:t>
            </a:r>
            <a:r>
              <a:rPr lang="en-US" sz="3200" dirty="0" smtClean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)</a:t>
            </a:r>
            <a:endParaRPr lang="en-US" sz="3200" dirty="0">
              <a:solidFill>
                <a:srgbClr val="800000"/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28697" y="6285337"/>
            <a:ext cx="480533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Palomaki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GE, et al.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Ciin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Chem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2004;50:1804-8.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269414" y="4069102"/>
            <a:ext cx="8672526" cy="1854366"/>
            <a:chOff x="269414" y="4069102"/>
            <a:chExt cx="8672526" cy="1854366"/>
          </a:xfrm>
        </p:grpSpPr>
        <p:sp>
          <p:nvSpPr>
            <p:cNvPr id="11" name="TextBox 10"/>
            <p:cNvSpPr txBox="1"/>
            <p:nvPr/>
          </p:nvSpPr>
          <p:spPr>
            <a:xfrm>
              <a:off x="269414" y="4069102"/>
              <a:ext cx="8672526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Tx/>
                <a:buChar char="-"/>
              </a:pPr>
              <a:r>
                <a:rPr lang="en-US" sz="2800" dirty="0" err="1" smtClean="0">
                  <a:solidFill>
                    <a:schemeClr val="accent1">
                      <a:lumMod val="50000"/>
                    </a:schemeClr>
                  </a:solidFill>
                </a:rPr>
                <a:t>Dörtlü</a:t>
              </a:r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800" dirty="0" err="1" smtClean="0">
                  <a:solidFill>
                    <a:schemeClr val="accent1">
                      <a:lumMod val="50000"/>
                    </a:schemeClr>
                  </a:solidFill>
                </a:rPr>
                <a:t>tarama</a:t>
              </a:r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800" dirty="0" err="1" smtClean="0">
                  <a:solidFill>
                    <a:schemeClr val="accent1">
                      <a:lumMod val="50000"/>
                    </a:schemeClr>
                  </a:solidFill>
                </a:rPr>
                <a:t>testinin</a:t>
              </a:r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800" dirty="0" err="1" smtClean="0">
                  <a:solidFill>
                    <a:schemeClr val="accent1">
                      <a:lumMod val="50000"/>
                    </a:schemeClr>
                  </a:solidFill>
                </a:rPr>
                <a:t>yakalama</a:t>
              </a:r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800" dirty="0" err="1" smtClean="0">
                  <a:solidFill>
                    <a:schemeClr val="accent1">
                      <a:lumMod val="50000"/>
                    </a:schemeClr>
                  </a:solidFill>
                </a:rPr>
                <a:t>oranını</a:t>
              </a:r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800" dirty="0" err="1" smtClean="0">
                  <a:solidFill>
                    <a:schemeClr val="accent1">
                      <a:lumMod val="50000"/>
                    </a:schemeClr>
                  </a:solidFill>
                </a:rPr>
                <a:t>arttırmak</a:t>
              </a:r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800" dirty="0" err="1" smtClean="0">
                  <a:solidFill>
                    <a:schemeClr val="accent1">
                      <a:lumMod val="50000"/>
                    </a:schemeClr>
                  </a:solidFill>
                </a:rPr>
                <a:t>amacıyla</a:t>
              </a:r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800" dirty="0" err="1" smtClean="0">
                  <a:solidFill>
                    <a:schemeClr val="accent1">
                      <a:lumMod val="50000"/>
                    </a:schemeClr>
                  </a:solidFill>
                </a:rPr>
                <a:t>kısıtlı</a:t>
              </a:r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800" dirty="0" err="1" smtClean="0">
                  <a:solidFill>
                    <a:schemeClr val="accent1">
                      <a:lumMod val="50000"/>
                    </a:schemeClr>
                  </a:solidFill>
                </a:rPr>
                <a:t>olarak</a:t>
              </a:r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800" dirty="0" err="1" smtClean="0">
                  <a:solidFill>
                    <a:schemeClr val="accent1">
                      <a:lumMod val="50000"/>
                    </a:schemeClr>
                  </a:solidFill>
                </a:rPr>
                <a:t>kullanılmış</a:t>
              </a:r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  </a:t>
              </a:r>
            </a:p>
            <a:p>
              <a:pPr marL="457200" indent="-457200">
                <a:buFontTx/>
                <a:buChar char="-"/>
              </a:pPr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DR / FPR </a:t>
              </a:r>
              <a:r>
                <a:rPr lang="en-US" sz="2800" dirty="0" err="1" smtClean="0">
                  <a:solidFill>
                    <a:schemeClr val="accent1">
                      <a:lumMod val="50000"/>
                    </a:schemeClr>
                  </a:solidFill>
                </a:rPr>
                <a:t>değerleri</a:t>
              </a:r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 ?</a:t>
              </a:r>
            </a:p>
            <a:p>
              <a:pPr marL="457200" indent="-457200">
                <a:buFontTx/>
                <a:buChar char="-"/>
              </a:pPr>
              <a:r>
                <a:rPr lang="en-US" sz="2800" dirty="0" err="1" smtClean="0">
                  <a:solidFill>
                    <a:schemeClr val="accent1">
                      <a:lumMod val="50000"/>
                    </a:schemeClr>
                  </a:solidFill>
                </a:rPr>
                <a:t>Klinik</a:t>
              </a:r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800" dirty="0" err="1" smtClean="0">
                  <a:solidFill>
                    <a:schemeClr val="accent1">
                      <a:lumMod val="50000"/>
                    </a:schemeClr>
                  </a:solidFill>
                </a:rPr>
                <a:t>kullanımda</a:t>
              </a:r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800" dirty="0" err="1" smtClean="0">
                  <a:solidFill>
                    <a:schemeClr val="accent1">
                      <a:lumMod val="50000"/>
                    </a:schemeClr>
                  </a:solidFill>
                </a:rPr>
                <a:t>şimdilik</a:t>
              </a:r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800" dirty="0" err="1" smtClean="0">
                  <a:solidFill>
                    <a:schemeClr val="accent1">
                      <a:lumMod val="50000"/>
                    </a:schemeClr>
                  </a:solidFill>
                </a:rPr>
                <a:t>yeri</a:t>
              </a:r>
              <a:r>
                <a:rPr lang="en-US" sz="28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800" dirty="0" err="1" smtClean="0">
                  <a:solidFill>
                    <a:schemeClr val="accent1">
                      <a:lumMod val="50000"/>
                    </a:schemeClr>
                  </a:solidFill>
                </a:rPr>
                <a:t>yok</a:t>
              </a:r>
              <a:endParaRPr lang="en-US" sz="28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269414" y="4069102"/>
              <a:ext cx="1590817" cy="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69414" y="5923468"/>
              <a:ext cx="1590817" cy="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69414" y="4069102"/>
              <a:ext cx="0" cy="1854366"/>
            </a:xfrm>
            <a:prstGeom prst="line">
              <a:avLst/>
            </a:prstGeom>
            <a:ln w="3175" cmpd="sng">
              <a:solidFill>
                <a:srgbClr val="59595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8941940" y="4069102"/>
              <a:ext cx="0" cy="1854366"/>
            </a:xfrm>
            <a:prstGeom prst="line">
              <a:avLst/>
            </a:prstGeom>
            <a:ln w="3175" cmpd="sng">
              <a:solidFill>
                <a:srgbClr val="59595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7351123" y="4069102"/>
              <a:ext cx="1590817" cy="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7351123" y="5884984"/>
              <a:ext cx="1590817" cy="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0401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19" name="Rectangle 18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20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rimester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: </a:t>
              </a:r>
              <a:r>
                <a:rPr lang="tr-TR" sz="40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entegre test</a:t>
              </a:r>
              <a:endPara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43754" y="3697723"/>
            <a:ext cx="8428774" cy="28931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600" b="1" u="sng" dirty="0" err="1" smtClean="0">
                <a:solidFill>
                  <a:schemeClr val="accent1">
                    <a:lumMod val="50000"/>
                  </a:schemeClr>
                </a:solidFill>
              </a:rPr>
              <a:t>Amaçlar</a:t>
            </a:r>
            <a:r>
              <a:rPr lang="en-US" sz="2600" b="1" u="sng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</a:p>
          <a:p>
            <a:pPr marL="342900" indent="-342900">
              <a:buFontTx/>
              <a:buChar char="-"/>
            </a:pPr>
            <a:r>
              <a:rPr lang="en-US" sz="2600" dirty="0" err="1" smtClean="0"/>
              <a:t>düşük</a:t>
            </a:r>
            <a:r>
              <a:rPr lang="en-US" sz="2600" dirty="0" smtClean="0"/>
              <a:t> </a:t>
            </a:r>
            <a:r>
              <a:rPr lang="en-US" sz="2600" dirty="0" err="1"/>
              <a:t>yanlış</a:t>
            </a:r>
            <a:r>
              <a:rPr lang="en-US" sz="2600" dirty="0"/>
              <a:t> </a:t>
            </a:r>
            <a:r>
              <a:rPr lang="en-US" sz="2600" dirty="0" err="1"/>
              <a:t>pozitiflikle</a:t>
            </a:r>
            <a:r>
              <a:rPr lang="en-US" sz="2600" dirty="0"/>
              <a:t> </a:t>
            </a:r>
            <a:r>
              <a:rPr lang="en-US" sz="2600" dirty="0" err="1"/>
              <a:t>yüksek</a:t>
            </a:r>
            <a:r>
              <a:rPr lang="en-US" sz="2600" dirty="0"/>
              <a:t> </a:t>
            </a:r>
            <a:r>
              <a:rPr lang="en-US" sz="2600" dirty="0" err="1"/>
              <a:t>duyarlılık</a:t>
            </a:r>
            <a:r>
              <a:rPr lang="en-US" sz="2600" dirty="0"/>
              <a:t> </a:t>
            </a:r>
            <a:r>
              <a:rPr lang="en-US" sz="2600" dirty="0" err="1"/>
              <a:t>elde</a:t>
            </a:r>
            <a:r>
              <a:rPr lang="en-US" sz="2600" dirty="0"/>
              <a:t> </a:t>
            </a:r>
            <a:r>
              <a:rPr lang="en-US" sz="2600" dirty="0" err="1" smtClean="0"/>
              <a:t>etmek</a:t>
            </a:r>
            <a:endParaRPr lang="en-US" sz="2600" dirty="0"/>
          </a:p>
          <a:p>
            <a:pPr marL="342900" indent="-342900">
              <a:buFontTx/>
              <a:buChar char="-"/>
            </a:pPr>
            <a:r>
              <a:rPr lang="en-US" sz="2600" dirty="0" err="1" smtClean="0"/>
              <a:t>invaziv</a:t>
            </a:r>
            <a:r>
              <a:rPr lang="en-US" sz="2600" dirty="0" smtClean="0"/>
              <a:t> </a:t>
            </a:r>
            <a:r>
              <a:rPr lang="en-US" sz="2600" dirty="0" err="1" smtClean="0"/>
              <a:t>girişim</a:t>
            </a:r>
            <a:r>
              <a:rPr lang="en-US" sz="2600" dirty="0" smtClean="0"/>
              <a:t> </a:t>
            </a:r>
            <a:r>
              <a:rPr lang="en-US" sz="2600" dirty="0" err="1" smtClean="0"/>
              <a:t>oranını</a:t>
            </a:r>
            <a:r>
              <a:rPr lang="en-US" sz="2600" dirty="0" smtClean="0"/>
              <a:t> </a:t>
            </a:r>
            <a:r>
              <a:rPr lang="en-US" sz="2600" dirty="0" err="1" smtClean="0"/>
              <a:t>azaltmak</a:t>
            </a:r>
            <a:endParaRPr lang="en-US" sz="2600" dirty="0" smtClean="0"/>
          </a:p>
          <a:p>
            <a:r>
              <a:rPr lang="en-US" sz="2600" b="1" u="sng" dirty="0" err="1" smtClean="0">
                <a:solidFill>
                  <a:srgbClr val="254061"/>
                </a:solidFill>
              </a:rPr>
              <a:t>Sorunlar</a:t>
            </a:r>
            <a:r>
              <a:rPr lang="en-US" sz="2600" b="1" u="sng" dirty="0" smtClean="0">
                <a:solidFill>
                  <a:srgbClr val="254061"/>
                </a:solidFill>
              </a:rPr>
              <a:t>: </a:t>
            </a:r>
          </a:p>
          <a:p>
            <a:pPr marL="342900" indent="-342900">
              <a:buFontTx/>
              <a:buChar char="-"/>
            </a:pPr>
            <a:r>
              <a:rPr lang="en-US" sz="2600" dirty="0" err="1" smtClean="0"/>
              <a:t>testin</a:t>
            </a:r>
            <a:r>
              <a:rPr lang="en-US" sz="2600" dirty="0" smtClean="0"/>
              <a:t> </a:t>
            </a:r>
            <a:r>
              <a:rPr lang="en-US" sz="2600" dirty="0" err="1" smtClean="0"/>
              <a:t>sonuçlanması</a:t>
            </a:r>
            <a:r>
              <a:rPr lang="en-US" sz="2600" dirty="0" smtClean="0"/>
              <a:t> </a:t>
            </a:r>
            <a:r>
              <a:rPr lang="en-US" sz="2600" dirty="0"/>
              <a:t>3-4 </a:t>
            </a:r>
            <a:r>
              <a:rPr lang="en-US" sz="2600" dirty="0" err="1"/>
              <a:t>hafta</a:t>
            </a:r>
            <a:r>
              <a:rPr lang="en-US" sz="2600" dirty="0"/>
              <a:t> </a:t>
            </a:r>
            <a:r>
              <a:rPr lang="en-US" sz="2600" dirty="0" err="1" smtClean="0"/>
              <a:t>sürer</a:t>
            </a:r>
            <a:endParaRPr lang="en-US" sz="2600" dirty="0"/>
          </a:p>
          <a:p>
            <a:pPr marL="342900" indent="-342900">
              <a:buFontTx/>
              <a:buChar char="-"/>
            </a:pPr>
            <a:r>
              <a:rPr lang="en-US" sz="2600" dirty="0" err="1" smtClean="0"/>
              <a:t>erken</a:t>
            </a:r>
            <a:r>
              <a:rPr lang="en-US" sz="2600" dirty="0" smtClean="0"/>
              <a:t> </a:t>
            </a:r>
            <a:r>
              <a:rPr lang="en-US" sz="2600" dirty="0"/>
              <a:t>prenatal </a:t>
            </a:r>
            <a:r>
              <a:rPr lang="en-US" sz="2600" dirty="0" err="1"/>
              <a:t>tanı</a:t>
            </a:r>
            <a:r>
              <a:rPr lang="en-US" sz="2600" dirty="0"/>
              <a:t> </a:t>
            </a:r>
            <a:r>
              <a:rPr lang="en-US" sz="2600" dirty="0" err="1"/>
              <a:t>yöntemlerinin</a:t>
            </a:r>
            <a:r>
              <a:rPr lang="en-US" sz="2600" dirty="0"/>
              <a:t> </a:t>
            </a:r>
            <a:r>
              <a:rPr lang="en-US" sz="2600" dirty="0" err="1" smtClean="0"/>
              <a:t>kullanılamaması</a:t>
            </a:r>
            <a:endParaRPr lang="en-US" sz="2600" dirty="0"/>
          </a:p>
          <a:p>
            <a:pPr marL="342900" indent="-342900">
              <a:buFontTx/>
              <a:buChar char="-"/>
            </a:pPr>
            <a:r>
              <a:rPr lang="en-US" sz="2600" dirty="0" err="1" smtClean="0"/>
              <a:t>gebe</a:t>
            </a:r>
            <a:r>
              <a:rPr lang="en-US" sz="2600" dirty="0" smtClean="0"/>
              <a:t> 2. </a:t>
            </a:r>
            <a:r>
              <a:rPr lang="en-US" sz="2600" dirty="0" err="1" smtClean="0"/>
              <a:t>aşamaya</a:t>
            </a:r>
            <a:r>
              <a:rPr lang="en-US" sz="2600" dirty="0" smtClean="0"/>
              <a:t> </a:t>
            </a:r>
            <a:r>
              <a:rPr lang="en-US" sz="2600" dirty="0" err="1" smtClean="0"/>
              <a:t>gelmezse</a:t>
            </a:r>
            <a:r>
              <a:rPr lang="en-US" sz="2600" dirty="0" smtClean="0"/>
              <a:t> </a:t>
            </a:r>
            <a:r>
              <a:rPr lang="en-US" sz="2600" dirty="0" err="1" smtClean="0"/>
              <a:t>testin</a:t>
            </a:r>
            <a:r>
              <a:rPr lang="en-US" sz="2600" dirty="0" smtClean="0"/>
              <a:t> </a:t>
            </a:r>
            <a:r>
              <a:rPr lang="en-US" sz="2600" dirty="0" err="1" smtClean="0"/>
              <a:t>sonuçsuz</a:t>
            </a:r>
            <a:r>
              <a:rPr lang="en-US" sz="2600" dirty="0" smtClean="0"/>
              <a:t> </a:t>
            </a:r>
            <a:r>
              <a:rPr lang="en-US" sz="2600" dirty="0" err="1" smtClean="0"/>
              <a:t>kalması</a:t>
            </a:r>
            <a:endParaRPr lang="en-US" sz="2600" dirty="0"/>
          </a:p>
        </p:txBody>
      </p:sp>
      <p:grpSp>
        <p:nvGrpSpPr>
          <p:cNvPr id="30" name="Group 29"/>
          <p:cNvGrpSpPr/>
          <p:nvPr/>
        </p:nvGrpSpPr>
        <p:grpSpPr>
          <a:xfrm>
            <a:off x="380454" y="1310828"/>
            <a:ext cx="7177490" cy="2485508"/>
            <a:chOff x="803811" y="1310828"/>
            <a:chExt cx="7177490" cy="2485508"/>
          </a:xfrm>
        </p:grpSpPr>
        <p:grpSp>
          <p:nvGrpSpPr>
            <p:cNvPr id="17" name="Group 16"/>
            <p:cNvGrpSpPr/>
            <p:nvPr/>
          </p:nvGrpSpPr>
          <p:grpSpPr>
            <a:xfrm>
              <a:off x="803811" y="1310828"/>
              <a:ext cx="7177490" cy="2485508"/>
              <a:chOff x="739666" y="2219189"/>
              <a:chExt cx="7177490" cy="2485508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744093" y="2219189"/>
                <a:ext cx="7173063" cy="680380"/>
              </a:xfrm>
              <a:prstGeom prst="rect">
                <a:avLst/>
              </a:prstGeom>
              <a:solidFill>
                <a:srgbClr val="A6A6A6"/>
              </a:solidFill>
              <a:ln>
                <a:solidFill>
                  <a:srgbClr val="7F7F7F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txBody>
              <a:bodyPr wrap="square" bIns="140400" rtlCol="0">
                <a:spAutoFit/>
              </a:bodyPr>
              <a:lstStyle/>
              <a:p>
                <a:r>
                  <a:rPr lang="en-US" sz="3200" b="1" dirty="0" smtClean="0"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        </a:t>
                </a:r>
                <a:r>
                  <a:rPr lang="en-US" sz="3200" dirty="0" smtClean="0">
                    <a:solidFill>
                      <a:schemeClr val="tx2">
                        <a:lumMod val="75000"/>
                      </a:schemeClr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11-14 </a:t>
                </a:r>
                <a:r>
                  <a:rPr lang="en-US" sz="3200" dirty="0" err="1" smtClean="0">
                    <a:solidFill>
                      <a:schemeClr val="tx2">
                        <a:lumMod val="75000"/>
                      </a:schemeClr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hafta</a:t>
                </a:r>
                <a:r>
                  <a:rPr lang="en-US" sz="3200" dirty="0" smtClean="0">
                    <a:solidFill>
                      <a:schemeClr val="tx2">
                        <a:lumMod val="75000"/>
                      </a:schemeClr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	NT, PAPP-A</a:t>
                </a:r>
                <a:r>
                  <a:rPr lang="en-US" sz="3200" dirty="0" smtClean="0"/>
                  <a:t>	 </a:t>
                </a:r>
                <a:endParaRPr lang="en-US" sz="3200" dirty="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44093" y="3044786"/>
                <a:ext cx="7173063" cy="68038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rgbClr val="7F7F7F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txBody>
              <a:bodyPr wrap="square" bIns="140400" rtlCol="0">
                <a:spAutoFit/>
              </a:bodyPr>
              <a:lstStyle/>
              <a:p>
                <a:r>
                  <a:rPr lang="en-US" sz="3200" b="1" dirty="0" smtClean="0"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        </a:t>
                </a:r>
                <a:r>
                  <a:rPr lang="en-US" sz="3200" dirty="0" smtClean="0">
                    <a:solidFill>
                      <a:srgbClr val="17375E"/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15</a:t>
                </a:r>
                <a:r>
                  <a:rPr lang="en-US" sz="3200" dirty="0">
                    <a:solidFill>
                      <a:srgbClr val="17375E"/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-20 </a:t>
                </a:r>
                <a:r>
                  <a:rPr lang="en-US" sz="3200" dirty="0" err="1" smtClean="0">
                    <a:solidFill>
                      <a:srgbClr val="17375E"/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hafta</a:t>
                </a:r>
                <a:r>
                  <a:rPr lang="en-US" sz="3200" dirty="0" smtClean="0">
                    <a:solidFill>
                      <a:srgbClr val="17375E"/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	</a:t>
                </a:r>
                <a:r>
                  <a:rPr lang="en-US" sz="3200" dirty="0" err="1" smtClean="0">
                    <a:solidFill>
                      <a:srgbClr val="17375E"/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hCG</a:t>
                </a:r>
                <a:r>
                  <a:rPr lang="en-US" sz="3200" dirty="0">
                    <a:solidFill>
                      <a:srgbClr val="17375E"/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, AFP, uE3, </a:t>
                </a:r>
                <a:r>
                  <a:rPr lang="en-US" sz="3200" dirty="0" err="1">
                    <a:solidFill>
                      <a:srgbClr val="17375E"/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inhibin</a:t>
                </a:r>
                <a:r>
                  <a:rPr lang="en-US" sz="3200" dirty="0">
                    <a:solidFill>
                      <a:srgbClr val="17375E"/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-A</a:t>
                </a: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739666" y="3868827"/>
                <a:ext cx="7173063" cy="68038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rgbClr val="7F7F7F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txBody>
              <a:bodyPr wrap="square" bIns="140400" rtlCol="0">
                <a:spAutoFit/>
              </a:bodyPr>
              <a:lstStyle/>
              <a:p>
                <a:r>
                  <a:rPr lang="en-US" sz="3200" b="1" dirty="0" smtClean="0">
                    <a:solidFill>
                      <a:schemeClr val="accent3">
                        <a:lumMod val="60000"/>
                        <a:lumOff val="40000"/>
                      </a:schemeClr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rPr>
                  <a:t>        </a:t>
                </a:r>
                <a:r>
                  <a:rPr lang="en-US" sz="3200" dirty="0" err="1" smtClean="0">
                    <a:solidFill>
                      <a:schemeClr val="accent3">
                        <a:lumMod val="60000"/>
                        <a:lumOff val="40000"/>
                      </a:schemeClr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Arial"/>
                    <a:cs typeface="Arial"/>
                  </a:rPr>
                  <a:t>sonuç</a:t>
                </a:r>
                <a:r>
                  <a:rPr lang="en-US" sz="3200" dirty="0" smtClean="0">
                    <a:solidFill>
                      <a:schemeClr val="accent3">
                        <a:lumMod val="60000"/>
                        <a:lumOff val="40000"/>
                      </a:schemeClr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Arial"/>
                    <a:cs typeface="Arial"/>
                  </a:rPr>
                  <a:t>.: </a:t>
                </a:r>
                <a:r>
                  <a:rPr lang="en-US" sz="3200" dirty="0" smtClean="0">
                    <a:solidFill>
                      <a:schemeClr val="bg1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Arial"/>
                    <a:cs typeface="Arial"/>
                  </a:rPr>
                  <a:t>2. </a:t>
                </a:r>
                <a:r>
                  <a:rPr lang="en-US" sz="3200" dirty="0" err="1" smtClean="0">
                    <a:solidFill>
                      <a:schemeClr val="bg1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Arial"/>
                    <a:cs typeface="Arial"/>
                  </a:rPr>
                  <a:t>örnekten</a:t>
                </a:r>
                <a:r>
                  <a:rPr lang="en-US" sz="3200" dirty="0" smtClean="0">
                    <a:solidFill>
                      <a:schemeClr val="bg1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Arial"/>
                    <a:cs typeface="Arial"/>
                  </a:rPr>
                  <a:t> </a:t>
                </a:r>
                <a:r>
                  <a:rPr lang="en-US" sz="3200" dirty="0" err="1" smtClean="0">
                    <a:solidFill>
                      <a:schemeClr val="bg1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Arial"/>
                    <a:cs typeface="Arial"/>
                  </a:rPr>
                  <a:t>sonra</a:t>
                </a:r>
                <a:r>
                  <a:rPr lang="en-US" sz="3200" dirty="0" smtClean="0">
                    <a:solidFill>
                      <a:schemeClr val="bg1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Arial"/>
                    <a:cs typeface="Arial"/>
                  </a:rPr>
                  <a:t> </a:t>
                </a:r>
                <a:r>
                  <a:rPr lang="en-US" sz="3200" dirty="0" err="1" smtClean="0">
                    <a:solidFill>
                      <a:schemeClr val="bg1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Arial"/>
                    <a:cs typeface="Arial"/>
                  </a:rPr>
                  <a:t>verilir</a:t>
                </a:r>
                <a:endParaRPr lang="en-US" sz="3200" dirty="0">
                  <a:solidFill>
                    <a:schemeClr val="bg1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744093" y="2429119"/>
                <a:ext cx="535949" cy="9409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</p:spPr>
            <p:txBody>
              <a:bodyPr wrap="none" tIns="0" bIns="93600" rtlCol="0" anchor="t">
                <a:spAutoFit/>
              </a:bodyPr>
              <a:lstStyle/>
              <a:p>
                <a:r>
                  <a:rPr lang="en-US" sz="5500" dirty="0" smtClean="0">
                    <a:solidFill>
                      <a:schemeClr val="bg1"/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+</a:t>
                </a:r>
                <a:endParaRPr lang="en-US" sz="5500" dirty="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3155979" y="3765978"/>
                <a:ext cx="184666" cy="938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5500" dirty="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endParaRPr>
              </a:p>
            </p:txBody>
          </p:sp>
          <p:cxnSp>
            <p:nvCxnSpPr>
              <p:cNvPr id="15" name="Straight Arrow Connector 14"/>
              <p:cNvCxnSpPr/>
              <p:nvPr/>
            </p:nvCxnSpPr>
            <p:spPr>
              <a:xfrm>
                <a:off x="997801" y="4217907"/>
                <a:ext cx="400581" cy="0"/>
              </a:xfrm>
              <a:prstGeom prst="straightConnector1">
                <a:avLst/>
              </a:prstGeom>
              <a:ln w="76200" cmpd="sng">
                <a:solidFill>
                  <a:schemeClr val="accent3">
                    <a:lumMod val="75000"/>
                  </a:schemeClr>
                </a:solidFill>
                <a:headEnd type="none"/>
                <a:tailEnd type="triangle"/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Straight Connector 28"/>
            <p:cNvCxnSpPr/>
            <p:nvPr/>
          </p:nvCxnSpPr>
          <p:spPr>
            <a:xfrm flipV="1">
              <a:off x="1061946" y="2461658"/>
              <a:ext cx="0" cy="847888"/>
            </a:xfrm>
            <a:prstGeom prst="line">
              <a:avLst/>
            </a:prstGeom>
            <a:ln w="76200" cmpd="sng">
              <a:solidFill>
                <a:srgbClr val="77933C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7954094" y="1824964"/>
            <a:ext cx="886506" cy="1815882"/>
          </a:xfrm>
          <a:prstGeom prst="rect">
            <a:avLst/>
          </a:prstGeom>
          <a:pattFill prst="smCheck">
            <a:fgClr>
              <a:schemeClr val="tx1">
                <a:lumMod val="65000"/>
                <a:lumOff val="35000"/>
              </a:schemeClr>
            </a:fgClr>
            <a:bgClr>
              <a:schemeClr val="tx1">
                <a:lumMod val="50000"/>
                <a:lumOff val="50000"/>
              </a:schemeClr>
            </a:bgClr>
          </a:pattFill>
          <a:ln w="3175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DR</a:t>
            </a:r>
          </a:p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% 96</a:t>
            </a:r>
          </a:p>
          <a:p>
            <a:r>
              <a:rPr lang="en-US" sz="2800" dirty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F</a:t>
            </a:r>
            <a:r>
              <a:rPr lang="en-US" sz="2800" dirty="0" smtClean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PR</a:t>
            </a:r>
          </a:p>
          <a:p>
            <a:r>
              <a:rPr lang="en-US" sz="2800" dirty="0" smtClean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% 5</a:t>
            </a:r>
            <a:endParaRPr lang="en-US" sz="2800" dirty="0">
              <a:solidFill>
                <a:srgbClr val="800000"/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45659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4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rimester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: </a:t>
              </a:r>
              <a:r>
                <a:rPr lang="tr-TR" sz="40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serum entegre test</a:t>
              </a:r>
              <a:endPara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84881" y="1336824"/>
            <a:ext cx="7177490" cy="2763547"/>
            <a:chOff x="384881" y="1336824"/>
            <a:chExt cx="7177490" cy="2763547"/>
          </a:xfrm>
        </p:grpSpPr>
        <p:grpSp>
          <p:nvGrpSpPr>
            <p:cNvPr id="8" name="Group 7"/>
            <p:cNvGrpSpPr/>
            <p:nvPr/>
          </p:nvGrpSpPr>
          <p:grpSpPr>
            <a:xfrm>
              <a:off x="384881" y="1614863"/>
              <a:ext cx="7177490" cy="2485508"/>
              <a:chOff x="803811" y="1310828"/>
              <a:chExt cx="7177490" cy="2485508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803811" y="1310828"/>
                <a:ext cx="7177490" cy="2485508"/>
                <a:chOff x="739666" y="2219189"/>
                <a:chExt cx="7177490" cy="2485508"/>
              </a:xfrm>
            </p:grpSpPr>
            <p:sp>
              <p:nvSpPr>
                <p:cNvPr id="11" name="TextBox 10"/>
                <p:cNvSpPr txBox="1"/>
                <p:nvPr/>
              </p:nvSpPr>
              <p:spPr>
                <a:xfrm>
                  <a:off x="744093" y="2219189"/>
                  <a:ext cx="7173063" cy="680380"/>
                </a:xfrm>
                <a:prstGeom prst="rect">
                  <a:avLst/>
                </a:prstGeom>
                <a:solidFill>
                  <a:srgbClr val="A6A6A6"/>
                </a:solidFill>
                <a:ln>
                  <a:solidFill>
                    <a:srgbClr val="7F7F7F"/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txBody>
                <a:bodyPr wrap="square" bIns="140400" rtlCol="0">
                  <a:spAutoFit/>
                </a:bodyPr>
                <a:lstStyle/>
                <a:p>
                  <a:r>
                    <a:rPr lang="en-US" sz="3200" b="1" dirty="0" smtClean="0">
                      <a:effectLst>
                        <a:innerShdw blurRad="63500" dist="50800" dir="5400000">
                          <a:prstClr val="black">
                            <a:alpha val="50000"/>
                          </a:prstClr>
                        </a:innerShdw>
                      </a:effectLst>
                    </a:rPr>
                    <a:t>        </a:t>
                  </a:r>
                  <a:r>
                    <a:rPr lang="en-US" sz="3200" dirty="0" smtClean="0">
                      <a:solidFill>
                        <a:schemeClr val="tx2">
                          <a:lumMod val="75000"/>
                        </a:schemeClr>
                      </a:solidFill>
                      <a:effectLst>
                        <a:innerShdw blurRad="63500" dist="50800" dir="5400000">
                          <a:prstClr val="black">
                            <a:alpha val="50000"/>
                          </a:prstClr>
                        </a:innerShdw>
                      </a:effectLst>
                    </a:rPr>
                    <a:t>11-14 </a:t>
                  </a:r>
                  <a:r>
                    <a:rPr lang="en-US" sz="3200" dirty="0" err="1" smtClean="0">
                      <a:solidFill>
                        <a:schemeClr val="tx2">
                          <a:lumMod val="75000"/>
                        </a:schemeClr>
                      </a:solidFill>
                      <a:effectLst>
                        <a:innerShdw blurRad="63500" dist="50800" dir="5400000">
                          <a:prstClr val="black">
                            <a:alpha val="50000"/>
                          </a:prstClr>
                        </a:innerShdw>
                      </a:effectLst>
                    </a:rPr>
                    <a:t>hafta</a:t>
                  </a:r>
                  <a:r>
                    <a:rPr lang="en-US" sz="3200" dirty="0" smtClean="0">
                      <a:solidFill>
                        <a:schemeClr val="tx2">
                          <a:lumMod val="75000"/>
                        </a:schemeClr>
                      </a:solidFill>
                      <a:effectLst>
                        <a:innerShdw blurRad="63500" dist="50800" dir="5400000">
                          <a:prstClr val="black">
                            <a:alpha val="50000"/>
                          </a:prstClr>
                        </a:innerShdw>
                      </a:effectLst>
                    </a:rPr>
                    <a:t>	NT, PAPP-A</a:t>
                  </a:r>
                  <a:r>
                    <a:rPr lang="en-US" sz="3200" dirty="0" smtClean="0"/>
                    <a:t>	 </a:t>
                  </a:r>
                  <a:endParaRPr lang="en-US" sz="3200" dirty="0"/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744093" y="3044786"/>
                  <a:ext cx="7173063" cy="680380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rgbClr val="7F7F7F"/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txBody>
                <a:bodyPr wrap="square" bIns="140400" rtlCol="0">
                  <a:spAutoFit/>
                </a:bodyPr>
                <a:lstStyle/>
                <a:p>
                  <a:r>
                    <a:rPr lang="en-US" sz="3200" b="1" dirty="0" smtClean="0">
                      <a:effectLst>
                        <a:innerShdw blurRad="63500" dist="50800" dir="5400000">
                          <a:prstClr val="black">
                            <a:alpha val="50000"/>
                          </a:prstClr>
                        </a:innerShdw>
                      </a:effectLst>
                    </a:rPr>
                    <a:t>        </a:t>
                  </a:r>
                  <a:r>
                    <a:rPr lang="en-US" sz="3200" dirty="0" smtClean="0">
                      <a:solidFill>
                        <a:srgbClr val="17375E"/>
                      </a:solidFill>
                      <a:effectLst>
                        <a:innerShdw blurRad="63500" dist="50800" dir="5400000">
                          <a:prstClr val="black">
                            <a:alpha val="50000"/>
                          </a:prstClr>
                        </a:innerShdw>
                      </a:effectLst>
                    </a:rPr>
                    <a:t>15</a:t>
                  </a:r>
                  <a:r>
                    <a:rPr lang="en-US" sz="3200" dirty="0">
                      <a:solidFill>
                        <a:srgbClr val="17375E"/>
                      </a:solidFill>
                      <a:effectLst>
                        <a:innerShdw blurRad="63500" dist="50800" dir="5400000">
                          <a:prstClr val="black">
                            <a:alpha val="50000"/>
                          </a:prstClr>
                        </a:innerShdw>
                      </a:effectLst>
                    </a:rPr>
                    <a:t>-20 </a:t>
                  </a:r>
                  <a:r>
                    <a:rPr lang="en-US" sz="3200" dirty="0" err="1" smtClean="0">
                      <a:solidFill>
                        <a:srgbClr val="17375E"/>
                      </a:solidFill>
                      <a:effectLst>
                        <a:innerShdw blurRad="63500" dist="50800" dir="5400000">
                          <a:prstClr val="black">
                            <a:alpha val="50000"/>
                          </a:prstClr>
                        </a:innerShdw>
                      </a:effectLst>
                    </a:rPr>
                    <a:t>hafta</a:t>
                  </a:r>
                  <a:r>
                    <a:rPr lang="en-US" sz="3200" dirty="0" smtClean="0">
                      <a:solidFill>
                        <a:srgbClr val="17375E"/>
                      </a:solidFill>
                      <a:effectLst>
                        <a:innerShdw blurRad="63500" dist="50800" dir="5400000">
                          <a:prstClr val="black">
                            <a:alpha val="50000"/>
                          </a:prstClr>
                        </a:innerShdw>
                      </a:effectLst>
                    </a:rPr>
                    <a:t>	</a:t>
                  </a:r>
                  <a:r>
                    <a:rPr lang="en-US" sz="3200" dirty="0" err="1" smtClean="0">
                      <a:solidFill>
                        <a:srgbClr val="17375E"/>
                      </a:solidFill>
                      <a:effectLst>
                        <a:innerShdw blurRad="63500" dist="50800" dir="5400000">
                          <a:prstClr val="black">
                            <a:alpha val="50000"/>
                          </a:prstClr>
                        </a:innerShdw>
                      </a:effectLst>
                    </a:rPr>
                    <a:t>hCG</a:t>
                  </a:r>
                  <a:r>
                    <a:rPr lang="en-US" sz="3200" dirty="0">
                      <a:solidFill>
                        <a:srgbClr val="17375E"/>
                      </a:solidFill>
                      <a:effectLst>
                        <a:innerShdw blurRad="63500" dist="50800" dir="5400000">
                          <a:prstClr val="black">
                            <a:alpha val="50000"/>
                          </a:prstClr>
                        </a:innerShdw>
                      </a:effectLst>
                    </a:rPr>
                    <a:t>, AFP, uE3, </a:t>
                  </a:r>
                  <a:r>
                    <a:rPr lang="en-US" sz="3200" dirty="0" err="1">
                      <a:solidFill>
                        <a:srgbClr val="17375E"/>
                      </a:solidFill>
                      <a:effectLst>
                        <a:innerShdw blurRad="63500" dist="50800" dir="5400000">
                          <a:prstClr val="black">
                            <a:alpha val="50000"/>
                          </a:prstClr>
                        </a:innerShdw>
                      </a:effectLst>
                    </a:rPr>
                    <a:t>inhibin</a:t>
                  </a:r>
                  <a:r>
                    <a:rPr lang="en-US" sz="3200" dirty="0">
                      <a:solidFill>
                        <a:srgbClr val="17375E"/>
                      </a:solidFill>
                      <a:effectLst>
                        <a:innerShdw blurRad="63500" dist="50800" dir="5400000">
                          <a:prstClr val="black">
                            <a:alpha val="50000"/>
                          </a:prstClr>
                        </a:innerShdw>
                      </a:effectLst>
                    </a:rPr>
                    <a:t>-A</a:t>
                  </a: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739666" y="3868827"/>
                  <a:ext cx="7173063" cy="680380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solidFill>
                    <a:srgbClr val="7F7F7F"/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txBody>
                <a:bodyPr wrap="square" bIns="140400" rtlCol="0">
                  <a:spAutoFit/>
                </a:bodyPr>
                <a:lstStyle/>
                <a:p>
                  <a:r>
                    <a:rPr lang="en-US" sz="3200" b="1" dirty="0" smtClean="0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        </a:t>
                  </a:r>
                  <a:r>
                    <a:rPr lang="en-US" sz="3200" dirty="0" err="1" smtClean="0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effectLst>
                        <a:outerShdw blurRad="50800" dist="38100" dir="8100000" algn="tr" rotWithShape="0">
                          <a:prstClr val="black">
                            <a:alpha val="40000"/>
                          </a:prstClr>
                        </a:outerShdw>
                      </a:effectLst>
                      <a:latin typeface="Arial"/>
                      <a:cs typeface="Arial"/>
                    </a:rPr>
                    <a:t>sonuç</a:t>
                  </a:r>
                  <a:r>
                    <a:rPr lang="en-US" sz="3200" dirty="0" smtClean="0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effectLst>
                        <a:outerShdw blurRad="50800" dist="38100" dir="8100000" algn="tr" rotWithShape="0">
                          <a:prstClr val="black">
                            <a:alpha val="40000"/>
                          </a:prstClr>
                        </a:outerShdw>
                      </a:effectLst>
                      <a:latin typeface="Arial"/>
                      <a:cs typeface="Arial"/>
                    </a:rPr>
                    <a:t>.: </a:t>
                  </a:r>
                  <a:r>
                    <a:rPr lang="en-US" sz="3200" dirty="0" smtClean="0">
                      <a:solidFill>
                        <a:schemeClr val="bg1"/>
                      </a:solidFill>
                      <a:effectLst>
                        <a:outerShdw blurRad="50800" dist="38100" dir="8100000" algn="tr" rotWithShape="0">
                          <a:prstClr val="black">
                            <a:alpha val="40000"/>
                          </a:prstClr>
                        </a:outerShdw>
                      </a:effectLst>
                      <a:latin typeface="Arial"/>
                      <a:cs typeface="Arial"/>
                    </a:rPr>
                    <a:t>2. </a:t>
                  </a:r>
                  <a:r>
                    <a:rPr lang="en-US" sz="3200" dirty="0" err="1" smtClean="0">
                      <a:solidFill>
                        <a:schemeClr val="bg1"/>
                      </a:solidFill>
                      <a:effectLst>
                        <a:outerShdw blurRad="50800" dist="38100" dir="8100000" algn="tr" rotWithShape="0">
                          <a:prstClr val="black">
                            <a:alpha val="40000"/>
                          </a:prstClr>
                        </a:outerShdw>
                      </a:effectLst>
                      <a:latin typeface="Arial"/>
                      <a:cs typeface="Arial"/>
                    </a:rPr>
                    <a:t>örnekten</a:t>
                  </a:r>
                  <a:r>
                    <a:rPr lang="en-US" sz="3200" dirty="0" smtClean="0">
                      <a:solidFill>
                        <a:schemeClr val="bg1"/>
                      </a:solidFill>
                      <a:effectLst>
                        <a:outerShdw blurRad="50800" dist="38100" dir="8100000" algn="tr" rotWithShape="0">
                          <a:prstClr val="black">
                            <a:alpha val="40000"/>
                          </a:prstClr>
                        </a:outerShdw>
                      </a:effectLst>
                      <a:latin typeface="Arial"/>
                      <a:cs typeface="Arial"/>
                    </a:rPr>
                    <a:t> </a:t>
                  </a:r>
                  <a:r>
                    <a:rPr lang="en-US" sz="3200" dirty="0" err="1" smtClean="0">
                      <a:solidFill>
                        <a:schemeClr val="bg1"/>
                      </a:solidFill>
                      <a:effectLst>
                        <a:outerShdw blurRad="50800" dist="38100" dir="8100000" algn="tr" rotWithShape="0">
                          <a:prstClr val="black">
                            <a:alpha val="40000"/>
                          </a:prstClr>
                        </a:outerShdw>
                      </a:effectLst>
                      <a:latin typeface="Arial"/>
                      <a:cs typeface="Arial"/>
                    </a:rPr>
                    <a:t>sonra</a:t>
                  </a:r>
                  <a:r>
                    <a:rPr lang="en-US" sz="3200" dirty="0" smtClean="0">
                      <a:solidFill>
                        <a:schemeClr val="bg1"/>
                      </a:solidFill>
                      <a:effectLst>
                        <a:outerShdw blurRad="50800" dist="38100" dir="8100000" algn="tr" rotWithShape="0">
                          <a:prstClr val="black">
                            <a:alpha val="40000"/>
                          </a:prstClr>
                        </a:outerShdw>
                      </a:effectLst>
                      <a:latin typeface="Arial"/>
                      <a:cs typeface="Arial"/>
                    </a:rPr>
                    <a:t> </a:t>
                  </a:r>
                  <a:r>
                    <a:rPr lang="en-US" sz="3200" dirty="0" err="1" smtClean="0">
                      <a:solidFill>
                        <a:schemeClr val="bg1"/>
                      </a:solidFill>
                      <a:effectLst>
                        <a:outerShdw blurRad="50800" dist="38100" dir="8100000" algn="tr" rotWithShape="0">
                          <a:prstClr val="black">
                            <a:alpha val="40000"/>
                          </a:prstClr>
                        </a:outerShdw>
                      </a:effectLst>
                      <a:latin typeface="Arial"/>
                      <a:cs typeface="Arial"/>
                    </a:rPr>
                    <a:t>verilir</a:t>
                  </a:r>
                  <a:endParaRPr lang="en-US" sz="3200" dirty="0">
                    <a:solidFill>
                      <a:schemeClr val="bg1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Arial"/>
                    <a:cs typeface="Arial"/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744093" y="2429119"/>
                  <a:ext cx="535949" cy="940900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</p:spPr>
              <p:txBody>
                <a:bodyPr wrap="none" tIns="0" bIns="93600" rtlCol="0" anchor="t">
                  <a:spAutoFit/>
                </a:bodyPr>
                <a:lstStyle/>
                <a:p>
                  <a:r>
                    <a:rPr lang="en-US" sz="5500" dirty="0" smtClean="0">
                      <a:solidFill>
                        <a:schemeClr val="bg1"/>
                      </a:solidFill>
                      <a:effectLst>
                        <a:innerShdw blurRad="63500" dist="50800" dir="5400000">
                          <a:prstClr val="black">
                            <a:alpha val="50000"/>
                          </a:prstClr>
                        </a:innerShdw>
                      </a:effectLst>
                    </a:rPr>
                    <a:t>+</a:t>
                  </a:r>
                  <a:endParaRPr lang="en-US" sz="5500" dirty="0">
                    <a:solidFill>
                      <a:schemeClr val="bg1"/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3155979" y="3765978"/>
                  <a:ext cx="184666" cy="93871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en-US" sz="5500" dirty="0">
                    <a:solidFill>
                      <a:schemeClr val="bg1"/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endParaRPr>
                </a:p>
              </p:txBody>
            </p:sp>
            <p:cxnSp>
              <p:nvCxnSpPr>
                <p:cNvPr id="16" name="Straight Arrow Connector 15"/>
                <p:cNvCxnSpPr/>
                <p:nvPr/>
              </p:nvCxnSpPr>
              <p:spPr>
                <a:xfrm>
                  <a:off x="997801" y="4217907"/>
                  <a:ext cx="400581" cy="0"/>
                </a:xfrm>
                <a:prstGeom prst="straightConnector1">
                  <a:avLst/>
                </a:prstGeom>
                <a:ln w="76200" cmpd="sng">
                  <a:solidFill>
                    <a:schemeClr val="accent3">
                      <a:lumMod val="75000"/>
                    </a:schemeClr>
                  </a:solidFill>
                  <a:headEnd type="none"/>
                  <a:tailEnd type="triangle"/>
                </a:ln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" name="Straight Connector 9"/>
              <p:cNvCxnSpPr/>
              <p:nvPr/>
            </p:nvCxnSpPr>
            <p:spPr>
              <a:xfrm flipV="1">
                <a:off x="1061946" y="2461658"/>
                <a:ext cx="0" cy="847888"/>
              </a:xfrm>
              <a:prstGeom prst="line">
                <a:avLst/>
              </a:prstGeom>
              <a:ln w="76200" cmpd="sng">
                <a:solidFill>
                  <a:srgbClr val="77933C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6"/>
            <p:cNvSpPr txBox="1"/>
            <p:nvPr/>
          </p:nvSpPr>
          <p:spPr>
            <a:xfrm>
              <a:off x="3104663" y="1336824"/>
              <a:ext cx="51156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600" dirty="0" smtClean="0">
                  <a:solidFill>
                    <a:srgbClr val="800000"/>
                  </a:solidFill>
                </a:rPr>
                <a:t>/</a:t>
              </a:r>
              <a:endParaRPr lang="en-US" sz="6600" dirty="0">
                <a:solidFill>
                  <a:srgbClr val="800000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562371" y="4261092"/>
            <a:ext cx="1360418" cy="1815882"/>
          </a:xfrm>
          <a:prstGeom prst="rect">
            <a:avLst/>
          </a:prstGeom>
          <a:pattFill prst="smCheck">
            <a:fgClr>
              <a:schemeClr val="tx1">
                <a:lumMod val="65000"/>
                <a:lumOff val="35000"/>
              </a:schemeClr>
            </a:fgClr>
            <a:bgClr>
              <a:schemeClr val="tx1">
                <a:lumMod val="50000"/>
                <a:lumOff val="50000"/>
              </a:schemeClr>
            </a:bgClr>
          </a:pattFill>
          <a:ln w="3175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DR</a:t>
            </a:r>
          </a:p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% 86-90</a:t>
            </a:r>
          </a:p>
          <a:p>
            <a:r>
              <a:rPr lang="en-US" sz="2800" b="1" dirty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F</a:t>
            </a:r>
            <a:r>
              <a:rPr lang="en-US" sz="2800" b="1" dirty="0" smtClean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PR</a:t>
            </a:r>
          </a:p>
          <a:p>
            <a:r>
              <a:rPr lang="en-US" sz="2800" b="1" dirty="0" smtClean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% 5</a:t>
            </a:r>
            <a:endParaRPr lang="en-US" sz="2800" b="1" dirty="0">
              <a:solidFill>
                <a:srgbClr val="800000"/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23639" y="4487870"/>
            <a:ext cx="7286976" cy="1555798"/>
            <a:chOff x="692776" y="5063869"/>
            <a:chExt cx="8108044" cy="1555798"/>
          </a:xfrm>
        </p:grpSpPr>
        <p:sp>
          <p:nvSpPr>
            <p:cNvPr id="21" name="TextBox 20"/>
            <p:cNvSpPr txBox="1"/>
            <p:nvPr/>
          </p:nvSpPr>
          <p:spPr>
            <a:xfrm>
              <a:off x="857340" y="5066934"/>
              <a:ext cx="7943480" cy="1552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2600" dirty="0" err="1" smtClean="0">
                  <a:solidFill>
                    <a:schemeClr val="accent1">
                      <a:lumMod val="50000"/>
                    </a:schemeClr>
                  </a:solidFill>
                </a:rPr>
                <a:t>Çeşitli</a:t>
              </a:r>
              <a:r>
                <a:rPr lang="en-US" sz="26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600" dirty="0" err="1" smtClean="0">
                  <a:solidFill>
                    <a:schemeClr val="accent1">
                      <a:lumMod val="50000"/>
                    </a:schemeClr>
                  </a:solidFill>
                </a:rPr>
                <a:t>nedenlerle</a:t>
              </a:r>
              <a:r>
                <a:rPr lang="en-US" sz="26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600" dirty="0">
                  <a:solidFill>
                    <a:schemeClr val="accent1">
                      <a:lumMod val="50000"/>
                    </a:schemeClr>
                  </a:solidFill>
                </a:rPr>
                <a:t>NT </a:t>
              </a:r>
              <a:r>
                <a:rPr lang="en-US" sz="2600" dirty="0" err="1" smtClean="0">
                  <a:solidFill>
                    <a:schemeClr val="accent1">
                      <a:lumMod val="50000"/>
                    </a:schemeClr>
                  </a:solidFill>
                </a:rPr>
                <a:t>ölçülem</a:t>
              </a:r>
              <a:r>
                <a:rPr lang="en-US" sz="2600" dirty="0" err="1">
                  <a:solidFill>
                    <a:schemeClr val="accent1">
                      <a:lumMod val="50000"/>
                    </a:schemeClr>
                  </a:solidFill>
                </a:rPr>
                <a:t>iyorsa</a:t>
              </a:r>
              <a:r>
                <a:rPr lang="en-US" sz="26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600" dirty="0">
                  <a:solidFill>
                    <a:schemeClr val="accent1">
                      <a:lumMod val="50000"/>
                    </a:schemeClr>
                  </a:solidFill>
                </a:rPr>
                <a:t>serum </a:t>
              </a:r>
              <a:r>
                <a:rPr lang="en-US" sz="2600" dirty="0" err="1">
                  <a:solidFill>
                    <a:schemeClr val="accent1">
                      <a:lumMod val="50000"/>
                    </a:schemeClr>
                  </a:solidFill>
                </a:rPr>
                <a:t>entegre</a:t>
              </a:r>
              <a:r>
                <a:rPr lang="en-US" sz="2600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endParaRPr lang="en-US" sz="2600" dirty="0" smtClean="0">
                <a:solidFill>
                  <a:schemeClr val="accent1">
                    <a:lumMod val="50000"/>
                  </a:schemeClr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lang="en-US" sz="2200" i="1" dirty="0" smtClean="0">
                  <a:latin typeface="PMingLiU-ExtB"/>
                  <a:ea typeface="PMingLiU-ExtB"/>
                  <a:cs typeface="PMingLiU-ExtB"/>
                </a:rPr>
                <a:t>(</a:t>
              </a:r>
              <a:r>
                <a:rPr lang="en-US" sz="2200" i="1" dirty="0" err="1" smtClean="0">
                  <a:latin typeface="PMingLiU-ExtB"/>
                  <a:ea typeface="PMingLiU-ExtB"/>
                  <a:cs typeface="PMingLiU-ExtB"/>
                </a:rPr>
                <a:t>rezolüsyon</a:t>
              </a:r>
              <a:r>
                <a:rPr lang="en-US" sz="2200" i="1" dirty="0" smtClean="0">
                  <a:latin typeface="PMingLiU-ExtB"/>
                  <a:ea typeface="PMingLiU-ExtB"/>
                  <a:cs typeface="PMingLiU-ExtB"/>
                </a:rPr>
                <a:t> </a:t>
              </a:r>
              <a:r>
                <a:rPr lang="en-US" sz="2200" i="1" dirty="0" err="1" smtClean="0">
                  <a:latin typeface="PMingLiU-ExtB"/>
                  <a:ea typeface="PMingLiU-ExtB"/>
                  <a:cs typeface="PMingLiU-ExtB"/>
                </a:rPr>
                <a:t>sorunu</a:t>
              </a:r>
              <a:r>
                <a:rPr lang="en-US" sz="2200" i="1" dirty="0" smtClean="0">
                  <a:latin typeface="PMingLiU-ExtB"/>
                  <a:ea typeface="PMingLiU-ExtB"/>
                  <a:cs typeface="PMingLiU-ExtB"/>
                </a:rPr>
                <a:t>, </a:t>
              </a:r>
              <a:r>
                <a:rPr lang="en-US" sz="2200" i="1" dirty="0" err="1" smtClean="0">
                  <a:latin typeface="PMingLiU-ExtB"/>
                  <a:ea typeface="PMingLiU-ExtB"/>
                  <a:cs typeface="PMingLiU-ExtB"/>
                </a:rPr>
                <a:t>obesite</a:t>
              </a:r>
              <a:r>
                <a:rPr lang="en-US" sz="2200" i="1" dirty="0" smtClean="0">
                  <a:latin typeface="PMingLiU-ExtB"/>
                  <a:ea typeface="PMingLiU-ExtB"/>
                  <a:cs typeface="PMingLiU-ExtB"/>
                </a:rPr>
                <a:t>, fetal </a:t>
              </a:r>
              <a:r>
                <a:rPr lang="en-US" sz="2200" i="1" dirty="0" err="1" smtClean="0">
                  <a:latin typeface="PMingLiU-ExtB"/>
                  <a:ea typeface="PMingLiU-ExtB"/>
                  <a:cs typeface="PMingLiU-ExtB"/>
                </a:rPr>
                <a:t>pozisyon</a:t>
              </a:r>
              <a:r>
                <a:rPr lang="en-US" sz="2200" i="1" dirty="0">
                  <a:latin typeface="PMingLiU-ExtB"/>
                  <a:ea typeface="PMingLiU-ExtB"/>
                  <a:cs typeface="PMingLiU-ExtB"/>
                </a:rPr>
                <a:t> </a:t>
              </a:r>
              <a:r>
                <a:rPr lang="en-US" sz="2200" i="1" dirty="0" err="1" smtClean="0">
                  <a:latin typeface="PMingLiU-ExtB"/>
                  <a:ea typeface="PMingLiU-ExtB"/>
                  <a:cs typeface="PMingLiU-ExtB"/>
                </a:rPr>
                <a:t>uyumsuzluğu</a:t>
              </a:r>
              <a:r>
                <a:rPr lang="en-US" sz="2200" i="1" dirty="0" smtClean="0">
                  <a:latin typeface="PMingLiU-ExtB"/>
                  <a:ea typeface="PMingLiU-ExtB"/>
                  <a:cs typeface="PMingLiU-ExtB"/>
                </a:rPr>
                <a:t> </a:t>
              </a:r>
              <a:r>
                <a:rPr lang="en-US" sz="2200" i="1" dirty="0" err="1" smtClean="0">
                  <a:latin typeface="PMingLiU-ExtB"/>
                  <a:ea typeface="PMingLiU-ExtB"/>
                  <a:cs typeface="PMingLiU-ExtB"/>
                </a:rPr>
                <a:t>gibi</a:t>
              </a:r>
              <a:r>
                <a:rPr lang="en-US" sz="2200" i="1" dirty="0" smtClean="0">
                  <a:latin typeface="PMingLiU-ExtB"/>
                  <a:ea typeface="PMingLiU-ExtB"/>
                  <a:cs typeface="PMingLiU-ExtB"/>
                </a:rPr>
                <a:t>) </a:t>
              </a:r>
            </a:p>
            <a:p>
              <a:pPr>
                <a:lnSpc>
                  <a:spcPct val="130000"/>
                </a:lnSpc>
              </a:pPr>
              <a:r>
                <a:rPr lang="en-US" sz="2600" dirty="0" smtClean="0">
                  <a:solidFill>
                    <a:schemeClr val="accent1">
                      <a:lumMod val="50000"/>
                    </a:schemeClr>
                  </a:solidFill>
                </a:rPr>
                <a:t>test </a:t>
              </a:r>
              <a:r>
                <a:rPr lang="en-US" sz="2600" dirty="0" err="1" smtClean="0">
                  <a:solidFill>
                    <a:schemeClr val="accent1">
                      <a:lumMod val="50000"/>
                    </a:schemeClr>
                  </a:solidFill>
                </a:rPr>
                <a:t>uygulanabilir</a:t>
              </a:r>
              <a:r>
                <a:rPr lang="en-US" sz="2600" dirty="0" smtClean="0">
                  <a:solidFill>
                    <a:schemeClr val="accent1">
                      <a:lumMod val="50000"/>
                    </a:schemeClr>
                  </a:solidFill>
                </a:rPr>
                <a:t>. </a:t>
              </a: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692776" y="5063869"/>
              <a:ext cx="7906823" cy="1473652"/>
              <a:chOff x="692776" y="5063869"/>
              <a:chExt cx="7906823" cy="1473652"/>
            </a:xfrm>
          </p:grpSpPr>
          <p:cxnSp>
            <p:nvCxnSpPr>
              <p:cNvPr id="23" name="Straight Connector 22"/>
              <p:cNvCxnSpPr/>
              <p:nvPr/>
            </p:nvCxnSpPr>
            <p:spPr>
              <a:xfrm>
                <a:off x="692776" y="5066934"/>
                <a:ext cx="1603648" cy="0"/>
              </a:xfrm>
              <a:prstGeom prst="line">
                <a:avLst/>
              </a:prstGeom>
              <a:ln w="3175" cmpd="sng">
                <a:solidFill>
                  <a:srgbClr val="595959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692776" y="6527758"/>
                <a:ext cx="1603648" cy="0"/>
              </a:xfrm>
              <a:prstGeom prst="line">
                <a:avLst/>
              </a:prstGeom>
              <a:ln w="3175" cmpd="sng">
                <a:solidFill>
                  <a:srgbClr val="595959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6966060" y="6527758"/>
                <a:ext cx="1603648" cy="0"/>
              </a:xfrm>
              <a:prstGeom prst="line">
                <a:avLst/>
              </a:prstGeom>
              <a:ln w="3175" cmpd="sng">
                <a:solidFill>
                  <a:srgbClr val="595959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6966060" y="5063869"/>
                <a:ext cx="1603648" cy="0"/>
              </a:xfrm>
              <a:prstGeom prst="line">
                <a:avLst/>
              </a:prstGeom>
              <a:ln w="3175" cmpd="sng">
                <a:solidFill>
                  <a:srgbClr val="595959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 flipV="1">
                <a:off x="692776" y="5066934"/>
                <a:ext cx="0" cy="1470587"/>
              </a:xfrm>
              <a:prstGeom prst="line">
                <a:avLst/>
              </a:prstGeom>
              <a:ln w="3175" cmpd="sng">
                <a:solidFill>
                  <a:srgbClr val="595959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 flipV="1">
                <a:off x="8599599" y="5066934"/>
                <a:ext cx="0" cy="1470587"/>
              </a:xfrm>
              <a:prstGeom prst="line">
                <a:avLst/>
              </a:prstGeom>
              <a:ln w="3175" cmpd="sng">
                <a:solidFill>
                  <a:srgbClr val="595959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353968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5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rimester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: </a:t>
              </a:r>
              <a:r>
                <a:rPr lang="tr-TR" sz="40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aşamalı ardışık test</a:t>
              </a:r>
              <a:endPara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53950" y="1359733"/>
            <a:ext cx="431580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s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tepwise test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sequential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69414" y="1944509"/>
            <a:ext cx="4230598" cy="0"/>
          </a:xfrm>
          <a:prstGeom prst="line">
            <a:avLst/>
          </a:prstGeom>
          <a:ln w="9525" cmpd="sng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115466" y="2098445"/>
            <a:ext cx="5359005" cy="4522848"/>
            <a:chOff x="115466" y="2098445"/>
            <a:chExt cx="5359005" cy="4522848"/>
          </a:xfrm>
        </p:grpSpPr>
        <p:cxnSp>
          <p:nvCxnSpPr>
            <p:cNvPr id="46" name="Straight Connector 45"/>
            <p:cNvCxnSpPr/>
            <p:nvPr/>
          </p:nvCxnSpPr>
          <p:spPr>
            <a:xfrm>
              <a:off x="2405198" y="5443888"/>
              <a:ext cx="0" cy="678825"/>
            </a:xfrm>
            <a:prstGeom prst="line">
              <a:avLst/>
            </a:prstGeom>
            <a:ln w="28575" cmpd="sng">
              <a:solidFill>
                <a:srgbClr val="595959"/>
              </a:solidFill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oup 38"/>
            <p:cNvGrpSpPr/>
            <p:nvPr/>
          </p:nvGrpSpPr>
          <p:grpSpPr>
            <a:xfrm>
              <a:off x="115466" y="2098445"/>
              <a:ext cx="5359005" cy="4086774"/>
              <a:chOff x="269414" y="1944509"/>
              <a:chExt cx="5359005" cy="4086774"/>
            </a:xfrm>
          </p:grpSpPr>
          <p:cxnSp>
            <p:nvCxnSpPr>
              <p:cNvPr id="30" name="Straight Connector 29"/>
              <p:cNvCxnSpPr/>
              <p:nvPr/>
            </p:nvCxnSpPr>
            <p:spPr>
              <a:xfrm>
                <a:off x="5333349" y="4227007"/>
                <a:ext cx="0" cy="678825"/>
              </a:xfrm>
              <a:prstGeom prst="line">
                <a:avLst/>
              </a:prstGeom>
              <a:ln w="28575" cmpd="sng">
                <a:solidFill>
                  <a:srgbClr val="595959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2559146" y="4244431"/>
                <a:ext cx="0" cy="678825"/>
              </a:xfrm>
              <a:prstGeom prst="line">
                <a:avLst/>
              </a:prstGeom>
              <a:ln w="28575" cmpd="sng">
                <a:solidFill>
                  <a:srgbClr val="595959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4072989" y="3474213"/>
                <a:ext cx="0" cy="678825"/>
              </a:xfrm>
              <a:prstGeom prst="line">
                <a:avLst/>
              </a:prstGeom>
              <a:ln w="28575" cmpd="sng">
                <a:solidFill>
                  <a:srgbClr val="595959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/>
              <p:cNvSpPr txBox="1"/>
              <p:nvPr/>
            </p:nvSpPr>
            <p:spPr>
              <a:xfrm>
                <a:off x="1308578" y="1944509"/>
                <a:ext cx="2206617" cy="932951"/>
              </a:xfrm>
              <a:prstGeom prst="rect">
                <a:avLst/>
              </a:prstGeom>
              <a:solidFill>
                <a:srgbClr val="A6A6A6"/>
              </a:solidFill>
              <a:ln>
                <a:solidFill>
                  <a:srgbClr val="7F7F7F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txBody>
              <a:bodyPr wrap="square" tIns="140400" bIns="140400" rtlCol="0" anchor="b">
                <a:spAutoFit/>
              </a:bodyPr>
              <a:lstStyle/>
              <a:p>
                <a:pPr algn="ctr">
                  <a:lnSpc>
                    <a:spcPct val="70000"/>
                  </a:lnSpc>
                </a:pPr>
                <a:r>
                  <a:rPr lang="en-US" sz="2600" b="1" dirty="0" err="1" smtClean="0">
                    <a:solidFill>
                      <a:schemeClr val="tx2">
                        <a:lumMod val="75000"/>
                      </a:schemeClr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Kombine</a:t>
                </a:r>
                <a:r>
                  <a:rPr lang="en-US" sz="2600" b="1" dirty="0" smtClean="0">
                    <a:solidFill>
                      <a:schemeClr val="tx2">
                        <a:lumMod val="75000"/>
                      </a:schemeClr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 test   </a:t>
                </a:r>
              </a:p>
              <a:p>
                <a:pPr algn="ctr">
                  <a:lnSpc>
                    <a:spcPct val="70000"/>
                  </a:lnSpc>
                </a:pPr>
                <a:r>
                  <a:rPr lang="en-US" sz="2000" b="1" dirty="0" smtClean="0">
                    <a:solidFill>
                      <a:schemeClr val="tx2">
                        <a:lumMod val="75000"/>
                      </a:schemeClr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(cut-off 1/50)</a:t>
                </a:r>
                <a:r>
                  <a:rPr lang="en-US" sz="3200" dirty="0" smtClean="0">
                    <a:solidFill>
                      <a:schemeClr val="tx2">
                        <a:lumMod val="75000"/>
                      </a:schemeClr>
                    </a:solidFill>
                  </a:rPr>
                  <a:t> </a:t>
                </a:r>
                <a:endParaRPr lang="en-US" sz="3200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3280681" y="3077602"/>
                <a:ext cx="1565159" cy="583624"/>
              </a:xfrm>
              <a:prstGeom prst="rect">
                <a:avLst/>
              </a:prstGeom>
              <a:solidFill>
                <a:srgbClr val="A6A6A6"/>
              </a:solidFill>
              <a:ln>
                <a:solidFill>
                  <a:srgbClr val="7F7F7F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txBody>
              <a:bodyPr wrap="square" tIns="140400" bIns="140400" rtlCol="0" anchor="b">
                <a:spAutoFit/>
              </a:bodyPr>
              <a:lstStyle/>
              <a:p>
                <a:pPr algn="ctr">
                  <a:lnSpc>
                    <a:spcPct val="70000"/>
                  </a:lnSpc>
                </a:pPr>
                <a:r>
                  <a:rPr lang="en-US" sz="2600" b="1" dirty="0" err="1" smtClean="0">
                    <a:solidFill>
                      <a:schemeClr val="tx2">
                        <a:lumMod val="75000"/>
                      </a:schemeClr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negatif</a:t>
                </a:r>
                <a:endParaRPr lang="en-US" sz="3200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306339" y="3922697"/>
                <a:ext cx="1565159" cy="583624"/>
              </a:xfrm>
              <a:prstGeom prst="rect">
                <a:avLst/>
              </a:prstGeom>
              <a:solidFill>
                <a:srgbClr val="A6A6A6"/>
              </a:solidFill>
              <a:ln>
                <a:solidFill>
                  <a:srgbClr val="7F7F7F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txBody>
              <a:bodyPr wrap="square" tIns="140400" bIns="140400" rtlCol="0" anchor="b">
                <a:spAutoFit/>
              </a:bodyPr>
              <a:lstStyle/>
              <a:p>
                <a:pPr algn="ctr">
                  <a:lnSpc>
                    <a:spcPct val="70000"/>
                  </a:lnSpc>
                </a:pPr>
                <a:r>
                  <a:rPr lang="en-US" sz="2600" b="1" dirty="0" err="1">
                    <a:solidFill>
                      <a:schemeClr val="tx2">
                        <a:lumMod val="75000"/>
                      </a:schemeClr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d</a:t>
                </a:r>
                <a:r>
                  <a:rPr lang="en-US" sz="2600" b="1" dirty="0" err="1" smtClean="0">
                    <a:solidFill>
                      <a:schemeClr val="tx2">
                        <a:lumMod val="75000"/>
                      </a:schemeClr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örtlü</a:t>
                </a:r>
                <a:r>
                  <a:rPr lang="en-US" sz="2600" b="1" dirty="0" smtClean="0">
                    <a:solidFill>
                      <a:schemeClr val="tx2">
                        <a:lumMod val="75000"/>
                      </a:schemeClr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 t.</a:t>
                </a:r>
                <a:endParaRPr lang="en-US" sz="3200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984931" y="4726405"/>
                <a:ext cx="1565159" cy="794451"/>
              </a:xfrm>
              <a:prstGeom prst="rect">
                <a:avLst/>
              </a:prstGeom>
              <a:solidFill>
                <a:srgbClr val="A6A6A6"/>
              </a:solidFill>
              <a:ln>
                <a:solidFill>
                  <a:srgbClr val="7F7F7F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txBody>
              <a:bodyPr wrap="square" tIns="140400" bIns="140400" rtlCol="0" anchor="b">
                <a:spAutoFit/>
              </a:bodyPr>
              <a:lstStyle/>
              <a:p>
                <a:pPr algn="ctr">
                  <a:lnSpc>
                    <a:spcPct val="70000"/>
                  </a:lnSpc>
                </a:pPr>
                <a:r>
                  <a:rPr lang="en-US" sz="2600" b="1" dirty="0" err="1" smtClean="0">
                    <a:solidFill>
                      <a:schemeClr val="tx2">
                        <a:lumMod val="75000"/>
                      </a:schemeClr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Pozitif</a:t>
                </a:r>
                <a:endParaRPr lang="en-US" sz="2600" b="1" dirty="0" smtClean="0">
                  <a:solidFill>
                    <a:schemeClr val="tx2">
                      <a:lumMod val="75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endParaRPr>
              </a:p>
              <a:p>
                <a:pPr algn="ctr">
                  <a:lnSpc>
                    <a:spcPct val="70000"/>
                  </a:lnSpc>
                </a:pPr>
                <a:r>
                  <a:rPr lang="en-US" sz="2000" b="1" dirty="0" smtClean="0">
                    <a:solidFill>
                      <a:schemeClr val="tx2">
                        <a:lumMod val="75000"/>
                      </a:schemeClr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1/100</a:t>
                </a:r>
                <a:endParaRPr lang="en-US" sz="2000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4063260" y="4706328"/>
                <a:ext cx="1565159" cy="583624"/>
              </a:xfrm>
              <a:prstGeom prst="rect">
                <a:avLst/>
              </a:prstGeom>
              <a:solidFill>
                <a:srgbClr val="A6A6A6"/>
              </a:solidFill>
              <a:ln>
                <a:solidFill>
                  <a:srgbClr val="7F7F7F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txBody>
              <a:bodyPr wrap="square" tIns="140400" bIns="140400" rtlCol="0" anchor="b">
                <a:spAutoFit/>
              </a:bodyPr>
              <a:lstStyle/>
              <a:p>
                <a:pPr algn="ctr">
                  <a:lnSpc>
                    <a:spcPct val="70000"/>
                  </a:lnSpc>
                </a:pPr>
                <a:r>
                  <a:rPr lang="en-US" sz="2600" b="1" dirty="0" err="1" smtClean="0">
                    <a:solidFill>
                      <a:schemeClr val="tx2">
                        <a:lumMod val="75000"/>
                      </a:schemeClr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negatif</a:t>
                </a:r>
                <a:endParaRPr lang="en-US" sz="3200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269414" y="5447659"/>
                <a:ext cx="1565159" cy="583624"/>
              </a:xfrm>
              <a:prstGeom prst="rect">
                <a:avLst/>
              </a:prstGeom>
              <a:solidFill>
                <a:srgbClr val="A6A6A6"/>
              </a:solidFill>
              <a:ln>
                <a:solidFill>
                  <a:srgbClr val="7F7F7F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txBody>
              <a:bodyPr wrap="square" tIns="140400" bIns="140400" rtlCol="0" anchor="b">
                <a:spAutoFit/>
              </a:bodyPr>
              <a:lstStyle/>
              <a:p>
                <a:pPr algn="ctr">
                  <a:lnSpc>
                    <a:spcPct val="70000"/>
                  </a:lnSpc>
                </a:pPr>
                <a:r>
                  <a:rPr lang="en-US" sz="2600" b="1" dirty="0" smtClean="0">
                    <a:solidFill>
                      <a:schemeClr val="tx2">
                        <a:lumMod val="75000"/>
                      </a:schemeClr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CVS</a:t>
                </a:r>
                <a:endParaRPr lang="en-US" sz="3200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19" name="Straight Connector 18"/>
              <p:cNvCxnSpPr/>
              <p:nvPr/>
            </p:nvCxnSpPr>
            <p:spPr>
              <a:xfrm flipH="1">
                <a:off x="870833" y="2398777"/>
                <a:ext cx="437745" cy="0"/>
              </a:xfrm>
              <a:prstGeom prst="line">
                <a:avLst/>
              </a:prstGeom>
              <a:ln w="38100" cmpd="sng">
                <a:solidFill>
                  <a:srgbClr val="595959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H="1">
                <a:off x="3537264" y="2398777"/>
                <a:ext cx="461851" cy="0"/>
              </a:xfrm>
              <a:prstGeom prst="line">
                <a:avLst/>
              </a:prstGeom>
              <a:ln w="38100" cmpd="sng">
                <a:solidFill>
                  <a:srgbClr val="595959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4010394" y="2398777"/>
                <a:ext cx="0" cy="678825"/>
              </a:xfrm>
              <a:prstGeom prst="line">
                <a:avLst/>
              </a:prstGeom>
              <a:ln w="28575" cmpd="sng">
                <a:solidFill>
                  <a:srgbClr val="595959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 flipH="1">
                <a:off x="2559146" y="4244431"/>
                <a:ext cx="721536" cy="0"/>
              </a:xfrm>
              <a:prstGeom prst="line">
                <a:avLst/>
              </a:prstGeom>
              <a:ln w="38100" cmpd="sng">
                <a:solidFill>
                  <a:srgbClr val="595959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 flipH="1">
                <a:off x="4871498" y="4244431"/>
                <a:ext cx="461851" cy="0"/>
              </a:xfrm>
              <a:prstGeom prst="line">
                <a:avLst/>
              </a:prstGeom>
              <a:ln w="38100" cmpd="sng">
                <a:solidFill>
                  <a:srgbClr val="595959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H="1">
                <a:off x="883662" y="5051042"/>
                <a:ext cx="1101269" cy="0"/>
              </a:xfrm>
              <a:prstGeom prst="line">
                <a:avLst/>
              </a:prstGeom>
              <a:ln w="38100" cmpd="sng">
                <a:solidFill>
                  <a:srgbClr val="595959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4" name="Group 33"/>
              <p:cNvGrpSpPr/>
              <p:nvPr/>
            </p:nvGrpSpPr>
            <p:grpSpPr>
              <a:xfrm>
                <a:off x="870832" y="2398777"/>
                <a:ext cx="1550" cy="3048882"/>
                <a:chOff x="870832" y="2398777"/>
                <a:chExt cx="1550" cy="3048882"/>
              </a:xfrm>
            </p:grpSpPr>
            <p:cxnSp>
              <p:nvCxnSpPr>
                <p:cNvPr id="24" name="Straight Connector 23"/>
                <p:cNvCxnSpPr/>
                <p:nvPr/>
              </p:nvCxnSpPr>
              <p:spPr>
                <a:xfrm>
                  <a:off x="870832" y="3321813"/>
                  <a:ext cx="0" cy="678825"/>
                </a:xfrm>
                <a:prstGeom prst="line">
                  <a:avLst/>
                </a:prstGeom>
                <a:ln w="28575" cmpd="sng">
                  <a:solidFill>
                    <a:srgbClr val="595959"/>
                  </a:solidFill>
                </a:ln>
                <a:effectLst/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/>
                <p:cNvCxnSpPr/>
                <p:nvPr/>
              </p:nvCxnSpPr>
              <p:spPr>
                <a:xfrm>
                  <a:off x="872382" y="2398777"/>
                  <a:ext cx="0" cy="678825"/>
                </a:xfrm>
                <a:prstGeom prst="line">
                  <a:avLst/>
                </a:prstGeom>
                <a:ln w="28575" cmpd="sng">
                  <a:solidFill>
                    <a:srgbClr val="595959"/>
                  </a:solidFill>
                </a:ln>
                <a:effectLst/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870832" y="4506321"/>
                  <a:ext cx="0" cy="941338"/>
                </a:xfrm>
                <a:prstGeom prst="line">
                  <a:avLst/>
                </a:prstGeom>
                <a:ln w="28575" cmpd="sng">
                  <a:solidFill>
                    <a:srgbClr val="595959"/>
                  </a:solidFill>
                </a:ln>
                <a:effectLst/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" name="TextBox 8"/>
              <p:cNvSpPr txBox="1"/>
              <p:nvPr/>
            </p:nvSpPr>
            <p:spPr>
              <a:xfrm>
                <a:off x="269414" y="3077602"/>
                <a:ext cx="1565159" cy="583624"/>
              </a:xfrm>
              <a:prstGeom prst="rect">
                <a:avLst/>
              </a:prstGeom>
              <a:solidFill>
                <a:srgbClr val="A6A6A6"/>
              </a:solidFill>
              <a:ln>
                <a:solidFill>
                  <a:srgbClr val="7F7F7F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txBody>
              <a:bodyPr wrap="square" tIns="140400" bIns="140400" rtlCol="0" anchor="b">
                <a:spAutoFit/>
              </a:bodyPr>
              <a:lstStyle/>
              <a:p>
                <a:pPr algn="ctr">
                  <a:lnSpc>
                    <a:spcPct val="70000"/>
                  </a:lnSpc>
                </a:pPr>
                <a:r>
                  <a:rPr lang="en-US" sz="2600" b="1" dirty="0" err="1" smtClean="0">
                    <a:solidFill>
                      <a:schemeClr val="tx2">
                        <a:lumMod val="75000"/>
                      </a:schemeClr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pozitif</a:t>
                </a:r>
                <a:endParaRPr lang="en-US" sz="3200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269414" y="3922697"/>
                <a:ext cx="1565159" cy="583624"/>
              </a:xfrm>
              <a:prstGeom prst="rect">
                <a:avLst/>
              </a:prstGeom>
              <a:solidFill>
                <a:srgbClr val="A6A6A6"/>
              </a:solidFill>
              <a:ln>
                <a:solidFill>
                  <a:srgbClr val="7F7F7F"/>
                </a:solidFill>
              </a:ln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txBody>
              <a:bodyPr wrap="square" tIns="140400" bIns="140400" rtlCol="0" anchor="b">
                <a:spAutoFit/>
              </a:bodyPr>
              <a:lstStyle/>
              <a:p>
                <a:pPr algn="ctr">
                  <a:lnSpc>
                    <a:spcPct val="70000"/>
                  </a:lnSpc>
                </a:pPr>
                <a:r>
                  <a:rPr lang="en-US" sz="2600" b="1" dirty="0" smtClean="0">
                    <a:solidFill>
                      <a:schemeClr val="tx2">
                        <a:lumMod val="75000"/>
                      </a:schemeClr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</a:rPr>
                  <a:t>CVS</a:t>
                </a:r>
                <a:endParaRPr lang="en-US" sz="3200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818157" y="6037669"/>
              <a:ext cx="1565159" cy="583624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7F7F7F"/>
              </a:solidFill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wrap="square" tIns="140400" bIns="140400" rtlCol="0" anchor="b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2600" b="1" dirty="0" smtClean="0">
                  <a:solidFill>
                    <a:schemeClr val="tx2">
                      <a:lumMod val="75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AS</a:t>
              </a:r>
              <a:endParaRPr lang="en-US" sz="32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40" name="Rectangle 39"/>
          <p:cNvSpPr/>
          <p:nvPr/>
        </p:nvSpPr>
        <p:spPr>
          <a:xfrm>
            <a:off x="1758631" y="3195565"/>
            <a:ext cx="3993465" cy="35389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3383313" y="2373124"/>
            <a:ext cx="683540" cy="84276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5115630" y="1169994"/>
            <a:ext cx="4374753" cy="5386416"/>
            <a:chOff x="5051485" y="1169994"/>
            <a:chExt cx="4374753" cy="5386416"/>
          </a:xfrm>
        </p:grpSpPr>
        <p:grpSp>
          <p:nvGrpSpPr>
            <p:cNvPr id="66" name="Group 65"/>
            <p:cNvGrpSpPr/>
            <p:nvPr/>
          </p:nvGrpSpPr>
          <p:grpSpPr>
            <a:xfrm>
              <a:off x="5051485" y="1169994"/>
              <a:ext cx="4374753" cy="5386416"/>
              <a:chOff x="5051485" y="1169994"/>
              <a:chExt cx="4374753" cy="5386416"/>
            </a:xfrm>
          </p:grpSpPr>
          <p:grpSp>
            <p:nvGrpSpPr>
              <p:cNvPr id="63" name="Group 62"/>
              <p:cNvGrpSpPr/>
              <p:nvPr/>
            </p:nvGrpSpPr>
            <p:grpSpPr>
              <a:xfrm>
                <a:off x="5051485" y="1169994"/>
                <a:ext cx="4374753" cy="5386416"/>
                <a:chOff x="4769247" y="1169994"/>
                <a:chExt cx="4374753" cy="5386416"/>
              </a:xfrm>
            </p:grpSpPr>
            <p:grpSp>
              <p:nvGrpSpPr>
                <p:cNvPr id="62" name="Group 61"/>
                <p:cNvGrpSpPr/>
                <p:nvPr/>
              </p:nvGrpSpPr>
              <p:grpSpPr>
                <a:xfrm>
                  <a:off x="4769247" y="1169994"/>
                  <a:ext cx="4374753" cy="5386416"/>
                  <a:chOff x="4769247" y="1169994"/>
                  <a:chExt cx="4374753" cy="5386416"/>
                </a:xfrm>
              </p:grpSpPr>
              <p:sp>
                <p:nvSpPr>
                  <p:cNvPr id="44" name="Rectangle 43"/>
                  <p:cNvSpPr/>
                  <p:nvPr/>
                </p:nvSpPr>
                <p:spPr>
                  <a:xfrm>
                    <a:off x="4769247" y="2205476"/>
                    <a:ext cx="4374753" cy="435093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10000"/>
                      </a:lnSpc>
                    </a:pP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	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Kombine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testte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elde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 	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edilen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 risk, 2. trimester 	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tarama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testinde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  de 		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kullanılır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. </a:t>
                    </a:r>
                  </a:p>
                  <a:p>
                    <a:pPr>
                      <a:lnSpc>
                        <a:spcPct val="110000"/>
                      </a:lnSpc>
                    </a:pP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	2. trim. </a:t>
                    </a:r>
                    <a:r>
                      <a:rPr lang="en-US" sz="2800" dirty="0" err="1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t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arama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testinin</a:t>
                    </a:r>
                    <a:r>
                      <a:rPr lang="en-US" sz="2800" dirty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		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yakalama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gücü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artar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.</a:t>
                    </a:r>
                  </a:p>
                  <a:p>
                    <a:pPr>
                      <a:lnSpc>
                        <a:spcPct val="110000"/>
                      </a:lnSpc>
                    </a:pP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	FPR 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değerini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sz="2800" dirty="0" err="1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azaltmak</a:t>
                    </a:r>
                    <a:r>
                      <a:rPr lang="en-US" sz="2800" dirty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		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için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kombine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sz="2800" dirty="0" err="1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testin</a:t>
                    </a:r>
                    <a:r>
                      <a:rPr lang="en-US" sz="2800" dirty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 cut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-	off 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limiti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yüksek</a:t>
                    </a:r>
                    <a:r>
                      <a:rPr lang="en-US" sz="280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en-US" sz="2800" dirty="0" err="1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olmalı</a:t>
                    </a:r>
                    <a:endParaRPr lang="en-US" sz="2800" dirty="0">
                      <a:solidFill>
                        <a:schemeClr val="accent1">
                          <a:lumMod val="50000"/>
                        </a:schemeClr>
                      </a:solidFill>
                    </a:endParaRPr>
                  </a:p>
                </p:txBody>
              </p:sp>
              <p:grpSp>
                <p:nvGrpSpPr>
                  <p:cNvPr id="57" name="Group 56"/>
                  <p:cNvGrpSpPr/>
                  <p:nvPr/>
                </p:nvGrpSpPr>
                <p:grpSpPr>
                  <a:xfrm>
                    <a:off x="7099141" y="1169994"/>
                    <a:ext cx="1666066" cy="954107"/>
                    <a:chOff x="5931702" y="1144338"/>
                    <a:chExt cx="1666066" cy="954107"/>
                  </a:xfrm>
                </p:grpSpPr>
                <p:sp>
                  <p:nvSpPr>
                    <p:cNvPr id="43" name="TextBox 42"/>
                    <p:cNvSpPr txBox="1"/>
                    <p:nvPr/>
                  </p:nvSpPr>
                  <p:spPr>
                    <a:xfrm>
                      <a:off x="5931702" y="1144338"/>
                      <a:ext cx="1666066" cy="954107"/>
                    </a:xfrm>
                    <a:prstGeom prst="rect">
                      <a:avLst/>
                    </a:prstGeom>
                    <a:noFill/>
                    <a:ln w="3175" cmpd="sng">
                      <a:noFill/>
                    </a:ln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2800" b="1" dirty="0" smtClean="0">
                          <a:solidFill>
                            <a:srgbClr val="254061"/>
                          </a:solidFill>
                          <a:effectLst>
                            <a:innerShdw blurRad="63500" dist="50800" dir="5400000">
                              <a:prstClr val="black">
                                <a:alpha val="50000"/>
                              </a:prstClr>
                            </a:innerShdw>
                          </a:effectLst>
                        </a:rPr>
                        <a:t>DR</a:t>
                      </a:r>
                      <a:r>
                        <a:rPr lang="en-US" sz="2800" b="1" dirty="0" smtClean="0">
                          <a:solidFill>
                            <a:schemeClr val="bg1"/>
                          </a:solidFill>
                          <a:effectLst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   	</a:t>
                      </a:r>
                      <a:r>
                        <a:rPr lang="en-US" sz="2800" b="1" dirty="0" smtClean="0">
                          <a:solidFill>
                            <a:srgbClr val="800000"/>
                          </a:solidFill>
                          <a:effectLst>
                            <a:innerShdw blurRad="63500" dist="50800" dir="5400000">
                              <a:prstClr val="black">
                                <a:alpha val="50000"/>
                              </a:prstClr>
                            </a:innerShdw>
                          </a:effectLst>
                        </a:rPr>
                        <a:t>FPR</a:t>
                      </a:r>
                      <a:endParaRPr lang="en-US" sz="2800" b="1" dirty="0" smtClean="0">
                        <a:solidFill>
                          <a:schemeClr val="bg1"/>
                        </a:solidFill>
                        <a:effectLst>
                          <a:outerShdw blurRad="50800" dist="38100" dir="16200000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  <a:p>
                      <a:r>
                        <a:rPr lang="en-US" sz="2800" b="1" dirty="0" smtClean="0">
                          <a:solidFill>
                            <a:srgbClr val="254061"/>
                          </a:solidFill>
                          <a:effectLst>
                            <a:innerShdw blurRad="63500" dist="50800" dir="5400000">
                              <a:prstClr val="black">
                                <a:alpha val="50000"/>
                              </a:prstClr>
                            </a:innerShdw>
                          </a:effectLst>
                        </a:rPr>
                        <a:t>% 95</a:t>
                      </a:r>
                      <a:r>
                        <a:rPr lang="en-US" sz="2800" b="1" dirty="0" smtClean="0">
                          <a:solidFill>
                            <a:schemeClr val="bg1"/>
                          </a:solidFill>
                          <a:effectLst>
                            <a:outerShdw blurRad="50800" dist="38100" dir="16200000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	</a:t>
                      </a:r>
                      <a:r>
                        <a:rPr lang="en-US" sz="2800" b="1" dirty="0" smtClean="0">
                          <a:solidFill>
                            <a:srgbClr val="800000"/>
                          </a:solidFill>
                          <a:effectLst>
                            <a:innerShdw blurRad="63500" dist="50800" dir="5400000">
                              <a:prstClr val="black">
                                <a:alpha val="50000"/>
                              </a:prstClr>
                            </a:innerShdw>
                          </a:effectLst>
                        </a:rPr>
                        <a:t>% 5</a:t>
                      </a:r>
                      <a:endParaRPr lang="en-US" sz="2800" b="1" dirty="0" smtClean="0">
                        <a:solidFill>
                          <a:schemeClr val="bg1"/>
                        </a:solidFill>
                        <a:effectLst>
                          <a:outerShdw blurRad="50800" dist="38100" dir="16200000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p:txBody>
                </p:sp>
                <p:cxnSp>
                  <p:nvCxnSpPr>
                    <p:cNvPr id="49" name="Straight Connector 48"/>
                    <p:cNvCxnSpPr/>
                    <p:nvPr/>
                  </p:nvCxnSpPr>
                  <p:spPr>
                    <a:xfrm>
                      <a:off x="6837955" y="1321249"/>
                      <a:ext cx="0" cy="738712"/>
                    </a:xfrm>
                    <a:prstGeom prst="line">
                      <a:avLst/>
                    </a:prstGeom>
                    <a:ln w="3175" cmpd="sng"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59" name="Straight Connector 58"/>
                <p:cNvCxnSpPr/>
                <p:nvPr/>
              </p:nvCxnSpPr>
              <p:spPr>
                <a:xfrm>
                  <a:off x="5115256" y="2205476"/>
                  <a:ext cx="3570104" cy="0"/>
                </a:xfrm>
                <a:prstGeom prst="line">
                  <a:avLst/>
                </a:prstGeom>
                <a:ln w="3175" cmpd="sng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4" name="Straight Connector 63"/>
              <p:cNvCxnSpPr/>
              <p:nvPr/>
            </p:nvCxnSpPr>
            <p:spPr>
              <a:xfrm flipV="1">
                <a:off x="5397494" y="2205476"/>
                <a:ext cx="0" cy="4350934"/>
              </a:xfrm>
              <a:prstGeom prst="line">
                <a:avLst/>
              </a:prstGeom>
              <a:ln w="3175" cmpd="sng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TextBox 66"/>
            <p:cNvSpPr txBox="1"/>
            <p:nvPr/>
          </p:nvSpPr>
          <p:spPr>
            <a:xfrm>
              <a:off x="5342171" y="4246079"/>
              <a:ext cx="3187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800000"/>
                  </a:solidFill>
                  <a:latin typeface="Wingdings"/>
                  <a:ea typeface="Wingdings"/>
                  <a:cs typeface="Wingdings"/>
                  <a:sym typeface="Wingdings"/>
                </a:rPr>
                <a:t></a:t>
              </a:r>
              <a:endParaRPr lang="en-US" sz="1400" dirty="0">
                <a:solidFill>
                  <a:srgbClr val="800000"/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5340623" y="2384483"/>
              <a:ext cx="3187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800000"/>
                  </a:solidFill>
                  <a:latin typeface="Wingdings"/>
                  <a:ea typeface="Wingdings"/>
                  <a:cs typeface="Wingdings"/>
                  <a:sym typeface="Wingdings"/>
                </a:rPr>
                <a:t></a:t>
              </a:r>
              <a:endParaRPr lang="en-US" sz="1400" dirty="0">
                <a:solidFill>
                  <a:srgbClr val="800000"/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340623" y="5168159"/>
              <a:ext cx="3187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800000"/>
                  </a:solidFill>
                  <a:latin typeface="Wingdings"/>
                  <a:ea typeface="Wingdings"/>
                  <a:cs typeface="Wingdings"/>
                  <a:sym typeface="Wingdings"/>
                </a:rPr>
                <a:t></a:t>
              </a:r>
              <a:endParaRPr lang="en-US" sz="1400" dirty="0">
                <a:solidFill>
                  <a:srgbClr val="8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4417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xit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/>
          <p:cNvCxnSpPr/>
          <p:nvPr/>
        </p:nvCxnSpPr>
        <p:spPr>
          <a:xfrm flipH="1">
            <a:off x="7363176" y="4391594"/>
            <a:ext cx="1101269" cy="0"/>
          </a:xfrm>
          <a:prstGeom prst="line">
            <a:avLst/>
          </a:prstGeom>
          <a:ln w="38100" cmpd="sng">
            <a:solidFill>
              <a:srgbClr val="595959"/>
            </a:solidFill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3553685" y="4419417"/>
            <a:ext cx="1845366" cy="0"/>
          </a:xfrm>
          <a:prstGeom prst="line">
            <a:avLst/>
          </a:prstGeom>
          <a:ln w="38100" cmpd="sng">
            <a:solidFill>
              <a:srgbClr val="595959"/>
            </a:solidFill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3398743" y="2626606"/>
            <a:ext cx="1101269" cy="0"/>
          </a:xfrm>
          <a:prstGeom prst="line">
            <a:avLst/>
          </a:prstGeom>
          <a:ln w="38100" cmpd="sng">
            <a:solidFill>
              <a:srgbClr val="595959"/>
            </a:solidFill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3453648" y="3535839"/>
            <a:ext cx="4744200" cy="0"/>
          </a:xfrm>
          <a:prstGeom prst="line">
            <a:avLst/>
          </a:prstGeom>
          <a:ln w="38100" cmpd="sng">
            <a:solidFill>
              <a:srgbClr val="595959"/>
            </a:solidFill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53951" y="3158644"/>
            <a:ext cx="1603648" cy="863701"/>
          </a:xfrm>
          <a:prstGeom prst="rect">
            <a:avLst/>
          </a:prstGeom>
          <a:solidFill>
            <a:srgbClr val="A6A6A6"/>
          </a:solidFill>
          <a:ln>
            <a:solidFill>
              <a:srgbClr val="7F7F7F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tIns="140400" bIns="140400" rtlCol="0" anchor="b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2600" b="1" dirty="0" err="1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Kombine</a:t>
            </a:r>
            <a:r>
              <a:rPr lang="en-US" sz="2600" b="1" dirty="0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</a:p>
          <a:p>
            <a:pPr algn="ctr">
              <a:lnSpc>
                <a:spcPct val="70000"/>
              </a:lnSpc>
            </a:pPr>
            <a:r>
              <a:rPr lang="en-US" sz="2600" b="1" dirty="0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test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70726" y="2340042"/>
            <a:ext cx="1282921" cy="583624"/>
          </a:xfrm>
          <a:prstGeom prst="rect">
            <a:avLst/>
          </a:prstGeom>
          <a:solidFill>
            <a:srgbClr val="A6A6A6"/>
          </a:solidFill>
          <a:ln>
            <a:solidFill>
              <a:srgbClr val="7F7F7F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tIns="140400" bIns="140400" rtlCol="0" anchor="b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2600" b="1" dirty="0" err="1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p</a:t>
            </a:r>
            <a:r>
              <a:rPr lang="en-US" sz="2600" b="1" dirty="0" err="1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ozitif</a:t>
            </a:r>
            <a:endParaRPr lang="en-US" sz="2600" b="1" dirty="0" smtClean="0">
              <a:solidFill>
                <a:schemeClr val="tx2">
                  <a:lumMod val="75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70727" y="3193720"/>
            <a:ext cx="1382958" cy="583624"/>
          </a:xfrm>
          <a:prstGeom prst="rect">
            <a:avLst/>
          </a:prstGeom>
          <a:solidFill>
            <a:srgbClr val="A6A6A6"/>
          </a:solidFill>
          <a:ln>
            <a:solidFill>
              <a:srgbClr val="7F7F7F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tIns="140400" bIns="140400" rtlCol="0" anchor="b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2600" b="1" dirty="0" err="1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o</a:t>
            </a:r>
            <a:r>
              <a:rPr lang="en-US" sz="2600" b="1" dirty="0" err="1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rta</a:t>
            </a:r>
            <a:r>
              <a:rPr lang="en-US" sz="2600" b="1" dirty="0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risk</a:t>
            </a: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0726" y="4111955"/>
            <a:ext cx="1382959" cy="583624"/>
          </a:xfrm>
          <a:prstGeom prst="rect">
            <a:avLst/>
          </a:prstGeom>
          <a:solidFill>
            <a:srgbClr val="A6A6A6"/>
          </a:solidFill>
          <a:ln>
            <a:solidFill>
              <a:srgbClr val="7F7F7F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tIns="140400" bIns="140400" rtlCol="0" anchor="b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2600" b="1" dirty="0" err="1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negatif</a:t>
            </a: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40239" y="2340042"/>
            <a:ext cx="1258812" cy="583624"/>
          </a:xfrm>
          <a:prstGeom prst="rect">
            <a:avLst/>
          </a:prstGeom>
          <a:solidFill>
            <a:srgbClr val="A6A6A6"/>
          </a:solidFill>
          <a:ln>
            <a:solidFill>
              <a:srgbClr val="7F7F7F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tIns="140400" bIns="140400" rtlCol="0" anchor="b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2600" b="1" dirty="0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CVS</a:t>
            </a: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40239" y="3193720"/>
            <a:ext cx="1404026" cy="583624"/>
          </a:xfrm>
          <a:prstGeom prst="rect">
            <a:avLst/>
          </a:prstGeom>
          <a:solidFill>
            <a:srgbClr val="A6A6A6"/>
          </a:solidFill>
          <a:ln>
            <a:solidFill>
              <a:srgbClr val="7F7F7F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tIns="140400" bIns="140400" rtlCol="0" anchor="b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2600" b="1" dirty="0" err="1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d</a:t>
            </a:r>
            <a:r>
              <a:rPr lang="en-US" sz="2600" b="1" dirty="0" err="1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örtlü</a:t>
            </a:r>
            <a:r>
              <a:rPr lang="en-US" sz="2600" b="1" dirty="0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t.</a:t>
            </a: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04364" y="3183934"/>
            <a:ext cx="1258812" cy="583624"/>
          </a:xfrm>
          <a:prstGeom prst="rect">
            <a:avLst/>
          </a:prstGeom>
          <a:solidFill>
            <a:srgbClr val="A6A6A6"/>
          </a:solidFill>
          <a:ln>
            <a:solidFill>
              <a:srgbClr val="7F7F7F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tIns="140400" bIns="140400" rtlCol="0" anchor="b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2600" b="1" dirty="0" err="1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p</a:t>
            </a:r>
            <a:r>
              <a:rPr lang="en-US" sz="2600" b="1" dirty="0" err="1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ozitif</a:t>
            </a:r>
            <a:endParaRPr lang="en-US" sz="2600" b="1" dirty="0" smtClean="0">
              <a:solidFill>
                <a:schemeClr val="tx2">
                  <a:lumMod val="75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08043" y="3193720"/>
            <a:ext cx="898820" cy="583624"/>
          </a:xfrm>
          <a:prstGeom prst="rect">
            <a:avLst/>
          </a:prstGeom>
          <a:solidFill>
            <a:srgbClr val="A6A6A6"/>
          </a:solidFill>
          <a:ln>
            <a:solidFill>
              <a:srgbClr val="7F7F7F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tIns="140400" bIns="140400" rtlCol="0" anchor="b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2600" b="1" dirty="0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AS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04364" y="4022345"/>
            <a:ext cx="1258812" cy="583624"/>
          </a:xfrm>
          <a:prstGeom prst="rect">
            <a:avLst/>
          </a:prstGeom>
          <a:solidFill>
            <a:srgbClr val="A6A6A6"/>
          </a:solidFill>
          <a:ln>
            <a:solidFill>
              <a:srgbClr val="7F7F7F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tIns="140400" bIns="140400" rtlCol="0" anchor="b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2600" b="1" dirty="0" err="1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negatif</a:t>
            </a:r>
            <a:endParaRPr lang="en-US" sz="2600" b="1" dirty="0" smtClean="0">
              <a:solidFill>
                <a:schemeClr val="tx2">
                  <a:lumMod val="75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85188" y="4022345"/>
            <a:ext cx="1258812" cy="583624"/>
          </a:xfrm>
          <a:prstGeom prst="rect">
            <a:avLst/>
          </a:prstGeom>
          <a:solidFill>
            <a:srgbClr val="A6A6A6"/>
          </a:solidFill>
          <a:ln>
            <a:solidFill>
              <a:srgbClr val="7F7F7F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tIns="140400" bIns="140400" rtlCol="0" anchor="b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2600" b="1" dirty="0" err="1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devam</a:t>
            </a:r>
            <a:endParaRPr lang="en-US" sz="2600" b="1" dirty="0" smtClean="0">
              <a:solidFill>
                <a:schemeClr val="tx2">
                  <a:lumMod val="75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40239" y="4099782"/>
            <a:ext cx="1258812" cy="583624"/>
          </a:xfrm>
          <a:prstGeom prst="rect">
            <a:avLst/>
          </a:prstGeom>
          <a:solidFill>
            <a:srgbClr val="A6A6A6"/>
          </a:solidFill>
          <a:ln>
            <a:solidFill>
              <a:srgbClr val="7F7F7F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tIns="140400" bIns="140400" rtlCol="0" anchor="b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2600" b="1" dirty="0" err="1" smtClean="0">
                <a:solidFill>
                  <a:schemeClr val="tx2">
                    <a:lumMod val="7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devam</a:t>
            </a:r>
            <a:endParaRPr lang="en-US" sz="2600" b="1" dirty="0" smtClean="0">
              <a:solidFill>
                <a:schemeClr val="tx2">
                  <a:lumMod val="75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  <p:cxnSp>
        <p:nvCxnSpPr>
          <p:cNvPr id="25" name="Straight Connector 24"/>
          <p:cNvCxnSpPr>
            <a:stCxn id="16" idx="1"/>
          </p:cNvCxnSpPr>
          <p:nvPr/>
        </p:nvCxnSpPr>
        <p:spPr>
          <a:xfrm flipH="1" flipV="1">
            <a:off x="5553730" y="3535839"/>
            <a:ext cx="550634" cy="778318"/>
          </a:xfrm>
          <a:prstGeom prst="line">
            <a:avLst/>
          </a:prstGeom>
          <a:ln w="38100" cmpd="sng">
            <a:solidFill>
              <a:srgbClr val="595959"/>
            </a:solidFill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463886" y="2300227"/>
            <a:ext cx="3858375" cy="80710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3553685" y="4061308"/>
            <a:ext cx="2103985" cy="80710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3515199" y="3132286"/>
            <a:ext cx="5654460" cy="1563293"/>
            <a:chOff x="3515199" y="3440158"/>
            <a:chExt cx="5654460" cy="1563293"/>
          </a:xfrm>
        </p:grpSpPr>
        <p:sp>
          <p:nvSpPr>
            <p:cNvPr id="29" name="Rectangle 28"/>
            <p:cNvSpPr/>
            <p:nvPr/>
          </p:nvSpPr>
          <p:spPr>
            <a:xfrm>
              <a:off x="3515199" y="3440158"/>
              <a:ext cx="5654460" cy="8071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837277" y="4196346"/>
              <a:ext cx="3306723" cy="8071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53950" y="1359733"/>
            <a:ext cx="4688302" cy="584776"/>
            <a:chOff x="153950" y="1359733"/>
            <a:chExt cx="4688302" cy="584776"/>
          </a:xfrm>
        </p:grpSpPr>
        <p:sp>
          <p:nvSpPr>
            <p:cNvPr id="38" name="TextBox 37"/>
            <p:cNvSpPr txBox="1"/>
            <p:nvPr/>
          </p:nvSpPr>
          <p:spPr>
            <a:xfrm>
              <a:off x="153950" y="1359733"/>
              <a:ext cx="4688302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>
                  <a:solidFill>
                    <a:schemeClr val="accent1">
                      <a:lumMod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Contingent sequential test </a:t>
              </a:r>
              <a:endParaRPr lang="en-US" sz="32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cxnSp>
          <p:nvCxnSpPr>
            <p:cNvPr id="39" name="Straight Connector 38"/>
            <p:cNvCxnSpPr/>
            <p:nvPr/>
          </p:nvCxnSpPr>
          <p:spPr>
            <a:xfrm>
              <a:off x="269414" y="1944509"/>
              <a:ext cx="4230598" cy="0"/>
            </a:xfrm>
            <a:prstGeom prst="line">
              <a:avLst/>
            </a:prstGeom>
            <a:ln w="9525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41" name="Rectangle 40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42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rimester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: </a:t>
              </a:r>
              <a:r>
                <a:rPr lang="tr-TR" sz="40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rastlantısal ardışık test</a:t>
              </a:r>
              <a:endPara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573152" y="1375242"/>
            <a:ext cx="2467693" cy="954107"/>
            <a:chOff x="6573152" y="1169994"/>
            <a:chExt cx="2467693" cy="954107"/>
          </a:xfrm>
        </p:grpSpPr>
        <p:sp>
          <p:nvSpPr>
            <p:cNvPr id="44" name="TextBox 43"/>
            <p:cNvSpPr txBox="1"/>
            <p:nvPr/>
          </p:nvSpPr>
          <p:spPr>
            <a:xfrm>
              <a:off x="6573152" y="1169994"/>
              <a:ext cx="2467693" cy="954107"/>
            </a:xfrm>
            <a:prstGeom prst="rect">
              <a:avLst/>
            </a:prstGeom>
            <a:noFill/>
            <a:ln w="3175" cmpd="sng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rgbClr val="25406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DR</a:t>
              </a:r>
              <a:r>
                <a:rPr lang="en-US" sz="2800" b="1" dirty="0" smtClean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 		   </a:t>
              </a:r>
              <a:r>
                <a:rPr lang="en-US" sz="2800" b="1" dirty="0" smtClean="0">
                  <a:solidFill>
                    <a:srgbClr val="800000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FPR</a:t>
              </a:r>
              <a:endParaRPr lang="en-US" sz="2800" b="1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  <a:p>
              <a:r>
                <a:rPr lang="en-US" sz="2800" b="1" dirty="0" smtClean="0">
                  <a:solidFill>
                    <a:srgbClr val="25406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% 90-95</a:t>
              </a:r>
              <a:r>
                <a:rPr lang="en-US" sz="2800" b="1" dirty="0" smtClean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	 </a:t>
              </a:r>
              <a:r>
                <a:rPr lang="en-US" sz="2800" b="1" dirty="0" smtClean="0">
                  <a:solidFill>
                    <a:srgbClr val="800000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% 3-5</a:t>
              </a:r>
              <a:endParaRPr lang="en-US" sz="2800" b="1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>
            <a:xfrm>
              <a:off x="7992565" y="1308421"/>
              <a:ext cx="0" cy="738712"/>
            </a:xfrm>
            <a:prstGeom prst="line">
              <a:avLst/>
            </a:prstGeom>
            <a:ln w="3175" cmpd="sng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/>
          <p:cNvGrpSpPr/>
          <p:nvPr/>
        </p:nvGrpSpPr>
        <p:grpSpPr>
          <a:xfrm>
            <a:off x="692776" y="5063869"/>
            <a:ext cx="7876932" cy="1473652"/>
            <a:chOff x="692776" y="5063869"/>
            <a:chExt cx="7876932" cy="1473652"/>
          </a:xfrm>
        </p:grpSpPr>
        <p:sp>
          <p:nvSpPr>
            <p:cNvPr id="43" name="TextBox 42"/>
            <p:cNvSpPr txBox="1"/>
            <p:nvPr/>
          </p:nvSpPr>
          <p:spPr>
            <a:xfrm>
              <a:off x="857340" y="5066934"/>
              <a:ext cx="7712368" cy="1292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>
                <a:buFont typeface="Wingdings" charset="2"/>
                <a:buChar char="Ø"/>
              </a:pPr>
              <a:r>
                <a:rPr lang="en-US" sz="2600" dirty="0" err="1" smtClean="0">
                  <a:solidFill>
                    <a:schemeClr val="accent1">
                      <a:lumMod val="50000"/>
                    </a:schemeClr>
                  </a:solidFill>
                </a:rPr>
                <a:t>erken</a:t>
              </a:r>
              <a:r>
                <a:rPr lang="en-US" sz="26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600" dirty="0" err="1" smtClean="0">
                  <a:solidFill>
                    <a:schemeClr val="accent1">
                      <a:lumMod val="50000"/>
                    </a:schemeClr>
                  </a:solidFill>
                </a:rPr>
                <a:t>tanı</a:t>
              </a:r>
              <a:r>
                <a:rPr lang="en-US" sz="26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600" dirty="0" err="1" smtClean="0">
                  <a:solidFill>
                    <a:schemeClr val="accent1">
                      <a:lumMod val="50000"/>
                    </a:schemeClr>
                  </a:solidFill>
                </a:rPr>
                <a:t>avantajı</a:t>
              </a:r>
              <a:r>
                <a:rPr lang="en-US" sz="26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600" dirty="0" err="1" smtClean="0">
                  <a:solidFill>
                    <a:schemeClr val="accent1">
                      <a:lumMod val="50000"/>
                    </a:schemeClr>
                  </a:solidFill>
                </a:rPr>
                <a:t>var</a:t>
              </a:r>
              <a:r>
                <a:rPr lang="en-US" sz="2600" dirty="0" smtClean="0">
                  <a:solidFill>
                    <a:schemeClr val="accent1">
                      <a:lumMod val="50000"/>
                    </a:schemeClr>
                  </a:solidFill>
                </a:rPr>
                <a:t>, </a:t>
              </a:r>
              <a:r>
                <a:rPr lang="en-US" sz="2600" u="sng" dirty="0" err="1" smtClean="0">
                  <a:solidFill>
                    <a:schemeClr val="accent1">
                      <a:lumMod val="50000"/>
                    </a:schemeClr>
                  </a:solidFill>
                </a:rPr>
                <a:t>ancak</a:t>
              </a:r>
              <a:r>
                <a:rPr lang="en-US" sz="2600" u="sng" dirty="0">
                  <a:solidFill>
                    <a:schemeClr val="accent1">
                      <a:lumMod val="50000"/>
                    </a:schemeClr>
                  </a:solidFill>
                </a:rPr>
                <a:t>:</a:t>
              </a:r>
              <a:endParaRPr lang="en-US" sz="2600" u="sng" dirty="0" smtClean="0">
                <a:solidFill>
                  <a:schemeClr val="accent1">
                    <a:lumMod val="50000"/>
                  </a:schemeClr>
                </a:solidFill>
              </a:endParaRPr>
            </a:p>
            <a:p>
              <a:pPr marL="914400" lvl="1" indent="-457200">
                <a:buFontTx/>
                <a:buChar char="-"/>
              </a:pPr>
              <a:r>
                <a:rPr lang="en-US" sz="2600" dirty="0" smtClean="0">
                  <a:solidFill>
                    <a:schemeClr val="accent1">
                      <a:lumMod val="50000"/>
                    </a:schemeClr>
                  </a:solidFill>
                </a:rPr>
                <a:t>5 </a:t>
              </a:r>
              <a:r>
                <a:rPr lang="en-US" sz="2600" dirty="0" err="1" smtClean="0">
                  <a:solidFill>
                    <a:schemeClr val="accent1">
                      <a:lumMod val="50000"/>
                    </a:schemeClr>
                  </a:solidFill>
                </a:rPr>
                <a:t>ayrı</a:t>
              </a:r>
              <a:r>
                <a:rPr lang="en-US" sz="2600" dirty="0" smtClean="0">
                  <a:solidFill>
                    <a:schemeClr val="accent1">
                      <a:lumMod val="50000"/>
                    </a:schemeClr>
                  </a:solidFill>
                </a:rPr>
                <a:t> risk </a:t>
              </a:r>
              <a:r>
                <a:rPr lang="en-US" sz="2600" dirty="0" err="1" smtClean="0">
                  <a:solidFill>
                    <a:schemeClr val="accent1">
                      <a:lumMod val="50000"/>
                    </a:schemeClr>
                  </a:solidFill>
                </a:rPr>
                <a:t>grubu</a:t>
              </a:r>
              <a:r>
                <a:rPr lang="en-US" sz="26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600" dirty="0" err="1" smtClean="0">
                  <a:solidFill>
                    <a:schemeClr val="accent1">
                      <a:lumMod val="50000"/>
                    </a:schemeClr>
                  </a:solidFill>
                </a:rPr>
                <a:t>içerir</a:t>
              </a:r>
              <a:r>
                <a:rPr lang="en-US" sz="2600" dirty="0" smtClean="0">
                  <a:solidFill>
                    <a:schemeClr val="accent1">
                      <a:lumMod val="50000"/>
                    </a:schemeClr>
                  </a:solidFill>
                </a:rPr>
                <a:t>, </a:t>
              </a:r>
              <a:r>
                <a:rPr lang="en-US" sz="2600" dirty="0" err="1" smtClean="0">
                  <a:solidFill>
                    <a:schemeClr val="accent1">
                      <a:lumMod val="50000"/>
                    </a:schemeClr>
                  </a:solidFill>
                </a:rPr>
                <a:t>klinik</a:t>
              </a:r>
              <a:r>
                <a:rPr lang="en-US" sz="26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600" dirty="0" err="1" smtClean="0">
                  <a:solidFill>
                    <a:schemeClr val="accent1">
                      <a:lumMod val="50000"/>
                    </a:schemeClr>
                  </a:solidFill>
                </a:rPr>
                <a:t>kullanımda</a:t>
              </a:r>
              <a:r>
                <a:rPr lang="en-US" sz="26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600" dirty="0" err="1" smtClean="0">
                  <a:solidFill>
                    <a:schemeClr val="accent1">
                      <a:lumMod val="50000"/>
                    </a:schemeClr>
                  </a:solidFill>
                </a:rPr>
                <a:t>karışıklık</a:t>
              </a:r>
              <a:endParaRPr lang="en-US" sz="2600" dirty="0" smtClean="0">
                <a:solidFill>
                  <a:schemeClr val="accent1">
                    <a:lumMod val="50000"/>
                  </a:schemeClr>
                </a:solidFill>
              </a:endParaRPr>
            </a:p>
            <a:p>
              <a:pPr marL="914400" lvl="1" indent="-457200">
                <a:buFontTx/>
                <a:buChar char="-"/>
              </a:pPr>
              <a:r>
                <a:rPr lang="en-US" sz="2600" dirty="0" err="1" smtClean="0">
                  <a:solidFill>
                    <a:schemeClr val="accent1">
                      <a:lumMod val="50000"/>
                    </a:schemeClr>
                  </a:solidFill>
                </a:rPr>
                <a:t>klinik</a:t>
              </a:r>
              <a:r>
                <a:rPr lang="en-US" sz="2600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n-US" sz="2600" dirty="0" err="1" smtClean="0">
                  <a:solidFill>
                    <a:schemeClr val="accent1">
                      <a:lumMod val="50000"/>
                    </a:schemeClr>
                  </a:solidFill>
                </a:rPr>
                <a:t>kullanım</a:t>
              </a:r>
              <a:r>
                <a:rPr lang="en-US" sz="2600" dirty="0" smtClean="0">
                  <a:solidFill>
                    <a:schemeClr val="accent1">
                      <a:lumMod val="50000"/>
                    </a:schemeClr>
                  </a:solidFill>
                </a:rPr>
                <a:t> ?</a:t>
              </a:r>
              <a:endParaRPr lang="en-US" sz="26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692776" y="5063869"/>
              <a:ext cx="7876932" cy="1473652"/>
              <a:chOff x="692776" y="5063869"/>
              <a:chExt cx="7876932" cy="1473652"/>
            </a:xfrm>
          </p:grpSpPr>
          <p:cxnSp>
            <p:nvCxnSpPr>
              <p:cNvPr id="48" name="Straight Connector 47"/>
              <p:cNvCxnSpPr/>
              <p:nvPr/>
            </p:nvCxnSpPr>
            <p:spPr>
              <a:xfrm>
                <a:off x="692776" y="5066934"/>
                <a:ext cx="1603648" cy="0"/>
              </a:xfrm>
              <a:prstGeom prst="line">
                <a:avLst/>
              </a:prstGeom>
              <a:ln w="3175" cmpd="sng">
                <a:solidFill>
                  <a:srgbClr val="595959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>
                <a:off x="692776" y="6527758"/>
                <a:ext cx="1603648" cy="0"/>
              </a:xfrm>
              <a:prstGeom prst="line">
                <a:avLst/>
              </a:prstGeom>
              <a:ln w="3175" cmpd="sng">
                <a:solidFill>
                  <a:srgbClr val="595959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6966060" y="6527758"/>
                <a:ext cx="1603648" cy="0"/>
              </a:xfrm>
              <a:prstGeom prst="line">
                <a:avLst/>
              </a:prstGeom>
              <a:ln w="3175" cmpd="sng">
                <a:solidFill>
                  <a:srgbClr val="595959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6966060" y="5063869"/>
                <a:ext cx="1603648" cy="0"/>
              </a:xfrm>
              <a:prstGeom prst="line">
                <a:avLst/>
              </a:prstGeom>
              <a:ln w="3175" cmpd="sng">
                <a:solidFill>
                  <a:srgbClr val="595959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flipV="1">
                <a:off x="692776" y="5066934"/>
                <a:ext cx="0" cy="1470587"/>
              </a:xfrm>
              <a:prstGeom prst="line">
                <a:avLst/>
              </a:prstGeom>
              <a:ln w="3175" cmpd="sng">
                <a:solidFill>
                  <a:srgbClr val="595959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flipV="1">
                <a:off x="8542500" y="5066934"/>
                <a:ext cx="0" cy="1470587"/>
              </a:xfrm>
              <a:prstGeom prst="line">
                <a:avLst/>
              </a:prstGeom>
              <a:ln w="3175" cmpd="sng">
                <a:solidFill>
                  <a:srgbClr val="595959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7" name="Straight Connector 46"/>
          <p:cNvCxnSpPr/>
          <p:nvPr/>
        </p:nvCxnSpPr>
        <p:spPr>
          <a:xfrm flipH="1">
            <a:off x="1757600" y="2340042"/>
            <a:ext cx="413127" cy="792244"/>
          </a:xfrm>
          <a:prstGeom prst="line">
            <a:avLst/>
          </a:prstGeom>
          <a:ln w="38100" cmpd="sng">
            <a:solidFill>
              <a:srgbClr val="595959"/>
            </a:solidFill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 flipV="1">
            <a:off x="1745790" y="4056707"/>
            <a:ext cx="424936" cy="549262"/>
          </a:xfrm>
          <a:prstGeom prst="line">
            <a:avLst/>
          </a:prstGeom>
          <a:ln w="38100" cmpd="sng">
            <a:solidFill>
              <a:srgbClr val="595959"/>
            </a:solidFill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1757600" y="3535839"/>
            <a:ext cx="413126" cy="0"/>
          </a:xfrm>
          <a:prstGeom prst="line">
            <a:avLst/>
          </a:prstGeom>
          <a:ln w="38100" cmpd="sng">
            <a:solidFill>
              <a:srgbClr val="595959"/>
            </a:solidFill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8492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6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rimester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: </a:t>
              </a:r>
              <a:r>
                <a:rPr lang="tr-TR" sz="40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bağımsız ardışık test</a:t>
              </a:r>
              <a:endPara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53950" y="1359733"/>
            <a:ext cx="4994877" cy="584776"/>
            <a:chOff x="153950" y="1359733"/>
            <a:chExt cx="4994877" cy="584776"/>
          </a:xfrm>
        </p:grpSpPr>
        <p:sp>
          <p:nvSpPr>
            <p:cNvPr id="8" name="TextBox 7"/>
            <p:cNvSpPr txBox="1"/>
            <p:nvPr/>
          </p:nvSpPr>
          <p:spPr>
            <a:xfrm>
              <a:off x="153950" y="1359733"/>
              <a:ext cx="4994877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err="1" smtClean="0">
                  <a:solidFill>
                    <a:schemeClr val="accent1">
                      <a:lumMod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Independant</a:t>
              </a:r>
              <a:r>
                <a:rPr lang="en-US" sz="3200" b="1" dirty="0" smtClean="0">
                  <a:solidFill>
                    <a:schemeClr val="accent1">
                      <a:lumMod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 sequential test </a:t>
              </a:r>
              <a:endParaRPr lang="en-US" sz="32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269414" y="1944509"/>
              <a:ext cx="4682651" cy="0"/>
            </a:xfrm>
            <a:prstGeom prst="line">
              <a:avLst/>
            </a:prstGeom>
            <a:ln w="9525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1881792" y="2269238"/>
            <a:ext cx="5007457" cy="2485508"/>
            <a:chOff x="744093" y="2219189"/>
            <a:chExt cx="5007457" cy="2485508"/>
          </a:xfrm>
        </p:grpSpPr>
        <p:sp>
          <p:nvSpPr>
            <p:cNvPr id="14" name="TextBox 13"/>
            <p:cNvSpPr txBox="1"/>
            <p:nvPr/>
          </p:nvSpPr>
          <p:spPr>
            <a:xfrm>
              <a:off x="744093" y="2219189"/>
              <a:ext cx="5007457" cy="68038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7F7F7F"/>
              </a:solidFill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wrap="square" bIns="140400" rtlCol="0">
              <a:spAutoFit/>
            </a:bodyPr>
            <a:lstStyle/>
            <a:p>
              <a:r>
                <a:rPr lang="en-US" sz="3200" b="1" dirty="0" err="1">
                  <a:solidFill>
                    <a:srgbClr val="25406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ö</a:t>
              </a:r>
              <a:r>
                <a:rPr lang="en-US" sz="3200" b="1" dirty="0" err="1" smtClean="0">
                  <a:solidFill>
                    <a:srgbClr val="25406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nce</a:t>
              </a:r>
              <a:r>
                <a:rPr lang="en-US" sz="3200" b="1" dirty="0" smtClean="0">
                  <a:solidFill>
                    <a:srgbClr val="25406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: </a:t>
              </a:r>
              <a:r>
                <a:rPr lang="en-US" sz="3200" dirty="0" err="1" smtClean="0">
                  <a:solidFill>
                    <a:srgbClr val="25406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kombine</a:t>
              </a:r>
              <a:r>
                <a:rPr lang="en-US" sz="3200" dirty="0" smtClean="0">
                  <a:solidFill>
                    <a:srgbClr val="25406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 test</a:t>
              </a:r>
              <a:r>
                <a:rPr lang="en-US" sz="3200" dirty="0" smtClean="0">
                  <a:solidFill>
                    <a:srgbClr val="254061"/>
                  </a:solidFill>
                </a:rPr>
                <a:t>	</a:t>
              </a:r>
              <a:r>
                <a:rPr lang="en-US" sz="3200" dirty="0" smtClean="0"/>
                <a:t> </a:t>
              </a:r>
              <a:endParaRPr lang="en-US" sz="32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44093" y="3044786"/>
              <a:ext cx="5007457" cy="68038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rgbClr val="7F7F7F"/>
              </a:solidFill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wrap="square" bIns="140400" rtlCol="0">
              <a:spAutoFit/>
            </a:bodyPr>
            <a:lstStyle/>
            <a:p>
              <a:r>
                <a:rPr lang="en-US" sz="3200" b="1" dirty="0" err="1" smtClean="0">
                  <a:solidFill>
                    <a:srgbClr val="25406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sonra</a:t>
              </a:r>
              <a:r>
                <a:rPr lang="en-US" sz="3200" b="1" dirty="0" smtClean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: </a:t>
              </a:r>
              <a:r>
                <a:rPr lang="en-US" sz="3200" dirty="0" err="1" smtClean="0">
                  <a:solidFill>
                    <a:srgbClr val="17375E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üçlü</a:t>
              </a:r>
              <a:r>
                <a:rPr lang="en-US" sz="3200" dirty="0" smtClean="0">
                  <a:solidFill>
                    <a:srgbClr val="17375E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 </a:t>
              </a:r>
              <a:r>
                <a:rPr lang="en-US" sz="3200" dirty="0" err="1" smtClean="0">
                  <a:solidFill>
                    <a:srgbClr val="17375E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veya</a:t>
              </a:r>
              <a:r>
                <a:rPr lang="en-US" sz="3200" dirty="0" smtClean="0">
                  <a:solidFill>
                    <a:srgbClr val="17375E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 </a:t>
              </a:r>
              <a:r>
                <a:rPr lang="en-US" sz="3200" dirty="0" err="1" smtClean="0">
                  <a:solidFill>
                    <a:srgbClr val="17375E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dörtlü</a:t>
              </a:r>
              <a:r>
                <a:rPr lang="en-US" sz="3200" dirty="0" smtClean="0">
                  <a:solidFill>
                    <a:srgbClr val="17375E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 test</a:t>
              </a:r>
              <a:endParaRPr lang="en-US" sz="3200" dirty="0">
                <a:solidFill>
                  <a:srgbClr val="17375E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155979" y="3765978"/>
              <a:ext cx="184666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sz="5500" dirty="0">
                <a:solidFill>
                  <a:schemeClr val="bg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719119" y="2230754"/>
            <a:ext cx="5324102" cy="1607340"/>
            <a:chOff x="152400" y="2142220"/>
            <a:chExt cx="5324102" cy="1607340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153950" y="2142220"/>
              <a:ext cx="5322552" cy="1607340"/>
            </a:xfrm>
            <a:prstGeom prst="line">
              <a:avLst/>
            </a:prstGeom>
            <a:ln w="57150" cmpd="sng">
              <a:solidFill>
                <a:srgbClr val="80000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152400" y="2142220"/>
              <a:ext cx="5324102" cy="1607340"/>
            </a:xfrm>
            <a:prstGeom prst="line">
              <a:avLst/>
            </a:prstGeom>
            <a:ln w="57150" cmpd="sng">
              <a:solidFill>
                <a:srgbClr val="80000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/>
          <p:cNvGrpSpPr/>
          <p:nvPr/>
        </p:nvGrpSpPr>
        <p:grpSpPr>
          <a:xfrm>
            <a:off x="112193" y="4130506"/>
            <a:ext cx="8818519" cy="2479653"/>
            <a:chOff x="112193" y="4130506"/>
            <a:chExt cx="8818519" cy="2479653"/>
          </a:xfrm>
        </p:grpSpPr>
        <p:grpSp>
          <p:nvGrpSpPr>
            <p:cNvPr id="43" name="Group 42"/>
            <p:cNvGrpSpPr/>
            <p:nvPr/>
          </p:nvGrpSpPr>
          <p:grpSpPr>
            <a:xfrm>
              <a:off x="112193" y="4130506"/>
              <a:ext cx="8818519" cy="2479653"/>
              <a:chOff x="112193" y="4464034"/>
              <a:chExt cx="8818519" cy="2479653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153950" y="4464034"/>
                <a:ext cx="8776762" cy="24796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buFontTx/>
                  <a:buChar char="-"/>
                </a:pPr>
                <a:r>
                  <a:rPr lang="en-US" sz="2600" dirty="0" err="1">
                    <a:solidFill>
                      <a:schemeClr val="accent1">
                        <a:lumMod val="50000"/>
                      </a:schemeClr>
                    </a:solidFill>
                  </a:rPr>
                  <a:t>kombine</a:t>
                </a:r>
                <a:r>
                  <a:rPr lang="en-US" sz="2600" dirty="0">
                    <a:solidFill>
                      <a:schemeClr val="accent1">
                        <a:lumMod val="50000"/>
                      </a:schemeClr>
                    </a:solidFill>
                  </a:rPr>
                  <a:t> risk </a:t>
                </a:r>
                <a:r>
                  <a:rPr lang="en-US" sz="2600" dirty="0" err="1">
                    <a:solidFill>
                      <a:schemeClr val="accent1">
                        <a:lumMod val="50000"/>
                      </a:schemeClr>
                    </a:solidFill>
                  </a:rPr>
                  <a:t>değeri</a:t>
                </a:r>
                <a:r>
                  <a:rPr lang="en-US" sz="2600" dirty="0">
                    <a:solidFill>
                      <a:schemeClr val="accent1">
                        <a:lumMod val="50000"/>
                      </a:schemeClr>
                    </a:solidFill>
                  </a:rPr>
                  <a:t> 2. trimester </a:t>
                </a:r>
                <a:r>
                  <a:rPr lang="en-US" sz="2600" dirty="0" err="1">
                    <a:solidFill>
                      <a:schemeClr val="accent1">
                        <a:lumMod val="50000"/>
                      </a:schemeClr>
                    </a:solidFill>
                  </a:rPr>
                  <a:t>testinde</a:t>
                </a:r>
                <a:r>
                  <a:rPr lang="en-US" sz="2600" dirty="0">
                    <a:solidFill>
                      <a:schemeClr val="accent1">
                        <a:lumMod val="50000"/>
                      </a:schemeClr>
                    </a:solidFill>
                  </a:rPr>
                  <a:t> </a:t>
                </a:r>
                <a:r>
                  <a:rPr lang="en-US" sz="2600" dirty="0" err="1">
                    <a:solidFill>
                      <a:schemeClr val="accent1">
                        <a:lumMod val="50000"/>
                      </a:schemeClr>
                    </a:solidFill>
                  </a:rPr>
                  <a:t>kullanılmaz</a:t>
                </a:r>
                <a:r>
                  <a:rPr lang="en-US" sz="2600" dirty="0">
                    <a:solidFill>
                      <a:schemeClr val="accent1">
                        <a:lumMod val="50000"/>
                      </a:schemeClr>
                    </a:solidFill>
                  </a:rPr>
                  <a:t> </a:t>
                </a:r>
              </a:p>
              <a:p>
                <a:pPr marL="457200" indent="-457200">
                  <a:lnSpc>
                    <a:spcPct val="120000"/>
                  </a:lnSpc>
                  <a:buFontTx/>
                  <a:buChar char="-"/>
                </a:pPr>
                <a:r>
                  <a:rPr lang="en-US" sz="2600" dirty="0" err="1">
                    <a:solidFill>
                      <a:schemeClr val="accent1">
                        <a:lumMod val="50000"/>
                      </a:schemeClr>
                    </a:solidFill>
                  </a:rPr>
                  <a:t>f</a:t>
                </a:r>
                <a:r>
                  <a:rPr lang="en-US" sz="2600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inalde</a:t>
                </a:r>
                <a:r>
                  <a:rPr lang="en-US" sz="26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 </a:t>
                </a:r>
                <a:r>
                  <a:rPr lang="en-US" sz="2600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tek</a:t>
                </a:r>
                <a:r>
                  <a:rPr lang="en-US" sz="26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  risk </a:t>
                </a:r>
                <a:r>
                  <a:rPr lang="en-US" sz="2600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oluşmaz</a:t>
                </a:r>
                <a:r>
                  <a:rPr lang="en-US" sz="26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, </a:t>
                </a:r>
                <a:r>
                  <a:rPr lang="en-US" sz="2600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birbirinden</a:t>
                </a:r>
                <a:r>
                  <a:rPr lang="en-US" sz="26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 </a:t>
                </a:r>
                <a:r>
                  <a:rPr lang="en-US" sz="2600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farklı</a:t>
                </a:r>
                <a:r>
                  <a:rPr lang="en-US" sz="26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 2 risk </a:t>
                </a:r>
                <a:r>
                  <a:rPr lang="en-US" sz="2600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ortaya</a:t>
                </a:r>
                <a:r>
                  <a:rPr lang="en-US" sz="26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 </a:t>
                </a:r>
                <a:r>
                  <a:rPr lang="en-US" sz="2600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çıkar</a:t>
                </a:r>
                <a:r>
                  <a:rPr lang="en-US" sz="26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 </a:t>
                </a:r>
              </a:p>
              <a:p>
                <a:pPr marL="457200" indent="-457200">
                  <a:lnSpc>
                    <a:spcPct val="120000"/>
                  </a:lnSpc>
                  <a:buFontTx/>
                  <a:buChar char="-"/>
                </a:pPr>
                <a:r>
                  <a:rPr lang="en-US" sz="2600" dirty="0">
                    <a:solidFill>
                      <a:schemeClr val="accent1">
                        <a:lumMod val="50000"/>
                      </a:schemeClr>
                    </a:solidFill>
                  </a:rPr>
                  <a:t>r</a:t>
                </a:r>
                <a:r>
                  <a:rPr lang="en-US" sz="26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isk </a:t>
                </a:r>
                <a:r>
                  <a:rPr lang="en-US" sz="2600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değerlendirme</a:t>
                </a:r>
                <a:r>
                  <a:rPr lang="en-US" sz="26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 </a:t>
                </a:r>
                <a:r>
                  <a:rPr lang="en-US" sz="2600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karışıklığına</a:t>
                </a:r>
                <a:r>
                  <a:rPr lang="en-US" sz="26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 </a:t>
                </a:r>
                <a:r>
                  <a:rPr lang="en-US" sz="2600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yol</a:t>
                </a:r>
                <a:r>
                  <a:rPr lang="en-US" sz="26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 </a:t>
                </a:r>
                <a:r>
                  <a:rPr lang="en-US" sz="2600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açar</a:t>
                </a:r>
                <a:endParaRPr lang="en-US" sz="2600" dirty="0" smtClean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pPr marL="457200" indent="-457200">
                  <a:lnSpc>
                    <a:spcPct val="120000"/>
                  </a:lnSpc>
                  <a:buFontTx/>
                  <a:buChar char="-"/>
                </a:pPr>
                <a:r>
                  <a:rPr lang="en-US" sz="2600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yanlış</a:t>
                </a:r>
                <a:r>
                  <a:rPr lang="en-US" sz="26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 </a:t>
                </a:r>
                <a:r>
                  <a:rPr lang="en-US" sz="2600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pozitif</a:t>
                </a:r>
                <a:r>
                  <a:rPr lang="en-US" sz="26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 </a:t>
                </a:r>
                <a:r>
                  <a:rPr lang="en-US" sz="2600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oranı</a:t>
                </a:r>
                <a:r>
                  <a:rPr lang="en-US" sz="26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 </a:t>
                </a:r>
                <a:r>
                  <a:rPr lang="en-US" sz="2600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gereksiz</a:t>
                </a:r>
                <a:r>
                  <a:rPr lang="en-US" sz="26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 </a:t>
                </a:r>
                <a:r>
                  <a:rPr lang="en-US" sz="2600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yere</a:t>
                </a:r>
                <a:r>
                  <a:rPr lang="en-US" sz="26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 </a:t>
                </a:r>
                <a:r>
                  <a:rPr lang="en-US" sz="2600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artar</a:t>
                </a:r>
                <a:endParaRPr lang="en-US" sz="2600" dirty="0" smtClean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pPr marL="457200" indent="-457200">
                  <a:lnSpc>
                    <a:spcPct val="120000"/>
                  </a:lnSpc>
                  <a:buFontTx/>
                  <a:buChar char="-"/>
                </a:pPr>
                <a:r>
                  <a:rPr lang="en-US" sz="2600" b="1" dirty="0" smtClean="0">
                    <a:solidFill>
                      <a:srgbClr val="800000"/>
                    </a:solidFill>
                  </a:rPr>
                  <a:t>ACOG </a:t>
                </a:r>
                <a:r>
                  <a:rPr lang="en-US" sz="2600" b="1" dirty="0" err="1" smtClean="0">
                    <a:solidFill>
                      <a:srgbClr val="800000"/>
                    </a:solidFill>
                  </a:rPr>
                  <a:t>tarafından</a:t>
                </a:r>
                <a:r>
                  <a:rPr lang="en-US" sz="2600" b="1" dirty="0" smtClean="0">
                    <a:solidFill>
                      <a:srgbClr val="800000"/>
                    </a:solidFill>
                  </a:rPr>
                  <a:t> </a:t>
                </a:r>
                <a:r>
                  <a:rPr lang="en-US" sz="2600" b="1" dirty="0" err="1" smtClean="0">
                    <a:solidFill>
                      <a:srgbClr val="800000"/>
                    </a:solidFill>
                  </a:rPr>
                  <a:t>önerilmiyor</a:t>
                </a:r>
                <a:r>
                  <a:rPr lang="en-US" sz="2600" b="1" dirty="0" smtClean="0">
                    <a:solidFill>
                      <a:srgbClr val="800000"/>
                    </a:solidFill>
                  </a:rPr>
                  <a:t> </a:t>
                </a:r>
                <a:r>
                  <a:rPr lang="en-US" sz="2000" b="1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(practice bulletin ♯163, </a:t>
                </a:r>
                <a:r>
                  <a:rPr lang="en-US" sz="2000" b="1" dirty="0" err="1" smtClean="0">
                    <a:solidFill>
                      <a:schemeClr val="accent1">
                        <a:lumMod val="50000"/>
                      </a:schemeClr>
                    </a:solidFill>
                  </a:rPr>
                  <a:t>mayıs</a:t>
                </a:r>
                <a:r>
                  <a:rPr lang="en-US" sz="2000" b="1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 2016)</a:t>
                </a:r>
                <a:endParaRPr lang="en-US" sz="20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112193" y="4544051"/>
                <a:ext cx="8751044" cy="2399636"/>
                <a:chOff x="112193" y="4544051"/>
                <a:chExt cx="8751044" cy="2399636"/>
              </a:xfrm>
            </p:grpSpPr>
            <p:cxnSp>
              <p:nvCxnSpPr>
                <p:cNvPr id="34" name="Straight Connector 33"/>
                <p:cNvCxnSpPr/>
                <p:nvPr/>
              </p:nvCxnSpPr>
              <p:spPr>
                <a:xfrm>
                  <a:off x="115471" y="4553814"/>
                  <a:ext cx="1603648" cy="0"/>
                </a:xfrm>
                <a:prstGeom prst="line">
                  <a:avLst/>
                </a:prstGeom>
                <a:ln w="3175" cmpd="sng">
                  <a:solidFill>
                    <a:srgbClr val="595959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/>
                <p:cNvCxnSpPr/>
                <p:nvPr/>
              </p:nvCxnSpPr>
              <p:spPr>
                <a:xfrm>
                  <a:off x="117021" y="6929305"/>
                  <a:ext cx="1603648" cy="0"/>
                </a:xfrm>
                <a:prstGeom prst="line">
                  <a:avLst/>
                </a:prstGeom>
                <a:ln w="3175" cmpd="sng">
                  <a:solidFill>
                    <a:srgbClr val="595959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/>
                <p:cNvCxnSpPr/>
                <p:nvPr/>
              </p:nvCxnSpPr>
              <p:spPr>
                <a:xfrm>
                  <a:off x="7259589" y="6929305"/>
                  <a:ext cx="1603648" cy="0"/>
                </a:xfrm>
                <a:prstGeom prst="line">
                  <a:avLst/>
                </a:prstGeom>
                <a:ln w="3175" cmpd="sng">
                  <a:solidFill>
                    <a:srgbClr val="595959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/>
                <p:cNvCxnSpPr/>
                <p:nvPr/>
              </p:nvCxnSpPr>
              <p:spPr>
                <a:xfrm>
                  <a:off x="7237370" y="4544051"/>
                  <a:ext cx="1603648" cy="0"/>
                </a:xfrm>
                <a:prstGeom prst="line">
                  <a:avLst/>
                </a:prstGeom>
                <a:ln w="3175" cmpd="sng">
                  <a:solidFill>
                    <a:srgbClr val="595959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/>
                <p:cNvCxnSpPr/>
                <p:nvPr/>
              </p:nvCxnSpPr>
              <p:spPr>
                <a:xfrm flipH="1" flipV="1">
                  <a:off x="112193" y="4553815"/>
                  <a:ext cx="3278" cy="2389872"/>
                </a:xfrm>
                <a:prstGeom prst="line">
                  <a:avLst/>
                </a:prstGeom>
                <a:ln w="3175" cmpd="sng">
                  <a:solidFill>
                    <a:srgbClr val="595959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51" name="Straight Connector 50"/>
            <p:cNvCxnSpPr/>
            <p:nvPr/>
          </p:nvCxnSpPr>
          <p:spPr>
            <a:xfrm flipH="1" flipV="1">
              <a:off x="8837740" y="4220287"/>
              <a:ext cx="3278" cy="2389872"/>
            </a:xfrm>
            <a:prstGeom prst="line">
              <a:avLst/>
            </a:prstGeom>
            <a:ln w="3175" cmpd="sng">
              <a:solidFill>
                <a:srgbClr val="59595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153950" y="6067494"/>
            <a:ext cx="8661345" cy="5282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744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4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rimester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 tarama: </a:t>
              </a:r>
              <a:r>
                <a:rPr lang="tr-TR" sz="40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meta-analiz</a:t>
              </a:r>
              <a:endPara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53950" y="1359733"/>
            <a:ext cx="4113827" cy="584776"/>
            <a:chOff x="153950" y="1359733"/>
            <a:chExt cx="4113827" cy="584776"/>
          </a:xfrm>
        </p:grpSpPr>
        <p:sp>
          <p:nvSpPr>
            <p:cNvPr id="6" name="TextBox 5"/>
            <p:cNvSpPr txBox="1"/>
            <p:nvPr/>
          </p:nvSpPr>
          <p:spPr>
            <a:xfrm>
              <a:off x="153950" y="1359733"/>
              <a:ext cx="4113827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>
                  <a:solidFill>
                    <a:schemeClr val="accent1">
                      <a:lumMod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FASTER </a:t>
              </a:r>
              <a:r>
                <a:rPr lang="en-US" sz="3200" b="1" dirty="0" err="1" smtClean="0">
                  <a:solidFill>
                    <a:schemeClr val="accent1">
                      <a:lumMod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çalısması</a:t>
              </a:r>
              <a:r>
                <a:rPr lang="en-US" sz="3200" b="1" dirty="0" smtClean="0">
                  <a:solidFill>
                    <a:schemeClr val="accent1">
                      <a:lumMod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, 2005</a:t>
              </a:r>
              <a:endParaRPr lang="en-US" sz="32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269414" y="1944509"/>
              <a:ext cx="3861583" cy="0"/>
            </a:xfrm>
            <a:prstGeom prst="line">
              <a:avLst/>
            </a:prstGeom>
            <a:ln w="9525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153950" y="2681804"/>
            <a:ext cx="5324111" cy="3668697"/>
            <a:chOff x="3518404" y="2364633"/>
            <a:chExt cx="5452402" cy="3668697"/>
          </a:xfrm>
        </p:grpSpPr>
        <p:sp>
          <p:nvSpPr>
            <p:cNvPr id="5" name="Rectangle 4"/>
            <p:cNvSpPr/>
            <p:nvPr/>
          </p:nvSpPr>
          <p:spPr>
            <a:xfrm>
              <a:off x="3518404" y="2364633"/>
              <a:ext cx="5452402" cy="366869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57150" cmpd="sng">
              <a:solidFill>
                <a:srgbClr val="FFFFFF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wrap="square">
              <a:spAutoFit/>
            </a:bodyPr>
            <a:lstStyle/>
            <a:p>
              <a:r>
                <a:rPr lang="en-US" sz="2800" b="1" dirty="0" err="1" smtClean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Tarama</a:t>
              </a:r>
              <a:r>
                <a:rPr lang="en-US" sz="2800" b="1" dirty="0" smtClean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en-US" sz="2800" b="1" dirty="0" err="1" smtClean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testi</a:t>
              </a:r>
              <a:r>
                <a:rPr lang="en-US" sz="2800" b="1" dirty="0" smtClean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			% DR </a:t>
              </a:r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(</a:t>
              </a:r>
              <a:r>
                <a:rPr lang="en-US" sz="2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%5 FPR </a:t>
              </a:r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)</a:t>
              </a:r>
              <a:endParaRPr lang="en-US" sz="2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  <a:p>
              <a:pPr>
                <a:lnSpc>
                  <a:spcPct val="130000"/>
                </a:lnSpc>
              </a:pPr>
              <a:r>
                <a:rPr lang="de-DE" sz="2800" b="1" dirty="0" err="1" smtClean="0">
                  <a:solidFill>
                    <a:srgbClr val="32B4D5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Kombine</a:t>
              </a:r>
              <a:r>
                <a:rPr lang="de-DE" sz="2800" b="1" dirty="0" smtClean="0">
                  <a:solidFill>
                    <a:srgbClr val="32B4D5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(11 </a:t>
              </a:r>
              <a:r>
                <a:rPr lang="de-DE" sz="2800" b="1" dirty="0" err="1" smtClean="0">
                  <a:solidFill>
                    <a:srgbClr val="32B4D5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hf</a:t>
              </a:r>
              <a:r>
                <a:rPr lang="de-DE" sz="2800" b="1" dirty="0" smtClean="0">
                  <a:solidFill>
                    <a:srgbClr val="32B4D5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) 				87</a:t>
              </a:r>
              <a:endParaRPr lang="de-DE" sz="2800" b="1" dirty="0">
                <a:solidFill>
                  <a:srgbClr val="32B4D5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  <a:p>
              <a:r>
                <a:rPr lang="de-DE" sz="2800" b="1" dirty="0" err="1" smtClean="0">
                  <a:solidFill>
                    <a:srgbClr val="32B4D5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Kombine</a:t>
              </a:r>
              <a:r>
                <a:rPr lang="de-DE" sz="2800" b="1" dirty="0" smtClean="0">
                  <a:solidFill>
                    <a:srgbClr val="32B4D5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(12 </a:t>
              </a:r>
              <a:r>
                <a:rPr lang="de-DE" sz="2800" b="1" dirty="0" err="1" smtClean="0">
                  <a:solidFill>
                    <a:srgbClr val="32B4D5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hf</a:t>
              </a:r>
              <a:r>
                <a:rPr lang="de-DE" sz="2800" b="1" dirty="0" smtClean="0">
                  <a:solidFill>
                    <a:srgbClr val="32B4D5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)				85</a:t>
              </a:r>
              <a:endParaRPr lang="de-DE" sz="2800" b="1" dirty="0">
                <a:solidFill>
                  <a:srgbClr val="32B4D5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  <a:p>
              <a:r>
                <a:rPr lang="de-DE" sz="2800" b="1" dirty="0" err="1" smtClean="0">
                  <a:solidFill>
                    <a:srgbClr val="32B4D5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Kombine</a:t>
              </a:r>
              <a:r>
                <a:rPr lang="de-DE" sz="2800" b="1" dirty="0" smtClean="0">
                  <a:solidFill>
                    <a:srgbClr val="32B4D5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(13 </a:t>
              </a:r>
              <a:r>
                <a:rPr lang="de-DE" sz="2800" b="1" dirty="0" err="1" smtClean="0">
                  <a:solidFill>
                    <a:srgbClr val="32B4D5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hf</a:t>
              </a:r>
              <a:r>
                <a:rPr lang="de-DE" sz="2800" b="1" dirty="0" smtClean="0">
                  <a:solidFill>
                    <a:srgbClr val="32B4D5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) 				82</a:t>
              </a:r>
              <a:endParaRPr lang="de-DE" sz="2800" b="1" dirty="0">
                <a:solidFill>
                  <a:srgbClr val="32B4D5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  <a:p>
              <a:r>
                <a:rPr lang="de-DE" sz="2800" b="1" dirty="0" err="1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Dörtlu</a:t>
              </a:r>
              <a:r>
                <a:rPr lang="de-DE" sz="2800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̈ </a:t>
              </a:r>
              <a:r>
                <a:rPr lang="de-DE" sz="2800" b="1" dirty="0" err="1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test</a:t>
              </a:r>
              <a:r>
                <a:rPr lang="de-DE" sz="2800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de-DE" sz="28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						81</a:t>
              </a:r>
              <a:endParaRPr lang="de-DE" sz="2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  <a:p>
              <a:r>
                <a:rPr lang="de-DE" sz="2800" b="1" dirty="0" err="1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Sequential</a:t>
              </a:r>
              <a:r>
                <a:rPr lang="de-DE" sz="28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						95</a:t>
              </a:r>
              <a:endParaRPr lang="de-DE" sz="2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  <a:p>
              <a:r>
                <a:rPr lang="de-DE" sz="2800" b="1" dirty="0" err="1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Entegre</a:t>
              </a:r>
              <a:r>
                <a:rPr lang="de-DE" sz="28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							96</a:t>
              </a:r>
            </a:p>
            <a:p>
              <a:r>
                <a:rPr lang="de-DE" sz="28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Serum </a:t>
              </a:r>
              <a:r>
                <a:rPr lang="de-DE" sz="2800" b="1" dirty="0" err="1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entegre</a:t>
              </a:r>
              <a:r>
                <a:rPr lang="de-DE" sz="2800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				</a:t>
              </a:r>
              <a:r>
                <a:rPr lang="de-DE" sz="28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	88</a:t>
              </a:r>
              <a:endParaRPr lang="en-US" sz="2800" dirty="0"/>
            </a:p>
          </p:txBody>
        </p:sp>
        <p:cxnSp>
          <p:nvCxnSpPr>
            <p:cNvPr id="10" name="Straight Connector 9"/>
            <p:cNvCxnSpPr/>
            <p:nvPr/>
          </p:nvCxnSpPr>
          <p:spPr>
            <a:xfrm flipV="1">
              <a:off x="3518404" y="2899056"/>
              <a:ext cx="5452402" cy="25656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-141117" y="2642525"/>
            <a:ext cx="7840608" cy="3773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	1. </a:t>
            </a:r>
            <a:r>
              <a:rPr lang="en-US" sz="2800" b="1" dirty="0" err="1" smtClean="0">
                <a:solidFill>
                  <a:schemeClr val="accent1">
                    <a:lumMod val="75000"/>
                  </a:schemeClr>
                </a:solidFill>
              </a:rPr>
              <a:t>Kombine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test</a:t>
            </a:r>
          </a:p>
          <a:p>
            <a:pPr marL="1168400" lvl="1" indent="-711200">
              <a:lnSpc>
                <a:spcPct val="120000"/>
              </a:lnSpc>
              <a:defRPr/>
            </a:pPr>
            <a:r>
              <a:rPr lang="en-US" dirty="0">
                <a:solidFill>
                  <a:srgbClr val="595959"/>
                </a:solidFill>
              </a:rPr>
              <a:t>	</a:t>
            </a:r>
            <a:r>
              <a:rPr lang="en-US" sz="2400" dirty="0">
                <a:solidFill>
                  <a:srgbClr val="595959"/>
                </a:solidFill>
              </a:rPr>
              <a:t>NT / PAPP-A / f</a:t>
            </a:r>
            <a:r>
              <a:rPr lang="el-GR" sz="2400" dirty="0">
                <a:solidFill>
                  <a:srgbClr val="595959"/>
                </a:solidFill>
                <a:cs typeface="Arial" charset="0"/>
              </a:rPr>
              <a:t>β</a:t>
            </a:r>
            <a:r>
              <a:rPr lang="en-US" sz="2400" dirty="0" err="1">
                <a:solidFill>
                  <a:srgbClr val="595959"/>
                </a:solidFill>
              </a:rPr>
              <a:t>hCG</a:t>
            </a:r>
            <a:r>
              <a:rPr lang="en-US" sz="2400" dirty="0">
                <a:solidFill>
                  <a:srgbClr val="595959"/>
                </a:solidFill>
              </a:rPr>
              <a:t> / </a:t>
            </a:r>
            <a:r>
              <a:rPr lang="en-US" sz="2400" dirty="0" err="1" smtClean="0">
                <a:solidFill>
                  <a:srgbClr val="595959"/>
                </a:solidFill>
              </a:rPr>
              <a:t>yaş</a:t>
            </a:r>
            <a:endParaRPr lang="en-US" sz="2400" dirty="0" smtClean="0">
              <a:solidFill>
                <a:srgbClr val="595959"/>
              </a:solidFill>
            </a:endParaRPr>
          </a:p>
          <a:p>
            <a:pPr marL="1168400" lvl="1" indent="-711200">
              <a:lnSpc>
                <a:spcPct val="120000"/>
              </a:lnSpc>
              <a:defRPr/>
            </a:pPr>
            <a:r>
              <a:rPr lang="en-US" sz="2800" b="1" dirty="0" smtClean="0">
                <a:solidFill>
                  <a:srgbClr val="376092"/>
                </a:solidFill>
              </a:rPr>
              <a:t>2. </a:t>
            </a:r>
            <a:r>
              <a:rPr lang="en-US" sz="2800" b="1" dirty="0" err="1" smtClean="0">
                <a:solidFill>
                  <a:srgbClr val="376092"/>
                </a:solidFill>
              </a:rPr>
              <a:t>Dörtlü</a:t>
            </a:r>
            <a:r>
              <a:rPr lang="en-US" sz="2800" b="1" dirty="0" smtClean="0">
                <a:solidFill>
                  <a:srgbClr val="376092"/>
                </a:solidFill>
              </a:rPr>
              <a:t> </a:t>
            </a:r>
            <a:r>
              <a:rPr lang="en-US" sz="2800" b="1" dirty="0">
                <a:solidFill>
                  <a:srgbClr val="376092"/>
                </a:solidFill>
              </a:rPr>
              <a:t>test</a:t>
            </a:r>
          </a:p>
          <a:p>
            <a:pPr marL="1168400" lvl="1" indent="-711200">
              <a:lnSpc>
                <a:spcPct val="120000"/>
              </a:lnSpc>
              <a:spcBef>
                <a:spcPct val="10000"/>
              </a:spcBef>
              <a:defRPr/>
            </a:pPr>
            <a:r>
              <a:rPr lang="en-US" sz="2400" dirty="0"/>
              <a:t>	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AFP /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hCG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/ uE3 /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Inhibin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-A / </a:t>
            </a:r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yaş</a:t>
            </a:r>
            <a:endParaRPr lang="en-US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168400" lvl="1" indent="-711200">
              <a:lnSpc>
                <a:spcPct val="120000"/>
              </a:lnSpc>
              <a:spcBef>
                <a:spcPct val="10000"/>
              </a:spcBef>
              <a:defRPr/>
            </a:pPr>
            <a:r>
              <a:rPr lang="en-US" sz="2800" b="1" dirty="0" smtClean="0">
                <a:solidFill>
                  <a:srgbClr val="376092"/>
                </a:solidFill>
              </a:rPr>
              <a:t>3. </a:t>
            </a:r>
            <a:r>
              <a:rPr lang="en-US" sz="2800" b="1" dirty="0" err="1" smtClean="0">
                <a:solidFill>
                  <a:srgbClr val="376092"/>
                </a:solidFill>
              </a:rPr>
              <a:t>Entegre</a:t>
            </a:r>
            <a:r>
              <a:rPr lang="en-US" sz="2800" b="1" dirty="0" smtClean="0">
                <a:solidFill>
                  <a:srgbClr val="376092"/>
                </a:solidFill>
              </a:rPr>
              <a:t> </a:t>
            </a:r>
            <a:r>
              <a:rPr lang="en-US" sz="2800" b="1" dirty="0">
                <a:solidFill>
                  <a:srgbClr val="376092"/>
                </a:solidFill>
              </a:rPr>
              <a:t>test </a:t>
            </a:r>
          </a:p>
          <a:p>
            <a:pPr marL="1168400" lvl="1" indent="-711200">
              <a:lnSpc>
                <a:spcPct val="120000"/>
              </a:lnSpc>
              <a:buFontTx/>
              <a:buAutoNum type="romanUcPeriod"/>
              <a:defRPr/>
            </a:pPr>
            <a:r>
              <a:rPr lang="en-US" sz="2400" dirty="0">
                <a:solidFill>
                  <a:srgbClr val="595959"/>
                </a:solidFill>
              </a:rPr>
              <a:t>SERUM: 	PAPP-A / AFP / </a:t>
            </a:r>
            <a:r>
              <a:rPr lang="en-US" sz="2400" dirty="0" err="1">
                <a:solidFill>
                  <a:srgbClr val="595959"/>
                </a:solidFill>
              </a:rPr>
              <a:t>hCG</a:t>
            </a:r>
            <a:r>
              <a:rPr lang="en-US" sz="2400" dirty="0">
                <a:solidFill>
                  <a:srgbClr val="595959"/>
                </a:solidFill>
              </a:rPr>
              <a:t> / uE3 / </a:t>
            </a:r>
            <a:r>
              <a:rPr lang="en-US" sz="2400" dirty="0" err="1">
                <a:solidFill>
                  <a:srgbClr val="595959"/>
                </a:solidFill>
              </a:rPr>
              <a:t>Inh</a:t>
            </a:r>
            <a:r>
              <a:rPr lang="en-US" sz="2400" dirty="0">
                <a:solidFill>
                  <a:srgbClr val="595959"/>
                </a:solidFill>
              </a:rPr>
              <a:t>-A / </a:t>
            </a:r>
            <a:r>
              <a:rPr lang="en-US" sz="2400" dirty="0" err="1">
                <a:solidFill>
                  <a:srgbClr val="595959"/>
                </a:solidFill>
              </a:rPr>
              <a:t>yaş</a:t>
            </a:r>
            <a:endParaRPr lang="en-US" sz="2400" dirty="0">
              <a:solidFill>
                <a:srgbClr val="595959"/>
              </a:solidFill>
            </a:endParaRPr>
          </a:p>
          <a:p>
            <a:pPr marL="1168400" lvl="1" indent="-711200">
              <a:lnSpc>
                <a:spcPct val="120000"/>
              </a:lnSpc>
              <a:buFontTx/>
              <a:buAutoNum type="romanUcPeriod"/>
              <a:defRPr/>
            </a:pPr>
            <a:r>
              <a:rPr lang="en-US" sz="2400" dirty="0">
                <a:solidFill>
                  <a:srgbClr val="595959"/>
                </a:solidFill>
              </a:rPr>
              <a:t>TAM: 	NT / PAPP-A / AFP / </a:t>
            </a:r>
            <a:r>
              <a:rPr lang="en-US" sz="2400" dirty="0" err="1">
                <a:solidFill>
                  <a:srgbClr val="595959"/>
                </a:solidFill>
              </a:rPr>
              <a:t>hCG</a:t>
            </a:r>
            <a:r>
              <a:rPr lang="en-US" sz="2400" dirty="0">
                <a:solidFill>
                  <a:srgbClr val="595959"/>
                </a:solidFill>
              </a:rPr>
              <a:t> / uE3 / </a:t>
            </a:r>
            <a:r>
              <a:rPr lang="en-US" sz="2400" dirty="0" err="1">
                <a:solidFill>
                  <a:srgbClr val="595959"/>
                </a:solidFill>
              </a:rPr>
              <a:t>Inh</a:t>
            </a:r>
            <a:r>
              <a:rPr lang="en-US" sz="2400" dirty="0">
                <a:solidFill>
                  <a:srgbClr val="595959"/>
                </a:solidFill>
              </a:rPr>
              <a:t>-A / </a:t>
            </a:r>
            <a:r>
              <a:rPr lang="en-US" sz="2400" dirty="0" err="1">
                <a:solidFill>
                  <a:srgbClr val="595959"/>
                </a:solidFill>
              </a:rPr>
              <a:t>yaş</a:t>
            </a:r>
            <a:endParaRPr lang="en-US" sz="2400" dirty="0">
              <a:solidFill>
                <a:srgbClr val="595959"/>
              </a:solidFill>
            </a:endParaRPr>
          </a:p>
          <a:p>
            <a:endParaRPr lang="en-US" dirty="0"/>
          </a:p>
        </p:txBody>
      </p:sp>
      <p:grpSp>
        <p:nvGrpSpPr>
          <p:cNvPr id="37" name="Group 36"/>
          <p:cNvGrpSpPr/>
          <p:nvPr/>
        </p:nvGrpSpPr>
        <p:grpSpPr>
          <a:xfrm>
            <a:off x="5245418" y="1114778"/>
            <a:ext cx="3934904" cy="3137037"/>
            <a:chOff x="5245418" y="1114778"/>
            <a:chExt cx="3934904" cy="3137037"/>
          </a:xfrm>
        </p:grpSpPr>
        <p:sp>
          <p:nvSpPr>
            <p:cNvPr id="7" name="Rectangle 6"/>
            <p:cNvSpPr/>
            <p:nvPr/>
          </p:nvSpPr>
          <p:spPr>
            <a:xfrm>
              <a:off x="6211541" y="3051487"/>
              <a:ext cx="2963540" cy="1200328"/>
            </a:xfrm>
            <a:prstGeom prst="rect">
              <a:avLst/>
            </a:prstGeom>
            <a:noFill/>
            <a:ln w="57150" cmpd="sng"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txBody>
            <a:bodyPr wrap="square">
              <a:spAutoFit/>
            </a:bodyPr>
            <a:lstStyle/>
            <a:p>
              <a:pPr marL="285750" indent="-285750">
                <a:buFont typeface="Arial"/>
                <a:buChar char="•"/>
              </a:pPr>
              <a:r>
                <a:rPr lang="nl-NL" sz="2400" dirty="0" smtClean="0"/>
                <a:t>38167 </a:t>
              </a:r>
              <a:r>
                <a:rPr lang="nl-NL" sz="2400" dirty="0" err="1"/>
                <a:t>gebe</a:t>
              </a:r>
              <a:endParaRPr lang="nl-NL" sz="2400" dirty="0"/>
            </a:p>
            <a:p>
              <a:pPr marL="285750" indent="-285750">
                <a:buFont typeface="Arial"/>
                <a:buChar char="•"/>
              </a:pPr>
              <a:r>
                <a:rPr lang="nl-NL" sz="2400" dirty="0" smtClean="0"/>
                <a:t>117 </a:t>
              </a:r>
              <a:r>
                <a:rPr lang="nl-NL" sz="2400" dirty="0"/>
                <a:t>DS</a:t>
              </a:r>
            </a:p>
            <a:p>
              <a:pPr marL="285750" indent="-285750">
                <a:buFont typeface="Arial"/>
                <a:buChar char="•"/>
              </a:pPr>
              <a:r>
                <a:rPr lang="nl-NL" sz="2400" dirty="0" smtClean="0"/>
                <a:t>15 </a:t>
              </a:r>
              <a:r>
                <a:rPr lang="nl-NL" sz="2400" dirty="0" err="1" smtClean="0"/>
                <a:t>merkez</a:t>
              </a:r>
              <a:r>
                <a:rPr lang="nl-NL" sz="2400" dirty="0" smtClean="0"/>
                <a:t>, ABD</a:t>
              </a:r>
              <a:endParaRPr lang="en-US" sz="2400" dirty="0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5245418" y="1232778"/>
              <a:ext cx="3934904" cy="1743244"/>
              <a:chOff x="-196654" y="1765300"/>
              <a:chExt cx="10614342" cy="4254500"/>
            </a:xfrm>
          </p:grpSpPr>
          <p:pic>
            <p:nvPicPr>
              <p:cNvPr id="15" name="Picture 2" descr="USA_blank_map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38" t="11308" r="1292" b="2161"/>
              <a:stretch>
                <a:fillRect/>
              </a:stretch>
            </p:blipFill>
            <p:spPr bwMode="auto">
              <a:xfrm>
                <a:off x="990600" y="1765300"/>
                <a:ext cx="6781800" cy="4254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Rectangle 3"/>
              <p:cNvSpPr>
                <a:spLocks noChangeArrowheads="1"/>
              </p:cNvSpPr>
              <p:nvPr/>
            </p:nvSpPr>
            <p:spPr bwMode="auto">
              <a:xfrm>
                <a:off x="2895600" y="5638800"/>
                <a:ext cx="838200" cy="22860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800">
                  <a:solidFill>
                    <a:srgbClr val="000000"/>
                  </a:solidFill>
                  <a:cs typeface="Arial Unicode MS" charset="0"/>
                </a:endParaRPr>
              </a:p>
            </p:txBody>
          </p:sp>
          <p:sp>
            <p:nvSpPr>
              <p:cNvPr id="17" name="AutoShape 4"/>
              <p:cNvSpPr>
                <a:spLocks noChangeArrowheads="1"/>
              </p:cNvSpPr>
              <p:nvPr/>
            </p:nvSpPr>
            <p:spPr bwMode="auto">
              <a:xfrm>
                <a:off x="3276600" y="3429000"/>
                <a:ext cx="228600" cy="228600"/>
              </a:xfrm>
              <a:prstGeom prst="star5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800">
                  <a:solidFill>
                    <a:srgbClr val="000000"/>
                  </a:solidFill>
                  <a:cs typeface="Arial Unicode MS" charset="0"/>
                </a:endParaRPr>
              </a:p>
            </p:txBody>
          </p:sp>
          <p:sp>
            <p:nvSpPr>
              <p:cNvPr id="18" name="AutoShape 5"/>
              <p:cNvSpPr>
                <a:spLocks noChangeArrowheads="1"/>
              </p:cNvSpPr>
              <p:nvPr/>
            </p:nvSpPr>
            <p:spPr bwMode="auto">
              <a:xfrm>
                <a:off x="1447800" y="1981200"/>
                <a:ext cx="228600" cy="228600"/>
              </a:xfrm>
              <a:prstGeom prst="star5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800">
                  <a:solidFill>
                    <a:srgbClr val="000000"/>
                  </a:solidFill>
                  <a:cs typeface="Arial Unicode MS" charset="0"/>
                </a:endParaRPr>
              </a:p>
            </p:txBody>
          </p:sp>
          <p:sp>
            <p:nvSpPr>
              <p:cNvPr id="19" name="AutoShape 6"/>
              <p:cNvSpPr>
                <a:spLocks noChangeArrowheads="1"/>
              </p:cNvSpPr>
              <p:nvPr/>
            </p:nvSpPr>
            <p:spPr bwMode="auto">
              <a:xfrm>
                <a:off x="7315200" y="2895600"/>
                <a:ext cx="228600" cy="228600"/>
              </a:xfrm>
              <a:prstGeom prst="star5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800">
                  <a:solidFill>
                    <a:srgbClr val="000000"/>
                  </a:solidFill>
                  <a:cs typeface="Arial Unicode MS" charset="0"/>
                </a:endParaRPr>
              </a:p>
            </p:txBody>
          </p:sp>
          <p:sp>
            <p:nvSpPr>
              <p:cNvPr id="20" name="AutoShape 7"/>
              <p:cNvSpPr>
                <a:spLocks noChangeArrowheads="1"/>
              </p:cNvSpPr>
              <p:nvPr/>
            </p:nvSpPr>
            <p:spPr bwMode="auto">
              <a:xfrm>
                <a:off x="7315200" y="2667000"/>
                <a:ext cx="228600" cy="228600"/>
              </a:xfrm>
              <a:prstGeom prst="star5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800">
                  <a:solidFill>
                    <a:srgbClr val="000000"/>
                  </a:solidFill>
                  <a:cs typeface="Arial Unicode MS" charset="0"/>
                </a:endParaRPr>
              </a:p>
            </p:txBody>
          </p:sp>
          <p:sp>
            <p:nvSpPr>
              <p:cNvPr id="21" name="AutoShape 8"/>
              <p:cNvSpPr>
                <a:spLocks noChangeArrowheads="1"/>
              </p:cNvSpPr>
              <p:nvPr/>
            </p:nvSpPr>
            <p:spPr bwMode="auto">
              <a:xfrm>
                <a:off x="6553200" y="4038600"/>
                <a:ext cx="228600" cy="228600"/>
              </a:xfrm>
              <a:prstGeom prst="star5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800">
                  <a:solidFill>
                    <a:srgbClr val="000000"/>
                  </a:solidFill>
                  <a:cs typeface="Arial Unicode MS" charset="0"/>
                </a:endParaRPr>
              </a:p>
            </p:txBody>
          </p:sp>
          <p:sp>
            <p:nvSpPr>
              <p:cNvPr id="22" name="AutoShape 9"/>
              <p:cNvSpPr>
                <a:spLocks noChangeArrowheads="1"/>
              </p:cNvSpPr>
              <p:nvPr/>
            </p:nvSpPr>
            <p:spPr bwMode="auto">
              <a:xfrm>
                <a:off x="5867400" y="2971800"/>
                <a:ext cx="228600" cy="228600"/>
              </a:xfrm>
              <a:prstGeom prst="star5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800">
                  <a:solidFill>
                    <a:srgbClr val="000000"/>
                  </a:solidFill>
                  <a:cs typeface="Arial Unicode MS" charset="0"/>
                </a:endParaRPr>
              </a:p>
            </p:txBody>
          </p:sp>
          <p:sp>
            <p:nvSpPr>
              <p:cNvPr id="23" name="AutoShape 10"/>
              <p:cNvSpPr>
                <a:spLocks noChangeArrowheads="1"/>
              </p:cNvSpPr>
              <p:nvPr/>
            </p:nvSpPr>
            <p:spPr bwMode="auto">
              <a:xfrm>
                <a:off x="4572000" y="5257800"/>
                <a:ext cx="228600" cy="228600"/>
              </a:xfrm>
              <a:prstGeom prst="star5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800">
                  <a:solidFill>
                    <a:srgbClr val="000000"/>
                  </a:solidFill>
                  <a:cs typeface="Arial Unicode MS" charset="0"/>
                </a:endParaRPr>
              </a:p>
            </p:txBody>
          </p:sp>
          <p:sp>
            <p:nvSpPr>
              <p:cNvPr id="24" name="AutoShape 11"/>
              <p:cNvSpPr>
                <a:spLocks noChangeArrowheads="1"/>
              </p:cNvSpPr>
              <p:nvPr/>
            </p:nvSpPr>
            <p:spPr bwMode="auto">
              <a:xfrm>
                <a:off x="6934200" y="2971800"/>
                <a:ext cx="381000" cy="381000"/>
              </a:xfrm>
              <a:prstGeom prst="star5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800">
                  <a:solidFill>
                    <a:srgbClr val="000000"/>
                  </a:solidFill>
                  <a:cs typeface="Arial Unicode MS" charset="0"/>
                </a:endParaRPr>
              </a:p>
            </p:txBody>
          </p:sp>
          <p:sp>
            <p:nvSpPr>
              <p:cNvPr id="25" name="Text Box 12"/>
              <p:cNvSpPr txBox="1">
                <a:spLocks noChangeArrowheads="1"/>
              </p:cNvSpPr>
              <p:nvPr/>
            </p:nvSpPr>
            <p:spPr bwMode="auto">
              <a:xfrm>
                <a:off x="1549401" y="2133601"/>
                <a:ext cx="3666194" cy="52580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800" b="1">
                    <a:solidFill>
                      <a:srgbClr val="000000"/>
                    </a:solidFill>
                    <a:latin typeface="Arial" charset="0"/>
                    <a:cs typeface="Arial Unicode MS" charset="0"/>
                  </a:rPr>
                  <a:t>Swedish Medical Center</a:t>
                </a:r>
              </a:p>
            </p:txBody>
          </p:sp>
          <p:sp>
            <p:nvSpPr>
              <p:cNvPr id="26" name="Text Box 13"/>
              <p:cNvSpPr txBox="1">
                <a:spLocks noChangeArrowheads="1"/>
              </p:cNvSpPr>
              <p:nvPr/>
            </p:nvSpPr>
            <p:spPr bwMode="auto">
              <a:xfrm>
                <a:off x="3411539" y="3581400"/>
                <a:ext cx="3465801" cy="52580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800" b="1">
                    <a:solidFill>
                      <a:srgbClr val="000000"/>
                    </a:solidFill>
                    <a:latin typeface="Arial" charset="0"/>
                    <a:cs typeface="Arial Unicode MS" charset="0"/>
                  </a:rPr>
                  <a:t>University of Colorado</a:t>
                </a:r>
              </a:p>
            </p:txBody>
          </p:sp>
          <p:sp>
            <p:nvSpPr>
              <p:cNvPr id="27" name="Text Box 14"/>
              <p:cNvSpPr txBox="1">
                <a:spLocks noChangeArrowheads="1"/>
              </p:cNvSpPr>
              <p:nvPr/>
            </p:nvSpPr>
            <p:spPr bwMode="auto">
              <a:xfrm>
                <a:off x="4724399" y="5333999"/>
                <a:ext cx="2712331" cy="52580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800" b="1">
                    <a:solidFill>
                      <a:srgbClr val="000000"/>
                    </a:solidFill>
                    <a:latin typeface="Arial" charset="0"/>
                    <a:cs typeface="Arial Unicode MS" charset="0"/>
                  </a:rPr>
                  <a:t>UTMB Galveston</a:t>
                </a:r>
              </a:p>
            </p:txBody>
          </p:sp>
          <p:sp>
            <p:nvSpPr>
              <p:cNvPr id="28" name="Text Box 15"/>
              <p:cNvSpPr txBox="1">
                <a:spLocks noChangeArrowheads="1"/>
              </p:cNvSpPr>
              <p:nvPr/>
            </p:nvSpPr>
            <p:spPr bwMode="auto">
              <a:xfrm>
                <a:off x="6629400" y="4191002"/>
                <a:ext cx="2604634" cy="52580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800" b="1">
                    <a:solidFill>
                      <a:srgbClr val="000000"/>
                    </a:solidFill>
                    <a:latin typeface="Arial" charset="0"/>
                    <a:cs typeface="Arial Unicode MS" charset="0"/>
                  </a:rPr>
                  <a:t>UNC Chapel Hill</a:t>
                </a:r>
              </a:p>
            </p:txBody>
          </p:sp>
          <p:sp>
            <p:nvSpPr>
              <p:cNvPr id="29" name="Text Box 16"/>
              <p:cNvSpPr txBox="1">
                <a:spLocks noChangeArrowheads="1"/>
              </p:cNvSpPr>
              <p:nvPr/>
            </p:nvSpPr>
            <p:spPr bwMode="auto">
              <a:xfrm>
                <a:off x="3505201" y="2819402"/>
                <a:ext cx="4062929" cy="52580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800" b="1">
                    <a:solidFill>
                      <a:srgbClr val="000000"/>
                    </a:solidFill>
                    <a:latin typeface="Arial" charset="0"/>
                    <a:cs typeface="Arial Unicode MS" charset="0"/>
                  </a:rPr>
                  <a:t>William Beaumont Hospital</a:t>
                </a:r>
              </a:p>
            </p:txBody>
          </p:sp>
          <p:sp>
            <p:nvSpPr>
              <p:cNvPr id="30" name="Text Box 17"/>
              <p:cNvSpPr txBox="1">
                <a:spLocks noChangeArrowheads="1"/>
              </p:cNvSpPr>
              <p:nvPr/>
            </p:nvSpPr>
            <p:spPr bwMode="auto">
              <a:xfrm>
                <a:off x="-196654" y="3505198"/>
                <a:ext cx="3881046" cy="8262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800" b="1">
                    <a:solidFill>
                      <a:srgbClr val="000000"/>
                    </a:solidFill>
                    <a:latin typeface="Arial" charset="0"/>
                    <a:cs typeface="Arial Unicode MS" charset="0"/>
                  </a:rPr>
                  <a:t>University of Utah</a:t>
                </a:r>
              </a:p>
              <a:p>
                <a:pPr algn="ctr">
                  <a:defRPr/>
                </a:pPr>
                <a:r>
                  <a:rPr lang="en-US" sz="800" b="1">
                    <a:solidFill>
                      <a:srgbClr val="000000"/>
                    </a:solidFill>
                    <a:latin typeface="Arial" charset="0"/>
                    <a:cs typeface="Arial Unicode MS" charset="0"/>
                  </a:rPr>
                  <a:t>Intermountain HealthCare</a:t>
                </a:r>
              </a:p>
            </p:txBody>
          </p:sp>
          <p:sp>
            <p:nvSpPr>
              <p:cNvPr id="31" name="Text Box 18"/>
              <p:cNvSpPr txBox="1">
                <a:spLocks noChangeArrowheads="1"/>
              </p:cNvSpPr>
              <p:nvPr/>
            </p:nvSpPr>
            <p:spPr bwMode="auto">
              <a:xfrm>
                <a:off x="7243763" y="3171824"/>
                <a:ext cx="3173925" cy="1427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800" b="1">
                    <a:solidFill>
                      <a:srgbClr val="000000"/>
                    </a:solidFill>
                    <a:latin typeface="Arial" charset="0"/>
                    <a:cs typeface="Arial Unicode MS" charset="0"/>
                  </a:rPr>
                  <a:t>Columbia University</a:t>
                </a:r>
              </a:p>
              <a:p>
                <a:pPr>
                  <a:defRPr/>
                </a:pPr>
                <a:r>
                  <a:rPr lang="en-US" sz="800" b="1">
                    <a:solidFill>
                      <a:srgbClr val="000000"/>
                    </a:solidFill>
                    <a:latin typeface="Arial" charset="0"/>
                    <a:cs typeface="Arial Unicode MS" charset="0"/>
                  </a:rPr>
                  <a:t>Mount Sinai</a:t>
                </a:r>
              </a:p>
              <a:p>
                <a:pPr>
                  <a:defRPr/>
                </a:pPr>
                <a:r>
                  <a:rPr lang="en-US" sz="800" b="1">
                    <a:solidFill>
                      <a:srgbClr val="000000"/>
                    </a:solidFill>
                    <a:latin typeface="Arial" charset="0"/>
                    <a:cs typeface="Arial Unicode MS" charset="0"/>
                  </a:rPr>
                  <a:t>Albert Einstein</a:t>
                </a:r>
              </a:p>
              <a:p>
                <a:pPr>
                  <a:defRPr/>
                </a:pPr>
                <a:r>
                  <a:rPr lang="en-US" sz="800" b="1">
                    <a:solidFill>
                      <a:srgbClr val="000000"/>
                    </a:solidFill>
                    <a:latin typeface="Arial" charset="0"/>
                    <a:cs typeface="Arial Unicode MS" charset="0"/>
                  </a:rPr>
                  <a:t>New York University</a:t>
                </a:r>
              </a:p>
            </p:txBody>
          </p:sp>
          <p:sp>
            <p:nvSpPr>
              <p:cNvPr id="32" name="Text Box 19"/>
              <p:cNvSpPr txBox="1">
                <a:spLocks noChangeArrowheads="1"/>
              </p:cNvSpPr>
              <p:nvPr/>
            </p:nvSpPr>
            <p:spPr bwMode="auto">
              <a:xfrm>
                <a:off x="6818915" y="2438398"/>
                <a:ext cx="2568960" cy="52580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800" b="1">
                    <a:solidFill>
                      <a:srgbClr val="000000"/>
                    </a:solidFill>
                    <a:latin typeface="Arial" charset="0"/>
                    <a:cs typeface="Arial Unicode MS" charset="0"/>
                  </a:rPr>
                  <a:t>Tufts University</a:t>
                </a:r>
              </a:p>
            </p:txBody>
          </p:sp>
          <p:sp>
            <p:nvSpPr>
              <p:cNvPr id="33" name="Text Box 20"/>
              <p:cNvSpPr txBox="1">
                <a:spLocks noChangeArrowheads="1"/>
              </p:cNvSpPr>
              <p:nvPr/>
            </p:nvSpPr>
            <p:spPr bwMode="auto">
              <a:xfrm>
                <a:off x="7467600" y="2743200"/>
                <a:ext cx="2774082" cy="52580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800" b="1">
                    <a:solidFill>
                      <a:srgbClr val="000000"/>
                    </a:solidFill>
                    <a:latin typeface="Arial" charset="0"/>
                    <a:cs typeface="Arial Unicode MS" charset="0"/>
                  </a:rPr>
                  <a:t>Brown University</a:t>
                </a:r>
              </a:p>
            </p:txBody>
          </p:sp>
          <p:sp>
            <p:nvSpPr>
              <p:cNvPr id="34" name="AutoShape 21"/>
              <p:cNvSpPr>
                <a:spLocks noChangeArrowheads="1"/>
              </p:cNvSpPr>
              <p:nvPr/>
            </p:nvSpPr>
            <p:spPr bwMode="auto">
              <a:xfrm>
                <a:off x="2362200" y="3200400"/>
                <a:ext cx="381000" cy="381000"/>
              </a:xfrm>
              <a:prstGeom prst="star5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800">
                  <a:solidFill>
                    <a:srgbClr val="000000"/>
                  </a:solidFill>
                  <a:cs typeface="Arial Unicode MS" charset="0"/>
                </a:endParaRPr>
              </a:p>
            </p:txBody>
          </p:sp>
        </p:grpSp>
        <p:sp>
          <p:nvSpPr>
            <p:cNvPr id="36" name="Rectangle 35"/>
            <p:cNvSpPr/>
            <p:nvPr/>
          </p:nvSpPr>
          <p:spPr>
            <a:xfrm>
              <a:off x="5245418" y="1114778"/>
              <a:ext cx="3934904" cy="3137037"/>
            </a:xfrm>
            <a:prstGeom prst="rect">
              <a:avLst/>
            </a:prstGeom>
            <a:noFill/>
            <a:ln w="3175" cmpd="sng">
              <a:solidFill>
                <a:srgbClr val="59595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86794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4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rimester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 tarama: </a:t>
              </a:r>
              <a:r>
                <a:rPr lang="tr-TR" sz="40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meta-analiz</a:t>
              </a:r>
              <a:endPara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53950" y="1359733"/>
            <a:ext cx="4197183" cy="584776"/>
            <a:chOff x="153950" y="1359733"/>
            <a:chExt cx="4197183" cy="584776"/>
          </a:xfrm>
        </p:grpSpPr>
        <p:sp>
          <p:nvSpPr>
            <p:cNvPr id="6" name="TextBox 5"/>
            <p:cNvSpPr txBox="1"/>
            <p:nvPr/>
          </p:nvSpPr>
          <p:spPr>
            <a:xfrm>
              <a:off x="153950" y="1359733"/>
              <a:ext cx="4197183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>
                  <a:solidFill>
                    <a:schemeClr val="accent1">
                      <a:lumMod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SURUSS </a:t>
              </a:r>
              <a:r>
                <a:rPr lang="en-US" sz="3200" b="1" dirty="0" err="1" smtClean="0">
                  <a:solidFill>
                    <a:schemeClr val="accent1">
                      <a:lumMod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çalısması</a:t>
              </a:r>
              <a:r>
                <a:rPr lang="en-US" sz="3200" b="1" dirty="0" smtClean="0">
                  <a:solidFill>
                    <a:schemeClr val="accent1">
                      <a:lumMod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, 2005</a:t>
              </a:r>
              <a:endParaRPr lang="en-US" sz="32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269414" y="1944509"/>
              <a:ext cx="3861583" cy="0"/>
            </a:xfrm>
            <a:prstGeom prst="line">
              <a:avLst/>
            </a:prstGeom>
            <a:ln w="9525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96224" y="3338201"/>
            <a:ext cx="8868170" cy="2311402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tr-TR" sz="2800" b="1" dirty="0" smtClean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Sonuçlar:</a:t>
            </a:r>
          </a:p>
          <a:p>
            <a:pPr marL="342900" indent="-342900">
              <a:lnSpc>
                <a:spcPct val="130000"/>
              </a:lnSpc>
              <a:buFontTx/>
              <a:buChar char="-"/>
            </a:pPr>
            <a:r>
              <a:rPr lang="tr-TR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1. </a:t>
            </a:r>
            <a:r>
              <a:rPr lang="tr-TR" sz="2800" dirty="0" err="1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</a:t>
            </a:r>
            <a:r>
              <a:rPr lang="tr-TR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rimesterde</a:t>
            </a:r>
            <a:r>
              <a:rPr lang="tr-TR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gelen gebede </a:t>
            </a:r>
            <a:r>
              <a:rPr lang="tr-TR" sz="2800" b="1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1. tercih entegre test </a:t>
            </a:r>
            <a:r>
              <a:rPr lang="tr-TR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olabilir</a:t>
            </a:r>
            <a:endParaRPr lang="en-US" sz="2800" dirty="0">
              <a:solidFill>
                <a:schemeClr val="accent1">
                  <a:lumMod val="50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marL="342900" indent="-342900">
              <a:lnSpc>
                <a:spcPct val="130000"/>
              </a:lnSpc>
              <a:buFontTx/>
              <a:buChar char="-"/>
            </a:pPr>
            <a:r>
              <a:rPr lang="en-US" sz="2800" u="sng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NT </a:t>
            </a:r>
            <a:r>
              <a:rPr lang="en-US" sz="2800" u="sng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ölçümünde</a:t>
            </a:r>
            <a:r>
              <a:rPr lang="en-US" sz="2800" u="sng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u="sng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sıkıntı</a:t>
            </a:r>
            <a:r>
              <a:rPr lang="en-US" sz="2800" u="sng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varsa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1.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tercih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serum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entegre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test</a:t>
            </a:r>
          </a:p>
          <a:p>
            <a:pPr marL="342900" indent="-342900">
              <a:lnSpc>
                <a:spcPct val="130000"/>
              </a:lnSpc>
              <a:buFontTx/>
              <a:buChar char="-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İ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lk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kez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2.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trimesterde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gelen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gebeye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dörtlü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test</a:t>
            </a:r>
            <a:endParaRPr lang="tr-TR" sz="2800" b="1" dirty="0" smtClean="0">
              <a:solidFill>
                <a:schemeClr val="accent1">
                  <a:lumMod val="50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69414" y="2021477"/>
            <a:ext cx="2681298" cy="1200328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tr-TR" sz="2400" dirty="0" smtClean="0"/>
              <a:t>47.053 tekil gebe</a:t>
            </a:r>
            <a:endParaRPr lang="en-US" sz="2400" dirty="0"/>
          </a:p>
          <a:p>
            <a:pPr marL="342900" indent="-342900">
              <a:buFontTx/>
              <a:buChar char="-"/>
            </a:pPr>
            <a:r>
              <a:rPr lang="en-US" sz="2400" dirty="0" smtClean="0"/>
              <a:t>101 DS</a:t>
            </a:r>
          </a:p>
          <a:p>
            <a:pPr marL="342900" indent="-342900">
              <a:buFontTx/>
              <a:buChar char="-"/>
            </a:pPr>
            <a:r>
              <a:rPr lang="en-US" sz="2400" dirty="0" smtClean="0"/>
              <a:t>25 </a:t>
            </a:r>
            <a:r>
              <a:rPr lang="en-US" sz="2400" dirty="0" err="1" smtClean="0"/>
              <a:t>merkez</a:t>
            </a:r>
            <a:endParaRPr lang="tr-TR" sz="24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6808754" y="6128962"/>
            <a:ext cx="21707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Wald N, et al. 2005</a:t>
            </a:r>
            <a:endParaRPr lang="en-US" sz="2000" dirty="0"/>
          </a:p>
        </p:txBody>
      </p:sp>
      <p:grpSp>
        <p:nvGrpSpPr>
          <p:cNvPr id="18" name="Group 17"/>
          <p:cNvGrpSpPr/>
          <p:nvPr/>
        </p:nvGrpSpPr>
        <p:grpSpPr>
          <a:xfrm>
            <a:off x="281330" y="3312545"/>
            <a:ext cx="8698186" cy="2653799"/>
            <a:chOff x="281330" y="3312545"/>
            <a:chExt cx="8698186" cy="2653799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281330" y="3312545"/>
              <a:ext cx="8698186" cy="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81330" y="5966344"/>
              <a:ext cx="8698186" cy="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3265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9144000" cy="1114778"/>
          </a:xfrm>
          <a:prstGeom prst="rect">
            <a:avLst/>
          </a:prstGeom>
          <a:gradFill flip="none" rotWithShape="1">
            <a:gsLst>
              <a:gs pos="19000">
                <a:srgbClr val="006A8F"/>
              </a:gs>
              <a:gs pos="100000">
                <a:schemeClr val="accent1">
                  <a:lumMod val="5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/>
              <a:cs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6483" y="1272051"/>
            <a:ext cx="8747140" cy="5667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600" dirty="0" smtClean="0"/>
              <a:t>1970		maternal serum AFP</a:t>
            </a:r>
          </a:p>
          <a:p>
            <a:pPr>
              <a:lnSpc>
                <a:spcPct val="140000"/>
              </a:lnSpc>
            </a:pPr>
            <a:r>
              <a:rPr lang="en-US" sz="2600" dirty="0" smtClean="0"/>
              <a:t>1979		maternal </a:t>
            </a:r>
            <a:r>
              <a:rPr lang="en-US" sz="2600" dirty="0" err="1" smtClean="0"/>
              <a:t>yaş</a:t>
            </a:r>
            <a:endParaRPr lang="en-US" sz="2600" dirty="0"/>
          </a:p>
          <a:p>
            <a:pPr>
              <a:lnSpc>
                <a:spcPct val="140000"/>
              </a:lnSpc>
            </a:pPr>
            <a:r>
              <a:rPr lang="en-US" sz="2600" dirty="0" smtClean="0"/>
              <a:t>1984		2. trimester AFP + maternal </a:t>
            </a:r>
            <a:r>
              <a:rPr lang="en-US" sz="2600" dirty="0" err="1" smtClean="0"/>
              <a:t>yaş</a:t>
            </a:r>
            <a:endParaRPr lang="en-US" sz="2600" dirty="0" smtClean="0"/>
          </a:p>
          <a:p>
            <a:pPr>
              <a:lnSpc>
                <a:spcPct val="140000"/>
              </a:lnSpc>
            </a:pPr>
            <a:r>
              <a:rPr lang="en-US" sz="2600" dirty="0" smtClean="0"/>
              <a:t>1988		</a:t>
            </a:r>
            <a:r>
              <a:rPr lang="en-US" sz="2600" dirty="0" err="1" smtClean="0"/>
              <a:t>üçlü</a:t>
            </a:r>
            <a:r>
              <a:rPr lang="en-US" sz="2600" dirty="0" smtClean="0"/>
              <a:t> </a:t>
            </a:r>
            <a:r>
              <a:rPr lang="en-US" sz="2600" dirty="0"/>
              <a:t>test (AFP – </a:t>
            </a:r>
            <a:r>
              <a:rPr lang="en-US" sz="2600" dirty="0" err="1"/>
              <a:t>hCG</a:t>
            </a:r>
            <a:r>
              <a:rPr lang="en-US" sz="2600" dirty="0"/>
              <a:t> – </a:t>
            </a:r>
            <a:r>
              <a:rPr lang="en-US" sz="2600" dirty="0" smtClean="0"/>
              <a:t>uE3)</a:t>
            </a:r>
          </a:p>
          <a:p>
            <a:pPr>
              <a:lnSpc>
                <a:spcPct val="140000"/>
              </a:lnSpc>
            </a:pPr>
            <a:r>
              <a:rPr lang="en-US" sz="2600" dirty="0" smtClean="0"/>
              <a:t>1992		1. trimester NT</a:t>
            </a:r>
            <a:r>
              <a:rPr lang="en-US" sz="2600" dirty="0"/>
              <a:t> </a:t>
            </a:r>
            <a:r>
              <a:rPr lang="en-US" sz="2600" dirty="0" err="1" smtClean="0"/>
              <a:t>ölçümü</a:t>
            </a:r>
            <a:endParaRPr lang="en-US" sz="2600" dirty="0" smtClean="0"/>
          </a:p>
          <a:p>
            <a:pPr>
              <a:lnSpc>
                <a:spcPct val="140000"/>
              </a:lnSpc>
            </a:pPr>
            <a:r>
              <a:rPr lang="en-US" sz="2600" dirty="0" smtClean="0"/>
              <a:t>1996		</a:t>
            </a:r>
            <a:r>
              <a:rPr lang="en-US" sz="2600" dirty="0" err="1" smtClean="0"/>
              <a:t>dörtlü</a:t>
            </a:r>
            <a:r>
              <a:rPr lang="en-US" sz="2600" dirty="0" smtClean="0"/>
              <a:t> test (AFP – </a:t>
            </a:r>
            <a:r>
              <a:rPr lang="en-US" sz="2600" dirty="0" err="1" smtClean="0"/>
              <a:t>hCG</a:t>
            </a:r>
            <a:r>
              <a:rPr lang="en-US" sz="2600" dirty="0" smtClean="0"/>
              <a:t> – uE3 – </a:t>
            </a:r>
            <a:r>
              <a:rPr lang="en-US" sz="2600" dirty="0" err="1" smtClean="0"/>
              <a:t>İnh.A</a:t>
            </a:r>
            <a:r>
              <a:rPr lang="en-US" sz="2600" dirty="0"/>
              <a:t>)</a:t>
            </a:r>
            <a:endParaRPr lang="en-US" sz="2600" dirty="0" smtClean="0"/>
          </a:p>
          <a:p>
            <a:pPr>
              <a:lnSpc>
                <a:spcPct val="140000"/>
              </a:lnSpc>
            </a:pPr>
            <a:r>
              <a:rPr lang="en-US" sz="2600" dirty="0" smtClean="0"/>
              <a:t>1997		</a:t>
            </a:r>
            <a:r>
              <a:rPr lang="en-US" sz="2600" dirty="0" err="1" smtClean="0"/>
              <a:t>kombine</a:t>
            </a:r>
            <a:r>
              <a:rPr lang="en-US" sz="2600" dirty="0" smtClean="0"/>
              <a:t> test (NT – PAPP-A – free β</a:t>
            </a:r>
            <a:r>
              <a:rPr lang="en-US" sz="2600" dirty="0" err="1" smtClean="0"/>
              <a:t>hCG</a:t>
            </a:r>
            <a:r>
              <a:rPr lang="en-US" sz="2600" dirty="0" smtClean="0"/>
              <a:t>)</a:t>
            </a:r>
          </a:p>
          <a:p>
            <a:pPr>
              <a:lnSpc>
                <a:spcPct val="140000"/>
              </a:lnSpc>
            </a:pPr>
            <a:r>
              <a:rPr lang="en-US" sz="2600" dirty="0" smtClean="0"/>
              <a:t>1999		</a:t>
            </a:r>
            <a:r>
              <a:rPr lang="en-US" sz="2600" dirty="0" err="1" smtClean="0"/>
              <a:t>entegre</a:t>
            </a:r>
            <a:r>
              <a:rPr lang="en-US" sz="2600" dirty="0" smtClean="0"/>
              <a:t> test (NT – PAPP-A + </a:t>
            </a:r>
            <a:r>
              <a:rPr lang="en-US" sz="2600" dirty="0" err="1" smtClean="0"/>
              <a:t>dörtlü</a:t>
            </a:r>
            <a:r>
              <a:rPr lang="en-US" sz="2600" dirty="0" smtClean="0"/>
              <a:t> test)</a:t>
            </a:r>
          </a:p>
          <a:p>
            <a:pPr>
              <a:lnSpc>
                <a:spcPct val="140000"/>
              </a:lnSpc>
            </a:pPr>
            <a:r>
              <a:rPr lang="en-US" sz="2600" dirty="0" smtClean="0"/>
              <a:t>2003		</a:t>
            </a:r>
            <a:r>
              <a:rPr lang="en-US" sz="2600" dirty="0" err="1" smtClean="0"/>
              <a:t>kombine</a:t>
            </a:r>
            <a:r>
              <a:rPr lang="en-US" sz="2600" dirty="0" smtClean="0"/>
              <a:t> test + NBL + DV + TR + FMF </a:t>
            </a:r>
            <a:r>
              <a:rPr lang="en-US" sz="2600" dirty="0" err="1" smtClean="0"/>
              <a:t>açı</a:t>
            </a:r>
            <a:endParaRPr lang="en-US" sz="2600" dirty="0" smtClean="0"/>
          </a:p>
          <a:p>
            <a:pPr>
              <a:lnSpc>
                <a:spcPct val="140000"/>
              </a:lnSpc>
            </a:pPr>
            <a:r>
              <a:rPr lang="en-US" sz="2600" dirty="0" smtClean="0"/>
              <a:t>2008		maternal </a:t>
            </a:r>
            <a:r>
              <a:rPr lang="en-US" sz="2600" dirty="0" err="1"/>
              <a:t>kan</a:t>
            </a:r>
            <a:r>
              <a:rPr lang="en-US" sz="2600" dirty="0"/>
              <a:t> cell free </a:t>
            </a:r>
            <a:r>
              <a:rPr lang="en-US" sz="2600" dirty="0" smtClean="0"/>
              <a:t>DNA</a:t>
            </a:r>
            <a:endParaRPr lang="en-US" sz="2600" dirty="0"/>
          </a:p>
        </p:txBody>
      </p:sp>
      <p:sp>
        <p:nvSpPr>
          <p:cNvPr id="5" name="Rectangle 2"/>
          <p:cNvSpPr txBox="1">
            <a:spLocks noRot="1" noChangeArrowheads="1"/>
          </p:cNvSpPr>
          <p:nvPr/>
        </p:nvSpPr>
        <p:spPr>
          <a:xfrm>
            <a:off x="2614832" y="155197"/>
            <a:ext cx="3981101" cy="95408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err="1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Trizomi</a:t>
            </a:r>
            <a:r>
              <a:rPr lang="tr-TR" sz="4000" dirty="0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 21</a:t>
            </a:r>
            <a:endParaRPr lang="tr-TR" sz="4000" dirty="0">
              <a:solidFill>
                <a:srgbClr val="FFFFFF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7110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224690"/>
            <a:ext cx="9144000" cy="4753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90000"/>
              </a:lnSpc>
              <a:buFont typeface="Wingdings" charset="2"/>
              <a:buChar char="§"/>
            </a:pP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Gebeliğin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başında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düzenli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takibe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gelecek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, CVS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uygulanamayacak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ve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2.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trimestere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kadar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risk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analizini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bekleyebilecek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ise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: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b="1" u="sng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entegre</a:t>
            </a:r>
            <a:r>
              <a:rPr lang="en-US" sz="2800" b="1" u="sng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test</a:t>
            </a:r>
          </a:p>
          <a:p>
            <a:pPr marL="457200" indent="-457200">
              <a:lnSpc>
                <a:spcPct val="90000"/>
              </a:lnSpc>
              <a:buFont typeface="Wingdings" charset="2"/>
              <a:buChar char="§"/>
            </a:pPr>
            <a:endParaRPr lang="en-US" sz="2800" dirty="0" smtClean="0">
              <a:solidFill>
                <a:schemeClr val="accent1">
                  <a:lumMod val="50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marL="457200" indent="-457200">
              <a:lnSpc>
                <a:spcPct val="90000"/>
              </a:lnSpc>
              <a:buFont typeface="Wingdings" charset="2"/>
              <a:buChar char="§"/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NT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ölçümü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yapılamayacaksa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b="1" u="sng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serum </a:t>
            </a:r>
            <a:r>
              <a:rPr lang="en-US" sz="2800" b="1" u="sng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entegre</a:t>
            </a:r>
            <a:r>
              <a:rPr lang="en-US" sz="2800" b="1" u="sng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test</a:t>
            </a:r>
          </a:p>
          <a:p>
            <a:pPr marL="457200" indent="-457200">
              <a:lnSpc>
                <a:spcPct val="90000"/>
              </a:lnSpc>
              <a:buFont typeface="Wingdings" charset="2"/>
              <a:buChar char="§"/>
            </a:pPr>
            <a:endParaRPr lang="en-US" sz="2800" b="1" u="sng" dirty="0">
              <a:solidFill>
                <a:schemeClr val="accent1">
                  <a:lumMod val="50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marL="457200" indent="-457200">
              <a:lnSpc>
                <a:spcPct val="90000"/>
              </a:lnSpc>
              <a:buFont typeface="Wingdings" charset="2"/>
              <a:buChar char="§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CVS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uygulanamayacaksa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veya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2. </a:t>
            </a: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trimesterde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ilk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kez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gelen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gebe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: </a:t>
            </a:r>
            <a:r>
              <a:rPr lang="en-US" sz="2800" b="1" u="sng" dirty="0" err="1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dörtlu</a:t>
            </a:r>
            <a:r>
              <a:rPr lang="en-US" sz="2800" b="1" u="sng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̈ </a:t>
            </a:r>
            <a:r>
              <a:rPr lang="en-US" sz="2800" b="1" u="sng" dirty="0" err="1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tarama</a:t>
            </a:r>
            <a:r>
              <a:rPr lang="en-US" sz="2800" b="1" u="sng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b="1" u="sng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testi</a:t>
            </a:r>
            <a:endParaRPr lang="en-US" sz="2800" b="1" u="sng" dirty="0" smtClean="0">
              <a:solidFill>
                <a:schemeClr val="accent1">
                  <a:lumMod val="50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marL="457200" indent="-457200">
              <a:lnSpc>
                <a:spcPct val="90000"/>
              </a:lnSpc>
              <a:buFont typeface="Wingdings" charset="2"/>
              <a:buChar char="§"/>
            </a:pPr>
            <a:endParaRPr lang="en-US" sz="2800" b="1" u="sng" dirty="0">
              <a:solidFill>
                <a:schemeClr val="accent1">
                  <a:lumMod val="50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marL="457200" indent="-457200">
              <a:lnSpc>
                <a:spcPct val="90000"/>
              </a:lnSpc>
              <a:buFont typeface="Wingdings" charset="2"/>
              <a:buChar char="§"/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11-14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haftada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risk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analizini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isteyen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ve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CVS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uygulanabilecek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ise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: </a:t>
            </a:r>
            <a:r>
              <a:rPr lang="en-US" sz="2800" b="1" u="sng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kombine</a:t>
            </a:r>
            <a:r>
              <a:rPr lang="en-US" sz="2800" b="1" u="sng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test</a:t>
            </a:r>
          </a:p>
          <a:p>
            <a:pPr marL="457200" indent="-457200">
              <a:lnSpc>
                <a:spcPct val="90000"/>
              </a:lnSpc>
              <a:buFont typeface="Wingdings" charset="2"/>
              <a:buChar char="§"/>
            </a:pPr>
            <a:endParaRPr lang="en-US" sz="2800" dirty="0" smtClean="0">
              <a:solidFill>
                <a:schemeClr val="accent1">
                  <a:lumMod val="50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5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rimester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 tarama: </a:t>
              </a:r>
              <a:r>
                <a:rPr lang="tr-TR" sz="40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meta-analiz</a:t>
              </a:r>
              <a:endPara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53950" y="1359733"/>
            <a:ext cx="5026537" cy="1077218"/>
            <a:chOff x="153950" y="1359733"/>
            <a:chExt cx="5026537" cy="1077218"/>
          </a:xfrm>
        </p:grpSpPr>
        <p:sp>
          <p:nvSpPr>
            <p:cNvPr id="7" name="TextBox 6"/>
            <p:cNvSpPr txBox="1"/>
            <p:nvPr/>
          </p:nvSpPr>
          <p:spPr>
            <a:xfrm>
              <a:off x="153950" y="1359733"/>
              <a:ext cx="5026537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>
                  <a:solidFill>
                    <a:schemeClr val="accent1">
                      <a:lumMod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SURUSS – FASTER / </a:t>
              </a:r>
              <a:r>
                <a:rPr lang="en-US" sz="3200" b="1" dirty="0" err="1">
                  <a:solidFill>
                    <a:srgbClr val="800000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Sonuçlar</a:t>
              </a:r>
              <a:endParaRPr lang="en-US" sz="3200" b="1" dirty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  <a:p>
              <a:endParaRPr lang="en-US" sz="32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269414" y="1944509"/>
              <a:ext cx="4772455" cy="0"/>
            </a:xfrm>
            <a:prstGeom prst="line">
              <a:avLst/>
            </a:prstGeom>
            <a:ln w="9525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8657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6357" y="2307779"/>
            <a:ext cx="2755869" cy="4420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341.261 </a:t>
            </a:r>
            <a:r>
              <a:rPr lang="en-US" sz="2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gebelik</a:t>
            </a:r>
            <a:r>
              <a:rPr lang="en-US" sz="2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sz="2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1994 DS</a:t>
            </a:r>
            <a:endParaRPr lang="en-US" sz="2600" dirty="0">
              <a:solidFill>
                <a:schemeClr val="tx1">
                  <a:lumMod val="85000"/>
                  <a:lumOff val="15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>
              <a:lnSpc>
                <a:spcPct val="90000"/>
              </a:lnSpc>
            </a:pPr>
            <a:r>
              <a:rPr lang="en-US" sz="2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59 </a:t>
            </a:r>
            <a:r>
              <a:rPr lang="en-US" sz="2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araştırma</a:t>
            </a:r>
            <a:endParaRPr lang="en-US" sz="2600" dirty="0">
              <a:solidFill>
                <a:schemeClr val="tx1">
                  <a:lumMod val="85000"/>
                  <a:lumOff val="15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>
              <a:lnSpc>
                <a:spcPct val="90000"/>
              </a:lnSpc>
            </a:pPr>
            <a:r>
              <a:rPr lang="en-US" sz="2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Tarama</a:t>
            </a:r>
            <a:r>
              <a:rPr lang="en-US" sz="2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metotları</a:t>
            </a:r>
            <a:endParaRPr lang="en-US" sz="2600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marL="457200" indent="-457200">
              <a:lnSpc>
                <a:spcPct val="90000"/>
              </a:lnSpc>
              <a:buFont typeface="Wingdings" charset="2"/>
              <a:buChar char="§"/>
            </a:pPr>
            <a:r>
              <a:rPr lang="en-US" sz="2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Anne </a:t>
            </a:r>
            <a:r>
              <a:rPr lang="en-US" sz="2600" dirty="0" err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yaşı</a:t>
            </a:r>
            <a:endParaRPr lang="en-US" sz="2600" dirty="0">
              <a:solidFill>
                <a:schemeClr val="tx1">
                  <a:lumMod val="85000"/>
                  <a:lumOff val="15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marL="457200" indent="-457200">
              <a:lnSpc>
                <a:spcPct val="90000"/>
              </a:lnSpc>
              <a:buFont typeface="Wingdings" charset="2"/>
              <a:buChar char="§"/>
            </a:pPr>
            <a:r>
              <a:rPr lang="en-US" sz="2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NT</a:t>
            </a:r>
          </a:p>
          <a:p>
            <a:pPr marL="457200" indent="-457200">
              <a:lnSpc>
                <a:spcPct val="90000"/>
              </a:lnSpc>
              <a:buFont typeface="Wingdings" charset="2"/>
              <a:buChar char="§"/>
            </a:pPr>
            <a:r>
              <a:rPr lang="en-US" sz="2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AFP</a:t>
            </a:r>
          </a:p>
          <a:p>
            <a:pPr marL="457200" indent="-457200">
              <a:lnSpc>
                <a:spcPct val="90000"/>
              </a:lnSpc>
              <a:buFont typeface="Wingdings" charset="2"/>
              <a:buChar char="§"/>
            </a:pPr>
            <a:r>
              <a:rPr lang="en-US" sz="2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uE3</a:t>
            </a:r>
          </a:p>
          <a:p>
            <a:pPr marL="457200" indent="-457200">
              <a:lnSpc>
                <a:spcPct val="90000"/>
              </a:lnSpc>
              <a:buFont typeface="Wingdings" charset="2"/>
              <a:buChar char="§"/>
            </a:pPr>
            <a:r>
              <a:rPr lang="en-US" sz="2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total </a:t>
            </a:r>
            <a:r>
              <a:rPr lang="en-US" sz="2600" dirty="0" err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hCG</a:t>
            </a:r>
            <a:endParaRPr lang="en-US" sz="2600" dirty="0">
              <a:solidFill>
                <a:schemeClr val="tx1">
                  <a:lumMod val="85000"/>
                  <a:lumOff val="15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marL="457200" indent="-457200">
              <a:lnSpc>
                <a:spcPct val="90000"/>
              </a:lnSpc>
              <a:buFont typeface="Wingdings" charset="2"/>
              <a:buChar char="§"/>
            </a:pPr>
            <a:r>
              <a:rPr lang="en-US" sz="2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Free β-</a:t>
            </a:r>
            <a:r>
              <a:rPr lang="en-US" sz="2600" dirty="0" err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hCG</a:t>
            </a:r>
            <a:endParaRPr lang="en-US" sz="2600" dirty="0">
              <a:solidFill>
                <a:schemeClr val="tx1">
                  <a:lumMod val="85000"/>
                  <a:lumOff val="15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marL="457200" indent="-457200">
              <a:lnSpc>
                <a:spcPct val="90000"/>
              </a:lnSpc>
              <a:buFont typeface="Wingdings" charset="2"/>
              <a:buChar char="§"/>
            </a:pPr>
            <a:r>
              <a:rPr lang="en-US" sz="2600" dirty="0" err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Inh</a:t>
            </a:r>
            <a:r>
              <a:rPr lang="en-US" sz="2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A</a:t>
            </a:r>
          </a:p>
          <a:p>
            <a:pPr marL="457200" indent="-457200">
              <a:lnSpc>
                <a:spcPct val="90000"/>
              </a:lnSpc>
              <a:buFont typeface="Wingdings" charset="2"/>
              <a:buChar char="§"/>
            </a:pPr>
            <a:r>
              <a:rPr lang="en-US" sz="2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PAPP-</a:t>
            </a:r>
            <a:r>
              <a:rPr lang="en-US" sz="2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A</a:t>
            </a:r>
            <a:endParaRPr lang="en-US" sz="2600" dirty="0">
              <a:solidFill>
                <a:schemeClr val="tx1">
                  <a:lumMod val="85000"/>
                  <a:lumOff val="15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2795" t="11987" r="1816"/>
          <a:stretch/>
        </p:blipFill>
        <p:spPr>
          <a:xfrm>
            <a:off x="2575459" y="2591210"/>
            <a:ext cx="6568541" cy="418182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3258096"/>
            <a:ext cx="9147196" cy="2016962"/>
          </a:xfrm>
          <a:prstGeom prst="rect">
            <a:avLst/>
          </a:prstGeom>
          <a:pattFill prst="trellis">
            <a:fgClr>
              <a:schemeClr val="accent1">
                <a:lumMod val="50000"/>
              </a:schemeClr>
            </a:fgClr>
            <a:bgClr>
              <a:schemeClr val="tx1">
                <a:lumMod val="85000"/>
                <a:lumOff val="15000"/>
              </a:schemeClr>
            </a:bgClr>
          </a:pattFill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charset="2"/>
              <a:buChar char="§"/>
            </a:pPr>
            <a:r>
              <a:rPr lang="en-US" sz="2800" dirty="0" err="1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parametre</a:t>
            </a:r>
            <a:r>
              <a:rPr lang="en-US" sz="2800" dirty="0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2800" dirty="0" err="1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sayısı</a:t>
            </a:r>
            <a:r>
              <a:rPr lang="en-US" sz="2800" dirty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ile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sensitivite</a:t>
            </a:r>
            <a:r>
              <a:rPr lang="en-US" sz="28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artışı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orantılı</a:t>
            </a:r>
            <a:endParaRPr lang="en-US" sz="28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457200" indent="-457200">
              <a:lnSpc>
                <a:spcPct val="120000"/>
              </a:lnSpc>
              <a:buFont typeface="Wingdings" charset="2"/>
              <a:buChar char="§"/>
            </a:pPr>
            <a:r>
              <a:rPr lang="en-US" sz="2800" dirty="0" err="1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üçlu</a:t>
            </a:r>
            <a:r>
              <a:rPr lang="en-US" sz="2800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̈</a:t>
            </a:r>
            <a:r>
              <a:rPr lang="en-US" sz="2800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, </a:t>
            </a:r>
            <a:r>
              <a:rPr lang="en-US" sz="2800" dirty="0" err="1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dörtlu</a:t>
            </a:r>
            <a:r>
              <a:rPr lang="en-US" sz="2800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̈, </a:t>
            </a:r>
            <a:r>
              <a:rPr lang="en-US" sz="2800" dirty="0" err="1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beşli</a:t>
            </a:r>
            <a:r>
              <a:rPr lang="en-US" sz="2800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2800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test </a:t>
            </a:r>
            <a:r>
              <a:rPr lang="en-US" sz="2800" dirty="0" err="1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sensitivitesi</a:t>
            </a:r>
            <a:r>
              <a:rPr lang="en-US" sz="2800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2800" dirty="0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/ </a:t>
            </a:r>
            <a:r>
              <a:rPr lang="en-US" sz="2800" dirty="0" err="1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İnh.A</a:t>
            </a:r>
            <a:r>
              <a:rPr lang="en-US" sz="2800" dirty="0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2800" dirty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(+) </a:t>
            </a:r>
            <a:r>
              <a:rPr lang="en-US" sz="2800" dirty="0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&gt; </a:t>
            </a:r>
            <a:r>
              <a:rPr lang="en-US" sz="2800" dirty="0" err="1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İ</a:t>
            </a:r>
            <a:r>
              <a:rPr lang="en-US" sz="2800" dirty="0" err="1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nh.A</a:t>
            </a:r>
            <a:r>
              <a:rPr lang="en-US" sz="2800" dirty="0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(-)</a:t>
            </a:r>
            <a:endParaRPr lang="en-US" sz="2800" dirty="0">
              <a:solidFill>
                <a:srgbClr val="FFC928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en-US" sz="2800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                                </a:t>
            </a:r>
            <a:r>
              <a:rPr lang="en-US" sz="2300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(</a:t>
            </a:r>
            <a:r>
              <a:rPr lang="en-US" sz="2300" dirty="0" err="1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istatistiksel</a:t>
            </a:r>
            <a:r>
              <a:rPr lang="en-US" sz="2300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2300" dirty="0" err="1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anlamlılık</a:t>
            </a:r>
            <a:r>
              <a:rPr lang="en-US" sz="2300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2300" dirty="0" err="1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yok</a:t>
            </a:r>
            <a:r>
              <a:rPr lang="en-US" sz="2300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)</a:t>
            </a:r>
          </a:p>
          <a:p>
            <a:pPr marL="457200" indent="-457200">
              <a:lnSpc>
                <a:spcPct val="120000"/>
              </a:lnSpc>
              <a:buFont typeface="Wingdings" charset="2"/>
              <a:buChar char="§"/>
            </a:pPr>
            <a:r>
              <a:rPr lang="en-US" sz="2800" dirty="0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Free β</a:t>
            </a:r>
            <a:r>
              <a:rPr lang="en-US" sz="2800" dirty="0" err="1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hCG</a:t>
            </a:r>
            <a:r>
              <a:rPr lang="en-US" sz="2800" dirty="0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/ </a:t>
            </a:r>
            <a:r>
              <a:rPr lang="en-US" sz="2800" dirty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total </a:t>
            </a:r>
            <a:r>
              <a:rPr lang="en-US" sz="2800" dirty="0" err="1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hCG</a:t>
            </a:r>
            <a:r>
              <a:rPr lang="en-US" sz="2800" dirty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2800" dirty="0" err="1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duyarlılık</a:t>
            </a:r>
            <a:r>
              <a:rPr lang="en-US" sz="2800" dirty="0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2800" dirty="0" err="1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farkını</a:t>
            </a:r>
            <a:r>
              <a:rPr lang="en-US" sz="2800" dirty="0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2800" dirty="0" err="1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yansıtan</a:t>
            </a:r>
            <a:r>
              <a:rPr lang="en-US" sz="2800" dirty="0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data </a:t>
            </a:r>
            <a:r>
              <a:rPr lang="en-US" sz="2800" dirty="0" err="1" smtClean="0">
                <a:solidFill>
                  <a:srgbClr val="FFC92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yok</a:t>
            </a:r>
            <a:endParaRPr lang="en-US" sz="2800" dirty="0">
              <a:solidFill>
                <a:srgbClr val="FFC928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0" y="1063466"/>
            <a:ext cx="9147195" cy="1227917"/>
            <a:chOff x="0" y="1063466"/>
            <a:chExt cx="9147195" cy="1227917"/>
          </a:xfrm>
        </p:grpSpPr>
        <p:grpSp>
          <p:nvGrpSpPr>
            <p:cNvPr id="13" name="Group 12"/>
            <p:cNvGrpSpPr/>
            <p:nvPr/>
          </p:nvGrpSpPr>
          <p:grpSpPr>
            <a:xfrm>
              <a:off x="0" y="1063466"/>
              <a:ext cx="9147195" cy="1227917"/>
              <a:chOff x="0" y="1063466"/>
              <a:chExt cx="9147195" cy="1227917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731252" y="1114779"/>
                <a:ext cx="8415943" cy="1176604"/>
                <a:chOff x="-1" y="1114779"/>
                <a:chExt cx="8415943" cy="1176604"/>
              </a:xfrm>
            </p:grpSpPr>
            <p:pic>
              <p:nvPicPr>
                <p:cNvPr id="9" name="Picture 8"/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srcRect b="31492"/>
                <a:stretch/>
              </p:blipFill>
              <p:spPr>
                <a:xfrm>
                  <a:off x="-1" y="1114779"/>
                  <a:ext cx="8415943" cy="988962"/>
                </a:xfrm>
                <a:prstGeom prst="rect">
                  <a:avLst/>
                </a:prstGeom>
              </p:spPr>
            </p:pic>
            <p:sp>
              <p:nvSpPr>
                <p:cNvPr id="10" name="Rectangle 9"/>
                <p:cNvSpPr/>
                <p:nvPr/>
              </p:nvSpPr>
              <p:spPr>
                <a:xfrm>
                  <a:off x="4114164" y="1706607"/>
                  <a:ext cx="4298583" cy="58477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600" b="1" dirty="0" err="1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Alldred</a:t>
                  </a:r>
                  <a:r>
                    <a:rPr lang="en-US" sz="1600" b="1" dirty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 SK, </a:t>
                  </a:r>
                  <a:r>
                    <a:rPr lang="en-US" sz="1600" b="1" dirty="0" err="1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Deeks</a:t>
                  </a:r>
                  <a:r>
                    <a:rPr lang="en-US" sz="1600" b="1" dirty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 JJ, </a:t>
                  </a:r>
                  <a:r>
                    <a:rPr lang="en-US" sz="1600" b="1" dirty="0" err="1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Guo</a:t>
                  </a:r>
                  <a:r>
                    <a:rPr lang="en-US" sz="1600" b="1" dirty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 B, Neilson JP, </a:t>
                  </a:r>
                  <a:r>
                    <a:rPr lang="en-US" sz="1600" b="1" dirty="0" err="1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Alfirevic</a:t>
                  </a:r>
                  <a:r>
                    <a:rPr lang="en-US" sz="1600" b="1" dirty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 Z</a:t>
                  </a:r>
                </a:p>
              </p:txBody>
            </p:sp>
          </p:grpSp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1063466"/>
                <a:ext cx="731252" cy="768078"/>
              </a:xfrm>
              <a:prstGeom prst="rect">
                <a:avLst/>
              </a:prstGeom>
            </p:spPr>
          </p:pic>
        </p:grpSp>
        <p:sp>
          <p:nvSpPr>
            <p:cNvPr id="14" name="TextBox 13"/>
            <p:cNvSpPr txBox="1"/>
            <p:nvPr/>
          </p:nvSpPr>
          <p:spPr>
            <a:xfrm>
              <a:off x="78609" y="1743513"/>
              <a:ext cx="652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accent1">
                      <a:lumMod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2012</a:t>
              </a:r>
              <a:endParaRPr lang="en-US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4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rimester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 tarama: </a:t>
              </a:r>
              <a:r>
                <a:rPr lang="tr-TR" sz="40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meta-analiz</a:t>
              </a:r>
              <a:endPara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2575459" y="5977701"/>
            <a:ext cx="6366481" cy="833816"/>
          </a:xfrm>
          <a:prstGeom prst="rect">
            <a:avLst/>
          </a:prstGeom>
          <a:noFill/>
          <a:ln w="57150" cmpd="sng">
            <a:solidFill>
              <a:srgbClr val="862695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2667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91399" y="2875141"/>
            <a:ext cx="4493538" cy="2776145"/>
          </a:xfrm>
          <a:prstGeom prst="rect">
            <a:avLst/>
          </a:prstGeom>
          <a:noFill/>
          <a:ln w="76200" cmpd="sng">
            <a:solidFill>
              <a:srgbClr val="595959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>
                  <a:lumMod val="75000"/>
                </a:schemeClr>
              </a:buClr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8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</a:rPr>
              <a:t>farklı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 test, ilk trimester NT ±</a:t>
            </a:r>
          </a:p>
          <a:p>
            <a:pPr marL="342900" indent="-342900">
              <a:lnSpc>
                <a:spcPct val="120000"/>
              </a:lnSpc>
              <a:buClr>
                <a:schemeClr val="accent1">
                  <a:lumMod val="75000"/>
                </a:schemeClr>
              </a:buClr>
              <a:buFont typeface="Wingdings" charset="2"/>
              <a:buChar char="§"/>
            </a:pPr>
            <a:r>
              <a:rPr lang="en-US" sz="2400" dirty="0" smtClean="0"/>
              <a:t>1.ve 2. trimester </a:t>
            </a:r>
            <a:r>
              <a:rPr lang="en-US" sz="2400" dirty="0" err="1" smtClean="0"/>
              <a:t>tarama</a:t>
            </a:r>
            <a:r>
              <a:rPr lang="en-US" sz="2400" dirty="0" smtClean="0"/>
              <a:t> </a:t>
            </a:r>
            <a:r>
              <a:rPr lang="en-US" sz="2400" dirty="0" err="1" smtClean="0"/>
              <a:t>testleri</a:t>
            </a:r>
            <a:endParaRPr lang="en-US" sz="2400" dirty="0" smtClean="0"/>
          </a:p>
          <a:p>
            <a:pPr marL="342900" indent="-342900">
              <a:lnSpc>
                <a:spcPct val="120000"/>
              </a:lnSpc>
              <a:buClr>
                <a:schemeClr val="accent1">
                  <a:lumMod val="75000"/>
                </a:schemeClr>
              </a:buClr>
              <a:buFont typeface="Wingdings" charset="2"/>
              <a:buChar char="§"/>
            </a:pPr>
            <a:r>
              <a:rPr lang="en-US" sz="2400" dirty="0" err="1"/>
              <a:t>e</a:t>
            </a:r>
            <a:r>
              <a:rPr lang="en-US" sz="2400" dirty="0" err="1" smtClean="0"/>
              <a:t>ntegre</a:t>
            </a:r>
            <a:r>
              <a:rPr lang="en-US" sz="2400" dirty="0" smtClean="0"/>
              <a:t> test</a:t>
            </a:r>
          </a:p>
          <a:p>
            <a:pPr marL="342900" indent="-342900">
              <a:lnSpc>
                <a:spcPct val="120000"/>
              </a:lnSpc>
              <a:buClr>
                <a:schemeClr val="accent1">
                  <a:lumMod val="75000"/>
                </a:schemeClr>
              </a:buClr>
              <a:buFont typeface="Wingdings" charset="2"/>
              <a:buChar char="§"/>
            </a:pPr>
            <a:r>
              <a:rPr lang="en-US" sz="2400" dirty="0"/>
              <a:t>f</a:t>
            </a:r>
            <a:r>
              <a:rPr lang="en-US" sz="2400" dirty="0" smtClean="0"/>
              <a:t>ull </a:t>
            </a:r>
            <a:r>
              <a:rPr lang="en-US" sz="2400" dirty="0" err="1" smtClean="0"/>
              <a:t>entegre</a:t>
            </a:r>
            <a:r>
              <a:rPr lang="en-US" sz="2400" dirty="0" smtClean="0"/>
              <a:t> </a:t>
            </a:r>
            <a:r>
              <a:rPr lang="en-US" sz="2600" dirty="0" smtClean="0"/>
              <a:t>test</a:t>
            </a:r>
          </a:p>
          <a:p>
            <a:pPr marL="342900" indent="-342900">
              <a:lnSpc>
                <a:spcPct val="120000"/>
              </a:lnSpc>
              <a:buClr>
                <a:schemeClr val="accent1">
                  <a:lumMod val="75000"/>
                </a:schemeClr>
              </a:buClr>
              <a:buFont typeface="Wingdings" charset="2"/>
              <a:buChar char="§"/>
            </a:pPr>
            <a:r>
              <a:rPr lang="en-US" sz="2400" dirty="0" smtClean="0"/>
              <a:t>stepwise sequential</a:t>
            </a:r>
          </a:p>
          <a:p>
            <a:pPr marL="342900" indent="-342900">
              <a:lnSpc>
                <a:spcPct val="120000"/>
              </a:lnSpc>
              <a:buClr>
                <a:schemeClr val="accent1">
                  <a:lumMod val="75000"/>
                </a:schemeClr>
              </a:buClr>
              <a:buFont typeface="Wingdings" charset="2"/>
              <a:buChar char="§"/>
            </a:pPr>
            <a:r>
              <a:rPr lang="en-US" sz="2400" dirty="0" smtClean="0"/>
              <a:t>contingent sequential 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425875" y="2836371"/>
            <a:ext cx="1703799" cy="369331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6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Anne </a:t>
            </a:r>
            <a:r>
              <a:rPr lang="en-US" sz="2600" dirty="0" err="1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yaşı</a:t>
            </a:r>
            <a:endParaRPr lang="en-US" sz="2600" dirty="0" smtClean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en-US" sz="26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NT</a:t>
            </a:r>
          </a:p>
          <a:p>
            <a:r>
              <a:rPr lang="en-US" sz="26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AFP</a:t>
            </a:r>
          </a:p>
          <a:p>
            <a:r>
              <a:rPr lang="en-US" sz="26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uE3</a:t>
            </a:r>
          </a:p>
          <a:p>
            <a:r>
              <a:rPr lang="en-US" sz="26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</a:t>
            </a:r>
            <a:r>
              <a:rPr lang="en-US" sz="26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otal </a:t>
            </a:r>
            <a:r>
              <a:rPr lang="en-US" sz="2600" dirty="0" err="1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hCG</a:t>
            </a:r>
            <a:endParaRPr lang="en-US" sz="2600" dirty="0" smtClean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en-US" sz="26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Free β-</a:t>
            </a:r>
            <a:r>
              <a:rPr lang="en-US" sz="2600" dirty="0" err="1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hCG</a:t>
            </a:r>
            <a:endParaRPr lang="en-US" sz="2600" dirty="0" smtClean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en-US" sz="2600" dirty="0" err="1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Inh</a:t>
            </a:r>
            <a:r>
              <a:rPr lang="en-US" sz="26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A</a:t>
            </a:r>
          </a:p>
          <a:p>
            <a:r>
              <a:rPr lang="en-US" sz="26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PAPP-A</a:t>
            </a:r>
          </a:p>
          <a:p>
            <a:r>
              <a:rPr lang="en-US" sz="26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ADAM12</a:t>
            </a:r>
            <a:endParaRPr lang="en-US" sz="26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0" y="1063466"/>
            <a:ext cx="9134377" cy="1717323"/>
            <a:chOff x="0" y="1063466"/>
            <a:chExt cx="9134377" cy="1717323"/>
          </a:xfrm>
        </p:grpSpPr>
        <p:grpSp>
          <p:nvGrpSpPr>
            <p:cNvPr id="21" name="Group 20"/>
            <p:cNvGrpSpPr/>
            <p:nvPr/>
          </p:nvGrpSpPr>
          <p:grpSpPr>
            <a:xfrm>
              <a:off x="705601" y="1130247"/>
              <a:ext cx="8428776" cy="1650542"/>
              <a:chOff x="423363" y="1130247"/>
              <a:chExt cx="8428776" cy="1650542"/>
            </a:xfrm>
          </p:grpSpPr>
          <p:pic>
            <p:nvPicPr>
              <p:cNvPr id="20" name="Picture 19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srcRect l="2105" r="5716"/>
              <a:stretch/>
            </p:blipFill>
            <p:spPr>
              <a:xfrm>
                <a:off x="423363" y="1130247"/>
                <a:ext cx="8428773" cy="1650542"/>
              </a:xfrm>
              <a:prstGeom prst="rect">
                <a:avLst/>
              </a:prstGeom>
            </p:spPr>
          </p:pic>
          <p:sp>
            <p:nvSpPr>
              <p:cNvPr id="19" name="Rectangle 18"/>
              <p:cNvSpPr/>
              <p:nvPr/>
            </p:nvSpPr>
            <p:spPr>
              <a:xfrm>
                <a:off x="2201008" y="2221957"/>
                <a:ext cx="6651131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b="1" dirty="0" err="1">
                    <a:solidFill>
                      <a:srgbClr val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rPr>
                  <a:t>Alldred</a:t>
                </a:r>
                <a:r>
                  <a:rPr lang="en-US" sz="1600" b="1" dirty="0">
                    <a:solidFill>
                      <a:srgbClr val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rPr>
                  <a:t> SK, </a:t>
                </a:r>
                <a:r>
                  <a:rPr lang="en-US" sz="1600" b="1" dirty="0" err="1">
                    <a:solidFill>
                      <a:srgbClr val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rPr>
                  <a:t>Takwoingi</a:t>
                </a:r>
                <a:r>
                  <a:rPr lang="en-US" sz="1600" b="1" dirty="0">
                    <a:solidFill>
                      <a:srgbClr val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rPr>
                  <a:t> Y, </a:t>
                </a:r>
                <a:r>
                  <a:rPr lang="en-US" sz="1600" b="1" dirty="0" err="1">
                    <a:solidFill>
                      <a:srgbClr val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rPr>
                  <a:t>Guo</a:t>
                </a:r>
                <a:r>
                  <a:rPr lang="en-US" sz="1600" b="1" dirty="0">
                    <a:solidFill>
                      <a:srgbClr val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rPr>
                  <a:t> B, Pennant M, </a:t>
                </a:r>
                <a:r>
                  <a:rPr lang="en-US" sz="1600" b="1" dirty="0" err="1">
                    <a:solidFill>
                      <a:srgbClr val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rPr>
                  <a:t>Deeks</a:t>
                </a:r>
                <a:r>
                  <a:rPr lang="en-US" sz="1600" b="1" dirty="0">
                    <a:solidFill>
                      <a:srgbClr val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rPr>
                  <a:t> JJ, Neilson JP, </a:t>
                </a:r>
                <a:r>
                  <a:rPr lang="en-US" sz="1600" b="1" dirty="0" err="1">
                    <a:solidFill>
                      <a:srgbClr val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rPr>
                  <a:t>Alfirevic</a:t>
                </a:r>
                <a:r>
                  <a:rPr lang="en-US" sz="1600" b="1" dirty="0">
                    <a:solidFill>
                      <a:srgbClr val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rPr>
                  <a:t> Z</a:t>
                </a:r>
              </a:p>
            </p:txBody>
          </p:sp>
        </p:grp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063466"/>
              <a:ext cx="731252" cy="768078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78609" y="1743513"/>
              <a:ext cx="652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accent1">
                      <a:lumMod val="50000"/>
                    </a:schemeClr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2017</a:t>
              </a:r>
              <a:endParaRPr lang="en-US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4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rimester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 tarama: </a:t>
              </a:r>
              <a:r>
                <a:rPr lang="tr-TR" sz="4000" dirty="0" err="1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cochrane</a:t>
              </a:r>
              <a:endPara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33885" y="3475715"/>
            <a:ext cx="7651993" cy="1224632"/>
            <a:chOff x="833885" y="3475715"/>
            <a:chExt cx="7651993" cy="1224632"/>
          </a:xfrm>
        </p:grpSpPr>
        <p:grpSp>
          <p:nvGrpSpPr>
            <p:cNvPr id="25" name="Group 24"/>
            <p:cNvGrpSpPr/>
            <p:nvPr/>
          </p:nvGrpSpPr>
          <p:grpSpPr>
            <a:xfrm>
              <a:off x="833885" y="3475715"/>
              <a:ext cx="7651993" cy="1224632"/>
              <a:chOff x="833885" y="3527027"/>
              <a:chExt cx="7651993" cy="1224632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5594892" y="3572602"/>
                <a:ext cx="2890986" cy="523220"/>
              </a:xfrm>
              <a:prstGeom prst="rect">
                <a:avLst/>
              </a:prstGeom>
              <a:pattFill prst="smCheck">
                <a:fgClr>
                  <a:schemeClr val="accent1">
                    <a:lumMod val="75000"/>
                  </a:schemeClr>
                </a:fgClr>
                <a:bgClr>
                  <a:schemeClr val="tx1">
                    <a:lumMod val="85000"/>
                    <a:lumOff val="15000"/>
                  </a:schemeClr>
                </a:bgClr>
              </a:pattFill>
              <a:ln w="76200" cmpd="sng">
                <a:solidFill>
                  <a:srgbClr val="376092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FFE03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rPr>
                  <a:t>DR   9 / 10 </a:t>
                </a:r>
                <a:r>
                  <a:rPr lang="en-US" sz="2200" b="1" dirty="0" smtClean="0">
                    <a:solidFill>
                      <a:srgbClr val="FFE03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rPr>
                  <a:t>(% 5 FPR)</a:t>
                </a:r>
              </a:p>
            </p:txBody>
          </p:sp>
          <p:grpSp>
            <p:nvGrpSpPr>
              <p:cNvPr id="16" name="Group 15"/>
              <p:cNvGrpSpPr/>
              <p:nvPr/>
            </p:nvGrpSpPr>
            <p:grpSpPr>
              <a:xfrm>
                <a:off x="833885" y="3527027"/>
                <a:ext cx="7611537" cy="1224632"/>
                <a:chOff x="1341370" y="4883139"/>
                <a:chExt cx="7611537" cy="1224632"/>
              </a:xfrm>
            </p:grpSpPr>
            <p:sp>
              <p:nvSpPr>
                <p:cNvPr id="9" name="TextBox 8"/>
                <p:cNvSpPr txBox="1"/>
                <p:nvPr/>
              </p:nvSpPr>
              <p:spPr>
                <a:xfrm>
                  <a:off x="3892708" y="5522995"/>
                  <a:ext cx="5060199" cy="584776"/>
                </a:xfrm>
                <a:prstGeom prst="rect">
                  <a:avLst/>
                </a:prstGeom>
                <a:solidFill>
                  <a:srgbClr val="376092"/>
                </a:solidFill>
                <a:ln w="76200" cmpd="sng">
                  <a:solidFill>
                    <a:srgbClr val="376092"/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 dirty="0">
                      <a:solidFill>
                        <a:srgbClr val="FFFFFF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t</a:t>
                  </a:r>
                  <a:r>
                    <a:rPr lang="en-US" sz="3200" dirty="0" smtClean="0">
                      <a:solidFill>
                        <a:srgbClr val="FFFFFF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otal </a:t>
                  </a:r>
                  <a:r>
                    <a:rPr lang="en-US" sz="3200" dirty="0" err="1" smtClean="0">
                      <a:solidFill>
                        <a:srgbClr val="FFFFFF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hCG</a:t>
                  </a:r>
                  <a:r>
                    <a:rPr lang="en-US" sz="3200" dirty="0" smtClean="0">
                      <a:solidFill>
                        <a:srgbClr val="FFFFFF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 + uE3 + AFP + </a:t>
                  </a:r>
                  <a:r>
                    <a:rPr lang="en-US" sz="3200" dirty="0" err="1" smtClean="0">
                      <a:solidFill>
                        <a:srgbClr val="FFFFFF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Inh.A</a:t>
                  </a:r>
                  <a:endParaRPr lang="en-US" sz="3200" dirty="0" smtClean="0">
                    <a:solidFill>
                      <a:srgbClr val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10" name="TextBox 9"/>
                <p:cNvSpPr txBox="1"/>
                <p:nvPr/>
              </p:nvSpPr>
              <p:spPr>
                <a:xfrm>
                  <a:off x="3881081" y="4895967"/>
                  <a:ext cx="2182809" cy="584776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 b="1" dirty="0" smtClean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2. trimester</a:t>
                  </a:r>
                </a:p>
              </p:txBody>
            </p:sp>
            <p:sp>
              <p:nvSpPr>
                <p:cNvPr id="11" name="TextBox 10"/>
                <p:cNvSpPr txBox="1"/>
                <p:nvPr/>
              </p:nvSpPr>
              <p:spPr>
                <a:xfrm>
                  <a:off x="1393672" y="4895967"/>
                  <a:ext cx="2438087" cy="5847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 dirty="0" smtClean="0"/>
                    <a:t>1. trimester +</a:t>
                  </a:r>
                </a:p>
              </p:txBody>
            </p:sp>
            <p:cxnSp>
              <p:nvCxnSpPr>
                <p:cNvPr id="14" name="Straight Connector 13"/>
                <p:cNvCxnSpPr/>
                <p:nvPr/>
              </p:nvCxnSpPr>
              <p:spPr>
                <a:xfrm flipV="1">
                  <a:off x="1341370" y="4883139"/>
                  <a:ext cx="7122408" cy="12828"/>
                </a:xfrm>
                <a:prstGeom prst="line">
                  <a:avLst/>
                </a:prstGeom>
                <a:ln w="9525" cmpd="sng">
                  <a:solidFill>
                    <a:schemeClr val="accent1">
                      <a:lumMod val="75000"/>
                    </a:schemeClr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" name="TextBox 7"/>
                <p:cNvSpPr txBox="1"/>
                <p:nvPr/>
              </p:nvSpPr>
              <p:spPr>
                <a:xfrm>
                  <a:off x="1355185" y="5522995"/>
                  <a:ext cx="2573140" cy="584776"/>
                </a:xfrm>
                <a:prstGeom prst="rect">
                  <a:avLst/>
                </a:prstGeom>
                <a:solidFill>
                  <a:schemeClr val="bg1"/>
                </a:solidFill>
                <a:ln w="76200" cmpd="sng">
                  <a:solidFill>
                    <a:schemeClr val="accent1">
                      <a:lumMod val="75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 dirty="0" smtClean="0"/>
                    <a:t>NT + PAPP-A +  </a:t>
                  </a:r>
                </a:p>
              </p:txBody>
            </p:sp>
          </p:grpSp>
        </p:grpSp>
        <p:cxnSp>
          <p:nvCxnSpPr>
            <p:cNvPr id="26" name="Straight Connector 25"/>
            <p:cNvCxnSpPr/>
            <p:nvPr/>
          </p:nvCxnSpPr>
          <p:spPr>
            <a:xfrm flipV="1">
              <a:off x="833885" y="3484887"/>
              <a:ext cx="11281" cy="588432"/>
            </a:xfrm>
            <a:prstGeom prst="line">
              <a:avLst/>
            </a:prstGeom>
            <a:ln w="9525" cmpd="sng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65056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4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rimester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 tarama: </a:t>
              </a:r>
              <a:r>
                <a:rPr lang="tr-TR" sz="40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ne yapalım</a:t>
              </a:r>
              <a:endPara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153950" y="1407759"/>
            <a:ext cx="8787990" cy="4731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charset="2"/>
              <a:buChar char="§"/>
            </a:pP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11-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14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hafta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USG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çalışmaları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güçlendirilmeli</a:t>
            </a:r>
            <a:endParaRPr lang="en-US" sz="2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914400" lvl="1" indent="-457200">
              <a:lnSpc>
                <a:spcPct val="120000"/>
              </a:lnSpc>
              <a:buFont typeface="Wingdings" charset="2"/>
              <a:buChar char="§"/>
            </a:pP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kombine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test (NBL + DV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ile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beraber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 </a:t>
            </a:r>
          </a:p>
          <a:p>
            <a:pPr marL="914400" lvl="1" indent="-457200">
              <a:lnSpc>
                <a:spcPct val="120000"/>
              </a:lnSpc>
              <a:buFont typeface="Wingdings" charset="2"/>
              <a:buChar char="§"/>
            </a:pP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rken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fetal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anomali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tarama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kavramı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genişletilmeli</a:t>
            </a: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lnSpc>
                <a:spcPct val="120000"/>
              </a:lnSpc>
              <a:buFont typeface="Wingdings" charset="2"/>
              <a:buChar char="§"/>
            </a:pPr>
            <a:r>
              <a:rPr lang="en-US" sz="2800" b="1" dirty="0" err="1" smtClean="0">
                <a:solidFill>
                  <a:srgbClr val="254061"/>
                </a:solidFill>
              </a:rPr>
              <a:t>Kombine</a:t>
            </a:r>
            <a:r>
              <a:rPr lang="en-US" sz="2800" b="1" dirty="0" smtClean="0">
                <a:solidFill>
                  <a:srgbClr val="254061"/>
                </a:solidFill>
              </a:rPr>
              <a:t> test </a:t>
            </a:r>
            <a:r>
              <a:rPr lang="en-US" sz="2800" b="1" dirty="0" err="1" smtClean="0">
                <a:solidFill>
                  <a:srgbClr val="254061"/>
                </a:solidFill>
              </a:rPr>
              <a:t>yapılamamış</a:t>
            </a:r>
            <a:r>
              <a:rPr lang="en-US" sz="2800" b="1" dirty="0" smtClean="0">
                <a:solidFill>
                  <a:srgbClr val="254061"/>
                </a:solidFill>
              </a:rPr>
              <a:t> </a:t>
            </a:r>
            <a:r>
              <a:rPr lang="en-US" sz="2800" b="1" dirty="0" err="1" smtClean="0">
                <a:solidFill>
                  <a:srgbClr val="254061"/>
                </a:solidFill>
              </a:rPr>
              <a:t>ise</a:t>
            </a:r>
            <a:r>
              <a:rPr lang="en-US" sz="2800" b="1" dirty="0" smtClean="0">
                <a:solidFill>
                  <a:srgbClr val="254061"/>
                </a:solidFill>
              </a:rPr>
              <a:t> </a:t>
            </a:r>
            <a:r>
              <a:rPr lang="en-US" sz="2800" b="1" dirty="0" err="1" smtClean="0">
                <a:solidFill>
                  <a:srgbClr val="254061"/>
                </a:solidFill>
              </a:rPr>
              <a:t>dörtlü</a:t>
            </a:r>
            <a:r>
              <a:rPr lang="en-US" sz="2800" b="1" dirty="0" smtClean="0">
                <a:solidFill>
                  <a:srgbClr val="254061"/>
                </a:solidFill>
              </a:rPr>
              <a:t> test </a:t>
            </a:r>
            <a:r>
              <a:rPr lang="en-US" sz="2800" b="1" dirty="0" err="1" smtClean="0">
                <a:solidFill>
                  <a:srgbClr val="254061"/>
                </a:solidFill>
              </a:rPr>
              <a:t>önerilmeli</a:t>
            </a:r>
            <a:endParaRPr lang="en-US" sz="2800" b="1" dirty="0">
              <a:solidFill>
                <a:srgbClr val="254061"/>
              </a:solidFill>
            </a:endParaRPr>
          </a:p>
          <a:p>
            <a:pPr marL="914400" lvl="1" indent="-457200">
              <a:lnSpc>
                <a:spcPct val="120000"/>
              </a:lnSpc>
              <a:buFont typeface="Wingdings" charset="2"/>
              <a:buChar char="§"/>
            </a:pP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Geç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başvuru</a:t>
            </a: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914400" lvl="1" indent="-457200">
              <a:lnSpc>
                <a:spcPct val="120000"/>
              </a:lnSpc>
              <a:buFont typeface="Wingdings" charset="2"/>
              <a:buChar char="§"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NT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ölçüm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kısıtlılığı</a:t>
            </a: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lnSpc>
                <a:spcPct val="120000"/>
              </a:lnSpc>
              <a:buFont typeface="Wingdings" charset="2"/>
              <a:buChar char="§"/>
            </a:pP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Entegre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/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Ardışık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testlerin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kullanımı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?</a:t>
            </a:r>
          </a:p>
          <a:p>
            <a:pPr marL="914400" lvl="1" indent="-457200">
              <a:lnSpc>
                <a:spcPct val="120000"/>
              </a:lnSpc>
              <a:buFont typeface="Wingdings" charset="2"/>
              <a:buChar char="§"/>
            </a:pPr>
            <a:r>
              <a:rPr lang="en-US" sz="2800" dirty="0" smtClean="0">
                <a:solidFill>
                  <a:srgbClr val="595959"/>
                </a:solidFill>
              </a:rPr>
              <a:t>Pratik </a:t>
            </a:r>
            <a:r>
              <a:rPr lang="en-US" sz="2800" dirty="0" err="1" smtClean="0">
                <a:solidFill>
                  <a:srgbClr val="595959"/>
                </a:solidFill>
              </a:rPr>
              <a:t>kullanım</a:t>
            </a:r>
            <a:r>
              <a:rPr lang="en-US" sz="2800" dirty="0" smtClean="0">
                <a:solidFill>
                  <a:srgbClr val="595959"/>
                </a:solidFill>
              </a:rPr>
              <a:t> </a:t>
            </a:r>
            <a:r>
              <a:rPr lang="en-US" sz="2800" dirty="0" err="1" smtClean="0">
                <a:solidFill>
                  <a:srgbClr val="595959"/>
                </a:solidFill>
              </a:rPr>
              <a:t>sıklığı</a:t>
            </a:r>
            <a:r>
              <a:rPr lang="en-US" sz="2800" dirty="0" smtClean="0">
                <a:solidFill>
                  <a:srgbClr val="595959"/>
                </a:solidFill>
              </a:rPr>
              <a:t> ?</a:t>
            </a:r>
          </a:p>
          <a:p>
            <a:pPr marL="914400" lvl="1" indent="-457200">
              <a:lnSpc>
                <a:spcPct val="120000"/>
              </a:lnSpc>
              <a:buFont typeface="Wingdings" charset="2"/>
              <a:buChar char="§"/>
            </a:pPr>
            <a:r>
              <a:rPr lang="en-US" sz="2800" dirty="0" err="1" smtClean="0">
                <a:solidFill>
                  <a:srgbClr val="595959"/>
                </a:solidFill>
              </a:rPr>
              <a:t>Sonuç</a:t>
            </a:r>
            <a:r>
              <a:rPr lang="en-US" sz="2800" dirty="0" smtClean="0">
                <a:solidFill>
                  <a:srgbClr val="595959"/>
                </a:solidFill>
              </a:rPr>
              <a:t> </a:t>
            </a:r>
            <a:r>
              <a:rPr lang="en-US" sz="2800" dirty="0" err="1" smtClean="0">
                <a:solidFill>
                  <a:srgbClr val="595959"/>
                </a:solidFill>
              </a:rPr>
              <a:t>gecikmesi</a:t>
            </a:r>
            <a:r>
              <a:rPr lang="en-US" sz="2800" dirty="0" smtClean="0">
                <a:solidFill>
                  <a:srgbClr val="595959"/>
                </a:solidFill>
              </a:rPr>
              <a:t>, </a:t>
            </a:r>
            <a:r>
              <a:rPr lang="en-US" sz="2800" dirty="0" err="1" smtClean="0">
                <a:solidFill>
                  <a:srgbClr val="595959"/>
                </a:solidFill>
              </a:rPr>
              <a:t>bekleme</a:t>
            </a:r>
            <a:r>
              <a:rPr lang="en-US" sz="2800" dirty="0" smtClean="0">
                <a:solidFill>
                  <a:srgbClr val="595959"/>
                </a:solidFill>
              </a:rPr>
              <a:t> </a:t>
            </a:r>
            <a:r>
              <a:rPr lang="en-US" sz="2800" dirty="0" err="1" smtClean="0">
                <a:solidFill>
                  <a:srgbClr val="595959"/>
                </a:solidFill>
              </a:rPr>
              <a:t>süresi</a:t>
            </a:r>
            <a:r>
              <a:rPr lang="en-US" sz="2800" dirty="0" smtClean="0">
                <a:solidFill>
                  <a:srgbClr val="595959"/>
                </a:solidFill>
              </a:rPr>
              <a:t>, </a:t>
            </a:r>
            <a:r>
              <a:rPr lang="en-US" sz="2800" dirty="0" err="1" smtClean="0">
                <a:solidFill>
                  <a:srgbClr val="595959"/>
                </a:solidFill>
              </a:rPr>
              <a:t>anksiete</a:t>
            </a:r>
            <a:r>
              <a:rPr lang="en-US" sz="2800" dirty="0" smtClean="0">
                <a:solidFill>
                  <a:srgbClr val="595959"/>
                </a:solidFill>
              </a:rPr>
              <a:t> ?</a:t>
            </a:r>
            <a:endParaRPr lang="en-US" sz="2800" dirty="0">
              <a:solidFill>
                <a:srgbClr val="595959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3950" y="4592310"/>
            <a:ext cx="8787990" cy="15470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213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4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rim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. tarama testi: </a:t>
              </a:r>
              <a:r>
                <a:rPr lang="tr-TR" sz="40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öneriler</a:t>
              </a:r>
              <a:endPara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153950" y="2023514"/>
            <a:ext cx="4341850" cy="4525963"/>
          </a:xfrm>
          <a:ln>
            <a:solidFill>
              <a:srgbClr val="595959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Standarda</a:t>
            </a:r>
            <a:r>
              <a:rPr lang="en-US" dirty="0" smtClean="0"/>
              <a:t> </a:t>
            </a:r>
            <a:r>
              <a:rPr lang="en-US" dirty="0" err="1"/>
              <a:t>uygun</a:t>
            </a:r>
            <a:r>
              <a:rPr lang="en-US" dirty="0"/>
              <a:t> </a:t>
            </a:r>
            <a:r>
              <a:rPr lang="en-US" dirty="0" smtClean="0"/>
              <a:t>1. trim. </a:t>
            </a:r>
            <a:r>
              <a:rPr lang="en-US" dirty="0" err="1" smtClean="0"/>
              <a:t>kombine</a:t>
            </a:r>
            <a:r>
              <a:rPr lang="en-US" dirty="0" smtClean="0"/>
              <a:t> test </a:t>
            </a:r>
            <a:r>
              <a:rPr lang="en-US" dirty="0" err="1" smtClean="0"/>
              <a:t>sonrası</a:t>
            </a:r>
            <a:r>
              <a:rPr lang="en-US" dirty="0" smtClean="0"/>
              <a:t> 2. trim. </a:t>
            </a:r>
            <a:r>
              <a:rPr lang="en-US" dirty="0" err="1" smtClean="0"/>
              <a:t>tarama</a:t>
            </a:r>
            <a:r>
              <a:rPr lang="en-US" dirty="0" smtClean="0"/>
              <a:t> </a:t>
            </a:r>
            <a:r>
              <a:rPr lang="en-US" dirty="0" err="1" smtClean="0"/>
              <a:t>testi</a:t>
            </a:r>
            <a:r>
              <a:rPr lang="en-US" dirty="0" smtClean="0"/>
              <a:t> (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bağımsız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ardışık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b="1" dirty="0" err="1" smtClean="0">
                <a:solidFill>
                  <a:srgbClr val="254061"/>
                </a:solidFill>
              </a:rPr>
              <a:t>Yüksek</a:t>
            </a:r>
            <a:r>
              <a:rPr lang="en-US" b="1" dirty="0" smtClean="0">
                <a:solidFill>
                  <a:srgbClr val="254061"/>
                </a:solidFill>
              </a:rPr>
              <a:t> </a:t>
            </a:r>
            <a:r>
              <a:rPr lang="en-US" b="1" dirty="0" err="1" smtClean="0">
                <a:solidFill>
                  <a:srgbClr val="254061"/>
                </a:solidFill>
              </a:rPr>
              <a:t>riskli</a:t>
            </a:r>
            <a:r>
              <a:rPr lang="en-US" b="1" dirty="0" smtClean="0">
                <a:solidFill>
                  <a:srgbClr val="254061"/>
                </a:solidFill>
              </a:rPr>
              <a:t> </a:t>
            </a:r>
            <a:r>
              <a:rPr lang="en-US" dirty="0" err="1" smtClean="0"/>
              <a:t>kombine</a:t>
            </a:r>
            <a:r>
              <a:rPr lang="en-US" dirty="0" smtClean="0"/>
              <a:t> test </a:t>
            </a:r>
            <a:r>
              <a:rPr lang="en-US" dirty="0" err="1" smtClean="0"/>
              <a:t>sonrası</a:t>
            </a:r>
            <a:r>
              <a:rPr lang="en-US" dirty="0" smtClean="0"/>
              <a:t> 2.trim. </a:t>
            </a:r>
            <a:r>
              <a:rPr lang="en-US" dirty="0" err="1"/>
              <a:t>t</a:t>
            </a:r>
            <a:r>
              <a:rPr lang="en-US" dirty="0" err="1" smtClean="0"/>
              <a:t>arama</a:t>
            </a:r>
            <a:r>
              <a:rPr lang="en-US" dirty="0" smtClean="0"/>
              <a:t> </a:t>
            </a:r>
            <a:r>
              <a:rPr lang="en-US" dirty="0" err="1" smtClean="0"/>
              <a:t>testi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1.trim. </a:t>
            </a:r>
            <a:r>
              <a:rPr lang="en-US" b="1" dirty="0" err="1" smtClean="0">
                <a:solidFill>
                  <a:srgbClr val="254061"/>
                </a:solidFill>
              </a:rPr>
              <a:t>patolojik</a:t>
            </a:r>
            <a:r>
              <a:rPr lang="en-US" b="1" dirty="0" smtClean="0">
                <a:solidFill>
                  <a:srgbClr val="254061"/>
                </a:solidFill>
              </a:rPr>
              <a:t> USG </a:t>
            </a:r>
            <a:r>
              <a:rPr lang="en-US" dirty="0" err="1" smtClean="0"/>
              <a:t>bulgusu</a:t>
            </a:r>
            <a:r>
              <a:rPr lang="en-US" dirty="0" smtClean="0"/>
              <a:t> </a:t>
            </a:r>
            <a:r>
              <a:rPr lang="en-US" dirty="0" err="1" smtClean="0"/>
              <a:t>sonrası</a:t>
            </a:r>
            <a:r>
              <a:rPr lang="en-US" dirty="0" smtClean="0"/>
              <a:t> 2.trim. </a:t>
            </a:r>
            <a:r>
              <a:rPr lang="en-US" dirty="0" err="1"/>
              <a:t>t</a:t>
            </a:r>
            <a:r>
              <a:rPr lang="en-US" dirty="0" err="1" smtClean="0"/>
              <a:t>arama</a:t>
            </a:r>
            <a:r>
              <a:rPr lang="en-US" dirty="0" smtClean="0"/>
              <a:t> </a:t>
            </a:r>
            <a:r>
              <a:rPr lang="en-US" dirty="0" err="1" smtClean="0"/>
              <a:t>testi</a:t>
            </a:r>
            <a:r>
              <a:rPr lang="en-US" dirty="0" smtClean="0"/>
              <a:t> 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  <a:r>
              <a:rPr lang="en-US" dirty="0" err="1" smtClean="0"/>
              <a:t>cf</a:t>
            </a:r>
            <a:r>
              <a:rPr lang="en-US" dirty="0" smtClean="0"/>
              <a:t> DNA</a:t>
            </a:r>
          </a:p>
          <a:p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648200" y="2023514"/>
            <a:ext cx="4332228" cy="4525963"/>
          </a:xfrm>
          <a:ln>
            <a:solidFill>
              <a:srgbClr val="7F7F7F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b="1" dirty="0" err="1" smtClean="0">
                <a:solidFill>
                  <a:srgbClr val="254061"/>
                </a:solidFill>
              </a:rPr>
              <a:t>Standarda</a:t>
            </a:r>
            <a:r>
              <a:rPr lang="en-US" b="1" dirty="0" smtClean="0">
                <a:solidFill>
                  <a:srgbClr val="254061"/>
                </a:solidFill>
              </a:rPr>
              <a:t> </a:t>
            </a:r>
            <a:r>
              <a:rPr lang="en-US" b="1" dirty="0" err="1" smtClean="0">
                <a:solidFill>
                  <a:srgbClr val="254061"/>
                </a:solidFill>
              </a:rPr>
              <a:t>uygun</a:t>
            </a:r>
            <a:r>
              <a:rPr lang="en-US" b="1" dirty="0" smtClean="0">
                <a:solidFill>
                  <a:srgbClr val="254061"/>
                </a:solidFill>
              </a:rPr>
              <a:t> </a:t>
            </a:r>
            <a:r>
              <a:rPr lang="en-US" b="1" dirty="0" err="1" smtClean="0">
                <a:solidFill>
                  <a:srgbClr val="254061"/>
                </a:solidFill>
              </a:rPr>
              <a:t>olmayan</a:t>
            </a:r>
            <a:r>
              <a:rPr lang="en-US" b="1" dirty="0" smtClean="0">
                <a:solidFill>
                  <a:srgbClr val="254061"/>
                </a:solidFill>
              </a:rPr>
              <a:t> </a:t>
            </a:r>
            <a:r>
              <a:rPr lang="en-US" dirty="0" err="1" smtClean="0"/>
              <a:t>kombine</a:t>
            </a:r>
            <a:r>
              <a:rPr lang="en-US" dirty="0" smtClean="0"/>
              <a:t> test </a:t>
            </a:r>
            <a:r>
              <a:rPr lang="en-US" dirty="0" err="1" smtClean="0"/>
              <a:t>yapılmışsa</a:t>
            </a:r>
            <a:r>
              <a:rPr lang="en-US" dirty="0" smtClean="0"/>
              <a:t> </a:t>
            </a:r>
            <a:r>
              <a:rPr lang="en-US" dirty="0" err="1" smtClean="0"/>
              <a:t>dörtlü</a:t>
            </a:r>
            <a:r>
              <a:rPr lang="en-US" dirty="0" smtClean="0"/>
              <a:t> </a:t>
            </a:r>
            <a:r>
              <a:rPr lang="en-US" dirty="0" err="1" smtClean="0"/>
              <a:t>tarama</a:t>
            </a:r>
            <a:r>
              <a:rPr lang="en-US" dirty="0" smtClean="0"/>
              <a:t> </a:t>
            </a:r>
            <a:r>
              <a:rPr lang="en-US" dirty="0" err="1" smtClean="0"/>
              <a:t>testi</a:t>
            </a:r>
            <a:endParaRPr lang="en-US" dirty="0" smtClean="0"/>
          </a:p>
          <a:p>
            <a:r>
              <a:rPr lang="en-US" dirty="0" err="1" smtClean="0"/>
              <a:t>Standarda</a:t>
            </a:r>
            <a:r>
              <a:rPr lang="en-US" dirty="0" smtClean="0"/>
              <a:t> </a:t>
            </a:r>
            <a:r>
              <a:rPr lang="en-US" dirty="0" err="1" smtClean="0"/>
              <a:t>uygun</a:t>
            </a:r>
            <a:r>
              <a:rPr lang="en-US" dirty="0" smtClean="0"/>
              <a:t> 1.trim. </a:t>
            </a:r>
            <a:r>
              <a:rPr lang="en-US" dirty="0" err="1"/>
              <a:t>k</a:t>
            </a:r>
            <a:r>
              <a:rPr lang="en-US" dirty="0" err="1" smtClean="0"/>
              <a:t>ombine</a:t>
            </a:r>
            <a:r>
              <a:rPr lang="en-US" dirty="0" smtClean="0"/>
              <a:t> test </a:t>
            </a:r>
            <a:r>
              <a:rPr lang="en-US" dirty="0" err="1" smtClean="0"/>
              <a:t>sonrası</a:t>
            </a:r>
            <a:r>
              <a:rPr lang="en-US" dirty="0" smtClean="0"/>
              <a:t> 2. trim. </a:t>
            </a:r>
            <a:r>
              <a:rPr lang="en-US" b="1" dirty="0" smtClean="0">
                <a:solidFill>
                  <a:srgbClr val="254061"/>
                </a:solidFill>
              </a:rPr>
              <a:t>MS-AFP </a:t>
            </a:r>
            <a:r>
              <a:rPr lang="en-US" b="1" dirty="0" err="1" smtClean="0">
                <a:solidFill>
                  <a:srgbClr val="254061"/>
                </a:solidFill>
              </a:rPr>
              <a:t>veya</a:t>
            </a:r>
            <a:r>
              <a:rPr lang="en-US" b="1" dirty="0" smtClean="0">
                <a:solidFill>
                  <a:srgbClr val="254061"/>
                </a:solidFill>
              </a:rPr>
              <a:t> </a:t>
            </a:r>
            <a:r>
              <a:rPr lang="en-US" b="1" dirty="0" err="1" smtClean="0">
                <a:solidFill>
                  <a:srgbClr val="254061"/>
                </a:solidFill>
              </a:rPr>
              <a:t>II.düzey</a:t>
            </a:r>
            <a:r>
              <a:rPr lang="en-US" b="1" dirty="0" smtClean="0">
                <a:solidFill>
                  <a:srgbClr val="254061"/>
                </a:solidFill>
              </a:rPr>
              <a:t> USG</a:t>
            </a:r>
          </a:p>
          <a:p>
            <a:r>
              <a:rPr lang="en-US" dirty="0" err="1" smtClean="0"/>
              <a:t>Standarda</a:t>
            </a:r>
            <a:r>
              <a:rPr lang="en-US" dirty="0" smtClean="0"/>
              <a:t> </a:t>
            </a:r>
            <a:r>
              <a:rPr lang="en-US" dirty="0" err="1" smtClean="0"/>
              <a:t>uygun</a:t>
            </a:r>
            <a:r>
              <a:rPr lang="en-US" dirty="0" smtClean="0"/>
              <a:t> </a:t>
            </a:r>
            <a:r>
              <a:rPr lang="en-US" dirty="0" err="1" smtClean="0"/>
              <a:t>kombine</a:t>
            </a:r>
            <a:r>
              <a:rPr lang="en-US" dirty="0" smtClean="0"/>
              <a:t> test: intermediate risk (1/100-1/1000) + normal fetal </a:t>
            </a:r>
            <a:r>
              <a:rPr lang="en-US" dirty="0" err="1" smtClean="0"/>
              <a:t>anatomi</a:t>
            </a:r>
            <a:r>
              <a:rPr lang="en-US" dirty="0" smtClean="0"/>
              <a:t>: </a:t>
            </a:r>
            <a:r>
              <a:rPr lang="en-US" b="1" dirty="0" err="1" smtClean="0">
                <a:solidFill>
                  <a:srgbClr val="254061"/>
                </a:solidFill>
              </a:rPr>
              <a:t>cf</a:t>
            </a:r>
            <a:r>
              <a:rPr lang="en-US" b="1" dirty="0" smtClean="0">
                <a:solidFill>
                  <a:srgbClr val="254061"/>
                </a:solidFill>
              </a:rPr>
              <a:t> DNA</a:t>
            </a:r>
            <a:endParaRPr lang="en-US" b="1" dirty="0">
              <a:solidFill>
                <a:srgbClr val="25406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1150" y="1323201"/>
            <a:ext cx="2964123" cy="553998"/>
          </a:xfrm>
          <a:prstGeom prst="rect">
            <a:avLst/>
          </a:prstGeom>
          <a:solidFill>
            <a:srgbClr val="800000"/>
          </a:solidFill>
        </p:spPr>
        <p:txBody>
          <a:bodyPr wrap="none" rtlCol="0">
            <a:spAutoFit/>
          </a:bodyPr>
          <a:lstStyle/>
          <a:p>
            <a:r>
              <a:rPr lang="en-US" sz="3000" b="1" dirty="0" err="1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önerilmeyecekler</a:t>
            </a:r>
            <a:endParaRPr lang="en-US" sz="3000" b="1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62918" y="1323201"/>
            <a:ext cx="2275270" cy="553998"/>
          </a:xfrm>
          <a:prstGeom prst="rect">
            <a:avLst/>
          </a:prstGeom>
          <a:solidFill>
            <a:srgbClr val="17375E"/>
          </a:solidFill>
        </p:spPr>
        <p:txBody>
          <a:bodyPr wrap="none" rtlCol="0">
            <a:spAutoFit/>
          </a:bodyPr>
          <a:lstStyle/>
          <a:p>
            <a:r>
              <a:rPr lang="en-US" sz="3000" b="1" dirty="0" err="1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önerilecekler</a:t>
            </a:r>
            <a:endParaRPr lang="en-US" sz="3000" b="1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594813" y="1252299"/>
            <a:ext cx="4508629" cy="549024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53950" y="2023514"/>
            <a:ext cx="4341850" cy="4525963"/>
            <a:chOff x="153950" y="2023514"/>
            <a:chExt cx="4341850" cy="4525963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53950" y="2023514"/>
              <a:ext cx="4341850" cy="4525963"/>
            </a:xfrm>
            <a:prstGeom prst="line">
              <a:avLst/>
            </a:prstGeom>
            <a:ln>
              <a:solidFill>
                <a:srgbClr val="8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153950" y="2023514"/>
              <a:ext cx="4341850" cy="4525963"/>
            </a:xfrm>
            <a:prstGeom prst="line">
              <a:avLst/>
            </a:prstGeom>
            <a:ln>
              <a:solidFill>
                <a:srgbClr val="8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4290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05605" y="1599983"/>
            <a:ext cx="7684681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FontTx/>
              <a:buChar char="-"/>
            </a:pPr>
            <a:r>
              <a:rPr lang="en-US" sz="3000" b="1" dirty="0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En </a:t>
            </a:r>
            <a:r>
              <a:rPr lang="en-US" sz="3000" b="1" dirty="0" err="1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i</a:t>
            </a:r>
            <a:r>
              <a:rPr lang="en-US" sz="3000" b="1" dirty="0" err="1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yi</a:t>
            </a:r>
            <a:r>
              <a:rPr lang="en-US" sz="3000" b="1" dirty="0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3000" b="1" dirty="0" err="1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bildiğiniz</a:t>
            </a:r>
            <a:endParaRPr lang="en-US" sz="3000" b="1" dirty="0" smtClean="0">
              <a:solidFill>
                <a:srgbClr val="254061"/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marL="285750" indent="-285750">
              <a:lnSpc>
                <a:spcPct val="140000"/>
              </a:lnSpc>
              <a:buFontTx/>
              <a:buChar char="-"/>
            </a:pPr>
            <a:r>
              <a:rPr lang="en-US" sz="3000" b="1" dirty="0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En </a:t>
            </a:r>
            <a:r>
              <a:rPr lang="en-US" sz="3000" b="1" dirty="0" err="1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i</a:t>
            </a:r>
            <a:r>
              <a:rPr lang="en-US" sz="3000" b="1" dirty="0" err="1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yi</a:t>
            </a:r>
            <a:r>
              <a:rPr lang="en-US" sz="3000" b="1" dirty="0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3000" b="1" dirty="0" err="1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yaptığımız</a:t>
            </a:r>
            <a:endParaRPr lang="en-US" sz="3000" b="1" dirty="0" smtClean="0">
              <a:solidFill>
                <a:srgbClr val="254061"/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marL="285750" indent="-285750">
              <a:lnSpc>
                <a:spcPct val="140000"/>
              </a:lnSpc>
              <a:buFontTx/>
              <a:buChar char="-"/>
            </a:pPr>
            <a:r>
              <a:rPr lang="en-US" sz="3000" b="1" dirty="0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En </a:t>
            </a:r>
            <a:r>
              <a:rPr lang="en-US" sz="3000" b="1" dirty="0" err="1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kolay</a:t>
            </a:r>
            <a:r>
              <a:rPr lang="en-US" sz="3000" b="1" dirty="0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3000" b="1" dirty="0" err="1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uyguladığımız</a:t>
            </a:r>
            <a:endParaRPr lang="en-US" sz="3000" b="1" dirty="0" smtClean="0">
              <a:solidFill>
                <a:srgbClr val="254061"/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marL="285750" indent="-285750">
              <a:lnSpc>
                <a:spcPct val="140000"/>
              </a:lnSpc>
              <a:buFontTx/>
              <a:buChar char="-"/>
            </a:pPr>
            <a:r>
              <a:rPr lang="en-US" sz="3000" b="1" dirty="0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En </a:t>
            </a:r>
            <a:r>
              <a:rPr lang="en-US" sz="3000" b="1" dirty="0" err="1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doğru</a:t>
            </a:r>
            <a:endParaRPr lang="en-US" sz="3000" b="1" dirty="0" smtClean="0">
              <a:solidFill>
                <a:srgbClr val="254061"/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marL="285750" indent="-285750">
              <a:lnSpc>
                <a:spcPct val="140000"/>
              </a:lnSpc>
              <a:buFontTx/>
              <a:buChar char="-"/>
            </a:pPr>
            <a:r>
              <a:rPr lang="en-US" sz="3000" b="1" dirty="0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En </a:t>
            </a:r>
            <a:r>
              <a:rPr lang="en-US" sz="3000" b="1" dirty="0" err="1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ucuz</a:t>
            </a:r>
            <a:endParaRPr lang="en-US" sz="3000" b="1" dirty="0" smtClean="0">
              <a:solidFill>
                <a:srgbClr val="254061"/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marL="285750" indent="-285750">
              <a:lnSpc>
                <a:spcPct val="140000"/>
              </a:lnSpc>
              <a:buFontTx/>
              <a:buChar char="-"/>
            </a:pPr>
            <a:r>
              <a:rPr lang="en-US" sz="3000" b="1" dirty="0" err="1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Sadece</a:t>
            </a:r>
            <a:r>
              <a:rPr lang="en-US" sz="3000" b="1" dirty="0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3000" b="1" dirty="0" err="1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bir</a:t>
            </a:r>
            <a:r>
              <a:rPr lang="en-US" sz="3000" b="1" dirty="0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3000" b="1" dirty="0" err="1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kez</a:t>
            </a:r>
            <a:r>
              <a:rPr lang="en-US" sz="3000" b="1" dirty="0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 </a:t>
            </a:r>
            <a:r>
              <a:rPr lang="en-US" sz="3000" b="1" dirty="0" err="1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tarama</a:t>
            </a:r>
            <a:r>
              <a:rPr lang="en-US" sz="3000" b="1" dirty="0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3000" b="1" dirty="0" err="1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testi</a:t>
            </a:r>
            <a:r>
              <a:rPr lang="en-US" sz="3000" b="1" dirty="0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3000" b="1" dirty="0" err="1" smtClean="0">
                <a:solidFill>
                  <a:srgbClr val="25406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yapalım</a:t>
            </a:r>
            <a:endParaRPr lang="en-US" sz="3000" b="1" dirty="0" smtClean="0">
              <a:solidFill>
                <a:srgbClr val="254061"/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8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rim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. tarama testi: </a:t>
              </a:r>
              <a:r>
                <a:rPr lang="tr-TR" sz="40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sonuç</a:t>
              </a:r>
              <a:endPara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72071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780821" y="2693822"/>
            <a:ext cx="3316508" cy="2146228"/>
            <a:chOff x="5750518" y="1962639"/>
            <a:chExt cx="3316508" cy="2146228"/>
          </a:xfrm>
        </p:grpSpPr>
        <p:sp>
          <p:nvSpPr>
            <p:cNvPr id="13" name="Rectangle 12"/>
            <p:cNvSpPr/>
            <p:nvPr/>
          </p:nvSpPr>
          <p:spPr>
            <a:xfrm>
              <a:off x="5772976" y="2790355"/>
              <a:ext cx="3271592" cy="1318512"/>
            </a:xfrm>
            <a:prstGeom prst="rect">
              <a:avLst/>
            </a:prstGeom>
            <a:solidFill>
              <a:srgbClr val="FFFF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750518" y="1962639"/>
              <a:ext cx="3316508" cy="2146228"/>
              <a:chOff x="5" y="4688190"/>
              <a:chExt cx="3316508" cy="2146228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5" y="4777986"/>
                <a:ext cx="3294050" cy="73792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22463" y="4688190"/>
                <a:ext cx="3294050" cy="2146228"/>
              </a:xfrm>
              <a:prstGeom prst="rect">
                <a:avLst/>
              </a:prstGeom>
              <a:noFill/>
              <a:ln>
                <a:solidFill>
                  <a:schemeClr val="accent1">
                    <a:lumMod val="50000"/>
                  </a:schemeClr>
                </a:solidFill>
              </a:ln>
              <a:effectLst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800" dirty="0" err="1" smtClean="0">
                    <a:solidFill>
                      <a:srgbClr val="FFFFFF"/>
                    </a:solidFill>
                  </a:rPr>
                  <a:t>Geç</a:t>
                </a:r>
                <a:r>
                  <a:rPr lang="en-US" sz="2800" dirty="0" smtClean="0">
                    <a:solidFill>
                      <a:srgbClr val="FFFFFF"/>
                    </a:solidFill>
                  </a:rPr>
                  <a:t> </a:t>
                </a:r>
                <a:r>
                  <a:rPr lang="en-US" sz="2800" dirty="0" err="1" smtClean="0">
                    <a:solidFill>
                      <a:srgbClr val="FFFFFF"/>
                    </a:solidFill>
                  </a:rPr>
                  <a:t>başvuran</a:t>
                </a:r>
                <a:r>
                  <a:rPr lang="en-US" sz="2800" dirty="0" smtClean="0">
                    <a:solidFill>
                      <a:srgbClr val="FFFFFF"/>
                    </a:solidFill>
                  </a:rPr>
                  <a:t> </a:t>
                </a:r>
                <a:r>
                  <a:rPr lang="en-US" sz="2800" dirty="0" err="1" smtClean="0">
                    <a:solidFill>
                      <a:srgbClr val="FFFFFF"/>
                    </a:solidFill>
                  </a:rPr>
                  <a:t>gebe</a:t>
                </a:r>
                <a:endParaRPr lang="en-US" sz="2800" dirty="0" smtClean="0">
                  <a:solidFill>
                    <a:srgbClr val="FFFFFF"/>
                  </a:solidFill>
                </a:endParaRPr>
              </a:p>
              <a:p>
                <a:pPr marL="457200" indent="-457200">
                  <a:lnSpc>
                    <a:spcPct val="120000"/>
                  </a:lnSpc>
                  <a:buFont typeface="Wingdings" charset="2"/>
                  <a:buChar char="Ø"/>
                </a:pPr>
                <a:endParaRPr lang="en-US" sz="2800" dirty="0" smtClean="0"/>
              </a:p>
              <a:p>
                <a:pPr marL="457200" indent="-457200">
                  <a:lnSpc>
                    <a:spcPct val="120000"/>
                  </a:lnSpc>
                  <a:buFont typeface="Wingdings" charset="2"/>
                  <a:buChar char="Ø"/>
                </a:pPr>
                <a:r>
                  <a:rPr lang="en-US" sz="2800" dirty="0" err="1" smtClean="0"/>
                  <a:t>Dörtlü</a:t>
                </a:r>
                <a:r>
                  <a:rPr lang="en-US" sz="2800" dirty="0" smtClean="0"/>
                  <a:t> test</a:t>
                </a:r>
              </a:p>
              <a:p>
                <a:pPr marL="457200" indent="-457200">
                  <a:lnSpc>
                    <a:spcPct val="120000"/>
                  </a:lnSpc>
                  <a:buFont typeface="Wingdings" charset="2"/>
                  <a:buChar char="Ø"/>
                </a:pPr>
                <a:r>
                  <a:rPr lang="en-US" sz="2800" dirty="0" smtClean="0"/>
                  <a:t>19-22. </a:t>
                </a:r>
                <a:r>
                  <a:rPr lang="en-US" sz="2800" dirty="0" err="1" smtClean="0"/>
                  <a:t>hafta</a:t>
                </a:r>
                <a:r>
                  <a:rPr lang="en-US" sz="2800" dirty="0" smtClean="0"/>
                  <a:t> USG</a:t>
                </a: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1741529" y="1474779"/>
            <a:ext cx="5173211" cy="4626908"/>
            <a:chOff x="141125" y="2077675"/>
            <a:chExt cx="5173211" cy="4626908"/>
          </a:xfrm>
        </p:grpSpPr>
        <p:sp>
          <p:nvSpPr>
            <p:cNvPr id="8" name="Rectangle 7"/>
            <p:cNvSpPr/>
            <p:nvPr/>
          </p:nvSpPr>
          <p:spPr>
            <a:xfrm>
              <a:off x="153950" y="2180706"/>
              <a:ext cx="5107567" cy="667040"/>
            </a:xfrm>
            <a:prstGeom prst="rect">
              <a:avLst/>
            </a:prstGeom>
            <a:solidFill>
              <a:srgbClr val="25406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1125" y="2077675"/>
              <a:ext cx="5173211" cy="4626908"/>
            </a:xfrm>
            <a:prstGeom prst="rect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  <a:effectLst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28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Erken</a:t>
              </a:r>
              <a:r>
                <a:rPr lang="en-US" sz="28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en-US" sz="28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başvuran</a:t>
              </a:r>
              <a:r>
                <a:rPr lang="en-US" sz="28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en-US" sz="28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gebe</a:t>
              </a:r>
              <a:r>
                <a:rPr lang="en-US" sz="28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:</a:t>
              </a:r>
              <a:r>
                <a:rPr lang="en-US" sz="2800" dirty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en-US" sz="28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model-2</a:t>
              </a:r>
            </a:p>
            <a:p>
              <a:pPr>
                <a:lnSpc>
                  <a:spcPct val="120000"/>
                </a:lnSpc>
              </a:pPr>
              <a:endParaRPr lang="en-US" sz="2800" dirty="0" smtClean="0"/>
            </a:p>
            <a:p>
              <a:pPr marL="457200" indent="-457200">
                <a:lnSpc>
                  <a:spcPct val="120000"/>
                </a:lnSpc>
                <a:buFont typeface="Wingdings" charset="2"/>
                <a:buChar char="Ø"/>
              </a:pPr>
              <a:r>
                <a:rPr lang="en-US" sz="2800" dirty="0" err="1" smtClean="0"/>
                <a:t>Entegre</a:t>
              </a:r>
              <a:r>
                <a:rPr lang="en-US" sz="2800" dirty="0" smtClean="0"/>
                <a:t> Test </a:t>
              </a:r>
              <a:r>
                <a:rPr 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(CVS </a:t>
              </a:r>
              <a:r>
                <a:rPr lang="en-US" sz="28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zor</a:t>
              </a:r>
              <a:r>
                <a:rPr 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28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sıkıntılı</a:t>
              </a:r>
              <a:r>
                <a:rPr 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</a:t>
              </a:r>
              <a:endPara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marL="914400" lvl="1" indent="-457200">
                <a:lnSpc>
                  <a:spcPct val="120000"/>
                </a:lnSpc>
                <a:buClr>
                  <a:schemeClr val="accent1">
                    <a:lumMod val="75000"/>
                  </a:schemeClr>
                </a:buClr>
                <a:buFont typeface="Wingdings" charset="2"/>
                <a:buChar char="§"/>
              </a:pPr>
              <a:r>
                <a:rPr lang="en-US" sz="2800" dirty="0" smtClean="0"/>
                <a:t>11-14 </a:t>
              </a:r>
              <a:r>
                <a:rPr lang="en-US" sz="2800" dirty="0" err="1" smtClean="0"/>
                <a:t>hafta</a:t>
              </a:r>
              <a:r>
                <a:rPr lang="en-US" sz="2800" dirty="0" smtClean="0"/>
                <a:t> USG</a:t>
              </a:r>
            </a:p>
            <a:p>
              <a:pPr marL="1371600" lvl="2" indent="-457200">
                <a:lnSpc>
                  <a:spcPct val="120000"/>
                </a:lnSpc>
                <a:buClr>
                  <a:schemeClr val="accent5">
                    <a:lumMod val="50000"/>
                  </a:schemeClr>
                </a:buClr>
                <a:buFont typeface="Wingdings" charset="2"/>
                <a:buChar char="§"/>
              </a:pPr>
              <a:r>
                <a:rPr lang="en-US" sz="2800" dirty="0" smtClean="0"/>
                <a:t>NT + PAPP-A</a:t>
              </a:r>
            </a:p>
            <a:p>
              <a:pPr marL="1371600" lvl="2" indent="-457200">
                <a:lnSpc>
                  <a:spcPct val="120000"/>
                </a:lnSpc>
                <a:buClr>
                  <a:schemeClr val="accent5">
                    <a:lumMod val="50000"/>
                  </a:schemeClr>
                </a:buClr>
                <a:buFont typeface="Wingdings" charset="2"/>
                <a:buChar char="§"/>
              </a:pPr>
              <a:r>
                <a:rPr lang="en-US" sz="2400" i="1" dirty="0" err="1" smtClean="0"/>
                <a:t>erken</a:t>
              </a:r>
              <a:r>
                <a:rPr lang="en-US" sz="2400" i="1" dirty="0" smtClean="0"/>
                <a:t> fetal </a:t>
              </a:r>
              <a:r>
                <a:rPr lang="en-US" sz="2400" i="1" dirty="0" err="1" smtClean="0"/>
                <a:t>anomali</a:t>
              </a:r>
              <a:r>
                <a:rPr lang="en-US" sz="2400" i="1" dirty="0" smtClean="0"/>
                <a:t> </a:t>
              </a:r>
              <a:r>
                <a:rPr lang="en-US" sz="2400" i="1" dirty="0" err="1" smtClean="0"/>
                <a:t>taraması</a:t>
              </a:r>
              <a:endParaRPr lang="en-US" sz="2400" i="1" dirty="0" smtClean="0"/>
            </a:p>
            <a:p>
              <a:pPr marL="1371600" lvl="2" indent="-457200">
                <a:lnSpc>
                  <a:spcPct val="120000"/>
                </a:lnSpc>
                <a:buClr>
                  <a:schemeClr val="accent5">
                    <a:lumMod val="50000"/>
                  </a:schemeClr>
                </a:buClr>
                <a:buFont typeface="Wingdings" charset="2"/>
                <a:buChar char="§"/>
              </a:pPr>
              <a:r>
                <a:rPr lang="en-US" sz="2400" i="1" dirty="0"/>
                <a:t>m</a:t>
              </a:r>
              <a:r>
                <a:rPr lang="en-US" sz="2400" i="1" dirty="0" smtClean="0"/>
                <a:t>aternal risk </a:t>
              </a:r>
              <a:r>
                <a:rPr lang="en-US" sz="2400" i="1" dirty="0" err="1" smtClean="0"/>
                <a:t>öngörüleri</a:t>
              </a:r>
              <a:endParaRPr lang="en-US" sz="2400" i="1" dirty="0" smtClean="0"/>
            </a:p>
            <a:p>
              <a:pPr marL="914400" lvl="1" indent="-457200">
                <a:lnSpc>
                  <a:spcPct val="120000"/>
                </a:lnSpc>
                <a:buClr>
                  <a:schemeClr val="accent1">
                    <a:lumMod val="75000"/>
                  </a:schemeClr>
                </a:buClr>
                <a:buFont typeface="Wingdings" charset="2"/>
                <a:buChar char="§"/>
              </a:pPr>
              <a:r>
                <a:rPr lang="en-US" sz="2800" dirty="0" smtClean="0"/>
                <a:t>16-17 </a:t>
              </a:r>
              <a:r>
                <a:rPr lang="en-US" sz="2800" dirty="0" err="1" smtClean="0"/>
                <a:t>hafta</a:t>
              </a:r>
              <a:r>
                <a:rPr lang="en-US" sz="2800" dirty="0" smtClean="0"/>
                <a:t> </a:t>
              </a:r>
              <a:r>
                <a:rPr lang="en-US" sz="2800" dirty="0" err="1" smtClean="0"/>
                <a:t>dörtlü</a:t>
              </a:r>
              <a:r>
                <a:rPr lang="en-US" sz="2800" dirty="0" smtClean="0"/>
                <a:t> test</a:t>
              </a:r>
            </a:p>
            <a:p>
              <a:pPr marL="457200" indent="-457200">
                <a:lnSpc>
                  <a:spcPct val="120000"/>
                </a:lnSpc>
                <a:buClr>
                  <a:schemeClr val="accent1">
                    <a:lumMod val="75000"/>
                  </a:schemeClr>
                </a:buClr>
                <a:buFont typeface="Wingdings" charset="2"/>
                <a:buChar char="Ø"/>
              </a:pPr>
              <a:r>
                <a:rPr lang="en-US" sz="2800" dirty="0" smtClean="0"/>
                <a:t>19-22. </a:t>
              </a:r>
              <a:r>
                <a:rPr lang="en-US" sz="2800" dirty="0" err="1" smtClean="0"/>
                <a:t>hafta</a:t>
              </a:r>
              <a:r>
                <a:rPr lang="en-US" sz="2800" dirty="0" smtClean="0"/>
                <a:t> USG</a:t>
              </a:r>
              <a:endParaRPr lang="en-US" sz="2800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17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rim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. tarama testi: </a:t>
              </a:r>
              <a:r>
                <a:rPr lang="tr-TR" sz="40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sonuç</a:t>
              </a:r>
              <a:endPara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741529" y="1500432"/>
            <a:ext cx="4724379" cy="4109843"/>
            <a:chOff x="153950" y="2077675"/>
            <a:chExt cx="4724379" cy="4109843"/>
          </a:xfrm>
        </p:grpSpPr>
        <p:sp>
          <p:nvSpPr>
            <p:cNvPr id="5" name="Rectangle 4"/>
            <p:cNvSpPr/>
            <p:nvPr/>
          </p:nvSpPr>
          <p:spPr>
            <a:xfrm>
              <a:off x="153950" y="2180706"/>
              <a:ext cx="4695480" cy="667040"/>
            </a:xfrm>
            <a:prstGeom prst="rect">
              <a:avLst/>
            </a:prstGeom>
            <a:solidFill>
              <a:srgbClr val="25406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66783" y="2077675"/>
              <a:ext cx="4711546" cy="4109843"/>
            </a:xfrm>
            <a:prstGeom prst="rect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  <a:effectLst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28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Erken</a:t>
              </a:r>
              <a:r>
                <a:rPr lang="en-US" sz="28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en-US" sz="28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başvuran</a:t>
              </a:r>
              <a:r>
                <a:rPr lang="en-US" sz="28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en-US" sz="28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gebe</a:t>
              </a:r>
              <a:r>
                <a:rPr lang="en-US" sz="28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:</a:t>
              </a:r>
              <a:r>
                <a:rPr lang="en-US" sz="2800" dirty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en-US" sz="28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 model-1</a:t>
              </a:r>
            </a:p>
            <a:p>
              <a:pPr>
                <a:lnSpc>
                  <a:spcPct val="120000"/>
                </a:lnSpc>
              </a:pPr>
              <a:endParaRPr lang="en-US" sz="2800" dirty="0" smtClean="0"/>
            </a:p>
            <a:p>
              <a:pPr marL="457200" indent="-457200">
                <a:lnSpc>
                  <a:spcPct val="120000"/>
                </a:lnSpc>
                <a:buClr>
                  <a:schemeClr val="accent1">
                    <a:lumMod val="75000"/>
                  </a:schemeClr>
                </a:buClr>
                <a:buFont typeface="Wingdings" charset="2"/>
                <a:buChar char="Ø"/>
              </a:pPr>
              <a:r>
                <a:rPr lang="en-US" sz="2800" dirty="0" smtClean="0"/>
                <a:t>11-14 </a:t>
              </a:r>
              <a:r>
                <a:rPr lang="en-US" sz="2800" dirty="0" err="1" smtClean="0"/>
                <a:t>hafta</a:t>
              </a:r>
              <a:r>
                <a:rPr lang="en-US" sz="2800" dirty="0" smtClean="0"/>
                <a:t> USG      </a:t>
              </a:r>
              <a:r>
                <a:rPr lang="en-US" sz="2800" dirty="0" smtClean="0">
                  <a:solidFill>
                    <a:srgbClr val="595959"/>
                  </a:solidFill>
                </a:rPr>
                <a:t>  </a:t>
              </a:r>
            </a:p>
            <a:p>
              <a:pPr marL="914400" lvl="1" indent="-457200">
                <a:lnSpc>
                  <a:spcPct val="120000"/>
                </a:lnSpc>
                <a:buClr>
                  <a:schemeClr val="accent5">
                    <a:lumMod val="50000"/>
                  </a:schemeClr>
                </a:buClr>
                <a:buFont typeface="Wingdings" charset="2"/>
                <a:buChar char="§"/>
              </a:pPr>
              <a:r>
                <a:rPr lang="en-US" sz="2800" dirty="0" err="1"/>
                <a:t>K</a:t>
              </a:r>
              <a:r>
                <a:rPr lang="en-US" sz="2800" dirty="0" err="1" smtClean="0"/>
                <a:t>ombine</a:t>
              </a:r>
              <a:r>
                <a:rPr lang="en-US" sz="2800" dirty="0" smtClean="0"/>
                <a:t> test (DV, NBL)</a:t>
              </a:r>
            </a:p>
            <a:p>
              <a:pPr marL="914400" lvl="1" indent="-457200">
                <a:lnSpc>
                  <a:spcPct val="120000"/>
                </a:lnSpc>
                <a:buClr>
                  <a:schemeClr val="accent5">
                    <a:lumMod val="50000"/>
                  </a:schemeClr>
                </a:buClr>
                <a:buFont typeface="Wingdings" charset="2"/>
                <a:buChar char="§"/>
              </a:pPr>
              <a:r>
                <a:rPr lang="en-US" sz="2400" i="1" dirty="0" err="1" smtClean="0"/>
                <a:t>erken</a:t>
              </a:r>
              <a:r>
                <a:rPr lang="en-US" sz="2400" i="1" dirty="0" smtClean="0"/>
                <a:t> fetal </a:t>
              </a:r>
              <a:r>
                <a:rPr lang="en-US" sz="2400" i="1" dirty="0" err="1" smtClean="0"/>
                <a:t>anomali</a:t>
              </a:r>
              <a:r>
                <a:rPr lang="en-US" sz="2400" i="1" dirty="0" smtClean="0"/>
                <a:t> </a:t>
              </a:r>
              <a:r>
                <a:rPr lang="en-US" sz="2400" i="1" dirty="0" err="1" smtClean="0"/>
                <a:t>taraması</a:t>
              </a:r>
              <a:endParaRPr lang="en-US" sz="2400" i="1" dirty="0" smtClean="0"/>
            </a:p>
            <a:p>
              <a:pPr marL="914400" lvl="1" indent="-457200">
                <a:lnSpc>
                  <a:spcPct val="120000"/>
                </a:lnSpc>
                <a:buClr>
                  <a:schemeClr val="accent5">
                    <a:lumMod val="50000"/>
                  </a:schemeClr>
                </a:buClr>
                <a:buFont typeface="Wingdings" charset="2"/>
                <a:buChar char="§"/>
              </a:pPr>
              <a:r>
                <a:rPr lang="en-US" sz="2400" i="1" dirty="0"/>
                <a:t>m</a:t>
              </a:r>
              <a:r>
                <a:rPr lang="en-US" sz="2400" i="1" dirty="0" smtClean="0"/>
                <a:t>aternal risk </a:t>
              </a:r>
              <a:r>
                <a:rPr lang="en-US" sz="2400" i="1" dirty="0" err="1" smtClean="0"/>
                <a:t>öngörüleri</a:t>
              </a:r>
              <a:endParaRPr lang="en-US" sz="2400" i="1" dirty="0" smtClean="0"/>
            </a:p>
            <a:p>
              <a:pPr marL="457200" indent="-457200">
                <a:lnSpc>
                  <a:spcPct val="120000"/>
                </a:lnSpc>
                <a:buClr>
                  <a:schemeClr val="accent1">
                    <a:lumMod val="75000"/>
                  </a:schemeClr>
                </a:buClr>
                <a:buFont typeface="Wingdings" charset="2"/>
                <a:buChar char="Ø"/>
              </a:pPr>
              <a:r>
                <a:rPr lang="en-US" sz="2800" dirty="0" smtClean="0"/>
                <a:t>16-17 </a:t>
              </a:r>
              <a:r>
                <a:rPr lang="en-US" sz="2800" dirty="0" err="1" smtClean="0"/>
                <a:t>hafta</a:t>
              </a:r>
              <a:r>
                <a:rPr lang="en-US" sz="2800" dirty="0" smtClean="0"/>
                <a:t> MSAFP</a:t>
              </a:r>
            </a:p>
            <a:p>
              <a:pPr marL="457200" indent="-457200">
                <a:lnSpc>
                  <a:spcPct val="120000"/>
                </a:lnSpc>
                <a:buClr>
                  <a:schemeClr val="accent1">
                    <a:lumMod val="75000"/>
                  </a:schemeClr>
                </a:buClr>
                <a:buFont typeface="Wingdings" charset="2"/>
                <a:buChar char="Ø"/>
              </a:pPr>
              <a:r>
                <a:rPr lang="en-US" sz="2800" dirty="0" smtClean="0"/>
                <a:t>19-22. </a:t>
              </a:r>
              <a:r>
                <a:rPr lang="en-US" sz="2800" dirty="0" err="1" smtClean="0"/>
                <a:t>hafta</a:t>
              </a:r>
              <a:r>
                <a:rPr lang="en-US" sz="2800" dirty="0" smtClean="0"/>
                <a:t> USG</a:t>
              </a:r>
              <a:endParaRPr lang="en-US" sz="2800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671174" y="5758008"/>
            <a:ext cx="1928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Teşekkürler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6843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1114778"/>
          </a:xfrm>
          <a:prstGeom prst="rect">
            <a:avLst/>
          </a:prstGeom>
          <a:gradFill flip="none" rotWithShape="1">
            <a:gsLst>
              <a:gs pos="19000">
                <a:srgbClr val="006A8F"/>
              </a:gs>
              <a:gs pos="100000">
                <a:schemeClr val="accent1">
                  <a:lumMod val="5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/>
              <a:cs typeface="Arial"/>
            </a:endParaRPr>
          </a:p>
        </p:txBody>
      </p:sp>
      <p:graphicFrame>
        <p:nvGraphicFramePr>
          <p:cNvPr id="78896" name="Group 48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726326675"/>
              </p:ext>
            </p:extLst>
          </p:nvPr>
        </p:nvGraphicFramePr>
        <p:xfrm>
          <a:off x="35496" y="1441151"/>
          <a:ext cx="9052346" cy="4824731"/>
        </p:xfrm>
        <a:graphic>
          <a:graphicData uri="http://schemas.openxmlformats.org/drawingml/2006/table">
            <a:tbl>
              <a:tblPr/>
              <a:tblGrid>
                <a:gridCol w="4531693"/>
                <a:gridCol w="2054212"/>
                <a:gridCol w="2466441"/>
              </a:tblGrid>
              <a:tr h="6461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Test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Detection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Rate (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DR)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False Positive Rate (FPR)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Üçlü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 test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% 60 – 85 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% 5 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-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12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Dörtlü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 test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% 75 – 85 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% 5 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-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10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1.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trim.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NT+PAPP-A+free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 β-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hCG</a:t>
                      </a:r>
                      <a:endParaRPr lang="tr-TR" sz="2200" dirty="0" smtClean="0">
                        <a:solidFill>
                          <a:srgbClr val="017198"/>
                        </a:solidFill>
                        <a:latin typeface="Arial"/>
                        <a:cs typeface="Arial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% 85 – 90 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% 3 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-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9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Serum </a:t>
                      </a: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entegre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 test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% 80 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-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90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% 2 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-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7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Entegre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 test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% 85 – 90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% 2 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-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4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1.trim test + NBL + DV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% 95-97.5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% 2.5 - 5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Rectangle 2"/>
          <p:cNvSpPr txBox="1">
            <a:spLocks noRot="1" noChangeArrowheads="1"/>
          </p:cNvSpPr>
          <p:nvPr/>
        </p:nvSpPr>
        <p:spPr>
          <a:xfrm>
            <a:off x="624282" y="160690"/>
            <a:ext cx="8229600" cy="95408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err="1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Trizomi</a:t>
            </a:r>
            <a:r>
              <a:rPr lang="tr-TR" sz="4000" dirty="0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 21 tarama testleri</a:t>
            </a:r>
            <a:endParaRPr lang="tr-TR" sz="4000" dirty="0">
              <a:solidFill>
                <a:srgbClr val="FFFFFF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657" y="5490251"/>
            <a:ext cx="8980429" cy="1103181"/>
          </a:xfrm>
          <a:prstGeom prst="rect">
            <a:avLst/>
          </a:prstGeom>
          <a:noFill/>
          <a:ln w="76200" cmpd="sng">
            <a:solidFill>
              <a:schemeClr val="accent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638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376186" y="2050047"/>
            <a:ext cx="2531462" cy="24396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20000"/>
              </a:lnSpc>
              <a:buFontTx/>
              <a:buChar char="-"/>
            </a:pPr>
            <a:r>
              <a:rPr lang="en-US" sz="3200" dirty="0" err="1" smtClean="0"/>
              <a:t>kime</a:t>
            </a:r>
            <a:r>
              <a:rPr lang="en-US" sz="3200" dirty="0" smtClean="0"/>
              <a:t> ?</a:t>
            </a:r>
          </a:p>
          <a:p>
            <a:pPr marL="457200" indent="-457200">
              <a:lnSpc>
                <a:spcPct val="120000"/>
              </a:lnSpc>
              <a:buFontTx/>
              <a:buChar char="-"/>
            </a:pPr>
            <a:r>
              <a:rPr lang="en-US" sz="3200" dirty="0" err="1" smtClean="0"/>
              <a:t>niçin</a:t>
            </a:r>
            <a:r>
              <a:rPr lang="en-US" sz="3200" dirty="0" smtClean="0"/>
              <a:t> ?</a:t>
            </a:r>
          </a:p>
          <a:p>
            <a:pPr marL="457200" indent="-457200">
              <a:lnSpc>
                <a:spcPct val="120000"/>
              </a:lnSpc>
              <a:buFontTx/>
              <a:buChar char="-"/>
            </a:pPr>
            <a:r>
              <a:rPr lang="en-US" sz="3200" dirty="0" smtClean="0"/>
              <a:t>ne </a:t>
            </a:r>
            <a:r>
              <a:rPr lang="en-US" sz="3200" dirty="0" err="1" smtClean="0"/>
              <a:t>zaman</a:t>
            </a:r>
            <a:r>
              <a:rPr lang="en-US" sz="3200" dirty="0" smtClean="0"/>
              <a:t> ?</a:t>
            </a:r>
          </a:p>
          <a:p>
            <a:pPr marL="457200" indent="-457200">
              <a:lnSpc>
                <a:spcPct val="120000"/>
              </a:lnSpc>
              <a:buFontTx/>
              <a:buChar char="-"/>
            </a:pPr>
            <a:r>
              <a:rPr lang="en-US" sz="3200" dirty="0" err="1" smtClean="0"/>
              <a:t>hangisi</a:t>
            </a:r>
            <a:r>
              <a:rPr lang="en-US" sz="3200" dirty="0" smtClean="0"/>
              <a:t> ?</a:t>
            </a:r>
            <a:endParaRPr lang="en-US" sz="3200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114778"/>
          </a:xfrm>
          <a:prstGeom prst="rect">
            <a:avLst/>
          </a:prstGeom>
          <a:gradFill flip="none" rotWithShape="1">
            <a:gsLst>
              <a:gs pos="19000">
                <a:srgbClr val="006A8F"/>
              </a:gs>
              <a:gs pos="100000">
                <a:schemeClr val="accent1">
                  <a:lumMod val="5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/>
              <a:cs typeface="Arial"/>
            </a:endParaRPr>
          </a:p>
        </p:txBody>
      </p:sp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153950" y="160690"/>
            <a:ext cx="8699932" cy="95408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2. </a:t>
            </a:r>
            <a:r>
              <a:rPr lang="tr-TR" sz="4000" dirty="0" err="1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trimester</a:t>
            </a:r>
            <a:r>
              <a:rPr lang="tr-TR" sz="4000" dirty="0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 tarama testi tercihi</a:t>
            </a:r>
            <a:endParaRPr lang="tr-TR" sz="4000" dirty="0">
              <a:solidFill>
                <a:srgbClr val="FFFFFF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410" y="2784833"/>
            <a:ext cx="8712642" cy="397666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tIns="0" bIns="0" rtlCol="0" anchor="b">
            <a:spAutoFit/>
          </a:bodyPr>
          <a:lstStyle/>
          <a:p>
            <a:pPr marL="457200" indent="-457200">
              <a:buFont typeface="Wingdings" charset="2"/>
              <a:buChar char="Ø"/>
            </a:pP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İ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lk trimester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tarama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testini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yaptıramamış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olan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gebeler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marL="914400" lvl="1" indent="-457200">
              <a:lnSpc>
                <a:spcPct val="130000"/>
              </a:lnSpc>
              <a:buFont typeface="Arial"/>
              <a:buChar char="•"/>
            </a:pP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</a:rPr>
              <a:t>Geç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</a:rPr>
              <a:t>farkedilen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gebelik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914400" lvl="1" indent="-457200">
              <a:lnSpc>
                <a:spcPct val="130000"/>
              </a:lnSpc>
              <a:buFont typeface="Arial"/>
              <a:buChar char="•"/>
            </a:pP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Görüntü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/ </a:t>
            </a: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</a:rPr>
              <a:t>cihaz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</a:rPr>
              <a:t>yetersizliği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  <a:p>
            <a:pPr marL="1371600" lvl="2" indent="-457200">
              <a:lnSpc>
                <a:spcPct val="130000"/>
              </a:lnSpc>
              <a:buFont typeface="Arial"/>
              <a:buChar char="•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BMI </a:t>
            </a: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</a:rPr>
              <a:t>yüksekliği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 ?</a:t>
            </a:r>
          </a:p>
          <a:p>
            <a:pPr lvl="1" indent="-457200">
              <a:buFont typeface="Wingdings" charset="2"/>
              <a:buChar char="Ø"/>
            </a:pP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Tarama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testinin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sonucunu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2.trimestere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kadar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endParaRPr lang="en-US" sz="2800" b="1" dirty="0" smtClean="0">
              <a:solidFill>
                <a:schemeClr val="accent1">
                  <a:lumMod val="50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marL="0" lvl="1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	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bekleyebilen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gebe</a:t>
            </a:r>
            <a:endParaRPr lang="en-US" sz="2800" b="1" dirty="0" smtClean="0">
              <a:solidFill>
                <a:schemeClr val="accent1">
                  <a:lumMod val="50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lvl="1" indent="-457200">
              <a:buFont typeface="Wingdings" charset="2"/>
              <a:buChar char="Ø"/>
            </a:pP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Yüksek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risk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koşulunda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CVS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uygulanamayacak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klinikler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pPr marL="457200" indent="-457200">
              <a:buFont typeface="Wingdings" charset="2"/>
              <a:buChar char="Ø"/>
            </a:pP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342042" y="1496724"/>
            <a:ext cx="8476569" cy="523220"/>
            <a:chOff x="342042" y="1496724"/>
            <a:chExt cx="8476569" cy="523220"/>
          </a:xfrm>
        </p:grpSpPr>
        <p:sp>
          <p:nvSpPr>
            <p:cNvPr id="23" name="TextBox 22"/>
            <p:cNvSpPr txBox="1"/>
            <p:nvPr/>
          </p:nvSpPr>
          <p:spPr>
            <a:xfrm>
              <a:off x="457503" y="1496724"/>
              <a:ext cx="83611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/>
                <a:t>2. trimester T21 </a:t>
              </a:r>
              <a:r>
                <a:rPr lang="en-US" sz="2800" dirty="0" err="1" smtClean="0"/>
                <a:t>tarama</a:t>
              </a:r>
              <a:r>
                <a:rPr lang="en-US" sz="2800" dirty="0" smtClean="0"/>
                <a:t> </a:t>
              </a:r>
              <a:r>
                <a:rPr lang="en-US" sz="2800" dirty="0" err="1" smtClean="0"/>
                <a:t>testinin</a:t>
              </a:r>
              <a:r>
                <a:rPr lang="en-US" sz="2800" dirty="0" smtClean="0"/>
                <a:t> </a:t>
              </a:r>
              <a:r>
                <a:rPr lang="en-US" sz="2800" dirty="0" err="1" smtClean="0"/>
                <a:t>tercih</a:t>
              </a:r>
              <a:r>
                <a:rPr lang="en-US" sz="2800" dirty="0" smtClean="0"/>
                <a:t> </a:t>
              </a:r>
              <a:r>
                <a:rPr lang="en-US" sz="2800" dirty="0" err="1" smtClean="0"/>
                <a:t>edilme</a:t>
              </a:r>
              <a:r>
                <a:rPr lang="en-US" sz="2800" dirty="0" smtClean="0"/>
                <a:t> </a:t>
              </a:r>
              <a:r>
                <a:rPr lang="en-US" sz="2800" dirty="0" err="1" smtClean="0"/>
                <a:t>nedenleri</a:t>
              </a:r>
              <a:endParaRPr lang="en-US" sz="2800" dirty="0"/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342042" y="2019944"/>
              <a:ext cx="8476569" cy="0"/>
            </a:xfrm>
            <a:prstGeom prst="line">
              <a:avLst/>
            </a:prstGeom>
            <a:ln w="9525" cmpd="sng"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9422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1114778"/>
          </a:xfrm>
          <a:prstGeom prst="rect">
            <a:avLst/>
          </a:prstGeom>
          <a:gradFill flip="none" rotWithShape="1">
            <a:gsLst>
              <a:gs pos="19000">
                <a:srgbClr val="006A8F"/>
              </a:gs>
              <a:gs pos="100000">
                <a:schemeClr val="accent1">
                  <a:lumMod val="5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/>
              <a:cs typeface="Arial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92438" y="1235800"/>
            <a:ext cx="8813649" cy="5389372"/>
            <a:chOff x="192438" y="1235800"/>
            <a:chExt cx="8813649" cy="5389372"/>
          </a:xfrm>
        </p:grpSpPr>
        <p:sp>
          <p:nvSpPr>
            <p:cNvPr id="11" name="Rectangle 10"/>
            <p:cNvSpPr/>
            <p:nvPr/>
          </p:nvSpPr>
          <p:spPr>
            <a:xfrm>
              <a:off x="192438" y="1235800"/>
              <a:ext cx="8813649" cy="21852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 smtClean="0">
                  <a:solidFill>
                    <a:schemeClr val="tx2">
                      <a:lumMod val="75000"/>
                    </a:schemeClr>
                  </a:solidFill>
                </a:rPr>
                <a:t>Effect </a:t>
              </a:r>
              <a:r>
                <a:rPr lang="en-US" sz="2600" b="1" dirty="0">
                  <a:solidFill>
                    <a:schemeClr val="tx2">
                      <a:lumMod val="75000"/>
                    </a:schemeClr>
                  </a:solidFill>
                </a:rPr>
                <a:t>of </a:t>
              </a:r>
              <a:r>
                <a:rPr lang="en-US" sz="2600" b="1" u="sng" dirty="0">
                  <a:solidFill>
                    <a:srgbClr val="800000"/>
                  </a:solidFill>
                </a:rPr>
                <a:t>increased body mass index </a:t>
              </a:r>
              <a:r>
                <a:rPr lang="en-US" sz="2600" b="1" dirty="0">
                  <a:solidFill>
                    <a:schemeClr val="tx2">
                      <a:lumMod val="75000"/>
                    </a:schemeClr>
                  </a:solidFill>
                </a:rPr>
                <a:t>on first-trimester ultrasound examination for aneuploidy risk assessment</a:t>
              </a:r>
              <a:r>
                <a:rPr lang="en-US" sz="2600" b="1" dirty="0" smtClean="0">
                  <a:solidFill>
                    <a:schemeClr val="tx2">
                      <a:lumMod val="75000"/>
                    </a:schemeClr>
                  </a:solidFill>
                </a:rPr>
                <a:t>.</a:t>
              </a:r>
            </a:p>
            <a:p>
              <a:endParaRPr lang="en-US" sz="2400" dirty="0"/>
            </a:p>
            <a:p>
              <a:r>
                <a:rPr lang="en-US" sz="2000" dirty="0"/>
                <a:t>Gandhi </a:t>
              </a:r>
              <a:r>
                <a:rPr lang="en-US" sz="2000" dirty="0" smtClean="0"/>
                <a:t>M, </a:t>
              </a:r>
              <a:r>
                <a:rPr lang="en-US" sz="2000" dirty="0"/>
                <a:t>Fox NS, Russo-Stieglitz K, Hanley ME, Matthews G, </a:t>
              </a:r>
              <a:r>
                <a:rPr lang="en-US" sz="2000" dirty="0" err="1"/>
                <a:t>Rebarber</a:t>
              </a:r>
              <a:r>
                <a:rPr lang="en-US" sz="2000" dirty="0"/>
                <a:t> A</a:t>
              </a:r>
              <a:r>
                <a:rPr lang="en-US" sz="2000" dirty="0" smtClean="0"/>
                <a:t>.</a:t>
              </a:r>
              <a:r>
                <a:rPr lang="en-US" sz="2000" dirty="0"/>
                <a:t> </a:t>
              </a:r>
              <a:endParaRPr lang="en-US" sz="2000" dirty="0" smtClean="0"/>
            </a:p>
            <a:p>
              <a:r>
                <a:rPr lang="en-US" sz="2000" dirty="0" err="1" smtClean="0"/>
                <a:t>Obstet</a:t>
              </a:r>
              <a:r>
                <a:rPr lang="en-US" sz="2000" dirty="0" smtClean="0"/>
                <a:t> </a:t>
              </a:r>
              <a:r>
                <a:rPr lang="en-US" sz="2000" dirty="0"/>
                <a:t>Gynecol. 2009 Oct;114(4):856-9. </a:t>
              </a:r>
            </a:p>
            <a:p>
              <a:endParaRPr lang="en-US" sz="20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92438" y="3208852"/>
              <a:ext cx="8698186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u="sng" dirty="0">
                  <a:solidFill>
                    <a:srgbClr val="800000"/>
                  </a:solidFill>
                </a:rPr>
                <a:t>CONCLUSION:</a:t>
              </a:r>
            </a:p>
            <a:p>
              <a:r>
                <a:rPr lang="en-US" sz="2400" dirty="0"/>
                <a:t>In singleton pregnancies, increased BMI is not associated with suboptimal visualization of nuchal translucency, but it is associated with </a:t>
              </a:r>
              <a:endParaRPr lang="en-US" sz="2400" dirty="0" smtClean="0"/>
            </a:p>
            <a:p>
              <a:pPr marL="342900" indent="-342900">
                <a:buFontTx/>
                <a:buChar char="-"/>
              </a:pPr>
              <a:r>
                <a:rPr lang="en-US" sz="2400" b="1" dirty="0" smtClean="0">
                  <a:solidFill>
                    <a:schemeClr val="accent1">
                      <a:lumMod val="50000"/>
                    </a:schemeClr>
                  </a:solidFill>
                </a:rPr>
                <a:t>a </a:t>
              </a:r>
              <a:r>
                <a:rPr lang="en-US" sz="2400" b="1" u="sng" dirty="0">
                  <a:solidFill>
                    <a:schemeClr val="accent1">
                      <a:lumMod val="50000"/>
                    </a:schemeClr>
                  </a:solidFill>
                </a:rPr>
                <a:t>longer time </a:t>
              </a:r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to perform the first-trimester ultrasound examination for aneuploidy risk assessment</a:t>
              </a:r>
              <a:r>
                <a:rPr lang="en-US" sz="2400" dirty="0">
                  <a:solidFill>
                    <a:schemeClr val="accent1">
                      <a:lumMod val="50000"/>
                    </a:schemeClr>
                  </a:solidFill>
                </a:rPr>
                <a:t>,</a:t>
              </a:r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endParaRPr lang="en-US" sz="2400" b="1" dirty="0" smtClean="0">
                <a:solidFill>
                  <a:schemeClr val="accent1">
                    <a:lumMod val="50000"/>
                  </a:schemeClr>
                </a:solidFill>
              </a:endParaRPr>
            </a:p>
            <a:p>
              <a:pPr marL="342900" indent="-342900">
                <a:buFontTx/>
                <a:buChar char="-"/>
              </a:pPr>
              <a:r>
                <a:rPr lang="en-US" sz="2400" b="1" dirty="0" smtClean="0">
                  <a:solidFill>
                    <a:schemeClr val="accent1">
                      <a:lumMod val="50000"/>
                    </a:schemeClr>
                  </a:solidFill>
                </a:rPr>
                <a:t>increased </a:t>
              </a:r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need for </a:t>
              </a:r>
              <a:r>
                <a:rPr lang="en-US" sz="2400" b="1" u="sng" dirty="0" err="1">
                  <a:solidFill>
                    <a:schemeClr val="accent1">
                      <a:lumMod val="50000"/>
                    </a:schemeClr>
                  </a:solidFill>
                </a:rPr>
                <a:t>transvaginal</a:t>
              </a:r>
              <a:r>
                <a:rPr lang="en-US" sz="2400" b="1" u="sng" dirty="0">
                  <a:solidFill>
                    <a:schemeClr val="accent1">
                      <a:lumMod val="50000"/>
                    </a:schemeClr>
                  </a:solidFill>
                </a:rPr>
                <a:t> ultrasound </a:t>
              </a:r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examination for nuchal-translucency visualization, </a:t>
              </a:r>
              <a:endParaRPr lang="en-US" sz="2400" b="1" dirty="0" smtClean="0">
                <a:solidFill>
                  <a:schemeClr val="accent1">
                    <a:lumMod val="50000"/>
                  </a:schemeClr>
                </a:solidFill>
              </a:endParaRPr>
            </a:p>
            <a:p>
              <a:pPr marL="342900" indent="-342900">
                <a:buFontTx/>
                <a:buChar char="-"/>
              </a:pPr>
              <a:r>
                <a:rPr lang="en-US" sz="2400" b="1" dirty="0" smtClean="0">
                  <a:solidFill>
                    <a:schemeClr val="accent1">
                      <a:lumMod val="50000"/>
                    </a:schemeClr>
                  </a:solidFill>
                </a:rPr>
                <a:t>a </a:t>
              </a:r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lower likelihood of obtaining an </a:t>
              </a:r>
              <a:r>
                <a:rPr lang="en-US" sz="2400" b="1" u="sng" dirty="0">
                  <a:solidFill>
                    <a:schemeClr val="accent1">
                      <a:lumMod val="50000"/>
                    </a:schemeClr>
                  </a:solidFill>
                </a:rPr>
                <a:t>adequate nasal-bone image</a:t>
              </a:r>
              <a:r>
                <a:rPr lang="en-US" sz="2400" b="1" dirty="0">
                  <a:solidFill>
                    <a:schemeClr val="accent1">
                      <a:lumMod val="50000"/>
                    </a:schemeClr>
                  </a:solidFill>
                </a:rPr>
                <a:t>. </a:t>
              </a:r>
              <a:endParaRPr lang="en-US" sz="24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192438" y="3208852"/>
              <a:ext cx="8661444" cy="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229180" y="1236199"/>
              <a:ext cx="8661444" cy="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92438" y="5695491"/>
              <a:ext cx="0" cy="929681"/>
            </a:xfrm>
            <a:prstGeom prst="line">
              <a:avLst/>
            </a:prstGeom>
            <a:ln w="3175" cmpd="sng">
              <a:solidFill>
                <a:srgbClr val="59595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8853882" y="5695491"/>
              <a:ext cx="0" cy="929681"/>
            </a:xfrm>
            <a:prstGeom prst="line">
              <a:avLst/>
            </a:prstGeom>
            <a:ln w="3175" cmpd="sng">
              <a:solidFill>
                <a:srgbClr val="59595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192438" y="6625172"/>
              <a:ext cx="1334235" cy="0"/>
            </a:xfrm>
            <a:prstGeom prst="line">
              <a:avLst/>
            </a:prstGeom>
            <a:ln w="3175" cmpd="sng">
              <a:solidFill>
                <a:srgbClr val="59595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519647" y="6625172"/>
              <a:ext cx="1334235" cy="0"/>
            </a:xfrm>
            <a:prstGeom prst="line">
              <a:avLst/>
            </a:prstGeom>
            <a:ln w="3175" cmpd="sng">
              <a:solidFill>
                <a:srgbClr val="59595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2"/>
          <p:cNvSpPr txBox="1">
            <a:spLocks noRot="1" noChangeArrowheads="1"/>
          </p:cNvSpPr>
          <p:nvPr/>
        </p:nvSpPr>
        <p:spPr>
          <a:xfrm>
            <a:off x="306350" y="159154"/>
            <a:ext cx="8699932" cy="95408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2. </a:t>
            </a:r>
            <a:r>
              <a:rPr lang="tr-TR" sz="4000" dirty="0" err="1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trimester</a:t>
            </a:r>
            <a:r>
              <a:rPr lang="tr-TR" sz="4000" dirty="0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 tarama testi: </a:t>
            </a:r>
            <a:r>
              <a:rPr lang="tr-TR" sz="40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kime ?</a:t>
            </a:r>
            <a:endParaRPr lang="tr-TR" sz="40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1198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1114778"/>
          </a:xfrm>
          <a:prstGeom prst="rect">
            <a:avLst/>
          </a:prstGeom>
          <a:gradFill flip="none" rotWithShape="1">
            <a:gsLst>
              <a:gs pos="19000">
                <a:srgbClr val="006A8F"/>
              </a:gs>
              <a:gs pos="100000">
                <a:schemeClr val="accent1">
                  <a:lumMod val="5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/>
              <a:cs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3950" y="1246019"/>
            <a:ext cx="8890624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chemeClr val="accent1">
                    <a:lumMod val="50000"/>
                  </a:schemeClr>
                </a:solidFill>
              </a:rPr>
              <a:t>Fetal </a:t>
            </a:r>
            <a:r>
              <a:rPr lang="en-US" sz="2600" b="1" dirty="0">
                <a:solidFill>
                  <a:schemeClr val="accent1">
                    <a:lumMod val="50000"/>
                  </a:schemeClr>
                </a:solidFill>
              </a:rPr>
              <a:t>nuchal translucency thickness evaluation in the </a:t>
            </a:r>
            <a:r>
              <a:rPr lang="en-US" sz="2600" b="1" dirty="0">
                <a:solidFill>
                  <a:srgbClr val="800000"/>
                </a:solidFill>
              </a:rPr>
              <a:t>overweight and obese </a:t>
            </a:r>
            <a:r>
              <a:rPr lang="en-US" sz="2600" b="1" dirty="0" err="1">
                <a:solidFill>
                  <a:srgbClr val="800000"/>
                </a:solidFill>
              </a:rPr>
              <a:t>gravida</a:t>
            </a:r>
            <a:r>
              <a:rPr lang="en-US" sz="26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en-US" sz="2600" dirty="0"/>
          </a:p>
          <a:p>
            <a:r>
              <a:rPr lang="en-US" sz="2000" dirty="0"/>
              <a:t>Thornburg LL1, </a:t>
            </a:r>
            <a:r>
              <a:rPr lang="en-US" sz="2000" dirty="0" err="1"/>
              <a:t>Mulconry</a:t>
            </a:r>
            <a:r>
              <a:rPr lang="en-US" sz="2000" dirty="0"/>
              <a:t> M, Post A, Carpenter A, Grace D, Pressman EK</a:t>
            </a:r>
            <a:r>
              <a:rPr lang="en-US" sz="2600" dirty="0" smtClean="0"/>
              <a:t>.</a:t>
            </a:r>
            <a:r>
              <a:rPr lang="en-US" sz="2000" dirty="0"/>
              <a:t> </a:t>
            </a:r>
            <a:endParaRPr lang="en-US" sz="2000" dirty="0" smtClean="0"/>
          </a:p>
          <a:p>
            <a:r>
              <a:rPr lang="en-US" sz="2000" dirty="0" smtClean="0"/>
              <a:t>Ultrasound </a:t>
            </a:r>
            <a:r>
              <a:rPr lang="en-US" sz="2000" dirty="0" err="1"/>
              <a:t>Obstet</a:t>
            </a:r>
            <a:r>
              <a:rPr lang="en-US" sz="2000" dirty="0"/>
              <a:t> Gynecol. 2009 Jun;33(6):665-9</a:t>
            </a:r>
          </a:p>
          <a:p>
            <a:endParaRPr lang="en-US" sz="2600" dirty="0"/>
          </a:p>
        </p:txBody>
      </p:sp>
      <p:sp>
        <p:nvSpPr>
          <p:cNvPr id="6" name="Rectangle 5"/>
          <p:cNvSpPr/>
          <p:nvPr/>
        </p:nvSpPr>
        <p:spPr>
          <a:xfrm>
            <a:off x="153950" y="2982552"/>
            <a:ext cx="88906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OBJECTIVE:</a:t>
            </a:r>
          </a:p>
          <a:p>
            <a:r>
              <a:rPr lang="en-US" sz="2400" dirty="0"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To evaluate the time required and failure rate for completion of nuchal translucency thickness (NT) measurements with increased maternal body mass index (BMI).</a:t>
            </a:r>
          </a:p>
          <a:p>
            <a:r>
              <a:rPr lang="en-US" sz="2400" dirty="0" smtClean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CONCLUSION</a:t>
            </a:r>
            <a:r>
              <a:rPr lang="en-US" sz="2400" dirty="0">
                <a:solidFill>
                  <a:srgbClr val="8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:</a:t>
            </a:r>
          </a:p>
          <a:p>
            <a:r>
              <a:rPr lang="en-US" sz="2400" dirty="0"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As maternal BMI increases, the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time required to obtain NT measurements and the failure rate increase</a:t>
            </a:r>
            <a:r>
              <a:rPr lang="en-US" sz="2400" dirty="0"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. Before the ultrasound examination, patients with a </a:t>
            </a:r>
            <a:r>
              <a:rPr lang="en-US" sz="2400" u="sng" dirty="0"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BMI over 30 </a:t>
            </a:r>
            <a:r>
              <a:rPr lang="en-US" sz="2400" dirty="0"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should be counseled regarding the need for additional time and failure rates for first-trimester screening.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4836036"/>
            <a:ext cx="9044574" cy="1180147"/>
          </a:xfrm>
          <a:prstGeom prst="rect">
            <a:avLst/>
          </a:prstGeom>
          <a:noFill/>
          <a:ln w="38100" cmpd="sng">
            <a:solidFill>
              <a:schemeClr val="accent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2"/>
          <p:cNvSpPr txBox="1">
            <a:spLocks noRot="1" noChangeArrowheads="1"/>
          </p:cNvSpPr>
          <p:nvPr/>
        </p:nvSpPr>
        <p:spPr>
          <a:xfrm>
            <a:off x="306350" y="159154"/>
            <a:ext cx="8699932" cy="95408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2. </a:t>
            </a:r>
            <a:r>
              <a:rPr lang="tr-TR" sz="4000" dirty="0" err="1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trimester</a:t>
            </a:r>
            <a:r>
              <a:rPr lang="tr-TR" sz="4000" dirty="0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 tarama testi: </a:t>
            </a:r>
            <a:r>
              <a:rPr lang="tr-TR" sz="40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kime ?</a:t>
            </a:r>
            <a:endParaRPr lang="tr-TR" sz="40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48445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376186" y="1100775"/>
            <a:ext cx="2531462" cy="24396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20000"/>
              </a:lnSpc>
              <a:buFontTx/>
              <a:buChar char="-"/>
            </a:pPr>
            <a:r>
              <a:rPr lang="en-US" sz="3200" dirty="0" err="1"/>
              <a:t>niçin</a:t>
            </a:r>
            <a:r>
              <a:rPr lang="en-US" sz="3200" dirty="0"/>
              <a:t> ?</a:t>
            </a:r>
          </a:p>
          <a:p>
            <a:pPr marL="457200" indent="-457200">
              <a:lnSpc>
                <a:spcPct val="120000"/>
              </a:lnSpc>
              <a:buFontTx/>
              <a:buChar char="-"/>
            </a:pPr>
            <a:r>
              <a:rPr lang="en-US" sz="3200" dirty="0" err="1" smtClean="0">
                <a:solidFill>
                  <a:schemeClr val="bg1">
                    <a:lumMod val="75000"/>
                  </a:schemeClr>
                </a:solidFill>
              </a:rPr>
              <a:t>kime</a:t>
            </a:r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 ?</a:t>
            </a:r>
          </a:p>
          <a:p>
            <a:pPr marL="457200" indent="-457200">
              <a:lnSpc>
                <a:spcPct val="120000"/>
              </a:lnSpc>
              <a:buFontTx/>
              <a:buChar char="-"/>
            </a:pPr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ne </a:t>
            </a:r>
            <a:r>
              <a:rPr lang="en-US" sz="3200" dirty="0" err="1" smtClean="0">
                <a:solidFill>
                  <a:schemeClr val="bg1">
                    <a:lumMod val="75000"/>
                  </a:schemeClr>
                </a:solidFill>
              </a:rPr>
              <a:t>zaman</a:t>
            </a:r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 ?</a:t>
            </a:r>
          </a:p>
          <a:p>
            <a:pPr marL="457200" indent="-457200">
              <a:lnSpc>
                <a:spcPct val="120000"/>
              </a:lnSpc>
              <a:buFontTx/>
              <a:buChar char="-"/>
            </a:pPr>
            <a:r>
              <a:rPr lang="en-US" sz="3200" dirty="0" err="1" smtClean="0">
                <a:solidFill>
                  <a:schemeClr val="bg1">
                    <a:lumMod val="75000"/>
                  </a:schemeClr>
                </a:solidFill>
              </a:rPr>
              <a:t>hangisi</a:t>
            </a:r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 ?</a:t>
            </a:r>
            <a:endParaRPr lang="en-US" sz="3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1114778"/>
          </a:xfrm>
          <a:prstGeom prst="rect">
            <a:avLst/>
          </a:prstGeom>
          <a:gradFill flip="none" rotWithShape="1">
            <a:gsLst>
              <a:gs pos="19000">
                <a:srgbClr val="006A8F"/>
              </a:gs>
              <a:gs pos="100000">
                <a:schemeClr val="accent1">
                  <a:lumMod val="5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/>
              <a:cs typeface="Arial"/>
            </a:endParaRPr>
          </a:p>
        </p:txBody>
      </p:sp>
      <p:sp>
        <p:nvSpPr>
          <p:cNvPr id="9" name="Rectangle 2"/>
          <p:cNvSpPr txBox="1">
            <a:spLocks noRot="1" noChangeArrowheads="1"/>
          </p:cNvSpPr>
          <p:nvPr/>
        </p:nvSpPr>
        <p:spPr>
          <a:xfrm>
            <a:off x="153950" y="160690"/>
            <a:ext cx="8990050" cy="95408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2. </a:t>
            </a:r>
            <a:r>
              <a:rPr lang="tr-TR" sz="4000" dirty="0" err="1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trimester</a:t>
            </a:r>
            <a:r>
              <a:rPr lang="tr-TR" sz="4000" dirty="0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 tarama testi: </a:t>
            </a:r>
            <a:r>
              <a:rPr lang="tr-TR" sz="40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niçin </a:t>
            </a:r>
            <a:r>
              <a: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?</a:t>
            </a:r>
          </a:p>
          <a:p>
            <a:endParaRPr lang="tr-TR" sz="4000" dirty="0">
              <a:solidFill>
                <a:srgbClr val="FFFFFF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6385" y="1772134"/>
            <a:ext cx="8635697" cy="2096031"/>
          </a:xfrm>
          <a:prstGeom prst="rect">
            <a:avLst/>
          </a:prstGeom>
          <a:solidFill>
            <a:srgbClr val="FFFFFF"/>
          </a:solidFill>
        </p:spPr>
        <p:txBody>
          <a:bodyPr wrap="none" tIns="0" bIns="795600" rtlCol="0" anchor="b">
            <a:spAutoFit/>
          </a:bodyPr>
          <a:lstStyle/>
          <a:p>
            <a:pPr marL="457200" indent="-457200">
              <a:buFont typeface="Wingdings" charset="2"/>
              <a:buChar char="Ø"/>
            </a:pP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i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lk trimester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tarama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testinde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güven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vermeyen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datalar</a:t>
            </a:r>
            <a:endParaRPr lang="en-US" sz="2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914400" lvl="1" indent="-457200">
              <a:buFont typeface="Wingdings" charset="2"/>
              <a:buChar char="§"/>
            </a:pP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</a:rPr>
              <a:t>Gebelik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</a:rPr>
              <a:t>haftası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</a:rPr>
              <a:t>yanlışlığı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  <a:p>
            <a:pPr marL="914400" lvl="1" indent="-457200">
              <a:buFont typeface="Wingdings" charset="2"/>
              <a:buChar char="§"/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İdeal –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ideale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yakın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olmayan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görüntüler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0" y="3194133"/>
            <a:ext cx="9144000" cy="3578923"/>
            <a:chOff x="153950" y="3194133"/>
            <a:chExt cx="8840956" cy="3578923"/>
          </a:xfrm>
        </p:grpSpPr>
        <p:sp>
          <p:nvSpPr>
            <p:cNvPr id="16" name="Rectangle 15"/>
            <p:cNvSpPr/>
            <p:nvPr/>
          </p:nvSpPr>
          <p:spPr>
            <a:xfrm>
              <a:off x="153950" y="3194133"/>
              <a:ext cx="8840956" cy="357892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4554357" y="3284754"/>
              <a:ext cx="4179107" cy="3329885"/>
              <a:chOff x="2868660" y="198830"/>
              <a:chExt cx="6180475" cy="4823654"/>
            </a:xfrm>
          </p:grpSpPr>
          <p:pic>
            <p:nvPicPr>
              <p:cNvPr id="20" name="Picture 19" descr="FullSizeRender-3.jp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68660" y="198830"/>
                <a:ext cx="6180475" cy="4823654"/>
              </a:xfrm>
              <a:prstGeom prst="rect">
                <a:avLst/>
              </a:prstGeom>
            </p:spPr>
          </p:pic>
          <p:sp>
            <p:nvSpPr>
              <p:cNvPr id="21" name="Rectangle 20"/>
              <p:cNvSpPr/>
              <p:nvPr/>
            </p:nvSpPr>
            <p:spPr>
              <a:xfrm>
                <a:off x="5724241" y="209825"/>
                <a:ext cx="1896294" cy="106242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12 Grup"/>
            <p:cNvGrpSpPr>
              <a:grpSpLocks/>
            </p:cNvGrpSpPr>
            <p:nvPr/>
          </p:nvGrpSpPr>
          <p:grpSpPr bwMode="auto">
            <a:xfrm>
              <a:off x="346385" y="3284754"/>
              <a:ext cx="4105275" cy="3379788"/>
              <a:chOff x="1835696" y="2276872"/>
              <a:chExt cx="4951413" cy="3713162"/>
            </a:xfrm>
          </p:grpSpPr>
          <p:pic>
            <p:nvPicPr>
              <p:cNvPr id="25" name="Picture 8" descr="L:\New Folder\New Folder\11-14 BURUN KEMIK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2276872"/>
                <a:ext cx="4951413" cy="3713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8 Metin kutusu"/>
              <p:cNvSpPr txBox="1">
                <a:spLocks noChangeArrowheads="1"/>
              </p:cNvSpPr>
              <p:nvPr/>
            </p:nvSpPr>
            <p:spPr bwMode="auto">
              <a:xfrm>
                <a:off x="2195736" y="3429000"/>
                <a:ext cx="31931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tr-TR" sz="1800">
                    <a:solidFill>
                      <a:srgbClr val="FFFF00"/>
                    </a:solidFill>
                    <a:latin typeface="Calibri" charset="0"/>
                  </a:rPr>
                  <a:t>+</a:t>
                </a:r>
              </a:p>
            </p:txBody>
          </p:sp>
          <p:sp>
            <p:nvSpPr>
              <p:cNvPr id="27" name="9 Metin kutusu"/>
              <p:cNvSpPr txBox="1">
                <a:spLocks noChangeArrowheads="1"/>
              </p:cNvSpPr>
              <p:nvPr/>
            </p:nvSpPr>
            <p:spPr bwMode="auto">
              <a:xfrm>
                <a:off x="5980874" y="4715852"/>
                <a:ext cx="31931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tr-TR" sz="1800">
                    <a:solidFill>
                      <a:srgbClr val="FFFF00"/>
                    </a:solidFill>
                    <a:latin typeface="Calibri" charset="0"/>
                  </a:rPr>
                  <a:t>+</a:t>
                </a:r>
              </a:p>
            </p:txBody>
          </p:sp>
          <p:cxnSp>
            <p:nvCxnSpPr>
              <p:cNvPr id="28" name="25 Düz Bağlayıcı"/>
              <p:cNvCxnSpPr/>
              <p:nvPr/>
            </p:nvCxnSpPr>
            <p:spPr>
              <a:xfrm>
                <a:off x="2341177" y="3645981"/>
                <a:ext cx="3815997" cy="1294113"/>
              </a:xfrm>
              <a:prstGeom prst="line">
                <a:avLst/>
              </a:prstGeom>
              <a:ln>
                <a:solidFill>
                  <a:srgbClr val="FFFF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Group 3"/>
          <p:cNvGrpSpPr/>
          <p:nvPr/>
        </p:nvGrpSpPr>
        <p:grpSpPr>
          <a:xfrm>
            <a:off x="199031" y="3292344"/>
            <a:ext cx="8846743" cy="3348904"/>
            <a:chOff x="207454" y="3322413"/>
            <a:chExt cx="8846743" cy="3348904"/>
          </a:xfrm>
        </p:grpSpPr>
        <p:grpSp>
          <p:nvGrpSpPr>
            <p:cNvPr id="30" name="Group 29"/>
            <p:cNvGrpSpPr/>
            <p:nvPr/>
          </p:nvGrpSpPr>
          <p:grpSpPr>
            <a:xfrm>
              <a:off x="4656995" y="3325947"/>
              <a:ext cx="4397202" cy="3345370"/>
              <a:chOff x="8859069" y="-3237058"/>
              <a:chExt cx="6575711" cy="5325379"/>
            </a:xfrm>
          </p:grpSpPr>
          <p:pic>
            <p:nvPicPr>
              <p:cNvPr id="31" name="Picture 30" descr="FullSizeRender-2.jpg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13000"/>
                        </a14:imgEffect>
                        <a14:imgEffect>
                          <a14:colorTemperature colorTemp="4700"/>
                        </a14:imgEffect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62" r="3993"/>
              <a:stretch/>
            </p:blipFill>
            <p:spPr>
              <a:xfrm>
                <a:off x="8859069" y="-3237058"/>
                <a:ext cx="6575711" cy="5325379"/>
              </a:xfrm>
              <a:prstGeom prst="rect">
                <a:avLst/>
              </a:prstGeom>
            </p:spPr>
          </p:pic>
          <p:sp>
            <p:nvSpPr>
              <p:cNvPr id="32" name="Rectangle 31"/>
              <p:cNvSpPr/>
              <p:nvPr/>
            </p:nvSpPr>
            <p:spPr>
              <a:xfrm>
                <a:off x="11744806" y="-3123236"/>
                <a:ext cx="2129644" cy="20524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" name="Picture 2" descr="Screen Shot 2017-05-17 at 14.35.40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54" y="3322413"/>
              <a:ext cx="4305300" cy="3289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304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114778"/>
          </a:xfrm>
          <a:prstGeom prst="rect">
            <a:avLst/>
          </a:prstGeom>
          <a:gradFill flip="none" rotWithShape="1">
            <a:gsLst>
              <a:gs pos="19000">
                <a:srgbClr val="006A8F"/>
              </a:gs>
              <a:gs pos="100000">
                <a:schemeClr val="accent1">
                  <a:lumMod val="5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/>
              <a:cs typeface="Arial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85799" y="1410551"/>
            <a:ext cx="2297223" cy="1649500"/>
            <a:chOff x="957840" y="2552243"/>
            <a:chExt cx="2297223" cy="1649500"/>
          </a:xfrm>
        </p:grpSpPr>
        <p:sp>
          <p:nvSpPr>
            <p:cNvPr id="9" name="TextBox 8"/>
            <p:cNvSpPr txBox="1"/>
            <p:nvPr/>
          </p:nvSpPr>
          <p:spPr>
            <a:xfrm>
              <a:off x="957840" y="3032191"/>
              <a:ext cx="1498728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chemeClr val="bg1">
                      <a:lumMod val="75000"/>
                    </a:schemeClr>
                  </a:solidFill>
                </a:rPr>
                <a:t>- </a:t>
              </a:r>
              <a:r>
                <a:rPr lang="en-US" sz="3200" dirty="0" err="1">
                  <a:solidFill>
                    <a:schemeClr val="bg1">
                      <a:lumMod val="75000"/>
                    </a:schemeClr>
                  </a:solidFill>
                </a:rPr>
                <a:t>k</a:t>
              </a:r>
              <a:r>
                <a:rPr lang="en-US" sz="3200" dirty="0" err="1" smtClean="0">
                  <a:solidFill>
                    <a:schemeClr val="bg1">
                      <a:lumMod val="75000"/>
                    </a:schemeClr>
                  </a:solidFill>
                </a:rPr>
                <a:t>ime</a:t>
              </a:r>
              <a:r>
                <a:rPr lang="en-US" sz="3200" dirty="0" smtClean="0">
                  <a:solidFill>
                    <a:schemeClr val="bg1">
                      <a:lumMod val="75000"/>
                    </a:schemeClr>
                  </a:solidFill>
                </a:rPr>
                <a:t> ?</a:t>
              </a:r>
              <a:endParaRPr lang="en-US" sz="3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96323" y="3616967"/>
              <a:ext cx="1479091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chemeClr val="bg1">
                      <a:lumMod val="75000"/>
                    </a:schemeClr>
                  </a:solidFill>
                </a:rPr>
                <a:t>- </a:t>
              </a:r>
              <a:r>
                <a:rPr lang="en-US" sz="3200" dirty="0" err="1">
                  <a:solidFill>
                    <a:schemeClr val="bg1">
                      <a:lumMod val="75000"/>
                    </a:schemeClr>
                  </a:solidFill>
                </a:rPr>
                <a:t>n</a:t>
              </a:r>
              <a:r>
                <a:rPr lang="en-US" sz="3200" dirty="0" err="1" smtClean="0">
                  <a:solidFill>
                    <a:schemeClr val="bg1">
                      <a:lumMod val="75000"/>
                    </a:schemeClr>
                  </a:solidFill>
                </a:rPr>
                <a:t>için</a:t>
              </a:r>
              <a:r>
                <a:rPr lang="en-US" sz="3200" dirty="0" smtClean="0">
                  <a:solidFill>
                    <a:schemeClr val="bg1">
                      <a:lumMod val="75000"/>
                    </a:schemeClr>
                  </a:solidFill>
                </a:rPr>
                <a:t> ?</a:t>
              </a:r>
              <a:endParaRPr lang="en-US" sz="3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57840" y="2552243"/>
              <a:ext cx="2297223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/>
                <a:t>- ne </a:t>
              </a:r>
              <a:r>
                <a:rPr lang="en-US" sz="3200" dirty="0" err="1" smtClean="0"/>
                <a:t>zaman</a:t>
              </a:r>
              <a:r>
                <a:rPr lang="en-US" sz="3200" dirty="0" smtClean="0"/>
                <a:t> ?</a:t>
              </a:r>
              <a:endParaRPr lang="en-US" sz="3200" dirty="0"/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10441"/>
          <a:stretch/>
        </p:blipFill>
        <p:spPr>
          <a:xfrm>
            <a:off x="624282" y="1410552"/>
            <a:ext cx="7312634" cy="4951980"/>
          </a:xfrm>
          <a:prstGeom prst="rect">
            <a:avLst/>
          </a:prstGeom>
        </p:spPr>
      </p:pic>
      <p:sp>
        <p:nvSpPr>
          <p:cNvPr id="13" name="Rectangle 2"/>
          <p:cNvSpPr txBox="1">
            <a:spLocks noRot="1" noChangeArrowheads="1"/>
          </p:cNvSpPr>
          <p:nvPr/>
        </p:nvSpPr>
        <p:spPr>
          <a:xfrm>
            <a:off x="192432" y="122206"/>
            <a:ext cx="8839307" cy="95408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4000" dirty="0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2. </a:t>
            </a:r>
            <a:r>
              <a:rPr lang="tr-TR" sz="4000" dirty="0" err="1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trimester</a:t>
            </a:r>
            <a:r>
              <a:rPr lang="tr-TR" sz="4000" dirty="0" smtClean="0"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 tarama testi: </a:t>
            </a:r>
            <a:r>
              <a:rPr lang="tr-TR" sz="40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ne zaman </a:t>
            </a:r>
            <a:r>
              <a:rPr lang="tr-TR" sz="40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?</a:t>
            </a:r>
          </a:p>
          <a:p>
            <a:endParaRPr lang="tr-TR" sz="4000" dirty="0">
              <a:solidFill>
                <a:srgbClr val="FFFFFF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39674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1114778"/>
            <a:chOff x="0" y="0"/>
            <a:chExt cx="9144000" cy="1114778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9144000" cy="1114778"/>
            </a:xfrm>
            <a:prstGeom prst="rect">
              <a:avLst/>
            </a:prstGeom>
            <a:gradFill flip="none" rotWithShape="1">
              <a:gsLst>
                <a:gs pos="19000">
                  <a:srgbClr val="006A8F"/>
                </a:gs>
                <a:gs pos="100000">
                  <a:schemeClr val="accent1">
                    <a:lumMod val="5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cs typeface="Arial"/>
              </a:endParaRPr>
            </a:p>
          </p:txBody>
        </p:sp>
        <p:sp>
          <p:nvSpPr>
            <p:cNvPr id="4" name="Rectangle 2"/>
            <p:cNvSpPr txBox="1">
              <a:spLocks noRot="1" noChangeArrowheads="1"/>
            </p:cNvSpPr>
            <p:nvPr/>
          </p:nvSpPr>
          <p:spPr>
            <a:xfrm>
              <a:off x="153950" y="160690"/>
              <a:ext cx="8990050" cy="954088"/>
            </a:xfrm>
            <a:prstGeom prst="rect">
              <a:avLst/>
            </a:prstGeom>
          </p:spPr>
          <p:txBody>
            <a:bodyPr/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2. </a:t>
              </a:r>
              <a:r>
                <a:rPr lang="tr-TR" sz="4000" dirty="0" err="1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trimester</a:t>
              </a:r>
              <a:r>
                <a:rPr lang="tr-TR" sz="4000" dirty="0" smtClean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 tarama testi: </a:t>
              </a:r>
              <a:r>
                <a:rPr lang="tr-TR" sz="40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hangisi </a:t>
              </a:r>
              <a:r>
                <a:rPr lang="tr-TR" sz="4000" dirty="0">
                  <a:solidFill>
                    <a:schemeClr val="accent3">
                      <a:lumMod val="60000"/>
                      <a:lumOff val="4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/>
                  <a:cs typeface="Arial"/>
                </a:rPr>
                <a:t>?</a:t>
              </a:r>
            </a:p>
            <a:p>
              <a:endParaRPr lang="tr-TR" sz="4000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33330" y="1198187"/>
            <a:ext cx="8759927" cy="4932559"/>
            <a:chOff x="233330" y="1198187"/>
            <a:chExt cx="8759927" cy="4932559"/>
          </a:xfrm>
        </p:grpSpPr>
        <p:sp>
          <p:nvSpPr>
            <p:cNvPr id="5" name="Rectangle 4"/>
            <p:cNvSpPr/>
            <p:nvPr/>
          </p:nvSpPr>
          <p:spPr>
            <a:xfrm>
              <a:off x="233330" y="1643877"/>
              <a:ext cx="8759927" cy="448686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2600" dirty="0" err="1" smtClean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Üçlu</a:t>
              </a:r>
              <a:r>
                <a:rPr lang="en-US" sz="2600" dirty="0" smtClean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̈ test											% 67			%5</a:t>
              </a:r>
              <a:endParaRPr lang="en-US" sz="2600" dirty="0"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  <a:p>
              <a:pPr>
                <a:lnSpc>
                  <a:spcPct val="130000"/>
                </a:lnSpc>
              </a:pPr>
              <a:r>
                <a:rPr lang="en-US" sz="2600" dirty="0" err="1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Dörtlu</a:t>
              </a:r>
              <a:r>
                <a:rPr lang="en-US" sz="2600" dirty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̈ </a:t>
              </a:r>
              <a:r>
                <a:rPr lang="en-US" sz="2600" dirty="0" smtClean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test										% 72			%5</a:t>
              </a:r>
              <a:endParaRPr lang="en-US" sz="2600" dirty="0"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  <a:p>
              <a:pPr>
                <a:lnSpc>
                  <a:spcPct val="130000"/>
                </a:lnSpc>
              </a:pPr>
              <a:r>
                <a:rPr lang="en-US" sz="2600" dirty="0" err="1" smtClean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Entegre</a:t>
              </a:r>
              <a:r>
                <a:rPr lang="en-US" sz="2600" dirty="0" smtClean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 test										% 96			%5</a:t>
              </a:r>
              <a:endParaRPr lang="en-US" sz="2600" dirty="0"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  <a:p>
              <a:pPr>
                <a:lnSpc>
                  <a:spcPct val="130000"/>
                </a:lnSpc>
              </a:pPr>
              <a:r>
                <a:rPr lang="en-US" sz="2600" dirty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Serum </a:t>
              </a:r>
              <a:r>
                <a:rPr lang="en-US" sz="2600" dirty="0" err="1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entegre</a:t>
              </a:r>
              <a:r>
                <a:rPr lang="en-US" sz="2600" dirty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 </a:t>
              </a:r>
              <a:r>
                <a:rPr lang="en-US" sz="2600" dirty="0" smtClean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test								% 86-90		%5</a:t>
              </a:r>
              <a:endParaRPr lang="en-US" sz="2600" dirty="0"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  <a:p>
              <a:pPr>
                <a:lnSpc>
                  <a:spcPct val="130000"/>
                </a:lnSpc>
              </a:pPr>
              <a:r>
                <a:rPr lang="en-US" sz="2600" dirty="0" err="1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Ardışık</a:t>
              </a:r>
              <a:r>
                <a:rPr lang="en-US" sz="2600" dirty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 (“sequential”) </a:t>
              </a:r>
              <a:r>
                <a:rPr lang="en-US" sz="2600" dirty="0" err="1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tarama</a:t>
              </a:r>
              <a:endParaRPr lang="en-US" sz="2600" dirty="0"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  <a:p>
              <a:pPr marL="914400" lvl="1" indent="-457200">
                <a:lnSpc>
                  <a:spcPct val="130000"/>
                </a:lnSpc>
                <a:buFont typeface="Wingdings" charset="2"/>
                <a:buChar char="§"/>
              </a:pPr>
              <a:r>
                <a:rPr lang="en-US" sz="2600" dirty="0" err="1" smtClean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Aşamalı</a:t>
              </a:r>
              <a:r>
                <a:rPr lang="en-US" sz="2600" dirty="0" smtClean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 </a:t>
              </a:r>
              <a:r>
                <a:rPr lang="en-US" sz="2600" dirty="0" err="1" smtClean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ardışık</a:t>
              </a:r>
              <a:r>
                <a:rPr lang="en-US" sz="2600" dirty="0" smtClean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 (stepwise)				% 95			%3-5</a:t>
              </a:r>
            </a:p>
            <a:p>
              <a:pPr marL="914400" lvl="1" indent="-457200">
                <a:lnSpc>
                  <a:spcPct val="130000"/>
                </a:lnSpc>
                <a:buFont typeface="Wingdings" charset="2"/>
                <a:buChar char="§"/>
              </a:pPr>
              <a:r>
                <a:rPr lang="en-US" sz="2600" dirty="0" err="1" smtClean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Rastlantısal</a:t>
              </a:r>
              <a:r>
                <a:rPr lang="en-US" sz="2600" dirty="0" smtClean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 </a:t>
              </a:r>
              <a:r>
                <a:rPr lang="en-US" sz="2600" dirty="0" err="1" smtClean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ardışık</a:t>
              </a:r>
              <a:r>
                <a:rPr lang="en-US" sz="2600" dirty="0" smtClean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 (contingent)		% 90-95		%3-5</a:t>
              </a:r>
            </a:p>
            <a:p>
              <a:pPr marL="914400" lvl="1" indent="-457200">
                <a:lnSpc>
                  <a:spcPct val="130000"/>
                </a:lnSpc>
                <a:buFont typeface="Wingdings" charset="2"/>
                <a:buChar char="§"/>
              </a:pPr>
              <a:r>
                <a:rPr lang="en-US" sz="2600" dirty="0" err="1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Bağımsız</a:t>
              </a:r>
              <a:r>
                <a:rPr lang="en-US" sz="2600" dirty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 </a:t>
              </a:r>
              <a:r>
                <a:rPr lang="en-US" sz="2600" dirty="0" err="1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ardışık</a:t>
              </a:r>
              <a:r>
                <a:rPr lang="en-US" sz="2600" dirty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 (independent)		% 94-98		%</a:t>
              </a:r>
              <a:r>
                <a:rPr lang="en-US" sz="2600" dirty="0" smtClean="0"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</a:rPr>
                <a:t>8</a:t>
              </a:r>
            </a:p>
            <a:p>
              <a:pPr lvl="1">
                <a:lnSpc>
                  <a:spcPct val="50000"/>
                </a:lnSpc>
              </a:pPr>
              <a:endParaRPr lang="en-US" sz="2600" dirty="0" smtClean="0"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657671" y="1198187"/>
              <a:ext cx="333558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dirty="0" smtClean="0"/>
                <a:t>       DR     		FPR</a:t>
              </a:r>
              <a:endParaRPr lang="en-US" sz="3000" dirty="0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233330" y="1643877"/>
              <a:ext cx="5283219" cy="0"/>
            </a:xfrm>
            <a:prstGeom prst="line">
              <a:avLst/>
            </a:prstGeom>
            <a:ln w="3175" cmpd="sng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233330" y="6130746"/>
              <a:ext cx="5283219" cy="0"/>
            </a:xfrm>
            <a:prstGeom prst="line">
              <a:avLst/>
            </a:prstGeom>
            <a:ln w="3175" cmpd="sng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33330" y="1643877"/>
              <a:ext cx="0" cy="4486869"/>
            </a:xfrm>
            <a:prstGeom prst="line">
              <a:avLst/>
            </a:prstGeom>
            <a:ln w="3175" cmpd="sng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22462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28258</TotalTime>
  <Words>1635</Words>
  <Application>Microsoft Macintosh PowerPoint</Application>
  <PresentationFormat>On-screen Show (4:3)</PresentationFormat>
  <Paragraphs>355</Paragraphs>
  <Slides>26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Zeki Sahinoglu</dc:creator>
  <cp:lastModifiedBy>Zeki Sahinoglu</cp:lastModifiedBy>
  <cp:revision>153</cp:revision>
  <dcterms:created xsi:type="dcterms:W3CDTF">2017-04-30T17:44:58Z</dcterms:created>
  <dcterms:modified xsi:type="dcterms:W3CDTF">2017-05-27T21:21:16Z</dcterms:modified>
</cp:coreProperties>
</file>