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6" r:id="rId3"/>
    <p:sldMasterId id="2147483698" r:id="rId4"/>
    <p:sldMasterId id="2147483711" r:id="rId5"/>
    <p:sldMasterId id="2147483723" r:id="rId6"/>
  </p:sldMasterIdLst>
  <p:notesMasterIdLst>
    <p:notesMasterId r:id="rId55"/>
  </p:notesMasterIdLst>
  <p:sldIdLst>
    <p:sldId id="299" r:id="rId7"/>
    <p:sldId id="305" r:id="rId8"/>
    <p:sldId id="256" r:id="rId9"/>
    <p:sldId id="308" r:id="rId10"/>
    <p:sldId id="258" r:id="rId11"/>
    <p:sldId id="262" r:id="rId12"/>
    <p:sldId id="259" r:id="rId13"/>
    <p:sldId id="260" r:id="rId14"/>
    <p:sldId id="263" r:id="rId15"/>
    <p:sldId id="265" r:id="rId16"/>
    <p:sldId id="264" r:id="rId17"/>
    <p:sldId id="266" r:id="rId18"/>
    <p:sldId id="267" r:id="rId19"/>
    <p:sldId id="270" r:id="rId20"/>
    <p:sldId id="271" r:id="rId21"/>
    <p:sldId id="272" r:id="rId22"/>
    <p:sldId id="273" r:id="rId23"/>
    <p:sldId id="306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98" r:id="rId35"/>
    <p:sldId id="284" r:id="rId36"/>
    <p:sldId id="307" r:id="rId37"/>
    <p:sldId id="285" r:id="rId38"/>
    <p:sldId id="287" r:id="rId39"/>
    <p:sldId id="309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6" r:id="rId48"/>
    <p:sldId id="302" r:id="rId49"/>
    <p:sldId id="295" r:id="rId50"/>
    <p:sldId id="304" r:id="rId51"/>
    <p:sldId id="297" r:id="rId52"/>
    <p:sldId id="310" r:id="rId53"/>
    <p:sldId id="311" r:id="rId54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89" autoAdjust="0"/>
  </p:normalViewPr>
  <p:slideViewPr>
    <p:cSldViewPr>
      <p:cViewPr varScale="1">
        <p:scale>
          <a:sx n="95" d="100"/>
          <a:sy n="95" d="100"/>
        </p:scale>
        <p:origin x="666" y="90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1415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2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roundedCorners val="1"/>
  <c:style val="18"/>
  <c:chart>
    <c:autoTitleDeleted val="1"/>
    <c:plotArea>
      <c:layout>
        <c:manualLayout>
          <c:layoutTarget val="inner"/>
          <c:xMode val="edge"/>
          <c:yMode val="edge"/>
          <c:x val="2.1763324700703655E-2"/>
          <c:y val="7.9668018104632116E-2"/>
          <c:w val="0.95647335059859273"/>
          <c:h val="0.882229886280108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1"/>
          <c:dPt>
            <c:idx val="0"/>
            <c:invertIfNegative val="1"/>
            <c:bubble3D val="0"/>
            <c:spPr>
              <a:solidFill>
                <a:srgbClr val="C40C6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3D3-425B-94DC-7868ED625729}"/>
              </c:ext>
            </c:extLst>
          </c:dPt>
          <c:dLbls>
            <c:dLbl>
              <c:idx val="0"/>
              <c:layout>
                <c:manualLayout>
                  <c:x val="-7.9139362548013466E-3"/>
                  <c:y val="-4.755580036599245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lang="en-US" sz="10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pPr>
                  <a:endParaRPr lang="tr-TR"/>
                </a:p>
              </c:txPr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3D3-425B-94DC-7868ED62572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 algn="ctr" rtl="0">
                    <a:defRPr lang="tr-TR" sz="1000" b="0" i="0" u="none" strike="noStrike" kern="120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1"/>
              <c:showVal val="1"/>
              <c:showCatName val="1"/>
              <c:showSerName val="1"/>
              <c:showPercent val="1"/>
              <c:showBubbleSiz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endParaRPr lang="tr-TR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DHA/EPA'dan zengin balık yağı (n=48)</c:v>
                </c:pt>
                <c:pt idx="1">
                  <c:v>Mısır yağı (n=36)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106.4</c:v>
                </c:pt>
                <c:pt idx="1">
                  <c:v>102.3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3D3-425B-94DC-7868ED6257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5850544"/>
        <c:axId val="195850936"/>
      </c:barChart>
      <c:catAx>
        <c:axId val="195850544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195850936"/>
        <c:crosses val="autoZero"/>
        <c:auto val="1"/>
        <c:lblAlgn val="ctr"/>
        <c:lblOffset val="100"/>
        <c:noMultiLvlLbl val="1"/>
      </c:catAx>
      <c:valAx>
        <c:axId val="195850936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nextTo"/>
        <c:crossAx val="1958505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E0860-9698-4501-BC37-2758374EB675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D6433-D4CE-4A23-8F6D-5F7ACABAF4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8296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i="0" u="none" strike="noStrike" baseline="0" dirty="0">
                <a:latin typeface="Palatino-Roman"/>
              </a:rPr>
              <a:t>The K-ABC is a measure of intelligence and achievement designed</a:t>
            </a:r>
          </a:p>
          <a:p>
            <a:pPr algn="l"/>
            <a:r>
              <a:rPr lang="en-US" sz="1200" b="0" i="0" u="none" strike="noStrike" baseline="0" dirty="0">
                <a:latin typeface="Palatino-Roman"/>
              </a:rPr>
              <a:t>for children aged </a:t>
            </a:r>
            <a:r>
              <a:rPr lang="en-US" sz="1200" b="1" i="0" u="none" strike="noStrike" baseline="0" dirty="0">
                <a:latin typeface="Palatino-Roman"/>
              </a:rPr>
              <a:t>2.5 years through 12.5 years</a:t>
            </a:r>
            <a:r>
              <a:rPr lang="en-US" sz="1200" b="0" i="0" u="none" strike="noStrike" baseline="0" dirty="0">
                <a:latin typeface="Palatino-Roman"/>
              </a:rPr>
              <a:t>.</a:t>
            </a:r>
            <a:endParaRPr lang="tr-TR" sz="1200" b="0" i="0" u="none" strike="noStrike" baseline="0" dirty="0">
              <a:latin typeface="Palatino-Roman"/>
            </a:endParaRPr>
          </a:p>
          <a:p>
            <a:pPr algn="l"/>
            <a:r>
              <a:rPr lang="en-US" dirty="0"/>
              <a:t>Sequential Processing, </a:t>
            </a:r>
            <a:r>
              <a:rPr lang="en-US" dirty="0" err="1"/>
              <a:t>Sıralı</a:t>
            </a:r>
            <a:r>
              <a:rPr lang="en-US" dirty="0"/>
              <a:t> </a:t>
            </a:r>
            <a:r>
              <a:rPr lang="en-US" dirty="0" err="1"/>
              <a:t>İşleme</a:t>
            </a:r>
            <a:endParaRPr lang="en-US" dirty="0"/>
          </a:p>
          <a:p>
            <a:pPr algn="l"/>
            <a:r>
              <a:rPr lang="en-US" dirty="0"/>
              <a:t>Simultaneous Processing, </a:t>
            </a:r>
            <a:r>
              <a:rPr lang="tr-TR" dirty="0">
                <a:effectLst/>
              </a:rPr>
              <a:t>Eş Zamanlı İşleme</a:t>
            </a:r>
          </a:p>
          <a:p>
            <a:pPr algn="l"/>
            <a:r>
              <a:rPr lang="en-US" dirty="0"/>
              <a:t>Achievement (not used in the present</a:t>
            </a:r>
            <a:r>
              <a:rPr lang="tr-TR" dirty="0"/>
              <a:t> </a:t>
            </a:r>
            <a:r>
              <a:rPr lang="en-US" dirty="0"/>
              <a:t>study),</a:t>
            </a:r>
            <a:r>
              <a:rPr lang="tr-TR" dirty="0">
                <a:effectLst/>
              </a:rPr>
              <a:t> Başarı</a:t>
            </a:r>
          </a:p>
          <a:p>
            <a:pPr algn="l"/>
            <a:r>
              <a:rPr lang="en-US" dirty="0"/>
              <a:t> and Nonverbal Abilities. </a:t>
            </a:r>
            <a:r>
              <a:rPr lang="en-US" dirty="0" err="1"/>
              <a:t>sözel</a:t>
            </a:r>
            <a:r>
              <a:rPr lang="en-US" dirty="0"/>
              <a:t> </a:t>
            </a:r>
            <a:r>
              <a:rPr lang="en-US" dirty="0" err="1"/>
              <a:t>olmayan</a:t>
            </a:r>
            <a:r>
              <a:rPr lang="en-US" dirty="0"/>
              <a:t> </a:t>
            </a:r>
            <a:r>
              <a:rPr lang="en-US" dirty="0" err="1"/>
              <a:t>iletişim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497A2-AD4F-48E6-B90E-88B42AA57051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497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Görseli</a:t>
            </a:r>
            <a:r>
              <a:rPr lang="en-US" dirty="0"/>
              <a:t> </a:t>
            </a:r>
            <a:r>
              <a:rPr lang="en-US" dirty="0" err="1"/>
              <a:t>aldığım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:</a:t>
            </a:r>
          </a:p>
          <a:p>
            <a:r>
              <a:rPr lang="en-US" dirty="0"/>
              <a:t>https://</a:t>
            </a:r>
            <a:r>
              <a:rPr lang="en-US" dirty="0" err="1"/>
              <a:t>commons.wikimedia.org</a:t>
            </a:r>
            <a:r>
              <a:rPr lang="en-US" dirty="0"/>
              <a:t>/wiki/</a:t>
            </a:r>
            <a:r>
              <a:rPr lang="en-US" dirty="0" err="1"/>
              <a:t>File:Spina-bifida.jpg</a:t>
            </a:r>
            <a:endParaRPr lang="en-US" dirty="0"/>
          </a:p>
          <a:p>
            <a:r>
              <a:rPr lang="en-US" dirty="0"/>
              <a:t>Public domain</a:t>
            </a:r>
          </a:p>
          <a:p>
            <a:endParaRPr lang="en-US" dirty="0"/>
          </a:p>
          <a:p>
            <a:r>
              <a:rPr lang="en-US" dirty="0" err="1"/>
              <a:t>Benim</a:t>
            </a:r>
            <a:r>
              <a:rPr lang="en-US" dirty="0"/>
              <a:t> </a:t>
            </a:r>
            <a:r>
              <a:rPr lang="en-US" dirty="0" err="1"/>
              <a:t>bulduğum</a:t>
            </a:r>
            <a:r>
              <a:rPr lang="en-US" dirty="0"/>
              <a:t> </a:t>
            </a:r>
            <a:r>
              <a:rPr lang="en-US" dirty="0" err="1"/>
              <a:t>referans</a:t>
            </a:r>
            <a:r>
              <a:rPr lang="en-US" dirty="0"/>
              <a:t> </a:t>
            </a:r>
            <a:r>
              <a:rPr lang="en-US" dirty="0" err="1"/>
              <a:t>şöyle</a:t>
            </a:r>
            <a:r>
              <a:rPr lang="en-US" dirty="0"/>
              <a:t>: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 on 2009-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2011 data, the estimated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averageannual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prevalence of anencephaly and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spina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bifida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combinedwas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6.5 cases per 10 000 live births.</a:t>
            </a:r>
          </a:p>
          <a:p>
            <a:r>
              <a:rPr lang="is-I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JAMA. 2017;317(2):183-189.</a:t>
            </a:r>
            <a:endParaRPr lang="en-US" dirty="0"/>
          </a:p>
          <a:p>
            <a:endParaRPr lang="en-US" dirty="0"/>
          </a:p>
          <a:p>
            <a:pPr algn="ctr"/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497A2-AD4F-48E6-B90E-88B42AA57051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7845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Hyp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D6433-D4CE-4A23-8F6D-5F7ACABAF4D5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73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D6433-D4CE-4A23-8F6D-5F7ACABAF4D5}" type="slidenum">
              <a:rPr lang="tr-TR" smtClean="0"/>
              <a:pPr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379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7BEAE-5DD3-4854-ABF1-A9F45A55AFF2}" type="slidenum">
              <a:rPr lang="tr-TR" smtClean="0"/>
              <a:pPr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8661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7BEAE-5DD3-4854-ABF1-A9F45A55AFF2}" type="slidenum">
              <a:rPr lang="tr-TR" smtClean="0"/>
              <a:pPr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9786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533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45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57900" cy="43886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4482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adece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3 Conector recto"/>
          <p:cNvCxnSpPr/>
          <p:nvPr userDrawn="1"/>
        </p:nvCxnSpPr>
        <p:spPr>
          <a:xfrm flipV="1">
            <a:off x="677008" y="628650"/>
            <a:ext cx="7772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466106" y="19218"/>
            <a:ext cx="8226968" cy="609432"/>
          </a:xfrm>
          <a:prstGeom prst="rect">
            <a:avLst/>
          </a:prstGeom>
        </p:spPr>
        <p:txBody>
          <a:bodyPr anchor="ctr"/>
          <a:lstStyle>
            <a:lvl1pPr algn="ctr">
              <a:defRPr sz="3200" b="1" i="0" cap="none" baseline="0">
                <a:solidFill>
                  <a:srgbClr val="0065BD"/>
                </a:solidFill>
                <a:latin typeface="+mj-lt"/>
                <a:cs typeface="Arial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4" name="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9"/>
            <a:ext cx="2133600" cy="273844"/>
          </a:xfrm>
          <a:prstGeom prst="rect">
            <a:avLst/>
          </a:prstGeom>
        </p:spPr>
        <p:txBody>
          <a:bodyPr rtlCol="0"/>
          <a:lstStyle>
            <a:lvl1pPr algn="r">
              <a:defRPr sz="1600">
                <a:solidFill>
                  <a:schemeClr val="tx1"/>
                </a:solidFill>
                <a:latin typeface="Imago" pitchFamily="2" charset="0"/>
              </a:defRPr>
            </a:lvl1pPr>
          </a:lstStyle>
          <a:p>
            <a:pPr>
              <a:defRPr/>
            </a:pPr>
            <a:fld id="{E0EBD03B-CF52-415F-83F6-9F19176D2E75}" type="slidenum">
              <a:rPr lang="es-ES" smtClean="0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56370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ek içeri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3 Conector recto"/>
          <p:cNvCxnSpPr/>
          <p:nvPr userDrawn="1"/>
        </p:nvCxnSpPr>
        <p:spPr>
          <a:xfrm flipV="1">
            <a:off x="677008" y="628650"/>
            <a:ext cx="7772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Marcador de texto 2"/>
          <p:cNvSpPr>
            <a:spLocks noGrp="1"/>
          </p:cNvSpPr>
          <p:nvPr>
            <p:ph type="body" idx="10"/>
          </p:nvPr>
        </p:nvSpPr>
        <p:spPr>
          <a:xfrm>
            <a:off x="466104" y="789554"/>
            <a:ext cx="8220697" cy="3726415"/>
          </a:xfrm>
          <a:prstGeom prst="rect">
            <a:avLst/>
          </a:prstGeom>
        </p:spPr>
        <p:txBody>
          <a:bodyPr anchor="t" anchorCtr="0"/>
          <a:lstStyle>
            <a:lvl1pPr marL="0" indent="0">
              <a:buNone/>
              <a:defRPr sz="2400">
                <a:solidFill>
                  <a:srgbClr val="002244"/>
                </a:solidFill>
                <a:latin typeface="+mj-lt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466106" y="19218"/>
            <a:ext cx="8226968" cy="609432"/>
          </a:xfrm>
          <a:prstGeom prst="rect">
            <a:avLst/>
          </a:prstGeom>
        </p:spPr>
        <p:txBody>
          <a:bodyPr anchor="ctr"/>
          <a:lstStyle>
            <a:lvl1pPr algn="ctr">
              <a:defRPr sz="3200" b="1" i="0" cap="all" baseline="0">
                <a:solidFill>
                  <a:srgbClr val="0065BD"/>
                </a:solidFill>
                <a:latin typeface="+mj-lt"/>
                <a:cs typeface="Arial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6" name="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61322" y="4767269"/>
            <a:ext cx="525479" cy="273844"/>
          </a:xfrm>
          <a:prstGeom prst="rect">
            <a:avLst/>
          </a:prstGeom>
        </p:spPr>
        <p:txBody>
          <a:bodyPr rtlCol="0"/>
          <a:lstStyle>
            <a:lvl1pPr algn="r">
              <a:defRPr sz="1600">
                <a:solidFill>
                  <a:schemeClr val="tx1"/>
                </a:solidFill>
                <a:latin typeface="Imago" pitchFamily="2" charset="0"/>
              </a:defRPr>
            </a:lvl1pPr>
          </a:lstStyle>
          <a:p>
            <a:pPr>
              <a:defRPr/>
            </a:pPr>
            <a:fld id="{E0EBD03B-CF52-415F-83F6-9F19176D2E75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608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947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0333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6560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01572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3245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77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3845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47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2859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43753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7479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2496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5699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42271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60727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50123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754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46247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3234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87426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18277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34595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29163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57018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85280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68484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9028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7649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30404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13132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75591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33573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99337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66263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08537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00347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46021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61244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3062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3979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3979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9246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68727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3148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75308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43919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0461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74974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26568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83306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00975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5422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78213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91635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52030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11029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25480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4704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0560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94921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807010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2827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770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449" y="204789"/>
            <a:ext cx="511135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0435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378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48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2"/>
          <a:stretch/>
        </p:blipFill>
        <p:spPr>
          <a:xfrm>
            <a:off x="0" y="0"/>
            <a:ext cx="9216516" cy="5164038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168">
            <a:off x="-187393" y="59718"/>
            <a:ext cx="5688632" cy="3184435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91331-EBB6-47D9-AAD7-F224011C51E9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526DE-C3D5-48BE-9E38-06F277A2C17B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14" name="Resim 13"/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40" b="7880"/>
          <a:stretch/>
        </p:blipFill>
        <p:spPr>
          <a:xfrm>
            <a:off x="-36512" y="3921900"/>
            <a:ext cx="9253028" cy="82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722DA-EF86-4C22-BB7E-CEEC0C4B4FD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0B03C-37DE-47A7-B665-7F39E7056547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0" y="4731991"/>
            <a:ext cx="9216516" cy="43204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7109">
            <a:off x="-58944" y="26993"/>
            <a:ext cx="805432" cy="492554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22"/>
          <a:stretch/>
        </p:blipFill>
        <p:spPr>
          <a:xfrm>
            <a:off x="-36004" y="-71401"/>
            <a:ext cx="9216516" cy="7140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2706">
            <a:off x="8113628" y="-54266"/>
            <a:ext cx="988526" cy="86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48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2483768" y="0"/>
            <a:ext cx="6660232" cy="12216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0" y="4798697"/>
            <a:ext cx="9216516" cy="365341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555776" y="205979"/>
            <a:ext cx="613102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2118-EEB2-403C-A6F9-63A14E531976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D25C9-E91B-4E44-ABC5-AF526CC11D2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6" t="17628" r="37177" b="59334"/>
          <a:stretch/>
        </p:blipFill>
        <p:spPr>
          <a:xfrm>
            <a:off x="-324544" y="-344574"/>
            <a:ext cx="3168352" cy="212346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2706">
            <a:off x="8242993" y="4105690"/>
            <a:ext cx="840554" cy="7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7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64D8A-1399-4480-87A4-42DDA44B883A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D42BA-40E6-4C02-8D15-FFC4F9F4DBC5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0" y="4798697"/>
            <a:ext cx="9216516" cy="36534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5" t="82613" r="5351" b="3700"/>
          <a:stretch/>
        </p:blipFill>
        <p:spPr>
          <a:xfrm rot="860111">
            <a:off x="8040540" y="3825689"/>
            <a:ext cx="909984" cy="114300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2706">
            <a:off x="78760" y="-70775"/>
            <a:ext cx="840554" cy="7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17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2231994" y="-21770"/>
            <a:ext cx="4752528" cy="2107466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411760" y="205979"/>
            <a:ext cx="43924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2301721"/>
            <a:ext cx="8229600" cy="1620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düzenlemek için tıklatın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2D26B-AEC7-47B8-999F-BD5B04F448FF}" type="datetimeFigureOut">
              <a:rPr lang="tr-TR" smtClean="0"/>
              <a:pPr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389B3-9F96-498A-A442-7E650856889E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0" y="4798697"/>
            <a:ext cx="9216516" cy="36534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3" r="33820" b="80575"/>
          <a:stretch/>
        </p:blipFill>
        <p:spPr>
          <a:xfrm>
            <a:off x="3355108" y="951571"/>
            <a:ext cx="3189251" cy="1242572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3" r="33820" b="80575"/>
          <a:stretch/>
        </p:blipFill>
        <p:spPr>
          <a:xfrm>
            <a:off x="1763689" y="-21770"/>
            <a:ext cx="3189251" cy="124257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3" r="33820" b="80575"/>
          <a:stretch/>
        </p:blipFill>
        <p:spPr>
          <a:xfrm>
            <a:off x="-244152" y="3779800"/>
            <a:ext cx="3189251" cy="124257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2706">
            <a:off x="8247530" y="4117151"/>
            <a:ext cx="840554" cy="7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166D8-0946-4FD2-A7DF-B94B047235A7}" type="datetimeFigureOut">
              <a:rPr lang="tr-TR" smtClean="0"/>
              <a:t>28.05.2017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67029-4B14-4BF7-9235-2C124ABE8A78}" type="slidenum">
              <a:rPr lang="tr-TR" smtClean="0"/>
              <a:t>‹#›</a:t>
            </a:fld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3" r="33820" b="80575"/>
          <a:stretch/>
        </p:blipFill>
        <p:spPr>
          <a:xfrm>
            <a:off x="6876256" y="3705442"/>
            <a:ext cx="3189251" cy="124257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0" y="-92546"/>
            <a:ext cx="9216516" cy="113159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4"/>
          <a:stretch/>
        </p:blipFill>
        <p:spPr>
          <a:xfrm>
            <a:off x="0" y="4798697"/>
            <a:ext cx="9216516" cy="36534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2706">
            <a:off x="78761" y="4033681"/>
            <a:ext cx="840554" cy="7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0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sph.harvard.edu/nutritionsource/omega-3-fats/" TargetMode="External"/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link.springer.com/journal/10545/34/1/page/1" TargetMode="External"/><Relationship Id="rId2" Type="http://schemas.openxmlformats.org/officeDocument/2006/relationships/hyperlink" Target="http://link.springer.com/journal/10545" TargetMode="External"/><Relationship Id="rId1" Type="http://schemas.openxmlformats.org/officeDocument/2006/relationships/slideLayout" Target="../slideLayouts/slideLayout6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94223" y="700"/>
            <a:ext cx="4826049" cy="2952328"/>
          </a:xfrm>
        </p:spPr>
        <p:txBody>
          <a:bodyPr>
            <a:norm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Gebelikte </a:t>
            </a:r>
            <a:br>
              <a:rPr lang="tr-TR" sz="4000" dirty="0">
                <a:solidFill>
                  <a:schemeClr val="bg1"/>
                </a:solidFill>
              </a:rPr>
            </a:br>
            <a:r>
              <a:rPr lang="tr-TR" sz="4000" dirty="0">
                <a:solidFill>
                  <a:schemeClr val="bg1"/>
                </a:solidFill>
              </a:rPr>
              <a:t>Anne ve Bebek Sağlığında 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b="1" dirty="0">
                <a:solidFill>
                  <a:srgbClr val="CC0066"/>
                </a:solidFill>
              </a:rPr>
              <a:t>Doğal Destek</a:t>
            </a:r>
          </a:p>
        </p:txBody>
      </p:sp>
      <p:sp>
        <p:nvSpPr>
          <p:cNvPr id="4" name="Alt Başlık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4786511" y="1851670"/>
            <a:ext cx="3368675" cy="200818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Gebeliğin son 3 ayında fetüsün gözlerinde ve beyninde hızlı DHA birikimi olur.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Aynı zamanda fetüsün beyin ağırlığı artar.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Annenin bu dönemde yeterli DHA almasının önemi giderek artar.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39029" y="483518"/>
            <a:ext cx="6801323" cy="585514"/>
          </a:xfrm>
        </p:spPr>
        <p:txBody>
          <a:bodyPr>
            <a:noAutofit/>
          </a:bodyPr>
          <a:lstStyle/>
          <a:p>
            <a:pPr algn="ctr"/>
            <a:r>
              <a:rPr lang="tr-TR" sz="3200" dirty="0">
                <a:solidFill>
                  <a:srgbClr val="C40C6C"/>
                </a:solidFill>
              </a:rPr>
              <a:t>Fetüsün Beyin gelişiminde DHA ihtiyacı</a:t>
            </a:r>
            <a:endParaRPr lang="en-US" sz="3200" dirty="0">
              <a:solidFill>
                <a:srgbClr val="C40C6C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7" y="4763790"/>
            <a:ext cx="7975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>
                <a:solidFill>
                  <a:schemeClr val="bg1"/>
                </a:solidFill>
              </a:rPr>
              <a:t>Morse NL. Benefits of </a:t>
            </a:r>
            <a:r>
              <a:rPr lang="en-US" sz="900" i="1" dirty="0" err="1">
                <a:solidFill>
                  <a:schemeClr val="bg1"/>
                </a:solidFill>
              </a:rPr>
              <a:t>docosahexaenoic</a:t>
            </a:r>
            <a:r>
              <a:rPr lang="en-US" sz="900" i="1" dirty="0">
                <a:solidFill>
                  <a:schemeClr val="bg1"/>
                </a:solidFill>
              </a:rPr>
              <a:t> acid, folic acid, vitamin D and iodine on </a:t>
            </a:r>
            <a:r>
              <a:rPr lang="en-US" sz="900" i="1" dirty="0" err="1">
                <a:solidFill>
                  <a:schemeClr val="bg1"/>
                </a:solidFill>
              </a:rPr>
              <a:t>foetal</a:t>
            </a:r>
            <a:r>
              <a:rPr lang="en-US" sz="900" i="1" dirty="0">
                <a:solidFill>
                  <a:schemeClr val="bg1"/>
                </a:solidFill>
              </a:rPr>
              <a:t> and infant brain development and function following maternal supplementation during pregnancy and lactation. Nutrients 2012, 4, 799-840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9552" y="1349279"/>
            <a:ext cx="2190854" cy="3282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400" b="0" dirty="0" err="1">
                <a:solidFill>
                  <a:srgbClr val="C40C6C"/>
                </a:solidFill>
              </a:rPr>
              <a:t>Fötal</a:t>
            </a:r>
            <a:r>
              <a:rPr lang="tr-TR" sz="1400" b="0" dirty="0">
                <a:solidFill>
                  <a:srgbClr val="C40C6C"/>
                </a:solidFill>
              </a:rPr>
              <a:t> Beyinde DHA Birikimi</a:t>
            </a:r>
            <a:endParaRPr lang="en-US" sz="1400" b="0" dirty="0">
              <a:solidFill>
                <a:srgbClr val="C40C6C"/>
              </a:solidFill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 rotWithShape="1">
          <a:blip r:embed="rId2"/>
          <a:srcRect r="6230"/>
          <a:stretch/>
        </p:blipFill>
        <p:spPr>
          <a:xfrm>
            <a:off x="611560" y="1635646"/>
            <a:ext cx="4104456" cy="2412542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803037" y="1677537"/>
            <a:ext cx="238818" cy="2307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TextBox 4"/>
          <p:cNvSpPr txBox="1"/>
          <p:nvPr/>
        </p:nvSpPr>
        <p:spPr>
          <a:xfrm rot="16200000">
            <a:off x="-178890" y="2612921"/>
            <a:ext cx="19638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DHA (tüm beyin için </a:t>
            </a:r>
            <a:r>
              <a:rPr lang="tr-TR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mmol</a:t>
            </a:r>
            <a:r>
              <a:rPr lang="tr-TR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1250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altLang="tr-TR" sz="3600" dirty="0">
                <a:solidFill>
                  <a:srgbClr val="CC0066"/>
                </a:solidFill>
              </a:rPr>
              <a:t>DHA ve EPA / Beyin Fonksiyonları</a:t>
            </a:r>
            <a:endParaRPr lang="tr-TR" sz="3600" dirty="0">
              <a:solidFill>
                <a:srgbClr val="CC0066"/>
              </a:solidFill>
            </a:endParaRPr>
          </a:p>
        </p:txBody>
      </p:sp>
      <p:sp>
        <p:nvSpPr>
          <p:cNvPr id="37891" name="2 İçerik Yer Tutucusu"/>
          <p:cNvSpPr>
            <a:spLocks noGrp="1"/>
          </p:cNvSpPr>
          <p:nvPr>
            <p:ph idx="1"/>
          </p:nvPr>
        </p:nvSpPr>
        <p:spPr>
          <a:xfrm>
            <a:off x="1115616" y="1333400"/>
            <a:ext cx="7488832" cy="2318470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Nörodejenerasyonda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koruyucu etki</a:t>
            </a:r>
          </a:p>
          <a:p>
            <a:pPr eaLnBrk="1" hangingPunct="1"/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DHA ve EPA içeren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formulasyon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kullanan annelerin bebekleri,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intrauterin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hayatta veya doğum esnasında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iskemi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asfiksiye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maruz kaldığında, bebek </a:t>
            </a:r>
            <a:r>
              <a:rPr lang="tr-TR" altLang="tr-T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beyinlerinin 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daha az etkilenmekte olduğu görülmüştür.</a:t>
            </a:r>
          </a:p>
          <a:p>
            <a:pPr eaLnBrk="1" hangingPunct="1"/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Doğum esnasında kordon kanında yüksek DHA seviyeleri bulunan bebeklerin, okul çağında hafıza fonksiyonları yüksek bulunmuştur.</a:t>
            </a:r>
          </a:p>
          <a:p>
            <a:pPr eaLnBrk="1" hangingPunct="1">
              <a:buNone/>
            </a:pPr>
            <a:endParaRPr lang="tr-TR" altLang="tr-T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-9986" y="4866501"/>
            <a:ext cx="687812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altLang="tr-TR" sz="900" i="1" dirty="0" err="1">
                <a:solidFill>
                  <a:schemeClr val="bg1"/>
                </a:solidFill>
              </a:rPr>
              <a:t>Rev</a:t>
            </a:r>
            <a:r>
              <a:rPr lang="tr-TR" altLang="tr-TR" sz="900" i="1" dirty="0">
                <a:solidFill>
                  <a:schemeClr val="bg1"/>
                </a:solidFill>
              </a:rPr>
              <a:t>. Obstet.Gynecol.2010 Fall:3(4):163-171  Omega-3 </a:t>
            </a:r>
            <a:r>
              <a:rPr lang="tr-TR" altLang="tr-TR" sz="900" i="1" dirty="0" err="1">
                <a:solidFill>
                  <a:schemeClr val="bg1"/>
                </a:solidFill>
              </a:rPr>
              <a:t>Fatty</a:t>
            </a:r>
            <a:r>
              <a:rPr lang="tr-TR" altLang="tr-TR" sz="900" i="1" dirty="0">
                <a:solidFill>
                  <a:schemeClr val="bg1"/>
                </a:solidFill>
              </a:rPr>
              <a:t> </a:t>
            </a:r>
            <a:r>
              <a:rPr lang="tr-TR" altLang="tr-TR" sz="900" i="1" dirty="0" err="1">
                <a:solidFill>
                  <a:schemeClr val="bg1"/>
                </a:solidFill>
              </a:rPr>
              <a:t>Acids</a:t>
            </a:r>
            <a:r>
              <a:rPr lang="tr-TR" altLang="tr-TR" sz="900" i="1" dirty="0">
                <a:solidFill>
                  <a:schemeClr val="bg1"/>
                </a:solidFill>
              </a:rPr>
              <a:t> </a:t>
            </a:r>
            <a:r>
              <a:rPr lang="tr-TR" altLang="tr-TR" sz="900" i="1" dirty="0" err="1">
                <a:solidFill>
                  <a:schemeClr val="bg1"/>
                </a:solidFill>
              </a:rPr>
              <a:t>and</a:t>
            </a:r>
            <a:r>
              <a:rPr lang="tr-TR" altLang="tr-TR" sz="900" i="1" dirty="0">
                <a:solidFill>
                  <a:schemeClr val="bg1"/>
                </a:solidFill>
              </a:rPr>
              <a:t> </a:t>
            </a:r>
            <a:r>
              <a:rPr lang="tr-TR" altLang="tr-TR" sz="900" i="1" dirty="0" err="1">
                <a:solidFill>
                  <a:schemeClr val="bg1"/>
                </a:solidFill>
              </a:rPr>
              <a:t>Pregnancy</a:t>
            </a:r>
            <a:r>
              <a:rPr lang="tr-TR" altLang="tr-TR" sz="900" i="1" dirty="0">
                <a:solidFill>
                  <a:schemeClr val="bg1"/>
                </a:solidFill>
              </a:rPr>
              <a:t> </a:t>
            </a:r>
            <a:r>
              <a:rPr lang="tr-TR" altLang="tr-TR" sz="900" i="1" dirty="0" err="1">
                <a:solidFill>
                  <a:schemeClr val="bg1"/>
                </a:solidFill>
              </a:rPr>
              <a:t>Jaclyn</a:t>
            </a:r>
            <a:r>
              <a:rPr lang="tr-TR" altLang="tr-TR" sz="900" i="1" dirty="0">
                <a:solidFill>
                  <a:schemeClr val="bg1"/>
                </a:solidFill>
              </a:rPr>
              <a:t> M. </a:t>
            </a:r>
            <a:r>
              <a:rPr lang="tr-TR" altLang="tr-TR" sz="900" i="1" dirty="0" err="1">
                <a:solidFill>
                  <a:schemeClr val="bg1"/>
                </a:solidFill>
              </a:rPr>
              <a:t>Coletta</a:t>
            </a:r>
            <a:r>
              <a:rPr lang="tr-TR" altLang="tr-TR" sz="900" i="1" dirty="0">
                <a:solidFill>
                  <a:schemeClr val="bg1"/>
                </a:solidFill>
              </a:rPr>
              <a:t> et </a:t>
            </a:r>
            <a:r>
              <a:rPr lang="tr-TR" altLang="tr-TR" sz="900" i="1" dirty="0" err="1">
                <a:solidFill>
                  <a:schemeClr val="bg1"/>
                </a:solidFill>
              </a:rPr>
              <a:t>all</a:t>
            </a:r>
            <a:endParaRPr lang="tr-TR" altLang="tr-TR" sz="9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627784" y="206375"/>
            <a:ext cx="6264696" cy="857250"/>
          </a:xfrm>
        </p:spPr>
        <p:txBody>
          <a:bodyPr>
            <a:noAutofit/>
          </a:bodyPr>
          <a:lstStyle/>
          <a:p>
            <a:r>
              <a:rPr lang="en-US" sz="2000" b="1" dirty="0" err="1"/>
              <a:t>Gebelikte</a:t>
            </a:r>
            <a:r>
              <a:rPr lang="en-US" sz="2000" b="1" dirty="0"/>
              <a:t> </a:t>
            </a:r>
            <a:r>
              <a:rPr lang="en-US" sz="2000" b="1" dirty="0" err="1"/>
              <a:t>ve</a:t>
            </a:r>
            <a:r>
              <a:rPr lang="en-US" sz="2000" b="1" dirty="0"/>
              <a:t> </a:t>
            </a:r>
            <a:r>
              <a:rPr lang="en-US" sz="2000" b="1" dirty="0" err="1"/>
              <a:t>emzirme</a:t>
            </a:r>
            <a:r>
              <a:rPr lang="en-US" sz="2000" b="1" dirty="0"/>
              <a:t> </a:t>
            </a:r>
            <a:r>
              <a:rPr lang="en-US" sz="2000" b="1" dirty="0" err="1"/>
              <a:t>sırasında</a:t>
            </a:r>
            <a:r>
              <a:rPr lang="en-US" sz="2000" b="1" dirty="0"/>
              <a:t> </a:t>
            </a:r>
            <a:r>
              <a:rPr lang="en-US" sz="2000" b="1" dirty="0" err="1"/>
              <a:t>annenin</a:t>
            </a:r>
            <a:r>
              <a:rPr lang="en-US" sz="2000" b="1" dirty="0"/>
              <a:t> </a:t>
            </a:r>
            <a:r>
              <a:rPr lang="en-US" sz="2000" b="1" dirty="0" err="1"/>
              <a:t>aldığı</a:t>
            </a:r>
            <a:r>
              <a:rPr lang="tr-TR" sz="2000" b="1" dirty="0"/>
              <a:t> </a:t>
            </a:r>
            <a:r>
              <a:rPr lang="en-US" sz="2000" b="1" dirty="0" err="1"/>
              <a:t>takviye</a:t>
            </a:r>
            <a:r>
              <a:rPr lang="en-US" sz="2000" b="1" dirty="0"/>
              <a:t> </a:t>
            </a:r>
            <a:r>
              <a:rPr lang="en-US" sz="2000" b="1" dirty="0" err="1"/>
              <a:t>uzun</a:t>
            </a:r>
            <a:r>
              <a:rPr lang="en-US" sz="2000" b="1" dirty="0"/>
              <a:t> </a:t>
            </a:r>
            <a:r>
              <a:rPr lang="en-US" sz="2000" b="1" dirty="0" err="1"/>
              <a:t>zincirli</a:t>
            </a:r>
            <a:r>
              <a:rPr lang="en-US" sz="2000" b="1" dirty="0"/>
              <a:t> </a:t>
            </a:r>
            <a:r>
              <a:rPr lang="en-US" sz="2000" b="1" dirty="0" err="1" smtClean="0"/>
              <a:t>yağ</a:t>
            </a:r>
            <a:r>
              <a:rPr lang="en-US" sz="2000" b="1" dirty="0" smtClean="0"/>
              <a:t> </a:t>
            </a:r>
            <a:r>
              <a:rPr lang="en-US" sz="2000" b="1" dirty="0" err="1"/>
              <a:t>asitleri</a:t>
            </a:r>
            <a:r>
              <a:rPr lang="en-US" sz="2000" b="1" dirty="0"/>
              <a:t> 4 </a:t>
            </a:r>
            <a:r>
              <a:rPr lang="en-US" sz="2000" b="1" dirty="0" err="1"/>
              <a:t>yaşında</a:t>
            </a:r>
            <a:r>
              <a:rPr lang="en-US" sz="2000" b="1" dirty="0"/>
              <a:t> </a:t>
            </a:r>
            <a:r>
              <a:rPr lang="en-US" sz="2000" b="1" dirty="0" err="1"/>
              <a:t>IQ’yu</a:t>
            </a:r>
            <a:r>
              <a:rPr lang="en-US" sz="2000" b="1" dirty="0"/>
              <a:t> </a:t>
            </a:r>
            <a:r>
              <a:rPr lang="en-US" sz="2000" b="1" dirty="0" err="1"/>
              <a:t>artırır</a:t>
            </a:r>
            <a:r>
              <a:rPr lang="en-US" sz="2000" b="1" dirty="0"/>
              <a:t>. </a:t>
            </a:r>
            <a:br>
              <a:rPr lang="en-US" sz="2000" b="1" dirty="0"/>
            </a:br>
            <a:r>
              <a:rPr lang="en-US" sz="2000" i="1" dirty="0" err="1"/>
              <a:t>Helland</a:t>
            </a:r>
            <a:r>
              <a:rPr lang="en-US" sz="2000" i="1" dirty="0"/>
              <a:t> et al. 2003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43608" y="1430443"/>
            <a:ext cx="8229600" cy="3085523"/>
          </a:xfrm>
        </p:spPr>
        <p:txBody>
          <a:bodyPr>
            <a:noAutofit/>
          </a:bodyPr>
          <a:lstStyle/>
          <a:p>
            <a:r>
              <a:rPr lang="tr-T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Çalışmanın amacı</a:t>
            </a:r>
          </a:p>
          <a:p>
            <a:pPr lvl="1"/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Gebelik ve emzirme sırasında DHA alınmasının çocukların uzun dönemde zekasına olan katkısını değerlendirmek</a:t>
            </a:r>
            <a:endParaRPr lang="tr-TR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Çalışma tasarımı</a:t>
            </a:r>
          </a:p>
          <a:p>
            <a:pPr lvl="1"/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tr-TR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ndomize</a:t>
            </a:r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çift-kör klinik çalışma</a:t>
            </a:r>
          </a:p>
          <a:p>
            <a:pPr lvl="1"/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6. ay ve 9. ayda kognitif fonksiyonlar değerlendirildi. Dört yaşında ise bu çocuklara  Çocuklar için 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Kaufman </a:t>
            </a:r>
            <a:r>
              <a:rPr lang="de-DE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Değerlendirme</a:t>
            </a:r>
            <a:r>
              <a:rPr lang="de-DE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Bataryası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(K-ABC)</a:t>
            </a:r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uygulandı. </a:t>
            </a:r>
          </a:p>
          <a:p>
            <a:r>
              <a:rPr lang="tr-T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Hasta popülasyonu</a:t>
            </a:r>
          </a:p>
          <a:p>
            <a:pPr lvl="1"/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590 kadın çalışmaya alındı ve bunların 341’i doğuma kadar takip edildi. </a:t>
            </a:r>
          </a:p>
          <a:p>
            <a:pPr lvl="1"/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 hastalarda 262’si 4 yıl boyunca takip edildi. 90’ı testi almayı kabul etti.</a:t>
            </a:r>
            <a:endParaRPr lang="tr-TR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Sonuç</a:t>
            </a:r>
          </a:p>
          <a:p>
            <a:pPr lvl="1"/>
            <a:r>
              <a:rPr lang="tr-T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Gebelik ve emzirme sırasında alınan omega-3 </a:t>
            </a:r>
            <a:r>
              <a:rPr lang="tr-TR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poliansatüre</a:t>
            </a:r>
            <a:r>
              <a:rPr lang="tr-T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yağ asitlerinin çocukların uzun dönemde </a:t>
            </a:r>
            <a:r>
              <a:rPr lang="tr-TR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mental</a:t>
            </a:r>
            <a:r>
              <a:rPr lang="tr-T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fonksiyonları üzerinde olumlu etkisi vardır. 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107504" y="4785187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 err="1">
                <a:solidFill>
                  <a:schemeClr val="bg1"/>
                </a:solidFill>
              </a:rPr>
              <a:t>Helland</a:t>
            </a:r>
            <a:r>
              <a:rPr lang="en-US" sz="900" i="1" dirty="0">
                <a:solidFill>
                  <a:schemeClr val="bg1"/>
                </a:solidFill>
              </a:rPr>
              <a:t>, I.B., Smith, L., </a:t>
            </a:r>
            <a:r>
              <a:rPr lang="en-US" sz="900" i="1" dirty="0" err="1">
                <a:solidFill>
                  <a:schemeClr val="bg1"/>
                </a:solidFill>
              </a:rPr>
              <a:t>Saarem</a:t>
            </a:r>
            <a:r>
              <a:rPr lang="en-US" sz="900" i="1" dirty="0">
                <a:solidFill>
                  <a:schemeClr val="bg1"/>
                </a:solidFill>
              </a:rPr>
              <a:t>, K., </a:t>
            </a:r>
            <a:r>
              <a:rPr lang="en-US" sz="900" i="1" dirty="0" err="1">
                <a:solidFill>
                  <a:schemeClr val="bg1"/>
                </a:solidFill>
              </a:rPr>
              <a:t>Saugstad</a:t>
            </a:r>
            <a:r>
              <a:rPr lang="en-US" sz="900" i="1" dirty="0">
                <a:solidFill>
                  <a:schemeClr val="bg1"/>
                </a:solidFill>
              </a:rPr>
              <a:t>, O.D., </a:t>
            </a:r>
            <a:r>
              <a:rPr lang="en-US" sz="900" i="1" dirty="0" err="1">
                <a:solidFill>
                  <a:schemeClr val="bg1"/>
                </a:solidFill>
              </a:rPr>
              <a:t>Drevon</a:t>
            </a:r>
            <a:r>
              <a:rPr lang="en-US" sz="900" i="1" dirty="0">
                <a:solidFill>
                  <a:schemeClr val="bg1"/>
                </a:solidFill>
              </a:rPr>
              <a:t>, C.A. Maternal supplementation with very long chain n–3 fatty acids during pregnancy and lactation augments children’s IQ at 4 years of </a:t>
            </a:r>
            <a:r>
              <a:rPr lang="en-US" sz="900" i="1" dirty="0" err="1">
                <a:solidFill>
                  <a:schemeClr val="bg1"/>
                </a:solidFill>
              </a:rPr>
              <a:t>age.Pediatrics</a:t>
            </a:r>
            <a:r>
              <a:rPr lang="en-US" sz="900" i="1" dirty="0">
                <a:solidFill>
                  <a:schemeClr val="bg1"/>
                </a:solidFill>
              </a:rPr>
              <a:t>. 2003;111:E39–E44.</a:t>
            </a:r>
          </a:p>
        </p:txBody>
      </p:sp>
    </p:spTree>
    <p:extLst>
      <p:ext uri="{BB962C8B-B14F-4D97-AF65-F5344CB8AC3E}">
        <p14:creationId xmlns:p14="http://schemas.microsoft.com/office/powerpoint/2010/main" val="237672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>
            <a:noAutofit/>
          </a:bodyPr>
          <a:lstStyle/>
          <a:p>
            <a:r>
              <a:rPr lang="en-US" sz="2400" b="1" dirty="0" err="1">
                <a:solidFill>
                  <a:srgbClr val="C40C6C"/>
                </a:solidFill>
              </a:rPr>
              <a:t>Çocukların</a:t>
            </a:r>
            <a:r>
              <a:rPr lang="en-US" sz="2400" b="1" dirty="0">
                <a:solidFill>
                  <a:srgbClr val="C40C6C"/>
                </a:solidFill>
              </a:rPr>
              <a:t> 4 </a:t>
            </a:r>
            <a:r>
              <a:rPr lang="en-US" sz="2400" b="1" dirty="0" err="1">
                <a:solidFill>
                  <a:srgbClr val="C40C6C"/>
                </a:solidFill>
              </a:rPr>
              <a:t>yaştaki</a:t>
            </a:r>
            <a:r>
              <a:rPr lang="en-US" sz="2400" b="1" dirty="0">
                <a:solidFill>
                  <a:srgbClr val="C40C6C"/>
                </a:solidFill>
              </a:rPr>
              <a:t> mental </a:t>
            </a:r>
            <a:r>
              <a:rPr lang="en-US" sz="2400" b="1" dirty="0" err="1">
                <a:solidFill>
                  <a:srgbClr val="C40C6C"/>
                </a:solidFill>
              </a:rPr>
              <a:t>becerileri</a:t>
            </a:r>
            <a:r>
              <a:rPr lang="en-US" sz="2400" b="1" dirty="0">
                <a:solidFill>
                  <a:srgbClr val="C40C6C"/>
                </a:solidFill>
              </a:rPr>
              <a:t> </a:t>
            </a:r>
            <a:r>
              <a:rPr lang="en-US" sz="2400" b="1" dirty="0" err="1">
                <a:solidFill>
                  <a:srgbClr val="C40C6C"/>
                </a:solidFill>
              </a:rPr>
              <a:t>gebelikte</a:t>
            </a:r>
            <a:r>
              <a:rPr lang="en-US" sz="2400" b="1" dirty="0">
                <a:solidFill>
                  <a:srgbClr val="C40C6C"/>
                </a:solidFill>
              </a:rPr>
              <a:t> </a:t>
            </a:r>
            <a:br>
              <a:rPr lang="en-US" sz="2400" b="1" dirty="0">
                <a:solidFill>
                  <a:srgbClr val="C40C6C"/>
                </a:solidFill>
              </a:rPr>
            </a:br>
            <a:r>
              <a:rPr lang="en-US" sz="2400" b="1" dirty="0">
                <a:solidFill>
                  <a:srgbClr val="C40C6C"/>
                </a:solidFill>
              </a:rPr>
              <a:t>DHA/EPA </a:t>
            </a:r>
            <a:r>
              <a:rPr lang="en-US" sz="2400" b="1" dirty="0" err="1">
                <a:solidFill>
                  <a:srgbClr val="C40C6C"/>
                </a:solidFill>
              </a:rPr>
              <a:t>kullanılması</a:t>
            </a:r>
            <a:r>
              <a:rPr lang="en-US" sz="2400" b="1" dirty="0">
                <a:solidFill>
                  <a:srgbClr val="C40C6C"/>
                </a:solidFill>
              </a:rPr>
              <a:t> </a:t>
            </a:r>
            <a:r>
              <a:rPr lang="en-US" sz="2400" b="1" dirty="0" err="1">
                <a:solidFill>
                  <a:srgbClr val="C40C6C"/>
                </a:solidFill>
              </a:rPr>
              <a:t>ile</a:t>
            </a:r>
            <a:r>
              <a:rPr lang="en-US" sz="2400" b="1" dirty="0">
                <a:solidFill>
                  <a:srgbClr val="C40C6C"/>
                </a:solidFill>
              </a:rPr>
              <a:t> </a:t>
            </a:r>
            <a:r>
              <a:rPr lang="en-US" sz="2400" b="1" dirty="0" err="1">
                <a:solidFill>
                  <a:srgbClr val="C40C6C"/>
                </a:solidFill>
              </a:rPr>
              <a:t>doğrudan</a:t>
            </a:r>
            <a:r>
              <a:rPr lang="en-US" sz="2400" b="1" dirty="0">
                <a:solidFill>
                  <a:srgbClr val="C40C6C"/>
                </a:solidFill>
              </a:rPr>
              <a:t> </a:t>
            </a:r>
            <a:r>
              <a:rPr lang="en-US" sz="2400" b="1" dirty="0" err="1">
                <a:solidFill>
                  <a:srgbClr val="C40C6C"/>
                </a:solidFill>
              </a:rPr>
              <a:t>ilintilidir</a:t>
            </a:r>
            <a:r>
              <a:rPr lang="en-US" sz="2400" b="1" dirty="0">
                <a:solidFill>
                  <a:srgbClr val="C40C6C"/>
                </a:solidFill>
              </a:rPr>
              <a:t>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5512296"/>
              </p:ext>
            </p:extLst>
          </p:nvPr>
        </p:nvGraphicFramePr>
        <p:xfrm>
          <a:off x="1403648" y="915566"/>
          <a:ext cx="6419056" cy="3666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 rot="16200000">
            <a:off x="599675" y="2673999"/>
            <a:ext cx="2240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Ortalama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K-ABC </a:t>
            </a: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Skoru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04036" y="2409739"/>
            <a:ext cx="1204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595959"/>
                </a:solidFill>
              </a:rPr>
              <a:t>p=0.049</a:t>
            </a:r>
          </a:p>
        </p:txBody>
      </p:sp>
      <p:sp>
        <p:nvSpPr>
          <p:cNvPr id="7" name="Rectangle 6"/>
          <p:cNvSpPr/>
          <p:nvPr/>
        </p:nvSpPr>
        <p:spPr>
          <a:xfrm>
            <a:off x="35496" y="4702373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 err="1">
                <a:solidFill>
                  <a:schemeClr val="bg1"/>
                </a:solidFill>
              </a:rPr>
              <a:t>Helland</a:t>
            </a:r>
            <a:r>
              <a:rPr lang="en-US" sz="1000" i="1" dirty="0">
                <a:solidFill>
                  <a:schemeClr val="bg1"/>
                </a:solidFill>
              </a:rPr>
              <a:t>, I.B., Smith, L., </a:t>
            </a:r>
            <a:r>
              <a:rPr lang="en-US" sz="1000" i="1" dirty="0" err="1">
                <a:solidFill>
                  <a:schemeClr val="bg1"/>
                </a:solidFill>
              </a:rPr>
              <a:t>Saarem</a:t>
            </a:r>
            <a:r>
              <a:rPr lang="en-US" sz="1000" i="1" dirty="0">
                <a:solidFill>
                  <a:schemeClr val="bg1"/>
                </a:solidFill>
              </a:rPr>
              <a:t>, K., </a:t>
            </a:r>
            <a:r>
              <a:rPr lang="en-US" sz="1000" i="1" dirty="0" err="1">
                <a:solidFill>
                  <a:schemeClr val="bg1"/>
                </a:solidFill>
              </a:rPr>
              <a:t>Saugstad</a:t>
            </a:r>
            <a:r>
              <a:rPr lang="en-US" sz="1000" i="1" dirty="0">
                <a:solidFill>
                  <a:schemeClr val="bg1"/>
                </a:solidFill>
              </a:rPr>
              <a:t>, O.D., </a:t>
            </a:r>
            <a:r>
              <a:rPr lang="en-US" sz="1000" i="1" dirty="0" err="1">
                <a:solidFill>
                  <a:schemeClr val="bg1"/>
                </a:solidFill>
              </a:rPr>
              <a:t>Drevon</a:t>
            </a:r>
            <a:r>
              <a:rPr lang="en-US" sz="1000" i="1" dirty="0">
                <a:solidFill>
                  <a:schemeClr val="bg1"/>
                </a:solidFill>
              </a:rPr>
              <a:t>, C.A. Maternal supplementation with very long chain n–3 fatty acids during pregnancy and lactation augments children’s IQ at 4 years of </a:t>
            </a:r>
            <a:r>
              <a:rPr lang="en-US" sz="1000" i="1" dirty="0" err="1">
                <a:solidFill>
                  <a:schemeClr val="bg1"/>
                </a:solidFill>
              </a:rPr>
              <a:t>age.Pediatrics</a:t>
            </a:r>
            <a:r>
              <a:rPr lang="en-US" sz="1000" i="1" dirty="0">
                <a:solidFill>
                  <a:schemeClr val="bg1"/>
                </a:solidFill>
              </a:rPr>
              <a:t>. 2003;111:E39–E44.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051720" y="4384313"/>
            <a:ext cx="550069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K-ABC, </a:t>
            </a:r>
            <a:r>
              <a:rPr lang="tr-TR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Kaufman</a:t>
            </a:r>
            <a:r>
              <a:rPr lang="tr-TR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Assessment</a:t>
            </a:r>
            <a:r>
              <a:rPr lang="tr-TR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Battery</a:t>
            </a:r>
            <a:r>
              <a:rPr lang="tr-TR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for</a:t>
            </a:r>
            <a:r>
              <a:rPr lang="tr-TR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Children</a:t>
            </a:r>
            <a:endParaRPr lang="tr-TR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95936" y="1563638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lang="en-US" sz="2000" b="1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en-US" dirty="0">
              <a:solidFill>
                <a:srgbClr val="595959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19830" y="1394361"/>
            <a:ext cx="3798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Balık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yağı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Mısır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Yağı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Alan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Annelerin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Çocuklarının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K-ABC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Skorları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3339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2"/>
          <p:cNvSpPr>
            <a:spLocks noGrp="1"/>
          </p:cNvSpPr>
          <p:nvPr>
            <p:ph type="title" idx="4294967295"/>
          </p:nvPr>
        </p:nvSpPr>
        <p:spPr>
          <a:xfrm>
            <a:off x="0" y="51470"/>
            <a:ext cx="5621338" cy="857250"/>
          </a:xfrm>
        </p:spPr>
        <p:txBody>
          <a:bodyPr>
            <a:noAutofit/>
          </a:bodyPr>
          <a:lstStyle/>
          <a:p>
            <a:r>
              <a:rPr lang="tr-TR" altLang="tr-TR" sz="3600" dirty="0">
                <a:solidFill>
                  <a:schemeClr val="bg1"/>
                </a:solidFill>
              </a:rPr>
              <a:t>Omega-3 ve </a:t>
            </a:r>
            <a:r>
              <a:rPr lang="tr-TR" altLang="tr-TR" sz="3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ANNE </a:t>
            </a:r>
            <a:r>
              <a:rPr lang="tr-TR" sz="36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SAĞLIĞI 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914400" y="1276350"/>
            <a:ext cx="8229600" cy="2803525"/>
          </a:xfrm>
        </p:spPr>
        <p:txBody>
          <a:bodyPr>
            <a:normAutofit/>
          </a:bodyPr>
          <a:lstStyle/>
          <a:p>
            <a:pPr lvl="0"/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İnsülin direncini 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ve </a:t>
            </a: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gebelik diyabeti 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riskini azaltmaya yardım eder.</a:t>
            </a:r>
          </a:p>
          <a:p>
            <a:pPr lvl="0"/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Kan yağları üzerinde olumlu etkisi var; </a:t>
            </a:r>
          </a:p>
          <a:p>
            <a:pPr lvl="1"/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LDL-</a:t>
            </a:r>
            <a:r>
              <a:rPr lang="tr-T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tr-TR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’nın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azalması, </a:t>
            </a: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HDL-</a:t>
            </a:r>
            <a:r>
              <a:rPr lang="tr-T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tr-TR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’nın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artışına destek verir.</a:t>
            </a:r>
          </a:p>
          <a:p>
            <a:pPr lvl="1"/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Trigliserid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sentezinin azalmasına yardımcı olur</a:t>
            </a:r>
          </a:p>
          <a:p>
            <a:pPr lvl="1"/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Kalp hastalıklarının önlenmesine katkı sağlar.</a:t>
            </a:r>
            <a:endParaRPr lang="tr-TR" sz="1800" dirty="0"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Anti-</a:t>
            </a:r>
            <a:r>
              <a:rPr lang="tr-TR" sz="1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enflamatuar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etkisi nedeniyle </a:t>
            </a: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kan pıhtılaşma süreçlerine olumlu katkı 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sağlar.</a:t>
            </a:r>
          </a:p>
          <a:p>
            <a:pPr lvl="0">
              <a:spcBef>
                <a:spcPts val="800"/>
              </a:spcBef>
              <a:spcAft>
                <a:spcPts val="800"/>
              </a:spcAft>
            </a:pPr>
            <a:r>
              <a:rPr lang="tr-T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Postpartum</a:t>
            </a: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depresyonun</a:t>
            </a:r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azalmasına yardım eder.</a:t>
            </a:r>
          </a:p>
          <a:p>
            <a:pPr lvl="0"/>
            <a:endParaRPr lang="tr-TR" sz="1800" dirty="0"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buNone/>
            </a:pPr>
            <a:endParaRPr lang="tr-TR" sz="1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496" y="4794706"/>
            <a:ext cx="882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900" i="1" dirty="0">
                <a:solidFill>
                  <a:schemeClr val="bg1"/>
                </a:solidFill>
              </a:rPr>
              <a:t>1. </a:t>
            </a:r>
            <a:r>
              <a:rPr lang="tr-TR" sz="900" i="1" dirty="0" err="1">
                <a:solidFill>
                  <a:schemeClr val="bg1"/>
                </a:solidFill>
              </a:rPr>
              <a:t>Coletta</a:t>
            </a:r>
            <a:r>
              <a:rPr lang="tr-TR" sz="900" i="1" dirty="0">
                <a:solidFill>
                  <a:schemeClr val="bg1"/>
                </a:solidFill>
              </a:rPr>
              <a:t> JM, et al. </a:t>
            </a:r>
            <a:r>
              <a:rPr lang="tr-TR" sz="900" i="1" dirty="0" err="1">
                <a:solidFill>
                  <a:schemeClr val="bg1"/>
                </a:solidFill>
              </a:rPr>
              <a:t>Rev</a:t>
            </a:r>
            <a:r>
              <a:rPr lang="tr-TR" sz="900" i="1" dirty="0">
                <a:solidFill>
                  <a:schemeClr val="bg1"/>
                </a:solidFill>
              </a:rPr>
              <a:t> </a:t>
            </a:r>
            <a:r>
              <a:rPr lang="tr-TR" sz="900" i="1" dirty="0" err="1">
                <a:solidFill>
                  <a:schemeClr val="bg1"/>
                </a:solidFill>
              </a:rPr>
              <a:t>Obstet</a:t>
            </a:r>
            <a:r>
              <a:rPr lang="tr-TR" sz="900" i="1" dirty="0">
                <a:solidFill>
                  <a:schemeClr val="bg1"/>
                </a:solidFill>
              </a:rPr>
              <a:t> </a:t>
            </a:r>
            <a:r>
              <a:rPr lang="tr-TR" sz="900" i="1" dirty="0" err="1">
                <a:solidFill>
                  <a:schemeClr val="bg1"/>
                </a:solidFill>
              </a:rPr>
              <a:t>Gynecol</a:t>
            </a:r>
            <a:r>
              <a:rPr lang="tr-TR" sz="900" i="1" dirty="0">
                <a:solidFill>
                  <a:schemeClr val="bg1"/>
                </a:solidFill>
              </a:rPr>
              <a:t>. 2010;3(4):163-171. 2</a:t>
            </a:r>
            <a:r>
              <a:rPr lang="fi-FI" sz="900" i="1" dirty="0">
                <a:solidFill>
                  <a:schemeClr val="bg1"/>
                </a:solidFill>
              </a:rPr>
              <a:t>. </a:t>
            </a:r>
            <a:r>
              <a:rPr lang="fi-FI" sz="900" i="1" dirty="0">
                <a:solidFill>
                  <a:schemeClr val="bg1"/>
                </a:solidFill>
                <a:hlinkClick r:id="rId2"/>
              </a:rPr>
              <a:t>http://www.hsph.harvard.edu/nutritionsource/omega-3-fats/</a:t>
            </a:r>
            <a:r>
              <a:rPr lang="tr-TR" sz="900" i="1" dirty="0">
                <a:solidFill>
                  <a:schemeClr val="bg1"/>
                </a:solidFill>
              </a:rPr>
              <a:t> (</a:t>
            </a:r>
            <a:r>
              <a:rPr lang="fi-FI" sz="900" i="1" dirty="0">
                <a:solidFill>
                  <a:schemeClr val="bg1"/>
                </a:solidFill>
              </a:rPr>
              <a:t>Eri</a:t>
            </a:r>
            <a:r>
              <a:rPr lang="tr-TR" sz="900" i="1" dirty="0">
                <a:solidFill>
                  <a:schemeClr val="bg1"/>
                </a:solidFill>
              </a:rPr>
              <a:t>ş</a:t>
            </a:r>
            <a:r>
              <a:rPr lang="fi-FI" sz="900" i="1" dirty="0">
                <a:solidFill>
                  <a:schemeClr val="bg1"/>
                </a:solidFill>
              </a:rPr>
              <a:t>im:</a:t>
            </a:r>
            <a:r>
              <a:rPr lang="tr-TR" sz="900" i="1" dirty="0">
                <a:solidFill>
                  <a:schemeClr val="bg1"/>
                </a:solidFill>
              </a:rPr>
              <a:t> Aralık </a:t>
            </a:r>
            <a:r>
              <a:rPr lang="fi-FI" sz="900" i="1" dirty="0">
                <a:solidFill>
                  <a:schemeClr val="bg1"/>
                </a:solidFill>
              </a:rPr>
              <a:t>2016</a:t>
            </a:r>
            <a:r>
              <a:rPr lang="tr-TR" sz="900" i="1" dirty="0">
                <a:solidFill>
                  <a:schemeClr val="bg1"/>
                </a:solidFill>
              </a:rPr>
              <a:t>)</a:t>
            </a:r>
            <a:r>
              <a:rPr lang="fi-FI" sz="900" i="1" dirty="0">
                <a:solidFill>
                  <a:schemeClr val="bg1"/>
                </a:solidFill>
              </a:rPr>
              <a:t>. </a:t>
            </a:r>
            <a:r>
              <a:rPr lang="tr-TR" sz="900" i="1" dirty="0">
                <a:solidFill>
                  <a:schemeClr val="bg1"/>
                </a:solidFill>
              </a:rPr>
              <a:t>3</a:t>
            </a:r>
            <a:r>
              <a:rPr lang="fi-FI" sz="900" i="1" dirty="0">
                <a:solidFill>
                  <a:schemeClr val="bg1"/>
                </a:solidFill>
              </a:rPr>
              <a:t>. http://articles.mercola.com/omega-3.aspx </a:t>
            </a:r>
            <a:r>
              <a:rPr lang="tr-TR" sz="900" i="1" dirty="0">
                <a:solidFill>
                  <a:schemeClr val="bg1"/>
                </a:solidFill>
              </a:rPr>
              <a:t>(</a:t>
            </a:r>
            <a:r>
              <a:rPr lang="fi-FI" sz="900" i="1" dirty="0">
                <a:solidFill>
                  <a:schemeClr val="bg1"/>
                </a:solidFill>
              </a:rPr>
              <a:t>Eri</a:t>
            </a:r>
            <a:r>
              <a:rPr lang="tr-TR" sz="900" i="1" dirty="0">
                <a:solidFill>
                  <a:schemeClr val="bg1"/>
                </a:solidFill>
              </a:rPr>
              <a:t>ş</a:t>
            </a:r>
            <a:r>
              <a:rPr lang="fi-FI" sz="900" i="1" dirty="0">
                <a:solidFill>
                  <a:schemeClr val="bg1"/>
                </a:solidFill>
              </a:rPr>
              <a:t>i</a:t>
            </a:r>
            <a:r>
              <a:rPr lang="tr-TR" sz="900" i="1" dirty="0">
                <a:solidFill>
                  <a:schemeClr val="bg1"/>
                </a:solidFill>
              </a:rPr>
              <a:t>m</a:t>
            </a:r>
            <a:r>
              <a:rPr lang="fi-FI" sz="900" i="1" dirty="0">
                <a:solidFill>
                  <a:schemeClr val="bg1"/>
                </a:solidFill>
              </a:rPr>
              <a:t>: </a:t>
            </a:r>
            <a:r>
              <a:rPr lang="tr-TR" sz="900" i="1" dirty="0">
                <a:solidFill>
                  <a:schemeClr val="bg1"/>
                </a:solidFill>
              </a:rPr>
              <a:t>Aralık </a:t>
            </a:r>
            <a:r>
              <a:rPr lang="fi-FI" sz="900" i="1" dirty="0">
                <a:solidFill>
                  <a:schemeClr val="bg1"/>
                </a:solidFill>
              </a:rPr>
              <a:t>2016</a:t>
            </a:r>
            <a:r>
              <a:rPr lang="tr-TR" sz="900" i="1" dirty="0">
                <a:solidFill>
                  <a:schemeClr val="bg1"/>
                </a:solidFill>
              </a:rPr>
              <a:t>)</a:t>
            </a:r>
            <a:r>
              <a:rPr lang="fi-FI" sz="900" i="1" dirty="0">
                <a:solidFill>
                  <a:schemeClr val="bg1"/>
                </a:solidFill>
              </a:rPr>
              <a:t>.</a:t>
            </a:r>
            <a:r>
              <a:rPr lang="tr-TR" sz="900" i="1" dirty="0">
                <a:solidFill>
                  <a:schemeClr val="bg1"/>
                </a:solidFill>
              </a:rPr>
              <a:t> 4</a:t>
            </a:r>
            <a:r>
              <a:rPr lang="fi-FI" sz="900" i="1" dirty="0">
                <a:solidFill>
                  <a:schemeClr val="bg1"/>
                </a:solidFill>
              </a:rPr>
              <a:t>. http://americanpregnancy.org/pregnancyhealth/omega3fishoil/ </a:t>
            </a:r>
            <a:r>
              <a:rPr lang="tr-TR" sz="900" i="1" dirty="0">
                <a:solidFill>
                  <a:schemeClr val="bg1"/>
                </a:solidFill>
              </a:rPr>
              <a:t>(</a:t>
            </a:r>
            <a:r>
              <a:rPr lang="fi-FI" sz="900" i="1" dirty="0">
                <a:solidFill>
                  <a:schemeClr val="bg1"/>
                </a:solidFill>
              </a:rPr>
              <a:t>Eri</a:t>
            </a:r>
            <a:r>
              <a:rPr lang="tr-TR" sz="900" i="1" dirty="0" err="1">
                <a:solidFill>
                  <a:schemeClr val="bg1"/>
                </a:solidFill>
              </a:rPr>
              <a:t>şim</a:t>
            </a:r>
            <a:r>
              <a:rPr lang="fi-FI" sz="900" i="1" dirty="0">
                <a:solidFill>
                  <a:schemeClr val="bg1"/>
                </a:solidFill>
              </a:rPr>
              <a:t>: </a:t>
            </a:r>
            <a:r>
              <a:rPr lang="tr-TR" sz="900" i="1" dirty="0">
                <a:solidFill>
                  <a:schemeClr val="bg1"/>
                </a:solidFill>
              </a:rPr>
              <a:t>Aralık </a:t>
            </a:r>
            <a:r>
              <a:rPr lang="fi-FI" sz="900" i="1" dirty="0">
                <a:solidFill>
                  <a:schemeClr val="bg1"/>
                </a:solidFill>
              </a:rPr>
              <a:t>2016</a:t>
            </a:r>
            <a:r>
              <a:rPr lang="tr-TR" sz="900" i="1" dirty="0">
                <a:solidFill>
                  <a:schemeClr val="bg1"/>
                </a:solidFill>
              </a:rPr>
              <a:t>)</a:t>
            </a:r>
            <a:r>
              <a:rPr lang="fi-FI" sz="900" i="1" dirty="0">
                <a:solidFill>
                  <a:schemeClr val="bg1"/>
                </a:solidFill>
              </a:rPr>
              <a:t>.</a:t>
            </a:r>
            <a:endParaRPr lang="tr-TR" sz="9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8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2 İçerik Yer Tutucusu"/>
          <p:cNvSpPr>
            <a:spLocks noGrp="1"/>
          </p:cNvSpPr>
          <p:nvPr>
            <p:ph idx="4294967295"/>
          </p:nvPr>
        </p:nvSpPr>
        <p:spPr>
          <a:xfrm>
            <a:off x="552322" y="1326809"/>
            <a:ext cx="8208912" cy="3240360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22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preeklamptik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 40 kontrol olgularında yapılan bir çalışmada, omega-3 yağ asitlerini yetersiz içeren olguların 7.6 misli daha fazla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preeklampsi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tanısı aldıkları ortaya konmuş.</a:t>
            </a:r>
          </a:p>
          <a:p>
            <a:pPr eaLnBrk="1" hangingPunct="1">
              <a:buNone/>
            </a:pPr>
            <a:endParaRPr lang="tr-TR" altLang="tr-TR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/>
            <a:r>
              <a:rPr lang="tr-TR" sz="1800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Hipertansiyon</a:t>
            </a:r>
            <a:r>
              <a:rPr lang="tr-TR" sz="18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ve buna bağlı </a:t>
            </a:r>
            <a:r>
              <a:rPr lang="tr-TR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preeklampsi</a:t>
            </a:r>
            <a:r>
              <a:rPr lang="tr-TR" sz="18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riskinin azalmasını destekler.</a:t>
            </a:r>
            <a:endParaRPr lang="tr-TR" altLang="tr-TR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buNone/>
            </a:pPr>
            <a:endParaRPr lang="tr-TR" altLang="tr-TR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Omega yağ </a:t>
            </a:r>
            <a:r>
              <a:rPr lang="tr-TR" altLang="tr-T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asitlerinin etkilerini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TXA2 </a:t>
            </a:r>
            <a:r>
              <a:rPr lang="tr-TR" altLang="tr-TR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inhibisyonu</a:t>
            </a:r>
            <a:r>
              <a:rPr lang="tr-TR" altLang="tr-T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 aynı zamanda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vazodilatasyon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altLang="tr-T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yaparak, 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lökosit reaktivitesini ve trombosit </a:t>
            </a:r>
            <a:r>
              <a:rPr lang="tr-TR" altLang="tr-TR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agresyonunu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altLang="tr-T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azaltarak oluşturdukları </a:t>
            </a:r>
            <a:r>
              <a:rPr lang="tr-TR" altLang="tr-T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düşünülmektedir.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 idx="4294967295"/>
          </p:nvPr>
        </p:nvSpPr>
        <p:spPr>
          <a:xfrm>
            <a:off x="2555776" y="195486"/>
            <a:ext cx="6183021" cy="857250"/>
          </a:xfrm>
        </p:spPr>
        <p:txBody>
          <a:bodyPr>
            <a:normAutofit/>
          </a:bodyPr>
          <a:lstStyle/>
          <a:p>
            <a:r>
              <a:rPr lang="tr-TR" altLang="tr-TR" sz="3600" dirty="0"/>
              <a:t>Hipertansiyon ve </a:t>
            </a:r>
            <a:r>
              <a:rPr lang="tr-TR" altLang="tr-TR" sz="3600" dirty="0" err="1"/>
              <a:t>preeklampsia</a:t>
            </a:r>
            <a:endParaRPr lang="tr-TR" sz="3600" dirty="0"/>
          </a:p>
        </p:txBody>
      </p:sp>
      <p:sp>
        <p:nvSpPr>
          <p:cNvPr id="3" name="Rectangle 2"/>
          <p:cNvSpPr/>
          <p:nvPr/>
        </p:nvSpPr>
        <p:spPr>
          <a:xfrm>
            <a:off x="-34763" y="4771517"/>
            <a:ext cx="91623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800" dirty="0">
                <a:solidFill>
                  <a:schemeClr val="bg1"/>
                </a:solidFill>
                <a:latin typeface="MuseoCyrl-300"/>
              </a:rPr>
              <a:t>http://articles.mercola.com/omega-3.aspx, Erisim tarihi: 22.4.2016.</a:t>
            </a:r>
            <a:r>
              <a:rPr lang="fi-FI" sz="800" dirty="0">
                <a:solidFill>
                  <a:schemeClr val="bg1"/>
                </a:solidFill>
                <a:latin typeface="MuseoCyrl-500"/>
              </a:rPr>
              <a:t> </a:t>
            </a:r>
            <a:r>
              <a:rPr lang="fi-FI" sz="800" dirty="0">
                <a:solidFill>
                  <a:schemeClr val="bg1"/>
                </a:solidFill>
                <a:latin typeface="MuseoCyrl-300"/>
              </a:rPr>
              <a:t>http://americanpregnancy.org/pregnancyhealth/omega3fishoil/, Erisim tarihi: 22.4.2016</a:t>
            </a:r>
            <a:endParaRPr lang="tr-TR" sz="800" dirty="0">
              <a:solidFill>
                <a:schemeClr val="bg1"/>
              </a:solidFill>
              <a:latin typeface="MuseoCyrl-300"/>
            </a:endParaRPr>
          </a:p>
          <a:p>
            <a:r>
              <a:rPr lang="fi-FI" sz="800" dirty="0">
                <a:solidFill>
                  <a:schemeClr val="bg1"/>
                </a:solidFill>
                <a:latin typeface="MuseoCyrl-300"/>
              </a:rPr>
              <a:t>http://www.hsph.harvard.edu/nutritionsource/omega-3-fats/,Erisim tarihi: 22.4.2016.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976" y="1052449"/>
            <a:ext cx="4824536" cy="2959461"/>
          </a:xfrm>
          <a:solidFill>
            <a:srgbClr val="CC0066"/>
          </a:solidFill>
        </p:spPr>
        <p:txBody>
          <a:bodyPr>
            <a:noAutofit/>
          </a:bodyPr>
          <a:lstStyle/>
          <a:p>
            <a:pPr algn="l"/>
            <a:r>
              <a:rPr lang="tr-TR" sz="1800" dirty="0">
                <a:solidFill>
                  <a:schemeClr val="bg1"/>
                </a:solidFill>
              </a:rPr>
              <a:t>Gebelikte kullanılan </a:t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2000" b="1" dirty="0">
                <a:solidFill>
                  <a:schemeClr val="bg1"/>
                </a:solidFill>
              </a:rPr>
              <a:t>Omega-3’ün yararı</a:t>
            </a:r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1800" dirty="0">
                <a:solidFill>
                  <a:schemeClr val="bg1"/>
                </a:solidFill>
              </a:rPr>
              <a:t/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1800" dirty="0">
                <a:solidFill>
                  <a:schemeClr val="bg1"/>
                </a:solidFill>
              </a:rPr>
              <a:t>1980’lerin başında </a:t>
            </a:r>
            <a:r>
              <a:rPr lang="tr-TR" sz="2000" b="1" dirty="0">
                <a:solidFill>
                  <a:schemeClr val="bg1"/>
                </a:solidFill>
              </a:rPr>
              <a:t>Danimarkalı</a:t>
            </a:r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1800" dirty="0">
                <a:solidFill>
                  <a:schemeClr val="bg1"/>
                </a:solidFill>
              </a:rPr>
              <a:t>araştırmacıların </a:t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1800" dirty="0">
                <a:solidFill>
                  <a:schemeClr val="bg1"/>
                </a:solidFill>
              </a:rPr>
              <a:t>dikkatini çekti.</a:t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1800" dirty="0">
                <a:solidFill>
                  <a:schemeClr val="bg1"/>
                </a:solidFill>
              </a:rPr>
              <a:t/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1800" dirty="0">
                <a:solidFill>
                  <a:schemeClr val="bg1"/>
                </a:solidFill>
              </a:rPr>
              <a:t>Danimarka’ya bağlı Faroe Adalarında yaşayan </a:t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1800" dirty="0">
                <a:solidFill>
                  <a:schemeClr val="bg1"/>
                </a:solidFill>
              </a:rPr>
              <a:t>kadınların çocuklarının anakarada yaşayanlara göre </a:t>
            </a:r>
            <a:br>
              <a:rPr lang="tr-TR" sz="1800" dirty="0">
                <a:solidFill>
                  <a:schemeClr val="bg1"/>
                </a:solidFill>
              </a:rPr>
            </a:br>
            <a:r>
              <a:rPr lang="tr-TR" sz="2000" b="1" dirty="0">
                <a:solidFill>
                  <a:schemeClr val="bg1"/>
                </a:solidFill>
              </a:rPr>
              <a:t>194 gram daha ağır </a:t>
            </a:r>
            <a:r>
              <a:rPr lang="tr-TR" sz="1800" dirty="0">
                <a:solidFill>
                  <a:schemeClr val="bg1"/>
                </a:solidFill>
              </a:rPr>
              <a:t>ve</a:t>
            </a:r>
            <a:r>
              <a:rPr lang="tr-TR" sz="1800" b="1" dirty="0">
                <a:solidFill>
                  <a:schemeClr val="bg1"/>
                </a:solidFill>
              </a:rPr>
              <a:t> </a:t>
            </a:r>
            <a:r>
              <a:rPr lang="tr-TR" sz="2000" b="1" dirty="0">
                <a:solidFill>
                  <a:schemeClr val="bg1"/>
                </a:solidFill>
              </a:rPr>
              <a:t>4 gün daha geç</a:t>
            </a:r>
            <a:r>
              <a:rPr lang="tr-TR" sz="2000" dirty="0">
                <a:solidFill>
                  <a:schemeClr val="bg1"/>
                </a:solidFill>
              </a:rPr>
              <a:t> </a:t>
            </a:r>
            <a:br>
              <a:rPr lang="tr-TR" sz="2000" dirty="0">
                <a:solidFill>
                  <a:schemeClr val="bg1"/>
                </a:solidFill>
              </a:rPr>
            </a:br>
            <a:r>
              <a:rPr lang="tr-TR" sz="1800" dirty="0">
                <a:solidFill>
                  <a:schemeClr val="bg1"/>
                </a:solidFill>
              </a:rPr>
              <a:t>doğduğunu fark ettiler.</a:t>
            </a:r>
          </a:p>
        </p:txBody>
      </p:sp>
      <p:sp>
        <p:nvSpPr>
          <p:cNvPr id="3" name="Rectangle 2"/>
          <p:cNvSpPr/>
          <p:nvPr/>
        </p:nvSpPr>
        <p:spPr>
          <a:xfrm>
            <a:off x="35496" y="4845809"/>
            <a:ext cx="793663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i="1" dirty="0" err="1">
                <a:solidFill>
                  <a:schemeClr val="bg1"/>
                </a:solidFill>
              </a:rPr>
              <a:t>Greenberg</a:t>
            </a:r>
            <a:r>
              <a:rPr lang="tr-TR" sz="1000" i="1" dirty="0">
                <a:solidFill>
                  <a:schemeClr val="bg1"/>
                </a:solidFill>
              </a:rPr>
              <a:t> JA, </a:t>
            </a:r>
            <a:r>
              <a:rPr lang="tr-TR" sz="1000" i="1" dirty="0" err="1">
                <a:solidFill>
                  <a:schemeClr val="bg1"/>
                </a:solidFill>
              </a:rPr>
              <a:t>Bell</a:t>
            </a:r>
            <a:r>
              <a:rPr lang="tr-TR" sz="1000" i="1" dirty="0">
                <a:solidFill>
                  <a:schemeClr val="bg1"/>
                </a:solidFill>
              </a:rPr>
              <a:t> JS, </a:t>
            </a:r>
            <a:r>
              <a:rPr lang="tr-TR" sz="1000" i="1" dirty="0" err="1">
                <a:solidFill>
                  <a:schemeClr val="bg1"/>
                </a:solidFill>
              </a:rPr>
              <a:t>Ausdal</a:t>
            </a:r>
            <a:r>
              <a:rPr lang="tr-TR" sz="1000" i="1" dirty="0">
                <a:solidFill>
                  <a:schemeClr val="bg1"/>
                </a:solidFill>
              </a:rPr>
              <a:t> WV. Omega-3 </a:t>
            </a:r>
            <a:r>
              <a:rPr lang="tr-TR" sz="1000" i="1" dirty="0" err="1">
                <a:solidFill>
                  <a:schemeClr val="bg1"/>
                </a:solidFill>
              </a:rPr>
              <a:t>fatty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acid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supplementation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during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pregnancy</a:t>
            </a:r>
            <a:r>
              <a:rPr lang="tr-TR" sz="1000" i="1" dirty="0">
                <a:solidFill>
                  <a:schemeClr val="bg1"/>
                </a:solidFill>
              </a:rPr>
              <a:t>. </a:t>
            </a:r>
            <a:r>
              <a:rPr lang="da-DK" sz="1000" i="1" dirty="0">
                <a:solidFill>
                  <a:schemeClr val="bg1"/>
                </a:solidFill>
              </a:rPr>
              <a:t>Rev Obstet Gynecol. 2008;1(4):162-169</a:t>
            </a:r>
            <a:endParaRPr lang="tr-TR" sz="1000" i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052448"/>
            <a:ext cx="4320480" cy="2959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109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Unvan 1"/>
          <p:cNvSpPr>
            <a:spLocks noGrp="1"/>
          </p:cNvSpPr>
          <p:nvPr>
            <p:ph type="title" idx="4294967295"/>
          </p:nvPr>
        </p:nvSpPr>
        <p:spPr>
          <a:xfrm>
            <a:off x="1115616" y="411510"/>
            <a:ext cx="3839169" cy="2445835"/>
          </a:xfrm>
        </p:spPr>
        <p:txBody>
          <a:bodyPr>
            <a:noAutofit/>
          </a:bodyPr>
          <a:lstStyle/>
          <a:p>
            <a:pPr algn="l" eaLnBrk="1" hangingPunct="1"/>
            <a:r>
              <a:rPr lang="tr-TR" altLang="tr-TR" sz="3600" dirty="0">
                <a:solidFill>
                  <a:srgbClr val="CC0066"/>
                </a:solidFill>
              </a:rPr>
              <a:t>Omega-3 ve </a:t>
            </a:r>
            <a:br>
              <a:rPr lang="tr-TR" altLang="tr-TR" sz="3600" dirty="0">
                <a:solidFill>
                  <a:srgbClr val="CC0066"/>
                </a:solidFill>
              </a:rPr>
            </a:br>
            <a:r>
              <a:rPr lang="tr-TR" altLang="tr-TR" sz="3600" dirty="0">
                <a:solidFill>
                  <a:srgbClr val="CC0066"/>
                </a:solidFill>
              </a:rPr>
              <a:t>erken doğum </a:t>
            </a:r>
            <a:br>
              <a:rPr lang="tr-TR" altLang="tr-TR" sz="3600" dirty="0">
                <a:solidFill>
                  <a:srgbClr val="CC0066"/>
                </a:solidFill>
              </a:rPr>
            </a:br>
            <a:r>
              <a:rPr lang="tr-TR" altLang="tr-TR" sz="3600" dirty="0">
                <a:solidFill>
                  <a:srgbClr val="CC0066"/>
                </a:solidFill>
              </a:rPr>
              <a:t>eyleminde </a:t>
            </a:r>
            <a:br>
              <a:rPr lang="tr-TR" altLang="tr-TR" sz="3600" dirty="0">
                <a:solidFill>
                  <a:srgbClr val="CC0066"/>
                </a:solidFill>
              </a:rPr>
            </a:br>
            <a:r>
              <a:rPr lang="tr-TR" altLang="tr-TR" sz="3600" dirty="0">
                <a:solidFill>
                  <a:srgbClr val="CC0066"/>
                </a:solidFill>
              </a:rPr>
              <a:t>koruyucu etki</a:t>
            </a:r>
          </a:p>
        </p:txBody>
      </p:sp>
      <p:pic>
        <p:nvPicPr>
          <p:cNvPr id="34819" name="İçerik Yer Tutucusu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067944" y="123478"/>
            <a:ext cx="3691789" cy="4783663"/>
          </a:xfr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2 İçerik Yer Tutucusu"/>
          <p:cNvSpPr>
            <a:spLocks noGrp="1"/>
          </p:cNvSpPr>
          <p:nvPr>
            <p:ph idx="4294967295"/>
          </p:nvPr>
        </p:nvSpPr>
        <p:spPr>
          <a:xfrm>
            <a:off x="323528" y="2211710"/>
            <a:ext cx="8820472" cy="3394075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tr-TR" sz="1800" dirty="0" err="1"/>
              <a:t>S</a:t>
            </a:r>
            <a:r>
              <a:rPr lang="tr-TR" altLang="tr-TR" sz="1800" dirty="0" err="1" smtClean="0"/>
              <a:t>ivilizasyon</a:t>
            </a:r>
            <a:r>
              <a:rPr lang="tr-TR" altLang="tr-TR" sz="1800" dirty="0" smtClean="0"/>
              <a:t> </a:t>
            </a:r>
            <a:r>
              <a:rPr lang="tr-TR" altLang="tr-TR" sz="1800" dirty="0"/>
              <a:t>öncesi dönemlerde  bu oranın 1:1 veya 1:2 şeklinde olduğu düşünülmektedir.</a:t>
            </a:r>
          </a:p>
          <a:p>
            <a:pPr eaLnBrk="1" hangingPunct="1"/>
            <a:r>
              <a:rPr lang="tr-TR" altLang="tr-TR" sz="1800" dirty="0"/>
              <a:t>Modern yaşamın getirdiği yiyecek alışkanlıkları bu oranı 1:10 seviyelerine  getirmiştir.</a:t>
            </a:r>
          </a:p>
          <a:p>
            <a:pPr eaLnBrk="1" hangingPunct="1"/>
            <a:r>
              <a:rPr lang="tr-TR" altLang="tr-TR" sz="1800" dirty="0" err="1"/>
              <a:t>Omega</a:t>
            </a:r>
            <a:r>
              <a:rPr lang="tr-TR" altLang="tr-TR" sz="1800" dirty="0"/>
              <a:t>-3 yağ asitleri </a:t>
            </a:r>
            <a:r>
              <a:rPr lang="tr-TR" altLang="tr-TR" sz="1800" dirty="0" err="1"/>
              <a:t>inflamasyonu</a:t>
            </a:r>
            <a:r>
              <a:rPr lang="tr-TR" altLang="tr-TR" sz="1800" dirty="0"/>
              <a:t> baskılar.</a:t>
            </a:r>
          </a:p>
          <a:p>
            <a:r>
              <a:rPr lang="tr-TR" altLang="tr-TR" sz="1800" dirty="0" err="1"/>
              <a:t>Omega</a:t>
            </a:r>
            <a:r>
              <a:rPr lang="tr-TR" altLang="tr-TR" sz="1800" dirty="0"/>
              <a:t>-6 yağ asitleri </a:t>
            </a:r>
            <a:r>
              <a:rPr lang="tr-TR" altLang="tr-TR" sz="1800" dirty="0" err="1"/>
              <a:t>prostaglandin</a:t>
            </a:r>
            <a:r>
              <a:rPr lang="tr-TR" altLang="tr-TR" sz="1800" dirty="0"/>
              <a:t> E3 serisini uyarırlar ve </a:t>
            </a:r>
            <a:r>
              <a:rPr lang="tr-TR" altLang="tr-TR" sz="1800" dirty="0" err="1"/>
              <a:t>inflamasyonu</a:t>
            </a:r>
            <a:r>
              <a:rPr lang="tr-TR" altLang="tr-TR" sz="1800" dirty="0"/>
              <a:t> tetikler.</a:t>
            </a:r>
          </a:p>
          <a:p>
            <a:r>
              <a:rPr lang="tr-TR" altLang="tr-TR" sz="1800" dirty="0" err="1"/>
              <a:t>Omega</a:t>
            </a:r>
            <a:r>
              <a:rPr lang="tr-TR" altLang="tr-TR" sz="1800" dirty="0"/>
              <a:t> 6 oranlarının </a:t>
            </a:r>
            <a:r>
              <a:rPr lang="tr-TR" altLang="tr-TR" sz="1800" dirty="0" err="1"/>
              <a:t>omega</a:t>
            </a:r>
            <a:r>
              <a:rPr lang="tr-TR" altLang="tr-TR" sz="1800" dirty="0"/>
              <a:t> 3 oranlarının üstüne  çıkması bir  çok kronik </a:t>
            </a:r>
            <a:r>
              <a:rPr lang="tr-TR" altLang="tr-TR" sz="1800" dirty="0" err="1"/>
              <a:t>enflamasyonla</a:t>
            </a:r>
            <a:r>
              <a:rPr lang="tr-TR" altLang="tr-TR" sz="1800" dirty="0"/>
              <a:t> seyreden </a:t>
            </a:r>
            <a:r>
              <a:rPr lang="tr-TR" altLang="tr-TR" sz="1800" dirty="0" err="1"/>
              <a:t>patalojinin</a:t>
            </a:r>
            <a:r>
              <a:rPr lang="tr-TR" altLang="tr-TR" sz="1800" dirty="0"/>
              <a:t> ortaya çıkmasına neden olmuştur.</a:t>
            </a:r>
          </a:p>
          <a:p>
            <a:pPr eaLnBrk="1" hangingPunct="1"/>
            <a:endParaRPr lang="tr-TR" altLang="tr-TR" sz="1800" dirty="0"/>
          </a:p>
        </p:txBody>
      </p:sp>
      <p:sp>
        <p:nvSpPr>
          <p:cNvPr id="2" name="Başlık 1"/>
          <p:cNvSpPr>
            <a:spLocks noGrp="1"/>
          </p:cNvSpPr>
          <p:nvPr>
            <p:ph type="title" idx="4294967295"/>
          </p:nvPr>
        </p:nvSpPr>
        <p:spPr>
          <a:xfrm>
            <a:off x="2614692" y="-11776"/>
            <a:ext cx="4058633" cy="2223486"/>
          </a:xfrm>
        </p:spPr>
        <p:txBody>
          <a:bodyPr>
            <a:noAutofit/>
          </a:bodyPr>
          <a:lstStyle/>
          <a:p>
            <a:r>
              <a:rPr lang="tr-TR" altLang="tr-TR" sz="4000" b="1" dirty="0" err="1">
                <a:solidFill>
                  <a:schemeClr val="bg1"/>
                </a:solidFill>
              </a:rPr>
              <a:t>Omega</a:t>
            </a:r>
            <a:r>
              <a:rPr lang="tr-TR" altLang="tr-TR" sz="4000" b="1" dirty="0">
                <a:solidFill>
                  <a:schemeClr val="bg1"/>
                </a:solidFill>
              </a:rPr>
              <a:t> 3 ve </a:t>
            </a:r>
            <a:br>
              <a:rPr lang="tr-TR" altLang="tr-TR" sz="4000" b="1" dirty="0">
                <a:solidFill>
                  <a:schemeClr val="bg1"/>
                </a:solidFill>
              </a:rPr>
            </a:br>
            <a:r>
              <a:rPr lang="tr-TR" altLang="tr-TR" sz="4000" b="1" dirty="0" err="1">
                <a:solidFill>
                  <a:schemeClr val="bg1"/>
                </a:solidFill>
              </a:rPr>
              <a:t>Omega</a:t>
            </a:r>
            <a:r>
              <a:rPr lang="tr-TR" altLang="tr-TR" sz="4000" b="1" dirty="0">
                <a:solidFill>
                  <a:schemeClr val="bg1"/>
                </a:solidFill>
              </a:rPr>
              <a:t> 6 </a:t>
            </a:r>
            <a:br>
              <a:rPr lang="tr-TR" altLang="tr-TR" sz="4000" b="1" dirty="0">
                <a:solidFill>
                  <a:schemeClr val="bg1"/>
                </a:solidFill>
              </a:rPr>
            </a:br>
            <a:r>
              <a:rPr lang="tr-TR" altLang="tr-TR" sz="4000" b="1" dirty="0">
                <a:solidFill>
                  <a:schemeClr val="bg1"/>
                </a:solidFill>
              </a:rPr>
              <a:t>oranlarının önemi</a:t>
            </a:r>
            <a:endParaRPr lang="tr-TR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1419622"/>
            <a:ext cx="8716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Omega-6 / Omega-3 yüksek oranları gebelikte “</a:t>
            </a:r>
            <a:r>
              <a:rPr lang="tr-TR" dirty="0" err="1"/>
              <a:t>proinflamatuar</a:t>
            </a:r>
            <a:r>
              <a:rPr lang="tr-TR" dirty="0"/>
              <a:t> </a:t>
            </a:r>
            <a:r>
              <a:rPr lang="tr-TR" dirty="0" err="1"/>
              <a:t>eicosanoid</a:t>
            </a:r>
            <a:r>
              <a:rPr lang="tr-TR" dirty="0"/>
              <a:t>” yapımını arttırır </a:t>
            </a:r>
            <a:r>
              <a:rPr lang="tr-TR" i="1" dirty="0"/>
              <a:t>( PGE 2 ve PGF 2 alfa).</a:t>
            </a:r>
          </a:p>
          <a:p>
            <a:endParaRPr lang="tr-TR" dirty="0"/>
          </a:p>
          <a:p>
            <a:r>
              <a:rPr lang="tr-TR" dirty="0"/>
              <a:t>Bu </a:t>
            </a:r>
            <a:r>
              <a:rPr lang="tr-TR" dirty="0" err="1"/>
              <a:t>metabolikler</a:t>
            </a:r>
            <a:r>
              <a:rPr lang="tr-TR" dirty="0"/>
              <a:t> </a:t>
            </a:r>
            <a:r>
              <a:rPr lang="tr-TR" dirty="0" err="1"/>
              <a:t>travayın</a:t>
            </a:r>
            <a:r>
              <a:rPr lang="tr-TR" dirty="0"/>
              <a:t> ve erken doğum eyleminin başlaması ile ilişkilidir.</a:t>
            </a:r>
          </a:p>
          <a:p>
            <a:endParaRPr lang="tr-TR" dirty="0"/>
          </a:p>
          <a:p>
            <a:r>
              <a:rPr lang="tr-TR" dirty="0"/>
              <a:t>Diyet yolu ile daha fazla EPA alınımı “</a:t>
            </a:r>
            <a:r>
              <a:rPr lang="tr-TR" dirty="0" err="1"/>
              <a:t>proinflamatuar</a:t>
            </a:r>
            <a:r>
              <a:rPr lang="tr-TR" dirty="0"/>
              <a:t> </a:t>
            </a:r>
            <a:r>
              <a:rPr lang="tr-TR" dirty="0" err="1"/>
              <a:t>eicosanoid”lerin</a:t>
            </a:r>
            <a:r>
              <a:rPr lang="tr-TR" dirty="0"/>
              <a:t> yapımını azaltarak ve </a:t>
            </a:r>
            <a:r>
              <a:rPr lang="tr-TR" dirty="0" err="1"/>
              <a:t>prostasiklin</a:t>
            </a:r>
            <a:r>
              <a:rPr lang="tr-TR" dirty="0"/>
              <a:t> (PGI 2) yapımını arttırarak </a:t>
            </a:r>
            <a:r>
              <a:rPr lang="tr-TR" dirty="0" err="1" smtClean="0"/>
              <a:t>miyometrial</a:t>
            </a:r>
            <a:r>
              <a:rPr lang="tr-TR" dirty="0" smtClean="0"/>
              <a:t> </a:t>
            </a:r>
            <a:r>
              <a:rPr lang="tr-TR" dirty="0" err="1"/>
              <a:t>relaksasyona</a:t>
            </a:r>
            <a:r>
              <a:rPr lang="tr-TR" dirty="0"/>
              <a:t> yol açar. </a:t>
            </a:r>
          </a:p>
          <a:p>
            <a:endParaRPr lang="tr-TR" dirty="0"/>
          </a:p>
          <a:p>
            <a:r>
              <a:rPr lang="tr-TR" dirty="0" err="1"/>
              <a:t>Omega</a:t>
            </a:r>
            <a:r>
              <a:rPr lang="tr-TR" dirty="0"/>
              <a:t>-3 yağ asitleri, PGE 2 ve PGF 2 alfa yapımını azaltarak doğum eyleminin başlamasını </a:t>
            </a:r>
            <a:r>
              <a:rPr lang="tr-TR" dirty="0" err="1"/>
              <a:t>inhibe</a:t>
            </a:r>
            <a:r>
              <a:rPr lang="tr-TR" dirty="0"/>
              <a:t> etmektedir.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146342" y="627534"/>
            <a:ext cx="4585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solidFill>
                  <a:srgbClr val="CC0066"/>
                </a:solidFill>
              </a:rPr>
              <a:t>Omega-3 ve Erken Doğum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15616" y="1203598"/>
            <a:ext cx="7128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Gebelikte anne sağlığı ve bebek gelişimi için doğru beslenmenin önemi tartışılmaz. Ancak önerilen günlük vitamin ve mineral alımını dengelemek en sağlıklı diyette dahi zor olabilir. </a:t>
            </a:r>
          </a:p>
          <a:p>
            <a:endParaRPr lang="tr-T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Anne </a:t>
            </a: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 bebeğin hayati besinlerden maksimum yararlanabilmesi için gebelik boyunca doğal destekler özellikle tavsiye edilir.</a:t>
            </a:r>
          </a:p>
          <a:p>
            <a:endParaRPr lang="tr-T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463080" y="-55305"/>
            <a:ext cx="8229600" cy="1380610"/>
          </a:xfrm>
        </p:spPr>
        <p:txBody>
          <a:bodyPr>
            <a:noAutofit/>
          </a:bodyPr>
          <a:lstStyle/>
          <a:p>
            <a:r>
              <a:rPr lang="tr-TR" sz="2000" b="1" dirty="0"/>
              <a:t>U</a:t>
            </a:r>
            <a:r>
              <a:rPr lang="tr-TR" sz="2000" b="1" dirty="0" smtClean="0"/>
              <a:t>zun </a:t>
            </a:r>
            <a:r>
              <a:rPr lang="tr-TR" sz="2000" b="1" dirty="0"/>
              <a:t>zincirli çoklu doymamış yağ asitleri alınmasının </a:t>
            </a:r>
            <a:br>
              <a:rPr lang="tr-TR" sz="2000" b="1" dirty="0"/>
            </a:br>
            <a:r>
              <a:rPr lang="tr-TR" sz="2000" b="1" dirty="0"/>
              <a:t>gebelik, anne, bebek ve çocuk sağlığı üzerine etkileri. </a:t>
            </a:r>
            <a:br>
              <a:rPr lang="tr-TR" sz="2000" b="1" dirty="0"/>
            </a:br>
            <a:r>
              <a:rPr lang="tr-TR" sz="2000" b="1" dirty="0"/>
              <a:t>Sistematik bir gözden geçirme. </a:t>
            </a:r>
            <a:br>
              <a:rPr lang="tr-TR" sz="2000" b="1" dirty="0"/>
            </a:br>
            <a:r>
              <a:rPr lang="tr-TR" sz="1800" i="1" dirty="0" err="1"/>
              <a:t>Imhoff-Kunsch</a:t>
            </a:r>
            <a:r>
              <a:rPr lang="tr-TR" sz="1800" i="1" dirty="0"/>
              <a:t> B et al. 2012  </a:t>
            </a:r>
            <a:endParaRPr lang="tr-TR" sz="2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584" y="1347614"/>
            <a:ext cx="8229600" cy="3394075"/>
          </a:xfrm>
        </p:spPr>
        <p:txBody>
          <a:bodyPr>
            <a:noAutofit/>
          </a:bodyPr>
          <a:lstStyle/>
          <a:p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Çalışmanın amacı</a:t>
            </a:r>
          </a:p>
          <a:p>
            <a:pPr lvl="1"/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 kadınların aldığı omega-3 takviyesinin annenin ve bebeğin sağlığı üzerine etkilerini sistematik olarak özetlemek</a:t>
            </a:r>
          </a:p>
          <a:p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Çalışma tasarımı</a:t>
            </a:r>
          </a:p>
          <a:p>
            <a:pPr lvl="1"/>
            <a:r>
              <a:rPr lang="tr-TR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Meta-analiz</a:t>
            </a:r>
          </a:p>
          <a:p>
            <a:pPr lvl="2"/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 adet </a:t>
            </a:r>
            <a:r>
              <a:rPr lang="tr-T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randomize</a:t>
            </a:r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klinik çalışma</a:t>
            </a:r>
          </a:p>
          <a:p>
            <a:pPr lvl="2"/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14 gözlemsel çalışma</a:t>
            </a:r>
          </a:p>
          <a:p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Sonuç</a:t>
            </a:r>
          </a:p>
          <a:p>
            <a:pPr lvl="1"/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Gebelerde Omega-3 takviyesi </a:t>
            </a:r>
            <a:r>
              <a:rPr lang="tr-TR" sz="1800" b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erken dönemde </a:t>
            </a:r>
            <a:r>
              <a:rPr lang="tr-TR" sz="1800" b="1" u="sng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preterm</a:t>
            </a:r>
            <a:r>
              <a:rPr lang="tr-TR" sz="1800" b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doğumları </a:t>
            </a:r>
          </a:p>
          <a:p>
            <a:pPr marL="457200" lvl="1" indent="0">
              <a:buNone/>
            </a:pP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</a:t>
            </a:r>
            <a:r>
              <a:rPr lang="tr-TR" sz="1800" b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azaltır </a:t>
            </a: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 </a:t>
            </a:r>
            <a:r>
              <a:rPr lang="tr-TR" sz="1800" b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doğum ağırlığında artışa </a:t>
            </a:r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neden olur.</a:t>
            </a:r>
            <a:endParaRPr lang="tr-TR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763998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i="1" dirty="0" err="1">
                <a:solidFill>
                  <a:schemeClr val="bg1"/>
                </a:solidFill>
              </a:rPr>
              <a:t>Imhoff-Kunsch</a:t>
            </a:r>
            <a:r>
              <a:rPr lang="tr-TR" sz="1000" i="1" dirty="0">
                <a:solidFill>
                  <a:schemeClr val="bg1"/>
                </a:solidFill>
              </a:rPr>
              <a:t> B, </a:t>
            </a:r>
            <a:r>
              <a:rPr lang="tr-TR" sz="1000" i="1" dirty="0" err="1">
                <a:solidFill>
                  <a:schemeClr val="bg1"/>
                </a:solidFill>
              </a:rPr>
              <a:t>Briggs</a:t>
            </a:r>
            <a:r>
              <a:rPr lang="tr-TR" sz="1000" i="1" dirty="0">
                <a:solidFill>
                  <a:schemeClr val="bg1"/>
                </a:solidFill>
              </a:rPr>
              <a:t> V, </a:t>
            </a:r>
            <a:r>
              <a:rPr lang="tr-TR" sz="1000" i="1" dirty="0" err="1">
                <a:solidFill>
                  <a:schemeClr val="bg1"/>
                </a:solidFill>
              </a:rPr>
              <a:t>Goldberg</a:t>
            </a:r>
            <a:r>
              <a:rPr lang="tr-TR" sz="1000" i="1" dirty="0">
                <a:solidFill>
                  <a:schemeClr val="bg1"/>
                </a:solidFill>
              </a:rPr>
              <a:t> T, et al. </a:t>
            </a:r>
            <a:r>
              <a:rPr lang="en-US" sz="1000" i="1" dirty="0">
                <a:solidFill>
                  <a:schemeClr val="bg1"/>
                </a:solidFill>
              </a:rPr>
              <a:t>Effect of n-3 </a:t>
            </a:r>
            <a:r>
              <a:rPr lang="tr-TR" sz="1000" i="1" dirty="0">
                <a:solidFill>
                  <a:schemeClr val="bg1"/>
                </a:solidFill>
              </a:rPr>
              <a:t>l</a:t>
            </a:r>
            <a:r>
              <a:rPr lang="en-US" sz="1000" i="1" dirty="0" err="1">
                <a:solidFill>
                  <a:schemeClr val="bg1"/>
                </a:solidFill>
              </a:rPr>
              <a:t>ong</a:t>
            </a:r>
            <a:r>
              <a:rPr lang="en-US" sz="1000" i="1" dirty="0">
                <a:solidFill>
                  <a:schemeClr val="bg1"/>
                </a:solidFill>
              </a:rPr>
              <a:t>-chain </a:t>
            </a:r>
            <a:r>
              <a:rPr lang="tr-TR" sz="1000" i="1" dirty="0">
                <a:solidFill>
                  <a:schemeClr val="bg1"/>
                </a:solidFill>
              </a:rPr>
              <a:t>p</a:t>
            </a:r>
            <a:r>
              <a:rPr lang="en-US" sz="1000" i="1" dirty="0" err="1">
                <a:solidFill>
                  <a:schemeClr val="bg1"/>
                </a:solidFill>
              </a:rPr>
              <a:t>olyunsaturated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f</a:t>
            </a:r>
            <a:r>
              <a:rPr lang="en-US" sz="1000" i="1" dirty="0" err="1">
                <a:solidFill>
                  <a:schemeClr val="bg1"/>
                </a:solidFill>
              </a:rPr>
              <a:t>atty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a</a:t>
            </a:r>
            <a:r>
              <a:rPr lang="en-US" sz="1000" i="1" dirty="0" err="1">
                <a:solidFill>
                  <a:schemeClr val="bg1"/>
                </a:solidFill>
              </a:rPr>
              <a:t>cid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i</a:t>
            </a:r>
            <a:r>
              <a:rPr lang="en-US" sz="1000" i="1" dirty="0" err="1">
                <a:solidFill>
                  <a:schemeClr val="bg1"/>
                </a:solidFill>
              </a:rPr>
              <a:t>ntake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en-US" sz="1000" i="1" dirty="0">
                <a:solidFill>
                  <a:schemeClr val="bg1"/>
                </a:solidFill>
              </a:rPr>
              <a:t>during </a:t>
            </a:r>
            <a:r>
              <a:rPr lang="tr-TR" sz="1000" i="1" dirty="0">
                <a:solidFill>
                  <a:schemeClr val="bg1"/>
                </a:solidFill>
              </a:rPr>
              <a:t>p</a:t>
            </a:r>
            <a:r>
              <a:rPr lang="en-US" sz="1000" i="1" dirty="0" err="1">
                <a:solidFill>
                  <a:schemeClr val="bg1"/>
                </a:solidFill>
              </a:rPr>
              <a:t>regnancy</a:t>
            </a:r>
            <a:r>
              <a:rPr lang="en-US" sz="1000" i="1" dirty="0">
                <a:solidFill>
                  <a:schemeClr val="bg1"/>
                </a:solidFill>
              </a:rPr>
              <a:t> on </a:t>
            </a:r>
            <a:r>
              <a:rPr lang="tr-TR" sz="1000" i="1" dirty="0">
                <a:solidFill>
                  <a:schemeClr val="bg1"/>
                </a:solidFill>
              </a:rPr>
              <a:t>m</a:t>
            </a:r>
            <a:r>
              <a:rPr lang="en-US" sz="1000" i="1" dirty="0" err="1">
                <a:solidFill>
                  <a:schemeClr val="bg1"/>
                </a:solidFill>
              </a:rPr>
              <a:t>aternal</a:t>
            </a:r>
            <a:r>
              <a:rPr lang="en-US" sz="1000" i="1" dirty="0">
                <a:solidFill>
                  <a:schemeClr val="bg1"/>
                </a:solidFill>
              </a:rPr>
              <a:t>, </a:t>
            </a:r>
            <a:r>
              <a:rPr lang="tr-TR" sz="1000" i="1" dirty="0">
                <a:solidFill>
                  <a:schemeClr val="bg1"/>
                </a:solidFill>
              </a:rPr>
              <a:t>i</a:t>
            </a:r>
            <a:r>
              <a:rPr lang="en-US" sz="1000" i="1" dirty="0" err="1">
                <a:solidFill>
                  <a:schemeClr val="bg1"/>
                </a:solidFill>
              </a:rPr>
              <a:t>nfant</a:t>
            </a:r>
            <a:r>
              <a:rPr lang="en-US" sz="1000" i="1" dirty="0">
                <a:solidFill>
                  <a:schemeClr val="bg1"/>
                </a:solidFill>
              </a:rPr>
              <a:t>, and </a:t>
            </a:r>
            <a:r>
              <a:rPr lang="tr-TR" sz="1000" i="1" dirty="0">
                <a:solidFill>
                  <a:schemeClr val="bg1"/>
                </a:solidFill>
              </a:rPr>
              <a:t>c</a:t>
            </a:r>
            <a:r>
              <a:rPr lang="en-US" sz="1000" i="1" dirty="0" err="1">
                <a:solidFill>
                  <a:schemeClr val="bg1"/>
                </a:solidFill>
              </a:rPr>
              <a:t>hild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h</a:t>
            </a:r>
            <a:r>
              <a:rPr lang="en-US" sz="1000" i="1" dirty="0" err="1">
                <a:solidFill>
                  <a:schemeClr val="bg1"/>
                </a:solidFill>
              </a:rPr>
              <a:t>ealth</a:t>
            </a:r>
            <a:r>
              <a:rPr lang="tr-TR" sz="1000" i="1" dirty="0">
                <a:solidFill>
                  <a:schemeClr val="bg1"/>
                </a:solidFill>
              </a:rPr>
              <a:t> o</a:t>
            </a:r>
            <a:r>
              <a:rPr lang="en-US" sz="1000" i="1" dirty="0" err="1">
                <a:solidFill>
                  <a:schemeClr val="bg1"/>
                </a:solidFill>
              </a:rPr>
              <a:t>utcomes</a:t>
            </a:r>
            <a:r>
              <a:rPr lang="en-US" sz="1000" i="1" dirty="0">
                <a:solidFill>
                  <a:schemeClr val="bg1"/>
                </a:solidFill>
              </a:rPr>
              <a:t>: A </a:t>
            </a:r>
            <a:r>
              <a:rPr lang="tr-TR" sz="1000" i="1" dirty="0">
                <a:solidFill>
                  <a:schemeClr val="bg1"/>
                </a:solidFill>
              </a:rPr>
              <a:t>s</a:t>
            </a:r>
            <a:r>
              <a:rPr lang="en-US" sz="1000" i="1" dirty="0" err="1">
                <a:solidFill>
                  <a:schemeClr val="bg1"/>
                </a:solidFill>
              </a:rPr>
              <a:t>ystematic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r</a:t>
            </a:r>
            <a:r>
              <a:rPr lang="en-US" sz="1000" i="1" dirty="0" err="1">
                <a:solidFill>
                  <a:schemeClr val="bg1"/>
                </a:solidFill>
              </a:rPr>
              <a:t>eview</a:t>
            </a:r>
            <a:r>
              <a:rPr lang="tr-TR" sz="1000" i="1" dirty="0">
                <a:solidFill>
                  <a:schemeClr val="bg1"/>
                </a:solidFill>
              </a:rPr>
              <a:t>. </a:t>
            </a:r>
            <a:r>
              <a:rPr lang="en-US" sz="1000" i="1" dirty="0" err="1">
                <a:solidFill>
                  <a:schemeClr val="bg1"/>
                </a:solidFill>
              </a:rPr>
              <a:t>Paediatric</a:t>
            </a:r>
            <a:r>
              <a:rPr lang="en-US" sz="1000" i="1" dirty="0">
                <a:solidFill>
                  <a:schemeClr val="bg1"/>
                </a:solidFill>
              </a:rPr>
              <a:t> and Perinatal Epidemiology, 2012, </a:t>
            </a:r>
            <a:r>
              <a:rPr lang="en-US" sz="1000" b="1" i="1" dirty="0">
                <a:solidFill>
                  <a:schemeClr val="bg1"/>
                </a:solidFill>
              </a:rPr>
              <a:t>26 (Suppl. 1)</a:t>
            </a:r>
            <a:r>
              <a:rPr lang="en-US" sz="1000" i="1" dirty="0">
                <a:solidFill>
                  <a:schemeClr val="bg1"/>
                </a:solidFill>
              </a:rPr>
              <a:t>, 91–107</a:t>
            </a:r>
            <a:endParaRPr lang="tr-TR" sz="1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18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8229600" cy="483895"/>
          </a:xfrm>
        </p:spPr>
        <p:txBody>
          <a:bodyPr>
            <a:noAutofit/>
          </a:bodyPr>
          <a:lstStyle/>
          <a:p>
            <a:r>
              <a:rPr lang="tr-TR" sz="2600" b="1" dirty="0">
                <a:solidFill>
                  <a:srgbClr val="C40C6C"/>
                </a:solidFill>
              </a:rPr>
              <a:t>Gebelikte alınan Omega-3 erken doğum riskini azaltır.</a:t>
            </a:r>
          </a:p>
        </p:txBody>
      </p:sp>
      <p:sp>
        <p:nvSpPr>
          <p:cNvPr id="12" name="4 İçerik Yer Tutucusu"/>
          <p:cNvSpPr>
            <a:spLocks noGrp="1"/>
          </p:cNvSpPr>
          <p:nvPr>
            <p:ph idx="1"/>
          </p:nvPr>
        </p:nvSpPr>
        <p:spPr>
          <a:xfrm>
            <a:off x="6444208" y="1419622"/>
            <a:ext cx="2622205" cy="231847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r-T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Erken doğum</a:t>
            </a:r>
          </a:p>
          <a:p>
            <a:pPr marL="0" indent="0">
              <a:spcBef>
                <a:spcPts val="0"/>
              </a:spcBef>
              <a:buNone/>
            </a:pPr>
            <a:r>
              <a:rPr lang="tr-T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(&lt;34. hafta)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r-T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riskini azaltır</a:t>
            </a:r>
          </a:p>
          <a:p>
            <a:endParaRPr lang="tr-T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endParaRPr lang="tr-T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1131590"/>
            <a:ext cx="5281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b="1" dirty="0">
                <a:solidFill>
                  <a:srgbClr val="C40C6C"/>
                </a:solidFill>
                <a:latin typeface="Times-Bold"/>
              </a:rPr>
              <a:t>Farklı çalışmalarda Omega-3 tedavisinin erken doğum riski </a:t>
            </a:r>
            <a:br>
              <a:rPr lang="tr-TR" sz="1400" b="1" dirty="0">
                <a:solidFill>
                  <a:srgbClr val="C40C6C"/>
                </a:solidFill>
                <a:latin typeface="Times-Bold"/>
              </a:rPr>
            </a:br>
            <a:r>
              <a:rPr lang="tr-TR" sz="1400" b="1" dirty="0">
                <a:solidFill>
                  <a:srgbClr val="C40C6C"/>
                </a:solidFill>
                <a:latin typeface="Times-Bold"/>
              </a:rPr>
              <a:t>(&lt;34 hafta) üzerine etkisi</a:t>
            </a:r>
            <a:endParaRPr lang="tr-TR" sz="1400" dirty="0">
              <a:solidFill>
                <a:srgbClr val="C40C6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57998" y="4301103"/>
            <a:ext cx="17281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dirty="0">
                <a:solidFill>
                  <a:srgbClr val="C40C6C"/>
                </a:solidFill>
                <a:latin typeface="Times-Bold"/>
              </a:rPr>
              <a:t>Kontrol lehine</a:t>
            </a:r>
            <a:r>
              <a:rPr lang="tr-TR" sz="1100" dirty="0">
                <a:solidFill>
                  <a:srgbClr val="C40C6C"/>
                </a:solidFill>
              </a:rPr>
              <a:t/>
            </a:r>
            <a:br>
              <a:rPr lang="tr-TR" sz="1100" dirty="0">
                <a:solidFill>
                  <a:srgbClr val="C40C6C"/>
                </a:solidFill>
              </a:rPr>
            </a:br>
            <a:r>
              <a:rPr lang="tr-TR" sz="1100" dirty="0">
                <a:solidFill>
                  <a:srgbClr val="C40C6C"/>
                </a:solidFill>
              </a:rPr>
              <a:t>n=2170</a:t>
            </a:r>
            <a:endParaRPr lang="tr-TR" sz="1100" b="1" dirty="0">
              <a:solidFill>
                <a:srgbClr val="C40C6C"/>
              </a:solidFill>
              <a:latin typeface="Times-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5857" y="4284593"/>
            <a:ext cx="20533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dirty="0">
                <a:solidFill>
                  <a:srgbClr val="C40C6C"/>
                </a:solidFill>
                <a:latin typeface="Times-Bold"/>
              </a:rPr>
              <a:t>Omega-3 lehine</a:t>
            </a:r>
            <a:br>
              <a:rPr lang="tr-TR" sz="1100" b="1" dirty="0">
                <a:solidFill>
                  <a:srgbClr val="C40C6C"/>
                </a:solidFill>
                <a:latin typeface="Times-Bold"/>
              </a:rPr>
            </a:br>
            <a:r>
              <a:rPr lang="tr-TR" sz="1100" b="1" dirty="0">
                <a:solidFill>
                  <a:srgbClr val="C40C6C"/>
                </a:solidFill>
                <a:latin typeface="Times-Bold"/>
              </a:rPr>
              <a:t>n=2173</a:t>
            </a:r>
            <a:endParaRPr lang="tr-TR" sz="1100" dirty="0">
              <a:solidFill>
                <a:srgbClr val="C40C6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3089" y="1646679"/>
            <a:ext cx="48025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Times-Bold"/>
              </a:rPr>
              <a:t>Toplam Olaylar Üzerindeki Risk Oranı (%95 CI)</a:t>
            </a:r>
            <a:endParaRPr lang="tr-T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504" y="4767928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i="1" dirty="0" err="1">
                <a:solidFill>
                  <a:schemeClr val="bg1"/>
                </a:solidFill>
              </a:rPr>
              <a:t>Imhoff-Kunsch</a:t>
            </a:r>
            <a:r>
              <a:rPr lang="tr-TR" sz="1000" i="1" dirty="0">
                <a:solidFill>
                  <a:schemeClr val="bg1"/>
                </a:solidFill>
              </a:rPr>
              <a:t> B, </a:t>
            </a:r>
            <a:r>
              <a:rPr lang="tr-TR" sz="1000" i="1" dirty="0" err="1">
                <a:solidFill>
                  <a:schemeClr val="bg1"/>
                </a:solidFill>
              </a:rPr>
              <a:t>Briggs</a:t>
            </a:r>
            <a:r>
              <a:rPr lang="tr-TR" sz="1000" i="1" dirty="0">
                <a:solidFill>
                  <a:schemeClr val="bg1"/>
                </a:solidFill>
              </a:rPr>
              <a:t> V, </a:t>
            </a:r>
            <a:r>
              <a:rPr lang="tr-TR" sz="1000" i="1" dirty="0" err="1">
                <a:solidFill>
                  <a:schemeClr val="bg1"/>
                </a:solidFill>
              </a:rPr>
              <a:t>Goldberg</a:t>
            </a:r>
            <a:r>
              <a:rPr lang="tr-TR" sz="1000" i="1" dirty="0">
                <a:solidFill>
                  <a:schemeClr val="bg1"/>
                </a:solidFill>
              </a:rPr>
              <a:t> T, et al. </a:t>
            </a:r>
            <a:r>
              <a:rPr lang="en-US" sz="1000" i="1" dirty="0">
                <a:solidFill>
                  <a:schemeClr val="bg1"/>
                </a:solidFill>
              </a:rPr>
              <a:t>Effect of n-3 </a:t>
            </a:r>
            <a:r>
              <a:rPr lang="tr-TR" sz="1000" i="1" dirty="0">
                <a:solidFill>
                  <a:schemeClr val="bg1"/>
                </a:solidFill>
              </a:rPr>
              <a:t>l</a:t>
            </a:r>
            <a:r>
              <a:rPr lang="en-US" sz="1000" i="1" dirty="0" err="1">
                <a:solidFill>
                  <a:schemeClr val="bg1"/>
                </a:solidFill>
              </a:rPr>
              <a:t>ong</a:t>
            </a:r>
            <a:r>
              <a:rPr lang="en-US" sz="1000" i="1" dirty="0">
                <a:solidFill>
                  <a:schemeClr val="bg1"/>
                </a:solidFill>
              </a:rPr>
              <a:t>-chain </a:t>
            </a:r>
            <a:r>
              <a:rPr lang="tr-TR" sz="1000" i="1" dirty="0">
                <a:solidFill>
                  <a:schemeClr val="bg1"/>
                </a:solidFill>
              </a:rPr>
              <a:t>p</a:t>
            </a:r>
            <a:r>
              <a:rPr lang="en-US" sz="1000" i="1" dirty="0" err="1">
                <a:solidFill>
                  <a:schemeClr val="bg1"/>
                </a:solidFill>
              </a:rPr>
              <a:t>olyunsaturated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f</a:t>
            </a:r>
            <a:r>
              <a:rPr lang="en-US" sz="1000" i="1" dirty="0" err="1">
                <a:solidFill>
                  <a:schemeClr val="bg1"/>
                </a:solidFill>
              </a:rPr>
              <a:t>atty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a</a:t>
            </a:r>
            <a:r>
              <a:rPr lang="en-US" sz="1000" i="1" dirty="0" err="1">
                <a:solidFill>
                  <a:schemeClr val="bg1"/>
                </a:solidFill>
              </a:rPr>
              <a:t>cid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i</a:t>
            </a:r>
            <a:r>
              <a:rPr lang="en-US" sz="1000" i="1" dirty="0" err="1">
                <a:solidFill>
                  <a:schemeClr val="bg1"/>
                </a:solidFill>
              </a:rPr>
              <a:t>ntake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en-US" sz="1000" i="1" dirty="0">
                <a:solidFill>
                  <a:schemeClr val="bg1"/>
                </a:solidFill>
              </a:rPr>
              <a:t>during </a:t>
            </a:r>
            <a:r>
              <a:rPr lang="tr-TR" sz="1000" i="1" dirty="0">
                <a:solidFill>
                  <a:schemeClr val="bg1"/>
                </a:solidFill>
              </a:rPr>
              <a:t>p</a:t>
            </a:r>
            <a:r>
              <a:rPr lang="en-US" sz="1000" i="1" dirty="0" err="1">
                <a:solidFill>
                  <a:schemeClr val="bg1"/>
                </a:solidFill>
              </a:rPr>
              <a:t>regnancy</a:t>
            </a:r>
            <a:r>
              <a:rPr lang="en-US" sz="1000" i="1" dirty="0">
                <a:solidFill>
                  <a:schemeClr val="bg1"/>
                </a:solidFill>
              </a:rPr>
              <a:t> on </a:t>
            </a:r>
            <a:r>
              <a:rPr lang="tr-TR" sz="1000" i="1" dirty="0">
                <a:solidFill>
                  <a:schemeClr val="bg1"/>
                </a:solidFill>
              </a:rPr>
              <a:t>m</a:t>
            </a:r>
            <a:r>
              <a:rPr lang="en-US" sz="1000" i="1" dirty="0" err="1">
                <a:solidFill>
                  <a:schemeClr val="bg1"/>
                </a:solidFill>
              </a:rPr>
              <a:t>aternal</a:t>
            </a:r>
            <a:r>
              <a:rPr lang="en-US" sz="1000" i="1" dirty="0">
                <a:solidFill>
                  <a:schemeClr val="bg1"/>
                </a:solidFill>
              </a:rPr>
              <a:t>, </a:t>
            </a:r>
            <a:r>
              <a:rPr lang="tr-TR" sz="1000" i="1" dirty="0">
                <a:solidFill>
                  <a:schemeClr val="bg1"/>
                </a:solidFill>
              </a:rPr>
              <a:t>i</a:t>
            </a:r>
            <a:r>
              <a:rPr lang="en-US" sz="1000" i="1" dirty="0" err="1">
                <a:solidFill>
                  <a:schemeClr val="bg1"/>
                </a:solidFill>
              </a:rPr>
              <a:t>nfant</a:t>
            </a:r>
            <a:r>
              <a:rPr lang="en-US" sz="1000" i="1" dirty="0">
                <a:solidFill>
                  <a:schemeClr val="bg1"/>
                </a:solidFill>
              </a:rPr>
              <a:t>, and </a:t>
            </a:r>
            <a:r>
              <a:rPr lang="tr-TR" sz="1000" i="1" dirty="0">
                <a:solidFill>
                  <a:schemeClr val="bg1"/>
                </a:solidFill>
              </a:rPr>
              <a:t>c</a:t>
            </a:r>
            <a:r>
              <a:rPr lang="en-US" sz="1000" i="1" dirty="0" err="1">
                <a:solidFill>
                  <a:schemeClr val="bg1"/>
                </a:solidFill>
              </a:rPr>
              <a:t>hild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h</a:t>
            </a:r>
            <a:r>
              <a:rPr lang="en-US" sz="1000" i="1" dirty="0" err="1">
                <a:solidFill>
                  <a:schemeClr val="bg1"/>
                </a:solidFill>
              </a:rPr>
              <a:t>ealth</a:t>
            </a:r>
            <a:r>
              <a:rPr lang="tr-TR" sz="1000" i="1" dirty="0">
                <a:solidFill>
                  <a:schemeClr val="bg1"/>
                </a:solidFill>
              </a:rPr>
              <a:t> o</a:t>
            </a:r>
            <a:r>
              <a:rPr lang="en-US" sz="1000" i="1" dirty="0" err="1">
                <a:solidFill>
                  <a:schemeClr val="bg1"/>
                </a:solidFill>
              </a:rPr>
              <a:t>utcomes</a:t>
            </a:r>
            <a:r>
              <a:rPr lang="en-US" sz="1000" i="1" dirty="0">
                <a:solidFill>
                  <a:schemeClr val="bg1"/>
                </a:solidFill>
              </a:rPr>
              <a:t>: A </a:t>
            </a:r>
            <a:r>
              <a:rPr lang="tr-TR" sz="1000" i="1" dirty="0">
                <a:solidFill>
                  <a:schemeClr val="bg1"/>
                </a:solidFill>
              </a:rPr>
              <a:t>s</a:t>
            </a:r>
            <a:r>
              <a:rPr lang="en-US" sz="1000" i="1" dirty="0" err="1">
                <a:solidFill>
                  <a:schemeClr val="bg1"/>
                </a:solidFill>
              </a:rPr>
              <a:t>ystematic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r</a:t>
            </a:r>
            <a:r>
              <a:rPr lang="en-US" sz="1000" i="1" dirty="0" err="1">
                <a:solidFill>
                  <a:schemeClr val="bg1"/>
                </a:solidFill>
              </a:rPr>
              <a:t>eview</a:t>
            </a:r>
            <a:r>
              <a:rPr lang="tr-TR" sz="1000" i="1" dirty="0">
                <a:solidFill>
                  <a:schemeClr val="bg1"/>
                </a:solidFill>
              </a:rPr>
              <a:t>. </a:t>
            </a:r>
            <a:r>
              <a:rPr lang="en-US" sz="1000" i="1" dirty="0" err="1">
                <a:solidFill>
                  <a:schemeClr val="bg1"/>
                </a:solidFill>
              </a:rPr>
              <a:t>Paediatric</a:t>
            </a:r>
            <a:r>
              <a:rPr lang="en-US" sz="1000" i="1" dirty="0">
                <a:solidFill>
                  <a:schemeClr val="bg1"/>
                </a:solidFill>
              </a:rPr>
              <a:t> and Perinatal Epidemiology, 2012, </a:t>
            </a:r>
            <a:r>
              <a:rPr lang="en-US" sz="1000" b="1" i="1" dirty="0">
                <a:solidFill>
                  <a:schemeClr val="bg1"/>
                </a:solidFill>
              </a:rPr>
              <a:t>26 (Suppl. 1)</a:t>
            </a:r>
            <a:r>
              <a:rPr lang="en-US" sz="1000" i="1" dirty="0">
                <a:solidFill>
                  <a:schemeClr val="bg1"/>
                </a:solidFill>
              </a:rPr>
              <a:t>, 91–107</a:t>
            </a:r>
            <a:endParaRPr lang="tr-TR" sz="1000" i="1" dirty="0">
              <a:solidFill>
                <a:schemeClr val="bg1"/>
              </a:solidFill>
            </a:endParaRPr>
          </a:p>
        </p:txBody>
      </p:sp>
      <p:sp>
        <p:nvSpPr>
          <p:cNvPr id="13" name="7 Aşağı Ok"/>
          <p:cNvSpPr/>
          <p:nvPr/>
        </p:nvSpPr>
        <p:spPr>
          <a:xfrm>
            <a:off x="6588226" y="2982952"/>
            <a:ext cx="1785950" cy="910835"/>
          </a:xfrm>
          <a:prstGeom prst="downArrow">
            <a:avLst/>
          </a:prstGeom>
          <a:solidFill>
            <a:srgbClr val="C40C6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/>
              <a:t>%26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9"/>
          <a:stretch/>
        </p:blipFill>
        <p:spPr>
          <a:xfrm>
            <a:off x="768126" y="1870830"/>
            <a:ext cx="4392488" cy="246119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88224" y="3929724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b="1" dirty="0">
                <a:solidFill>
                  <a:srgbClr val="C40C6C"/>
                </a:solidFill>
                <a:latin typeface="Times-Bold"/>
              </a:rPr>
              <a:t>p=0.01</a:t>
            </a:r>
          </a:p>
        </p:txBody>
      </p:sp>
    </p:spTree>
    <p:extLst>
      <p:ext uri="{BB962C8B-B14F-4D97-AF65-F5344CB8AC3E}">
        <p14:creationId xmlns:p14="http://schemas.microsoft.com/office/powerpoint/2010/main" val="121007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8229600" cy="439905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C40C6C"/>
                </a:solidFill>
              </a:rPr>
              <a:t>Gebelikte alınan Omega-3 bebeğin doğum ağırlığını artırır.</a:t>
            </a:r>
          </a:p>
        </p:txBody>
      </p:sp>
      <p:sp>
        <p:nvSpPr>
          <p:cNvPr id="5" name="Rectangle 4"/>
          <p:cNvSpPr/>
          <p:nvPr/>
        </p:nvSpPr>
        <p:spPr>
          <a:xfrm>
            <a:off x="357158" y="1275606"/>
            <a:ext cx="46683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b="1" dirty="0">
                <a:solidFill>
                  <a:srgbClr val="C40C6C"/>
                </a:solidFill>
                <a:latin typeface="Times-Bold"/>
              </a:rPr>
              <a:t>Farklı çalışmalarda Omega-3 alan annelerin bebeklerinin doğum ağırlığında artış (gr)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142" y="1794101"/>
            <a:ext cx="48025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-Bold"/>
              </a:rPr>
              <a:t>Ağırlıklı Ortalama Fark (%95 CI)</a:t>
            </a:r>
            <a:endParaRPr lang="tr-T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504" y="4768469"/>
            <a:ext cx="90364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dirty="0" err="1">
                <a:solidFill>
                  <a:schemeClr val="bg1"/>
                </a:solidFill>
              </a:rPr>
              <a:t>Imhoff-Kunsch</a:t>
            </a:r>
            <a:r>
              <a:rPr lang="tr-TR" sz="1100" dirty="0">
                <a:solidFill>
                  <a:schemeClr val="bg1"/>
                </a:solidFill>
              </a:rPr>
              <a:t> B, </a:t>
            </a:r>
            <a:r>
              <a:rPr lang="tr-TR" sz="1100" dirty="0" err="1">
                <a:solidFill>
                  <a:schemeClr val="bg1"/>
                </a:solidFill>
              </a:rPr>
              <a:t>Briggs</a:t>
            </a:r>
            <a:r>
              <a:rPr lang="tr-TR" sz="1100" dirty="0">
                <a:solidFill>
                  <a:schemeClr val="bg1"/>
                </a:solidFill>
              </a:rPr>
              <a:t> V, </a:t>
            </a:r>
            <a:r>
              <a:rPr lang="tr-TR" sz="1100" dirty="0" err="1">
                <a:solidFill>
                  <a:schemeClr val="bg1"/>
                </a:solidFill>
              </a:rPr>
              <a:t>Goldberg</a:t>
            </a:r>
            <a:r>
              <a:rPr lang="tr-TR" sz="1100" dirty="0">
                <a:solidFill>
                  <a:schemeClr val="bg1"/>
                </a:solidFill>
              </a:rPr>
              <a:t> T, et al. </a:t>
            </a:r>
            <a:r>
              <a:rPr lang="en-US" sz="1100" dirty="0">
                <a:solidFill>
                  <a:schemeClr val="bg1"/>
                </a:solidFill>
              </a:rPr>
              <a:t>Effect of n-3 </a:t>
            </a:r>
            <a:r>
              <a:rPr lang="tr-TR" sz="1100" dirty="0">
                <a:solidFill>
                  <a:schemeClr val="bg1"/>
                </a:solidFill>
              </a:rPr>
              <a:t>l</a:t>
            </a:r>
            <a:r>
              <a:rPr lang="en-US" sz="1100" dirty="0" err="1">
                <a:solidFill>
                  <a:schemeClr val="bg1"/>
                </a:solidFill>
              </a:rPr>
              <a:t>ong</a:t>
            </a:r>
            <a:r>
              <a:rPr lang="en-US" sz="1100" dirty="0">
                <a:solidFill>
                  <a:schemeClr val="bg1"/>
                </a:solidFill>
              </a:rPr>
              <a:t>-chain </a:t>
            </a:r>
            <a:r>
              <a:rPr lang="tr-TR" sz="1100" dirty="0">
                <a:solidFill>
                  <a:schemeClr val="bg1"/>
                </a:solidFill>
              </a:rPr>
              <a:t>p</a:t>
            </a:r>
            <a:r>
              <a:rPr lang="en-US" sz="1100" dirty="0" err="1">
                <a:solidFill>
                  <a:schemeClr val="bg1"/>
                </a:solidFill>
              </a:rPr>
              <a:t>olyunsaturated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tr-TR" sz="1100" dirty="0">
                <a:solidFill>
                  <a:schemeClr val="bg1"/>
                </a:solidFill>
              </a:rPr>
              <a:t>f</a:t>
            </a:r>
            <a:r>
              <a:rPr lang="en-US" sz="1100" dirty="0" err="1">
                <a:solidFill>
                  <a:schemeClr val="bg1"/>
                </a:solidFill>
              </a:rPr>
              <a:t>atty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tr-TR" sz="1100" dirty="0">
                <a:solidFill>
                  <a:schemeClr val="bg1"/>
                </a:solidFill>
              </a:rPr>
              <a:t>a</a:t>
            </a:r>
            <a:r>
              <a:rPr lang="en-US" sz="1100" dirty="0" err="1">
                <a:solidFill>
                  <a:schemeClr val="bg1"/>
                </a:solidFill>
              </a:rPr>
              <a:t>cid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tr-TR" sz="1100" dirty="0">
                <a:solidFill>
                  <a:schemeClr val="bg1"/>
                </a:solidFill>
              </a:rPr>
              <a:t>i</a:t>
            </a:r>
            <a:r>
              <a:rPr lang="en-US" sz="1100" dirty="0" err="1">
                <a:solidFill>
                  <a:schemeClr val="bg1"/>
                </a:solidFill>
              </a:rPr>
              <a:t>ntake</a:t>
            </a:r>
            <a:r>
              <a:rPr lang="tr-TR" sz="1100" dirty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during </a:t>
            </a:r>
            <a:r>
              <a:rPr lang="tr-TR" sz="1100" dirty="0">
                <a:solidFill>
                  <a:schemeClr val="bg1"/>
                </a:solidFill>
              </a:rPr>
              <a:t>p</a:t>
            </a:r>
            <a:r>
              <a:rPr lang="en-US" sz="1100" dirty="0" err="1">
                <a:solidFill>
                  <a:schemeClr val="bg1"/>
                </a:solidFill>
              </a:rPr>
              <a:t>regnancy</a:t>
            </a:r>
            <a:r>
              <a:rPr lang="en-US" sz="1100" dirty="0">
                <a:solidFill>
                  <a:schemeClr val="bg1"/>
                </a:solidFill>
              </a:rPr>
              <a:t> on </a:t>
            </a:r>
            <a:r>
              <a:rPr lang="tr-TR" sz="1100" dirty="0">
                <a:solidFill>
                  <a:schemeClr val="bg1"/>
                </a:solidFill>
              </a:rPr>
              <a:t>m</a:t>
            </a:r>
            <a:r>
              <a:rPr lang="en-US" sz="1100" dirty="0" err="1">
                <a:solidFill>
                  <a:schemeClr val="bg1"/>
                </a:solidFill>
              </a:rPr>
              <a:t>aternal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tr-TR" sz="1100" dirty="0">
                <a:solidFill>
                  <a:schemeClr val="bg1"/>
                </a:solidFill>
              </a:rPr>
              <a:t>i</a:t>
            </a:r>
            <a:r>
              <a:rPr lang="en-US" sz="1100" dirty="0" err="1">
                <a:solidFill>
                  <a:schemeClr val="bg1"/>
                </a:solidFill>
              </a:rPr>
              <a:t>nfant</a:t>
            </a:r>
            <a:r>
              <a:rPr lang="en-US" sz="1100" dirty="0">
                <a:solidFill>
                  <a:schemeClr val="bg1"/>
                </a:solidFill>
              </a:rPr>
              <a:t>, and </a:t>
            </a:r>
            <a:r>
              <a:rPr lang="tr-TR" sz="1100" dirty="0">
                <a:solidFill>
                  <a:schemeClr val="bg1"/>
                </a:solidFill>
              </a:rPr>
              <a:t>c</a:t>
            </a:r>
            <a:r>
              <a:rPr lang="en-US" sz="1100" dirty="0" err="1">
                <a:solidFill>
                  <a:schemeClr val="bg1"/>
                </a:solidFill>
              </a:rPr>
              <a:t>hild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tr-TR" sz="1100" dirty="0">
                <a:solidFill>
                  <a:schemeClr val="bg1"/>
                </a:solidFill>
              </a:rPr>
              <a:t>h</a:t>
            </a:r>
            <a:r>
              <a:rPr lang="en-US" sz="1100" dirty="0" err="1">
                <a:solidFill>
                  <a:schemeClr val="bg1"/>
                </a:solidFill>
              </a:rPr>
              <a:t>ealth</a:t>
            </a:r>
            <a:r>
              <a:rPr lang="tr-TR" sz="1100" dirty="0">
                <a:solidFill>
                  <a:schemeClr val="bg1"/>
                </a:solidFill>
              </a:rPr>
              <a:t> o</a:t>
            </a:r>
            <a:r>
              <a:rPr lang="en-US" sz="1100" dirty="0" err="1">
                <a:solidFill>
                  <a:schemeClr val="bg1"/>
                </a:solidFill>
              </a:rPr>
              <a:t>utcomes</a:t>
            </a:r>
            <a:r>
              <a:rPr lang="en-US" sz="1100" dirty="0">
                <a:solidFill>
                  <a:schemeClr val="bg1"/>
                </a:solidFill>
              </a:rPr>
              <a:t>: A </a:t>
            </a:r>
            <a:r>
              <a:rPr lang="tr-TR" sz="1100" dirty="0">
                <a:solidFill>
                  <a:schemeClr val="bg1"/>
                </a:solidFill>
              </a:rPr>
              <a:t>s</a:t>
            </a:r>
            <a:r>
              <a:rPr lang="en-US" sz="1100" dirty="0" err="1">
                <a:solidFill>
                  <a:schemeClr val="bg1"/>
                </a:solidFill>
              </a:rPr>
              <a:t>ystematic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tr-TR" sz="1100" dirty="0">
                <a:solidFill>
                  <a:schemeClr val="bg1"/>
                </a:solidFill>
              </a:rPr>
              <a:t>r</a:t>
            </a:r>
            <a:r>
              <a:rPr lang="en-US" sz="1100" dirty="0" err="1">
                <a:solidFill>
                  <a:schemeClr val="bg1"/>
                </a:solidFill>
              </a:rPr>
              <a:t>eview</a:t>
            </a:r>
            <a:r>
              <a:rPr lang="tr-TR" sz="1100" dirty="0">
                <a:solidFill>
                  <a:schemeClr val="bg1"/>
                </a:solidFill>
              </a:rPr>
              <a:t>. </a:t>
            </a:r>
            <a:r>
              <a:rPr lang="en-US" sz="1100" i="1" dirty="0" err="1">
                <a:solidFill>
                  <a:schemeClr val="bg1"/>
                </a:solidFill>
              </a:rPr>
              <a:t>Paediatric</a:t>
            </a:r>
            <a:r>
              <a:rPr lang="en-US" sz="1100" i="1" dirty="0">
                <a:solidFill>
                  <a:schemeClr val="bg1"/>
                </a:solidFill>
              </a:rPr>
              <a:t> and Perinatal Epidemiology</a:t>
            </a:r>
            <a:r>
              <a:rPr lang="en-US" sz="1100" dirty="0">
                <a:solidFill>
                  <a:schemeClr val="bg1"/>
                </a:solidFill>
              </a:rPr>
              <a:t>, 2012, </a:t>
            </a:r>
            <a:r>
              <a:rPr lang="en-US" sz="1100" b="1" dirty="0">
                <a:solidFill>
                  <a:schemeClr val="bg1"/>
                </a:solidFill>
              </a:rPr>
              <a:t>26 (Suppl. 1)</a:t>
            </a:r>
            <a:r>
              <a:rPr lang="en-US" sz="1100" dirty="0">
                <a:solidFill>
                  <a:schemeClr val="bg1"/>
                </a:solidFill>
              </a:rPr>
              <a:t>, 91–107</a:t>
            </a:r>
            <a:endParaRPr lang="tr-TR" sz="11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43"/>
          <a:stretch/>
        </p:blipFill>
        <p:spPr>
          <a:xfrm>
            <a:off x="251520" y="2116386"/>
            <a:ext cx="5362453" cy="226071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66696" y="4301103"/>
            <a:ext cx="20533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dirty="0">
                <a:solidFill>
                  <a:srgbClr val="C40C6C"/>
                </a:solidFill>
                <a:latin typeface="Times-Bold"/>
              </a:rPr>
              <a:t>Omega-3 lehine</a:t>
            </a:r>
            <a:br>
              <a:rPr lang="tr-TR" sz="1100" b="1" dirty="0">
                <a:solidFill>
                  <a:srgbClr val="C40C6C"/>
                </a:solidFill>
                <a:latin typeface="Times-Bold"/>
              </a:rPr>
            </a:br>
            <a:r>
              <a:rPr lang="tr-TR" sz="1100" dirty="0">
                <a:solidFill>
                  <a:srgbClr val="C40C6C"/>
                </a:solidFill>
                <a:latin typeface="Times-Bold"/>
              </a:rPr>
              <a:t>n=2998</a:t>
            </a:r>
            <a:endParaRPr lang="tr-TR" sz="1100" dirty="0">
              <a:solidFill>
                <a:srgbClr val="C40C6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9552" y="4301103"/>
            <a:ext cx="17281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dirty="0">
                <a:solidFill>
                  <a:srgbClr val="C40C6C"/>
                </a:solidFill>
                <a:latin typeface="Times-Bold"/>
              </a:rPr>
              <a:t>Kontrol lehine</a:t>
            </a:r>
            <a:r>
              <a:rPr lang="tr-TR" sz="1100" dirty="0">
                <a:solidFill>
                  <a:srgbClr val="C40C6C"/>
                </a:solidFill>
              </a:rPr>
              <a:t/>
            </a:r>
            <a:br>
              <a:rPr lang="tr-TR" sz="1100" dirty="0">
                <a:solidFill>
                  <a:srgbClr val="C40C6C"/>
                </a:solidFill>
              </a:rPr>
            </a:br>
            <a:r>
              <a:rPr lang="tr-TR" sz="1100" dirty="0">
                <a:solidFill>
                  <a:srgbClr val="C40C6C"/>
                </a:solidFill>
              </a:rPr>
              <a:t>n=3022</a:t>
            </a:r>
            <a:endParaRPr lang="tr-TR" sz="1100" b="1" dirty="0">
              <a:solidFill>
                <a:srgbClr val="C40C6C"/>
              </a:solidFill>
              <a:latin typeface="Times-Bold"/>
            </a:endParaRPr>
          </a:p>
        </p:txBody>
      </p:sp>
      <p:sp>
        <p:nvSpPr>
          <p:cNvPr id="14" name="6 Yukarı Ok"/>
          <p:cNvSpPr/>
          <p:nvPr/>
        </p:nvSpPr>
        <p:spPr>
          <a:xfrm>
            <a:off x="6084168" y="2643758"/>
            <a:ext cx="2289057" cy="1334556"/>
          </a:xfrm>
          <a:prstGeom prst="upArrow">
            <a:avLst/>
          </a:prstGeom>
          <a:solidFill>
            <a:srgbClr val="C40C6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42,2 g</a:t>
            </a:r>
          </a:p>
        </p:txBody>
      </p:sp>
      <p:sp>
        <p:nvSpPr>
          <p:cNvPr id="15" name="4 İçerik Yer Tutucusu"/>
          <p:cNvSpPr txBox="1">
            <a:spLocks/>
          </p:cNvSpPr>
          <p:nvPr/>
        </p:nvSpPr>
        <p:spPr>
          <a:xfrm>
            <a:off x="6372200" y="1415398"/>
            <a:ext cx="1646022" cy="18956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Doğum </a:t>
            </a:r>
          </a:p>
          <a:p>
            <a:pPr marL="0" indent="0" algn="ctr">
              <a:buNone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ağırlığını </a:t>
            </a:r>
            <a:b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artırır.</a:t>
            </a: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36085" y="4059019"/>
            <a:ext cx="11803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dirty="0">
                <a:solidFill>
                  <a:srgbClr val="C40C6C"/>
                </a:solidFill>
                <a:latin typeface="Times-Bold"/>
              </a:rPr>
              <a:t>p=0.003</a:t>
            </a:r>
          </a:p>
        </p:txBody>
      </p:sp>
    </p:spTree>
    <p:extLst>
      <p:ext uri="{BB962C8B-B14F-4D97-AF65-F5344CB8AC3E}">
        <p14:creationId xmlns:p14="http://schemas.microsoft.com/office/powerpoint/2010/main" val="366269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K\Desktop\IMG_0015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699542"/>
            <a:ext cx="7056784" cy="3401368"/>
          </a:xfrm>
          <a:prstGeom prst="rect">
            <a:avLst/>
          </a:prstGeom>
          <a:noFill/>
          <a:ln w="28575">
            <a:solidFill>
              <a:srgbClr val="CC0066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06906" y="1635646"/>
            <a:ext cx="78581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Gebelik sırasında omega-3 yağ asitlerinin </a:t>
            </a:r>
            <a:r>
              <a:rPr lang="tr-T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alımı, </a:t>
            </a:r>
            <a:r>
              <a:rPr 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postpartum</a:t>
            </a:r>
            <a:r>
              <a:rPr lang="tr-T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dönemde depresif semptomların görülme riskini azaltmaktadır.</a:t>
            </a:r>
          </a:p>
          <a:p>
            <a:endParaRPr lang="tr-T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PUFA, </a:t>
            </a:r>
            <a:r>
              <a:rPr 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perinatal</a:t>
            </a:r>
            <a:r>
              <a:rPr lang="tr-T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depresyon tablosu gösteren gebelerde yüksek oranda görülen </a:t>
            </a:r>
            <a:r>
              <a:rPr lang="tr-T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proinflamatuar</a:t>
            </a:r>
            <a:r>
              <a:rPr lang="tr-T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sitokin</a:t>
            </a:r>
            <a:r>
              <a:rPr lang="tr-T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seviyelerini azaltarak etki etmektedir.</a:t>
            </a:r>
          </a:p>
        </p:txBody>
      </p:sp>
      <p:sp>
        <p:nvSpPr>
          <p:cNvPr id="3" name="5 Dikdörtgen"/>
          <p:cNvSpPr/>
          <p:nvPr/>
        </p:nvSpPr>
        <p:spPr>
          <a:xfrm>
            <a:off x="-3903" y="4751085"/>
            <a:ext cx="82868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50" i="1" dirty="0" err="1">
                <a:solidFill>
                  <a:schemeClr val="bg1"/>
                </a:solidFill>
              </a:rPr>
              <a:t>Kaviani</a:t>
            </a:r>
            <a:r>
              <a:rPr lang="tr-TR" sz="1050" i="1" dirty="0">
                <a:solidFill>
                  <a:schemeClr val="bg1"/>
                </a:solidFill>
              </a:rPr>
              <a:t> M, </a:t>
            </a:r>
            <a:r>
              <a:rPr lang="tr-TR" sz="1050" i="1" dirty="0" err="1">
                <a:solidFill>
                  <a:schemeClr val="bg1"/>
                </a:solidFill>
              </a:rPr>
              <a:t>Saniee</a:t>
            </a:r>
            <a:r>
              <a:rPr lang="tr-TR" sz="1050" i="1" dirty="0">
                <a:solidFill>
                  <a:schemeClr val="bg1"/>
                </a:solidFill>
              </a:rPr>
              <a:t> L, </a:t>
            </a:r>
            <a:r>
              <a:rPr lang="tr-TR" sz="1050" i="1" dirty="0" err="1">
                <a:solidFill>
                  <a:schemeClr val="bg1"/>
                </a:solidFill>
              </a:rPr>
              <a:t>Azima</a:t>
            </a:r>
            <a:r>
              <a:rPr lang="tr-TR" sz="1050" i="1" dirty="0">
                <a:solidFill>
                  <a:schemeClr val="bg1"/>
                </a:solidFill>
              </a:rPr>
              <a:t> S, </a:t>
            </a:r>
            <a:r>
              <a:rPr lang="tr-TR" sz="1050" i="1" dirty="0" err="1">
                <a:solidFill>
                  <a:schemeClr val="bg1"/>
                </a:solidFill>
              </a:rPr>
              <a:t>Sharif</a:t>
            </a:r>
            <a:r>
              <a:rPr lang="tr-TR" sz="1050" i="1" dirty="0">
                <a:solidFill>
                  <a:schemeClr val="bg1"/>
                </a:solidFill>
              </a:rPr>
              <a:t> F, </a:t>
            </a:r>
            <a:r>
              <a:rPr lang="tr-TR" sz="1050" i="1" dirty="0" err="1">
                <a:solidFill>
                  <a:schemeClr val="bg1"/>
                </a:solidFill>
              </a:rPr>
              <a:t>Sayadi</a:t>
            </a:r>
            <a:r>
              <a:rPr lang="tr-TR" sz="1050" i="1" dirty="0">
                <a:solidFill>
                  <a:schemeClr val="bg1"/>
                </a:solidFill>
              </a:rPr>
              <a:t> M. </a:t>
            </a:r>
            <a:r>
              <a:rPr lang="tr-TR" sz="1050" i="1" dirty="0" err="1">
                <a:solidFill>
                  <a:schemeClr val="bg1"/>
                </a:solidFill>
              </a:rPr>
              <a:t>The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Effect</a:t>
            </a:r>
            <a:r>
              <a:rPr lang="tr-TR" sz="1050" i="1" dirty="0">
                <a:solidFill>
                  <a:schemeClr val="bg1"/>
                </a:solidFill>
              </a:rPr>
              <a:t> of </a:t>
            </a:r>
            <a:r>
              <a:rPr lang="tr-TR" sz="1050" i="1" dirty="0" err="1">
                <a:solidFill>
                  <a:schemeClr val="bg1"/>
                </a:solidFill>
              </a:rPr>
              <a:t>Omega</a:t>
            </a:r>
            <a:r>
              <a:rPr lang="tr-TR" sz="1050" i="1" dirty="0">
                <a:solidFill>
                  <a:schemeClr val="bg1"/>
                </a:solidFill>
              </a:rPr>
              <a:t>-3 </a:t>
            </a:r>
            <a:r>
              <a:rPr lang="tr-TR" sz="1050" i="1" dirty="0" err="1">
                <a:solidFill>
                  <a:schemeClr val="bg1"/>
                </a:solidFill>
              </a:rPr>
              <a:t>Fatty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Acid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Supplementation</a:t>
            </a:r>
            <a:r>
              <a:rPr lang="tr-TR" sz="1050" i="1" dirty="0">
                <a:solidFill>
                  <a:schemeClr val="bg1"/>
                </a:solidFill>
              </a:rPr>
              <a:t> on </a:t>
            </a:r>
            <a:r>
              <a:rPr lang="tr-TR" sz="1050" i="1" dirty="0" err="1">
                <a:solidFill>
                  <a:schemeClr val="bg1"/>
                </a:solidFill>
              </a:rPr>
              <a:t>Maternal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Depression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during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Pregnancy</a:t>
            </a:r>
            <a:r>
              <a:rPr lang="tr-TR" sz="1050" i="1" dirty="0">
                <a:solidFill>
                  <a:schemeClr val="bg1"/>
                </a:solidFill>
              </a:rPr>
              <a:t>: A </a:t>
            </a:r>
            <a:r>
              <a:rPr lang="tr-TR" sz="1050" i="1" dirty="0" err="1">
                <a:solidFill>
                  <a:schemeClr val="bg1"/>
                </a:solidFill>
              </a:rPr>
              <a:t>Double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Blind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Randomized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Controlled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Clinical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Trial</a:t>
            </a:r>
            <a:r>
              <a:rPr lang="tr-TR" sz="1050" i="1" dirty="0">
                <a:solidFill>
                  <a:schemeClr val="bg1"/>
                </a:solidFill>
              </a:rPr>
              <a:t>. IJCBNM. 2014;2(3):142-147.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55576" y="187927"/>
            <a:ext cx="75608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2800" dirty="0">
                <a:solidFill>
                  <a:srgbClr val="CC0066"/>
                </a:solidFill>
              </a:rPr>
              <a:t>Gebelik Sırasında Omega-3 Yağ Asitlerinin Önemi</a:t>
            </a:r>
          </a:p>
          <a:p>
            <a:pPr lvl="0" algn="ctr"/>
            <a:r>
              <a:rPr lang="tr-TR" sz="2400" i="1" dirty="0">
                <a:solidFill>
                  <a:srgbClr val="CC0066"/>
                </a:solidFill>
              </a:rPr>
              <a:t>(Depresyon ve Gebelik)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483768" y="7450"/>
            <a:ext cx="6696744" cy="1255100"/>
          </a:xfrm>
        </p:spPr>
        <p:txBody>
          <a:bodyPr>
            <a:noAutofit/>
          </a:bodyPr>
          <a:lstStyle/>
          <a:p>
            <a:r>
              <a:rPr lang="tr-TR" sz="2000" b="1" dirty="0"/>
              <a:t>Omega-3 yağ asidi takviyesinin annedeki depresyon üzerine etkisi: </a:t>
            </a:r>
            <a:r>
              <a:rPr lang="tr-TR" sz="2000" b="1" dirty="0" err="1"/>
              <a:t>Randomize</a:t>
            </a:r>
            <a:r>
              <a:rPr lang="tr-TR" sz="2000" b="1" dirty="0"/>
              <a:t>, çift kör, kontrollü klinik çalışma. </a:t>
            </a:r>
            <a:br>
              <a:rPr lang="tr-TR" sz="2000" b="1" dirty="0"/>
            </a:br>
            <a:r>
              <a:rPr lang="tr-TR" sz="1800" i="1" dirty="0" err="1"/>
              <a:t>Kaviani</a:t>
            </a:r>
            <a:r>
              <a:rPr lang="tr-TR" sz="1800" i="1" dirty="0"/>
              <a:t> M et al. 2014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584" y="1409923"/>
            <a:ext cx="8229600" cy="3394075"/>
          </a:xfrm>
        </p:spPr>
        <p:txBody>
          <a:bodyPr>
            <a:noAutofit/>
          </a:bodyPr>
          <a:lstStyle/>
          <a:p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Çalışmanın amacı</a:t>
            </a:r>
          </a:p>
          <a:p>
            <a:pPr lvl="1"/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 kadınların aldığı Omega-3 takviyesinin annenin ve bebeğin sağlığı üzerine etkilerini sistematik olarak özetlemek</a:t>
            </a:r>
            <a:endParaRPr lang="tr-TR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Çalışma tasarımı</a:t>
            </a:r>
          </a:p>
          <a:p>
            <a:pPr lvl="1"/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Çift-kör klinik çalışma</a:t>
            </a:r>
          </a:p>
          <a:p>
            <a:pPr lvl="1"/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Omega-3 ya da </a:t>
            </a:r>
            <a:r>
              <a:rPr lang="tr-T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plasebo</a:t>
            </a:r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almak üzere </a:t>
            </a:r>
            <a:r>
              <a:rPr lang="tr-T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randomize</a:t>
            </a:r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edilmiş</a:t>
            </a:r>
          </a:p>
          <a:p>
            <a:pPr lvl="1"/>
            <a:r>
              <a:rPr lang="tr-T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Beck</a:t>
            </a:r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Depresyon </a:t>
            </a:r>
            <a:r>
              <a:rPr lang="tr-TR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Envateri</a:t>
            </a:r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ile çalışma öncesi ve tedavinin 6. haftasında değerlendirme</a:t>
            </a:r>
          </a:p>
          <a:p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Hasta popülasyonu</a:t>
            </a:r>
          </a:p>
          <a:p>
            <a:pPr lvl="1"/>
            <a:r>
              <a:rPr lang="tr-T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İlk gebeliğini yaşayan 80 kadın</a:t>
            </a:r>
            <a:endParaRPr lang="tr-TR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Sonuç</a:t>
            </a:r>
          </a:p>
          <a:p>
            <a:pPr lvl="1"/>
            <a:r>
              <a:rPr lang="tr-T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Gebelik sırasında görülen hafif depresyonun tedavisi için O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</a:t>
            </a:r>
            <a:r>
              <a:rPr lang="tr-T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ega-3 takviyesi uygun bir yoldur.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022" y="4754210"/>
            <a:ext cx="8286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i="1" dirty="0" err="1">
                <a:solidFill>
                  <a:schemeClr val="bg1"/>
                </a:solidFill>
              </a:rPr>
              <a:t>Kaviani</a:t>
            </a:r>
            <a:r>
              <a:rPr lang="tr-TR" sz="1000" i="1" dirty="0">
                <a:solidFill>
                  <a:schemeClr val="bg1"/>
                </a:solidFill>
              </a:rPr>
              <a:t> M, </a:t>
            </a:r>
            <a:r>
              <a:rPr lang="tr-TR" sz="1000" i="1" dirty="0" err="1">
                <a:solidFill>
                  <a:schemeClr val="bg1"/>
                </a:solidFill>
              </a:rPr>
              <a:t>Saniee</a:t>
            </a:r>
            <a:r>
              <a:rPr lang="tr-TR" sz="1000" i="1" dirty="0">
                <a:solidFill>
                  <a:schemeClr val="bg1"/>
                </a:solidFill>
              </a:rPr>
              <a:t> L, </a:t>
            </a:r>
            <a:r>
              <a:rPr lang="tr-TR" sz="1000" i="1" dirty="0" err="1">
                <a:solidFill>
                  <a:schemeClr val="bg1"/>
                </a:solidFill>
              </a:rPr>
              <a:t>Azima</a:t>
            </a:r>
            <a:r>
              <a:rPr lang="tr-TR" sz="1000" i="1" dirty="0">
                <a:solidFill>
                  <a:schemeClr val="bg1"/>
                </a:solidFill>
              </a:rPr>
              <a:t> S, </a:t>
            </a:r>
            <a:r>
              <a:rPr lang="tr-TR" sz="1000" i="1" dirty="0" err="1">
                <a:solidFill>
                  <a:schemeClr val="bg1"/>
                </a:solidFill>
              </a:rPr>
              <a:t>Sharif</a:t>
            </a:r>
            <a:r>
              <a:rPr lang="tr-TR" sz="1000" i="1" dirty="0">
                <a:solidFill>
                  <a:schemeClr val="bg1"/>
                </a:solidFill>
              </a:rPr>
              <a:t> F, </a:t>
            </a:r>
            <a:r>
              <a:rPr lang="tr-TR" sz="1000" i="1" dirty="0" err="1">
                <a:solidFill>
                  <a:schemeClr val="bg1"/>
                </a:solidFill>
              </a:rPr>
              <a:t>Sayadi</a:t>
            </a:r>
            <a:r>
              <a:rPr lang="tr-TR" sz="1000" i="1" dirty="0">
                <a:solidFill>
                  <a:schemeClr val="bg1"/>
                </a:solidFill>
              </a:rPr>
              <a:t> M. </a:t>
            </a:r>
            <a:r>
              <a:rPr lang="tr-TR" sz="1000" i="1" dirty="0" err="1">
                <a:solidFill>
                  <a:schemeClr val="bg1"/>
                </a:solidFill>
              </a:rPr>
              <a:t>The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Effect</a:t>
            </a:r>
            <a:r>
              <a:rPr lang="tr-TR" sz="1000" i="1" dirty="0">
                <a:solidFill>
                  <a:schemeClr val="bg1"/>
                </a:solidFill>
              </a:rPr>
              <a:t> of </a:t>
            </a:r>
            <a:r>
              <a:rPr lang="tr-TR" sz="1000" i="1" dirty="0" err="1">
                <a:solidFill>
                  <a:schemeClr val="bg1"/>
                </a:solidFill>
              </a:rPr>
              <a:t>Omega</a:t>
            </a:r>
            <a:r>
              <a:rPr lang="tr-TR" sz="1000" i="1" dirty="0">
                <a:solidFill>
                  <a:schemeClr val="bg1"/>
                </a:solidFill>
              </a:rPr>
              <a:t>-3 </a:t>
            </a:r>
            <a:r>
              <a:rPr lang="tr-TR" sz="1000" i="1" dirty="0" err="1">
                <a:solidFill>
                  <a:schemeClr val="bg1"/>
                </a:solidFill>
              </a:rPr>
              <a:t>Fatty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Acid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Supplementation</a:t>
            </a:r>
            <a:r>
              <a:rPr lang="tr-TR" sz="1000" i="1" dirty="0">
                <a:solidFill>
                  <a:schemeClr val="bg1"/>
                </a:solidFill>
              </a:rPr>
              <a:t> on </a:t>
            </a:r>
            <a:r>
              <a:rPr lang="tr-TR" sz="1000" i="1" dirty="0" err="1">
                <a:solidFill>
                  <a:schemeClr val="bg1"/>
                </a:solidFill>
              </a:rPr>
              <a:t>Maternal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Depression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during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Pregnancy</a:t>
            </a:r>
            <a:r>
              <a:rPr lang="tr-TR" sz="1000" i="1" dirty="0">
                <a:solidFill>
                  <a:schemeClr val="bg1"/>
                </a:solidFill>
              </a:rPr>
              <a:t>: A </a:t>
            </a:r>
            <a:r>
              <a:rPr lang="tr-TR" sz="1000" i="1" dirty="0" err="1">
                <a:solidFill>
                  <a:schemeClr val="bg1"/>
                </a:solidFill>
              </a:rPr>
              <a:t>Double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Blind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Randomized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Controlled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Clinical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Trial</a:t>
            </a:r>
            <a:r>
              <a:rPr lang="tr-TR" sz="1000" i="1" dirty="0">
                <a:solidFill>
                  <a:schemeClr val="bg1"/>
                </a:solidFill>
              </a:rPr>
              <a:t>. IJCBNM. 2014;2(3):142-147.</a:t>
            </a:r>
          </a:p>
        </p:txBody>
      </p:sp>
    </p:spTree>
    <p:extLst>
      <p:ext uri="{BB962C8B-B14F-4D97-AF65-F5344CB8AC3E}">
        <p14:creationId xmlns:p14="http://schemas.microsoft.com/office/powerpoint/2010/main" val="175097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545155" y="1318683"/>
            <a:ext cx="7483229" cy="3294511"/>
          </a:xfrm>
          <a:prstGeom prst="rect">
            <a:avLst/>
          </a:prstGeom>
          <a:ln>
            <a:solidFill>
              <a:srgbClr val="CC00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3568" y="123478"/>
            <a:ext cx="7453707" cy="857250"/>
          </a:xfrm>
        </p:spPr>
        <p:txBody>
          <a:bodyPr>
            <a:noAutofit/>
          </a:bodyPr>
          <a:lstStyle/>
          <a:p>
            <a:r>
              <a:rPr lang="tr-TR" sz="2800" b="1" dirty="0">
                <a:solidFill>
                  <a:srgbClr val="C40C6C"/>
                </a:solidFill>
              </a:rPr>
              <a:t>Gebelikte düşük Omega-3 değerleri </a:t>
            </a:r>
            <a:r>
              <a:rPr lang="tr-TR" sz="2800" b="1" dirty="0" err="1">
                <a:solidFill>
                  <a:srgbClr val="C40C6C"/>
                </a:solidFill>
              </a:rPr>
              <a:t>postpartum</a:t>
            </a:r>
            <a:r>
              <a:rPr lang="tr-TR" sz="2800" b="1" dirty="0">
                <a:solidFill>
                  <a:srgbClr val="C40C6C"/>
                </a:solidFill>
              </a:rPr>
              <a:t> depresyon ile ilişkilidir. </a:t>
            </a:r>
            <a:endParaRPr lang="en-US" sz="2800" b="1" dirty="0">
              <a:solidFill>
                <a:srgbClr val="C40C6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00150"/>
            <a:ext cx="7884368" cy="339407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7210" t="6946" r="17027" b="4533"/>
          <a:stretch/>
        </p:blipFill>
        <p:spPr>
          <a:xfrm>
            <a:off x="1826491" y="1370945"/>
            <a:ext cx="6129885" cy="30370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4788985"/>
            <a:ext cx="73932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 err="1">
                <a:solidFill>
                  <a:schemeClr val="bg1"/>
                </a:solidFill>
              </a:rPr>
              <a:t>Markhus</a:t>
            </a:r>
            <a:r>
              <a:rPr lang="en-US" sz="1000" i="1" dirty="0">
                <a:solidFill>
                  <a:schemeClr val="bg1"/>
                </a:solidFill>
              </a:rPr>
              <a:t> MW et al. Low Omega-3 </a:t>
            </a:r>
            <a:r>
              <a:rPr lang="tr-TR" sz="1000" i="1" dirty="0">
                <a:solidFill>
                  <a:schemeClr val="bg1"/>
                </a:solidFill>
              </a:rPr>
              <a:t>i</a:t>
            </a:r>
            <a:r>
              <a:rPr lang="en-US" sz="1000" i="1" dirty="0" err="1">
                <a:solidFill>
                  <a:schemeClr val="bg1"/>
                </a:solidFill>
              </a:rPr>
              <a:t>ndex</a:t>
            </a:r>
            <a:r>
              <a:rPr lang="en-US" sz="1000" i="1" dirty="0">
                <a:solidFill>
                  <a:schemeClr val="bg1"/>
                </a:solidFill>
              </a:rPr>
              <a:t> in </a:t>
            </a:r>
            <a:r>
              <a:rPr lang="tr-TR" sz="1000" i="1" dirty="0">
                <a:solidFill>
                  <a:schemeClr val="bg1"/>
                </a:solidFill>
              </a:rPr>
              <a:t>p</a:t>
            </a:r>
            <a:r>
              <a:rPr lang="en-US" sz="1000" i="1" dirty="0" err="1">
                <a:solidFill>
                  <a:schemeClr val="bg1"/>
                </a:solidFill>
              </a:rPr>
              <a:t>regnancy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i</a:t>
            </a:r>
            <a:r>
              <a:rPr lang="en-US" sz="1000" i="1" dirty="0">
                <a:solidFill>
                  <a:schemeClr val="bg1"/>
                </a:solidFill>
              </a:rPr>
              <a:t>s a </a:t>
            </a:r>
            <a:r>
              <a:rPr lang="tr-TR" sz="1000" i="1" dirty="0">
                <a:solidFill>
                  <a:schemeClr val="bg1"/>
                </a:solidFill>
              </a:rPr>
              <a:t>p</a:t>
            </a:r>
            <a:r>
              <a:rPr lang="en-US" sz="1000" i="1" dirty="0" err="1">
                <a:solidFill>
                  <a:schemeClr val="bg1"/>
                </a:solidFill>
              </a:rPr>
              <a:t>ossible</a:t>
            </a:r>
            <a:r>
              <a:rPr lang="en-US" sz="1000" i="1" dirty="0">
                <a:solidFill>
                  <a:schemeClr val="bg1"/>
                </a:solidFill>
              </a:rPr>
              <a:t> </a:t>
            </a:r>
            <a:r>
              <a:rPr lang="tr-TR" sz="1000" i="1" dirty="0">
                <a:solidFill>
                  <a:schemeClr val="bg1"/>
                </a:solidFill>
              </a:rPr>
              <a:t>b</a:t>
            </a:r>
            <a:r>
              <a:rPr lang="en-US" sz="1000" i="1" dirty="0" err="1">
                <a:solidFill>
                  <a:schemeClr val="bg1"/>
                </a:solidFill>
              </a:rPr>
              <a:t>iological</a:t>
            </a:r>
            <a:r>
              <a:rPr lang="tr-TR" sz="1000" i="1" dirty="0">
                <a:solidFill>
                  <a:schemeClr val="bg1"/>
                </a:solidFill>
              </a:rPr>
              <a:t> r</a:t>
            </a:r>
            <a:r>
              <a:rPr lang="da-DK" sz="1000" i="1" dirty="0">
                <a:solidFill>
                  <a:schemeClr val="bg1"/>
                </a:solidFill>
              </a:rPr>
              <a:t>isk </a:t>
            </a:r>
            <a:r>
              <a:rPr lang="tr-TR" sz="1000" i="1" dirty="0">
                <a:solidFill>
                  <a:schemeClr val="bg1"/>
                </a:solidFill>
              </a:rPr>
              <a:t>f</a:t>
            </a:r>
            <a:r>
              <a:rPr lang="da-DK" sz="1000" i="1" dirty="0">
                <a:solidFill>
                  <a:schemeClr val="bg1"/>
                </a:solidFill>
              </a:rPr>
              <a:t>actor for </a:t>
            </a:r>
            <a:r>
              <a:rPr lang="tr-TR" sz="1000" i="1" dirty="0" err="1">
                <a:solidFill>
                  <a:schemeClr val="bg1"/>
                </a:solidFill>
              </a:rPr>
              <a:t>p</a:t>
            </a:r>
            <a:r>
              <a:rPr lang="da-DK" sz="1000" i="1" dirty="0">
                <a:solidFill>
                  <a:schemeClr val="bg1"/>
                </a:solidFill>
              </a:rPr>
              <a:t>ostpartum </a:t>
            </a:r>
            <a:r>
              <a:rPr lang="tr-TR" sz="1000" i="1" dirty="0">
                <a:solidFill>
                  <a:schemeClr val="bg1"/>
                </a:solidFill>
              </a:rPr>
              <a:t>d</a:t>
            </a:r>
            <a:r>
              <a:rPr lang="da-DK" sz="1000" i="1" dirty="0">
                <a:solidFill>
                  <a:schemeClr val="bg1"/>
                </a:solidFill>
              </a:rPr>
              <a:t>epression PLOS One</a:t>
            </a:r>
            <a:r>
              <a:rPr lang="tr-TR" sz="1000" i="1" dirty="0">
                <a:solidFill>
                  <a:schemeClr val="bg1"/>
                </a:solidFill>
              </a:rPr>
              <a:t>. </a:t>
            </a:r>
            <a:r>
              <a:rPr lang="hr-HR" sz="1000" i="1" dirty="0">
                <a:solidFill>
                  <a:schemeClr val="bg1"/>
                </a:solidFill>
              </a:rPr>
              <a:t>2013</a:t>
            </a:r>
            <a:r>
              <a:rPr lang="tr-TR" sz="1000" i="1" dirty="0">
                <a:solidFill>
                  <a:schemeClr val="bg1"/>
                </a:solidFill>
              </a:rPr>
              <a:t>;</a:t>
            </a:r>
            <a:r>
              <a:rPr lang="hr-HR" sz="1000" i="1" dirty="0">
                <a:solidFill>
                  <a:schemeClr val="bg1"/>
                </a:solidFill>
              </a:rPr>
              <a:t>8</a:t>
            </a:r>
            <a:r>
              <a:rPr lang="tr-TR" sz="1000" i="1" dirty="0">
                <a:solidFill>
                  <a:schemeClr val="bg1"/>
                </a:solidFill>
              </a:rPr>
              <a:t>(</a:t>
            </a:r>
            <a:r>
              <a:rPr lang="hr-HR" sz="1000" i="1" dirty="0">
                <a:solidFill>
                  <a:schemeClr val="bg1"/>
                </a:solidFill>
              </a:rPr>
              <a:t>7</a:t>
            </a:r>
            <a:r>
              <a:rPr lang="tr-TR" sz="1000" i="1" dirty="0">
                <a:solidFill>
                  <a:schemeClr val="bg1"/>
                </a:solidFill>
              </a:rPr>
              <a:t>):</a:t>
            </a:r>
            <a:r>
              <a:rPr lang="hr-HR" sz="1000" i="1" dirty="0">
                <a:solidFill>
                  <a:schemeClr val="bg1"/>
                </a:solidFill>
              </a:rPr>
              <a:t>e67617</a:t>
            </a:r>
            <a:r>
              <a:rPr lang="tr-TR" sz="1000" i="1" dirty="0">
                <a:solidFill>
                  <a:schemeClr val="bg1"/>
                </a:solidFill>
              </a:rPr>
              <a:t>.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5400000">
            <a:off x="975777" y="2180192"/>
            <a:ext cx="507831" cy="1193596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tr-TR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</a:t>
            </a: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Postpartum</a:t>
            </a:r>
            <a:endParaRPr lang="tr-TR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3. </a:t>
            </a:r>
            <a:r>
              <a:rPr lang="en-US" sz="105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ayda</a:t>
            </a:r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EDPS </a:t>
            </a:r>
            <a:r>
              <a:rPr lang="en-US" sz="105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Skoru</a:t>
            </a:r>
            <a:endParaRPr lang="en-US" sz="10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4371950"/>
            <a:ext cx="24112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7F7F7F"/>
                </a:solidFill>
              </a:rPr>
              <a:t>28. </a:t>
            </a:r>
            <a:r>
              <a:rPr lang="en-US" sz="1050" dirty="0" err="1">
                <a:solidFill>
                  <a:srgbClr val="7F7F7F"/>
                </a:solidFill>
              </a:rPr>
              <a:t>gebelik</a:t>
            </a:r>
            <a:r>
              <a:rPr lang="en-US" sz="1050" dirty="0">
                <a:solidFill>
                  <a:srgbClr val="7F7F7F"/>
                </a:solidFill>
              </a:rPr>
              <a:t> </a:t>
            </a:r>
            <a:r>
              <a:rPr lang="en-US" sz="1050" dirty="0" err="1">
                <a:solidFill>
                  <a:srgbClr val="7F7F7F"/>
                </a:solidFill>
              </a:rPr>
              <a:t>haftasında</a:t>
            </a:r>
            <a:r>
              <a:rPr lang="en-US" sz="1050" dirty="0">
                <a:solidFill>
                  <a:srgbClr val="7F7F7F"/>
                </a:solidFill>
              </a:rPr>
              <a:t> Omega-3 </a:t>
            </a:r>
            <a:r>
              <a:rPr lang="en-US" sz="1050" dirty="0" err="1">
                <a:solidFill>
                  <a:srgbClr val="7F7F7F"/>
                </a:solidFill>
              </a:rPr>
              <a:t>İndeksi</a:t>
            </a:r>
            <a:r>
              <a:rPr lang="en-US" sz="1050" dirty="0">
                <a:solidFill>
                  <a:srgbClr val="7F7F7F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1009060"/>
            <a:ext cx="6288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Gebelikteki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Omega-3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İndeksi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ile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Postpartum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Depresyon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Arasındaki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İlişki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84168" y="2243118"/>
            <a:ext cx="15319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n=43</a:t>
            </a:r>
          </a:p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</a:t>
            </a:r>
            <a:r>
              <a:rPr lang="tr-T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&lt;</a:t>
            </a: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0.004</a:t>
            </a:r>
          </a:p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EPDS= Edinburgh </a:t>
            </a:r>
            <a:endParaRPr lang="tr-TR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Postnatal Depression</a:t>
            </a:r>
            <a:endParaRPr lang="tr-TR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Scale</a:t>
            </a:r>
          </a:p>
        </p:txBody>
      </p:sp>
    </p:spTree>
    <p:extLst>
      <p:ext uri="{BB962C8B-B14F-4D97-AF65-F5344CB8AC3E}">
        <p14:creationId xmlns:p14="http://schemas.microsoft.com/office/powerpoint/2010/main" val="1003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987965" y="2139702"/>
            <a:ext cx="345382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sz="2200" dirty="0" err="1">
                <a:solidFill>
                  <a:srgbClr val="CC0066"/>
                </a:solidFill>
              </a:rPr>
              <a:t>Postpartum</a:t>
            </a:r>
            <a:r>
              <a:rPr lang="tr-TR" sz="2200" dirty="0">
                <a:solidFill>
                  <a:srgbClr val="CC0066"/>
                </a:solidFill>
              </a:rPr>
              <a:t> </a:t>
            </a:r>
            <a:r>
              <a:rPr lang="tr-TR" sz="2200" dirty="0" smtClean="0">
                <a:solidFill>
                  <a:srgbClr val="CC0066"/>
                </a:solidFill>
              </a:rPr>
              <a:t>Depresyon</a:t>
            </a:r>
            <a:endParaRPr lang="tr-TR" sz="2200" dirty="0">
              <a:solidFill>
                <a:srgbClr val="CC0066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tr-TR" sz="2200" dirty="0" err="1">
                <a:solidFill>
                  <a:srgbClr val="CC0066"/>
                </a:solidFill>
              </a:rPr>
              <a:t>Gestasyonel</a:t>
            </a:r>
            <a:r>
              <a:rPr lang="tr-TR" sz="2200" dirty="0">
                <a:solidFill>
                  <a:srgbClr val="CC0066"/>
                </a:solidFill>
              </a:rPr>
              <a:t> Diyabet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200" dirty="0">
                <a:solidFill>
                  <a:srgbClr val="CC0066"/>
                </a:solidFill>
              </a:rPr>
              <a:t>Çocuklarda Alerji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200" dirty="0" err="1">
                <a:solidFill>
                  <a:srgbClr val="CC0066"/>
                </a:solidFill>
              </a:rPr>
              <a:t>Preeklampsi</a:t>
            </a:r>
            <a:endParaRPr lang="tr-TR" sz="2200" dirty="0">
              <a:solidFill>
                <a:srgbClr val="CC0066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tr-TR" sz="2200" dirty="0" err="1">
                <a:solidFill>
                  <a:srgbClr val="CC0066"/>
                </a:solidFill>
              </a:rPr>
              <a:t>Prematür</a:t>
            </a:r>
            <a:r>
              <a:rPr lang="tr-TR" sz="2200" dirty="0">
                <a:solidFill>
                  <a:srgbClr val="CC0066"/>
                </a:solidFill>
              </a:rPr>
              <a:t> Doğum</a:t>
            </a:r>
          </a:p>
          <a:p>
            <a:pPr marL="342900" indent="-342900">
              <a:buFont typeface="+mj-lt"/>
              <a:buAutoNum type="arabicPeriod"/>
            </a:pPr>
            <a:endParaRPr lang="tr-TR" sz="2200" dirty="0">
              <a:solidFill>
                <a:srgbClr val="CC0066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339752" y="5147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Omega-3 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Yağ Asitlerinin 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Gebelikte Azalttığı </a:t>
            </a:r>
          </a:p>
          <a:p>
            <a:pPr algn="ctr"/>
            <a:r>
              <a:rPr lang="tr-TR" sz="3200" dirty="0">
                <a:solidFill>
                  <a:schemeClr val="bg1"/>
                </a:solidFill>
              </a:rPr>
              <a:t>Riskler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27584" y="1707654"/>
            <a:ext cx="74888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Bebeğin Beyin ve Görme Yetisinin Gelişmesi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Doğum ağırlığına katkısı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Bebeğin </a:t>
            </a:r>
            <a:r>
              <a:rPr lang="tr-TR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İmmün</a:t>
            </a: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sistemine katkısı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IQ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Çocuğun El-Göz </a:t>
            </a:r>
            <a:r>
              <a:rPr lang="tr-T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koordinasyonuna, sözel iletişim </a:t>
            </a: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kabiliyetine </a:t>
            </a:r>
            <a:r>
              <a:rPr lang="tr-T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katkısı</a:t>
            </a:r>
            <a:endParaRPr lang="tr-T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971600" y="346495"/>
            <a:ext cx="70955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Omage-3’ün Bebeğe/Çocuğa (Gebeliğe) Katkısı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4933" y="1783662"/>
            <a:ext cx="80010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CC0066"/>
                </a:solidFill>
              </a:rPr>
              <a:t>Gebelik ve </a:t>
            </a:r>
            <a:r>
              <a:rPr lang="tr-TR" sz="2000" b="1" dirty="0" err="1">
                <a:solidFill>
                  <a:srgbClr val="CC0066"/>
                </a:solidFill>
              </a:rPr>
              <a:t>Laktasyonda</a:t>
            </a:r>
            <a:r>
              <a:rPr lang="tr-TR" sz="2000" b="1" dirty="0">
                <a:solidFill>
                  <a:srgbClr val="CC0066"/>
                </a:solidFill>
              </a:rPr>
              <a:t> </a:t>
            </a:r>
            <a:r>
              <a:rPr lang="tr-TR" sz="2000" b="1" dirty="0" smtClean="0">
                <a:solidFill>
                  <a:srgbClr val="CC0066"/>
                </a:solidFill>
              </a:rPr>
              <a:t>300 mg </a:t>
            </a:r>
            <a:r>
              <a:rPr lang="tr-TR" sz="2000" b="1" dirty="0">
                <a:solidFill>
                  <a:srgbClr val="CC0066"/>
                </a:solidFill>
              </a:rPr>
              <a:t>/gün Omega-3 gereklidir.</a:t>
            </a:r>
          </a:p>
          <a:p>
            <a:endParaRPr lang="tr-TR" sz="2000" b="1" dirty="0">
              <a:solidFill>
                <a:srgbClr val="CC0066"/>
              </a:solidFill>
            </a:endParaRPr>
          </a:p>
          <a:p>
            <a:endParaRPr lang="tr-TR" sz="2000" b="1" dirty="0">
              <a:solidFill>
                <a:srgbClr val="CC0066"/>
              </a:solidFill>
            </a:endParaRPr>
          </a:p>
          <a:p>
            <a:endParaRPr lang="tr-TR" sz="2000" b="1" dirty="0">
              <a:solidFill>
                <a:srgbClr val="CC0066"/>
              </a:solidFill>
            </a:endParaRPr>
          </a:p>
          <a:p>
            <a:endParaRPr lang="tr-TR" sz="2000" b="1" dirty="0">
              <a:solidFill>
                <a:srgbClr val="CC0066"/>
              </a:solidFill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3" y="2599270"/>
            <a:ext cx="1800200" cy="1098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2" y="2599270"/>
            <a:ext cx="1390032" cy="110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ikdörtgen 6"/>
          <p:cNvSpPr/>
          <p:nvPr/>
        </p:nvSpPr>
        <p:spPr>
          <a:xfrm>
            <a:off x="2493068" y="314523"/>
            <a:ext cx="2320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Dozaj önerisi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4427" y="4155926"/>
            <a:ext cx="9002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1. Measurement of </a:t>
            </a:r>
            <a:r>
              <a:rPr lang="en-US" sz="1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organochlorines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commercial over-the-counter fish oil preparations: implications for dietary and therapeutic recommendations for omega-3 fatty acids and a review of the literature. </a:t>
            </a:r>
            <a:r>
              <a:rPr lang="en-US" sz="1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Melanson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SF, et al. Arch </a:t>
            </a:r>
            <a:r>
              <a:rPr lang="en-US" sz="1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Pathol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 Med 2005;129:74-77.</a:t>
            </a:r>
            <a:r>
              <a:rPr lang="tr-T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Measurement of mercury levels in concentrated over-the-counter fish oil preparations: is fish oil healthier than fish? </a:t>
            </a:r>
            <a:r>
              <a:rPr lang="en-US" sz="1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Foran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SE, et al. Arch </a:t>
            </a:r>
            <a:r>
              <a:rPr lang="en-US" sz="1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Pathol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Lab Med 2003;127:1603-1605.</a:t>
            </a:r>
            <a:r>
              <a:rPr lang="tr-T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International Society of the Study of Fatty Acids and Lipids (ISSFAL)</a:t>
            </a:r>
            <a:r>
              <a:rPr lang="tr-T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4.</a:t>
            </a:r>
            <a:r>
              <a:rPr lang="tr-TR" sz="1000" i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Gıda ve tarım örgütü (FAO) ve WHO </a:t>
            </a:r>
            <a:r>
              <a:rPr lang="tr-TR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klavuzları</a:t>
            </a:r>
            <a:endParaRPr lang="en-US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43608" y="1851670"/>
            <a:ext cx="7488832" cy="1741901"/>
          </a:xfrm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CC0066"/>
                </a:solidFill>
              </a:rPr>
              <a:t>Annenin</a:t>
            </a: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fizyolojik gereksinimlerini </a:t>
            </a:r>
            <a:r>
              <a:rPr lang="tr-T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karşılamak</a:t>
            </a:r>
          </a:p>
          <a:p>
            <a:endParaRPr lang="tr-T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2000" b="1" dirty="0">
                <a:solidFill>
                  <a:srgbClr val="CC0066"/>
                </a:solidFill>
              </a:rPr>
              <a:t>Bebeğin</a:t>
            </a: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bedensel ve zihinsel büyüme ve gelişimini </a:t>
            </a:r>
            <a:r>
              <a:rPr lang="tr-T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sağlamak</a:t>
            </a:r>
            <a:endParaRPr lang="tr-T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BD03B-CF52-415F-83F6-9F19176D2E75}" type="slidenum">
              <a:rPr lang="es-ES" smtClean="0"/>
              <a:pPr>
                <a:defRPr/>
              </a:pPr>
              <a:t>3</a:t>
            </a:fld>
            <a:endParaRPr lang="es-ES" dirty="0"/>
          </a:p>
        </p:txBody>
      </p:sp>
      <p:sp>
        <p:nvSpPr>
          <p:cNvPr id="5" name="4 Dikdörtgen"/>
          <p:cNvSpPr/>
          <p:nvPr/>
        </p:nvSpPr>
        <p:spPr>
          <a:xfrm>
            <a:off x="0" y="4820335"/>
            <a:ext cx="62150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1100" dirty="0">
                <a:solidFill>
                  <a:schemeClr val="bg1"/>
                </a:solidFill>
              </a:rPr>
              <a:t>Samur G. Gebelik ve Emziklilik Döneminde Beslenme. TC SB Temel </a:t>
            </a:r>
            <a:r>
              <a:rPr lang="tr-TR" sz="1100" dirty="0" err="1">
                <a:solidFill>
                  <a:schemeClr val="bg1"/>
                </a:solidFill>
              </a:rPr>
              <a:t>Saglık</a:t>
            </a:r>
            <a:r>
              <a:rPr lang="tr-TR" sz="1100" dirty="0">
                <a:solidFill>
                  <a:schemeClr val="bg1"/>
                </a:solidFill>
              </a:rPr>
              <a:t> Hizmetleri GM 2006.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43608" y="195486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>
                <a:solidFill>
                  <a:srgbClr val="C40C6C"/>
                </a:solidFill>
              </a:rPr>
              <a:t>Gebelik ve </a:t>
            </a:r>
            <a:r>
              <a:rPr lang="tr-TR" sz="3200" b="1" dirty="0" err="1" smtClean="0">
                <a:solidFill>
                  <a:srgbClr val="C40C6C"/>
                </a:solidFill>
              </a:rPr>
              <a:t>laktasyonda</a:t>
            </a:r>
            <a:r>
              <a:rPr lang="tr-TR" sz="3200" b="1" dirty="0">
                <a:solidFill>
                  <a:srgbClr val="C40C6C"/>
                </a:solidFill>
              </a:rPr>
              <a:t/>
            </a:r>
            <a:br>
              <a:rPr lang="tr-TR" sz="3200" b="1" dirty="0">
                <a:solidFill>
                  <a:srgbClr val="C40C6C"/>
                </a:solidFill>
              </a:rPr>
            </a:br>
            <a:r>
              <a:rPr lang="tr-TR" sz="3200" b="1" dirty="0">
                <a:solidFill>
                  <a:srgbClr val="C40C6C"/>
                </a:solidFill>
              </a:rPr>
              <a:t>yeterli ve dengeli </a:t>
            </a:r>
            <a:r>
              <a:rPr lang="tr-TR" sz="3200" b="1" dirty="0" smtClean="0">
                <a:solidFill>
                  <a:srgbClr val="C40C6C"/>
                </a:solidFill>
              </a:rPr>
              <a:t>beslenmenin önemi</a:t>
            </a:r>
            <a:endParaRPr lang="tr-TR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0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83045" y="411510"/>
            <a:ext cx="7809435" cy="3394075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tr-TR" b="1" dirty="0" err="1">
                <a:solidFill>
                  <a:srgbClr val="CC0066"/>
                </a:solidFill>
              </a:rPr>
              <a:t>Folik</a:t>
            </a:r>
            <a:r>
              <a:rPr lang="tr-TR" b="1" dirty="0">
                <a:solidFill>
                  <a:srgbClr val="CC0066"/>
                </a:solidFill>
              </a:rPr>
              <a:t> asit,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DNA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replikasyonu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A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mino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asit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sentezi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V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itamin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metabolizmasının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enzimatik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reaksiyonları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için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                      </a:t>
            </a:r>
            <a:r>
              <a:rPr lang="en-US" sz="2800" b="1" i="1" dirty="0" err="1">
                <a:solidFill>
                  <a:srgbClr val="CC0066"/>
                </a:solidFill>
              </a:rPr>
              <a:t>gerekli</a:t>
            </a:r>
            <a:r>
              <a:rPr lang="en-US" sz="2800" b="1" i="1" dirty="0">
                <a:solidFill>
                  <a:srgbClr val="CC0066"/>
                </a:solidFill>
              </a:rPr>
              <a:t> </a:t>
            </a:r>
            <a:r>
              <a:rPr lang="en-US" sz="2800" b="1" i="1" dirty="0" err="1">
                <a:solidFill>
                  <a:srgbClr val="CC0066"/>
                </a:solidFill>
              </a:rPr>
              <a:t>bir</a:t>
            </a:r>
            <a:r>
              <a:rPr lang="en-US" sz="2800" b="1" i="1" dirty="0">
                <a:solidFill>
                  <a:srgbClr val="CC0066"/>
                </a:solidFill>
              </a:rPr>
              <a:t> </a:t>
            </a:r>
            <a:r>
              <a:rPr lang="en-US" sz="2800" b="1" i="1" dirty="0" err="1">
                <a:solidFill>
                  <a:srgbClr val="CC0066"/>
                </a:solidFill>
              </a:rPr>
              <a:t>temel</a:t>
            </a:r>
            <a:r>
              <a:rPr lang="en-US" sz="2800" b="1" i="1" dirty="0">
                <a:solidFill>
                  <a:srgbClr val="CC0066"/>
                </a:solidFill>
              </a:rPr>
              <a:t> </a:t>
            </a:r>
            <a:r>
              <a:rPr lang="en-US" sz="2800" b="1" i="1" dirty="0" err="1">
                <a:solidFill>
                  <a:srgbClr val="CC0066"/>
                </a:solidFill>
              </a:rPr>
              <a:t>maddedir</a:t>
            </a:r>
            <a:r>
              <a:rPr lang="en-US" sz="2800" i="1" dirty="0">
                <a:solidFill>
                  <a:srgbClr val="CC0066"/>
                </a:solidFill>
              </a:rPr>
              <a:t>.</a:t>
            </a:r>
          </a:p>
          <a:p>
            <a:pPr marL="0" indent="0" algn="r">
              <a:lnSpc>
                <a:spcPct val="160000"/>
              </a:lnSpc>
              <a:buNone/>
            </a:pP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6" y="4722224"/>
            <a:ext cx="78488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Greenberg J.A., Bell S.J., Guan Y., Yu Y.H. Folic acid supplementation and pregnancy: More than just neural</a:t>
            </a:r>
          </a:p>
          <a:p>
            <a:r>
              <a:rPr lang="ro-RO" sz="1100" dirty="0">
                <a:solidFill>
                  <a:schemeClr val="bg1"/>
                </a:solidFill>
              </a:rPr>
              <a:t>tube defect prevention. Rev. Obstet. Gynecol. 2011;4:52–59</a:t>
            </a:r>
            <a:r>
              <a:rPr lang="ro-RO" sz="1100" dirty="0"/>
              <a:t>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4962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/>
          </p:cNvSpPr>
          <p:nvPr/>
        </p:nvSpPr>
        <p:spPr>
          <a:xfrm>
            <a:off x="395536" y="1491630"/>
            <a:ext cx="8640960" cy="14298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DNA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RNA ve kan hücrelerinden alyuvar oluşumu, aminoasit metabolizması, hücre büyüme ve yenilenmesi,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için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dışarıdan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alınması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gereken </a:t>
            </a:r>
            <a:r>
              <a:rPr kumimoji="0" 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esansiyel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bir vitamindir.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1331640" y="3651870"/>
            <a:ext cx="3992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tr-TR" sz="16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/>
              </a:rPr>
              <a:t>(Folik asit özellikle fötal dönemde; Hücrenin bölünme, gelişme ve farklılaşma evrelerinde önemli rol oynamaktadır) </a:t>
            </a: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7" y="2643759"/>
            <a:ext cx="2518364" cy="1886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ikdörtgen 6"/>
          <p:cNvSpPr/>
          <p:nvPr/>
        </p:nvSpPr>
        <p:spPr>
          <a:xfrm>
            <a:off x="918987" y="339502"/>
            <a:ext cx="1996829" cy="17654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tr-TR" sz="3600" b="1" dirty="0" err="1">
                <a:solidFill>
                  <a:srgbClr val="CC0066"/>
                </a:solidFill>
              </a:rPr>
              <a:t>Folik</a:t>
            </a:r>
            <a:r>
              <a:rPr lang="tr-TR" sz="3600" b="1" dirty="0">
                <a:solidFill>
                  <a:srgbClr val="CC0066"/>
                </a:solidFill>
              </a:rPr>
              <a:t> asit,</a:t>
            </a:r>
          </a:p>
          <a:p>
            <a:pPr>
              <a:lnSpc>
                <a:spcPct val="160000"/>
              </a:lnSpc>
            </a:pPr>
            <a:endParaRPr lang="tr-TR" sz="36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4294967295"/>
          </p:nvPr>
        </p:nvSpPr>
        <p:spPr>
          <a:xfrm>
            <a:off x="2195736" y="2111280"/>
            <a:ext cx="3960440" cy="26927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Folik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asit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eksikliği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halinde</a:t>
            </a:r>
            <a:endParaRPr lang="tr-T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NTD 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nemi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rken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doğum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onjenital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kalp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hastalığı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udak-damak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yarığı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iski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artar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en-US" sz="2000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!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496" y="4785414"/>
            <a:ext cx="910850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>
                <a:solidFill>
                  <a:schemeClr val="bg1"/>
                </a:solidFill>
              </a:rPr>
              <a:t>1. Greenberg J.A., Bell S.J., Guan Y., Yu Y.H. Folic acid supplementation and pregnancy: More than just neural</a:t>
            </a:r>
            <a:r>
              <a:rPr lang="tr-TR" sz="900" i="1" dirty="0">
                <a:solidFill>
                  <a:schemeClr val="bg1"/>
                </a:solidFill>
              </a:rPr>
              <a:t> </a:t>
            </a:r>
            <a:r>
              <a:rPr lang="ro-RO" sz="900" i="1" dirty="0">
                <a:solidFill>
                  <a:schemeClr val="bg1"/>
                </a:solidFill>
              </a:rPr>
              <a:t>tube defect prevention. Rev. Obstet. Gynecol. 2011;4:52–59. </a:t>
            </a:r>
            <a:r>
              <a:rPr lang="en-US" sz="900" i="1" dirty="0">
                <a:solidFill>
                  <a:schemeClr val="bg1"/>
                </a:solidFill>
              </a:rPr>
              <a:t>2. </a:t>
            </a:r>
            <a:r>
              <a:rPr lang="en-US" sz="900" i="1" dirty="0" err="1">
                <a:solidFill>
                  <a:schemeClr val="bg1"/>
                </a:solidFill>
              </a:rPr>
              <a:t>Bibbins</a:t>
            </a:r>
            <a:r>
              <a:rPr lang="en-US" sz="900" i="1" dirty="0">
                <a:solidFill>
                  <a:schemeClr val="bg1"/>
                </a:solidFill>
              </a:rPr>
              <a:t>-Domingo K, Grossman DC, Curry SJ et al. Folic Acid Supplementation: An Evidence Review for the U.S. Preventive Services Task Force. JAMA. 2017 Jan 10;317(2):183-189</a:t>
            </a:r>
          </a:p>
          <a:p>
            <a:endParaRPr lang="en-US" sz="800" i="1" dirty="0">
              <a:solidFill>
                <a:schemeClr val="bg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618104" y="248295"/>
            <a:ext cx="21837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/>
            <a:r>
              <a:rPr lang="en-US" sz="4000" b="1" dirty="0" err="1">
                <a:solidFill>
                  <a:schemeClr val="bg1"/>
                </a:solidFill>
              </a:rPr>
              <a:t>Folik</a:t>
            </a:r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err="1">
                <a:solidFill>
                  <a:schemeClr val="bg1"/>
                </a:solidFill>
              </a:rPr>
              <a:t>asit</a:t>
            </a:r>
            <a:r>
              <a:rPr lang="en-US" sz="4000" b="1" dirty="0">
                <a:solidFill>
                  <a:schemeClr val="bg1"/>
                </a:solidFill>
              </a:rPr>
              <a:t> </a:t>
            </a:r>
            <a:endParaRPr lang="tr-TR" sz="4000" b="1" dirty="0">
              <a:solidFill>
                <a:schemeClr val="bg1"/>
              </a:solidFill>
            </a:endParaRPr>
          </a:p>
          <a:p>
            <a:pPr marL="285750" indent="-285750" algn="ctr"/>
            <a:r>
              <a:rPr lang="en-US" sz="4000" b="1" dirty="0" err="1">
                <a:solidFill>
                  <a:schemeClr val="bg1"/>
                </a:solidFill>
              </a:rPr>
              <a:t>eksikliği</a:t>
            </a:r>
            <a:endParaRPr lang="tr-TR" sz="4000" b="1" dirty="0">
              <a:solidFill>
                <a:schemeClr val="bg1"/>
              </a:solidFill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7668344" y="0"/>
            <a:ext cx="0" cy="2304784"/>
          </a:xfrm>
          <a:prstGeom prst="line">
            <a:avLst/>
          </a:prstGeom>
          <a:ln>
            <a:solidFill>
              <a:srgbClr val="CC0066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" name="Content Placeholder 7" descr="Spina-bifida_gorsel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" b="1833"/>
          <a:stretch/>
        </p:blipFill>
        <p:spPr>
          <a:xfrm>
            <a:off x="5970433" y="2304784"/>
            <a:ext cx="3124619" cy="2453435"/>
          </a:xfrm>
          <a:prstGeom prst="rect">
            <a:avLst/>
          </a:prstGeom>
          <a:ln w="19050">
            <a:solidFill>
              <a:srgbClr val="CC0066"/>
            </a:solidFill>
          </a:ln>
        </p:spPr>
      </p:pic>
    </p:spTree>
    <p:extLst>
      <p:ext uri="{BB962C8B-B14F-4D97-AF65-F5344CB8AC3E}">
        <p14:creationId xmlns:p14="http://schemas.microsoft.com/office/powerpoint/2010/main" val="275656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Başlık"/>
          <p:cNvSpPr>
            <a:spLocks noGrp="1"/>
          </p:cNvSpPr>
          <p:nvPr>
            <p:ph type="title" idx="4294967295"/>
          </p:nvPr>
        </p:nvSpPr>
        <p:spPr>
          <a:xfrm>
            <a:off x="2627784" y="206375"/>
            <a:ext cx="6183021" cy="857250"/>
          </a:xfrm>
        </p:spPr>
        <p:txBody>
          <a:bodyPr>
            <a:noAutofit/>
          </a:bodyPr>
          <a:lstStyle/>
          <a:p>
            <a:r>
              <a:rPr lang="en-US" sz="2000" b="1" dirty="0" err="1"/>
              <a:t>Kanada’da</a:t>
            </a:r>
            <a:r>
              <a:rPr lang="en-US" sz="2000" b="1" dirty="0"/>
              <a:t> </a:t>
            </a:r>
            <a:r>
              <a:rPr lang="en-US" sz="2000" b="1" dirty="0" err="1"/>
              <a:t>Folik</a:t>
            </a:r>
            <a:r>
              <a:rPr lang="en-US" sz="2000" b="1" dirty="0"/>
              <a:t> </a:t>
            </a:r>
            <a:r>
              <a:rPr lang="en-US" sz="2000" b="1" dirty="0" err="1"/>
              <a:t>Asit</a:t>
            </a:r>
            <a:r>
              <a:rPr lang="en-US" sz="2000" b="1" dirty="0"/>
              <a:t> </a:t>
            </a:r>
            <a:r>
              <a:rPr lang="en-US" sz="2000" b="1" dirty="0" err="1"/>
              <a:t>Güçlendirmesi</a:t>
            </a:r>
            <a:r>
              <a:rPr lang="en-US" sz="2000" b="1" dirty="0"/>
              <a:t> </a:t>
            </a:r>
            <a:r>
              <a:rPr lang="en-US" sz="2000" b="1" dirty="0" err="1"/>
              <a:t>ile</a:t>
            </a:r>
            <a:r>
              <a:rPr lang="en-US" sz="2000" b="1" dirty="0"/>
              <a:t> </a:t>
            </a:r>
            <a:r>
              <a:rPr lang="tr-TR" sz="2000" b="1" dirty="0"/>
              <a:t/>
            </a:r>
            <a:br>
              <a:rPr lang="tr-TR" sz="2000" b="1" dirty="0"/>
            </a:br>
            <a:r>
              <a:rPr lang="en-US" sz="2000" b="1" dirty="0" err="1"/>
              <a:t>Nöral</a:t>
            </a:r>
            <a:r>
              <a:rPr lang="en-US" sz="2000" b="1" dirty="0"/>
              <a:t> </a:t>
            </a:r>
            <a:r>
              <a:rPr lang="en-US" sz="2000" b="1" dirty="0" err="1"/>
              <a:t>Tüp</a:t>
            </a:r>
            <a:r>
              <a:rPr lang="en-US" sz="2000" b="1" dirty="0"/>
              <a:t> </a:t>
            </a:r>
            <a:r>
              <a:rPr lang="en-US" sz="2000" b="1" dirty="0" err="1"/>
              <a:t>Defektlerinde</a:t>
            </a:r>
            <a:r>
              <a:rPr lang="en-US" sz="2000" b="1" dirty="0"/>
              <a:t> </a:t>
            </a:r>
            <a:r>
              <a:rPr lang="en-US" sz="2000" b="1" dirty="0" err="1"/>
              <a:t>Azalma</a:t>
            </a:r>
            <a:r>
              <a:rPr lang="en-US" sz="2000" b="1" dirty="0"/>
              <a:t>. </a:t>
            </a:r>
            <a:r>
              <a:rPr lang="en-US" sz="1800" i="1" dirty="0"/>
              <a:t/>
            </a:r>
            <a:br>
              <a:rPr lang="en-US" sz="1800" i="1" dirty="0"/>
            </a:br>
            <a:r>
              <a:rPr lang="en-US" sz="1800" i="1" dirty="0"/>
              <a:t>De </a:t>
            </a:r>
            <a:r>
              <a:rPr lang="en-US" sz="1800" i="1" dirty="0" err="1"/>
              <a:t>Wals</a:t>
            </a:r>
            <a:r>
              <a:rPr lang="en-US" sz="1800" i="1" dirty="0"/>
              <a:t> et al. 20</a:t>
            </a:r>
            <a:r>
              <a:rPr lang="tr-TR" sz="1800" i="1" dirty="0"/>
              <a:t>0</a:t>
            </a:r>
            <a:r>
              <a:rPr lang="en-US" sz="1800" i="1" dirty="0"/>
              <a:t>7</a:t>
            </a:r>
            <a:endParaRPr lang="tr-TR" sz="1800" i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711" t="2426" r="992"/>
          <a:stretch/>
        </p:blipFill>
        <p:spPr>
          <a:xfrm>
            <a:off x="436985" y="2312938"/>
            <a:ext cx="4567063" cy="2170921"/>
          </a:xfrm>
        </p:spPr>
      </p:pic>
      <p:sp>
        <p:nvSpPr>
          <p:cNvPr id="8" name="Rectangle 7"/>
          <p:cNvSpPr/>
          <p:nvPr/>
        </p:nvSpPr>
        <p:spPr>
          <a:xfrm>
            <a:off x="-34763" y="4802737"/>
            <a:ext cx="9108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000" i="1" dirty="0">
                <a:solidFill>
                  <a:schemeClr val="bg1"/>
                </a:solidFill>
              </a:rPr>
              <a:t>De Wals P, </a:t>
            </a:r>
            <a:r>
              <a:rPr lang="nl-NL" sz="1000" i="1" dirty="0" err="1">
                <a:solidFill>
                  <a:schemeClr val="bg1"/>
                </a:solidFill>
              </a:rPr>
              <a:t>Tairou</a:t>
            </a:r>
            <a:r>
              <a:rPr lang="nl-NL" sz="1000" i="1" dirty="0">
                <a:solidFill>
                  <a:schemeClr val="bg1"/>
                </a:solidFill>
              </a:rPr>
              <a:t> F, Van Allen MI, et al. </a:t>
            </a:r>
            <a:r>
              <a:rPr lang="en-US" sz="1000" i="1" dirty="0">
                <a:solidFill>
                  <a:schemeClr val="bg1"/>
                </a:solidFill>
              </a:rPr>
              <a:t>Reduction in neural-tube defects after folic acid </a:t>
            </a:r>
            <a:r>
              <a:rPr lang="it-IT" sz="1000" i="1" dirty="0" err="1">
                <a:solidFill>
                  <a:schemeClr val="bg1"/>
                </a:solidFill>
              </a:rPr>
              <a:t>fortification</a:t>
            </a:r>
            <a:r>
              <a:rPr lang="it-IT" sz="1000" i="1" dirty="0">
                <a:solidFill>
                  <a:schemeClr val="bg1"/>
                </a:solidFill>
              </a:rPr>
              <a:t> in Canada. </a:t>
            </a:r>
            <a:br>
              <a:rPr lang="it-IT" sz="1000" i="1" dirty="0">
                <a:solidFill>
                  <a:schemeClr val="bg1"/>
                </a:solidFill>
              </a:rPr>
            </a:br>
            <a:r>
              <a:rPr lang="it-IT" sz="1000" i="1" dirty="0" err="1">
                <a:solidFill>
                  <a:schemeClr val="bg1"/>
                </a:solidFill>
              </a:rPr>
              <a:t>N</a:t>
            </a:r>
            <a:r>
              <a:rPr lang="it-IT" sz="1000" i="1" dirty="0">
                <a:solidFill>
                  <a:schemeClr val="bg1"/>
                </a:solidFill>
              </a:rPr>
              <a:t> </a:t>
            </a:r>
            <a:r>
              <a:rPr lang="it-IT" sz="1000" i="1" dirty="0" err="1">
                <a:solidFill>
                  <a:schemeClr val="bg1"/>
                </a:solidFill>
              </a:rPr>
              <a:t>Engl</a:t>
            </a:r>
            <a:r>
              <a:rPr lang="it-IT" sz="1000" i="1" dirty="0">
                <a:solidFill>
                  <a:schemeClr val="bg1"/>
                </a:solidFill>
              </a:rPr>
              <a:t> </a:t>
            </a:r>
            <a:r>
              <a:rPr lang="it-IT" sz="1000" i="1" dirty="0" err="1">
                <a:solidFill>
                  <a:schemeClr val="bg1"/>
                </a:solidFill>
              </a:rPr>
              <a:t>J</a:t>
            </a:r>
            <a:r>
              <a:rPr lang="it-IT" sz="1000" i="1" dirty="0">
                <a:solidFill>
                  <a:schemeClr val="bg1"/>
                </a:solidFill>
              </a:rPr>
              <a:t> </a:t>
            </a:r>
            <a:r>
              <a:rPr lang="it-IT" sz="1000" i="1" dirty="0" err="1">
                <a:solidFill>
                  <a:schemeClr val="bg1"/>
                </a:solidFill>
              </a:rPr>
              <a:t>Med</a:t>
            </a:r>
            <a:r>
              <a:rPr lang="it-IT" sz="1000" i="1" dirty="0">
                <a:solidFill>
                  <a:schemeClr val="bg1"/>
                </a:solidFill>
              </a:rPr>
              <a:t>. 2007;</a:t>
            </a:r>
            <a:r>
              <a:rPr lang="mr-IN" sz="1000" i="1" dirty="0">
                <a:solidFill>
                  <a:schemeClr val="bg1"/>
                </a:solidFill>
              </a:rPr>
              <a:t>357:135-142.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7" y="1131590"/>
            <a:ext cx="8496945" cy="167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tr-TR" sz="1600" b="1" dirty="0">
                <a:solidFill>
                  <a:srgbClr val="595959"/>
                </a:solidFill>
              </a:rPr>
              <a:t>Ç</a:t>
            </a:r>
            <a:r>
              <a:rPr lang="en-US" sz="1600" b="1" dirty="0">
                <a:solidFill>
                  <a:srgbClr val="595959"/>
                </a:solidFill>
              </a:rPr>
              <a:t>a</a:t>
            </a:r>
            <a:r>
              <a:rPr lang="tr-TR" sz="1600" b="1" dirty="0" err="1">
                <a:solidFill>
                  <a:srgbClr val="595959"/>
                </a:solidFill>
              </a:rPr>
              <a:t>lışmanın</a:t>
            </a:r>
            <a:r>
              <a:rPr lang="tr-TR" sz="1600" b="1" dirty="0">
                <a:solidFill>
                  <a:srgbClr val="595959"/>
                </a:solidFill>
              </a:rPr>
              <a:t> amacı</a:t>
            </a:r>
          </a:p>
          <a:p>
            <a:pPr>
              <a:spcBef>
                <a:spcPts val="800"/>
              </a:spcBef>
            </a:pPr>
            <a:r>
              <a:rPr lang="tr-TR" sz="1400" dirty="0">
                <a:solidFill>
                  <a:srgbClr val="595959"/>
                </a:solidFill>
              </a:rPr>
              <a:t> </a:t>
            </a:r>
            <a:r>
              <a:rPr lang="tr-TR" sz="1400" dirty="0" err="1">
                <a:solidFill>
                  <a:srgbClr val="595959"/>
                </a:solidFill>
              </a:rPr>
              <a:t>Folik</a:t>
            </a:r>
            <a:r>
              <a:rPr lang="tr-TR" sz="1400" dirty="0">
                <a:solidFill>
                  <a:srgbClr val="595959"/>
                </a:solidFill>
              </a:rPr>
              <a:t> asit güçlendirmesinin ardından toplumdaki </a:t>
            </a:r>
            <a:r>
              <a:rPr lang="tr-TR" sz="1400" dirty="0" err="1">
                <a:solidFill>
                  <a:srgbClr val="595959"/>
                </a:solidFill>
              </a:rPr>
              <a:t>nöral</a:t>
            </a:r>
            <a:r>
              <a:rPr lang="tr-TR" sz="1400" dirty="0">
                <a:solidFill>
                  <a:srgbClr val="595959"/>
                </a:solidFill>
              </a:rPr>
              <a:t> tüp </a:t>
            </a:r>
            <a:r>
              <a:rPr lang="tr-TR" sz="1400" dirty="0" err="1">
                <a:solidFill>
                  <a:srgbClr val="595959"/>
                </a:solidFill>
              </a:rPr>
              <a:t>defekti</a:t>
            </a:r>
            <a:r>
              <a:rPr lang="tr-TR" sz="1400" dirty="0">
                <a:solidFill>
                  <a:srgbClr val="595959"/>
                </a:solidFill>
              </a:rPr>
              <a:t> </a:t>
            </a:r>
            <a:r>
              <a:rPr lang="tr-TR" sz="1400" dirty="0" err="1">
                <a:solidFill>
                  <a:srgbClr val="595959"/>
                </a:solidFill>
              </a:rPr>
              <a:t>prevalansındaki</a:t>
            </a:r>
            <a:r>
              <a:rPr lang="tr-TR" sz="1400" dirty="0">
                <a:solidFill>
                  <a:srgbClr val="595959"/>
                </a:solidFill>
              </a:rPr>
              <a:t>  değişimi değerlendirmek. </a:t>
            </a:r>
          </a:p>
          <a:p>
            <a:endParaRPr lang="tr-TR" sz="400" b="1" dirty="0">
              <a:solidFill>
                <a:srgbClr val="595959"/>
              </a:solidFill>
            </a:endParaRPr>
          </a:p>
          <a:p>
            <a:r>
              <a:rPr lang="tr-TR" sz="1600" b="1" dirty="0">
                <a:solidFill>
                  <a:srgbClr val="595959"/>
                </a:solidFill>
              </a:rPr>
              <a:t>Popülasyon</a:t>
            </a:r>
          </a:p>
          <a:p>
            <a:r>
              <a:rPr lang="tr-TR" sz="1400" dirty="0">
                <a:solidFill>
                  <a:srgbClr val="595959"/>
                </a:solidFill>
              </a:rPr>
              <a:t> 1993-2002 arasındaki 1,9 milyon doğumda 2446 NTD incelendi</a:t>
            </a:r>
          </a:p>
          <a:p>
            <a:pPr algn="ctr"/>
            <a:endParaRPr lang="tr-T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4 İçerik Yer Tutucusu"/>
          <p:cNvSpPr txBox="1">
            <a:spLocks/>
          </p:cNvSpPr>
          <p:nvPr/>
        </p:nvSpPr>
        <p:spPr>
          <a:xfrm>
            <a:off x="6516216" y="2387978"/>
            <a:ext cx="2088232" cy="7050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Kanada’da </a:t>
            </a:r>
            <a:r>
              <a:rPr lang="tr-TR" sz="1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folik</a:t>
            </a:r>
            <a:r>
              <a:rPr lang="tr-T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asit takviyesi ile NTD </a:t>
            </a:r>
            <a:r>
              <a:rPr lang="tr-TR" sz="1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prevalansındaki</a:t>
            </a:r>
            <a:r>
              <a:rPr lang="tr-T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düşüş</a:t>
            </a:r>
          </a:p>
          <a:p>
            <a:pPr algn="ctr"/>
            <a:endParaRPr lang="tr-TR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tr-TR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7 Aşağı Ok"/>
          <p:cNvSpPr/>
          <p:nvPr/>
        </p:nvSpPr>
        <p:spPr>
          <a:xfrm>
            <a:off x="6667357" y="3193905"/>
            <a:ext cx="1785950" cy="1155520"/>
          </a:xfrm>
          <a:prstGeom prst="downArrow">
            <a:avLst/>
          </a:prstGeom>
          <a:solidFill>
            <a:srgbClr val="C40C6C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/>
              <a:t>%46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-540568" y="4449659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ts val="800"/>
              </a:spcBef>
            </a:pPr>
            <a:r>
              <a:rPr lang="tr-TR" b="1" dirty="0">
                <a:solidFill>
                  <a:srgbClr val="CC0066"/>
                </a:solidFill>
              </a:rPr>
              <a:t>Sonuç: Bu dönemde NTD prevalansı 1000 doğumda 1,58’den 0,86’ya düşmüştür.</a:t>
            </a:r>
          </a:p>
        </p:txBody>
      </p:sp>
    </p:spTree>
    <p:extLst>
      <p:ext uri="{BB962C8B-B14F-4D97-AF65-F5344CB8AC3E}">
        <p14:creationId xmlns:p14="http://schemas.microsoft.com/office/powerpoint/2010/main" val="21576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1" y="2111027"/>
            <a:ext cx="9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Gebelikte 400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mcg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 kullanımı,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Nöral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tüp </a:t>
            </a:r>
            <a:r>
              <a:rPr 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defektlerinin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daha az sıklıkla görülmesini sağlamaktadır. 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Folik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asit desteğinin gebe kalmadan 4 hafta önce 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başlanması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ilk 12 hafta devam edilmesi önerilmektedir.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1907704" y="4011910"/>
            <a:ext cx="552826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Institute of Medicine (IOM)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 </a:t>
            </a:r>
          </a:p>
          <a:p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United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Kingdom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National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Institute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Health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Clinical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Excellence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</a:t>
            </a:r>
          </a:p>
          <a:p>
            <a:r>
              <a:rPr 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ACOG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*:</a:t>
            </a:r>
            <a:r>
              <a:rPr lang="en-US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American College of Obstetricians and Gynecologists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</a:p>
          <a:p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CDC* :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Centers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disease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control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100" b="1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prevention</a:t>
            </a:r>
            <a:r>
              <a:rPr lang="tr-TR" sz="11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(Hastalık kontrol ve önlem merkezi)</a:t>
            </a:r>
          </a:p>
          <a:p>
            <a:endParaRPr lang="tr-TR" sz="1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tr-TR" sz="1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86000" y="699542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5400" dirty="0" err="1">
                <a:solidFill>
                  <a:schemeClr val="bg1"/>
                </a:solidFill>
              </a:rPr>
              <a:t>Folik</a:t>
            </a:r>
            <a:r>
              <a:rPr lang="tr-TR" sz="5400" dirty="0">
                <a:solidFill>
                  <a:schemeClr val="bg1"/>
                </a:solidFill>
              </a:rPr>
              <a:t> asit</a:t>
            </a:r>
          </a:p>
          <a:p>
            <a:pPr algn="ctr"/>
            <a:r>
              <a:rPr lang="tr-TR" sz="2400" i="1" dirty="0">
                <a:solidFill>
                  <a:schemeClr val="bg1"/>
                </a:solidFill>
              </a:rPr>
              <a:t>(Kılavuzlar ne kadar öneriyor?)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2 İçerik Yer Tutucusu"/>
          <p:cNvSpPr>
            <a:spLocks noGrp="1"/>
          </p:cNvSpPr>
          <p:nvPr>
            <p:ph idx="4294967295"/>
          </p:nvPr>
        </p:nvSpPr>
        <p:spPr>
          <a:xfrm>
            <a:off x="662880" y="2355726"/>
            <a:ext cx="8229600" cy="98314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tr-TR" altLang="tr-TR" sz="2400" dirty="0"/>
              <a:t>Yetersiz </a:t>
            </a:r>
            <a:r>
              <a:rPr lang="tr-TR" altLang="tr-TR" sz="2400" dirty="0" err="1"/>
              <a:t>folik</a:t>
            </a:r>
            <a:r>
              <a:rPr lang="tr-TR" altLang="tr-TR" sz="2400" dirty="0"/>
              <a:t> asit alınımı, </a:t>
            </a:r>
          </a:p>
          <a:p>
            <a:pPr marL="0" indent="0" algn="ctr" eaLnBrk="1" hangingPunct="1">
              <a:buNone/>
            </a:pPr>
            <a:r>
              <a:rPr lang="tr-TR" altLang="tr-TR" sz="2400" b="1" dirty="0"/>
              <a:t>yüksek </a:t>
            </a:r>
            <a:r>
              <a:rPr lang="tr-TR" altLang="tr-TR" sz="2400" b="1" dirty="0" err="1"/>
              <a:t>homosistein</a:t>
            </a:r>
            <a:r>
              <a:rPr lang="tr-TR" altLang="tr-TR" sz="2400" b="1" dirty="0"/>
              <a:t> </a:t>
            </a:r>
            <a:r>
              <a:rPr lang="tr-TR" altLang="tr-TR" sz="2400" dirty="0"/>
              <a:t>seviyelerine neden olmaktadır.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4803998"/>
            <a:ext cx="7858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i="1" dirty="0" err="1">
                <a:solidFill>
                  <a:schemeClr val="bg1"/>
                </a:solidFill>
              </a:rPr>
              <a:t>Hyperhomocysteinemia</a:t>
            </a:r>
            <a:r>
              <a:rPr lang="tr-TR" sz="1000" i="1" dirty="0">
                <a:solidFill>
                  <a:schemeClr val="bg1"/>
                </a:solidFill>
              </a:rPr>
              <a:t>, </a:t>
            </a:r>
            <a:r>
              <a:rPr lang="tr-TR" sz="1000" i="1" dirty="0" err="1">
                <a:solidFill>
                  <a:schemeClr val="bg1"/>
                </a:solidFill>
              </a:rPr>
              <a:t>Pregnancy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Complications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and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the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Timing</a:t>
            </a:r>
            <a:r>
              <a:rPr lang="tr-TR" sz="1000" i="1" dirty="0">
                <a:solidFill>
                  <a:schemeClr val="bg1"/>
                </a:solidFill>
              </a:rPr>
              <a:t> of </a:t>
            </a:r>
            <a:r>
              <a:rPr lang="tr-TR" sz="1000" i="1" dirty="0" err="1">
                <a:solidFill>
                  <a:schemeClr val="bg1"/>
                </a:solidFill>
              </a:rPr>
              <a:t>İnvestigation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Re’gine</a:t>
            </a:r>
            <a:r>
              <a:rPr lang="tr-TR" sz="1000" i="1" dirty="0">
                <a:solidFill>
                  <a:schemeClr val="bg1"/>
                </a:solidFill>
              </a:rPr>
              <a:t> </a:t>
            </a:r>
            <a:r>
              <a:rPr lang="tr-TR" sz="1000" i="1" dirty="0" err="1">
                <a:solidFill>
                  <a:schemeClr val="bg1"/>
                </a:solidFill>
              </a:rPr>
              <a:t>P.Steegers-Theunnissen,et</a:t>
            </a:r>
            <a:r>
              <a:rPr lang="tr-TR" sz="1000" i="1" dirty="0">
                <a:solidFill>
                  <a:schemeClr val="bg1"/>
                </a:solidFill>
              </a:rPr>
              <a:t> al. </a:t>
            </a:r>
            <a:r>
              <a:rPr lang="tr-TR" sz="1000" i="1" dirty="0" err="1">
                <a:solidFill>
                  <a:schemeClr val="bg1"/>
                </a:solidFill>
              </a:rPr>
              <a:t>Vol</a:t>
            </a:r>
            <a:r>
              <a:rPr lang="tr-TR" sz="1000" i="1" dirty="0">
                <a:solidFill>
                  <a:schemeClr val="bg1"/>
                </a:solidFill>
              </a:rPr>
              <a:t>. 104 No.2, </a:t>
            </a:r>
            <a:r>
              <a:rPr lang="tr-TR" sz="1000" i="1" dirty="0" err="1">
                <a:solidFill>
                  <a:schemeClr val="bg1"/>
                </a:solidFill>
              </a:rPr>
              <a:t>August</a:t>
            </a:r>
            <a:r>
              <a:rPr lang="tr-TR" sz="1000" i="1" dirty="0">
                <a:solidFill>
                  <a:schemeClr val="bg1"/>
                </a:solidFill>
              </a:rPr>
              <a:t> 2004 ACOG as </a:t>
            </a:r>
            <a:r>
              <a:rPr lang="tr-TR" sz="1000" i="1" dirty="0" err="1">
                <a:solidFill>
                  <a:schemeClr val="bg1"/>
                </a:solidFill>
              </a:rPr>
              <a:t>acceessed</a:t>
            </a:r>
            <a:r>
              <a:rPr lang="tr-TR" sz="1000" i="1" dirty="0">
                <a:solidFill>
                  <a:schemeClr val="bg1"/>
                </a:solidFill>
              </a:rPr>
              <a:t> on 29  April 2012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86000" y="69954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5400" dirty="0" err="1">
                <a:solidFill>
                  <a:schemeClr val="bg1"/>
                </a:solidFill>
              </a:rPr>
              <a:t>Folik</a:t>
            </a:r>
            <a:r>
              <a:rPr lang="tr-TR" sz="5400" dirty="0">
                <a:solidFill>
                  <a:schemeClr val="bg1"/>
                </a:solidFill>
              </a:rPr>
              <a:t> asit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K\Desktop\IMG_0029 (1).PNG"/>
          <p:cNvPicPr>
            <a:picLocks noChangeAspect="1" noChangeArrowheads="1"/>
          </p:cNvPicPr>
          <p:nvPr/>
        </p:nvPicPr>
        <p:blipFill rotWithShape="1">
          <a:blip r:embed="rId3"/>
          <a:srcRect t="8206" r="7089"/>
          <a:stretch/>
        </p:blipFill>
        <p:spPr bwMode="auto">
          <a:xfrm>
            <a:off x="1259632" y="483518"/>
            <a:ext cx="6768752" cy="3957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41507" y="1419622"/>
            <a:ext cx="8644030" cy="236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Akiz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metabolik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bozukluklardan MTHFR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homosistein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metabolizmasında anahtar bir enzimdir. NTD ile komplike gebeliklerde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maternal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plazma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homosistein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seviyeleri yükselmiş ve plazma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folat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konsantrasyonu azalmıştır. Bu da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folata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bağımlı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homosistein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metabolizmasında bir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defektin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varlığını gösterir.</a:t>
            </a:r>
          </a:p>
          <a:p>
            <a:endParaRPr lang="tr-T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tr-T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 risk gebelik sırasında </a:t>
            </a:r>
            <a:r>
              <a:rPr lang="tr-T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folik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asit tedavisi verilerek azaltılır. Bu hastalara ayrıca vitamin B12, vitamin B6 takviyesi de önerilmektedir.</a:t>
            </a:r>
          </a:p>
          <a:p>
            <a:endParaRPr lang="tr-T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tr-T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9592" y="156577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</a:rPr>
              <a:t>MTHFR (METİLENTETRAHİDROFOLAT REDÜKTAZ) 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</a:rPr>
              <a:t>GEN MUTASYONU – HİPERHOMOSİSTEİNEMİ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4733151"/>
            <a:ext cx="92525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 u="sng" dirty="0">
                <a:solidFill>
                  <a:schemeClr val="bg1"/>
                </a:solidFill>
                <a:hlinkClick r:id="rId2" tooltip="Journal of Inherited Metabolic Disease"/>
              </a:rPr>
              <a:t> Journal of Inherited Metabolic Disease</a:t>
            </a:r>
            <a:r>
              <a:rPr lang="tr-TR" sz="1050" i="1" u="sng" dirty="0">
                <a:solidFill>
                  <a:schemeClr val="bg1"/>
                </a:solidFill>
              </a:rPr>
              <a:t> </a:t>
            </a:r>
            <a:r>
              <a:rPr lang="en-US" sz="1050" i="1" dirty="0">
                <a:solidFill>
                  <a:schemeClr val="bg1"/>
                </a:solidFill>
              </a:rPr>
              <a:t>February 2011, Volume 34, </a:t>
            </a:r>
            <a:r>
              <a:rPr lang="en-US" sz="1050" i="1" u="sng" dirty="0">
                <a:solidFill>
                  <a:schemeClr val="bg1"/>
                </a:solidFill>
                <a:hlinkClick r:id="rId3" tooltip="Issue 1"/>
              </a:rPr>
              <a:t>Issue 1</a:t>
            </a:r>
            <a:r>
              <a:rPr lang="en-US" sz="1050" i="1" dirty="0">
                <a:solidFill>
                  <a:schemeClr val="bg1"/>
                </a:solidFill>
              </a:rPr>
              <a:t>, </a:t>
            </a:r>
            <a:r>
              <a:rPr lang="en-US" sz="1050" i="1" dirty="0" err="1">
                <a:solidFill>
                  <a:schemeClr val="bg1"/>
                </a:solidFill>
              </a:rPr>
              <a:t>pp</a:t>
            </a:r>
            <a:r>
              <a:rPr lang="en-US" sz="1050" i="1" dirty="0">
                <a:solidFill>
                  <a:schemeClr val="bg1"/>
                </a:solidFill>
              </a:rPr>
              <a:t> 75–81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en-US" sz="1050" i="1" dirty="0">
                <a:solidFill>
                  <a:schemeClr val="bg1"/>
                </a:solidFill>
              </a:rPr>
              <a:t>Overview of </a:t>
            </a:r>
            <a:r>
              <a:rPr lang="en-US" sz="1050" i="1" dirty="0" err="1">
                <a:solidFill>
                  <a:schemeClr val="bg1"/>
                </a:solidFill>
              </a:rPr>
              <a:t>homocysteine</a:t>
            </a:r>
            <a:r>
              <a:rPr lang="en-US" sz="1050" i="1" dirty="0">
                <a:solidFill>
                  <a:schemeClr val="bg1"/>
                </a:solidFill>
              </a:rPr>
              <a:t> and </a:t>
            </a:r>
            <a:r>
              <a:rPr lang="en-US" sz="1050" i="1" dirty="0" err="1">
                <a:solidFill>
                  <a:schemeClr val="bg1"/>
                </a:solidFill>
              </a:rPr>
              <a:t>folate</a:t>
            </a:r>
            <a:r>
              <a:rPr lang="en-US" sz="1050" i="1" dirty="0">
                <a:solidFill>
                  <a:schemeClr val="bg1"/>
                </a:solidFill>
              </a:rPr>
              <a:t> metabolism. With special references to cardiovascular disease and neural tube defects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Blom</a:t>
            </a:r>
            <a:r>
              <a:rPr lang="tr-TR" sz="1050" i="1" dirty="0">
                <a:solidFill>
                  <a:schemeClr val="bg1"/>
                </a:solidFill>
              </a:rPr>
              <a:t>, H.J. &amp; </a:t>
            </a:r>
            <a:r>
              <a:rPr lang="tr-TR" sz="1050" i="1" dirty="0" err="1">
                <a:solidFill>
                  <a:schemeClr val="bg1"/>
                </a:solidFill>
              </a:rPr>
              <a:t>Smulders</a:t>
            </a:r>
            <a:r>
              <a:rPr lang="tr-TR" sz="1050" i="1" dirty="0">
                <a:solidFill>
                  <a:schemeClr val="bg1"/>
                </a:solidFill>
              </a:rPr>
              <a:t>, Y. J </a:t>
            </a:r>
            <a:r>
              <a:rPr lang="tr-TR" sz="1050" i="1" dirty="0" err="1">
                <a:solidFill>
                  <a:schemeClr val="bg1"/>
                </a:solidFill>
              </a:rPr>
              <a:t>Inherit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Metab</a:t>
            </a:r>
            <a:r>
              <a:rPr lang="tr-TR" sz="1050" i="1" dirty="0">
                <a:solidFill>
                  <a:schemeClr val="bg1"/>
                </a:solidFill>
              </a:rPr>
              <a:t> </a:t>
            </a:r>
            <a:r>
              <a:rPr lang="tr-TR" sz="1050" i="1" dirty="0" err="1">
                <a:solidFill>
                  <a:schemeClr val="bg1"/>
                </a:solidFill>
              </a:rPr>
              <a:t>Dis</a:t>
            </a:r>
            <a:r>
              <a:rPr lang="tr-TR" sz="1050" i="1" dirty="0">
                <a:solidFill>
                  <a:schemeClr val="bg1"/>
                </a:solidFill>
              </a:rPr>
              <a:t> (2011) 34: 75. doi:10.1007/s10545-010-9177-4</a:t>
            </a:r>
            <a:endParaRPr lang="en-US" sz="105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K\Downloads\IMG_0019.PNG"/>
          <p:cNvPicPr>
            <a:picLocks noChangeAspect="1" noChangeArrowheads="1"/>
          </p:cNvPicPr>
          <p:nvPr/>
        </p:nvPicPr>
        <p:blipFill rotWithShape="1">
          <a:blip r:embed="rId2"/>
          <a:srcRect r="5562"/>
          <a:stretch/>
        </p:blipFill>
        <p:spPr bwMode="auto">
          <a:xfrm>
            <a:off x="971601" y="699542"/>
            <a:ext cx="7056784" cy="3529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83568" y="1383615"/>
            <a:ext cx="828092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Tiroid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hormon sentezinde çok önemli bir temel 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madde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olup, 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büyüme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regülasyonu, vücut metabolizması ve beyin</a:t>
            </a:r>
          </a:p>
          <a:p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gelişiminden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sorumludur.</a:t>
            </a:r>
          </a:p>
          <a:p>
            <a:pPr marL="342900" indent="-342900">
              <a:buFont typeface="Arial" pitchFamily="34" charset="0"/>
              <a:buChar char="•"/>
            </a:pP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Hafif ve orta iyot eksikliği olan kadınların çocuklarında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psiko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-nörolojik bozukluklar ve gecikmiş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mental</a:t>
            </a: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fonksiyonlar görülebilir.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71600" y="561133"/>
            <a:ext cx="963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solidFill>
                  <a:srgbClr val="C40C6C"/>
                </a:solidFill>
              </a:rPr>
              <a:t>İYOT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504" y="4805576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MuseoCyrl-300"/>
              </a:rPr>
              <a:t>Black RE. British Journal of Nutrition 2001;85;Suppl. 2:S193-S197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63688" y="1275606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Bu gereksinimin karşılanmaması;</a:t>
            </a:r>
          </a:p>
        </p:txBody>
      </p:sp>
      <p:sp>
        <p:nvSpPr>
          <p:cNvPr id="3" name="2 Dikdörtgen"/>
          <p:cNvSpPr/>
          <p:nvPr/>
        </p:nvSpPr>
        <p:spPr>
          <a:xfrm>
            <a:off x="13110" y="4876006"/>
            <a:ext cx="62150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900" i="1" dirty="0">
                <a:solidFill>
                  <a:schemeClr val="bg1"/>
                </a:solidFill>
              </a:rPr>
              <a:t>Samur G. Gebelik ve Emziklilik Döneminde Beslenme. TC SB Temel </a:t>
            </a:r>
            <a:r>
              <a:rPr lang="tr-TR" sz="900" i="1" dirty="0" err="1">
                <a:solidFill>
                  <a:schemeClr val="bg1"/>
                </a:solidFill>
              </a:rPr>
              <a:t>Saglık</a:t>
            </a:r>
            <a:r>
              <a:rPr lang="tr-TR" sz="900" i="1" dirty="0">
                <a:solidFill>
                  <a:schemeClr val="bg1"/>
                </a:solidFill>
              </a:rPr>
              <a:t> Hizmetleri GM 2006.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627784" y="123478"/>
            <a:ext cx="58413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800" b="1" dirty="0">
                <a:solidFill>
                  <a:schemeClr val="bg1"/>
                </a:solidFill>
              </a:rPr>
              <a:t>Gebelik ve emzirme döneminde</a:t>
            </a:r>
            <a:br>
              <a:rPr lang="tr-TR" sz="2800" b="1" dirty="0">
                <a:solidFill>
                  <a:schemeClr val="bg1"/>
                </a:solidFill>
              </a:rPr>
            </a:br>
            <a:r>
              <a:rPr lang="tr-TR" sz="2800" b="1" dirty="0">
                <a:solidFill>
                  <a:schemeClr val="bg1"/>
                </a:solidFill>
              </a:rPr>
              <a:t>besin gereksinimleri </a:t>
            </a:r>
            <a:r>
              <a:rPr lang="tr-TR" sz="2800" b="1" dirty="0" smtClean="0">
                <a:solidFill>
                  <a:schemeClr val="bg1"/>
                </a:solidFill>
              </a:rPr>
              <a:t>artar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9632" y="1635646"/>
            <a:ext cx="72728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000" b="1" dirty="0">
                <a:solidFill>
                  <a:srgbClr val="CC0066"/>
                </a:solidFill>
              </a:rPr>
              <a:t>Gebelikte</a:t>
            </a:r>
          </a:p>
          <a:p>
            <a:pPr lvl="1"/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Prematüre doğum</a:t>
            </a:r>
          </a:p>
          <a:p>
            <a:pPr lvl="1"/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Düşük doğum ağırlığı</a:t>
            </a:r>
          </a:p>
          <a:p>
            <a:pPr lvl="1"/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Bebekte bedensel ve zihinsel gelişim yetersizliği</a:t>
            </a:r>
          </a:p>
          <a:p>
            <a:pPr>
              <a:buNone/>
            </a:pPr>
            <a:endParaRPr lang="tr-TR" sz="1000" b="1" dirty="0">
              <a:solidFill>
                <a:srgbClr val="CC0066"/>
              </a:solidFill>
            </a:endParaRPr>
          </a:p>
          <a:p>
            <a:pPr>
              <a:buNone/>
            </a:pPr>
            <a:r>
              <a:rPr lang="tr-TR" sz="2000" b="1" dirty="0">
                <a:solidFill>
                  <a:srgbClr val="CC0066"/>
                </a:solidFill>
              </a:rPr>
              <a:t>Emzirme döneminde</a:t>
            </a:r>
          </a:p>
          <a:p>
            <a:pPr lvl="1"/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Annenin vücut depolarının harcanmasıyla sağlığının bozulması,</a:t>
            </a:r>
          </a:p>
          <a:p>
            <a:pPr lvl="1"/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Yetersiz süt salgılanması ile sonuçlanabilir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27584" y="1339445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Laktasyonda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çok önemlidir. Meme dokusu aktif olarak  iyot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minerallerini konsantre ederek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yenidoğan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gelişmesine önemli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katkı sağlar.</a:t>
            </a:r>
          </a:p>
          <a:p>
            <a:pPr>
              <a:buFont typeface="Arial" pitchFamily="34" charset="0"/>
              <a:buChar char="•"/>
            </a:pP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Yenidoğanın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ilk 1 yıl günde 100 -130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mcg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iyot alması önerilir.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Annenin alması önerilen miktar günde 150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mcg’dır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971600" y="561133"/>
            <a:ext cx="963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solidFill>
                  <a:srgbClr val="C40C6C"/>
                </a:solidFill>
              </a:rPr>
              <a:t>İYOT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693019"/>
            <a:ext cx="62750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800" dirty="0">
                <a:solidFill>
                  <a:schemeClr val="bg1"/>
                </a:solidFill>
                <a:latin typeface="MuseoCyrl-300"/>
              </a:rPr>
              <a:t>-Food and </a:t>
            </a:r>
            <a:r>
              <a:rPr lang="en-US" sz="800" dirty="0">
                <a:solidFill>
                  <a:schemeClr val="bg1"/>
                </a:solidFill>
                <a:latin typeface="MuseoCyrl-300"/>
              </a:rPr>
              <a:t>Nutrition Board, Institute of Medicine, National Academies Dietary Reference Intakes (DRIs): Estimated Average Requirements.</a:t>
            </a:r>
          </a:p>
          <a:p>
            <a:r>
              <a:rPr lang="fi-FI" sz="800" dirty="0">
                <a:solidFill>
                  <a:schemeClr val="bg1"/>
                </a:solidFill>
                <a:latin typeface="MuseoCyrl-300"/>
              </a:rPr>
              <a:t>https://fnic.nal.usda.gov/sites/fnic.nal.usda.gov/files/uploads/recommended_intakes_individuals.pdf, Erisim tarihi: 6.4.2016</a:t>
            </a:r>
            <a:r>
              <a:rPr lang="fi-FI" sz="600" dirty="0">
                <a:solidFill>
                  <a:schemeClr val="bg1"/>
                </a:solidFill>
                <a:latin typeface="MuseoCyrl-300"/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923851"/>
            <a:ext cx="216918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" dirty="0">
                <a:solidFill>
                  <a:schemeClr val="bg1"/>
                </a:solidFill>
                <a:latin typeface="MuseoCyrl-300"/>
              </a:rPr>
              <a:t>-</a:t>
            </a:r>
            <a:r>
              <a:rPr lang="de-DE" sz="800" dirty="0">
                <a:solidFill>
                  <a:schemeClr val="bg1"/>
                </a:solidFill>
                <a:latin typeface="MuseoCyrl-300"/>
              </a:rPr>
              <a:t>Ackurt F, Wetherilt H. EJCN 1995; 9(8):613-622</a:t>
            </a:r>
            <a:r>
              <a:rPr lang="de-DE" sz="600" dirty="0">
                <a:solidFill>
                  <a:srgbClr val="231F20"/>
                </a:solidFill>
                <a:latin typeface="MuseoCyrl-300"/>
              </a:rPr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746978" y="1275606"/>
            <a:ext cx="83615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İyot eksikliğine bağlı bozukluklar içerisinde 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“kretenizm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 en  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önemli ekstrem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manifestasyondur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Nörolojik ve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miksödematöz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alt grupları olup her iki durum anne adayının ve çocuğun yeterli  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iyot alınımı ile önlenebilmektedir. </a:t>
            </a:r>
          </a:p>
          <a:p>
            <a:pPr>
              <a:buFont typeface="Arial" pitchFamily="34" charset="0"/>
              <a:buChar char="•"/>
            </a:pPr>
            <a:endParaRPr lang="tr-T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Tedavi edilmediğinde yeni doğanda bodur fiziksel yapı ve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mental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gelişim bozukluklarına yol açabilir 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Konjenital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Hipotiroidizm</a:t>
            </a:r>
            <a:r>
              <a:rPr lang="tr-TR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0" y="4784253"/>
            <a:ext cx="80724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i="1" dirty="0">
                <a:solidFill>
                  <a:schemeClr val="bg1"/>
                </a:solidFill>
              </a:rPr>
              <a:t>Mark </a:t>
            </a:r>
            <a:r>
              <a:rPr lang="tr-TR" sz="1100" i="1" dirty="0" err="1">
                <a:solidFill>
                  <a:schemeClr val="bg1"/>
                </a:solidFill>
              </a:rPr>
              <a:t>Vanderpump</a:t>
            </a:r>
            <a:r>
              <a:rPr lang="tr-TR" sz="1100" i="1" dirty="0">
                <a:solidFill>
                  <a:schemeClr val="bg1"/>
                </a:solidFill>
              </a:rPr>
              <a:t> UK </a:t>
            </a:r>
            <a:r>
              <a:rPr lang="tr-TR" sz="1100" i="1" dirty="0" err="1">
                <a:solidFill>
                  <a:schemeClr val="bg1"/>
                </a:solidFill>
              </a:rPr>
              <a:t>National</a:t>
            </a:r>
            <a:r>
              <a:rPr lang="tr-TR" sz="1100" i="1" dirty="0">
                <a:solidFill>
                  <a:schemeClr val="bg1"/>
                </a:solidFill>
              </a:rPr>
              <a:t> </a:t>
            </a:r>
            <a:r>
              <a:rPr lang="tr-TR" sz="1100" i="1" dirty="0" err="1">
                <a:solidFill>
                  <a:schemeClr val="bg1"/>
                </a:solidFill>
              </a:rPr>
              <a:t>Coordinator</a:t>
            </a:r>
            <a:r>
              <a:rPr lang="tr-TR" sz="1100" i="1" dirty="0">
                <a:solidFill>
                  <a:schemeClr val="bg1"/>
                </a:solidFill>
              </a:rPr>
              <a:t> </a:t>
            </a:r>
            <a:r>
              <a:rPr lang="tr-TR" sz="1100" b="1" i="1" dirty="0" err="1">
                <a:solidFill>
                  <a:schemeClr val="bg1"/>
                </a:solidFill>
              </a:rPr>
              <a:t>Iodine</a:t>
            </a:r>
            <a:r>
              <a:rPr lang="tr-TR" sz="1100" b="1" i="1" dirty="0">
                <a:solidFill>
                  <a:schemeClr val="bg1"/>
                </a:solidFill>
              </a:rPr>
              <a:t> Global Network. </a:t>
            </a:r>
            <a:r>
              <a:rPr lang="tr-TR" sz="1100" i="1" dirty="0">
                <a:solidFill>
                  <a:schemeClr val="bg1"/>
                </a:solidFill>
              </a:rPr>
              <a:t>Erişim:02/2017</a:t>
            </a:r>
            <a:endParaRPr lang="tr-TR" sz="1100" b="1" i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1600" y="561133"/>
            <a:ext cx="963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solidFill>
                  <a:srgbClr val="C40C6C"/>
                </a:solidFill>
              </a:rPr>
              <a:t>İYOT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267744" y="2355726"/>
            <a:ext cx="4537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>
                <a:solidFill>
                  <a:srgbClr val="CC0066"/>
                </a:solidFill>
              </a:rPr>
              <a:t>VİTAMİNLER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5818" y="1226198"/>
            <a:ext cx="1398098" cy="3057518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  <a:defRPr/>
            </a:pPr>
            <a:r>
              <a:rPr kumimoji="0" lang="tr-TR" sz="18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B2 Vitamini</a:t>
            </a:r>
          </a:p>
          <a:p>
            <a:pPr lvl="0">
              <a:buNone/>
              <a:defRPr/>
            </a:pPr>
            <a:r>
              <a:rPr lang="en-US" sz="1800" dirty="0" err="1">
                <a:solidFill>
                  <a:schemeClr val="bg1"/>
                </a:solidFill>
              </a:rPr>
              <a:t>Hücre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enerji</a:t>
            </a:r>
            <a:endParaRPr lang="tr-TR" sz="18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800" dirty="0" err="1">
                <a:solidFill>
                  <a:schemeClr val="bg1"/>
                </a:solidFill>
              </a:rPr>
              <a:t>Sistemini</a:t>
            </a:r>
            <a:endParaRPr lang="tr-TR" sz="18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400" dirty="0" err="1">
                <a:solidFill>
                  <a:schemeClr val="bg1"/>
                </a:solidFill>
              </a:rPr>
              <a:t>hızlandırmaktadır</a:t>
            </a:r>
            <a:endParaRPr lang="en-US" sz="1400" dirty="0">
              <a:solidFill>
                <a:schemeClr val="bg1"/>
              </a:solidFill>
            </a:endParaRPr>
          </a:p>
          <a:p>
            <a:pPr lvl="0">
              <a:defRPr/>
            </a:pPr>
            <a:endParaRPr lang="tr-TR" sz="18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800" dirty="0" err="1">
                <a:solidFill>
                  <a:schemeClr val="bg1"/>
                </a:solidFill>
              </a:rPr>
              <a:t>Sinir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sistemi</a:t>
            </a:r>
            <a:endParaRPr lang="tr-TR" sz="18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800" dirty="0" err="1">
                <a:solidFill>
                  <a:schemeClr val="bg1"/>
                </a:solidFill>
              </a:rPr>
              <a:t>yapılanması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ve</a:t>
            </a:r>
            <a:endParaRPr lang="tr-TR" sz="18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600" dirty="0" err="1">
                <a:solidFill>
                  <a:schemeClr val="bg1"/>
                </a:solidFill>
              </a:rPr>
              <a:t>Yenilenmes</a:t>
            </a:r>
            <a:r>
              <a:rPr lang="tr-TR" sz="1600" dirty="0">
                <a:solidFill>
                  <a:schemeClr val="bg1"/>
                </a:solidFill>
              </a:rPr>
              <a:t>i</a:t>
            </a:r>
            <a:r>
              <a:rPr lang="en-US" sz="1600" dirty="0" err="1">
                <a:solidFill>
                  <a:schemeClr val="bg1"/>
                </a:solidFill>
              </a:rPr>
              <a:t>nde</a:t>
            </a:r>
            <a:endParaRPr lang="tr-TR" sz="16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800" dirty="0" err="1">
                <a:solidFill>
                  <a:schemeClr val="bg1"/>
                </a:solidFill>
              </a:rPr>
              <a:t>önemli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dirty="0" err="1">
                <a:solidFill>
                  <a:schemeClr val="bg1"/>
                </a:solidFill>
              </a:rPr>
              <a:t>rol</a:t>
            </a:r>
            <a:endParaRPr lang="tr-TR" sz="18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1800" dirty="0" err="1">
                <a:solidFill>
                  <a:schemeClr val="bg1"/>
                </a:solidFill>
              </a:rPr>
              <a:t>oynamaktadır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18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477446" y="1226200"/>
            <a:ext cx="1380043" cy="3073742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  <a:defRPr/>
            </a:pPr>
            <a:r>
              <a:rPr kumimoji="0" lang="tr-TR" sz="40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B6 Vitamini</a:t>
            </a:r>
          </a:p>
          <a:p>
            <a:pPr>
              <a:buNone/>
              <a:defRPr/>
            </a:pPr>
            <a:endParaRPr lang="tr-TR" sz="1800" b="1" u="sng" dirty="0">
              <a:solidFill>
                <a:schemeClr val="bg1"/>
              </a:solidFill>
              <a:latin typeface="Calibri"/>
            </a:endParaRPr>
          </a:p>
          <a:p>
            <a:pPr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Gebelerde</a:t>
            </a:r>
            <a:endParaRPr lang="tr-TR" sz="2900" dirty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hipertansiyon</a:t>
            </a:r>
            <a:r>
              <a:rPr lang="en-US" sz="2900" dirty="0">
                <a:solidFill>
                  <a:schemeClr val="bg1"/>
                </a:solidFill>
              </a:rPr>
              <a:t> </a:t>
            </a:r>
            <a:r>
              <a:rPr lang="en-US" sz="2900" dirty="0" err="1">
                <a:solidFill>
                  <a:schemeClr val="bg1"/>
                </a:solidFill>
              </a:rPr>
              <a:t>ve</a:t>
            </a:r>
            <a:endParaRPr lang="tr-TR" sz="2900" dirty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Preeklampsinin</a:t>
            </a:r>
            <a:endParaRPr lang="tr-TR" sz="2900" dirty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Engellenmesinde</a:t>
            </a:r>
            <a:endParaRPr lang="tr-TR" sz="2900" dirty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tr-TR" sz="2900" dirty="0">
                <a:solidFill>
                  <a:schemeClr val="bg1"/>
                </a:solidFill>
              </a:rPr>
              <a:t>r</a:t>
            </a:r>
            <a:r>
              <a:rPr lang="en-US" sz="2900" dirty="0" err="1">
                <a:solidFill>
                  <a:schemeClr val="bg1"/>
                </a:solidFill>
              </a:rPr>
              <a:t>ol</a:t>
            </a:r>
            <a:r>
              <a:rPr lang="tr-TR" sz="2900" dirty="0">
                <a:solidFill>
                  <a:schemeClr val="bg1"/>
                </a:solidFill>
              </a:rPr>
              <a:t> </a:t>
            </a:r>
            <a:r>
              <a:rPr lang="en-US" sz="2900" dirty="0" err="1">
                <a:solidFill>
                  <a:schemeClr val="bg1"/>
                </a:solidFill>
              </a:rPr>
              <a:t>oynadı</a:t>
            </a:r>
            <a:r>
              <a:rPr lang="tr-TR" sz="2900" dirty="0">
                <a:solidFill>
                  <a:schemeClr val="bg1"/>
                </a:solidFill>
              </a:rPr>
              <a:t>ğ</a:t>
            </a:r>
            <a:r>
              <a:rPr lang="en-US" sz="2900" dirty="0">
                <a:solidFill>
                  <a:schemeClr val="bg1"/>
                </a:solidFill>
              </a:rPr>
              <a:t>ı</a:t>
            </a:r>
            <a:endParaRPr lang="tr-TR" sz="2900" dirty="0">
              <a:solidFill>
                <a:schemeClr val="bg1"/>
              </a:solidFill>
            </a:endParaRPr>
          </a:p>
          <a:p>
            <a:pPr marL="0" lvl="0" indent="0"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dü</a:t>
            </a:r>
            <a:r>
              <a:rPr lang="tr-TR" sz="2900" dirty="0">
                <a:solidFill>
                  <a:schemeClr val="bg1"/>
                </a:solidFill>
              </a:rPr>
              <a:t>ş</a:t>
            </a:r>
            <a:r>
              <a:rPr lang="en-US" sz="2900" dirty="0" err="1">
                <a:solidFill>
                  <a:schemeClr val="bg1"/>
                </a:solidFill>
              </a:rPr>
              <a:t>ünülmekte</a:t>
            </a:r>
            <a:endParaRPr lang="en-US" sz="2900" dirty="0">
              <a:solidFill>
                <a:schemeClr val="bg1"/>
              </a:solidFill>
            </a:endParaRPr>
          </a:p>
          <a:p>
            <a:pPr lvl="0">
              <a:defRPr/>
            </a:pPr>
            <a:endParaRPr lang="tr-TR" sz="21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Gebeli</a:t>
            </a:r>
            <a:r>
              <a:rPr lang="tr-TR" sz="2900" dirty="0">
                <a:solidFill>
                  <a:schemeClr val="bg1"/>
                </a:solidFill>
              </a:rPr>
              <a:t>ğ</a:t>
            </a:r>
            <a:r>
              <a:rPr lang="en-US" sz="2900" dirty="0">
                <a:solidFill>
                  <a:schemeClr val="bg1"/>
                </a:solidFill>
              </a:rPr>
              <a:t>in ilk 3</a:t>
            </a:r>
            <a:endParaRPr lang="tr-TR" sz="29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ayında</a:t>
            </a:r>
            <a:r>
              <a:rPr lang="en-US" sz="2900" dirty="0">
                <a:solidFill>
                  <a:schemeClr val="bg1"/>
                </a:solidFill>
              </a:rPr>
              <a:t> </a:t>
            </a:r>
            <a:r>
              <a:rPr lang="en-US" sz="2900" dirty="0" err="1">
                <a:solidFill>
                  <a:schemeClr val="bg1"/>
                </a:solidFill>
              </a:rPr>
              <a:t>görülen</a:t>
            </a:r>
            <a:endParaRPr lang="tr-TR" sz="29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bulantı</a:t>
            </a:r>
            <a:r>
              <a:rPr lang="en-US" sz="2900" dirty="0">
                <a:solidFill>
                  <a:schemeClr val="bg1"/>
                </a:solidFill>
              </a:rPr>
              <a:t> </a:t>
            </a:r>
            <a:r>
              <a:rPr lang="en-US" sz="2900" dirty="0" err="1">
                <a:solidFill>
                  <a:schemeClr val="bg1"/>
                </a:solidFill>
              </a:rPr>
              <a:t>ve</a:t>
            </a:r>
            <a:endParaRPr lang="tr-TR" sz="29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kusmada</a:t>
            </a:r>
            <a:r>
              <a:rPr lang="en-US" sz="2900" dirty="0">
                <a:solidFill>
                  <a:schemeClr val="bg1"/>
                </a:solidFill>
              </a:rPr>
              <a:t> </a:t>
            </a:r>
            <a:r>
              <a:rPr lang="en-US" sz="2900" dirty="0" err="1">
                <a:solidFill>
                  <a:schemeClr val="bg1"/>
                </a:solidFill>
              </a:rPr>
              <a:t>azaltıcı</a:t>
            </a:r>
            <a:endParaRPr lang="tr-TR" sz="2900" dirty="0">
              <a:solidFill>
                <a:schemeClr val="bg1"/>
              </a:solidFill>
            </a:endParaRPr>
          </a:p>
          <a:p>
            <a:pPr lvl="0">
              <a:buNone/>
              <a:defRPr/>
            </a:pPr>
            <a:r>
              <a:rPr lang="en-US" sz="2900" dirty="0" err="1">
                <a:solidFill>
                  <a:schemeClr val="bg1"/>
                </a:solidFill>
              </a:rPr>
              <a:t>etki</a:t>
            </a:r>
            <a:r>
              <a:rPr lang="en-US" sz="2900" dirty="0">
                <a:solidFill>
                  <a:schemeClr val="bg1"/>
                </a:solidFill>
              </a:rPr>
              <a:t> </a:t>
            </a:r>
            <a:r>
              <a:rPr lang="en-US" sz="2900" dirty="0" err="1">
                <a:solidFill>
                  <a:schemeClr val="bg1"/>
                </a:solidFill>
              </a:rPr>
              <a:t>sa</a:t>
            </a:r>
            <a:r>
              <a:rPr lang="tr-TR" sz="2900" dirty="0">
                <a:solidFill>
                  <a:schemeClr val="bg1"/>
                </a:solidFill>
              </a:rPr>
              <a:t>ğ</a:t>
            </a:r>
            <a:r>
              <a:rPr lang="en-US" sz="2900" dirty="0" err="1">
                <a:solidFill>
                  <a:schemeClr val="bg1"/>
                </a:solidFill>
              </a:rPr>
              <a:t>lamı</a:t>
            </a:r>
            <a:r>
              <a:rPr lang="tr-TR" sz="2900" dirty="0">
                <a:solidFill>
                  <a:schemeClr val="bg1"/>
                </a:solidFill>
              </a:rPr>
              <a:t>ş</a:t>
            </a:r>
            <a:r>
              <a:rPr lang="en-US" sz="2900" dirty="0" err="1">
                <a:solidFill>
                  <a:schemeClr val="bg1"/>
                </a:solidFill>
              </a:rPr>
              <a:t>tır</a:t>
            </a:r>
            <a:r>
              <a:rPr lang="en-US" sz="2600" dirty="0">
                <a:solidFill>
                  <a:schemeClr val="bg1"/>
                </a:solidFill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18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908713" y="1226199"/>
            <a:ext cx="1342174" cy="3073745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kumimoji="0" lang="tr-TR" sz="16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B12 Vitamini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Metabolik</a:t>
            </a:r>
            <a:r>
              <a:rPr kumimoji="0" lang="tr-TR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olarak </a:t>
            </a:r>
            <a:r>
              <a:rPr kumimoji="0" lang="tr-TR" sz="1600" b="0" i="0" u="none" strike="noStrike" kern="1200" cap="none" spc="0" normalizeH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folik</a:t>
            </a:r>
            <a:r>
              <a:rPr kumimoji="0" lang="tr-TR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asit ile bağlantılıdır ve eksikliği NTD riskini arttırır.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tr-TR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indent="0"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90316" y="1226199"/>
            <a:ext cx="1317341" cy="3073745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6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B5 Vitamini</a:t>
            </a:r>
          </a:p>
          <a:p>
            <a:pPr marL="0" indent="0">
              <a:buNone/>
              <a:defRPr/>
            </a:pPr>
            <a:r>
              <a:rPr kumimoji="0" lang="tr-TR" sz="16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Vücut hücrelerinde bir çok kimyasal </a:t>
            </a:r>
            <a:r>
              <a:rPr kumimoji="0" lang="tr-TR" sz="15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reaksiyonların</a:t>
            </a:r>
            <a:r>
              <a:rPr kumimoji="0" lang="tr-TR" sz="16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oluşmasında gerekli olan </a:t>
            </a:r>
            <a:r>
              <a:rPr kumimoji="0" lang="tr-TR" sz="1600" i="0" strike="noStrike" kern="1200" cap="none" spc="0" normalizeH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coA’nın</a:t>
            </a:r>
            <a:r>
              <a:rPr kumimoji="0" lang="tr-TR" sz="16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temel yapı elemanıdır.</a:t>
            </a:r>
            <a:endParaRPr kumimoji="0" lang="tr-TR" sz="16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607658" y="1226196"/>
            <a:ext cx="1191003" cy="3073746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6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B7 </a:t>
            </a:r>
            <a:r>
              <a:rPr kumimoji="0" lang="tr-TR" sz="1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Vitamini - </a:t>
            </a:r>
            <a:r>
              <a:rPr kumimoji="0" lang="tr-TR" sz="16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Biotin</a:t>
            </a:r>
            <a:endParaRPr kumimoji="0" lang="tr-TR" sz="16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70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Yiyeceklerin enerjiye dönüşmesinde gerekli enzimlerin</a:t>
            </a:r>
            <a:r>
              <a:rPr kumimoji="0" lang="tr-TR" sz="17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yapısında yer alır.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1700" i="0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700" i="0" strike="noStrike" kern="1200" cap="none" spc="0" normalizeH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Embryo</a:t>
            </a:r>
            <a:r>
              <a:rPr kumimoji="0" lang="tr-TR" sz="17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büyümesinde önemli rol oynar</a:t>
            </a:r>
            <a:r>
              <a:rPr kumimoji="0" lang="tr-TR" sz="1800" i="0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tr-TR" sz="180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798661" y="1226199"/>
            <a:ext cx="2345339" cy="3073745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kumimoji="0" lang="tr-TR" sz="16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Vitamin</a:t>
            </a:r>
            <a:r>
              <a:rPr kumimoji="0" lang="tr-TR" sz="1600" b="1" i="0" u="sng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 </a:t>
            </a:r>
            <a:r>
              <a:rPr kumimoji="0" lang="tr-TR" sz="1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lang="tr-TR" sz="1600" b="1" u="sng" dirty="0" smtClean="0">
                <a:solidFill>
                  <a:schemeClr val="bg1"/>
                </a:solidFill>
              </a:rPr>
              <a:t>Vitamin </a:t>
            </a:r>
            <a:r>
              <a:rPr lang="tr-TR" sz="1600" b="1" u="sng" dirty="0">
                <a:solidFill>
                  <a:schemeClr val="bg1"/>
                </a:solidFill>
              </a:rPr>
              <a:t>E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  <a:p>
            <a:pPr>
              <a:buNone/>
              <a:defRPr/>
            </a:pPr>
            <a:r>
              <a:rPr lang="tr-TR" sz="1600" dirty="0" smtClean="0">
                <a:solidFill>
                  <a:schemeClr val="bg1"/>
                </a:solidFill>
              </a:rPr>
              <a:t>Vücutta </a:t>
            </a:r>
            <a:r>
              <a:rPr lang="tr-TR" sz="1600" dirty="0" err="1" smtClean="0">
                <a:solidFill>
                  <a:schemeClr val="bg1"/>
                </a:solidFill>
              </a:rPr>
              <a:t>oksidatif</a:t>
            </a:r>
            <a:r>
              <a:rPr lang="tr-TR" sz="1600" dirty="0" smtClean="0">
                <a:solidFill>
                  <a:schemeClr val="bg1"/>
                </a:solidFill>
              </a:rPr>
              <a:t> </a:t>
            </a:r>
            <a:r>
              <a:rPr lang="tr-TR" sz="1600" dirty="0">
                <a:solidFill>
                  <a:schemeClr val="bg1"/>
                </a:solidFill>
              </a:rPr>
              <a:t>strese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600" u="sng" dirty="0">
                <a:solidFill>
                  <a:schemeClr val="bg1"/>
                </a:solidFill>
                <a:latin typeface="Calibri"/>
              </a:rPr>
              <a:t>k</a:t>
            </a:r>
            <a:r>
              <a:rPr kumimoji="0" lang="tr-TR" sz="1600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arşı </a:t>
            </a:r>
            <a:r>
              <a:rPr kumimoji="0" lang="tr-TR" sz="1600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koruyucu,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tr-TR" sz="1600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Güçlü</a:t>
            </a:r>
            <a:r>
              <a:rPr kumimoji="0" lang="tr-TR" sz="1600" i="0" u="sng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antioksidanlardır</a:t>
            </a:r>
            <a:endParaRPr kumimoji="0" lang="tr-TR" sz="1600" i="0" u="sng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tr-TR" sz="1600" u="sng" baseline="0" dirty="0">
              <a:solidFill>
                <a:schemeClr val="bg1"/>
              </a:solidFill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600" u="sng" baseline="0" dirty="0">
                <a:solidFill>
                  <a:schemeClr val="bg1"/>
                </a:solidFill>
                <a:latin typeface="Calibri"/>
              </a:rPr>
              <a:t> </a:t>
            </a:r>
            <a:r>
              <a:rPr lang="tr-TR" sz="1600" u="sng" baseline="0" dirty="0" smtClean="0">
                <a:solidFill>
                  <a:schemeClr val="bg1"/>
                </a:solidFill>
                <a:latin typeface="Calibri"/>
              </a:rPr>
              <a:t>C </a:t>
            </a:r>
            <a:r>
              <a:rPr lang="tr-TR" sz="1600" u="sng" baseline="0" dirty="0" err="1" smtClean="0">
                <a:solidFill>
                  <a:schemeClr val="bg1"/>
                </a:solidFill>
                <a:latin typeface="Calibri"/>
              </a:rPr>
              <a:t>vit</a:t>
            </a:r>
            <a:r>
              <a:rPr lang="tr-TR" sz="1600" u="sng" baseline="0" dirty="0">
                <a:solidFill>
                  <a:schemeClr val="bg1"/>
                </a:solidFill>
                <a:latin typeface="Calibri"/>
              </a:rPr>
              <a:t>. </a:t>
            </a:r>
            <a:r>
              <a:rPr lang="tr-TR" sz="1600" u="sng" baseline="0" dirty="0" smtClean="0">
                <a:solidFill>
                  <a:schemeClr val="bg1"/>
                </a:solidFill>
                <a:latin typeface="Calibri"/>
              </a:rPr>
              <a:t>Demir,</a:t>
            </a:r>
            <a:r>
              <a:rPr lang="tr-TR" sz="1600" u="sng" dirty="0" smtClean="0">
                <a:solidFill>
                  <a:schemeClr val="bg1"/>
                </a:solidFill>
                <a:latin typeface="Calibri"/>
              </a:rPr>
              <a:t> </a:t>
            </a:r>
            <a:endParaRPr kumimoji="0" lang="tr-TR" sz="1600" i="0" u="sng" strike="noStrike" kern="1200" cap="none" spc="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tr-TR" sz="1600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 </a:t>
            </a:r>
            <a:r>
              <a:rPr kumimoji="0" lang="tr-TR" sz="160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vit</a:t>
            </a:r>
            <a:r>
              <a:rPr kumimoji="0" lang="tr-TR" sz="1600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tr-TR" sz="1600" i="0" u="sng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Lipidlerin</a:t>
            </a:r>
            <a:r>
              <a:rPr kumimoji="0" lang="tr-TR" sz="1600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tr-TR" sz="1600" u="sng" dirty="0" smtClean="0">
                <a:solidFill>
                  <a:schemeClr val="bg1"/>
                </a:solidFill>
                <a:latin typeface="Calibri"/>
              </a:rPr>
              <a:t>emilim</a:t>
            </a:r>
            <a:r>
              <a:rPr kumimoji="0" lang="tr-TR" sz="1600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600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tr-TR" sz="1600" u="sng" smtClean="0">
                <a:solidFill>
                  <a:schemeClr val="bg1"/>
                </a:solidFill>
                <a:latin typeface="Calibri"/>
              </a:rPr>
              <a:t>sindiriminde</a:t>
            </a:r>
            <a:r>
              <a:rPr kumimoji="0" lang="tr-TR" sz="1600" i="0" u="sng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600" i="0" u="sng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görev alır.</a:t>
            </a:r>
            <a:endParaRPr kumimoji="0" lang="tr-TR" sz="1600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1800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285852" y="482189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CC0066"/>
                </a:solidFill>
              </a:rPr>
              <a:t>VİTAMİNLER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31640" y="483518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algn="ctr">
              <a:defRPr sz="3200" b="1">
                <a:solidFill>
                  <a:srgbClr val="CC0066"/>
                </a:solidFill>
              </a:defRPr>
            </a:lvl1pPr>
          </a:lstStyle>
          <a:p>
            <a:r>
              <a:rPr lang="tr-TR" dirty="0"/>
              <a:t>MİNERALLER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28662" y="1393024"/>
            <a:ext cx="3463556" cy="2689454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defPPr>
              <a:defRPr lang="tr-TR"/>
            </a:defPPr>
            <a:lvl1pPr marL="342900" lvl="0" indent="-342900">
              <a:spcBef>
                <a:spcPct val="20000"/>
              </a:spcBef>
              <a:buFont typeface="Arial" pitchFamily="34" charset="0"/>
              <a:buNone/>
              <a:defRPr kumimoji="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Manganez</a:t>
            </a:r>
          </a:p>
          <a:p>
            <a:r>
              <a:rPr lang="en-US" dirty="0" err="1"/>
              <a:t>Organizmada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fonksiyonda</a:t>
            </a:r>
            <a:r>
              <a:rPr lang="en-US" dirty="0"/>
              <a:t> </a:t>
            </a:r>
            <a:r>
              <a:rPr lang="en-US" dirty="0" err="1"/>
              <a:t>yer</a:t>
            </a:r>
            <a:endParaRPr lang="tr-TR" dirty="0"/>
          </a:p>
          <a:p>
            <a:r>
              <a:rPr lang="en-US" dirty="0" err="1"/>
              <a:t>alan</a:t>
            </a:r>
            <a:r>
              <a:rPr lang="en-US" dirty="0"/>
              <a:t> </a:t>
            </a:r>
            <a:r>
              <a:rPr lang="en-US" dirty="0" err="1"/>
              <a:t>enzimatik</a:t>
            </a:r>
            <a:r>
              <a:rPr lang="en-US" dirty="0"/>
              <a:t> </a:t>
            </a:r>
            <a:r>
              <a:rPr lang="en-US" dirty="0" err="1"/>
              <a:t>yolaklarda</a:t>
            </a:r>
            <a:r>
              <a:rPr lang="en-US" dirty="0"/>
              <a:t> </a:t>
            </a:r>
            <a:r>
              <a:rPr lang="en-US" dirty="0" err="1"/>
              <a:t>kofaktör</a:t>
            </a:r>
            <a:endParaRPr lang="tr-TR" dirty="0"/>
          </a:p>
          <a:p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rol</a:t>
            </a:r>
            <a:r>
              <a:rPr lang="tr-TR" dirty="0"/>
              <a:t> </a:t>
            </a:r>
            <a:r>
              <a:rPr lang="en-US" dirty="0" err="1"/>
              <a:t>oynamaktadır</a:t>
            </a:r>
            <a:r>
              <a:rPr lang="en-US" dirty="0"/>
              <a:t>.</a:t>
            </a:r>
            <a:endParaRPr lang="tr-TR" dirty="0"/>
          </a:p>
          <a:p>
            <a:endParaRPr lang="en-US" dirty="0"/>
          </a:p>
          <a:p>
            <a:r>
              <a:rPr lang="en-US" dirty="0"/>
              <a:t>Serbest </a:t>
            </a:r>
            <a:r>
              <a:rPr lang="en-US" dirty="0" err="1"/>
              <a:t>radikallerin</a:t>
            </a:r>
            <a:r>
              <a:rPr lang="en-US" dirty="0"/>
              <a:t> </a:t>
            </a:r>
            <a:r>
              <a:rPr lang="en-US" dirty="0" err="1"/>
              <a:t>detoksifiye</a:t>
            </a:r>
            <a:endParaRPr lang="tr-TR" dirty="0"/>
          </a:p>
          <a:p>
            <a:r>
              <a:rPr lang="en-US" dirty="0" err="1"/>
              <a:t>edilmesinde</a:t>
            </a:r>
            <a:r>
              <a:rPr lang="en-US" dirty="0"/>
              <a:t> </a:t>
            </a:r>
            <a:r>
              <a:rPr lang="en-US" dirty="0" err="1"/>
              <a:t>önemlidi</a:t>
            </a:r>
            <a:r>
              <a:rPr lang="tr-TR" dirty="0"/>
              <a:t>r</a:t>
            </a:r>
          </a:p>
          <a:p>
            <a:r>
              <a:rPr lang="tr-TR" dirty="0"/>
              <a:t>.</a:t>
            </a:r>
          </a:p>
          <a:p>
            <a:r>
              <a:rPr lang="tr-TR" dirty="0"/>
              <a:t>Anne kanında düşük manganez seviyeleri</a:t>
            </a:r>
          </a:p>
          <a:p>
            <a:r>
              <a:rPr lang="tr-TR" dirty="0"/>
              <a:t>IUGR ve düşük doğum ağırlıklı bebeklerin</a:t>
            </a:r>
          </a:p>
          <a:p>
            <a:r>
              <a:rPr lang="tr-TR" dirty="0"/>
              <a:t>doğmasına yol açar.</a:t>
            </a:r>
          </a:p>
          <a:p>
            <a:endParaRPr lang="tr-TR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26460" y="1379514"/>
            <a:ext cx="3673932" cy="2689454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defPPr>
              <a:defRPr lang="tr-TR"/>
            </a:defPPr>
            <a:lvl1pPr marL="342900" lvl="0" indent="-342900">
              <a:spcBef>
                <a:spcPct val="20000"/>
              </a:spcBef>
              <a:buFont typeface="Arial" pitchFamily="34" charset="0"/>
              <a:buNone/>
              <a:defRPr kumimoji="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Selenyum</a:t>
            </a:r>
          </a:p>
          <a:p>
            <a:r>
              <a:rPr lang="tr-TR" dirty="0" err="1"/>
              <a:t>İ</a:t>
            </a:r>
            <a:r>
              <a:rPr lang="en-US" dirty="0" err="1"/>
              <a:t>yot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E </a:t>
            </a:r>
            <a:r>
              <a:rPr lang="en-US" dirty="0" err="1"/>
              <a:t>vitamini</a:t>
            </a:r>
            <a:r>
              <a:rPr lang="en-US" dirty="0"/>
              <a:t> </a:t>
            </a:r>
            <a:r>
              <a:rPr lang="en-US" dirty="0" err="1"/>
              <a:t>metabolizmasının</a:t>
            </a:r>
            <a:endParaRPr lang="tr-TR" dirty="0"/>
          </a:p>
          <a:p>
            <a:r>
              <a:rPr lang="en-US" dirty="0" err="1"/>
              <a:t>sa</a:t>
            </a:r>
            <a:r>
              <a:rPr lang="tr-TR" dirty="0"/>
              <a:t>ğ</a:t>
            </a:r>
            <a:r>
              <a:rPr lang="en-US" dirty="0" err="1"/>
              <a:t>lıklı</a:t>
            </a:r>
            <a:r>
              <a:rPr lang="en-US" dirty="0"/>
              <a:t> </a:t>
            </a:r>
            <a:r>
              <a:rPr lang="en-US" dirty="0" err="1"/>
              <a:t>çalısması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gereklidir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 err="1"/>
              <a:t>Tiroid</a:t>
            </a:r>
            <a:r>
              <a:rPr lang="tr-TR" dirty="0"/>
              <a:t> bezinin sağlıklı çalışması için</a:t>
            </a:r>
          </a:p>
          <a:p>
            <a:r>
              <a:rPr lang="tr-TR" dirty="0"/>
              <a:t>gerekli olan yardımcı faktördür. </a:t>
            </a:r>
          </a:p>
          <a:p>
            <a:endParaRPr lang="tr-TR" dirty="0"/>
          </a:p>
          <a:p>
            <a:r>
              <a:rPr lang="tr-TR" dirty="0" err="1"/>
              <a:t>Antioksidativ</a:t>
            </a:r>
            <a:r>
              <a:rPr lang="tr-TR" dirty="0"/>
              <a:t> özellikleri nedeni ile</a:t>
            </a:r>
          </a:p>
          <a:p>
            <a:r>
              <a:rPr lang="tr-TR" dirty="0"/>
              <a:t>immünolojik sistemin sağlıklı</a:t>
            </a:r>
          </a:p>
          <a:p>
            <a:r>
              <a:rPr lang="tr-TR" dirty="0"/>
              <a:t>çalışmasına katkısı vardır.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53831" y="1232288"/>
            <a:ext cx="3060848" cy="3000396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defPPr>
              <a:defRPr lang="tr-TR"/>
            </a:defPPr>
            <a:lvl1pPr marL="342900" lvl="0" indent="-342900">
              <a:spcBef>
                <a:spcPct val="20000"/>
              </a:spcBef>
              <a:buFont typeface="Arial" pitchFamily="34" charset="0"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r>
              <a:rPr lang="tr-TR" dirty="0"/>
              <a:t>Demir</a:t>
            </a:r>
            <a:endParaRPr lang="tr-TR" sz="2100" dirty="0"/>
          </a:p>
          <a:p>
            <a:pPr marL="457200" indent="-457200">
              <a:buFont typeface="Arial" pitchFamily="34" charset="0"/>
              <a:buChar char="•"/>
            </a:pPr>
            <a:r>
              <a:rPr lang="tr-TR" sz="1600" dirty="0"/>
              <a:t>WHO günlük oral demir alınımını, düşük doğum ağırlıklı bebek, erken doğum, </a:t>
            </a:r>
            <a:r>
              <a:rPr lang="tr-TR" sz="1600" dirty="0" err="1"/>
              <a:t>maternal</a:t>
            </a:r>
            <a:r>
              <a:rPr lang="tr-TR" sz="1600" dirty="0"/>
              <a:t> anemi ve demir eksikliğini engellemek için önermektedir.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r-TR" sz="1600" dirty="0"/>
              <a:t>Gebelikte günde 10 mg ve üstü dozlar tavsiye edilmektedir.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14679" y="1232288"/>
            <a:ext cx="2941497" cy="3000396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55000" lnSpcReduction="20000"/>
          </a:bodyPr>
          <a:lstStyle>
            <a:defPPr>
              <a:defRPr lang="tr-TR"/>
            </a:defPPr>
            <a:lvl1pPr marL="342900" lvl="0" indent="-342900">
              <a:spcBef>
                <a:spcPct val="20000"/>
              </a:spcBef>
              <a:buFont typeface="Arial" pitchFamily="34" charset="0"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r>
              <a:rPr lang="tr-TR" sz="4400" dirty="0"/>
              <a:t>Çinko</a:t>
            </a:r>
            <a:endParaRPr lang="tr-TR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dirty="0" err="1"/>
              <a:t>Bebe</a:t>
            </a:r>
            <a:r>
              <a:rPr lang="tr-TR" dirty="0"/>
              <a:t>ğ</a:t>
            </a:r>
            <a:r>
              <a:rPr lang="en-US" dirty="0"/>
              <a:t>in ilk </a:t>
            </a:r>
            <a:r>
              <a:rPr lang="en-US" dirty="0" err="1"/>
              <a:t>aylarda</a:t>
            </a:r>
            <a:r>
              <a:rPr lang="en-US" dirty="0"/>
              <a:t> </a:t>
            </a:r>
            <a:r>
              <a:rPr lang="en-US" dirty="0" err="1"/>
              <a:t>gelisimi</a:t>
            </a:r>
            <a:r>
              <a:rPr lang="en-US" dirty="0"/>
              <a:t> </a:t>
            </a:r>
            <a:r>
              <a:rPr lang="en-US" dirty="0" err="1"/>
              <a:t>açısından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protein </a:t>
            </a:r>
            <a:r>
              <a:rPr lang="en-US" dirty="0" err="1"/>
              <a:t>metabolizmasında</a:t>
            </a:r>
            <a:r>
              <a:rPr lang="tr-TR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rol</a:t>
            </a:r>
            <a:r>
              <a:rPr lang="en-US" dirty="0"/>
              <a:t> </a:t>
            </a:r>
            <a:r>
              <a:rPr lang="en-US" dirty="0" err="1"/>
              <a:t>oynar</a:t>
            </a:r>
            <a:endParaRPr lang="tr-TR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dirty="0" err="1"/>
              <a:t>Dü</a:t>
            </a:r>
            <a:r>
              <a:rPr lang="tr-TR" dirty="0"/>
              <a:t>ş</a:t>
            </a:r>
            <a:r>
              <a:rPr lang="en-US" dirty="0" err="1"/>
              <a:t>ük</a:t>
            </a:r>
            <a:r>
              <a:rPr lang="en-US" dirty="0"/>
              <a:t> do</a:t>
            </a:r>
            <a:r>
              <a:rPr lang="tr-TR" dirty="0"/>
              <a:t>ğ</a:t>
            </a:r>
            <a:r>
              <a:rPr lang="en-US" dirty="0"/>
              <a:t>um a</a:t>
            </a:r>
            <a:r>
              <a:rPr lang="tr-TR" dirty="0"/>
              <a:t>ğ</a:t>
            </a:r>
            <a:r>
              <a:rPr lang="en-US" dirty="0" err="1"/>
              <a:t>ırlıklı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büyüme</a:t>
            </a:r>
            <a:r>
              <a:rPr lang="en-US" dirty="0"/>
              <a:t> </a:t>
            </a:r>
            <a:r>
              <a:rPr lang="en-US" dirty="0" err="1"/>
              <a:t>gerili</a:t>
            </a:r>
            <a:r>
              <a:rPr lang="tr-TR" dirty="0"/>
              <a:t>ğ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bebeklerde</a:t>
            </a:r>
            <a:r>
              <a:rPr lang="en-US" dirty="0"/>
              <a:t> </a:t>
            </a:r>
            <a:r>
              <a:rPr lang="en-US" dirty="0" err="1"/>
              <a:t>hastalıklardan</a:t>
            </a:r>
            <a:r>
              <a:rPr lang="en-US" dirty="0"/>
              <a:t> </a:t>
            </a:r>
            <a:r>
              <a:rPr lang="en-US" dirty="0" err="1"/>
              <a:t>koruyucu</a:t>
            </a:r>
            <a:r>
              <a:rPr lang="tr-TR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mortalite</a:t>
            </a:r>
            <a:r>
              <a:rPr lang="en-US" dirty="0"/>
              <a:t> </a:t>
            </a:r>
            <a:r>
              <a:rPr lang="en-US" dirty="0" err="1"/>
              <a:t>düsürücü</a:t>
            </a:r>
            <a:r>
              <a:rPr lang="en-US" dirty="0"/>
              <a:t> </a:t>
            </a:r>
            <a:r>
              <a:rPr lang="en-US" dirty="0" err="1"/>
              <a:t>etki</a:t>
            </a:r>
            <a:r>
              <a:rPr lang="tr-TR" dirty="0"/>
              <a:t> </a:t>
            </a:r>
            <a:r>
              <a:rPr lang="en-US" dirty="0" err="1"/>
              <a:t>sa</a:t>
            </a:r>
            <a:r>
              <a:rPr lang="tr-TR" dirty="0"/>
              <a:t>ğ</a:t>
            </a:r>
            <a:r>
              <a:rPr lang="en-US" dirty="0" err="1"/>
              <a:t>lamıstır</a:t>
            </a:r>
            <a:r>
              <a:rPr lang="en-US" dirty="0"/>
              <a:t>.</a:t>
            </a:r>
            <a:endParaRPr lang="tr-TR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dirty="0" err="1"/>
              <a:t>Eksikliginde</a:t>
            </a:r>
            <a:r>
              <a:rPr lang="en-US" dirty="0"/>
              <a:t> </a:t>
            </a:r>
            <a:r>
              <a:rPr lang="en-US" dirty="0" err="1"/>
              <a:t>sindirim</a:t>
            </a:r>
            <a:r>
              <a:rPr lang="en-US" dirty="0"/>
              <a:t> </a:t>
            </a:r>
            <a:r>
              <a:rPr lang="en-US" dirty="0" err="1"/>
              <a:t>sistemi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emilim</a:t>
            </a:r>
            <a:r>
              <a:rPr lang="en-US" dirty="0"/>
              <a:t> </a:t>
            </a:r>
            <a:r>
              <a:rPr lang="en-US" dirty="0" err="1"/>
              <a:t>bozuklukları</a:t>
            </a:r>
            <a:r>
              <a:rPr lang="en-US" dirty="0"/>
              <a:t> </a:t>
            </a:r>
            <a:r>
              <a:rPr lang="en-US" dirty="0" err="1"/>
              <a:t>görülür</a:t>
            </a:r>
            <a:r>
              <a:rPr lang="en-US" dirty="0"/>
              <a:t>.</a:t>
            </a:r>
            <a:endParaRPr lang="tr-T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56176" y="1232288"/>
            <a:ext cx="2987824" cy="3000396"/>
          </a:xfrm>
          <a:prstGeom prst="rect">
            <a:avLst/>
          </a:prstGeom>
          <a:solidFill>
            <a:srgbClr val="CC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defPPr>
              <a:defRPr lang="tr-TR"/>
            </a:defPPr>
            <a:lvl1pPr marL="342900" lvl="0" indent="-342900">
              <a:spcBef>
                <a:spcPct val="20000"/>
              </a:spcBef>
              <a:buFont typeface="Arial" pitchFamily="34" charset="0"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lt1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lt1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lt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lt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lt1"/>
                </a:solidFill>
              </a:defRPr>
            </a:lvl9pPr>
          </a:lstStyle>
          <a:p>
            <a:r>
              <a:rPr lang="tr-TR" dirty="0"/>
              <a:t>Bakır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err="1"/>
              <a:t>Immünstimülan</a:t>
            </a:r>
            <a:r>
              <a:rPr lang="en-US" sz="1600" dirty="0"/>
              <a:t> </a:t>
            </a:r>
            <a:r>
              <a:rPr lang="en-US" sz="1600" dirty="0" err="1"/>
              <a:t>özelligi</a:t>
            </a:r>
            <a:r>
              <a:rPr lang="tr-TR" sz="1600" dirty="0"/>
              <a:t> i</a:t>
            </a:r>
            <a:r>
              <a:rPr lang="en-US" sz="1600" dirty="0"/>
              <a:t>le </a:t>
            </a:r>
            <a:r>
              <a:rPr lang="en-US" sz="1600" dirty="0" err="1"/>
              <a:t>gebelik</a:t>
            </a:r>
            <a:r>
              <a:rPr lang="en-US" sz="1600" dirty="0"/>
              <a:t> </a:t>
            </a:r>
            <a:r>
              <a:rPr lang="en-US" sz="1600" dirty="0" err="1"/>
              <a:t>döneminde</a:t>
            </a:r>
            <a:r>
              <a:rPr lang="en-US" sz="1600" dirty="0"/>
              <a:t> </a:t>
            </a:r>
            <a:r>
              <a:rPr lang="en-US" sz="1600" dirty="0" err="1"/>
              <a:t>ba</a:t>
            </a:r>
            <a:r>
              <a:rPr lang="tr-TR" sz="1600" dirty="0"/>
              <a:t>ğ</a:t>
            </a:r>
            <a:r>
              <a:rPr lang="en-US" sz="1600" dirty="0"/>
              <a:t>ı</a:t>
            </a:r>
            <a:r>
              <a:rPr lang="tr-TR" sz="1600" dirty="0"/>
              <a:t>ş</a:t>
            </a:r>
            <a:r>
              <a:rPr lang="en-US" sz="1600" dirty="0" err="1"/>
              <a:t>ıklı</a:t>
            </a:r>
            <a:r>
              <a:rPr lang="tr-TR" sz="1600" dirty="0"/>
              <a:t>ğ</a:t>
            </a:r>
            <a:r>
              <a:rPr lang="en-US" sz="1600" dirty="0"/>
              <a:t>ı </a:t>
            </a:r>
            <a:r>
              <a:rPr lang="en-US" sz="1600" dirty="0" err="1"/>
              <a:t>desteklemek</a:t>
            </a:r>
            <a:r>
              <a:rPr lang="en-US" sz="1600" dirty="0"/>
              <a:t> </a:t>
            </a:r>
            <a:r>
              <a:rPr lang="en-US" sz="1600" dirty="0" err="1"/>
              <a:t>amacıyla</a:t>
            </a:r>
            <a:r>
              <a:rPr lang="tr-TR" sz="1600" dirty="0"/>
              <a:t> </a:t>
            </a:r>
            <a:r>
              <a:rPr lang="en-US" sz="1600" dirty="0" err="1"/>
              <a:t>kullanılır</a:t>
            </a:r>
            <a:r>
              <a:rPr lang="tr-TR" sz="1600" dirty="0"/>
              <a:t>.</a:t>
            </a:r>
            <a:endParaRPr lang="en-US" sz="1600" dirty="0"/>
          </a:p>
        </p:txBody>
      </p:sp>
      <p:sp>
        <p:nvSpPr>
          <p:cNvPr id="8" name="1 Metin kutusu"/>
          <p:cNvSpPr txBox="1"/>
          <p:nvPr/>
        </p:nvSpPr>
        <p:spPr>
          <a:xfrm>
            <a:off x="1331640" y="483518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algn="ctr">
              <a:defRPr sz="3200" b="1">
                <a:solidFill>
                  <a:srgbClr val="CC0066"/>
                </a:solidFill>
              </a:defRPr>
            </a:lvl1pPr>
          </a:lstStyle>
          <a:p>
            <a:r>
              <a:rPr lang="tr-TR" dirty="0"/>
              <a:t>MİNERALLER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K\Downloads\IMG_002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843558"/>
            <a:ext cx="656470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BD03B-CF52-415F-83F6-9F19176D2E75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059582"/>
            <a:ext cx="3036325" cy="2856433"/>
          </a:xfrm>
          <a:prstGeom prst="ellipse">
            <a:avLst/>
          </a:prstGeom>
          <a:ln>
            <a:noFill/>
          </a:ln>
          <a:effectLst>
            <a:reflection blurRad="6350" stA="50000" endA="300" endPos="55000" dir="5400000" sy="-100000" algn="bl" rotWithShape="0"/>
            <a:softEdge rad="112500"/>
          </a:effectLst>
        </p:spPr>
      </p:pic>
      <p:sp>
        <p:nvSpPr>
          <p:cNvPr id="15" name="14 Metin kutusu"/>
          <p:cNvSpPr txBox="1"/>
          <p:nvPr/>
        </p:nvSpPr>
        <p:spPr>
          <a:xfrm>
            <a:off x="1643042" y="160718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CC0066"/>
                </a:solidFill>
              </a:rPr>
              <a:t>TEŞEKKÜRLER</a:t>
            </a:r>
            <a:endParaRPr lang="tr-TR" sz="3600" b="1" dirty="0">
              <a:solidFill>
                <a:srgbClr val="CC0066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807049"/>
            <a:ext cx="3474964" cy="385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3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BD03B-CF52-415F-83F6-9F19176D2E75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48</a:t>
            </a:fld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059582"/>
            <a:ext cx="3036325" cy="2856433"/>
          </a:xfrm>
          <a:prstGeom prst="ellipse">
            <a:avLst/>
          </a:prstGeom>
          <a:ln>
            <a:noFill/>
          </a:ln>
          <a:effectLst>
            <a:reflection blurRad="6350" stA="50000" endA="300" endPos="55000" dir="5400000" sy="-100000" algn="bl" rotWithShape="0"/>
            <a:softEdge rad="112500"/>
          </a:effectLst>
        </p:spPr>
      </p:pic>
      <p:sp>
        <p:nvSpPr>
          <p:cNvPr id="15" name="14 Metin kutusu"/>
          <p:cNvSpPr txBox="1"/>
          <p:nvPr/>
        </p:nvSpPr>
        <p:spPr>
          <a:xfrm>
            <a:off x="1643042" y="160718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CC0066"/>
                </a:solidFill>
              </a:rPr>
              <a:t>TEŞEKKÜRLER</a:t>
            </a:r>
            <a:endParaRPr lang="tr-TR" sz="3600" b="1" dirty="0">
              <a:solidFill>
                <a:srgbClr val="CC0066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-1888289"/>
            <a:ext cx="5904656" cy="6550231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6263882" y="51470"/>
            <a:ext cx="25565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open sans"/>
              </a:rPr>
              <a:t>Biotin is sold under many names</a:t>
            </a:r>
            <a:r>
              <a:rPr lang="en-US" sz="1200" dirty="0" smtClean="0">
                <a:solidFill>
                  <a:srgbClr val="000000"/>
                </a:solidFill>
                <a:latin typeface="open sans"/>
              </a:rPr>
              <a:t>,</a:t>
            </a:r>
            <a:endParaRPr lang="tr-TR" sz="1200" dirty="0" smtClean="0">
              <a:solidFill>
                <a:srgbClr val="000000"/>
              </a:solidFill>
              <a:latin typeface="open sans"/>
            </a:endParaRPr>
          </a:p>
          <a:p>
            <a:r>
              <a:rPr lang="en-US" sz="1200" dirty="0" err="1" smtClean="0">
                <a:solidFill>
                  <a:srgbClr val="000000"/>
                </a:solidFill>
                <a:latin typeface="open sans"/>
              </a:rPr>
              <a:t>inclu</a:t>
            </a:r>
            <a:r>
              <a:rPr lang="tr-TR" sz="1200" dirty="0"/>
              <a:t>ding </a:t>
            </a:r>
            <a:r>
              <a:rPr lang="tr-TR" sz="1200" dirty="0" err="1"/>
              <a:t>Appearex</a:t>
            </a:r>
            <a:r>
              <a:rPr lang="tr-TR" sz="1200" dirty="0"/>
              <a:t>, </a:t>
            </a:r>
            <a:endParaRPr lang="tr-TR" sz="1200" dirty="0" smtClean="0"/>
          </a:p>
          <a:p>
            <a:r>
              <a:rPr lang="tr-TR" sz="1200" dirty="0" smtClean="0"/>
              <a:t>vitamin </a:t>
            </a:r>
            <a:r>
              <a:rPr lang="tr-TR" sz="1200" dirty="0"/>
              <a:t>B7, </a:t>
            </a:r>
            <a:endParaRPr lang="tr-TR" sz="1200" dirty="0" smtClean="0"/>
          </a:p>
          <a:p>
            <a:r>
              <a:rPr lang="tr-TR" sz="1200" dirty="0" smtClean="0"/>
              <a:t>vitamin </a:t>
            </a:r>
            <a:r>
              <a:rPr lang="tr-TR" sz="1200" dirty="0"/>
              <a:t>H, </a:t>
            </a:r>
            <a:endParaRPr lang="tr-TR" sz="1200" dirty="0" smtClean="0"/>
          </a:p>
          <a:p>
            <a:r>
              <a:rPr lang="tr-TR" sz="1200" dirty="0" err="1" smtClean="0"/>
              <a:t>biotina</a:t>
            </a:r>
            <a:r>
              <a:rPr lang="tr-TR" sz="1200" dirty="0"/>
              <a:t>, </a:t>
            </a:r>
            <a:endParaRPr lang="tr-TR" sz="1200" dirty="0" smtClean="0"/>
          </a:p>
          <a:p>
            <a:r>
              <a:rPr lang="tr-TR" sz="1200" dirty="0" err="1" smtClean="0"/>
              <a:t>biotine</a:t>
            </a:r>
            <a:r>
              <a:rPr lang="tr-TR" sz="1200" dirty="0"/>
              <a:t>, </a:t>
            </a:r>
          </a:p>
          <a:p>
            <a:r>
              <a:rPr lang="tr-TR" sz="1200" dirty="0" err="1" smtClean="0"/>
              <a:t>coenzyme</a:t>
            </a:r>
            <a:r>
              <a:rPr lang="tr-TR" sz="1200" dirty="0" smtClean="0"/>
              <a:t> </a:t>
            </a:r>
            <a:r>
              <a:rPr lang="tr-TR" sz="1200" dirty="0"/>
              <a:t>R.</a:t>
            </a:r>
          </a:p>
        </p:txBody>
      </p:sp>
    </p:spTree>
    <p:extLst>
      <p:ext uri="{BB962C8B-B14F-4D97-AF65-F5344CB8AC3E}">
        <p14:creationId xmlns:p14="http://schemas.microsoft.com/office/powerpoint/2010/main" val="11567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1563638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Omega-3 yağ </a:t>
            </a:r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asitleri (</a:t>
            </a:r>
            <a:r>
              <a:rPr 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PUFA – çoklu doymamış yağ asitleri) </a:t>
            </a:r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içerir.</a:t>
            </a:r>
          </a:p>
          <a:p>
            <a:endParaRPr lang="tr-T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/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Bunlar başlıca:</a:t>
            </a:r>
          </a:p>
          <a:p>
            <a:pPr lvl="2">
              <a:buFont typeface="Arial" pitchFamily="34" charset="0"/>
              <a:buChar char="•"/>
            </a:pPr>
            <a:r>
              <a:rPr lang="tr-TR" alt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EPA (</a:t>
            </a:r>
            <a:r>
              <a:rPr lang="tr-TR" altLang="tr-T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eicosapentaenoic</a:t>
            </a:r>
            <a:r>
              <a:rPr lang="tr-TR" alt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acid</a:t>
            </a:r>
            <a:r>
              <a:rPr lang="tr-TR" alt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tr-TR" alt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DHA (docosahexaenoic acid)</a:t>
            </a:r>
          </a:p>
          <a:p>
            <a:pPr lvl="2"/>
            <a:endParaRPr lang="tr-TR" altLang="tr-T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/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EPA  </a:t>
            </a:r>
            <a:r>
              <a:rPr 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kardiyovasküler</a:t>
            </a:r>
            <a:r>
              <a:rPr 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ve</a:t>
            </a:r>
            <a:r>
              <a:rPr 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bağışıklık </a:t>
            </a:r>
            <a:r>
              <a:rPr 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sistemini,</a:t>
            </a:r>
            <a:endParaRPr lang="tr-T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/>
            <a:endParaRPr lang="tr-T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/>
            <a:r>
              <a:rPr lang="tr-TR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DHA  beynin normal gelişimi ile göz ve sinir sisteminin gelişimini  </a:t>
            </a:r>
            <a:r>
              <a:rPr 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destekler</a:t>
            </a:r>
            <a:endParaRPr lang="tr-TR" altLang="tr-T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7624" y="555526"/>
            <a:ext cx="37018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solidFill>
                  <a:srgbClr val="C40C6C"/>
                </a:solidFill>
              </a:rPr>
              <a:t>Omega-3 Yağ Asitleri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87624" y="1491630"/>
            <a:ext cx="69666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r>
              <a:rPr lang="tr-TR" sz="2000" dirty="0" smtClean="0"/>
              <a:t>Hücre </a:t>
            </a:r>
            <a:r>
              <a:rPr lang="tr-TR" sz="2000" dirty="0" smtClean="0"/>
              <a:t>zarı ve yapısının</a:t>
            </a:r>
            <a:r>
              <a:rPr lang="tr-TR" sz="2000" dirty="0" smtClean="0"/>
              <a:t> </a:t>
            </a:r>
            <a:r>
              <a:rPr lang="tr-TR" sz="2000" dirty="0"/>
              <a:t>oluşumunda</a:t>
            </a:r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endParaRPr lang="tr-TR" sz="2000" dirty="0"/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r>
              <a:rPr lang="tr-TR" sz="2000" dirty="0" err="1"/>
              <a:t>İnflamatuar</a:t>
            </a:r>
            <a:r>
              <a:rPr lang="tr-TR" sz="2000" dirty="0"/>
              <a:t> reaksiyonların düzenlenmesinde</a:t>
            </a:r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endParaRPr lang="tr-TR" sz="2000" dirty="0"/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r>
              <a:rPr lang="tr-TR" sz="2000" dirty="0"/>
              <a:t>Hücre </a:t>
            </a:r>
            <a:r>
              <a:rPr lang="tr-TR" sz="2000" dirty="0" err="1"/>
              <a:t>proliferasyonunda</a:t>
            </a:r>
            <a:endParaRPr lang="tr-TR" sz="2000" dirty="0"/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endParaRPr lang="tr-TR" altLang="tr-TR" sz="2000" dirty="0">
              <a:solidFill>
                <a:prstClr val="black"/>
              </a:solidFill>
            </a:endParaRPr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r>
              <a:rPr lang="tr-TR" altLang="tr-TR" sz="2000" dirty="0">
                <a:solidFill>
                  <a:prstClr val="black"/>
                </a:solidFill>
              </a:rPr>
              <a:t>Kan şekeri düzenlenmesinde, insülin hassasiyetini artırarak</a:t>
            </a:r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endParaRPr lang="tr-TR" altLang="tr-TR" sz="2000" dirty="0">
              <a:solidFill>
                <a:prstClr val="black"/>
              </a:solidFill>
            </a:endParaRPr>
          </a:p>
          <a:p>
            <a:pPr marL="457200" indent="-457200">
              <a:buClr>
                <a:srgbClr val="CC0066"/>
              </a:buClr>
              <a:buFont typeface="Wingdings" pitchFamily="2" charset="2"/>
              <a:buChar char="ü"/>
            </a:pPr>
            <a:r>
              <a:rPr lang="tr-TR" altLang="tr-TR" sz="2000" dirty="0">
                <a:solidFill>
                  <a:prstClr val="black"/>
                </a:solidFill>
              </a:rPr>
              <a:t>Kanın akışkanlığını arttırıp, pıhtılaşma patolojilerini azaltarak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87624" y="555526"/>
            <a:ext cx="37018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200" b="1" dirty="0">
                <a:solidFill>
                  <a:srgbClr val="C40C6C"/>
                </a:solidFill>
              </a:rPr>
              <a:t>Omega-3 Yağ Asitleri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1122298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Omega-3, 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fosfolipitlerden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zengin, uzun zincir 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poliansature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esansiyel</a:t>
            </a:r>
            <a:r>
              <a:rPr lang="tr-T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yağ asitleri (PUFA) içerir.</a:t>
            </a:r>
            <a:endParaRPr lang="tr-T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Dikdörtgen"/>
          <p:cNvSpPr/>
          <p:nvPr/>
        </p:nvSpPr>
        <p:spPr>
          <a:xfrm>
            <a:off x="395536" y="1275606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PUFA vücutta </a:t>
            </a:r>
            <a:r>
              <a:rPr 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sentetize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edilemeyen diyet yolu veya gıda takviyeleri ile alınması şart olan </a:t>
            </a:r>
            <a:r>
              <a:rPr 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lipidlerdir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alt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Çok az yiyecek </a:t>
            </a:r>
            <a:r>
              <a:rPr lang="tr-TR" alt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omega</a:t>
            </a:r>
            <a:r>
              <a:rPr lang="tr-TR" alt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 içerir</a:t>
            </a:r>
          </a:p>
          <a:p>
            <a:pPr lvl="1"/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tr-TR" alt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Somon, sardalye </a:t>
            </a:r>
            <a:r>
              <a:rPr lang="tr-TR" alt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 alabalık gibi yağlı </a:t>
            </a:r>
            <a:r>
              <a:rPr lang="tr-TR" alt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balıklarda</a:t>
            </a:r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tr-TR" alt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Bazı </a:t>
            </a:r>
            <a:r>
              <a:rPr lang="tr-TR" alt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süt, </a:t>
            </a:r>
            <a:r>
              <a:rPr lang="tr-TR" alt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meyve suyu ve yoğurt gibi yiyeceklere yararları nedeni ile </a:t>
            </a:r>
            <a:r>
              <a:rPr lang="tr-TR" alt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karıştırılmakta</a:t>
            </a:r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tr-TR" alt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Bazı deniz balıkları çevre kirlenmesi nedeni ile fazla miktarda cıva içerebilmektedir. Bu balıkların bebek ve çocuklara yedirilmesi beyin gelişimi açısından zararlı olabilir.</a:t>
            </a:r>
            <a:endParaRPr lang="tr-TR" alt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7623" y="555526"/>
            <a:ext cx="4747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altLang="tr-TR" sz="3200" b="1" dirty="0">
                <a:solidFill>
                  <a:srgbClr val="C40C6C"/>
                </a:solidFill>
              </a:rPr>
              <a:t>Omega-3 nelerde bulunur?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17469" y="1491630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Vücut Omega-3 yağ asidini üretemediğinden fetüs tüm omega-3 yağ asidi ihtiyacını annenin diyetinden sağlar. </a:t>
            </a:r>
          </a:p>
          <a:p>
            <a:endParaRPr 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Annenin diyet ile aldığı </a:t>
            </a:r>
            <a:r>
              <a:rPr 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DHA, </a:t>
            </a:r>
            <a:r>
              <a:rPr 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fetal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beynin ve retinasının temel yapı elementlerini oluşturur.</a:t>
            </a:r>
          </a:p>
          <a:p>
            <a:endParaRPr 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Gebelikte yetersiz omega-3 yağ asitlerinin alınımı </a:t>
            </a:r>
            <a:r>
              <a:rPr 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artmış </a:t>
            </a:r>
            <a:r>
              <a:rPr 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preeklampsi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riskine, </a:t>
            </a:r>
            <a:r>
              <a:rPr 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prematür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doğuma, düşük 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doğum ağırlığına </a:t>
            </a:r>
            <a:r>
              <a:rPr 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yol açabilir</a:t>
            </a:r>
            <a:endParaRPr 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tr-T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Gebe diyetine EPA ve DHA eklenmesi; </a:t>
            </a:r>
          </a:p>
          <a:p>
            <a:pPr lvl="1">
              <a:buSzPct val="100000"/>
              <a:buFont typeface="Calibri" pitchFamily="34" charset="0"/>
              <a:buChar char="•"/>
            </a:pP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Bebekte </a:t>
            </a:r>
            <a:r>
              <a:rPr lang="tr-T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vizüel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 </a:t>
            </a:r>
            <a:r>
              <a:rPr lang="tr-T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kongnitif</a:t>
            </a:r>
            <a:r>
              <a:rPr lang="tr-T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fonksiyonların gelişmesine</a:t>
            </a:r>
          </a:p>
          <a:p>
            <a:pPr lvl="1">
              <a:buSzPct val="100000"/>
              <a:buFont typeface="Calibri" pitchFamily="34" charset="0"/>
              <a:buChar char="•"/>
            </a:pPr>
            <a:r>
              <a:rPr lang="tr-T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İleride çocuklarda alerji riskinin azalmasına neden olur.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55776" y="123478"/>
            <a:ext cx="51125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Gebelik Sırasında </a:t>
            </a:r>
          </a:p>
          <a:p>
            <a:r>
              <a:rPr lang="tr-TR" sz="2800" b="1" dirty="0">
                <a:solidFill>
                  <a:schemeClr val="bg1"/>
                </a:solidFill>
              </a:rPr>
              <a:t>Omega-3 Yağ Asitlerinin Önemi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36258" y="2139702"/>
            <a:ext cx="6671484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Bebeğin 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beyin ve retina gelişiminde </a:t>
            </a: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önemlidir.</a:t>
            </a: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IQ üzerinde olumlu etkisi vardır.</a:t>
            </a: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Dikkat eksikliğinin azalmasına yardımcı olur.</a:t>
            </a: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tr-T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Görme keskinliğini ve renk algısının artışını destekler.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4825484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800" i="1" dirty="0">
                <a:solidFill>
                  <a:schemeClr val="bg1"/>
                </a:solidFill>
              </a:rPr>
              <a:t>1. </a:t>
            </a:r>
            <a:r>
              <a:rPr lang="tr-TR" sz="800" i="1" dirty="0" err="1">
                <a:solidFill>
                  <a:schemeClr val="bg1"/>
                </a:solidFill>
              </a:rPr>
              <a:t>Coletta</a:t>
            </a:r>
            <a:r>
              <a:rPr lang="tr-TR" sz="800" i="1" dirty="0">
                <a:solidFill>
                  <a:schemeClr val="bg1"/>
                </a:solidFill>
              </a:rPr>
              <a:t> JM, et al. </a:t>
            </a:r>
            <a:r>
              <a:rPr lang="tr-TR" sz="800" i="1" dirty="0" err="1">
                <a:solidFill>
                  <a:schemeClr val="bg1"/>
                </a:solidFill>
              </a:rPr>
              <a:t>Rev</a:t>
            </a:r>
            <a:r>
              <a:rPr lang="tr-TR" sz="800" i="1" dirty="0">
                <a:solidFill>
                  <a:schemeClr val="bg1"/>
                </a:solidFill>
              </a:rPr>
              <a:t> </a:t>
            </a:r>
            <a:r>
              <a:rPr lang="tr-TR" sz="800" i="1" dirty="0" err="1">
                <a:solidFill>
                  <a:schemeClr val="bg1"/>
                </a:solidFill>
              </a:rPr>
              <a:t>Obstet</a:t>
            </a:r>
            <a:r>
              <a:rPr lang="tr-TR" sz="800" i="1" dirty="0">
                <a:solidFill>
                  <a:schemeClr val="bg1"/>
                </a:solidFill>
              </a:rPr>
              <a:t> </a:t>
            </a:r>
            <a:r>
              <a:rPr lang="tr-TR" sz="800" i="1" dirty="0" err="1">
                <a:solidFill>
                  <a:schemeClr val="bg1"/>
                </a:solidFill>
              </a:rPr>
              <a:t>Gynecol</a:t>
            </a:r>
            <a:r>
              <a:rPr lang="tr-TR" sz="800" i="1" dirty="0">
                <a:solidFill>
                  <a:schemeClr val="bg1"/>
                </a:solidFill>
              </a:rPr>
              <a:t>. 2010;3(4):163-171. 2</a:t>
            </a:r>
            <a:r>
              <a:rPr lang="fi-FI" sz="800" i="1" dirty="0">
                <a:solidFill>
                  <a:schemeClr val="bg1"/>
                </a:solidFill>
              </a:rPr>
              <a:t>. http://www.hsph.harvard.edu/nutritionsource/omega-3-fats/</a:t>
            </a:r>
            <a:r>
              <a:rPr lang="tr-TR" sz="800" i="1" dirty="0">
                <a:solidFill>
                  <a:schemeClr val="bg1"/>
                </a:solidFill>
              </a:rPr>
              <a:t>(</a:t>
            </a:r>
            <a:r>
              <a:rPr lang="fi-FI" sz="800" i="1" dirty="0">
                <a:solidFill>
                  <a:schemeClr val="bg1"/>
                </a:solidFill>
              </a:rPr>
              <a:t>Eri</a:t>
            </a:r>
            <a:r>
              <a:rPr lang="tr-TR" sz="800" i="1" dirty="0">
                <a:solidFill>
                  <a:schemeClr val="bg1"/>
                </a:solidFill>
              </a:rPr>
              <a:t>ş</a:t>
            </a:r>
            <a:r>
              <a:rPr lang="fi-FI" sz="800" i="1" dirty="0">
                <a:solidFill>
                  <a:schemeClr val="bg1"/>
                </a:solidFill>
              </a:rPr>
              <a:t>im:</a:t>
            </a:r>
            <a:r>
              <a:rPr lang="tr-TR" sz="800" i="1" dirty="0">
                <a:solidFill>
                  <a:schemeClr val="bg1"/>
                </a:solidFill>
              </a:rPr>
              <a:t> Aralık </a:t>
            </a:r>
            <a:r>
              <a:rPr lang="fi-FI" sz="800" i="1" dirty="0">
                <a:solidFill>
                  <a:schemeClr val="bg1"/>
                </a:solidFill>
              </a:rPr>
              <a:t>2016</a:t>
            </a:r>
            <a:r>
              <a:rPr lang="tr-TR" sz="800" i="1" dirty="0">
                <a:solidFill>
                  <a:schemeClr val="bg1"/>
                </a:solidFill>
              </a:rPr>
              <a:t>)</a:t>
            </a:r>
            <a:r>
              <a:rPr lang="fi-FI" sz="800" i="1" dirty="0">
                <a:solidFill>
                  <a:schemeClr val="bg1"/>
                </a:solidFill>
              </a:rPr>
              <a:t>. </a:t>
            </a:r>
            <a:r>
              <a:rPr lang="tr-TR" sz="800" i="1" dirty="0">
                <a:solidFill>
                  <a:schemeClr val="bg1"/>
                </a:solidFill>
              </a:rPr>
              <a:t>3</a:t>
            </a:r>
            <a:r>
              <a:rPr lang="fi-FI" sz="800" i="1" dirty="0">
                <a:solidFill>
                  <a:schemeClr val="bg1"/>
                </a:solidFill>
              </a:rPr>
              <a:t>. http://articles.mercola.com/omega-3.aspx </a:t>
            </a:r>
            <a:r>
              <a:rPr lang="tr-TR" sz="800" i="1" dirty="0">
                <a:solidFill>
                  <a:schemeClr val="bg1"/>
                </a:solidFill>
              </a:rPr>
              <a:t>(</a:t>
            </a:r>
            <a:r>
              <a:rPr lang="fi-FI" sz="800" i="1" dirty="0">
                <a:solidFill>
                  <a:schemeClr val="bg1"/>
                </a:solidFill>
              </a:rPr>
              <a:t>Eri</a:t>
            </a:r>
            <a:r>
              <a:rPr lang="tr-TR" sz="800" i="1" dirty="0">
                <a:solidFill>
                  <a:schemeClr val="bg1"/>
                </a:solidFill>
              </a:rPr>
              <a:t>ş</a:t>
            </a:r>
            <a:r>
              <a:rPr lang="fi-FI" sz="800" i="1" dirty="0">
                <a:solidFill>
                  <a:schemeClr val="bg1"/>
                </a:solidFill>
              </a:rPr>
              <a:t>i</a:t>
            </a:r>
            <a:r>
              <a:rPr lang="tr-TR" sz="800" i="1" dirty="0">
                <a:solidFill>
                  <a:schemeClr val="bg1"/>
                </a:solidFill>
              </a:rPr>
              <a:t>m</a:t>
            </a:r>
            <a:r>
              <a:rPr lang="fi-FI" sz="800" i="1" dirty="0">
                <a:solidFill>
                  <a:schemeClr val="bg1"/>
                </a:solidFill>
              </a:rPr>
              <a:t>: </a:t>
            </a:r>
            <a:r>
              <a:rPr lang="tr-TR" sz="800" i="1" dirty="0">
                <a:solidFill>
                  <a:schemeClr val="bg1"/>
                </a:solidFill>
              </a:rPr>
              <a:t>Aralık </a:t>
            </a:r>
            <a:r>
              <a:rPr lang="fi-FI" sz="800" i="1" dirty="0">
                <a:solidFill>
                  <a:schemeClr val="bg1"/>
                </a:solidFill>
              </a:rPr>
              <a:t>2016</a:t>
            </a:r>
            <a:r>
              <a:rPr lang="tr-TR" sz="800" i="1" dirty="0">
                <a:solidFill>
                  <a:schemeClr val="bg1"/>
                </a:solidFill>
              </a:rPr>
              <a:t>)</a:t>
            </a:r>
          </a:p>
          <a:p>
            <a:r>
              <a:rPr lang="fi-FI" sz="800" i="1" dirty="0">
                <a:solidFill>
                  <a:schemeClr val="bg1"/>
                </a:solidFill>
              </a:rPr>
              <a:t>.</a:t>
            </a:r>
            <a:r>
              <a:rPr lang="tr-TR" sz="800" i="1" dirty="0">
                <a:solidFill>
                  <a:schemeClr val="bg1"/>
                </a:solidFill>
              </a:rPr>
              <a:t>4</a:t>
            </a:r>
            <a:r>
              <a:rPr lang="fi-FI" sz="800" i="1" dirty="0">
                <a:solidFill>
                  <a:schemeClr val="bg1"/>
                </a:solidFill>
              </a:rPr>
              <a:t>. http://americanpregnancy.org/pregnancyhealth/omega3fishoil/ </a:t>
            </a:r>
            <a:r>
              <a:rPr lang="tr-TR" sz="800" i="1" dirty="0">
                <a:solidFill>
                  <a:schemeClr val="bg1"/>
                </a:solidFill>
              </a:rPr>
              <a:t>(</a:t>
            </a:r>
            <a:r>
              <a:rPr lang="fi-FI" sz="800" i="1" dirty="0">
                <a:solidFill>
                  <a:schemeClr val="bg1"/>
                </a:solidFill>
              </a:rPr>
              <a:t>Eri</a:t>
            </a:r>
            <a:r>
              <a:rPr lang="tr-TR" sz="800" i="1" dirty="0" err="1">
                <a:solidFill>
                  <a:schemeClr val="bg1"/>
                </a:solidFill>
              </a:rPr>
              <a:t>şim</a:t>
            </a:r>
            <a:r>
              <a:rPr lang="fi-FI" sz="800" i="1" dirty="0">
                <a:solidFill>
                  <a:schemeClr val="bg1"/>
                </a:solidFill>
              </a:rPr>
              <a:t>: </a:t>
            </a:r>
            <a:r>
              <a:rPr lang="tr-TR" sz="800" i="1" dirty="0">
                <a:solidFill>
                  <a:schemeClr val="bg1"/>
                </a:solidFill>
              </a:rPr>
              <a:t>Aralık </a:t>
            </a:r>
            <a:r>
              <a:rPr lang="fi-FI" sz="800" i="1" dirty="0">
                <a:solidFill>
                  <a:schemeClr val="bg1"/>
                </a:solidFill>
              </a:rPr>
              <a:t>2016</a:t>
            </a:r>
            <a:r>
              <a:rPr lang="tr-TR" sz="800" i="1" dirty="0">
                <a:solidFill>
                  <a:schemeClr val="bg1"/>
                </a:solidFill>
              </a:rPr>
              <a:t>)</a:t>
            </a:r>
            <a:r>
              <a:rPr lang="fi-FI" sz="800" i="1" dirty="0">
                <a:solidFill>
                  <a:schemeClr val="bg1"/>
                </a:solidFill>
              </a:rPr>
              <a:t>.</a:t>
            </a:r>
            <a:endParaRPr lang="tr-TR" sz="800" i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11760" y="555526"/>
            <a:ext cx="4572000" cy="8374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3600" dirty="0">
                <a:solidFill>
                  <a:schemeClr val="bg1"/>
                </a:solidFill>
              </a:rPr>
              <a:t>Omega-3 yağ asitleri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Özel Tasarım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2933</Words>
  <Application>Microsoft Office PowerPoint</Application>
  <PresentationFormat>Ekran Gösterisi (16:9)</PresentationFormat>
  <Paragraphs>404</Paragraphs>
  <Slides>48</Slides>
  <Notes>6</Notes>
  <HiddenSlides>12</HiddenSlides>
  <MMClips>0</MMClips>
  <ScaleCrop>false</ScaleCrop>
  <HeadingPairs>
    <vt:vector size="6" baseType="variant">
      <vt:variant>
        <vt:lpstr>Kullanılan Yazı Tipleri</vt:lpstr>
      </vt:variant>
      <vt:variant>
        <vt:i4>12</vt:i4>
      </vt:variant>
      <vt:variant>
        <vt:lpstr>Tema</vt:lpstr>
      </vt:variant>
      <vt:variant>
        <vt:i4>6</vt:i4>
      </vt:variant>
      <vt:variant>
        <vt:lpstr>Slayt Başlıkları</vt:lpstr>
      </vt:variant>
      <vt:variant>
        <vt:i4>48</vt:i4>
      </vt:variant>
    </vt:vector>
  </HeadingPairs>
  <TitlesOfParts>
    <vt:vector size="66" baseType="lpstr">
      <vt:lpstr>Arial</vt:lpstr>
      <vt:lpstr>Calibri</vt:lpstr>
      <vt:lpstr>Courier New</vt:lpstr>
      <vt:lpstr>Imago</vt:lpstr>
      <vt:lpstr>Mangal</vt:lpstr>
      <vt:lpstr>MuseoCyrl-300</vt:lpstr>
      <vt:lpstr>MuseoCyrl-500</vt:lpstr>
      <vt:lpstr>open sans</vt:lpstr>
      <vt:lpstr>Palatino-Roman</vt:lpstr>
      <vt:lpstr>Times New Roman</vt:lpstr>
      <vt:lpstr>Times-Bold</vt:lpstr>
      <vt:lpstr>Wingdings</vt:lpstr>
      <vt:lpstr>Özel Tasarım</vt:lpstr>
      <vt:lpstr>1_Özel Tasarım</vt:lpstr>
      <vt:lpstr>2_Özel Tasarım</vt:lpstr>
      <vt:lpstr>3_Özel Tasarım</vt:lpstr>
      <vt:lpstr>4_Özel Tasarım</vt:lpstr>
      <vt:lpstr>5_Özel Tasarım</vt:lpstr>
      <vt:lpstr>Gebelikte  Anne ve Bebek Sağlığında  Doğal Destek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Fetüsün Beyin gelişiminde DHA ihtiyacı</vt:lpstr>
      <vt:lpstr>DHA ve EPA / Beyin Fonksiyonları</vt:lpstr>
      <vt:lpstr>Gebelikte ve emzirme sırasında annenin aldığı takviye uzun zincirli yağ asitleri 4 yaşında IQ’yu artırır.  Helland et al. 2003</vt:lpstr>
      <vt:lpstr>Çocukların 4 yaştaki mental becerileri gebelikte  DHA/EPA kullanılması ile doğrudan ilintilidir.</vt:lpstr>
      <vt:lpstr>Omega-3 ve ANNE SAĞLIĞI </vt:lpstr>
      <vt:lpstr>Hipertansiyon ve preeklampsia</vt:lpstr>
      <vt:lpstr>Gebelikte kullanılan  Omega-3’ün yararı  1980’lerin başında Danimarkalı araştırmacıların  dikkatini çekti.  Danimarka’ya bağlı Faroe Adalarında yaşayan  kadınların çocuklarının anakarada yaşayanlara göre  194 gram daha ağır ve 4 gün daha geç  doğduğunu fark ettiler.</vt:lpstr>
      <vt:lpstr>Omega-3 ve  erken doğum  eyleminde  koruyucu etki</vt:lpstr>
      <vt:lpstr>Omega 3 ve  Omega 6  oranlarının önemi</vt:lpstr>
      <vt:lpstr>PowerPoint Sunusu</vt:lpstr>
      <vt:lpstr>Uzun zincirli çoklu doymamış yağ asitleri alınmasının  gebelik, anne, bebek ve çocuk sağlığı üzerine etkileri.  Sistematik bir gözden geçirme.  Imhoff-Kunsch B et al. 2012  </vt:lpstr>
      <vt:lpstr>Gebelikte alınan Omega-3 erken doğum riskini azaltır.</vt:lpstr>
      <vt:lpstr>Gebelikte alınan Omega-3 bebeğin doğum ağırlığını artırır.</vt:lpstr>
      <vt:lpstr>PowerPoint Sunusu</vt:lpstr>
      <vt:lpstr>PowerPoint Sunusu</vt:lpstr>
      <vt:lpstr>Omega-3 yağ asidi takviyesinin annedeki depresyon üzerine etkisi: Randomize, çift kör, kontrollü klinik çalışma.  Kaviani M et al. 2014</vt:lpstr>
      <vt:lpstr>Gebelikte düşük Omega-3 değerleri postpartum depresyon ile ilişkilidir.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Kanada’da Folik Asit Güçlendirmesi ile  Nöral Tüp Defektlerinde Azalma.  De Wals et al. 2007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Gebelik ve emzirme döneminde yeterli ve dengeli beslenme</dc:title>
  <dc:creator>AK</dc:creator>
  <cp:lastModifiedBy>Sinan Zeylan</cp:lastModifiedBy>
  <cp:revision>182</cp:revision>
  <dcterms:created xsi:type="dcterms:W3CDTF">2017-02-17T13:54:47Z</dcterms:created>
  <dcterms:modified xsi:type="dcterms:W3CDTF">2017-05-28T06:50:00Z</dcterms:modified>
</cp:coreProperties>
</file>