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3" r:id="rId5"/>
    <p:sldId id="275" r:id="rId6"/>
    <p:sldId id="259" r:id="rId7"/>
    <p:sldId id="267" r:id="rId8"/>
    <p:sldId id="270" r:id="rId9"/>
    <p:sldId id="268" r:id="rId10"/>
    <p:sldId id="271" r:id="rId11"/>
    <p:sldId id="265" r:id="rId12"/>
    <p:sldId id="266" r:id="rId13"/>
    <p:sldId id="280" r:id="rId14"/>
    <p:sldId id="272" r:id="rId15"/>
    <p:sldId id="276" r:id="rId16"/>
    <p:sldId id="277" r:id="rId17"/>
    <p:sldId id="279" r:id="rId18"/>
    <p:sldId id="278" r:id="rId19"/>
    <p:sldId id="273" r:id="rId20"/>
    <p:sldId id="274" r:id="rId21"/>
    <p:sldId id="261" r:id="rId22"/>
    <p:sldId id="262" r:id="rId23"/>
    <p:sldId id="260" r:id="rId24"/>
    <p:sldId id="264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Light"/>
      </a:defRPr>
    </a:lvl9pPr>
  </p:defaultTextStyle>
  <p:extLst>
    <p:ext uri="{521415D9-36F7-43E2-AB2F-B90AF26B5E84}">
      <p14:sectionLst xmlns:p14="http://schemas.microsoft.com/office/powerpoint/2010/main">
        <p14:section name="Default Section" id="{5514E85D-D8CB-CF48-8FE2-FA838E7C7F46}">
          <p14:sldIdLst>
            <p14:sldId id="256"/>
            <p14:sldId id="257"/>
            <p14:sldId id="258"/>
            <p14:sldId id="263"/>
            <p14:sldId id="275"/>
            <p14:sldId id="259"/>
            <p14:sldId id="267"/>
            <p14:sldId id="270"/>
            <p14:sldId id="268"/>
            <p14:sldId id="271"/>
            <p14:sldId id="265"/>
            <p14:sldId id="266"/>
            <p14:sldId id="280"/>
            <p14:sldId id="272"/>
            <p14:sldId id="276"/>
            <p14:sldId id="277"/>
            <p14:sldId id="279"/>
            <p14:sldId id="278"/>
            <p14:sldId id="273"/>
            <p14:sldId id="274"/>
            <p14:sldId id="261"/>
            <p14:sldId id="262"/>
            <p14:sldId id="260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25"/>
    <p:restoredTop sz="92574"/>
  </p:normalViewPr>
  <p:slideViewPr>
    <p:cSldViewPr snapToGrid="0" snapToObjects="1">
      <p:cViewPr>
        <p:scale>
          <a:sx n="71" d="100"/>
          <a:sy n="71" d="100"/>
        </p:scale>
        <p:origin x="100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802646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16-20 </a:t>
            </a:r>
            <a:r>
              <a:rPr lang="en-US" dirty="0" err="1" smtClean="0"/>
              <a:t>hf</a:t>
            </a:r>
            <a:r>
              <a:rPr lang="en-US" dirty="0" smtClean="0"/>
              <a:t> ==== 36. </a:t>
            </a:r>
            <a:r>
              <a:rPr lang="en-US" dirty="0" err="1" smtClean="0"/>
              <a:t>gh</a:t>
            </a:r>
            <a:r>
              <a:rPr lang="en-US" dirty="0" smtClean="0"/>
              <a:t> 17ohp 250 gr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rct</a:t>
            </a:r>
            <a:r>
              <a:rPr lang="en-US" dirty="0" smtClean="0"/>
              <a:t>; previous preterm birth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77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49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1-s2.0-S0140673616003500-main.pdf</a:t>
            </a:r>
          </a:p>
          <a:p>
            <a:r>
              <a:rPr lang="nb-NO" dirty="0" smtClean="0"/>
              <a:t>pmed.1002390.pdf</a:t>
            </a:r>
          </a:p>
          <a:p>
            <a:r>
              <a:rPr lang="nb-NO" dirty="0" smtClean="0"/>
              <a:t>pmed.1002391.pdf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492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1-s2.0-S0140673616003500-main.pdf</a:t>
            </a:r>
          </a:p>
          <a:p>
            <a:r>
              <a:rPr lang="nb-NO" dirty="0" smtClean="0"/>
              <a:t>pmed.1002390.pdf</a:t>
            </a:r>
          </a:p>
          <a:p>
            <a:r>
              <a:rPr lang="nb-NO" dirty="0" smtClean="0"/>
              <a:t>pmed.1002391.pdf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69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020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219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762000"/>
            <a:ext cx="5334000" cy="8242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762000"/>
            <a:ext cx="5334000" cy="4000500"/>
          </a:xfrm>
          <a:prstGeom prst="rect">
            <a:avLst/>
          </a:prstGeom>
        </p:spPr>
        <p:txBody>
          <a:bodyPr anchor="b"/>
          <a:lstStyle>
            <a:lvl1pPr algn="l">
              <a:defRPr sz="4800" b="1">
                <a:latin typeface="+mn-lt"/>
                <a:ea typeface="+mn-ea"/>
                <a:cs typeface="+mn-cs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5003800"/>
            <a:ext cx="5334000" cy="400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3200">
                <a:latin typeface="+mj-lt"/>
                <a:ea typeface="+mj-ea"/>
                <a:cs typeface="+mj-cs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18300" y="762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762884"/>
            <a:ext cx="5334000" cy="8229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8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54500"/>
            <a:ext cx="10464800" cy="7112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  <a:defRPr sz="4000">
                <a:latin typeface="+mj-lt"/>
                <a:ea typeface="+mj-ea"/>
                <a:cs typeface="+mj-cs"/>
                <a:sym typeface="Helvetica Light"/>
              </a:defRPr>
            </a:lvl1pPr>
          </a:lstStyle>
          <a:p>
            <a:r>
              <a:t>“Type a quote here.”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06400"/>
            <a:ext cx="11099800" cy="2120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7" r:id="rId6"/>
    <p:sldLayoutId id="2147483658" r:id="rId7"/>
    <p:sldLayoutId id="2147483659" r:id="rId8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1pPr>
      <a:lvl2pPr marL="914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2pPr>
      <a:lvl3pPr marL="1371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3pPr>
      <a:lvl4pPr marL="1828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4pPr>
      <a:lvl5pPr marL="22860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5pPr>
      <a:lvl6pPr marL="2743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6pPr>
      <a:lvl7pPr marL="3200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7pPr>
      <a:lvl8pPr marL="3657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8pPr>
      <a:lvl9pPr marL="4114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imes New Roman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3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648770" y="3074066"/>
            <a:ext cx="11792697" cy="18288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4800" b="1">
                <a:latin typeface="+mn-lt"/>
                <a:ea typeface="+mn-ea"/>
                <a:cs typeface="+mn-cs"/>
                <a:sym typeface="Times New Roman"/>
              </a:defRPr>
            </a:lvl1pPr>
          </a:lstStyle>
          <a:p>
            <a:pPr algn="ctr"/>
            <a:r>
              <a:rPr lang="tr-TR" sz="5400" dirty="0" err="1" smtClean="0">
                <a:solidFill>
                  <a:srgbClr val="FFFF00"/>
                </a:solidFill>
              </a:rPr>
              <a:t>Preterm</a:t>
            </a:r>
            <a:r>
              <a:rPr lang="tr-TR" sz="5400" dirty="0" smtClean="0">
                <a:solidFill>
                  <a:srgbClr val="FFFF00"/>
                </a:solidFill>
              </a:rPr>
              <a:t> doğumda </a:t>
            </a:r>
            <a:r>
              <a:rPr lang="tr-TR" sz="5400" dirty="0" err="1" smtClean="0">
                <a:solidFill>
                  <a:srgbClr val="FFFF00"/>
                </a:solidFill>
              </a:rPr>
              <a:t>progesteronun</a:t>
            </a:r>
            <a:r>
              <a:rPr lang="tr-TR" sz="5400" dirty="0" smtClean="0">
                <a:solidFill>
                  <a:srgbClr val="FFFF00"/>
                </a:solidFill>
              </a:rPr>
              <a:t> yeri</a:t>
            </a:r>
            <a:r>
              <a:rPr lang="tr-TR" sz="4400" dirty="0" smtClean="0"/>
              <a:t/>
            </a:r>
            <a:br>
              <a:rPr lang="tr-TR" sz="4400" dirty="0" smtClean="0"/>
            </a:br>
            <a:endParaRPr sz="4000" dirty="0"/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xfrm>
            <a:off x="2842058" y="5340517"/>
            <a:ext cx="7406123" cy="1577867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344677">
              <a:defRPr sz="2065" b="1">
                <a:latin typeface="+mn-lt"/>
                <a:ea typeface="+mn-ea"/>
                <a:cs typeface="+mn-cs"/>
                <a:sym typeface="Times New Roman"/>
              </a:defRPr>
            </a:pPr>
            <a:r>
              <a:rPr sz="2800" dirty="0"/>
              <a:t>Dr. Tuğba </a:t>
            </a:r>
            <a:r>
              <a:rPr sz="2800" dirty="0" smtClean="0"/>
              <a:t>S</a:t>
            </a:r>
            <a:r>
              <a:rPr lang="tr-TR" sz="2800" dirty="0" smtClean="0"/>
              <a:t>ARAÇ SİVRİKOZ</a:t>
            </a:r>
            <a:endParaRPr sz="2800" dirty="0"/>
          </a:p>
          <a:p>
            <a:pPr defTabSz="344677">
              <a:defRPr sz="2065" b="1">
                <a:latin typeface="+mn-lt"/>
                <a:ea typeface="+mn-ea"/>
                <a:cs typeface="+mn-cs"/>
                <a:sym typeface="Times New Roman"/>
              </a:defRPr>
            </a:pPr>
            <a:r>
              <a:rPr sz="2800" dirty="0"/>
              <a:t>İÜ İstanbul Tıp Fakültesi</a:t>
            </a:r>
          </a:p>
          <a:p>
            <a:pPr defTabSz="344677">
              <a:defRPr sz="2065" b="1">
                <a:latin typeface="+mn-lt"/>
                <a:ea typeface="+mn-ea"/>
                <a:cs typeface="+mn-cs"/>
                <a:sym typeface="Times New Roman"/>
              </a:defRPr>
            </a:pPr>
            <a:r>
              <a:rPr sz="2800" dirty="0"/>
              <a:t>Kadın Hastalıkları ve Doğum ABD</a:t>
            </a:r>
          </a:p>
          <a:p>
            <a:pPr defTabSz="344677">
              <a:defRPr sz="2065" b="1">
                <a:latin typeface="+mn-lt"/>
                <a:ea typeface="+mn-ea"/>
                <a:cs typeface="+mn-cs"/>
                <a:sym typeface="Times New Roman"/>
              </a:defRPr>
            </a:pPr>
            <a:r>
              <a:rPr sz="2800" dirty="0"/>
              <a:t>Perinatoloji BD</a:t>
            </a:r>
          </a:p>
        </p:txBody>
      </p:sp>
      <p:pic>
        <p:nvPicPr>
          <p:cNvPr id="12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4150" y="171450"/>
            <a:ext cx="1905000" cy="190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20686" y="171450"/>
            <a:ext cx="1943100" cy="19431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/>
          <p:cNvSpPr txBox="1"/>
          <p:nvPr/>
        </p:nvSpPr>
        <p:spPr>
          <a:xfrm>
            <a:off x="4907396" y="8830400"/>
            <a:ext cx="338554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TJOD İstanbul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15.09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.2019</a:t>
            </a: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FillTx/>
              <a:latin typeface="+mn-lt"/>
              <a:sym typeface="Helvetica Ligh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Preterm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 doğum öyküsü: Karşıt görüşler?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0476" y="1927784"/>
            <a:ext cx="11490512" cy="6618567"/>
          </a:xfrm>
        </p:spPr>
        <p:txBody>
          <a:bodyPr anchor="t"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75" y="2270870"/>
            <a:ext cx="11940833" cy="606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4829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53788"/>
            <a:ext cx="11795312" cy="1595718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400" dirty="0" smtClean="0">
                <a:solidFill>
                  <a:srgbClr val="FF0000"/>
                </a:solidFill>
              </a:rPr>
              <a:t>Kısa </a:t>
            </a:r>
            <a:r>
              <a:rPr lang="tr-TR" sz="4400" dirty="0" err="1" smtClean="0">
                <a:solidFill>
                  <a:srgbClr val="FF0000"/>
                </a:solidFill>
              </a:rPr>
              <a:t>serviks</a:t>
            </a:r>
            <a:r>
              <a:rPr lang="tr-TR" sz="4400" dirty="0" smtClean="0">
                <a:solidFill>
                  <a:srgbClr val="FF0000"/>
                </a:solidFill>
              </a:rPr>
              <a:t> (&lt; 25 mm; &lt;10.p)</a:t>
            </a:r>
            <a:r>
              <a:rPr lang="tr-TR" sz="4400" dirty="0" smtClean="0">
                <a:solidFill>
                  <a:srgbClr val="FF0000"/>
                </a:solidFill>
              </a:rPr>
              <a:t>: </a:t>
            </a:r>
            <a:r>
              <a:rPr lang="tr-TR" sz="4400" dirty="0" smtClean="0">
                <a:solidFill>
                  <a:schemeClr val="tx2">
                    <a:lumMod val="10000"/>
                  </a:schemeClr>
                </a:solidFill>
              </a:rPr>
              <a:t>düşük ve yüksek riskli </a:t>
            </a:r>
            <a:r>
              <a:rPr lang="tr-TR" sz="4400" dirty="0" err="1" smtClean="0">
                <a:solidFill>
                  <a:schemeClr val="tx2">
                    <a:lumMod val="10000"/>
                  </a:schemeClr>
                </a:solidFill>
              </a:rPr>
              <a:t>populasyonda</a:t>
            </a:r>
            <a:r>
              <a:rPr lang="tr-TR" sz="4400" dirty="0" smtClean="0">
                <a:solidFill>
                  <a:schemeClr val="tx2">
                    <a:lumMod val="10000"/>
                  </a:schemeClr>
                </a:solidFill>
              </a:rPr>
              <a:t> risk faktörü</a:t>
            </a:r>
            <a:endParaRPr sz="4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4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1" y="1649506"/>
            <a:ext cx="8747312" cy="32939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400" y="3640842"/>
            <a:ext cx="8534400" cy="490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67" y="4950036"/>
            <a:ext cx="10774456" cy="470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44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0917"/>
            <a:ext cx="6831106" cy="34095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506" y="3447886"/>
            <a:ext cx="9855200" cy="1473200"/>
          </a:xfrm>
          <a:prstGeom prst="rect">
            <a:avLst/>
          </a:prstGeom>
        </p:spPr>
      </p:pic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2240" y="0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Kısa </a:t>
            </a: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serviks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: Hangi preparat?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282" y="4561806"/>
            <a:ext cx="8128000" cy="50669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458" y="0"/>
            <a:ext cx="4739341" cy="129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347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2240" y="0"/>
            <a:ext cx="9994900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Kısa </a:t>
            </a: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serviks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Progesteron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vs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serklaj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" y="35859"/>
            <a:ext cx="9994900" cy="3365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1" y="2605739"/>
            <a:ext cx="5956300" cy="711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199" y="4452096"/>
            <a:ext cx="88646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9714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Çoğul gebelikler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4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868" y="1990165"/>
            <a:ext cx="1922966" cy="243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68" y="1990165"/>
            <a:ext cx="85217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1" y="5163671"/>
            <a:ext cx="12286482" cy="254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168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Çoğul gebelikler: 17OH P?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4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947" y="1595718"/>
            <a:ext cx="9461500" cy="2819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70" y="4588434"/>
            <a:ext cx="11158818" cy="411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4430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Çoğul gebelikler: Kısa </a:t>
            </a: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serviks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? Vajinal P?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4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491" y="1595718"/>
            <a:ext cx="9677400" cy="3263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99" y="4859618"/>
            <a:ext cx="11158954" cy="36867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258" y="4859617"/>
            <a:ext cx="8904530" cy="458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243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Çoğul gebelikler: Kısa </a:t>
            </a: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serviks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? Vajinal P?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4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5718"/>
            <a:ext cx="10058400" cy="52901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243" y="1595718"/>
            <a:ext cx="3713256" cy="806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52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4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628" y="939799"/>
            <a:ext cx="6578600" cy="8813800"/>
          </a:xfrm>
          <a:prstGeom prst="rect">
            <a:avLst/>
          </a:prstGeom>
        </p:spPr>
      </p:pic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435535" y="478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Çoğul gebelikler: Ne yapılabilir? 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69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 fontScale="90000"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Preparatlar: Ne zaman başlayalım ve keselim?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 lnSpcReduction="10000"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&lt; 34. </a:t>
            </a:r>
            <a:r>
              <a:rPr lang="tr-TR" b="1" dirty="0" err="1" smtClean="0">
                <a:solidFill>
                  <a:srgbClr val="FFFF00"/>
                </a:solidFill>
              </a:rPr>
              <a:t>gh</a:t>
            </a:r>
            <a:r>
              <a:rPr lang="tr-TR" b="1" dirty="0" smtClean="0">
                <a:solidFill>
                  <a:srgbClr val="FFFF00"/>
                </a:solidFill>
              </a:rPr>
              <a:t> sp. </a:t>
            </a:r>
            <a:r>
              <a:rPr lang="tr-TR" b="1" dirty="0" err="1" smtClean="0">
                <a:solidFill>
                  <a:srgbClr val="FFFF00"/>
                </a:solidFill>
              </a:rPr>
              <a:t>preterm</a:t>
            </a:r>
            <a:r>
              <a:rPr lang="tr-TR" b="1" dirty="0" smtClean="0">
                <a:solidFill>
                  <a:srgbClr val="FFFF00"/>
                </a:solidFill>
              </a:rPr>
              <a:t> doğum öyküsü olan tekil gebeliklerde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17OH P IM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Ne kadar erken o kadar etkin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Başlama: 16-20. </a:t>
            </a:r>
            <a:r>
              <a:rPr lang="tr-TR" b="1" dirty="0" err="1" smtClean="0"/>
              <a:t>gh</a:t>
            </a: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Serviks</a:t>
            </a:r>
            <a:r>
              <a:rPr lang="tr-TR" b="1" dirty="0" smtClean="0"/>
              <a:t> takibi ≤ 24. </a:t>
            </a:r>
            <a:r>
              <a:rPr lang="tr-TR" b="1" dirty="0" err="1" smtClean="0"/>
              <a:t>gh</a:t>
            </a:r>
            <a:r>
              <a:rPr lang="tr-TR" b="1" dirty="0" smtClean="0"/>
              <a:t> </a:t>
            </a:r>
            <a:r>
              <a:rPr lang="tr-TR" b="1" dirty="0" smtClean="0">
                <a:sym typeface="Wingdings"/>
              </a:rPr>
              <a:t> ≤25 mm: </a:t>
            </a:r>
            <a:r>
              <a:rPr lang="tr-TR" b="1" dirty="0" err="1" smtClean="0">
                <a:sym typeface="Wingdings"/>
              </a:rPr>
              <a:t>Serklaj</a:t>
            </a:r>
            <a:r>
              <a:rPr lang="tr-TR" b="1" dirty="0" smtClean="0">
                <a:sym typeface="Wingdings"/>
              </a:rPr>
              <a:t>?</a:t>
            </a:r>
            <a:endParaRPr lang="tr-TR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Kesilme: 36 6/7. </a:t>
            </a:r>
            <a:r>
              <a:rPr lang="tr-TR" b="1" dirty="0" err="1" smtClean="0"/>
              <a:t>gh</a:t>
            </a:r>
            <a:endParaRPr lang="tr-TR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Tekil gebelik, </a:t>
            </a:r>
            <a:r>
              <a:rPr lang="tr-TR" b="1" dirty="0" err="1" smtClean="0">
                <a:solidFill>
                  <a:srgbClr val="FFFF00"/>
                </a:solidFill>
              </a:rPr>
              <a:t>preterm</a:t>
            </a:r>
            <a:r>
              <a:rPr lang="tr-TR" b="1" dirty="0" smtClean="0">
                <a:solidFill>
                  <a:srgbClr val="FFFF00"/>
                </a:solidFill>
              </a:rPr>
              <a:t> doğum öyküsü yok + Kısa </a:t>
            </a:r>
            <a:r>
              <a:rPr lang="tr-TR" b="1" dirty="0" err="1" smtClean="0">
                <a:solidFill>
                  <a:srgbClr val="FFFF00"/>
                </a:solidFill>
              </a:rPr>
              <a:t>serviks</a:t>
            </a:r>
            <a:r>
              <a:rPr lang="tr-TR" b="1" dirty="0" smtClean="0">
                <a:solidFill>
                  <a:srgbClr val="FFFF00"/>
                </a:solidFill>
              </a:rPr>
              <a:t> ≤ 24. </a:t>
            </a:r>
            <a:r>
              <a:rPr lang="tr-TR" b="1" dirty="0" err="1" smtClean="0">
                <a:solidFill>
                  <a:srgbClr val="FFFF00"/>
                </a:solidFill>
              </a:rPr>
              <a:t>gh</a:t>
            </a:r>
            <a:endParaRPr lang="tr-TR" b="1" dirty="0" smtClean="0">
              <a:solidFill>
                <a:srgbClr val="FFFF00"/>
              </a:solidFill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Doğal P Vajinal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Başlama: Tespit eder etmez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Kesilme: 36 6/7. </a:t>
            </a:r>
            <a:r>
              <a:rPr lang="tr-TR" b="1" dirty="0" err="1" smtClean="0">
                <a:solidFill>
                  <a:schemeClr val="tx1"/>
                </a:solidFill>
              </a:rPr>
              <a:t>gh</a:t>
            </a:r>
            <a:endParaRPr lang="tr-TR" b="1" dirty="0" smtClean="0">
              <a:solidFill>
                <a:schemeClr val="tx1"/>
              </a:solidFill>
            </a:endParaRP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4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084562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Progesteron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lang="tr-TR" sz="4800" dirty="0">
                <a:solidFill>
                  <a:schemeClr val="tx2">
                    <a:lumMod val="10000"/>
                  </a:schemeClr>
                </a:solidFill>
              </a:rPr>
              <a:t>G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ebelikteki önemi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2339787"/>
            <a:ext cx="12052300" cy="671456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&lt;9 hafta, </a:t>
            </a:r>
            <a:r>
              <a:rPr lang="tr-TR" b="1" dirty="0" err="1" smtClean="0"/>
              <a:t>korpus</a:t>
            </a:r>
            <a:r>
              <a:rPr lang="tr-TR" b="1" dirty="0" smtClean="0"/>
              <a:t> </a:t>
            </a:r>
            <a:r>
              <a:rPr lang="tr-TR" b="1" dirty="0" err="1" smtClean="0"/>
              <a:t>luteum</a:t>
            </a:r>
            <a:r>
              <a:rPr lang="tr-TR" b="1" dirty="0" smtClean="0"/>
              <a:t> tarafından üretilir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İmplantasyon</a:t>
            </a:r>
            <a:r>
              <a:rPr lang="tr-TR" b="1" dirty="0" smtClean="0"/>
              <a:t> ve gebeliğin devamı için kritik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Plasenta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Uterin</a:t>
            </a:r>
            <a:r>
              <a:rPr lang="tr-TR" b="1" dirty="0" smtClean="0"/>
              <a:t> sessizlik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Doğumun başlangıcında </a:t>
            </a:r>
            <a:r>
              <a:rPr lang="tr-TR" b="1" dirty="0" err="1" smtClean="0"/>
              <a:t>progesteron</a:t>
            </a:r>
            <a:r>
              <a:rPr lang="tr-TR" b="1" dirty="0" smtClean="0"/>
              <a:t> aktivitesi azalır</a:t>
            </a:r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Serum </a:t>
            </a:r>
            <a:r>
              <a:rPr lang="tr-TR" b="1" dirty="0" err="1" smtClean="0"/>
              <a:t>progesteron</a:t>
            </a:r>
            <a:r>
              <a:rPr lang="tr-TR" b="1" dirty="0" smtClean="0"/>
              <a:t> düzeyi değişmez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Fetal</a:t>
            </a:r>
            <a:r>
              <a:rPr lang="tr-TR" b="1" dirty="0" smtClean="0"/>
              <a:t> </a:t>
            </a:r>
            <a:r>
              <a:rPr lang="tr-TR" b="1" dirty="0" err="1" smtClean="0"/>
              <a:t>membranlar</a:t>
            </a: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Apoptozisi</a:t>
            </a:r>
            <a:r>
              <a:rPr lang="tr-TR" b="1" dirty="0" smtClean="0"/>
              <a:t> önler, </a:t>
            </a:r>
            <a:r>
              <a:rPr lang="tr-TR" b="1" dirty="0" err="1" smtClean="0"/>
              <a:t>antiinflamatuar</a:t>
            </a: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155391"/>
            <a:ext cx="12177803" cy="1404472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Progesteron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 desteğinde tartışmalı (?) konular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0" y="1990165"/>
            <a:ext cx="12177803" cy="7476564"/>
          </a:xfrm>
          <a:prstGeom prst="rect">
            <a:avLst/>
          </a:prstGeom>
        </p:spPr>
        <p:txBody>
          <a:bodyPr anchor="t">
            <a:normAutofit lnSpcReduction="10000"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Önceki gebeliğinde </a:t>
            </a:r>
            <a:r>
              <a:rPr lang="tr-TR" b="1" dirty="0" err="1" smtClean="0">
                <a:solidFill>
                  <a:srgbClr val="FFFF00"/>
                </a:solidFill>
              </a:rPr>
              <a:t>preterm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FF00"/>
                </a:solidFill>
              </a:rPr>
              <a:t>çoğul gebelik doğumu </a:t>
            </a:r>
            <a:r>
              <a:rPr lang="tr-TR" b="1" dirty="0" smtClean="0"/>
              <a:t>öyküsü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u="sng" dirty="0" smtClean="0"/>
              <a:t>17OH P tercih edilebilir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Pozitif</a:t>
            </a:r>
            <a:r>
              <a:rPr lang="tr-TR" b="1" dirty="0" smtClean="0"/>
              <a:t> </a:t>
            </a:r>
            <a:r>
              <a:rPr lang="tr-TR" b="1" dirty="0" err="1" smtClean="0"/>
              <a:t>fetal</a:t>
            </a:r>
            <a:r>
              <a:rPr lang="tr-TR" b="1" dirty="0" smtClean="0"/>
              <a:t> </a:t>
            </a:r>
            <a:r>
              <a:rPr lang="tr-TR" b="1" dirty="0" err="1" smtClean="0"/>
              <a:t>fibronektin</a:t>
            </a:r>
            <a:r>
              <a:rPr lang="tr-TR" b="1" dirty="0" smtClean="0"/>
              <a:t> test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Önerilmez </a:t>
            </a:r>
            <a:r>
              <a:rPr lang="tr-TR" sz="2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(OPPTIMUM, 2016)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>
                <a:solidFill>
                  <a:srgbClr val="FFFF00"/>
                </a:solidFill>
              </a:rPr>
              <a:t>Serklaj</a:t>
            </a:r>
            <a:r>
              <a:rPr lang="tr-TR" b="1" dirty="0" smtClean="0">
                <a:solidFill>
                  <a:srgbClr val="FFFF00"/>
                </a:solidFill>
              </a:rPr>
              <a:t> sonrası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Yeterli çalışma yok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u="sng" dirty="0" smtClean="0"/>
              <a:t>17OH P tercih edilebilir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P-EMR sonrası / </a:t>
            </a:r>
            <a:r>
              <a:rPr lang="tr-TR" b="1" dirty="0" err="1" smtClean="0">
                <a:solidFill>
                  <a:srgbClr val="FFFF00"/>
                </a:solidFill>
              </a:rPr>
              <a:t>tokolitik</a:t>
            </a:r>
            <a:r>
              <a:rPr lang="tr-TR" b="1" dirty="0" smtClean="0">
                <a:solidFill>
                  <a:srgbClr val="FFFF00"/>
                </a:solidFill>
              </a:rPr>
              <a:t> amaçlı / </a:t>
            </a:r>
            <a:r>
              <a:rPr lang="tr-TR" b="1" dirty="0" err="1" smtClean="0">
                <a:solidFill>
                  <a:srgbClr val="FFFF00"/>
                </a:solidFill>
              </a:rPr>
              <a:t>tokoliz</a:t>
            </a:r>
            <a:r>
              <a:rPr lang="tr-TR" b="1" dirty="0" smtClean="0">
                <a:solidFill>
                  <a:srgbClr val="FFFF00"/>
                </a:solidFill>
              </a:rPr>
              <a:t> idamesi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Önerilmez </a:t>
            </a:r>
            <a:r>
              <a:rPr lang="tr-TR" sz="28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(</a:t>
            </a:r>
            <a:r>
              <a:rPr lang="tr-TR" sz="2800" b="1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Facchinetti</a:t>
            </a:r>
            <a:r>
              <a:rPr lang="tr-TR" sz="28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F, 2017)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01929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Yan etki profili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0" y="1721224"/>
            <a:ext cx="12118041" cy="7691717"/>
          </a:xfrm>
          <a:prstGeom prst="rect">
            <a:avLst/>
          </a:prstGeom>
        </p:spPr>
        <p:txBody>
          <a:bodyPr anchor="t">
            <a:normAutofit fontScale="92500"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Gebelerde veya ≤2 yaş </a:t>
            </a:r>
            <a:r>
              <a:rPr lang="tr-TR" b="1" dirty="0" err="1" smtClean="0"/>
              <a:t>yenidoğanlarda</a:t>
            </a:r>
            <a:r>
              <a:rPr lang="tr-TR" b="1" dirty="0" smtClean="0"/>
              <a:t> bilinen </a:t>
            </a:r>
            <a:r>
              <a:rPr lang="tr-TR" b="1" dirty="0" err="1" smtClean="0"/>
              <a:t>major</a:t>
            </a:r>
            <a:r>
              <a:rPr lang="tr-TR" b="1" dirty="0" smtClean="0"/>
              <a:t> yan etkisi yok </a:t>
            </a:r>
            <a:r>
              <a:rPr lang="tr-TR" sz="2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(OPPTIMUM, 2016)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sz="28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</a:rPr>
              <a:t>Minör etkiler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</a:rPr>
              <a:t>Vajinal akıntı veya </a:t>
            </a:r>
            <a:r>
              <a:rPr lang="tr-TR" sz="3600" b="1" dirty="0" err="1" smtClean="0">
                <a:solidFill>
                  <a:schemeClr val="tx1"/>
                </a:solidFill>
              </a:rPr>
              <a:t>irritasyon</a:t>
            </a:r>
            <a:endParaRPr lang="tr-TR" sz="3600" b="1" dirty="0" smtClean="0">
              <a:solidFill>
                <a:schemeClr val="tx1"/>
              </a:solidFill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</a:rPr>
              <a:t>Enjeksiyon yerinde ağrı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sz="3600" b="1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</a:rPr>
              <a:t>VTE riskini arttırdığına (V / IM) dair veri yok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</a:rPr>
              <a:t>FDA?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sz="3600" b="1" dirty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</a:rPr>
              <a:t>17OH P: Minimal/hiç </a:t>
            </a:r>
            <a:r>
              <a:rPr lang="tr-TR" sz="3600" b="1" dirty="0" err="1" smtClean="0">
                <a:solidFill>
                  <a:schemeClr val="tx1"/>
                </a:solidFill>
              </a:rPr>
              <a:t>androjenik</a:t>
            </a:r>
            <a:r>
              <a:rPr lang="tr-TR" sz="3600" b="1" dirty="0" smtClean="0">
                <a:solidFill>
                  <a:schemeClr val="tx1"/>
                </a:solidFill>
              </a:rPr>
              <a:t> etki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err="1" smtClean="0">
                <a:solidFill>
                  <a:schemeClr val="tx1"/>
                </a:solidFill>
              </a:rPr>
              <a:t>Missed</a:t>
            </a:r>
            <a:r>
              <a:rPr lang="tr-TR" sz="3600" b="1" dirty="0" smtClean="0">
                <a:solidFill>
                  <a:schemeClr val="tx1"/>
                </a:solidFill>
              </a:rPr>
              <a:t> </a:t>
            </a:r>
            <a:r>
              <a:rPr lang="tr-TR" sz="3600" b="1" dirty="0" err="1" smtClean="0">
                <a:solidFill>
                  <a:schemeClr val="tx1"/>
                </a:solidFill>
              </a:rPr>
              <a:t>abort</a:t>
            </a:r>
            <a:r>
              <a:rPr lang="tr-TR" sz="3600" b="1" dirty="0" smtClean="0">
                <a:solidFill>
                  <a:schemeClr val="tx1"/>
                </a:solidFill>
              </a:rPr>
              <a:t> / </a:t>
            </a:r>
            <a:r>
              <a:rPr lang="tr-TR" sz="3600" b="1" dirty="0" err="1" smtClean="0">
                <a:solidFill>
                  <a:schemeClr val="tx1"/>
                </a:solidFill>
              </a:rPr>
              <a:t>fetal</a:t>
            </a:r>
            <a:r>
              <a:rPr lang="tr-TR" sz="3600" b="1" dirty="0" smtClean="0">
                <a:solidFill>
                  <a:schemeClr val="tx1"/>
                </a:solidFill>
              </a:rPr>
              <a:t> kayıp etkisi yok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err="1" smtClean="0">
                <a:solidFill>
                  <a:schemeClr val="tx1"/>
                </a:solidFill>
              </a:rPr>
              <a:t>Hipospadias</a:t>
            </a:r>
            <a:r>
              <a:rPr lang="tr-TR" sz="3600" b="1" dirty="0" smtClean="0">
                <a:solidFill>
                  <a:schemeClr val="tx1"/>
                </a:solidFill>
              </a:rPr>
              <a:t>: &lt;11. </a:t>
            </a:r>
            <a:r>
              <a:rPr lang="tr-TR" sz="3600" b="1" dirty="0" err="1" smtClean="0">
                <a:solidFill>
                  <a:schemeClr val="tx1"/>
                </a:solidFill>
              </a:rPr>
              <a:t>gh</a:t>
            </a:r>
            <a:endParaRPr lang="tr-TR" sz="3600" b="1" dirty="0" smtClean="0">
              <a:solidFill>
                <a:schemeClr val="tx1"/>
              </a:solidFill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err="1" smtClean="0">
                <a:solidFill>
                  <a:schemeClr val="tx1"/>
                </a:solidFill>
              </a:rPr>
              <a:t>Glukoz</a:t>
            </a:r>
            <a:r>
              <a:rPr lang="tr-TR" sz="3600" b="1" dirty="0" smtClean="0">
                <a:solidFill>
                  <a:schemeClr val="tx1"/>
                </a:solidFill>
              </a:rPr>
              <a:t> </a:t>
            </a:r>
            <a:r>
              <a:rPr lang="tr-TR" sz="3600" b="1" dirty="0" err="1" smtClean="0">
                <a:solidFill>
                  <a:schemeClr val="tx1"/>
                </a:solidFill>
              </a:rPr>
              <a:t>intoleransı</a:t>
            </a:r>
            <a:r>
              <a:rPr lang="tr-TR" sz="3600" b="1" dirty="0" smtClean="0">
                <a:solidFill>
                  <a:schemeClr val="tx1"/>
                </a:solidFill>
              </a:rPr>
              <a:t>/GDM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sz="3600" b="1" dirty="0" smtClean="0">
                <a:solidFill>
                  <a:schemeClr val="tx1"/>
                </a:solidFill>
              </a:rPr>
              <a:t>Arttırır, ancak bu fark istatistiksel olarak anlamlı değil</a:t>
            </a:r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354078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Kontrendikasyonlar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1795312" cy="3872753"/>
          </a:xfrm>
          <a:prstGeom prst="rect">
            <a:avLst/>
          </a:prstGeom>
        </p:spPr>
        <p:txBody>
          <a:bodyPr anchor="t">
            <a:normAutofit lnSpcReduction="10000"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Hormona duyarlı kanser hastalığı bulunan gebeler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Aktif/ kronik KC hastalığı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Kontrolsüz HT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Allerjik</a:t>
            </a:r>
            <a:r>
              <a:rPr lang="tr-TR" b="1" dirty="0" smtClean="0"/>
              <a:t> reaksiyon</a:t>
            </a:r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983531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Kılavuzlar 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 lnSpcReduction="10000"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RCOG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NICE 2019 ile aynı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ACOG 2014 &amp; SMFM 2016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Öykü + </a:t>
            </a:r>
            <a:r>
              <a:rPr lang="tr-TR" b="1" dirty="0" err="1" smtClean="0"/>
              <a:t>Cx</a:t>
            </a:r>
            <a:r>
              <a:rPr lang="tr-TR" b="1" dirty="0" smtClean="0"/>
              <a:t> ≤ 25 mm ≤ 24. </a:t>
            </a:r>
            <a:r>
              <a:rPr lang="tr-TR" b="1" dirty="0" err="1" smtClean="0"/>
              <a:t>gh</a:t>
            </a:r>
            <a:r>
              <a:rPr lang="tr-TR" b="1" dirty="0" smtClean="0"/>
              <a:t>: </a:t>
            </a:r>
            <a:r>
              <a:rPr lang="tr-TR" b="1" dirty="0" err="1" smtClean="0"/>
              <a:t>Serklaj</a:t>
            </a:r>
            <a:endParaRPr lang="tr-TR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FIGO 2015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Öyküden bağımsız </a:t>
            </a:r>
            <a:r>
              <a:rPr lang="tr-TR" b="1" dirty="0" err="1" smtClean="0"/>
              <a:t>Cx</a:t>
            </a:r>
            <a:r>
              <a:rPr lang="tr-TR" b="1" dirty="0" smtClean="0"/>
              <a:t> ≤25 mm: Vajinal P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NICE 2019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16-24 arası başla, optimal 34.gh’ye kadar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Vajinal P veya </a:t>
            </a:r>
            <a:r>
              <a:rPr lang="tr-TR" b="1" dirty="0" err="1" smtClean="0"/>
              <a:t>serklaj</a:t>
            </a:r>
            <a:r>
              <a:rPr lang="tr-TR" b="1" dirty="0" smtClean="0"/>
              <a:t> (</a:t>
            </a:r>
            <a:r>
              <a:rPr lang="tr-TR" b="1" dirty="0" err="1" smtClean="0"/>
              <a:t>öykü+kısa</a:t>
            </a:r>
            <a:r>
              <a:rPr lang="tr-TR" b="1" dirty="0" smtClean="0"/>
              <a:t> </a:t>
            </a:r>
            <a:r>
              <a:rPr lang="tr-TR" b="1" dirty="0" err="1" smtClean="0"/>
              <a:t>serviks’e</a:t>
            </a:r>
            <a:r>
              <a:rPr lang="tr-TR" b="1" dirty="0" smtClean="0"/>
              <a:t> öner, öykü/kısa </a:t>
            </a:r>
            <a:r>
              <a:rPr lang="tr-TR" b="1" dirty="0" err="1" smtClean="0"/>
              <a:t>servikste</a:t>
            </a:r>
            <a:r>
              <a:rPr lang="tr-TR" b="1" dirty="0" smtClean="0"/>
              <a:t> düşün)</a:t>
            </a:r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795886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435535" y="191246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smtClean="0">
                <a:solidFill>
                  <a:schemeClr val="tx2">
                    <a:lumMod val="10000"/>
                  </a:schemeClr>
                </a:solidFill>
              </a:rPr>
              <a:t>Nasıl bir yol izleyelim?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4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07348"/>
              </p:ext>
            </p:extLst>
          </p:nvPr>
        </p:nvGraphicFramePr>
        <p:xfrm>
          <a:off x="1" y="1434353"/>
          <a:ext cx="12837458" cy="8322685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4279152"/>
                <a:gridCol w="2454661"/>
                <a:gridCol w="6103645"/>
              </a:tblGrid>
              <a:tr h="1066800"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Endikasyon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Progesteron</a:t>
                      </a: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desteği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Yönetim</a:t>
                      </a: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036555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err="1" smtClean="0">
                          <a:latin typeface="+mn-lt"/>
                        </a:rPr>
                        <a:t>Tekil</a:t>
                      </a:r>
                      <a:r>
                        <a:rPr lang="en-US" sz="2800" b="1" dirty="0" smtClean="0"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latin typeface="+mn-lt"/>
                        </a:rPr>
                        <a:t>gebelik</a:t>
                      </a:r>
                      <a:r>
                        <a:rPr lang="en-US" sz="2800" b="1" dirty="0" smtClean="0">
                          <a:latin typeface="+mn-lt"/>
                        </a:rPr>
                        <a:t>, PTD </a:t>
                      </a:r>
                      <a:r>
                        <a:rPr lang="en-US" sz="2800" b="1" dirty="0" err="1" smtClean="0">
                          <a:latin typeface="+mn-lt"/>
                        </a:rPr>
                        <a:t>öyküsü</a:t>
                      </a:r>
                      <a:r>
                        <a:rPr lang="en-US" sz="2800" b="1" dirty="0" smtClean="0">
                          <a:latin typeface="+mn-lt"/>
                        </a:rPr>
                        <a:t>,</a:t>
                      </a:r>
                      <a:r>
                        <a:rPr lang="en-US" sz="2800" b="1" baseline="0" dirty="0" smtClean="0">
                          <a:latin typeface="+mn-lt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+mn-lt"/>
                        </a:rPr>
                        <a:t>Serviks</a:t>
                      </a:r>
                      <a:r>
                        <a:rPr lang="en-US" sz="2800" b="1" baseline="0" dirty="0" smtClean="0">
                          <a:latin typeface="+mn-lt"/>
                        </a:rPr>
                        <a:t> N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+mn-lt"/>
                        </a:rPr>
                        <a:t>Evet</a:t>
                      </a:r>
                      <a:endParaRPr lang="en-US" sz="2800" b="1" dirty="0">
                        <a:solidFill>
                          <a:srgbClr val="FFFF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+mn-lt"/>
                        </a:rPr>
                        <a:t>17OH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 P, 250 mg IM/</a:t>
                      </a:r>
                      <a:r>
                        <a:rPr lang="en-US" sz="2800" b="1" baseline="0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hafta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l"/>
                      <a:r>
                        <a:rPr lang="en-US" sz="2800" b="1" baseline="0" dirty="0" smtClean="0">
                          <a:latin typeface="+mn-lt"/>
                        </a:rPr>
                        <a:t>16.-20.GH </a:t>
                      </a:r>
                      <a:r>
                        <a:rPr lang="en-US" sz="2800" b="1" baseline="0" dirty="0" smtClean="0">
                          <a:latin typeface="+mn-lt"/>
                          <a:sym typeface="Wingdings"/>
                        </a:rPr>
                        <a:t> 36 6/7.gh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</a:tr>
              <a:tr h="1036555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err="1" smtClean="0">
                          <a:latin typeface="+mn-lt"/>
                        </a:rPr>
                        <a:t>Tekil</a:t>
                      </a:r>
                      <a:r>
                        <a:rPr lang="en-US" sz="2800" b="1" dirty="0" smtClean="0"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latin typeface="+mn-lt"/>
                        </a:rPr>
                        <a:t>gebelik</a:t>
                      </a:r>
                      <a:r>
                        <a:rPr lang="en-US" sz="2800" b="1" dirty="0" smtClean="0">
                          <a:latin typeface="+mn-lt"/>
                        </a:rPr>
                        <a:t>, </a:t>
                      </a:r>
                      <a:r>
                        <a:rPr lang="en-US" sz="2800" b="1" dirty="0" err="1" smtClean="0">
                          <a:latin typeface="+mn-lt"/>
                        </a:rPr>
                        <a:t>çoğul</a:t>
                      </a:r>
                      <a:r>
                        <a:rPr lang="en-US" sz="2800" b="1" dirty="0" smtClean="0">
                          <a:latin typeface="+mn-lt"/>
                        </a:rPr>
                        <a:t> PTD </a:t>
                      </a:r>
                      <a:r>
                        <a:rPr lang="en-US" sz="2800" b="1" dirty="0" err="1" smtClean="0">
                          <a:latin typeface="+mn-lt"/>
                        </a:rPr>
                        <a:t>öyküsü</a:t>
                      </a:r>
                      <a:r>
                        <a:rPr lang="en-US" sz="2800" b="1" dirty="0" smtClean="0">
                          <a:latin typeface="+mn-lt"/>
                        </a:rPr>
                        <a:t>, </a:t>
                      </a:r>
                      <a:r>
                        <a:rPr lang="en-US" sz="2800" b="1" dirty="0" err="1" smtClean="0">
                          <a:latin typeface="+mn-lt"/>
                        </a:rPr>
                        <a:t>serviks</a:t>
                      </a:r>
                      <a:r>
                        <a:rPr lang="en-US" sz="2800" b="1" dirty="0" smtClean="0">
                          <a:latin typeface="+mn-lt"/>
                        </a:rPr>
                        <a:t> N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latin typeface="+mn-lt"/>
                        </a:rPr>
                        <a:t>Düşün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+mn-lt"/>
                        </a:rPr>
                        <a:t>17OH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 P, 250 mg IM/</a:t>
                      </a:r>
                      <a:r>
                        <a:rPr lang="en-US" sz="2800" b="1" baseline="0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hafta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0" marR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baseline="0" dirty="0" smtClean="0">
                          <a:latin typeface="+mn-lt"/>
                        </a:rPr>
                        <a:t>16.-20.GH </a:t>
                      </a:r>
                      <a:r>
                        <a:rPr lang="en-US" sz="2800" b="1" baseline="0" dirty="0" smtClean="0">
                          <a:latin typeface="+mn-lt"/>
                          <a:sym typeface="Wingdings"/>
                        </a:rPr>
                        <a:t> 36 6/7. </a:t>
                      </a:r>
                      <a:r>
                        <a:rPr lang="en-US" sz="2800" b="1" baseline="0" dirty="0" err="1" smtClean="0">
                          <a:latin typeface="+mn-lt"/>
                          <a:sym typeface="Wingdings"/>
                        </a:rPr>
                        <a:t>gh</a:t>
                      </a:r>
                      <a:endParaRPr lang="en-US" sz="2800" b="1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1036555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err="1" smtClean="0">
                          <a:latin typeface="+mn-lt"/>
                        </a:rPr>
                        <a:t>Tekil</a:t>
                      </a:r>
                      <a:r>
                        <a:rPr lang="en-US" sz="2800" b="1" dirty="0" smtClean="0"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latin typeface="+mn-lt"/>
                        </a:rPr>
                        <a:t>gebelik</a:t>
                      </a:r>
                      <a:r>
                        <a:rPr lang="en-US" sz="2800" b="1" dirty="0" smtClean="0">
                          <a:latin typeface="+mn-lt"/>
                        </a:rPr>
                        <a:t>, </a:t>
                      </a:r>
                      <a:r>
                        <a:rPr lang="en-US" sz="2800" b="1" dirty="0" err="1" smtClean="0">
                          <a:latin typeface="+mn-lt"/>
                        </a:rPr>
                        <a:t>öykü</a:t>
                      </a:r>
                      <a:r>
                        <a:rPr lang="en-US" sz="2800" b="1" dirty="0" smtClean="0">
                          <a:latin typeface="+mn-lt"/>
                        </a:rPr>
                        <a:t> yok, </a:t>
                      </a:r>
                      <a:r>
                        <a:rPr lang="en-US" sz="2800" b="1" dirty="0" err="1" smtClean="0">
                          <a:latin typeface="+mn-lt"/>
                        </a:rPr>
                        <a:t>kısa</a:t>
                      </a:r>
                      <a:r>
                        <a:rPr lang="en-US" sz="2800" b="1" baseline="0" dirty="0" smtClean="0">
                          <a:latin typeface="+mn-lt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+mn-lt"/>
                        </a:rPr>
                        <a:t>serviks</a:t>
                      </a:r>
                      <a:r>
                        <a:rPr lang="en-US" sz="2800" b="1" baseline="0" dirty="0" smtClean="0">
                          <a:latin typeface="+mn-lt"/>
                        </a:rPr>
                        <a:t> (&lt;25 mm)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+mn-lt"/>
                        </a:rPr>
                        <a:t>Evet</a:t>
                      </a:r>
                      <a:endParaRPr lang="en-US" sz="2800" b="1" dirty="0">
                        <a:solidFill>
                          <a:srgbClr val="FFFF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+mn-lt"/>
                        </a:rPr>
                        <a:t>200 mg </a:t>
                      </a:r>
                      <a:r>
                        <a:rPr lang="en-US" sz="2800" b="1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doğal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 P, </a:t>
                      </a:r>
                      <a:r>
                        <a:rPr lang="en-US" sz="2800" b="1" baseline="0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Vajinal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, her </a:t>
                      </a:r>
                      <a:r>
                        <a:rPr lang="en-US" sz="2800" b="1" baseline="0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gece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,</a:t>
                      </a:r>
                    </a:p>
                    <a:p>
                      <a:pPr algn="l"/>
                      <a:r>
                        <a:rPr lang="en-US" sz="2800" b="1" baseline="0" dirty="0" smtClean="0">
                          <a:latin typeface="+mn-lt"/>
                        </a:rPr>
                        <a:t>Tanıda </a:t>
                      </a:r>
                      <a:r>
                        <a:rPr lang="en-US" sz="2800" b="1" baseline="0" dirty="0" err="1" smtClean="0">
                          <a:latin typeface="+mn-lt"/>
                        </a:rPr>
                        <a:t>başlanır</a:t>
                      </a:r>
                      <a:r>
                        <a:rPr lang="en-US" sz="2800" b="1" baseline="0" dirty="0" smtClean="0">
                          <a:latin typeface="+mn-lt"/>
                        </a:rPr>
                        <a:t> </a:t>
                      </a:r>
                      <a:r>
                        <a:rPr lang="en-US" sz="2800" b="1" baseline="0" dirty="0" smtClean="0">
                          <a:latin typeface="+mn-lt"/>
                          <a:sym typeface="Wingdings"/>
                        </a:rPr>
                        <a:t> 36 6/7.gh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</a:tr>
              <a:tr h="1036555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err="1" smtClean="0">
                          <a:latin typeface="+mn-lt"/>
                        </a:rPr>
                        <a:t>Çoğul</a:t>
                      </a:r>
                      <a:r>
                        <a:rPr lang="en-US" sz="2800" b="1" dirty="0" smtClean="0"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latin typeface="+mn-lt"/>
                        </a:rPr>
                        <a:t>gebelik</a:t>
                      </a:r>
                      <a:r>
                        <a:rPr lang="en-US" sz="2800" b="1" dirty="0" smtClean="0">
                          <a:latin typeface="+mn-lt"/>
                        </a:rPr>
                        <a:t>, </a:t>
                      </a:r>
                      <a:r>
                        <a:rPr lang="en-US" sz="2800" b="1" dirty="0" err="1" smtClean="0">
                          <a:latin typeface="+mn-lt"/>
                        </a:rPr>
                        <a:t>öykü</a:t>
                      </a:r>
                      <a:r>
                        <a:rPr lang="en-US" sz="2800" b="1" dirty="0" smtClean="0">
                          <a:latin typeface="+mn-lt"/>
                        </a:rPr>
                        <a:t> yok, </a:t>
                      </a:r>
                      <a:r>
                        <a:rPr lang="en-US" sz="2800" b="1" dirty="0" err="1" smtClean="0">
                          <a:latin typeface="+mn-lt"/>
                        </a:rPr>
                        <a:t>serviks</a:t>
                      </a:r>
                      <a:r>
                        <a:rPr lang="en-US" sz="2800" b="1" dirty="0" smtClean="0">
                          <a:latin typeface="+mn-lt"/>
                        </a:rPr>
                        <a:t> N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Hayır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</a:tr>
              <a:tr h="1036555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err="1" smtClean="0">
                          <a:latin typeface="+mn-lt"/>
                        </a:rPr>
                        <a:t>Çoğul</a:t>
                      </a:r>
                      <a:r>
                        <a:rPr lang="en-US" sz="2800" b="1" dirty="0" smtClean="0"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latin typeface="+mn-lt"/>
                        </a:rPr>
                        <a:t>gebelik</a:t>
                      </a:r>
                      <a:r>
                        <a:rPr lang="en-US" sz="2800" b="1" dirty="0" smtClean="0">
                          <a:latin typeface="+mn-lt"/>
                        </a:rPr>
                        <a:t>, </a:t>
                      </a:r>
                      <a:r>
                        <a:rPr lang="en-US" sz="2800" b="1" dirty="0" err="1" smtClean="0">
                          <a:latin typeface="+mn-lt"/>
                        </a:rPr>
                        <a:t>öykü</a:t>
                      </a:r>
                      <a:r>
                        <a:rPr lang="en-US" sz="2800" b="1" dirty="0" smtClean="0"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latin typeface="+mn-lt"/>
                        </a:rPr>
                        <a:t>var</a:t>
                      </a:r>
                      <a:r>
                        <a:rPr lang="en-US" sz="2800" b="1" dirty="0" smtClean="0">
                          <a:latin typeface="+mn-lt"/>
                        </a:rPr>
                        <a:t>, </a:t>
                      </a:r>
                      <a:r>
                        <a:rPr lang="en-US" sz="2800" b="1" dirty="0" err="1" smtClean="0">
                          <a:latin typeface="+mn-lt"/>
                        </a:rPr>
                        <a:t>serviks</a:t>
                      </a:r>
                      <a:r>
                        <a:rPr lang="en-US" sz="2800" b="1" dirty="0" smtClean="0">
                          <a:latin typeface="+mn-lt"/>
                        </a:rPr>
                        <a:t> N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latin typeface="+mn-lt"/>
                        </a:rPr>
                        <a:t>Düşün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+mn-lt"/>
                        </a:rPr>
                        <a:t>17OH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 P, 250 mg IM/</a:t>
                      </a:r>
                      <a:r>
                        <a:rPr lang="en-US" sz="2800" b="1" baseline="0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hafta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0" marR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baseline="0" dirty="0" smtClean="0">
                          <a:latin typeface="+mn-lt"/>
                        </a:rPr>
                        <a:t>16.-20.GH </a:t>
                      </a:r>
                      <a:r>
                        <a:rPr lang="en-US" sz="2800" b="1" baseline="0" dirty="0" smtClean="0">
                          <a:latin typeface="+mn-lt"/>
                          <a:sym typeface="Wingdings"/>
                        </a:rPr>
                        <a:t> 36 6/7. </a:t>
                      </a:r>
                      <a:r>
                        <a:rPr lang="en-US" sz="2800" b="1" baseline="0" dirty="0" err="1" smtClean="0">
                          <a:latin typeface="+mn-lt"/>
                          <a:sym typeface="Wingdings"/>
                        </a:rPr>
                        <a:t>gh</a:t>
                      </a:r>
                      <a:endParaRPr lang="en-US" sz="2800" b="1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1036555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err="1" smtClean="0">
                          <a:latin typeface="+mn-lt"/>
                        </a:rPr>
                        <a:t>Çoğul</a:t>
                      </a:r>
                      <a:r>
                        <a:rPr lang="en-US" sz="2800" b="1" dirty="0" smtClean="0"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latin typeface="+mn-lt"/>
                        </a:rPr>
                        <a:t>gebelik</a:t>
                      </a:r>
                      <a:r>
                        <a:rPr lang="en-US" sz="2800" b="1" dirty="0" smtClean="0">
                          <a:latin typeface="+mn-lt"/>
                        </a:rPr>
                        <a:t>, </a:t>
                      </a:r>
                      <a:r>
                        <a:rPr lang="en-US" sz="2800" b="1" dirty="0" err="1" smtClean="0">
                          <a:latin typeface="+mn-lt"/>
                        </a:rPr>
                        <a:t>kısa</a:t>
                      </a:r>
                      <a:r>
                        <a:rPr lang="en-US" sz="2800" b="1" dirty="0" smtClean="0"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latin typeface="+mn-lt"/>
                        </a:rPr>
                        <a:t>serviks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latin typeface="+mn-lt"/>
                        </a:rPr>
                        <a:t>Düşün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+mn-lt"/>
                        </a:rPr>
                        <a:t>200 mg </a:t>
                      </a:r>
                      <a:r>
                        <a:rPr lang="en-US" sz="2800" b="1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doğal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 P, </a:t>
                      </a:r>
                      <a:r>
                        <a:rPr lang="en-US" sz="2800" b="1" baseline="0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Vajinal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, her </a:t>
                      </a:r>
                      <a:r>
                        <a:rPr lang="en-US" sz="2800" b="1" baseline="0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gece</a:t>
                      </a:r>
                      <a:r>
                        <a:rPr lang="en-US" sz="2800" b="1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,</a:t>
                      </a:r>
                    </a:p>
                    <a:p>
                      <a:pPr algn="l"/>
                      <a:r>
                        <a:rPr lang="en-US" sz="2800" b="1" baseline="0" dirty="0" smtClean="0">
                          <a:latin typeface="+mn-lt"/>
                        </a:rPr>
                        <a:t>Tanıda </a:t>
                      </a:r>
                      <a:r>
                        <a:rPr lang="en-US" sz="2800" b="1" baseline="0" dirty="0" err="1" smtClean="0">
                          <a:latin typeface="+mn-lt"/>
                        </a:rPr>
                        <a:t>başlanır</a:t>
                      </a:r>
                      <a:r>
                        <a:rPr lang="en-US" sz="2800" b="1" baseline="0" dirty="0" smtClean="0">
                          <a:latin typeface="+mn-lt"/>
                        </a:rPr>
                        <a:t> </a:t>
                      </a:r>
                      <a:r>
                        <a:rPr lang="en-US" sz="2800" b="1" baseline="0" dirty="0" smtClean="0">
                          <a:latin typeface="+mn-lt"/>
                          <a:sym typeface="Wingdings"/>
                        </a:rPr>
                        <a:t> 36 6/7.gh</a:t>
                      </a:r>
                      <a:endParaRPr lang="en-US" sz="2800" b="1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1036555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latin typeface="+mn-lt"/>
                        </a:rPr>
                        <a:t>P-EMR / </a:t>
                      </a:r>
                      <a:r>
                        <a:rPr lang="en-US" sz="2800" b="1" dirty="0" err="1" smtClean="0">
                          <a:latin typeface="+mn-lt"/>
                        </a:rPr>
                        <a:t>Tokoliz</a:t>
                      </a:r>
                      <a:r>
                        <a:rPr lang="en-US" sz="2800" b="1" dirty="0" smtClean="0"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latin typeface="+mn-lt"/>
                        </a:rPr>
                        <a:t>idamesi</a:t>
                      </a:r>
                      <a:r>
                        <a:rPr lang="en-US" sz="2800" b="1" baseline="0" dirty="0" smtClean="0">
                          <a:latin typeface="+mn-lt"/>
                        </a:rPr>
                        <a:t> / </a:t>
                      </a:r>
                      <a:r>
                        <a:rPr lang="en-US" sz="2800" b="1" baseline="0" dirty="0" err="1" smtClean="0">
                          <a:latin typeface="+mn-lt"/>
                        </a:rPr>
                        <a:t>pozitif</a:t>
                      </a:r>
                      <a:r>
                        <a:rPr lang="en-US" sz="2800" b="1" baseline="0" dirty="0" smtClean="0">
                          <a:latin typeface="+mn-lt"/>
                        </a:rPr>
                        <a:t> fetal FN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Hayır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2800" b="1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59732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Progesteron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lang="tr-TR" sz="4800" dirty="0" err="1">
                <a:solidFill>
                  <a:schemeClr val="tx2">
                    <a:lumMod val="10000"/>
                  </a:schemeClr>
                </a:solidFill>
              </a:rPr>
              <a:t>P</a:t>
            </a: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reterm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 doğumun önlenmesi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990165"/>
            <a:ext cx="12052300" cy="7064187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Doğru hasta seçimi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Önceki gebelik öyküsü</a:t>
            </a:r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Preterm</a:t>
            </a:r>
            <a:r>
              <a:rPr lang="tr-TR" b="1" dirty="0" smtClean="0"/>
              <a:t> doğum %30 </a:t>
            </a:r>
            <a:r>
              <a:rPr lang="tr-TR" b="1" dirty="0" err="1" smtClean="0"/>
              <a:t>rekürens</a:t>
            </a: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Biyofiziksel durum</a:t>
            </a:r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Serviks</a:t>
            </a:r>
            <a:r>
              <a:rPr lang="tr-TR" b="1" dirty="0" smtClean="0"/>
              <a:t> uzunluğu %15-70</a:t>
            </a:r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Tekil/çoğul gebelik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Doğru preparat seçimi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Progesteron</a:t>
            </a:r>
            <a:r>
              <a:rPr lang="tr-TR" b="1" dirty="0" smtClean="0"/>
              <a:t> </a:t>
            </a:r>
            <a:r>
              <a:rPr lang="tr-TR" b="1" dirty="0" err="1" smtClean="0"/>
              <a:t>formulasyonu</a:t>
            </a: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Uygulama yolu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Uygulama dozu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Zaman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İlacın başlanması ve kesilmesi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Ek fayda sağlanabilir mi?</a:t>
            </a:r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EMR? </a:t>
            </a:r>
            <a:r>
              <a:rPr lang="tr-TR" b="1" dirty="0" err="1" smtClean="0">
                <a:solidFill>
                  <a:schemeClr val="tx1"/>
                </a:solidFill>
              </a:rPr>
              <a:t>Tokoliz</a:t>
            </a:r>
            <a:r>
              <a:rPr lang="tr-TR" b="1" dirty="0" smtClean="0">
                <a:solidFill>
                  <a:schemeClr val="tx1"/>
                </a:solidFill>
              </a:rPr>
              <a:t>? </a:t>
            </a:r>
            <a:r>
              <a:rPr lang="tr-TR" b="1" dirty="0" err="1" smtClean="0">
                <a:solidFill>
                  <a:schemeClr val="tx1"/>
                </a:solidFill>
              </a:rPr>
              <a:t>Tokoliz</a:t>
            </a:r>
            <a:r>
              <a:rPr lang="tr-TR" b="1" dirty="0" smtClean="0">
                <a:solidFill>
                  <a:schemeClr val="tx1"/>
                </a:solidFill>
              </a:rPr>
              <a:t> idamesi?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4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416261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161368"/>
            <a:ext cx="12514729" cy="1111623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000" dirty="0" smtClean="0">
                <a:solidFill>
                  <a:schemeClr val="tx2">
                    <a:lumMod val="10000"/>
                  </a:schemeClr>
                </a:solidFill>
              </a:rPr>
              <a:t>Preparatlar: 17OH P </a:t>
            </a:r>
            <a:r>
              <a:rPr lang="tr-TR" sz="4000" dirty="0" err="1" smtClean="0">
                <a:solidFill>
                  <a:schemeClr val="tx2">
                    <a:lumMod val="10000"/>
                  </a:schemeClr>
                </a:solidFill>
              </a:rPr>
              <a:t>vs</a:t>
            </a:r>
            <a:r>
              <a:rPr lang="tr-TR" sz="4000" dirty="0" smtClean="0">
                <a:solidFill>
                  <a:schemeClr val="tx2">
                    <a:lumMod val="10000"/>
                  </a:schemeClr>
                </a:solidFill>
              </a:rPr>
              <a:t> doğal </a:t>
            </a:r>
            <a:r>
              <a:rPr lang="tr-TR" sz="4000" dirty="0" err="1" smtClean="0">
                <a:solidFill>
                  <a:schemeClr val="tx2">
                    <a:lumMod val="10000"/>
                  </a:schemeClr>
                </a:solidFill>
              </a:rPr>
              <a:t>Progesteron</a:t>
            </a:r>
            <a:r>
              <a:rPr lang="tr-TR" sz="40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endParaRPr sz="4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07041" y="1577789"/>
            <a:ext cx="12052300" cy="7476564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17OH P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Sentetik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Biyolojik aktivitesi farklı </a:t>
            </a:r>
            <a:endParaRPr lang="tr-TR" b="1" dirty="0" smtClean="0">
              <a:solidFill>
                <a:srgbClr val="FFFF00"/>
              </a:solidFill>
            </a:endParaRP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IM uygulama</a:t>
            </a: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Doğal </a:t>
            </a:r>
            <a:r>
              <a:rPr lang="tr-TR" b="1" dirty="0" err="1" smtClean="0"/>
              <a:t>Progesteron</a:t>
            </a:r>
            <a:r>
              <a:rPr lang="tr-TR" b="1" dirty="0" smtClean="0"/>
              <a:t> : Nükleer P-R </a:t>
            </a:r>
            <a:r>
              <a:rPr lang="tr-TR" b="1" dirty="0" err="1" smtClean="0"/>
              <a:t>afinitesi</a:t>
            </a:r>
            <a:r>
              <a:rPr lang="tr-TR" b="1" dirty="0" smtClean="0"/>
              <a:t> yüksek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/>
              <a:t>M</a:t>
            </a:r>
            <a:r>
              <a:rPr lang="tr-TR" b="1" dirty="0" err="1" smtClean="0"/>
              <a:t>yometriyal</a:t>
            </a:r>
            <a:r>
              <a:rPr lang="tr-TR" b="1" dirty="0" smtClean="0"/>
              <a:t> kasılmayı azaltır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Servikal</a:t>
            </a:r>
            <a:r>
              <a:rPr lang="tr-TR" b="1" dirty="0" smtClean="0"/>
              <a:t> olgunlaşmayı önler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/>
              <a:t>Membranlarda</a:t>
            </a:r>
            <a:r>
              <a:rPr lang="tr-TR" b="1" dirty="0" smtClean="0"/>
              <a:t> </a:t>
            </a:r>
            <a:r>
              <a:rPr lang="tr-TR" b="1" dirty="0" err="1" smtClean="0"/>
              <a:t>antiinflamatuar</a:t>
            </a:r>
            <a:endParaRPr lang="tr-TR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Vajinal </a:t>
            </a:r>
            <a:r>
              <a:rPr lang="tr-TR" b="1" dirty="0" err="1" smtClean="0"/>
              <a:t>supp</a:t>
            </a:r>
            <a:r>
              <a:rPr lang="tr-TR" b="1" dirty="0" smtClean="0"/>
              <a:t>. veya PO</a:t>
            </a:r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3106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Preparatlar: Hangi yol ve doz?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145676" y="1864659"/>
            <a:ext cx="12207688" cy="7620000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17OH P IM; 250 mg / haftalık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KC den ilk geçiş etkisi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marL="457200"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Doğal P Vajinal </a:t>
            </a:r>
            <a:r>
              <a:rPr lang="tr-TR" b="1" dirty="0" err="1" smtClean="0">
                <a:solidFill>
                  <a:srgbClr val="FFFF00"/>
                </a:solidFill>
              </a:rPr>
              <a:t>supp</a:t>
            </a:r>
            <a:r>
              <a:rPr lang="tr-TR" b="1" dirty="0" smtClean="0">
                <a:solidFill>
                  <a:srgbClr val="FFFF00"/>
                </a:solidFill>
              </a:rPr>
              <a:t>.; </a:t>
            </a:r>
            <a:r>
              <a:rPr lang="tr-TR" b="1" dirty="0">
                <a:solidFill>
                  <a:srgbClr val="FFFF00"/>
                </a:solidFill>
              </a:rPr>
              <a:t>100 veya 200 mg /her </a:t>
            </a:r>
            <a:r>
              <a:rPr lang="tr-TR" b="1" dirty="0" smtClean="0">
                <a:solidFill>
                  <a:srgbClr val="FFFF00"/>
                </a:solidFill>
              </a:rPr>
              <a:t>gece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err="1" smtClean="0">
                <a:solidFill>
                  <a:schemeClr val="tx1"/>
                </a:solidFill>
              </a:rPr>
              <a:t>Biyoyararlanım</a:t>
            </a:r>
            <a:r>
              <a:rPr lang="tr-TR" b="1" dirty="0" smtClean="0">
                <a:solidFill>
                  <a:schemeClr val="tx1"/>
                </a:solidFill>
              </a:rPr>
              <a:t> en yüksek</a:t>
            </a:r>
          </a:p>
          <a:p>
            <a:pPr marL="457200" lvl="1" indent="0" defTabSz="914400">
              <a:spcBef>
                <a:spcPts val="0"/>
              </a:spcBef>
              <a:buSzTx/>
              <a:buNone/>
            </a:pPr>
            <a:r>
              <a:rPr lang="tr-TR" b="1" dirty="0" smtClean="0">
                <a:solidFill>
                  <a:srgbClr val="FFFF00"/>
                </a:solidFill>
              </a:rPr>
              <a:t>*** %8  </a:t>
            </a:r>
            <a:r>
              <a:rPr lang="tr-TR" b="1" dirty="0" err="1" smtClean="0">
                <a:solidFill>
                  <a:srgbClr val="FFFF00"/>
                </a:solidFill>
              </a:rPr>
              <a:t>mikronize</a:t>
            </a:r>
            <a:r>
              <a:rPr lang="tr-TR" b="1" dirty="0" smtClean="0">
                <a:solidFill>
                  <a:srgbClr val="FFFF00"/>
                </a:solidFill>
              </a:rPr>
              <a:t> P 90 mg jel: </a:t>
            </a:r>
            <a:r>
              <a:rPr lang="tr-TR" b="1" dirty="0" err="1" smtClean="0">
                <a:solidFill>
                  <a:schemeClr val="tx1"/>
                </a:solidFill>
              </a:rPr>
              <a:t>Preterm</a:t>
            </a:r>
            <a:r>
              <a:rPr lang="tr-TR" b="1" dirty="0" smtClean="0">
                <a:solidFill>
                  <a:schemeClr val="tx1"/>
                </a:solidFill>
              </a:rPr>
              <a:t> doğum </a:t>
            </a:r>
            <a:r>
              <a:rPr lang="tr-TR" b="1" dirty="0" err="1" smtClean="0">
                <a:solidFill>
                  <a:schemeClr val="tx1"/>
                </a:solidFill>
              </a:rPr>
              <a:t>profilaksisinde</a:t>
            </a:r>
            <a:r>
              <a:rPr lang="tr-TR" b="1" dirty="0" smtClean="0">
                <a:solidFill>
                  <a:schemeClr val="tx1"/>
                </a:solidFill>
              </a:rPr>
              <a:t> FDA önermiyor </a:t>
            </a:r>
          </a:p>
          <a:p>
            <a:pPr marL="457200" lvl="1" indent="0" defTabSz="914400">
              <a:spcBef>
                <a:spcPts val="0"/>
              </a:spcBef>
              <a:buSzTx/>
              <a:buNone/>
            </a:pPr>
            <a:endParaRPr lang="tr-TR" b="1" dirty="0" smtClean="0">
              <a:solidFill>
                <a:schemeClr val="tx1"/>
              </a:solidFill>
            </a:endParaRPr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>
                <a:solidFill>
                  <a:srgbClr val="FFFF00"/>
                </a:solidFill>
              </a:rPr>
              <a:t>Doğal P PO; 400 mg/her gün: </a:t>
            </a:r>
            <a:r>
              <a:rPr lang="tr-TR" b="1" dirty="0" smtClean="0">
                <a:solidFill>
                  <a:schemeClr val="tx1"/>
                </a:solidFill>
              </a:rPr>
              <a:t>ÖNERİLMEZ</a:t>
            </a:r>
            <a:endParaRPr lang="tr-TR" b="1" dirty="0" smtClean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386564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42628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 fontScale="90000"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err="1" smtClean="0">
                <a:solidFill>
                  <a:srgbClr val="FF0000"/>
                </a:solidFill>
              </a:rPr>
              <a:t>Preterm</a:t>
            </a:r>
            <a:r>
              <a:rPr lang="tr-TR" sz="4800" dirty="0" smtClean="0">
                <a:solidFill>
                  <a:srgbClr val="FF0000"/>
                </a:solidFill>
              </a:rPr>
              <a:t> doğum öyküsü: 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Sadece yüksek riskli </a:t>
            </a: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populasyonda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54352"/>
            <a:ext cx="3073400" cy="622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98" y="1954"/>
            <a:ext cx="11936714" cy="16711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1" y="1760787"/>
            <a:ext cx="8155641" cy="5935762"/>
          </a:xfrm>
          <a:prstGeom prst="rect">
            <a:avLst/>
          </a:prstGeom>
        </p:spPr>
      </p:pic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1447052" y="5303402"/>
            <a:ext cx="10350499" cy="3585881"/>
          </a:xfrm>
          <a:prstGeom prst="rect">
            <a:avLst/>
          </a:prstGeom>
          <a:solidFill>
            <a:srgbClr val="0070C0"/>
          </a:solidFill>
        </p:spPr>
        <p:txBody>
          <a:bodyPr anchor="t">
            <a:normAutofit/>
          </a:bodyPr>
          <a:lstStyle/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&lt; 32. hafta RR:0.58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&lt; 35. hafta RR:0.67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&lt; 37. hafta RR:0.66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NEK, IVH, O2 ihtiyacı 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tr-TR" b="1" dirty="0" smtClean="0"/>
              <a:t>En çok fayda gören: &lt;34. hafta doğum öyküsü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3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  <a:p>
            <a:pPr lvl="2" defTabSz="914400">
              <a:spcBef>
                <a:spcPts val="0"/>
              </a:spcBef>
              <a:buSzTx/>
              <a:buFont typeface="Arial" charset="0"/>
              <a:buChar char="•"/>
            </a:pPr>
            <a:endParaRPr lang="tr-TR" b="1" dirty="0" smtClean="0"/>
          </a:p>
        </p:txBody>
      </p:sp>
      <p:sp>
        <p:nvSpPr>
          <p:cNvPr id="3" name="Down Arrow 2"/>
          <p:cNvSpPr/>
          <p:nvPr/>
        </p:nvSpPr>
        <p:spPr>
          <a:xfrm>
            <a:off x="10327340" y="5665694"/>
            <a:ext cx="1470211" cy="2880658"/>
          </a:xfrm>
          <a:prstGeom prst="downArrow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0433473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build="p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9370359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Preterm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 doğum öyküsü: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677400" cy="2641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21" y="2667000"/>
            <a:ext cx="12466879" cy="27476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659" y="5195047"/>
            <a:ext cx="9855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09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44" y="95464"/>
            <a:ext cx="10260105" cy="244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" y="3783479"/>
            <a:ext cx="12968805" cy="36034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345267" y="1777053"/>
            <a:ext cx="1077218" cy="6873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800" b="1" i="0" u="none" strike="noStrike" cap="none" spc="0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+mn-lt"/>
                <a:ea typeface="+mj-ea"/>
                <a:cs typeface="+mj-cs"/>
                <a:sym typeface="Helvetica Light"/>
              </a:rPr>
              <a:t>2016</a:t>
            </a:r>
            <a:endParaRPr kumimoji="0" lang="en-US" sz="3800" b="1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+mn-lt"/>
              <a:ea typeface="+mj-ea"/>
              <a:cs typeface="+mj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5534332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07041" y="352611"/>
            <a:ext cx="11795312" cy="1243107"/>
          </a:xfrm>
          <a:prstGeom prst="rect">
            <a:avLst/>
          </a:prstGeom>
          <a:solidFill>
            <a:schemeClr val="tx1"/>
          </a:solidFill>
        </p:spPr>
        <p:txBody>
          <a:bodyPr>
            <a:normAutofit/>
          </a:bodyPr>
          <a:lstStyle/>
          <a:p>
            <a:pPr algn="l">
              <a:defRPr sz="4800" b="1">
                <a:latin typeface="+mn-lt"/>
                <a:ea typeface="+mn-ea"/>
                <a:cs typeface="+mn-cs"/>
                <a:sym typeface="Times New Roman"/>
              </a:defRPr>
            </a:pPr>
            <a:r>
              <a:rPr lang="tr-TR" sz="4800" dirty="0" err="1" smtClean="0">
                <a:solidFill>
                  <a:schemeClr val="tx2">
                    <a:lumMod val="10000"/>
                  </a:schemeClr>
                </a:solidFill>
              </a:rPr>
              <a:t>Preterm</a:t>
            </a:r>
            <a:r>
              <a:rPr lang="tr-TR" sz="4800" dirty="0" smtClean="0">
                <a:solidFill>
                  <a:schemeClr val="tx2">
                    <a:lumMod val="10000"/>
                  </a:schemeClr>
                </a:solidFill>
              </a:rPr>
              <a:t> doğum öyküsü: Karşıt görüşler?</a:t>
            </a:r>
            <a:endParaRPr sz="48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97552" y="8546352"/>
            <a:ext cx="1207247" cy="1207247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07041" y="1595718"/>
            <a:ext cx="11651877" cy="8337176"/>
          </a:xfrm>
        </p:spPr>
        <p:txBody>
          <a:bodyPr anchor="t">
            <a:normAutofit fontScale="92500" lnSpcReduction="10000"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="1" dirty="0" smtClean="0"/>
              <a:t>Lancet 2016</a:t>
            </a:r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b="1" dirty="0" err="1" smtClean="0"/>
              <a:t>Vajinal</a:t>
            </a:r>
            <a:r>
              <a:rPr lang="en-US" b="1" dirty="0" smtClean="0"/>
              <a:t> </a:t>
            </a:r>
            <a:r>
              <a:rPr lang="en-US" b="1" dirty="0" err="1" smtClean="0"/>
              <a:t>progesteron</a:t>
            </a:r>
            <a:r>
              <a:rPr lang="en-US" b="1" dirty="0" smtClean="0"/>
              <a:t> 200 mg; 22-24 </a:t>
            </a:r>
            <a:r>
              <a:rPr lang="en-US" b="1" dirty="0" err="1" smtClean="0"/>
              <a:t>hf</a:t>
            </a:r>
            <a:r>
              <a:rPr lang="en-US" b="1" dirty="0" smtClean="0"/>
              <a:t> </a:t>
            </a:r>
            <a:r>
              <a:rPr lang="mr-IN" b="1" dirty="0" smtClean="0"/>
              <a:t>–</a:t>
            </a:r>
            <a:r>
              <a:rPr lang="tr-TR" b="1" dirty="0" smtClean="0"/>
              <a:t> </a:t>
            </a:r>
            <a:r>
              <a:rPr lang="en-US" b="1" dirty="0" smtClean="0"/>
              <a:t>34 </a:t>
            </a:r>
            <a:r>
              <a:rPr lang="en-US" b="1" dirty="0" err="1" smtClean="0"/>
              <a:t>hf</a:t>
            </a:r>
            <a:endParaRPr lang="en-US" b="1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 smtClean="0"/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b="1" dirty="0"/>
          </a:p>
          <a:p>
            <a:pPr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b="1" dirty="0" err="1" smtClean="0"/>
              <a:t>PLoS</a:t>
            </a:r>
            <a:r>
              <a:rPr lang="en-US" b="1" dirty="0" smtClean="0"/>
              <a:t> 2017 </a:t>
            </a:r>
            <a:r>
              <a:rPr lang="en-US" b="1" dirty="0" err="1" smtClean="0"/>
              <a:t>tekil</a:t>
            </a:r>
            <a:r>
              <a:rPr lang="en-US" b="1" dirty="0" smtClean="0"/>
              <a:t> + </a:t>
            </a:r>
            <a:r>
              <a:rPr lang="en-US" b="1" dirty="0" err="1" smtClean="0"/>
              <a:t>çoğul</a:t>
            </a:r>
            <a:endParaRPr lang="en-US" b="1" dirty="0" smtClean="0"/>
          </a:p>
          <a:p>
            <a:pPr lvl="1" defTabSz="914400">
              <a:spcBef>
                <a:spcPts val="0"/>
              </a:spcBef>
              <a:buSzTx/>
              <a:buFont typeface="Arial" charset="0"/>
              <a:buChar char="•"/>
            </a:pPr>
            <a:r>
              <a:rPr lang="en-US" b="1" dirty="0" err="1" smtClean="0"/>
              <a:t>Vajinal</a:t>
            </a:r>
            <a:r>
              <a:rPr lang="en-US" b="1" dirty="0" smtClean="0"/>
              <a:t> </a:t>
            </a:r>
            <a:r>
              <a:rPr lang="en-US" b="1" dirty="0" err="1" smtClean="0"/>
              <a:t>progesteron</a:t>
            </a:r>
            <a:r>
              <a:rPr lang="en-US" b="1" dirty="0" smtClean="0"/>
              <a:t> </a:t>
            </a:r>
            <a:r>
              <a:rPr lang="en-US" b="1" dirty="0" err="1" smtClean="0"/>
              <a:t>peseri</a:t>
            </a:r>
            <a:r>
              <a:rPr lang="en-US" b="1" dirty="0" smtClean="0"/>
              <a:t>; 18-24 </a:t>
            </a:r>
            <a:r>
              <a:rPr lang="en-US" b="1" dirty="0" err="1" smtClean="0"/>
              <a:t>hf</a:t>
            </a:r>
            <a:endParaRPr lang="en-US" b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1" y="1674538"/>
            <a:ext cx="10058400" cy="22643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32" y="5320740"/>
            <a:ext cx="69342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278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Times New Roman"/>
        <a:ea typeface="Times New Roman"/>
        <a:cs typeface="Times New Roman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Times New Roman"/>
        <a:ea typeface="Times New Roman"/>
        <a:cs typeface="Times New Roman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4560</TotalTime>
  <Words>784</Words>
  <Application>Microsoft Macintosh PowerPoint</Application>
  <PresentationFormat>Custom</PresentationFormat>
  <Paragraphs>220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Helvetica</vt:lpstr>
      <vt:lpstr>Helvetica Light</vt:lpstr>
      <vt:lpstr>Helvetica Neue</vt:lpstr>
      <vt:lpstr>Times New Roman</vt:lpstr>
      <vt:lpstr>Wingdings</vt:lpstr>
      <vt:lpstr>Arial</vt:lpstr>
      <vt:lpstr>Gradient</vt:lpstr>
      <vt:lpstr>Preterm doğumda progesteronun yeri </vt:lpstr>
      <vt:lpstr>Progesteron: Gebelikteki önemi</vt:lpstr>
      <vt:lpstr>Progesteron: Preterm doğumun önlenmesi</vt:lpstr>
      <vt:lpstr>Preparatlar: 17OH P vs doğal Progesteron </vt:lpstr>
      <vt:lpstr>Preparatlar: Hangi yol ve doz?</vt:lpstr>
      <vt:lpstr>Preterm doğum öyküsü: Sadece yüksek riskli populasyonda</vt:lpstr>
      <vt:lpstr>Preterm doğum öyküsü:</vt:lpstr>
      <vt:lpstr>PowerPoint Presentation</vt:lpstr>
      <vt:lpstr>Preterm doğum öyküsü: Karşıt görüşler?</vt:lpstr>
      <vt:lpstr>Preterm doğum öyküsü: Karşıt görüşler?</vt:lpstr>
      <vt:lpstr>Kısa serviks (&lt; 25 mm; &lt;10.p): düşük ve yüksek riskli populasyonda risk faktörü</vt:lpstr>
      <vt:lpstr>Kısa serviks: Hangi preparat?</vt:lpstr>
      <vt:lpstr>Kısa serviks: Progesteron vs serklaj</vt:lpstr>
      <vt:lpstr>Çoğul gebelikler</vt:lpstr>
      <vt:lpstr>Çoğul gebelikler: 17OH P?</vt:lpstr>
      <vt:lpstr>Çoğul gebelikler: Kısa serviks? Vajinal P?</vt:lpstr>
      <vt:lpstr>Çoğul gebelikler: Kısa serviks? Vajinal P?</vt:lpstr>
      <vt:lpstr>Çoğul gebelikler: Ne yapılabilir? </vt:lpstr>
      <vt:lpstr>Preparatlar: Ne zaman başlayalım ve keselim?</vt:lpstr>
      <vt:lpstr>Progesteron desteğinde tartışmalı (?) konular</vt:lpstr>
      <vt:lpstr>Yan etki profili</vt:lpstr>
      <vt:lpstr>Kontrendikasyonlar</vt:lpstr>
      <vt:lpstr>Kılavuzlar </vt:lpstr>
      <vt:lpstr>Nasıl bir yol izleyelim?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İntrauterin Büyüme Kısıtlılığı  6.İstanbul Üniversitesi Kadın Doğum Günleri</dc:title>
  <cp:lastModifiedBy>Microsoft Office User</cp:lastModifiedBy>
  <cp:revision>432</cp:revision>
  <dcterms:modified xsi:type="dcterms:W3CDTF">2019-09-14T22:46:00Z</dcterms:modified>
</cp:coreProperties>
</file>