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82" r:id="rId28"/>
    <p:sldId id="283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8" d="100"/>
          <a:sy n="68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22CA7-9F5A-4FA5-B682-EDBEE6B3A274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807E14-8074-4766-A8F6-73956A4FBE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1031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07E14-8074-4766-A8F6-73956A4FBE42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6001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79B7-CF2E-4F3C-94B6-8A4455D54948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09F00-E579-4B77-BBE0-BA11E41FB2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1625437"/>
      </p:ext>
    </p:extLst>
  </p:cSld>
  <p:clrMapOvr>
    <a:masterClrMapping/>
  </p:clrMapOvr>
  <p:transition spd="slow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79B7-CF2E-4F3C-94B6-8A4455D54948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09F00-E579-4B77-BBE0-BA11E41FB2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2998776"/>
      </p:ext>
    </p:extLst>
  </p:cSld>
  <p:clrMapOvr>
    <a:masterClrMapping/>
  </p:clrMapOvr>
  <p:transition spd="slow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79B7-CF2E-4F3C-94B6-8A4455D54948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09F00-E579-4B77-BBE0-BA11E41FB2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3348420"/>
      </p:ext>
    </p:extLst>
  </p:cSld>
  <p:clrMapOvr>
    <a:masterClrMapping/>
  </p:clrMapOvr>
  <p:transition spd="slow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79B7-CF2E-4F3C-94B6-8A4455D54948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09F00-E579-4B77-BBE0-BA11E41FB2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042338"/>
      </p:ext>
    </p:extLst>
  </p:cSld>
  <p:clrMapOvr>
    <a:masterClrMapping/>
  </p:clrMapOvr>
  <p:transition spd="slow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79B7-CF2E-4F3C-94B6-8A4455D54948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09F00-E579-4B77-BBE0-BA11E41FB2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1179012"/>
      </p:ext>
    </p:extLst>
  </p:cSld>
  <p:clrMapOvr>
    <a:masterClrMapping/>
  </p:clrMapOvr>
  <p:transition spd="slow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79B7-CF2E-4F3C-94B6-8A4455D54948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09F00-E579-4B77-BBE0-BA11E41FB2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4251535"/>
      </p:ext>
    </p:extLst>
  </p:cSld>
  <p:clrMapOvr>
    <a:masterClrMapping/>
  </p:clrMapOvr>
  <p:transition spd="slow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79B7-CF2E-4F3C-94B6-8A4455D54948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09F00-E579-4B77-BBE0-BA11E41FB2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1412226"/>
      </p:ext>
    </p:extLst>
  </p:cSld>
  <p:clrMapOvr>
    <a:masterClrMapping/>
  </p:clrMapOvr>
  <p:transition spd="slow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79B7-CF2E-4F3C-94B6-8A4455D54948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09F00-E579-4B77-BBE0-BA11E41FB2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6969197"/>
      </p:ext>
    </p:extLst>
  </p:cSld>
  <p:clrMapOvr>
    <a:masterClrMapping/>
  </p:clrMapOvr>
  <p:transition spd="slow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79B7-CF2E-4F3C-94B6-8A4455D54948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09F00-E579-4B77-BBE0-BA11E41FB2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7591170"/>
      </p:ext>
    </p:extLst>
  </p:cSld>
  <p:clrMapOvr>
    <a:masterClrMapping/>
  </p:clrMapOvr>
  <p:transition spd="slow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79B7-CF2E-4F3C-94B6-8A4455D54948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09F00-E579-4B77-BBE0-BA11E41FB2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5620838"/>
      </p:ext>
    </p:extLst>
  </p:cSld>
  <p:clrMapOvr>
    <a:masterClrMapping/>
  </p:clrMapOvr>
  <p:transition spd="slow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79B7-CF2E-4F3C-94B6-8A4455D54948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09F00-E579-4B77-BBE0-BA11E41FB2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1819907"/>
      </p:ext>
    </p:extLst>
  </p:cSld>
  <p:clrMapOvr>
    <a:masterClrMapping/>
  </p:clrMapOvr>
  <p:transition spd="slow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D79B7-CF2E-4F3C-94B6-8A4455D54948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09F00-E579-4B77-BBE0-BA11E41FB2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1366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doruk.katlan.ISTANBULEAH\Desktop\Preterm Doğum toplantısı - TJOD İstanbul - 15.09.2109\nrd.2016.11-i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498" y="75066"/>
            <a:ext cx="3024335" cy="6684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9512" y="1959329"/>
            <a:ext cx="7592888" cy="1470025"/>
          </a:xfrm>
        </p:spPr>
        <p:txBody>
          <a:bodyPr>
            <a:noAutofit/>
          </a:bodyPr>
          <a:lstStyle/>
          <a:p>
            <a:pPr algn="l"/>
            <a:r>
              <a:rPr lang="tr-TR" sz="5400" b="1" dirty="0" smtClean="0">
                <a:solidFill>
                  <a:srgbClr val="002060"/>
                </a:solidFill>
              </a:rPr>
              <a:t>PRETERM EYLEM TANISI TOKOLİTİK AJANLAR</a:t>
            </a:r>
            <a:endParaRPr lang="tr-TR" sz="5400" b="1" dirty="0">
              <a:solidFill>
                <a:srgbClr val="00206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9512" y="4509120"/>
            <a:ext cx="5596344" cy="1417712"/>
          </a:xfrm>
        </p:spPr>
        <p:txBody>
          <a:bodyPr/>
          <a:lstStyle/>
          <a:p>
            <a:pPr algn="r"/>
            <a:r>
              <a:rPr lang="tr-TR" sz="3600" b="1" dirty="0" smtClean="0">
                <a:solidFill>
                  <a:srgbClr val="C00000"/>
                </a:solidFill>
              </a:rPr>
              <a:t>Dr. Doruk </a:t>
            </a:r>
            <a:r>
              <a:rPr lang="tr-TR" sz="3600" b="1" dirty="0" err="1" smtClean="0">
                <a:solidFill>
                  <a:srgbClr val="C00000"/>
                </a:solidFill>
              </a:rPr>
              <a:t>Cevdi</a:t>
            </a:r>
            <a:r>
              <a:rPr lang="tr-TR" sz="3600" b="1" dirty="0" smtClean="0">
                <a:solidFill>
                  <a:srgbClr val="C00000"/>
                </a:solidFill>
              </a:rPr>
              <a:t> KATLAN</a:t>
            </a:r>
          </a:p>
          <a:p>
            <a:pPr algn="r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İstanbul (Süleymaniye) E.A.H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3 Resim" descr="Başlıksız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20298"/>
            <a:ext cx="1224136" cy="1224136"/>
          </a:xfrm>
          <a:prstGeom prst="rect">
            <a:avLst/>
          </a:prstGeom>
        </p:spPr>
      </p:pic>
      <p:pic>
        <p:nvPicPr>
          <p:cNvPr id="2050" name="Picture 2" descr="TJOD Istanbul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413" y="320298"/>
            <a:ext cx="51434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93343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TEDAVİ – KİME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75252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>
                <a:solidFill>
                  <a:srgbClr val="00B050"/>
                </a:solidFill>
              </a:rPr>
              <a:t>23(4) – 34 hafta </a:t>
            </a:r>
            <a:r>
              <a:rPr lang="tr-TR" b="1" dirty="0" smtClean="0"/>
              <a:t>arası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Alt limit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???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>
                <a:sym typeface="Wingdings" panose="05000000000000000000" pitchFamily="2" charset="2"/>
              </a:rPr>
              <a:t>Üst limit  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net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En ideal adaylar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err="1" smtClean="0"/>
              <a:t>Servikal</a:t>
            </a:r>
            <a:r>
              <a:rPr lang="tr-TR" b="1" dirty="0" smtClean="0"/>
              <a:t> </a:t>
            </a:r>
            <a:r>
              <a:rPr lang="tr-TR" b="1" dirty="0" err="1" smtClean="0"/>
              <a:t>dilatasyonun</a:t>
            </a:r>
            <a:r>
              <a:rPr lang="tr-TR" b="1" dirty="0" smtClean="0"/>
              <a:t> ilerlemediği erken faz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Doğumu geciktirmenin </a:t>
            </a:r>
            <a:r>
              <a:rPr lang="tr-TR" b="1" dirty="0" err="1" smtClean="0"/>
              <a:t>yenidoğana</a:t>
            </a:r>
            <a:r>
              <a:rPr lang="tr-TR" b="1" dirty="0" smtClean="0"/>
              <a:t> avantajları risklerinden fazla ise  </a:t>
            </a:r>
            <a:r>
              <a:rPr lang="tr-TR" b="1" dirty="0" smtClean="0">
                <a:solidFill>
                  <a:srgbClr val="00B050"/>
                </a:solidFill>
              </a:rPr>
              <a:t>√√√ </a:t>
            </a:r>
            <a:endParaRPr lang="tr-TR" b="1" dirty="0">
              <a:solidFill>
                <a:srgbClr val="00B050"/>
              </a:solidFill>
            </a:endParaRPr>
          </a:p>
        </p:txBody>
      </p:sp>
      <p:pic>
        <p:nvPicPr>
          <p:cNvPr id="4" name="3 Resim" descr="Akılı-Doktor-Fıkras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1052736"/>
            <a:ext cx="2843808" cy="218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534095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TEDAVİ – AMAÇ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Tokoliz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Semptomatik</a:t>
            </a:r>
            <a:r>
              <a:rPr lang="tr-TR" b="1" dirty="0" smtClean="0">
                <a:sym typeface="Wingdings" panose="05000000000000000000" pitchFamily="2" charset="2"/>
              </a:rPr>
              <a:t> bir tedavi  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nedeni ortadan kaldırmaz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Doğumu en az 48 saat ertelemek </a:t>
            </a:r>
            <a:r>
              <a:rPr lang="tr-TR" b="1" dirty="0" smtClean="0">
                <a:sym typeface="Wingdings" panose="05000000000000000000" pitchFamily="2" charset="2"/>
              </a:rPr>
              <a:t>(</a:t>
            </a:r>
            <a:r>
              <a:rPr lang="tr-TR" b="1" dirty="0" err="1" smtClean="0">
                <a:sym typeface="Wingdings" panose="05000000000000000000" pitchFamily="2" charset="2"/>
              </a:rPr>
              <a:t>primer</a:t>
            </a:r>
            <a:r>
              <a:rPr lang="tr-TR" b="1" dirty="0">
                <a:sym typeface="Wingdings" panose="05000000000000000000" pitchFamily="2" charset="2"/>
              </a:rPr>
              <a:t> </a:t>
            </a:r>
            <a:r>
              <a:rPr lang="tr-TR" b="1" dirty="0" smtClean="0">
                <a:sym typeface="Wingdings" panose="05000000000000000000" pitchFamily="2" charset="2"/>
              </a:rPr>
              <a:t>/ kurtarma </a:t>
            </a:r>
            <a:r>
              <a:rPr lang="tr-TR" b="1" dirty="0" err="1" smtClean="0">
                <a:sym typeface="Wingdings" panose="05000000000000000000" pitchFamily="2" charset="2"/>
              </a:rPr>
              <a:t>antenatal</a:t>
            </a:r>
            <a:r>
              <a:rPr lang="tr-TR" b="1" dirty="0" smtClean="0">
                <a:sym typeface="Wingdings" panose="05000000000000000000" pitchFamily="2" charset="2"/>
              </a:rPr>
              <a:t> </a:t>
            </a:r>
            <a:r>
              <a:rPr lang="tr-TR" b="1" dirty="0" err="1" smtClean="0">
                <a:sym typeface="Wingdings" panose="05000000000000000000" pitchFamily="2" charset="2"/>
              </a:rPr>
              <a:t>steroid</a:t>
            </a:r>
            <a:r>
              <a:rPr lang="tr-TR" b="1" dirty="0" smtClean="0">
                <a:sym typeface="Wingdings" panose="05000000000000000000" pitchFamily="2" charset="2"/>
              </a:rPr>
              <a:t> kürünün </a:t>
            </a:r>
            <a:r>
              <a:rPr lang="tr-TR" b="1" dirty="0">
                <a:sym typeface="Wingdings" panose="05000000000000000000" pitchFamily="2" charset="2"/>
              </a:rPr>
              <a:t>m</a:t>
            </a:r>
            <a:r>
              <a:rPr lang="tr-TR" b="1" dirty="0" smtClean="0">
                <a:sym typeface="Wingdings" panose="05000000000000000000" pitchFamily="2" charset="2"/>
              </a:rPr>
              <a:t>aksimum </a:t>
            </a:r>
            <a:r>
              <a:rPr lang="tr-TR" b="1" dirty="0" err="1" smtClean="0">
                <a:sym typeface="Wingdings" panose="05000000000000000000" pitchFamily="2" charset="2"/>
              </a:rPr>
              <a:t>fetal</a:t>
            </a:r>
            <a:r>
              <a:rPr lang="tr-TR" b="1" dirty="0" smtClean="0">
                <a:sym typeface="Wingdings" panose="05000000000000000000" pitchFamily="2" charset="2"/>
              </a:rPr>
              <a:t> /</a:t>
            </a:r>
            <a:r>
              <a:rPr lang="tr-TR" b="1" dirty="0" err="1" smtClean="0">
                <a:sym typeface="Wingdings" panose="05000000000000000000" pitchFamily="2" charset="2"/>
              </a:rPr>
              <a:t>neonatal</a:t>
            </a:r>
            <a:r>
              <a:rPr lang="tr-TR" b="1" dirty="0" smtClean="0">
                <a:sym typeface="Wingdings" panose="05000000000000000000" pitchFamily="2" charset="2"/>
              </a:rPr>
              <a:t> etkisi ortaya çıkana kadar)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Annenin güvenli transferini sağlamak </a:t>
            </a:r>
            <a:r>
              <a:rPr lang="tr-TR" b="1" dirty="0" smtClean="0">
                <a:sym typeface="Wingdings" panose="05000000000000000000" pitchFamily="2" charset="2"/>
              </a:rPr>
              <a:t>(uygun </a:t>
            </a:r>
            <a:r>
              <a:rPr lang="tr-TR" b="1" dirty="0" err="1" smtClean="0">
                <a:sym typeface="Wingdings" panose="05000000000000000000" pitchFamily="2" charset="2"/>
              </a:rPr>
              <a:t>maternal</a:t>
            </a:r>
            <a:r>
              <a:rPr lang="tr-TR" b="1" dirty="0" smtClean="0">
                <a:sym typeface="Wingdings" panose="05000000000000000000" pitchFamily="2" charset="2"/>
              </a:rPr>
              <a:t> / </a:t>
            </a:r>
            <a:r>
              <a:rPr lang="tr-TR" b="1" dirty="0" err="1" smtClean="0">
                <a:sym typeface="Wingdings" panose="05000000000000000000" pitchFamily="2" charset="2"/>
              </a:rPr>
              <a:t>neonatal</a:t>
            </a:r>
            <a:r>
              <a:rPr lang="tr-TR" b="1" dirty="0" smtClean="0">
                <a:sym typeface="Wingdings" panose="05000000000000000000" pitchFamily="2" charset="2"/>
              </a:rPr>
              <a:t> bakım alabileceği bir merkeze)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Gebeliği uzatmak </a:t>
            </a:r>
            <a:r>
              <a:rPr lang="tr-TR" b="1" dirty="0" smtClean="0">
                <a:sym typeface="Wingdings" panose="05000000000000000000" pitchFamily="2" charset="2"/>
              </a:rPr>
              <a:t>(güvenli, tekrarlamayan ve kendini sınırlayan nedenlerde)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19761094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TEDAVİ - GENEL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9695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Hospitalizasyon</a:t>
            </a:r>
            <a:r>
              <a:rPr lang="tr-TR" b="1" dirty="0" smtClean="0"/>
              <a:t> (gerekirse transfer)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Antenatal</a:t>
            </a:r>
            <a:r>
              <a:rPr lang="tr-TR" b="1" dirty="0" smtClean="0"/>
              <a:t> </a:t>
            </a:r>
            <a:r>
              <a:rPr lang="tr-TR" b="1" dirty="0" err="1" smtClean="0"/>
              <a:t>kortikosteroidler</a:t>
            </a:r>
            <a:r>
              <a:rPr lang="tr-TR" b="1" dirty="0" smtClean="0"/>
              <a:t> (23(4)-34 hafta)</a:t>
            </a:r>
            <a:endParaRPr lang="tr-TR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>
                <a:solidFill>
                  <a:srgbClr val="FF0000"/>
                </a:solidFill>
              </a:rPr>
              <a:t>Tokoliz</a:t>
            </a:r>
            <a:endParaRPr lang="tr-TR" b="1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GBS </a:t>
            </a:r>
            <a:r>
              <a:rPr lang="tr-TR" b="1" dirty="0" err="1" smtClean="0"/>
              <a:t>profilaksisi</a:t>
            </a:r>
            <a:endParaRPr lang="tr-TR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Nöroproteksiyon</a:t>
            </a:r>
            <a:r>
              <a:rPr lang="tr-TR" b="1" dirty="0" smtClean="0"/>
              <a:t> (MgSO4) (24-32 hafta)</a:t>
            </a:r>
            <a:endParaRPr lang="tr-TR" b="1" dirty="0"/>
          </a:p>
        </p:txBody>
      </p:sp>
      <p:sp>
        <p:nvSpPr>
          <p:cNvPr id="6" name="Dikdörtgen 5"/>
          <p:cNvSpPr/>
          <p:nvPr/>
        </p:nvSpPr>
        <p:spPr>
          <a:xfrm>
            <a:off x="-22559" y="5085184"/>
            <a:ext cx="918911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TOKOLİZ İZOLE BİR TEDAVİ OLMAMALIDIR !!!</a:t>
            </a:r>
          </a:p>
          <a:p>
            <a:pPr algn="ctr"/>
            <a:r>
              <a:rPr lang="tr-TR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TOKOLİZ BİR TEDAVİ SÜRECİNİN PARÇASIDIR !!!</a:t>
            </a:r>
            <a:endParaRPr lang="tr-TR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0439824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TOKOLİZ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301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Tokolitikler</a:t>
            </a:r>
            <a:r>
              <a:rPr lang="tr-TR" b="1" dirty="0" smtClean="0"/>
              <a:t> </a:t>
            </a:r>
            <a:r>
              <a:rPr lang="tr-TR" b="1" dirty="0" err="1" smtClean="0"/>
              <a:t>plaseboya</a:t>
            </a:r>
            <a:r>
              <a:rPr lang="tr-TR" b="1" dirty="0" smtClean="0"/>
              <a:t> göre doğumu 48 saat ve 7 gün geciktirmede daha başarılıdır.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Preterm</a:t>
            </a:r>
            <a:r>
              <a:rPr lang="tr-TR" b="1" dirty="0" smtClean="0"/>
              <a:t> eylem tanısı alan kadınların % 50’si tedavi almasa bile kısa sürede ve hatta </a:t>
            </a:r>
            <a:r>
              <a:rPr lang="tr-TR" b="1" dirty="0" err="1" smtClean="0"/>
              <a:t>preterm</a:t>
            </a:r>
            <a:r>
              <a:rPr lang="tr-TR" b="1" dirty="0" smtClean="0"/>
              <a:t> doğurmaz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Tokolitikler</a:t>
            </a:r>
            <a:r>
              <a:rPr lang="tr-TR" b="1" dirty="0" smtClean="0"/>
              <a:t> önemli klinik sonuçlarda  (RDS, </a:t>
            </a:r>
            <a:r>
              <a:rPr lang="tr-TR" b="1" dirty="0" err="1" smtClean="0"/>
              <a:t>sürvi</a:t>
            </a:r>
            <a:r>
              <a:rPr lang="tr-TR" b="1" dirty="0" smtClean="0"/>
              <a:t> vb.) anlamlı azalmalar yaratmaz.  </a:t>
            </a:r>
            <a:endParaRPr lang="tr-TR" b="1" dirty="0"/>
          </a:p>
        </p:txBody>
      </p:sp>
      <p:sp>
        <p:nvSpPr>
          <p:cNvPr id="4" name="Dikdörtgen 3"/>
          <p:cNvSpPr/>
          <p:nvPr/>
        </p:nvSpPr>
        <p:spPr>
          <a:xfrm>
            <a:off x="-44926" y="5589240"/>
            <a:ext cx="91889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TOKOLİTİKLER MUCİZELER YARATMAZ !!!</a:t>
            </a:r>
            <a:endParaRPr lang="tr-TR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819385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TOKOLİTİKLER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1703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>
                <a:solidFill>
                  <a:srgbClr val="00B050"/>
                </a:solidFill>
              </a:rPr>
              <a:t>Siklooksijenaz</a:t>
            </a:r>
            <a:r>
              <a:rPr lang="tr-TR" b="1" dirty="0" smtClean="0">
                <a:solidFill>
                  <a:srgbClr val="00B050"/>
                </a:solidFill>
              </a:rPr>
              <a:t> inhibitörleri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>
                <a:solidFill>
                  <a:srgbClr val="00B050"/>
                </a:solidFill>
              </a:rPr>
              <a:t>Kalsiyum kanal </a:t>
            </a:r>
            <a:r>
              <a:rPr lang="tr-TR" b="1" dirty="0" err="1" smtClean="0">
                <a:solidFill>
                  <a:srgbClr val="00B050"/>
                </a:solidFill>
              </a:rPr>
              <a:t>blokerleri</a:t>
            </a:r>
            <a:endParaRPr lang="tr-TR" b="1" dirty="0" smtClean="0">
              <a:solidFill>
                <a:srgbClr val="00B05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>
                <a:solidFill>
                  <a:srgbClr val="00B050"/>
                </a:solidFill>
              </a:rPr>
              <a:t>Beta </a:t>
            </a:r>
            <a:r>
              <a:rPr lang="tr-TR" b="1" dirty="0" err="1" smtClean="0">
                <a:solidFill>
                  <a:srgbClr val="00B050"/>
                </a:solidFill>
              </a:rPr>
              <a:t>agonistler</a:t>
            </a:r>
            <a:r>
              <a:rPr lang="tr-TR" b="1" dirty="0" smtClean="0">
                <a:solidFill>
                  <a:srgbClr val="FF0000"/>
                </a:solidFill>
              </a:rPr>
              <a:t>*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Oksitosin</a:t>
            </a:r>
            <a:r>
              <a:rPr lang="tr-TR" b="1" dirty="0" smtClean="0"/>
              <a:t> reseptör antagonistleri</a:t>
            </a:r>
            <a:r>
              <a:rPr lang="tr-TR" b="1" dirty="0" smtClean="0">
                <a:solidFill>
                  <a:srgbClr val="FF0000"/>
                </a:solidFill>
              </a:rPr>
              <a:t>*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Magnezyum sülfat</a:t>
            </a:r>
            <a:r>
              <a:rPr lang="tr-TR" b="1" dirty="0" smtClean="0">
                <a:solidFill>
                  <a:srgbClr val="FF0000"/>
                </a:solidFill>
              </a:rPr>
              <a:t>*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Nitrik oksit </a:t>
            </a:r>
            <a:r>
              <a:rPr lang="tr-TR" b="1" dirty="0" err="1" smtClean="0"/>
              <a:t>donörleri</a:t>
            </a:r>
            <a:endParaRPr lang="tr-TR" b="1" dirty="0" smtClean="0"/>
          </a:p>
          <a:p>
            <a:pPr marL="0" indent="0">
              <a:buNone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4 Resim" descr="mad-scientist-professor-laboratory-cartoon-character-331512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4653136"/>
            <a:ext cx="2853137" cy="163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45404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SİKLOOKSİJENAZ İNHİBİTÖRLERİ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412776"/>
            <a:ext cx="8856984" cy="5256584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Mekanizma:</a:t>
            </a:r>
            <a:r>
              <a:rPr lang="tr-TR" b="1" dirty="0" smtClean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err="1" smtClean="0"/>
              <a:t>Siklooksijenaz</a:t>
            </a:r>
            <a:r>
              <a:rPr lang="tr-TR" b="1" dirty="0" smtClean="0"/>
              <a:t> (COX): AA </a:t>
            </a:r>
            <a:r>
              <a:rPr lang="tr-TR" b="1" dirty="0" smtClean="0">
                <a:sym typeface="Wingdings" panose="05000000000000000000" pitchFamily="2" charset="2"/>
              </a:rPr>
              <a:t> PG, COX1/COX2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err="1" smtClean="0">
                <a:sym typeface="Wingdings" panose="05000000000000000000" pitchFamily="2" charset="2"/>
              </a:rPr>
              <a:t>Selektif</a:t>
            </a:r>
            <a:r>
              <a:rPr lang="tr-TR" b="1" dirty="0" smtClean="0">
                <a:sym typeface="Wingdings" panose="05000000000000000000" pitchFamily="2" charset="2"/>
              </a:rPr>
              <a:t> (COX2,?) / </a:t>
            </a:r>
            <a:r>
              <a:rPr lang="tr-TR" b="1" dirty="0" err="1" smtClean="0">
                <a:sym typeface="Wingdings" panose="05000000000000000000" pitchFamily="2" charset="2"/>
              </a:rPr>
              <a:t>Non</a:t>
            </a:r>
            <a:r>
              <a:rPr lang="tr-TR" b="1" dirty="0" smtClean="0">
                <a:sym typeface="Wingdings" panose="05000000000000000000" pitchFamily="2" charset="2"/>
              </a:rPr>
              <a:t> </a:t>
            </a:r>
            <a:r>
              <a:rPr lang="tr-TR" b="1" dirty="0" err="1" smtClean="0">
                <a:sym typeface="Wingdings" panose="05000000000000000000" pitchFamily="2" charset="2"/>
              </a:rPr>
              <a:t>selektif</a:t>
            </a:r>
            <a:r>
              <a:rPr lang="tr-TR" b="1" dirty="0" smtClean="0">
                <a:sym typeface="Wingdings" panose="05000000000000000000" pitchFamily="2" charset="2"/>
              </a:rPr>
              <a:t> (</a:t>
            </a:r>
            <a:r>
              <a:rPr lang="tr-TR" b="1" dirty="0" err="1" smtClean="0">
                <a:sym typeface="Wingdings" panose="05000000000000000000" pitchFamily="2" charset="2"/>
              </a:rPr>
              <a:t>indometazin</a:t>
            </a:r>
            <a:r>
              <a:rPr lang="tr-TR" b="1" dirty="0" smtClean="0">
                <a:sym typeface="Wingdings" panose="05000000000000000000" pitchFamily="2" charset="2"/>
              </a:rPr>
              <a:t>, </a:t>
            </a:r>
            <a:r>
              <a:rPr lang="tr-TR" b="1" dirty="0" err="1" smtClean="0">
                <a:sym typeface="Wingdings" panose="05000000000000000000" pitchFamily="2" charset="2"/>
              </a:rPr>
              <a:t>sulindac</a:t>
            </a:r>
            <a:r>
              <a:rPr lang="tr-TR" b="1" dirty="0" smtClean="0">
                <a:sym typeface="Wingdings" panose="05000000000000000000" pitchFamily="2" charset="2"/>
              </a:rPr>
              <a:t>, </a:t>
            </a:r>
            <a:r>
              <a:rPr lang="tr-TR" b="1" dirty="0" err="1" smtClean="0">
                <a:sym typeface="Wingdings" panose="05000000000000000000" pitchFamily="2" charset="2"/>
              </a:rPr>
              <a:t>nimesülid</a:t>
            </a:r>
            <a:r>
              <a:rPr lang="tr-TR" b="1" dirty="0" smtClean="0">
                <a:sym typeface="Wingdings" panose="05000000000000000000" pitchFamily="2" charset="2"/>
              </a:rPr>
              <a:t> vb.)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Etkinlik:</a:t>
            </a:r>
            <a:r>
              <a:rPr lang="tr-TR" b="1" dirty="0" smtClean="0">
                <a:sym typeface="Wingdings" panose="05000000000000000000" pitchFamily="2" charset="2"/>
              </a:rPr>
              <a:t> </a:t>
            </a:r>
            <a:r>
              <a:rPr lang="tr-TR" b="1" dirty="0" err="1" smtClean="0">
                <a:sym typeface="Wingdings" panose="05000000000000000000" pitchFamily="2" charset="2"/>
              </a:rPr>
              <a:t>indometazin</a:t>
            </a:r>
            <a:r>
              <a:rPr lang="tr-TR" b="1" dirty="0" smtClean="0">
                <a:sym typeface="Wingdings" panose="05000000000000000000" pitchFamily="2" charset="2"/>
              </a:rPr>
              <a:t> ≈ </a:t>
            </a:r>
            <a:r>
              <a:rPr lang="tr-TR" b="1" dirty="0" err="1" smtClean="0">
                <a:sym typeface="Wingdings" panose="05000000000000000000" pitchFamily="2" charset="2"/>
              </a:rPr>
              <a:t>nifedipin</a:t>
            </a:r>
            <a:r>
              <a:rPr lang="tr-TR" b="1" dirty="0" smtClean="0">
                <a:sym typeface="Wingdings" panose="05000000000000000000" pitchFamily="2" charset="2"/>
              </a:rPr>
              <a:t>, &gt; beta </a:t>
            </a:r>
            <a:r>
              <a:rPr lang="tr-TR" b="1" dirty="0" err="1" smtClean="0">
                <a:sym typeface="Wingdings" panose="05000000000000000000" pitchFamily="2" charset="2"/>
              </a:rPr>
              <a:t>agonist</a:t>
            </a:r>
            <a:endParaRPr lang="tr-TR" b="1" dirty="0" smtClean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Maternal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 yan etki: </a:t>
            </a:r>
            <a:r>
              <a:rPr lang="tr-TR" b="1" dirty="0" smtClean="0">
                <a:sym typeface="Wingdings" panose="05000000000000000000" pitchFamily="2" charset="2"/>
              </a:rPr>
              <a:t>bulantı, </a:t>
            </a:r>
            <a:r>
              <a:rPr lang="tr-TR" b="1" dirty="0" err="1" smtClean="0">
                <a:sym typeface="Wingdings" panose="05000000000000000000" pitchFamily="2" charset="2"/>
              </a:rPr>
              <a:t>reflü</a:t>
            </a:r>
            <a:r>
              <a:rPr lang="tr-TR" b="1" dirty="0" smtClean="0">
                <a:sym typeface="Wingdings" panose="05000000000000000000" pitchFamily="2" charset="2"/>
              </a:rPr>
              <a:t>, gastrit, </a:t>
            </a:r>
            <a:r>
              <a:rPr lang="tr-TR" b="1" dirty="0" err="1" smtClean="0">
                <a:sym typeface="Wingdings" panose="05000000000000000000" pitchFamily="2" charset="2"/>
              </a:rPr>
              <a:t>platelet</a:t>
            </a:r>
            <a:r>
              <a:rPr lang="tr-TR" b="1" dirty="0" smtClean="0">
                <a:sym typeface="Wingdings" panose="05000000000000000000" pitchFamily="2" charset="2"/>
              </a:rPr>
              <a:t> fonksiyon bozukluğu, </a:t>
            </a:r>
            <a:r>
              <a:rPr lang="tr-TR" b="1" dirty="0" err="1" smtClean="0">
                <a:sym typeface="Wingdings" panose="05000000000000000000" pitchFamily="2" charset="2"/>
              </a:rPr>
              <a:t>kardiyovasküler</a:t>
            </a:r>
            <a:r>
              <a:rPr lang="tr-TR" b="1" dirty="0" smtClean="0">
                <a:sym typeface="Wingdings" panose="05000000000000000000" pitchFamily="2" charset="2"/>
              </a:rPr>
              <a:t> (COX2)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Fetal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 yan etki: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duktus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arteriozus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daralması </a:t>
            </a:r>
            <a:r>
              <a:rPr lang="tr-TR" b="1" dirty="0" smtClean="0">
                <a:sym typeface="Wingdings" panose="05000000000000000000" pitchFamily="2" charset="2"/>
              </a:rPr>
              <a:t>(</a:t>
            </a:r>
            <a:r>
              <a:rPr lang="tr-TR" b="1" dirty="0" err="1" smtClean="0">
                <a:sym typeface="Wingdings" panose="05000000000000000000" pitchFamily="2" charset="2"/>
              </a:rPr>
              <a:t>pulmoner</a:t>
            </a:r>
            <a:r>
              <a:rPr lang="tr-TR" b="1" dirty="0" smtClean="0">
                <a:sym typeface="Wingdings" panose="05000000000000000000" pitchFamily="2" charset="2"/>
              </a:rPr>
              <a:t> HT, TY), </a:t>
            </a:r>
            <a:r>
              <a:rPr lang="tr-TR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&gt; 31-32 hafta, &gt; 48 saat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oligohidramniyoz</a:t>
            </a:r>
            <a:r>
              <a:rPr lang="tr-TR" b="1" dirty="0" smtClean="0">
                <a:sym typeface="Wingdings" panose="05000000000000000000" pitchFamily="2" charset="2"/>
              </a:rPr>
              <a:t> (</a:t>
            </a:r>
            <a:r>
              <a:rPr lang="tr-TR" b="1" dirty="0" err="1" smtClean="0">
                <a:sym typeface="Wingdings" panose="05000000000000000000" pitchFamily="2" charset="2"/>
              </a:rPr>
              <a:t>renal</a:t>
            </a:r>
            <a:r>
              <a:rPr lang="tr-TR" b="1" dirty="0" smtClean="0">
                <a:sym typeface="Wingdings" panose="05000000000000000000" pitchFamily="2" charset="2"/>
              </a:rPr>
              <a:t> kan akımı ↓, </a:t>
            </a:r>
            <a:r>
              <a:rPr lang="tr-TR" b="1" dirty="0" err="1" smtClean="0">
                <a:sym typeface="Wingdings" panose="05000000000000000000" pitchFamily="2" charset="2"/>
              </a:rPr>
              <a:t>fetal</a:t>
            </a:r>
            <a:r>
              <a:rPr lang="tr-TR" b="1" dirty="0" smtClean="0">
                <a:sym typeface="Wingdings" panose="05000000000000000000" pitchFamily="2" charset="2"/>
              </a:rPr>
              <a:t> idrar çıkışı ↓), </a:t>
            </a:r>
            <a:r>
              <a:rPr lang="tr-TR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&gt; 48-72 saat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err="1" smtClean="0">
                <a:sym typeface="Wingdings" panose="05000000000000000000" pitchFamily="2" charset="2"/>
              </a:rPr>
              <a:t>neonatal</a:t>
            </a:r>
            <a:r>
              <a:rPr lang="tr-TR" b="1" dirty="0" smtClean="0">
                <a:sym typeface="Wingdings" panose="05000000000000000000" pitchFamily="2" charset="2"/>
              </a:rPr>
              <a:t> sorunlar (NEC, PDA, PVLM, BPD, IVH, ???) 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99340305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SİKLOOKSİJENAZ İNHİBİTÖRLERİ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Kontraendikasyonlar</a:t>
            </a:r>
            <a:r>
              <a:rPr lang="tr-TR" b="1" dirty="0" smtClean="0"/>
              <a:t>: </a:t>
            </a:r>
            <a:r>
              <a:rPr lang="tr-TR" b="1" dirty="0" err="1"/>
              <a:t>p</a:t>
            </a:r>
            <a:r>
              <a:rPr lang="tr-TR" b="1" dirty="0" err="1" smtClean="0"/>
              <a:t>latelet</a:t>
            </a:r>
            <a:r>
              <a:rPr lang="tr-TR" b="1" dirty="0" smtClean="0"/>
              <a:t> </a:t>
            </a:r>
            <a:r>
              <a:rPr lang="tr-TR" b="1" dirty="0" err="1" smtClean="0"/>
              <a:t>disfonksiyonu</a:t>
            </a:r>
            <a:r>
              <a:rPr lang="tr-TR" b="1" dirty="0" smtClean="0"/>
              <a:t>, kanama </a:t>
            </a:r>
            <a:r>
              <a:rPr lang="tr-TR" b="1" dirty="0" err="1" smtClean="0"/>
              <a:t>diyatezi</a:t>
            </a:r>
            <a:r>
              <a:rPr lang="tr-TR" b="1" dirty="0" smtClean="0"/>
              <a:t>, </a:t>
            </a:r>
            <a:r>
              <a:rPr lang="tr-TR" b="1" dirty="0" err="1" smtClean="0"/>
              <a:t>hepatik</a:t>
            </a:r>
            <a:r>
              <a:rPr lang="tr-TR" b="1" dirty="0" smtClean="0"/>
              <a:t> </a:t>
            </a:r>
            <a:r>
              <a:rPr lang="tr-TR" b="1" dirty="0" err="1" smtClean="0"/>
              <a:t>disfonksiyon</a:t>
            </a:r>
            <a:r>
              <a:rPr lang="tr-TR" b="1" dirty="0" smtClean="0"/>
              <a:t>, </a:t>
            </a:r>
            <a:r>
              <a:rPr lang="tr-TR" b="1" dirty="0" err="1" smtClean="0"/>
              <a:t>gastrointestinal</a:t>
            </a:r>
            <a:r>
              <a:rPr lang="tr-TR" b="1" dirty="0" smtClean="0"/>
              <a:t> </a:t>
            </a:r>
            <a:r>
              <a:rPr lang="tr-TR" b="1" dirty="0" err="1" smtClean="0"/>
              <a:t>ülseratif</a:t>
            </a:r>
            <a:r>
              <a:rPr lang="tr-TR" b="1" dirty="0" smtClean="0"/>
              <a:t> hastalık, </a:t>
            </a:r>
            <a:r>
              <a:rPr lang="tr-TR" b="1" dirty="0" err="1" smtClean="0"/>
              <a:t>renal</a:t>
            </a:r>
            <a:r>
              <a:rPr lang="tr-TR" b="1" dirty="0" smtClean="0"/>
              <a:t> </a:t>
            </a:r>
            <a:r>
              <a:rPr lang="tr-TR" b="1" dirty="0" err="1" smtClean="0"/>
              <a:t>disfonksiyon</a:t>
            </a:r>
            <a:r>
              <a:rPr lang="tr-TR" b="1" dirty="0" smtClean="0"/>
              <a:t>, astım (aspirine alerjik)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Doz: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00B050"/>
                </a:solidFill>
              </a:rPr>
              <a:t>50-100 mg yükleme (oral/</a:t>
            </a:r>
            <a:r>
              <a:rPr lang="tr-TR" b="1" dirty="0" err="1" smtClean="0">
                <a:solidFill>
                  <a:srgbClr val="00B050"/>
                </a:solidFill>
              </a:rPr>
              <a:t>rektal</a:t>
            </a:r>
            <a:r>
              <a:rPr lang="tr-TR" b="1" dirty="0" smtClean="0">
                <a:solidFill>
                  <a:srgbClr val="00B050"/>
                </a:solidFill>
              </a:rPr>
              <a:t>), 4-6 saatte bir 25 mg oral</a:t>
            </a:r>
            <a:r>
              <a:rPr lang="tr-TR" b="1" dirty="0" smtClean="0"/>
              <a:t>, maksimum günlük doz 200 mg (</a:t>
            </a:r>
            <a:r>
              <a:rPr lang="tr-TR" b="1" dirty="0" err="1" smtClean="0"/>
              <a:t>fetal</a:t>
            </a:r>
            <a:r>
              <a:rPr lang="tr-TR" b="1" dirty="0" smtClean="0"/>
              <a:t>/</a:t>
            </a:r>
            <a:r>
              <a:rPr lang="tr-TR" b="1" dirty="0" err="1" smtClean="0"/>
              <a:t>maternal</a:t>
            </a:r>
            <a:r>
              <a:rPr lang="tr-TR" b="1" dirty="0" smtClean="0"/>
              <a:t> konsantrasyon 1/2, </a:t>
            </a:r>
            <a:r>
              <a:rPr lang="tr-TR" b="1" dirty="0" err="1" smtClean="0"/>
              <a:t>fetal</a:t>
            </a:r>
            <a:r>
              <a:rPr lang="tr-TR" b="1" dirty="0" smtClean="0"/>
              <a:t> yarı ömür 7 kat uzun, 15 saat)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Takip:</a:t>
            </a:r>
            <a:r>
              <a:rPr lang="tr-TR" b="1" dirty="0" smtClean="0"/>
              <a:t> Tedavi 48 saati geçerse </a:t>
            </a:r>
            <a:r>
              <a:rPr lang="tr-TR" b="1" dirty="0" err="1" smtClean="0"/>
              <a:t>amniyon</a:t>
            </a:r>
            <a:r>
              <a:rPr lang="tr-TR" b="1" dirty="0" smtClean="0"/>
              <a:t> sıvı değerlendirmesi ve </a:t>
            </a:r>
            <a:r>
              <a:rPr lang="tr-TR" b="1" dirty="0" err="1"/>
              <a:t>d</a:t>
            </a:r>
            <a:r>
              <a:rPr lang="tr-TR" b="1" dirty="0" err="1" smtClean="0"/>
              <a:t>uktus</a:t>
            </a:r>
            <a:r>
              <a:rPr lang="tr-TR" b="1" dirty="0" smtClean="0"/>
              <a:t> </a:t>
            </a:r>
            <a:r>
              <a:rPr lang="tr-TR" b="1" dirty="0" err="1" smtClean="0"/>
              <a:t>arteriozus</a:t>
            </a:r>
            <a:r>
              <a:rPr lang="tr-TR" b="1" dirty="0" smtClean="0"/>
              <a:t> takibi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99691888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KALSİYUM KANAL BLOKERLERİ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412776"/>
            <a:ext cx="8712968" cy="5256584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Mekanizma:</a:t>
            </a:r>
            <a:r>
              <a:rPr lang="tr-TR" b="1" dirty="0" smtClean="0"/>
              <a:t> </a:t>
            </a:r>
            <a:r>
              <a:rPr lang="tr-TR" b="1" dirty="0" err="1" smtClean="0"/>
              <a:t>intrasellüler</a:t>
            </a:r>
            <a:r>
              <a:rPr lang="tr-TR" b="1" dirty="0" smtClean="0"/>
              <a:t> serbest kalsiyum ↓ (hücreye </a:t>
            </a:r>
            <a:r>
              <a:rPr lang="tr-TR" b="1" dirty="0" err="1" smtClean="0"/>
              <a:t>Ca</a:t>
            </a:r>
            <a:r>
              <a:rPr lang="tr-TR" b="1" dirty="0" smtClean="0"/>
              <a:t> girişi↓, </a:t>
            </a:r>
            <a:r>
              <a:rPr lang="tr-TR" b="1" dirty="0" err="1" smtClean="0"/>
              <a:t>SR’dan</a:t>
            </a:r>
            <a:r>
              <a:rPr lang="tr-TR" b="1" dirty="0" smtClean="0"/>
              <a:t> </a:t>
            </a:r>
            <a:r>
              <a:rPr lang="tr-TR" b="1" dirty="0" err="1" smtClean="0"/>
              <a:t>Ca</a:t>
            </a:r>
            <a:r>
              <a:rPr lang="tr-TR" b="1" dirty="0" smtClean="0"/>
              <a:t> çıkışı↓, hücreden </a:t>
            </a:r>
            <a:r>
              <a:rPr lang="tr-TR" b="1" dirty="0" err="1" smtClean="0"/>
              <a:t>Ca</a:t>
            </a:r>
            <a:r>
              <a:rPr lang="tr-TR" b="1" dirty="0" smtClean="0"/>
              <a:t> çıkışı↑)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err="1" smtClean="0">
                <a:sym typeface="Wingdings" panose="05000000000000000000" pitchFamily="2" charset="2"/>
              </a:rPr>
              <a:t>myometriyal</a:t>
            </a:r>
            <a:r>
              <a:rPr lang="tr-TR" b="1" dirty="0" smtClean="0">
                <a:sym typeface="Wingdings" panose="05000000000000000000" pitchFamily="2" charset="2"/>
              </a:rPr>
              <a:t> gevşeme</a:t>
            </a:r>
            <a:endParaRPr lang="tr-TR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Etkinlik:</a:t>
            </a:r>
            <a:r>
              <a:rPr lang="tr-TR" b="1" dirty="0" smtClean="0"/>
              <a:t> </a:t>
            </a:r>
            <a:r>
              <a:rPr lang="tr-TR" b="1" dirty="0" err="1" smtClean="0"/>
              <a:t>indometazin</a:t>
            </a:r>
            <a:r>
              <a:rPr lang="tr-TR" b="1" dirty="0" smtClean="0"/>
              <a:t> ≈ </a:t>
            </a:r>
            <a:r>
              <a:rPr lang="tr-TR" b="1" dirty="0" err="1" smtClean="0"/>
              <a:t>nifedipin</a:t>
            </a:r>
            <a:r>
              <a:rPr lang="tr-TR" b="1" dirty="0" smtClean="0"/>
              <a:t>, &gt; beta </a:t>
            </a:r>
            <a:r>
              <a:rPr lang="tr-TR" b="1" dirty="0" err="1" smtClean="0"/>
              <a:t>agonist</a:t>
            </a:r>
            <a:endParaRPr lang="tr-TR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Maternal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 yan etki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tr-TR" b="1" dirty="0" err="1" smtClean="0"/>
              <a:t>periferal</a:t>
            </a:r>
            <a:r>
              <a:rPr lang="tr-TR" b="1" dirty="0" smtClean="0"/>
              <a:t> </a:t>
            </a:r>
            <a:r>
              <a:rPr lang="tr-TR" b="1" dirty="0" err="1" smtClean="0"/>
              <a:t>vazodilatör</a:t>
            </a:r>
            <a:r>
              <a:rPr lang="tr-TR" b="1" dirty="0" smtClean="0"/>
              <a:t>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smtClean="0"/>
              <a:t>bulantı, yüzde kızarma, baş ağrısı, sersemlik, çarpıntı, hipotansiyon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Fetal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 yan etki</a:t>
            </a:r>
            <a:r>
              <a:rPr lang="tr-TR" b="1" dirty="0" smtClean="0"/>
              <a:t>: </a:t>
            </a:r>
            <a:r>
              <a:rPr lang="tr-TR" b="1" dirty="0" err="1" smtClean="0">
                <a:solidFill>
                  <a:srgbClr val="00B050"/>
                </a:solidFill>
              </a:rPr>
              <a:t>tokolitik</a:t>
            </a:r>
            <a:r>
              <a:rPr lang="tr-TR" b="1" dirty="0" smtClean="0">
                <a:solidFill>
                  <a:srgbClr val="00B050"/>
                </a:solidFill>
              </a:rPr>
              <a:t> dozlarda belirgin </a:t>
            </a:r>
            <a:r>
              <a:rPr lang="tr-TR" b="1" dirty="0" err="1" smtClean="0">
                <a:solidFill>
                  <a:srgbClr val="00B050"/>
                </a:solidFill>
              </a:rPr>
              <a:t>fetal</a:t>
            </a:r>
            <a:r>
              <a:rPr lang="tr-TR" b="1" dirty="0" smtClean="0">
                <a:solidFill>
                  <a:srgbClr val="00B050"/>
                </a:solidFill>
              </a:rPr>
              <a:t> yan etkiye dair data yok </a:t>
            </a:r>
            <a:r>
              <a:rPr lang="tr-TR" b="1" dirty="0" smtClean="0"/>
              <a:t>(hayvan </a:t>
            </a:r>
            <a:r>
              <a:rPr lang="tr-TR" b="1" dirty="0" smtClean="0">
                <a:sym typeface="Wingdings" panose="05000000000000000000" pitchFamily="2" charset="2"/>
              </a:rPr>
              <a:t></a:t>
            </a:r>
            <a:r>
              <a:rPr lang="tr-TR" b="1" dirty="0" smtClean="0"/>
              <a:t> </a:t>
            </a:r>
            <a:r>
              <a:rPr lang="tr-TR" b="1" dirty="0" err="1" smtClean="0"/>
              <a:t>uterin</a:t>
            </a:r>
            <a:r>
              <a:rPr lang="tr-TR" b="1" dirty="0" smtClean="0"/>
              <a:t> kan akımı↓, </a:t>
            </a:r>
            <a:r>
              <a:rPr lang="tr-TR" b="1" dirty="0" err="1" smtClean="0"/>
              <a:t>fetal</a:t>
            </a:r>
            <a:r>
              <a:rPr lang="tr-TR" b="1" dirty="0" smtClean="0"/>
              <a:t> oksijen </a:t>
            </a:r>
            <a:r>
              <a:rPr lang="tr-TR" b="1" dirty="0" err="1" smtClean="0"/>
              <a:t>saturasyonu</a:t>
            </a:r>
            <a:r>
              <a:rPr lang="tr-TR" b="1" dirty="0" smtClean="0"/>
              <a:t>↓, insan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smtClean="0">
                <a:solidFill>
                  <a:srgbClr val="FF0000"/>
                </a:solidFill>
              </a:rPr>
              <a:t>XXX</a:t>
            </a:r>
            <a:r>
              <a:rPr lang="tr-TR" b="1" dirty="0" smtClean="0"/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rgbClr val="00B050"/>
                </a:solidFill>
              </a:rPr>
              <a:t>Uygulama kolay, </a:t>
            </a:r>
            <a:r>
              <a:rPr lang="tr-TR" b="1" dirty="0" err="1" smtClean="0">
                <a:solidFill>
                  <a:srgbClr val="00B050"/>
                </a:solidFill>
              </a:rPr>
              <a:t>maternal</a:t>
            </a:r>
            <a:r>
              <a:rPr lang="tr-TR" b="1" dirty="0" smtClean="0">
                <a:solidFill>
                  <a:srgbClr val="00B050"/>
                </a:solidFill>
              </a:rPr>
              <a:t> tolerans iyi, daha güvenli</a:t>
            </a:r>
            <a:r>
              <a:rPr lang="tr-TR" b="1" dirty="0" smtClean="0"/>
              <a:t>  </a:t>
            </a:r>
            <a:endParaRPr lang="tr-TR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38765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KALSİYUM KANAL BLOKERLERİ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Kontraendikasyonlar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tr-TR" b="1" dirty="0" err="1" smtClean="0"/>
              <a:t>hipersensitivite</a:t>
            </a:r>
            <a:r>
              <a:rPr lang="tr-TR" b="1" dirty="0" smtClean="0"/>
              <a:t>, hipotansiyon, </a:t>
            </a:r>
            <a:r>
              <a:rPr lang="tr-TR" b="1" dirty="0" err="1" smtClean="0"/>
              <a:t>pre-load</a:t>
            </a:r>
            <a:r>
              <a:rPr lang="tr-TR" b="1" dirty="0" smtClean="0"/>
              <a:t> bağımlı kalp sorunları (AY), düşük </a:t>
            </a:r>
            <a:r>
              <a:rPr lang="tr-TR" b="1" dirty="0" err="1" smtClean="0"/>
              <a:t>EF’li</a:t>
            </a:r>
            <a:r>
              <a:rPr lang="tr-TR" b="1" dirty="0" smtClean="0"/>
              <a:t> kalp yetmezliği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Doz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tr-TR" b="1" dirty="0" smtClean="0">
                <a:solidFill>
                  <a:srgbClr val="00B050"/>
                </a:solidFill>
              </a:rPr>
              <a:t>20-30 mg yükleme, 3-8 saatte bir 10-20 mg (oral)</a:t>
            </a:r>
            <a:endParaRPr lang="tr-TR" b="1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tr-TR" b="1" dirty="0" smtClean="0"/>
              <a:t>maksimum günlük doz 180 mg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tr-TR" b="1" dirty="0" smtClean="0"/>
              <a:t>Yükleme: 15-20 </a:t>
            </a:r>
            <a:r>
              <a:rPr lang="tr-TR" b="1" dirty="0" err="1" smtClean="0"/>
              <a:t>dk’da</a:t>
            </a:r>
            <a:r>
              <a:rPr lang="tr-TR" b="1" dirty="0" smtClean="0"/>
              <a:t> bir 10 mg, ilk 1 saat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tr-TR" b="1" dirty="0" err="1" smtClean="0"/>
              <a:t>Preterm</a:t>
            </a:r>
            <a:r>
              <a:rPr lang="tr-TR" b="1" dirty="0" smtClean="0"/>
              <a:t> eylemde optimal doz ? </a:t>
            </a:r>
          </a:p>
          <a:p>
            <a:pPr marL="0" indent="0">
              <a:buNone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249773392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BETA AGONİSTLER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268760"/>
            <a:ext cx="8856984" cy="5445224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tr-TR" b="1" dirty="0" err="1" smtClean="0">
                <a:solidFill>
                  <a:srgbClr val="00B050"/>
                </a:solidFill>
              </a:rPr>
              <a:t>Ritodrine</a:t>
            </a:r>
            <a:r>
              <a:rPr lang="tr-TR" b="1" dirty="0" smtClean="0"/>
              <a:t> (FDA onaylı, ABD</a:t>
            </a:r>
            <a:r>
              <a:rPr lang="tr-TR" b="1" dirty="0" smtClean="0">
                <a:sym typeface="Wingdings" panose="05000000000000000000" pitchFamily="2" charset="2"/>
              </a:rPr>
              <a:t>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X</a:t>
            </a:r>
            <a:r>
              <a:rPr lang="tr-TR" b="1" dirty="0" smtClean="0"/>
              <a:t>, Türkiye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√</a:t>
            </a:r>
            <a:r>
              <a:rPr lang="tr-TR" b="1" dirty="0" smtClean="0"/>
              <a:t>), </a:t>
            </a:r>
            <a:r>
              <a:rPr lang="tr-TR" b="1" dirty="0" err="1" smtClean="0"/>
              <a:t>Terbutaline</a:t>
            </a:r>
            <a:r>
              <a:rPr lang="tr-TR" b="1" dirty="0" smtClean="0"/>
              <a:t>, </a:t>
            </a:r>
            <a:r>
              <a:rPr lang="tr-TR" b="1" dirty="0" err="1" smtClean="0"/>
              <a:t>Salbutamol</a:t>
            </a:r>
            <a:r>
              <a:rPr lang="tr-TR" b="1" dirty="0" smtClean="0"/>
              <a:t>, </a:t>
            </a:r>
            <a:r>
              <a:rPr lang="tr-TR" b="1" dirty="0" err="1" smtClean="0"/>
              <a:t>Hexoprenaline</a:t>
            </a:r>
            <a:endParaRPr lang="tr-TR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Mekanizma</a:t>
            </a:r>
            <a:r>
              <a:rPr lang="tr-TR" b="1" dirty="0" smtClean="0"/>
              <a:t>: Beta-2 </a:t>
            </a:r>
            <a:r>
              <a:rPr lang="tr-TR" b="1" dirty="0" err="1" smtClean="0"/>
              <a:t>agonist</a:t>
            </a:r>
            <a:r>
              <a:rPr lang="tr-TR" b="1" dirty="0" smtClean="0"/>
              <a:t> </a:t>
            </a:r>
            <a:r>
              <a:rPr lang="tr-TR" b="1" dirty="0" smtClean="0">
                <a:sym typeface="Wingdings" panose="05000000000000000000" pitchFamily="2" charset="2"/>
              </a:rPr>
              <a:t> hücre içi </a:t>
            </a:r>
            <a:r>
              <a:rPr lang="tr-TR" b="1" dirty="0" err="1" smtClean="0">
                <a:sym typeface="Wingdings" panose="05000000000000000000" pitchFamily="2" charset="2"/>
              </a:rPr>
              <a:t>cAMP</a:t>
            </a:r>
            <a:r>
              <a:rPr lang="tr-TR" b="1" dirty="0" smtClean="0">
                <a:sym typeface="Wingdings" panose="05000000000000000000" pitchFamily="2" charset="2"/>
              </a:rPr>
              <a:t> ↑, protein </a:t>
            </a:r>
            <a:r>
              <a:rPr lang="tr-TR" b="1" dirty="0" err="1" smtClean="0">
                <a:sym typeface="Wingdings" panose="05000000000000000000" pitchFamily="2" charset="2"/>
              </a:rPr>
              <a:t>kinaz</a:t>
            </a:r>
            <a:r>
              <a:rPr lang="tr-TR" b="1" dirty="0" smtClean="0">
                <a:sym typeface="Wingdings" panose="05000000000000000000" pitchFamily="2" charset="2"/>
              </a:rPr>
              <a:t>↑,</a:t>
            </a:r>
            <a:r>
              <a:rPr lang="tr-TR" b="1" dirty="0" smtClean="0"/>
              <a:t> </a:t>
            </a:r>
            <a:r>
              <a:rPr lang="tr-TR" b="1" dirty="0" err="1" smtClean="0"/>
              <a:t>fosforilasayon</a:t>
            </a:r>
            <a:r>
              <a:rPr lang="tr-TR" b="1" dirty="0" smtClean="0"/>
              <a:t>↑, serbest kalsiyum ↓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err="1" smtClean="0">
                <a:sym typeface="Wingdings" panose="05000000000000000000" pitchFamily="2" charset="2"/>
              </a:rPr>
              <a:t>myometriyal</a:t>
            </a:r>
            <a:r>
              <a:rPr lang="tr-TR" b="1" dirty="0" smtClean="0">
                <a:sym typeface="Wingdings" panose="05000000000000000000" pitchFamily="2" charset="2"/>
              </a:rPr>
              <a:t> gevşeme, </a:t>
            </a:r>
            <a:r>
              <a:rPr lang="tr-TR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Taşifilaksi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!!!</a:t>
            </a:r>
            <a:endParaRPr lang="tr-TR" b="1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Etkinlik:</a:t>
            </a:r>
            <a:r>
              <a:rPr lang="tr-TR" b="1" dirty="0" smtClean="0"/>
              <a:t> </a:t>
            </a:r>
            <a:r>
              <a:rPr lang="tr-TR" b="1" dirty="0" err="1" smtClean="0"/>
              <a:t>indometazin</a:t>
            </a:r>
            <a:r>
              <a:rPr lang="tr-TR" b="1" dirty="0" smtClean="0"/>
              <a:t> ≈ </a:t>
            </a:r>
            <a:r>
              <a:rPr lang="tr-TR" b="1" dirty="0" err="1" smtClean="0"/>
              <a:t>nifedipin</a:t>
            </a:r>
            <a:r>
              <a:rPr lang="tr-TR" b="1" dirty="0" smtClean="0"/>
              <a:t>, &gt; beta </a:t>
            </a:r>
            <a:r>
              <a:rPr lang="tr-TR" b="1" dirty="0" err="1" smtClean="0"/>
              <a:t>agonist</a:t>
            </a:r>
            <a:r>
              <a:rPr lang="tr-TR" b="1" dirty="0" smtClean="0"/>
              <a:t> (</a:t>
            </a:r>
            <a:r>
              <a:rPr lang="tr-TR" b="1" dirty="0" err="1" smtClean="0"/>
              <a:t>ritodrine</a:t>
            </a:r>
            <a:r>
              <a:rPr lang="tr-TR" b="1" dirty="0" smtClean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Maternal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 yan etki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tr-TR" b="1" dirty="0" smtClean="0"/>
              <a:t>Beta-1 (</a:t>
            </a:r>
            <a:r>
              <a:rPr lang="tr-TR" b="1" dirty="0" smtClean="0">
                <a:sym typeface="Wingdings" panose="05000000000000000000" pitchFamily="2" charset="2"/>
              </a:rPr>
              <a:t>kalp hızı↑, atım hacmi↑)</a:t>
            </a:r>
            <a:r>
              <a:rPr lang="tr-TR" b="1" dirty="0">
                <a:sym typeface="Wingdings" panose="05000000000000000000" pitchFamily="2" charset="2"/>
              </a:rPr>
              <a:t> </a:t>
            </a:r>
            <a:r>
              <a:rPr lang="tr-TR" b="1" dirty="0" smtClean="0">
                <a:sym typeface="Wingdings" panose="05000000000000000000" pitchFamily="2" charset="2"/>
              </a:rPr>
              <a:t>ve Beta-2 (</a:t>
            </a:r>
            <a:r>
              <a:rPr lang="tr-TR" b="1" dirty="0" err="1" smtClean="0">
                <a:sym typeface="Wingdings" panose="05000000000000000000" pitchFamily="2" charset="2"/>
              </a:rPr>
              <a:t>periferik</a:t>
            </a:r>
            <a:r>
              <a:rPr lang="tr-TR" b="1" dirty="0" smtClean="0">
                <a:sym typeface="Wingdings" panose="05000000000000000000" pitchFamily="2" charset="2"/>
              </a:rPr>
              <a:t> </a:t>
            </a:r>
            <a:r>
              <a:rPr lang="tr-TR" b="1" dirty="0" err="1" smtClean="0">
                <a:sym typeface="Wingdings" panose="05000000000000000000" pitchFamily="2" charset="2"/>
              </a:rPr>
              <a:t>vazodilatasyon</a:t>
            </a:r>
            <a:r>
              <a:rPr lang="tr-TR" b="1" dirty="0" smtClean="0">
                <a:sym typeface="Wingdings" panose="05000000000000000000" pitchFamily="2" charset="2"/>
              </a:rPr>
              <a:t>, </a:t>
            </a:r>
            <a:r>
              <a:rPr lang="tr-TR" b="1" dirty="0" err="1" smtClean="0">
                <a:sym typeface="Wingdings" panose="05000000000000000000" pitchFamily="2" charset="2"/>
              </a:rPr>
              <a:t>diastolik</a:t>
            </a:r>
            <a:r>
              <a:rPr lang="tr-TR" b="1" dirty="0" smtClean="0">
                <a:sym typeface="Wingdings" panose="05000000000000000000" pitchFamily="2" charset="2"/>
              </a:rPr>
              <a:t> hipotansiyon, </a:t>
            </a:r>
            <a:r>
              <a:rPr lang="tr-TR" b="1" dirty="0" err="1" smtClean="0">
                <a:sym typeface="Wingdings" panose="05000000000000000000" pitchFamily="2" charset="2"/>
              </a:rPr>
              <a:t>bronşial</a:t>
            </a:r>
            <a:r>
              <a:rPr lang="tr-TR" b="1" dirty="0">
                <a:sym typeface="Wingdings" panose="05000000000000000000" pitchFamily="2" charset="2"/>
              </a:rPr>
              <a:t> </a:t>
            </a:r>
            <a:r>
              <a:rPr lang="tr-TR" b="1" dirty="0" err="1" smtClean="0">
                <a:sym typeface="Wingdings" panose="05000000000000000000" pitchFamily="2" charset="2"/>
              </a:rPr>
              <a:t>relaksasyon</a:t>
            </a:r>
            <a:r>
              <a:rPr lang="tr-TR" b="1" dirty="0" smtClean="0">
                <a:sym typeface="Wingdings" panose="05000000000000000000" pitchFamily="2" charset="2"/>
              </a:rPr>
              <a:t>) uyarısı  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titreme</a:t>
            </a:r>
            <a:r>
              <a:rPr lang="tr-TR" b="1" dirty="0" smtClean="0">
                <a:sym typeface="Wingdings" panose="05000000000000000000" pitchFamily="2" charset="2"/>
              </a:rPr>
              <a:t>, 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taşikardi/çarpıntı</a:t>
            </a:r>
            <a:r>
              <a:rPr lang="tr-TR" b="1" dirty="0" smtClean="0">
                <a:sym typeface="Wingdings" panose="05000000000000000000" pitchFamily="2" charset="2"/>
              </a:rPr>
              <a:t>, 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nefes darlığı, göğüste rahatsızlık, </a:t>
            </a:r>
            <a:r>
              <a:rPr lang="tr-TR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pulmoner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ödem </a:t>
            </a:r>
            <a:r>
              <a:rPr lang="tr-TR" b="1" dirty="0" smtClean="0">
                <a:sym typeface="Wingdings" panose="05000000000000000000" pitchFamily="2" charset="2"/>
              </a:rPr>
              <a:t>(nadir, % 0,3, ?), </a:t>
            </a:r>
            <a:r>
              <a:rPr lang="tr-TR" b="1" dirty="0" err="1" smtClean="0">
                <a:sym typeface="Wingdings" panose="05000000000000000000" pitchFamily="2" charset="2"/>
              </a:rPr>
              <a:t>metabolik</a:t>
            </a:r>
            <a:r>
              <a:rPr lang="tr-TR" b="1" dirty="0" smtClean="0">
                <a:sym typeface="Wingdings" panose="05000000000000000000" pitchFamily="2" charset="2"/>
              </a:rPr>
              <a:t> etkiler (</a:t>
            </a:r>
            <a:r>
              <a:rPr lang="tr-TR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hipokalemi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, </a:t>
            </a:r>
            <a:r>
              <a:rPr lang="tr-TR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hiperglisemi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tr-TR" b="1" dirty="0" smtClean="0">
                <a:sym typeface="Wingdings" panose="05000000000000000000" pitchFamily="2" charset="2"/>
              </a:rPr>
              <a:t>vb.)</a:t>
            </a:r>
            <a:r>
              <a:rPr lang="tr-TR" b="1" dirty="0" smtClean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Fetal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 yan etki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tr-TR" b="1" dirty="0" smtClean="0"/>
              <a:t>plasentayı geçer, </a:t>
            </a:r>
            <a:r>
              <a:rPr lang="tr-TR" b="1" dirty="0" err="1" smtClean="0"/>
              <a:t>maternal</a:t>
            </a:r>
            <a:r>
              <a:rPr lang="tr-TR" b="1" dirty="0" smtClean="0"/>
              <a:t> etkilere benzer (</a:t>
            </a:r>
            <a:r>
              <a:rPr lang="tr-TR" b="1" dirty="0" err="1" smtClean="0"/>
              <a:t>fetal</a:t>
            </a:r>
            <a:r>
              <a:rPr lang="tr-TR" b="1" dirty="0" smtClean="0"/>
              <a:t> taşikardi vb.), </a:t>
            </a:r>
            <a:r>
              <a:rPr lang="tr-TR" b="1" dirty="0" err="1" smtClean="0"/>
              <a:t>neonatal</a:t>
            </a:r>
            <a:r>
              <a:rPr lang="tr-TR" b="1" dirty="0" smtClean="0"/>
              <a:t> hipoglisemi, IVH ??</a:t>
            </a:r>
          </a:p>
        </p:txBody>
      </p:sp>
    </p:spTree>
    <p:extLst>
      <p:ext uri="{BB962C8B-B14F-4D97-AF65-F5344CB8AC3E}">
        <p14:creationId xmlns:p14="http://schemas.microsoft.com/office/powerpoint/2010/main" val="362482624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PRETERM DOĞUM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78112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r-TR" b="1" dirty="0" smtClean="0"/>
              <a:t>Endüstrileşmiş dünyada infant mortalite ve morbiditesinin önde gelen nedenidir.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sym typeface="Wingdings" pitchFamily="2" charset="2"/>
              </a:rPr>
              <a:t>Neonatal ölümlerin %35’inde tek direkt neden</a:t>
            </a:r>
            <a:endParaRPr lang="tr-TR" b="1" dirty="0" smtClean="0"/>
          </a:p>
          <a:p>
            <a:pPr>
              <a:buFont typeface="Wingdings" pitchFamily="2" charset="2"/>
              <a:buChar char="Ø"/>
            </a:pPr>
            <a:r>
              <a:rPr lang="tr-TR" b="1" dirty="0" smtClean="0"/>
              <a:t>DSÖ </a:t>
            </a:r>
            <a:r>
              <a:rPr lang="tr-TR" b="1" dirty="0" smtClean="0">
                <a:sym typeface="Wingdings" pitchFamily="2" charset="2"/>
              </a:rPr>
              <a:t> &lt; 37 hafta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sym typeface="Wingdings" pitchFamily="2" charset="2"/>
              </a:rPr>
              <a:t>Global olarak: % 5-18 </a:t>
            </a:r>
            <a:r>
              <a:rPr lang="tr-TR" b="1" dirty="0" smtClean="0">
                <a:solidFill>
                  <a:srgbClr val="00B050"/>
                </a:solidFill>
                <a:sym typeface="Wingdings" pitchFamily="2" charset="2"/>
              </a:rPr>
              <a:t>(  ̴ % 11)</a:t>
            </a:r>
          </a:p>
          <a:p>
            <a:pPr lvl="1">
              <a:buFont typeface="Arial" pitchFamily="34" charset="0"/>
              <a:buChar char="•"/>
            </a:pPr>
            <a:r>
              <a:rPr lang="tr-TR" b="1" dirty="0" smtClean="0">
                <a:sym typeface="Wingdings" pitchFamily="2" charset="2"/>
              </a:rPr>
              <a:t>15,000,000/yıl preterm doğum</a:t>
            </a:r>
          </a:p>
          <a:p>
            <a:pPr lvl="1">
              <a:buFont typeface="Arial" pitchFamily="34" charset="0"/>
              <a:buChar char="•"/>
            </a:pPr>
            <a:r>
              <a:rPr lang="tr-TR" b="1" dirty="0" smtClean="0">
                <a:sym typeface="Wingdings" pitchFamily="2" charset="2"/>
              </a:rPr>
              <a:t>1,000,000/yıl ölüm</a:t>
            </a:r>
          </a:p>
        </p:txBody>
      </p:sp>
    </p:spTree>
    <p:extLst>
      <p:ext uri="{BB962C8B-B14F-4D97-AF65-F5344CB8AC3E}">
        <p14:creationId xmlns:p14="http://schemas.microsoft.com/office/powerpoint/2010/main" val="97000011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BETA AGONİSTLER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589240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Kontraendikasyonlar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tr-TR" b="1" dirty="0" smtClean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/>
              <a:t>taşikardiye hassas </a:t>
            </a:r>
            <a:r>
              <a:rPr lang="tr-TR" b="1" dirty="0" err="1" smtClean="0"/>
              <a:t>kardiak</a:t>
            </a:r>
            <a:r>
              <a:rPr lang="tr-TR" b="1" dirty="0" smtClean="0"/>
              <a:t> hastalık, kontrolsüz </a:t>
            </a:r>
            <a:r>
              <a:rPr lang="tr-TR" b="1" dirty="0" err="1" smtClean="0"/>
              <a:t>hipertiroidi</a:t>
            </a:r>
            <a:r>
              <a:rPr lang="tr-TR" b="1" dirty="0"/>
              <a:t> </a:t>
            </a:r>
            <a:r>
              <a:rPr lang="tr-TR" b="1" dirty="0" smtClean="0"/>
              <a:t>veya DM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/>
              <a:t>masif kanama riski olan gebelerde dikkat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/>
              <a:t>ABD: oral </a:t>
            </a:r>
            <a:r>
              <a:rPr lang="tr-TR" b="1" dirty="0" err="1" smtClean="0"/>
              <a:t>terbutalin</a:t>
            </a:r>
            <a:r>
              <a:rPr lang="tr-TR" b="1" dirty="0" smtClean="0"/>
              <a:t> </a:t>
            </a:r>
            <a:r>
              <a:rPr lang="tr-TR" b="1" dirty="0" err="1" smtClean="0"/>
              <a:t>inefektif</a:t>
            </a:r>
            <a:r>
              <a:rPr lang="tr-TR" b="1" dirty="0" smtClean="0"/>
              <a:t>, enjekte </a:t>
            </a:r>
            <a:r>
              <a:rPr lang="tr-TR" b="1" dirty="0" err="1" smtClean="0"/>
              <a:t>terbutaline</a:t>
            </a:r>
            <a:r>
              <a:rPr lang="tr-TR" b="1" dirty="0" smtClean="0"/>
              <a:t> &gt; 48-72 saat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err="1" smtClean="0">
                <a:sym typeface="Wingdings" panose="05000000000000000000" pitchFamily="2" charset="2"/>
              </a:rPr>
              <a:t>maternal</a:t>
            </a:r>
            <a:r>
              <a:rPr lang="tr-TR" b="1" dirty="0" smtClean="0">
                <a:sym typeface="Wingdings" panose="05000000000000000000" pitchFamily="2" charset="2"/>
              </a:rPr>
              <a:t> kalp sorunu/ölüm</a:t>
            </a:r>
            <a:r>
              <a:rPr lang="tr-TR" b="1" dirty="0" smtClean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Doz: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err="1" smtClean="0"/>
              <a:t>Terbutaline</a:t>
            </a:r>
            <a:r>
              <a:rPr lang="tr-TR" b="1" dirty="0" smtClean="0"/>
              <a:t>: Başlangıç: 0,25 mg, </a:t>
            </a:r>
            <a:r>
              <a:rPr lang="tr-TR" b="1" dirty="0" err="1" smtClean="0"/>
              <a:t>subkütan</a:t>
            </a:r>
            <a:r>
              <a:rPr lang="tr-TR" b="1" dirty="0" smtClean="0"/>
              <a:t>, 20-30 </a:t>
            </a:r>
            <a:r>
              <a:rPr lang="tr-TR" b="1" dirty="0" err="1" smtClean="0"/>
              <a:t>dk’da</a:t>
            </a:r>
            <a:r>
              <a:rPr lang="tr-TR" b="1" dirty="0" smtClean="0"/>
              <a:t> bir, 4 doz </a:t>
            </a:r>
            <a:r>
              <a:rPr lang="tr-TR" b="1" dirty="0" err="1" smtClean="0"/>
              <a:t>max</a:t>
            </a:r>
            <a:r>
              <a:rPr lang="tr-TR" b="1" dirty="0" smtClean="0"/>
              <a:t>; İdame: 0,25 mg, </a:t>
            </a:r>
            <a:r>
              <a:rPr lang="tr-TR" b="1" dirty="0" err="1" smtClean="0"/>
              <a:t>subkütan</a:t>
            </a:r>
            <a:r>
              <a:rPr lang="tr-TR" b="1" dirty="0" smtClean="0"/>
              <a:t>, 3-4 saatte bir (iv: 2,5-5 </a:t>
            </a:r>
            <a:r>
              <a:rPr lang="tr-TR" b="1" dirty="0" err="1" smtClean="0"/>
              <a:t>mcg</a:t>
            </a:r>
            <a:r>
              <a:rPr lang="tr-TR" b="1" dirty="0" smtClean="0"/>
              <a:t>/</a:t>
            </a:r>
            <a:r>
              <a:rPr lang="tr-TR" b="1" dirty="0" err="1" smtClean="0"/>
              <a:t>min</a:t>
            </a:r>
            <a:r>
              <a:rPr lang="tr-TR" b="1" dirty="0" smtClean="0"/>
              <a:t> </a:t>
            </a:r>
            <a:r>
              <a:rPr lang="tr-TR" b="1" dirty="0" smtClean="0">
                <a:sym typeface="Wingdings" panose="05000000000000000000" pitchFamily="2" charset="2"/>
              </a:rPr>
              <a:t> 20-30 </a:t>
            </a:r>
            <a:r>
              <a:rPr lang="tr-TR" b="1" dirty="0" err="1" smtClean="0">
                <a:sym typeface="Wingdings" panose="05000000000000000000" pitchFamily="2" charset="2"/>
              </a:rPr>
              <a:t>dk’da</a:t>
            </a:r>
            <a:r>
              <a:rPr lang="tr-TR" b="1" dirty="0" smtClean="0">
                <a:sym typeface="Wingdings" panose="05000000000000000000" pitchFamily="2" charset="2"/>
              </a:rPr>
              <a:t> bir arttır  </a:t>
            </a:r>
            <a:r>
              <a:rPr lang="tr-TR" b="1" dirty="0" err="1" smtClean="0">
                <a:sym typeface="Wingdings" panose="05000000000000000000" pitchFamily="2" charset="2"/>
              </a:rPr>
              <a:t>max</a:t>
            </a:r>
            <a:r>
              <a:rPr lang="tr-TR" b="1" dirty="0" smtClean="0">
                <a:sym typeface="Wingdings" panose="05000000000000000000" pitchFamily="2" charset="2"/>
              </a:rPr>
              <a:t> 25 </a:t>
            </a:r>
            <a:r>
              <a:rPr lang="tr-TR" b="1" dirty="0" err="1" smtClean="0">
                <a:sym typeface="Wingdings" panose="05000000000000000000" pitchFamily="2" charset="2"/>
              </a:rPr>
              <a:t>mcg</a:t>
            </a:r>
            <a:r>
              <a:rPr lang="tr-TR" b="1" dirty="0" smtClean="0">
                <a:sym typeface="Wingdings" panose="05000000000000000000" pitchFamily="2" charset="2"/>
              </a:rPr>
              <a:t>/</a:t>
            </a:r>
            <a:r>
              <a:rPr lang="tr-TR" b="1" dirty="0" err="1" smtClean="0">
                <a:sym typeface="Wingdings" panose="05000000000000000000" pitchFamily="2" charset="2"/>
              </a:rPr>
              <a:t>min</a:t>
            </a:r>
            <a:r>
              <a:rPr lang="tr-TR" b="1" dirty="0" smtClean="0">
                <a:sym typeface="Wingdings" panose="05000000000000000000" pitchFamily="2" charset="2"/>
              </a:rPr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err="1" smtClean="0">
                <a:solidFill>
                  <a:srgbClr val="00B050"/>
                </a:solidFill>
              </a:rPr>
              <a:t>Ritodrine</a:t>
            </a:r>
            <a:r>
              <a:rPr lang="tr-TR" b="1" dirty="0" smtClean="0">
                <a:solidFill>
                  <a:srgbClr val="00B050"/>
                </a:solidFill>
              </a:rPr>
              <a:t>: 50 </a:t>
            </a:r>
            <a:r>
              <a:rPr lang="tr-TR" b="1" dirty="0" err="1" smtClean="0">
                <a:solidFill>
                  <a:srgbClr val="00B050"/>
                </a:solidFill>
              </a:rPr>
              <a:t>mcg</a:t>
            </a:r>
            <a:r>
              <a:rPr lang="tr-TR" b="1" dirty="0" smtClean="0">
                <a:solidFill>
                  <a:srgbClr val="00B050"/>
                </a:solidFill>
              </a:rPr>
              <a:t>/</a:t>
            </a:r>
            <a:r>
              <a:rPr lang="tr-TR" b="1" dirty="0" err="1" smtClean="0">
                <a:solidFill>
                  <a:srgbClr val="00B050"/>
                </a:solidFill>
              </a:rPr>
              <a:t>dk</a:t>
            </a:r>
            <a:r>
              <a:rPr lang="tr-TR" b="1" dirty="0" smtClean="0">
                <a:solidFill>
                  <a:srgbClr val="00B050"/>
                </a:solidFill>
              </a:rPr>
              <a:t> başlangıç, maksimum 350 </a:t>
            </a:r>
            <a:r>
              <a:rPr lang="tr-TR" b="1" dirty="0" err="1" smtClean="0">
                <a:solidFill>
                  <a:srgbClr val="00B050"/>
                </a:solidFill>
              </a:rPr>
              <a:t>mcg</a:t>
            </a:r>
            <a:r>
              <a:rPr lang="tr-TR" b="1" dirty="0" smtClean="0">
                <a:solidFill>
                  <a:srgbClr val="00B050"/>
                </a:solidFill>
              </a:rPr>
              <a:t>/</a:t>
            </a:r>
            <a:r>
              <a:rPr lang="tr-TR" b="1" dirty="0" err="1" smtClean="0">
                <a:solidFill>
                  <a:srgbClr val="00B050"/>
                </a:solidFill>
              </a:rPr>
              <a:t>dk</a:t>
            </a:r>
            <a:endParaRPr lang="tr-TR" b="1" dirty="0" smtClean="0">
              <a:solidFill>
                <a:srgbClr val="00B050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>
                <a:solidFill>
                  <a:srgbClr val="FF0000"/>
                </a:solidFill>
              </a:rPr>
              <a:t>Biri diğerine üstün değil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Takip:</a:t>
            </a:r>
            <a:r>
              <a:rPr lang="tr-TR" b="1" dirty="0" smtClean="0"/>
              <a:t> Sıvı alımı, idrar çıkışı, nefes darlığı, göğüs ağrısı, taşikardi (&gt;120 atım/</a:t>
            </a:r>
            <a:r>
              <a:rPr lang="tr-TR" b="1" dirty="0" err="1" smtClean="0"/>
              <a:t>dk</a:t>
            </a:r>
            <a:r>
              <a:rPr lang="tr-TR" b="1" dirty="0" smtClean="0"/>
              <a:t> </a:t>
            </a:r>
            <a:r>
              <a:rPr lang="tr-TR" b="1" dirty="0" smtClean="0">
                <a:sym typeface="Wingdings" panose="05000000000000000000" pitchFamily="2" charset="2"/>
              </a:rPr>
              <a:t> stop), 4-6 saate bir </a:t>
            </a:r>
            <a:r>
              <a:rPr lang="tr-TR" b="1" dirty="0" err="1">
                <a:sym typeface="Wingdings" panose="05000000000000000000" pitchFamily="2" charset="2"/>
              </a:rPr>
              <a:t>g</a:t>
            </a:r>
            <a:r>
              <a:rPr lang="tr-TR" b="1" dirty="0" err="1" smtClean="0">
                <a:sym typeface="Wingdings" panose="05000000000000000000" pitchFamily="2" charset="2"/>
              </a:rPr>
              <a:t>lukoz</a:t>
            </a:r>
            <a:r>
              <a:rPr lang="tr-TR" b="1" dirty="0" smtClean="0">
                <a:sym typeface="Wingdings" panose="05000000000000000000" pitchFamily="2" charset="2"/>
              </a:rPr>
              <a:t> ve potasyum düzeyi takibi</a:t>
            </a:r>
            <a:endParaRPr lang="tr-TR" b="1" dirty="0" smtClean="0"/>
          </a:p>
        </p:txBody>
      </p:sp>
    </p:spTree>
    <p:extLst>
      <p:ext uri="{BB962C8B-B14F-4D97-AF65-F5344CB8AC3E}">
        <p14:creationId xmlns:p14="http://schemas.microsoft.com/office/powerpoint/2010/main" val="237843335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11" y="188640"/>
            <a:ext cx="8928992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OKSİTOSİN RESEPTÖR ANTAGONİSTLERİ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238284"/>
            <a:ext cx="8712968" cy="558924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tr-TR" b="1" dirty="0" err="1" smtClean="0">
                <a:solidFill>
                  <a:srgbClr val="00B050"/>
                </a:solidFill>
              </a:rPr>
              <a:t>Atosiban</a:t>
            </a:r>
            <a:r>
              <a:rPr lang="tr-TR" b="1" dirty="0" smtClean="0"/>
              <a:t> (Türkiye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smtClean="0">
                <a:solidFill>
                  <a:srgbClr val="00B050"/>
                </a:solidFill>
              </a:rPr>
              <a:t>√</a:t>
            </a:r>
            <a:r>
              <a:rPr lang="tr-TR" b="1" dirty="0" smtClean="0"/>
              <a:t>), </a:t>
            </a:r>
            <a:r>
              <a:rPr lang="tr-TR" b="1" dirty="0" err="1" smtClean="0"/>
              <a:t>Barusiban</a:t>
            </a:r>
            <a:endParaRPr lang="tr-TR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Mekanizma:</a:t>
            </a:r>
            <a:r>
              <a:rPr lang="tr-TR" b="1" dirty="0" smtClean="0"/>
              <a:t> </a:t>
            </a:r>
            <a:r>
              <a:rPr lang="tr-TR" b="1" dirty="0" err="1" smtClean="0"/>
              <a:t>selektif</a:t>
            </a:r>
            <a:r>
              <a:rPr lang="tr-TR" b="1" dirty="0" smtClean="0"/>
              <a:t> </a:t>
            </a:r>
            <a:r>
              <a:rPr lang="tr-TR" b="1" dirty="0" err="1" smtClean="0"/>
              <a:t>oksitosin</a:t>
            </a:r>
            <a:r>
              <a:rPr lang="tr-TR" b="1" dirty="0" smtClean="0"/>
              <a:t> / </a:t>
            </a:r>
            <a:r>
              <a:rPr lang="tr-TR" b="1" dirty="0" err="1" smtClean="0"/>
              <a:t>vazopressin</a:t>
            </a:r>
            <a:r>
              <a:rPr lang="tr-TR" b="1" dirty="0" smtClean="0"/>
              <a:t> reseptör antagonisti, </a:t>
            </a:r>
            <a:r>
              <a:rPr lang="tr-TR" b="1" dirty="0" err="1" smtClean="0"/>
              <a:t>oksitosine</a:t>
            </a:r>
            <a:r>
              <a:rPr lang="tr-TR" b="1" dirty="0" smtClean="0"/>
              <a:t> bağlı hücre içi serbest </a:t>
            </a:r>
            <a:r>
              <a:rPr lang="tr-TR" b="1" dirty="0" err="1" smtClean="0"/>
              <a:t>Ca</a:t>
            </a:r>
            <a:r>
              <a:rPr lang="tr-TR" b="1" dirty="0" smtClean="0"/>
              <a:t> artışını engelliyor, PGF2</a:t>
            </a:r>
            <a:r>
              <a:rPr lang="el-GR" b="1" dirty="0" smtClean="0"/>
              <a:t>α↓</a:t>
            </a:r>
            <a:r>
              <a:rPr lang="tr-TR" b="1" dirty="0" smtClean="0"/>
              <a:t>, PGE2≈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Etkinlik:</a:t>
            </a:r>
            <a:r>
              <a:rPr lang="tr-TR" b="1" dirty="0" smtClean="0"/>
              <a:t> 48 saat içerisinde doğumu engelleme başarısı, </a:t>
            </a:r>
            <a:r>
              <a:rPr lang="tr-TR" b="1" dirty="0" err="1" smtClean="0"/>
              <a:t>atosiban</a:t>
            </a:r>
            <a:r>
              <a:rPr lang="tr-TR" b="1" dirty="0" smtClean="0"/>
              <a:t> ≈ beta </a:t>
            </a:r>
            <a:r>
              <a:rPr lang="tr-TR" b="1" dirty="0" err="1" smtClean="0"/>
              <a:t>agonist</a:t>
            </a:r>
            <a:r>
              <a:rPr lang="tr-TR" b="1" dirty="0" smtClean="0"/>
              <a:t> ≈ </a:t>
            </a:r>
            <a:r>
              <a:rPr lang="tr-TR" b="1" dirty="0" err="1" smtClean="0"/>
              <a:t>nifedipine</a:t>
            </a:r>
            <a:r>
              <a:rPr lang="tr-TR" b="1" dirty="0" smtClean="0"/>
              <a:t>,  vs. </a:t>
            </a:r>
            <a:r>
              <a:rPr lang="tr-TR" b="1" dirty="0" err="1" smtClean="0"/>
              <a:t>placebo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???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Maternal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 yan etki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00B050"/>
                </a:solidFill>
              </a:rPr>
              <a:t>belirgin olarak diğer ilaçlardan az </a:t>
            </a:r>
            <a:r>
              <a:rPr lang="tr-TR" b="1" dirty="0" smtClean="0"/>
              <a:t>(</a:t>
            </a:r>
            <a:r>
              <a:rPr lang="tr-TR" b="1" dirty="0" err="1" smtClean="0"/>
              <a:t>hipersensitivite</a:t>
            </a:r>
            <a:r>
              <a:rPr lang="tr-TR" b="1" dirty="0" smtClean="0"/>
              <a:t>, enjeksiyon yeri reaksiyonları vb.)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Fetal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 yan etki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tr-TR" b="1" dirty="0" smtClean="0"/>
              <a:t>plasentayı geçer, (</a:t>
            </a:r>
            <a:r>
              <a:rPr lang="tr-TR" b="1" dirty="0" err="1" smtClean="0"/>
              <a:t>fetal</a:t>
            </a:r>
            <a:r>
              <a:rPr lang="tr-TR" b="1" dirty="0" smtClean="0"/>
              <a:t>/</a:t>
            </a:r>
            <a:r>
              <a:rPr lang="tr-TR" b="1" dirty="0" err="1" smtClean="0"/>
              <a:t>maternal</a:t>
            </a:r>
            <a:r>
              <a:rPr lang="tr-TR" b="1" dirty="0" smtClean="0"/>
              <a:t> konsantrasyon 1/8), </a:t>
            </a:r>
            <a:r>
              <a:rPr lang="tr-TR" b="1" dirty="0" smtClean="0">
                <a:solidFill>
                  <a:srgbClr val="FF0000"/>
                </a:solidFill>
              </a:rPr>
              <a:t>bir çalışmada daha yüksek </a:t>
            </a:r>
            <a:r>
              <a:rPr lang="tr-TR" b="1" dirty="0" err="1" smtClean="0">
                <a:solidFill>
                  <a:srgbClr val="FF0000"/>
                </a:solidFill>
              </a:rPr>
              <a:t>fetal</a:t>
            </a:r>
            <a:r>
              <a:rPr lang="tr-TR" b="1" dirty="0" smtClean="0">
                <a:solidFill>
                  <a:srgbClr val="FF0000"/>
                </a:solidFill>
              </a:rPr>
              <a:t>/</a:t>
            </a:r>
            <a:r>
              <a:rPr lang="tr-TR" b="1" dirty="0" err="1" smtClean="0">
                <a:solidFill>
                  <a:srgbClr val="FF0000"/>
                </a:solidFill>
              </a:rPr>
              <a:t>infant</a:t>
            </a:r>
            <a:r>
              <a:rPr lang="tr-TR" b="1" dirty="0" smtClean="0">
                <a:solidFill>
                  <a:srgbClr val="FF0000"/>
                </a:solidFill>
              </a:rPr>
              <a:t> ölüm oranı</a:t>
            </a:r>
            <a:r>
              <a:rPr lang="tr-TR" b="1" dirty="0" smtClean="0"/>
              <a:t> (erken </a:t>
            </a:r>
            <a:r>
              <a:rPr lang="tr-TR" b="1" dirty="0" err="1" smtClean="0"/>
              <a:t>preterm</a:t>
            </a:r>
            <a:r>
              <a:rPr lang="tr-TR" b="1" dirty="0" smtClean="0"/>
              <a:t>, &lt; 26 hafta, </a:t>
            </a:r>
            <a:r>
              <a:rPr lang="tr-TR" b="1" dirty="0" err="1" smtClean="0"/>
              <a:t>randomizasyon</a:t>
            </a:r>
            <a:r>
              <a:rPr lang="tr-TR" b="1" dirty="0" smtClean="0"/>
              <a:t> ?)</a:t>
            </a:r>
          </a:p>
        </p:txBody>
      </p:sp>
    </p:spTree>
    <p:extLst>
      <p:ext uri="{BB962C8B-B14F-4D97-AF65-F5344CB8AC3E}">
        <p14:creationId xmlns:p14="http://schemas.microsoft.com/office/powerpoint/2010/main" val="264758087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OKSİTOSİN RESEPTÖR ANTAGONİSTLERİ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600200"/>
            <a:ext cx="8784976" cy="485313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rgbClr val="FF0000"/>
                </a:solidFill>
              </a:rPr>
              <a:t>FDA onayı yok </a:t>
            </a:r>
            <a:r>
              <a:rPr lang="tr-TR" b="1" dirty="0" smtClean="0"/>
              <a:t>(etki/güvenlik endişesi), ABD </a:t>
            </a:r>
            <a:r>
              <a:rPr lang="tr-TR" b="1" dirty="0" smtClean="0">
                <a:sym typeface="Wingdings" panose="05000000000000000000" pitchFamily="2" charset="2"/>
              </a:rPr>
              <a:t></a:t>
            </a:r>
            <a:r>
              <a:rPr lang="tr-TR" b="1" dirty="0" smtClean="0">
                <a:solidFill>
                  <a:srgbClr val="FF0000"/>
                </a:solidFill>
              </a:rPr>
              <a:t>X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rgbClr val="00B050"/>
                </a:solidFill>
              </a:rPr>
              <a:t>Avrupa’da kullanımı (+)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Kontraendikasyonlar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tr-TR" b="1" dirty="0" smtClean="0"/>
              <a:t> yok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Doz:</a:t>
            </a:r>
            <a:r>
              <a:rPr lang="tr-TR" b="1" dirty="0" smtClean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>
                <a:solidFill>
                  <a:srgbClr val="00B050"/>
                </a:solidFill>
              </a:rPr>
              <a:t>6,75 mg iv </a:t>
            </a:r>
            <a:r>
              <a:rPr lang="tr-TR" b="1" dirty="0" err="1" smtClean="0">
                <a:solidFill>
                  <a:srgbClr val="00B050"/>
                </a:solidFill>
              </a:rPr>
              <a:t>bolus</a:t>
            </a:r>
            <a:endParaRPr lang="tr-TR" b="1" dirty="0">
              <a:solidFill>
                <a:srgbClr val="00B050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>
                <a:solidFill>
                  <a:srgbClr val="00B050"/>
                </a:solidFill>
              </a:rPr>
              <a:t>Takiben 300 </a:t>
            </a:r>
            <a:r>
              <a:rPr lang="tr-TR" b="1" dirty="0" err="1" smtClean="0">
                <a:solidFill>
                  <a:srgbClr val="00B050"/>
                </a:solidFill>
              </a:rPr>
              <a:t>mcg</a:t>
            </a:r>
            <a:r>
              <a:rPr lang="tr-TR" b="1" dirty="0" smtClean="0">
                <a:solidFill>
                  <a:srgbClr val="00B050"/>
                </a:solidFill>
              </a:rPr>
              <a:t>/</a:t>
            </a:r>
            <a:r>
              <a:rPr lang="tr-TR" b="1" dirty="0" err="1" smtClean="0">
                <a:solidFill>
                  <a:srgbClr val="00B050"/>
                </a:solidFill>
              </a:rPr>
              <a:t>dk</a:t>
            </a:r>
            <a:r>
              <a:rPr lang="tr-TR" b="1" dirty="0" smtClean="0">
                <a:solidFill>
                  <a:srgbClr val="00B050"/>
                </a:solidFill>
              </a:rPr>
              <a:t>, </a:t>
            </a:r>
            <a:r>
              <a:rPr lang="tr-TR" b="1" dirty="0" err="1" smtClean="0">
                <a:solidFill>
                  <a:srgbClr val="00B050"/>
                </a:solidFill>
              </a:rPr>
              <a:t>infüzyon</a:t>
            </a:r>
            <a:r>
              <a:rPr lang="tr-TR" b="1" dirty="0" smtClean="0">
                <a:solidFill>
                  <a:srgbClr val="00B050"/>
                </a:solidFill>
              </a:rPr>
              <a:t>, 3 saat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>
                <a:solidFill>
                  <a:srgbClr val="00B050"/>
                </a:solidFill>
              </a:rPr>
              <a:t>Takiben 100 </a:t>
            </a:r>
            <a:r>
              <a:rPr lang="tr-TR" b="1" dirty="0" err="1" smtClean="0">
                <a:solidFill>
                  <a:srgbClr val="00B050"/>
                </a:solidFill>
              </a:rPr>
              <a:t>mcg</a:t>
            </a:r>
            <a:r>
              <a:rPr lang="tr-TR" b="1" dirty="0" smtClean="0">
                <a:solidFill>
                  <a:srgbClr val="00B050"/>
                </a:solidFill>
              </a:rPr>
              <a:t>/</a:t>
            </a:r>
            <a:r>
              <a:rPr lang="tr-TR" b="1" dirty="0" err="1" smtClean="0">
                <a:solidFill>
                  <a:srgbClr val="00B050"/>
                </a:solidFill>
              </a:rPr>
              <a:t>dk</a:t>
            </a:r>
            <a:r>
              <a:rPr lang="tr-TR" b="1" dirty="0" smtClean="0">
                <a:solidFill>
                  <a:srgbClr val="00B050"/>
                </a:solidFill>
              </a:rPr>
              <a:t>, </a:t>
            </a:r>
            <a:r>
              <a:rPr lang="tr-TR" b="1" dirty="0" err="1" smtClean="0">
                <a:solidFill>
                  <a:srgbClr val="00B050"/>
                </a:solidFill>
              </a:rPr>
              <a:t>infüzyon</a:t>
            </a:r>
            <a:r>
              <a:rPr lang="tr-TR" b="1" dirty="0" smtClean="0">
                <a:solidFill>
                  <a:srgbClr val="00B050"/>
                </a:solidFill>
              </a:rPr>
              <a:t>, 45 saat </a:t>
            </a:r>
          </a:p>
        </p:txBody>
      </p:sp>
    </p:spTree>
    <p:extLst>
      <p:ext uri="{BB962C8B-B14F-4D97-AF65-F5344CB8AC3E}">
        <p14:creationId xmlns:p14="http://schemas.microsoft.com/office/powerpoint/2010/main" val="234621962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MAGNEZYUM SÜLFAT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5661248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Mekanizma:</a:t>
            </a:r>
            <a:r>
              <a:rPr lang="tr-TR" b="1" dirty="0" smtClean="0"/>
              <a:t> net mekanizma </a:t>
            </a:r>
            <a:r>
              <a:rPr lang="tr-TR" b="1" dirty="0" smtClean="0">
                <a:solidFill>
                  <a:srgbClr val="FF0000"/>
                </a:solidFill>
              </a:rPr>
              <a:t>?</a:t>
            </a:r>
            <a:r>
              <a:rPr lang="tr-TR" b="1" dirty="0" smtClean="0"/>
              <a:t>, muhtemelen hücre zarında voltaja bağlı kanallarda </a:t>
            </a:r>
            <a:r>
              <a:rPr lang="tr-TR" b="1" dirty="0" err="1" smtClean="0"/>
              <a:t>hiperpolarizasyon</a:t>
            </a:r>
            <a:r>
              <a:rPr lang="tr-TR" b="1" dirty="0" smtClean="0"/>
              <a:t> ve kalsiyum ile yarışma, </a:t>
            </a:r>
            <a:r>
              <a:rPr lang="tr-TR" b="1" dirty="0" err="1" smtClean="0"/>
              <a:t>myometrial</a:t>
            </a:r>
            <a:r>
              <a:rPr lang="tr-TR" b="1" dirty="0" smtClean="0"/>
              <a:t> </a:t>
            </a:r>
            <a:r>
              <a:rPr lang="tr-TR" b="1" dirty="0" err="1" smtClean="0"/>
              <a:t>kontraktilite</a:t>
            </a:r>
            <a:r>
              <a:rPr lang="tr-TR" b="1" dirty="0" smtClean="0"/>
              <a:t> ↓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Etkinlik:</a:t>
            </a:r>
            <a:r>
              <a:rPr lang="tr-TR" b="1" dirty="0" smtClean="0"/>
              <a:t> </a:t>
            </a:r>
            <a:r>
              <a:rPr lang="tr-TR" b="1" dirty="0" err="1" smtClean="0"/>
              <a:t>plaseboya</a:t>
            </a:r>
            <a:r>
              <a:rPr lang="tr-TR" b="1" dirty="0" smtClean="0"/>
              <a:t> göre 48 saat içerisinde doğumu engellemede, </a:t>
            </a:r>
            <a:r>
              <a:rPr lang="tr-TR" b="1" dirty="0" err="1" smtClean="0"/>
              <a:t>neonatal</a:t>
            </a:r>
            <a:r>
              <a:rPr lang="tr-TR" b="1" dirty="0" smtClean="0"/>
              <a:t>/</a:t>
            </a:r>
            <a:r>
              <a:rPr lang="tr-TR" b="1" dirty="0" err="1" smtClean="0"/>
              <a:t>maternal</a:t>
            </a:r>
            <a:r>
              <a:rPr lang="tr-TR" b="1" dirty="0" smtClean="0"/>
              <a:t> sonucu geliştirmede başarılı değil, karşılaştırmalı çalışmalar ≈ diğer </a:t>
            </a:r>
            <a:r>
              <a:rPr lang="tr-TR" b="1" dirty="0" err="1" smtClean="0"/>
              <a:t>tokolitikler</a:t>
            </a:r>
            <a:endParaRPr lang="tr-TR" b="1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rgbClr val="002060"/>
                </a:solidFill>
              </a:rPr>
              <a:t>ACOG ve MFM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kısa dönem kullanımda seçenek (48 saate kadar)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Maternal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 yan etki: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b="1" dirty="0" smtClean="0"/>
              <a:t>terleme, yüzde kızarma, kan düzeyine bağlı </a:t>
            </a:r>
            <a:r>
              <a:rPr lang="tr-TR" b="1" dirty="0" err="1" smtClean="0"/>
              <a:t>toksisite</a:t>
            </a:r>
            <a:r>
              <a:rPr lang="tr-TR" b="1" dirty="0" smtClean="0"/>
              <a:t> (refleks kaybı, solunum baskılanması vb.)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Fetal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 yan etki: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err="1" smtClean="0"/>
              <a:t>fetal</a:t>
            </a:r>
            <a:r>
              <a:rPr lang="tr-TR" b="1" dirty="0" smtClean="0"/>
              <a:t> kalp hızı baz çizgisinde ve değişkenliğinde hafif azalma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/>
              <a:t>&gt; 7 gün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smtClean="0"/>
              <a:t>radyografik kemik anormallikleri, Mg / </a:t>
            </a:r>
            <a:r>
              <a:rPr lang="tr-TR" b="1" dirty="0" err="1" smtClean="0"/>
              <a:t>Ca</a:t>
            </a:r>
            <a:r>
              <a:rPr lang="tr-TR" b="1" dirty="0" smtClean="0"/>
              <a:t> / P / </a:t>
            </a:r>
            <a:r>
              <a:rPr lang="tr-TR" b="1" dirty="0" err="1" smtClean="0"/>
              <a:t>Osteokalsin</a:t>
            </a:r>
            <a:r>
              <a:rPr lang="tr-TR" b="1" dirty="0" smtClean="0"/>
              <a:t> düzey değişimleri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1833671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MAGNEZYUM SÜLFAT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340768"/>
            <a:ext cx="8640960" cy="5517232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tr-TR" b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Nöroprotektif</a:t>
            </a:r>
            <a:r>
              <a:rPr lang="tr-TR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 etki 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!!!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Kontraendikasyonlar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tr-TR" b="1" dirty="0" smtClean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err="1" smtClean="0"/>
              <a:t>myastenia</a:t>
            </a:r>
            <a:r>
              <a:rPr lang="tr-TR" b="1" dirty="0" smtClean="0"/>
              <a:t> </a:t>
            </a:r>
            <a:r>
              <a:rPr lang="tr-TR" b="1" dirty="0" err="1" smtClean="0"/>
              <a:t>gravis</a:t>
            </a:r>
            <a:r>
              <a:rPr lang="tr-TR" b="1" dirty="0" smtClean="0"/>
              <a:t>, </a:t>
            </a:r>
            <a:r>
              <a:rPr lang="tr-TR" b="1" dirty="0" err="1" smtClean="0"/>
              <a:t>kardiak</a:t>
            </a:r>
            <a:r>
              <a:rPr lang="tr-TR" b="1" dirty="0" smtClean="0"/>
              <a:t> iletim kusurları, </a:t>
            </a:r>
            <a:r>
              <a:rPr lang="tr-TR" b="1" dirty="0" err="1" smtClean="0"/>
              <a:t>myokardial</a:t>
            </a:r>
            <a:r>
              <a:rPr lang="tr-TR" b="1" dirty="0" smtClean="0"/>
              <a:t> baskılanma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/>
              <a:t>böbrek fonksiyon bozukluğu (idame dozu azalt (</a:t>
            </a:r>
            <a:r>
              <a:rPr lang="tr-TR" b="1" dirty="0" err="1" smtClean="0"/>
              <a:t>Kr</a:t>
            </a:r>
            <a:r>
              <a:rPr lang="tr-TR" b="1" dirty="0" smtClean="0"/>
              <a:t>:&gt;1,0 mg/dl) / verme (</a:t>
            </a:r>
            <a:r>
              <a:rPr lang="tr-TR" b="1" dirty="0" err="1" smtClean="0"/>
              <a:t>Kr</a:t>
            </a:r>
            <a:r>
              <a:rPr lang="tr-TR" b="1" dirty="0" smtClean="0"/>
              <a:t>:&gt;2,5 mg/dl))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/>
              <a:t>k</a:t>
            </a:r>
            <a:r>
              <a:rPr lang="tr-TR" b="1" dirty="0" smtClean="0"/>
              <a:t>alsiyum kanal </a:t>
            </a:r>
            <a:r>
              <a:rPr lang="tr-TR" b="1" dirty="0" err="1" smtClean="0"/>
              <a:t>blokerleri</a:t>
            </a:r>
            <a:r>
              <a:rPr lang="tr-TR" b="1" dirty="0" smtClean="0"/>
              <a:t> ile birlikte kullanılırsa solunum depresyonuna dikkat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Doz: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00B050"/>
                </a:solidFill>
              </a:rPr>
              <a:t>4-6 gr iv yükleme, 1-2 gr/saat iv idame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Takip:</a:t>
            </a:r>
            <a:r>
              <a:rPr lang="tr-TR" b="1" dirty="0" smtClean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/>
              <a:t>İ</a:t>
            </a:r>
            <a:r>
              <a:rPr lang="tr-TR" b="1" dirty="0" smtClean="0"/>
              <a:t>drar çıkışı (&gt; 25 ml/saat), </a:t>
            </a:r>
            <a:r>
              <a:rPr lang="tr-TR" b="1" dirty="0" err="1" smtClean="0"/>
              <a:t>dTR</a:t>
            </a:r>
            <a:r>
              <a:rPr lang="tr-TR" b="1" dirty="0" smtClean="0"/>
              <a:t>, solunum sayısı (&gt; 12/</a:t>
            </a:r>
            <a:r>
              <a:rPr lang="tr-TR" b="1" dirty="0" err="1" smtClean="0"/>
              <a:t>dk</a:t>
            </a:r>
            <a:r>
              <a:rPr lang="tr-TR" b="1" dirty="0" smtClean="0"/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/>
              <a:t>BFT bozuk ve idrar çıkışı olmayan hastada 6 saatte bir kan Mg düzeyi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err="1" smtClean="0">
                <a:solidFill>
                  <a:srgbClr val="FF0000"/>
                </a:solidFill>
              </a:rPr>
              <a:t>Toksisite</a:t>
            </a:r>
            <a:r>
              <a:rPr lang="tr-TR" b="1" dirty="0" smtClean="0"/>
              <a:t> </a:t>
            </a:r>
            <a:r>
              <a:rPr lang="tr-TR" b="1" dirty="0" smtClean="0">
                <a:sym typeface="Wingdings" panose="05000000000000000000" pitchFamily="2" charset="2"/>
              </a:rPr>
              <a:t> antidot  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Kalsiyum </a:t>
            </a:r>
            <a:r>
              <a:rPr lang="tr-TR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glukonat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tr-TR" b="1" dirty="0" smtClean="0">
                <a:sym typeface="Wingdings" panose="05000000000000000000" pitchFamily="2" charset="2"/>
              </a:rPr>
              <a:t>(</a:t>
            </a:r>
            <a:r>
              <a:rPr lang="tr-TR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1 gr iv, 5-10 </a:t>
            </a:r>
            <a:r>
              <a:rPr lang="tr-TR" b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dk’da</a:t>
            </a:r>
            <a:r>
              <a:rPr lang="tr-TR" b="1" dirty="0" smtClean="0">
                <a:sym typeface="Wingdings" panose="05000000000000000000" pitchFamily="2" charset="2"/>
              </a:rPr>
              <a:t>)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317464324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NİTRİK OKSİT DONÖRLERİ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511256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Mekanizma:</a:t>
            </a:r>
            <a:r>
              <a:rPr lang="tr-TR" b="1" dirty="0" smtClean="0"/>
              <a:t> L-</a:t>
            </a:r>
            <a:r>
              <a:rPr lang="tr-TR" b="1" dirty="0" err="1" smtClean="0"/>
              <a:t>Arg</a:t>
            </a:r>
            <a:r>
              <a:rPr lang="tr-TR" b="1" dirty="0" smtClean="0"/>
              <a:t> </a:t>
            </a:r>
            <a:r>
              <a:rPr lang="tr-TR" b="1" dirty="0" smtClean="0">
                <a:sym typeface="Wingdings" panose="05000000000000000000" pitchFamily="2" charset="2"/>
              </a:rPr>
              <a:t> L-</a:t>
            </a:r>
            <a:r>
              <a:rPr lang="tr-TR" b="1" dirty="0" err="1" smtClean="0">
                <a:sym typeface="Wingdings" panose="05000000000000000000" pitchFamily="2" charset="2"/>
              </a:rPr>
              <a:t>Citr</a:t>
            </a:r>
            <a:r>
              <a:rPr lang="tr-TR" b="1" dirty="0" smtClean="0">
                <a:sym typeface="Wingdings" panose="05000000000000000000" pitchFamily="2" charset="2"/>
              </a:rPr>
              <a:t> (NOS ile)  </a:t>
            </a:r>
            <a:r>
              <a:rPr lang="tr-TR" b="1" dirty="0" err="1" smtClean="0">
                <a:sym typeface="Wingdings" panose="05000000000000000000" pitchFamily="2" charset="2"/>
              </a:rPr>
              <a:t>cGMP</a:t>
            </a:r>
            <a:r>
              <a:rPr lang="tr-TR" b="1" dirty="0" smtClean="0">
                <a:sym typeface="Wingdings" panose="05000000000000000000" pitchFamily="2" charset="2"/>
              </a:rPr>
              <a:t>↑  düz kas gevşemesi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Etkinlik:</a:t>
            </a:r>
            <a:r>
              <a:rPr lang="tr-TR" b="1" dirty="0" smtClean="0">
                <a:sym typeface="Wingdings" panose="05000000000000000000" pitchFamily="2" charset="2"/>
              </a:rPr>
              <a:t> </a:t>
            </a:r>
            <a:r>
              <a:rPr lang="tr-TR" b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Gliseril</a:t>
            </a:r>
            <a:r>
              <a:rPr lang="tr-TR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 </a:t>
            </a:r>
            <a:r>
              <a:rPr lang="tr-TR" b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trinitrat</a:t>
            </a:r>
            <a:r>
              <a:rPr lang="tr-TR" b="1" dirty="0">
                <a:sym typeface="Wingdings" panose="05000000000000000000" pitchFamily="2" charset="2"/>
              </a:rPr>
              <a:t>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err="1" smtClean="0"/>
              <a:t>plaseboya</a:t>
            </a:r>
            <a:r>
              <a:rPr lang="tr-TR" b="1" dirty="0" smtClean="0"/>
              <a:t>, beta-</a:t>
            </a:r>
            <a:r>
              <a:rPr lang="tr-TR" b="1" dirty="0" err="1" smtClean="0"/>
              <a:t>agonistlere</a:t>
            </a:r>
            <a:r>
              <a:rPr lang="tr-TR" b="1" dirty="0" smtClean="0"/>
              <a:t>, </a:t>
            </a:r>
            <a:r>
              <a:rPr lang="tr-TR" b="1" dirty="0" err="1" smtClean="0"/>
              <a:t>nifedipine</a:t>
            </a:r>
            <a:r>
              <a:rPr lang="tr-TR" b="1" dirty="0" smtClean="0"/>
              <a:t> göre 48 saat içerisinde doğumu engellemede, </a:t>
            </a:r>
            <a:r>
              <a:rPr lang="tr-TR" b="1" dirty="0" err="1" smtClean="0"/>
              <a:t>neonatal</a:t>
            </a:r>
            <a:r>
              <a:rPr lang="tr-TR" b="1" dirty="0" smtClean="0"/>
              <a:t> sonucu geliştirmede </a:t>
            </a:r>
            <a:r>
              <a:rPr lang="tr-TR" b="1" dirty="0" smtClean="0">
                <a:solidFill>
                  <a:srgbClr val="FF0000"/>
                </a:solidFill>
              </a:rPr>
              <a:t>başarılı değil </a:t>
            </a:r>
            <a:r>
              <a:rPr lang="tr-TR" b="1" dirty="0" smtClean="0"/>
              <a:t>(zayıf çalışmalar)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M</a:t>
            </a: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aternal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 yan etki: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tr-TR" b="1" dirty="0" smtClean="0">
                <a:sym typeface="Wingdings" panose="05000000000000000000" pitchFamily="2" charset="2"/>
              </a:rPr>
              <a:t>baş ağrısı, hipotansiyon, sersemlik, yüzde kızarma, çarpıntı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Fetal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 yan etkiler: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tr-TR" b="1" dirty="0" err="1" smtClean="0">
                <a:sym typeface="Wingdings" panose="05000000000000000000" pitchFamily="2" charset="2"/>
              </a:rPr>
              <a:t>maternal</a:t>
            </a:r>
            <a:r>
              <a:rPr lang="tr-TR" b="1" dirty="0" smtClean="0">
                <a:sym typeface="Wingdings" panose="05000000000000000000" pitchFamily="2" charset="2"/>
              </a:rPr>
              <a:t> hipotansiyona bağlı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148685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NİTRİK OKSİT DONÖRLERİ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70912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</a:rPr>
              <a:t>Kontraendikasyonlar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tr-TR" b="1" dirty="0" smtClean="0"/>
              <a:t> hipotansiyon, </a:t>
            </a:r>
            <a:r>
              <a:rPr lang="tr-TR" b="1" dirty="0" err="1" smtClean="0"/>
              <a:t>pre-load</a:t>
            </a:r>
            <a:r>
              <a:rPr lang="tr-TR" b="1" dirty="0" smtClean="0"/>
              <a:t> bağımlı kalp sorunları (AY)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</a:rPr>
              <a:t>Doz:</a:t>
            </a:r>
            <a:r>
              <a:rPr lang="tr-TR" b="1" dirty="0" smtClean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err="1" smtClean="0"/>
              <a:t>transdermal</a:t>
            </a:r>
            <a:r>
              <a:rPr lang="tr-TR" b="1" dirty="0" smtClean="0"/>
              <a:t> </a:t>
            </a:r>
            <a:r>
              <a:rPr lang="tr-TR" b="1" dirty="0" err="1" smtClean="0"/>
              <a:t>patch</a:t>
            </a:r>
            <a:r>
              <a:rPr lang="tr-TR" b="1" dirty="0" smtClean="0"/>
              <a:t> veya iv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>
                <a:solidFill>
                  <a:srgbClr val="00B050"/>
                </a:solidFill>
              </a:rPr>
              <a:t>10 mg </a:t>
            </a:r>
            <a:r>
              <a:rPr lang="tr-TR" b="1" dirty="0" err="1" smtClean="0">
                <a:solidFill>
                  <a:srgbClr val="00B050"/>
                </a:solidFill>
              </a:rPr>
              <a:t>gliseril</a:t>
            </a:r>
            <a:r>
              <a:rPr lang="tr-TR" b="1" dirty="0" smtClean="0">
                <a:solidFill>
                  <a:srgbClr val="00B050"/>
                </a:solidFill>
              </a:rPr>
              <a:t> </a:t>
            </a:r>
            <a:r>
              <a:rPr lang="tr-TR" b="1" dirty="0" err="1" smtClean="0">
                <a:solidFill>
                  <a:srgbClr val="00B050"/>
                </a:solidFill>
              </a:rPr>
              <a:t>trinitrat</a:t>
            </a:r>
            <a:r>
              <a:rPr lang="tr-TR" b="1" dirty="0" smtClean="0">
                <a:solidFill>
                  <a:srgbClr val="00B050"/>
                </a:solidFill>
              </a:rPr>
              <a:t> </a:t>
            </a:r>
            <a:r>
              <a:rPr lang="tr-TR" b="1" dirty="0" err="1" smtClean="0">
                <a:solidFill>
                  <a:srgbClr val="00B050"/>
                </a:solidFill>
              </a:rPr>
              <a:t>patch</a:t>
            </a:r>
            <a:r>
              <a:rPr lang="tr-TR" b="1" dirty="0" smtClean="0">
                <a:solidFill>
                  <a:srgbClr val="00B050"/>
                </a:solidFill>
              </a:rPr>
              <a:t>, karın cildine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/>
              <a:t>1 saat sonra kasılmalar azalmazsa 1 tane daha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 smtClean="0"/>
              <a:t>Maksimum 2 </a:t>
            </a:r>
            <a:r>
              <a:rPr lang="tr-TR" b="1" dirty="0" err="1" smtClean="0"/>
              <a:t>patch</a:t>
            </a:r>
            <a:r>
              <a:rPr lang="tr-TR" b="1" dirty="0" smtClean="0"/>
              <a:t>, 24 saat sonra çıkartılacak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r-TR" b="1" dirty="0">
                <a:solidFill>
                  <a:srgbClr val="00B050"/>
                </a:solidFill>
              </a:rPr>
              <a:t>i</a:t>
            </a:r>
            <a:r>
              <a:rPr lang="tr-TR" b="1" dirty="0" smtClean="0">
                <a:solidFill>
                  <a:srgbClr val="00B050"/>
                </a:solidFill>
              </a:rPr>
              <a:t>v </a:t>
            </a:r>
            <a:r>
              <a:rPr lang="tr-TR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 20 </a:t>
            </a:r>
            <a:r>
              <a:rPr lang="tr-TR" b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mcg</a:t>
            </a:r>
            <a:r>
              <a:rPr lang="tr-TR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/</a:t>
            </a:r>
            <a:r>
              <a:rPr lang="tr-TR" b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dk</a:t>
            </a:r>
            <a:r>
              <a:rPr lang="tr-TR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 </a:t>
            </a:r>
            <a:r>
              <a:rPr lang="tr-TR" b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infüzyon</a:t>
            </a:r>
            <a:endParaRPr lang="tr-TR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74241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TOKOLİZ - ÖZET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532859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Preterm</a:t>
            </a:r>
            <a:r>
              <a:rPr lang="tr-TR" b="1" dirty="0" smtClean="0"/>
              <a:t> eyleme yaklaşımın bir parçasıdır.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Amaç terme ulaşmak değil zaman kazanmaktır.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24-32 hafta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indometazin</a:t>
            </a:r>
            <a:r>
              <a:rPr lang="tr-TR" b="1" dirty="0" smtClean="0">
                <a:sym typeface="Wingdings" panose="05000000000000000000" pitchFamily="2" charset="2"/>
              </a:rPr>
              <a:t>, </a:t>
            </a:r>
            <a:r>
              <a:rPr lang="tr-TR" b="1" dirty="0" err="1" smtClean="0">
                <a:solidFill>
                  <a:srgbClr val="FFC000"/>
                </a:solidFill>
                <a:sym typeface="Wingdings" panose="05000000000000000000" pitchFamily="2" charset="2"/>
              </a:rPr>
              <a:t>nifedipin</a:t>
            </a:r>
            <a:r>
              <a:rPr lang="tr-TR" b="1" dirty="0" smtClean="0">
                <a:solidFill>
                  <a:srgbClr val="FFC000"/>
                </a:solidFill>
                <a:sym typeface="Wingdings" panose="05000000000000000000" pitchFamily="2" charset="2"/>
              </a:rPr>
              <a:t>,</a:t>
            </a:r>
            <a:r>
              <a:rPr lang="tr-TR" b="1" dirty="0" smtClean="0">
                <a:sym typeface="Wingdings" panose="05000000000000000000" pitchFamily="2" charset="2"/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sym typeface="Wingdings" panose="05000000000000000000" pitchFamily="2" charset="2"/>
              </a:rPr>
              <a:t>ritodrin</a:t>
            </a:r>
            <a:r>
              <a:rPr lang="tr-TR" b="1" dirty="0" smtClean="0">
                <a:sym typeface="Wingdings" panose="05000000000000000000" pitchFamily="2" charset="2"/>
              </a:rPr>
              <a:t>, </a:t>
            </a:r>
            <a:r>
              <a:rPr lang="tr-TR" b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MgSO4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32-34 hafta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err="1" smtClean="0">
                <a:solidFill>
                  <a:srgbClr val="00B050"/>
                </a:solidFill>
                <a:sym typeface="Wingdings" panose="05000000000000000000" pitchFamily="2" charset="2"/>
              </a:rPr>
              <a:t>nifedipin</a:t>
            </a:r>
            <a:r>
              <a:rPr lang="tr-TR" b="1" dirty="0" smtClean="0">
                <a:sym typeface="Wingdings" panose="05000000000000000000" pitchFamily="2" charset="2"/>
              </a:rPr>
              <a:t>, </a:t>
            </a:r>
            <a:r>
              <a:rPr lang="tr-TR" b="1" dirty="0" err="1" smtClean="0">
                <a:solidFill>
                  <a:srgbClr val="FFC000"/>
                </a:solidFill>
                <a:sym typeface="Wingdings" panose="05000000000000000000" pitchFamily="2" charset="2"/>
              </a:rPr>
              <a:t>ritodrin</a:t>
            </a:r>
            <a:r>
              <a:rPr lang="tr-TR" b="1" dirty="0" smtClean="0">
                <a:sym typeface="Wingdings" panose="05000000000000000000" pitchFamily="2" charset="2"/>
              </a:rPr>
              <a:t>, </a:t>
            </a:r>
            <a:r>
              <a:rPr lang="tr-TR" b="1" dirty="0" err="1" smtClean="0">
                <a:solidFill>
                  <a:srgbClr val="C00000"/>
                </a:solidFill>
                <a:sym typeface="Wingdings" panose="05000000000000000000" pitchFamily="2" charset="2"/>
              </a:rPr>
              <a:t>atosiban</a:t>
            </a:r>
            <a:endParaRPr lang="tr-TR" b="1" dirty="0">
              <a:solidFill>
                <a:srgbClr val="C00000"/>
              </a:solidFill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% 50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err="1" smtClean="0">
                <a:sym typeface="Wingdings" panose="05000000000000000000" pitchFamily="2" charset="2"/>
              </a:rPr>
              <a:t>tokoliz</a:t>
            </a:r>
            <a:r>
              <a:rPr lang="tr-TR" b="1" dirty="0" smtClean="0">
                <a:sym typeface="Wingdings" panose="05000000000000000000" pitchFamily="2" charset="2"/>
              </a:rPr>
              <a:t> yapmasak da doğurmaz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% 10 </a:t>
            </a:r>
            <a:r>
              <a:rPr lang="tr-TR" b="1" dirty="0" smtClean="0">
                <a:sym typeface="Wingdings" panose="05000000000000000000" pitchFamily="2" charset="2"/>
              </a:rPr>
              <a:t> ne yaparsan yap, doğurur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>
                <a:sym typeface="Wingdings" panose="05000000000000000000" pitchFamily="2" charset="2"/>
              </a:rPr>
              <a:t>Y</a:t>
            </a:r>
            <a:r>
              <a:rPr lang="tr-TR" b="1" dirty="0" smtClean="0">
                <a:sym typeface="Wingdings" panose="05000000000000000000" pitchFamily="2" charset="2"/>
              </a:rPr>
              <a:t>atak istirahati, </a:t>
            </a:r>
            <a:r>
              <a:rPr lang="tr-TR" b="1" dirty="0" err="1" smtClean="0">
                <a:sym typeface="Wingdings" panose="05000000000000000000" pitchFamily="2" charset="2"/>
              </a:rPr>
              <a:t>sedasyon</a:t>
            </a:r>
            <a:r>
              <a:rPr lang="tr-TR" b="1" dirty="0" smtClean="0">
                <a:sym typeface="Wingdings" panose="05000000000000000000" pitchFamily="2" charset="2"/>
              </a:rPr>
              <a:t>, </a:t>
            </a:r>
            <a:r>
              <a:rPr lang="tr-TR" b="1" dirty="0" err="1" smtClean="0">
                <a:sym typeface="Wingdings" panose="05000000000000000000" pitchFamily="2" charset="2"/>
              </a:rPr>
              <a:t>hidrasyon</a:t>
            </a:r>
            <a:r>
              <a:rPr lang="tr-TR" b="1" dirty="0" smtClean="0">
                <a:sym typeface="Wingdings" panose="05000000000000000000" pitchFamily="2" charset="2"/>
              </a:rPr>
              <a:t>  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XXX</a:t>
            </a:r>
            <a:r>
              <a:rPr lang="tr-TR" dirty="0" smtClean="0">
                <a:sym typeface="Wingdings" panose="05000000000000000000" pitchFamily="2" charset="2"/>
              </a:rPr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8098213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460" y="0"/>
            <a:ext cx="9252520" cy="6858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552800" y="4149080"/>
            <a:ext cx="4591200" cy="184665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tr-TR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Teşekkürler…</a:t>
            </a:r>
          </a:p>
        </p:txBody>
      </p:sp>
    </p:spTree>
    <p:extLst>
      <p:ext uri="{BB962C8B-B14F-4D97-AF65-F5344CB8AC3E}">
        <p14:creationId xmlns:p14="http://schemas.microsoft.com/office/powerpoint/2010/main" val="15109524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PRETERM DOĞUM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itchFamily="2" charset="2"/>
              <a:buChar char="Ø"/>
            </a:pPr>
            <a:r>
              <a:rPr lang="tr-TR" b="1" dirty="0" smtClean="0"/>
              <a:t>Uzun dönem komplikasyonlar:  </a:t>
            </a:r>
          </a:p>
          <a:p>
            <a:pPr lvl="1">
              <a:buFont typeface="Arial" pitchFamily="34" charset="0"/>
              <a:buChar char="•"/>
            </a:pPr>
            <a:r>
              <a:rPr lang="tr-TR" b="1" dirty="0" smtClean="0"/>
              <a:t>Fiziksel (görme/işitme bozukluğu, kronik akciğer hastalığı, serebral palsi vb.)</a:t>
            </a:r>
          </a:p>
          <a:p>
            <a:pPr lvl="1">
              <a:buFont typeface="Arial" pitchFamily="34" charset="0"/>
              <a:buChar char="•"/>
            </a:pPr>
            <a:r>
              <a:rPr lang="tr-TR" b="1" dirty="0" smtClean="0"/>
              <a:t>Davranışsal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/>
              <a:t>Aile ve toplum üzerine belirgin sosyoekonomik etki  (ABD</a:t>
            </a:r>
            <a:r>
              <a:rPr lang="tr-TR" b="1" dirty="0" smtClean="0">
                <a:sym typeface="Wingdings" pitchFamily="2" charset="2"/>
              </a:rPr>
              <a:t> 26,200,000,000 $ / yıl ↑)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sym typeface="Wingdings" pitchFamily="2" charset="2"/>
              </a:rPr>
              <a:t>Çok çeşitli </a:t>
            </a:r>
            <a:r>
              <a:rPr lang="tr-TR" b="1" dirty="0" smtClean="0">
                <a:solidFill>
                  <a:srgbClr val="00B050"/>
                </a:solidFill>
                <a:sym typeface="Wingdings" pitchFamily="2" charset="2"/>
              </a:rPr>
              <a:t>neden</a:t>
            </a:r>
            <a:r>
              <a:rPr lang="tr-TR" b="1" dirty="0" smtClean="0">
                <a:solidFill>
                  <a:srgbClr val="FF0000"/>
                </a:solidFill>
                <a:sym typeface="Wingdings" pitchFamily="2" charset="2"/>
              </a:rPr>
              <a:t>(!)</a:t>
            </a:r>
            <a:r>
              <a:rPr lang="tr-TR" b="1" dirty="0" smtClean="0">
                <a:sym typeface="Wingdings" pitchFamily="2" charset="2"/>
              </a:rPr>
              <a:t>/</a:t>
            </a:r>
            <a:r>
              <a:rPr lang="tr-TR" b="1" dirty="0" smtClean="0">
                <a:solidFill>
                  <a:srgbClr val="00B050"/>
                </a:solidFill>
                <a:sym typeface="Wingdings" pitchFamily="2" charset="2"/>
              </a:rPr>
              <a:t>risk faktörleri</a:t>
            </a:r>
            <a:r>
              <a:rPr lang="tr-TR" b="1" dirty="0" smtClean="0">
                <a:sym typeface="Wingdings" pitchFamily="2" charset="2"/>
              </a:rPr>
              <a:t>: </a:t>
            </a:r>
          </a:p>
          <a:p>
            <a:pPr lvl="1">
              <a:buFont typeface="Arial" pitchFamily="34" charset="0"/>
              <a:buChar char="•"/>
            </a:pPr>
            <a:r>
              <a:rPr lang="tr-TR" b="1" dirty="0" smtClean="0">
                <a:sym typeface="Wingdings" pitchFamily="2" charset="2"/>
              </a:rPr>
              <a:t>diyabet, hipertansiyon, obezite, kaşeksi, ırk, çoğul gebelik, stress, sigara/alkol kullanımı, enfeksiyon...</a:t>
            </a:r>
          </a:p>
          <a:p>
            <a:endParaRPr lang="tr-T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276054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411760" y="332656"/>
            <a:ext cx="4494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Preterm Eylem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8" name="7 Düz Ok Bağlayıcısı"/>
          <p:cNvCxnSpPr/>
          <p:nvPr/>
        </p:nvCxnSpPr>
        <p:spPr>
          <a:xfrm flipH="1">
            <a:off x="2123728" y="1412776"/>
            <a:ext cx="720080" cy="576064"/>
          </a:xfrm>
          <a:prstGeom prst="straightConnector1">
            <a:avLst/>
          </a:prstGeom>
          <a:ln w="762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6228184" y="1340768"/>
            <a:ext cx="720080" cy="648072"/>
          </a:xfrm>
          <a:prstGeom prst="straightConnector1">
            <a:avLst/>
          </a:prstGeom>
          <a:ln w="762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Dikdörtgen"/>
          <p:cNvSpPr/>
          <p:nvPr/>
        </p:nvSpPr>
        <p:spPr>
          <a:xfrm>
            <a:off x="683568" y="2132856"/>
            <a:ext cx="2612895" cy="13542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Spontan</a:t>
            </a:r>
          </a:p>
          <a:p>
            <a:pPr algn="ctr"/>
            <a:r>
              <a:rPr lang="tr-T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2/3 (  ̴%70)</a:t>
            </a:r>
            <a:endParaRPr lang="tr-TR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091718" y="2060848"/>
            <a:ext cx="3986028" cy="15388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Endike</a:t>
            </a:r>
            <a:endParaRPr lang="tr-TR" sz="54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tr-T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(preeklampsi, IUGR vb.)</a:t>
            </a:r>
            <a:r>
              <a:rPr lang="tr-TR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tr-TR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67544" y="4581128"/>
            <a:ext cx="83096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TEK SENDROM, ÇOK NEDEN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2951312" y="6611779"/>
            <a:ext cx="61926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smtClean="0"/>
              <a:t>*</a:t>
            </a:r>
            <a:r>
              <a:rPr lang="en-US" sz="1000" dirty="0" smtClean="0"/>
              <a:t>Romero</a:t>
            </a:r>
            <a:r>
              <a:rPr lang="tr-TR" sz="1000" dirty="0" smtClean="0"/>
              <a:t> </a:t>
            </a:r>
            <a:r>
              <a:rPr lang="en-US" sz="1000" dirty="0" smtClean="0"/>
              <a:t>R, </a:t>
            </a:r>
            <a:r>
              <a:rPr lang="en-US" sz="1000" dirty="0" err="1" smtClean="0"/>
              <a:t>Dey</a:t>
            </a:r>
            <a:r>
              <a:rPr lang="en-US" sz="1000" dirty="0" smtClean="0"/>
              <a:t> SK, Fisher SJ</a:t>
            </a:r>
            <a:r>
              <a:rPr lang="tr-TR" sz="1000" dirty="0" smtClean="0"/>
              <a:t>.</a:t>
            </a:r>
            <a:r>
              <a:rPr lang="en-US" sz="1000" dirty="0" smtClean="0"/>
              <a:t> Preterm labor: one syndrome, many causes.</a:t>
            </a:r>
            <a:r>
              <a:rPr lang="tr-TR" sz="1000" dirty="0" smtClean="0"/>
              <a:t> Science. 2014 Aug 15;345(6198):760-5.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73962636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nihms-632672-f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526" y="809831"/>
            <a:ext cx="8514945" cy="4995434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2951312" y="6611779"/>
            <a:ext cx="61926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smtClean="0"/>
              <a:t>*</a:t>
            </a:r>
            <a:r>
              <a:rPr lang="en-US" sz="1000" dirty="0" smtClean="0"/>
              <a:t>Romero</a:t>
            </a:r>
            <a:r>
              <a:rPr lang="tr-TR" sz="1000" dirty="0" smtClean="0"/>
              <a:t> </a:t>
            </a:r>
            <a:r>
              <a:rPr lang="en-US" sz="1000" dirty="0" smtClean="0"/>
              <a:t>R, </a:t>
            </a:r>
            <a:r>
              <a:rPr lang="en-US" sz="1000" dirty="0" err="1" smtClean="0"/>
              <a:t>Dey</a:t>
            </a:r>
            <a:r>
              <a:rPr lang="en-US" sz="1000" dirty="0" smtClean="0"/>
              <a:t> SK, Fisher SJ</a:t>
            </a:r>
            <a:r>
              <a:rPr lang="tr-TR" sz="1000" dirty="0" smtClean="0"/>
              <a:t>.</a:t>
            </a:r>
            <a:r>
              <a:rPr lang="en-US" sz="1000" dirty="0" smtClean="0"/>
              <a:t> Preterm labor: one syndrome, many causes.</a:t>
            </a:r>
            <a:r>
              <a:rPr lang="tr-TR" sz="1000" dirty="0" smtClean="0"/>
              <a:t> Science. 2014 Aug 15;345(6198):760-5.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07986749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tr-TR" sz="4000" b="1" dirty="0" smtClean="0">
                <a:solidFill>
                  <a:srgbClr val="0070C0"/>
                </a:solidFill>
              </a:rPr>
              <a:t>PRETERM EYLEM – BELİRTİ/BULGULAR</a:t>
            </a:r>
            <a:endParaRPr lang="tr-TR" sz="4000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141168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Term</a:t>
            </a:r>
            <a:r>
              <a:rPr lang="tr-TR" b="1" dirty="0" smtClean="0"/>
              <a:t>/</a:t>
            </a:r>
            <a:r>
              <a:rPr lang="tr-TR" b="1" dirty="0" err="1" smtClean="0"/>
              <a:t>preterm</a:t>
            </a:r>
            <a:r>
              <a:rPr lang="tr-TR" b="1" dirty="0" smtClean="0"/>
              <a:t> doğum eylemi belirti/bulguları benzer </a:t>
            </a:r>
            <a:r>
              <a:rPr lang="tr-TR" b="1" dirty="0" smtClean="0">
                <a:sym typeface="Wingdings" panose="05000000000000000000" pitchFamily="2" charset="2"/>
              </a:rPr>
              <a:t> </a:t>
            </a:r>
            <a:r>
              <a:rPr lang="tr-TR" b="1" dirty="0" smtClean="0"/>
              <a:t>Adet benzeri kramplar, kasılmalar, sırt/bel ağrısı, vajinal baskı hissi, akıntı, lekelenme/kanama vb.</a:t>
            </a:r>
          </a:p>
          <a:p>
            <a:pPr marL="0" indent="0">
              <a:buNone/>
            </a:pPr>
            <a:endParaRPr lang="tr-TR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>
                <a:solidFill>
                  <a:srgbClr val="00B050"/>
                </a:solidFill>
              </a:rPr>
              <a:t>Gerçek / Yalancı eylem ?</a:t>
            </a:r>
          </a:p>
          <a:p>
            <a:pPr marL="0" indent="0">
              <a:buNone/>
            </a:pPr>
            <a:endParaRPr lang="tr-TR" b="1" dirty="0" smtClean="0">
              <a:solidFill>
                <a:srgbClr val="00B05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>
                <a:solidFill>
                  <a:srgbClr val="FF0000"/>
                </a:solidFill>
              </a:rPr>
              <a:t>Servikal</a:t>
            </a:r>
            <a:r>
              <a:rPr lang="tr-TR" b="1" dirty="0" smtClean="0">
                <a:solidFill>
                  <a:srgbClr val="FF0000"/>
                </a:solidFill>
              </a:rPr>
              <a:t> değişiklikler </a:t>
            </a:r>
            <a:r>
              <a:rPr lang="tr-TR" b="1" dirty="0" smtClean="0"/>
              <a:t>(yumuşama, öne dönme, </a:t>
            </a:r>
            <a:r>
              <a:rPr lang="tr-TR" b="1" dirty="0" err="1" smtClean="0"/>
              <a:t>dilatasyon</a:t>
            </a:r>
            <a:r>
              <a:rPr lang="tr-TR" b="1" dirty="0" smtClean="0"/>
              <a:t>, </a:t>
            </a:r>
            <a:r>
              <a:rPr lang="tr-TR" b="1" dirty="0" err="1" smtClean="0"/>
              <a:t>effasman</a:t>
            </a:r>
            <a:r>
              <a:rPr lang="tr-TR" b="1" dirty="0" smtClean="0"/>
              <a:t>/silinme) ve bunların </a:t>
            </a:r>
            <a:r>
              <a:rPr lang="tr-TR" b="1" dirty="0" smtClean="0">
                <a:solidFill>
                  <a:srgbClr val="FF0000"/>
                </a:solidFill>
              </a:rPr>
              <a:t>gelişme sürati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" name="5 Resim" descr="indi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8335" y="2932502"/>
            <a:ext cx="2520280" cy="192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6267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PRETERM EYLEM – DEĞERLENDİRME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99715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Hikaye / risk faktörleri / ilk muayene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Spekulum</a:t>
            </a:r>
            <a:r>
              <a:rPr lang="tr-TR" b="1" dirty="0" smtClean="0"/>
              <a:t> muayenesi (açıklık, kanama, su gelişi, örnek alınması vb.)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Dijital </a:t>
            </a:r>
            <a:r>
              <a:rPr lang="tr-TR" b="1" dirty="0" err="1" smtClean="0"/>
              <a:t>servikal</a:t>
            </a:r>
            <a:r>
              <a:rPr lang="tr-TR" b="1" dirty="0" smtClean="0"/>
              <a:t> muayene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Transvajinal</a:t>
            </a:r>
            <a:r>
              <a:rPr lang="tr-TR" b="1" dirty="0" smtClean="0"/>
              <a:t> USG (</a:t>
            </a:r>
            <a:r>
              <a:rPr lang="tr-TR" b="1" dirty="0" err="1" smtClean="0"/>
              <a:t>servikal</a:t>
            </a:r>
            <a:r>
              <a:rPr lang="tr-TR" b="1" dirty="0" smtClean="0"/>
              <a:t> uzunluk ölçümü)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Obstetrik</a:t>
            </a:r>
            <a:r>
              <a:rPr lang="tr-TR" b="1" dirty="0" smtClean="0"/>
              <a:t> USG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Laboratuvar testleri (</a:t>
            </a:r>
            <a:r>
              <a:rPr lang="tr-TR" b="1" dirty="0" err="1" smtClean="0"/>
              <a:t>rektovajinal</a:t>
            </a:r>
            <a:r>
              <a:rPr lang="tr-TR" b="1" dirty="0" smtClean="0"/>
              <a:t> GBS kültürü, idrar kültürü, seçili hastalara </a:t>
            </a:r>
            <a:r>
              <a:rPr lang="tr-TR" b="1" dirty="0" err="1" smtClean="0"/>
              <a:t>fetal</a:t>
            </a:r>
            <a:r>
              <a:rPr lang="tr-TR" b="1" dirty="0" smtClean="0"/>
              <a:t> </a:t>
            </a:r>
            <a:r>
              <a:rPr lang="tr-TR" b="1" dirty="0" err="1" smtClean="0"/>
              <a:t>fibronektin</a:t>
            </a:r>
            <a:r>
              <a:rPr lang="tr-TR" b="1" dirty="0" smtClean="0"/>
              <a:t> vb.)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7879615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PRETERM EYLEM – TANI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u="sng" dirty="0" smtClean="0"/>
              <a:t>Tanım</a:t>
            </a:r>
            <a:r>
              <a:rPr lang="tr-TR" b="1" dirty="0" smtClean="0"/>
              <a:t>: </a:t>
            </a:r>
            <a:r>
              <a:rPr lang="tr-TR" b="1" dirty="0" err="1">
                <a:solidFill>
                  <a:srgbClr val="00B050"/>
                </a:solidFill>
              </a:rPr>
              <a:t>S</a:t>
            </a:r>
            <a:r>
              <a:rPr lang="tr-TR" b="1" dirty="0" err="1" smtClean="0">
                <a:solidFill>
                  <a:srgbClr val="00B050"/>
                </a:solidFill>
              </a:rPr>
              <a:t>ervikal</a:t>
            </a:r>
            <a:r>
              <a:rPr lang="tr-TR" b="1" dirty="0" smtClean="0">
                <a:solidFill>
                  <a:srgbClr val="00B050"/>
                </a:solidFill>
              </a:rPr>
              <a:t> değişikliğe yol açan ağrılı düzenli </a:t>
            </a:r>
            <a:r>
              <a:rPr lang="tr-TR" b="1" dirty="0" err="1" smtClean="0">
                <a:solidFill>
                  <a:srgbClr val="00B050"/>
                </a:solidFill>
              </a:rPr>
              <a:t>uterin</a:t>
            </a:r>
            <a:r>
              <a:rPr lang="tr-TR" b="1" dirty="0" smtClean="0">
                <a:solidFill>
                  <a:srgbClr val="00B050"/>
                </a:solidFill>
              </a:rPr>
              <a:t> </a:t>
            </a:r>
            <a:r>
              <a:rPr lang="tr-TR" b="1" dirty="0" err="1" smtClean="0">
                <a:solidFill>
                  <a:srgbClr val="00B050"/>
                </a:solidFill>
              </a:rPr>
              <a:t>kontraksiyonlar</a:t>
            </a:r>
            <a:endParaRPr lang="tr-TR" b="1" dirty="0" smtClean="0">
              <a:solidFill>
                <a:srgbClr val="00B05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Kanama, su gelişi </a:t>
            </a:r>
            <a:r>
              <a:rPr lang="tr-TR" b="1" dirty="0" smtClean="0">
                <a:sym typeface="Wingdings" panose="05000000000000000000" pitchFamily="2" charset="2"/>
              </a:rPr>
              <a:t> destekler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>
                <a:sym typeface="Wingdings" panose="05000000000000000000" pitchFamily="2" charset="2"/>
              </a:rPr>
              <a:t>Klasik  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&gt; 2 cm </a:t>
            </a:r>
            <a:r>
              <a:rPr lang="tr-TR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dilatasyon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, ≥ % 80 </a:t>
            </a:r>
            <a:r>
              <a:rPr lang="tr-TR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efasman</a:t>
            </a:r>
            <a:endParaRPr lang="tr-TR" b="1" dirty="0" smtClean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>
                <a:sym typeface="Wingdings" panose="05000000000000000000" pitchFamily="2" charset="2"/>
              </a:rPr>
              <a:t>Alternatif  </a:t>
            </a:r>
            <a:r>
              <a:rPr lang="tr-TR" b="1" dirty="0" err="1" smtClean="0">
                <a:sym typeface="Wingdings" panose="05000000000000000000" pitchFamily="2" charset="2"/>
              </a:rPr>
              <a:t>Uterin</a:t>
            </a:r>
            <a:r>
              <a:rPr lang="tr-TR" b="1" dirty="0" smtClean="0">
                <a:sym typeface="Wingdings" panose="05000000000000000000" pitchFamily="2" charset="2"/>
              </a:rPr>
              <a:t> kasılmalar (≥ 4/20 dakika, 8/60 dakika) </a:t>
            </a:r>
            <a:r>
              <a:rPr lang="tr-TR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+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tr-TR" b="1" dirty="0" smtClean="0">
                <a:sym typeface="Wingdings" panose="05000000000000000000" pitchFamily="2" charset="2"/>
              </a:rPr>
              <a:t>≥ 3 cm </a:t>
            </a:r>
            <a:r>
              <a:rPr lang="tr-TR" b="1" dirty="0" err="1" smtClean="0">
                <a:sym typeface="Wingdings" panose="05000000000000000000" pitchFamily="2" charset="2"/>
              </a:rPr>
              <a:t>servikal</a:t>
            </a:r>
            <a:r>
              <a:rPr lang="tr-TR" b="1" dirty="0" smtClean="0">
                <a:sym typeface="Wingdings" panose="05000000000000000000" pitchFamily="2" charset="2"/>
              </a:rPr>
              <a:t> </a:t>
            </a:r>
            <a:r>
              <a:rPr lang="tr-TR" b="1" dirty="0" err="1" smtClean="0">
                <a:sym typeface="Wingdings" panose="05000000000000000000" pitchFamily="2" charset="2"/>
              </a:rPr>
              <a:t>dilatasyon</a:t>
            </a:r>
            <a:r>
              <a:rPr lang="tr-TR" b="1" dirty="0" smtClean="0">
                <a:sym typeface="Wingdings" panose="05000000000000000000" pitchFamily="2" charset="2"/>
              </a:rPr>
              <a:t> veya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tr-TR" b="1" dirty="0" smtClean="0">
                <a:sym typeface="Wingdings" panose="05000000000000000000" pitchFamily="2" charset="2"/>
              </a:rPr>
              <a:t>TV-USG &lt; 20 mm </a:t>
            </a:r>
            <a:r>
              <a:rPr lang="tr-TR" b="1" dirty="0" err="1" smtClean="0">
                <a:sym typeface="Wingdings" panose="05000000000000000000" pitchFamily="2" charset="2"/>
              </a:rPr>
              <a:t>servikal</a:t>
            </a:r>
            <a:r>
              <a:rPr lang="tr-TR" b="1" dirty="0" smtClean="0">
                <a:sym typeface="Wingdings" panose="05000000000000000000" pitchFamily="2" charset="2"/>
              </a:rPr>
              <a:t> uzunluk veya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tr-TR" b="1" dirty="0" smtClean="0">
                <a:sym typeface="Wingdings" panose="05000000000000000000" pitchFamily="2" charset="2"/>
              </a:rPr>
              <a:t>TV-USG 20 - &lt;30 mm </a:t>
            </a:r>
            <a:r>
              <a:rPr lang="tr-TR" b="1" dirty="0" err="1" smtClean="0">
                <a:sym typeface="Wingdings" panose="05000000000000000000" pitchFamily="2" charset="2"/>
              </a:rPr>
              <a:t>servikal</a:t>
            </a:r>
            <a:r>
              <a:rPr lang="tr-TR" b="1" dirty="0" smtClean="0">
                <a:sym typeface="Wingdings" panose="05000000000000000000" pitchFamily="2" charset="2"/>
              </a:rPr>
              <a:t> uzunluk, f-FN (+)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3640952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TEDAVİ - KONTRAENDİKASYON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Intrauterin</a:t>
            </a:r>
            <a:r>
              <a:rPr lang="tr-TR" b="1" dirty="0" smtClean="0"/>
              <a:t> </a:t>
            </a:r>
            <a:r>
              <a:rPr lang="tr-TR" b="1" dirty="0" err="1" smtClean="0"/>
              <a:t>fetal</a:t>
            </a:r>
            <a:r>
              <a:rPr lang="tr-TR" b="1" dirty="0" smtClean="0"/>
              <a:t> ölüm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Letal</a:t>
            </a:r>
            <a:r>
              <a:rPr lang="tr-TR" b="1" dirty="0" smtClean="0"/>
              <a:t> </a:t>
            </a:r>
            <a:r>
              <a:rPr lang="tr-TR" b="1" dirty="0" err="1" smtClean="0"/>
              <a:t>fetal</a:t>
            </a:r>
            <a:r>
              <a:rPr lang="tr-TR" b="1" dirty="0" smtClean="0"/>
              <a:t> anomali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Tatminkar olmayan </a:t>
            </a:r>
            <a:r>
              <a:rPr lang="tr-TR" b="1" dirty="0" err="1" smtClean="0"/>
              <a:t>fetal</a:t>
            </a:r>
            <a:r>
              <a:rPr lang="tr-TR" b="1" dirty="0" smtClean="0"/>
              <a:t> durum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Hemodinamiyi</a:t>
            </a:r>
            <a:r>
              <a:rPr lang="tr-TR" b="1" dirty="0" smtClean="0"/>
              <a:t> bozan </a:t>
            </a:r>
            <a:r>
              <a:rPr lang="tr-TR" b="1" dirty="0" err="1" smtClean="0"/>
              <a:t>maternal</a:t>
            </a:r>
            <a:r>
              <a:rPr lang="tr-TR" b="1" dirty="0" smtClean="0"/>
              <a:t> kanama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err="1" smtClean="0"/>
              <a:t>Intramniyotik</a:t>
            </a:r>
            <a:r>
              <a:rPr lang="tr-TR" b="1" dirty="0" smtClean="0"/>
              <a:t> enfeksiyon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PPROM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Ağır </a:t>
            </a:r>
            <a:r>
              <a:rPr lang="tr-TR" b="1" dirty="0" err="1" smtClean="0"/>
              <a:t>preeklampsi</a:t>
            </a:r>
            <a:r>
              <a:rPr lang="tr-TR" b="1" dirty="0" smtClean="0"/>
              <a:t>/</a:t>
            </a:r>
            <a:r>
              <a:rPr lang="tr-TR" b="1" dirty="0" err="1" smtClean="0"/>
              <a:t>eklampsi</a:t>
            </a:r>
            <a:endParaRPr lang="tr-TR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b="1" dirty="0" smtClean="0"/>
              <a:t>Özel </a:t>
            </a:r>
            <a:r>
              <a:rPr lang="tr-TR" b="1" dirty="0" err="1" smtClean="0"/>
              <a:t>tokolitik</a:t>
            </a:r>
            <a:r>
              <a:rPr lang="tr-TR" b="1" dirty="0" smtClean="0"/>
              <a:t> </a:t>
            </a:r>
            <a:r>
              <a:rPr lang="tr-TR" b="1" dirty="0" err="1" smtClean="0"/>
              <a:t>kontraendikasyonları</a:t>
            </a:r>
            <a:endParaRPr lang="tr-TR" b="1" dirty="0"/>
          </a:p>
        </p:txBody>
      </p:sp>
      <p:pic>
        <p:nvPicPr>
          <p:cNvPr id="4" name="3 Resim" descr="86f445a39ba0f384fd36d399bb875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20272" y="1484784"/>
            <a:ext cx="1620180" cy="162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64022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1691</Words>
  <Application>Microsoft Office PowerPoint</Application>
  <PresentationFormat>Ekran Gösterisi (4:3)</PresentationFormat>
  <Paragraphs>189</Paragraphs>
  <Slides>28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PRETERM EYLEM TANISI TOKOLİTİK AJANLAR</vt:lpstr>
      <vt:lpstr>PRETERM DOĞUM</vt:lpstr>
      <vt:lpstr>PRETERM DOĞUM</vt:lpstr>
      <vt:lpstr>PowerPoint Sunusu</vt:lpstr>
      <vt:lpstr>PowerPoint Sunusu</vt:lpstr>
      <vt:lpstr>PRETERM EYLEM – BELİRTİ/BULGULAR</vt:lpstr>
      <vt:lpstr>PRETERM EYLEM – DEĞERLENDİRME</vt:lpstr>
      <vt:lpstr>PRETERM EYLEM – TANI</vt:lpstr>
      <vt:lpstr>TEDAVİ - KONTRAENDİKASYON</vt:lpstr>
      <vt:lpstr>TEDAVİ – KİME</vt:lpstr>
      <vt:lpstr>TEDAVİ – AMAÇ</vt:lpstr>
      <vt:lpstr>TEDAVİ - GENEL</vt:lpstr>
      <vt:lpstr>TOKOLİZ</vt:lpstr>
      <vt:lpstr>TOKOLİTİKLER</vt:lpstr>
      <vt:lpstr>SİKLOOKSİJENAZ İNHİBİTÖRLERİ</vt:lpstr>
      <vt:lpstr>SİKLOOKSİJENAZ İNHİBİTÖRLERİ</vt:lpstr>
      <vt:lpstr>KALSİYUM KANAL BLOKERLERİ</vt:lpstr>
      <vt:lpstr>KALSİYUM KANAL BLOKERLERİ</vt:lpstr>
      <vt:lpstr>BETA AGONİSTLER</vt:lpstr>
      <vt:lpstr>BETA AGONİSTLER</vt:lpstr>
      <vt:lpstr>OKSİTOSİN RESEPTÖR ANTAGONİSTLERİ</vt:lpstr>
      <vt:lpstr>OKSİTOSİN RESEPTÖR ANTAGONİSTLERİ</vt:lpstr>
      <vt:lpstr>MAGNEZYUM SÜLFAT</vt:lpstr>
      <vt:lpstr>MAGNEZYUM SÜLFAT</vt:lpstr>
      <vt:lpstr>NİTRİK OKSİT DONÖRLERİ</vt:lpstr>
      <vt:lpstr>NİTRİK OKSİT DONÖRLERİ</vt:lpstr>
      <vt:lpstr>TOKOLİZ - ÖZET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TOKOLİTİK AJANLAR</dc:title>
  <dc:creator>profil</dc:creator>
  <cp:lastModifiedBy>profil</cp:lastModifiedBy>
  <cp:revision>87</cp:revision>
  <dcterms:created xsi:type="dcterms:W3CDTF">2019-09-14T07:13:28Z</dcterms:created>
  <dcterms:modified xsi:type="dcterms:W3CDTF">2019-09-14T18:57:15Z</dcterms:modified>
</cp:coreProperties>
</file>