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4" r:id="rId9"/>
    <p:sldId id="262" r:id="rId10"/>
    <p:sldId id="267" r:id="rId11"/>
    <p:sldId id="265" r:id="rId12"/>
    <p:sldId id="266" r:id="rId13"/>
    <p:sldId id="269" r:id="rId14"/>
    <p:sldId id="272" r:id="rId15"/>
    <p:sldId id="270" r:id="rId16"/>
    <p:sldId id="268" r:id="rId17"/>
    <p:sldId id="271" r:id="rId18"/>
    <p:sldId id="273" r:id="rId19"/>
    <p:sldId id="274" r:id="rId20"/>
    <p:sldId id="276" r:id="rId21"/>
    <p:sldId id="277" r:id="rId22"/>
    <p:sldId id="275" r:id="rId23"/>
    <p:sldId id="278" r:id="rId24"/>
    <p:sldId id="279" r:id="rId25"/>
    <p:sldId id="282" r:id="rId26"/>
    <p:sldId id="280" r:id="rId27"/>
    <p:sldId id="281" r:id="rId28"/>
    <p:sldId id="283" r:id="rId29"/>
    <p:sldId id="284" r:id="rId30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99"/>
    <p:restoredTop sz="94671"/>
  </p:normalViewPr>
  <p:slideViewPr>
    <p:cSldViewPr snapToGrid="0" snapToObjects="1">
      <p:cViewPr>
        <p:scale>
          <a:sx n="47" d="100"/>
          <a:sy n="47" d="100"/>
        </p:scale>
        <p:origin x="184" y="10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2FF612-73E2-1142-B745-15039B516B3E}" type="doc">
      <dgm:prSet loTypeId="urn:microsoft.com/office/officeart/2008/layout/VerticalCurvedList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2E81E16-B8B4-0A47-A27C-9A56E243B997}">
      <dgm:prSet phldrT="[Text]"/>
      <dgm:spPr/>
      <dgm:t>
        <a:bodyPr/>
        <a:lstStyle/>
        <a:p>
          <a:r>
            <a:rPr lang="en-US" dirty="0"/>
            <a:t>Term (n=37,803)</a:t>
          </a:r>
        </a:p>
      </dgm:t>
    </dgm:pt>
    <dgm:pt modelId="{E523F2A0-1754-B749-8355-65602EF7E734}" type="parTrans" cxnId="{7AA500C0-D0F6-5E44-A49D-1F8E811B67D1}">
      <dgm:prSet/>
      <dgm:spPr/>
      <dgm:t>
        <a:bodyPr/>
        <a:lstStyle/>
        <a:p>
          <a:endParaRPr lang="en-US"/>
        </a:p>
      </dgm:t>
    </dgm:pt>
    <dgm:pt modelId="{9F236380-2127-964A-9002-C05A95E884E8}" type="sibTrans" cxnId="{7AA500C0-D0F6-5E44-A49D-1F8E811B67D1}">
      <dgm:prSet/>
      <dgm:spPr/>
      <dgm:t>
        <a:bodyPr/>
        <a:lstStyle/>
        <a:p>
          <a:endParaRPr lang="en-US"/>
        </a:p>
      </dgm:t>
    </dgm:pt>
    <dgm:pt modelId="{0763B85C-7015-CB4D-A437-29642AE6DD3B}">
      <dgm:prSet phldrT="[Text]"/>
      <dgm:spPr/>
      <dgm:t>
        <a:bodyPr/>
        <a:lstStyle/>
        <a:p>
          <a:r>
            <a:rPr lang="en-US" dirty="0"/>
            <a:t>&lt;37gh (n=3331)</a:t>
          </a:r>
        </a:p>
      </dgm:t>
    </dgm:pt>
    <dgm:pt modelId="{0CF04CD4-D277-9244-9A8E-1005EFB40A3D}" type="parTrans" cxnId="{40B3BF51-06E4-5F46-BBD3-EFA4847F1573}">
      <dgm:prSet/>
      <dgm:spPr/>
      <dgm:t>
        <a:bodyPr/>
        <a:lstStyle/>
        <a:p>
          <a:endParaRPr lang="en-US"/>
        </a:p>
      </dgm:t>
    </dgm:pt>
    <dgm:pt modelId="{12510980-D2A5-BB4D-9492-38BA77766BFD}" type="sibTrans" cxnId="{40B3BF51-06E4-5F46-BBD3-EFA4847F1573}">
      <dgm:prSet/>
      <dgm:spPr/>
      <dgm:t>
        <a:bodyPr/>
        <a:lstStyle/>
        <a:p>
          <a:endParaRPr lang="en-US"/>
        </a:p>
      </dgm:t>
    </dgm:pt>
    <dgm:pt modelId="{CC774A74-068F-DB4D-BFBF-89611CF53567}">
      <dgm:prSet phldrT="[Text]"/>
      <dgm:spPr/>
      <dgm:t>
        <a:bodyPr/>
        <a:lstStyle/>
        <a:p>
          <a:r>
            <a:rPr lang="en-US" dirty="0"/>
            <a:t>&gt;42 </a:t>
          </a:r>
          <a:r>
            <a:rPr lang="en-US" dirty="0" err="1"/>
            <a:t>gh</a:t>
          </a:r>
          <a:r>
            <a:rPr lang="en-US" dirty="0"/>
            <a:t> (n=2434)</a:t>
          </a:r>
        </a:p>
      </dgm:t>
    </dgm:pt>
    <dgm:pt modelId="{84219A1E-CD24-824D-928B-269873064C3F}" type="parTrans" cxnId="{7F2E3423-4BA9-8448-B7D9-C05272ACA0A5}">
      <dgm:prSet/>
      <dgm:spPr/>
      <dgm:t>
        <a:bodyPr/>
        <a:lstStyle/>
        <a:p>
          <a:endParaRPr lang="en-US"/>
        </a:p>
      </dgm:t>
    </dgm:pt>
    <dgm:pt modelId="{7C0D7710-8198-A14C-8ECC-9CE5925FE07D}" type="sibTrans" cxnId="{7F2E3423-4BA9-8448-B7D9-C05272ACA0A5}">
      <dgm:prSet/>
      <dgm:spPr/>
      <dgm:t>
        <a:bodyPr/>
        <a:lstStyle/>
        <a:p>
          <a:endParaRPr lang="en-US"/>
        </a:p>
      </dgm:t>
    </dgm:pt>
    <dgm:pt modelId="{C6786722-2CD8-C241-AAB8-E93B2E3442F7}" type="pres">
      <dgm:prSet presAssocID="{FA2FF612-73E2-1142-B745-15039B516B3E}" presName="Name0" presStyleCnt="0">
        <dgm:presLayoutVars>
          <dgm:chMax val="7"/>
          <dgm:chPref val="7"/>
          <dgm:dir/>
        </dgm:presLayoutVars>
      </dgm:prSet>
      <dgm:spPr/>
    </dgm:pt>
    <dgm:pt modelId="{EB9C87AC-D0A1-9C4C-8A65-D63FD4880BA3}" type="pres">
      <dgm:prSet presAssocID="{FA2FF612-73E2-1142-B745-15039B516B3E}" presName="Name1" presStyleCnt="0"/>
      <dgm:spPr/>
    </dgm:pt>
    <dgm:pt modelId="{1B6BB422-53EA-DD4E-9C97-A483B5330084}" type="pres">
      <dgm:prSet presAssocID="{FA2FF612-73E2-1142-B745-15039B516B3E}" presName="cycle" presStyleCnt="0"/>
      <dgm:spPr/>
    </dgm:pt>
    <dgm:pt modelId="{3A890C44-ACBD-A445-9438-553A70D93192}" type="pres">
      <dgm:prSet presAssocID="{FA2FF612-73E2-1142-B745-15039B516B3E}" presName="srcNode" presStyleLbl="node1" presStyleIdx="0" presStyleCnt="3"/>
      <dgm:spPr/>
    </dgm:pt>
    <dgm:pt modelId="{CAACC3DA-A77A-AA47-957C-F76131BC3874}" type="pres">
      <dgm:prSet presAssocID="{FA2FF612-73E2-1142-B745-15039B516B3E}" presName="conn" presStyleLbl="parChTrans1D2" presStyleIdx="0" presStyleCnt="1"/>
      <dgm:spPr/>
    </dgm:pt>
    <dgm:pt modelId="{16C32BCE-3762-214E-B6B9-F9539566F34D}" type="pres">
      <dgm:prSet presAssocID="{FA2FF612-73E2-1142-B745-15039B516B3E}" presName="extraNode" presStyleLbl="node1" presStyleIdx="0" presStyleCnt="3"/>
      <dgm:spPr/>
    </dgm:pt>
    <dgm:pt modelId="{AEAA3E3D-A446-8B4A-BCBC-3CE692CBD15D}" type="pres">
      <dgm:prSet presAssocID="{FA2FF612-73E2-1142-B745-15039B516B3E}" presName="dstNode" presStyleLbl="node1" presStyleIdx="0" presStyleCnt="3"/>
      <dgm:spPr/>
    </dgm:pt>
    <dgm:pt modelId="{6CBA5CF9-433B-0240-AFD2-13DF31B94661}" type="pres">
      <dgm:prSet presAssocID="{62E81E16-B8B4-0A47-A27C-9A56E243B997}" presName="text_1" presStyleLbl="node1" presStyleIdx="0" presStyleCnt="3">
        <dgm:presLayoutVars>
          <dgm:bulletEnabled val="1"/>
        </dgm:presLayoutVars>
      </dgm:prSet>
      <dgm:spPr/>
    </dgm:pt>
    <dgm:pt modelId="{10D3EEF2-3A0F-2E4E-9237-1648BD5A0374}" type="pres">
      <dgm:prSet presAssocID="{62E81E16-B8B4-0A47-A27C-9A56E243B997}" presName="accent_1" presStyleCnt="0"/>
      <dgm:spPr/>
    </dgm:pt>
    <dgm:pt modelId="{C8E71454-1435-3747-9E0C-8A496A40E157}" type="pres">
      <dgm:prSet presAssocID="{62E81E16-B8B4-0A47-A27C-9A56E243B997}" presName="accentRepeatNode" presStyleLbl="solidFgAcc1" presStyleIdx="0" presStyleCnt="3"/>
      <dgm:spPr/>
    </dgm:pt>
    <dgm:pt modelId="{0D0BC3E8-F68A-DC4D-8F22-729DC9B16E73}" type="pres">
      <dgm:prSet presAssocID="{0763B85C-7015-CB4D-A437-29642AE6DD3B}" presName="text_2" presStyleLbl="node1" presStyleIdx="1" presStyleCnt="3">
        <dgm:presLayoutVars>
          <dgm:bulletEnabled val="1"/>
        </dgm:presLayoutVars>
      </dgm:prSet>
      <dgm:spPr/>
    </dgm:pt>
    <dgm:pt modelId="{AEE4252F-A8CE-B34B-AE06-936BF474190F}" type="pres">
      <dgm:prSet presAssocID="{0763B85C-7015-CB4D-A437-29642AE6DD3B}" presName="accent_2" presStyleCnt="0"/>
      <dgm:spPr/>
    </dgm:pt>
    <dgm:pt modelId="{2C3B204C-6AC3-2445-A889-C15B668EFB5C}" type="pres">
      <dgm:prSet presAssocID="{0763B85C-7015-CB4D-A437-29642AE6DD3B}" presName="accentRepeatNode" presStyleLbl="solidFgAcc1" presStyleIdx="1" presStyleCnt="3"/>
      <dgm:spPr/>
    </dgm:pt>
    <dgm:pt modelId="{D820C4AC-DB1E-1241-8CD9-209924E3FF4A}" type="pres">
      <dgm:prSet presAssocID="{CC774A74-068F-DB4D-BFBF-89611CF53567}" presName="text_3" presStyleLbl="node1" presStyleIdx="2" presStyleCnt="3">
        <dgm:presLayoutVars>
          <dgm:bulletEnabled val="1"/>
        </dgm:presLayoutVars>
      </dgm:prSet>
      <dgm:spPr/>
    </dgm:pt>
    <dgm:pt modelId="{AA7F756A-CE62-4146-9A5E-28B8DFE1F462}" type="pres">
      <dgm:prSet presAssocID="{CC774A74-068F-DB4D-BFBF-89611CF53567}" presName="accent_3" presStyleCnt="0"/>
      <dgm:spPr/>
    </dgm:pt>
    <dgm:pt modelId="{299965B9-D3C0-9A4F-87C7-D5B8ED1626A4}" type="pres">
      <dgm:prSet presAssocID="{CC774A74-068F-DB4D-BFBF-89611CF53567}" presName="accentRepeatNode" presStyleLbl="solidFgAcc1" presStyleIdx="2" presStyleCnt="3"/>
      <dgm:spPr/>
    </dgm:pt>
  </dgm:ptLst>
  <dgm:cxnLst>
    <dgm:cxn modelId="{8BB3FA21-A983-2247-AC63-E00C9B4581CD}" type="presOf" srcId="{62E81E16-B8B4-0A47-A27C-9A56E243B997}" destId="{6CBA5CF9-433B-0240-AFD2-13DF31B94661}" srcOrd="0" destOrd="0" presId="urn:microsoft.com/office/officeart/2008/layout/VerticalCurvedList"/>
    <dgm:cxn modelId="{7F2E3423-4BA9-8448-B7D9-C05272ACA0A5}" srcId="{FA2FF612-73E2-1142-B745-15039B516B3E}" destId="{CC774A74-068F-DB4D-BFBF-89611CF53567}" srcOrd="2" destOrd="0" parTransId="{84219A1E-CD24-824D-928B-269873064C3F}" sibTransId="{7C0D7710-8198-A14C-8ECC-9CE5925FE07D}"/>
    <dgm:cxn modelId="{B981074E-3792-694B-A62A-28B034989122}" type="presOf" srcId="{0763B85C-7015-CB4D-A437-29642AE6DD3B}" destId="{0D0BC3E8-F68A-DC4D-8F22-729DC9B16E73}" srcOrd="0" destOrd="0" presId="urn:microsoft.com/office/officeart/2008/layout/VerticalCurvedList"/>
    <dgm:cxn modelId="{40B3BF51-06E4-5F46-BBD3-EFA4847F1573}" srcId="{FA2FF612-73E2-1142-B745-15039B516B3E}" destId="{0763B85C-7015-CB4D-A437-29642AE6DD3B}" srcOrd="1" destOrd="0" parTransId="{0CF04CD4-D277-9244-9A8E-1005EFB40A3D}" sibTransId="{12510980-D2A5-BB4D-9492-38BA77766BFD}"/>
    <dgm:cxn modelId="{F5CC9D83-7BA0-6648-AC1E-C45D079BD643}" type="presOf" srcId="{9F236380-2127-964A-9002-C05A95E884E8}" destId="{CAACC3DA-A77A-AA47-957C-F76131BC3874}" srcOrd="0" destOrd="0" presId="urn:microsoft.com/office/officeart/2008/layout/VerticalCurvedList"/>
    <dgm:cxn modelId="{7AA500C0-D0F6-5E44-A49D-1F8E811B67D1}" srcId="{FA2FF612-73E2-1142-B745-15039B516B3E}" destId="{62E81E16-B8B4-0A47-A27C-9A56E243B997}" srcOrd="0" destOrd="0" parTransId="{E523F2A0-1754-B749-8355-65602EF7E734}" sibTransId="{9F236380-2127-964A-9002-C05A95E884E8}"/>
    <dgm:cxn modelId="{67F8DAE7-8D4B-464F-957D-A8F92BA2B8BE}" type="presOf" srcId="{FA2FF612-73E2-1142-B745-15039B516B3E}" destId="{C6786722-2CD8-C241-AAB8-E93B2E3442F7}" srcOrd="0" destOrd="0" presId="urn:microsoft.com/office/officeart/2008/layout/VerticalCurvedList"/>
    <dgm:cxn modelId="{E85227F8-A0AC-F149-97C4-9AF7FB5756E0}" type="presOf" srcId="{CC774A74-068F-DB4D-BFBF-89611CF53567}" destId="{D820C4AC-DB1E-1241-8CD9-209924E3FF4A}" srcOrd="0" destOrd="0" presId="urn:microsoft.com/office/officeart/2008/layout/VerticalCurvedList"/>
    <dgm:cxn modelId="{3E72F17E-1D24-E94E-9300-9BD8228DE527}" type="presParOf" srcId="{C6786722-2CD8-C241-AAB8-E93B2E3442F7}" destId="{EB9C87AC-D0A1-9C4C-8A65-D63FD4880BA3}" srcOrd="0" destOrd="0" presId="urn:microsoft.com/office/officeart/2008/layout/VerticalCurvedList"/>
    <dgm:cxn modelId="{A88E1141-159B-2741-8AA2-DFD3952A0513}" type="presParOf" srcId="{EB9C87AC-D0A1-9C4C-8A65-D63FD4880BA3}" destId="{1B6BB422-53EA-DD4E-9C97-A483B5330084}" srcOrd="0" destOrd="0" presId="urn:microsoft.com/office/officeart/2008/layout/VerticalCurvedList"/>
    <dgm:cxn modelId="{616CE096-CBD3-934A-949A-F286201A8C10}" type="presParOf" srcId="{1B6BB422-53EA-DD4E-9C97-A483B5330084}" destId="{3A890C44-ACBD-A445-9438-553A70D93192}" srcOrd="0" destOrd="0" presId="urn:microsoft.com/office/officeart/2008/layout/VerticalCurvedList"/>
    <dgm:cxn modelId="{5B40F312-4363-4843-8107-E8E34AFAFF33}" type="presParOf" srcId="{1B6BB422-53EA-DD4E-9C97-A483B5330084}" destId="{CAACC3DA-A77A-AA47-957C-F76131BC3874}" srcOrd="1" destOrd="0" presId="urn:microsoft.com/office/officeart/2008/layout/VerticalCurvedList"/>
    <dgm:cxn modelId="{4BFB1FFB-71C7-F942-800A-0FF3195B91BD}" type="presParOf" srcId="{1B6BB422-53EA-DD4E-9C97-A483B5330084}" destId="{16C32BCE-3762-214E-B6B9-F9539566F34D}" srcOrd="2" destOrd="0" presId="urn:microsoft.com/office/officeart/2008/layout/VerticalCurvedList"/>
    <dgm:cxn modelId="{2C4893C4-2B13-C74A-AC7C-45C9073F4FE3}" type="presParOf" srcId="{1B6BB422-53EA-DD4E-9C97-A483B5330084}" destId="{AEAA3E3D-A446-8B4A-BCBC-3CE692CBD15D}" srcOrd="3" destOrd="0" presId="urn:microsoft.com/office/officeart/2008/layout/VerticalCurvedList"/>
    <dgm:cxn modelId="{AF200F25-97E1-1744-8704-DD8464BE3A2E}" type="presParOf" srcId="{EB9C87AC-D0A1-9C4C-8A65-D63FD4880BA3}" destId="{6CBA5CF9-433B-0240-AFD2-13DF31B94661}" srcOrd="1" destOrd="0" presId="urn:microsoft.com/office/officeart/2008/layout/VerticalCurvedList"/>
    <dgm:cxn modelId="{79C1A9E0-57A3-6742-92FA-4712E1CE189D}" type="presParOf" srcId="{EB9C87AC-D0A1-9C4C-8A65-D63FD4880BA3}" destId="{10D3EEF2-3A0F-2E4E-9237-1648BD5A0374}" srcOrd="2" destOrd="0" presId="urn:microsoft.com/office/officeart/2008/layout/VerticalCurvedList"/>
    <dgm:cxn modelId="{44EB7E74-B35C-E149-92FC-E730F8E71877}" type="presParOf" srcId="{10D3EEF2-3A0F-2E4E-9237-1648BD5A0374}" destId="{C8E71454-1435-3747-9E0C-8A496A40E157}" srcOrd="0" destOrd="0" presId="urn:microsoft.com/office/officeart/2008/layout/VerticalCurvedList"/>
    <dgm:cxn modelId="{0369ADAC-E538-9340-8DDB-0CB71C0A327D}" type="presParOf" srcId="{EB9C87AC-D0A1-9C4C-8A65-D63FD4880BA3}" destId="{0D0BC3E8-F68A-DC4D-8F22-729DC9B16E73}" srcOrd="3" destOrd="0" presId="urn:microsoft.com/office/officeart/2008/layout/VerticalCurvedList"/>
    <dgm:cxn modelId="{7AB8634E-8339-114A-A3F4-EDFCD21632FF}" type="presParOf" srcId="{EB9C87AC-D0A1-9C4C-8A65-D63FD4880BA3}" destId="{AEE4252F-A8CE-B34B-AE06-936BF474190F}" srcOrd="4" destOrd="0" presId="urn:microsoft.com/office/officeart/2008/layout/VerticalCurvedList"/>
    <dgm:cxn modelId="{BE612CA1-604E-BB45-A818-36AEB90BD6D7}" type="presParOf" srcId="{AEE4252F-A8CE-B34B-AE06-936BF474190F}" destId="{2C3B204C-6AC3-2445-A889-C15B668EFB5C}" srcOrd="0" destOrd="0" presId="urn:microsoft.com/office/officeart/2008/layout/VerticalCurvedList"/>
    <dgm:cxn modelId="{3C4BF595-AA4E-6E4D-8355-C0AE0C7E39F5}" type="presParOf" srcId="{EB9C87AC-D0A1-9C4C-8A65-D63FD4880BA3}" destId="{D820C4AC-DB1E-1241-8CD9-209924E3FF4A}" srcOrd="5" destOrd="0" presId="urn:microsoft.com/office/officeart/2008/layout/VerticalCurvedList"/>
    <dgm:cxn modelId="{1625FBA5-5CF7-CD4F-8551-7592A9C8D374}" type="presParOf" srcId="{EB9C87AC-D0A1-9C4C-8A65-D63FD4880BA3}" destId="{AA7F756A-CE62-4146-9A5E-28B8DFE1F462}" srcOrd="6" destOrd="0" presId="urn:microsoft.com/office/officeart/2008/layout/VerticalCurvedList"/>
    <dgm:cxn modelId="{9B151AA5-6BEF-3444-9CAB-81FAD6112148}" type="presParOf" srcId="{AA7F756A-CE62-4146-9A5E-28B8DFE1F462}" destId="{299965B9-D3C0-9A4F-87C7-D5B8ED1626A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2FF612-73E2-1142-B745-15039B516B3E}" type="doc">
      <dgm:prSet loTypeId="urn:microsoft.com/office/officeart/2008/layout/VerticalCurvedList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2E81E16-B8B4-0A47-A27C-9A56E243B997}">
      <dgm:prSet phldrT="[Text]"/>
      <dgm:spPr/>
      <dgm:t>
        <a:bodyPr/>
        <a:lstStyle/>
        <a:p>
          <a:r>
            <a:rPr lang="en-US" dirty="0"/>
            <a:t>Term (n=37,803)</a:t>
          </a:r>
        </a:p>
      </dgm:t>
    </dgm:pt>
    <dgm:pt modelId="{E523F2A0-1754-B749-8355-65602EF7E734}" type="parTrans" cxnId="{7AA500C0-D0F6-5E44-A49D-1F8E811B67D1}">
      <dgm:prSet/>
      <dgm:spPr/>
      <dgm:t>
        <a:bodyPr/>
        <a:lstStyle/>
        <a:p>
          <a:endParaRPr lang="en-US"/>
        </a:p>
      </dgm:t>
    </dgm:pt>
    <dgm:pt modelId="{9F236380-2127-964A-9002-C05A95E884E8}" type="sibTrans" cxnId="{7AA500C0-D0F6-5E44-A49D-1F8E811B67D1}">
      <dgm:prSet/>
      <dgm:spPr/>
      <dgm:t>
        <a:bodyPr/>
        <a:lstStyle/>
        <a:p>
          <a:endParaRPr lang="en-US"/>
        </a:p>
      </dgm:t>
    </dgm:pt>
    <dgm:pt modelId="{0763B85C-7015-CB4D-A437-29642AE6DD3B}">
      <dgm:prSet phldrT="[Text]"/>
      <dgm:spPr/>
      <dgm:t>
        <a:bodyPr/>
        <a:lstStyle/>
        <a:p>
          <a:r>
            <a:rPr lang="en-US" dirty="0"/>
            <a:t>&lt;37gh (n=3331)</a:t>
          </a:r>
        </a:p>
      </dgm:t>
    </dgm:pt>
    <dgm:pt modelId="{0CF04CD4-D277-9244-9A8E-1005EFB40A3D}" type="parTrans" cxnId="{40B3BF51-06E4-5F46-BBD3-EFA4847F1573}">
      <dgm:prSet/>
      <dgm:spPr/>
      <dgm:t>
        <a:bodyPr/>
        <a:lstStyle/>
        <a:p>
          <a:endParaRPr lang="en-US"/>
        </a:p>
      </dgm:t>
    </dgm:pt>
    <dgm:pt modelId="{12510980-D2A5-BB4D-9492-38BA77766BFD}" type="sibTrans" cxnId="{40B3BF51-06E4-5F46-BBD3-EFA4847F1573}">
      <dgm:prSet/>
      <dgm:spPr/>
      <dgm:t>
        <a:bodyPr/>
        <a:lstStyle/>
        <a:p>
          <a:endParaRPr lang="en-US"/>
        </a:p>
      </dgm:t>
    </dgm:pt>
    <dgm:pt modelId="{CC774A74-068F-DB4D-BFBF-89611CF53567}">
      <dgm:prSet phldrT="[Text]"/>
      <dgm:spPr/>
      <dgm:t>
        <a:bodyPr/>
        <a:lstStyle/>
        <a:p>
          <a:r>
            <a:rPr lang="en-US" dirty="0"/>
            <a:t>&gt;42 </a:t>
          </a:r>
          <a:r>
            <a:rPr lang="en-US" dirty="0" err="1"/>
            <a:t>gh</a:t>
          </a:r>
          <a:r>
            <a:rPr lang="en-US" dirty="0"/>
            <a:t> (n=2434)</a:t>
          </a:r>
        </a:p>
      </dgm:t>
    </dgm:pt>
    <dgm:pt modelId="{84219A1E-CD24-824D-928B-269873064C3F}" type="parTrans" cxnId="{7F2E3423-4BA9-8448-B7D9-C05272ACA0A5}">
      <dgm:prSet/>
      <dgm:spPr/>
      <dgm:t>
        <a:bodyPr/>
        <a:lstStyle/>
        <a:p>
          <a:endParaRPr lang="en-US"/>
        </a:p>
      </dgm:t>
    </dgm:pt>
    <dgm:pt modelId="{7C0D7710-8198-A14C-8ECC-9CE5925FE07D}" type="sibTrans" cxnId="{7F2E3423-4BA9-8448-B7D9-C05272ACA0A5}">
      <dgm:prSet/>
      <dgm:spPr/>
      <dgm:t>
        <a:bodyPr/>
        <a:lstStyle/>
        <a:p>
          <a:endParaRPr lang="en-US"/>
        </a:p>
      </dgm:t>
    </dgm:pt>
    <dgm:pt modelId="{C6786722-2CD8-C241-AAB8-E93B2E3442F7}" type="pres">
      <dgm:prSet presAssocID="{FA2FF612-73E2-1142-B745-15039B516B3E}" presName="Name0" presStyleCnt="0">
        <dgm:presLayoutVars>
          <dgm:chMax val="7"/>
          <dgm:chPref val="7"/>
          <dgm:dir/>
        </dgm:presLayoutVars>
      </dgm:prSet>
      <dgm:spPr/>
    </dgm:pt>
    <dgm:pt modelId="{EB9C87AC-D0A1-9C4C-8A65-D63FD4880BA3}" type="pres">
      <dgm:prSet presAssocID="{FA2FF612-73E2-1142-B745-15039B516B3E}" presName="Name1" presStyleCnt="0"/>
      <dgm:spPr/>
    </dgm:pt>
    <dgm:pt modelId="{1B6BB422-53EA-DD4E-9C97-A483B5330084}" type="pres">
      <dgm:prSet presAssocID="{FA2FF612-73E2-1142-B745-15039B516B3E}" presName="cycle" presStyleCnt="0"/>
      <dgm:spPr/>
    </dgm:pt>
    <dgm:pt modelId="{3A890C44-ACBD-A445-9438-553A70D93192}" type="pres">
      <dgm:prSet presAssocID="{FA2FF612-73E2-1142-B745-15039B516B3E}" presName="srcNode" presStyleLbl="node1" presStyleIdx="0" presStyleCnt="3"/>
      <dgm:spPr/>
    </dgm:pt>
    <dgm:pt modelId="{CAACC3DA-A77A-AA47-957C-F76131BC3874}" type="pres">
      <dgm:prSet presAssocID="{FA2FF612-73E2-1142-B745-15039B516B3E}" presName="conn" presStyleLbl="parChTrans1D2" presStyleIdx="0" presStyleCnt="1"/>
      <dgm:spPr/>
    </dgm:pt>
    <dgm:pt modelId="{16C32BCE-3762-214E-B6B9-F9539566F34D}" type="pres">
      <dgm:prSet presAssocID="{FA2FF612-73E2-1142-B745-15039B516B3E}" presName="extraNode" presStyleLbl="node1" presStyleIdx="0" presStyleCnt="3"/>
      <dgm:spPr/>
    </dgm:pt>
    <dgm:pt modelId="{AEAA3E3D-A446-8B4A-BCBC-3CE692CBD15D}" type="pres">
      <dgm:prSet presAssocID="{FA2FF612-73E2-1142-B745-15039B516B3E}" presName="dstNode" presStyleLbl="node1" presStyleIdx="0" presStyleCnt="3"/>
      <dgm:spPr/>
    </dgm:pt>
    <dgm:pt modelId="{6CBA5CF9-433B-0240-AFD2-13DF31B94661}" type="pres">
      <dgm:prSet presAssocID="{62E81E16-B8B4-0A47-A27C-9A56E243B997}" presName="text_1" presStyleLbl="node1" presStyleIdx="0" presStyleCnt="3">
        <dgm:presLayoutVars>
          <dgm:bulletEnabled val="1"/>
        </dgm:presLayoutVars>
      </dgm:prSet>
      <dgm:spPr/>
    </dgm:pt>
    <dgm:pt modelId="{10D3EEF2-3A0F-2E4E-9237-1648BD5A0374}" type="pres">
      <dgm:prSet presAssocID="{62E81E16-B8B4-0A47-A27C-9A56E243B997}" presName="accent_1" presStyleCnt="0"/>
      <dgm:spPr/>
    </dgm:pt>
    <dgm:pt modelId="{C8E71454-1435-3747-9E0C-8A496A40E157}" type="pres">
      <dgm:prSet presAssocID="{62E81E16-B8B4-0A47-A27C-9A56E243B997}" presName="accentRepeatNode" presStyleLbl="solidFgAcc1" presStyleIdx="0" presStyleCnt="3"/>
      <dgm:spPr/>
    </dgm:pt>
    <dgm:pt modelId="{0D0BC3E8-F68A-DC4D-8F22-729DC9B16E73}" type="pres">
      <dgm:prSet presAssocID="{0763B85C-7015-CB4D-A437-29642AE6DD3B}" presName="text_2" presStyleLbl="node1" presStyleIdx="1" presStyleCnt="3">
        <dgm:presLayoutVars>
          <dgm:bulletEnabled val="1"/>
        </dgm:presLayoutVars>
      </dgm:prSet>
      <dgm:spPr/>
    </dgm:pt>
    <dgm:pt modelId="{AEE4252F-A8CE-B34B-AE06-936BF474190F}" type="pres">
      <dgm:prSet presAssocID="{0763B85C-7015-CB4D-A437-29642AE6DD3B}" presName="accent_2" presStyleCnt="0"/>
      <dgm:spPr/>
    </dgm:pt>
    <dgm:pt modelId="{2C3B204C-6AC3-2445-A889-C15B668EFB5C}" type="pres">
      <dgm:prSet presAssocID="{0763B85C-7015-CB4D-A437-29642AE6DD3B}" presName="accentRepeatNode" presStyleLbl="solidFgAcc1" presStyleIdx="1" presStyleCnt="3"/>
      <dgm:spPr/>
    </dgm:pt>
    <dgm:pt modelId="{D820C4AC-DB1E-1241-8CD9-209924E3FF4A}" type="pres">
      <dgm:prSet presAssocID="{CC774A74-068F-DB4D-BFBF-89611CF53567}" presName="text_3" presStyleLbl="node1" presStyleIdx="2" presStyleCnt="3">
        <dgm:presLayoutVars>
          <dgm:bulletEnabled val="1"/>
        </dgm:presLayoutVars>
      </dgm:prSet>
      <dgm:spPr/>
    </dgm:pt>
    <dgm:pt modelId="{AA7F756A-CE62-4146-9A5E-28B8DFE1F462}" type="pres">
      <dgm:prSet presAssocID="{CC774A74-068F-DB4D-BFBF-89611CF53567}" presName="accent_3" presStyleCnt="0"/>
      <dgm:spPr/>
    </dgm:pt>
    <dgm:pt modelId="{299965B9-D3C0-9A4F-87C7-D5B8ED1626A4}" type="pres">
      <dgm:prSet presAssocID="{CC774A74-068F-DB4D-BFBF-89611CF53567}" presName="accentRepeatNode" presStyleLbl="solidFgAcc1" presStyleIdx="2" presStyleCnt="3"/>
      <dgm:spPr/>
    </dgm:pt>
  </dgm:ptLst>
  <dgm:cxnLst>
    <dgm:cxn modelId="{8BB3FA21-A983-2247-AC63-E00C9B4581CD}" type="presOf" srcId="{62E81E16-B8B4-0A47-A27C-9A56E243B997}" destId="{6CBA5CF9-433B-0240-AFD2-13DF31B94661}" srcOrd="0" destOrd="0" presId="urn:microsoft.com/office/officeart/2008/layout/VerticalCurvedList"/>
    <dgm:cxn modelId="{7F2E3423-4BA9-8448-B7D9-C05272ACA0A5}" srcId="{FA2FF612-73E2-1142-B745-15039B516B3E}" destId="{CC774A74-068F-DB4D-BFBF-89611CF53567}" srcOrd="2" destOrd="0" parTransId="{84219A1E-CD24-824D-928B-269873064C3F}" sibTransId="{7C0D7710-8198-A14C-8ECC-9CE5925FE07D}"/>
    <dgm:cxn modelId="{B981074E-3792-694B-A62A-28B034989122}" type="presOf" srcId="{0763B85C-7015-CB4D-A437-29642AE6DD3B}" destId="{0D0BC3E8-F68A-DC4D-8F22-729DC9B16E73}" srcOrd="0" destOrd="0" presId="urn:microsoft.com/office/officeart/2008/layout/VerticalCurvedList"/>
    <dgm:cxn modelId="{40B3BF51-06E4-5F46-BBD3-EFA4847F1573}" srcId="{FA2FF612-73E2-1142-B745-15039B516B3E}" destId="{0763B85C-7015-CB4D-A437-29642AE6DD3B}" srcOrd="1" destOrd="0" parTransId="{0CF04CD4-D277-9244-9A8E-1005EFB40A3D}" sibTransId="{12510980-D2A5-BB4D-9492-38BA77766BFD}"/>
    <dgm:cxn modelId="{F5CC9D83-7BA0-6648-AC1E-C45D079BD643}" type="presOf" srcId="{9F236380-2127-964A-9002-C05A95E884E8}" destId="{CAACC3DA-A77A-AA47-957C-F76131BC3874}" srcOrd="0" destOrd="0" presId="urn:microsoft.com/office/officeart/2008/layout/VerticalCurvedList"/>
    <dgm:cxn modelId="{7AA500C0-D0F6-5E44-A49D-1F8E811B67D1}" srcId="{FA2FF612-73E2-1142-B745-15039B516B3E}" destId="{62E81E16-B8B4-0A47-A27C-9A56E243B997}" srcOrd="0" destOrd="0" parTransId="{E523F2A0-1754-B749-8355-65602EF7E734}" sibTransId="{9F236380-2127-964A-9002-C05A95E884E8}"/>
    <dgm:cxn modelId="{67F8DAE7-8D4B-464F-957D-A8F92BA2B8BE}" type="presOf" srcId="{FA2FF612-73E2-1142-B745-15039B516B3E}" destId="{C6786722-2CD8-C241-AAB8-E93B2E3442F7}" srcOrd="0" destOrd="0" presId="urn:microsoft.com/office/officeart/2008/layout/VerticalCurvedList"/>
    <dgm:cxn modelId="{E85227F8-A0AC-F149-97C4-9AF7FB5756E0}" type="presOf" srcId="{CC774A74-068F-DB4D-BFBF-89611CF53567}" destId="{D820C4AC-DB1E-1241-8CD9-209924E3FF4A}" srcOrd="0" destOrd="0" presId="urn:microsoft.com/office/officeart/2008/layout/VerticalCurvedList"/>
    <dgm:cxn modelId="{3E72F17E-1D24-E94E-9300-9BD8228DE527}" type="presParOf" srcId="{C6786722-2CD8-C241-AAB8-E93B2E3442F7}" destId="{EB9C87AC-D0A1-9C4C-8A65-D63FD4880BA3}" srcOrd="0" destOrd="0" presId="urn:microsoft.com/office/officeart/2008/layout/VerticalCurvedList"/>
    <dgm:cxn modelId="{A88E1141-159B-2741-8AA2-DFD3952A0513}" type="presParOf" srcId="{EB9C87AC-D0A1-9C4C-8A65-D63FD4880BA3}" destId="{1B6BB422-53EA-DD4E-9C97-A483B5330084}" srcOrd="0" destOrd="0" presId="urn:microsoft.com/office/officeart/2008/layout/VerticalCurvedList"/>
    <dgm:cxn modelId="{616CE096-CBD3-934A-949A-F286201A8C10}" type="presParOf" srcId="{1B6BB422-53EA-DD4E-9C97-A483B5330084}" destId="{3A890C44-ACBD-A445-9438-553A70D93192}" srcOrd="0" destOrd="0" presId="urn:microsoft.com/office/officeart/2008/layout/VerticalCurvedList"/>
    <dgm:cxn modelId="{5B40F312-4363-4843-8107-E8E34AFAFF33}" type="presParOf" srcId="{1B6BB422-53EA-DD4E-9C97-A483B5330084}" destId="{CAACC3DA-A77A-AA47-957C-F76131BC3874}" srcOrd="1" destOrd="0" presId="urn:microsoft.com/office/officeart/2008/layout/VerticalCurvedList"/>
    <dgm:cxn modelId="{4BFB1FFB-71C7-F942-800A-0FF3195B91BD}" type="presParOf" srcId="{1B6BB422-53EA-DD4E-9C97-A483B5330084}" destId="{16C32BCE-3762-214E-B6B9-F9539566F34D}" srcOrd="2" destOrd="0" presId="urn:microsoft.com/office/officeart/2008/layout/VerticalCurvedList"/>
    <dgm:cxn modelId="{2C4893C4-2B13-C74A-AC7C-45C9073F4FE3}" type="presParOf" srcId="{1B6BB422-53EA-DD4E-9C97-A483B5330084}" destId="{AEAA3E3D-A446-8B4A-BCBC-3CE692CBD15D}" srcOrd="3" destOrd="0" presId="urn:microsoft.com/office/officeart/2008/layout/VerticalCurvedList"/>
    <dgm:cxn modelId="{AF200F25-97E1-1744-8704-DD8464BE3A2E}" type="presParOf" srcId="{EB9C87AC-D0A1-9C4C-8A65-D63FD4880BA3}" destId="{6CBA5CF9-433B-0240-AFD2-13DF31B94661}" srcOrd="1" destOrd="0" presId="urn:microsoft.com/office/officeart/2008/layout/VerticalCurvedList"/>
    <dgm:cxn modelId="{79C1A9E0-57A3-6742-92FA-4712E1CE189D}" type="presParOf" srcId="{EB9C87AC-D0A1-9C4C-8A65-D63FD4880BA3}" destId="{10D3EEF2-3A0F-2E4E-9237-1648BD5A0374}" srcOrd="2" destOrd="0" presId="urn:microsoft.com/office/officeart/2008/layout/VerticalCurvedList"/>
    <dgm:cxn modelId="{44EB7E74-B35C-E149-92FC-E730F8E71877}" type="presParOf" srcId="{10D3EEF2-3A0F-2E4E-9237-1648BD5A0374}" destId="{C8E71454-1435-3747-9E0C-8A496A40E157}" srcOrd="0" destOrd="0" presId="urn:microsoft.com/office/officeart/2008/layout/VerticalCurvedList"/>
    <dgm:cxn modelId="{0369ADAC-E538-9340-8DDB-0CB71C0A327D}" type="presParOf" srcId="{EB9C87AC-D0A1-9C4C-8A65-D63FD4880BA3}" destId="{0D0BC3E8-F68A-DC4D-8F22-729DC9B16E73}" srcOrd="3" destOrd="0" presId="urn:microsoft.com/office/officeart/2008/layout/VerticalCurvedList"/>
    <dgm:cxn modelId="{7AB8634E-8339-114A-A3F4-EDFCD21632FF}" type="presParOf" srcId="{EB9C87AC-D0A1-9C4C-8A65-D63FD4880BA3}" destId="{AEE4252F-A8CE-B34B-AE06-936BF474190F}" srcOrd="4" destOrd="0" presId="urn:microsoft.com/office/officeart/2008/layout/VerticalCurvedList"/>
    <dgm:cxn modelId="{BE612CA1-604E-BB45-A818-36AEB90BD6D7}" type="presParOf" srcId="{AEE4252F-A8CE-B34B-AE06-936BF474190F}" destId="{2C3B204C-6AC3-2445-A889-C15B668EFB5C}" srcOrd="0" destOrd="0" presId="urn:microsoft.com/office/officeart/2008/layout/VerticalCurvedList"/>
    <dgm:cxn modelId="{3C4BF595-AA4E-6E4D-8355-C0AE0C7E39F5}" type="presParOf" srcId="{EB9C87AC-D0A1-9C4C-8A65-D63FD4880BA3}" destId="{D820C4AC-DB1E-1241-8CD9-209924E3FF4A}" srcOrd="5" destOrd="0" presId="urn:microsoft.com/office/officeart/2008/layout/VerticalCurvedList"/>
    <dgm:cxn modelId="{1625FBA5-5CF7-CD4F-8551-7592A9C8D374}" type="presParOf" srcId="{EB9C87AC-D0A1-9C4C-8A65-D63FD4880BA3}" destId="{AA7F756A-CE62-4146-9A5E-28B8DFE1F462}" srcOrd="6" destOrd="0" presId="urn:microsoft.com/office/officeart/2008/layout/VerticalCurvedList"/>
    <dgm:cxn modelId="{9B151AA5-6BEF-3444-9CAB-81FAD6112148}" type="presParOf" srcId="{AA7F756A-CE62-4146-9A5E-28B8DFE1F462}" destId="{299965B9-D3C0-9A4F-87C7-D5B8ED1626A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ACC3DA-A77A-AA47-957C-F76131BC3874}">
      <dsp:nvSpPr>
        <dsp:cNvPr id="0" name=""/>
        <dsp:cNvSpPr/>
      </dsp:nvSpPr>
      <dsp:spPr>
        <a:xfrm>
          <a:off x="-2563719" y="-395700"/>
          <a:ext cx="3060590" cy="3060590"/>
        </a:xfrm>
        <a:prstGeom prst="blockArc">
          <a:avLst>
            <a:gd name="adj1" fmla="val 18900000"/>
            <a:gd name="adj2" fmla="val 2700000"/>
            <a:gd name="adj3" fmla="val 706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BA5CF9-433B-0240-AFD2-13DF31B94661}">
      <dsp:nvSpPr>
        <dsp:cNvPr id="0" name=""/>
        <dsp:cNvSpPr/>
      </dsp:nvSpPr>
      <dsp:spPr>
        <a:xfrm>
          <a:off x="319438" y="226918"/>
          <a:ext cx="3438016" cy="4538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234" tIns="68580" rIns="68580" bIns="6858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Term (n=37,803)</a:t>
          </a:r>
        </a:p>
      </dsp:txBody>
      <dsp:txXfrm>
        <a:off x="319438" y="226918"/>
        <a:ext cx="3438016" cy="453837"/>
      </dsp:txXfrm>
    </dsp:sp>
    <dsp:sp modelId="{C8E71454-1435-3747-9E0C-8A496A40E157}">
      <dsp:nvSpPr>
        <dsp:cNvPr id="0" name=""/>
        <dsp:cNvSpPr/>
      </dsp:nvSpPr>
      <dsp:spPr>
        <a:xfrm>
          <a:off x="35790" y="170189"/>
          <a:ext cx="567297" cy="56729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0BC3E8-F68A-DC4D-8F22-729DC9B16E73}">
      <dsp:nvSpPr>
        <dsp:cNvPr id="0" name=""/>
        <dsp:cNvSpPr/>
      </dsp:nvSpPr>
      <dsp:spPr>
        <a:xfrm>
          <a:off x="484408" y="907675"/>
          <a:ext cx="3273046" cy="4538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234" tIns="68580" rIns="68580" bIns="6858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&lt;37gh (n=3331)</a:t>
          </a:r>
        </a:p>
      </dsp:txBody>
      <dsp:txXfrm>
        <a:off x="484408" y="907675"/>
        <a:ext cx="3273046" cy="453837"/>
      </dsp:txXfrm>
    </dsp:sp>
    <dsp:sp modelId="{2C3B204C-6AC3-2445-A889-C15B668EFB5C}">
      <dsp:nvSpPr>
        <dsp:cNvPr id="0" name=""/>
        <dsp:cNvSpPr/>
      </dsp:nvSpPr>
      <dsp:spPr>
        <a:xfrm>
          <a:off x="200760" y="850945"/>
          <a:ext cx="567297" cy="56729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20C4AC-DB1E-1241-8CD9-209924E3FF4A}">
      <dsp:nvSpPr>
        <dsp:cNvPr id="0" name=""/>
        <dsp:cNvSpPr/>
      </dsp:nvSpPr>
      <dsp:spPr>
        <a:xfrm>
          <a:off x="319438" y="1588432"/>
          <a:ext cx="3438016" cy="4538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234" tIns="68580" rIns="68580" bIns="6858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&gt;42 </a:t>
          </a:r>
          <a:r>
            <a:rPr lang="en-US" sz="2700" kern="1200" dirty="0" err="1"/>
            <a:t>gh</a:t>
          </a:r>
          <a:r>
            <a:rPr lang="en-US" sz="2700" kern="1200" dirty="0"/>
            <a:t> (n=2434)</a:t>
          </a:r>
        </a:p>
      </dsp:txBody>
      <dsp:txXfrm>
        <a:off x="319438" y="1588432"/>
        <a:ext cx="3438016" cy="453837"/>
      </dsp:txXfrm>
    </dsp:sp>
    <dsp:sp modelId="{299965B9-D3C0-9A4F-87C7-D5B8ED1626A4}">
      <dsp:nvSpPr>
        <dsp:cNvPr id="0" name=""/>
        <dsp:cNvSpPr/>
      </dsp:nvSpPr>
      <dsp:spPr>
        <a:xfrm>
          <a:off x="35790" y="1531702"/>
          <a:ext cx="567297" cy="56729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ACC3DA-A77A-AA47-957C-F76131BC3874}">
      <dsp:nvSpPr>
        <dsp:cNvPr id="0" name=""/>
        <dsp:cNvSpPr/>
      </dsp:nvSpPr>
      <dsp:spPr>
        <a:xfrm>
          <a:off x="-2563719" y="-395700"/>
          <a:ext cx="3060590" cy="3060590"/>
        </a:xfrm>
        <a:prstGeom prst="blockArc">
          <a:avLst>
            <a:gd name="adj1" fmla="val 18900000"/>
            <a:gd name="adj2" fmla="val 2700000"/>
            <a:gd name="adj3" fmla="val 706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BA5CF9-433B-0240-AFD2-13DF31B94661}">
      <dsp:nvSpPr>
        <dsp:cNvPr id="0" name=""/>
        <dsp:cNvSpPr/>
      </dsp:nvSpPr>
      <dsp:spPr>
        <a:xfrm>
          <a:off x="319438" y="226918"/>
          <a:ext cx="3438016" cy="4538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234" tIns="68580" rIns="68580" bIns="6858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Term (n=37,803)</a:t>
          </a:r>
        </a:p>
      </dsp:txBody>
      <dsp:txXfrm>
        <a:off x="319438" y="226918"/>
        <a:ext cx="3438016" cy="453837"/>
      </dsp:txXfrm>
    </dsp:sp>
    <dsp:sp modelId="{C8E71454-1435-3747-9E0C-8A496A40E157}">
      <dsp:nvSpPr>
        <dsp:cNvPr id="0" name=""/>
        <dsp:cNvSpPr/>
      </dsp:nvSpPr>
      <dsp:spPr>
        <a:xfrm>
          <a:off x="35790" y="170189"/>
          <a:ext cx="567297" cy="56729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0BC3E8-F68A-DC4D-8F22-729DC9B16E73}">
      <dsp:nvSpPr>
        <dsp:cNvPr id="0" name=""/>
        <dsp:cNvSpPr/>
      </dsp:nvSpPr>
      <dsp:spPr>
        <a:xfrm>
          <a:off x="484408" y="907675"/>
          <a:ext cx="3273046" cy="4538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234" tIns="68580" rIns="68580" bIns="6858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&lt;37gh (n=3331)</a:t>
          </a:r>
        </a:p>
      </dsp:txBody>
      <dsp:txXfrm>
        <a:off x="484408" y="907675"/>
        <a:ext cx="3273046" cy="453837"/>
      </dsp:txXfrm>
    </dsp:sp>
    <dsp:sp modelId="{2C3B204C-6AC3-2445-A889-C15B668EFB5C}">
      <dsp:nvSpPr>
        <dsp:cNvPr id="0" name=""/>
        <dsp:cNvSpPr/>
      </dsp:nvSpPr>
      <dsp:spPr>
        <a:xfrm>
          <a:off x="200760" y="850945"/>
          <a:ext cx="567297" cy="56729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20C4AC-DB1E-1241-8CD9-209924E3FF4A}">
      <dsp:nvSpPr>
        <dsp:cNvPr id="0" name=""/>
        <dsp:cNvSpPr/>
      </dsp:nvSpPr>
      <dsp:spPr>
        <a:xfrm>
          <a:off x="319438" y="1588432"/>
          <a:ext cx="3438016" cy="4538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234" tIns="68580" rIns="68580" bIns="6858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&gt;42 </a:t>
          </a:r>
          <a:r>
            <a:rPr lang="en-US" sz="2700" kern="1200" dirty="0" err="1"/>
            <a:t>gh</a:t>
          </a:r>
          <a:r>
            <a:rPr lang="en-US" sz="2700" kern="1200" dirty="0"/>
            <a:t> (n=2434)</a:t>
          </a:r>
        </a:p>
      </dsp:txBody>
      <dsp:txXfrm>
        <a:off x="319438" y="1588432"/>
        <a:ext cx="3438016" cy="453837"/>
      </dsp:txXfrm>
    </dsp:sp>
    <dsp:sp modelId="{299965B9-D3C0-9A4F-87C7-D5B8ED1626A4}">
      <dsp:nvSpPr>
        <dsp:cNvPr id="0" name=""/>
        <dsp:cNvSpPr/>
      </dsp:nvSpPr>
      <dsp:spPr>
        <a:xfrm>
          <a:off x="35790" y="1531702"/>
          <a:ext cx="567297" cy="56729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hape 28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5" name="Shape 28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4943444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45056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Text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b="1">
                <a:solidFill>
                  <a:srgbClr val="EE2926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4" name="Untitled1.png" descr="Untitled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270777" y="8660738"/>
            <a:ext cx="2679701" cy="1066801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–Johnny Appleseed"/>
          <p:cNvSpPr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100" name="“Type a quote here.”"/>
          <p:cNvSpPr>
            <a:spLocks noGrp="1"/>
          </p:cNvSpPr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“Type a quote here.” </a:t>
            </a:r>
          </a:p>
        </p:txBody>
      </p:sp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Image"/>
          <p:cNvSpPr>
            <a:spLocks noGrp="1"/>
          </p:cNvSpPr>
          <p:nvPr>
            <p:ph type="pic" idx="13"/>
          </p:nvPr>
        </p:nvSpPr>
        <p:spPr>
          <a:xfrm>
            <a:off x="-812800" y="0"/>
            <a:ext cx="15232066" cy="10160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1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Sub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itle Text"/>
          <p:cNvSpPr txBox="1">
            <a:spLocks noGrp="1"/>
          </p:cNvSpPr>
          <p:nvPr>
            <p:ph type="title"/>
          </p:nvPr>
        </p:nvSpPr>
        <p:spPr>
          <a:xfrm>
            <a:off x="1270000" y="2565400"/>
            <a:ext cx="10464800" cy="2540000"/>
          </a:xfrm>
          <a:prstGeom prst="rect">
            <a:avLst/>
          </a:prstGeom>
        </p:spPr>
        <p:txBody>
          <a:bodyPr anchor="b">
            <a:noAutofit/>
          </a:bodyPr>
          <a:lstStyle>
            <a:lvl1pPr defTabSz="457200">
              <a:defRPr sz="7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</a:lstStyle>
          <a:p>
            <a:r>
              <a:t>Title Text</a:t>
            </a:r>
          </a:p>
        </p:txBody>
      </p:sp>
      <p:sp>
        <p:nvSpPr>
          <p:cNvPr id="12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207000"/>
            <a:ext cx="10464800" cy="14605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 defTabSz="457200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  <a:lvl2pPr marL="0" indent="0" algn="ctr" defTabSz="457200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2pPr>
            <a:lvl3pPr marL="0" indent="0" algn="ctr" defTabSz="457200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3pPr>
            <a:lvl4pPr marL="0" indent="0" algn="ctr" defTabSz="457200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4pPr>
            <a:lvl5pPr marL="0" indent="0" algn="ctr" defTabSz="457200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37300" y="9258300"/>
            <a:ext cx="329261" cy="390669"/>
          </a:xfrm>
          <a:prstGeom prst="rect">
            <a:avLst/>
          </a:prstGeom>
        </p:spPr>
        <p:txBody>
          <a:bodyPr/>
          <a:lstStyle>
            <a:lvl1pPr defTabSz="457200"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itle Text"/>
          <p:cNvSpPr txBox="1">
            <a:spLocks noGrp="1"/>
          </p:cNvSpPr>
          <p:nvPr>
            <p:ph type="title"/>
          </p:nvPr>
        </p:nvSpPr>
        <p:spPr>
          <a:xfrm>
            <a:off x="1270000" y="203200"/>
            <a:ext cx="10464800" cy="2540000"/>
          </a:xfrm>
          <a:prstGeom prst="rect">
            <a:avLst/>
          </a:prstGeom>
        </p:spPr>
        <p:txBody>
          <a:bodyPr>
            <a:noAutofit/>
          </a:bodyPr>
          <a:lstStyle>
            <a:lvl1pPr defTabSz="457200">
              <a:defRPr sz="7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</a:lstStyle>
          <a:p>
            <a:r>
              <a:t>Title Text</a:t>
            </a:r>
          </a:p>
        </p:txBody>
      </p:sp>
      <p:sp>
        <p:nvSpPr>
          <p:cNvPr id="134" name="Body Level One…"/>
          <p:cNvSpPr txBox="1">
            <a:spLocks noGrp="1"/>
          </p:cNvSpPr>
          <p:nvPr>
            <p:ph type="body" idx="1"/>
          </p:nvPr>
        </p:nvSpPr>
        <p:spPr>
          <a:xfrm>
            <a:off x="1270000" y="2946400"/>
            <a:ext cx="10464800" cy="5740400"/>
          </a:xfrm>
          <a:prstGeom prst="rect">
            <a:avLst/>
          </a:prstGeom>
        </p:spPr>
        <p:txBody>
          <a:bodyPr>
            <a:noAutofit/>
          </a:bodyPr>
          <a:lstStyle>
            <a:lvl1pPr marL="893697" indent="-436497" defTabSz="457200">
              <a:spcBef>
                <a:spcPts val="3000"/>
              </a:spcBef>
              <a:buSzPct val="43000"/>
              <a:buBlip>
                <a:blip r:embed="rId3"/>
              </a:buBlip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  <a:lvl2pPr marL="1439797" indent="-436497" defTabSz="457200">
              <a:spcBef>
                <a:spcPts val="3000"/>
              </a:spcBef>
              <a:buSzPct val="43000"/>
              <a:buBlip>
                <a:blip r:embed="rId3"/>
              </a:buBlip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2pPr>
            <a:lvl3pPr marL="1973197" indent="-436497" defTabSz="457200">
              <a:spcBef>
                <a:spcPts val="3000"/>
              </a:spcBef>
              <a:buSzPct val="43000"/>
              <a:buBlip>
                <a:blip r:embed="rId3"/>
              </a:buBlip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3pPr>
            <a:lvl4pPr marL="2544697" indent="-436497" defTabSz="457200">
              <a:spcBef>
                <a:spcPts val="3000"/>
              </a:spcBef>
              <a:buSzPct val="43000"/>
              <a:buBlip>
                <a:blip r:embed="rId3"/>
              </a:buBlip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4pPr>
            <a:lvl5pPr marL="3128897" indent="-436497" defTabSz="457200">
              <a:spcBef>
                <a:spcPts val="3000"/>
              </a:spcBef>
              <a:buSzPct val="43000"/>
              <a:buBlip>
                <a:blip r:embed="rId3"/>
              </a:buBlip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37300" y="9258300"/>
            <a:ext cx="329261" cy="390669"/>
          </a:xfrm>
          <a:prstGeom prst="rect">
            <a:avLst/>
          </a:prstGeom>
        </p:spPr>
        <p:txBody>
          <a:bodyPr/>
          <a:lstStyle>
            <a:lvl1pPr defTabSz="457200"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 - Lef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itle Text"/>
          <p:cNvSpPr txBox="1">
            <a:spLocks noGrp="1"/>
          </p:cNvSpPr>
          <p:nvPr>
            <p:ph type="title"/>
          </p:nvPr>
        </p:nvSpPr>
        <p:spPr>
          <a:xfrm>
            <a:off x="1270000" y="203200"/>
            <a:ext cx="10464800" cy="2540000"/>
          </a:xfrm>
          <a:prstGeom prst="rect">
            <a:avLst/>
          </a:prstGeom>
        </p:spPr>
        <p:txBody>
          <a:bodyPr>
            <a:noAutofit/>
          </a:bodyPr>
          <a:lstStyle>
            <a:lvl1pPr defTabSz="457200">
              <a:defRPr sz="7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</a:lstStyle>
          <a:p>
            <a:r>
              <a:t>Title Text</a:t>
            </a:r>
          </a:p>
        </p:txBody>
      </p:sp>
      <p:sp>
        <p:nvSpPr>
          <p:cNvPr id="14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270000" y="2946400"/>
            <a:ext cx="5105400" cy="5740400"/>
          </a:xfrm>
          <a:prstGeom prst="rect">
            <a:avLst/>
          </a:prstGeom>
        </p:spPr>
        <p:txBody>
          <a:bodyPr>
            <a:noAutofit/>
          </a:bodyPr>
          <a:lstStyle>
            <a:lvl1pPr marL="863809" indent="-406609" defTabSz="457200">
              <a:spcBef>
                <a:spcPts val="3600"/>
              </a:spcBef>
              <a:buSzPct val="43000"/>
              <a:buFont typeface="Gill Sans"/>
              <a:buBlip>
                <a:blip r:embed="rId3"/>
              </a:buBlip>
              <a:defRPr sz="3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  <a:lvl2pPr marL="1409909" indent="-406609" defTabSz="457200">
              <a:spcBef>
                <a:spcPts val="3600"/>
              </a:spcBef>
              <a:buSzPct val="43000"/>
              <a:buFont typeface="Gill Sans"/>
              <a:buBlip>
                <a:blip r:embed="rId3"/>
              </a:buBlip>
              <a:defRPr sz="3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2pPr>
            <a:lvl3pPr marL="1943309" indent="-406609" defTabSz="457200">
              <a:spcBef>
                <a:spcPts val="3600"/>
              </a:spcBef>
              <a:buSzPct val="43000"/>
              <a:buFont typeface="Gill Sans"/>
              <a:buBlip>
                <a:blip r:embed="rId3"/>
              </a:buBlip>
              <a:defRPr sz="3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3pPr>
            <a:lvl4pPr marL="2514809" indent="-406609" defTabSz="457200">
              <a:spcBef>
                <a:spcPts val="3600"/>
              </a:spcBef>
              <a:buSzPct val="43000"/>
              <a:buFont typeface="Gill Sans"/>
              <a:buBlip>
                <a:blip r:embed="rId3"/>
              </a:buBlip>
              <a:defRPr sz="3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4pPr>
            <a:lvl5pPr marL="3099009" indent="-406609" defTabSz="457200">
              <a:spcBef>
                <a:spcPts val="3600"/>
              </a:spcBef>
              <a:buSzPct val="43000"/>
              <a:buFont typeface="Gill Sans"/>
              <a:buBlip>
                <a:blip r:embed="rId3"/>
              </a:buBlip>
              <a:defRPr sz="3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37300" y="9258300"/>
            <a:ext cx="329261" cy="390669"/>
          </a:xfrm>
          <a:prstGeom prst="rect">
            <a:avLst/>
          </a:prstGeom>
        </p:spPr>
        <p:txBody>
          <a:bodyPr/>
          <a:lstStyle>
            <a:lvl1pPr defTabSz="457200"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 - Righ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tle Text"/>
          <p:cNvSpPr txBox="1">
            <a:spLocks noGrp="1"/>
          </p:cNvSpPr>
          <p:nvPr>
            <p:ph type="title"/>
          </p:nvPr>
        </p:nvSpPr>
        <p:spPr>
          <a:xfrm>
            <a:off x="1270000" y="203200"/>
            <a:ext cx="10464800" cy="2540000"/>
          </a:xfrm>
          <a:prstGeom prst="rect">
            <a:avLst/>
          </a:prstGeom>
        </p:spPr>
        <p:txBody>
          <a:bodyPr>
            <a:noAutofit/>
          </a:bodyPr>
          <a:lstStyle>
            <a:lvl1pPr defTabSz="457200">
              <a:defRPr sz="7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</a:lstStyle>
          <a:p>
            <a:r>
              <a:t>Title Text</a:t>
            </a:r>
          </a:p>
        </p:txBody>
      </p:sp>
      <p:sp>
        <p:nvSpPr>
          <p:cNvPr id="15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7607300" y="2946400"/>
            <a:ext cx="4127500" cy="5740400"/>
          </a:xfrm>
          <a:prstGeom prst="rect">
            <a:avLst/>
          </a:prstGeom>
        </p:spPr>
        <p:txBody>
          <a:bodyPr>
            <a:noAutofit/>
          </a:bodyPr>
          <a:lstStyle>
            <a:lvl1pPr marL="863809" indent="-406609" defTabSz="457200">
              <a:spcBef>
                <a:spcPts val="3600"/>
              </a:spcBef>
              <a:buSzPct val="43000"/>
              <a:buFont typeface="Gill Sans"/>
              <a:buBlip>
                <a:blip r:embed="rId3"/>
              </a:buBlip>
              <a:defRPr sz="3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  <a:lvl2pPr marL="1409909" indent="-406609" defTabSz="457200">
              <a:spcBef>
                <a:spcPts val="3600"/>
              </a:spcBef>
              <a:buSzPct val="43000"/>
              <a:buFont typeface="Gill Sans"/>
              <a:buBlip>
                <a:blip r:embed="rId3"/>
              </a:buBlip>
              <a:defRPr sz="3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2pPr>
            <a:lvl3pPr marL="1943309" indent="-406609" defTabSz="457200">
              <a:spcBef>
                <a:spcPts val="3600"/>
              </a:spcBef>
              <a:buSzPct val="43000"/>
              <a:buFont typeface="Gill Sans"/>
              <a:buBlip>
                <a:blip r:embed="rId3"/>
              </a:buBlip>
              <a:defRPr sz="3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3pPr>
            <a:lvl4pPr marL="2514809" indent="-406609" defTabSz="457200">
              <a:spcBef>
                <a:spcPts val="3600"/>
              </a:spcBef>
              <a:buSzPct val="43000"/>
              <a:buFont typeface="Gill Sans"/>
              <a:buBlip>
                <a:blip r:embed="rId3"/>
              </a:buBlip>
              <a:defRPr sz="3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4pPr>
            <a:lvl5pPr marL="3099009" indent="-406609" defTabSz="457200">
              <a:spcBef>
                <a:spcPts val="3600"/>
              </a:spcBef>
              <a:buSzPct val="43000"/>
              <a:buFont typeface="Gill Sans"/>
              <a:buBlip>
                <a:blip r:embed="rId3"/>
              </a:buBlip>
              <a:defRPr sz="3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37300" y="9258300"/>
            <a:ext cx="329261" cy="390669"/>
          </a:xfrm>
          <a:prstGeom prst="rect">
            <a:avLst/>
          </a:prstGeom>
        </p:spPr>
        <p:txBody>
          <a:bodyPr/>
          <a:lstStyle>
            <a:lvl1pPr defTabSz="457200"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 - 2 Column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Title Text"/>
          <p:cNvSpPr txBox="1">
            <a:spLocks noGrp="1"/>
          </p:cNvSpPr>
          <p:nvPr>
            <p:ph type="title"/>
          </p:nvPr>
        </p:nvSpPr>
        <p:spPr>
          <a:xfrm>
            <a:off x="1270000" y="203200"/>
            <a:ext cx="10464800" cy="2540000"/>
          </a:xfrm>
          <a:prstGeom prst="rect">
            <a:avLst/>
          </a:prstGeom>
        </p:spPr>
        <p:txBody>
          <a:bodyPr>
            <a:noAutofit/>
          </a:bodyPr>
          <a:lstStyle>
            <a:lvl1pPr defTabSz="457200">
              <a:defRPr sz="7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</a:lstStyle>
          <a:p>
            <a:r>
              <a:t>Title Text</a:t>
            </a:r>
          </a:p>
        </p:txBody>
      </p:sp>
      <p:sp>
        <p:nvSpPr>
          <p:cNvPr id="161" name="Body Level One…"/>
          <p:cNvSpPr txBox="1">
            <a:spLocks noGrp="1"/>
          </p:cNvSpPr>
          <p:nvPr>
            <p:ph type="body" idx="1"/>
          </p:nvPr>
        </p:nvSpPr>
        <p:spPr>
          <a:xfrm>
            <a:off x="1270000" y="2946400"/>
            <a:ext cx="10464800" cy="5740400"/>
          </a:xfrm>
          <a:prstGeom prst="rect">
            <a:avLst/>
          </a:prstGeom>
        </p:spPr>
        <p:txBody>
          <a:bodyPr numCol="2" spcCol="523240" anchor="t">
            <a:noAutofit/>
          </a:bodyPr>
          <a:lstStyle>
            <a:lvl1pPr marL="863809" indent="-406609" defTabSz="457200">
              <a:spcBef>
                <a:spcPts val="3600"/>
              </a:spcBef>
              <a:buSzPct val="43000"/>
              <a:buFont typeface="Gill Sans"/>
              <a:buBlip>
                <a:blip r:embed="rId3"/>
              </a:buBlip>
              <a:defRPr sz="3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  <a:lvl2pPr marL="1409909" indent="-406609" defTabSz="457200">
              <a:spcBef>
                <a:spcPts val="3600"/>
              </a:spcBef>
              <a:buSzPct val="43000"/>
              <a:buFont typeface="Gill Sans"/>
              <a:buBlip>
                <a:blip r:embed="rId3"/>
              </a:buBlip>
              <a:defRPr sz="3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2pPr>
            <a:lvl3pPr marL="1943309" indent="-406609" defTabSz="457200">
              <a:spcBef>
                <a:spcPts val="3600"/>
              </a:spcBef>
              <a:buSzPct val="43000"/>
              <a:buFont typeface="Gill Sans"/>
              <a:buBlip>
                <a:blip r:embed="rId3"/>
              </a:buBlip>
              <a:defRPr sz="3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3pPr>
            <a:lvl4pPr marL="2514809" indent="-406609" defTabSz="457200">
              <a:spcBef>
                <a:spcPts val="3600"/>
              </a:spcBef>
              <a:buSzPct val="43000"/>
              <a:buFont typeface="Gill Sans"/>
              <a:buBlip>
                <a:blip r:embed="rId3"/>
              </a:buBlip>
              <a:defRPr sz="3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4pPr>
            <a:lvl5pPr marL="3099009" indent="-406609" defTabSz="457200">
              <a:spcBef>
                <a:spcPts val="3600"/>
              </a:spcBef>
              <a:buSzPct val="43000"/>
              <a:buFont typeface="Gill Sans"/>
              <a:buBlip>
                <a:blip r:embed="rId3"/>
              </a:buBlip>
              <a:defRPr sz="3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37300" y="9258300"/>
            <a:ext cx="329261" cy="390669"/>
          </a:xfrm>
          <a:prstGeom prst="rect">
            <a:avLst/>
          </a:prstGeom>
        </p:spPr>
        <p:txBody>
          <a:bodyPr/>
          <a:lstStyle>
            <a:lvl1pPr defTabSz="457200"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Horizonta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Image"/>
          <p:cNvSpPr>
            <a:spLocks noGrp="1"/>
          </p:cNvSpPr>
          <p:nvPr>
            <p:ph type="pic" sz="half" idx="13"/>
          </p:nvPr>
        </p:nvSpPr>
        <p:spPr>
          <a:xfrm>
            <a:off x="3771900" y="2006600"/>
            <a:ext cx="5461000" cy="5461000"/>
          </a:xfrm>
          <a:prstGeom prst="rect">
            <a:avLst/>
          </a:prstGeom>
          <a:ln w="9525">
            <a:round/>
          </a:ln>
          <a:effectLst>
            <a:outerShdw blurRad="63500" dist="38100" dir="54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70" name="Title Text"/>
          <p:cNvSpPr txBox="1">
            <a:spLocks noGrp="1"/>
          </p:cNvSpPr>
          <p:nvPr>
            <p:ph type="title"/>
          </p:nvPr>
        </p:nvSpPr>
        <p:spPr>
          <a:xfrm>
            <a:off x="1270000" y="7366000"/>
            <a:ext cx="10464800" cy="1828800"/>
          </a:xfrm>
          <a:prstGeom prst="rect">
            <a:avLst/>
          </a:prstGeom>
        </p:spPr>
        <p:txBody>
          <a:bodyPr>
            <a:noAutofit/>
          </a:bodyPr>
          <a:lstStyle>
            <a:lvl1pPr defTabSz="457200">
              <a:defRPr sz="7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</a:lstStyle>
          <a:p>
            <a:r>
              <a:t>Title Text</a:t>
            </a:r>
          </a:p>
        </p:txBody>
      </p:sp>
      <p:sp>
        <p:nvSpPr>
          <p:cNvPr id="1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37300" y="9258300"/>
            <a:ext cx="329261" cy="390669"/>
          </a:xfrm>
          <a:prstGeom prst="rect">
            <a:avLst/>
          </a:prstGeom>
        </p:spPr>
        <p:txBody>
          <a:bodyPr/>
          <a:lstStyle>
            <a:lvl1pPr defTabSz="457200"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9" name="Line"/>
          <p:cNvSpPr/>
          <p:nvPr/>
        </p:nvSpPr>
        <p:spPr>
          <a:xfrm>
            <a:off x="-1" y="1667205"/>
            <a:ext cx="13004802" cy="1"/>
          </a:xfrm>
          <a:prstGeom prst="line">
            <a:avLst/>
          </a:prstGeom>
          <a:ln w="101600">
            <a:solidFill>
              <a:srgbClr val="D61E0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pic>
        <p:nvPicPr>
          <p:cNvPr id="180" name="Screen Shot 2014-10-28 at 12.06.19.png" descr="Screen Shot 2014-10-28 at 12.06.1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7776" y="224035"/>
            <a:ext cx="1562101" cy="1282701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Title Text"/>
          <p:cNvSpPr txBox="1">
            <a:spLocks noGrp="1"/>
          </p:cNvSpPr>
          <p:nvPr>
            <p:ph type="title"/>
          </p:nvPr>
        </p:nvSpPr>
        <p:spPr>
          <a:xfrm>
            <a:off x="1989600" y="179718"/>
            <a:ext cx="10062700" cy="137133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BB18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18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Image"/>
          <p:cNvSpPr>
            <a:spLocks noGrp="1"/>
          </p:cNvSpPr>
          <p:nvPr>
            <p:ph type="pic" idx="13"/>
          </p:nvPr>
        </p:nvSpPr>
        <p:spPr>
          <a:xfrm>
            <a:off x="1606550" y="635000"/>
            <a:ext cx="9779000" cy="652272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3" name="Title Text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25" name="Untitled1.png" descr="Untitled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296177" y="8649344"/>
            <a:ext cx="2679701" cy="1066801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90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99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Line"/>
          <p:cNvSpPr/>
          <p:nvPr/>
        </p:nvSpPr>
        <p:spPr>
          <a:xfrm>
            <a:off x="-1" y="1667205"/>
            <a:ext cx="13004802" cy="1"/>
          </a:xfrm>
          <a:prstGeom prst="line">
            <a:avLst/>
          </a:prstGeom>
          <a:ln w="101600">
            <a:solidFill>
              <a:srgbClr val="D61E0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pic>
        <p:nvPicPr>
          <p:cNvPr id="208" name="Screen Shot 2014-10-28 at 12.06.19.png" descr="Screen Shot 2014-10-28 at 12.06.1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7776" y="224035"/>
            <a:ext cx="1562101" cy="1282701"/>
          </a:xfrm>
          <a:prstGeom prst="rect">
            <a:avLst/>
          </a:prstGeom>
          <a:ln w="12700">
            <a:miter lim="400000"/>
          </a:ln>
        </p:spPr>
      </p:pic>
      <p:sp>
        <p:nvSpPr>
          <p:cNvPr id="20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Top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Title Text"/>
          <p:cNvSpPr txBox="1">
            <a:spLocks noGrp="1"/>
          </p:cNvSpPr>
          <p:nvPr>
            <p:ph type="title"/>
          </p:nvPr>
        </p:nvSpPr>
        <p:spPr>
          <a:xfrm>
            <a:off x="1270000" y="203200"/>
            <a:ext cx="10464800" cy="2540000"/>
          </a:xfrm>
          <a:prstGeom prst="rect">
            <a:avLst/>
          </a:prstGeom>
        </p:spPr>
        <p:txBody>
          <a:bodyPr>
            <a:noAutofit/>
          </a:bodyPr>
          <a:lstStyle>
            <a:lvl1pPr defTabSz="457200">
              <a:defRPr sz="7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</a:lstStyle>
          <a:p>
            <a:r>
              <a:t>Title Text</a:t>
            </a:r>
          </a:p>
        </p:txBody>
      </p:sp>
      <p:sp>
        <p:nvSpPr>
          <p:cNvPr id="2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37300" y="9258300"/>
            <a:ext cx="329261" cy="390669"/>
          </a:xfrm>
          <a:prstGeom prst="rect">
            <a:avLst/>
          </a:prstGeom>
        </p:spPr>
        <p:txBody>
          <a:bodyPr/>
          <a:lstStyle>
            <a:lvl1pPr defTabSz="457200"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Title Text"/>
          <p:cNvSpPr txBox="1">
            <a:spLocks noGrp="1"/>
          </p:cNvSpPr>
          <p:nvPr>
            <p:ph type="title"/>
          </p:nvPr>
        </p:nvSpPr>
        <p:spPr>
          <a:xfrm>
            <a:off x="1223433" y="248443"/>
            <a:ext cx="11099801" cy="1186657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CF1F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225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6" name="Line"/>
          <p:cNvSpPr/>
          <p:nvPr/>
        </p:nvSpPr>
        <p:spPr>
          <a:xfrm>
            <a:off x="37636" y="1481534"/>
            <a:ext cx="12929527" cy="1"/>
          </a:xfrm>
          <a:prstGeom prst="line">
            <a:avLst/>
          </a:prstGeom>
          <a:ln w="101600">
            <a:solidFill>
              <a:srgbClr val="D93E2B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pic>
        <p:nvPicPr>
          <p:cNvPr id="227" name="Screen Shot 2014-11-03 at 09.45.08.png" descr="Screen Shot 2014-11-03 at 09.45.0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4323" y="49411"/>
            <a:ext cx="1514884" cy="1347656"/>
          </a:xfrm>
          <a:prstGeom prst="rect">
            <a:avLst/>
          </a:prstGeom>
          <a:ln w="12700">
            <a:miter lim="400000"/>
          </a:ln>
        </p:spPr>
      </p:pic>
      <p:sp>
        <p:nvSpPr>
          <p:cNvPr id="22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pic>
        <p:nvPicPr>
          <p:cNvPr id="236" name="Screen Shot 2014-11-03 at 09.45.08.png" descr="Screen Shot 2014-11-03 at 09.45.0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4323" y="49411"/>
            <a:ext cx="1514884" cy="1347656"/>
          </a:xfrm>
          <a:prstGeom prst="rect">
            <a:avLst/>
          </a:prstGeom>
          <a:ln w="12700">
            <a:miter lim="400000"/>
          </a:ln>
        </p:spPr>
      </p:pic>
      <p:sp>
        <p:nvSpPr>
          <p:cNvPr id="23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–Johnny Appleseed"/>
          <p:cNvSpPr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245" name="“Type a quote here.”"/>
          <p:cNvSpPr>
            <a:spLocks noGrp="1"/>
          </p:cNvSpPr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“Type a quote here.” </a:t>
            </a:r>
          </a:p>
        </p:txBody>
      </p:sp>
      <p:pic>
        <p:nvPicPr>
          <p:cNvPr id="246" name="Screen Shot 2014-11-03 at 09.45.08.png" descr="Screen Shot 2014-11-03 at 09.45.0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4323" y="49411"/>
            <a:ext cx="1514884" cy="1347656"/>
          </a:xfrm>
          <a:prstGeom prst="rect">
            <a:avLst/>
          </a:prstGeom>
          <a:ln w="12700">
            <a:miter lim="400000"/>
          </a:ln>
        </p:spPr>
      </p:pic>
      <p:sp>
        <p:nvSpPr>
          <p:cNvPr id="24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Title Text"/>
          <p:cNvSpPr txBox="1">
            <a:spLocks noGrp="1"/>
          </p:cNvSpPr>
          <p:nvPr>
            <p:ph type="title"/>
          </p:nvPr>
        </p:nvSpPr>
        <p:spPr>
          <a:xfrm>
            <a:off x="1223433" y="248443"/>
            <a:ext cx="11099801" cy="1186657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CF1F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255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>
                <a:schemeClr val="accent5"/>
              </a:buClr>
            </a:lvl1pPr>
            <a:lvl2pPr>
              <a:buClr>
                <a:schemeClr val="accent5"/>
              </a:buClr>
            </a:lvl2pPr>
            <a:lvl3pPr>
              <a:buClr>
                <a:schemeClr val="accent5"/>
              </a:buClr>
            </a:lvl3pPr>
            <a:lvl4pPr>
              <a:buClr>
                <a:schemeClr val="accent5"/>
              </a:buClr>
            </a:lvl4pPr>
            <a:lvl5pPr>
              <a:buClr>
                <a:schemeClr val="accent5"/>
              </a:buCl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56" name="Line"/>
          <p:cNvSpPr/>
          <p:nvPr/>
        </p:nvSpPr>
        <p:spPr>
          <a:xfrm>
            <a:off x="37636" y="1481534"/>
            <a:ext cx="12929527" cy="1"/>
          </a:xfrm>
          <a:prstGeom prst="line">
            <a:avLst/>
          </a:prstGeom>
          <a:ln w="101600">
            <a:solidFill>
              <a:srgbClr val="D93E2B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pic>
        <p:nvPicPr>
          <p:cNvPr id="257" name="Screen Shot 2014-11-03 at 09.45.08.png" descr="Screen Shot 2014-11-03 at 09.45.0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4323" y="49411"/>
            <a:ext cx="1514884" cy="1347656"/>
          </a:xfrm>
          <a:prstGeom prst="rect">
            <a:avLst/>
          </a:prstGeom>
          <a:ln w="12700">
            <a:miter lim="400000"/>
          </a:ln>
        </p:spPr>
      </p:pic>
      <p:sp>
        <p:nvSpPr>
          <p:cNvPr id="2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Title Text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26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267" name="Screen Shot 2014-10-28 at 12.06.19.png" descr="Screen Shot 2014-10-28 at 12.06.1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7776" y="224035"/>
            <a:ext cx="1562101" cy="1282701"/>
          </a:xfrm>
          <a:prstGeom prst="rect">
            <a:avLst/>
          </a:prstGeom>
          <a:ln w="12700">
            <a:miter lim="400000"/>
          </a:ln>
        </p:spPr>
      </p:pic>
      <p:sp>
        <p:nvSpPr>
          <p:cNvPr id="268" name="Line"/>
          <p:cNvSpPr/>
          <p:nvPr/>
        </p:nvSpPr>
        <p:spPr>
          <a:xfrm>
            <a:off x="-1" y="1667205"/>
            <a:ext cx="13004802" cy="1"/>
          </a:xfrm>
          <a:prstGeom prst="line">
            <a:avLst/>
          </a:prstGeom>
          <a:ln w="101600">
            <a:solidFill>
              <a:srgbClr val="D61E0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26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27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Text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hueOff val="-176146"/>
                    <a:satOff val="3665"/>
                    <a:lumOff val="-13986"/>
                  </a:schemeClr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3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Image"/>
          <p:cNvSpPr>
            <a:spLocks noGrp="1"/>
          </p:cNvSpPr>
          <p:nvPr>
            <p:ph type="pic" idx="13"/>
          </p:nvPr>
        </p:nvSpPr>
        <p:spPr>
          <a:xfrm>
            <a:off x="2717800" y="635000"/>
            <a:ext cx="12357100" cy="82380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42" name="Title Text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44" name="Untitled1.png" descr="Untitled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2677" y="8573144"/>
            <a:ext cx="2679701" cy="1066801"/>
          </a:xfrm>
          <a:prstGeom prst="rect">
            <a:avLst/>
          </a:prstGeom>
          <a:ln w="12700">
            <a:miter lim="400000"/>
          </a:ln>
        </p:spPr>
      </p:pic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itle Text"/>
          <p:cNvSpPr txBox="1">
            <a:spLocks noGrp="1"/>
          </p:cNvSpPr>
          <p:nvPr>
            <p:ph type="title"/>
          </p:nvPr>
        </p:nvSpPr>
        <p:spPr>
          <a:xfrm>
            <a:off x="1223433" y="248443"/>
            <a:ext cx="11099801" cy="1186657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CF1F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61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>
                <a:schemeClr val="accent5"/>
              </a:buClr>
            </a:lvl1pPr>
            <a:lvl2pPr>
              <a:buClr>
                <a:schemeClr val="accent5"/>
              </a:buClr>
            </a:lvl2pPr>
            <a:lvl3pPr>
              <a:buClr>
                <a:schemeClr val="accent5"/>
              </a:buClr>
            </a:lvl3pPr>
            <a:lvl4pPr>
              <a:buClr>
                <a:schemeClr val="accent5"/>
              </a:buClr>
            </a:lvl4pPr>
            <a:lvl5pPr>
              <a:buClr>
                <a:schemeClr val="accent5"/>
              </a:buCl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2" name="Line"/>
          <p:cNvSpPr/>
          <p:nvPr/>
        </p:nvSpPr>
        <p:spPr>
          <a:xfrm>
            <a:off x="37636" y="1481534"/>
            <a:ext cx="12929527" cy="1"/>
          </a:xfrm>
          <a:prstGeom prst="line">
            <a:avLst/>
          </a:prstGeom>
          <a:ln w="101600">
            <a:solidFill>
              <a:srgbClr val="D93E2B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pic>
        <p:nvPicPr>
          <p:cNvPr id="63" name="Untitled1.png" descr="Untitled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296177" y="8611244"/>
            <a:ext cx="2679701" cy="1066801"/>
          </a:xfrm>
          <a:prstGeom prst="rect">
            <a:avLst/>
          </a:prstGeom>
          <a:ln w="12700">
            <a:miter lim="400000"/>
          </a:ln>
        </p:spPr>
      </p:pic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Image"/>
          <p:cNvSpPr>
            <a:spLocks noGrp="1"/>
          </p:cNvSpPr>
          <p:nvPr>
            <p:ph type="pic" idx="13"/>
          </p:nvPr>
        </p:nvSpPr>
        <p:spPr>
          <a:xfrm>
            <a:off x="4533900" y="2603500"/>
            <a:ext cx="942975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buClr>
                <a:schemeClr val="accent5"/>
              </a:buClr>
              <a:defRPr sz="2800"/>
            </a:lvl1pPr>
            <a:lvl2pPr marL="685800" indent="-342900">
              <a:spcBef>
                <a:spcPts val="3200"/>
              </a:spcBef>
              <a:buClr>
                <a:schemeClr val="accent5"/>
              </a:buClr>
              <a:defRPr sz="2800"/>
            </a:lvl2pPr>
            <a:lvl3pPr marL="1028700" indent="-342900">
              <a:spcBef>
                <a:spcPts val="3200"/>
              </a:spcBef>
              <a:buClr>
                <a:schemeClr val="accent5"/>
              </a:buClr>
              <a:defRPr sz="2800"/>
            </a:lvl3pPr>
            <a:lvl4pPr marL="1371600" indent="-342900">
              <a:spcBef>
                <a:spcPts val="3200"/>
              </a:spcBef>
              <a:buClr>
                <a:schemeClr val="accent5"/>
              </a:buClr>
              <a:defRPr sz="2800"/>
            </a:lvl4pPr>
            <a:lvl5pPr marL="1714500" indent="-342900">
              <a:spcBef>
                <a:spcPts val="3200"/>
              </a:spcBef>
              <a:buClr>
                <a:schemeClr val="accent5"/>
              </a:buClr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>
            <a:lvl1pPr>
              <a:buClr>
                <a:schemeClr val="accent5"/>
              </a:buClr>
            </a:lvl1pPr>
            <a:lvl2pPr>
              <a:buClr>
                <a:schemeClr val="accent5"/>
              </a:buClr>
            </a:lvl2pPr>
            <a:lvl3pPr>
              <a:buClr>
                <a:schemeClr val="accent5"/>
              </a:buClr>
            </a:lvl3pPr>
            <a:lvl4pPr>
              <a:buClr>
                <a:schemeClr val="accent5"/>
              </a:buClr>
            </a:lvl4pPr>
            <a:lvl5pPr>
              <a:buClr>
                <a:schemeClr val="accent5"/>
              </a:buCl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Image"/>
          <p:cNvSpPr>
            <a:spLocks noGrp="1"/>
          </p:cNvSpPr>
          <p:nvPr>
            <p:ph type="pic" sz="quarter" idx="13"/>
          </p:nvPr>
        </p:nvSpPr>
        <p:spPr>
          <a:xfrm>
            <a:off x="6680200" y="5026947"/>
            <a:ext cx="6057901" cy="404070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0" name="Image"/>
          <p:cNvSpPr>
            <a:spLocks noGrp="1"/>
          </p:cNvSpPr>
          <p:nvPr>
            <p:ph type="pic" sz="quarter" idx="14"/>
          </p:nvPr>
        </p:nvSpPr>
        <p:spPr>
          <a:xfrm>
            <a:off x="6502400" y="886747"/>
            <a:ext cx="5867400" cy="39116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1" name="Image"/>
          <p:cNvSpPr>
            <a:spLocks noGrp="1"/>
          </p:cNvSpPr>
          <p:nvPr>
            <p:ph type="pic" idx="15"/>
          </p:nvPr>
        </p:nvSpPr>
        <p:spPr>
          <a:xfrm>
            <a:off x="-2374900" y="889000"/>
            <a:ext cx="11976100" cy="79840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pic>
        <p:nvPicPr>
          <p:cNvPr id="3" name="Untitled1.png" descr="Untitled1.png"/>
          <p:cNvPicPr>
            <a:picLocks noChangeAspect="1"/>
          </p:cNvPicPr>
          <p:nvPr/>
        </p:nvPicPr>
        <p:blipFill>
          <a:blip r:embed="rId31">
            <a:extLst/>
          </a:blip>
          <a:stretch>
            <a:fillRect/>
          </a:stretch>
        </p:blipFill>
        <p:spPr>
          <a:xfrm>
            <a:off x="10296177" y="8611244"/>
            <a:ext cx="2679701" cy="106680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transition spd="med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chemeClr val="accent5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chemeClr val="accent5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chemeClr val="accent5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chemeClr val="accent5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chemeClr val="accent5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chemeClr val="accent5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chemeClr val="accent5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chemeClr val="accent5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chemeClr val="accent5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tif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if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2" Type="http://schemas.openxmlformats.org/officeDocument/2006/relationships/image" Target="../media/image34.tiff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f"/><Relationship Id="rId2" Type="http://schemas.openxmlformats.org/officeDocument/2006/relationships/image" Target="../media/image37.tiff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tiff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2.tiff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tiff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ISOIMMUNIZATION"/>
          <p:cNvSpPr>
            <a:spLocks noGrp="1"/>
          </p:cNvSpPr>
          <p:nvPr>
            <p:ph type="ctrTitle"/>
          </p:nvPr>
        </p:nvSpPr>
        <p:spPr>
          <a:xfrm>
            <a:off x="1270000" y="2205462"/>
            <a:ext cx="10464800" cy="4654229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Chalkboard"/>
                <a:ea typeface="Chalkboard"/>
                <a:cs typeface="Chalkboard"/>
                <a:sym typeface="Chalkboard"/>
              </a:defRPr>
            </a:lvl1pPr>
          </a:lstStyle>
          <a:p>
            <a:r>
              <a:rPr lang="tr-TR" dirty="0" err="1">
                <a:latin typeface="Calibri" panose="020F0502020204030204" pitchFamily="34" charset="0"/>
                <a:cs typeface="Calibri" panose="020F0502020204030204" pitchFamily="34" charset="0"/>
              </a:rPr>
              <a:t>Preterm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 Doğum Öngörüsünde Yenilikler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8" name="Dr. Ebru Celik"/>
          <p:cNvSpPr txBox="1">
            <a:spLocks noGrp="1"/>
          </p:cNvSpPr>
          <p:nvPr>
            <p:ph type="subTitle" sz="quarter" idx="1"/>
          </p:nvPr>
        </p:nvSpPr>
        <p:spPr>
          <a:xfrm>
            <a:off x="1270000" y="7202827"/>
            <a:ext cx="10464800" cy="1531334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3700" b="1">
                <a:latin typeface="Chalkboard"/>
                <a:ea typeface="Chalkboard"/>
                <a:cs typeface="Chalkboard"/>
                <a:sym typeface="Chalkboard"/>
              </a:defRPr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Dr. Ebru 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Ç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elik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024DF7EF-A775-EE4F-9C31-E44D8778BF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3433" y="248443"/>
            <a:ext cx="11099801" cy="1186657"/>
          </a:xfrm>
        </p:spPr>
        <p:txBody>
          <a:bodyPr>
            <a:noAutofit/>
          </a:bodyPr>
          <a:lstStyle/>
          <a:p>
            <a:r>
              <a:rPr lang="tr-TR" sz="4800" dirty="0" err="1">
                <a:latin typeface="Calibri" panose="020F0502020204030204" pitchFamily="34" charset="0"/>
                <a:cs typeface="Calibri" panose="020F0502020204030204" pitchFamily="34" charset="0"/>
              </a:rPr>
              <a:t>Fibronektinin</a:t>
            </a:r>
            <a: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4800" dirty="0" err="1">
                <a:latin typeface="Calibri" panose="020F0502020204030204" pitchFamily="34" charset="0"/>
                <a:cs typeface="Calibri" panose="020F0502020204030204" pitchFamily="34" charset="0"/>
              </a:rPr>
              <a:t>sPTD</a:t>
            </a:r>
            <a: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  <a:t> yeri?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31C4FC-2794-9C4A-8515-E56E39876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976" y="6006792"/>
            <a:ext cx="11714714" cy="32385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88E01FA-36EE-9A40-B70C-F0B11AF79C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5162" y="1634836"/>
            <a:ext cx="5965291" cy="43719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9211758-9DCF-4D4D-9EFF-801DC117D6C3}"/>
              </a:ext>
            </a:extLst>
          </p:cNvPr>
          <p:cNvSpPr txBox="1"/>
          <p:nvPr/>
        </p:nvSpPr>
        <p:spPr>
          <a:xfrm>
            <a:off x="577439" y="9245331"/>
            <a:ext cx="3080973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Jwala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 et </a:t>
            </a: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al,Acta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Scandinavica</a:t>
            </a:r>
            <a:r>
              <a:rPr kumimoji="0" lang="tr-TR" sz="1600" b="1" i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 2016</a:t>
            </a:r>
          </a:p>
        </p:txBody>
      </p:sp>
    </p:spTree>
    <p:extLst>
      <p:ext uri="{BB962C8B-B14F-4D97-AF65-F5344CB8AC3E}">
        <p14:creationId xmlns:p14="http://schemas.microsoft.com/office/powerpoint/2010/main" val="581978231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87CAD70-A516-C141-A142-A6440A2A7D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098" y="2853465"/>
            <a:ext cx="12357533" cy="655132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4EE5404-D6CE-1542-ADD1-030424675675}"/>
              </a:ext>
            </a:extLst>
          </p:cNvPr>
          <p:cNvSpPr txBox="1"/>
          <p:nvPr/>
        </p:nvSpPr>
        <p:spPr>
          <a:xfrm>
            <a:off x="302178" y="9404787"/>
            <a:ext cx="2135200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Esplin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 et al, </a:t>
            </a:r>
            <a:r>
              <a:rPr kumimoji="0" lang="tr-TR" sz="1600" b="1" i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JAMA, 2017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4E266BA-89F8-2342-AF50-04BC86F10B12}"/>
              </a:ext>
            </a:extLst>
          </p:cNvPr>
          <p:cNvSpPr/>
          <p:nvPr/>
        </p:nvSpPr>
        <p:spPr>
          <a:xfrm>
            <a:off x="3018969" y="6255657"/>
            <a:ext cx="1058521" cy="549728"/>
          </a:xfrm>
          <a:prstGeom prst="ellipse">
            <a:avLst/>
          </a:prstGeom>
          <a:noFill/>
          <a:ln w="57150" cap="flat">
            <a:solidFill>
              <a:srgbClr val="FF00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842EB19-7CE4-1447-A081-41FF285EDD70}"/>
              </a:ext>
            </a:extLst>
          </p:cNvPr>
          <p:cNvSpPr/>
          <p:nvPr/>
        </p:nvSpPr>
        <p:spPr>
          <a:xfrm>
            <a:off x="3018969" y="8338457"/>
            <a:ext cx="1058521" cy="549728"/>
          </a:xfrm>
          <a:prstGeom prst="ellipse">
            <a:avLst/>
          </a:prstGeom>
          <a:noFill/>
          <a:ln w="57150" cap="flat">
            <a:solidFill>
              <a:srgbClr val="FF00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A95C7A12-40FD-E24A-AF72-89819B5E0E0A}"/>
              </a:ext>
            </a:extLst>
          </p:cNvPr>
          <p:cNvSpPr/>
          <p:nvPr/>
        </p:nvSpPr>
        <p:spPr>
          <a:xfrm>
            <a:off x="5682335" y="6248403"/>
            <a:ext cx="1058521" cy="549728"/>
          </a:xfrm>
          <a:prstGeom prst="ellipse">
            <a:avLst/>
          </a:prstGeom>
          <a:noFill/>
          <a:ln w="57150" cap="flat">
            <a:solidFill>
              <a:srgbClr val="FF00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DE562CCC-85D2-3445-B044-F48A3E01BB61}"/>
              </a:ext>
            </a:extLst>
          </p:cNvPr>
          <p:cNvSpPr/>
          <p:nvPr/>
        </p:nvSpPr>
        <p:spPr>
          <a:xfrm>
            <a:off x="5682335" y="8331203"/>
            <a:ext cx="1058521" cy="549728"/>
          </a:xfrm>
          <a:prstGeom prst="ellipse">
            <a:avLst/>
          </a:prstGeom>
          <a:noFill/>
          <a:ln w="57150" cap="flat">
            <a:solidFill>
              <a:srgbClr val="FF00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766639DA-4AAA-B649-BBE1-D232C4E16C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807" y="2016279"/>
            <a:ext cx="12381922" cy="790573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81281262-99CA-804B-9D61-B60ED2A752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3433" y="248443"/>
            <a:ext cx="11099801" cy="1186657"/>
          </a:xfrm>
        </p:spPr>
        <p:txBody>
          <a:bodyPr>
            <a:noAutofit/>
          </a:bodyPr>
          <a:lstStyle/>
          <a:p>
            <a:r>
              <a:rPr lang="tr-TR" sz="4800" dirty="0" err="1">
                <a:latin typeface="Calibri" panose="020F0502020204030204" pitchFamily="34" charset="0"/>
                <a:cs typeface="Calibri" panose="020F0502020204030204" pitchFamily="34" charset="0"/>
              </a:rPr>
              <a:t>sPTD</a:t>
            </a:r>
            <a: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  <a:t> &lt; 37gh</a:t>
            </a:r>
          </a:p>
        </p:txBody>
      </p:sp>
    </p:spTree>
    <p:extLst>
      <p:ext uri="{BB962C8B-B14F-4D97-AF65-F5344CB8AC3E}">
        <p14:creationId xmlns:p14="http://schemas.microsoft.com/office/powerpoint/2010/main" val="1853999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230063-9F3C-0647-9744-579EB0D4FF78}"/>
              </a:ext>
            </a:extLst>
          </p:cNvPr>
          <p:cNvGrpSpPr/>
          <p:nvPr/>
        </p:nvGrpSpPr>
        <p:grpSpPr>
          <a:xfrm>
            <a:off x="198780" y="1572935"/>
            <a:ext cx="12607240" cy="7642203"/>
            <a:chOff x="3829050" y="4724400"/>
            <a:chExt cx="5346700" cy="29464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0C79B97-5A44-C647-9A82-E58BEB47BC1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29050" y="4724400"/>
              <a:ext cx="5346700" cy="3048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9F293E4-FBED-A24E-BC96-2A8BECC58C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41750" y="5029200"/>
              <a:ext cx="5334000" cy="2641600"/>
            </a:xfrm>
            <a:prstGeom prst="rect">
              <a:avLst/>
            </a:prstGeom>
          </p:spPr>
        </p:pic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CC6431E3-29F2-614E-89A9-26F6EF647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3433" y="248443"/>
            <a:ext cx="11099801" cy="1186657"/>
          </a:xfrm>
        </p:spPr>
        <p:txBody>
          <a:bodyPr>
            <a:noAutofit/>
          </a:bodyPr>
          <a:lstStyle/>
          <a:p>
            <a:r>
              <a:rPr lang="tr-TR" sz="4800" dirty="0" err="1">
                <a:latin typeface="Calibri" panose="020F0502020204030204" pitchFamily="34" charset="0"/>
                <a:cs typeface="Calibri" panose="020F0502020204030204" pitchFamily="34" charset="0"/>
              </a:rPr>
              <a:t>sPTD</a:t>
            </a:r>
            <a: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  <a:t> &lt; 32gh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4FADE5-1DD1-2042-B856-041B22E8AA16}"/>
              </a:ext>
            </a:extLst>
          </p:cNvPr>
          <p:cNvSpPr txBox="1"/>
          <p:nvPr/>
        </p:nvSpPr>
        <p:spPr>
          <a:xfrm>
            <a:off x="302178" y="9293951"/>
            <a:ext cx="2135200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Esplin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 et al, </a:t>
            </a:r>
            <a:r>
              <a:rPr kumimoji="0" lang="tr-TR" sz="1600" b="1" i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JAMA, 2017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EBE0D9C-9B11-D548-B26C-8645615EA798}"/>
              </a:ext>
            </a:extLst>
          </p:cNvPr>
          <p:cNvSpPr/>
          <p:nvPr/>
        </p:nvSpPr>
        <p:spPr>
          <a:xfrm>
            <a:off x="2852715" y="5923149"/>
            <a:ext cx="1058521" cy="549728"/>
          </a:xfrm>
          <a:prstGeom prst="ellipse">
            <a:avLst/>
          </a:prstGeom>
          <a:noFill/>
          <a:ln w="57150" cap="flat">
            <a:solidFill>
              <a:srgbClr val="FF00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F0E12CB-A243-724A-A6D2-D3F291CC14CE}"/>
              </a:ext>
            </a:extLst>
          </p:cNvPr>
          <p:cNvSpPr/>
          <p:nvPr/>
        </p:nvSpPr>
        <p:spPr>
          <a:xfrm>
            <a:off x="2852715" y="8005949"/>
            <a:ext cx="1058521" cy="549728"/>
          </a:xfrm>
          <a:prstGeom prst="ellipse">
            <a:avLst/>
          </a:prstGeom>
          <a:noFill/>
          <a:ln w="57150" cap="flat">
            <a:solidFill>
              <a:srgbClr val="FF00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05739C1-5D88-DD48-B5B7-4DE3ABA086BB}"/>
              </a:ext>
            </a:extLst>
          </p:cNvPr>
          <p:cNvSpPr/>
          <p:nvPr/>
        </p:nvSpPr>
        <p:spPr>
          <a:xfrm>
            <a:off x="5516081" y="5915895"/>
            <a:ext cx="1058521" cy="549728"/>
          </a:xfrm>
          <a:prstGeom prst="ellipse">
            <a:avLst/>
          </a:prstGeom>
          <a:noFill/>
          <a:ln w="57150" cap="flat">
            <a:solidFill>
              <a:srgbClr val="FF00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12977E2-B19F-F242-8E6F-4E7E073E0501}"/>
              </a:ext>
            </a:extLst>
          </p:cNvPr>
          <p:cNvSpPr/>
          <p:nvPr/>
        </p:nvSpPr>
        <p:spPr>
          <a:xfrm>
            <a:off x="5516081" y="7998695"/>
            <a:ext cx="1058521" cy="549728"/>
          </a:xfrm>
          <a:prstGeom prst="ellipse">
            <a:avLst/>
          </a:prstGeom>
          <a:noFill/>
          <a:ln w="57150" cap="flat">
            <a:solidFill>
              <a:srgbClr val="FF00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43267088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FA42F73-702C-FB40-91BE-BEC8D8907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50" y="1689562"/>
            <a:ext cx="3986068" cy="781465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8AA714C-00A9-9247-80C2-039DB462BC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7345" y="0"/>
            <a:ext cx="9869992" cy="168956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627EF82-65D1-8846-B2F3-29AA2237B5C7}"/>
              </a:ext>
            </a:extLst>
          </p:cNvPr>
          <p:cNvSpPr txBox="1"/>
          <p:nvPr/>
        </p:nvSpPr>
        <p:spPr>
          <a:xfrm>
            <a:off x="336550" y="9404787"/>
            <a:ext cx="1080424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AJOG</a:t>
            </a:r>
            <a:r>
              <a:rPr kumimoji="0" lang="tr-TR" sz="1600" b="1" i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, 2013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D874856-C47D-2648-9E80-17BAC2FA42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0012" y="2777259"/>
            <a:ext cx="8332133" cy="553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610812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529D56-9C7E-7243-9FBE-7869FB07CD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857" y="2463800"/>
            <a:ext cx="12587086" cy="48814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999B03C-8108-DC41-87FA-FC077E6D092E}"/>
              </a:ext>
            </a:extLst>
          </p:cNvPr>
          <p:cNvSpPr txBox="1"/>
          <p:nvPr/>
        </p:nvSpPr>
        <p:spPr>
          <a:xfrm>
            <a:off x="519409" y="9155407"/>
            <a:ext cx="1989327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DeFranco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, AJOG</a:t>
            </a:r>
            <a:r>
              <a:rPr kumimoji="0" lang="tr-TR" sz="1600" b="1" i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, 2013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C3453B1-3B35-504B-B4A9-99F594484271}"/>
              </a:ext>
            </a:extLst>
          </p:cNvPr>
          <p:cNvSpPr/>
          <p:nvPr/>
        </p:nvSpPr>
        <p:spPr>
          <a:xfrm>
            <a:off x="360354" y="5191298"/>
            <a:ext cx="12370263" cy="1005840"/>
          </a:xfrm>
          <a:prstGeom prst="rect">
            <a:avLst/>
          </a:prstGeom>
          <a:noFill/>
          <a:ln w="57150" cap="flat">
            <a:solidFill>
              <a:srgbClr val="FF00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AE01533-5F99-3B48-9813-3E7EA44CEFB0}"/>
              </a:ext>
            </a:extLst>
          </p:cNvPr>
          <p:cNvSpPr/>
          <p:nvPr/>
        </p:nvSpPr>
        <p:spPr>
          <a:xfrm>
            <a:off x="7630851" y="5617948"/>
            <a:ext cx="1844041" cy="914400"/>
          </a:xfrm>
          <a:prstGeom prst="ellipse">
            <a:avLst/>
          </a:prstGeom>
          <a:noFill/>
          <a:ln w="57150" cap="flat">
            <a:solidFill>
              <a:srgbClr val="FFFC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6FA9343-8619-C242-B3D3-D649479A222C}"/>
              </a:ext>
            </a:extLst>
          </p:cNvPr>
          <p:cNvSpPr/>
          <p:nvPr/>
        </p:nvSpPr>
        <p:spPr>
          <a:xfrm>
            <a:off x="2130597" y="5659512"/>
            <a:ext cx="1844041" cy="914400"/>
          </a:xfrm>
          <a:prstGeom prst="ellipse">
            <a:avLst/>
          </a:prstGeom>
          <a:noFill/>
          <a:ln w="57150" cap="flat">
            <a:solidFill>
              <a:srgbClr val="FFFC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71609098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A8BB0B6-D382-0040-BC38-4B82F2B0C5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268" y="3319602"/>
            <a:ext cx="11853083" cy="45269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AADF796-221B-7642-9475-6FC21CB30A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561" y="530745"/>
            <a:ext cx="11740005" cy="231901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1D558F5-FBE7-C746-86FF-65BA5E0E892D}"/>
              </a:ext>
            </a:extLst>
          </p:cNvPr>
          <p:cNvSpPr txBox="1"/>
          <p:nvPr/>
        </p:nvSpPr>
        <p:spPr>
          <a:xfrm>
            <a:off x="337445" y="9099988"/>
            <a:ext cx="2064669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Brujin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 et </a:t>
            </a: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al,AJOG</a:t>
            </a:r>
            <a:r>
              <a:rPr kumimoji="0" lang="tr-TR" sz="1600" b="1" i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, 2015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371A4F-E606-664D-A78E-CFFBB5EBF76F}"/>
              </a:ext>
            </a:extLst>
          </p:cNvPr>
          <p:cNvSpPr txBox="1"/>
          <p:nvPr/>
        </p:nvSpPr>
        <p:spPr>
          <a:xfrm>
            <a:off x="2050473" y="4730859"/>
            <a:ext cx="8717929" cy="1210588"/>
          </a:xfrm>
          <a:prstGeom prst="rect">
            <a:avLst/>
          </a:prstGeom>
          <a:solidFill>
            <a:srgbClr val="FF000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fFN</a:t>
            </a:r>
            <a:r>
              <a:rPr kumimoji="0" lang="tr-TR" sz="36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 CL ≥25 olanlarda hastaneyi yatış oranını %15 azaltmaktadır!</a:t>
            </a:r>
          </a:p>
        </p:txBody>
      </p:sp>
    </p:spTree>
    <p:extLst>
      <p:ext uri="{BB962C8B-B14F-4D97-AF65-F5344CB8AC3E}">
        <p14:creationId xmlns:p14="http://schemas.microsoft.com/office/powerpoint/2010/main" val="77232956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44CB196-695E-134C-B1C0-09946FCD88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4445" y="3309503"/>
            <a:ext cx="10022357" cy="613308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2B30AED-6517-BA4B-9BB6-84C537BC88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5454" y="0"/>
            <a:ext cx="10784914" cy="33095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F74DBE7-30AF-844B-9266-852756E7CC47}"/>
              </a:ext>
            </a:extLst>
          </p:cNvPr>
          <p:cNvSpPr txBox="1"/>
          <p:nvPr/>
        </p:nvSpPr>
        <p:spPr>
          <a:xfrm>
            <a:off x="235869" y="9142979"/>
            <a:ext cx="2648162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Bergella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 et al, </a:t>
            </a: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Cochrane</a:t>
            </a:r>
            <a:r>
              <a:rPr kumimoji="0" lang="tr-TR" sz="1600" b="1" i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, 2019</a:t>
            </a:r>
          </a:p>
        </p:txBody>
      </p:sp>
    </p:spTree>
    <p:extLst>
      <p:ext uri="{BB962C8B-B14F-4D97-AF65-F5344CB8AC3E}">
        <p14:creationId xmlns:p14="http://schemas.microsoft.com/office/powerpoint/2010/main" val="3090854954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078E90B-887D-DE46-8103-37B9D96D80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068" y="1939636"/>
            <a:ext cx="11328984" cy="70935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10DCB92-80CC-B941-9A7B-A7EE31739C2E}"/>
              </a:ext>
            </a:extLst>
          </p:cNvPr>
          <p:cNvSpPr txBox="1"/>
          <p:nvPr/>
        </p:nvSpPr>
        <p:spPr>
          <a:xfrm>
            <a:off x="235869" y="9142979"/>
            <a:ext cx="2648162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Bergella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 et al, </a:t>
            </a: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Cochrane</a:t>
            </a:r>
            <a:r>
              <a:rPr kumimoji="0" lang="tr-TR" sz="1600" b="1" i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, 2019</a:t>
            </a:r>
          </a:p>
        </p:txBody>
      </p:sp>
    </p:spTree>
    <p:extLst>
      <p:ext uri="{BB962C8B-B14F-4D97-AF65-F5344CB8AC3E}">
        <p14:creationId xmlns:p14="http://schemas.microsoft.com/office/powerpoint/2010/main" val="243888388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C1A0C-EC05-B04E-88A1-01022BD19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6600" dirty="0" err="1">
                <a:latin typeface="Calibri" panose="020F0502020204030204" pitchFamily="34" charset="0"/>
                <a:cs typeface="Calibri" panose="020F0502020204030204" pitchFamily="34" charset="0"/>
              </a:rPr>
              <a:t>Biomarkers</a:t>
            </a:r>
            <a:endParaRPr lang="tr-TR" sz="6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C460F40-7C14-A741-BE34-4BECEA2A7E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487" y="1684481"/>
            <a:ext cx="4592735" cy="79954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AFCE336-89EE-2142-88A6-265D1B60FC37}"/>
              </a:ext>
            </a:extLst>
          </p:cNvPr>
          <p:cNvSpPr txBox="1"/>
          <p:nvPr/>
        </p:nvSpPr>
        <p:spPr>
          <a:xfrm>
            <a:off x="386328" y="9331118"/>
            <a:ext cx="2901436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Conde-Agudelo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 et al, BJOG</a:t>
            </a:r>
            <a:r>
              <a:rPr kumimoji="0" lang="tr-TR" sz="1600" b="1" i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, 2011</a:t>
            </a:r>
          </a:p>
        </p:txBody>
      </p:sp>
    </p:spTree>
    <p:extLst>
      <p:ext uri="{BB962C8B-B14F-4D97-AF65-F5344CB8AC3E}">
        <p14:creationId xmlns:p14="http://schemas.microsoft.com/office/powerpoint/2010/main" val="690279221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85344B1-A588-0248-BA1D-6087B88436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4345873" y="-1171831"/>
            <a:ext cx="4479311" cy="1237435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5A4E3B4-0DDA-8B4B-8B09-4C92C30C30EE}"/>
              </a:ext>
            </a:extLst>
          </p:cNvPr>
          <p:cNvSpPr txBox="1"/>
          <p:nvPr/>
        </p:nvSpPr>
        <p:spPr>
          <a:xfrm>
            <a:off x="386328" y="9331118"/>
            <a:ext cx="2901436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Conde-Agudelo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 et al, BJOG</a:t>
            </a:r>
            <a:r>
              <a:rPr kumimoji="0" lang="tr-TR" sz="1600" b="1" i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, 2011</a:t>
            </a:r>
          </a:p>
        </p:txBody>
      </p:sp>
    </p:spTree>
    <p:extLst>
      <p:ext uri="{BB962C8B-B14F-4D97-AF65-F5344CB8AC3E}">
        <p14:creationId xmlns:p14="http://schemas.microsoft.com/office/powerpoint/2010/main" val="703582207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1CDF708-9D02-4247-B616-00BD57B786AB}"/>
              </a:ext>
            </a:extLst>
          </p:cNvPr>
          <p:cNvSpPr/>
          <p:nvPr/>
        </p:nvSpPr>
        <p:spPr>
          <a:xfrm>
            <a:off x="0" y="4207331"/>
            <a:ext cx="13004800" cy="2072362"/>
          </a:xfrm>
          <a:prstGeom prst="rect">
            <a:avLst/>
          </a:prstGeom>
          <a:solidFill>
            <a:srgbClr val="00B0F0"/>
          </a:solidFill>
          <a:ln w="12700" cap="flat">
            <a:solidFill>
              <a:srgbClr val="00B0F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4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80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   </a:t>
            </a:r>
            <a:r>
              <a:rPr kumimoji="0" lang="tr-TR" sz="320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Bilimsel araştırmalar									</a:t>
            </a:r>
            <a:r>
              <a:rPr lang="tr-TR" sz="32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kumimoji="0" lang="tr-TR" sz="320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Kliniğe Entegrasyonu</a:t>
            </a:r>
          </a:p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240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Helvetica Light"/>
            </a:endParaRPr>
          </a:p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tr-TR" sz="2400" dirty="0">
              <a:solidFill>
                <a:srgbClr val="FFFFFF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889B58-5947-4F48-A87D-F7F565205065}"/>
              </a:ext>
            </a:extLst>
          </p:cNvPr>
          <p:cNvSpPr txBox="1"/>
          <p:nvPr/>
        </p:nvSpPr>
        <p:spPr>
          <a:xfrm>
            <a:off x="200736" y="711271"/>
            <a:ext cx="2930391" cy="1949252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sng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1997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Male </a:t>
            </a:r>
            <a:r>
              <a:rPr lang="tr-TR" sz="24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cff</a:t>
            </a:r>
            <a:r>
              <a:rPr lang="tr-TR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DNA </a:t>
            </a:r>
            <a:r>
              <a:rPr lang="tr-TR" sz="24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maternal</a:t>
            </a:r>
            <a:r>
              <a:rPr lang="tr-TR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serumda tespit edilmesi 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tr-TR" sz="24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</a:t>
            </a:r>
            <a:r>
              <a:rPr lang="tr-TR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et al)</a:t>
            </a:r>
            <a:endParaRPr kumimoji="0" lang="tr-TR" sz="24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Helvetica Ligh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FF6FC83-3743-3F4C-9457-696BFE5D480E}"/>
              </a:ext>
            </a:extLst>
          </p:cNvPr>
          <p:cNvSpPr txBox="1"/>
          <p:nvPr/>
        </p:nvSpPr>
        <p:spPr>
          <a:xfrm>
            <a:off x="3606495" y="1300816"/>
            <a:ext cx="2805698" cy="1949252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sng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2003-2004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Plasenta dolaşan </a:t>
            </a:r>
            <a:r>
              <a:rPr lang="tr-TR" sz="24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cff</a:t>
            </a:r>
            <a:r>
              <a:rPr lang="tr-TR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DNA </a:t>
            </a:r>
            <a:r>
              <a:rPr lang="tr-TR" sz="24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nın</a:t>
            </a:r>
            <a:r>
              <a:rPr lang="tr-TR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majör kaynağı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(</a:t>
            </a:r>
            <a:r>
              <a:rPr kumimoji="0" lang="tr-TR" sz="24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Wataganara</a:t>
            </a:r>
            <a:r>
              <a:rPr kumimoji="0" lang="tr-TR" sz="2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 et al)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FB7EEE0-9AD3-F546-AA4F-DE7A7E055A64}"/>
              </a:ext>
            </a:extLst>
          </p:cNvPr>
          <p:cNvSpPr txBox="1"/>
          <p:nvPr/>
        </p:nvSpPr>
        <p:spPr>
          <a:xfrm>
            <a:off x="7100301" y="343685"/>
            <a:ext cx="2653299" cy="2318583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sng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2008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4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MPS’unfetal</a:t>
            </a:r>
            <a:r>
              <a:rPr lang="tr-TR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4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aneploidi</a:t>
            </a:r>
            <a:r>
              <a:rPr lang="tr-TR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taramasında kullanılması ( NIPT)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(Fan et al)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2EEE3ED-0501-4C4F-A63D-DC87BDE413AF}"/>
              </a:ext>
            </a:extLst>
          </p:cNvPr>
          <p:cNvSpPr txBox="1"/>
          <p:nvPr/>
        </p:nvSpPr>
        <p:spPr>
          <a:xfrm>
            <a:off x="10265911" y="903776"/>
            <a:ext cx="2535383" cy="2318583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sng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2013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Uyumsuz NIPT sonuçlarında CPM bilinirliliğinin artması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tr-TR" sz="24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Hall</a:t>
            </a:r>
            <a:r>
              <a:rPr lang="tr-TR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et al)</a:t>
            </a:r>
            <a:endParaRPr kumimoji="0" lang="tr-TR" sz="24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Helvetica Ligh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F80C8F1-F4DA-014E-B4E1-E9F98B874DAD}"/>
              </a:ext>
            </a:extLst>
          </p:cNvPr>
          <p:cNvSpPr txBox="1"/>
          <p:nvPr/>
        </p:nvSpPr>
        <p:spPr>
          <a:xfrm>
            <a:off x="1690255" y="7149707"/>
            <a:ext cx="2869660" cy="2318583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sng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2002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4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Cff</a:t>
            </a:r>
            <a:r>
              <a:rPr kumimoji="0" lang="tr-TR" sz="2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 DNA </a:t>
            </a:r>
            <a:r>
              <a:rPr kumimoji="0" lang="tr-TR" sz="24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metilasyonunun</a:t>
            </a:r>
            <a:r>
              <a:rPr kumimoji="0" lang="tr-TR" sz="2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 </a:t>
            </a:r>
            <a:r>
              <a:rPr kumimoji="0" lang="tr-TR" sz="24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fetal</a:t>
            </a:r>
            <a:r>
              <a:rPr kumimoji="0" lang="tr-TR" sz="2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 </a:t>
            </a:r>
            <a:r>
              <a:rPr kumimoji="0" lang="tr-TR" sz="24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genderdan</a:t>
            </a:r>
            <a:r>
              <a:rPr kumimoji="0" lang="tr-TR" sz="2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 bağımsız olduğunun bulunması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tr-TR" sz="24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Poon</a:t>
            </a:r>
            <a:r>
              <a:rPr lang="tr-TR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et al)</a:t>
            </a:r>
            <a:endParaRPr kumimoji="0" lang="tr-TR" sz="24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Helvetica Ligh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E4EE3DC-5A4C-3E4E-980E-1DD1E55D6394}"/>
              </a:ext>
            </a:extLst>
          </p:cNvPr>
          <p:cNvSpPr txBox="1"/>
          <p:nvPr/>
        </p:nvSpPr>
        <p:spPr>
          <a:xfrm>
            <a:off x="5622945" y="7024582"/>
            <a:ext cx="2566785" cy="2318583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400" b="1" u="sng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2004-2005</a:t>
            </a:r>
            <a:endParaRPr kumimoji="0" lang="tr-TR" sz="2400" b="1" i="0" u="sng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Helvetica Light"/>
            </a:endParaRP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4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kumimoji="0" lang="tr-TR" sz="24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reterm</a:t>
            </a:r>
            <a:r>
              <a:rPr kumimoji="0" lang="tr-TR" sz="2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 ve </a:t>
            </a:r>
            <a:r>
              <a:rPr kumimoji="0" lang="tr-TR" sz="24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preeclampsia</a:t>
            </a:r>
            <a:r>
              <a:rPr kumimoji="0" lang="tr-TR" sz="2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 da </a:t>
            </a:r>
            <a:r>
              <a:rPr kumimoji="0" lang="tr-TR" sz="24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cff</a:t>
            </a:r>
            <a:r>
              <a:rPr kumimoji="0" lang="tr-TR" sz="2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 DNA değişiminin fark edilmesi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tr-TR" sz="24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Levine</a:t>
            </a:r>
            <a:r>
              <a:rPr lang="tr-TR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et al)</a:t>
            </a:r>
            <a:endParaRPr kumimoji="0" lang="tr-TR" sz="24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Helvetica Ligh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20AEFE5-C40E-3246-8A70-EABEA76A2EE2}"/>
              </a:ext>
            </a:extLst>
          </p:cNvPr>
          <p:cNvSpPr txBox="1"/>
          <p:nvPr/>
        </p:nvSpPr>
        <p:spPr>
          <a:xfrm>
            <a:off x="9282545" y="7052290"/>
            <a:ext cx="2770910" cy="1579920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sng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2012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Cf DNA analizinde </a:t>
            </a:r>
            <a:r>
              <a:rPr lang="tr-TR" sz="24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ff</a:t>
            </a:r>
            <a:r>
              <a:rPr lang="tr-TR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önemli bir etken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(</a:t>
            </a:r>
            <a:r>
              <a:rPr kumimoji="0" lang="tr-TR" sz="24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Ashoor</a:t>
            </a:r>
            <a:r>
              <a:rPr kumimoji="0" lang="tr-TR" sz="2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 et al)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EAB3300-B8A7-3348-9B92-859D79B20A21}"/>
              </a:ext>
            </a:extLst>
          </p:cNvPr>
          <p:cNvCxnSpPr/>
          <p:nvPr/>
        </p:nvCxnSpPr>
        <p:spPr>
          <a:xfrm>
            <a:off x="1665931" y="2697529"/>
            <a:ext cx="0" cy="1509802"/>
          </a:xfrm>
          <a:prstGeom prst="line">
            <a:avLst/>
          </a:prstGeom>
          <a:noFill/>
          <a:ln w="762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B88A953-EEBE-094D-B278-E862C90F36C3}"/>
              </a:ext>
            </a:extLst>
          </p:cNvPr>
          <p:cNvCxnSpPr/>
          <p:nvPr/>
        </p:nvCxnSpPr>
        <p:spPr>
          <a:xfrm>
            <a:off x="8426950" y="2671565"/>
            <a:ext cx="0" cy="1509802"/>
          </a:xfrm>
          <a:prstGeom prst="line">
            <a:avLst/>
          </a:prstGeom>
          <a:noFill/>
          <a:ln w="762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2B13234-2BCD-1145-BCDF-CB77BFD3E482}"/>
              </a:ext>
            </a:extLst>
          </p:cNvPr>
          <p:cNvCxnSpPr>
            <a:cxnSpLocks/>
          </p:cNvCxnSpPr>
          <p:nvPr/>
        </p:nvCxnSpPr>
        <p:spPr>
          <a:xfrm>
            <a:off x="4981635" y="3259365"/>
            <a:ext cx="0" cy="922002"/>
          </a:xfrm>
          <a:prstGeom prst="line">
            <a:avLst/>
          </a:prstGeom>
          <a:noFill/>
          <a:ln w="762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FB110DC-9094-1147-99C2-4CA8A94EFD11}"/>
              </a:ext>
            </a:extLst>
          </p:cNvPr>
          <p:cNvCxnSpPr>
            <a:cxnSpLocks/>
          </p:cNvCxnSpPr>
          <p:nvPr/>
        </p:nvCxnSpPr>
        <p:spPr>
          <a:xfrm>
            <a:off x="11440006" y="3259365"/>
            <a:ext cx="0" cy="922002"/>
          </a:xfrm>
          <a:prstGeom prst="line">
            <a:avLst/>
          </a:prstGeom>
          <a:noFill/>
          <a:ln w="762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E0FD152-DCF4-054B-9225-76F89AB9DB9D}"/>
              </a:ext>
            </a:extLst>
          </p:cNvPr>
          <p:cNvCxnSpPr>
            <a:cxnSpLocks/>
          </p:cNvCxnSpPr>
          <p:nvPr/>
        </p:nvCxnSpPr>
        <p:spPr>
          <a:xfrm>
            <a:off x="3131126" y="6279693"/>
            <a:ext cx="0" cy="629930"/>
          </a:xfrm>
          <a:prstGeom prst="line">
            <a:avLst/>
          </a:prstGeom>
          <a:noFill/>
          <a:ln w="762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0C26D6E-EA6C-E344-A367-62828E718894}"/>
              </a:ext>
            </a:extLst>
          </p:cNvPr>
          <p:cNvCxnSpPr>
            <a:cxnSpLocks/>
          </p:cNvCxnSpPr>
          <p:nvPr/>
        </p:nvCxnSpPr>
        <p:spPr>
          <a:xfrm>
            <a:off x="6861386" y="6279693"/>
            <a:ext cx="0" cy="727192"/>
          </a:xfrm>
          <a:prstGeom prst="line">
            <a:avLst/>
          </a:prstGeom>
          <a:noFill/>
          <a:ln w="762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F4FF92B-659C-C54D-9670-182770C29805}"/>
              </a:ext>
            </a:extLst>
          </p:cNvPr>
          <p:cNvCxnSpPr>
            <a:cxnSpLocks/>
          </p:cNvCxnSpPr>
          <p:nvPr/>
        </p:nvCxnSpPr>
        <p:spPr>
          <a:xfrm>
            <a:off x="10657531" y="6279693"/>
            <a:ext cx="0" cy="763300"/>
          </a:xfrm>
          <a:prstGeom prst="line">
            <a:avLst/>
          </a:prstGeom>
          <a:noFill/>
          <a:ln w="762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9" name="Right Arrow 28">
            <a:extLst>
              <a:ext uri="{FF2B5EF4-FFF2-40B4-BE49-F238E27FC236}">
                <a16:creationId xmlns:a16="http://schemas.microsoft.com/office/drawing/2014/main" id="{91C0E396-C69E-0340-84A6-EF45D87B2A59}"/>
              </a:ext>
            </a:extLst>
          </p:cNvPr>
          <p:cNvSpPr/>
          <p:nvPr/>
        </p:nvSpPr>
        <p:spPr>
          <a:xfrm>
            <a:off x="4282824" y="5042363"/>
            <a:ext cx="4556376" cy="482552"/>
          </a:xfrm>
          <a:prstGeom prst="rightArrow">
            <a:avLst/>
          </a:prstGeom>
          <a:solidFill>
            <a:srgbClr val="0070C0"/>
          </a:solidFill>
          <a:ln w="12700" cap="flat">
            <a:solidFill>
              <a:srgbClr val="0070C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4A63A6E-B29C-8D4D-811D-344E52FF0B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91360"/>
            <a:ext cx="13004800" cy="79321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4183516-B33A-8E4E-BA52-02CA6136DD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6509" y="13474"/>
            <a:ext cx="9892146" cy="175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5424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133380A-ACE6-9347-8ABD-5345E41E8F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" y="-140525"/>
            <a:ext cx="12969748" cy="10034651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E5703408-071F-0149-B142-A1928E36E510}"/>
              </a:ext>
            </a:extLst>
          </p:cNvPr>
          <p:cNvGrpSpPr/>
          <p:nvPr/>
        </p:nvGrpSpPr>
        <p:grpSpPr>
          <a:xfrm>
            <a:off x="6068292" y="5320146"/>
            <a:ext cx="978408" cy="3601905"/>
            <a:chOff x="6068292" y="5320146"/>
            <a:chExt cx="978408" cy="3601905"/>
          </a:xfrm>
        </p:grpSpPr>
        <p:sp>
          <p:nvSpPr>
            <p:cNvPr id="8" name="Right Arrow 7">
              <a:extLst>
                <a:ext uri="{FF2B5EF4-FFF2-40B4-BE49-F238E27FC236}">
                  <a16:creationId xmlns:a16="http://schemas.microsoft.com/office/drawing/2014/main" id="{2C36AF93-47C6-2847-B4FE-8AD928FA4B4E}"/>
                </a:ext>
              </a:extLst>
            </p:cNvPr>
            <p:cNvSpPr/>
            <p:nvPr/>
          </p:nvSpPr>
          <p:spPr>
            <a:xfrm>
              <a:off x="6068292" y="5320146"/>
              <a:ext cx="978408" cy="484632"/>
            </a:xfrm>
            <a:prstGeom prst="rightArrow">
              <a:avLst/>
            </a:prstGeom>
            <a:blipFill rotWithShape="1">
              <a:blip r:embed="rId3"/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tr-TR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9" name="Right Arrow 8">
              <a:extLst>
                <a:ext uri="{FF2B5EF4-FFF2-40B4-BE49-F238E27FC236}">
                  <a16:creationId xmlns:a16="http://schemas.microsoft.com/office/drawing/2014/main" id="{54BB64B0-AE81-754B-997D-910181FC6D83}"/>
                </a:ext>
              </a:extLst>
            </p:cNvPr>
            <p:cNvSpPr/>
            <p:nvPr/>
          </p:nvSpPr>
          <p:spPr>
            <a:xfrm>
              <a:off x="6068292" y="8437419"/>
              <a:ext cx="978408" cy="484632"/>
            </a:xfrm>
            <a:prstGeom prst="rightArrow">
              <a:avLst/>
            </a:prstGeom>
            <a:blipFill rotWithShape="1">
              <a:blip r:embed="rId3"/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tr-TR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469269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3893DED-C485-9F4F-AAFE-16BE0C1FF4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993" y="0"/>
            <a:ext cx="10564813" cy="21298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DD373B0-0AB3-FC4E-A653-9EA342D66D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96" y="2432007"/>
            <a:ext cx="12936825" cy="68846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DA07AAF-E58D-1F40-B2C9-FD652EA8BC4B}"/>
              </a:ext>
            </a:extLst>
          </p:cNvPr>
          <p:cNvSpPr/>
          <p:nvPr/>
        </p:nvSpPr>
        <p:spPr>
          <a:xfrm>
            <a:off x="393846" y="7394547"/>
            <a:ext cx="12241500" cy="755703"/>
          </a:xfrm>
          <a:prstGeom prst="roundRect">
            <a:avLst/>
          </a:prstGeom>
          <a:noFill/>
          <a:ln w="57150" cap="flat">
            <a:solidFill>
              <a:srgbClr val="FF00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8" name="5-Point Star 7">
            <a:extLst>
              <a:ext uri="{FF2B5EF4-FFF2-40B4-BE49-F238E27FC236}">
                <a16:creationId xmlns:a16="http://schemas.microsoft.com/office/drawing/2014/main" id="{DAD364AD-BDAD-8B46-911F-1DF87C3B3497}"/>
              </a:ext>
            </a:extLst>
          </p:cNvPr>
          <p:cNvSpPr/>
          <p:nvPr/>
        </p:nvSpPr>
        <p:spPr>
          <a:xfrm>
            <a:off x="10369119" y="7235850"/>
            <a:ext cx="914400" cy="914400"/>
          </a:xfrm>
          <a:prstGeom prst="star5">
            <a:avLst/>
          </a:prstGeom>
          <a:noFill/>
          <a:ln w="57150" cap="flat">
            <a:solidFill>
              <a:srgbClr val="FFC0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DC0E694-0352-0D43-8CFB-3611F21716FF}"/>
              </a:ext>
            </a:extLst>
          </p:cNvPr>
          <p:cNvSpPr txBox="1"/>
          <p:nvPr/>
        </p:nvSpPr>
        <p:spPr>
          <a:xfrm>
            <a:off x="658039" y="9331118"/>
            <a:ext cx="2358018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Nikolova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 et al, AJOG</a:t>
            </a:r>
            <a:r>
              <a:rPr kumimoji="0" lang="tr-TR" sz="1600" b="1" i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, 2018</a:t>
            </a:r>
          </a:p>
        </p:txBody>
      </p:sp>
    </p:spTree>
    <p:extLst>
      <p:ext uri="{BB962C8B-B14F-4D97-AF65-F5344CB8AC3E}">
        <p14:creationId xmlns:p14="http://schemas.microsoft.com/office/powerpoint/2010/main" val="419317977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mph" presetSubtype="0" fill="remove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3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5C45F78-C81A-8D4E-B59E-F30889480E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673" y="1869832"/>
            <a:ext cx="13141565" cy="6013937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37DA959-45B4-D14C-AB6A-E2EAD6430BA2}"/>
              </a:ext>
            </a:extLst>
          </p:cNvPr>
          <p:cNvSpPr/>
          <p:nvPr/>
        </p:nvSpPr>
        <p:spPr>
          <a:xfrm>
            <a:off x="227592" y="6877014"/>
            <a:ext cx="12610954" cy="516155"/>
          </a:xfrm>
          <a:prstGeom prst="roundRect">
            <a:avLst/>
          </a:prstGeom>
          <a:noFill/>
          <a:ln w="57150" cap="flat">
            <a:solidFill>
              <a:srgbClr val="FF00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6B0A80-B90B-6C4A-AFF1-50EE6FDD6574}"/>
              </a:ext>
            </a:extLst>
          </p:cNvPr>
          <p:cNvSpPr txBox="1"/>
          <p:nvPr/>
        </p:nvSpPr>
        <p:spPr>
          <a:xfrm>
            <a:off x="227592" y="9164863"/>
            <a:ext cx="4515660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Melchor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 et </a:t>
            </a: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al,Ultrasound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Obstet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Gynecol</a:t>
            </a:r>
            <a:r>
              <a:rPr kumimoji="0" lang="tr-TR" sz="1600" b="1" i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, 2018</a:t>
            </a:r>
          </a:p>
        </p:txBody>
      </p:sp>
    </p:spTree>
    <p:extLst>
      <p:ext uri="{BB962C8B-B14F-4D97-AF65-F5344CB8AC3E}">
        <p14:creationId xmlns:p14="http://schemas.microsoft.com/office/powerpoint/2010/main" val="143118754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8925BE-5AF8-BE47-A9A9-758B29ACA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3433" y="165316"/>
            <a:ext cx="11099801" cy="1186657"/>
          </a:xfrm>
          <a:solidFill>
            <a:schemeClr val="accent5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>
                <a:solidFill>
                  <a:schemeClr val="bg1"/>
                </a:solidFill>
              </a:rPr>
              <a:t>HOT TOPIC: GENETICS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223E1D9-28C1-2C42-9520-16C01FF9FB05}"/>
              </a:ext>
            </a:extLst>
          </p:cNvPr>
          <p:cNvSpPr txBox="1"/>
          <p:nvPr/>
        </p:nvSpPr>
        <p:spPr>
          <a:xfrm>
            <a:off x="690784" y="9192572"/>
            <a:ext cx="3853620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Zang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 et </a:t>
            </a: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al,Best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Practice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Research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tr-TR" sz="1600" b="1" i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, 2018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1CFCA52-D394-9B45-927A-A7E453F649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9" y="3701993"/>
            <a:ext cx="12982042" cy="23496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5C29018-5EF4-A541-ABF0-5A1C2DA4AD44}"/>
              </a:ext>
            </a:extLst>
          </p:cNvPr>
          <p:cNvSpPr txBox="1"/>
          <p:nvPr/>
        </p:nvSpPr>
        <p:spPr>
          <a:xfrm>
            <a:off x="984864" y="6965499"/>
            <a:ext cx="11035072" cy="656590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2007-2015 yılları arasında PTD ile ilişkili 119 gen belirlendi </a:t>
            </a:r>
          </a:p>
        </p:txBody>
      </p:sp>
    </p:spTree>
    <p:extLst>
      <p:ext uri="{BB962C8B-B14F-4D97-AF65-F5344CB8AC3E}">
        <p14:creationId xmlns:p14="http://schemas.microsoft.com/office/powerpoint/2010/main" val="40492084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52656CE-768E-6E4C-B4F7-2837A973D7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658" y="3265233"/>
            <a:ext cx="12473349" cy="5716952"/>
          </a:xfrm>
          <a:prstGeom prst="rect">
            <a:avLst/>
          </a:prstGeom>
        </p:spPr>
      </p:pic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1DF60CE6-18C8-704B-8AE1-099A1A57B15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49425714"/>
              </p:ext>
            </p:extLst>
          </p:nvPr>
        </p:nvGraphicFramePr>
        <p:xfrm>
          <a:off x="9009840" y="1705586"/>
          <a:ext cx="3784295" cy="22691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5464510-27CB-654F-82B7-74C2658E8261}"/>
              </a:ext>
            </a:extLst>
          </p:cNvPr>
          <p:cNvSpPr txBox="1"/>
          <p:nvPr/>
        </p:nvSpPr>
        <p:spPr>
          <a:xfrm>
            <a:off x="536658" y="9192572"/>
            <a:ext cx="2000549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Zang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 et </a:t>
            </a: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al,NEJM</a:t>
            </a:r>
            <a:r>
              <a:rPr kumimoji="0" lang="tr-TR" sz="1600" b="1" i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, 2017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1AF9D09-78D6-D04C-B3D5-FF0EF55E8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0036" y="1"/>
            <a:ext cx="10993198" cy="1435100"/>
          </a:xfrm>
        </p:spPr>
        <p:txBody>
          <a:bodyPr>
            <a:noAutofit/>
          </a:bodyPr>
          <a:lstStyle/>
          <a:p>
            <a:r>
              <a:rPr lang="tr-TR" sz="4800" dirty="0" err="1">
                <a:latin typeface="Calibri" panose="020F0502020204030204" pitchFamily="34" charset="0"/>
                <a:cs typeface="Calibri" panose="020F0502020204030204" pitchFamily="34" charset="0"/>
              </a:rPr>
              <a:t>Genome-wide</a:t>
            </a:r>
            <a: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4800" dirty="0" err="1">
                <a:latin typeface="Calibri" panose="020F0502020204030204" pitchFamily="34" charset="0"/>
                <a:cs typeface="Calibri" panose="020F0502020204030204" pitchFamily="34" charset="0"/>
              </a:rPr>
              <a:t>association</a:t>
            </a:r>
            <a: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  <a:t> çalışmaları</a:t>
            </a:r>
          </a:p>
        </p:txBody>
      </p:sp>
    </p:spTree>
    <p:extLst>
      <p:ext uri="{BB962C8B-B14F-4D97-AF65-F5344CB8AC3E}">
        <p14:creationId xmlns:p14="http://schemas.microsoft.com/office/powerpoint/2010/main" val="3412278986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95C81B8-3FCF-F249-AEE7-35856B2731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709" y="3131127"/>
            <a:ext cx="12597091" cy="576644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84333BE-228C-A344-BC68-9E67AAFB1E35}"/>
              </a:ext>
            </a:extLst>
          </p:cNvPr>
          <p:cNvSpPr txBox="1"/>
          <p:nvPr/>
        </p:nvSpPr>
        <p:spPr>
          <a:xfrm>
            <a:off x="138545" y="9164863"/>
            <a:ext cx="2000549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Zang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 et </a:t>
            </a: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al,NEJM</a:t>
            </a:r>
            <a:r>
              <a:rPr kumimoji="0" lang="tr-TR" sz="1600" b="1" i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, 2017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FE1C8513-1ABB-7742-AD0A-27AF5BB85C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8888303"/>
              </p:ext>
            </p:extLst>
          </p:nvPr>
        </p:nvGraphicFramePr>
        <p:xfrm>
          <a:off x="9009840" y="1705586"/>
          <a:ext cx="3784295" cy="22691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2C345B7B-3753-0D4B-B2FF-001205F07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0036" y="1"/>
            <a:ext cx="10993198" cy="1435100"/>
          </a:xfrm>
        </p:spPr>
        <p:txBody>
          <a:bodyPr>
            <a:noAutofit/>
          </a:bodyPr>
          <a:lstStyle/>
          <a:p>
            <a:r>
              <a:rPr lang="tr-TR" sz="4800" dirty="0" err="1">
                <a:latin typeface="Calibri" panose="020F0502020204030204" pitchFamily="34" charset="0"/>
                <a:cs typeface="Calibri" panose="020F0502020204030204" pitchFamily="34" charset="0"/>
              </a:rPr>
              <a:t>Genome-wide</a:t>
            </a:r>
            <a: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4800" dirty="0" err="1">
                <a:latin typeface="Calibri" panose="020F0502020204030204" pitchFamily="34" charset="0"/>
                <a:cs typeface="Calibri" panose="020F0502020204030204" pitchFamily="34" charset="0"/>
              </a:rPr>
              <a:t>association</a:t>
            </a:r>
            <a: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  <a:t> çalışmaları</a:t>
            </a:r>
          </a:p>
        </p:txBody>
      </p:sp>
    </p:spTree>
    <p:extLst>
      <p:ext uri="{BB962C8B-B14F-4D97-AF65-F5344CB8AC3E}">
        <p14:creationId xmlns:p14="http://schemas.microsoft.com/office/powerpoint/2010/main" val="1972214066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F35D7C6-37E0-4F43-9DE8-A2681317A4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648" y="3270609"/>
            <a:ext cx="12359505" cy="321238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7A9A8CD-0065-B947-96C9-3C26A5381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0036" y="1"/>
            <a:ext cx="10993198" cy="1435100"/>
          </a:xfrm>
        </p:spPr>
        <p:txBody>
          <a:bodyPr>
            <a:noAutofit/>
          </a:bodyPr>
          <a:lstStyle/>
          <a:p>
            <a:r>
              <a:rPr lang="tr-TR" sz="4800" dirty="0" err="1">
                <a:latin typeface="Calibri" panose="020F0502020204030204" pitchFamily="34" charset="0"/>
                <a:cs typeface="Calibri" panose="020F0502020204030204" pitchFamily="34" charset="0"/>
              </a:rPr>
              <a:t>Genome-wide</a:t>
            </a:r>
            <a: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4800" dirty="0" err="1">
                <a:latin typeface="Calibri" panose="020F0502020204030204" pitchFamily="34" charset="0"/>
                <a:cs typeface="Calibri" panose="020F0502020204030204" pitchFamily="34" charset="0"/>
              </a:rPr>
              <a:t>association</a:t>
            </a:r>
            <a: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  <a:t> çalışmaları</a:t>
            </a:r>
          </a:p>
        </p:txBody>
      </p:sp>
    </p:spTree>
    <p:extLst>
      <p:ext uri="{BB962C8B-B14F-4D97-AF65-F5344CB8AC3E}">
        <p14:creationId xmlns:p14="http://schemas.microsoft.com/office/powerpoint/2010/main" val="2180326275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5A38F5-F9E3-C649-931B-2DE0C7A2C6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</p:spPr>
        <p:txBody>
          <a:bodyPr>
            <a:normAutofit lnSpcReduction="10000"/>
          </a:bodyPr>
          <a:lstStyle/>
          <a:p>
            <a:r>
              <a:rPr lang="tr-TR" dirty="0" err="1"/>
              <a:t>Liu</a:t>
            </a:r>
            <a:r>
              <a:rPr lang="tr-TR" dirty="0"/>
              <a:t> et al n=80,000 </a:t>
            </a:r>
            <a:r>
              <a:rPr lang="tr-TR" dirty="0" err="1"/>
              <a:t>yenidoğan</a:t>
            </a:r>
            <a:endParaRPr lang="tr-TR" dirty="0"/>
          </a:p>
          <a:p>
            <a:r>
              <a:rPr lang="tr-TR" dirty="0"/>
              <a:t>2q13 </a:t>
            </a:r>
            <a:r>
              <a:rPr lang="tr-TR" dirty="0" err="1"/>
              <a:t>locus</a:t>
            </a:r>
            <a:r>
              <a:rPr lang="tr-TR" dirty="0"/>
              <a:t>:</a:t>
            </a:r>
          </a:p>
          <a:p>
            <a:pPr lvl="2"/>
            <a:r>
              <a:rPr lang="tr-TR" dirty="0" err="1"/>
              <a:t>proinflammatory</a:t>
            </a:r>
            <a:r>
              <a:rPr lang="tr-TR" dirty="0"/>
              <a:t> </a:t>
            </a:r>
            <a:r>
              <a:rPr lang="tr-TR" dirty="0" err="1"/>
              <a:t>cytokines</a:t>
            </a:r>
            <a:r>
              <a:rPr lang="tr-TR" dirty="0"/>
              <a:t> IL-1a </a:t>
            </a:r>
            <a:r>
              <a:rPr lang="tr-TR" dirty="0" err="1"/>
              <a:t>and</a:t>
            </a:r>
            <a:r>
              <a:rPr lang="tr-TR" dirty="0"/>
              <a:t> IL-1b</a:t>
            </a:r>
          </a:p>
          <a:p>
            <a:r>
              <a:rPr lang="tr-TR" dirty="0" err="1"/>
              <a:t>Whole-genome</a:t>
            </a:r>
            <a:r>
              <a:rPr lang="tr-TR" dirty="0"/>
              <a:t> </a:t>
            </a:r>
            <a:r>
              <a:rPr lang="tr-TR" dirty="0" err="1"/>
              <a:t>sequencing</a:t>
            </a:r>
            <a:r>
              <a:rPr lang="tr-TR" dirty="0"/>
              <a:t> (n=816-parent-offspring)</a:t>
            </a:r>
          </a:p>
          <a:p>
            <a:pPr lvl="1"/>
            <a:r>
              <a:rPr lang="tr-TR" dirty="0"/>
              <a:t>HSPA1L </a:t>
            </a:r>
            <a:r>
              <a:rPr lang="tr-TR" dirty="0" err="1"/>
              <a:t>rare</a:t>
            </a:r>
            <a:r>
              <a:rPr lang="tr-TR" dirty="0"/>
              <a:t> </a:t>
            </a:r>
            <a:r>
              <a:rPr lang="tr-TR" dirty="0" err="1"/>
              <a:t>variants</a:t>
            </a:r>
            <a:endParaRPr lang="tr-TR" dirty="0"/>
          </a:p>
          <a:p>
            <a:pPr lvl="1"/>
            <a:r>
              <a:rPr lang="tr-TR" dirty="0" err="1"/>
              <a:t>Toll-like</a:t>
            </a:r>
            <a:r>
              <a:rPr lang="tr-TR" dirty="0"/>
              <a:t> </a:t>
            </a:r>
            <a:r>
              <a:rPr lang="tr-TR" dirty="0" err="1"/>
              <a:t>receptors</a:t>
            </a:r>
            <a:endParaRPr lang="tr-TR" dirty="0"/>
          </a:p>
          <a:p>
            <a:endParaRPr lang="tr-TR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4EE419F-66C3-3B45-94E9-D52809465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0036" y="1"/>
            <a:ext cx="10993198" cy="1435100"/>
          </a:xfrm>
        </p:spPr>
        <p:txBody>
          <a:bodyPr>
            <a:noAutofit/>
          </a:bodyPr>
          <a:lstStyle/>
          <a:p>
            <a:r>
              <a:rPr lang="tr-TR" sz="4800" dirty="0" err="1">
                <a:latin typeface="Calibri" panose="020F0502020204030204" pitchFamily="34" charset="0"/>
                <a:cs typeface="Calibri" panose="020F0502020204030204" pitchFamily="34" charset="0"/>
              </a:rPr>
              <a:t>Genome-wide</a:t>
            </a:r>
            <a: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4800" dirty="0" err="1">
                <a:latin typeface="Calibri" panose="020F0502020204030204" pitchFamily="34" charset="0"/>
                <a:cs typeface="Calibri" panose="020F0502020204030204" pitchFamily="34" charset="0"/>
              </a:rPr>
              <a:t>association</a:t>
            </a:r>
            <a: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  <a:t> meta-</a:t>
            </a:r>
            <a:r>
              <a:rPr lang="tr-TR" sz="4800" dirty="0" err="1">
                <a:latin typeface="Calibri" panose="020F0502020204030204" pitchFamily="34" charset="0"/>
                <a:cs typeface="Calibri" panose="020F0502020204030204" pitchFamily="34" charset="0"/>
              </a:rPr>
              <a:t>analysis</a:t>
            </a:r>
            <a:endParaRPr lang="tr-TR" sz="4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054281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30E53-22BC-954E-9BC7-3319930F9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Sonuç olarak;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DC5539-0695-2D4E-A991-C1A71E2E70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tr-TR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cffDNA</a:t>
            </a:r>
            <a:r>
              <a:rPr lang="tr-TR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ilk </a:t>
            </a:r>
            <a:r>
              <a:rPr lang="tr-TR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trimesterde</a:t>
            </a:r>
            <a:r>
              <a:rPr lang="tr-TR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etkin tarama görünmüyor ancak 2. </a:t>
            </a:r>
            <a:r>
              <a:rPr lang="tr-TR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trimesterde</a:t>
            </a:r>
            <a:r>
              <a:rPr lang="tr-TR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belki kullanılabilir</a:t>
            </a:r>
          </a:p>
          <a:p>
            <a:pPr>
              <a:buFont typeface="Wingdings" pitchFamily="2" charset="2"/>
              <a:buChar char="Ø"/>
            </a:pPr>
            <a:r>
              <a:rPr lang="tr-TR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fFN</a:t>
            </a:r>
            <a:r>
              <a:rPr lang="tr-TR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etkisi tartışmalı</a:t>
            </a:r>
          </a:p>
          <a:p>
            <a:pPr>
              <a:buFont typeface="Wingdings" pitchFamily="2" charset="2"/>
              <a:buChar char="Ø"/>
            </a:pPr>
            <a:r>
              <a:rPr lang="tr-TR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PAMG1 doğumu 7 gün içinde PPV %77</a:t>
            </a:r>
          </a:p>
          <a:p>
            <a:pPr>
              <a:buFont typeface="Wingdings" pitchFamily="2" charset="2"/>
              <a:buChar char="Ø"/>
            </a:pPr>
            <a:r>
              <a:rPr lang="tr-TR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Genome</a:t>
            </a:r>
            <a:r>
              <a:rPr lang="tr-TR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çalışmaları ‘</a:t>
            </a:r>
            <a:r>
              <a:rPr lang="tr-TR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promosing</a:t>
            </a:r>
            <a:r>
              <a:rPr lang="tr-TR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’ </a:t>
            </a:r>
          </a:p>
        </p:txBody>
      </p:sp>
    </p:spTree>
    <p:extLst>
      <p:ext uri="{BB962C8B-B14F-4D97-AF65-F5344CB8AC3E}">
        <p14:creationId xmlns:p14="http://schemas.microsoft.com/office/powerpoint/2010/main" val="33185327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8F0C601-E920-3145-96C1-DD40A7CB23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7163" y="208390"/>
            <a:ext cx="6150264" cy="954521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E5E9B1B-196C-E545-AEA7-7489D4F7866F}"/>
              </a:ext>
            </a:extLst>
          </p:cNvPr>
          <p:cNvSpPr txBox="1"/>
          <p:nvPr/>
        </p:nvSpPr>
        <p:spPr>
          <a:xfrm>
            <a:off x="511929" y="9011157"/>
            <a:ext cx="1720022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1600" b="1" i="1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Lyndsey</a:t>
            </a:r>
            <a:r>
              <a:rPr kumimoji="0" lang="tr-TR" sz="1600" b="1" i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 et al, 2004</a:t>
            </a:r>
          </a:p>
        </p:txBody>
      </p:sp>
    </p:spTree>
    <p:extLst>
      <p:ext uri="{BB962C8B-B14F-4D97-AF65-F5344CB8AC3E}">
        <p14:creationId xmlns:p14="http://schemas.microsoft.com/office/powerpoint/2010/main" val="2880782440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D04BF89-D42F-0647-82CB-C6AD372041E3}"/>
              </a:ext>
            </a:extLst>
          </p:cNvPr>
          <p:cNvSpPr txBox="1"/>
          <p:nvPr/>
        </p:nvSpPr>
        <p:spPr>
          <a:xfrm>
            <a:off x="397771" y="9017060"/>
            <a:ext cx="5459829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Herrera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 et al. </a:t>
            </a: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cfDNA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term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labor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Am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 J </a:t>
            </a: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Obstet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Gynecol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 2017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7FB81A-DDB1-1542-BE71-2A235DBD0E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3155" y="1847849"/>
            <a:ext cx="9527571" cy="661521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E412ABB-1DF1-DC41-849C-55DF654F45E6}"/>
              </a:ext>
            </a:extLst>
          </p:cNvPr>
          <p:cNvSpPr txBox="1"/>
          <p:nvPr/>
        </p:nvSpPr>
        <p:spPr>
          <a:xfrm>
            <a:off x="517540" y="206373"/>
            <a:ext cx="11951551" cy="964367"/>
          </a:xfrm>
          <a:prstGeom prst="rect">
            <a:avLst/>
          </a:prstGeom>
          <a:solidFill>
            <a:srgbClr val="0070C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tr-TR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Pearson</a:t>
            </a:r>
            <a:r>
              <a:rPr lang="tr-TR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 </a:t>
            </a:r>
            <a:r>
              <a:rPr lang="tr-TR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correlation</a:t>
            </a:r>
            <a:r>
              <a:rPr lang="tr-TR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coefficients</a:t>
            </a:r>
            <a:r>
              <a:rPr lang="tr-TR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between</a:t>
            </a:r>
            <a:r>
              <a:rPr lang="tr-TR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IL-6 </a:t>
            </a:r>
            <a:r>
              <a:rPr lang="tr-TR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tr-TR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methylation</a:t>
            </a:r>
            <a:r>
              <a:rPr lang="tr-TR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ratio</a:t>
            </a:r>
            <a:endParaRPr lang="tr-TR" sz="2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tr-TR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according</a:t>
            </a:r>
            <a:r>
              <a:rPr lang="tr-TR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tr-TR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labor</a:t>
            </a:r>
            <a:r>
              <a:rPr lang="tr-TR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status</a:t>
            </a:r>
            <a:endParaRPr lang="tr-TR" sz="2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8011710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E9DF1EF-A792-B742-A422-0BD03C78F7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801" y="3221180"/>
            <a:ext cx="6852685" cy="4703618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BE40440-34AD-EB4C-936C-57F7EF49C5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0835" y="2618287"/>
            <a:ext cx="5165964" cy="6193201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4843279-E863-C943-AC2A-CE121B0B9D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6073" y="-1"/>
            <a:ext cx="10529454" cy="241069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566B64D-7097-6B4D-96D1-D695943CFCA2}"/>
              </a:ext>
            </a:extLst>
          </p:cNvPr>
          <p:cNvSpPr txBox="1"/>
          <p:nvPr/>
        </p:nvSpPr>
        <p:spPr>
          <a:xfrm>
            <a:off x="405806" y="9121993"/>
            <a:ext cx="2914259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1600" b="1" i="1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Ultrasound</a:t>
            </a:r>
            <a:r>
              <a:rPr kumimoji="0" lang="tr-TR" sz="1600" b="1" i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 </a:t>
            </a:r>
            <a:r>
              <a:rPr kumimoji="0" lang="tr-TR" sz="1600" b="1" i="1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Obstet</a:t>
            </a:r>
            <a:r>
              <a:rPr kumimoji="0" lang="tr-TR" sz="1600" b="1" i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 </a:t>
            </a:r>
            <a:r>
              <a:rPr kumimoji="0" lang="tr-TR" sz="1600" b="1" i="1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Gynecol</a:t>
            </a:r>
            <a:r>
              <a:rPr kumimoji="0" lang="tr-TR" sz="1600" b="1" i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, 2015</a:t>
            </a:r>
          </a:p>
        </p:txBody>
      </p:sp>
    </p:spTree>
    <p:extLst>
      <p:ext uri="{BB962C8B-B14F-4D97-AF65-F5344CB8AC3E}">
        <p14:creationId xmlns:p14="http://schemas.microsoft.com/office/powerpoint/2010/main" val="3360260091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888EB22-AD6E-784A-97F5-1FC061FEFD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6391" y="2204605"/>
            <a:ext cx="9893884" cy="6588674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614C156-5372-7541-838D-A505AA34C6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9419" y="334817"/>
            <a:ext cx="9919854" cy="1660237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95D22EF9-5643-E347-8E88-A518DE004985}"/>
              </a:ext>
            </a:extLst>
          </p:cNvPr>
          <p:cNvSpPr/>
          <p:nvPr/>
        </p:nvSpPr>
        <p:spPr>
          <a:xfrm>
            <a:off x="2429933" y="7398327"/>
            <a:ext cx="8625994" cy="471055"/>
          </a:xfrm>
          <a:prstGeom prst="roundRect">
            <a:avLst/>
          </a:prstGeom>
          <a:noFill/>
          <a:ln w="57150" cap="flat">
            <a:solidFill>
              <a:srgbClr val="FF00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44FF013D-A8E6-1449-A08D-443D0895E5A1}"/>
              </a:ext>
            </a:extLst>
          </p:cNvPr>
          <p:cNvSpPr/>
          <p:nvPr/>
        </p:nvSpPr>
        <p:spPr>
          <a:xfrm>
            <a:off x="2443788" y="8243452"/>
            <a:ext cx="8625994" cy="471055"/>
          </a:xfrm>
          <a:prstGeom prst="roundRect">
            <a:avLst/>
          </a:prstGeom>
          <a:noFill/>
          <a:ln w="57150" cap="flat">
            <a:solidFill>
              <a:srgbClr val="FF00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E4CB4B-C009-9540-A217-46AB32AE013A}"/>
              </a:ext>
            </a:extLst>
          </p:cNvPr>
          <p:cNvSpPr txBox="1"/>
          <p:nvPr/>
        </p:nvSpPr>
        <p:spPr>
          <a:xfrm>
            <a:off x="414149" y="9011157"/>
            <a:ext cx="1915589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Obstet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Gynecol</a:t>
            </a:r>
            <a:r>
              <a:rPr kumimoji="0" lang="tr-TR" sz="1600" b="1" i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, 2016</a:t>
            </a:r>
          </a:p>
        </p:txBody>
      </p:sp>
    </p:spTree>
    <p:extLst>
      <p:ext uri="{BB962C8B-B14F-4D97-AF65-F5344CB8AC3E}">
        <p14:creationId xmlns:p14="http://schemas.microsoft.com/office/powerpoint/2010/main" val="10040234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E59292A-11C6-CB49-908E-D68C247DC4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419" y="334817"/>
            <a:ext cx="9919854" cy="16602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167BC37-F81E-4844-8061-94DDE38F0C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219" y="3444875"/>
            <a:ext cx="11824362" cy="28638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0DB099A-CD80-BB45-B53A-4078164EABF8}"/>
              </a:ext>
            </a:extLst>
          </p:cNvPr>
          <p:cNvSpPr txBox="1"/>
          <p:nvPr/>
        </p:nvSpPr>
        <p:spPr>
          <a:xfrm>
            <a:off x="414149" y="9011157"/>
            <a:ext cx="1915589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Obstet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Gynecol</a:t>
            </a:r>
            <a:r>
              <a:rPr kumimoji="0" lang="tr-TR" sz="1600" b="1" i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, 2016</a:t>
            </a:r>
          </a:p>
        </p:txBody>
      </p:sp>
    </p:spTree>
    <p:extLst>
      <p:ext uri="{BB962C8B-B14F-4D97-AF65-F5344CB8AC3E}">
        <p14:creationId xmlns:p14="http://schemas.microsoft.com/office/powerpoint/2010/main" val="1169127724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1D1A2E6-18BE-9642-86D4-F83993A0A5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0619308"/>
              </p:ext>
            </p:extLst>
          </p:nvPr>
        </p:nvGraphicFramePr>
        <p:xfrm>
          <a:off x="360218" y="268881"/>
          <a:ext cx="12164290" cy="9082734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2432858">
                  <a:extLst>
                    <a:ext uri="{9D8B030D-6E8A-4147-A177-3AD203B41FA5}">
                      <a16:colId xmlns:a16="http://schemas.microsoft.com/office/drawing/2014/main" val="631184004"/>
                    </a:ext>
                  </a:extLst>
                </a:gridCol>
                <a:gridCol w="2432858">
                  <a:extLst>
                    <a:ext uri="{9D8B030D-6E8A-4147-A177-3AD203B41FA5}">
                      <a16:colId xmlns:a16="http://schemas.microsoft.com/office/drawing/2014/main" val="346562420"/>
                    </a:ext>
                  </a:extLst>
                </a:gridCol>
                <a:gridCol w="2432858">
                  <a:extLst>
                    <a:ext uri="{9D8B030D-6E8A-4147-A177-3AD203B41FA5}">
                      <a16:colId xmlns:a16="http://schemas.microsoft.com/office/drawing/2014/main" val="73746939"/>
                    </a:ext>
                  </a:extLst>
                </a:gridCol>
                <a:gridCol w="2432858">
                  <a:extLst>
                    <a:ext uri="{9D8B030D-6E8A-4147-A177-3AD203B41FA5}">
                      <a16:colId xmlns:a16="http://schemas.microsoft.com/office/drawing/2014/main" val="1427276489"/>
                    </a:ext>
                  </a:extLst>
                </a:gridCol>
                <a:gridCol w="2432858">
                  <a:extLst>
                    <a:ext uri="{9D8B030D-6E8A-4147-A177-3AD203B41FA5}">
                      <a16:colId xmlns:a16="http://schemas.microsoft.com/office/drawing/2014/main" val="1117599141"/>
                    </a:ext>
                  </a:extLst>
                </a:gridCol>
              </a:tblGrid>
              <a:tr h="700938">
                <a:tc>
                  <a:txBody>
                    <a:bodyPr/>
                    <a:lstStyle/>
                    <a:p>
                      <a:r>
                        <a:rPr lang="tr-TR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Yayın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Total N/</a:t>
                      </a:r>
                      <a:r>
                        <a:rPr lang="tr-TR" sz="2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sPTD</a:t>
                      </a:r>
                      <a:r>
                        <a:rPr lang="tr-TR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Protokol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8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Metod</a:t>
                      </a:r>
                      <a:endParaRPr lang="tr-TR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Ana bulgular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0105321"/>
                  </a:ext>
                </a:extLst>
              </a:tr>
              <a:tr h="700938">
                <a:tc>
                  <a:txBody>
                    <a:bodyPr/>
                    <a:lstStyle/>
                    <a:p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Leung</a:t>
                      </a:r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et al. </a:t>
                      </a:r>
                    </a:p>
                    <a:p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(1998)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32/20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Prospektif</a:t>
                      </a:r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kohort</a:t>
                      </a:r>
                      <a:endParaRPr lang="tr-TR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cffDNA</a:t>
                      </a:r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ve </a:t>
                      </a:r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sPTD</a:t>
                      </a:r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ilişkisi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SRY gen miktarı PTD semptomları sırasında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Artmış SRY seviyesi (p=0.042)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2708997"/>
                  </a:ext>
                </a:extLst>
              </a:tr>
              <a:tr h="700938">
                <a:tc>
                  <a:txBody>
                    <a:bodyPr/>
                    <a:lstStyle/>
                    <a:p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Farina</a:t>
                      </a:r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et al</a:t>
                      </a:r>
                    </a:p>
                    <a:p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(2005)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71/50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Cross-</a:t>
                      </a:r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sectional</a:t>
                      </a:r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çalışma </a:t>
                      </a:r>
                    </a:p>
                    <a:p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Yüksek riskli hastada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DYS1 gen miktarı PTD semptomları sırasında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DYS1 geni artmış </a:t>
                      </a:r>
                    </a:p>
                    <a:p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Sınır değer 1.82 kullanılırsa etkin bir belirteç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7617659"/>
                  </a:ext>
                </a:extLst>
              </a:tr>
              <a:tr h="700938">
                <a:tc>
                  <a:txBody>
                    <a:bodyPr/>
                    <a:lstStyle/>
                    <a:p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Bauer</a:t>
                      </a:r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et al.</a:t>
                      </a:r>
                    </a:p>
                    <a:p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(2006)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84/6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Prospektif</a:t>
                      </a:r>
                      <a:endParaRPr lang="tr-TR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cffDNA</a:t>
                      </a:r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analizi kötü </a:t>
                      </a:r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obstetrik</a:t>
                      </a:r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sonuçlar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SRY gen miktarı (tandem </a:t>
                      </a:r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sequence</a:t>
                      </a:r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</a:p>
                    <a:p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Amniosentez</a:t>
                      </a:r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sıvısında </a:t>
                      </a:r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maternal</a:t>
                      </a:r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plasma</a:t>
                      </a:r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(15.gh)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Fark yok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6286609"/>
                  </a:ext>
                </a:extLst>
              </a:tr>
              <a:tr h="700938">
                <a:tc>
                  <a:txBody>
                    <a:bodyPr/>
                    <a:lstStyle/>
                    <a:p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Illanes</a:t>
                      </a:r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et al.</a:t>
                      </a:r>
                    </a:p>
                    <a:p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(2011)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56/14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Vaka-kontrol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DYS gene miktarı @22-24 haftada +</a:t>
                      </a:r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servikal</a:t>
                      </a:r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uzunluk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cffDNA</a:t>
                      </a:r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ile doğum haftası arasında korelasyon yok (r=-0.23; p=0.07)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572245"/>
                  </a:ext>
                </a:extLst>
              </a:tr>
              <a:tr h="385054">
                <a:tc>
                  <a:txBody>
                    <a:bodyPr/>
                    <a:lstStyle/>
                    <a:p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Stein</a:t>
                      </a:r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et al. </a:t>
                      </a:r>
                    </a:p>
                    <a:p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(2013)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611/76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Prospektif-kohort</a:t>
                      </a:r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cffDNA</a:t>
                      </a:r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ve kötü </a:t>
                      </a:r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obstetrik</a:t>
                      </a:r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sonuçların ilişkisi</a:t>
                      </a:r>
                    </a:p>
                    <a:p>
                      <a:endParaRPr lang="tr-TR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RhD</a:t>
                      </a:r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gen miktarı @25 </a:t>
                      </a:r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gh</a:t>
                      </a:r>
                      <a:endParaRPr lang="tr-TR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Fark yok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836866"/>
                  </a:ext>
                </a:extLst>
              </a:tr>
              <a:tr h="700938">
                <a:tc>
                  <a:txBody>
                    <a:bodyPr/>
                    <a:lstStyle/>
                    <a:p>
                      <a:r>
                        <a:rPr lang="tr-TR" sz="1600" b="1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Jakobsen</a:t>
                      </a:r>
                      <a:r>
                        <a:rPr lang="tr-TR" sz="16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et al</a:t>
                      </a:r>
                    </a:p>
                    <a:p>
                      <a:r>
                        <a:rPr lang="tr-TR" sz="16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(2012)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876/12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600" b="1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Prospektif-kohort</a:t>
                      </a:r>
                      <a:r>
                        <a:rPr lang="tr-TR" sz="16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tr-TR" sz="1600" b="1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cffDNA</a:t>
                      </a:r>
                      <a:r>
                        <a:rPr lang="tr-TR" sz="16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ve </a:t>
                      </a:r>
                      <a:r>
                        <a:rPr lang="tr-TR" sz="1600" b="1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sPTD</a:t>
                      </a:r>
                      <a:r>
                        <a:rPr lang="tr-TR" sz="16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ilişkisi</a:t>
                      </a:r>
                    </a:p>
                    <a:p>
                      <a:endParaRPr lang="tr-TR" sz="16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600" b="1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RhD</a:t>
                      </a:r>
                      <a:r>
                        <a:rPr lang="tr-TR" sz="16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gen miktarı @25 </a:t>
                      </a:r>
                      <a:r>
                        <a:rPr lang="tr-TR" sz="1600" b="1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gh</a:t>
                      </a:r>
                      <a:endParaRPr lang="tr-TR" sz="16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endParaRPr lang="tr-TR" sz="16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600" b="1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cffDNA</a:t>
                      </a:r>
                      <a:r>
                        <a:rPr lang="tr-TR" sz="16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seviyesi ile PTD arasında ilişki mevcut (OR </a:t>
                      </a:r>
                      <a:r>
                        <a:rPr lang="tr-TR" sz="1600" b="1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6.3</a:t>
                      </a:r>
                      <a:r>
                        <a:rPr lang="tr-TR" sz="16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; %95CI 1.9-20.9)</a:t>
                      </a:r>
                    </a:p>
                    <a:p>
                      <a:endParaRPr lang="tr-TR" sz="16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1897476"/>
                  </a:ext>
                </a:extLst>
              </a:tr>
              <a:tr h="700938">
                <a:tc>
                  <a:txBody>
                    <a:bodyPr/>
                    <a:lstStyle/>
                    <a:p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Poon</a:t>
                      </a:r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et al. </a:t>
                      </a:r>
                    </a:p>
                    <a:p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(2013)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1949/20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Prospektif-kohort</a:t>
                      </a:r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cffDNA</a:t>
                      </a:r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ve kötü </a:t>
                      </a:r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obstetrik</a:t>
                      </a:r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sonuçların ilişkisi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Kromozom </a:t>
                      </a:r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selektif</a:t>
                      </a:r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assay</a:t>
                      </a:r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@11-13 </a:t>
                      </a:r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gh</a:t>
                      </a:r>
                      <a:endParaRPr lang="tr-TR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Fark yok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6913"/>
                  </a:ext>
                </a:extLst>
              </a:tr>
              <a:tr h="700938">
                <a:tc>
                  <a:txBody>
                    <a:bodyPr/>
                    <a:lstStyle/>
                    <a:p>
                      <a:r>
                        <a:rPr lang="tr-TR" sz="1600" b="1" i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Dugoff</a:t>
                      </a:r>
                      <a:r>
                        <a:rPr lang="tr-TR" sz="1600" b="1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et al </a:t>
                      </a:r>
                    </a:p>
                    <a:p>
                      <a:r>
                        <a:rPr lang="tr-TR" sz="1600" b="1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(2016)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1653/119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Retrospektif-</a:t>
                      </a:r>
                      <a:r>
                        <a:rPr lang="tr-TR" sz="1600" b="1" i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kohort</a:t>
                      </a:r>
                      <a:endParaRPr lang="tr-TR" sz="1600" b="1" i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endParaRPr lang="tr-TR" sz="1600" b="1" i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i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Metilasyon</a:t>
                      </a:r>
                      <a:r>
                        <a:rPr lang="tr-TR" sz="1600" b="1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metodu ve </a:t>
                      </a:r>
                      <a:r>
                        <a:rPr lang="tr-TR" sz="1600" b="1" i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whole</a:t>
                      </a:r>
                      <a:r>
                        <a:rPr lang="tr-TR" sz="1600" b="1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tr-TR" sz="1600" b="1" i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genome</a:t>
                      </a:r>
                      <a:r>
                        <a:rPr lang="tr-TR" sz="1600" b="1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tr-TR" sz="1600" b="1" i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low</a:t>
                      </a:r>
                      <a:r>
                        <a:rPr lang="tr-TR" sz="1600" b="1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tr-TR" sz="1600" b="1" i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coverage</a:t>
                      </a:r>
                      <a:r>
                        <a:rPr lang="tr-TR" sz="1600" b="1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tr-TR" sz="1600" b="1" i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massively</a:t>
                      </a:r>
                      <a:r>
                        <a:rPr lang="tr-TR" sz="1600" b="1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tr-TR" sz="1600" b="1" i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parallel</a:t>
                      </a:r>
                      <a:r>
                        <a:rPr lang="tr-TR" sz="1600" b="1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tr-TR" sz="1600" b="1" i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single-end</a:t>
                      </a:r>
                      <a:r>
                        <a:rPr lang="tr-TR" sz="1600" b="1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tr-TR" sz="1600" b="1" i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sequencing</a:t>
                      </a:r>
                      <a:r>
                        <a:rPr lang="tr-TR" sz="1600" b="1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@10-20 </a:t>
                      </a:r>
                      <a:r>
                        <a:rPr lang="tr-TR" sz="1600" b="1" i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gh</a:t>
                      </a:r>
                      <a:endParaRPr lang="tr-TR" sz="1600" b="1" i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b="1" i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Fetal</a:t>
                      </a:r>
                      <a:r>
                        <a:rPr lang="tr-TR" sz="1600" b="1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fraksiyon artmış @ 14-20 </a:t>
                      </a:r>
                      <a:r>
                        <a:rPr lang="tr-TR" sz="1600" b="1" i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gh</a:t>
                      </a:r>
                      <a:r>
                        <a:rPr lang="tr-TR" sz="1600" b="1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ve </a:t>
                      </a:r>
                      <a:r>
                        <a:rPr lang="tr-TR" sz="1600" b="1" i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sPTD</a:t>
                      </a:r>
                      <a:r>
                        <a:rPr lang="tr-TR" sz="1600" b="1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ile ilişkili (OR</a:t>
                      </a:r>
                      <a:r>
                        <a:rPr lang="tr-TR" sz="1600" b="1" i="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: 4,59</a:t>
                      </a:r>
                      <a:r>
                        <a:rPr lang="tr-TR" sz="1600" b="1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; %95 CI, 1.39-15.2)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4924523"/>
                  </a:ext>
                </a:extLst>
              </a:tr>
              <a:tr h="700938">
                <a:tc>
                  <a:txBody>
                    <a:bodyPr/>
                    <a:lstStyle/>
                    <a:p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Thurik</a:t>
                      </a:r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et al </a:t>
                      </a:r>
                    </a:p>
                    <a:p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(2016)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572/49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Nested</a:t>
                      </a:r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vaka-kontrol</a:t>
                      </a:r>
                    </a:p>
                    <a:p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cffDNA</a:t>
                      </a:r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ve </a:t>
                      </a:r>
                      <a:r>
                        <a:rPr lang="tr-TR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sPTD</a:t>
                      </a:r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ilişkisi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DYS gene miktarı @8-14 haftada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Fark yok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82242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0815943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69C696F-2350-B643-845D-8A1B97E4FB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907" y="3294495"/>
            <a:ext cx="11522643" cy="399299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9904E85-BE4C-0547-BF3D-4B6A37482C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907" y="279400"/>
            <a:ext cx="11522643" cy="22417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8A3231C-81C8-1942-A250-8439166170B3}"/>
              </a:ext>
            </a:extLst>
          </p:cNvPr>
          <p:cNvSpPr txBox="1"/>
          <p:nvPr/>
        </p:nvSpPr>
        <p:spPr>
          <a:xfrm>
            <a:off x="414155" y="9094284"/>
            <a:ext cx="3467296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1600" b="1" i="1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American</a:t>
            </a:r>
            <a:r>
              <a:rPr kumimoji="0" lang="tr-TR" sz="1600" b="1" i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 </a:t>
            </a:r>
            <a:r>
              <a:rPr kumimoji="0" lang="tr-TR" sz="1600" b="1" i="1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Journal</a:t>
            </a:r>
            <a:r>
              <a:rPr kumimoji="0" lang="tr-TR" sz="1600" b="1" i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 of </a:t>
            </a:r>
            <a:r>
              <a:rPr kumimoji="0" lang="tr-TR" sz="1600" b="1" i="1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Perinatology</a:t>
            </a:r>
            <a:r>
              <a:rPr kumimoji="0" lang="tr-TR" sz="1600" b="1" i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, 2019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ADB0D33B-BDF8-6242-B157-E032FA8ECFB3}"/>
              </a:ext>
            </a:extLst>
          </p:cNvPr>
          <p:cNvSpPr/>
          <p:nvPr/>
        </p:nvSpPr>
        <p:spPr>
          <a:xfrm>
            <a:off x="858982" y="4849091"/>
            <a:ext cx="11083636" cy="803564"/>
          </a:xfrm>
          <a:prstGeom prst="roundRect">
            <a:avLst/>
          </a:prstGeom>
          <a:noFill/>
          <a:ln w="57150" cap="flat">
            <a:solidFill>
              <a:srgbClr val="FF0000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0747930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3930</TotalTime>
  <Words>686</Words>
  <Application>Microsoft Macintosh PowerPoint</Application>
  <PresentationFormat>Custom</PresentationFormat>
  <Paragraphs>142</Paragraphs>
  <Slides>29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Calibri</vt:lpstr>
      <vt:lpstr>Chalkboard</vt:lpstr>
      <vt:lpstr>Gill Sans</vt:lpstr>
      <vt:lpstr>Helvetica</vt:lpstr>
      <vt:lpstr>Helvetica Light</vt:lpstr>
      <vt:lpstr>Helvetica Neue</vt:lpstr>
      <vt:lpstr>Wingdings</vt:lpstr>
      <vt:lpstr>White</vt:lpstr>
      <vt:lpstr>Preterm Doğum Öngörüsünde Yenilikler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Fibronektinin sPTD yeri?</vt:lpstr>
      <vt:lpstr>sPTD &lt; 37gh</vt:lpstr>
      <vt:lpstr>sPTD &lt; 32gh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Biomarkers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HOT TOPIC: GENETICS</vt:lpstr>
      <vt:lpstr>Genome-wide association çalışmaları</vt:lpstr>
      <vt:lpstr>Genome-wide association çalışmaları</vt:lpstr>
      <vt:lpstr>Genome-wide association çalışmaları</vt:lpstr>
      <vt:lpstr>Genome-wide association meta-analysis</vt:lpstr>
      <vt:lpstr>Sonuç olarak;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Preterm Doğum Öngörüsünde Yenilikler</dc:title>
  <cp:lastModifiedBy>ecelik05@googlemail.com</cp:lastModifiedBy>
  <cp:revision>62</cp:revision>
  <dcterms:modified xsi:type="dcterms:W3CDTF">2019-09-15T06:37:07Z</dcterms:modified>
</cp:coreProperties>
</file>