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3"/>
  </p:notesMasterIdLst>
  <p:sldIdLst>
    <p:sldId id="256" r:id="rId2"/>
    <p:sldId id="346" r:id="rId3"/>
    <p:sldId id="349" r:id="rId4"/>
    <p:sldId id="422" r:id="rId5"/>
    <p:sldId id="414" r:id="rId6"/>
    <p:sldId id="348" r:id="rId7"/>
    <p:sldId id="397" r:id="rId8"/>
    <p:sldId id="426" r:id="rId9"/>
    <p:sldId id="361" r:id="rId10"/>
    <p:sldId id="363" r:id="rId11"/>
    <p:sldId id="429" r:id="rId12"/>
    <p:sldId id="262" r:id="rId13"/>
    <p:sldId id="263" r:id="rId14"/>
    <p:sldId id="264" r:id="rId15"/>
    <p:sldId id="415" r:id="rId16"/>
    <p:sldId id="271" r:id="rId17"/>
    <p:sldId id="272" r:id="rId18"/>
    <p:sldId id="273" r:id="rId19"/>
    <p:sldId id="404" r:id="rId20"/>
    <p:sldId id="423" r:id="rId21"/>
    <p:sldId id="405" r:id="rId22"/>
    <p:sldId id="406" r:id="rId23"/>
    <p:sldId id="274" r:id="rId24"/>
    <p:sldId id="275" r:id="rId25"/>
    <p:sldId id="428" r:id="rId26"/>
    <p:sldId id="416" r:id="rId27"/>
    <p:sldId id="417" r:id="rId28"/>
    <p:sldId id="379" r:id="rId29"/>
    <p:sldId id="380" r:id="rId30"/>
    <p:sldId id="421" r:id="rId31"/>
    <p:sldId id="344"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61"/>
    <p:restoredTop sz="94718"/>
  </p:normalViewPr>
  <p:slideViewPr>
    <p:cSldViewPr snapToGrid="0" snapToObjects="1">
      <p:cViewPr varScale="1">
        <p:scale>
          <a:sx n="73" d="100"/>
          <a:sy n="73" d="100"/>
        </p:scale>
        <p:origin x="1362" y="7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377F4-B7BB-2944-BE59-A5D02639EC08}" type="datetimeFigureOut">
              <a:rPr lang="tr-TR" smtClean="0"/>
              <a:t>15.09.2019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85EFA-A18C-1349-94EE-D97A0EB855A3}" type="slidenum">
              <a:rPr lang="tr-TR" smtClean="0"/>
              <a:t>‹#›</a:t>
            </a:fld>
            <a:endParaRPr lang="tr-TR"/>
          </a:p>
        </p:txBody>
      </p:sp>
    </p:spTree>
    <p:extLst>
      <p:ext uri="{BB962C8B-B14F-4D97-AF65-F5344CB8AC3E}">
        <p14:creationId xmlns:p14="http://schemas.microsoft.com/office/powerpoint/2010/main" val="1338494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9544EB5-0BD6-4348-933F-E751D463FEC7}" type="slidenum">
              <a:rPr lang="en-US" altLang="tr-TR"/>
              <a:pPr/>
              <a:t>19</a:t>
            </a:fld>
            <a:endParaRPr lang="en-US" altLang="tr-TR"/>
          </a:p>
        </p:txBody>
      </p:sp>
      <p:sp>
        <p:nvSpPr>
          <p:cNvPr id="34817" name="Text Box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4818" name="Text Box 2"/>
          <p:cNvSpPr txBox="1">
            <a:spLocks noGrp="1" noChangeArrowheads="1"/>
          </p:cNvSpPr>
          <p:nvPr>
            <p:ph type="body" idx="1"/>
          </p:nvPr>
        </p:nvSpPr>
        <p:spPr bwMode="auto">
          <a:xfrm>
            <a:off x="304800" y="4343400"/>
            <a:ext cx="6324600" cy="4572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tr-TR">
                <a:ea typeface="Microsoft YaHei" charset="-122"/>
                <a:cs typeface="Microsoft YaHei" charset="-122"/>
              </a:rPr>
              <a:t>There is increasing epidemiological and clinical evidence that amniochorionic-decidual infections play a role in preterm delivery. “The epidemiological profile of women at risk for preterm delivery overlaps that of women at risk for acquiring sexually transmitted infections (i.e., poor, young,  minority, inner city, unmarried). Vaginal pathogens including </a:t>
            </a:r>
            <a:r>
              <a:rPr lang="en-US" altLang="tr-TR" i="1">
                <a:ea typeface="Microsoft YaHei" charset="-122"/>
                <a:cs typeface="Microsoft YaHei" charset="-122"/>
              </a:rPr>
              <a:t>N. gonorrhea</a:t>
            </a:r>
            <a:r>
              <a:rPr lang="en-US" altLang="tr-TR">
                <a:ea typeface="Microsoft YaHei" charset="-122"/>
                <a:cs typeface="Microsoft YaHei" charset="-122"/>
              </a:rPr>
              <a:t>, </a:t>
            </a:r>
            <a:r>
              <a:rPr lang="en-US" altLang="tr-TR" i="1">
                <a:ea typeface="Microsoft YaHei" charset="-122"/>
                <a:cs typeface="Microsoft YaHei" charset="-122"/>
              </a:rPr>
              <a:t>C. trachomatis</a:t>
            </a:r>
            <a:r>
              <a:rPr lang="en-US" altLang="tr-TR">
                <a:ea typeface="Microsoft YaHei" charset="-122"/>
                <a:cs typeface="Microsoft YaHei" charset="-122"/>
              </a:rPr>
              <a:t>, </a:t>
            </a:r>
            <a:r>
              <a:rPr lang="en-US" altLang="tr-TR" i="1">
                <a:ea typeface="Microsoft YaHei" charset="-122"/>
                <a:cs typeface="Microsoft YaHei" charset="-122"/>
              </a:rPr>
              <a:t>T. vaginalis</a:t>
            </a:r>
            <a:r>
              <a:rPr lang="en-US" altLang="tr-TR">
                <a:ea typeface="Microsoft YaHei" charset="-122"/>
                <a:cs typeface="Microsoft YaHei" charset="-122"/>
              </a:rPr>
              <a:t>, and </a:t>
            </a:r>
            <a:r>
              <a:rPr lang="en-US" altLang="tr-TR" i="1">
                <a:ea typeface="Microsoft YaHei" charset="-122"/>
                <a:cs typeface="Microsoft YaHei" charset="-122"/>
              </a:rPr>
              <a:t>Bacteroides</a:t>
            </a:r>
            <a:r>
              <a:rPr lang="en-US" altLang="tr-TR">
                <a:ea typeface="Microsoft YaHei" charset="-122"/>
                <a:cs typeface="Microsoft YaHei" charset="-122"/>
              </a:rPr>
              <a:t> spec., as well as asymptomatic bacteruria, are found in greater frequency among women with preterm delivery” (Lockwood CJ, Kuczynski E, 1999).</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tr-TR">
                <a:ea typeface="Microsoft YaHei" charset="-122"/>
                <a:cs typeface="Microsoft YaHei" charset="-122"/>
              </a:rPr>
              <a:t>Microbial colonization and inflammation in the maternal genital tract are recognized as major risk factors associated with preterm birth. Bacterial vaginosis is the most common lower genital tract infection in women of reproductive age affecting between 15 percent to 40 percent of women during pregnancy. Its presence in pregnancy is associated with a two-fold increase in the risk of preterm labor and premature rupture of membranes. Particularly striking are “seven studies which report an increased risk of preterm delivery in women with bacterial vaginosis (BV), with relative risks ranging from 2.0 to 6.9” (Wang X et al., 2001). However, randomized clinical trials on the efficacy of antibiotic treatment of BV to prolong pregnancy have yielded mixed results.</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tr-TR">
                <a:ea typeface="Microsoft YaHei" charset="-122"/>
                <a:cs typeface="Microsoft YaHei" charset="-122"/>
              </a:rPr>
              <a:t>Systemic infections are also associated with preterm delivery, including pyelonephritis, pneumonia, peritonitis and periodontal disease. These findings suggest that an infection, even remote from the uterus, can activate an inflammatory process that triggers a uteroplacental response leading to preterm delivery.</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tr-TR">
              <a:ea typeface="Microsoft YaHei" charset="-122"/>
              <a:cs typeface="Microsoft YaHei" charset="-122"/>
            </a:endParaRPr>
          </a:p>
          <a:p>
            <a:pPr eaLnBrk="1" hangingPunct="1">
              <a:spcBef>
                <a:spcPts val="37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tr-TR" sz="1000">
                <a:ea typeface="Microsoft YaHei" charset="-122"/>
                <a:cs typeface="Microsoft YaHei" charset="-122"/>
              </a:rPr>
              <a:t>Sources: Lockwood CJ, Kuczynski E. Markers of risk for preterm delivery. J Perinat Med 1999;27:5-20; Wadhwa PD, Culhane JF, Rauh V, et al. Stress, infection and preterm birth: a biobehavioural perspective. Paediatr Perinat Epidemiol 2001;15:17-29. Wang X, Zuckerman B, Kaufman G, et al. Molecular epidemiology of preterm delivery: methodology and challenges. Paediatr Perinat Epidemiol 2001;15:63-77.</a:t>
            </a:r>
          </a:p>
        </p:txBody>
      </p:sp>
    </p:spTree>
    <p:extLst>
      <p:ext uri="{BB962C8B-B14F-4D97-AF65-F5344CB8AC3E}">
        <p14:creationId xmlns:p14="http://schemas.microsoft.com/office/powerpoint/2010/main" val="431652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tr-TR" dirty="0" smtClean="0"/>
              <a:t>+</a:t>
            </a:r>
            <a:endParaRPr lang="tr-TR" dirty="0"/>
          </a:p>
        </p:txBody>
      </p:sp>
      <p:sp>
        <p:nvSpPr>
          <p:cNvPr id="4" name="Slide Number Placeholder 3"/>
          <p:cNvSpPr>
            <a:spLocks noGrp="1"/>
          </p:cNvSpPr>
          <p:nvPr>
            <p:ph type="sldNum" sz="quarter" idx="10"/>
          </p:nvPr>
        </p:nvSpPr>
        <p:spPr/>
        <p:txBody>
          <a:bodyPr/>
          <a:lstStyle/>
          <a:p>
            <a:fld id="{195F4865-1641-4392-B0EF-1959816B4C21}" type="slidenum">
              <a:rPr lang="tr-TR" smtClean="0"/>
              <a:pPr/>
              <a:t>29</a:t>
            </a:fld>
            <a:endParaRPr lang="tr-TR"/>
          </a:p>
        </p:txBody>
      </p:sp>
    </p:spTree>
    <p:extLst>
      <p:ext uri="{BB962C8B-B14F-4D97-AF65-F5344CB8AC3E}">
        <p14:creationId xmlns:p14="http://schemas.microsoft.com/office/powerpoint/2010/main" val="657718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8F419289-8B68-074B-BC6E-8285AE0CA608}" type="datetimeFigureOut">
              <a:rPr lang="tr-TR" smtClean="0"/>
              <a:t>15.09.2019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873666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8F419289-8B68-074B-BC6E-8285AE0CA608}" type="datetimeFigureOut">
              <a:rPr lang="tr-TR" smtClean="0"/>
              <a:t>15.09.2019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3746775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8F419289-8B68-074B-BC6E-8285AE0CA608}" type="datetimeFigureOut">
              <a:rPr lang="tr-TR" smtClean="0"/>
              <a:t>15.09.2019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1143441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8F419289-8B68-074B-BC6E-8285AE0CA608}" type="datetimeFigureOut">
              <a:rPr lang="tr-TR" smtClean="0"/>
              <a:t>15.09.2019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2998469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tr-TR" smtClean="0"/>
              <a:t>Asıl başlık stili için tıklatın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8F419289-8B68-074B-BC6E-8285AE0CA608}" type="datetimeFigureOut">
              <a:rPr lang="tr-TR" smtClean="0"/>
              <a:t>15.09.2019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198851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8F419289-8B68-074B-BC6E-8285AE0CA608}" type="datetimeFigureOut">
              <a:rPr lang="tr-TR" smtClean="0"/>
              <a:t>15.09.2019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333405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29842" y="2505075"/>
            <a:ext cx="3868340"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4629150" y="2505075"/>
            <a:ext cx="3887391"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8F419289-8B68-074B-BC6E-8285AE0CA608}" type="datetimeFigureOut">
              <a:rPr lang="tr-TR" smtClean="0"/>
              <a:t>15.09.2019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4019572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8F419289-8B68-074B-BC6E-8285AE0CA608}" type="datetimeFigureOut">
              <a:rPr lang="tr-TR" smtClean="0"/>
              <a:t>15.09.2019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172402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419289-8B68-074B-BC6E-8285AE0CA608}" type="datetimeFigureOut">
              <a:rPr lang="tr-TR" smtClean="0"/>
              <a:t>15.09.2019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2075350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8F419289-8B68-074B-BC6E-8285AE0CA608}" type="datetimeFigureOut">
              <a:rPr lang="tr-TR" smtClean="0"/>
              <a:t>15.09.2019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3868186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8F419289-8B68-074B-BC6E-8285AE0CA608}" type="datetimeFigureOut">
              <a:rPr lang="tr-TR" smtClean="0"/>
              <a:t>15.09.2019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990C9FD-441C-B14F-8E94-12943BECC5D4}" type="slidenum">
              <a:rPr lang="tr-TR" smtClean="0"/>
              <a:t>‹#›</a:t>
            </a:fld>
            <a:endParaRPr lang="tr-TR"/>
          </a:p>
        </p:txBody>
      </p:sp>
    </p:spTree>
    <p:extLst>
      <p:ext uri="{BB962C8B-B14F-4D97-AF65-F5344CB8AC3E}">
        <p14:creationId xmlns:p14="http://schemas.microsoft.com/office/powerpoint/2010/main" val="2250840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419289-8B68-074B-BC6E-8285AE0CA608}" type="datetimeFigureOut">
              <a:rPr lang="tr-TR" smtClean="0"/>
              <a:t>15.09.2019</a:t>
            </a:fld>
            <a:endParaRPr lang="tr-T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90C9FD-441C-B14F-8E94-12943BECC5D4}" type="slidenum">
              <a:rPr lang="tr-TR" smtClean="0"/>
              <a:t>‹#›</a:t>
            </a:fld>
            <a:endParaRPr lang="tr-TR"/>
          </a:p>
        </p:txBody>
      </p:sp>
    </p:spTree>
    <p:extLst>
      <p:ext uri="{BB962C8B-B14F-4D97-AF65-F5344CB8AC3E}">
        <p14:creationId xmlns:p14="http://schemas.microsoft.com/office/powerpoint/2010/main" val="19636064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59774" y="2228850"/>
            <a:ext cx="8676408" cy="1790700"/>
          </a:xfrm>
        </p:spPr>
        <p:txBody>
          <a:bodyPr>
            <a:normAutofit/>
          </a:bodyPr>
          <a:lstStyle/>
          <a:p>
            <a:r>
              <a:rPr lang="tr-TR" b="1" dirty="0" err="1" smtClean="0"/>
              <a:t>Preterm</a:t>
            </a:r>
            <a:r>
              <a:rPr lang="tr-TR" b="1" dirty="0" smtClean="0"/>
              <a:t> Doğum </a:t>
            </a:r>
            <a:r>
              <a:rPr lang="tr-TR" dirty="0" smtClean="0"/>
              <a:t/>
            </a:r>
            <a:br>
              <a:rPr lang="tr-TR" dirty="0" smtClean="0"/>
            </a:br>
            <a:r>
              <a:rPr lang="tr-TR" sz="3600" dirty="0" err="1"/>
              <a:t>Epidemioloji</a:t>
            </a:r>
            <a:r>
              <a:rPr lang="tr-TR" sz="3600" dirty="0"/>
              <a:t>, </a:t>
            </a:r>
            <a:r>
              <a:rPr lang="tr-TR" sz="3600" dirty="0" err="1"/>
              <a:t>Etioloji</a:t>
            </a:r>
            <a:r>
              <a:rPr lang="tr-TR" sz="3600" dirty="0"/>
              <a:t> ve </a:t>
            </a:r>
            <a:r>
              <a:rPr lang="tr-TR" sz="3600" dirty="0"/>
              <a:t>R</a:t>
            </a:r>
            <a:r>
              <a:rPr lang="tr-TR" sz="3600" dirty="0"/>
              <a:t>isk </a:t>
            </a:r>
            <a:r>
              <a:rPr lang="tr-TR" sz="3600" dirty="0"/>
              <a:t>F</a:t>
            </a:r>
            <a:r>
              <a:rPr lang="tr-TR" sz="3600" dirty="0"/>
              <a:t>aktörleri</a:t>
            </a:r>
            <a:endParaRPr lang="tr-TR" sz="3600" dirty="0"/>
          </a:p>
        </p:txBody>
      </p:sp>
      <p:sp>
        <p:nvSpPr>
          <p:cNvPr id="3" name="Alt Konu Başlığı 2"/>
          <p:cNvSpPr>
            <a:spLocks noGrp="1"/>
          </p:cNvSpPr>
          <p:nvPr>
            <p:ph type="subTitle" idx="1"/>
          </p:nvPr>
        </p:nvSpPr>
        <p:spPr>
          <a:xfrm>
            <a:off x="1168978" y="4542086"/>
            <a:ext cx="6858000" cy="1241822"/>
          </a:xfrm>
        </p:spPr>
        <p:txBody>
          <a:bodyPr>
            <a:normAutofit fontScale="70000" lnSpcReduction="20000"/>
          </a:bodyPr>
          <a:lstStyle/>
          <a:p>
            <a:r>
              <a:rPr lang="tr-TR" b="1" dirty="0" smtClean="0"/>
              <a:t>Doç. Dr. Esra ESİM BÜYÜKBAYRAK</a:t>
            </a:r>
          </a:p>
          <a:p>
            <a:r>
              <a:rPr lang="tr-TR" dirty="0" smtClean="0"/>
              <a:t>Marmara Üniversitesi Tıp Fakültesi</a:t>
            </a:r>
          </a:p>
          <a:p>
            <a:r>
              <a:rPr lang="tr-TR" dirty="0" smtClean="0"/>
              <a:t>Kadın Hastalıkları ve Doğum A.B.D.</a:t>
            </a:r>
          </a:p>
          <a:p>
            <a:r>
              <a:rPr lang="tr-TR" dirty="0" err="1" smtClean="0"/>
              <a:t>Perinatoloji</a:t>
            </a:r>
            <a:r>
              <a:rPr lang="tr-TR" dirty="0" smtClean="0"/>
              <a:t> B.D</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1371600"/>
          </a:xfrm>
          <a:prstGeom prst="rect">
            <a:avLst/>
          </a:prstGeom>
        </p:spPr>
      </p:pic>
      <p:pic>
        <p:nvPicPr>
          <p:cNvPr id="5" name="Picture 2" descr="marmara üniversitesi ile ilgili gö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54" y="4477197"/>
            <a:ext cx="2242587"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554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 y="2486242"/>
            <a:ext cx="8682859" cy="3263504"/>
          </a:xfrm>
        </p:spPr>
      </p:pic>
      <p:pic>
        <p:nvPicPr>
          <p:cNvPr id="5" name="İçerik Yer Tutucusu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1" y="1017606"/>
            <a:ext cx="8582891" cy="1208864"/>
          </a:xfrm>
          <a:prstGeom prst="rect">
            <a:avLst/>
          </a:prstGeom>
        </p:spPr>
      </p:pic>
    </p:spTree>
    <p:extLst>
      <p:ext uri="{BB962C8B-B14F-4D97-AF65-F5344CB8AC3E}">
        <p14:creationId xmlns:p14="http://schemas.microsoft.com/office/powerpoint/2010/main" val="10645859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II- </a:t>
            </a:r>
            <a:r>
              <a:rPr lang="tr-TR" b="1" dirty="0" err="1"/>
              <a:t>Preterm</a:t>
            </a:r>
            <a:r>
              <a:rPr lang="tr-TR" b="1" dirty="0"/>
              <a:t> Doğumun </a:t>
            </a:r>
            <a:r>
              <a:rPr lang="tr-TR" b="1" dirty="0" err="1" smtClean="0"/>
              <a:t>Epidemiolojisi</a:t>
            </a:r>
            <a:r>
              <a:rPr lang="tr-TR" b="1" dirty="0" smtClean="0"/>
              <a:t>- </a:t>
            </a:r>
            <a:r>
              <a:rPr lang="tr-TR" b="1" dirty="0" err="1" smtClean="0"/>
              <a:t>Yenidoğan</a:t>
            </a:r>
            <a:r>
              <a:rPr lang="tr-TR" b="1" dirty="0"/>
              <a:t/>
            </a:r>
            <a:br>
              <a:rPr lang="tr-TR" b="1" dirty="0"/>
            </a:b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675" y="1964156"/>
            <a:ext cx="7477125" cy="3874669"/>
          </a:xfrm>
          <a:prstGeom prst="rect">
            <a:avLst/>
          </a:prstGeom>
        </p:spPr>
      </p:pic>
      <p:cxnSp>
        <p:nvCxnSpPr>
          <p:cNvPr id="6" name="Düz Bağlayıcı 5"/>
          <p:cNvCxnSpPr/>
          <p:nvPr/>
        </p:nvCxnSpPr>
        <p:spPr>
          <a:xfrm flipV="1">
            <a:off x="2237875" y="5826292"/>
            <a:ext cx="4680284" cy="1203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6875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age 17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376772"/>
            <a:ext cx="5663607" cy="399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203_SP3879preterm-baby-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914" y="2878556"/>
            <a:ext cx="2555923" cy="249466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txBox="1">
            <a:spLocks/>
          </p:cNvSpPr>
          <p:nvPr/>
        </p:nvSpPr>
        <p:spPr>
          <a:xfrm>
            <a:off x="603913" y="1376772"/>
            <a:ext cx="2555923" cy="1236544"/>
          </a:xfrm>
          <a:prstGeom prst="rect">
            <a:avLst/>
          </a:prstGeom>
          <a:ln w="57150">
            <a:solidFill>
              <a:schemeClr val="accent1"/>
            </a:solidFill>
          </a:ln>
        </p:spPr>
        <p:txBody>
          <a:bodyPr/>
          <a:lst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pPr marL="0" indent="0">
              <a:buNone/>
            </a:pPr>
            <a:r>
              <a:rPr lang="tr-TR" sz="2100" b="1" u="sng" dirty="0" err="1"/>
              <a:t>Neonatal</a:t>
            </a:r>
            <a:r>
              <a:rPr lang="tr-TR" sz="2100" b="1" u="sng" dirty="0"/>
              <a:t> </a:t>
            </a:r>
            <a:r>
              <a:rPr lang="tr-TR" sz="2100" b="1" u="sng" dirty="0" err="1"/>
              <a:t>Mortalite</a:t>
            </a:r>
            <a:endParaRPr lang="tr-TR" sz="2100" b="1" u="sng" dirty="0"/>
          </a:p>
          <a:p>
            <a:pPr marL="205740" indent="-205740">
              <a:spcBef>
                <a:spcPts val="435"/>
              </a:spcBef>
              <a:buClr>
                <a:schemeClr val="accent1"/>
              </a:buClr>
              <a:buSzPct val="85000"/>
              <a:buFont typeface="Wingdings 2"/>
              <a:buChar char=""/>
              <a:defRPr/>
            </a:pPr>
            <a:r>
              <a:rPr lang="tr-TR" sz="2100" dirty="0"/>
              <a:t>30 GH / NM %9.6</a:t>
            </a:r>
          </a:p>
          <a:p>
            <a:pPr marL="205740" indent="-205740">
              <a:spcBef>
                <a:spcPts val="435"/>
              </a:spcBef>
              <a:buClr>
                <a:schemeClr val="accent1"/>
              </a:buClr>
              <a:buSzPct val="85000"/>
              <a:buFont typeface="Wingdings 2"/>
              <a:buChar char=""/>
              <a:defRPr/>
            </a:pPr>
            <a:r>
              <a:rPr lang="tr-TR" sz="2100" dirty="0"/>
              <a:t>34 GH / NM %0.5</a:t>
            </a:r>
          </a:p>
          <a:p>
            <a:endParaRPr lang="tr-TR" sz="2100" b="1" dirty="0"/>
          </a:p>
        </p:txBody>
      </p:sp>
    </p:spTree>
    <p:extLst>
      <p:ext uri="{BB962C8B-B14F-4D97-AF65-F5344CB8AC3E}">
        <p14:creationId xmlns:p14="http://schemas.microsoft.com/office/powerpoint/2010/main" val="18648578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age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9281" y="3511923"/>
            <a:ext cx="4810182" cy="2488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Page 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9281" y="942087"/>
            <a:ext cx="4810182" cy="256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562971" y="1083443"/>
            <a:ext cx="2663754" cy="3372487"/>
          </a:xfrm>
          <a:prstGeom prst="rect">
            <a:avLst/>
          </a:prstGeom>
          <a:ln w="57150">
            <a:solidFill>
              <a:schemeClr val="accent1"/>
            </a:solidFill>
          </a:ln>
        </p:spPr>
        <p:txBody>
          <a:bodyPr/>
          <a:lst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pPr marL="0" indent="0">
              <a:buNone/>
            </a:pPr>
            <a:r>
              <a:rPr lang="tr-TR" sz="2100" b="1" u="sng" dirty="0" err="1"/>
              <a:t>Neonatal</a:t>
            </a:r>
            <a:r>
              <a:rPr lang="tr-TR" sz="2100" b="1" u="sng" dirty="0"/>
              <a:t> </a:t>
            </a:r>
            <a:r>
              <a:rPr lang="tr-TR" sz="2100" b="1" u="sng" dirty="0" err="1"/>
              <a:t>Morbidite</a:t>
            </a:r>
            <a:r>
              <a:rPr lang="tr-TR" sz="2100" b="1" u="sng" dirty="0"/>
              <a:t>;</a:t>
            </a:r>
            <a:endParaRPr lang="tr-TR" sz="2100" b="1" u="sng" dirty="0"/>
          </a:p>
          <a:p>
            <a:pPr lvl="1"/>
            <a:r>
              <a:rPr lang="tr-TR" sz="1800" dirty="0">
                <a:ea typeface="Calibri" panose="020F0502020204030204" pitchFamily="34" charset="0"/>
                <a:cs typeface="Times New Roman" panose="02020603050405020304" pitchFamily="18" charset="0"/>
              </a:rPr>
              <a:t>RDS</a:t>
            </a:r>
          </a:p>
          <a:p>
            <a:pPr lvl="1"/>
            <a:r>
              <a:rPr lang="tr-TR" sz="1800" dirty="0">
                <a:ea typeface="Calibri" panose="020F0502020204030204" pitchFamily="34" charset="0"/>
                <a:cs typeface="Times New Roman" panose="02020603050405020304" pitchFamily="18" charset="0"/>
              </a:rPr>
              <a:t>IVH</a:t>
            </a:r>
          </a:p>
          <a:p>
            <a:pPr lvl="1"/>
            <a:r>
              <a:rPr lang="tr-TR" sz="1800" dirty="0">
                <a:ea typeface="Calibri" panose="020F0502020204030204" pitchFamily="34" charset="0"/>
                <a:cs typeface="Times New Roman" panose="02020603050405020304" pitchFamily="18" charset="0"/>
              </a:rPr>
              <a:t>Sepsis</a:t>
            </a:r>
          </a:p>
          <a:p>
            <a:pPr lvl="1"/>
            <a:r>
              <a:rPr lang="tr-TR" sz="1800" dirty="0">
                <a:ea typeface="Calibri" panose="020F0502020204030204" pitchFamily="34" charset="0"/>
                <a:cs typeface="Times New Roman" panose="02020603050405020304" pitchFamily="18" charset="0"/>
              </a:rPr>
              <a:t>NEC</a:t>
            </a:r>
          </a:p>
          <a:p>
            <a:pPr lvl="1"/>
            <a:r>
              <a:rPr lang="tr-TR" sz="1800" dirty="0">
                <a:ea typeface="Calibri" panose="020F0502020204030204" pitchFamily="34" charset="0"/>
                <a:cs typeface="Times New Roman" panose="02020603050405020304" pitchFamily="18" charset="0"/>
              </a:rPr>
              <a:t>Retinopati</a:t>
            </a:r>
          </a:p>
          <a:p>
            <a:pPr lvl="1"/>
            <a:r>
              <a:rPr lang="tr-TR" sz="1800" dirty="0">
                <a:ea typeface="Calibri" panose="020F0502020204030204" pitchFamily="34" charset="0"/>
                <a:cs typeface="Times New Roman" panose="02020603050405020304" pitchFamily="18" charset="0"/>
              </a:rPr>
              <a:t>Bronkopulmoner displazi</a:t>
            </a:r>
          </a:p>
          <a:p>
            <a:pPr lvl="1"/>
            <a:r>
              <a:rPr lang="tr-TR" sz="1800" dirty="0">
                <a:ea typeface="Calibri" panose="020F0502020204030204" pitchFamily="34" charset="0"/>
                <a:cs typeface="Times New Roman" panose="02020603050405020304" pitchFamily="18" charset="0"/>
              </a:rPr>
              <a:t>Cerebral Palsy</a:t>
            </a:r>
          </a:p>
          <a:p>
            <a:pPr lvl="1"/>
            <a:r>
              <a:rPr lang="tr-TR" sz="1800" dirty="0">
                <a:ea typeface="Calibri" panose="020F0502020204030204" pitchFamily="34" charset="0"/>
                <a:cs typeface="Times New Roman" panose="02020603050405020304" pitchFamily="18" charset="0"/>
              </a:rPr>
              <a:t>Mental retardasyon</a:t>
            </a: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972" y="4455930"/>
            <a:ext cx="2663754" cy="145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6788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277635" y="1160748"/>
            <a:ext cx="3294366" cy="2970330"/>
          </a:xfrm>
          <a:prstGeom prst="rect">
            <a:avLst/>
          </a:prstGeom>
          <a:ln w="57150">
            <a:solidFill>
              <a:schemeClr val="accent1"/>
            </a:solidFill>
          </a:ln>
        </p:spPr>
        <p:txBody>
          <a:bodyPr>
            <a:noAutofit/>
          </a:bodyPr>
          <a:lstStyle/>
          <a:p>
            <a:pPr>
              <a:spcBef>
                <a:spcPts val="435"/>
              </a:spcBef>
              <a:buClr>
                <a:schemeClr val="accent1"/>
              </a:buClr>
              <a:buSzPct val="85000"/>
              <a:defRPr/>
            </a:pPr>
            <a:r>
              <a:rPr lang="tr-TR" b="1" u="sng" dirty="0"/>
              <a:t>Uzun </a:t>
            </a:r>
            <a:r>
              <a:rPr lang="tr-TR" b="1" u="sng" dirty="0"/>
              <a:t>Dönem Sorunları</a:t>
            </a:r>
            <a:endParaRPr lang="tr-TR" b="1" u="sng" dirty="0"/>
          </a:p>
          <a:p>
            <a:pPr marL="548640" lvl="1" indent="-205740">
              <a:spcBef>
                <a:spcPts val="435"/>
              </a:spcBef>
              <a:buClr>
                <a:schemeClr val="accent1"/>
              </a:buClr>
              <a:buSzPct val="85000"/>
              <a:buFont typeface="Wingdings 2"/>
              <a:buChar char=""/>
              <a:defRPr/>
            </a:pPr>
            <a:r>
              <a:rPr lang="tr-TR" dirty="0"/>
              <a:t>Gelişim sorunları</a:t>
            </a:r>
          </a:p>
          <a:p>
            <a:pPr marL="548640" lvl="1" indent="-205740">
              <a:spcBef>
                <a:spcPts val="435"/>
              </a:spcBef>
              <a:buClr>
                <a:schemeClr val="accent1"/>
              </a:buClr>
              <a:buSzPct val="85000"/>
              <a:buFont typeface="Wingdings 2"/>
              <a:buChar char=""/>
              <a:defRPr/>
            </a:pPr>
            <a:r>
              <a:rPr lang="tr-TR" dirty="0"/>
              <a:t>Solunum sorunları (%40)</a:t>
            </a:r>
          </a:p>
          <a:p>
            <a:pPr marL="548640" lvl="1" indent="-205740">
              <a:spcBef>
                <a:spcPts val="435"/>
              </a:spcBef>
              <a:buClr>
                <a:schemeClr val="accent1"/>
              </a:buClr>
              <a:buSzPct val="85000"/>
              <a:buFont typeface="Wingdings 2"/>
              <a:buChar char=""/>
              <a:defRPr/>
            </a:pPr>
            <a:r>
              <a:rPr lang="tr-TR" dirty="0"/>
              <a:t>Duyma bozuklukları (%5-10)</a:t>
            </a:r>
          </a:p>
          <a:p>
            <a:pPr marL="548640" lvl="1" indent="-205740">
              <a:spcBef>
                <a:spcPts val="435"/>
              </a:spcBef>
              <a:buClr>
                <a:schemeClr val="accent1"/>
              </a:buClr>
              <a:buSzPct val="85000"/>
              <a:buFont typeface="Wingdings 2"/>
              <a:buChar char=""/>
              <a:defRPr/>
            </a:pPr>
            <a:r>
              <a:rPr lang="tr-TR" dirty="0"/>
              <a:t>Görme bozuklukları (%25)</a:t>
            </a:r>
          </a:p>
          <a:p>
            <a:pPr marL="548640" lvl="1" indent="-205740">
              <a:spcBef>
                <a:spcPts val="435"/>
              </a:spcBef>
              <a:buClr>
                <a:schemeClr val="accent1"/>
              </a:buClr>
              <a:buSzPct val="85000"/>
              <a:buFont typeface="Wingdings 2"/>
              <a:buChar char=""/>
              <a:defRPr/>
            </a:pPr>
            <a:r>
              <a:rPr lang="tr-TR" dirty="0"/>
              <a:t>Öğrenme, dikkat, duygusal bozuklukları</a:t>
            </a:r>
          </a:p>
          <a:p>
            <a:pPr marL="548640" lvl="1" indent="-205740">
              <a:spcBef>
                <a:spcPts val="435"/>
              </a:spcBef>
              <a:buClr>
                <a:schemeClr val="accent1"/>
              </a:buClr>
              <a:buSzPct val="85000"/>
              <a:buFont typeface="Wingdings 2"/>
              <a:buChar char=""/>
              <a:defRPr/>
            </a:pPr>
            <a:r>
              <a:rPr lang="tr-TR" dirty="0"/>
              <a:t>Kronik hastalıklar (astım, diyabet hipertansiyon </a:t>
            </a:r>
            <a:r>
              <a:rPr lang="tr-TR" dirty="0" err="1"/>
              <a:t>vb</a:t>
            </a:r>
            <a:r>
              <a:rPr lang="tr-TR" dirty="0"/>
              <a:t>)</a:t>
            </a:r>
          </a:p>
        </p:txBody>
      </p:sp>
      <p:sp>
        <p:nvSpPr>
          <p:cNvPr id="4" name="Content Placeholder 2"/>
          <p:cNvSpPr txBox="1">
            <a:spLocks/>
          </p:cNvSpPr>
          <p:nvPr/>
        </p:nvSpPr>
        <p:spPr>
          <a:xfrm>
            <a:off x="1277635" y="4227331"/>
            <a:ext cx="7128068" cy="1670654"/>
          </a:xfrm>
          <a:prstGeom prst="rect">
            <a:avLst/>
          </a:prstGeom>
          <a:ln w="57150">
            <a:solidFill>
              <a:schemeClr val="accent1"/>
            </a:solidFill>
          </a:ln>
        </p:spPr>
        <p:txBody>
          <a:bodyPr>
            <a:noAutofit/>
          </a:bodyPr>
          <a:lstStyle/>
          <a:p>
            <a:pPr>
              <a:spcBef>
                <a:spcPts val="435"/>
              </a:spcBef>
              <a:buClr>
                <a:schemeClr val="accent1"/>
              </a:buClr>
              <a:buSzPct val="85000"/>
              <a:defRPr/>
            </a:pPr>
            <a:r>
              <a:rPr lang="tr-TR" b="1" u="sng" dirty="0"/>
              <a:t>Maliyet</a:t>
            </a:r>
          </a:p>
          <a:p>
            <a:pPr marL="548640" lvl="1" indent="-205740">
              <a:spcBef>
                <a:spcPts val="435"/>
              </a:spcBef>
              <a:buClr>
                <a:schemeClr val="accent1"/>
              </a:buClr>
              <a:buSzPct val="85000"/>
              <a:buFont typeface="Wingdings 2"/>
              <a:buChar char=""/>
              <a:defRPr/>
            </a:pPr>
            <a:r>
              <a:rPr lang="tr-TR" dirty="0"/>
              <a:t>ABD’de </a:t>
            </a:r>
            <a:r>
              <a:rPr lang="tr-TR" dirty="0" err="1"/>
              <a:t>preterm</a:t>
            </a:r>
            <a:r>
              <a:rPr lang="tr-TR" dirty="0"/>
              <a:t> doğumla ilişkili maliyet;</a:t>
            </a:r>
          </a:p>
          <a:p>
            <a:pPr marL="891540" lvl="2" indent="-205740">
              <a:spcBef>
                <a:spcPts val="435"/>
              </a:spcBef>
              <a:buClr>
                <a:schemeClr val="accent1"/>
              </a:buClr>
              <a:buSzPct val="85000"/>
              <a:buFont typeface="Wingdings 2"/>
              <a:buChar char=""/>
              <a:defRPr/>
            </a:pPr>
            <a:r>
              <a:rPr lang="tr-TR" dirty="0"/>
              <a:t>26,2 milyar </a:t>
            </a:r>
            <a:r>
              <a:rPr lang="tr-TR" dirty="0"/>
              <a:t>dolar/yıl </a:t>
            </a:r>
            <a:endParaRPr lang="tr-TR" dirty="0"/>
          </a:p>
          <a:p>
            <a:pPr marL="891540" lvl="2" indent="-205740">
              <a:spcBef>
                <a:spcPts val="435"/>
              </a:spcBef>
              <a:buClr>
                <a:schemeClr val="accent1"/>
              </a:buClr>
              <a:buSzPct val="85000"/>
              <a:buFont typeface="Wingdings 2"/>
              <a:buChar char=""/>
              <a:defRPr/>
            </a:pPr>
            <a:r>
              <a:rPr lang="tr-TR" dirty="0"/>
              <a:t>51 bin dolar/ </a:t>
            </a:r>
            <a:r>
              <a:rPr lang="tr-TR" dirty="0" err="1"/>
              <a:t>preterm</a:t>
            </a:r>
            <a:r>
              <a:rPr lang="tr-TR" dirty="0"/>
              <a:t> </a:t>
            </a:r>
            <a:r>
              <a:rPr lang="tr-TR" dirty="0" err="1"/>
              <a:t>yenidoğan</a:t>
            </a:r>
            <a:endParaRPr lang="tr-TR" dirty="0"/>
          </a:p>
          <a:p>
            <a:pPr lvl="1">
              <a:spcBef>
                <a:spcPts val="435"/>
              </a:spcBef>
              <a:buClr>
                <a:schemeClr val="accent1"/>
              </a:buClr>
              <a:buSzPct val="85000"/>
              <a:defRPr/>
            </a:pPr>
            <a:r>
              <a:rPr lang="tr-TR" sz="1500" dirty="0"/>
              <a:t>(</a:t>
            </a:r>
            <a:r>
              <a:rPr lang="tr-TR" sz="1500" dirty="0" err="1"/>
              <a:t>Int</a:t>
            </a:r>
            <a:r>
              <a:rPr lang="tr-TR" sz="1500" dirty="0"/>
              <a:t> Org. </a:t>
            </a:r>
            <a:r>
              <a:rPr lang="tr-TR" sz="1500" dirty="0" err="1"/>
              <a:t>Med</a:t>
            </a:r>
            <a:r>
              <a:rPr lang="tr-TR" sz="1500" dirty="0"/>
              <a:t>., 2007)</a:t>
            </a:r>
            <a:endParaRPr lang="tr-TR" dirty="0"/>
          </a:p>
        </p:txBody>
      </p:sp>
      <p:sp>
        <p:nvSpPr>
          <p:cNvPr id="5" name="Content Placeholder 2"/>
          <p:cNvSpPr txBox="1">
            <a:spLocks/>
          </p:cNvSpPr>
          <p:nvPr/>
        </p:nvSpPr>
        <p:spPr>
          <a:xfrm>
            <a:off x="5038095" y="2719642"/>
            <a:ext cx="3478109" cy="775211"/>
          </a:xfrm>
          <a:prstGeom prst="rect">
            <a:avLst/>
          </a:prstGeom>
          <a:ln w="57150">
            <a:solidFill>
              <a:schemeClr val="accent1"/>
            </a:solidFill>
          </a:ln>
        </p:spPr>
        <p:txBody>
          <a:bodyPr>
            <a:normAutofit/>
          </a:bodyPr>
          <a:lstStyle/>
          <a:p>
            <a:pPr>
              <a:spcBef>
                <a:spcPts val="435"/>
              </a:spcBef>
              <a:buClr>
                <a:schemeClr val="accent1"/>
              </a:buClr>
              <a:buSzPct val="85000"/>
              <a:defRPr/>
            </a:pPr>
            <a:r>
              <a:rPr lang="tr-TR" sz="2100" dirty="0">
                <a:solidFill>
                  <a:srgbClr val="FF0000"/>
                </a:solidFill>
              </a:rPr>
              <a:t>Çocuk, Ailesi ve Toplum </a:t>
            </a:r>
            <a:r>
              <a:rPr lang="tr-TR" sz="2100" dirty="0">
                <a:solidFill>
                  <a:srgbClr val="FF0000"/>
                </a:solidFill>
              </a:rPr>
              <a:t>için </a:t>
            </a:r>
            <a:r>
              <a:rPr lang="tr-TR" sz="2100" dirty="0">
                <a:solidFill>
                  <a:srgbClr val="FF0000"/>
                </a:solidFill>
              </a:rPr>
              <a:t>Önemli </a:t>
            </a:r>
            <a:r>
              <a:rPr lang="tr-TR" sz="2100" dirty="0">
                <a:solidFill>
                  <a:srgbClr val="FF0000"/>
                </a:solidFill>
              </a:rPr>
              <a:t>Sorun!!!</a:t>
            </a:r>
            <a:endParaRPr lang="tr-TR" sz="1950" dirty="0">
              <a:solidFill>
                <a:srgbClr val="FF0000"/>
              </a:solidFill>
            </a:endParaRPr>
          </a:p>
        </p:txBody>
      </p:sp>
    </p:spTree>
    <p:extLst>
      <p:ext uri="{BB962C8B-B14F-4D97-AF65-F5344CB8AC3E}">
        <p14:creationId xmlns:p14="http://schemas.microsoft.com/office/powerpoint/2010/main" val="1411581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Sunum Akışı</a:t>
            </a:r>
            <a:endParaRPr lang="tr-TR" dirty="0"/>
          </a:p>
        </p:txBody>
      </p:sp>
      <p:sp>
        <p:nvSpPr>
          <p:cNvPr id="3" name="İçerik Yer Tutucusu 2"/>
          <p:cNvSpPr>
            <a:spLocks noGrp="1"/>
          </p:cNvSpPr>
          <p:nvPr>
            <p:ph idx="1"/>
          </p:nvPr>
        </p:nvSpPr>
        <p:spPr/>
        <p:txBody>
          <a:bodyPr/>
          <a:lstStyle/>
          <a:p>
            <a:pPr marL="428625" indent="-428625">
              <a:buFont typeface="+mj-lt"/>
              <a:buAutoNum type="romanUcPeriod"/>
            </a:pPr>
            <a:r>
              <a:rPr lang="tr-TR" b="1" dirty="0" err="1" smtClean="0"/>
              <a:t>Preterm</a:t>
            </a:r>
            <a:r>
              <a:rPr lang="tr-TR" b="1" dirty="0" smtClean="0"/>
              <a:t> Doğumun Tanımı</a:t>
            </a:r>
          </a:p>
          <a:p>
            <a:pPr marL="428625" indent="-428625">
              <a:buFont typeface="+mj-lt"/>
              <a:buAutoNum type="romanUcPeriod"/>
            </a:pPr>
            <a:r>
              <a:rPr lang="tr-TR" b="1" dirty="0" err="1"/>
              <a:t>Preterm</a:t>
            </a:r>
            <a:r>
              <a:rPr lang="tr-TR" b="1" dirty="0"/>
              <a:t> Doğumun </a:t>
            </a:r>
            <a:r>
              <a:rPr lang="tr-TR" b="1" dirty="0" err="1" smtClean="0"/>
              <a:t>Epidemiolojisi</a:t>
            </a:r>
            <a:endParaRPr lang="tr-TR" b="1" dirty="0" smtClean="0"/>
          </a:p>
          <a:p>
            <a:pPr marL="428625" indent="-428625">
              <a:buFont typeface="+mj-lt"/>
              <a:buAutoNum type="romanUcPeriod"/>
            </a:pPr>
            <a:r>
              <a:rPr lang="tr-TR" b="1" dirty="0" err="1">
                <a:solidFill>
                  <a:srgbClr val="FF0000"/>
                </a:solidFill>
              </a:rPr>
              <a:t>Preterm</a:t>
            </a:r>
            <a:r>
              <a:rPr lang="tr-TR" b="1" dirty="0">
                <a:solidFill>
                  <a:srgbClr val="FF0000"/>
                </a:solidFill>
              </a:rPr>
              <a:t> Doğumun </a:t>
            </a:r>
            <a:r>
              <a:rPr lang="tr-TR" b="1" dirty="0" err="1" smtClean="0">
                <a:solidFill>
                  <a:srgbClr val="FF0000"/>
                </a:solidFill>
              </a:rPr>
              <a:t>Etiopatogenezi</a:t>
            </a:r>
            <a:endParaRPr lang="tr-TR" b="1" dirty="0" smtClean="0">
              <a:solidFill>
                <a:srgbClr val="FF0000"/>
              </a:solidFill>
            </a:endParaRPr>
          </a:p>
          <a:p>
            <a:pPr marL="428625" indent="-428625">
              <a:buFont typeface="+mj-lt"/>
              <a:buAutoNum type="romanUcPeriod"/>
            </a:pPr>
            <a:r>
              <a:rPr lang="tr-TR" b="1" dirty="0" err="1"/>
              <a:t>Preterm</a:t>
            </a:r>
            <a:r>
              <a:rPr lang="tr-TR" b="1" dirty="0"/>
              <a:t> Doğumun </a:t>
            </a:r>
            <a:r>
              <a:rPr lang="tr-TR" b="1" dirty="0" smtClean="0"/>
              <a:t>Risk Faktörleri</a:t>
            </a:r>
            <a:endParaRPr lang="tr-TR" b="1" dirty="0"/>
          </a:p>
        </p:txBody>
      </p:sp>
    </p:spTree>
    <p:extLst>
      <p:ext uri="{BB962C8B-B14F-4D97-AF65-F5344CB8AC3E}">
        <p14:creationId xmlns:p14="http://schemas.microsoft.com/office/powerpoint/2010/main" val="12661816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extLst>
              <p:ext uri="{D42A27DB-BD31-4B8C-83A1-F6EECF244321}">
                <p14:modId xmlns:p14="http://schemas.microsoft.com/office/powerpoint/2010/main" val="213105386"/>
              </p:ext>
            </p:extLst>
          </p:nvPr>
        </p:nvGraphicFramePr>
        <p:xfrm>
          <a:off x="628651" y="2331743"/>
          <a:ext cx="7886701" cy="1577340"/>
        </p:xfrm>
        <a:graphic>
          <a:graphicData uri="http://schemas.openxmlformats.org/drawingml/2006/table">
            <a:tbl>
              <a:tblPr firstRow="1" bandRow="1">
                <a:tableStyleId>{5C22544A-7EE6-4342-B048-85BDC9FD1C3A}</a:tableStyleId>
              </a:tblPr>
              <a:tblGrid>
                <a:gridCol w="1916828">
                  <a:extLst>
                    <a:ext uri="{9D8B030D-6E8A-4147-A177-3AD203B41FA5}">
                      <a16:colId xmlns:a16="http://schemas.microsoft.com/office/drawing/2014/main" val="20000"/>
                    </a:ext>
                  </a:extLst>
                </a:gridCol>
                <a:gridCol w="1916828">
                  <a:extLst>
                    <a:ext uri="{9D8B030D-6E8A-4147-A177-3AD203B41FA5}">
                      <a16:colId xmlns:a16="http://schemas.microsoft.com/office/drawing/2014/main" val="20001"/>
                    </a:ext>
                  </a:extLst>
                </a:gridCol>
                <a:gridCol w="1916828">
                  <a:extLst>
                    <a:ext uri="{9D8B030D-6E8A-4147-A177-3AD203B41FA5}">
                      <a16:colId xmlns:a16="http://schemas.microsoft.com/office/drawing/2014/main" val="20002"/>
                    </a:ext>
                  </a:extLst>
                </a:gridCol>
                <a:gridCol w="2136217">
                  <a:extLst>
                    <a:ext uri="{9D8B030D-6E8A-4147-A177-3AD203B41FA5}">
                      <a16:colId xmlns:a16="http://schemas.microsoft.com/office/drawing/2014/main" val="20003"/>
                    </a:ext>
                  </a:extLst>
                </a:gridCol>
              </a:tblGrid>
              <a:tr h="1577340">
                <a:tc>
                  <a:txBody>
                    <a:bodyPr/>
                    <a:lstStyle/>
                    <a:p>
                      <a:r>
                        <a:rPr lang="tr-TR" sz="1800" b="1" dirty="0" err="1" smtClean="0">
                          <a:solidFill>
                            <a:srgbClr val="FFFFFF"/>
                          </a:solidFill>
                        </a:rPr>
                        <a:t>Maternal</a:t>
                      </a:r>
                      <a:r>
                        <a:rPr lang="tr-TR" sz="1800" b="1" dirty="0" smtClean="0">
                          <a:solidFill>
                            <a:srgbClr val="FFFFFF"/>
                          </a:solidFill>
                        </a:rPr>
                        <a:t> </a:t>
                      </a:r>
                      <a:r>
                        <a:rPr lang="tr-TR" sz="1800" b="1" dirty="0" err="1" smtClean="0">
                          <a:solidFill>
                            <a:srgbClr val="FFFFFF"/>
                          </a:solidFill>
                        </a:rPr>
                        <a:t>Fetal</a:t>
                      </a:r>
                      <a:r>
                        <a:rPr lang="tr-TR" sz="1800" b="1" dirty="0" smtClean="0">
                          <a:solidFill>
                            <a:srgbClr val="FFFFFF"/>
                          </a:solidFill>
                        </a:rPr>
                        <a:t> HPA Aks Aktivasyonu</a:t>
                      </a:r>
                    </a:p>
                    <a:p>
                      <a:r>
                        <a:rPr lang="tr-TR" sz="1500" b="1" dirty="0" smtClean="0">
                          <a:solidFill>
                            <a:srgbClr val="00FFFF"/>
                          </a:solidFill>
                        </a:rPr>
                        <a:t>   </a:t>
                      </a:r>
                      <a:r>
                        <a:rPr lang="tr-TR" sz="1500" b="1" dirty="0" err="1" smtClean="0">
                          <a:solidFill>
                            <a:srgbClr val="00FFFF"/>
                          </a:solidFill>
                        </a:rPr>
                        <a:t>Maternal</a:t>
                      </a:r>
                      <a:r>
                        <a:rPr lang="tr-TR" sz="1500" b="1" dirty="0" smtClean="0">
                          <a:solidFill>
                            <a:srgbClr val="00FFFF"/>
                          </a:solidFill>
                        </a:rPr>
                        <a:t>/</a:t>
                      </a:r>
                      <a:r>
                        <a:rPr lang="tr-TR" sz="1500" b="1" dirty="0" err="1" smtClean="0">
                          <a:solidFill>
                            <a:srgbClr val="00FFFF"/>
                          </a:solidFill>
                        </a:rPr>
                        <a:t>Fetal</a:t>
                      </a:r>
                      <a:r>
                        <a:rPr lang="tr-TR" sz="1500" b="1" dirty="0" smtClean="0">
                          <a:solidFill>
                            <a:srgbClr val="00FFFF"/>
                          </a:solidFill>
                        </a:rPr>
                        <a:t>     </a:t>
                      </a:r>
                    </a:p>
                    <a:p>
                      <a:r>
                        <a:rPr lang="tr-TR" sz="1500" b="1" baseline="0" dirty="0" smtClean="0">
                          <a:solidFill>
                            <a:srgbClr val="00FFFF"/>
                          </a:solidFill>
                        </a:rPr>
                        <a:t>          </a:t>
                      </a:r>
                      <a:r>
                        <a:rPr lang="tr-TR" sz="1500" b="1" dirty="0" smtClean="0">
                          <a:solidFill>
                            <a:srgbClr val="00FFFF"/>
                          </a:solidFill>
                        </a:rPr>
                        <a:t>Stres</a:t>
                      </a:r>
                    </a:p>
                    <a:p>
                      <a:r>
                        <a:rPr lang="tr-TR" sz="1500" b="1" dirty="0" smtClean="0">
                          <a:solidFill>
                            <a:srgbClr val="00FFFF"/>
                          </a:solidFill>
                        </a:rPr>
                        <a:t>          %30</a:t>
                      </a:r>
                      <a:endParaRPr lang="tr-TR" sz="1500" b="1" dirty="0">
                        <a:solidFill>
                          <a:srgbClr val="00FFFF"/>
                        </a:solidFill>
                      </a:endParaRPr>
                    </a:p>
                  </a:txBody>
                  <a:tcPr marL="68580" marR="68580" marT="34290" marB="34290">
                    <a:solidFill>
                      <a:srgbClr val="300E0A"/>
                    </a:solidFill>
                  </a:tcPr>
                </a:tc>
                <a:tc>
                  <a:txBody>
                    <a:bodyPr/>
                    <a:lstStyle/>
                    <a:p>
                      <a:r>
                        <a:rPr lang="tr-TR" sz="1800" dirty="0" err="1" smtClean="0"/>
                        <a:t>İnflamasyon</a:t>
                      </a:r>
                      <a:r>
                        <a:rPr lang="tr-TR" sz="1800" dirty="0" smtClean="0"/>
                        <a:t> / </a:t>
                      </a:r>
                      <a:r>
                        <a:rPr lang="tr-TR" sz="1800" dirty="0" err="1" smtClean="0"/>
                        <a:t>İnfeksiyon</a:t>
                      </a:r>
                      <a:endParaRPr lang="tr-TR" sz="1800" dirty="0" smtClean="0"/>
                    </a:p>
                    <a:p>
                      <a:endParaRPr lang="tr-TR" sz="1800" dirty="0" smtClean="0"/>
                    </a:p>
                    <a:p>
                      <a:r>
                        <a:rPr lang="tr-TR" sz="1500" dirty="0" smtClean="0">
                          <a:solidFill>
                            <a:srgbClr val="00FFFF"/>
                          </a:solidFill>
                        </a:rPr>
                        <a:t>   </a:t>
                      </a:r>
                      <a:r>
                        <a:rPr lang="tr-TR" sz="1500" dirty="0" err="1" smtClean="0">
                          <a:solidFill>
                            <a:srgbClr val="00FFFF"/>
                          </a:solidFill>
                        </a:rPr>
                        <a:t>Koryodesidual</a:t>
                      </a:r>
                      <a:r>
                        <a:rPr lang="tr-TR" sz="1500" dirty="0" smtClean="0">
                          <a:solidFill>
                            <a:srgbClr val="00FFFF"/>
                          </a:solidFill>
                        </a:rPr>
                        <a:t>-</a:t>
                      </a:r>
                      <a:r>
                        <a:rPr lang="tr-TR" sz="1500" baseline="0" dirty="0" smtClean="0">
                          <a:solidFill>
                            <a:srgbClr val="00FFFF"/>
                          </a:solidFill>
                        </a:rPr>
                        <a:t>    </a:t>
                      </a:r>
                    </a:p>
                    <a:p>
                      <a:r>
                        <a:rPr lang="tr-TR" sz="1500" baseline="0" dirty="0" smtClean="0">
                          <a:solidFill>
                            <a:srgbClr val="00FFFF"/>
                          </a:solidFill>
                        </a:rPr>
                        <a:t>        Sistemik</a:t>
                      </a:r>
                    </a:p>
                    <a:p>
                      <a:r>
                        <a:rPr lang="tr-TR" sz="1500" baseline="0" dirty="0" smtClean="0">
                          <a:solidFill>
                            <a:srgbClr val="00FFFF"/>
                          </a:solidFill>
                        </a:rPr>
                        <a:t>           %40</a:t>
                      </a:r>
                      <a:endParaRPr lang="tr-TR" sz="1500" dirty="0">
                        <a:solidFill>
                          <a:srgbClr val="00FFFF"/>
                        </a:solidFill>
                      </a:endParaRPr>
                    </a:p>
                  </a:txBody>
                  <a:tcPr marL="68580" marR="68580" marT="34290" marB="34290">
                    <a:solidFill>
                      <a:srgbClr val="300E0A"/>
                    </a:solidFill>
                  </a:tcPr>
                </a:tc>
                <a:tc>
                  <a:txBody>
                    <a:bodyPr/>
                    <a:lstStyle/>
                    <a:p>
                      <a:r>
                        <a:rPr lang="tr-TR" sz="1800" dirty="0" err="1" smtClean="0"/>
                        <a:t>Desidual</a:t>
                      </a:r>
                      <a:r>
                        <a:rPr lang="tr-TR" sz="1800" dirty="0" smtClean="0"/>
                        <a:t> Kanama</a:t>
                      </a:r>
                    </a:p>
                    <a:p>
                      <a:endParaRPr lang="tr-TR" sz="1800" dirty="0" smtClean="0"/>
                    </a:p>
                    <a:p>
                      <a:r>
                        <a:rPr lang="tr-TR" sz="1500" dirty="0" smtClean="0">
                          <a:solidFill>
                            <a:srgbClr val="00FFFF"/>
                          </a:solidFill>
                        </a:rPr>
                        <a:t>    </a:t>
                      </a:r>
                    </a:p>
                    <a:p>
                      <a:r>
                        <a:rPr lang="tr-TR" sz="1500" dirty="0" smtClean="0">
                          <a:solidFill>
                            <a:srgbClr val="00FFFF"/>
                          </a:solidFill>
                        </a:rPr>
                        <a:t>   </a:t>
                      </a:r>
                      <a:r>
                        <a:rPr lang="tr-TR" sz="1500" dirty="0" err="1" smtClean="0">
                          <a:solidFill>
                            <a:srgbClr val="00FFFF"/>
                          </a:solidFill>
                        </a:rPr>
                        <a:t>Dekolman</a:t>
                      </a:r>
                      <a:endParaRPr lang="tr-TR" sz="1500" dirty="0" smtClean="0">
                        <a:solidFill>
                          <a:srgbClr val="00FFFF"/>
                        </a:solidFill>
                      </a:endParaRPr>
                    </a:p>
                    <a:p>
                      <a:r>
                        <a:rPr lang="tr-TR" sz="1500" baseline="0" dirty="0" smtClean="0">
                          <a:solidFill>
                            <a:srgbClr val="00FFFF"/>
                          </a:solidFill>
                        </a:rPr>
                        <a:t>   </a:t>
                      </a:r>
                      <a:r>
                        <a:rPr lang="tr-TR" sz="1500" dirty="0" smtClean="0">
                          <a:solidFill>
                            <a:srgbClr val="00FFFF"/>
                          </a:solidFill>
                        </a:rPr>
                        <a:t>%20</a:t>
                      </a:r>
                      <a:endParaRPr lang="tr-TR" sz="1500" dirty="0">
                        <a:solidFill>
                          <a:srgbClr val="00FFFF"/>
                        </a:solidFill>
                      </a:endParaRPr>
                    </a:p>
                  </a:txBody>
                  <a:tcPr marL="68580" marR="68580" marT="34290" marB="34290">
                    <a:solidFill>
                      <a:srgbClr val="300E0A"/>
                    </a:solidFill>
                  </a:tcPr>
                </a:tc>
                <a:tc>
                  <a:txBody>
                    <a:bodyPr/>
                    <a:lstStyle/>
                    <a:p>
                      <a:r>
                        <a:rPr lang="tr-TR" sz="1800" dirty="0" smtClean="0"/>
                        <a:t>Aşırı </a:t>
                      </a:r>
                      <a:r>
                        <a:rPr lang="tr-TR" sz="1800" dirty="0" err="1" smtClean="0"/>
                        <a:t>Uterin</a:t>
                      </a:r>
                      <a:r>
                        <a:rPr lang="tr-TR" sz="1800" dirty="0" smtClean="0"/>
                        <a:t> Gerilme</a:t>
                      </a:r>
                    </a:p>
                    <a:p>
                      <a:endParaRPr lang="tr-TR" sz="1800" dirty="0" smtClean="0"/>
                    </a:p>
                    <a:p>
                      <a:r>
                        <a:rPr lang="tr-TR" sz="1500" dirty="0" smtClean="0">
                          <a:solidFill>
                            <a:srgbClr val="00FFFF"/>
                          </a:solidFill>
                        </a:rPr>
                        <a:t>    </a:t>
                      </a:r>
                    </a:p>
                    <a:p>
                      <a:r>
                        <a:rPr lang="tr-TR" sz="1500" dirty="0" smtClean="0">
                          <a:solidFill>
                            <a:srgbClr val="00FFFF"/>
                          </a:solidFill>
                        </a:rPr>
                        <a:t>   Çoğul gebelik,       </a:t>
                      </a:r>
                    </a:p>
                    <a:p>
                      <a:r>
                        <a:rPr lang="tr-TR" sz="1500" dirty="0" smtClean="0">
                          <a:solidFill>
                            <a:srgbClr val="00FFFF"/>
                          </a:solidFill>
                        </a:rPr>
                        <a:t>    </a:t>
                      </a:r>
                      <a:r>
                        <a:rPr lang="tr-TR" sz="1500" dirty="0" err="1" smtClean="0">
                          <a:solidFill>
                            <a:srgbClr val="00FFFF"/>
                          </a:solidFill>
                        </a:rPr>
                        <a:t>Polihidramnios</a:t>
                      </a:r>
                      <a:endParaRPr lang="tr-TR" sz="1500" dirty="0" smtClean="0">
                        <a:solidFill>
                          <a:srgbClr val="00FFFF"/>
                        </a:solidFill>
                      </a:endParaRPr>
                    </a:p>
                    <a:p>
                      <a:r>
                        <a:rPr lang="tr-TR" sz="1500" dirty="0" smtClean="0">
                          <a:solidFill>
                            <a:srgbClr val="00FFFF"/>
                          </a:solidFill>
                        </a:rPr>
                        <a:t>        %10</a:t>
                      </a:r>
                      <a:endParaRPr lang="tr-TR" sz="1500" dirty="0">
                        <a:solidFill>
                          <a:srgbClr val="00FFFF"/>
                        </a:solidFill>
                      </a:endParaRPr>
                    </a:p>
                  </a:txBody>
                  <a:tcPr marL="68580" marR="68580" marT="34290" marB="34290">
                    <a:solidFill>
                      <a:srgbClr val="300E0A"/>
                    </a:solidFill>
                  </a:tcPr>
                </a:tc>
                <a:extLst>
                  <a:ext uri="{0D108BD9-81ED-4DB2-BD59-A6C34878D82A}">
                    <a16:rowId xmlns:a16="http://schemas.microsoft.com/office/drawing/2014/main" val="10000"/>
                  </a:ext>
                </a:extLst>
              </a:tr>
            </a:tbl>
          </a:graphicData>
        </a:graphic>
      </p:graphicFrame>
      <p:sp>
        <p:nvSpPr>
          <p:cNvPr id="3" name="İçerik Yer Tutucusu 2"/>
          <p:cNvSpPr txBox="1">
            <a:spLocks/>
          </p:cNvSpPr>
          <p:nvPr/>
        </p:nvSpPr>
        <p:spPr>
          <a:xfrm>
            <a:off x="3543648" y="4785520"/>
            <a:ext cx="1728192" cy="929945"/>
          </a:xfrm>
          <a:prstGeom prst="rect">
            <a:avLst/>
          </a:prstGeom>
          <a:solidFill>
            <a:schemeClr val="accent1">
              <a:lumMod val="50000"/>
            </a:schemeClr>
          </a:solidFill>
        </p:spPr>
        <p:txBody>
          <a:bodyPr vert="horz">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ctr">
              <a:buNone/>
            </a:pPr>
            <a:r>
              <a:rPr lang="tr-TR" sz="2400" b="1" dirty="0">
                <a:solidFill>
                  <a:schemeClr val="bg1"/>
                </a:solidFill>
              </a:rPr>
              <a:t>Erken Doğum</a:t>
            </a:r>
          </a:p>
        </p:txBody>
      </p:sp>
      <p:cxnSp>
        <p:nvCxnSpPr>
          <p:cNvPr id="5" name="Düz Ok Bağlayıcısı 9"/>
          <p:cNvCxnSpPr/>
          <p:nvPr/>
        </p:nvCxnSpPr>
        <p:spPr>
          <a:xfrm>
            <a:off x="1921561" y="4079097"/>
            <a:ext cx="1266959" cy="70642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 name="Düz Ok Bağlayıcısı 9"/>
          <p:cNvCxnSpPr/>
          <p:nvPr/>
        </p:nvCxnSpPr>
        <p:spPr>
          <a:xfrm rot="16200000" flipH="1">
            <a:off x="3439307" y="4122796"/>
            <a:ext cx="750099" cy="53578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 name="Düz Ok Bağlayıcısı 9"/>
          <p:cNvCxnSpPr/>
          <p:nvPr/>
        </p:nvCxnSpPr>
        <p:spPr>
          <a:xfrm rot="5400000">
            <a:off x="4485219" y="4310320"/>
            <a:ext cx="803678" cy="16073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 name="Düz Ok Bağlayıcısı 9"/>
          <p:cNvCxnSpPr/>
          <p:nvPr/>
        </p:nvCxnSpPr>
        <p:spPr>
          <a:xfrm rot="10800000" flipV="1">
            <a:off x="5691867" y="4000576"/>
            <a:ext cx="1159899" cy="86742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Başlık 8"/>
          <p:cNvSpPr>
            <a:spLocks noGrp="1"/>
          </p:cNvSpPr>
          <p:nvPr>
            <p:ph type="title"/>
          </p:nvPr>
        </p:nvSpPr>
        <p:spPr/>
        <p:txBody>
          <a:bodyPr/>
          <a:lstStyle/>
          <a:p>
            <a:r>
              <a:rPr lang="tr-TR" b="1" dirty="0"/>
              <a:t>III- </a:t>
            </a:r>
            <a:r>
              <a:rPr lang="tr-TR" b="1" dirty="0" err="1"/>
              <a:t>Preterm</a:t>
            </a:r>
            <a:r>
              <a:rPr lang="tr-TR" b="1" dirty="0"/>
              <a:t> Doğumun </a:t>
            </a:r>
            <a:r>
              <a:rPr lang="tr-TR" b="1" dirty="0" err="1"/>
              <a:t>Etiopatogenezi</a:t>
            </a:r>
            <a:endParaRPr lang="tr-TR" dirty="0"/>
          </a:p>
        </p:txBody>
      </p:sp>
      <p:sp>
        <p:nvSpPr>
          <p:cNvPr id="4" name="Dikdörtgen 3"/>
          <p:cNvSpPr/>
          <p:nvPr/>
        </p:nvSpPr>
        <p:spPr>
          <a:xfrm>
            <a:off x="1226127" y="5795950"/>
            <a:ext cx="5418117" cy="210058"/>
          </a:xfrm>
          <a:prstGeom prst="rect">
            <a:avLst/>
          </a:prstGeom>
        </p:spPr>
        <p:txBody>
          <a:bodyPr wrap="square">
            <a:spAutoFit/>
          </a:bodyPr>
          <a:lstStyle/>
          <a:p>
            <a:pPr marL="556022" lvl="1" indent="-213122">
              <a:lnSpc>
                <a:spcPct val="60000"/>
              </a:lnSpc>
              <a:spcBef>
                <a:spcPts val="750"/>
              </a:spcBef>
              <a:buClr>
                <a:srgbClr val="FFFFFF"/>
              </a:buClr>
              <a:buFont typeface="Arial" charset="0"/>
              <a:buChar char="–"/>
              <a:tabLst>
                <a:tab pos="683419" algn="l"/>
                <a:tab pos="1369219" algn="l"/>
                <a:tab pos="2055019" algn="l"/>
                <a:tab pos="2740819" algn="l"/>
                <a:tab pos="3426619" algn="l"/>
                <a:tab pos="4112419" algn="l"/>
                <a:tab pos="4798219" algn="l"/>
                <a:tab pos="5484019" algn="l"/>
                <a:tab pos="6169819" algn="l"/>
                <a:tab pos="6855619" algn="l"/>
                <a:tab pos="7541419" algn="l"/>
              </a:tabLst>
            </a:pPr>
            <a:r>
              <a:rPr lang="en-US" altLang="tr-TR" sz="1275" dirty="0"/>
              <a:t> Lockwood CJ, </a:t>
            </a:r>
            <a:r>
              <a:rPr lang="en-US" altLang="tr-TR" sz="1275" dirty="0" err="1"/>
              <a:t>Iams</a:t>
            </a:r>
            <a:r>
              <a:rPr lang="en-US" altLang="tr-TR" sz="1275" dirty="0"/>
              <a:t> JD. In: Precis: Obstetrics, 3rd ed. ACOG, 2005.</a:t>
            </a:r>
          </a:p>
        </p:txBody>
      </p:sp>
    </p:spTree>
    <p:extLst>
      <p:ext uri="{BB962C8B-B14F-4D97-AF65-F5344CB8AC3E}">
        <p14:creationId xmlns:p14="http://schemas.microsoft.com/office/powerpoint/2010/main" val="5829407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1640" y="1106742"/>
            <a:ext cx="6744423" cy="435695"/>
          </a:xfrm>
        </p:spPr>
        <p:txBody>
          <a:bodyPr>
            <a:noAutofit/>
          </a:bodyPr>
          <a:lstStyle/>
          <a:p>
            <a:r>
              <a:rPr lang="tr-TR" sz="2400" b="1" dirty="0"/>
              <a:t> </a:t>
            </a:r>
            <a:r>
              <a:rPr lang="tr-TR" sz="2400" b="1" dirty="0">
                <a:solidFill>
                  <a:srgbClr val="FF0000"/>
                </a:solidFill>
              </a:rPr>
              <a:t> 1- </a:t>
            </a:r>
            <a:r>
              <a:rPr lang="tr-TR" sz="2400" b="1" dirty="0" err="1">
                <a:solidFill>
                  <a:srgbClr val="FF0000"/>
                </a:solidFill>
              </a:rPr>
              <a:t>Maternal</a:t>
            </a:r>
            <a:r>
              <a:rPr lang="tr-TR" sz="2400" b="1" dirty="0">
                <a:solidFill>
                  <a:srgbClr val="FF0000"/>
                </a:solidFill>
              </a:rPr>
              <a:t> </a:t>
            </a:r>
            <a:r>
              <a:rPr lang="tr-TR" sz="2400" b="1" dirty="0">
                <a:solidFill>
                  <a:srgbClr val="FF0000"/>
                </a:solidFill>
              </a:rPr>
              <a:t>/</a:t>
            </a:r>
            <a:r>
              <a:rPr lang="tr-TR" sz="2400" b="1" dirty="0" err="1">
                <a:solidFill>
                  <a:srgbClr val="FF0000"/>
                </a:solidFill>
              </a:rPr>
              <a:t>Fetal</a:t>
            </a:r>
            <a:r>
              <a:rPr lang="tr-TR" sz="2400" b="1" dirty="0">
                <a:solidFill>
                  <a:srgbClr val="FF0000"/>
                </a:solidFill>
              </a:rPr>
              <a:t>  HPA Aks </a:t>
            </a:r>
            <a:r>
              <a:rPr lang="tr-TR" sz="2400" b="1" dirty="0" err="1">
                <a:solidFill>
                  <a:srgbClr val="FF0000"/>
                </a:solidFill>
              </a:rPr>
              <a:t>Prematür</a:t>
            </a:r>
            <a:r>
              <a:rPr lang="tr-TR" sz="2400" b="1" dirty="0">
                <a:solidFill>
                  <a:srgbClr val="FF0000"/>
                </a:solidFill>
              </a:rPr>
              <a:t> Aktivasyonu</a:t>
            </a:r>
          </a:p>
        </p:txBody>
      </p:sp>
      <p:pic>
        <p:nvPicPr>
          <p:cNvPr id="5"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00" y="1542436"/>
            <a:ext cx="8301251" cy="3959063"/>
          </a:xfrm>
          <a:prstGeom prst="rect">
            <a:avLst/>
          </a:prstGeom>
          <a:noFill/>
          <a:extLst>
            <a:ext uri="{909E8E84-426E-40DD-AFC4-6F175D3DCCD1}">
              <a14:hiddenFill xmlns:a14="http://schemas.microsoft.com/office/drawing/2010/main">
                <a:solidFill>
                  <a:srgbClr val="FFFFFF"/>
                </a:solidFill>
              </a14:hiddenFill>
            </a:ext>
          </a:extLst>
        </p:spPr>
      </p:pic>
      <p:sp>
        <p:nvSpPr>
          <p:cNvPr id="3" name="Çerçeve 2"/>
          <p:cNvSpPr/>
          <p:nvPr/>
        </p:nvSpPr>
        <p:spPr>
          <a:xfrm>
            <a:off x="2077873" y="3457149"/>
            <a:ext cx="726743" cy="235424"/>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sp>
        <p:nvSpPr>
          <p:cNvPr id="6" name="Çerçeve 5"/>
          <p:cNvSpPr/>
          <p:nvPr/>
        </p:nvSpPr>
        <p:spPr>
          <a:xfrm>
            <a:off x="2323532" y="4265779"/>
            <a:ext cx="481084" cy="255896"/>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sp>
        <p:nvSpPr>
          <p:cNvPr id="7" name="Çerçeve 6"/>
          <p:cNvSpPr/>
          <p:nvPr/>
        </p:nvSpPr>
        <p:spPr>
          <a:xfrm>
            <a:off x="6683992" y="3457149"/>
            <a:ext cx="921224" cy="235424"/>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cxnSp>
        <p:nvCxnSpPr>
          <p:cNvPr id="9" name="Düz Bağlayıcı 8"/>
          <p:cNvCxnSpPr/>
          <p:nvPr/>
        </p:nvCxnSpPr>
        <p:spPr>
          <a:xfrm>
            <a:off x="2323532" y="2935123"/>
            <a:ext cx="1003110" cy="20471"/>
          </a:xfrm>
          <a:prstGeom prst="line">
            <a:avLst/>
          </a:prstGeom>
        </p:spPr>
        <p:style>
          <a:lnRef idx="1">
            <a:schemeClr val="accent2"/>
          </a:lnRef>
          <a:fillRef idx="0">
            <a:schemeClr val="accent2"/>
          </a:fillRef>
          <a:effectRef idx="0">
            <a:schemeClr val="accent2"/>
          </a:effectRef>
          <a:fontRef idx="minor">
            <a:schemeClr val="tx1"/>
          </a:fontRef>
        </p:style>
      </p:cxnSp>
      <p:sp>
        <p:nvSpPr>
          <p:cNvPr id="4" name="Dikdörtgen 3"/>
          <p:cNvSpPr/>
          <p:nvPr/>
        </p:nvSpPr>
        <p:spPr>
          <a:xfrm>
            <a:off x="728959" y="5575912"/>
            <a:ext cx="6415644" cy="484748"/>
          </a:xfrm>
          <a:prstGeom prst="rect">
            <a:avLst/>
          </a:prstGeom>
        </p:spPr>
        <p:txBody>
          <a:bodyPr wrap="square">
            <a:spAutoFit/>
          </a:bodyPr>
          <a:lstStyle/>
          <a:p>
            <a:r>
              <a:rPr lang="en-US" altLang="tr-TR" sz="1200" dirty="0">
                <a:latin typeface="Arial" charset="0"/>
              </a:rPr>
              <a:t>Lockwood CJ, </a:t>
            </a:r>
            <a:r>
              <a:rPr lang="en-US" altLang="tr-TR" sz="1200" dirty="0" err="1">
                <a:latin typeface="Arial" charset="0"/>
              </a:rPr>
              <a:t>Kuczynski</a:t>
            </a:r>
            <a:r>
              <a:rPr lang="en-US" altLang="tr-TR" sz="1200" dirty="0">
                <a:latin typeface="Arial" charset="0"/>
              </a:rPr>
              <a:t> E. Markers of risk for preterm delivery. J Perinat Med 1999;27:5-20</a:t>
            </a:r>
            <a:r>
              <a:rPr lang="en-US" altLang="tr-TR" sz="1350" b="1" dirty="0">
                <a:latin typeface="Arial" charset="0"/>
              </a:rPr>
              <a:t>. </a:t>
            </a:r>
            <a:endParaRPr lang="tr-TR" sz="1350" dirty="0"/>
          </a:p>
        </p:txBody>
      </p:sp>
      <p:cxnSp>
        <p:nvCxnSpPr>
          <p:cNvPr id="10" name="Düz Bağlayıcı 9"/>
          <p:cNvCxnSpPr/>
          <p:nvPr/>
        </p:nvCxnSpPr>
        <p:spPr>
          <a:xfrm flipV="1">
            <a:off x="1331640" y="2589797"/>
            <a:ext cx="894202" cy="2406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flipV="1">
            <a:off x="6451077" y="2319087"/>
            <a:ext cx="894202" cy="2406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46531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1331640" y="1106742"/>
            <a:ext cx="6102678" cy="435695"/>
          </a:xfrm>
          <a:prstGeom prst="rect">
            <a:avLst/>
          </a:prstGeom>
        </p:spPr>
        <p:txBody>
          <a:bodyPr bIns="68580" anchor="b" anchorCtr="0">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tr-TR" sz="2400" b="1" dirty="0">
                <a:solidFill>
                  <a:srgbClr val="FF0000"/>
                </a:solidFill>
              </a:rPr>
              <a:t>                     2-İnflamasyon- </a:t>
            </a:r>
            <a:r>
              <a:rPr lang="tr-TR" sz="2400" b="1" dirty="0" err="1">
                <a:solidFill>
                  <a:srgbClr val="FF0000"/>
                </a:solidFill>
              </a:rPr>
              <a:t>İnfeksiyon</a:t>
            </a:r>
            <a:endParaRPr lang="tr-TR" sz="2400" b="1" dirty="0">
              <a:solidFill>
                <a:srgbClr val="FF0000"/>
              </a:solidFill>
            </a:endParaRPr>
          </a:p>
        </p:txBody>
      </p:sp>
      <p:pic>
        <p:nvPicPr>
          <p:cNvPr id="5" name="Picture 4"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11" y="1700808"/>
            <a:ext cx="8720919" cy="3888432"/>
          </a:xfrm>
          <a:prstGeom prst="rect">
            <a:avLst/>
          </a:prstGeom>
          <a:noFill/>
          <a:extLst>
            <a:ext uri="{909E8E84-426E-40DD-AFC4-6F175D3DCCD1}">
              <a14:hiddenFill xmlns:a14="http://schemas.microsoft.com/office/drawing/2010/main">
                <a:solidFill>
                  <a:srgbClr val="FFFFFF"/>
                </a:solidFill>
              </a14:hiddenFill>
            </a:ext>
          </a:extLst>
        </p:spPr>
      </p:pic>
      <p:sp>
        <p:nvSpPr>
          <p:cNvPr id="2" name="Çerçeve 1"/>
          <p:cNvSpPr/>
          <p:nvPr/>
        </p:nvSpPr>
        <p:spPr>
          <a:xfrm>
            <a:off x="3551830" y="2750877"/>
            <a:ext cx="1443251" cy="255896"/>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cxnSp>
        <p:nvCxnSpPr>
          <p:cNvPr id="6" name="Düz Bağlayıcı 5"/>
          <p:cNvCxnSpPr/>
          <p:nvPr/>
        </p:nvCxnSpPr>
        <p:spPr>
          <a:xfrm>
            <a:off x="1167867" y="3733516"/>
            <a:ext cx="61414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6992772" y="3622628"/>
            <a:ext cx="61414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Dikdörtgen 7"/>
          <p:cNvSpPr/>
          <p:nvPr/>
        </p:nvSpPr>
        <p:spPr>
          <a:xfrm>
            <a:off x="1191276" y="5618602"/>
            <a:ext cx="6415644" cy="484748"/>
          </a:xfrm>
          <a:prstGeom prst="rect">
            <a:avLst/>
          </a:prstGeom>
        </p:spPr>
        <p:txBody>
          <a:bodyPr wrap="square">
            <a:spAutoFit/>
          </a:bodyPr>
          <a:lstStyle/>
          <a:p>
            <a:r>
              <a:rPr lang="en-US" altLang="tr-TR" sz="1200" dirty="0">
                <a:latin typeface="Arial" charset="0"/>
              </a:rPr>
              <a:t>Lockwood CJ, </a:t>
            </a:r>
            <a:r>
              <a:rPr lang="en-US" altLang="tr-TR" sz="1200" dirty="0" err="1">
                <a:latin typeface="Arial" charset="0"/>
              </a:rPr>
              <a:t>Kuczynski</a:t>
            </a:r>
            <a:r>
              <a:rPr lang="en-US" altLang="tr-TR" sz="1200" dirty="0">
                <a:latin typeface="Arial" charset="0"/>
              </a:rPr>
              <a:t> E. Markers of risk for preterm delivery. J Perinat Med 1999;27:5-20</a:t>
            </a:r>
            <a:r>
              <a:rPr lang="en-US" altLang="tr-TR" sz="1350" b="1" dirty="0">
                <a:latin typeface="Arial" charset="0"/>
              </a:rPr>
              <a:t>. </a:t>
            </a:r>
            <a:endParaRPr lang="tr-TR" sz="1350" dirty="0"/>
          </a:p>
        </p:txBody>
      </p:sp>
    </p:spTree>
    <p:extLst>
      <p:ext uri="{BB962C8B-B14F-4D97-AF65-F5344CB8AC3E}">
        <p14:creationId xmlns:p14="http://schemas.microsoft.com/office/powerpoint/2010/main" val="17635482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466913" y="1786583"/>
            <a:ext cx="5476165" cy="3323987"/>
          </a:xfrm>
          <a:prstGeom prst="rect">
            <a:avLst/>
          </a:prstGeom>
          <a:noFill/>
          <a:ln w="57150">
            <a:solidFill>
              <a:schemeClr val="accent1"/>
            </a:solidFill>
          </a:ln>
        </p:spPr>
        <p:txBody>
          <a:bodyPr wrap="square" rtlCol="0">
            <a:spAutoFit/>
          </a:bodyPr>
          <a:lstStyle/>
          <a:p>
            <a:r>
              <a:rPr lang="tr-TR" altLang="tr-TR" sz="2400" b="1" u="sng" dirty="0" err="1">
                <a:solidFill>
                  <a:srgbClr val="FF0000"/>
                </a:solidFill>
              </a:rPr>
              <a:t>Preterm</a:t>
            </a:r>
            <a:r>
              <a:rPr lang="tr-TR" altLang="tr-TR" sz="2400" b="1" u="sng" dirty="0">
                <a:solidFill>
                  <a:srgbClr val="FF0000"/>
                </a:solidFill>
              </a:rPr>
              <a:t> Doğumla İlişkili Enfeksiyonlar;</a:t>
            </a:r>
            <a:endParaRPr lang="tr-TR" sz="2400" u="sng" dirty="0">
              <a:solidFill>
                <a:srgbClr val="FF0000"/>
              </a:solidFill>
            </a:endParaRPr>
          </a:p>
          <a:p>
            <a:pPr marL="214313" indent="-214313">
              <a:buFont typeface="Arial" charset="0"/>
              <a:buChar char="•"/>
            </a:pPr>
            <a:r>
              <a:rPr lang="tr-TR" sz="2400" dirty="0"/>
              <a:t>Cinsel </a:t>
            </a:r>
            <a:r>
              <a:rPr lang="tr-TR" sz="2400" dirty="0"/>
              <a:t>yolla bulaşan </a:t>
            </a:r>
            <a:r>
              <a:rPr lang="tr-TR" sz="2400" dirty="0"/>
              <a:t>enfeksiyonlar</a:t>
            </a:r>
          </a:p>
          <a:p>
            <a:pPr marL="214313" indent="-214313">
              <a:buFont typeface="Arial" charset="0"/>
              <a:buChar char="•"/>
            </a:pPr>
            <a:r>
              <a:rPr lang="tr-TR" sz="2400" dirty="0"/>
              <a:t>Bakteriyel </a:t>
            </a:r>
            <a:r>
              <a:rPr lang="tr-TR" sz="2400" dirty="0" err="1"/>
              <a:t>vajinoz</a:t>
            </a:r>
            <a:endParaRPr lang="tr-TR" sz="2400" dirty="0"/>
          </a:p>
          <a:p>
            <a:pPr marL="214313" indent="-214313">
              <a:buFont typeface="Arial" charset="0"/>
              <a:buChar char="•"/>
            </a:pPr>
            <a:r>
              <a:rPr lang="tr-TR" sz="2400" dirty="0" err="1"/>
              <a:t>Genitoüriner</a:t>
            </a:r>
            <a:r>
              <a:rPr lang="tr-TR" sz="2400" dirty="0"/>
              <a:t> enfeksiyonlar</a:t>
            </a:r>
          </a:p>
          <a:p>
            <a:pPr marL="557213" lvl="1" indent="-214313">
              <a:buFont typeface="Arial" charset="0"/>
              <a:buChar char="•"/>
            </a:pPr>
            <a:r>
              <a:rPr lang="tr-TR" sz="2100" dirty="0" err="1"/>
              <a:t>Asemptomatik</a:t>
            </a:r>
            <a:r>
              <a:rPr lang="tr-TR" sz="2100" dirty="0"/>
              <a:t> </a:t>
            </a:r>
            <a:r>
              <a:rPr lang="tr-TR" sz="2100" dirty="0" err="1"/>
              <a:t>bakteriüri</a:t>
            </a:r>
            <a:endParaRPr lang="tr-TR" sz="2100" dirty="0"/>
          </a:p>
          <a:p>
            <a:pPr marL="557213" lvl="1" indent="-214313">
              <a:buFont typeface="Arial" charset="0"/>
              <a:buChar char="•"/>
            </a:pPr>
            <a:r>
              <a:rPr lang="tr-TR" sz="2100" dirty="0" err="1"/>
              <a:t>Pyelonefrit</a:t>
            </a:r>
            <a:endParaRPr lang="tr-TR" sz="2100" dirty="0"/>
          </a:p>
          <a:p>
            <a:pPr marL="214313" indent="-214313">
              <a:buFont typeface="Arial" charset="0"/>
              <a:buChar char="•"/>
            </a:pPr>
            <a:r>
              <a:rPr lang="tr-TR" sz="2400" dirty="0" err="1"/>
              <a:t>Pnömoni</a:t>
            </a:r>
            <a:endParaRPr lang="tr-TR" sz="2400" dirty="0"/>
          </a:p>
          <a:p>
            <a:pPr marL="214313" indent="-214313">
              <a:buFont typeface="Arial" charset="0"/>
              <a:buChar char="•"/>
            </a:pPr>
            <a:r>
              <a:rPr lang="tr-TR" sz="2400" dirty="0"/>
              <a:t>Peritonit</a:t>
            </a:r>
          </a:p>
          <a:p>
            <a:pPr marL="214313" indent="-214313">
              <a:buFont typeface="Arial" charset="0"/>
              <a:buChar char="•"/>
            </a:pPr>
            <a:r>
              <a:rPr lang="tr-TR" sz="2400" dirty="0" err="1"/>
              <a:t>Periodontal</a:t>
            </a:r>
            <a:r>
              <a:rPr lang="tr-TR" sz="2400" dirty="0"/>
              <a:t> hastalıklar</a:t>
            </a:r>
            <a:endParaRPr lang="tr-TR" sz="2400" dirty="0"/>
          </a:p>
        </p:txBody>
      </p:sp>
    </p:spTree>
    <p:extLst>
      <p:ext uri="{BB962C8B-B14F-4D97-AF65-F5344CB8AC3E}">
        <p14:creationId xmlns:p14="http://schemas.microsoft.com/office/powerpoint/2010/main" val="929958805"/>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Sunum Akışı</a:t>
            </a:r>
            <a:endParaRPr lang="tr-TR" dirty="0"/>
          </a:p>
        </p:txBody>
      </p:sp>
      <p:sp>
        <p:nvSpPr>
          <p:cNvPr id="3" name="İçerik Yer Tutucusu 2"/>
          <p:cNvSpPr>
            <a:spLocks noGrp="1"/>
          </p:cNvSpPr>
          <p:nvPr>
            <p:ph idx="1"/>
          </p:nvPr>
        </p:nvSpPr>
        <p:spPr/>
        <p:txBody>
          <a:bodyPr/>
          <a:lstStyle/>
          <a:p>
            <a:pPr marL="428625" indent="-428625">
              <a:buFont typeface="+mj-lt"/>
              <a:buAutoNum type="romanUcPeriod"/>
            </a:pPr>
            <a:r>
              <a:rPr lang="tr-TR" b="1" dirty="0" err="1" smtClean="0"/>
              <a:t>Preterm</a:t>
            </a:r>
            <a:r>
              <a:rPr lang="tr-TR" b="1" dirty="0" smtClean="0"/>
              <a:t> Doğumun Tanımı ve Sınıflaması</a:t>
            </a:r>
          </a:p>
          <a:p>
            <a:pPr marL="428625" indent="-428625">
              <a:buFont typeface="+mj-lt"/>
              <a:buAutoNum type="romanUcPeriod"/>
            </a:pPr>
            <a:r>
              <a:rPr lang="tr-TR" b="1" dirty="0" err="1"/>
              <a:t>Preterm</a:t>
            </a:r>
            <a:r>
              <a:rPr lang="tr-TR" b="1" dirty="0"/>
              <a:t> Doğumun </a:t>
            </a:r>
            <a:r>
              <a:rPr lang="tr-TR" b="1" dirty="0" err="1" smtClean="0"/>
              <a:t>Epidemiolojisi</a:t>
            </a:r>
            <a:endParaRPr lang="tr-TR" b="1" dirty="0" smtClean="0"/>
          </a:p>
          <a:p>
            <a:pPr marL="428625" indent="-428625">
              <a:buFont typeface="+mj-lt"/>
              <a:buAutoNum type="romanUcPeriod"/>
            </a:pPr>
            <a:r>
              <a:rPr lang="tr-TR" b="1" dirty="0" err="1"/>
              <a:t>Preterm</a:t>
            </a:r>
            <a:r>
              <a:rPr lang="tr-TR" b="1" dirty="0"/>
              <a:t> Doğumun </a:t>
            </a:r>
            <a:r>
              <a:rPr lang="tr-TR" b="1" dirty="0" err="1" smtClean="0"/>
              <a:t>Etiopatogenezi</a:t>
            </a:r>
            <a:endParaRPr lang="tr-TR" b="1" dirty="0" smtClean="0"/>
          </a:p>
          <a:p>
            <a:pPr marL="428625" indent="-428625">
              <a:buFont typeface="+mj-lt"/>
              <a:buAutoNum type="romanUcPeriod"/>
            </a:pPr>
            <a:r>
              <a:rPr lang="tr-TR" b="1" dirty="0" err="1"/>
              <a:t>Preterm</a:t>
            </a:r>
            <a:r>
              <a:rPr lang="tr-TR" b="1" dirty="0"/>
              <a:t> Doğumun </a:t>
            </a:r>
            <a:r>
              <a:rPr lang="tr-TR" b="1" dirty="0" smtClean="0"/>
              <a:t>Risk Faktörleri</a:t>
            </a:r>
            <a:endParaRPr lang="tr-TR" b="1" dirty="0"/>
          </a:p>
        </p:txBody>
      </p:sp>
    </p:spTree>
    <p:extLst>
      <p:ext uri="{BB962C8B-B14F-4D97-AF65-F5344CB8AC3E}">
        <p14:creationId xmlns:p14="http://schemas.microsoft.com/office/powerpoint/2010/main" val="16635489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427513" y="1937503"/>
            <a:ext cx="7945390" cy="1338828"/>
          </a:xfrm>
          <a:prstGeom prst="rect">
            <a:avLst/>
          </a:prstGeom>
          <a:noFill/>
          <a:ln w="57150">
            <a:solidFill>
              <a:schemeClr val="accent1"/>
            </a:solidFill>
          </a:ln>
        </p:spPr>
        <p:txBody>
          <a:bodyPr wrap="square" rtlCol="0">
            <a:spAutoFit/>
          </a:bodyPr>
          <a:lstStyle/>
          <a:p>
            <a:r>
              <a:rPr lang="tr-TR" sz="2100" dirty="0" err="1"/>
              <a:t>Spontan</a:t>
            </a:r>
            <a:r>
              <a:rPr lang="tr-TR" sz="2100" dirty="0"/>
              <a:t> </a:t>
            </a:r>
            <a:r>
              <a:rPr lang="tr-TR" sz="2100" dirty="0" err="1"/>
              <a:t>preterm</a:t>
            </a:r>
            <a:r>
              <a:rPr lang="tr-TR" sz="2100" dirty="0"/>
              <a:t> doğum eyleminde ve sağlam </a:t>
            </a:r>
            <a:r>
              <a:rPr lang="tr-TR" sz="2100" dirty="0" err="1"/>
              <a:t>membranlı</a:t>
            </a:r>
            <a:r>
              <a:rPr lang="tr-TR" sz="2100" dirty="0"/>
              <a:t> </a:t>
            </a:r>
            <a:r>
              <a:rPr lang="tr-TR" sz="2100" dirty="0"/>
              <a:t>kadınlarda</a:t>
            </a:r>
            <a:r>
              <a:rPr lang="tr-TR" sz="2100" dirty="0"/>
              <a:t>, alt </a:t>
            </a:r>
            <a:r>
              <a:rPr lang="tr-TR" sz="2100" dirty="0" err="1"/>
              <a:t>genital</a:t>
            </a:r>
            <a:r>
              <a:rPr lang="tr-TR" sz="2100" dirty="0"/>
              <a:t> sistem florası genellikle </a:t>
            </a:r>
            <a:r>
              <a:rPr lang="tr-TR" sz="2100" dirty="0" err="1"/>
              <a:t>amniyon</a:t>
            </a:r>
            <a:r>
              <a:rPr lang="tr-TR" sz="2100" dirty="0"/>
              <a:t> sıvısında, plasentada ve zarlarda bulunur</a:t>
            </a:r>
            <a:r>
              <a:rPr lang="tr-TR" sz="2100" dirty="0"/>
              <a:t>.</a:t>
            </a:r>
          </a:p>
          <a:p>
            <a:endParaRPr lang="tr-TR" dirty="0"/>
          </a:p>
        </p:txBody>
      </p:sp>
      <p:sp>
        <p:nvSpPr>
          <p:cNvPr id="5" name="Metin kutusu 4"/>
          <p:cNvSpPr txBox="1"/>
          <p:nvPr/>
        </p:nvSpPr>
        <p:spPr>
          <a:xfrm>
            <a:off x="427514" y="3743574"/>
            <a:ext cx="7945389" cy="1384995"/>
          </a:xfrm>
          <a:prstGeom prst="rect">
            <a:avLst/>
          </a:prstGeom>
          <a:noFill/>
          <a:ln w="57150">
            <a:solidFill>
              <a:schemeClr val="accent1"/>
            </a:solidFill>
          </a:ln>
        </p:spPr>
        <p:txBody>
          <a:bodyPr wrap="square" rtlCol="0">
            <a:spAutoFit/>
          </a:bodyPr>
          <a:lstStyle/>
          <a:p>
            <a:r>
              <a:rPr lang="tr-TR" sz="2100" dirty="0"/>
              <a:t>Pozitif </a:t>
            </a:r>
            <a:r>
              <a:rPr lang="tr-TR" sz="2100" dirty="0" err="1"/>
              <a:t>fetal</a:t>
            </a:r>
            <a:r>
              <a:rPr lang="tr-TR" sz="2100" dirty="0"/>
              <a:t> </a:t>
            </a:r>
            <a:r>
              <a:rPr lang="tr-TR" sz="2100" dirty="0" err="1"/>
              <a:t>membran</a:t>
            </a:r>
            <a:r>
              <a:rPr lang="tr-TR" sz="2100" dirty="0"/>
              <a:t> </a:t>
            </a:r>
            <a:r>
              <a:rPr lang="tr-TR" sz="2100" dirty="0"/>
              <a:t>kültürlerin sıklığı; </a:t>
            </a:r>
          </a:p>
          <a:p>
            <a:pPr marL="257175" indent="-257175">
              <a:buFont typeface="Arial" charset="0"/>
              <a:buChar char="•"/>
            </a:pPr>
            <a:r>
              <a:rPr lang="tr-TR" sz="2100" dirty="0"/>
              <a:t>23-24. haftalarda % 60</a:t>
            </a:r>
          </a:p>
          <a:p>
            <a:pPr marL="257175" indent="-257175">
              <a:buFont typeface="Arial" charset="0"/>
              <a:buChar char="•"/>
            </a:pPr>
            <a:r>
              <a:rPr lang="tr-TR" sz="2100" dirty="0"/>
              <a:t>&gt; 30. </a:t>
            </a:r>
            <a:r>
              <a:rPr lang="tr-TR" sz="2100" dirty="0"/>
              <a:t>hafta </a:t>
            </a:r>
            <a:r>
              <a:rPr lang="tr-TR" sz="2100" dirty="0"/>
              <a:t>% 20-30</a:t>
            </a:r>
          </a:p>
          <a:p>
            <a:pPr marL="257175" indent="-257175">
              <a:buFont typeface="Arial" charset="0"/>
              <a:buChar char="•"/>
            </a:pPr>
            <a:r>
              <a:rPr lang="tr-TR" sz="2100" dirty="0"/>
              <a:t>34. haftadan </a:t>
            </a:r>
            <a:r>
              <a:rPr lang="tr-TR" sz="2100" dirty="0"/>
              <a:t>sonra </a:t>
            </a:r>
            <a:r>
              <a:rPr lang="tr-TR" sz="2100" dirty="0"/>
              <a:t>enfeksiyon </a:t>
            </a:r>
            <a:r>
              <a:rPr lang="tr-TR" sz="2100" dirty="0"/>
              <a:t>kanıtı daha az görülür.</a:t>
            </a:r>
          </a:p>
        </p:txBody>
      </p:sp>
    </p:spTree>
    <p:extLst>
      <p:ext uri="{BB962C8B-B14F-4D97-AF65-F5344CB8AC3E}">
        <p14:creationId xmlns:p14="http://schemas.microsoft.com/office/powerpoint/2010/main" val="19583390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701" y="1024244"/>
            <a:ext cx="8698667" cy="1816284"/>
          </a:xfrm>
        </p:spPr>
      </p:pic>
      <p:sp>
        <p:nvSpPr>
          <p:cNvPr id="3" name="Dikdörtgen 2"/>
          <p:cNvSpPr/>
          <p:nvPr/>
        </p:nvSpPr>
        <p:spPr>
          <a:xfrm>
            <a:off x="332508" y="3003814"/>
            <a:ext cx="8110105" cy="2862322"/>
          </a:xfrm>
          <a:prstGeom prst="rect">
            <a:avLst/>
          </a:prstGeom>
        </p:spPr>
        <p:txBody>
          <a:bodyPr wrap="square">
            <a:spAutoFit/>
          </a:bodyPr>
          <a:lstStyle/>
          <a:p>
            <a:r>
              <a:rPr lang="tr-TR" dirty="0"/>
              <a:t>2019, Amerika</a:t>
            </a:r>
          </a:p>
          <a:p>
            <a:r>
              <a:rPr lang="tr-TR" dirty="0"/>
              <a:t>2000 </a:t>
            </a:r>
            <a:r>
              <a:rPr lang="tr-TR" dirty="0"/>
              <a:t>gebelik </a:t>
            </a:r>
            <a:r>
              <a:rPr lang="tr-TR" dirty="0" err="1"/>
              <a:t>kohorttan</a:t>
            </a:r>
            <a:r>
              <a:rPr lang="tr-TR" dirty="0"/>
              <a:t> 1:4 vaka-kontrol çalışması</a:t>
            </a:r>
          </a:p>
          <a:p>
            <a:r>
              <a:rPr lang="tr-TR" dirty="0"/>
              <a:t>107 </a:t>
            </a:r>
            <a:r>
              <a:rPr lang="tr-TR" dirty="0" err="1"/>
              <a:t>spontan</a:t>
            </a:r>
            <a:r>
              <a:rPr lang="tr-TR" dirty="0"/>
              <a:t> </a:t>
            </a:r>
            <a:r>
              <a:rPr lang="tr-TR" dirty="0" err="1"/>
              <a:t>preterm</a:t>
            </a:r>
            <a:r>
              <a:rPr lang="tr-TR" dirty="0"/>
              <a:t> doğum - 432 </a:t>
            </a:r>
            <a:r>
              <a:rPr lang="tr-TR" dirty="0" err="1"/>
              <a:t>term</a:t>
            </a:r>
            <a:r>
              <a:rPr lang="tr-TR" dirty="0"/>
              <a:t> </a:t>
            </a:r>
            <a:r>
              <a:rPr lang="tr-TR" dirty="0"/>
              <a:t>doğum</a:t>
            </a:r>
          </a:p>
          <a:p>
            <a:endParaRPr lang="tr-TR" dirty="0"/>
          </a:p>
          <a:p>
            <a:r>
              <a:rPr lang="tr-TR" dirty="0" err="1"/>
              <a:t>Servikovaginal</a:t>
            </a:r>
            <a:r>
              <a:rPr lang="tr-TR" dirty="0"/>
              <a:t> </a:t>
            </a:r>
            <a:r>
              <a:rPr lang="tr-TR" dirty="0"/>
              <a:t>örnekler; </a:t>
            </a:r>
          </a:p>
          <a:p>
            <a:r>
              <a:rPr lang="tr-TR" dirty="0"/>
              <a:t>16–20 </a:t>
            </a:r>
            <a:r>
              <a:rPr lang="tr-TR" dirty="0" err="1"/>
              <a:t>hf</a:t>
            </a:r>
            <a:r>
              <a:rPr lang="tr-TR" dirty="0"/>
              <a:t> (1</a:t>
            </a:r>
            <a:r>
              <a:rPr lang="tr-TR" dirty="0"/>
              <a:t>. ziyaret), </a:t>
            </a:r>
            <a:endParaRPr lang="tr-TR" dirty="0"/>
          </a:p>
          <a:p>
            <a:r>
              <a:rPr lang="tr-TR" dirty="0"/>
              <a:t>20–24 </a:t>
            </a:r>
            <a:r>
              <a:rPr lang="tr-TR" dirty="0" err="1"/>
              <a:t>hf</a:t>
            </a:r>
            <a:r>
              <a:rPr lang="tr-TR" dirty="0"/>
              <a:t>( 2</a:t>
            </a:r>
            <a:r>
              <a:rPr lang="tr-TR" dirty="0"/>
              <a:t>. ziyaret) </a:t>
            </a:r>
            <a:endParaRPr lang="tr-TR" dirty="0"/>
          </a:p>
          <a:p>
            <a:r>
              <a:rPr lang="tr-TR" dirty="0"/>
              <a:t>24–28 </a:t>
            </a:r>
            <a:r>
              <a:rPr lang="tr-TR" dirty="0" err="1"/>
              <a:t>hf</a:t>
            </a:r>
            <a:r>
              <a:rPr lang="tr-TR" dirty="0"/>
              <a:t> (3</a:t>
            </a:r>
            <a:r>
              <a:rPr lang="tr-TR" dirty="0"/>
              <a:t>. ziyaret) </a:t>
            </a:r>
            <a:r>
              <a:rPr lang="tr-TR" dirty="0"/>
              <a:t>üç </a:t>
            </a:r>
            <a:r>
              <a:rPr lang="tr-TR" dirty="0"/>
              <a:t>klinik ziyaret sırasında </a:t>
            </a:r>
            <a:r>
              <a:rPr lang="tr-TR" dirty="0" err="1"/>
              <a:t>prospektif</a:t>
            </a:r>
            <a:r>
              <a:rPr lang="tr-TR" dirty="0"/>
              <a:t> olarak </a:t>
            </a:r>
            <a:r>
              <a:rPr lang="tr-TR" dirty="0"/>
              <a:t>toplanmış. </a:t>
            </a:r>
          </a:p>
          <a:p>
            <a:endParaRPr lang="tr-TR" dirty="0"/>
          </a:p>
          <a:p>
            <a:r>
              <a:rPr lang="tr-TR" dirty="0" err="1"/>
              <a:t>Servikovajinal</a:t>
            </a:r>
            <a:r>
              <a:rPr lang="tr-TR" dirty="0"/>
              <a:t> </a:t>
            </a:r>
            <a:r>
              <a:rPr lang="tr-TR" dirty="0" err="1"/>
              <a:t>mikrobiyota</a:t>
            </a:r>
            <a:r>
              <a:rPr lang="tr-TR" dirty="0"/>
              <a:t> karakterize </a:t>
            </a:r>
            <a:r>
              <a:rPr lang="tr-TR" dirty="0"/>
              <a:t>edilmiş </a:t>
            </a:r>
            <a:r>
              <a:rPr lang="tr-TR" dirty="0"/>
              <a:t>ve immünolojik profiller </a:t>
            </a:r>
            <a:r>
              <a:rPr lang="tr-TR" dirty="0"/>
              <a:t>oluşturulmuş</a:t>
            </a:r>
            <a:r>
              <a:rPr lang="tr-TR" sz="1350" dirty="0"/>
              <a:t>.</a:t>
            </a:r>
            <a:endParaRPr lang="tr-TR" sz="1350" dirty="0"/>
          </a:p>
        </p:txBody>
      </p:sp>
    </p:spTree>
    <p:extLst>
      <p:ext uri="{BB962C8B-B14F-4D97-AF65-F5344CB8AC3E}">
        <p14:creationId xmlns:p14="http://schemas.microsoft.com/office/powerpoint/2010/main" val="5883290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085850"/>
            <a:ext cx="6593305" cy="4675909"/>
          </a:xfrm>
        </p:spPr>
      </p:pic>
      <p:sp>
        <p:nvSpPr>
          <p:cNvPr id="5" name="Dikdörtgen 4"/>
          <p:cNvSpPr/>
          <p:nvPr/>
        </p:nvSpPr>
        <p:spPr>
          <a:xfrm>
            <a:off x="6733309" y="1085850"/>
            <a:ext cx="2410691" cy="4801314"/>
          </a:xfrm>
          <a:prstGeom prst="rect">
            <a:avLst/>
          </a:prstGeom>
        </p:spPr>
        <p:txBody>
          <a:bodyPr wrap="square">
            <a:spAutoFit/>
          </a:bodyPr>
          <a:lstStyle/>
          <a:p>
            <a:r>
              <a:rPr lang="tr-TR" b="1" dirty="0" err="1"/>
              <a:t>Lactobacillus</a:t>
            </a:r>
            <a:r>
              <a:rPr lang="tr-TR" b="1" dirty="0"/>
              <a:t> miktarı </a:t>
            </a:r>
            <a:r>
              <a:rPr lang="tr-TR" dirty="0"/>
              <a:t>düştükçe </a:t>
            </a:r>
            <a:r>
              <a:rPr lang="tr-TR" dirty="0" err="1"/>
              <a:t>sPTD</a:t>
            </a:r>
            <a:r>
              <a:rPr lang="tr-TR" dirty="0"/>
              <a:t> riski artmıştır.</a:t>
            </a:r>
          </a:p>
          <a:p>
            <a:endParaRPr lang="tr-TR" dirty="0"/>
          </a:p>
          <a:p>
            <a:r>
              <a:rPr lang="tr-TR" dirty="0"/>
              <a:t>Vajinal </a:t>
            </a:r>
            <a:r>
              <a:rPr lang="tr-TR" b="1" dirty="0"/>
              <a:t>β-defensin-2</a:t>
            </a:r>
            <a:r>
              <a:rPr lang="tr-TR" dirty="0"/>
              <a:t> </a:t>
            </a:r>
            <a:endParaRPr lang="tr-TR" dirty="0"/>
          </a:p>
          <a:p>
            <a:r>
              <a:rPr lang="tr-TR" dirty="0">
                <a:solidFill>
                  <a:schemeClr val="bg1">
                    <a:lumMod val="65000"/>
                  </a:schemeClr>
                </a:solidFill>
              </a:rPr>
              <a:t>( </a:t>
            </a:r>
            <a:r>
              <a:rPr lang="tr-TR" dirty="0" err="1">
                <a:solidFill>
                  <a:schemeClr val="bg1">
                    <a:lumMod val="65000"/>
                  </a:schemeClr>
                </a:solidFill>
              </a:rPr>
              <a:t>bakterial</a:t>
            </a:r>
            <a:r>
              <a:rPr lang="tr-TR" dirty="0">
                <a:solidFill>
                  <a:schemeClr val="bg1">
                    <a:lumMod val="65000"/>
                  </a:schemeClr>
                </a:solidFill>
              </a:rPr>
              <a:t> </a:t>
            </a:r>
            <a:r>
              <a:rPr lang="tr-TR" dirty="0" err="1">
                <a:solidFill>
                  <a:schemeClr val="bg1">
                    <a:lumMod val="65000"/>
                  </a:schemeClr>
                </a:solidFill>
              </a:rPr>
              <a:t>enf</a:t>
            </a:r>
            <a:r>
              <a:rPr lang="tr-TR" dirty="0">
                <a:solidFill>
                  <a:schemeClr val="bg1">
                    <a:lumMod val="65000"/>
                  </a:schemeClr>
                </a:solidFill>
              </a:rPr>
              <a:t>. İle </a:t>
            </a:r>
            <a:r>
              <a:rPr lang="tr-TR" dirty="0" err="1">
                <a:solidFill>
                  <a:schemeClr val="bg1">
                    <a:lumMod val="65000"/>
                  </a:schemeClr>
                </a:solidFill>
              </a:rPr>
              <a:t>expresse</a:t>
            </a:r>
            <a:r>
              <a:rPr lang="tr-TR" dirty="0">
                <a:solidFill>
                  <a:schemeClr val="bg1">
                    <a:lumMod val="65000"/>
                  </a:schemeClr>
                </a:solidFill>
              </a:rPr>
              <a:t> edilen </a:t>
            </a:r>
            <a:r>
              <a:rPr lang="tr-TR" dirty="0" err="1">
                <a:solidFill>
                  <a:schemeClr val="bg1">
                    <a:lumMod val="65000"/>
                  </a:schemeClr>
                </a:solidFill>
              </a:rPr>
              <a:t>antimikrobial</a:t>
            </a:r>
            <a:r>
              <a:rPr lang="tr-TR" dirty="0">
                <a:solidFill>
                  <a:schemeClr val="bg1">
                    <a:lumMod val="65000"/>
                  </a:schemeClr>
                </a:solidFill>
              </a:rPr>
              <a:t> </a:t>
            </a:r>
            <a:r>
              <a:rPr lang="tr-TR" dirty="0" err="1">
                <a:solidFill>
                  <a:schemeClr val="bg1">
                    <a:lumMod val="65000"/>
                  </a:schemeClr>
                </a:solidFill>
              </a:rPr>
              <a:t>peptid</a:t>
            </a:r>
            <a:r>
              <a:rPr lang="tr-TR" dirty="0">
                <a:solidFill>
                  <a:schemeClr val="bg1">
                    <a:lumMod val="65000"/>
                  </a:schemeClr>
                </a:solidFill>
              </a:rPr>
              <a:t>) </a:t>
            </a:r>
            <a:r>
              <a:rPr lang="tr-TR" dirty="0"/>
              <a:t>seviyeleri arttıkça </a:t>
            </a:r>
            <a:r>
              <a:rPr lang="tr-TR" dirty="0" err="1"/>
              <a:t>sPTB</a:t>
            </a:r>
            <a:r>
              <a:rPr lang="tr-TR" dirty="0"/>
              <a:t> riski </a:t>
            </a:r>
            <a:r>
              <a:rPr lang="tr-TR" dirty="0"/>
              <a:t>azaltmıştır. </a:t>
            </a:r>
          </a:p>
          <a:p>
            <a:endParaRPr lang="tr-TR" dirty="0"/>
          </a:p>
          <a:p>
            <a:r>
              <a:rPr lang="tr-TR" u="sng" dirty="0" err="1"/>
              <a:t>Lactobacillus</a:t>
            </a:r>
            <a:r>
              <a:rPr lang="tr-TR" u="sng" dirty="0"/>
              <a:t> dominant </a:t>
            </a:r>
            <a:r>
              <a:rPr lang="tr-TR" dirty="0" err="1"/>
              <a:t>servikovajinal</a:t>
            </a:r>
            <a:r>
              <a:rPr lang="tr-TR" dirty="0"/>
              <a:t> </a:t>
            </a:r>
            <a:r>
              <a:rPr lang="tr-TR" dirty="0" err="1"/>
              <a:t>mikrobiyotaya</a:t>
            </a:r>
            <a:r>
              <a:rPr lang="tr-TR" dirty="0"/>
              <a:t> rağmen </a:t>
            </a:r>
          </a:p>
          <a:p>
            <a:r>
              <a:rPr lang="tr-TR" u="sng" dirty="0"/>
              <a:t>düşük </a:t>
            </a:r>
            <a:r>
              <a:rPr lang="tr-TR" u="sng" dirty="0"/>
              <a:t>β-defensin-2, </a:t>
            </a:r>
            <a:r>
              <a:rPr lang="tr-TR" dirty="0" err="1"/>
              <a:t>sPTB</a:t>
            </a:r>
            <a:r>
              <a:rPr lang="tr-TR" dirty="0"/>
              <a:t> riskinin artmasıyla ilişkili </a:t>
            </a:r>
            <a:r>
              <a:rPr lang="tr-TR" dirty="0"/>
              <a:t>bulunmuş</a:t>
            </a:r>
            <a:r>
              <a:rPr lang="tr-TR" dirty="0"/>
              <a:t> </a:t>
            </a:r>
            <a:r>
              <a:rPr lang="tr-TR" dirty="0"/>
              <a:t>!!!</a:t>
            </a:r>
            <a:endParaRPr lang="tr-TR" dirty="0"/>
          </a:p>
        </p:txBody>
      </p:sp>
    </p:spTree>
    <p:extLst>
      <p:ext uri="{BB962C8B-B14F-4D97-AF65-F5344CB8AC3E}">
        <p14:creationId xmlns:p14="http://schemas.microsoft.com/office/powerpoint/2010/main" val="1031077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1358643" y="1202092"/>
            <a:ext cx="6102678" cy="435695"/>
          </a:xfrm>
          <a:prstGeom prst="rect">
            <a:avLst/>
          </a:prstGeom>
        </p:spPr>
        <p:txBody>
          <a:bodyPr bIns="68580" anchor="b" anchorCtr="0">
            <a:normAutofit fontScale="92500" lnSpcReduction="10000"/>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tr-TR" sz="2100" b="1" dirty="0">
                <a:solidFill>
                  <a:srgbClr val="FF0000"/>
                </a:solidFill>
              </a:rPr>
              <a:t>                     3- </a:t>
            </a:r>
            <a:r>
              <a:rPr lang="tr-TR" sz="2400" b="1" dirty="0" err="1">
                <a:solidFill>
                  <a:srgbClr val="FF0000"/>
                </a:solidFill>
              </a:rPr>
              <a:t>Desidual</a:t>
            </a:r>
            <a:r>
              <a:rPr lang="tr-TR" sz="2400" b="1" dirty="0">
                <a:solidFill>
                  <a:srgbClr val="FF0000"/>
                </a:solidFill>
              </a:rPr>
              <a:t> </a:t>
            </a:r>
            <a:r>
              <a:rPr lang="tr-TR" sz="2400" b="1" dirty="0">
                <a:solidFill>
                  <a:srgbClr val="FF0000"/>
                </a:solidFill>
              </a:rPr>
              <a:t>Kanama</a:t>
            </a:r>
          </a:p>
        </p:txBody>
      </p:sp>
      <p:pic>
        <p:nvPicPr>
          <p:cNvPr id="5"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959" y="1542438"/>
            <a:ext cx="8090189" cy="4078723"/>
          </a:xfrm>
          <a:prstGeom prst="rect">
            <a:avLst/>
          </a:prstGeom>
          <a:noFill/>
          <a:extLst>
            <a:ext uri="{909E8E84-426E-40DD-AFC4-6F175D3DCCD1}">
              <a14:hiddenFill xmlns:a14="http://schemas.microsoft.com/office/drawing/2010/main">
                <a:solidFill>
                  <a:srgbClr val="FFFFFF"/>
                </a:solidFill>
              </a14:hiddenFill>
            </a:ext>
          </a:extLst>
        </p:spPr>
      </p:pic>
      <p:sp>
        <p:nvSpPr>
          <p:cNvPr id="2" name="Çerçeve 1"/>
          <p:cNvSpPr/>
          <p:nvPr/>
        </p:nvSpPr>
        <p:spPr>
          <a:xfrm>
            <a:off x="1853222" y="3414521"/>
            <a:ext cx="1272958" cy="259079"/>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sp>
        <p:nvSpPr>
          <p:cNvPr id="3" name="Çerçeve 2"/>
          <p:cNvSpPr/>
          <p:nvPr/>
        </p:nvSpPr>
        <p:spPr>
          <a:xfrm>
            <a:off x="7461321" y="4337429"/>
            <a:ext cx="900626" cy="399197"/>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sp>
        <p:nvSpPr>
          <p:cNvPr id="6" name="Dikdörtgen 5"/>
          <p:cNvSpPr/>
          <p:nvPr/>
        </p:nvSpPr>
        <p:spPr>
          <a:xfrm>
            <a:off x="728959" y="5575912"/>
            <a:ext cx="6415644" cy="484748"/>
          </a:xfrm>
          <a:prstGeom prst="rect">
            <a:avLst/>
          </a:prstGeom>
        </p:spPr>
        <p:txBody>
          <a:bodyPr wrap="square">
            <a:spAutoFit/>
          </a:bodyPr>
          <a:lstStyle/>
          <a:p>
            <a:r>
              <a:rPr lang="en-US" altLang="tr-TR" sz="1200" dirty="0">
                <a:latin typeface="Arial" charset="0"/>
              </a:rPr>
              <a:t>Lockwood CJ, </a:t>
            </a:r>
            <a:r>
              <a:rPr lang="en-US" altLang="tr-TR" sz="1200" dirty="0" err="1">
                <a:latin typeface="Arial" charset="0"/>
              </a:rPr>
              <a:t>Kuczynski</a:t>
            </a:r>
            <a:r>
              <a:rPr lang="en-US" altLang="tr-TR" sz="1200" dirty="0">
                <a:latin typeface="Arial" charset="0"/>
              </a:rPr>
              <a:t> E. Markers of risk for preterm delivery. J Perinat Med 1999;27:5-20</a:t>
            </a:r>
            <a:r>
              <a:rPr lang="en-US" altLang="tr-TR" sz="1350" b="1" dirty="0">
                <a:latin typeface="Arial" charset="0"/>
              </a:rPr>
              <a:t>. </a:t>
            </a:r>
            <a:endParaRPr lang="tr-TR" sz="1350" dirty="0"/>
          </a:p>
        </p:txBody>
      </p:sp>
      <p:sp>
        <p:nvSpPr>
          <p:cNvPr id="8" name="Dikdörtgen 7"/>
          <p:cNvSpPr/>
          <p:nvPr/>
        </p:nvSpPr>
        <p:spPr>
          <a:xfrm>
            <a:off x="3811979" y="1701133"/>
            <a:ext cx="2984606" cy="300082"/>
          </a:xfrm>
          <a:prstGeom prst="rect">
            <a:avLst/>
          </a:prstGeom>
        </p:spPr>
        <p:txBody>
          <a:bodyPr wrap="square">
            <a:spAutoFit/>
          </a:bodyPr>
          <a:lstStyle/>
          <a:p>
            <a:pPr marL="556022" lvl="1" indent="-213122">
              <a:buClr>
                <a:srgbClr val="FFFFFF"/>
              </a:buClr>
              <a:buFont typeface="Arial" charset="0"/>
              <a:buChar char="–"/>
              <a:tabLst>
                <a:tab pos="683419" algn="l"/>
                <a:tab pos="1369219" algn="l"/>
                <a:tab pos="2055019" algn="l"/>
                <a:tab pos="2740819" algn="l"/>
                <a:tab pos="3426619" algn="l"/>
                <a:tab pos="4112419" algn="l"/>
                <a:tab pos="4798219" algn="l"/>
                <a:tab pos="5484019" algn="l"/>
                <a:tab pos="6169819" algn="l"/>
                <a:tab pos="6855619" algn="l"/>
                <a:tab pos="7541419" algn="l"/>
              </a:tabLst>
            </a:pPr>
            <a:r>
              <a:rPr lang="tr-TR" altLang="tr-TR" sz="1350" dirty="0" err="1"/>
              <a:t>Release</a:t>
            </a:r>
            <a:r>
              <a:rPr lang="tr-TR" altLang="tr-TR" sz="1350" dirty="0"/>
              <a:t> of </a:t>
            </a:r>
            <a:r>
              <a:rPr lang="tr-TR" altLang="tr-TR" sz="1350" dirty="0" err="1"/>
              <a:t>decidual</a:t>
            </a:r>
            <a:r>
              <a:rPr lang="tr-TR" altLang="tr-TR" sz="1350" dirty="0"/>
              <a:t> </a:t>
            </a:r>
            <a:r>
              <a:rPr lang="tr-TR" altLang="tr-TR" sz="1350" dirty="0" err="1"/>
              <a:t>tissue</a:t>
            </a:r>
            <a:r>
              <a:rPr lang="tr-TR" altLang="tr-TR" sz="1350" dirty="0"/>
              <a:t> </a:t>
            </a:r>
            <a:r>
              <a:rPr lang="tr-TR" altLang="tr-TR" sz="1350" dirty="0" err="1"/>
              <a:t>factor</a:t>
            </a:r>
            <a:endParaRPr lang="tr-TR" altLang="tr-TR" sz="1350" dirty="0"/>
          </a:p>
        </p:txBody>
      </p:sp>
      <p:cxnSp>
        <p:nvCxnSpPr>
          <p:cNvPr id="11" name="Düz Ok Bağlayıcısı 10"/>
          <p:cNvCxnSpPr/>
          <p:nvPr/>
        </p:nvCxnSpPr>
        <p:spPr>
          <a:xfrm flipH="1">
            <a:off x="3126179" y="1978132"/>
            <a:ext cx="2449286" cy="135512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4427621" y="1978132"/>
            <a:ext cx="22619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199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1331640" y="1223195"/>
            <a:ext cx="6102678" cy="435695"/>
          </a:xfrm>
          <a:prstGeom prst="rect">
            <a:avLst/>
          </a:prstGeom>
        </p:spPr>
        <p:txBody>
          <a:bodyPr bIns="68580" anchor="b" anchorCtr="0">
            <a:normAutofit fontScale="92500" lnSpcReduction="10000"/>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tr-TR" sz="2100" b="1" dirty="0">
                <a:solidFill>
                  <a:srgbClr val="FF0000"/>
                </a:solidFill>
              </a:rPr>
              <a:t>                      4- </a:t>
            </a:r>
            <a:r>
              <a:rPr lang="tr-TR" sz="2400" b="1" dirty="0">
                <a:solidFill>
                  <a:srgbClr val="FF0000"/>
                </a:solidFill>
              </a:rPr>
              <a:t>Aşırı </a:t>
            </a:r>
            <a:r>
              <a:rPr lang="tr-TR" sz="2400" b="1" dirty="0" err="1">
                <a:solidFill>
                  <a:srgbClr val="FF0000"/>
                </a:solidFill>
              </a:rPr>
              <a:t>Uterin</a:t>
            </a:r>
            <a:r>
              <a:rPr lang="tr-TR" sz="2400" b="1" dirty="0">
                <a:solidFill>
                  <a:srgbClr val="FF0000"/>
                </a:solidFill>
              </a:rPr>
              <a:t> </a:t>
            </a:r>
            <a:r>
              <a:rPr lang="tr-TR" sz="2400" b="1" dirty="0">
                <a:solidFill>
                  <a:srgbClr val="FF0000"/>
                </a:solidFill>
              </a:rPr>
              <a:t>Gerilme</a:t>
            </a:r>
          </a:p>
        </p:txBody>
      </p:sp>
      <p:pic>
        <p:nvPicPr>
          <p:cNvPr id="5"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959" y="1587601"/>
            <a:ext cx="7632989" cy="3998876"/>
          </a:xfrm>
          <a:prstGeom prst="rect">
            <a:avLst/>
          </a:prstGeom>
          <a:noFill/>
          <a:extLst>
            <a:ext uri="{909E8E84-426E-40DD-AFC4-6F175D3DCCD1}">
              <a14:hiddenFill xmlns:a14="http://schemas.microsoft.com/office/drawing/2010/main">
                <a:solidFill>
                  <a:srgbClr val="FFFFFF"/>
                </a:solidFill>
              </a14:hiddenFill>
            </a:ext>
          </a:extLst>
        </p:spPr>
      </p:pic>
      <p:sp>
        <p:nvSpPr>
          <p:cNvPr id="2" name="Çerçeve 1"/>
          <p:cNvSpPr/>
          <p:nvPr/>
        </p:nvSpPr>
        <p:spPr>
          <a:xfrm>
            <a:off x="5197822" y="3579978"/>
            <a:ext cx="2658800" cy="450376"/>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sp>
        <p:nvSpPr>
          <p:cNvPr id="3" name="Çerçeve 2"/>
          <p:cNvSpPr/>
          <p:nvPr/>
        </p:nvSpPr>
        <p:spPr>
          <a:xfrm>
            <a:off x="1331641" y="3579978"/>
            <a:ext cx="1760475" cy="429905"/>
          </a:xfrm>
          <a:prstGeom prst="fram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solidFill>
                <a:schemeClr val="tx1"/>
              </a:solidFill>
            </a:endParaRPr>
          </a:p>
        </p:txBody>
      </p:sp>
      <p:cxnSp>
        <p:nvCxnSpPr>
          <p:cNvPr id="7" name="Düz Bağlayıcı 6"/>
          <p:cNvCxnSpPr/>
          <p:nvPr/>
        </p:nvCxnSpPr>
        <p:spPr>
          <a:xfrm>
            <a:off x="4693213" y="4615592"/>
            <a:ext cx="1289714" cy="0"/>
          </a:xfrm>
          <a:prstGeom prst="line">
            <a:avLst/>
          </a:prstGeom>
        </p:spPr>
        <p:style>
          <a:lnRef idx="1">
            <a:schemeClr val="accent2"/>
          </a:lnRef>
          <a:fillRef idx="0">
            <a:schemeClr val="accent2"/>
          </a:fillRef>
          <a:effectRef idx="0">
            <a:schemeClr val="accent2"/>
          </a:effectRef>
          <a:fontRef idx="minor">
            <a:schemeClr val="tx1"/>
          </a:fontRef>
        </p:style>
      </p:cxnSp>
      <p:sp>
        <p:nvSpPr>
          <p:cNvPr id="8" name="Dikdörtgen 7"/>
          <p:cNvSpPr/>
          <p:nvPr/>
        </p:nvSpPr>
        <p:spPr>
          <a:xfrm>
            <a:off x="728959" y="5575912"/>
            <a:ext cx="6415644" cy="484748"/>
          </a:xfrm>
          <a:prstGeom prst="rect">
            <a:avLst/>
          </a:prstGeom>
        </p:spPr>
        <p:txBody>
          <a:bodyPr wrap="square">
            <a:spAutoFit/>
          </a:bodyPr>
          <a:lstStyle/>
          <a:p>
            <a:r>
              <a:rPr lang="en-US" altLang="tr-TR" sz="1200" dirty="0">
                <a:latin typeface="Arial" charset="0"/>
              </a:rPr>
              <a:t>Lockwood CJ, </a:t>
            </a:r>
            <a:r>
              <a:rPr lang="en-US" altLang="tr-TR" sz="1200" dirty="0" err="1">
                <a:latin typeface="Arial" charset="0"/>
              </a:rPr>
              <a:t>Kuczynski</a:t>
            </a:r>
            <a:r>
              <a:rPr lang="en-US" altLang="tr-TR" sz="1200" dirty="0">
                <a:latin typeface="Arial" charset="0"/>
              </a:rPr>
              <a:t> E. Markers of risk for preterm delivery. J Perinat Med 1999;27:5-20</a:t>
            </a:r>
            <a:r>
              <a:rPr lang="en-US" altLang="tr-TR" sz="1350" b="1" dirty="0">
                <a:latin typeface="Arial" charset="0"/>
              </a:rPr>
              <a:t>. </a:t>
            </a:r>
            <a:endParaRPr lang="tr-TR" sz="1350" dirty="0"/>
          </a:p>
        </p:txBody>
      </p:sp>
    </p:spTree>
    <p:extLst>
      <p:ext uri="{BB962C8B-B14F-4D97-AF65-F5344CB8AC3E}">
        <p14:creationId xmlns:p14="http://schemas.microsoft.com/office/powerpoint/2010/main" val="4764265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extLst>
              <p:ext uri="{D42A27DB-BD31-4B8C-83A1-F6EECF244321}">
                <p14:modId xmlns:p14="http://schemas.microsoft.com/office/powerpoint/2010/main" val="2127177241"/>
              </p:ext>
            </p:extLst>
          </p:nvPr>
        </p:nvGraphicFramePr>
        <p:xfrm>
          <a:off x="628651" y="1869508"/>
          <a:ext cx="7886701" cy="2801620"/>
        </p:xfrm>
        <a:graphic>
          <a:graphicData uri="http://schemas.openxmlformats.org/drawingml/2006/table">
            <a:tbl>
              <a:tblPr firstRow="1" bandRow="1">
                <a:tableStyleId>{5C22544A-7EE6-4342-B048-85BDC9FD1C3A}</a:tableStyleId>
              </a:tblPr>
              <a:tblGrid>
                <a:gridCol w="1916828">
                  <a:extLst>
                    <a:ext uri="{9D8B030D-6E8A-4147-A177-3AD203B41FA5}">
                      <a16:colId xmlns:a16="http://schemas.microsoft.com/office/drawing/2014/main" val="20000"/>
                    </a:ext>
                  </a:extLst>
                </a:gridCol>
                <a:gridCol w="1916828">
                  <a:extLst>
                    <a:ext uri="{9D8B030D-6E8A-4147-A177-3AD203B41FA5}">
                      <a16:colId xmlns:a16="http://schemas.microsoft.com/office/drawing/2014/main" val="20001"/>
                    </a:ext>
                  </a:extLst>
                </a:gridCol>
                <a:gridCol w="1916828">
                  <a:extLst>
                    <a:ext uri="{9D8B030D-6E8A-4147-A177-3AD203B41FA5}">
                      <a16:colId xmlns:a16="http://schemas.microsoft.com/office/drawing/2014/main" val="20002"/>
                    </a:ext>
                  </a:extLst>
                </a:gridCol>
                <a:gridCol w="2136217">
                  <a:extLst>
                    <a:ext uri="{9D8B030D-6E8A-4147-A177-3AD203B41FA5}">
                      <a16:colId xmlns:a16="http://schemas.microsoft.com/office/drawing/2014/main" val="20003"/>
                    </a:ext>
                  </a:extLst>
                </a:gridCol>
              </a:tblGrid>
              <a:tr h="2590800">
                <a:tc>
                  <a:txBody>
                    <a:bodyPr/>
                    <a:lstStyle/>
                    <a:p>
                      <a:r>
                        <a:rPr lang="tr-TR" sz="1800" b="1" dirty="0" err="1" smtClean="0">
                          <a:solidFill>
                            <a:srgbClr val="FFFFFF"/>
                          </a:solidFill>
                        </a:rPr>
                        <a:t>Maternal</a:t>
                      </a:r>
                      <a:r>
                        <a:rPr lang="tr-TR" sz="1800" b="1" dirty="0" smtClean="0">
                          <a:solidFill>
                            <a:srgbClr val="FFFFFF"/>
                          </a:solidFill>
                        </a:rPr>
                        <a:t> </a:t>
                      </a:r>
                      <a:r>
                        <a:rPr lang="tr-TR" sz="1800" b="1" dirty="0" err="1" smtClean="0">
                          <a:solidFill>
                            <a:srgbClr val="FFFFFF"/>
                          </a:solidFill>
                        </a:rPr>
                        <a:t>Fetal</a:t>
                      </a:r>
                      <a:r>
                        <a:rPr lang="tr-TR" sz="1800" b="1" dirty="0" smtClean="0">
                          <a:solidFill>
                            <a:srgbClr val="FFFFFF"/>
                          </a:solidFill>
                        </a:rPr>
                        <a:t> HPA Aks Aktivasyonu</a:t>
                      </a:r>
                    </a:p>
                    <a:p>
                      <a:pPr marL="741363" lvl="1" indent="-284163">
                        <a:lnSpc>
                          <a:spcPct val="60000"/>
                        </a:lnSpc>
                        <a:spcBef>
                          <a:spcPts val="1000"/>
                        </a:spcBef>
                        <a:buClr>
                          <a:srgbClr val="FFFFFF"/>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tr-TR" sz="1500" dirty="0" err="1" smtClean="0"/>
                        <a:t>Corticotropin</a:t>
                      </a:r>
                      <a:r>
                        <a:rPr lang="en-US" altLang="tr-TR" sz="1500" dirty="0" smtClean="0"/>
                        <a:t>-releasing factor (CRH)</a:t>
                      </a:r>
                    </a:p>
                    <a:p>
                      <a:pPr marL="741363" lvl="1" indent="-284163">
                        <a:lnSpc>
                          <a:spcPct val="60000"/>
                        </a:lnSpc>
                        <a:spcBef>
                          <a:spcPts val="1000"/>
                        </a:spcBef>
                        <a:buClr>
                          <a:srgbClr val="FFFFFF"/>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tr-TR" sz="1500" dirty="0" err="1" smtClean="0"/>
                        <a:t>Estrone</a:t>
                      </a:r>
                      <a:r>
                        <a:rPr lang="en-US" altLang="tr-TR" sz="1500" dirty="0" smtClean="0"/>
                        <a:t>- </a:t>
                      </a:r>
                      <a:r>
                        <a:rPr lang="en-US" altLang="tr-TR" sz="1500" dirty="0" err="1" smtClean="0"/>
                        <a:t>Estriol</a:t>
                      </a:r>
                      <a:endParaRPr lang="en-US" altLang="tr-TR" sz="1500" dirty="0" smtClean="0"/>
                    </a:p>
                    <a:p>
                      <a:endParaRPr lang="tr-TR" sz="1800" b="1" dirty="0" smtClean="0">
                        <a:solidFill>
                          <a:srgbClr val="FFFFFF"/>
                        </a:solidFill>
                      </a:endParaRPr>
                    </a:p>
                    <a:p>
                      <a:r>
                        <a:rPr lang="tr-TR" sz="1500" b="1" dirty="0" smtClean="0">
                          <a:solidFill>
                            <a:srgbClr val="00FFFF"/>
                          </a:solidFill>
                        </a:rPr>
                        <a:t>   </a:t>
                      </a:r>
                      <a:r>
                        <a:rPr lang="tr-TR" sz="1500" b="1" dirty="0" err="1" smtClean="0">
                          <a:solidFill>
                            <a:srgbClr val="00FFFF"/>
                          </a:solidFill>
                        </a:rPr>
                        <a:t>Maternal</a:t>
                      </a:r>
                      <a:r>
                        <a:rPr lang="tr-TR" sz="1500" b="1" dirty="0" smtClean="0">
                          <a:solidFill>
                            <a:srgbClr val="00FFFF"/>
                          </a:solidFill>
                        </a:rPr>
                        <a:t>/</a:t>
                      </a:r>
                      <a:r>
                        <a:rPr lang="tr-TR" sz="1500" b="1" dirty="0" err="1" smtClean="0">
                          <a:solidFill>
                            <a:srgbClr val="00FFFF"/>
                          </a:solidFill>
                        </a:rPr>
                        <a:t>Fetal</a:t>
                      </a:r>
                      <a:r>
                        <a:rPr lang="tr-TR" sz="1500" b="1" dirty="0" smtClean="0">
                          <a:solidFill>
                            <a:srgbClr val="00FFFF"/>
                          </a:solidFill>
                        </a:rPr>
                        <a:t>     </a:t>
                      </a:r>
                    </a:p>
                    <a:p>
                      <a:r>
                        <a:rPr lang="tr-TR" sz="1500" b="1" baseline="0" dirty="0" smtClean="0">
                          <a:solidFill>
                            <a:srgbClr val="00FFFF"/>
                          </a:solidFill>
                        </a:rPr>
                        <a:t>          </a:t>
                      </a:r>
                      <a:r>
                        <a:rPr lang="tr-TR" sz="1500" b="1" dirty="0" smtClean="0">
                          <a:solidFill>
                            <a:srgbClr val="00FFFF"/>
                          </a:solidFill>
                        </a:rPr>
                        <a:t>Stres</a:t>
                      </a:r>
                    </a:p>
                    <a:p>
                      <a:r>
                        <a:rPr lang="tr-TR" sz="1500" b="1" dirty="0" smtClean="0">
                          <a:solidFill>
                            <a:srgbClr val="00FFFF"/>
                          </a:solidFill>
                        </a:rPr>
                        <a:t>          %30</a:t>
                      </a:r>
                      <a:endParaRPr lang="tr-TR" sz="1500" b="1" dirty="0">
                        <a:solidFill>
                          <a:srgbClr val="00FFFF"/>
                        </a:solidFill>
                      </a:endParaRPr>
                    </a:p>
                  </a:txBody>
                  <a:tcPr marL="68580" marR="68580" marT="34290" marB="34290">
                    <a:solidFill>
                      <a:srgbClr val="300E0A"/>
                    </a:solidFill>
                  </a:tcPr>
                </a:tc>
                <a:tc>
                  <a:txBody>
                    <a:bodyPr/>
                    <a:lstStyle/>
                    <a:p>
                      <a:r>
                        <a:rPr lang="tr-TR" sz="1800" dirty="0" err="1" smtClean="0"/>
                        <a:t>İnflamasyon</a:t>
                      </a:r>
                      <a:r>
                        <a:rPr lang="tr-TR" sz="1800" dirty="0" smtClean="0"/>
                        <a:t> / </a:t>
                      </a:r>
                      <a:r>
                        <a:rPr lang="tr-TR" sz="1800" dirty="0" err="1" smtClean="0"/>
                        <a:t>İnfeksiyon</a:t>
                      </a:r>
                      <a:endParaRPr lang="tr-TR" sz="1800" dirty="0" smtClean="0"/>
                    </a:p>
                    <a:p>
                      <a:pPr marL="741363" lvl="1" indent="-284163">
                        <a:lnSpc>
                          <a:spcPct val="60000"/>
                        </a:lnSpc>
                        <a:spcBef>
                          <a:spcPts val="1000"/>
                        </a:spcBef>
                        <a:buClr>
                          <a:srgbClr val="FFFFFF"/>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tr-TR" sz="1500" dirty="0" smtClean="0"/>
                        <a:t>Interleukin-1</a:t>
                      </a:r>
                    </a:p>
                    <a:p>
                      <a:pPr marL="741363" lvl="1" indent="-284163">
                        <a:buClr>
                          <a:srgbClr val="FFFFFF"/>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tr-TR" sz="1500" dirty="0" smtClean="0"/>
                        <a:t>Tumor </a:t>
                      </a:r>
                      <a:r>
                        <a:rPr lang="en-US" altLang="tr-TR" sz="1500" dirty="0" err="1" smtClean="0"/>
                        <a:t>nekrozis</a:t>
                      </a:r>
                      <a:r>
                        <a:rPr lang="en-US" altLang="tr-TR" sz="1500" dirty="0" smtClean="0"/>
                        <a:t> </a:t>
                      </a:r>
                      <a:r>
                        <a:rPr lang="en-US" altLang="tr-TR" sz="1500" dirty="0" err="1" smtClean="0"/>
                        <a:t>faktor</a:t>
                      </a:r>
                      <a:r>
                        <a:rPr lang="en-US" altLang="tr-TR" sz="1500" dirty="0" smtClean="0"/>
                        <a:t> (TNF)</a:t>
                      </a:r>
                    </a:p>
                    <a:p>
                      <a:endParaRPr lang="tr-TR" sz="1800" dirty="0" smtClean="0"/>
                    </a:p>
                    <a:p>
                      <a:endParaRPr lang="tr-TR" sz="1800" dirty="0" smtClean="0"/>
                    </a:p>
                    <a:p>
                      <a:r>
                        <a:rPr lang="tr-TR" sz="1500" dirty="0" smtClean="0">
                          <a:solidFill>
                            <a:srgbClr val="00FFFF"/>
                          </a:solidFill>
                        </a:rPr>
                        <a:t>   </a:t>
                      </a:r>
                      <a:r>
                        <a:rPr lang="tr-TR" sz="1500" dirty="0" err="1" smtClean="0">
                          <a:solidFill>
                            <a:srgbClr val="00FFFF"/>
                          </a:solidFill>
                        </a:rPr>
                        <a:t>Koryodesidual</a:t>
                      </a:r>
                      <a:r>
                        <a:rPr lang="tr-TR" sz="1500" dirty="0" smtClean="0">
                          <a:solidFill>
                            <a:srgbClr val="00FFFF"/>
                          </a:solidFill>
                        </a:rPr>
                        <a:t>-</a:t>
                      </a:r>
                      <a:r>
                        <a:rPr lang="tr-TR" sz="1500" baseline="0" dirty="0" smtClean="0">
                          <a:solidFill>
                            <a:srgbClr val="00FFFF"/>
                          </a:solidFill>
                        </a:rPr>
                        <a:t>    </a:t>
                      </a:r>
                    </a:p>
                    <a:p>
                      <a:r>
                        <a:rPr lang="tr-TR" sz="1500" baseline="0" dirty="0" smtClean="0">
                          <a:solidFill>
                            <a:srgbClr val="00FFFF"/>
                          </a:solidFill>
                        </a:rPr>
                        <a:t>        Sistemik </a:t>
                      </a:r>
                      <a:r>
                        <a:rPr lang="tr-TR" sz="1500" baseline="0" dirty="0" err="1" smtClean="0">
                          <a:solidFill>
                            <a:srgbClr val="00FFFF"/>
                          </a:solidFill>
                        </a:rPr>
                        <a:t>İnf</a:t>
                      </a:r>
                      <a:r>
                        <a:rPr lang="tr-TR" sz="1500" baseline="0" dirty="0" smtClean="0">
                          <a:solidFill>
                            <a:srgbClr val="00FFFF"/>
                          </a:solidFill>
                        </a:rPr>
                        <a:t>.</a:t>
                      </a:r>
                    </a:p>
                    <a:p>
                      <a:r>
                        <a:rPr lang="tr-TR" sz="1500" baseline="0" dirty="0" smtClean="0">
                          <a:solidFill>
                            <a:srgbClr val="00FFFF"/>
                          </a:solidFill>
                        </a:rPr>
                        <a:t>           %40</a:t>
                      </a:r>
                      <a:endParaRPr lang="tr-TR" sz="1500" dirty="0">
                        <a:solidFill>
                          <a:srgbClr val="00FFFF"/>
                        </a:solidFill>
                      </a:endParaRPr>
                    </a:p>
                  </a:txBody>
                  <a:tcPr marL="68580" marR="68580" marT="34290" marB="34290">
                    <a:solidFill>
                      <a:srgbClr val="300E0A"/>
                    </a:solidFill>
                  </a:tcPr>
                </a:tc>
                <a:tc>
                  <a:txBody>
                    <a:bodyPr/>
                    <a:lstStyle/>
                    <a:p>
                      <a:r>
                        <a:rPr lang="tr-TR" sz="1800" dirty="0" err="1" smtClean="0"/>
                        <a:t>Desidual</a:t>
                      </a:r>
                      <a:r>
                        <a:rPr lang="tr-TR" sz="1800" dirty="0" smtClean="0"/>
                        <a:t> Kanama</a:t>
                      </a:r>
                    </a:p>
                    <a:p>
                      <a:pPr lvl="1"/>
                      <a:r>
                        <a:rPr lang="tr-TR" sz="1500" dirty="0" smtClean="0"/>
                        <a:t>- </a:t>
                      </a:r>
                      <a:r>
                        <a:rPr lang="tr-TR" sz="1500" dirty="0" err="1" smtClean="0"/>
                        <a:t>Trombin</a:t>
                      </a:r>
                      <a:r>
                        <a:rPr lang="tr-TR" sz="1500" dirty="0" smtClean="0"/>
                        <a:t> aktivasyonu</a:t>
                      </a:r>
                    </a:p>
                    <a:p>
                      <a:endParaRPr lang="tr-TR" sz="1500" dirty="0" smtClean="0"/>
                    </a:p>
                    <a:p>
                      <a:r>
                        <a:rPr lang="tr-TR" sz="1500" dirty="0" smtClean="0">
                          <a:solidFill>
                            <a:srgbClr val="00FFFF"/>
                          </a:solidFill>
                        </a:rPr>
                        <a:t>    </a:t>
                      </a:r>
                    </a:p>
                    <a:p>
                      <a:r>
                        <a:rPr lang="tr-TR" sz="1500" dirty="0" smtClean="0">
                          <a:solidFill>
                            <a:srgbClr val="00FFFF"/>
                          </a:solidFill>
                        </a:rPr>
                        <a:t>   </a:t>
                      </a:r>
                    </a:p>
                    <a:p>
                      <a:endParaRPr lang="tr-TR" sz="1500" dirty="0" smtClean="0">
                        <a:solidFill>
                          <a:srgbClr val="00FFFF"/>
                        </a:solidFill>
                      </a:endParaRPr>
                    </a:p>
                    <a:p>
                      <a:endParaRPr lang="tr-TR" sz="1500" dirty="0" smtClean="0">
                        <a:solidFill>
                          <a:srgbClr val="00FFFF"/>
                        </a:solidFill>
                      </a:endParaRPr>
                    </a:p>
                    <a:p>
                      <a:r>
                        <a:rPr lang="tr-TR" sz="1500" dirty="0" err="1" smtClean="0">
                          <a:solidFill>
                            <a:srgbClr val="00FFFF"/>
                          </a:solidFill>
                        </a:rPr>
                        <a:t>Dekolman</a:t>
                      </a:r>
                      <a:endParaRPr lang="tr-TR" sz="1500" dirty="0" smtClean="0">
                        <a:solidFill>
                          <a:srgbClr val="00FFFF"/>
                        </a:solidFill>
                      </a:endParaRPr>
                    </a:p>
                    <a:p>
                      <a:r>
                        <a:rPr lang="tr-TR" sz="1500" baseline="0" dirty="0" smtClean="0">
                          <a:solidFill>
                            <a:srgbClr val="00FFFF"/>
                          </a:solidFill>
                        </a:rPr>
                        <a:t>   </a:t>
                      </a:r>
                      <a:r>
                        <a:rPr lang="tr-TR" sz="1500" dirty="0" smtClean="0">
                          <a:solidFill>
                            <a:srgbClr val="00FFFF"/>
                          </a:solidFill>
                        </a:rPr>
                        <a:t>%20</a:t>
                      </a:r>
                      <a:endParaRPr lang="tr-TR" sz="1500" dirty="0">
                        <a:solidFill>
                          <a:srgbClr val="00FFFF"/>
                        </a:solidFill>
                      </a:endParaRPr>
                    </a:p>
                  </a:txBody>
                  <a:tcPr marL="68580" marR="68580" marT="34290" marB="34290">
                    <a:solidFill>
                      <a:srgbClr val="300E0A"/>
                    </a:solidFill>
                  </a:tcPr>
                </a:tc>
                <a:tc>
                  <a:txBody>
                    <a:bodyPr/>
                    <a:lstStyle/>
                    <a:p>
                      <a:r>
                        <a:rPr lang="tr-TR" sz="1800" dirty="0" smtClean="0"/>
                        <a:t>Aşırı </a:t>
                      </a:r>
                      <a:r>
                        <a:rPr lang="tr-TR" sz="1800" dirty="0" err="1" smtClean="0"/>
                        <a:t>Uterin</a:t>
                      </a:r>
                      <a:r>
                        <a:rPr lang="tr-TR" sz="1800" dirty="0" smtClean="0"/>
                        <a:t> Gerilme</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altLang="tr-TR" sz="1500" dirty="0" smtClean="0"/>
                        <a:t>- Myometrial </a:t>
                      </a:r>
                      <a:r>
                        <a:rPr lang="en-US" altLang="tr-TR" sz="1500" dirty="0" err="1" smtClean="0"/>
                        <a:t>aktivasyon</a:t>
                      </a:r>
                      <a:endParaRPr lang="en-US" altLang="tr-TR" sz="1500" dirty="0" smtClean="0"/>
                    </a:p>
                    <a:p>
                      <a:endParaRPr lang="tr-TR" sz="1800" dirty="0" smtClean="0"/>
                    </a:p>
                    <a:p>
                      <a:endParaRPr lang="tr-TR" sz="1800" dirty="0" smtClean="0"/>
                    </a:p>
                    <a:p>
                      <a:r>
                        <a:rPr lang="tr-TR" sz="1500" dirty="0" smtClean="0">
                          <a:solidFill>
                            <a:srgbClr val="00FFFF"/>
                          </a:solidFill>
                        </a:rPr>
                        <a:t>    </a:t>
                      </a:r>
                    </a:p>
                    <a:p>
                      <a:r>
                        <a:rPr lang="tr-TR" sz="1500" dirty="0" smtClean="0">
                          <a:solidFill>
                            <a:srgbClr val="00FFFF"/>
                          </a:solidFill>
                        </a:rPr>
                        <a:t>   </a:t>
                      </a:r>
                    </a:p>
                    <a:p>
                      <a:r>
                        <a:rPr lang="tr-TR" sz="1500" dirty="0" smtClean="0">
                          <a:solidFill>
                            <a:srgbClr val="00FFFF"/>
                          </a:solidFill>
                        </a:rPr>
                        <a:t>  Çoğul gebelik,       </a:t>
                      </a:r>
                    </a:p>
                    <a:p>
                      <a:r>
                        <a:rPr lang="tr-TR" sz="1500" dirty="0" smtClean="0">
                          <a:solidFill>
                            <a:srgbClr val="00FFFF"/>
                          </a:solidFill>
                        </a:rPr>
                        <a:t>    </a:t>
                      </a:r>
                      <a:r>
                        <a:rPr lang="tr-TR" sz="1500" dirty="0" err="1" smtClean="0">
                          <a:solidFill>
                            <a:srgbClr val="00FFFF"/>
                          </a:solidFill>
                        </a:rPr>
                        <a:t>Polihidramnios</a:t>
                      </a:r>
                      <a:endParaRPr lang="tr-TR" sz="1500" dirty="0" smtClean="0">
                        <a:solidFill>
                          <a:srgbClr val="00FFFF"/>
                        </a:solidFill>
                      </a:endParaRPr>
                    </a:p>
                    <a:p>
                      <a:r>
                        <a:rPr lang="tr-TR" sz="1500" dirty="0" smtClean="0">
                          <a:solidFill>
                            <a:srgbClr val="00FFFF"/>
                          </a:solidFill>
                        </a:rPr>
                        <a:t>        %10</a:t>
                      </a:r>
                      <a:endParaRPr lang="tr-TR" sz="1500" dirty="0">
                        <a:solidFill>
                          <a:srgbClr val="00FFFF"/>
                        </a:solidFill>
                      </a:endParaRPr>
                    </a:p>
                  </a:txBody>
                  <a:tcPr marL="68580" marR="68580" marT="34290" marB="34290">
                    <a:solidFill>
                      <a:srgbClr val="300E0A"/>
                    </a:solidFill>
                  </a:tcPr>
                </a:tc>
                <a:extLst>
                  <a:ext uri="{0D108BD9-81ED-4DB2-BD59-A6C34878D82A}">
                    <a16:rowId xmlns:a16="http://schemas.microsoft.com/office/drawing/2014/main" val="10000"/>
                  </a:ext>
                </a:extLst>
              </a:tr>
            </a:tbl>
          </a:graphicData>
        </a:graphic>
      </p:graphicFrame>
      <p:sp>
        <p:nvSpPr>
          <p:cNvPr id="3" name="İçerik Yer Tutucusu 2"/>
          <p:cNvSpPr txBox="1">
            <a:spLocks/>
          </p:cNvSpPr>
          <p:nvPr/>
        </p:nvSpPr>
        <p:spPr>
          <a:xfrm>
            <a:off x="3543648" y="4785520"/>
            <a:ext cx="1728192" cy="929945"/>
          </a:xfrm>
          <a:prstGeom prst="rect">
            <a:avLst/>
          </a:prstGeom>
          <a:solidFill>
            <a:schemeClr val="accent1">
              <a:lumMod val="50000"/>
            </a:schemeClr>
          </a:solidFill>
        </p:spPr>
        <p:txBody>
          <a:bodyPr vert="horz">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ctr">
              <a:buNone/>
            </a:pPr>
            <a:r>
              <a:rPr lang="tr-TR" sz="2400" b="1" dirty="0">
                <a:solidFill>
                  <a:schemeClr val="bg1"/>
                </a:solidFill>
              </a:rPr>
              <a:t>Erken Doğum</a:t>
            </a:r>
          </a:p>
        </p:txBody>
      </p:sp>
      <p:cxnSp>
        <p:nvCxnSpPr>
          <p:cNvPr id="5" name="Düz Ok Bağlayıcısı 9"/>
          <p:cNvCxnSpPr/>
          <p:nvPr/>
        </p:nvCxnSpPr>
        <p:spPr>
          <a:xfrm>
            <a:off x="1916917" y="4439315"/>
            <a:ext cx="1266959" cy="70642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 name="Düz Ok Bağlayıcısı 9"/>
          <p:cNvCxnSpPr/>
          <p:nvPr/>
        </p:nvCxnSpPr>
        <p:spPr>
          <a:xfrm>
            <a:off x="3932455" y="4335196"/>
            <a:ext cx="346134" cy="4573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 name="Düz Ok Bağlayıcısı 9"/>
          <p:cNvCxnSpPr/>
          <p:nvPr/>
        </p:nvCxnSpPr>
        <p:spPr>
          <a:xfrm flipH="1">
            <a:off x="4857219" y="4308407"/>
            <a:ext cx="130418" cy="46106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 name="Düz Ok Bağlayıcısı 9"/>
          <p:cNvCxnSpPr/>
          <p:nvPr/>
        </p:nvCxnSpPr>
        <p:spPr>
          <a:xfrm rot="10800000" flipV="1">
            <a:off x="5581488" y="4413419"/>
            <a:ext cx="1159899" cy="86742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Başlık 8"/>
          <p:cNvSpPr>
            <a:spLocks noGrp="1"/>
          </p:cNvSpPr>
          <p:nvPr>
            <p:ph type="title"/>
          </p:nvPr>
        </p:nvSpPr>
        <p:spPr/>
        <p:txBody>
          <a:bodyPr/>
          <a:lstStyle/>
          <a:p>
            <a:r>
              <a:rPr lang="tr-TR" b="1" dirty="0"/>
              <a:t>III- </a:t>
            </a:r>
            <a:r>
              <a:rPr lang="tr-TR" b="1" dirty="0" err="1"/>
              <a:t>Preterm</a:t>
            </a:r>
            <a:r>
              <a:rPr lang="tr-TR" b="1" dirty="0"/>
              <a:t> Doğumun </a:t>
            </a:r>
            <a:r>
              <a:rPr lang="tr-TR" b="1" dirty="0" err="1" smtClean="0"/>
              <a:t>Etiopatogenezi</a:t>
            </a:r>
            <a:r>
              <a:rPr lang="tr-TR" b="1" dirty="0" smtClean="0"/>
              <a:t>-Özet</a:t>
            </a:r>
            <a:endParaRPr lang="tr-TR" dirty="0"/>
          </a:p>
        </p:txBody>
      </p:sp>
      <p:sp>
        <p:nvSpPr>
          <p:cNvPr id="4" name="Dikdörtgen 3"/>
          <p:cNvSpPr/>
          <p:nvPr/>
        </p:nvSpPr>
        <p:spPr>
          <a:xfrm>
            <a:off x="1226127" y="5795950"/>
            <a:ext cx="5418117" cy="210058"/>
          </a:xfrm>
          <a:prstGeom prst="rect">
            <a:avLst/>
          </a:prstGeom>
        </p:spPr>
        <p:txBody>
          <a:bodyPr wrap="square">
            <a:spAutoFit/>
          </a:bodyPr>
          <a:lstStyle/>
          <a:p>
            <a:pPr marL="556022" lvl="1" indent="-213122">
              <a:lnSpc>
                <a:spcPct val="60000"/>
              </a:lnSpc>
              <a:spcBef>
                <a:spcPts val="750"/>
              </a:spcBef>
              <a:buClr>
                <a:srgbClr val="FFFFFF"/>
              </a:buClr>
              <a:buFont typeface="Arial" charset="0"/>
              <a:buChar char="–"/>
              <a:tabLst>
                <a:tab pos="683419" algn="l"/>
                <a:tab pos="1369219" algn="l"/>
                <a:tab pos="2055019" algn="l"/>
                <a:tab pos="2740819" algn="l"/>
                <a:tab pos="3426619" algn="l"/>
                <a:tab pos="4112419" algn="l"/>
                <a:tab pos="4798219" algn="l"/>
                <a:tab pos="5484019" algn="l"/>
                <a:tab pos="6169819" algn="l"/>
                <a:tab pos="6855619" algn="l"/>
                <a:tab pos="7541419" algn="l"/>
              </a:tabLst>
            </a:pPr>
            <a:r>
              <a:rPr lang="en-US" altLang="tr-TR" sz="1275" dirty="0"/>
              <a:t> Lockwood CJ, </a:t>
            </a:r>
            <a:r>
              <a:rPr lang="en-US" altLang="tr-TR" sz="1275" dirty="0" err="1"/>
              <a:t>Iams</a:t>
            </a:r>
            <a:r>
              <a:rPr lang="en-US" altLang="tr-TR" sz="1275" dirty="0"/>
              <a:t> JD. In: Precis: Obstetrics, 3rd ed. ACOG, 2005.</a:t>
            </a:r>
          </a:p>
        </p:txBody>
      </p:sp>
    </p:spTree>
    <p:extLst>
      <p:ext uri="{BB962C8B-B14F-4D97-AF65-F5344CB8AC3E}">
        <p14:creationId xmlns:p14="http://schemas.microsoft.com/office/powerpoint/2010/main" val="9603985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Sunum Akışı</a:t>
            </a:r>
            <a:endParaRPr lang="tr-TR" dirty="0"/>
          </a:p>
        </p:txBody>
      </p:sp>
      <p:sp>
        <p:nvSpPr>
          <p:cNvPr id="3" name="İçerik Yer Tutucusu 2"/>
          <p:cNvSpPr>
            <a:spLocks noGrp="1"/>
          </p:cNvSpPr>
          <p:nvPr>
            <p:ph idx="1"/>
          </p:nvPr>
        </p:nvSpPr>
        <p:spPr/>
        <p:txBody>
          <a:bodyPr/>
          <a:lstStyle/>
          <a:p>
            <a:pPr marL="428625" indent="-428625">
              <a:buFont typeface="+mj-lt"/>
              <a:buAutoNum type="romanUcPeriod"/>
            </a:pPr>
            <a:r>
              <a:rPr lang="tr-TR" b="1" dirty="0" err="1" smtClean="0"/>
              <a:t>Preterm</a:t>
            </a:r>
            <a:r>
              <a:rPr lang="tr-TR" b="1" dirty="0" smtClean="0"/>
              <a:t> Doğumun Tanımı</a:t>
            </a:r>
          </a:p>
          <a:p>
            <a:pPr marL="428625" indent="-428625">
              <a:buFont typeface="+mj-lt"/>
              <a:buAutoNum type="romanUcPeriod"/>
            </a:pPr>
            <a:r>
              <a:rPr lang="tr-TR" b="1" dirty="0" err="1"/>
              <a:t>Preterm</a:t>
            </a:r>
            <a:r>
              <a:rPr lang="tr-TR" b="1" dirty="0"/>
              <a:t> Doğumun </a:t>
            </a:r>
            <a:r>
              <a:rPr lang="tr-TR" b="1" dirty="0" err="1" smtClean="0"/>
              <a:t>Epidemiolojisi</a:t>
            </a:r>
            <a:endParaRPr lang="tr-TR" b="1" dirty="0" smtClean="0"/>
          </a:p>
          <a:p>
            <a:pPr marL="428625" indent="-428625">
              <a:buFont typeface="+mj-lt"/>
              <a:buAutoNum type="romanUcPeriod"/>
            </a:pPr>
            <a:r>
              <a:rPr lang="tr-TR" b="1" dirty="0" err="1"/>
              <a:t>Preterm</a:t>
            </a:r>
            <a:r>
              <a:rPr lang="tr-TR" b="1" dirty="0"/>
              <a:t> Doğumun </a:t>
            </a:r>
            <a:r>
              <a:rPr lang="tr-TR" b="1" dirty="0" err="1" smtClean="0"/>
              <a:t>Etiopatogenezi</a:t>
            </a:r>
            <a:endParaRPr lang="tr-TR" b="1" dirty="0" smtClean="0"/>
          </a:p>
          <a:p>
            <a:pPr marL="428625" indent="-428625">
              <a:buFont typeface="+mj-lt"/>
              <a:buAutoNum type="romanUcPeriod"/>
            </a:pPr>
            <a:r>
              <a:rPr lang="tr-TR" b="1" dirty="0" err="1">
                <a:solidFill>
                  <a:srgbClr val="FF0000"/>
                </a:solidFill>
              </a:rPr>
              <a:t>Preterm</a:t>
            </a:r>
            <a:r>
              <a:rPr lang="tr-TR" b="1" dirty="0">
                <a:solidFill>
                  <a:srgbClr val="FF0000"/>
                </a:solidFill>
              </a:rPr>
              <a:t> Doğumun </a:t>
            </a:r>
            <a:r>
              <a:rPr lang="tr-TR" b="1" dirty="0" smtClean="0">
                <a:solidFill>
                  <a:srgbClr val="FF0000"/>
                </a:solidFill>
              </a:rPr>
              <a:t>Risk Faktörleri</a:t>
            </a:r>
            <a:endParaRPr lang="tr-TR" b="1" dirty="0">
              <a:solidFill>
                <a:srgbClr val="FF0000"/>
              </a:solidFill>
            </a:endParaRPr>
          </a:p>
        </p:txBody>
      </p:sp>
    </p:spTree>
    <p:extLst>
      <p:ext uri="{BB962C8B-B14F-4D97-AF65-F5344CB8AC3E}">
        <p14:creationId xmlns:p14="http://schemas.microsoft.com/office/powerpoint/2010/main" val="12989115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p:cNvSpPr txBox="1"/>
          <p:nvPr/>
        </p:nvSpPr>
        <p:spPr>
          <a:xfrm>
            <a:off x="3476767" y="2290265"/>
            <a:ext cx="2637430" cy="1477328"/>
          </a:xfrm>
          <a:prstGeom prst="rect">
            <a:avLst/>
          </a:prstGeom>
          <a:noFill/>
          <a:ln w="57150">
            <a:solidFill>
              <a:schemeClr val="accent1"/>
            </a:solidFill>
          </a:ln>
        </p:spPr>
        <p:txBody>
          <a:bodyPr wrap="square" rtlCol="0">
            <a:spAutoFit/>
          </a:bodyPr>
          <a:lstStyle/>
          <a:p>
            <a:r>
              <a:rPr lang="tr-TR" b="1" u="sng" dirty="0" err="1">
                <a:solidFill>
                  <a:srgbClr val="FF0000"/>
                </a:solidFill>
              </a:rPr>
              <a:t>Plasental</a:t>
            </a:r>
            <a:r>
              <a:rPr lang="tr-TR" b="1" u="sng" dirty="0">
                <a:solidFill>
                  <a:srgbClr val="FF0000"/>
                </a:solidFill>
              </a:rPr>
              <a:t> </a:t>
            </a:r>
            <a:r>
              <a:rPr lang="tr-TR" b="1" u="sng" dirty="0">
                <a:solidFill>
                  <a:srgbClr val="FF0000"/>
                </a:solidFill>
              </a:rPr>
              <a:t>faktörler;</a:t>
            </a:r>
          </a:p>
          <a:p>
            <a:r>
              <a:rPr lang="tr-TR" dirty="0" err="1"/>
              <a:t>Plasental</a:t>
            </a:r>
            <a:r>
              <a:rPr lang="tr-TR" dirty="0"/>
              <a:t> yetmezlik</a:t>
            </a:r>
            <a:endParaRPr lang="tr-TR" dirty="0"/>
          </a:p>
          <a:p>
            <a:r>
              <a:rPr lang="tr-TR" dirty="0" err="1"/>
              <a:t>Tromboz</a:t>
            </a:r>
            <a:endParaRPr lang="tr-TR" dirty="0"/>
          </a:p>
          <a:p>
            <a:r>
              <a:rPr lang="tr-TR" dirty="0"/>
              <a:t>Plasenta </a:t>
            </a:r>
            <a:r>
              <a:rPr lang="tr-TR" dirty="0" err="1"/>
              <a:t>previa</a:t>
            </a:r>
            <a:endParaRPr lang="tr-TR" dirty="0"/>
          </a:p>
          <a:p>
            <a:r>
              <a:rPr lang="tr-TR" dirty="0" err="1"/>
              <a:t>Plasental</a:t>
            </a:r>
            <a:r>
              <a:rPr lang="tr-TR" dirty="0"/>
              <a:t> </a:t>
            </a:r>
            <a:r>
              <a:rPr lang="tr-TR" dirty="0" err="1"/>
              <a:t>dekolman</a:t>
            </a:r>
            <a:endParaRPr lang="tr-TR" dirty="0"/>
          </a:p>
        </p:txBody>
      </p:sp>
      <p:sp>
        <p:nvSpPr>
          <p:cNvPr id="9" name="Metin kutusu 8"/>
          <p:cNvSpPr txBox="1"/>
          <p:nvPr/>
        </p:nvSpPr>
        <p:spPr>
          <a:xfrm>
            <a:off x="6254086" y="2428764"/>
            <a:ext cx="2753436" cy="1200329"/>
          </a:xfrm>
          <a:prstGeom prst="rect">
            <a:avLst/>
          </a:prstGeom>
          <a:noFill/>
          <a:ln w="57150">
            <a:solidFill>
              <a:schemeClr val="accent1"/>
            </a:solidFill>
          </a:ln>
        </p:spPr>
        <p:txBody>
          <a:bodyPr wrap="square" rtlCol="0">
            <a:spAutoFit/>
          </a:bodyPr>
          <a:lstStyle/>
          <a:p>
            <a:r>
              <a:rPr lang="tr-TR" b="1" u="sng" dirty="0" err="1">
                <a:solidFill>
                  <a:srgbClr val="FF0000"/>
                </a:solidFill>
              </a:rPr>
              <a:t>Fetal</a:t>
            </a:r>
            <a:r>
              <a:rPr lang="tr-TR" b="1" u="sng" dirty="0">
                <a:solidFill>
                  <a:srgbClr val="FF0000"/>
                </a:solidFill>
              </a:rPr>
              <a:t> </a:t>
            </a:r>
            <a:r>
              <a:rPr lang="tr-TR" b="1" u="sng" dirty="0">
                <a:solidFill>
                  <a:srgbClr val="FF0000"/>
                </a:solidFill>
              </a:rPr>
              <a:t>faktörler;</a:t>
            </a:r>
            <a:endParaRPr lang="tr-TR" b="1" u="sng" dirty="0">
              <a:solidFill>
                <a:srgbClr val="FF0000"/>
              </a:solidFill>
            </a:endParaRPr>
          </a:p>
          <a:p>
            <a:r>
              <a:rPr lang="tr-TR" dirty="0"/>
              <a:t>Çoğul gebelik</a:t>
            </a:r>
          </a:p>
          <a:p>
            <a:r>
              <a:rPr lang="tr-TR" dirty="0" err="1"/>
              <a:t>Konjenital</a:t>
            </a:r>
            <a:r>
              <a:rPr lang="tr-TR" dirty="0"/>
              <a:t> </a:t>
            </a:r>
            <a:r>
              <a:rPr lang="tr-TR" dirty="0" err="1"/>
              <a:t>malformasyonlar</a:t>
            </a:r>
            <a:endParaRPr lang="tr-TR" dirty="0"/>
          </a:p>
          <a:p>
            <a:r>
              <a:rPr lang="tr-TR" dirty="0" err="1"/>
              <a:t>İntrauterin</a:t>
            </a:r>
            <a:r>
              <a:rPr lang="tr-TR" dirty="0"/>
              <a:t> ölüm</a:t>
            </a:r>
          </a:p>
        </p:txBody>
      </p:sp>
      <p:sp>
        <p:nvSpPr>
          <p:cNvPr id="10" name="Metin kutusu 9"/>
          <p:cNvSpPr txBox="1"/>
          <p:nvPr/>
        </p:nvSpPr>
        <p:spPr>
          <a:xfrm>
            <a:off x="378726" y="1798946"/>
            <a:ext cx="2958152" cy="3693319"/>
          </a:xfrm>
          <a:prstGeom prst="rect">
            <a:avLst/>
          </a:prstGeom>
          <a:noFill/>
          <a:ln w="57150">
            <a:solidFill>
              <a:schemeClr val="accent1"/>
            </a:solidFill>
          </a:ln>
        </p:spPr>
        <p:txBody>
          <a:bodyPr wrap="square" rtlCol="0">
            <a:spAutoFit/>
          </a:bodyPr>
          <a:lstStyle/>
          <a:p>
            <a:r>
              <a:rPr lang="tr-TR" b="1" u="sng" dirty="0" err="1">
                <a:solidFill>
                  <a:srgbClr val="FF0000"/>
                </a:solidFill>
              </a:rPr>
              <a:t>Maternal</a:t>
            </a:r>
            <a:r>
              <a:rPr lang="tr-TR" b="1" u="sng" dirty="0">
                <a:solidFill>
                  <a:srgbClr val="FF0000"/>
                </a:solidFill>
              </a:rPr>
              <a:t> faktörler;</a:t>
            </a:r>
          </a:p>
          <a:p>
            <a:r>
              <a:rPr lang="tr-TR" dirty="0"/>
              <a:t>Hamilelik </a:t>
            </a:r>
            <a:r>
              <a:rPr lang="tr-TR" dirty="0"/>
              <a:t>komplikasyonları</a:t>
            </a:r>
          </a:p>
          <a:p>
            <a:r>
              <a:rPr lang="tr-TR" dirty="0" err="1"/>
              <a:t>Uterin</a:t>
            </a:r>
            <a:r>
              <a:rPr lang="tr-TR" dirty="0"/>
              <a:t> anomalileri</a:t>
            </a:r>
          </a:p>
          <a:p>
            <a:r>
              <a:rPr lang="tr-TR" dirty="0" err="1"/>
              <a:t>Servikal</a:t>
            </a:r>
            <a:r>
              <a:rPr lang="tr-TR" dirty="0"/>
              <a:t> faktörler</a:t>
            </a:r>
          </a:p>
          <a:p>
            <a:r>
              <a:rPr lang="tr-TR" dirty="0"/>
              <a:t>Tıbbi </a:t>
            </a:r>
            <a:r>
              <a:rPr lang="tr-TR" dirty="0"/>
              <a:t>ve cerrahi </a:t>
            </a:r>
            <a:r>
              <a:rPr lang="tr-TR" dirty="0"/>
              <a:t>hastalıklar</a:t>
            </a:r>
          </a:p>
          <a:p>
            <a:r>
              <a:rPr lang="tr-TR" dirty="0" err="1"/>
              <a:t>Genital</a:t>
            </a:r>
            <a:r>
              <a:rPr lang="tr-TR" dirty="0"/>
              <a:t> </a:t>
            </a:r>
            <a:r>
              <a:rPr lang="tr-TR" dirty="0"/>
              <a:t>sistem </a:t>
            </a:r>
            <a:r>
              <a:rPr lang="tr-TR" dirty="0"/>
              <a:t>enfeksiyonları</a:t>
            </a:r>
            <a:endParaRPr lang="tr-TR" dirty="0"/>
          </a:p>
          <a:p>
            <a:endParaRPr lang="tr-TR" dirty="0"/>
          </a:p>
          <a:p>
            <a:r>
              <a:rPr lang="tr-TR" dirty="0"/>
              <a:t>Erken </a:t>
            </a:r>
            <a:r>
              <a:rPr lang="tr-TR" dirty="0"/>
              <a:t>doğum öyküsü</a:t>
            </a:r>
          </a:p>
          <a:p>
            <a:r>
              <a:rPr lang="tr-TR" dirty="0"/>
              <a:t>ART sonrası gebelik</a:t>
            </a:r>
          </a:p>
          <a:p>
            <a:r>
              <a:rPr lang="tr-TR" dirty="0"/>
              <a:t>Düşük sosyoekonomik durum</a:t>
            </a:r>
          </a:p>
          <a:p>
            <a:r>
              <a:rPr lang="tr-TR" dirty="0"/>
              <a:t>Kötü beslenme</a:t>
            </a:r>
          </a:p>
          <a:p>
            <a:r>
              <a:rPr lang="tr-TR" dirty="0"/>
              <a:t>Sigara </a:t>
            </a:r>
          </a:p>
          <a:p>
            <a:r>
              <a:rPr lang="tr-TR" dirty="0"/>
              <a:t>Anne </a:t>
            </a:r>
            <a:r>
              <a:rPr lang="tr-TR" dirty="0"/>
              <a:t>stresi</a:t>
            </a:r>
            <a:endParaRPr lang="tr-TR" dirty="0"/>
          </a:p>
        </p:txBody>
      </p:sp>
      <p:sp>
        <p:nvSpPr>
          <p:cNvPr id="14" name="Başlık 13"/>
          <p:cNvSpPr>
            <a:spLocks noGrp="1"/>
          </p:cNvSpPr>
          <p:nvPr>
            <p:ph type="title"/>
          </p:nvPr>
        </p:nvSpPr>
        <p:spPr/>
        <p:txBody>
          <a:bodyPr>
            <a:normAutofit fontScale="90000"/>
          </a:bodyPr>
          <a:lstStyle/>
          <a:p>
            <a:r>
              <a:rPr lang="tr-TR" b="1" dirty="0"/>
              <a:t>IV- </a:t>
            </a:r>
            <a:r>
              <a:rPr lang="tr-TR" b="1" dirty="0" err="1"/>
              <a:t>Preterm</a:t>
            </a:r>
            <a:r>
              <a:rPr lang="tr-TR" b="1" dirty="0"/>
              <a:t> Doğumun Risk Faktörleri</a:t>
            </a:r>
            <a:br>
              <a:rPr lang="tr-TR" b="1" dirty="0"/>
            </a:br>
            <a:endParaRPr lang="tr-TR" dirty="0"/>
          </a:p>
        </p:txBody>
      </p:sp>
    </p:spTree>
    <p:extLst>
      <p:ext uri="{BB962C8B-B14F-4D97-AF65-F5344CB8AC3E}">
        <p14:creationId xmlns:p14="http://schemas.microsoft.com/office/powerpoint/2010/main" val="18965798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IV- </a:t>
            </a:r>
            <a:r>
              <a:rPr lang="tr-TR" b="1" dirty="0" err="1" smtClean="0"/>
              <a:t>Preterm</a:t>
            </a:r>
            <a:r>
              <a:rPr lang="tr-TR" b="1" dirty="0" smtClean="0"/>
              <a:t> </a:t>
            </a:r>
            <a:r>
              <a:rPr lang="tr-TR" b="1" dirty="0"/>
              <a:t>Doğumun Risk Faktörleri</a:t>
            </a:r>
            <a:br>
              <a:rPr lang="tr-TR" b="1" dirty="0"/>
            </a:br>
            <a:endParaRPr lang="tr-TR" dirty="0"/>
          </a:p>
        </p:txBody>
      </p:sp>
      <p:pic>
        <p:nvPicPr>
          <p:cNvPr id="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9976"/>
          <a:stretch/>
        </p:blipFill>
        <p:spPr bwMode="auto">
          <a:xfrm>
            <a:off x="255896" y="1815006"/>
            <a:ext cx="8553087" cy="4027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836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IV- </a:t>
            </a:r>
            <a:r>
              <a:rPr lang="tr-TR" b="1" dirty="0" err="1"/>
              <a:t>Preterm</a:t>
            </a:r>
            <a:r>
              <a:rPr lang="tr-TR" b="1" dirty="0"/>
              <a:t> Doğumun Risk Faktörleri</a:t>
            </a:r>
            <a:br>
              <a:rPr lang="tr-TR" b="1" dirty="0"/>
            </a:br>
            <a:endParaRPr lang="tr-TR" dirty="0"/>
          </a:p>
        </p:txBody>
      </p:sp>
      <p:sp>
        <p:nvSpPr>
          <p:cNvPr id="7" name="Rectangle 3"/>
          <p:cNvSpPr txBox="1">
            <a:spLocks noChangeArrowheads="1"/>
          </p:cNvSpPr>
          <p:nvPr/>
        </p:nvSpPr>
        <p:spPr>
          <a:xfrm>
            <a:off x="925408" y="2251104"/>
            <a:ext cx="7334900" cy="561188"/>
          </a:xfrm>
          <a:prstGeom prst="rect">
            <a:avLst/>
          </a:prstGeom>
          <a:ln w="57150">
            <a:solidFill>
              <a:schemeClr val="accent1"/>
            </a:solidFill>
          </a:ln>
        </p:spPr>
        <p:txBody>
          <a:bodyPr vert="horz">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buNone/>
            </a:pPr>
            <a:r>
              <a:rPr lang="tr-TR" altLang="zh-CN" sz="2400" dirty="0">
                <a:solidFill>
                  <a:srgbClr val="FF0000"/>
                </a:solidFill>
              </a:rPr>
              <a:t>En önemli </a:t>
            </a:r>
            <a:r>
              <a:rPr lang="tr-TR" altLang="zh-CN" sz="2400" dirty="0">
                <a:solidFill>
                  <a:srgbClr val="FF0000"/>
                </a:solidFill>
              </a:rPr>
              <a:t>risk </a:t>
            </a:r>
            <a:r>
              <a:rPr lang="tr-TR" altLang="zh-CN" sz="2400" dirty="0">
                <a:solidFill>
                  <a:srgbClr val="FF0000"/>
                </a:solidFill>
              </a:rPr>
              <a:t>faktörü </a:t>
            </a:r>
            <a:r>
              <a:rPr lang="tr-TR" altLang="zh-CN" sz="2400" dirty="0" err="1">
                <a:solidFill>
                  <a:srgbClr val="FF0000"/>
                </a:solidFill>
              </a:rPr>
              <a:t>preterm</a:t>
            </a:r>
            <a:r>
              <a:rPr lang="tr-TR" altLang="zh-CN" sz="2400" dirty="0">
                <a:solidFill>
                  <a:srgbClr val="FF0000"/>
                </a:solidFill>
              </a:rPr>
              <a:t> </a:t>
            </a:r>
            <a:r>
              <a:rPr lang="tr-TR" altLang="zh-CN" sz="2400" dirty="0">
                <a:solidFill>
                  <a:srgbClr val="FF0000"/>
                </a:solidFill>
              </a:rPr>
              <a:t>d</a:t>
            </a:r>
            <a:r>
              <a:rPr lang="tr-TR" altLang="zh-CN" sz="2400" dirty="0">
                <a:solidFill>
                  <a:srgbClr val="FF0000"/>
                </a:solidFill>
              </a:rPr>
              <a:t>oğum öyküsü varlığıdır !!!</a:t>
            </a:r>
            <a:endParaRPr lang="en-US" altLang="zh-CN" sz="2400" dirty="0">
              <a:solidFill>
                <a:srgbClr val="FF0000"/>
              </a:solidFill>
            </a:endParaRPr>
          </a:p>
          <a:p>
            <a:pPr>
              <a:buNone/>
            </a:pPr>
            <a:endParaRPr lang="en-US" altLang="zh-CN" sz="2100" dirty="0"/>
          </a:p>
          <a:p>
            <a:endParaRPr lang="tr-TR" altLang="zh-CN" sz="2100" dirty="0"/>
          </a:p>
          <a:p>
            <a:pPr>
              <a:buFont typeface="Wingdings" panose="05000000000000000000" pitchFamily="2" charset="2"/>
              <a:buNone/>
            </a:pPr>
            <a:endParaRPr lang="en-US" altLang="zh-CN" sz="1950" dirty="0"/>
          </a:p>
        </p:txBody>
      </p:sp>
      <p:sp>
        <p:nvSpPr>
          <p:cNvPr id="5" name="Rectangle 3"/>
          <p:cNvSpPr txBox="1">
            <a:spLocks noChangeArrowheads="1"/>
          </p:cNvSpPr>
          <p:nvPr/>
        </p:nvSpPr>
        <p:spPr>
          <a:xfrm>
            <a:off x="2401072" y="3399223"/>
            <a:ext cx="4938011" cy="1245281"/>
          </a:xfrm>
          <a:prstGeom prst="rect">
            <a:avLst/>
          </a:prstGeom>
          <a:ln w="57150">
            <a:solidFill>
              <a:schemeClr val="accent1"/>
            </a:solidFill>
          </a:ln>
        </p:spPr>
        <p:txBody>
          <a:bodyPr vert="horz">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lvl="1"/>
            <a:r>
              <a:rPr lang="tr-TR" altLang="zh-CN" sz="2100" dirty="0"/>
              <a:t>1 PTD öyküsü         PTD riski %14-22</a:t>
            </a:r>
            <a:endParaRPr lang="tr-TR" altLang="zh-CN" sz="2100" dirty="0"/>
          </a:p>
          <a:p>
            <a:pPr lvl="1"/>
            <a:r>
              <a:rPr lang="tr-TR" altLang="zh-CN" sz="2100" dirty="0"/>
              <a:t>2 </a:t>
            </a:r>
            <a:r>
              <a:rPr lang="tr-TR" altLang="zh-CN" sz="2100" dirty="0"/>
              <a:t>PTD öyküsü         PTD </a:t>
            </a:r>
            <a:r>
              <a:rPr lang="tr-TR" altLang="zh-CN" sz="2100" dirty="0"/>
              <a:t>riski %</a:t>
            </a:r>
            <a:r>
              <a:rPr lang="tr-TR" altLang="zh-CN" sz="2100" dirty="0"/>
              <a:t>28-42</a:t>
            </a:r>
            <a:endParaRPr lang="tr-TR" altLang="zh-CN" sz="2100" dirty="0"/>
          </a:p>
          <a:p>
            <a:pPr lvl="1"/>
            <a:r>
              <a:rPr lang="tr-TR" altLang="zh-CN" sz="2100" dirty="0"/>
              <a:t>≥3 </a:t>
            </a:r>
            <a:r>
              <a:rPr lang="tr-TR" altLang="zh-CN" sz="2100" dirty="0"/>
              <a:t>PTD öyküsü       PTD </a:t>
            </a:r>
            <a:r>
              <a:rPr lang="tr-TR" altLang="zh-CN" sz="2100" dirty="0"/>
              <a:t>riski </a:t>
            </a:r>
            <a:r>
              <a:rPr lang="tr-TR" altLang="zh-CN" sz="2100" dirty="0"/>
              <a:t>&gt; %75</a:t>
            </a:r>
            <a:endParaRPr lang="en-US" altLang="zh-CN" sz="2100" dirty="0"/>
          </a:p>
          <a:p>
            <a:pPr>
              <a:buFont typeface="Wingdings" panose="05000000000000000000" pitchFamily="2" charset="2"/>
              <a:buNone/>
            </a:pPr>
            <a:endParaRPr lang="en-US" altLang="zh-CN" sz="2100" dirty="0"/>
          </a:p>
        </p:txBody>
      </p:sp>
      <p:sp>
        <p:nvSpPr>
          <p:cNvPr id="3" name="Dikdörtgen 2"/>
          <p:cNvSpPr/>
          <p:nvPr/>
        </p:nvSpPr>
        <p:spPr>
          <a:xfrm>
            <a:off x="3884182" y="5347900"/>
            <a:ext cx="1033040" cy="300082"/>
          </a:xfrm>
          <a:prstGeom prst="rect">
            <a:avLst/>
          </a:prstGeom>
        </p:spPr>
        <p:txBody>
          <a:bodyPr wrap="none">
            <a:spAutoFit/>
          </a:bodyPr>
          <a:lstStyle/>
          <a:p>
            <a:r>
              <a:rPr lang="tr-TR" sz="1350"/>
              <a:t>ACOG, 2016</a:t>
            </a:r>
            <a:endParaRPr lang="tr-TR" sz="1350" dirty="0"/>
          </a:p>
        </p:txBody>
      </p:sp>
    </p:spTree>
    <p:extLst>
      <p:ext uri="{BB962C8B-B14F-4D97-AF65-F5344CB8AC3E}">
        <p14:creationId xmlns:p14="http://schemas.microsoft.com/office/powerpoint/2010/main" val="19153589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I- </a:t>
            </a:r>
            <a:r>
              <a:rPr lang="tr-TR" b="1" dirty="0" err="1"/>
              <a:t>Preterm</a:t>
            </a:r>
            <a:r>
              <a:rPr lang="tr-TR" b="1" dirty="0"/>
              <a:t> Doğumun Tanımı</a:t>
            </a:r>
          </a:p>
        </p:txBody>
      </p:sp>
      <p:sp>
        <p:nvSpPr>
          <p:cNvPr id="4" name="Metin kutusu 3"/>
          <p:cNvSpPr txBox="1"/>
          <p:nvPr/>
        </p:nvSpPr>
        <p:spPr>
          <a:xfrm>
            <a:off x="628650" y="3729399"/>
            <a:ext cx="7785195" cy="738664"/>
          </a:xfrm>
          <a:prstGeom prst="rect">
            <a:avLst/>
          </a:prstGeom>
          <a:noFill/>
          <a:ln w="57150">
            <a:solidFill>
              <a:schemeClr val="accent1"/>
            </a:solidFill>
          </a:ln>
        </p:spPr>
        <p:txBody>
          <a:bodyPr wrap="square" rtlCol="0">
            <a:spAutoFit/>
          </a:bodyPr>
          <a:lstStyle/>
          <a:p>
            <a:r>
              <a:rPr lang="tr-TR" sz="2100" b="1" u="sng" dirty="0" err="1">
                <a:solidFill>
                  <a:srgbClr val="FF0000"/>
                </a:solidFill>
              </a:rPr>
              <a:t>Preterm</a:t>
            </a:r>
            <a:r>
              <a:rPr lang="tr-TR" sz="2100" b="1" u="sng" dirty="0">
                <a:solidFill>
                  <a:srgbClr val="FF0000"/>
                </a:solidFill>
              </a:rPr>
              <a:t> Doğum; </a:t>
            </a:r>
            <a:endParaRPr lang="tr-TR" sz="2100" b="1" u="sng" dirty="0">
              <a:solidFill>
                <a:srgbClr val="FF0000"/>
              </a:solidFill>
            </a:endParaRPr>
          </a:p>
          <a:p>
            <a:r>
              <a:rPr lang="tr-TR" sz="2100" dirty="0"/>
              <a:t>Tamamlanmış </a:t>
            </a:r>
            <a:r>
              <a:rPr lang="tr-TR" sz="2100" dirty="0"/>
              <a:t>37. gebelik haftası öncesi </a:t>
            </a:r>
            <a:r>
              <a:rPr lang="tr-TR" sz="2100" b="1" dirty="0"/>
              <a:t>doğum olmasıdır.</a:t>
            </a:r>
          </a:p>
        </p:txBody>
      </p:sp>
      <p:sp>
        <p:nvSpPr>
          <p:cNvPr id="5" name="Metin kutusu 4"/>
          <p:cNvSpPr txBox="1"/>
          <p:nvPr/>
        </p:nvSpPr>
        <p:spPr>
          <a:xfrm>
            <a:off x="628650" y="2312013"/>
            <a:ext cx="7785195" cy="1061829"/>
          </a:xfrm>
          <a:prstGeom prst="rect">
            <a:avLst/>
          </a:prstGeom>
          <a:noFill/>
          <a:ln w="57150">
            <a:solidFill>
              <a:schemeClr val="accent1"/>
            </a:solidFill>
          </a:ln>
        </p:spPr>
        <p:txBody>
          <a:bodyPr wrap="square" rtlCol="0">
            <a:spAutoFit/>
          </a:bodyPr>
          <a:lstStyle/>
          <a:p>
            <a:r>
              <a:rPr lang="tr-TR" sz="2100" b="1" u="sng" dirty="0" err="1">
                <a:solidFill>
                  <a:srgbClr val="FF0000"/>
                </a:solidFill>
              </a:rPr>
              <a:t>Preterm</a:t>
            </a:r>
            <a:r>
              <a:rPr lang="tr-TR" sz="2100" b="1" u="sng" dirty="0">
                <a:solidFill>
                  <a:srgbClr val="FF0000"/>
                </a:solidFill>
              </a:rPr>
              <a:t> Eylem; </a:t>
            </a:r>
            <a:endParaRPr lang="tr-TR" sz="2100" b="1" u="sng" dirty="0">
              <a:solidFill>
                <a:srgbClr val="FF0000"/>
              </a:solidFill>
            </a:endParaRPr>
          </a:p>
          <a:p>
            <a:r>
              <a:rPr lang="tr-TR" sz="2100" dirty="0"/>
              <a:t>20</a:t>
            </a:r>
            <a:r>
              <a:rPr lang="tr-TR" sz="2100" baseline="30000" dirty="0"/>
              <a:t>0/7</a:t>
            </a:r>
            <a:r>
              <a:rPr lang="tr-TR" sz="2100" dirty="0"/>
              <a:t>. </a:t>
            </a:r>
            <a:r>
              <a:rPr lang="mr-IN" sz="2100" dirty="0"/>
              <a:t>–</a:t>
            </a:r>
            <a:r>
              <a:rPr lang="tr-TR" sz="2100" dirty="0"/>
              <a:t> 36</a:t>
            </a:r>
            <a:r>
              <a:rPr lang="tr-TR" sz="2100" baseline="30000" dirty="0"/>
              <a:t>6/7</a:t>
            </a:r>
            <a:r>
              <a:rPr lang="tr-TR" sz="2100" dirty="0"/>
              <a:t> .hafta </a:t>
            </a:r>
            <a:r>
              <a:rPr lang="tr-TR" sz="2100" dirty="0"/>
              <a:t>arasında </a:t>
            </a:r>
            <a:r>
              <a:rPr lang="tr-TR" sz="2100" dirty="0" err="1"/>
              <a:t>serviksin</a:t>
            </a:r>
            <a:r>
              <a:rPr lang="tr-TR" sz="2100" dirty="0"/>
              <a:t> ilerleyen </a:t>
            </a:r>
            <a:r>
              <a:rPr lang="tr-TR" sz="2100" dirty="0" err="1"/>
              <a:t>dilatasyon</a:t>
            </a:r>
            <a:r>
              <a:rPr lang="tr-TR" sz="2100" dirty="0"/>
              <a:t> ve </a:t>
            </a:r>
            <a:r>
              <a:rPr lang="tr-TR" sz="2100" dirty="0" err="1"/>
              <a:t>efasmanı</a:t>
            </a:r>
            <a:r>
              <a:rPr lang="tr-TR" sz="2100" dirty="0"/>
              <a:t> için yeterli kuvvet ve sıklıkta </a:t>
            </a:r>
            <a:r>
              <a:rPr lang="tr-TR" sz="2100" b="1" dirty="0"/>
              <a:t>kasılmaların varlığıdır.</a:t>
            </a:r>
          </a:p>
        </p:txBody>
      </p:sp>
      <p:sp>
        <p:nvSpPr>
          <p:cNvPr id="6" name="Dikdörtgen 5"/>
          <p:cNvSpPr/>
          <p:nvPr/>
        </p:nvSpPr>
        <p:spPr>
          <a:xfrm>
            <a:off x="3454731" y="5539202"/>
            <a:ext cx="1081065" cy="323165"/>
          </a:xfrm>
          <a:prstGeom prst="rect">
            <a:avLst/>
          </a:prstGeom>
        </p:spPr>
        <p:txBody>
          <a:bodyPr wrap="none">
            <a:spAutoFit/>
          </a:bodyPr>
          <a:lstStyle/>
          <a:p>
            <a:r>
              <a:rPr lang="tr-TR" sz="1500" dirty="0"/>
              <a:t>WHO, 2018</a:t>
            </a:r>
            <a:endParaRPr lang="tr-TR" sz="1500" dirty="0"/>
          </a:p>
        </p:txBody>
      </p:sp>
      <p:sp>
        <p:nvSpPr>
          <p:cNvPr id="3" name="Metin kutusu 2"/>
          <p:cNvSpPr txBox="1"/>
          <p:nvPr/>
        </p:nvSpPr>
        <p:spPr>
          <a:xfrm>
            <a:off x="4521248" y="5529598"/>
            <a:ext cx="1253910" cy="323165"/>
          </a:xfrm>
          <a:prstGeom prst="rect">
            <a:avLst/>
          </a:prstGeom>
          <a:noFill/>
        </p:spPr>
        <p:txBody>
          <a:bodyPr wrap="square" rtlCol="0">
            <a:spAutoFit/>
          </a:bodyPr>
          <a:lstStyle/>
          <a:p>
            <a:r>
              <a:rPr lang="tr-TR" sz="1500" dirty="0"/>
              <a:t>ACOG, 2016</a:t>
            </a:r>
            <a:endParaRPr lang="tr-TR" sz="1500" dirty="0"/>
          </a:p>
        </p:txBody>
      </p:sp>
      <p:sp>
        <p:nvSpPr>
          <p:cNvPr id="7" name="Metin kutusu 6"/>
          <p:cNvSpPr txBox="1"/>
          <p:nvPr/>
        </p:nvSpPr>
        <p:spPr>
          <a:xfrm>
            <a:off x="628650" y="4743450"/>
            <a:ext cx="7785195" cy="738664"/>
          </a:xfrm>
          <a:prstGeom prst="rect">
            <a:avLst/>
          </a:prstGeom>
          <a:noFill/>
          <a:ln w="57150">
            <a:solidFill>
              <a:schemeClr val="accent1"/>
            </a:solidFill>
          </a:ln>
        </p:spPr>
        <p:txBody>
          <a:bodyPr wrap="square" rtlCol="0">
            <a:spAutoFit/>
          </a:bodyPr>
          <a:lstStyle/>
          <a:p>
            <a:r>
              <a:rPr lang="tr-TR" sz="2100" dirty="0" err="1">
                <a:solidFill>
                  <a:srgbClr val="FF0000"/>
                </a:solidFill>
              </a:rPr>
              <a:t>Preterm</a:t>
            </a:r>
            <a:r>
              <a:rPr lang="tr-TR" sz="2100" dirty="0">
                <a:solidFill>
                  <a:srgbClr val="FF0000"/>
                </a:solidFill>
              </a:rPr>
              <a:t> eylem tanısı alan gebelerin sadece %10’u 7 gün içinde doğum yapar!!</a:t>
            </a:r>
          </a:p>
        </p:txBody>
      </p:sp>
    </p:spTree>
    <p:extLst>
      <p:ext uri="{BB962C8B-B14F-4D97-AF65-F5344CB8AC3E}">
        <p14:creationId xmlns:p14="http://schemas.microsoft.com/office/powerpoint/2010/main" val="714046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286603" y="2257947"/>
            <a:ext cx="8228747" cy="830997"/>
          </a:xfrm>
          <a:prstGeom prst="rect">
            <a:avLst/>
          </a:prstGeom>
          <a:noFill/>
          <a:ln w="57150">
            <a:solidFill>
              <a:schemeClr val="accent1"/>
            </a:solidFill>
          </a:ln>
        </p:spPr>
        <p:txBody>
          <a:bodyPr wrap="square" rtlCol="0">
            <a:spAutoFit/>
          </a:bodyPr>
          <a:lstStyle/>
          <a:p>
            <a:r>
              <a:rPr lang="tr-TR" sz="2400" dirty="0" err="1">
                <a:solidFill>
                  <a:srgbClr val="FF0000"/>
                </a:solidFill>
              </a:rPr>
              <a:t>Preterm</a:t>
            </a:r>
            <a:r>
              <a:rPr lang="tr-TR" sz="2400" dirty="0">
                <a:solidFill>
                  <a:srgbClr val="FF0000"/>
                </a:solidFill>
              </a:rPr>
              <a:t> doğumların </a:t>
            </a:r>
            <a:r>
              <a:rPr lang="tr-TR" sz="2400" u="sng" dirty="0">
                <a:solidFill>
                  <a:srgbClr val="FF0000"/>
                </a:solidFill>
              </a:rPr>
              <a:t>yarıdan fazlasında </a:t>
            </a:r>
            <a:r>
              <a:rPr lang="tr-TR" sz="2400" dirty="0">
                <a:solidFill>
                  <a:srgbClr val="FF0000"/>
                </a:solidFill>
              </a:rPr>
              <a:t>herhangi bir risk faktörü    YOKTUR !!</a:t>
            </a:r>
            <a:endParaRPr lang="tr-TR" sz="2400" dirty="0">
              <a:solidFill>
                <a:srgbClr val="FF0000"/>
              </a:solidFill>
            </a:endParaRPr>
          </a:p>
        </p:txBody>
      </p:sp>
      <p:sp>
        <p:nvSpPr>
          <p:cNvPr id="5" name="Metin kutusu 4"/>
          <p:cNvSpPr txBox="1"/>
          <p:nvPr/>
        </p:nvSpPr>
        <p:spPr>
          <a:xfrm>
            <a:off x="286604" y="3627303"/>
            <a:ext cx="7881582" cy="830997"/>
          </a:xfrm>
          <a:prstGeom prst="rect">
            <a:avLst/>
          </a:prstGeom>
          <a:noFill/>
          <a:ln w="57150">
            <a:solidFill>
              <a:schemeClr val="accent1"/>
            </a:solidFill>
          </a:ln>
        </p:spPr>
        <p:txBody>
          <a:bodyPr wrap="square" rtlCol="0">
            <a:spAutoFit/>
          </a:bodyPr>
          <a:lstStyle/>
          <a:p>
            <a:r>
              <a:rPr lang="tr-TR" sz="2400" dirty="0">
                <a:solidFill>
                  <a:srgbClr val="FF0000"/>
                </a:solidFill>
              </a:rPr>
              <a:t>Risk faktörü olanların </a:t>
            </a:r>
            <a:r>
              <a:rPr lang="tr-TR" sz="2400" u="sng" dirty="0">
                <a:solidFill>
                  <a:srgbClr val="FF0000"/>
                </a:solidFill>
              </a:rPr>
              <a:t>yarıdan fazlası</a:t>
            </a:r>
            <a:r>
              <a:rPr lang="tr-TR" sz="2400" dirty="0">
                <a:solidFill>
                  <a:srgbClr val="FF0000"/>
                </a:solidFill>
              </a:rPr>
              <a:t> </a:t>
            </a:r>
            <a:r>
              <a:rPr lang="tr-TR" sz="2400" dirty="0" err="1">
                <a:solidFill>
                  <a:srgbClr val="FF0000"/>
                </a:solidFill>
              </a:rPr>
              <a:t>preterm</a:t>
            </a:r>
            <a:r>
              <a:rPr lang="tr-TR" sz="2400" dirty="0">
                <a:solidFill>
                  <a:srgbClr val="FF0000"/>
                </a:solidFill>
              </a:rPr>
              <a:t> doğurmaz !!</a:t>
            </a:r>
          </a:p>
          <a:p>
            <a:endParaRPr lang="tr-TR" sz="2400" dirty="0">
              <a:solidFill>
                <a:srgbClr val="FF0000"/>
              </a:solidFill>
            </a:endParaRPr>
          </a:p>
        </p:txBody>
      </p:sp>
      <p:sp>
        <p:nvSpPr>
          <p:cNvPr id="6" name="Başlık 5"/>
          <p:cNvSpPr>
            <a:spLocks noGrp="1"/>
          </p:cNvSpPr>
          <p:nvPr>
            <p:ph type="title"/>
          </p:nvPr>
        </p:nvSpPr>
        <p:spPr/>
        <p:txBody>
          <a:bodyPr>
            <a:normAutofit fontScale="90000"/>
          </a:bodyPr>
          <a:lstStyle/>
          <a:p>
            <a:r>
              <a:rPr lang="tr-TR" b="1" dirty="0"/>
              <a:t>IV- </a:t>
            </a:r>
            <a:r>
              <a:rPr lang="tr-TR" b="1" dirty="0" err="1"/>
              <a:t>Preterm</a:t>
            </a:r>
            <a:r>
              <a:rPr lang="tr-TR" b="1" dirty="0"/>
              <a:t> Doğumun Risk Faktörleri</a:t>
            </a:r>
            <a:br>
              <a:rPr lang="tr-TR" b="1" dirty="0"/>
            </a:br>
            <a:endParaRPr lang="tr-TR" dirty="0"/>
          </a:p>
        </p:txBody>
      </p:sp>
      <p:sp>
        <p:nvSpPr>
          <p:cNvPr id="3" name="Dikdörtgen 2"/>
          <p:cNvSpPr/>
          <p:nvPr/>
        </p:nvSpPr>
        <p:spPr>
          <a:xfrm>
            <a:off x="3853286" y="5444153"/>
            <a:ext cx="1033040" cy="300082"/>
          </a:xfrm>
          <a:prstGeom prst="rect">
            <a:avLst/>
          </a:prstGeom>
        </p:spPr>
        <p:txBody>
          <a:bodyPr wrap="none">
            <a:spAutoFit/>
          </a:bodyPr>
          <a:lstStyle/>
          <a:p>
            <a:r>
              <a:rPr lang="tr-TR" sz="1350"/>
              <a:t>ACOG, 2016</a:t>
            </a:r>
            <a:endParaRPr lang="tr-TR" sz="1350" dirty="0"/>
          </a:p>
        </p:txBody>
      </p:sp>
    </p:spTree>
    <p:extLst>
      <p:ext uri="{BB962C8B-B14F-4D97-AF65-F5344CB8AC3E}">
        <p14:creationId xmlns:p14="http://schemas.microsoft.com/office/powerpoint/2010/main" val="18452532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latin typeface="+mn-lt"/>
              </a:rPr>
              <a:t>SABRINIZ İÇİN TEŞEKKÜRLER</a:t>
            </a:r>
            <a:r>
              <a:rPr lang="mr-IN" b="1" dirty="0" smtClean="0">
                <a:latin typeface="+mn-lt"/>
              </a:rPr>
              <a:t>…</a:t>
            </a:r>
            <a:r>
              <a:rPr lang="tr-TR" b="1" dirty="0" smtClean="0">
                <a:latin typeface="+mn-lt"/>
              </a:rPr>
              <a:t>.</a:t>
            </a:r>
            <a:endParaRPr lang="tr-TR" b="1" dirty="0">
              <a:latin typeface="+mn-lt"/>
            </a:endParaRP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2228850"/>
            <a:ext cx="7886700" cy="3510887"/>
          </a:xfrm>
        </p:spPr>
      </p:pic>
    </p:spTree>
    <p:extLst>
      <p:ext uri="{BB962C8B-B14F-4D97-AF65-F5344CB8AC3E}">
        <p14:creationId xmlns:p14="http://schemas.microsoft.com/office/powerpoint/2010/main" val="361770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I- </a:t>
            </a:r>
            <a:r>
              <a:rPr lang="tr-TR" b="1" dirty="0" err="1"/>
              <a:t>Preterm</a:t>
            </a:r>
            <a:r>
              <a:rPr lang="tr-TR" b="1" dirty="0"/>
              <a:t> Doğumun </a:t>
            </a:r>
            <a:r>
              <a:rPr lang="tr-TR" b="1" dirty="0" smtClean="0"/>
              <a:t>Sınıflaması</a:t>
            </a:r>
            <a:endParaRPr lang="tr-TR" dirty="0"/>
          </a:p>
        </p:txBody>
      </p:sp>
      <p:sp>
        <p:nvSpPr>
          <p:cNvPr id="5" name="Metin kutusu 4"/>
          <p:cNvSpPr txBox="1"/>
          <p:nvPr/>
        </p:nvSpPr>
        <p:spPr>
          <a:xfrm>
            <a:off x="1463723" y="2125266"/>
            <a:ext cx="5875361" cy="2031325"/>
          </a:xfrm>
          <a:prstGeom prst="rect">
            <a:avLst/>
          </a:prstGeom>
          <a:noFill/>
          <a:ln w="57150">
            <a:solidFill>
              <a:schemeClr val="accent1"/>
            </a:solidFill>
          </a:ln>
        </p:spPr>
        <p:txBody>
          <a:bodyPr wrap="square" rtlCol="0">
            <a:spAutoFit/>
          </a:bodyPr>
          <a:lstStyle/>
          <a:p>
            <a:pPr lvl="1"/>
            <a:r>
              <a:rPr lang="tr-TR" sz="2100" b="1" u="sng" dirty="0"/>
              <a:t>Zamanına Göre;</a:t>
            </a:r>
          </a:p>
          <a:p>
            <a:pPr marL="728663" lvl="1" indent="-385763">
              <a:buFont typeface="+mj-lt"/>
              <a:buAutoNum type="arabicPeriod"/>
            </a:pPr>
            <a:r>
              <a:rPr lang="tr-TR" sz="2100" dirty="0"/>
              <a:t>Geç </a:t>
            </a:r>
            <a:r>
              <a:rPr lang="tr-TR" sz="2100" dirty="0" err="1"/>
              <a:t>preterm</a:t>
            </a:r>
            <a:r>
              <a:rPr lang="tr-TR" sz="2100" dirty="0"/>
              <a:t> doğum;</a:t>
            </a:r>
            <a:r>
              <a:rPr lang="tr-TR" sz="2100" dirty="0">
                <a:cs typeface="Times New Roman" pitchFamily="18" charset="0"/>
              </a:rPr>
              <a:t>	          37 - 34 </a:t>
            </a:r>
            <a:r>
              <a:rPr lang="tr-TR" sz="2100" dirty="0" err="1">
                <a:cs typeface="Times New Roman" pitchFamily="18" charset="0"/>
              </a:rPr>
              <a:t>hft</a:t>
            </a:r>
            <a:r>
              <a:rPr lang="tr-TR" sz="2100" dirty="0">
                <a:cs typeface="Times New Roman" pitchFamily="18" charset="0"/>
              </a:rPr>
              <a:t>    </a:t>
            </a:r>
          </a:p>
          <a:p>
            <a:pPr marL="728663" lvl="1" indent="-385763">
              <a:buFont typeface="+mj-lt"/>
              <a:buAutoNum type="arabicPeriod"/>
            </a:pPr>
            <a:r>
              <a:rPr lang="tr-TR" sz="2100" dirty="0">
                <a:cs typeface="Times New Roman" pitchFamily="18" charset="0"/>
              </a:rPr>
              <a:t>Erken </a:t>
            </a:r>
            <a:r>
              <a:rPr lang="tr-TR" sz="2100" dirty="0" err="1">
                <a:cs typeface="Times New Roman" pitchFamily="18" charset="0"/>
              </a:rPr>
              <a:t>preterm</a:t>
            </a:r>
            <a:r>
              <a:rPr lang="tr-TR" sz="2100" dirty="0">
                <a:cs typeface="Times New Roman" pitchFamily="18" charset="0"/>
              </a:rPr>
              <a:t> doğum; 	          34 - 32 </a:t>
            </a:r>
            <a:r>
              <a:rPr lang="tr-TR" sz="2100" dirty="0" err="1">
                <a:cs typeface="Times New Roman" pitchFamily="18" charset="0"/>
              </a:rPr>
              <a:t>hft</a:t>
            </a:r>
            <a:endParaRPr lang="tr-TR" sz="2100" dirty="0">
              <a:cs typeface="Times New Roman" pitchFamily="18" charset="0"/>
            </a:endParaRPr>
          </a:p>
          <a:p>
            <a:pPr marL="728663" lvl="1" indent="-385763">
              <a:buFont typeface="+mj-lt"/>
              <a:buAutoNum type="arabicPeriod"/>
            </a:pPr>
            <a:r>
              <a:rPr lang="tr-TR" sz="2100" dirty="0">
                <a:cs typeface="Times New Roman" pitchFamily="18" charset="0"/>
              </a:rPr>
              <a:t>Çok erken </a:t>
            </a:r>
            <a:r>
              <a:rPr lang="tr-TR" sz="2100" dirty="0" err="1">
                <a:cs typeface="Times New Roman" pitchFamily="18" charset="0"/>
              </a:rPr>
              <a:t>preterm</a:t>
            </a:r>
            <a:r>
              <a:rPr lang="tr-TR" sz="2100" dirty="0">
                <a:cs typeface="Times New Roman" pitchFamily="18" charset="0"/>
              </a:rPr>
              <a:t> doğum;       32 - 28 </a:t>
            </a:r>
            <a:r>
              <a:rPr lang="tr-TR" sz="2100" dirty="0" err="1">
                <a:cs typeface="Times New Roman" pitchFamily="18" charset="0"/>
              </a:rPr>
              <a:t>hft</a:t>
            </a:r>
            <a:r>
              <a:rPr lang="tr-TR" sz="2100" dirty="0">
                <a:cs typeface="Times New Roman" pitchFamily="18" charset="0"/>
              </a:rPr>
              <a:t>     </a:t>
            </a:r>
          </a:p>
          <a:p>
            <a:pPr marL="728663" lvl="1" indent="-385763">
              <a:buFont typeface="+mj-lt"/>
              <a:buAutoNum type="arabicPeriod"/>
            </a:pPr>
            <a:r>
              <a:rPr lang="tr-TR" sz="2100" dirty="0">
                <a:cs typeface="Times New Roman" pitchFamily="18" charset="0"/>
              </a:rPr>
              <a:t>Aşırı  </a:t>
            </a:r>
            <a:r>
              <a:rPr lang="tr-TR" sz="2100" dirty="0" err="1">
                <a:cs typeface="Times New Roman" pitchFamily="18" charset="0"/>
              </a:rPr>
              <a:t>preterm</a:t>
            </a:r>
            <a:r>
              <a:rPr lang="tr-TR" sz="2100" dirty="0">
                <a:cs typeface="Times New Roman" pitchFamily="18" charset="0"/>
              </a:rPr>
              <a:t> doğum;                &lt; 28 </a:t>
            </a:r>
            <a:r>
              <a:rPr lang="tr-TR" sz="2100" dirty="0" err="1">
                <a:cs typeface="Times New Roman" pitchFamily="18" charset="0"/>
              </a:rPr>
              <a:t>hft</a:t>
            </a:r>
            <a:endParaRPr lang="tr-TR" sz="2100" dirty="0">
              <a:cs typeface="Times New Roman" pitchFamily="18" charset="0"/>
            </a:endParaRPr>
          </a:p>
          <a:p>
            <a:pPr marL="385763" indent="-385763">
              <a:buFont typeface="+mj-lt"/>
              <a:buAutoNum type="arabicPeriod"/>
            </a:pPr>
            <a:endParaRPr lang="tr-TR" sz="2100" dirty="0"/>
          </a:p>
        </p:txBody>
      </p:sp>
      <p:sp>
        <p:nvSpPr>
          <p:cNvPr id="6" name="Metin kutusu 5"/>
          <p:cNvSpPr txBox="1"/>
          <p:nvPr/>
        </p:nvSpPr>
        <p:spPr>
          <a:xfrm>
            <a:off x="1463722" y="4447416"/>
            <a:ext cx="6274559" cy="1384995"/>
          </a:xfrm>
          <a:prstGeom prst="rect">
            <a:avLst/>
          </a:prstGeom>
          <a:noFill/>
          <a:ln w="57150">
            <a:solidFill>
              <a:schemeClr val="accent1"/>
            </a:solidFill>
          </a:ln>
        </p:spPr>
        <p:txBody>
          <a:bodyPr wrap="square" rtlCol="0">
            <a:spAutoFit/>
          </a:bodyPr>
          <a:lstStyle/>
          <a:p>
            <a:r>
              <a:rPr lang="tr-TR" sz="2100" b="1" u="sng" dirty="0"/>
              <a:t>Nedenine Göre;</a:t>
            </a:r>
          </a:p>
          <a:p>
            <a:pPr marL="428625" indent="-428625">
              <a:buFont typeface="+mj-lt"/>
              <a:buAutoNum type="romanUcPeriod"/>
            </a:pPr>
            <a:r>
              <a:rPr lang="tr-TR" sz="2100" dirty="0" err="1"/>
              <a:t>Spontan</a:t>
            </a:r>
            <a:r>
              <a:rPr lang="tr-TR" sz="2100" dirty="0"/>
              <a:t> </a:t>
            </a:r>
            <a:r>
              <a:rPr lang="tr-TR" sz="2100" dirty="0" err="1"/>
              <a:t>preterm</a:t>
            </a:r>
            <a:r>
              <a:rPr lang="tr-TR" sz="2100" dirty="0"/>
              <a:t> </a:t>
            </a:r>
            <a:r>
              <a:rPr lang="tr-TR" sz="2100" dirty="0"/>
              <a:t>doğum 	</a:t>
            </a:r>
            <a:r>
              <a:rPr lang="tr-TR" sz="2100" dirty="0">
                <a:cs typeface="Times New Roman" pitchFamily="18" charset="0"/>
              </a:rPr>
              <a:t>			</a:t>
            </a:r>
          </a:p>
          <a:p>
            <a:pPr marL="428625" indent="-428625">
              <a:buFont typeface="+mj-lt"/>
              <a:buAutoNum type="romanUcPeriod"/>
            </a:pPr>
            <a:r>
              <a:rPr lang="tr-TR" sz="2100" dirty="0" err="1">
                <a:cs typeface="Times New Roman" pitchFamily="18" charset="0"/>
              </a:rPr>
              <a:t>Obstetrik</a:t>
            </a:r>
            <a:r>
              <a:rPr lang="tr-TR" sz="2100" dirty="0">
                <a:cs typeface="Times New Roman" pitchFamily="18" charset="0"/>
              </a:rPr>
              <a:t> </a:t>
            </a:r>
            <a:r>
              <a:rPr lang="tr-TR" sz="2100" dirty="0" err="1">
                <a:cs typeface="Times New Roman" pitchFamily="18" charset="0"/>
              </a:rPr>
              <a:t>endikasyonla</a:t>
            </a:r>
            <a:r>
              <a:rPr lang="tr-TR" sz="2100" dirty="0">
                <a:cs typeface="Times New Roman" pitchFamily="18" charset="0"/>
              </a:rPr>
              <a:t> indüklenmiş </a:t>
            </a:r>
            <a:r>
              <a:rPr lang="tr-TR" sz="2100" dirty="0" err="1"/>
              <a:t>preterm</a:t>
            </a:r>
            <a:r>
              <a:rPr lang="tr-TR" sz="2100" dirty="0"/>
              <a:t> doğum</a:t>
            </a:r>
          </a:p>
        </p:txBody>
      </p:sp>
      <p:sp>
        <p:nvSpPr>
          <p:cNvPr id="3" name="Dikdörtgen 2"/>
          <p:cNvSpPr/>
          <p:nvPr/>
        </p:nvSpPr>
        <p:spPr>
          <a:xfrm>
            <a:off x="3928990" y="5649121"/>
            <a:ext cx="1081065" cy="323165"/>
          </a:xfrm>
          <a:prstGeom prst="rect">
            <a:avLst/>
          </a:prstGeom>
        </p:spPr>
        <p:txBody>
          <a:bodyPr wrap="none">
            <a:spAutoFit/>
          </a:bodyPr>
          <a:lstStyle/>
          <a:p>
            <a:r>
              <a:rPr lang="tr-TR" sz="1500" dirty="0"/>
              <a:t>WHO, 2018</a:t>
            </a:r>
          </a:p>
        </p:txBody>
      </p:sp>
    </p:spTree>
    <p:extLst>
      <p:ext uri="{BB962C8B-B14F-4D97-AF65-F5344CB8AC3E}">
        <p14:creationId xmlns:p14="http://schemas.microsoft.com/office/powerpoint/2010/main" val="10516395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Sunum Akışı</a:t>
            </a:r>
            <a:endParaRPr lang="tr-TR" dirty="0"/>
          </a:p>
        </p:txBody>
      </p:sp>
      <p:sp>
        <p:nvSpPr>
          <p:cNvPr id="3" name="İçerik Yer Tutucusu 2"/>
          <p:cNvSpPr>
            <a:spLocks noGrp="1"/>
          </p:cNvSpPr>
          <p:nvPr>
            <p:ph idx="1"/>
          </p:nvPr>
        </p:nvSpPr>
        <p:spPr/>
        <p:txBody>
          <a:bodyPr/>
          <a:lstStyle/>
          <a:p>
            <a:pPr marL="428625" indent="-428625">
              <a:buFont typeface="+mj-lt"/>
              <a:buAutoNum type="romanUcPeriod"/>
            </a:pPr>
            <a:r>
              <a:rPr lang="tr-TR" b="1" dirty="0" err="1" smtClean="0"/>
              <a:t>Preterm</a:t>
            </a:r>
            <a:r>
              <a:rPr lang="tr-TR" b="1" dirty="0" smtClean="0"/>
              <a:t> Doğumun </a:t>
            </a:r>
            <a:r>
              <a:rPr lang="tr-TR" b="1" dirty="0"/>
              <a:t>Tanımı ve Sınıflaması</a:t>
            </a:r>
            <a:endParaRPr lang="tr-TR" b="1" dirty="0" smtClean="0"/>
          </a:p>
          <a:p>
            <a:pPr marL="428625" indent="-428625">
              <a:buFont typeface="+mj-lt"/>
              <a:buAutoNum type="romanUcPeriod"/>
            </a:pPr>
            <a:r>
              <a:rPr lang="tr-TR" b="1" dirty="0" err="1">
                <a:solidFill>
                  <a:srgbClr val="FF0000"/>
                </a:solidFill>
              </a:rPr>
              <a:t>Preterm</a:t>
            </a:r>
            <a:r>
              <a:rPr lang="tr-TR" b="1" dirty="0">
                <a:solidFill>
                  <a:srgbClr val="FF0000"/>
                </a:solidFill>
              </a:rPr>
              <a:t> Doğumun </a:t>
            </a:r>
            <a:r>
              <a:rPr lang="tr-TR" b="1" dirty="0" err="1" smtClean="0">
                <a:solidFill>
                  <a:srgbClr val="FF0000"/>
                </a:solidFill>
              </a:rPr>
              <a:t>Epidemiolojisi</a:t>
            </a:r>
            <a:endParaRPr lang="tr-TR" b="1" dirty="0" smtClean="0">
              <a:solidFill>
                <a:srgbClr val="FF0000"/>
              </a:solidFill>
            </a:endParaRPr>
          </a:p>
          <a:p>
            <a:pPr marL="428625" indent="-428625">
              <a:buFont typeface="+mj-lt"/>
              <a:buAutoNum type="romanUcPeriod"/>
            </a:pPr>
            <a:r>
              <a:rPr lang="tr-TR" b="1" dirty="0" err="1"/>
              <a:t>Preterm</a:t>
            </a:r>
            <a:r>
              <a:rPr lang="tr-TR" b="1" dirty="0"/>
              <a:t> Doğumun </a:t>
            </a:r>
            <a:r>
              <a:rPr lang="tr-TR" b="1" dirty="0" err="1" smtClean="0"/>
              <a:t>Etiopatogenezi</a:t>
            </a:r>
            <a:endParaRPr lang="tr-TR" b="1" dirty="0" smtClean="0"/>
          </a:p>
          <a:p>
            <a:pPr marL="428625" indent="-428625">
              <a:buFont typeface="+mj-lt"/>
              <a:buAutoNum type="romanUcPeriod"/>
            </a:pPr>
            <a:r>
              <a:rPr lang="tr-TR" b="1" dirty="0" err="1"/>
              <a:t>Preterm</a:t>
            </a:r>
            <a:r>
              <a:rPr lang="tr-TR" b="1" dirty="0"/>
              <a:t> Doğumun </a:t>
            </a:r>
            <a:r>
              <a:rPr lang="tr-TR" b="1" dirty="0" smtClean="0"/>
              <a:t>Risk Faktörleri</a:t>
            </a:r>
            <a:endParaRPr lang="tr-TR" b="1" dirty="0"/>
          </a:p>
        </p:txBody>
      </p:sp>
    </p:spTree>
    <p:extLst>
      <p:ext uri="{BB962C8B-B14F-4D97-AF65-F5344CB8AC3E}">
        <p14:creationId xmlns:p14="http://schemas.microsoft.com/office/powerpoint/2010/main" val="14860772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II- </a:t>
            </a:r>
            <a:r>
              <a:rPr lang="tr-TR" b="1" dirty="0" err="1" smtClean="0"/>
              <a:t>Preterm</a:t>
            </a:r>
            <a:r>
              <a:rPr lang="tr-TR" b="1" dirty="0" smtClean="0"/>
              <a:t> </a:t>
            </a:r>
            <a:r>
              <a:rPr lang="tr-TR" b="1" dirty="0"/>
              <a:t>Doğumun </a:t>
            </a:r>
            <a:r>
              <a:rPr lang="tr-TR" b="1" dirty="0" err="1"/>
              <a:t>Epidemiolojisi</a:t>
            </a:r>
            <a:r>
              <a:rPr lang="tr-TR" b="1" dirty="0"/>
              <a:t/>
            </a:r>
            <a:br>
              <a:rPr lang="tr-TR" b="1" dirty="0"/>
            </a:br>
            <a:endParaRPr lang="tr-TR" dirty="0"/>
          </a:p>
        </p:txBody>
      </p:sp>
      <p:sp>
        <p:nvSpPr>
          <p:cNvPr id="3" name="İçerik Yer Tutucusu 2"/>
          <p:cNvSpPr>
            <a:spLocks noGrp="1"/>
          </p:cNvSpPr>
          <p:nvPr>
            <p:ph idx="1"/>
          </p:nvPr>
        </p:nvSpPr>
        <p:spPr>
          <a:xfrm>
            <a:off x="628650" y="2226469"/>
            <a:ext cx="6963276" cy="2348540"/>
          </a:xfrm>
          <a:ln w="57150">
            <a:solidFill>
              <a:schemeClr val="accent1"/>
            </a:solidFill>
          </a:ln>
        </p:spPr>
        <p:txBody>
          <a:bodyPr>
            <a:normAutofit lnSpcReduction="10000"/>
          </a:bodyPr>
          <a:lstStyle/>
          <a:p>
            <a:pPr marL="0" indent="0">
              <a:buNone/>
            </a:pPr>
            <a:r>
              <a:rPr lang="tr-TR" sz="2400" b="1" u="sng" dirty="0" err="1"/>
              <a:t>Preterm</a:t>
            </a:r>
            <a:r>
              <a:rPr lang="tr-TR" sz="2400" b="1" u="sng" dirty="0"/>
              <a:t> doğum </a:t>
            </a:r>
            <a:r>
              <a:rPr lang="tr-TR" sz="2400" b="1" u="sng" dirty="0" err="1"/>
              <a:t>insidansı</a:t>
            </a:r>
            <a:r>
              <a:rPr lang="tr-TR" sz="2400" b="1" u="sng" dirty="0"/>
              <a:t>; </a:t>
            </a:r>
          </a:p>
          <a:p>
            <a:r>
              <a:rPr lang="tr-TR" sz="2400" dirty="0"/>
              <a:t>184 ülkede %5-18 arası </a:t>
            </a:r>
          </a:p>
          <a:p>
            <a:pPr lvl="1"/>
            <a:endParaRPr lang="tr-TR" sz="2400" dirty="0"/>
          </a:p>
          <a:p>
            <a:pPr lvl="1"/>
            <a:r>
              <a:rPr lang="tr-TR" sz="2400" dirty="0"/>
              <a:t>Düşük gelirli ülkelerde ortalama %12</a:t>
            </a:r>
          </a:p>
          <a:p>
            <a:pPr lvl="1"/>
            <a:endParaRPr lang="tr-TR" sz="2400" dirty="0"/>
          </a:p>
          <a:p>
            <a:pPr lvl="1"/>
            <a:r>
              <a:rPr lang="tr-TR" sz="2400" dirty="0"/>
              <a:t>Yüksek gelirli ülkelerde ortalama %9</a:t>
            </a:r>
          </a:p>
          <a:p>
            <a:pPr lvl="1"/>
            <a:endParaRPr lang="tr-TR" dirty="0" smtClean="0"/>
          </a:p>
          <a:p>
            <a:endParaRPr lang="tr-TR" sz="1800" dirty="0"/>
          </a:p>
        </p:txBody>
      </p:sp>
      <p:sp>
        <p:nvSpPr>
          <p:cNvPr id="4" name="Dikdörtgen 3"/>
          <p:cNvSpPr/>
          <p:nvPr/>
        </p:nvSpPr>
        <p:spPr>
          <a:xfrm>
            <a:off x="3761805" y="5489973"/>
            <a:ext cx="1081065" cy="323165"/>
          </a:xfrm>
          <a:prstGeom prst="rect">
            <a:avLst/>
          </a:prstGeom>
        </p:spPr>
        <p:txBody>
          <a:bodyPr wrap="none">
            <a:spAutoFit/>
          </a:bodyPr>
          <a:lstStyle/>
          <a:p>
            <a:r>
              <a:rPr lang="tr-TR" sz="1500" dirty="0"/>
              <a:t>WHO, 2018</a:t>
            </a:r>
          </a:p>
        </p:txBody>
      </p:sp>
    </p:spTree>
    <p:extLst>
      <p:ext uri="{BB962C8B-B14F-4D97-AF65-F5344CB8AC3E}">
        <p14:creationId xmlns:p14="http://schemas.microsoft.com/office/powerpoint/2010/main" val="1814282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5" descr="RECALL&#10;0 5 10 15 20&#10;Papua New Guinea&#10;Sierra Leone&#10;Bangladesh&#10;Malawi&#10;Russia&#10;Brazil&#10;Turkey&#10;Malaysia&#10;Japan&#10;United Kingdom&#10;Ger..."/>
          <p:cNvPicPr>
            <a:picLocks noChangeAspect="1" noChangeArrowheads="1"/>
          </p:cNvPicPr>
          <p:nvPr/>
        </p:nvPicPr>
        <p:blipFill rotWithShape="1">
          <a:blip r:embed="rId2">
            <a:extLst>
              <a:ext uri="{28A0092B-C50C-407E-A947-70E740481C1C}">
                <a14:useLocalDpi xmlns:a14="http://schemas.microsoft.com/office/drawing/2010/main" val="0"/>
              </a:ext>
            </a:extLst>
          </a:blip>
          <a:srcRect t="18433" r="3980" b="22492"/>
          <a:stretch/>
        </p:blipFill>
        <p:spPr bwMode="auto">
          <a:xfrm>
            <a:off x="307426" y="1507441"/>
            <a:ext cx="8135008" cy="3902102"/>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3678481" y="5588532"/>
            <a:ext cx="991746" cy="300082"/>
          </a:xfrm>
          <a:prstGeom prst="rect">
            <a:avLst/>
          </a:prstGeom>
        </p:spPr>
        <p:txBody>
          <a:bodyPr wrap="none">
            <a:spAutoFit/>
          </a:bodyPr>
          <a:lstStyle/>
          <a:p>
            <a:r>
              <a:rPr lang="tr-TR" sz="1350" dirty="0"/>
              <a:t>WHO, </a:t>
            </a:r>
            <a:r>
              <a:rPr lang="tr-TR" sz="1350" dirty="0"/>
              <a:t>2012</a:t>
            </a:r>
            <a:endParaRPr lang="tr-TR" sz="1350" dirty="0"/>
          </a:p>
        </p:txBody>
      </p:sp>
    </p:spTree>
    <p:extLst>
      <p:ext uri="{BB962C8B-B14F-4D97-AF65-F5344CB8AC3E}">
        <p14:creationId xmlns:p14="http://schemas.microsoft.com/office/powerpoint/2010/main" val="978339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857250"/>
            <a:ext cx="9143999" cy="5143500"/>
          </a:xfrm>
          <a:prstGeom prst="rect">
            <a:avLst/>
          </a:prstGeom>
        </p:spPr>
      </p:pic>
    </p:spTree>
    <p:extLst>
      <p:ext uri="{BB962C8B-B14F-4D97-AF65-F5344CB8AC3E}">
        <p14:creationId xmlns:p14="http://schemas.microsoft.com/office/powerpoint/2010/main" val="9710628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1" y="1131094"/>
            <a:ext cx="7886699" cy="4751415"/>
          </a:xfrm>
        </p:spPr>
      </p:pic>
    </p:spTree>
    <p:extLst>
      <p:ext uri="{BB962C8B-B14F-4D97-AF65-F5344CB8AC3E}">
        <p14:creationId xmlns:p14="http://schemas.microsoft.com/office/powerpoint/2010/main" val="1008447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1018</TotalTime>
  <Words>1203</Words>
  <Application>Microsoft Office PowerPoint</Application>
  <PresentationFormat>Ekran Gösterisi (4:3)</PresentationFormat>
  <Paragraphs>221</Paragraphs>
  <Slides>31</Slides>
  <Notes>2</Notes>
  <HiddenSlides>0</HiddenSlides>
  <MMClips>0</MMClips>
  <ScaleCrop>false</ScaleCrop>
  <HeadingPairs>
    <vt:vector size="6" baseType="variant">
      <vt:variant>
        <vt:lpstr>Kullanılan Yazı Tipleri</vt:lpstr>
      </vt:variant>
      <vt:variant>
        <vt:i4>9</vt:i4>
      </vt:variant>
      <vt:variant>
        <vt:lpstr>Tema</vt:lpstr>
      </vt:variant>
      <vt:variant>
        <vt:i4>1</vt:i4>
      </vt:variant>
      <vt:variant>
        <vt:lpstr>Slayt Başlıkları</vt:lpstr>
      </vt:variant>
      <vt:variant>
        <vt:i4>31</vt:i4>
      </vt:variant>
    </vt:vector>
  </HeadingPairs>
  <TitlesOfParts>
    <vt:vector size="41" baseType="lpstr">
      <vt:lpstr>Microsoft YaHei</vt:lpstr>
      <vt:lpstr>Arial</vt:lpstr>
      <vt:lpstr>Calibri</vt:lpstr>
      <vt:lpstr>Calibri Light</vt:lpstr>
      <vt:lpstr>等线</vt:lpstr>
      <vt:lpstr>Mangal</vt:lpstr>
      <vt:lpstr>Times New Roman</vt:lpstr>
      <vt:lpstr>Wingdings</vt:lpstr>
      <vt:lpstr>Wingdings 2</vt:lpstr>
      <vt:lpstr>Office Teması</vt:lpstr>
      <vt:lpstr>Preterm Doğum  Epidemioloji, Etioloji ve Risk Faktörleri</vt:lpstr>
      <vt:lpstr>Sunum Akışı</vt:lpstr>
      <vt:lpstr>I- Preterm Doğumun Tanımı</vt:lpstr>
      <vt:lpstr>I- Preterm Doğumun Sınıflaması</vt:lpstr>
      <vt:lpstr>Sunum Akışı</vt:lpstr>
      <vt:lpstr>II- Preterm Doğumun Epidemiolojisi </vt:lpstr>
      <vt:lpstr>PowerPoint Sunusu</vt:lpstr>
      <vt:lpstr>PowerPoint Sunusu</vt:lpstr>
      <vt:lpstr>PowerPoint Sunusu</vt:lpstr>
      <vt:lpstr>PowerPoint Sunusu</vt:lpstr>
      <vt:lpstr>II- Preterm Doğumun Epidemiolojisi- Yenidoğan </vt:lpstr>
      <vt:lpstr>PowerPoint Sunusu</vt:lpstr>
      <vt:lpstr>PowerPoint Sunusu</vt:lpstr>
      <vt:lpstr>PowerPoint Sunusu</vt:lpstr>
      <vt:lpstr>Sunum Akışı</vt:lpstr>
      <vt:lpstr>III- Preterm Doğumun Etiopatogenezi</vt:lpstr>
      <vt:lpstr>  1- Maternal /Fetal  HPA Aks Prematür Aktivasyonu</vt:lpstr>
      <vt:lpstr>PowerPoint Sunusu</vt:lpstr>
      <vt:lpstr>PowerPoint Sunusu</vt:lpstr>
      <vt:lpstr>PowerPoint Sunusu</vt:lpstr>
      <vt:lpstr>PowerPoint Sunusu</vt:lpstr>
      <vt:lpstr>PowerPoint Sunusu</vt:lpstr>
      <vt:lpstr>PowerPoint Sunusu</vt:lpstr>
      <vt:lpstr>PowerPoint Sunusu</vt:lpstr>
      <vt:lpstr>III- Preterm Doğumun Etiopatogenezi-Özet</vt:lpstr>
      <vt:lpstr>Sunum Akışı</vt:lpstr>
      <vt:lpstr>IV- Preterm Doğumun Risk Faktörleri </vt:lpstr>
      <vt:lpstr>IV- Preterm Doğumun Risk Faktörleri </vt:lpstr>
      <vt:lpstr>IV- Preterm Doğumun Risk Faktörleri </vt:lpstr>
      <vt:lpstr>IV- Preterm Doğumun Risk Faktörleri </vt:lpstr>
      <vt:lpstr>SABRINIZ İÇİN TEŞEKKÜRLER….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Preterm Doğum Epidemioloji, Patofizyoloji ve Risk Faktörleri</dc:title>
  <dc:creator>esra buyukbayrak</dc:creator>
  <cp:lastModifiedBy>Windows Kullanıcısı</cp:lastModifiedBy>
  <cp:revision>58</cp:revision>
  <dcterms:created xsi:type="dcterms:W3CDTF">2019-09-02T17:34:39Z</dcterms:created>
  <dcterms:modified xsi:type="dcterms:W3CDTF">2019-09-15T06:35:36Z</dcterms:modified>
</cp:coreProperties>
</file>