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4226" r:id="rId2"/>
  </p:sldMasterIdLst>
  <p:notesMasterIdLst>
    <p:notesMasterId r:id="rId16"/>
  </p:notesMasterIdLst>
  <p:handoutMasterIdLst>
    <p:handoutMasterId r:id="rId17"/>
  </p:handoutMasterIdLst>
  <p:sldIdLst>
    <p:sldId id="1506" r:id="rId3"/>
    <p:sldId id="1352" r:id="rId4"/>
    <p:sldId id="1350" r:id="rId5"/>
    <p:sldId id="1513" r:id="rId6"/>
    <p:sldId id="1527" r:id="rId7"/>
    <p:sldId id="1505" r:id="rId8"/>
    <p:sldId id="1357" r:id="rId9"/>
    <p:sldId id="1497" r:id="rId10"/>
    <p:sldId id="1504" r:id="rId11"/>
    <p:sldId id="1522" r:id="rId12"/>
    <p:sldId id="1523" r:id="rId13"/>
    <p:sldId id="1521" r:id="rId14"/>
    <p:sldId id="1499" r:id="rId15"/>
  </p:sldIdLst>
  <p:sldSz cx="9144000" cy="6858000" type="screen4x3"/>
  <p:notesSz cx="6858000" cy="9144000"/>
  <p:kinsoku lang="ja-JP" invalStChars="、。，．・：；？！゛゜ヽヾゝゞ々ー’”）〕］｝〉》」』】°‰′″℃￠％ぁぃぅぇぉっゃゅょゎァィゥェォッャュョヮヵヶ!%),.:;?]}｡｣､･ｧｨｩｪｫｬｭｮｯｰﾞﾟ" invalEndChars="‘“（〔［｛〈《「『【￥＄$([\{｢￡"/>
  <p:defaultTextStyle>
    <a:defPPr>
      <a:defRPr lang="tr-TR"/>
    </a:defPPr>
    <a:lvl1pPr algn="l" rtl="0" fontAlgn="base">
      <a:spcBef>
        <a:spcPct val="0"/>
      </a:spcBef>
      <a:spcAft>
        <a:spcPct val="0"/>
      </a:spcAft>
      <a:defRPr sz="2000" kern="1200">
        <a:solidFill>
          <a:schemeClr val="tx1"/>
        </a:solidFill>
        <a:latin typeface="Verdana" pitchFamily="34" charset="0"/>
        <a:ea typeface="+mn-ea"/>
        <a:cs typeface="+mn-cs"/>
      </a:defRPr>
    </a:lvl1pPr>
    <a:lvl2pPr marL="457200" algn="l" rtl="0" fontAlgn="base">
      <a:spcBef>
        <a:spcPct val="0"/>
      </a:spcBef>
      <a:spcAft>
        <a:spcPct val="0"/>
      </a:spcAft>
      <a:defRPr sz="2000" kern="1200">
        <a:solidFill>
          <a:schemeClr val="tx1"/>
        </a:solidFill>
        <a:latin typeface="Verdana" pitchFamily="34" charset="0"/>
        <a:ea typeface="+mn-ea"/>
        <a:cs typeface="+mn-cs"/>
      </a:defRPr>
    </a:lvl2pPr>
    <a:lvl3pPr marL="914400" algn="l" rtl="0" fontAlgn="base">
      <a:spcBef>
        <a:spcPct val="0"/>
      </a:spcBef>
      <a:spcAft>
        <a:spcPct val="0"/>
      </a:spcAft>
      <a:defRPr sz="2000" kern="1200">
        <a:solidFill>
          <a:schemeClr val="tx1"/>
        </a:solidFill>
        <a:latin typeface="Verdana" pitchFamily="34" charset="0"/>
        <a:ea typeface="+mn-ea"/>
        <a:cs typeface="+mn-cs"/>
      </a:defRPr>
    </a:lvl3pPr>
    <a:lvl4pPr marL="1371600" algn="l" rtl="0" fontAlgn="base">
      <a:spcBef>
        <a:spcPct val="0"/>
      </a:spcBef>
      <a:spcAft>
        <a:spcPct val="0"/>
      </a:spcAft>
      <a:defRPr sz="2000" kern="1200">
        <a:solidFill>
          <a:schemeClr val="tx1"/>
        </a:solidFill>
        <a:latin typeface="Verdana" pitchFamily="34" charset="0"/>
        <a:ea typeface="+mn-ea"/>
        <a:cs typeface="+mn-cs"/>
      </a:defRPr>
    </a:lvl4pPr>
    <a:lvl5pPr marL="1828800" algn="l" rtl="0" fontAlgn="base">
      <a:spcBef>
        <a:spcPct val="0"/>
      </a:spcBef>
      <a:spcAft>
        <a:spcPct val="0"/>
      </a:spcAft>
      <a:defRPr sz="2000" kern="1200">
        <a:solidFill>
          <a:schemeClr val="tx1"/>
        </a:solidFill>
        <a:latin typeface="Verdana" pitchFamily="34" charset="0"/>
        <a:ea typeface="+mn-ea"/>
        <a:cs typeface="+mn-cs"/>
      </a:defRPr>
    </a:lvl5pPr>
    <a:lvl6pPr marL="2286000" algn="l" defTabSz="914400" rtl="0" eaLnBrk="1" latinLnBrk="0" hangingPunct="1">
      <a:defRPr sz="2000" kern="1200">
        <a:solidFill>
          <a:schemeClr val="tx1"/>
        </a:solidFill>
        <a:latin typeface="Verdana" pitchFamily="34" charset="0"/>
        <a:ea typeface="+mn-ea"/>
        <a:cs typeface="+mn-cs"/>
      </a:defRPr>
    </a:lvl6pPr>
    <a:lvl7pPr marL="2743200" algn="l" defTabSz="914400" rtl="0" eaLnBrk="1" latinLnBrk="0" hangingPunct="1">
      <a:defRPr sz="2000" kern="1200">
        <a:solidFill>
          <a:schemeClr val="tx1"/>
        </a:solidFill>
        <a:latin typeface="Verdana" pitchFamily="34" charset="0"/>
        <a:ea typeface="+mn-ea"/>
        <a:cs typeface="+mn-cs"/>
      </a:defRPr>
    </a:lvl7pPr>
    <a:lvl8pPr marL="3200400" algn="l" defTabSz="914400" rtl="0" eaLnBrk="1" latinLnBrk="0" hangingPunct="1">
      <a:defRPr sz="2000" kern="1200">
        <a:solidFill>
          <a:schemeClr val="tx1"/>
        </a:solidFill>
        <a:latin typeface="Verdana" pitchFamily="34" charset="0"/>
        <a:ea typeface="+mn-ea"/>
        <a:cs typeface="+mn-cs"/>
      </a:defRPr>
    </a:lvl8pPr>
    <a:lvl9pPr marL="3657600" algn="l" defTabSz="914400" rtl="0" eaLnBrk="1" latinLnBrk="0" hangingPunct="1">
      <a:defRPr sz="2000" kern="1200">
        <a:solidFill>
          <a:schemeClr val="tx1"/>
        </a:solidFill>
        <a:latin typeface="Verdana" pitchFamily="34" charset="0"/>
        <a:ea typeface="+mn-ea"/>
        <a:cs typeface="+mn-cs"/>
      </a:defRPr>
    </a:lvl9pPr>
  </p:defaultTextStyle>
  <p:extLst>
    <p:ext uri="{EFAFB233-063F-42B5-8137-9DF3F51BA10A}">
      <p15:sldGuideLst xmlns:p15="http://schemas.microsoft.com/office/powerpoint/2012/main">
        <p15:guide id="1" orient="horz" pos="3616" userDrawn="1">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3300"/>
    <a:srgbClr val="FF9933"/>
    <a:srgbClr val="00FF00"/>
    <a:srgbClr val="006600"/>
    <a:srgbClr val="FF6600"/>
    <a:srgbClr val="FE9B03"/>
    <a:srgbClr val="800000"/>
    <a:srgbClr val="FFFFFF"/>
    <a:srgbClr val="ECAFAA"/>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34587" autoAdjust="0"/>
    <p:restoredTop sz="86387" autoAdjust="0"/>
  </p:normalViewPr>
  <p:slideViewPr>
    <p:cSldViewPr showGuides="1">
      <p:cViewPr varScale="1">
        <p:scale>
          <a:sx n="59" d="100"/>
          <a:sy n="59" d="100"/>
        </p:scale>
        <p:origin x="820" y="84"/>
      </p:cViewPr>
      <p:guideLst>
        <p:guide orient="horz" pos="3616"/>
        <p:guide pos="2880"/>
      </p:guideLst>
    </p:cSldViewPr>
  </p:slideViewPr>
  <p:outlineViewPr>
    <p:cViewPr>
      <p:scale>
        <a:sx n="33" d="100"/>
        <a:sy n="33" d="100"/>
      </p:scale>
      <p:origin x="0" y="-5396"/>
    </p:cViewPr>
  </p:outlineViewPr>
  <p:notesTextViewPr>
    <p:cViewPr>
      <p:scale>
        <a:sx n="100" d="100"/>
        <a:sy n="100" d="100"/>
      </p:scale>
      <p:origin x="0" y="0"/>
    </p:cViewPr>
  </p:notesTextViewPr>
  <p:sorterViewPr>
    <p:cViewPr varScale="1">
      <p:scale>
        <a:sx n="1" d="1"/>
        <a:sy n="1" d="1"/>
      </p:scale>
      <p:origin x="0" y="-2628"/>
    </p:cViewPr>
  </p:sorterViewPr>
  <p:notesViewPr>
    <p:cSldViewPr showGuides="1">
      <p:cViewPr>
        <p:scale>
          <a:sx n="100" d="100"/>
          <a:sy n="100" d="100"/>
        </p:scale>
        <p:origin x="-2592" y="30"/>
      </p:cViewPr>
      <p:guideLst>
        <p:guide orient="horz" pos="2880"/>
        <p:guide pos="2160"/>
      </p:guideLst>
    </p:cSldViewPr>
  </p:notesViewPr>
  <p:gridSpacing cx="72237" cy="72237"/>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al__ma_Sayfas_.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3064775551709803"/>
          <c:y val="0.19970344893678188"/>
          <c:w val="0.65083180948338748"/>
          <c:h val="0.49476259793865612"/>
        </c:manualLayout>
      </c:layout>
      <c:barChart>
        <c:barDir val="bar"/>
        <c:grouping val="clustered"/>
        <c:varyColors val="0"/>
        <c:ser>
          <c:idx val="0"/>
          <c:order val="0"/>
          <c:tx>
            <c:strRef>
              <c:f>Sheet1!$B$1</c:f>
              <c:strCache>
                <c:ptCount val="1"/>
                <c:pt idx="0">
                  <c:v>Column1</c:v>
                </c:pt>
              </c:strCache>
            </c:strRef>
          </c:tx>
          <c:invertIfNegative val="0"/>
          <c:cat>
            <c:strRef>
              <c:f>Sheet1!$A$2:$A$5</c:f>
              <c:strCache>
                <c:ptCount val="2"/>
                <c:pt idx="0">
                  <c:v>Adjusted risk*</c:v>
                </c:pt>
                <c:pt idx="1">
                  <c:v>Crude risk</c:v>
                </c:pt>
              </c:strCache>
            </c:strRef>
          </c:cat>
          <c:val>
            <c:numRef>
              <c:f>Sheet1!$B$2:$B$5</c:f>
              <c:numCache>
                <c:formatCode>General</c:formatCode>
                <c:ptCount val="2"/>
              </c:numCache>
            </c:numRef>
          </c:val>
          <c:extLst>
            <c:ext xmlns:c16="http://schemas.microsoft.com/office/drawing/2014/chart" uri="{C3380CC4-5D6E-409C-BE32-E72D297353CC}">
              <c16:uniqueId val="{00000000-F822-4322-8E08-A77BFBD9C975}"/>
            </c:ext>
          </c:extLst>
        </c:ser>
        <c:ser>
          <c:idx val="1"/>
          <c:order val="1"/>
          <c:tx>
            <c:strRef>
              <c:f>Sheet1!$C$1</c:f>
              <c:strCache>
                <c:ptCount val="1"/>
                <c:pt idx="0">
                  <c:v>Column2</c:v>
                </c:pt>
              </c:strCache>
            </c:strRef>
          </c:tx>
          <c:invertIfNegative val="0"/>
          <c:cat>
            <c:strRef>
              <c:f>Sheet1!$A$2:$A$5</c:f>
              <c:strCache>
                <c:ptCount val="2"/>
                <c:pt idx="0">
                  <c:v>Adjusted risk*</c:v>
                </c:pt>
                <c:pt idx="1">
                  <c:v>Crude risk</c:v>
                </c:pt>
              </c:strCache>
            </c:strRef>
          </c:cat>
          <c:val>
            <c:numRef>
              <c:f>Sheet1!$C$2:$C$5</c:f>
              <c:numCache>
                <c:formatCode>General</c:formatCode>
                <c:ptCount val="2"/>
              </c:numCache>
            </c:numRef>
          </c:val>
          <c:extLst>
            <c:ext xmlns:c16="http://schemas.microsoft.com/office/drawing/2014/chart" uri="{C3380CC4-5D6E-409C-BE32-E72D297353CC}">
              <c16:uniqueId val="{00000001-F822-4322-8E08-A77BFBD9C975}"/>
            </c:ext>
          </c:extLst>
        </c:ser>
        <c:ser>
          <c:idx val="2"/>
          <c:order val="2"/>
          <c:tx>
            <c:strRef>
              <c:f>Sheet1!$D$1</c:f>
              <c:strCache>
                <c:ptCount val="1"/>
                <c:pt idx="0">
                  <c:v>Column3</c:v>
                </c:pt>
              </c:strCache>
            </c:strRef>
          </c:tx>
          <c:invertIfNegative val="0"/>
          <c:cat>
            <c:strRef>
              <c:f>Sheet1!$A$2:$A$5</c:f>
              <c:strCache>
                <c:ptCount val="2"/>
                <c:pt idx="0">
                  <c:v>Adjusted risk*</c:v>
                </c:pt>
                <c:pt idx="1">
                  <c:v>Crude risk</c:v>
                </c:pt>
              </c:strCache>
            </c:strRef>
          </c:cat>
          <c:val>
            <c:numRef>
              <c:f>Sheet1!$D$2:$D$5</c:f>
              <c:numCache>
                <c:formatCode>General</c:formatCode>
                <c:ptCount val="2"/>
              </c:numCache>
            </c:numRef>
          </c:val>
          <c:extLst>
            <c:ext xmlns:c16="http://schemas.microsoft.com/office/drawing/2014/chart" uri="{C3380CC4-5D6E-409C-BE32-E72D297353CC}">
              <c16:uniqueId val="{00000002-F822-4322-8E08-A77BFBD9C975}"/>
            </c:ext>
          </c:extLst>
        </c:ser>
        <c:dLbls>
          <c:showLegendKey val="0"/>
          <c:showVal val="0"/>
          <c:showCatName val="0"/>
          <c:showSerName val="0"/>
          <c:showPercent val="0"/>
          <c:showBubbleSize val="0"/>
        </c:dLbls>
        <c:gapWidth val="150"/>
        <c:axId val="279275488"/>
        <c:axId val="279275880"/>
      </c:barChart>
      <c:catAx>
        <c:axId val="279275488"/>
        <c:scaling>
          <c:orientation val="minMax"/>
        </c:scaling>
        <c:delete val="0"/>
        <c:axPos val="l"/>
        <c:numFmt formatCode="General" sourceLinked="0"/>
        <c:majorTickMark val="none"/>
        <c:minorTickMark val="none"/>
        <c:tickLblPos val="low"/>
        <c:spPr>
          <a:ln w="19050"/>
        </c:spPr>
        <c:crossAx val="279275880"/>
        <c:crossesAt val="1"/>
        <c:auto val="1"/>
        <c:lblAlgn val="ctr"/>
        <c:lblOffset val="100"/>
        <c:noMultiLvlLbl val="0"/>
      </c:catAx>
      <c:valAx>
        <c:axId val="279275880"/>
        <c:scaling>
          <c:orientation val="minMax"/>
          <c:max val="2"/>
          <c:min val="0"/>
        </c:scaling>
        <c:delete val="0"/>
        <c:axPos val="b"/>
        <c:numFmt formatCode="#,##0.0" sourceLinked="0"/>
        <c:majorTickMark val="out"/>
        <c:minorTickMark val="none"/>
        <c:tickLblPos val="nextTo"/>
        <c:spPr>
          <a:ln w="19050"/>
        </c:spPr>
        <c:crossAx val="279275488"/>
        <c:crosses val="autoZero"/>
        <c:crossBetween val="between"/>
        <c:majorUnit val="0.5"/>
        <c:minorUnit val="0.1"/>
      </c:valAx>
    </c:plotArea>
    <c:plotVisOnly val="1"/>
    <c:dispBlanksAs val="gap"/>
    <c:showDLblsOverMax val="0"/>
  </c:chart>
  <c:txPr>
    <a:bodyPr/>
    <a:lstStyle/>
    <a:p>
      <a:pPr>
        <a:defRPr sz="1800">
          <a:latin typeface="Tahoma" panose="020B0604030504040204" pitchFamily="34" charset="0"/>
          <a:ea typeface="Tahoma" panose="020B0604030504040204" pitchFamily="34" charset="0"/>
          <a:cs typeface="Tahoma" panose="020B0604030504040204" pitchFamily="34" charset="0"/>
        </a:defRPr>
      </a:pPr>
      <a:endParaRPr lang="tr-T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98312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56100"/>
            <a:ext cx="5029200" cy="4135438"/>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tr-TR" noProof="0" smtClean="0"/>
              <a:t>Click to edit Master text styles</a:t>
            </a:r>
          </a:p>
          <a:p>
            <a:pPr lvl="1"/>
            <a:r>
              <a:rPr lang="tr-TR" noProof="0" smtClean="0"/>
              <a:t>Second level</a:t>
            </a:r>
          </a:p>
          <a:p>
            <a:pPr lvl="2"/>
            <a:r>
              <a:rPr lang="tr-TR" noProof="0" smtClean="0"/>
              <a:t>Third level</a:t>
            </a:r>
          </a:p>
          <a:p>
            <a:pPr lvl="3"/>
            <a:r>
              <a:rPr lang="tr-TR" noProof="0" smtClean="0"/>
              <a:t>Fourth level</a:t>
            </a:r>
          </a:p>
          <a:p>
            <a:pPr lvl="4"/>
            <a:r>
              <a:rPr lang="tr-TR" noProof="0" smtClean="0"/>
              <a:t>Fifth level</a:t>
            </a:r>
          </a:p>
        </p:txBody>
      </p:sp>
      <p:sp>
        <p:nvSpPr>
          <p:cNvPr id="58371" name="Rectangle 3"/>
          <p:cNvSpPr>
            <a:spLocks noGrp="1" noRot="1" noChangeAspect="1" noChangeArrowheads="1" noTextEdit="1"/>
          </p:cNvSpPr>
          <p:nvPr>
            <p:ph type="sldImg" idx="2"/>
          </p:nvPr>
        </p:nvSpPr>
        <p:spPr bwMode="auto">
          <a:xfrm>
            <a:off x="1149350" y="692150"/>
            <a:ext cx="4559300" cy="3416300"/>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1123649765"/>
      </p:ext>
    </p:extLst>
  </p:cSld>
  <p:clrMap bg1="lt1" tx1="dk1" bg2="lt2" tx2="dk2" accent1="accent1" accent2="accent2" accent3="accent3" accent4="accent4" accent5="accent5" accent6="accent6" hlink="hlink" folHlink="folHlink"/>
  <p:notesStyle>
    <a:lvl1pPr algn="l" defTabSz="762000"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defTabSz="762000"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defTabSz="762000"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defTabSz="762000"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defTabSz="762000"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lstStyle/>
          <a:p>
            <a:r>
              <a:rPr lang="tr-TR" dirty="0" err="1" smtClean="0"/>
              <a:t>Title’ları</a:t>
            </a:r>
            <a:r>
              <a:rPr lang="tr-TR" dirty="0" smtClean="0"/>
              <a:t>  koy</a:t>
            </a:r>
            <a:endParaRPr lang="en-US" dirty="0"/>
          </a:p>
        </p:txBody>
      </p:sp>
    </p:spTree>
    <p:extLst>
      <p:ext uri="{BB962C8B-B14F-4D97-AF65-F5344CB8AC3E}">
        <p14:creationId xmlns:p14="http://schemas.microsoft.com/office/powerpoint/2010/main" val="18004475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fontScale="70000" lnSpcReduction="20000"/>
          </a:bodyPr>
          <a:lstStyle/>
          <a:p>
            <a:pPr marL="0" marR="0" indent="0" algn="l" defTabSz="762000" rtl="0" eaLnBrk="0" fontAlgn="base" latinLnBrk="0" hangingPunct="0">
              <a:lnSpc>
                <a:spcPct val="100000"/>
              </a:lnSpc>
              <a:spcBef>
                <a:spcPct val="30000"/>
              </a:spcBef>
              <a:spcAft>
                <a:spcPct val="0"/>
              </a:spcAft>
              <a:buClrTx/>
              <a:buSzTx/>
              <a:buFontTx/>
              <a:buNone/>
              <a:tabLst/>
              <a:defRPr/>
            </a:pPr>
            <a:r>
              <a:rPr lang="tr-TR" sz="1200" b="1" i="1" dirty="0" smtClean="0">
                <a:latin typeface="Comic Sans MS" pitchFamily="66" charset="0"/>
              </a:rPr>
              <a:t>Harada T et al.:</a:t>
            </a:r>
            <a:r>
              <a:rPr lang="en-US" sz="1200" b="1" i="1" dirty="0" err="1" smtClean="0">
                <a:latin typeface="Comic Sans MS" pitchFamily="66" charset="0"/>
              </a:rPr>
              <a:t>Fertil</a:t>
            </a:r>
            <a:r>
              <a:rPr lang="tr-TR" sz="1200" b="1" i="1" dirty="0" smtClean="0">
                <a:latin typeface="Comic Sans MS" pitchFamily="66" charset="0"/>
              </a:rPr>
              <a:t> </a:t>
            </a:r>
            <a:r>
              <a:rPr lang="en-US" sz="1200" b="1" i="1" dirty="0" err="1" smtClean="0">
                <a:latin typeface="Comic Sans MS" pitchFamily="66" charset="0"/>
              </a:rPr>
              <a:t>Steril</a:t>
            </a:r>
            <a:r>
              <a:rPr lang="en-US" sz="1200" b="1" i="1" dirty="0" smtClean="0">
                <a:latin typeface="Comic Sans MS" pitchFamily="66" charset="0"/>
              </a:rPr>
              <a:t> 91:675</a:t>
            </a:r>
            <a:r>
              <a:rPr lang="tr-TR" sz="1200" b="1" i="1" dirty="0" smtClean="0">
                <a:latin typeface="Comic Sans MS" pitchFamily="66" charset="0"/>
              </a:rPr>
              <a:t>, 2009</a:t>
            </a:r>
          </a:p>
          <a:p>
            <a:endParaRPr lang="en-US" sz="1200" kern="1200" baseline="0" dirty="0" smtClean="0">
              <a:solidFill>
                <a:schemeClr val="tx1"/>
              </a:solidFill>
              <a:latin typeface="Times New Roman" pitchFamily="18" charset="0"/>
              <a:ea typeface="+mn-ea"/>
              <a:cs typeface="+mn-cs"/>
            </a:endParaRPr>
          </a:p>
          <a:p>
            <a:r>
              <a:rPr lang="en-US" sz="1200" kern="1200" baseline="0" dirty="0" err="1" smtClean="0">
                <a:solidFill>
                  <a:schemeClr val="tx1"/>
                </a:solidFill>
                <a:latin typeface="Times New Roman" pitchFamily="18" charset="0"/>
                <a:ea typeface="+mn-ea"/>
                <a:cs typeface="+mn-cs"/>
              </a:rPr>
              <a:t>Dienogest</a:t>
            </a:r>
            <a:r>
              <a:rPr lang="en-US" sz="1200" kern="1200" baseline="0" dirty="0" smtClean="0">
                <a:solidFill>
                  <a:schemeClr val="tx1"/>
                </a:solidFill>
                <a:latin typeface="Times New Roman" pitchFamily="18" charset="0"/>
                <a:ea typeface="+mn-ea"/>
                <a:cs typeface="+mn-cs"/>
              </a:rPr>
              <a:t> (DNG), a progestin derived from 19-nortestosterone,</a:t>
            </a:r>
          </a:p>
          <a:p>
            <a:r>
              <a:rPr lang="en-US" sz="1200" kern="1200" baseline="0" dirty="0" smtClean="0">
                <a:solidFill>
                  <a:schemeClr val="tx1"/>
                </a:solidFill>
                <a:latin typeface="Times New Roman" pitchFamily="18" charset="0"/>
                <a:ea typeface="+mn-ea"/>
                <a:cs typeface="+mn-cs"/>
              </a:rPr>
              <a:t>has good oral bioavailability and is highly selective</a:t>
            </a:r>
          </a:p>
          <a:p>
            <a:r>
              <a:rPr lang="en-US" sz="1200" kern="1200" baseline="0" dirty="0" smtClean="0">
                <a:solidFill>
                  <a:schemeClr val="tx1"/>
                </a:solidFill>
                <a:latin typeface="Times New Roman" pitchFamily="18" charset="0"/>
                <a:ea typeface="+mn-ea"/>
                <a:cs typeface="+mn-cs"/>
              </a:rPr>
              <a:t>for progesterone receptors (6). Because of its </a:t>
            </a:r>
            <a:r>
              <a:rPr lang="en-US" sz="1200" kern="1200" baseline="0" dirty="0" err="1" smtClean="0">
                <a:solidFill>
                  <a:schemeClr val="tx1"/>
                </a:solidFill>
                <a:latin typeface="Times New Roman" pitchFamily="18" charset="0"/>
                <a:ea typeface="+mn-ea"/>
                <a:cs typeface="+mn-cs"/>
              </a:rPr>
              <a:t>antiovulatory</a:t>
            </a:r>
            <a:r>
              <a:rPr lang="en-US" sz="1200" kern="1200" baseline="0" dirty="0" smtClean="0">
                <a:solidFill>
                  <a:schemeClr val="tx1"/>
                </a:solidFill>
                <a:latin typeface="Times New Roman" pitchFamily="18" charset="0"/>
                <a:ea typeface="+mn-ea"/>
                <a:cs typeface="+mn-cs"/>
              </a:rPr>
              <a:t>,</a:t>
            </a:r>
          </a:p>
          <a:p>
            <a:r>
              <a:rPr lang="en-US" sz="1200" kern="1200" baseline="0" dirty="0" err="1" smtClean="0">
                <a:solidFill>
                  <a:schemeClr val="tx1"/>
                </a:solidFill>
                <a:latin typeface="Times New Roman" pitchFamily="18" charset="0"/>
                <a:ea typeface="+mn-ea"/>
                <a:cs typeface="+mn-cs"/>
              </a:rPr>
              <a:t>antiproliferative</a:t>
            </a:r>
            <a:r>
              <a:rPr lang="en-US" sz="1200" kern="1200" baseline="0" dirty="0" smtClean="0">
                <a:solidFill>
                  <a:schemeClr val="tx1"/>
                </a:solidFill>
                <a:latin typeface="Times New Roman" pitchFamily="18" charset="0"/>
                <a:ea typeface="+mn-ea"/>
                <a:cs typeface="+mn-cs"/>
              </a:rPr>
              <a:t> activities in isolated human endometrial</a:t>
            </a:r>
            <a:r>
              <a:rPr lang="tr-TR" sz="1200" kern="1200" baseline="0" dirty="0" smtClean="0">
                <a:solidFill>
                  <a:schemeClr val="tx1"/>
                </a:solidFill>
                <a:latin typeface="Times New Roman" pitchFamily="18" charset="0"/>
                <a:ea typeface="+mn-ea"/>
                <a:cs typeface="+mn-cs"/>
              </a:rPr>
              <a:t> </a:t>
            </a:r>
            <a:r>
              <a:rPr lang="en-US" sz="1200" kern="1200" baseline="0" dirty="0" smtClean="0">
                <a:solidFill>
                  <a:schemeClr val="tx1"/>
                </a:solidFill>
                <a:latin typeface="Times New Roman" pitchFamily="18" charset="0"/>
                <a:ea typeface="+mn-ea"/>
                <a:cs typeface="+mn-cs"/>
              </a:rPr>
              <a:t>cells, and its inhibitory effects on the secretion of cytokines in</a:t>
            </a:r>
          </a:p>
          <a:p>
            <a:r>
              <a:rPr lang="en-US" sz="1200" kern="1200" baseline="0" dirty="0" err="1" smtClean="0">
                <a:solidFill>
                  <a:schemeClr val="tx1"/>
                </a:solidFill>
                <a:latin typeface="Times New Roman" pitchFamily="18" charset="0"/>
                <a:ea typeface="+mn-ea"/>
                <a:cs typeface="+mn-cs"/>
              </a:rPr>
              <a:t>endometriotic</a:t>
            </a:r>
            <a:r>
              <a:rPr lang="en-US" sz="1200" kern="1200" baseline="0" dirty="0" smtClean="0">
                <a:solidFill>
                  <a:schemeClr val="tx1"/>
                </a:solidFill>
                <a:latin typeface="Times New Roman" pitchFamily="18" charset="0"/>
                <a:ea typeface="+mn-ea"/>
                <a:cs typeface="+mn-cs"/>
              </a:rPr>
              <a:t> </a:t>
            </a:r>
            <a:r>
              <a:rPr lang="en-US" sz="1200" kern="1200" baseline="0" dirty="0" err="1" smtClean="0">
                <a:solidFill>
                  <a:schemeClr val="tx1"/>
                </a:solidFill>
                <a:latin typeface="Times New Roman" pitchFamily="18" charset="0"/>
                <a:ea typeface="+mn-ea"/>
                <a:cs typeface="+mn-cs"/>
              </a:rPr>
              <a:t>stromal</a:t>
            </a:r>
            <a:r>
              <a:rPr lang="en-US" sz="1200" kern="1200" baseline="0" dirty="0" smtClean="0">
                <a:solidFill>
                  <a:schemeClr val="tx1"/>
                </a:solidFill>
                <a:latin typeface="Times New Roman" pitchFamily="18" charset="0"/>
                <a:ea typeface="+mn-ea"/>
                <a:cs typeface="+mn-cs"/>
              </a:rPr>
              <a:t> cells (7–9), DNG is expected to be an</a:t>
            </a:r>
          </a:p>
          <a:p>
            <a:r>
              <a:rPr lang="en-US" sz="1200" kern="1200" baseline="0" dirty="0" smtClean="0">
                <a:solidFill>
                  <a:schemeClr val="tx1"/>
                </a:solidFill>
                <a:latin typeface="Times New Roman" pitchFamily="18" charset="0"/>
                <a:ea typeface="+mn-ea"/>
                <a:cs typeface="+mn-cs"/>
              </a:rPr>
              <a:t>effective treatment for endometriosis. </a:t>
            </a:r>
            <a:endParaRPr lang="tr-TR"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Objective: To compare the efficacy and safety of </a:t>
            </a:r>
            <a:r>
              <a:rPr lang="en-US" sz="1200" kern="1200" baseline="0" dirty="0" err="1" smtClean="0">
                <a:solidFill>
                  <a:schemeClr val="tx1"/>
                </a:solidFill>
                <a:latin typeface="Times New Roman" pitchFamily="18" charset="0"/>
                <a:ea typeface="+mn-ea"/>
                <a:cs typeface="+mn-cs"/>
              </a:rPr>
              <a:t>dienogest</a:t>
            </a:r>
            <a:r>
              <a:rPr lang="en-US" sz="1200" kern="1200" baseline="0" dirty="0" smtClean="0">
                <a:solidFill>
                  <a:schemeClr val="tx1"/>
                </a:solidFill>
                <a:latin typeface="Times New Roman" pitchFamily="18" charset="0"/>
                <a:ea typeface="+mn-ea"/>
                <a:cs typeface="+mn-cs"/>
              </a:rPr>
              <a:t> (DNG) with intranasal </a:t>
            </a:r>
            <a:r>
              <a:rPr lang="en-US" sz="1200" kern="1200" baseline="0" dirty="0" err="1" smtClean="0">
                <a:solidFill>
                  <a:schemeClr val="tx1"/>
                </a:solidFill>
                <a:latin typeface="Times New Roman" pitchFamily="18" charset="0"/>
                <a:ea typeface="+mn-ea"/>
                <a:cs typeface="+mn-cs"/>
              </a:rPr>
              <a:t>buserelin</a:t>
            </a:r>
            <a:r>
              <a:rPr lang="en-US" sz="1200" kern="1200" baseline="0" dirty="0" smtClean="0">
                <a:solidFill>
                  <a:schemeClr val="tx1"/>
                </a:solidFill>
                <a:latin typeface="Times New Roman" pitchFamily="18" charset="0"/>
                <a:ea typeface="+mn-ea"/>
                <a:cs typeface="+mn-cs"/>
              </a:rPr>
              <a:t> acetate (BA) in patients</a:t>
            </a:r>
          </a:p>
          <a:p>
            <a:r>
              <a:rPr lang="en-US" sz="1200" kern="1200" baseline="0" dirty="0" smtClean="0">
                <a:solidFill>
                  <a:schemeClr val="tx1"/>
                </a:solidFill>
                <a:latin typeface="Times New Roman" pitchFamily="18" charset="0"/>
                <a:ea typeface="+mn-ea"/>
                <a:cs typeface="+mn-cs"/>
              </a:rPr>
              <a:t>with endometriosis.</a:t>
            </a:r>
          </a:p>
          <a:p>
            <a:r>
              <a:rPr lang="en-US" sz="1200" kern="1200" baseline="0" dirty="0" smtClean="0">
                <a:solidFill>
                  <a:schemeClr val="tx1"/>
                </a:solidFill>
                <a:latin typeface="Times New Roman" pitchFamily="18" charset="0"/>
                <a:ea typeface="+mn-ea"/>
                <a:cs typeface="+mn-cs"/>
              </a:rPr>
              <a:t>Design: Phase III, randomized, double-blind, multicenter, controlled trial.</a:t>
            </a:r>
          </a:p>
          <a:p>
            <a:r>
              <a:rPr lang="en-US" sz="1200" kern="1200" baseline="0" dirty="0" smtClean="0">
                <a:solidFill>
                  <a:schemeClr val="tx1"/>
                </a:solidFill>
                <a:latin typeface="Times New Roman" pitchFamily="18" charset="0"/>
                <a:ea typeface="+mn-ea"/>
                <a:cs typeface="+mn-cs"/>
              </a:rPr>
              <a:t>Setting: Twenty-four study centers in Japan.</a:t>
            </a:r>
          </a:p>
          <a:p>
            <a:r>
              <a:rPr lang="en-US" sz="1200" kern="1200" baseline="0" dirty="0" smtClean="0">
                <a:solidFill>
                  <a:schemeClr val="tx1"/>
                </a:solidFill>
                <a:latin typeface="Times New Roman" pitchFamily="18" charset="0"/>
                <a:ea typeface="+mn-ea"/>
                <a:cs typeface="+mn-cs"/>
              </a:rPr>
              <a:t>Patient(s): Two hundred seventy-one patients with endometriosis.</a:t>
            </a:r>
          </a:p>
          <a:p>
            <a:r>
              <a:rPr lang="en-US" sz="1200" kern="1200" baseline="0" dirty="0" smtClean="0">
                <a:solidFill>
                  <a:schemeClr val="tx1"/>
                </a:solidFill>
                <a:latin typeface="Times New Roman" pitchFamily="18" charset="0"/>
                <a:ea typeface="+mn-ea"/>
                <a:cs typeface="+mn-cs"/>
              </a:rPr>
              <a:t>Intervention(s): </a:t>
            </a:r>
            <a:r>
              <a:rPr lang="en-US" sz="1200" kern="1200" baseline="0" dirty="0" err="1" smtClean="0">
                <a:solidFill>
                  <a:schemeClr val="tx1"/>
                </a:solidFill>
                <a:latin typeface="Times New Roman" pitchFamily="18" charset="0"/>
                <a:ea typeface="+mn-ea"/>
                <a:cs typeface="+mn-cs"/>
              </a:rPr>
              <a:t>Dienogest</a:t>
            </a:r>
            <a:r>
              <a:rPr lang="en-US" sz="1200" kern="1200" baseline="0" dirty="0" smtClean="0">
                <a:solidFill>
                  <a:schemeClr val="tx1"/>
                </a:solidFill>
                <a:latin typeface="Times New Roman" pitchFamily="18" charset="0"/>
                <a:ea typeface="+mn-ea"/>
                <a:cs typeface="+mn-cs"/>
              </a:rPr>
              <a:t> (2 mg/day, orally) or BA (900 mg/day, </a:t>
            </a:r>
            <a:r>
              <a:rPr lang="en-US" sz="1200" kern="1200" baseline="0" dirty="0" err="1" smtClean="0">
                <a:solidFill>
                  <a:schemeClr val="tx1"/>
                </a:solidFill>
                <a:latin typeface="Times New Roman" pitchFamily="18" charset="0"/>
                <a:ea typeface="+mn-ea"/>
                <a:cs typeface="+mn-cs"/>
              </a:rPr>
              <a:t>intranasally</a:t>
            </a:r>
            <a:r>
              <a:rPr lang="en-US" sz="1200" kern="1200" baseline="0" dirty="0" smtClean="0">
                <a:solidFill>
                  <a:schemeClr val="tx1"/>
                </a:solidFill>
                <a:latin typeface="Times New Roman" pitchFamily="18" charset="0"/>
                <a:ea typeface="+mn-ea"/>
                <a:cs typeface="+mn-cs"/>
              </a:rPr>
              <a:t>) for 24 weeks.</a:t>
            </a:r>
          </a:p>
          <a:p>
            <a:r>
              <a:rPr lang="en-US" sz="1200" kern="1200" baseline="0" dirty="0" smtClean="0">
                <a:solidFill>
                  <a:schemeClr val="tx1"/>
                </a:solidFill>
                <a:latin typeface="Times New Roman" pitchFamily="18" charset="0"/>
                <a:ea typeface="+mn-ea"/>
                <a:cs typeface="+mn-cs"/>
              </a:rPr>
              <a:t>Main Outcome Measure(s): The pre- to </a:t>
            </a:r>
            <a:r>
              <a:rPr lang="en-US" sz="1200" kern="1200" baseline="0" dirty="0" err="1" smtClean="0">
                <a:solidFill>
                  <a:schemeClr val="tx1"/>
                </a:solidFill>
                <a:latin typeface="Times New Roman" pitchFamily="18" charset="0"/>
                <a:ea typeface="+mn-ea"/>
                <a:cs typeface="+mn-cs"/>
              </a:rPr>
              <a:t>posttreatment</a:t>
            </a:r>
            <a:r>
              <a:rPr lang="en-US" sz="1200" kern="1200" baseline="0" dirty="0" smtClean="0">
                <a:solidFill>
                  <a:schemeClr val="tx1"/>
                </a:solidFill>
                <a:latin typeface="Times New Roman" pitchFamily="18" charset="0"/>
                <a:ea typeface="+mn-ea"/>
                <a:cs typeface="+mn-cs"/>
              </a:rPr>
              <a:t> changes in the scores of five subjective symptoms during</a:t>
            </a:r>
          </a:p>
          <a:p>
            <a:r>
              <a:rPr lang="en-US" sz="1200" kern="1200" baseline="0" dirty="0" err="1" smtClean="0">
                <a:solidFill>
                  <a:schemeClr val="tx1"/>
                </a:solidFill>
                <a:latin typeface="Times New Roman" pitchFamily="18" charset="0"/>
                <a:ea typeface="+mn-ea"/>
                <a:cs typeface="+mn-cs"/>
              </a:rPr>
              <a:t>nonmenstruation</a:t>
            </a:r>
            <a:r>
              <a:rPr lang="en-US" sz="1200" kern="1200" baseline="0" dirty="0" smtClean="0">
                <a:solidFill>
                  <a:schemeClr val="tx1"/>
                </a:solidFill>
                <a:latin typeface="Times New Roman" pitchFamily="18" charset="0"/>
                <a:ea typeface="+mn-ea"/>
                <a:cs typeface="+mn-cs"/>
              </a:rPr>
              <a:t> (lower abdominal pain, lumbago, defecation pain, </a:t>
            </a:r>
            <a:r>
              <a:rPr lang="en-US" sz="1200" kern="1200" baseline="0" dirty="0" err="1" smtClean="0">
                <a:solidFill>
                  <a:schemeClr val="tx1"/>
                </a:solidFill>
                <a:latin typeface="Times New Roman" pitchFamily="18" charset="0"/>
                <a:ea typeface="+mn-ea"/>
                <a:cs typeface="+mn-cs"/>
              </a:rPr>
              <a:t>dyspareunia</a:t>
            </a:r>
            <a:r>
              <a:rPr lang="en-US" sz="1200" kern="1200" baseline="0" dirty="0" smtClean="0">
                <a:solidFill>
                  <a:schemeClr val="tx1"/>
                </a:solidFill>
                <a:latin typeface="Times New Roman" pitchFamily="18" charset="0"/>
                <a:ea typeface="+mn-ea"/>
                <a:cs typeface="+mn-cs"/>
              </a:rPr>
              <a:t>, and pain on internal examination)</a:t>
            </a:r>
          </a:p>
          <a:p>
            <a:r>
              <a:rPr lang="en-US" sz="1200" kern="1200" baseline="0" dirty="0" smtClean="0">
                <a:solidFill>
                  <a:schemeClr val="tx1"/>
                </a:solidFill>
                <a:latin typeface="Times New Roman" pitchFamily="18" charset="0"/>
                <a:ea typeface="+mn-ea"/>
                <a:cs typeface="+mn-cs"/>
              </a:rPr>
              <a:t>and two objective findings (</a:t>
            </a:r>
            <a:r>
              <a:rPr lang="en-US" sz="1200" kern="1200" baseline="0" dirty="0" err="1" smtClean="0">
                <a:solidFill>
                  <a:schemeClr val="tx1"/>
                </a:solidFill>
                <a:latin typeface="Times New Roman" pitchFamily="18" charset="0"/>
                <a:ea typeface="+mn-ea"/>
                <a:cs typeface="+mn-cs"/>
              </a:rPr>
              <a:t>induration</a:t>
            </a:r>
            <a:r>
              <a:rPr lang="en-US" sz="1200" kern="1200" baseline="0" dirty="0" smtClean="0">
                <a:solidFill>
                  <a:schemeClr val="tx1"/>
                </a:solidFill>
                <a:latin typeface="Times New Roman" pitchFamily="18" charset="0"/>
                <a:ea typeface="+mn-ea"/>
                <a:cs typeface="+mn-cs"/>
              </a:rPr>
              <a:t> in the pouch of Douglas and limited uterine mobility).</a:t>
            </a:r>
          </a:p>
          <a:p>
            <a:r>
              <a:rPr lang="en-US" sz="1200" kern="1200" baseline="0" dirty="0" smtClean="0">
                <a:solidFill>
                  <a:schemeClr val="tx1"/>
                </a:solidFill>
                <a:latin typeface="Times New Roman" pitchFamily="18" charset="0"/>
                <a:ea typeface="+mn-ea"/>
                <a:cs typeface="+mn-cs"/>
              </a:rPr>
              <a:t>Result(s): </a:t>
            </a:r>
            <a:r>
              <a:rPr lang="en-US" sz="1200" kern="1200" baseline="0" dirty="0" err="1" smtClean="0">
                <a:solidFill>
                  <a:schemeClr val="tx1"/>
                </a:solidFill>
                <a:latin typeface="Times New Roman" pitchFamily="18" charset="0"/>
                <a:ea typeface="+mn-ea"/>
                <a:cs typeface="+mn-cs"/>
              </a:rPr>
              <a:t>Dienogest</a:t>
            </a:r>
            <a:r>
              <a:rPr lang="en-US" sz="1200" kern="1200" baseline="0" dirty="0" smtClean="0">
                <a:solidFill>
                  <a:schemeClr val="tx1"/>
                </a:solidFill>
                <a:latin typeface="Times New Roman" pitchFamily="18" charset="0"/>
                <a:ea typeface="+mn-ea"/>
                <a:cs typeface="+mn-cs"/>
              </a:rPr>
              <a:t> reduced the scores of all symptoms and findings at the end of treatment, and the mean</a:t>
            </a:r>
          </a:p>
          <a:p>
            <a:r>
              <a:rPr lang="en-US" sz="1200" kern="1200" baseline="0" dirty="0" smtClean="0">
                <a:solidFill>
                  <a:schemeClr val="tx1"/>
                </a:solidFill>
                <a:latin typeface="Times New Roman" pitchFamily="18" charset="0"/>
                <a:ea typeface="+mn-ea"/>
                <a:cs typeface="+mn-cs"/>
              </a:rPr>
              <a:t>changes in the scores of all symptoms and findings except </a:t>
            </a:r>
            <a:r>
              <a:rPr lang="en-US" sz="1200" kern="1200" baseline="0" dirty="0" err="1" smtClean="0">
                <a:solidFill>
                  <a:schemeClr val="tx1"/>
                </a:solidFill>
                <a:latin typeface="Times New Roman" pitchFamily="18" charset="0"/>
                <a:ea typeface="+mn-ea"/>
                <a:cs typeface="+mn-cs"/>
              </a:rPr>
              <a:t>induration</a:t>
            </a:r>
            <a:r>
              <a:rPr lang="en-US" sz="1200" kern="1200" baseline="0" dirty="0" smtClean="0">
                <a:solidFill>
                  <a:schemeClr val="tx1"/>
                </a:solidFill>
                <a:latin typeface="Times New Roman" pitchFamily="18" charset="0"/>
                <a:ea typeface="+mn-ea"/>
                <a:cs typeface="+mn-cs"/>
              </a:rPr>
              <a:t> in the pouch of Douglas were comparable</a:t>
            </a:r>
          </a:p>
          <a:p>
            <a:r>
              <a:rPr lang="en-US" sz="1200" kern="1200" baseline="0" dirty="0" smtClean="0">
                <a:solidFill>
                  <a:schemeClr val="tx1"/>
                </a:solidFill>
                <a:latin typeface="Times New Roman" pitchFamily="18" charset="0"/>
                <a:ea typeface="+mn-ea"/>
                <a:cs typeface="+mn-cs"/>
              </a:rPr>
              <a:t>to those obtained with BA. Compared with BA, DNG was associated with irregular genital bleeding more frequently</a:t>
            </a:r>
          </a:p>
          <a:p>
            <a:r>
              <a:rPr lang="en-US" sz="1200" kern="1200" baseline="0" dirty="0" smtClean="0">
                <a:solidFill>
                  <a:schemeClr val="tx1"/>
                </a:solidFill>
                <a:latin typeface="Times New Roman" pitchFamily="18" charset="0"/>
                <a:ea typeface="+mn-ea"/>
                <a:cs typeface="+mn-cs"/>
              </a:rPr>
              <a:t>and with fewer hot flushes. The reduction in bone mineral density (BMD) during DNG treatment was significantly</a:t>
            </a:r>
          </a:p>
          <a:p>
            <a:r>
              <a:rPr lang="en-US" sz="1200" kern="1200" baseline="0" dirty="0" smtClean="0">
                <a:solidFill>
                  <a:schemeClr val="tx1"/>
                </a:solidFill>
                <a:latin typeface="Times New Roman" pitchFamily="18" charset="0"/>
                <a:ea typeface="+mn-ea"/>
                <a:cs typeface="+mn-cs"/>
              </a:rPr>
              <a:t>lower than that during BA treatment.</a:t>
            </a:r>
          </a:p>
          <a:p>
            <a:r>
              <a:rPr lang="en-US" sz="1200" kern="1200" baseline="0" dirty="0" smtClean="0">
                <a:solidFill>
                  <a:schemeClr val="tx1"/>
                </a:solidFill>
                <a:latin typeface="Times New Roman" pitchFamily="18" charset="0"/>
                <a:ea typeface="+mn-ea"/>
                <a:cs typeface="+mn-cs"/>
              </a:rPr>
              <a:t>Conclusion(s): </a:t>
            </a:r>
            <a:r>
              <a:rPr lang="en-US" sz="1200" kern="1200" baseline="0" dirty="0" err="1" smtClean="0">
                <a:solidFill>
                  <a:schemeClr val="tx1"/>
                </a:solidFill>
                <a:latin typeface="Times New Roman" pitchFamily="18" charset="0"/>
                <a:ea typeface="+mn-ea"/>
                <a:cs typeface="+mn-cs"/>
              </a:rPr>
              <a:t>DNGis</a:t>
            </a:r>
            <a:r>
              <a:rPr lang="en-US" sz="1200" kern="1200" baseline="0" dirty="0" smtClean="0">
                <a:solidFill>
                  <a:schemeClr val="tx1"/>
                </a:solidFill>
                <a:latin typeface="Times New Roman" pitchFamily="18" charset="0"/>
                <a:ea typeface="+mn-ea"/>
                <a:cs typeface="+mn-cs"/>
              </a:rPr>
              <a:t> as effective as intranasal BA in alleviating endometriosis, and causes </a:t>
            </a:r>
            <a:r>
              <a:rPr lang="en-US" sz="1200" kern="1200" baseline="0" dirty="0" err="1" smtClean="0">
                <a:solidFill>
                  <a:schemeClr val="tx1"/>
                </a:solidFill>
                <a:latin typeface="Times New Roman" pitchFamily="18" charset="0"/>
                <a:ea typeface="+mn-ea"/>
                <a:cs typeface="+mn-cs"/>
              </a:rPr>
              <a:t>lessBMDloss</a:t>
            </a:r>
            <a:r>
              <a:rPr lang="en-US" sz="1200" kern="1200" baseline="0" dirty="0" smtClean="0">
                <a:solidFill>
                  <a:schemeClr val="tx1"/>
                </a:solidFill>
                <a:latin typeface="Times New Roman" pitchFamily="18" charset="0"/>
                <a:ea typeface="+mn-ea"/>
                <a:cs typeface="+mn-cs"/>
              </a:rPr>
              <a:t>. (</a:t>
            </a:r>
            <a:r>
              <a:rPr lang="en-US" sz="1200" kern="1200" baseline="0" dirty="0" err="1" smtClean="0">
                <a:solidFill>
                  <a:schemeClr val="tx1"/>
                </a:solidFill>
                <a:latin typeface="Times New Roman" pitchFamily="18" charset="0"/>
                <a:ea typeface="+mn-ea"/>
                <a:cs typeface="+mn-cs"/>
              </a:rPr>
              <a:t>Fertil</a:t>
            </a:r>
            <a:endParaRPr lang="en-US" sz="1200" kern="1200" baseline="0" dirty="0" smtClean="0">
              <a:solidFill>
                <a:schemeClr val="tx1"/>
              </a:solidFill>
              <a:latin typeface="Times New Roman" pitchFamily="18" charset="0"/>
              <a:ea typeface="+mn-ea"/>
              <a:cs typeface="+mn-cs"/>
            </a:endParaRPr>
          </a:p>
          <a:p>
            <a:r>
              <a:rPr lang="en-US" sz="1200" kern="1200" baseline="0" dirty="0" err="1" smtClean="0">
                <a:solidFill>
                  <a:schemeClr val="tx1"/>
                </a:solidFill>
                <a:latin typeface="Times New Roman" pitchFamily="18" charset="0"/>
                <a:ea typeface="+mn-ea"/>
                <a:cs typeface="+mn-cs"/>
              </a:rPr>
              <a:t>Steril</a:t>
            </a:r>
            <a:r>
              <a:rPr lang="en-US" sz="1200" kern="1200" baseline="0" dirty="0" smtClean="0">
                <a:solidFill>
                  <a:schemeClr val="tx1"/>
                </a:solidFill>
                <a:latin typeface="Times New Roman" pitchFamily="18" charset="0"/>
                <a:ea typeface="+mn-ea"/>
                <a:cs typeface="+mn-cs"/>
              </a:rPr>
              <a:t> 2009;91:675–81. 2009 by American Society for Reproductive Medicine.)</a:t>
            </a:r>
            <a:endParaRPr lang="tr-TR" sz="1200" kern="1200" baseline="0" dirty="0" smtClean="0">
              <a:solidFill>
                <a:schemeClr val="tx1"/>
              </a:solidFill>
              <a:latin typeface="Times New Roman" pitchFamily="18" charset="0"/>
              <a:ea typeface="+mn-ea"/>
              <a:cs typeface="+mn-cs"/>
            </a:endParaRPr>
          </a:p>
          <a:p>
            <a:r>
              <a:rPr lang="tr-TR" sz="1200" kern="1200" baseline="0" dirty="0" smtClean="0">
                <a:solidFill>
                  <a:schemeClr val="tx1"/>
                </a:solidFill>
                <a:latin typeface="Times New Roman" pitchFamily="18" charset="0"/>
                <a:ea typeface="+mn-ea"/>
                <a:cs typeface="+mn-cs"/>
              </a:rPr>
              <a:t>-----------------------------------------------------</a:t>
            </a:r>
            <a:endParaRPr lang="en-US" dirty="0"/>
          </a:p>
        </p:txBody>
      </p:sp>
    </p:spTree>
    <p:extLst>
      <p:ext uri="{BB962C8B-B14F-4D97-AF65-F5344CB8AC3E}">
        <p14:creationId xmlns:p14="http://schemas.microsoft.com/office/powerpoint/2010/main" val="13251967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fontScale="70000" lnSpcReduction="20000"/>
          </a:bodyPr>
          <a:lstStyle/>
          <a:p>
            <a:pPr marL="0" marR="0" indent="0" algn="l" defTabSz="762000" rtl="0" eaLnBrk="0" fontAlgn="base" latinLnBrk="0" hangingPunct="0">
              <a:lnSpc>
                <a:spcPct val="100000"/>
              </a:lnSpc>
              <a:spcBef>
                <a:spcPct val="30000"/>
              </a:spcBef>
              <a:spcAft>
                <a:spcPct val="0"/>
              </a:spcAft>
              <a:buClrTx/>
              <a:buSzTx/>
              <a:buFontTx/>
              <a:buNone/>
              <a:tabLst/>
              <a:defRPr/>
            </a:pPr>
            <a:r>
              <a:rPr lang="tr-TR" sz="1200" b="1" i="1" dirty="0" smtClean="0">
                <a:latin typeface="Comic Sans MS" pitchFamily="66" charset="0"/>
              </a:rPr>
              <a:t>Harada T et al.:</a:t>
            </a:r>
            <a:r>
              <a:rPr lang="en-US" sz="1200" b="1" i="1" dirty="0" err="1" smtClean="0">
                <a:latin typeface="Comic Sans MS" pitchFamily="66" charset="0"/>
              </a:rPr>
              <a:t>Fertil</a:t>
            </a:r>
            <a:r>
              <a:rPr lang="tr-TR" sz="1200" b="1" i="1" dirty="0" smtClean="0">
                <a:latin typeface="Comic Sans MS" pitchFamily="66" charset="0"/>
              </a:rPr>
              <a:t> </a:t>
            </a:r>
            <a:r>
              <a:rPr lang="en-US" sz="1200" b="1" i="1" dirty="0" err="1" smtClean="0">
                <a:latin typeface="Comic Sans MS" pitchFamily="66" charset="0"/>
              </a:rPr>
              <a:t>Steril</a:t>
            </a:r>
            <a:r>
              <a:rPr lang="en-US" sz="1200" b="1" i="1" dirty="0" smtClean="0">
                <a:latin typeface="Comic Sans MS" pitchFamily="66" charset="0"/>
              </a:rPr>
              <a:t> 91:675</a:t>
            </a:r>
            <a:r>
              <a:rPr lang="tr-TR" sz="1200" b="1" i="1" dirty="0" smtClean="0">
                <a:latin typeface="Comic Sans MS" pitchFamily="66" charset="0"/>
              </a:rPr>
              <a:t>, 2009</a:t>
            </a:r>
          </a:p>
          <a:p>
            <a:endParaRPr lang="en-US" sz="1200" kern="1200" baseline="0" dirty="0" smtClean="0">
              <a:solidFill>
                <a:schemeClr val="tx1"/>
              </a:solidFill>
              <a:latin typeface="Times New Roman" pitchFamily="18" charset="0"/>
              <a:ea typeface="+mn-ea"/>
              <a:cs typeface="+mn-cs"/>
            </a:endParaRPr>
          </a:p>
          <a:p>
            <a:r>
              <a:rPr lang="en-US" sz="1200" kern="1200" baseline="0" dirty="0" err="1" smtClean="0">
                <a:solidFill>
                  <a:schemeClr val="tx1"/>
                </a:solidFill>
                <a:latin typeface="Times New Roman" pitchFamily="18" charset="0"/>
                <a:ea typeface="+mn-ea"/>
                <a:cs typeface="+mn-cs"/>
              </a:rPr>
              <a:t>Dienogest</a:t>
            </a:r>
            <a:r>
              <a:rPr lang="en-US" sz="1200" kern="1200" baseline="0" dirty="0" smtClean="0">
                <a:solidFill>
                  <a:schemeClr val="tx1"/>
                </a:solidFill>
                <a:latin typeface="Times New Roman" pitchFamily="18" charset="0"/>
                <a:ea typeface="+mn-ea"/>
                <a:cs typeface="+mn-cs"/>
              </a:rPr>
              <a:t> (DNG), a progestin derived from 19-nortestosterone,</a:t>
            </a:r>
          </a:p>
          <a:p>
            <a:r>
              <a:rPr lang="en-US" sz="1200" kern="1200" baseline="0" dirty="0" smtClean="0">
                <a:solidFill>
                  <a:schemeClr val="tx1"/>
                </a:solidFill>
                <a:latin typeface="Times New Roman" pitchFamily="18" charset="0"/>
                <a:ea typeface="+mn-ea"/>
                <a:cs typeface="+mn-cs"/>
              </a:rPr>
              <a:t>has good oral bioavailability and is highly selective</a:t>
            </a:r>
          </a:p>
          <a:p>
            <a:r>
              <a:rPr lang="en-US" sz="1200" kern="1200" baseline="0" dirty="0" smtClean="0">
                <a:solidFill>
                  <a:schemeClr val="tx1"/>
                </a:solidFill>
                <a:latin typeface="Times New Roman" pitchFamily="18" charset="0"/>
                <a:ea typeface="+mn-ea"/>
                <a:cs typeface="+mn-cs"/>
              </a:rPr>
              <a:t>for progesterone receptors (6). Because of its </a:t>
            </a:r>
            <a:r>
              <a:rPr lang="en-US" sz="1200" kern="1200" baseline="0" dirty="0" err="1" smtClean="0">
                <a:solidFill>
                  <a:schemeClr val="tx1"/>
                </a:solidFill>
                <a:latin typeface="Times New Roman" pitchFamily="18" charset="0"/>
                <a:ea typeface="+mn-ea"/>
                <a:cs typeface="+mn-cs"/>
              </a:rPr>
              <a:t>antiovulatory</a:t>
            </a:r>
            <a:r>
              <a:rPr lang="en-US" sz="1200" kern="1200" baseline="0" dirty="0" smtClean="0">
                <a:solidFill>
                  <a:schemeClr val="tx1"/>
                </a:solidFill>
                <a:latin typeface="Times New Roman" pitchFamily="18" charset="0"/>
                <a:ea typeface="+mn-ea"/>
                <a:cs typeface="+mn-cs"/>
              </a:rPr>
              <a:t>,</a:t>
            </a:r>
          </a:p>
          <a:p>
            <a:r>
              <a:rPr lang="en-US" sz="1200" kern="1200" baseline="0" dirty="0" err="1" smtClean="0">
                <a:solidFill>
                  <a:schemeClr val="tx1"/>
                </a:solidFill>
                <a:latin typeface="Times New Roman" pitchFamily="18" charset="0"/>
                <a:ea typeface="+mn-ea"/>
                <a:cs typeface="+mn-cs"/>
              </a:rPr>
              <a:t>antiproliferative</a:t>
            </a:r>
            <a:r>
              <a:rPr lang="en-US" sz="1200" kern="1200" baseline="0" dirty="0" smtClean="0">
                <a:solidFill>
                  <a:schemeClr val="tx1"/>
                </a:solidFill>
                <a:latin typeface="Times New Roman" pitchFamily="18" charset="0"/>
                <a:ea typeface="+mn-ea"/>
                <a:cs typeface="+mn-cs"/>
              </a:rPr>
              <a:t> activities in isolated human endometrial</a:t>
            </a:r>
            <a:r>
              <a:rPr lang="tr-TR" sz="1200" kern="1200" baseline="0" dirty="0" smtClean="0">
                <a:solidFill>
                  <a:schemeClr val="tx1"/>
                </a:solidFill>
                <a:latin typeface="Times New Roman" pitchFamily="18" charset="0"/>
                <a:ea typeface="+mn-ea"/>
                <a:cs typeface="+mn-cs"/>
              </a:rPr>
              <a:t> </a:t>
            </a:r>
            <a:r>
              <a:rPr lang="en-US" sz="1200" kern="1200" baseline="0" dirty="0" smtClean="0">
                <a:solidFill>
                  <a:schemeClr val="tx1"/>
                </a:solidFill>
                <a:latin typeface="Times New Roman" pitchFamily="18" charset="0"/>
                <a:ea typeface="+mn-ea"/>
                <a:cs typeface="+mn-cs"/>
              </a:rPr>
              <a:t>cells, and its inhibitory effects on the secretion of cytokines in</a:t>
            </a:r>
          </a:p>
          <a:p>
            <a:r>
              <a:rPr lang="en-US" sz="1200" kern="1200" baseline="0" dirty="0" err="1" smtClean="0">
                <a:solidFill>
                  <a:schemeClr val="tx1"/>
                </a:solidFill>
                <a:latin typeface="Times New Roman" pitchFamily="18" charset="0"/>
                <a:ea typeface="+mn-ea"/>
                <a:cs typeface="+mn-cs"/>
              </a:rPr>
              <a:t>endometriotic</a:t>
            </a:r>
            <a:r>
              <a:rPr lang="en-US" sz="1200" kern="1200" baseline="0" dirty="0" smtClean="0">
                <a:solidFill>
                  <a:schemeClr val="tx1"/>
                </a:solidFill>
                <a:latin typeface="Times New Roman" pitchFamily="18" charset="0"/>
                <a:ea typeface="+mn-ea"/>
                <a:cs typeface="+mn-cs"/>
              </a:rPr>
              <a:t> </a:t>
            </a:r>
            <a:r>
              <a:rPr lang="en-US" sz="1200" kern="1200" baseline="0" dirty="0" err="1" smtClean="0">
                <a:solidFill>
                  <a:schemeClr val="tx1"/>
                </a:solidFill>
                <a:latin typeface="Times New Roman" pitchFamily="18" charset="0"/>
                <a:ea typeface="+mn-ea"/>
                <a:cs typeface="+mn-cs"/>
              </a:rPr>
              <a:t>stromal</a:t>
            </a:r>
            <a:r>
              <a:rPr lang="en-US" sz="1200" kern="1200" baseline="0" dirty="0" smtClean="0">
                <a:solidFill>
                  <a:schemeClr val="tx1"/>
                </a:solidFill>
                <a:latin typeface="Times New Roman" pitchFamily="18" charset="0"/>
                <a:ea typeface="+mn-ea"/>
                <a:cs typeface="+mn-cs"/>
              </a:rPr>
              <a:t> cells (7–9), DNG is expected to be an</a:t>
            </a:r>
          </a:p>
          <a:p>
            <a:r>
              <a:rPr lang="en-US" sz="1200" kern="1200" baseline="0" dirty="0" smtClean="0">
                <a:solidFill>
                  <a:schemeClr val="tx1"/>
                </a:solidFill>
                <a:latin typeface="Times New Roman" pitchFamily="18" charset="0"/>
                <a:ea typeface="+mn-ea"/>
                <a:cs typeface="+mn-cs"/>
              </a:rPr>
              <a:t>effective treatment for endometriosis. </a:t>
            </a:r>
            <a:endParaRPr lang="tr-TR"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Objective: To compare the efficacy and safety of </a:t>
            </a:r>
            <a:r>
              <a:rPr lang="en-US" sz="1200" kern="1200" baseline="0" dirty="0" err="1" smtClean="0">
                <a:solidFill>
                  <a:schemeClr val="tx1"/>
                </a:solidFill>
                <a:latin typeface="Times New Roman" pitchFamily="18" charset="0"/>
                <a:ea typeface="+mn-ea"/>
                <a:cs typeface="+mn-cs"/>
              </a:rPr>
              <a:t>dienogest</a:t>
            </a:r>
            <a:r>
              <a:rPr lang="en-US" sz="1200" kern="1200" baseline="0" dirty="0" smtClean="0">
                <a:solidFill>
                  <a:schemeClr val="tx1"/>
                </a:solidFill>
                <a:latin typeface="Times New Roman" pitchFamily="18" charset="0"/>
                <a:ea typeface="+mn-ea"/>
                <a:cs typeface="+mn-cs"/>
              </a:rPr>
              <a:t> (DNG) with intranasal </a:t>
            </a:r>
            <a:r>
              <a:rPr lang="en-US" sz="1200" kern="1200" baseline="0" dirty="0" err="1" smtClean="0">
                <a:solidFill>
                  <a:schemeClr val="tx1"/>
                </a:solidFill>
                <a:latin typeface="Times New Roman" pitchFamily="18" charset="0"/>
                <a:ea typeface="+mn-ea"/>
                <a:cs typeface="+mn-cs"/>
              </a:rPr>
              <a:t>buserelin</a:t>
            </a:r>
            <a:r>
              <a:rPr lang="en-US" sz="1200" kern="1200" baseline="0" dirty="0" smtClean="0">
                <a:solidFill>
                  <a:schemeClr val="tx1"/>
                </a:solidFill>
                <a:latin typeface="Times New Roman" pitchFamily="18" charset="0"/>
                <a:ea typeface="+mn-ea"/>
                <a:cs typeface="+mn-cs"/>
              </a:rPr>
              <a:t> acetate (BA) in patients</a:t>
            </a:r>
          </a:p>
          <a:p>
            <a:r>
              <a:rPr lang="en-US" sz="1200" kern="1200" baseline="0" dirty="0" smtClean="0">
                <a:solidFill>
                  <a:schemeClr val="tx1"/>
                </a:solidFill>
                <a:latin typeface="Times New Roman" pitchFamily="18" charset="0"/>
                <a:ea typeface="+mn-ea"/>
                <a:cs typeface="+mn-cs"/>
              </a:rPr>
              <a:t>with endometriosis.</a:t>
            </a:r>
          </a:p>
          <a:p>
            <a:r>
              <a:rPr lang="en-US" sz="1200" kern="1200" baseline="0" dirty="0" smtClean="0">
                <a:solidFill>
                  <a:schemeClr val="tx1"/>
                </a:solidFill>
                <a:latin typeface="Times New Roman" pitchFamily="18" charset="0"/>
                <a:ea typeface="+mn-ea"/>
                <a:cs typeface="+mn-cs"/>
              </a:rPr>
              <a:t>Design: Phase III, randomized, double-blind, multicenter, controlled trial.</a:t>
            </a:r>
          </a:p>
          <a:p>
            <a:r>
              <a:rPr lang="en-US" sz="1200" kern="1200" baseline="0" dirty="0" smtClean="0">
                <a:solidFill>
                  <a:schemeClr val="tx1"/>
                </a:solidFill>
                <a:latin typeface="Times New Roman" pitchFamily="18" charset="0"/>
                <a:ea typeface="+mn-ea"/>
                <a:cs typeface="+mn-cs"/>
              </a:rPr>
              <a:t>Setting: Twenty-four study centers in Japan.</a:t>
            </a:r>
          </a:p>
          <a:p>
            <a:r>
              <a:rPr lang="en-US" sz="1200" kern="1200" baseline="0" dirty="0" smtClean="0">
                <a:solidFill>
                  <a:schemeClr val="tx1"/>
                </a:solidFill>
                <a:latin typeface="Times New Roman" pitchFamily="18" charset="0"/>
                <a:ea typeface="+mn-ea"/>
                <a:cs typeface="+mn-cs"/>
              </a:rPr>
              <a:t>Patient(s): Two hundred seventy-one patients with endometriosis.</a:t>
            </a:r>
          </a:p>
          <a:p>
            <a:r>
              <a:rPr lang="en-US" sz="1200" kern="1200" baseline="0" dirty="0" smtClean="0">
                <a:solidFill>
                  <a:schemeClr val="tx1"/>
                </a:solidFill>
                <a:latin typeface="Times New Roman" pitchFamily="18" charset="0"/>
                <a:ea typeface="+mn-ea"/>
                <a:cs typeface="+mn-cs"/>
              </a:rPr>
              <a:t>Intervention(s): </a:t>
            </a:r>
            <a:r>
              <a:rPr lang="en-US" sz="1200" kern="1200" baseline="0" dirty="0" err="1" smtClean="0">
                <a:solidFill>
                  <a:schemeClr val="tx1"/>
                </a:solidFill>
                <a:latin typeface="Times New Roman" pitchFamily="18" charset="0"/>
                <a:ea typeface="+mn-ea"/>
                <a:cs typeface="+mn-cs"/>
              </a:rPr>
              <a:t>Dienogest</a:t>
            </a:r>
            <a:r>
              <a:rPr lang="en-US" sz="1200" kern="1200" baseline="0" dirty="0" smtClean="0">
                <a:solidFill>
                  <a:schemeClr val="tx1"/>
                </a:solidFill>
                <a:latin typeface="Times New Roman" pitchFamily="18" charset="0"/>
                <a:ea typeface="+mn-ea"/>
                <a:cs typeface="+mn-cs"/>
              </a:rPr>
              <a:t> (2 mg/day, orally) or BA (900 mg/day, </a:t>
            </a:r>
            <a:r>
              <a:rPr lang="en-US" sz="1200" kern="1200" baseline="0" dirty="0" err="1" smtClean="0">
                <a:solidFill>
                  <a:schemeClr val="tx1"/>
                </a:solidFill>
                <a:latin typeface="Times New Roman" pitchFamily="18" charset="0"/>
                <a:ea typeface="+mn-ea"/>
                <a:cs typeface="+mn-cs"/>
              </a:rPr>
              <a:t>intranasally</a:t>
            </a:r>
            <a:r>
              <a:rPr lang="en-US" sz="1200" kern="1200" baseline="0" dirty="0" smtClean="0">
                <a:solidFill>
                  <a:schemeClr val="tx1"/>
                </a:solidFill>
                <a:latin typeface="Times New Roman" pitchFamily="18" charset="0"/>
                <a:ea typeface="+mn-ea"/>
                <a:cs typeface="+mn-cs"/>
              </a:rPr>
              <a:t>) for 24 weeks.</a:t>
            </a:r>
          </a:p>
          <a:p>
            <a:r>
              <a:rPr lang="en-US" sz="1200" kern="1200" baseline="0" dirty="0" smtClean="0">
                <a:solidFill>
                  <a:schemeClr val="tx1"/>
                </a:solidFill>
                <a:latin typeface="Times New Roman" pitchFamily="18" charset="0"/>
                <a:ea typeface="+mn-ea"/>
                <a:cs typeface="+mn-cs"/>
              </a:rPr>
              <a:t>Main Outcome Measure(s): The pre- to </a:t>
            </a:r>
            <a:r>
              <a:rPr lang="en-US" sz="1200" kern="1200" baseline="0" dirty="0" err="1" smtClean="0">
                <a:solidFill>
                  <a:schemeClr val="tx1"/>
                </a:solidFill>
                <a:latin typeface="Times New Roman" pitchFamily="18" charset="0"/>
                <a:ea typeface="+mn-ea"/>
                <a:cs typeface="+mn-cs"/>
              </a:rPr>
              <a:t>posttreatment</a:t>
            </a:r>
            <a:r>
              <a:rPr lang="en-US" sz="1200" kern="1200" baseline="0" dirty="0" smtClean="0">
                <a:solidFill>
                  <a:schemeClr val="tx1"/>
                </a:solidFill>
                <a:latin typeface="Times New Roman" pitchFamily="18" charset="0"/>
                <a:ea typeface="+mn-ea"/>
                <a:cs typeface="+mn-cs"/>
              </a:rPr>
              <a:t> changes in the scores of five subjective symptoms during</a:t>
            </a:r>
          </a:p>
          <a:p>
            <a:r>
              <a:rPr lang="en-US" sz="1200" kern="1200" baseline="0" dirty="0" err="1" smtClean="0">
                <a:solidFill>
                  <a:schemeClr val="tx1"/>
                </a:solidFill>
                <a:latin typeface="Times New Roman" pitchFamily="18" charset="0"/>
                <a:ea typeface="+mn-ea"/>
                <a:cs typeface="+mn-cs"/>
              </a:rPr>
              <a:t>nonmenstruation</a:t>
            </a:r>
            <a:r>
              <a:rPr lang="en-US" sz="1200" kern="1200" baseline="0" dirty="0" smtClean="0">
                <a:solidFill>
                  <a:schemeClr val="tx1"/>
                </a:solidFill>
                <a:latin typeface="Times New Roman" pitchFamily="18" charset="0"/>
                <a:ea typeface="+mn-ea"/>
                <a:cs typeface="+mn-cs"/>
              </a:rPr>
              <a:t> (lower abdominal pain, lumbago, defecation pain, </a:t>
            </a:r>
            <a:r>
              <a:rPr lang="en-US" sz="1200" kern="1200" baseline="0" dirty="0" err="1" smtClean="0">
                <a:solidFill>
                  <a:schemeClr val="tx1"/>
                </a:solidFill>
                <a:latin typeface="Times New Roman" pitchFamily="18" charset="0"/>
                <a:ea typeface="+mn-ea"/>
                <a:cs typeface="+mn-cs"/>
              </a:rPr>
              <a:t>dyspareunia</a:t>
            </a:r>
            <a:r>
              <a:rPr lang="en-US" sz="1200" kern="1200" baseline="0" dirty="0" smtClean="0">
                <a:solidFill>
                  <a:schemeClr val="tx1"/>
                </a:solidFill>
                <a:latin typeface="Times New Roman" pitchFamily="18" charset="0"/>
                <a:ea typeface="+mn-ea"/>
                <a:cs typeface="+mn-cs"/>
              </a:rPr>
              <a:t>, and pain on internal examination)</a:t>
            </a:r>
          </a:p>
          <a:p>
            <a:r>
              <a:rPr lang="en-US" sz="1200" kern="1200" baseline="0" dirty="0" smtClean="0">
                <a:solidFill>
                  <a:schemeClr val="tx1"/>
                </a:solidFill>
                <a:latin typeface="Times New Roman" pitchFamily="18" charset="0"/>
                <a:ea typeface="+mn-ea"/>
                <a:cs typeface="+mn-cs"/>
              </a:rPr>
              <a:t>and two objective findings (</a:t>
            </a:r>
            <a:r>
              <a:rPr lang="en-US" sz="1200" kern="1200" baseline="0" dirty="0" err="1" smtClean="0">
                <a:solidFill>
                  <a:schemeClr val="tx1"/>
                </a:solidFill>
                <a:latin typeface="Times New Roman" pitchFamily="18" charset="0"/>
                <a:ea typeface="+mn-ea"/>
                <a:cs typeface="+mn-cs"/>
              </a:rPr>
              <a:t>induration</a:t>
            </a:r>
            <a:r>
              <a:rPr lang="en-US" sz="1200" kern="1200" baseline="0" dirty="0" smtClean="0">
                <a:solidFill>
                  <a:schemeClr val="tx1"/>
                </a:solidFill>
                <a:latin typeface="Times New Roman" pitchFamily="18" charset="0"/>
                <a:ea typeface="+mn-ea"/>
                <a:cs typeface="+mn-cs"/>
              </a:rPr>
              <a:t> in the pouch of Douglas and limited uterine mobility).</a:t>
            </a:r>
          </a:p>
          <a:p>
            <a:r>
              <a:rPr lang="en-US" sz="1200" kern="1200" baseline="0" dirty="0" smtClean="0">
                <a:solidFill>
                  <a:schemeClr val="tx1"/>
                </a:solidFill>
                <a:latin typeface="Times New Roman" pitchFamily="18" charset="0"/>
                <a:ea typeface="+mn-ea"/>
                <a:cs typeface="+mn-cs"/>
              </a:rPr>
              <a:t>Result(s): </a:t>
            </a:r>
            <a:r>
              <a:rPr lang="en-US" sz="1200" kern="1200" baseline="0" dirty="0" err="1" smtClean="0">
                <a:solidFill>
                  <a:schemeClr val="tx1"/>
                </a:solidFill>
                <a:latin typeface="Times New Roman" pitchFamily="18" charset="0"/>
                <a:ea typeface="+mn-ea"/>
                <a:cs typeface="+mn-cs"/>
              </a:rPr>
              <a:t>Dienogest</a:t>
            </a:r>
            <a:r>
              <a:rPr lang="en-US" sz="1200" kern="1200" baseline="0" dirty="0" smtClean="0">
                <a:solidFill>
                  <a:schemeClr val="tx1"/>
                </a:solidFill>
                <a:latin typeface="Times New Roman" pitchFamily="18" charset="0"/>
                <a:ea typeface="+mn-ea"/>
                <a:cs typeface="+mn-cs"/>
              </a:rPr>
              <a:t> reduced the scores of all symptoms and findings at the end of treatment, and the mean</a:t>
            </a:r>
          </a:p>
          <a:p>
            <a:r>
              <a:rPr lang="en-US" sz="1200" kern="1200" baseline="0" dirty="0" smtClean="0">
                <a:solidFill>
                  <a:schemeClr val="tx1"/>
                </a:solidFill>
                <a:latin typeface="Times New Roman" pitchFamily="18" charset="0"/>
                <a:ea typeface="+mn-ea"/>
                <a:cs typeface="+mn-cs"/>
              </a:rPr>
              <a:t>changes in the scores of all symptoms and findings except </a:t>
            </a:r>
            <a:r>
              <a:rPr lang="en-US" sz="1200" kern="1200" baseline="0" dirty="0" err="1" smtClean="0">
                <a:solidFill>
                  <a:schemeClr val="tx1"/>
                </a:solidFill>
                <a:latin typeface="Times New Roman" pitchFamily="18" charset="0"/>
                <a:ea typeface="+mn-ea"/>
                <a:cs typeface="+mn-cs"/>
              </a:rPr>
              <a:t>induration</a:t>
            </a:r>
            <a:r>
              <a:rPr lang="en-US" sz="1200" kern="1200" baseline="0" dirty="0" smtClean="0">
                <a:solidFill>
                  <a:schemeClr val="tx1"/>
                </a:solidFill>
                <a:latin typeface="Times New Roman" pitchFamily="18" charset="0"/>
                <a:ea typeface="+mn-ea"/>
                <a:cs typeface="+mn-cs"/>
              </a:rPr>
              <a:t> in the pouch of Douglas were comparable</a:t>
            </a:r>
          </a:p>
          <a:p>
            <a:r>
              <a:rPr lang="en-US" sz="1200" kern="1200" baseline="0" dirty="0" smtClean="0">
                <a:solidFill>
                  <a:schemeClr val="tx1"/>
                </a:solidFill>
                <a:latin typeface="Times New Roman" pitchFamily="18" charset="0"/>
                <a:ea typeface="+mn-ea"/>
                <a:cs typeface="+mn-cs"/>
              </a:rPr>
              <a:t>to those obtained with BA. Compared with BA, DNG was associated with irregular genital bleeding more frequently</a:t>
            </a:r>
          </a:p>
          <a:p>
            <a:r>
              <a:rPr lang="en-US" sz="1200" kern="1200" baseline="0" dirty="0" smtClean="0">
                <a:solidFill>
                  <a:schemeClr val="tx1"/>
                </a:solidFill>
                <a:latin typeface="Times New Roman" pitchFamily="18" charset="0"/>
                <a:ea typeface="+mn-ea"/>
                <a:cs typeface="+mn-cs"/>
              </a:rPr>
              <a:t>and with fewer hot flushes. The reduction in bone mineral density (BMD) during DNG treatment was significantly</a:t>
            </a:r>
          </a:p>
          <a:p>
            <a:r>
              <a:rPr lang="en-US" sz="1200" kern="1200" baseline="0" dirty="0" smtClean="0">
                <a:solidFill>
                  <a:schemeClr val="tx1"/>
                </a:solidFill>
                <a:latin typeface="Times New Roman" pitchFamily="18" charset="0"/>
                <a:ea typeface="+mn-ea"/>
                <a:cs typeface="+mn-cs"/>
              </a:rPr>
              <a:t>lower than that during BA treatment.</a:t>
            </a:r>
          </a:p>
          <a:p>
            <a:r>
              <a:rPr lang="en-US" sz="1200" kern="1200" baseline="0" dirty="0" smtClean="0">
                <a:solidFill>
                  <a:schemeClr val="tx1"/>
                </a:solidFill>
                <a:latin typeface="Times New Roman" pitchFamily="18" charset="0"/>
                <a:ea typeface="+mn-ea"/>
                <a:cs typeface="+mn-cs"/>
              </a:rPr>
              <a:t>Conclusion(s): </a:t>
            </a:r>
            <a:r>
              <a:rPr lang="en-US" sz="1200" kern="1200" baseline="0" dirty="0" err="1" smtClean="0">
                <a:solidFill>
                  <a:schemeClr val="tx1"/>
                </a:solidFill>
                <a:latin typeface="Times New Roman" pitchFamily="18" charset="0"/>
                <a:ea typeface="+mn-ea"/>
                <a:cs typeface="+mn-cs"/>
              </a:rPr>
              <a:t>DNGis</a:t>
            </a:r>
            <a:r>
              <a:rPr lang="en-US" sz="1200" kern="1200" baseline="0" dirty="0" smtClean="0">
                <a:solidFill>
                  <a:schemeClr val="tx1"/>
                </a:solidFill>
                <a:latin typeface="Times New Roman" pitchFamily="18" charset="0"/>
                <a:ea typeface="+mn-ea"/>
                <a:cs typeface="+mn-cs"/>
              </a:rPr>
              <a:t> as effective as intranasal BA in alleviating endometriosis, and causes </a:t>
            </a:r>
            <a:r>
              <a:rPr lang="en-US" sz="1200" kern="1200" baseline="0" dirty="0" err="1" smtClean="0">
                <a:solidFill>
                  <a:schemeClr val="tx1"/>
                </a:solidFill>
                <a:latin typeface="Times New Roman" pitchFamily="18" charset="0"/>
                <a:ea typeface="+mn-ea"/>
                <a:cs typeface="+mn-cs"/>
              </a:rPr>
              <a:t>lessBMDloss</a:t>
            </a:r>
            <a:r>
              <a:rPr lang="en-US" sz="1200" kern="1200" baseline="0" dirty="0" smtClean="0">
                <a:solidFill>
                  <a:schemeClr val="tx1"/>
                </a:solidFill>
                <a:latin typeface="Times New Roman" pitchFamily="18" charset="0"/>
                <a:ea typeface="+mn-ea"/>
                <a:cs typeface="+mn-cs"/>
              </a:rPr>
              <a:t>. (</a:t>
            </a:r>
            <a:r>
              <a:rPr lang="en-US" sz="1200" kern="1200" baseline="0" dirty="0" err="1" smtClean="0">
                <a:solidFill>
                  <a:schemeClr val="tx1"/>
                </a:solidFill>
                <a:latin typeface="Times New Roman" pitchFamily="18" charset="0"/>
                <a:ea typeface="+mn-ea"/>
                <a:cs typeface="+mn-cs"/>
              </a:rPr>
              <a:t>Fertil</a:t>
            </a:r>
            <a:endParaRPr lang="en-US" sz="1200" kern="1200" baseline="0" dirty="0" smtClean="0">
              <a:solidFill>
                <a:schemeClr val="tx1"/>
              </a:solidFill>
              <a:latin typeface="Times New Roman" pitchFamily="18" charset="0"/>
              <a:ea typeface="+mn-ea"/>
              <a:cs typeface="+mn-cs"/>
            </a:endParaRPr>
          </a:p>
          <a:p>
            <a:r>
              <a:rPr lang="en-US" sz="1200" kern="1200" baseline="0" dirty="0" err="1" smtClean="0">
                <a:solidFill>
                  <a:schemeClr val="tx1"/>
                </a:solidFill>
                <a:latin typeface="Times New Roman" pitchFamily="18" charset="0"/>
                <a:ea typeface="+mn-ea"/>
                <a:cs typeface="+mn-cs"/>
              </a:rPr>
              <a:t>Steril</a:t>
            </a:r>
            <a:r>
              <a:rPr lang="en-US" sz="1200" kern="1200" baseline="0" dirty="0" smtClean="0">
                <a:solidFill>
                  <a:schemeClr val="tx1"/>
                </a:solidFill>
                <a:latin typeface="Times New Roman" pitchFamily="18" charset="0"/>
                <a:ea typeface="+mn-ea"/>
                <a:cs typeface="+mn-cs"/>
              </a:rPr>
              <a:t> 2009;91:675–81. 2009 by American Society for Reproductive Medicine.)</a:t>
            </a:r>
            <a:endParaRPr lang="tr-TR" sz="1200" kern="1200" baseline="0" dirty="0" smtClean="0">
              <a:solidFill>
                <a:schemeClr val="tx1"/>
              </a:solidFill>
              <a:latin typeface="Times New Roman" pitchFamily="18" charset="0"/>
              <a:ea typeface="+mn-ea"/>
              <a:cs typeface="+mn-cs"/>
            </a:endParaRPr>
          </a:p>
          <a:p>
            <a:r>
              <a:rPr lang="tr-TR" sz="1200" kern="1200" baseline="0" dirty="0" smtClean="0">
                <a:solidFill>
                  <a:schemeClr val="tx1"/>
                </a:solidFill>
                <a:latin typeface="Times New Roman" pitchFamily="18" charset="0"/>
                <a:ea typeface="+mn-ea"/>
                <a:cs typeface="+mn-cs"/>
              </a:rPr>
              <a:t>-----------------------------------------------------</a:t>
            </a:r>
            <a:endParaRPr lang="en-US" dirty="0"/>
          </a:p>
        </p:txBody>
      </p:sp>
    </p:spTree>
    <p:extLst>
      <p:ext uri="{BB962C8B-B14F-4D97-AF65-F5344CB8AC3E}">
        <p14:creationId xmlns:p14="http://schemas.microsoft.com/office/powerpoint/2010/main" val="10322566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a:xfrm>
            <a:off x="685799" y="4341935"/>
            <a:ext cx="5755594" cy="4117731"/>
          </a:xfrm>
        </p:spPr>
        <p:txBody>
          <a:bodyPr/>
          <a:lstStyle/>
          <a:p>
            <a:r>
              <a:rPr lang="en-GB" sz="1100" b="1" dirty="0">
                <a:solidFill>
                  <a:srgbClr val="009BB1"/>
                </a:solidFill>
              </a:rPr>
              <a:t>Data from all study </a:t>
            </a:r>
            <a:r>
              <a:rPr lang="en-GB" sz="1100" b="1" dirty="0" smtClean="0">
                <a:solidFill>
                  <a:srgbClr val="009BB1"/>
                </a:solidFill>
              </a:rPr>
              <a:t>participants (EU + US cohorts)</a:t>
            </a:r>
            <a:endParaRPr lang="en-GB" sz="1100" b="1" dirty="0">
              <a:solidFill>
                <a:srgbClr val="009BB1"/>
              </a:solidFill>
            </a:endParaRPr>
          </a:p>
          <a:p>
            <a:r>
              <a:rPr lang="en-US" sz="1100" dirty="0" smtClean="0"/>
              <a:t>Cox regression analysis was carried out according to the final analysis plan. The</a:t>
            </a:r>
            <a:r>
              <a:rPr lang="en-US" sz="1100" baseline="0" dirty="0" smtClean="0"/>
              <a:t> model included</a:t>
            </a:r>
            <a:r>
              <a:rPr lang="en-US" sz="1100" dirty="0" smtClean="0"/>
              <a:t> the pre-defined prognostic factors</a:t>
            </a:r>
            <a:r>
              <a:rPr lang="en-US" sz="1100" baseline="0" dirty="0" smtClean="0"/>
              <a:t> of age, BMI, duration of current use, and family history of VTE.</a:t>
            </a:r>
          </a:p>
          <a:p>
            <a:pPr marL="0" indent="0">
              <a:buFont typeface="Arial" panose="020B0604020202020204" pitchFamily="34" charset="0"/>
              <a:buNone/>
            </a:pPr>
            <a:endParaRPr lang="en-GB" sz="600" dirty="0" smtClean="0"/>
          </a:p>
          <a:p>
            <a:pPr marL="0" indent="0">
              <a:buFont typeface="Arial" panose="020B0604020202020204" pitchFamily="34" charset="0"/>
              <a:buNone/>
            </a:pPr>
            <a:r>
              <a:rPr lang="en-GB" sz="1100" dirty="0" smtClean="0"/>
              <a:t>The DNG/EV cohort was compared to the OCOC</a:t>
            </a:r>
            <a:r>
              <a:rPr lang="en-GB" sz="1100" baseline="0" dirty="0" smtClean="0"/>
              <a:t> and LNG</a:t>
            </a:r>
            <a:r>
              <a:rPr lang="en-GB" sz="1100" dirty="0" smtClean="0"/>
              <a:t> cohorts</a:t>
            </a:r>
            <a:r>
              <a:rPr lang="en-GB" sz="1100" dirty="0"/>
              <a:t>:</a:t>
            </a:r>
            <a:endParaRPr lang="en-GB" sz="1100" baseline="0" dirty="0" smtClean="0"/>
          </a:p>
          <a:p>
            <a:pPr marL="171450" indent="-171450">
              <a:buFont typeface="Arial" panose="020B0604020202020204" pitchFamily="34" charset="0"/>
              <a:buChar char="•"/>
            </a:pPr>
            <a:r>
              <a:rPr lang="en-GB" sz="1100" b="1" baseline="0" dirty="0" smtClean="0"/>
              <a:t>DNG/EV:</a:t>
            </a:r>
            <a:r>
              <a:rPr lang="en-GB" sz="1100" baseline="0" dirty="0" smtClean="0"/>
              <a:t> 9 VTEs reported in 12,512 women-years of exposure, equating to a VTE incidence rate of 7.2 per 10,000 women-years (95%CI: 3.3–13.7).</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100" b="1" baseline="0" dirty="0" smtClean="0"/>
              <a:t>OCOC:</a:t>
            </a:r>
            <a:r>
              <a:rPr lang="en-GB" sz="1100" baseline="0" dirty="0" smtClean="0"/>
              <a:t> 58 VTEs reported in 63,539 women-years of exposure, equating to a VTE incidence rate of 9.1 per 10,000 women-years (95%CI: 6.9–11.8).</a:t>
            </a:r>
            <a:endParaRPr lang="en-GB" sz="1100" dirty="0" smtClean="0"/>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100" b="1" baseline="0" dirty="0" smtClean="0"/>
              <a:t>LNG:</a:t>
            </a:r>
            <a:r>
              <a:rPr lang="en-GB" sz="1100" baseline="0" dirty="0" smtClean="0"/>
              <a:t> 10 VTEs reported in 10,071 women-years of exposure, equating to a VTE incidence rate of 9.9 per 10,000 women-years (95%CI: 4.8–18.3).</a:t>
            </a:r>
            <a:endParaRPr lang="en-GB" sz="1100" dirty="0" smtClean="0"/>
          </a:p>
          <a:p>
            <a:pPr marL="0" indent="0">
              <a:buFont typeface="Arial" panose="020B0604020202020204" pitchFamily="34" charset="0"/>
              <a:buNone/>
            </a:pPr>
            <a:endParaRPr lang="en-GB" sz="600" dirty="0" smtClean="0"/>
          </a:p>
          <a:p>
            <a:pPr marL="0" indent="0">
              <a:buFont typeface="Arial" panose="020B0604020202020204" pitchFamily="34" charset="0"/>
              <a:buNone/>
            </a:pPr>
            <a:r>
              <a:rPr lang="en-GB" sz="1100" dirty="0" smtClean="0"/>
              <a:t>No</a:t>
            </a:r>
            <a:r>
              <a:rPr lang="en-GB" sz="1100" baseline="0" dirty="0" smtClean="0"/>
              <a:t> increased risk of VTE was found between the DNG/EV cohort and either the OCOC or</a:t>
            </a:r>
            <a:br>
              <a:rPr lang="en-GB" sz="1100" baseline="0" dirty="0" smtClean="0"/>
            </a:br>
            <a:r>
              <a:rPr lang="en-GB" sz="1100" baseline="0" dirty="0" smtClean="0"/>
              <a:t>LNG cohorts:</a:t>
            </a:r>
          </a:p>
          <a:p>
            <a:pPr marL="171450" indent="-171450">
              <a:buFont typeface="Arial" panose="020B0604020202020204" pitchFamily="34" charset="0"/>
              <a:buChar char="•"/>
            </a:pPr>
            <a:r>
              <a:rPr lang="en-GB" sz="1100" b="1" baseline="0" dirty="0" smtClean="0"/>
              <a:t>Crude VTE HR for DNG/EV </a:t>
            </a:r>
            <a:r>
              <a:rPr lang="en-GB" sz="1100" b="1" i="1" baseline="0" dirty="0" smtClean="0"/>
              <a:t>vs</a:t>
            </a:r>
            <a:r>
              <a:rPr lang="en-GB" sz="1100" b="1" baseline="0" dirty="0" smtClean="0"/>
              <a:t> OCOC:</a:t>
            </a:r>
            <a:r>
              <a:rPr lang="en-GB" sz="1100" baseline="0" dirty="0" smtClean="0"/>
              <a:t> 0.8 (95% CI: 0.4–1.6).</a:t>
            </a:r>
          </a:p>
          <a:p>
            <a:pPr marL="171450" indent="-171450">
              <a:buFont typeface="Arial" panose="020B0604020202020204" pitchFamily="34" charset="0"/>
              <a:buChar char="•"/>
            </a:pPr>
            <a:r>
              <a:rPr lang="en-GB" sz="1100" b="1" baseline="0" dirty="0" smtClean="0"/>
              <a:t>Adjusted VTE HR for DNG/EV </a:t>
            </a:r>
            <a:r>
              <a:rPr lang="en-GB" sz="1100" b="1" i="1" baseline="0" dirty="0" smtClean="0"/>
              <a:t>vs</a:t>
            </a:r>
            <a:r>
              <a:rPr lang="en-GB" sz="1100" b="1" baseline="0" dirty="0" smtClean="0"/>
              <a:t> OCOC:</a:t>
            </a:r>
            <a:r>
              <a:rPr lang="en-GB" sz="1100" baseline="0" dirty="0" smtClean="0"/>
              <a:t> 0.5 (95% CI: 0.2–1.0).</a:t>
            </a:r>
          </a:p>
          <a:p>
            <a:pPr marL="171450" indent="-171450">
              <a:buFont typeface="Arial" panose="020B0604020202020204" pitchFamily="34" charset="0"/>
              <a:buChar char="•"/>
            </a:pPr>
            <a:r>
              <a:rPr lang="en-GB" sz="1100" b="1" baseline="0" dirty="0" smtClean="0"/>
              <a:t>Crude VTE HR for DNG/EV </a:t>
            </a:r>
            <a:r>
              <a:rPr lang="en-GB" sz="1100" b="1" i="1" baseline="0" dirty="0" smtClean="0"/>
              <a:t>vs</a:t>
            </a:r>
            <a:r>
              <a:rPr lang="en-GB" sz="1100" b="1" baseline="0" dirty="0" smtClean="0"/>
              <a:t> LNG:</a:t>
            </a:r>
            <a:r>
              <a:rPr lang="en-GB" sz="1100" baseline="0" dirty="0" smtClean="0"/>
              <a:t> 0.7 (95% CI: 0.3–1.8).</a:t>
            </a:r>
          </a:p>
          <a:p>
            <a:pPr marL="171450" indent="-171450">
              <a:buFont typeface="Arial" panose="020B0604020202020204" pitchFamily="34" charset="0"/>
              <a:buChar char="•"/>
            </a:pPr>
            <a:r>
              <a:rPr lang="en-GB" sz="1100" b="1" baseline="0" dirty="0" smtClean="0"/>
              <a:t>Adjusted VTE HR for DNG/EV </a:t>
            </a:r>
            <a:r>
              <a:rPr lang="en-GB" sz="1100" b="1" i="1" baseline="0" dirty="0" smtClean="0"/>
              <a:t>vs</a:t>
            </a:r>
            <a:r>
              <a:rPr lang="en-GB" sz="1100" b="1" baseline="0" dirty="0" smtClean="0"/>
              <a:t> LNG:</a:t>
            </a:r>
            <a:r>
              <a:rPr lang="en-GB" sz="1100" baseline="0" dirty="0" smtClean="0"/>
              <a:t> 0.5 (95% CI: 0.2–1.3).</a:t>
            </a:r>
          </a:p>
          <a:p>
            <a:pPr marL="0" indent="0">
              <a:buFont typeface="Arial" panose="020B0604020202020204" pitchFamily="34" charset="0"/>
              <a:buNone/>
            </a:pPr>
            <a:endParaRPr lang="en-GB" sz="600" dirty="0" smtClean="0"/>
          </a:p>
          <a:p>
            <a:pPr marL="0" indent="0">
              <a:buFont typeface="Arial" panose="020B0604020202020204" pitchFamily="34" charset="0"/>
              <a:buNone/>
            </a:pPr>
            <a:r>
              <a:rPr lang="en-GB" sz="1100" dirty="0" smtClean="0"/>
              <a:t>The exploratory analysis pointed to a potential advantage of DNG/EV use, compared with use of other COCs, in being associated with a lower VTE risk.</a:t>
            </a:r>
            <a:endParaRPr lang="en-GB" sz="1100" dirty="0"/>
          </a:p>
          <a:p>
            <a:pPr defTabSz="912937" eaLnBrk="1" fontAlgn="auto" hangingPunct="1">
              <a:spcBef>
                <a:spcPts val="432"/>
              </a:spcBef>
              <a:spcAft>
                <a:spcPts val="0"/>
              </a:spcAft>
              <a:defRPr/>
            </a:pPr>
            <a:endParaRPr lang="en-GB" sz="500" b="1" dirty="0"/>
          </a:p>
          <a:p>
            <a:pPr defTabSz="912937" eaLnBrk="1" fontAlgn="auto" hangingPunct="1">
              <a:spcBef>
                <a:spcPts val="0"/>
              </a:spcBef>
              <a:spcAft>
                <a:spcPts val="0"/>
              </a:spcAft>
              <a:defRPr/>
            </a:pPr>
            <a:r>
              <a:rPr lang="en-GB" sz="1000" b="1" dirty="0" smtClean="0"/>
              <a:t>Reference</a:t>
            </a:r>
            <a:r>
              <a:rPr lang="en-GB" sz="1000" b="1" dirty="0"/>
              <a:t/>
            </a:r>
            <a:br>
              <a:rPr lang="en-GB" sz="1000" b="1" dirty="0"/>
            </a:br>
            <a:r>
              <a:rPr lang="en-US" sz="1000" dirty="0" smtClean="0"/>
              <a:t>INAS-SCORE:</a:t>
            </a:r>
            <a:r>
              <a:rPr lang="en-US" sz="1000" baseline="0" dirty="0" smtClean="0"/>
              <a:t> F</a:t>
            </a:r>
            <a:r>
              <a:rPr lang="en-US" sz="1000" dirty="0" smtClean="0"/>
              <a:t>inal </a:t>
            </a:r>
            <a:r>
              <a:rPr lang="en-US" sz="1000" dirty="0"/>
              <a:t>S</a:t>
            </a:r>
            <a:r>
              <a:rPr lang="en-US" sz="1000" dirty="0" smtClean="0"/>
              <a:t>tudy Report</a:t>
            </a:r>
            <a:r>
              <a:rPr lang="en-GB" sz="1000" dirty="0" smtClean="0"/>
              <a:t>.</a:t>
            </a:r>
            <a:endParaRPr lang="en-GB" sz="1000" dirty="0"/>
          </a:p>
        </p:txBody>
      </p:sp>
      <p:sp>
        <p:nvSpPr>
          <p:cNvPr id="4" name="Slide Number Placeholder 3"/>
          <p:cNvSpPr>
            <a:spLocks noGrp="1"/>
          </p:cNvSpPr>
          <p:nvPr>
            <p:ph type="sldNum" sz="quarter" idx="10"/>
          </p:nvPr>
        </p:nvSpPr>
        <p:spPr>
          <a:xfrm>
            <a:off x="3884064" y="8685335"/>
            <a:ext cx="2972335" cy="4572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0AF0EBB7-EA05-4C86-93AF-EFFB609D6571}" type="slidenum">
              <a:rPr kumimoji="0" lang="de-DE" sz="2000" b="0" i="0" u="none" strike="noStrike" kern="1200" cap="none" spc="0" normalizeH="0" baseline="0" noProof="0" smtClean="0">
                <a:ln>
                  <a:noFill/>
                </a:ln>
                <a:solidFill>
                  <a:prstClr val="black"/>
                </a:solidFill>
                <a:effectLst/>
                <a:uLnTx/>
                <a:uFillTx/>
                <a:latin typeface="Verdana" pitchFamily="34" charset="0"/>
                <a:ea typeface="+mn-ea"/>
                <a:cs typeface="+mn-cs"/>
              </a:rPr>
              <a:pPr marL="0" marR="0" lvl="0" indent="0" algn="l" defTabSz="914400" rtl="0" eaLnBrk="1" fontAlgn="base" latinLnBrk="0" hangingPunct="1">
                <a:lnSpc>
                  <a:spcPct val="100000"/>
                </a:lnSpc>
                <a:spcBef>
                  <a:spcPct val="0"/>
                </a:spcBef>
                <a:spcAft>
                  <a:spcPct val="0"/>
                </a:spcAft>
                <a:buClrTx/>
                <a:buSzTx/>
                <a:buFontTx/>
                <a:buNone/>
                <a:tabLst/>
                <a:defRPr/>
              </a:pPr>
              <a:t>4</a:t>
            </a:fld>
            <a:endParaRPr kumimoji="0" lang="de-DE" sz="2000" b="0" i="0" u="none" strike="noStrike" kern="1200" cap="none" spc="0" normalizeH="0" baseline="0" noProof="0" dirty="0">
              <a:ln>
                <a:noFill/>
              </a:ln>
              <a:solidFill>
                <a:prstClr val="black"/>
              </a:solidFill>
              <a:effectLst/>
              <a:uLnTx/>
              <a:uFillTx/>
              <a:latin typeface="Verdana" pitchFamily="34" charset="0"/>
              <a:ea typeface="+mn-ea"/>
              <a:cs typeface="+mn-cs"/>
            </a:endParaRPr>
          </a:p>
        </p:txBody>
      </p:sp>
    </p:spTree>
    <p:extLst>
      <p:ext uri="{BB962C8B-B14F-4D97-AF65-F5344CB8AC3E}">
        <p14:creationId xmlns:p14="http://schemas.microsoft.com/office/powerpoint/2010/main" val="30244059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body" idx="1"/>
          </p:nvPr>
        </p:nvSpPr>
        <p:spPr>
          <a:xfrm>
            <a:off x="914400" y="4645025"/>
            <a:ext cx="5029200" cy="411480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tr-TR" altLang="en-US" dirty="0" smtClean="0"/>
              <a:t>Sadece P’ye oranla, E ve P arasındaki oran, </a:t>
            </a:r>
            <a:r>
              <a:rPr lang="tr-TR" altLang="en-US" dirty="0" err="1" smtClean="0"/>
              <a:t>endometrium</a:t>
            </a:r>
            <a:r>
              <a:rPr lang="tr-TR" altLang="en-US" dirty="0" smtClean="0"/>
              <a:t> </a:t>
            </a:r>
            <a:r>
              <a:rPr lang="tr-TR" altLang="en-US" dirty="0" err="1" smtClean="0"/>
              <a:t>geliþim</a:t>
            </a:r>
            <a:r>
              <a:rPr lang="tr-TR" altLang="en-US" dirty="0" smtClean="0"/>
              <a:t> potansiyeli </a:t>
            </a:r>
            <a:r>
              <a:rPr lang="tr-TR" altLang="en-US" dirty="0" err="1" smtClean="0"/>
              <a:t>açısýndan</a:t>
            </a:r>
            <a:r>
              <a:rPr lang="tr-TR" altLang="en-US" dirty="0" smtClean="0"/>
              <a:t> daha önemlidir. (RE.217). E veya P </a:t>
            </a:r>
            <a:r>
              <a:rPr lang="tr-TR" altLang="en-US" dirty="0" err="1" smtClean="0"/>
              <a:t>fazlalýðý</a:t>
            </a:r>
            <a:r>
              <a:rPr lang="tr-TR" altLang="en-US" dirty="0" smtClean="0"/>
              <a:t>, </a:t>
            </a:r>
            <a:r>
              <a:rPr lang="tr-TR" altLang="en-US" dirty="0" err="1" smtClean="0"/>
              <a:t>diðerinin</a:t>
            </a:r>
            <a:r>
              <a:rPr lang="tr-TR" altLang="en-US" dirty="0" smtClean="0"/>
              <a:t> </a:t>
            </a:r>
            <a:r>
              <a:rPr lang="tr-TR" altLang="en-US" dirty="0" err="1" smtClean="0"/>
              <a:t>inhibe</a:t>
            </a:r>
            <a:r>
              <a:rPr lang="tr-TR" altLang="en-US" dirty="0" smtClean="0"/>
              <a:t> </a:t>
            </a:r>
            <a:r>
              <a:rPr lang="tr-TR" altLang="en-US" dirty="0" err="1" smtClean="0"/>
              <a:t>olmasýna</a:t>
            </a:r>
            <a:r>
              <a:rPr lang="tr-TR" altLang="en-US" dirty="0" smtClean="0"/>
              <a:t> neden olur. Bundan </a:t>
            </a:r>
            <a:r>
              <a:rPr lang="tr-TR" altLang="en-US" dirty="0" err="1" smtClean="0"/>
              <a:t>baþka</a:t>
            </a:r>
            <a:r>
              <a:rPr lang="tr-TR" altLang="en-US" dirty="0" smtClean="0"/>
              <a:t> östrojen ve </a:t>
            </a:r>
            <a:r>
              <a:rPr lang="tr-TR" altLang="en-US" dirty="0" err="1" smtClean="0"/>
              <a:t>progesteron’un</a:t>
            </a:r>
            <a:r>
              <a:rPr lang="tr-TR" altLang="en-US" dirty="0" smtClean="0"/>
              <a:t> </a:t>
            </a:r>
            <a:r>
              <a:rPr lang="tr-TR" altLang="en-US" dirty="0" err="1" smtClean="0"/>
              <a:t>absolu</a:t>
            </a:r>
            <a:r>
              <a:rPr lang="tr-TR" altLang="en-US" dirty="0" smtClean="0"/>
              <a:t> </a:t>
            </a:r>
            <a:r>
              <a:rPr lang="tr-TR" altLang="en-US" dirty="0" err="1" smtClean="0"/>
              <a:t>miktarý</a:t>
            </a:r>
            <a:r>
              <a:rPr lang="tr-TR" altLang="en-US" dirty="0" smtClean="0"/>
              <a:t> da normal </a:t>
            </a:r>
            <a:r>
              <a:rPr lang="tr-TR" altLang="en-US" dirty="0" err="1" smtClean="0"/>
              <a:t>sekretuar</a:t>
            </a:r>
            <a:r>
              <a:rPr lang="tr-TR" altLang="en-US" dirty="0" smtClean="0"/>
              <a:t> </a:t>
            </a:r>
            <a:r>
              <a:rPr lang="tr-TR" altLang="en-US" dirty="0" err="1" smtClean="0"/>
              <a:t>endometrial</a:t>
            </a:r>
            <a:r>
              <a:rPr lang="tr-TR" altLang="en-US" dirty="0" smtClean="0"/>
              <a:t> </a:t>
            </a:r>
            <a:r>
              <a:rPr lang="tr-TR" altLang="en-US" dirty="0" err="1" smtClean="0"/>
              <a:t>geliþim</a:t>
            </a:r>
            <a:r>
              <a:rPr lang="tr-TR" altLang="en-US" dirty="0" smtClean="0"/>
              <a:t> için önem </a:t>
            </a:r>
            <a:r>
              <a:rPr lang="tr-TR" altLang="en-US" dirty="0" err="1" smtClean="0"/>
              <a:t>taþýr</a:t>
            </a:r>
            <a:r>
              <a:rPr lang="tr-TR" altLang="en-US" dirty="0" smtClean="0"/>
              <a:t>. (RE.217).</a:t>
            </a:r>
          </a:p>
          <a:p>
            <a:r>
              <a:rPr lang="tr-TR" altLang="en-US" dirty="0" smtClean="0"/>
              <a:t>Optimal oran varken, her iki hormon </a:t>
            </a:r>
            <a:r>
              <a:rPr lang="tr-TR" altLang="en-US" dirty="0" err="1" smtClean="0"/>
              <a:t>artýrýldýðýnda</a:t>
            </a:r>
            <a:r>
              <a:rPr lang="tr-TR" altLang="en-US" dirty="0" smtClean="0"/>
              <a:t>, </a:t>
            </a:r>
            <a:r>
              <a:rPr lang="tr-TR" altLang="en-US" dirty="0" err="1" smtClean="0"/>
              <a:t>progesteron</a:t>
            </a:r>
            <a:r>
              <a:rPr lang="tr-TR" altLang="en-US" dirty="0" smtClean="0"/>
              <a:t>, her iki hormon </a:t>
            </a:r>
            <a:r>
              <a:rPr lang="tr-TR" altLang="en-US" dirty="0" err="1" smtClean="0"/>
              <a:t>azaltýðýnda</a:t>
            </a:r>
            <a:r>
              <a:rPr lang="tr-TR" altLang="en-US" dirty="0" smtClean="0"/>
              <a:t> ise, östrojen dominant etki </a:t>
            </a:r>
            <a:r>
              <a:rPr lang="tr-TR" altLang="en-US" dirty="0" err="1" smtClean="0"/>
              <a:t>göstermiþtir</a:t>
            </a:r>
            <a:r>
              <a:rPr lang="tr-TR" altLang="en-US" dirty="0" smtClean="0"/>
              <a:t>.(RE.217).</a:t>
            </a:r>
          </a:p>
          <a:p>
            <a:endParaRPr lang="tr-TR" altLang="en-US" dirty="0" smtClean="0"/>
          </a:p>
          <a:p>
            <a:r>
              <a:rPr lang="tr-TR" altLang="en-US" dirty="0" smtClean="0"/>
              <a:t>14</a:t>
            </a:r>
          </a:p>
          <a:p>
            <a:pPr marL="0" marR="0" indent="0" algn="l" defTabSz="7620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New Roman" pitchFamily="18" charset="0"/>
                <a:ea typeface="+mn-ea"/>
                <a:cs typeface="+mn-cs"/>
              </a:rPr>
              <a:t>Normally, estrogen causes the endometrium to proliferate. Progesterone stabilizes the growing uterine lining.</a:t>
            </a:r>
            <a:endParaRPr lang="tr-TR" sz="1200" kern="1200" dirty="0" smtClean="0">
              <a:solidFill>
                <a:schemeClr val="tx1"/>
              </a:solidFill>
              <a:effectLst/>
              <a:latin typeface="Times New Roman" pitchFamily="18" charset="0"/>
              <a:ea typeface="+mn-ea"/>
              <a:cs typeface="+mn-cs"/>
            </a:endParaRPr>
          </a:p>
          <a:p>
            <a:r>
              <a:rPr lang="en-US" sz="1200" kern="1200" dirty="0" smtClean="0">
                <a:solidFill>
                  <a:schemeClr val="tx1"/>
                </a:solidFill>
                <a:effectLst/>
                <a:latin typeface="Times New Roman" pitchFamily="18" charset="0"/>
                <a:ea typeface="+mn-ea"/>
                <a:cs typeface="+mn-cs"/>
              </a:rPr>
              <a:t>Estrogen-progestin balance is more important than absolute level of estrogen.</a:t>
            </a:r>
          </a:p>
          <a:p>
            <a:r>
              <a:rPr lang="en-US" sz="1200" kern="1200" dirty="0" smtClean="0">
                <a:solidFill>
                  <a:schemeClr val="tx1"/>
                </a:solidFill>
                <a:effectLst/>
                <a:latin typeface="Times New Roman" pitchFamily="18" charset="0"/>
                <a:ea typeface="+mn-ea"/>
                <a:cs typeface="+mn-cs"/>
              </a:rPr>
              <a:t>the 30 </a:t>
            </a:r>
            <a:r>
              <a:rPr lang="en-US" sz="1200" kern="1200" dirty="0" err="1" smtClean="0">
                <a:solidFill>
                  <a:schemeClr val="tx1"/>
                </a:solidFill>
                <a:effectLst/>
                <a:latin typeface="Times New Roman" pitchFamily="18" charset="0"/>
                <a:ea typeface="+mn-ea"/>
                <a:cs typeface="+mn-cs"/>
              </a:rPr>
              <a:t>μg</a:t>
            </a:r>
            <a:r>
              <a:rPr lang="en-US" sz="1200" kern="1200" dirty="0" smtClean="0">
                <a:solidFill>
                  <a:schemeClr val="tx1"/>
                </a:solidFill>
                <a:effectLst/>
                <a:latin typeface="Times New Roman" pitchFamily="18" charset="0"/>
                <a:ea typeface="+mn-ea"/>
                <a:cs typeface="+mn-cs"/>
              </a:rPr>
              <a:t> EE preparation showed a lower cumulative incidence of breakthrough bleeding compared with the 20 </a:t>
            </a:r>
            <a:r>
              <a:rPr lang="en-US" sz="1200" kern="1200" dirty="0" err="1" smtClean="0">
                <a:solidFill>
                  <a:schemeClr val="tx1"/>
                </a:solidFill>
                <a:effectLst/>
                <a:latin typeface="Times New Roman" pitchFamily="18" charset="0"/>
                <a:ea typeface="+mn-ea"/>
                <a:cs typeface="+mn-cs"/>
              </a:rPr>
              <a:t>μg</a:t>
            </a:r>
            <a:r>
              <a:rPr lang="en-US" sz="1200" kern="1200" dirty="0" smtClean="0">
                <a:solidFill>
                  <a:schemeClr val="tx1"/>
                </a:solidFill>
                <a:effectLst/>
                <a:latin typeface="Times New Roman" pitchFamily="18" charset="0"/>
                <a:ea typeface="+mn-ea"/>
                <a:cs typeface="+mn-cs"/>
              </a:rPr>
              <a:t> EE /100 </a:t>
            </a:r>
            <a:r>
              <a:rPr lang="en-US" sz="1200" kern="1200" dirty="0" err="1" smtClean="0">
                <a:solidFill>
                  <a:schemeClr val="tx1"/>
                </a:solidFill>
                <a:effectLst/>
                <a:latin typeface="Times New Roman" pitchFamily="18" charset="0"/>
                <a:ea typeface="+mn-ea"/>
                <a:cs typeface="+mn-cs"/>
              </a:rPr>
              <a:t>μg</a:t>
            </a:r>
            <a:r>
              <a:rPr lang="en-US" sz="1200" kern="1200" dirty="0" smtClean="0">
                <a:solidFill>
                  <a:schemeClr val="tx1"/>
                </a:solidFill>
                <a:effectLst/>
                <a:latin typeface="Times New Roman" pitchFamily="18" charset="0"/>
                <a:ea typeface="+mn-ea"/>
                <a:cs typeface="+mn-cs"/>
              </a:rPr>
              <a:t> </a:t>
            </a:r>
            <a:r>
              <a:rPr lang="en-US" sz="1200" kern="1200" dirty="0" err="1" smtClean="0">
                <a:solidFill>
                  <a:schemeClr val="tx1"/>
                </a:solidFill>
                <a:effectLst/>
                <a:latin typeface="Times New Roman" pitchFamily="18" charset="0"/>
                <a:ea typeface="+mn-ea"/>
                <a:cs typeface="+mn-cs"/>
              </a:rPr>
              <a:t>levonorgestrel</a:t>
            </a:r>
            <a:r>
              <a:rPr lang="en-US" sz="1200" kern="1200" dirty="0" smtClean="0">
                <a:solidFill>
                  <a:schemeClr val="tx1"/>
                </a:solidFill>
                <a:effectLst/>
                <a:latin typeface="Times New Roman" pitchFamily="18" charset="0"/>
                <a:ea typeface="+mn-ea"/>
                <a:cs typeface="+mn-cs"/>
              </a:rPr>
              <a:t> and 20 </a:t>
            </a:r>
            <a:r>
              <a:rPr lang="en-US" sz="1200" kern="1200" dirty="0" err="1" smtClean="0">
                <a:solidFill>
                  <a:schemeClr val="tx1"/>
                </a:solidFill>
                <a:effectLst/>
                <a:latin typeface="Times New Roman" pitchFamily="18" charset="0"/>
                <a:ea typeface="+mn-ea"/>
                <a:cs typeface="+mn-cs"/>
              </a:rPr>
              <a:t>μg</a:t>
            </a:r>
            <a:r>
              <a:rPr lang="en-US" sz="1200" kern="1200" dirty="0" smtClean="0">
                <a:solidFill>
                  <a:schemeClr val="tx1"/>
                </a:solidFill>
                <a:effectLst/>
                <a:latin typeface="Times New Roman" pitchFamily="18" charset="0"/>
                <a:ea typeface="+mn-ea"/>
                <a:cs typeface="+mn-cs"/>
              </a:rPr>
              <a:t> EE /500 </a:t>
            </a:r>
            <a:r>
              <a:rPr lang="en-US" sz="1200" kern="1200" dirty="0" err="1" smtClean="0">
                <a:solidFill>
                  <a:schemeClr val="tx1"/>
                </a:solidFill>
                <a:effectLst/>
                <a:latin typeface="Times New Roman" pitchFamily="18" charset="0"/>
                <a:ea typeface="+mn-ea"/>
                <a:cs typeface="+mn-cs"/>
              </a:rPr>
              <a:t>μg</a:t>
            </a:r>
            <a:r>
              <a:rPr lang="en-US" sz="1200" kern="1200" dirty="0" smtClean="0">
                <a:solidFill>
                  <a:schemeClr val="tx1"/>
                </a:solidFill>
                <a:effectLst/>
                <a:latin typeface="Times New Roman" pitchFamily="18" charset="0"/>
                <a:ea typeface="+mn-ea"/>
                <a:cs typeface="+mn-cs"/>
              </a:rPr>
              <a:t> </a:t>
            </a:r>
            <a:r>
              <a:rPr lang="en-US" sz="1200" kern="1200" dirty="0" err="1" smtClean="0">
                <a:solidFill>
                  <a:schemeClr val="tx1"/>
                </a:solidFill>
                <a:effectLst/>
                <a:latin typeface="Times New Roman" pitchFamily="18" charset="0"/>
                <a:ea typeface="+mn-ea"/>
                <a:cs typeface="+mn-cs"/>
              </a:rPr>
              <a:t>norethisterone</a:t>
            </a:r>
            <a:r>
              <a:rPr lang="en-US" sz="1200" kern="1200" dirty="0" smtClean="0">
                <a:solidFill>
                  <a:schemeClr val="tx1"/>
                </a:solidFill>
                <a:effectLst/>
                <a:latin typeface="Times New Roman" pitchFamily="18" charset="0"/>
                <a:ea typeface="+mn-ea"/>
                <a:cs typeface="+mn-cs"/>
              </a:rPr>
              <a:t> pills over 13 cycles (1.0% vs 4.1% and 11.7%, respectively).</a:t>
            </a:r>
          </a:p>
          <a:p>
            <a:r>
              <a:rPr lang="en-US" sz="1200" kern="1200" dirty="0" smtClean="0">
                <a:solidFill>
                  <a:schemeClr val="tx1"/>
                </a:solidFill>
                <a:effectLst/>
                <a:latin typeface="Times New Roman" pitchFamily="18" charset="0"/>
                <a:ea typeface="+mn-ea"/>
                <a:cs typeface="+mn-cs"/>
              </a:rPr>
              <a:t>the 20 </a:t>
            </a:r>
            <a:r>
              <a:rPr lang="en-US" sz="1200" kern="1200" dirty="0" err="1" smtClean="0">
                <a:solidFill>
                  <a:schemeClr val="tx1"/>
                </a:solidFill>
                <a:effectLst/>
                <a:latin typeface="Times New Roman" pitchFamily="18" charset="0"/>
                <a:ea typeface="+mn-ea"/>
                <a:cs typeface="+mn-cs"/>
              </a:rPr>
              <a:t>μg</a:t>
            </a:r>
            <a:r>
              <a:rPr lang="en-US" sz="1200" kern="1200" dirty="0" smtClean="0">
                <a:solidFill>
                  <a:schemeClr val="tx1"/>
                </a:solidFill>
                <a:effectLst/>
                <a:latin typeface="Times New Roman" pitchFamily="18" charset="0"/>
                <a:ea typeface="+mn-ea"/>
                <a:cs typeface="+mn-cs"/>
              </a:rPr>
              <a:t> EE /500 </a:t>
            </a:r>
            <a:r>
              <a:rPr lang="en-US" sz="1200" kern="1200" dirty="0" err="1" smtClean="0">
                <a:solidFill>
                  <a:schemeClr val="tx1"/>
                </a:solidFill>
                <a:effectLst/>
                <a:latin typeface="Times New Roman" pitchFamily="18" charset="0"/>
                <a:ea typeface="+mn-ea"/>
                <a:cs typeface="+mn-cs"/>
              </a:rPr>
              <a:t>μg</a:t>
            </a:r>
            <a:r>
              <a:rPr lang="en-US" sz="1200" kern="1200" dirty="0" smtClean="0">
                <a:solidFill>
                  <a:schemeClr val="tx1"/>
                </a:solidFill>
                <a:effectLst/>
                <a:latin typeface="Times New Roman" pitchFamily="18" charset="0"/>
                <a:ea typeface="+mn-ea"/>
                <a:cs typeface="+mn-cs"/>
              </a:rPr>
              <a:t> </a:t>
            </a:r>
            <a:r>
              <a:rPr lang="en-US" sz="1200" kern="1200" dirty="0" err="1" smtClean="0">
                <a:solidFill>
                  <a:schemeClr val="tx1"/>
                </a:solidFill>
                <a:effectLst/>
                <a:latin typeface="Times New Roman" pitchFamily="18" charset="0"/>
                <a:ea typeface="+mn-ea"/>
                <a:cs typeface="+mn-cs"/>
              </a:rPr>
              <a:t>norethisterone</a:t>
            </a:r>
            <a:r>
              <a:rPr lang="en-US" sz="1200" kern="1200" dirty="0" smtClean="0">
                <a:solidFill>
                  <a:schemeClr val="tx1"/>
                </a:solidFill>
                <a:effectLst/>
                <a:latin typeface="Times New Roman" pitchFamily="18" charset="0"/>
                <a:ea typeface="+mn-ea"/>
                <a:cs typeface="+mn-cs"/>
              </a:rPr>
              <a:t> pills consistently had a higher breakthrough bleeding rate than the 20 </a:t>
            </a:r>
            <a:r>
              <a:rPr lang="en-US" sz="1200" kern="1200" dirty="0" err="1" smtClean="0">
                <a:solidFill>
                  <a:schemeClr val="tx1"/>
                </a:solidFill>
                <a:effectLst/>
                <a:latin typeface="Times New Roman" pitchFamily="18" charset="0"/>
                <a:ea typeface="+mn-ea"/>
                <a:cs typeface="+mn-cs"/>
              </a:rPr>
              <a:t>μg</a:t>
            </a:r>
            <a:r>
              <a:rPr lang="en-US" sz="1200" kern="1200" dirty="0" smtClean="0">
                <a:solidFill>
                  <a:schemeClr val="tx1"/>
                </a:solidFill>
                <a:effectLst/>
                <a:latin typeface="Times New Roman" pitchFamily="18" charset="0"/>
                <a:ea typeface="+mn-ea"/>
                <a:cs typeface="+mn-cs"/>
              </a:rPr>
              <a:t> EE /100 </a:t>
            </a:r>
            <a:r>
              <a:rPr lang="en-US" sz="1200" kern="1200" dirty="0" err="1" smtClean="0">
                <a:solidFill>
                  <a:schemeClr val="tx1"/>
                </a:solidFill>
                <a:effectLst/>
                <a:latin typeface="Times New Roman" pitchFamily="18" charset="0"/>
                <a:ea typeface="+mn-ea"/>
                <a:cs typeface="+mn-cs"/>
              </a:rPr>
              <a:t>μg</a:t>
            </a:r>
            <a:r>
              <a:rPr lang="en-US" sz="1200" kern="1200" dirty="0" smtClean="0">
                <a:solidFill>
                  <a:schemeClr val="tx1"/>
                </a:solidFill>
                <a:effectLst/>
                <a:latin typeface="Times New Roman" pitchFamily="18" charset="0"/>
                <a:ea typeface="+mn-ea"/>
                <a:cs typeface="+mn-cs"/>
              </a:rPr>
              <a:t> </a:t>
            </a:r>
            <a:r>
              <a:rPr lang="en-US" sz="1200" kern="1200" dirty="0" err="1" smtClean="0">
                <a:solidFill>
                  <a:schemeClr val="tx1"/>
                </a:solidFill>
                <a:effectLst/>
                <a:latin typeface="Times New Roman" pitchFamily="18" charset="0"/>
                <a:ea typeface="+mn-ea"/>
                <a:cs typeface="+mn-cs"/>
              </a:rPr>
              <a:t>levonorgestrel</a:t>
            </a:r>
            <a:r>
              <a:rPr lang="en-US" sz="1200" kern="1200" dirty="0" smtClean="0">
                <a:solidFill>
                  <a:schemeClr val="tx1"/>
                </a:solidFill>
                <a:effectLst/>
                <a:latin typeface="Times New Roman" pitchFamily="18" charset="0"/>
                <a:ea typeface="+mn-ea"/>
                <a:cs typeface="+mn-cs"/>
              </a:rPr>
              <a:t> pill.</a:t>
            </a:r>
          </a:p>
          <a:p>
            <a:r>
              <a:rPr lang="en-US" sz="1200" kern="1200" dirty="0" smtClean="0">
                <a:solidFill>
                  <a:schemeClr val="tx1"/>
                </a:solidFill>
                <a:effectLst/>
                <a:latin typeface="Times New Roman" pitchFamily="18" charset="0"/>
                <a:ea typeface="+mn-ea"/>
                <a:cs typeface="+mn-cs"/>
              </a:rPr>
              <a:t>OCs with the lowest doses of EE (&lt;20 </a:t>
            </a:r>
            <a:r>
              <a:rPr lang="en-US" sz="1200" kern="1200" dirty="0" err="1" smtClean="0">
                <a:solidFill>
                  <a:schemeClr val="tx1"/>
                </a:solidFill>
                <a:effectLst/>
                <a:latin typeface="Times New Roman" pitchFamily="18" charset="0"/>
                <a:ea typeface="+mn-ea"/>
                <a:cs typeface="+mn-cs"/>
              </a:rPr>
              <a:t>μg</a:t>
            </a:r>
            <a:r>
              <a:rPr lang="en-US" sz="1200" kern="1200" dirty="0" smtClean="0">
                <a:solidFill>
                  <a:schemeClr val="tx1"/>
                </a:solidFill>
                <a:effectLst/>
                <a:latin typeface="Times New Roman" pitchFamily="18" charset="0"/>
                <a:ea typeface="+mn-ea"/>
                <a:cs typeface="+mn-cs"/>
              </a:rPr>
              <a:t>) are associated with more breakthrough bleeding.11</a:t>
            </a:r>
            <a:endParaRPr lang="tr-TR" sz="1200" kern="1200" dirty="0" smtClean="0">
              <a:solidFill>
                <a:schemeClr val="tx1"/>
              </a:solidFill>
              <a:effectLst/>
              <a:latin typeface="Times New Roman" pitchFamily="18" charset="0"/>
              <a:ea typeface="+mn-ea"/>
              <a:cs typeface="+mn-cs"/>
            </a:endParaRPr>
          </a:p>
          <a:p>
            <a:endParaRPr lang="tr-TR" sz="1200" kern="1200" dirty="0" smtClean="0">
              <a:solidFill>
                <a:schemeClr val="tx1"/>
              </a:solidFill>
              <a:effectLst/>
              <a:latin typeface="Times New Roman" pitchFamily="18" charset="0"/>
              <a:ea typeface="+mn-ea"/>
              <a:cs typeface="+mn-cs"/>
            </a:endParaRPr>
          </a:p>
          <a:p>
            <a:r>
              <a:rPr lang="tr-TR" sz="1200" kern="1200" dirty="0" smtClean="0">
                <a:solidFill>
                  <a:schemeClr val="tx1"/>
                </a:solidFill>
                <a:effectLst/>
                <a:latin typeface="Times New Roman" pitchFamily="18" charset="0"/>
                <a:ea typeface="+mn-ea"/>
                <a:cs typeface="+mn-cs"/>
              </a:rPr>
              <a:t>16</a:t>
            </a:r>
          </a:p>
          <a:p>
            <a:r>
              <a:rPr lang="en-US" sz="1200" kern="1200" dirty="0" smtClean="0">
                <a:solidFill>
                  <a:schemeClr val="tx1"/>
                </a:solidFill>
                <a:effectLst/>
                <a:latin typeface="Times New Roman" pitchFamily="18" charset="0"/>
                <a:ea typeface="+mn-ea"/>
                <a:cs typeface="+mn-cs"/>
              </a:rPr>
              <a:t>Normal endometrial maturation depends on complex interactions between </a:t>
            </a:r>
            <a:r>
              <a:rPr lang="en-US" sz="1200" kern="1200" dirty="0" err="1" smtClean="0">
                <a:solidFill>
                  <a:schemeClr val="tx1"/>
                </a:solidFill>
                <a:effectLst/>
                <a:latin typeface="Times New Roman" pitchFamily="18" charset="0"/>
                <a:ea typeface="+mn-ea"/>
                <a:cs typeface="+mn-cs"/>
              </a:rPr>
              <a:t>oestrogen</a:t>
            </a:r>
            <a:r>
              <a:rPr lang="en-US" sz="1200" kern="1200" dirty="0" smtClean="0">
                <a:solidFill>
                  <a:schemeClr val="tx1"/>
                </a:solidFill>
                <a:effectLst/>
                <a:latin typeface="Times New Roman" pitchFamily="18" charset="0"/>
                <a:ea typeface="+mn-ea"/>
                <a:cs typeface="+mn-cs"/>
              </a:rPr>
              <a:t> and progesterone. CHC provides a continuous supply of </a:t>
            </a:r>
            <a:r>
              <a:rPr lang="en-US" sz="1200" kern="1200" dirty="0" err="1" smtClean="0">
                <a:solidFill>
                  <a:schemeClr val="tx1"/>
                </a:solidFill>
                <a:effectLst/>
                <a:latin typeface="Times New Roman" pitchFamily="18" charset="0"/>
                <a:ea typeface="+mn-ea"/>
                <a:cs typeface="+mn-cs"/>
              </a:rPr>
              <a:t>oestrogen</a:t>
            </a:r>
            <a:r>
              <a:rPr lang="en-US" sz="1200" kern="1200" dirty="0" smtClean="0">
                <a:solidFill>
                  <a:schemeClr val="tx1"/>
                </a:solidFill>
                <a:effectLst/>
                <a:latin typeface="Times New Roman" pitchFamily="18" charset="0"/>
                <a:ea typeface="+mn-ea"/>
                <a:cs typeface="+mn-cs"/>
              </a:rPr>
              <a:t> and progestogen to the endometrium. The low dose of </a:t>
            </a:r>
            <a:r>
              <a:rPr lang="en-US" sz="1200" kern="1200" dirty="0" err="1" smtClean="0">
                <a:solidFill>
                  <a:schemeClr val="tx1"/>
                </a:solidFill>
                <a:effectLst/>
                <a:latin typeface="Times New Roman" pitchFamily="18" charset="0"/>
                <a:ea typeface="+mn-ea"/>
                <a:cs typeface="+mn-cs"/>
              </a:rPr>
              <a:t>oestrogen</a:t>
            </a:r>
            <a:r>
              <a:rPr lang="en-US" sz="1200" kern="1200" dirty="0" smtClean="0">
                <a:solidFill>
                  <a:schemeClr val="tx1"/>
                </a:solidFill>
                <a:effectLst/>
                <a:latin typeface="Times New Roman" pitchFamily="18" charset="0"/>
                <a:ea typeface="+mn-ea"/>
                <a:cs typeface="+mn-cs"/>
              </a:rPr>
              <a:t> in modern CHCs is insufficient to maintain endometrial integrity and the opposing effect of progestogen promotes atrophy of glands and stroma</a:t>
            </a:r>
          </a:p>
          <a:p>
            <a:pPr marL="0" marR="0" indent="0" algn="l" defTabSz="7620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Times New Roman" pitchFamily="18" charset="0"/>
              <a:ea typeface="+mn-ea"/>
              <a:cs typeface="+mn-cs"/>
            </a:endParaRPr>
          </a:p>
          <a:p>
            <a:endParaRPr lang="tr-TR" altLang="en-US" dirty="0" smtClean="0"/>
          </a:p>
        </p:txBody>
      </p:sp>
      <p:sp>
        <p:nvSpPr>
          <p:cNvPr id="60419" name="Rectangle 3"/>
          <p:cNvSpPr>
            <a:spLocks noGrp="1" noRot="1" noChangeAspect="1" noChangeArrowheads="1" noTextEdit="1"/>
          </p:cNvSpPr>
          <p:nvPr>
            <p:ph type="sldImg"/>
          </p:nvPr>
        </p:nvSpPr>
        <p:spPr>
          <a:xfrm>
            <a:off x="1150938" y="857250"/>
            <a:ext cx="4556125" cy="3416300"/>
          </a:xfrm>
          <a:noFill/>
          <a:ln cap="flat"/>
        </p:spPr>
      </p:sp>
    </p:spTree>
    <p:extLst>
      <p:ext uri="{BB962C8B-B14F-4D97-AF65-F5344CB8AC3E}">
        <p14:creationId xmlns:p14="http://schemas.microsoft.com/office/powerpoint/2010/main" val="37397884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ayt Görüntüsü Yer Tutucusu 1"/>
          <p:cNvSpPr>
            <a:spLocks noGrp="1" noRot="1" noChangeAspect="1" noTextEdit="1"/>
          </p:cNvSpPr>
          <p:nvPr>
            <p:ph type="sldImg"/>
          </p:nvPr>
        </p:nvSpPr>
        <p:spPr>
          <a:xfrm>
            <a:off x="1150938" y="692150"/>
            <a:ext cx="4556125" cy="3416300"/>
          </a:xfrm>
          <a:ln/>
        </p:spPr>
      </p:sp>
      <p:sp>
        <p:nvSpPr>
          <p:cNvPr id="78851" name="Not Yer Tutucusu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tr-TR" altLang="en-US" dirty="0" smtClean="0"/>
              <a:t>16</a:t>
            </a:r>
          </a:p>
          <a:p>
            <a:r>
              <a:rPr lang="en-US" sz="1200" kern="1200" dirty="0" smtClean="0">
                <a:solidFill>
                  <a:schemeClr val="tx1"/>
                </a:solidFill>
                <a:effectLst/>
                <a:latin typeface="Times New Roman" pitchFamily="18" charset="0"/>
                <a:ea typeface="+mn-ea"/>
                <a:cs typeface="+mn-cs"/>
              </a:rPr>
              <a:t>If bleeding persists after three cycles, consider changing formulation:</a:t>
            </a:r>
          </a:p>
          <a:p>
            <a:r>
              <a:rPr lang="en-US" sz="1200" kern="1200" dirty="0" smtClean="0">
                <a:solidFill>
                  <a:schemeClr val="tx1"/>
                </a:solidFill>
                <a:effectLst/>
                <a:latin typeface="Times New Roman" pitchFamily="18" charset="0"/>
                <a:ea typeface="+mn-ea"/>
                <a:cs typeface="+mn-cs"/>
              </a:rPr>
              <a:t>Increase dose of </a:t>
            </a:r>
            <a:r>
              <a:rPr lang="en-US" sz="1200" kern="1200" dirty="0" err="1" smtClean="0">
                <a:solidFill>
                  <a:schemeClr val="tx1"/>
                </a:solidFill>
                <a:effectLst/>
                <a:latin typeface="Times New Roman" pitchFamily="18" charset="0"/>
                <a:ea typeface="+mn-ea"/>
                <a:cs typeface="+mn-cs"/>
              </a:rPr>
              <a:t>oestrogen</a:t>
            </a:r>
            <a:r>
              <a:rPr lang="en-US" sz="1200" kern="1200" dirty="0" smtClean="0">
                <a:solidFill>
                  <a:schemeClr val="tx1"/>
                </a:solidFill>
                <a:effectLst/>
                <a:latin typeface="Times New Roman" pitchFamily="18" charset="0"/>
                <a:ea typeface="+mn-ea"/>
                <a:cs typeface="+mn-cs"/>
              </a:rPr>
              <a:t>, particularly if on a 20-microgram </a:t>
            </a:r>
            <a:r>
              <a:rPr lang="en-US" sz="1200" kern="1200" dirty="0" err="1" smtClean="0">
                <a:solidFill>
                  <a:schemeClr val="tx1"/>
                </a:solidFill>
                <a:effectLst/>
                <a:latin typeface="Times New Roman" pitchFamily="18" charset="0"/>
                <a:ea typeface="+mn-ea"/>
                <a:cs typeface="+mn-cs"/>
              </a:rPr>
              <a:t>ethinylestradiol</a:t>
            </a:r>
            <a:r>
              <a:rPr lang="en-US" sz="1200" kern="1200" dirty="0" smtClean="0">
                <a:solidFill>
                  <a:schemeClr val="tx1"/>
                </a:solidFill>
                <a:effectLst/>
                <a:latin typeface="Times New Roman" pitchFamily="18" charset="0"/>
                <a:ea typeface="+mn-ea"/>
                <a:cs typeface="+mn-cs"/>
              </a:rPr>
              <a:t> (EE) preparation, to a maximum of 35 micrograms of EE. (There is no evidence that increasing the dose from 30 micrograms to 35 micrograms is effective, but it may work for some women.)</a:t>
            </a:r>
          </a:p>
          <a:p>
            <a:r>
              <a:rPr lang="en-US" sz="1200" kern="1200" dirty="0" smtClean="0">
                <a:solidFill>
                  <a:schemeClr val="tx1"/>
                </a:solidFill>
                <a:effectLst/>
                <a:latin typeface="Times New Roman" pitchFamily="18" charset="0"/>
                <a:ea typeface="+mn-ea"/>
                <a:cs typeface="+mn-cs"/>
              </a:rPr>
              <a:t>Try a preparation with a different progestogen or a higher dose.</a:t>
            </a:r>
          </a:p>
          <a:p>
            <a:r>
              <a:rPr lang="en-US" sz="1200" kern="1200" dirty="0" smtClean="0">
                <a:solidFill>
                  <a:schemeClr val="tx1"/>
                </a:solidFill>
                <a:effectLst/>
                <a:latin typeface="Times New Roman" pitchFamily="18" charset="0"/>
                <a:ea typeface="+mn-ea"/>
                <a:cs typeface="+mn-cs"/>
              </a:rPr>
              <a:t>There is currently no evidence of any particular preparations being better than any others with regard to breakthrough bleeding. </a:t>
            </a:r>
          </a:p>
          <a:p>
            <a:endParaRPr lang="en-US" sz="1200" kern="1200" dirty="0" smtClean="0">
              <a:solidFill>
                <a:schemeClr val="tx1"/>
              </a:solidFill>
              <a:effectLst/>
              <a:latin typeface="Times New Roman" pitchFamily="18" charset="0"/>
              <a:ea typeface="+mn-ea"/>
              <a:cs typeface="+mn-cs"/>
            </a:endParaRPr>
          </a:p>
          <a:p>
            <a:r>
              <a:rPr lang="tr-TR" altLang="en-US" dirty="0" smtClean="0"/>
              <a:t>13</a:t>
            </a:r>
          </a:p>
          <a:p>
            <a:pPr marL="0" marR="0" indent="0" algn="l" defTabSz="7620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New Roman" pitchFamily="18" charset="0"/>
                <a:ea typeface="+mn-ea"/>
                <a:cs typeface="+mn-cs"/>
              </a:rPr>
              <a:t>Women should use a COC with the lowest dose of </a:t>
            </a:r>
            <a:r>
              <a:rPr lang="en-US" sz="1200" kern="1200" dirty="0" err="1" smtClean="0">
                <a:solidFill>
                  <a:schemeClr val="tx1"/>
                </a:solidFill>
                <a:effectLst/>
                <a:latin typeface="Times New Roman" pitchFamily="18" charset="0"/>
                <a:ea typeface="+mn-ea"/>
                <a:cs typeface="+mn-cs"/>
              </a:rPr>
              <a:t>ethinylestradiol</a:t>
            </a:r>
            <a:r>
              <a:rPr lang="en-US" sz="1200" kern="1200" dirty="0" smtClean="0">
                <a:solidFill>
                  <a:schemeClr val="tx1"/>
                </a:solidFill>
                <a:effectLst/>
                <a:latin typeface="Times New Roman" pitchFamily="18" charset="0"/>
                <a:ea typeface="+mn-ea"/>
                <a:cs typeface="+mn-cs"/>
              </a:rPr>
              <a:t> (EE) to provide good cycle control.41 Cycle control may be better with COC containing 30–35 </a:t>
            </a:r>
            <a:r>
              <a:rPr lang="en-US" sz="1200" kern="1200" dirty="0" err="1" smtClean="0">
                <a:solidFill>
                  <a:schemeClr val="tx1"/>
                </a:solidFill>
                <a:effectLst/>
                <a:latin typeface="Times New Roman" pitchFamily="18" charset="0"/>
                <a:ea typeface="+mn-ea"/>
                <a:cs typeface="+mn-cs"/>
              </a:rPr>
              <a:t>μg</a:t>
            </a:r>
            <a:r>
              <a:rPr lang="en-US" sz="1200" kern="1200" dirty="0" smtClean="0">
                <a:solidFill>
                  <a:schemeClr val="tx1"/>
                </a:solidFill>
                <a:effectLst/>
                <a:latin typeface="Times New Roman" pitchFamily="18" charset="0"/>
                <a:ea typeface="+mn-ea"/>
                <a:cs typeface="+mn-cs"/>
              </a:rPr>
              <a:t> EE than 20 </a:t>
            </a:r>
            <a:r>
              <a:rPr lang="en-US" sz="1200" kern="1200" dirty="0" err="1" smtClean="0">
                <a:solidFill>
                  <a:schemeClr val="tx1"/>
                </a:solidFill>
                <a:effectLst/>
                <a:latin typeface="Times New Roman" pitchFamily="18" charset="0"/>
                <a:ea typeface="+mn-ea"/>
                <a:cs typeface="+mn-cs"/>
              </a:rPr>
              <a:t>μg</a:t>
            </a:r>
            <a:r>
              <a:rPr lang="en-US" sz="1200" kern="1200" dirty="0" smtClean="0">
                <a:solidFill>
                  <a:schemeClr val="tx1"/>
                </a:solidFill>
                <a:effectLst/>
                <a:latin typeface="Times New Roman" pitchFamily="18" charset="0"/>
                <a:ea typeface="+mn-ea"/>
                <a:cs typeface="+mn-cs"/>
              </a:rPr>
              <a:t> EE.41,42</a:t>
            </a:r>
            <a:endParaRPr lang="tr-TR" sz="1200" kern="1200" dirty="0" smtClean="0">
              <a:solidFill>
                <a:schemeClr val="tx1"/>
              </a:solidFill>
              <a:effectLst/>
              <a:latin typeface="Times New Roman" pitchFamily="18" charset="0"/>
              <a:ea typeface="+mn-ea"/>
              <a:cs typeface="+mn-cs"/>
            </a:endParaRPr>
          </a:p>
          <a:p>
            <a:pPr marL="0" marR="0" indent="0" algn="l" defTabSz="7620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New Roman" pitchFamily="18" charset="0"/>
                <a:ea typeface="+mn-ea"/>
                <a:cs typeface="+mn-cs"/>
              </a:rPr>
              <a:t>Scheduled withdrawal bleeding is often shorter and/or lighter among users of estradiol COC when compared to EE COC.11 </a:t>
            </a:r>
            <a:endParaRPr lang="tr-TR" sz="1200" kern="1200" dirty="0" smtClean="0">
              <a:solidFill>
                <a:schemeClr val="tx1"/>
              </a:solidFill>
              <a:effectLst/>
              <a:latin typeface="Times New Roman" pitchFamily="18" charset="0"/>
              <a:ea typeface="+mn-ea"/>
              <a:cs typeface="+mn-cs"/>
            </a:endParaRPr>
          </a:p>
          <a:p>
            <a:r>
              <a:rPr lang="en-US" sz="1200" kern="1200" dirty="0" smtClean="0">
                <a:solidFill>
                  <a:schemeClr val="tx1"/>
                </a:solidFill>
                <a:effectLst/>
                <a:latin typeface="Times New Roman" pitchFamily="18" charset="0"/>
                <a:ea typeface="+mn-ea"/>
                <a:cs typeface="+mn-cs"/>
              </a:rPr>
              <a:t>DSG only contraception can be advised that after 12 months of use, over a 3-month period, approximately:</a:t>
            </a:r>
          </a:p>
          <a:p>
            <a:r>
              <a:rPr lang="en-US" sz="1200" kern="1200" dirty="0" smtClean="0">
                <a:solidFill>
                  <a:schemeClr val="tx1"/>
                </a:solidFill>
                <a:effectLst/>
                <a:latin typeface="Times New Roman" pitchFamily="18" charset="0"/>
                <a:ea typeface="+mn-ea"/>
                <a:cs typeface="+mn-cs"/>
              </a:rPr>
              <a:t>_ 5 in 10 women can expect to be </a:t>
            </a:r>
            <a:r>
              <a:rPr lang="en-US" sz="1200" kern="1200" dirty="0" err="1" smtClean="0">
                <a:solidFill>
                  <a:schemeClr val="tx1"/>
                </a:solidFill>
                <a:effectLst/>
                <a:latin typeface="Times New Roman" pitchFamily="18" charset="0"/>
                <a:ea typeface="+mn-ea"/>
                <a:cs typeface="+mn-cs"/>
              </a:rPr>
              <a:t>amenorrhoeic</a:t>
            </a:r>
            <a:r>
              <a:rPr lang="en-US" sz="1200" kern="1200" dirty="0" smtClean="0">
                <a:solidFill>
                  <a:schemeClr val="tx1"/>
                </a:solidFill>
                <a:effectLst/>
                <a:latin typeface="Times New Roman" pitchFamily="18" charset="0"/>
                <a:ea typeface="+mn-ea"/>
                <a:cs typeface="+mn-cs"/>
              </a:rPr>
              <a:t> or have infrequent bleeding</a:t>
            </a:r>
          </a:p>
          <a:p>
            <a:r>
              <a:rPr lang="en-US" sz="1200" kern="1200" dirty="0" smtClean="0">
                <a:solidFill>
                  <a:schemeClr val="tx1"/>
                </a:solidFill>
                <a:effectLst/>
                <a:latin typeface="Times New Roman" pitchFamily="18" charset="0"/>
                <a:ea typeface="+mn-ea"/>
                <a:cs typeface="+mn-cs"/>
              </a:rPr>
              <a:t>_ 4 in 10 women can expect to have 3–5 bleeding spotting/episodes (regular)</a:t>
            </a:r>
          </a:p>
          <a:p>
            <a:r>
              <a:rPr lang="en-US" sz="1200" kern="1200" dirty="0" smtClean="0">
                <a:solidFill>
                  <a:schemeClr val="tx1"/>
                </a:solidFill>
                <a:effectLst/>
                <a:latin typeface="Times New Roman" pitchFamily="18" charset="0"/>
                <a:ea typeface="+mn-ea"/>
                <a:cs typeface="+mn-cs"/>
              </a:rPr>
              <a:t>_ 1 in 10 women can expect ≥6 bleeding/spotting episodes (frequent bleeding)</a:t>
            </a:r>
          </a:p>
          <a:p>
            <a:r>
              <a:rPr lang="en-US" sz="1200" kern="1200" dirty="0" smtClean="0">
                <a:solidFill>
                  <a:schemeClr val="tx1"/>
                </a:solidFill>
                <a:effectLst/>
                <a:latin typeface="Times New Roman" pitchFamily="18" charset="0"/>
                <a:ea typeface="+mn-ea"/>
                <a:cs typeface="+mn-cs"/>
              </a:rPr>
              <a:t>_ In addition, 2 in 10 women will experience bleeding/spotting episodes lasting &gt;14 days (prolonged bleeding).</a:t>
            </a:r>
          </a:p>
          <a:p>
            <a:r>
              <a:rPr lang="en-US" sz="1200" kern="1200" dirty="0" smtClean="0">
                <a:solidFill>
                  <a:schemeClr val="tx1"/>
                </a:solidFill>
                <a:effectLst/>
                <a:latin typeface="Times New Roman" pitchFamily="18" charset="0"/>
                <a:ea typeface="+mn-ea"/>
                <a:cs typeface="+mn-cs"/>
              </a:rPr>
              <a:t>Traditional POP users can be advised that frequent and irregular bleeding are common, while prolonged bleeding and </a:t>
            </a:r>
            <a:r>
              <a:rPr lang="en-US" sz="1200" kern="1200" dirty="0" err="1" smtClean="0">
                <a:solidFill>
                  <a:schemeClr val="tx1"/>
                </a:solidFill>
                <a:effectLst/>
                <a:latin typeface="Times New Roman" pitchFamily="18" charset="0"/>
                <a:ea typeface="+mn-ea"/>
                <a:cs typeface="+mn-cs"/>
              </a:rPr>
              <a:t>amenorrhoea</a:t>
            </a:r>
            <a:r>
              <a:rPr lang="en-US" sz="1200" kern="1200" dirty="0" smtClean="0">
                <a:solidFill>
                  <a:schemeClr val="tx1"/>
                </a:solidFill>
                <a:effectLst/>
                <a:latin typeface="Times New Roman" pitchFamily="18" charset="0"/>
                <a:ea typeface="+mn-ea"/>
                <a:cs typeface="+mn-cs"/>
              </a:rPr>
              <a:t> are less likely.13,14</a:t>
            </a:r>
            <a:endParaRPr lang="tr-TR" sz="1200" kern="1200" dirty="0" smtClean="0">
              <a:solidFill>
                <a:schemeClr val="tx1"/>
              </a:solidFill>
              <a:effectLst/>
              <a:latin typeface="Times New Roman" pitchFamily="18" charset="0"/>
              <a:ea typeface="+mn-ea"/>
              <a:cs typeface="+mn-cs"/>
            </a:endParaRPr>
          </a:p>
          <a:p>
            <a:endParaRPr lang="tr-TR" sz="1200" kern="1200" dirty="0" smtClean="0">
              <a:solidFill>
                <a:schemeClr val="tx1"/>
              </a:solidFill>
              <a:effectLst/>
              <a:latin typeface="Times New Roman" pitchFamily="18" charset="0"/>
              <a:ea typeface="+mn-ea"/>
              <a:cs typeface="+mn-cs"/>
            </a:endParaRPr>
          </a:p>
          <a:p>
            <a:r>
              <a:rPr lang="tr-TR" sz="1200" kern="1200" dirty="0" smtClean="0">
                <a:solidFill>
                  <a:schemeClr val="tx1"/>
                </a:solidFill>
                <a:effectLst/>
                <a:latin typeface="Times New Roman" pitchFamily="18" charset="0"/>
                <a:ea typeface="+mn-ea"/>
                <a:cs typeface="+mn-cs"/>
              </a:rPr>
              <a:t>14</a:t>
            </a:r>
          </a:p>
          <a:p>
            <a:r>
              <a:rPr lang="en-US" sz="1200" kern="1200" dirty="0" smtClean="0">
                <a:solidFill>
                  <a:schemeClr val="tx1"/>
                </a:solidFill>
                <a:effectLst/>
                <a:latin typeface="Times New Roman" pitchFamily="18" charset="0"/>
                <a:ea typeface="+mn-ea"/>
                <a:cs typeface="+mn-cs"/>
              </a:rPr>
              <a:t>Breakthrough bleeding may be due to progestin type; switching from an </a:t>
            </a:r>
            <a:r>
              <a:rPr lang="en-US" sz="1200" kern="1200" dirty="0" err="1" smtClean="0">
                <a:solidFill>
                  <a:schemeClr val="tx1"/>
                </a:solidFill>
                <a:effectLst/>
                <a:latin typeface="Times New Roman" pitchFamily="18" charset="0"/>
                <a:ea typeface="+mn-ea"/>
                <a:cs typeface="+mn-cs"/>
              </a:rPr>
              <a:t>estrane</a:t>
            </a:r>
            <a:endParaRPr lang="en-US" sz="1200" kern="1200" dirty="0" smtClean="0">
              <a:solidFill>
                <a:schemeClr val="tx1"/>
              </a:solidFill>
              <a:effectLst/>
              <a:latin typeface="Times New Roman" pitchFamily="18" charset="0"/>
              <a:ea typeface="+mn-ea"/>
              <a:cs typeface="+mn-cs"/>
            </a:endParaRPr>
          </a:p>
          <a:p>
            <a:r>
              <a:rPr lang="en-US" sz="1200" kern="1200" dirty="0" smtClean="0">
                <a:solidFill>
                  <a:schemeClr val="tx1"/>
                </a:solidFill>
                <a:effectLst/>
                <a:latin typeface="Times New Roman" pitchFamily="18" charset="0"/>
                <a:ea typeface="+mn-ea"/>
                <a:cs typeface="+mn-cs"/>
              </a:rPr>
              <a:t>to a </a:t>
            </a:r>
            <a:r>
              <a:rPr lang="en-US" sz="1200" kern="1200" dirty="0" err="1" smtClean="0">
                <a:solidFill>
                  <a:schemeClr val="tx1"/>
                </a:solidFill>
                <a:effectLst/>
                <a:latin typeface="Times New Roman" pitchFamily="18" charset="0"/>
                <a:ea typeface="+mn-ea"/>
                <a:cs typeface="+mn-cs"/>
              </a:rPr>
              <a:t>gonane</a:t>
            </a:r>
            <a:r>
              <a:rPr lang="en-US" sz="1200" kern="1200" dirty="0" smtClean="0">
                <a:solidFill>
                  <a:schemeClr val="tx1"/>
                </a:solidFill>
                <a:effectLst/>
                <a:latin typeface="Times New Roman" pitchFamily="18" charset="0"/>
                <a:ea typeface="+mn-ea"/>
                <a:cs typeface="+mn-cs"/>
              </a:rPr>
              <a:t> may reduce it.</a:t>
            </a:r>
            <a:endParaRPr lang="tr-TR" sz="1200" kern="1200" dirty="0" smtClean="0">
              <a:solidFill>
                <a:schemeClr val="tx1"/>
              </a:solidFill>
              <a:effectLst/>
              <a:latin typeface="Times New Roman" pitchFamily="18" charset="0"/>
              <a:ea typeface="+mn-ea"/>
              <a:cs typeface="+mn-cs"/>
            </a:endParaRPr>
          </a:p>
          <a:p>
            <a:pPr marL="0" marR="0" indent="0" algn="l" defTabSz="7620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New Roman" pitchFamily="18" charset="0"/>
                <a:ea typeface="+mn-ea"/>
                <a:cs typeface="+mn-cs"/>
              </a:rPr>
              <a:t>Given that the progestin is primarily responsible for the contraceptive efficacy of OCs, the risk of pregnancy is not altered with decreases in the estrogen component. However, significantly lowering the estrogen in OCs may account for breakthrough bleeding.</a:t>
            </a:r>
          </a:p>
          <a:p>
            <a:r>
              <a:rPr lang="en-US" sz="1200" kern="1200" dirty="0" smtClean="0">
                <a:solidFill>
                  <a:schemeClr val="tx1"/>
                </a:solidFill>
                <a:effectLst/>
                <a:latin typeface="Times New Roman" pitchFamily="18" charset="0"/>
                <a:ea typeface="+mn-ea"/>
                <a:cs typeface="+mn-cs"/>
              </a:rPr>
              <a:t>Estrogen-progestin balance is more important than absolute level of estrogen.</a:t>
            </a:r>
          </a:p>
          <a:p>
            <a:r>
              <a:rPr lang="en-US" sz="1200" kern="1200" dirty="0" smtClean="0">
                <a:solidFill>
                  <a:schemeClr val="tx1"/>
                </a:solidFill>
                <a:effectLst/>
                <a:latin typeface="Times New Roman" pitchFamily="18" charset="0"/>
                <a:ea typeface="+mn-ea"/>
                <a:cs typeface="+mn-cs"/>
              </a:rPr>
              <a:t>the 30 </a:t>
            </a:r>
            <a:r>
              <a:rPr lang="en-US" sz="1200" kern="1200" dirty="0" err="1" smtClean="0">
                <a:solidFill>
                  <a:schemeClr val="tx1"/>
                </a:solidFill>
                <a:effectLst/>
                <a:latin typeface="Times New Roman" pitchFamily="18" charset="0"/>
                <a:ea typeface="+mn-ea"/>
                <a:cs typeface="+mn-cs"/>
              </a:rPr>
              <a:t>μg</a:t>
            </a:r>
            <a:r>
              <a:rPr lang="en-US" sz="1200" kern="1200" dirty="0" smtClean="0">
                <a:solidFill>
                  <a:schemeClr val="tx1"/>
                </a:solidFill>
                <a:effectLst/>
                <a:latin typeface="Times New Roman" pitchFamily="18" charset="0"/>
                <a:ea typeface="+mn-ea"/>
                <a:cs typeface="+mn-cs"/>
              </a:rPr>
              <a:t> EE preparation showed a lower cumulative incidence of breakthrough bleeding compared with the 20 </a:t>
            </a:r>
            <a:r>
              <a:rPr lang="en-US" sz="1200" kern="1200" dirty="0" err="1" smtClean="0">
                <a:solidFill>
                  <a:schemeClr val="tx1"/>
                </a:solidFill>
                <a:effectLst/>
                <a:latin typeface="Times New Roman" pitchFamily="18" charset="0"/>
                <a:ea typeface="+mn-ea"/>
                <a:cs typeface="+mn-cs"/>
              </a:rPr>
              <a:t>μg</a:t>
            </a:r>
            <a:r>
              <a:rPr lang="en-US" sz="1200" kern="1200" dirty="0" smtClean="0">
                <a:solidFill>
                  <a:schemeClr val="tx1"/>
                </a:solidFill>
                <a:effectLst/>
                <a:latin typeface="Times New Roman" pitchFamily="18" charset="0"/>
                <a:ea typeface="+mn-ea"/>
                <a:cs typeface="+mn-cs"/>
              </a:rPr>
              <a:t> EE /100 </a:t>
            </a:r>
            <a:r>
              <a:rPr lang="en-US" sz="1200" kern="1200" dirty="0" err="1" smtClean="0">
                <a:solidFill>
                  <a:schemeClr val="tx1"/>
                </a:solidFill>
                <a:effectLst/>
                <a:latin typeface="Times New Roman" pitchFamily="18" charset="0"/>
                <a:ea typeface="+mn-ea"/>
                <a:cs typeface="+mn-cs"/>
              </a:rPr>
              <a:t>μg</a:t>
            </a:r>
            <a:r>
              <a:rPr lang="en-US" sz="1200" kern="1200" dirty="0" smtClean="0">
                <a:solidFill>
                  <a:schemeClr val="tx1"/>
                </a:solidFill>
                <a:effectLst/>
                <a:latin typeface="Times New Roman" pitchFamily="18" charset="0"/>
                <a:ea typeface="+mn-ea"/>
                <a:cs typeface="+mn-cs"/>
              </a:rPr>
              <a:t> </a:t>
            </a:r>
            <a:r>
              <a:rPr lang="en-US" sz="1200" kern="1200" dirty="0" err="1" smtClean="0">
                <a:solidFill>
                  <a:schemeClr val="tx1"/>
                </a:solidFill>
                <a:effectLst/>
                <a:latin typeface="Times New Roman" pitchFamily="18" charset="0"/>
                <a:ea typeface="+mn-ea"/>
                <a:cs typeface="+mn-cs"/>
              </a:rPr>
              <a:t>levonorgestrel</a:t>
            </a:r>
            <a:r>
              <a:rPr lang="en-US" sz="1200" kern="1200" dirty="0" smtClean="0">
                <a:solidFill>
                  <a:schemeClr val="tx1"/>
                </a:solidFill>
                <a:effectLst/>
                <a:latin typeface="Times New Roman" pitchFamily="18" charset="0"/>
                <a:ea typeface="+mn-ea"/>
                <a:cs typeface="+mn-cs"/>
              </a:rPr>
              <a:t> and 20 </a:t>
            </a:r>
            <a:r>
              <a:rPr lang="en-US" sz="1200" kern="1200" dirty="0" err="1" smtClean="0">
                <a:solidFill>
                  <a:schemeClr val="tx1"/>
                </a:solidFill>
                <a:effectLst/>
                <a:latin typeface="Times New Roman" pitchFamily="18" charset="0"/>
                <a:ea typeface="+mn-ea"/>
                <a:cs typeface="+mn-cs"/>
              </a:rPr>
              <a:t>μg</a:t>
            </a:r>
            <a:r>
              <a:rPr lang="en-US" sz="1200" kern="1200" dirty="0" smtClean="0">
                <a:solidFill>
                  <a:schemeClr val="tx1"/>
                </a:solidFill>
                <a:effectLst/>
                <a:latin typeface="Times New Roman" pitchFamily="18" charset="0"/>
                <a:ea typeface="+mn-ea"/>
                <a:cs typeface="+mn-cs"/>
              </a:rPr>
              <a:t> EE /500 </a:t>
            </a:r>
            <a:r>
              <a:rPr lang="en-US" sz="1200" kern="1200" dirty="0" err="1" smtClean="0">
                <a:solidFill>
                  <a:schemeClr val="tx1"/>
                </a:solidFill>
                <a:effectLst/>
                <a:latin typeface="Times New Roman" pitchFamily="18" charset="0"/>
                <a:ea typeface="+mn-ea"/>
                <a:cs typeface="+mn-cs"/>
              </a:rPr>
              <a:t>μg</a:t>
            </a:r>
            <a:r>
              <a:rPr lang="en-US" sz="1200" kern="1200" dirty="0" smtClean="0">
                <a:solidFill>
                  <a:schemeClr val="tx1"/>
                </a:solidFill>
                <a:effectLst/>
                <a:latin typeface="Times New Roman" pitchFamily="18" charset="0"/>
                <a:ea typeface="+mn-ea"/>
                <a:cs typeface="+mn-cs"/>
              </a:rPr>
              <a:t> </a:t>
            </a:r>
            <a:r>
              <a:rPr lang="en-US" sz="1200" kern="1200" dirty="0" err="1" smtClean="0">
                <a:solidFill>
                  <a:schemeClr val="tx1"/>
                </a:solidFill>
                <a:effectLst/>
                <a:latin typeface="Times New Roman" pitchFamily="18" charset="0"/>
                <a:ea typeface="+mn-ea"/>
                <a:cs typeface="+mn-cs"/>
              </a:rPr>
              <a:t>norethisterone</a:t>
            </a:r>
            <a:r>
              <a:rPr lang="en-US" sz="1200" kern="1200" dirty="0" smtClean="0">
                <a:solidFill>
                  <a:schemeClr val="tx1"/>
                </a:solidFill>
                <a:effectLst/>
                <a:latin typeface="Times New Roman" pitchFamily="18" charset="0"/>
                <a:ea typeface="+mn-ea"/>
                <a:cs typeface="+mn-cs"/>
              </a:rPr>
              <a:t> pills over 13 cycles (1.0% vs 4.1% and 11.7%, respectively).</a:t>
            </a:r>
          </a:p>
          <a:p>
            <a:r>
              <a:rPr lang="en-US" sz="1200" kern="1200" dirty="0" smtClean="0">
                <a:solidFill>
                  <a:schemeClr val="tx1"/>
                </a:solidFill>
                <a:effectLst/>
                <a:latin typeface="Times New Roman" pitchFamily="18" charset="0"/>
                <a:ea typeface="+mn-ea"/>
                <a:cs typeface="+mn-cs"/>
              </a:rPr>
              <a:t>the 20 </a:t>
            </a:r>
            <a:r>
              <a:rPr lang="en-US" sz="1200" kern="1200" dirty="0" err="1" smtClean="0">
                <a:solidFill>
                  <a:schemeClr val="tx1"/>
                </a:solidFill>
                <a:effectLst/>
                <a:latin typeface="Times New Roman" pitchFamily="18" charset="0"/>
                <a:ea typeface="+mn-ea"/>
                <a:cs typeface="+mn-cs"/>
              </a:rPr>
              <a:t>μg</a:t>
            </a:r>
            <a:r>
              <a:rPr lang="en-US" sz="1200" kern="1200" dirty="0" smtClean="0">
                <a:solidFill>
                  <a:schemeClr val="tx1"/>
                </a:solidFill>
                <a:effectLst/>
                <a:latin typeface="Times New Roman" pitchFamily="18" charset="0"/>
                <a:ea typeface="+mn-ea"/>
                <a:cs typeface="+mn-cs"/>
              </a:rPr>
              <a:t> EE /500 </a:t>
            </a:r>
            <a:r>
              <a:rPr lang="en-US" sz="1200" kern="1200" dirty="0" err="1" smtClean="0">
                <a:solidFill>
                  <a:schemeClr val="tx1"/>
                </a:solidFill>
                <a:effectLst/>
                <a:latin typeface="Times New Roman" pitchFamily="18" charset="0"/>
                <a:ea typeface="+mn-ea"/>
                <a:cs typeface="+mn-cs"/>
              </a:rPr>
              <a:t>μg</a:t>
            </a:r>
            <a:r>
              <a:rPr lang="en-US" sz="1200" kern="1200" dirty="0" smtClean="0">
                <a:solidFill>
                  <a:schemeClr val="tx1"/>
                </a:solidFill>
                <a:effectLst/>
                <a:latin typeface="Times New Roman" pitchFamily="18" charset="0"/>
                <a:ea typeface="+mn-ea"/>
                <a:cs typeface="+mn-cs"/>
              </a:rPr>
              <a:t> </a:t>
            </a:r>
            <a:r>
              <a:rPr lang="en-US" sz="1200" kern="1200" dirty="0" err="1" smtClean="0">
                <a:solidFill>
                  <a:schemeClr val="tx1"/>
                </a:solidFill>
                <a:effectLst/>
                <a:latin typeface="Times New Roman" pitchFamily="18" charset="0"/>
                <a:ea typeface="+mn-ea"/>
                <a:cs typeface="+mn-cs"/>
              </a:rPr>
              <a:t>norethisterone</a:t>
            </a:r>
            <a:r>
              <a:rPr lang="en-US" sz="1200" kern="1200" dirty="0" smtClean="0">
                <a:solidFill>
                  <a:schemeClr val="tx1"/>
                </a:solidFill>
                <a:effectLst/>
                <a:latin typeface="Times New Roman" pitchFamily="18" charset="0"/>
                <a:ea typeface="+mn-ea"/>
                <a:cs typeface="+mn-cs"/>
              </a:rPr>
              <a:t> pills consistently had a higher breakthrough bleeding rate than the 20 </a:t>
            </a:r>
            <a:r>
              <a:rPr lang="en-US" sz="1200" kern="1200" dirty="0" err="1" smtClean="0">
                <a:solidFill>
                  <a:schemeClr val="tx1"/>
                </a:solidFill>
                <a:effectLst/>
                <a:latin typeface="Times New Roman" pitchFamily="18" charset="0"/>
                <a:ea typeface="+mn-ea"/>
                <a:cs typeface="+mn-cs"/>
              </a:rPr>
              <a:t>μg</a:t>
            </a:r>
            <a:r>
              <a:rPr lang="en-US" sz="1200" kern="1200" dirty="0" smtClean="0">
                <a:solidFill>
                  <a:schemeClr val="tx1"/>
                </a:solidFill>
                <a:effectLst/>
                <a:latin typeface="Times New Roman" pitchFamily="18" charset="0"/>
                <a:ea typeface="+mn-ea"/>
                <a:cs typeface="+mn-cs"/>
              </a:rPr>
              <a:t> EE /100 </a:t>
            </a:r>
            <a:r>
              <a:rPr lang="en-US" sz="1200" kern="1200" dirty="0" err="1" smtClean="0">
                <a:solidFill>
                  <a:schemeClr val="tx1"/>
                </a:solidFill>
                <a:effectLst/>
                <a:latin typeface="Times New Roman" pitchFamily="18" charset="0"/>
                <a:ea typeface="+mn-ea"/>
                <a:cs typeface="+mn-cs"/>
              </a:rPr>
              <a:t>μg</a:t>
            </a:r>
            <a:r>
              <a:rPr lang="en-US" sz="1200" kern="1200" dirty="0" smtClean="0">
                <a:solidFill>
                  <a:schemeClr val="tx1"/>
                </a:solidFill>
                <a:effectLst/>
                <a:latin typeface="Times New Roman" pitchFamily="18" charset="0"/>
                <a:ea typeface="+mn-ea"/>
                <a:cs typeface="+mn-cs"/>
              </a:rPr>
              <a:t> </a:t>
            </a:r>
            <a:r>
              <a:rPr lang="en-US" sz="1200" kern="1200" dirty="0" err="1" smtClean="0">
                <a:solidFill>
                  <a:schemeClr val="tx1"/>
                </a:solidFill>
                <a:effectLst/>
                <a:latin typeface="Times New Roman" pitchFamily="18" charset="0"/>
                <a:ea typeface="+mn-ea"/>
                <a:cs typeface="+mn-cs"/>
              </a:rPr>
              <a:t>levonorgestrel</a:t>
            </a:r>
            <a:r>
              <a:rPr lang="en-US" sz="1200" kern="1200" dirty="0" smtClean="0">
                <a:solidFill>
                  <a:schemeClr val="tx1"/>
                </a:solidFill>
                <a:effectLst/>
                <a:latin typeface="Times New Roman" pitchFamily="18" charset="0"/>
                <a:ea typeface="+mn-ea"/>
                <a:cs typeface="+mn-cs"/>
              </a:rPr>
              <a:t> pill.</a:t>
            </a:r>
          </a:p>
          <a:p>
            <a:r>
              <a:rPr lang="en-US" sz="1200" kern="1200" dirty="0" smtClean="0">
                <a:solidFill>
                  <a:schemeClr val="tx1"/>
                </a:solidFill>
                <a:effectLst/>
                <a:latin typeface="Times New Roman" pitchFamily="18" charset="0"/>
                <a:ea typeface="+mn-ea"/>
                <a:cs typeface="+mn-cs"/>
              </a:rPr>
              <a:t>OCs with the lowest doses of EE (&lt;20 </a:t>
            </a:r>
            <a:r>
              <a:rPr lang="en-US" sz="1200" kern="1200" dirty="0" err="1" smtClean="0">
                <a:solidFill>
                  <a:schemeClr val="tx1"/>
                </a:solidFill>
                <a:effectLst/>
                <a:latin typeface="Times New Roman" pitchFamily="18" charset="0"/>
                <a:ea typeface="+mn-ea"/>
                <a:cs typeface="+mn-cs"/>
              </a:rPr>
              <a:t>μg</a:t>
            </a:r>
            <a:r>
              <a:rPr lang="en-US" sz="1200" kern="1200" dirty="0" smtClean="0">
                <a:solidFill>
                  <a:schemeClr val="tx1"/>
                </a:solidFill>
                <a:effectLst/>
                <a:latin typeface="Times New Roman" pitchFamily="18" charset="0"/>
                <a:ea typeface="+mn-ea"/>
                <a:cs typeface="+mn-cs"/>
              </a:rPr>
              <a:t>) are associated with more breakthrough bleeding.11</a:t>
            </a:r>
          </a:p>
          <a:p>
            <a:pPr marL="0" marR="0" indent="0" algn="l" defTabSz="7620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New Roman" pitchFamily="18" charset="0"/>
                <a:ea typeface="+mn-ea"/>
                <a:cs typeface="+mn-cs"/>
              </a:rPr>
              <a:t>Total intermenstrual bleeding was more frequent at lower doses of either estrogen or progestin.</a:t>
            </a:r>
            <a:endParaRPr lang="tr-TR" sz="1200" kern="1200" dirty="0" smtClean="0">
              <a:solidFill>
                <a:schemeClr val="tx1"/>
              </a:solidFill>
              <a:effectLst/>
              <a:latin typeface="Times New Roman" pitchFamily="18" charset="0"/>
              <a:ea typeface="+mn-ea"/>
              <a:cs typeface="+mn-cs"/>
            </a:endParaRPr>
          </a:p>
          <a:p>
            <a:r>
              <a:rPr lang="en-US" sz="1200" kern="1200" dirty="0" smtClean="0">
                <a:solidFill>
                  <a:schemeClr val="tx1"/>
                </a:solidFill>
                <a:effectLst/>
                <a:latin typeface="Times New Roman" pitchFamily="18" charset="0"/>
                <a:ea typeface="+mn-ea"/>
                <a:cs typeface="+mn-cs"/>
              </a:rPr>
              <a:t>Aside from changing from a multiphasic to a monophasic formulation, altering the progestin component is often a first step in trying to control breakthrough</a:t>
            </a:r>
          </a:p>
          <a:p>
            <a:r>
              <a:rPr lang="en-US" sz="1200" kern="1200" dirty="0" smtClean="0">
                <a:solidFill>
                  <a:schemeClr val="tx1"/>
                </a:solidFill>
                <a:effectLst/>
                <a:latin typeface="Times New Roman" pitchFamily="18" charset="0"/>
                <a:ea typeface="+mn-ea"/>
                <a:cs typeface="+mn-cs"/>
              </a:rPr>
              <a:t>bleeding.46 A n OC with a </a:t>
            </a:r>
            <a:r>
              <a:rPr lang="en-US" sz="1200" kern="1200" dirty="0" err="1" smtClean="0">
                <a:solidFill>
                  <a:schemeClr val="tx1"/>
                </a:solidFill>
                <a:effectLst/>
                <a:latin typeface="Times New Roman" pitchFamily="18" charset="0"/>
                <a:ea typeface="+mn-ea"/>
                <a:cs typeface="+mn-cs"/>
              </a:rPr>
              <a:t>gonane</a:t>
            </a:r>
            <a:r>
              <a:rPr lang="en-US" sz="1200" kern="1200" dirty="0" smtClean="0">
                <a:solidFill>
                  <a:schemeClr val="tx1"/>
                </a:solidFill>
                <a:effectLst/>
                <a:latin typeface="Times New Roman" pitchFamily="18" charset="0"/>
                <a:ea typeface="+mn-ea"/>
                <a:cs typeface="+mn-cs"/>
              </a:rPr>
              <a:t> rather than an </a:t>
            </a:r>
            <a:r>
              <a:rPr lang="en-US" sz="1200" kern="1200" dirty="0" err="1" smtClean="0">
                <a:solidFill>
                  <a:schemeClr val="tx1"/>
                </a:solidFill>
                <a:effectLst/>
                <a:latin typeface="Times New Roman" pitchFamily="18" charset="0"/>
                <a:ea typeface="+mn-ea"/>
                <a:cs typeface="+mn-cs"/>
              </a:rPr>
              <a:t>estrane</a:t>
            </a:r>
            <a:r>
              <a:rPr lang="en-US" sz="1200" kern="1200" dirty="0" smtClean="0">
                <a:solidFill>
                  <a:schemeClr val="tx1"/>
                </a:solidFill>
                <a:effectLst/>
                <a:latin typeface="Times New Roman" pitchFamily="18" charset="0"/>
                <a:ea typeface="+mn-ea"/>
                <a:cs typeface="+mn-cs"/>
              </a:rPr>
              <a:t> progestin may be</a:t>
            </a:r>
          </a:p>
          <a:p>
            <a:r>
              <a:rPr lang="en-US" sz="1200" kern="1200" dirty="0" smtClean="0">
                <a:solidFill>
                  <a:schemeClr val="tx1"/>
                </a:solidFill>
                <a:effectLst/>
                <a:latin typeface="Times New Roman" pitchFamily="18" charset="0"/>
                <a:ea typeface="+mn-ea"/>
                <a:cs typeface="+mn-cs"/>
              </a:rPr>
              <a:t>beneficial as this class of </a:t>
            </a:r>
            <a:r>
              <a:rPr lang="en-US" sz="1200" kern="1200" dirty="0" err="1" smtClean="0">
                <a:solidFill>
                  <a:schemeClr val="tx1"/>
                </a:solidFill>
                <a:effectLst/>
                <a:latin typeface="Times New Roman" pitchFamily="18" charset="0"/>
                <a:ea typeface="+mn-ea"/>
                <a:cs typeface="+mn-cs"/>
              </a:rPr>
              <a:t>progestins</a:t>
            </a:r>
            <a:r>
              <a:rPr lang="en-US" sz="1200" kern="1200" dirty="0" smtClean="0">
                <a:solidFill>
                  <a:schemeClr val="tx1"/>
                </a:solidFill>
                <a:effectLst/>
                <a:latin typeface="Times New Roman" pitchFamily="18" charset="0"/>
                <a:ea typeface="+mn-ea"/>
                <a:cs typeface="+mn-cs"/>
              </a:rPr>
              <a:t> may provide more consistent hormonal effects on the endometrium. </a:t>
            </a:r>
          </a:p>
          <a:p>
            <a:pPr marL="0" marR="0" indent="0" algn="l" defTabSz="762000" rtl="0" eaLnBrk="0" fontAlgn="base" latinLnBrk="0" hangingPunct="0">
              <a:lnSpc>
                <a:spcPct val="100000"/>
              </a:lnSpc>
              <a:spcBef>
                <a:spcPct val="30000"/>
              </a:spcBef>
              <a:spcAft>
                <a:spcPct val="0"/>
              </a:spcAft>
              <a:buClrTx/>
              <a:buSzTx/>
              <a:buFontTx/>
              <a:buNone/>
              <a:tabLst/>
              <a:defRPr/>
            </a:pPr>
            <a:r>
              <a:rPr lang="tr-TR" sz="1200" kern="1200" dirty="0" smtClean="0">
                <a:solidFill>
                  <a:schemeClr val="tx1"/>
                </a:solidFill>
                <a:effectLst/>
                <a:latin typeface="Times New Roman" pitchFamily="18" charset="0"/>
                <a:ea typeface="+mn-ea"/>
                <a:cs typeface="+mn-cs"/>
              </a:rPr>
              <a:t>15</a:t>
            </a:r>
          </a:p>
          <a:p>
            <a:pPr marL="0" marR="0" indent="0" algn="l" defTabSz="7620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New Roman" pitchFamily="18" charset="0"/>
                <a:ea typeface="+mn-ea"/>
                <a:cs typeface="+mn-cs"/>
              </a:rPr>
              <a:t>The exposure to unopposed estrogens leads to proliferation of the endometrium and eventually to </a:t>
            </a:r>
            <a:r>
              <a:rPr lang="en-US" sz="1200" kern="1200" dirty="0" err="1" smtClean="0">
                <a:solidFill>
                  <a:schemeClr val="tx1"/>
                </a:solidFill>
                <a:effectLst/>
                <a:latin typeface="Times New Roman" pitchFamily="18" charset="0"/>
                <a:ea typeface="+mn-ea"/>
                <a:cs typeface="+mn-cs"/>
              </a:rPr>
              <a:t>oligomenorrhea</a:t>
            </a:r>
            <a:r>
              <a:rPr lang="en-US" sz="1200" kern="1200" dirty="0" smtClean="0">
                <a:solidFill>
                  <a:schemeClr val="tx1"/>
                </a:solidFill>
                <a:effectLst/>
                <a:latin typeface="Times New Roman" pitchFamily="18" charset="0"/>
                <a:ea typeface="+mn-ea"/>
                <a:cs typeface="+mn-cs"/>
              </a:rPr>
              <a:t> or breakthrough bleeding (BTB). The bleeding is irregular and mostly rather painless. When IMB occurs during contraceptive use, it is traditionally called BTB.</a:t>
            </a:r>
          </a:p>
          <a:p>
            <a:pPr marL="0" marR="0" indent="0" algn="l" defTabSz="7620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Times New Roman" pitchFamily="18" charset="0"/>
              <a:ea typeface="+mn-ea"/>
              <a:cs typeface="+mn-cs"/>
            </a:endParaRPr>
          </a:p>
          <a:p>
            <a:pPr marL="0" marR="0" indent="0" algn="l" defTabSz="7620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New Roman" pitchFamily="18" charset="0"/>
                <a:ea typeface="+mn-ea"/>
                <a:cs typeface="+mn-cs"/>
              </a:rPr>
              <a:t>21</a:t>
            </a:r>
          </a:p>
          <a:p>
            <a:pPr marL="0" marR="0" indent="0" algn="l" defTabSz="7620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New Roman" pitchFamily="18" charset="0"/>
                <a:ea typeface="+mn-ea"/>
                <a:cs typeface="+mn-cs"/>
              </a:rPr>
              <a:t>third-generation progestogens may be preferable to second generation preparations with regard to bleeding patterns but further evidence is needed. </a:t>
            </a:r>
          </a:p>
          <a:p>
            <a:pPr marL="0" marR="0" indent="0" algn="l" defTabSz="7620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New Roman" pitchFamily="18" charset="0"/>
                <a:ea typeface="+mn-ea"/>
                <a:cs typeface="+mn-cs"/>
              </a:rPr>
              <a:t>There was less discontinuation with second-generation compared to first-generation monophasic progestogens.</a:t>
            </a:r>
          </a:p>
          <a:p>
            <a:pPr marL="0" marR="0" indent="0" algn="l" defTabSz="7620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New Roman" pitchFamily="18" charset="0"/>
                <a:ea typeface="+mn-ea"/>
                <a:cs typeface="+mn-cs"/>
              </a:rPr>
              <a:t>Cycle control was better when using second compared to first generation progestogens for both monophasic and multiphasic preparations.</a:t>
            </a:r>
          </a:p>
          <a:p>
            <a:pPr marL="0" marR="0" indent="0" algn="l" defTabSz="7620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Times New Roman" pitchFamily="18" charset="0"/>
              <a:ea typeface="+mn-ea"/>
              <a:cs typeface="+mn-cs"/>
            </a:endParaRPr>
          </a:p>
          <a:p>
            <a:pPr marL="0" marR="0" indent="0" algn="l" defTabSz="7620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New Roman" pitchFamily="18" charset="0"/>
                <a:ea typeface="+mn-ea"/>
                <a:cs typeface="+mn-cs"/>
              </a:rPr>
              <a:t>26</a:t>
            </a:r>
          </a:p>
          <a:p>
            <a:pPr marL="0" marR="0" indent="0" algn="l" defTabSz="7620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New Roman" pitchFamily="18" charset="0"/>
                <a:ea typeface="+mn-ea"/>
                <a:cs typeface="+mn-cs"/>
              </a:rPr>
              <a:t>the biphasic pill containing </a:t>
            </a:r>
            <a:r>
              <a:rPr lang="en-US" sz="1200" kern="1200" dirty="0" err="1" smtClean="0">
                <a:solidFill>
                  <a:schemeClr val="tx1"/>
                </a:solidFill>
                <a:effectLst/>
                <a:latin typeface="Times New Roman" pitchFamily="18" charset="0"/>
                <a:ea typeface="+mn-ea"/>
                <a:cs typeface="+mn-cs"/>
              </a:rPr>
              <a:t>norethindrone</a:t>
            </a:r>
            <a:r>
              <a:rPr lang="en-US" sz="1200" kern="1200" dirty="0" smtClean="0">
                <a:solidFill>
                  <a:schemeClr val="tx1"/>
                </a:solidFill>
                <a:effectLst/>
                <a:latin typeface="Times New Roman" pitchFamily="18" charset="0"/>
                <a:ea typeface="+mn-ea"/>
                <a:cs typeface="+mn-cs"/>
              </a:rPr>
              <a:t> was associated with inferior cycle control compared with the </a:t>
            </a:r>
            <a:r>
              <a:rPr lang="en-US" sz="1200" kern="1200" dirty="0" err="1" smtClean="0">
                <a:solidFill>
                  <a:schemeClr val="tx1"/>
                </a:solidFill>
                <a:effectLst/>
                <a:latin typeface="Times New Roman" pitchFamily="18" charset="0"/>
                <a:ea typeface="+mn-ea"/>
                <a:cs typeface="+mn-cs"/>
              </a:rPr>
              <a:t>triphasic</a:t>
            </a:r>
            <a:r>
              <a:rPr lang="en-US" sz="1200" kern="1200" dirty="0" smtClean="0">
                <a:solidFill>
                  <a:schemeClr val="tx1"/>
                </a:solidFill>
                <a:effectLst/>
                <a:latin typeface="Times New Roman" pitchFamily="18" charset="0"/>
                <a:ea typeface="+mn-ea"/>
                <a:cs typeface="+mn-cs"/>
              </a:rPr>
              <a:t> pill containing </a:t>
            </a:r>
            <a:r>
              <a:rPr lang="en-US" sz="1200" kern="1200" dirty="0" err="1" smtClean="0">
                <a:solidFill>
                  <a:schemeClr val="tx1"/>
                </a:solidFill>
                <a:effectLst/>
                <a:latin typeface="Times New Roman" pitchFamily="18" charset="0"/>
                <a:ea typeface="+mn-ea"/>
                <a:cs typeface="+mn-cs"/>
              </a:rPr>
              <a:t>levonorgestrel</a:t>
            </a:r>
            <a:r>
              <a:rPr lang="en-US" sz="1200" kern="1200" dirty="0" smtClean="0">
                <a:solidFill>
                  <a:schemeClr val="tx1"/>
                </a:solidFill>
                <a:effectLst/>
                <a:latin typeface="Times New Roman" pitchFamily="18" charset="0"/>
                <a:ea typeface="+mn-ea"/>
                <a:cs typeface="+mn-cs"/>
              </a:rPr>
              <a:t>. The choice of progestin may be more important than the phasic regimen in determining bleeding patterns.</a:t>
            </a:r>
          </a:p>
          <a:p>
            <a:pPr marL="0" marR="0" indent="0" algn="l" defTabSz="7620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Times New Roman" pitchFamily="18" charset="0"/>
              <a:ea typeface="+mn-ea"/>
              <a:cs typeface="+mn-cs"/>
            </a:endParaRPr>
          </a:p>
          <a:p>
            <a:pPr marL="0" marR="0" indent="0" algn="l" defTabSz="7620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Times New Roman" pitchFamily="18" charset="0"/>
              <a:ea typeface="+mn-ea"/>
              <a:cs typeface="+mn-cs"/>
            </a:endParaRPr>
          </a:p>
          <a:p>
            <a:pPr marL="0" marR="0" indent="0" algn="l" defTabSz="7620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Times New Roman" pitchFamily="18" charset="0"/>
              <a:ea typeface="+mn-ea"/>
              <a:cs typeface="+mn-cs"/>
            </a:endParaRPr>
          </a:p>
          <a:p>
            <a:endParaRPr lang="en-US" sz="1200" kern="1200" dirty="0" smtClean="0">
              <a:solidFill>
                <a:schemeClr val="tx1"/>
              </a:solidFill>
              <a:effectLst/>
              <a:latin typeface="Times New Roman" pitchFamily="18" charset="0"/>
              <a:ea typeface="+mn-ea"/>
              <a:cs typeface="+mn-cs"/>
            </a:endParaRPr>
          </a:p>
          <a:p>
            <a:endParaRPr lang="en-US" sz="1200" kern="1200" dirty="0" smtClean="0">
              <a:solidFill>
                <a:schemeClr val="tx1"/>
              </a:solidFill>
              <a:effectLst/>
              <a:latin typeface="Times New Roman" pitchFamily="18" charset="0"/>
              <a:ea typeface="+mn-ea"/>
              <a:cs typeface="+mn-cs"/>
            </a:endParaRPr>
          </a:p>
          <a:p>
            <a:pPr marL="0" marR="0" indent="0" algn="l" defTabSz="7620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Times New Roman" pitchFamily="18" charset="0"/>
              <a:ea typeface="+mn-ea"/>
              <a:cs typeface="+mn-cs"/>
            </a:endParaRPr>
          </a:p>
          <a:p>
            <a:endParaRPr lang="en-US" altLang="en-US" dirty="0" smtClean="0"/>
          </a:p>
        </p:txBody>
      </p:sp>
    </p:spTree>
    <p:extLst>
      <p:ext uri="{BB962C8B-B14F-4D97-AF65-F5344CB8AC3E}">
        <p14:creationId xmlns:p14="http://schemas.microsoft.com/office/powerpoint/2010/main" val="20679641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692150"/>
            <a:ext cx="4556125" cy="3416300"/>
          </a:xfrm>
        </p:spPr>
      </p:sp>
      <p:sp>
        <p:nvSpPr>
          <p:cNvPr id="3" name="Notes Placeholder 2"/>
          <p:cNvSpPr>
            <a:spLocks noGrp="1"/>
          </p:cNvSpPr>
          <p:nvPr>
            <p:ph type="body" idx="1"/>
          </p:nvPr>
        </p:nvSpPr>
        <p:spPr/>
        <p:txBody>
          <a:bodyPr>
            <a:normAutofit fontScale="70000" lnSpcReduction="20000"/>
          </a:bodyPr>
          <a:lstStyle/>
          <a:p>
            <a:pPr marL="0" marR="0" indent="0" algn="l" defTabSz="762000" rtl="0" eaLnBrk="0" fontAlgn="base" latinLnBrk="0" hangingPunct="0">
              <a:lnSpc>
                <a:spcPct val="100000"/>
              </a:lnSpc>
              <a:spcBef>
                <a:spcPct val="30000"/>
              </a:spcBef>
              <a:spcAft>
                <a:spcPct val="0"/>
              </a:spcAft>
              <a:buClrTx/>
              <a:buSzTx/>
              <a:buFontTx/>
              <a:buNone/>
              <a:tabLst/>
              <a:defRPr/>
            </a:pPr>
            <a:r>
              <a:rPr lang="tr-TR" sz="1200" b="1" i="1" dirty="0" smtClean="0">
                <a:latin typeface="Comic Sans MS" pitchFamily="66" charset="0"/>
              </a:rPr>
              <a:t>Harada T et al.:</a:t>
            </a:r>
            <a:r>
              <a:rPr lang="en-US" sz="1200" b="1" i="1" dirty="0" err="1" smtClean="0">
                <a:latin typeface="Comic Sans MS" pitchFamily="66" charset="0"/>
              </a:rPr>
              <a:t>Fertil</a:t>
            </a:r>
            <a:r>
              <a:rPr lang="tr-TR" sz="1200" b="1" i="1" dirty="0" smtClean="0">
                <a:latin typeface="Comic Sans MS" pitchFamily="66" charset="0"/>
              </a:rPr>
              <a:t> </a:t>
            </a:r>
            <a:r>
              <a:rPr lang="en-US" sz="1200" b="1" i="1" dirty="0" err="1" smtClean="0">
                <a:latin typeface="Comic Sans MS" pitchFamily="66" charset="0"/>
              </a:rPr>
              <a:t>Steril</a:t>
            </a:r>
            <a:r>
              <a:rPr lang="en-US" sz="1200" b="1" i="1" dirty="0" smtClean="0">
                <a:latin typeface="Comic Sans MS" pitchFamily="66" charset="0"/>
              </a:rPr>
              <a:t> 91:675</a:t>
            </a:r>
            <a:r>
              <a:rPr lang="tr-TR" sz="1200" b="1" i="1" dirty="0" smtClean="0">
                <a:latin typeface="Comic Sans MS" pitchFamily="66" charset="0"/>
              </a:rPr>
              <a:t>, 2009</a:t>
            </a:r>
          </a:p>
          <a:p>
            <a:endParaRPr lang="en-US" sz="1200" kern="1200" baseline="0" dirty="0" smtClean="0">
              <a:solidFill>
                <a:schemeClr val="tx1"/>
              </a:solidFill>
              <a:latin typeface="Times New Roman" pitchFamily="18" charset="0"/>
              <a:ea typeface="+mn-ea"/>
              <a:cs typeface="+mn-cs"/>
            </a:endParaRPr>
          </a:p>
          <a:p>
            <a:r>
              <a:rPr lang="en-US" sz="1200" kern="1200" baseline="0" dirty="0" err="1" smtClean="0">
                <a:solidFill>
                  <a:schemeClr val="tx1"/>
                </a:solidFill>
                <a:latin typeface="Times New Roman" pitchFamily="18" charset="0"/>
                <a:ea typeface="+mn-ea"/>
                <a:cs typeface="+mn-cs"/>
              </a:rPr>
              <a:t>Dienogest</a:t>
            </a:r>
            <a:r>
              <a:rPr lang="en-US" sz="1200" kern="1200" baseline="0" dirty="0" smtClean="0">
                <a:solidFill>
                  <a:schemeClr val="tx1"/>
                </a:solidFill>
                <a:latin typeface="Times New Roman" pitchFamily="18" charset="0"/>
                <a:ea typeface="+mn-ea"/>
                <a:cs typeface="+mn-cs"/>
              </a:rPr>
              <a:t> (DNG), a progestin derived from 19-nortestosterone,</a:t>
            </a:r>
          </a:p>
          <a:p>
            <a:r>
              <a:rPr lang="en-US" sz="1200" kern="1200" baseline="0" dirty="0" smtClean="0">
                <a:solidFill>
                  <a:schemeClr val="tx1"/>
                </a:solidFill>
                <a:latin typeface="Times New Roman" pitchFamily="18" charset="0"/>
                <a:ea typeface="+mn-ea"/>
                <a:cs typeface="+mn-cs"/>
              </a:rPr>
              <a:t>has good oral bioavailability and is highly selective</a:t>
            </a:r>
          </a:p>
          <a:p>
            <a:r>
              <a:rPr lang="en-US" sz="1200" kern="1200" baseline="0" dirty="0" smtClean="0">
                <a:solidFill>
                  <a:schemeClr val="tx1"/>
                </a:solidFill>
                <a:latin typeface="Times New Roman" pitchFamily="18" charset="0"/>
                <a:ea typeface="+mn-ea"/>
                <a:cs typeface="+mn-cs"/>
              </a:rPr>
              <a:t>for progesterone receptors (6). Because of its </a:t>
            </a:r>
            <a:r>
              <a:rPr lang="en-US" sz="1200" kern="1200" baseline="0" dirty="0" err="1" smtClean="0">
                <a:solidFill>
                  <a:schemeClr val="tx1"/>
                </a:solidFill>
                <a:latin typeface="Times New Roman" pitchFamily="18" charset="0"/>
                <a:ea typeface="+mn-ea"/>
                <a:cs typeface="+mn-cs"/>
              </a:rPr>
              <a:t>antiovulatory</a:t>
            </a:r>
            <a:r>
              <a:rPr lang="en-US" sz="1200" kern="1200" baseline="0" dirty="0" smtClean="0">
                <a:solidFill>
                  <a:schemeClr val="tx1"/>
                </a:solidFill>
                <a:latin typeface="Times New Roman" pitchFamily="18" charset="0"/>
                <a:ea typeface="+mn-ea"/>
                <a:cs typeface="+mn-cs"/>
              </a:rPr>
              <a:t>,</a:t>
            </a:r>
          </a:p>
          <a:p>
            <a:r>
              <a:rPr lang="en-US" sz="1200" kern="1200" baseline="0" dirty="0" err="1" smtClean="0">
                <a:solidFill>
                  <a:schemeClr val="tx1"/>
                </a:solidFill>
                <a:latin typeface="Times New Roman" pitchFamily="18" charset="0"/>
                <a:ea typeface="+mn-ea"/>
                <a:cs typeface="+mn-cs"/>
              </a:rPr>
              <a:t>antiproliferative</a:t>
            </a:r>
            <a:r>
              <a:rPr lang="en-US" sz="1200" kern="1200" baseline="0" dirty="0" smtClean="0">
                <a:solidFill>
                  <a:schemeClr val="tx1"/>
                </a:solidFill>
                <a:latin typeface="Times New Roman" pitchFamily="18" charset="0"/>
                <a:ea typeface="+mn-ea"/>
                <a:cs typeface="+mn-cs"/>
              </a:rPr>
              <a:t> activities in isolated human endometrial</a:t>
            </a:r>
            <a:r>
              <a:rPr lang="tr-TR" sz="1200" kern="1200" baseline="0" dirty="0" smtClean="0">
                <a:solidFill>
                  <a:schemeClr val="tx1"/>
                </a:solidFill>
                <a:latin typeface="Times New Roman" pitchFamily="18" charset="0"/>
                <a:ea typeface="+mn-ea"/>
                <a:cs typeface="+mn-cs"/>
              </a:rPr>
              <a:t> </a:t>
            </a:r>
            <a:r>
              <a:rPr lang="en-US" sz="1200" kern="1200" baseline="0" dirty="0" smtClean="0">
                <a:solidFill>
                  <a:schemeClr val="tx1"/>
                </a:solidFill>
                <a:latin typeface="Times New Roman" pitchFamily="18" charset="0"/>
                <a:ea typeface="+mn-ea"/>
                <a:cs typeface="+mn-cs"/>
              </a:rPr>
              <a:t>cells, and its inhibitory effects on the secretion of cytokines in</a:t>
            </a:r>
          </a:p>
          <a:p>
            <a:r>
              <a:rPr lang="en-US" sz="1200" kern="1200" baseline="0" dirty="0" err="1" smtClean="0">
                <a:solidFill>
                  <a:schemeClr val="tx1"/>
                </a:solidFill>
                <a:latin typeface="Times New Roman" pitchFamily="18" charset="0"/>
                <a:ea typeface="+mn-ea"/>
                <a:cs typeface="+mn-cs"/>
              </a:rPr>
              <a:t>endometriotic</a:t>
            </a:r>
            <a:r>
              <a:rPr lang="en-US" sz="1200" kern="1200" baseline="0" dirty="0" smtClean="0">
                <a:solidFill>
                  <a:schemeClr val="tx1"/>
                </a:solidFill>
                <a:latin typeface="Times New Roman" pitchFamily="18" charset="0"/>
                <a:ea typeface="+mn-ea"/>
                <a:cs typeface="+mn-cs"/>
              </a:rPr>
              <a:t> </a:t>
            </a:r>
            <a:r>
              <a:rPr lang="en-US" sz="1200" kern="1200" baseline="0" dirty="0" err="1" smtClean="0">
                <a:solidFill>
                  <a:schemeClr val="tx1"/>
                </a:solidFill>
                <a:latin typeface="Times New Roman" pitchFamily="18" charset="0"/>
                <a:ea typeface="+mn-ea"/>
                <a:cs typeface="+mn-cs"/>
              </a:rPr>
              <a:t>stromal</a:t>
            </a:r>
            <a:r>
              <a:rPr lang="en-US" sz="1200" kern="1200" baseline="0" dirty="0" smtClean="0">
                <a:solidFill>
                  <a:schemeClr val="tx1"/>
                </a:solidFill>
                <a:latin typeface="Times New Roman" pitchFamily="18" charset="0"/>
                <a:ea typeface="+mn-ea"/>
                <a:cs typeface="+mn-cs"/>
              </a:rPr>
              <a:t> cells (7–9), DNG is expected to be an</a:t>
            </a:r>
          </a:p>
          <a:p>
            <a:r>
              <a:rPr lang="en-US" sz="1200" kern="1200" baseline="0" dirty="0" smtClean="0">
                <a:solidFill>
                  <a:schemeClr val="tx1"/>
                </a:solidFill>
                <a:latin typeface="Times New Roman" pitchFamily="18" charset="0"/>
                <a:ea typeface="+mn-ea"/>
                <a:cs typeface="+mn-cs"/>
              </a:rPr>
              <a:t>effective treatment for endometriosis. </a:t>
            </a:r>
            <a:endParaRPr lang="tr-TR"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Objective: To compare the efficacy and safety of </a:t>
            </a:r>
            <a:r>
              <a:rPr lang="en-US" sz="1200" kern="1200" baseline="0" dirty="0" err="1" smtClean="0">
                <a:solidFill>
                  <a:schemeClr val="tx1"/>
                </a:solidFill>
                <a:latin typeface="Times New Roman" pitchFamily="18" charset="0"/>
                <a:ea typeface="+mn-ea"/>
                <a:cs typeface="+mn-cs"/>
              </a:rPr>
              <a:t>dienogest</a:t>
            </a:r>
            <a:r>
              <a:rPr lang="en-US" sz="1200" kern="1200" baseline="0" dirty="0" smtClean="0">
                <a:solidFill>
                  <a:schemeClr val="tx1"/>
                </a:solidFill>
                <a:latin typeface="Times New Roman" pitchFamily="18" charset="0"/>
                <a:ea typeface="+mn-ea"/>
                <a:cs typeface="+mn-cs"/>
              </a:rPr>
              <a:t> (DNG) with intranasal </a:t>
            </a:r>
            <a:r>
              <a:rPr lang="en-US" sz="1200" kern="1200" baseline="0" dirty="0" err="1" smtClean="0">
                <a:solidFill>
                  <a:schemeClr val="tx1"/>
                </a:solidFill>
                <a:latin typeface="Times New Roman" pitchFamily="18" charset="0"/>
                <a:ea typeface="+mn-ea"/>
                <a:cs typeface="+mn-cs"/>
              </a:rPr>
              <a:t>buserelin</a:t>
            </a:r>
            <a:r>
              <a:rPr lang="en-US" sz="1200" kern="1200" baseline="0" dirty="0" smtClean="0">
                <a:solidFill>
                  <a:schemeClr val="tx1"/>
                </a:solidFill>
                <a:latin typeface="Times New Roman" pitchFamily="18" charset="0"/>
                <a:ea typeface="+mn-ea"/>
                <a:cs typeface="+mn-cs"/>
              </a:rPr>
              <a:t> acetate (BA) in patients</a:t>
            </a:r>
          </a:p>
          <a:p>
            <a:r>
              <a:rPr lang="en-US" sz="1200" kern="1200" baseline="0" dirty="0" smtClean="0">
                <a:solidFill>
                  <a:schemeClr val="tx1"/>
                </a:solidFill>
                <a:latin typeface="Times New Roman" pitchFamily="18" charset="0"/>
                <a:ea typeface="+mn-ea"/>
                <a:cs typeface="+mn-cs"/>
              </a:rPr>
              <a:t>with endometriosis.</a:t>
            </a:r>
          </a:p>
          <a:p>
            <a:r>
              <a:rPr lang="en-US" sz="1200" kern="1200" baseline="0" dirty="0" smtClean="0">
                <a:solidFill>
                  <a:schemeClr val="tx1"/>
                </a:solidFill>
                <a:latin typeface="Times New Roman" pitchFamily="18" charset="0"/>
                <a:ea typeface="+mn-ea"/>
                <a:cs typeface="+mn-cs"/>
              </a:rPr>
              <a:t>Design: Phase III, randomized, double-blind, multicenter, controlled trial.</a:t>
            </a:r>
          </a:p>
          <a:p>
            <a:r>
              <a:rPr lang="en-US" sz="1200" kern="1200" baseline="0" dirty="0" smtClean="0">
                <a:solidFill>
                  <a:schemeClr val="tx1"/>
                </a:solidFill>
                <a:latin typeface="Times New Roman" pitchFamily="18" charset="0"/>
                <a:ea typeface="+mn-ea"/>
                <a:cs typeface="+mn-cs"/>
              </a:rPr>
              <a:t>Setting: Twenty-four study centers in Japan.</a:t>
            </a:r>
          </a:p>
          <a:p>
            <a:r>
              <a:rPr lang="en-US" sz="1200" kern="1200" baseline="0" dirty="0" smtClean="0">
                <a:solidFill>
                  <a:schemeClr val="tx1"/>
                </a:solidFill>
                <a:latin typeface="Times New Roman" pitchFamily="18" charset="0"/>
                <a:ea typeface="+mn-ea"/>
                <a:cs typeface="+mn-cs"/>
              </a:rPr>
              <a:t>Patient(s): Two hundred seventy-one patients with endometriosis.</a:t>
            </a:r>
          </a:p>
          <a:p>
            <a:r>
              <a:rPr lang="en-US" sz="1200" kern="1200" baseline="0" dirty="0" smtClean="0">
                <a:solidFill>
                  <a:schemeClr val="tx1"/>
                </a:solidFill>
                <a:latin typeface="Times New Roman" pitchFamily="18" charset="0"/>
                <a:ea typeface="+mn-ea"/>
                <a:cs typeface="+mn-cs"/>
              </a:rPr>
              <a:t>Intervention(s): </a:t>
            </a:r>
            <a:r>
              <a:rPr lang="en-US" sz="1200" kern="1200" baseline="0" dirty="0" err="1" smtClean="0">
                <a:solidFill>
                  <a:schemeClr val="tx1"/>
                </a:solidFill>
                <a:latin typeface="Times New Roman" pitchFamily="18" charset="0"/>
                <a:ea typeface="+mn-ea"/>
                <a:cs typeface="+mn-cs"/>
              </a:rPr>
              <a:t>Dienogest</a:t>
            </a:r>
            <a:r>
              <a:rPr lang="en-US" sz="1200" kern="1200" baseline="0" dirty="0" smtClean="0">
                <a:solidFill>
                  <a:schemeClr val="tx1"/>
                </a:solidFill>
                <a:latin typeface="Times New Roman" pitchFamily="18" charset="0"/>
                <a:ea typeface="+mn-ea"/>
                <a:cs typeface="+mn-cs"/>
              </a:rPr>
              <a:t> (2 mg/day, orally) or BA (900 mg/day, </a:t>
            </a:r>
            <a:r>
              <a:rPr lang="en-US" sz="1200" kern="1200" baseline="0" dirty="0" err="1" smtClean="0">
                <a:solidFill>
                  <a:schemeClr val="tx1"/>
                </a:solidFill>
                <a:latin typeface="Times New Roman" pitchFamily="18" charset="0"/>
                <a:ea typeface="+mn-ea"/>
                <a:cs typeface="+mn-cs"/>
              </a:rPr>
              <a:t>intranasally</a:t>
            </a:r>
            <a:r>
              <a:rPr lang="en-US" sz="1200" kern="1200" baseline="0" dirty="0" smtClean="0">
                <a:solidFill>
                  <a:schemeClr val="tx1"/>
                </a:solidFill>
                <a:latin typeface="Times New Roman" pitchFamily="18" charset="0"/>
                <a:ea typeface="+mn-ea"/>
                <a:cs typeface="+mn-cs"/>
              </a:rPr>
              <a:t>) for 24 weeks.</a:t>
            </a:r>
          </a:p>
          <a:p>
            <a:r>
              <a:rPr lang="en-US" sz="1200" kern="1200" baseline="0" dirty="0" smtClean="0">
                <a:solidFill>
                  <a:schemeClr val="tx1"/>
                </a:solidFill>
                <a:latin typeface="Times New Roman" pitchFamily="18" charset="0"/>
                <a:ea typeface="+mn-ea"/>
                <a:cs typeface="+mn-cs"/>
              </a:rPr>
              <a:t>Main Outcome Measure(s): The pre- to </a:t>
            </a:r>
            <a:r>
              <a:rPr lang="en-US" sz="1200" kern="1200" baseline="0" dirty="0" err="1" smtClean="0">
                <a:solidFill>
                  <a:schemeClr val="tx1"/>
                </a:solidFill>
                <a:latin typeface="Times New Roman" pitchFamily="18" charset="0"/>
                <a:ea typeface="+mn-ea"/>
                <a:cs typeface="+mn-cs"/>
              </a:rPr>
              <a:t>posttreatment</a:t>
            </a:r>
            <a:r>
              <a:rPr lang="en-US" sz="1200" kern="1200" baseline="0" dirty="0" smtClean="0">
                <a:solidFill>
                  <a:schemeClr val="tx1"/>
                </a:solidFill>
                <a:latin typeface="Times New Roman" pitchFamily="18" charset="0"/>
                <a:ea typeface="+mn-ea"/>
                <a:cs typeface="+mn-cs"/>
              </a:rPr>
              <a:t> changes in the scores of five subjective symptoms during</a:t>
            </a:r>
          </a:p>
          <a:p>
            <a:r>
              <a:rPr lang="en-US" sz="1200" kern="1200" baseline="0" dirty="0" err="1" smtClean="0">
                <a:solidFill>
                  <a:schemeClr val="tx1"/>
                </a:solidFill>
                <a:latin typeface="Times New Roman" pitchFamily="18" charset="0"/>
                <a:ea typeface="+mn-ea"/>
                <a:cs typeface="+mn-cs"/>
              </a:rPr>
              <a:t>nonmenstruation</a:t>
            </a:r>
            <a:r>
              <a:rPr lang="en-US" sz="1200" kern="1200" baseline="0" dirty="0" smtClean="0">
                <a:solidFill>
                  <a:schemeClr val="tx1"/>
                </a:solidFill>
                <a:latin typeface="Times New Roman" pitchFamily="18" charset="0"/>
                <a:ea typeface="+mn-ea"/>
                <a:cs typeface="+mn-cs"/>
              </a:rPr>
              <a:t> (lower abdominal pain, lumbago, defecation pain, </a:t>
            </a:r>
            <a:r>
              <a:rPr lang="en-US" sz="1200" kern="1200" baseline="0" dirty="0" err="1" smtClean="0">
                <a:solidFill>
                  <a:schemeClr val="tx1"/>
                </a:solidFill>
                <a:latin typeface="Times New Roman" pitchFamily="18" charset="0"/>
                <a:ea typeface="+mn-ea"/>
                <a:cs typeface="+mn-cs"/>
              </a:rPr>
              <a:t>dyspareunia</a:t>
            </a:r>
            <a:r>
              <a:rPr lang="en-US" sz="1200" kern="1200" baseline="0" dirty="0" smtClean="0">
                <a:solidFill>
                  <a:schemeClr val="tx1"/>
                </a:solidFill>
                <a:latin typeface="Times New Roman" pitchFamily="18" charset="0"/>
                <a:ea typeface="+mn-ea"/>
                <a:cs typeface="+mn-cs"/>
              </a:rPr>
              <a:t>, and pain on internal examination)</a:t>
            </a:r>
          </a:p>
          <a:p>
            <a:r>
              <a:rPr lang="en-US" sz="1200" kern="1200" baseline="0" dirty="0" smtClean="0">
                <a:solidFill>
                  <a:schemeClr val="tx1"/>
                </a:solidFill>
                <a:latin typeface="Times New Roman" pitchFamily="18" charset="0"/>
                <a:ea typeface="+mn-ea"/>
                <a:cs typeface="+mn-cs"/>
              </a:rPr>
              <a:t>and two objective findings (</a:t>
            </a:r>
            <a:r>
              <a:rPr lang="en-US" sz="1200" kern="1200" baseline="0" dirty="0" err="1" smtClean="0">
                <a:solidFill>
                  <a:schemeClr val="tx1"/>
                </a:solidFill>
                <a:latin typeface="Times New Roman" pitchFamily="18" charset="0"/>
                <a:ea typeface="+mn-ea"/>
                <a:cs typeface="+mn-cs"/>
              </a:rPr>
              <a:t>induration</a:t>
            </a:r>
            <a:r>
              <a:rPr lang="en-US" sz="1200" kern="1200" baseline="0" dirty="0" smtClean="0">
                <a:solidFill>
                  <a:schemeClr val="tx1"/>
                </a:solidFill>
                <a:latin typeface="Times New Roman" pitchFamily="18" charset="0"/>
                <a:ea typeface="+mn-ea"/>
                <a:cs typeface="+mn-cs"/>
              </a:rPr>
              <a:t> in the pouch of Douglas and limited uterine mobility).</a:t>
            </a:r>
          </a:p>
          <a:p>
            <a:r>
              <a:rPr lang="en-US" sz="1200" kern="1200" baseline="0" dirty="0" smtClean="0">
                <a:solidFill>
                  <a:schemeClr val="tx1"/>
                </a:solidFill>
                <a:latin typeface="Times New Roman" pitchFamily="18" charset="0"/>
                <a:ea typeface="+mn-ea"/>
                <a:cs typeface="+mn-cs"/>
              </a:rPr>
              <a:t>Result(s): </a:t>
            </a:r>
            <a:r>
              <a:rPr lang="en-US" sz="1200" kern="1200" baseline="0" dirty="0" err="1" smtClean="0">
                <a:solidFill>
                  <a:schemeClr val="tx1"/>
                </a:solidFill>
                <a:latin typeface="Times New Roman" pitchFamily="18" charset="0"/>
                <a:ea typeface="+mn-ea"/>
                <a:cs typeface="+mn-cs"/>
              </a:rPr>
              <a:t>Dienogest</a:t>
            </a:r>
            <a:r>
              <a:rPr lang="en-US" sz="1200" kern="1200" baseline="0" dirty="0" smtClean="0">
                <a:solidFill>
                  <a:schemeClr val="tx1"/>
                </a:solidFill>
                <a:latin typeface="Times New Roman" pitchFamily="18" charset="0"/>
                <a:ea typeface="+mn-ea"/>
                <a:cs typeface="+mn-cs"/>
              </a:rPr>
              <a:t> reduced the scores of all symptoms and findings at the end of treatment, and the mean</a:t>
            </a:r>
          </a:p>
          <a:p>
            <a:r>
              <a:rPr lang="en-US" sz="1200" kern="1200" baseline="0" dirty="0" smtClean="0">
                <a:solidFill>
                  <a:schemeClr val="tx1"/>
                </a:solidFill>
                <a:latin typeface="Times New Roman" pitchFamily="18" charset="0"/>
                <a:ea typeface="+mn-ea"/>
                <a:cs typeface="+mn-cs"/>
              </a:rPr>
              <a:t>changes in the scores of all symptoms and findings except </a:t>
            </a:r>
            <a:r>
              <a:rPr lang="en-US" sz="1200" kern="1200" baseline="0" dirty="0" err="1" smtClean="0">
                <a:solidFill>
                  <a:schemeClr val="tx1"/>
                </a:solidFill>
                <a:latin typeface="Times New Roman" pitchFamily="18" charset="0"/>
                <a:ea typeface="+mn-ea"/>
                <a:cs typeface="+mn-cs"/>
              </a:rPr>
              <a:t>induration</a:t>
            </a:r>
            <a:r>
              <a:rPr lang="en-US" sz="1200" kern="1200" baseline="0" dirty="0" smtClean="0">
                <a:solidFill>
                  <a:schemeClr val="tx1"/>
                </a:solidFill>
                <a:latin typeface="Times New Roman" pitchFamily="18" charset="0"/>
                <a:ea typeface="+mn-ea"/>
                <a:cs typeface="+mn-cs"/>
              </a:rPr>
              <a:t> in the pouch of Douglas were comparable</a:t>
            </a:r>
          </a:p>
          <a:p>
            <a:r>
              <a:rPr lang="en-US" sz="1200" kern="1200" baseline="0" dirty="0" smtClean="0">
                <a:solidFill>
                  <a:schemeClr val="tx1"/>
                </a:solidFill>
                <a:latin typeface="Times New Roman" pitchFamily="18" charset="0"/>
                <a:ea typeface="+mn-ea"/>
                <a:cs typeface="+mn-cs"/>
              </a:rPr>
              <a:t>to those obtained with BA. Compared with BA, DNG was associated with irregular genital bleeding more frequently</a:t>
            </a:r>
          </a:p>
          <a:p>
            <a:r>
              <a:rPr lang="en-US" sz="1200" kern="1200" baseline="0" dirty="0" smtClean="0">
                <a:solidFill>
                  <a:schemeClr val="tx1"/>
                </a:solidFill>
                <a:latin typeface="Times New Roman" pitchFamily="18" charset="0"/>
                <a:ea typeface="+mn-ea"/>
                <a:cs typeface="+mn-cs"/>
              </a:rPr>
              <a:t>and with fewer hot flushes. The reduction in bone mineral density (BMD) during DNG treatment was significantly</a:t>
            </a:r>
          </a:p>
          <a:p>
            <a:r>
              <a:rPr lang="en-US" sz="1200" kern="1200" baseline="0" dirty="0" smtClean="0">
                <a:solidFill>
                  <a:schemeClr val="tx1"/>
                </a:solidFill>
                <a:latin typeface="Times New Roman" pitchFamily="18" charset="0"/>
                <a:ea typeface="+mn-ea"/>
                <a:cs typeface="+mn-cs"/>
              </a:rPr>
              <a:t>lower than that during BA treatment.</a:t>
            </a:r>
          </a:p>
          <a:p>
            <a:r>
              <a:rPr lang="en-US" sz="1200" kern="1200" baseline="0" dirty="0" smtClean="0">
                <a:solidFill>
                  <a:schemeClr val="tx1"/>
                </a:solidFill>
                <a:latin typeface="Times New Roman" pitchFamily="18" charset="0"/>
                <a:ea typeface="+mn-ea"/>
                <a:cs typeface="+mn-cs"/>
              </a:rPr>
              <a:t>Conclusion(s): </a:t>
            </a:r>
            <a:r>
              <a:rPr lang="en-US" sz="1200" kern="1200" baseline="0" dirty="0" err="1" smtClean="0">
                <a:solidFill>
                  <a:schemeClr val="tx1"/>
                </a:solidFill>
                <a:latin typeface="Times New Roman" pitchFamily="18" charset="0"/>
                <a:ea typeface="+mn-ea"/>
                <a:cs typeface="+mn-cs"/>
              </a:rPr>
              <a:t>DNGis</a:t>
            </a:r>
            <a:r>
              <a:rPr lang="en-US" sz="1200" kern="1200" baseline="0" dirty="0" smtClean="0">
                <a:solidFill>
                  <a:schemeClr val="tx1"/>
                </a:solidFill>
                <a:latin typeface="Times New Roman" pitchFamily="18" charset="0"/>
                <a:ea typeface="+mn-ea"/>
                <a:cs typeface="+mn-cs"/>
              </a:rPr>
              <a:t> as effective as intranasal BA in alleviating endometriosis, and causes </a:t>
            </a:r>
            <a:r>
              <a:rPr lang="en-US" sz="1200" kern="1200" baseline="0" dirty="0" err="1" smtClean="0">
                <a:solidFill>
                  <a:schemeClr val="tx1"/>
                </a:solidFill>
                <a:latin typeface="Times New Roman" pitchFamily="18" charset="0"/>
                <a:ea typeface="+mn-ea"/>
                <a:cs typeface="+mn-cs"/>
              </a:rPr>
              <a:t>lessBMDloss</a:t>
            </a:r>
            <a:r>
              <a:rPr lang="en-US" sz="1200" kern="1200" baseline="0" dirty="0" smtClean="0">
                <a:solidFill>
                  <a:schemeClr val="tx1"/>
                </a:solidFill>
                <a:latin typeface="Times New Roman" pitchFamily="18" charset="0"/>
                <a:ea typeface="+mn-ea"/>
                <a:cs typeface="+mn-cs"/>
              </a:rPr>
              <a:t>. (</a:t>
            </a:r>
            <a:r>
              <a:rPr lang="en-US" sz="1200" kern="1200" baseline="0" dirty="0" err="1" smtClean="0">
                <a:solidFill>
                  <a:schemeClr val="tx1"/>
                </a:solidFill>
                <a:latin typeface="Times New Roman" pitchFamily="18" charset="0"/>
                <a:ea typeface="+mn-ea"/>
                <a:cs typeface="+mn-cs"/>
              </a:rPr>
              <a:t>Fertil</a:t>
            </a:r>
            <a:endParaRPr lang="en-US" sz="1200" kern="1200" baseline="0" dirty="0" smtClean="0">
              <a:solidFill>
                <a:schemeClr val="tx1"/>
              </a:solidFill>
              <a:latin typeface="Times New Roman" pitchFamily="18" charset="0"/>
              <a:ea typeface="+mn-ea"/>
              <a:cs typeface="+mn-cs"/>
            </a:endParaRPr>
          </a:p>
          <a:p>
            <a:r>
              <a:rPr lang="en-US" sz="1200" kern="1200" baseline="0" dirty="0" err="1" smtClean="0">
                <a:solidFill>
                  <a:schemeClr val="tx1"/>
                </a:solidFill>
                <a:latin typeface="Times New Roman" pitchFamily="18" charset="0"/>
                <a:ea typeface="+mn-ea"/>
                <a:cs typeface="+mn-cs"/>
              </a:rPr>
              <a:t>Steril</a:t>
            </a:r>
            <a:r>
              <a:rPr lang="en-US" sz="1200" kern="1200" baseline="0" dirty="0" smtClean="0">
                <a:solidFill>
                  <a:schemeClr val="tx1"/>
                </a:solidFill>
                <a:latin typeface="Times New Roman" pitchFamily="18" charset="0"/>
                <a:ea typeface="+mn-ea"/>
                <a:cs typeface="+mn-cs"/>
              </a:rPr>
              <a:t> 2009;91:675–81. 2009 by American Society for Reproductive Medicine.)</a:t>
            </a:r>
            <a:endParaRPr lang="tr-TR" sz="1200" kern="1200" baseline="0" dirty="0" smtClean="0">
              <a:solidFill>
                <a:schemeClr val="tx1"/>
              </a:solidFill>
              <a:latin typeface="Times New Roman" pitchFamily="18" charset="0"/>
              <a:ea typeface="+mn-ea"/>
              <a:cs typeface="+mn-cs"/>
            </a:endParaRPr>
          </a:p>
          <a:p>
            <a:r>
              <a:rPr lang="tr-TR" sz="1200" kern="1200" baseline="0" dirty="0" smtClean="0">
                <a:solidFill>
                  <a:schemeClr val="tx1"/>
                </a:solidFill>
                <a:latin typeface="Times New Roman" pitchFamily="18" charset="0"/>
                <a:ea typeface="+mn-ea"/>
                <a:cs typeface="+mn-cs"/>
              </a:rPr>
              <a:t>-----------------------------------------------------</a:t>
            </a:r>
            <a:endParaRPr lang="en-US" dirty="0"/>
          </a:p>
        </p:txBody>
      </p:sp>
    </p:spTree>
    <p:extLst>
      <p:ext uri="{BB962C8B-B14F-4D97-AF65-F5344CB8AC3E}">
        <p14:creationId xmlns:p14="http://schemas.microsoft.com/office/powerpoint/2010/main" val="22546338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ayt Görüntüsü Yer Tutucusu 1"/>
          <p:cNvSpPr>
            <a:spLocks noGrp="1" noRot="1" noChangeAspect="1" noTextEdit="1"/>
          </p:cNvSpPr>
          <p:nvPr>
            <p:ph type="sldImg"/>
          </p:nvPr>
        </p:nvSpPr>
        <p:spPr>
          <a:xfrm>
            <a:off x="1150938" y="692150"/>
            <a:ext cx="4556125" cy="3416300"/>
          </a:xfrm>
          <a:ln/>
        </p:spPr>
      </p:sp>
      <p:sp>
        <p:nvSpPr>
          <p:cNvPr id="29699" name="Not Yer Tutucusu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r>
              <a:rPr lang="tr-TR" altLang="en-US" smtClean="0"/>
              <a:t>Lit-8</a:t>
            </a:r>
          </a:p>
          <a:p>
            <a:endParaRPr lang="en-US" altLang="en-US" smtClean="0"/>
          </a:p>
        </p:txBody>
      </p:sp>
    </p:spTree>
    <p:extLst>
      <p:ext uri="{BB962C8B-B14F-4D97-AF65-F5344CB8AC3E}">
        <p14:creationId xmlns:p14="http://schemas.microsoft.com/office/powerpoint/2010/main" val="21714594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xfrm>
            <a:off x="1150938" y="857250"/>
            <a:ext cx="4556125" cy="3416300"/>
          </a:xfrm>
          <a:ln/>
        </p:spPr>
      </p:sp>
      <p:sp>
        <p:nvSpPr>
          <p:cNvPr id="88067"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en-US" altLang="tr-TR" smtClean="0"/>
          </a:p>
        </p:txBody>
      </p:sp>
    </p:spTree>
    <p:extLst>
      <p:ext uri="{BB962C8B-B14F-4D97-AF65-F5344CB8AC3E}">
        <p14:creationId xmlns:p14="http://schemas.microsoft.com/office/powerpoint/2010/main" val="11392046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685800" y="1981200"/>
            <a:ext cx="7772400" cy="4114800"/>
          </a:xfrm>
        </p:spPr>
        <p:txBody>
          <a:bodyPr/>
          <a:lstStyle/>
          <a:p>
            <a:pPr lvl="0"/>
            <a:endParaRPr lang="en-US" noProof="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AndTx" preserve="1">
  <p:cSld name="Title, Ch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hart Placeholder 2"/>
          <p:cNvSpPr>
            <a:spLocks noGrp="1"/>
          </p:cNvSpPr>
          <p:nvPr>
            <p:ph type="chart" sz="half" idx="1"/>
          </p:nvPr>
        </p:nvSpPr>
        <p:spPr>
          <a:xfrm>
            <a:off x="685800" y="1981200"/>
            <a:ext cx="3810000" cy="4114800"/>
          </a:xfrm>
        </p:spPr>
        <p:txBody>
          <a:bodyPr/>
          <a:lstStyle/>
          <a:p>
            <a:pPr lvl="0"/>
            <a:endParaRPr lang="en-US" noProof="0"/>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1981200"/>
            <a:ext cx="7772400" cy="4114800"/>
          </a:xfrm>
        </p:spPr>
        <p:txBody>
          <a:bodyPr/>
          <a:lstStyle/>
          <a:p>
            <a:pPr lvl="0"/>
            <a:endParaRPr lang="en-US" noProof="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1_Two Content">
    <p:spTree>
      <p:nvGrpSpPr>
        <p:cNvPr id="1" name=""/>
        <p:cNvGrpSpPr/>
        <p:nvPr/>
      </p:nvGrpSpPr>
      <p:grpSpPr>
        <a:xfrm>
          <a:off x="0" y="0"/>
          <a:ext cx="0" cy="0"/>
          <a:chOff x="0" y="0"/>
          <a:chExt cx="0" cy="0"/>
        </a:xfrm>
      </p:grpSpPr>
      <p:sp>
        <p:nvSpPr>
          <p:cNvPr id="19" name="Shape 19"/>
          <p:cNvSpPr>
            <a:spLocks noGrp="1"/>
          </p:cNvSpPr>
          <p:nvPr>
            <p:ph type="title"/>
          </p:nvPr>
        </p:nvSpPr>
        <p:spPr>
          <a:prstGeom prst="rect">
            <a:avLst/>
          </a:prstGeom>
        </p:spPr>
        <p:txBody>
          <a:bodyPr/>
          <a:lstStyle>
            <a:lvl1pPr>
              <a:defRPr sz="3600"/>
            </a:lvl1pPr>
          </a:lstStyle>
          <a:p>
            <a:pPr lvl="0">
              <a:defRPr sz="1800" b="0">
                <a:solidFill>
                  <a:srgbClr val="000000"/>
                </a:solidFill>
              </a:defRPr>
            </a:pPr>
            <a:r>
              <a:rPr sz="3600" b="1" dirty="0">
                <a:solidFill>
                  <a:srgbClr val="B84394"/>
                </a:solidFill>
              </a:rPr>
              <a:t>Title Text</a:t>
            </a:r>
          </a:p>
        </p:txBody>
      </p:sp>
      <p:sp>
        <p:nvSpPr>
          <p:cNvPr id="20" name="Shape 20"/>
          <p:cNvSpPr>
            <a:spLocks noGrp="1"/>
          </p:cNvSpPr>
          <p:nvPr>
            <p:ph type="body" idx="1"/>
          </p:nvPr>
        </p:nvSpPr>
        <p:spPr>
          <a:xfrm>
            <a:off x="628650" y="1825625"/>
            <a:ext cx="7886699" cy="4895851"/>
          </a:xfrm>
          <a:prstGeom prst="rect">
            <a:avLst/>
          </a:prstGeom>
        </p:spPr>
        <p:txBody>
          <a:bodyPr/>
          <a:lstStyle>
            <a:lvl2pPr>
              <a:defRPr sz="2000"/>
            </a:lvl2pPr>
            <a:lvl3pPr>
              <a:defRPr sz="2000"/>
            </a:lvl3pPr>
            <a:lvl4pPr>
              <a:defRPr sz="2000"/>
            </a:lvl4pPr>
            <a:lvl5pPr>
              <a:defRPr sz="2000"/>
            </a:lvl5pPr>
          </a:lstStyle>
          <a:p>
            <a:pPr lvl="0">
              <a:defRPr sz="1800"/>
            </a:pPr>
            <a:r>
              <a:rPr sz="2400" dirty="0"/>
              <a:t>Body Level One</a:t>
            </a:r>
          </a:p>
          <a:p>
            <a:pPr lvl="1">
              <a:defRPr sz="1800"/>
            </a:pPr>
            <a:r>
              <a:rPr sz="2400" dirty="0"/>
              <a:t>Body Level Two</a:t>
            </a:r>
          </a:p>
          <a:p>
            <a:pPr lvl="2">
              <a:defRPr sz="1800"/>
            </a:pPr>
            <a:r>
              <a:rPr sz="2400" dirty="0"/>
              <a:t>Body Level Three</a:t>
            </a:r>
          </a:p>
          <a:p>
            <a:pPr lvl="3">
              <a:defRPr sz="1800"/>
            </a:pPr>
            <a:r>
              <a:rPr sz="2400" dirty="0"/>
              <a:t>Body Level Four</a:t>
            </a:r>
          </a:p>
          <a:p>
            <a:pPr lvl="4">
              <a:defRPr sz="1800"/>
            </a:pPr>
            <a:r>
              <a:rPr sz="2400" dirty="0"/>
              <a:t>Body Level Five</a:t>
            </a:r>
          </a:p>
        </p:txBody>
      </p:sp>
      <p:sp>
        <p:nvSpPr>
          <p:cNvPr id="21" name="Shape 21"/>
          <p:cNvSpPr>
            <a:spLocks noGrp="1"/>
          </p:cNvSpPr>
          <p:nvPr>
            <p:ph type="sldNum" sz="quarter" idx="2"/>
          </p:nvPr>
        </p:nvSpPr>
        <p:spPr>
          <a:xfrm>
            <a:off x="6457950" y="6356351"/>
            <a:ext cx="2057400" cy="365125"/>
          </a:xfrm>
          <a:prstGeom prst="rect">
            <a:avLst/>
          </a:prstGeom>
        </p:spPr>
        <p:txBody>
          <a:bodyPr/>
          <a:lstStyle/>
          <a:p>
            <a:pPr eaLnBrk="1" hangingPunct="1"/>
            <a:fld id="{86CB4B4D-7CA3-9044-876B-883B54F8677D}" type="slidenum">
              <a:rPr>
                <a:solidFill>
                  <a:srgbClr val="FFFFFF"/>
                </a:solidFill>
              </a:rPr>
              <a:pPr eaLnBrk="1" hangingPunct="1"/>
              <a:t>‹#›</a:t>
            </a:fld>
            <a:endParaRPr>
              <a:solidFill>
                <a:srgbClr val="FFFFFF"/>
              </a:solidFill>
            </a:endParaRPr>
          </a:p>
        </p:txBody>
      </p:sp>
    </p:spTree>
    <p:extLst>
      <p:ext uri="{BB962C8B-B14F-4D97-AF65-F5344CB8AC3E}">
        <p14:creationId xmlns:p14="http://schemas.microsoft.com/office/powerpoint/2010/main" val="3657566949"/>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7150050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29197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4014225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354736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465159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8439129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824864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21873014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17835500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660311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856680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685800" y="1981200"/>
            <a:ext cx="7772400" cy="4114800"/>
          </a:xfrm>
        </p:spPr>
        <p:txBody>
          <a:bodyPr/>
          <a:lstStyle/>
          <a:p>
            <a:pPr lvl="0"/>
            <a:endParaRPr lang="en-US" noProof="0"/>
          </a:p>
        </p:txBody>
      </p:sp>
    </p:spTree>
    <p:extLst>
      <p:ext uri="{BB962C8B-B14F-4D97-AF65-F5344CB8AC3E}">
        <p14:creationId xmlns:p14="http://schemas.microsoft.com/office/powerpoint/2010/main" val="581692686"/>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chartAndTx" preserve="1">
  <p:cSld name="Title, Ch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hart Placeholder 2"/>
          <p:cNvSpPr>
            <a:spLocks noGrp="1"/>
          </p:cNvSpPr>
          <p:nvPr>
            <p:ph type="chart" sz="half" idx="1"/>
          </p:nvPr>
        </p:nvSpPr>
        <p:spPr>
          <a:xfrm>
            <a:off x="685800" y="1981200"/>
            <a:ext cx="3810000" cy="4114800"/>
          </a:xfrm>
        </p:spPr>
        <p:txBody>
          <a:bodyPr/>
          <a:lstStyle/>
          <a:p>
            <a:pPr lvl="0"/>
            <a:endParaRPr lang="en-US" noProof="0"/>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32209129"/>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1981200"/>
            <a:ext cx="7772400" cy="4114800"/>
          </a:xfrm>
        </p:spPr>
        <p:txBody>
          <a:bodyPr/>
          <a:lstStyle/>
          <a:p>
            <a:pPr lvl="0"/>
            <a:endParaRPr lang="en-US" noProof="0"/>
          </a:p>
        </p:txBody>
      </p:sp>
    </p:spTree>
    <p:extLst>
      <p:ext uri="{BB962C8B-B14F-4D97-AF65-F5344CB8AC3E}">
        <p14:creationId xmlns:p14="http://schemas.microsoft.com/office/powerpoint/2010/main" val="38887356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graphicFrame>
        <p:nvGraphicFramePr>
          <p:cNvPr id="2" name="Rectangle 8" hidden="1"/>
          <p:cNvGraphicFramePr>
            <a:graphicFrameLocks/>
          </p:cNvGraphicFramePr>
          <p:nvPr userDrawn="1">
            <p:custDataLst>
              <p:tags r:id="rId2"/>
            </p:custData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125" name="think-cell Slide" r:id="rId4" imgW="0" imgH="0" progId="">
                  <p:embed/>
                </p:oleObj>
              </mc:Choice>
              <mc:Fallback>
                <p:oleObj name="think-cell Slide" r:id="rId4" imgW="0" imgH="0" progId="">
                  <p:embed/>
                  <p:pic>
                    <p:nvPicPr>
                      <p:cNvPr id="2" name="Rectangle 8" hidden="1"/>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5912716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6" Type="http://schemas.openxmlformats.org/officeDocument/2006/relationships/theme" Target="../theme/theme2.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12700">
            <a:noFill/>
            <a:miter lim="800000"/>
            <a:headEnd/>
            <a:tailEnd/>
          </a:ln>
          <a:effectLst/>
        </p:spPr>
        <p:txBody>
          <a:bodyPr vert="horz" wrap="square" lIns="90488" tIns="44450" rIns="90488" bIns="44450" numCol="1" anchor="ctr" anchorCtr="0" compatLnSpc="1">
            <a:prstTxWarp prst="textNoShape">
              <a:avLst/>
            </a:prstTxWarp>
          </a:bodyPr>
          <a:lstStyle/>
          <a:p>
            <a:pPr lvl="0"/>
            <a:r>
              <a:rPr lang="tr-TR"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p>
        </p:txBody>
      </p:sp>
      <p:sp>
        <p:nvSpPr>
          <p:cNvPr id="1028" name="Rectangle 4"/>
          <p:cNvSpPr>
            <a:spLocks noChangeArrowheads="1"/>
          </p:cNvSpPr>
          <p:nvPr/>
        </p:nvSpPr>
        <p:spPr bwMode="auto">
          <a:xfrm>
            <a:off x="8520113" y="6378575"/>
            <a:ext cx="504825" cy="363538"/>
          </a:xfrm>
          <a:prstGeom prst="rect">
            <a:avLst/>
          </a:prstGeom>
          <a:noFill/>
          <a:ln w="12700">
            <a:noFill/>
            <a:miter lim="800000"/>
            <a:headEnd/>
            <a:tailEnd/>
          </a:ln>
          <a:effectLst/>
        </p:spPr>
        <p:txBody>
          <a:bodyPr wrap="none" lIns="90488" tIns="44450" rIns="90488" bIns="44450">
            <a:spAutoFit/>
          </a:bodyPr>
          <a:lstStyle/>
          <a:p>
            <a:pPr defTabSz="762000" eaLnBrk="0" hangingPunct="0">
              <a:defRPr/>
            </a:pPr>
            <a:r>
              <a:rPr lang="tr-TR" sz="1800" b="1">
                <a:solidFill>
                  <a:srgbClr val="FFCC00"/>
                </a:solidFill>
                <a:effectLst>
                  <a:outerShdw blurRad="38100" dist="38100" dir="2700000" algn="tl">
                    <a:srgbClr val="000000"/>
                  </a:outerShdw>
                </a:effectLst>
              </a:rPr>
              <a:t>SŞ</a:t>
            </a: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4197" r:id="rId15"/>
  </p:sldLayoutIdLst>
  <p:txStyles>
    <p:titleStyle>
      <a:lvl1pPr algn="ctr" defTabSz="762000" rtl="0" eaLnBrk="0" fontAlgn="base" hangingPunct="0">
        <a:spcBef>
          <a:spcPct val="0"/>
        </a:spcBef>
        <a:spcAft>
          <a:spcPct val="0"/>
        </a:spcAft>
        <a:defRPr sz="3600" b="1">
          <a:solidFill>
            <a:srgbClr val="FE9B03"/>
          </a:solidFill>
          <a:effectLst>
            <a:outerShdw blurRad="38100" dist="38100" dir="2700000" algn="tl">
              <a:srgbClr val="000000"/>
            </a:outerShdw>
          </a:effectLst>
          <a:latin typeface="+mj-lt"/>
          <a:ea typeface="+mj-ea"/>
          <a:cs typeface="+mj-cs"/>
        </a:defRPr>
      </a:lvl1pPr>
      <a:lvl2pPr algn="ctr" defTabSz="762000" rtl="0" eaLnBrk="0" fontAlgn="base" hangingPunct="0">
        <a:spcBef>
          <a:spcPct val="0"/>
        </a:spcBef>
        <a:spcAft>
          <a:spcPct val="0"/>
        </a:spcAft>
        <a:defRPr sz="3600" b="1">
          <a:solidFill>
            <a:srgbClr val="FE9B03"/>
          </a:solidFill>
          <a:effectLst>
            <a:outerShdw blurRad="38100" dist="38100" dir="2700000" algn="tl">
              <a:srgbClr val="000000"/>
            </a:outerShdw>
          </a:effectLst>
          <a:latin typeface="Verdana" pitchFamily="34" charset="0"/>
        </a:defRPr>
      </a:lvl2pPr>
      <a:lvl3pPr algn="ctr" defTabSz="762000" rtl="0" eaLnBrk="0" fontAlgn="base" hangingPunct="0">
        <a:spcBef>
          <a:spcPct val="0"/>
        </a:spcBef>
        <a:spcAft>
          <a:spcPct val="0"/>
        </a:spcAft>
        <a:defRPr sz="3600" b="1">
          <a:solidFill>
            <a:srgbClr val="FE9B03"/>
          </a:solidFill>
          <a:effectLst>
            <a:outerShdw blurRad="38100" dist="38100" dir="2700000" algn="tl">
              <a:srgbClr val="000000"/>
            </a:outerShdw>
          </a:effectLst>
          <a:latin typeface="Verdana" pitchFamily="34" charset="0"/>
        </a:defRPr>
      </a:lvl3pPr>
      <a:lvl4pPr algn="ctr" defTabSz="762000" rtl="0" eaLnBrk="0" fontAlgn="base" hangingPunct="0">
        <a:spcBef>
          <a:spcPct val="0"/>
        </a:spcBef>
        <a:spcAft>
          <a:spcPct val="0"/>
        </a:spcAft>
        <a:defRPr sz="3600" b="1">
          <a:solidFill>
            <a:srgbClr val="FE9B03"/>
          </a:solidFill>
          <a:effectLst>
            <a:outerShdw blurRad="38100" dist="38100" dir="2700000" algn="tl">
              <a:srgbClr val="000000"/>
            </a:outerShdw>
          </a:effectLst>
          <a:latin typeface="Verdana" pitchFamily="34" charset="0"/>
        </a:defRPr>
      </a:lvl4pPr>
      <a:lvl5pPr algn="ctr" defTabSz="762000" rtl="0" eaLnBrk="0" fontAlgn="base" hangingPunct="0">
        <a:spcBef>
          <a:spcPct val="0"/>
        </a:spcBef>
        <a:spcAft>
          <a:spcPct val="0"/>
        </a:spcAft>
        <a:defRPr sz="3600" b="1">
          <a:solidFill>
            <a:srgbClr val="FE9B03"/>
          </a:solidFill>
          <a:effectLst>
            <a:outerShdw blurRad="38100" dist="38100" dir="2700000" algn="tl">
              <a:srgbClr val="000000"/>
            </a:outerShdw>
          </a:effectLst>
          <a:latin typeface="Verdana" pitchFamily="34" charset="0"/>
        </a:defRPr>
      </a:lvl5pPr>
      <a:lvl6pPr marL="457200" algn="ctr" defTabSz="762000" rtl="0" eaLnBrk="0" fontAlgn="base" hangingPunct="0">
        <a:spcBef>
          <a:spcPct val="0"/>
        </a:spcBef>
        <a:spcAft>
          <a:spcPct val="0"/>
        </a:spcAft>
        <a:defRPr sz="3600" b="1">
          <a:solidFill>
            <a:srgbClr val="FE9B03"/>
          </a:solidFill>
          <a:effectLst>
            <a:outerShdw blurRad="38100" dist="38100" dir="2700000" algn="tl">
              <a:srgbClr val="000000"/>
            </a:outerShdw>
          </a:effectLst>
          <a:latin typeface="Verdana" pitchFamily="34" charset="0"/>
        </a:defRPr>
      </a:lvl6pPr>
      <a:lvl7pPr marL="914400" algn="ctr" defTabSz="762000" rtl="0" eaLnBrk="0" fontAlgn="base" hangingPunct="0">
        <a:spcBef>
          <a:spcPct val="0"/>
        </a:spcBef>
        <a:spcAft>
          <a:spcPct val="0"/>
        </a:spcAft>
        <a:defRPr sz="3600" b="1">
          <a:solidFill>
            <a:srgbClr val="FE9B03"/>
          </a:solidFill>
          <a:effectLst>
            <a:outerShdw blurRad="38100" dist="38100" dir="2700000" algn="tl">
              <a:srgbClr val="000000"/>
            </a:outerShdw>
          </a:effectLst>
          <a:latin typeface="Verdana" pitchFamily="34" charset="0"/>
        </a:defRPr>
      </a:lvl7pPr>
      <a:lvl8pPr marL="1371600" algn="ctr" defTabSz="762000" rtl="0" eaLnBrk="0" fontAlgn="base" hangingPunct="0">
        <a:spcBef>
          <a:spcPct val="0"/>
        </a:spcBef>
        <a:spcAft>
          <a:spcPct val="0"/>
        </a:spcAft>
        <a:defRPr sz="3600" b="1">
          <a:solidFill>
            <a:srgbClr val="FE9B03"/>
          </a:solidFill>
          <a:effectLst>
            <a:outerShdw blurRad="38100" dist="38100" dir="2700000" algn="tl">
              <a:srgbClr val="000000"/>
            </a:outerShdw>
          </a:effectLst>
          <a:latin typeface="Verdana" pitchFamily="34" charset="0"/>
        </a:defRPr>
      </a:lvl8pPr>
      <a:lvl9pPr marL="1828800" algn="ctr" defTabSz="762000" rtl="0" eaLnBrk="0" fontAlgn="base" hangingPunct="0">
        <a:spcBef>
          <a:spcPct val="0"/>
        </a:spcBef>
        <a:spcAft>
          <a:spcPct val="0"/>
        </a:spcAft>
        <a:defRPr sz="3600" b="1">
          <a:solidFill>
            <a:srgbClr val="FE9B03"/>
          </a:solidFill>
          <a:effectLst>
            <a:outerShdw blurRad="38100" dist="38100" dir="2700000" algn="tl">
              <a:srgbClr val="000000"/>
            </a:outerShdw>
          </a:effectLst>
          <a:latin typeface="Verdana" pitchFamily="34" charset="0"/>
        </a:defRPr>
      </a:lvl9pPr>
    </p:titleStyle>
    <p:bodyStyle>
      <a:lvl1pPr marL="342900" indent="-342900" algn="l" defTabSz="762000" rtl="0" eaLnBrk="0" fontAlgn="base" hangingPunct="0">
        <a:spcBef>
          <a:spcPct val="20000"/>
        </a:spcBef>
        <a:spcAft>
          <a:spcPct val="0"/>
        </a:spcAft>
        <a:buSzPct val="100000"/>
        <a:buChar char="•"/>
        <a:defRPr sz="3200" b="1">
          <a:solidFill>
            <a:srgbClr val="FAFD00"/>
          </a:solidFill>
          <a:effectLst>
            <a:outerShdw blurRad="38100" dist="38100" dir="2700000" algn="tl">
              <a:srgbClr val="000000"/>
            </a:outerShdw>
          </a:effectLst>
          <a:latin typeface="+mn-lt"/>
          <a:ea typeface="+mn-ea"/>
          <a:cs typeface="+mn-cs"/>
        </a:defRPr>
      </a:lvl1pPr>
      <a:lvl2pPr marL="742950" indent="-285750" algn="l" defTabSz="762000" rtl="0" eaLnBrk="0" fontAlgn="base" hangingPunct="0">
        <a:spcBef>
          <a:spcPct val="20000"/>
        </a:spcBef>
        <a:spcAft>
          <a:spcPct val="0"/>
        </a:spcAft>
        <a:buSzPct val="100000"/>
        <a:buChar char="–"/>
        <a:defRPr sz="2800" b="1">
          <a:solidFill>
            <a:srgbClr val="FAFD00"/>
          </a:solidFill>
          <a:effectLst>
            <a:outerShdw blurRad="38100" dist="38100" dir="2700000" algn="tl">
              <a:srgbClr val="000000"/>
            </a:outerShdw>
          </a:effectLst>
          <a:latin typeface="+mn-lt"/>
        </a:defRPr>
      </a:lvl2pPr>
      <a:lvl3pPr marL="1143000" indent="-228600" algn="l" defTabSz="762000" rtl="0" eaLnBrk="0" fontAlgn="base" hangingPunct="0">
        <a:spcBef>
          <a:spcPct val="20000"/>
        </a:spcBef>
        <a:spcAft>
          <a:spcPct val="0"/>
        </a:spcAft>
        <a:buSzPct val="100000"/>
        <a:buChar char="•"/>
        <a:defRPr sz="2400" b="1">
          <a:solidFill>
            <a:srgbClr val="FAFD00"/>
          </a:solidFill>
          <a:effectLst>
            <a:outerShdw blurRad="38100" dist="38100" dir="2700000" algn="tl">
              <a:srgbClr val="000000"/>
            </a:outerShdw>
          </a:effectLst>
          <a:latin typeface="+mn-lt"/>
        </a:defRPr>
      </a:lvl3pPr>
      <a:lvl4pPr marL="1600200" indent="-228600" algn="l" defTabSz="762000" rtl="0" eaLnBrk="0" fontAlgn="base" hangingPunct="0">
        <a:spcBef>
          <a:spcPct val="20000"/>
        </a:spcBef>
        <a:spcAft>
          <a:spcPct val="0"/>
        </a:spcAft>
        <a:buSzPct val="100000"/>
        <a:buChar char="–"/>
        <a:defRPr sz="2000" b="1">
          <a:solidFill>
            <a:srgbClr val="FAFD00"/>
          </a:solidFill>
          <a:effectLst>
            <a:outerShdw blurRad="38100" dist="38100" dir="2700000" algn="tl">
              <a:srgbClr val="000000"/>
            </a:outerShdw>
          </a:effectLst>
          <a:latin typeface="+mn-lt"/>
        </a:defRPr>
      </a:lvl4pPr>
      <a:lvl5pPr marL="2057400" indent="-228600" algn="l" defTabSz="762000" rtl="0" eaLnBrk="0" fontAlgn="base" hangingPunct="0">
        <a:spcBef>
          <a:spcPct val="20000"/>
        </a:spcBef>
        <a:spcAft>
          <a:spcPct val="0"/>
        </a:spcAft>
        <a:buSzPct val="100000"/>
        <a:buChar char="•"/>
        <a:defRPr sz="2000" b="1">
          <a:solidFill>
            <a:srgbClr val="FAFD00"/>
          </a:solidFill>
          <a:effectLst>
            <a:outerShdw blurRad="38100" dist="38100" dir="2700000" algn="tl">
              <a:srgbClr val="000000"/>
            </a:outerShdw>
          </a:effectLst>
          <a:latin typeface="+mn-lt"/>
        </a:defRPr>
      </a:lvl5pPr>
      <a:lvl6pPr marL="2514600" indent="-228600" algn="l" defTabSz="762000" rtl="0" eaLnBrk="0" fontAlgn="base" hangingPunct="0">
        <a:spcBef>
          <a:spcPct val="20000"/>
        </a:spcBef>
        <a:spcAft>
          <a:spcPct val="0"/>
        </a:spcAft>
        <a:buSzPct val="100000"/>
        <a:buChar char="•"/>
        <a:defRPr sz="2000" b="1">
          <a:solidFill>
            <a:srgbClr val="FAFD00"/>
          </a:solidFill>
          <a:effectLst>
            <a:outerShdw blurRad="38100" dist="38100" dir="2700000" algn="tl">
              <a:srgbClr val="000000"/>
            </a:outerShdw>
          </a:effectLst>
          <a:latin typeface="+mn-lt"/>
        </a:defRPr>
      </a:lvl6pPr>
      <a:lvl7pPr marL="2971800" indent="-228600" algn="l" defTabSz="762000" rtl="0" eaLnBrk="0" fontAlgn="base" hangingPunct="0">
        <a:spcBef>
          <a:spcPct val="20000"/>
        </a:spcBef>
        <a:spcAft>
          <a:spcPct val="0"/>
        </a:spcAft>
        <a:buSzPct val="100000"/>
        <a:buChar char="•"/>
        <a:defRPr sz="2000" b="1">
          <a:solidFill>
            <a:srgbClr val="FAFD00"/>
          </a:solidFill>
          <a:effectLst>
            <a:outerShdw blurRad="38100" dist="38100" dir="2700000" algn="tl">
              <a:srgbClr val="000000"/>
            </a:outerShdw>
          </a:effectLst>
          <a:latin typeface="+mn-lt"/>
        </a:defRPr>
      </a:lvl7pPr>
      <a:lvl8pPr marL="3429000" indent="-228600" algn="l" defTabSz="762000" rtl="0" eaLnBrk="0" fontAlgn="base" hangingPunct="0">
        <a:spcBef>
          <a:spcPct val="20000"/>
        </a:spcBef>
        <a:spcAft>
          <a:spcPct val="0"/>
        </a:spcAft>
        <a:buSzPct val="100000"/>
        <a:buChar char="•"/>
        <a:defRPr sz="2000" b="1">
          <a:solidFill>
            <a:srgbClr val="FAFD00"/>
          </a:solidFill>
          <a:effectLst>
            <a:outerShdw blurRad="38100" dist="38100" dir="2700000" algn="tl">
              <a:srgbClr val="000000"/>
            </a:outerShdw>
          </a:effectLst>
          <a:latin typeface="+mn-lt"/>
        </a:defRPr>
      </a:lvl8pPr>
      <a:lvl9pPr marL="3886200" indent="-228600" algn="l" defTabSz="762000" rtl="0" eaLnBrk="0" fontAlgn="base" hangingPunct="0">
        <a:spcBef>
          <a:spcPct val="20000"/>
        </a:spcBef>
        <a:spcAft>
          <a:spcPct val="0"/>
        </a:spcAft>
        <a:buSzPct val="100000"/>
        <a:buChar char="•"/>
        <a:defRPr sz="2000" b="1">
          <a:solidFill>
            <a:srgbClr val="FAFD00"/>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467283"/>
            <a:ext cx="7772400" cy="1143000"/>
          </a:xfrm>
          <a:prstGeom prst="rect">
            <a:avLst/>
          </a:prstGeom>
          <a:noFill/>
          <a:ln w="12700">
            <a:noFill/>
            <a:miter lim="800000"/>
            <a:headEnd/>
            <a:tailEnd/>
          </a:ln>
          <a:effectLst/>
        </p:spPr>
        <p:txBody>
          <a:bodyPr vert="horz" wrap="square" lIns="90488" tIns="44450" rIns="90488" bIns="44450" numCol="1" anchor="ctr" anchorCtr="0" compatLnSpc="1">
            <a:prstTxWarp prst="textNoShape">
              <a:avLst/>
            </a:prstTxWarp>
          </a:bodyPr>
          <a:lstStyle/>
          <a:p>
            <a:pPr lvl="0"/>
            <a:r>
              <a:rPr lang="tr-TR"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tr-TR" dirty="0" err="1" smtClean="0"/>
              <a:t>Click</a:t>
            </a:r>
            <a:r>
              <a:rPr lang="tr-TR" dirty="0" smtClean="0"/>
              <a:t> </a:t>
            </a:r>
            <a:r>
              <a:rPr lang="tr-TR" dirty="0" err="1" smtClean="0"/>
              <a:t>to</a:t>
            </a:r>
            <a:r>
              <a:rPr lang="tr-TR" dirty="0" smtClean="0"/>
              <a:t> </a:t>
            </a:r>
            <a:r>
              <a:rPr lang="tr-TR" dirty="0" err="1" smtClean="0"/>
              <a:t>edit</a:t>
            </a:r>
            <a:r>
              <a:rPr lang="tr-TR" dirty="0" smtClean="0"/>
              <a:t> Master </a:t>
            </a:r>
            <a:r>
              <a:rPr lang="tr-TR" dirty="0" err="1" smtClean="0"/>
              <a:t>text</a:t>
            </a:r>
            <a:r>
              <a:rPr lang="tr-TR" dirty="0" smtClean="0"/>
              <a:t> </a:t>
            </a:r>
            <a:r>
              <a:rPr lang="tr-TR" dirty="0" err="1" smtClean="0"/>
              <a:t>styles</a:t>
            </a:r>
            <a:endParaRPr lang="tr-TR" dirty="0" smtClean="0"/>
          </a:p>
          <a:p>
            <a:pPr lvl="1"/>
            <a:r>
              <a:rPr lang="tr-TR" dirty="0" smtClean="0"/>
              <a:t>Second </a:t>
            </a:r>
            <a:r>
              <a:rPr lang="tr-TR" dirty="0" err="1" smtClean="0"/>
              <a:t>level</a:t>
            </a:r>
            <a:endParaRPr lang="tr-TR" dirty="0" smtClean="0"/>
          </a:p>
          <a:p>
            <a:pPr lvl="2"/>
            <a:r>
              <a:rPr lang="tr-TR" dirty="0" smtClean="0"/>
              <a:t>Third </a:t>
            </a:r>
            <a:r>
              <a:rPr lang="tr-TR" dirty="0" err="1" smtClean="0"/>
              <a:t>level</a:t>
            </a:r>
            <a:endParaRPr lang="tr-TR" dirty="0" smtClean="0"/>
          </a:p>
          <a:p>
            <a:pPr lvl="3"/>
            <a:r>
              <a:rPr lang="tr-TR" dirty="0" err="1" smtClean="0"/>
              <a:t>Fourth</a:t>
            </a:r>
            <a:r>
              <a:rPr lang="tr-TR" dirty="0" smtClean="0"/>
              <a:t> </a:t>
            </a:r>
            <a:r>
              <a:rPr lang="tr-TR" dirty="0" err="1" smtClean="0"/>
              <a:t>level</a:t>
            </a:r>
            <a:endParaRPr lang="tr-TR" dirty="0" smtClean="0"/>
          </a:p>
          <a:p>
            <a:pPr lvl="4"/>
            <a:r>
              <a:rPr lang="tr-TR" dirty="0" err="1" smtClean="0"/>
              <a:t>Fifth</a:t>
            </a:r>
            <a:r>
              <a:rPr lang="tr-TR" dirty="0" smtClean="0"/>
              <a:t> </a:t>
            </a:r>
            <a:r>
              <a:rPr lang="tr-TR" dirty="0" err="1" smtClean="0"/>
              <a:t>level</a:t>
            </a:r>
            <a:endParaRPr lang="tr-TR" dirty="0" smtClean="0"/>
          </a:p>
        </p:txBody>
      </p:sp>
      <p:sp>
        <p:nvSpPr>
          <p:cNvPr id="1028" name="Rectangle 4"/>
          <p:cNvSpPr>
            <a:spLocks noChangeArrowheads="1"/>
          </p:cNvSpPr>
          <p:nvPr/>
        </p:nvSpPr>
        <p:spPr bwMode="auto">
          <a:xfrm>
            <a:off x="8328324" y="6390717"/>
            <a:ext cx="734176" cy="366767"/>
          </a:xfrm>
          <a:prstGeom prst="rect">
            <a:avLst/>
          </a:prstGeom>
          <a:noFill/>
          <a:ln w="12700">
            <a:noFill/>
            <a:miter lim="800000"/>
            <a:headEnd/>
            <a:tailEnd/>
          </a:ln>
          <a:effectLst/>
        </p:spPr>
        <p:txBody>
          <a:bodyPr wrap="none" lIns="90488" tIns="44450" rIns="90488" bIns="44450">
            <a:spAutoFit/>
          </a:bodyPr>
          <a:lstStyle/>
          <a:p>
            <a:pPr marL="0" marR="0" lvl="0" indent="0" algn="l" defTabSz="762000" rtl="0" eaLnBrk="0" fontAlgn="base" latinLnBrk="0" hangingPunct="0">
              <a:lnSpc>
                <a:spcPct val="100000"/>
              </a:lnSpc>
              <a:spcBef>
                <a:spcPct val="0"/>
              </a:spcBef>
              <a:spcAft>
                <a:spcPct val="0"/>
              </a:spcAft>
              <a:buClrTx/>
              <a:buSzTx/>
              <a:buFontTx/>
              <a:buNone/>
              <a:tabLst/>
              <a:defRPr/>
            </a:pPr>
            <a:r>
              <a:rPr kumimoji="0" lang="tr-TR" sz="1800" b="0" i="0" u="none" strike="noStrike" kern="1200" cap="none" spc="0" normalizeH="0" baseline="0" noProof="0" dirty="0" smtClean="0">
                <a:ln>
                  <a:noFill/>
                </a:ln>
                <a:solidFill>
                  <a:srgbClr val="FF9900"/>
                </a:solidFill>
                <a:effectLst>
                  <a:outerShdw blurRad="38100" dist="38100" dir="2700000" algn="tl">
                    <a:srgbClr val="000000"/>
                  </a:outerShdw>
                </a:effectLst>
                <a:uLnTx/>
                <a:uFillTx/>
                <a:latin typeface="Verdana"/>
                <a:ea typeface="+mn-ea"/>
                <a:cs typeface="+mn-cs"/>
              </a:rPr>
              <a:t>©</a:t>
            </a:r>
            <a:r>
              <a:rPr kumimoji="0" lang="tr-TR" sz="1800" b="0" i="0" u="none" strike="noStrike" kern="1200" cap="none" spc="0" normalizeH="0" baseline="0" noProof="0" dirty="0" smtClean="0">
                <a:ln>
                  <a:noFill/>
                </a:ln>
                <a:solidFill>
                  <a:srgbClr val="FF9900"/>
                </a:solidFill>
                <a:effectLst>
                  <a:outerShdw blurRad="38100" dist="38100" dir="2700000" algn="tl">
                    <a:srgbClr val="000000"/>
                  </a:outerShdw>
                </a:effectLst>
                <a:uLnTx/>
                <a:uFillTx/>
                <a:latin typeface="Comic Sans MS" panose="030F0702030302020204" pitchFamily="66" charset="0"/>
                <a:ea typeface="+mn-ea"/>
                <a:cs typeface="+mn-cs"/>
              </a:rPr>
              <a:t>SŞ</a:t>
            </a:r>
            <a:endParaRPr kumimoji="0" lang="tr-TR" sz="1800" b="0" i="0" u="none" strike="noStrike" kern="1200" cap="none" spc="0" normalizeH="0" baseline="0" noProof="0" dirty="0">
              <a:ln>
                <a:noFill/>
              </a:ln>
              <a:solidFill>
                <a:srgbClr val="FF9900"/>
              </a:solidFill>
              <a:effectLst>
                <a:outerShdw blurRad="38100" dist="38100" dir="2700000" algn="tl">
                  <a:srgbClr val="000000"/>
                </a:outerShdw>
              </a:effectLst>
              <a:uLnTx/>
              <a:uFillTx/>
              <a:latin typeface="Comic Sans MS" panose="030F0702030302020204" pitchFamily="66" charset="0"/>
              <a:ea typeface="+mn-ea"/>
              <a:cs typeface="+mn-cs"/>
            </a:endParaRPr>
          </a:p>
        </p:txBody>
      </p:sp>
    </p:spTree>
    <p:extLst>
      <p:ext uri="{BB962C8B-B14F-4D97-AF65-F5344CB8AC3E}">
        <p14:creationId xmlns:p14="http://schemas.microsoft.com/office/powerpoint/2010/main" val="2010885619"/>
      </p:ext>
    </p:extLst>
  </p:cSld>
  <p:clrMap bg1="lt1" tx1="dk1" bg2="lt2" tx2="dk2" accent1="accent1" accent2="accent2" accent3="accent3" accent4="accent4" accent5="accent5" accent6="accent6" hlink="hlink" folHlink="folHlink"/>
  <p:sldLayoutIdLst>
    <p:sldLayoutId id="2147484227" r:id="rId1"/>
    <p:sldLayoutId id="2147484228" r:id="rId2"/>
    <p:sldLayoutId id="2147484229" r:id="rId3"/>
    <p:sldLayoutId id="2147484230" r:id="rId4"/>
    <p:sldLayoutId id="2147484231" r:id="rId5"/>
    <p:sldLayoutId id="2147484232" r:id="rId6"/>
    <p:sldLayoutId id="2147484233" r:id="rId7"/>
    <p:sldLayoutId id="2147484234" r:id="rId8"/>
    <p:sldLayoutId id="2147484235" r:id="rId9"/>
    <p:sldLayoutId id="2147484236" r:id="rId10"/>
    <p:sldLayoutId id="2147484237" r:id="rId11"/>
    <p:sldLayoutId id="2147484238" r:id="rId12"/>
    <p:sldLayoutId id="2147484239" r:id="rId13"/>
    <p:sldLayoutId id="2147484240" r:id="rId14"/>
    <p:sldLayoutId id="2147484241" r:id="rId15"/>
  </p:sldLayoutIdLst>
  <p:txStyles>
    <p:titleStyle>
      <a:lvl1pPr algn="ctr" defTabSz="762000" rtl="0" eaLnBrk="0" fontAlgn="base" hangingPunct="0">
        <a:spcBef>
          <a:spcPct val="0"/>
        </a:spcBef>
        <a:spcAft>
          <a:spcPct val="0"/>
        </a:spcAft>
        <a:defRPr sz="3200" b="0">
          <a:solidFill>
            <a:srgbClr val="FE9B03"/>
          </a:solidFill>
          <a:effectLst>
            <a:outerShdw blurRad="38100" dist="38100" dir="2700000" algn="tl">
              <a:srgbClr val="000000"/>
            </a:outerShdw>
          </a:effectLst>
          <a:latin typeface="Comic Sans MS" panose="030F0702030302020204" pitchFamily="66" charset="0"/>
          <a:ea typeface="+mj-ea"/>
          <a:cs typeface="+mj-cs"/>
        </a:defRPr>
      </a:lvl1pPr>
      <a:lvl2pPr algn="ctr" defTabSz="762000" rtl="0" eaLnBrk="0" fontAlgn="base" hangingPunct="0">
        <a:spcBef>
          <a:spcPct val="0"/>
        </a:spcBef>
        <a:spcAft>
          <a:spcPct val="0"/>
        </a:spcAft>
        <a:defRPr sz="3600" b="1">
          <a:solidFill>
            <a:srgbClr val="FE9B03"/>
          </a:solidFill>
          <a:effectLst>
            <a:outerShdw blurRad="38100" dist="38100" dir="2700000" algn="tl">
              <a:srgbClr val="000000"/>
            </a:outerShdw>
          </a:effectLst>
          <a:latin typeface="Verdana" pitchFamily="34" charset="0"/>
        </a:defRPr>
      </a:lvl2pPr>
      <a:lvl3pPr algn="ctr" defTabSz="762000" rtl="0" eaLnBrk="0" fontAlgn="base" hangingPunct="0">
        <a:spcBef>
          <a:spcPct val="0"/>
        </a:spcBef>
        <a:spcAft>
          <a:spcPct val="0"/>
        </a:spcAft>
        <a:defRPr sz="3600" b="1">
          <a:solidFill>
            <a:srgbClr val="FE9B03"/>
          </a:solidFill>
          <a:effectLst>
            <a:outerShdw blurRad="38100" dist="38100" dir="2700000" algn="tl">
              <a:srgbClr val="000000"/>
            </a:outerShdw>
          </a:effectLst>
          <a:latin typeface="Verdana" pitchFamily="34" charset="0"/>
        </a:defRPr>
      </a:lvl3pPr>
      <a:lvl4pPr algn="ctr" defTabSz="762000" rtl="0" eaLnBrk="0" fontAlgn="base" hangingPunct="0">
        <a:spcBef>
          <a:spcPct val="0"/>
        </a:spcBef>
        <a:spcAft>
          <a:spcPct val="0"/>
        </a:spcAft>
        <a:defRPr sz="3600" b="1">
          <a:solidFill>
            <a:srgbClr val="FE9B03"/>
          </a:solidFill>
          <a:effectLst>
            <a:outerShdw blurRad="38100" dist="38100" dir="2700000" algn="tl">
              <a:srgbClr val="000000"/>
            </a:outerShdw>
          </a:effectLst>
          <a:latin typeface="Verdana" pitchFamily="34" charset="0"/>
        </a:defRPr>
      </a:lvl4pPr>
      <a:lvl5pPr algn="ctr" defTabSz="762000" rtl="0" eaLnBrk="0" fontAlgn="base" hangingPunct="0">
        <a:spcBef>
          <a:spcPct val="0"/>
        </a:spcBef>
        <a:spcAft>
          <a:spcPct val="0"/>
        </a:spcAft>
        <a:defRPr sz="3600" b="1">
          <a:solidFill>
            <a:srgbClr val="FE9B03"/>
          </a:solidFill>
          <a:effectLst>
            <a:outerShdw blurRad="38100" dist="38100" dir="2700000" algn="tl">
              <a:srgbClr val="000000"/>
            </a:outerShdw>
          </a:effectLst>
          <a:latin typeface="Verdana" pitchFamily="34" charset="0"/>
        </a:defRPr>
      </a:lvl5pPr>
      <a:lvl6pPr marL="457200" algn="ctr" defTabSz="762000" rtl="0" eaLnBrk="0" fontAlgn="base" hangingPunct="0">
        <a:spcBef>
          <a:spcPct val="0"/>
        </a:spcBef>
        <a:spcAft>
          <a:spcPct val="0"/>
        </a:spcAft>
        <a:defRPr sz="3600" b="1">
          <a:solidFill>
            <a:srgbClr val="FE9B03"/>
          </a:solidFill>
          <a:effectLst>
            <a:outerShdw blurRad="38100" dist="38100" dir="2700000" algn="tl">
              <a:srgbClr val="000000"/>
            </a:outerShdw>
          </a:effectLst>
          <a:latin typeface="Verdana" pitchFamily="34" charset="0"/>
        </a:defRPr>
      </a:lvl6pPr>
      <a:lvl7pPr marL="914400" algn="ctr" defTabSz="762000" rtl="0" eaLnBrk="0" fontAlgn="base" hangingPunct="0">
        <a:spcBef>
          <a:spcPct val="0"/>
        </a:spcBef>
        <a:spcAft>
          <a:spcPct val="0"/>
        </a:spcAft>
        <a:defRPr sz="3600" b="1">
          <a:solidFill>
            <a:srgbClr val="FE9B03"/>
          </a:solidFill>
          <a:effectLst>
            <a:outerShdw blurRad="38100" dist="38100" dir="2700000" algn="tl">
              <a:srgbClr val="000000"/>
            </a:outerShdw>
          </a:effectLst>
          <a:latin typeface="Verdana" pitchFamily="34" charset="0"/>
        </a:defRPr>
      </a:lvl7pPr>
      <a:lvl8pPr marL="1371600" algn="ctr" defTabSz="762000" rtl="0" eaLnBrk="0" fontAlgn="base" hangingPunct="0">
        <a:spcBef>
          <a:spcPct val="0"/>
        </a:spcBef>
        <a:spcAft>
          <a:spcPct val="0"/>
        </a:spcAft>
        <a:defRPr sz="3600" b="1">
          <a:solidFill>
            <a:srgbClr val="FE9B03"/>
          </a:solidFill>
          <a:effectLst>
            <a:outerShdw blurRad="38100" dist="38100" dir="2700000" algn="tl">
              <a:srgbClr val="000000"/>
            </a:outerShdw>
          </a:effectLst>
          <a:latin typeface="Verdana" pitchFamily="34" charset="0"/>
        </a:defRPr>
      </a:lvl8pPr>
      <a:lvl9pPr marL="1828800" algn="ctr" defTabSz="762000" rtl="0" eaLnBrk="0" fontAlgn="base" hangingPunct="0">
        <a:spcBef>
          <a:spcPct val="0"/>
        </a:spcBef>
        <a:spcAft>
          <a:spcPct val="0"/>
        </a:spcAft>
        <a:defRPr sz="3600" b="1">
          <a:solidFill>
            <a:srgbClr val="FE9B03"/>
          </a:solidFill>
          <a:effectLst>
            <a:outerShdw blurRad="38100" dist="38100" dir="2700000" algn="tl">
              <a:srgbClr val="000000"/>
            </a:outerShdw>
          </a:effectLst>
          <a:latin typeface="Verdana" pitchFamily="34" charset="0"/>
        </a:defRPr>
      </a:lvl9pPr>
    </p:titleStyle>
    <p:bodyStyle>
      <a:lvl1pPr marL="342900" indent="-342900" algn="l" defTabSz="762000" rtl="0" eaLnBrk="0" fontAlgn="base" hangingPunct="0">
        <a:spcBef>
          <a:spcPct val="20000"/>
        </a:spcBef>
        <a:spcAft>
          <a:spcPct val="0"/>
        </a:spcAft>
        <a:buSzPct val="100000"/>
        <a:buChar char="•"/>
        <a:defRPr sz="3200" b="0">
          <a:solidFill>
            <a:srgbClr val="FF9900"/>
          </a:solidFill>
          <a:effectLst>
            <a:outerShdw blurRad="38100" dist="38100" dir="2700000" algn="tl">
              <a:srgbClr val="000000"/>
            </a:outerShdw>
          </a:effectLst>
          <a:latin typeface="Comic Sans MS" panose="030F0702030302020204" pitchFamily="66" charset="0"/>
          <a:ea typeface="+mn-ea"/>
          <a:cs typeface="+mn-cs"/>
        </a:defRPr>
      </a:lvl1pPr>
      <a:lvl2pPr marL="742950" indent="-285750" algn="l" defTabSz="762000" rtl="0" eaLnBrk="0" fontAlgn="base" hangingPunct="0">
        <a:spcBef>
          <a:spcPct val="20000"/>
        </a:spcBef>
        <a:spcAft>
          <a:spcPct val="0"/>
        </a:spcAft>
        <a:buSzPct val="100000"/>
        <a:buChar char="–"/>
        <a:defRPr sz="2800" b="0">
          <a:solidFill>
            <a:srgbClr val="FF9900"/>
          </a:solidFill>
          <a:effectLst>
            <a:outerShdw blurRad="38100" dist="38100" dir="2700000" algn="tl">
              <a:srgbClr val="000000"/>
            </a:outerShdw>
          </a:effectLst>
          <a:latin typeface="Comic Sans MS" panose="030F0702030302020204" pitchFamily="66" charset="0"/>
        </a:defRPr>
      </a:lvl2pPr>
      <a:lvl3pPr marL="1143000" indent="-228600" algn="l" defTabSz="762000" rtl="0" eaLnBrk="0" fontAlgn="base" hangingPunct="0">
        <a:spcBef>
          <a:spcPct val="20000"/>
        </a:spcBef>
        <a:spcAft>
          <a:spcPct val="0"/>
        </a:spcAft>
        <a:buSzPct val="100000"/>
        <a:buChar char="•"/>
        <a:defRPr sz="2400" b="0">
          <a:solidFill>
            <a:srgbClr val="FF9900"/>
          </a:solidFill>
          <a:effectLst>
            <a:outerShdw blurRad="38100" dist="38100" dir="2700000" algn="tl">
              <a:srgbClr val="000000"/>
            </a:outerShdw>
          </a:effectLst>
          <a:latin typeface="Comic Sans MS" panose="030F0702030302020204" pitchFamily="66" charset="0"/>
        </a:defRPr>
      </a:lvl3pPr>
      <a:lvl4pPr marL="1600200" indent="-228600" algn="l" defTabSz="762000" rtl="0" eaLnBrk="0" fontAlgn="base" hangingPunct="0">
        <a:spcBef>
          <a:spcPct val="20000"/>
        </a:spcBef>
        <a:spcAft>
          <a:spcPct val="0"/>
        </a:spcAft>
        <a:buSzPct val="100000"/>
        <a:buChar char="–"/>
        <a:defRPr sz="2000" b="0">
          <a:solidFill>
            <a:srgbClr val="FF9900"/>
          </a:solidFill>
          <a:effectLst>
            <a:outerShdw blurRad="38100" dist="38100" dir="2700000" algn="tl">
              <a:srgbClr val="000000"/>
            </a:outerShdw>
          </a:effectLst>
          <a:latin typeface="Comic Sans MS" panose="030F0702030302020204" pitchFamily="66" charset="0"/>
        </a:defRPr>
      </a:lvl4pPr>
      <a:lvl5pPr marL="2057400" indent="-228600" algn="l" defTabSz="762000" rtl="0" eaLnBrk="0" fontAlgn="base" hangingPunct="0">
        <a:spcBef>
          <a:spcPct val="20000"/>
        </a:spcBef>
        <a:spcAft>
          <a:spcPct val="0"/>
        </a:spcAft>
        <a:buSzPct val="100000"/>
        <a:buChar char="•"/>
        <a:defRPr sz="2000" b="0">
          <a:solidFill>
            <a:srgbClr val="FF9900"/>
          </a:solidFill>
          <a:effectLst>
            <a:outerShdw blurRad="38100" dist="38100" dir="2700000" algn="tl">
              <a:srgbClr val="000000"/>
            </a:outerShdw>
          </a:effectLst>
          <a:latin typeface="Comic Sans MS" panose="030F0702030302020204" pitchFamily="66" charset="0"/>
        </a:defRPr>
      </a:lvl5pPr>
      <a:lvl6pPr marL="2514600" indent="-228600" algn="l" defTabSz="762000" rtl="0" eaLnBrk="0" fontAlgn="base" hangingPunct="0">
        <a:spcBef>
          <a:spcPct val="20000"/>
        </a:spcBef>
        <a:spcAft>
          <a:spcPct val="0"/>
        </a:spcAft>
        <a:buSzPct val="100000"/>
        <a:buChar char="•"/>
        <a:defRPr sz="2000" b="1">
          <a:solidFill>
            <a:srgbClr val="FAFD00"/>
          </a:solidFill>
          <a:effectLst>
            <a:outerShdw blurRad="38100" dist="38100" dir="2700000" algn="tl">
              <a:srgbClr val="000000"/>
            </a:outerShdw>
          </a:effectLst>
          <a:latin typeface="+mn-lt"/>
        </a:defRPr>
      </a:lvl6pPr>
      <a:lvl7pPr marL="2971800" indent="-228600" algn="l" defTabSz="762000" rtl="0" eaLnBrk="0" fontAlgn="base" hangingPunct="0">
        <a:spcBef>
          <a:spcPct val="20000"/>
        </a:spcBef>
        <a:spcAft>
          <a:spcPct val="0"/>
        </a:spcAft>
        <a:buSzPct val="100000"/>
        <a:buChar char="•"/>
        <a:defRPr sz="2000" b="1">
          <a:solidFill>
            <a:srgbClr val="FAFD00"/>
          </a:solidFill>
          <a:effectLst>
            <a:outerShdw blurRad="38100" dist="38100" dir="2700000" algn="tl">
              <a:srgbClr val="000000"/>
            </a:outerShdw>
          </a:effectLst>
          <a:latin typeface="+mn-lt"/>
        </a:defRPr>
      </a:lvl7pPr>
      <a:lvl8pPr marL="3429000" indent="-228600" algn="l" defTabSz="762000" rtl="0" eaLnBrk="0" fontAlgn="base" hangingPunct="0">
        <a:spcBef>
          <a:spcPct val="20000"/>
        </a:spcBef>
        <a:spcAft>
          <a:spcPct val="0"/>
        </a:spcAft>
        <a:buSzPct val="100000"/>
        <a:buChar char="•"/>
        <a:defRPr sz="2000" b="1">
          <a:solidFill>
            <a:srgbClr val="FAFD00"/>
          </a:solidFill>
          <a:effectLst>
            <a:outerShdw blurRad="38100" dist="38100" dir="2700000" algn="tl">
              <a:srgbClr val="000000"/>
            </a:outerShdw>
          </a:effectLst>
          <a:latin typeface="+mn-lt"/>
        </a:defRPr>
      </a:lvl8pPr>
      <a:lvl9pPr marL="3886200" indent="-228600" algn="l" defTabSz="762000" rtl="0" eaLnBrk="0" fontAlgn="base" hangingPunct="0">
        <a:spcBef>
          <a:spcPct val="20000"/>
        </a:spcBef>
        <a:spcAft>
          <a:spcPct val="0"/>
        </a:spcAft>
        <a:buSzPct val="100000"/>
        <a:buChar char="•"/>
        <a:defRPr sz="2000" b="1">
          <a:solidFill>
            <a:srgbClr val="FAFD00"/>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emf"/><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8.xml"/><Relationship Id="rId1" Type="http://schemas.openxmlformats.org/officeDocument/2006/relationships/slideLayout" Target="../slideLayouts/slideLayout17.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jpg"/><Relationship Id="rId1" Type="http://schemas.openxmlformats.org/officeDocument/2006/relationships/slideLayout" Target="../slideLayouts/slideLayout7.xml"/><Relationship Id="rId5" Type="http://schemas.openxmlformats.org/officeDocument/2006/relationships/image" Target="../media/image14.jpg"/><Relationship Id="rId4" Type="http://schemas.openxmlformats.org/officeDocument/2006/relationships/image" Target="../media/image1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Resim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923" y="17522"/>
            <a:ext cx="9140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4"/>
          <p:cNvSpPr txBox="1">
            <a:spLocks noChangeArrowheads="1"/>
          </p:cNvSpPr>
          <p:nvPr/>
        </p:nvSpPr>
        <p:spPr bwMode="auto">
          <a:xfrm>
            <a:off x="3539572" y="4326174"/>
            <a:ext cx="4796045" cy="1846659"/>
          </a:xfrm>
          <a:prstGeom prst="rect">
            <a:avLst/>
          </a:prstGeom>
          <a:noFill/>
          <a:ln w="9525">
            <a:noFill/>
            <a:miter lim="800000"/>
            <a:headEnd/>
            <a:tailEnd/>
          </a:ln>
          <a:effectLst/>
        </p:spPr>
        <p:txBody>
          <a:bodyPr wrap="square">
            <a:spAutoFit/>
          </a:bodyPr>
          <a:lstStyle/>
          <a:p>
            <a:pPr algn="ctr" eaLnBrk="1" hangingPunct="1">
              <a:defRPr/>
            </a:pPr>
            <a:r>
              <a:rPr lang="tr-TR" sz="2000" b="1" dirty="0">
                <a:latin typeface="Comic Sans MS" pitchFamily="66" charset="0"/>
              </a:rPr>
              <a:t>Prof.Dr.Sezai ŞAHMAY</a:t>
            </a:r>
          </a:p>
          <a:p>
            <a:pPr algn="ctr" eaLnBrk="1" hangingPunct="1">
              <a:defRPr/>
            </a:pPr>
            <a:r>
              <a:rPr lang="tr-TR" sz="1800" dirty="0" smtClean="0">
                <a:latin typeface="Comic Sans MS" pitchFamily="66" charset="0"/>
              </a:rPr>
              <a:t>İstanbul Üniversitesi</a:t>
            </a:r>
          </a:p>
          <a:p>
            <a:pPr algn="ctr" eaLnBrk="1" hangingPunct="1">
              <a:defRPr/>
            </a:pPr>
            <a:r>
              <a:rPr lang="tr-TR" sz="1800" dirty="0" smtClean="0">
                <a:latin typeface="Comic Sans MS" pitchFamily="66" charset="0"/>
              </a:rPr>
              <a:t>Cerrahpaşa </a:t>
            </a:r>
            <a:r>
              <a:rPr lang="tr-TR" sz="1800" dirty="0">
                <a:latin typeface="Comic Sans MS" pitchFamily="66" charset="0"/>
              </a:rPr>
              <a:t>Tıp Fakültesi </a:t>
            </a:r>
            <a:endParaRPr lang="tr-TR" sz="1800" dirty="0" smtClean="0">
              <a:latin typeface="Comic Sans MS" pitchFamily="66" charset="0"/>
            </a:endParaRPr>
          </a:p>
          <a:p>
            <a:pPr algn="ctr" eaLnBrk="1" hangingPunct="1">
              <a:defRPr/>
            </a:pPr>
            <a:r>
              <a:rPr lang="tr-TR" sz="1800" dirty="0" smtClean="0">
                <a:latin typeface="Comic Sans MS" pitchFamily="66" charset="0"/>
              </a:rPr>
              <a:t>Kadın </a:t>
            </a:r>
            <a:r>
              <a:rPr lang="tr-TR" sz="1800" dirty="0">
                <a:latin typeface="Comic Sans MS" pitchFamily="66" charset="0"/>
              </a:rPr>
              <a:t>Hastalıkları ve Doğum ABD</a:t>
            </a:r>
          </a:p>
          <a:p>
            <a:pPr algn="ctr" eaLnBrk="1" hangingPunct="1">
              <a:defRPr/>
            </a:pPr>
            <a:r>
              <a:rPr lang="tr-TR" sz="1800" dirty="0" err="1" smtClean="0">
                <a:latin typeface="Comic Sans MS" pitchFamily="66" charset="0"/>
              </a:rPr>
              <a:t>Reprodüktif</a:t>
            </a:r>
            <a:r>
              <a:rPr lang="tr-TR" sz="1800" dirty="0" smtClean="0">
                <a:latin typeface="Comic Sans MS" pitchFamily="66" charset="0"/>
              </a:rPr>
              <a:t> </a:t>
            </a:r>
            <a:r>
              <a:rPr lang="tr-TR" sz="1800" dirty="0">
                <a:latin typeface="Comic Sans MS" pitchFamily="66" charset="0"/>
              </a:rPr>
              <a:t>Endokrinoloji Bilim </a:t>
            </a:r>
            <a:r>
              <a:rPr lang="tr-TR" sz="1800" dirty="0" smtClean="0">
                <a:latin typeface="Comic Sans MS" pitchFamily="66" charset="0"/>
              </a:rPr>
              <a:t>Dalı</a:t>
            </a:r>
          </a:p>
          <a:p>
            <a:pPr algn="ctr" eaLnBrk="1" hangingPunct="1">
              <a:defRPr/>
            </a:pPr>
            <a:endParaRPr lang="tr-TR" sz="1800" dirty="0">
              <a:latin typeface="Comic Sans MS" pitchFamily="66" charset="0"/>
            </a:endParaRPr>
          </a:p>
        </p:txBody>
      </p:sp>
      <p:sp>
        <p:nvSpPr>
          <p:cNvPr id="4" name="Metin kutusu 5"/>
          <p:cNvSpPr txBox="1">
            <a:spLocks noChangeArrowheads="1"/>
          </p:cNvSpPr>
          <p:nvPr/>
        </p:nvSpPr>
        <p:spPr bwMode="auto">
          <a:xfrm>
            <a:off x="6148871" y="5980905"/>
            <a:ext cx="28228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SzPct val="100000"/>
              <a:buChar char="•"/>
              <a:defRPr sz="3200" b="1">
                <a:solidFill>
                  <a:srgbClr val="FAFD00"/>
                </a:solidFill>
                <a:latin typeface="Times New Roman" panose="02020603050405020304" pitchFamily="18" charset="0"/>
              </a:defRPr>
            </a:lvl1pPr>
            <a:lvl2pPr marL="742950" indent="-285750">
              <a:spcBef>
                <a:spcPct val="20000"/>
              </a:spcBef>
              <a:buSzPct val="100000"/>
              <a:buChar char="–"/>
              <a:defRPr sz="2800" b="1">
                <a:solidFill>
                  <a:srgbClr val="FAFD00"/>
                </a:solidFill>
                <a:latin typeface="Times New Roman" panose="02020603050405020304" pitchFamily="18" charset="0"/>
              </a:defRPr>
            </a:lvl2pPr>
            <a:lvl3pPr marL="1143000" indent="-228600">
              <a:spcBef>
                <a:spcPct val="20000"/>
              </a:spcBef>
              <a:buSzPct val="100000"/>
              <a:buChar char="•"/>
              <a:defRPr sz="2400" b="1">
                <a:solidFill>
                  <a:srgbClr val="FAFD00"/>
                </a:solidFill>
                <a:latin typeface="Times New Roman" panose="02020603050405020304" pitchFamily="18" charset="0"/>
              </a:defRPr>
            </a:lvl3pPr>
            <a:lvl4pPr marL="1600200" indent="-228600">
              <a:spcBef>
                <a:spcPct val="20000"/>
              </a:spcBef>
              <a:buSzPct val="100000"/>
              <a:buChar char="–"/>
              <a:defRPr sz="2000" b="1">
                <a:solidFill>
                  <a:srgbClr val="FAFD00"/>
                </a:solidFill>
                <a:latin typeface="Times New Roman" panose="02020603050405020304" pitchFamily="18" charset="0"/>
              </a:defRPr>
            </a:lvl4pPr>
            <a:lvl5pPr marL="2057400" indent="-228600">
              <a:spcBef>
                <a:spcPct val="20000"/>
              </a:spcBef>
              <a:buSzPct val="100000"/>
              <a:buChar char="•"/>
              <a:defRPr sz="2000" b="1">
                <a:solidFill>
                  <a:srgbClr val="FAFD00"/>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b="1">
                <a:solidFill>
                  <a:srgbClr val="FAFD00"/>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b="1">
                <a:solidFill>
                  <a:srgbClr val="FAFD00"/>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b="1">
                <a:solidFill>
                  <a:srgbClr val="FAFD00"/>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b="1">
                <a:solidFill>
                  <a:srgbClr val="FAFD00"/>
                </a:solidFill>
                <a:latin typeface="Times New Roman" panose="02020603050405020304" pitchFamily="18" charset="0"/>
              </a:defRPr>
            </a:lvl9pPr>
          </a:lstStyle>
          <a:p>
            <a:pPr algn="ctr" eaLnBrk="1" hangingPunct="1">
              <a:spcBef>
                <a:spcPct val="0"/>
              </a:spcBef>
              <a:buSzTx/>
              <a:buFontTx/>
              <a:buNone/>
            </a:pPr>
            <a:r>
              <a:rPr lang="tr-TR" altLang="en-US" sz="2000" b="0" i="1" dirty="0" smtClean="0">
                <a:solidFill>
                  <a:schemeClr val="tx1"/>
                </a:solidFill>
                <a:latin typeface="Verdana" panose="020B0604030504040204" pitchFamily="34" charset="0"/>
              </a:rPr>
              <a:t>www.sahmay.com</a:t>
            </a:r>
            <a:endParaRPr lang="tr-TR" altLang="en-US" sz="2000" b="0" i="1" dirty="0">
              <a:solidFill>
                <a:schemeClr val="tx1"/>
              </a:solidFill>
              <a:latin typeface="Verdana" panose="020B0604030504040204" pitchFamily="34" charset="0"/>
            </a:endParaRPr>
          </a:p>
        </p:txBody>
      </p:sp>
      <p:pic>
        <p:nvPicPr>
          <p:cNvPr id="8" name="Resim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7564" y="4339595"/>
            <a:ext cx="2630785" cy="1975480"/>
          </a:xfrm>
          <a:prstGeom prst="rect">
            <a:avLst/>
          </a:prstGeom>
        </p:spPr>
      </p:pic>
      <p:sp>
        <p:nvSpPr>
          <p:cNvPr id="10" name="Metin kutusu 9"/>
          <p:cNvSpPr txBox="1"/>
          <p:nvPr/>
        </p:nvSpPr>
        <p:spPr>
          <a:xfrm>
            <a:off x="3320774" y="5972748"/>
            <a:ext cx="2828097" cy="400110"/>
          </a:xfrm>
          <a:prstGeom prst="rect">
            <a:avLst/>
          </a:prstGeom>
          <a:noFill/>
        </p:spPr>
        <p:txBody>
          <a:bodyPr wrap="square" rtlCol="0">
            <a:spAutoFit/>
          </a:bodyPr>
          <a:lstStyle/>
          <a:p>
            <a:r>
              <a:rPr lang="tr-TR" sz="2000" i="1" dirty="0">
                <a:latin typeface="Verdana" panose="020B0604030504040204" pitchFamily="34" charset="0"/>
              </a:rPr>
              <a:t>www.jinekolojik.org</a:t>
            </a:r>
          </a:p>
        </p:txBody>
      </p:sp>
      <p:sp>
        <p:nvSpPr>
          <p:cNvPr id="12" name="WordArt 13"/>
          <p:cNvSpPr>
            <a:spLocks noChangeArrowheads="1" noChangeShapeType="1" noTextEdit="1"/>
          </p:cNvSpPr>
          <p:nvPr/>
        </p:nvSpPr>
        <p:spPr bwMode="auto">
          <a:xfrm>
            <a:off x="841259" y="464163"/>
            <a:ext cx="7461480" cy="1214836"/>
          </a:xfrm>
          <a:prstGeom prst="rect">
            <a:avLst/>
          </a:prstGeom>
        </p:spPr>
        <p:txBody>
          <a:bodyPr wrap="none" fromWordArt="1">
            <a:prstTxWarp prst="textWave2">
              <a:avLst>
                <a:gd name="adj1" fmla="val 13005"/>
                <a:gd name="adj2" fmla="val 158"/>
              </a:avLst>
            </a:prstTxWarp>
            <a:scene3d>
              <a:camera prst="orthographicFront"/>
              <a:lightRig rig="flat" dir="tl">
                <a:rot lat="0" lon="0" rev="6600000"/>
              </a:lightRig>
            </a:scene3d>
            <a:sp3d extrusionH="25400" contourW="8890">
              <a:bevelT w="38100" h="31750"/>
              <a:contourClr>
                <a:schemeClr val="accent2">
                  <a:shade val="75000"/>
                </a:schemeClr>
              </a:contourClr>
            </a:sp3d>
          </a:bodyPr>
          <a:lstStyle/>
          <a:p>
            <a:pPr algn="ctr" eaLnBrk="1" hangingPunct="1">
              <a:defRPr/>
            </a:pPr>
            <a:r>
              <a:rPr lang="tr-TR" sz="3600" b="1" kern="10" dirty="0" err="1" smtClean="0">
                <a:ln w="11430"/>
                <a:solidFill>
                  <a:srgbClr val="FE9B03"/>
                </a:solidFill>
                <a:effectLst>
                  <a:outerShdw blurRad="50800" dist="39000" dir="5460000" algn="tl">
                    <a:srgbClr val="000000">
                      <a:alpha val="38000"/>
                    </a:srgbClr>
                  </a:outerShdw>
                </a:effectLst>
                <a:latin typeface="Comic Sans MS" panose="030F0702030302020204" pitchFamily="66" charset="0"/>
              </a:rPr>
              <a:t>Hormonal</a:t>
            </a:r>
            <a:r>
              <a:rPr lang="tr-TR" sz="3600" b="1" kern="10" dirty="0" smtClean="0">
                <a:ln w="11430"/>
                <a:solidFill>
                  <a:srgbClr val="FE9B03"/>
                </a:solidFill>
                <a:effectLst>
                  <a:outerShdw blurRad="50800" dist="39000" dir="5460000" algn="tl">
                    <a:srgbClr val="000000">
                      <a:alpha val="38000"/>
                    </a:srgbClr>
                  </a:outerShdw>
                </a:effectLst>
                <a:latin typeface="Comic Sans MS" panose="030F0702030302020204" pitchFamily="66" charset="0"/>
              </a:rPr>
              <a:t> </a:t>
            </a:r>
            <a:r>
              <a:rPr lang="tr-TR" sz="3600" b="1" kern="10" dirty="0" err="1" smtClean="0">
                <a:ln w="11430"/>
                <a:solidFill>
                  <a:srgbClr val="FE9B03"/>
                </a:solidFill>
                <a:effectLst>
                  <a:outerShdw blurRad="50800" dist="39000" dir="5460000" algn="tl">
                    <a:srgbClr val="000000">
                      <a:alpha val="38000"/>
                    </a:srgbClr>
                  </a:outerShdw>
                </a:effectLst>
                <a:latin typeface="Comic Sans MS" panose="030F0702030302020204" pitchFamily="66" charset="0"/>
              </a:rPr>
              <a:t>Kontrasepsiyon</a:t>
            </a:r>
            <a:endParaRPr lang="en-US" sz="3600" b="1" kern="10" dirty="0">
              <a:ln w="11430"/>
              <a:solidFill>
                <a:srgbClr val="FE9B03"/>
              </a:solidFill>
              <a:effectLst>
                <a:outerShdw blurRad="50800" dist="39000" dir="5460000" algn="tl">
                  <a:srgbClr val="000000">
                    <a:alpha val="38000"/>
                  </a:srgbClr>
                </a:outerShdw>
              </a:effectLst>
              <a:latin typeface="Comic Sans MS" panose="030F0702030302020204" pitchFamily="66" charset="0"/>
            </a:endParaRPr>
          </a:p>
        </p:txBody>
      </p:sp>
      <p:pic>
        <p:nvPicPr>
          <p:cNvPr id="5" name="Resim 4"/>
          <p:cNvPicPr>
            <a:picLocks noChangeAspect="1"/>
          </p:cNvPicPr>
          <p:nvPr/>
        </p:nvPicPr>
        <p:blipFill>
          <a:blip r:embed="rId5"/>
          <a:stretch>
            <a:fillRect/>
          </a:stretch>
        </p:blipFill>
        <p:spPr>
          <a:xfrm>
            <a:off x="2004899" y="1908900"/>
            <a:ext cx="5134201" cy="1267467"/>
          </a:xfrm>
          <a:prstGeom prst="rect">
            <a:avLst/>
          </a:prstGeom>
        </p:spPr>
      </p:pic>
      <p:sp>
        <p:nvSpPr>
          <p:cNvPr id="6" name="Metin kutusu 5"/>
          <p:cNvSpPr txBox="1"/>
          <p:nvPr/>
        </p:nvSpPr>
        <p:spPr>
          <a:xfrm>
            <a:off x="3412092" y="3236053"/>
            <a:ext cx="2362486" cy="461665"/>
          </a:xfrm>
          <a:prstGeom prst="rect">
            <a:avLst/>
          </a:prstGeom>
          <a:noFill/>
        </p:spPr>
        <p:txBody>
          <a:bodyPr wrap="square" rtlCol="0">
            <a:spAutoFit/>
          </a:bodyPr>
          <a:lstStyle/>
          <a:p>
            <a:r>
              <a:rPr lang="tr-TR" sz="2400" dirty="0" smtClean="0">
                <a:effectLst>
                  <a:outerShdw blurRad="38100" dist="38100" dir="2700000" algn="tl">
                    <a:srgbClr val="000000">
                      <a:alpha val="43137"/>
                    </a:srgbClr>
                  </a:outerShdw>
                </a:effectLst>
              </a:rPr>
              <a:t>15 Ocak 2017</a:t>
            </a:r>
            <a:endParaRPr lang="tr-TR" sz="24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89010361"/>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3"/>
          <a:stretch>
            <a:fillRect/>
          </a:stretch>
        </p:blipFill>
        <p:spPr>
          <a:xfrm>
            <a:off x="4427526" y="1984259"/>
            <a:ext cx="4543743" cy="3407807"/>
          </a:xfrm>
          <a:prstGeom prst="rect">
            <a:avLst/>
          </a:prstGeom>
        </p:spPr>
      </p:pic>
      <p:sp>
        <p:nvSpPr>
          <p:cNvPr id="2" name="Title 1"/>
          <p:cNvSpPr>
            <a:spLocks noGrp="1"/>
          </p:cNvSpPr>
          <p:nvPr>
            <p:ph type="title"/>
          </p:nvPr>
        </p:nvSpPr>
        <p:spPr>
          <a:xfrm>
            <a:off x="346135" y="467283"/>
            <a:ext cx="8451729" cy="939081"/>
          </a:xfrm>
        </p:spPr>
        <p:txBody>
          <a:bodyPr/>
          <a:lstStyle/>
          <a:p>
            <a:pPr>
              <a:defRPr/>
            </a:pPr>
            <a:r>
              <a:rPr lang="tr-TR" sz="3200" b="0" dirty="0" smtClean="0">
                <a:latin typeface="Comic Sans MS" pitchFamily="66" charset="0"/>
              </a:rPr>
              <a:t>LNS-IUS Kontrasepsiyon dışı kullanımı</a:t>
            </a:r>
            <a:endParaRPr lang="en-US" sz="3200" b="0" dirty="0">
              <a:latin typeface="Comic Sans MS" pitchFamily="66" charset="0"/>
            </a:endParaRPr>
          </a:p>
        </p:txBody>
      </p:sp>
      <p:sp>
        <p:nvSpPr>
          <p:cNvPr id="5" name="TextBox 4"/>
          <p:cNvSpPr txBox="1"/>
          <p:nvPr/>
        </p:nvSpPr>
        <p:spPr>
          <a:xfrm>
            <a:off x="590550" y="1871663"/>
            <a:ext cx="4432624" cy="4124206"/>
          </a:xfrm>
          <a:prstGeom prst="rect">
            <a:avLst/>
          </a:prstGeom>
          <a:noFill/>
        </p:spPr>
        <p:txBody>
          <a:bodyPr wrap="none">
            <a:spAutoFit/>
          </a:bodyPr>
          <a:lstStyle/>
          <a:p>
            <a:pPr eaLnBrk="0" hangingPunct="0">
              <a:spcBef>
                <a:spcPts val="1200"/>
              </a:spcBef>
              <a:buFont typeface="Arial" pitchFamily="34" charset="0"/>
              <a:buChar char="•"/>
              <a:defRPr/>
            </a:pPr>
            <a:r>
              <a:rPr lang="tr-TR" sz="2400" b="0" dirty="0">
                <a:solidFill>
                  <a:srgbClr val="00FFFF"/>
                </a:solidFill>
                <a:effectLst>
                  <a:outerShdw blurRad="38100" dist="38100" dir="2700000" algn="tl">
                    <a:srgbClr val="000000">
                      <a:alpha val="43137"/>
                    </a:srgbClr>
                  </a:outerShdw>
                </a:effectLst>
                <a:latin typeface="Comic Sans MS" pitchFamily="66" charset="0"/>
                <a:cs typeface="+mn-cs"/>
              </a:rPr>
              <a:t> Menoraji</a:t>
            </a:r>
          </a:p>
          <a:p>
            <a:pPr eaLnBrk="0" hangingPunct="0">
              <a:spcBef>
                <a:spcPts val="1200"/>
              </a:spcBef>
              <a:buFont typeface="Arial" pitchFamily="34" charset="0"/>
              <a:buChar char="•"/>
              <a:defRPr/>
            </a:pPr>
            <a:r>
              <a:rPr lang="tr-TR" sz="2400" b="0" dirty="0">
                <a:solidFill>
                  <a:srgbClr val="00FFFF"/>
                </a:solidFill>
                <a:effectLst>
                  <a:outerShdw blurRad="38100" dist="38100" dir="2700000" algn="tl">
                    <a:srgbClr val="000000">
                      <a:alpha val="43137"/>
                    </a:srgbClr>
                  </a:outerShdw>
                </a:effectLst>
                <a:latin typeface="Comic Sans MS" pitchFamily="66" charset="0"/>
                <a:cs typeface="+mn-cs"/>
              </a:rPr>
              <a:t> Dismenore</a:t>
            </a:r>
          </a:p>
          <a:p>
            <a:pPr eaLnBrk="0" hangingPunct="0">
              <a:spcBef>
                <a:spcPts val="1200"/>
              </a:spcBef>
              <a:buFont typeface="Arial" pitchFamily="34" charset="0"/>
              <a:buChar char="•"/>
              <a:defRPr/>
            </a:pPr>
            <a:r>
              <a:rPr lang="tr-TR" sz="2400" b="0" dirty="0">
                <a:solidFill>
                  <a:srgbClr val="00FFFF"/>
                </a:solidFill>
                <a:effectLst>
                  <a:outerShdw blurRad="38100" dist="38100" dir="2700000" algn="tl">
                    <a:srgbClr val="000000">
                      <a:alpha val="43137"/>
                    </a:srgbClr>
                  </a:outerShdw>
                </a:effectLst>
                <a:latin typeface="Comic Sans MS" pitchFamily="66" charset="0"/>
                <a:cs typeface="+mn-cs"/>
              </a:rPr>
              <a:t> HRT</a:t>
            </a:r>
          </a:p>
          <a:p>
            <a:pPr eaLnBrk="0" hangingPunct="0">
              <a:spcBef>
                <a:spcPts val="1200"/>
              </a:spcBef>
              <a:buFont typeface="Arial" pitchFamily="34" charset="0"/>
              <a:buChar char="•"/>
              <a:defRPr/>
            </a:pPr>
            <a:r>
              <a:rPr lang="tr-TR" sz="2400" b="0" dirty="0">
                <a:solidFill>
                  <a:srgbClr val="00FFFF"/>
                </a:solidFill>
                <a:effectLst>
                  <a:outerShdw blurRad="38100" dist="38100" dir="2700000" algn="tl">
                    <a:srgbClr val="000000">
                      <a:alpha val="43137"/>
                    </a:srgbClr>
                  </a:outerShdw>
                </a:effectLst>
                <a:latin typeface="Comic Sans MS" pitchFamily="66" charset="0"/>
                <a:cs typeface="+mn-cs"/>
              </a:rPr>
              <a:t> Fibroid</a:t>
            </a:r>
          </a:p>
          <a:p>
            <a:pPr eaLnBrk="0" hangingPunct="0">
              <a:spcBef>
                <a:spcPts val="1200"/>
              </a:spcBef>
              <a:buFont typeface="Arial" pitchFamily="34" charset="0"/>
              <a:buChar char="•"/>
              <a:defRPr/>
            </a:pPr>
            <a:r>
              <a:rPr lang="tr-TR" sz="2400" b="0" dirty="0">
                <a:solidFill>
                  <a:srgbClr val="00FFFF"/>
                </a:solidFill>
                <a:effectLst>
                  <a:outerShdw blurRad="38100" dist="38100" dir="2700000" algn="tl">
                    <a:srgbClr val="000000">
                      <a:alpha val="43137"/>
                    </a:srgbClr>
                  </a:outerShdw>
                </a:effectLst>
                <a:latin typeface="Comic Sans MS" pitchFamily="66" charset="0"/>
                <a:cs typeface="+mn-cs"/>
              </a:rPr>
              <a:t> Endometriosis, Adenomyosis</a:t>
            </a:r>
          </a:p>
          <a:p>
            <a:pPr eaLnBrk="0" hangingPunct="0">
              <a:spcBef>
                <a:spcPts val="1200"/>
              </a:spcBef>
              <a:buFont typeface="Arial" pitchFamily="34" charset="0"/>
              <a:buChar char="•"/>
              <a:defRPr/>
            </a:pPr>
            <a:r>
              <a:rPr lang="tr-TR" sz="2400" b="0" dirty="0">
                <a:solidFill>
                  <a:srgbClr val="00FFFF"/>
                </a:solidFill>
                <a:effectLst>
                  <a:outerShdw blurRad="38100" dist="38100" dir="2700000" algn="tl">
                    <a:srgbClr val="000000">
                      <a:alpha val="43137"/>
                    </a:srgbClr>
                  </a:outerShdw>
                </a:effectLst>
                <a:latin typeface="Comic Sans MS" pitchFamily="66" charset="0"/>
                <a:cs typeface="+mn-cs"/>
              </a:rPr>
              <a:t> PMS</a:t>
            </a:r>
          </a:p>
          <a:p>
            <a:pPr eaLnBrk="0" hangingPunct="0">
              <a:spcBef>
                <a:spcPts val="1200"/>
              </a:spcBef>
              <a:buFont typeface="Arial" pitchFamily="34" charset="0"/>
              <a:buChar char="•"/>
              <a:defRPr/>
            </a:pPr>
            <a:r>
              <a:rPr lang="tr-TR" sz="2400" b="0" dirty="0">
                <a:solidFill>
                  <a:srgbClr val="00FFFF"/>
                </a:solidFill>
                <a:effectLst>
                  <a:outerShdw blurRad="38100" dist="38100" dir="2700000" algn="tl">
                    <a:srgbClr val="000000">
                      <a:alpha val="43137"/>
                    </a:srgbClr>
                  </a:outerShdw>
                </a:effectLst>
                <a:latin typeface="Comic Sans MS" pitchFamily="66" charset="0"/>
                <a:cs typeface="+mn-cs"/>
              </a:rPr>
              <a:t> Endometrial hiperplazi</a:t>
            </a:r>
          </a:p>
          <a:p>
            <a:pPr eaLnBrk="0" hangingPunct="0">
              <a:spcBef>
                <a:spcPts val="1200"/>
              </a:spcBef>
              <a:buFont typeface="Arial" pitchFamily="34" charset="0"/>
              <a:buChar char="•"/>
              <a:defRPr/>
            </a:pPr>
            <a:r>
              <a:rPr lang="tr-TR" sz="2400" b="0" dirty="0">
                <a:solidFill>
                  <a:srgbClr val="00FFFF"/>
                </a:solidFill>
                <a:effectLst>
                  <a:outerShdw blurRad="38100" dist="38100" dir="2700000" algn="tl">
                    <a:srgbClr val="000000">
                      <a:alpha val="43137"/>
                    </a:srgbClr>
                  </a:outerShdw>
                </a:effectLst>
                <a:latin typeface="Comic Sans MS" pitchFamily="66" charset="0"/>
                <a:cs typeface="+mn-cs"/>
              </a:rPr>
              <a:t> Tamoksifen kullanımı</a:t>
            </a:r>
            <a:endParaRPr lang="en-US" sz="2400" b="0" dirty="0">
              <a:solidFill>
                <a:srgbClr val="00FFFF"/>
              </a:solidFill>
              <a:effectLst>
                <a:outerShdw blurRad="38100" dist="38100" dir="2700000" algn="tl">
                  <a:srgbClr val="000000">
                    <a:alpha val="43137"/>
                  </a:srgbClr>
                </a:outerShdw>
              </a:effectLst>
              <a:latin typeface="Comic Sans MS" pitchFamily="66" charset="0"/>
              <a:cs typeface="+mn-cs"/>
            </a:endParaRPr>
          </a:p>
        </p:txBody>
      </p:sp>
    </p:spTree>
    <p:extLst>
      <p:ext uri="{BB962C8B-B14F-4D97-AF65-F5344CB8AC3E}">
        <p14:creationId xmlns:p14="http://schemas.microsoft.com/office/powerpoint/2010/main" val="3857235098"/>
      </p:ext>
    </p:extLst>
  </p:cSld>
  <p:clrMapOvr>
    <a:masterClrMapping/>
  </p:clrMapOvr>
  <p:transition spd="slow">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2163" y="2889250"/>
            <a:ext cx="7585075"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2163" y="368300"/>
            <a:ext cx="7559675"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250825" y="6308725"/>
            <a:ext cx="3851275" cy="339725"/>
          </a:xfrm>
          <a:prstGeom prst="rect">
            <a:avLst/>
          </a:prstGeom>
          <a:noFill/>
        </p:spPr>
        <p:txBody>
          <a:bodyPr wrap="none">
            <a:spAutoFit/>
          </a:bodyPr>
          <a:lstStyle/>
          <a:p>
            <a:pPr eaLnBrk="0" hangingPunct="0">
              <a:defRPr/>
            </a:pPr>
            <a:r>
              <a:rPr lang="tr-TR" sz="1600" b="0" i="1" dirty="0">
                <a:solidFill>
                  <a:schemeClr val="tx2">
                    <a:lumMod val="20000"/>
                    <a:lumOff val="80000"/>
                  </a:schemeClr>
                </a:solidFill>
                <a:effectLst>
                  <a:outerShdw blurRad="38100" dist="38100" dir="2700000" algn="tl">
                    <a:srgbClr val="000000">
                      <a:alpha val="43137"/>
                    </a:srgbClr>
                  </a:outerShdw>
                </a:effectLst>
                <a:latin typeface="Comic Sans MS" pitchFamily="66" charset="0"/>
                <a:cs typeface="+mn-cs"/>
              </a:rPr>
              <a:t>Sahmay S.:Gynaecol Forum 16:14, 2011</a:t>
            </a:r>
          </a:p>
        </p:txBody>
      </p:sp>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543" y="178335"/>
            <a:ext cx="4531761" cy="3322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88711" y="178335"/>
            <a:ext cx="4013831" cy="2395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05247" y="3529881"/>
            <a:ext cx="5133506" cy="2673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63468899"/>
      </p:ext>
    </p:extLst>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100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100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fltVal val="0"/>
                                          </p:val>
                                        </p:tav>
                                        <p:tav tm="100000">
                                          <p:val>
                                            <p:strVal val="#ppt_w"/>
                                          </p:val>
                                        </p:tav>
                                      </p:tavLst>
                                    </p:anim>
                                    <p:anim calcmode="lin" valueType="num">
                                      <p:cBhvr>
                                        <p:cTn id="15" dur="1000" fill="hold"/>
                                        <p:tgtEl>
                                          <p:spTgt spid="7"/>
                                        </p:tgtEl>
                                        <p:attrNameLst>
                                          <p:attrName>ppt_h</p:attrName>
                                        </p:attrNameLst>
                                      </p:cBhvr>
                                      <p:tavLst>
                                        <p:tav tm="0">
                                          <p:val>
                                            <p:fltVal val="0"/>
                                          </p:val>
                                        </p:tav>
                                        <p:tav tm="100000">
                                          <p:val>
                                            <p:strVal val="#ppt_h"/>
                                          </p:val>
                                        </p:tav>
                                      </p:tavLst>
                                    </p:anim>
                                    <p:animEffect transition="in" filter="fade">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1000"/>
                                  </p:stCondLst>
                                  <p:childTnLst>
                                    <p:set>
                                      <p:cBhvr>
                                        <p:cTn id="20" dur="1" fill="hold">
                                          <p:stCondLst>
                                            <p:cond delay="0"/>
                                          </p:stCondLst>
                                        </p:cTn>
                                        <p:tgtEl>
                                          <p:spTgt spid="8"/>
                                        </p:tgtEl>
                                        <p:attrNameLst>
                                          <p:attrName>style.visibility</p:attrName>
                                        </p:attrNameLst>
                                      </p:cBhvr>
                                      <p:to>
                                        <p:strVal val="visible"/>
                                      </p:to>
                                    </p:set>
                                    <p:anim calcmode="lin" valueType="num">
                                      <p:cBhvr>
                                        <p:cTn id="21" dur="1000" fill="hold"/>
                                        <p:tgtEl>
                                          <p:spTgt spid="8"/>
                                        </p:tgtEl>
                                        <p:attrNameLst>
                                          <p:attrName>ppt_w</p:attrName>
                                        </p:attrNameLst>
                                      </p:cBhvr>
                                      <p:tavLst>
                                        <p:tav tm="0">
                                          <p:val>
                                            <p:fltVal val="0"/>
                                          </p:val>
                                        </p:tav>
                                        <p:tav tm="100000">
                                          <p:val>
                                            <p:strVal val="#ppt_w"/>
                                          </p:val>
                                        </p:tav>
                                      </p:tavLst>
                                    </p:anim>
                                    <p:anim calcmode="lin" valueType="num">
                                      <p:cBhvr>
                                        <p:cTn id="22" dur="1000" fill="hold"/>
                                        <p:tgtEl>
                                          <p:spTgt spid="8"/>
                                        </p:tgtEl>
                                        <p:attrNameLst>
                                          <p:attrName>ppt_h</p:attrName>
                                        </p:attrNameLst>
                                      </p:cBhvr>
                                      <p:tavLst>
                                        <p:tav tm="0">
                                          <p:val>
                                            <p:fltVal val="0"/>
                                          </p:val>
                                        </p:tav>
                                        <p:tav tm="100000">
                                          <p:val>
                                            <p:strVal val="#ppt_h"/>
                                          </p:val>
                                        </p:tav>
                                      </p:tavLst>
                                    </p:anim>
                                    <p:animEffect transition="in" filter="fade">
                                      <p:cBhvr>
                                        <p:cTn id="2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63695" y="346536"/>
            <a:ext cx="7027422" cy="812796"/>
          </a:xfrm>
        </p:spPr>
        <p:txBody>
          <a:bodyPr/>
          <a:lstStyle/>
          <a:p>
            <a:r>
              <a:rPr lang="tr-TR" b="0" dirty="0" smtClean="0">
                <a:latin typeface="Comic Sans MS" panose="030F0702030302020204" pitchFamily="66" charset="0"/>
              </a:rPr>
              <a:t>Kişiye Özel OK seçimi  - özet</a:t>
            </a:r>
            <a:endParaRPr lang="tr-TR" b="0" dirty="0">
              <a:latin typeface="Comic Sans MS" panose="030F0702030302020204" pitchFamily="66" charset="0"/>
            </a:endParaRPr>
          </a:p>
        </p:txBody>
      </p:sp>
      <p:sp>
        <p:nvSpPr>
          <p:cNvPr id="4" name="Metin kutusu 3"/>
          <p:cNvSpPr txBox="1"/>
          <p:nvPr/>
        </p:nvSpPr>
        <p:spPr>
          <a:xfrm>
            <a:off x="568990" y="1801979"/>
            <a:ext cx="2660481" cy="400110"/>
          </a:xfrm>
          <a:prstGeom prst="rect">
            <a:avLst/>
          </a:prstGeom>
          <a:solidFill>
            <a:srgbClr val="FF6600"/>
          </a:solid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r-TR" sz="2000" b="0" i="0" u="none" strike="noStrike" kern="120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Comic Sans MS" panose="030F0702030302020204" pitchFamily="66" charset="0"/>
                <a:ea typeface="+mn-ea"/>
                <a:cs typeface="+mn-cs"/>
              </a:rPr>
              <a:t>Adet kanama miktarı</a:t>
            </a:r>
            <a:endParaRPr kumimoji="0" lang="tr-TR" sz="20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omic Sans MS" panose="030F0702030302020204" pitchFamily="66" charset="0"/>
              <a:ea typeface="+mn-ea"/>
              <a:cs typeface="+mn-cs"/>
            </a:endParaRPr>
          </a:p>
        </p:txBody>
      </p:sp>
      <p:sp>
        <p:nvSpPr>
          <p:cNvPr id="6" name="Metin kutusu 5"/>
          <p:cNvSpPr txBox="1"/>
          <p:nvPr/>
        </p:nvSpPr>
        <p:spPr>
          <a:xfrm>
            <a:off x="3381031" y="1641031"/>
            <a:ext cx="2769128" cy="707886"/>
          </a:xfrm>
          <a:prstGeom prst="rect">
            <a:avLst/>
          </a:prstGeom>
          <a:solidFill>
            <a:srgbClr val="FF6600"/>
          </a:solid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r-TR" sz="2000" b="0" i="0" u="none" strike="noStrike" kern="120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Comic Sans MS" panose="030F0702030302020204" pitchFamily="66" charset="0"/>
                <a:ea typeface="+mn-ea"/>
                <a:cs typeface="+mn-cs"/>
              </a:rPr>
              <a:t>Akne, Kıllanma artışı, saç dökülmesi</a:t>
            </a:r>
            <a:endParaRPr kumimoji="0" lang="tr-TR" sz="20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omic Sans MS" panose="030F0702030302020204" pitchFamily="66" charset="0"/>
              <a:ea typeface="+mn-ea"/>
              <a:cs typeface="+mn-cs"/>
            </a:endParaRPr>
          </a:p>
        </p:txBody>
      </p:sp>
      <p:sp>
        <p:nvSpPr>
          <p:cNvPr id="7" name="Metin kutusu 6"/>
          <p:cNvSpPr txBox="1"/>
          <p:nvPr/>
        </p:nvSpPr>
        <p:spPr>
          <a:xfrm>
            <a:off x="6301719" y="1791780"/>
            <a:ext cx="2748976" cy="400110"/>
          </a:xfrm>
          <a:prstGeom prst="rect">
            <a:avLst/>
          </a:prstGeom>
          <a:solidFill>
            <a:srgbClr val="FF6600"/>
          </a:solid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r-TR" sz="2000" b="0" i="0" u="none" strike="noStrike" kern="120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Comic Sans MS" panose="030F0702030302020204" pitchFamily="66" charset="0"/>
                <a:ea typeface="+mn-ea"/>
                <a:cs typeface="+mn-cs"/>
              </a:rPr>
              <a:t>Adet öncesi gerginlik</a:t>
            </a:r>
            <a:endParaRPr kumimoji="0" lang="tr-TR" sz="20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omic Sans MS" panose="030F0702030302020204" pitchFamily="66" charset="0"/>
              <a:ea typeface="+mn-ea"/>
              <a:cs typeface="+mn-cs"/>
            </a:endParaRPr>
          </a:p>
        </p:txBody>
      </p:sp>
      <p:sp>
        <p:nvSpPr>
          <p:cNvPr id="8" name="Metin kutusu 7"/>
          <p:cNvSpPr txBox="1"/>
          <p:nvPr/>
        </p:nvSpPr>
        <p:spPr>
          <a:xfrm>
            <a:off x="746623" y="3247997"/>
            <a:ext cx="877676" cy="400110"/>
          </a:xfrm>
          <a:prstGeom prst="rect">
            <a:avLst/>
          </a:prstGeom>
          <a:solidFill>
            <a:schemeClr val="tx1">
              <a:lumMod val="50000"/>
            </a:schemeClr>
          </a:solid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r-TR" sz="2000" b="0" i="0" u="none" strike="noStrike" kern="120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Comic Sans MS" panose="030F0702030302020204" pitchFamily="66" charset="0"/>
                <a:ea typeface="+mn-ea"/>
                <a:cs typeface="+mn-cs"/>
              </a:rPr>
              <a:t>Fazla</a:t>
            </a:r>
            <a:endParaRPr kumimoji="0" lang="tr-TR" sz="20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omic Sans MS" panose="030F0702030302020204" pitchFamily="66" charset="0"/>
              <a:ea typeface="+mn-ea"/>
              <a:cs typeface="+mn-cs"/>
            </a:endParaRPr>
          </a:p>
        </p:txBody>
      </p:sp>
      <p:sp>
        <p:nvSpPr>
          <p:cNvPr id="9" name="Metin kutusu 8"/>
          <p:cNvSpPr txBox="1"/>
          <p:nvPr/>
        </p:nvSpPr>
        <p:spPr>
          <a:xfrm>
            <a:off x="2104099" y="3269651"/>
            <a:ext cx="1155987" cy="400110"/>
          </a:xfrm>
          <a:prstGeom prst="rect">
            <a:avLst/>
          </a:prstGeom>
          <a:solidFill>
            <a:schemeClr val="tx1">
              <a:lumMod val="50000"/>
            </a:schemeClr>
          </a:solid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r-TR" sz="2000" b="0" i="0" u="none" strike="noStrike" kern="120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Comic Sans MS" panose="030F0702030302020204" pitchFamily="66" charset="0"/>
                <a:ea typeface="+mn-ea"/>
                <a:cs typeface="+mn-cs"/>
              </a:rPr>
              <a:t>Normal</a:t>
            </a:r>
            <a:endParaRPr kumimoji="0" lang="tr-TR" sz="20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omic Sans MS" panose="030F0702030302020204" pitchFamily="66" charset="0"/>
              <a:ea typeface="+mn-ea"/>
              <a:cs typeface="+mn-cs"/>
            </a:endParaRPr>
          </a:p>
        </p:txBody>
      </p:sp>
      <p:sp>
        <p:nvSpPr>
          <p:cNvPr id="10" name="Metin kutusu 9"/>
          <p:cNvSpPr txBox="1"/>
          <p:nvPr/>
        </p:nvSpPr>
        <p:spPr>
          <a:xfrm>
            <a:off x="3819805" y="3238823"/>
            <a:ext cx="602751" cy="400110"/>
          </a:xfrm>
          <a:prstGeom prst="rect">
            <a:avLst/>
          </a:prstGeom>
          <a:solidFill>
            <a:schemeClr val="tx1">
              <a:lumMod val="50000"/>
            </a:schemeClr>
          </a:solid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r-TR" sz="2000" b="0" i="0" u="none" strike="noStrike" kern="120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Comic Sans MS" panose="030F0702030302020204" pitchFamily="66" charset="0"/>
                <a:ea typeface="+mn-ea"/>
                <a:cs typeface="+mn-cs"/>
              </a:rPr>
              <a:t>Var</a:t>
            </a:r>
            <a:endParaRPr kumimoji="0" lang="tr-TR" sz="20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omic Sans MS" panose="030F0702030302020204" pitchFamily="66" charset="0"/>
              <a:ea typeface="+mn-ea"/>
              <a:cs typeface="+mn-cs"/>
            </a:endParaRPr>
          </a:p>
        </p:txBody>
      </p:sp>
      <p:sp>
        <p:nvSpPr>
          <p:cNvPr id="11" name="Metin kutusu 10"/>
          <p:cNvSpPr txBox="1"/>
          <p:nvPr/>
        </p:nvSpPr>
        <p:spPr>
          <a:xfrm>
            <a:off x="5075607" y="3238823"/>
            <a:ext cx="638284" cy="400110"/>
          </a:xfrm>
          <a:prstGeom prst="rect">
            <a:avLst/>
          </a:prstGeom>
          <a:solidFill>
            <a:schemeClr val="tx1">
              <a:lumMod val="50000"/>
            </a:schemeClr>
          </a:solid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r-TR" sz="2000" b="0" i="0" u="none" strike="noStrike" kern="120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Comic Sans MS" panose="030F0702030302020204" pitchFamily="66" charset="0"/>
                <a:ea typeface="+mn-ea"/>
                <a:cs typeface="+mn-cs"/>
              </a:rPr>
              <a:t>Yok</a:t>
            </a:r>
            <a:endParaRPr kumimoji="0" lang="tr-TR" sz="20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omic Sans MS" panose="030F0702030302020204" pitchFamily="66" charset="0"/>
              <a:ea typeface="+mn-ea"/>
              <a:cs typeface="+mn-cs"/>
            </a:endParaRPr>
          </a:p>
        </p:txBody>
      </p:sp>
      <p:sp>
        <p:nvSpPr>
          <p:cNvPr id="12" name="Metin kutusu 11"/>
          <p:cNvSpPr txBox="1"/>
          <p:nvPr/>
        </p:nvSpPr>
        <p:spPr>
          <a:xfrm>
            <a:off x="8010292" y="3238823"/>
            <a:ext cx="602751" cy="400110"/>
          </a:xfrm>
          <a:prstGeom prst="rect">
            <a:avLst/>
          </a:prstGeom>
          <a:solidFill>
            <a:schemeClr val="tx1">
              <a:lumMod val="50000"/>
            </a:schemeClr>
          </a:solid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r-TR" sz="2000" b="0" i="0" u="none" strike="noStrike" kern="120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Comic Sans MS" panose="030F0702030302020204" pitchFamily="66" charset="0"/>
                <a:ea typeface="+mn-ea"/>
                <a:cs typeface="+mn-cs"/>
              </a:rPr>
              <a:t>Var</a:t>
            </a:r>
            <a:endParaRPr kumimoji="0" lang="tr-TR" sz="20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omic Sans MS" panose="030F0702030302020204" pitchFamily="66" charset="0"/>
              <a:ea typeface="+mn-ea"/>
              <a:cs typeface="+mn-cs"/>
            </a:endParaRPr>
          </a:p>
        </p:txBody>
      </p:sp>
      <p:sp>
        <p:nvSpPr>
          <p:cNvPr id="13" name="Metin kutusu 12"/>
          <p:cNvSpPr txBox="1"/>
          <p:nvPr/>
        </p:nvSpPr>
        <p:spPr>
          <a:xfrm>
            <a:off x="6562319" y="3229518"/>
            <a:ext cx="638284" cy="400110"/>
          </a:xfrm>
          <a:prstGeom prst="rect">
            <a:avLst/>
          </a:prstGeom>
          <a:solidFill>
            <a:schemeClr val="tx1">
              <a:lumMod val="50000"/>
            </a:schemeClr>
          </a:solid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r-TR" sz="2000" b="0" i="0" u="none" strike="noStrike" kern="1200" cap="none" spc="0" normalizeH="0" baseline="0" noProof="0" dirty="0" smtClean="0">
                <a:ln>
                  <a:noFill/>
                </a:ln>
                <a:solidFill>
                  <a:srgbClr val="FFFFFF"/>
                </a:solidFill>
                <a:effectLst>
                  <a:outerShdw blurRad="38100" dist="38100" dir="2700000" algn="tl">
                    <a:srgbClr val="000000">
                      <a:alpha val="43137"/>
                    </a:srgbClr>
                  </a:outerShdw>
                </a:effectLst>
                <a:uLnTx/>
                <a:uFillTx/>
                <a:latin typeface="Comic Sans MS" panose="030F0702030302020204" pitchFamily="66" charset="0"/>
                <a:ea typeface="+mn-ea"/>
                <a:cs typeface="+mn-cs"/>
              </a:rPr>
              <a:t>Yok</a:t>
            </a:r>
            <a:endParaRPr kumimoji="0" lang="tr-TR" sz="20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omic Sans MS" panose="030F0702030302020204" pitchFamily="66" charset="0"/>
              <a:ea typeface="+mn-ea"/>
              <a:cs typeface="+mn-cs"/>
            </a:endParaRPr>
          </a:p>
        </p:txBody>
      </p:sp>
      <p:sp>
        <p:nvSpPr>
          <p:cNvPr id="14" name="Metin kutusu 13"/>
          <p:cNvSpPr txBox="1"/>
          <p:nvPr/>
        </p:nvSpPr>
        <p:spPr>
          <a:xfrm>
            <a:off x="3123097" y="4352820"/>
            <a:ext cx="2150277" cy="646331"/>
          </a:xfrm>
          <a:prstGeom prst="rect">
            <a:avLst/>
          </a:prstGeom>
          <a:solidFill>
            <a:srgbClr val="FF9933"/>
          </a:solid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r-TR" sz="1800" b="0" i="0" u="none" strike="noStrike" kern="1200" cap="none" spc="0" normalizeH="0" baseline="0" noProof="0" dirty="0" err="1" smtClean="0">
                <a:ln>
                  <a:noFill/>
                </a:ln>
                <a:solidFill>
                  <a:srgbClr val="000000"/>
                </a:solidFill>
                <a:effectLst/>
                <a:uLnTx/>
                <a:uFillTx/>
                <a:latin typeface="Comic Sans MS" panose="030F0702030302020204" pitchFamily="66" charset="0"/>
              </a:rPr>
              <a:t>Yasmin</a:t>
            </a:r>
            <a:r>
              <a:rPr kumimoji="0" lang="tr-TR" sz="1800" b="0" i="0" u="none" strike="noStrike" kern="1200" cap="none" spc="0" normalizeH="0" baseline="0" noProof="0" dirty="0" smtClean="0">
                <a:ln>
                  <a:noFill/>
                </a:ln>
                <a:solidFill>
                  <a:srgbClr val="000000"/>
                </a:solidFill>
                <a:effectLst/>
                <a:uLnTx/>
                <a:uFillTx/>
                <a:latin typeface="Comic Sans MS" panose="030F0702030302020204" pitchFamily="66" charset="0"/>
              </a:rPr>
              <a:t>/</a:t>
            </a:r>
            <a:r>
              <a:rPr kumimoji="0" lang="tr-TR" sz="1800" b="0" i="0" u="none" strike="noStrike" kern="1200" cap="none" spc="0" normalizeH="0" baseline="0" noProof="0" dirty="0" err="1" smtClean="0">
                <a:ln>
                  <a:noFill/>
                </a:ln>
                <a:solidFill>
                  <a:srgbClr val="000000"/>
                </a:solidFill>
                <a:effectLst/>
                <a:uLnTx/>
                <a:uFillTx/>
                <a:latin typeface="Comic Sans MS" panose="030F0702030302020204" pitchFamily="66" charset="0"/>
              </a:rPr>
              <a:t>Yazz</a:t>
            </a:r>
            <a:endParaRPr kumimoji="0" lang="tr-TR" sz="1800" b="0" i="0" u="none" strike="noStrike" kern="1200" cap="none" spc="0" normalizeH="0" baseline="0" noProof="0" dirty="0" smtClean="0">
              <a:ln>
                <a:noFill/>
              </a:ln>
              <a:solidFill>
                <a:srgbClr val="000000"/>
              </a:solidFill>
              <a:effectLst/>
              <a:uLnTx/>
              <a:uFillTx/>
              <a:latin typeface="Comic Sans MS" panose="030F0702030302020204" pitchFamily="66"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tr-TR" sz="1800" dirty="0" err="1" smtClean="0">
                <a:solidFill>
                  <a:srgbClr val="000000"/>
                </a:solidFill>
                <a:latin typeface="Comic Sans MS" panose="030F0702030302020204" pitchFamily="66" charset="0"/>
              </a:rPr>
              <a:t>Drosetil</a:t>
            </a:r>
            <a:r>
              <a:rPr lang="tr-TR" sz="1800" dirty="0" smtClean="0">
                <a:solidFill>
                  <a:srgbClr val="000000"/>
                </a:solidFill>
                <a:latin typeface="Comic Sans MS" panose="030F0702030302020204" pitchFamily="66" charset="0"/>
              </a:rPr>
              <a:t>/</a:t>
            </a:r>
            <a:r>
              <a:rPr lang="tr-TR" sz="1800" dirty="0" err="1" smtClean="0">
                <a:solidFill>
                  <a:srgbClr val="000000"/>
                </a:solidFill>
                <a:latin typeface="Comic Sans MS" panose="030F0702030302020204" pitchFamily="66" charset="0"/>
              </a:rPr>
              <a:t>Drospera</a:t>
            </a:r>
            <a:endParaRPr kumimoji="0" lang="tr-TR" sz="1800" b="0" i="0" u="none" strike="noStrike" kern="1200" cap="none" spc="0" normalizeH="0" baseline="0" noProof="0" dirty="0">
              <a:ln>
                <a:noFill/>
              </a:ln>
              <a:solidFill>
                <a:srgbClr val="000000"/>
              </a:solidFill>
              <a:effectLst/>
              <a:uLnTx/>
              <a:uFillTx/>
              <a:latin typeface="Comic Sans MS" panose="030F0702030302020204" pitchFamily="66" charset="0"/>
            </a:endParaRPr>
          </a:p>
        </p:txBody>
      </p:sp>
      <p:sp>
        <p:nvSpPr>
          <p:cNvPr id="15" name="Metin kutusu 14"/>
          <p:cNvSpPr txBox="1"/>
          <p:nvPr/>
        </p:nvSpPr>
        <p:spPr>
          <a:xfrm>
            <a:off x="530785" y="4395315"/>
            <a:ext cx="1309352" cy="646331"/>
          </a:xfrm>
          <a:prstGeom prst="rect">
            <a:avLst/>
          </a:prstGeom>
          <a:solidFill>
            <a:srgbClr val="FF9933"/>
          </a:solid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r-TR" sz="1800" b="0" i="0" u="none" strike="noStrike" kern="1200" cap="none" spc="0" normalizeH="0" baseline="0" noProof="0" dirty="0" err="1" smtClean="0">
                <a:ln>
                  <a:noFill/>
                </a:ln>
                <a:solidFill>
                  <a:srgbClr val="000000"/>
                </a:solidFill>
                <a:effectLst/>
                <a:uLnTx/>
                <a:uFillTx/>
                <a:latin typeface="Comic Sans MS" panose="030F0702030302020204" pitchFamily="66" charset="0"/>
              </a:rPr>
              <a:t>Qlairista</a:t>
            </a:r>
            <a:r>
              <a:rPr lang="tr-TR" sz="1800" dirty="0">
                <a:solidFill>
                  <a:srgbClr val="000000"/>
                </a:solidFill>
                <a:latin typeface="Comic Sans MS" panose="030F0702030302020204" pitchFamily="66" charset="0"/>
              </a:rPr>
              <a:t> </a:t>
            </a:r>
            <a:r>
              <a:rPr lang="tr-TR" sz="1800" dirty="0" err="1" smtClean="0">
                <a:solidFill>
                  <a:srgbClr val="000000"/>
                </a:solidFill>
                <a:latin typeface="Comic Sans MS" panose="030F0702030302020204" pitchFamily="66" charset="0"/>
              </a:rPr>
              <a:t>Dienille</a:t>
            </a:r>
            <a:endParaRPr kumimoji="0" lang="tr-TR" sz="1800" b="0" i="0" u="none" strike="noStrike" kern="1200" cap="none" spc="0" normalizeH="0" baseline="0" noProof="0" dirty="0">
              <a:ln>
                <a:noFill/>
              </a:ln>
              <a:solidFill>
                <a:srgbClr val="000000"/>
              </a:solidFill>
              <a:effectLst/>
              <a:uLnTx/>
              <a:uFillTx/>
              <a:latin typeface="Comic Sans MS" panose="030F0702030302020204" pitchFamily="66" charset="0"/>
            </a:endParaRPr>
          </a:p>
        </p:txBody>
      </p:sp>
      <p:sp>
        <p:nvSpPr>
          <p:cNvPr id="16" name="Metin kutusu 15"/>
          <p:cNvSpPr txBox="1"/>
          <p:nvPr/>
        </p:nvSpPr>
        <p:spPr>
          <a:xfrm>
            <a:off x="7614255" y="4362700"/>
            <a:ext cx="1427218" cy="646331"/>
          </a:xfrm>
          <a:prstGeom prst="rect">
            <a:avLst/>
          </a:prstGeom>
          <a:solidFill>
            <a:srgbClr val="FF9933"/>
          </a:solid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r-TR" sz="1800" b="0" i="0" u="none" strike="noStrike" kern="1200" cap="none" spc="0" normalizeH="0" baseline="0" noProof="0" dirty="0" err="1" smtClean="0">
                <a:ln>
                  <a:noFill/>
                </a:ln>
                <a:solidFill>
                  <a:srgbClr val="000000"/>
                </a:solidFill>
                <a:effectLst/>
                <a:uLnTx/>
                <a:uFillTx/>
                <a:latin typeface="Comic Sans MS" panose="030F0702030302020204" pitchFamily="66" charset="0"/>
                <a:ea typeface="+mn-ea"/>
                <a:cs typeface="+mn-cs"/>
              </a:rPr>
              <a:t>Yazz</a:t>
            </a:r>
            <a:r>
              <a:rPr kumimoji="0" lang="tr-TR" sz="1800" b="0" i="0" u="none" strike="noStrike" kern="1200" cap="none" spc="0" normalizeH="0" baseline="0" noProof="0" dirty="0" smtClean="0">
                <a:ln>
                  <a:noFill/>
                </a:ln>
                <a:solidFill>
                  <a:srgbClr val="000000"/>
                </a:solidFill>
                <a:effectLst/>
                <a:uLnTx/>
                <a:uFillTx/>
                <a:latin typeface="Comic Sans MS" panose="030F0702030302020204" pitchFamily="66" charset="0"/>
                <a:ea typeface="+mn-ea"/>
                <a:cs typeface="+mn-cs"/>
              </a:rPr>
              <a:t> </a:t>
            </a:r>
            <a:r>
              <a:rPr kumimoji="0" lang="tr-TR" sz="1800" b="0" i="0" u="none" strike="noStrike" kern="1200" cap="none" spc="0" normalizeH="0" baseline="0" noProof="0" dirty="0" err="1" smtClean="0">
                <a:ln>
                  <a:noFill/>
                </a:ln>
                <a:solidFill>
                  <a:srgbClr val="000000"/>
                </a:solidFill>
                <a:effectLst/>
                <a:uLnTx/>
                <a:uFillTx/>
                <a:latin typeface="Comic Sans MS" panose="030F0702030302020204" pitchFamily="66" charset="0"/>
                <a:ea typeface="+mn-ea"/>
                <a:cs typeface="+mn-cs"/>
              </a:rPr>
              <a:t>Drospera</a:t>
            </a:r>
            <a:endParaRPr kumimoji="0" lang="tr-TR" sz="1800" b="0" i="0" u="none" strike="noStrike" kern="1200" cap="none" spc="0" normalizeH="0" baseline="0" noProof="0" dirty="0">
              <a:ln>
                <a:noFill/>
              </a:ln>
              <a:solidFill>
                <a:srgbClr val="000000"/>
              </a:solidFill>
              <a:effectLst/>
              <a:uLnTx/>
              <a:uFillTx/>
              <a:latin typeface="Comic Sans MS" panose="030F0702030302020204" pitchFamily="66" charset="0"/>
              <a:ea typeface="+mn-ea"/>
              <a:cs typeface="+mn-cs"/>
            </a:endParaRPr>
          </a:p>
        </p:txBody>
      </p:sp>
      <p:sp>
        <p:nvSpPr>
          <p:cNvPr id="18" name="Aşağı Ok 17"/>
          <p:cNvSpPr/>
          <p:nvPr/>
        </p:nvSpPr>
        <p:spPr>
          <a:xfrm>
            <a:off x="2587743" y="2444810"/>
            <a:ext cx="154112" cy="678094"/>
          </a:xfrm>
          <a:prstGeom prst="down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tr-TR" sz="2000" b="0" i="0" u="none" strike="noStrike" kern="1200" cap="none" spc="0" normalizeH="0" baseline="0" noProof="0">
              <a:ln>
                <a:noFill/>
              </a:ln>
              <a:solidFill>
                <a:srgbClr val="FFFFFF"/>
              </a:solidFill>
              <a:effectLst/>
              <a:uLnTx/>
              <a:uFillTx/>
              <a:latin typeface="Times New Roman"/>
              <a:ea typeface="+mn-ea"/>
              <a:cs typeface="+mn-cs"/>
            </a:endParaRPr>
          </a:p>
        </p:txBody>
      </p:sp>
      <p:sp>
        <p:nvSpPr>
          <p:cNvPr id="19" name="Aşağı Ok 18"/>
          <p:cNvSpPr/>
          <p:nvPr/>
        </p:nvSpPr>
        <p:spPr>
          <a:xfrm>
            <a:off x="1114827" y="2425022"/>
            <a:ext cx="154112" cy="678094"/>
          </a:xfrm>
          <a:prstGeom prst="down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tr-TR" sz="2000" b="0" i="0" u="none" strike="noStrike" kern="1200" cap="none" spc="0" normalizeH="0" baseline="0" noProof="0">
              <a:ln>
                <a:noFill/>
              </a:ln>
              <a:solidFill>
                <a:srgbClr val="FFFFFF"/>
              </a:solidFill>
              <a:effectLst/>
              <a:uLnTx/>
              <a:uFillTx/>
              <a:latin typeface="Times New Roman"/>
              <a:ea typeface="+mn-ea"/>
              <a:cs typeface="+mn-cs"/>
            </a:endParaRPr>
          </a:p>
        </p:txBody>
      </p:sp>
      <p:sp>
        <p:nvSpPr>
          <p:cNvPr id="20" name="Aşağı Ok 19"/>
          <p:cNvSpPr/>
          <p:nvPr/>
        </p:nvSpPr>
        <p:spPr>
          <a:xfrm>
            <a:off x="4044124" y="2449057"/>
            <a:ext cx="154112" cy="678094"/>
          </a:xfrm>
          <a:prstGeom prst="down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tr-TR" sz="2000" b="0" i="0" u="none" strike="noStrike" kern="1200" cap="none" spc="0" normalizeH="0" baseline="0" noProof="0">
              <a:ln>
                <a:noFill/>
              </a:ln>
              <a:solidFill>
                <a:srgbClr val="FFFFFF"/>
              </a:solidFill>
              <a:effectLst/>
              <a:uLnTx/>
              <a:uFillTx/>
              <a:latin typeface="Times New Roman"/>
              <a:ea typeface="+mn-ea"/>
              <a:cs typeface="+mn-cs"/>
            </a:endParaRPr>
          </a:p>
        </p:txBody>
      </p:sp>
      <p:sp>
        <p:nvSpPr>
          <p:cNvPr id="21" name="Aşağı Ok 20"/>
          <p:cNvSpPr/>
          <p:nvPr/>
        </p:nvSpPr>
        <p:spPr>
          <a:xfrm>
            <a:off x="5317693" y="2449057"/>
            <a:ext cx="154112" cy="678094"/>
          </a:xfrm>
          <a:prstGeom prst="down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tr-TR" sz="2000" b="0" i="0" u="none" strike="noStrike" kern="1200" cap="none" spc="0" normalizeH="0" baseline="0" noProof="0">
              <a:ln>
                <a:noFill/>
              </a:ln>
              <a:solidFill>
                <a:srgbClr val="FFFFFF"/>
              </a:solidFill>
              <a:effectLst/>
              <a:uLnTx/>
              <a:uFillTx/>
              <a:latin typeface="Times New Roman"/>
              <a:ea typeface="+mn-ea"/>
              <a:cs typeface="+mn-cs"/>
            </a:endParaRPr>
          </a:p>
        </p:txBody>
      </p:sp>
      <p:sp>
        <p:nvSpPr>
          <p:cNvPr id="22" name="Aşağı Ok 21"/>
          <p:cNvSpPr/>
          <p:nvPr/>
        </p:nvSpPr>
        <p:spPr>
          <a:xfrm>
            <a:off x="8214385" y="2444810"/>
            <a:ext cx="154112" cy="678094"/>
          </a:xfrm>
          <a:prstGeom prst="down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tr-TR" sz="2000" b="0" i="0" u="none" strike="noStrike" kern="1200" cap="none" spc="0" normalizeH="0" baseline="0" noProof="0">
              <a:ln>
                <a:noFill/>
              </a:ln>
              <a:solidFill>
                <a:srgbClr val="FFFFFF"/>
              </a:solidFill>
              <a:effectLst/>
              <a:uLnTx/>
              <a:uFillTx/>
              <a:latin typeface="Times New Roman"/>
              <a:ea typeface="+mn-ea"/>
              <a:cs typeface="+mn-cs"/>
            </a:endParaRPr>
          </a:p>
        </p:txBody>
      </p:sp>
      <p:sp>
        <p:nvSpPr>
          <p:cNvPr id="23" name="Aşağı Ok 22"/>
          <p:cNvSpPr/>
          <p:nvPr/>
        </p:nvSpPr>
        <p:spPr>
          <a:xfrm>
            <a:off x="6804405" y="2433781"/>
            <a:ext cx="154112" cy="678094"/>
          </a:xfrm>
          <a:prstGeom prst="downArrow">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tr-TR" sz="2000" b="0" i="0" u="none" strike="noStrike" kern="1200" cap="none" spc="0" normalizeH="0" baseline="0" noProof="0">
              <a:ln>
                <a:noFill/>
              </a:ln>
              <a:solidFill>
                <a:srgbClr val="FFFFFF"/>
              </a:solidFill>
              <a:effectLst/>
              <a:uLnTx/>
              <a:uFillTx/>
              <a:latin typeface="Times New Roman"/>
              <a:ea typeface="+mn-ea"/>
              <a:cs typeface="+mn-cs"/>
            </a:endParaRPr>
          </a:p>
        </p:txBody>
      </p:sp>
      <p:sp>
        <p:nvSpPr>
          <p:cNvPr id="24" name="Aşağı Ok 23"/>
          <p:cNvSpPr/>
          <p:nvPr/>
        </p:nvSpPr>
        <p:spPr>
          <a:xfrm>
            <a:off x="1047723" y="3754909"/>
            <a:ext cx="275476" cy="530118"/>
          </a:xfrm>
          <a:prstGeom prst="downArrow">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tr-TR" sz="2000" b="0" i="0" u="none" strike="noStrike" kern="1200" cap="none" spc="0" normalizeH="0" baseline="0" noProof="0">
              <a:ln>
                <a:noFill/>
              </a:ln>
              <a:solidFill>
                <a:srgbClr val="FFFFFF"/>
              </a:solidFill>
              <a:effectLst/>
              <a:uLnTx/>
              <a:uFillTx/>
              <a:latin typeface="Times New Roman"/>
              <a:ea typeface="+mn-ea"/>
              <a:cs typeface="+mn-cs"/>
            </a:endParaRPr>
          </a:p>
        </p:txBody>
      </p:sp>
      <p:sp>
        <p:nvSpPr>
          <p:cNvPr id="25" name="Aşağı Ok 24"/>
          <p:cNvSpPr/>
          <p:nvPr/>
        </p:nvSpPr>
        <p:spPr>
          <a:xfrm>
            <a:off x="4013715" y="3754909"/>
            <a:ext cx="275476" cy="530118"/>
          </a:xfrm>
          <a:prstGeom prst="downArrow">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tr-TR" sz="2000" b="0" i="0" u="none" strike="noStrike" kern="1200" cap="none" spc="0" normalizeH="0" baseline="0" noProof="0">
              <a:ln>
                <a:noFill/>
              </a:ln>
              <a:solidFill>
                <a:srgbClr val="FFFFFF"/>
              </a:solidFill>
              <a:effectLst/>
              <a:uLnTx/>
              <a:uFillTx/>
              <a:latin typeface="Times New Roman"/>
              <a:ea typeface="+mn-ea"/>
              <a:cs typeface="+mn-cs"/>
            </a:endParaRPr>
          </a:p>
        </p:txBody>
      </p:sp>
      <p:sp>
        <p:nvSpPr>
          <p:cNvPr id="26" name="Aşağı Ok 25"/>
          <p:cNvSpPr/>
          <p:nvPr/>
        </p:nvSpPr>
        <p:spPr>
          <a:xfrm>
            <a:off x="8190126" y="3754852"/>
            <a:ext cx="275476" cy="530118"/>
          </a:xfrm>
          <a:prstGeom prst="downArrow">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tr-TR" sz="2000" b="0" i="0" u="none" strike="noStrike" kern="1200" cap="none" spc="0" normalizeH="0" baseline="0" noProof="0">
              <a:ln>
                <a:noFill/>
              </a:ln>
              <a:solidFill>
                <a:srgbClr val="FFFFFF"/>
              </a:solidFill>
              <a:effectLst/>
              <a:uLnTx/>
              <a:uFillTx/>
              <a:latin typeface="Times New Roman"/>
              <a:ea typeface="+mn-ea"/>
              <a:cs typeface="+mn-cs"/>
            </a:endParaRPr>
          </a:p>
        </p:txBody>
      </p:sp>
      <p:sp>
        <p:nvSpPr>
          <p:cNvPr id="27" name="Metin kutusu 26"/>
          <p:cNvSpPr txBox="1"/>
          <p:nvPr/>
        </p:nvSpPr>
        <p:spPr>
          <a:xfrm>
            <a:off x="4429510" y="5280936"/>
            <a:ext cx="3744419" cy="923330"/>
          </a:xfrm>
          <a:prstGeom prst="rect">
            <a:avLst/>
          </a:prstGeom>
          <a:solidFill>
            <a:srgbClr val="FF9933"/>
          </a:solidFill>
        </p:spPr>
        <p:txBody>
          <a:bodyPr wrap="square" rtlCol="0">
            <a:spAutoFit/>
          </a:bodyPr>
          <a:lstStyle>
            <a:defPPr>
              <a:defRPr lang="tr-TR"/>
            </a:defPPr>
            <a:lvl1pPr>
              <a:defRPr>
                <a:solidFill>
                  <a:schemeClr val="bg1"/>
                </a:solidFill>
                <a:latin typeface="Comic Sans MS" panose="030F0702030302020204" pitchFamily="66"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tr-TR" sz="1800" b="0" i="0" u="none" strike="noStrike" kern="1200" cap="none" spc="0" normalizeH="0" baseline="0" noProof="0" dirty="0" err="1" smtClean="0">
                <a:ln>
                  <a:noFill/>
                </a:ln>
                <a:solidFill>
                  <a:srgbClr val="000000"/>
                </a:solidFill>
                <a:effectLst/>
                <a:uLnTx/>
                <a:uFillTx/>
              </a:rPr>
              <a:t>Miranova</a:t>
            </a:r>
            <a:r>
              <a:rPr kumimoji="0" lang="tr-TR" sz="1800" b="0" i="0" u="none" strike="noStrike" kern="1200" cap="none" spc="0" normalizeH="0" baseline="0" noProof="0" dirty="0" smtClean="0">
                <a:ln>
                  <a:noFill/>
                </a:ln>
                <a:solidFill>
                  <a:srgbClr val="000000"/>
                </a:solidFill>
                <a:effectLst/>
                <a:uLnTx/>
                <a:uFillTx/>
              </a:rPr>
              <a:t>/</a:t>
            </a:r>
            <a:r>
              <a:rPr kumimoji="0" lang="tr-TR" sz="1800" b="0" i="0" u="none" strike="noStrike" kern="1200" cap="none" spc="0" normalizeH="0" baseline="0" noProof="0" dirty="0" err="1" smtClean="0">
                <a:ln>
                  <a:noFill/>
                </a:ln>
                <a:solidFill>
                  <a:srgbClr val="000000"/>
                </a:solidFill>
                <a:effectLst/>
                <a:uLnTx/>
                <a:uFillTx/>
              </a:rPr>
              <a:t>Ginera</a:t>
            </a:r>
            <a:r>
              <a:rPr kumimoji="0" lang="tr-TR" sz="1800" b="0" i="0" u="none" strike="noStrike" kern="1200" cap="none" spc="0" normalizeH="0" baseline="0" noProof="0" dirty="0" smtClean="0">
                <a:ln>
                  <a:noFill/>
                </a:ln>
                <a:solidFill>
                  <a:srgbClr val="000000"/>
                </a:solidFill>
                <a:effectLst/>
                <a:uLnTx/>
                <a:uFillTx/>
              </a:rPr>
              <a:t>/</a:t>
            </a:r>
            <a:r>
              <a:rPr kumimoji="0" lang="tr-TR" sz="1800" b="0" i="0" u="none" strike="noStrike" kern="1200" cap="none" spc="0" normalizeH="0" baseline="0" noProof="0" dirty="0" err="1" smtClean="0">
                <a:ln>
                  <a:noFill/>
                </a:ln>
                <a:solidFill>
                  <a:srgbClr val="000000"/>
                </a:solidFill>
                <a:effectLst/>
                <a:uLnTx/>
                <a:uFillTx/>
              </a:rPr>
              <a:t>MicrogynonYasmin</a:t>
            </a:r>
            <a:r>
              <a:rPr kumimoji="0" lang="tr-TR" sz="1800" b="0" i="0" u="none" strike="noStrike" kern="1200" cap="none" spc="0" normalizeH="0" baseline="0" noProof="0" dirty="0" smtClean="0">
                <a:ln>
                  <a:noFill/>
                </a:ln>
                <a:solidFill>
                  <a:srgbClr val="000000"/>
                </a:solidFill>
                <a:effectLst/>
                <a:uLnTx/>
                <a:uFillTx/>
              </a:rPr>
              <a:t>/</a:t>
            </a:r>
            <a:r>
              <a:rPr kumimoji="0" lang="tr-TR" sz="1800" b="0" i="0" u="none" strike="noStrike" kern="1200" cap="none" spc="0" normalizeH="0" baseline="0" noProof="0" dirty="0" err="1" smtClean="0">
                <a:ln>
                  <a:noFill/>
                </a:ln>
                <a:solidFill>
                  <a:srgbClr val="000000"/>
                </a:solidFill>
                <a:effectLst/>
                <a:uLnTx/>
                <a:uFillTx/>
              </a:rPr>
              <a:t>Yazz</a:t>
            </a:r>
            <a:r>
              <a:rPr kumimoji="0" lang="tr-TR" sz="1800" b="0" i="0" u="none" strike="noStrike" kern="1200" cap="none" spc="0" normalizeH="0" baseline="0" noProof="0" dirty="0" smtClean="0">
                <a:ln>
                  <a:noFill/>
                </a:ln>
                <a:solidFill>
                  <a:srgbClr val="000000"/>
                </a:solidFill>
                <a:effectLst/>
                <a:uLnTx/>
                <a:uFillTx/>
              </a:rPr>
              <a:t>/</a:t>
            </a:r>
            <a:r>
              <a:rPr kumimoji="0" lang="tr-TR" sz="1800" b="0" i="0" u="none" strike="noStrike" kern="1200" cap="none" spc="0" normalizeH="0" baseline="0" noProof="0" dirty="0" err="1" smtClean="0">
                <a:ln>
                  <a:noFill/>
                </a:ln>
                <a:solidFill>
                  <a:srgbClr val="000000"/>
                </a:solidFill>
                <a:effectLst/>
                <a:uLnTx/>
                <a:uFillTx/>
              </a:rPr>
              <a:t>Qlairista</a:t>
            </a:r>
            <a:r>
              <a:rPr lang="tr-TR" sz="1800" dirty="0" smtClean="0">
                <a:solidFill>
                  <a:srgbClr val="000000"/>
                </a:solidFill>
              </a:rPr>
              <a:t>/</a:t>
            </a:r>
            <a:r>
              <a:rPr lang="tr-TR" sz="1800" dirty="0" err="1" smtClean="0">
                <a:solidFill>
                  <a:srgbClr val="000000"/>
                </a:solidFill>
              </a:rPr>
              <a:t>Dienille</a:t>
            </a:r>
            <a:r>
              <a:rPr lang="tr-TR" sz="1800" dirty="0" smtClean="0">
                <a:solidFill>
                  <a:srgbClr val="000000"/>
                </a:solidFill>
              </a:rPr>
              <a:t>/</a:t>
            </a:r>
            <a:r>
              <a:rPr lang="tr-TR" sz="1800" dirty="0" err="1" smtClean="0">
                <a:solidFill>
                  <a:srgbClr val="000000"/>
                </a:solidFill>
              </a:rPr>
              <a:t>Drosetil</a:t>
            </a:r>
            <a:r>
              <a:rPr lang="tr-TR" sz="1800" dirty="0" smtClean="0">
                <a:solidFill>
                  <a:srgbClr val="000000"/>
                </a:solidFill>
              </a:rPr>
              <a:t>/</a:t>
            </a:r>
            <a:r>
              <a:rPr lang="tr-TR" sz="1800" dirty="0" err="1" smtClean="0">
                <a:solidFill>
                  <a:srgbClr val="000000"/>
                </a:solidFill>
              </a:rPr>
              <a:t>Drospera</a:t>
            </a:r>
            <a:endParaRPr kumimoji="0" lang="tr-TR" sz="1800" b="0" i="0" u="none" strike="noStrike" kern="1200" cap="none" spc="0" normalizeH="0" baseline="0" noProof="0" dirty="0">
              <a:ln>
                <a:noFill/>
              </a:ln>
              <a:solidFill>
                <a:srgbClr val="000000"/>
              </a:solidFill>
              <a:effectLst/>
              <a:uLnTx/>
              <a:uFillTx/>
            </a:endParaRPr>
          </a:p>
        </p:txBody>
      </p:sp>
      <p:sp>
        <p:nvSpPr>
          <p:cNvPr id="28" name="Aşağı Ok 27"/>
          <p:cNvSpPr/>
          <p:nvPr/>
        </p:nvSpPr>
        <p:spPr>
          <a:xfrm>
            <a:off x="5258949" y="3796982"/>
            <a:ext cx="333394" cy="1325905"/>
          </a:xfrm>
          <a:prstGeom prst="downArrow">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tr-TR" sz="2000" b="0" i="0" u="none" strike="noStrike" kern="1200" cap="none" spc="0" normalizeH="0" baseline="0" noProof="0">
              <a:ln>
                <a:noFill/>
              </a:ln>
              <a:solidFill>
                <a:srgbClr val="FFFFFF"/>
              </a:solidFill>
              <a:effectLst/>
              <a:uLnTx/>
              <a:uFillTx/>
              <a:latin typeface="Times New Roman"/>
              <a:ea typeface="+mn-ea"/>
              <a:cs typeface="+mn-cs"/>
            </a:endParaRPr>
          </a:p>
        </p:txBody>
      </p:sp>
      <p:sp>
        <p:nvSpPr>
          <p:cNvPr id="29" name="Aşağı Ok 28"/>
          <p:cNvSpPr/>
          <p:nvPr/>
        </p:nvSpPr>
        <p:spPr>
          <a:xfrm>
            <a:off x="6730693" y="3805712"/>
            <a:ext cx="333394" cy="1325905"/>
          </a:xfrm>
          <a:prstGeom prst="downArrow">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tr-TR" sz="2000" b="0" i="0" u="none" strike="noStrike" kern="1200" cap="none" spc="0" normalizeH="0" baseline="0" noProof="0">
              <a:ln>
                <a:noFill/>
              </a:ln>
              <a:solidFill>
                <a:srgbClr val="FFFFFF"/>
              </a:solidFill>
              <a:effectLst/>
              <a:uLnTx/>
              <a:uFillTx/>
              <a:latin typeface="Times New Roman"/>
              <a:ea typeface="+mn-ea"/>
              <a:cs typeface="+mn-cs"/>
            </a:endParaRPr>
          </a:p>
        </p:txBody>
      </p:sp>
      <p:sp>
        <p:nvSpPr>
          <p:cNvPr id="31" name="Dikdörtgen 30"/>
          <p:cNvSpPr/>
          <p:nvPr/>
        </p:nvSpPr>
        <p:spPr>
          <a:xfrm>
            <a:off x="2621601" y="3934820"/>
            <a:ext cx="154112" cy="1768154"/>
          </a:xfrm>
          <a:prstGeom prst="rec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tr-TR" sz="2000" b="0" i="0" u="none" strike="noStrike" kern="1200" cap="none" spc="0" normalizeH="0" baseline="0" noProof="0">
              <a:ln>
                <a:noFill/>
              </a:ln>
              <a:solidFill>
                <a:srgbClr val="FFFFFF"/>
              </a:solidFill>
              <a:effectLst/>
              <a:uLnTx/>
              <a:uFillTx/>
              <a:latin typeface="Times New Roman"/>
              <a:ea typeface="+mn-ea"/>
              <a:cs typeface="+mn-cs"/>
            </a:endParaRPr>
          </a:p>
        </p:txBody>
      </p:sp>
      <p:sp>
        <p:nvSpPr>
          <p:cNvPr id="32" name="Aşağı Ok 31"/>
          <p:cNvSpPr/>
          <p:nvPr/>
        </p:nvSpPr>
        <p:spPr>
          <a:xfrm rot="16200000">
            <a:off x="3266495" y="4820398"/>
            <a:ext cx="333394" cy="1651452"/>
          </a:xfrm>
          <a:prstGeom prst="downArrow">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tr-TR" sz="2000" b="0" i="0" u="none" strike="noStrike" kern="1200" cap="none" spc="0" normalizeH="0" baseline="0" noProof="0">
              <a:ln>
                <a:noFill/>
              </a:ln>
              <a:solidFill>
                <a:srgbClr val="FFFFFF"/>
              </a:solidFill>
              <a:effectLst/>
              <a:uLnTx/>
              <a:uFillTx/>
              <a:latin typeface="Times New Roman"/>
              <a:ea typeface="+mn-ea"/>
              <a:cs typeface="+mn-cs"/>
            </a:endParaRPr>
          </a:p>
        </p:txBody>
      </p:sp>
      <p:sp>
        <p:nvSpPr>
          <p:cNvPr id="30" name="Aşağı Ok 29"/>
          <p:cNvSpPr/>
          <p:nvPr/>
        </p:nvSpPr>
        <p:spPr>
          <a:xfrm>
            <a:off x="1077996" y="3799552"/>
            <a:ext cx="275476" cy="530118"/>
          </a:xfrm>
          <a:prstGeom prst="downArrow">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tr-TR" sz="2000" b="0" i="0" u="none" strike="noStrike" kern="1200" cap="none" spc="0" normalizeH="0" baseline="0" noProof="0">
              <a:ln>
                <a:noFill/>
              </a:ln>
              <a:solidFill>
                <a:srgbClr val="FFFFFF"/>
              </a:solidFill>
              <a:effectLst/>
              <a:uLnTx/>
              <a:uFillTx/>
              <a:latin typeface="Times New Roman"/>
              <a:ea typeface="+mn-ea"/>
              <a:cs typeface="+mn-cs"/>
            </a:endParaRPr>
          </a:p>
        </p:txBody>
      </p:sp>
      <p:sp>
        <p:nvSpPr>
          <p:cNvPr id="33" name="Dikdörtgen 32"/>
          <p:cNvSpPr/>
          <p:nvPr/>
        </p:nvSpPr>
        <p:spPr>
          <a:xfrm>
            <a:off x="2630787" y="3979463"/>
            <a:ext cx="154112" cy="17681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tr-TR" sz="2000" b="0" i="0" u="none" strike="noStrike" kern="1200" cap="none" spc="0" normalizeH="0" baseline="0" noProof="0">
              <a:ln>
                <a:noFill/>
              </a:ln>
              <a:solidFill>
                <a:srgbClr val="FFFFFF"/>
              </a:solidFill>
              <a:effectLst/>
              <a:uLnTx/>
              <a:uFillTx/>
              <a:latin typeface="Times New Roman"/>
              <a:ea typeface="+mn-ea"/>
              <a:cs typeface="+mn-cs"/>
            </a:endParaRPr>
          </a:p>
        </p:txBody>
      </p:sp>
    </p:spTree>
    <p:extLst>
      <p:ext uri="{BB962C8B-B14F-4D97-AF65-F5344CB8AC3E}">
        <p14:creationId xmlns:p14="http://schemas.microsoft.com/office/powerpoint/2010/main" val="2939322231"/>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up)">
                                      <p:cBhvr>
                                        <p:cTn id="10" dur="500"/>
                                        <p:tgtEl>
                                          <p:spTgt spid="19"/>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up)">
                                      <p:cBhvr>
                                        <p:cTn id="13" dur="500"/>
                                        <p:tgtEl>
                                          <p:spTgt spid="18"/>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500"/>
                                        <p:tgtEl>
                                          <p:spTgt spid="8"/>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up)">
                                      <p:cBhvr>
                                        <p:cTn id="19" dur="500"/>
                                        <p:tgtEl>
                                          <p:spTgt spid="9"/>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up)">
                                      <p:cBhvr>
                                        <p:cTn id="22" dur="500"/>
                                        <p:tgtEl>
                                          <p:spTgt spid="24"/>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up)">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up)">
                                      <p:cBhvr>
                                        <p:cTn id="30" dur="500"/>
                                        <p:tgtEl>
                                          <p:spTgt spid="6"/>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up)">
                                      <p:cBhvr>
                                        <p:cTn id="33" dur="500"/>
                                        <p:tgtEl>
                                          <p:spTgt spid="20"/>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up)">
                                      <p:cBhvr>
                                        <p:cTn id="36" dur="500"/>
                                        <p:tgtEl>
                                          <p:spTgt spid="21"/>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up)">
                                      <p:cBhvr>
                                        <p:cTn id="39" dur="500"/>
                                        <p:tgtEl>
                                          <p:spTgt spid="11"/>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up)">
                                      <p:cBhvr>
                                        <p:cTn id="42" dur="500"/>
                                        <p:tgtEl>
                                          <p:spTgt spid="10"/>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ipe(up)">
                                      <p:cBhvr>
                                        <p:cTn id="45" dur="500"/>
                                        <p:tgtEl>
                                          <p:spTgt spid="25"/>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up)">
                                      <p:cBhvr>
                                        <p:cTn id="48" dur="500"/>
                                        <p:tgtEl>
                                          <p:spTgt spid="14"/>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grpId="0" nodeType="click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wipe(up)">
                                      <p:cBhvr>
                                        <p:cTn id="53" dur="500"/>
                                        <p:tgtEl>
                                          <p:spTgt spid="7"/>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wipe(up)">
                                      <p:cBhvr>
                                        <p:cTn id="56" dur="500"/>
                                        <p:tgtEl>
                                          <p:spTgt spid="23"/>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wipe(up)">
                                      <p:cBhvr>
                                        <p:cTn id="59" dur="500"/>
                                        <p:tgtEl>
                                          <p:spTgt spid="22"/>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wipe(up)">
                                      <p:cBhvr>
                                        <p:cTn id="62" dur="500"/>
                                        <p:tgtEl>
                                          <p:spTgt spid="13"/>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12"/>
                                        </p:tgtEl>
                                        <p:attrNameLst>
                                          <p:attrName>style.visibility</p:attrName>
                                        </p:attrNameLst>
                                      </p:cBhvr>
                                      <p:to>
                                        <p:strVal val="visible"/>
                                      </p:to>
                                    </p:set>
                                    <p:animEffect transition="in" filter="wipe(up)">
                                      <p:cBhvr>
                                        <p:cTn id="65" dur="500"/>
                                        <p:tgtEl>
                                          <p:spTgt spid="12"/>
                                        </p:tgtEl>
                                      </p:cBhvr>
                                    </p:animEffect>
                                  </p:childTnLst>
                                </p:cTn>
                              </p:par>
                              <p:par>
                                <p:cTn id="66" presetID="22" presetClass="entr" presetSubtype="1" fill="hold" grpId="0" nodeType="with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wipe(up)">
                                      <p:cBhvr>
                                        <p:cTn id="68" dur="500"/>
                                        <p:tgtEl>
                                          <p:spTgt spid="26"/>
                                        </p:tgtEl>
                                      </p:cBhvr>
                                    </p:animEffect>
                                  </p:childTnLst>
                                </p:cTn>
                              </p:par>
                              <p:par>
                                <p:cTn id="69" presetID="22" presetClass="entr" presetSubtype="1"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wipe(up)">
                                      <p:cBhvr>
                                        <p:cTn id="71" dur="500"/>
                                        <p:tgtEl>
                                          <p:spTgt spid="16"/>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1" fill="hold" grpId="0" nodeType="click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wipe(up)">
                                      <p:cBhvr>
                                        <p:cTn id="76" dur="500"/>
                                        <p:tgtEl>
                                          <p:spTgt spid="31"/>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wipe(up)">
                                      <p:cBhvr>
                                        <p:cTn id="79" dur="500"/>
                                        <p:tgtEl>
                                          <p:spTgt spid="32"/>
                                        </p:tgtEl>
                                      </p:cBhvr>
                                    </p:animEffect>
                                  </p:childTnLst>
                                </p:cTn>
                              </p:par>
                              <p:par>
                                <p:cTn id="80" presetID="22" presetClass="entr" presetSubtype="1" fill="hold" grpId="0" nodeType="with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wipe(up)">
                                      <p:cBhvr>
                                        <p:cTn id="82" dur="500"/>
                                        <p:tgtEl>
                                          <p:spTgt spid="28"/>
                                        </p:tgtEl>
                                      </p:cBhvr>
                                    </p:animEffect>
                                  </p:childTnLst>
                                </p:cTn>
                              </p:par>
                              <p:par>
                                <p:cTn id="83" presetID="22" presetClass="entr" presetSubtype="1" fill="hold" grpId="0" nodeType="withEffect">
                                  <p:stCondLst>
                                    <p:cond delay="0"/>
                                  </p:stCondLst>
                                  <p:childTnLst>
                                    <p:set>
                                      <p:cBhvr>
                                        <p:cTn id="84" dur="1" fill="hold">
                                          <p:stCondLst>
                                            <p:cond delay="0"/>
                                          </p:stCondLst>
                                        </p:cTn>
                                        <p:tgtEl>
                                          <p:spTgt spid="29"/>
                                        </p:tgtEl>
                                        <p:attrNameLst>
                                          <p:attrName>style.visibility</p:attrName>
                                        </p:attrNameLst>
                                      </p:cBhvr>
                                      <p:to>
                                        <p:strVal val="visible"/>
                                      </p:to>
                                    </p:set>
                                    <p:animEffect transition="in" filter="wipe(up)">
                                      <p:cBhvr>
                                        <p:cTn id="85" dur="500"/>
                                        <p:tgtEl>
                                          <p:spTgt spid="29"/>
                                        </p:tgtEl>
                                      </p:cBhvr>
                                    </p:animEffect>
                                  </p:childTnLst>
                                </p:cTn>
                              </p:par>
                              <p:par>
                                <p:cTn id="86" presetID="22" presetClass="entr" presetSubtype="1" fill="hold" grpId="0" nodeType="withEffect">
                                  <p:stCondLst>
                                    <p:cond delay="0"/>
                                  </p:stCondLst>
                                  <p:childTnLst>
                                    <p:set>
                                      <p:cBhvr>
                                        <p:cTn id="87" dur="1" fill="hold">
                                          <p:stCondLst>
                                            <p:cond delay="0"/>
                                          </p:stCondLst>
                                        </p:cTn>
                                        <p:tgtEl>
                                          <p:spTgt spid="27"/>
                                        </p:tgtEl>
                                        <p:attrNameLst>
                                          <p:attrName>style.visibility</p:attrName>
                                        </p:attrNameLst>
                                      </p:cBhvr>
                                      <p:to>
                                        <p:strVal val="visible"/>
                                      </p:to>
                                    </p:set>
                                    <p:animEffect transition="in" filter="wipe(up)">
                                      <p:cBhvr>
                                        <p:cTn id="88" dur="500"/>
                                        <p:tgtEl>
                                          <p:spTgt spid="27"/>
                                        </p:tgtEl>
                                      </p:cBhvr>
                                    </p:animEffect>
                                  </p:childTnLst>
                                </p:cTn>
                              </p:par>
                              <p:par>
                                <p:cTn id="89" presetID="22" presetClass="entr" presetSubtype="1" fill="hold" grpId="0" nodeType="withEffect" nodePh="1">
                                  <p:stCondLst>
                                    <p:cond delay="0"/>
                                  </p:stCondLst>
                                  <p:endCondLst>
                                    <p:cond evt="begin" delay="0">
                                      <p:tn val="89"/>
                                    </p:cond>
                                  </p:endCondLst>
                                  <p:childTnLst>
                                    <p:set>
                                      <p:cBhvr>
                                        <p:cTn id="90" dur="1" fill="hold">
                                          <p:stCondLst>
                                            <p:cond delay="0"/>
                                          </p:stCondLst>
                                        </p:cTn>
                                        <p:tgtEl>
                                          <p:spTgt spid="30"/>
                                        </p:tgtEl>
                                        <p:attrNameLst>
                                          <p:attrName>style.visibility</p:attrName>
                                        </p:attrNameLst>
                                      </p:cBhvr>
                                      <p:to>
                                        <p:strVal val="visible"/>
                                      </p:to>
                                    </p:set>
                                    <p:animEffect transition="in" filter="wipe(up)">
                                      <p:cBhvr>
                                        <p:cTn id="91" dur="500"/>
                                        <p:tgtEl>
                                          <p:spTgt spid="30"/>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1" fill="hold" grpId="0" nodeType="clickEffect" nodePh="1">
                                  <p:stCondLst>
                                    <p:cond delay="0"/>
                                  </p:stCondLst>
                                  <p:endCondLst>
                                    <p:cond evt="begin" delay="0">
                                      <p:tn val="94"/>
                                    </p:cond>
                                  </p:endCondLst>
                                  <p:childTnLst>
                                    <p:set>
                                      <p:cBhvr>
                                        <p:cTn id="95" dur="1" fill="hold">
                                          <p:stCondLst>
                                            <p:cond delay="0"/>
                                          </p:stCondLst>
                                        </p:cTn>
                                        <p:tgtEl>
                                          <p:spTgt spid="33"/>
                                        </p:tgtEl>
                                        <p:attrNameLst>
                                          <p:attrName>style.visibility</p:attrName>
                                        </p:attrNameLst>
                                      </p:cBhvr>
                                      <p:to>
                                        <p:strVal val="visible"/>
                                      </p:to>
                                    </p:set>
                                    <p:animEffect transition="in" filter="wipe(up)">
                                      <p:cBhvr>
                                        <p:cTn id="9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1" grpId="0" animBg="1"/>
      <p:bldP spid="32" grpId="0" animBg="1"/>
      <p:bldP spid="30" grpId="0"/>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85800" y="262600"/>
            <a:ext cx="7772400" cy="577896"/>
          </a:xfrm>
        </p:spPr>
        <p:txBody>
          <a:bodyPr/>
          <a:lstStyle/>
          <a:p>
            <a:r>
              <a:rPr lang="tr-TR" b="0" dirty="0" smtClean="0">
                <a:latin typeface="Tahoma" panose="020B0604030504040204" pitchFamily="34" charset="0"/>
                <a:ea typeface="Tahoma" panose="020B0604030504040204" pitchFamily="34" charset="0"/>
                <a:cs typeface="Tahoma" panose="020B0604030504040204" pitchFamily="34" charset="0"/>
              </a:rPr>
              <a:t>Özet</a:t>
            </a:r>
            <a:endParaRPr lang="tr-TR" b="0" dirty="0">
              <a:latin typeface="Tahoma" panose="020B0604030504040204" pitchFamily="34" charset="0"/>
              <a:ea typeface="Tahoma" panose="020B0604030504040204" pitchFamily="34" charset="0"/>
              <a:cs typeface="Tahoma" panose="020B0604030504040204" pitchFamily="34" charset="0"/>
            </a:endParaRPr>
          </a:p>
        </p:txBody>
      </p:sp>
      <p:sp>
        <p:nvSpPr>
          <p:cNvPr id="3" name="Metin Yer Tutucusu 2"/>
          <p:cNvSpPr>
            <a:spLocks noGrp="1"/>
          </p:cNvSpPr>
          <p:nvPr>
            <p:ph type="body" idx="1"/>
          </p:nvPr>
        </p:nvSpPr>
        <p:spPr>
          <a:xfrm>
            <a:off x="512996" y="1230021"/>
            <a:ext cx="8118008" cy="4767642"/>
          </a:xfrm>
        </p:spPr>
        <p:txBody>
          <a:bodyPr/>
          <a:lstStyle/>
          <a:p>
            <a:pPr>
              <a:spcBef>
                <a:spcPts val="600"/>
              </a:spcBef>
              <a:spcAft>
                <a:spcPts val="600"/>
              </a:spcAft>
            </a:pPr>
            <a:r>
              <a:rPr lang="tr-TR" sz="2400" b="0" dirty="0">
                <a:solidFill>
                  <a:srgbClr val="00FF00"/>
                </a:solidFill>
                <a:latin typeface="Tahoma" panose="020B0604030504040204" pitchFamily="34" charset="0"/>
                <a:ea typeface="Tahoma" panose="020B0604030504040204" pitchFamily="34" charset="0"/>
                <a:cs typeface="Tahoma" panose="020B0604030504040204" pitchFamily="34" charset="0"/>
              </a:rPr>
              <a:t>Kişiye özel </a:t>
            </a:r>
            <a:r>
              <a:rPr lang="tr-TR" sz="2400" b="0" dirty="0" smtClean="0">
                <a:solidFill>
                  <a:srgbClr val="00FF00"/>
                </a:solidFill>
                <a:latin typeface="Tahoma" panose="020B0604030504040204" pitchFamily="34" charset="0"/>
                <a:ea typeface="Tahoma" panose="020B0604030504040204" pitchFamily="34" charset="0"/>
                <a:cs typeface="Tahoma" panose="020B0604030504040204" pitchFamily="34" charset="0"/>
              </a:rPr>
              <a:t>OK seçimi </a:t>
            </a:r>
            <a:r>
              <a:rPr lang="tr-TR" sz="2400" b="0" dirty="0">
                <a:solidFill>
                  <a:srgbClr val="00FF00"/>
                </a:solidFill>
                <a:latin typeface="Tahoma" panose="020B0604030504040204" pitchFamily="34" charset="0"/>
                <a:ea typeface="Tahoma" panose="020B0604030504040204" pitchFamily="34" charset="0"/>
                <a:cs typeface="Tahoma" panose="020B0604030504040204" pitchFamily="34" charset="0"/>
              </a:rPr>
              <a:t>prensibi benimsenmelidir</a:t>
            </a:r>
            <a:r>
              <a:rPr lang="tr-TR" sz="2400" b="0" dirty="0" smtClean="0">
                <a:solidFill>
                  <a:srgbClr val="00FF00"/>
                </a:solidFill>
                <a:latin typeface="Tahoma" panose="020B0604030504040204" pitchFamily="34" charset="0"/>
                <a:ea typeface="Tahoma" panose="020B0604030504040204" pitchFamily="34" charset="0"/>
                <a:cs typeface="Tahoma" panose="020B0604030504040204" pitchFamily="34" charset="0"/>
              </a:rPr>
              <a:t>.</a:t>
            </a:r>
          </a:p>
          <a:p>
            <a:pPr>
              <a:spcBef>
                <a:spcPts val="600"/>
              </a:spcBef>
              <a:spcAft>
                <a:spcPts val="600"/>
              </a:spcAft>
            </a:pPr>
            <a:r>
              <a:rPr lang="tr-TR" sz="2400" b="0" dirty="0" smtClean="0">
                <a:solidFill>
                  <a:srgbClr val="00FF00"/>
                </a:solidFill>
                <a:latin typeface="Tahoma" panose="020B0604030504040204" pitchFamily="34" charset="0"/>
                <a:ea typeface="Tahoma" panose="020B0604030504040204" pitchFamily="34" charset="0"/>
                <a:cs typeface="Tahoma" panose="020B0604030504040204" pitchFamily="34" charset="0"/>
              </a:rPr>
              <a:t>OK farklılıkları, diğer yararlı etkilerinin farklılıklarından kaynaklanmaktadır.</a:t>
            </a:r>
          </a:p>
          <a:p>
            <a:pPr>
              <a:spcBef>
                <a:spcPts val="600"/>
              </a:spcBef>
              <a:spcAft>
                <a:spcPts val="600"/>
              </a:spcAft>
            </a:pPr>
            <a:r>
              <a:rPr lang="tr-TR" sz="2400" b="0" dirty="0" smtClean="0">
                <a:solidFill>
                  <a:srgbClr val="00FF00"/>
                </a:solidFill>
                <a:latin typeface="Tahoma" panose="020B0604030504040204" pitchFamily="34" charset="0"/>
                <a:ea typeface="Tahoma" panose="020B0604030504040204" pitchFamily="34" charset="0"/>
                <a:cs typeface="Tahoma" panose="020B0604030504040204" pitchFamily="34" charset="0"/>
              </a:rPr>
              <a:t>OK k</a:t>
            </a:r>
            <a:r>
              <a:rPr lang="en-US" sz="2400" b="0" dirty="0" err="1" smtClean="0">
                <a:solidFill>
                  <a:srgbClr val="00FF00"/>
                </a:solidFill>
                <a:latin typeface="Tahoma" panose="020B0604030504040204" pitchFamily="34" charset="0"/>
                <a:ea typeface="Tahoma" panose="020B0604030504040204" pitchFamily="34" charset="0"/>
                <a:cs typeface="Tahoma" panose="020B0604030504040204" pitchFamily="34" charset="0"/>
              </a:rPr>
              <a:t>ullanım</a:t>
            </a:r>
            <a:r>
              <a:rPr lang="tr-TR" sz="2400" b="0" dirty="0" err="1" smtClean="0">
                <a:solidFill>
                  <a:srgbClr val="00FF00"/>
                </a:solidFill>
                <a:latin typeface="Tahoma" panose="020B0604030504040204" pitchFamily="34" charset="0"/>
                <a:ea typeface="Tahoma" panose="020B0604030504040204" pitchFamily="34" charset="0"/>
                <a:cs typeface="Tahoma" panose="020B0604030504040204" pitchFamily="34" charset="0"/>
              </a:rPr>
              <a:t>ına</a:t>
            </a:r>
            <a:r>
              <a:rPr lang="en-US" sz="2400" b="0" dirty="0" smtClean="0">
                <a:solidFill>
                  <a:srgbClr val="00FF00"/>
                </a:solidFill>
                <a:latin typeface="Tahoma" panose="020B0604030504040204" pitchFamily="34" charset="0"/>
                <a:ea typeface="Tahoma" panose="020B0604030504040204" pitchFamily="34" charset="0"/>
                <a:cs typeface="Tahoma" panose="020B0604030504040204" pitchFamily="34" charset="0"/>
              </a:rPr>
              <a:t> </a:t>
            </a:r>
            <a:r>
              <a:rPr lang="en-US" sz="2400" b="0" dirty="0" err="1" smtClean="0">
                <a:solidFill>
                  <a:srgbClr val="00FF00"/>
                </a:solidFill>
                <a:latin typeface="Tahoma" panose="020B0604030504040204" pitchFamily="34" charset="0"/>
                <a:ea typeface="Tahoma" panose="020B0604030504040204" pitchFamily="34" charset="0"/>
                <a:cs typeface="Tahoma" panose="020B0604030504040204" pitchFamily="34" charset="0"/>
              </a:rPr>
              <a:t>başlarken</a:t>
            </a:r>
            <a:r>
              <a:rPr lang="en-US" sz="2400" b="0" dirty="0" smtClean="0">
                <a:solidFill>
                  <a:srgbClr val="00FF00"/>
                </a:solidFill>
                <a:latin typeface="Tahoma" panose="020B0604030504040204" pitchFamily="34" charset="0"/>
                <a:ea typeface="Tahoma" panose="020B0604030504040204" pitchFamily="34" charset="0"/>
                <a:cs typeface="Tahoma" panose="020B0604030504040204" pitchFamily="34" charset="0"/>
              </a:rPr>
              <a:t> test </a:t>
            </a:r>
            <a:r>
              <a:rPr lang="en-US" sz="2400" b="0" dirty="0" err="1" smtClean="0">
                <a:solidFill>
                  <a:srgbClr val="00FF00"/>
                </a:solidFill>
                <a:latin typeface="Tahoma" panose="020B0604030504040204" pitchFamily="34" charset="0"/>
                <a:ea typeface="Tahoma" panose="020B0604030504040204" pitchFamily="34" charset="0"/>
                <a:cs typeface="Tahoma" panose="020B0604030504040204" pitchFamily="34" charset="0"/>
              </a:rPr>
              <a:t>yapılmasına</a:t>
            </a:r>
            <a:r>
              <a:rPr lang="en-US" sz="2400" b="0" dirty="0" smtClean="0">
                <a:solidFill>
                  <a:srgbClr val="00FF00"/>
                </a:solidFill>
                <a:latin typeface="Tahoma" panose="020B0604030504040204" pitchFamily="34" charset="0"/>
                <a:ea typeface="Tahoma" panose="020B0604030504040204" pitchFamily="34" charset="0"/>
                <a:cs typeface="Tahoma" panose="020B0604030504040204" pitchFamily="34" charset="0"/>
              </a:rPr>
              <a:t> </a:t>
            </a:r>
            <a:r>
              <a:rPr lang="en-US" sz="2400" b="0" dirty="0" err="1" smtClean="0">
                <a:solidFill>
                  <a:srgbClr val="00FF00"/>
                </a:solidFill>
                <a:latin typeface="Tahoma" panose="020B0604030504040204" pitchFamily="34" charset="0"/>
                <a:ea typeface="Tahoma" panose="020B0604030504040204" pitchFamily="34" charset="0"/>
                <a:cs typeface="Tahoma" panose="020B0604030504040204" pitchFamily="34" charset="0"/>
              </a:rPr>
              <a:t>gerek</a:t>
            </a:r>
            <a:r>
              <a:rPr lang="en-US" sz="2400" b="0" dirty="0" smtClean="0">
                <a:solidFill>
                  <a:srgbClr val="00FF00"/>
                </a:solidFill>
                <a:latin typeface="Tahoma" panose="020B0604030504040204" pitchFamily="34" charset="0"/>
                <a:ea typeface="Tahoma" panose="020B0604030504040204" pitchFamily="34" charset="0"/>
                <a:cs typeface="Tahoma" panose="020B0604030504040204" pitchFamily="34" charset="0"/>
              </a:rPr>
              <a:t> </a:t>
            </a:r>
            <a:r>
              <a:rPr lang="en-US" sz="2400" b="0" dirty="0" err="1" smtClean="0">
                <a:solidFill>
                  <a:srgbClr val="00FF00"/>
                </a:solidFill>
                <a:latin typeface="Tahoma" panose="020B0604030504040204" pitchFamily="34" charset="0"/>
                <a:ea typeface="Tahoma" panose="020B0604030504040204" pitchFamily="34" charset="0"/>
                <a:cs typeface="Tahoma" panose="020B0604030504040204" pitchFamily="34" charset="0"/>
              </a:rPr>
              <a:t>yoktur</a:t>
            </a:r>
            <a:r>
              <a:rPr lang="tr-TR" sz="2400" b="0" dirty="0" smtClean="0">
                <a:solidFill>
                  <a:srgbClr val="00FF00"/>
                </a:solidFill>
                <a:latin typeface="Tahoma" panose="020B0604030504040204" pitchFamily="34" charset="0"/>
                <a:ea typeface="Tahoma" panose="020B0604030504040204" pitchFamily="34" charset="0"/>
                <a:cs typeface="Tahoma" panose="020B0604030504040204" pitchFamily="34" charset="0"/>
              </a:rPr>
              <a:t>. </a:t>
            </a:r>
            <a:r>
              <a:rPr lang="tr-TR" sz="2400" b="0" dirty="0" err="1">
                <a:solidFill>
                  <a:srgbClr val="00FF00"/>
                </a:solidFill>
                <a:latin typeface="Tahoma" panose="020B0604030504040204" pitchFamily="34" charset="0"/>
                <a:ea typeface="Tahoma" panose="020B0604030504040204" pitchFamily="34" charset="0"/>
                <a:cs typeface="Tahoma" panose="020B0604030504040204" pitchFamily="34" charset="0"/>
              </a:rPr>
              <a:t>A</a:t>
            </a:r>
            <a:r>
              <a:rPr lang="tr-TR" sz="2400" b="0" dirty="0" err="1" smtClean="0">
                <a:solidFill>
                  <a:srgbClr val="00FF00"/>
                </a:solidFill>
                <a:latin typeface="Tahoma" panose="020B0604030504040204" pitchFamily="34" charset="0"/>
                <a:ea typeface="Tahoma" panose="020B0604030504040204" pitchFamily="34" charset="0"/>
                <a:cs typeface="Tahoma" panose="020B0604030504040204" pitchFamily="34" charset="0"/>
              </a:rPr>
              <a:t>namnez</a:t>
            </a:r>
            <a:r>
              <a:rPr lang="tr-TR" sz="2400" b="0" dirty="0" smtClean="0">
                <a:solidFill>
                  <a:srgbClr val="00FF00"/>
                </a:solidFill>
                <a:latin typeface="Tahoma" panose="020B0604030504040204" pitchFamily="34" charset="0"/>
                <a:ea typeface="Tahoma" panose="020B0604030504040204" pitchFamily="34" charset="0"/>
                <a:cs typeface="Tahoma" panose="020B0604030504040204" pitchFamily="34" charset="0"/>
              </a:rPr>
              <a:t> genellikle yeterlidir.</a:t>
            </a:r>
            <a:endParaRPr lang="en-US" sz="2400" b="0" dirty="0" smtClean="0">
              <a:solidFill>
                <a:srgbClr val="00FF00"/>
              </a:solidFill>
              <a:latin typeface="Tahoma" panose="020B0604030504040204" pitchFamily="34" charset="0"/>
              <a:ea typeface="Tahoma" panose="020B0604030504040204" pitchFamily="34" charset="0"/>
              <a:cs typeface="Tahoma" panose="020B0604030504040204" pitchFamily="34" charset="0"/>
            </a:endParaRPr>
          </a:p>
          <a:p>
            <a:pPr>
              <a:spcBef>
                <a:spcPts val="600"/>
              </a:spcBef>
              <a:spcAft>
                <a:spcPts val="600"/>
              </a:spcAft>
            </a:pPr>
            <a:r>
              <a:rPr lang="tr-TR" sz="2400" b="0" dirty="0" err="1" smtClean="0">
                <a:solidFill>
                  <a:srgbClr val="00FF00"/>
                </a:solidFill>
                <a:latin typeface="Tahoma" panose="020B0604030504040204" pitchFamily="34" charset="0"/>
                <a:ea typeface="Tahoma" panose="020B0604030504040204" pitchFamily="34" charset="0"/>
                <a:cs typeface="Tahoma" panose="020B0604030504040204" pitchFamily="34" charset="0"/>
              </a:rPr>
              <a:t>Menarştan</a:t>
            </a:r>
            <a:r>
              <a:rPr lang="tr-TR" sz="2400" b="0" dirty="0" smtClean="0">
                <a:solidFill>
                  <a:srgbClr val="00FF00"/>
                </a:solidFill>
                <a:latin typeface="Tahoma" panose="020B0604030504040204" pitchFamily="34" charset="0"/>
                <a:ea typeface="Tahoma" panose="020B0604030504040204" pitchFamily="34" charset="0"/>
                <a:cs typeface="Tahoma" panose="020B0604030504040204" pitchFamily="34" charset="0"/>
              </a:rPr>
              <a:t> menopoza kadar OK kullanılabilir.</a:t>
            </a:r>
          </a:p>
          <a:p>
            <a:pPr>
              <a:spcBef>
                <a:spcPts val="600"/>
              </a:spcBef>
              <a:spcAft>
                <a:spcPts val="600"/>
              </a:spcAft>
            </a:pPr>
            <a:r>
              <a:rPr lang="tr-TR" sz="2400" b="0" dirty="0" smtClean="0">
                <a:solidFill>
                  <a:srgbClr val="00FF00"/>
                </a:solidFill>
                <a:latin typeface="Tahoma" panose="020B0604030504040204" pitchFamily="34" charset="0"/>
                <a:ea typeface="Tahoma" panose="020B0604030504040204" pitchFamily="34" charset="0"/>
                <a:cs typeface="Tahoma" panose="020B0604030504040204" pitchFamily="34" charset="0"/>
              </a:rPr>
              <a:t>Olası y</a:t>
            </a:r>
            <a:r>
              <a:rPr lang="en-US" sz="2400" b="0" dirty="0" smtClean="0">
                <a:solidFill>
                  <a:srgbClr val="00FF00"/>
                </a:solidFill>
                <a:latin typeface="Tahoma" panose="020B0604030504040204" pitchFamily="34" charset="0"/>
                <a:ea typeface="Tahoma" panose="020B0604030504040204" pitchFamily="34" charset="0"/>
                <a:cs typeface="Tahoma" panose="020B0604030504040204" pitchFamily="34" charset="0"/>
              </a:rPr>
              <a:t>an </a:t>
            </a:r>
            <a:r>
              <a:rPr lang="en-US" sz="2400" b="0" dirty="0" err="1" smtClean="0">
                <a:solidFill>
                  <a:srgbClr val="00FF00"/>
                </a:solidFill>
                <a:latin typeface="Tahoma" panose="020B0604030504040204" pitchFamily="34" charset="0"/>
                <a:ea typeface="Tahoma" panose="020B0604030504040204" pitchFamily="34" charset="0"/>
                <a:cs typeface="Tahoma" panose="020B0604030504040204" pitchFamily="34" charset="0"/>
              </a:rPr>
              <a:t>etkiler</a:t>
            </a:r>
            <a:r>
              <a:rPr lang="en-US" sz="2400" b="0" dirty="0" smtClean="0">
                <a:solidFill>
                  <a:srgbClr val="00FF00"/>
                </a:solidFill>
                <a:latin typeface="Tahoma" panose="020B0604030504040204" pitchFamily="34" charset="0"/>
                <a:ea typeface="Tahoma" panose="020B0604030504040204" pitchFamily="34" charset="0"/>
                <a:cs typeface="Tahoma" panose="020B0604030504040204" pitchFamily="34" charset="0"/>
              </a:rPr>
              <a:t> </a:t>
            </a:r>
            <a:r>
              <a:rPr lang="en-US" sz="2400" b="0" dirty="0" err="1" smtClean="0">
                <a:solidFill>
                  <a:srgbClr val="00FF00"/>
                </a:solidFill>
                <a:latin typeface="Tahoma" panose="020B0604030504040204" pitchFamily="34" charset="0"/>
                <a:ea typeface="Tahoma" panose="020B0604030504040204" pitchFamily="34" charset="0"/>
                <a:cs typeface="Tahoma" panose="020B0604030504040204" pitchFamily="34" charset="0"/>
              </a:rPr>
              <a:t>konusunda</a:t>
            </a:r>
            <a:r>
              <a:rPr lang="en-US" sz="2400" b="0" dirty="0" smtClean="0">
                <a:solidFill>
                  <a:srgbClr val="00FF00"/>
                </a:solidFill>
                <a:latin typeface="Tahoma" panose="020B0604030504040204" pitchFamily="34" charset="0"/>
                <a:ea typeface="Tahoma" panose="020B0604030504040204" pitchFamily="34" charset="0"/>
                <a:cs typeface="Tahoma" panose="020B0604030504040204" pitchFamily="34" charset="0"/>
              </a:rPr>
              <a:t> </a:t>
            </a:r>
            <a:r>
              <a:rPr lang="tr-TR" sz="2400" b="0" dirty="0" smtClean="0">
                <a:solidFill>
                  <a:srgbClr val="00FF00"/>
                </a:solidFill>
                <a:latin typeface="Tahoma" panose="020B0604030504040204" pitchFamily="34" charset="0"/>
                <a:ea typeface="Tahoma" panose="020B0604030504040204" pitchFamily="34" charset="0"/>
                <a:cs typeface="Tahoma" panose="020B0604030504040204" pitchFamily="34" charset="0"/>
              </a:rPr>
              <a:t>verilecek </a:t>
            </a:r>
            <a:r>
              <a:rPr lang="en-US" sz="2400" b="0" dirty="0" err="1" smtClean="0">
                <a:solidFill>
                  <a:srgbClr val="00FF00"/>
                </a:solidFill>
                <a:latin typeface="Tahoma" panose="020B0604030504040204" pitchFamily="34" charset="0"/>
                <a:ea typeface="Tahoma" panose="020B0604030504040204" pitchFamily="34" charset="0"/>
                <a:cs typeface="Tahoma" panose="020B0604030504040204" pitchFamily="34" charset="0"/>
              </a:rPr>
              <a:t>en</a:t>
            </a:r>
            <a:r>
              <a:rPr lang="en-US" sz="2400" b="0" dirty="0" smtClean="0">
                <a:solidFill>
                  <a:srgbClr val="00FF00"/>
                </a:solidFill>
                <a:latin typeface="Tahoma" panose="020B0604030504040204" pitchFamily="34" charset="0"/>
                <a:ea typeface="Tahoma" panose="020B0604030504040204" pitchFamily="34" charset="0"/>
                <a:cs typeface="Tahoma" panose="020B0604030504040204" pitchFamily="34" charset="0"/>
              </a:rPr>
              <a:t> </a:t>
            </a:r>
            <a:r>
              <a:rPr lang="en-US" sz="2400" b="0" dirty="0" err="1" smtClean="0">
                <a:solidFill>
                  <a:srgbClr val="00FF00"/>
                </a:solidFill>
                <a:latin typeface="Tahoma" panose="020B0604030504040204" pitchFamily="34" charset="0"/>
                <a:ea typeface="Tahoma" panose="020B0604030504040204" pitchFamily="34" charset="0"/>
                <a:cs typeface="Tahoma" panose="020B0604030504040204" pitchFamily="34" charset="0"/>
              </a:rPr>
              <a:t>kısa</a:t>
            </a:r>
            <a:r>
              <a:rPr lang="en-US" sz="2400" b="0" dirty="0" smtClean="0">
                <a:solidFill>
                  <a:srgbClr val="00FF00"/>
                </a:solidFill>
                <a:latin typeface="Tahoma" panose="020B0604030504040204" pitchFamily="34" charset="0"/>
                <a:ea typeface="Tahoma" panose="020B0604030504040204" pitchFamily="34" charset="0"/>
                <a:cs typeface="Tahoma" panose="020B0604030504040204" pitchFamily="34" charset="0"/>
              </a:rPr>
              <a:t> </a:t>
            </a:r>
            <a:r>
              <a:rPr lang="en-US" sz="2400" b="0" dirty="0" err="1" smtClean="0">
                <a:solidFill>
                  <a:srgbClr val="00FF00"/>
                </a:solidFill>
                <a:latin typeface="Tahoma" panose="020B0604030504040204" pitchFamily="34" charset="0"/>
                <a:ea typeface="Tahoma" panose="020B0604030504040204" pitchFamily="34" charset="0"/>
                <a:cs typeface="Tahoma" panose="020B0604030504040204" pitchFamily="34" charset="0"/>
              </a:rPr>
              <a:t>bilgi</a:t>
            </a:r>
            <a:r>
              <a:rPr lang="en-US" sz="2400" b="0" dirty="0" smtClean="0">
                <a:solidFill>
                  <a:srgbClr val="00FF00"/>
                </a:solidFill>
                <a:latin typeface="Tahoma" panose="020B0604030504040204" pitchFamily="34" charset="0"/>
                <a:ea typeface="Tahoma" panose="020B0604030504040204" pitchFamily="34" charset="0"/>
                <a:cs typeface="Tahoma" panose="020B0604030504040204" pitchFamily="34" charset="0"/>
              </a:rPr>
              <a:t> </a:t>
            </a:r>
            <a:r>
              <a:rPr lang="en-US" sz="2400" b="0" dirty="0" err="1" smtClean="0">
                <a:solidFill>
                  <a:srgbClr val="00FF00"/>
                </a:solidFill>
                <a:latin typeface="Tahoma" panose="020B0604030504040204" pitchFamily="34" charset="0"/>
                <a:ea typeface="Tahoma" panose="020B0604030504040204" pitchFamily="34" charset="0"/>
                <a:cs typeface="Tahoma" panose="020B0604030504040204" pitchFamily="34" charset="0"/>
              </a:rPr>
              <a:t>dahi</a:t>
            </a:r>
            <a:r>
              <a:rPr lang="en-US" sz="2400" b="0" dirty="0" smtClean="0">
                <a:solidFill>
                  <a:srgbClr val="00FF00"/>
                </a:solidFill>
                <a:latin typeface="Tahoma" panose="020B0604030504040204" pitchFamily="34" charset="0"/>
                <a:ea typeface="Tahoma" panose="020B0604030504040204" pitchFamily="34" charset="0"/>
                <a:cs typeface="Tahoma" panose="020B0604030504040204" pitchFamily="34" charset="0"/>
              </a:rPr>
              <a:t> hasta </a:t>
            </a:r>
            <a:r>
              <a:rPr lang="en-US" sz="2400" b="0" dirty="0" err="1" smtClean="0">
                <a:solidFill>
                  <a:srgbClr val="00FF00"/>
                </a:solidFill>
                <a:latin typeface="Tahoma" panose="020B0604030504040204" pitchFamily="34" charset="0"/>
                <a:ea typeface="Tahoma" panose="020B0604030504040204" pitchFamily="34" charset="0"/>
                <a:cs typeface="Tahoma" panose="020B0604030504040204" pitchFamily="34" charset="0"/>
              </a:rPr>
              <a:t>uyumunu</a:t>
            </a:r>
            <a:r>
              <a:rPr lang="en-US" sz="2400" b="0" dirty="0" smtClean="0">
                <a:solidFill>
                  <a:srgbClr val="00FF00"/>
                </a:solidFill>
                <a:latin typeface="Tahoma" panose="020B0604030504040204" pitchFamily="34" charset="0"/>
                <a:ea typeface="Tahoma" panose="020B0604030504040204" pitchFamily="34" charset="0"/>
                <a:cs typeface="Tahoma" panose="020B0604030504040204" pitchFamily="34" charset="0"/>
              </a:rPr>
              <a:t> </a:t>
            </a:r>
            <a:r>
              <a:rPr lang="en-US" sz="2400" b="0" dirty="0" err="1" smtClean="0">
                <a:solidFill>
                  <a:srgbClr val="00FF00"/>
                </a:solidFill>
                <a:latin typeface="Tahoma" panose="020B0604030504040204" pitchFamily="34" charset="0"/>
                <a:ea typeface="Tahoma" panose="020B0604030504040204" pitchFamily="34" charset="0"/>
                <a:cs typeface="Tahoma" panose="020B0604030504040204" pitchFamily="34" charset="0"/>
              </a:rPr>
              <a:t>arttırır</a:t>
            </a:r>
            <a:r>
              <a:rPr lang="tr-TR" sz="2400" b="0" dirty="0" smtClean="0">
                <a:solidFill>
                  <a:srgbClr val="00FF00"/>
                </a:solidFill>
                <a:latin typeface="Tahoma" panose="020B0604030504040204" pitchFamily="34" charset="0"/>
                <a:ea typeface="Tahoma" panose="020B0604030504040204" pitchFamily="34" charset="0"/>
                <a:cs typeface="Tahoma" panose="020B0604030504040204" pitchFamily="34" charset="0"/>
              </a:rPr>
              <a:t>.</a:t>
            </a:r>
          </a:p>
          <a:p>
            <a:pPr>
              <a:spcBef>
                <a:spcPts val="600"/>
              </a:spcBef>
              <a:spcAft>
                <a:spcPts val="600"/>
              </a:spcAft>
            </a:pPr>
            <a:r>
              <a:rPr lang="tr-TR" sz="2400" b="0" dirty="0" err="1" smtClean="0">
                <a:solidFill>
                  <a:srgbClr val="00FF00"/>
                </a:solidFill>
                <a:latin typeface="Tahoma" panose="020B0604030504040204" pitchFamily="34" charset="0"/>
                <a:ea typeface="Tahoma" panose="020B0604030504040204" pitchFamily="34" charset="0"/>
                <a:cs typeface="Tahoma" panose="020B0604030504040204" pitchFamily="34" charset="0"/>
              </a:rPr>
              <a:t>Antiandrojenik</a:t>
            </a:r>
            <a:r>
              <a:rPr lang="tr-TR" sz="2400" b="0" dirty="0" smtClean="0">
                <a:solidFill>
                  <a:srgbClr val="00FF00"/>
                </a:solidFill>
                <a:latin typeface="Tahoma" panose="020B0604030504040204" pitchFamily="34" charset="0"/>
                <a:ea typeface="Tahoma" panose="020B0604030504040204" pitchFamily="34" charset="0"/>
                <a:cs typeface="Tahoma" panose="020B0604030504040204" pitchFamily="34" charset="0"/>
              </a:rPr>
              <a:t> ve </a:t>
            </a:r>
            <a:r>
              <a:rPr lang="tr-TR" sz="2400" b="0" dirty="0" err="1" smtClean="0">
                <a:solidFill>
                  <a:srgbClr val="00FF00"/>
                </a:solidFill>
                <a:latin typeface="Tahoma" panose="020B0604030504040204" pitchFamily="34" charset="0"/>
                <a:ea typeface="Tahoma" panose="020B0604030504040204" pitchFamily="34" charset="0"/>
                <a:cs typeface="Tahoma" panose="020B0604030504040204" pitchFamily="34" charset="0"/>
              </a:rPr>
              <a:t>potent</a:t>
            </a:r>
            <a:r>
              <a:rPr lang="tr-TR" sz="2400" b="0" dirty="0" smtClean="0">
                <a:solidFill>
                  <a:srgbClr val="00FF00"/>
                </a:solidFill>
                <a:latin typeface="Tahoma" panose="020B0604030504040204" pitchFamily="34" charset="0"/>
                <a:ea typeface="Tahoma" panose="020B0604030504040204" pitchFamily="34" charset="0"/>
                <a:cs typeface="Tahoma" panose="020B0604030504040204" pitchFamily="34" charset="0"/>
              </a:rPr>
              <a:t> </a:t>
            </a:r>
            <a:r>
              <a:rPr lang="tr-TR" sz="2400" b="0" dirty="0" err="1" smtClean="0">
                <a:solidFill>
                  <a:srgbClr val="00FF00"/>
                </a:solidFill>
                <a:latin typeface="Tahoma" panose="020B0604030504040204" pitchFamily="34" charset="0"/>
                <a:ea typeface="Tahoma" panose="020B0604030504040204" pitchFamily="34" charset="0"/>
                <a:cs typeface="Tahoma" panose="020B0604030504040204" pitchFamily="34" charset="0"/>
              </a:rPr>
              <a:t>progestinler</a:t>
            </a:r>
            <a:r>
              <a:rPr lang="tr-TR" sz="2400" b="0" dirty="0" smtClean="0">
                <a:solidFill>
                  <a:srgbClr val="00FF00"/>
                </a:solidFill>
                <a:latin typeface="Tahoma" panose="020B0604030504040204" pitchFamily="34" charset="0"/>
                <a:ea typeface="Tahoma" panose="020B0604030504040204" pitchFamily="34" charset="0"/>
                <a:cs typeface="Tahoma" panose="020B0604030504040204" pitchFamily="34" charset="0"/>
              </a:rPr>
              <a:t> tercih edilmelidir.</a:t>
            </a:r>
          </a:p>
          <a:p>
            <a:pPr>
              <a:spcBef>
                <a:spcPts val="600"/>
              </a:spcBef>
              <a:spcAft>
                <a:spcPts val="600"/>
              </a:spcAft>
            </a:pPr>
            <a:r>
              <a:rPr lang="tr-TR" sz="2400" b="0" dirty="0" smtClean="0">
                <a:solidFill>
                  <a:srgbClr val="00FF00"/>
                </a:solidFill>
                <a:latin typeface="Tahoma" panose="020B0604030504040204" pitchFamily="34" charset="0"/>
                <a:ea typeface="Tahoma" panose="020B0604030504040204" pitchFamily="34" charset="0"/>
                <a:cs typeface="Tahoma" panose="020B0604030504040204" pitchFamily="34" charset="0"/>
              </a:rPr>
              <a:t>OK </a:t>
            </a:r>
            <a:r>
              <a:rPr lang="tr-TR" sz="2400" b="0" dirty="0">
                <a:solidFill>
                  <a:srgbClr val="00FF00"/>
                </a:solidFill>
                <a:latin typeface="Tahoma" panose="020B0604030504040204" pitchFamily="34" charset="0"/>
                <a:ea typeface="Tahoma" panose="020B0604030504040204" pitchFamily="34" charset="0"/>
                <a:cs typeface="Tahoma" panose="020B0604030504040204" pitchFamily="34" charset="0"/>
              </a:rPr>
              <a:t>kullanımında, a</a:t>
            </a:r>
            <a:r>
              <a:rPr lang="en-US" sz="2400" b="0" dirty="0" err="1">
                <a:solidFill>
                  <a:srgbClr val="00FF00"/>
                </a:solidFill>
                <a:latin typeface="Tahoma" panose="020B0604030504040204" pitchFamily="34" charset="0"/>
                <a:ea typeface="Tahoma" panose="020B0604030504040204" pitchFamily="34" charset="0"/>
                <a:cs typeface="Tahoma" panose="020B0604030504040204" pitchFamily="34" charset="0"/>
              </a:rPr>
              <a:t>ra</a:t>
            </a:r>
            <a:r>
              <a:rPr lang="en-US" sz="2400" b="0" dirty="0">
                <a:solidFill>
                  <a:srgbClr val="00FF00"/>
                </a:solidFill>
                <a:latin typeface="Tahoma" panose="020B0604030504040204" pitchFamily="34" charset="0"/>
                <a:ea typeface="Tahoma" panose="020B0604030504040204" pitchFamily="34" charset="0"/>
                <a:cs typeface="Tahoma" panose="020B0604030504040204" pitchFamily="34" charset="0"/>
              </a:rPr>
              <a:t> </a:t>
            </a:r>
            <a:r>
              <a:rPr lang="en-US" sz="2400" b="0" dirty="0" err="1">
                <a:solidFill>
                  <a:srgbClr val="00FF00"/>
                </a:solidFill>
                <a:latin typeface="Tahoma" panose="020B0604030504040204" pitchFamily="34" charset="0"/>
                <a:ea typeface="Tahoma" panose="020B0604030504040204" pitchFamily="34" charset="0"/>
                <a:cs typeface="Tahoma" panose="020B0604030504040204" pitchFamily="34" charset="0"/>
              </a:rPr>
              <a:t>vermeye</a:t>
            </a:r>
            <a:r>
              <a:rPr lang="en-US" sz="2400" b="0" dirty="0">
                <a:solidFill>
                  <a:srgbClr val="00FF00"/>
                </a:solidFill>
                <a:latin typeface="Tahoma" panose="020B0604030504040204" pitchFamily="34" charset="0"/>
                <a:ea typeface="Tahoma" panose="020B0604030504040204" pitchFamily="34" charset="0"/>
                <a:cs typeface="Tahoma" panose="020B0604030504040204" pitchFamily="34" charset="0"/>
              </a:rPr>
              <a:t> </a:t>
            </a:r>
            <a:r>
              <a:rPr lang="en-US" sz="2400" b="0" dirty="0" err="1">
                <a:solidFill>
                  <a:srgbClr val="00FF00"/>
                </a:solidFill>
                <a:latin typeface="Tahoma" panose="020B0604030504040204" pitchFamily="34" charset="0"/>
                <a:ea typeface="Tahoma" panose="020B0604030504040204" pitchFamily="34" charset="0"/>
                <a:cs typeface="Tahoma" panose="020B0604030504040204" pitchFamily="34" charset="0"/>
              </a:rPr>
              <a:t>gerek</a:t>
            </a:r>
            <a:r>
              <a:rPr lang="en-US" sz="2400" b="0" dirty="0">
                <a:solidFill>
                  <a:srgbClr val="00FF00"/>
                </a:solidFill>
                <a:latin typeface="Tahoma" panose="020B0604030504040204" pitchFamily="34" charset="0"/>
                <a:ea typeface="Tahoma" panose="020B0604030504040204" pitchFamily="34" charset="0"/>
                <a:cs typeface="Tahoma" panose="020B0604030504040204" pitchFamily="34" charset="0"/>
              </a:rPr>
              <a:t> </a:t>
            </a:r>
            <a:r>
              <a:rPr lang="en-US" sz="2400" b="0" dirty="0" err="1" smtClean="0">
                <a:solidFill>
                  <a:srgbClr val="00FF00"/>
                </a:solidFill>
                <a:latin typeface="Tahoma" panose="020B0604030504040204" pitchFamily="34" charset="0"/>
                <a:ea typeface="Tahoma" panose="020B0604030504040204" pitchFamily="34" charset="0"/>
                <a:cs typeface="Tahoma" panose="020B0604030504040204" pitchFamily="34" charset="0"/>
              </a:rPr>
              <a:t>yoktur</a:t>
            </a:r>
            <a:endParaRPr lang="tr-TR" sz="2400" b="0" dirty="0" smtClean="0">
              <a:solidFill>
                <a:srgbClr val="00FF00"/>
              </a:solidFill>
              <a:latin typeface="Tahoma" panose="020B0604030504040204" pitchFamily="34" charset="0"/>
              <a:ea typeface="Tahoma" panose="020B0604030504040204" pitchFamily="34" charset="0"/>
              <a:cs typeface="Tahoma" panose="020B0604030504040204" pitchFamily="34" charset="0"/>
            </a:endParaRPr>
          </a:p>
          <a:p>
            <a:pPr>
              <a:spcBef>
                <a:spcPts val="600"/>
              </a:spcBef>
              <a:spcAft>
                <a:spcPts val="600"/>
              </a:spcAft>
            </a:pPr>
            <a:endParaRPr lang="en-US" sz="2400" b="0" dirty="0">
              <a:solidFill>
                <a:srgbClr val="00FF00"/>
              </a:solidFill>
              <a:latin typeface="Tahoma" panose="020B0604030504040204" pitchFamily="34" charset="0"/>
              <a:ea typeface="Tahoma" panose="020B0604030504040204" pitchFamily="34" charset="0"/>
              <a:cs typeface="Tahoma" panose="020B0604030504040204" pitchFamily="34" charset="0"/>
            </a:endParaRPr>
          </a:p>
          <a:p>
            <a:pPr>
              <a:spcBef>
                <a:spcPts val="600"/>
              </a:spcBef>
              <a:spcAft>
                <a:spcPts val="600"/>
              </a:spcAft>
            </a:pPr>
            <a:endParaRPr lang="tr-TR" sz="2400" b="0" dirty="0">
              <a:solidFill>
                <a:srgbClr val="00FF00"/>
              </a:solidFill>
              <a:latin typeface="Tahoma" panose="020B0604030504040204" pitchFamily="34" charset="0"/>
              <a:ea typeface="Tahoma" panose="020B0604030504040204" pitchFamily="34" charset="0"/>
              <a:cs typeface="Tahoma" panose="020B0604030504040204" pitchFamily="34" charset="0"/>
            </a:endParaRPr>
          </a:p>
          <a:p>
            <a:pPr>
              <a:spcBef>
                <a:spcPts val="600"/>
              </a:spcBef>
              <a:spcAft>
                <a:spcPts val="600"/>
              </a:spcAft>
            </a:pPr>
            <a:endParaRPr lang="tr-TR" sz="2400" b="0" dirty="0">
              <a:solidFill>
                <a:srgbClr val="00FF00"/>
              </a:solidFill>
              <a:latin typeface="Tahoma" panose="020B0604030504040204" pitchFamily="34" charset="0"/>
              <a:ea typeface="Tahoma" panose="020B0604030504040204" pitchFamily="34" charset="0"/>
              <a:cs typeface="Tahoma" panose="020B0604030504040204" pitchFamily="34" charset="0"/>
            </a:endParaRPr>
          </a:p>
          <a:p>
            <a:pPr>
              <a:spcBef>
                <a:spcPts val="600"/>
              </a:spcBef>
              <a:spcAft>
                <a:spcPts val="600"/>
              </a:spcAft>
            </a:pPr>
            <a:endParaRPr lang="en-US" sz="2400" b="0" dirty="0">
              <a:solidFill>
                <a:srgbClr val="00FF00"/>
              </a:solidFill>
              <a:latin typeface="Tahoma" panose="020B0604030504040204" pitchFamily="34" charset="0"/>
              <a:ea typeface="Tahoma" panose="020B0604030504040204" pitchFamily="34" charset="0"/>
              <a:cs typeface="Tahoma" panose="020B0604030504040204" pitchFamily="34" charset="0"/>
            </a:endParaRPr>
          </a:p>
          <a:p>
            <a:pPr>
              <a:spcBef>
                <a:spcPts val="600"/>
              </a:spcBef>
              <a:spcAft>
                <a:spcPts val="600"/>
              </a:spcAft>
            </a:pPr>
            <a:endParaRPr lang="tr-TR" sz="2400" b="0" dirty="0">
              <a:solidFill>
                <a:srgbClr val="00FF00"/>
              </a:solidFill>
              <a:latin typeface="Tahoma" panose="020B0604030504040204" pitchFamily="34" charset="0"/>
              <a:ea typeface="Tahoma" panose="020B0604030504040204" pitchFamily="34" charset="0"/>
              <a:cs typeface="Tahoma" panose="020B0604030504040204" pitchFamily="34" charset="0"/>
            </a:endParaRPr>
          </a:p>
          <a:p>
            <a:pPr>
              <a:spcBef>
                <a:spcPts val="600"/>
              </a:spcBef>
              <a:spcAft>
                <a:spcPts val="600"/>
              </a:spcAft>
            </a:pPr>
            <a:endParaRPr lang="tr-TR" sz="2400" b="0" dirty="0">
              <a:solidFill>
                <a:srgbClr val="00FF00"/>
              </a:solidFill>
              <a:latin typeface="Tahoma" panose="020B0604030504040204" pitchFamily="34" charset="0"/>
              <a:ea typeface="Tahoma" panose="020B0604030504040204" pitchFamily="34" charset="0"/>
              <a:cs typeface="Tahoma" panose="020B0604030504040204" pitchFamily="34" charset="0"/>
            </a:endParaRPr>
          </a:p>
        </p:txBody>
      </p:sp>
      <p:sp>
        <p:nvSpPr>
          <p:cNvPr id="4" name="Metin kutusu 5"/>
          <p:cNvSpPr txBox="1">
            <a:spLocks noChangeArrowheads="1"/>
          </p:cNvSpPr>
          <p:nvPr/>
        </p:nvSpPr>
        <p:spPr bwMode="auto">
          <a:xfrm>
            <a:off x="4572000" y="6198818"/>
            <a:ext cx="282285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SzPct val="100000"/>
              <a:buChar char="•"/>
              <a:defRPr sz="3200" b="1">
                <a:solidFill>
                  <a:srgbClr val="FAFD00"/>
                </a:solidFill>
                <a:latin typeface="Times New Roman" panose="02020603050405020304" pitchFamily="18" charset="0"/>
              </a:defRPr>
            </a:lvl1pPr>
            <a:lvl2pPr marL="742950" indent="-285750">
              <a:spcBef>
                <a:spcPct val="20000"/>
              </a:spcBef>
              <a:buSzPct val="100000"/>
              <a:buChar char="–"/>
              <a:defRPr sz="2800" b="1">
                <a:solidFill>
                  <a:srgbClr val="FAFD00"/>
                </a:solidFill>
                <a:latin typeface="Times New Roman" panose="02020603050405020304" pitchFamily="18" charset="0"/>
              </a:defRPr>
            </a:lvl2pPr>
            <a:lvl3pPr marL="1143000" indent="-228600">
              <a:spcBef>
                <a:spcPct val="20000"/>
              </a:spcBef>
              <a:buSzPct val="100000"/>
              <a:buChar char="•"/>
              <a:defRPr sz="2400" b="1">
                <a:solidFill>
                  <a:srgbClr val="FAFD00"/>
                </a:solidFill>
                <a:latin typeface="Times New Roman" panose="02020603050405020304" pitchFamily="18" charset="0"/>
              </a:defRPr>
            </a:lvl3pPr>
            <a:lvl4pPr marL="1600200" indent="-228600">
              <a:spcBef>
                <a:spcPct val="20000"/>
              </a:spcBef>
              <a:buSzPct val="100000"/>
              <a:buChar char="–"/>
              <a:defRPr sz="2000" b="1">
                <a:solidFill>
                  <a:srgbClr val="FAFD00"/>
                </a:solidFill>
                <a:latin typeface="Times New Roman" panose="02020603050405020304" pitchFamily="18" charset="0"/>
              </a:defRPr>
            </a:lvl4pPr>
            <a:lvl5pPr marL="2057400" indent="-228600">
              <a:spcBef>
                <a:spcPct val="20000"/>
              </a:spcBef>
              <a:buSzPct val="100000"/>
              <a:buChar char="•"/>
              <a:defRPr sz="2000" b="1">
                <a:solidFill>
                  <a:srgbClr val="FAFD00"/>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b="1">
                <a:solidFill>
                  <a:srgbClr val="FAFD00"/>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b="1">
                <a:solidFill>
                  <a:srgbClr val="FAFD00"/>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b="1">
                <a:solidFill>
                  <a:srgbClr val="FAFD00"/>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b="1">
                <a:solidFill>
                  <a:srgbClr val="FAFD00"/>
                </a:solidFill>
                <a:latin typeface="Times New Roman" panose="02020603050405020304" pitchFamily="18" charset="0"/>
              </a:defRPr>
            </a:lvl9pPr>
          </a:lstStyle>
          <a:p>
            <a:pPr algn="ctr" eaLnBrk="1" hangingPunct="1">
              <a:spcBef>
                <a:spcPct val="0"/>
              </a:spcBef>
              <a:buSzTx/>
              <a:buFontTx/>
              <a:buNone/>
            </a:pPr>
            <a:r>
              <a:rPr lang="tr-TR" altLang="en-US" sz="1800" b="0" i="1" dirty="0" smtClean="0">
                <a:solidFill>
                  <a:schemeClr val="tx1">
                    <a:lumMod val="65000"/>
                  </a:schemeClr>
                </a:solidFill>
                <a:latin typeface="Verdana" panose="020B0604030504040204" pitchFamily="34" charset="0"/>
              </a:rPr>
              <a:t>www.sahmay.com</a:t>
            </a:r>
            <a:endParaRPr lang="tr-TR" altLang="en-US" sz="1800" b="0" i="1" dirty="0">
              <a:solidFill>
                <a:schemeClr val="tx1">
                  <a:lumMod val="65000"/>
                </a:schemeClr>
              </a:solidFill>
              <a:latin typeface="Verdana" panose="020B0604030504040204" pitchFamily="34" charset="0"/>
            </a:endParaRPr>
          </a:p>
        </p:txBody>
      </p:sp>
      <p:sp>
        <p:nvSpPr>
          <p:cNvPr id="5" name="Metin kutusu 4"/>
          <p:cNvSpPr txBox="1"/>
          <p:nvPr/>
        </p:nvSpPr>
        <p:spPr>
          <a:xfrm>
            <a:off x="1743903" y="6190661"/>
            <a:ext cx="2828097" cy="369332"/>
          </a:xfrm>
          <a:prstGeom prst="rect">
            <a:avLst/>
          </a:prstGeom>
          <a:noFill/>
        </p:spPr>
        <p:txBody>
          <a:bodyPr wrap="square" rtlCol="0">
            <a:spAutoFit/>
          </a:bodyPr>
          <a:lstStyle/>
          <a:p>
            <a:r>
              <a:rPr lang="tr-TR" sz="1800" i="1" dirty="0">
                <a:solidFill>
                  <a:schemeClr val="tx1">
                    <a:lumMod val="65000"/>
                  </a:schemeClr>
                </a:solidFill>
                <a:latin typeface="Verdana" panose="020B0604030504040204" pitchFamily="34" charset="0"/>
              </a:rPr>
              <a:t>www.jinekolojik.org</a:t>
            </a:r>
          </a:p>
        </p:txBody>
      </p:sp>
    </p:spTree>
    <p:extLst>
      <p:ext uri="{BB962C8B-B14F-4D97-AF65-F5344CB8AC3E}">
        <p14:creationId xmlns:p14="http://schemas.microsoft.com/office/powerpoint/2010/main" val="243697724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30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1000"/>
                                        <p:tgtEl>
                                          <p:spTgt spid="3">
                                            <p:txEl>
                                              <p:pRg st="0" end="0"/>
                                            </p:txEl>
                                          </p:spTgt>
                                        </p:tgtEl>
                                      </p:cBhvr>
                                    </p:animEffect>
                                  </p:childTnLst>
                                </p:cTn>
                              </p:par>
                            </p:childTnLst>
                          </p:cTn>
                        </p:par>
                        <p:par>
                          <p:cTn id="8" fill="hold">
                            <p:stCondLst>
                              <p:cond delay="4000"/>
                            </p:stCondLst>
                            <p:childTnLst>
                              <p:par>
                                <p:cTn id="9" presetID="22" presetClass="entr" presetSubtype="8" fill="hold" grpId="0" nodeType="afterEffect">
                                  <p:stCondLst>
                                    <p:cond delay="30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left)">
                                      <p:cBhvr>
                                        <p:cTn id="11" dur="1000"/>
                                        <p:tgtEl>
                                          <p:spTgt spid="3">
                                            <p:txEl>
                                              <p:pRg st="1" end="1"/>
                                            </p:txEl>
                                          </p:spTgt>
                                        </p:tgtEl>
                                      </p:cBhvr>
                                    </p:animEffect>
                                  </p:childTnLst>
                                </p:cTn>
                              </p:par>
                            </p:childTnLst>
                          </p:cTn>
                        </p:par>
                        <p:par>
                          <p:cTn id="12" fill="hold">
                            <p:stCondLst>
                              <p:cond delay="8000"/>
                            </p:stCondLst>
                            <p:childTnLst>
                              <p:par>
                                <p:cTn id="13" presetID="22" presetClass="entr" presetSubtype="8" fill="hold" grpId="0" nodeType="afterEffect">
                                  <p:stCondLst>
                                    <p:cond delay="30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left)">
                                      <p:cBhvr>
                                        <p:cTn id="15" dur="1000"/>
                                        <p:tgtEl>
                                          <p:spTgt spid="3">
                                            <p:txEl>
                                              <p:pRg st="2" end="2"/>
                                            </p:txEl>
                                          </p:spTgt>
                                        </p:tgtEl>
                                      </p:cBhvr>
                                    </p:animEffect>
                                  </p:childTnLst>
                                </p:cTn>
                              </p:par>
                            </p:childTnLst>
                          </p:cTn>
                        </p:par>
                        <p:par>
                          <p:cTn id="16" fill="hold">
                            <p:stCondLst>
                              <p:cond delay="12000"/>
                            </p:stCondLst>
                            <p:childTnLst>
                              <p:par>
                                <p:cTn id="17" presetID="22" presetClass="entr" presetSubtype="8" fill="hold" grpId="0" nodeType="afterEffect">
                                  <p:stCondLst>
                                    <p:cond delay="30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1000"/>
                                        <p:tgtEl>
                                          <p:spTgt spid="3">
                                            <p:txEl>
                                              <p:pRg st="3" end="3"/>
                                            </p:txEl>
                                          </p:spTgt>
                                        </p:tgtEl>
                                      </p:cBhvr>
                                    </p:animEffect>
                                  </p:childTnLst>
                                </p:cTn>
                              </p:par>
                            </p:childTnLst>
                          </p:cTn>
                        </p:par>
                        <p:par>
                          <p:cTn id="20" fill="hold">
                            <p:stCondLst>
                              <p:cond delay="16000"/>
                            </p:stCondLst>
                            <p:childTnLst>
                              <p:par>
                                <p:cTn id="21" presetID="22" presetClass="entr" presetSubtype="8" fill="hold" grpId="0" nodeType="afterEffect">
                                  <p:stCondLst>
                                    <p:cond delay="300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left)">
                                      <p:cBhvr>
                                        <p:cTn id="23" dur="1000"/>
                                        <p:tgtEl>
                                          <p:spTgt spid="3">
                                            <p:txEl>
                                              <p:pRg st="4" end="4"/>
                                            </p:txEl>
                                          </p:spTgt>
                                        </p:tgtEl>
                                      </p:cBhvr>
                                    </p:animEffect>
                                  </p:childTnLst>
                                </p:cTn>
                              </p:par>
                            </p:childTnLst>
                          </p:cTn>
                        </p:par>
                        <p:par>
                          <p:cTn id="24" fill="hold">
                            <p:stCondLst>
                              <p:cond delay="20000"/>
                            </p:stCondLst>
                            <p:childTnLst>
                              <p:par>
                                <p:cTn id="25" presetID="22" presetClass="entr" presetSubtype="8" fill="hold" grpId="0" nodeType="afterEffect">
                                  <p:stCondLst>
                                    <p:cond delay="300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wipe(left)">
                                      <p:cBhvr>
                                        <p:cTn id="27" dur="1000"/>
                                        <p:tgtEl>
                                          <p:spTgt spid="3">
                                            <p:txEl>
                                              <p:pRg st="5" end="5"/>
                                            </p:txEl>
                                          </p:spTgt>
                                        </p:tgtEl>
                                      </p:cBhvr>
                                    </p:animEffect>
                                  </p:childTnLst>
                                </p:cTn>
                              </p:par>
                            </p:childTnLst>
                          </p:cTn>
                        </p:par>
                        <p:par>
                          <p:cTn id="28" fill="hold">
                            <p:stCondLst>
                              <p:cond delay="24000"/>
                            </p:stCondLst>
                            <p:childTnLst>
                              <p:par>
                                <p:cTn id="29" presetID="22" presetClass="entr" presetSubtype="8" fill="hold" grpId="0" nodeType="afterEffect">
                                  <p:stCondLst>
                                    <p:cond delay="300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wipe(left)">
                                      <p:cBhvr>
                                        <p:cTn id="31"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esi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5152"/>
            <a:ext cx="9144000" cy="6883152"/>
          </a:xfrm>
          <a:prstGeom prst="rect">
            <a:avLst/>
          </a:prstGeom>
        </p:spPr>
      </p:pic>
      <p:sp>
        <p:nvSpPr>
          <p:cNvPr id="811010" name="Rectangle 2"/>
          <p:cNvSpPr>
            <a:spLocks noGrp="1" noChangeArrowheads="1"/>
          </p:cNvSpPr>
          <p:nvPr>
            <p:ph type="title"/>
          </p:nvPr>
        </p:nvSpPr>
        <p:spPr>
          <a:xfrm>
            <a:off x="1085850" y="200141"/>
            <a:ext cx="6972300" cy="685800"/>
          </a:xfrm>
        </p:spPr>
        <p:txBody>
          <a:bodyPr/>
          <a:lstStyle/>
          <a:p>
            <a:r>
              <a:rPr lang="tr-TR" b="0" dirty="0" err="1" smtClean="0">
                <a:solidFill>
                  <a:srgbClr val="FF9933"/>
                </a:solidFill>
                <a:latin typeface="Comic Sans MS" pitchFamily="66" charset="0"/>
              </a:rPr>
              <a:t>OK’lardaki</a:t>
            </a:r>
            <a:r>
              <a:rPr lang="tr-TR" b="0" dirty="0" smtClean="0">
                <a:solidFill>
                  <a:srgbClr val="FF9933"/>
                </a:solidFill>
                <a:latin typeface="Comic Sans MS" pitchFamily="66" charset="0"/>
              </a:rPr>
              <a:t> değişim</a:t>
            </a:r>
            <a:endParaRPr lang="tr-TR" b="0" dirty="0">
              <a:solidFill>
                <a:srgbClr val="FF9933"/>
              </a:solidFill>
              <a:latin typeface="Comic Sans MS" pitchFamily="66" charset="0"/>
            </a:endParaRPr>
          </a:p>
        </p:txBody>
      </p:sp>
      <p:sp>
        <p:nvSpPr>
          <p:cNvPr id="811011" name="Rectangle 3"/>
          <p:cNvSpPr>
            <a:spLocks noGrp="1" noChangeArrowheads="1"/>
          </p:cNvSpPr>
          <p:nvPr>
            <p:ph type="body" idx="1"/>
          </p:nvPr>
        </p:nvSpPr>
        <p:spPr>
          <a:xfrm>
            <a:off x="1101602" y="2417636"/>
            <a:ext cx="6978659" cy="3322764"/>
          </a:xfrm>
          <a:solidFill>
            <a:schemeClr val="bg1">
              <a:alpha val="50000"/>
            </a:schemeClr>
          </a:solidFill>
          <a:ln>
            <a:solidFill>
              <a:schemeClr val="bg2">
                <a:lumMod val="20000"/>
                <a:lumOff val="80000"/>
              </a:schemeClr>
            </a:solidFill>
          </a:ln>
        </p:spPr>
        <p:txBody>
          <a:bodyPr/>
          <a:lstStyle/>
          <a:p>
            <a:pPr defTabSz="914400">
              <a:lnSpc>
                <a:spcPct val="115000"/>
              </a:lnSpc>
              <a:spcBef>
                <a:spcPts val="1200"/>
              </a:spcBef>
              <a:spcAft>
                <a:spcPts val="1200"/>
              </a:spcAft>
            </a:pPr>
            <a:r>
              <a:rPr lang="en-US" sz="2400" b="0" dirty="0" err="1" smtClean="0">
                <a:solidFill>
                  <a:srgbClr val="00FF00"/>
                </a:solidFill>
                <a:latin typeface="Comic Sans MS" pitchFamily="66" charset="0"/>
              </a:rPr>
              <a:t>Ethinyl</a:t>
            </a:r>
            <a:r>
              <a:rPr lang="en-US" sz="2400" b="0" dirty="0" smtClean="0">
                <a:solidFill>
                  <a:srgbClr val="00FF00"/>
                </a:solidFill>
                <a:latin typeface="Comic Sans MS" pitchFamily="66" charset="0"/>
              </a:rPr>
              <a:t> </a:t>
            </a:r>
            <a:r>
              <a:rPr lang="tr-TR" sz="2400" b="0" dirty="0" smtClean="0">
                <a:solidFill>
                  <a:srgbClr val="00FF00"/>
                </a:solidFill>
                <a:latin typeface="Comic Sans MS" pitchFamily="66" charset="0"/>
              </a:rPr>
              <a:t>Ö</a:t>
            </a:r>
            <a:r>
              <a:rPr lang="en-US" sz="2400" b="0" dirty="0" err="1" smtClean="0">
                <a:solidFill>
                  <a:srgbClr val="00FF00"/>
                </a:solidFill>
                <a:latin typeface="Comic Sans MS" pitchFamily="66" charset="0"/>
              </a:rPr>
              <a:t>stradiol</a:t>
            </a:r>
            <a:r>
              <a:rPr lang="en-US" sz="2400" b="0" dirty="0" smtClean="0">
                <a:solidFill>
                  <a:srgbClr val="00FF00"/>
                </a:solidFill>
                <a:latin typeface="Comic Sans MS" pitchFamily="66" charset="0"/>
              </a:rPr>
              <a:t> </a:t>
            </a:r>
            <a:r>
              <a:rPr lang="en-US" sz="2400" b="0" dirty="0">
                <a:solidFill>
                  <a:srgbClr val="00FF00"/>
                </a:solidFill>
                <a:latin typeface="Comic Sans MS" pitchFamily="66" charset="0"/>
              </a:rPr>
              <a:t>(</a:t>
            </a:r>
            <a:r>
              <a:rPr lang="en-US" sz="2400" b="0" dirty="0" smtClean="0">
                <a:solidFill>
                  <a:srgbClr val="00FF00"/>
                </a:solidFill>
                <a:latin typeface="Comic Sans MS" pitchFamily="66" charset="0"/>
              </a:rPr>
              <a:t>E</a:t>
            </a:r>
            <a:r>
              <a:rPr lang="tr-TR" sz="2400" b="0" dirty="0" smtClean="0">
                <a:solidFill>
                  <a:srgbClr val="00FF00"/>
                </a:solidFill>
                <a:latin typeface="Comic Sans MS" pitchFamily="66" charset="0"/>
              </a:rPr>
              <a:t>Ö</a:t>
            </a:r>
            <a:r>
              <a:rPr lang="en-US" sz="2400" b="0" dirty="0" smtClean="0">
                <a:solidFill>
                  <a:srgbClr val="00FF00"/>
                </a:solidFill>
                <a:latin typeface="Comic Sans MS" pitchFamily="66" charset="0"/>
              </a:rPr>
              <a:t>)</a:t>
            </a:r>
            <a:r>
              <a:rPr lang="tr-TR" sz="2400" b="0" dirty="0" smtClean="0">
                <a:solidFill>
                  <a:srgbClr val="00FF00"/>
                </a:solidFill>
                <a:latin typeface="Comic Sans MS" pitchFamily="66" charset="0"/>
              </a:rPr>
              <a:t> </a:t>
            </a:r>
            <a:r>
              <a:rPr lang="tr-TR" sz="2400" b="0" dirty="0" smtClean="0">
                <a:solidFill>
                  <a:schemeClr val="tx1">
                    <a:lumMod val="85000"/>
                  </a:schemeClr>
                </a:solidFill>
                <a:latin typeface="Comic Sans MS" pitchFamily="66" charset="0"/>
              </a:rPr>
              <a:t>azaltmak</a:t>
            </a:r>
            <a:r>
              <a:rPr lang="en-US" sz="2400" b="0" dirty="0">
                <a:solidFill>
                  <a:srgbClr val="00FF00"/>
                </a:solidFill>
                <a:latin typeface="Comic Sans MS" pitchFamily="66" charset="0"/>
              </a:rPr>
              <a:t/>
            </a:r>
            <a:br>
              <a:rPr lang="en-US" sz="2400" b="0" dirty="0">
                <a:solidFill>
                  <a:srgbClr val="00FF00"/>
                </a:solidFill>
                <a:latin typeface="Comic Sans MS" pitchFamily="66" charset="0"/>
              </a:rPr>
            </a:br>
            <a:r>
              <a:rPr lang="en-US" sz="2400" b="0" dirty="0" smtClean="0">
                <a:solidFill>
                  <a:srgbClr val="00FF00"/>
                </a:solidFill>
                <a:latin typeface="Comic Sans MS" pitchFamily="66" charset="0"/>
              </a:rPr>
              <a:t>50 µg</a:t>
            </a:r>
            <a:r>
              <a:rPr lang="tr-TR" sz="2400" b="0" dirty="0">
                <a:solidFill>
                  <a:srgbClr val="00FF00"/>
                </a:solidFill>
                <a:latin typeface="Comic Sans MS" pitchFamily="66" charset="0"/>
              </a:rPr>
              <a:t>/</a:t>
            </a:r>
            <a:r>
              <a:rPr lang="tr-TR" sz="2400" b="0" dirty="0" err="1" smtClean="0">
                <a:solidFill>
                  <a:srgbClr val="00FF00"/>
                </a:solidFill>
                <a:latin typeface="Comic Sans MS" pitchFamily="66" charset="0"/>
              </a:rPr>
              <a:t>gün’den</a:t>
            </a:r>
            <a:r>
              <a:rPr lang="en-US" sz="2400" b="0" dirty="0" smtClean="0">
                <a:solidFill>
                  <a:srgbClr val="00FF00"/>
                </a:solidFill>
                <a:latin typeface="Comic Sans MS" pitchFamily="66" charset="0"/>
              </a:rPr>
              <a:t> </a:t>
            </a:r>
            <a:r>
              <a:rPr lang="en-US" sz="2400" b="0" dirty="0">
                <a:solidFill>
                  <a:srgbClr val="00FF00"/>
                </a:solidFill>
                <a:latin typeface="Comic Sans MS" pitchFamily="66" charset="0"/>
              </a:rPr>
              <a:t>20 - 15 </a:t>
            </a:r>
            <a:r>
              <a:rPr lang="en-US" sz="2400" b="0" dirty="0" smtClean="0">
                <a:solidFill>
                  <a:srgbClr val="00FF00"/>
                </a:solidFill>
                <a:latin typeface="Comic Sans MS" pitchFamily="66" charset="0"/>
              </a:rPr>
              <a:t>µg</a:t>
            </a:r>
            <a:r>
              <a:rPr lang="tr-TR" sz="2400" b="0" dirty="0" smtClean="0">
                <a:solidFill>
                  <a:srgbClr val="00FF00"/>
                </a:solidFill>
                <a:latin typeface="Comic Sans MS" pitchFamily="66" charset="0"/>
              </a:rPr>
              <a:t>/gün</a:t>
            </a:r>
          </a:p>
          <a:p>
            <a:pPr defTabSz="914400">
              <a:lnSpc>
                <a:spcPct val="115000"/>
              </a:lnSpc>
              <a:spcBef>
                <a:spcPts val="1200"/>
              </a:spcBef>
              <a:spcAft>
                <a:spcPts val="1200"/>
              </a:spcAft>
            </a:pPr>
            <a:r>
              <a:rPr lang="tr-TR" sz="2400" b="0" dirty="0" smtClean="0">
                <a:solidFill>
                  <a:schemeClr val="tx1">
                    <a:lumMod val="85000"/>
                  </a:schemeClr>
                </a:solidFill>
                <a:latin typeface="Comic Sans MS" pitchFamily="66" charset="0"/>
              </a:rPr>
              <a:t>Anti-</a:t>
            </a:r>
            <a:r>
              <a:rPr lang="tr-TR" sz="2400" b="0" dirty="0" err="1" smtClean="0">
                <a:solidFill>
                  <a:schemeClr val="tx1">
                    <a:lumMod val="85000"/>
                  </a:schemeClr>
                </a:solidFill>
                <a:latin typeface="Comic Sans MS" pitchFamily="66" charset="0"/>
              </a:rPr>
              <a:t>androjenik</a:t>
            </a:r>
            <a:r>
              <a:rPr lang="tr-TR" sz="2400" b="0" dirty="0" smtClean="0">
                <a:solidFill>
                  <a:schemeClr val="tx1">
                    <a:lumMod val="85000"/>
                  </a:schemeClr>
                </a:solidFill>
                <a:latin typeface="Comic Sans MS" pitchFamily="66" charset="0"/>
              </a:rPr>
              <a:t> ve Anti-</a:t>
            </a:r>
            <a:r>
              <a:rPr lang="tr-TR" sz="2400" b="0" dirty="0" err="1" smtClean="0">
                <a:solidFill>
                  <a:schemeClr val="tx1">
                    <a:lumMod val="85000"/>
                  </a:schemeClr>
                </a:solidFill>
                <a:latin typeface="Comic Sans MS" pitchFamily="66" charset="0"/>
              </a:rPr>
              <a:t>mineralokortikoid</a:t>
            </a:r>
            <a:r>
              <a:rPr lang="tr-TR" sz="2400" b="0" dirty="0" smtClean="0">
                <a:solidFill>
                  <a:schemeClr val="tx1">
                    <a:lumMod val="85000"/>
                  </a:schemeClr>
                </a:solidFill>
                <a:latin typeface="Comic Sans MS" pitchFamily="66" charset="0"/>
              </a:rPr>
              <a:t> </a:t>
            </a:r>
            <a:r>
              <a:rPr lang="tr-TR" sz="2400" b="0" dirty="0" err="1" smtClean="0">
                <a:solidFill>
                  <a:srgbClr val="00FF00"/>
                </a:solidFill>
                <a:latin typeface="Comic Sans MS" pitchFamily="66" charset="0"/>
              </a:rPr>
              <a:t>Progestinlerin</a:t>
            </a:r>
            <a:r>
              <a:rPr lang="tr-TR" sz="2400" b="0" dirty="0" smtClean="0">
                <a:solidFill>
                  <a:srgbClr val="00FF00"/>
                </a:solidFill>
                <a:latin typeface="Comic Sans MS" pitchFamily="66" charset="0"/>
              </a:rPr>
              <a:t> eklenmesi.</a:t>
            </a:r>
          </a:p>
          <a:p>
            <a:pPr defTabSz="914400">
              <a:lnSpc>
                <a:spcPct val="115000"/>
              </a:lnSpc>
              <a:spcBef>
                <a:spcPts val="1200"/>
              </a:spcBef>
              <a:spcAft>
                <a:spcPts val="1200"/>
              </a:spcAft>
            </a:pPr>
            <a:r>
              <a:rPr lang="tr-TR" sz="2400" b="0" dirty="0" smtClean="0">
                <a:solidFill>
                  <a:srgbClr val="00FF00"/>
                </a:solidFill>
                <a:latin typeface="Comic Sans MS" pitchFamily="66" charset="0"/>
              </a:rPr>
              <a:t>SON </a:t>
            </a:r>
            <a:r>
              <a:rPr lang="tr-TR" sz="2400" b="0" dirty="0" err="1" smtClean="0">
                <a:solidFill>
                  <a:srgbClr val="00FF00"/>
                </a:solidFill>
                <a:latin typeface="Comic Sans MS" pitchFamily="66" charset="0"/>
              </a:rPr>
              <a:t>OLARAK:Sentetik</a:t>
            </a:r>
            <a:r>
              <a:rPr lang="tr-TR" sz="2400" b="0" dirty="0" smtClean="0">
                <a:solidFill>
                  <a:srgbClr val="00FF00"/>
                </a:solidFill>
                <a:latin typeface="Comic Sans MS" pitchFamily="66" charset="0"/>
              </a:rPr>
              <a:t> EE yerine, </a:t>
            </a:r>
            <a:r>
              <a:rPr lang="tr-TR" sz="2400" b="0" dirty="0" smtClean="0">
                <a:solidFill>
                  <a:schemeClr val="tx1">
                    <a:lumMod val="85000"/>
                  </a:schemeClr>
                </a:solidFill>
                <a:latin typeface="Comic Sans MS" pitchFamily="66" charset="0"/>
              </a:rPr>
              <a:t>natürel östrojen (EV)</a:t>
            </a:r>
            <a:r>
              <a:rPr lang="tr-TR" sz="2400" b="0" dirty="0" smtClean="0">
                <a:solidFill>
                  <a:srgbClr val="00FF00"/>
                </a:solidFill>
                <a:latin typeface="Comic Sans MS" pitchFamily="66" charset="0"/>
              </a:rPr>
              <a:t> kullanılması.</a:t>
            </a:r>
            <a:endParaRPr lang="tr-TR" sz="2400" b="0" dirty="0">
              <a:solidFill>
                <a:srgbClr val="00FF00"/>
              </a:solidFill>
              <a:latin typeface="Comic Sans MS" pitchFamily="66" charset="0"/>
            </a:endParaRPr>
          </a:p>
        </p:txBody>
      </p:sp>
      <p:sp>
        <p:nvSpPr>
          <p:cNvPr id="5" name="Metin kutusu 4"/>
          <p:cNvSpPr txBox="1"/>
          <p:nvPr/>
        </p:nvSpPr>
        <p:spPr>
          <a:xfrm>
            <a:off x="8256087" y="6390717"/>
            <a:ext cx="794607" cy="369332"/>
          </a:xfrm>
          <a:prstGeom prst="rect">
            <a:avLst/>
          </a:prstGeom>
          <a:noFill/>
        </p:spPr>
        <p:txBody>
          <a:bodyPr wrap="square" rtlCol="0">
            <a:spAutoFit/>
          </a:bodyPr>
          <a:lstStyle/>
          <a:p>
            <a:r>
              <a:rPr lang="tr-TR" sz="1800" dirty="0" smtClean="0">
                <a:solidFill>
                  <a:srgbClr val="FE9B03"/>
                </a:solidFill>
                <a:effectLst>
                  <a:outerShdw blurRad="38100" dist="38100" dir="2700000" algn="tl">
                    <a:srgbClr val="000000">
                      <a:alpha val="43137"/>
                    </a:srgbClr>
                  </a:outerShdw>
                </a:effectLst>
              </a:rPr>
              <a:t>©</a:t>
            </a:r>
            <a:r>
              <a:rPr lang="tr-TR" sz="1800" dirty="0" smtClean="0">
                <a:solidFill>
                  <a:srgbClr val="FE9B03"/>
                </a:solidFill>
                <a:effectLst>
                  <a:outerShdw blurRad="38100" dist="38100" dir="2700000" algn="tl">
                    <a:srgbClr val="000000">
                      <a:alpha val="43137"/>
                    </a:srgbClr>
                  </a:outerShdw>
                </a:effectLst>
                <a:latin typeface="Comic Sans MS" panose="030F0702030302020204" pitchFamily="66" charset="0"/>
              </a:rPr>
              <a:t>SŞ</a:t>
            </a:r>
            <a:endParaRPr lang="en-US" sz="1800" dirty="0">
              <a:effectLst>
                <a:outerShdw blurRad="38100" dist="38100" dir="2700000" algn="tl">
                  <a:srgbClr val="000000">
                    <a:alpha val="43137"/>
                  </a:srgbClr>
                </a:outerShdw>
              </a:effectLst>
              <a:latin typeface="Comic Sans MS" panose="030F0702030302020204" pitchFamily="66" charset="0"/>
            </a:endParaRPr>
          </a:p>
        </p:txBody>
      </p:sp>
      <p:sp>
        <p:nvSpPr>
          <p:cNvPr id="7" name="Dikdörtgen 6"/>
          <p:cNvSpPr/>
          <p:nvPr/>
        </p:nvSpPr>
        <p:spPr>
          <a:xfrm>
            <a:off x="1298877" y="1030461"/>
            <a:ext cx="6546246" cy="1026290"/>
          </a:xfrm>
          <a:prstGeom prst="rect">
            <a:avLst/>
          </a:prstGeom>
          <a:solidFill>
            <a:schemeClr val="bg1">
              <a:alpha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a:solidFill>
                  <a:srgbClr val="FFC000"/>
                </a:solidFill>
                <a:effectLst>
                  <a:outerShdw blurRad="38100" dist="38100" dir="2700000" algn="tl">
                    <a:srgbClr val="000000">
                      <a:alpha val="43137"/>
                    </a:srgbClr>
                  </a:outerShdw>
                </a:effectLst>
                <a:latin typeface="Comic Sans MS" pitchFamily="66" charset="0"/>
              </a:rPr>
              <a:t>Kombine </a:t>
            </a:r>
            <a:r>
              <a:rPr lang="tr-TR" sz="2800" dirty="0" smtClean="0">
                <a:solidFill>
                  <a:srgbClr val="FFC000"/>
                </a:solidFill>
                <a:effectLst>
                  <a:outerShdw blurRad="38100" dist="38100" dir="2700000" algn="tl">
                    <a:srgbClr val="000000">
                      <a:alpha val="43137"/>
                    </a:srgbClr>
                  </a:outerShdw>
                </a:effectLst>
                <a:latin typeface="Comic Sans MS" pitchFamily="66" charset="0"/>
              </a:rPr>
              <a:t>OK </a:t>
            </a:r>
            <a:r>
              <a:rPr lang="tr-TR" sz="2800" dirty="0" smtClean="0">
                <a:solidFill>
                  <a:schemeClr val="tx1"/>
                </a:solidFill>
                <a:effectLst>
                  <a:outerShdw blurRad="38100" dist="38100" dir="2700000" algn="tl">
                    <a:srgbClr val="000000">
                      <a:alpha val="43137"/>
                    </a:srgbClr>
                  </a:outerShdw>
                </a:effectLst>
                <a:latin typeface="Comic Sans MS" pitchFamily="66" charset="0"/>
              </a:rPr>
              <a:t>(</a:t>
            </a:r>
            <a:r>
              <a:rPr lang="tr-TR" sz="2800" dirty="0" err="1" smtClean="0">
                <a:solidFill>
                  <a:schemeClr val="tx1"/>
                </a:solidFill>
                <a:effectLst>
                  <a:outerShdw blurRad="38100" dist="38100" dir="2700000" algn="tl">
                    <a:srgbClr val="000000">
                      <a:alpha val="43137"/>
                    </a:srgbClr>
                  </a:outerShdw>
                </a:effectLst>
                <a:latin typeface="Comic Sans MS" pitchFamily="66" charset="0"/>
              </a:rPr>
              <a:t>Monofazik</a:t>
            </a:r>
            <a:r>
              <a:rPr lang="tr-TR" sz="2800" dirty="0" smtClean="0">
                <a:solidFill>
                  <a:schemeClr val="tx1"/>
                </a:solidFill>
                <a:effectLst>
                  <a:outerShdw blurRad="38100" dist="38100" dir="2700000" algn="tl">
                    <a:srgbClr val="000000">
                      <a:alpha val="43137"/>
                    </a:srgbClr>
                  </a:outerShdw>
                </a:effectLst>
                <a:latin typeface="Comic Sans MS" pitchFamily="66" charset="0"/>
              </a:rPr>
              <a:t> – </a:t>
            </a:r>
            <a:r>
              <a:rPr lang="tr-TR" sz="2800" dirty="0" err="1" smtClean="0">
                <a:solidFill>
                  <a:schemeClr val="tx1"/>
                </a:solidFill>
                <a:effectLst>
                  <a:outerShdw blurRad="38100" dist="38100" dir="2700000" algn="tl">
                    <a:srgbClr val="000000">
                      <a:alpha val="43137"/>
                    </a:srgbClr>
                  </a:outerShdw>
                </a:effectLst>
                <a:latin typeface="Comic Sans MS" pitchFamily="66" charset="0"/>
              </a:rPr>
              <a:t>Multifazik</a:t>
            </a:r>
            <a:r>
              <a:rPr lang="tr-TR" sz="2800" dirty="0">
                <a:solidFill>
                  <a:schemeClr val="tx1"/>
                </a:solidFill>
                <a:effectLst>
                  <a:outerShdw blurRad="38100" dist="38100" dir="2700000" algn="tl">
                    <a:srgbClr val="000000">
                      <a:alpha val="43137"/>
                    </a:srgbClr>
                  </a:outerShdw>
                </a:effectLst>
                <a:latin typeface="Comic Sans MS" pitchFamily="66" charset="0"/>
              </a:rPr>
              <a:t>)</a:t>
            </a:r>
            <a:br>
              <a:rPr lang="tr-TR" sz="2800" dirty="0">
                <a:solidFill>
                  <a:schemeClr val="tx1"/>
                </a:solidFill>
                <a:effectLst>
                  <a:outerShdw blurRad="38100" dist="38100" dir="2700000" algn="tl">
                    <a:srgbClr val="000000">
                      <a:alpha val="43137"/>
                    </a:srgbClr>
                  </a:outerShdw>
                </a:effectLst>
                <a:latin typeface="Comic Sans MS" pitchFamily="66" charset="0"/>
              </a:rPr>
            </a:br>
            <a:r>
              <a:rPr lang="tr-TR" sz="2800" dirty="0">
                <a:solidFill>
                  <a:srgbClr val="FFC000"/>
                </a:solidFill>
                <a:effectLst>
                  <a:outerShdw blurRad="38100" dist="38100" dir="2700000" algn="tl">
                    <a:srgbClr val="000000">
                      <a:alpha val="43137"/>
                    </a:srgbClr>
                  </a:outerShdw>
                </a:effectLst>
                <a:latin typeface="Comic Sans MS" pitchFamily="66" charset="0"/>
              </a:rPr>
              <a:t>Sadece </a:t>
            </a:r>
            <a:r>
              <a:rPr lang="tr-TR" sz="2800" dirty="0" err="1">
                <a:solidFill>
                  <a:srgbClr val="FFC000"/>
                </a:solidFill>
                <a:effectLst>
                  <a:outerShdw blurRad="38100" dist="38100" dir="2700000" algn="tl">
                    <a:srgbClr val="000000">
                      <a:alpha val="43137"/>
                    </a:srgbClr>
                  </a:outerShdw>
                </a:effectLst>
                <a:latin typeface="Comic Sans MS" pitchFamily="66" charset="0"/>
              </a:rPr>
              <a:t>Progestin</a:t>
            </a:r>
            <a:r>
              <a:rPr lang="tr-TR" sz="2800" dirty="0">
                <a:solidFill>
                  <a:srgbClr val="FFC000"/>
                </a:solidFill>
                <a:effectLst>
                  <a:outerShdw blurRad="38100" dist="38100" dir="2700000" algn="tl">
                    <a:srgbClr val="000000">
                      <a:alpha val="43137"/>
                    </a:srgbClr>
                  </a:outerShdw>
                </a:effectLst>
                <a:latin typeface="Comic Sans MS" pitchFamily="66" charset="0"/>
              </a:rPr>
              <a:t> içeren </a:t>
            </a:r>
            <a:r>
              <a:rPr lang="tr-TR" sz="2800" dirty="0">
                <a:solidFill>
                  <a:schemeClr val="tx1"/>
                </a:solidFill>
                <a:effectLst>
                  <a:outerShdw blurRad="38100" dist="38100" dir="2700000" algn="tl">
                    <a:srgbClr val="000000">
                      <a:alpha val="43137"/>
                    </a:srgbClr>
                  </a:outerShdw>
                </a:effectLst>
                <a:latin typeface="Comic Sans MS" pitchFamily="66" charset="0"/>
              </a:rPr>
              <a:t>mini-</a:t>
            </a:r>
            <a:r>
              <a:rPr lang="tr-TR" sz="2800" dirty="0" err="1">
                <a:solidFill>
                  <a:schemeClr val="tx1"/>
                </a:solidFill>
                <a:effectLst>
                  <a:outerShdw blurRad="38100" dist="38100" dir="2700000" algn="tl">
                    <a:srgbClr val="000000">
                      <a:alpha val="43137"/>
                    </a:srgbClr>
                  </a:outerShdw>
                </a:effectLst>
                <a:latin typeface="Comic Sans MS" pitchFamily="66" charset="0"/>
              </a:rPr>
              <a:t>pill</a:t>
            </a:r>
            <a:endParaRPr lang="tr-TR" sz="2800" dirty="0">
              <a:solidFill>
                <a:schemeClr val="tx1"/>
              </a:solidFill>
            </a:endParaRPr>
          </a:p>
        </p:txBody>
      </p:sp>
      <p:pic>
        <p:nvPicPr>
          <p:cNvPr id="2" name="Resim 1"/>
          <p:cNvPicPr>
            <a:picLocks noChangeAspect="1"/>
          </p:cNvPicPr>
          <p:nvPr/>
        </p:nvPicPr>
        <p:blipFill>
          <a:blip r:embed="rId4"/>
          <a:stretch>
            <a:fillRect/>
          </a:stretch>
        </p:blipFill>
        <p:spPr>
          <a:xfrm>
            <a:off x="6108817" y="2524968"/>
            <a:ext cx="1939640" cy="927123"/>
          </a:xfrm>
          <a:prstGeom prst="rect">
            <a:avLst/>
          </a:prstGeom>
        </p:spPr>
      </p:pic>
    </p:spTree>
    <p:extLst>
      <p:ext uri="{BB962C8B-B14F-4D97-AF65-F5344CB8AC3E}">
        <p14:creationId xmlns:p14="http://schemas.microsoft.com/office/powerpoint/2010/main" val="3117257165"/>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1010" name="Rectangle 2"/>
          <p:cNvSpPr>
            <a:spLocks noGrp="1" noChangeArrowheads="1"/>
          </p:cNvSpPr>
          <p:nvPr>
            <p:ph type="title"/>
          </p:nvPr>
        </p:nvSpPr>
        <p:spPr>
          <a:xfrm>
            <a:off x="1085850" y="457200"/>
            <a:ext cx="6972300" cy="685800"/>
          </a:xfrm>
        </p:spPr>
        <p:txBody>
          <a:bodyPr/>
          <a:lstStyle/>
          <a:p>
            <a:r>
              <a:rPr lang="tr-TR" b="0" dirty="0" smtClean="0">
                <a:solidFill>
                  <a:srgbClr val="FFCC00"/>
                </a:solidFill>
                <a:latin typeface="Comic Sans MS" pitchFamily="66" charset="0"/>
              </a:rPr>
              <a:t>EÖ değiştirme gerekçeleri</a:t>
            </a:r>
            <a:endParaRPr lang="tr-TR" b="0" dirty="0">
              <a:solidFill>
                <a:srgbClr val="FFCC00"/>
              </a:solidFill>
              <a:latin typeface="Comic Sans MS" pitchFamily="66" charset="0"/>
            </a:endParaRPr>
          </a:p>
        </p:txBody>
      </p:sp>
      <p:sp>
        <p:nvSpPr>
          <p:cNvPr id="811011" name="Rectangle 3"/>
          <p:cNvSpPr>
            <a:spLocks noGrp="1" noChangeArrowheads="1"/>
          </p:cNvSpPr>
          <p:nvPr>
            <p:ph type="body" idx="1"/>
          </p:nvPr>
        </p:nvSpPr>
        <p:spPr>
          <a:xfrm>
            <a:off x="1075767" y="1527110"/>
            <a:ext cx="6878091" cy="3570414"/>
          </a:xfrm>
          <a:solidFill>
            <a:schemeClr val="bg2">
              <a:lumMod val="75000"/>
              <a:alpha val="35000"/>
            </a:schemeClr>
          </a:solidFill>
          <a:ln>
            <a:solidFill>
              <a:schemeClr val="bg2">
                <a:lumMod val="20000"/>
                <a:lumOff val="80000"/>
              </a:schemeClr>
            </a:solidFill>
          </a:ln>
        </p:spPr>
        <p:txBody>
          <a:bodyPr/>
          <a:lstStyle/>
          <a:p>
            <a:pPr defTabSz="914400">
              <a:lnSpc>
                <a:spcPct val="115000"/>
              </a:lnSpc>
              <a:spcBef>
                <a:spcPts val="1200"/>
              </a:spcBef>
              <a:spcAft>
                <a:spcPts val="600"/>
              </a:spcAft>
            </a:pPr>
            <a:r>
              <a:rPr lang="tr-TR" sz="2400" b="0" dirty="0" smtClean="0">
                <a:solidFill>
                  <a:schemeClr val="tx1">
                    <a:lumMod val="75000"/>
                  </a:schemeClr>
                </a:solidFill>
                <a:latin typeface="Comic Sans MS" pitchFamily="66" charset="0"/>
              </a:rPr>
              <a:t>Kombine </a:t>
            </a:r>
            <a:r>
              <a:rPr lang="tr-TR" sz="2400" b="0" dirty="0" err="1" smtClean="0">
                <a:solidFill>
                  <a:schemeClr val="tx1">
                    <a:lumMod val="75000"/>
                  </a:schemeClr>
                </a:solidFill>
                <a:latin typeface="Comic Sans MS" pitchFamily="66" charset="0"/>
              </a:rPr>
              <a:t>OK’larda</a:t>
            </a:r>
            <a:r>
              <a:rPr lang="tr-TR" sz="2400" b="0" dirty="0" smtClean="0">
                <a:solidFill>
                  <a:schemeClr val="tx1">
                    <a:lumMod val="75000"/>
                  </a:schemeClr>
                </a:solidFill>
                <a:latin typeface="Comic Sans MS" pitchFamily="66" charset="0"/>
              </a:rPr>
              <a:t> görülen bazı yan etkilerin </a:t>
            </a:r>
            <a:r>
              <a:rPr lang="tr-TR" sz="2400" b="0" dirty="0" err="1" smtClean="0">
                <a:solidFill>
                  <a:schemeClr val="tx1">
                    <a:lumMod val="75000"/>
                  </a:schemeClr>
                </a:solidFill>
                <a:latin typeface="Comic Sans MS" pitchFamily="66" charset="0"/>
              </a:rPr>
              <a:t>EÖ’dan</a:t>
            </a:r>
            <a:r>
              <a:rPr lang="tr-TR" sz="2400" b="0" dirty="0" smtClean="0">
                <a:solidFill>
                  <a:schemeClr val="tx1">
                    <a:lumMod val="75000"/>
                  </a:schemeClr>
                </a:solidFill>
                <a:latin typeface="Comic Sans MS" pitchFamily="66" charset="0"/>
              </a:rPr>
              <a:t> kaynaklandığı düşünülmektedir.</a:t>
            </a:r>
          </a:p>
          <a:p>
            <a:pPr marL="0" indent="0" defTabSz="914400">
              <a:spcBef>
                <a:spcPts val="600"/>
              </a:spcBef>
              <a:spcAft>
                <a:spcPts val="600"/>
              </a:spcAft>
              <a:buNone/>
            </a:pPr>
            <a:r>
              <a:rPr lang="tr-TR" sz="2400" b="0" dirty="0" smtClean="0">
                <a:solidFill>
                  <a:srgbClr val="00FF00"/>
                </a:solidFill>
                <a:latin typeface="Comic Sans MS" pitchFamily="66" charset="0"/>
              </a:rPr>
              <a:t>	- </a:t>
            </a:r>
            <a:r>
              <a:rPr lang="tr-TR" sz="2000" b="0" dirty="0" smtClean="0">
                <a:solidFill>
                  <a:srgbClr val="00FF00"/>
                </a:solidFill>
                <a:latin typeface="Comic Sans MS" pitchFamily="66" charset="0"/>
              </a:rPr>
              <a:t>Karaciğer metabolizmasına etki,</a:t>
            </a:r>
          </a:p>
          <a:p>
            <a:pPr marL="0" indent="0" defTabSz="914400">
              <a:spcBef>
                <a:spcPts val="600"/>
              </a:spcBef>
              <a:spcAft>
                <a:spcPts val="600"/>
              </a:spcAft>
              <a:buNone/>
            </a:pPr>
            <a:r>
              <a:rPr lang="tr-TR" sz="2000" b="0" dirty="0" smtClean="0">
                <a:solidFill>
                  <a:srgbClr val="00FF00"/>
                </a:solidFill>
                <a:latin typeface="Comic Sans MS" pitchFamily="66" charset="0"/>
              </a:rPr>
              <a:t>	- VTE artış,</a:t>
            </a:r>
          </a:p>
          <a:p>
            <a:pPr marL="0" indent="0" defTabSz="914400">
              <a:spcBef>
                <a:spcPts val="600"/>
              </a:spcBef>
              <a:spcAft>
                <a:spcPts val="600"/>
              </a:spcAft>
              <a:buNone/>
            </a:pPr>
            <a:r>
              <a:rPr lang="tr-TR" sz="2000" b="0" dirty="0" smtClean="0">
                <a:solidFill>
                  <a:srgbClr val="00FF00"/>
                </a:solidFill>
                <a:latin typeface="Comic Sans MS" pitchFamily="66" charset="0"/>
              </a:rPr>
              <a:t>	- </a:t>
            </a:r>
            <a:r>
              <a:rPr lang="tr-TR" sz="2000" b="0" dirty="0" err="1" smtClean="0">
                <a:solidFill>
                  <a:srgbClr val="00FF00"/>
                </a:solidFill>
                <a:latin typeface="Comic Sans MS" pitchFamily="66" charset="0"/>
              </a:rPr>
              <a:t>Lipid</a:t>
            </a:r>
            <a:r>
              <a:rPr lang="tr-TR" sz="2000" b="0" dirty="0" smtClean="0">
                <a:solidFill>
                  <a:srgbClr val="00FF00"/>
                </a:solidFill>
                <a:latin typeface="Comic Sans MS" pitchFamily="66" charset="0"/>
              </a:rPr>
              <a:t> düzeyine etki</a:t>
            </a:r>
          </a:p>
          <a:p>
            <a:pPr marL="0" indent="0" defTabSz="914400">
              <a:spcBef>
                <a:spcPts val="600"/>
              </a:spcBef>
              <a:spcAft>
                <a:spcPts val="600"/>
              </a:spcAft>
              <a:buNone/>
            </a:pPr>
            <a:r>
              <a:rPr lang="tr-TR" sz="2000" b="0" dirty="0" smtClean="0">
                <a:solidFill>
                  <a:srgbClr val="00FF00"/>
                </a:solidFill>
                <a:latin typeface="Comic Sans MS" pitchFamily="66" charset="0"/>
              </a:rPr>
              <a:t>	- Kan basıncına etki</a:t>
            </a:r>
            <a:endParaRPr lang="en-US" sz="2000" b="0" dirty="0">
              <a:solidFill>
                <a:srgbClr val="00FF00"/>
              </a:solidFill>
              <a:latin typeface="Comic Sans MS" pitchFamily="66" charset="0"/>
            </a:endParaRPr>
          </a:p>
          <a:p>
            <a:pPr defTabSz="914400">
              <a:lnSpc>
                <a:spcPct val="115000"/>
              </a:lnSpc>
              <a:spcBef>
                <a:spcPts val="1200"/>
              </a:spcBef>
              <a:spcAft>
                <a:spcPts val="600"/>
              </a:spcAft>
            </a:pPr>
            <a:r>
              <a:rPr lang="tr-TR" sz="2400" b="0" dirty="0" smtClean="0">
                <a:solidFill>
                  <a:schemeClr val="tx1">
                    <a:lumMod val="75000"/>
                  </a:schemeClr>
                </a:solidFill>
                <a:latin typeface="Comic Sans MS" pitchFamily="66" charset="0"/>
              </a:rPr>
              <a:t>Bu etkilere </a:t>
            </a:r>
            <a:r>
              <a:rPr lang="en-US" sz="2400" b="0" dirty="0" smtClean="0">
                <a:solidFill>
                  <a:schemeClr val="tx1">
                    <a:lumMod val="75000"/>
                  </a:schemeClr>
                </a:solidFill>
                <a:latin typeface="Comic Sans MS" pitchFamily="66" charset="0"/>
              </a:rPr>
              <a:t>Progestin </a:t>
            </a:r>
            <a:r>
              <a:rPr lang="tr-TR" sz="2400" b="0" dirty="0" smtClean="0">
                <a:solidFill>
                  <a:schemeClr val="tx1">
                    <a:lumMod val="75000"/>
                  </a:schemeClr>
                </a:solidFill>
                <a:latin typeface="Comic Sans MS" pitchFamily="66" charset="0"/>
              </a:rPr>
              <a:t>de etkili olabilir.</a:t>
            </a:r>
            <a:endParaRPr lang="tr-TR" sz="2400" b="0" dirty="0">
              <a:solidFill>
                <a:schemeClr val="tx1">
                  <a:lumMod val="75000"/>
                </a:schemeClr>
              </a:solidFill>
              <a:latin typeface="Comic Sans MS" pitchFamily="66" charset="0"/>
            </a:endParaRPr>
          </a:p>
        </p:txBody>
      </p:sp>
      <p:sp>
        <p:nvSpPr>
          <p:cNvPr id="7" name="Text Box 4"/>
          <p:cNvSpPr txBox="1">
            <a:spLocks noChangeArrowheads="1"/>
          </p:cNvSpPr>
          <p:nvPr/>
        </p:nvSpPr>
        <p:spPr bwMode="auto">
          <a:xfrm>
            <a:off x="345281" y="5451636"/>
            <a:ext cx="8453437"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Clr>
                <a:srgbClr val="703D29"/>
              </a:buClr>
            </a:pPr>
            <a:r>
              <a:rPr lang="fr-FR" sz="1600" i="1" baseline="30000" dirty="0" smtClean="0">
                <a:latin typeface="Comic Sans MS" pitchFamily="66" charset="0"/>
                <a:cs typeface="Arial" charset="0"/>
              </a:rPr>
              <a:t>1</a:t>
            </a:r>
            <a:r>
              <a:rPr lang="fr-FR" sz="1600" i="1" dirty="0" smtClean="0">
                <a:latin typeface="Comic Sans MS" pitchFamily="66" charset="0"/>
                <a:cs typeface="Arial" charset="0"/>
              </a:rPr>
              <a:t>Kuhl. </a:t>
            </a:r>
            <a:r>
              <a:rPr lang="en-GB" sz="1600" i="1" dirty="0" smtClean="0">
                <a:latin typeface="Comic Sans MS" pitchFamily="66" charset="0"/>
                <a:cs typeface="Arial" charset="0"/>
              </a:rPr>
              <a:t>Ideal dose of </a:t>
            </a:r>
            <a:r>
              <a:rPr lang="en-GB" sz="1600" i="1" dirty="0" err="1" smtClean="0">
                <a:latin typeface="Comic Sans MS" pitchFamily="66" charset="0"/>
                <a:cs typeface="Arial" charset="0"/>
              </a:rPr>
              <a:t>ethinylestradiol</a:t>
            </a:r>
            <a:r>
              <a:rPr lang="en-GB" sz="1600" i="1" dirty="0" smtClean="0">
                <a:latin typeface="Comic Sans MS" pitchFamily="66" charset="0"/>
                <a:cs typeface="Arial" charset="0"/>
              </a:rPr>
              <a:t>. In: </a:t>
            </a:r>
            <a:r>
              <a:rPr lang="en-GB" sz="1600" i="1" dirty="0" err="1" smtClean="0">
                <a:latin typeface="Comic Sans MS" pitchFamily="66" charset="0"/>
                <a:cs typeface="Arial" charset="0"/>
              </a:rPr>
              <a:t>Elstein</a:t>
            </a:r>
            <a:r>
              <a:rPr lang="en-GB" sz="1600" i="1" dirty="0" smtClean="0">
                <a:latin typeface="Comic Sans MS" pitchFamily="66" charset="0"/>
                <a:cs typeface="Arial" charset="0"/>
              </a:rPr>
              <a:t>, ed. </a:t>
            </a:r>
            <a:r>
              <a:rPr lang="fr-FR" sz="1600" i="1" dirty="0" err="1" smtClean="0">
                <a:latin typeface="Comic Sans MS" pitchFamily="66" charset="0"/>
                <a:cs typeface="Arial" charset="0"/>
              </a:rPr>
              <a:t>Extragenital</a:t>
            </a:r>
            <a:r>
              <a:rPr lang="fr-FR" sz="1600" i="1" dirty="0" smtClean="0">
                <a:latin typeface="Comic Sans MS" pitchFamily="66" charset="0"/>
                <a:cs typeface="Arial" charset="0"/>
              </a:rPr>
              <a:t> </a:t>
            </a:r>
            <a:r>
              <a:rPr lang="fr-FR" sz="1600" i="1" dirty="0" err="1" smtClean="0">
                <a:latin typeface="Comic Sans MS" pitchFamily="66" charset="0"/>
                <a:cs typeface="Arial" charset="0"/>
              </a:rPr>
              <a:t>effects</a:t>
            </a:r>
            <a:r>
              <a:rPr lang="fr-FR" sz="1600" i="1" dirty="0" smtClean="0">
                <a:latin typeface="Comic Sans MS" pitchFamily="66" charset="0"/>
                <a:cs typeface="Arial" charset="0"/>
              </a:rPr>
              <a:t> of oral contraceptives. New York:  </a:t>
            </a:r>
            <a:r>
              <a:rPr lang="fr-FR" sz="1600" i="1" dirty="0" err="1" smtClean="0">
                <a:latin typeface="Comic Sans MS" pitchFamily="66" charset="0"/>
                <a:cs typeface="Arial" charset="0"/>
              </a:rPr>
              <a:t>Parthenon</a:t>
            </a:r>
            <a:r>
              <a:rPr lang="fr-FR" sz="1600" i="1" dirty="0" smtClean="0">
                <a:latin typeface="Comic Sans MS" pitchFamily="66" charset="0"/>
                <a:cs typeface="Arial" charset="0"/>
              </a:rPr>
              <a:t> </a:t>
            </a:r>
            <a:r>
              <a:rPr lang="en-US" sz="1600" i="1" dirty="0" smtClean="0">
                <a:latin typeface="Comic Sans MS" pitchFamily="66" charset="0"/>
                <a:cs typeface="Arial" charset="0"/>
              </a:rPr>
              <a:t>Publishing</a:t>
            </a:r>
            <a:r>
              <a:rPr lang="fr-FR" sz="1600" i="1" dirty="0" smtClean="0">
                <a:latin typeface="Comic Sans MS" pitchFamily="66" charset="0"/>
                <a:cs typeface="Arial" charset="0"/>
              </a:rPr>
              <a:t> Group; 1997;27</a:t>
            </a:r>
            <a:r>
              <a:rPr lang="en-US" sz="1600" i="1" dirty="0" smtClean="0">
                <a:latin typeface="Comic Sans MS" pitchFamily="66" charset="0"/>
                <a:cs typeface="Arial" charset="0"/>
              </a:rPr>
              <a:t>–38</a:t>
            </a:r>
            <a:r>
              <a:rPr lang="fr-FR" sz="1600" i="1" dirty="0" smtClean="0">
                <a:latin typeface="Comic Sans MS" pitchFamily="66" charset="0"/>
                <a:cs typeface="Arial" charset="0"/>
              </a:rPr>
              <a:t>; </a:t>
            </a:r>
            <a:r>
              <a:rPr lang="fr-FR" sz="1600" i="1" baseline="30000" dirty="0" smtClean="0">
                <a:latin typeface="Comic Sans MS" pitchFamily="66" charset="0"/>
                <a:cs typeface="Arial" charset="0"/>
              </a:rPr>
              <a:t>2</a:t>
            </a:r>
            <a:r>
              <a:rPr lang="fr-FR" sz="1600" i="1" dirty="0" smtClean="0">
                <a:latin typeface="Comic Sans MS" pitchFamily="66" charset="0"/>
                <a:cs typeface="Arial" charset="0"/>
              </a:rPr>
              <a:t>Hoffmann et al. </a:t>
            </a:r>
            <a:r>
              <a:rPr lang="fr-FR" sz="1600" i="1" dirty="0" err="1" smtClean="0">
                <a:latin typeface="Comic Sans MS" pitchFamily="66" charset="0"/>
                <a:cs typeface="Arial" charset="0"/>
              </a:rPr>
              <a:t>Drugs</a:t>
            </a:r>
            <a:r>
              <a:rPr lang="fr-FR" sz="1600" i="1" dirty="0" smtClean="0">
                <a:latin typeface="Comic Sans MS" pitchFamily="66" charset="0"/>
                <a:cs typeface="Arial" charset="0"/>
              </a:rPr>
              <a:t> </a:t>
            </a:r>
            <a:r>
              <a:rPr lang="fr-FR" sz="1600" i="1" dirty="0" err="1" smtClean="0">
                <a:latin typeface="Comic Sans MS" pitchFamily="66" charset="0"/>
                <a:cs typeface="Arial" charset="0"/>
              </a:rPr>
              <a:t>Today</a:t>
            </a:r>
            <a:r>
              <a:rPr lang="fr-FR" sz="1600" i="1" dirty="0" smtClean="0">
                <a:latin typeface="Comic Sans MS" pitchFamily="66" charset="0"/>
                <a:cs typeface="Arial" charset="0"/>
              </a:rPr>
              <a:t>. 1999;35(</a:t>
            </a:r>
            <a:r>
              <a:rPr lang="fr-FR" sz="1600" i="1" dirty="0" err="1" smtClean="0">
                <a:latin typeface="Comic Sans MS" pitchFamily="66" charset="0"/>
                <a:cs typeface="Arial" charset="0"/>
              </a:rPr>
              <a:t>Suppl</a:t>
            </a:r>
            <a:r>
              <a:rPr lang="fr-FR" sz="1600" i="1" dirty="0" smtClean="0">
                <a:latin typeface="Comic Sans MS" pitchFamily="66" charset="0"/>
                <a:cs typeface="Arial" charset="0"/>
              </a:rPr>
              <a:t> C):105–113; </a:t>
            </a:r>
            <a:r>
              <a:rPr lang="en-US" sz="1600" i="1" baseline="30000" dirty="0" smtClean="0">
                <a:latin typeface="Comic Sans MS" pitchFamily="66" charset="0"/>
                <a:cs typeface="Arial" charset="0"/>
              </a:rPr>
              <a:t>3</a:t>
            </a:r>
            <a:r>
              <a:rPr lang="en-US" sz="1600" i="1" dirty="0" smtClean="0">
                <a:latin typeface="Comic Sans MS" pitchFamily="66" charset="0"/>
                <a:cs typeface="Arial" charset="0"/>
              </a:rPr>
              <a:t>Hoffman et al. </a:t>
            </a:r>
            <a:r>
              <a:rPr lang="en-US" sz="1600" i="1" dirty="0" err="1" smtClean="0">
                <a:latin typeface="Comic Sans MS" pitchFamily="66" charset="0"/>
                <a:cs typeface="Arial" charset="0"/>
              </a:rPr>
              <a:t>Exp</a:t>
            </a:r>
            <a:r>
              <a:rPr lang="en-US" sz="1600" i="1" dirty="0" smtClean="0">
                <a:latin typeface="Comic Sans MS" pitchFamily="66" charset="0"/>
                <a:cs typeface="Arial" charset="0"/>
              </a:rPr>
              <a:t> </a:t>
            </a:r>
            <a:r>
              <a:rPr lang="en-US" sz="1600" i="1" dirty="0" err="1" smtClean="0">
                <a:latin typeface="Comic Sans MS" pitchFamily="66" charset="0"/>
                <a:cs typeface="Arial" charset="0"/>
              </a:rPr>
              <a:t>Toxicol</a:t>
            </a:r>
            <a:r>
              <a:rPr lang="en-US" sz="1600" i="1" dirty="0" smtClean="0">
                <a:latin typeface="Comic Sans MS" pitchFamily="66" charset="0"/>
                <a:cs typeface="Arial" charset="0"/>
              </a:rPr>
              <a:t> </a:t>
            </a:r>
            <a:r>
              <a:rPr lang="en-US" sz="1600" i="1" dirty="0" err="1" smtClean="0">
                <a:latin typeface="Comic Sans MS" pitchFamily="66" charset="0"/>
                <a:cs typeface="Arial" charset="0"/>
              </a:rPr>
              <a:t>Pathol</a:t>
            </a:r>
            <a:r>
              <a:rPr lang="en-US" sz="1600" i="1" dirty="0" smtClean="0">
                <a:latin typeface="Comic Sans MS" pitchFamily="66" charset="0"/>
                <a:cs typeface="Arial" charset="0"/>
              </a:rPr>
              <a:t>. 1998;50:459–464</a:t>
            </a:r>
            <a:endParaRPr lang="de-DE" sz="1600" i="1" dirty="0" smtClean="0">
              <a:latin typeface="Comic Sans MS" pitchFamily="66" charset="0"/>
              <a:cs typeface="Arial" charset="0"/>
            </a:endParaRPr>
          </a:p>
        </p:txBody>
      </p:sp>
    </p:spTree>
    <p:extLst>
      <p:ext uri="{BB962C8B-B14F-4D97-AF65-F5344CB8AC3E}">
        <p14:creationId xmlns:p14="http://schemas.microsoft.com/office/powerpoint/2010/main" val="1523319030"/>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bwMode="auto">
          <a:xfrm>
            <a:off x="526728" y="1577739"/>
            <a:ext cx="8090544" cy="3973035"/>
          </a:xfrm>
          <a:prstGeom prst="rect">
            <a:avLst/>
          </a:prstGeom>
          <a:solidFill>
            <a:schemeClr val="bg1">
              <a:lumMod val="85000"/>
              <a:lumOff val="15000"/>
            </a:schemeClr>
          </a:solidFill>
          <a:ln w="12700" cap="flat" cmpd="sng" algn="ctr">
            <a:solidFill>
              <a:schemeClr val="tx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tr-TR" sz="2000" b="0" i="0" u="none" strike="noStrike" cap="none" normalizeH="0" baseline="0" smtClean="0">
              <a:ln>
                <a:noFill/>
              </a:ln>
              <a:solidFill>
                <a:schemeClr val="tx1"/>
              </a:solidFill>
              <a:effectLst/>
              <a:latin typeface="Verdana" pitchFamily="34" charset="0"/>
            </a:endParaRPr>
          </a:p>
        </p:txBody>
      </p:sp>
      <p:sp>
        <p:nvSpPr>
          <p:cNvPr id="2" name="Title 1"/>
          <p:cNvSpPr>
            <a:spLocks noGrp="1"/>
          </p:cNvSpPr>
          <p:nvPr>
            <p:ph type="title"/>
          </p:nvPr>
        </p:nvSpPr>
        <p:spPr>
          <a:xfrm>
            <a:off x="228600" y="245628"/>
            <a:ext cx="8686800" cy="1143000"/>
          </a:xfrm>
        </p:spPr>
        <p:txBody>
          <a:bodyPr/>
          <a:lstStyle/>
          <a:p>
            <a:r>
              <a:rPr lang="tr-TR" sz="3200" b="0" dirty="0" smtClean="0">
                <a:latin typeface="Tahoma" panose="020B0604030504040204" pitchFamily="34" charset="0"/>
                <a:ea typeface="Tahoma" panose="020B0604030504040204" pitchFamily="34" charset="0"/>
                <a:cs typeface="Tahoma" panose="020B0604030504040204" pitchFamily="34" charset="0"/>
              </a:rPr>
              <a:t>VTE riski DNG-</a:t>
            </a:r>
            <a:r>
              <a:rPr lang="tr-TR" sz="3200" b="0" dirty="0" err="1" smtClean="0">
                <a:latin typeface="Tahoma" panose="020B0604030504040204" pitchFamily="34" charset="0"/>
                <a:ea typeface="Tahoma" panose="020B0604030504040204" pitchFamily="34" charset="0"/>
                <a:cs typeface="Tahoma" panose="020B0604030504040204" pitchFamily="34" charset="0"/>
              </a:rPr>
              <a:t>ÖV’da</a:t>
            </a:r>
            <a:r>
              <a:rPr lang="tr-TR" sz="3200" b="0" dirty="0" smtClean="0">
                <a:latin typeface="Tahoma" panose="020B0604030504040204" pitchFamily="34" charset="0"/>
                <a:ea typeface="Tahoma" panose="020B0604030504040204" pitchFamily="34" charset="0"/>
                <a:cs typeface="Tahoma" panose="020B0604030504040204" pitchFamily="34" charset="0"/>
              </a:rPr>
              <a:t> diğer </a:t>
            </a:r>
            <a:r>
              <a:rPr lang="tr-TR" sz="3200" b="0" dirty="0" err="1" smtClean="0">
                <a:latin typeface="Tahoma" panose="020B0604030504040204" pitchFamily="34" charset="0"/>
                <a:ea typeface="Tahoma" panose="020B0604030504040204" pitchFamily="34" charset="0"/>
                <a:cs typeface="Tahoma" panose="020B0604030504040204" pitchFamily="34" charset="0"/>
              </a:rPr>
              <a:t>KOK’dan</a:t>
            </a:r>
            <a:r>
              <a:rPr lang="tr-TR" sz="3200" b="0" dirty="0" smtClean="0">
                <a:latin typeface="Tahoma" panose="020B0604030504040204" pitchFamily="34" charset="0"/>
                <a:ea typeface="Tahoma" panose="020B0604030504040204" pitchFamily="34" charset="0"/>
                <a:cs typeface="Tahoma" panose="020B0604030504040204" pitchFamily="34" charset="0"/>
              </a:rPr>
              <a:t> daha azdır </a:t>
            </a:r>
            <a:r>
              <a:rPr lang="tr-TR" sz="2400" b="0" dirty="0" smtClean="0">
                <a:latin typeface="Tahoma" panose="020B0604030504040204" pitchFamily="34" charset="0"/>
                <a:ea typeface="Tahoma" panose="020B0604030504040204" pitchFamily="34" charset="0"/>
                <a:cs typeface="Tahoma" panose="020B0604030504040204" pitchFamily="34" charset="0"/>
              </a:rPr>
              <a:t>(INAS SCORE </a:t>
            </a:r>
            <a:r>
              <a:rPr lang="tr-TR" sz="2400" b="0" dirty="0" err="1" smtClean="0">
                <a:latin typeface="Tahoma" panose="020B0604030504040204" pitchFamily="34" charset="0"/>
                <a:ea typeface="Tahoma" panose="020B0604030504040204" pitchFamily="34" charset="0"/>
                <a:cs typeface="Tahoma" panose="020B0604030504040204" pitchFamily="34" charset="0"/>
              </a:rPr>
              <a:t>Study</a:t>
            </a:r>
            <a:r>
              <a:rPr lang="tr-TR" sz="2400" b="0" dirty="0" smtClean="0">
                <a:latin typeface="Tahoma" panose="020B0604030504040204" pitchFamily="34" charset="0"/>
                <a:ea typeface="Tahoma" panose="020B0604030504040204" pitchFamily="34" charset="0"/>
                <a:cs typeface="Tahoma" panose="020B0604030504040204" pitchFamily="34" charset="0"/>
              </a:rPr>
              <a:t>)</a:t>
            </a:r>
            <a:endParaRPr lang="en-GB" sz="2400" b="0" dirty="0">
              <a:latin typeface="Tahoma" panose="020B0604030504040204" pitchFamily="34" charset="0"/>
              <a:ea typeface="Tahoma" panose="020B0604030504040204" pitchFamily="34" charset="0"/>
              <a:cs typeface="Tahoma" panose="020B0604030504040204" pitchFamily="34" charset="0"/>
            </a:endParaRPr>
          </a:p>
        </p:txBody>
      </p:sp>
      <p:sp>
        <p:nvSpPr>
          <p:cNvPr id="11" name="Text Placeholder 10"/>
          <p:cNvSpPr>
            <a:spLocks noGrp="1"/>
          </p:cNvSpPr>
          <p:nvPr>
            <p:ph type="body" sz="quarter" idx="4294967295"/>
          </p:nvPr>
        </p:nvSpPr>
        <p:spPr>
          <a:xfrm>
            <a:off x="249962" y="6026895"/>
            <a:ext cx="8201161" cy="635107"/>
          </a:xfrm>
        </p:spPr>
        <p:txBody>
          <a:bodyPr>
            <a:noAutofit/>
          </a:bodyPr>
          <a:lstStyle/>
          <a:p>
            <a:pPr marL="0" indent="0">
              <a:buNone/>
            </a:pPr>
            <a:r>
              <a:rPr lang="fi-FI" sz="1600" b="0" i="1" dirty="0">
                <a:solidFill>
                  <a:schemeClr val="tx1">
                    <a:lumMod val="95000"/>
                  </a:schemeClr>
                </a:solidFill>
                <a:latin typeface="Tahoma" panose="020B0604030504040204" pitchFamily="34" charset="0"/>
                <a:ea typeface="Tahoma" panose="020B0604030504040204" pitchFamily="34" charset="0"/>
                <a:cs typeface="Tahoma" panose="020B0604030504040204" pitchFamily="34" charset="0"/>
              </a:rPr>
              <a:t>*Adjusted for age, BMI, </a:t>
            </a:r>
            <a:r>
              <a:rPr lang="en-GB" sz="1600" b="0" i="1" dirty="0">
                <a:solidFill>
                  <a:schemeClr val="tx1">
                    <a:lumMod val="95000"/>
                  </a:schemeClr>
                </a:solidFill>
                <a:latin typeface="Tahoma" panose="020B0604030504040204" pitchFamily="34" charset="0"/>
                <a:ea typeface="Tahoma" panose="020B0604030504040204" pitchFamily="34" charset="0"/>
                <a:cs typeface="Tahoma" panose="020B0604030504040204" pitchFamily="34" charset="0"/>
              </a:rPr>
              <a:t>duration of current use, family history of </a:t>
            </a:r>
            <a:r>
              <a:rPr lang="en-GB" sz="1600" b="0" i="1" dirty="0" smtClean="0">
                <a:solidFill>
                  <a:schemeClr val="tx1">
                    <a:lumMod val="95000"/>
                  </a:schemeClr>
                </a:solidFill>
                <a:latin typeface="Tahoma" panose="020B0604030504040204" pitchFamily="34" charset="0"/>
                <a:ea typeface="Tahoma" panose="020B0604030504040204" pitchFamily="34" charset="0"/>
                <a:cs typeface="Tahoma" panose="020B0604030504040204" pitchFamily="34" charset="0"/>
              </a:rPr>
              <a:t>VTE</a:t>
            </a:r>
            <a:r>
              <a:rPr lang="en-US" sz="1600" b="0" i="1" dirty="0" smtClean="0">
                <a:solidFill>
                  <a:schemeClr val="tx1">
                    <a:lumMod val="95000"/>
                  </a:schemeClr>
                </a:solidFill>
                <a:latin typeface="Tahoma" panose="020B0604030504040204" pitchFamily="34" charset="0"/>
                <a:ea typeface="Tahoma" panose="020B0604030504040204" pitchFamily="34" charset="0"/>
                <a:cs typeface="Tahoma" panose="020B0604030504040204" pitchFamily="34" charset="0"/>
              </a:rPr>
              <a:t>.</a:t>
            </a:r>
            <a:endParaRPr lang="de-DE" sz="1600" b="0" i="1" dirty="0">
              <a:solidFill>
                <a:schemeClr val="tx1">
                  <a:lumMod val="95000"/>
                </a:schemeClr>
              </a:solidFill>
              <a:latin typeface="Tahoma" panose="020B0604030504040204" pitchFamily="34" charset="0"/>
              <a:ea typeface="Tahoma" panose="020B0604030504040204" pitchFamily="34" charset="0"/>
              <a:cs typeface="Tahoma" panose="020B0604030504040204" pitchFamily="34" charset="0"/>
            </a:endParaRPr>
          </a:p>
          <a:p>
            <a:pPr marL="0" indent="0">
              <a:buNone/>
            </a:pPr>
            <a:r>
              <a:rPr lang="en-US" sz="1600" b="0" i="1" dirty="0" smtClean="0">
                <a:solidFill>
                  <a:schemeClr val="tx1">
                    <a:lumMod val="95000"/>
                  </a:schemeClr>
                </a:solidFill>
                <a:latin typeface="Tahoma" panose="020B0604030504040204" pitchFamily="34" charset="0"/>
                <a:ea typeface="Tahoma" panose="020B0604030504040204" pitchFamily="34" charset="0"/>
                <a:cs typeface="Tahoma" panose="020B0604030504040204" pitchFamily="34" charset="0"/>
              </a:rPr>
              <a:t>Data from all study participants (EU + US cohorts).</a:t>
            </a:r>
            <a:r>
              <a:rPr lang="tr-TR" sz="1600" b="0" i="1" dirty="0" smtClean="0">
                <a:solidFill>
                  <a:schemeClr val="tx1">
                    <a:lumMod val="95000"/>
                  </a:schemeClr>
                </a:solidFill>
                <a:latin typeface="Tahoma" panose="020B0604030504040204" pitchFamily="34" charset="0"/>
                <a:ea typeface="Tahoma" panose="020B0604030504040204" pitchFamily="34" charset="0"/>
                <a:cs typeface="Tahoma" panose="020B0604030504040204" pitchFamily="34" charset="0"/>
              </a:rPr>
              <a:t>  </a:t>
            </a:r>
            <a:r>
              <a:rPr lang="en-US" sz="1600" b="0" i="1" dirty="0" smtClean="0">
                <a:solidFill>
                  <a:schemeClr val="tx1">
                    <a:lumMod val="95000"/>
                  </a:schemeClr>
                </a:solidFill>
                <a:latin typeface="Tahoma" panose="020B0604030504040204" pitchFamily="34" charset="0"/>
                <a:ea typeface="Tahoma" panose="020B0604030504040204" pitchFamily="34" charset="0"/>
                <a:cs typeface="Tahoma" panose="020B0604030504040204" pitchFamily="34" charset="0"/>
              </a:rPr>
              <a:t>INAS-SCORE</a:t>
            </a:r>
            <a:r>
              <a:rPr lang="en-US" sz="1600" b="0" i="1" dirty="0">
                <a:solidFill>
                  <a:schemeClr val="tx1">
                    <a:lumMod val="95000"/>
                  </a:schemeClr>
                </a:solidFill>
                <a:latin typeface="Tahoma" panose="020B0604030504040204" pitchFamily="34" charset="0"/>
                <a:ea typeface="Tahoma" panose="020B0604030504040204" pitchFamily="34" charset="0"/>
                <a:cs typeface="Tahoma" panose="020B0604030504040204" pitchFamily="34" charset="0"/>
              </a:rPr>
              <a:t>: Final Study Report.</a:t>
            </a:r>
          </a:p>
        </p:txBody>
      </p:sp>
      <p:grpSp>
        <p:nvGrpSpPr>
          <p:cNvPr id="31" name="Group 30"/>
          <p:cNvGrpSpPr/>
          <p:nvPr/>
        </p:nvGrpSpPr>
        <p:grpSpPr>
          <a:xfrm>
            <a:off x="960150" y="2090010"/>
            <a:ext cx="7563210" cy="3271118"/>
            <a:chOff x="1736276" y="1916116"/>
            <a:chExt cx="7524731" cy="2672408"/>
          </a:xfrm>
        </p:grpSpPr>
        <p:graphicFrame>
          <p:nvGraphicFramePr>
            <p:cNvPr id="8" name="Chart 7"/>
            <p:cNvGraphicFramePr/>
            <p:nvPr>
              <p:extLst>
                <p:ext uri="{D42A27DB-BD31-4B8C-83A1-F6EECF244321}">
                  <p14:modId xmlns:p14="http://schemas.microsoft.com/office/powerpoint/2010/main" val="1658691250"/>
                </p:ext>
              </p:extLst>
            </p:nvPr>
          </p:nvGraphicFramePr>
          <p:xfrm>
            <a:off x="1736276" y="2793890"/>
            <a:ext cx="5386029" cy="1534484"/>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4379218" y="4261646"/>
              <a:ext cx="1562415" cy="326878"/>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2000" b="0" i="0" u="none" strike="noStrike" kern="1200" cap="none" spc="0" normalizeH="0" baseline="0" noProof="0" dirty="0" smtClean="0">
                  <a:ln>
                    <a:noFill/>
                  </a:ln>
                  <a:solidFill>
                    <a:schemeClr val="tx1">
                      <a:lumMod val="95000"/>
                    </a:schemeClr>
                  </a:solidFill>
                  <a:effectLst/>
                  <a:uLnTx/>
                  <a:uFillTx/>
                  <a:latin typeface="Tahoma" panose="020B0604030504040204" pitchFamily="34" charset="0"/>
                  <a:ea typeface="Tahoma" panose="020B0604030504040204" pitchFamily="34" charset="0"/>
                  <a:cs typeface="Tahoma" panose="020B0604030504040204" pitchFamily="34" charset="0"/>
                </a:rPr>
                <a:t>Hazard ratio</a:t>
              </a:r>
              <a:endParaRPr kumimoji="0" lang="en-GB" sz="2000" b="0" i="0" u="none" strike="noStrike" kern="1200" cap="none" spc="0" normalizeH="0" baseline="0" noProof="0" dirty="0">
                <a:ln>
                  <a:noFill/>
                </a:ln>
                <a:solidFill>
                  <a:schemeClr val="tx1">
                    <a:lumMod val="95000"/>
                  </a:scheme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grpSp>
          <p:nvGrpSpPr>
            <p:cNvPr id="7" name="Group 6"/>
            <p:cNvGrpSpPr/>
            <p:nvPr/>
          </p:nvGrpSpPr>
          <p:grpSpPr>
            <a:xfrm>
              <a:off x="4098284" y="3071663"/>
              <a:ext cx="2057422" cy="252420"/>
              <a:chOff x="3758088" y="3175571"/>
              <a:chExt cx="2057422" cy="252420"/>
            </a:xfrm>
          </p:grpSpPr>
          <p:cxnSp>
            <p:nvCxnSpPr>
              <p:cNvPr id="69" name="Straight Connector 68"/>
              <p:cNvCxnSpPr/>
              <p:nvPr/>
            </p:nvCxnSpPr>
            <p:spPr bwMode="auto">
              <a:xfrm>
                <a:off x="3758088" y="3301781"/>
                <a:ext cx="2057421"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70" name="Straight Connector 69"/>
              <p:cNvCxnSpPr/>
              <p:nvPr/>
            </p:nvCxnSpPr>
            <p:spPr bwMode="auto">
              <a:xfrm rot="5400000">
                <a:off x="3680747" y="3301781"/>
                <a:ext cx="154682"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71" name="Straight Connector 70"/>
              <p:cNvCxnSpPr/>
              <p:nvPr/>
            </p:nvCxnSpPr>
            <p:spPr bwMode="auto">
              <a:xfrm rot="5400000">
                <a:off x="5738169" y="3301781"/>
                <a:ext cx="154682"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sp>
            <p:nvSpPr>
              <p:cNvPr id="10" name="Diamond 9"/>
              <p:cNvSpPr/>
              <p:nvPr/>
            </p:nvSpPr>
            <p:spPr bwMode="auto">
              <a:xfrm>
                <a:off x="4317315" y="3175571"/>
                <a:ext cx="252420" cy="252420"/>
              </a:xfrm>
              <a:prstGeom prst="diamond">
                <a:avLst/>
              </a:prstGeom>
              <a:solidFill>
                <a:srgbClr val="00B050"/>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smtClean="0">
                  <a:ln>
                    <a:noFill/>
                  </a:ln>
                  <a:solidFill>
                    <a:schemeClr val="tx1">
                      <a:lumMod val="95000"/>
                    </a:schemeClr>
                  </a:solidFill>
                  <a:effectLst/>
                  <a:uLnTx/>
                  <a:uFillTx/>
                  <a:latin typeface="Arial" charset="0"/>
                  <a:ea typeface="+mn-ea"/>
                  <a:cs typeface="+mn-cs"/>
                </a:endParaRPr>
              </a:p>
            </p:txBody>
          </p:sp>
        </p:grpSp>
        <p:sp>
          <p:nvSpPr>
            <p:cNvPr id="85" name="TextBox 84"/>
            <p:cNvSpPr txBox="1"/>
            <p:nvPr/>
          </p:nvSpPr>
          <p:spPr>
            <a:xfrm>
              <a:off x="3991535" y="2243330"/>
              <a:ext cx="2780697" cy="301734"/>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800" b="0" i="0" u="sng" strike="noStrike" kern="1200" cap="none" spc="0" normalizeH="0" baseline="0" noProof="0" dirty="0" smtClean="0">
                  <a:ln>
                    <a:noFill/>
                  </a:ln>
                  <a:solidFill>
                    <a:schemeClr val="tx1">
                      <a:lumMod val="95000"/>
                    </a:schemeClr>
                  </a:solidFill>
                  <a:effectLst/>
                  <a:uLnTx/>
                  <a:uFillTx/>
                  <a:latin typeface="Verdana" pitchFamily="34" charset="0"/>
                  <a:ea typeface="+mn-ea"/>
                  <a:cs typeface="+mn-cs"/>
                </a:rPr>
                <a:t>Hazard ratio </a:t>
              </a:r>
              <a:r>
                <a:rPr kumimoji="0" lang="en-GB" sz="1800" b="0" i="0" u="sng" strike="noStrike" kern="1200" cap="none" spc="0" normalizeH="0" baseline="0" noProof="0" dirty="0">
                  <a:ln>
                    <a:noFill/>
                  </a:ln>
                  <a:solidFill>
                    <a:schemeClr val="tx1">
                      <a:lumMod val="95000"/>
                    </a:schemeClr>
                  </a:solidFill>
                  <a:effectLst/>
                  <a:uLnTx/>
                  <a:uFillTx/>
                  <a:latin typeface="Verdana" pitchFamily="34" charset="0"/>
                  <a:ea typeface="+mn-ea"/>
                  <a:cs typeface="+mn-cs"/>
                </a:rPr>
                <a:t>(95% CI</a:t>
              </a:r>
              <a:r>
                <a:rPr kumimoji="0" lang="en-GB" sz="1800" b="0" i="0" u="sng" strike="noStrike" kern="1200" cap="none" spc="0" normalizeH="0" baseline="0" noProof="0" dirty="0" smtClean="0">
                  <a:ln>
                    <a:noFill/>
                  </a:ln>
                  <a:solidFill>
                    <a:schemeClr val="tx1">
                      <a:lumMod val="95000"/>
                    </a:schemeClr>
                  </a:solidFill>
                  <a:effectLst/>
                  <a:uLnTx/>
                  <a:uFillTx/>
                  <a:latin typeface="Verdana" pitchFamily="34" charset="0"/>
                  <a:ea typeface="+mn-ea"/>
                  <a:cs typeface="+mn-cs"/>
                </a:rPr>
                <a:t>)</a:t>
              </a:r>
              <a:endParaRPr kumimoji="0" lang="en-GB" sz="1800" b="0" i="0" u="sng" strike="noStrike" kern="1200" cap="none" spc="0" normalizeH="0" baseline="0" noProof="0" dirty="0">
                <a:ln>
                  <a:noFill/>
                </a:ln>
                <a:solidFill>
                  <a:schemeClr val="tx1">
                    <a:lumMod val="95000"/>
                  </a:schemeClr>
                </a:solidFill>
                <a:effectLst/>
                <a:uLnTx/>
                <a:uFillTx/>
                <a:latin typeface="Verdana" pitchFamily="34" charset="0"/>
                <a:ea typeface="+mn-ea"/>
                <a:cs typeface="+mn-cs"/>
              </a:endParaRPr>
            </a:p>
          </p:txBody>
        </p:sp>
        <p:sp>
          <p:nvSpPr>
            <p:cNvPr id="86" name="TextBox 85"/>
            <p:cNvSpPr txBox="1"/>
            <p:nvPr/>
          </p:nvSpPr>
          <p:spPr>
            <a:xfrm>
              <a:off x="6909835" y="3011679"/>
              <a:ext cx="2334293" cy="37716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2400" b="1" i="0" u="none" strike="noStrike" kern="1200" cap="none" spc="0" normalizeH="0" baseline="0" noProof="0" dirty="0" smtClean="0">
                  <a:ln>
                    <a:noFill/>
                  </a:ln>
                  <a:solidFill>
                    <a:srgbClr val="00B050"/>
                  </a:solidFill>
                  <a:effectLst/>
                  <a:uLnTx/>
                  <a:uFillTx/>
                  <a:latin typeface="Verdana" pitchFamily="34" charset="0"/>
                  <a:ea typeface="+mn-ea"/>
                  <a:cs typeface="+mn-cs"/>
                </a:rPr>
                <a:t>0.8</a:t>
              </a:r>
              <a:r>
                <a:rPr kumimoji="0" lang="en-GB" sz="2000" b="0" i="0" u="none" strike="noStrike" kern="1200" cap="none" spc="0" normalizeH="0" baseline="0" noProof="0" dirty="0" smtClean="0">
                  <a:ln>
                    <a:noFill/>
                  </a:ln>
                  <a:solidFill>
                    <a:srgbClr val="00B050"/>
                  </a:solidFill>
                  <a:effectLst/>
                  <a:uLnTx/>
                  <a:uFillTx/>
                  <a:latin typeface="Verdana" pitchFamily="34" charset="0"/>
                  <a:ea typeface="+mn-ea"/>
                  <a:cs typeface="+mn-cs"/>
                </a:rPr>
                <a:t> (0.4 to 1.</a:t>
              </a:r>
              <a:r>
                <a:rPr kumimoji="0" lang="tr-TR" sz="2000" b="0" i="0" u="none" strike="noStrike" kern="1200" cap="none" spc="0" normalizeH="0" baseline="0" noProof="0" dirty="0" smtClean="0">
                  <a:ln>
                    <a:noFill/>
                  </a:ln>
                  <a:solidFill>
                    <a:srgbClr val="00B050"/>
                  </a:solidFill>
                  <a:effectLst/>
                  <a:uLnTx/>
                  <a:uFillTx/>
                  <a:latin typeface="Verdana" pitchFamily="34" charset="0"/>
                  <a:ea typeface="+mn-ea"/>
                  <a:cs typeface="+mn-cs"/>
                </a:rPr>
                <a:t>8</a:t>
              </a:r>
              <a:r>
                <a:rPr kumimoji="0" lang="en-GB" sz="2000" b="0" i="0" u="none" strike="noStrike" kern="1200" cap="none" spc="0" normalizeH="0" baseline="0" noProof="0" dirty="0" smtClean="0">
                  <a:ln>
                    <a:noFill/>
                  </a:ln>
                  <a:solidFill>
                    <a:srgbClr val="00B050"/>
                  </a:solidFill>
                  <a:effectLst/>
                  <a:uLnTx/>
                  <a:uFillTx/>
                  <a:latin typeface="Verdana" pitchFamily="34" charset="0"/>
                  <a:ea typeface="+mn-ea"/>
                  <a:cs typeface="+mn-cs"/>
                </a:rPr>
                <a:t>)</a:t>
              </a:r>
              <a:endParaRPr kumimoji="0" lang="en-GB" sz="2000" b="0" i="0" u="none" strike="noStrike" kern="1200" cap="none" spc="0" normalizeH="0" baseline="0" noProof="0" dirty="0">
                <a:ln>
                  <a:noFill/>
                </a:ln>
                <a:solidFill>
                  <a:srgbClr val="00B050"/>
                </a:solidFill>
                <a:effectLst/>
                <a:uLnTx/>
                <a:uFillTx/>
                <a:latin typeface="Verdana" pitchFamily="34" charset="0"/>
                <a:ea typeface="+mn-ea"/>
                <a:cs typeface="+mn-cs"/>
              </a:endParaRPr>
            </a:p>
          </p:txBody>
        </p:sp>
        <p:sp>
          <p:nvSpPr>
            <p:cNvPr id="87" name="TextBox 86"/>
            <p:cNvSpPr txBox="1"/>
            <p:nvPr/>
          </p:nvSpPr>
          <p:spPr>
            <a:xfrm>
              <a:off x="6926714" y="3479342"/>
              <a:ext cx="2334293" cy="377167"/>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2400" b="1" i="0" u="none" strike="noStrike" kern="1200" cap="none" spc="0" normalizeH="0" baseline="0" noProof="0" dirty="0" smtClean="0">
                  <a:ln>
                    <a:noFill/>
                  </a:ln>
                  <a:solidFill>
                    <a:srgbClr val="00FF00"/>
                  </a:solidFill>
                  <a:effectLst>
                    <a:outerShdw blurRad="38100" dist="38100" dir="2700000" algn="tl">
                      <a:srgbClr val="000000">
                        <a:alpha val="43137"/>
                      </a:srgbClr>
                    </a:outerShdw>
                  </a:effectLst>
                  <a:uLnTx/>
                  <a:uFillTx/>
                  <a:latin typeface="Verdana" pitchFamily="34" charset="0"/>
                  <a:ea typeface="+mn-ea"/>
                  <a:cs typeface="+mn-cs"/>
                </a:rPr>
                <a:t>0.5</a:t>
              </a:r>
              <a:r>
                <a:rPr kumimoji="0" lang="en-GB" sz="2000" b="0" i="0" u="none" strike="noStrike" kern="1200" cap="none" spc="0" normalizeH="0" baseline="0" noProof="0" dirty="0" smtClean="0">
                  <a:ln>
                    <a:noFill/>
                  </a:ln>
                  <a:solidFill>
                    <a:srgbClr val="00FF00"/>
                  </a:solidFill>
                  <a:effectLst>
                    <a:outerShdw blurRad="38100" dist="38100" dir="2700000" algn="tl">
                      <a:srgbClr val="000000">
                        <a:alpha val="43137"/>
                      </a:srgbClr>
                    </a:outerShdw>
                  </a:effectLst>
                  <a:uLnTx/>
                  <a:uFillTx/>
                  <a:latin typeface="Verdana" pitchFamily="34" charset="0"/>
                  <a:ea typeface="+mn-ea"/>
                  <a:cs typeface="+mn-cs"/>
                </a:rPr>
                <a:t> (0.2 to 1.</a:t>
              </a:r>
              <a:r>
                <a:rPr kumimoji="0" lang="tr-TR" sz="2000" b="0" i="0" u="none" strike="noStrike" kern="1200" cap="none" spc="0" normalizeH="0" baseline="0" noProof="0" dirty="0" smtClean="0">
                  <a:ln>
                    <a:noFill/>
                  </a:ln>
                  <a:solidFill>
                    <a:srgbClr val="00FF00"/>
                  </a:solidFill>
                  <a:effectLst>
                    <a:outerShdw blurRad="38100" dist="38100" dir="2700000" algn="tl">
                      <a:srgbClr val="000000">
                        <a:alpha val="43137"/>
                      </a:srgbClr>
                    </a:outerShdw>
                  </a:effectLst>
                  <a:uLnTx/>
                  <a:uFillTx/>
                  <a:latin typeface="Verdana" pitchFamily="34" charset="0"/>
                  <a:ea typeface="+mn-ea"/>
                  <a:cs typeface="+mn-cs"/>
                </a:rPr>
                <a:t>6</a:t>
              </a:r>
              <a:r>
                <a:rPr kumimoji="0" lang="en-GB" sz="2000" b="0" i="0" u="none" strike="noStrike" kern="1200" cap="none" spc="0" normalizeH="0" baseline="0" noProof="0" dirty="0" smtClean="0">
                  <a:ln>
                    <a:noFill/>
                  </a:ln>
                  <a:solidFill>
                    <a:srgbClr val="00FF00"/>
                  </a:solidFill>
                  <a:effectLst>
                    <a:outerShdw blurRad="38100" dist="38100" dir="2700000" algn="tl">
                      <a:srgbClr val="000000">
                        <a:alpha val="43137"/>
                      </a:srgbClr>
                    </a:outerShdw>
                  </a:effectLst>
                  <a:uLnTx/>
                  <a:uFillTx/>
                  <a:latin typeface="Verdana" pitchFamily="34" charset="0"/>
                  <a:ea typeface="+mn-ea"/>
                  <a:cs typeface="+mn-cs"/>
                </a:rPr>
                <a:t>)</a:t>
              </a:r>
              <a:endParaRPr kumimoji="0" lang="en-GB" sz="2000" b="0" i="0" u="none" strike="noStrike" kern="1200" cap="none" spc="0" normalizeH="0" baseline="0" noProof="0" dirty="0">
                <a:ln>
                  <a:noFill/>
                </a:ln>
                <a:solidFill>
                  <a:srgbClr val="00FF00"/>
                </a:solidFill>
                <a:effectLst>
                  <a:outerShdw blurRad="38100" dist="38100" dir="2700000" algn="tl">
                    <a:srgbClr val="000000">
                      <a:alpha val="43137"/>
                    </a:srgbClr>
                  </a:outerShdw>
                </a:effectLst>
                <a:uLnTx/>
                <a:uFillTx/>
                <a:latin typeface="Verdana" pitchFamily="34" charset="0"/>
                <a:ea typeface="+mn-ea"/>
                <a:cs typeface="+mn-cs"/>
              </a:endParaRPr>
            </a:p>
          </p:txBody>
        </p:sp>
        <p:sp>
          <p:nvSpPr>
            <p:cNvPr id="12" name="TextBox 11"/>
            <p:cNvSpPr txBox="1"/>
            <p:nvPr/>
          </p:nvSpPr>
          <p:spPr>
            <a:xfrm>
              <a:off x="2748322" y="1916116"/>
              <a:ext cx="5345538" cy="32687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i="0" u="none" strike="noStrike" kern="1200" cap="none" spc="0" normalizeH="0" baseline="0" noProof="0" dirty="0" smtClean="0">
                  <a:ln>
                    <a:noFill/>
                  </a:ln>
                  <a:solidFill>
                    <a:schemeClr val="tx1">
                      <a:lumMod val="95000"/>
                    </a:schemeClr>
                  </a:solidFill>
                  <a:effectLst/>
                  <a:uLnTx/>
                  <a:uFillTx/>
                  <a:latin typeface="Verdana" pitchFamily="34" charset="0"/>
                  <a:ea typeface="+mn-ea"/>
                  <a:cs typeface="+mn-cs"/>
                </a:rPr>
                <a:t>DNG/</a:t>
              </a:r>
              <a:r>
                <a:rPr kumimoji="0" lang="tr-TR" i="0" u="none" strike="noStrike" kern="1200" cap="none" spc="0" normalizeH="0" baseline="0" noProof="0" dirty="0" smtClean="0">
                  <a:ln>
                    <a:noFill/>
                  </a:ln>
                  <a:solidFill>
                    <a:schemeClr val="tx1">
                      <a:lumMod val="95000"/>
                    </a:schemeClr>
                  </a:solidFill>
                  <a:effectLst/>
                  <a:uLnTx/>
                  <a:uFillTx/>
                  <a:latin typeface="Verdana" pitchFamily="34" charset="0"/>
                  <a:ea typeface="+mn-ea"/>
                  <a:cs typeface="+mn-cs"/>
                </a:rPr>
                <a:t>Ö</a:t>
              </a:r>
              <a:r>
                <a:rPr kumimoji="0" lang="en-GB" i="0" u="none" strike="noStrike" kern="1200" cap="none" spc="0" normalizeH="0" baseline="0" noProof="0" dirty="0" smtClean="0">
                  <a:ln>
                    <a:noFill/>
                  </a:ln>
                  <a:solidFill>
                    <a:schemeClr val="tx1">
                      <a:lumMod val="95000"/>
                    </a:schemeClr>
                  </a:solidFill>
                  <a:effectLst/>
                  <a:uLnTx/>
                  <a:uFillTx/>
                  <a:latin typeface="Verdana" pitchFamily="34" charset="0"/>
                  <a:ea typeface="+mn-ea"/>
                  <a:cs typeface="+mn-cs"/>
                </a:rPr>
                <a:t>V </a:t>
              </a:r>
              <a:r>
                <a:rPr kumimoji="0" lang="tr-TR" i="0" u="none" strike="noStrike" kern="1200" cap="none" spc="0" normalizeH="0" baseline="0" noProof="0" dirty="0" smtClean="0">
                  <a:ln>
                    <a:noFill/>
                  </a:ln>
                  <a:solidFill>
                    <a:schemeClr val="tx1">
                      <a:lumMod val="95000"/>
                    </a:schemeClr>
                  </a:solidFill>
                  <a:effectLst/>
                  <a:uLnTx/>
                  <a:uFillTx/>
                  <a:latin typeface="Verdana" pitchFamily="34" charset="0"/>
                  <a:ea typeface="+mn-ea"/>
                  <a:cs typeface="+mn-cs"/>
                </a:rPr>
                <a:t>ve diğer KOK karşılaştırılması</a:t>
              </a:r>
              <a:endParaRPr kumimoji="0" lang="en-GB" i="0" u="none" strike="noStrike" kern="1200" cap="none" spc="0" normalizeH="0" baseline="0" noProof="0" dirty="0">
                <a:ln>
                  <a:noFill/>
                </a:ln>
                <a:solidFill>
                  <a:schemeClr val="tx1">
                    <a:lumMod val="95000"/>
                  </a:schemeClr>
                </a:solidFill>
                <a:effectLst/>
                <a:uLnTx/>
                <a:uFillTx/>
                <a:latin typeface="Verdana" pitchFamily="34" charset="0"/>
                <a:ea typeface="+mn-ea"/>
                <a:cs typeface="+mn-cs"/>
              </a:endParaRPr>
            </a:p>
          </p:txBody>
        </p:sp>
        <p:grpSp>
          <p:nvGrpSpPr>
            <p:cNvPr id="46" name="Group 45"/>
            <p:cNvGrpSpPr/>
            <p:nvPr/>
          </p:nvGrpSpPr>
          <p:grpSpPr>
            <a:xfrm>
              <a:off x="3755384" y="3525058"/>
              <a:ext cx="1371623" cy="311667"/>
              <a:chOff x="3415188" y="3067455"/>
              <a:chExt cx="1371623" cy="311667"/>
            </a:xfrm>
          </p:grpSpPr>
          <p:cxnSp>
            <p:nvCxnSpPr>
              <p:cNvPr id="48" name="Straight Connector 47"/>
              <p:cNvCxnSpPr/>
              <p:nvPr/>
            </p:nvCxnSpPr>
            <p:spPr bwMode="auto">
              <a:xfrm>
                <a:off x="3415201" y="3224441"/>
                <a:ext cx="1371610" cy="0"/>
              </a:xfrm>
              <a:prstGeom prst="line">
                <a:avLst/>
              </a:prstGeom>
              <a:solidFill>
                <a:srgbClr val="CBDEE4"/>
              </a:solidFill>
              <a:ln w="28575" cap="flat" cmpd="sng" algn="ctr">
                <a:solidFill>
                  <a:schemeClr val="tx1"/>
                </a:solidFill>
                <a:prstDash val="solid"/>
                <a:round/>
                <a:headEnd type="none" w="med" len="med"/>
                <a:tailEnd type="none" w="med" len="med"/>
              </a:ln>
              <a:effectLst/>
            </p:spPr>
          </p:cxnSp>
          <p:cxnSp>
            <p:nvCxnSpPr>
              <p:cNvPr id="49" name="Straight Connector 48"/>
              <p:cNvCxnSpPr/>
              <p:nvPr/>
            </p:nvCxnSpPr>
            <p:spPr bwMode="auto">
              <a:xfrm rot="5400000">
                <a:off x="3337847" y="3231113"/>
                <a:ext cx="154682" cy="0"/>
              </a:xfrm>
              <a:prstGeom prst="line">
                <a:avLst/>
              </a:prstGeom>
              <a:solidFill>
                <a:srgbClr val="CBDEE4"/>
              </a:solidFill>
              <a:ln w="28575" cap="flat" cmpd="sng" algn="ctr">
                <a:solidFill>
                  <a:schemeClr val="tx1"/>
                </a:solidFill>
                <a:prstDash val="solid"/>
                <a:round/>
                <a:headEnd type="none" w="med" len="med"/>
                <a:tailEnd type="none" w="med" len="med"/>
              </a:ln>
              <a:effectLst/>
            </p:spPr>
          </p:cxnSp>
          <p:cxnSp>
            <p:nvCxnSpPr>
              <p:cNvPr id="50" name="Straight Connector 49"/>
              <p:cNvCxnSpPr/>
              <p:nvPr/>
            </p:nvCxnSpPr>
            <p:spPr bwMode="auto">
              <a:xfrm rot="5400000">
                <a:off x="4709470" y="3301781"/>
                <a:ext cx="154682" cy="0"/>
              </a:xfrm>
              <a:prstGeom prst="line">
                <a:avLst/>
              </a:prstGeom>
              <a:solidFill>
                <a:srgbClr val="CBDEE4"/>
              </a:solidFill>
              <a:ln w="28575" cap="flat" cmpd="sng" algn="ctr">
                <a:solidFill>
                  <a:schemeClr val="tx1"/>
                </a:solidFill>
                <a:prstDash val="solid"/>
                <a:round/>
                <a:headEnd type="none" w="med" len="med"/>
                <a:tailEnd type="none" w="med" len="med"/>
              </a:ln>
              <a:effectLst/>
            </p:spPr>
          </p:cxnSp>
          <p:sp>
            <p:nvSpPr>
              <p:cNvPr id="51" name="Diamond 50"/>
              <p:cNvSpPr/>
              <p:nvPr/>
            </p:nvSpPr>
            <p:spPr bwMode="auto">
              <a:xfrm>
                <a:off x="3802966" y="3067455"/>
                <a:ext cx="252420" cy="252420"/>
              </a:xfrm>
              <a:prstGeom prst="diamond">
                <a:avLst/>
              </a:prstGeom>
              <a:solidFill>
                <a:srgbClr val="00FF00"/>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000" b="0" i="0" u="none" strike="noStrike" kern="1200" cap="none" spc="0" normalizeH="0" baseline="0" noProof="0">
                  <a:ln>
                    <a:noFill/>
                  </a:ln>
                  <a:solidFill>
                    <a:schemeClr val="tx1">
                      <a:lumMod val="95000"/>
                    </a:schemeClr>
                  </a:solidFill>
                  <a:effectLst/>
                  <a:uLnTx/>
                  <a:uFillTx/>
                  <a:latin typeface="Arial" charset="0"/>
                  <a:ea typeface="+mn-ea"/>
                  <a:cs typeface="+mn-cs"/>
                </a:endParaRPr>
              </a:p>
            </p:txBody>
          </p:sp>
        </p:grpSp>
      </p:grpSp>
      <p:sp>
        <p:nvSpPr>
          <p:cNvPr id="5" name="Aşağı Ok 4"/>
          <p:cNvSpPr/>
          <p:nvPr/>
        </p:nvSpPr>
        <p:spPr bwMode="auto">
          <a:xfrm>
            <a:off x="7106256" y="1951819"/>
            <a:ext cx="722370" cy="1446756"/>
          </a:xfrm>
          <a:prstGeom prst="downArrow">
            <a:avLst/>
          </a:prstGeom>
          <a:solidFill>
            <a:schemeClr val="accent1">
              <a:lumMod val="75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tr-TR" sz="2000" b="0" i="0" u="none" strike="noStrike" cap="none" normalizeH="0" baseline="0" smtClean="0">
              <a:ln>
                <a:noFill/>
              </a:ln>
              <a:solidFill>
                <a:schemeClr val="tx1"/>
              </a:solidFill>
              <a:effectLst/>
              <a:latin typeface="Verdana" pitchFamily="34" charset="0"/>
            </a:endParaRPr>
          </a:p>
        </p:txBody>
      </p:sp>
    </p:spTree>
    <p:extLst>
      <p:ext uri="{BB962C8B-B14F-4D97-AF65-F5344CB8AC3E}">
        <p14:creationId xmlns:p14="http://schemas.microsoft.com/office/powerpoint/2010/main" val="194780829"/>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Resim 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12" y="2130"/>
            <a:ext cx="9155112" cy="6855869"/>
          </a:xfrm>
          <a:prstGeom prst="rect">
            <a:avLst/>
          </a:prstGeom>
        </p:spPr>
      </p:pic>
      <p:sp>
        <p:nvSpPr>
          <p:cNvPr id="269314" name="Rectangle 2"/>
          <p:cNvSpPr>
            <a:spLocks noGrp="1" noChangeArrowheads="1"/>
          </p:cNvSpPr>
          <p:nvPr>
            <p:ph type="title"/>
          </p:nvPr>
        </p:nvSpPr>
        <p:spPr>
          <a:xfrm>
            <a:off x="990600" y="228600"/>
            <a:ext cx="7162800" cy="939800"/>
          </a:xfrm>
        </p:spPr>
        <p:txBody>
          <a:bodyPr/>
          <a:lstStyle/>
          <a:p>
            <a:pPr>
              <a:defRPr/>
            </a:pPr>
            <a:r>
              <a:rPr lang="tr-TR" sz="3200" b="0" dirty="0">
                <a:solidFill>
                  <a:srgbClr val="FFC000"/>
                </a:solidFill>
                <a:latin typeface="Comic Sans MS" pitchFamily="66" charset="0"/>
              </a:rPr>
              <a:t>Östrojen - Progesteron</a:t>
            </a:r>
            <a:br>
              <a:rPr lang="tr-TR" sz="3200" b="0" dirty="0">
                <a:solidFill>
                  <a:srgbClr val="FFC000"/>
                </a:solidFill>
                <a:latin typeface="Comic Sans MS" pitchFamily="66" charset="0"/>
              </a:rPr>
            </a:br>
            <a:r>
              <a:rPr lang="tr-TR" sz="3200" b="0" dirty="0">
                <a:solidFill>
                  <a:srgbClr val="FFC000"/>
                </a:solidFill>
                <a:latin typeface="Comic Sans MS" pitchFamily="66" charset="0"/>
              </a:rPr>
              <a:t>Endometrial Sekretuar Cevap</a:t>
            </a:r>
          </a:p>
        </p:txBody>
      </p:sp>
      <p:grpSp>
        <p:nvGrpSpPr>
          <p:cNvPr id="59395" name="Grup 1"/>
          <p:cNvGrpSpPr>
            <a:grpSpLocks/>
          </p:cNvGrpSpPr>
          <p:nvPr/>
        </p:nvGrpSpPr>
        <p:grpSpPr bwMode="auto">
          <a:xfrm>
            <a:off x="1143000" y="1600200"/>
            <a:ext cx="6746875" cy="4843463"/>
            <a:chOff x="1143000" y="1600200"/>
            <a:chExt cx="6747564" cy="4844237"/>
          </a:xfrm>
        </p:grpSpPr>
        <p:sp>
          <p:nvSpPr>
            <p:cNvPr id="59397" name="Rectangle 4"/>
            <p:cNvSpPr>
              <a:spLocks noChangeArrowheads="1"/>
            </p:cNvSpPr>
            <p:nvPr/>
          </p:nvSpPr>
          <p:spPr bwMode="auto">
            <a:xfrm>
              <a:off x="1801813" y="2270125"/>
              <a:ext cx="5343525" cy="374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100000"/>
                <a:buChar char="•"/>
                <a:defRPr sz="3200" b="1">
                  <a:solidFill>
                    <a:srgbClr val="FAFD00"/>
                  </a:solidFill>
                  <a:latin typeface="Times New Roman" panose="02020603050405020304" pitchFamily="18" charset="0"/>
                </a:defRPr>
              </a:lvl1pPr>
              <a:lvl2pPr marL="742950" indent="-285750">
                <a:spcBef>
                  <a:spcPct val="20000"/>
                </a:spcBef>
                <a:buSzPct val="100000"/>
                <a:buChar char="–"/>
                <a:defRPr sz="2800" b="1">
                  <a:solidFill>
                    <a:srgbClr val="FAFD00"/>
                  </a:solidFill>
                  <a:latin typeface="Times New Roman" panose="02020603050405020304" pitchFamily="18" charset="0"/>
                </a:defRPr>
              </a:lvl2pPr>
              <a:lvl3pPr marL="1143000" indent="-228600">
                <a:spcBef>
                  <a:spcPct val="20000"/>
                </a:spcBef>
                <a:buSzPct val="100000"/>
                <a:buChar char="•"/>
                <a:defRPr sz="2400" b="1">
                  <a:solidFill>
                    <a:srgbClr val="FAFD00"/>
                  </a:solidFill>
                  <a:latin typeface="Times New Roman" panose="02020603050405020304" pitchFamily="18" charset="0"/>
                </a:defRPr>
              </a:lvl3pPr>
              <a:lvl4pPr marL="1600200" indent="-228600">
                <a:spcBef>
                  <a:spcPct val="20000"/>
                </a:spcBef>
                <a:buSzPct val="100000"/>
                <a:buChar char="–"/>
                <a:defRPr sz="2000" b="1">
                  <a:solidFill>
                    <a:srgbClr val="FAFD00"/>
                  </a:solidFill>
                  <a:latin typeface="Times New Roman" panose="02020603050405020304" pitchFamily="18" charset="0"/>
                </a:defRPr>
              </a:lvl4pPr>
              <a:lvl5pPr marL="2057400" indent="-228600">
                <a:spcBef>
                  <a:spcPct val="20000"/>
                </a:spcBef>
                <a:buSzPct val="100000"/>
                <a:buChar char="•"/>
                <a:defRPr sz="2000" b="1">
                  <a:solidFill>
                    <a:srgbClr val="FAFD00"/>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b="1">
                  <a:solidFill>
                    <a:srgbClr val="FAFD00"/>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b="1">
                  <a:solidFill>
                    <a:srgbClr val="FAFD00"/>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b="1">
                  <a:solidFill>
                    <a:srgbClr val="FAFD00"/>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b="1">
                  <a:solidFill>
                    <a:srgbClr val="FAFD00"/>
                  </a:solidFill>
                  <a:latin typeface="Times New Roman" panose="02020603050405020304" pitchFamily="18" charset="0"/>
                </a:defRPr>
              </a:lvl9pPr>
            </a:lstStyle>
            <a:p>
              <a:pPr eaLnBrk="0" hangingPunct="0">
                <a:spcBef>
                  <a:spcPct val="0"/>
                </a:spcBef>
                <a:buSzTx/>
                <a:buFontTx/>
                <a:buNone/>
              </a:pPr>
              <a:endParaRPr lang="en-US" altLang="en-US" sz="2000" b="0">
                <a:solidFill>
                  <a:srgbClr val="000000"/>
                </a:solidFill>
                <a:latin typeface="Verdana" panose="020B0604030504040204" pitchFamily="34" charset="0"/>
              </a:endParaRPr>
            </a:p>
          </p:txBody>
        </p:sp>
        <p:sp>
          <p:nvSpPr>
            <p:cNvPr id="59398" name="Rectangle 5"/>
            <p:cNvSpPr>
              <a:spLocks noChangeArrowheads="1"/>
            </p:cNvSpPr>
            <p:nvPr/>
          </p:nvSpPr>
          <p:spPr bwMode="auto">
            <a:xfrm>
              <a:off x="1801813" y="2270125"/>
              <a:ext cx="5343525" cy="374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100000"/>
                <a:buChar char="•"/>
                <a:defRPr sz="3200" b="1">
                  <a:solidFill>
                    <a:srgbClr val="FAFD00"/>
                  </a:solidFill>
                  <a:latin typeface="Times New Roman" panose="02020603050405020304" pitchFamily="18" charset="0"/>
                </a:defRPr>
              </a:lvl1pPr>
              <a:lvl2pPr marL="742950" indent="-285750">
                <a:spcBef>
                  <a:spcPct val="20000"/>
                </a:spcBef>
                <a:buSzPct val="100000"/>
                <a:buChar char="–"/>
                <a:defRPr sz="2800" b="1">
                  <a:solidFill>
                    <a:srgbClr val="FAFD00"/>
                  </a:solidFill>
                  <a:latin typeface="Times New Roman" panose="02020603050405020304" pitchFamily="18" charset="0"/>
                </a:defRPr>
              </a:lvl2pPr>
              <a:lvl3pPr marL="1143000" indent="-228600">
                <a:spcBef>
                  <a:spcPct val="20000"/>
                </a:spcBef>
                <a:buSzPct val="100000"/>
                <a:buChar char="•"/>
                <a:defRPr sz="2400" b="1">
                  <a:solidFill>
                    <a:srgbClr val="FAFD00"/>
                  </a:solidFill>
                  <a:latin typeface="Times New Roman" panose="02020603050405020304" pitchFamily="18" charset="0"/>
                </a:defRPr>
              </a:lvl3pPr>
              <a:lvl4pPr marL="1600200" indent="-228600">
                <a:spcBef>
                  <a:spcPct val="20000"/>
                </a:spcBef>
                <a:buSzPct val="100000"/>
                <a:buChar char="–"/>
                <a:defRPr sz="2000" b="1">
                  <a:solidFill>
                    <a:srgbClr val="FAFD00"/>
                  </a:solidFill>
                  <a:latin typeface="Times New Roman" panose="02020603050405020304" pitchFamily="18" charset="0"/>
                </a:defRPr>
              </a:lvl4pPr>
              <a:lvl5pPr marL="2057400" indent="-228600">
                <a:spcBef>
                  <a:spcPct val="20000"/>
                </a:spcBef>
                <a:buSzPct val="100000"/>
                <a:buChar char="•"/>
                <a:defRPr sz="2000" b="1">
                  <a:solidFill>
                    <a:srgbClr val="FAFD00"/>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b="1">
                  <a:solidFill>
                    <a:srgbClr val="FAFD00"/>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b="1">
                  <a:solidFill>
                    <a:srgbClr val="FAFD00"/>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b="1">
                  <a:solidFill>
                    <a:srgbClr val="FAFD00"/>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b="1">
                  <a:solidFill>
                    <a:srgbClr val="FAFD00"/>
                  </a:solidFill>
                  <a:latin typeface="Times New Roman" panose="02020603050405020304" pitchFamily="18" charset="0"/>
                </a:defRPr>
              </a:lvl9pPr>
            </a:lstStyle>
            <a:p>
              <a:pPr eaLnBrk="0" hangingPunct="0">
                <a:spcBef>
                  <a:spcPct val="0"/>
                </a:spcBef>
                <a:buSzTx/>
                <a:buFontTx/>
                <a:buNone/>
              </a:pPr>
              <a:endParaRPr lang="en-US" altLang="en-US" sz="2000" b="0">
                <a:solidFill>
                  <a:srgbClr val="000000"/>
                </a:solidFill>
                <a:latin typeface="Verdana" panose="020B0604030504040204" pitchFamily="34" charset="0"/>
              </a:endParaRPr>
            </a:p>
          </p:txBody>
        </p:sp>
        <p:sp>
          <p:nvSpPr>
            <p:cNvPr id="59399" name="Line 6"/>
            <p:cNvSpPr>
              <a:spLocks noChangeShapeType="1"/>
            </p:cNvSpPr>
            <p:nvPr/>
          </p:nvSpPr>
          <p:spPr bwMode="auto">
            <a:xfrm flipV="1">
              <a:off x="1801813" y="2270125"/>
              <a:ext cx="1588" cy="3741738"/>
            </a:xfrm>
            <a:prstGeom prst="line">
              <a:avLst/>
            </a:prstGeom>
            <a:noFill/>
            <a:ln w="19050">
              <a:solidFill>
                <a:srgbClr val="00FF00"/>
              </a:solidFill>
              <a:round/>
              <a:headEnd/>
              <a:tailEnd/>
            </a:ln>
            <a:extLst>
              <a:ext uri="{909E8E84-426E-40DD-AFC4-6F175D3DCCD1}">
                <a14:hiddenFill xmlns:a14="http://schemas.microsoft.com/office/drawing/2010/main">
                  <a:noFill/>
                </a14:hiddenFill>
              </a:ext>
            </a:extLst>
          </p:spPr>
          <p:txBody>
            <a:bodyPr/>
            <a:lstStyle/>
            <a:p>
              <a:pPr eaLnBrk="0" hangingPunct="0"/>
              <a:endParaRPr lang="en-US">
                <a:solidFill>
                  <a:srgbClr val="000000"/>
                </a:solidFill>
              </a:endParaRPr>
            </a:p>
          </p:txBody>
        </p:sp>
        <p:sp>
          <p:nvSpPr>
            <p:cNvPr id="59400" name="Line 7"/>
            <p:cNvSpPr>
              <a:spLocks noChangeShapeType="1"/>
            </p:cNvSpPr>
            <p:nvPr/>
          </p:nvSpPr>
          <p:spPr bwMode="auto">
            <a:xfrm flipH="1">
              <a:off x="1754188" y="6011863"/>
              <a:ext cx="47625" cy="1588"/>
            </a:xfrm>
            <a:prstGeom prst="line">
              <a:avLst/>
            </a:prstGeom>
            <a:noFill/>
            <a:ln w="19050">
              <a:solidFill>
                <a:srgbClr val="00FF00"/>
              </a:solidFill>
              <a:round/>
              <a:headEnd/>
              <a:tailEnd/>
            </a:ln>
            <a:extLst>
              <a:ext uri="{909E8E84-426E-40DD-AFC4-6F175D3DCCD1}">
                <a14:hiddenFill xmlns:a14="http://schemas.microsoft.com/office/drawing/2010/main">
                  <a:noFill/>
                </a14:hiddenFill>
              </a:ext>
            </a:extLst>
          </p:spPr>
          <p:txBody>
            <a:bodyPr/>
            <a:lstStyle/>
            <a:p>
              <a:pPr eaLnBrk="0" hangingPunct="0"/>
              <a:endParaRPr lang="en-US">
                <a:solidFill>
                  <a:srgbClr val="000000"/>
                </a:solidFill>
              </a:endParaRPr>
            </a:p>
          </p:txBody>
        </p:sp>
        <p:sp>
          <p:nvSpPr>
            <p:cNvPr id="59401" name="Line 8"/>
            <p:cNvSpPr>
              <a:spLocks noChangeShapeType="1"/>
            </p:cNvSpPr>
            <p:nvPr/>
          </p:nvSpPr>
          <p:spPr bwMode="auto">
            <a:xfrm flipH="1">
              <a:off x="1754188" y="5380038"/>
              <a:ext cx="47625" cy="1588"/>
            </a:xfrm>
            <a:prstGeom prst="line">
              <a:avLst/>
            </a:prstGeom>
            <a:noFill/>
            <a:ln w="19050">
              <a:solidFill>
                <a:srgbClr val="00FF00"/>
              </a:solidFill>
              <a:round/>
              <a:headEnd/>
              <a:tailEnd/>
            </a:ln>
            <a:extLst>
              <a:ext uri="{909E8E84-426E-40DD-AFC4-6F175D3DCCD1}">
                <a14:hiddenFill xmlns:a14="http://schemas.microsoft.com/office/drawing/2010/main">
                  <a:noFill/>
                </a14:hiddenFill>
              </a:ext>
            </a:extLst>
          </p:spPr>
          <p:txBody>
            <a:bodyPr/>
            <a:lstStyle/>
            <a:p>
              <a:pPr eaLnBrk="0" hangingPunct="0"/>
              <a:endParaRPr lang="en-US">
                <a:solidFill>
                  <a:srgbClr val="000000"/>
                </a:solidFill>
              </a:endParaRPr>
            </a:p>
          </p:txBody>
        </p:sp>
        <p:sp>
          <p:nvSpPr>
            <p:cNvPr id="59402" name="Line 9"/>
            <p:cNvSpPr>
              <a:spLocks noChangeShapeType="1"/>
            </p:cNvSpPr>
            <p:nvPr/>
          </p:nvSpPr>
          <p:spPr bwMode="auto">
            <a:xfrm flipH="1">
              <a:off x="1754188" y="4760913"/>
              <a:ext cx="47625" cy="1588"/>
            </a:xfrm>
            <a:prstGeom prst="line">
              <a:avLst/>
            </a:prstGeom>
            <a:noFill/>
            <a:ln w="19050">
              <a:solidFill>
                <a:srgbClr val="00FF00"/>
              </a:solidFill>
              <a:round/>
              <a:headEnd/>
              <a:tailEnd/>
            </a:ln>
            <a:extLst>
              <a:ext uri="{909E8E84-426E-40DD-AFC4-6F175D3DCCD1}">
                <a14:hiddenFill xmlns:a14="http://schemas.microsoft.com/office/drawing/2010/main">
                  <a:noFill/>
                </a14:hiddenFill>
              </a:ext>
            </a:extLst>
          </p:spPr>
          <p:txBody>
            <a:bodyPr/>
            <a:lstStyle/>
            <a:p>
              <a:pPr eaLnBrk="0" hangingPunct="0"/>
              <a:endParaRPr lang="en-US">
                <a:solidFill>
                  <a:srgbClr val="000000"/>
                </a:solidFill>
              </a:endParaRPr>
            </a:p>
          </p:txBody>
        </p:sp>
        <p:sp>
          <p:nvSpPr>
            <p:cNvPr id="59403" name="Line 10"/>
            <p:cNvSpPr>
              <a:spLocks noChangeShapeType="1"/>
            </p:cNvSpPr>
            <p:nvPr/>
          </p:nvSpPr>
          <p:spPr bwMode="auto">
            <a:xfrm flipH="1">
              <a:off x="1754188" y="4140200"/>
              <a:ext cx="47625" cy="1588"/>
            </a:xfrm>
            <a:prstGeom prst="line">
              <a:avLst/>
            </a:prstGeom>
            <a:noFill/>
            <a:ln w="19050">
              <a:solidFill>
                <a:srgbClr val="00FF00"/>
              </a:solidFill>
              <a:round/>
              <a:headEnd/>
              <a:tailEnd/>
            </a:ln>
            <a:extLst>
              <a:ext uri="{909E8E84-426E-40DD-AFC4-6F175D3DCCD1}">
                <a14:hiddenFill xmlns:a14="http://schemas.microsoft.com/office/drawing/2010/main">
                  <a:noFill/>
                </a14:hiddenFill>
              </a:ext>
            </a:extLst>
          </p:spPr>
          <p:txBody>
            <a:bodyPr/>
            <a:lstStyle/>
            <a:p>
              <a:pPr eaLnBrk="0" hangingPunct="0"/>
              <a:endParaRPr lang="en-US">
                <a:solidFill>
                  <a:srgbClr val="000000"/>
                </a:solidFill>
              </a:endParaRPr>
            </a:p>
          </p:txBody>
        </p:sp>
        <p:sp>
          <p:nvSpPr>
            <p:cNvPr id="59404" name="Line 11"/>
            <p:cNvSpPr>
              <a:spLocks noChangeShapeType="1"/>
            </p:cNvSpPr>
            <p:nvPr/>
          </p:nvSpPr>
          <p:spPr bwMode="auto">
            <a:xfrm flipH="1">
              <a:off x="1754188" y="3509963"/>
              <a:ext cx="47625" cy="1588"/>
            </a:xfrm>
            <a:prstGeom prst="line">
              <a:avLst/>
            </a:prstGeom>
            <a:noFill/>
            <a:ln w="19050">
              <a:solidFill>
                <a:srgbClr val="00FF00"/>
              </a:solidFill>
              <a:round/>
              <a:headEnd/>
              <a:tailEnd/>
            </a:ln>
            <a:extLst>
              <a:ext uri="{909E8E84-426E-40DD-AFC4-6F175D3DCCD1}">
                <a14:hiddenFill xmlns:a14="http://schemas.microsoft.com/office/drawing/2010/main">
                  <a:noFill/>
                </a14:hiddenFill>
              </a:ext>
            </a:extLst>
          </p:spPr>
          <p:txBody>
            <a:bodyPr/>
            <a:lstStyle/>
            <a:p>
              <a:pPr eaLnBrk="0" hangingPunct="0"/>
              <a:endParaRPr lang="en-US">
                <a:solidFill>
                  <a:srgbClr val="000000"/>
                </a:solidFill>
              </a:endParaRPr>
            </a:p>
          </p:txBody>
        </p:sp>
        <p:sp>
          <p:nvSpPr>
            <p:cNvPr id="59405" name="Line 12"/>
            <p:cNvSpPr>
              <a:spLocks noChangeShapeType="1"/>
            </p:cNvSpPr>
            <p:nvPr/>
          </p:nvSpPr>
          <p:spPr bwMode="auto">
            <a:xfrm flipH="1">
              <a:off x="1754188" y="2889250"/>
              <a:ext cx="47625" cy="1588"/>
            </a:xfrm>
            <a:prstGeom prst="line">
              <a:avLst/>
            </a:prstGeom>
            <a:noFill/>
            <a:ln w="19050">
              <a:solidFill>
                <a:srgbClr val="00FF00"/>
              </a:solidFill>
              <a:round/>
              <a:headEnd/>
              <a:tailEnd/>
            </a:ln>
            <a:extLst>
              <a:ext uri="{909E8E84-426E-40DD-AFC4-6F175D3DCCD1}">
                <a14:hiddenFill xmlns:a14="http://schemas.microsoft.com/office/drawing/2010/main">
                  <a:noFill/>
                </a14:hiddenFill>
              </a:ext>
            </a:extLst>
          </p:spPr>
          <p:txBody>
            <a:bodyPr/>
            <a:lstStyle/>
            <a:p>
              <a:pPr eaLnBrk="0" hangingPunct="0"/>
              <a:endParaRPr lang="en-US">
                <a:solidFill>
                  <a:srgbClr val="000000"/>
                </a:solidFill>
              </a:endParaRPr>
            </a:p>
          </p:txBody>
        </p:sp>
        <p:sp>
          <p:nvSpPr>
            <p:cNvPr id="59406" name="Line 13"/>
            <p:cNvSpPr>
              <a:spLocks noChangeShapeType="1"/>
            </p:cNvSpPr>
            <p:nvPr/>
          </p:nvSpPr>
          <p:spPr bwMode="auto">
            <a:xfrm flipH="1">
              <a:off x="1754188" y="2270125"/>
              <a:ext cx="47625" cy="1588"/>
            </a:xfrm>
            <a:prstGeom prst="line">
              <a:avLst/>
            </a:prstGeom>
            <a:noFill/>
            <a:ln w="19050">
              <a:solidFill>
                <a:srgbClr val="00FF00"/>
              </a:solidFill>
              <a:round/>
              <a:headEnd/>
              <a:tailEnd/>
            </a:ln>
            <a:extLst>
              <a:ext uri="{909E8E84-426E-40DD-AFC4-6F175D3DCCD1}">
                <a14:hiddenFill xmlns:a14="http://schemas.microsoft.com/office/drawing/2010/main">
                  <a:noFill/>
                </a14:hiddenFill>
              </a:ext>
            </a:extLst>
          </p:spPr>
          <p:txBody>
            <a:bodyPr/>
            <a:lstStyle/>
            <a:p>
              <a:pPr eaLnBrk="0" hangingPunct="0"/>
              <a:endParaRPr lang="en-US">
                <a:solidFill>
                  <a:srgbClr val="000000"/>
                </a:solidFill>
              </a:endParaRPr>
            </a:p>
          </p:txBody>
        </p:sp>
        <p:sp>
          <p:nvSpPr>
            <p:cNvPr id="269326" name="Rectangle 14"/>
            <p:cNvSpPr>
              <a:spLocks noChangeArrowheads="1"/>
            </p:cNvSpPr>
            <p:nvPr/>
          </p:nvSpPr>
          <p:spPr bwMode="auto">
            <a:xfrm>
              <a:off x="1563731" y="5809336"/>
              <a:ext cx="141301" cy="276269"/>
            </a:xfrm>
            <a:prstGeom prst="rect">
              <a:avLst/>
            </a:prstGeom>
            <a:noFill/>
            <a:ln w="9525">
              <a:noFill/>
              <a:miter lim="800000"/>
              <a:headEnd/>
              <a:tailEnd/>
            </a:ln>
          </p:spPr>
          <p:txBody>
            <a:bodyPr wrap="none" lIns="0" tIns="0" rIns="0" bIns="0">
              <a:spAutoFit/>
            </a:bodyPr>
            <a:lstStyle/>
            <a:p>
              <a:pPr eaLnBrk="0" hangingPunct="0">
                <a:defRPr/>
              </a:pPr>
              <a:r>
                <a:rPr lang="tr-TR" sz="1800">
                  <a:solidFill>
                    <a:srgbClr val="00FF00"/>
                  </a:solidFill>
                  <a:latin typeface="Comic Sans MS" panose="030F0702030302020204" pitchFamily="66" charset="0"/>
                </a:rPr>
                <a:t>0</a:t>
              </a:r>
              <a:endParaRPr lang="tr-TR" sz="1800">
                <a:solidFill>
                  <a:srgbClr val="000000"/>
                </a:solidFill>
                <a:effectLst>
                  <a:outerShdw blurRad="38100" dist="38100" dir="2700000" algn="tl">
                    <a:srgbClr val="FFFFFF"/>
                  </a:outerShdw>
                </a:effectLst>
                <a:latin typeface="Comic Sans MS" panose="030F0702030302020204" pitchFamily="66" charset="0"/>
              </a:endParaRPr>
            </a:p>
          </p:txBody>
        </p:sp>
        <p:sp>
          <p:nvSpPr>
            <p:cNvPr id="269327" name="Rectangle 15"/>
            <p:cNvSpPr>
              <a:spLocks noChangeArrowheads="1"/>
            </p:cNvSpPr>
            <p:nvPr/>
          </p:nvSpPr>
          <p:spPr bwMode="auto">
            <a:xfrm>
              <a:off x="1411315" y="5178997"/>
              <a:ext cx="244500" cy="276269"/>
            </a:xfrm>
            <a:prstGeom prst="rect">
              <a:avLst/>
            </a:prstGeom>
            <a:noFill/>
            <a:ln w="9525">
              <a:noFill/>
              <a:miter lim="800000"/>
              <a:headEnd/>
              <a:tailEnd/>
            </a:ln>
          </p:spPr>
          <p:txBody>
            <a:bodyPr wrap="none" lIns="0" tIns="0" rIns="0" bIns="0">
              <a:spAutoFit/>
            </a:bodyPr>
            <a:lstStyle/>
            <a:p>
              <a:pPr eaLnBrk="0" hangingPunct="0">
                <a:defRPr/>
              </a:pPr>
              <a:r>
                <a:rPr lang="tr-TR" sz="1800">
                  <a:solidFill>
                    <a:srgbClr val="00FF00"/>
                  </a:solidFill>
                  <a:latin typeface="Comic Sans MS" panose="030F0702030302020204" pitchFamily="66" charset="0"/>
                </a:rPr>
                <a:t>10</a:t>
              </a:r>
              <a:endParaRPr lang="tr-TR" sz="1800">
                <a:solidFill>
                  <a:srgbClr val="000000"/>
                </a:solidFill>
                <a:effectLst>
                  <a:outerShdw blurRad="38100" dist="38100" dir="2700000" algn="tl">
                    <a:srgbClr val="FFFFFF"/>
                  </a:outerShdw>
                </a:effectLst>
                <a:latin typeface="Comic Sans MS" panose="030F0702030302020204" pitchFamily="66" charset="0"/>
              </a:endParaRPr>
            </a:p>
          </p:txBody>
        </p:sp>
        <p:sp>
          <p:nvSpPr>
            <p:cNvPr id="269328" name="Rectangle 16"/>
            <p:cNvSpPr>
              <a:spLocks noChangeArrowheads="1"/>
            </p:cNvSpPr>
            <p:nvPr/>
          </p:nvSpPr>
          <p:spPr bwMode="auto">
            <a:xfrm>
              <a:off x="1411315" y="4558186"/>
              <a:ext cx="282604" cy="276269"/>
            </a:xfrm>
            <a:prstGeom prst="rect">
              <a:avLst/>
            </a:prstGeom>
            <a:noFill/>
            <a:ln w="9525">
              <a:noFill/>
              <a:miter lim="800000"/>
              <a:headEnd/>
              <a:tailEnd/>
            </a:ln>
          </p:spPr>
          <p:txBody>
            <a:bodyPr wrap="none" lIns="0" tIns="0" rIns="0" bIns="0">
              <a:spAutoFit/>
            </a:bodyPr>
            <a:lstStyle/>
            <a:p>
              <a:pPr eaLnBrk="0" hangingPunct="0">
                <a:defRPr/>
              </a:pPr>
              <a:r>
                <a:rPr lang="tr-TR" sz="1800">
                  <a:solidFill>
                    <a:srgbClr val="00FF00"/>
                  </a:solidFill>
                  <a:latin typeface="Comic Sans MS" panose="030F0702030302020204" pitchFamily="66" charset="0"/>
                </a:rPr>
                <a:t>20</a:t>
              </a:r>
              <a:endParaRPr lang="tr-TR" sz="1800">
                <a:solidFill>
                  <a:srgbClr val="000000"/>
                </a:solidFill>
                <a:effectLst>
                  <a:outerShdw blurRad="38100" dist="38100" dir="2700000" algn="tl">
                    <a:srgbClr val="FFFFFF"/>
                  </a:outerShdw>
                </a:effectLst>
                <a:latin typeface="Comic Sans MS" panose="030F0702030302020204" pitchFamily="66" charset="0"/>
              </a:endParaRPr>
            </a:p>
          </p:txBody>
        </p:sp>
        <p:sp>
          <p:nvSpPr>
            <p:cNvPr id="269329" name="Rectangle 17"/>
            <p:cNvSpPr>
              <a:spLocks noChangeArrowheads="1"/>
            </p:cNvSpPr>
            <p:nvPr/>
          </p:nvSpPr>
          <p:spPr bwMode="auto">
            <a:xfrm>
              <a:off x="1411315" y="3938962"/>
              <a:ext cx="282604" cy="276269"/>
            </a:xfrm>
            <a:prstGeom prst="rect">
              <a:avLst/>
            </a:prstGeom>
            <a:noFill/>
            <a:ln w="9525">
              <a:noFill/>
              <a:miter lim="800000"/>
              <a:headEnd/>
              <a:tailEnd/>
            </a:ln>
          </p:spPr>
          <p:txBody>
            <a:bodyPr wrap="none" lIns="0" tIns="0" rIns="0" bIns="0">
              <a:spAutoFit/>
            </a:bodyPr>
            <a:lstStyle/>
            <a:p>
              <a:pPr eaLnBrk="0" hangingPunct="0">
                <a:defRPr/>
              </a:pPr>
              <a:r>
                <a:rPr lang="tr-TR" sz="1800">
                  <a:solidFill>
                    <a:srgbClr val="00FF00"/>
                  </a:solidFill>
                  <a:latin typeface="Comic Sans MS" panose="030F0702030302020204" pitchFamily="66" charset="0"/>
                </a:rPr>
                <a:t>30</a:t>
              </a:r>
              <a:endParaRPr lang="tr-TR" sz="1800">
                <a:solidFill>
                  <a:srgbClr val="000000"/>
                </a:solidFill>
                <a:effectLst>
                  <a:outerShdw blurRad="38100" dist="38100" dir="2700000" algn="tl">
                    <a:srgbClr val="FFFFFF"/>
                  </a:outerShdw>
                </a:effectLst>
                <a:latin typeface="Comic Sans MS" panose="030F0702030302020204" pitchFamily="66" charset="0"/>
              </a:endParaRPr>
            </a:p>
          </p:txBody>
        </p:sp>
        <p:sp>
          <p:nvSpPr>
            <p:cNvPr id="269330" name="Rectangle 18"/>
            <p:cNvSpPr>
              <a:spLocks noChangeArrowheads="1"/>
            </p:cNvSpPr>
            <p:nvPr/>
          </p:nvSpPr>
          <p:spPr bwMode="auto">
            <a:xfrm>
              <a:off x="1411315" y="3307036"/>
              <a:ext cx="282604" cy="276269"/>
            </a:xfrm>
            <a:prstGeom prst="rect">
              <a:avLst/>
            </a:prstGeom>
            <a:noFill/>
            <a:ln w="9525">
              <a:noFill/>
              <a:miter lim="800000"/>
              <a:headEnd/>
              <a:tailEnd/>
            </a:ln>
          </p:spPr>
          <p:txBody>
            <a:bodyPr wrap="none" lIns="0" tIns="0" rIns="0" bIns="0">
              <a:spAutoFit/>
            </a:bodyPr>
            <a:lstStyle/>
            <a:p>
              <a:pPr eaLnBrk="0" hangingPunct="0">
                <a:defRPr/>
              </a:pPr>
              <a:r>
                <a:rPr lang="tr-TR" sz="1800" dirty="0">
                  <a:solidFill>
                    <a:srgbClr val="00FF00"/>
                  </a:solidFill>
                  <a:latin typeface="Comic Sans MS" panose="030F0702030302020204" pitchFamily="66" charset="0"/>
                </a:rPr>
                <a:t>40</a:t>
              </a:r>
              <a:endParaRPr lang="tr-TR" sz="1800" dirty="0">
                <a:solidFill>
                  <a:srgbClr val="000000"/>
                </a:solidFill>
                <a:effectLst>
                  <a:outerShdw blurRad="38100" dist="38100" dir="2700000" algn="tl">
                    <a:srgbClr val="FFFFFF"/>
                  </a:outerShdw>
                </a:effectLst>
                <a:latin typeface="Comic Sans MS" panose="030F0702030302020204" pitchFamily="66" charset="0"/>
              </a:endParaRPr>
            </a:p>
          </p:txBody>
        </p:sp>
        <p:sp>
          <p:nvSpPr>
            <p:cNvPr id="269331" name="Rectangle 19"/>
            <p:cNvSpPr>
              <a:spLocks noChangeArrowheads="1"/>
            </p:cNvSpPr>
            <p:nvPr/>
          </p:nvSpPr>
          <p:spPr bwMode="auto">
            <a:xfrm>
              <a:off x="1411315" y="2687812"/>
              <a:ext cx="282604" cy="276269"/>
            </a:xfrm>
            <a:prstGeom prst="rect">
              <a:avLst/>
            </a:prstGeom>
            <a:noFill/>
            <a:ln w="9525">
              <a:noFill/>
              <a:miter lim="800000"/>
              <a:headEnd/>
              <a:tailEnd/>
            </a:ln>
          </p:spPr>
          <p:txBody>
            <a:bodyPr wrap="none" lIns="0" tIns="0" rIns="0" bIns="0">
              <a:spAutoFit/>
            </a:bodyPr>
            <a:lstStyle/>
            <a:p>
              <a:pPr eaLnBrk="0" hangingPunct="0">
                <a:defRPr/>
              </a:pPr>
              <a:r>
                <a:rPr lang="tr-TR" sz="1800" dirty="0">
                  <a:solidFill>
                    <a:srgbClr val="00FF00"/>
                  </a:solidFill>
                  <a:latin typeface="Comic Sans MS" panose="030F0702030302020204" pitchFamily="66" charset="0"/>
                </a:rPr>
                <a:t>50</a:t>
              </a:r>
              <a:endParaRPr lang="tr-TR" sz="1800" dirty="0">
                <a:solidFill>
                  <a:srgbClr val="000000"/>
                </a:solidFill>
                <a:effectLst>
                  <a:outerShdw blurRad="38100" dist="38100" dir="2700000" algn="tl">
                    <a:srgbClr val="FFFFFF"/>
                  </a:outerShdw>
                </a:effectLst>
                <a:latin typeface="Comic Sans MS" panose="030F0702030302020204" pitchFamily="66" charset="0"/>
              </a:endParaRPr>
            </a:p>
          </p:txBody>
        </p:sp>
        <p:sp>
          <p:nvSpPr>
            <p:cNvPr id="269332" name="Rectangle 20"/>
            <p:cNvSpPr>
              <a:spLocks noChangeArrowheads="1"/>
            </p:cNvSpPr>
            <p:nvPr/>
          </p:nvSpPr>
          <p:spPr bwMode="auto">
            <a:xfrm>
              <a:off x="1411315" y="2067000"/>
              <a:ext cx="282604" cy="276269"/>
            </a:xfrm>
            <a:prstGeom prst="rect">
              <a:avLst/>
            </a:prstGeom>
            <a:noFill/>
            <a:ln w="9525">
              <a:noFill/>
              <a:miter lim="800000"/>
              <a:headEnd/>
              <a:tailEnd/>
            </a:ln>
          </p:spPr>
          <p:txBody>
            <a:bodyPr wrap="none" lIns="0" tIns="0" rIns="0" bIns="0">
              <a:spAutoFit/>
            </a:bodyPr>
            <a:lstStyle/>
            <a:p>
              <a:pPr eaLnBrk="0" hangingPunct="0">
                <a:defRPr/>
              </a:pPr>
              <a:r>
                <a:rPr lang="tr-TR" sz="1800" dirty="0">
                  <a:solidFill>
                    <a:srgbClr val="00FF00"/>
                  </a:solidFill>
                  <a:latin typeface="Comic Sans MS" panose="030F0702030302020204" pitchFamily="66" charset="0"/>
                </a:rPr>
                <a:t>60</a:t>
              </a:r>
              <a:endParaRPr lang="tr-TR" sz="1800" dirty="0">
                <a:solidFill>
                  <a:srgbClr val="000000"/>
                </a:solidFill>
                <a:effectLst>
                  <a:outerShdw blurRad="38100" dist="38100" dir="2700000" algn="tl">
                    <a:srgbClr val="FFFFFF"/>
                  </a:outerShdw>
                </a:effectLst>
                <a:latin typeface="Comic Sans MS" panose="030F0702030302020204" pitchFamily="66" charset="0"/>
              </a:endParaRPr>
            </a:p>
          </p:txBody>
        </p:sp>
        <p:sp>
          <p:nvSpPr>
            <p:cNvPr id="59414" name="Line 21"/>
            <p:cNvSpPr>
              <a:spLocks noChangeShapeType="1"/>
            </p:cNvSpPr>
            <p:nvPr/>
          </p:nvSpPr>
          <p:spPr bwMode="auto">
            <a:xfrm>
              <a:off x="1801813" y="6011863"/>
              <a:ext cx="5343525" cy="1588"/>
            </a:xfrm>
            <a:prstGeom prst="line">
              <a:avLst/>
            </a:prstGeom>
            <a:noFill/>
            <a:ln w="19050">
              <a:solidFill>
                <a:srgbClr val="FFFF00"/>
              </a:solidFill>
              <a:round/>
              <a:headEnd/>
              <a:tailEnd/>
            </a:ln>
            <a:extLst>
              <a:ext uri="{909E8E84-426E-40DD-AFC4-6F175D3DCCD1}">
                <a14:hiddenFill xmlns:a14="http://schemas.microsoft.com/office/drawing/2010/main">
                  <a:noFill/>
                </a14:hiddenFill>
              </a:ext>
            </a:extLst>
          </p:spPr>
          <p:txBody>
            <a:bodyPr/>
            <a:lstStyle/>
            <a:p>
              <a:pPr eaLnBrk="0" hangingPunct="0"/>
              <a:endParaRPr lang="en-US">
                <a:solidFill>
                  <a:srgbClr val="000000"/>
                </a:solidFill>
              </a:endParaRPr>
            </a:p>
          </p:txBody>
        </p:sp>
        <p:sp>
          <p:nvSpPr>
            <p:cNvPr id="59415" name="Line 22"/>
            <p:cNvSpPr>
              <a:spLocks noChangeShapeType="1"/>
            </p:cNvSpPr>
            <p:nvPr/>
          </p:nvSpPr>
          <p:spPr bwMode="auto">
            <a:xfrm>
              <a:off x="1801813" y="6011863"/>
              <a:ext cx="1588" cy="60325"/>
            </a:xfrm>
            <a:prstGeom prst="line">
              <a:avLst/>
            </a:prstGeom>
            <a:noFill/>
            <a:ln w="19050">
              <a:solidFill>
                <a:srgbClr val="FFFF00"/>
              </a:solidFill>
              <a:round/>
              <a:headEnd/>
              <a:tailEnd/>
            </a:ln>
            <a:extLst>
              <a:ext uri="{909E8E84-426E-40DD-AFC4-6F175D3DCCD1}">
                <a14:hiddenFill xmlns:a14="http://schemas.microsoft.com/office/drawing/2010/main">
                  <a:noFill/>
                </a14:hiddenFill>
              </a:ext>
            </a:extLst>
          </p:spPr>
          <p:txBody>
            <a:bodyPr/>
            <a:lstStyle/>
            <a:p>
              <a:pPr eaLnBrk="0" hangingPunct="0"/>
              <a:endParaRPr lang="en-US">
                <a:solidFill>
                  <a:srgbClr val="000000"/>
                </a:solidFill>
              </a:endParaRPr>
            </a:p>
          </p:txBody>
        </p:sp>
        <p:sp>
          <p:nvSpPr>
            <p:cNvPr id="59416" name="Line 23"/>
            <p:cNvSpPr>
              <a:spLocks noChangeShapeType="1"/>
            </p:cNvSpPr>
            <p:nvPr/>
          </p:nvSpPr>
          <p:spPr bwMode="auto">
            <a:xfrm>
              <a:off x="5811838" y="6011863"/>
              <a:ext cx="1588" cy="60325"/>
            </a:xfrm>
            <a:prstGeom prst="line">
              <a:avLst/>
            </a:prstGeom>
            <a:noFill/>
            <a:ln w="19050">
              <a:solidFill>
                <a:srgbClr val="FFFF00"/>
              </a:solidFill>
              <a:round/>
              <a:headEnd/>
              <a:tailEnd/>
            </a:ln>
            <a:extLst>
              <a:ext uri="{909E8E84-426E-40DD-AFC4-6F175D3DCCD1}">
                <a14:hiddenFill xmlns:a14="http://schemas.microsoft.com/office/drawing/2010/main">
                  <a:noFill/>
                </a14:hiddenFill>
              </a:ext>
            </a:extLst>
          </p:spPr>
          <p:txBody>
            <a:bodyPr/>
            <a:lstStyle/>
            <a:p>
              <a:pPr eaLnBrk="0" hangingPunct="0"/>
              <a:endParaRPr lang="en-US">
                <a:solidFill>
                  <a:srgbClr val="000000"/>
                </a:solidFill>
              </a:endParaRPr>
            </a:p>
          </p:txBody>
        </p:sp>
        <p:sp>
          <p:nvSpPr>
            <p:cNvPr id="269336" name="Rectangle 24"/>
            <p:cNvSpPr>
              <a:spLocks noChangeArrowheads="1"/>
            </p:cNvSpPr>
            <p:nvPr/>
          </p:nvSpPr>
          <p:spPr bwMode="auto">
            <a:xfrm>
              <a:off x="2249601" y="6168168"/>
              <a:ext cx="414379" cy="276269"/>
            </a:xfrm>
            <a:prstGeom prst="rect">
              <a:avLst/>
            </a:prstGeom>
            <a:noFill/>
            <a:ln w="9525">
              <a:noFill/>
              <a:miter lim="800000"/>
              <a:headEnd/>
              <a:tailEnd/>
            </a:ln>
          </p:spPr>
          <p:txBody>
            <a:bodyPr wrap="none" lIns="0" tIns="0" rIns="0" bIns="0">
              <a:spAutoFit/>
            </a:bodyPr>
            <a:lstStyle/>
            <a:p>
              <a:pPr eaLnBrk="0" hangingPunct="0">
                <a:defRPr/>
              </a:pPr>
              <a:r>
                <a:rPr lang="tr-TR" sz="1800" dirty="0">
                  <a:solidFill>
                    <a:srgbClr val="FFFF00"/>
                  </a:solidFill>
                  <a:latin typeface="Comic Sans MS" panose="030F0702030302020204" pitchFamily="66" charset="0"/>
                </a:rPr>
                <a:t>0,0</a:t>
              </a:r>
              <a:r>
                <a:rPr lang="tr-TR" sz="1800" dirty="0">
                  <a:solidFill>
                    <a:srgbClr val="FFC000"/>
                  </a:solidFill>
                  <a:latin typeface="Comic Sans MS" panose="030F0702030302020204" pitchFamily="66" charset="0"/>
                </a:rPr>
                <a:t> </a:t>
              </a:r>
              <a:endParaRPr lang="tr-TR" sz="1800" dirty="0">
                <a:solidFill>
                  <a:srgbClr val="FFC000"/>
                </a:solidFill>
                <a:effectLst>
                  <a:outerShdw blurRad="38100" dist="38100" dir="2700000" algn="tl">
                    <a:srgbClr val="FFFFFF"/>
                  </a:outerShdw>
                </a:effectLst>
                <a:latin typeface="Comic Sans MS" panose="030F0702030302020204" pitchFamily="66" charset="0"/>
              </a:endParaRPr>
            </a:p>
          </p:txBody>
        </p:sp>
        <p:sp>
          <p:nvSpPr>
            <p:cNvPr id="269337" name="Rectangle 25"/>
            <p:cNvSpPr>
              <a:spLocks noChangeArrowheads="1"/>
            </p:cNvSpPr>
            <p:nvPr/>
          </p:nvSpPr>
          <p:spPr bwMode="auto">
            <a:xfrm>
              <a:off x="3583237" y="6168168"/>
              <a:ext cx="377864" cy="276269"/>
            </a:xfrm>
            <a:prstGeom prst="rect">
              <a:avLst/>
            </a:prstGeom>
            <a:noFill/>
            <a:ln w="9525">
              <a:noFill/>
              <a:miter lim="800000"/>
              <a:headEnd/>
              <a:tailEnd/>
            </a:ln>
          </p:spPr>
          <p:txBody>
            <a:bodyPr wrap="none" lIns="0" tIns="0" rIns="0" bIns="0">
              <a:spAutoFit/>
            </a:bodyPr>
            <a:lstStyle/>
            <a:p>
              <a:pPr eaLnBrk="0" hangingPunct="0">
                <a:defRPr/>
              </a:pPr>
              <a:r>
                <a:rPr lang="tr-TR" sz="1800" dirty="0">
                  <a:solidFill>
                    <a:srgbClr val="FFFF00"/>
                  </a:solidFill>
                  <a:latin typeface="Comic Sans MS" panose="030F0702030302020204" pitchFamily="66" charset="0"/>
                </a:rPr>
                <a:t>1,0</a:t>
              </a:r>
              <a:r>
                <a:rPr lang="tr-TR" sz="1800" dirty="0">
                  <a:solidFill>
                    <a:srgbClr val="FFC000"/>
                  </a:solidFill>
                  <a:latin typeface="Comic Sans MS" panose="030F0702030302020204" pitchFamily="66" charset="0"/>
                </a:rPr>
                <a:t> </a:t>
              </a:r>
              <a:endParaRPr lang="tr-TR" sz="1800" dirty="0">
                <a:solidFill>
                  <a:srgbClr val="FFC000"/>
                </a:solidFill>
                <a:effectLst>
                  <a:outerShdw blurRad="38100" dist="38100" dir="2700000" algn="tl">
                    <a:srgbClr val="FFFFFF"/>
                  </a:outerShdw>
                </a:effectLst>
                <a:latin typeface="Comic Sans MS" panose="030F0702030302020204" pitchFamily="66" charset="0"/>
              </a:endParaRPr>
            </a:p>
          </p:txBody>
        </p:sp>
        <p:sp>
          <p:nvSpPr>
            <p:cNvPr id="269338" name="Rectangle 26"/>
            <p:cNvSpPr>
              <a:spLocks noChangeArrowheads="1"/>
            </p:cNvSpPr>
            <p:nvPr/>
          </p:nvSpPr>
          <p:spPr bwMode="auto">
            <a:xfrm>
              <a:off x="4916873" y="6168168"/>
              <a:ext cx="414379" cy="276269"/>
            </a:xfrm>
            <a:prstGeom prst="rect">
              <a:avLst/>
            </a:prstGeom>
            <a:noFill/>
            <a:ln w="9525">
              <a:noFill/>
              <a:miter lim="800000"/>
              <a:headEnd/>
              <a:tailEnd/>
            </a:ln>
          </p:spPr>
          <p:txBody>
            <a:bodyPr wrap="none" lIns="0" tIns="0" rIns="0" bIns="0">
              <a:spAutoFit/>
            </a:bodyPr>
            <a:lstStyle/>
            <a:p>
              <a:pPr eaLnBrk="0" hangingPunct="0">
                <a:defRPr/>
              </a:pPr>
              <a:r>
                <a:rPr lang="tr-TR" sz="1800" dirty="0">
                  <a:solidFill>
                    <a:srgbClr val="FFFF00"/>
                  </a:solidFill>
                  <a:latin typeface="Comic Sans MS" panose="030F0702030302020204" pitchFamily="66" charset="0"/>
                </a:rPr>
                <a:t>2,0</a:t>
              </a:r>
              <a:r>
                <a:rPr lang="tr-TR" sz="1800" dirty="0">
                  <a:solidFill>
                    <a:srgbClr val="FFC000"/>
                  </a:solidFill>
                  <a:latin typeface="Comic Sans MS" panose="030F0702030302020204" pitchFamily="66" charset="0"/>
                </a:rPr>
                <a:t> </a:t>
              </a:r>
              <a:endParaRPr lang="tr-TR" sz="1800" dirty="0">
                <a:solidFill>
                  <a:srgbClr val="FFC000"/>
                </a:solidFill>
                <a:effectLst>
                  <a:outerShdw blurRad="38100" dist="38100" dir="2700000" algn="tl">
                    <a:srgbClr val="FFFFFF"/>
                  </a:outerShdw>
                </a:effectLst>
                <a:latin typeface="Comic Sans MS" panose="030F0702030302020204" pitchFamily="66" charset="0"/>
              </a:endParaRPr>
            </a:p>
          </p:txBody>
        </p:sp>
        <p:sp>
          <p:nvSpPr>
            <p:cNvPr id="269339" name="Rectangle 27"/>
            <p:cNvSpPr>
              <a:spLocks noChangeArrowheads="1"/>
            </p:cNvSpPr>
            <p:nvPr/>
          </p:nvSpPr>
          <p:spPr bwMode="auto">
            <a:xfrm>
              <a:off x="6250510" y="6168168"/>
              <a:ext cx="414379" cy="276269"/>
            </a:xfrm>
            <a:prstGeom prst="rect">
              <a:avLst/>
            </a:prstGeom>
            <a:noFill/>
            <a:ln w="9525">
              <a:noFill/>
              <a:miter lim="800000"/>
              <a:headEnd/>
              <a:tailEnd/>
            </a:ln>
          </p:spPr>
          <p:txBody>
            <a:bodyPr wrap="none" lIns="0" tIns="0" rIns="0" bIns="0">
              <a:spAutoFit/>
            </a:bodyPr>
            <a:lstStyle/>
            <a:p>
              <a:pPr eaLnBrk="0" hangingPunct="0">
                <a:defRPr/>
              </a:pPr>
              <a:r>
                <a:rPr lang="tr-TR" sz="1800" dirty="0">
                  <a:solidFill>
                    <a:srgbClr val="FFFF00"/>
                  </a:solidFill>
                  <a:latin typeface="Comic Sans MS" panose="030F0702030302020204" pitchFamily="66" charset="0"/>
                </a:rPr>
                <a:t>3,0</a:t>
              </a:r>
              <a:r>
                <a:rPr lang="tr-TR" sz="1800" dirty="0">
                  <a:solidFill>
                    <a:srgbClr val="FFC000"/>
                  </a:solidFill>
                  <a:latin typeface="Comic Sans MS" panose="030F0702030302020204" pitchFamily="66" charset="0"/>
                </a:rPr>
                <a:t> </a:t>
              </a:r>
              <a:endParaRPr lang="tr-TR" sz="1800" dirty="0">
                <a:solidFill>
                  <a:srgbClr val="FFC000"/>
                </a:solidFill>
                <a:effectLst>
                  <a:outerShdw blurRad="38100" dist="38100" dir="2700000" algn="tl">
                    <a:srgbClr val="FFFFFF"/>
                  </a:outerShdw>
                </a:effectLst>
                <a:latin typeface="Comic Sans MS" panose="030F0702030302020204" pitchFamily="66" charset="0"/>
              </a:endParaRPr>
            </a:p>
          </p:txBody>
        </p:sp>
        <p:sp>
          <p:nvSpPr>
            <p:cNvPr id="59421" name="Line 28"/>
            <p:cNvSpPr>
              <a:spLocks noChangeShapeType="1"/>
            </p:cNvSpPr>
            <p:nvPr/>
          </p:nvSpPr>
          <p:spPr bwMode="auto">
            <a:xfrm>
              <a:off x="4497388" y="2254250"/>
              <a:ext cx="1588" cy="3744913"/>
            </a:xfrm>
            <a:prstGeom prst="line">
              <a:avLst/>
            </a:prstGeom>
            <a:noFill/>
            <a:ln w="25400">
              <a:solidFill>
                <a:srgbClr val="FFFFFF"/>
              </a:solidFill>
              <a:round/>
              <a:headEnd/>
              <a:tailEnd/>
            </a:ln>
            <a:extLst>
              <a:ext uri="{909E8E84-426E-40DD-AFC4-6F175D3DCCD1}">
                <a14:hiddenFill xmlns:a14="http://schemas.microsoft.com/office/drawing/2010/main">
                  <a:noFill/>
                </a14:hiddenFill>
              </a:ext>
            </a:extLst>
          </p:spPr>
          <p:txBody>
            <a:bodyPr/>
            <a:lstStyle/>
            <a:p>
              <a:pPr eaLnBrk="0" hangingPunct="0"/>
              <a:endParaRPr lang="en-US">
                <a:solidFill>
                  <a:srgbClr val="000000"/>
                </a:solidFill>
              </a:endParaRPr>
            </a:p>
          </p:txBody>
        </p:sp>
        <p:sp>
          <p:nvSpPr>
            <p:cNvPr id="59422" name="Line 29"/>
            <p:cNvSpPr>
              <a:spLocks noChangeShapeType="1"/>
            </p:cNvSpPr>
            <p:nvPr/>
          </p:nvSpPr>
          <p:spPr bwMode="auto">
            <a:xfrm>
              <a:off x="1836738" y="4135438"/>
              <a:ext cx="5349875" cy="0"/>
            </a:xfrm>
            <a:prstGeom prst="line">
              <a:avLst/>
            </a:prstGeom>
            <a:noFill/>
            <a:ln w="25400">
              <a:solidFill>
                <a:srgbClr val="FFFFFF"/>
              </a:solidFill>
              <a:round/>
              <a:headEnd/>
              <a:tailEnd/>
            </a:ln>
            <a:extLst>
              <a:ext uri="{909E8E84-426E-40DD-AFC4-6F175D3DCCD1}">
                <a14:hiddenFill xmlns:a14="http://schemas.microsoft.com/office/drawing/2010/main">
                  <a:noFill/>
                </a14:hiddenFill>
              </a:ext>
            </a:extLst>
          </p:spPr>
          <p:txBody>
            <a:bodyPr/>
            <a:lstStyle/>
            <a:p>
              <a:pPr eaLnBrk="0" hangingPunct="0"/>
              <a:endParaRPr lang="en-US">
                <a:solidFill>
                  <a:srgbClr val="000000"/>
                </a:solidFill>
              </a:endParaRPr>
            </a:p>
          </p:txBody>
        </p:sp>
        <p:sp>
          <p:nvSpPr>
            <p:cNvPr id="269342" name="Oval 30"/>
            <p:cNvSpPr>
              <a:spLocks noChangeArrowheads="1"/>
            </p:cNvSpPr>
            <p:nvPr/>
          </p:nvSpPr>
          <p:spPr bwMode="auto">
            <a:xfrm>
              <a:off x="3543545" y="3311798"/>
              <a:ext cx="1913133" cy="1644913"/>
            </a:xfrm>
            <a:prstGeom prst="ellipse">
              <a:avLst/>
            </a:prstGeom>
            <a:solidFill>
              <a:schemeClr val="bg2">
                <a:lumMod val="60000"/>
                <a:lumOff val="40000"/>
              </a:schemeClr>
            </a:solidFill>
            <a:ln w="25400">
              <a:solidFill>
                <a:srgbClr val="E3BEFF"/>
              </a:solidFill>
              <a:round/>
              <a:headEnd/>
              <a:tailEnd/>
            </a:ln>
            <a:effectLst/>
          </p:spPr>
          <p:txBody>
            <a:bodyPr wrap="none" anchor="ctr"/>
            <a:lstStyle/>
            <a:p>
              <a:pPr eaLnBrk="0" hangingPunct="0">
                <a:defRPr/>
              </a:pPr>
              <a:endParaRPr lang="en-US">
                <a:solidFill>
                  <a:srgbClr val="000000"/>
                </a:solidFill>
              </a:endParaRPr>
            </a:p>
          </p:txBody>
        </p:sp>
        <p:sp>
          <p:nvSpPr>
            <p:cNvPr id="269343" name="Rectangle 31"/>
            <p:cNvSpPr>
              <a:spLocks noChangeArrowheads="1"/>
            </p:cNvSpPr>
            <p:nvPr/>
          </p:nvSpPr>
          <p:spPr bwMode="auto">
            <a:xfrm>
              <a:off x="3621341" y="3613472"/>
              <a:ext cx="1749604" cy="1012987"/>
            </a:xfrm>
            <a:prstGeom prst="rect">
              <a:avLst/>
            </a:prstGeom>
            <a:noFill/>
            <a:ln w="12700">
              <a:noFill/>
              <a:miter lim="800000"/>
              <a:headEnd/>
              <a:tailEnd/>
            </a:ln>
            <a:effectLst/>
          </p:spPr>
          <p:txBody>
            <a:bodyPr wrap="none" lIns="90488" tIns="44450" rIns="90488" bIns="44450">
              <a:spAutoFit/>
            </a:bodyPr>
            <a:lstStyle/>
            <a:p>
              <a:pPr algn="ctr" eaLnBrk="0" hangingPunct="0">
                <a:defRPr/>
              </a:pPr>
              <a:r>
                <a:rPr lang="tr-TR" dirty="0">
                  <a:solidFill>
                    <a:srgbClr val="FC0128"/>
                  </a:solidFill>
                  <a:effectLst>
                    <a:outerShdw blurRad="38100" dist="38100" dir="2700000" algn="tl">
                      <a:srgbClr val="000000">
                        <a:alpha val="43137"/>
                      </a:srgbClr>
                    </a:outerShdw>
                  </a:effectLst>
                  <a:latin typeface="Comic Sans MS" panose="030F0702030302020204" pitchFamily="66" charset="0"/>
                </a:rPr>
                <a:t>Normal</a:t>
              </a:r>
            </a:p>
            <a:p>
              <a:pPr algn="ctr" eaLnBrk="0" hangingPunct="0">
                <a:defRPr/>
              </a:pPr>
              <a:r>
                <a:rPr lang="tr-TR" dirty="0" err="1">
                  <a:solidFill>
                    <a:srgbClr val="FC0128"/>
                  </a:solidFill>
                  <a:effectLst>
                    <a:outerShdw blurRad="38100" dist="38100" dir="2700000" algn="tl">
                      <a:srgbClr val="000000">
                        <a:alpha val="43137"/>
                      </a:srgbClr>
                    </a:outerShdw>
                  </a:effectLst>
                  <a:latin typeface="Comic Sans MS" panose="030F0702030302020204" pitchFamily="66" charset="0"/>
                </a:rPr>
                <a:t>Sekretuar</a:t>
              </a:r>
              <a:endParaRPr lang="tr-TR" dirty="0">
                <a:solidFill>
                  <a:srgbClr val="FC0128"/>
                </a:solidFill>
                <a:effectLst>
                  <a:outerShdw blurRad="38100" dist="38100" dir="2700000" algn="tl">
                    <a:srgbClr val="000000">
                      <a:alpha val="43137"/>
                    </a:srgbClr>
                  </a:outerShdw>
                </a:effectLst>
                <a:latin typeface="Comic Sans MS" panose="030F0702030302020204" pitchFamily="66" charset="0"/>
              </a:endParaRPr>
            </a:p>
            <a:p>
              <a:pPr algn="ctr" eaLnBrk="0" hangingPunct="0">
                <a:defRPr/>
              </a:pPr>
              <a:r>
                <a:rPr lang="tr-TR" dirty="0" err="1">
                  <a:solidFill>
                    <a:srgbClr val="FC0128"/>
                  </a:solidFill>
                  <a:effectLst>
                    <a:outerShdw blurRad="38100" dist="38100" dir="2700000" algn="tl">
                      <a:srgbClr val="000000">
                        <a:alpha val="43137"/>
                      </a:srgbClr>
                    </a:outerShdw>
                  </a:effectLst>
                  <a:latin typeface="Comic Sans MS" panose="030F0702030302020204" pitchFamily="66" charset="0"/>
                </a:rPr>
                <a:t>Endometrium</a:t>
              </a:r>
              <a:endParaRPr lang="tr-TR" dirty="0">
                <a:solidFill>
                  <a:srgbClr val="FC0128"/>
                </a:solidFill>
                <a:effectLst>
                  <a:outerShdw blurRad="38100" dist="38100" dir="2700000" algn="tl">
                    <a:srgbClr val="000000">
                      <a:alpha val="43137"/>
                    </a:srgbClr>
                  </a:outerShdw>
                </a:effectLst>
                <a:latin typeface="Comic Sans MS" panose="030F0702030302020204" pitchFamily="66" charset="0"/>
              </a:endParaRPr>
            </a:p>
          </p:txBody>
        </p:sp>
        <p:sp>
          <p:nvSpPr>
            <p:cNvPr id="269344" name="Rectangle 32"/>
            <p:cNvSpPr>
              <a:spLocks noChangeArrowheads="1"/>
            </p:cNvSpPr>
            <p:nvPr/>
          </p:nvSpPr>
          <p:spPr bwMode="auto">
            <a:xfrm>
              <a:off x="2069092" y="4158161"/>
              <a:ext cx="1570198" cy="912959"/>
            </a:xfrm>
            <a:prstGeom prst="rect">
              <a:avLst/>
            </a:prstGeom>
            <a:noFill/>
            <a:ln w="12700">
              <a:noFill/>
              <a:miter lim="800000"/>
              <a:headEnd/>
              <a:tailEnd/>
            </a:ln>
            <a:effectLst/>
          </p:spPr>
          <p:txBody>
            <a:bodyPr wrap="none" lIns="90488" tIns="44450" rIns="90488" bIns="44450">
              <a:spAutoFit/>
            </a:bodyPr>
            <a:lstStyle/>
            <a:p>
              <a:pPr algn="ctr" eaLnBrk="0" hangingPunct="0">
                <a:defRPr/>
              </a:pPr>
              <a:r>
                <a:rPr lang="tr-TR" sz="1800" dirty="0" err="1">
                  <a:solidFill>
                    <a:srgbClr val="FFFFFF"/>
                  </a:solidFill>
                  <a:effectLst>
                    <a:outerShdw blurRad="38100" dist="38100" dir="2700000" algn="tl">
                      <a:srgbClr val="000000"/>
                    </a:outerShdw>
                  </a:effectLst>
                </a:rPr>
                <a:t>Glandular</a:t>
              </a:r>
              <a:endParaRPr lang="tr-TR" sz="1800" dirty="0">
                <a:solidFill>
                  <a:srgbClr val="FFFFFF"/>
                </a:solidFill>
                <a:effectLst>
                  <a:outerShdw blurRad="38100" dist="38100" dir="2700000" algn="tl">
                    <a:srgbClr val="000000"/>
                  </a:outerShdw>
                </a:effectLst>
              </a:endParaRPr>
            </a:p>
            <a:p>
              <a:pPr algn="ctr" eaLnBrk="0" hangingPunct="0">
                <a:defRPr/>
              </a:pPr>
              <a:r>
                <a:rPr lang="tr-TR" sz="1800" dirty="0">
                  <a:solidFill>
                    <a:srgbClr val="FFFFFF"/>
                  </a:solidFill>
                  <a:effectLst>
                    <a:outerShdw blurRad="38100" dist="38100" dir="2700000" algn="tl">
                      <a:srgbClr val="000000"/>
                    </a:outerShdw>
                  </a:effectLst>
                </a:rPr>
                <a:t>ve </a:t>
              </a:r>
              <a:r>
                <a:rPr lang="tr-TR" sz="1800" dirty="0" err="1">
                  <a:solidFill>
                    <a:srgbClr val="FFFFFF"/>
                  </a:solidFill>
                  <a:effectLst>
                    <a:outerShdw blurRad="38100" dist="38100" dir="2700000" algn="tl">
                      <a:srgbClr val="000000"/>
                    </a:outerShdw>
                  </a:effectLst>
                </a:rPr>
                <a:t>Stromal</a:t>
              </a:r>
              <a:endParaRPr lang="tr-TR" sz="1800" dirty="0">
                <a:solidFill>
                  <a:srgbClr val="FFFFFF"/>
                </a:solidFill>
                <a:effectLst>
                  <a:outerShdw blurRad="38100" dist="38100" dir="2700000" algn="tl">
                    <a:srgbClr val="000000"/>
                  </a:outerShdw>
                </a:effectLst>
              </a:endParaRPr>
            </a:p>
            <a:p>
              <a:pPr algn="ctr" eaLnBrk="0" hangingPunct="0">
                <a:defRPr/>
              </a:pPr>
              <a:r>
                <a:rPr lang="tr-TR" sz="1800" dirty="0" err="1">
                  <a:solidFill>
                    <a:srgbClr val="FFFFFF"/>
                  </a:solidFill>
                  <a:effectLst>
                    <a:outerShdw blurRad="38100" dist="38100" dir="2700000" algn="tl">
                      <a:srgbClr val="000000"/>
                    </a:outerShdw>
                  </a:effectLst>
                </a:rPr>
                <a:t>Hipoplazi</a:t>
              </a:r>
              <a:endParaRPr lang="tr-TR" sz="1800" dirty="0">
                <a:solidFill>
                  <a:srgbClr val="FFFFFF"/>
                </a:solidFill>
                <a:effectLst>
                  <a:outerShdw blurRad="38100" dist="38100" dir="2700000" algn="tl">
                    <a:srgbClr val="000000"/>
                  </a:outerShdw>
                </a:effectLst>
              </a:endParaRPr>
            </a:p>
          </p:txBody>
        </p:sp>
        <p:sp>
          <p:nvSpPr>
            <p:cNvPr id="269345" name="Rectangle 33"/>
            <p:cNvSpPr>
              <a:spLocks noChangeArrowheads="1"/>
            </p:cNvSpPr>
            <p:nvPr/>
          </p:nvSpPr>
          <p:spPr bwMode="auto">
            <a:xfrm>
              <a:off x="2286117" y="2500457"/>
              <a:ext cx="1446361" cy="638277"/>
            </a:xfrm>
            <a:prstGeom prst="rect">
              <a:avLst/>
            </a:prstGeom>
            <a:noFill/>
            <a:ln w="12700">
              <a:noFill/>
              <a:miter lim="800000"/>
              <a:headEnd/>
              <a:tailEnd/>
            </a:ln>
            <a:effectLst/>
          </p:spPr>
          <p:txBody>
            <a:bodyPr wrap="none" lIns="90488" tIns="44450" rIns="90488" bIns="44450">
              <a:spAutoFit/>
            </a:bodyPr>
            <a:lstStyle/>
            <a:p>
              <a:pPr algn="ctr" eaLnBrk="0" hangingPunct="0">
                <a:defRPr/>
              </a:pPr>
              <a:r>
                <a:rPr lang="tr-TR" sz="1800" dirty="0" err="1">
                  <a:solidFill>
                    <a:srgbClr val="FFFFFF"/>
                  </a:solidFill>
                  <a:effectLst>
                    <a:outerShdw blurRad="38100" dist="38100" dir="2700000" algn="tl">
                      <a:srgbClr val="000000"/>
                    </a:outerShdw>
                  </a:effectLst>
                </a:rPr>
                <a:t>Stromal</a:t>
              </a:r>
              <a:endParaRPr lang="tr-TR" sz="1800" dirty="0">
                <a:solidFill>
                  <a:srgbClr val="FFFFFF"/>
                </a:solidFill>
                <a:effectLst>
                  <a:outerShdw blurRad="38100" dist="38100" dir="2700000" algn="tl">
                    <a:srgbClr val="000000"/>
                  </a:outerShdw>
                </a:effectLst>
              </a:endParaRPr>
            </a:p>
            <a:p>
              <a:pPr algn="ctr" eaLnBrk="0" hangingPunct="0">
                <a:defRPr/>
              </a:pPr>
              <a:r>
                <a:rPr lang="tr-TR" sz="1800" dirty="0">
                  <a:solidFill>
                    <a:srgbClr val="FFFFFF"/>
                  </a:solidFill>
                  <a:effectLst>
                    <a:outerShdw blurRad="38100" dist="38100" dir="2700000" algn="tl">
                      <a:srgbClr val="000000"/>
                    </a:outerShdw>
                  </a:effectLst>
                </a:rPr>
                <a:t>Yetmezlik</a:t>
              </a:r>
            </a:p>
          </p:txBody>
        </p:sp>
        <p:sp>
          <p:nvSpPr>
            <p:cNvPr id="269346" name="Rectangle 34"/>
            <p:cNvSpPr>
              <a:spLocks noChangeArrowheads="1"/>
            </p:cNvSpPr>
            <p:nvPr/>
          </p:nvSpPr>
          <p:spPr bwMode="auto">
            <a:xfrm>
              <a:off x="4685075" y="2362322"/>
              <a:ext cx="2635519" cy="912959"/>
            </a:xfrm>
            <a:prstGeom prst="rect">
              <a:avLst/>
            </a:prstGeom>
            <a:noFill/>
            <a:ln w="12700">
              <a:noFill/>
              <a:miter lim="800000"/>
              <a:headEnd/>
              <a:tailEnd/>
            </a:ln>
            <a:effectLst/>
          </p:spPr>
          <p:txBody>
            <a:bodyPr wrap="none" lIns="90488" tIns="44450" rIns="90488" bIns="44450">
              <a:spAutoFit/>
            </a:bodyPr>
            <a:lstStyle/>
            <a:p>
              <a:pPr algn="ctr" eaLnBrk="0" hangingPunct="0">
                <a:defRPr/>
              </a:pPr>
              <a:r>
                <a:rPr lang="tr-TR" sz="1800" dirty="0" err="1">
                  <a:solidFill>
                    <a:srgbClr val="FFFFFF"/>
                  </a:solidFill>
                  <a:effectLst>
                    <a:outerShdw blurRad="38100" dist="38100" dir="2700000" algn="tl">
                      <a:srgbClr val="000000"/>
                    </a:outerShdw>
                  </a:effectLst>
                </a:rPr>
                <a:t>Glandüler</a:t>
              </a:r>
              <a:r>
                <a:rPr lang="tr-TR" sz="1800" dirty="0">
                  <a:solidFill>
                    <a:srgbClr val="FFFFFF"/>
                  </a:solidFill>
                  <a:effectLst>
                    <a:outerShdw blurRad="38100" dist="38100" dir="2700000" algn="tl">
                      <a:srgbClr val="000000"/>
                    </a:outerShdw>
                  </a:effectLst>
                </a:rPr>
                <a:t> gerileme</a:t>
              </a:r>
            </a:p>
            <a:p>
              <a:pPr algn="ctr" eaLnBrk="0" hangingPunct="0">
                <a:defRPr/>
              </a:pPr>
              <a:r>
                <a:rPr lang="tr-TR" sz="1800" dirty="0">
                  <a:solidFill>
                    <a:srgbClr val="FFFFFF"/>
                  </a:solidFill>
                  <a:effectLst>
                    <a:outerShdw blurRad="38100" dist="38100" dir="2700000" algn="tl">
                      <a:srgbClr val="000000"/>
                    </a:outerShdw>
                  </a:effectLst>
                </a:rPr>
                <a:t>ve </a:t>
              </a:r>
              <a:r>
                <a:rPr lang="tr-TR" sz="1800" dirty="0" err="1">
                  <a:solidFill>
                    <a:srgbClr val="FFFFFF"/>
                  </a:solidFill>
                  <a:effectLst>
                    <a:outerShdw blurRad="38100" dist="38100" dir="2700000" algn="tl">
                      <a:srgbClr val="000000"/>
                    </a:outerShdw>
                  </a:effectLst>
                </a:rPr>
                <a:t>Stromal</a:t>
              </a:r>
              <a:endParaRPr lang="tr-TR" sz="1800" dirty="0">
                <a:solidFill>
                  <a:srgbClr val="FFFFFF"/>
                </a:solidFill>
                <a:effectLst>
                  <a:outerShdw blurRad="38100" dist="38100" dir="2700000" algn="tl">
                    <a:srgbClr val="000000"/>
                  </a:outerShdw>
                </a:effectLst>
              </a:endParaRPr>
            </a:p>
            <a:p>
              <a:pPr algn="ctr" eaLnBrk="0" hangingPunct="0">
                <a:defRPr/>
              </a:pPr>
              <a:r>
                <a:rPr lang="tr-TR" sz="1800" dirty="0" err="1">
                  <a:solidFill>
                    <a:srgbClr val="FFFFFF"/>
                  </a:solidFill>
                  <a:effectLst>
                    <a:outerShdw blurRad="38100" dist="38100" dir="2700000" algn="tl">
                      <a:srgbClr val="000000"/>
                    </a:outerShdw>
                  </a:effectLst>
                </a:rPr>
                <a:t>Hipermatürasyon</a:t>
              </a:r>
              <a:endParaRPr lang="tr-TR" sz="1800" dirty="0">
                <a:solidFill>
                  <a:srgbClr val="FFFFFF"/>
                </a:solidFill>
                <a:effectLst>
                  <a:outerShdw blurRad="38100" dist="38100" dir="2700000" algn="tl">
                    <a:srgbClr val="000000"/>
                  </a:outerShdw>
                </a:effectLst>
              </a:endParaRPr>
            </a:p>
          </p:txBody>
        </p:sp>
        <p:sp>
          <p:nvSpPr>
            <p:cNvPr id="269347" name="Rectangle 35"/>
            <p:cNvSpPr>
              <a:spLocks noChangeArrowheads="1"/>
            </p:cNvSpPr>
            <p:nvPr/>
          </p:nvSpPr>
          <p:spPr bwMode="auto">
            <a:xfrm>
              <a:off x="5418570" y="4180300"/>
              <a:ext cx="1446361" cy="638277"/>
            </a:xfrm>
            <a:prstGeom prst="rect">
              <a:avLst/>
            </a:prstGeom>
            <a:noFill/>
            <a:ln w="12700">
              <a:noFill/>
              <a:miter lim="800000"/>
              <a:headEnd/>
              <a:tailEnd/>
            </a:ln>
            <a:effectLst/>
          </p:spPr>
          <p:txBody>
            <a:bodyPr wrap="none" lIns="90488" tIns="44450" rIns="90488" bIns="44450">
              <a:spAutoFit/>
            </a:bodyPr>
            <a:lstStyle/>
            <a:p>
              <a:pPr algn="ctr" eaLnBrk="0" hangingPunct="0">
                <a:defRPr/>
              </a:pPr>
              <a:r>
                <a:rPr lang="tr-TR" sz="1800" dirty="0" err="1">
                  <a:solidFill>
                    <a:srgbClr val="FFFFFF"/>
                  </a:solidFill>
                  <a:effectLst>
                    <a:outerShdw blurRad="38100" dist="38100" dir="2700000" algn="tl">
                      <a:srgbClr val="000000"/>
                    </a:outerShdw>
                  </a:effectLst>
                </a:rPr>
                <a:t>Glandüler</a:t>
              </a:r>
              <a:endParaRPr lang="tr-TR" sz="1800" dirty="0">
                <a:solidFill>
                  <a:srgbClr val="FFFFFF"/>
                </a:solidFill>
                <a:effectLst>
                  <a:outerShdw blurRad="38100" dist="38100" dir="2700000" algn="tl">
                    <a:srgbClr val="000000"/>
                  </a:outerShdw>
                </a:effectLst>
              </a:endParaRPr>
            </a:p>
            <a:p>
              <a:pPr algn="ctr" eaLnBrk="0" hangingPunct="0">
                <a:defRPr/>
              </a:pPr>
              <a:r>
                <a:rPr lang="tr-TR" sz="1800" dirty="0">
                  <a:solidFill>
                    <a:srgbClr val="FFFFFF"/>
                  </a:solidFill>
                  <a:effectLst>
                    <a:outerShdw blurRad="38100" dist="38100" dir="2700000" algn="tl">
                      <a:srgbClr val="000000"/>
                    </a:outerShdw>
                  </a:effectLst>
                </a:rPr>
                <a:t>Yetmezlik</a:t>
              </a:r>
            </a:p>
          </p:txBody>
        </p:sp>
        <p:sp>
          <p:nvSpPr>
            <p:cNvPr id="269348" name="Rectangle 36"/>
            <p:cNvSpPr>
              <a:spLocks noChangeArrowheads="1"/>
            </p:cNvSpPr>
            <p:nvPr/>
          </p:nvSpPr>
          <p:spPr bwMode="auto">
            <a:xfrm>
              <a:off x="1143000" y="1600200"/>
              <a:ext cx="1143117" cy="396938"/>
            </a:xfrm>
            <a:prstGeom prst="rect">
              <a:avLst/>
            </a:prstGeom>
            <a:noFill/>
            <a:ln w="12700">
              <a:noFill/>
              <a:miter lim="800000"/>
              <a:headEnd/>
              <a:tailEnd/>
            </a:ln>
            <a:effectLst/>
          </p:spPr>
          <p:txBody>
            <a:bodyPr lIns="90488" tIns="44450" rIns="90488" bIns="44450">
              <a:spAutoFit/>
            </a:bodyPr>
            <a:lstStyle/>
            <a:p>
              <a:pPr eaLnBrk="0" hangingPunct="0">
                <a:defRPr/>
              </a:pPr>
              <a:r>
                <a:rPr lang="tr-TR" dirty="0">
                  <a:solidFill>
                    <a:srgbClr val="00FF00"/>
                  </a:solidFill>
                  <a:effectLst>
                    <a:outerShdw blurRad="38100" dist="38100" dir="2700000" algn="tl">
                      <a:srgbClr val="000000"/>
                    </a:outerShdw>
                  </a:effectLst>
                  <a:latin typeface="Comic Sans MS" panose="030F0702030302020204" pitchFamily="66" charset="0"/>
                </a:rPr>
                <a:t>E</a:t>
              </a:r>
              <a:r>
                <a:rPr lang="tr-TR" baseline="-25000" dirty="0">
                  <a:solidFill>
                    <a:srgbClr val="00FF00"/>
                  </a:solidFill>
                  <a:effectLst>
                    <a:outerShdw blurRad="38100" dist="38100" dir="2700000" algn="tl">
                      <a:srgbClr val="000000"/>
                    </a:outerShdw>
                  </a:effectLst>
                  <a:latin typeface="Comic Sans MS" panose="030F0702030302020204" pitchFamily="66" charset="0"/>
                </a:rPr>
                <a:t>2</a:t>
              </a:r>
              <a:r>
                <a:rPr lang="tr-TR" dirty="0">
                  <a:solidFill>
                    <a:srgbClr val="00FF00"/>
                  </a:solidFill>
                  <a:effectLst>
                    <a:outerShdw blurRad="38100" dist="38100" dir="2700000" algn="tl">
                      <a:srgbClr val="000000"/>
                    </a:outerShdw>
                  </a:effectLst>
                  <a:latin typeface="Comic Sans MS" panose="030F0702030302020204" pitchFamily="66" charset="0"/>
                </a:rPr>
                <a:t> m</a:t>
              </a:r>
              <a:r>
                <a:rPr lang="en-US" dirty="0">
                  <a:solidFill>
                    <a:srgbClr val="00FF00"/>
                  </a:solidFill>
                  <a:effectLst>
                    <a:outerShdw blurRad="38100" dist="38100" dir="2700000" algn="tl">
                      <a:srgbClr val="000000"/>
                    </a:outerShdw>
                  </a:effectLst>
                  <a:latin typeface="Comic Sans MS" panose="030F0702030302020204" pitchFamily="66" charset="0"/>
                </a:rPr>
                <a:t>c</a:t>
              </a:r>
              <a:r>
                <a:rPr lang="tr-TR" dirty="0">
                  <a:solidFill>
                    <a:srgbClr val="00FF00"/>
                  </a:solidFill>
                  <a:effectLst>
                    <a:outerShdw blurRad="38100" dist="38100" dir="2700000" algn="tl">
                      <a:srgbClr val="000000"/>
                    </a:outerShdw>
                  </a:effectLst>
                  <a:latin typeface="Comic Sans MS" panose="030F0702030302020204" pitchFamily="66" charset="0"/>
                </a:rPr>
                <a:t>g</a:t>
              </a:r>
            </a:p>
          </p:txBody>
        </p:sp>
        <p:sp>
          <p:nvSpPr>
            <p:cNvPr id="269349" name="Rectangle 37"/>
            <p:cNvSpPr>
              <a:spLocks noChangeArrowheads="1"/>
            </p:cNvSpPr>
            <p:nvPr/>
          </p:nvSpPr>
          <p:spPr bwMode="auto">
            <a:xfrm>
              <a:off x="7163415" y="5791870"/>
              <a:ext cx="727149" cy="396938"/>
            </a:xfrm>
            <a:prstGeom prst="rect">
              <a:avLst/>
            </a:prstGeom>
            <a:noFill/>
            <a:ln w="12700">
              <a:noFill/>
              <a:miter lim="800000"/>
              <a:headEnd/>
              <a:tailEnd/>
            </a:ln>
            <a:effectLst/>
          </p:spPr>
          <p:txBody>
            <a:bodyPr wrap="none" lIns="90488" tIns="44450" rIns="90488" bIns="44450">
              <a:spAutoFit/>
            </a:bodyPr>
            <a:lstStyle/>
            <a:p>
              <a:pPr eaLnBrk="0" hangingPunct="0">
                <a:defRPr/>
              </a:pPr>
              <a:r>
                <a:rPr lang="tr-TR" dirty="0">
                  <a:solidFill>
                    <a:srgbClr val="FFC000"/>
                  </a:solidFill>
                  <a:effectLst>
                    <a:outerShdw blurRad="38100" dist="38100" dir="2700000" algn="tl">
                      <a:srgbClr val="000000"/>
                    </a:outerShdw>
                  </a:effectLst>
                  <a:latin typeface="Comic Sans MS" panose="030F0702030302020204" pitchFamily="66" charset="0"/>
                </a:rPr>
                <a:t>P mg</a:t>
              </a:r>
            </a:p>
          </p:txBody>
        </p:sp>
      </p:grpSp>
      <p:sp>
        <p:nvSpPr>
          <p:cNvPr id="2" name="Dikdörtgen 1"/>
          <p:cNvSpPr>
            <a:spLocks noChangeArrowheads="1"/>
          </p:cNvSpPr>
          <p:nvPr/>
        </p:nvSpPr>
        <p:spPr bwMode="auto">
          <a:xfrm>
            <a:off x="1827213" y="5485994"/>
            <a:ext cx="4911897" cy="516343"/>
          </a:xfrm>
          <a:prstGeom prst="rect">
            <a:avLst/>
          </a:prstGeom>
          <a:solidFill>
            <a:srgbClr val="C00000"/>
          </a:solidFill>
          <a:ln w="12700" algn="ctr">
            <a:solidFill>
              <a:schemeClr val="tx1"/>
            </a:solidFill>
            <a:round/>
            <a:headEnd/>
            <a:tailEnd/>
          </a:ln>
        </p:spPr>
        <p:txBody>
          <a:bodyPr anchor="ctr"/>
          <a:lstStyle>
            <a:lvl1pPr>
              <a:spcBef>
                <a:spcPct val="20000"/>
              </a:spcBef>
              <a:buSzPct val="100000"/>
              <a:buChar char="•"/>
              <a:defRPr sz="3200" b="1">
                <a:solidFill>
                  <a:srgbClr val="FAFD00"/>
                </a:solidFill>
                <a:latin typeface="Times New Roman" panose="02020603050405020304" pitchFamily="18" charset="0"/>
              </a:defRPr>
            </a:lvl1pPr>
            <a:lvl2pPr marL="742950" indent="-285750">
              <a:spcBef>
                <a:spcPct val="20000"/>
              </a:spcBef>
              <a:buSzPct val="100000"/>
              <a:buChar char="–"/>
              <a:defRPr sz="2800" b="1">
                <a:solidFill>
                  <a:srgbClr val="FAFD00"/>
                </a:solidFill>
                <a:latin typeface="Times New Roman" panose="02020603050405020304" pitchFamily="18" charset="0"/>
              </a:defRPr>
            </a:lvl2pPr>
            <a:lvl3pPr marL="1143000" indent="-228600">
              <a:spcBef>
                <a:spcPct val="20000"/>
              </a:spcBef>
              <a:buSzPct val="100000"/>
              <a:buChar char="•"/>
              <a:defRPr sz="2400" b="1">
                <a:solidFill>
                  <a:srgbClr val="FAFD00"/>
                </a:solidFill>
                <a:latin typeface="Times New Roman" panose="02020603050405020304" pitchFamily="18" charset="0"/>
              </a:defRPr>
            </a:lvl3pPr>
            <a:lvl4pPr marL="1600200" indent="-228600">
              <a:spcBef>
                <a:spcPct val="20000"/>
              </a:spcBef>
              <a:buSzPct val="100000"/>
              <a:buChar char="–"/>
              <a:defRPr sz="2000" b="1">
                <a:solidFill>
                  <a:srgbClr val="FAFD00"/>
                </a:solidFill>
                <a:latin typeface="Times New Roman" panose="02020603050405020304" pitchFamily="18" charset="0"/>
              </a:defRPr>
            </a:lvl4pPr>
            <a:lvl5pPr marL="2057400" indent="-228600">
              <a:spcBef>
                <a:spcPct val="20000"/>
              </a:spcBef>
              <a:buSzPct val="100000"/>
              <a:buChar char="•"/>
              <a:defRPr sz="2000" b="1">
                <a:solidFill>
                  <a:srgbClr val="FAFD00"/>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b="1">
                <a:solidFill>
                  <a:srgbClr val="FAFD00"/>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b="1">
                <a:solidFill>
                  <a:srgbClr val="FAFD00"/>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b="1">
                <a:solidFill>
                  <a:srgbClr val="FAFD00"/>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b="1">
                <a:solidFill>
                  <a:srgbClr val="FAFD00"/>
                </a:solidFill>
                <a:latin typeface="Times New Roman" panose="02020603050405020304" pitchFamily="18" charset="0"/>
              </a:defRPr>
            </a:lvl9pPr>
          </a:lstStyle>
          <a:p>
            <a:pPr algn="ctr" eaLnBrk="0" hangingPunct="0">
              <a:spcBef>
                <a:spcPct val="0"/>
              </a:spcBef>
              <a:buSzTx/>
              <a:buFontTx/>
              <a:buNone/>
            </a:pPr>
            <a:r>
              <a:rPr lang="tr-TR" altLang="en-US" sz="2000" b="0" dirty="0">
                <a:solidFill>
                  <a:srgbClr val="FFFFFF"/>
                </a:solidFill>
                <a:latin typeface="Comic Sans MS" panose="030F0702030302020204" pitchFamily="66" charset="0"/>
              </a:rPr>
              <a:t>Kombine oral </a:t>
            </a:r>
            <a:r>
              <a:rPr lang="tr-TR" altLang="en-US" sz="2000" b="0" dirty="0" err="1">
                <a:solidFill>
                  <a:srgbClr val="FFFFFF"/>
                </a:solidFill>
                <a:latin typeface="Comic Sans MS" panose="030F0702030302020204" pitchFamily="66" charset="0"/>
              </a:rPr>
              <a:t>kontraseptifler</a:t>
            </a:r>
            <a:endParaRPr lang="en-US" altLang="en-US" sz="2000" b="0" dirty="0">
              <a:solidFill>
                <a:srgbClr val="FFFFFF"/>
              </a:solidFill>
              <a:latin typeface="Comic Sans MS" panose="030F0702030302020204" pitchFamily="66" charset="0"/>
            </a:endParaRPr>
          </a:p>
        </p:txBody>
      </p:sp>
      <p:sp>
        <p:nvSpPr>
          <p:cNvPr id="40" name="TextBox 6"/>
          <p:cNvSpPr txBox="1">
            <a:spLocks noChangeArrowheads="1"/>
          </p:cNvSpPr>
          <p:nvPr/>
        </p:nvSpPr>
        <p:spPr bwMode="auto">
          <a:xfrm>
            <a:off x="190500" y="6376988"/>
            <a:ext cx="734688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Verdana" panose="020B0604030504040204" pitchFamily="34" charset="0"/>
              </a:defRPr>
            </a:lvl1pPr>
            <a:lvl2pPr marL="742950" indent="-285750" eaLnBrk="0" hangingPunct="0">
              <a:defRPr sz="2000">
                <a:solidFill>
                  <a:schemeClr val="tx1"/>
                </a:solidFill>
                <a:latin typeface="Verdana" panose="020B0604030504040204" pitchFamily="34" charset="0"/>
              </a:defRPr>
            </a:lvl2pPr>
            <a:lvl3pPr marL="1143000" indent="-228600" eaLnBrk="0" hangingPunct="0">
              <a:defRPr sz="2000">
                <a:solidFill>
                  <a:schemeClr val="tx1"/>
                </a:solidFill>
                <a:latin typeface="Verdana" panose="020B0604030504040204" pitchFamily="34" charset="0"/>
              </a:defRPr>
            </a:lvl3pPr>
            <a:lvl4pPr marL="1600200" indent="-228600" eaLnBrk="0" hangingPunct="0">
              <a:defRPr sz="2000">
                <a:solidFill>
                  <a:schemeClr val="tx1"/>
                </a:solidFill>
                <a:latin typeface="Verdana" panose="020B0604030504040204" pitchFamily="34" charset="0"/>
              </a:defRPr>
            </a:lvl4pPr>
            <a:lvl5pPr marL="2057400" indent="-228600" eaLnBrk="0" hangingPunct="0">
              <a:defRPr sz="2000">
                <a:solidFill>
                  <a:schemeClr val="tx1"/>
                </a:solidFill>
                <a:latin typeface="Verdana" panose="020B0604030504040204" pitchFamily="34" charset="0"/>
              </a:defRPr>
            </a:lvl5pPr>
            <a:lvl6pPr marL="2514600" indent="-228600" eaLnBrk="0" fontAlgn="base" hangingPunct="0">
              <a:spcBef>
                <a:spcPct val="0"/>
              </a:spcBef>
              <a:spcAft>
                <a:spcPct val="0"/>
              </a:spcAft>
              <a:defRPr sz="2000">
                <a:solidFill>
                  <a:schemeClr val="tx1"/>
                </a:solidFill>
                <a:latin typeface="Verdana" panose="020B0604030504040204" pitchFamily="34" charset="0"/>
              </a:defRPr>
            </a:lvl6pPr>
            <a:lvl7pPr marL="2971800" indent="-228600" eaLnBrk="0" fontAlgn="base" hangingPunct="0">
              <a:spcBef>
                <a:spcPct val="0"/>
              </a:spcBef>
              <a:spcAft>
                <a:spcPct val="0"/>
              </a:spcAft>
              <a:defRPr sz="2000">
                <a:solidFill>
                  <a:schemeClr val="tx1"/>
                </a:solidFill>
                <a:latin typeface="Verdana" panose="020B0604030504040204" pitchFamily="34" charset="0"/>
              </a:defRPr>
            </a:lvl7pPr>
            <a:lvl8pPr marL="3429000" indent="-228600" eaLnBrk="0" fontAlgn="base" hangingPunct="0">
              <a:spcBef>
                <a:spcPct val="0"/>
              </a:spcBef>
              <a:spcAft>
                <a:spcPct val="0"/>
              </a:spcAft>
              <a:defRPr sz="2000">
                <a:solidFill>
                  <a:schemeClr val="tx1"/>
                </a:solidFill>
                <a:latin typeface="Verdana" panose="020B0604030504040204" pitchFamily="34" charset="0"/>
              </a:defRPr>
            </a:lvl8pPr>
            <a:lvl9pPr marL="3886200" indent="-228600" eaLnBrk="0" fontAlgn="base" hangingPunct="0">
              <a:spcBef>
                <a:spcPct val="0"/>
              </a:spcBef>
              <a:spcAft>
                <a:spcPct val="0"/>
              </a:spcAft>
              <a:defRPr sz="2000">
                <a:solidFill>
                  <a:schemeClr val="tx1"/>
                </a:solidFill>
                <a:latin typeface="Verdana" panose="020B0604030504040204" pitchFamily="34" charset="0"/>
              </a:defRPr>
            </a:lvl9pPr>
          </a:lstStyle>
          <a:p>
            <a:pPr eaLnBrk="1" hangingPunct="1"/>
            <a:r>
              <a:rPr lang="tr-TR" altLang="en-US" sz="1600" i="1" dirty="0" err="1" smtClean="0">
                <a:solidFill>
                  <a:srgbClr val="FFFFFF"/>
                </a:solidFill>
                <a:latin typeface="Comic Sans MS" panose="030F0702030302020204" pitchFamily="66" charset="0"/>
                <a:cs typeface="Arial" panose="020B0604020202020204" pitchFamily="34" charset="0"/>
              </a:rPr>
              <a:t>Şahmay</a:t>
            </a:r>
            <a:r>
              <a:rPr lang="tr-TR" altLang="en-US" sz="1600" i="1" dirty="0" smtClean="0">
                <a:solidFill>
                  <a:srgbClr val="FFFFFF"/>
                </a:solidFill>
                <a:latin typeface="Comic Sans MS" panose="030F0702030302020204" pitchFamily="66" charset="0"/>
                <a:cs typeface="Arial" panose="020B0604020202020204" pitchFamily="34" charset="0"/>
              </a:rPr>
              <a:t>, S.:</a:t>
            </a:r>
            <a:r>
              <a:rPr lang="tr-TR" altLang="en-US" sz="1600" i="1" dirty="0" err="1" smtClean="0">
                <a:solidFill>
                  <a:srgbClr val="FFFFFF"/>
                </a:solidFill>
                <a:latin typeface="Comic Sans MS" panose="030F0702030302020204" pitchFamily="66" charset="0"/>
                <a:cs typeface="Arial" panose="020B0604020202020204" pitchFamily="34" charset="0"/>
              </a:rPr>
              <a:t>Menstrüel</a:t>
            </a:r>
            <a:r>
              <a:rPr lang="tr-TR" altLang="en-US" sz="1600" i="1" dirty="0" smtClean="0">
                <a:solidFill>
                  <a:srgbClr val="FFFFFF"/>
                </a:solidFill>
                <a:latin typeface="Comic Sans MS" panose="030F0702030302020204" pitchFamily="66" charset="0"/>
                <a:cs typeface="Arial" panose="020B0604020202020204" pitchFamily="34" charset="0"/>
              </a:rPr>
              <a:t> </a:t>
            </a:r>
            <a:r>
              <a:rPr lang="tr-TR" altLang="en-US" sz="1600" i="1" dirty="0" err="1" smtClean="0">
                <a:solidFill>
                  <a:srgbClr val="FFFFFF"/>
                </a:solidFill>
                <a:latin typeface="Comic Sans MS" panose="030F0702030302020204" pitchFamily="66" charset="0"/>
                <a:cs typeface="Arial" panose="020B0604020202020204" pitchFamily="34" charset="0"/>
              </a:rPr>
              <a:t>siklus</a:t>
            </a:r>
            <a:r>
              <a:rPr lang="tr-TR" altLang="en-US" sz="1600" i="1" dirty="0" smtClean="0">
                <a:solidFill>
                  <a:srgbClr val="FFFFFF"/>
                </a:solidFill>
                <a:latin typeface="Comic Sans MS" panose="030F0702030302020204" pitchFamily="66" charset="0"/>
                <a:cs typeface="Arial" panose="020B0604020202020204" pitchFamily="34" charset="0"/>
              </a:rPr>
              <a:t> ve </a:t>
            </a:r>
            <a:r>
              <a:rPr lang="tr-TR" altLang="en-US" sz="1600" i="1" dirty="0" err="1" smtClean="0">
                <a:solidFill>
                  <a:srgbClr val="FFFFFF"/>
                </a:solidFill>
                <a:latin typeface="Comic Sans MS" panose="030F0702030302020204" pitchFamily="66" charset="0"/>
                <a:cs typeface="Arial" panose="020B0604020202020204" pitchFamily="34" charset="0"/>
              </a:rPr>
              <a:t>Disfonksiyonel</a:t>
            </a:r>
            <a:r>
              <a:rPr lang="tr-TR" altLang="en-US" sz="1600" i="1" dirty="0" smtClean="0">
                <a:solidFill>
                  <a:srgbClr val="FFFFFF"/>
                </a:solidFill>
                <a:latin typeface="Comic Sans MS" panose="030F0702030302020204" pitchFamily="66" charset="0"/>
                <a:cs typeface="Arial" panose="020B0604020202020204" pitchFamily="34" charset="0"/>
              </a:rPr>
              <a:t> kanamalar, İstanbul, 2007</a:t>
            </a:r>
            <a:endParaRPr lang="en-US" altLang="en-US" sz="1600" i="1" dirty="0" smtClean="0">
              <a:solidFill>
                <a:srgbClr val="FFFFFF"/>
              </a:solidFill>
              <a:latin typeface="Comic Sans MS" panose="030F0702030302020204" pitchFamily="66" charset="0"/>
              <a:cs typeface="Arial" panose="020B0604020202020204" pitchFamily="34" charset="0"/>
            </a:endParaRPr>
          </a:p>
        </p:txBody>
      </p:sp>
      <p:sp>
        <p:nvSpPr>
          <p:cNvPr id="42" name="Metin kutusu 41"/>
          <p:cNvSpPr txBox="1"/>
          <p:nvPr/>
        </p:nvSpPr>
        <p:spPr>
          <a:xfrm>
            <a:off x="8256087" y="6390717"/>
            <a:ext cx="794607" cy="369332"/>
          </a:xfrm>
          <a:prstGeom prst="rect">
            <a:avLst/>
          </a:prstGeom>
          <a:noFill/>
        </p:spPr>
        <p:txBody>
          <a:bodyPr wrap="square" rtlCol="0">
            <a:spAutoFit/>
          </a:bodyPr>
          <a:lstStyle/>
          <a:p>
            <a:pPr eaLnBrk="0" hangingPunct="0"/>
            <a:r>
              <a:rPr lang="tr-TR" sz="1800" dirty="0" smtClean="0">
                <a:solidFill>
                  <a:srgbClr val="FE9B03"/>
                </a:solidFill>
                <a:effectLst>
                  <a:outerShdw blurRad="38100" dist="38100" dir="2700000" algn="tl">
                    <a:srgbClr val="000000">
                      <a:alpha val="43137"/>
                    </a:srgbClr>
                  </a:outerShdw>
                </a:effectLst>
              </a:rPr>
              <a:t>©</a:t>
            </a:r>
            <a:r>
              <a:rPr lang="tr-TR" sz="1800" dirty="0" smtClean="0">
                <a:solidFill>
                  <a:srgbClr val="FE9B03"/>
                </a:solidFill>
                <a:effectLst>
                  <a:outerShdw blurRad="38100" dist="38100" dir="2700000" algn="tl">
                    <a:srgbClr val="000000">
                      <a:alpha val="43137"/>
                    </a:srgbClr>
                  </a:outerShdw>
                </a:effectLst>
                <a:latin typeface="Comic Sans MS" panose="030F0702030302020204" pitchFamily="66" charset="0"/>
              </a:rPr>
              <a:t>SŞ</a:t>
            </a:r>
            <a:endParaRPr lang="en-US" sz="1800" dirty="0">
              <a:solidFill>
                <a:srgbClr val="000000"/>
              </a:solidFill>
              <a:effectLst>
                <a:outerShdw blurRad="38100" dist="38100" dir="2700000" algn="tl">
                  <a:srgbClr val="000000">
                    <a:alpha val="43137"/>
                  </a:srgbClr>
                </a:outerShdw>
              </a:effectLst>
              <a:latin typeface="Comic Sans MS" panose="030F0702030302020204" pitchFamily="66" charset="0"/>
            </a:endParaRPr>
          </a:p>
        </p:txBody>
      </p:sp>
    </p:spTree>
    <p:extLst>
      <p:ext uri="{BB962C8B-B14F-4D97-AF65-F5344CB8AC3E}">
        <p14:creationId xmlns:p14="http://schemas.microsoft.com/office/powerpoint/2010/main" val="4321428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Resim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584" y="-20172"/>
            <a:ext cx="91074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Unvan 1"/>
          <p:cNvSpPr>
            <a:spLocks noGrp="1"/>
          </p:cNvSpPr>
          <p:nvPr>
            <p:ph type="title"/>
          </p:nvPr>
        </p:nvSpPr>
        <p:spPr>
          <a:xfrm>
            <a:off x="457078" y="159075"/>
            <a:ext cx="8133896" cy="1143000"/>
          </a:xfrm>
        </p:spPr>
        <p:txBody>
          <a:bodyPr/>
          <a:lstStyle/>
          <a:p>
            <a:pPr>
              <a:defRPr/>
            </a:pPr>
            <a:r>
              <a:rPr lang="tr-TR" sz="3200" b="0" dirty="0" smtClean="0">
                <a:solidFill>
                  <a:srgbClr val="FFFF00"/>
                </a:solidFill>
                <a:latin typeface="Comic Sans MS" panose="030F0702030302020204" pitchFamily="66" charset="0"/>
              </a:rPr>
              <a:t>Oral </a:t>
            </a:r>
            <a:r>
              <a:rPr lang="tr-TR" sz="3200" b="0" dirty="0" err="1" smtClean="0">
                <a:solidFill>
                  <a:srgbClr val="FFFF00"/>
                </a:solidFill>
                <a:latin typeface="Comic Sans MS" panose="030F0702030302020204" pitchFamily="66" charset="0"/>
              </a:rPr>
              <a:t>kontraseptiflere</a:t>
            </a:r>
            <a:r>
              <a:rPr lang="tr-TR" sz="3200" b="0" dirty="0" smtClean="0">
                <a:solidFill>
                  <a:srgbClr val="FFFF00"/>
                </a:solidFill>
                <a:latin typeface="Comic Sans MS" panose="030F0702030302020204" pitchFamily="66" charset="0"/>
              </a:rPr>
              <a:t> </a:t>
            </a:r>
            <a:r>
              <a:rPr lang="tr-TR" sz="3200" b="0" dirty="0" smtClean="0">
                <a:solidFill>
                  <a:schemeClr val="accent2">
                    <a:lumMod val="60000"/>
                    <a:lumOff val="40000"/>
                  </a:schemeClr>
                </a:solidFill>
                <a:latin typeface="Comic Sans MS" panose="030F0702030302020204" pitchFamily="66" charset="0"/>
              </a:rPr>
              <a:t>yeni başlayanlarda</a:t>
            </a:r>
            <a:r>
              <a:rPr lang="tr-TR" sz="3200" b="0" dirty="0" smtClean="0">
                <a:solidFill>
                  <a:srgbClr val="FFFF00"/>
                </a:solidFill>
                <a:latin typeface="Comic Sans MS" panose="030F0702030302020204" pitchFamily="66" charset="0"/>
              </a:rPr>
              <a:t/>
            </a:r>
            <a:br>
              <a:rPr lang="tr-TR" sz="3200" b="0" dirty="0" smtClean="0">
                <a:solidFill>
                  <a:srgbClr val="FFFF00"/>
                </a:solidFill>
                <a:latin typeface="Comic Sans MS" panose="030F0702030302020204" pitchFamily="66" charset="0"/>
              </a:rPr>
            </a:br>
            <a:r>
              <a:rPr lang="tr-TR" sz="3200" b="0" dirty="0" smtClean="0">
                <a:solidFill>
                  <a:srgbClr val="FFFF00"/>
                </a:solidFill>
                <a:latin typeface="Comic Sans MS" panose="030F0702030302020204" pitchFamily="66" charset="0"/>
              </a:rPr>
              <a:t>Kanama ve yaklaşım </a:t>
            </a:r>
            <a:endParaRPr lang="en-US" sz="3200" b="0" dirty="0">
              <a:solidFill>
                <a:srgbClr val="FFFF00"/>
              </a:solidFill>
              <a:latin typeface="Comic Sans MS" panose="030F0702030302020204" pitchFamily="66" charset="0"/>
            </a:endParaRPr>
          </a:p>
        </p:txBody>
      </p:sp>
      <p:sp>
        <p:nvSpPr>
          <p:cNvPr id="5" name="Yuvarlatılmış Dikdörtgen 4"/>
          <p:cNvSpPr/>
          <p:nvPr/>
        </p:nvSpPr>
        <p:spPr bwMode="auto">
          <a:xfrm>
            <a:off x="4860925" y="2139950"/>
            <a:ext cx="2239963" cy="633413"/>
          </a:xfrm>
          <a:prstGeom prst="roundRect">
            <a:avLst/>
          </a:prstGeom>
          <a:solidFill>
            <a:schemeClr val="bg2">
              <a:lumMod val="75000"/>
            </a:schemeClr>
          </a:solidFill>
          <a:ln w="12700" cap="flat" cmpd="sng" algn="ctr">
            <a:solidFill>
              <a:schemeClr val="tx1"/>
            </a:solidFill>
            <a:prstDash val="solid"/>
            <a:round/>
            <a:headEnd type="none" w="med" len="med"/>
            <a:tailEnd type="none" w="med" len="med"/>
          </a:ln>
          <a:effectLst/>
        </p:spPr>
        <p:txBody>
          <a:bodyPr/>
          <a:lstStyle/>
          <a:p>
            <a:pPr fontAlgn="auto">
              <a:spcBef>
                <a:spcPts val="0"/>
              </a:spcBef>
              <a:spcAft>
                <a:spcPts val="0"/>
              </a:spcAft>
              <a:defRPr/>
            </a:pPr>
            <a:r>
              <a:rPr lang="tr-TR" sz="2800" dirty="0">
                <a:solidFill>
                  <a:srgbClr val="E7E6E6">
                    <a:lumMod val="20000"/>
                    <a:lumOff val="80000"/>
                  </a:srgbClr>
                </a:solidFill>
                <a:latin typeface="Comic Sans MS" panose="030F0702030302020204" pitchFamily="66" charset="0"/>
              </a:rPr>
              <a:t>3 </a:t>
            </a:r>
            <a:r>
              <a:rPr lang="tr-TR" sz="2800" dirty="0" err="1">
                <a:solidFill>
                  <a:srgbClr val="E7E6E6">
                    <a:lumMod val="20000"/>
                    <a:lumOff val="80000"/>
                  </a:srgbClr>
                </a:solidFill>
                <a:latin typeface="Comic Sans MS" panose="030F0702030302020204" pitchFamily="66" charset="0"/>
              </a:rPr>
              <a:t>siklus</a:t>
            </a:r>
            <a:r>
              <a:rPr lang="tr-TR" sz="2800" dirty="0">
                <a:solidFill>
                  <a:srgbClr val="E7E6E6">
                    <a:lumMod val="20000"/>
                    <a:lumOff val="80000"/>
                  </a:srgbClr>
                </a:solidFill>
                <a:latin typeface="Comic Sans MS" panose="030F0702030302020204" pitchFamily="66" charset="0"/>
              </a:rPr>
              <a:t> izle</a:t>
            </a:r>
            <a:endParaRPr lang="en-US" sz="2800" dirty="0">
              <a:solidFill>
                <a:srgbClr val="E7E6E6">
                  <a:lumMod val="20000"/>
                  <a:lumOff val="80000"/>
                </a:srgbClr>
              </a:solidFill>
              <a:latin typeface="Comic Sans MS" panose="030F0702030302020204" pitchFamily="66" charset="0"/>
            </a:endParaRPr>
          </a:p>
        </p:txBody>
      </p:sp>
      <p:sp>
        <p:nvSpPr>
          <p:cNvPr id="6" name="Beşgen 5"/>
          <p:cNvSpPr/>
          <p:nvPr/>
        </p:nvSpPr>
        <p:spPr bwMode="auto">
          <a:xfrm>
            <a:off x="1754188" y="2149475"/>
            <a:ext cx="2166937" cy="614363"/>
          </a:xfrm>
          <a:prstGeom prst="homePlate">
            <a:avLst/>
          </a:prstGeom>
          <a:solidFill>
            <a:srgbClr val="C00000"/>
          </a:solidFill>
          <a:ln w="12700" cap="flat" cmpd="sng" algn="ctr">
            <a:solidFill>
              <a:schemeClr val="tx1"/>
            </a:solidFill>
            <a:prstDash val="solid"/>
            <a:round/>
            <a:headEnd type="none" w="med" len="med"/>
            <a:tailEnd type="none" w="med" len="med"/>
          </a:ln>
          <a:effectLst/>
        </p:spPr>
        <p:txBody>
          <a:bodyPr/>
          <a:lstStyle/>
          <a:p>
            <a:pPr algn="ctr" fontAlgn="auto">
              <a:spcBef>
                <a:spcPts val="0"/>
              </a:spcBef>
              <a:spcAft>
                <a:spcPts val="0"/>
              </a:spcAft>
              <a:defRPr/>
            </a:pPr>
            <a:r>
              <a:rPr lang="tr-TR" sz="2800" dirty="0">
                <a:solidFill>
                  <a:srgbClr val="E7E6E6">
                    <a:lumMod val="20000"/>
                    <a:lumOff val="80000"/>
                  </a:srgbClr>
                </a:solidFill>
                <a:latin typeface="Comic Sans MS" panose="030F0702030302020204" pitchFamily="66" charset="0"/>
              </a:rPr>
              <a:t>Kanama</a:t>
            </a:r>
            <a:endParaRPr lang="en-US" sz="2800" dirty="0">
              <a:solidFill>
                <a:srgbClr val="E7E6E6">
                  <a:lumMod val="20000"/>
                  <a:lumOff val="80000"/>
                </a:srgbClr>
              </a:solidFill>
              <a:latin typeface="Comic Sans MS" panose="030F0702030302020204" pitchFamily="66" charset="0"/>
            </a:endParaRPr>
          </a:p>
        </p:txBody>
      </p:sp>
      <p:sp>
        <p:nvSpPr>
          <p:cNvPr id="7" name="Yuvarlatılmış Dikdörtgen 6"/>
          <p:cNvSpPr/>
          <p:nvPr/>
        </p:nvSpPr>
        <p:spPr bwMode="auto">
          <a:xfrm>
            <a:off x="3560763" y="3708400"/>
            <a:ext cx="4984750" cy="577850"/>
          </a:xfrm>
          <a:prstGeom prst="roundRect">
            <a:avLst/>
          </a:prstGeom>
          <a:solidFill>
            <a:schemeClr val="bg2">
              <a:lumMod val="75000"/>
            </a:schemeClr>
          </a:solidFill>
          <a:ln w="12700" cap="flat" cmpd="sng" algn="ctr">
            <a:solidFill>
              <a:schemeClr val="tx1"/>
            </a:solidFill>
            <a:prstDash val="solid"/>
            <a:round/>
            <a:headEnd type="none" w="med" len="med"/>
            <a:tailEnd type="none" w="med" len="med"/>
          </a:ln>
          <a:effectLst/>
        </p:spPr>
        <p:txBody>
          <a:bodyPr/>
          <a:lstStyle/>
          <a:p>
            <a:pPr fontAlgn="auto">
              <a:spcBef>
                <a:spcPts val="0"/>
              </a:spcBef>
              <a:spcAft>
                <a:spcPts val="0"/>
              </a:spcAft>
              <a:defRPr/>
            </a:pPr>
            <a:r>
              <a:rPr lang="tr-TR" sz="2400" dirty="0">
                <a:solidFill>
                  <a:srgbClr val="E7E6E6">
                    <a:lumMod val="20000"/>
                    <a:lumOff val="80000"/>
                  </a:srgbClr>
                </a:solidFill>
                <a:latin typeface="Comic Sans MS" panose="030F0702030302020204" pitchFamily="66" charset="0"/>
              </a:rPr>
              <a:t>Östrojen dozunu yükselt (35mcg)</a:t>
            </a:r>
            <a:endParaRPr lang="en-US" sz="2400" dirty="0">
              <a:solidFill>
                <a:srgbClr val="E7E6E6">
                  <a:lumMod val="20000"/>
                  <a:lumOff val="80000"/>
                </a:srgbClr>
              </a:solidFill>
              <a:latin typeface="Comic Sans MS" panose="030F0702030302020204" pitchFamily="66" charset="0"/>
            </a:endParaRPr>
          </a:p>
        </p:txBody>
      </p:sp>
      <p:sp>
        <p:nvSpPr>
          <p:cNvPr id="8" name="Yuvarlatılmış Dikdörtgen 7"/>
          <p:cNvSpPr/>
          <p:nvPr/>
        </p:nvSpPr>
        <p:spPr bwMode="auto">
          <a:xfrm>
            <a:off x="4700588" y="5219700"/>
            <a:ext cx="2921000" cy="577850"/>
          </a:xfrm>
          <a:prstGeom prst="roundRect">
            <a:avLst/>
          </a:prstGeom>
          <a:solidFill>
            <a:schemeClr val="bg2">
              <a:lumMod val="75000"/>
            </a:schemeClr>
          </a:solidFill>
          <a:ln w="12700" cap="flat" cmpd="sng" algn="ctr">
            <a:solidFill>
              <a:schemeClr val="tx1"/>
            </a:solidFill>
            <a:prstDash val="solid"/>
            <a:round/>
            <a:headEnd type="none" w="med" len="med"/>
            <a:tailEnd type="none" w="med" len="med"/>
          </a:ln>
          <a:effectLst/>
        </p:spPr>
        <p:txBody>
          <a:bodyPr/>
          <a:lstStyle/>
          <a:p>
            <a:pPr fontAlgn="auto">
              <a:spcBef>
                <a:spcPts val="0"/>
              </a:spcBef>
              <a:spcAft>
                <a:spcPts val="0"/>
              </a:spcAft>
              <a:defRPr/>
            </a:pPr>
            <a:r>
              <a:rPr lang="tr-TR" sz="2400" dirty="0" err="1">
                <a:solidFill>
                  <a:srgbClr val="E7E6E6">
                    <a:lumMod val="20000"/>
                    <a:lumOff val="80000"/>
                  </a:srgbClr>
                </a:solidFill>
                <a:latin typeface="Comic Sans MS" panose="030F0702030302020204" pitchFamily="66" charset="0"/>
              </a:rPr>
              <a:t>Progestini</a:t>
            </a:r>
            <a:r>
              <a:rPr lang="tr-TR" sz="2400" dirty="0">
                <a:solidFill>
                  <a:srgbClr val="E7E6E6">
                    <a:lumMod val="20000"/>
                    <a:lumOff val="80000"/>
                  </a:srgbClr>
                </a:solidFill>
                <a:latin typeface="Comic Sans MS" panose="030F0702030302020204" pitchFamily="66" charset="0"/>
              </a:rPr>
              <a:t> değiştir</a:t>
            </a:r>
            <a:endParaRPr lang="en-US" sz="2400" dirty="0">
              <a:solidFill>
                <a:srgbClr val="E7E6E6">
                  <a:lumMod val="20000"/>
                  <a:lumOff val="80000"/>
                </a:srgbClr>
              </a:solidFill>
              <a:latin typeface="Comic Sans MS" panose="030F0702030302020204" pitchFamily="66" charset="0"/>
            </a:endParaRPr>
          </a:p>
        </p:txBody>
      </p:sp>
      <p:sp>
        <p:nvSpPr>
          <p:cNvPr id="9" name="Yuvarlatılmış Dikdörtgen 8"/>
          <p:cNvSpPr/>
          <p:nvPr/>
        </p:nvSpPr>
        <p:spPr bwMode="auto">
          <a:xfrm>
            <a:off x="636588" y="5292725"/>
            <a:ext cx="2717800" cy="577850"/>
          </a:xfrm>
          <a:prstGeom prst="roundRect">
            <a:avLst/>
          </a:prstGeom>
          <a:solidFill>
            <a:schemeClr val="bg2">
              <a:lumMod val="75000"/>
            </a:schemeClr>
          </a:solidFill>
          <a:ln w="12700" cap="flat" cmpd="sng" algn="ctr">
            <a:solidFill>
              <a:schemeClr val="tx1"/>
            </a:solidFill>
            <a:prstDash val="solid"/>
            <a:round/>
            <a:headEnd type="none" w="med" len="med"/>
            <a:tailEnd type="none" w="med" len="med"/>
          </a:ln>
          <a:effectLst/>
        </p:spPr>
        <p:txBody>
          <a:bodyPr/>
          <a:lstStyle/>
          <a:p>
            <a:pPr fontAlgn="auto">
              <a:spcBef>
                <a:spcPts val="0"/>
              </a:spcBef>
              <a:spcAft>
                <a:spcPts val="0"/>
              </a:spcAft>
              <a:defRPr/>
            </a:pPr>
            <a:r>
              <a:rPr lang="tr-TR" sz="2400" dirty="0">
                <a:solidFill>
                  <a:srgbClr val="E7E6E6">
                    <a:lumMod val="20000"/>
                    <a:lumOff val="80000"/>
                  </a:srgbClr>
                </a:solidFill>
                <a:latin typeface="Comic Sans MS" panose="030F0702030302020204" pitchFamily="66" charset="0"/>
              </a:rPr>
              <a:t>Yöntemi değiştir</a:t>
            </a:r>
            <a:endParaRPr lang="en-US" sz="2400" dirty="0">
              <a:solidFill>
                <a:srgbClr val="E7E6E6">
                  <a:lumMod val="20000"/>
                  <a:lumOff val="80000"/>
                </a:srgbClr>
              </a:solidFill>
              <a:latin typeface="Comic Sans MS" panose="030F0702030302020204" pitchFamily="66" charset="0"/>
            </a:endParaRPr>
          </a:p>
        </p:txBody>
      </p:sp>
      <p:sp>
        <p:nvSpPr>
          <p:cNvPr id="10" name="Aşağı Ok 9"/>
          <p:cNvSpPr/>
          <p:nvPr/>
        </p:nvSpPr>
        <p:spPr bwMode="auto">
          <a:xfrm>
            <a:off x="5656263" y="2946400"/>
            <a:ext cx="649287" cy="612775"/>
          </a:xfrm>
          <a:prstGeom prst="downArrow">
            <a:avLst/>
          </a:prstGeom>
          <a:solidFill>
            <a:schemeClr val="bg2">
              <a:lumMod val="60000"/>
              <a:lumOff val="40000"/>
            </a:schemeClr>
          </a:solidFill>
          <a:ln w="12700" cap="flat" cmpd="sng" algn="ctr">
            <a:solidFill>
              <a:schemeClr val="tx1"/>
            </a:solidFill>
            <a:prstDash val="solid"/>
            <a:round/>
            <a:headEnd type="none" w="med" len="med"/>
            <a:tailEnd type="none" w="med" len="med"/>
          </a:ln>
          <a:effectLst/>
        </p:spPr>
        <p:txBody>
          <a:bodyPr/>
          <a:lstStyle/>
          <a:p>
            <a:pPr fontAlgn="auto">
              <a:spcBef>
                <a:spcPts val="0"/>
              </a:spcBef>
              <a:spcAft>
                <a:spcPts val="0"/>
              </a:spcAft>
              <a:defRPr/>
            </a:pPr>
            <a:endParaRPr lang="en-US" sz="1800">
              <a:solidFill>
                <a:prstClr val="black"/>
              </a:solidFill>
              <a:latin typeface="Calibri" panose="020F0502020204030204"/>
            </a:endParaRPr>
          </a:p>
        </p:txBody>
      </p:sp>
      <p:sp>
        <p:nvSpPr>
          <p:cNvPr id="11" name="Aşağı Ok 10"/>
          <p:cNvSpPr/>
          <p:nvPr/>
        </p:nvSpPr>
        <p:spPr bwMode="auto">
          <a:xfrm>
            <a:off x="5711825" y="4506913"/>
            <a:ext cx="649288" cy="611187"/>
          </a:xfrm>
          <a:prstGeom prst="downArrow">
            <a:avLst/>
          </a:prstGeom>
          <a:solidFill>
            <a:schemeClr val="bg2">
              <a:lumMod val="60000"/>
              <a:lumOff val="40000"/>
            </a:schemeClr>
          </a:solidFill>
          <a:ln w="12700" cap="flat" cmpd="sng" algn="ctr">
            <a:solidFill>
              <a:schemeClr val="tx1"/>
            </a:solidFill>
            <a:prstDash val="solid"/>
            <a:round/>
            <a:headEnd type="none" w="med" len="med"/>
            <a:tailEnd type="none" w="med" len="med"/>
          </a:ln>
          <a:effectLst/>
        </p:spPr>
        <p:txBody>
          <a:bodyPr/>
          <a:lstStyle/>
          <a:p>
            <a:pPr fontAlgn="auto">
              <a:spcBef>
                <a:spcPts val="0"/>
              </a:spcBef>
              <a:spcAft>
                <a:spcPts val="0"/>
              </a:spcAft>
              <a:defRPr/>
            </a:pPr>
            <a:endParaRPr lang="en-US" sz="1800">
              <a:solidFill>
                <a:prstClr val="black"/>
              </a:solidFill>
              <a:latin typeface="Calibri" panose="020F0502020204030204"/>
            </a:endParaRPr>
          </a:p>
        </p:txBody>
      </p:sp>
      <p:sp>
        <p:nvSpPr>
          <p:cNvPr id="12" name="Aşağı Ok 11"/>
          <p:cNvSpPr/>
          <p:nvPr/>
        </p:nvSpPr>
        <p:spPr bwMode="auto">
          <a:xfrm rot="5400000">
            <a:off x="3726657" y="5253831"/>
            <a:ext cx="649288" cy="612775"/>
          </a:xfrm>
          <a:prstGeom prst="downArrow">
            <a:avLst/>
          </a:prstGeom>
          <a:solidFill>
            <a:schemeClr val="bg2">
              <a:lumMod val="60000"/>
              <a:lumOff val="40000"/>
            </a:schemeClr>
          </a:solidFill>
          <a:ln w="12700" cap="flat" cmpd="sng" algn="ctr">
            <a:solidFill>
              <a:schemeClr val="tx1"/>
            </a:solidFill>
            <a:prstDash val="solid"/>
            <a:round/>
            <a:headEnd type="none" w="med" len="med"/>
            <a:tailEnd type="none" w="med" len="med"/>
          </a:ln>
          <a:effectLst/>
        </p:spPr>
        <p:txBody>
          <a:bodyPr/>
          <a:lstStyle/>
          <a:p>
            <a:pPr fontAlgn="auto">
              <a:spcBef>
                <a:spcPts val="0"/>
              </a:spcBef>
              <a:spcAft>
                <a:spcPts val="0"/>
              </a:spcAft>
              <a:defRPr/>
            </a:pPr>
            <a:endParaRPr lang="en-US" sz="1800">
              <a:solidFill>
                <a:prstClr val="black"/>
              </a:solidFill>
              <a:latin typeface="Calibri" panose="020F0502020204030204"/>
            </a:endParaRPr>
          </a:p>
        </p:txBody>
      </p:sp>
      <p:sp>
        <p:nvSpPr>
          <p:cNvPr id="13" name="Metin kutusu 12"/>
          <p:cNvSpPr txBox="1"/>
          <p:nvPr/>
        </p:nvSpPr>
        <p:spPr>
          <a:xfrm>
            <a:off x="8256087" y="6390717"/>
            <a:ext cx="794607" cy="369332"/>
          </a:xfrm>
          <a:prstGeom prst="rect">
            <a:avLst/>
          </a:prstGeom>
          <a:noFill/>
        </p:spPr>
        <p:txBody>
          <a:bodyPr wrap="square" rtlCol="0">
            <a:spAutoFit/>
          </a:bodyPr>
          <a:lstStyle/>
          <a:p>
            <a:pPr fontAlgn="auto">
              <a:spcBef>
                <a:spcPts val="0"/>
              </a:spcBef>
              <a:spcAft>
                <a:spcPts val="0"/>
              </a:spcAft>
            </a:pPr>
            <a:r>
              <a:rPr lang="tr-TR" sz="1800" dirty="0" smtClean="0">
                <a:solidFill>
                  <a:srgbClr val="FE9B03"/>
                </a:solidFill>
                <a:latin typeface="Calibri" panose="020F0502020204030204"/>
              </a:rPr>
              <a:t>©</a:t>
            </a:r>
            <a:r>
              <a:rPr lang="tr-TR" sz="1800" dirty="0" smtClean="0">
                <a:solidFill>
                  <a:srgbClr val="FE9B03"/>
                </a:solidFill>
                <a:latin typeface="Comic Sans MS" panose="030F0702030302020204" pitchFamily="66" charset="0"/>
              </a:rPr>
              <a:t>SŞ</a:t>
            </a:r>
            <a:endParaRPr lang="en-US" sz="1800" dirty="0">
              <a:solidFill>
                <a:prstClr val="black"/>
              </a:solidFill>
              <a:latin typeface="Comic Sans MS" panose="030F0702030302020204" pitchFamily="66" charset="0"/>
            </a:endParaRPr>
          </a:p>
        </p:txBody>
      </p:sp>
    </p:spTree>
    <p:extLst>
      <p:ext uri="{BB962C8B-B14F-4D97-AF65-F5344CB8AC3E}">
        <p14:creationId xmlns:p14="http://schemas.microsoft.com/office/powerpoint/2010/main" val="3072474547"/>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47"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2"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right)">
                                      <p:cBhvr>
                                        <p:cTn id="38" dur="500"/>
                                        <p:tgtEl>
                                          <p:spTgt spid="12"/>
                                        </p:tgtEl>
                                      </p:cBhvr>
                                    </p:animEffect>
                                  </p:childTnLst>
                                </p:cTn>
                              </p:par>
                              <p:par>
                                <p:cTn id="39" presetID="22" presetClass="entr" presetSubtype="2"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right)">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14" y="3270"/>
            <a:ext cx="9139639" cy="6854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1010" name="Rectangle 2"/>
          <p:cNvSpPr>
            <a:spLocks noGrp="1" noChangeArrowheads="1"/>
          </p:cNvSpPr>
          <p:nvPr>
            <p:ph type="title"/>
          </p:nvPr>
        </p:nvSpPr>
        <p:spPr>
          <a:xfrm>
            <a:off x="1085850" y="395046"/>
            <a:ext cx="6972300" cy="685800"/>
          </a:xfrm>
        </p:spPr>
        <p:txBody>
          <a:bodyPr/>
          <a:lstStyle/>
          <a:p>
            <a:r>
              <a:rPr lang="tr-TR" b="0" dirty="0" smtClean="0">
                <a:solidFill>
                  <a:srgbClr val="993300"/>
                </a:solidFill>
                <a:latin typeface="Comic Sans MS" pitchFamily="66" charset="0"/>
              </a:rPr>
              <a:t>Kombine </a:t>
            </a:r>
            <a:r>
              <a:rPr lang="tr-TR" b="0" dirty="0" err="1" smtClean="0">
                <a:solidFill>
                  <a:srgbClr val="993300"/>
                </a:solidFill>
                <a:latin typeface="Comic Sans MS" pitchFamily="66" charset="0"/>
              </a:rPr>
              <a:t>OK’lardaki</a:t>
            </a:r>
            <a:r>
              <a:rPr lang="tr-TR" b="0" dirty="0" smtClean="0">
                <a:solidFill>
                  <a:srgbClr val="993300"/>
                </a:solidFill>
                <a:latin typeface="Comic Sans MS" pitchFamily="66" charset="0"/>
              </a:rPr>
              <a:t> Farklılık</a:t>
            </a:r>
            <a:endParaRPr lang="tr-TR" b="0" dirty="0">
              <a:solidFill>
                <a:srgbClr val="993300"/>
              </a:solidFill>
              <a:latin typeface="Comic Sans MS" pitchFamily="66" charset="0"/>
            </a:endParaRPr>
          </a:p>
        </p:txBody>
      </p:sp>
      <p:sp>
        <p:nvSpPr>
          <p:cNvPr id="811011" name="Rectangle 3"/>
          <p:cNvSpPr>
            <a:spLocks noGrp="1" noChangeArrowheads="1"/>
          </p:cNvSpPr>
          <p:nvPr>
            <p:ph type="body" idx="1"/>
          </p:nvPr>
        </p:nvSpPr>
        <p:spPr>
          <a:xfrm>
            <a:off x="1082670" y="1695449"/>
            <a:ext cx="6978659" cy="4406319"/>
          </a:xfrm>
          <a:solidFill>
            <a:schemeClr val="bg2">
              <a:lumMod val="75000"/>
              <a:alpha val="46000"/>
            </a:schemeClr>
          </a:solidFill>
          <a:ln>
            <a:solidFill>
              <a:schemeClr val="bg2">
                <a:lumMod val="20000"/>
                <a:lumOff val="80000"/>
              </a:schemeClr>
            </a:solidFill>
          </a:ln>
        </p:spPr>
        <p:txBody>
          <a:bodyPr/>
          <a:lstStyle/>
          <a:p>
            <a:pPr defTabSz="914400">
              <a:lnSpc>
                <a:spcPct val="115000"/>
              </a:lnSpc>
              <a:spcBef>
                <a:spcPts val="600"/>
              </a:spcBef>
              <a:spcAft>
                <a:spcPts val="600"/>
              </a:spcAft>
            </a:pPr>
            <a:r>
              <a:rPr lang="tr-TR" sz="2400" b="0" dirty="0" smtClean="0">
                <a:solidFill>
                  <a:schemeClr val="tx1">
                    <a:lumMod val="95000"/>
                  </a:schemeClr>
                </a:solidFill>
                <a:latin typeface="Comic Sans MS" pitchFamily="66" charset="0"/>
              </a:rPr>
              <a:t>Farklı Östrojenler;</a:t>
            </a:r>
          </a:p>
          <a:p>
            <a:pPr marL="0" indent="0" defTabSz="914400">
              <a:lnSpc>
                <a:spcPct val="115000"/>
              </a:lnSpc>
              <a:spcBef>
                <a:spcPts val="0"/>
              </a:spcBef>
              <a:spcAft>
                <a:spcPts val="1200"/>
              </a:spcAft>
              <a:buNone/>
            </a:pPr>
            <a:r>
              <a:rPr lang="tr-TR" sz="2400" b="0" dirty="0" smtClean="0">
                <a:solidFill>
                  <a:srgbClr val="00FF00"/>
                </a:solidFill>
                <a:latin typeface="Comic Sans MS" pitchFamily="66" charset="0"/>
              </a:rPr>
              <a:t>	Genellikle sentetik EE, son olarak E2V</a:t>
            </a:r>
          </a:p>
          <a:p>
            <a:pPr defTabSz="914400">
              <a:lnSpc>
                <a:spcPct val="115000"/>
              </a:lnSpc>
              <a:spcBef>
                <a:spcPts val="0"/>
              </a:spcBef>
              <a:spcAft>
                <a:spcPts val="600"/>
              </a:spcAft>
            </a:pPr>
            <a:r>
              <a:rPr lang="tr-TR" sz="2400" b="0" dirty="0" smtClean="0">
                <a:solidFill>
                  <a:schemeClr val="tx1">
                    <a:lumMod val="95000"/>
                  </a:schemeClr>
                </a:solidFill>
                <a:latin typeface="Comic Sans MS" pitchFamily="66" charset="0"/>
              </a:rPr>
              <a:t>Farklı </a:t>
            </a:r>
            <a:r>
              <a:rPr lang="tr-TR" sz="2400" b="0" dirty="0" err="1" smtClean="0">
                <a:solidFill>
                  <a:schemeClr val="tx1">
                    <a:lumMod val="95000"/>
                  </a:schemeClr>
                </a:solidFill>
                <a:latin typeface="Comic Sans MS" pitchFamily="66" charset="0"/>
              </a:rPr>
              <a:t>Progestinler</a:t>
            </a:r>
            <a:r>
              <a:rPr lang="tr-TR" sz="2400" b="0" dirty="0">
                <a:solidFill>
                  <a:schemeClr val="tx1">
                    <a:lumMod val="95000"/>
                  </a:schemeClr>
                </a:solidFill>
                <a:latin typeface="Comic Sans MS" pitchFamily="66" charset="0"/>
              </a:rPr>
              <a:t>; </a:t>
            </a:r>
            <a:endParaRPr lang="tr-TR" sz="2400" b="0" dirty="0" smtClean="0">
              <a:solidFill>
                <a:schemeClr val="tx1">
                  <a:lumMod val="95000"/>
                </a:schemeClr>
              </a:solidFill>
              <a:latin typeface="Comic Sans MS" pitchFamily="66" charset="0"/>
            </a:endParaRPr>
          </a:p>
          <a:p>
            <a:pPr marL="0" indent="0" defTabSz="914400">
              <a:lnSpc>
                <a:spcPct val="115000"/>
              </a:lnSpc>
              <a:spcBef>
                <a:spcPts val="0"/>
              </a:spcBef>
              <a:spcAft>
                <a:spcPts val="600"/>
              </a:spcAft>
              <a:buNone/>
            </a:pPr>
            <a:r>
              <a:rPr lang="tr-TR" sz="2400" b="0" dirty="0" smtClean="0">
                <a:solidFill>
                  <a:srgbClr val="00FF00"/>
                </a:solidFill>
                <a:latin typeface="Comic Sans MS" pitchFamily="66" charset="0"/>
              </a:rPr>
              <a:t>	</a:t>
            </a:r>
            <a:r>
              <a:rPr lang="tr-TR" sz="2400" b="0" dirty="0" err="1" smtClean="0">
                <a:solidFill>
                  <a:srgbClr val="00FF00"/>
                </a:solidFill>
                <a:latin typeface="Comic Sans MS" pitchFamily="66" charset="0"/>
              </a:rPr>
              <a:t>Norethindrone</a:t>
            </a:r>
            <a:r>
              <a:rPr lang="tr-TR" sz="2400" b="0" dirty="0">
                <a:solidFill>
                  <a:srgbClr val="00FF00"/>
                </a:solidFill>
                <a:latin typeface="Comic Sans MS" pitchFamily="66" charset="0"/>
              </a:rPr>
              <a:t>, </a:t>
            </a:r>
            <a:r>
              <a:rPr lang="tr-TR" sz="2400" b="0" dirty="0" err="1">
                <a:solidFill>
                  <a:srgbClr val="00FF00"/>
                </a:solidFill>
                <a:latin typeface="Comic Sans MS" pitchFamily="66" charset="0"/>
              </a:rPr>
              <a:t>desogestrel</a:t>
            </a:r>
            <a:r>
              <a:rPr lang="tr-TR" sz="2400" b="0" dirty="0">
                <a:solidFill>
                  <a:srgbClr val="00FF00"/>
                </a:solidFill>
                <a:latin typeface="Comic Sans MS" pitchFamily="66" charset="0"/>
              </a:rPr>
              <a:t>, </a:t>
            </a:r>
            <a:r>
              <a:rPr lang="tr-TR" sz="2400" b="0" dirty="0" err="1">
                <a:solidFill>
                  <a:srgbClr val="00FF00"/>
                </a:solidFill>
                <a:latin typeface="Comic Sans MS" pitchFamily="66" charset="0"/>
              </a:rPr>
              <a:t>cyproterone</a:t>
            </a:r>
            <a:r>
              <a:rPr lang="tr-TR" sz="2400" b="0" dirty="0">
                <a:solidFill>
                  <a:srgbClr val="00FF00"/>
                </a:solidFill>
                <a:latin typeface="Comic Sans MS" pitchFamily="66" charset="0"/>
              </a:rPr>
              <a:t> </a:t>
            </a:r>
            <a:r>
              <a:rPr lang="tr-TR" sz="2400" b="0" dirty="0" smtClean="0">
                <a:solidFill>
                  <a:srgbClr val="00FF00"/>
                </a:solidFill>
                <a:latin typeface="Comic Sans MS" pitchFamily="66" charset="0"/>
              </a:rPr>
              <a:t>	</a:t>
            </a:r>
            <a:r>
              <a:rPr lang="tr-TR" sz="2400" b="0" dirty="0" err="1" smtClean="0">
                <a:solidFill>
                  <a:srgbClr val="00FF00"/>
                </a:solidFill>
                <a:latin typeface="Comic Sans MS" pitchFamily="66" charset="0"/>
              </a:rPr>
              <a:t>acetate</a:t>
            </a:r>
            <a:r>
              <a:rPr lang="tr-TR" sz="2400" b="0" dirty="0" smtClean="0">
                <a:solidFill>
                  <a:srgbClr val="00FF00"/>
                </a:solidFill>
                <a:latin typeface="Comic Sans MS" pitchFamily="66" charset="0"/>
              </a:rPr>
              <a:t>, </a:t>
            </a:r>
            <a:r>
              <a:rPr lang="tr-TR" sz="2400" b="0" dirty="0" err="1" smtClean="0">
                <a:solidFill>
                  <a:srgbClr val="00FF00"/>
                </a:solidFill>
                <a:latin typeface="Comic Sans MS" pitchFamily="66" charset="0"/>
              </a:rPr>
              <a:t>drospirenone</a:t>
            </a:r>
            <a:r>
              <a:rPr lang="tr-TR" sz="2400" b="0" dirty="0">
                <a:solidFill>
                  <a:srgbClr val="00FF00"/>
                </a:solidFill>
                <a:latin typeface="Comic Sans MS" pitchFamily="66" charset="0"/>
              </a:rPr>
              <a:t>, </a:t>
            </a:r>
            <a:r>
              <a:rPr lang="tr-TR" sz="2400" b="0" dirty="0" err="1">
                <a:solidFill>
                  <a:srgbClr val="00FF00"/>
                </a:solidFill>
                <a:latin typeface="Comic Sans MS" pitchFamily="66" charset="0"/>
              </a:rPr>
              <a:t>dienogest</a:t>
            </a:r>
            <a:r>
              <a:rPr lang="tr-TR" sz="2400" b="0" dirty="0">
                <a:solidFill>
                  <a:srgbClr val="00FF00"/>
                </a:solidFill>
                <a:latin typeface="Comic Sans MS" pitchFamily="66" charset="0"/>
              </a:rPr>
              <a:t> </a:t>
            </a:r>
            <a:r>
              <a:rPr lang="tr-TR" sz="2400" b="0" dirty="0" err="1" smtClean="0">
                <a:solidFill>
                  <a:srgbClr val="00FF00"/>
                </a:solidFill>
                <a:latin typeface="Comic Sans MS" pitchFamily="66" charset="0"/>
              </a:rPr>
              <a:t>vs</a:t>
            </a:r>
            <a:endParaRPr lang="tr-TR" sz="2400" b="0" dirty="0">
              <a:solidFill>
                <a:srgbClr val="00FF00"/>
              </a:solidFill>
              <a:latin typeface="Comic Sans MS" pitchFamily="66" charset="0"/>
            </a:endParaRPr>
          </a:p>
          <a:p>
            <a:pPr defTabSz="914400">
              <a:lnSpc>
                <a:spcPct val="115000"/>
              </a:lnSpc>
              <a:spcBef>
                <a:spcPts val="600"/>
              </a:spcBef>
              <a:spcAft>
                <a:spcPts val="600"/>
              </a:spcAft>
            </a:pPr>
            <a:r>
              <a:rPr lang="tr-TR" sz="2400" b="0" dirty="0" smtClean="0">
                <a:solidFill>
                  <a:schemeClr val="tx1">
                    <a:lumMod val="95000"/>
                  </a:schemeClr>
                </a:solidFill>
                <a:latin typeface="Comic Sans MS" pitchFamily="66" charset="0"/>
              </a:rPr>
              <a:t>Farklı doz ve </a:t>
            </a:r>
            <a:r>
              <a:rPr lang="tr-TR" sz="2400" b="0" dirty="0">
                <a:solidFill>
                  <a:schemeClr val="tx1">
                    <a:lumMod val="95000"/>
                  </a:schemeClr>
                </a:solidFill>
                <a:latin typeface="Comic Sans MS" pitchFamily="66" charset="0"/>
              </a:rPr>
              <a:t>rejimler; </a:t>
            </a:r>
            <a:endParaRPr lang="tr-TR" sz="2400" b="0" dirty="0" smtClean="0">
              <a:solidFill>
                <a:schemeClr val="tx1">
                  <a:lumMod val="95000"/>
                </a:schemeClr>
              </a:solidFill>
              <a:latin typeface="Comic Sans MS" pitchFamily="66" charset="0"/>
            </a:endParaRPr>
          </a:p>
          <a:p>
            <a:pPr marL="0" indent="0" defTabSz="914400">
              <a:lnSpc>
                <a:spcPct val="115000"/>
              </a:lnSpc>
              <a:spcBef>
                <a:spcPts val="0"/>
              </a:spcBef>
              <a:spcAft>
                <a:spcPts val="600"/>
              </a:spcAft>
              <a:buNone/>
            </a:pPr>
            <a:r>
              <a:rPr lang="tr-TR" sz="2400" b="0" dirty="0" smtClean="0">
                <a:solidFill>
                  <a:srgbClr val="00FF00"/>
                </a:solidFill>
                <a:latin typeface="Comic Sans MS" pitchFamily="66" charset="0"/>
              </a:rPr>
              <a:t>	M</a:t>
            </a:r>
            <a:r>
              <a:rPr lang="en-US" sz="2400" b="0" dirty="0" err="1" smtClean="0">
                <a:solidFill>
                  <a:srgbClr val="00FF00"/>
                </a:solidFill>
                <a:latin typeface="Comic Sans MS" pitchFamily="66" charset="0"/>
              </a:rPr>
              <a:t>ono</a:t>
            </a:r>
            <a:r>
              <a:rPr lang="tr-TR" sz="2400" b="0" dirty="0" smtClean="0">
                <a:solidFill>
                  <a:srgbClr val="00FF00"/>
                </a:solidFill>
                <a:latin typeface="Comic Sans MS" pitchFamily="66" charset="0"/>
              </a:rPr>
              <a:t>f</a:t>
            </a:r>
            <a:r>
              <a:rPr lang="en-US" sz="2400" b="0" dirty="0" smtClean="0">
                <a:solidFill>
                  <a:srgbClr val="00FF00"/>
                </a:solidFill>
                <a:latin typeface="Comic Sans MS" pitchFamily="66" charset="0"/>
              </a:rPr>
              <a:t>a</a:t>
            </a:r>
            <a:r>
              <a:rPr lang="tr-TR" sz="2400" b="0" dirty="0" smtClean="0">
                <a:solidFill>
                  <a:srgbClr val="00FF00"/>
                </a:solidFill>
                <a:latin typeface="Comic Sans MS" pitchFamily="66" charset="0"/>
              </a:rPr>
              <a:t>z</a:t>
            </a:r>
            <a:r>
              <a:rPr lang="en-US" sz="2400" b="0" dirty="0" err="1" smtClean="0">
                <a:solidFill>
                  <a:srgbClr val="00FF00"/>
                </a:solidFill>
                <a:latin typeface="Comic Sans MS" pitchFamily="66" charset="0"/>
              </a:rPr>
              <a:t>i</a:t>
            </a:r>
            <a:r>
              <a:rPr lang="tr-TR" sz="2400" b="0" dirty="0" smtClean="0">
                <a:solidFill>
                  <a:srgbClr val="00FF00"/>
                </a:solidFill>
                <a:latin typeface="Comic Sans MS" pitchFamily="66" charset="0"/>
              </a:rPr>
              <a:t>k</a:t>
            </a:r>
            <a:r>
              <a:rPr lang="en-US" sz="2400" b="0" dirty="0" smtClean="0">
                <a:solidFill>
                  <a:srgbClr val="00FF00"/>
                </a:solidFill>
                <a:latin typeface="Comic Sans MS" pitchFamily="66" charset="0"/>
              </a:rPr>
              <a:t>, </a:t>
            </a:r>
            <a:r>
              <a:rPr lang="tr-TR" sz="2400" b="0" dirty="0" err="1" smtClean="0">
                <a:solidFill>
                  <a:srgbClr val="00FF00"/>
                </a:solidFill>
                <a:latin typeface="Comic Sans MS" pitchFamily="66" charset="0"/>
              </a:rPr>
              <a:t>bifazik</a:t>
            </a:r>
            <a:r>
              <a:rPr lang="en-US" sz="2400" b="0" dirty="0" smtClean="0">
                <a:solidFill>
                  <a:srgbClr val="00FF00"/>
                </a:solidFill>
                <a:latin typeface="Comic Sans MS" pitchFamily="66" charset="0"/>
              </a:rPr>
              <a:t>, </a:t>
            </a:r>
            <a:r>
              <a:rPr lang="tr-TR" sz="2400" b="0" dirty="0" err="1" smtClean="0">
                <a:solidFill>
                  <a:srgbClr val="00FF00"/>
                </a:solidFill>
                <a:latin typeface="Comic Sans MS" pitchFamily="66" charset="0"/>
              </a:rPr>
              <a:t>trifazik</a:t>
            </a:r>
            <a:r>
              <a:rPr lang="tr-TR" sz="2400" b="0" dirty="0" smtClean="0">
                <a:solidFill>
                  <a:srgbClr val="00FF00"/>
                </a:solidFill>
                <a:latin typeface="Comic Sans MS" pitchFamily="66" charset="0"/>
              </a:rPr>
              <a:t>, son olarak 	</a:t>
            </a:r>
            <a:r>
              <a:rPr lang="tr-TR" sz="2400" b="0" dirty="0" err="1" smtClean="0">
                <a:solidFill>
                  <a:srgbClr val="00FF00"/>
                </a:solidFill>
                <a:latin typeface="Comic Sans MS" pitchFamily="66" charset="0"/>
              </a:rPr>
              <a:t>tetrafazik</a:t>
            </a:r>
            <a:r>
              <a:rPr lang="tr-TR" sz="2400" b="0" dirty="0" smtClean="0">
                <a:solidFill>
                  <a:srgbClr val="00FF00"/>
                </a:solidFill>
                <a:latin typeface="Comic Sans MS" pitchFamily="66" charset="0"/>
              </a:rPr>
              <a:t> rejimler.</a:t>
            </a:r>
            <a:endParaRPr lang="tr-TR" sz="2400" b="0" dirty="0">
              <a:solidFill>
                <a:srgbClr val="00FF00"/>
              </a:solidFill>
              <a:latin typeface="Comic Sans MS" pitchFamily="66" charset="0"/>
            </a:endParaRPr>
          </a:p>
        </p:txBody>
      </p:sp>
      <p:sp>
        <p:nvSpPr>
          <p:cNvPr id="5" name="Metin kutusu 4"/>
          <p:cNvSpPr txBox="1"/>
          <p:nvPr/>
        </p:nvSpPr>
        <p:spPr>
          <a:xfrm>
            <a:off x="8256087" y="6390717"/>
            <a:ext cx="794607" cy="369332"/>
          </a:xfrm>
          <a:prstGeom prst="rect">
            <a:avLst/>
          </a:prstGeom>
          <a:noFill/>
        </p:spPr>
        <p:txBody>
          <a:bodyPr wrap="square" rtlCol="0">
            <a:spAutoFit/>
          </a:bodyPr>
          <a:lstStyle/>
          <a:p>
            <a:r>
              <a:rPr lang="tr-TR" sz="1800" dirty="0" smtClean="0">
                <a:solidFill>
                  <a:srgbClr val="FE9B03"/>
                </a:solidFill>
                <a:effectLst>
                  <a:outerShdw blurRad="38100" dist="38100" dir="2700000" algn="tl">
                    <a:srgbClr val="000000">
                      <a:alpha val="43137"/>
                    </a:srgbClr>
                  </a:outerShdw>
                </a:effectLst>
              </a:rPr>
              <a:t>©</a:t>
            </a:r>
            <a:r>
              <a:rPr lang="tr-TR" sz="1800" dirty="0" smtClean="0">
                <a:solidFill>
                  <a:srgbClr val="FE9B03"/>
                </a:solidFill>
                <a:effectLst>
                  <a:outerShdw blurRad="38100" dist="38100" dir="2700000" algn="tl">
                    <a:srgbClr val="000000">
                      <a:alpha val="43137"/>
                    </a:srgbClr>
                  </a:outerShdw>
                </a:effectLst>
                <a:latin typeface="Comic Sans MS" panose="030F0702030302020204" pitchFamily="66" charset="0"/>
              </a:rPr>
              <a:t>SŞ</a:t>
            </a:r>
            <a:endParaRPr lang="en-US" sz="1800" dirty="0">
              <a:effectLst>
                <a:outerShdw blurRad="38100" dist="38100" dir="2700000" algn="tl">
                  <a:srgbClr val="000000">
                    <a:alpha val="43137"/>
                  </a:srgbClr>
                </a:outerShdw>
              </a:effectLst>
              <a:latin typeface="Comic Sans MS" panose="030F0702030302020204" pitchFamily="66" charset="0"/>
            </a:endParaRPr>
          </a:p>
        </p:txBody>
      </p:sp>
    </p:spTree>
    <p:extLst>
      <p:ext uri="{BB962C8B-B14F-4D97-AF65-F5344CB8AC3E}">
        <p14:creationId xmlns:p14="http://schemas.microsoft.com/office/powerpoint/2010/main" val="6809360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215900" y="6391275"/>
            <a:ext cx="7462838" cy="338138"/>
          </a:xfrm>
          <a:prstGeom prst="rect">
            <a:avLst/>
          </a:prstGeom>
          <a:noFill/>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r-TR" sz="1600" b="0" i="1" u="none" strike="noStrike" kern="1200" cap="none" spc="0" normalizeH="0" baseline="0" noProof="0" dirty="0" err="1">
                <a:ln>
                  <a:noFill/>
                </a:ln>
                <a:solidFill>
                  <a:srgbClr val="FFFFFF"/>
                </a:solidFill>
                <a:effectLst>
                  <a:outerShdw blurRad="38100" dist="38100" dir="2700000" algn="tl">
                    <a:srgbClr val="000000">
                      <a:alpha val="43137"/>
                    </a:srgbClr>
                  </a:outerShdw>
                </a:effectLst>
                <a:uLnTx/>
                <a:uFillTx/>
                <a:latin typeface="Comic Sans MS" panose="030F0702030302020204" pitchFamily="66" charset="0"/>
                <a:ea typeface="+mn-ea"/>
                <a:cs typeface="+mn-cs"/>
              </a:rPr>
              <a:t>Camelia</a:t>
            </a:r>
            <a:r>
              <a:rPr kumimoji="0" lang="tr-TR" sz="1600" b="0" i="1"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omic Sans MS" panose="030F0702030302020204" pitchFamily="66" charset="0"/>
                <a:ea typeface="+mn-ea"/>
                <a:cs typeface="+mn-cs"/>
              </a:rPr>
              <a:t> </a:t>
            </a:r>
            <a:r>
              <a:rPr kumimoji="0" lang="tr-TR" sz="1600" b="0" i="1" u="none" strike="noStrike" kern="1200" cap="none" spc="0" normalizeH="0" baseline="0" noProof="0" dirty="0" err="1">
                <a:ln>
                  <a:noFill/>
                </a:ln>
                <a:solidFill>
                  <a:srgbClr val="FFFFFF"/>
                </a:solidFill>
                <a:effectLst>
                  <a:outerShdw blurRad="38100" dist="38100" dir="2700000" algn="tl">
                    <a:srgbClr val="000000">
                      <a:alpha val="43137"/>
                    </a:srgbClr>
                  </a:outerShdw>
                </a:effectLst>
                <a:uLnTx/>
                <a:uFillTx/>
                <a:latin typeface="Comic Sans MS" panose="030F0702030302020204" pitchFamily="66" charset="0"/>
                <a:ea typeface="+mn-ea"/>
                <a:cs typeface="+mn-cs"/>
              </a:rPr>
              <a:t>Davtyan</a:t>
            </a:r>
            <a:r>
              <a:rPr kumimoji="0" lang="tr-TR" sz="1600" b="0" i="1"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omic Sans MS" panose="030F0702030302020204" pitchFamily="66" charset="0"/>
                <a:ea typeface="+mn-ea"/>
                <a:cs typeface="+mn-cs"/>
              </a:rPr>
              <a:t> C.:</a:t>
            </a:r>
            <a:r>
              <a:rPr kumimoji="0" lang="tr-TR" sz="1600" b="0" i="1" u="none" strike="noStrike" kern="1200" cap="none" spc="0" normalizeH="0" baseline="0" noProof="0" dirty="0" err="1">
                <a:ln>
                  <a:noFill/>
                </a:ln>
                <a:solidFill>
                  <a:srgbClr val="FFFFFF"/>
                </a:solidFill>
                <a:effectLst>
                  <a:outerShdw blurRad="38100" dist="38100" dir="2700000" algn="tl">
                    <a:srgbClr val="000000">
                      <a:alpha val="43137"/>
                    </a:srgbClr>
                  </a:outerShdw>
                </a:effectLst>
                <a:uLnTx/>
                <a:uFillTx/>
                <a:latin typeface="Comic Sans MS" panose="030F0702030302020204" pitchFamily="66" charset="0"/>
                <a:ea typeface="+mn-ea"/>
                <a:cs typeface="+mn-cs"/>
              </a:rPr>
              <a:t>Proceedings</a:t>
            </a:r>
            <a:r>
              <a:rPr kumimoji="0" lang="tr-TR" sz="1600" b="0" i="1"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omic Sans MS" panose="030F0702030302020204" pitchFamily="66" charset="0"/>
                <a:ea typeface="+mn-ea"/>
                <a:cs typeface="+mn-cs"/>
              </a:rPr>
              <a:t> of UCLA Healthcare . Vol.16, 2012</a:t>
            </a:r>
          </a:p>
        </p:txBody>
      </p:sp>
      <p:sp>
        <p:nvSpPr>
          <p:cNvPr id="6" name="Text Box 5"/>
          <p:cNvSpPr txBox="1">
            <a:spLocks noChangeArrowheads="1"/>
          </p:cNvSpPr>
          <p:nvPr/>
        </p:nvSpPr>
        <p:spPr bwMode="auto">
          <a:xfrm>
            <a:off x="238125" y="6124575"/>
            <a:ext cx="3021013" cy="338138"/>
          </a:xfrm>
          <a:prstGeom prst="rect">
            <a:avLst/>
          </a:prstGeom>
          <a:noFill/>
          <a:ln w="12700">
            <a:noFill/>
            <a:miter lim="800000"/>
            <a:headEnd/>
            <a:tailEnd/>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tr-TR" sz="1600" b="0" i="1" u="none" strike="noStrike" kern="1200" cap="none" spc="0" normalizeH="0" baseline="0" noProof="0" dirty="0">
                <a:ln>
                  <a:noFill/>
                </a:ln>
                <a:solidFill>
                  <a:srgbClr val="FFFFFF"/>
                </a:solidFill>
                <a:effectLst>
                  <a:outerShdw blurRad="38100" dist="38100" dir="2700000" algn="tl">
                    <a:srgbClr val="000000"/>
                  </a:outerShdw>
                </a:effectLst>
                <a:uLnTx/>
                <a:uFillTx/>
                <a:latin typeface="Comic Sans MS" pitchFamily="66" charset="0"/>
                <a:ea typeface="+mn-ea"/>
                <a:cs typeface="+mn-cs"/>
              </a:rPr>
              <a:t>Elger W et al.:Steroids, 2003</a:t>
            </a:r>
          </a:p>
        </p:txBody>
      </p:sp>
      <p:sp>
        <p:nvSpPr>
          <p:cNvPr id="10" name="Metin kutusu 9"/>
          <p:cNvSpPr txBox="1"/>
          <p:nvPr/>
        </p:nvSpPr>
        <p:spPr>
          <a:xfrm>
            <a:off x="4551363" y="615950"/>
            <a:ext cx="4498975" cy="5632450"/>
          </a:xfrm>
          <a:prstGeom prst="rect">
            <a:avLst/>
          </a:prstGeom>
          <a:noFill/>
          <a:ln>
            <a:solidFill>
              <a:srgbClr val="FF9900"/>
            </a:solidFill>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000" b="1" i="0" u="none" strike="noStrike" kern="1200" cap="none" spc="0" normalizeH="0" baseline="0" noProof="0" dirty="0" err="1">
                <a:ln>
                  <a:noFill/>
                </a:ln>
                <a:solidFill>
                  <a:srgbClr val="FFC000"/>
                </a:solidFill>
                <a:effectLst/>
                <a:uLnTx/>
                <a:uFillTx/>
                <a:latin typeface="Comic Sans MS" panose="030F0702030302020204" pitchFamily="66" charset="0"/>
                <a:ea typeface="+mn-ea"/>
                <a:cs typeface="+mn-cs"/>
              </a:rPr>
              <a:t>Androjenik</a:t>
            </a:r>
            <a:r>
              <a:rPr kumimoji="0" lang="en-US" sz="2000" b="1" i="0" u="none" strike="noStrike" kern="1200" cap="none" spc="0" normalizeH="0" baseline="0" noProof="0" dirty="0">
                <a:ln>
                  <a:noFill/>
                </a:ln>
                <a:solidFill>
                  <a:srgbClr val="FFC000"/>
                </a:solidFill>
                <a:effectLst/>
                <a:uLnTx/>
                <a:uFillTx/>
                <a:latin typeface="Comic Sans MS" panose="030F0702030302020204" pitchFamily="66" charset="0"/>
                <a:ea typeface="+mn-ea"/>
                <a:cs typeface="+mn-cs"/>
              </a:rPr>
              <a:t> </a:t>
            </a:r>
            <a:endParaRPr kumimoji="0" lang="en-US" sz="2000" b="0" i="0" u="none" strike="noStrike" kern="1200" cap="none" spc="0" normalizeH="0" baseline="0" noProof="0" dirty="0">
              <a:ln>
                <a:noFill/>
              </a:ln>
              <a:solidFill>
                <a:srgbClr val="FFC000"/>
              </a:solidFill>
              <a:effectLst/>
              <a:uLnTx/>
              <a:uFillTx/>
              <a:latin typeface="Comic Sans MS" panose="030F0702030302020204" pitchFamily="66"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srgbClr val="919191">
                    <a:lumMod val="20000"/>
                    <a:lumOff val="80000"/>
                  </a:srgbClr>
                </a:solidFill>
                <a:effectLst/>
                <a:uLnTx/>
                <a:uFillTx/>
                <a:latin typeface="Comic Sans MS" panose="030F0702030302020204" pitchFamily="66" charset="0"/>
                <a:ea typeface="+mn-ea"/>
                <a:cs typeface="+mn-cs"/>
              </a:rPr>
              <a:t>-LNG (</a:t>
            </a:r>
            <a:r>
              <a:rPr kumimoji="0" lang="en-US" sz="2000" b="0" i="0" u="none" strike="noStrike" kern="1200" cap="none" spc="0" normalizeH="0" baseline="0" noProof="0" dirty="0" err="1">
                <a:ln>
                  <a:noFill/>
                </a:ln>
                <a:solidFill>
                  <a:srgbClr val="919191">
                    <a:lumMod val="20000"/>
                    <a:lumOff val="80000"/>
                  </a:srgbClr>
                </a:solidFill>
                <a:effectLst/>
                <a:uLnTx/>
                <a:uFillTx/>
                <a:latin typeface="Comic Sans MS" panose="030F0702030302020204" pitchFamily="66" charset="0"/>
                <a:ea typeface="+mn-ea"/>
                <a:cs typeface="+mn-cs"/>
              </a:rPr>
              <a:t>levonorgestrel</a:t>
            </a:r>
            <a:r>
              <a:rPr kumimoji="0" lang="en-US" sz="2000" b="0" i="0" u="none" strike="noStrike" kern="1200" cap="none" spc="0" normalizeH="0" baseline="0" noProof="0" dirty="0">
                <a:ln>
                  <a:noFill/>
                </a:ln>
                <a:solidFill>
                  <a:srgbClr val="919191">
                    <a:lumMod val="20000"/>
                    <a:lumOff val="80000"/>
                  </a:srgbClr>
                </a:solidFill>
                <a:effectLst/>
                <a:uLnTx/>
                <a:uFillTx/>
                <a:latin typeface="Comic Sans MS" panose="030F0702030302020204" pitchFamily="66" charset="0"/>
                <a:ea typeface="+mn-ea"/>
                <a:cs typeface="+mn-cs"/>
              </a:rPr>
              <a:t>)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srgbClr val="919191">
                    <a:lumMod val="20000"/>
                    <a:lumOff val="80000"/>
                  </a:srgbClr>
                </a:solidFill>
                <a:effectLst/>
                <a:uLnTx/>
                <a:uFillTx/>
                <a:latin typeface="Comic Sans MS" panose="030F0702030302020204" pitchFamily="66" charset="0"/>
                <a:ea typeface="+mn-ea"/>
                <a:cs typeface="+mn-cs"/>
              </a:rPr>
              <a:t>-DSG (</a:t>
            </a:r>
            <a:r>
              <a:rPr kumimoji="0" lang="en-US" sz="2000" b="0" i="0" u="none" strike="noStrike" kern="1200" cap="none" spc="0" normalizeH="0" baseline="0" noProof="0" dirty="0" err="1">
                <a:ln>
                  <a:noFill/>
                </a:ln>
                <a:solidFill>
                  <a:srgbClr val="919191">
                    <a:lumMod val="20000"/>
                    <a:lumOff val="80000"/>
                  </a:srgbClr>
                </a:solidFill>
                <a:effectLst/>
                <a:uLnTx/>
                <a:uFillTx/>
                <a:latin typeface="Comic Sans MS" panose="030F0702030302020204" pitchFamily="66" charset="0"/>
                <a:ea typeface="+mn-ea"/>
                <a:cs typeface="+mn-cs"/>
              </a:rPr>
              <a:t>desogestrel</a:t>
            </a:r>
            <a:r>
              <a:rPr kumimoji="0" lang="en-US" sz="2000" b="0" i="0" u="none" strike="noStrike" kern="1200" cap="none" spc="0" normalizeH="0" baseline="0" noProof="0" dirty="0">
                <a:ln>
                  <a:noFill/>
                </a:ln>
                <a:solidFill>
                  <a:srgbClr val="919191">
                    <a:lumMod val="20000"/>
                    <a:lumOff val="80000"/>
                  </a:srgbClr>
                </a:solidFill>
                <a:effectLst/>
                <a:uLnTx/>
                <a:uFillTx/>
                <a:latin typeface="Comic Sans MS" panose="030F0702030302020204" pitchFamily="66" charset="0"/>
                <a:ea typeface="+mn-ea"/>
                <a:cs typeface="+mn-cs"/>
              </a:rPr>
              <a:t>)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srgbClr val="919191">
                    <a:lumMod val="20000"/>
                    <a:lumOff val="80000"/>
                  </a:srgbClr>
                </a:solidFill>
                <a:effectLst/>
                <a:uLnTx/>
                <a:uFillTx/>
                <a:latin typeface="Comic Sans MS" panose="030F0702030302020204" pitchFamily="66" charset="0"/>
                <a:ea typeface="+mn-ea"/>
                <a:cs typeface="+mn-cs"/>
              </a:rPr>
              <a:t>-GST (</a:t>
            </a:r>
            <a:r>
              <a:rPr kumimoji="0" lang="en-US" sz="2000" b="0" i="0" u="none" strike="noStrike" kern="1200" cap="none" spc="0" normalizeH="0" baseline="0" noProof="0" dirty="0" err="1">
                <a:ln>
                  <a:noFill/>
                </a:ln>
                <a:solidFill>
                  <a:srgbClr val="919191">
                    <a:lumMod val="20000"/>
                    <a:lumOff val="80000"/>
                  </a:srgbClr>
                </a:solidFill>
                <a:effectLst/>
                <a:uLnTx/>
                <a:uFillTx/>
                <a:latin typeface="Comic Sans MS" panose="030F0702030302020204" pitchFamily="66" charset="0"/>
                <a:ea typeface="+mn-ea"/>
                <a:cs typeface="+mn-cs"/>
              </a:rPr>
              <a:t>gestoden</a:t>
            </a:r>
            <a:r>
              <a:rPr kumimoji="0" lang="en-US" sz="2000" b="0" i="0" u="none" strike="noStrike" kern="1200" cap="none" spc="0" normalizeH="0" baseline="0" noProof="0" dirty="0">
                <a:ln>
                  <a:noFill/>
                </a:ln>
                <a:solidFill>
                  <a:srgbClr val="919191">
                    <a:lumMod val="20000"/>
                    <a:lumOff val="80000"/>
                  </a:srgbClr>
                </a:solidFill>
                <a:effectLst/>
                <a:uLnTx/>
                <a:uFillTx/>
                <a:latin typeface="Comic Sans MS" panose="030F0702030302020204" pitchFamily="66" charset="0"/>
                <a:ea typeface="+mn-ea"/>
                <a:cs typeface="+mn-cs"/>
              </a:rPr>
              <a:t>)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000" b="1" i="0" u="none" strike="noStrike" kern="1200" cap="none" spc="0" normalizeH="0" baseline="0" noProof="0" dirty="0" err="1">
                <a:ln>
                  <a:noFill/>
                </a:ln>
                <a:solidFill>
                  <a:srgbClr val="FFC000"/>
                </a:solidFill>
                <a:effectLst/>
                <a:uLnTx/>
                <a:uFillTx/>
                <a:latin typeface="Comic Sans MS" panose="030F0702030302020204" pitchFamily="66" charset="0"/>
                <a:ea typeface="+mn-ea"/>
                <a:cs typeface="+mn-cs"/>
              </a:rPr>
              <a:t>Östrojenik</a:t>
            </a:r>
            <a:r>
              <a:rPr kumimoji="0" lang="en-US" sz="2000" b="1" i="0" u="none" strike="noStrike" kern="1200" cap="none" spc="0" normalizeH="0" baseline="0" noProof="0" dirty="0">
                <a:ln>
                  <a:noFill/>
                </a:ln>
                <a:solidFill>
                  <a:srgbClr val="FFC000"/>
                </a:solidFill>
                <a:effectLst/>
                <a:uLnTx/>
                <a:uFillTx/>
                <a:latin typeface="Comic Sans MS" panose="030F0702030302020204" pitchFamily="66" charset="0"/>
                <a:ea typeface="+mn-ea"/>
                <a:cs typeface="+mn-cs"/>
              </a:rPr>
              <a:t> </a:t>
            </a:r>
            <a:endParaRPr kumimoji="0" lang="en-US" sz="2000" b="0" i="0" u="none" strike="noStrike" kern="1200" cap="none" spc="0" normalizeH="0" baseline="0" noProof="0" dirty="0">
              <a:ln>
                <a:noFill/>
              </a:ln>
              <a:solidFill>
                <a:srgbClr val="FFC000"/>
              </a:solidFill>
              <a:effectLst/>
              <a:uLnTx/>
              <a:uFillTx/>
              <a:latin typeface="Comic Sans MS" panose="030F0702030302020204" pitchFamily="66"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srgbClr val="919191">
                    <a:lumMod val="20000"/>
                    <a:lumOff val="80000"/>
                  </a:srgbClr>
                </a:solidFill>
                <a:effectLst/>
                <a:uLnTx/>
                <a:uFillTx/>
                <a:latin typeface="Comic Sans MS" panose="030F0702030302020204" pitchFamily="66" charset="0"/>
                <a:ea typeface="+mn-ea"/>
                <a:cs typeface="+mn-cs"/>
              </a:rPr>
              <a:t>-NETA (</a:t>
            </a:r>
            <a:r>
              <a:rPr kumimoji="0" lang="en-US" sz="2000" b="0" i="0" u="none" strike="noStrike" kern="1200" cap="none" spc="0" normalizeH="0" baseline="0" noProof="0" dirty="0" err="1">
                <a:ln>
                  <a:noFill/>
                </a:ln>
                <a:solidFill>
                  <a:srgbClr val="919191">
                    <a:lumMod val="20000"/>
                    <a:lumOff val="80000"/>
                  </a:srgbClr>
                </a:solidFill>
                <a:effectLst/>
                <a:uLnTx/>
                <a:uFillTx/>
                <a:latin typeface="Comic Sans MS" panose="030F0702030302020204" pitchFamily="66" charset="0"/>
                <a:ea typeface="+mn-ea"/>
                <a:cs typeface="+mn-cs"/>
              </a:rPr>
              <a:t>nerethindron</a:t>
            </a:r>
            <a:r>
              <a:rPr kumimoji="0" lang="en-US" sz="2000" b="0" i="0" u="none" strike="noStrike" kern="1200" cap="none" spc="0" normalizeH="0" baseline="0" noProof="0" dirty="0">
                <a:ln>
                  <a:noFill/>
                </a:ln>
                <a:solidFill>
                  <a:srgbClr val="919191">
                    <a:lumMod val="20000"/>
                    <a:lumOff val="80000"/>
                  </a:srgbClr>
                </a:solidFill>
                <a:effectLst/>
                <a:uLnTx/>
                <a:uFillTx/>
                <a:latin typeface="Comic Sans MS" panose="030F0702030302020204" pitchFamily="66" charset="0"/>
                <a:ea typeface="+mn-ea"/>
                <a:cs typeface="+mn-cs"/>
              </a:rPr>
              <a:t> </a:t>
            </a:r>
            <a:r>
              <a:rPr kumimoji="0" lang="en-US" sz="2000" b="0" i="0" u="none" strike="noStrike" kern="1200" cap="none" spc="0" normalizeH="0" baseline="0" noProof="0" dirty="0" err="1">
                <a:ln>
                  <a:noFill/>
                </a:ln>
                <a:solidFill>
                  <a:srgbClr val="919191">
                    <a:lumMod val="20000"/>
                    <a:lumOff val="80000"/>
                  </a:srgbClr>
                </a:solidFill>
                <a:effectLst/>
                <a:uLnTx/>
                <a:uFillTx/>
                <a:latin typeface="Comic Sans MS" panose="030F0702030302020204" pitchFamily="66" charset="0"/>
                <a:ea typeface="+mn-ea"/>
                <a:cs typeface="+mn-cs"/>
              </a:rPr>
              <a:t>asetat</a:t>
            </a:r>
            <a:r>
              <a:rPr kumimoji="0" lang="en-US" sz="2000" b="0" i="0" u="none" strike="noStrike" kern="1200" cap="none" spc="0" normalizeH="0" baseline="0" noProof="0" dirty="0">
                <a:ln>
                  <a:noFill/>
                </a:ln>
                <a:solidFill>
                  <a:srgbClr val="919191">
                    <a:lumMod val="20000"/>
                    <a:lumOff val="80000"/>
                  </a:srgbClr>
                </a:solidFill>
                <a:effectLst/>
                <a:uLnTx/>
                <a:uFillTx/>
                <a:latin typeface="Comic Sans MS" panose="030F0702030302020204" pitchFamily="66" charset="0"/>
                <a:ea typeface="+mn-ea"/>
                <a:cs typeface="+mn-cs"/>
              </a:rPr>
              <a:t>)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000" b="1" i="0" u="none" strike="noStrike" kern="1200" cap="none" spc="0" normalizeH="0" baseline="0" noProof="0" dirty="0" err="1">
                <a:ln>
                  <a:noFill/>
                </a:ln>
                <a:solidFill>
                  <a:srgbClr val="FFC000"/>
                </a:solidFill>
                <a:effectLst/>
                <a:uLnTx/>
                <a:uFillTx/>
                <a:latin typeface="Comic Sans MS" panose="030F0702030302020204" pitchFamily="66" charset="0"/>
                <a:ea typeface="+mn-ea"/>
                <a:cs typeface="+mn-cs"/>
              </a:rPr>
              <a:t>Glikokortikoid</a:t>
            </a:r>
            <a:r>
              <a:rPr kumimoji="0" lang="en-US" sz="2000" b="1" i="0" u="none" strike="noStrike" kern="1200" cap="none" spc="0" normalizeH="0" baseline="0" noProof="0" dirty="0">
                <a:ln>
                  <a:noFill/>
                </a:ln>
                <a:solidFill>
                  <a:srgbClr val="919191">
                    <a:lumMod val="20000"/>
                    <a:lumOff val="80000"/>
                  </a:srgbClr>
                </a:solidFill>
                <a:effectLst/>
                <a:uLnTx/>
                <a:uFillTx/>
                <a:latin typeface="Comic Sans MS" panose="030F0702030302020204" pitchFamily="66" charset="0"/>
                <a:ea typeface="+mn-ea"/>
                <a:cs typeface="+mn-cs"/>
              </a:rPr>
              <a:t> </a:t>
            </a:r>
            <a:endParaRPr kumimoji="0" lang="en-US" sz="2000" b="0" i="0" u="none" strike="noStrike" kern="1200" cap="none" spc="0" normalizeH="0" baseline="0" noProof="0" dirty="0">
              <a:ln>
                <a:noFill/>
              </a:ln>
              <a:solidFill>
                <a:srgbClr val="919191">
                  <a:lumMod val="20000"/>
                  <a:lumOff val="80000"/>
                </a:srgbClr>
              </a:solidFill>
              <a:effectLst/>
              <a:uLnTx/>
              <a:uFillTx/>
              <a:latin typeface="Comic Sans MS" panose="030F0702030302020204" pitchFamily="66"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srgbClr val="919191">
                    <a:lumMod val="20000"/>
                    <a:lumOff val="80000"/>
                  </a:srgbClr>
                </a:solidFill>
                <a:effectLst/>
                <a:uLnTx/>
                <a:uFillTx/>
                <a:latin typeface="Comic Sans MS" panose="030F0702030302020204" pitchFamily="66" charset="0"/>
                <a:ea typeface="+mn-ea"/>
                <a:cs typeface="+mn-cs"/>
              </a:rPr>
              <a:t>-MPA (</a:t>
            </a:r>
            <a:r>
              <a:rPr kumimoji="0" lang="en-US" sz="2000" b="0" i="0" u="none" strike="noStrike" kern="1200" cap="none" spc="0" normalizeH="0" baseline="0" noProof="0" dirty="0" err="1">
                <a:ln>
                  <a:noFill/>
                </a:ln>
                <a:solidFill>
                  <a:srgbClr val="919191">
                    <a:lumMod val="20000"/>
                    <a:lumOff val="80000"/>
                  </a:srgbClr>
                </a:solidFill>
                <a:effectLst/>
                <a:uLnTx/>
                <a:uFillTx/>
                <a:latin typeface="Comic Sans MS" panose="030F0702030302020204" pitchFamily="66" charset="0"/>
                <a:ea typeface="+mn-ea"/>
                <a:cs typeface="+mn-cs"/>
              </a:rPr>
              <a:t>medroksiprpgesteron</a:t>
            </a:r>
            <a:r>
              <a:rPr kumimoji="0" lang="en-US" sz="2000" b="0" i="0" u="none" strike="noStrike" kern="1200" cap="none" spc="0" normalizeH="0" baseline="0" noProof="0" dirty="0">
                <a:ln>
                  <a:noFill/>
                </a:ln>
                <a:solidFill>
                  <a:srgbClr val="919191">
                    <a:lumMod val="20000"/>
                    <a:lumOff val="80000"/>
                  </a:srgbClr>
                </a:solidFill>
                <a:effectLst/>
                <a:uLnTx/>
                <a:uFillTx/>
                <a:latin typeface="Comic Sans MS" panose="030F0702030302020204" pitchFamily="66" charset="0"/>
                <a:ea typeface="+mn-ea"/>
                <a:cs typeface="+mn-cs"/>
              </a:rPr>
              <a:t> </a:t>
            </a:r>
            <a:r>
              <a:rPr kumimoji="0" lang="en-US" sz="2000" b="0" i="0" u="none" strike="noStrike" kern="1200" cap="none" spc="0" normalizeH="0" baseline="0" noProof="0" dirty="0" err="1">
                <a:ln>
                  <a:noFill/>
                </a:ln>
                <a:solidFill>
                  <a:srgbClr val="919191">
                    <a:lumMod val="20000"/>
                    <a:lumOff val="80000"/>
                  </a:srgbClr>
                </a:solidFill>
                <a:effectLst/>
                <a:uLnTx/>
                <a:uFillTx/>
                <a:latin typeface="Comic Sans MS" panose="030F0702030302020204" pitchFamily="66" charset="0"/>
                <a:ea typeface="+mn-ea"/>
                <a:cs typeface="+mn-cs"/>
              </a:rPr>
              <a:t>asetat</a:t>
            </a:r>
            <a:r>
              <a:rPr kumimoji="0" lang="en-US" sz="2000" b="0" i="0" u="none" strike="noStrike" kern="1200" cap="none" spc="0" normalizeH="0" baseline="0" noProof="0" dirty="0">
                <a:ln>
                  <a:noFill/>
                </a:ln>
                <a:solidFill>
                  <a:srgbClr val="919191">
                    <a:lumMod val="20000"/>
                    <a:lumOff val="80000"/>
                  </a:srgbClr>
                </a:solidFill>
                <a:effectLst/>
                <a:uLnTx/>
                <a:uFillTx/>
                <a:latin typeface="Comic Sans MS" panose="030F0702030302020204" pitchFamily="66" charset="0"/>
                <a:ea typeface="+mn-ea"/>
                <a:cs typeface="+mn-cs"/>
              </a:rPr>
              <a:t>)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srgbClr val="919191">
                    <a:lumMod val="20000"/>
                    <a:lumOff val="80000"/>
                  </a:srgbClr>
                </a:solidFill>
                <a:effectLst/>
                <a:uLnTx/>
                <a:uFillTx/>
                <a:latin typeface="Comic Sans MS" panose="030F0702030302020204" pitchFamily="66" charset="0"/>
                <a:ea typeface="+mn-ea"/>
                <a:cs typeface="+mn-cs"/>
              </a:rPr>
              <a:t>-MGA 	</a:t>
            </a:r>
            <a:endParaRPr kumimoji="0" lang="tr-TR" sz="2000" b="0" i="0" u="none" strike="noStrike" kern="1200" cap="none" spc="0" normalizeH="0" baseline="0" noProof="0" dirty="0">
              <a:ln>
                <a:noFill/>
              </a:ln>
              <a:solidFill>
                <a:srgbClr val="919191">
                  <a:lumMod val="20000"/>
                  <a:lumOff val="80000"/>
                </a:srgbClr>
              </a:solidFill>
              <a:effectLst/>
              <a:uLnTx/>
              <a:uFillTx/>
              <a:latin typeface="Comic Sans MS" panose="030F0702030302020204" pitchFamily="66"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000" b="1" i="0" u="none" strike="noStrike" kern="1200" cap="none" spc="0" normalizeH="0" baseline="0" noProof="0" dirty="0" err="1">
                <a:ln>
                  <a:noFill/>
                </a:ln>
                <a:solidFill>
                  <a:srgbClr val="FFC000"/>
                </a:solidFill>
                <a:effectLst/>
                <a:uLnTx/>
                <a:uFillTx/>
                <a:latin typeface="Comic Sans MS" panose="030F0702030302020204" pitchFamily="66" charset="0"/>
                <a:ea typeface="+mn-ea"/>
                <a:cs typeface="+mn-cs"/>
              </a:rPr>
              <a:t>AntiAntiandrojenik</a:t>
            </a:r>
            <a:r>
              <a:rPr kumimoji="0" lang="en-US" sz="2000" b="1" i="0" u="none" strike="noStrike" kern="1200" cap="none" spc="0" normalizeH="0" baseline="0" noProof="0" dirty="0">
                <a:ln>
                  <a:noFill/>
                </a:ln>
                <a:solidFill>
                  <a:srgbClr val="FFC000"/>
                </a:solidFill>
                <a:effectLst/>
                <a:uLnTx/>
                <a:uFillTx/>
                <a:latin typeface="Comic Sans MS" panose="030F0702030302020204" pitchFamily="66" charset="0"/>
                <a:ea typeface="+mn-ea"/>
                <a:cs typeface="+mn-cs"/>
              </a:rPr>
              <a:t> </a:t>
            </a:r>
            <a:endParaRPr kumimoji="0" lang="en-US" sz="2000" b="0" i="0" u="none" strike="noStrike" kern="1200" cap="none" spc="0" normalizeH="0" baseline="0" noProof="0" dirty="0">
              <a:ln>
                <a:noFill/>
              </a:ln>
              <a:solidFill>
                <a:srgbClr val="FFC000"/>
              </a:solidFill>
              <a:effectLst/>
              <a:uLnTx/>
              <a:uFillTx/>
              <a:latin typeface="Comic Sans MS" panose="030F0702030302020204" pitchFamily="66"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srgbClr val="919191">
                    <a:lumMod val="20000"/>
                    <a:lumOff val="80000"/>
                  </a:srgbClr>
                </a:solidFill>
                <a:effectLst/>
                <a:uLnTx/>
                <a:uFillTx/>
                <a:latin typeface="Comic Sans MS" panose="030F0702030302020204" pitchFamily="66" charset="0"/>
                <a:ea typeface="+mn-ea"/>
                <a:cs typeface="+mn-cs"/>
              </a:rPr>
              <a:t>-CPA (</a:t>
            </a:r>
            <a:r>
              <a:rPr kumimoji="0" lang="en-US" sz="2000" b="0" i="0" u="none" strike="noStrike" kern="1200" cap="none" spc="0" normalizeH="0" baseline="0" noProof="0" dirty="0" err="1">
                <a:ln>
                  <a:noFill/>
                </a:ln>
                <a:solidFill>
                  <a:srgbClr val="919191">
                    <a:lumMod val="20000"/>
                    <a:lumOff val="80000"/>
                  </a:srgbClr>
                </a:solidFill>
                <a:effectLst/>
                <a:uLnTx/>
                <a:uFillTx/>
                <a:latin typeface="Comic Sans MS" panose="030F0702030302020204" pitchFamily="66" charset="0"/>
                <a:ea typeface="+mn-ea"/>
                <a:cs typeface="+mn-cs"/>
              </a:rPr>
              <a:t>siproteron</a:t>
            </a:r>
            <a:r>
              <a:rPr kumimoji="0" lang="en-US" sz="2000" b="0" i="0" u="none" strike="noStrike" kern="1200" cap="none" spc="0" normalizeH="0" baseline="0" noProof="0" dirty="0">
                <a:ln>
                  <a:noFill/>
                </a:ln>
                <a:solidFill>
                  <a:srgbClr val="919191">
                    <a:lumMod val="20000"/>
                    <a:lumOff val="80000"/>
                  </a:srgbClr>
                </a:solidFill>
                <a:effectLst/>
                <a:uLnTx/>
                <a:uFillTx/>
                <a:latin typeface="Comic Sans MS" panose="030F0702030302020204" pitchFamily="66" charset="0"/>
                <a:ea typeface="+mn-ea"/>
                <a:cs typeface="+mn-cs"/>
              </a:rPr>
              <a:t> </a:t>
            </a:r>
            <a:r>
              <a:rPr kumimoji="0" lang="en-US" sz="2000" b="0" i="0" u="none" strike="noStrike" kern="1200" cap="none" spc="0" normalizeH="0" baseline="0" noProof="0" dirty="0" err="1">
                <a:ln>
                  <a:noFill/>
                </a:ln>
                <a:solidFill>
                  <a:srgbClr val="919191">
                    <a:lumMod val="20000"/>
                    <a:lumOff val="80000"/>
                  </a:srgbClr>
                </a:solidFill>
                <a:effectLst/>
                <a:uLnTx/>
                <a:uFillTx/>
                <a:latin typeface="Comic Sans MS" panose="030F0702030302020204" pitchFamily="66" charset="0"/>
                <a:ea typeface="+mn-ea"/>
                <a:cs typeface="+mn-cs"/>
              </a:rPr>
              <a:t>asetat</a:t>
            </a:r>
            <a:r>
              <a:rPr kumimoji="0" lang="en-US" sz="2000" b="0" i="0" u="none" strike="noStrike" kern="1200" cap="none" spc="0" normalizeH="0" baseline="0" noProof="0" dirty="0">
                <a:ln>
                  <a:noFill/>
                </a:ln>
                <a:solidFill>
                  <a:srgbClr val="919191">
                    <a:lumMod val="20000"/>
                    <a:lumOff val="80000"/>
                  </a:srgbClr>
                </a:solidFill>
                <a:effectLst/>
                <a:uLnTx/>
                <a:uFillTx/>
                <a:latin typeface="Comic Sans MS" panose="030F0702030302020204" pitchFamily="66" charset="0"/>
                <a:ea typeface="+mn-ea"/>
                <a:cs typeface="+mn-cs"/>
              </a:rPr>
              <a:t>)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srgbClr val="919191">
                    <a:lumMod val="20000"/>
                    <a:lumOff val="80000"/>
                  </a:srgbClr>
                </a:solidFill>
                <a:effectLst/>
                <a:uLnTx/>
                <a:uFillTx/>
                <a:latin typeface="Comic Sans MS" panose="030F0702030302020204" pitchFamily="66" charset="0"/>
                <a:ea typeface="+mn-ea"/>
                <a:cs typeface="+mn-cs"/>
              </a:rPr>
              <a:t>-CMA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srgbClr val="919191">
                    <a:lumMod val="20000"/>
                    <a:lumOff val="80000"/>
                  </a:srgbClr>
                </a:solidFill>
                <a:effectLst/>
                <a:uLnTx/>
                <a:uFillTx/>
                <a:latin typeface="Comic Sans MS" panose="030F0702030302020204" pitchFamily="66" charset="0"/>
                <a:ea typeface="+mn-ea"/>
                <a:cs typeface="+mn-cs"/>
              </a:rPr>
              <a:t>-DNG (</a:t>
            </a:r>
            <a:r>
              <a:rPr kumimoji="0" lang="en-US" sz="2000" b="0" i="0" u="none" strike="noStrike" kern="1200" cap="none" spc="0" normalizeH="0" baseline="0" noProof="0" dirty="0" err="1">
                <a:ln>
                  <a:noFill/>
                </a:ln>
                <a:solidFill>
                  <a:srgbClr val="919191">
                    <a:lumMod val="20000"/>
                    <a:lumOff val="80000"/>
                  </a:srgbClr>
                </a:solidFill>
                <a:effectLst/>
                <a:uLnTx/>
                <a:uFillTx/>
                <a:latin typeface="Comic Sans MS" panose="030F0702030302020204" pitchFamily="66" charset="0"/>
                <a:ea typeface="+mn-ea"/>
                <a:cs typeface="+mn-cs"/>
              </a:rPr>
              <a:t>dionegest</a:t>
            </a:r>
            <a:r>
              <a:rPr kumimoji="0" lang="en-US" sz="2000" b="0" i="0" u="none" strike="noStrike" kern="1200" cap="none" spc="0" normalizeH="0" baseline="0" noProof="0" dirty="0">
                <a:ln>
                  <a:noFill/>
                </a:ln>
                <a:solidFill>
                  <a:srgbClr val="919191">
                    <a:lumMod val="20000"/>
                    <a:lumOff val="80000"/>
                  </a:srgbClr>
                </a:solidFill>
                <a:effectLst/>
                <a:uLnTx/>
                <a:uFillTx/>
                <a:latin typeface="Comic Sans MS" panose="030F0702030302020204" pitchFamily="66" charset="0"/>
                <a:ea typeface="+mn-ea"/>
                <a:cs typeface="+mn-cs"/>
              </a:rPr>
              <a:t>)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srgbClr val="919191">
                    <a:lumMod val="20000"/>
                    <a:lumOff val="80000"/>
                  </a:srgbClr>
                </a:solidFill>
                <a:effectLst/>
                <a:uLnTx/>
                <a:uFillTx/>
                <a:latin typeface="Comic Sans MS" panose="030F0702030302020204" pitchFamily="66" charset="0"/>
                <a:ea typeface="+mn-ea"/>
                <a:cs typeface="+mn-cs"/>
              </a:rPr>
              <a:t>-DRG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000" b="1" i="0" u="none" strike="noStrike" kern="1200" cap="none" spc="0" normalizeH="0" baseline="0" noProof="0" dirty="0" err="1">
                <a:ln>
                  <a:noFill/>
                </a:ln>
                <a:solidFill>
                  <a:srgbClr val="FFC000"/>
                </a:solidFill>
                <a:effectLst/>
                <a:uLnTx/>
                <a:uFillTx/>
                <a:latin typeface="Comic Sans MS" panose="030F0702030302020204" pitchFamily="66" charset="0"/>
                <a:ea typeface="+mn-ea"/>
                <a:cs typeface="+mn-cs"/>
              </a:rPr>
              <a:t>Antiöstrojenik</a:t>
            </a:r>
            <a:r>
              <a:rPr kumimoji="0" lang="en-US" sz="2000" b="1" i="0" u="none" strike="noStrike" kern="1200" cap="none" spc="0" normalizeH="0" baseline="0" noProof="0" dirty="0">
                <a:ln>
                  <a:noFill/>
                </a:ln>
                <a:solidFill>
                  <a:srgbClr val="FFC000"/>
                </a:solidFill>
                <a:effectLst/>
                <a:uLnTx/>
                <a:uFillTx/>
                <a:latin typeface="Comic Sans MS" panose="030F0702030302020204" pitchFamily="66" charset="0"/>
                <a:ea typeface="+mn-ea"/>
                <a:cs typeface="+mn-cs"/>
              </a:rPr>
              <a:t> </a:t>
            </a:r>
            <a:endParaRPr kumimoji="0" lang="en-US" sz="2000" b="0" i="0" u="none" strike="noStrike" kern="1200" cap="none" spc="0" normalizeH="0" baseline="0" noProof="0" dirty="0">
              <a:ln>
                <a:noFill/>
              </a:ln>
              <a:solidFill>
                <a:srgbClr val="FFC000"/>
              </a:solidFill>
              <a:effectLst/>
              <a:uLnTx/>
              <a:uFillTx/>
              <a:latin typeface="Comic Sans MS" panose="030F0702030302020204" pitchFamily="66"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srgbClr val="919191">
                    <a:lumMod val="20000"/>
                    <a:lumOff val="80000"/>
                  </a:srgbClr>
                </a:solidFill>
                <a:effectLst/>
                <a:uLnTx/>
                <a:uFillTx/>
                <a:latin typeface="Comic Sans MS" panose="030F0702030302020204" pitchFamily="66" charset="0"/>
                <a:ea typeface="+mn-ea"/>
                <a:cs typeface="+mn-cs"/>
              </a:rPr>
              <a:t>-LNG (</a:t>
            </a:r>
            <a:r>
              <a:rPr kumimoji="0" lang="en-US" sz="2000" b="0" i="0" u="none" strike="noStrike" kern="1200" cap="none" spc="0" normalizeH="0" baseline="0" noProof="0" dirty="0" err="1">
                <a:ln>
                  <a:noFill/>
                </a:ln>
                <a:solidFill>
                  <a:srgbClr val="919191">
                    <a:lumMod val="20000"/>
                    <a:lumOff val="80000"/>
                  </a:srgbClr>
                </a:solidFill>
                <a:effectLst/>
                <a:uLnTx/>
                <a:uFillTx/>
                <a:latin typeface="Comic Sans MS" panose="030F0702030302020204" pitchFamily="66" charset="0"/>
                <a:ea typeface="+mn-ea"/>
                <a:cs typeface="+mn-cs"/>
              </a:rPr>
              <a:t>levonorgestrel</a:t>
            </a:r>
            <a:r>
              <a:rPr kumimoji="0" lang="en-US" sz="2000" b="0" i="0" u="none" strike="noStrike" kern="1200" cap="none" spc="0" normalizeH="0" baseline="0" noProof="0" dirty="0">
                <a:ln>
                  <a:noFill/>
                </a:ln>
                <a:solidFill>
                  <a:srgbClr val="919191">
                    <a:lumMod val="20000"/>
                    <a:lumOff val="80000"/>
                  </a:srgbClr>
                </a:solidFill>
                <a:effectLst/>
                <a:uLnTx/>
                <a:uFillTx/>
                <a:latin typeface="Comic Sans MS" panose="030F0702030302020204" pitchFamily="66" charset="0"/>
                <a:ea typeface="+mn-ea"/>
                <a:cs typeface="+mn-cs"/>
              </a:rPr>
              <a:t>)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000" b="1" i="0" u="none" strike="noStrike" kern="1200" cap="none" spc="0" normalizeH="0" baseline="0" noProof="0" dirty="0" err="1">
                <a:ln>
                  <a:noFill/>
                </a:ln>
                <a:solidFill>
                  <a:srgbClr val="FFC000"/>
                </a:solidFill>
                <a:effectLst/>
                <a:uLnTx/>
                <a:uFillTx/>
                <a:latin typeface="Comic Sans MS" panose="030F0702030302020204" pitchFamily="66" charset="0"/>
                <a:ea typeface="+mn-ea"/>
                <a:cs typeface="+mn-cs"/>
              </a:rPr>
              <a:t>Antimineralokortikoid</a:t>
            </a:r>
            <a:r>
              <a:rPr kumimoji="0" lang="en-US" sz="2000" b="1" i="0" u="none" strike="noStrike" kern="1200" cap="none" spc="0" normalizeH="0" baseline="0" noProof="0" dirty="0">
                <a:ln>
                  <a:noFill/>
                </a:ln>
                <a:solidFill>
                  <a:srgbClr val="FFC000"/>
                </a:solidFill>
                <a:effectLst/>
                <a:uLnTx/>
                <a:uFillTx/>
                <a:latin typeface="Comic Sans MS" panose="030F0702030302020204" pitchFamily="66" charset="0"/>
                <a:ea typeface="+mn-ea"/>
                <a:cs typeface="+mn-cs"/>
              </a:rPr>
              <a:t> </a:t>
            </a:r>
            <a:endParaRPr kumimoji="0" lang="en-US" sz="2000" b="0" i="0" u="none" strike="noStrike" kern="1200" cap="none" spc="0" normalizeH="0" baseline="0" noProof="0" dirty="0">
              <a:ln>
                <a:noFill/>
              </a:ln>
              <a:solidFill>
                <a:srgbClr val="FFC000"/>
              </a:solidFill>
              <a:effectLst/>
              <a:uLnTx/>
              <a:uFillTx/>
              <a:latin typeface="Comic Sans MS" panose="030F0702030302020204" pitchFamily="66"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srgbClr val="919191">
                    <a:lumMod val="20000"/>
                    <a:lumOff val="80000"/>
                  </a:srgbClr>
                </a:solidFill>
                <a:effectLst/>
                <a:uLnTx/>
                <a:uFillTx/>
                <a:latin typeface="Comic Sans MS" panose="030F0702030302020204" pitchFamily="66" charset="0"/>
                <a:ea typeface="+mn-ea"/>
                <a:cs typeface="+mn-cs"/>
              </a:rPr>
              <a:t>-DRSP (</a:t>
            </a:r>
            <a:r>
              <a:rPr kumimoji="0" lang="en-US" sz="2000" b="0" i="0" u="none" strike="noStrike" kern="1200" cap="none" spc="0" normalizeH="0" baseline="0" noProof="0" dirty="0" err="1">
                <a:ln>
                  <a:noFill/>
                </a:ln>
                <a:solidFill>
                  <a:srgbClr val="919191">
                    <a:lumMod val="20000"/>
                    <a:lumOff val="80000"/>
                  </a:srgbClr>
                </a:solidFill>
                <a:effectLst/>
                <a:uLnTx/>
                <a:uFillTx/>
                <a:latin typeface="Comic Sans MS" panose="030F0702030302020204" pitchFamily="66" charset="0"/>
                <a:ea typeface="+mn-ea"/>
                <a:cs typeface="+mn-cs"/>
              </a:rPr>
              <a:t>drospirenon</a:t>
            </a:r>
            <a:r>
              <a:rPr kumimoji="0" lang="en-US" sz="2000" b="0" i="0" u="none" strike="noStrike" kern="1200" cap="none" spc="0" normalizeH="0" baseline="0" noProof="0" dirty="0">
                <a:ln>
                  <a:noFill/>
                </a:ln>
                <a:solidFill>
                  <a:srgbClr val="919191">
                    <a:lumMod val="20000"/>
                    <a:lumOff val="80000"/>
                  </a:srgbClr>
                </a:solidFill>
                <a:effectLst/>
                <a:uLnTx/>
                <a:uFillTx/>
                <a:latin typeface="Comic Sans MS" panose="030F0702030302020204" pitchFamily="66" charset="0"/>
                <a:ea typeface="+mn-ea"/>
                <a:cs typeface="+mn-cs"/>
              </a:rPr>
              <a:t>)</a:t>
            </a:r>
          </a:p>
        </p:txBody>
      </p:sp>
      <p:sp>
        <p:nvSpPr>
          <p:cNvPr id="8" name="Metin kutusu 7"/>
          <p:cNvSpPr txBox="1"/>
          <p:nvPr/>
        </p:nvSpPr>
        <p:spPr>
          <a:xfrm>
            <a:off x="4470400" y="77558"/>
            <a:ext cx="4298950" cy="461962"/>
          </a:xfrm>
          <a:prstGeom prst="rect">
            <a:avLst/>
          </a:prstGeom>
          <a:noFill/>
        </p:spPr>
        <p:txBody>
          <a:bodyPr>
            <a:spAutoFit/>
          </a:bodyPr>
          <a:lstStyle/>
          <a:p>
            <a:pPr marL="0" marR="0" lvl="0" indent="0" algn="l" defTabSz="914400" rtl="0" eaLnBrk="1" fontAlgn="base" latinLnBrk="0" hangingPunct="1">
              <a:lnSpc>
                <a:spcPct val="100000"/>
              </a:lnSpc>
              <a:spcBef>
                <a:spcPts val="600"/>
              </a:spcBef>
              <a:spcAft>
                <a:spcPts val="600"/>
              </a:spcAft>
              <a:buClrTx/>
              <a:buSzTx/>
              <a:buFontTx/>
              <a:buNone/>
              <a:tabLst/>
              <a:defRPr/>
            </a:pPr>
            <a:r>
              <a:rPr kumimoji="0" lang="tr-TR" altLang="en-US" sz="2400" b="0" i="0" u="none" strike="noStrike" kern="1200" cap="none" spc="0" normalizeH="0" baseline="0" noProof="0" dirty="0" err="1">
                <a:ln>
                  <a:noFill/>
                </a:ln>
                <a:solidFill>
                  <a:srgbClr val="00AE00">
                    <a:lumMod val="60000"/>
                    <a:lumOff val="40000"/>
                  </a:srgbClr>
                </a:solidFill>
                <a:effectLst>
                  <a:outerShdw blurRad="38100" dist="38100" dir="2700000" algn="tl">
                    <a:srgbClr val="000000">
                      <a:alpha val="43137"/>
                    </a:srgbClr>
                  </a:outerShdw>
                </a:effectLst>
                <a:uLnTx/>
                <a:uFillTx/>
                <a:latin typeface="Comic Sans MS" panose="030F0702030302020204" pitchFamily="66" charset="0"/>
                <a:ea typeface="+mn-ea"/>
                <a:cs typeface="+mn-cs"/>
              </a:rPr>
              <a:t>Progestinlerin</a:t>
            </a:r>
            <a:r>
              <a:rPr kumimoji="0" lang="en-US" altLang="en-US" sz="2400" b="0" i="0" u="none" strike="noStrike" kern="1200" cap="none" spc="0" normalizeH="0" baseline="0" noProof="0" dirty="0">
                <a:ln>
                  <a:noFill/>
                </a:ln>
                <a:solidFill>
                  <a:srgbClr val="00AE00">
                    <a:lumMod val="60000"/>
                    <a:lumOff val="40000"/>
                  </a:srgbClr>
                </a:solidFill>
                <a:effectLst>
                  <a:outerShdw blurRad="38100" dist="38100" dir="2700000" algn="tl">
                    <a:srgbClr val="000000">
                      <a:alpha val="43137"/>
                    </a:srgbClr>
                  </a:outerShdw>
                </a:effectLst>
                <a:uLnTx/>
                <a:uFillTx/>
                <a:latin typeface="Comic Sans MS" panose="030F0702030302020204" pitchFamily="66" charset="0"/>
                <a:ea typeface="+mn-ea"/>
                <a:cs typeface="+mn-cs"/>
              </a:rPr>
              <a:t> k</a:t>
            </a:r>
            <a:r>
              <a:rPr kumimoji="0" lang="tr-TR" altLang="en-US" sz="2400" b="0" i="0" u="none" strike="noStrike" kern="1200" cap="none" spc="0" normalizeH="0" baseline="0" noProof="0" dirty="0" err="1">
                <a:ln>
                  <a:noFill/>
                </a:ln>
                <a:solidFill>
                  <a:srgbClr val="00AE00">
                    <a:lumMod val="60000"/>
                    <a:lumOff val="40000"/>
                  </a:srgbClr>
                </a:solidFill>
                <a:effectLst>
                  <a:outerShdw blurRad="38100" dist="38100" dir="2700000" algn="tl">
                    <a:srgbClr val="000000">
                      <a:alpha val="43137"/>
                    </a:srgbClr>
                  </a:outerShdw>
                </a:effectLst>
                <a:uLnTx/>
                <a:uFillTx/>
                <a:latin typeface="Comic Sans MS" panose="030F0702030302020204" pitchFamily="66" charset="0"/>
                <a:ea typeface="+mn-ea"/>
                <a:cs typeface="+mn-cs"/>
              </a:rPr>
              <a:t>linik</a:t>
            </a:r>
            <a:r>
              <a:rPr kumimoji="0" lang="tr-TR" altLang="en-US" sz="2400" b="0" i="0" u="none" strike="noStrike" kern="1200" cap="none" spc="0" normalizeH="0" baseline="0" noProof="0" dirty="0">
                <a:ln>
                  <a:noFill/>
                </a:ln>
                <a:solidFill>
                  <a:srgbClr val="00AE00">
                    <a:lumMod val="60000"/>
                    <a:lumOff val="40000"/>
                  </a:srgbClr>
                </a:solidFill>
                <a:effectLst>
                  <a:outerShdw blurRad="38100" dist="38100" dir="2700000" algn="tl">
                    <a:srgbClr val="000000">
                      <a:alpha val="43137"/>
                    </a:srgbClr>
                  </a:outerShdw>
                </a:effectLst>
                <a:uLnTx/>
                <a:uFillTx/>
                <a:latin typeface="Comic Sans MS" panose="030F0702030302020204" pitchFamily="66" charset="0"/>
                <a:ea typeface="+mn-ea"/>
                <a:cs typeface="+mn-cs"/>
              </a:rPr>
              <a:t> etkileri</a:t>
            </a:r>
            <a:endParaRPr kumimoji="0" lang="en-US" sz="2400" b="0" i="0" u="none" strike="noStrike" kern="1200" cap="none" spc="0" normalizeH="0" baseline="0" noProof="0" dirty="0">
              <a:ln>
                <a:noFill/>
              </a:ln>
              <a:solidFill>
                <a:srgbClr val="00AE00">
                  <a:lumMod val="60000"/>
                  <a:lumOff val="40000"/>
                </a:srgbClr>
              </a:solidFill>
              <a:effectLst>
                <a:outerShdw blurRad="38100" dist="38100" dir="2700000" algn="tl">
                  <a:srgbClr val="000000">
                    <a:alpha val="43137"/>
                  </a:srgbClr>
                </a:outerShdw>
              </a:effectLst>
              <a:uLnTx/>
              <a:uFillTx/>
              <a:latin typeface="Verdana" pitchFamily="34" charset="0"/>
              <a:ea typeface="+mn-ea"/>
              <a:cs typeface="+mn-cs"/>
            </a:endParaRPr>
          </a:p>
        </p:txBody>
      </p:sp>
      <p:pic>
        <p:nvPicPr>
          <p:cNvPr id="28678" name="Resim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8763" y="147638"/>
            <a:ext cx="4168775" cy="588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Resim 1"/>
          <p:cNvPicPr>
            <a:picLocks noChangeAspect="1"/>
          </p:cNvPicPr>
          <p:nvPr/>
        </p:nvPicPr>
        <p:blipFill>
          <a:blip r:embed="rId4"/>
          <a:stretch>
            <a:fillRect/>
          </a:stretch>
        </p:blipFill>
        <p:spPr>
          <a:xfrm>
            <a:off x="258762" y="147637"/>
            <a:ext cx="4211637" cy="5881687"/>
          </a:xfrm>
          <a:prstGeom prst="rect">
            <a:avLst/>
          </a:prstGeom>
        </p:spPr>
      </p:pic>
      <p:sp>
        <p:nvSpPr>
          <p:cNvPr id="3" name="Sol Ok 2"/>
          <p:cNvSpPr/>
          <p:nvPr/>
        </p:nvSpPr>
        <p:spPr bwMode="auto">
          <a:xfrm>
            <a:off x="3690709" y="3356763"/>
            <a:ext cx="765243" cy="436597"/>
          </a:xfrm>
          <a:prstGeom prst="leftArrow">
            <a:avLst/>
          </a:prstGeom>
          <a:solidFill>
            <a:schemeClr val="bg1">
              <a:lumMod val="75000"/>
            </a:schemeClr>
          </a:solidFill>
          <a:ln w="12700" cap="flat" cmpd="sng" algn="ctr">
            <a:solidFill>
              <a:schemeClr val="bg1">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tr-TR" sz="2000" b="0" i="0" u="none" strike="noStrike" cap="none" normalizeH="0" baseline="0" smtClean="0">
              <a:ln>
                <a:noFill/>
              </a:ln>
              <a:solidFill>
                <a:schemeClr val="tx1"/>
              </a:solidFill>
              <a:effectLst/>
              <a:latin typeface="Verdana" pitchFamily="34" charset="0"/>
            </a:endParaRPr>
          </a:p>
        </p:txBody>
      </p:sp>
    </p:spTree>
    <p:extLst>
      <p:ext uri="{BB962C8B-B14F-4D97-AF65-F5344CB8AC3E}">
        <p14:creationId xmlns:p14="http://schemas.microsoft.com/office/powerpoint/2010/main" val="7584330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50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left)">
                                      <p:cBhvr>
                                        <p:cTn id="7" dur="500"/>
                                        <p:tgtEl>
                                          <p:spTgt spid="10">
                                            <p:txEl>
                                              <p:pRg st="0" end="0"/>
                                            </p:txEl>
                                          </p:spTgt>
                                        </p:tgtEl>
                                      </p:cBhvr>
                                    </p:animEffect>
                                  </p:childTnLst>
                                </p:cTn>
                              </p:par>
                              <p:par>
                                <p:cTn id="8" presetID="22" presetClass="entr" presetSubtype="8" fill="hold" nodeType="withEffect">
                                  <p:stCondLst>
                                    <p:cond delay="500"/>
                                  </p:stCondLst>
                                  <p:childTnLst>
                                    <p:set>
                                      <p:cBhvr>
                                        <p:cTn id="9" dur="1" fill="hold">
                                          <p:stCondLst>
                                            <p:cond delay="0"/>
                                          </p:stCondLst>
                                        </p:cTn>
                                        <p:tgtEl>
                                          <p:spTgt spid="10">
                                            <p:txEl>
                                              <p:pRg st="1" end="1"/>
                                            </p:txEl>
                                          </p:spTgt>
                                        </p:tgtEl>
                                        <p:attrNameLst>
                                          <p:attrName>style.visibility</p:attrName>
                                        </p:attrNameLst>
                                      </p:cBhvr>
                                      <p:to>
                                        <p:strVal val="visible"/>
                                      </p:to>
                                    </p:set>
                                    <p:animEffect transition="in" filter="wipe(left)">
                                      <p:cBhvr>
                                        <p:cTn id="10" dur="500"/>
                                        <p:tgtEl>
                                          <p:spTgt spid="10">
                                            <p:txEl>
                                              <p:pRg st="1" end="1"/>
                                            </p:txEl>
                                          </p:spTgt>
                                        </p:tgtEl>
                                      </p:cBhvr>
                                    </p:animEffect>
                                  </p:childTnLst>
                                </p:cTn>
                              </p:par>
                              <p:par>
                                <p:cTn id="11" presetID="22" presetClass="entr" presetSubtype="8" fill="hold" nodeType="withEffect">
                                  <p:stCondLst>
                                    <p:cond delay="500"/>
                                  </p:stCondLst>
                                  <p:childTnLst>
                                    <p:set>
                                      <p:cBhvr>
                                        <p:cTn id="12" dur="1" fill="hold">
                                          <p:stCondLst>
                                            <p:cond delay="0"/>
                                          </p:stCondLst>
                                        </p:cTn>
                                        <p:tgtEl>
                                          <p:spTgt spid="10">
                                            <p:txEl>
                                              <p:pRg st="2" end="2"/>
                                            </p:txEl>
                                          </p:spTgt>
                                        </p:tgtEl>
                                        <p:attrNameLst>
                                          <p:attrName>style.visibility</p:attrName>
                                        </p:attrNameLst>
                                      </p:cBhvr>
                                      <p:to>
                                        <p:strVal val="visible"/>
                                      </p:to>
                                    </p:set>
                                    <p:animEffect transition="in" filter="wipe(left)">
                                      <p:cBhvr>
                                        <p:cTn id="13" dur="500"/>
                                        <p:tgtEl>
                                          <p:spTgt spid="10">
                                            <p:txEl>
                                              <p:pRg st="2" end="2"/>
                                            </p:txEl>
                                          </p:spTgt>
                                        </p:tgtEl>
                                      </p:cBhvr>
                                    </p:animEffect>
                                  </p:childTnLst>
                                </p:cTn>
                              </p:par>
                              <p:par>
                                <p:cTn id="14" presetID="22" presetClass="entr" presetSubtype="8" fill="hold" nodeType="withEffect">
                                  <p:stCondLst>
                                    <p:cond delay="500"/>
                                  </p:stCondLst>
                                  <p:childTnLst>
                                    <p:set>
                                      <p:cBhvr>
                                        <p:cTn id="15" dur="1" fill="hold">
                                          <p:stCondLst>
                                            <p:cond delay="0"/>
                                          </p:stCondLst>
                                        </p:cTn>
                                        <p:tgtEl>
                                          <p:spTgt spid="10">
                                            <p:txEl>
                                              <p:pRg st="3" end="3"/>
                                            </p:txEl>
                                          </p:spTgt>
                                        </p:tgtEl>
                                        <p:attrNameLst>
                                          <p:attrName>style.visibility</p:attrName>
                                        </p:attrNameLst>
                                      </p:cBhvr>
                                      <p:to>
                                        <p:strVal val="visible"/>
                                      </p:to>
                                    </p:set>
                                    <p:animEffect transition="in" filter="wipe(left)">
                                      <p:cBhvr>
                                        <p:cTn id="16" dur="500"/>
                                        <p:tgtEl>
                                          <p:spTgt spid="10">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500"/>
                                  </p:stCondLst>
                                  <p:childTnLst>
                                    <p:set>
                                      <p:cBhvr>
                                        <p:cTn id="20" dur="1" fill="hold">
                                          <p:stCondLst>
                                            <p:cond delay="0"/>
                                          </p:stCondLst>
                                        </p:cTn>
                                        <p:tgtEl>
                                          <p:spTgt spid="10">
                                            <p:txEl>
                                              <p:pRg st="4" end="4"/>
                                            </p:txEl>
                                          </p:spTgt>
                                        </p:tgtEl>
                                        <p:attrNameLst>
                                          <p:attrName>style.visibility</p:attrName>
                                        </p:attrNameLst>
                                      </p:cBhvr>
                                      <p:to>
                                        <p:strVal val="visible"/>
                                      </p:to>
                                    </p:set>
                                    <p:animEffect transition="in" filter="wipe(left)">
                                      <p:cBhvr>
                                        <p:cTn id="21" dur="500"/>
                                        <p:tgtEl>
                                          <p:spTgt spid="10">
                                            <p:txEl>
                                              <p:pRg st="4" end="4"/>
                                            </p:txEl>
                                          </p:spTgt>
                                        </p:tgtEl>
                                      </p:cBhvr>
                                    </p:animEffect>
                                  </p:childTnLst>
                                </p:cTn>
                              </p:par>
                              <p:par>
                                <p:cTn id="22" presetID="22" presetClass="entr" presetSubtype="8" fill="hold" nodeType="withEffect">
                                  <p:stCondLst>
                                    <p:cond delay="500"/>
                                  </p:stCondLst>
                                  <p:childTnLst>
                                    <p:set>
                                      <p:cBhvr>
                                        <p:cTn id="23" dur="1" fill="hold">
                                          <p:stCondLst>
                                            <p:cond delay="0"/>
                                          </p:stCondLst>
                                        </p:cTn>
                                        <p:tgtEl>
                                          <p:spTgt spid="10">
                                            <p:txEl>
                                              <p:pRg st="5" end="5"/>
                                            </p:txEl>
                                          </p:spTgt>
                                        </p:tgtEl>
                                        <p:attrNameLst>
                                          <p:attrName>style.visibility</p:attrName>
                                        </p:attrNameLst>
                                      </p:cBhvr>
                                      <p:to>
                                        <p:strVal val="visible"/>
                                      </p:to>
                                    </p:set>
                                    <p:animEffect transition="in" filter="wipe(left)">
                                      <p:cBhvr>
                                        <p:cTn id="24" dur="500"/>
                                        <p:tgtEl>
                                          <p:spTgt spid="10">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500"/>
                                  </p:stCondLst>
                                  <p:childTnLst>
                                    <p:set>
                                      <p:cBhvr>
                                        <p:cTn id="28" dur="1" fill="hold">
                                          <p:stCondLst>
                                            <p:cond delay="0"/>
                                          </p:stCondLst>
                                        </p:cTn>
                                        <p:tgtEl>
                                          <p:spTgt spid="10">
                                            <p:txEl>
                                              <p:pRg st="6" end="6"/>
                                            </p:txEl>
                                          </p:spTgt>
                                        </p:tgtEl>
                                        <p:attrNameLst>
                                          <p:attrName>style.visibility</p:attrName>
                                        </p:attrNameLst>
                                      </p:cBhvr>
                                      <p:to>
                                        <p:strVal val="visible"/>
                                      </p:to>
                                    </p:set>
                                    <p:animEffect transition="in" filter="wipe(left)">
                                      <p:cBhvr>
                                        <p:cTn id="29" dur="500"/>
                                        <p:tgtEl>
                                          <p:spTgt spid="10">
                                            <p:txEl>
                                              <p:pRg st="6" end="6"/>
                                            </p:txEl>
                                          </p:spTgt>
                                        </p:tgtEl>
                                      </p:cBhvr>
                                    </p:animEffect>
                                  </p:childTnLst>
                                </p:cTn>
                              </p:par>
                              <p:par>
                                <p:cTn id="30" presetID="22" presetClass="entr" presetSubtype="8" fill="hold" nodeType="withEffect">
                                  <p:stCondLst>
                                    <p:cond delay="500"/>
                                  </p:stCondLst>
                                  <p:childTnLst>
                                    <p:set>
                                      <p:cBhvr>
                                        <p:cTn id="31" dur="1" fill="hold">
                                          <p:stCondLst>
                                            <p:cond delay="0"/>
                                          </p:stCondLst>
                                        </p:cTn>
                                        <p:tgtEl>
                                          <p:spTgt spid="10">
                                            <p:txEl>
                                              <p:pRg st="7" end="7"/>
                                            </p:txEl>
                                          </p:spTgt>
                                        </p:tgtEl>
                                        <p:attrNameLst>
                                          <p:attrName>style.visibility</p:attrName>
                                        </p:attrNameLst>
                                      </p:cBhvr>
                                      <p:to>
                                        <p:strVal val="visible"/>
                                      </p:to>
                                    </p:set>
                                    <p:animEffect transition="in" filter="wipe(left)">
                                      <p:cBhvr>
                                        <p:cTn id="32" dur="500"/>
                                        <p:tgtEl>
                                          <p:spTgt spid="10">
                                            <p:txEl>
                                              <p:pRg st="7" end="7"/>
                                            </p:txEl>
                                          </p:spTgt>
                                        </p:tgtEl>
                                      </p:cBhvr>
                                    </p:animEffect>
                                  </p:childTnLst>
                                </p:cTn>
                              </p:par>
                              <p:par>
                                <p:cTn id="33" presetID="22" presetClass="entr" presetSubtype="8" fill="hold" nodeType="withEffect">
                                  <p:stCondLst>
                                    <p:cond delay="500"/>
                                  </p:stCondLst>
                                  <p:childTnLst>
                                    <p:set>
                                      <p:cBhvr>
                                        <p:cTn id="34" dur="1" fill="hold">
                                          <p:stCondLst>
                                            <p:cond delay="0"/>
                                          </p:stCondLst>
                                        </p:cTn>
                                        <p:tgtEl>
                                          <p:spTgt spid="10">
                                            <p:txEl>
                                              <p:pRg st="8" end="8"/>
                                            </p:txEl>
                                          </p:spTgt>
                                        </p:tgtEl>
                                        <p:attrNameLst>
                                          <p:attrName>style.visibility</p:attrName>
                                        </p:attrNameLst>
                                      </p:cBhvr>
                                      <p:to>
                                        <p:strVal val="visible"/>
                                      </p:to>
                                    </p:set>
                                    <p:animEffect transition="in" filter="wipe(left)">
                                      <p:cBhvr>
                                        <p:cTn id="35" dur="500"/>
                                        <p:tgtEl>
                                          <p:spTgt spid="10">
                                            <p:txEl>
                                              <p:pRg st="8" end="8"/>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500"/>
                                  </p:stCondLst>
                                  <p:childTnLst>
                                    <p:set>
                                      <p:cBhvr>
                                        <p:cTn id="39" dur="1" fill="hold">
                                          <p:stCondLst>
                                            <p:cond delay="0"/>
                                          </p:stCondLst>
                                        </p:cTn>
                                        <p:tgtEl>
                                          <p:spTgt spid="10">
                                            <p:txEl>
                                              <p:pRg st="9" end="9"/>
                                            </p:txEl>
                                          </p:spTgt>
                                        </p:tgtEl>
                                        <p:attrNameLst>
                                          <p:attrName>style.visibility</p:attrName>
                                        </p:attrNameLst>
                                      </p:cBhvr>
                                      <p:to>
                                        <p:strVal val="visible"/>
                                      </p:to>
                                    </p:set>
                                    <p:animEffect transition="in" filter="wipe(left)">
                                      <p:cBhvr>
                                        <p:cTn id="40" dur="500"/>
                                        <p:tgtEl>
                                          <p:spTgt spid="10">
                                            <p:txEl>
                                              <p:pRg st="9" end="9"/>
                                            </p:txEl>
                                          </p:spTgt>
                                        </p:tgtEl>
                                      </p:cBhvr>
                                    </p:animEffect>
                                  </p:childTnLst>
                                </p:cTn>
                              </p:par>
                              <p:par>
                                <p:cTn id="41" presetID="22" presetClass="entr" presetSubtype="8" fill="hold" nodeType="withEffect">
                                  <p:stCondLst>
                                    <p:cond delay="500"/>
                                  </p:stCondLst>
                                  <p:childTnLst>
                                    <p:set>
                                      <p:cBhvr>
                                        <p:cTn id="42" dur="1" fill="hold">
                                          <p:stCondLst>
                                            <p:cond delay="0"/>
                                          </p:stCondLst>
                                        </p:cTn>
                                        <p:tgtEl>
                                          <p:spTgt spid="10">
                                            <p:txEl>
                                              <p:pRg st="10" end="10"/>
                                            </p:txEl>
                                          </p:spTgt>
                                        </p:tgtEl>
                                        <p:attrNameLst>
                                          <p:attrName>style.visibility</p:attrName>
                                        </p:attrNameLst>
                                      </p:cBhvr>
                                      <p:to>
                                        <p:strVal val="visible"/>
                                      </p:to>
                                    </p:set>
                                    <p:animEffect transition="in" filter="wipe(left)">
                                      <p:cBhvr>
                                        <p:cTn id="43" dur="500"/>
                                        <p:tgtEl>
                                          <p:spTgt spid="10">
                                            <p:txEl>
                                              <p:pRg st="10" end="10"/>
                                            </p:txEl>
                                          </p:spTgt>
                                        </p:tgtEl>
                                      </p:cBhvr>
                                    </p:animEffect>
                                  </p:childTnLst>
                                </p:cTn>
                              </p:par>
                              <p:par>
                                <p:cTn id="44" presetID="22" presetClass="entr" presetSubtype="8" fill="hold" nodeType="withEffect">
                                  <p:stCondLst>
                                    <p:cond delay="500"/>
                                  </p:stCondLst>
                                  <p:childTnLst>
                                    <p:set>
                                      <p:cBhvr>
                                        <p:cTn id="45" dur="1" fill="hold">
                                          <p:stCondLst>
                                            <p:cond delay="0"/>
                                          </p:stCondLst>
                                        </p:cTn>
                                        <p:tgtEl>
                                          <p:spTgt spid="10">
                                            <p:txEl>
                                              <p:pRg st="11" end="11"/>
                                            </p:txEl>
                                          </p:spTgt>
                                        </p:tgtEl>
                                        <p:attrNameLst>
                                          <p:attrName>style.visibility</p:attrName>
                                        </p:attrNameLst>
                                      </p:cBhvr>
                                      <p:to>
                                        <p:strVal val="visible"/>
                                      </p:to>
                                    </p:set>
                                    <p:animEffect transition="in" filter="wipe(left)">
                                      <p:cBhvr>
                                        <p:cTn id="46" dur="500"/>
                                        <p:tgtEl>
                                          <p:spTgt spid="10">
                                            <p:txEl>
                                              <p:pRg st="11" end="11"/>
                                            </p:txEl>
                                          </p:spTgt>
                                        </p:tgtEl>
                                      </p:cBhvr>
                                    </p:animEffect>
                                  </p:childTnLst>
                                </p:cTn>
                              </p:par>
                              <p:par>
                                <p:cTn id="47" presetID="22" presetClass="entr" presetSubtype="8" fill="hold" nodeType="withEffect">
                                  <p:stCondLst>
                                    <p:cond delay="500"/>
                                  </p:stCondLst>
                                  <p:childTnLst>
                                    <p:set>
                                      <p:cBhvr>
                                        <p:cTn id="48" dur="1" fill="hold">
                                          <p:stCondLst>
                                            <p:cond delay="0"/>
                                          </p:stCondLst>
                                        </p:cTn>
                                        <p:tgtEl>
                                          <p:spTgt spid="10">
                                            <p:txEl>
                                              <p:pRg st="12" end="12"/>
                                            </p:txEl>
                                          </p:spTgt>
                                        </p:tgtEl>
                                        <p:attrNameLst>
                                          <p:attrName>style.visibility</p:attrName>
                                        </p:attrNameLst>
                                      </p:cBhvr>
                                      <p:to>
                                        <p:strVal val="visible"/>
                                      </p:to>
                                    </p:set>
                                    <p:animEffect transition="in" filter="wipe(left)">
                                      <p:cBhvr>
                                        <p:cTn id="49" dur="500"/>
                                        <p:tgtEl>
                                          <p:spTgt spid="10">
                                            <p:txEl>
                                              <p:pRg st="12" end="12"/>
                                            </p:txEl>
                                          </p:spTgt>
                                        </p:tgtEl>
                                      </p:cBhvr>
                                    </p:animEffect>
                                  </p:childTnLst>
                                </p:cTn>
                              </p:par>
                              <p:par>
                                <p:cTn id="50" presetID="22" presetClass="entr" presetSubtype="8" fill="hold" nodeType="withEffect">
                                  <p:stCondLst>
                                    <p:cond delay="500"/>
                                  </p:stCondLst>
                                  <p:childTnLst>
                                    <p:set>
                                      <p:cBhvr>
                                        <p:cTn id="51" dur="1" fill="hold">
                                          <p:stCondLst>
                                            <p:cond delay="0"/>
                                          </p:stCondLst>
                                        </p:cTn>
                                        <p:tgtEl>
                                          <p:spTgt spid="10">
                                            <p:txEl>
                                              <p:pRg st="13" end="13"/>
                                            </p:txEl>
                                          </p:spTgt>
                                        </p:tgtEl>
                                        <p:attrNameLst>
                                          <p:attrName>style.visibility</p:attrName>
                                        </p:attrNameLst>
                                      </p:cBhvr>
                                      <p:to>
                                        <p:strVal val="visible"/>
                                      </p:to>
                                    </p:set>
                                    <p:animEffect transition="in" filter="wipe(left)">
                                      <p:cBhvr>
                                        <p:cTn id="52" dur="500"/>
                                        <p:tgtEl>
                                          <p:spTgt spid="10">
                                            <p:txEl>
                                              <p:pRg st="13" end="13"/>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500"/>
                                  </p:stCondLst>
                                  <p:childTnLst>
                                    <p:set>
                                      <p:cBhvr>
                                        <p:cTn id="56" dur="1" fill="hold">
                                          <p:stCondLst>
                                            <p:cond delay="0"/>
                                          </p:stCondLst>
                                        </p:cTn>
                                        <p:tgtEl>
                                          <p:spTgt spid="10">
                                            <p:txEl>
                                              <p:pRg st="14" end="14"/>
                                            </p:txEl>
                                          </p:spTgt>
                                        </p:tgtEl>
                                        <p:attrNameLst>
                                          <p:attrName>style.visibility</p:attrName>
                                        </p:attrNameLst>
                                      </p:cBhvr>
                                      <p:to>
                                        <p:strVal val="visible"/>
                                      </p:to>
                                    </p:set>
                                    <p:animEffect transition="in" filter="wipe(left)">
                                      <p:cBhvr>
                                        <p:cTn id="57" dur="500"/>
                                        <p:tgtEl>
                                          <p:spTgt spid="10">
                                            <p:txEl>
                                              <p:pRg st="14" end="14"/>
                                            </p:txEl>
                                          </p:spTgt>
                                        </p:tgtEl>
                                      </p:cBhvr>
                                    </p:animEffect>
                                  </p:childTnLst>
                                </p:cTn>
                              </p:par>
                              <p:par>
                                <p:cTn id="58" presetID="22" presetClass="entr" presetSubtype="8" fill="hold" nodeType="withEffect">
                                  <p:stCondLst>
                                    <p:cond delay="500"/>
                                  </p:stCondLst>
                                  <p:childTnLst>
                                    <p:set>
                                      <p:cBhvr>
                                        <p:cTn id="59" dur="1" fill="hold">
                                          <p:stCondLst>
                                            <p:cond delay="0"/>
                                          </p:stCondLst>
                                        </p:cTn>
                                        <p:tgtEl>
                                          <p:spTgt spid="10">
                                            <p:txEl>
                                              <p:pRg st="15" end="15"/>
                                            </p:txEl>
                                          </p:spTgt>
                                        </p:tgtEl>
                                        <p:attrNameLst>
                                          <p:attrName>style.visibility</p:attrName>
                                        </p:attrNameLst>
                                      </p:cBhvr>
                                      <p:to>
                                        <p:strVal val="visible"/>
                                      </p:to>
                                    </p:set>
                                    <p:animEffect transition="in" filter="wipe(left)">
                                      <p:cBhvr>
                                        <p:cTn id="60" dur="500"/>
                                        <p:tgtEl>
                                          <p:spTgt spid="10">
                                            <p:txEl>
                                              <p:pRg st="15" end="15"/>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500"/>
                                  </p:stCondLst>
                                  <p:childTnLst>
                                    <p:set>
                                      <p:cBhvr>
                                        <p:cTn id="64" dur="1" fill="hold">
                                          <p:stCondLst>
                                            <p:cond delay="0"/>
                                          </p:stCondLst>
                                        </p:cTn>
                                        <p:tgtEl>
                                          <p:spTgt spid="10">
                                            <p:txEl>
                                              <p:pRg st="16" end="16"/>
                                            </p:txEl>
                                          </p:spTgt>
                                        </p:tgtEl>
                                        <p:attrNameLst>
                                          <p:attrName>style.visibility</p:attrName>
                                        </p:attrNameLst>
                                      </p:cBhvr>
                                      <p:to>
                                        <p:strVal val="visible"/>
                                      </p:to>
                                    </p:set>
                                    <p:animEffect transition="in" filter="wipe(left)">
                                      <p:cBhvr>
                                        <p:cTn id="65" dur="500"/>
                                        <p:tgtEl>
                                          <p:spTgt spid="10">
                                            <p:txEl>
                                              <p:pRg st="16" end="16"/>
                                            </p:txEl>
                                          </p:spTgt>
                                        </p:tgtEl>
                                      </p:cBhvr>
                                    </p:animEffect>
                                  </p:childTnLst>
                                </p:cTn>
                              </p:par>
                              <p:par>
                                <p:cTn id="66" presetID="22" presetClass="entr" presetSubtype="8" fill="hold" nodeType="withEffect">
                                  <p:stCondLst>
                                    <p:cond delay="500"/>
                                  </p:stCondLst>
                                  <p:childTnLst>
                                    <p:set>
                                      <p:cBhvr>
                                        <p:cTn id="67" dur="1" fill="hold">
                                          <p:stCondLst>
                                            <p:cond delay="0"/>
                                          </p:stCondLst>
                                        </p:cTn>
                                        <p:tgtEl>
                                          <p:spTgt spid="10">
                                            <p:txEl>
                                              <p:pRg st="17" end="17"/>
                                            </p:txEl>
                                          </p:spTgt>
                                        </p:tgtEl>
                                        <p:attrNameLst>
                                          <p:attrName>style.visibility</p:attrName>
                                        </p:attrNameLst>
                                      </p:cBhvr>
                                      <p:to>
                                        <p:strVal val="visible"/>
                                      </p:to>
                                    </p:set>
                                    <p:animEffect transition="in" filter="wipe(left)">
                                      <p:cBhvr>
                                        <p:cTn id="68" dur="500"/>
                                        <p:tgtEl>
                                          <p:spTgt spid="10">
                                            <p:txEl>
                                              <p:pRg st="17" end="17"/>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53" presetClass="entr" presetSubtype="16" fill="hold" nodeType="clickEffect">
                                  <p:stCondLst>
                                    <p:cond delay="750"/>
                                  </p:stCondLst>
                                  <p:childTnLst>
                                    <p:set>
                                      <p:cBhvr>
                                        <p:cTn id="72" dur="1" fill="hold">
                                          <p:stCondLst>
                                            <p:cond delay="0"/>
                                          </p:stCondLst>
                                        </p:cTn>
                                        <p:tgtEl>
                                          <p:spTgt spid="2"/>
                                        </p:tgtEl>
                                        <p:attrNameLst>
                                          <p:attrName>style.visibility</p:attrName>
                                        </p:attrNameLst>
                                      </p:cBhvr>
                                      <p:to>
                                        <p:strVal val="visible"/>
                                      </p:to>
                                    </p:set>
                                    <p:anim calcmode="lin" valueType="num">
                                      <p:cBhvr>
                                        <p:cTn id="73" dur="750" fill="hold"/>
                                        <p:tgtEl>
                                          <p:spTgt spid="2"/>
                                        </p:tgtEl>
                                        <p:attrNameLst>
                                          <p:attrName>ppt_w</p:attrName>
                                        </p:attrNameLst>
                                      </p:cBhvr>
                                      <p:tavLst>
                                        <p:tav tm="0">
                                          <p:val>
                                            <p:fltVal val="0"/>
                                          </p:val>
                                        </p:tav>
                                        <p:tav tm="100000">
                                          <p:val>
                                            <p:strVal val="#ppt_w"/>
                                          </p:val>
                                        </p:tav>
                                      </p:tavLst>
                                    </p:anim>
                                    <p:anim calcmode="lin" valueType="num">
                                      <p:cBhvr>
                                        <p:cTn id="74" dur="750" fill="hold"/>
                                        <p:tgtEl>
                                          <p:spTgt spid="2"/>
                                        </p:tgtEl>
                                        <p:attrNameLst>
                                          <p:attrName>ppt_h</p:attrName>
                                        </p:attrNameLst>
                                      </p:cBhvr>
                                      <p:tavLst>
                                        <p:tav tm="0">
                                          <p:val>
                                            <p:fltVal val="0"/>
                                          </p:val>
                                        </p:tav>
                                        <p:tav tm="100000">
                                          <p:val>
                                            <p:strVal val="#ppt_h"/>
                                          </p:val>
                                        </p:tav>
                                      </p:tavLst>
                                    </p:anim>
                                    <p:animEffect transition="in" filter="fade">
                                      <p:cBhvr>
                                        <p:cTn id="75" dur="750"/>
                                        <p:tgtEl>
                                          <p:spTgt spid="2"/>
                                        </p:tgtEl>
                                      </p:cBhvr>
                                    </p:animEffect>
                                  </p:childTnLst>
                                </p:cTn>
                              </p:par>
                              <p:par>
                                <p:cTn id="76" presetID="22" presetClass="entr" presetSubtype="2" fill="hold" grpId="0" nodeType="withEffect">
                                  <p:stCondLst>
                                    <p:cond delay="1500"/>
                                  </p:stCondLst>
                                  <p:childTnLst>
                                    <p:set>
                                      <p:cBhvr>
                                        <p:cTn id="77" dur="1" fill="hold">
                                          <p:stCondLst>
                                            <p:cond delay="0"/>
                                          </p:stCondLst>
                                        </p:cTn>
                                        <p:tgtEl>
                                          <p:spTgt spid="3"/>
                                        </p:tgtEl>
                                        <p:attrNameLst>
                                          <p:attrName>style.visibility</p:attrName>
                                        </p:attrNameLst>
                                      </p:cBhvr>
                                      <p:to>
                                        <p:strVal val="visible"/>
                                      </p:to>
                                    </p:set>
                                    <p:animEffect transition="in" filter="wipe(right)">
                                      <p:cBhvr>
                                        <p:cTn id="78"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95168" cy="6858000"/>
          </a:xfrm>
          <a:prstGeom prst="rect">
            <a:avLst/>
          </a:prstGeom>
        </p:spPr>
      </p:pic>
      <p:pic>
        <p:nvPicPr>
          <p:cNvPr id="4" name="Resim 3"/>
          <p:cNvPicPr>
            <a:picLocks noChangeAspect="1"/>
          </p:cNvPicPr>
          <p:nvPr/>
        </p:nvPicPr>
        <p:blipFill>
          <a:blip r:embed="rId3"/>
          <a:stretch>
            <a:fillRect/>
          </a:stretch>
        </p:blipFill>
        <p:spPr>
          <a:xfrm>
            <a:off x="56842" y="117990"/>
            <a:ext cx="9138326" cy="1516977"/>
          </a:xfrm>
          <a:prstGeom prst="rect">
            <a:avLst/>
          </a:prstGeom>
        </p:spPr>
      </p:pic>
      <p:pic>
        <p:nvPicPr>
          <p:cNvPr id="5" name="Resim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628" y="1738706"/>
            <a:ext cx="6516463" cy="2672769"/>
          </a:xfrm>
          <a:prstGeom prst="rect">
            <a:avLst/>
          </a:prstGeom>
        </p:spPr>
      </p:pic>
      <p:pic>
        <p:nvPicPr>
          <p:cNvPr id="6" name="Resim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25117" y="4459005"/>
            <a:ext cx="5683646" cy="2410846"/>
          </a:xfrm>
          <a:prstGeom prst="rect">
            <a:avLst/>
          </a:prstGeom>
        </p:spPr>
      </p:pic>
      <p:sp>
        <p:nvSpPr>
          <p:cNvPr id="7" name="Metin kutusu 6"/>
          <p:cNvSpPr txBox="1"/>
          <p:nvPr/>
        </p:nvSpPr>
        <p:spPr>
          <a:xfrm>
            <a:off x="6450162" y="2345445"/>
            <a:ext cx="2693838" cy="707886"/>
          </a:xfrm>
          <a:prstGeom prst="rect">
            <a:avLst/>
          </a:prstGeom>
          <a:noFill/>
        </p:spPr>
        <p:txBody>
          <a:bodyPr wrap="square" rtlCol="0">
            <a:spAutoFit/>
          </a:bodyPr>
          <a:lstStyle/>
          <a:p>
            <a:pPr algn="ctr"/>
            <a:endParaRPr lang="tr-TR" sz="4000" dirty="0">
              <a:solidFill>
                <a:srgbClr val="C00000"/>
              </a:solidFill>
            </a:endParaRPr>
          </a:p>
        </p:txBody>
      </p:sp>
      <p:sp>
        <p:nvSpPr>
          <p:cNvPr id="8" name="Aşağı Ok Belirtme Çizgisi 7"/>
          <p:cNvSpPr/>
          <p:nvPr/>
        </p:nvSpPr>
        <p:spPr bwMode="auto">
          <a:xfrm>
            <a:off x="5655555" y="3089010"/>
            <a:ext cx="3395139" cy="2086327"/>
          </a:xfrm>
          <a:prstGeom prst="downArrowCallout">
            <a:avLst/>
          </a:prstGeom>
          <a:solidFill>
            <a:srgbClr val="C0000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tr-TR" sz="3200" dirty="0">
                <a:effectLst>
                  <a:outerShdw blurRad="38100" dist="38100" dir="2700000" algn="tl">
                    <a:srgbClr val="000000">
                      <a:alpha val="43137"/>
                    </a:srgbClr>
                  </a:outerShdw>
                </a:effectLst>
              </a:rPr>
              <a:t>%40</a:t>
            </a:r>
          </a:p>
          <a:p>
            <a:pPr algn="ctr"/>
            <a:r>
              <a:rPr lang="tr-TR" sz="3200" dirty="0">
                <a:effectLst>
                  <a:outerShdw blurRad="38100" dist="38100" dir="2700000" algn="tl">
                    <a:srgbClr val="000000">
                      <a:alpha val="43137"/>
                    </a:srgbClr>
                  </a:outerShdw>
                </a:effectLst>
              </a:rPr>
              <a:t>Doktor önerisi</a:t>
            </a:r>
          </a:p>
        </p:txBody>
      </p:sp>
    </p:spTree>
    <p:extLst>
      <p:ext uri="{BB962C8B-B14F-4D97-AF65-F5344CB8AC3E}">
        <p14:creationId xmlns:p14="http://schemas.microsoft.com/office/powerpoint/2010/main" val="165715987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150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Effect transition="in" filter="fade">
                                      <p:cBhvr>
                                        <p:cTn id="9" dur="2000"/>
                                        <p:tgtEl>
                                          <p:spTgt spid="4"/>
                                        </p:tgtEl>
                                      </p:cBhvr>
                                    </p:animEffect>
                                  </p:childTnLst>
                                </p:cTn>
                              </p:par>
                            </p:childTnLst>
                          </p:cTn>
                        </p:par>
                        <p:par>
                          <p:cTn id="10" fill="hold">
                            <p:stCondLst>
                              <p:cond delay="3500"/>
                            </p:stCondLst>
                            <p:childTnLst>
                              <p:par>
                                <p:cTn id="11" presetID="53" presetClass="entr" presetSubtype="16" fill="hold" nodeType="afterEffect">
                                  <p:stCondLst>
                                    <p:cond delay="100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Effect transition="in" filter="fade">
                                      <p:cBhvr>
                                        <p:cTn id="15" dur="10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1000" fill="hold"/>
                                        <p:tgtEl>
                                          <p:spTgt spid="6"/>
                                        </p:tgtEl>
                                        <p:attrNameLst>
                                          <p:attrName>ppt_w</p:attrName>
                                        </p:attrNameLst>
                                      </p:cBhvr>
                                      <p:tavLst>
                                        <p:tav tm="0">
                                          <p:val>
                                            <p:fltVal val="0"/>
                                          </p:val>
                                        </p:tav>
                                        <p:tav tm="100000">
                                          <p:val>
                                            <p:strVal val="#ppt_w"/>
                                          </p:val>
                                        </p:tav>
                                      </p:tavLst>
                                    </p:anim>
                                    <p:anim calcmode="lin" valueType="num">
                                      <p:cBhvr>
                                        <p:cTn id="21" dur="1000" fill="hold"/>
                                        <p:tgtEl>
                                          <p:spTgt spid="6"/>
                                        </p:tgtEl>
                                        <p:attrNameLst>
                                          <p:attrName>ppt_h</p:attrName>
                                        </p:attrNameLst>
                                      </p:cBhvr>
                                      <p:tavLst>
                                        <p:tav tm="0">
                                          <p:val>
                                            <p:fltVal val="0"/>
                                          </p:val>
                                        </p:tav>
                                        <p:tav tm="100000">
                                          <p:val>
                                            <p:strVal val="#ppt_h"/>
                                          </p:val>
                                        </p:tav>
                                      </p:tavLst>
                                    </p:anim>
                                    <p:animEffect transition="in" filter="fade">
                                      <p:cBhvr>
                                        <p:cTn id="22" dur="1000"/>
                                        <p:tgtEl>
                                          <p:spTgt spid="6"/>
                                        </p:tgtEl>
                                      </p:cBhvr>
                                    </p:animEffect>
                                  </p:childTnLst>
                                </p:cTn>
                              </p:par>
                            </p:childTnLst>
                          </p:cTn>
                        </p:par>
                        <p:par>
                          <p:cTn id="23" fill="hold">
                            <p:stCondLst>
                              <p:cond delay="1000"/>
                            </p:stCondLst>
                            <p:childTnLst>
                              <p:par>
                                <p:cTn id="24" presetID="2" presetClass="entr" presetSubtype="1" fill="hold" grpId="0" nodeType="afterEffect">
                                  <p:stCondLst>
                                    <p:cond delay="250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1000" fill="hold"/>
                                        <p:tgtEl>
                                          <p:spTgt spid="8"/>
                                        </p:tgtEl>
                                        <p:attrNameLst>
                                          <p:attrName>ppt_x</p:attrName>
                                        </p:attrNameLst>
                                      </p:cBhvr>
                                      <p:tavLst>
                                        <p:tav tm="0">
                                          <p:val>
                                            <p:strVal val="#ppt_x"/>
                                          </p:val>
                                        </p:tav>
                                        <p:tav tm="100000">
                                          <p:val>
                                            <p:strVal val="#ppt_x"/>
                                          </p:val>
                                        </p:tav>
                                      </p:tavLst>
                                    </p:anim>
                                    <p:anim calcmode="lin" valueType="num">
                                      <p:cBhvr additive="base">
                                        <p:cTn id="27" dur="10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Data Powerponit">
  <a:themeElements>
    <a:clrScheme name="Data Powerponi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ata Powerponit">
      <a:majorFont>
        <a:latin typeface="Verdana"/>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tr-TR" sz="20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tr-TR" sz="20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Data Powerponi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ata Powerponi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ata Powerponi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ata Powerponi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ata Powerponi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ata Powerponi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ata Powerponi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ata Powerponit">
  <a:themeElements>
    <a:clrScheme name="">
      <a:dk1>
        <a:srgbClr val="000000"/>
      </a:dk1>
      <a:lt1>
        <a:srgbClr val="00AE00"/>
      </a:lt1>
      <a:dk2>
        <a:srgbClr val="000000"/>
      </a:dk2>
      <a:lt2>
        <a:srgbClr val="919191"/>
      </a:lt2>
      <a:accent1>
        <a:srgbClr val="618FFD"/>
      </a:accent1>
      <a:accent2>
        <a:srgbClr val="00AE00"/>
      </a:accent2>
      <a:accent3>
        <a:srgbClr val="AAD3AA"/>
      </a:accent3>
      <a:accent4>
        <a:srgbClr val="000000"/>
      </a:accent4>
      <a:accent5>
        <a:srgbClr val="B7C6FE"/>
      </a:accent5>
      <a:accent6>
        <a:srgbClr val="009D00"/>
      </a:accent6>
      <a:hlink>
        <a:srgbClr val="FC0128"/>
      </a:hlink>
      <a:folHlink>
        <a:srgbClr val="CECECE"/>
      </a:folHlink>
    </a:clrScheme>
    <a:fontScheme name="Data Powerponit">
      <a:majorFont>
        <a:latin typeface="Verdana"/>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tr-TR" sz="20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tr-TR" sz="20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Data Powerponi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ata Powerponi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ata Powerponi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ata Powerponi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ata Powerponi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ata Powerponi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ata Powerponi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22273</TotalTime>
  <Pages>87</Pages>
  <Words>2431</Words>
  <Application>Microsoft Office PowerPoint</Application>
  <PresentationFormat>Ekran Gösterisi (4:3)</PresentationFormat>
  <Paragraphs>288</Paragraphs>
  <Slides>13</Slides>
  <Notes>9</Notes>
  <HiddenSlides>0</HiddenSlides>
  <MMClips>0</MMClips>
  <ScaleCrop>false</ScaleCrop>
  <HeadingPairs>
    <vt:vector size="8" baseType="variant">
      <vt:variant>
        <vt:lpstr>Kullanılan Yazı Tipleri</vt:lpstr>
      </vt:variant>
      <vt:variant>
        <vt:i4>6</vt:i4>
      </vt:variant>
      <vt:variant>
        <vt:lpstr>Tema</vt:lpstr>
      </vt:variant>
      <vt:variant>
        <vt:i4>2</vt:i4>
      </vt:variant>
      <vt:variant>
        <vt:lpstr>Eklenmiş OLE Hizmet Programları</vt:lpstr>
      </vt:variant>
      <vt:variant>
        <vt:i4>1</vt:i4>
      </vt:variant>
      <vt:variant>
        <vt:lpstr>Slayt Başlıkları</vt:lpstr>
      </vt:variant>
      <vt:variant>
        <vt:i4>13</vt:i4>
      </vt:variant>
    </vt:vector>
  </HeadingPairs>
  <TitlesOfParts>
    <vt:vector size="22" baseType="lpstr">
      <vt:lpstr>Arial</vt:lpstr>
      <vt:lpstr>Calibri</vt:lpstr>
      <vt:lpstr>Comic Sans MS</vt:lpstr>
      <vt:lpstr>Tahoma</vt:lpstr>
      <vt:lpstr>Times New Roman</vt:lpstr>
      <vt:lpstr>Verdana</vt:lpstr>
      <vt:lpstr>Data Powerponit</vt:lpstr>
      <vt:lpstr>1_Data Powerponit</vt:lpstr>
      <vt:lpstr>think-cell Slide</vt:lpstr>
      <vt:lpstr>PowerPoint Sunusu</vt:lpstr>
      <vt:lpstr>OK’lardaki değişim</vt:lpstr>
      <vt:lpstr>EÖ değiştirme gerekçeleri</vt:lpstr>
      <vt:lpstr>VTE riski DNG-ÖV’da diğer KOK’dan daha azdır (INAS SCORE Study)</vt:lpstr>
      <vt:lpstr>Östrojen - Progesteron Endometrial Sekretuar Cevap</vt:lpstr>
      <vt:lpstr>Oral kontraseptiflere yeni başlayanlarda Kanama ve yaklaşım </vt:lpstr>
      <vt:lpstr>Kombine OK’lardaki Farklılık</vt:lpstr>
      <vt:lpstr>PowerPoint Sunusu</vt:lpstr>
      <vt:lpstr>PowerPoint Sunusu</vt:lpstr>
      <vt:lpstr>LNS-IUS Kontrasepsiyon dışı kullanımı</vt:lpstr>
      <vt:lpstr>PowerPoint Sunusu</vt:lpstr>
      <vt:lpstr>Kişiye Özel OK seçimi  - özet</vt:lpstr>
      <vt:lpstr>Özet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Menopozda HRT seçenekleri</dc:title>
  <dc:creator>Prof.Dr.Sezai Şahmay</dc:creator>
  <dc:description>14.01.2005-7.Uludağ kış kongresinde sunuldu.</dc:description>
  <cp:lastModifiedBy>Prof.Dr.Sezai Sahmay</cp:lastModifiedBy>
  <cp:revision>732</cp:revision>
  <cp:lastPrinted>1601-01-01T00:00:00Z</cp:lastPrinted>
  <dcterms:created xsi:type="dcterms:W3CDTF">1998-05-14T21:41:36Z</dcterms:created>
  <dcterms:modified xsi:type="dcterms:W3CDTF">2017-01-14T13:38:11Z</dcterms:modified>
</cp:coreProperties>
</file>