
<file path=[Content_Types].xml><?xml version="1.0" encoding="utf-8"?>
<Types xmlns="http://schemas.openxmlformats.org/package/2006/content-types">
  <Default Extension="xml" ContentType="application/xml"/>
  <Default Extension="jpeg" ContentType="image/jpeg"/>
  <Default Extension="png" ContentType="image/png"/>
  <Default Extension="JPG" ContentType="image/jpeg"/>
  <Default Extension="rels" ContentType="application/vnd.openxmlformats-package.relationships+xml"/>
  <Default Extension="tiff" ContentType="image/tif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slides/slide167.xml" ContentType="application/vnd.openxmlformats-officedocument.presentationml.slide+xml"/>
  <Override PartName="/ppt/slides/slide168.xml" ContentType="application/vnd.openxmlformats-officedocument.presentationml.slide+xml"/>
  <Override PartName="/ppt/slides/slide169.xml" ContentType="application/vnd.openxmlformats-officedocument.presentationml.slide+xml"/>
  <Override PartName="/ppt/slides/slide170.xml" ContentType="application/vnd.openxmlformats-officedocument.presentationml.slide+xml"/>
  <Override PartName="/ppt/slides/slide171.xml" ContentType="application/vnd.openxmlformats-officedocument.presentationml.slide+xml"/>
  <Override PartName="/ppt/slides/slide172.xml" ContentType="application/vnd.openxmlformats-officedocument.presentationml.slide+xml"/>
  <Override PartName="/ppt/slides/slide173.xml" ContentType="application/vnd.openxmlformats-officedocument.presentationml.slide+xml"/>
  <Override PartName="/ppt/slides/slide174.xml" ContentType="application/vnd.openxmlformats-officedocument.presentationml.slide+xml"/>
  <Override PartName="/ppt/slides/slide175.xml" ContentType="application/vnd.openxmlformats-officedocument.presentationml.slide+xml"/>
  <Override PartName="/ppt/slides/slide176.xml" ContentType="application/vnd.openxmlformats-officedocument.presentationml.slide+xml"/>
  <Override PartName="/ppt/slides/slide177.xml" ContentType="application/vnd.openxmlformats-officedocument.presentationml.slide+xml"/>
  <Override PartName="/ppt/slides/slide178.xml" ContentType="application/vnd.openxmlformats-officedocument.presentationml.slide+xml"/>
  <Override PartName="/ppt/slides/slide179.xml" ContentType="application/vnd.openxmlformats-officedocument.presentationml.slide+xml"/>
  <Override PartName="/ppt/slides/slide180.xml" ContentType="application/vnd.openxmlformats-officedocument.presentationml.slide+xml"/>
  <Override PartName="/ppt/slides/slide181.xml" ContentType="application/vnd.openxmlformats-officedocument.presentationml.slide+xml"/>
  <Override PartName="/ppt/slides/slide182.xml" ContentType="application/vnd.openxmlformats-officedocument.presentationml.slide+xml"/>
  <Override PartName="/ppt/slides/slide183.xml" ContentType="application/vnd.openxmlformats-officedocument.presentationml.slide+xml"/>
  <Override PartName="/ppt/slides/slide184.xml" ContentType="application/vnd.openxmlformats-officedocument.presentationml.slide+xml"/>
  <Override PartName="/ppt/slides/slide185.xml" ContentType="application/vnd.openxmlformats-officedocument.presentationml.slide+xml"/>
  <Override PartName="/ppt/slides/slide186.xml" ContentType="application/vnd.openxmlformats-officedocument.presentationml.slide+xml"/>
  <Override PartName="/ppt/slides/slide187.xml" ContentType="application/vnd.openxmlformats-officedocument.presentationml.slide+xml"/>
  <Override PartName="/ppt/slides/slide188.xml" ContentType="application/vnd.openxmlformats-officedocument.presentationml.slide+xml"/>
  <Override PartName="/ppt/slides/slide18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1"/>
  </p:sldMasterIdLst>
  <p:notesMasterIdLst>
    <p:notesMasterId r:id="rId191"/>
  </p:notesMasterIdLst>
  <p:handoutMasterIdLst>
    <p:handoutMasterId r:id="rId192"/>
  </p:handoutMasterIdLst>
  <p:sldIdLst>
    <p:sldId id="500" r:id="rId2"/>
    <p:sldId id="753" r:id="rId3"/>
    <p:sldId id="754" r:id="rId4"/>
    <p:sldId id="757" r:id="rId5"/>
    <p:sldId id="758" r:id="rId6"/>
    <p:sldId id="640" r:id="rId7"/>
    <p:sldId id="690" r:id="rId8"/>
    <p:sldId id="693" r:id="rId9"/>
    <p:sldId id="694" r:id="rId10"/>
    <p:sldId id="695" r:id="rId11"/>
    <p:sldId id="617" r:id="rId12"/>
    <p:sldId id="700" r:id="rId13"/>
    <p:sldId id="703" r:id="rId14"/>
    <p:sldId id="618" r:id="rId15"/>
    <p:sldId id="765" r:id="rId16"/>
    <p:sldId id="711" r:id="rId17"/>
    <p:sldId id="712" r:id="rId18"/>
    <p:sldId id="619" r:id="rId19"/>
    <p:sldId id="737" r:id="rId20"/>
    <p:sldId id="620" r:id="rId21"/>
    <p:sldId id="641" r:id="rId22"/>
    <p:sldId id="676" r:id="rId23"/>
    <p:sldId id="621" r:id="rId24"/>
    <p:sldId id="673" r:id="rId25"/>
    <p:sldId id="674" r:id="rId26"/>
    <p:sldId id="675" r:id="rId27"/>
    <p:sldId id="672" r:id="rId28"/>
    <p:sldId id="830" r:id="rId29"/>
    <p:sldId id="831" r:id="rId30"/>
    <p:sldId id="832" r:id="rId31"/>
    <p:sldId id="642" r:id="rId32"/>
    <p:sldId id="833" r:id="rId33"/>
    <p:sldId id="840" r:id="rId34"/>
    <p:sldId id="766" r:id="rId35"/>
    <p:sldId id="738" r:id="rId36"/>
    <p:sldId id="643" r:id="rId37"/>
    <p:sldId id="622" r:id="rId38"/>
    <p:sldId id="835" r:id="rId39"/>
    <p:sldId id="834" r:id="rId40"/>
    <p:sldId id="623" r:id="rId41"/>
    <p:sldId id="836" r:id="rId42"/>
    <p:sldId id="624" r:id="rId43"/>
    <p:sldId id="645" r:id="rId44"/>
    <p:sldId id="837" r:id="rId45"/>
    <p:sldId id="644" r:id="rId46"/>
    <p:sldId id="739" r:id="rId47"/>
    <p:sldId id="838" r:id="rId48"/>
    <p:sldId id="647" r:id="rId49"/>
    <p:sldId id="718" r:id="rId50"/>
    <p:sldId id="767" r:id="rId51"/>
    <p:sldId id="768" r:id="rId52"/>
    <p:sldId id="769" r:id="rId53"/>
    <p:sldId id="625" r:id="rId54"/>
    <p:sldId id="626" r:id="rId55"/>
    <p:sldId id="680" r:id="rId56"/>
    <p:sldId id="770" r:id="rId57"/>
    <p:sldId id="627" r:id="rId58"/>
    <p:sldId id="648" r:id="rId59"/>
    <p:sldId id="652" r:id="rId60"/>
    <p:sldId id="653" r:id="rId61"/>
    <p:sldId id="654" r:id="rId62"/>
    <p:sldId id="655" r:id="rId63"/>
    <p:sldId id="656" r:id="rId64"/>
    <p:sldId id="793" r:id="rId65"/>
    <p:sldId id="646" r:id="rId66"/>
    <p:sldId id="839" r:id="rId67"/>
    <p:sldId id="706" r:id="rId68"/>
    <p:sldId id="735" r:id="rId69"/>
    <p:sldId id="707" r:id="rId70"/>
    <p:sldId id="701" r:id="rId71"/>
    <p:sldId id="740" r:id="rId72"/>
    <p:sldId id="741" r:id="rId73"/>
    <p:sldId id="719" r:id="rId74"/>
    <p:sldId id="705" r:id="rId75"/>
    <p:sldId id="819" r:id="rId76"/>
    <p:sldId id="841" r:id="rId77"/>
    <p:sldId id="759" r:id="rId78"/>
    <p:sldId id="760" r:id="rId79"/>
    <p:sldId id="777" r:id="rId80"/>
    <p:sldId id="761" r:id="rId81"/>
    <p:sldId id="751" r:id="rId82"/>
    <p:sldId id="677" r:id="rId83"/>
    <p:sldId id="843" r:id="rId84"/>
    <p:sldId id="691" r:id="rId85"/>
    <p:sldId id="635" r:id="rId86"/>
    <p:sldId id="692" r:id="rId87"/>
    <p:sldId id="636" r:id="rId88"/>
    <p:sldId id="637" r:id="rId89"/>
    <p:sldId id="771" r:id="rId90"/>
    <p:sldId id="678" r:id="rId91"/>
    <p:sldId id="720" r:id="rId92"/>
    <p:sldId id="586" r:id="rId93"/>
    <p:sldId id="736" r:id="rId94"/>
    <p:sldId id="772" r:id="rId95"/>
    <p:sldId id="773" r:id="rId96"/>
    <p:sldId id="774" r:id="rId97"/>
    <p:sldId id="742" r:id="rId98"/>
    <p:sldId id="743" r:id="rId99"/>
    <p:sldId id="744" r:id="rId100"/>
    <p:sldId id="745" r:id="rId101"/>
    <p:sldId id="746" r:id="rId102"/>
    <p:sldId id="747" r:id="rId103"/>
    <p:sldId id="755" r:id="rId104"/>
    <p:sldId id="842" r:id="rId105"/>
    <p:sldId id="721" r:id="rId106"/>
    <p:sldId id="722" r:id="rId107"/>
    <p:sldId id="723" r:id="rId108"/>
    <p:sldId id="724" r:id="rId109"/>
    <p:sldId id="845" r:id="rId110"/>
    <p:sldId id="702" r:id="rId111"/>
    <p:sldId id="803" r:id="rId112"/>
    <p:sldId id="804" r:id="rId113"/>
    <p:sldId id="780" r:id="rId114"/>
    <p:sldId id="781" r:id="rId115"/>
    <p:sldId id="782" r:id="rId116"/>
    <p:sldId id="778" r:id="rId117"/>
    <p:sldId id="820" r:id="rId118"/>
    <p:sldId id="821" r:id="rId119"/>
    <p:sldId id="783" r:id="rId120"/>
    <p:sldId id="784" r:id="rId121"/>
    <p:sldId id="785" r:id="rId122"/>
    <p:sldId id="815" r:id="rId123"/>
    <p:sldId id="786" r:id="rId124"/>
    <p:sldId id="816" r:id="rId125"/>
    <p:sldId id="787" r:id="rId126"/>
    <p:sldId id="788" r:id="rId127"/>
    <p:sldId id="789" r:id="rId128"/>
    <p:sldId id="817" r:id="rId129"/>
    <p:sldId id="818" r:id="rId130"/>
    <p:sldId id="779" r:id="rId131"/>
    <p:sldId id="790" r:id="rId132"/>
    <p:sldId id="791" r:id="rId133"/>
    <p:sldId id="798" r:id="rId134"/>
    <p:sldId id="792" r:id="rId135"/>
    <p:sldId id="794" r:id="rId136"/>
    <p:sldId id="795" r:id="rId137"/>
    <p:sldId id="796" r:id="rId138"/>
    <p:sldId id="799" r:id="rId139"/>
    <p:sldId id="800" r:id="rId140"/>
    <p:sldId id="801" r:id="rId141"/>
    <p:sldId id="802" r:id="rId142"/>
    <p:sldId id="797" r:id="rId143"/>
    <p:sldId id="681" r:id="rId144"/>
    <p:sldId id="685" r:id="rId145"/>
    <p:sldId id="805" r:id="rId146"/>
    <p:sldId id="806" r:id="rId147"/>
    <p:sldId id="763" r:id="rId148"/>
    <p:sldId id="727" r:id="rId149"/>
    <p:sldId id="825" r:id="rId150"/>
    <p:sldId id="826" r:id="rId151"/>
    <p:sldId id="682" r:id="rId152"/>
    <p:sldId id="686" r:id="rId153"/>
    <p:sldId id="687" r:id="rId154"/>
    <p:sldId id="709" r:id="rId155"/>
    <p:sldId id="807" r:id="rId156"/>
    <p:sldId id="808" r:id="rId157"/>
    <p:sldId id="809" r:id="rId158"/>
    <p:sldId id="810" r:id="rId159"/>
    <p:sldId id="811" r:id="rId160"/>
    <p:sldId id="822" r:id="rId161"/>
    <p:sldId id="823" r:id="rId162"/>
    <p:sldId id="824" r:id="rId163"/>
    <p:sldId id="814" r:id="rId164"/>
    <p:sldId id="827" r:id="rId165"/>
    <p:sldId id="828" r:id="rId166"/>
    <p:sldId id="812" r:id="rId167"/>
    <p:sldId id="764" r:id="rId168"/>
    <p:sldId id="660" r:id="rId169"/>
    <p:sldId id="661" r:id="rId170"/>
    <p:sldId id="728" r:id="rId171"/>
    <p:sldId id="669" r:id="rId172"/>
    <p:sldId id="663" r:id="rId173"/>
    <p:sldId id="729" r:id="rId174"/>
    <p:sldId id="664" r:id="rId175"/>
    <p:sldId id="730" r:id="rId176"/>
    <p:sldId id="670" r:id="rId177"/>
    <p:sldId id="671" r:id="rId178"/>
    <p:sldId id="731" r:id="rId179"/>
    <p:sldId id="732" r:id="rId180"/>
    <p:sldId id="710" r:id="rId181"/>
    <p:sldId id="733" r:id="rId182"/>
    <p:sldId id="762" r:id="rId183"/>
    <p:sldId id="844" r:id="rId184"/>
    <p:sldId id="734" r:id="rId185"/>
    <p:sldId id="696" r:id="rId186"/>
    <p:sldId id="697" r:id="rId187"/>
    <p:sldId id="698" r:id="rId188"/>
    <p:sldId id="699" r:id="rId189"/>
    <p:sldId id="657" r:id="rId190"/>
  </p:sldIdLst>
  <p:sldSz cx="9144000" cy="6858000" type="screen4x3"/>
  <p:notesSz cx="6623050" cy="9810750"/>
  <p:defaultTextStyle>
    <a:defPPr>
      <a:defRPr lang="en-US"/>
    </a:defPPr>
    <a:lvl1pPr algn="l" rtl="0" fontAlgn="base">
      <a:spcBef>
        <a:spcPct val="0"/>
      </a:spcBef>
      <a:spcAft>
        <a:spcPct val="0"/>
      </a:spcAft>
      <a:defRPr sz="2400" b="1" kern="1200">
        <a:solidFill>
          <a:schemeClr val="tx1"/>
        </a:solidFill>
        <a:latin typeface="Arial" charset="0"/>
        <a:ea typeface="+mn-ea"/>
        <a:cs typeface="Arial" charset="0"/>
      </a:defRPr>
    </a:lvl1pPr>
    <a:lvl2pPr marL="457200" algn="l" rtl="0" fontAlgn="base">
      <a:spcBef>
        <a:spcPct val="0"/>
      </a:spcBef>
      <a:spcAft>
        <a:spcPct val="0"/>
      </a:spcAft>
      <a:defRPr sz="2400" b="1" kern="1200">
        <a:solidFill>
          <a:schemeClr val="tx1"/>
        </a:solidFill>
        <a:latin typeface="Arial" charset="0"/>
        <a:ea typeface="+mn-ea"/>
        <a:cs typeface="Arial" charset="0"/>
      </a:defRPr>
    </a:lvl2pPr>
    <a:lvl3pPr marL="914400" algn="l" rtl="0" fontAlgn="base">
      <a:spcBef>
        <a:spcPct val="0"/>
      </a:spcBef>
      <a:spcAft>
        <a:spcPct val="0"/>
      </a:spcAft>
      <a:defRPr sz="2400" b="1" kern="1200">
        <a:solidFill>
          <a:schemeClr val="tx1"/>
        </a:solidFill>
        <a:latin typeface="Arial" charset="0"/>
        <a:ea typeface="+mn-ea"/>
        <a:cs typeface="Arial" charset="0"/>
      </a:defRPr>
    </a:lvl3pPr>
    <a:lvl4pPr marL="1371600" algn="l" rtl="0" fontAlgn="base">
      <a:spcBef>
        <a:spcPct val="0"/>
      </a:spcBef>
      <a:spcAft>
        <a:spcPct val="0"/>
      </a:spcAft>
      <a:defRPr sz="2400" b="1" kern="1200">
        <a:solidFill>
          <a:schemeClr val="tx1"/>
        </a:solidFill>
        <a:latin typeface="Arial" charset="0"/>
        <a:ea typeface="+mn-ea"/>
        <a:cs typeface="Arial" charset="0"/>
      </a:defRPr>
    </a:lvl4pPr>
    <a:lvl5pPr marL="1828800" algn="l" rtl="0" fontAlgn="base">
      <a:spcBef>
        <a:spcPct val="0"/>
      </a:spcBef>
      <a:spcAft>
        <a:spcPct val="0"/>
      </a:spcAft>
      <a:defRPr sz="2400" b="1" kern="1200">
        <a:solidFill>
          <a:schemeClr val="tx1"/>
        </a:solidFill>
        <a:latin typeface="Arial" charset="0"/>
        <a:ea typeface="+mn-ea"/>
        <a:cs typeface="Arial" charset="0"/>
      </a:defRPr>
    </a:lvl5pPr>
    <a:lvl6pPr marL="2286000" algn="l" defTabSz="914400" rtl="0" eaLnBrk="1" latinLnBrk="0" hangingPunct="1">
      <a:defRPr sz="2400" b="1" kern="1200">
        <a:solidFill>
          <a:schemeClr val="tx1"/>
        </a:solidFill>
        <a:latin typeface="Arial" charset="0"/>
        <a:ea typeface="+mn-ea"/>
        <a:cs typeface="Arial" charset="0"/>
      </a:defRPr>
    </a:lvl6pPr>
    <a:lvl7pPr marL="2743200" algn="l" defTabSz="914400" rtl="0" eaLnBrk="1" latinLnBrk="0" hangingPunct="1">
      <a:defRPr sz="2400" b="1" kern="1200">
        <a:solidFill>
          <a:schemeClr val="tx1"/>
        </a:solidFill>
        <a:latin typeface="Arial" charset="0"/>
        <a:ea typeface="+mn-ea"/>
        <a:cs typeface="Arial" charset="0"/>
      </a:defRPr>
    </a:lvl7pPr>
    <a:lvl8pPr marL="3200400" algn="l" defTabSz="914400" rtl="0" eaLnBrk="1" latinLnBrk="0" hangingPunct="1">
      <a:defRPr sz="2400" b="1" kern="1200">
        <a:solidFill>
          <a:schemeClr val="tx1"/>
        </a:solidFill>
        <a:latin typeface="Arial" charset="0"/>
        <a:ea typeface="+mn-ea"/>
        <a:cs typeface="Arial" charset="0"/>
      </a:defRPr>
    </a:lvl8pPr>
    <a:lvl9pPr marL="3657600" algn="l" defTabSz="914400" rtl="0" eaLnBrk="1" latinLnBrk="0" hangingPunct="1">
      <a:defRPr sz="2400" b="1" kern="1200">
        <a:solidFill>
          <a:schemeClr val="tx1"/>
        </a:solidFill>
        <a:latin typeface="Arial" charset="0"/>
        <a:ea typeface="+mn-ea"/>
        <a:cs typeface="Arial"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090">
          <p15:clr>
            <a:srgbClr val="A4A3A4"/>
          </p15:clr>
        </p15:guide>
        <p15:guide id="2" pos="2086">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6600"/>
    <a:srgbClr val="FF3399"/>
    <a:srgbClr val="000000"/>
    <a:srgbClr val="00FFFF"/>
    <a:srgbClr val="00FF00"/>
    <a:srgbClr val="FF9900"/>
    <a:srgbClr val="33CC33"/>
    <a:srgbClr val="FF0066"/>
    <a:srgbClr val="00CC00"/>
    <a:srgbClr val="D0006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p:restoredLeft sz="20226" autoAdjust="0"/>
    <p:restoredTop sz="78930" autoAdjust="0"/>
  </p:normalViewPr>
  <p:slideViewPr>
    <p:cSldViewPr>
      <p:cViewPr varScale="1">
        <p:scale>
          <a:sx n="75" d="100"/>
          <a:sy n="75" d="100"/>
        </p:scale>
        <p:origin x="944" y="19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75" d="100"/>
        <a:sy n="75" d="100"/>
      </p:scale>
      <p:origin x="0" y="0"/>
    </p:cViewPr>
  </p:sorterViewPr>
  <p:notesViewPr>
    <p:cSldViewPr>
      <p:cViewPr varScale="1">
        <p:scale>
          <a:sx n="36" d="100"/>
          <a:sy n="36" d="100"/>
        </p:scale>
        <p:origin x="-1440" y="-96"/>
      </p:cViewPr>
      <p:guideLst>
        <p:guide orient="horz" pos="3090"/>
        <p:guide pos="2086"/>
      </p:guideLst>
    </p:cSldViewPr>
  </p:notesViewPr>
  <p:gridSpacing cx="72008" cy="72008"/>
</p:viewPr>
</file>

<file path=ppt/_rels/presentation.xml.rels><?xml version="1.0" encoding="UTF-8" standalone="yes"?>
<Relationships xmlns="http://schemas.openxmlformats.org/package/2006/relationships"><Relationship Id="rId142" Type="http://schemas.openxmlformats.org/officeDocument/2006/relationships/slide" Target="slides/slide141.xml"/><Relationship Id="rId143" Type="http://schemas.openxmlformats.org/officeDocument/2006/relationships/slide" Target="slides/slide142.xml"/><Relationship Id="rId144" Type="http://schemas.openxmlformats.org/officeDocument/2006/relationships/slide" Target="slides/slide143.xml"/><Relationship Id="rId145" Type="http://schemas.openxmlformats.org/officeDocument/2006/relationships/slide" Target="slides/slide144.xml"/><Relationship Id="rId146" Type="http://schemas.openxmlformats.org/officeDocument/2006/relationships/slide" Target="slides/slide145.xml"/><Relationship Id="rId147" Type="http://schemas.openxmlformats.org/officeDocument/2006/relationships/slide" Target="slides/slide146.xml"/><Relationship Id="rId148" Type="http://schemas.openxmlformats.org/officeDocument/2006/relationships/slide" Target="slides/slide147.xml"/><Relationship Id="rId149" Type="http://schemas.openxmlformats.org/officeDocument/2006/relationships/slide" Target="slides/slide148.xml"/><Relationship Id="rId180" Type="http://schemas.openxmlformats.org/officeDocument/2006/relationships/slide" Target="slides/slide179.xml"/><Relationship Id="rId181" Type="http://schemas.openxmlformats.org/officeDocument/2006/relationships/slide" Target="slides/slide180.xml"/><Relationship Id="rId182" Type="http://schemas.openxmlformats.org/officeDocument/2006/relationships/slide" Target="slides/slide181.xml"/><Relationship Id="rId40" Type="http://schemas.openxmlformats.org/officeDocument/2006/relationships/slide" Target="slides/slide39.xml"/><Relationship Id="rId41" Type="http://schemas.openxmlformats.org/officeDocument/2006/relationships/slide" Target="slides/slide40.xml"/><Relationship Id="rId42" Type="http://schemas.openxmlformats.org/officeDocument/2006/relationships/slide" Target="slides/slide41.xml"/><Relationship Id="rId43" Type="http://schemas.openxmlformats.org/officeDocument/2006/relationships/slide" Target="slides/slide42.xml"/><Relationship Id="rId44" Type="http://schemas.openxmlformats.org/officeDocument/2006/relationships/slide" Target="slides/slide43.xml"/><Relationship Id="rId45" Type="http://schemas.openxmlformats.org/officeDocument/2006/relationships/slide" Target="slides/slide44.xml"/><Relationship Id="rId46" Type="http://schemas.openxmlformats.org/officeDocument/2006/relationships/slide" Target="slides/slide45.xml"/><Relationship Id="rId47" Type="http://schemas.openxmlformats.org/officeDocument/2006/relationships/slide" Target="slides/slide46.xml"/><Relationship Id="rId48" Type="http://schemas.openxmlformats.org/officeDocument/2006/relationships/slide" Target="slides/slide47.xml"/><Relationship Id="rId49" Type="http://schemas.openxmlformats.org/officeDocument/2006/relationships/slide" Target="slides/slide48.xml"/><Relationship Id="rId183" Type="http://schemas.openxmlformats.org/officeDocument/2006/relationships/slide" Target="slides/slide182.xml"/><Relationship Id="rId184" Type="http://schemas.openxmlformats.org/officeDocument/2006/relationships/slide" Target="slides/slide183.xml"/><Relationship Id="rId185" Type="http://schemas.openxmlformats.org/officeDocument/2006/relationships/slide" Target="slides/slide184.xml"/><Relationship Id="rId186" Type="http://schemas.openxmlformats.org/officeDocument/2006/relationships/slide" Target="slides/slide185.xml"/><Relationship Id="rId187" Type="http://schemas.openxmlformats.org/officeDocument/2006/relationships/slide" Target="slides/slide186.xml"/><Relationship Id="rId188" Type="http://schemas.openxmlformats.org/officeDocument/2006/relationships/slide" Target="slides/slide187.xml"/><Relationship Id="rId189" Type="http://schemas.openxmlformats.org/officeDocument/2006/relationships/slide" Target="slides/slide188.xml"/><Relationship Id="rId80" Type="http://schemas.openxmlformats.org/officeDocument/2006/relationships/slide" Target="slides/slide79.xml"/><Relationship Id="rId81" Type="http://schemas.openxmlformats.org/officeDocument/2006/relationships/slide" Target="slides/slide80.xml"/><Relationship Id="rId82" Type="http://schemas.openxmlformats.org/officeDocument/2006/relationships/slide" Target="slides/slide81.xml"/><Relationship Id="rId83" Type="http://schemas.openxmlformats.org/officeDocument/2006/relationships/slide" Target="slides/slide82.xml"/><Relationship Id="rId84" Type="http://schemas.openxmlformats.org/officeDocument/2006/relationships/slide" Target="slides/slide83.xml"/><Relationship Id="rId85" Type="http://schemas.openxmlformats.org/officeDocument/2006/relationships/slide" Target="slides/slide84.xml"/><Relationship Id="rId86" Type="http://schemas.openxmlformats.org/officeDocument/2006/relationships/slide" Target="slides/slide85.xml"/><Relationship Id="rId87" Type="http://schemas.openxmlformats.org/officeDocument/2006/relationships/slide" Target="slides/slide86.xml"/><Relationship Id="rId88" Type="http://schemas.openxmlformats.org/officeDocument/2006/relationships/slide" Target="slides/slide87.xml"/><Relationship Id="rId89" Type="http://schemas.openxmlformats.org/officeDocument/2006/relationships/slide" Target="slides/slide88.xml"/><Relationship Id="rId110" Type="http://schemas.openxmlformats.org/officeDocument/2006/relationships/slide" Target="slides/slide109.xml"/><Relationship Id="rId111" Type="http://schemas.openxmlformats.org/officeDocument/2006/relationships/slide" Target="slides/slide110.xml"/><Relationship Id="rId112" Type="http://schemas.openxmlformats.org/officeDocument/2006/relationships/slide" Target="slides/slide111.xml"/><Relationship Id="rId113" Type="http://schemas.openxmlformats.org/officeDocument/2006/relationships/slide" Target="slides/slide112.xml"/><Relationship Id="rId114" Type="http://schemas.openxmlformats.org/officeDocument/2006/relationships/slide" Target="slides/slide113.xml"/><Relationship Id="rId115" Type="http://schemas.openxmlformats.org/officeDocument/2006/relationships/slide" Target="slides/slide114.xml"/><Relationship Id="rId116" Type="http://schemas.openxmlformats.org/officeDocument/2006/relationships/slide" Target="slides/slide115.xml"/><Relationship Id="rId117" Type="http://schemas.openxmlformats.org/officeDocument/2006/relationships/slide" Target="slides/slide116.xml"/><Relationship Id="rId118" Type="http://schemas.openxmlformats.org/officeDocument/2006/relationships/slide" Target="slides/slide117.xml"/><Relationship Id="rId119" Type="http://schemas.openxmlformats.org/officeDocument/2006/relationships/slide" Target="slides/slide118.xml"/><Relationship Id="rId150" Type="http://schemas.openxmlformats.org/officeDocument/2006/relationships/slide" Target="slides/slide149.xml"/><Relationship Id="rId151" Type="http://schemas.openxmlformats.org/officeDocument/2006/relationships/slide" Target="slides/slide150.xml"/><Relationship Id="rId152" Type="http://schemas.openxmlformats.org/officeDocument/2006/relationships/slide" Target="slides/slide151.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153" Type="http://schemas.openxmlformats.org/officeDocument/2006/relationships/slide" Target="slides/slide152.xml"/><Relationship Id="rId154" Type="http://schemas.openxmlformats.org/officeDocument/2006/relationships/slide" Target="slides/slide153.xml"/><Relationship Id="rId155" Type="http://schemas.openxmlformats.org/officeDocument/2006/relationships/slide" Target="slides/slide154.xml"/><Relationship Id="rId156" Type="http://schemas.openxmlformats.org/officeDocument/2006/relationships/slide" Target="slides/slide155.xml"/><Relationship Id="rId157" Type="http://schemas.openxmlformats.org/officeDocument/2006/relationships/slide" Target="slides/slide156.xml"/><Relationship Id="rId158" Type="http://schemas.openxmlformats.org/officeDocument/2006/relationships/slide" Target="slides/slide157.xml"/><Relationship Id="rId159" Type="http://schemas.openxmlformats.org/officeDocument/2006/relationships/slide" Target="slides/slide158.xml"/><Relationship Id="rId190" Type="http://schemas.openxmlformats.org/officeDocument/2006/relationships/slide" Target="slides/slide189.xml"/><Relationship Id="rId191" Type="http://schemas.openxmlformats.org/officeDocument/2006/relationships/notesMaster" Target="notesMasters/notesMaster1.xml"/><Relationship Id="rId192" Type="http://schemas.openxmlformats.org/officeDocument/2006/relationships/handoutMaster" Target="handoutMasters/handoutMaster1.xml"/><Relationship Id="rId50" Type="http://schemas.openxmlformats.org/officeDocument/2006/relationships/slide" Target="slides/slide49.xml"/><Relationship Id="rId51" Type="http://schemas.openxmlformats.org/officeDocument/2006/relationships/slide" Target="slides/slide50.xml"/><Relationship Id="rId52" Type="http://schemas.openxmlformats.org/officeDocument/2006/relationships/slide" Target="slides/slide51.xml"/><Relationship Id="rId53" Type="http://schemas.openxmlformats.org/officeDocument/2006/relationships/slide" Target="slides/slide52.xml"/><Relationship Id="rId54" Type="http://schemas.openxmlformats.org/officeDocument/2006/relationships/slide" Target="slides/slide53.xml"/><Relationship Id="rId55" Type="http://schemas.openxmlformats.org/officeDocument/2006/relationships/slide" Target="slides/slide54.xml"/><Relationship Id="rId56" Type="http://schemas.openxmlformats.org/officeDocument/2006/relationships/slide" Target="slides/slide55.xml"/><Relationship Id="rId57" Type="http://schemas.openxmlformats.org/officeDocument/2006/relationships/slide" Target="slides/slide56.xml"/><Relationship Id="rId58" Type="http://schemas.openxmlformats.org/officeDocument/2006/relationships/slide" Target="slides/slide57.xml"/><Relationship Id="rId59" Type="http://schemas.openxmlformats.org/officeDocument/2006/relationships/slide" Target="slides/slide58.xml"/><Relationship Id="rId193" Type="http://schemas.openxmlformats.org/officeDocument/2006/relationships/presProps" Target="presProps.xml"/><Relationship Id="rId194" Type="http://schemas.openxmlformats.org/officeDocument/2006/relationships/viewProps" Target="viewProps.xml"/><Relationship Id="rId195" Type="http://schemas.openxmlformats.org/officeDocument/2006/relationships/theme" Target="theme/theme1.xml"/><Relationship Id="rId196" Type="http://schemas.openxmlformats.org/officeDocument/2006/relationships/tableStyles" Target="tableStyles.xml"/><Relationship Id="rId90" Type="http://schemas.openxmlformats.org/officeDocument/2006/relationships/slide" Target="slides/slide89.xml"/><Relationship Id="rId91" Type="http://schemas.openxmlformats.org/officeDocument/2006/relationships/slide" Target="slides/slide90.xml"/><Relationship Id="rId92" Type="http://schemas.openxmlformats.org/officeDocument/2006/relationships/slide" Target="slides/slide91.xml"/><Relationship Id="rId93" Type="http://schemas.openxmlformats.org/officeDocument/2006/relationships/slide" Target="slides/slide92.xml"/><Relationship Id="rId94" Type="http://schemas.openxmlformats.org/officeDocument/2006/relationships/slide" Target="slides/slide93.xml"/><Relationship Id="rId95" Type="http://schemas.openxmlformats.org/officeDocument/2006/relationships/slide" Target="slides/slide94.xml"/><Relationship Id="rId96" Type="http://schemas.openxmlformats.org/officeDocument/2006/relationships/slide" Target="slides/slide95.xml"/><Relationship Id="rId97" Type="http://schemas.openxmlformats.org/officeDocument/2006/relationships/slide" Target="slides/slide96.xml"/><Relationship Id="rId98" Type="http://schemas.openxmlformats.org/officeDocument/2006/relationships/slide" Target="slides/slide97.xml"/><Relationship Id="rId99" Type="http://schemas.openxmlformats.org/officeDocument/2006/relationships/slide" Target="slides/slide98.xml"/><Relationship Id="rId120" Type="http://schemas.openxmlformats.org/officeDocument/2006/relationships/slide" Target="slides/slide119.xml"/><Relationship Id="rId121" Type="http://schemas.openxmlformats.org/officeDocument/2006/relationships/slide" Target="slides/slide120.xml"/><Relationship Id="rId122" Type="http://schemas.openxmlformats.org/officeDocument/2006/relationships/slide" Target="slides/slide121.xml"/><Relationship Id="rId123" Type="http://schemas.openxmlformats.org/officeDocument/2006/relationships/slide" Target="slides/slide122.xml"/><Relationship Id="rId124" Type="http://schemas.openxmlformats.org/officeDocument/2006/relationships/slide" Target="slides/slide123.xml"/><Relationship Id="rId125" Type="http://schemas.openxmlformats.org/officeDocument/2006/relationships/slide" Target="slides/slide124.xml"/><Relationship Id="rId126" Type="http://schemas.openxmlformats.org/officeDocument/2006/relationships/slide" Target="slides/slide125.xml"/><Relationship Id="rId127" Type="http://schemas.openxmlformats.org/officeDocument/2006/relationships/slide" Target="slides/slide126.xml"/><Relationship Id="rId128" Type="http://schemas.openxmlformats.org/officeDocument/2006/relationships/slide" Target="slides/slide127.xml"/><Relationship Id="rId129" Type="http://schemas.openxmlformats.org/officeDocument/2006/relationships/slide" Target="slides/slide128.xml"/><Relationship Id="rId160" Type="http://schemas.openxmlformats.org/officeDocument/2006/relationships/slide" Target="slides/slide159.xml"/><Relationship Id="rId161" Type="http://schemas.openxmlformats.org/officeDocument/2006/relationships/slide" Target="slides/slide160.xml"/><Relationship Id="rId162" Type="http://schemas.openxmlformats.org/officeDocument/2006/relationships/slide" Target="slides/slide161.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163" Type="http://schemas.openxmlformats.org/officeDocument/2006/relationships/slide" Target="slides/slide162.xml"/><Relationship Id="rId164" Type="http://schemas.openxmlformats.org/officeDocument/2006/relationships/slide" Target="slides/slide163.xml"/><Relationship Id="rId165" Type="http://schemas.openxmlformats.org/officeDocument/2006/relationships/slide" Target="slides/slide164.xml"/><Relationship Id="rId166" Type="http://schemas.openxmlformats.org/officeDocument/2006/relationships/slide" Target="slides/slide165.xml"/><Relationship Id="rId167" Type="http://schemas.openxmlformats.org/officeDocument/2006/relationships/slide" Target="slides/slide166.xml"/><Relationship Id="rId168" Type="http://schemas.openxmlformats.org/officeDocument/2006/relationships/slide" Target="slides/slide167.xml"/><Relationship Id="rId169" Type="http://schemas.openxmlformats.org/officeDocument/2006/relationships/slide" Target="slides/slide168.xml"/><Relationship Id="rId60" Type="http://schemas.openxmlformats.org/officeDocument/2006/relationships/slide" Target="slides/slide59.xml"/><Relationship Id="rId61" Type="http://schemas.openxmlformats.org/officeDocument/2006/relationships/slide" Target="slides/slide60.xml"/><Relationship Id="rId62" Type="http://schemas.openxmlformats.org/officeDocument/2006/relationships/slide" Target="slides/slide61.xml"/><Relationship Id="rId63" Type="http://schemas.openxmlformats.org/officeDocument/2006/relationships/slide" Target="slides/slide62.xml"/><Relationship Id="rId64" Type="http://schemas.openxmlformats.org/officeDocument/2006/relationships/slide" Target="slides/slide63.xml"/><Relationship Id="rId65" Type="http://schemas.openxmlformats.org/officeDocument/2006/relationships/slide" Target="slides/slide64.xml"/><Relationship Id="rId66" Type="http://schemas.openxmlformats.org/officeDocument/2006/relationships/slide" Target="slides/slide65.xml"/><Relationship Id="rId67" Type="http://schemas.openxmlformats.org/officeDocument/2006/relationships/slide" Target="slides/slide66.xml"/><Relationship Id="rId68" Type="http://schemas.openxmlformats.org/officeDocument/2006/relationships/slide" Target="slides/slide67.xml"/><Relationship Id="rId69" Type="http://schemas.openxmlformats.org/officeDocument/2006/relationships/slide" Target="slides/slide68.xml"/><Relationship Id="rId130" Type="http://schemas.openxmlformats.org/officeDocument/2006/relationships/slide" Target="slides/slide129.xml"/><Relationship Id="rId131" Type="http://schemas.openxmlformats.org/officeDocument/2006/relationships/slide" Target="slides/slide130.xml"/><Relationship Id="rId132" Type="http://schemas.openxmlformats.org/officeDocument/2006/relationships/slide" Target="slides/slide131.xml"/><Relationship Id="rId133" Type="http://schemas.openxmlformats.org/officeDocument/2006/relationships/slide" Target="slides/slide132.xml"/><Relationship Id="rId134" Type="http://schemas.openxmlformats.org/officeDocument/2006/relationships/slide" Target="slides/slide133.xml"/><Relationship Id="rId135" Type="http://schemas.openxmlformats.org/officeDocument/2006/relationships/slide" Target="slides/slide134.xml"/><Relationship Id="rId136" Type="http://schemas.openxmlformats.org/officeDocument/2006/relationships/slide" Target="slides/slide135.xml"/><Relationship Id="rId137" Type="http://schemas.openxmlformats.org/officeDocument/2006/relationships/slide" Target="slides/slide136.xml"/><Relationship Id="rId138" Type="http://schemas.openxmlformats.org/officeDocument/2006/relationships/slide" Target="slides/slide137.xml"/><Relationship Id="rId139" Type="http://schemas.openxmlformats.org/officeDocument/2006/relationships/slide" Target="slides/slide138.xml"/><Relationship Id="rId170" Type="http://schemas.openxmlformats.org/officeDocument/2006/relationships/slide" Target="slides/slide169.xml"/><Relationship Id="rId171" Type="http://schemas.openxmlformats.org/officeDocument/2006/relationships/slide" Target="slides/slide170.xml"/><Relationship Id="rId172" Type="http://schemas.openxmlformats.org/officeDocument/2006/relationships/slide" Target="slides/slide171.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slide" Target="slides/slide38.xml"/><Relationship Id="rId173" Type="http://schemas.openxmlformats.org/officeDocument/2006/relationships/slide" Target="slides/slide172.xml"/><Relationship Id="rId174" Type="http://schemas.openxmlformats.org/officeDocument/2006/relationships/slide" Target="slides/slide173.xml"/><Relationship Id="rId175" Type="http://schemas.openxmlformats.org/officeDocument/2006/relationships/slide" Target="slides/slide174.xml"/><Relationship Id="rId176" Type="http://schemas.openxmlformats.org/officeDocument/2006/relationships/slide" Target="slides/slide175.xml"/><Relationship Id="rId177" Type="http://schemas.openxmlformats.org/officeDocument/2006/relationships/slide" Target="slides/slide176.xml"/><Relationship Id="rId178" Type="http://schemas.openxmlformats.org/officeDocument/2006/relationships/slide" Target="slides/slide177.xml"/><Relationship Id="rId179" Type="http://schemas.openxmlformats.org/officeDocument/2006/relationships/slide" Target="slides/slide178.xml"/><Relationship Id="rId70" Type="http://schemas.openxmlformats.org/officeDocument/2006/relationships/slide" Target="slides/slide69.xml"/><Relationship Id="rId71" Type="http://schemas.openxmlformats.org/officeDocument/2006/relationships/slide" Target="slides/slide70.xml"/><Relationship Id="rId72" Type="http://schemas.openxmlformats.org/officeDocument/2006/relationships/slide" Target="slides/slide71.xml"/><Relationship Id="rId73" Type="http://schemas.openxmlformats.org/officeDocument/2006/relationships/slide" Target="slides/slide72.xml"/><Relationship Id="rId74" Type="http://schemas.openxmlformats.org/officeDocument/2006/relationships/slide" Target="slides/slide73.xml"/><Relationship Id="rId75" Type="http://schemas.openxmlformats.org/officeDocument/2006/relationships/slide" Target="slides/slide74.xml"/><Relationship Id="rId76" Type="http://schemas.openxmlformats.org/officeDocument/2006/relationships/slide" Target="slides/slide75.xml"/><Relationship Id="rId77" Type="http://schemas.openxmlformats.org/officeDocument/2006/relationships/slide" Target="slides/slide76.xml"/><Relationship Id="rId78" Type="http://schemas.openxmlformats.org/officeDocument/2006/relationships/slide" Target="slides/slide77.xml"/><Relationship Id="rId79" Type="http://schemas.openxmlformats.org/officeDocument/2006/relationships/slide" Target="slides/slide7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100" Type="http://schemas.openxmlformats.org/officeDocument/2006/relationships/slide" Target="slides/slide99.xml"/><Relationship Id="rId101" Type="http://schemas.openxmlformats.org/officeDocument/2006/relationships/slide" Target="slides/slide100.xml"/><Relationship Id="rId102" Type="http://schemas.openxmlformats.org/officeDocument/2006/relationships/slide" Target="slides/slide101.xml"/><Relationship Id="rId103" Type="http://schemas.openxmlformats.org/officeDocument/2006/relationships/slide" Target="slides/slide102.xml"/><Relationship Id="rId104" Type="http://schemas.openxmlformats.org/officeDocument/2006/relationships/slide" Target="slides/slide103.xml"/><Relationship Id="rId105" Type="http://schemas.openxmlformats.org/officeDocument/2006/relationships/slide" Target="slides/slide104.xml"/><Relationship Id="rId106" Type="http://schemas.openxmlformats.org/officeDocument/2006/relationships/slide" Target="slides/slide105.xml"/><Relationship Id="rId107" Type="http://schemas.openxmlformats.org/officeDocument/2006/relationships/slide" Target="slides/slide106.xml"/><Relationship Id="rId108" Type="http://schemas.openxmlformats.org/officeDocument/2006/relationships/slide" Target="slides/slide107.xml"/><Relationship Id="rId109" Type="http://schemas.openxmlformats.org/officeDocument/2006/relationships/slide" Target="slides/slide108.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140" Type="http://schemas.openxmlformats.org/officeDocument/2006/relationships/slide" Target="slides/slide139.xml"/><Relationship Id="rId141" Type="http://schemas.openxmlformats.org/officeDocument/2006/relationships/slide" Target="slides/slide140.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1588"/>
            <a:ext cx="2870200" cy="492126"/>
          </a:xfrm>
          <a:prstGeom prst="rect">
            <a:avLst/>
          </a:prstGeom>
          <a:noFill/>
          <a:ln w="9525">
            <a:noFill/>
            <a:miter lim="800000"/>
            <a:headEnd/>
            <a:tailEnd/>
          </a:ln>
          <a:effectLst/>
        </p:spPr>
        <p:txBody>
          <a:bodyPr vert="horz" wrap="square" lIns="19050" tIns="0" rIns="19050" bIns="0" numCol="1" anchor="t" anchorCtr="0" compatLnSpc="1">
            <a:prstTxWarp prst="textNoShape">
              <a:avLst/>
            </a:prstTxWarp>
          </a:bodyPr>
          <a:lstStyle>
            <a:lvl1pPr eaLnBrk="0" hangingPunct="0">
              <a:defRPr sz="1000" b="0" i="1">
                <a:effectLst/>
                <a:latin typeface="Times New Roman" pitchFamily="18" charset="0"/>
                <a:cs typeface="+mn-cs"/>
              </a:defRPr>
            </a:lvl1pPr>
          </a:lstStyle>
          <a:p>
            <a:pPr>
              <a:defRPr/>
            </a:pPr>
            <a:endParaRPr lang="tr-TR"/>
          </a:p>
        </p:txBody>
      </p:sp>
      <p:sp>
        <p:nvSpPr>
          <p:cNvPr id="4099" name="Rectangle 3"/>
          <p:cNvSpPr>
            <a:spLocks noGrp="1" noChangeArrowheads="1"/>
          </p:cNvSpPr>
          <p:nvPr>
            <p:ph type="dt" sz="quarter" idx="1"/>
          </p:nvPr>
        </p:nvSpPr>
        <p:spPr bwMode="auto">
          <a:xfrm>
            <a:off x="3752850" y="-1588"/>
            <a:ext cx="2870200" cy="492126"/>
          </a:xfrm>
          <a:prstGeom prst="rect">
            <a:avLst/>
          </a:prstGeom>
          <a:noFill/>
          <a:ln w="9525">
            <a:noFill/>
            <a:miter lim="800000"/>
            <a:headEnd/>
            <a:tailEnd/>
          </a:ln>
          <a:effectLst/>
        </p:spPr>
        <p:txBody>
          <a:bodyPr vert="horz" wrap="square" lIns="19050" tIns="0" rIns="19050" bIns="0" numCol="1" anchor="t" anchorCtr="0" compatLnSpc="1">
            <a:prstTxWarp prst="textNoShape">
              <a:avLst/>
            </a:prstTxWarp>
          </a:bodyPr>
          <a:lstStyle>
            <a:lvl1pPr algn="r" eaLnBrk="0" hangingPunct="0">
              <a:defRPr sz="1000" b="0" i="1">
                <a:effectLst/>
                <a:latin typeface="Times New Roman" pitchFamily="18" charset="0"/>
                <a:cs typeface="+mn-cs"/>
              </a:defRPr>
            </a:lvl1pPr>
          </a:lstStyle>
          <a:p>
            <a:pPr>
              <a:defRPr/>
            </a:pPr>
            <a:endParaRPr lang="tr-TR"/>
          </a:p>
        </p:txBody>
      </p:sp>
      <p:sp>
        <p:nvSpPr>
          <p:cNvPr id="4100" name="Rectangle 4"/>
          <p:cNvSpPr>
            <a:spLocks noGrp="1" noChangeArrowheads="1"/>
          </p:cNvSpPr>
          <p:nvPr>
            <p:ph type="ftr" sz="quarter" idx="2"/>
          </p:nvPr>
        </p:nvSpPr>
        <p:spPr bwMode="auto">
          <a:xfrm>
            <a:off x="0" y="9320213"/>
            <a:ext cx="2870200" cy="492125"/>
          </a:xfrm>
          <a:prstGeom prst="rect">
            <a:avLst/>
          </a:prstGeom>
          <a:noFill/>
          <a:ln w="9525">
            <a:noFill/>
            <a:miter lim="800000"/>
            <a:headEnd/>
            <a:tailEnd/>
          </a:ln>
          <a:effectLst/>
        </p:spPr>
        <p:txBody>
          <a:bodyPr vert="horz" wrap="square" lIns="19050" tIns="0" rIns="19050" bIns="0" numCol="1" anchor="b" anchorCtr="0" compatLnSpc="1">
            <a:prstTxWarp prst="textNoShape">
              <a:avLst/>
            </a:prstTxWarp>
          </a:bodyPr>
          <a:lstStyle>
            <a:lvl1pPr eaLnBrk="0" hangingPunct="0">
              <a:defRPr sz="1000" b="0" i="1">
                <a:effectLst/>
                <a:latin typeface="Times New Roman" pitchFamily="18" charset="0"/>
                <a:cs typeface="+mn-cs"/>
              </a:defRPr>
            </a:lvl1pPr>
          </a:lstStyle>
          <a:p>
            <a:pPr>
              <a:defRPr/>
            </a:pPr>
            <a:endParaRPr lang="tr-TR"/>
          </a:p>
        </p:txBody>
      </p:sp>
      <p:sp>
        <p:nvSpPr>
          <p:cNvPr id="4101" name="Rectangle 5"/>
          <p:cNvSpPr>
            <a:spLocks noGrp="1" noChangeArrowheads="1"/>
          </p:cNvSpPr>
          <p:nvPr>
            <p:ph type="sldNum" sz="quarter" idx="3"/>
          </p:nvPr>
        </p:nvSpPr>
        <p:spPr bwMode="auto">
          <a:xfrm>
            <a:off x="3752850" y="9320213"/>
            <a:ext cx="2870200" cy="492125"/>
          </a:xfrm>
          <a:prstGeom prst="rect">
            <a:avLst/>
          </a:prstGeom>
          <a:noFill/>
          <a:ln w="9525">
            <a:noFill/>
            <a:miter lim="800000"/>
            <a:headEnd/>
            <a:tailEnd/>
          </a:ln>
          <a:effectLst/>
        </p:spPr>
        <p:txBody>
          <a:bodyPr vert="horz" wrap="square" lIns="19050" tIns="0" rIns="19050" bIns="0" numCol="1" anchor="b" anchorCtr="0" compatLnSpc="1">
            <a:prstTxWarp prst="textNoShape">
              <a:avLst/>
            </a:prstTxWarp>
          </a:bodyPr>
          <a:lstStyle>
            <a:lvl1pPr algn="r" eaLnBrk="0" hangingPunct="0">
              <a:defRPr sz="1000" b="0" i="1">
                <a:effectLst/>
                <a:latin typeface="Times New Roman" pitchFamily="18" charset="0"/>
                <a:cs typeface="+mn-cs"/>
              </a:defRPr>
            </a:lvl1pPr>
          </a:lstStyle>
          <a:p>
            <a:pPr>
              <a:defRPr/>
            </a:pPr>
            <a:fld id="{2035AB09-78F0-4709-BBC4-1ADB5AAEA320}" type="slidenum">
              <a:rPr lang="tr-TR"/>
              <a:pPr>
                <a:defRPr/>
              </a:pPr>
              <a:t>‹#›</a:t>
            </a:fld>
            <a:endParaRPr lang="tr-TR"/>
          </a:p>
        </p:txBody>
      </p:sp>
    </p:spTree>
    <p:extLst>
      <p:ext uri="{BB962C8B-B14F-4D97-AF65-F5344CB8AC3E}">
        <p14:creationId xmlns:p14="http://schemas.microsoft.com/office/powerpoint/2010/main" val="345538285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gradFill rotWithShape="0">
          <a:gsLst>
            <a:gs pos="0">
              <a:schemeClr val="bg1"/>
            </a:gs>
            <a:gs pos="100000">
              <a:schemeClr val="bg1">
                <a:gamma/>
                <a:shade val="100000"/>
                <a:invGamma/>
              </a:schemeClr>
            </a:gs>
          </a:gsLst>
          <a:lin ang="5400000" scaled="1"/>
        </a:gra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hdr" sz="quarter"/>
          </p:nvPr>
        </p:nvSpPr>
        <p:spPr bwMode="auto">
          <a:xfrm>
            <a:off x="0" y="-1588"/>
            <a:ext cx="2870200" cy="492126"/>
          </a:xfrm>
          <a:prstGeom prst="rect">
            <a:avLst/>
          </a:prstGeom>
          <a:noFill/>
          <a:ln w="9525">
            <a:noFill/>
            <a:miter lim="800000"/>
            <a:headEnd/>
            <a:tailEnd/>
          </a:ln>
          <a:effectLst/>
        </p:spPr>
        <p:txBody>
          <a:bodyPr vert="horz" wrap="square" lIns="19050" tIns="0" rIns="19050" bIns="0" numCol="1" anchor="t" anchorCtr="0" compatLnSpc="1">
            <a:prstTxWarp prst="textNoShape">
              <a:avLst/>
            </a:prstTxWarp>
          </a:bodyPr>
          <a:lstStyle>
            <a:lvl1pPr eaLnBrk="0" hangingPunct="0">
              <a:defRPr sz="1000" b="0" i="1">
                <a:effectLst/>
                <a:latin typeface="Times New Roman" pitchFamily="18" charset="0"/>
                <a:cs typeface="+mn-cs"/>
              </a:defRPr>
            </a:lvl1pPr>
          </a:lstStyle>
          <a:p>
            <a:pPr>
              <a:defRPr/>
            </a:pPr>
            <a:endParaRPr lang="tr-TR"/>
          </a:p>
        </p:txBody>
      </p:sp>
      <p:sp>
        <p:nvSpPr>
          <p:cNvPr id="2051" name="Rectangle 3"/>
          <p:cNvSpPr>
            <a:spLocks noGrp="1" noChangeArrowheads="1"/>
          </p:cNvSpPr>
          <p:nvPr>
            <p:ph type="dt" idx="1"/>
          </p:nvPr>
        </p:nvSpPr>
        <p:spPr bwMode="auto">
          <a:xfrm>
            <a:off x="3752850" y="-1588"/>
            <a:ext cx="2870200" cy="492126"/>
          </a:xfrm>
          <a:prstGeom prst="rect">
            <a:avLst/>
          </a:prstGeom>
          <a:noFill/>
          <a:ln w="9525">
            <a:noFill/>
            <a:miter lim="800000"/>
            <a:headEnd/>
            <a:tailEnd/>
          </a:ln>
          <a:effectLst/>
        </p:spPr>
        <p:txBody>
          <a:bodyPr vert="horz" wrap="square" lIns="19050" tIns="0" rIns="19050" bIns="0" numCol="1" anchor="t" anchorCtr="0" compatLnSpc="1">
            <a:prstTxWarp prst="textNoShape">
              <a:avLst/>
            </a:prstTxWarp>
          </a:bodyPr>
          <a:lstStyle>
            <a:lvl1pPr algn="r" eaLnBrk="0" hangingPunct="0">
              <a:defRPr sz="1000" b="0" i="1">
                <a:effectLst/>
                <a:latin typeface="Times New Roman" pitchFamily="18" charset="0"/>
                <a:cs typeface="+mn-cs"/>
              </a:defRPr>
            </a:lvl1pPr>
          </a:lstStyle>
          <a:p>
            <a:pPr>
              <a:defRPr/>
            </a:pPr>
            <a:endParaRPr lang="tr-TR"/>
          </a:p>
        </p:txBody>
      </p:sp>
      <p:sp>
        <p:nvSpPr>
          <p:cNvPr id="2052" name="Rectangle 4"/>
          <p:cNvSpPr>
            <a:spLocks noGrp="1" noChangeArrowheads="1"/>
          </p:cNvSpPr>
          <p:nvPr>
            <p:ph type="ftr" sz="quarter" idx="4"/>
          </p:nvPr>
        </p:nvSpPr>
        <p:spPr bwMode="auto">
          <a:xfrm>
            <a:off x="0" y="9320213"/>
            <a:ext cx="2870200" cy="492125"/>
          </a:xfrm>
          <a:prstGeom prst="rect">
            <a:avLst/>
          </a:prstGeom>
          <a:noFill/>
          <a:ln w="9525">
            <a:noFill/>
            <a:miter lim="800000"/>
            <a:headEnd/>
            <a:tailEnd/>
          </a:ln>
          <a:effectLst/>
        </p:spPr>
        <p:txBody>
          <a:bodyPr vert="horz" wrap="square" lIns="19050" tIns="0" rIns="19050" bIns="0" numCol="1" anchor="b" anchorCtr="0" compatLnSpc="1">
            <a:prstTxWarp prst="textNoShape">
              <a:avLst/>
            </a:prstTxWarp>
          </a:bodyPr>
          <a:lstStyle>
            <a:lvl1pPr eaLnBrk="0" hangingPunct="0">
              <a:defRPr sz="1000" b="0" i="1">
                <a:effectLst/>
                <a:latin typeface="Times New Roman" pitchFamily="18" charset="0"/>
                <a:cs typeface="+mn-cs"/>
              </a:defRPr>
            </a:lvl1pPr>
          </a:lstStyle>
          <a:p>
            <a:pPr>
              <a:defRPr/>
            </a:pPr>
            <a:endParaRPr lang="tr-TR"/>
          </a:p>
        </p:txBody>
      </p:sp>
      <p:sp>
        <p:nvSpPr>
          <p:cNvPr id="2053" name="Rectangle 5"/>
          <p:cNvSpPr>
            <a:spLocks noGrp="1" noChangeArrowheads="1"/>
          </p:cNvSpPr>
          <p:nvPr>
            <p:ph type="sldNum" sz="quarter" idx="5"/>
          </p:nvPr>
        </p:nvSpPr>
        <p:spPr bwMode="auto">
          <a:xfrm>
            <a:off x="3752850" y="9320213"/>
            <a:ext cx="2870200" cy="492125"/>
          </a:xfrm>
          <a:prstGeom prst="rect">
            <a:avLst/>
          </a:prstGeom>
          <a:noFill/>
          <a:ln w="9525">
            <a:noFill/>
            <a:miter lim="800000"/>
            <a:headEnd/>
            <a:tailEnd/>
          </a:ln>
          <a:effectLst/>
        </p:spPr>
        <p:txBody>
          <a:bodyPr vert="horz" wrap="square" lIns="19050" tIns="0" rIns="19050" bIns="0" numCol="1" anchor="b" anchorCtr="0" compatLnSpc="1">
            <a:prstTxWarp prst="textNoShape">
              <a:avLst/>
            </a:prstTxWarp>
          </a:bodyPr>
          <a:lstStyle>
            <a:lvl1pPr algn="r" eaLnBrk="0" hangingPunct="0">
              <a:defRPr sz="1000" b="0" i="1">
                <a:effectLst/>
                <a:latin typeface="Times New Roman" pitchFamily="18" charset="0"/>
                <a:cs typeface="+mn-cs"/>
              </a:defRPr>
            </a:lvl1pPr>
          </a:lstStyle>
          <a:p>
            <a:pPr>
              <a:defRPr/>
            </a:pPr>
            <a:fld id="{4F56C3FB-BD28-479A-A521-E64F8393BD27}" type="slidenum">
              <a:rPr lang="tr-TR"/>
              <a:pPr>
                <a:defRPr/>
              </a:pPr>
              <a:t>‹#›</a:t>
            </a:fld>
            <a:endParaRPr lang="tr-TR"/>
          </a:p>
        </p:txBody>
      </p:sp>
      <p:sp>
        <p:nvSpPr>
          <p:cNvPr id="92166" name="Rectangle 6"/>
          <p:cNvSpPr>
            <a:spLocks noGrp="1" noRot="1" noChangeAspect="1" noChangeArrowheads="1" noTextEdit="1"/>
          </p:cNvSpPr>
          <p:nvPr>
            <p:ph type="sldImg" idx="2"/>
          </p:nvPr>
        </p:nvSpPr>
        <p:spPr bwMode="auto">
          <a:xfrm>
            <a:off x="758825" y="823913"/>
            <a:ext cx="5105400" cy="3829050"/>
          </a:xfrm>
          <a:prstGeom prst="rect">
            <a:avLst/>
          </a:prstGeom>
          <a:noFill/>
          <a:ln w="12700">
            <a:solidFill>
              <a:schemeClr val="tx1"/>
            </a:solidFill>
            <a:miter lim="800000"/>
            <a:headEnd/>
            <a:tailEnd/>
          </a:ln>
        </p:spPr>
      </p:sp>
      <p:sp>
        <p:nvSpPr>
          <p:cNvPr id="2055" name="Rectangle 7"/>
          <p:cNvSpPr>
            <a:spLocks noGrp="1" noChangeArrowheads="1"/>
          </p:cNvSpPr>
          <p:nvPr>
            <p:ph type="body" sz="quarter" idx="3"/>
          </p:nvPr>
        </p:nvSpPr>
        <p:spPr bwMode="auto">
          <a:xfrm>
            <a:off x="882650" y="4906963"/>
            <a:ext cx="4857750" cy="4659312"/>
          </a:xfrm>
          <a:prstGeom prst="rect">
            <a:avLst/>
          </a:prstGeom>
          <a:noFill/>
          <a:ln w="9525">
            <a:noFill/>
            <a:miter lim="800000"/>
            <a:headEnd/>
            <a:tailEnd/>
          </a:ln>
          <a:effectLst/>
        </p:spPr>
        <p:txBody>
          <a:bodyPr vert="horz" wrap="square" lIns="90488" tIns="44450" rIns="90488" bIns="4445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Tree>
    <p:extLst>
      <p:ext uri="{BB962C8B-B14F-4D97-AF65-F5344CB8AC3E}">
        <p14:creationId xmlns:p14="http://schemas.microsoft.com/office/powerpoint/2010/main" val="3624695977"/>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5.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5.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6.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3.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4.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5.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7.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8.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9.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0.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2.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3.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5.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7.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8.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9.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1.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2.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4.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5.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7.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8.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0.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1.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2.xml"/></Relationships>
</file>

<file path=ppt/notesSlides/_rels/notesSlide4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4.xml"/></Relationships>
</file>

<file path=ppt/notesSlides/_rels/notesSlide4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5.xml"/></Relationships>
</file>

<file path=ppt/notesSlides/_rels/notesSlide4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9.xml"/></Relationships>
</file>

<file path=ppt/notesSlides/_rels/notesSlide4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0.xml"/></Relationships>
</file>

<file path=ppt/notesSlides/_rels/notesSlide4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1.xml"/></Relationships>
</file>

<file path=ppt/notesSlides/_rels/notesSlide4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2.xml"/></Relationships>
</file>

<file path=ppt/notesSlides/_rels/notesSlide4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3.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5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7.xml"/></Relationships>
</file>

<file path=ppt/notesSlides/_rels/notesSlide5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3.xml"/></Relationships>
</file>

<file path=ppt/notesSlides/_rels/notesSlide5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7.xml"/></Relationships>
</file>

<file path=ppt/notesSlides/_rels/notesSlide5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1.xml"/></Relationships>
</file>

<file path=ppt/notesSlides/_rels/notesSlide5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2.xml"/></Relationships>
</file>

<file path=ppt/notesSlides/_rels/notesSlide5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3.xml"/></Relationships>
</file>

<file path=ppt/notesSlides/_rels/notesSlide5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4.xml"/></Relationships>
</file>

<file path=ppt/notesSlides/_rels/notesSlide5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8.xml"/></Relationships>
</file>

<file path=ppt/notesSlides/_rels/notesSlide5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9.xml"/></Relationships>
</file>

<file path=ppt/notesSlides/_rels/notesSlide5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0.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6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1.xml"/></Relationships>
</file>

<file path=ppt/notesSlides/_rels/notesSlide6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2.xml"/></Relationships>
</file>

<file path=ppt/notesSlides/_rels/notesSlide6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3.xml"/></Relationships>
</file>

<file path=ppt/notesSlides/_rels/notesSlide6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4.xml"/></Relationships>
</file>

<file path=ppt/notesSlides/_rels/notesSlide6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2.xml"/></Relationships>
</file>

<file path=ppt/notesSlides/_rels/notesSlide6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6.xml"/></Relationships>
</file>

<file path=ppt/notesSlides/_rels/notesSlide6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0.xml"/></Relationships>
</file>

<file path=ppt/notesSlides/_rels/notesSlide6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1.xml"/></Relationships>
</file>

<file path=ppt/notesSlides/_rels/notesSlide6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2.xml"/></Relationships>
</file>

<file path=ppt/notesSlides/_rels/notesSlide6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4.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7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5.xml"/></Relationships>
</file>

<file path=ppt/notesSlides/_rels/notesSlide7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6.xml"/></Relationships>
</file>

<file path=ppt/notesSlides/_rels/notesSlide7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7.xml"/></Relationships>
</file>

<file path=ppt/notesSlides/_rels/notesSlide7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8.xml"/></Relationships>
</file>

<file path=ppt/notesSlides/_rels/notesSlide7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9.xml"/></Relationships>
</file>

<file path=ppt/notesSlides/_rels/notesSlide7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0.xml"/></Relationships>
</file>

<file path=ppt/notesSlides/_rels/notesSlide7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1.xml"/></Relationships>
</file>

<file path=ppt/notesSlides/_rels/notesSlide7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2.xml"/></Relationships>
</file>

<file path=ppt/notesSlides/_rels/notesSlide7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3.xml"/></Relationships>
</file>

<file path=ppt/notesSlides/_rels/notesSlide7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5.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8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6.xml"/></Relationships>
</file>

<file path=ppt/notesSlides/_rels/notesSlide8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7.xml"/></Relationships>
</file>

<file path=ppt/notesSlides/_rels/notesSlide8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8.xml"/></Relationships>
</file>

<file path=ppt/notesSlides/_rels/notesSlide8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9.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5"/>
          <p:cNvSpPr>
            <a:spLocks noGrp="1" noChangeArrowheads="1"/>
          </p:cNvSpPr>
          <p:nvPr>
            <p:ph type="sldNum" sz="quarter" idx="5"/>
          </p:nvPr>
        </p:nvSpPr>
        <p:spPr/>
        <p:txBody>
          <a:bodyPr/>
          <a:lstStyle/>
          <a:p>
            <a:pPr>
              <a:defRPr/>
            </a:pPr>
            <a:fld id="{92DE719C-6274-4F02-8159-B1DD76DEC83E}" type="slidenum">
              <a:rPr lang="tr-TR" smtClean="0"/>
              <a:pPr>
                <a:defRPr/>
              </a:pPr>
              <a:t>1</a:t>
            </a:fld>
            <a:endParaRPr lang="tr-TR" smtClean="0"/>
          </a:p>
        </p:txBody>
      </p:sp>
      <p:sp>
        <p:nvSpPr>
          <p:cNvPr id="93187" name="Rectangle 2"/>
          <p:cNvSpPr>
            <a:spLocks noGrp="1" noRot="1" noChangeAspect="1" noChangeArrowheads="1" noTextEdit="1"/>
          </p:cNvSpPr>
          <p:nvPr>
            <p:ph type="sldImg"/>
          </p:nvPr>
        </p:nvSpPr>
        <p:spPr>
          <a:solidFill>
            <a:srgbClr val="FFFFFF"/>
          </a:solidFill>
          <a:ln/>
        </p:spPr>
      </p:sp>
      <p:sp>
        <p:nvSpPr>
          <p:cNvPr id="93188" name="Rectangle 3"/>
          <p:cNvSpPr>
            <a:spLocks noGrp="1" noChangeArrowheads="1"/>
          </p:cNvSpPr>
          <p:nvPr>
            <p:ph type="body" idx="1"/>
          </p:nvPr>
        </p:nvSpPr>
        <p:spPr>
          <a:solidFill>
            <a:srgbClr val="FFFFFF"/>
          </a:solidFill>
          <a:ln>
            <a:solidFill>
              <a:srgbClr val="000000"/>
            </a:solidFill>
          </a:ln>
        </p:spPr>
        <p:txBody>
          <a:bodyPr/>
          <a:lstStyle/>
          <a:p>
            <a:endParaRPr lang="tr-TR"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Slayt Görüntüsü Yer Tutucusu 1"/>
          <p:cNvSpPr>
            <a:spLocks noGrp="1" noRot="1" noChangeAspect="1" noTextEdit="1"/>
          </p:cNvSpPr>
          <p:nvPr>
            <p:ph type="sldImg"/>
          </p:nvPr>
        </p:nvSpPr>
        <p:spPr>
          <a:ln/>
        </p:spPr>
      </p:sp>
      <p:sp>
        <p:nvSpPr>
          <p:cNvPr id="95235" name="Not Yer Tutucusu 2"/>
          <p:cNvSpPr>
            <a:spLocks noGrp="1"/>
          </p:cNvSpPr>
          <p:nvPr>
            <p:ph type="body" idx="1"/>
          </p:nvPr>
        </p:nvSpPr>
        <p:spPr>
          <a:noFill/>
          <a:ln/>
        </p:spPr>
        <p:txBody>
          <a:bodyPr/>
          <a:lstStyle/>
          <a:p>
            <a:r>
              <a:rPr lang="tr-TR" dirty="0" smtClean="0"/>
              <a:t> SE </a:t>
            </a:r>
            <a:r>
              <a:rPr lang="tr-TR" dirty="0" err="1" smtClean="0"/>
              <a:t>superficial</a:t>
            </a:r>
            <a:r>
              <a:rPr lang="tr-TR" dirty="0" smtClean="0"/>
              <a:t> endometrium- BE </a:t>
            </a:r>
            <a:r>
              <a:rPr lang="tr-TR" dirty="0" err="1" smtClean="0"/>
              <a:t>basal</a:t>
            </a:r>
            <a:r>
              <a:rPr lang="tr-TR" dirty="0" smtClean="0"/>
              <a:t> endometrium- M </a:t>
            </a:r>
            <a:r>
              <a:rPr lang="tr-TR" dirty="0" err="1" smtClean="0"/>
              <a:t>myometrium</a:t>
            </a:r>
            <a:endParaRPr lang="tr-TR" dirty="0" smtClean="0"/>
          </a:p>
          <a:p>
            <a:endParaRPr lang="tr-TR" dirty="0" smtClean="0"/>
          </a:p>
          <a:p>
            <a:r>
              <a:rPr lang="en-US" dirty="0" smtClean="0"/>
              <a:t>While the clinical findings of </a:t>
            </a:r>
            <a:r>
              <a:rPr lang="en-US" dirty="0" err="1" smtClean="0"/>
              <a:t>menorrhagia</a:t>
            </a:r>
            <a:r>
              <a:rPr lang="en-US" dirty="0" smtClean="0"/>
              <a:t> and </a:t>
            </a:r>
            <a:r>
              <a:rPr lang="en-US" dirty="0" err="1" smtClean="0"/>
              <a:t>dysmenorrhea</a:t>
            </a:r>
            <a:r>
              <a:rPr lang="en-US" dirty="0" smtClean="0"/>
              <a:t> with an enlarged uterus suggest </a:t>
            </a:r>
            <a:r>
              <a:rPr lang="en-US" dirty="0" err="1" smtClean="0"/>
              <a:t>adenomyosis</a:t>
            </a:r>
            <a:r>
              <a:rPr lang="en-US" dirty="0" smtClean="0"/>
              <a:t>, the diagnosis is made by </a:t>
            </a:r>
            <a:r>
              <a:rPr lang="en-US" dirty="0" err="1" smtClean="0"/>
              <a:t>histologic</a:t>
            </a:r>
            <a:r>
              <a:rPr lang="en-US" dirty="0" smtClean="0"/>
              <a:t> analysis. Because of the proliferative ectopic endometrial tissue in the </a:t>
            </a:r>
            <a:r>
              <a:rPr lang="en-US" dirty="0" err="1" smtClean="0"/>
              <a:t>myometrium</a:t>
            </a:r>
            <a:r>
              <a:rPr lang="en-US" dirty="0" smtClean="0"/>
              <a:t>, smooth muscle cell hyperplasia and hypertrophy occur, causing an enlarged globular uterus that can be observed macroscopically. </a:t>
            </a:r>
            <a:r>
              <a:rPr lang="en-US" dirty="0" err="1" smtClean="0"/>
              <a:t>Adenomyosis</a:t>
            </a:r>
            <a:r>
              <a:rPr lang="en-US" dirty="0" smtClean="0"/>
              <a:t> can also arise in focal forms of circumscribed nodular aggregates of smooth muscle, endometrial glands, and </a:t>
            </a:r>
            <a:r>
              <a:rPr lang="en-US" dirty="0" err="1" smtClean="0"/>
              <a:t>stroma</a:t>
            </a:r>
            <a:r>
              <a:rPr lang="en-US" dirty="0" smtClean="0"/>
              <a:t>, known as </a:t>
            </a:r>
            <a:r>
              <a:rPr lang="en-US" dirty="0" err="1" smtClean="0"/>
              <a:t>adenomyomas</a:t>
            </a:r>
            <a:r>
              <a:rPr lang="en-US" dirty="0" smtClean="0"/>
              <a:t> or present as a </a:t>
            </a:r>
            <a:r>
              <a:rPr lang="en-US" dirty="0" err="1" smtClean="0"/>
              <a:t>polypoid</a:t>
            </a:r>
            <a:r>
              <a:rPr lang="en-US" dirty="0" smtClean="0"/>
              <a:t> mass within the endometrial cavity {Bergeron, 2006 #4127}. </a:t>
            </a:r>
            <a:r>
              <a:rPr lang="en-US" dirty="0" err="1" smtClean="0"/>
              <a:t>Adenomyosis</a:t>
            </a:r>
            <a:r>
              <a:rPr lang="en-US" dirty="0" smtClean="0"/>
              <a:t> tends to be a diffuse process arising most frequently in the posterior wall, less frequently in the anterior wall, and rarely in the </a:t>
            </a:r>
            <a:r>
              <a:rPr lang="en-US" dirty="0" err="1" smtClean="0"/>
              <a:t>cornua</a:t>
            </a:r>
            <a:r>
              <a:rPr lang="en-US" dirty="0" smtClean="0"/>
              <a:t> or areas near the cervical </a:t>
            </a:r>
            <a:r>
              <a:rPr lang="en-US" dirty="0" err="1" smtClean="0"/>
              <a:t>os</a:t>
            </a:r>
            <a:r>
              <a:rPr lang="en-US" dirty="0" smtClean="0"/>
              <a:t> {Garcia, 2011 #5}. There is no agreement on the criteria for minimal depth of invasion; however, most studies use a cutoff of 2.5 mm below the </a:t>
            </a:r>
            <a:r>
              <a:rPr lang="en-US" dirty="0" err="1" smtClean="0"/>
              <a:t>basalis</a:t>
            </a:r>
            <a:r>
              <a:rPr lang="en-US" dirty="0" smtClean="0"/>
              <a:t> layer {Farquhar, 2006 #4126}. Diagnostic hysteroscopy does not provide </a:t>
            </a:r>
            <a:r>
              <a:rPr lang="en-US" dirty="0" err="1" smtClean="0"/>
              <a:t>pathognomonic</a:t>
            </a:r>
            <a:r>
              <a:rPr lang="en-US" dirty="0" smtClean="0"/>
              <a:t> signs of </a:t>
            </a:r>
            <a:r>
              <a:rPr lang="en-US" dirty="0" err="1" smtClean="0"/>
              <a:t>adenomyosis</a:t>
            </a:r>
            <a:r>
              <a:rPr lang="en-US" dirty="0" smtClean="0"/>
              <a:t>, although some evidence suggest that irregular endometrium with pitting endometrial defects, altered </a:t>
            </a:r>
            <a:r>
              <a:rPr lang="en-US" dirty="0" err="1" smtClean="0"/>
              <a:t>vascularization</a:t>
            </a:r>
            <a:r>
              <a:rPr lang="en-US" dirty="0" smtClean="0"/>
              <a:t>, and cystic hemorrhagic lesions may be associated with the process {Fernandez, 2007 #3063}.</a:t>
            </a:r>
            <a:endParaRPr lang="tr-TR" dirty="0" smtClean="0"/>
          </a:p>
        </p:txBody>
      </p:sp>
      <p:sp>
        <p:nvSpPr>
          <p:cNvPr id="4" name="Slayt Numarası Yer Tutucusu 3"/>
          <p:cNvSpPr>
            <a:spLocks noGrp="1"/>
          </p:cNvSpPr>
          <p:nvPr>
            <p:ph type="sldNum" sz="quarter" idx="5"/>
          </p:nvPr>
        </p:nvSpPr>
        <p:spPr/>
        <p:txBody>
          <a:bodyPr/>
          <a:lstStyle/>
          <a:p>
            <a:pPr>
              <a:defRPr/>
            </a:pPr>
            <a:fld id="{5B832A7C-FBBA-4710-B390-BE8662BA4D01}" type="slidenum">
              <a:rPr lang="tr-TR" smtClean="0"/>
              <a:pPr>
                <a:defRPr/>
              </a:pPr>
              <a:t>16</a:t>
            </a:fld>
            <a:endParaRPr lang="tr-T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normAutofit/>
          </a:bodyPr>
          <a:lstStyle/>
          <a:p>
            <a:pPr>
              <a:defRPr/>
            </a:pPr>
            <a:r>
              <a:rPr lang="en-US" dirty="0" smtClean="0"/>
              <a:t>Although the exact etiopathogenesis of </a:t>
            </a:r>
            <a:r>
              <a:rPr lang="en-US" dirty="0" err="1" smtClean="0"/>
              <a:t>adenomyosis</a:t>
            </a:r>
            <a:r>
              <a:rPr lang="en-US" dirty="0" smtClean="0"/>
              <a:t> is unknown, various theories have been proposed. The first and most popular hypothesis is that </a:t>
            </a:r>
            <a:r>
              <a:rPr lang="en-US" dirty="0" err="1" smtClean="0"/>
              <a:t>adenomyosis</a:t>
            </a:r>
            <a:r>
              <a:rPr lang="en-US" dirty="0" smtClean="0"/>
              <a:t> develops from </a:t>
            </a:r>
            <a:r>
              <a:rPr lang="en-US" dirty="0" err="1" smtClean="0"/>
              <a:t>invagination</a:t>
            </a:r>
            <a:r>
              <a:rPr lang="en-US" dirty="0" smtClean="0"/>
              <a:t> of endometrium into the </a:t>
            </a:r>
            <a:r>
              <a:rPr lang="en-US" dirty="0" err="1" smtClean="0"/>
              <a:t>myometrium</a:t>
            </a:r>
            <a:r>
              <a:rPr lang="en-US" dirty="0" smtClean="0"/>
              <a:t>. </a:t>
            </a:r>
            <a:r>
              <a:rPr lang="en-US" dirty="0" err="1" smtClean="0"/>
              <a:t>Invagination</a:t>
            </a:r>
            <a:r>
              <a:rPr lang="en-US" dirty="0" smtClean="0"/>
              <a:t> may occur due to weakened </a:t>
            </a:r>
            <a:r>
              <a:rPr lang="en-US" dirty="0" err="1" smtClean="0"/>
              <a:t>myometrium</a:t>
            </a:r>
            <a:r>
              <a:rPr lang="en-US" dirty="0" smtClean="0"/>
              <a:t> from tissue trauma during previous pelvic surgery that enables the active endometrial tissue to grow into the injured lining {</a:t>
            </a:r>
            <a:r>
              <a:rPr lang="en-US" dirty="0" err="1" smtClean="0"/>
              <a:t>Ferenczy</a:t>
            </a:r>
            <a:r>
              <a:rPr lang="en-US" dirty="0" smtClean="0"/>
              <a:t>, 1998 #7}. A second theory is that </a:t>
            </a:r>
            <a:r>
              <a:rPr lang="en-US" dirty="0" err="1" smtClean="0"/>
              <a:t>adenomyosis</a:t>
            </a:r>
            <a:r>
              <a:rPr lang="en-US" dirty="0" smtClean="0"/>
              <a:t> develops de novo from embryologic misplaced </a:t>
            </a:r>
            <a:r>
              <a:rPr lang="en-US" dirty="0" err="1" smtClean="0"/>
              <a:t>pleuripotent</a:t>
            </a:r>
            <a:r>
              <a:rPr lang="en-US" dirty="0" smtClean="0"/>
              <a:t> </a:t>
            </a:r>
            <a:r>
              <a:rPr lang="en-US" dirty="0" err="1" smtClean="0"/>
              <a:t>mullerian</a:t>
            </a:r>
            <a:r>
              <a:rPr lang="en-US" dirty="0" smtClean="0"/>
              <a:t> remnants. A third theory suggests that </a:t>
            </a:r>
            <a:r>
              <a:rPr lang="en-US" dirty="0" err="1" smtClean="0"/>
              <a:t>invagination</a:t>
            </a:r>
            <a:r>
              <a:rPr lang="en-US" dirty="0" smtClean="0"/>
              <a:t> of the </a:t>
            </a:r>
            <a:r>
              <a:rPr lang="en-US" dirty="0" err="1" smtClean="0"/>
              <a:t>basalis</a:t>
            </a:r>
            <a:r>
              <a:rPr lang="en-US" dirty="0" smtClean="0"/>
              <a:t> proceeds along the </a:t>
            </a:r>
            <a:r>
              <a:rPr lang="en-US" dirty="0" err="1" smtClean="0"/>
              <a:t>intramyometrial</a:t>
            </a:r>
            <a:r>
              <a:rPr lang="en-US" dirty="0" smtClean="0"/>
              <a:t> lymphatic system, leading to </a:t>
            </a:r>
            <a:r>
              <a:rPr lang="en-US" dirty="0" err="1" smtClean="0"/>
              <a:t>adenomyosis</a:t>
            </a:r>
            <a:r>
              <a:rPr lang="en-US" dirty="0" smtClean="0"/>
              <a:t>. In addition to those, a recently proposed theory is that </a:t>
            </a:r>
            <a:r>
              <a:rPr lang="en-US" dirty="0" err="1" smtClean="0"/>
              <a:t>adenomyosis</a:t>
            </a:r>
            <a:r>
              <a:rPr lang="en-US" dirty="0" smtClean="0"/>
              <a:t> originates from bone marrow stem cells that are displaced through the vasculature {</a:t>
            </a:r>
            <a:r>
              <a:rPr lang="en-US" dirty="0" err="1" smtClean="0"/>
              <a:t>Sasson</a:t>
            </a:r>
            <a:r>
              <a:rPr lang="en-US" dirty="0" smtClean="0"/>
              <a:t>, 2008 #2604;Garcia, 2011 #5}. </a:t>
            </a:r>
            <a:endParaRPr lang="en-US" dirty="0"/>
          </a:p>
        </p:txBody>
      </p:sp>
      <p:sp>
        <p:nvSpPr>
          <p:cNvPr id="4" name="Slide Number Placeholder 3"/>
          <p:cNvSpPr>
            <a:spLocks noGrp="1"/>
          </p:cNvSpPr>
          <p:nvPr>
            <p:ph type="sldNum" sz="quarter" idx="5"/>
          </p:nvPr>
        </p:nvSpPr>
        <p:spPr/>
        <p:txBody>
          <a:bodyPr/>
          <a:lstStyle/>
          <a:p>
            <a:pPr>
              <a:defRPr/>
            </a:pPr>
            <a:fld id="{54EAC0B8-37AD-4501-9188-167A8B16C46B}" type="slidenum">
              <a:rPr lang="tr-TR" smtClean="0"/>
              <a:pPr>
                <a:defRPr/>
              </a:pPr>
              <a:t>17</a:t>
            </a:fld>
            <a:endParaRPr lang="tr-T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20000"/>
          </a:bodyPr>
          <a:lstStyle/>
          <a:p>
            <a:pPr>
              <a:defRPr/>
            </a:pPr>
            <a:r>
              <a:rPr lang="en-US" dirty="0" smtClean="0"/>
              <a:t>It affects 20% of women, but is most prevalent among those who are </a:t>
            </a:r>
            <a:r>
              <a:rPr lang="en-US" dirty="0" err="1" smtClean="0"/>
              <a:t>perimenopausal</a:t>
            </a:r>
            <a:r>
              <a:rPr lang="en-US" dirty="0" smtClean="0"/>
              <a:t> and </a:t>
            </a:r>
            <a:r>
              <a:rPr lang="en-US" dirty="0" err="1" smtClean="0"/>
              <a:t>multiparous</a:t>
            </a:r>
            <a:r>
              <a:rPr lang="en-US" dirty="0" smtClean="0"/>
              <a:t> {Dietrich, 2010 #1;Benagiano, 2006 #2;Benagiano, 2009 #3;Benagiano, 2012 #4}.</a:t>
            </a:r>
            <a:endParaRPr lang="tr-TR" dirty="0" smtClean="0"/>
          </a:p>
          <a:p>
            <a:pPr>
              <a:defRPr/>
            </a:pPr>
            <a:r>
              <a:rPr lang="en-US" dirty="0" smtClean="0"/>
              <a:t>Because the diagnosis of </a:t>
            </a:r>
            <a:r>
              <a:rPr lang="en-US" dirty="0" err="1" smtClean="0"/>
              <a:t>adenomyosis</a:t>
            </a:r>
            <a:r>
              <a:rPr lang="en-US" dirty="0" smtClean="0"/>
              <a:t> is made by </a:t>
            </a:r>
            <a:r>
              <a:rPr lang="en-US" dirty="0" err="1" smtClean="0"/>
              <a:t>histologic</a:t>
            </a:r>
            <a:r>
              <a:rPr lang="en-US" dirty="0" smtClean="0"/>
              <a:t> analysis, the exact incidence has not been accurately determined. In various studies, the prevalence has been reported to range from 5 to 70% {</a:t>
            </a:r>
            <a:r>
              <a:rPr lang="en-US" dirty="0" err="1" smtClean="0"/>
              <a:t>Azziz</a:t>
            </a:r>
            <a:r>
              <a:rPr lang="en-US" dirty="0" smtClean="0"/>
              <a:t>, 1989 #18}. Overall, the mean frequency of </a:t>
            </a:r>
            <a:r>
              <a:rPr lang="en-US" dirty="0" err="1" smtClean="0"/>
              <a:t>adenomyosis</a:t>
            </a:r>
            <a:r>
              <a:rPr lang="en-US" dirty="0" smtClean="0"/>
              <a:t> at hysterectomy is approximately 20 to 30% {</a:t>
            </a:r>
            <a:r>
              <a:rPr lang="en-US" dirty="0" err="1" smtClean="0"/>
              <a:t>Parazzini</a:t>
            </a:r>
            <a:r>
              <a:rPr lang="en-US" dirty="0" smtClean="0"/>
              <a:t>, 2009 #15;Vercellini, 2006 #16}. Clinical series have demonstrated an increased frequency of </a:t>
            </a:r>
            <a:r>
              <a:rPr lang="en-US" dirty="0" err="1" smtClean="0"/>
              <a:t>adenomyosis</a:t>
            </a:r>
            <a:r>
              <a:rPr lang="en-US" dirty="0" smtClean="0"/>
              <a:t> in </a:t>
            </a:r>
            <a:r>
              <a:rPr lang="en-US" dirty="0" err="1" smtClean="0"/>
              <a:t>multiparous</a:t>
            </a:r>
            <a:r>
              <a:rPr lang="en-US" dirty="0" smtClean="0"/>
              <a:t> patients {</a:t>
            </a:r>
            <a:r>
              <a:rPr lang="en-US" dirty="0" err="1" smtClean="0"/>
              <a:t>Vercellini</a:t>
            </a:r>
            <a:r>
              <a:rPr lang="en-US" dirty="0" smtClean="0"/>
              <a:t>, 2006 #16;Taran, 2010 #17}. Pregnancy may be a risk factor due to the invasive nature of the </a:t>
            </a:r>
            <a:r>
              <a:rPr lang="en-US" dirty="0" err="1" smtClean="0"/>
              <a:t>trophoblasts</a:t>
            </a:r>
            <a:r>
              <a:rPr lang="en-US" dirty="0" smtClean="0"/>
              <a:t> into the </a:t>
            </a:r>
            <a:r>
              <a:rPr lang="en-US" dirty="0" err="1" smtClean="0"/>
              <a:t>myometrium</a:t>
            </a:r>
            <a:r>
              <a:rPr lang="en-US" dirty="0" smtClean="0"/>
              <a:t> during implantation. </a:t>
            </a:r>
            <a:r>
              <a:rPr lang="en-US" dirty="0" err="1" smtClean="0"/>
              <a:t>Vercellini</a:t>
            </a:r>
            <a:r>
              <a:rPr lang="en-US" dirty="0" smtClean="0"/>
              <a:t> et al observed that the frequency of </a:t>
            </a:r>
            <a:r>
              <a:rPr lang="en-US" dirty="0" err="1" smtClean="0"/>
              <a:t>adenomyosis</a:t>
            </a:r>
            <a:r>
              <a:rPr lang="en-US" dirty="0" smtClean="0"/>
              <a:t> was directly associated with the number of pregnancies {</a:t>
            </a:r>
            <a:r>
              <a:rPr lang="en-US" dirty="0" err="1" smtClean="0"/>
              <a:t>Vercellini</a:t>
            </a:r>
            <a:r>
              <a:rPr lang="en-US" dirty="0" smtClean="0"/>
              <a:t>, 2006 #16}. Some studies have suggested that trauma from pelvic surgery may trigger </a:t>
            </a:r>
            <a:r>
              <a:rPr lang="en-US" dirty="0" err="1" smtClean="0"/>
              <a:t>invagination</a:t>
            </a:r>
            <a:r>
              <a:rPr lang="en-US" dirty="0" smtClean="0"/>
              <a:t> of the </a:t>
            </a:r>
            <a:r>
              <a:rPr lang="en-US" dirty="0" err="1" smtClean="0"/>
              <a:t>adenomyotic</a:t>
            </a:r>
            <a:r>
              <a:rPr lang="en-US" dirty="0" smtClean="0"/>
              <a:t> tissue. </a:t>
            </a:r>
            <a:r>
              <a:rPr lang="en-US" dirty="0" err="1" smtClean="0"/>
              <a:t>Parazzini</a:t>
            </a:r>
            <a:r>
              <a:rPr lang="en-US" dirty="0" smtClean="0"/>
              <a:t> et al also observed higher rates of </a:t>
            </a:r>
            <a:r>
              <a:rPr lang="en-US" dirty="0" err="1" smtClean="0"/>
              <a:t>adenomyosis</a:t>
            </a:r>
            <a:r>
              <a:rPr lang="en-US" dirty="0" smtClean="0"/>
              <a:t> in patients who had undergone dilation and curettage {</a:t>
            </a:r>
            <a:r>
              <a:rPr lang="en-US" dirty="0" err="1" smtClean="0"/>
              <a:t>Parazzini</a:t>
            </a:r>
            <a:r>
              <a:rPr lang="en-US" dirty="0" smtClean="0"/>
              <a:t>, 2009 #15}. Seventy to 80% of </a:t>
            </a:r>
            <a:r>
              <a:rPr lang="en-US" dirty="0" err="1" smtClean="0"/>
              <a:t>adenomyosis</a:t>
            </a:r>
            <a:r>
              <a:rPr lang="en-US" dirty="0" smtClean="0"/>
              <a:t> cases are reported in women in the fourth and fifth decades of life. Five to 25% of </a:t>
            </a:r>
            <a:r>
              <a:rPr lang="en-US" dirty="0" err="1" smtClean="0"/>
              <a:t>adenomyosis</a:t>
            </a:r>
            <a:r>
              <a:rPr lang="en-US" dirty="0" smtClean="0"/>
              <a:t> cases are observed in patients younger than 39 years, and only 5-10% occur in women older than 60 years {</a:t>
            </a:r>
            <a:r>
              <a:rPr lang="en-US" dirty="0" err="1" smtClean="0"/>
              <a:t>Azziz</a:t>
            </a:r>
            <a:r>
              <a:rPr lang="en-US" dirty="0" smtClean="0"/>
              <a:t>, 1989 #18;Garcia, 2011 #5}.</a:t>
            </a:r>
            <a:endParaRPr lang="tr-TR" dirty="0" smtClean="0"/>
          </a:p>
          <a:p>
            <a:pPr>
              <a:defRPr/>
            </a:pPr>
            <a:r>
              <a:rPr lang="tr-TR" dirty="0" smtClean="0"/>
              <a:t>	</a:t>
            </a:r>
            <a:r>
              <a:rPr lang="en-US" dirty="0" smtClean="0"/>
              <a:t>Fifty percent of women with symptoms have </a:t>
            </a:r>
            <a:r>
              <a:rPr lang="en-US" dirty="0" err="1" smtClean="0"/>
              <a:t>menorrhagia</a:t>
            </a:r>
            <a:r>
              <a:rPr lang="en-US" dirty="0" smtClean="0"/>
              <a:t>, 30% have </a:t>
            </a:r>
            <a:r>
              <a:rPr lang="en-US" dirty="0" err="1" smtClean="0"/>
              <a:t>dysmenorrhea</a:t>
            </a:r>
            <a:r>
              <a:rPr lang="en-US" dirty="0" smtClean="0"/>
              <a:t>, and 20% have </a:t>
            </a:r>
            <a:r>
              <a:rPr lang="en-US" dirty="0" err="1" smtClean="0"/>
              <a:t>metrorrhagia</a:t>
            </a:r>
            <a:r>
              <a:rPr lang="en-US" dirty="0" smtClean="0"/>
              <a:t>. Less common symptoms include </a:t>
            </a:r>
            <a:r>
              <a:rPr lang="en-US" dirty="0" err="1" smtClean="0"/>
              <a:t>dyspareunia</a:t>
            </a:r>
            <a:r>
              <a:rPr lang="en-US" dirty="0" smtClean="0"/>
              <a:t> and chronic pelvic pain {</a:t>
            </a:r>
            <a:r>
              <a:rPr lang="en-US" dirty="0" err="1" smtClean="0"/>
              <a:t>Ferenczy</a:t>
            </a:r>
            <a:r>
              <a:rPr lang="en-US" dirty="0" smtClean="0"/>
              <a:t>, 1998 #7;Bergeron, 2006 #9}. Endometriosis is observed in 6 to 22% of patients with </a:t>
            </a:r>
            <a:r>
              <a:rPr lang="en-US" dirty="0" err="1" smtClean="0"/>
              <a:t>adenomyosis</a:t>
            </a:r>
            <a:r>
              <a:rPr lang="en-US" dirty="0" smtClean="0"/>
              <a:t>, and </a:t>
            </a:r>
            <a:r>
              <a:rPr lang="en-US" dirty="0" err="1" smtClean="0"/>
              <a:t>myomas</a:t>
            </a:r>
            <a:r>
              <a:rPr lang="en-US" dirty="0" smtClean="0"/>
              <a:t> are concurrently observed in 35 to 55% of patients {</a:t>
            </a:r>
            <a:r>
              <a:rPr lang="en-US" dirty="0" err="1" smtClean="0"/>
              <a:t>Ferenczy</a:t>
            </a:r>
            <a:r>
              <a:rPr lang="en-US" dirty="0" smtClean="0"/>
              <a:t>, 1998 #7}. In a retrospective case-control study comparing </a:t>
            </a:r>
            <a:r>
              <a:rPr lang="en-US" dirty="0" err="1" smtClean="0"/>
              <a:t>leiomyoma</a:t>
            </a:r>
            <a:r>
              <a:rPr lang="en-US" dirty="0" smtClean="0"/>
              <a:t> and </a:t>
            </a:r>
            <a:r>
              <a:rPr lang="en-US" dirty="0" err="1" smtClean="0"/>
              <a:t>adenomyosis</a:t>
            </a:r>
            <a:r>
              <a:rPr lang="en-US" dirty="0" smtClean="0"/>
              <a:t> cases, </a:t>
            </a:r>
            <a:r>
              <a:rPr lang="en-US" dirty="0" err="1" smtClean="0"/>
              <a:t>Taran</a:t>
            </a:r>
            <a:r>
              <a:rPr lang="en-US" dirty="0" smtClean="0"/>
              <a:t> et al have found that </a:t>
            </a:r>
            <a:r>
              <a:rPr lang="en-US" dirty="0" err="1" smtClean="0"/>
              <a:t>adenomyosis</a:t>
            </a:r>
            <a:r>
              <a:rPr lang="en-US" dirty="0" smtClean="0"/>
              <a:t> was independently associated with younger age (41.1 years vs. 44.3 years), history of depression (57.1% vs. 24.7%), </a:t>
            </a:r>
            <a:r>
              <a:rPr lang="en-US" dirty="0" err="1" smtClean="0"/>
              <a:t>dysmenorrhea</a:t>
            </a:r>
            <a:r>
              <a:rPr lang="en-US" dirty="0" smtClean="0"/>
              <a:t> (65.7% vs. 42.3%), and pelvic pain (52.9% vs. 21.1%) in a multivariable unconditional logistic regression analysis compared with women with </a:t>
            </a:r>
            <a:r>
              <a:rPr lang="en-US" dirty="0" err="1" smtClean="0"/>
              <a:t>leiomyomas</a:t>
            </a:r>
            <a:r>
              <a:rPr lang="en-US" dirty="0" smtClean="0"/>
              <a:t>. Furthermore, in a second multivariate model where all subjects had uteri weighing &gt;150 g, women with </a:t>
            </a:r>
            <a:r>
              <a:rPr lang="en-US" dirty="0" err="1" smtClean="0"/>
              <a:t>adenomyosis</a:t>
            </a:r>
            <a:r>
              <a:rPr lang="en-US" dirty="0" smtClean="0"/>
              <a:t> were more likely to have a history of depression (52.6% vs. 22.2%) and endometriosis (26.3% vs. 2.8%) compared with women with </a:t>
            </a:r>
            <a:r>
              <a:rPr lang="en-US" dirty="0" err="1" smtClean="0"/>
              <a:t>leiomyomas</a:t>
            </a:r>
            <a:r>
              <a:rPr lang="en-US" dirty="0" smtClean="0"/>
              <a:t> {</a:t>
            </a:r>
            <a:r>
              <a:rPr lang="en-US" dirty="0" err="1" smtClean="0"/>
              <a:t>Taran</a:t>
            </a:r>
            <a:r>
              <a:rPr lang="en-US" dirty="0" smtClean="0"/>
              <a:t>, 2010 #17}. </a:t>
            </a:r>
            <a:endParaRPr lang="tr-TR" dirty="0" smtClean="0"/>
          </a:p>
          <a:p>
            <a:pPr>
              <a:defRPr/>
            </a:pPr>
            <a:endParaRPr lang="tr-TR" dirty="0" smtClean="0"/>
          </a:p>
          <a:p>
            <a:pPr>
              <a:defRPr/>
            </a:pPr>
            <a:endParaRPr lang="en-US" dirty="0" smtClean="0"/>
          </a:p>
          <a:p>
            <a:endParaRPr lang="en-US" dirty="0"/>
          </a:p>
        </p:txBody>
      </p:sp>
      <p:sp>
        <p:nvSpPr>
          <p:cNvPr id="4" name="Slide Number Placeholder 3"/>
          <p:cNvSpPr>
            <a:spLocks noGrp="1"/>
          </p:cNvSpPr>
          <p:nvPr>
            <p:ph type="sldNum" sz="quarter" idx="10"/>
          </p:nvPr>
        </p:nvSpPr>
        <p:spPr/>
        <p:txBody>
          <a:bodyPr/>
          <a:lstStyle/>
          <a:p>
            <a:pPr>
              <a:defRPr/>
            </a:pPr>
            <a:fld id="{4F56C3FB-BD28-479A-A521-E64F8393BD27}" type="slidenum">
              <a:rPr lang="tr-TR" smtClean="0"/>
              <a:pPr>
                <a:defRPr/>
              </a:pPr>
              <a:t>18</a:t>
            </a:fld>
            <a:endParaRPr lang="tr-T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000" b="0" i="0" u="none" strike="noStrike" kern="1200" baseline="0" dirty="0" smtClean="0">
                <a:solidFill>
                  <a:schemeClr val="tx1"/>
                </a:solidFill>
                <a:latin typeface="Arial" charset="0"/>
                <a:ea typeface="Arial Unicode MS" pitchFamily="34" charset="-128"/>
                <a:cs typeface="Arial Unicode MS" pitchFamily="34" charset="-128"/>
              </a:rPr>
              <a:t>In the majority of patients, the common</a:t>
            </a:r>
            <a:r>
              <a:rPr lang="tr-TR" sz="1000" b="0" i="0" u="none" strike="noStrike" kern="1200" baseline="0" dirty="0" smtClean="0">
                <a:solidFill>
                  <a:schemeClr val="tx1"/>
                </a:solidFill>
                <a:latin typeface="Arial" charset="0"/>
                <a:ea typeface="Arial Unicode MS" pitchFamily="34" charset="-128"/>
                <a:cs typeface="Arial Unicode MS" pitchFamily="34" charset="-128"/>
              </a:rPr>
              <a:t> triad of symptoms is dysmenorrhea, abnormal uterine bleeding, </a:t>
            </a:r>
            <a:r>
              <a:rPr lang="en-US" sz="1000" b="0" i="0" u="none" strike="noStrike" kern="1200" baseline="0" dirty="0" smtClean="0">
                <a:solidFill>
                  <a:schemeClr val="tx1"/>
                </a:solidFill>
                <a:latin typeface="Arial" charset="0"/>
                <a:ea typeface="Arial Unicode MS" pitchFamily="34" charset="-128"/>
                <a:cs typeface="Arial Unicode MS" pitchFamily="34" charset="-128"/>
              </a:rPr>
              <a:t>and an enlarged, tender uterus. However, 35% of </a:t>
            </a:r>
            <a:r>
              <a:rPr lang="en-US" sz="1000" b="0" i="0" u="none" strike="noStrike" kern="1200" baseline="0" dirty="0" err="1" smtClean="0">
                <a:solidFill>
                  <a:schemeClr val="tx1"/>
                </a:solidFill>
                <a:latin typeface="Arial" charset="0"/>
                <a:ea typeface="Arial Unicode MS" pitchFamily="34" charset="-128"/>
                <a:cs typeface="Arial Unicode MS" pitchFamily="34" charset="-128"/>
              </a:rPr>
              <a:t>adenomyotic</a:t>
            </a:r>
            <a:r>
              <a:rPr lang="tr-TR" sz="1000" b="0" i="0" u="none" strike="noStrike" kern="1200" baseline="0" dirty="0" smtClean="0">
                <a:solidFill>
                  <a:schemeClr val="tx1"/>
                </a:solidFill>
                <a:latin typeface="Arial" charset="0"/>
                <a:ea typeface="Arial Unicode MS" pitchFamily="34" charset="-128"/>
                <a:cs typeface="Arial Unicode MS" pitchFamily="34" charset="-128"/>
              </a:rPr>
              <a:t> </a:t>
            </a:r>
            <a:r>
              <a:rPr lang="en-US" sz="1000" b="0" i="0" u="none" strike="noStrike" kern="1200" baseline="0" dirty="0" smtClean="0">
                <a:solidFill>
                  <a:schemeClr val="tx1"/>
                </a:solidFill>
                <a:latin typeface="Arial" charset="0"/>
                <a:ea typeface="Arial Unicode MS" pitchFamily="34" charset="-128"/>
                <a:cs typeface="Arial Unicode MS" pitchFamily="34" charset="-128"/>
              </a:rPr>
              <a:t>cases are asymptomatic (1). Infertility is a less</a:t>
            </a:r>
          </a:p>
          <a:p>
            <a:r>
              <a:rPr lang="en-US" sz="1000" b="0" i="0" u="none" strike="noStrike" kern="1200" baseline="0" dirty="0" smtClean="0">
                <a:solidFill>
                  <a:schemeClr val="tx1"/>
                </a:solidFill>
                <a:latin typeface="Arial" charset="0"/>
                <a:ea typeface="Arial Unicode MS" pitchFamily="34" charset="-128"/>
                <a:cs typeface="Arial Unicode MS" pitchFamily="34" charset="-128"/>
              </a:rPr>
              <a:t>common symptom but is increasingly observed in clinical</a:t>
            </a:r>
            <a:r>
              <a:rPr lang="tr-TR" sz="1000" b="0" i="0" u="none" strike="noStrike" kern="1200" baseline="0" dirty="0" smtClean="0">
                <a:solidFill>
                  <a:schemeClr val="tx1"/>
                </a:solidFill>
                <a:latin typeface="Arial" charset="0"/>
                <a:ea typeface="Arial Unicode MS" pitchFamily="34" charset="-128"/>
                <a:cs typeface="Arial Unicode MS" pitchFamily="34" charset="-128"/>
              </a:rPr>
              <a:t> </a:t>
            </a:r>
            <a:r>
              <a:rPr lang="en-US" sz="1000" b="0" i="0" u="none" strike="noStrike" kern="1200" baseline="0" dirty="0" smtClean="0">
                <a:solidFill>
                  <a:schemeClr val="tx1"/>
                </a:solidFill>
                <a:latin typeface="Arial" charset="0"/>
                <a:ea typeface="Arial Unicode MS" pitchFamily="34" charset="-128"/>
                <a:cs typeface="Arial Unicode MS" pitchFamily="34" charset="-128"/>
              </a:rPr>
              <a:t>practice, as more women delay their first pregnancy until later</a:t>
            </a:r>
            <a:r>
              <a:rPr lang="tr-TR" sz="1000" b="0" i="0" u="none" strike="noStrike" kern="1200" baseline="0" dirty="0" smtClean="0">
                <a:solidFill>
                  <a:schemeClr val="tx1"/>
                </a:solidFill>
                <a:latin typeface="Arial" charset="0"/>
                <a:ea typeface="Arial Unicode MS" pitchFamily="34" charset="-128"/>
                <a:cs typeface="Arial Unicode MS" pitchFamily="34" charset="-128"/>
              </a:rPr>
              <a:t> </a:t>
            </a:r>
            <a:r>
              <a:rPr lang="en-US" sz="1000" b="0" i="0" u="none" strike="noStrike" kern="1200" baseline="0" dirty="0" smtClean="0">
                <a:solidFill>
                  <a:schemeClr val="tx1"/>
                </a:solidFill>
                <a:latin typeface="Arial" charset="0"/>
                <a:ea typeface="Arial Unicode MS" pitchFamily="34" charset="-128"/>
                <a:cs typeface="Arial Unicode MS" pitchFamily="34" charset="-128"/>
              </a:rPr>
              <a:t>in life. Consequently, </a:t>
            </a:r>
            <a:r>
              <a:rPr lang="en-US" sz="1000" b="0" i="0" u="none" strike="noStrike" kern="1200" baseline="0" dirty="0" err="1" smtClean="0">
                <a:solidFill>
                  <a:schemeClr val="tx1"/>
                </a:solidFill>
                <a:latin typeface="Arial" charset="0"/>
                <a:ea typeface="Arial Unicode MS" pitchFamily="34" charset="-128"/>
                <a:cs typeface="Arial Unicode MS" pitchFamily="34" charset="-128"/>
              </a:rPr>
              <a:t>adenomyosis</a:t>
            </a:r>
            <a:r>
              <a:rPr lang="en-US" sz="1000" b="0" i="0" u="none" strike="noStrike" kern="1200" baseline="0" dirty="0" smtClean="0">
                <a:solidFill>
                  <a:schemeClr val="tx1"/>
                </a:solidFill>
                <a:latin typeface="Arial" charset="0"/>
                <a:ea typeface="Arial Unicode MS" pitchFamily="34" charset="-128"/>
                <a:cs typeface="Arial Unicode MS" pitchFamily="34" charset="-128"/>
              </a:rPr>
              <a:t> is more frequently encountered</a:t>
            </a:r>
            <a:r>
              <a:rPr lang="tr-TR" sz="1000" b="0" i="0" u="none" strike="noStrike" kern="1200" baseline="0" dirty="0" smtClean="0">
                <a:solidFill>
                  <a:schemeClr val="tx1"/>
                </a:solidFill>
                <a:latin typeface="Arial" charset="0"/>
                <a:ea typeface="Arial Unicode MS" pitchFamily="34" charset="-128"/>
                <a:cs typeface="Arial Unicode MS" pitchFamily="34" charset="-128"/>
              </a:rPr>
              <a:t> </a:t>
            </a:r>
            <a:r>
              <a:rPr lang="en-US" sz="1000" b="0" i="0" u="none" strike="noStrike" kern="1200" baseline="0" dirty="0" smtClean="0">
                <a:solidFill>
                  <a:schemeClr val="tx1"/>
                </a:solidFill>
                <a:latin typeface="Arial" charset="0"/>
                <a:ea typeface="Arial Unicode MS" pitchFamily="34" charset="-128"/>
                <a:cs typeface="Arial Unicode MS" pitchFamily="34" charset="-128"/>
              </a:rPr>
              <a:t>in the fertility clinic during diagnostic workup.</a:t>
            </a:r>
            <a:endParaRPr lang="tr-TR" dirty="0"/>
          </a:p>
        </p:txBody>
      </p:sp>
      <p:sp>
        <p:nvSpPr>
          <p:cNvPr id="4" name="Slide Number Placeholder 3"/>
          <p:cNvSpPr>
            <a:spLocks noGrp="1"/>
          </p:cNvSpPr>
          <p:nvPr>
            <p:ph type="sldNum" sz="quarter" idx="10"/>
          </p:nvPr>
        </p:nvSpPr>
        <p:spPr/>
        <p:txBody>
          <a:bodyPr/>
          <a:lstStyle/>
          <a:p>
            <a:fld id="{E202F5E9-732E-4330-A6A1-2DE496DDFB4C}" type="slidenum">
              <a:rPr lang="en-US" smtClean="0"/>
              <a:pPr/>
              <a:t>19</a:t>
            </a:fld>
            <a:endParaRPr lang="en-US"/>
          </a:p>
        </p:txBody>
      </p:sp>
    </p:spTree>
    <p:extLst>
      <p:ext uri="{BB962C8B-B14F-4D97-AF65-F5344CB8AC3E}">
        <p14:creationId xmlns:p14="http://schemas.microsoft.com/office/powerpoint/2010/main" val="79912001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Fifty percent of women with symptoms have </a:t>
            </a:r>
            <a:r>
              <a:rPr lang="en-US" dirty="0" err="1" smtClean="0"/>
              <a:t>menorrhagia</a:t>
            </a:r>
            <a:r>
              <a:rPr lang="en-US" dirty="0" smtClean="0"/>
              <a:t>, 30% have </a:t>
            </a:r>
            <a:r>
              <a:rPr lang="en-US" dirty="0" err="1" smtClean="0"/>
              <a:t>dysmenorrhea</a:t>
            </a:r>
            <a:r>
              <a:rPr lang="en-US" dirty="0" smtClean="0"/>
              <a:t>, and 20% have </a:t>
            </a:r>
            <a:r>
              <a:rPr lang="en-US" dirty="0" err="1" smtClean="0"/>
              <a:t>metrorrhagia</a:t>
            </a:r>
            <a:r>
              <a:rPr lang="en-US" dirty="0" smtClean="0"/>
              <a:t>. Less common symptoms include </a:t>
            </a:r>
            <a:r>
              <a:rPr lang="en-US" dirty="0" err="1" smtClean="0"/>
              <a:t>dyspareunia</a:t>
            </a:r>
            <a:r>
              <a:rPr lang="en-US" dirty="0" smtClean="0"/>
              <a:t> and chronic pelvic pain {</a:t>
            </a:r>
            <a:r>
              <a:rPr lang="en-US" dirty="0" err="1" smtClean="0"/>
              <a:t>Ferenczy</a:t>
            </a:r>
            <a:r>
              <a:rPr lang="en-US" dirty="0" smtClean="0"/>
              <a:t>, 1998 #7;Bergeron, 2006 #9}. Endometriosis is observed in 6 to 22% of patients with </a:t>
            </a:r>
            <a:r>
              <a:rPr lang="en-US" dirty="0" err="1" smtClean="0"/>
              <a:t>adenomyosis</a:t>
            </a:r>
            <a:r>
              <a:rPr lang="en-US" dirty="0" smtClean="0"/>
              <a:t>, and </a:t>
            </a:r>
            <a:r>
              <a:rPr lang="en-US" dirty="0" err="1" smtClean="0"/>
              <a:t>myomas</a:t>
            </a:r>
            <a:r>
              <a:rPr lang="en-US" dirty="0" smtClean="0"/>
              <a:t> are concurrently observed in 35 to 55% of patients {</a:t>
            </a:r>
            <a:r>
              <a:rPr lang="en-US" dirty="0" err="1" smtClean="0"/>
              <a:t>Ferenczy</a:t>
            </a:r>
            <a:r>
              <a:rPr lang="en-US" dirty="0" smtClean="0"/>
              <a:t>, 1998 #7}. In a retrospective case-control study comparing </a:t>
            </a:r>
            <a:r>
              <a:rPr lang="en-US" dirty="0" err="1" smtClean="0"/>
              <a:t>leiomyoma</a:t>
            </a:r>
            <a:r>
              <a:rPr lang="en-US" dirty="0" smtClean="0"/>
              <a:t> and </a:t>
            </a:r>
            <a:r>
              <a:rPr lang="en-US" dirty="0" err="1" smtClean="0"/>
              <a:t>adenomyosis</a:t>
            </a:r>
            <a:r>
              <a:rPr lang="en-US" dirty="0" smtClean="0"/>
              <a:t> cases, </a:t>
            </a:r>
            <a:r>
              <a:rPr lang="en-US" dirty="0" err="1" smtClean="0"/>
              <a:t>Taran</a:t>
            </a:r>
            <a:r>
              <a:rPr lang="en-US" dirty="0" smtClean="0"/>
              <a:t> et al have found that </a:t>
            </a:r>
            <a:r>
              <a:rPr lang="en-US" dirty="0" err="1" smtClean="0"/>
              <a:t>adenomyosis</a:t>
            </a:r>
            <a:r>
              <a:rPr lang="en-US" dirty="0" smtClean="0"/>
              <a:t> was independently associated with younger age (41.1 years vs. 44.3 years), history of depression (57.1% vs. 24.7%), </a:t>
            </a:r>
            <a:r>
              <a:rPr lang="en-US" dirty="0" err="1" smtClean="0"/>
              <a:t>dysmenorrhea</a:t>
            </a:r>
            <a:r>
              <a:rPr lang="en-US" dirty="0" smtClean="0"/>
              <a:t> (65.7% vs. 42.3%), and pelvic pain (52.9% vs. 21.1%) in a multivariable unconditional logistic regression analysis compared with women with </a:t>
            </a:r>
            <a:r>
              <a:rPr lang="en-US" dirty="0" err="1" smtClean="0"/>
              <a:t>leiomyomas</a:t>
            </a:r>
            <a:r>
              <a:rPr lang="en-US" dirty="0" smtClean="0"/>
              <a:t>. Furthermore, in a second multivariate model where all subjects had uteri weighing &gt;150 g, women with </a:t>
            </a:r>
            <a:r>
              <a:rPr lang="en-US" dirty="0" err="1" smtClean="0"/>
              <a:t>adenomyosis</a:t>
            </a:r>
            <a:r>
              <a:rPr lang="en-US" dirty="0" smtClean="0"/>
              <a:t> were more likely to have a history of depression (52.6% vs. 22.2%) and endometriosis (26.3% vs. 2.8%) compared with women with </a:t>
            </a:r>
            <a:r>
              <a:rPr lang="en-US" dirty="0" err="1" smtClean="0"/>
              <a:t>leiomyomas</a:t>
            </a:r>
            <a:r>
              <a:rPr lang="en-US" dirty="0" smtClean="0"/>
              <a:t> {</a:t>
            </a:r>
            <a:r>
              <a:rPr lang="en-US" dirty="0" err="1" smtClean="0"/>
              <a:t>Taran</a:t>
            </a:r>
            <a:r>
              <a:rPr lang="en-US" dirty="0" smtClean="0"/>
              <a:t>, 2010 #17}. </a:t>
            </a:r>
          </a:p>
          <a:p>
            <a:endParaRPr lang="en-US" dirty="0"/>
          </a:p>
        </p:txBody>
      </p:sp>
      <p:sp>
        <p:nvSpPr>
          <p:cNvPr id="4" name="Slide Number Placeholder 3"/>
          <p:cNvSpPr>
            <a:spLocks noGrp="1"/>
          </p:cNvSpPr>
          <p:nvPr>
            <p:ph type="sldNum" sz="quarter" idx="10"/>
          </p:nvPr>
        </p:nvSpPr>
        <p:spPr/>
        <p:txBody>
          <a:bodyPr/>
          <a:lstStyle/>
          <a:p>
            <a:pPr>
              <a:defRPr/>
            </a:pPr>
            <a:fld id="{4F56C3FB-BD28-479A-A521-E64F8393BD27}" type="slidenum">
              <a:rPr lang="tr-TR" smtClean="0"/>
              <a:pPr>
                <a:defRPr/>
              </a:pPr>
              <a:t>20</a:t>
            </a:fld>
            <a:endParaRPr lang="tr-T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Since the work of these pioneers, hysterectomy is no longer necessary for the diagnosis of </a:t>
            </a:r>
            <a:r>
              <a:rPr lang="en-US" dirty="0" err="1" smtClean="0"/>
              <a:t>adenomyosis</a:t>
            </a:r>
            <a:r>
              <a:rPr lang="en-US" dirty="0" smtClean="0"/>
              <a:t>. The diagnosis can now be made using less invasive techniques such as ultrasound and magnetic resonance imaging (MRI) and analysis of histological specimens obtained at </a:t>
            </a:r>
            <a:r>
              <a:rPr lang="en-US" dirty="0" err="1" smtClean="0"/>
              <a:t>hysteroscopic</a:t>
            </a:r>
            <a:r>
              <a:rPr lang="en-US" dirty="0" smtClean="0"/>
              <a:t> biopsy. Although the diagnosis is usually made in women in their forties and fifties with symptoms, </a:t>
            </a:r>
            <a:r>
              <a:rPr lang="en-US" dirty="0" err="1" smtClean="0"/>
              <a:t>adenomyosis</a:t>
            </a:r>
            <a:r>
              <a:rPr lang="en-US" dirty="0" smtClean="0"/>
              <a:t> is being found incidentally in younger women undergoing infertility evaluations or who have signs and symptoms of </a:t>
            </a:r>
            <a:r>
              <a:rPr lang="en-US" dirty="0" err="1" smtClean="0"/>
              <a:t>dysmenorrhea</a:t>
            </a:r>
            <a:r>
              <a:rPr lang="en-US" dirty="0" smtClean="0"/>
              <a:t> and </a:t>
            </a:r>
            <a:r>
              <a:rPr lang="en-US" dirty="0" err="1" smtClean="0"/>
              <a:t>menorrhagia</a:t>
            </a:r>
            <a:r>
              <a:rPr lang="en-US" dirty="0" smtClean="0"/>
              <a:t> {Garcia, 2011 #5}. </a:t>
            </a:r>
            <a:endParaRPr lang="tr-TR"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pPr>
              <a:defRPr/>
            </a:pPr>
            <a:fld id="{4F56C3FB-BD28-479A-A521-E64F8393BD27}" type="slidenum">
              <a:rPr lang="tr-TR" smtClean="0"/>
              <a:pPr>
                <a:defRPr/>
              </a:pPr>
              <a:t>21</a:t>
            </a:fld>
            <a:endParaRPr lang="tr-T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10000"/>
          </a:bodyPr>
          <a:lstStyle/>
          <a:p>
            <a:pPr>
              <a:defRPr/>
            </a:pPr>
            <a:r>
              <a:rPr lang="en-US" dirty="0" smtClean="0"/>
              <a:t>Although the diagnosis of </a:t>
            </a:r>
            <a:r>
              <a:rPr lang="en-US" dirty="0" err="1" smtClean="0"/>
              <a:t>adenomyosis</a:t>
            </a:r>
            <a:r>
              <a:rPr lang="en-US" dirty="0" smtClean="0"/>
              <a:t> is made </a:t>
            </a:r>
            <a:r>
              <a:rPr lang="en-US" dirty="0" err="1" smtClean="0"/>
              <a:t>histologically</a:t>
            </a:r>
            <a:r>
              <a:rPr lang="en-US" dirty="0" smtClean="0"/>
              <a:t>, several imaging techniques have been useful in the differential diagnosis including ultrasound and MRI. Both </a:t>
            </a:r>
            <a:r>
              <a:rPr lang="en-US" dirty="0" err="1" smtClean="0"/>
              <a:t>transvaginal</a:t>
            </a:r>
            <a:r>
              <a:rPr lang="en-US" dirty="0" smtClean="0"/>
              <a:t> ultrasound (TVUS) and </a:t>
            </a:r>
            <a:r>
              <a:rPr lang="en-US" dirty="0" err="1" smtClean="0"/>
              <a:t>transabdominal</a:t>
            </a:r>
            <a:r>
              <a:rPr lang="en-US" dirty="0" smtClean="0"/>
              <a:t> </a:t>
            </a:r>
            <a:r>
              <a:rPr lang="en-US" dirty="0" err="1" smtClean="0"/>
              <a:t>sonography</a:t>
            </a:r>
            <a:r>
              <a:rPr lang="en-US" dirty="0" smtClean="0"/>
              <a:t> characterize </a:t>
            </a:r>
            <a:r>
              <a:rPr lang="en-US" dirty="0" err="1" smtClean="0"/>
              <a:t>adenomyosis</a:t>
            </a:r>
            <a:r>
              <a:rPr lang="en-US" dirty="0" smtClean="0"/>
              <a:t> by identifying </a:t>
            </a:r>
            <a:r>
              <a:rPr lang="en-US" dirty="0" err="1" smtClean="0"/>
              <a:t>myometrial</a:t>
            </a:r>
            <a:r>
              <a:rPr lang="en-US" dirty="0" smtClean="0"/>
              <a:t> cysts (1- to 7-mm round anechoic areas), distorted and heterogeneous </a:t>
            </a:r>
            <a:r>
              <a:rPr lang="en-US" dirty="0" err="1" smtClean="0"/>
              <a:t>myometrial</a:t>
            </a:r>
            <a:r>
              <a:rPr lang="en-US" dirty="0" smtClean="0"/>
              <a:t> </a:t>
            </a:r>
            <a:r>
              <a:rPr lang="en-US" dirty="0" err="1" smtClean="0"/>
              <a:t>echogenity</a:t>
            </a:r>
            <a:r>
              <a:rPr lang="en-US" dirty="0" smtClean="0"/>
              <a:t>, and poorly defined foci of abnormal </a:t>
            </a:r>
            <a:r>
              <a:rPr lang="en-US" dirty="0" err="1" smtClean="0"/>
              <a:t>myometrial</a:t>
            </a:r>
            <a:r>
              <a:rPr lang="en-US" dirty="0" smtClean="0"/>
              <a:t> </a:t>
            </a:r>
            <a:r>
              <a:rPr lang="en-US" dirty="0" err="1" smtClean="0"/>
              <a:t>echogenity</a:t>
            </a:r>
            <a:r>
              <a:rPr lang="en-US" dirty="0" smtClean="0"/>
              <a:t> {</a:t>
            </a:r>
            <a:r>
              <a:rPr lang="en-US" dirty="0" err="1" smtClean="0"/>
              <a:t>Bazot</a:t>
            </a:r>
            <a:r>
              <a:rPr lang="en-US" dirty="0" smtClean="0"/>
              <a:t>, 2005 #12;Garcia, 2011 #5}. The most predictive ultrasound finding of </a:t>
            </a:r>
            <a:r>
              <a:rPr lang="en-US" dirty="0" err="1" smtClean="0"/>
              <a:t>adenomyosis</a:t>
            </a:r>
            <a:r>
              <a:rPr lang="en-US" dirty="0" smtClean="0"/>
              <a:t> is the presence of ill-defined </a:t>
            </a:r>
            <a:r>
              <a:rPr lang="en-US" dirty="0" err="1" smtClean="0"/>
              <a:t>myometrial</a:t>
            </a:r>
            <a:r>
              <a:rPr lang="en-US" dirty="0" smtClean="0"/>
              <a:t> heterogeneity. Findings at MRI include a large asymmetric uterus without </a:t>
            </a:r>
            <a:r>
              <a:rPr lang="en-US" dirty="0" err="1" smtClean="0"/>
              <a:t>leiomyomas</a:t>
            </a:r>
            <a:r>
              <a:rPr lang="en-US" dirty="0" smtClean="0"/>
              <a:t>, thickening of the </a:t>
            </a:r>
            <a:r>
              <a:rPr lang="en-US" dirty="0" err="1" smtClean="0"/>
              <a:t>junctional</a:t>
            </a:r>
            <a:r>
              <a:rPr lang="en-US" dirty="0" smtClean="0"/>
              <a:t> zone from 8 to 12 mm, or an abnormal ratio of </a:t>
            </a:r>
            <a:r>
              <a:rPr lang="en-US" dirty="0" err="1" smtClean="0"/>
              <a:t>junctional</a:t>
            </a:r>
            <a:r>
              <a:rPr lang="en-US" dirty="0" smtClean="0"/>
              <a:t> zone to </a:t>
            </a:r>
            <a:r>
              <a:rPr lang="en-US" dirty="0" err="1" smtClean="0"/>
              <a:t>myometrial</a:t>
            </a:r>
            <a:r>
              <a:rPr lang="en-US" dirty="0" smtClean="0"/>
              <a:t> thickness greater than 40%. The </a:t>
            </a:r>
            <a:r>
              <a:rPr lang="en-US" dirty="0" err="1" smtClean="0"/>
              <a:t>junctional</a:t>
            </a:r>
            <a:r>
              <a:rPr lang="en-US" dirty="0" smtClean="0"/>
              <a:t> zone is the innermost </a:t>
            </a:r>
            <a:r>
              <a:rPr lang="en-US" dirty="0" err="1" smtClean="0"/>
              <a:t>myometrial</a:t>
            </a:r>
            <a:r>
              <a:rPr lang="en-US" dirty="0" smtClean="0"/>
              <a:t> layer, which is distinct at light optic microscopy but lacks </a:t>
            </a:r>
            <a:r>
              <a:rPr lang="en-US" dirty="0" err="1" smtClean="0"/>
              <a:t>histologic</a:t>
            </a:r>
            <a:r>
              <a:rPr lang="en-US" dirty="0" smtClean="0"/>
              <a:t> distinction. Thickening of the </a:t>
            </a:r>
            <a:r>
              <a:rPr lang="en-US" dirty="0" err="1" smtClean="0"/>
              <a:t>junctional</a:t>
            </a:r>
            <a:r>
              <a:rPr lang="en-US" dirty="0" smtClean="0"/>
              <a:t> zone on MRI is the consequence of inordinate inner </a:t>
            </a:r>
            <a:r>
              <a:rPr lang="en-US" dirty="0" err="1" smtClean="0"/>
              <a:t>myocyte</a:t>
            </a:r>
            <a:r>
              <a:rPr lang="en-US" dirty="0" smtClean="0"/>
              <a:t> proliferation, a process that has been referred to as “</a:t>
            </a:r>
            <a:r>
              <a:rPr lang="en-US" dirty="0" err="1" smtClean="0"/>
              <a:t>junctional</a:t>
            </a:r>
            <a:r>
              <a:rPr lang="en-US" dirty="0" smtClean="0"/>
              <a:t> zone hyperplasia” {</a:t>
            </a:r>
            <a:r>
              <a:rPr lang="en-US" dirty="0" err="1" smtClean="0"/>
              <a:t>Bazot</a:t>
            </a:r>
            <a:r>
              <a:rPr lang="en-US" dirty="0" smtClean="0"/>
              <a:t>, 2005 #12;Garcia, 2011 #5}. </a:t>
            </a:r>
            <a:endParaRPr lang="tr-TR" dirty="0" smtClean="0"/>
          </a:p>
          <a:p>
            <a:pPr>
              <a:defRPr/>
            </a:pPr>
            <a:r>
              <a:rPr lang="en-US" dirty="0" smtClean="0"/>
              <a:t>Overall review of the literature demonstrates that TVUS exhibits sensitivity of 53% to 89% and specificity of 50% to 99% for the diagnosis of </a:t>
            </a:r>
            <a:r>
              <a:rPr lang="en-US" dirty="0" err="1" smtClean="0"/>
              <a:t>adenomyosis</a:t>
            </a:r>
            <a:r>
              <a:rPr lang="en-US" dirty="0" smtClean="0"/>
              <a:t> when no fibroids are present {Garcia, 2011 #5;Bazot, 2005 #12;Dueholm, 2007 #2925;Gordts, 2008 #2398}. Sensitivity decreases to as low as 33% when </a:t>
            </a:r>
            <a:r>
              <a:rPr lang="en-US" dirty="0" err="1" smtClean="0"/>
              <a:t>myomas</a:t>
            </a:r>
            <a:r>
              <a:rPr lang="en-US" dirty="0" smtClean="0"/>
              <a:t> are present, in particular when the volume of the </a:t>
            </a:r>
            <a:r>
              <a:rPr lang="en-US" dirty="0" err="1" smtClean="0"/>
              <a:t>myoma</a:t>
            </a:r>
            <a:r>
              <a:rPr lang="en-US" dirty="0" smtClean="0"/>
              <a:t> is greater than 300 </a:t>
            </a:r>
            <a:r>
              <a:rPr lang="en-US" dirty="0" err="1" smtClean="0"/>
              <a:t>mL</a:t>
            </a:r>
            <a:r>
              <a:rPr lang="en-US" dirty="0" smtClean="0"/>
              <a:t> {</a:t>
            </a:r>
            <a:r>
              <a:rPr lang="en-US" dirty="0" err="1" smtClean="0"/>
              <a:t>Dueholm</a:t>
            </a:r>
            <a:r>
              <a:rPr lang="en-US" dirty="0" smtClean="0"/>
              <a:t>, 2007 #13}. In cases with coexistent </a:t>
            </a:r>
            <a:r>
              <a:rPr lang="en-US" dirty="0" err="1" smtClean="0"/>
              <a:t>adenomyosis</a:t>
            </a:r>
            <a:r>
              <a:rPr lang="en-US" dirty="0" smtClean="0"/>
              <a:t> and </a:t>
            </a:r>
            <a:r>
              <a:rPr lang="en-US" dirty="0" err="1" smtClean="0"/>
              <a:t>myomas</a:t>
            </a:r>
            <a:r>
              <a:rPr lang="en-US" dirty="0" smtClean="0"/>
              <a:t>, MRI demonstrated sensitivity of 67% and specificity of 82% compared with sensitivity of 87% and specificity of 100% when </a:t>
            </a:r>
            <a:r>
              <a:rPr lang="en-US" dirty="0" err="1" smtClean="0"/>
              <a:t>myomas</a:t>
            </a:r>
            <a:r>
              <a:rPr lang="en-US" dirty="0" smtClean="0"/>
              <a:t> were absent. In summary, TVUS is an excellent first-choice imaging method for use by experienced </a:t>
            </a:r>
            <a:r>
              <a:rPr lang="en-US" dirty="0" err="1" smtClean="0"/>
              <a:t>sonographers</a:t>
            </a:r>
            <a:r>
              <a:rPr lang="en-US" dirty="0" smtClean="0"/>
              <a:t>; however, MRI can be used as an adjunct in cases with coexisting uterine abnormalities. The combination of both techniques offers the highest sensitivity for preoperative diagnosis {</a:t>
            </a:r>
            <a:r>
              <a:rPr lang="en-US" dirty="0" err="1" smtClean="0"/>
              <a:t>Dueholm</a:t>
            </a:r>
            <a:r>
              <a:rPr lang="en-US" dirty="0" smtClean="0"/>
              <a:t>, 2007 #13;Garcia, 2011 #5}.</a:t>
            </a:r>
            <a:endParaRPr lang="tr-TR" dirty="0" smtClean="0"/>
          </a:p>
          <a:p>
            <a:pPr>
              <a:defRPr/>
            </a:pPr>
            <a:endParaRPr lang="en-US" dirty="0" smtClean="0"/>
          </a:p>
          <a:p>
            <a:endParaRPr lang="en-US" dirty="0"/>
          </a:p>
        </p:txBody>
      </p:sp>
      <p:sp>
        <p:nvSpPr>
          <p:cNvPr id="4" name="Slide Number Placeholder 3"/>
          <p:cNvSpPr>
            <a:spLocks noGrp="1"/>
          </p:cNvSpPr>
          <p:nvPr>
            <p:ph type="sldNum" sz="quarter" idx="10"/>
          </p:nvPr>
        </p:nvSpPr>
        <p:spPr/>
        <p:txBody>
          <a:bodyPr/>
          <a:lstStyle/>
          <a:p>
            <a:pPr>
              <a:defRPr/>
            </a:pPr>
            <a:fld id="{4F56C3FB-BD28-479A-A521-E64F8393BD27}" type="slidenum">
              <a:rPr lang="tr-TR" smtClean="0"/>
              <a:pPr>
                <a:defRPr/>
              </a:pPr>
              <a:t>22</a:t>
            </a:fld>
            <a:endParaRPr lang="tr-T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tr-TR" sz="1000" b="0" i="0" u="none" strike="noStrike" kern="1200" baseline="0" dirty="0" smtClean="0">
                <a:solidFill>
                  <a:schemeClr val="tx1"/>
                </a:solidFill>
                <a:latin typeface="Arial" charset="0"/>
                <a:ea typeface="Arial Unicode MS" pitchFamily="34" charset="-128"/>
                <a:cs typeface="Arial Unicode MS" pitchFamily="34" charset="-128"/>
              </a:rPr>
              <a:t>In fact, </a:t>
            </a:r>
            <a:r>
              <a:rPr lang="en-US" sz="1000" b="0" i="0" u="none" strike="noStrike" kern="1200" baseline="0" dirty="0" smtClean="0">
                <a:solidFill>
                  <a:schemeClr val="tx1"/>
                </a:solidFill>
                <a:latin typeface="Arial" charset="0"/>
                <a:ea typeface="Arial Unicode MS" pitchFamily="34" charset="-128"/>
                <a:cs typeface="Arial Unicode MS" pitchFamily="34" charset="-128"/>
              </a:rPr>
              <a:t>experts in imaging have affirmed that TVS and MRI are similarly</a:t>
            </a:r>
            <a:r>
              <a:rPr lang="tr-TR" sz="1000" b="0" i="0" u="none" strike="noStrike" kern="1200" baseline="0" dirty="0" smtClean="0">
                <a:solidFill>
                  <a:schemeClr val="tx1"/>
                </a:solidFill>
                <a:latin typeface="Arial" charset="0"/>
                <a:ea typeface="Arial Unicode MS" pitchFamily="34" charset="-128"/>
                <a:cs typeface="Arial Unicode MS" pitchFamily="34" charset="-128"/>
              </a:rPr>
              <a:t> </a:t>
            </a:r>
            <a:r>
              <a:rPr lang="en-US" sz="1000" b="0" i="0" u="none" strike="noStrike" kern="1200" baseline="0" dirty="0" smtClean="0">
                <a:solidFill>
                  <a:schemeClr val="tx1"/>
                </a:solidFill>
                <a:latin typeface="Arial" charset="0"/>
                <a:ea typeface="Arial Unicode MS" pitchFamily="34" charset="-128"/>
                <a:cs typeface="Arial Unicode MS" pitchFamily="34" charset="-128"/>
              </a:rPr>
              <a:t>accurate as methods for diagnosing </a:t>
            </a:r>
            <a:r>
              <a:rPr lang="en-US" sz="1000" b="0" i="0" u="none" strike="noStrike" kern="1200" baseline="0" dirty="0" err="1" smtClean="0">
                <a:solidFill>
                  <a:schemeClr val="tx1"/>
                </a:solidFill>
                <a:latin typeface="Arial" charset="0"/>
                <a:ea typeface="Arial Unicode MS" pitchFamily="34" charset="-128"/>
                <a:cs typeface="Arial Unicode MS" pitchFamily="34" charset="-128"/>
              </a:rPr>
              <a:t>adenomyosis</a:t>
            </a:r>
            <a:r>
              <a:rPr lang="en-US" sz="1000" b="0" i="0" u="none" strike="noStrike" kern="1200" baseline="0" dirty="0" smtClean="0">
                <a:solidFill>
                  <a:schemeClr val="tx1"/>
                </a:solidFill>
                <a:latin typeface="Arial" charset="0"/>
                <a:ea typeface="Arial Unicode MS" pitchFamily="34" charset="-128"/>
                <a:cs typeface="Arial Unicode MS" pitchFamily="34" charset="-128"/>
              </a:rPr>
              <a:t> (4, 9, 11–14),</a:t>
            </a:r>
            <a:r>
              <a:rPr lang="tr-TR" sz="1000" b="0" i="0" u="none" strike="noStrike" kern="1200" baseline="0" dirty="0" smtClean="0">
                <a:solidFill>
                  <a:schemeClr val="tx1"/>
                </a:solidFill>
                <a:latin typeface="Arial" charset="0"/>
                <a:ea typeface="Arial Unicode MS" pitchFamily="34" charset="-128"/>
                <a:cs typeface="Arial Unicode MS" pitchFamily="34" charset="-128"/>
              </a:rPr>
              <a:t> </a:t>
            </a:r>
            <a:r>
              <a:rPr lang="en-US" sz="1000" b="0" i="0" u="none" strike="noStrike" kern="1200" baseline="0" dirty="0" smtClean="0">
                <a:solidFill>
                  <a:schemeClr val="tx1"/>
                </a:solidFill>
                <a:latin typeface="Arial" charset="0"/>
                <a:ea typeface="Arial Unicode MS" pitchFamily="34" charset="-128"/>
                <a:cs typeface="Arial Unicode MS" pitchFamily="34" charset="-128"/>
              </a:rPr>
              <a:t>though TVS is a more cost-effective, less invasive, and more readily</a:t>
            </a:r>
            <a:r>
              <a:rPr lang="tr-TR" sz="1000" b="0" i="0" u="none" strike="noStrike" kern="1200" baseline="0" dirty="0" smtClean="0">
                <a:solidFill>
                  <a:schemeClr val="tx1"/>
                </a:solidFill>
                <a:latin typeface="Arial" charset="0"/>
                <a:ea typeface="Arial Unicode MS" pitchFamily="34" charset="-128"/>
                <a:cs typeface="Arial Unicode MS" pitchFamily="34" charset="-128"/>
              </a:rPr>
              <a:t> </a:t>
            </a:r>
            <a:r>
              <a:rPr lang="en-US" sz="1000" b="0" i="0" u="none" strike="noStrike" kern="1200" baseline="0" dirty="0" smtClean="0">
                <a:solidFill>
                  <a:schemeClr val="tx1"/>
                </a:solidFill>
                <a:latin typeface="Arial" charset="0"/>
                <a:ea typeface="Arial Unicode MS" pitchFamily="34" charset="-128"/>
                <a:cs typeface="Arial Unicode MS" pitchFamily="34" charset="-128"/>
              </a:rPr>
              <a:t>available tool for obstetricians and gynecologists.</a:t>
            </a:r>
            <a:endParaRPr lang="tr-TR" sz="1000" b="0" i="0" u="none" strike="noStrike" kern="1200" baseline="0" dirty="0" smtClean="0">
              <a:solidFill>
                <a:schemeClr val="tx1"/>
              </a:solidFill>
              <a:latin typeface="Arial" charset="0"/>
              <a:ea typeface="Arial Unicode MS" pitchFamily="34" charset="-128"/>
              <a:cs typeface="Arial Unicode MS" pitchFamily="34" charset="-128"/>
            </a:endParaRPr>
          </a:p>
          <a:p>
            <a:endParaRPr lang="tr-TR" sz="1000" b="0" i="0" u="none" strike="noStrike" kern="1200" baseline="0" dirty="0" smtClean="0">
              <a:solidFill>
                <a:schemeClr val="tx1"/>
              </a:solidFill>
              <a:latin typeface="Arial" charset="0"/>
              <a:ea typeface="Arial Unicode MS" pitchFamily="34" charset="-128"/>
              <a:cs typeface="Arial Unicode MS" pitchFamily="34" charset="-128"/>
            </a:endParaRPr>
          </a:p>
          <a:p>
            <a:r>
              <a:rPr lang="en-US" sz="1000" b="0" i="0" u="none" strike="noStrike" kern="1200" baseline="0" dirty="0" smtClean="0">
                <a:solidFill>
                  <a:schemeClr val="tx1"/>
                </a:solidFill>
                <a:latin typeface="Arial" charset="0"/>
                <a:ea typeface="Arial Unicode MS" pitchFamily="34" charset="-128"/>
                <a:cs typeface="Arial Unicode MS" pitchFamily="34" charset="-128"/>
              </a:rPr>
              <a:t>There are several studies that suggest comparable diagnostic</a:t>
            </a:r>
            <a:r>
              <a:rPr lang="tr-TR" sz="1000" b="0" i="0" u="none" strike="noStrike" kern="1200" baseline="0" dirty="0" smtClean="0">
                <a:solidFill>
                  <a:schemeClr val="tx1"/>
                </a:solidFill>
                <a:latin typeface="Arial" charset="0"/>
                <a:ea typeface="Arial Unicode MS" pitchFamily="34" charset="-128"/>
                <a:cs typeface="Arial Unicode MS" pitchFamily="34" charset="-128"/>
              </a:rPr>
              <a:t> </a:t>
            </a:r>
            <a:r>
              <a:rPr lang="en-US" sz="1000" b="0" i="0" u="none" strike="noStrike" kern="1200" baseline="0" dirty="0" smtClean="0">
                <a:solidFill>
                  <a:schemeClr val="tx1"/>
                </a:solidFill>
                <a:latin typeface="Arial" charset="0"/>
                <a:ea typeface="Arial Unicode MS" pitchFamily="34" charset="-128"/>
                <a:cs typeface="Arial Unicode MS" pitchFamily="34" charset="-128"/>
              </a:rPr>
              <a:t>accuracy between MRI and TVU. A systematic review</a:t>
            </a:r>
            <a:r>
              <a:rPr lang="tr-TR" sz="1000" b="0" i="0" u="none" strike="noStrike" kern="1200" baseline="0" dirty="0" smtClean="0">
                <a:solidFill>
                  <a:schemeClr val="tx1"/>
                </a:solidFill>
                <a:latin typeface="Arial" charset="0"/>
                <a:ea typeface="Arial Unicode MS" pitchFamily="34" charset="-128"/>
                <a:cs typeface="Arial Unicode MS" pitchFamily="34" charset="-128"/>
              </a:rPr>
              <a:t> </a:t>
            </a:r>
            <a:r>
              <a:rPr lang="en-US" sz="1000" b="0" i="0" u="none" strike="noStrike" kern="1200" baseline="0" dirty="0" smtClean="0">
                <a:solidFill>
                  <a:schemeClr val="tx1"/>
                </a:solidFill>
                <a:latin typeface="Arial" charset="0"/>
                <a:ea typeface="Arial Unicode MS" pitchFamily="34" charset="-128"/>
                <a:cs typeface="Arial Unicode MS" pitchFamily="34" charset="-128"/>
              </a:rPr>
              <a:t>and a meta-analysis of data obtained with TVU and/or MRI</a:t>
            </a:r>
            <a:r>
              <a:rPr lang="tr-TR" sz="1000" b="0" i="0" u="none" strike="noStrike" kern="1200" baseline="0" dirty="0" smtClean="0">
                <a:solidFill>
                  <a:schemeClr val="tx1"/>
                </a:solidFill>
                <a:latin typeface="Arial" charset="0"/>
                <a:ea typeface="Arial Unicode MS" pitchFamily="34" charset="-128"/>
                <a:cs typeface="Arial Unicode MS" pitchFamily="34" charset="-128"/>
              </a:rPr>
              <a:t> </a:t>
            </a:r>
            <a:r>
              <a:rPr lang="en-US" sz="1000" b="0" i="0" u="none" strike="noStrike" kern="1200" baseline="0" dirty="0" smtClean="0">
                <a:solidFill>
                  <a:schemeClr val="tx1"/>
                </a:solidFill>
                <a:latin typeface="Arial" charset="0"/>
                <a:ea typeface="Arial Unicode MS" pitchFamily="34" charset="-128"/>
                <a:cs typeface="Arial Unicode MS" pitchFamily="34" charset="-128"/>
              </a:rPr>
              <a:t>with histological confirmation of </a:t>
            </a:r>
            <a:r>
              <a:rPr lang="en-US" sz="1000" b="0" i="0" u="none" strike="noStrike" kern="1200" baseline="0" dirty="0" err="1" smtClean="0">
                <a:solidFill>
                  <a:schemeClr val="tx1"/>
                </a:solidFill>
                <a:latin typeface="Arial" charset="0"/>
                <a:ea typeface="Arial Unicode MS" pitchFamily="34" charset="-128"/>
                <a:cs typeface="Arial Unicode MS" pitchFamily="34" charset="-128"/>
              </a:rPr>
              <a:t>adenomyosis</a:t>
            </a:r>
            <a:r>
              <a:rPr lang="en-US" sz="1000" b="0" i="0" u="none" strike="noStrike" kern="1200" baseline="0" dirty="0" smtClean="0">
                <a:solidFill>
                  <a:schemeClr val="tx1"/>
                </a:solidFill>
                <a:latin typeface="Arial" charset="0"/>
                <a:ea typeface="Arial Unicode MS" pitchFamily="34" charset="-128"/>
                <a:cs typeface="Arial Unicode MS" pitchFamily="34" charset="-128"/>
              </a:rPr>
              <a:t> (Table 1) concluded</a:t>
            </a:r>
            <a:r>
              <a:rPr lang="tr-TR" sz="1000" b="0" i="0" u="none" strike="noStrike" kern="1200" baseline="0" dirty="0" smtClean="0">
                <a:solidFill>
                  <a:schemeClr val="tx1"/>
                </a:solidFill>
                <a:latin typeface="Arial" charset="0"/>
                <a:ea typeface="Arial Unicode MS" pitchFamily="34" charset="-128"/>
                <a:cs typeface="Arial Unicode MS" pitchFamily="34" charset="-128"/>
              </a:rPr>
              <a:t> </a:t>
            </a:r>
            <a:r>
              <a:rPr lang="en-US" sz="1000" b="0" i="0" u="none" strike="noStrike" kern="1200" baseline="0" dirty="0" smtClean="0">
                <a:solidFill>
                  <a:schemeClr val="tx1"/>
                </a:solidFill>
                <a:latin typeface="Arial" charset="0"/>
                <a:ea typeface="Arial Unicode MS" pitchFamily="34" charset="-128"/>
                <a:cs typeface="Arial Unicode MS" pitchFamily="34" charset="-128"/>
              </a:rPr>
              <a:t>that both techniques showed high levels of accuracy.</a:t>
            </a:r>
            <a:r>
              <a:rPr lang="tr-TR" sz="1000" b="0" i="0" u="none" strike="noStrike" kern="1200" baseline="0" dirty="0" smtClean="0">
                <a:solidFill>
                  <a:schemeClr val="tx1"/>
                </a:solidFill>
                <a:latin typeface="Arial" charset="0"/>
                <a:ea typeface="Arial Unicode MS" pitchFamily="34" charset="-128"/>
                <a:cs typeface="Arial Unicode MS" pitchFamily="34" charset="-128"/>
              </a:rPr>
              <a:t> </a:t>
            </a:r>
            <a:r>
              <a:rPr lang="en-US" sz="1000" b="0" i="0" u="none" strike="noStrike" kern="1200" baseline="0" dirty="0" smtClean="0">
                <a:solidFill>
                  <a:schemeClr val="tx1"/>
                </a:solidFill>
                <a:latin typeface="Arial" charset="0"/>
                <a:ea typeface="Arial Unicode MS" pitchFamily="34" charset="-128"/>
                <a:cs typeface="Arial Unicode MS" pitchFamily="34" charset="-128"/>
              </a:rPr>
              <a:t>The advantage of MRI is that images produced are standard</a:t>
            </a:r>
          </a:p>
          <a:p>
            <a:r>
              <a:rPr lang="en-US" sz="1000" b="0" i="0" u="none" strike="noStrike" kern="1200" baseline="0" dirty="0" smtClean="0">
                <a:solidFill>
                  <a:schemeClr val="tx1"/>
                </a:solidFill>
                <a:latin typeface="Arial" charset="0"/>
                <a:ea typeface="Arial Unicode MS" pitchFamily="34" charset="-128"/>
                <a:cs typeface="Arial Unicode MS" pitchFamily="34" charset="-128"/>
              </a:rPr>
              <a:t>and unaffected by the presence of fibroids</a:t>
            </a:r>
            <a:endParaRPr lang="tr-TR" sz="1000" b="0" i="0" u="none" strike="noStrike" kern="1200" baseline="0" dirty="0" smtClean="0">
              <a:solidFill>
                <a:schemeClr val="tx1"/>
              </a:solidFill>
              <a:latin typeface="Arial" charset="0"/>
              <a:ea typeface="Arial Unicode MS" pitchFamily="34" charset="-128"/>
              <a:cs typeface="Arial Unicode MS" pitchFamily="34" charset="-128"/>
            </a:endParaRPr>
          </a:p>
          <a:p>
            <a:pPr marL="0" indent="0">
              <a:buNone/>
            </a:pPr>
            <a:endParaRPr lang="tr-TR" dirty="0" smtClean="0"/>
          </a:p>
          <a:p>
            <a:endParaRPr lang="tr-TR" dirty="0"/>
          </a:p>
        </p:txBody>
      </p:sp>
      <p:sp>
        <p:nvSpPr>
          <p:cNvPr id="4" name="Slide Number Placeholder 3"/>
          <p:cNvSpPr>
            <a:spLocks noGrp="1"/>
          </p:cNvSpPr>
          <p:nvPr>
            <p:ph type="sldNum" sz="quarter" idx="10"/>
          </p:nvPr>
        </p:nvSpPr>
        <p:spPr/>
        <p:txBody>
          <a:bodyPr/>
          <a:lstStyle/>
          <a:p>
            <a:fld id="{E202F5E9-732E-4330-A6A1-2DE496DDFB4C}" type="slidenum">
              <a:rPr lang="en-US" smtClean="0"/>
              <a:pPr/>
              <a:t>35</a:t>
            </a:fld>
            <a:endParaRPr lang="en-US"/>
          </a:p>
        </p:txBody>
      </p:sp>
    </p:spTree>
    <p:extLst>
      <p:ext uri="{BB962C8B-B14F-4D97-AF65-F5344CB8AC3E}">
        <p14:creationId xmlns:p14="http://schemas.microsoft.com/office/powerpoint/2010/main" val="357103847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Overall review of the literature demonstrates that TVUS exhibits sensitivity of 53% to 89% and specificity of 50% to 99% for the diagnosis of </a:t>
            </a:r>
            <a:r>
              <a:rPr lang="en-US" dirty="0" err="1" smtClean="0"/>
              <a:t>adenomyosis</a:t>
            </a:r>
            <a:r>
              <a:rPr lang="en-US" dirty="0" smtClean="0"/>
              <a:t> when no fibroids are present {Garcia, 2011 #5;Bazot, 2005 #12;Dueholm, 2007 #2925;Gordts, 2008 #2398}. Sensitivity decreases to as low as 33% when </a:t>
            </a:r>
            <a:r>
              <a:rPr lang="en-US" dirty="0" err="1" smtClean="0"/>
              <a:t>myomas</a:t>
            </a:r>
            <a:r>
              <a:rPr lang="en-US" dirty="0" smtClean="0"/>
              <a:t> are present, in particular when the volume of the </a:t>
            </a:r>
            <a:r>
              <a:rPr lang="en-US" dirty="0" err="1" smtClean="0"/>
              <a:t>myoma</a:t>
            </a:r>
            <a:r>
              <a:rPr lang="en-US" dirty="0" smtClean="0"/>
              <a:t> is greater than 300 </a:t>
            </a:r>
            <a:r>
              <a:rPr lang="en-US" dirty="0" err="1" smtClean="0"/>
              <a:t>mL</a:t>
            </a:r>
            <a:r>
              <a:rPr lang="en-US" dirty="0" smtClean="0"/>
              <a:t> {</a:t>
            </a:r>
            <a:r>
              <a:rPr lang="en-US" dirty="0" err="1" smtClean="0"/>
              <a:t>Dueholm</a:t>
            </a:r>
            <a:r>
              <a:rPr lang="en-US" dirty="0" smtClean="0"/>
              <a:t>, 2007 #13}. In cases with coexistent </a:t>
            </a:r>
            <a:r>
              <a:rPr lang="en-US" dirty="0" err="1" smtClean="0"/>
              <a:t>adenomyosis</a:t>
            </a:r>
            <a:r>
              <a:rPr lang="en-US" dirty="0" smtClean="0"/>
              <a:t> and </a:t>
            </a:r>
            <a:r>
              <a:rPr lang="en-US" dirty="0" err="1" smtClean="0"/>
              <a:t>myomas</a:t>
            </a:r>
            <a:r>
              <a:rPr lang="en-US" dirty="0" smtClean="0"/>
              <a:t>, MRI demonstrated sensitivity of 67% and specificity of 82% compared with sensitivity of 87% and specificity of 100% when </a:t>
            </a:r>
            <a:r>
              <a:rPr lang="en-US" dirty="0" err="1" smtClean="0"/>
              <a:t>myomas</a:t>
            </a:r>
            <a:r>
              <a:rPr lang="en-US" dirty="0" smtClean="0"/>
              <a:t> were absent. In summary, TVUS is an excellent first-choice imaging method for use by experienced </a:t>
            </a:r>
            <a:r>
              <a:rPr lang="en-US" dirty="0" err="1" smtClean="0"/>
              <a:t>sonographers</a:t>
            </a:r>
            <a:r>
              <a:rPr lang="en-US" dirty="0" smtClean="0"/>
              <a:t>; however, MRI can be used as an adjunct in cases with coexisting uterine abnormalities. The combination of both techniques offers the highest sensitivity for preoperative diagnosis {</a:t>
            </a:r>
            <a:r>
              <a:rPr lang="en-US" dirty="0" err="1" smtClean="0"/>
              <a:t>Dueholm</a:t>
            </a:r>
            <a:r>
              <a:rPr lang="en-US" dirty="0" smtClean="0"/>
              <a:t>, 2007 #13;Garcia, 2011 #5}.</a:t>
            </a:r>
            <a:endParaRPr lang="tr-TR"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pPr>
              <a:defRPr/>
            </a:pPr>
            <a:fld id="{4F56C3FB-BD28-479A-A521-E64F8393BD27}" type="slidenum">
              <a:rPr lang="tr-TR" smtClean="0"/>
              <a:pPr>
                <a:defRPr/>
              </a:pPr>
              <a:t>45</a:t>
            </a:fld>
            <a:endParaRPr lang="tr-T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000" b="0" i="0" u="none" strike="noStrike" kern="1200" baseline="0" dirty="0" smtClean="0">
                <a:solidFill>
                  <a:schemeClr val="tx1"/>
                </a:solidFill>
                <a:latin typeface="Arial" charset="0"/>
                <a:ea typeface="Arial Unicode MS" pitchFamily="34" charset="-128"/>
                <a:cs typeface="Arial Unicode MS" pitchFamily="34" charset="-128"/>
              </a:rPr>
              <a:t>More recently, evaluations were made of the use of</a:t>
            </a:r>
            <a:r>
              <a:rPr lang="tr-TR" sz="1000" b="0" i="0" u="none" strike="noStrike" kern="1200" baseline="0" dirty="0" smtClean="0">
                <a:solidFill>
                  <a:schemeClr val="tx1"/>
                </a:solidFill>
                <a:latin typeface="Arial" charset="0"/>
                <a:ea typeface="Arial Unicode MS" pitchFamily="34" charset="-128"/>
                <a:cs typeface="Arial Unicode MS" pitchFamily="34" charset="-128"/>
              </a:rPr>
              <a:t> </a:t>
            </a:r>
            <a:r>
              <a:rPr lang="en-US" sz="1000" b="0" i="0" u="none" strike="noStrike" kern="1200" baseline="0" dirty="0" smtClean="0">
                <a:solidFill>
                  <a:schemeClr val="tx1"/>
                </a:solidFill>
                <a:latin typeface="Arial" charset="0"/>
                <a:ea typeface="Arial Unicode MS" pitchFamily="34" charset="-128"/>
                <a:cs typeface="Arial Unicode MS" pitchFamily="34" charset="-128"/>
              </a:rPr>
              <a:t>three-dimensional (3D) ultrasound, which enables assessment</a:t>
            </a:r>
            <a:r>
              <a:rPr lang="tr-TR" sz="1000" b="0" i="0" u="none" strike="noStrike" kern="1200" baseline="0" dirty="0" smtClean="0">
                <a:solidFill>
                  <a:schemeClr val="tx1"/>
                </a:solidFill>
                <a:latin typeface="Arial" charset="0"/>
                <a:ea typeface="Arial Unicode MS" pitchFamily="34" charset="-128"/>
                <a:cs typeface="Arial Unicode MS" pitchFamily="34" charset="-128"/>
              </a:rPr>
              <a:t> </a:t>
            </a:r>
            <a:r>
              <a:rPr lang="en-US" sz="1000" b="0" i="0" u="none" strike="noStrike" kern="1200" baseline="0" dirty="0" smtClean="0">
                <a:solidFill>
                  <a:schemeClr val="tx1"/>
                </a:solidFill>
                <a:latin typeface="Arial" charset="0"/>
                <a:ea typeface="Arial Unicode MS" pitchFamily="34" charset="-128"/>
                <a:cs typeface="Arial Unicode MS" pitchFamily="34" charset="-128"/>
              </a:rPr>
              <a:t>of the lateral and fundal aspects of the JZ and provides</a:t>
            </a:r>
            <a:r>
              <a:rPr lang="tr-TR" sz="1000" b="0" i="0" u="none" strike="noStrike" kern="1200" baseline="0" dirty="0" smtClean="0">
                <a:solidFill>
                  <a:schemeClr val="tx1"/>
                </a:solidFill>
                <a:latin typeface="Arial" charset="0"/>
                <a:ea typeface="Arial Unicode MS" pitchFamily="34" charset="-128"/>
                <a:cs typeface="Arial Unicode MS" pitchFamily="34" charset="-128"/>
              </a:rPr>
              <a:t> </a:t>
            </a:r>
            <a:r>
              <a:rPr lang="en-US" sz="1000" b="0" i="0" u="none" strike="noStrike" kern="1200" baseline="0" dirty="0" smtClean="0">
                <a:solidFill>
                  <a:schemeClr val="tx1"/>
                </a:solidFill>
                <a:latin typeface="Arial" charset="0"/>
                <a:ea typeface="Arial Unicode MS" pitchFamily="34" charset="-128"/>
                <a:cs typeface="Arial Unicode MS" pitchFamily="34" charset="-128"/>
              </a:rPr>
              <a:t>clearer visualization of endometrial protrusion into the myometrium</a:t>
            </a:r>
            <a:r>
              <a:rPr lang="tr-TR" sz="1000" b="0" i="0" u="none" strike="noStrike" kern="1200" baseline="0" dirty="0" smtClean="0">
                <a:solidFill>
                  <a:schemeClr val="tx1"/>
                </a:solidFill>
                <a:latin typeface="Arial" charset="0"/>
                <a:ea typeface="Arial Unicode MS" pitchFamily="34" charset="-128"/>
                <a:cs typeface="Arial Unicode MS" pitchFamily="34" charset="-128"/>
              </a:rPr>
              <a:t> </a:t>
            </a:r>
            <a:r>
              <a:rPr lang="en-US" sz="1000" b="0" i="0" u="none" strike="noStrike" kern="1200" baseline="0" dirty="0" smtClean="0">
                <a:solidFill>
                  <a:schemeClr val="tx1"/>
                </a:solidFill>
                <a:latin typeface="Arial" charset="0"/>
                <a:ea typeface="Arial Unicode MS" pitchFamily="34" charset="-128"/>
                <a:cs typeface="Arial Unicode MS" pitchFamily="34" charset="-128"/>
              </a:rPr>
              <a:t>(28). Using 3D TVU, the best markers are related</a:t>
            </a:r>
            <a:r>
              <a:rPr lang="tr-TR" sz="1000" b="0" i="0" u="none" strike="noStrike" kern="1200" baseline="0" dirty="0" smtClean="0">
                <a:solidFill>
                  <a:schemeClr val="tx1"/>
                </a:solidFill>
                <a:latin typeface="Arial" charset="0"/>
                <a:ea typeface="Arial Unicode MS" pitchFamily="34" charset="-128"/>
                <a:cs typeface="Arial Unicode MS" pitchFamily="34" charset="-128"/>
              </a:rPr>
              <a:t> </a:t>
            </a:r>
            <a:r>
              <a:rPr lang="en-US" sz="1000" b="0" i="0" u="none" strike="noStrike" kern="1200" baseline="0" dirty="0" smtClean="0">
                <a:solidFill>
                  <a:schemeClr val="tx1"/>
                </a:solidFill>
                <a:latin typeface="Arial" charset="0"/>
                <a:ea typeface="Arial Unicode MS" pitchFamily="34" charset="-128"/>
                <a:cs typeface="Arial Unicode MS" pitchFamily="34" charset="-128"/>
              </a:rPr>
              <a:t>to the JZ myometrium. A difference (</a:t>
            </a:r>
            <a:r>
              <a:rPr lang="en-US" sz="1000" b="0" i="0" u="none" strike="noStrike" kern="1200" baseline="0" dirty="0" err="1" smtClean="0">
                <a:solidFill>
                  <a:schemeClr val="tx1"/>
                </a:solidFill>
                <a:latin typeface="Arial" charset="0"/>
                <a:ea typeface="Arial Unicode MS" pitchFamily="34" charset="-128"/>
                <a:cs typeface="Arial Unicode MS" pitchFamily="34" charset="-128"/>
              </a:rPr>
              <a:t>JZdi</a:t>
            </a:r>
            <a:r>
              <a:rPr lang="en-US" sz="1000" b="0" i="0" u="none" strike="noStrike" kern="1200" baseline="0" dirty="0" smtClean="0">
                <a:solidFill>
                  <a:schemeClr val="tx1"/>
                </a:solidFill>
                <a:latin typeface="Arial" charset="0"/>
                <a:ea typeface="Arial Unicode MS" pitchFamily="34" charset="-128"/>
                <a:cs typeface="Arial Unicode MS" pitchFamily="34" charset="-128"/>
              </a:rPr>
              <a:t>) of R4 mm between</a:t>
            </a:r>
            <a:r>
              <a:rPr lang="tr-TR" sz="1000" b="0" i="0" u="none" strike="noStrike" kern="1200" baseline="0" dirty="0" smtClean="0">
                <a:solidFill>
                  <a:schemeClr val="tx1"/>
                </a:solidFill>
                <a:latin typeface="Arial" charset="0"/>
                <a:ea typeface="Arial Unicode MS" pitchFamily="34" charset="-128"/>
                <a:cs typeface="Arial Unicode MS" pitchFamily="34" charset="-128"/>
              </a:rPr>
              <a:t> </a:t>
            </a:r>
            <a:r>
              <a:rPr lang="en-US" sz="1000" b="0" i="0" u="none" strike="noStrike" kern="1200" baseline="0" dirty="0" smtClean="0">
                <a:solidFill>
                  <a:schemeClr val="tx1"/>
                </a:solidFill>
                <a:latin typeface="Arial" charset="0"/>
                <a:ea typeface="Arial Unicode MS" pitchFamily="34" charset="-128"/>
                <a:cs typeface="Arial Unicode MS" pitchFamily="34" charset="-128"/>
              </a:rPr>
              <a:t>the area of maximum thickness (</a:t>
            </a:r>
            <a:r>
              <a:rPr lang="en-US" sz="1000" b="0" i="0" u="none" strike="noStrike" kern="1200" baseline="0" dirty="0" err="1" smtClean="0">
                <a:solidFill>
                  <a:schemeClr val="tx1"/>
                </a:solidFill>
                <a:latin typeface="Arial" charset="0"/>
                <a:ea typeface="Arial Unicode MS" pitchFamily="34" charset="-128"/>
                <a:cs typeface="Arial Unicode MS" pitchFamily="34" charset="-128"/>
              </a:rPr>
              <a:t>JZmax</a:t>
            </a:r>
            <a:r>
              <a:rPr lang="en-US" sz="1000" b="0" i="0" u="none" strike="noStrike" kern="1200" baseline="0" dirty="0" smtClean="0">
                <a:solidFill>
                  <a:schemeClr val="tx1"/>
                </a:solidFill>
                <a:latin typeface="Arial" charset="0"/>
                <a:ea typeface="Arial Unicode MS" pitchFamily="34" charset="-128"/>
                <a:cs typeface="Arial Unicode MS" pitchFamily="34" charset="-128"/>
              </a:rPr>
              <a:t>) and the</a:t>
            </a:r>
            <a:r>
              <a:rPr lang="tr-TR" sz="1000" b="0" i="0" u="none" strike="noStrike" kern="1200" baseline="0" dirty="0" smtClean="0">
                <a:solidFill>
                  <a:schemeClr val="tx1"/>
                </a:solidFill>
                <a:latin typeface="Arial" charset="0"/>
                <a:ea typeface="Arial Unicode MS" pitchFamily="34" charset="-128"/>
                <a:cs typeface="Arial Unicode MS" pitchFamily="34" charset="-128"/>
              </a:rPr>
              <a:t> </a:t>
            </a:r>
            <a:r>
              <a:rPr lang="en-US" sz="1000" b="0" i="0" u="none" strike="noStrike" kern="1200" baseline="0" dirty="0" smtClean="0">
                <a:solidFill>
                  <a:schemeClr val="tx1"/>
                </a:solidFill>
                <a:latin typeface="Arial" charset="0"/>
                <a:ea typeface="Arial Unicode MS" pitchFamily="34" charset="-128"/>
                <a:cs typeface="Arial Unicode MS" pitchFamily="34" charset="-128"/>
              </a:rPr>
              <a:t>area of minimum thickness (</a:t>
            </a:r>
            <a:r>
              <a:rPr lang="en-US" sz="1000" b="0" i="0" u="none" strike="noStrike" kern="1200" baseline="0" dirty="0" err="1" smtClean="0">
                <a:solidFill>
                  <a:schemeClr val="tx1"/>
                </a:solidFill>
                <a:latin typeface="Arial" charset="0"/>
                <a:ea typeface="Arial Unicode MS" pitchFamily="34" charset="-128"/>
                <a:cs typeface="Arial Unicode MS" pitchFamily="34" charset="-128"/>
              </a:rPr>
              <a:t>JZmin</a:t>
            </a:r>
            <a:r>
              <a:rPr lang="en-US" sz="1000" b="0" i="0" u="none" strike="noStrike" kern="1200" baseline="0" dirty="0" smtClean="0">
                <a:solidFill>
                  <a:schemeClr val="tx1"/>
                </a:solidFill>
                <a:latin typeface="Arial" charset="0"/>
                <a:ea typeface="Arial Unicode MS" pitchFamily="34" charset="-128"/>
                <a:cs typeface="Arial Unicode MS" pitchFamily="34" charset="-128"/>
              </a:rPr>
              <a:t>) and its distortion and</a:t>
            </a:r>
            <a:r>
              <a:rPr lang="tr-TR" sz="1000" b="0" i="0" u="none" strike="noStrike" kern="1200" baseline="0" dirty="0" smtClean="0">
                <a:solidFill>
                  <a:schemeClr val="tx1"/>
                </a:solidFill>
                <a:latin typeface="Arial" charset="0"/>
                <a:ea typeface="Arial Unicode MS" pitchFamily="34" charset="-128"/>
                <a:cs typeface="Arial Unicode MS" pitchFamily="34" charset="-128"/>
              </a:rPr>
              <a:t> </a:t>
            </a:r>
            <a:r>
              <a:rPr lang="en-US" sz="1000" b="0" i="0" u="none" strike="noStrike" kern="1200" baseline="0" dirty="0" smtClean="0">
                <a:solidFill>
                  <a:schemeClr val="tx1"/>
                </a:solidFill>
                <a:latin typeface="Arial" charset="0"/>
                <a:ea typeface="Arial Unicode MS" pitchFamily="34" charset="-128"/>
                <a:cs typeface="Arial Unicode MS" pitchFamily="34" charset="-128"/>
              </a:rPr>
              <a:t>infiltration had high sensitivity (88%) and best accuracy</a:t>
            </a:r>
            <a:r>
              <a:rPr lang="tr-TR" sz="1000" b="0" i="0" u="none" strike="noStrike" kern="1200" baseline="0" dirty="0" smtClean="0">
                <a:solidFill>
                  <a:schemeClr val="tx1"/>
                </a:solidFill>
                <a:latin typeface="Arial" charset="0"/>
                <a:ea typeface="Arial Unicode MS" pitchFamily="34" charset="-128"/>
                <a:cs typeface="Arial Unicode MS" pitchFamily="34" charset="-128"/>
              </a:rPr>
              <a:t> </a:t>
            </a:r>
            <a:r>
              <a:rPr lang="en-US" sz="1000" b="0" i="0" u="none" strike="noStrike" kern="1200" baseline="0" dirty="0" smtClean="0">
                <a:solidFill>
                  <a:schemeClr val="tx1"/>
                </a:solidFill>
                <a:latin typeface="Arial" charset="0"/>
                <a:ea typeface="Arial Unicode MS" pitchFamily="34" charset="-128"/>
                <a:cs typeface="Arial Unicode MS" pitchFamily="34" charset="-128"/>
              </a:rPr>
              <a:t>(85% and 82%, respectively). </a:t>
            </a:r>
            <a:endParaRPr lang="tr-TR" dirty="0"/>
          </a:p>
        </p:txBody>
      </p:sp>
      <p:sp>
        <p:nvSpPr>
          <p:cNvPr id="4" name="Slide Number Placeholder 3"/>
          <p:cNvSpPr>
            <a:spLocks noGrp="1"/>
          </p:cNvSpPr>
          <p:nvPr>
            <p:ph type="sldNum" sz="quarter" idx="10"/>
          </p:nvPr>
        </p:nvSpPr>
        <p:spPr/>
        <p:txBody>
          <a:bodyPr/>
          <a:lstStyle/>
          <a:p>
            <a:fld id="{E202F5E9-732E-4330-A6A1-2DE496DDFB4C}" type="slidenum">
              <a:rPr lang="en-US" smtClean="0"/>
              <a:pPr/>
              <a:t>46</a:t>
            </a:fld>
            <a:endParaRPr lang="en-US"/>
          </a:p>
        </p:txBody>
      </p:sp>
    </p:spTree>
    <p:extLst>
      <p:ext uri="{BB962C8B-B14F-4D97-AF65-F5344CB8AC3E}">
        <p14:creationId xmlns:p14="http://schemas.microsoft.com/office/powerpoint/2010/main" val="326694473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Slide Image Placeholder 1"/>
          <p:cNvSpPr>
            <a:spLocks noGrp="1" noRot="1" noChangeAspect="1" noTextEdit="1"/>
          </p:cNvSpPr>
          <p:nvPr>
            <p:ph type="sldImg"/>
          </p:nvPr>
        </p:nvSpPr>
        <p:spPr>
          <a:ln/>
        </p:spPr>
      </p:sp>
      <p:sp>
        <p:nvSpPr>
          <p:cNvPr id="94211" name="Notes Placeholder 2"/>
          <p:cNvSpPr>
            <a:spLocks noGrp="1"/>
          </p:cNvSpPr>
          <p:nvPr>
            <p:ph type="body" idx="1"/>
          </p:nvPr>
        </p:nvSpPr>
        <p:spPr>
          <a:noFill/>
          <a:ln/>
        </p:spPr>
        <p:txBody>
          <a:bodyPr/>
          <a:lstStyle/>
          <a:p>
            <a:endParaRPr lang="en-US" dirty="0" smtClean="0"/>
          </a:p>
        </p:txBody>
      </p:sp>
      <p:sp>
        <p:nvSpPr>
          <p:cNvPr id="4" name="Slide Number Placeholder 3"/>
          <p:cNvSpPr>
            <a:spLocks noGrp="1"/>
          </p:cNvSpPr>
          <p:nvPr>
            <p:ph type="sldNum" sz="quarter" idx="5"/>
          </p:nvPr>
        </p:nvSpPr>
        <p:spPr/>
        <p:txBody>
          <a:bodyPr/>
          <a:lstStyle/>
          <a:p>
            <a:pPr>
              <a:defRPr/>
            </a:pPr>
            <a:fld id="{9CE6B3C3-DEFB-4E7D-9F96-7E80674E3B01}" type="slidenum">
              <a:rPr lang="tr-TR" smtClean="0"/>
              <a:pPr>
                <a:defRPr/>
              </a:pPr>
              <a:t>7</a:t>
            </a:fld>
            <a:endParaRPr lang="tr-T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Slide Image Placeholder 1"/>
          <p:cNvSpPr>
            <a:spLocks noGrp="1" noRot="1" noChangeAspect="1" noTextEdit="1"/>
          </p:cNvSpPr>
          <p:nvPr>
            <p:ph type="sldImg"/>
          </p:nvPr>
        </p:nvSpPr>
        <p:spPr>
          <a:ln/>
        </p:spPr>
      </p:sp>
      <p:sp>
        <p:nvSpPr>
          <p:cNvPr id="100355" name="Notes Placeholder 2"/>
          <p:cNvSpPr>
            <a:spLocks noGrp="1"/>
          </p:cNvSpPr>
          <p:nvPr>
            <p:ph type="body" idx="1"/>
          </p:nvPr>
        </p:nvSpPr>
        <p:spPr>
          <a:noFill/>
          <a:ln/>
        </p:spPr>
        <p:txBody>
          <a:bodyPr/>
          <a:lstStyle/>
          <a:p>
            <a:r>
              <a:rPr lang="en-US" smtClean="0"/>
              <a:t>Figure 2. Adenomyosis in a 46-year-old woman. (a) Sagittal T2-weighted fast spin-echo MR image</a:t>
            </a:r>
          </a:p>
          <a:p>
            <a:r>
              <a:rPr lang="en-US" smtClean="0"/>
              <a:t>shows an enlarged uterus with an ill-defined low-signal-intensity lesion (arrow) in the posterior myometrium.</a:t>
            </a:r>
          </a:p>
          <a:p>
            <a:r>
              <a:rPr lang="en-US" smtClean="0"/>
              <a:t>The lesion contains multiple small high-signal-intensity areas, which represent ectopic endometrial</a:t>
            </a:r>
          </a:p>
          <a:p>
            <a:r>
              <a:rPr lang="en-US" smtClean="0"/>
              <a:t>tissue and small cysts. (b) Sagittal T1-weighted spin-echo MR image shows high-signal-intensity spots</a:t>
            </a:r>
          </a:p>
          <a:p>
            <a:r>
              <a:rPr lang="en-US" smtClean="0"/>
              <a:t>(arrow), which correspond to some of the small high-signal-intensity areas seen on the T2-weighted image.</a:t>
            </a:r>
          </a:p>
          <a:p>
            <a:r>
              <a:rPr lang="en-US" smtClean="0"/>
              <a:t>The high-signal-intensity spots represent hemorrhage within the ectopic endometrial tissue.</a:t>
            </a:r>
          </a:p>
        </p:txBody>
      </p:sp>
      <p:sp>
        <p:nvSpPr>
          <p:cNvPr id="58372" name="Slide Number Placeholder 3"/>
          <p:cNvSpPr>
            <a:spLocks noGrp="1"/>
          </p:cNvSpPr>
          <p:nvPr>
            <p:ph type="sldNum" sz="quarter" idx="5"/>
          </p:nvPr>
        </p:nvSpPr>
        <p:spPr/>
        <p:txBody>
          <a:bodyPr/>
          <a:lstStyle/>
          <a:p>
            <a:pPr>
              <a:defRPr/>
            </a:pPr>
            <a:fld id="{4CFAC9A0-D08B-47C5-92C1-8EBBB1EC4231}" type="slidenum">
              <a:rPr lang="tr-TR" smtClean="0"/>
              <a:pPr>
                <a:defRPr/>
              </a:pPr>
              <a:t>53</a:t>
            </a:fld>
            <a:endParaRPr lang="tr-TR" smtClean="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Slide Image Placeholder 1"/>
          <p:cNvSpPr>
            <a:spLocks noGrp="1" noRot="1" noChangeAspect="1" noTextEdit="1"/>
          </p:cNvSpPr>
          <p:nvPr>
            <p:ph type="sldImg"/>
          </p:nvPr>
        </p:nvSpPr>
        <p:spPr>
          <a:ln/>
        </p:spPr>
      </p:sp>
      <p:sp>
        <p:nvSpPr>
          <p:cNvPr id="101379" name="Notes Placeholder 2"/>
          <p:cNvSpPr>
            <a:spLocks noGrp="1"/>
          </p:cNvSpPr>
          <p:nvPr>
            <p:ph type="body" idx="1"/>
          </p:nvPr>
        </p:nvSpPr>
        <p:spPr>
          <a:noFill/>
          <a:ln/>
        </p:spPr>
        <p:txBody>
          <a:bodyPr/>
          <a:lstStyle/>
          <a:p>
            <a:r>
              <a:rPr lang="en-US" smtClean="0"/>
              <a:t>Figure 4. Adenomyosis in a 47-year-old woman. (a) Sagittal T2-weighted fast spin-echo MR image</a:t>
            </a:r>
          </a:p>
          <a:p>
            <a:r>
              <a:rPr lang="en-US" smtClean="0"/>
              <a:t>shows an enlarged uterus with an ill-defined low-signal-intensity lesion (arrow) in the posterior myometrium.</a:t>
            </a:r>
          </a:p>
          <a:p>
            <a:r>
              <a:rPr lang="en-US" smtClean="0"/>
              <a:t>The lesion contains multiple small high-signal-intensity areas. (b) Unenhanced (upper left), early</a:t>
            </a:r>
          </a:p>
          <a:p>
            <a:r>
              <a:rPr lang="en-US" smtClean="0"/>
              <a:t>arterial phase (upper right), late arterial phase (lower left), and venous phase (lower right) images, obtained</a:t>
            </a:r>
          </a:p>
          <a:p>
            <a:r>
              <a:rPr lang="en-US" smtClean="0"/>
              <a:t>with a dynamic gadolinium-enhanced three-dimensional fast spoiled gradient-echo sequence with</a:t>
            </a:r>
          </a:p>
          <a:p>
            <a:r>
              <a:rPr lang="en-US" smtClean="0"/>
              <a:t>fat suppression, show heterogeneous and gradual enhancement of the lesion.</a:t>
            </a:r>
          </a:p>
        </p:txBody>
      </p:sp>
      <p:sp>
        <p:nvSpPr>
          <p:cNvPr id="59396" name="Slide Number Placeholder 3"/>
          <p:cNvSpPr>
            <a:spLocks noGrp="1"/>
          </p:cNvSpPr>
          <p:nvPr>
            <p:ph type="sldNum" sz="quarter" idx="5"/>
          </p:nvPr>
        </p:nvSpPr>
        <p:spPr/>
        <p:txBody>
          <a:bodyPr/>
          <a:lstStyle/>
          <a:p>
            <a:pPr>
              <a:defRPr/>
            </a:pPr>
            <a:fld id="{287F8509-425A-4159-862C-BF1416C09104}" type="slidenum">
              <a:rPr lang="tr-TR" smtClean="0"/>
              <a:pPr>
                <a:defRPr/>
              </a:pPr>
              <a:t>54</a:t>
            </a:fld>
            <a:endParaRPr lang="tr-TR" smtClean="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Slide Image Placeholder 1"/>
          <p:cNvSpPr>
            <a:spLocks noGrp="1" noRot="1" noChangeAspect="1" noTextEdit="1"/>
          </p:cNvSpPr>
          <p:nvPr>
            <p:ph type="sldImg"/>
          </p:nvPr>
        </p:nvSpPr>
        <p:spPr>
          <a:ln/>
        </p:spPr>
      </p:sp>
      <p:sp>
        <p:nvSpPr>
          <p:cNvPr id="102403" name="Notes Placeholder 2"/>
          <p:cNvSpPr>
            <a:spLocks noGrp="1"/>
          </p:cNvSpPr>
          <p:nvPr>
            <p:ph type="body" idx="1"/>
          </p:nvPr>
        </p:nvSpPr>
        <p:spPr>
          <a:noFill/>
          <a:ln/>
        </p:spPr>
        <p:txBody>
          <a:bodyPr/>
          <a:lstStyle/>
          <a:p>
            <a:r>
              <a:rPr lang="en-US" smtClean="0"/>
              <a:t>Figure 6. A 52-year-old woman with hemorrhagic foci of adenomyosis. (A) An enlarged uterus</a:t>
            </a:r>
          </a:p>
          <a:p>
            <a:r>
              <a:rPr lang="en-US" smtClean="0"/>
              <a:t>with an ill-defined mass of low signal intensity in the anterior myometrium, containing multiple</a:t>
            </a:r>
          </a:p>
          <a:p>
            <a:r>
              <a:rPr lang="en-US" smtClean="0"/>
              <a:t>hyperintense foci (arrows) representing the ectopic endometrial tissues; (B) high intensity foci</a:t>
            </a:r>
          </a:p>
          <a:p>
            <a:r>
              <a:rPr lang="en-US" smtClean="0"/>
              <a:t>(arrows) with hemorrhages within the ectopic endometrial tissue; (C) the surgical specimen in toto;</a:t>
            </a:r>
          </a:p>
          <a:p>
            <a:r>
              <a:rPr lang="en-US" smtClean="0"/>
              <a:t>(D) microphotograph of an hemorrhagic area within the myometrium (sagittal T2-weighted images).</a:t>
            </a:r>
          </a:p>
          <a:p>
            <a:r>
              <a:rPr lang="en-US" smtClean="0"/>
              <a:t>Taken with permission from [27].</a:t>
            </a:r>
          </a:p>
        </p:txBody>
      </p:sp>
      <p:sp>
        <p:nvSpPr>
          <p:cNvPr id="59396" name="Slide Number Placeholder 3"/>
          <p:cNvSpPr>
            <a:spLocks noGrp="1"/>
          </p:cNvSpPr>
          <p:nvPr>
            <p:ph type="sldNum" sz="quarter" idx="5"/>
          </p:nvPr>
        </p:nvSpPr>
        <p:spPr/>
        <p:txBody>
          <a:bodyPr/>
          <a:lstStyle/>
          <a:p>
            <a:pPr>
              <a:defRPr/>
            </a:pPr>
            <a:fld id="{ECBAE8C9-B4FB-40AB-92C8-2157CB0C43BE}" type="slidenum">
              <a:rPr lang="tr-TR" smtClean="0"/>
              <a:pPr>
                <a:defRPr/>
              </a:pPr>
              <a:t>55</a:t>
            </a:fld>
            <a:endParaRPr lang="tr-TR" smtClean="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Slide Image Placeholder 1"/>
          <p:cNvSpPr>
            <a:spLocks noGrp="1" noRot="1" noChangeAspect="1" noTextEdit="1"/>
          </p:cNvSpPr>
          <p:nvPr>
            <p:ph type="sldImg"/>
          </p:nvPr>
        </p:nvSpPr>
        <p:spPr>
          <a:ln/>
        </p:spPr>
      </p:sp>
      <p:sp>
        <p:nvSpPr>
          <p:cNvPr id="103427" name="Notes Placeholder 2"/>
          <p:cNvSpPr>
            <a:spLocks noGrp="1"/>
          </p:cNvSpPr>
          <p:nvPr>
            <p:ph type="body" idx="1"/>
          </p:nvPr>
        </p:nvSpPr>
        <p:spPr>
          <a:noFill/>
          <a:ln/>
        </p:spPr>
        <p:txBody>
          <a:bodyPr/>
          <a:lstStyle/>
          <a:p>
            <a:r>
              <a:rPr lang="en-US" smtClean="0"/>
              <a:t>Figure 5. Adenomyosis with focal edema in a</a:t>
            </a:r>
          </a:p>
          <a:p>
            <a:r>
              <a:rPr lang="en-US" smtClean="0"/>
              <a:t>54-year-old woman. (a) Sagittal T2-weighted fast</a:t>
            </a:r>
          </a:p>
          <a:p>
            <a:r>
              <a:rPr lang="en-US" smtClean="0"/>
              <a:t>spin-echo MR image shows an enlarged uterus</a:t>
            </a:r>
          </a:p>
          <a:p>
            <a:r>
              <a:rPr lang="en-US" smtClean="0"/>
              <a:t>with an ill-defined low-signal-intensity lesion in</a:t>
            </a:r>
          </a:p>
          <a:p>
            <a:r>
              <a:rPr lang="en-US" smtClean="0"/>
              <a:t>the posterior myometrium. The low-signal-intensity</a:t>
            </a:r>
          </a:p>
          <a:p>
            <a:r>
              <a:rPr lang="en-US" smtClean="0"/>
              <a:t>lesion contains a focal high-signal-intensity</a:t>
            </a:r>
          </a:p>
          <a:p>
            <a:r>
              <a:rPr lang="en-US" smtClean="0"/>
              <a:t>masslike area (arrow). (b) On a sagittal diffusionweighted</a:t>
            </a:r>
          </a:p>
          <a:p>
            <a:r>
              <a:rPr lang="en-US" smtClean="0"/>
              <a:t>echo-planar MR image (b = 800 sec/</a:t>
            </a:r>
          </a:p>
          <a:p>
            <a:r>
              <a:rPr lang="en-US" smtClean="0"/>
              <a:t>mm2), the high-signal-intensity masslike area in</a:t>
            </a:r>
          </a:p>
          <a:p>
            <a:r>
              <a:rPr lang="en-US" smtClean="0"/>
              <a:t>a shows no increase in signal intensity (arrow).</a:t>
            </a:r>
          </a:p>
          <a:p>
            <a:r>
              <a:rPr lang="en-US" smtClean="0"/>
              <a:t>(c) On an image from MR spectroscopy, the</a:t>
            </a:r>
          </a:p>
          <a:p>
            <a:r>
              <a:rPr lang="en-US" smtClean="0"/>
              <a:t>high-signal-intensity masslike area in a shows</a:t>
            </a:r>
          </a:p>
          <a:p>
            <a:r>
              <a:rPr lang="en-US" smtClean="0"/>
              <a:t>a low choline peak (Cho) at 3.2 ppm. Biopsy</a:t>
            </a:r>
          </a:p>
          <a:p>
            <a:r>
              <a:rPr lang="en-US" smtClean="0"/>
              <a:t>revealed benign adenomyotic tissue with stromal</a:t>
            </a:r>
          </a:p>
          <a:p>
            <a:r>
              <a:rPr lang="en-US" smtClean="0"/>
              <a:t>edema. The signal intensity of the masslike area</a:t>
            </a:r>
          </a:p>
          <a:p>
            <a:r>
              <a:rPr lang="en-US" smtClean="0"/>
              <a:t>in a decreased on follow-up T2-weighted images</a:t>
            </a:r>
          </a:p>
          <a:p>
            <a:r>
              <a:rPr lang="en-US" smtClean="0"/>
              <a:t>obtained 3 months later.</a:t>
            </a:r>
          </a:p>
        </p:txBody>
      </p:sp>
      <p:sp>
        <p:nvSpPr>
          <p:cNvPr id="60420" name="Slide Number Placeholder 3"/>
          <p:cNvSpPr>
            <a:spLocks noGrp="1"/>
          </p:cNvSpPr>
          <p:nvPr>
            <p:ph type="sldNum" sz="quarter" idx="5"/>
          </p:nvPr>
        </p:nvSpPr>
        <p:spPr/>
        <p:txBody>
          <a:bodyPr/>
          <a:lstStyle/>
          <a:p>
            <a:pPr>
              <a:defRPr/>
            </a:pPr>
            <a:fld id="{617C7F59-8A79-4577-85CE-198838FC57F9}" type="slidenum">
              <a:rPr lang="tr-TR" smtClean="0"/>
              <a:pPr>
                <a:defRPr/>
              </a:pPr>
              <a:t>57</a:t>
            </a:fld>
            <a:endParaRPr lang="tr-TR" smtClean="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Slide Image Placeholder 1"/>
          <p:cNvSpPr>
            <a:spLocks noGrp="1" noRot="1" noChangeAspect="1" noTextEdit="1"/>
          </p:cNvSpPr>
          <p:nvPr>
            <p:ph type="sldImg"/>
          </p:nvPr>
        </p:nvSpPr>
        <p:spPr>
          <a:ln/>
        </p:spPr>
      </p:sp>
      <p:sp>
        <p:nvSpPr>
          <p:cNvPr id="104451" name="Notes Placeholder 2"/>
          <p:cNvSpPr>
            <a:spLocks noGrp="1"/>
          </p:cNvSpPr>
          <p:nvPr>
            <p:ph type="body" idx="1"/>
          </p:nvPr>
        </p:nvSpPr>
        <p:spPr>
          <a:noFill/>
          <a:ln/>
        </p:spPr>
        <p:txBody>
          <a:bodyPr/>
          <a:lstStyle/>
          <a:p>
            <a:r>
              <a:rPr lang="en-US" smtClean="0"/>
              <a:t>Figure 7. Subserosal adenomyosis-like lesion (invasive solid endometriosis) in a 33-year-old woman</a:t>
            </a:r>
          </a:p>
          <a:p>
            <a:r>
              <a:rPr lang="en-US" smtClean="0"/>
              <a:t>during different phases of the menstrual cycle. (a) Sagittal T2-weighted fast spin-echo MR image obtained</a:t>
            </a:r>
          </a:p>
          <a:p>
            <a:r>
              <a:rPr lang="en-US" smtClean="0"/>
              <a:t>in the early proliferative phase shows decreased signal intensity of the myometrium. The boundary</a:t>
            </a:r>
          </a:p>
          <a:p>
            <a:r>
              <a:rPr lang="en-US" smtClean="0"/>
              <a:t>between the myometrium and a subserosal adenomyosis-like lesion (arrow) is obscure. (b) Sagittal</a:t>
            </a:r>
          </a:p>
          <a:p>
            <a:r>
              <a:rPr lang="en-US" smtClean="0"/>
              <a:t>T2-weighted fast spin-echo MR image obtained in the late secretory phase shows increased signal intensity</a:t>
            </a:r>
          </a:p>
          <a:p>
            <a:r>
              <a:rPr lang="en-US" smtClean="0"/>
              <a:t>of the myometrium. The low-signal-intensity junctional zone and the subserosal adenomyosis-like</a:t>
            </a:r>
          </a:p>
          <a:p>
            <a:r>
              <a:rPr lang="en-US" smtClean="0"/>
              <a:t>lesion (arrow) are clearly visualized.</a:t>
            </a:r>
            <a:endParaRPr lang="tr-TR" smtClean="0"/>
          </a:p>
          <a:p>
            <a:endParaRPr lang="tr-TR" smtClean="0"/>
          </a:p>
          <a:p>
            <a:r>
              <a:rPr lang="en-US" smtClean="0"/>
              <a:t>The uterine body may show physiologic changes</a:t>
            </a:r>
          </a:p>
          <a:p>
            <a:r>
              <a:rPr lang="en-US" smtClean="0"/>
              <a:t>during the menstrual cycle. The low-signalintensity</a:t>
            </a:r>
          </a:p>
          <a:p>
            <a:r>
              <a:rPr lang="en-US" smtClean="0"/>
              <a:t>junctional zone and adenomyosis are</a:t>
            </a:r>
          </a:p>
          <a:p>
            <a:r>
              <a:rPr lang="en-US" smtClean="0"/>
              <a:t>well visualized due to increased signal intensity</a:t>
            </a:r>
          </a:p>
          <a:p>
            <a:r>
              <a:rPr lang="en-US" smtClean="0"/>
              <a:t>of the myometrium in the secretory phase (luteal</a:t>
            </a:r>
          </a:p>
          <a:p>
            <a:r>
              <a:rPr lang="en-US" smtClean="0"/>
              <a:t>phase). Decreased signal intensity of the myometrium</a:t>
            </a:r>
          </a:p>
          <a:p>
            <a:r>
              <a:rPr lang="en-US" smtClean="0"/>
              <a:t>in the menstrual–early proliferative phase</a:t>
            </a:r>
          </a:p>
          <a:p>
            <a:r>
              <a:rPr lang="en-US" smtClean="0"/>
              <a:t>(follicular phase) may cause widening of the</a:t>
            </a:r>
          </a:p>
          <a:p>
            <a:r>
              <a:rPr lang="en-US" smtClean="0"/>
              <a:t>junctional zone, which mimics diffuse adenomyosis.</a:t>
            </a:r>
          </a:p>
          <a:p>
            <a:r>
              <a:rPr lang="en-US" smtClean="0"/>
              <a:t>Therefore, MR imaging for the evaluation of a</a:t>
            </a:r>
          </a:p>
          <a:p>
            <a:r>
              <a:rPr lang="en-US" smtClean="0"/>
              <a:t>uterine myometrial lesion should be performed in</a:t>
            </a:r>
          </a:p>
          <a:p>
            <a:r>
              <a:rPr lang="en-US" smtClean="0"/>
              <a:t>the late proliferative–secretory phase (Fig 7) (31).</a:t>
            </a:r>
          </a:p>
        </p:txBody>
      </p:sp>
      <p:sp>
        <p:nvSpPr>
          <p:cNvPr id="61444" name="Slide Number Placeholder 3"/>
          <p:cNvSpPr>
            <a:spLocks noGrp="1"/>
          </p:cNvSpPr>
          <p:nvPr>
            <p:ph type="sldNum" sz="quarter" idx="5"/>
          </p:nvPr>
        </p:nvSpPr>
        <p:spPr/>
        <p:txBody>
          <a:bodyPr/>
          <a:lstStyle/>
          <a:p>
            <a:pPr>
              <a:defRPr/>
            </a:pPr>
            <a:fld id="{8AD405D7-839A-4BE7-A0CF-27B47091CC69}" type="slidenum">
              <a:rPr lang="tr-TR" smtClean="0"/>
              <a:pPr>
                <a:defRPr/>
              </a:pPr>
              <a:t>58</a:t>
            </a:fld>
            <a:endParaRPr lang="tr-TR" smtClean="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Slide Image Placeholder 1"/>
          <p:cNvSpPr>
            <a:spLocks noGrp="1" noRot="1" noChangeAspect="1" noTextEdit="1"/>
          </p:cNvSpPr>
          <p:nvPr>
            <p:ph type="sldImg"/>
          </p:nvPr>
        </p:nvSpPr>
        <p:spPr>
          <a:ln/>
        </p:spPr>
      </p:sp>
      <p:sp>
        <p:nvSpPr>
          <p:cNvPr id="105475" name="Notes Placeholder 2"/>
          <p:cNvSpPr>
            <a:spLocks noGrp="1"/>
          </p:cNvSpPr>
          <p:nvPr>
            <p:ph type="body" idx="1"/>
          </p:nvPr>
        </p:nvSpPr>
        <p:spPr>
          <a:noFill/>
          <a:ln/>
        </p:spPr>
        <p:txBody>
          <a:bodyPr/>
          <a:lstStyle/>
          <a:p>
            <a:r>
              <a:rPr lang="en-US" smtClean="0"/>
              <a:t>Figure 18. Adenomyotic cyst in a 46-year-old</a:t>
            </a:r>
          </a:p>
          <a:p>
            <a:r>
              <a:rPr lang="en-US" smtClean="0"/>
              <a:t>woman. (a) Sagittal T2-weighted fast spin-echo</a:t>
            </a:r>
          </a:p>
          <a:p>
            <a:r>
              <a:rPr lang="en-US" smtClean="0"/>
              <a:t>MR image shows a subserosal hemorrhagic cyst</a:t>
            </a:r>
          </a:p>
          <a:p>
            <a:r>
              <a:rPr lang="en-US" smtClean="0"/>
              <a:t>(arrow). M = myoma uteri, U = uterus. (b) Axial</a:t>
            </a:r>
          </a:p>
          <a:p>
            <a:r>
              <a:rPr lang="en-US" smtClean="0"/>
              <a:t>T1-weighted spin-echo MR image shows the</a:t>
            </a:r>
          </a:p>
          <a:p>
            <a:r>
              <a:rPr lang="en-US" smtClean="0"/>
              <a:t>high-signal-intensity hemorrhagic cyst. Clots and</a:t>
            </a:r>
          </a:p>
          <a:p>
            <a:r>
              <a:rPr lang="en-US" smtClean="0"/>
              <a:t>a fibrous scar (arrow) are observed in the cystic</a:t>
            </a:r>
          </a:p>
          <a:p>
            <a:r>
              <a:rPr lang="en-US" smtClean="0"/>
              <a:t>mass. Macroscopic evaluation of the surgical</a:t>
            </a:r>
          </a:p>
          <a:p>
            <a:r>
              <a:rPr lang="en-US" smtClean="0"/>
              <a:t>specimen revealed that the cystic mass was continuous</a:t>
            </a:r>
            <a:r>
              <a:rPr lang="tr-TR" smtClean="0"/>
              <a:t> </a:t>
            </a:r>
            <a:r>
              <a:rPr lang="en-US" smtClean="0"/>
              <a:t>with the myometrium, a finding suggestive</a:t>
            </a:r>
          </a:p>
          <a:p>
            <a:r>
              <a:rPr lang="en-US" smtClean="0"/>
              <a:t>of its uterine origin. (c) Photograph of the cut</a:t>
            </a:r>
          </a:p>
          <a:p>
            <a:r>
              <a:rPr lang="en-US" smtClean="0"/>
              <a:t>surface of the gross specimen shows that the cyst</a:t>
            </a:r>
          </a:p>
          <a:p>
            <a:r>
              <a:rPr lang="en-US" smtClean="0"/>
              <a:t>contains chocolate-like old hemorrhagic material.</a:t>
            </a:r>
          </a:p>
        </p:txBody>
      </p:sp>
      <p:sp>
        <p:nvSpPr>
          <p:cNvPr id="62468" name="Slide Number Placeholder 3"/>
          <p:cNvSpPr>
            <a:spLocks noGrp="1"/>
          </p:cNvSpPr>
          <p:nvPr>
            <p:ph type="sldNum" sz="quarter" idx="5"/>
          </p:nvPr>
        </p:nvSpPr>
        <p:spPr/>
        <p:txBody>
          <a:bodyPr/>
          <a:lstStyle/>
          <a:p>
            <a:pPr>
              <a:defRPr/>
            </a:pPr>
            <a:fld id="{D3F80632-DCFD-44C9-856F-8987A3BA528B}" type="slidenum">
              <a:rPr lang="tr-TR" smtClean="0"/>
              <a:pPr>
                <a:defRPr/>
              </a:pPr>
              <a:t>59</a:t>
            </a:fld>
            <a:endParaRPr lang="tr-TR" smtClean="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Slide Image Placeholder 1"/>
          <p:cNvSpPr>
            <a:spLocks noGrp="1" noRot="1" noChangeAspect="1" noTextEdit="1"/>
          </p:cNvSpPr>
          <p:nvPr>
            <p:ph type="sldImg"/>
          </p:nvPr>
        </p:nvSpPr>
        <p:spPr>
          <a:ln/>
        </p:spPr>
      </p:sp>
      <p:sp>
        <p:nvSpPr>
          <p:cNvPr id="106499" name="Notes Placeholder 2"/>
          <p:cNvSpPr>
            <a:spLocks noGrp="1"/>
          </p:cNvSpPr>
          <p:nvPr>
            <p:ph type="body" idx="1"/>
          </p:nvPr>
        </p:nvSpPr>
        <p:spPr>
          <a:noFill/>
          <a:ln/>
        </p:spPr>
        <p:txBody>
          <a:bodyPr/>
          <a:lstStyle/>
          <a:p>
            <a:r>
              <a:rPr lang="en-US" smtClean="0"/>
              <a:t>Figure 6. Adenomyosis in a 50-year-old woman before and after hormonal therapy with </a:t>
            </a:r>
            <a:r>
              <a:rPr lang="tr-TR" smtClean="0"/>
              <a:t>g</a:t>
            </a:r>
            <a:r>
              <a:rPr lang="en-US" smtClean="0"/>
              <a:t>onadotropin</a:t>
            </a:r>
            <a:r>
              <a:rPr lang="tr-TR" smtClean="0"/>
              <a:t> </a:t>
            </a:r>
            <a:r>
              <a:rPr lang="en-US" smtClean="0"/>
              <a:t>releasing</a:t>
            </a:r>
            <a:r>
              <a:rPr lang="tr-TR" smtClean="0"/>
              <a:t> </a:t>
            </a:r>
            <a:r>
              <a:rPr lang="en-US" smtClean="0"/>
              <a:t>hormone analog. (a) Axial T2-weighted fast spin-echo MR image shows adenomyosis as an illdefined</a:t>
            </a:r>
            <a:r>
              <a:rPr lang="tr-TR" smtClean="0"/>
              <a:t> </a:t>
            </a:r>
            <a:r>
              <a:rPr lang="en-US" smtClean="0"/>
              <a:t>heterogeneous low-signal-intensity lesion with linear or reticular high-signal-intensity areas in the</a:t>
            </a:r>
            <a:r>
              <a:rPr lang="tr-TR" smtClean="0"/>
              <a:t> </a:t>
            </a:r>
            <a:r>
              <a:rPr lang="en-US" smtClean="0"/>
              <a:t>anterior myometrium (arrow). (b) Axial T2-weighted fast spin-echo MR image obtained after hormonal</a:t>
            </a:r>
            <a:r>
              <a:rPr lang="tr-TR" smtClean="0"/>
              <a:t> </a:t>
            </a:r>
            <a:r>
              <a:rPr lang="en-US" smtClean="0"/>
              <a:t>therapy shows decreased volume and signal intensity of the area of adenomyosis (arrow).</a:t>
            </a:r>
          </a:p>
        </p:txBody>
      </p:sp>
      <p:sp>
        <p:nvSpPr>
          <p:cNvPr id="63492" name="Slide Number Placeholder 3"/>
          <p:cNvSpPr>
            <a:spLocks noGrp="1"/>
          </p:cNvSpPr>
          <p:nvPr>
            <p:ph type="sldNum" sz="quarter" idx="5"/>
          </p:nvPr>
        </p:nvSpPr>
        <p:spPr/>
        <p:txBody>
          <a:bodyPr/>
          <a:lstStyle/>
          <a:p>
            <a:pPr>
              <a:defRPr/>
            </a:pPr>
            <a:fld id="{31FB6DE3-A5DE-40F5-9A13-D2638BE1537A}" type="slidenum">
              <a:rPr lang="tr-TR" smtClean="0"/>
              <a:pPr>
                <a:defRPr/>
              </a:pPr>
              <a:t>60</a:t>
            </a:fld>
            <a:endParaRPr lang="tr-TR" smtClean="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Slide Image Placeholder 1"/>
          <p:cNvSpPr>
            <a:spLocks noGrp="1" noRot="1" noChangeAspect="1" noTextEdit="1"/>
          </p:cNvSpPr>
          <p:nvPr>
            <p:ph type="sldImg"/>
          </p:nvPr>
        </p:nvSpPr>
        <p:spPr>
          <a:ln/>
        </p:spPr>
      </p:sp>
      <p:sp>
        <p:nvSpPr>
          <p:cNvPr id="107523" name="Notes Placeholder 2"/>
          <p:cNvSpPr>
            <a:spLocks noGrp="1"/>
          </p:cNvSpPr>
          <p:nvPr>
            <p:ph type="body" idx="1"/>
          </p:nvPr>
        </p:nvSpPr>
        <p:spPr>
          <a:noFill/>
          <a:ln/>
        </p:spPr>
        <p:txBody>
          <a:bodyPr/>
          <a:lstStyle/>
          <a:p>
            <a:r>
              <a:rPr lang="en-US" smtClean="0"/>
              <a:t>Figure 16. Adenomyomatous polyp (polypoid adenomyoma) in a 64-year-old woman treated with</a:t>
            </a:r>
          </a:p>
          <a:p>
            <a:r>
              <a:rPr lang="en-US" smtClean="0"/>
              <a:t>tamoxifen. (a) Axial T2-weighted fast spin-echo MR image shows a large polypoid mass (arrow) in the</a:t>
            </a:r>
          </a:p>
          <a:p>
            <a:r>
              <a:rPr lang="en-US" smtClean="0"/>
              <a:t>endometrial cavity. Low-signal-intensity fibrous-muscular components and high-signal-intensity cystic</a:t>
            </a:r>
          </a:p>
          <a:p>
            <a:r>
              <a:rPr lang="en-US" smtClean="0"/>
              <a:t>dilated glands are observed. (b) Axial gadolinium-enhanced T1-weighted spin-echo MR image shows</a:t>
            </a:r>
          </a:p>
          <a:p>
            <a:r>
              <a:rPr lang="en-US" smtClean="0"/>
              <a:t>intense enhancement of the fibrous-muscular components and no enhancement of the cystic dilated</a:t>
            </a:r>
          </a:p>
          <a:p>
            <a:r>
              <a:rPr lang="en-US" smtClean="0"/>
              <a:t>glands in the mass (arrow).</a:t>
            </a:r>
          </a:p>
        </p:txBody>
      </p:sp>
      <p:sp>
        <p:nvSpPr>
          <p:cNvPr id="64516" name="Slide Number Placeholder 3"/>
          <p:cNvSpPr>
            <a:spLocks noGrp="1"/>
          </p:cNvSpPr>
          <p:nvPr>
            <p:ph type="sldNum" sz="quarter" idx="5"/>
          </p:nvPr>
        </p:nvSpPr>
        <p:spPr/>
        <p:txBody>
          <a:bodyPr/>
          <a:lstStyle/>
          <a:p>
            <a:pPr>
              <a:defRPr/>
            </a:pPr>
            <a:fld id="{6A9E98AF-39DC-425B-8613-87C7E3D30A80}" type="slidenum">
              <a:rPr lang="tr-TR" smtClean="0"/>
              <a:pPr>
                <a:defRPr/>
              </a:pPr>
              <a:t>61</a:t>
            </a:fld>
            <a:endParaRPr lang="tr-TR" smtClean="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Slide Image Placeholder 1"/>
          <p:cNvSpPr>
            <a:spLocks noGrp="1" noRot="1" noChangeAspect="1" noTextEdit="1"/>
          </p:cNvSpPr>
          <p:nvPr>
            <p:ph type="sldImg"/>
          </p:nvPr>
        </p:nvSpPr>
        <p:spPr>
          <a:ln/>
        </p:spPr>
      </p:sp>
      <p:sp>
        <p:nvSpPr>
          <p:cNvPr id="108547" name="Notes Placeholder 2"/>
          <p:cNvSpPr>
            <a:spLocks noGrp="1"/>
          </p:cNvSpPr>
          <p:nvPr>
            <p:ph type="body" idx="1"/>
          </p:nvPr>
        </p:nvSpPr>
        <p:spPr>
          <a:noFill/>
          <a:ln/>
        </p:spPr>
        <p:txBody>
          <a:bodyPr/>
          <a:lstStyle/>
          <a:p>
            <a:r>
              <a:rPr lang="en-US" smtClean="0"/>
              <a:t>Figure 19. Adenomyosis with coexisting endometrial cancer in a 53-year-old woman. (a) Sagittal T2-</a:t>
            </a:r>
          </a:p>
          <a:p>
            <a:r>
              <a:rPr lang="en-US" smtClean="0"/>
              <a:t>weighted fast spin-echo MR image shows a uterus with adenomyosis and endometrial thickening. Striated</a:t>
            </a:r>
          </a:p>
          <a:p>
            <a:r>
              <a:rPr lang="en-US" smtClean="0"/>
              <a:t>high-signal-intensity areas cause pseudowidening of the endometrium (arrow), an appearance that</a:t>
            </a:r>
          </a:p>
          <a:p>
            <a:r>
              <a:rPr lang="en-US" smtClean="0"/>
              <a:t>simulates myometrial invasion by endometrial carcinoma. (b) Sagittal diffusion-weighted echo-planar</a:t>
            </a:r>
          </a:p>
          <a:p>
            <a:r>
              <a:rPr lang="en-US" smtClean="0"/>
              <a:t>MR image (b = 800 sec/mm2) shows the high-signal-intensity tumor margin clearly. There is no obvious</a:t>
            </a:r>
          </a:p>
          <a:p>
            <a:r>
              <a:rPr lang="en-US" smtClean="0"/>
              <a:t>myometrial invasion (arrow).</a:t>
            </a:r>
          </a:p>
        </p:txBody>
      </p:sp>
      <p:sp>
        <p:nvSpPr>
          <p:cNvPr id="65540" name="Slide Number Placeholder 3"/>
          <p:cNvSpPr>
            <a:spLocks noGrp="1"/>
          </p:cNvSpPr>
          <p:nvPr>
            <p:ph type="sldNum" sz="quarter" idx="5"/>
          </p:nvPr>
        </p:nvSpPr>
        <p:spPr/>
        <p:txBody>
          <a:bodyPr/>
          <a:lstStyle/>
          <a:p>
            <a:pPr>
              <a:defRPr/>
            </a:pPr>
            <a:fld id="{F10F411C-E2D2-4331-8EDA-A882485702DA}" type="slidenum">
              <a:rPr lang="tr-TR" smtClean="0"/>
              <a:pPr>
                <a:defRPr/>
              </a:pPr>
              <a:t>62</a:t>
            </a:fld>
            <a:endParaRPr lang="tr-TR" smtClean="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Slide Image Placeholder 1"/>
          <p:cNvSpPr>
            <a:spLocks noGrp="1" noRot="1" noChangeAspect="1" noTextEdit="1"/>
          </p:cNvSpPr>
          <p:nvPr>
            <p:ph type="sldImg"/>
          </p:nvPr>
        </p:nvSpPr>
        <p:spPr>
          <a:ln/>
        </p:spPr>
      </p:sp>
      <p:sp>
        <p:nvSpPr>
          <p:cNvPr id="109571" name="Notes Placeholder 2"/>
          <p:cNvSpPr>
            <a:spLocks noGrp="1"/>
          </p:cNvSpPr>
          <p:nvPr>
            <p:ph type="body" idx="1"/>
          </p:nvPr>
        </p:nvSpPr>
        <p:spPr>
          <a:noFill/>
          <a:ln/>
        </p:spPr>
        <p:txBody>
          <a:bodyPr/>
          <a:lstStyle/>
          <a:p>
            <a:r>
              <a:rPr lang="en-US" smtClean="0"/>
              <a:t>Figure 21. Malignant transformation of adenomyosis</a:t>
            </a:r>
          </a:p>
          <a:p>
            <a:r>
              <a:rPr lang="en-US" smtClean="0"/>
              <a:t>in a 72-year-old woman. (a) Sagittal T2-</a:t>
            </a:r>
          </a:p>
          <a:p>
            <a:r>
              <a:rPr lang="en-US" smtClean="0"/>
              <a:t>weighted fast spin-echo MR image shows an</a:t>
            </a:r>
          </a:p>
          <a:p>
            <a:r>
              <a:rPr lang="en-US" smtClean="0"/>
              <a:t>enlarged uterus with adenomyosis. There is an</a:t>
            </a:r>
          </a:p>
          <a:p>
            <a:r>
              <a:rPr lang="en-US" smtClean="0"/>
              <a:t>area of ill-defined high signal intensity (arrow)</a:t>
            </a:r>
          </a:p>
          <a:p>
            <a:r>
              <a:rPr lang="en-US" smtClean="0"/>
              <a:t>in the posterior myometrium. (b) On a sagittal</a:t>
            </a:r>
          </a:p>
          <a:p>
            <a:r>
              <a:rPr lang="en-US" smtClean="0"/>
              <a:t>gadolinium-enhanced fat-suppressed T1-weighted</a:t>
            </a:r>
          </a:p>
          <a:p>
            <a:r>
              <a:rPr lang="en-US" smtClean="0"/>
              <a:t>spin-echo MR image, the area of ill-defined</a:t>
            </a:r>
          </a:p>
          <a:p>
            <a:r>
              <a:rPr lang="en-US" smtClean="0"/>
              <a:t>high signal intensity in a appears as ill-defined</a:t>
            </a:r>
          </a:p>
          <a:p>
            <a:r>
              <a:rPr lang="en-US" smtClean="0"/>
              <a:t>weakly enhancing areas (arrow). (c) On an axial</a:t>
            </a:r>
          </a:p>
          <a:p>
            <a:r>
              <a:rPr lang="en-US" smtClean="0"/>
              <a:t>diffusion-weighted echo-planar MR image (b =</a:t>
            </a:r>
          </a:p>
          <a:p>
            <a:r>
              <a:rPr lang="en-US" smtClean="0"/>
              <a:t>800 sec/mm2), the area of ill-defined high signal</a:t>
            </a:r>
          </a:p>
          <a:p>
            <a:r>
              <a:rPr lang="en-US" smtClean="0"/>
              <a:t>intensity in a also appears as an ill-defined highsignal-</a:t>
            </a:r>
          </a:p>
          <a:p>
            <a:r>
              <a:rPr lang="en-US" smtClean="0"/>
              <a:t>intensity area (arrow). The diagnosis of endometrioid</a:t>
            </a:r>
          </a:p>
          <a:p>
            <a:r>
              <a:rPr lang="en-US" smtClean="0"/>
              <a:t>carcinoma arising from adenomyosis</a:t>
            </a:r>
          </a:p>
          <a:p>
            <a:r>
              <a:rPr lang="en-US" smtClean="0"/>
              <a:t>was histologically confirmed.</a:t>
            </a:r>
          </a:p>
        </p:txBody>
      </p:sp>
      <p:sp>
        <p:nvSpPr>
          <p:cNvPr id="66564" name="Slide Number Placeholder 3"/>
          <p:cNvSpPr>
            <a:spLocks noGrp="1"/>
          </p:cNvSpPr>
          <p:nvPr>
            <p:ph type="sldNum" sz="quarter" idx="5"/>
          </p:nvPr>
        </p:nvSpPr>
        <p:spPr/>
        <p:txBody>
          <a:bodyPr/>
          <a:lstStyle/>
          <a:p>
            <a:pPr>
              <a:defRPr/>
            </a:pPr>
            <a:fld id="{12CADCDF-8055-4E1B-ADC2-C841157099BE}" type="slidenum">
              <a:rPr lang="tr-TR" smtClean="0"/>
              <a:pPr>
                <a:defRPr/>
              </a:pPr>
              <a:t>63</a:t>
            </a:fld>
            <a:endParaRPr lang="tr-TR"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Slide Image Placeholder 1"/>
          <p:cNvSpPr>
            <a:spLocks noGrp="1" noRot="1" noChangeAspect="1" noTextEdit="1"/>
          </p:cNvSpPr>
          <p:nvPr>
            <p:ph type="sldImg"/>
          </p:nvPr>
        </p:nvSpPr>
        <p:spPr>
          <a:ln/>
        </p:spPr>
      </p:sp>
      <p:sp>
        <p:nvSpPr>
          <p:cNvPr id="95235" name="Notes Placeholder 2"/>
          <p:cNvSpPr>
            <a:spLocks noGrp="1"/>
          </p:cNvSpPr>
          <p:nvPr>
            <p:ph type="body" idx="1"/>
          </p:nvPr>
        </p:nvSpPr>
        <p:spPr>
          <a:noFill/>
          <a:ln/>
        </p:spPr>
        <p:txBody>
          <a:bodyPr/>
          <a:lstStyle/>
          <a:p>
            <a:endParaRPr lang="en-US" dirty="0" smtClean="0"/>
          </a:p>
        </p:txBody>
      </p:sp>
      <p:sp>
        <p:nvSpPr>
          <p:cNvPr id="4" name="Slide Number Placeholder 3"/>
          <p:cNvSpPr>
            <a:spLocks noGrp="1"/>
          </p:cNvSpPr>
          <p:nvPr>
            <p:ph type="sldNum" sz="quarter" idx="5"/>
          </p:nvPr>
        </p:nvSpPr>
        <p:spPr/>
        <p:txBody>
          <a:bodyPr/>
          <a:lstStyle/>
          <a:p>
            <a:pPr>
              <a:defRPr/>
            </a:pPr>
            <a:fld id="{7BBC29B9-C522-4346-BA72-E52F7A01A3D8}" type="slidenum">
              <a:rPr lang="tr-TR" smtClean="0"/>
              <a:pPr>
                <a:defRPr/>
              </a:pPr>
              <a:t>8</a:t>
            </a:fld>
            <a:endParaRPr lang="tr-T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Overall review of the literature demonstrates that TVUS exhibits sensitivity of 53% to 89% and specificity of 50% to 99% for the diagnosis of </a:t>
            </a:r>
            <a:r>
              <a:rPr lang="en-US" dirty="0" err="1" smtClean="0"/>
              <a:t>adenomyosis</a:t>
            </a:r>
            <a:r>
              <a:rPr lang="en-US" dirty="0" smtClean="0"/>
              <a:t> when no fibroids are present {Garcia, 2011 #5;Bazot, 2005 #12;Dueholm, 2007 #2925;Gordts, 2008 #2398}. Sensitivity decreases to as low as 33% when </a:t>
            </a:r>
            <a:r>
              <a:rPr lang="en-US" dirty="0" err="1" smtClean="0"/>
              <a:t>myomas</a:t>
            </a:r>
            <a:r>
              <a:rPr lang="en-US" dirty="0" smtClean="0"/>
              <a:t> are present, in particular when the volume of the </a:t>
            </a:r>
            <a:r>
              <a:rPr lang="en-US" dirty="0" err="1" smtClean="0"/>
              <a:t>myoma</a:t>
            </a:r>
            <a:r>
              <a:rPr lang="en-US" dirty="0" smtClean="0"/>
              <a:t> is greater than 300 </a:t>
            </a:r>
            <a:r>
              <a:rPr lang="en-US" dirty="0" err="1" smtClean="0"/>
              <a:t>mL</a:t>
            </a:r>
            <a:r>
              <a:rPr lang="en-US" dirty="0" smtClean="0"/>
              <a:t> {</a:t>
            </a:r>
            <a:r>
              <a:rPr lang="en-US" dirty="0" err="1" smtClean="0"/>
              <a:t>Dueholm</a:t>
            </a:r>
            <a:r>
              <a:rPr lang="en-US" dirty="0" smtClean="0"/>
              <a:t>, 2007 #13}. In cases with coexistent </a:t>
            </a:r>
            <a:r>
              <a:rPr lang="en-US" dirty="0" err="1" smtClean="0"/>
              <a:t>adenomyosis</a:t>
            </a:r>
            <a:r>
              <a:rPr lang="en-US" dirty="0" smtClean="0"/>
              <a:t> and </a:t>
            </a:r>
            <a:r>
              <a:rPr lang="en-US" dirty="0" err="1" smtClean="0"/>
              <a:t>myomas</a:t>
            </a:r>
            <a:r>
              <a:rPr lang="en-US" dirty="0" smtClean="0"/>
              <a:t>, MRI demonstrated sensitivity of 67% and specificity of 82% compared with sensitivity of 87% and specificity of 100% when </a:t>
            </a:r>
            <a:r>
              <a:rPr lang="en-US" dirty="0" err="1" smtClean="0"/>
              <a:t>myomas</a:t>
            </a:r>
            <a:r>
              <a:rPr lang="en-US" dirty="0" smtClean="0"/>
              <a:t> were absent. In summary, TVUS is an excellent first-choice imaging method for use by experienced </a:t>
            </a:r>
            <a:r>
              <a:rPr lang="en-US" dirty="0" err="1" smtClean="0"/>
              <a:t>sonographers</a:t>
            </a:r>
            <a:r>
              <a:rPr lang="en-US" dirty="0" smtClean="0"/>
              <a:t>; however, MRI can be used as an adjunct in cases with coexisting uterine abnormalities. The combination of both techniques offers the highest sensitivity for preoperative diagnosis {</a:t>
            </a:r>
            <a:r>
              <a:rPr lang="en-US" dirty="0" err="1" smtClean="0"/>
              <a:t>Dueholm</a:t>
            </a:r>
            <a:r>
              <a:rPr lang="en-US" dirty="0" smtClean="0"/>
              <a:t>, 2007 #13;Garcia, 2011 #5}.</a:t>
            </a:r>
            <a:endParaRPr lang="tr-TR"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pPr>
              <a:defRPr/>
            </a:pPr>
            <a:fld id="{4F56C3FB-BD28-479A-A521-E64F8393BD27}" type="slidenum">
              <a:rPr lang="tr-TR" smtClean="0"/>
              <a:pPr>
                <a:defRPr/>
              </a:pPr>
              <a:t>65</a:t>
            </a:fld>
            <a:endParaRPr lang="tr-T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Slayt Görüntüsü Yer Tutucusu 1"/>
          <p:cNvSpPr>
            <a:spLocks noGrp="1" noRot="1" noChangeAspect="1" noTextEdit="1"/>
          </p:cNvSpPr>
          <p:nvPr>
            <p:ph type="sldImg"/>
          </p:nvPr>
        </p:nvSpPr>
        <p:spPr>
          <a:ln/>
        </p:spPr>
      </p:sp>
      <p:sp>
        <p:nvSpPr>
          <p:cNvPr id="110595" name="Not Yer Tutucusu 2"/>
          <p:cNvSpPr>
            <a:spLocks noGrp="1"/>
          </p:cNvSpPr>
          <p:nvPr>
            <p:ph type="body" idx="1"/>
          </p:nvPr>
        </p:nvSpPr>
        <p:spPr>
          <a:noFill/>
          <a:ln/>
        </p:spPr>
        <p:txBody>
          <a:bodyPr/>
          <a:lstStyle/>
          <a:p>
            <a:r>
              <a:rPr lang="en-US" smtClean="0"/>
              <a:t>Focal adenomyoma</a:t>
            </a:r>
            <a:r>
              <a:rPr lang="tr-TR" smtClean="0"/>
              <a:t> in</a:t>
            </a:r>
            <a:r>
              <a:rPr lang="en-US" smtClean="0"/>
              <a:t> the fundus shows the adenomyoma as a diverticulum-like outpouching (arrowhead). </a:t>
            </a:r>
            <a:endParaRPr lang="tr-TR" smtClean="0"/>
          </a:p>
        </p:txBody>
      </p:sp>
      <p:sp>
        <p:nvSpPr>
          <p:cNvPr id="4" name="Slayt Numarası Yer Tutucusu 3"/>
          <p:cNvSpPr>
            <a:spLocks noGrp="1"/>
          </p:cNvSpPr>
          <p:nvPr>
            <p:ph type="sldNum" sz="quarter" idx="5"/>
          </p:nvPr>
        </p:nvSpPr>
        <p:spPr/>
        <p:txBody>
          <a:bodyPr/>
          <a:lstStyle/>
          <a:p>
            <a:pPr>
              <a:defRPr/>
            </a:pPr>
            <a:fld id="{C3D1DB12-9C46-4F26-8327-424F5235C2AB}" type="slidenum">
              <a:rPr lang="tr-TR" smtClean="0"/>
              <a:pPr>
                <a:defRPr/>
              </a:pPr>
              <a:t>67</a:t>
            </a:fld>
            <a:endParaRPr lang="tr-T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tr-TR" dirty="0" smtClean="0"/>
              <a:t>Nihan </a:t>
            </a:r>
            <a:r>
              <a:rPr lang="tr-TR" dirty="0" err="1" smtClean="0"/>
              <a:t>Salepciler</a:t>
            </a:r>
            <a:r>
              <a:rPr lang="tr-TR" dirty="0" smtClean="0"/>
              <a:t>; US on 20140113</a:t>
            </a:r>
          </a:p>
          <a:p>
            <a:r>
              <a:rPr lang="tr-TR" dirty="0" smtClean="0"/>
              <a:t>31y, 3 y </a:t>
            </a:r>
            <a:r>
              <a:rPr lang="tr-TR" dirty="0" err="1" smtClean="0"/>
              <a:t>inf</a:t>
            </a:r>
            <a:r>
              <a:rPr lang="tr-TR" dirty="0" smtClean="0"/>
              <a:t>, 2002</a:t>
            </a:r>
            <a:r>
              <a:rPr lang="tr-TR" baseline="0" dirty="0" smtClean="0"/>
              <a:t> de D&amp;C (</a:t>
            </a:r>
            <a:r>
              <a:rPr lang="tr-TR" baseline="0" dirty="0" err="1" smtClean="0"/>
              <a:t>baska</a:t>
            </a:r>
            <a:r>
              <a:rPr lang="tr-TR" baseline="0" dirty="0" smtClean="0"/>
              <a:t> es)</a:t>
            </a:r>
          </a:p>
          <a:p>
            <a:r>
              <a:rPr lang="tr-TR" dirty="0" smtClean="0"/>
              <a:t>HSG </a:t>
            </a:r>
            <a:r>
              <a:rPr lang="tr-TR" dirty="0" err="1" smtClean="0"/>
              <a:t>cekilecek</a:t>
            </a:r>
            <a:endParaRPr lang="tr-TR" dirty="0" smtClean="0"/>
          </a:p>
          <a:p>
            <a:endParaRPr lang="en-US" dirty="0"/>
          </a:p>
        </p:txBody>
      </p:sp>
      <p:sp>
        <p:nvSpPr>
          <p:cNvPr id="4" name="Slide Number Placeholder 3"/>
          <p:cNvSpPr>
            <a:spLocks noGrp="1"/>
          </p:cNvSpPr>
          <p:nvPr>
            <p:ph type="sldNum" sz="quarter" idx="10"/>
          </p:nvPr>
        </p:nvSpPr>
        <p:spPr/>
        <p:txBody>
          <a:bodyPr/>
          <a:lstStyle/>
          <a:p>
            <a:pPr>
              <a:defRPr/>
            </a:pPr>
            <a:fld id="{4F56C3FB-BD28-479A-A521-E64F8393BD27}" type="slidenum">
              <a:rPr lang="tr-TR" smtClean="0"/>
              <a:pPr>
                <a:defRPr/>
              </a:pPr>
              <a:t>68</a:t>
            </a:fld>
            <a:endParaRPr lang="tr-T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1 Slayt Görüntüsü Yer Tutucusu"/>
          <p:cNvSpPr>
            <a:spLocks noGrp="1" noRot="1" noChangeAspect="1" noTextEdit="1"/>
          </p:cNvSpPr>
          <p:nvPr>
            <p:ph type="sldImg"/>
          </p:nvPr>
        </p:nvSpPr>
        <p:spPr>
          <a:ln/>
        </p:spPr>
      </p:sp>
      <p:sp>
        <p:nvSpPr>
          <p:cNvPr id="111619" name="2 Not Yer Tutucusu"/>
          <p:cNvSpPr>
            <a:spLocks noGrp="1"/>
          </p:cNvSpPr>
          <p:nvPr>
            <p:ph type="body" idx="1"/>
          </p:nvPr>
        </p:nvSpPr>
        <p:spPr>
          <a:noFill/>
          <a:ln/>
        </p:spPr>
        <p:txBody>
          <a:bodyPr/>
          <a:lstStyle/>
          <a:p>
            <a:r>
              <a:rPr lang="tr-TR" dirty="0" err="1" smtClean="0"/>
              <a:t>Histeroskopik</a:t>
            </a:r>
            <a:r>
              <a:rPr lang="tr-TR" dirty="0" smtClean="0"/>
              <a:t> </a:t>
            </a:r>
            <a:r>
              <a:rPr lang="tr-TR" b="1" dirty="0" err="1" smtClean="0"/>
              <a:t>patognomonik</a:t>
            </a:r>
            <a:r>
              <a:rPr lang="tr-TR" b="1" dirty="0" smtClean="0"/>
              <a:t> bulgu yok</a:t>
            </a:r>
            <a:r>
              <a:rPr lang="tr-TR" dirty="0" smtClean="0"/>
              <a:t>. Ancak </a:t>
            </a:r>
            <a:r>
              <a:rPr lang="tr-TR" b="1" dirty="0" err="1" smtClean="0"/>
              <a:t>histopatolojik</a:t>
            </a:r>
            <a:r>
              <a:rPr lang="tr-TR" b="1" dirty="0" smtClean="0"/>
              <a:t> tanıyı </a:t>
            </a:r>
            <a:r>
              <a:rPr lang="tr-TR" dirty="0" smtClean="0"/>
              <a:t>kolaylaştırır.</a:t>
            </a:r>
          </a:p>
          <a:p>
            <a:r>
              <a:rPr lang="tr-TR" dirty="0" err="1" smtClean="0"/>
              <a:t>Kaviteye</a:t>
            </a:r>
            <a:r>
              <a:rPr lang="tr-TR" dirty="0" smtClean="0"/>
              <a:t> açılan pencereler / üzeri damarlı olabilen </a:t>
            </a:r>
            <a:r>
              <a:rPr lang="tr-TR" dirty="0" err="1" smtClean="0"/>
              <a:t>kaviteye</a:t>
            </a:r>
            <a:r>
              <a:rPr lang="tr-TR" dirty="0" smtClean="0"/>
              <a:t> </a:t>
            </a:r>
            <a:r>
              <a:rPr lang="tr-TR" dirty="0" err="1" smtClean="0"/>
              <a:t>protubere</a:t>
            </a:r>
            <a:r>
              <a:rPr lang="tr-TR" dirty="0" smtClean="0"/>
              <a:t> </a:t>
            </a:r>
            <a:r>
              <a:rPr lang="tr-TR" dirty="0" err="1" smtClean="0"/>
              <a:t>subendometrial</a:t>
            </a:r>
            <a:r>
              <a:rPr lang="tr-TR" dirty="0" smtClean="0"/>
              <a:t> kist / </a:t>
            </a:r>
            <a:r>
              <a:rPr lang="tr-TR" b="1" dirty="0" err="1" smtClean="0"/>
              <a:t>hipervasküler</a:t>
            </a:r>
            <a:r>
              <a:rPr lang="tr-TR" b="1" dirty="0" smtClean="0"/>
              <a:t> odaklar </a:t>
            </a:r>
            <a:r>
              <a:rPr lang="tr-TR" dirty="0" smtClean="0"/>
              <a:t>/ </a:t>
            </a:r>
            <a:r>
              <a:rPr lang="tr-TR" dirty="0" err="1" smtClean="0"/>
              <a:t>kaviteyle</a:t>
            </a:r>
            <a:r>
              <a:rPr lang="tr-TR" dirty="0" smtClean="0"/>
              <a:t> ilişkili </a:t>
            </a:r>
            <a:r>
              <a:rPr lang="tr-TR" dirty="0" err="1" smtClean="0"/>
              <a:t>adenomyotik</a:t>
            </a:r>
            <a:r>
              <a:rPr lang="tr-TR" dirty="0" smtClean="0"/>
              <a:t> nodül </a:t>
            </a:r>
          </a:p>
          <a:p>
            <a:endParaRPr lang="tr-TR" dirty="0" smtClean="0"/>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Diagnostic hysteroscopy does not provide </a:t>
            </a:r>
            <a:r>
              <a:rPr lang="en-US" dirty="0" err="1" smtClean="0"/>
              <a:t>pathognomonic</a:t>
            </a:r>
            <a:r>
              <a:rPr lang="en-US" dirty="0" smtClean="0"/>
              <a:t> signs of </a:t>
            </a:r>
            <a:r>
              <a:rPr lang="en-US" dirty="0" err="1" smtClean="0"/>
              <a:t>adenomyosis</a:t>
            </a:r>
            <a:r>
              <a:rPr lang="en-US" dirty="0" smtClean="0"/>
              <a:t>, although some evidence suggest that irregular endometrium with pitting endometrial defects, altered </a:t>
            </a:r>
            <a:r>
              <a:rPr lang="en-US" dirty="0" err="1" smtClean="0"/>
              <a:t>vascularization</a:t>
            </a:r>
            <a:r>
              <a:rPr lang="en-US" dirty="0" smtClean="0"/>
              <a:t>, and cystic hemorrhagic lesions may be associated with the process {Fernandez, 2007 #3063}.</a:t>
            </a:r>
            <a:endParaRPr lang="tr-TR" dirty="0" smtClean="0"/>
          </a:p>
          <a:p>
            <a:endParaRPr lang="tr-TR" dirty="0" smtClean="0"/>
          </a:p>
        </p:txBody>
      </p:sp>
      <p:sp>
        <p:nvSpPr>
          <p:cNvPr id="111620" name="3 Slayt Numarası Yer Tutucusu"/>
          <p:cNvSpPr txBox="1">
            <a:spLocks noGrp="1"/>
          </p:cNvSpPr>
          <p:nvPr/>
        </p:nvSpPr>
        <p:spPr bwMode="auto">
          <a:xfrm>
            <a:off x="3751263" y="9318625"/>
            <a:ext cx="2870200" cy="490538"/>
          </a:xfrm>
          <a:prstGeom prst="rect">
            <a:avLst/>
          </a:prstGeom>
          <a:noFill/>
          <a:ln w="9525">
            <a:noFill/>
            <a:miter lim="800000"/>
            <a:headEnd/>
            <a:tailEnd/>
          </a:ln>
        </p:spPr>
        <p:txBody>
          <a:bodyPr anchor="b"/>
          <a:lstStyle/>
          <a:p>
            <a:pPr algn="r"/>
            <a:fld id="{3F601866-B9D8-47FA-AB8B-82FB921FA9F9}" type="slidenum">
              <a:rPr lang="tr-TR" sz="1200"/>
              <a:pPr algn="r"/>
              <a:t>69</a:t>
            </a:fld>
            <a:endParaRPr lang="tr-TR" sz="120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000" b="0" i="0" u="none" strike="noStrike" kern="1200" baseline="0" dirty="0" smtClean="0">
                <a:solidFill>
                  <a:schemeClr val="tx1"/>
                </a:solidFill>
                <a:latin typeface="Arial" charset="0"/>
                <a:ea typeface="Arial Unicode MS" pitchFamily="34" charset="-128"/>
                <a:cs typeface="Arial Unicode MS" pitchFamily="34" charset="-128"/>
              </a:rPr>
              <a:t>There is no consensus on the appropriate management</a:t>
            </a:r>
            <a:r>
              <a:rPr lang="tr-TR" sz="1000" b="0" i="0" u="none" strike="noStrike" kern="1200" baseline="0" dirty="0" smtClean="0">
                <a:solidFill>
                  <a:schemeClr val="tx1"/>
                </a:solidFill>
                <a:latin typeface="Arial" charset="0"/>
                <a:ea typeface="Arial Unicode MS" pitchFamily="34" charset="-128"/>
                <a:cs typeface="Arial Unicode MS" pitchFamily="34" charset="-128"/>
              </a:rPr>
              <a:t> </a:t>
            </a:r>
            <a:r>
              <a:rPr lang="en-US" sz="1000" b="0" i="0" u="none" strike="noStrike" kern="1200" baseline="0" dirty="0" smtClean="0">
                <a:solidFill>
                  <a:schemeClr val="tx1"/>
                </a:solidFill>
                <a:latin typeface="Arial" charset="0"/>
                <a:ea typeface="Arial Unicode MS" pitchFamily="34" charset="-128"/>
                <a:cs typeface="Arial Unicode MS" pitchFamily="34" charset="-128"/>
              </a:rPr>
              <a:t>of symptomatic </a:t>
            </a:r>
            <a:r>
              <a:rPr lang="en-US" sz="1000" b="0" i="0" u="none" strike="noStrike" kern="1200" baseline="0" dirty="0" err="1" smtClean="0">
                <a:solidFill>
                  <a:schemeClr val="tx1"/>
                </a:solidFill>
                <a:latin typeface="Arial" charset="0"/>
                <a:ea typeface="Arial Unicode MS" pitchFamily="34" charset="-128"/>
                <a:cs typeface="Arial Unicode MS" pitchFamily="34" charset="-128"/>
              </a:rPr>
              <a:t>adenomyosis</a:t>
            </a:r>
            <a:r>
              <a:rPr lang="en-US" sz="1000" b="0" i="0" u="none" strike="noStrike" kern="1200" baseline="0" dirty="0" smtClean="0">
                <a:solidFill>
                  <a:schemeClr val="tx1"/>
                </a:solidFill>
                <a:latin typeface="Arial" charset="0"/>
                <a:ea typeface="Arial Unicode MS" pitchFamily="34" charset="-128"/>
                <a:cs typeface="Arial Unicode MS" pitchFamily="34" charset="-128"/>
              </a:rPr>
              <a:t> in women seeking fertility.</a:t>
            </a:r>
            <a:r>
              <a:rPr lang="tr-TR" sz="1000" b="0" i="0" u="none" strike="noStrike" kern="1200" baseline="0" dirty="0" smtClean="0">
                <a:solidFill>
                  <a:schemeClr val="tx1"/>
                </a:solidFill>
                <a:latin typeface="Arial" charset="0"/>
                <a:ea typeface="Arial Unicode MS" pitchFamily="34" charset="-128"/>
                <a:cs typeface="Arial Unicode MS" pitchFamily="34" charset="-128"/>
              </a:rPr>
              <a:t> This is because: </a:t>
            </a:r>
          </a:p>
          <a:p>
            <a:r>
              <a:rPr lang="en-US" sz="1000" b="0" i="0" u="none" strike="noStrike" kern="1200" baseline="0" dirty="0" smtClean="0">
                <a:solidFill>
                  <a:schemeClr val="tx1"/>
                </a:solidFill>
                <a:latin typeface="Arial" charset="0"/>
                <a:ea typeface="Arial Unicode MS" pitchFamily="34" charset="-128"/>
                <a:cs typeface="Arial Unicode MS" pitchFamily="34" charset="-128"/>
              </a:rPr>
              <a:t>Given that </a:t>
            </a:r>
            <a:r>
              <a:rPr lang="en-US" sz="1000" b="0" i="0" u="none" strike="noStrike" kern="1200" baseline="0" dirty="0" err="1" smtClean="0">
                <a:solidFill>
                  <a:schemeClr val="tx1"/>
                </a:solidFill>
                <a:latin typeface="Arial" charset="0"/>
                <a:ea typeface="Arial Unicode MS" pitchFamily="34" charset="-128"/>
                <a:cs typeface="Arial Unicode MS" pitchFamily="34" charset="-128"/>
              </a:rPr>
              <a:t>adenomyosis</a:t>
            </a:r>
            <a:r>
              <a:rPr lang="en-US" sz="1000" b="0" i="0" u="none" strike="noStrike" kern="1200" baseline="0" dirty="0" smtClean="0">
                <a:solidFill>
                  <a:schemeClr val="tx1"/>
                </a:solidFill>
                <a:latin typeface="Arial" charset="0"/>
                <a:ea typeface="Arial Unicode MS" pitchFamily="34" charset="-128"/>
                <a:cs typeface="Arial Unicode MS" pitchFamily="34" charset="-128"/>
              </a:rPr>
              <a:t> is widely held to be a condition associated</a:t>
            </a:r>
            <a:r>
              <a:rPr lang="tr-TR" sz="1000" b="0" i="0" u="none" strike="noStrike" kern="1200" baseline="0" dirty="0" smtClean="0">
                <a:solidFill>
                  <a:schemeClr val="tx1"/>
                </a:solidFill>
                <a:latin typeface="Arial" charset="0"/>
                <a:ea typeface="Arial Unicode MS" pitchFamily="34" charset="-128"/>
                <a:cs typeface="Arial Unicode MS" pitchFamily="34" charset="-128"/>
              </a:rPr>
              <a:t> </a:t>
            </a:r>
            <a:r>
              <a:rPr lang="en-US" sz="1000" b="0" i="0" u="none" strike="noStrike" kern="1200" baseline="0" dirty="0" smtClean="0">
                <a:solidFill>
                  <a:schemeClr val="tx1"/>
                </a:solidFill>
                <a:latin typeface="Arial" charset="0"/>
                <a:ea typeface="Arial Unicode MS" pitchFamily="34" charset="-128"/>
                <a:cs typeface="Arial Unicode MS" pitchFamily="34" charset="-128"/>
              </a:rPr>
              <a:t>with </a:t>
            </a:r>
            <a:r>
              <a:rPr lang="en-US" sz="1000" b="0" i="0" u="none" strike="noStrike" kern="1200" baseline="0" dirty="0" err="1" smtClean="0">
                <a:solidFill>
                  <a:schemeClr val="tx1"/>
                </a:solidFill>
                <a:latin typeface="Arial" charset="0"/>
                <a:ea typeface="Arial Unicode MS" pitchFamily="34" charset="-128"/>
                <a:cs typeface="Arial Unicode MS" pitchFamily="34" charset="-128"/>
              </a:rPr>
              <a:t>multiparity</a:t>
            </a:r>
            <a:r>
              <a:rPr lang="en-US" sz="1000" b="0" i="0" u="none" strike="noStrike" kern="1200" baseline="0" dirty="0" smtClean="0">
                <a:solidFill>
                  <a:schemeClr val="tx1"/>
                </a:solidFill>
                <a:latin typeface="Arial" charset="0"/>
                <a:ea typeface="Arial Unicode MS" pitchFamily="34" charset="-128"/>
                <a:cs typeface="Arial Unicode MS" pitchFamily="34" charset="-128"/>
              </a:rPr>
              <a:t>, some authors argue that it is unrelated to subfertility</a:t>
            </a:r>
            <a:endParaRPr lang="tr-TR" sz="1000" b="0" i="0" u="none" strike="noStrike" kern="1200" baseline="0" dirty="0" smtClean="0">
              <a:solidFill>
                <a:schemeClr val="tx1"/>
              </a:solidFill>
              <a:latin typeface="Arial" charset="0"/>
              <a:ea typeface="Arial Unicode MS" pitchFamily="34" charset="-128"/>
              <a:cs typeface="Arial Unicode MS" pitchFamily="34" charset="-128"/>
            </a:endParaRPr>
          </a:p>
          <a:p>
            <a:r>
              <a:rPr lang="en-US" sz="1000" b="0" i="0" u="none" strike="noStrike" kern="1200" baseline="0" dirty="0" smtClean="0">
                <a:solidFill>
                  <a:schemeClr val="tx1"/>
                </a:solidFill>
                <a:latin typeface="Arial" charset="0"/>
                <a:ea typeface="Arial Unicode MS" pitchFamily="34" charset="-128"/>
                <a:cs typeface="Arial Unicode MS" pitchFamily="34" charset="-128"/>
              </a:rPr>
              <a:t>Another confounding variable is the strong association between </a:t>
            </a:r>
            <a:r>
              <a:rPr lang="en-US" sz="1000" b="0" i="0" u="none" strike="noStrike" kern="1200" baseline="0" dirty="0" err="1" smtClean="0">
                <a:solidFill>
                  <a:schemeClr val="tx1"/>
                </a:solidFill>
                <a:latin typeface="Arial" charset="0"/>
                <a:ea typeface="Arial Unicode MS" pitchFamily="34" charset="-128"/>
                <a:cs typeface="Arial Unicode MS" pitchFamily="34" charset="-128"/>
              </a:rPr>
              <a:t>adenomyosis</a:t>
            </a:r>
            <a:r>
              <a:rPr lang="tr-TR" sz="1000" b="0" i="0" u="none" strike="noStrike" kern="1200" baseline="0" dirty="0" smtClean="0">
                <a:solidFill>
                  <a:schemeClr val="tx1"/>
                </a:solidFill>
                <a:latin typeface="Arial" charset="0"/>
                <a:ea typeface="Arial Unicode MS" pitchFamily="34" charset="-128"/>
                <a:cs typeface="Arial Unicode MS" pitchFamily="34" charset="-128"/>
              </a:rPr>
              <a:t> </a:t>
            </a:r>
            <a:r>
              <a:rPr lang="en-US" sz="1000" b="0" i="0" u="none" strike="noStrike" kern="1200" baseline="0" dirty="0" smtClean="0">
                <a:solidFill>
                  <a:schemeClr val="tx1"/>
                </a:solidFill>
                <a:latin typeface="Arial" charset="0"/>
                <a:ea typeface="Arial Unicode MS" pitchFamily="34" charset="-128"/>
                <a:cs typeface="Arial Unicode MS" pitchFamily="34" charset="-128"/>
              </a:rPr>
              <a:t>and endometriosis, reported to exist in 54%–90%of cases.</a:t>
            </a:r>
          </a:p>
          <a:p>
            <a:r>
              <a:rPr lang="en-US" sz="1000" b="0" i="0" u="none" strike="noStrike" kern="1200" baseline="0" dirty="0" smtClean="0">
                <a:solidFill>
                  <a:schemeClr val="tx1"/>
                </a:solidFill>
                <a:latin typeface="Arial" charset="0"/>
                <a:ea typeface="Arial Unicode MS" pitchFamily="34" charset="-128"/>
                <a:cs typeface="Arial Unicode MS" pitchFamily="34" charset="-128"/>
              </a:rPr>
              <a:t>Some authors believe that the two conditions represent different stages</a:t>
            </a:r>
            <a:r>
              <a:rPr lang="tr-TR" sz="1000" b="0" i="0" u="none" strike="noStrike" kern="1200" baseline="0" dirty="0" smtClean="0">
                <a:solidFill>
                  <a:schemeClr val="tx1"/>
                </a:solidFill>
                <a:latin typeface="Arial" charset="0"/>
                <a:ea typeface="Arial Unicode MS" pitchFamily="34" charset="-128"/>
                <a:cs typeface="Arial Unicode MS" pitchFamily="34" charset="-128"/>
              </a:rPr>
              <a:t> </a:t>
            </a:r>
            <a:r>
              <a:rPr lang="en-US" sz="1000" b="0" i="0" u="none" strike="noStrike" kern="1200" baseline="0" dirty="0" smtClean="0">
                <a:solidFill>
                  <a:schemeClr val="tx1"/>
                </a:solidFill>
                <a:latin typeface="Arial" charset="0"/>
                <a:ea typeface="Arial Unicode MS" pitchFamily="34" charset="-128"/>
                <a:cs typeface="Arial Unicode MS" pitchFamily="34" charset="-128"/>
              </a:rPr>
              <a:t>of the disease, whereas others identify them as separate entities (4, 19).</a:t>
            </a:r>
          </a:p>
          <a:p>
            <a:r>
              <a:rPr lang="en-US" sz="1000" b="0" i="0" u="none" strike="noStrike" kern="1200" baseline="0" dirty="0" smtClean="0">
                <a:solidFill>
                  <a:schemeClr val="tx1"/>
                </a:solidFill>
                <a:latin typeface="Arial" charset="0"/>
                <a:ea typeface="Arial Unicode MS" pitchFamily="34" charset="-128"/>
                <a:cs typeface="Arial Unicode MS" pitchFamily="34" charset="-128"/>
              </a:rPr>
              <a:t>For this reason, </a:t>
            </a:r>
            <a:r>
              <a:rPr lang="en-US" sz="1000" b="0" i="0" u="none" strike="noStrike" kern="1200" baseline="0" dirty="0" err="1" smtClean="0">
                <a:solidFill>
                  <a:schemeClr val="tx1"/>
                </a:solidFill>
                <a:latin typeface="Arial" charset="0"/>
                <a:ea typeface="Arial Unicode MS" pitchFamily="34" charset="-128"/>
                <a:cs typeface="Arial Unicode MS" pitchFamily="34" charset="-128"/>
              </a:rPr>
              <a:t>themechanismsleading</a:t>
            </a:r>
            <a:r>
              <a:rPr lang="en-US" sz="1000" b="0" i="0" u="none" strike="noStrike" kern="1200" baseline="0" dirty="0" smtClean="0">
                <a:solidFill>
                  <a:schemeClr val="tx1"/>
                </a:solidFill>
                <a:latin typeface="Arial" charset="0"/>
                <a:ea typeface="Arial Unicode MS" pitchFamily="34" charset="-128"/>
                <a:cs typeface="Arial Unicode MS" pitchFamily="34" charset="-128"/>
              </a:rPr>
              <a:t> to </a:t>
            </a:r>
            <a:r>
              <a:rPr lang="en-US" sz="1000" b="0" i="0" u="none" strike="noStrike" kern="1200" baseline="0" dirty="0" err="1" smtClean="0">
                <a:solidFill>
                  <a:schemeClr val="tx1"/>
                </a:solidFill>
                <a:latin typeface="Arial" charset="0"/>
                <a:ea typeface="Arial Unicode MS" pitchFamily="34" charset="-128"/>
                <a:cs typeface="Arial Unicode MS" pitchFamily="34" charset="-128"/>
              </a:rPr>
              <a:t>adenomyosis</a:t>
            </a:r>
            <a:r>
              <a:rPr lang="en-US" sz="1000" b="0" i="0" u="none" strike="noStrike" kern="1200" baseline="0" dirty="0" smtClean="0">
                <a:solidFill>
                  <a:schemeClr val="tx1"/>
                </a:solidFill>
                <a:latin typeface="Arial" charset="0"/>
                <a:ea typeface="Arial Unicode MS" pitchFamily="34" charset="-128"/>
                <a:cs typeface="Arial Unicode MS" pitchFamily="34" charset="-128"/>
              </a:rPr>
              <a:t>-associated infertility</a:t>
            </a:r>
            <a:r>
              <a:rPr lang="tr-TR" sz="1000" b="0" i="0" u="none" strike="noStrike" kern="1200" baseline="0" dirty="0" smtClean="0">
                <a:solidFill>
                  <a:schemeClr val="tx1"/>
                </a:solidFill>
                <a:latin typeface="Arial" charset="0"/>
                <a:ea typeface="Arial Unicode MS" pitchFamily="34" charset="-128"/>
                <a:cs typeface="Arial Unicode MS" pitchFamily="34" charset="-128"/>
              </a:rPr>
              <a:t> </a:t>
            </a:r>
            <a:r>
              <a:rPr lang="en-US" sz="1000" b="0" i="0" u="none" strike="noStrike" kern="1200" baseline="0" dirty="0" smtClean="0">
                <a:solidFill>
                  <a:schemeClr val="tx1"/>
                </a:solidFill>
                <a:latin typeface="Arial" charset="0"/>
                <a:ea typeface="Arial Unicode MS" pitchFamily="34" charset="-128"/>
                <a:cs typeface="Arial Unicode MS" pitchFamily="34" charset="-128"/>
              </a:rPr>
              <a:t>have been explained in similar </a:t>
            </a:r>
            <a:r>
              <a:rPr lang="en-US" sz="1000" b="0" i="0" u="none" strike="noStrike" kern="1200" baseline="0" dirty="0" err="1" smtClean="0">
                <a:solidFill>
                  <a:schemeClr val="tx1"/>
                </a:solidFill>
                <a:latin typeface="Arial" charset="0"/>
                <a:ea typeface="Arial Unicode MS" pitchFamily="34" charset="-128"/>
                <a:cs typeface="Arial Unicode MS" pitchFamily="34" charset="-128"/>
              </a:rPr>
              <a:t>physiopathological</a:t>
            </a:r>
            <a:r>
              <a:rPr lang="en-US" sz="1000" b="0" i="0" u="none" strike="noStrike" kern="1200" baseline="0" dirty="0" smtClean="0">
                <a:solidFill>
                  <a:schemeClr val="tx1"/>
                </a:solidFill>
                <a:latin typeface="Arial" charset="0"/>
                <a:ea typeface="Arial Unicode MS" pitchFamily="34" charset="-128"/>
                <a:cs typeface="Arial Unicode MS" pitchFamily="34" charset="-128"/>
              </a:rPr>
              <a:t> terms to</a:t>
            </a:r>
            <a:r>
              <a:rPr lang="tr-TR" sz="1000" b="0" i="0" u="none" strike="noStrike" kern="1200" baseline="0" dirty="0" smtClean="0">
                <a:solidFill>
                  <a:schemeClr val="tx1"/>
                </a:solidFill>
                <a:latin typeface="Arial" charset="0"/>
                <a:ea typeface="Arial Unicode MS" pitchFamily="34" charset="-128"/>
                <a:cs typeface="Arial Unicode MS" pitchFamily="34" charset="-128"/>
              </a:rPr>
              <a:t> </a:t>
            </a:r>
            <a:r>
              <a:rPr lang="en-US" sz="1000" b="0" i="0" u="none" strike="noStrike" kern="1200" baseline="0" dirty="0" smtClean="0">
                <a:solidFill>
                  <a:schemeClr val="tx1"/>
                </a:solidFill>
                <a:latin typeface="Arial" charset="0"/>
                <a:ea typeface="Arial Unicode MS" pitchFamily="34" charset="-128"/>
                <a:cs typeface="Arial Unicode MS" pitchFamily="34" charset="-128"/>
              </a:rPr>
              <a:t>those of endometriosis (20–24). More recently, it has been suggested</a:t>
            </a:r>
            <a:r>
              <a:rPr lang="tr-TR" sz="1000" b="0" i="0" u="none" strike="noStrike" kern="1200" baseline="0" dirty="0" smtClean="0">
                <a:solidFill>
                  <a:schemeClr val="tx1"/>
                </a:solidFill>
                <a:latin typeface="Arial" charset="0"/>
                <a:ea typeface="Arial Unicode MS" pitchFamily="34" charset="-128"/>
                <a:cs typeface="Arial Unicode MS" pitchFamily="34" charset="-128"/>
              </a:rPr>
              <a:t> </a:t>
            </a:r>
            <a:r>
              <a:rPr lang="en-US" sz="1000" b="0" i="0" u="none" strike="noStrike" kern="1200" baseline="0" dirty="0" smtClean="0">
                <a:solidFill>
                  <a:schemeClr val="tx1"/>
                </a:solidFill>
                <a:latin typeface="Arial" charset="0"/>
                <a:ea typeface="Arial Unicode MS" pitchFamily="34" charset="-128"/>
                <a:cs typeface="Arial Unicode MS" pitchFamily="34" charset="-128"/>
              </a:rPr>
              <a:t>that an inadequate blood supply to the endometrium interferes with</a:t>
            </a:r>
            <a:r>
              <a:rPr lang="tr-TR" sz="1000" b="0" i="0" u="none" strike="noStrike" kern="1200" baseline="0" dirty="0" smtClean="0">
                <a:solidFill>
                  <a:schemeClr val="tx1"/>
                </a:solidFill>
                <a:latin typeface="Arial" charset="0"/>
                <a:ea typeface="Arial Unicode MS" pitchFamily="34" charset="-128"/>
                <a:cs typeface="Arial Unicode MS" pitchFamily="34" charset="-128"/>
              </a:rPr>
              <a:t> </a:t>
            </a:r>
            <a:r>
              <a:rPr lang="en-US" sz="1000" b="0" i="0" u="none" strike="noStrike" kern="1200" baseline="0" dirty="0" smtClean="0">
                <a:solidFill>
                  <a:schemeClr val="tx1"/>
                </a:solidFill>
                <a:latin typeface="Arial" charset="0"/>
                <a:ea typeface="Arial Unicode MS" pitchFamily="34" charset="-128"/>
                <a:cs typeface="Arial Unicode MS" pitchFamily="34" charset="-128"/>
              </a:rPr>
              <a:t>implantation (25, 26), but functional studies addressing the effects of</a:t>
            </a:r>
            <a:r>
              <a:rPr lang="tr-TR" sz="1000" b="0" i="0" u="none" strike="noStrike" kern="1200" baseline="0" dirty="0" smtClean="0">
                <a:solidFill>
                  <a:schemeClr val="tx1"/>
                </a:solidFill>
                <a:latin typeface="Arial" charset="0"/>
                <a:ea typeface="Arial Unicode MS" pitchFamily="34" charset="-128"/>
                <a:cs typeface="Arial Unicode MS" pitchFamily="34" charset="-128"/>
              </a:rPr>
              <a:t> </a:t>
            </a:r>
            <a:r>
              <a:rPr lang="en-US" sz="1000" b="0" i="0" u="none" strike="noStrike" kern="1200" baseline="0" dirty="0" err="1" smtClean="0">
                <a:solidFill>
                  <a:schemeClr val="tx1"/>
                </a:solidFill>
                <a:latin typeface="Arial" charset="0"/>
                <a:ea typeface="Arial Unicode MS" pitchFamily="34" charset="-128"/>
                <a:cs typeface="Arial Unicode MS" pitchFamily="34" charset="-128"/>
              </a:rPr>
              <a:t>adenomyosis</a:t>
            </a:r>
            <a:r>
              <a:rPr lang="en-US" sz="1000" b="0" i="0" u="none" strike="noStrike" kern="1200" baseline="0" dirty="0" smtClean="0">
                <a:solidFill>
                  <a:schemeClr val="tx1"/>
                </a:solidFill>
                <a:latin typeface="Arial" charset="0"/>
                <a:ea typeface="Arial Unicode MS" pitchFamily="34" charset="-128"/>
                <a:cs typeface="Arial Unicode MS" pitchFamily="34" charset="-128"/>
              </a:rPr>
              <a:t> on endometrial receptivity are scarce</a:t>
            </a:r>
            <a:endParaRPr lang="tr-TR" sz="1000" b="0" i="0" u="none" strike="noStrike" kern="1200" baseline="0" dirty="0" smtClean="0">
              <a:solidFill>
                <a:schemeClr val="tx1"/>
              </a:solidFill>
              <a:latin typeface="Arial" charset="0"/>
              <a:ea typeface="Arial Unicode MS" pitchFamily="34" charset="-128"/>
              <a:cs typeface="Arial Unicode MS" pitchFamily="34" charset="-128"/>
            </a:endParaRPr>
          </a:p>
          <a:p>
            <a:endParaRPr lang="tr-TR" dirty="0"/>
          </a:p>
        </p:txBody>
      </p:sp>
      <p:sp>
        <p:nvSpPr>
          <p:cNvPr id="4" name="Slide Number Placeholder 3"/>
          <p:cNvSpPr>
            <a:spLocks noGrp="1"/>
          </p:cNvSpPr>
          <p:nvPr>
            <p:ph type="sldNum" sz="quarter" idx="10"/>
          </p:nvPr>
        </p:nvSpPr>
        <p:spPr/>
        <p:txBody>
          <a:bodyPr/>
          <a:lstStyle/>
          <a:p>
            <a:fld id="{E202F5E9-732E-4330-A6A1-2DE496DDFB4C}" type="slidenum">
              <a:rPr lang="en-US" smtClean="0"/>
              <a:pPr/>
              <a:t>71</a:t>
            </a:fld>
            <a:endParaRPr lang="en-US"/>
          </a:p>
        </p:txBody>
      </p:sp>
    </p:spTree>
    <p:extLst>
      <p:ext uri="{BB962C8B-B14F-4D97-AF65-F5344CB8AC3E}">
        <p14:creationId xmlns:p14="http://schemas.microsoft.com/office/powerpoint/2010/main" val="3507467093"/>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000" b="0" i="0" u="none" strike="noStrike" kern="1200" baseline="0" dirty="0" smtClean="0">
                <a:solidFill>
                  <a:schemeClr val="tx1"/>
                </a:solidFill>
                <a:latin typeface="Arial" charset="0"/>
                <a:ea typeface="Arial Unicode MS" pitchFamily="34" charset="-128"/>
                <a:cs typeface="Arial Unicode MS" pitchFamily="34" charset="-128"/>
              </a:rPr>
              <a:t>A common pathogenesis for </a:t>
            </a:r>
            <a:r>
              <a:rPr lang="en-US" sz="1000" b="0" i="0" u="none" strike="noStrike" kern="1200" baseline="0" dirty="0" err="1" smtClean="0">
                <a:solidFill>
                  <a:schemeClr val="tx1"/>
                </a:solidFill>
                <a:latin typeface="Arial" charset="0"/>
                <a:ea typeface="Arial Unicode MS" pitchFamily="34" charset="-128"/>
                <a:cs typeface="Arial Unicode MS" pitchFamily="34" charset="-128"/>
              </a:rPr>
              <a:t>adenomyosis</a:t>
            </a:r>
            <a:r>
              <a:rPr lang="en-US" sz="1000" b="0" i="0" u="none" strike="noStrike" kern="1200" baseline="0" dirty="0" smtClean="0">
                <a:solidFill>
                  <a:schemeClr val="tx1"/>
                </a:solidFill>
                <a:latin typeface="Arial" charset="0"/>
                <a:ea typeface="Arial Unicode MS" pitchFamily="34" charset="-128"/>
                <a:cs typeface="Arial Unicode MS" pitchFamily="34" charset="-128"/>
              </a:rPr>
              <a:t> and endometriosis</a:t>
            </a:r>
            <a:r>
              <a:rPr lang="tr-TR" sz="1000" b="0" i="0" u="none" strike="noStrike" kern="1200" baseline="0" dirty="0" smtClean="0">
                <a:solidFill>
                  <a:schemeClr val="tx1"/>
                </a:solidFill>
                <a:latin typeface="Arial" charset="0"/>
                <a:ea typeface="Arial Unicode MS" pitchFamily="34" charset="-128"/>
                <a:cs typeface="Arial Unicode MS" pitchFamily="34" charset="-128"/>
              </a:rPr>
              <a:t> </a:t>
            </a:r>
            <a:r>
              <a:rPr lang="en-US" sz="1000" b="0" i="0" u="none" strike="noStrike" kern="1200" baseline="0" dirty="0" smtClean="0">
                <a:solidFill>
                  <a:schemeClr val="tx1"/>
                </a:solidFill>
                <a:latin typeface="Arial" charset="0"/>
                <a:ea typeface="Arial Unicode MS" pitchFamily="34" charset="-128"/>
                <a:cs typeface="Arial Unicode MS" pitchFamily="34" charset="-128"/>
              </a:rPr>
              <a:t>has been hypothesized (98–100), and it was argued that</a:t>
            </a:r>
            <a:r>
              <a:rPr lang="tr-TR" sz="1000" b="0" i="0" u="none" strike="noStrike" kern="1200" baseline="0" dirty="0" smtClean="0">
                <a:solidFill>
                  <a:schemeClr val="tx1"/>
                </a:solidFill>
                <a:latin typeface="Arial" charset="0"/>
                <a:ea typeface="Arial Unicode MS" pitchFamily="34" charset="-128"/>
                <a:cs typeface="Arial Unicode MS" pitchFamily="34" charset="-128"/>
              </a:rPr>
              <a:t> </a:t>
            </a:r>
            <a:r>
              <a:rPr lang="en-US" sz="1000" b="0" i="0" u="none" strike="noStrike" kern="1200" baseline="0" dirty="0" smtClean="0">
                <a:solidFill>
                  <a:schemeClr val="tx1"/>
                </a:solidFill>
                <a:latin typeface="Arial" charset="0"/>
                <a:ea typeface="Arial Unicode MS" pitchFamily="34" charset="-128"/>
                <a:cs typeface="Arial Unicode MS" pitchFamily="34" charset="-128"/>
              </a:rPr>
              <a:t>endometrial stroma being in direct contact with the</a:t>
            </a:r>
            <a:r>
              <a:rPr lang="tr-TR" sz="1000" b="0" i="0" u="none" strike="noStrike" kern="1200" baseline="0" dirty="0" smtClean="0">
                <a:solidFill>
                  <a:schemeClr val="tx1"/>
                </a:solidFill>
                <a:latin typeface="Arial" charset="0"/>
                <a:ea typeface="Arial Unicode MS" pitchFamily="34" charset="-128"/>
                <a:cs typeface="Arial Unicode MS" pitchFamily="34" charset="-128"/>
              </a:rPr>
              <a:t> </a:t>
            </a:r>
            <a:r>
              <a:rPr lang="en-US" sz="1000" b="0" i="0" u="none" strike="noStrike" kern="1200" baseline="0" dirty="0" smtClean="0">
                <a:solidFill>
                  <a:schemeClr val="tx1"/>
                </a:solidFill>
                <a:latin typeface="Arial" charset="0"/>
                <a:ea typeface="Arial Unicode MS" pitchFamily="34" charset="-128"/>
                <a:cs typeface="Arial Unicode MS" pitchFamily="34" charset="-128"/>
              </a:rPr>
              <a:t>underlying myometrium allows communication and interaction,</a:t>
            </a:r>
            <a:r>
              <a:rPr lang="tr-TR" sz="1000" b="0" i="0" u="none" strike="noStrike" kern="1200" baseline="0" dirty="0" smtClean="0">
                <a:solidFill>
                  <a:schemeClr val="tx1"/>
                </a:solidFill>
                <a:latin typeface="Arial" charset="0"/>
                <a:ea typeface="Arial Unicode MS" pitchFamily="34" charset="-128"/>
                <a:cs typeface="Arial Unicode MS" pitchFamily="34" charset="-128"/>
              </a:rPr>
              <a:t> </a:t>
            </a:r>
            <a:r>
              <a:rPr lang="en-US" sz="1000" b="0" i="0" u="none" strike="noStrike" kern="1200" baseline="0" dirty="0" smtClean="0">
                <a:solidFill>
                  <a:schemeClr val="tx1"/>
                </a:solidFill>
                <a:latin typeface="Arial" charset="0"/>
                <a:ea typeface="Arial Unicode MS" pitchFamily="34" charset="-128"/>
                <a:cs typeface="Arial Unicode MS" pitchFamily="34" charset="-128"/>
              </a:rPr>
              <a:t>thus facilitating endometrial invagination or invasion</a:t>
            </a:r>
            <a:r>
              <a:rPr lang="tr-TR" sz="1000" b="0" i="0" u="none" strike="noStrike" kern="1200" baseline="0" dirty="0" smtClean="0">
                <a:solidFill>
                  <a:schemeClr val="tx1"/>
                </a:solidFill>
                <a:latin typeface="Arial" charset="0"/>
                <a:ea typeface="Arial Unicode MS" pitchFamily="34" charset="-128"/>
                <a:cs typeface="Arial Unicode MS" pitchFamily="34" charset="-128"/>
              </a:rPr>
              <a:t> </a:t>
            </a:r>
            <a:r>
              <a:rPr lang="en-US" sz="1000" b="0" i="0" u="none" strike="noStrike" kern="1200" baseline="0" dirty="0" smtClean="0">
                <a:solidFill>
                  <a:schemeClr val="tx1"/>
                </a:solidFill>
                <a:latin typeface="Arial" charset="0"/>
                <a:ea typeface="Arial Unicode MS" pitchFamily="34" charset="-128"/>
                <a:cs typeface="Arial Unicode MS" pitchFamily="34" charset="-128"/>
              </a:rPr>
              <a:t>of a structurally weakened myometrium during periods of</a:t>
            </a:r>
            <a:r>
              <a:rPr lang="tr-TR" sz="1000" b="0" i="0" u="none" strike="noStrike" kern="1200" baseline="0" dirty="0" smtClean="0">
                <a:solidFill>
                  <a:schemeClr val="tx1"/>
                </a:solidFill>
                <a:latin typeface="Arial" charset="0"/>
                <a:ea typeface="Arial Unicode MS" pitchFamily="34" charset="-128"/>
                <a:cs typeface="Arial Unicode MS" pitchFamily="34" charset="-128"/>
              </a:rPr>
              <a:t> </a:t>
            </a:r>
            <a:r>
              <a:rPr lang="en-US" sz="1000" b="0" i="0" u="none" strike="noStrike" kern="1200" baseline="0" dirty="0" smtClean="0">
                <a:solidFill>
                  <a:schemeClr val="tx1"/>
                </a:solidFill>
                <a:latin typeface="Arial" charset="0"/>
                <a:ea typeface="Arial Unicode MS" pitchFamily="34" charset="-128"/>
                <a:cs typeface="Arial Unicode MS" pitchFamily="34" charset="-128"/>
              </a:rPr>
              <a:t>regeneration, healing, and </a:t>
            </a:r>
            <a:r>
              <a:rPr lang="en-US" sz="1000" b="0" i="0" u="none" strike="noStrike" kern="1200" baseline="0" dirty="0" err="1" smtClean="0">
                <a:solidFill>
                  <a:schemeClr val="tx1"/>
                </a:solidFill>
                <a:latin typeface="Arial" charset="0"/>
                <a:ea typeface="Arial Unicode MS" pitchFamily="34" charset="-128"/>
                <a:cs typeface="Arial Unicode MS" pitchFamily="34" charset="-128"/>
              </a:rPr>
              <a:t>reepithelization</a:t>
            </a:r>
            <a:r>
              <a:rPr lang="en-US" sz="1000" b="0" i="0" u="none" strike="noStrike" kern="1200" baseline="0" dirty="0" smtClean="0">
                <a:solidFill>
                  <a:schemeClr val="tx1"/>
                </a:solidFill>
                <a:latin typeface="Arial" charset="0"/>
                <a:ea typeface="Arial Unicode MS" pitchFamily="34" charset="-128"/>
                <a:cs typeface="Arial Unicode MS" pitchFamily="34" charset="-128"/>
              </a:rPr>
              <a:t> (101). Mechanical</a:t>
            </a:r>
            <a:r>
              <a:rPr lang="tr-TR" sz="1000" b="0" i="0" u="none" strike="noStrike" kern="1200" baseline="0" dirty="0" smtClean="0">
                <a:solidFill>
                  <a:schemeClr val="tx1"/>
                </a:solidFill>
                <a:latin typeface="Arial" charset="0"/>
                <a:ea typeface="Arial Unicode MS" pitchFamily="34" charset="-128"/>
                <a:cs typeface="Arial Unicode MS" pitchFamily="34" charset="-128"/>
              </a:rPr>
              <a:t> </a:t>
            </a:r>
            <a:r>
              <a:rPr lang="en-US" sz="1000" b="0" i="0" u="none" strike="noStrike" kern="1200" baseline="0" dirty="0" smtClean="0">
                <a:solidFill>
                  <a:schemeClr val="tx1"/>
                </a:solidFill>
                <a:latin typeface="Arial" charset="0"/>
                <a:ea typeface="Arial Unicode MS" pitchFamily="34" charset="-128"/>
                <a:cs typeface="Arial Unicode MS" pitchFamily="34" charset="-128"/>
              </a:rPr>
              <a:t>damage (41, 102) to and/or physical disruption of the</a:t>
            </a:r>
            <a:r>
              <a:rPr lang="tr-TR" sz="1000" b="0" i="0" u="none" strike="noStrike" kern="1200" baseline="0" dirty="0" smtClean="0">
                <a:solidFill>
                  <a:schemeClr val="tx1"/>
                </a:solidFill>
                <a:latin typeface="Arial" charset="0"/>
                <a:ea typeface="Arial Unicode MS" pitchFamily="34" charset="-128"/>
                <a:cs typeface="Arial Unicode MS" pitchFamily="34" charset="-128"/>
              </a:rPr>
              <a:t> </a:t>
            </a:r>
            <a:r>
              <a:rPr lang="en-US" sz="1000" b="0" i="0" u="none" strike="noStrike" kern="1200" baseline="0" dirty="0" smtClean="0">
                <a:solidFill>
                  <a:schemeClr val="tx1"/>
                </a:solidFill>
                <a:latin typeface="Arial" charset="0"/>
                <a:ea typeface="Arial Unicode MS" pitchFamily="34" charset="-128"/>
                <a:cs typeface="Arial Unicode MS" pitchFamily="34" charset="-128"/>
              </a:rPr>
              <a:t>endometrial-</a:t>
            </a:r>
            <a:r>
              <a:rPr lang="en-US" sz="1000" b="0" i="0" u="none" strike="noStrike" kern="1200" baseline="0" dirty="0" err="1" smtClean="0">
                <a:solidFill>
                  <a:schemeClr val="tx1"/>
                </a:solidFill>
                <a:latin typeface="Arial" charset="0"/>
                <a:ea typeface="Arial Unicode MS" pitchFamily="34" charset="-128"/>
                <a:cs typeface="Arial Unicode MS" pitchFamily="34" charset="-128"/>
              </a:rPr>
              <a:t>myometrial</a:t>
            </a:r>
            <a:r>
              <a:rPr lang="en-US" sz="1000" b="0" i="0" u="none" strike="noStrike" kern="1200" baseline="0" dirty="0" smtClean="0">
                <a:solidFill>
                  <a:schemeClr val="tx1"/>
                </a:solidFill>
                <a:latin typeface="Arial" charset="0"/>
                <a:ea typeface="Arial Unicode MS" pitchFamily="34" charset="-128"/>
                <a:cs typeface="Arial Unicode MS" pitchFamily="34" charset="-128"/>
              </a:rPr>
              <a:t> interface may be due to dysfunctional</a:t>
            </a:r>
            <a:r>
              <a:rPr lang="tr-TR" sz="1000" b="0" i="0" u="none" strike="noStrike" kern="1200" baseline="0" dirty="0" smtClean="0">
                <a:solidFill>
                  <a:schemeClr val="tx1"/>
                </a:solidFill>
                <a:latin typeface="Arial" charset="0"/>
                <a:ea typeface="Arial Unicode MS" pitchFamily="34" charset="-128"/>
                <a:cs typeface="Arial Unicode MS" pitchFamily="34" charset="-128"/>
              </a:rPr>
              <a:t> uterine hyperperistalsis and/or dysfunctional </a:t>
            </a:r>
            <a:r>
              <a:rPr lang="en-US" sz="1000" b="0" i="0" u="none" strike="noStrike" kern="1200" baseline="0" dirty="0" smtClean="0">
                <a:solidFill>
                  <a:schemeClr val="tx1"/>
                </a:solidFill>
                <a:latin typeface="Arial" charset="0"/>
                <a:ea typeface="Arial Unicode MS" pitchFamily="34" charset="-128"/>
                <a:cs typeface="Arial Unicode MS" pitchFamily="34" charset="-128"/>
              </a:rPr>
              <a:t>contractility of the </a:t>
            </a:r>
            <a:r>
              <a:rPr lang="en-US" sz="1000" b="0" i="0" u="none" strike="noStrike" kern="1200" baseline="0" dirty="0" err="1" smtClean="0">
                <a:solidFill>
                  <a:schemeClr val="tx1"/>
                </a:solidFill>
                <a:latin typeface="Arial" charset="0"/>
                <a:ea typeface="Arial Unicode MS" pitchFamily="34" charset="-128"/>
                <a:cs typeface="Arial Unicode MS" pitchFamily="34" charset="-128"/>
              </a:rPr>
              <a:t>subendometrial</a:t>
            </a:r>
            <a:r>
              <a:rPr lang="en-US" sz="1000" b="0" i="0" u="none" strike="noStrike" kern="1200" baseline="0" dirty="0" smtClean="0">
                <a:solidFill>
                  <a:schemeClr val="tx1"/>
                </a:solidFill>
                <a:latin typeface="Arial" charset="0"/>
                <a:ea typeface="Arial Unicode MS" pitchFamily="34" charset="-128"/>
                <a:cs typeface="Arial Unicode MS" pitchFamily="34" charset="-128"/>
              </a:rPr>
              <a:t> myometrium. Dislocation</a:t>
            </a:r>
            <a:r>
              <a:rPr lang="tr-TR" sz="1000" b="0" i="0" u="none" strike="noStrike" kern="1200" baseline="0" dirty="0" smtClean="0">
                <a:solidFill>
                  <a:schemeClr val="tx1"/>
                </a:solidFill>
                <a:latin typeface="Arial" charset="0"/>
                <a:ea typeface="Arial Unicode MS" pitchFamily="34" charset="-128"/>
                <a:cs typeface="Arial Unicode MS" pitchFamily="34" charset="-128"/>
              </a:rPr>
              <a:t> </a:t>
            </a:r>
            <a:r>
              <a:rPr lang="en-US" sz="1000" b="0" i="0" u="none" strike="noStrike" kern="1200" baseline="0" dirty="0" smtClean="0">
                <a:solidFill>
                  <a:schemeClr val="tx1"/>
                </a:solidFill>
                <a:latin typeface="Arial" charset="0"/>
                <a:ea typeface="Arial Unicode MS" pitchFamily="34" charset="-128"/>
                <a:cs typeface="Arial Unicode MS" pitchFamily="34" charset="-128"/>
              </a:rPr>
              <a:t>of basal endometrium may also result in endometriosis</a:t>
            </a:r>
            <a:r>
              <a:rPr lang="tr-TR" sz="1000" b="0" i="0" u="none" strike="noStrike" kern="1200" baseline="0" dirty="0" smtClean="0">
                <a:solidFill>
                  <a:schemeClr val="tx1"/>
                </a:solidFill>
                <a:latin typeface="Arial" charset="0"/>
                <a:ea typeface="Arial Unicode MS" pitchFamily="34" charset="-128"/>
                <a:cs typeface="Arial Unicode MS" pitchFamily="34" charset="-128"/>
              </a:rPr>
              <a:t> through retrograde menstruation</a:t>
            </a:r>
          </a:p>
          <a:p>
            <a:endParaRPr lang="tr-TR" sz="1000" b="0" i="0" u="none" strike="noStrike" kern="1200" baseline="0" dirty="0" smtClean="0">
              <a:solidFill>
                <a:schemeClr val="tx1"/>
              </a:solidFill>
              <a:latin typeface="Arial" charset="0"/>
              <a:ea typeface="Arial Unicode MS" pitchFamily="34" charset="-128"/>
              <a:cs typeface="Arial Unicode MS" pitchFamily="34" charset="-128"/>
            </a:endParaRPr>
          </a:p>
          <a:p>
            <a:pPr marL="0" indent="0">
              <a:buNone/>
            </a:pPr>
            <a:endParaRPr lang="tr-TR" dirty="0"/>
          </a:p>
        </p:txBody>
      </p:sp>
      <p:sp>
        <p:nvSpPr>
          <p:cNvPr id="4" name="Slide Number Placeholder 3"/>
          <p:cNvSpPr>
            <a:spLocks noGrp="1"/>
          </p:cNvSpPr>
          <p:nvPr>
            <p:ph type="sldNum" sz="quarter" idx="10"/>
          </p:nvPr>
        </p:nvSpPr>
        <p:spPr/>
        <p:txBody>
          <a:bodyPr/>
          <a:lstStyle/>
          <a:p>
            <a:fld id="{E202F5E9-732E-4330-A6A1-2DE496DDFB4C}" type="slidenum">
              <a:rPr lang="en-US" smtClean="0"/>
              <a:pPr/>
              <a:t>72</a:t>
            </a:fld>
            <a:endParaRPr lang="en-US"/>
          </a:p>
        </p:txBody>
      </p:sp>
    </p:spTree>
    <p:extLst>
      <p:ext uri="{BB962C8B-B14F-4D97-AF65-F5344CB8AC3E}">
        <p14:creationId xmlns:p14="http://schemas.microsoft.com/office/powerpoint/2010/main" val="3603772579"/>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1 Slayt Görüntüsü Yer Tutucusu"/>
          <p:cNvSpPr>
            <a:spLocks noGrp="1" noRot="1" noChangeAspect="1" noTextEdit="1"/>
          </p:cNvSpPr>
          <p:nvPr>
            <p:ph type="sldImg"/>
          </p:nvPr>
        </p:nvSpPr>
        <p:spPr>
          <a:ln/>
        </p:spPr>
      </p:sp>
      <p:sp>
        <p:nvSpPr>
          <p:cNvPr id="112643" name="2 Not Yer Tutucusu"/>
          <p:cNvSpPr>
            <a:spLocks noGrp="1"/>
          </p:cNvSpPr>
          <p:nvPr>
            <p:ph type="body" idx="1"/>
          </p:nvPr>
        </p:nvSpPr>
        <p:spPr>
          <a:noFill/>
          <a:ln/>
        </p:spPr>
        <p:txBody>
          <a:bodyPr/>
          <a:lstStyle/>
          <a:p>
            <a:r>
              <a:rPr lang="tr-TR" dirty="0" err="1" smtClean="0"/>
              <a:t>Endometriosis</a:t>
            </a:r>
            <a:r>
              <a:rPr lang="tr-TR" dirty="0" smtClean="0"/>
              <a:t> ve </a:t>
            </a:r>
            <a:r>
              <a:rPr lang="tr-TR" dirty="0" err="1" smtClean="0"/>
              <a:t>adenomyosis</a:t>
            </a:r>
            <a:r>
              <a:rPr lang="tr-TR" dirty="0" smtClean="0"/>
              <a:t> kompleks hastalıklar. Bunların oluşum mekanizmalarını anlamak tedavileri açısından önemli ama tek bir şekilde bunu izah etmek mümkün değil. Bu konuşma </a:t>
            </a:r>
            <a:r>
              <a:rPr lang="tr-TR" dirty="0" err="1" smtClean="0"/>
              <a:t>junctional</a:t>
            </a:r>
            <a:r>
              <a:rPr lang="tr-TR" dirty="0" smtClean="0"/>
              <a:t> </a:t>
            </a:r>
            <a:r>
              <a:rPr lang="tr-TR" dirty="0" err="1" smtClean="0"/>
              <a:t>zon</a:t>
            </a:r>
            <a:r>
              <a:rPr lang="tr-TR" dirty="0" smtClean="0"/>
              <a:t> üzerine kurgulandı. Anlatılanlar eksik.</a:t>
            </a:r>
          </a:p>
          <a:p>
            <a:r>
              <a:rPr lang="tr-TR" dirty="0" err="1" smtClean="0"/>
              <a:t>Uterin</a:t>
            </a:r>
            <a:r>
              <a:rPr lang="tr-TR" dirty="0" smtClean="0"/>
              <a:t> </a:t>
            </a:r>
            <a:r>
              <a:rPr lang="tr-TR" dirty="0" err="1" smtClean="0"/>
              <a:t>peristaltik</a:t>
            </a:r>
            <a:r>
              <a:rPr lang="tr-TR" dirty="0" smtClean="0"/>
              <a:t> aktivite buradan köken alır. </a:t>
            </a:r>
            <a:r>
              <a:rPr lang="tr-TR" b="1" dirty="0" smtClean="0"/>
              <a:t>Aktivite </a:t>
            </a:r>
            <a:r>
              <a:rPr lang="tr-TR" b="1" dirty="0" err="1" smtClean="0"/>
              <a:t>siklus</a:t>
            </a:r>
            <a:r>
              <a:rPr lang="tr-TR" b="1" dirty="0" smtClean="0"/>
              <a:t> boyunca değişik </a:t>
            </a:r>
            <a:r>
              <a:rPr lang="tr-TR" dirty="0" smtClean="0"/>
              <a:t>şekilde gerçekleşir. </a:t>
            </a:r>
          </a:p>
          <a:p>
            <a:pPr eaLnBrk="1" hangingPunct="1">
              <a:spcBef>
                <a:spcPct val="0"/>
              </a:spcBef>
            </a:pPr>
            <a:r>
              <a:rPr lang="tr-TR" dirty="0" err="1" smtClean="0"/>
              <a:t>Junctional</a:t>
            </a:r>
            <a:r>
              <a:rPr lang="tr-TR" dirty="0" smtClean="0"/>
              <a:t> </a:t>
            </a:r>
            <a:r>
              <a:rPr lang="tr-TR" dirty="0" err="1" smtClean="0"/>
              <a:t>zone</a:t>
            </a:r>
            <a:r>
              <a:rPr lang="tr-TR" dirty="0" smtClean="0"/>
              <a:t> aktif hareketi ile </a:t>
            </a:r>
            <a:r>
              <a:rPr lang="tr-TR" b="1" dirty="0" smtClean="0"/>
              <a:t>adeta sağma şeklinde bir pompa </a:t>
            </a:r>
            <a:r>
              <a:rPr lang="tr-TR" dirty="0" smtClean="0"/>
              <a:t>görevi yapar. Bu sayede </a:t>
            </a:r>
            <a:r>
              <a:rPr lang="tr-TR" dirty="0" err="1" smtClean="0"/>
              <a:t>periovulatuar</a:t>
            </a:r>
            <a:r>
              <a:rPr lang="tr-TR" dirty="0" smtClean="0"/>
              <a:t> dönemde yukarı doğru sağma ile spermin hızlı bir şekilde tubaya transferini sağlarken, </a:t>
            </a:r>
            <a:r>
              <a:rPr lang="tr-TR" dirty="0" err="1" smtClean="0"/>
              <a:t>midluteal</a:t>
            </a:r>
            <a:r>
              <a:rPr lang="tr-TR" dirty="0" smtClean="0"/>
              <a:t> fazda </a:t>
            </a:r>
            <a:r>
              <a:rPr lang="tr-TR" dirty="0" err="1" smtClean="0"/>
              <a:t>fundal</a:t>
            </a:r>
            <a:r>
              <a:rPr lang="tr-TR" dirty="0" smtClean="0"/>
              <a:t> </a:t>
            </a:r>
            <a:r>
              <a:rPr lang="tr-TR" dirty="0" err="1" smtClean="0"/>
              <a:t>implantasyonu</a:t>
            </a:r>
            <a:r>
              <a:rPr lang="tr-TR" dirty="0" smtClean="0"/>
              <a:t> ve </a:t>
            </a:r>
            <a:r>
              <a:rPr lang="tr-TR" dirty="0" err="1" smtClean="0"/>
              <a:t>menstüasyonda</a:t>
            </a:r>
            <a:r>
              <a:rPr lang="tr-TR" dirty="0" smtClean="0"/>
              <a:t> ise </a:t>
            </a:r>
            <a:r>
              <a:rPr lang="tr-TR" dirty="0" err="1" smtClean="0"/>
              <a:t>retrograd</a:t>
            </a:r>
            <a:r>
              <a:rPr lang="tr-TR" dirty="0" smtClean="0"/>
              <a:t> </a:t>
            </a:r>
            <a:r>
              <a:rPr lang="tr-TR" dirty="0" err="1" smtClean="0"/>
              <a:t>menstrüasyonu</a:t>
            </a:r>
            <a:r>
              <a:rPr lang="tr-TR" dirty="0" smtClean="0"/>
              <a:t> gerçekleştirir. </a:t>
            </a:r>
            <a:r>
              <a:rPr lang="tr-TR" dirty="0" err="1" smtClean="0"/>
              <a:t>Trofoblast</a:t>
            </a:r>
            <a:r>
              <a:rPr lang="tr-TR" dirty="0" smtClean="0"/>
              <a:t> </a:t>
            </a:r>
            <a:r>
              <a:rPr lang="tr-TR" dirty="0" err="1" smtClean="0"/>
              <a:t>invazyonunda</a:t>
            </a:r>
            <a:r>
              <a:rPr lang="tr-TR" dirty="0" smtClean="0"/>
              <a:t> önemli rol alır. </a:t>
            </a:r>
            <a:r>
              <a:rPr lang="tr-TR" b="1" dirty="0" err="1" smtClean="0"/>
              <a:t>Junctional</a:t>
            </a:r>
            <a:r>
              <a:rPr lang="tr-TR" b="1" dirty="0" smtClean="0"/>
              <a:t> </a:t>
            </a:r>
            <a:r>
              <a:rPr lang="tr-TR" b="1" dirty="0" err="1" smtClean="0"/>
              <a:t>zon</a:t>
            </a:r>
            <a:r>
              <a:rPr lang="tr-TR" b="1" dirty="0" smtClean="0"/>
              <a:t> sayesinde </a:t>
            </a:r>
            <a:r>
              <a:rPr lang="tr-TR" b="1" dirty="0" err="1" smtClean="0"/>
              <a:t>immun</a:t>
            </a:r>
            <a:r>
              <a:rPr lang="tr-TR" b="1" dirty="0" smtClean="0"/>
              <a:t> sistem tarafından yabancı olarak nitelenen embriyo ile annesi arasında </a:t>
            </a:r>
            <a:r>
              <a:rPr lang="tr-TR" b="1" dirty="0" err="1" smtClean="0"/>
              <a:t>immun</a:t>
            </a:r>
            <a:r>
              <a:rPr lang="tr-TR" b="1" dirty="0" smtClean="0"/>
              <a:t> reaksiyon gelişimi ile </a:t>
            </a:r>
            <a:r>
              <a:rPr lang="tr-TR" b="1" dirty="0" err="1" smtClean="0"/>
              <a:t>implantasyon</a:t>
            </a:r>
            <a:r>
              <a:rPr lang="tr-TR" b="1" dirty="0" smtClean="0"/>
              <a:t> ve </a:t>
            </a:r>
            <a:r>
              <a:rPr lang="tr-TR" b="1" dirty="0" err="1" smtClean="0"/>
              <a:t>invazyonunu</a:t>
            </a:r>
            <a:r>
              <a:rPr lang="tr-TR" b="1" dirty="0" smtClean="0"/>
              <a:t> gerçekleşebilir.</a:t>
            </a:r>
            <a:r>
              <a:rPr lang="tr-TR" dirty="0" smtClean="0"/>
              <a:t> </a:t>
            </a:r>
            <a:r>
              <a:rPr lang="tr-TR" dirty="0" err="1" smtClean="0"/>
              <a:t>Adenomyosisde</a:t>
            </a:r>
            <a:r>
              <a:rPr lang="tr-TR" dirty="0" smtClean="0"/>
              <a:t> </a:t>
            </a:r>
            <a:r>
              <a:rPr lang="tr-TR" dirty="0" err="1" smtClean="0"/>
              <a:t>juntional</a:t>
            </a:r>
            <a:r>
              <a:rPr lang="tr-TR" dirty="0" smtClean="0"/>
              <a:t> </a:t>
            </a:r>
            <a:r>
              <a:rPr lang="tr-TR" dirty="0" err="1" smtClean="0"/>
              <a:t>zon</a:t>
            </a:r>
            <a:r>
              <a:rPr lang="tr-TR" dirty="0" smtClean="0"/>
              <a:t> </a:t>
            </a:r>
            <a:r>
              <a:rPr lang="tr-TR" dirty="0" err="1" smtClean="0"/>
              <a:t>fragmantasyonuna</a:t>
            </a:r>
            <a:r>
              <a:rPr lang="tr-TR" dirty="0" smtClean="0"/>
              <a:t> </a:t>
            </a:r>
            <a:r>
              <a:rPr lang="tr-TR" dirty="0" err="1" smtClean="0"/>
              <a:t>sekonder</a:t>
            </a:r>
            <a:r>
              <a:rPr lang="tr-TR" dirty="0" smtClean="0"/>
              <a:t> olarak </a:t>
            </a:r>
            <a:r>
              <a:rPr lang="tr-TR" dirty="0" err="1" smtClean="0"/>
              <a:t>implantasyon</a:t>
            </a:r>
            <a:r>
              <a:rPr lang="tr-TR" dirty="0" smtClean="0"/>
              <a:t> sonrası muhtemel </a:t>
            </a:r>
            <a:r>
              <a:rPr lang="tr-TR" b="1" dirty="0" err="1" smtClean="0"/>
              <a:t>immun</a:t>
            </a:r>
            <a:r>
              <a:rPr lang="tr-TR" b="1" dirty="0" smtClean="0"/>
              <a:t> toleransın gelişmemesi neticesinde</a:t>
            </a:r>
            <a:r>
              <a:rPr lang="tr-TR" dirty="0" smtClean="0"/>
              <a:t> gebelik kaybı gelişimi </a:t>
            </a:r>
            <a:r>
              <a:rPr lang="tr-TR" dirty="0" err="1" smtClean="0"/>
              <a:t>infertilitede</a:t>
            </a:r>
            <a:r>
              <a:rPr lang="tr-TR" dirty="0" smtClean="0"/>
              <a:t> etkili olmakta ancak </a:t>
            </a:r>
            <a:r>
              <a:rPr lang="tr-TR" b="1" dirty="0" err="1" smtClean="0"/>
              <a:t>hiperöstrojenemik</a:t>
            </a:r>
            <a:r>
              <a:rPr lang="tr-TR" b="1" dirty="0" smtClean="0"/>
              <a:t> ortamın geçici önlenmesi geçici de olsa</a:t>
            </a:r>
            <a:r>
              <a:rPr lang="tr-TR" dirty="0" smtClean="0"/>
              <a:t> bir etki azalması sağlayabiliyor. (</a:t>
            </a:r>
            <a:r>
              <a:rPr lang="tr-TR" dirty="0" err="1" smtClean="0"/>
              <a:t>long</a:t>
            </a:r>
            <a:r>
              <a:rPr lang="tr-TR" dirty="0" smtClean="0"/>
              <a:t>-</a:t>
            </a:r>
            <a:r>
              <a:rPr lang="tr-TR" dirty="0" err="1" smtClean="0"/>
              <a:t>term</a:t>
            </a:r>
            <a:r>
              <a:rPr lang="tr-TR" dirty="0" smtClean="0"/>
              <a:t> </a:t>
            </a:r>
            <a:r>
              <a:rPr lang="tr-TR" dirty="0" err="1" smtClean="0"/>
              <a:t>GnRH</a:t>
            </a:r>
            <a:r>
              <a:rPr lang="tr-TR" dirty="0" smtClean="0"/>
              <a:t> </a:t>
            </a:r>
            <a:r>
              <a:rPr lang="tr-TR" dirty="0" err="1" smtClean="0"/>
              <a:t>analogu</a:t>
            </a:r>
            <a:r>
              <a:rPr lang="tr-TR" dirty="0" smtClean="0"/>
              <a:t> IVF uygun)</a:t>
            </a:r>
          </a:p>
          <a:p>
            <a:r>
              <a:rPr lang="tr-TR" dirty="0" smtClean="0"/>
              <a:t>Bu nedenle </a:t>
            </a:r>
            <a:r>
              <a:rPr lang="tr-TR" dirty="0" err="1" smtClean="0"/>
              <a:t>junctional</a:t>
            </a:r>
            <a:r>
              <a:rPr lang="tr-TR" dirty="0" smtClean="0"/>
              <a:t> </a:t>
            </a:r>
            <a:r>
              <a:rPr lang="tr-TR" dirty="0" err="1" smtClean="0"/>
              <a:t>zonun</a:t>
            </a:r>
            <a:r>
              <a:rPr lang="tr-TR" dirty="0" smtClean="0"/>
              <a:t> </a:t>
            </a:r>
            <a:r>
              <a:rPr lang="tr-TR" dirty="0" err="1" smtClean="0"/>
              <a:t>defekti</a:t>
            </a:r>
            <a:r>
              <a:rPr lang="tr-TR" dirty="0" smtClean="0"/>
              <a:t> ile </a:t>
            </a:r>
            <a:r>
              <a:rPr lang="tr-TR" dirty="0" err="1" smtClean="0"/>
              <a:t>preeklampsi</a:t>
            </a:r>
            <a:r>
              <a:rPr lang="tr-TR" dirty="0" smtClean="0"/>
              <a:t>, tekrarlayan </a:t>
            </a:r>
            <a:r>
              <a:rPr lang="tr-TR" dirty="0" err="1" smtClean="0"/>
              <a:t>abortlar</a:t>
            </a:r>
            <a:r>
              <a:rPr lang="tr-TR" dirty="0" smtClean="0"/>
              <a:t>, </a:t>
            </a:r>
            <a:r>
              <a:rPr lang="tr-TR" dirty="0" err="1" smtClean="0"/>
              <a:t>preterm</a:t>
            </a:r>
            <a:r>
              <a:rPr lang="tr-TR" dirty="0" smtClean="0"/>
              <a:t> doğum ve </a:t>
            </a:r>
            <a:r>
              <a:rPr lang="tr-TR" dirty="0" err="1" smtClean="0"/>
              <a:t>kr</a:t>
            </a:r>
            <a:r>
              <a:rPr lang="tr-TR" dirty="0" smtClean="0"/>
              <a:t> </a:t>
            </a:r>
            <a:r>
              <a:rPr lang="tr-TR" dirty="0" err="1" smtClean="0"/>
              <a:t>plasenter</a:t>
            </a:r>
            <a:r>
              <a:rPr lang="tr-TR" dirty="0" smtClean="0"/>
              <a:t> yet gelişimi sıktır. (</a:t>
            </a:r>
            <a:r>
              <a:rPr lang="tr-TR" dirty="0" err="1" smtClean="0"/>
              <a:t>Joung</a:t>
            </a:r>
            <a:r>
              <a:rPr lang="tr-TR" dirty="0" smtClean="0"/>
              <a:t> CM. </a:t>
            </a:r>
            <a:r>
              <a:rPr lang="tr-TR" dirty="0" err="1" smtClean="0"/>
              <a:t>British</a:t>
            </a:r>
            <a:r>
              <a:rPr lang="tr-TR" dirty="0" smtClean="0"/>
              <a:t> J </a:t>
            </a:r>
            <a:r>
              <a:rPr lang="tr-TR" dirty="0" err="1" smtClean="0"/>
              <a:t>Obstet</a:t>
            </a:r>
            <a:r>
              <a:rPr lang="tr-TR" dirty="0" smtClean="0"/>
              <a:t> </a:t>
            </a:r>
            <a:r>
              <a:rPr lang="tr-TR" dirty="0" err="1" smtClean="0"/>
              <a:t>Gynecol</a:t>
            </a:r>
            <a:r>
              <a:rPr lang="tr-TR" dirty="0" smtClean="0"/>
              <a:t>, 2007)</a:t>
            </a:r>
          </a:p>
          <a:p>
            <a:pPr eaLnBrk="1" hangingPunct="1">
              <a:spcBef>
                <a:spcPct val="0"/>
              </a:spcBef>
            </a:pPr>
            <a:endParaRPr lang="tr-TR" dirty="0" smtClean="0"/>
          </a:p>
        </p:txBody>
      </p:sp>
      <p:sp>
        <p:nvSpPr>
          <p:cNvPr id="112644" name="3 Slayt Numarası Yer Tutucusu"/>
          <p:cNvSpPr txBox="1">
            <a:spLocks noGrp="1"/>
          </p:cNvSpPr>
          <p:nvPr/>
        </p:nvSpPr>
        <p:spPr bwMode="auto">
          <a:xfrm>
            <a:off x="3751263" y="9318625"/>
            <a:ext cx="2870200" cy="490538"/>
          </a:xfrm>
          <a:prstGeom prst="rect">
            <a:avLst/>
          </a:prstGeom>
          <a:noFill/>
          <a:ln w="9525">
            <a:noFill/>
            <a:miter lim="800000"/>
            <a:headEnd/>
            <a:tailEnd/>
          </a:ln>
        </p:spPr>
        <p:txBody>
          <a:bodyPr anchor="b"/>
          <a:lstStyle/>
          <a:p>
            <a:pPr algn="r"/>
            <a:fld id="{55F6D2EC-0E54-4151-B100-05C1BCA4E1D1}" type="slidenum">
              <a:rPr lang="tr-TR" sz="1200"/>
              <a:pPr algn="r"/>
              <a:t>74</a:t>
            </a:fld>
            <a:endParaRPr lang="tr-TR" sz="120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4F56C3FB-BD28-479A-A521-E64F8393BD27}" type="slidenum">
              <a:rPr lang="tr-TR" smtClean="0"/>
              <a:pPr>
                <a:defRPr/>
              </a:pPr>
              <a:t>75</a:t>
            </a:fld>
            <a:endParaRPr lang="tr-T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55000" lnSpcReduction="20000"/>
          </a:bodyPr>
          <a:lstStyle/>
          <a:p>
            <a:r>
              <a:rPr lang="en-US" sz="1200" kern="1200" baseline="0" dirty="0" smtClean="0">
                <a:solidFill>
                  <a:schemeClr val="tx1"/>
                </a:solidFill>
                <a:latin typeface="Times New Roman" pitchFamily="18" charset="0"/>
                <a:ea typeface="+mn-ea"/>
                <a:cs typeface="+mn-cs"/>
              </a:rPr>
              <a:t>In 262 pregnancies (248 patients) with </a:t>
            </a:r>
            <a:r>
              <a:rPr lang="en-US" sz="1200" kern="1200" baseline="0" dirty="0" err="1" smtClean="0">
                <a:solidFill>
                  <a:schemeClr val="tx1"/>
                </a:solidFill>
                <a:latin typeface="Times New Roman" pitchFamily="18" charset="0"/>
                <a:ea typeface="+mn-ea"/>
                <a:cs typeface="+mn-cs"/>
              </a:rPr>
              <a:t>adenomyosis</a:t>
            </a:r>
            <a:r>
              <a:rPr lang="en-US" sz="1200" kern="1200" baseline="0" dirty="0" smtClean="0">
                <a:solidFill>
                  <a:schemeClr val="tx1"/>
                </a:solidFill>
                <a:latin typeface="Times New Roman" pitchFamily="18" charset="0"/>
                <a:ea typeface="+mn-ea"/>
                <a:cs typeface="+mn-cs"/>
              </a:rPr>
              <a:t>,</a:t>
            </a:r>
          </a:p>
          <a:p>
            <a:r>
              <a:rPr lang="en-US" sz="1200" kern="1200" baseline="0" dirty="0" smtClean="0">
                <a:solidFill>
                  <a:schemeClr val="tx1"/>
                </a:solidFill>
                <a:latin typeface="Times New Roman" pitchFamily="18" charset="0"/>
                <a:ea typeface="+mn-ea"/>
                <a:cs typeface="+mn-cs"/>
              </a:rPr>
              <a:t>189 pregnancies (72.1%) showed pregnancy complications,</a:t>
            </a:r>
          </a:p>
          <a:p>
            <a:r>
              <a:rPr lang="en-US" sz="1200" kern="1200" baseline="0" dirty="0" smtClean="0">
                <a:solidFill>
                  <a:schemeClr val="tx1"/>
                </a:solidFill>
                <a:latin typeface="Times New Roman" pitchFamily="18" charset="0"/>
                <a:ea typeface="+mn-ea"/>
                <a:cs typeface="+mn-cs"/>
              </a:rPr>
              <a:t>including abortion before 12 weeks of pregnancy</a:t>
            </a:r>
          </a:p>
          <a:p>
            <a:r>
              <a:rPr lang="en-US" sz="1200" kern="1200" baseline="0" dirty="0" smtClean="0">
                <a:solidFill>
                  <a:schemeClr val="tx1"/>
                </a:solidFill>
                <a:latin typeface="Times New Roman" pitchFamily="18" charset="0"/>
                <a:ea typeface="+mn-ea"/>
                <a:cs typeface="+mn-cs"/>
              </a:rPr>
              <a:t>(14.8%), abortion after 12 weeks (9.9%), threatened</a:t>
            </a:r>
          </a:p>
          <a:p>
            <a:r>
              <a:rPr lang="en-US" sz="1200" kern="1200" baseline="0" dirty="0" smtClean="0">
                <a:solidFill>
                  <a:schemeClr val="tx1"/>
                </a:solidFill>
                <a:latin typeface="Times New Roman" pitchFamily="18" charset="0"/>
                <a:ea typeface="+mn-ea"/>
                <a:cs typeface="+mn-cs"/>
              </a:rPr>
              <a:t>abortion (16.4%), preterm delivery (24.4%), threatened</a:t>
            </a:r>
          </a:p>
          <a:p>
            <a:r>
              <a:rPr lang="en-US" sz="1200" kern="1200" baseline="0" dirty="0" smtClean="0">
                <a:solidFill>
                  <a:schemeClr val="tx1"/>
                </a:solidFill>
                <a:latin typeface="Times New Roman" pitchFamily="18" charset="0"/>
                <a:ea typeface="+mn-ea"/>
                <a:cs typeface="+mn-cs"/>
              </a:rPr>
              <a:t>preterm delivery (22.5%), fetal growth restriction</a:t>
            </a:r>
          </a:p>
          <a:p>
            <a:r>
              <a:rPr lang="en-US" sz="1200" kern="1200" baseline="0" dirty="0" smtClean="0">
                <a:solidFill>
                  <a:schemeClr val="tx1"/>
                </a:solidFill>
                <a:latin typeface="Times New Roman" pitchFamily="18" charset="0"/>
                <a:ea typeface="+mn-ea"/>
                <a:cs typeface="+mn-cs"/>
              </a:rPr>
              <a:t>(11.8%), pregnancy-induced hypertension (9.9%),</a:t>
            </a:r>
          </a:p>
          <a:p>
            <a:r>
              <a:rPr lang="en-US" sz="1200" kern="1200" baseline="0" dirty="0" smtClean="0">
                <a:solidFill>
                  <a:schemeClr val="tx1"/>
                </a:solidFill>
                <a:latin typeface="Times New Roman" pitchFamily="18" charset="0"/>
                <a:ea typeface="+mn-ea"/>
                <a:cs typeface="+mn-cs"/>
              </a:rPr>
              <a:t>intrauterine infection (7.3%), cervical incompetency</a:t>
            </a:r>
          </a:p>
          <a:p>
            <a:r>
              <a:rPr lang="en-US" sz="1200" kern="1200" baseline="0" dirty="0" smtClean="0">
                <a:solidFill>
                  <a:schemeClr val="tx1"/>
                </a:solidFill>
                <a:latin typeface="Times New Roman" pitchFamily="18" charset="0"/>
                <a:ea typeface="+mn-ea"/>
                <a:cs typeface="+mn-cs"/>
              </a:rPr>
              <a:t>(5.3%), preterm rupture of membranes (4.6%), placenta</a:t>
            </a:r>
          </a:p>
          <a:p>
            <a:r>
              <a:rPr lang="en-US" sz="1200" kern="1200" baseline="0" dirty="0" err="1" smtClean="0">
                <a:solidFill>
                  <a:schemeClr val="tx1"/>
                </a:solidFill>
                <a:latin typeface="Times New Roman" pitchFamily="18" charset="0"/>
                <a:ea typeface="+mn-ea"/>
                <a:cs typeface="+mn-cs"/>
              </a:rPr>
              <a:t>previa</a:t>
            </a:r>
            <a:r>
              <a:rPr lang="en-US" sz="1200" kern="1200" baseline="0" dirty="0" smtClean="0">
                <a:solidFill>
                  <a:schemeClr val="tx1"/>
                </a:solidFill>
                <a:latin typeface="Times New Roman" pitchFamily="18" charset="0"/>
                <a:ea typeface="+mn-ea"/>
                <a:cs typeface="+mn-cs"/>
              </a:rPr>
              <a:t> (2.7%), </a:t>
            </a:r>
            <a:r>
              <a:rPr lang="en-US" sz="1200" kern="1200" baseline="0" dirty="0" err="1" smtClean="0">
                <a:solidFill>
                  <a:schemeClr val="tx1"/>
                </a:solidFill>
                <a:latin typeface="Times New Roman" pitchFamily="18" charset="0"/>
                <a:ea typeface="+mn-ea"/>
                <a:cs typeface="+mn-cs"/>
              </a:rPr>
              <a:t>atonic</a:t>
            </a:r>
            <a:r>
              <a:rPr lang="en-US" sz="1200" kern="1200" baseline="0" dirty="0" smtClean="0">
                <a:solidFill>
                  <a:schemeClr val="tx1"/>
                </a:solidFill>
                <a:latin typeface="Times New Roman" pitchFamily="18" charset="0"/>
                <a:ea typeface="+mn-ea"/>
                <a:cs typeface="+mn-cs"/>
              </a:rPr>
              <a:t> bleeding (1.5%), intrauterine fetal</a:t>
            </a:r>
          </a:p>
          <a:p>
            <a:r>
              <a:rPr lang="en-US" sz="1200" kern="1200" baseline="0" dirty="0" smtClean="0">
                <a:solidFill>
                  <a:schemeClr val="tx1"/>
                </a:solidFill>
                <a:latin typeface="Times New Roman" pitchFamily="18" charset="0"/>
                <a:ea typeface="+mn-ea"/>
                <a:cs typeface="+mn-cs"/>
              </a:rPr>
              <a:t>death (1.5%), uterine rupture (0.4%), and </a:t>
            </a:r>
            <a:r>
              <a:rPr lang="en-US" sz="1200" kern="1200" baseline="0" dirty="0" err="1" smtClean="0">
                <a:solidFill>
                  <a:schemeClr val="tx1"/>
                </a:solidFill>
                <a:latin typeface="Times New Roman" pitchFamily="18" charset="0"/>
                <a:ea typeface="+mn-ea"/>
                <a:cs typeface="+mn-cs"/>
              </a:rPr>
              <a:t>abruptio</a:t>
            </a:r>
            <a:r>
              <a:rPr lang="en-US" sz="1200" kern="1200" baseline="0" dirty="0" smtClean="0">
                <a:solidFill>
                  <a:schemeClr val="tx1"/>
                </a:solidFill>
                <a:latin typeface="Times New Roman" pitchFamily="18" charset="0"/>
                <a:ea typeface="+mn-ea"/>
                <a:cs typeface="+mn-cs"/>
              </a:rPr>
              <a:t> </a:t>
            </a:r>
            <a:r>
              <a:rPr lang="en-US" sz="1200" kern="1200" baseline="0" dirty="0" err="1" smtClean="0">
                <a:solidFill>
                  <a:schemeClr val="tx1"/>
                </a:solidFill>
                <a:latin typeface="Times New Roman" pitchFamily="18" charset="0"/>
                <a:ea typeface="+mn-ea"/>
                <a:cs typeface="+mn-cs"/>
              </a:rPr>
              <a:t>placentae</a:t>
            </a:r>
            <a:endParaRPr lang="en-US" sz="1200" kern="1200" baseline="0" dirty="0" smtClean="0">
              <a:solidFill>
                <a:schemeClr val="tx1"/>
              </a:solidFill>
              <a:latin typeface="Times New Roman" pitchFamily="18" charset="0"/>
              <a:ea typeface="+mn-ea"/>
              <a:cs typeface="+mn-cs"/>
            </a:endParaRPr>
          </a:p>
          <a:p>
            <a:r>
              <a:rPr lang="en-US" sz="1200" kern="1200" baseline="0" dirty="0" smtClean="0">
                <a:solidFill>
                  <a:schemeClr val="tx1"/>
                </a:solidFill>
                <a:latin typeface="Times New Roman" pitchFamily="18" charset="0"/>
                <a:ea typeface="+mn-ea"/>
                <a:cs typeface="+mn-cs"/>
              </a:rPr>
              <a:t>(0.4%). The rates of pregnancy complications</a:t>
            </a:r>
          </a:p>
          <a:p>
            <a:r>
              <a:rPr lang="en-US" sz="1200" kern="1200" baseline="0" dirty="0" smtClean="0">
                <a:solidFill>
                  <a:schemeClr val="tx1"/>
                </a:solidFill>
                <a:latin typeface="Times New Roman" pitchFamily="18" charset="0"/>
                <a:ea typeface="+mn-ea"/>
                <a:cs typeface="+mn-cs"/>
              </a:rPr>
              <a:t>were higher in the diffuse type of </a:t>
            </a:r>
            <a:r>
              <a:rPr lang="en-US" sz="1200" kern="1200" baseline="0" dirty="0" err="1" smtClean="0">
                <a:solidFill>
                  <a:schemeClr val="tx1"/>
                </a:solidFill>
                <a:latin typeface="Times New Roman" pitchFamily="18" charset="0"/>
                <a:ea typeface="+mn-ea"/>
                <a:cs typeface="+mn-cs"/>
              </a:rPr>
              <a:t>adenomyosis</a:t>
            </a:r>
            <a:r>
              <a:rPr lang="en-US" sz="1200" kern="1200" baseline="0" dirty="0" smtClean="0">
                <a:solidFill>
                  <a:schemeClr val="tx1"/>
                </a:solidFill>
                <a:latin typeface="Times New Roman" pitchFamily="18" charset="0"/>
                <a:ea typeface="+mn-ea"/>
                <a:cs typeface="+mn-cs"/>
              </a:rPr>
              <a:t> compared</a:t>
            </a:r>
          </a:p>
          <a:p>
            <a:r>
              <a:rPr lang="en-US" sz="1200" kern="1200" baseline="0" dirty="0" smtClean="0">
                <a:solidFill>
                  <a:schemeClr val="tx1"/>
                </a:solidFill>
                <a:latin typeface="Times New Roman" pitchFamily="18" charset="0"/>
                <a:ea typeface="+mn-ea"/>
                <a:cs typeface="+mn-cs"/>
              </a:rPr>
              <a:t>with the focal type, especially </a:t>
            </a:r>
            <a:r>
              <a:rPr lang="en-US" sz="1200" kern="1200" baseline="0" dirty="0" err="1" smtClean="0">
                <a:solidFill>
                  <a:schemeClr val="tx1"/>
                </a:solidFill>
                <a:latin typeface="Times New Roman" pitchFamily="18" charset="0"/>
                <a:ea typeface="+mn-ea"/>
                <a:cs typeface="+mn-cs"/>
              </a:rPr>
              <a:t>pregnancyinduced</a:t>
            </a:r>
            <a:endParaRPr lang="en-US" sz="1200" kern="1200" baseline="0" dirty="0" smtClean="0">
              <a:solidFill>
                <a:schemeClr val="tx1"/>
              </a:solidFill>
              <a:latin typeface="Times New Roman" pitchFamily="18" charset="0"/>
              <a:ea typeface="+mn-ea"/>
              <a:cs typeface="+mn-cs"/>
            </a:endParaRPr>
          </a:p>
          <a:p>
            <a:r>
              <a:rPr lang="de-DE" sz="1200" kern="1200" baseline="0" dirty="0" err="1" smtClean="0">
                <a:solidFill>
                  <a:schemeClr val="tx1"/>
                </a:solidFill>
                <a:latin typeface="Times New Roman" pitchFamily="18" charset="0"/>
                <a:ea typeface="+mn-ea"/>
                <a:cs typeface="+mn-cs"/>
              </a:rPr>
              <a:t>hypertension</a:t>
            </a:r>
            <a:r>
              <a:rPr lang="de-DE" sz="1200" kern="1200" baseline="0" dirty="0" smtClean="0">
                <a:solidFill>
                  <a:schemeClr val="tx1"/>
                </a:solidFill>
                <a:latin typeface="Times New Roman" pitchFamily="18" charset="0"/>
                <a:ea typeface="+mn-ea"/>
                <a:cs typeface="+mn-cs"/>
              </a:rPr>
              <a:t> (13.8% </a:t>
            </a:r>
            <a:r>
              <a:rPr lang="de-DE" sz="1200" kern="1200" baseline="0" dirty="0" err="1" smtClean="0">
                <a:solidFill>
                  <a:schemeClr val="tx1"/>
                </a:solidFill>
                <a:latin typeface="Times New Roman" pitchFamily="18" charset="0"/>
                <a:ea typeface="+mn-ea"/>
                <a:cs typeface="+mn-cs"/>
              </a:rPr>
              <a:t>vs</a:t>
            </a:r>
            <a:r>
              <a:rPr lang="de-DE" sz="1200" kern="1200" baseline="0" dirty="0" smtClean="0">
                <a:solidFill>
                  <a:schemeClr val="tx1"/>
                </a:solidFill>
                <a:latin typeface="Times New Roman" pitchFamily="18" charset="0"/>
                <a:ea typeface="+mn-ea"/>
                <a:cs typeface="+mn-cs"/>
              </a:rPr>
              <a:t> 5.1%) and intrauterine</a:t>
            </a:r>
          </a:p>
          <a:p>
            <a:r>
              <a:rPr lang="en-US" sz="1200" kern="1200" baseline="0" dirty="0" smtClean="0">
                <a:solidFill>
                  <a:schemeClr val="tx1"/>
                </a:solidFill>
                <a:latin typeface="Times New Roman" pitchFamily="18" charset="0"/>
                <a:ea typeface="+mn-ea"/>
                <a:cs typeface="+mn-cs"/>
              </a:rPr>
              <a:t>infection (10.9% </a:t>
            </a:r>
            <a:r>
              <a:rPr lang="en-US" sz="1200" kern="1200" baseline="0" dirty="0" err="1" smtClean="0">
                <a:solidFill>
                  <a:schemeClr val="tx1"/>
                </a:solidFill>
                <a:latin typeface="Times New Roman" pitchFamily="18" charset="0"/>
                <a:ea typeface="+mn-ea"/>
                <a:cs typeface="+mn-cs"/>
              </a:rPr>
              <a:t>vs</a:t>
            </a:r>
            <a:r>
              <a:rPr lang="en-US" sz="1200" kern="1200" baseline="0" dirty="0" smtClean="0">
                <a:solidFill>
                  <a:schemeClr val="tx1"/>
                </a:solidFill>
                <a:latin typeface="Times New Roman" pitchFamily="18" charset="0"/>
                <a:ea typeface="+mn-ea"/>
                <a:cs typeface="+mn-cs"/>
              </a:rPr>
              <a:t> 2.0%). In the focal type, the rates of</a:t>
            </a:r>
          </a:p>
          <a:p>
            <a:r>
              <a:rPr lang="en-US" sz="1200" kern="1200" baseline="0" dirty="0" smtClean="0">
                <a:solidFill>
                  <a:schemeClr val="tx1"/>
                </a:solidFill>
                <a:latin typeface="Times New Roman" pitchFamily="18" charset="0"/>
                <a:ea typeface="+mn-ea"/>
                <a:cs typeface="+mn-cs"/>
              </a:rPr>
              <a:t>pregnancy complications were not affected by pretreatment</a:t>
            </a:r>
          </a:p>
          <a:p>
            <a:r>
              <a:rPr lang="en-US" sz="1200" kern="1200" baseline="0" dirty="0" smtClean="0">
                <a:solidFill>
                  <a:schemeClr val="tx1"/>
                </a:solidFill>
                <a:latin typeface="Times New Roman" pitchFamily="18" charset="0"/>
                <a:ea typeface="+mn-ea"/>
                <a:cs typeface="+mn-cs"/>
              </a:rPr>
              <a:t>for </a:t>
            </a:r>
            <a:r>
              <a:rPr lang="en-US" sz="1200" kern="1200" baseline="0" dirty="0" err="1" smtClean="0">
                <a:solidFill>
                  <a:schemeClr val="tx1"/>
                </a:solidFill>
                <a:latin typeface="Times New Roman" pitchFamily="18" charset="0"/>
                <a:ea typeface="+mn-ea"/>
                <a:cs typeface="+mn-cs"/>
              </a:rPr>
              <a:t>adenomyosis</a:t>
            </a:r>
            <a:r>
              <a:rPr lang="en-US" sz="1200" kern="1200" baseline="0" dirty="0" smtClean="0">
                <a:solidFill>
                  <a:schemeClr val="tx1"/>
                </a:solidFill>
                <a:latin typeface="Times New Roman" pitchFamily="18" charset="0"/>
                <a:ea typeface="+mn-ea"/>
                <a:cs typeface="+mn-cs"/>
              </a:rPr>
              <a:t>. In the diffuse type,</a:t>
            </a:r>
          </a:p>
          <a:p>
            <a:r>
              <a:rPr lang="en-US" sz="1200" kern="1200" baseline="0" dirty="0" smtClean="0">
                <a:solidFill>
                  <a:schemeClr val="tx1"/>
                </a:solidFill>
                <a:latin typeface="Times New Roman" pitchFamily="18" charset="0"/>
                <a:ea typeface="+mn-ea"/>
                <a:cs typeface="+mn-cs"/>
              </a:rPr>
              <a:t>however, the rates of abortion after 12 weeks, preterm</a:t>
            </a:r>
          </a:p>
          <a:p>
            <a:r>
              <a:rPr lang="en-US" sz="1200" kern="1200" baseline="0" dirty="0" smtClean="0">
                <a:solidFill>
                  <a:schemeClr val="tx1"/>
                </a:solidFill>
                <a:latin typeface="Times New Roman" pitchFamily="18" charset="0"/>
                <a:ea typeface="+mn-ea"/>
                <a:cs typeface="+mn-cs"/>
              </a:rPr>
              <a:t>delivery, threatened preterm delivery, fetal growth</a:t>
            </a:r>
          </a:p>
          <a:p>
            <a:r>
              <a:rPr lang="en-US" sz="1200" kern="1200" baseline="0" dirty="0" smtClean="0">
                <a:solidFill>
                  <a:schemeClr val="tx1"/>
                </a:solidFill>
                <a:latin typeface="Times New Roman" pitchFamily="18" charset="0"/>
                <a:ea typeface="+mn-ea"/>
                <a:cs typeface="+mn-cs"/>
              </a:rPr>
              <a:t>restriction, pregnancy-induced hypertension and</a:t>
            </a:r>
          </a:p>
          <a:p>
            <a:r>
              <a:rPr lang="en-US" sz="1200" kern="1200" baseline="0" dirty="0" smtClean="0">
                <a:solidFill>
                  <a:schemeClr val="tx1"/>
                </a:solidFill>
                <a:latin typeface="Times New Roman" pitchFamily="18" charset="0"/>
                <a:ea typeface="+mn-ea"/>
                <a:cs typeface="+mn-cs"/>
              </a:rPr>
              <a:t>intrauterine infection were decreased after surgical</a:t>
            </a:r>
          </a:p>
          <a:p>
            <a:r>
              <a:rPr lang="en-US" sz="1200" kern="1200" baseline="0" dirty="0" smtClean="0">
                <a:solidFill>
                  <a:schemeClr val="tx1"/>
                </a:solidFill>
                <a:latin typeface="Times New Roman" pitchFamily="18" charset="0"/>
                <a:ea typeface="+mn-ea"/>
                <a:cs typeface="+mn-cs"/>
              </a:rPr>
              <a:t>pre-treatment for </a:t>
            </a:r>
            <a:r>
              <a:rPr lang="en-US" sz="1200" kern="1200" baseline="0" dirty="0" err="1" smtClean="0">
                <a:solidFill>
                  <a:schemeClr val="tx1"/>
                </a:solidFill>
                <a:latin typeface="Times New Roman" pitchFamily="18" charset="0"/>
                <a:ea typeface="+mn-ea"/>
                <a:cs typeface="+mn-cs"/>
              </a:rPr>
              <a:t>adenomyosis</a:t>
            </a:r>
            <a:r>
              <a:rPr lang="en-US" sz="1200" kern="1200" baseline="0" dirty="0" smtClean="0">
                <a:solidFill>
                  <a:schemeClr val="tx1"/>
                </a:solidFill>
                <a:latin typeface="Times New Roman" pitchFamily="18" charset="0"/>
                <a:ea typeface="+mn-ea"/>
                <a:cs typeface="+mn-cs"/>
              </a:rPr>
              <a:t>.</a:t>
            </a:r>
            <a:endParaRPr lang="tr-TR" sz="1200" kern="1200" baseline="0" dirty="0" smtClean="0">
              <a:solidFill>
                <a:schemeClr val="tx1"/>
              </a:solidFill>
              <a:latin typeface="Times New Roman" pitchFamily="18" charset="0"/>
              <a:ea typeface="+mn-ea"/>
              <a:cs typeface="+mn-cs"/>
            </a:endParaRPr>
          </a:p>
          <a:p>
            <a:endParaRPr lang="tr-TR" sz="1200" kern="1200" baseline="0" dirty="0" smtClean="0">
              <a:solidFill>
                <a:schemeClr val="tx1"/>
              </a:solidFill>
              <a:latin typeface="Times New Roman" pitchFamily="18" charset="0"/>
              <a:ea typeface="+mn-ea"/>
              <a:cs typeface="+mn-cs"/>
            </a:endParaRPr>
          </a:p>
          <a:p>
            <a:r>
              <a:rPr lang="en-US" sz="1200" b="1" kern="1200" baseline="0" dirty="0" smtClean="0">
                <a:solidFill>
                  <a:schemeClr val="tx1"/>
                </a:solidFill>
                <a:latin typeface="Times New Roman" pitchFamily="18" charset="0"/>
                <a:ea typeface="+mn-ea"/>
                <a:cs typeface="+mn-cs"/>
              </a:rPr>
              <a:t>Conclusion</a:t>
            </a:r>
          </a:p>
          <a:p>
            <a:r>
              <a:rPr lang="en-US" sz="1200" kern="1200" baseline="0" dirty="0" smtClean="0">
                <a:solidFill>
                  <a:schemeClr val="tx1"/>
                </a:solidFill>
                <a:latin typeface="Times New Roman" pitchFamily="18" charset="0"/>
                <a:ea typeface="+mn-ea"/>
                <a:cs typeface="+mn-cs"/>
              </a:rPr>
              <a:t>The management policy for infertile women with</a:t>
            </a:r>
          </a:p>
          <a:p>
            <a:r>
              <a:rPr lang="en-US" sz="1200" kern="1200" baseline="0" dirty="0" err="1" smtClean="0">
                <a:solidFill>
                  <a:schemeClr val="tx1"/>
                </a:solidFill>
                <a:latin typeface="Times New Roman" pitchFamily="18" charset="0"/>
                <a:ea typeface="+mn-ea"/>
                <a:cs typeface="+mn-cs"/>
              </a:rPr>
              <a:t>adenomyosis</a:t>
            </a:r>
            <a:r>
              <a:rPr lang="en-US" sz="1200" kern="1200" baseline="0" dirty="0" smtClean="0">
                <a:solidFill>
                  <a:schemeClr val="tx1"/>
                </a:solidFill>
                <a:latin typeface="Times New Roman" pitchFamily="18" charset="0"/>
                <a:ea typeface="+mn-ea"/>
                <a:cs typeface="+mn-cs"/>
              </a:rPr>
              <a:t> has not been established. The pregnancy</a:t>
            </a:r>
          </a:p>
          <a:p>
            <a:r>
              <a:rPr lang="en-US" sz="1200" kern="1200" baseline="0" dirty="0" smtClean="0">
                <a:solidFill>
                  <a:schemeClr val="tx1"/>
                </a:solidFill>
                <a:latin typeface="Times New Roman" pitchFamily="18" charset="0"/>
                <a:ea typeface="+mn-ea"/>
                <a:cs typeface="+mn-cs"/>
              </a:rPr>
              <a:t>rate of infertility treatment for infertile women with</a:t>
            </a:r>
          </a:p>
          <a:p>
            <a:r>
              <a:rPr lang="en-US" sz="1200" kern="1200" baseline="0" dirty="0" err="1" smtClean="0">
                <a:solidFill>
                  <a:schemeClr val="tx1"/>
                </a:solidFill>
                <a:latin typeface="Times New Roman" pitchFamily="18" charset="0"/>
                <a:ea typeface="+mn-ea"/>
                <a:cs typeface="+mn-cs"/>
              </a:rPr>
              <a:t>adenomyosis</a:t>
            </a:r>
            <a:r>
              <a:rPr lang="en-US" sz="1200" kern="1200" baseline="0" dirty="0" smtClean="0">
                <a:solidFill>
                  <a:schemeClr val="tx1"/>
                </a:solidFill>
                <a:latin typeface="Times New Roman" pitchFamily="18" charset="0"/>
                <a:ea typeface="+mn-ea"/>
                <a:cs typeface="+mn-cs"/>
              </a:rPr>
              <a:t> is about 40%. There were no data to</a:t>
            </a:r>
          </a:p>
          <a:p>
            <a:r>
              <a:rPr lang="en-US" sz="1200" kern="1200" baseline="0" dirty="0" smtClean="0">
                <a:solidFill>
                  <a:schemeClr val="tx1"/>
                </a:solidFill>
                <a:latin typeface="Times New Roman" pitchFamily="18" charset="0"/>
                <a:ea typeface="+mn-ea"/>
                <a:cs typeface="+mn-cs"/>
              </a:rPr>
              <a:t>suggest that medication or surgery as a pre-treatment</a:t>
            </a:r>
          </a:p>
          <a:p>
            <a:r>
              <a:rPr lang="en-US" sz="1200" kern="1200" baseline="0" dirty="0" smtClean="0">
                <a:solidFill>
                  <a:schemeClr val="tx1"/>
                </a:solidFill>
                <a:latin typeface="Times New Roman" pitchFamily="18" charset="0"/>
                <a:ea typeface="+mn-ea"/>
                <a:cs typeface="+mn-cs"/>
              </a:rPr>
              <a:t>for </a:t>
            </a:r>
            <a:r>
              <a:rPr lang="en-US" sz="1200" kern="1200" baseline="0" dirty="0" err="1" smtClean="0">
                <a:solidFill>
                  <a:schemeClr val="tx1"/>
                </a:solidFill>
                <a:latin typeface="Times New Roman" pitchFamily="18" charset="0"/>
                <a:ea typeface="+mn-ea"/>
                <a:cs typeface="+mn-cs"/>
              </a:rPr>
              <a:t>adenomyosis</a:t>
            </a:r>
            <a:r>
              <a:rPr lang="en-US" sz="1200" kern="1200" baseline="0" dirty="0" smtClean="0">
                <a:solidFill>
                  <a:schemeClr val="tx1"/>
                </a:solidFill>
                <a:latin typeface="Times New Roman" pitchFamily="18" charset="0"/>
                <a:ea typeface="+mn-ea"/>
                <a:cs typeface="+mn-cs"/>
              </a:rPr>
              <a:t> increased pregnancy rate in infertile</a:t>
            </a:r>
          </a:p>
          <a:p>
            <a:r>
              <a:rPr lang="en-US" sz="1200" kern="1200" baseline="0" dirty="0" smtClean="0">
                <a:solidFill>
                  <a:schemeClr val="tx1"/>
                </a:solidFill>
                <a:latin typeface="Times New Roman" pitchFamily="18" charset="0"/>
                <a:ea typeface="+mn-ea"/>
                <a:cs typeface="+mn-cs"/>
              </a:rPr>
              <a:t>women. We should be careful in management of pregnant</a:t>
            </a:r>
          </a:p>
          <a:p>
            <a:r>
              <a:rPr lang="en-US" sz="1200" kern="1200" baseline="0" dirty="0" smtClean="0">
                <a:solidFill>
                  <a:schemeClr val="tx1"/>
                </a:solidFill>
                <a:latin typeface="Times New Roman" pitchFamily="18" charset="0"/>
                <a:ea typeface="+mn-ea"/>
                <a:cs typeface="+mn-cs"/>
              </a:rPr>
              <a:t>women with the diffuse type of </a:t>
            </a:r>
            <a:r>
              <a:rPr lang="en-US" sz="1200" kern="1200" baseline="0" dirty="0" err="1" smtClean="0">
                <a:solidFill>
                  <a:schemeClr val="tx1"/>
                </a:solidFill>
                <a:latin typeface="Times New Roman" pitchFamily="18" charset="0"/>
                <a:ea typeface="+mn-ea"/>
                <a:cs typeface="+mn-cs"/>
              </a:rPr>
              <a:t>adenomyosis</a:t>
            </a:r>
            <a:endParaRPr lang="en-US" sz="1200" kern="1200" baseline="0" dirty="0" smtClean="0">
              <a:solidFill>
                <a:schemeClr val="tx1"/>
              </a:solidFill>
              <a:latin typeface="Times New Roman" pitchFamily="18" charset="0"/>
              <a:ea typeface="+mn-ea"/>
              <a:cs typeface="+mn-cs"/>
            </a:endParaRPr>
          </a:p>
          <a:p>
            <a:r>
              <a:rPr lang="en-US" sz="1200" kern="1200" baseline="0" dirty="0" smtClean="0">
                <a:solidFill>
                  <a:schemeClr val="tx1"/>
                </a:solidFill>
                <a:latin typeface="Times New Roman" pitchFamily="18" charset="0"/>
                <a:ea typeface="+mn-ea"/>
                <a:cs typeface="+mn-cs"/>
              </a:rPr>
              <a:t>because of high complication rates in </a:t>
            </a:r>
            <a:r>
              <a:rPr lang="en-US" sz="1200" kern="1200" baseline="0" dirty="0" err="1" smtClean="0">
                <a:solidFill>
                  <a:schemeClr val="tx1"/>
                </a:solidFill>
                <a:latin typeface="Times New Roman" pitchFamily="18" charset="0"/>
                <a:ea typeface="+mn-ea"/>
                <a:cs typeface="+mn-cs"/>
              </a:rPr>
              <a:t>pregnancyinduced</a:t>
            </a:r>
            <a:endParaRPr lang="en-US" sz="1200" kern="1200" baseline="0" dirty="0" smtClean="0">
              <a:solidFill>
                <a:schemeClr val="tx1"/>
              </a:solidFill>
              <a:latin typeface="Times New Roman" pitchFamily="18" charset="0"/>
              <a:ea typeface="+mn-ea"/>
              <a:cs typeface="+mn-cs"/>
            </a:endParaRPr>
          </a:p>
          <a:p>
            <a:r>
              <a:rPr lang="en-US" sz="1200" kern="1200" baseline="0" dirty="0" smtClean="0">
                <a:solidFill>
                  <a:schemeClr val="tx1"/>
                </a:solidFill>
                <a:latin typeface="Times New Roman" pitchFamily="18" charset="0"/>
                <a:ea typeface="+mn-ea"/>
                <a:cs typeface="+mn-cs"/>
              </a:rPr>
              <a:t>hypertension and intrauterine infection compared</a:t>
            </a:r>
          </a:p>
          <a:p>
            <a:r>
              <a:rPr lang="en-US" sz="1200" kern="1200" baseline="0" dirty="0" smtClean="0">
                <a:solidFill>
                  <a:schemeClr val="tx1"/>
                </a:solidFill>
                <a:latin typeface="Times New Roman" pitchFamily="18" charset="0"/>
                <a:ea typeface="+mn-ea"/>
                <a:cs typeface="+mn-cs"/>
              </a:rPr>
              <a:t>with the focal type of </a:t>
            </a:r>
            <a:r>
              <a:rPr lang="en-US" sz="1200" kern="1200" baseline="0" dirty="0" err="1" smtClean="0">
                <a:solidFill>
                  <a:schemeClr val="tx1"/>
                </a:solidFill>
                <a:latin typeface="Times New Roman" pitchFamily="18" charset="0"/>
                <a:ea typeface="+mn-ea"/>
                <a:cs typeface="+mn-cs"/>
              </a:rPr>
              <a:t>adenomyosis</a:t>
            </a:r>
            <a:r>
              <a:rPr lang="en-US" sz="1200" kern="1200" baseline="0" dirty="0" smtClean="0">
                <a:solidFill>
                  <a:schemeClr val="tx1"/>
                </a:solidFill>
                <a:latin typeface="Times New Roman" pitchFamily="18" charset="0"/>
                <a:ea typeface="+mn-ea"/>
                <a:cs typeface="+mn-cs"/>
              </a:rPr>
              <a:t>.</a:t>
            </a:r>
            <a:endParaRPr lang="en-US" dirty="0"/>
          </a:p>
        </p:txBody>
      </p:sp>
      <p:sp>
        <p:nvSpPr>
          <p:cNvPr id="4" name="Slide Number Placeholder 3"/>
          <p:cNvSpPr>
            <a:spLocks noGrp="1"/>
          </p:cNvSpPr>
          <p:nvPr>
            <p:ph type="sldNum" sz="quarter" idx="10"/>
          </p:nvPr>
        </p:nvSpPr>
        <p:spPr/>
        <p:txBody>
          <a:bodyPr/>
          <a:lstStyle/>
          <a:p>
            <a:pPr>
              <a:defRPr/>
            </a:pPr>
            <a:fld id="{4F56C3FB-BD28-479A-A521-E64F8393BD27}" type="slidenum">
              <a:rPr lang="tr-TR" smtClean="0"/>
              <a:pPr>
                <a:defRPr/>
              </a:pPr>
              <a:t>77</a:t>
            </a:fld>
            <a:endParaRPr lang="tr-T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55000" lnSpcReduction="20000"/>
          </a:bodyPr>
          <a:lstStyle/>
          <a:p>
            <a:r>
              <a:rPr lang="en-US" sz="1200" kern="1200" baseline="0" dirty="0" smtClean="0">
                <a:solidFill>
                  <a:schemeClr val="tx1"/>
                </a:solidFill>
                <a:latin typeface="Times New Roman" pitchFamily="18" charset="0"/>
                <a:ea typeface="+mn-ea"/>
                <a:cs typeface="+mn-cs"/>
              </a:rPr>
              <a:t>In 262 pregnancies (248 patients) with </a:t>
            </a:r>
            <a:r>
              <a:rPr lang="en-US" sz="1200" kern="1200" baseline="0" dirty="0" err="1" smtClean="0">
                <a:solidFill>
                  <a:schemeClr val="tx1"/>
                </a:solidFill>
                <a:latin typeface="Times New Roman" pitchFamily="18" charset="0"/>
                <a:ea typeface="+mn-ea"/>
                <a:cs typeface="+mn-cs"/>
              </a:rPr>
              <a:t>adenomyosis</a:t>
            </a:r>
            <a:r>
              <a:rPr lang="en-US" sz="1200" kern="1200" baseline="0" dirty="0" smtClean="0">
                <a:solidFill>
                  <a:schemeClr val="tx1"/>
                </a:solidFill>
                <a:latin typeface="Times New Roman" pitchFamily="18" charset="0"/>
                <a:ea typeface="+mn-ea"/>
                <a:cs typeface="+mn-cs"/>
              </a:rPr>
              <a:t>,</a:t>
            </a:r>
          </a:p>
          <a:p>
            <a:r>
              <a:rPr lang="en-US" sz="1200" kern="1200" baseline="0" dirty="0" smtClean="0">
                <a:solidFill>
                  <a:schemeClr val="tx1"/>
                </a:solidFill>
                <a:latin typeface="Times New Roman" pitchFamily="18" charset="0"/>
                <a:ea typeface="+mn-ea"/>
                <a:cs typeface="+mn-cs"/>
              </a:rPr>
              <a:t>189 pregnancies (72.1%) showed pregnancy complications,</a:t>
            </a:r>
          </a:p>
          <a:p>
            <a:r>
              <a:rPr lang="en-US" sz="1200" kern="1200" baseline="0" dirty="0" smtClean="0">
                <a:solidFill>
                  <a:schemeClr val="tx1"/>
                </a:solidFill>
                <a:latin typeface="Times New Roman" pitchFamily="18" charset="0"/>
                <a:ea typeface="+mn-ea"/>
                <a:cs typeface="+mn-cs"/>
              </a:rPr>
              <a:t>including abortion before 12 weeks of pregnancy</a:t>
            </a:r>
          </a:p>
          <a:p>
            <a:r>
              <a:rPr lang="en-US" sz="1200" kern="1200" baseline="0" dirty="0" smtClean="0">
                <a:solidFill>
                  <a:schemeClr val="tx1"/>
                </a:solidFill>
                <a:latin typeface="Times New Roman" pitchFamily="18" charset="0"/>
                <a:ea typeface="+mn-ea"/>
                <a:cs typeface="+mn-cs"/>
              </a:rPr>
              <a:t>(14.8%), abortion after 12 weeks (9.9%), threatened</a:t>
            </a:r>
          </a:p>
          <a:p>
            <a:r>
              <a:rPr lang="en-US" sz="1200" kern="1200" baseline="0" dirty="0" smtClean="0">
                <a:solidFill>
                  <a:schemeClr val="tx1"/>
                </a:solidFill>
                <a:latin typeface="Times New Roman" pitchFamily="18" charset="0"/>
                <a:ea typeface="+mn-ea"/>
                <a:cs typeface="+mn-cs"/>
              </a:rPr>
              <a:t>abortion (16.4%), preterm delivery (24.4%), threatened</a:t>
            </a:r>
          </a:p>
          <a:p>
            <a:r>
              <a:rPr lang="en-US" sz="1200" kern="1200" baseline="0" dirty="0" smtClean="0">
                <a:solidFill>
                  <a:schemeClr val="tx1"/>
                </a:solidFill>
                <a:latin typeface="Times New Roman" pitchFamily="18" charset="0"/>
                <a:ea typeface="+mn-ea"/>
                <a:cs typeface="+mn-cs"/>
              </a:rPr>
              <a:t>preterm delivery (22.5%), fetal growth restriction</a:t>
            </a:r>
          </a:p>
          <a:p>
            <a:r>
              <a:rPr lang="en-US" sz="1200" kern="1200" baseline="0" dirty="0" smtClean="0">
                <a:solidFill>
                  <a:schemeClr val="tx1"/>
                </a:solidFill>
                <a:latin typeface="Times New Roman" pitchFamily="18" charset="0"/>
                <a:ea typeface="+mn-ea"/>
                <a:cs typeface="+mn-cs"/>
              </a:rPr>
              <a:t>(11.8%), pregnancy-induced hypertension (9.9%),</a:t>
            </a:r>
          </a:p>
          <a:p>
            <a:r>
              <a:rPr lang="en-US" sz="1200" kern="1200" baseline="0" dirty="0" smtClean="0">
                <a:solidFill>
                  <a:schemeClr val="tx1"/>
                </a:solidFill>
                <a:latin typeface="Times New Roman" pitchFamily="18" charset="0"/>
                <a:ea typeface="+mn-ea"/>
                <a:cs typeface="+mn-cs"/>
              </a:rPr>
              <a:t>intrauterine infection (7.3%), cervical incompetency</a:t>
            </a:r>
          </a:p>
          <a:p>
            <a:r>
              <a:rPr lang="en-US" sz="1200" kern="1200" baseline="0" dirty="0" smtClean="0">
                <a:solidFill>
                  <a:schemeClr val="tx1"/>
                </a:solidFill>
                <a:latin typeface="Times New Roman" pitchFamily="18" charset="0"/>
                <a:ea typeface="+mn-ea"/>
                <a:cs typeface="+mn-cs"/>
              </a:rPr>
              <a:t>(5.3%), preterm rupture of membranes (4.6%), placenta</a:t>
            </a:r>
          </a:p>
          <a:p>
            <a:r>
              <a:rPr lang="en-US" sz="1200" kern="1200" baseline="0" dirty="0" err="1" smtClean="0">
                <a:solidFill>
                  <a:schemeClr val="tx1"/>
                </a:solidFill>
                <a:latin typeface="Times New Roman" pitchFamily="18" charset="0"/>
                <a:ea typeface="+mn-ea"/>
                <a:cs typeface="+mn-cs"/>
              </a:rPr>
              <a:t>previa</a:t>
            </a:r>
            <a:r>
              <a:rPr lang="en-US" sz="1200" kern="1200" baseline="0" dirty="0" smtClean="0">
                <a:solidFill>
                  <a:schemeClr val="tx1"/>
                </a:solidFill>
                <a:latin typeface="Times New Roman" pitchFamily="18" charset="0"/>
                <a:ea typeface="+mn-ea"/>
                <a:cs typeface="+mn-cs"/>
              </a:rPr>
              <a:t> (2.7%), </a:t>
            </a:r>
            <a:r>
              <a:rPr lang="en-US" sz="1200" kern="1200" baseline="0" dirty="0" err="1" smtClean="0">
                <a:solidFill>
                  <a:schemeClr val="tx1"/>
                </a:solidFill>
                <a:latin typeface="Times New Roman" pitchFamily="18" charset="0"/>
                <a:ea typeface="+mn-ea"/>
                <a:cs typeface="+mn-cs"/>
              </a:rPr>
              <a:t>atonic</a:t>
            </a:r>
            <a:r>
              <a:rPr lang="en-US" sz="1200" kern="1200" baseline="0" dirty="0" smtClean="0">
                <a:solidFill>
                  <a:schemeClr val="tx1"/>
                </a:solidFill>
                <a:latin typeface="Times New Roman" pitchFamily="18" charset="0"/>
                <a:ea typeface="+mn-ea"/>
                <a:cs typeface="+mn-cs"/>
              </a:rPr>
              <a:t> bleeding (1.5%), intrauterine fetal</a:t>
            </a:r>
          </a:p>
          <a:p>
            <a:r>
              <a:rPr lang="en-US" sz="1200" kern="1200" baseline="0" dirty="0" smtClean="0">
                <a:solidFill>
                  <a:schemeClr val="tx1"/>
                </a:solidFill>
                <a:latin typeface="Times New Roman" pitchFamily="18" charset="0"/>
                <a:ea typeface="+mn-ea"/>
                <a:cs typeface="+mn-cs"/>
              </a:rPr>
              <a:t>death (1.5%), uterine rupture (0.4%), and </a:t>
            </a:r>
            <a:r>
              <a:rPr lang="en-US" sz="1200" kern="1200" baseline="0" dirty="0" err="1" smtClean="0">
                <a:solidFill>
                  <a:schemeClr val="tx1"/>
                </a:solidFill>
                <a:latin typeface="Times New Roman" pitchFamily="18" charset="0"/>
                <a:ea typeface="+mn-ea"/>
                <a:cs typeface="+mn-cs"/>
              </a:rPr>
              <a:t>abruptio</a:t>
            </a:r>
            <a:r>
              <a:rPr lang="en-US" sz="1200" kern="1200" baseline="0" dirty="0" smtClean="0">
                <a:solidFill>
                  <a:schemeClr val="tx1"/>
                </a:solidFill>
                <a:latin typeface="Times New Roman" pitchFamily="18" charset="0"/>
                <a:ea typeface="+mn-ea"/>
                <a:cs typeface="+mn-cs"/>
              </a:rPr>
              <a:t> </a:t>
            </a:r>
            <a:r>
              <a:rPr lang="en-US" sz="1200" kern="1200" baseline="0" dirty="0" err="1" smtClean="0">
                <a:solidFill>
                  <a:schemeClr val="tx1"/>
                </a:solidFill>
                <a:latin typeface="Times New Roman" pitchFamily="18" charset="0"/>
                <a:ea typeface="+mn-ea"/>
                <a:cs typeface="+mn-cs"/>
              </a:rPr>
              <a:t>placentae</a:t>
            </a:r>
            <a:endParaRPr lang="en-US" sz="1200" kern="1200" baseline="0" dirty="0" smtClean="0">
              <a:solidFill>
                <a:schemeClr val="tx1"/>
              </a:solidFill>
              <a:latin typeface="Times New Roman" pitchFamily="18" charset="0"/>
              <a:ea typeface="+mn-ea"/>
              <a:cs typeface="+mn-cs"/>
            </a:endParaRPr>
          </a:p>
          <a:p>
            <a:r>
              <a:rPr lang="en-US" sz="1200" kern="1200" baseline="0" dirty="0" smtClean="0">
                <a:solidFill>
                  <a:schemeClr val="tx1"/>
                </a:solidFill>
                <a:latin typeface="Times New Roman" pitchFamily="18" charset="0"/>
                <a:ea typeface="+mn-ea"/>
                <a:cs typeface="+mn-cs"/>
              </a:rPr>
              <a:t>(0.4%). The rates of pregnancy complications</a:t>
            </a:r>
          </a:p>
          <a:p>
            <a:r>
              <a:rPr lang="en-US" sz="1200" kern="1200" baseline="0" dirty="0" smtClean="0">
                <a:solidFill>
                  <a:schemeClr val="tx1"/>
                </a:solidFill>
                <a:latin typeface="Times New Roman" pitchFamily="18" charset="0"/>
                <a:ea typeface="+mn-ea"/>
                <a:cs typeface="+mn-cs"/>
              </a:rPr>
              <a:t>were higher in the diffuse type of </a:t>
            </a:r>
            <a:r>
              <a:rPr lang="en-US" sz="1200" kern="1200" baseline="0" dirty="0" err="1" smtClean="0">
                <a:solidFill>
                  <a:schemeClr val="tx1"/>
                </a:solidFill>
                <a:latin typeface="Times New Roman" pitchFamily="18" charset="0"/>
                <a:ea typeface="+mn-ea"/>
                <a:cs typeface="+mn-cs"/>
              </a:rPr>
              <a:t>adenomyosis</a:t>
            </a:r>
            <a:r>
              <a:rPr lang="en-US" sz="1200" kern="1200" baseline="0" dirty="0" smtClean="0">
                <a:solidFill>
                  <a:schemeClr val="tx1"/>
                </a:solidFill>
                <a:latin typeface="Times New Roman" pitchFamily="18" charset="0"/>
                <a:ea typeface="+mn-ea"/>
                <a:cs typeface="+mn-cs"/>
              </a:rPr>
              <a:t> compared</a:t>
            </a:r>
          </a:p>
          <a:p>
            <a:r>
              <a:rPr lang="en-US" sz="1200" kern="1200" baseline="0" dirty="0" smtClean="0">
                <a:solidFill>
                  <a:schemeClr val="tx1"/>
                </a:solidFill>
                <a:latin typeface="Times New Roman" pitchFamily="18" charset="0"/>
                <a:ea typeface="+mn-ea"/>
                <a:cs typeface="+mn-cs"/>
              </a:rPr>
              <a:t>with the focal type, especially </a:t>
            </a:r>
            <a:r>
              <a:rPr lang="en-US" sz="1200" kern="1200" baseline="0" dirty="0" err="1" smtClean="0">
                <a:solidFill>
                  <a:schemeClr val="tx1"/>
                </a:solidFill>
                <a:latin typeface="Times New Roman" pitchFamily="18" charset="0"/>
                <a:ea typeface="+mn-ea"/>
                <a:cs typeface="+mn-cs"/>
              </a:rPr>
              <a:t>pregnancyinduced</a:t>
            </a:r>
            <a:endParaRPr lang="en-US" sz="1200" kern="1200" baseline="0" dirty="0" smtClean="0">
              <a:solidFill>
                <a:schemeClr val="tx1"/>
              </a:solidFill>
              <a:latin typeface="Times New Roman" pitchFamily="18" charset="0"/>
              <a:ea typeface="+mn-ea"/>
              <a:cs typeface="+mn-cs"/>
            </a:endParaRPr>
          </a:p>
          <a:p>
            <a:r>
              <a:rPr lang="de-DE" sz="1200" kern="1200" baseline="0" dirty="0" err="1" smtClean="0">
                <a:solidFill>
                  <a:schemeClr val="tx1"/>
                </a:solidFill>
                <a:latin typeface="Times New Roman" pitchFamily="18" charset="0"/>
                <a:ea typeface="+mn-ea"/>
                <a:cs typeface="+mn-cs"/>
              </a:rPr>
              <a:t>hypertension</a:t>
            </a:r>
            <a:r>
              <a:rPr lang="de-DE" sz="1200" kern="1200" baseline="0" dirty="0" smtClean="0">
                <a:solidFill>
                  <a:schemeClr val="tx1"/>
                </a:solidFill>
                <a:latin typeface="Times New Roman" pitchFamily="18" charset="0"/>
                <a:ea typeface="+mn-ea"/>
                <a:cs typeface="+mn-cs"/>
              </a:rPr>
              <a:t> (13.8% </a:t>
            </a:r>
            <a:r>
              <a:rPr lang="de-DE" sz="1200" kern="1200" baseline="0" dirty="0" err="1" smtClean="0">
                <a:solidFill>
                  <a:schemeClr val="tx1"/>
                </a:solidFill>
                <a:latin typeface="Times New Roman" pitchFamily="18" charset="0"/>
                <a:ea typeface="+mn-ea"/>
                <a:cs typeface="+mn-cs"/>
              </a:rPr>
              <a:t>vs</a:t>
            </a:r>
            <a:r>
              <a:rPr lang="de-DE" sz="1200" kern="1200" baseline="0" dirty="0" smtClean="0">
                <a:solidFill>
                  <a:schemeClr val="tx1"/>
                </a:solidFill>
                <a:latin typeface="Times New Roman" pitchFamily="18" charset="0"/>
                <a:ea typeface="+mn-ea"/>
                <a:cs typeface="+mn-cs"/>
              </a:rPr>
              <a:t> 5.1%) and intrauterine</a:t>
            </a:r>
          </a:p>
          <a:p>
            <a:r>
              <a:rPr lang="en-US" sz="1200" kern="1200" baseline="0" dirty="0" smtClean="0">
                <a:solidFill>
                  <a:schemeClr val="tx1"/>
                </a:solidFill>
                <a:latin typeface="Times New Roman" pitchFamily="18" charset="0"/>
                <a:ea typeface="+mn-ea"/>
                <a:cs typeface="+mn-cs"/>
              </a:rPr>
              <a:t>infection (10.9% </a:t>
            </a:r>
            <a:r>
              <a:rPr lang="en-US" sz="1200" kern="1200" baseline="0" dirty="0" err="1" smtClean="0">
                <a:solidFill>
                  <a:schemeClr val="tx1"/>
                </a:solidFill>
                <a:latin typeface="Times New Roman" pitchFamily="18" charset="0"/>
                <a:ea typeface="+mn-ea"/>
                <a:cs typeface="+mn-cs"/>
              </a:rPr>
              <a:t>vs</a:t>
            </a:r>
            <a:r>
              <a:rPr lang="en-US" sz="1200" kern="1200" baseline="0" dirty="0" smtClean="0">
                <a:solidFill>
                  <a:schemeClr val="tx1"/>
                </a:solidFill>
                <a:latin typeface="Times New Roman" pitchFamily="18" charset="0"/>
                <a:ea typeface="+mn-ea"/>
                <a:cs typeface="+mn-cs"/>
              </a:rPr>
              <a:t> 2.0%). In the focal type, the rates of</a:t>
            </a:r>
          </a:p>
          <a:p>
            <a:r>
              <a:rPr lang="en-US" sz="1200" kern="1200" baseline="0" dirty="0" smtClean="0">
                <a:solidFill>
                  <a:schemeClr val="tx1"/>
                </a:solidFill>
                <a:latin typeface="Times New Roman" pitchFamily="18" charset="0"/>
                <a:ea typeface="+mn-ea"/>
                <a:cs typeface="+mn-cs"/>
              </a:rPr>
              <a:t>pregnancy complications were not affected by pretreatment</a:t>
            </a:r>
          </a:p>
          <a:p>
            <a:r>
              <a:rPr lang="en-US" sz="1200" kern="1200" baseline="0" dirty="0" smtClean="0">
                <a:solidFill>
                  <a:schemeClr val="tx1"/>
                </a:solidFill>
                <a:latin typeface="Times New Roman" pitchFamily="18" charset="0"/>
                <a:ea typeface="+mn-ea"/>
                <a:cs typeface="+mn-cs"/>
              </a:rPr>
              <a:t>for </a:t>
            </a:r>
            <a:r>
              <a:rPr lang="en-US" sz="1200" kern="1200" baseline="0" dirty="0" err="1" smtClean="0">
                <a:solidFill>
                  <a:schemeClr val="tx1"/>
                </a:solidFill>
                <a:latin typeface="Times New Roman" pitchFamily="18" charset="0"/>
                <a:ea typeface="+mn-ea"/>
                <a:cs typeface="+mn-cs"/>
              </a:rPr>
              <a:t>adenomyosis</a:t>
            </a:r>
            <a:r>
              <a:rPr lang="en-US" sz="1200" kern="1200" baseline="0" dirty="0" smtClean="0">
                <a:solidFill>
                  <a:schemeClr val="tx1"/>
                </a:solidFill>
                <a:latin typeface="Times New Roman" pitchFamily="18" charset="0"/>
                <a:ea typeface="+mn-ea"/>
                <a:cs typeface="+mn-cs"/>
              </a:rPr>
              <a:t>. In the diffuse type,</a:t>
            </a:r>
          </a:p>
          <a:p>
            <a:r>
              <a:rPr lang="en-US" sz="1200" kern="1200" baseline="0" dirty="0" smtClean="0">
                <a:solidFill>
                  <a:schemeClr val="tx1"/>
                </a:solidFill>
                <a:latin typeface="Times New Roman" pitchFamily="18" charset="0"/>
                <a:ea typeface="+mn-ea"/>
                <a:cs typeface="+mn-cs"/>
              </a:rPr>
              <a:t>however, the rates of abortion after 12 weeks, preterm</a:t>
            </a:r>
          </a:p>
          <a:p>
            <a:r>
              <a:rPr lang="en-US" sz="1200" kern="1200" baseline="0" dirty="0" smtClean="0">
                <a:solidFill>
                  <a:schemeClr val="tx1"/>
                </a:solidFill>
                <a:latin typeface="Times New Roman" pitchFamily="18" charset="0"/>
                <a:ea typeface="+mn-ea"/>
                <a:cs typeface="+mn-cs"/>
              </a:rPr>
              <a:t>delivery, threatened preterm delivery, fetal growth</a:t>
            </a:r>
          </a:p>
          <a:p>
            <a:r>
              <a:rPr lang="en-US" sz="1200" kern="1200" baseline="0" dirty="0" smtClean="0">
                <a:solidFill>
                  <a:schemeClr val="tx1"/>
                </a:solidFill>
                <a:latin typeface="Times New Roman" pitchFamily="18" charset="0"/>
                <a:ea typeface="+mn-ea"/>
                <a:cs typeface="+mn-cs"/>
              </a:rPr>
              <a:t>restriction, pregnancy-induced hypertension and</a:t>
            </a:r>
          </a:p>
          <a:p>
            <a:r>
              <a:rPr lang="en-US" sz="1200" kern="1200" baseline="0" dirty="0" smtClean="0">
                <a:solidFill>
                  <a:schemeClr val="tx1"/>
                </a:solidFill>
                <a:latin typeface="Times New Roman" pitchFamily="18" charset="0"/>
                <a:ea typeface="+mn-ea"/>
                <a:cs typeface="+mn-cs"/>
              </a:rPr>
              <a:t>intrauterine infection were decreased after surgical</a:t>
            </a:r>
          </a:p>
          <a:p>
            <a:r>
              <a:rPr lang="en-US" sz="1200" kern="1200" baseline="0" dirty="0" smtClean="0">
                <a:solidFill>
                  <a:schemeClr val="tx1"/>
                </a:solidFill>
                <a:latin typeface="Times New Roman" pitchFamily="18" charset="0"/>
                <a:ea typeface="+mn-ea"/>
                <a:cs typeface="+mn-cs"/>
              </a:rPr>
              <a:t>pre-treatment for </a:t>
            </a:r>
            <a:r>
              <a:rPr lang="en-US" sz="1200" kern="1200" baseline="0" dirty="0" err="1" smtClean="0">
                <a:solidFill>
                  <a:schemeClr val="tx1"/>
                </a:solidFill>
                <a:latin typeface="Times New Roman" pitchFamily="18" charset="0"/>
                <a:ea typeface="+mn-ea"/>
                <a:cs typeface="+mn-cs"/>
              </a:rPr>
              <a:t>adenomyosis</a:t>
            </a:r>
            <a:r>
              <a:rPr lang="en-US" sz="1200" kern="1200" baseline="0" dirty="0" smtClean="0">
                <a:solidFill>
                  <a:schemeClr val="tx1"/>
                </a:solidFill>
                <a:latin typeface="Times New Roman" pitchFamily="18" charset="0"/>
                <a:ea typeface="+mn-ea"/>
                <a:cs typeface="+mn-cs"/>
              </a:rPr>
              <a:t>.</a:t>
            </a:r>
            <a:endParaRPr lang="tr-TR" sz="1200" kern="1200" baseline="0" dirty="0" smtClean="0">
              <a:solidFill>
                <a:schemeClr val="tx1"/>
              </a:solidFill>
              <a:latin typeface="Times New Roman" pitchFamily="18" charset="0"/>
              <a:ea typeface="+mn-ea"/>
              <a:cs typeface="+mn-cs"/>
            </a:endParaRPr>
          </a:p>
          <a:p>
            <a:endParaRPr lang="tr-TR" sz="1200" kern="1200" baseline="0" dirty="0" smtClean="0">
              <a:solidFill>
                <a:schemeClr val="tx1"/>
              </a:solidFill>
              <a:latin typeface="Times New Roman" pitchFamily="18" charset="0"/>
              <a:ea typeface="+mn-ea"/>
              <a:cs typeface="+mn-cs"/>
            </a:endParaRPr>
          </a:p>
          <a:p>
            <a:r>
              <a:rPr lang="en-US" sz="1200" b="1" kern="1200" baseline="0" dirty="0" smtClean="0">
                <a:solidFill>
                  <a:schemeClr val="tx1"/>
                </a:solidFill>
                <a:latin typeface="Times New Roman" pitchFamily="18" charset="0"/>
                <a:ea typeface="+mn-ea"/>
                <a:cs typeface="+mn-cs"/>
              </a:rPr>
              <a:t>Conclusion</a:t>
            </a:r>
          </a:p>
          <a:p>
            <a:r>
              <a:rPr lang="en-US" sz="1200" kern="1200" baseline="0" dirty="0" smtClean="0">
                <a:solidFill>
                  <a:schemeClr val="tx1"/>
                </a:solidFill>
                <a:latin typeface="Times New Roman" pitchFamily="18" charset="0"/>
                <a:ea typeface="+mn-ea"/>
                <a:cs typeface="+mn-cs"/>
              </a:rPr>
              <a:t>The management policy for infertile women with</a:t>
            </a:r>
          </a:p>
          <a:p>
            <a:r>
              <a:rPr lang="en-US" sz="1200" kern="1200" baseline="0" dirty="0" err="1" smtClean="0">
                <a:solidFill>
                  <a:schemeClr val="tx1"/>
                </a:solidFill>
                <a:latin typeface="Times New Roman" pitchFamily="18" charset="0"/>
                <a:ea typeface="+mn-ea"/>
                <a:cs typeface="+mn-cs"/>
              </a:rPr>
              <a:t>adenomyosis</a:t>
            </a:r>
            <a:r>
              <a:rPr lang="en-US" sz="1200" kern="1200" baseline="0" dirty="0" smtClean="0">
                <a:solidFill>
                  <a:schemeClr val="tx1"/>
                </a:solidFill>
                <a:latin typeface="Times New Roman" pitchFamily="18" charset="0"/>
                <a:ea typeface="+mn-ea"/>
                <a:cs typeface="+mn-cs"/>
              </a:rPr>
              <a:t> has not been established. The pregnancy</a:t>
            </a:r>
          </a:p>
          <a:p>
            <a:r>
              <a:rPr lang="en-US" sz="1200" kern="1200" baseline="0" dirty="0" smtClean="0">
                <a:solidFill>
                  <a:schemeClr val="tx1"/>
                </a:solidFill>
                <a:latin typeface="Times New Roman" pitchFamily="18" charset="0"/>
                <a:ea typeface="+mn-ea"/>
                <a:cs typeface="+mn-cs"/>
              </a:rPr>
              <a:t>rate of infertility treatment for infertile women with</a:t>
            </a:r>
          </a:p>
          <a:p>
            <a:r>
              <a:rPr lang="en-US" sz="1200" kern="1200" baseline="0" dirty="0" err="1" smtClean="0">
                <a:solidFill>
                  <a:schemeClr val="tx1"/>
                </a:solidFill>
                <a:latin typeface="Times New Roman" pitchFamily="18" charset="0"/>
                <a:ea typeface="+mn-ea"/>
                <a:cs typeface="+mn-cs"/>
              </a:rPr>
              <a:t>adenomyosis</a:t>
            </a:r>
            <a:r>
              <a:rPr lang="en-US" sz="1200" kern="1200" baseline="0" dirty="0" smtClean="0">
                <a:solidFill>
                  <a:schemeClr val="tx1"/>
                </a:solidFill>
                <a:latin typeface="Times New Roman" pitchFamily="18" charset="0"/>
                <a:ea typeface="+mn-ea"/>
                <a:cs typeface="+mn-cs"/>
              </a:rPr>
              <a:t> is about 40%. There were no data to</a:t>
            </a:r>
          </a:p>
          <a:p>
            <a:r>
              <a:rPr lang="en-US" sz="1200" kern="1200" baseline="0" dirty="0" smtClean="0">
                <a:solidFill>
                  <a:schemeClr val="tx1"/>
                </a:solidFill>
                <a:latin typeface="Times New Roman" pitchFamily="18" charset="0"/>
                <a:ea typeface="+mn-ea"/>
                <a:cs typeface="+mn-cs"/>
              </a:rPr>
              <a:t>suggest that medication or surgery as a pre-treatment</a:t>
            </a:r>
          </a:p>
          <a:p>
            <a:r>
              <a:rPr lang="en-US" sz="1200" kern="1200" baseline="0" dirty="0" smtClean="0">
                <a:solidFill>
                  <a:schemeClr val="tx1"/>
                </a:solidFill>
                <a:latin typeface="Times New Roman" pitchFamily="18" charset="0"/>
                <a:ea typeface="+mn-ea"/>
                <a:cs typeface="+mn-cs"/>
              </a:rPr>
              <a:t>for </a:t>
            </a:r>
            <a:r>
              <a:rPr lang="en-US" sz="1200" kern="1200" baseline="0" dirty="0" err="1" smtClean="0">
                <a:solidFill>
                  <a:schemeClr val="tx1"/>
                </a:solidFill>
                <a:latin typeface="Times New Roman" pitchFamily="18" charset="0"/>
                <a:ea typeface="+mn-ea"/>
                <a:cs typeface="+mn-cs"/>
              </a:rPr>
              <a:t>adenomyosis</a:t>
            </a:r>
            <a:r>
              <a:rPr lang="en-US" sz="1200" kern="1200" baseline="0" dirty="0" smtClean="0">
                <a:solidFill>
                  <a:schemeClr val="tx1"/>
                </a:solidFill>
                <a:latin typeface="Times New Roman" pitchFamily="18" charset="0"/>
                <a:ea typeface="+mn-ea"/>
                <a:cs typeface="+mn-cs"/>
              </a:rPr>
              <a:t> increased pregnancy rate in infertile</a:t>
            </a:r>
          </a:p>
          <a:p>
            <a:r>
              <a:rPr lang="en-US" sz="1200" kern="1200" baseline="0" dirty="0" smtClean="0">
                <a:solidFill>
                  <a:schemeClr val="tx1"/>
                </a:solidFill>
                <a:latin typeface="Times New Roman" pitchFamily="18" charset="0"/>
                <a:ea typeface="+mn-ea"/>
                <a:cs typeface="+mn-cs"/>
              </a:rPr>
              <a:t>women. We should be careful in management of pregnant</a:t>
            </a:r>
          </a:p>
          <a:p>
            <a:r>
              <a:rPr lang="en-US" sz="1200" kern="1200" baseline="0" dirty="0" smtClean="0">
                <a:solidFill>
                  <a:schemeClr val="tx1"/>
                </a:solidFill>
                <a:latin typeface="Times New Roman" pitchFamily="18" charset="0"/>
                <a:ea typeface="+mn-ea"/>
                <a:cs typeface="+mn-cs"/>
              </a:rPr>
              <a:t>women with the diffuse type of </a:t>
            </a:r>
            <a:r>
              <a:rPr lang="en-US" sz="1200" kern="1200" baseline="0" dirty="0" err="1" smtClean="0">
                <a:solidFill>
                  <a:schemeClr val="tx1"/>
                </a:solidFill>
                <a:latin typeface="Times New Roman" pitchFamily="18" charset="0"/>
                <a:ea typeface="+mn-ea"/>
                <a:cs typeface="+mn-cs"/>
              </a:rPr>
              <a:t>adenomyosis</a:t>
            </a:r>
            <a:endParaRPr lang="en-US" sz="1200" kern="1200" baseline="0" dirty="0" smtClean="0">
              <a:solidFill>
                <a:schemeClr val="tx1"/>
              </a:solidFill>
              <a:latin typeface="Times New Roman" pitchFamily="18" charset="0"/>
              <a:ea typeface="+mn-ea"/>
              <a:cs typeface="+mn-cs"/>
            </a:endParaRPr>
          </a:p>
          <a:p>
            <a:r>
              <a:rPr lang="en-US" sz="1200" kern="1200" baseline="0" dirty="0" smtClean="0">
                <a:solidFill>
                  <a:schemeClr val="tx1"/>
                </a:solidFill>
                <a:latin typeface="Times New Roman" pitchFamily="18" charset="0"/>
                <a:ea typeface="+mn-ea"/>
                <a:cs typeface="+mn-cs"/>
              </a:rPr>
              <a:t>because of high complication rates in </a:t>
            </a:r>
            <a:r>
              <a:rPr lang="en-US" sz="1200" kern="1200" baseline="0" dirty="0" err="1" smtClean="0">
                <a:solidFill>
                  <a:schemeClr val="tx1"/>
                </a:solidFill>
                <a:latin typeface="Times New Roman" pitchFamily="18" charset="0"/>
                <a:ea typeface="+mn-ea"/>
                <a:cs typeface="+mn-cs"/>
              </a:rPr>
              <a:t>pregnancyinduced</a:t>
            </a:r>
            <a:endParaRPr lang="en-US" sz="1200" kern="1200" baseline="0" dirty="0" smtClean="0">
              <a:solidFill>
                <a:schemeClr val="tx1"/>
              </a:solidFill>
              <a:latin typeface="Times New Roman" pitchFamily="18" charset="0"/>
              <a:ea typeface="+mn-ea"/>
              <a:cs typeface="+mn-cs"/>
            </a:endParaRPr>
          </a:p>
          <a:p>
            <a:r>
              <a:rPr lang="en-US" sz="1200" kern="1200" baseline="0" dirty="0" smtClean="0">
                <a:solidFill>
                  <a:schemeClr val="tx1"/>
                </a:solidFill>
                <a:latin typeface="Times New Roman" pitchFamily="18" charset="0"/>
                <a:ea typeface="+mn-ea"/>
                <a:cs typeface="+mn-cs"/>
              </a:rPr>
              <a:t>hypertension and intrauterine infection compared</a:t>
            </a:r>
          </a:p>
          <a:p>
            <a:r>
              <a:rPr lang="en-US" sz="1200" kern="1200" baseline="0" dirty="0" smtClean="0">
                <a:solidFill>
                  <a:schemeClr val="tx1"/>
                </a:solidFill>
                <a:latin typeface="Times New Roman" pitchFamily="18" charset="0"/>
                <a:ea typeface="+mn-ea"/>
                <a:cs typeface="+mn-cs"/>
              </a:rPr>
              <a:t>with the focal type of </a:t>
            </a:r>
            <a:r>
              <a:rPr lang="en-US" sz="1200" kern="1200" baseline="0" dirty="0" err="1" smtClean="0">
                <a:solidFill>
                  <a:schemeClr val="tx1"/>
                </a:solidFill>
                <a:latin typeface="Times New Roman" pitchFamily="18" charset="0"/>
                <a:ea typeface="+mn-ea"/>
                <a:cs typeface="+mn-cs"/>
              </a:rPr>
              <a:t>adenomyosis</a:t>
            </a:r>
            <a:r>
              <a:rPr lang="en-US" sz="1200" kern="1200" baseline="0" smtClean="0">
                <a:solidFill>
                  <a:schemeClr val="tx1"/>
                </a:solidFill>
                <a:latin typeface="Times New Roman" pitchFamily="18" charset="0"/>
                <a:ea typeface="+mn-ea"/>
                <a:cs typeface="+mn-cs"/>
              </a:rPr>
              <a:t>.</a:t>
            </a:r>
            <a:endParaRPr lang="en-US" dirty="0"/>
          </a:p>
        </p:txBody>
      </p:sp>
      <p:sp>
        <p:nvSpPr>
          <p:cNvPr id="4" name="Slide Number Placeholder 3"/>
          <p:cNvSpPr>
            <a:spLocks noGrp="1"/>
          </p:cNvSpPr>
          <p:nvPr>
            <p:ph type="sldNum" sz="quarter" idx="10"/>
          </p:nvPr>
        </p:nvSpPr>
        <p:spPr/>
        <p:txBody>
          <a:bodyPr/>
          <a:lstStyle/>
          <a:p>
            <a:pPr>
              <a:defRPr/>
            </a:pPr>
            <a:fld id="{4F56C3FB-BD28-479A-A521-E64F8393BD27}" type="slidenum">
              <a:rPr lang="tr-TR" smtClean="0"/>
              <a:pPr>
                <a:defRPr/>
              </a:pPr>
              <a:t>78</a:t>
            </a:fld>
            <a:endParaRPr lang="tr-T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Slide Image Placeholder 1"/>
          <p:cNvSpPr>
            <a:spLocks noGrp="1" noRot="1" noChangeAspect="1" noTextEdit="1"/>
          </p:cNvSpPr>
          <p:nvPr>
            <p:ph type="sldImg"/>
          </p:nvPr>
        </p:nvSpPr>
        <p:spPr>
          <a:ln/>
        </p:spPr>
      </p:sp>
      <p:sp>
        <p:nvSpPr>
          <p:cNvPr id="96259" name="Notes Placeholder 2"/>
          <p:cNvSpPr>
            <a:spLocks noGrp="1"/>
          </p:cNvSpPr>
          <p:nvPr>
            <p:ph type="body" idx="1"/>
          </p:nvPr>
        </p:nvSpPr>
        <p:spPr>
          <a:noFill/>
          <a:ln/>
        </p:spPr>
        <p:txBody>
          <a:bodyPr/>
          <a:lstStyle/>
          <a:p>
            <a:endParaRPr lang="en-US" dirty="0" smtClean="0"/>
          </a:p>
        </p:txBody>
      </p:sp>
      <p:sp>
        <p:nvSpPr>
          <p:cNvPr id="4" name="Slide Number Placeholder 3"/>
          <p:cNvSpPr>
            <a:spLocks noGrp="1"/>
          </p:cNvSpPr>
          <p:nvPr>
            <p:ph type="sldNum" sz="quarter" idx="5"/>
          </p:nvPr>
        </p:nvSpPr>
        <p:spPr/>
        <p:txBody>
          <a:bodyPr/>
          <a:lstStyle/>
          <a:p>
            <a:pPr>
              <a:defRPr/>
            </a:pPr>
            <a:fld id="{C519DE1E-5E24-4F16-BD9B-9388F5C650CA}" type="slidenum">
              <a:rPr lang="tr-TR" smtClean="0"/>
              <a:pPr>
                <a:defRPr/>
              </a:pPr>
              <a:t>9</a:t>
            </a:fld>
            <a:endParaRPr lang="tr-T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55000" lnSpcReduction="20000"/>
          </a:bodyPr>
          <a:lstStyle/>
          <a:p>
            <a:r>
              <a:rPr lang="en-US" sz="1200" kern="1200" baseline="0" dirty="0" smtClean="0">
                <a:solidFill>
                  <a:schemeClr val="tx1"/>
                </a:solidFill>
                <a:latin typeface="Times New Roman" pitchFamily="18" charset="0"/>
                <a:ea typeface="+mn-ea"/>
                <a:cs typeface="+mn-cs"/>
              </a:rPr>
              <a:t>In 262 pregnancies (248 patients) with </a:t>
            </a:r>
            <a:r>
              <a:rPr lang="en-US" sz="1200" kern="1200" baseline="0" dirty="0" err="1" smtClean="0">
                <a:solidFill>
                  <a:schemeClr val="tx1"/>
                </a:solidFill>
                <a:latin typeface="Times New Roman" pitchFamily="18" charset="0"/>
                <a:ea typeface="+mn-ea"/>
                <a:cs typeface="+mn-cs"/>
              </a:rPr>
              <a:t>adenomyosis</a:t>
            </a:r>
            <a:r>
              <a:rPr lang="en-US" sz="1200" kern="1200" baseline="0" dirty="0" smtClean="0">
                <a:solidFill>
                  <a:schemeClr val="tx1"/>
                </a:solidFill>
                <a:latin typeface="Times New Roman" pitchFamily="18" charset="0"/>
                <a:ea typeface="+mn-ea"/>
                <a:cs typeface="+mn-cs"/>
              </a:rPr>
              <a:t>,</a:t>
            </a:r>
          </a:p>
          <a:p>
            <a:r>
              <a:rPr lang="en-US" sz="1200" kern="1200" baseline="0" dirty="0" smtClean="0">
                <a:solidFill>
                  <a:schemeClr val="tx1"/>
                </a:solidFill>
                <a:latin typeface="Times New Roman" pitchFamily="18" charset="0"/>
                <a:ea typeface="+mn-ea"/>
                <a:cs typeface="+mn-cs"/>
              </a:rPr>
              <a:t>189 pregnancies (72.1%) showed pregnancy complications,</a:t>
            </a:r>
          </a:p>
          <a:p>
            <a:r>
              <a:rPr lang="en-US" sz="1200" kern="1200" baseline="0" dirty="0" smtClean="0">
                <a:solidFill>
                  <a:schemeClr val="tx1"/>
                </a:solidFill>
                <a:latin typeface="Times New Roman" pitchFamily="18" charset="0"/>
                <a:ea typeface="+mn-ea"/>
                <a:cs typeface="+mn-cs"/>
              </a:rPr>
              <a:t>including abortion before 12 weeks of pregnancy</a:t>
            </a:r>
          </a:p>
          <a:p>
            <a:r>
              <a:rPr lang="en-US" sz="1200" kern="1200" baseline="0" dirty="0" smtClean="0">
                <a:solidFill>
                  <a:schemeClr val="tx1"/>
                </a:solidFill>
                <a:latin typeface="Times New Roman" pitchFamily="18" charset="0"/>
                <a:ea typeface="+mn-ea"/>
                <a:cs typeface="+mn-cs"/>
              </a:rPr>
              <a:t>(14.8%), abortion after 12 weeks (9.9%), threatened</a:t>
            </a:r>
          </a:p>
          <a:p>
            <a:r>
              <a:rPr lang="en-US" sz="1200" kern="1200" baseline="0" dirty="0" smtClean="0">
                <a:solidFill>
                  <a:schemeClr val="tx1"/>
                </a:solidFill>
                <a:latin typeface="Times New Roman" pitchFamily="18" charset="0"/>
                <a:ea typeface="+mn-ea"/>
                <a:cs typeface="+mn-cs"/>
              </a:rPr>
              <a:t>abortion (16.4%), preterm delivery (24.4%), threatened</a:t>
            </a:r>
          </a:p>
          <a:p>
            <a:r>
              <a:rPr lang="en-US" sz="1200" kern="1200" baseline="0" dirty="0" smtClean="0">
                <a:solidFill>
                  <a:schemeClr val="tx1"/>
                </a:solidFill>
                <a:latin typeface="Times New Roman" pitchFamily="18" charset="0"/>
                <a:ea typeface="+mn-ea"/>
                <a:cs typeface="+mn-cs"/>
              </a:rPr>
              <a:t>preterm delivery (22.5%), fetal growth restriction</a:t>
            </a:r>
          </a:p>
          <a:p>
            <a:r>
              <a:rPr lang="en-US" sz="1200" kern="1200" baseline="0" dirty="0" smtClean="0">
                <a:solidFill>
                  <a:schemeClr val="tx1"/>
                </a:solidFill>
                <a:latin typeface="Times New Roman" pitchFamily="18" charset="0"/>
                <a:ea typeface="+mn-ea"/>
                <a:cs typeface="+mn-cs"/>
              </a:rPr>
              <a:t>(11.8%), pregnancy-induced hypertension (9.9%),</a:t>
            </a:r>
          </a:p>
          <a:p>
            <a:r>
              <a:rPr lang="en-US" sz="1200" kern="1200" baseline="0" dirty="0" smtClean="0">
                <a:solidFill>
                  <a:schemeClr val="tx1"/>
                </a:solidFill>
                <a:latin typeface="Times New Roman" pitchFamily="18" charset="0"/>
                <a:ea typeface="+mn-ea"/>
                <a:cs typeface="+mn-cs"/>
              </a:rPr>
              <a:t>intrauterine infection (7.3%), cervical incompetency</a:t>
            </a:r>
          </a:p>
          <a:p>
            <a:r>
              <a:rPr lang="en-US" sz="1200" kern="1200" baseline="0" dirty="0" smtClean="0">
                <a:solidFill>
                  <a:schemeClr val="tx1"/>
                </a:solidFill>
                <a:latin typeface="Times New Roman" pitchFamily="18" charset="0"/>
                <a:ea typeface="+mn-ea"/>
                <a:cs typeface="+mn-cs"/>
              </a:rPr>
              <a:t>(5.3%), preterm rupture of membranes (4.6%), placenta</a:t>
            </a:r>
          </a:p>
          <a:p>
            <a:r>
              <a:rPr lang="en-US" sz="1200" kern="1200" baseline="0" dirty="0" err="1" smtClean="0">
                <a:solidFill>
                  <a:schemeClr val="tx1"/>
                </a:solidFill>
                <a:latin typeface="Times New Roman" pitchFamily="18" charset="0"/>
                <a:ea typeface="+mn-ea"/>
                <a:cs typeface="+mn-cs"/>
              </a:rPr>
              <a:t>previa</a:t>
            </a:r>
            <a:r>
              <a:rPr lang="en-US" sz="1200" kern="1200" baseline="0" dirty="0" smtClean="0">
                <a:solidFill>
                  <a:schemeClr val="tx1"/>
                </a:solidFill>
                <a:latin typeface="Times New Roman" pitchFamily="18" charset="0"/>
                <a:ea typeface="+mn-ea"/>
                <a:cs typeface="+mn-cs"/>
              </a:rPr>
              <a:t> (2.7%), </a:t>
            </a:r>
            <a:r>
              <a:rPr lang="en-US" sz="1200" kern="1200" baseline="0" dirty="0" err="1" smtClean="0">
                <a:solidFill>
                  <a:schemeClr val="tx1"/>
                </a:solidFill>
                <a:latin typeface="Times New Roman" pitchFamily="18" charset="0"/>
                <a:ea typeface="+mn-ea"/>
                <a:cs typeface="+mn-cs"/>
              </a:rPr>
              <a:t>atonic</a:t>
            </a:r>
            <a:r>
              <a:rPr lang="en-US" sz="1200" kern="1200" baseline="0" dirty="0" smtClean="0">
                <a:solidFill>
                  <a:schemeClr val="tx1"/>
                </a:solidFill>
                <a:latin typeface="Times New Roman" pitchFamily="18" charset="0"/>
                <a:ea typeface="+mn-ea"/>
                <a:cs typeface="+mn-cs"/>
              </a:rPr>
              <a:t> bleeding (1.5%), intrauterine fetal</a:t>
            </a:r>
          </a:p>
          <a:p>
            <a:r>
              <a:rPr lang="en-US" sz="1200" kern="1200" baseline="0" dirty="0" smtClean="0">
                <a:solidFill>
                  <a:schemeClr val="tx1"/>
                </a:solidFill>
                <a:latin typeface="Times New Roman" pitchFamily="18" charset="0"/>
                <a:ea typeface="+mn-ea"/>
                <a:cs typeface="+mn-cs"/>
              </a:rPr>
              <a:t>death (1.5%), uterine rupture (0.4%), and </a:t>
            </a:r>
            <a:r>
              <a:rPr lang="en-US" sz="1200" kern="1200" baseline="0" dirty="0" err="1" smtClean="0">
                <a:solidFill>
                  <a:schemeClr val="tx1"/>
                </a:solidFill>
                <a:latin typeface="Times New Roman" pitchFamily="18" charset="0"/>
                <a:ea typeface="+mn-ea"/>
                <a:cs typeface="+mn-cs"/>
              </a:rPr>
              <a:t>abruptio</a:t>
            </a:r>
            <a:r>
              <a:rPr lang="en-US" sz="1200" kern="1200" baseline="0" dirty="0" smtClean="0">
                <a:solidFill>
                  <a:schemeClr val="tx1"/>
                </a:solidFill>
                <a:latin typeface="Times New Roman" pitchFamily="18" charset="0"/>
                <a:ea typeface="+mn-ea"/>
                <a:cs typeface="+mn-cs"/>
              </a:rPr>
              <a:t> </a:t>
            </a:r>
            <a:r>
              <a:rPr lang="en-US" sz="1200" kern="1200" baseline="0" dirty="0" err="1" smtClean="0">
                <a:solidFill>
                  <a:schemeClr val="tx1"/>
                </a:solidFill>
                <a:latin typeface="Times New Roman" pitchFamily="18" charset="0"/>
                <a:ea typeface="+mn-ea"/>
                <a:cs typeface="+mn-cs"/>
              </a:rPr>
              <a:t>placentae</a:t>
            </a:r>
            <a:endParaRPr lang="en-US" sz="1200" kern="1200" baseline="0" dirty="0" smtClean="0">
              <a:solidFill>
                <a:schemeClr val="tx1"/>
              </a:solidFill>
              <a:latin typeface="Times New Roman" pitchFamily="18" charset="0"/>
              <a:ea typeface="+mn-ea"/>
              <a:cs typeface="+mn-cs"/>
            </a:endParaRPr>
          </a:p>
          <a:p>
            <a:r>
              <a:rPr lang="en-US" sz="1200" kern="1200" baseline="0" dirty="0" smtClean="0">
                <a:solidFill>
                  <a:schemeClr val="tx1"/>
                </a:solidFill>
                <a:latin typeface="Times New Roman" pitchFamily="18" charset="0"/>
                <a:ea typeface="+mn-ea"/>
                <a:cs typeface="+mn-cs"/>
              </a:rPr>
              <a:t>(0.4%). The rates of pregnancy complications</a:t>
            </a:r>
          </a:p>
          <a:p>
            <a:r>
              <a:rPr lang="en-US" sz="1200" kern="1200" baseline="0" dirty="0" smtClean="0">
                <a:solidFill>
                  <a:schemeClr val="tx1"/>
                </a:solidFill>
                <a:latin typeface="Times New Roman" pitchFamily="18" charset="0"/>
                <a:ea typeface="+mn-ea"/>
                <a:cs typeface="+mn-cs"/>
              </a:rPr>
              <a:t>were higher in the diffuse type of </a:t>
            </a:r>
            <a:r>
              <a:rPr lang="en-US" sz="1200" kern="1200" baseline="0" dirty="0" err="1" smtClean="0">
                <a:solidFill>
                  <a:schemeClr val="tx1"/>
                </a:solidFill>
                <a:latin typeface="Times New Roman" pitchFamily="18" charset="0"/>
                <a:ea typeface="+mn-ea"/>
                <a:cs typeface="+mn-cs"/>
              </a:rPr>
              <a:t>adenomyosis</a:t>
            </a:r>
            <a:r>
              <a:rPr lang="en-US" sz="1200" kern="1200" baseline="0" dirty="0" smtClean="0">
                <a:solidFill>
                  <a:schemeClr val="tx1"/>
                </a:solidFill>
                <a:latin typeface="Times New Roman" pitchFamily="18" charset="0"/>
                <a:ea typeface="+mn-ea"/>
                <a:cs typeface="+mn-cs"/>
              </a:rPr>
              <a:t> compared</a:t>
            </a:r>
          </a:p>
          <a:p>
            <a:r>
              <a:rPr lang="en-US" sz="1200" kern="1200" baseline="0" dirty="0" smtClean="0">
                <a:solidFill>
                  <a:schemeClr val="tx1"/>
                </a:solidFill>
                <a:latin typeface="Times New Roman" pitchFamily="18" charset="0"/>
                <a:ea typeface="+mn-ea"/>
                <a:cs typeface="+mn-cs"/>
              </a:rPr>
              <a:t>with the focal type, especially </a:t>
            </a:r>
            <a:r>
              <a:rPr lang="en-US" sz="1200" kern="1200" baseline="0" dirty="0" err="1" smtClean="0">
                <a:solidFill>
                  <a:schemeClr val="tx1"/>
                </a:solidFill>
                <a:latin typeface="Times New Roman" pitchFamily="18" charset="0"/>
                <a:ea typeface="+mn-ea"/>
                <a:cs typeface="+mn-cs"/>
              </a:rPr>
              <a:t>pregnancyinduced</a:t>
            </a:r>
            <a:endParaRPr lang="en-US" sz="1200" kern="1200" baseline="0" dirty="0" smtClean="0">
              <a:solidFill>
                <a:schemeClr val="tx1"/>
              </a:solidFill>
              <a:latin typeface="Times New Roman" pitchFamily="18" charset="0"/>
              <a:ea typeface="+mn-ea"/>
              <a:cs typeface="+mn-cs"/>
            </a:endParaRPr>
          </a:p>
          <a:p>
            <a:r>
              <a:rPr lang="de-DE" sz="1200" kern="1200" baseline="0" dirty="0" err="1" smtClean="0">
                <a:solidFill>
                  <a:schemeClr val="tx1"/>
                </a:solidFill>
                <a:latin typeface="Times New Roman" pitchFamily="18" charset="0"/>
                <a:ea typeface="+mn-ea"/>
                <a:cs typeface="+mn-cs"/>
              </a:rPr>
              <a:t>hypertension</a:t>
            </a:r>
            <a:r>
              <a:rPr lang="de-DE" sz="1200" kern="1200" baseline="0" dirty="0" smtClean="0">
                <a:solidFill>
                  <a:schemeClr val="tx1"/>
                </a:solidFill>
                <a:latin typeface="Times New Roman" pitchFamily="18" charset="0"/>
                <a:ea typeface="+mn-ea"/>
                <a:cs typeface="+mn-cs"/>
              </a:rPr>
              <a:t> (13.8% </a:t>
            </a:r>
            <a:r>
              <a:rPr lang="de-DE" sz="1200" kern="1200" baseline="0" dirty="0" err="1" smtClean="0">
                <a:solidFill>
                  <a:schemeClr val="tx1"/>
                </a:solidFill>
                <a:latin typeface="Times New Roman" pitchFamily="18" charset="0"/>
                <a:ea typeface="+mn-ea"/>
                <a:cs typeface="+mn-cs"/>
              </a:rPr>
              <a:t>vs</a:t>
            </a:r>
            <a:r>
              <a:rPr lang="de-DE" sz="1200" kern="1200" baseline="0" dirty="0" smtClean="0">
                <a:solidFill>
                  <a:schemeClr val="tx1"/>
                </a:solidFill>
                <a:latin typeface="Times New Roman" pitchFamily="18" charset="0"/>
                <a:ea typeface="+mn-ea"/>
                <a:cs typeface="+mn-cs"/>
              </a:rPr>
              <a:t> 5.1%) and intrauterine</a:t>
            </a:r>
          </a:p>
          <a:p>
            <a:r>
              <a:rPr lang="en-US" sz="1200" kern="1200" baseline="0" dirty="0" smtClean="0">
                <a:solidFill>
                  <a:schemeClr val="tx1"/>
                </a:solidFill>
                <a:latin typeface="Times New Roman" pitchFamily="18" charset="0"/>
                <a:ea typeface="+mn-ea"/>
                <a:cs typeface="+mn-cs"/>
              </a:rPr>
              <a:t>infection (10.9% </a:t>
            </a:r>
            <a:r>
              <a:rPr lang="en-US" sz="1200" kern="1200" baseline="0" dirty="0" err="1" smtClean="0">
                <a:solidFill>
                  <a:schemeClr val="tx1"/>
                </a:solidFill>
                <a:latin typeface="Times New Roman" pitchFamily="18" charset="0"/>
                <a:ea typeface="+mn-ea"/>
                <a:cs typeface="+mn-cs"/>
              </a:rPr>
              <a:t>vs</a:t>
            </a:r>
            <a:r>
              <a:rPr lang="en-US" sz="1200" kern="1200" baseline="0" dirty="0" smtClean="0">
                <a:solidFill>
                  <a:schemeClr val="tx1"/>
                </a:solidFill>
                <a:latin typeface="Times New Roman" pitchFamily="18" charset="0"/>
                <a:ea typeface="+mn-ea"/>
                <a:cs typeface="+mn-cs"/>
              </a:rPr>
              <a:t> 2.0%). In the focal type, the rates of</a:t>
            </a:r>
          </a:p>
          <a:p>
            <a:r>
              <a:rPr lang="en-US" sz="1200" kern="1200" baseline="0" dirty="0" smtClean="0">
                <a:solidFill>
                  <a:schemeClr val="tx1"/>
                </a:solidFill>
                <a:latin typeface="Times New Roman" pitchFamily="18" charset="0"/>
                <a:ea typeface="+mn-ea"/>
                <a:cs typeface="+mn-cs"/>
              </a:rPr>
              <a:t>pregnancy complications were not affected by pretreatment</a:t>
            </a:r>
          </a:p>
          <a:p>
            <a:r>
              <a:rPr lang="en-US" sz="1200" kern="1200" baseline="0" dirty="0" smtClean="0">
                <a:solidFill>
                  <a:schemeClr val="tx1"/>
                </a:solidFill>
                <a:latin typeface="Times New Roman" pitchFamily="18" charset="0"/>
                <a:ea typeface="+mn-ea"/>
                <a:cs typeface="+mn-cs"/>
              </a:rPr>
              <a:t>for </a:t>
            </a:r>
            <a:r>
              <a:rPr lang="en-US" sz="1200" kern="1200" baseline="0" dirty="0" err="1" smtClean="0">
                <a:solidFill>
                  <a:schemeClr val="tx1"/>
                </a:solidFill>
                <a:latin typeface="Times New Roman" pitchFamily="18" charset="0"/>
                <a:ea typeface="+mn-ea"/>
                <a:cs typeface="+mn-cs"/>
              </a:rPr>
              <a:t>adenomyosis</a:t>
            </a:r>
            <a:r>
              <a:rPr lang="en-US" sz="1200" kern="1200" baseline="0" dirty="0" smtClean="0">
                <a:solidFill>
                  <a:schemeClr val="tx1"/>
                </a:solidFill>
                <a:latin typeface="Times New Roman" pitchFamily="18" charset="0"/>
                <a:ea typeface="+mn-ea"/>
                <a:cs typeface="+mn-cs"/>
              </a:rPr>
              <a:t>. In the diffuse type,</a:t>
            </a:r>
          </a:p>
          <a:p>
            <a:r>
              <a:rPr lang="en-US" sz="1200" kern="1200" baseline="0" dirty="0" smtClean="0">
                <a:solidFill>
                  <a:schemeClr val="tx1"/>
                </a:solidFill>
                <a:latin typeface="Times New Roman" pitchFamily="18" charset="0"/>
                <a:ea typeface="+mn-ea"/>
                <a:cs typeface="+mn-cs"/>
              </a:rPr>
              <a:t>however, the rates of abortion after 12 weeks, preterm</a:t>
            </a:r>
          </a:p>
          <a:p>
            <a:r>
              <a:rPr lang="en-US" sz="1200" kern="1200" baseline="0" dirty="0" smtClean="0">
                <a:solidFill>
                  <a:schemeClr val="tx1"/>
                </a:solidFill>
                <a:latin typeface="Times New Roman" pitchFamily="18" charset="0"/>
                <a:ea typeface="+mn-ea"/>
                <a:cs typeface="+mn-cs"/>
              </a:rPr>
              <a:t>delivery, threatened preterm delivery, fetal growth</a:t>
            </a:r>
          </a:p>
          <a:p>
            <a:r>
              <a:rPr lang="en-US" sz="1200" kern="1200" baseline="0" dirty="0" smtClean="0">
                <a:solidFill>
                  <a:schemeClr val="tx1"/>
                </a:solidFill>
                <a:latin typeface="Times New Roman" pitchFamily="18" charset="0"/>
                <a:ea typeface="+mn-ea"/>
                <a:cs typeface="+mn-cs"/>
              </a:rPr>
              <a:t>restriction, pregnancy-induced hypertension and</a:t>
            </a:r>
          </a:p>
          <a:p>
            <a:r>
              <a:rPr lang="en-US" sz="1200" kern="1200" baseline="0" dirty="0" smtClean="0">
                <a:solidFill>
                  <a:schemeClr val="tx1"/>
                </a:solidFill>
                <a:latin typeface="Times New Roman" pitchFamily="18" charset="0"/>
                <a:ea typeface="+mn-ea"/>
                <a:cs typeface="+mn-cs"/>
              </a:rPr>
              <a:t>intrauterine infection were decreased after surgical</a:t>
            </a:r>
          </a:p>
          <a:p>
            <a:r>
              <a:rPr lang="en-US" sz="1200" kern="1200" baseline="0" dirty="0" smtClean="0">
                <a:solidFill>
                  <a:schemeClr val="tx1"/>
                </a:solidFill>
                <a:latin typeface="Times New Roman" pitchFamily="18" charset="0"/>
                <a:ea typeface="+mn-ea"/>
                <a:cs typeface="+mn-cs"/>
              </a:rPr>
              <a:t>pre-treatment for </a:t>
            </a:r>
            <a:r>
              <a:rPr lang="en-US" sz="1200" kern="1200" baseline="0" dirty="0" err="1" smtClean="0">
                <a:solidFill>
                  <a:schemeClr val="tx1"/>
                </a:solidFill>
                <a:latin typeface="Times New Roman" pitchFamily="18" charset="0"/>
                <a:ea typeface="+mn-ea"/>
                <a:cs typeface="+mn-cs"/>
              </a:rPr>
              <a:t>adenomyosis</a:t>
            </a:r>
            <a:r>
              <a:rPr lang="en-US" sz="1200" kern="1200" baseline="0" dirty="0" smtClean="0">
                <a:solidFill>
                  <a:schemeClr val="tx1"/>
                </a:solidFill>
                <a:latin typeface="Times New Roman" pitchFamily="18" charset="0"/>
                <a:ea typeface="+mn-ea"/>
                <a:cs typeface="+mn-cs"/>
              </a:rPr>
              <a:t>.</a:t>
            </a:r>
            <a:endParaRPr lang="tr-TR" sz="1200" kern="1200" baseline="0" dirty="0" smtClean="0">
              <a:solidFill>
                <a:schemeClr val="tx1"/>
              </a:solidFill>
              <a:latin typeface="Times New Roman" pitchFamily="18" charset="0"/>
              <a:ea typeface="+mn-ea"/>
              <a:cs typeface="+mn-cs"/>
            </a:endParaRPr>
          </a:p>
          <a:p>
            <a:endParaRPr lang="tr-TR" sz="1200" kern="1200" baseline="0" dirty="0" smtClean="0">
              <a:solidFill>
                <a:schemeClr val="tx1"/>
              </a:solidFill>
              <a:latin typeface="Times New Roman" pitchFamily="18" charset="0"/>
              <a:ea typeface="+mn-ea"/>
              <a:cs typeface="+mn-cs"/>
            </a:endParaRPr>
          </a:p>
          <a:p>
            <a:r>
              <a:rPr lang="en-US" sz="1200" b="1" kern="1200" baseline="0" dirty="0" smtClean="0">
                <a:solidFill>
                  <a:schemeClr val="tx1"/>
                </a:solidFill>
                <a:latin typeface="Times New Roman" pitchFamily="18" charset="0"/>
                <a:ea typeface="+mn-ea"/>
                <a:cs typeface="+mn-cs"/>
              </a:rPr>
              <a:t>Conclusion</a:t>
            </a:r>
          </a:p>
          <a:p>
            <a:r>
              <a:rPr lang="en-US" sz="1200" kern="1200" baseline="0" dirty="0" smtClean="0">
                <a:solidFill>
                  <a:schemeClr val="tx1"/>
                </a:solidFill>
                <a:latin typeface="Times New Roman" pitchFamily="18" charset="0"/>
                <a:ea typeface="+mn-ea"/>
                <a:cs typeface="+mn-cs"/>
              </a:rPr>
              <a:t>The management policy for infertile women with</a:t>
            </a:r>
          </a:p>
          <a:p>
            <a:r>
              <a:rPr lang="en-US" sz="1200" kern="1200" baseline="0" dirty="0" err="1" smtClean="0">
                <a:solidFill>
                  <a:schemeClr val="tx1"/>
                </a:solidFill>
                <a:latin typeface="Times New Roman" pitchFamily="18" charset="0"/>
                <a:ea typeface="+mn-ea"/>
                <a:cs typeface="+mn-cs"/>
              </a:rPr>
              <a:t>adenomyosis</a:t>
            </a:r>
            <a:r>
              <a:rPr lang="en-US" sz="1200" kern="1200" baseline="0" dirty="0" smtClean="0">
                <a:solidFill>
                  <a:schemeClr val="tx1"/>
                </a:solidFill>
                <a:latin typeface="Times New Roman" pitchFamily="18" charset="0"/>
                <a:ea typeface="+mn-ea"/>
                <a:cs typeface="+mn-cs"/>
              </a:rPr>
              <a:t> has not been established. The pregnancy</a:t>
            </a:r>
          </a:p>
          <a:p>
            <a:r>
              <a:rPr lang="en-US" sz="1200" kern="1200" baseline="0" dirty="0" smtClean="0">
                <a:solidFill>
                  <a:schemeClr val="tx1"/>
                </a:solidFill>
                <a:latin typeface="Times New Roman" pitchFamily="18" charset="0"/>
                <a:ea typeface="+mn-ea"/>
                <a:cs typeface="+mn-cs"/>
              </a:rPr>
              <a:t>rate of infertility treatment for infertile women with</a:t>
            </a:r>
          </a:p>
          <a:p>
            <a:r>
              <a:rPr lang="en-US" sz="1200" kern="1200" baseline="0" dirty="0" err="1" smtClean="0">
                <a:solidFill>
                  <a:schemeClr val="tx1"/>
                </a:solidFill>
                <a:latin typeface="Times New Roman" pitchFamily="18" charset="0"/>
                <a:ea typeface="+mn-ea"/>
                <a:cs typeface="+mn-cs"/>
              </a:rPr>
              <a:t>adenomyosis</a:t>
            </a:r>
            <a:r>
              <a:rPr lang="en-US" sz="1200" kern="1200" baseline="0" dirty="0" smtClean="0">
                <a:solidFill>
                  <a:schemeClr val="tx1"/>
                </a:solidFill>
                <a:latin typeface="Times New Roman" pitchFamily="18" charset="0"/>
                <a:ea typeface="+mn-ea"/>
                <a:cs typeface="+mn-cs"/>
              </a:rPr>
              <a:t> is about 40%. There were no data to</a:t>
            </a:r>
          </a:p>
          <a:p>
            <a:r>
              <a:rPr lang="en-US" sz="1200" kern="1200" baseline="0" dirty="0" smtClean="0">
                <a:solidFill>
                  <a:schemeClr val="tx1"/>
                </a:solidFill>
                <a:latin typeface="Times New Roman" pitchFamily="18" charset="0"/>
                <a:ea typeface="+mn-ea"/>
                <a:cs typeface="+mn-cs"/>
              </a:rPr>
              <a:t>suggest that medication or surgery as a pre-treatment</a:t>
            </a:r>
          </a:p>
          <a:p>
            <a:r>
              <a:rPr lang="en-US" sz="1200" kern="1200" baseline="0" dirty="0" smtClean="0">
                <a:solidFill>
                  <a:schemeClr val="tx1"/>
                </a:solidFill>
                <a:latin typeface="Times New Roman" pitchFamily="18" charset="0"/>
                <a:ea typeface="+mn-ea"/>
                <a:cs typeface="+mn-cs"/>
              </a:rPr>
              <a:t>for </a:t>
            </a:r>
            <a:r>
              <a:rPr lang="en-US" sz="1200" kern="1200" baseline="0" dirty="0" err="1" smtClean="0">
                <a:solidFill>
                  <a:schemeClr val="tx1"/>
                </a:solidFill>
                <a:latin typeface="Times New Roman" pitchFamily="18" charset="0"/>
                <a:ea typeface="+mn-ea"/>
                <a:cs typeface="+mn-cs"/>
              </a:rPr>
              <a:t>adenomyosis</a:t>
            </a:r>
            <a:r>
              <a:rPr lang="en-US" sz="1200" kern="1200" baseline="0" dirty="0" smtClean="0">
                <a:solidFill>
                  <a:schemeClr val="tx1"/>
                </a:solidFill>
                <a:latin typeface="Times New Roman" pitchFamily="18" charset="0"/>
                <a:ea typeface="+mn-ea"/>
                <a:cs typeface="+mn-cs"/>
              </a:rPr>
              <a:t> increased pregnancy rate in infertile</a:t>
            </a:r>
          </a:p>
          <a:p>
            <a:r>
              <a:rPr lang="en-US" sz="1200" kern="1200" baseline="0" dirty="0" smtClean="0">
                <a:solidFill>
                  <a:schemeClr val="tx1"/>
                </a:solidFill>
                <a:latin typeface="Times New Roman" pitchFamily="18" charset="0"/>
                <a:ea typeface="+mn-ea"/>
                <a:cs typeface="+mn-cs"/>
              </a:rPr>
              <a:t>women. We should be careful in management of pregnant</a:t>
            </a:r>
          </a:p>
          <a:p>
            <a:r>
              <a:rPr lang="en-US" sz="1200" kern="1200" baseline="0" dirty="0" smtClean="0">
                <a:solidFill>
                  <a:schemeClr val="tx1"/>
                </a:solidFill>
                <a:latin typeface="Times New Roman" pitchFamily="18" charset="0"/>
                <a:ea typeface="+mn-ea"/>
                <a:cs typeface="+mn-cs"/>
              </a:rPr>
              <a:t>women with the diffuse type of </a:t>
            </a:r>
            <a:r>
              <a:rPr lang="en-US" sz="1200" kern="1200" baseline="0" dirty="0" err="1" smtClean="0">
                <a:solidFill>
                  <a:schemeClr val="tx1"/>
                </a:solidFill>
                <a:latin typeface="Times New Roman" pitchFamily="18" charset="0"/>
                <a:ea typeface="+mn-ea"/>
                <a:cs typeface="+mn-cs"/>
              </a:rPr>
              <a:t>adenomyosis</a:t>
            </a:r>
            <a:endParaRPr lang="en-US" sz="1200" kern="1200" baseline="0" dirty="0" smtClean="0">
              <a:solidFill>
                <a:schemeClr val="tx1"/>
              </a:solidFill>
              <a:latin typeface="Times New Roman" pitchFamily="18" charset="0"/>
              <a:ea typeface="+mn-ea"/>
              <a:cs typeface="+mn-cs"/>
            </a:endParaRPr>
          </a:p>
          <a:p>
            <a:r>
              <a:rPr lang="en-US" sz="1200" kern="1200" baseline="0" dirty="0" smtClean="0">
                <a:solidFill>
                  <a:schemeClr val="tx1"/>
                </a:solidFill>
                <a:latin typeface="Times New Roman" pitchFamily="18" charset="0"/>
                <a:ea typeface="+mn-ea"/>
                <a:cs typeface="+mn-cs"/>
              </a:rPr>
              <a:t>because of high complication rates in </a:t>
            </a:r>
            <a:r>
              <a:rPr lang="en-US" sz="1200" kern="1200" baseline="0" dirty="0" err="1" smtClean="0">
                <a:solidFill>
                  <a:schemeClr val="tx1"/>
                </a:solidFill>
                <a:latin typeface="Times New Roman" pitchFamily="18" charset="0"/>
                <a:ea typeface="+mn-ea"/>
                <a:cs typeface="+mn-cs"/>
              </a:rPr>
              <a:t>pregnancyinduced</a:t>
            </a:r>
            <a:endParaRPr lang="en-US" sz="1200" kern="1200" baseline="0" dirty="0" smtClean="0">
              <a:solidFill>
                <a:schemeClr val="tx1"/>
              </a:solidFill>
              <a:latin typeface="Times New Roman" pitchFamily="18" charset="0"/>
              <a:ea typeface="+mn-ea"/>
              <a:cs typeface="+mn-cs"/>
            </a:endParaRPr>
          </a:p>
          <a:p>
            <a:r>
              <a:rPr lang="en-US" sz="1200" kern="1200" baseline="0" dirty="0" smtClean="0">
                <a:solidFill>
                  <a:schemeClr val="tx1"/>
                </a:solidFill>
                <a:latin typeface="Times New Roman" pitchFamily="18" charset="0"/>
                <a:ea typeface="+mn-ea"/>
                <a:cs typeface="+mn-cs"/>
              </a:rPr>
              <a:t>hypertension and intrauterine infection compared</a:t>
            </a:r>
          </a:p>
          <a:p>
            <a:r>
              <a:rPr lang="en-US" sz="1200" kern="1200" baseline="0" dirty="0" smtClean="0">
                <a:solidFill>
                  <a:schemeClr val="tx1"/>
                </a:solidFill>
                <a:latin typeface="Times New Roman" pitchFamily="18" charset="0"/>
                <a:ea typeface="+mn-ea"/>
                <a:cs typeface="+mn-cs"/>
              </a:rPr>
              <a:t>with the focal type of </a:t>
            </a:r>
            <a:r>
              <a:rPr lang="en-US" sz="1200" kern="1200" baseline="0" dirty="0" err="1" smtClean="0">
                <a:solidFill>
                  <a:schemeClr val="tx1"/>
                </a:solidFill>
                <a:latin typeface="Times New Roman" pitchFamily="18" charset="0"/>
                <a:ea typeface="+mn-ea"/>
                <a:cs typeface="+mn-cs"/>
              </a:rPr>
              <a:t>adenomyosis</a:t>
            </a:r>
            <a:r>
              <a:rPr lang="en-US" sz="1200" kern="1200" baseline="0" smtClean="0">
                <a:solidFill>
                  <a:schemeClr val="tx1"/>
                </a:solidFill>
                <a:latin typeface="Times New Roman" pitchFamily="18" charset="0"/>
                <a:ea typeface="+mn-ea"/>
                <a:cs typeface="+mn-cs"/>
              </a:rPr>
              <a:t>.</a:t>
            </a:r>
            <a:endParaRPr lang="en-US" dirty="0"/>
          </a:p>
        </p:txBody>
      </p:sp>
      <p:sp>
        <p:nvSpPr>
          <p:cNvPr id="4" name="Slide Number Placeholder 3"/>
          <p:cNvSpPr>
            <a:spLocks noGrp="1"/>
          </p:cNvSpPr>
          <p:nvPr>
            <p:ph type="sldNum" sz="quarter" idx="10"/>
          </p:nvPr>
        </p:nvSpPr>
        <p:spPr/>
        <p:txBody>
          <a:bodyPr/>
          <a:lstStyle/>
          <a:p>
            <a:pPr>
              <a:defRPr/>
            </a:pPr>
            <a:fld id="{4F56C3FB-BD28-479A-A521-E64F8393BD27}" type="slidenum">
              <a:rPr lang="tr-TR" smtClean="0"/>
              <a:pPr>
                <a:defRPr/>
              </a:pPr>
              <a:t>80</a:t>
            </a:fld>
            <a:endParaRPr lang="tr-T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55000" lnSpcReduction="20000"/>
          </a:bodyPr>
          <a:lstStyle/>
          <a:p>
            <a:r>
              <a:rPr lang="en-US" sz="1200" kern="1200" baseline="0" dirty="0" smtClean="0">
                <a:solidFill>
                  <a:schemeClr val="tx1"/>
                </a:solidFill>
                <a:latin typeface="Times New Roman" pitchFamily="18" charset="0"/>
                <a:ea typeface="+mn-ea"/>
                <a:cs typeface="+mn-cs"/>
              </a:rPr>
              <a:t>In 262 pregnancies (248 patients) with </a:t>
            </a:r>
            <a:r>
              <a:rPr lang="en-US" sz="1200" kern="1200" baseline="0" dirty="0" err="1" smtClean="0">
                <a:solidFill>
                  <a:schemeClr val="tx1"/>
                </a:solidFill>
                <a:latin typeface="Times New Roman" pitchFamily="18" charset="0"/>
                <a:ea typeface="+mn-ea"/>
                <a:cs typeface="+mn-cs"/>
              </a:rPr>
              <a:t>adenomyosis</a:t>
            </a:r>
            <a:r>
              <a:rPr lang="en-US" sz="1200" kern="1200" baseline="0" dirty="0" smtClean="0">
                <a:solidFill>
                  <a:schemeClr val="tx1"/>
                </a:solidFill>
                <a:latin typeface="Times New Roman" pitchFamily="18" charset="0"/>
                <a:ea typeface="+mn-ea"/>
                <a:cs typeface="+mn-cs"/>
              </a:rPr>
              <a:t>,</a:t>
            </a:r>
          </a:p>
          <a:p>
            <a:r>
              <a:rPr lang="en-US" sz="1200" kern="1200" baseline="0" dirty="0" smtClean="0">
                <a:solidFill>
                  <a:schemeClr val="tx1"/>
                </a:solidFill>
                <a:latin typeface="Times New Roman" pitchFamily="18" charset="0"/>
                <a:ea typeface="+mn-ea"/>
                <a:cs typeface="+mn-cs"/>
              </a:rPr>
              <a:t>189 pregnancies (72.1%) showed pregnancy complications,</a:t>
            </a:r>
          </a:p>
          <a:p>
            <a:r>
              <a:rPr lang="en-US" sz="1200" kern="1200" baseline="0" dirty="0" smtClean="0">
                <a:solidFill>
                  <a:schemeClr val="tx1"/>
                </a:solidFill>
                <a:latin typeface="Times New Roman" pitchFamily="18" charset="0"/>
                <a:ea typeface="+mn-ea"/>
                <a:cs typeface="+mn-cs"/>
              </a:rPr>
              <a:t>including abortion before 12 weeks of pregnancy</a:t>
            </a:r>
          </a:p>
          <a:p>
            <a:r>
              <a:rPr lang="en-US" sz="1200" kern="1200" baseline="0" dirty="0" smtClean="0">
                <a:solidFill>
                  <a:schemeClr val="tx1"/>
                </a:solidFill>
                <a:latin typeface="Times New Roman" pitchFamily="18" charset="0"/>
                <a:ea typeface="+mn-ea"/>
                <a:cs typeface="+mn-cs"/>
              </a:rPr>
              <a:t>(14.8%), abortion after 12 weeks (9.9%), threatened</a:t>
            </a:r>
          </a:p>
          <a:p>
            <a:r>
              <a:rPr lang="en-US" sz="1200" kern="1200" baseline="0" dirty="0" smtClean="0">
                <a:solidFill>
                  <a:schemeClr val="tx1"/>
                </a:solidFill>
                <a:latin typeface="Times New Roman" pitchFamily="18" charset="0"/>
                <a:ea typeface="+mn-ea"/>
                <a:cs typeface="+mn-cs"/>
              </a:rPr>
              <a:t>abortion (16.4%), preterm delivery (24.4%), threatened</a:t>
            </a:r>
          </a:p>
          <a:p>
            <a:r>
              <a:rPr lang="en-US" sz="1200" kern="1200" baseline="0" dirty="0" smtClean="0">
                <a:solidFill>
                  <a:schemeClr val="tx1"/>
                </a:solidFill>
                <a:latin typeface="Times New Roman" pitchFamily="18" charset="0"/>
                <a:ea typeface="+mn-ea"/>
                <a:cs typeface="+mn-cs"/>
              </a:rPr>
              <a:t>preterm delivery (22.5%), fetal growth restriction</a:t>
            </a:r>
          </a:p>
          <a:p>
            <a:r>
              <a:rPr lang="en-US" sz="1200" kern="1200" baseline="0" dirty="0" smtClean="0">
                <a:solidFill>
                  <a:schemeClr val="tx1"/>
                </a:solidFill>
                <a:latin typeface="Times New Roman" pitchFamily="18" charset="0"/>
                <a:ea typeface="+mn-ea"/>
                <a:cs typeface="+mn-cs"/>
              </a:rPr>
              <a:t>(11.8%), pregnancy-induced hypertension (9.9%),</a:t>
            </a:r>
          </a:p>
          <a:p>
            <a:r>
              <a:rPr lang="en-US" sz="1200" kern="1200" baseline="0" dirty="0" smtClean="0">
                <a:solidFill>
                  <a:schemeClr val="tx1"/>
                </a:solidFill>
                <a:latin typeface="Times New Roman" pitchFamily="18" charset="0"/>
                <a:ea typeface="+mn-ea"/>
                <a:cs typeface="+mn-cs"/>
              </a:rPr>
              <a:t>intrauterine infection (7.3%), cervical incompetency</a:t>
            </a:r>
          </a:p>
          <a:p>
            <a:r>
              <a:rPr lang="en-US" sz="1200" kern="1200" baseline="0" dirty="0" smtClean="0">
                <a:solidFill>
                  <a:schemeClr val="tx1"/>
                </a:solidFill>
                <a:latin typeface="Times New Roman" pitchFamily="18" charset="0"/>
                <a:ea typeface="+mn-ea"/>
                <a:cs typeface="+mn-cs"/>
              </a:rPr>
              <a:t>(5.3%), preterm rupture of membranes (4.6%), placenta</a:t>
            </a:r>
          </a:p>
          <a:p>
            <a:r>
              <a:rPr lang="en-US" sz="1200" kern="1200" baseline="0" dirty="0" err="1" smtClean="0">
                <a:solidFill>
                  <a:schemeClr val="tx1"/>
                </a:solidFill>
                <a:latin typeface="Times New Roman" pitchFamily="18" charset="0"/>
                <a:ea typeface="+mn-ea"/>
                <a:cs typeface="+mn-cs"/>
              </a:rPr>
              <a:t>previa</a:t>
            </a:r>
            <a:r>
              <a:rPr lang="en-US" sz="1200" kern="1200" baseline="0" dirty="0" smtClean="0">
                <a:solidFill>
                  <a:schemeClr val="tx1"/>
                </a:solidFill>
                <a:latin typeface="Times New Roman" pitchFamily="18" charset="0"/>
                <a:ea typeface="+mn-ea"/>
                <a:cs typeface="+mn-cs"/>
              </a:rPr>
              <a:t> (2.7%), </a:t>
            </a:r>
            <a:r>
              <a:rPr lang="en-US" sz="1200" kern="1200" baseline="0" dirty="0" err="1" smtClean="0">
                <a:solidFill>
                  <a:schemeClr val="tx1"/>
                </a:solidFill>
                <a:latin typeface="Times New Roman" pitchFamily="18" charset="0"/>
                <a:ea typeface="+mn-ea"/>
                <a:cs typeface="+mn-cs"/>
              </a:rPr>
              <a:t>atonic</a:t>
            </a:r>
            <a:r>
              <a:rPr lang="en-US" sz="1200" kern="1200" baseline="0" dirty="0" smtClean="0">
                <a:solidFill>
                  <a:schemeClr val="tx1"/>
                </a:solidFill>
                <a:latin typeface="Times New Roman" pitchFamily="18" charset="0"/>
                <a:ea typeface="+mn-ea"/>
                <a:cs typeface="+mn-cs"/>
              </a:rPr>
              <a:t> bleeding (1.5%), intrauterine fetal</a:t>
            </a:r>
          </a:p>
          <a:p>
            <a:r>
              <a:rPr lang="en-US" sz="1200" kern="1200" baseline="0" dirty="0" smtClean="0">
                <a:solidFill>
                  <a:schemeClr val="tx1"/>
                </a:solidFill>
                <a:latin typeface="Times New Roman" pitchFamily="18" charset="0"/>
                <a:ea typeface="+mn-ea"/>
                <a:cs typeface="+mn-cs"/>
              </a:rPr>
              <a:t>death (1.5%), uterine rupture (0.4%), and </a:t>
            </a:r>
            <a:r>
              <a:rPr lang="en-US" sz="1200" kern="1200" baseline="0" dirty="0" err="1" smtClean="0">
                <a:solidFill>
                  <a:schemeClr val="tx1"/>
                </a:solidFill>
                <a:latin typeface="Times New Roman" pitchFamily="18" charset="0"/>
                <a:ea typeface="+mn-ea"/>
                <a:cs typeface="+mn-cs"/>
              </a:rPr>
              <a:t>abruptio</a:t>
            </a:r>
            <a:r>
              <a:rPr lang="en-US" sz="1200" kern="1200" baseline="0" dirty="0" smtClean="0">
                <a:solidFill>
                  <a:schemeClr val="tx1"/>
                </a:solidFill>
                <a:latin typeface="Times New Roman" pitchFamily="18" charset="0"/>
                <a:ea typeface="+mn-ea"/>
                <a:cs typeface="+mn-cs"/>
              </a:rPr>
              <a:t> </a:t>
            </a:r>
            <a:r>
              <a:rPr lang="en-US" sz="1200" kern="1200" baseline="0" dirty="0" err="1" smtClean="0">
                <a:solidFill>
                  <a:schemeClr val="tx1"/>
                </a:solidFill>
                <a:latin typeface="Times New Roman" pitchFamily="18" charset="0"/>
                <a:ea typeface="+mn-ea"/>
                <a:cs typeface="+mn-cs"/>
              </a:rPr>
              <a:t>placentae</a:t>
            </a:r>
            <a:endParaRPr lang="en-US" sz="1200" kern="1200" baseline="0" dirty="0" smtClean="0">
              <a:solidFill>
                <a:schemeClr val="tx1"/>
              </a:solidFill>
              <a:latin typeface="Times New Roman" pitchFamily="18" charset="0"/>
              <a:ea typeface="+mn-ea"/>
              <a:cs typeface="+mn-cs"/>
            </a:endParaRPr>
          </a:p>
          <a:p>
            <a:r>
              <a:rPr lang="en-US" sz="1200" kern="1200" baseline="0" dirty="0" smtClean="0">
                <a:solidFill>
                  <a:schemeClr val="tx1"/>
                </a:solidFill>
                <a:latin typeface="Times New Roman" pitchFamily="18" charset="0"/>
                <a:ea typeface="+mn-ea"/>
                <a:cs typeface="+mn-cs"/>
              </a:rPr>
              <a:t>(0.4%). The rates of pregnancy complications</a:t>
            </a:r>
          </a:p>
          <a:p>
            <a:r>
              <a:rPr lang="en-US" sz="1200" kern="1200" baseline="0" dirty="0" smtClean="0">
                <a:solidFill>
                  <a:schemeClr val="tx1"/>
                </a:solidFill>
                <a:latin typeface="Times New Roman" pitchFamily="18" charset="0"/>
                <a:ea typeface="+mn-ea"/>
                <a:cs typeface="+mn-cs"/>
              </a:rPr>
              <a:t>were higher in the diffuse type of </a:t>
            </a:r>
            <a:r>
              <a:rPr lang="en-US" sz="1200" kern="1200" baseline="0" dirty="0" err="1" smtClean="0">
                <a:solidFill>
                  <a:schemeClr val="tx1"/>
                </a:solidFill>
                <a:latin typeface="Times New Roman" pitchFamily="18" charset="0"/>
                <a:ea typeface="+mn-ea"/>
                <a:cs typeface="+mn-cs"/>
              </a:rPr>
              <a:t>adenomyosis</a:t>
            </a:r>
            <a:r>
              <a:rPr lang="en-US" sz="1200" kern="1200" baseline="0" dirty="0" smtClean="0">
                <a:solidFill>
                  <a:schemeClr val="tx1"/>
                </a:solidFill>
                <a:latin typeface="Times New Roman" pitchFamily="18" charset="0"/>
                <a:ea typeface="+mn-ea"/>
                <a:cs typeface="+mn-cs"/>
              </a:rPr>
              <a:t> compared</a:t>
            </a:r>
          </a:p>
          <a:p>
            <a:r>
              <a:rPr lang="en-US" sz="1200" kern="1200" baseline="0" dirty="0" smtClean="0">
                <a:solidFill>
                  <a:schemeClr val="tx1"/>
                </a:solidFill>
                <a:latin typeface="Times New Roman" pitchFamily="18" charset="0"/>
                <a:ea typeface="+mn-ea"/>
                <a:cs typeface="+mn-cs"/>
              </a:rPr>
              <a:t>with the focal type, especially </a:t>
            </a:r>
            <a:r>
              <a:rPr lang="en-US" sz="1200" kern="1200" baseline="0" dirty="0" err="1" smtClean="0">
                <a:solidFill>
                  <a:schemeClr val="tx1"/>
                </a:solidFill>
                <a:latin typeface="Times New Roman" pitchFamily="18" charset="0"/>
                <a:ea typeface="+mn-ea"/>
                <a:cs typeface="+mn-cs"/>
              </a:rPr>
              <a:t>pregnancyinduced</a:t>
            </a:r>
            <a:endParaRPr lang="en-US" sz="1200" kern="1200" baseline="0" dirty="0" smtClean="0">
              <a:solidFill>
                <a:schemeClr val="tx1"/>
              </a:solidFill>
              <a:latin typeface="Times New Roman" pitchFamily="18" charset="0"/>
              <a:ea typeface="+mn-ea"/>
              <a:cs typeface="+mn-cs"/>
            </a:endParaRPr>
          </a:p>
          <a:p>
            <a:r>
              <a:rPr lang="de-DE" sz="1200" kern="1200" baseline="0" dirty="0" err="1" smtClean="0">
                <a:solidFill>
                  <a:schemeClr val="tx1"/>
                </a:solidFill>
                <a:latin typeface="Times New Roman" pitchFamily="18" charset="0"/>
                <a:ea typeface="+mn-ea"/>
                <a:cs typeface="+mn-cs"/>
              </a:rPr>
              <a:t>hypertension</a:t>
            </a:r>
            <a:r>
              <a:rPr lang="de-DE" sz="1200" kern="1200" baseline="0" dirty="0" smtClean="0">
                <a:solidFill>
                  <a:schemeClr val="tx1"/>
                </a:solidFill>
                <a:latin typeface="Times New Roman" pitchFamily="18" charset="0"/>
                <a:ea typeface="+mn-ea"/>
                <a:cs typeface="+mn-cs"/>
              </a:rPr>
              <a:t> (13.8% </a:t>
            </a:r>
            <a:r>
              <a:rPr lang="de-DE" sz="1200" kern="1200" baseline="0" dirty="0" err="1" smtClean="0">
                <a:solidFill>
                  <a:schemeClr val="tx1"/>
                </a:solidFill>
                <a:latin typeface="Times New Roman" pitchFamily="18" charset="0"/>
                <a:ea typeface="+mn-ea"/>
                <a:cs typeface="+mn-cs"/>
              </a:rPr>
              <a:t>vs</a:t>
            </a:r>
            <a:r>
              <a:rPr lang="de-DE" sz="1200" kern="1200" baseline="0" dirty="0" smtClean="0">
                <a:solidFill>
                  <a:schemeClr val="tx1"/>
                </a:solidFill>
                <a:latin typeface="Times New Roman" pitchFamily="18" charset="0"/>
                <a:ea typeface="+mn-ea"/>
                <a:cs typeface="+mn-cs"/>
              </a:rPr>
              <a:t> 5.1%) and intrauterine</a:t>
            </a:r>
          </a:p>
          <a:p>
            <a:r>
              <a:rPr lang="en-US" sz="1200" kern="1200" baseline="0" dirty="0" smtClean="0">
                <a:solidFill>
                  <a:schemeClr val="tx1"/>
                </a:solidFill>
                <a:latin typeface="Times New Roman" pitchFamily="18" charset="0"/>
                <a:ea typeface="+mn-ea"/>
                <a:cs typeface="+mn-cs"/>
              </a:rPr>
              <a:t>infection (10.9% </a:t>
            </a:r>
            <a:r>
              <a:rPr lang="en-US" sz="1200" kern="1200" baseline="0" dirty="0" err="1" smtClean="0">
                <a:solidFill>
                  <a:schemeClr val="tx1"/>
                </a:solidFill>
                <a:latin typeface="Times New Roman" pitchFamily="18" charset="0"/>
                <a:ea typeface="+mn-ea"/>
                <a:cs typeface="+mn-cs"/>
              </a:rPr>
              <a:t>vs</a:t>
            </a:r>
            <a:r>
              <a:rPr lang="en-US" sz="1200" kern="1200" baseline="0" dirty="0" smtClean="0">
                <a:solidFill>
                  <a:schemeClr val="tx1"/>
                </a:solidFill>
                <a:latin typeface="Times New Roman" pitchFamily="18" charset="0"/>
                <a:ea typeface="+mn-ea"/>
                <a:cs typeface="+mn-cs"/>
              </a:rPr>
              <a:t> 2.0%). In the focal type, the rates of</a:t>
            </a:r>
          </a:p>
          <a:p>
            <a:r>
              <a:rPr lang="en-US" sz="1200" kern="1200" baseline="0" dirty="0" smtClean="0">
                <a:solidFill>
                  <a:schemeClr val="tx1"/>
                </a:solidFill>
                <a:latin typeface="Times New Roman" pitchFamily="18" charset="0"/>
                <a:ea typeface="+mn-ea"/>
                <a:cs typeface="+mn-cs"/>
              </a:rPr>
              <a:t>pregnancy complications were not affected by pretreatment</a:t>
            </a:r>
          </a:p>
          <a:p>
            <a:r>
              <a:rPr lang="en-US" sz="1200" kern="1200" baseline="0" dirty="0" smtClean="0">
                <a:solidFill>
                  <a:schemeClr val="tx1"/>
                </a:solidFill>
                <a:latin typeface="Times New Roman" pitchFamily="18" charset="0"/>
                <a:ea typeface="+mn-ea"/>
                <a:cs typeface="+mn-cs"/>
              </a:rPr>
              <a:t>for </a:t>
            </a:r>
            <a:r>
              <a:rPr lang="en-US" sz="1200" kern="1200" baseline="0" dirty="0" err="1" smtClean="0">
                <a:solidFill>
                  <a:schemeClr val="tx1"/>
                </a:solidFill>
                <a:latin typeface="Times New Roman" pitchFamily="18" charset="0"/>
                <a:ea typeface="+mn-ea"/>
                <a:cs typeface="+mn-cs"/>
              </a:rPr>
              <a:t>adenomyosis</a:t>
            </a:r>
            <a:r>
              <a:rPr lang="en-US" sz="1200" kern="1200" baseline="0" dirty="0" smtClean="0">
                <a:solidFill>
                  <a:schemeClr val="tx1"/>
                </a:solidFill>
                <a:latin typeface="Times New Roman" pitchFamily="18" charset="0"/>
                <a:ea typeface="+mn-ea"/>
                <a:cs typeface="+mn-cs"/>
              </a:rPr>
              <a:t>. In the diffuse type,</a:t>
            </a:r>
          </a:p>
          <a:p>
            <a:r>
              <a:rPr lang="en-US" sz="1200" kern="1200" baseline="0" dirty="0" smtClean="0">
                <a:solidFill>
                  <a:schemeClr val="tx1"/>
                </a:solidFill>
                <a:latin typeface="Times New Roman" pitchFamily="18" charset="0"/>
                <a:ea typeface="+mn-ea"/>
                <a:cs typeface="+mn-cs"/>
              </a:rPr>
              <a:t>however, the rates of abortion after 12 weeks, preterm</a:t>
            </a:r>
          </a:p>
          <a:p>
            <a:r>
              <a:rPr lang="en-US" sz="1200" kern="1200" baseline="0" dirty="0" smtClean="0">
                <a:solidFill>
                  <a:schemeClr val="tx1"/>
                </a:solidFill>
                <a:latin typeface="Times New Roman" pitchFamily="18" charset="0"/>
                <a:ea typeface="+mn-ea"/>
                <a:cs typeface="+mn-cs"/>
              </a:rPr>
              <a:t>delivery, threatened preterm delivery, fetal growth</a:t>
            </a:r>
          </a:p>
          <a:p>
            <a:r>
              <a:rPr lang="en-US" sz="1200" kern="1200" baseline="0" dirty="0" smtClean="0">
                <a:solidFill>
                  <a:schemeClr val="tx1"/>
                </a:solidFill>
                <a:latin typeface="Times New Roman" pitchFamily="18" charset="0"/>
                <a:ea typeface="+mn-ea"/>
                <a:cs typeface="+mn-cs"/>
              </a:rPr>
              <a:t>restriction, pregnancy-induced hypertension and</a:t>
            </a:r>
          </a:p>
          <a:p>
            <a:r>
              <a:rPr lang="en-US" sz="1200" kern="1200" baseline="0" dirty="0" smtClean="0">
                <a:solidFill>
                  <a:schemeClr val="tx1"/>
                </a:solidFill>
                <a:latin typeface="Times New Roman" pitchFamily="18" charset="0"/>
                <a:ea typeface="+mn-ea"/>
                <a:cs typeface="+mn-cs"/>
              </a:rPr>
              <a:t>intrauterine infection were decreased after surgical</a:t>
            </a:r>
          </a:p>
          <a:p>
            <a:r>
              <a:rPr lang="en-US" sz="1200" kern="1200" baseline="0" dirty="0" smtClean="0">
                <a:solidFill>
                  <a:schemeClr val="tx1"/>
                </a:solidFill>
                <a:latin typeface="Times New Roman" pitchFamily="18" charset="0"/>
                <a:ea typeface="+mn-ea"/>
                <a:cs typeface="+mn-cs"/>
              </a:rPr>
              <a:t>pre-treatment for </a:t>
            </a:r>
            <a:r>
              <a:rPr lang="en-US" sz="1200" kern="1200" baseline="0" dirty="0" err="1" smtClean="0">
                <a:solidFill>
                  <a:schemeClr val="tx1"/>
                </a:solidFill>
                <a:latin typeface="Times New Roman" pitchFamily="18" charset="0"/>
                <a:ea typeface="+mn-ea"/>
                <a:cs typeface="+mn-cs"/>
              </a:rPr>
              <a:t>adenomyosis</a:t>
            </a:r>
            <a:r>
              <a:rPr lang="en-US" sz="1200" kern="1200" baseline="0" dirty="0" smtClean="0">
                <a:solidFill>
                  <a:schemeClr val="tx1"/>
                </a:solidFill>
                <a:latin typeface="Times New Roman" pitchFamily="18" charset="0"/>
                <a:ea typeface="+mn-ea"/>
                <a:cs typeface="+mn-cs"/>
              </a:rPr>
              <a:t>.</a:t>
            </a:r>
            <a:endParaRPr lang="tr-TR" sz="1200" kern="1200" baseline="0" dirty="0" smtClean="0">
              <a:solidFill>
                <a:schemeClr val="tx1"/>
              </a:solidFill>
              <a:latin typeface="Times New Roman" pitchFamily="18" charset="0"/>
              <a:ea typeface="+mn-ea"/>
              <a:cs typeface="+mn-cs"/>
            </a:endParaRPr>
          </a:p>
          <a:p>
            <a:endParaRPr lang="tr-TR" sz="1200" kern="1200" baseline="0" dirty="0" smtClean="0">
              <a:solidFill>
                <a:schemeClr val="tx1"/>
              </a:solidFill>
              <a:latin typeface="Times New Roman" pitchFamily="18" charset="0"/>
              <a:ea typeface="+mn-ea"/>
              <a:cs typeface="+mn-cs"/>
            </a:endParaRPr>
          </a:p>
          <a:p>
            <a:r>
              <a:rPr lang="en-US" sz="1200" b="1" kern="1200" baseline="0" dirty="0" smtClean="0">
                <a:solidFill>
                  <a:schemeClr val="tx1"/>
                </a:solidFill>
                <a:latin typeface="Times New Roman" pitchFamily="18" charset="0"/>
                <a:ea typeface="+mn-ea"/>
                <a:cs typeface="+mn-cs"/>
              </a:rPr>
              <a:t>Conclusion</a:t>
            </a:r>
          </a:p>
          <a:p>
            <a:r>
              <a:rPr lang="en-US" sz="1200" kern="1200" baseline="0" dirty="0" smtClean="0">
                <a:solidFill>
                  <a:schemeClr val="tx1"/>
                </a:solidFill>
                <a:latin typeface="Times New Roman" pitchFamily="18" charset="0"/>
                <a:ea typeface="+mn-ea"/>
                <a:cs typeface="+mn-cs"/>
              </a:rPr>
              <a:t>The management policy for infertile women with</a:t>
            </a:r>
          </a:p>
          <a:p>
            <a:r>
              <a:rPr lang="en-US" sz="1200" kern="1200" baseline="0" dirty="0" err="1" smtClean="0">
                <a:solidFill>
                  <a:schemeClr val="tx1"/>
                </a:solidFill>
                <a:latin typeface="Times New Roman" pitchFamily="18" charset="0"/>
                <a:ea typeface="+mn-ea"/>
                <a:cs typeface="+mn-cs"/>
              </a:rPr>
              <a:t>adenomyosis</a:t>
            </a:r>
            <a:r>
              <a:rPr lang="en-US" sz="1200" kern="1200" baseline="0" dirty="0" smtClean="0">
                <a:solidFill>
                  <a:schemeClr val="tx1"/>
                </a:solidFill>
                <a:latin typeface="Times New Roman" pitchFamily="18" charset="0"/>
                <a:ea typeface="+mn-ea"/>
                <a:cs typeface="+mn-cs"/>
              </a:rPr>
              <a:t> has not been established. The pregnancy</a:t>
            </a:r>
          </a:p>
          <a:p>
            <a:r>
              <a:rPr lang="en-US" sz="1200" kern="1200" baseline="0" dirty="0" smtClean="0">
                <a:solidFill>
                  <a:schemeClr val="tx1"/>
                </a:solidFill>
                <a:latin typeface="Times New Roman" pitchFamily="18" charset="0"/>
                <a:ea typeface="+mn-ea"/>
                <a:cs typeface="+mn-cs"/>
              </a:rPr>
              <a:t>rate of infertility treatment for infertile women with</a:t>
            </a:r>
          </a:p>
          <a:p>
            <a:r>
              <a:rPr lang="en-US" sz="1200" kern="1200" baseline="0" dirty="0" err="1" smtClean="0">
                <a:solidFill>
                  <a:schemeClr val="tx1"/>
                </a:solidFill>
                <a:latin typeface="Times New Roman" pitchFamily="18" charset="0"/>
                <a:ea typeface="+mn-ea"/>
                <a:cs typeface="+mn-cs"/>
              </a:rPr>
              <a:t>adenomyosis</a:t>
            </a:r>
            <a:r>
              <a:rPr lang="en-US" sz="1200" kern="1200" baseline="0" dirty="0" smtClean="0">
                <a:solidFill>
                  <a:schemeClr val="tx1"/>
                </a:solidFill>
                <a:latin typeface="Times New Roman" pitchFamily="18" charset="0"/>
                <a:ea typeface="+mn-ea"/>
                <a:cs typeface="+mn-cs"/>
              </a:rPr>
              <a:t> is about 40%. There were no data to</a:t>
            </a:r>
          </a:p>
          <a:p>
            <a:r>
              <a:rPr lang="en-US" sz="1200" kern="1200" baseline="0" dirty="0" smtClean="0">
                <a:solidFill>
                  <a:schemeClr val="tx1"/>
                </a:solidFill>
                <a:latin typeface="Times New Roman" pitchFamily="18" charset="0"/>
                <a:ea typeface="+mn-ea"/>
                <a:cs typeface="+mn-cs"/>
              </a:rPr>
              <a:t>suggest that medication or surgery as a pre-treatment</a:t>
            </a:r>
          </a:p>
          <a:p>
            <a:r>
              <a:rPr lang="en-US" sz="1200" kern="1200" baseline="0" dirty="0" smtClean="0">
                <a:solidFill>
                  <a:schemeClr val="tx1"/>
                </a:solidFill>
                <a:latin typeface="Times New Roman" pitchFamily="18" charset="0"/>
                <a:ea typeface="+mn-ea"/>
                <a:cs typeface="+mn-cs"/>
              </a:rPr>
              <a:t>for </a:t>
            </a:r>
            <a:r>
              <a:rPr lang="en-US" sz="1200" kern="1200" baseline="0" dirty="0" err="1" smtClean="0">
                <a:solidFill>
                  <a:schemeClr val="tx1"/>
                </a:solidFill>
                <a:latin typeface="Times New Roman" pitchFamily="18" charset="0"/>
                <a:ea typeface="+mn-ea"/>
                <a:cs typeface="+mn-cs"/>
              </a:rPr>
              <a:t>adenomyosis</a:t>
            </a:r>
            <a:r>
              <a:rPr lang="en-US" sz="1200" kern="1200" baseline="0" dirty="0" smtClean="0">
                <a:solidFill>
                  <a:schemeClr val="tx1"/>
                </a:solidFill>
                <a:latin typeface="Times New Roman" pitchFamily="18" charset="0"/>
                <a:ea typeface="+mn-ea"/>
                <a:cs typeface="+mn-cs"/>
              </a:rPr>
              <a:t> increased pregnancy rate in infertile</a:t>
            </a:r>
          </a:p>
          <a:p>
            <a:r>
              <a:rPr lang="en-US" sz="1200" kern="1200" baseline="0" dirty="0" smtClean="0">
                <a:solidFill>
                  <a:schemeClr val="tx1"/>
                </a:solidFill>
                <a:latin typeface="Times New Roman" pitchFamily="18" charset="0"/>
                <a:ea typeface="+mn-ea"/>
                <a:cs typeface="+mn-cs"/>
              </a:rPr>
              <a:t>women. We should be careful in management of pregnant</a:t>
            </a:r>
          </a:p>
          <a:p>
            <a:r>
              <a:rPr lang="en-US" sz="1200" kern="1200" baseline="0" dirty="0" smtClean="0">
                <a:solidFill>
                  <a:schemeClr val="tx1"/>
                </a:solidFill>
                <a:latin typeface="Times New Roman" pitchFamily="18" charset="0"/>
                <a:ea typeface="+mn-ea"/>
                <a:cs typeface="+mn-cs"/>
              </a:rPr>
              <a:t>women with the diffuse type of </a:t>
            </a:r>
            <a:r>
              <a:rPr lang="en-US" sz="1200" kern="1200" baseline="0" dirty="0" err="1" smtClean="0">
                <a:solidFill>
                  <a:schemeClr val="tx1"/>
                </a:solidFill>
                <a:latin typeface="Times New Roman" pitchFamily="18" charset="0"/>
                <a:ea typeface="+mn-ea"/>
                <a:cs typeface="+mn-cs"/>
              </a:rPr>
              <a:t>adenomyosis</a:t>
            </a:r>
            <a:endParaRPr lang="en-US" sz="1200" kern="1200" baseline="0" dirty="0" smtClean="0">
              <a:solidFill>
                <a:schemeClr val="tx1"/>
              </a:solidFill>
              <a:latin typeface="Times New Roman" pitchFamily="18" charset="0"/>
              <a:ea typeface="+mn-ea"/>
              <a:cs typeface="+mn-cs"/>
            </a:endParaRPr>
          </a:p>
          <a:p>
            <a:r>
              <a:rPr lang="en-US" sz="1200" kern="1200" baseline="0" dirty="0" smtClean="0">
                <a:solidFill>
                  <a:schemeClr val="tx1"/>
                </a:solidFill>
                <a:latin typeface="Times New Roman" pitchFamily="18" charset="0"/>
                <a:ea typeface="+mn-ea"/>
                <a:cs typeface="+mn-cs"/>
              </a:rPr>
              <a:t>because of high complication rates in </a:t>
            </a:r>
            <a:r>
              <a:rPr lang="en-US" sz="1200" kern="1200" baseline="0" dirty="0" err="1" smtClean="0">
                <a:solidFill>
                  <a:schemeClr val="tx1"/>
                </a:solidFill>
                <a:latin typeface="Times New Roman" pitchFamily="18" charset="0"/>
                <a:ea typeface="+mn-ea"/>
                <a:cs typeface="+mn-cs"/>
              </a:rPr>
              <a:t>pregnancyinduced</a:t>
            </a:r>
            <a:endParaRPr lang="en-US" sz="1200" kern="1200" baseline="0" dirty="0" smtClean="0">
              <a:solidFill>
                <a:schemeClr val="tx1"/>
              </a:solidFill>
              <a:latin typeface="Times New Roman" pitchFamily="18" charset="0"/>
              <a:ea typeface="+mn-ea"/>
              <a:cs typeface="+mn-cs"/>
            </a:endParaRPr>
          </a:p>
          <a:p>
            <a:r>
              <a:rPr lang="en-US" sz="1200" kern="1200" baseline="0" dirty="0" smtClean="0">
                <a:solidFill>
                  <a:schemeClr val="tx1"/>
                </a:solidFill>
                <a:latin typeface="Times New Roman" pitchFamily="18" charset="0"/>
                <a:ea typeface="+mn-ea"/>
                <a:cs typeface="+mn-cs"/>
              </a:rPr>
              <a:t>hypertension and intrauterine infection compared</a:t>
            </a:r>
          </a:p>
          <a:p>
            <a:r>
              <a:rPr lang="en-US" sz="1200" kern="1200" baseline="0" dirty="0" smtClean="0">
                <a:solidFill>
                  <a:schemeClr val="tx1"/>
                </a:solidFill>
                <a:latin typeface="Times New Roman" pitchFamily="18" charset="0"/>
                <a:ea typeface="+mn-ea"/>
                <a:cs typeface="+mn-cs"/>
              </a:rPr>
              <a:t>with the focal type of </a:t>
            </a:r>
            <a:r>
              <a:rPr lang="en-US" sz="1200" kern="1200" baseline="0" dirty="0" err="1" smtClean="0">
                <a:solidFill>
                  <a:schemeClr val="tx1"/>
                </a:solidFill>
                <a:latin typeface="Times New Roman" pitchFamily="18" charset="0"/>
                <a:ea typeface="+mn-ea"/>
                <a:cs typeface="+mn-cs"/>
              </a:rPr>
              <a:t>adenomyosis</a:t>
            </a:r>
            <a:r>
              <a:rPr lang="en-US" sz="1200" kern="1200" baseline="0" smtClean="0">
                <a:solidFill>
                  <a:schemeClr val="tx1"/>
                </a:solidFill>
                <a:latin typeface="Times New Roman" pitchFamily="18" charset="0"/>
                <a:ea typeface="+mn-ea"/>
                <a:cs typeface="+mn-cs"/>
              </a:rPr>
              <a:t>.</a:t>
            </a:r>
            <a:endParaRPr lang="en-US" dirty="0"/>
          </a:p>
        </p:txBody>
      </p:sp>
      <p:sp>
        <p:nvSpPr>
          <p:cNvPr id="4" name="Slide Number Placeholder 3"/>
          <p:cNvSpPr>
            <a:spLocks noGrp="1"/>
          </p:cNvSpPr>
          <p:nvPr>
            <p:ph type="sldNum" sz="quarter" idx="10"/>
          </p:nvPr>
        </p:nvSpPr>
        <p:spPr/>
        <p:txBody>
          <a:bodyPr/>
          <a:lstStyle/>
          <a:p>
            <a:pPr>
              <a:defRPr/>
            </a:pPr>
            <a:fld id="{4F56C3FB-BD28-479A-A521-E64F8393BD27}" type="slidenum">
              <a:rPr lang="tr-TR" smtClean="0"/>
              <a:pPr>
                <a:defRPr/>
              </a:pPr>
              <a:t>81</a:t>
            </a:fld>
            <a:endParaRPr lang="tr-TR"/>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normAutofit fontScale="32500" lnSpcReduction="20000"/>
          </a:bodyPr>
          <a:lstStyle/>
          <a:p>
            <a:pPr>
              <a:defRPr/>
            </a:pPr>
            <a:r>
              <a:rPr lang="en-US" dirty="0" smtClean="0"/>
              <a:t>Objective: To investigate the effect of uterine </a:t>
            </a:r>
            <a:r>
              <a:rPr lang="en-US" dirty="0" err="1" smtClean="0"/>
              <a:t>adenomyosis</a:t>
            </a:r>
            <a:r>
              <a:rPr lang="en-US" dirty="0" smtClean="0"/>
              <a:t> diagnosed by </a:t>
            </a:r>
            <a:r>
              <a:rPr lang="en-US" dirty="0" err="1" smtClean="0"/>
              <a:t>transvaginal</a:t>
            </a:r>
            <a:r>
              <a:rPr lang="en-US" dirty="0" smtClean="0"/>
              <a:t> ultrasound on IVF/</a:t>
            </a:r>
          </a:p>
          <a:p>
            <a:pPr>
              <a:defRPr/>
            </a:pPr>
            <a:r>
              <a:rPr lang="en-US" dirty="0" smtClean="0"/>
              <a:t>ICSI treatment outcome.</a:t>
            </a:r>
          </a:p>
          <a:p>
            <a:pPr>
              <a:defRPr/>
            </a:pPr>
            <a:r>
              <a:rPr lang="en-US" dirty="0" smtClean="0"/>
              <a:t>Study design: A retrospective cohort study of all women aged  42 years with infertility who underwent</a:t>
            </a:r>
          </a:p>
          <a:p>
            <a:pPr>
              <a:defRPr/>
            </a:pPr>
            <a:r>
              <a:rPr lang="en-US" dirty="0" smtClean="0"/>
              <a:t>IVF/ICSI treatment at </a:t>
            </a:r>
            <a:r>
              <a:rPr lang="en-US" dirty="0" err="1" smtClean="0"/>
              <a:t>IVFAustralia</a:t>
            </a:r>
            <a:r>
              <a:rPr lang="en-US" dirty="0" smtClean="0"/>
              <a:t>-East between January 2000 and June 2006. Patients were divided into</a:t>
            </a:r>
          </a:p>
          <a:p>
            <a:pPr>
              <a:defRPr/>
            </a:pPr>
            <a:r>
              <a:rPr lang="en-US" dirty="0" smtClean="0"/>
              <a:t>two groups according to findings on a baseline pre-treatment </a:t>
            </a:r>
            <a:r>
              <a:rPr lang="en-US" dirty="0" err="1" smtClean="0"/>
              <a:t>transvaginal</a:t>
            </a:r>
            <a:r>
              <a:rPr lang="en-US" dirty="0" smtClean="0"/>
              <a:t> pelvic ultrasound: group A</a:t>
            </a:r>
          </a:p>
          <a:p>
            <a:pPr>
              <a:defRPr/>
            </a:pPr>
            <a:r>
              <a:rPr lang="en-US" dirty="0" smtClean="0"/>
              <a:t>consisted of women with </a:t>
            </a:r>
            <a:r>
              <a:rPr lang="en-US" dirty="0" err="1" smtClean="0"/>
              <a:t>adenomyosis</a:t>
            </a:r>
            <a:r>
              <a:rPr lang="en-US" dirty="0" smtClean="0"/>
              <a:t> and group NA consisted of women without </a:t>
            </a:r>
            <a:r>
              <a:rPr lang="en-US" dirty="0" err="1" smtClean="0"/>
              <a:t>adenomyosis</a:t>
            </a:r>
            <a:r>
              <a:rPr lang="en-US" dirty="0" smtClean="0"/>
              <a:t>. The</a:t>
            </a:r>
          </a:p>
          <a:p>
            <a:pPr>
              <a:defRPr/>
            </a:pPr>
            <a:r>
              <a:rPr lang="en-US" dirty="0" smtClean="0"/>
              <a:t>primary outcome measure was live birth rate per patient (cycle).</a:t>
            </a:r>
          </a:p>
          <a:p>
            <a:pPr>
              <a:defRPr/>
            </a:pPr>
            <a:r>
              <a:rPr lang="en-US" dirty="0" smtClean="0"/>
              <a:t>Results: A total of 201 patients (37 patients in Group A, 164 patients in group NA) undergoing a single</a:t>
            </a:r>
          </a:p>
          <a:p>
            <a:pPr>
              <a:defRPr/>
            </a:pPr>
            <a:r>
              <a:rPr lang="en-US" dirty="0" smtClean="0"/>
              <a:t>stimulated cycle of IVF/ICSI were included in the data analysis. There was no difference in live birth rate</a:t>
            </a:r>
          </a:p>
          <a:p>
            <a:pPr>
              <a:defRPr/>
            </a:pPr>
            <a:r>
              <a:rPr lang="en-US" dirty="0" smtClean="0"/>
              <a:t>per patient (cycle) between the two groups with both raw and logistic regression adjusted data (29.7% V</a:t>
            </a:r>
          </a:p>
          <a:p>
            <a:pPr>
              <a:defRPr/>
            </a:pPr>
            <a:r>
              <a:rPr lang="en-US" dirty="0" smtClean="0"/>
              <a:t>26.1%; p = 0.395; OR 1.45 with 95% CI 0.61–3.43). There were no other differences in ovarian response,</a:t>
            </a:r>
          </a:p>
          <a:p>
            <a:pPr>
              <a:defRPr/>
            </a:pPr>
            <a:r>
              <a:rPr lang="en-US" dirty="0" smtClean="0"/>
              <a:t>embryological parameters or clinical outcomes between the two groups.</a:t>
            </a:r>
          </a:p>
          <a:p>
            <a:pPr>
              <a:defRPr/>
            </a:pPr>
            <a:r>
              <a:rPr lang="en-US" dirty="0" smtClean="0"/>
              <a:t>Conclusions: The presence of </a:t>
            </a:r>
            <a:r>
              <a:rPr lang="en-US" dirty="0" err="1" smtClean="0"/>
              <a:t>transvaginal</a:t>
            </a:r>
            <a:r>
              <a:rPr lang="en-US" dirty="0" smtClean="0"/>
              <a:t> ultrasound diagnosed </a:t>
            </a:r>
            <a:r>
              <a:rPr lang="en-US" dirty="0" err="1" smtClean="0"/>
              <a:t>adenomyosis</a:t>
            </a:r>
            <a:r>
              <a:rPr lang="en-US" dirty="0" smtClean="0"/>
              <a:t> did not adversely affect</a:t>
            </a:r>
          </a:p>
          <a:p>
            <a:pPr>
              <a:defRPr/>
            </a:pPr>
            <a:r>
              <a:rPr lang="en-US" dirty="0" smtClean="0"/>
              <a:t>outcome in women undergoing IVF/ICSI treatment at our unit. However, the results are not conclusive</a:t>
            </a:r>
          </a:p>
          <a:p>
            <a:pPr>
              <a:defRPr/>
            </a:pPr>
            <a:r>
              <a:rPr lang="en-US" dirty="0" smtClean="0"/>
              <a:t>and further large, well-designed prospective cohort studies are required in order to confirm our findings.</a:t>
            </a:r>
            <a:endParaRPr lang="tr-TR" dirty="0" smtClean="0"/>
          </a:p>
          <a:p>
            <a:pPr>
              <a:defRPr/>
            </a:pPr>
            <a:endParaRPr lang="tr-TR" dirty="0" smtClean="0"/>
          </a:p>
          <a:p>
            <a:pPr>
              <a:defRPr/>
            </a:pPr>
            <a:r>
              <a:rPr lang="en-US" dirty="0" smtClean="0"/>
              <a:t>All patients’ ultrasounds were assessed for the presence of</a:t>
            </a:r>
          </a:p>
          <a:p>
            <a:pPr>
              <a:defRPr/>
            </a:pPr>
            <a:r>
              <a:rPr lang="en-US" dirty="0" err="1" smtClean="0"/>
              <a:t>adenomyosis</a:t>
            </a:r>
            <a:r>
              <a:rPr lang="en-US" dirty="0" smtClean="0"/>
              <a:t> according to the following criteria: (</a:t>
            </a:r>
            <a:r>
              <a:rPr lang="en-US" dirty="0" err="1" smtClean="0"/>
              <a:t>i</a:t>
            </a:r>
            <a:r>
              <a:rPr lang="en-US" dirty="0" smtClean="0"/>
              <a:t>) subjective</a:t>
            </a:r>
          </a:p>
          <a:p>
            <a:pPr>
              <a:defRPr/>
            </a:pPr>
            <a:r>
              <a:rPr lang="en-US" dirty="0" smtClean="0"/>
              <a:t>enlargement of the uterine corpus, (ii) heterogeneity of </a:t>
            </a:r>
            <a:r>
              <a:rPr lang="en-US" dirty="0" err="1" smtClean="0"/>
              <a:t>myometrium</a:t>
            </a:r>
            <a:r>
              <a:rPr lang="en-US" dirty="0" smtClean="0"/>
              <a:t>/</a:t>
            </a:r>
          </a:p>
          <a:p>
            <a:pPr>
              <a:defRPr/>
            </a:pPr>
            <a:r>
              <a:rPr lang="en-US" dirty="0" err="1" smtClean="0"/>
              <a:t>hypoechoic</a:t>
            </a:r>
            <a:r>
              <a:rPr lang="en-US" dirty="0" smtClean="0"/>
              <a:t> striations, (iii) asymmetrically thickened </a:t>
            </a:r>
            <a:r>
              <a:rPr lang="en-US" dirty="0" err="1" smtClean="0"/>
              <a:t>myometrium</a:t>
            </a:r>
            <a:endParaRPr lang="en-US" dirty="0" smtClean="0"/>
          </a:p>
          <a:p>
            <a:pPr>
              <a:defRPr/>
            </a:pPr>
            <a:r>
              <a:rPr lang="en-US" dirty="0" smtClean="0"/>
              <a:t>between anterior and posterior walls, (iv) </a:t>
            </a:r>
            <a:r>
              <a:rPr lang="en-US" dirty="0" err="1" smtClean="0"/>
              <a:t>myometrial</a:t>
            </a:r>
            <a:endParaRPr lang="en-US" dirty="0" smtClean="0"/>
          </a:p>
          <a:p>
            <a:pPr>
              <a:defRPr/>
            </a:pPr>
            <a:r>
              <a:rPr lang="en-US" dirty="0" smtClean="0"/>
              <a:t>cysts, or (v) poor definition of endometrial-</a:t>
            </a:r>
            <a:r>
              <a:rPr lang="en-US" dirty="0" err="1" smtClean="0"/>
              <a:t>myometrial</a:t>
            </a:r>
            <a:r>
              <a:rPr lang="en-US" dirty="0" smtClean="0"/>
              <a:t> junction.</a:t>
            </a:r>
          </a:p>
          <a:p>
            <a:pPr>
              <a:defRPr/>
            </a:pPr>
            <a:r>
              <a:rPr lang="en-US" dirty="0" smtClean="0"/>
              <a:t>Criteria (</a:t>
            </a:r>
            <a:r>
              <a:rPr lang="en-US" dirty="0" err="1" smtClean="0"/>
              <a:t>i</a:t>
            </a:r>
            <a:r>
              <a:rPr lang="en-US" dirty="0" smtClean="0"/>
              <a:t>) and (ii) were mandatory for a diagnosis of </a:t>
            </a:r>
            <a:r>
              <a:rPr lang="en-US" dirty="0" err="1" smtClean="0"/>
              <a:t>adenomyosis</a:t>
            </a:r>
            <a:r>
              <a:rPr lang="en-US" dirty="0" smtClean="0"/>
              <a:t>.</a:t>
            </a:r>
          </a:p>
          <a:p>
            <a:pPr>
              <a:defRPr/>
            </a:pPr>
            <a:r>
              <a:rPr lang="en-US" dirty="0" smtClean="0"/>
              <a:t>The remainder of the criteria were used to confirm the presence of</a:t>
            </a:r>
          </a:p>
          <a:p>
            <a:pPr>
              <a:defRPr/>
            </a:pPr>
            <a:r>
              <a:rPr lang="en-US" dirty="0" err="1" smtClean="0"/>
              <a:t>adenomyosis</a:t>
            </a:r>
            <a:r>
              <a:rPr lang="en-US" dirty="0" smtClean="0"/>
              <a:t> and not all were required for a diagnosis of</a:t>
            </a:r>
          </a:p>
          <a:p>
            <a:pPr>
              <a:defRPr/>
            </a:pPr>
            <a:r>
              <a:rPr lang="en-US" dirty="0" err="1" smtClean="0"/>
              <a:t>adenomyosis</a:t>
            </a:r>
            <a:r>
              <a:rPr lang="en-US" dirty="0" smtClean="0"/>
              <a:t>.</a:t>
            </a:r>
            <a:endParaRPr lang="tr-TR" dirty="0" smtClean="0"/>
          </a:p>
          <a:p>
            <a:pPr>
              <a:defRPr/>
            </a:pPr>
            <a:endParaRPr lang="tr-TR" dirty="0" smtClean="0"/>
          </a:p>
          <a:p>
            <a:pPr>
              <a:defRPr/>
            </a:pPr>
            <a:r>
              <a:rPr lang="en-US" dirty="0" err="1" smtClean="0"/>
              <a:t>cytochrome</a:t>
            </a:r>
            <a:r>
              <a:rPr lang="en-US" dirty="0" smtClean="0"/>
              <a:t> P450 in the </a:t>
            </a:r>
            <a:r>
              <a:rPr lang="en-US" dirty="0" err="1" smtClean="0"/>
              <a:t>eutopic</a:t>
            </a:r>
            <a:r>
              <a:rPr lang="en-US" dirty="0" smtClean="0"/>
              <a:t> endometrium [22].</a:t>
            </a:r>
          </a:p>
          <a:p>
            <a:pPr>
              <a:defRPr/>
            </a:pPr>
            <a:r>
              <a:rPr lang="en-US" dirty="0" smtClean="0"/>
              <a:t>Treatment with IVF/ICSI exaggerates </a:t>
            </a:r>
            <a:r>
              <a:rPr lang="en-US" dirty="0" err="1" smtClean="0"/>
              <a:t>subendometrial</a:t>
            </a:r>
            <a:r>
              <a:rPr lang="en-US" dirty="0" smtClean="0"/>
              <a:t> contractility</a:t>
            </a:r>
          </a:p>
          <a:p>
            <a:pPr>
              <a:defRPr/>
            </a:pPr>
            <a:r>
              <a:rPr lang="en-US" dirty="0" smtClean="0"/>
              <a:t>[23] and reduces endometrial blood flow compared to</a:t>
            </a:r>
          </a:p>
          <a:p>
            <a:pPr>
              <a:defRPr/>
            </a:pPr>
            <a:r>
              <a:rPr lang="en-US" dirty="0" smtClean="0"/>
              <a:t>the natural cycle [24] which may alter potential adverse effects</a:t>
            </a:r>
          </a:p>
          <a:p>
            <a:pPr>
              <a:defRPr/>
            </a:pPr>
            <a:r>
              <a:rPr lang="en-US" dirty="0" smtClean="0"/>
              <a:t>specifically attributed to </a:t>
            </a:r>
            <a:r>
              <a:rPr lang="en-US" dirty="0" err="1" smtClean="0"/>
              <a:t>adenomyosis</a:t>
            </a:r>
            <a:r>
              <a:rPr lang="en-US" dirty="0" smtClean="0"/>
              <a:t> and further account for</a:t>
            </a:r>
          </a:p>
          <a:p>
            <a:pPr>
              <a:defRPr/>
            </a:pPr>
            <a:r>
              <a:rPr lang="en-US" dirty="0" smtClean="0"/>
              <a:t>the negative findings of our study. Lower IVF pregnancy rates</a:t>
            </a:r>
          </a:p>
          <a:p>
            <a:pPr>
              <a:defRPr/>
            </a:pPr>
            <a:r>
              <a:rPr lang="en-US" dirty="0" smtClean="0"/>
              <a:t>have been reported in women with high expression of </a:t>
            </a:r>
            <a:r>
              <a:rPr lang="en-US" dirty="0" err="1" smtClean="0"/>
              <a:t>aromatase</a:t>
            </a:r>
            <a:endParaRPr lang="en-US" dirty="0" smtClean="0"/>
          </a:p>
          <a:p>
            <a:pPr>
              <a:defRPr/>
            </a:pPr>
            <a:r>
              <a:rPr lang="en-US" dirty="0" err="1" smtClean="0"/>
              <a:t>cytochrome</a:t>
            </a:r>
            <a:r>
              <a:rPr lang="en-US" dirty="0" smtClean="0"/>
              <a:t> P450 in the endometrium [25], with normalization</a:t>
            </a:r>
          </a:p>
          <a:p>
            <a:pPr>
              <a:defRPr/>
            </a:pPr>
            <a:r>
              <a:rPr lang="en-US" dirty="0" smtClean="0"/>
              <a:t>of such </a:t>
            </a:r>
            <a:r>
              <a:rPr lang="en-US" dirty="0" err="1" smtClean="0"/>
              <a:t>aromatase</a:t>
            </a:r>
            <a:r>
              <a:rPr lang="en-US" dirty="0" smtClean="0"/>
              <a:t> </a:t>
            </a:r>
            <a:r>
              <a:rPr lang="en-US" dirty="0" err="1" smtClean="0"/>
              <a:t>cytochrome</a:t>
            </a:r>
            <a:r>
              <a:rPr lang="en-US" dirty="0" smtClean="0"/>
              <a:t> P450 expression in patients with</a:t>
            </a:r>
          </a:p>
          <a:p>
            <a:pPr>
              <a:defRPr/>
            </a:pPr>
            <a:r>
              <a:rPr lang="en-US" dirty="0" smtClean="0"/>
              <a:t>endometriosis and </a:t>
            </a:r>
            <a:r>
              <a:rPr lang="en-US" dirty="0" err="1" smtClean="0"/>
              <a:t>adenomyosis</a:t>
            </a:r>
            <a:r>
              <a:rPr lang="en-US" dirty="0" smtClean="0"/>
              <a:t> who were treated for 1 month</a:t>
            </a:r>
          </a:p>
          <a:p>
            <a:pPr>
              <a:defRPr/>
            </a:pPr>
            <a:r>
              <a:rPr lang="en-US" dirty="0" smtClean="0"/>
              <a:t>with a daily dose of </a:t>
            </a:r>
            <a:r>
              <a:rPr lang="en-US" dirty="0" err="1" smtClean="0"/>
              <a:t>GnRH</a:t>
            </a:r>
            <a:r>
              <a:rPr lang="en-US" dirty="0" smtClean="0"/>
              <a:t>-agonist [26]. Therefore, the use of</a:t>
            </a:r>
          </a:p>
          <a:p>
            <a:pPr>
              <a:defRPr/>
            </a:pPr>
            <a:r>
              <a:rPr lang="en-US" dirty="0" err="1" smtClean="0"/>
              <a:t>GnRH</a:t>
            </a:r>
            <a:r>
              <a:rPr lang="en-US" dirty="0" smtClean="0"/>
              <a:t> agonist long down regulation protocol in our study may</a:t>
            </a:r>
          </a:p>
          <a:p>
            <a:pPr>
              <a:defRPr/>
            </a:pPr>
            <a:r>
              <a:rPr lang="en-US" dirty="0" smtClean="0"/>
              <a:t>also have explained the lack of effect of </a:t>
            </a:r>
            <a:r>
              <a:rPr lang="en-US" dirty="0" err="1" smtClean="0"/>
              <a:t>adenomyosis</a:t>
            </a:r>
            <a:r>
              <a:rPr lang="en-US" dirty="0" smtClean="0"/>
              <a:t> on IVF/ICSI</a:t>
            </a:r>
          </a:p>
          <a:p>
            <a:pPr>
              <a:defRPr/>
            </a:pPr>
            <a:r>
              <a:rPr lang="en-US" dirty="0" smtClean="0"/>
              <a:t>outcome.</a:t>
            </a:r>
          </a:p>
          <a:p>
            <a:pPr>
              <a:defRPr/>
            </a:pPr>
            <a:r>
              <a:rPr lang="en-US" dirty="0" smtClean="0"/>
              <a:t>To the best of our knowledge, there are five other observational</a:t>
            </a:r>
          </a:p>
          <a:p>
            <a:pPr>
              <a:defRPr/>
            </a:pPr>
            <a:r>
              <a:rPr lang="en-US" dirty="0" smtClean="0"/>
              <a:t>studies that have evaluated the impact of </a:t>
            </a:r>
            <a:r>
              <a:rPr lang="en-US" dirty="0" err="1" smtClean="0"/>
              <a:t>adenomyosis</a:t>
            </a:r>
            <a:r>
              <a:rPr lang="en-US" dirty="0" smtClean="0"/>
              <a:t> on IVF</a:t>
            </a:r>
          </a:p>
          <a:p>
            <a:pPr>
              <a:defRPr/>
            </a:pPr>
            <a:r>
              <a:rPr lang="en-US" dirty="0" smtClean="0"/>
              <a:t>outcome [11–15] demonstrating either no effect [11,15] or</a:t>
            </a:r>
          </a:p>
          <a:p>
            <a:pPr>
              <a:defRPr/>
            </a:pPr>
            <a:r>
              <a:rPr lang="en-US" dirty="0" smtClean="0"/>
              <a:t>detrimental effect [12–14] on IVF outcome in terms of pregnancy</a:t>
            </a:r>
          </a:p>
          <a:p>
            <a:pPr>
              <a:defRPr/>
            </a:pPr>
            <a:r>
              <a:rPr lang="en-US" dirty="0" smtClean="0"/>
              <a:t>or live birth rate. Four of the five studies have been published in</a:t>
            </a:r>
          </a:p>
          <a:p>
            <a:pPr>
              <a:defRPr/>
            </a:pPr>
            <a:r>
              <a:rPr lang="en-US" dirty="0" smtClean="0"/>
              <a:t>abstract format only (as proceedings of scientific conferences) [11–</a:t>
            </a:r>
          </a:p>
          <a:p>
            <a:pPr>
              <a:defRPr/>
            </a:pPr>
            <a:r>
              <a:rPr lang="en-US" dirty="0" smtClean="0"/>
              <a:t>14]. Only one of the three studies concluding an </a:t>
            </a:r>
            <a:r>
              <a:rPr lang="en-US" dirty="0" err="1" smtClean="0"/>
              <a:t>unfavourable</a:t>
            </a:r>
            <a:r>
              <a:rPr lang="en-US" dirty="0" smtClean="0"/>
              <a:t> IVF</a:t>
            </a:r>
          </a:p>
          <a:p>
            <a:pPr>
              <a:defRPr/>
            </a:pPr>
            <a:r>
              <a:rPr lang="en-US" dirty="0" smtClean="0"/>
              <a:t>outcome in patients with </a:t>
            </a:r>
            <a:r>
              <a:rPr lang="en-US" dirty="0" err="1" smtClean="0"/>
              <a:t>adenomyosis</a:t>
            </a:r>
            <a:r>
              <a:rPr lang="en-US" dirty="0" smtClean="0"/>
              <a:t> reported statistical tests of</a:t>
            </a:r>
          </a:p>
          <a:p>
            <a:pPr>
              <a:defRPr/>
            </a:pPr>
            <a:r>
              <a:rPr lang="en-US" dirty="0" smtClean="0"/>
              <a:t>comparison results to support their conclusions [12] and therefore</a:t>
            </a:r>
          </a:p>
          <a:p>
            <a:pPr>
              <a:defRPr/>
            </a:pPr>
            <a:r>
              <a:rPr lang="en-US" dirty="0" smtClean="0"/>
              <a:t>the results of the other two studies [13,14] may be due to chance</a:t>
            </a:r>
          </a:p>
          <a:p>
            <a:pPr>
              <a:defRPr/>
            </a:pPr>
            <a:r>
              <a:rPr lang="en-US" dirty="0" smtClean="0"/>
              <a:t>alone [27]. In addition, the detrimental impact of </a:t>
            </a:r>
            <a:r>
              <a:rPr lang="en-US" dirty="0" err="1" smtClean="0"/>
              <a:t>adenomyosis</a:t>
            </a:r>
            <a:r>
              <a:rPr lang="en-US" dirty="0" smtClean="0"/>
              <a:t> in</a:t>
            </a:r>
          </a:p>
          <a:p>
            <a:pPr>
              <a:defRPr/>
            </a:pPr>
            <a:r>
              <a:rPr lang="en-US" dirty="0" smtClean="0"/>
              <a:t>study by </a:t>
            </a:r>
            <a:r>
              <a:rPr lang="en-US" dirty="0" err="1" smtClean="0"/>
              <a:t>Wold</a:t>
            </a:r>
            <a:r>
              <a:rPr lang="en-US" dirty="0" smtClean="0"/>
              <a:t> et al. [14] was attributed to a higher premature</a:t>
            </a:r>
          </a:p>
          <a:p>
            <a:pPr>
              <a:defRPr/>
            </a:pPr>
            <a:r>
              <a:rPr lang="en-US" dirty="0" smtClean="0"/>
              <a:t>delivery rate with no difference in pregnancy rate</a:t>
            </a:r>
            <a:endParaRPr lang="tr-TR" dirty="0" smtClean="0"/>
          </a:p>
          <a:p>
            <a:pPr>
              <a:defRPr/>
            </a:pPr>
            <a:endParaRPr lang="tr-TR" dirty="0" smtClean="0"/>
          </a:p>
          <a:p>
            <a:pPr>
              <a:defRPr/>
            </a:pPr>
            <a:r>
              <a:rPr lang="en-US" dirty="0" smtClean="0"/>
              <a:t>In addition, both our study and that of </a:t>
            </a:r>
            <a:r>
              <a:rPr lang="en-US" dirty="0" err="1" smtClean="0"/>
              <a:t>Mijatovic</a:t>
            </a:r>
            <a:r>
              <a:rPr lang="en-US" dirty="0" smtClean="0"/>
              <a:t> et al. [15] used</a:t>
            </a:r>
          </a:p>
          <a:p>
            <a:pPr>
              <a:defRPr/>
            </a:pPr>
            <a:r>
              <a:rPr lang="en-US" dirty="0" smtClean="0"/>
              <a:t>the </a:t>
            </a:r>
            <a:r>
              <a:rPr lang="en-US" dirty="0" err="1" smtClean="0"/>
              <a:t>GnRH</a:t>
            </a:r>
            <a:r>
              <a:rPr lang="en-US" dirty="0" smtClean="0"/>
              <a:t> agonist long down regulation protocol with the latter</a:t>
            </a:r>
          </a:p>
          <a:p>
            <a:pPr>
              <a:defRPr/>
            </a:pPr>
            <a:r>
              <a:rPr lang="en-US" dirty="0" smtClean="0"/>
              <a:t>study using long-term pituitary down-regulation before IVF/ICSI.</a:t>
            </a:r>
          </a:p>
          <a:p>
            <a:pPr>
              <a:defRPr/>
            </a:pPr>
            <a:r>
              <a:rPr lang="en-US" dirty="0" smtClean="0"/>
              <a:t>The patient population in </a:t>
            </a:r>
            <a:r>
              <a:rPr lang="en-US" dirty="0" err="1" smtClean="0"/>
              <a:t>Mijatovic</a:t>
            </a:r>
            <a:r>
              <a:rPr lang="en-US" dirty="0" smtClean="0"/>
              <a:t> et al. [15] all had surgically</a:t>
            </a:r>
          </a:p>
          <a:p>
            <a:pPr>
              <a:defRPr/>
            </a:pPr>
            <a:r>
              <a:rPr lang="en-US" dirty="0" smtClean="0"/>
              <a:t>proven endometriosis whereas the patients in our study had</a:t>
            </a:r>
          </a:p>
          <a:p>
            <a:pPr>
              <a:defRPr/>
            </a:pPr>
            <a:r>
              <a:rPr lang="en-US" dirty="0" smtClean="0"/>
              <a:t>various causes of infertility as demonstrated in Table 1. It has</a:t>
            </a:r>
          </a:p>
          <a:p>
            <a:pPr>
              <a:defRPr/>
            </a:pPr>
            <a:r>
              <a:rPr lang="en-US" dirty="0" smtClean="0"/>
              <a:t>previously been discussed above how the use of </a:t>
            </a:r>
            <a:r>
              <a:rPr lang="en-US" dirty="0" err="1" smtClean="0"/>
              <a:t>GnRH</a:t>
            </a:r>
            <a:r>
              <a:rPr lang="en-US" dirty="0" smtClean="0"/>
              <a:t> agonist may</a:t>
            </a:r>
          </a:p>
          <a:p>
            <a:pPr>
              <a:defRPr/>
            </a:pPr>
            <a:r>
              <a:rPr lang="en-US" dirty="0" smtClean="0"/>
              <a:t>explain the lack of effect of </a:t>
            </a:r>
            <a:r>
              <a:rPr lang="en-US" dirty="0" err="1" smtClean="0"/>
              <a:t>adenomyosis</a:t>
            </a:r>
            <a:r>
              <a:rPr lang="en-US" dirty="0" smtClean="0"/>
              <a:t> on IVF/ICSI outcome [26].</a:t>
            </a:r>
          </a:p>
          <a:p>
            <a:pPr>
              <a:defRPr/>
            </a:pPr>
            <a:r>
              <a:rPr lang="en-US" dirty="0" smtClean="0"/>
              <a:t>Unfortunately, the three studies demonstrating an adverse effect</a:t>
            </a:r>
          </a:p>
          <a:p>
            <a:pPr>
              <a:defRPr/>
            </a:pPr>
            <a:r>
              <a:rPr lang="en-US" dirty="0" smtClean="0"/>
              <a:t>[12–14] on IVF/ICSI outcome did not report the ovarian stimulation</a:t>
            </a:r>
          </a:p>
          <a:p>
            <a:pPr>
              <a:defRPr/>
            </a:pPr>
            <a:r>
              <a:rPr lang="en-US" dirty="0" smtClean="0"/>
              <a:t>protocol used</a:t>
            </a:r>
            <a:endParaRPr lang="en-US" dirty="0"/>
          </a:p>
        </p:txBody>
      </p:sp>
      <p:sp>
        <p:nvSpPr>
          <p:cNvPr id="4" name="Slide Number Placeholder 3"/>
          <p:cNvSpPr>
            <a:spLocks noGrp="1"/>
          </p:cNvSpPr>
          <p:nvPr>
            <p:ph type="sldNum" sz="quarter" idx="5"/>
          </p:nvPr>
        </p:nvSpPr>
        <p:spPr/>
        <p:txBody>
          <a:bodyPr/>
          <a:lstStyle/>
          <a:p>
            <a:pPr>
              <a:defRPr/>
            </a:pPr>
            <a:fld id="{7C63DC3C-EA21-4EAF-A393-68F56B69886A}" type="slidenum">
              <a:rPr lang="tr-TR" smtClean="0"/>
              <a:pPr>
                <a:defRPr/>
              </a:pPr>
              <a:t>82</a:t>
            </a:fld>
            <a:endParaRPr lang="tr-TR"/>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normAutofit lnSpcReduction="10000"/>
          </a:bodyPr>
          <a:lstStyle/>
          <a:p>
            <a:pPr>
              <a:defRPr/>
            </a:pPr>
            <a:r>
              <a:rPr lang="en-US" b="1" dirty="0" err="1" smtClean="0"/>
              <a:t>Mijatovic</a:t>
            </a:r>
            <a:r>
              <a:rPr lang="en-US" b="1" dirty="0" smtClean="0"/>
              <a:t> V, </a:t>
            </a:r>
            <a:r>
              <a:rPr lang="en-US" b="1" dirty="0" err="1" smtClean="0"/>
              <a:t>Florijn</a:t>
            </a:r>
            <a:r>
              <a:rPr lang="en-US" b="1" dirty="0" smtClean="0"/>
              <a:t> E, </a:t>
            </a:r>
            <a:r>
              <a:rPr lang="en-US" b="1" dirty="0" err="1" smtClean="0"/>
              <a:t>Halim</a:t>
            </a:r>
            <a:r>
              <a:rPr lang="en-US" b="1" dirty="0" smtClean="0"/>
              <a:t> N, </a:t>
            </a:r>
            <a:r>
              <a:rPr lang="en-US" b="1" dirty="0" err="1" smtClean="0"/>
              <a:t>Schats</a:t>
            </a:r>
            <a:r>
              <a:rPr lang="en-US" b="1" dirty="0" smtClean="0"/>
              <a:t> R, </a:t>
            </a:r>
            <a:r>
              <a:rPr lang="en-US" b="1" dirty="0" err="1" smtClean="0"/>
              <a:t>Hompes</a:t>
            </a:r>
            <a:r>
              <a:rPr lang="en-US" b="1" dirty="0" smtClean="0"/>
              <a:t> P. (2010) </a:t>
            </a:r>
            <a:r>
              <a:rPr lang="en-US" b="1" dirty="0" err="1" smtClean="0"/>
              <a:t>Adenomyosis</a:t>
            </a:r>
            <a:r>
              <a:rPr lang="en-US" b="1" dirty="0" smtClean="0"/>
              <a:t> has no adverse effects on IVF/ICSI outcomes in women with endometriosis treated with long-term pituitary down-regulation before IVF/ICSI</a:t>
            </a:r>
            <a:r>
              <a:rPr lang="en-US" b="1" i="1" dirty="0" smtClean="0"/>
              <a:t>. </a:t>
            </a:r>
            <a:r>
              <a:rPr lang="en-US" b="1" i="1" dirty="0" err="1" smtClean="0"/>
              <a:t>Eur</a:t>
            </a:r>
            <a:r>
              <a:rPr lang="en-US" b="1" i="1" dirty="0" smtClean="0"/>
              <a:t> J </a:t>
            </a:r>
            <a:r>
              <a:rPr lang="en-US" b="1" i="1" dirty="0" err="1" smtClean="0"/>
              <a:t>Obstet</a:t>
            </a:r>
            <a:r>
              <a:rPr lang="en-US" b="1" i="1" dirty="0" smtClean="0"/>
              <a:t> </a:t>
            </a:r>
            <a:r>
              <a:rPr lang="en-US" b="1" i="1" dirty="0" err="1" smtClean="0"/>
              <a:t>Gynecol</a:t>
            </a:r>
            <a:r>
              <a:rPr lang="en-US" b="1" i="1" dirty="0" smtClean="0"/>
              <a:t> </a:t>
            </a:r>
            <a:r>
              <a:rPr lang="en-US" b="1" i="1" dirty="0" err="1" smtClean="0"/>
              <a:t>Reprod</a:t>
            </a:r>
            <a:r>
              <a:rPr lang="en-US" b="1" i="1" dirty="0" smtClean="0"/>
              <a:t> </a:t>
            </a:r>
            <a:r>
              <a:rPr lang="en-US" b="1" i="1" dirty="0" err="1" smtClean="0"/>
              <a:t>Biol</a:t>
            </a:r>
            <a:r>
              <a:rPr lang="en-US" b="1" i="1" dirty="0" smtClean="0"/>
              <a:t>, 151(1): 62-5.</a:t>
            </a:r>
            <a:endParaRPr lang="tr-TR" b="1" i="1" dirty="0" smtClean="0"/>
          </a:p>
          <a:p>
            <a:pPr>
              <a:defRPr/>
            </a:pPr>
            <a:endParaRPr lang="tr-TR" b="1" i="1" dirty="0" smtClean="0"/>
          </a:p>
          <a:p>
            <a:pPr>
              <a:defRPr/>
            </a:pPr>
            <a:r>
              <a:rPr lang="en-US" dirty="0" smtClean="0"/>
              <a:t>OBJECTIVES: To establish the effect of </a:t>
            </a:r>
            <a:r>
              <a:rPr lang="en-US" dirty="0" err="1" smtClean="0"/>
              <a:t>adenomyosis</a:t>
            </a:r>
            <a:r>
              <a:rPr lang="en-US" dirty="0" smtClean="0"/>
              <a:t> on IVF/ICSI outcomes in infertile patients with endometriosis who were pretreated with long-term (&gt;/=3 months) </a:t>
            </a:r>
            <a:r>
              <a:rPr lang="en-US" dirty="0" err="1" smtClean="0"/>
              <a:t>GnRH</a:t>
            </a:r>
            <a:r>
              <a:rPr lang="en-US" dirty="0" smtClean="0"/>
              <a:t>-agonist prior to IVF/ICSI. STUDY DESIGN: Retrospective study in 74 infertile patients with surgically proven endometriosis who were treated with IVF/ICSI between January 2002 and March 2007. The diagnosis of </a:t>
            </a:r>
            <a:r>
              <a:rPr lang="en-US" dirty="0" err="1" smtClean="0"/>
              <a:t>adenomyosis</a:t>
            </a:r>
            <a:r>
              <a:rPr lang="en-US" dirty="0" smtClean="0"/>
              <a:t> was based on </a:t>
            </a:r>
            <a:r>
              <a:rPr lang="en-US" dirty="0" err="1" smtClean="0"/>
              <a:t>transvaginal</a:t>
            </a:r>
            <a:r>
              <a:rPr lang="en-US" dirty="0" smtClean="0"/>
              <a:t> ultrasound criteria. All patients were pretreated with long-term (&gt;or=3 months) </a:t>
            </a:r>
            <a:r>
              <a:rPr lang="en-US" dirty="0" err="1" smtClean="0"/>
              <a:t>GnRH</a:t>
            </a:r>
            <a:r>
              <a:rPr lang="en-US" dirty="0" smtClean="0"/>
              <a:t>-agonist prior to IVF/ICSI. RESULTS: 90.4% of the patients were diagnosed with endometriosis </a:t>
            </a:r>
            <a:r>
              <a:rPr lang="en-US" dirty="0" err="1" smtClean="0"/>
              <a:t>rASRM</a:t>
            </a:r>
            <a:r>
              <a:rPr lang="en-US" dirty="0" smtClean="0"/>
              <a:t> stages III-IV. </a:t>
            </a:r>
            <a:r>
              <a:rPr lang="en-US" dirty="0" err="1" smtClean="0"/>
              <a:t>Adenomyosis</a:t>
            </a:r>
            <a:r>
              <a:rPr lang="en-US" dirty="0" smtClean="0"/>
              <a:t> was demonstrated in 27% of them and was predominantly located in the posterior wall of the uterus. The following IVF/ICSI outcomes were found: a mean duration of </a:t>
            </a:r>
            <a:r>
              <a:rPr lang="en-US" dirty="0" err="1" smtClean="0"/>
              <a:t>GnRH</a:t>
            </a:r>
            <a:r>
              <a:rPr lang="en-US" dirty="0" smtClean="0"/>
              <a:t>-agonist use prior to IVF/ICSI of 5.35 months (3-26); a mean dosage of FSH used of 208IU (75-450); the mean number of oocytes retrieved was 8.73 (1-30); the mean number of embryos obtained was 3.86 (0-16); the mean number of embryos transferred was 1.6; a mean fertilization rate of 43.6%; a mean implantation rate of 26.3%; a mean miscarriage rate of 24.3%; and a clinical pregnancy rate (fetal heart activity on ultrasound beyond 12 weeks of gestation) of 31.7%. No significant differences were found for any of the IVF/ICSI outcomes between women with and without </a:t>
            </a:r>
            <a:r>
              <a:rPr lang="en-US" dirty="0" err="1" smtClean="0"/>
              <a:t>adenomyosis</a:t>
            </a:r>
            <a:r>
              <a:rPr lang="en-US" dirty="0" smtClean="0"/>
              <a:t>. CONCLUSIONS: </a:t>
            </a:r>
            <a:r>
              <a:rPr lang="en-US" dirty="0" err="1" smtClean="0"/>
              <a:t>Adenomyosis</a:t>
            </a:r>
            <a:r>
              <a:rPr lang="en-US" dirty="0" smtClean="0"/>
              <a:t> had no adverse effects on IVF/ICSI outcomes in infertile women with proven endometriosis who were pretreated with long-term </a:t>
            </a:r>
            <a:r>
              <a:rPr lang="en-US" dirty="0" err="1" smtClean="0"/>
              <a:t>GnRH</a:t>
            </a:r>
            <a:r>
              <a:rPr lang="en-US" dirty="0" smtClean="0"/>
              <a:t>-agonist.</a:t>
            </a:r>
            <a:endParaRPr lang="en-US" dirty="0"/>
          </a:p>
        </p:txBody>
      </p:sp>
      <p:sp>
        <p:nvSpPr>
          <p:cNvPr id="67588" name="Slide Number Placeholder 3"/>
          <p:cNvSpPr>
            <a:spLocks noGrp="1"/>
          </p:cNvSpPr>
          <p:nvPr>
            <p:ph type="sldNum" sz="quarter" idx="5"/>
          </p:nvPr>
        </p:nvSpPr>
        <p:spPr/>
        <p:txBody>
          <a:bodyPr/>
          <a:lstStyle/>
          <a:p>
            <a:pPr>
              <a:defRPr/>
            </a:pPr>
            <a:fld id="{7C73FB0B-27F9-45F0-8283-A75174343FDC}" type="slidenum">
              <a:rPr lang="tr-TR" smtClean="0"/>
              <a:pPr>
                <a:defRPr/>
              </a:pPr>
              <a:t>84</a:t>
            </a:fld>
            <a:endParaRPr lang="tr-TR" smtClean="0"/>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8"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normAutofit lnSpcReduction="10000"/>
          </a:bodyPr>
          <a:lstStyle/>
          <a:p>
            <a:pPr>
              <a:defRPr/>
            </a:pPr>
            <a:r>
              <a:rPr lang="en-US" b="1" dirty="0" err="1" smtClean="0"/>
              <a:t>Mijatovic</a:t>
            </a:r>
            <a:r>
              <a:rPr lang="en-US" b="1" dirty="0" smtClean="0"/>
              <a:t> V, </a:t>
            </a:r>
            <a:r>
              <a:rPr lang="en-US" b="1" dirty="0" err="1" smtClean="0"/>
              <a:t>Florijn</a:t>
            </a:r>
            <a:r>
              <a:rPr lang="en-US" b="1" dirty="0" smtClean="0"/>
              <a:t> E, </a:t>
            </a:r>
            <a:r>
              <a:rPr lang="en-US" b="1" dirty="0" err="1" smtClean="0"/>
              <a:t>Halim</a:t>
            </a:r>
            <a:r>
              <a:rPr lang="en-US" b="1" dirty="0" smtClean="0"/>
              <a:t> N, </a:t>
            </a:r>
            <a:r>
              <a:rPr lang="en-US" b="1" dirty="0" err="1" smtClean="0"/>
              <a:t>Schats</a:t>
            </a:r>
            <a:r>
              <a:rPr lang="en-US" b="1" dirty="0" smtClean="0"/>
              <a:t> R, </a:t>
            </a:r>
            <a:r>
              <a:rPr lang="en-US" b="1" dirty="0" err="1" smtClean="0"/>
              <a:t>Hompes</a:t>
            </a:r>
            <a:r>
              <a:rPr lang="en-US" b="1" dirty="0" smtClean="0"/>
              <a:t> P. (2010) </a:t>
            </a:r>
            <a:r>
              <a:rPr lang="en-US" b="1" dirty="0" err="1" smtClean="0"/>
              <a:t>Adenomyosis</a:t>
            </a:r>
            <a:r>
              <a:rPr lang="en-US" b="1" dirty="0" smtClean="0"/>
              <a:t> has no adverse effects on IVF/ICSI outcomes in women with endometriosis treated with long-term pituitary down-regulation before IVF/ICSI</a:t>
            </a:r>
            <a:r>
              <a:rPr lang="en-US" b="1" i="1" dirty="0" smtClean="0"/>
              <a:t>. </a:t>
            </a:r>
            <a:r>
              <a:rPr lang="en-US" b="1" i="1" dirty="0" err="1" smtClean="0"/>
              <a:t>Eur</a:t>
            </a:r>
            <a:r>
              <a:rPr lang="en-US" b="1" i="1" dirty="0" smtClean="0"/>
              <a:t> J </a:t>
            </a:r>
            <a:r>
              <a:rPr lang="en-US" b="1" i="1" dirty="0" err="1" smtClean="0"/>
              <a:t>Obstet</a:t>
            </a:r>
            <a:r>
              <a:rPr lang="en-US" b="1" i="1" dirty="0" smtClean="0"/>
              <a:t> </a:t>
            </a:r>
            <a:r>
              <a:rPr lang="en-US" b="1" i="1" dirty="0" err="1" smtClean="0"/>
              <a:t>Gynecol</a:t>
            </a:r>
            <a:r>
              <a:rPr lang="en-US" b="1" i="1" dirty="0" smtClean="0"/>
              <a:t> </a:t>
            </a:r>
            <a:r>
              <a:rPr lang="en-US" b="1" i="1" dirty="0" err="1" smtClean="0"/>
              <a:t>Reprod</a:t>
            </a:r>
            <a:r>
              <a:rPr lang="en-US" b="1" i="1" dirty="0" smtClean="0"/>
              <a:t> </a:t>
            </a:r>
            <a:r>
              <a:rPr lang="en-US" b="1" i="1" dirty="0" err="1" smtClean="0"/>
              <a:t>Biol</a:t>
            </a:r>
            <a:r>
              <a:rPr lang="en-US" b="1" i="1" dirty="0" smtClean="0"/>
              <a:t>, 151(1): 62-5.</a:t>
            </a:r>
            <a:endParaRPr lang="tr-TR" b="1" i="1" dirty="0" smtClean="0"/>
          </a:p>
          <a:p>
            <a:pPr>
              <a:defRPr/>
            </a:pPr>
            <a:endParaRPr lang="tr-TR" b="1" i="1" dirty="0" smtClean="0"/>
          </a:p>
          <a:p>
            <a:pPr>
              <a:defRPr/>
            </a:pPr>
            <a:r>
              <a:rPr lang="en-US" dirty="0" smtClean="0"/>
              <a:t>OBJECTIVES: To establish the effect of </a:t>
            </a:r>
            <a:r>
              <a:rPr lang="en-US" dirty="0" err="1" smtClean="0"/>
              <a:t>adenomyosis</a:t>
            </a:r>
            <a:r>
              <a:rPr lang="en-US" dirty="0" smtClean="0"/>
              <a:t> on IVF/ICSI outcomes in infertile patients with endometriosis who were pretreated with long-term (&gt;/=3 months) </a:t>
            </a:r>
            <a:r>
              <a:rPr lang="en-US" dirty="0" err="1" smtClean="0"/>
              <a:t>GnRH</a:t>
            </a:r>
            <a:r>
              <a:rPr lang="en-US" dirty="0" smtClean="0"/>
              <a:t>-agonist prior to IVF/ICSI. STUDY DESIGN: Retrospective study in 74 infertile patients with surgically proven endometriosis who were treated with IVF/ICSI between January 2002 and March 2007. The diagnosis of </a:t>
            </a:r>
            <a:r>
              <a:rPr lang="en-US" dirty="0" err="1" smtClean="0"/>
              <a:t>adenomyosis</a:t>
            </a:r>
            <a:r>
              <a:rPr lang="en-US" dirty="0" smtClean="0"/>
              <a:t> was based on </a:t>
            </a:r>
            <a:r>
              <a:rPr lang="en-US" dirty="0" err="1" smtClean="0"/>
              <a:t>transvaginal</a:t>
            </a:r>
            <a:r>
              <a:rPr lang="en-US" dirty="0" smtClean="0"/>
              <a:t> ultrasound criteria. All patients were pretreated with long-term (&gt;or=3 months) </a:t>
            </a:r>
            <a:r>
              <a:rPr lang="en-US" dirty="0" err="1" smtClean="0"/>
              <a:t>GnRH</a:t>
            </a:r>
            <a:r>
              <a:rPr lang="en-US" dirty="0" smtClean="0"/>
              <a:t>-agonist prior to IVF/ICSI. RESULTS: 90.4% of the patients were diagnosed with endometriosis </a:t>
            </a:r>
            <a:r>
              <a:rPr lang="en-US" dirty="0" err="1" smtClean="0"/>
              <a:t>rASRM</a:t>
            </a:r>
            <a:r>
              <a:rPr lang="en-US" dirty="0" smtClean="0"/>
              <a:t> stages III-IV. </a:t>
            </a:r>
            <a:r>
              <a:rPr lang="en-US" dirty="0" err="1" smtClean="0"/>
              <a:t>Adenomyosis</a:t>
            </a:r>
            <a:r>
              <a:rPr lang="en-US" dirty="0" smtClean="0"/>
              <a:t> was demonstrated in 27% of them and was predominantly located in the posterior wall of the uterus. The following IVF/ICSI outcomes were found: a mean duration of </a:t>
            </a:r>
            <a:r>
              <a:rPr lang="en-US" dirty="0" err="1" smtClean="0"/>
              <a:t>GnRH</a:t>
            </a:r>
            <a:r>
              <a:rPr lang="en-US" dirty="0" smtClean="0"/>
              <a:t>-agonist use prior to IVF/ICSI of 5.35 months (3-26); a mean dosage of FSH used of 208IU (75-450); the mean number of oocytes retrieved was 8.73 (1-30); the mean number of embryos obtained was 3.86 (0-16); the mean number of embryos transferred was 1.6; a mean fertilization rate of 43.6%; a mean implantation rate of 26.3%; a mean miscarriage rate of 24.3%; and a clinical pregnancy rate (fetal heart activity on ultrasound beyond 12 weeks of gestation) of 31.7%. No significant differences were found for any of the IVF/ICSI outcomes between women with and without </a:t>
            </a:r>
            <a:r>
              <a:rPr lang="en-US" dirty="0" err="1" smtClean="0"/>
              <a:t>adenomyosis</a:t>
            </a:r>
            <a:r>
              <a:rPr lang="en-US" dirty="0" smtClean="0"/>
              <a:t>. CONCLUSIONS: </a:t>
            </a:r>
            <a:r>
              <a:rPr lang="en-US" dirty="0" err="1" smtClean="0"/>
              <a:t>Adenomyosis</a:t>
            </a:r>
            <a:r>
              <a:rPr lang="en-US" dirty="0" smtClean="0"/>
              <a:t> had no adverse effects on IVF/ICSI outcomes in infertile women with proven endometriosis who were pretreated with long-term </a:t>
            </a:r>
            <a:r>
              <a:rPr lang="en-US" dirty="0" err="1" smtClean="0"/>
              <a:t>GnRH</a:t>
            </a:r>
            <a:r>
              <a:rPr lang="en-US" dirty="0" smtClean="0"/>
              <a:t>-agonist.</a:t>
            </a:r>
            <a:endParaRPr lang="en-US" dirty="0"/>
          </a:p>
        </p:txBody>
      </p:sp>
      <p:sp>
        <p:nvSpPr>
          <p:cNvPr id="67588" name="Slide Number Placeholder 3"/>
          <p:cNvSpPr>
            <a:spLocks noGrp="1"/>
          </p:cNvSpPr>
          <p:nvPr>
            <p:ph type="sldNum" sz="quarter" idx="5"/>
          </p:nvPr>
        </p:nvSpPr>
        <p:spPr/>
        <p:txBody>
          <a:bodyPr/>
          <a:lstStyle/>
          <a:p>
            <a:pPr>
              <a:defRPr/>
            </a:pPr>
            <a:fld id="{0EFBFCE0-6CAD-49F1-AA85-E497AA3E69D0}" type="slidenum">
              <a:rPr lang="tr-TR" smtClean="0"/>
              <a:pPr>
                <a:defRPr/>
              </a:pPr>
              <a:t>85</a:t>
            </a:fld>
            <a:endParaRPr lang="tr-TR" smtClean="0"/>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1 Slayt Görüntüsü Yer Tutucusu"/>
          <p:cNvSpPr>
            <a:spLocks noGrp="1" noRot="1" noChangeAspect="1" noTextEdit="1"/>
          </p:cNvSpPr>
          <p:nvPr>
            <p:ph type="sldImg"/>
          </p:nvPr>
        </p:nvSpPr>
        <p:spPr>
          <a:ln/>
        </p:spPr>
      </p:sp>
      <p:sp>
        <p:nvSpPr>
          <p:cNvPr id="131075" name="2 Not Yer Tutucusu"/>
          <p:cNvSpPr>
            <a:spLocks noGrp="1"/>
          </p:cNvSpPr>
          <p:nvPr>
            <p:ph type="body" idx="1"/>
          </p:nvPr>
        </p:nvSpPr>
        <p:spPr>
          <a:ln/>
        </p:spPr>
        <p:txBody>
          <a:bodyPr/>
          <a:lstStyle/>
          <a:p>
            <a:pPr marL="228600" indent="-228600">
              <a:defRPr/>
            </a:pPr>
            <a:r>
              <a:rPr lang="en-US" b="1" dirty="0" err="1" smtClean="0"/>
              <a:t>Sallam</a:t>
            </a:r>
            <a:r>
              <a:rPr lang="en-US" b="1" dirty="0" smtClean="0"/>
              <a:t> HN, Garcia-Velasco JA, Dias S, Arici A. (2006) Long-term pituitary down-regulation before in vitro fertilization (IVF) for women with endometriosis</a:t>
            </a:r>
            <a:r>
              <a:rPr lang="en-US" b="1" i="1" dirty="0" smtClean="0"/>
              <a:t>. Cochrane Database </a:t>
            </a:r>
            <a:r>
              <a:rPr lang="en-US" b="1" i="1" dirty="0" err="1" smtClean="0"/>
              <a:t>Syst</a:t>
            </a:r>
            <a:r>
              <a:rPr lang="en-US" b="1" i="1" dirty="0" smtClean="0"/>
              <a:t> Rev (1): CD004635.</a:t>
            </a:r>
            <a:endParaRPr lang="tr-TR" b="1" i="1" dirty="0" smtClean="0"/>
          </a:p>
          <a:p>
            <a:pPr marL="228600" indent="-228600">
              <a:buFontTx/>
              <a:buAutoNum type="arabicPeriod"/>
              <a:defRPr/>
            </a:pPr>
            <a:endParaRPr lang="tr-TR" b="1" i="1" dirty="0" smtClean="0"/>
          </a:p>
          <a:p>
            <a:pPr marL="228600" indent="-228600">
              <a:defRPr/>
            </a:pPr>
            <a:r>
              <a:rPr lang="en-US" dirty="0" smtClean="0"/>
              <a:t>BACKGROUND: Women with endometriosis who are treated with in vitro fertilization (IVF) or </a:t>
            </a:r>
            <a:r>
              <a:rPr lang="en-US" dirty="0" err="1" smtClean="0"/>
              <a:t>intracytoplasmic</a:t>
            </a:r>
            <a:r>
              <a:rPr lang="en-US" dirty="0" smtClean="0"/>
              <a:t> sperm injection (ICSI) have a lower pregnancy rate compared to women with tubal factor infertility. It has been suggested that the administration of gonadotrophin releasing hormone (</a:t>
            </a:r>
            <a:r>
              <a:rPr lang="en-US" dirty="0" err="1" smtClean="0"/>
              <a:t>GnRH</a:t>
            </a:r>
            <a:r>
              <a:rPr lang="en-US" dirty="0" smtClean="0"/>
              <a:t>) agonists for a few months prior to IVF or ICSI increases the pregnancy rate. OBJECTIVES: To determine the effectiveness of administering </a:t>
            </a:r>
            <a:r>
              <a:rPr lang="en-US" dirty="0" err="1" smtClean="0"/>
              <a:t>GnRH</a:t>
            </a:r>
            <a:r>
              <a:rPr lang="en-US" dirty="0" smtClean="0"/>
              <a:t> agonists for three to six months prior to IVF or ICSI in women with endometriosis. SEARCH STRATEGY: We used computer searches of the Cochrane Central Register of Controlled Trials (CENTRAL), MEDLINE, EMBASE, the National Research Register (NRR) and the MDSG </a:t>
            </a:r>
            <a:r>
              <a:rPr lang="en-US" dirty="0" err="1" smtClean="0"/>
              <a:t>Specialised</a:t>
            </a:r>
            <a:r>
              <a:rPr lang="en-US" dirty="0" smtClean="0"/>
              <a:t> Register of controlled trials. We </a:t>
            </a:r>
            <a:r>
              <a:rPr lang="en-US" dirty="0" err="1" smtClean="0"/>
              <a:t>handsearched</a:t>
            </a:r>
            <a:r>
              <a:rPr lang="en-US" dirty="0" smtClean="0"/>
              <a:t> proceedings of annual meetings of the American Society for Reproductive Medicine (ASRM) and the European Society for Human Reproduction and Embryology (ESHRE). We reviewed lists of references in original research and review articles. We contacted experts in various countries to identify unpublished trials. SELECTION CRITERIA: We included </a:t>
            </a:r>
            <a:r>
              <a:rPr lang="en-US" dirty="0" err="1" smtClean="0"/>
              <a:t>randomised</a:t>
            </a:r>
            <a:r>
              <a:rPr lang="en-US" dirty="0" smtClean="0"/>
              <a:t> controlled trials using any </a:t>
            </a:r>
            <a:r>
              <a:rPr lang="en-US" dirty="0" err="1" smtClean="0"/>
              <a:t>GnRH</a:t>
            </a:r>
            <a:r>
              <a:rPr lang="en-US" dirty="0" smtClean="0"/>
              <a:t> agonist prior to IVF or ICSI to treat women with any degree of endometriosis diagnosed by laparoscopy or </a:t>
            </a:r>
            <a:r>
              <a:rPr lang="en-US" dirty="0" err="1" smtClean="0"/>
              <a:t>laparotomy</a:t>
            </a:r>
            <a:r>
              <a:rPr lang="en-US" dirty="0" smtClean="0"/>
              <a:t> DATA COLLECTION AND ANALYSIS: Two independent review authors abstracted data (HNS and JGV). We sent e-mails to investigators to seek additional information. We assessed the validity of each study using the methods suggested in the Cochrane Handbook. The data were checked by the third review author (SD) and any disagreement was resolved by arbitration with the fourth review author (AA). We generated 2 x 2 tables for principal outcome measures. The </a:t>
            </a:r>
            <a:r>
              <a:rPr lang="en-US" dirty="0" err="1" smtClean="0"/>
              <a:t>Peto</a:t>
            </a:r>
            <a:r>
              <a:rPr lang="en-US" dirty="0" smtClean="0"/>
              <a:t>-modified Mantel-</a:t>
            </a:r>
            <a:r>
              <a:rPr lang="en-US" dirty="0" err="1" smtClean="0"/>
              <a:t>Haenszel</a:t>
            </a:r>
            <a:r>
              <a:rPr lang="en-US" dirty="0" smtClean="0"/>
              <a:t> technique was used to calculate odds ratios (OR) and assess statistical heterogeneity between studies. MAIN RESULTS: Three </a:t>
            </a:r>
            <a:r>
              <a:rPr lang="en-US" dirty="0" err="1" smtClean="0"/>
              <a:t>randomised</a:t>
            </a:r>
            <a:r>
              <a:rPr lang="en-US" dirty="0" smtClean="0"/>
              <a:t> controlled trials (with 165 women) were included. The live birth rate per woman was significantly higher in women receiving the </a:t>
            </a:r>
            <a:r>
              <a:rPr lang="en-US" dirty="0" err="1" smtClean="0"/>
              <a:t>GnRH</a:t>
            </a:r>
            <a:r>
              <a:rPr lang="en-US" dirty="0" smtClean="0"/>
              <a:t> agonist compared to the control group (OR 9.19, 95% CI 1.08 to 78.22). However, this was based on one trial reporting "viable pregnancy" only. The clinical pregnancy rate per woman was also significantly higher (three studies: OR 4.28, 95% CI 2.00 to 9.15). The information on miscarriage rates came from two trials with high heterogeneity and, therefore, results of the meta-analysis were doubtful. The included studies provided insufficient data to investigate the effects of administration of </a:t>
            </a:r>
            <a:r>
              <a:rPr lang="en-US" dirty="0" err="1" smtClean="0"/>
              <a:t>GnRH</a:t>
            </a:r>
            <a:r>
              <a:rPr lang="en-US" dirty="0" smtClean="0"/>
              <a:t> agonists on multiple or ectopic pregnancies, fetal abnormalities or other complications. AUTHORS' CONCLUSIONS: The administration of </a:t>
            </a:r>
            <a:r>
              <a:rPr lang="en-US" dirty="0" err="1" smtClean="0"/>
              <a:t>GnRH</a:t>
            </a:r>
            <a:r>
              <a:rPr lang="en-US" dirty="0" smtClean="0"/>
              <a:t> agonists for a period of three to six months prior to IVF or ICSI in women with endometriosis increases the odds of clinical pregnancy by fourfold. Data regarding adverse effects of this therapy on the mother or fetus are not available at present.</a:t>
            </a:r>
            <a:endParaRPr lang="tr-TR" dirty="0" smtClean="0"/>
          </a:p>
          <a:p>
            <a:pPr>
              <a:defRPr/>
            </a:pPr>
            <a:endParaRPr lang="tr-TR" dirty="0" smtClean="0"/>
          </a:p>
        </p:txBody>
      </p:sp>
      <p:sp>
        <p:nvSpPr>
          <p:cNvPr id="132100" name="3 Slayt Numarası Yer Tutucusu"/>
          <p:cNvSpPr>
            <a:spLocks noGrp="1"/>
          </p:cNvSpPr>
          <p:nvPr>
            <p:ph type="sldNum" sz="quarter" idx="5"/>
          </p:nvPr>
        </p:nvSpPr>
        <p:spPr/>
        <p:txBody>
          <a:bodyPr/>
          <a:lstStyle/>
          <a:p>
            <a:pPr>
              <a:defRPr/>
            </a:pPr>
            <a:fld id="{BF0153F3-CB2D-490A-9639-53269D9130FE}" type="slidenum">
              <a:rPr lang="tr-TR" smtClean="0"/>
              <a:pPr>
                <a:defRPr/>
              </a:pPr>
              <a:t>89</a:t>
            </a:fld>
            <a:endParaRPr lang="tr-TR" smtClean="0"/>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Slide Image Placeholder 1"/>
          <p:cNvSpPr>
            <a:spLocks noGrp="1" noRot="1" noChangeAspect="1" noTextEdit="1"/>
          </p:cNvSpPr>
          <p:nvPr>
            <p:ph type="sldImg"/>
          </p:nvPr>
        </p:nvSpPr>
        <p:spPr>
          <a:ln/>
        </p:spPr>
      </p:sp>
      <p:sp>
        <p:nvSpPr>
          <p:cNvPr id="118787" name="Notes Placeholder 2"/>
          <p:cNvSpPr>
            <a:spLocks noGrp="1"/>
          </p:cNvSpPr>
          <p:nvPr>
            <p:ph type="body" idx="1"/>
          </p:nvPr>
        </p:nvSpPr>
        <p:spPr>
          <a:noFill/>
          <a:ln/>
        </p:spPr>
        <p:txBody>
          <a:bodyPr/>
          <a:lstStyle/>
          <a:p>
            <a:r>
              <a:rPr lang="en-US" dirty="0" smtClean="0"/>
              <a:t>Four women, who previously had undergone multiple unsuccessful in vitro </a:t>
            </a:r>
            <a:r>
              <a:rPr lang="en-US" dirty="0" err="1" smtClean="0"/>
              <a:t>fertilisation</a:t>
            </a:r>
            <a:r>
              <a:rPr lang="en-US" dirty="0" smtClean="0"/>
              <a:t> (IVF) cycles because of failure of</a:t>
            </a:r>
          </a:p>
          <a:p>
            <a:r>
              <a:rPr lang="en-US" dirty="0" smtClean="0"/>
              <a:t>implantation of good quality embryos, were identified as having coexisting uterine </a:t>
            </a:r>
            <a:r>
              <a:rPr lang="en-US" dirty="0" err="1" smtClean="0"/>
              <a:t>adenomyosis</a:t>
            </a:r>
            <a:r>
              <a:rPr lang="en-US" dirty="0" smtClean="0"/>
              <a:t>. Endometrial biopsies</a:t>
            </a:r>
          </a:p>
          <a:p>
            <a:r>
              <a:rPr lang="en-US" dirty="0" smtClean="0"/>
              <a:t>showed that </a:t>
            </a:r>
            <a:r>
              <a:rPr lang="en-US" dirty="0" err="1" smtClean="0"/>
              <a:t>adenomyosis</a:t>
            </a:r>
            <a:r>
              <a:rPr lang="en-US" dirty="0" smtClean="0"/>
              <a:t> was associated with a prominent aggregation of macrophages within the superficial endometrial</a:t>
            </a:r>
          </a:p>
          <a:p>
            <a:r>
              <a:rPr lang="en-US" dirty="0" smtClean="0"/>
              <a:t>glands, potentially interfering with embryo implantation. The inactivation of </a:t>
            </a:r>
            <a:r>
              <a:rPr lang="en-US" dirty="0" err="1" smtClean="0"/>
              <a:t>adenomyosis</a:t>
            </a:r>
            <a:r>
              <a:rPr lang="en-US" dirty="0" smtClean="0"/>
              <a:t> by an ultra-long pituitary</a:t>
            </a:r>
          </a:p>
          <a:p>
            <a:r>
              <a:rPr lang="en-US" dirty="0" err="1" smtClean="0"/>
              <a:t>downregulation</a:t>
            </a:r>
            <a:r>
              <a:rPr lang="en-US" dirty="0" smtClean="0"/>
              <a:t> regime promptly resulted in successful pregnancy for all women in this case series.</a:t>
            </a:r>
            <a:endParaRPr lang="tr-TR" dirty="0" smtClean="0"/>
          </a:p>
          <a:p>
            <a:endParaRPr lang="tr-TR" dirty="0" smtClean="0"/>
          </a:p>
          <a:p>
            <a:r>
              <a:rPr lang="en-US" dirty="0" smtClean="0"/>
              <a:t>Table 1 shows the abrupt reversal in reproductive fortune</a:t>
            </a:r>
          </a:p>
          <a:p>
            <a:r>
              <a:rPr lang="en-US" dirty="0" smtClean="0"/>
              <a:t>for these women once their </a:t>
            </a:r>
            <a:r>
              <a:rPr lang="en-US" dirty="0" err="1" smtClean="0"/>
              <a:t>adenomyosis</a:t>
            </a:r>
            <a:r>
              <a:rPr lang="en-US" dirty="0" smtClean="0"/>
              <a:t> had been</a:t>
            </a:r>
          </a:p>
          <a:p>
            <a:r>
              <a:rPr lang="en-US" dirty="0" smtClean="0"/>
              <a:t>inactivated with ultra-long pituitary </a:t>
            </a:r>
            <a:r>
              <a:rPr lang="en-US" dirty="0" err="1" smtClean="0"/>
              <a:t>downregulation</a:t>
            </a:r>
            <a:r>
              <a:rPr lang="en-US" dirty="0" smtClean="0"/>
              <a:t> therapy.</a:t>
            </a:r>
          </a:p>
          <a:p>
            <a:r>
              <a:rPr lang="en-US" dirty="0" smtClean="0"/>
              <a:t>Prior to the diagnosis and treatment of </a:t>
            </a:r>
            <a:r>
              <a:rPr lang="en-US" dirty="0" err="1" smtClean="0"/>
              <a:t>adenomyosis</a:t>
            </a:r>
            <a:r>
              <a:rPr lang="en-US" dirty="0" smtClean="0"/>
              <a:t>, this</a:t>
            </a:r>
          </a:p>
          <a:p>
            <a:r>
              <a:rPr lang="en-US" dirty="0" smtClean="0"/>
              <a:t>group had on average 15 embryos transferred without a</a:t>
            </a:r>
          </a:p>
          <a:p>
            <a:r>
              <a:rPr lang="en-US" dirty="0" smtClean="0"/>
              <a:t>successful pregnancy, yet all the women were successfully</a:t>
            </a:r>
          </a:p>
          <a:p>
            <a:r>
              <a:rPr lang="en-US" dirty="0" smtClean="0"/>
              <a:t>pregnant within 1–2 cycles of IVF (average two embryos)</a:t>
            </a:r>
          </a:p>
          <a:p>
            <a:r>
              <a:rPr lang="en-US" dirty="0" smtClean="0"/>
              <a:t>after ultra-long </a:t>
            </a:r>
            <a:r>
              <a:rPr lang="en-US" dirty="0" err="1" smtClean="0"/>
              <a:t>downregulation</a:t>
            </a:r>
            <a:r>
              <a:rPr lang="en-US" dirty="0" smtClean="0"/>
              <a:t> therapy had been</a:t>
            </a:r>
          </a:p>
          <a:p>
            <a:r>
              <a:rPr lang="en-US" dirty="0" smtClean="0"/>
              <a:t>commenced</a:t>
            </a:r>
          </a:p>
        </p:txBody>
      </p:sp>
      <p:sp>
        <p:nvSpPr>
          <p:cNvPr id="4" name="Slide Number Placeholder 3"/>
          <p:cNvSpPr>
            <a:spLocks noGrp="1"/>
          </p:cNvSpPr>
          <p:nvPr>
            <p:ph type="sldNum" sz="quarter" idx="5"/>
          </p:nvPr>
        </p:nvSpPr>
        <p:spPr/>
        <p:txBody>
          <a:bodyPr/>
          <a:lstStyle/>
          <a:p>
            <a:pPr>
              <a:defRPr/>
            </a:pPr>
            <a:fld id="{7F3FB73F-F948-4B6D-AD21-F386CAB78BF5}" type="slidenum">
              <a:rPr lang="tr-TR" smtClean="0"/>
              <a:pPr>
                <a:defRPr/>
              </a:pPr>
              <a:t>90</a:t>
            </a:fld>
            <a:endParaRPr lang="tr-TR"/>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Slide Image Placeholder 1"/>
          <p:cNvSpPr>
            <a:spLocks noGrp="1" noRot="1" noChangeAspect="1" noTextEdit="1"/>
          </p:cNvSpPr>
          <p:nvPr>
            <p:ph type="sldImg"/>
          </p:nvPr>
        </p:nvSpPr>
        <p:spPr>
          <a:ln/>
        </p:spPr>
      </p:sp>
      <p:sp>
        <p:nvSpPr>
          <p:cNvPr id="121859" name="Notes Placeholder 2"/>
          <p:cNvSpPr>
            <a:spLocks noGrp="1"/>
          </p:cNvSpPr>
          <p:nvPr>
            <p:ph type="body" idx="1"/>
          </p:nvPr>
        </p:nvSpPr>
        <p:spPr>
          <a:noFill/>
          <a:ln/>
        </p:spPr>
        <p:txBody>
          <a:bodyPr/>
          <a:lstStyle/>
          <a:p>
            <a:r>
              <a:rPr lang="en-US" smtClean="0"/>
              <a:t>Four women, who previously had undergone multiple unsuccessful in vitro fertilisation (IVF) cycles because of failure of</a:t>
            </a:r>
          </a:p>
          <a:p>
            <a:r>
              <a:rPr lang="en-US" smtClean="0"/>
              <a:t>implantation of good quality embryos, were identified as having coexisting uterine adenomyosis. Endometrial biopsies</a:t>
            </a:r>
          </a:p>
          <a:p>
            <a:r>
              <a:rPr lang="en-US" smtClean="0"/>
              <a:t>showed that adenomyosis was associated with a prominent aggregation of macrophages within the superficial endometrial</a:t>
            </a:r>
          </a:p>
          <a:p>
            <a:r>
              <a:rPr lang="en-US" smtClean="0"/>
              <a:t>glands, potentially interfering with embryo implantation. The inactivation of adenomyosis by an ultra-long pituitary</a:t>
            </a:r>
          </a:p>
          <a:p>
            <a:r>
              <a:rPr lang="en-US" smtClean="0"/>
              <a:t>downregulation regime promptly resulted in successful pregnancy for all women in this case series.</a:t>
            </a:r>
            <a:endParaRPr lang="tr-TR" smtClean="0"/>
          </a:p>
          <a:p>
            <a:endParaRPr lang="tr-TR" smtClean="0"/>
          </a:p>
          <a:p>
            <a:r>
              <a:rPr lang="en-US" smtClean="0"/>
              <a:t>Table 1 shows the abrupt reversal in reproductive fortune</a:t>
            </a:r>
          </a:p>
          <a:p>
            <a:r>
              <a:rPr lang="en-US" smtClean="0"/>
              <a:t>for these women once their adenomyosis had been</a:t>
            </a:r>
          </a:p>
          <a:p>
            <a:r>
              <a:rPr lang="en-US" smtClean="0"/>
              <a:t>inactivated with ultra-long pituitary downregulation therapy.</a:t>
            </a:r>
          </a:p>
          <a:p>
            <a:r>
              <a:rPr lang="en-US" smtClean="0"/>
              <a:t>Prior to the diagnosis and treatment of adenomyosis, this</a:t>
            </a:r>
          </a:p>
          <a:p>
            <a:r>
              <a:rPr lang="en-US" smtClean="0"/>
              <a:t>group had on average 15 embryos transferred without a</a:t>
            </a:r>
          </a:p>
          <a:p>
            <a:r>
              <a:rPr lang="en-US" smtClean="0"/>
              <a:t>successful pregnancy, yet all the women were successfully</a:t>
            </a:r>
          </a:p>
          <a:p>
            <a:r>
              <a:rPr lang="en-US" smtClean="0"/>
              <a:t>pregnant within 1–2 cycles of IVF (average two embryos)</a:t>
            </a:r>
          </a:p>
          <a:p>
            <a:r>
              <a:rPr lang="en-US" smtClean="0"/>
              <a:t>after ultra-long downregulation therapy had been</a:t>
            </a:r>
          </a:p>
          <a:p>
            <a:r>
              <a:rPr lang="en-US" smtClean="0"/>
              <a:t>commenced</a:t>
            </a:r>
          </a:p>
        </p:txBody>
      </p:sp>
      <p:sp>
        <p:nvSpPr>
          <p:cNvPr id="4" name="Slide Number Placeholder 3"/>
          <p:cNvSpPr>
            <a:spLocks noGrp="1"/>
          </p:cNvSpPr>
          <p:nvPr>
            <p:ph type="sldNum" sz="quarter" idx="5"/>
          </p:nvPr>
        </p:nvSpPr>
        <p:spPr/>
        <p:txBody>
          <a:bodyPr/>
          <a:lstStyle/>
          <a:p>
            <a:pPr>
              <a:defRPr/>
            </a:pPr>
            <a:fld id="{A4924851-5216-401A-8621-B29DE43929B4}" type="slidenum">
              <a:rPr lang="tr-TR" smtClean="0"/>
              <a:pPr>
                <a:defRPr/>
              </a:pPr>
              <a:t>91</a:t>
            </a:fld>
            <a:endParaRPr lang="tr-TR"/>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2" name="Slide Image Placeholder 1"/>
          <p:cNvSpPr>
            <a:spLocks noGrp="1" noRot="1" noChangeAspect="1" noTextEdit="1"/>
          </p:cNvSpPr>
          <p:nvPr>
            <p:ph type="sldImg"/>
          </p:nvPr>
        </p:nvSpPr>
        <p:spPr>
          <a:ln/>
        </p:spPr>
      </p:sp>
      <p:sp>
        <p:nvSpPr>
          <p:cNvPr id="117763" name="Notes Placeholder 2"/>
          <p:cNvSpPr>
            <a:spLocks noGrp="1"/>
          </p:cNvSpPr>
          <p:nvPr>
            <p:ph type="body" idx="1"/>
          </p:nvPr>
        </p:nvSpPr>
        <p:spPr>
          <a:noFill/>
          <a:ln/>
        </p:spPr>
        <p:txBody>
          <a:bodyPr/>
          <a:lstStyle/>
          <a:p>
            <a:r>
              <a:rPr lang="en-US" b="1" dirty="0" smtClean="0"/>
              <a:t>de Ziegler D, </a:t>
            </a:r>
            <a:r>
              <a:rPr lang="en-US" b="1" dirty="0" err="1" smtClean="0"/>
              <a:t>Gayet</a:t>
            </a:r>
            <a:r>
              <a:rPr lang="en-US" b="1" dirty="0" smtClean="0"/>
              <a:t> V, </a:t>
            </a:r>
            <a:r>
              <a:rPr lang="en-US" b="1" dirty="0" err="1" smtClean="0"/>
              <a:t>Aubriot</a:t>
            </a:r>
            <a:r>
              <a:rPr lang="en-US" b="1" dirty="0" smtClean="0"/>
              <a:t> FX, et al. (2010) Use of oral contraceptives in women with endometriosis before assisted reproduction treatment improves outcomes</a:t>
            </a:r>
            <a:r>
              <a:rPr lang="en-US" b="1" i="1" dirty="0" smtClean="0"/>
              <a:t>. </a:t>
            </a:r>
            <a:r>
              <a:rPr lang="en-US" b="1" i="1" dirty="0" err="1" smtClean="0"/>
              <a:t>Fertil</a:t>
            </a:r>
            <a:r>
              <a:rPr lang="en-US" b="1" i="1" dirty="0" smtClean="0"/>
              <a:t> </a:t>
            </a:r>
            <a:r>
              <a:rPr lang="en-US" b="1" i="1" dirty="0" err="1" smtClean="0"/>
              <a:t>Steril</a:t>
            </a:r>
            <a:r>
              <a:rPr lang="en-US" b="1" i="1" dirty="0" smtClean="0"/>
              <a:t>, 94(7): 2796-9.</a:t>
            </a:r>
          </a:p>
          <a:p>
            <a:endParaRPr lang="tr-TR" dirty="0" smtClean="0"/>
          </a:p>
          <a:p>
            <a:r>
              <a:rPr lang="en-US" dirty="0" smtClean="0"/>
              <a:t>In women with endometriosis, including those with </a:t>
            </a:r>
            <a:r>
              <a:rPr lang="en-US" dirty="0" err="1" smtClean="0"/>
              <a:t>endometriomas</a:t>
            </a:r>
            <a:r>
              <a:rPr lang="en-US" dirty="0" smtClean="0"/>
              <a:t>, 6 to 8 weeks of continuous use of oral contraception (OC) before assisted reproduction treatment (ART) maintains ART outcomes comparable with the outcomes of age-matched controls without endometriosis. In contrast, ART outcomes are markedly compromised in endometriosis patients who are not pretreated with OC. Ovarian responsiveness to stimulation was not altered by 6 to 8 weeks' use of pre-ART OC, including in poor responders with </a:t>
            </a:r>
            <a:r>
              <a:rPr lang="en-US" dirty="0" err="1" smtClean="0"/>
              <a:t>endometriomas</a:t>
            </a:r>
            <a:r>
              <a:rPr lang="en-US" dirty="0" smtClean="0"/>
              <a:t>.</a:t>
            </a:r>
            <a:endParaRPr lang="tr-TR" dirty="0" smtClean="0"/>
          </a:p>
          <a:p>
            <a:endParaRPr lang="tr-TR" dirty="0" smtClean="0"/>
          </a:p>
          <a:p>
            <a:r>
              <a:rPr lang="en-US" dirty="0" smtClean="0"/>
              <a:t>In women with endometriosis, including those with </a:t>
            </a:r>
            <a:r>
              <a:rPr lang="en-US" dirty="0" err="1" smtClean="0"/>
              <a:t>endometriomas</a:t>
            </a:r>
            <a:r>
              <a:rPr lang="en-US" dirty="0" smtClean="0"/>
              <a:t>, 6 to 8 weeks of continuous use of oral contraception (OC) before assisted reproduction treatment (ART) maintains ART outcomes comparable with the outcomes of age-matched controls without endometriosis. In contrast, ART outcomes are markedly compromised in endometriosis patients who are not pretreated with OC. Ovarian responsiveness to stimulation was not altered by 6 to 8 weeks' use of pre-ART OC, including in poor responders with </a:t>
            </a:r>
            <a:r>
              <a:rPr lang="en-US" dirty="0" err="1" smtClean="0"/>
              <a:t>endometriomas</a:t>
            </a:r>
            <a:r>
              <a:rPr lang="en-US" dirty="0" smtClean="0"/>
              <a:t>.</a:t>
            </a:r>
            <a:endParaRPr lang="tr-TR" dirty="0" smtClean="0"/>
          </a:p>
          <a:p>
            <a:endParaRPr lang="tr-TR" dirty="0" smtClean="0"/>
          </a:p>
          <a:p>
            <a:r>
              <a:rPr lang="en-US" dirty="0" smtClean="0"/>
              <a:t>all patients received an OC preparation containing</a:t>
            </a:r>
            <a:r>
              <a:rPr lang="tr-TR" dirty="0" smtClean="0"/>
              <a:t> </a:t>
            </a:r>
            <a:r>
              <a:rPr lang="en-US" dirty="0" smtClean="0"/>
              <a:t>0.03 mg of </a:t>
            </a:r>
            <a:r>
              <a:rPr lang="en-US" dirty="0" err="1" smtClean="0"/>
              <a:t>ethinyl</a:t>
            </a:r>
            <a:r>
              <a:rPr lang="en-US" dirty="0" smtClean="0"/>
              <a:t> E2 (EE) and 0.125 mg of </a:t>
            </a:r>
            <a:r>
              <a:rPr lang="en-US" dirty="0" err="1" smtClean="0"/>
              <a:t>levonorgestrel</a:t>
            </a:r>
            <a:r>
              <a:rPr lang="en-US" dirty="0" smtClean="0"/>
              <a:t> (</a:t>
            </a:r>
            <a:r>
              <a:rPr lang="en-US" dirty="0" err="1" smtClean="0"/>
              <a:t>Minidril</a:t>
            </a:r>
            <a:r>
              <a:rPr lang="en-US" dirty="0" smtClean="0"/>
              <a:t>;</a:t>
            </a:r>
          </a:p>
          <a:p>
            <a:r>
              <a:rPr lang="en-US" dirty="0" err="1" smtClean="0"/>
              <a:t>Codepharma</a:t>
            </a:r>
            <a:r>
              <a:rPr lang="en-US" dirty="0" smtClean="0"/>
              <a:t> Laboratories, Boulogne, France),</a:t>
            </a:r>
            <a:r>
              <a:rPr lang="tr-TR" dirty="0" smtClean="0"/>
              <a:t> (=</a:t>
            </a:r>
            <a:r>
              <a:rPr lang="tr-TR" dirty="0" err="1" smtClean="0"/>
              <a:t>Lo</a:t>
            </a:r>
            <a:r>
              <a:rPr lang="tr-TR" dirty="0" smtClean="0"/>
              <a:t>-</a:t>
            </a:r>
            <a:r>
              <a:rPr lang="tr-TR" dirty="0" err="1" smtClean="0"/>
              <a:t>Ovral</a:t>
            </a:r>
            <a:r>
              <a:rPr lang="tr-TR" dirty="0" smtClean="0"/>
              <a:t>)</a:t>
            </a:r>
            <a:r>
              <a:rPr lang="en-US" dirty="0" smtClean="0"/>
              <a:t> starting on day</a:t>
            </a:r>
            <a:r>
              <a:rPr lang="tr-TR" dirty="0" smtClean="0"/>
              <a:t> </a:t>
            </a:r>
            <a:r>
              <a:rPr lang="en-US" dirty="0" smtClean="0"/>
              <a:t>2 of the menstrual cycle.</a:t>
            </a:r>
            <a:r>
              <a:rPr lang="tr-TR" dirty="0" smtClean="0"/>
              <a:t> </a:t>
            </a:r>
            <a:r>
              <a:rPr lang="en-US" dirty="0" smtClean="0"/>
              <a:t>Pre-ART use of OC was continued for 1 to 3 weeks in</a:t>
            </a:r>
            <a:r>
              <a:rPr lang="tr-TR" dirty="0" smtClean="0"/>
              <a:t> </a:t>
            </a:r>
            <a:r>
              <a:rPr lang="en-US" dirty="0" smtClean="0"/>
              <a:t>controls, and 6 to 8 weeks in patients with endometriosis</a:t>
            </a:r>
            <a:endParaRPr lang="tr-TR" dirty="0" smtClean="0"/>
          </a:p>
        </p:txBody>
      </p:sp>
      <p:sp>
        <p:nvSpPr>
          <p:cNvPr id="68612" name="Slide Number Placeholder 3"/>
          <p:cNvSpPr>
            <a:spLocks noGrp="1"/>
          </p:cNvSpPr>
          <p:nvPr>
            <p:ph type="sldNum" sz="quarter" idx="5"/>
          </p:nvPr>
        </p:nvSpPr>
        <p:spPr/>
        <p:txBody>
          <a:bodyPr/>
          <a:lstStyle/>
          <a:p>
            <a:pPr>
              <a:defRPr/>
            </a:pPr>
            <a:fld id="{A82901C6-934A-4728-88BC-E08CB22E33B5}" type="slidenum">
              <a:rPr lang="tr-TR" smtClean="0"/>
              <a:pPr>
                <a:defRPr/>
              </a:pPr>
              <a:t>92</a:t>
            </a:fld>
            <a:endParaRPr lang="tr-TR" smtClean="0"/>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2" name="Slide Image Placeholder 1"/>
          <p:cNvSpPr>
            <a:spLocks noGrp="1" noRot="1" noChangeAspect="1" noTextEdit="1"/>
          </p:cNvSpPr>
          <p:nvPr>
            <p:ph type="sldImg"/>
          </p:nvPr>
        </p:nvSpPr>
        <p:spPr>
          <a:ln/>
        </p:spPr>
      </p:sp>
      <p:sp>
        <p:nvSpPr>
          <p:cNvPr id="117763" name="Notes Placeholder 2"/>
          <p:cNvSpPr>
            <a:spLocks noGrp="1"/>
          </p:cNvSpPr>
          <p:nvPr>
            <p:ph type="body" idx="1"/>
          </p:nvPr>
        </p:nvSpPr>
        <p:spPr>
          <a:noFill/>
          <a:ln/>
        </p:spPr>
        <p:txBody>
          <a:bodyPr/>
          <a:lstStyle/>
          <a:p>
            <a:r>
              <a:rPr lang="en-US" b="1" dirty="0" smtClean="0"/>
              <a:t>de Ziegler D, </a:t>
            </a:r>
            <a:r>
              <a:rPr lang="en-US" b="1" dirty="0" err="1" smtClean="0"/>
              <a:t>Gayet</a:t>
            </a:r>
            <a:r>
              <a:rPr lang="en-US" b="1" dirty="0" smtClean="0"/>
              <a:t> V, </a:t>
            </a:r>
            <a:r>
              <a:rPr lang="en-US" b="1" dirty="0" err="1" smtClean="0"/>
              <a:t>Aubriot</a:t>
            </a:r>
            <a:r>
              <a:rPr lang="en-US" b="1" dirty="0" smtClean="0"/>
              <a:t> FX, et al. (2010) Use of oral contraceptives in women with endometriosis before assisted reproduction treatment improves outcomes</a:t>
            </a:r>
            <a:r>
              <a:rPr lang="en-US" b="1" i="1" dirty="0" smtClean="0"/>
              <a:t>. </a:t>
            </a:r>
            <a:r>
              <a:rPr lang="en-US" b="1" i="1" dirty="0" err="1" smtClean="0"/>
              <a:t>Fertil</a:t>
            </a:r>
            <a:r>
              <a:rPr lang="en-US" b="1" i="1" dirty="0" smtClean="0"/>
              <a:t> </a:t>
            </a:r>
            <a:r>
              <a:rPr lang="en-US" b="1" i="1" dirty="0" err="1" smtClean="0"/>
              <a:t>Steril</a:t>
            </a:r>
            <a:r>
              <a:rPr lang="en-US" b="1" i="1" dirty="0" smtClean="0"/>
              <a:t>, 94(7): 2796-9.</a:t>
            </a:r>
          </a:p>
          <a:p>
            <a:endParaRPr lang="tr-TR" dirty="0" smtClean="0"/>
          </a:p>
          <a:p>
            <a:r>
              <a:rPr lang="en-US" dirty="0" smtClean="0"/>
              <a:t>In women with endometriosis, including those with </a:t>
            </a:r>
            <a:r>
              <a:rPr lang="en-US" dirty="0" err="1" smtClean="0"/>
              <a:t>endometriomas</a:t>
            </a:r>
            <a:r>
              <a:rPr lang="en-US" dirty="0" smtClean="0"/>
              <a:t>, 6 to 8 weeks of continuous use of oral contraception (OC) before assisted reproduction treatment (ART) maintains ART outcomes comparable with the outcomes of age-matched controls without endometriosis. In contrast, ART outcomes are markedly compromised in endometriosis patients who are not pretreated with OC. Ovarian responsiveness to stimulation was not altered by 6 to 8 weeks' use of pre-ART OC, including in poor responders with </a:t>
            </a:r>
            <a:r>
              <a:rPr lang="en-US" dirty="0" err="1" smtClean="0"/>
              <a:t>endometriomas</a:t>
            </a:r>
            <a:r>
              <a:rPr lang="en-US" dirty="0" smtClean="0"/>
              <a:t>.</a:t>
            </a:r>
            <a:endParaRPr lang="tr-TR" dirty="0" smtClean="0"/>
          </a:p>
          <a:p>
            <a:endParaRPr lang="tr-TR" dirty="0" smtClean="0"/>
          </a:p>
          <a:p>
            <a:r>
              <a:rPr lang="en-US" dirty="0" smtClean="0"/>
              <a:t>In women with endometriosis, including those with </a:t>
            </a:r>
            <a:r>
              <a:rPr lang="en-US" dirty="0" err="1" smtClean="0"/>
              <a:t>endometriomas</a:t>
            </a:r>
            <a:r>
              <a:rPr lang="en-US" dirty="0" smtClean="0"/>
              <a:t>, 6 to 8 weeks of continuous use of oral contraception (OC) before assisted reproduction treatment (ART) maintains ART outcomes comparable with the outcomes of age-matched controls without endometriosis. In contrast, ART outcomes are markedly compromised in endometriosis patients who are not pretreated with OC. Ovarian responsiveness to stimulation was not altered by 6 to 8 weeks' use of pre-ART OC, including in poor responders with </a:t>
            </a:r>
            <a:r>
              <a:rPr lang="en-US" dirty="0" err="1" smtClean="0"/>
              <a:t>endometriomas</a:t>
            </a:r>
            <a:r>
              <a:rPr lang="en-US" dirty="0" smtClean="0"/>
              <a:t>.</a:t>
            </a:r>
            <a:endParaRPr lang="tr-TR" dirty="0" smtClean="0"/>
          </a:p>
          <a:p>
            <a:endParaRPr lang="tr-TR" dirty="0" smtClean="0"/>
          </a:p>
          <a:p>
            <a:r>
              <a:rPr lang="en-US" dirty="0" smtClean="0"/>
              <a:t>all patients received an OC preparation containing</a:t>
            </a:r>
            <a:r>
              <a:rPr lang="tr-TR" dirty="0" smtClean="0"/>
              <a:t> </a:t>
            </a:r>
            <a:r>
              <a:rPr lang="en-US" dirty="0" smtClean="0"/>
              <a:t>0.03 mg of </a:t>
            </a:r>
            <a:r>
              <a:rPr lang="en-US" dirty="0" err="1" smtClean="0"/>
              <a:t>ethinyl</a:t>
            </a:r>
            <a:r>
              <a:rPr lang="en-US" dirty="0" smtClean="0"/>
              <a:t> E2 (EE) and 0.125 mg of </a:t>
            </a:r>
            <a:r>
              <a:rPr lang="en-US" dirty="0" err="1" smtClean="0"/>
              <a:t>levonorgestrel</a:t>
            </a:r>
            <a:r>
              <a:rPr lang="en-US" dirty="0" smtClean="0"/>
              <a:t> (</a:t>
            </a:r>
            <a:r>
              <a:rPr lang="en-US" dirty="0" err="1" smtClean="0"/>
              <a:t>Minidril</a:t>
            </a:r>
            <a:r>
              <a:rPr lang="en-US" dirty="0" smtClean="0"/>
              <a:t>;</a:t>
            </a:r>
          </a:p>
          <a:p>
            <a:r>
              <a:rPr lang="en-US" dirty="0" err="1" smtClean="0"/>
              <a:t>Codepharma</a:t>
            </a:r>
            <a:r>
              <a:rPr lang="en-US" dirty="0" smtClean="0"/>
              <a:t> Laboratories, Boulogne, France),</a:t>
            </a:r>
            <a:r>
              <a:rPr lang="tr-TR" dirty="0" smtClean="0"/>
              <a:t> (=</a:t>
            </a:r>
            <a:r>
              <a:rPr lang="tr-TR" dirty="0" err="1" smtClean="0"/>
              <a:t>Lo</a:t>
            </a:r>
            <a:r>
              <a:rPr lang="tr-TR" dirty="0" smtClean="0"/>
              <a:t>-</a:t>
            </a:r>
            <a:r>
              <a:rPr lang="tr-TR" dirty="0" err="1" smtClean="0"/>
              <a:t>Ovral</a:t>
            </a:r>
            <a:r>
              <a:rPr lang="tr-TR" dirty="0" smtClean="0"/>
              <a:t>)</a:t>
            </a:r>
            <a:r>
              <a:rPr lang="en-US" dirty="0" smtClean="0"/>
              <a:t> starting on day</a:t>
            </a:r>
            <a:r>
              <a:rPr lang="tr-TR" dirty="0" smtClean="0"/>
              <a:t> </a:t>
            </a:r>
            <a:r>
              <a:rPr lang="en-US" dirty="0" smtClean="0"/>
              <a:t>2 of the menstrual cycle.</a:t>
            </a:r>
            <a:r>
              <a:rPr lang="tr-TR" dirty="0" smtClean="0"/>
              <a:t> </a:t>
            </a:r>
            <a:r>
              <a:rPr lang="en-US" dirty="0" smtClean="0"/>
              <a:t>Pre-ART use of OC was continued for 1 to 3 weeks in</a:t>
            </a:r>
            <a:r>
              <a:rPr lang="tr-TR" dirty="0" smtClean="0"/>
              <a:t> </a:t>
            </a:r>
            <a:r>
              <a:rPr lang="en-US" dirty="0" smtClean="0"/>
              <a:t>controls, and 6 to 8 weeks in patients with endometriosis</a:t>
            </a:r>
            <a:endParaRPr lang="tr-TR" dirty="0" smtClean="0"/>
          </a:p>
        </p:txBody>
      </p:sp>
      <p:sp>
        <p:nvSpPr>
          <p:cNvPr id="68612" name="Slide Number Placeholder 3"/>
          <p:cNvSpPr>
            <a:spLocks noGrp="1"/>
          </p:cNvSpPr>
          <p:nvPr>
            <p:ph type="sldNum" sz="quarter" idx="5"/>
          </p:nvPr>
        </p:nvSpPr>
        <p:spPr/>
        <p:txBody>
          <a:bodyPr/>
          <a:lstStyle/>
          <a:p>
            <a:pPr>
              <a:defRPr/>
            </a:pPr>
            <a:fld id="{A82901C6-934A-4728-88BC-E08CB22E33B5}" type="slidenum">
              <a:rPr lang="tr-TR" smtClean="0"/>
              <a:pPr>
                <a:defRPr/>
              </a:pPr>
              <a:t>93</a:t>
            </a:fld>
            <a:endParaRPr lang="tr-TR"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Slide Image Placeholder 1"/>
          <p:cNvSpPr>
            <a:spLocks noGrp="1" noRot="1" noChangeAspect="1" noTextEdit="1"/>
          </p:cNvSpPr>
          <p:nvPr>
            <p:ph type="sldImg"/>
          </p:nvPr>
        </p:nvSpPr>
        <p:spPr>
          <a:ln/>
        </p:spPr>
      </p:sp>
      <p:sp>
        <p:nvSpPr>
          <p:cNvPr id="97283" name="Notes Placeholder 2"/>
          <p:cNvSpPr>
            <a:spLocks noGrp="1"/>
          </p:cNvSpPr>
          <p:nvPr>
            <p:ph type="body" idx="1"/>
          </p:nvPr>
        </p:nvSpPr>
        <p:spPr>
          <a:noFill/>
          <a:ln/>
        </p:spPr>
        <p:txBody>
          <a:bodyPr/>
          <a:lstStyle/>
          <a:p>
            <a:endParaRPr lang="en-US" dirty="0" smtClean="0"/>
          </a:p>
        </p:txBody>
      </p:sp>
      <p:sp>
        <p:nvSpPr>
          <p:cNvPr id="4" name="Slide Number Placeholder 3"/>
          <p:cNvSpPr>
            <a:spLocks noGrp="1"/>
          </p:cNvSpPr>
          <p:nvPr>
            <p:ph type="sldNum" sz="quarter" idx="5"/>
          </p:nvPr>
        </p:nvSpPr>
        <p:spPr/>
        <p:txBody>
          <a:bodyPr/>
          <a:lstStyle/>
          <a:p>
            <a:pPr>
              <a:defRPr/>
            </a:pPr>
            <a:fld id="{3EFD0F43-4E02-43FB-9845-DBA6775856E3}" type="slidenum">
              <a:rPr lang="tr-TR" smtClean="0"/>
              <a:pPr>
                <a:defRPr/>
              </a:pPr>
              <a:t>10</a:t>
            </a:fld>
            <a:endParaRPr lang="tr-TR"/>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47500" lnSpcReduction="20000"/>
          </a:bodyPr>
          <a:lstStyle/>
          <a:p>
            <a:r>
              <a:rPr lang="en-US" sz="1200" kern="1200" baseline="0" dirty="0" smtClean="0">
                <a:solidFill>
                  <a:schemeClr val="tx1"/>
                </a:solidFill>
                <a:latin typeface="Times New Roman" pitchFamily="18" charset="0"/>
                <a:ea typeface="+mn-ea"/>
                <a:cs typeface="+mn-cs"/>
              </a:rPr>
              <a:t>study question: Is </a:t>
            </a:r>
            <a:r>
              <a:rPr lang="en-US" sz="1200" kern="1200" baseline="0" dirty="0" err="1" smtClean="0">
                <a:solidFill>
                  <a:schemeClr val="tx1"/>
                </a:solidFill>
                <a:latin typeface="Times New Roman" pitchFamily="18" charset="0"/>
                <a:ea typeface="+mn-ea"/>
                <a:cs typeface="+mn-cs"/>
              </a:rPr>
              <a:t>adenomyosis</a:t>
            </a:r>
            <a:r>
              <a:rPr lang="en-US" sz="1200" kern="1200" baseline="0" dirty="0" smtClean="0">
                <a:solidFill>
                  <a:schemeClr val="tx1"/>
                </a:solidFill>
                <a:latin typeface="Times New Roman" pitchFamily="18" charset="0"/>
                <a:ea typeface="+mn-ea"/>
                <a:cs typeface="+mn-cs"/>
              </a:rPr>
              <a:t> associated with IVF/ICSI outcome in terms of clinical pregnancy rate?</a:t>
            </a:r>
          </a:p>
          <a:p>
            <a:r>
              <a:rPr lang="en-US" sz="1200" kern="1200" baseline="0" dirty="0" err="1" smtClean="0">
                <a:solidFill>
                  <a:schemeClr val="tx1"/>
                </a:solidFill>
                <a:latin typeface="Times New Roman" pitchFamily="18" charset="0"/>
                <a:ea typeface="+mn-ea"/>
                <a:cs typeface="+mn-cs"/>
              </a:rPr>
              <a:t>summaryanswer</a:t>
            </a:r>
            <a:r>
              <a:rPr lang="en-US" sz="1200" kern="1200" baseline="0" dirty="0" smtClean="0">
                <a:solidFill>
                  <a:schemeClr val="tx1"/>
                </a:solidFill>
                <a:latin typeface="Times New Roman" pitchFamily="18" charset="0"/>
                <a:ea typeface="+mn-ea"/>
                <a:cs typeface="+mn-cs"/>
              </a:rPr>
              <a:t>: In a meta-analysis of published data, women with </a:t>
            </a:r>
            <a:r>
              <a:rPr lang="en-US" sz="1200" kern="1200" baseline="0" dirty="0" err="1" smtClean="0">
                <a:solidFill>
                  <a:schemeClr val="tx1"/>
                </a:solidFill>
                <a:latin typeface="Times New Roman" pitchFamily="18" charset="0"/>
                <a:ea typeface="+mn-ea"/>
                <a:cs typeface="+mn-cs"/>
              </a:rPr>
              <a:t>adenomyosis</a:t>
            </a:r>
            <a:r>
              <a:rPr lang="en-US" sz="1200" kern="1200" baseline="0" dirty="0" smtClean="0">
                <a:solidFill>
                  <a:schemeClr val="tx1"/>
                </a:solidFill>
                <a:latin typeface="Times New Roman" pitchFamily="18" charset="0"/>
                <a:ea typeface="+mn-ea"/>
                <a:cs typeface="+mn-cs"/>
              </a:rPr>
              <a:t> had a 28% reduction in the likelihood of clinical pregnancy</a:t>
            </a:r>
          </a:p>
          <a:p>
            <a:r>
              <a:rPr lang="en-US" sz="1200" kern="1200" baseline="0" dirty="0" smtClean="0">
                <a:solidFill>
                  <a:schemeClr val="tx1"/>
                </a:solidFill>
                <a:latin typeface="Times New Roman" pitchFamily="18" charset="0"/>
                <a:ea typeface="+mn-ea"/>
                <a:cs typeface="+mn-cs"/>
              </a:rPr>
              <a:t>at IVF/ICSI compared with women without </a:t>
            </a:r>
            <a:r>
              <a:rPr lang="en-US" sz="1200" kern="1200" baseline="0" dirty="0" err="1" smtClean="0">
                <a:solidFill>
                  <a:schemeClr val="tx1"/>
                </a:solidFill>
                <a:latin typeface="Times New Roman" pitchFamily="18" charset="0"/>
                <a:ea typeface="+mn-ea"/>
                <a:cs typeface="+mn-cs"/>
              </a:rPr>
              <a:t>adenomyosis</a:t>
            </a:r>
            <a:r>
              <a:rPr lang="en-US" sz="1200" kern="1200" baseline="0" dirty="0" smtClean="0">
                <a:solidFill>
                  <a:schemeClr val="tx1"/>
                </a:solidFill>
                <a:latin typeface="Times New Roman" pitchFamily="18" charset="0"/>
                <a:ea typeface="+mn-ea"/>
                <a:cs typeface="+mn-cs"/>
              </a:rPr>
              <a:t>.</a:t>
            </a:r>
          </a:p>
          <a:p>
            <a:r>
              <a:rPr lang="en-US" sz="1200" kern="1200" baseline="0" dirty="0" smtClean="0">
                <a:solidFill>
                  <a:schemeClr val="tx1"/>
                </a:solidFill>
                <a:latin typeface="Times New Roman" pitchFamily="18" charset="0"/>
                <a:ea typeface="+mn-ea"/>
                <a:cs typeface="+mn-cs"/>
              </a:rPr>
              <a:t>what is known already: Estimates of the effect of </a:t>
            </a:r>
            <a:r>
              <a:rPr lang="en-US" sz="1200" kern="1200" baseline="0" dirty="0" err="1" smtClean="0">
                <a:solidFill>
                  <a:schemeClr val="tx1"/>
                </a:solidFill>
                <a:latin typeface="Times New Roman" pitchFamily="18" charset="0"/>
                <a:ea typeface="+mn-ea"/>
                <a:cs typeface="+mn-cs"/>
              </a:rPr>
              <a:t>adenomyosis</a:t>
            </a:r>
            <a:r>
              <a:rPr lang="en-US" sz="1200" kern="1200" baseline="0" dirty="0" smtClean="0">
                <a:solidFill>
                  <a:schemeClr val="tx1"/>
                </a:solidFill>
                <a:latin typeface="Times New Roman" pitchFamily="18" charset="0"/>
                <a:ea typeface="+mn-ea"/>
                <a:cs typeface="+mn-cs"/>
              </a:rPr>
              <a:t> on IVF/ICSI outcome are inconsistent.</a:t>
            </a:r>
          </a:p>
          <a:p>
            <a:r>
              <a:rPr lang="en-US" sz="1200" kern="1200" baseline="0" dirty="0" smtClean="0">
                <a:solidFill>
                  <a:schemeClr val="tx1"/>
                </a:solidFill>
                <a:latin typeface="Times New Roman" pitchFamily="18" charset="0"/>
                <a:ea typeface="+mn-ea"/>
                <a:cs typeface="+mn-cs"/>
              </a:rPr>
              <a:t>study design, size, duration: A systematic literature review and meta-analysis were conducted. A Medline search was performed</a:t>
            </a:r>
          </a:p>
          <a:p>
            <a:r>
              <a:rPr lang="en-US" sz="1200" kern="1200" baseline="0" dirty="0" smtClean="0">
                <a:solidFill>
                  <a:schemeClr val="tx1"/>
                </a:solidFill>
                <a:latin typeface="Times New Roman" pitchFamily="18" charset="0"/>
                <a:ea typeface="+mn-ea"/>
                <a:cs typeface="+mn-cs"/>
              </a:rPr>
              <a:t>to identify all the comparative studies published from January 1998 to June 2013 in the English language literature on IVF/ICSI outcome in women</a:t>
            </a:r>
          </a:p>
          <a:p>
            <a:r>
              <a:rPr lang="en-US" sz="1200" kern="1200" baseline="0" dirty="0" smtClean="0">
                <a:solidFill>
                  <a:schemeClr val="tx1"/>
                </a:solidFill>
                <a:latin typeface="Times New Roman" pitchFamily="18" charset="0"/>
                <a:ea typeface="+mn-ea"/>
                <a:cs typeface="+mn-cs"/>
              </a:rPr>
              <a:t>with and without </a:t>
            </a:r>
            <a:r>
              <a:rPr lang="en-US" sz="1200" kern="1200" baseline="0" dirty="0" err="1" smtClean="0">
                <a:solidFill>
                  <a:schemeClr val="tx1"/>
                </a:solidFill>
                <a:latin typeface="Times New Roman" pitchFamily="18" charset="0"/>
                <a:ea typeface="+mn-ea"/>
                <a:cs typeface="+mn-cs"/>
              </a:rPr>
              <a:t>adenomyosis</a:t>
            </a:r>
            <a:r>
              <a:rPr lang="en-US" sz="1200" kern="1200" baseline="0" dirty="0" smtClean="0">
                <a:solidFill>
                  <a:schemeClr val="tx1"/>
                </a:solidFill>
                <a:latin typeface="Times New Roman" pitchFamily="18" charset="0"/>
                <a:ea typeface="+mn-ea"/>
                <a:cs typeface="+mn-cs"/>
              </a:rPr>
              <a:t>. Two authors independently performed the literature screening, scrutinized articles of potential interest, selected</a:t>
            </a:r>
          </a:p>
          <a:p>
            <a:r>
              <a:rPr lang="en-US" sz="1200" kern="1200" baseline="0" dirty="0" smtClean="0">
                <a:solidFill>
                  <a:schemeClr val="tx1"/>
                </a:solidFill>
                <a:latin typeface="Times New Roman" pitchFamily="18" charset="0"/>
                <a:ea typeface="+mn-ea"/>
                <a:cs typeface="+mn-cs"/>
              </a:rPr>
              <a:t>relevant studies and extracted data. Studies were categorized based on research design.</a:t>
            </a:r>
          </a:p>
          <a:p>
            <a:r>
              <a:rPr lang="en-US" sz="1200" kern="1200" baseline="0" dirty="0" smtClean="0">
                <a:solidFill>
                  <a:schemeClr val="tx1"/>
                </a:solidFill>
                <a:latin typeface="Times New Roman" pitchFamily="18" charset="0"/>
                <a:ea typeface="+mn-ea"/>
                <a:cs typeface="+mn-cs"/>
              </a:rPr>
              <a:t>participants, setting, methods: Of the 17 articles assessed in detail, 9 were finally selected based on diagnosis of </a:t>
            </a:r>
            <a:r>
              <a:rPr lang="en-US" sz="1200" kern="1200" baseline="0" dirty="0" err="1" smtClean="0">
                <a:solidFill>
                  <a:schemeClr val="tx1"/>
                </a:solidFill>
                <a:latin typeface="Times New Roman" pitchFamily="18" charset="0"/>
                <a:ea typeface="+mn-ea"/>
                <a:cs typeface="+mn-cs"/>
              </a:rPr>
              <a:t>adenomyosis</a:t>
            </a:r>
            <a:r>
              <a:rPr lang="en-US" sz="1200" kern="1200" baseline="0" dirty="0" smtClean="0">
                <a:solidFill>
                  <a:schemeClr val="tx1"/>
                </a:solidFill>
                <a:latin typeface="Times New Roman" pitchFamily="18" charset="0"/>
                <a:ea typeface="+mn-ea"/>
                <a:cs typeface="+mn-cs"/>
              </a:rPr>
              <a:t> at</a:t>
            </a:r>
          </a:p>
          <a:p>
            <a:r>
              <a:rPr lang="en-US" sz="1200" kern="1200" baseline="0" dirty="0" smtClean="0">
                <a:solidFill>
                  <a:schemeClr val="tx1"/>
                </a:solidFill>
                <a:latin typeface="Times New Roman" pitchFamily="18" charset="0"/>
                <a:ea typeface="+mn-ea"/>
                <a:cs typeface="+mn-cs"/>
              </a:rPr>
              <a:t>magnetic resonance imaging or </a:t>
            </a:r>
            <a:r>
              <a:rPr lang="en-US" sz="1200" kern="1200" baseline="0" dirty="0" err="1" smtClean="0">
                <a:solidFill>
                  <a:schemeClr val="tx1"/>
                </a:solidFill>
                <a:latin typeface="Times New Roman" pitchFamily="18" charset="0"/>
                <a:ea typeface="+mn-ea"/>
                <a:cs typeface="+mn-cs"/>
              </a:rPr>
              <a:t>transvaginal</a:t>
            </a:r>
            <a:r>
              <a:rPr lang="en-US" sz="1200" kern="1200" baseline="0" dirty="0" smtClean="0">
                <a:solidFill>
                  <a:schemeClr val="tx1"/>
                </a:solidFill>
                <a:latin typeface="Times New Roman" pitchFamily="18" charset="0"/>
                <a:ea typeface="+mn-ea"/>
                <a:cs typeface="+mn-cs"/>
              </a:rPr>
              <a:t> </a:t>
            </a:r>
            <a:r>
              <a:rPr lang="en-US" sz="1200" kern="1200" baseline="0" dirty="0" err="1" smtClean="0">
                <a:solidFill>
                  <a:schemeClr val="tx1"/>
                </a:solidFill>
                <a:latin typeface="Times New Roman" pitchFamily="18" charset="0"/>
                <a:ea typeface="+mn-ea"/>
                <a:cs typeface="+mn-cs"/>
              </a:rPr>
              <a:t>ultrasonography</a:t>
            </a:r>
            <a:r>
              <a:rPr lang="en-US" sz="1200" kern="1200" baseline="0" dirty="0" smtClean="0">
                <a:solidFill>
                  <a:schemeClr val="tx1"/>
                </a:solidFill>
                <a:latin typeface="Times New Roman" pitchFamily="18" charset="0"/>
                <a:ea typeface="+mn-ea"/>
                <a:cs typeface="+mn-cs"/>
              </a:rPr>
              <a:t>. The quality of studies was evaluated by means of the Newcastle-Ottawa scale. A</a:t>
            </a:r>
          </a:p>
          <a:p>
            <a:r>
              <a:rPr lang="en-US" sz="1200" kern="1200" baseline="0" dirty="0" smtClean="0">
                <a:solidFill>
                  <a:schemeClr val="tx1"/>
                </a:solidFill>
                <a:latin typeface="Times New Roman" pitchFamily="18" charset="0"/>
                <a:ea typeface="+mn-ea"/>
                <a:cs typeface="+mn-cs"/>
              </a:rPr>
              <a:t>total of 1865 women were enrolled in the 9 selected studies, 665 of whom in 4 prospective observational studies, and 1200 in 5 retrospective</a:t>
            </a:r>
          </a:p>
          <a:p>
            <a:r>
              <a:rPr lang="en-US" sz="1200" kern="1200" baseline="0" dirty="0" smtClean="0">
                <a:solidFill>
                  <a:schemeClr val="tx1"/>
                </a:solidFill>
                <a:latin typeface="Times New Roman" pitchFamily="18" charset="0"/>
                <a:ea typeface="+mn-ea"/>
                <a:cs typeface="+mn-cs"/>
              </a:rPr>
              <a:t>studies. The dichotomous data for clinical pregnancy and secondary outcomes were expressed as risk ratios (RR) with 95% confidence intervals</a:t>
            </a:r>
          </a:p>
          <a:p>
            <a:r>
              <a:rPr lang="en-US" sz="1200" kern="1200" baseline="0" dirty="0" smtClean="0">
                <a:solidFill>
                  <a:schemeClr val="tx1"/>
                </a:solidFill>
                <a:latin typeface="Times New Roman" pitchFamily="18" charset="0"/>
                <a:ea typeface="+mn-ea"/>
                <a:cs typeface="+mn-cs"/>
              </a:rPr>
              <a:t>(CIs) and were combined in a meta-analysis using the random-effects model. The </a:t>
            </a:r>
            <a:r>
              <a:rPr lang="en-US" sz="1200" kern="1200" baseline="0" dirty="0" err="1" smtClean="0">
                <a:solidFill>
                  <a:schemeClr val="tx1"/>
                </a:solidFill>
                <a:latin typeface="Times New Roman" pitchFamily="18" charset="0"/>
                <a:ea typeface="+mn-ea"/>
                <a:cs typeface="+mn-cs"/>
              </a:rPr>
              <a:t>heterogeneityCochrane’sQand</a:t>
            </a:r>
            <a:r>
              <a:rPr lang="en-US" sz="1200" kern="1200" baseline="0" dirty="0" smtClean="0">
                <a:solidFill>
                  <a:schemeClr val="tx1"/>
                </a:solidFill>
                <a:latin typeface="Times New Roman" pitchFamily="18" charset="0"/>
                <a:ea typeface="+mn-ea"/>
                <a:cs typeface="+mn-cs"/>
              </a:rPr>
              <a:t> the I2 statistics were calculated.</a:t>
            </a:r>
          </a:p>
          <a:p>
            <a:r>
              <a:rPr lang="en-US" sz="1200" kern="1200" baseline="0" dirty="0" smtClean="0">
                <a:solidFill>
                  <a:schemeClr val="tx1"/>
                </a:solidFill>
                <a:latin typeface="Times New Roman" pitchFamily="18" charset="0"/>
                <a:ea typeface="+mn-ea"/>
                <a:cs typeface="+mn-cs"/>
              </a:rPr>
              <a:t>Egger’s approach to testing the significance of funnel plot asymmetry was also used.</a:t>
            </a:r>
          </a:p>
          <a:p>
            <a:r>
              <a:rPr lang="en-US" sz="1200" kern="1200" baseline="0" dirty="0" smtClean="0">
                <a:solidFill>
                  <a:schemeClr val="tx1"/>
                </a:solidFill>
                <a:latin typeface="Times New Roman" pitchFamily="18" charset="0"/>
                <a:ea typeface="+mn-ea"/>
                <a:cs typeface="+mn-cs"/>
              </a:rPr>
              <a:t>main results and the role of chance: The clinical pregnancy rate achieved after IVF/ICSI was 123/304 (40.5%) women with</a:t>
            </a:r>
          </a:p>
          <a:p>
            <a:r>
              <a:rPr lang="en-US" sz="1200" kern="1200" baseline="0" dirty="0" err="1" smtClean="0">
                <a:solidFill>
                  <a:schemeClr val="tx1"/>
                </a:solidFill>
                <a:latin typeface="Times New Roman" pitchFamily="18" charset="0"/>
                <a:ea typeface="+mn-ea"/>
                <a:cs typeface="+mn-cs"/>
              </a:rPr>
              <a:t>adenomyosis</a:t>
            </a:r>
            <a:r>
              <a:rPr lang="en-US" sz="1200" kern="1200" baseline="0" dirty="0" smtClean="0">
                <a:solidFill>
                  <a:schemeClr val="tx1"/>
                </a:solidFill>
                <a:latin typeface="Times New Roman" pitchFamily="18" charset="0"/>
                <a:ea typeface="+mn-ea"/>
                <a:cs typeface="+mn-cs"/>
              </a:rPr>
              <a:t> versus 628/1262 (49.8%) in those without </a:t>
            </a:r>
            <a:r>
              <a:rPr lang="en-US" sz="1200" kern="1200" baseline="0" dirty="0" err="1" smtClean="0">
                <a:solidFill>
                  <a:schemeClr val="tx1"/>
                </a:solidFill>
                <a:latin typeface="Times New Roman" pitchFamily="18" charset="0"/>
                <a:ea typeface="+mn-ea"/>
                <a:cs typeface="+mn-cs"/>
              </a:rPr>
              <a:t>adenomyosis</a:t>
            </a:r>
            <a:r>
              <a:rPr lang="en-US" sz="1200" kern="1200" baseline="0" dirty="0" smtClean="0">
                <a:solidFill>
                  <a:schemeClr val="tx1"/>
                </a:solidFill>
                <a:latin typeface="Times New Roman" pitchFamily="18" charset="0"/>
                <a:ea typeface="+mn-ea"/>
                <a:cs typeface="+mn-cs"/>
              </a:rPr>
              <a:t>. </a:t>
            </a:r>
            <a:r>
              <a:rPr lang="en-US" sz="1200" kern="1200" baseline="0" dirty="0" err="1" smtClean="0">
                <a:solidFill>
                  <a:schemeClr val="tx1"/>
                </a:solidFill>
                <a:latin typeface="Times New Roman" pitchFamily="18" charset="0"/>
                <a:ea typeface="+mn-ea"/>
                <a:cs typeface="+mn-cs"/>
              </a:rPr>
              <a:t>TheRRof</a:t>
            </a:r>
            <a:r>
              <a:rPr lang="en-US" sz="1200" kern="1200" baseline="0" dirty="0" smtClean="0">
                <a:solidFill>
                  <a:schemeClr val="tx1"/>
                </a:solidFill>
                <a:latin typeface="Times New Roman" pitchFamily="18" charset="0"/>
                <a:ea typeface="+mn-ea"/>
                <a:cs typeface="+mn-cs"/>
              </a:rPr>
              <a:t> clinical pregnancy ranged from 0.37 (95% CI, 0.15–0.92) to 1.20</a:t>
            </a:r>
          </a:p>
          <a:p>
            <a:r>
              <a:rPr lang="en-US" sz="1200" kern="1200" baseline="0" dirty="0" smtClean="0">
                <a:solidFill>
                  <a:schemeClr val="tx1"/>
                </a:solidFill>
                <a:latin typeface="Times New Roman" pitchFamily="18" charset="0"/>
                <a:ea typeface="+mn-ea"/>
                <a:cs typeface="+mn-cs"/>
              </a:rPr>
              <a:t>(95% CI, 0.58–2.45), with a significant heterogeneity among studies (I2 ¼ 56.8%, P ¼ 0.023). Pooling of the results yielded a common RR of 0.72</a:t>
            </a:r>
          </a:p>
          <a:p>
            <a:r>
              <a:rPr lang="en-US" sz="1200" kern="1200" baseline="0" dirty="0" smtClean="0">
                <a:solidFill>
                  <a:schemeClr val="tx1"/>
                </a:solidFill>
                <a:latin typeface="Times New Roman" pitchFamily="18" charset="0"/>
                <a:ea typeface="+mn-ea"/>
                <a:cs typeface="+mn-cs"/>
              </a:rPr>
              <a:t>(95% CI, 0.55–0.95). A funnel plot showed no indication of asymmetry among studies (Egger’s test, P ¼ 0.696). In a meta-regression model, no</a:t>
            </a:r>
          </a:p>
          <a:p>
            <a:r>
              <a:rPr lang="en-US" sz="1200" kern="1200" baseline="0" dirty="0" smtClean="0">
                <a:solidFill>
                  <a:schemeClr val="tx1"/>
                </a:solidFill>
                <a:latin typeface="Times New Roman" pitchFamily="18" charset="0"/>
                <a:ea typeface="+mn-ea"/>
                <a:cs typeface="+mn-cs"/>
              </a:rPr>
              <a:t>association was observed between prevalence of endometriosis and the likelihood of clinical pregnancy. Three studies reported the pregnancy</a:t>
            </a:r>
          </a:p>
          <a:p>
            <a:r>
              <a:rPr lang="en-US" sz="1200" kern="1200" baseline="0" dirty="0" smtClean="0">
                <a:solidFill>
                  <a:schemeClr val="tx1"/>
                </a:solidFill>
                <a:latin typeface="Times New Roman" pitchFamily="18" charset="0"/>
                <a:ea typeface="+mn-ea"/>
                <a:cs typeface="+mn-cs"/>
              </a:rPr>
              <a:t>rate per cycle. ThecommonRRwas0.71 (95% CI, 0.51–0.98; I2 ¼ 78.1%, P ¼ 0.010). </a:t>
            </a:r>
            <a:r>
              <a:rPr lang="en-US" sz="1200" kern="1200" baseline="0" dirty="0" err="1" smtClean="0">
                <a:solidFill>
                  <a:schemeClr val="tx1"/>
                </a:solidFill>
                <a:latin typeface="Times New Roman" pitchFamily="18" charset="0"/>
                <a:ea typeface="+mn-ea"/>
                <a:cs typeface="+mn-cs"/>
              </a:rPr>
              <a:t>TheRRobserved</a:t>
            </a:r>
            <a:r>
              <a:rPr lang="en-US" sz="1200" kern="1200" baseline="0" dirty="0" smtClean="0">
                <a:solidFill>
                  <a:schemeClr val="tx1"/>
                </a:solidFill>
                <a:latin typeface="Times New Roman" pitchFamily="18" charset="0"/>
                <a:ea typeface="+mn-ea"/>
                <a:cs typeface="+mn-cs"/>
              </a:rPr>
              <a:t> in a study with donated oocytes was 0.90</a:t>
            </a:r>
          </a:p>
          <a:p>
            <a:r>
              <a:rPr lang="en-US" sz="1200" kern="1200" baseline="0" dirty="0" smtClean="0">
                <a:solidFill>
                  <a:schemeClr val="tx1"/>
                </a:solidFill>
                <a:latin typeface="Times New Roman" pitchFamily="18" charset="0"/>
                <a:ea typeface="+mn-ea"/>
                <a:cs typeface="+mn-cs"/>
              </a:rPr>
              <a:t>(95% CI, 0.75–1.08). The number of miscarriages per clinical pregnancy was reported in seven studies. A miscarriage was observed in 77/241</a:t>
            </a:r>
          </a:p>
          <a:p>
            <a:r>
              <a:rPr lang="en-US" sz="1200" kern="1200" baseline="0" dirty="0" smtClean="0">
                <a:solidFill>
                  <a:schemeClr val="tx1"/>
                </a:solidFill>
                <a:latin typeface="Times New Roman" pitchFamily="18" charset="0"/>
                <a:ea typeface="+mn-ea"/>
                <a:cs typeface="+mn-cs"/>
              </a:rPr>
              <a:t>women with </a:t>
            </a:r>
            <a:r>
              <a:rPr lang="en-US" sz="1200" kern="1200" baseline="0" dirty="0" err="1" smtClean="0">
                <a:solidFill>
                  <a:schemeClr val="tx1"/>
                </a:solidFill>
                <a:latin typeface="Times New Roman" pitchFamily="18" charset="0"/>
                <a:ea typeface="+mn-ea"/>
                <a:cs typeface="+mn-cs"/>
              </a:rPr>
              <a:t>adenomyosis</a:t>
            </a:r>
            <a:r>
              <a:rPr lang="en-US" sz="1200" kern="1200" baseline="0" dirty="0" smtClean="0">
                <a:solidFill>
                  <a:schemeClr val="tx1"/>
                </a:solidFill>
                <a:latin typeface="Times New Roman" pitchFamily="18" charset="0"/>
                <a:ea typeface="+mn-ea"/>
                <a:cs typeface="+mn-cs"/>
              </a:rPr>
              <a:t> (31.9%) and in 97/687 in those without </a:t>
            </a:r>
            <a:r>
              <a:rPr lang="en-US" sz="1200" kern="1200" baseline="0" dirty="0" err="1" smtClean="0">
                <a:solidFill>
                  <a:schemeClr val="tx1"/>
                </a:solidFill>
                <a:latin typeface="Times New Roman" pitchFamily="18" charset="0"/>
                <a:ea typeface="+mn-ea"/>
                <a:cs typeface="+mn-cs"/>
              </a:rPr>
              <a:t>adenomyosis</a:t>
            </a:r>
            <a:r>
              <a:rPr lang="en-US" sz="1200" kern="1200" baseline="0" dirty="0" smtClean="0">
                <a:solidFill>
                  <a:schemeClr val="tx1"/>
                </a:solidFill>
                <a:latin typeface="Times New Roman" pitchFamily="18" charset="0"/>
                <a:ea typeface="+mn-ea"/>
                <a:cs typeface="+mn-cs"/>
              </a:rPr>
              <a:t> (14.1%). The </a:t>
            </a:r>
            <a:r>
              <a:rPr lang="en-US" sz="1200" kern="1200" baseline="0" dirty="0" err="1" smtClean="0">
                <a:solidFill>
                  <a:schemeClr val="tx1"/>
                </a:solidFill>
                <a:latin typeface="Times New Roman" pitchFamily="18" charset="0"/>
                <a:ea typeface="+mn-ea"/>
                <a:cs typeface="+mn-cs"/>
              </a:rPr>
              <a:t>RRof</a:t>
            </a:r>
            <a:r>
              <a:rPr lang="en-US" sz="1200" kern="1200" baseline="0" dirty="0" smtClean="0">
                <a:solidFill>
                  <a:schemeClr val="tx1"/>
                </a:solidFill>
                <a:latin typeface="Times New Roman" pitchFamily="18" charset="0"/>
                <a:ea typeface="+mn-ea"/>
                <a:cs typeface="+mn-cs"/>
              </a:rPr>
              <a:t> miscarriage ranged from0.57 (95% CI, 0.15–</a:t>
            </a:r>
          </a:p>
          <a:p>
            <a:r>
              <a:rPr lang="en-US" sz="1200" kern="1200" baseline="0" dirty="0" smtClean="0">
                <a:solidFill>
                  <a:schemeClr val="tx1"/>
                </a:solidFill>
                <a:latin typeface="Times New Roman" pitchFamily="18" charset="0"/>
                <a:ea typeface="+mn-ea"/>
                <a:cs typeface="+mn-cs"/>
              </a:rPr>
              <a:t>2.17) to 18.00 (95% CI, 4.08–79.47) (I2 ¼ 67.7%, P ¼ 0.005). Pooling of the results yielded a common RR of 2.12 (95% CI, 1.20–3.75).</a:t>
            </a:r>
          </a:p>
          <a:p>
            <a:r>
              <a:rPr lang="en-US" sz="1200" kern="1200" baseline="0" dirty="0" smtClean="0">
                <a:solidFill>
                  <a:schemeClr val="tx1"/>
                </a:solidFill>
                <a:latin typeface="Times New Roman" pitchFamily="18" charset="0"/>
                <a:ea typeface="+mn-ea"/>
                <a:cs typeface="+mn-cs"/>
              </a:rPr>
              <a:t>limitations, reasons for caution: Qualitative and quantitative heterogeneity among studies was high. At sensitivity analysis, I2</a:t>
            </a:r>
          </a:p>
          <a:p>
            <a:r>
              <a:rPr lang="en-US" sz="1200" kern="1200" baseline="0" dirty="0" smtClean="0">
                <a:solidFill>
                  <a:schemeClr val="tx1"/>
                </a:solidFill>
                <a:latin typeface="Times New Roman" pitchFamily="18" charset="0"/>
                <a:ea typeface="+mn-ea"/>
                <a:cs typeface="+mn-cs"/>
              </a:rPr>
              <a:t>statistic regarding the main </a:t>
            </a:r>
            <a:r>
              <a:rPr lang="en-US" sz="1200" kern="1200" baseline="0" dirty="0" err="1" smtClean="0">
                <a:solidFill>
                  <a:schemeClr val="tx1"/>
                </a:solidFill>
                <a:latin typeface="Times New Roman" pitchFamily="18" charset="0"/>
                <a:ea typeface="+mn-ea"/>
                <a:cs typeface="+mn-cs"/>
              </a:rPr>
              <a:t>outcomewas</a:t>
            </a:r>
            <a:r>
              <a:rPr lang="en-US" sz="1200" kern="1200" baseline="0" dirty="0" smtClean="0">
                <a:solidFill>
                  <a:schemeClr val="tx1"/>
                </a:solidFill>
                <a:latin typeface="Times New Roman" pitchFamily="18" charset="0"/>
                <a:ea typeface="+mn-ea"/>
                <a:cs typeface="+mn-cs"/>
              </a:rPr>
              <a:t> reduced under the 50% threshold removing one trial, but the resulting confidence interval crossed unity.</a:t>
            </a:r>
          </a:p>
          <a:p>
            <a:r>
              <a:rPr lang="en-US" sz="1200" kern="1200" baseline="0" dirty="0" smtClean="0">
                <a:solidFill>
                  <a:schemeClr val="tx1"/>
                </a:solidFill>
                <a:latin typeface="Times New Roman" pitchFamily="18" charset="0"/>
                <a:ea typeface="+mn-ea"/>
                <a:cs typeface="+mn-cs"/>
              </a:rPr>
              <a:t>Also the confidence interval of the common RR of the four studies reporting only one IVF/ICSI cycle included unity. Only part of the studies could</a:t>
            </a:r>
          </a:p>
          <a:p>
            <a:r>
              <a:rPr lang="en-US" sz="1200" kern="1200" baseline="0" dirty="0" smtClean="0">
                <a:solidFill>
                  <a:schemeClr val="tx1"/>
                </a:solidFill>
                <a:latin typeface="Times New Roman" pitchFamily="18" charset="0"/>
                <a:ea typeface="+mn-ea"/>
                <a:cs typeface="+mn-cs"/>
              </a:rPr>
              <a:t>be included in the assessment of secondary outcomes.</a:t>
            </a:r>
          </a:p>
          <a:p>
            <a:r>
              <a:rPr lang="en-US" sz="1200" kern="1200" baseline="0" dirty="0" smtClean="0">
                <a:solidFill>
                  <a:schemeClr val="tx1"/>
                </a:solidFill>
                <a:latin typeface="Times New Roman" pitchFamily="18" charset="0"/>
                <a:ea typeface="+mn-ea"/>
                <a:cs typeface="+mn-cs"/>
              </a:rPr>
              <a:t>wider implications of the findings: </a:t>
            </a:r>
            <a:r>
              <a:rPr lang="en-US" sz="1200" kern="1200" baseline="0" dirty="0" err="1" smtClean="0">
                <a:solidFill>
                  <a:schemeClr val="tx1"/>
                </a:solidFill>
                <a:latin typeface="Times New Roman" pitchFamily="18" charset="0"/>
                <a:ea typeface="+mn-ea"/>
                <a:cs typeface="+mn-cs"/>
              </a:rPr>
              <a:t>Adenomyosis</a:t>
            </a:r>
            <a:r>
              <a:rPr lang="en-US" sz="1200" kern="1200" baseline="0" dirty="0" smtClean="0">
                <a:solidFill>
                  <a:schemeClr val="tx1"/>
                </a:solidFill>
                <a:latin typeface="Times New Roman" pitchFamily="18" charset="0"/>
                <a:ea typeface="+mn-ea"/>
                <a:cs typeface="+mn-cs"/>
              </a:rPr>
              <a:t> appears to impact negatively on IVF/ICSI outcome owing to reduced likelihood</a:t>
            </a:r>
          </a:p>
          <a:p>
            <a:r>
              <a:rPr lang="en-US" sz="1200" kern="1200" baseline="0" dirty="0" smtClean="0">
                <a:solidFill>
                  <a:schemeClr val="tx1"/>
                </a:solidFill>
                <a:latin typeface="Times New Roman" pitchFamily="18" charset="0"/>
                <a:ea typeface="+mn-ea"/>
                <a:cs typeface="+mn-cs"/>
              </a:rPr>
              <a:t>of clinical pregnancy and implantation, and increased risk of early pregnancy loss. Screening </a:t>
            </a:r>
            <a:r>
              <a:rPr lang="en-US" sz="1200" kern="1200" baseline="0" dirty="0" err="1" smtClean="0">
                <a:solidFill>
                  <a:schemeClr val="tx1"/>
                </a:solidFill>
                <a:latin typeface="Times New Roman" pitchFamily="18" charset="0"/>
                <a:ea typeface="+mn-ea"/>
                <a:cs typeface="+mn-cs"/>
              </a:rPr>
              <a:t>foradenomyosis</a:t>
            </a:r>
            <a:r>
              <a:rPr lang="en-US" sz="1200" kern="1200" baseline="0" dirty="0" smtClean="0">
                <a:solidFill>
                  <a:schemeClr val="tx1"/>
                </a:solidFill>
                <a:latin typeface="Times New Roman" pitchFamily="18" charset="0"/>
                <a:ea typeface="+mn-ea"/>
                <a:cs typeface="+mn-cs"/>
              </a:rPr>
              <a:t> before embarking on medically</a:t>
            </a:r>
            <a:endParaRPr lang="tr-TR" sz="1200" kern="1200" baseline="0" dirty="0" smtClean="0">
              <a:solidFill>
                <a:schemeClr val="tx1"/>
              </a:solidFill>
              <a:latin typeface="Times New Roman" pitchFamily="18" charset="0"/>
              <a:ea typeface="+mn-ea"/>
              <a:cs typeface="+mn-cs"/>
            </a:endParaRPr>
          </a:p>
          <a:p>
            <a:r>
              <a:rPr lang="en-US" sz="1200" kern="1200" baseline="0" dirty="0" smtClean="0">
                <a:solidFill>
                  <a:schemeClr val="tx1"/>
                </a:solidFill>
                <a:latin typeface="Times New Roman" pitchFamily="18" charset="0"/>
                <a:ea typeface="+mn-ea"/>
                <a:cs typeface="+mn-cs"/>
              </a:rPr>
              <a:t>assisted reproductive procedures should be encouraged. The potentially protective role of long down-regulation protocols needs further evaluation.</a:t>
            </a:r>
          </a:p>
          <a:p>
            <a:r>
              <a:rPr lang="en-US" sz="1200" kern="1200" baseline="0" dirty="0" smtClean="0">
                <a:solidFill>
                  <a:schemeClr val="tx1"/>
                </a:solidFill>
                <a:latin typeface="Times New Roman" pitchFamily="18" charset="0"/>
                <a:ea typeface="+mn-ea"/>
                <a:cs typeface="+mn-cs"/>
              </a:rPr>
              <a:t>In future studies on the association between </a:t>
            </a:r>
            <a:r>
              <a:rPr lang="en-US" sz="1200" kern="1200" baseline="0" dirty="0" err="1" smtClean="0">
                <a:solidFill>
                  <a:schemeClr val="tx1"/>
                </a:solidFill>
                <a:latin typeface="Times New Roman" pitchFamily="18" charset="0"/>
                <a:ea typeface="+mn-ea"/>
                <a:cs typeface="+mn-cs"/>
              </a:rPr>
              <a:t>adenomyosis</a:t>
            </a:r>
            <a:r>
              <a:rPr lang="en-US" sz="1200" kern="1200" baseline="0" dirty="0" smtClean="0">
                <a:solidFill>
                  <a:schemeClr val="tx1"/>
                </a:solidFill>
                <a:latin typeface="Times New Roman" pitchFamily="18" charset="0"/>
                <a:ea typeface="+mn-ea"/>
                <a:cs typeface="+mn-cs"/>
              </a:rPr>
              <a:t> and IVF/ICSI outcome, a matched case–control design should be adopted, live</a:t>
            </a:r>
          </a:p>
          <a:p>
            <a:r>
              <a:rPr lang="en-US" sz="1200" kern="1200" baseline="0" dirty="0" smtClean="0">
                <a:solidFill>
                  <a:schemeClr val="tx1"/>
                </a:solidFill>
                <a:latin typeface="Times New Roman" pitchFamily="18" charset="0"/>
                <a:ea typeface="+mn-ea"/>
                <a:cs typeface="+mn-cs"/>
              </a:rPr>
              <a:t>birth should be the default primary outcome and only the results regarding the first cycle should be considered.</a:t>
            </a:r>
          </a:p>
          <a:p>
            <a:r>
              <a:rPr lang="en-US" sz="1200" kern="1200" baseline="0" dirty="0" smtClean="0">
                <a:solidFill>
                  <a:schemeClr val="tx1"/>
                </a:solidFill>
                <a:latin typeface="Times New Roman" pitchFamily="18" charset="0"/>
                <a:ea typeface="+mn-ea"/>
                <a:cs typeface="+mn-cs"/>
              </a:rPr>
              <a:t>study funding/competing interest: None.</a:t>
            </a:r>
          </a:p>
          <a:p>
            <a:r>
              <a:rPr lang="en-US" sz="1200" kern="1200" baseline="0" dirty="0" smtClean="0">
                <a:solidFill>
                  <a:schemeClr val="tx1"/>
                </a:solidFill>
                <a:latin typeface="Times New Roman" pitchFamily="18" charset="0"/>
                <a:ea typeface="+mn-ea"/>
                <a:cs typeface="+mn-cs"/>
              </a:rPr>
              <a:t>Key words: </a:t>
            </a:r>
            <a:r>
              <a:rPr lang="en-US" sz="1200" kern="1200" baseline="0" dirty="0" err="1" smtClean="0">
                <a:solidFill>
                  <a:schemeClr val="tx1"/>
                </a:solidFill>
                <a:latin typeface="Times New Roman" pitchFamily="18" charset="0"/>
                <a:ea typeface="+mn-ea"/>
                <a:cs typeface="+mn-cs"/>
              </a:rPr>
              <a:t>adenomyosis</a:t>
            </a:r>
            <a:r>
              <a:rPr lang="en-US" sz="1200" kern="1200" baseline="0" dirty="0" smtClean="0">
                <a:solidFill>
                  <a:schemeClr val="tx1"/>
                </a:solidFill>
                <a:latin typeface="Times New Roman" pitchFamily="18" charset="0"/>
                <a:ea typeface="+mn-ea"/>
                <a:cs typeface="+mn-cs"/>
              </a:rPr>
              <a:t> / infertility / pregnancy / in vitro fertilization</a:t>
            </a:r>
            <a:endParaRPr lang="en-US" dirty="0"/>
          </a:p>
        </p:txBody>
      </p:sp>
      <p:sp>
        <p:nvSpPr>
          <p:cNvPr id="4" name="Slide Number Placeholder 3"/>
          <p:cNvSpPr>
            <a:spLocks noGrp="1"/>
          </p:cNvSpPr>
          <p:nvPr>
            <p:ph type="sldNum" sz="quarter" idx="10"/>
          </p:nvPr>
        </p:nvSpPr>
        <p:spPr/>
        <p:txBody>
          <a:bodyPr/>
          <a:lstStyle/>
          <a:p>
            <a:pPr>
              <a:defRPr/>
            </a:pPr>
            <a:fld id="{4F56C3FB-BD28-479A-A521-E64F8393BD27}" type="slidenum">
              <a:rPr lang="tr-TR" smtClean="0"/>
              <a:pPr>
                <a:defRPr/>
              </a:pPr>
              <a:t>97</a:t>
            </a:fld>
            <a:endParaRPr lang="tr-TR"/>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47500" lnSpcReduction="20000"/>
          </a:bodyPr>
          <a:lstStyle/>
          <a:p>
            <a:r>
              <a:rPr lang="en-US" sz="1200" kern="1200" baseline="0" dirty="0" smtClean="0">
                <a:solidFill>
                  <a:schemeClr val="tx1"/>
                </a:solidFill>
                <a:latin typeface="Times New Roman" pitchFamily="18" charset="0"/>
                <a:ea typeface="+mn-ea"/>
                <a:cs typeface="+mn-cs"/>
              </a:rPr>
              <a:t>study question: Is </a:t>
            </a:r>
            <a:r>
              <a:rPr lang="en-US" sz="1200" kern="1200" baseline="0" dirty="0" err="1" smtClean="0">
                <a:solidFill>
                  <a:schemeClr val="tx1"/>
                </a:solidFill>
                <a:latin typeface="Times New Roman" pitchFamily="18" charset="0"/>
                <a:ea typeface="+mn-ea"/>
                <a:cs typeface="+mn-cs"/>
              </a:rPr>
              <a:t>adenomyosis</a:t>
            </a:r>
            <a:r>
              <a:rPr lang="en-US" sz="1200" kern="1200" baseline="0" dirty="0" smtClean="0">
                <a:solidFill>
                  <a:schemeClr val="tx1"/>
                </a:solidFill>
                <a:latin typeface="Times New Roman" pitchFamily="18" charset="0"/>
                <a:ea typeface="+mn-ea"/>
                <a:cs typeface="+mn-cs"/>
              </a:rPr>
              <a:t> associated with IVF/ICSI outcome in terms of clinical pregnancy rate?</a:t>
            </a:r>
          </a:p>
          <a:p>
            <a:r>
              <a:rPr lang="en-US" sz="1200" kern="1200" baseline="0" dirty="0" err="1" smtClean="0">
                <a:solidFill>
                  <a:schemeClr val="tx1"/>
                </a:solidFill>
                <a:latin typeface="Times New Roman" pitchFamily="18" charset="0"/>
                <a:ea typeface="+mn-ea"/>
                <a:cs typeface="+mn-cs"/>
              </a:rPr>
              <a:t>summaryanswer</a:t>
            </a:r>
            <a:r>
              <a:rPr lang="en-US" sz="1200" kern="1200" baseline="0" dirty="0" smtClean="0">
                <a:solidFill>
                  <a:schemeClr val="tx1"/>
                </a:solidFill>
                <a:latin typeface="Times New Roman" pitchFamily="18" charset="0"/>
                <a:ea typeface="+mn-ea"/>
                <a:cs typeface="+mn-cs"/>
              </a:rPr>
              <a:t>: In a meta-analysis of published data, women with </a:t>
            </a:r>
            <a:r>
              <a:rPr lang="en-US" sz="1200" kern="1200" baseline="0" dirty="0" err="1" smtClean="0">
                <a:solidFill>
                  <a:schemeClr val="tx1"/>
                </a:solidFill>
                <a:latin typeface="Times New Roman" pitchFamily="18" charset="0"/>
                <a:ea typeface="+mn-ea"/>
                <a:cs typeface="+mn-cs"/>
              </a:rPr>
              <a:t>adenomyosis</a:t>
            </a:r>
            <a:r>
              <a:rPr lang="en-US" sz="1200" kern="1200" baseline="0" dirty="0" smtClean="0">
                <a:solidFill>
                  <a:schemeClr val="tx1"/>
                </a:solidFill>
                <a:latin typeface="Times New Roman" pitchFamily="18" charset="0"/>
                <a:ea typeface="+mn-ea"/>
                <a:cs typeface="+mn-cs"/>
              </a:rPr>
              <a:t> had a 28% reduction in the likelihood of clinical pregnancy</a:t>
            </a:r>
          </a:p>
          <a:p>
            <a:r>
              <a:rPr lang="en-US" sz="1200" kern="1200" baseline="0" dirty="0" smtClean="0">
                <a:solidFill>
                  <a:schemeClr val="tx1"/>
                </a:solidFill>
                <a:latin typeface="Times New Roman" pitchFamily="18" charset="0"/>
                <a:ea typeface="+mn-ea"/>
                <a:cs typeface="+mn-cs"/>
              </a:rPr>
              <a:t>at IVF/ICSI compared with women without </a:t>
            </a:r>
            <a:r>
              <a:rPr lang="en-US" sz="1200" kern="1200" baseline="0" dirty="0" err="1" smtClean="0">
                <a:solidFill>
                  <a:schemeClr val="tx1"/>
                </a:solidFill>
                <a:latin typeface="Times New Roman" pitchFamily="18" charset="0"/>
                <a:ea typeface="+mn-ea"/>
                <a:cs typeface="+mn-cs"/>
              </a:rPr>
              <a:t>adenomyosis</a:t>
            </a:r>
            <a:r>
              <a:rPr lang="en-US" sz="1200" kern="1200" baseline="0" dirty="0" smtClean="0">
                <a:solidFill>
                  <a:schemeClr val="tx1"/>
                </a:solidFill>
                <a:latin typeface="Times New Roman" pitchFamily="18" charset="0"/>
                <a:ea typeface="+mn-ea"/>
                <a:cs typeface="+mn-cs"/>
              </a:rPr>
              <a:t>.</a:t>
            </a:r>
          </a:p>
          <a:p>
            <a:r>
              <a:rPr lang="en-US" sz="1200" kern="1200" baseline="0" dirty="0" smtClean="0">
                <a:solidFill>
                  <a:schemeClr val="tx1"/>
                </a:solidFill>
                <a:latin typeface="Times New Roman" pitchFamily="18" charset="0"/>
                <a:ea typeface="+mn-ea"/>
                <a:cs typeface="+mn-cs"/>
              </a:rPr>
              <a:t>what is known already: Estimates of the effect of </a:t>
            </a:r>
            <a:r>
              <a:rPr lang="en-US" sz="1200" kern="1200" baseline="0" dirty="0" err="1" smtClean="0">
                <a:solidFill>
                  <a:schemeClr val="tx1"/>
                </a:solidFill>
                <a:latin typeface="Times New Roman" pitchFamily="18" charset="0"/>
                <a:ea typeface="+mn-ea"/>
                <a:cs typeface="+mn-cs"/>
              </a:rPr>
              <a:t>adenomyosis</a:t>
            </a:r>
            <a:r>
              <a:rPr lang="en-US" sz="1200" kern="1200" baseline="0" dirty="0" smtClean="0">
                <a:solidFill>
                  <a:schemeClr val="tx1"/>
                </a:solidFill>
                <a:latin typeface="Times New Roman" pitchFamily="18" charset="0"/>
                <a:ea typeface="+mn-ea"/>
                <a:cs typeface="+mn-cs"/>
              </a:rPr>
              <a:t> on IVF/ICSI outcome are inconsistent.</a:t>
            </a:r>
          </a:p>
          <a:p>
            <a:r>
              <a:rPr lang="en-US" sz="1200" kern="1200" baseline="0" dirty="0" smtClean="0">
                <a:solidFill>
                  <a:schemeClr val="tx1"/>
                </a:solidFill>
                <a:latin typeface="Times New Roman" pitchFamily="18" charset="0"/>
                <a:ea typeface="+mn-ea"/>
                <a:cs typeface="+mn-cs"/>
              </a:rPr>
              <a:t>study design, size, duration: A systematic literature review and meta-analysis were conducted. A Medline search was performed</a:t>
            </a:r>
          </a:p>
          <a:p>
            <a:r>
              <a:rPr lang="en-US" sz="1200" kern="1200" baseline="0" dirty="0" smtClean="0">
                <a:solidFill>
                  <a:schemeClr val="tx1"/>
                </a:solidFill>
                <a:latin typeface="Times New Roman" pitchFamily="18" charset="0"/>
                <a:ea typeface="+mn-ea"/>
                <a:cs typeface="+mn-cs"/>
              </a:rPr>
              <a:t>to identify all the comparative studies published from January 1998 to June 2013 in the English language literature on IVF/ICSI outcome in women</a:t>
            </a:r>
          </a:p>
          <a:p>
            <a:r>
              <a:rPr lang="en-US" sz="1200" kern="1200" baseline="0" dirty="0" smtClean="0">
                <a:solidFill>
                  <a:schemeClr val="tx1"/>
                </a:solidFill>
                <a:latin typeface="Times New Roman" pitchFamily="18" charset="0"/>
                <a:ea typeface="+mn-ea"/>
                <a:cs typeface="+mn-cs"/>
              </a:rPr>
              <a:t>with and without </a:t>
            </a:r>
            <a:r>
              <a:rPr lang="en-US" sz="1200" kern="1200" baseline="0" dirty="0" err="1" smtClean="0">
                <a:solidFill>
                  <a:schemeClr val="tx1"/>
                </a:solidFill>
                <a:latin typeface="Times New Roman" pitchFamily="18" charset="0"/>
                <a:ea typeface="+mn-ea"/>
                <a:cs typeface="+mn-cs"/>
              </a:rPr>
              <a:t>adenomyosis</a:t>
            </a:r>
            <a:r>
              <a:rPr lang="en-US" sz="1200" kern="1200" baseline="0" dirty="0" smtClean="0">
                <a:solidFill>
                  <a:schemeClr val="tx1"/>
                </a:solidFill>
                <a:latin typeface="Times New Roman" pitchFamily="18" charset="0"/>
                <a:ea typeface="+mn-ea"/>
                <a:cs typeface="+mn-cs"/>
              </a:rPr>
              <a:t>. Two authors independently performed the literature screening, scrutinized articles of potential interest, selected</a:t>
            </a:r>
          </a:p>
          <a:p>
            <a:r>
              <a:rPr lang="en-US" sz="1200" kern="1200" baseline="0" dirty="0" smtClean="0">
                <a:solidFill>
                  <a:schemeClr val="tx1"/>
                </a:solidFill>
                <a:latin typeface="Times New Roman" pitchFamily="18" charset="0"/>
                <a:ea typeface="+mn-ea"/>
                <a:cs typeface="+mn-cs"/>
              </a:rPr>
              <a:t>relevant studies and extracted data. Studies were categorized based on research design.</a:t>
            </a:r>
          </a:p>
          <a:p>
            <a:r>
              <a:rPr lang="en-US" sz="1200" kern="1200" baseline="0" dirty="0" smtClean="0">
                <a:solidFill>
                  <a:schemeClr val="tx1"/>
                </a:solidFill>
                <a:latin typeface="Times New Roman" pitchFamily="18" charset="0"/>
                <a:ea typeface="+mn-ea"/>
                <a:cs typeface="+mn-cs"/>
              </a:rPr>
              <a:t>participants, setting, methods: Of the 17 articles assessed in detail, 9 were finally selected based on diagnosis of </a:t>
            </a:r>
            <a:r>
              <a:rPr lang="en-US" sz="1200" kern="1200" baseline="0" dirty="0" err="1" smtClean="0">
                <a:solidFill>
                  <a:schemeClr val="tx1"/>
                </a:solidFill>
                <a:latin typeface="Times New Roman" pitchFamily="18" charset="0"/>
                <a:ea typeface="+mn-ea"/>
                <a:cs typeface="+mn-cs"/>
              </a:rPr>
              <a:t>adenomyosis</a:t>
            </a:r>
            <a:r>
              <a:rPr lang="en-US" sz="1200" kern="1200" baseline="0" dirty="0" smtClean="0">
                <a:solidFill>
                  <a:schemeClr val="tx1"/>
                </a:solidFill>
                <a:latin typeface="Times New Roman" pitchFamily="18" charset="0"/>
                <a:ea typeface="+mn-ea"/>
                <a:cs typeface="+mn-cs"/>
              </a:rPr>
              <a:t> at</a:t>
            </a:r>
          </a:p>
          <a:p>
            <a:r>
              <a:rPr lang="en-US" sz="1200" kern="1200" baseline="0" dirty="0" smtClean="0">
                <a:solidFill>
                  <a:schemeClr val="tx1"/>
                </a:solidFill>
                <a:latin typeface="Times New Roman" pitchFamily="18" charset="0"/>
                <a:ea typeface="+mn-ea"/>
                <a:cs typeface="+mn-cs"/>
              </a:rPr>
              <a:t>magnetic resonance imaging or </a:t>
            </a:r>
            <a:r>
              <a:rPr lang="en-US" sz="1200" kern="1200" baseline="0" dirty="0" err="1" smtClean="0">
                <a:solidFill>
                  <a:schemeClr val="tx1"/>
                </a:solidFill>
                <a:latin typeface="Times New Roman" pitchFamily="18" charset="0"/>
                <a:ea typeface="+mn-ea"/>
                <a:cs typeface="+mn-cs"/>
              </a:rPr>
              <a:t>transvaginal</a:t>
            </a:r>
            <a:r>
              <a:rPr lang="en-US" sz="1200" kern="1200" baseline="0" dirty="0" smtClean="0">
                <a:solidFill>
                  <a:schemeClr val="tx1"/>
                </a:solidFill>
                <a:latin typeface="Times New Roman" pitchFamily="18" charset="0"/>
                <a:ea typeface="+mn-ea"/>
                <a:cs typeface="+mn-cs"/>
              </a:rPr>
              <a:t> </a:t>
            </a:r>
            <a:r>
              <a:rPr lang="en-US" sz="1200" kern="1200" baseline="0" dirty="0" err="1" smtClean="0">
                <a:solidFill>
                  <a:schemeClr val="tx1"/>
                </a:solidFill>
                <a:latin typeface="Times New Roman" pitchFamily="18" charset="0"/>
                <a:ea typeface="+mn-ea"/>
                <a:cs typeface="+mn-cs"/>
              </a:rPr>
              <a:t>ultrasonography</a:t>
            </a:r>
            <a:r>
              <a:rPr lang="en-US" sz="1200" kern="1200" baseline="0" dirty="0" smtClean="0">
                <a:solidFill>
                  <a:schemeClr val="tx1"/>
                </a:solidFill>
                <a:latin typeface="Times New Roman" pitchFamily="18" charset="0"/>
                <a:ea typeface="+mn-ea"/>
                <a:cs typeface="+mn-cs"/>
              </a:rPr>
              <a:t>. The quality of studies was evaluated by means of the Newcastle-Ottawa scale. A</a:t>
            </a:r>
          </a:p>
          <a:p>
            <a:r>
              <a:rPr lang="en-US" sz="1200" kern="1200" baseline="0" dirty="0" smtClean="0">
                <a:solidFill>
                  <a:schemeClr val="tx1"/>
                </a:solidFill>
                <a:latin typeface="Times New Roman" pitchFamily="18" charset="0"/>
                <a:ea typeface="+mn-ea"/>
                <a:cs typeface="+mn-cs"/>
              </a:rPr>
              <a:t>total of 1865 women were enrolled in the 9 selected studies, 665 of whom in 4 prospective observational studies, and 1200 in 5 retrospective</a:t>
            </a:r>
          </a:p>
          <a:p>
            <a:r>
              <a:rPr lang="en-US" sz="1200" kern="1200" baseline="0" dirty="0" smtClean="0">
                <a:solidFill>
                  <a:schemeClr val="tx1"/>
                </a:solidFill>
                <a:latin typeface="Times New Roman" pitchFamily="18" charset="0"/>
                <a:ea typeface="+mn-ea"/>
                <a:cs typeface="+mn-cs"/>
              </a:rPr>
              <a:t>studies. The dichotomous data for clinical pregnancy and secondary outcomes were expressed as risk ratios (RR) with 95% confidence intervals</a:t>
            </a:r>
          </a:p>
          <a:p>
            <a:r>
              <a:rPr lang="en-US" sz="1200" kern="1200" baseline="0" dirty="0" smtClean="0">
                <a:solidFill>
                  <a:schemeClr val="tx1"/>
                </a:solidFill>
                <a:latin typeface="Times New Roman" pitchFamily="18" charset="0"/>
                <a:ea typeface="+mn-ea"/>
                <a:cs typeface="+mn-cs"/>
              </a:rPr>
              <a:t>(CIs) and were combined in a meta-analysis using the random-effects model. The </a:t>
            </a:r>
            <a:r>
              <a:rPr lang="en-US" sz="1200" kern="1200" baseline="0" dirty="0" err="1" smtClean="0">
                <a:solidFill>
                  <a:schemeClr val="tx1"/>
                </a:solidFill>
                <a:latin typeface="Times New Roman" pitchFamily="18" charset="0"/>
                <a:ea typeface="+mn-ea"/>
                <a:cs typeface="+mn-cs"/>
              </a:rPr>
              <a:t>heterogeneityCochrane’sQand</a:t>
            </a:r>
            <a:r>
              <a:rPr lang="en-US" sz="1200" kern="1200" baseline="0" dirty="0" smtClean="0">
                <a:solidFill>
                  <a:schemeClr val="tx1"/>
                </a:solidFill>
                <a:latin typeface="Times New Roman" pitchFamily="18" charset="0"/>
                <a:ea typeface="+mn-ea"/>
                <a:cs typeface="+mn-cs"/>
              </a:rPr>
              <a:t> the I2 statistics were calculated.</a:t>
            </a:r>
          </a:p>
          <a:p>
            <a:r>
              <a:rPr lang="en-US" sz="1200" kern="1200" baseline="0" dirty="0" smtClean="0">
                <a:solidFill>
                  <a:schemeClr val="tx1"/>
                </a:solidFill>
                <a:latin typeface="Times New Roman" pitchFamily="18" charset="0"/>
                <a:ea typeface="+mn-ea"/>
                <a:cs typeface="+mn-cs"/>
              </a:rPr>
              <a:t>Egger’s approach to testing the significance of funnel plot asymmetry was also used.</a:t>
            </a:r>
          </a:p>
          <a:p>
            <a:r>
              <a:rPr lang="en-US" sz="1200" kern="1200" baseline="0" dirty="0" smtClean="0">
                <a:solidFill>
                  <a:schemeClr val="tx1"/>
                </a:solidFill>
                <a:latin typeface="Times New Roman" pitchFamily="18" charset="0"/>
                <a:ea typeface="+mn-ea"/>
                <a:cs typeface="+mn-cs"/>
              </a:rPr>
              <a:t>main results and the role of chance: The clinical pregnancy rate achieved after IVF/ICSI was 123/304 (40.5%) women with</a:t>
            </a:r>
          </a:p>
          <a:p>
            <a:r>
              <a:rPr lang="en-US" sz="1200" kern="1200" baseline="0" dirty="0" err="1" smtClean="0">
                <a:solidFill>
                  <a:schemeClr val="tx1"/>
                </a:solidFill>
                <a:latin typeface="Times New Roman" pitchFamily="18" charset="0"/>
                <a:ea typeface="+mn-ea"/>
                <a:cs typeface="+mn-cs"/>
              </a:rPr>
              <a:t>adenomyosis</a:t>
            </a:r>
            <a:r>
              <a:rPr lang="en-US" sz="1200" kern="1200" baseline="0" dirty="0" smtClean="0">
                <a:solidFill>
                  <a:schemeClr val="tx1"/>
                </a:solidFill>
                <a:latin typeface="Times New Roman" pitchFamily="18" charset="0"/>
                <a:ea typeface="+mn-ea"/>
                <a:cs typeface="+mn-cs"/>
              </a:rPr>
              <a:t> versus 628/1262 (49.8%) in those without </a:t>
            </a:r>
            <a:r>
              <a:rPr lang="en-US" sz="1200" kern="1200" baseline="0" dirty="0" err="1" smtClean="0">
                <a:solidFill>
                  <a:schemeClr val="tx1"/>
                </a:solidFill>
                <a:latin typeface="Times New Roman" pitchFamily="18" charset="0"/>
                <a:ea typeface="+mn-ea"/>
                <a:cs typeface="+mn-cs"/>
              </a:rPr>
              <a:t>adenomyosis</a:t>
            </a:r>
            <a:r>
              <a:rPr lang="en-US" sz="1200" kern="1200" baseline="0" dirty="0" smtClean="0">
                <a:solidFill>
                  <a:schemeClr val="tx1"/>
                </a:solidFill>
                <a:latin typeface="Times New Roman" pitchFamily="18" charset="0"/>
                <a:ea typeface="+mn-ea"/>
                <a:cs typeface="+mn-cs"/>
              </a:rPr>
              <a:t>. </a:t>
            </a:r>
            <a:r>
              <a:rPr lang="en-US" sz="1200" kern="1200" baseline="0" dirty="0" err="1" smtClean="0">
                <a:solidFill>
                  <a:schemeClr val="tx1"/>
                </a:solidFill>
                <a:latin typeface="Times New Roman" pitchFamily="18" charset="0"/>
                <a:ea typeface="+mn-ea"/>
                <a:cs typeface="+mn-cs"/>
              </a:rPr>
              <a:t>TheRRof</a:t>
            </a:r>
            <a:r>
              <a:rPr lang="en-US" sz="1200" kern="1200" baseline="0" dirty="0" smtClean="0">
                <a:solidFill>
                  <a:schemeClr val="tx1"/>
                </a:solidFill>
                <a:latin typeface="Times New Roman" pitchFamily="18" charset="0"/>
                <a:ea typeface="+mn-ea"/>
                <a:cs typeface="+mn-cs"/>
              </a:rPr>
              <a:t> clinical pregnancy ranged from 0.37 (95% CI, 0.15–0.92) to 1.20</a:t>
            </a:r>
          </a:p>
          <a:p>
            <a:r>
              <a:rPr lang="en-US" sz="1200" kern="1200" baseline="0" dirty="0" smtClean="0">
                <a:solidFill>
                  <a:schemeClr val="tx1"/>
                </a:solidFill>
                <a:latin typeface="Times New Roman" pitchFamily="18" charset="0"/>
                <a:ea typeface="+mn-ea"/>
                <a:cs typeface="+mn-cs"/>
              </a:rPr>
              <a:t>(95% CI, 0.58–2.45), with a significant heterogeneity among studies (I2 ¼ 56.8%, P ¼ 0.023). Pooling of the results yielded a common RR of 0.72</a:t>
            </a:r>
          </a:p>
          <a:p>
            <a:r>
              <a:rPr lang="en-US" sz="1200" kern="1200" baseline="0" dirty="0" smtClean="0">
                <a:solidFill>
                  <a:schemeClr val="tx1"/>
                </a:solidFill>
                <a:latin typeface="Times New Roman" pitchFamily="18" charset="0"/>
                <a:ea typeface="+mn-ea"/>
                <a:cs typeface="+mn-cs"/>
              </a:rPr>
              <a:t>(95% CI, 0.55–0.95). A funnel plot showed no indication of asymmetry among studies (Egger’s test, P ¼ 0.696). In a meta-regression model, no</a:t>
            </a:r>
          </a:p>
          <a:p>
            <a:r>
              <a:rPr lang="en-US" sz="1200" kern="1200" baseline="0" dirty="0" smtClean="0">
                <a:solidFill>
                  <a:schemeClr val="tx1"/>
                </a:solidFill>
                <a:latin typeface="Times New Roman" pitchFamily="18" charset="0"/>
                <a:ea typeface="+mn-ea"/>
                <a:cs typeface="+mn-cs"/>
              </a:rPr>
              <a:t>association was observed between prevalence of endometriosis and the likelihood of clinical pregnancy. Three studies reported the pregnancy</a:t>
            </a:r>
          </a:p>
          <a:p>
            <a:r>
              <a:rPr lang="en-US" sz="1200" kern="1200" baseline="0" dirty="0" smtClean="0">
                <a:solidFill>
                  <a:schemeClr val="tx1"/>
                </a:solidFill>
                <a:latin typeface="Times New Roman" pitchFamily="18" charset="0"/>
                <a:ea typeface="+mn-ea"/>
                <a:cs typeface="+mn-cs"/>
              </a:rPr>
              <a:t>rate per cycle. ThecommonRRwas0.71 (95% CI, 0.51–0.98; I2 ¼ 78.1%, P ¼ 0.010). </a:t>
            </a:r>
            <a:r>
              <a:rPr lang="en-US" sz="1200" kern="1200" baseline="0" dirty="0" err="1" smtClean="0">
                <a:solidFill>
                  <a:schemeClr val="tx1"/>
                </a:solidFill>
                <a:latin typeface="Times New Roman" pitchFamily="18" charset="0"/>
                <a:ea typeface="+mn-ea"/>
                <a:cs typeface="+mn-cs"/>
              </a:rPr>
              <a:t>TheRRobserved</a:t>
            </a:r>
            <a:r>
              <a:rPr lang="en-US" sz="1200" kern="1200" baseline="0" dirty="0" smtClean="0">
                <a:solidFill>
                  <a:schemeClr val="tx1"/>
                </a:solidFill>
                <a:latin typeface="Times New Roman" pitchFamily="18" charset="0"/>
                <a:ea typeface="+mn-ea"/>
                <a:cs typeface="+mn-cs"/>
              </a:rPr>
              <a:t> in a study with donated oocytes was 0.90</a:t>
            </a:r>
          </a:p>
          <a:p>
            <a:r>
              <a:rPr lang="en-US" sz="1200" kern="1200" baseline="0" dirty="0" smtClean="0">
                <a:solidFill>
                  <a:schemeClr val="tx1"/>
                </a:solidFill>
                <a:latin typeface="Times New Roman" pitchFamily="18" charset="0"/>
                <a:ea typeface="+mn-ea"/>
                <a:cs typeface="+mn-cs"/>
              </a:rPr>
              <a:t>(95% CI, 0.75–1.08). The number of miscarriages per clinical pregnancy was reported in seven studies. A miscarriage was observed in 77/241</a:t>
            </a:r>
          </a:p>
          <a:p>
            <a:r>
              <a:rPr lang="en-US" sz="1200" kern="1200" baseline="0" dirty="0" smtClean="0">
                <a:solidFill>
                  <a:schemeClr val="tx1"/>
                </a:solidFill>
                <a:latin typeface="Times New Roman" pitchFamily="18" charset="0"/>
                <a:ea typeface="+mn-ea"/>
                <a:cs typeface="+mn-cs"/>
              </a:rPr>
              <a:t>women with </a:t>
            </a:r>
            <a:r>
              <a:rPr lang="en-US" sz="1200" kern="1200" baseline="0" dirty="0" err="1" smtClean="0">
                <a:solidFill>
                  <a:schemeClr val="tx1"/>
                </a:solidFill>
                <a:latin typeface="Times New Roman" pitchFamily="18" charset="0"/>
                <a:ea typeface="+mn-ea"/>
                <a:cs typeface="+mn-cs"/>
              </a:rPr>
              <a:t>adenomyosis</a:t>
            </a:r>
            <a:r>
              <a:rPr lang="en-US" sz="1200" kern="1200" baseline="0" dirty="0" smtClean="0">
                <a:solidFill>
                  <a:schemeClr val="tx1"/>
                </a:solidFill>
                <a:latin typeface="Times New Roman" pitchFamily="18" charset="0"/>
                <a:ea typeface="+mn-ea"/>
                <a:cs typeface="+mn-cs"/>
              </a:rPr>
              <a:t> (31.9%) and in 97/687 in those without </a:t>
            </a:r>
            <a:r>
              <a:rPr lang="en-US" sz="1200" kern="1200" baseline="0" dirty="0" err="1" smtClean="0">
                <a:solidFill>
                  <a:schemeClr val="tx1"/>
                </a:solidFill>
                <a:latin typeface="Times New Roman" pitchFamily="18" charset="0"/>
                <a:ea typeface="+mn-ea"/>
                <a:cs typeface="+mn-cs"/>
              </a:rPr>
              <a:t>adenomyosis</a:t>
            </a:r>
            <a:r>
              <a:rPr lang="en-US" sz="1200" kern="1200" baseline="0" dirty="0" smtClean="0">
                <a:solidFill>
                  <a:schemeClr val="tx1"/>
                </a:solidFill>
                <a:latin typeface="Times New Roman" pitchFamily="18" charset="0"/>
                <a:ea typeface="+mn-ea"/>
                <a:cs typeface="+mn-cs"/>
              </a:rPr>
              <a:t> (14.1%). The </a:t>
            </a:r>
            <a:r>
              <a:rPr lang="en-US" sz="1200" kern="1200" baseline="0" dirty="0" err="1" smtClean="0">
                <a:solidFill>
                  <a:schemeClr val="tx1"/>
                </a:solidFill>
                <a:latin typeface="Times New Roman" pitchFamily="18" charset="0"/>
                <a:ea typeface="+mn-ea"/>
                <a:cs typeface="+mn-cs"/>
              </a:rPr>
              <a:t>RRof</a:t>
            </a:r>
            <a:r>
              <a:rPr lang="en-US" sz="1200" kern="1200" baseline="0" dirty="0" smtClean="0">
                <a:solidFill>
                  <a:schemeClr val="tx1"/>
                </a:solidFill>
                <a:latin typeface="Times New Roman" pitchFamily="18" charset="0"/>
                <a:ea typeface="+mn-ea"/>
                <a:cs typeface="+mn-cs"/>
              </a:rPr>
              <a:t> miscarriage ranged from0.57 (95% CI, 0.15–</a:t>
            </a:r>
          </a:p>
          <a:p>
            <a:r>
              <a:rPr lang="en-US" sz="1200" kern="1200" baseline="0" dirty="0" smtClean="0">
                <a:solidFill>
                  <a:schemeClr val="tx1"/>
                </a:solidFill>
                <a:latin typeface="Times New Roman" pitchFamily="18" charset="0"/>
                <a:ea typeface="+mn-ea"/>
                <a:cs typeface="+mn-cs"/>
              </a:rPr>
              <a:t>2.17) to 18.00 (95% CI, 4.08–79.47) (I2 ¼ 67.7%, P ¼ 0.005). Pooling of the results yielded a common RR of 2.12 (95% CI, 1.20–3.75).</a:t>
            </a:r>
          </a:p>
          <a:p>
            <a:r>
              <a:rPr lang="en-US" sz="1200" kern="1200" baseline="0" dirty="0" smtClean="0">
                <a:solidFill>
                  <a:schemeClr val="tx1"/>
                </a:solidFill>
                <a:latin typeface="Times New Roman" pitchFamily="18" charset="0"/>
                <a:ea typeface="+mn-ea"/>
                <a:cs typeface="+mn-cs"/>
              </a:rPr>
              <a:t>limitations, reasons for caution: Qualitative and quantitative heterogeneity among studies was high. At sensitivity analysis, I2</a:t>
            </a:r>
          </a:p>
          <a:p>
            <a:r>
              <a:rPr lang="en-US" sz="1200" kern="1200" baseline="0" dirty="0" smtClean="0">
                <a:solidFill>
                  <a:schemeClr val="tx1"/>
                </a:solidFill>
                <a:latin typeface="Times New Roman" pitchFamily="18" charset="0"/>
                <a:ea typeface="+mn-ea"/>
                <a:cs typeface="+mn-cs"/>
              </a:rPr>
              <a:t>statistic regarding the main </a:t>
            </a:r>
            <a:r>
              <a:rPr lang="en-US" sz="1200" kern="1200" baseline="0" dirty="0" err="1" smtClean="0">
                <a:solidFill>
                  <a:schemeClr val="tx1"/>
                </a:solidFill>
                <a:latin typeface="Times New Roman" pitchFamily="18" charset="0"/>
                <a:ea typeface="+mn-ea"/>
                <a:cs typeface="+mn-cs"/>
              </a:rPr>
              <a:t>outcomewas</a:t>
            </a:r>
            <a:r>
              <a:rPr lang="en-US" sz="1200" kern="1200" baseline="0" dirty="0" smtClean="0">
                <a:solidFill>
                  <a:schemeClr val="tx1"/>
                </a:solidFill>
                <a:latin typeface="Times New Roman" pitchFamily="18" charset="0"/>
                <a:ea typeface="+mn-ea"/>
                <a:cs typeface="+mn-cs"/>
              </a:rPr>
              <a:t> reduced under the 50% threshold removing one trial, but the resulting confidence interval crossed unity.</a:t>
            </a:r>
          </a:p>
          <a:p>
            <a:r>
              <a:rPr lang="en-US" sz="1200" kern="1200" baseline="0" dirty="0" smtClean="0">
                <a:solidFill>
                  <a:schemeClr val="tx1"/>
                </a:solidFill>
                <a:latin typeface="Times New Roman" pitchFamily="18" charset="0"/>
                <a:ea typeface="+mn-ea"/>
                <a:cs typeface="+mn-cs"/>
              </a:rPr>
              <a:t>Also the confidence interval of the common RR of the four studies reporting only one IVF/ICSI cycle included unity. Only part of the studies could</a:t>
            </a:r>
          </a:p>
          <a:p>
            <a:r>
              <a:rPr lang="en-US" sz="1200" kern="1200" baseline="0" dirty="0" smtClean="0">
                <a:solidFill>
                  <a:schemeClr val="tx1"/>
                </a:solidFill>
                <a:latin typeface="Times New Roman" pitchFamily="18" charset="0"/>
                <a:ea typeface="+mn-ea"/>
                <a:cs typeface="+mn-cs"/>
              </a:rPr>
              <a:t>be included in the assessment of secondary outcomes.</a:t>
            </a:r>
          </a:p>
          <a:p>
            <a:r>
              <a:rPr lang="en-US" sz="1200" kern="1200" baseline="0" dirty="0" smtClean="0">
                <a:solidFill>
                  <a:schemeClr val="tx1"/>
                </a:solidFill>
                <a:latin typeface="Times New Roman" pitchFamily="18" charset="0"/>
                <a:ea typeface="+mn-ea"/>
                <a:cs typeface="+mn-cs"/>
              </a:rPr>
              <a:t>wider implications of the findings: </a:t>
            </a:r>
            <a:r>
              <a:rPr lang="en-US" sz="1200" kern="1200" baseline="0" dirty="0" err="1" smtClean="0">
                <a:solidFill>
                  <a:schemeClr val="tx1"/>
                </a:solidFill>
                <a:latin typeface="Times New Roman" pitchFamily="18" charset="0"/>
                <a:ea typeface="+mn-ea"/>
                <a:cs typeface="+mn-cs"/>
              </a:rPr>
              <a:t>Adenomyosis</a:t>
            </a:r>
            <a:r>
              <a:rPr lang="en-US" sz="1200" kern="1200" baseline="0" dirty="0" smtClean="0">
                <a:solidFill>
                  <a:schemeClr val="tx1"/>
                </a:solidFill>
                <a:latin typeface="Times New Roman" pitchFamily="18" charset="0"/>
                <a:ea typeface="+mn-ea"/>
                <a:cs typeface="+mn-cs"/>
              </a:rPr>
              <a:t> appears to impact negatively on IVF/ICSI outcome owing to reduced likelihood</a:t>
            </a:r>
          </a:p>
          <a:p>
            <a:r>
              <a:rPr lang="en-US" sz="1200" kern="1200" baseline="0" dirty="0" smtClean="0">
                <a:solidFill>
                  <a:schemeClr val="tx1"/>
                </a:solidFill>
                <a:latin typeface="Times New Roman" pitchFamily="18" charset="0"/>
                <a:ea typeface="+mn-ea"/>
                <a:cs typeface="+mn-cs"/>
              </a:rPr>
              <a:t>of clinical pregnancy and implantation, and increased risk of early pregnancy loss. Screening </a:t>
            </a:r>
            <a:r>
              <a:rPr lang="en-US" sz="1200" kern="1200" baseline="0" dirty="0" err="1" smtClean="0">
                <a:solidFill>
                  <a:schemeClr val="tx1"/>
                </a:solidFill>
                <a:latin typeface="Times New Roman" pitchFamily="18" charset="0"/>
                <a:ea typeface="+mn-ea"/>
                <a:cs typeface="+mn-cs"/>
              </a:rPr>
              <a:t>foradenomyosis</a:t>
            </a:r>
            <a:r>
              <a:rPr lang="en-US" sz="1200" kern="1200" baseline="0" dirty="0" smtClean="0">
                <a:solidFill>
                  <a:schemeClr val="tx1"/>
                </a:solidFill>
                <a:latin typeface="Times New Roman" pitchFamily="18" charset="0"/>
                <a:ea typeface="+mn-ea"/>
                <a:cs typeface="+mn-cs"/>
              </a:rPr>
              <a:t> before embarking on medically</a:t>
            </a:r>
            <a:endParaRPr lang="tr-TR" sz="1200" kern="1200" baseline="0" dirty="0" smtClean="0">
              <a:solidFill>
                <a:schemeClr val="tx1"/>
              </a:solidFill>
              <a:latin typeface="Times New Roman" pitchFamily="18" charset="0"/>
              <a:ea typeface="+mn-ea"/>
              <a:cs typeface="+mn-cs"/>
            </a:endParaRPr>
          </a:p>
          <a:p>
            <a:r>
              <a:rPr lang="en-US" sz="1200" kern="1200" baseline="0" dirty="0" smtClean="0">
                <a:solidFill>
                  <a:schemeClr val="tx1"/>
                </a:solidFill>
                <a:latin typeface="Times New Roman" pitchFamily="18" charset="0"/>
                <a:ea typeface="+mn-ea"/>
                <a:cs typeface="+mn-cs"/>
              </a:rPr>
              <a:t>assisted reproductive procedures should be encouraged. The potentially protective role of long down-regulation protocols needs further evaluation.</a:t>
            </a:r>
          </a:p>
          <a:p>
            <a:r>
              <a:rPr lang="en-US" sz="1200" kern="1200" baseline="0" dirty="0" smtClean="0">
                <a:solidFill>
                  <a:schemeClr val="tx1"/>
                </a:solidFill>
                <a:latin typeface="Times New Roman" pitchFamily="18" charset="0"/>
                <a:ea typeface="+mn-ea"/>
                <a:cs typeface="+mn-cs"/>
              </a:rPr>
              <a:t>In future studies on the association between </a:t>
            </a:r>
            <a:r>
              <a:rPr lang="en-US" sz="1200" kern="1200" baseline="0" dirty="0" err="1" smtClean="0">
                <a:solidFill>
                  <a:schemeClr val="tx1"/>
                </a:solidFill>
                <a:latin typeface="Times New Roman" pitchFamily="18" charset="0"/>
                <a:ea typeface="+mn-ea"/>
                <a:cs typeface="+mn-cs"/>
              </a:rPr>
              <a:t>adenomyosis</a:t>
            </a:r>
            <a:r>
              <a:rPr lang="en-US" sz="1200" kern="1200" baseline="0" dirty="0" smtClean="0">
                <a:solidFill>
                  <a:schemeClr val="tx1"/>
                </a:solidFill>
                <a:latin typeface="Times New Roman" pitchFamily="18" charset="0"/>
                <a:ea typeface="+mn-ea"/>
                <a:cs typeface="+mn-cs"/>
              </a:rPr>
              <a:t> and IVF/ICSI outcome, a matched case–control design should be adopted, live</a:t>
            </a:r>
          </a:p>
          <a:p>
            <a:r>
              <a:rPr lang="en-US" sz="1200" kern="1200" baseline="0" dirty="0" smtClean="0">
                <a:solidFill>
                  <a:schemeClr val="tx1"/>
                </a:solidFill>
                <a:latin typeface="Times New Roman" pitchFamily="18" charset="0"/>
                <a:ea typeface="+mn-ea"/>
                <a:cs typeface="+mn-cs"/>
              </a:rPr>
              <a:t>birth should be the default primary outcome and only the results regarding the first cycle should be considered.</a:t>
            </a:r>
          </a:p>
          <a:p>
            <a:r>
              <a:rPr lang="en-US" sz="1200" kern="1200" baseline="0" dirty="0" smtClean="0">
                <a:solidFill>
                  <a:schemeClr val="tx1"/>
                </a:solidFill>
                <a:latin typeface="Times New Roman" pitchFamily="18" charset="0"/>
                <a:ea typeface="+mn-ea"/>
                <a:cs typeface="+mn-cs"/>
              </a:rPr>
              <a:t>study funding/competing interest: None.</a:t>
            </a:r>
          </a:p>
          <a:p>
            <a:r>
              <a:rPr lang="en-US" sz="1200" kern="1200" baseline="0" dirty="0" smtClean="0">
                <a:solidFill>
                  <a:schemeClr val="tx1"/>
                </a:solidFill>
                <a:latin typeface="Times New Roman" pitchFamily="18" charset="0"/>
                <a:ea typeface="+mn-ea"/>
                <a:cs typeface="+mn-cs"/>
              </a:rPr>
              <a:t>Key words: </a:t>
            </a:r>
            <a:r>
              <a:rPr lang="en-US" sz="1200" kern="1200" baseline="0" dirty="0" err="1" smtClean="0">
                <a:solidFill>
                  <a:schemeClr val="tx1"/>
                </a:solidFill>
                <a:latin typeface="Times New Roman" pitchFamily="18" charset="0"/>
                <a:ea typeface="+mn-ea"/>
                <a:cs typeface="+mn-cs"/>
              </a:rPr>
              <a:t>adenomyosis</a:t>
            </a:r>
            <a:r>
              <a:rPr lang="en-US" sz="1200" kern="1200" baseline="0" dirty="0" smtClean="0">
                <a:solidFill>
                  <a:schemeClr val="tx1"/>
                </a:solidFill>
                <a:latin typeface="Times New Roman" pitchFamily="18" charset="0"/>
                <a:ea typeface="+mn-ea"/>
                <a:cs typeface="+mn-cs"/>
              </a:rPr>
              <a:t> / infertility / pregnancy / in vitro fertilization</a:t>
            </a:r>
            <a:endParaRPr lang="en-US" dirty="0"/>
          </a:p>
        </p:txBody>
      </p:sp>
      <p:sp>
        <p:nvSpPr>
          <p:cNvPr id="4" name="Slide Number Placeholder 3"/>
          <p:cNvSpPr>
            <a:spLocks noGrp="1"/>
          </p:cNvSpPr>
          <p:nvPr>
            <p:ph type="sldNum" sz="quarter" idx="10"/>
          </p:nvPr>
        </p:nvSpPr>
        <p:spPr/>
        <p:txBody>
          <a:bodyPr/>
          <a:lstStyle/>
          <a:p>
            <a:pPr>
              <a:defRPr/>
            </a:pPr>
            <a:fld id="{4F56C3FB-BD28-479A-A521-E64F8393BD27}" type="slidenum">
              <a:rPr lang="tr-TR" smtClean="0"/>
              <a:pPr>
                <a:defRPr/>
              </a:pPr>
              <a:t>103</a:t>
            </a:fld>
            <a:endParaRPr lang="tr-TR"/>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Slide Image Placeholder 1"/>
          <p:cNvSpPr>
            <a:spLocks noGrp="1" noRot="1" noChangeAspect="1" noTextEdit="1"/>
          </p:cNvSpPr>
          <p:nvPr>
            <p:ph type="sldImg"/>
          </p:nvPr>
        </p:nvSpPr>
        <p:spPr>
          <a:ln/>
        </p:spPr>
      </p:sp>
      <p:sp>
        <p:nvSpPr>
          <p:cNvPr id="122883" name="Notes Placeholder 2"/>
          <p:cNvSpPr>
            <a:spLocks noGrp="1"/>
          </p:cNvSpPr>
          <p:nvPr>
            <p:ph type="body" idx="1"/>
          </p:nvPr>
        </p:nvSpPr>
        <p:spPr>
          <a:noFill/>
          <a:ln/>
        </p:spPr>
        <p:txBody>
          <a:bodyPr/>
          <a:lstStyle/>
          <a:p>
            <a:endParaRPr lang="tr-TR" smtClean="0"/>
          </a:p>
        </p:txBody>
      </p:sp>
      <p:sp>
        <p:nvSpPr>
          <p:cNvPr id="4" name="Slide Number Placeholder 3"/>
          <p:cNvSpPr>
            <a:spLocks noGrp="1"/>
          </p:cNvSpPr>
          <p:nvPr>
            <p:ph type="sldNum" sz="quarter" idx="5"/>
          </p:nvPr>
        </p:nvSpPr>
        <p:spPr/>
        <p:txBody>
          <a:bodyPr/>
          <a:lstStyle/>
          <a:p>
            <a:pPr>
              <a:defRPr/>
            </a:pPr>
            <a:fld id="{43FF52BE-43A2-4511-8894-8BC23173D337}" type="slidenum">
              <a:rPr lang="tr-TR" smtClean="0"/>
              <a:pPr>
                <a:defRPr/>
              </a:pPr>
              <a:t>107</a:t>
            </a:fld>
            <a:endParaRPr lang="tr-TR"/>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30" name="Slide Image Placeholder 1"/>
          <p:cNvSpPr>
            <a:spLocks noGrp="1" noRot="1" noChangeAspect="1" noTextEdit="1"/>
          </p:cNvSpPr>
          <p:nvPr>
            <p:ph type="sldImg"/>
          </p:nvPr>
        </p:nvSpPr>
        <p:spPr>
          <a:ln/>
        </p:spPr>
      </p:sp>
      <p:sp>
        <p:nvSpPr>
          <p:cNvPr id="124931" name="Notes Placeholder 2"/>
          <p:cNvSpPr>
            <a:spLocks noGrp="1"/>
          </p:cNvSpPr>
          <p:nvPr>
            <p:ph type="body" idx="1"/>
          </p:nvPr>
        </p:nvSpPr>
        <p:spPr>
          <a:noFill/>
          <a:ln/>
        </p:spPr>
        <p:txBody>
          <a:bodyPr/>
          <a:lstStyle/>
          <a:p>
            <a:r>
              <a:rPr lang="en-US" smtClean="0"/>
              <a:t>In women who wish to maintain fertility, excision can be performed if sufficient myometrium is left and if scar formation does not interfere with uterine expansion {Osada, 2011 #32;Nishida, 2010 #35;Dai, 2012 #36}.The rate of spontaneous abortion (38.8%) were reported to be higher than in the general population after the excisional procedure. This is likely due to uterine scar tissue formation, which can affect the gestation capability of the uterus {Fedele, 1993 #34}. However, a small study demonstrated that conservative treatment with adenomyoma excision (mean size, 55 mm) resulted in a 70% pregnancy rate (49 of 71 patients), with relief of symptoms of menorrhagia and dysmenorrhea {Wang, 2009 #33;Wang, 2009 #37}. In another prospective case series followed for 10 years from June 1998 to August 2008, 104 women with severe adenomyosis verified histologically and with magnetic resonance imaging were analyzed {Osada, 2011 #32}. Of 26 women who wished to conceive, 16 became pregnant, 14 (53.8%) went to term and delivered a healthy baby and there were no cases of uterine rupture</a:t>
            </a:r>
            <a:endParaRPr lang="tr-TR" smtClean="0"/>
          </a:p>
          <a:p>
            <a:endParaRPr lang="en-US" smtClean="0"/>
          </a:p>
          <a:p>
            <a:endParaRPr lang="en-US" smtClean="0"/>
          </a:p>
        </p:txBody>
      </p:sp>
      <p:sp>
        <p:nvSpPr>
          <p:cNvPr id="4" name="Slide Number Placeholder 3"/>
          <p:cNvSpPr>
            <a:spLocks noGrp="1"/>
          </p:cNvSpPr>
          <p:nvPr>
            <p:ph type="sldNum" sz="quarter" idx="5"/>
          </p:nvPr>
        </p:nvSpPr>
        <p:spPr/>
        <p:txBody>
          <a:bodyPr/>
          <a:lstStyle/>
          <a:p>
            <a:pPr>
              <a:defRPr/>
            </a:pPr>
            <a:fld id="{93A0B90F-1B1C-44BE-8351-0D6B69443D0F}" type="slidenum">
              <a:rPr lang="tr-TR" smtClean="0"/>
              <a:pPr>
                <a:defRPr/>
              </a:pPr>
              <a:t>111</a:t>
            </a:fld>
            <a:endParaRPr lang="tr-TR"/>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4" name="Slide Image Placeholder 1"/>
          <p:cNvSpPr>
            <a:spLocks noGrp="1" noRot="1" noChangeAspect="1" noTextEdit="1"/>
          </p:cNvSpPr>
          <p:nvPr>
            <p:ph type="sldImg"/>
          </p:nvPr>
        </p:nvSpPr>
        <p:spPr>
          <a:ln/>
        </p:spPr>
      </p:sp>
      <p:sp>
        <p:nvSpPr>
          <p:cNvPr id="125955" name="Notes Placeholder 2"/>
          <p:cNvSpPr>
            <a:spLocks noGrp="1"/>
          </p:cNvSpPr>
          <p:nvPr>
            <p:ph type="body" idx="1"/>
          </p:nvPr>
        </p:nvSpPr>
        <p:spPr>
          <a:noFill/>
          <a:ln/>
        </p:spPr>
        <p:txBody>
          <a:bodyPr/>
          <a:lstStyle/>
          <a:p>
            <a:r>
              <a:rPr lang="en-US" dirty="0" smtClean="0"/>
              <a:t>In women who wish to maintain fertility, excision can be performed if sufficient </a:t>
            </a:r>
            <a:r>
              <a:rPr lang="en-US" dirty="0" err="1" smtClean="0"/>
              <a:t>myometrium</a:t>
            </a:r>
            <a:r>
              <a:rPr lang="en-US" dirty="0" smtClean="0"/>
              <a:t> is left and if scar formation does not interfere with uterine expansion {</a:t>
            </a:r>
            <a:r>
              <a:rPr lang="en-US" dirty="0" err="1" smtClean="0"/>
              <a:t>Osada</a:t>
            </a:r>
            <a:r>
              <a:rPr lang="en-US" dirty="0" smtClean="0"/>
              <a:t>, 2011 #32;Nishida, 2010 #35;Dai, 2012 #36}.The rate of spontaneous abortion (38.8%) were reported to be higher than in the general population after the </a:t>
            </a:r>
            <a:r>
              <a:rPr lang="en-US" dirty="0" err="1" smtClean="0"/>
              <a:t>excisional</a:t>
            </a:r>
            <a:r>
              <a:rPr lang="en-US" dirty="0" smtClean="0"/>
              <a:t> procedure. This is likely due to uterine scar tissue formation, which can affect the gestation capability of the uterus {</a:t>
            </a:r>
            <a:r>
              <a:rPr lang="en-US" dirty="0" err="1" smtClean="0"/>
              <a:t>Fedele</a:t>
            </a:r>
            <a:r>
              <a:rPr lang="en-US" dirty="0" smtClean="0"/>
              <a:t>, 1993 #34}. However, a small study demonstrated that conservative treatment with </a:t>
            </a:r>
            <a:r>
              <a:rPr lang="en-US" dirty="0" err="1" smtClean="0"/>
              <a:t>adenomyoma</a:t>
            </a:r>
            <a:r>
              <a:rPr lang="en-US" dirty="0" smtClean="0"/>
              <a:t> excision (mean size, 55 mm) resulted in a 70% pregnancy rate (49 of 71 patients), with relief of symptoms of </a:t>
            </a:r>
            <a:r>
              <a:rPr lang="en-US" dirty="0" err="1" smtClean="0"/>
              <a:t>menorrhagia</a:t>
            </a:r>
            <a:r>
              <a:rPr lang="en-US" dirty="0" smtClean="0"/>
              <a:t> and </a:t>
            </a:r>
            <a:r>
              <a:rPr lang="en-US" dirty="0" err="1" smtClean="0"/>
              <a:t>dysmenorrhea</a:t>
            </a:r>
            <a:r>
              <a:rPr lang="en-US" dirty="0" smtClean="0"/>
              <a:t> {Wang, 2009 #33;Wang, 2009 #37}. In another prospective case series followed for 10 years from June 1998 to August 2008, 104 women with severe </a:t>
            </a:r>
            <a:r>
              <a:rPr lang="en-US" dirty="0" err="1" smtClean="0"/>
              <a:t>adenomyosis</a:t>
            </a:r>
            <a:r>
              <a:rPr lang="en-US" dirty="0" smtClean="0"/>
              <a:t> verified </a:t>
            </a:r>
            <a:r>
              <a:rPr lang="en-US" dirty="0" err="1" smtClean="0"/>
              <a:t>histologically</a:t>
            </a:r>
            <a:r>
              <a:rPr lang="en-US" dirty="0" smtClean="0"/>
              <a:t> and with magnetic resonance imaging were analyzed {</a:t>
            </a:r>
            <a:r>
              <a:rPr lang="en-US" dirty="0" err="1" smtClean="0"/>
              <a:t>Osada</a:t>
            </a:r>
            <a:r>
              <a:rPr lang="en-US" dirty="0" smtClean="0"/>
              <a:t>, 2011 #32}. Of 26 women who wished to conceive, 16 became pregnant, 14 (53.8%) went to term and delivered a healthy baby and there were no cases of uterine rupture</a:t>
            </a:r>
            <a:endParaRPr lang="tr-TR" dirty="0" smtClean="0"/>
          </a:p>
          <a:p>
            <a:endParaRPr lang="en-US" dirty="0" smtClean="0"/>
          </a:p>
          <a:p>
            <a:endParaRPr lang="en-US" dirty="0" smtClean="0"/>
          </a:p>
        </p:txBody>
      </p:sp>
      <p:sp>
        <p:nvSpPr>
          <p:cNvPr id="4" name="Slide Number Placeholder 3"/>
          <p:cNvSpPr>
            <a:spLocks noGrp="1"/>
          </p:cNvSpPr>
          <p:nvPr>
            <p:ph type="sldNum" sz="quarter" idx="5"/>
          </p:nvPr>
        </p:nvSpPr>
        <p:spPr/>
        <p:txBody>
          <a:bodyPr/>
          <a:lstStyle/>
          <a:p>
            <a:pPr>
              <a:defRPr/>
            </a:pPr>
            <a:fld id="{999F1248-C0E3-4424-BA93-6BAB121B5EB0}" type="slidenum">
              <a:rPr lang="tr-TR" smtClean="0"/>
              <a:pPr>
                <a:defRPr/>
              </a:pPr>
              <a:t>112</a:t>
            </a:fld>
            <a:endParaRPr lang="tr-TR"/>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Slide Image Placeholder 1"/>
          <p:cNvSpPr>
            <a:spLocks noGrp="1" noRot="1" noChangeAspect="1" noTextEdit="1"/>
          </p:cNvSpPr>
          <p:nvPr>
            <p:ph type="sldImg"/>
          </p:nvPr>
        </p:nvSpPr>
        <p:spPr>
          <a:ln/>
        </p:spPr>
      </p:sp>
      <p:sp>
        <p:nvSpPr>
          <p:cNvPr id="121859" name="Notes Placeholder 2"/>
          <p:cNvSpPr>
            <a:spLocks noGrp="1"/>
          </p:cNvSpPr>
          <p:nvPr>
            <p:ph type="body" idx="1"/>
          </p:nvPr>
        </p:nvSpPr>
        <p:spPr>
          <a:noFill/>
          <a:ln/>
        </p:spPr>
        <p:txBody>
          <a:bodyPr/>
          <a:lstStyle/>
          <a:p>
            <a:r>
              <a:rPr lang="en-US" smtClean="0"/>
              <a:t>Abstract The treatment for severe adenomyosis has usually been hysterectomy, because there is no line of demarcation between</a:t>
            </a:r>
          </a:p>
          <a:p>
            <a:r>
              <a:rPr lang="en-US" smtClean="0"/>
              <a:t>diseased and normal tissue. Yet many such women wish to retain their uterus and some even wish to bear children. This report evaluates</a:t>
            </a:r>
          </a:p>
          <a:p>
            <a:r>
              <a:rPr lang="en-US" smtClean="0"/>
              <a:t>the efficacy of a new method of adenomyomectomy, where adenomyotic tissues are radically excised and the uterine wall is</a:t>
            </a:r>
          </a:p>
          <a:p>
            <a:r>
              <a:rPr lang="en-US" smtClean="0"/>
              <a:t>reconstructed by a triple-flap method, without overlapping suture lines, to prevent uterine rupture in subsequent pregnancies. This</a:t>
            </a:r>
          </a:p>
          <a:p>
            <a:r>
              <a:rPr lang="en-US" smtClean="0"/>
              <a:t>is a prospective case series followed for 10 years from June 1998 to August 2008 of 104 women with severe adenomyosis verified</a:t>
            </a:r>
          </a:p>
          <a:p>
            <a:r>
              <a:rPr lang="en-US" smtClean="0"/>
              <a:t>histologically and with magnetic resonance imaging. There was a dramatic reduction in both dysmenorrhoea and hypermenorrhoea</a:t>
            </a:r>
          </a:p>
          <a:p>
            <a:r>
              <a:rPr lang="en-US" smtClean="0"/>
              <a:t>and all patients returned to having normal menstrual cycles. Of 26 women who wished to conceive, 16 became pregnant, 14 (53.8%)</a:t>
            </a:r>
          </a:p>
          <a:p>
            <a:r>
              <a:rPr lang="en-US" smtClean="0"/>
              <a:t>went to term and delivered a healthy baby and there were no cases of uterine rupture. Adenomyosis symptoms recurred in only four</a:t>
            </a:r>
          </a:p>
          <a:p>
            <a:r>
              <a:rPr lang="en-US" smtClean="0"/>
              <a:t>out of 104 cases. The procedure thus resulted in a dramatic reduction in symptoms and allowed over half of women who wished to</a:t>
            </a:r>
          </a:p>
          <a:p>
            <a:r>
              <a:rPr lang="en-US" smtClean="0"/>
              <a:t>conceive to go to term without uterine rupture. RBMOnline</a:t>
            </a:r>
          </a:p>
          <a:p>
            <a:endParaRPr lang="en-US" smtClean="0"/>
          </a:p>
        </p:txBody>
      </p:sp>
      <p:sp>
        <p:nvSpPr>
          <p:cNvPr id="4" name="Slide Number Placeholder 3"/>
          <p:cNvSpPr>
            <a:spLocks noGrp="1"/>
          </p:cNvSpPr>
          <p:nvPr>
            <p:ph type="sldNum" sz="quarter" idx="5"/>
          </p:nvPr>
        </p:nvSpPr>
        <p:spPr/>
        <p:txBody>
          <a:bodyPr/>
          <a:lstStyle/>
          <a:p>
            <a:pPr>
              <a:defRPr/>
            </a:pPr>
            <a:fld id="{A9320E71-5A34-4B70-AA92-211610B592AD}" type="slidenum">
              <a:rPr lang="tr-TR" smtClean="0"/>
              <a:pPr>
                <a:defRPr/>
              </a:pPr>
              <a:t>143</a:t>
            </a:fld>
            <a:endParaRPr lang="tr-TR"/>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Slide Image Placeholder 1"/>
          <p:cNvSpPr>
            <a:spLocks noGrp="1" noRot="1" noChangeAspect="1" noTextEdit="1"/>
          </p:cNvSpPr>
          <p:nvPr>
            <p:ph type="sldImg"/>
          </p:nvPr>
        </p:nvSpPr>
        <p:spPr>
          <a:ln/>
        </p:spPr>
      </p:sp>
      <p:sp>
        <p:nvSpPr>
          <p:cNvPr id="122883" name="Notes Placeholder 2"/>
          <p:cNvSpPr>
            <a:spLocks noGrp="1"/>
          </p:cNvSpPr>
          <p:nvPr>
            <p:ph type="body" idx="1"/>
          </p:nvPr>
        </p:nvSpPr>
        <p:spPr>
          <a:noFill/>
          <a:ln/>
        </p:spPr>
        <p:txBody>
          <a:bodyPr/>
          <a:lstStyle/>
          <a:p>
            <a:r>
              <a:rPr lang="en-US" smtClean="0"/>
              <a:t>Abstract The treatment for severe adenomyosis has usually been hysterectomy, because there is no line of demarcation between</a:t>
            </a:r>
          </a:p>
          <a:p>
            <a:r>
              <a:rPr lang="en-US" smtClean="0"/>
              <a:t>diseased and normal tissue. Yet many such women wish to retain their uterus and some even wish to bear children. This report evaluates</a:t>
            </a:r>
          </a:p>
          <a:p>
            <a:r>
              <a:rPr lang="en-US" smtClean="0"/>
              <a:t>the efficacy of a new method of adenomyomectomy, where adenomyotic tissues are radically excised and the uterine wall is</a:t>
            </a:r>
          </a:p>
          <a:p>
            <a:r>
              <a:rPr lang="en-US" smtClean="0"/>
              <a:t>reconstructed by a triple-flap method, without overlapping suture lines, to prevent uterine rupture in subsequent pregnancies. This</a:t>
            </a:r>
          </a:p>
          <a:p>
            <a:r>
              <a:rPr lang="en-US" smtClean="0"/>
              <a:t>is a prospective case series followed for 10 years from June 1998 to August 2008 of 104 women with severe adenomyosis verified</a:t>
            </a:r>
          </a:p>
          <a:p>
            <a:r>
              <a:rPr lang="en-US" smtClean="0"/>
              <a:t>histologically and with magnetic resonance imaging. There was a dramatic reduction in both dysmenorrhoea and hypermenorrhoea</a:t>
            </a:r>
          </a:p>
          <a:p>
            <a:r>
              <a:rPr lang="en-US" smtClean="0"/>
              <a:t>and all patients returned to having normal menstrual cycles. Of 26 women who wished to conceive, 16 became pregnant, 14 (53.8%)</a:t>
            </a:r>
          </a:p>
          <a:p>
            <a:r>
              <a:rPr lang="en-US" smtClean="0"/>
              <a:t>went to term and delivered a healthy baby and there were no cases of uterine rupture. Adenomyosis symptoms recurred in only four</a:t>
            </a:r>
          </a:p>
          <a:p>
            <a:r>
              <a:rPr lang="en-US" smtClean="0"/>
              <a:t>out of 104 cases. The procedure thus resulted in a dramatic reduction in symptoms and allowed over half of women who wished to</a:t>
            </a:r>
          </a:p>
          <a:p>
            <a:r>
              <a:rPr lang="en-US" smtClean="0"/>
              <a:t>conceive to go to term without uterine rupture. RBMOnline</a:t>
            </a:r>
          </a:p>
          <a:p>
            <a:endParaRPr lang="en-US" smtClean="0"/>
          </a:p>
        </p:txBody>
      </p:sp>
      <p:sp>
        <p:nvSpPr>
          <p:cNvPr id="4" name="Slide Number Placeholder 3"/>
          <p:cNvSpPr>
            <a:spLocks noGrp="1"/>
          </p:cNvSpPr>
          <p:nvPr>
            <p:ph type="sldNum" sz="quarter" idx="5"/>
          </p:nvPr>
        </p:nvSpPr>
        <p:spPr/>
        <p:txBody>
          <a:bodyPr/>
          <a:lstStyle/>
          <a:p>
            <a:pPr>
              <a:defRPr/>
            </a:pPr>
            <a:fld id="{6664E953-92F6-494F-B586-003609573FB8}" type="slidenum">
              <a:rPr lang="tr-TR" smtClean="0"/>
              <a:pPr>
                <a:defRPr/>
              </a:pPr>
              <a:t>144</a:t>
            </a:fld>
            <a:endParaRPr lang="tr-TR"/>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50" name="Slide Image Placeholder 1"/>
          <p:cNvSpPr>
            <a:spLocks noGrp="1" noRot="1" noChangeAspect="1" noTextEdit="1"/>
          </p:cNvSpPr>
          <p:nvPr>
            <p:ph type="sldImg"/>
          </p:nvPr>
        </p:nvSpPr>
        <p:spPr>
          <a:ln/>
        </p:spPr>
      </p:sp>
      <p:sp>
        <p:nvSpPr>
          <p:cNvPr id="130051" name="Notes Placeholder 2"/>
          <p:cNvSpPr>
            <a:spLocks noGrp="1"/>
          </p:cNvSpPr>
          <p:nvPr>
            <p:ph type="body" idx="1"/>
          </p:nvPr>
        </p:nvSpPr>
        <p:spPr>
          <a:noFill/>
          <a:ln/>
        </p:spPr>
        <p:txBody>
          <a:bodyPr/>
          <a:lstStyle/>
          <a:p>
            <a:r>
              <a:rPr lang="en-US" smtClean="0"/>
              <a:t>In </a:t>
            </a:r>
            <a:r>
              <a:rPr lang="tr-TR" smtClean="0"/>
              <a:t>a </a:t>
            </a:r>
            <a:r>
              <a:rPr lang="en-US" smtClean="0"/>
              <a:t>prospective case series followed for 10 years from June 1998 to August 2008, 104 women with severe adenomyosis verified histologically and with magnetic resonance imaging were analyzed {Osada, 2011 #32}. Of 26 women who wished to conceive, 16 became pregnant, 14 (53.8%) went to term and delivered a healthy baby and there were no cases of uterine rupture</a:t>
            </a:r>
            <a:endParaRPr lang="tr-TR" smtClean="0"/>
          </a:p>
          <a:p>
            <a:endParaRPr lang="tr-TR" smtClean="0"/>
          </a:p>
          <a:p>
            <a:r>
              <a:rPr lang="en-US" smtClean="0"/>
              <a:t>Abstract The treatment for severe adenomyosis has usually been hysterectomy, because there is no line of demarcation between</a:t>
            </a:r>
          </a:p>
          <a:p>
            <a:r>
              <a:rPr lang="en-US" smtClean="0"/>
              <a:t>diseased and normal tissue. Yet many such women wish to retain their uterus and some even wish to bear children. This report evaluates</a:t>
            </a:r>
          </a:p>
          <a:p>
            <a:r>
              <a:rPr lang="en-US" smtClean="0"/>
              <a:t>the efficacy of a new method of adenomyomectomy, where adenomyotic tissues are radically excised and the uterine wall is</a:t>
            </a:r>
          </a:p>
          <a:p>
            <a:r>
              <a:rPr lang="en-US" smtClean="0"/>
              <a:t>reconstructed by a triple-flap method, without overlapping suture lines, to prevent uterine rupture in subsequent pregnancies. This</a:t>
            </a:r>
          </a:p>
          <a:p>
            <a:r>
              <a:rPr lang="en-US" smtClean="0"/>
              <a:t>is a prospective case series followed for 10 years from June 1998 to August 2008 of 104 women with severe adenomyosis verified</a:t>
            </a:r>
          </a:p>
          <a:p>
            <a:r>
              <a:rPr lang="en-US" smtClean="0"/>
              <a:t>histologically and with magnetic resonance imaging. There was a dramatic reduction in both dysmenorrhoea and hypermenorrhoea</a:t>
            </a:r>
          </a:p>
          <a:p>
            <a:r>
              <a:rPr lang="en-US" smtClean="0"/>
              <a:t>and all patients returned to having normal menstrual cycles. Of 26 women who wished to conceive, 16 became pregnant, 14 (53.8%)</a:t>
            </a:r>
          </a:p>
          <a:p>
            <a:r>
              <a:rPr lang="en-US" smtClean="0"/>
              <a:t>went to term and delivered a healthy baby and there were no cases of uterine rupture. Adenomyosis symptoms recurred in only four</a:t>
            </a:r>
          </a:p>
          <a:p>
            <a:r>
              <a:rPr lang="en-US" smtClean="0"/>
              <a:t>out of 104 cases. The procedure thus resulted in a dramatic reduction in symptoms and allowed over half of women who wished to</a:t>
            </a:r>
          </a:p>
          <a:p>
            <a:r>
              <a:rPr lang="en-US" smtClean="0"/>
              <a:t>conceive to go to term without uterine rupture. RBMOnline</a:t>
            </a:r>
          </a:p>
        </p:txBody>
      </p:sp>
      <p:sp>
        <p:nvSpPr>
          <p:cNvPr id="4" name="Slide Number Placeholder 3"/>
          <p:cNvSpPr>
            <a:spLocks noGrp="1"/>
          </p:cNvSpPr>
          <p:nvPr>
            <p:ph type="sldNum" sz="quarter" idx="5"/>
          </p:nvPr>
        </p:nvSpPr>
        <p:spPr/>
        <p:txBody>
          <a:bodyPr/>
          <a:lstStyle/>
          <a:p>
            <a:pPr>
              <a:defRPr/>
            </a:pPr>
            <a:fld id="{B4127F72-3CAC-4AF9-85AE-8EAEFF94ADDD}" type="slidenum">
              <a:rPr lang="tr-TR" smtClean="0"/>
              <a:pPr>
                <a:defRPr/>
              </a:pPr>
              <a:t>148</a:t>
            </a:fld>
            <a:endParaRPr lang="tr-TR"/>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50" name="Slide Image Placeholder 1"/>
          <p:cNvSpPr>
            <a:spLocks noGrp="1" noRot="1" noChangeAspect="1" noTextEdit="1"/>
          </p:cNvSpPr>
          <p:nvPr>
            <p:ph type="sldImg"/>
          </p:nvPr>
        </p:nvSpPr>
        <p:spPr>
          <a:ln/>
        </p:spPr>
      </p:sp>
      <p:sp>
        <p:nvSpPr>
          <p:cNvPr id="130051" name="Notes Placeholder 2"/>
          <p:cNvSpPr>
            <a:spLocks noGrp="1"/>
          </p:cNvSpPr>
          <p:nvPr>
            <p:ph type="body" idx="1"/>
          </p:nvPr>
        </p:nvSpPr>
        <p:spPr>
          <a:noFill/>
          <a:ln/>
        </p:spPr>
        <p:txBody>
          <a:bodyPr/>
          <a:lstStyle/>
          <a:p>
            <a:r>
              <a:rPr lang="en-US" smtClean="0"/>
              <a:t>In </a:t>
            </a:r>
            <a:r>
              <a:rPr lang="tr-TR" smtClean="0"/>
              <a:t>a </a:t>
            </a:r>
            <a:r>
              <a:rPr lang="en-US" smtClean="0"/>
              <a:t>prospective case series followed for 10 years from June 1998 to August 2008, 104 women with severe adenomyosis verified histologically and with magnetic resonance imaging were analyzed {Osada, 2011 #32}. Of 26 women who wished to conceive, 16 became pregnant, 14 (53.8%) went to term and delivered a healthy baby and there were no cases of uterine rupture</a:t>
            </a:r>
            <a:endParaRPr lang="tr-TR" smtClean="0"/>
          </a:p>
          <a:p>
            <a:endParaRPr lang="tr-TR" smtClean="0"/>
          </a:p>
          <a:p>
            <a:r>
              <a:rPr lang="en-US" smtClean="0"/>
              <a:t>Abstract The treatment for severe adenomyosis has usually been hysterectomy, because there is no line of demarcation between</a:t>
            </a:r>
          </a:p>
          <a:p>
            <a:r>
              <a:rPr lang="en-US" smtClean="0"/>
              <a:t>diseased and normal tissue. Yet many such women wish to retain their uterus and some even wish to bear children. This report evaluates</a:t>
            </a:r>
          </a:p>
          <a:p>
            <a:r>
              <a:rPr lang="en-US" smtClean="0"/>
              <a:t>the efficacy of a new method of adenomyomectomy, where adenomyotic tissues are radically excised and the uterine wall is</a:t>
            </a:r>
          </a:p>
          <a:p>
            <a:r>
              <a:rPr lang="en-US" smtClean="0"/>
              <a:t>reconstructed by a triple-flap method, without overlapping suture lines, to prevent uterine rupture in subsequent pregnancies. This</a:t>
            </a:r>
          </a:p>
          <a:p>
            <a:r>
              <a:rPr lang="en-US" smtClean="0"/>
              <a:t>is a prospective case series followed for 10 years from June 1998 to August 2008 of 104 women with severe adenomyosis verified</a:t>
            </a:r>
          </a:p>
          <a:p>
            <a:r>
              <a:rPr lang="en-US" smtClean="0"/>
              <a:t>histologically and with magnetic resonance imaging. There was a dramatic reduction in both dysmenorrhoea and hypermenorrhoea</a:t>
            </a:r>
          </a:p>
          <a:p>
            <a:r>
              <a:rPr lang="en-US" smtClean="0"/>
              <a:t>and all patients returned to having normal menstrual cycles. Of 26 women who wished to conceive, 16 became pregnant, 14 (53.8%)</a:t>
            </a:r>
          </a:p>
          <a:p>
            <a:r>
              <a:rPr lang="en-US" smtClean="0"/>
              <a:t>went to term and delivered a healthy baby and there were no cases of uterine rupture. Adenomyosis symptoms recurred in only four</a:t>
            </a:r>
          </a:p>
          <a:p>
            <a:r>
              <a:rPr lang="en-US" smtClean="0"/>
              <a:t>out of 104 cases. The procedure thus resulted in a dramatic reduction in symptoms and allowed over half of women who wished to</a:t>
            </a:r>
          </a:p>
          <a:p>
            <a:r>
              <a:rPr lang="en-US" smtClean="0"/>
              <a:t>conceive to go to term without uterine rupture. RBMOnline</a:t>
            </a:r>
          </a:p>
        </p:txBody>
      </p:sp>
      <p:sp>
        <p:nvSpPr>
          <p:cNvPr id="4" name="Slide Number Placeholder 3"/>
          <p:cNvSpPr>
            <a:spLocks noGrp="1"/>
          </p:cNvSpPr>
          <p:nvPr>
            <p:ph type="sldNum" sz="quarter" idx="5"/>
          </p:nvPr>
        </p:nvSpPr>
        <p:spPr/>
        <p:txBody>
          <a:bodyPr/>
          <a:lstStyle/>
          <a:p>
            <a:pPr>
              <a:defRPr/>
            </a:pPr>
            <a:fld id="{B4127F72-3CAC-4AF9-85AE-8EAEFF94ADDD}" type="slidenum">
              <a:rPr lang="tr-TR" smtClean="0"/>
              <a:pPr>
                <a:defRPr/>
              </a:pPr>
              <a:t>149</a:t>
            </a:fld>
            <a:endParaRPr lang="tr-TR"/>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50" name="Slide Image Placeholder 1"/>
          <p:cNvSpPr>
            <a:spLocks noGrp="1" noRot="1" noChangeAspect="1" noTextEdit="1"/>
          </p:cNvSpPr>
          <p:nvPr>
            <p:ph type="sldImg"/>
          </p:nvPr>
        </p:nvSpPr>
        <p:spPr>
          <a:ln/>
        </p:spPr>
      </p:sp>
      <p:sp>
        <p:nvSpPr>
          <p:cNvPr id="130051" name="Notes Placeholder 2"/>
          <p:cNvSpPr>
            <a:spLocks noGrp="1"/>
          </p:cNvSpPr>
          <p:nvPr>
            <p:ph type="body" idx="1"/>
          </p:nvPr>
        </p:nvSpPr>
        <p:spPr>
          <a:noFill/>
          <a:ln/>
        </p:spPr>
        <p:txBody>
          <a:bodyPr/>
          <a:lstStyle/>
          <a:p>
            <a:r>
              <a:rPr lang="en-US" smtClean="0"/>
              <a:t>In </a:t>
            </a:r>
            <a:r>
              <a:rPr lang="tr-TR" smtClean="0"/>
              <a:t>a </a:t>
            </a:r>
            <a:r>
              <a:rPr lang="en-US" smtClean="0"/>
              <a:t>prospective case series followed for 10 years from June 1998 to August 2008, 104 women with severe adenomyosis verified histologically and with magnetic resonance imaging were analyzed {Osada, 2011 #32}. Of 26 women who wished to conceive, 16 became pregnant, 14 (53.8%) went to term and delivered a healthy baby and there were no cases of uterine rupture</a:t>
            </a:r>
            <a:endParaRPr lang="tr-TR" smtClean="0"/>
          </a:p>
          <a:p>
            <a:endParaRPr lang="tr-TR" smtClean="0"/>
          </a:p>
          <a:p>
            <a:r>
              <a:rPr lang="en-US" smtClean="0"/>
              <a:t>Abstract The treatment for severe adenomyosis has usually been hysterectomy, because there is no line of demarcation between</a:t>
            </a:r>
          </a:p>
          <a:p>
            <a:r>
              <a:rPr lang="en-US" smtClean="0"/>
              <a:t>diseased and normal tissue. Yet many such women wish to retain their uterus and some even wish to bear children. This report evaluates</a:t>
            </a:r>
          </a:p>
          <a:p>
            <a:r>
              <a:rPr lang="en-US" smtClean="0"/>
              <a:t>the efficacy of a new method of adenomyomectomy, where adenomyotic tissues are radically excised and the uterine wall is</a:t>
            </a:r>
          </a:p>
          <a:p>
            <a:r>
              <a:rPr lang="en-US" smtClean="0"/>
              <a:t>reconstructed by a triple-flap method, without overlapping suture lines, to prevent uterine rupture in subsequent pregnancies. This</a:t>
            </a:r>
          </a:p>
          <a:p>
            <a:r>
              <a:rPr lang="en-US" smtClean="0"/>
              <a:t>is a prospective case series followed for 10 years from June 1998 to August 2008 of 104 women with severe adenomyosis verified</a:t>
            </a:r>
          </a:p>
          <a:p>
            <a:r>
              <a:rPr lang="en-US" smtClean="0"/>
              <a:t>histologically and with magnetic resonance imaging. There was a dramatic reduction in both dysmenorrhoea and hypermenorrhoea</a:t>
            </a:r>
          </a:p>
          <a:p>
            <a:r>
              <a:rPr lang="en-US" smtClean="0"/>
              <a:t>and all patients returned to having normal menstrual cycles. Of 26 women who wished to conceive, 16 became pregnant, 14 (53.8%)</a:t>
            </a:r>
          </a:p>
          <a:p>
            <a:r>
              <a:rPr lang="en-US" smtClean="0"/>
              <a:t>went to term and delivered a healthy baby and there were no cases of uterine rupture. Adenomyosis symptoms recurred in only four</a:t>
            </a:r>
          </a:p>
          <a:p>
            <a:r>
              <a:rPr lang="en-US" smtClean="0"/>
              <a:t>out of 104 cases. The procedure thus resulted in a dramatic reduction in symptoms and allowed over half of women who wished to</a:t>
            </a:r>
          </a:p>
          <a:p>
            <a:r>
              <a:rPr lang="en-US" smtClean="0"/>
              <a:t>conceive to go to term without uterine rupture. RBMOnline</a:t>
            </a:r>
          </a:p>
        </p:txBody>
      </p:sp>
      <p:sp>
        <p:nvSpPr>
          <p:cNvPr id="4" name="Slide Number Placeholder 3"/>
          <p:cNvSpPr>
            <a:spLocks noGrp="1"/>
          </p:cNvSpPr>
          <p:nvPr>
            <p:ph type="sldNum" sz="quarter" idx="5"/>
          </p:nvPr>
        </p:nvSpPr>
        <p:spPr/>
        <p:txBody>
          <a:bodyPr/>
          <a:lstStyle/>
          <a:p>
            <a:pPr>
              <a:defRPr/>
            </a:pPr>
            <a:fld id="{B4127F72-3CAC-4AF9-85AE-8EAEFF94ADDD}" type="slidenum">
              <a:rPr lang="tr-TR" smtClean="0"/>
              <a:pPr>
                <a:defRPr/>
              </a:pPr>
              <a:t>150</a:t>
            </a:fld>
            <a:endParaRPr lang="tr-T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err="1" smtClean="0"/>
              <a:t>Adenomyosis</a:t>
            </a:r>
            <a:r>
              <a:rPr lang="en-US" dirty="0" smtClean="0"/>
              <a:t> is traditionally described as “the benign invasion of endometrium into the </a:t>
            </a:r>
            <a:r>
              <a:rPr lang="en-US" dirty="0" err="1" smtClean="0"/>
              <a:t>myometrium</a:t>
            </a:r>
            <a:r>
              <a:rPr lang="en-US" dirty="0" smtClean="0"/>
              <a:t>, producing a diffusely enlarged uterus which microscopically exhibits ectopic non-</a:t>
            </a:r>
            <a:r>
              <a:rPr lang="en-US" dirty="0" err="1" smtClean="0"/>
              <a:t>neoplastic</a:t>
            </a:r>
            <a:r>
              <a:rPr lang="en-US" dirty="0" smtClean="0"/>
              <a:t>, endometrial glands and </a:t>
            </a:r>
            <a:r>
              <a:rPr lang="en-US" dirty="0" err="1" smtClean="0"/>
              <a:t>stroma</a:t>
            </a:r>
            <a:r>
              <a:rPr lang="en-US" dirty="0" smtClean="0"/>
              <a:t> surrounded by the hypertrophic and </a:t>
            </a:r>
            <a:r>
              <a:rPr lang="en-US" dirty="0" err="1" smtClean="0"/>
              <a:t>hyperplastic</a:t>
            </a:r>
            <a:r>
              <a:rPr lang="en-US" dirty="0" smtClean="0"/>
              <a:t> </a:t>
            </a:r>
            <a:r>
              <a:rPr lang="en-US" dirty="0" err="1" smtClean="0"/>
              <a:t>myometrium</a:t>
            </a:r>
            <a:r>
              <a:rPr lang="en-US" dirty="0" smtClean="0"/>
              <a:t>”. </a:t>
            </a:r>
            <a:r>
              <a:rPr lang="en-US" dirty="0" err="1" smtClean="0"/>
              <a:t>Adenomyosis</a:t>
            </a:r>
            <a:r>
              <a:rPr lang="en-US" dirty="0" smtClean="0"/>
              <a:t> may be present in diffuse or focal forms, such as </a:t>
            </a:r>
            <a:r>
              <a:rPr lang="en-US" dirty="0" err="1" smtClean="0"/>
              <a:t>adenomyotic</a:t>
            </a:r>
            <a:r>
              <a:rPr lang="en-US" dirty="0" smtClean="0"/>
              <a:t> cysts or </a:t>
            </a:r>
            <a:r>
              <a:rPr lang="en-US" dirty="0" err="1" smtClean="0"/>
              <a:t>adenomyomas</a:t>
            </a:r>
            <a:r>
              <a:rPr lang="en-US" dirty="0" smtClean="0"/>
              <a:t>. It affects 20% of women, but is most prevalent among those who are </a:t>
            </a:r>
            <a:r>
              <a:rPr lang="en-US" dirty="0" err="1" smtClean="0"/>
              <a:t>perimenopausal</a:t>
            </a:r>
            <a:r>
              <a:rPr lang="en-US" dirty="0" smtClean="0"/>
              <a:t> and </a:t>
            </a:r>
            <a:r>
              <a:rPr lang="en-US" dirty="0" err="1" smtClean="0"/>
              <a:t>multiparous</a:t>
            </a:r>
            <a:r>
              <a:rPr lang="en-US" dirty="0" smtClean="0"/>
              <a:t> {Dietrich, 2010 #1;Benagiano, 2006 #2;Benagiano, 2009 #3;Benagiano, 2012 #4}. The German pathologist Carl von </a:t>
            </a:r>
            <a:r>
              <a:rPr lang="en-US" dirty="0" err="1" smtClean="0"/>
              <a:t>Rokitansky</a:t>
            </a:r>
            <a:r>
              <a:rPr lang="en-US" dirty="0" smtClean="0"/>
              <a:t> first described </a:t>
            </a:r>
            <a:r>
              <a:rPr lang="en-US" dirty="0" err="1" smtClean="0"/>
              <a:t>adenomyosis</a:t>
            </a:r>
            <a:r>
              <a:rPr lang="en-US" dirty="0" smtClean="0"/>
              <a:t> in 1860 when he observed endometrial glands in the </a:t>
            </a:r>
            <a:r>
              <a:rPr lang="en-US" dirty="0" err="1" smtClean="0"/>
              <a:t>myometrium</a:t>
            </a:r>
            <a:r>
              <a:rPr lang="en-US" dirty="0" smtClean="0"/>
              <a:t>, calling it “</a:t>
            </a:r>
            <a:r>
              <a:rPr lang="en-US" dirty="0" err="1" smtClean="0"/>
              <a:t>cystosarcoma</a:t>
            </a:r>
            <a:r>
              <a:rPr lang="en-US" dirty="0" smtClean="0"/>
              <a:t> adenoid </a:t>
            </a:r>
            <a:r>
              <a:rPr lang="en-US" dirty="0" err="1" smtClean="0"/>
              <a:t>uterium</a:t>
            </a:r>
            <a:r>
              <a:rPr lang="en-US" dirty="0" smtClean="0"/>
              <a:t>” {Garcia, 2011 #5}. In 1925, </a:t>
            </a:r>
            <a:r>
              <a:rPr lang="en-US" dirty="0" err="1" smtClean="0"/>
              <a:t>Frankl</a:t>
            </a:r>
            <a:r>
              <a:rPr lang="en-US" dirty="0" smtClean="0"/>
              <a:t> used the term “</a:t>
            </a:r>
            <a:r>
              <a:rPr lang="en-US" dirty="0" err="1" smtClean="0"/>
              <a:t>adenomyosis</a:t>
            </a:r>
            <a:r>
              <a:rPr lang="en-US" dirty="0" smtClean="0"/>
              <a:t>” as it does not imply an inflammatory process to the situation where “the direct connection of the endometrium with the islands of mucosa located in the musculature can be established in serial sections”. At this point, </a:t>
            </a:r>
            <a:r>
              <a:rPr lang="en-US" dirty="0" err="1" smtClean="0"/>
              <a:t>adenomyosis</a:t>
            </a:r>
            <a:r>
              <a:rPr lang="en-US" dirty="0" smtClean="0"/>
              <a:t> came to be identified as an entity separate from endometriosis {</a:t>
            </a:r>
            <a:r>
              <a:rPr lang="en-US" dirty="0" err="1" smtClean="0"/>
              <a:t>Benagiano</a:t>
            </a:r>
            <a:r>
              <a:rPr lang="en-US" dirty="0" smtClean="0"/>
              <a:t>, 2012 #4}. However, not until 1972, </a:t>
            </a:r>
            <a:r>
              <a:rPr lang="en-US" dirty="0" err="1" smtClean="0"/>
              <a:t>adenomyosis</a:t>
            </a:r>
            <a:r>
              <a:rPr lang="en-US" dirty="0" smtClean="0"/>
              <a:t> was clearly defined by Bird et al as “benign invasion of endometrium in the </a:t>
            </a:r>
            <a:r>
              <a:rPr lang="en-US" dirty="0" err="1" smtClean="0"/>
              <a:t>myometrium</a:t>
            </a:r>
            <a:r>
              <a:rPr lang="en-US" dirty="0" smtClean="0"/>
              <a:t>, producing a diffusely enlarged uterus, which microscopically exhibits ectopic, non-</a:t>
            </a:r>
            <a:r>
              <a:rPr lang="en-US" dirty="0" err="1" smtClean="0"/>
              <a:t>neoplastic</a:t>
            </a:r>
            <a:r>
              <a:rPr lang="en-US" dirty="0" smtClean="0"/>
              <a:t>, endometrial glands and </a:t>
            </a:r>
            <a:r>
              <a:rPr lang="en-US" dirty="0" err="1" smtClean="0"/>
              <a:t>stroma</a:t>
            </a:r>
            <a:r>
              <a:rPr lang="en-US" dirty="0" smtClean="0"/>
              <a:t> surrounded by hypertrophic and </a:t>
            </a:r>
            <a:r>
              <a:rPr lang="en-US" dirty="0" err="1" smtClean="0"/>
              <a:t>hyperplastic</a:t>
            </a:r>
            <a:r>
              <a:rPr lang="en-US" dirty="0" smtClean="0"/>
              <a:t> </a:t>
            </a:r>
            <a:r>
              <a:rPr lang="en-US" dirty="0" err="1" smtClean="0"/>
              <a:t>myometrium</a:t>
            </a:r>
            <a:r>
              <a:rPr lang="en-US" dirty="0" smtClean="0"/>
              <a:t>” {Bird, 1972 #6;Garcia, 2011 #5}. </a:t>
            </a:r>
            <a:endParaRPr lang="tr-TR" dirty="0" smtClean="0"/>
          </a:p>
          <a:p>
            <a:endParaRPr lang="en-US" dirty="0"/>
          </a:p>
        </p:txBody>
      </p:sp>
      <p:sp>
        <p:nvSpPr>
          <p:cNvPr id="4" name="Slide Number Placeholder 3"/>
          <p:cNvSpPr>
            <a:spLocks noGrp="1"/>
          </p:cNvSpPr>
          <p:nvPr>
            <p:ph type="sldNum" sz="quarter" idx="10"/>
          </p:nvPr>
        </p:nvSpPr>
        <p:spPr/>
        <p:txBody>
          <a:bodyPr/>
          <a:lstStyle/>
          <a:p>
            <a:pPr>
              <a:defRPr/>
            </a:pPr>
            <a:fld id="{4F56C3FB-BD28-479A-A521-E64F8393BD27}" type="slidenum">
              <a:rPr lang="tr-TR" smtClean="0"/>
              <a:pPr>
                <a:defRPr/>
              </a:pPr>
              <a:t>11</a:t>
            </a:fld>
            <a:endParaRPr lang="tr-TR"/>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Slide Image Placeholder 1"/>
          <p:cNvSpPr>
            <a:spLocks noGrp="1" noRot="1" noChangeAspect="1" noTextEdit="1"/>
          </p:cNvSpPr>
          <p:nvPr>
            <p:ph type="sldImg"/>
          </p:nvPr>
        </p:nvSpPr>
        <p:spPr>
          <a:ln/>
        </p:spPr>
      </p:sp>
      <p:sp>
        <p:nvSpPr>
          <p:cNvPr id="123907" name="Notes Placeholder 2"/>
          <p:cNvSpPr>
            <a:spLocks noGrp="1"/>
          </p:cNvSpPr>
          <p:nvPr>
            <p:ph type="body" idx="1"/>
          </p:nvPr>
        </p:nvSpPr>
        <p:spPr>
          <a:noFill/>
          <a:ln/>
        </p:spPr>
        <p:txBody>
          <a:bodyPr/>
          <a:lstStyle/>
          <a:p>
            <a:r>
              <a:rPr lang="en-US" smtClean="0"/>
              <a:t>Objective: To determine the effects of new conservative surgical management for diffuse uterine adenomyosis.</a:t>
            </a:r>
          </a:p>
          <a:p>
            <a:r>
              <a:rPr lang="en-US" smtClean="0"/>
              <a:t>Design: Retrospective clinical study.</a:t>
            </a:r>
          </a:p>
          <a:p>
            <a:r>
              <a:rPr lang="en-US" smtClean="0"/>
              <a:t>Setting: Gynecology department in a general hospital.</a:t>
            </a:r>
          </a:p>
          <a:p>
            <a:r>
              <a:rPr lang="en-US" smtClean="0"/>
              <a:t>Patient(s): A total of 44 women with diffuse adenomyosis.</a:t>
            </a:r>
          </a:p>
          <a:p>
            <a:r>
              <a:rPr lang="en-US" smtClean="0"/>
              <a:t>Intervention(s): Conservative surgical management.</a:t>
            </a:r>
          </a:p>
          <a:p>
            <a:r>
              <a:rPr lang="en-US" smtClean="0"/>
              <a:t>Main Outcome Measure(s): Mean visual analog scale score of dysmenorrhea and menorrhagia after a 3-month</a:t>
            </a:r>
          </a:p>
          <a:p>
            <a:r>
              <a:rPr lang="en-US" smtClean="0"/>
              <a:t>follow-up.</a:t>
            </a:r>
          </a:p>
          <a:p>
            <a:r>
              <a:rPr lang="en-US" smtClean="0"/>
              <a:t>Result(s): After this surgery, the mean visual analog scale score of dysmenorrhea decreased from 9.4 to 0.8, and</a:t>
            </a:r>
          </a:p>
          <a:p>
            <a:r>
              <a:rPr lang="en-US" smtClean="0"/>
              <a:t>anemia due to menorrhagia improved in all women. Two patients became pregnant, with one interstitial pregnancy</a:t>
            </a:r>
          </a:p>
          <a:p>
            <a:r>
              <a:rPr lang="en-US" smtClean="0"/>
              <a:t>and one normal pregnancy that is continuing. No major complications or sequelae were observed.</a:t>
            </a:r>
          </a:p>
          <a:p>
            <a:r>
              <a:rPr lang="en-US" smtClean="0"/>
              <a:t>Conclusion(s): This procedure should be considered as a therapeutic option in women with symptoms of diffuse</a:t>
            </a:r>
          </a:p>
          <a:p>
            <a:r>
              <a:rPr lang="en-US" smtClean="0"/>
              <a:t>uterine adenomyosis who wish to avoid hysterectomy. (Fertil Steril 2010;94:715–9. 2010 by American Society</a:t>
            </a:r>
          </a:p>
          <a:p>
            <a:r>
              <a:rPr lang="en-US" smtClean="0"/>
              <a:t>for Reproductive Medicine.)</a:t>
            </a:r>
          </a:p>
        </p:txBody>
      </p:sp>
      <p:sp>
        <p:nvSpPr>
          <p:cNvPr id="4" name="Slide Number Placeholder 3"/>
          <p:cNvSpPr>
            <a:spLocks noGrp="1"/>
          </p:cNvSpPr>
          <p:nvPr>
            <p:ph type="sldNum" sz="quarter" idx="5"/>
          </p:nvPr>
        </p:nvSpPr>
        <p:spPr/>
        <p:txBody>
          <a:bodyPr/>
          <a:lstStyle/>
          <a:p>
            <a:pPr>
              <a:defRPr/>
            </a:pPr>
            <a:fld id="{49B01B21-C1B1-47BD-ABAA-7C5F348B9A07}" type="slidenum">
              <a:rPr lang="tr-TR" smtClean="0"/>
              <a:pPr>
                <a:defRPr/>
              </a:pPr>
              <a:t>151</a:t>
            </a:fld>
            <a:endParaRPr lang="tr-TR"/>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30" name="Slide Image Placeholder 1"/>
          <p:cNvSpPr>
            <a:spLocks noGrp="1" noRot="1" noChangeAspect="1" noTextEdit="1"/>
          </p:cNvSpPr>
          <p:nvPr>
            <p:ph type="sldImg"/>
          </p:nvPr>
        </p:nvSpPr>
        <p:spPr>
          <a:ln/>
        </p:spPr>
      </p:sp>
      <p:sp>
        <p:nvSpPr>
          <p:cNvPr id="124931" name="Notes Placeholder 2"/>
          <p:cNvSpPr>
            <a:spLocks noGrp="1"/>
          </p:cNvSpPr>
          <p:nvPr>
            <p:ph type="body" idx="1"/>
          </p:nvPr>
        </p:nvSpPr>
        <p:spPr>
          <a:noFill/>
          <a:ln/>
        </p:spPr>
        <p:txBody>
          <a:bodyPr/>
          <a:lstStyle/>
          <a:p>
            <a:r>
              <a:rPr lang="en-US" smtClean="0"/>
              <a:t>Objective: To determine the effects of new conservative surgical management for diffuse uterine adenomyosis.</a:t>
            </a:r>
          </a:p>
          <a:p>
            <a:r>
              <a:rPr lang="en-US" smtClean="0"/>
              <a:t>Design: Retrospective clinical study.</a:t>
            </a:r>
          </a:p>
          <a:p>
            <a:r>
              <a:rPr lang="en-US" smtClean="0"/>
              <a:t>Setting: Gynecology department in a general hospital.</a:t>
            </a:r>
          </a:p>
          <a:p>
            <a:r>
              <a:rPr lang="en-US" smtClean="0"/>
              <a:t>Patient(s): A total of 44 women with diffuse adenomyosis.</a:t>
            </a:r>
          </a:p>
          <a:p>
            <a:r>
              <a:rPr lang="en-US" smtClean="0"/>
              <a:t>Intervention(s): Conservative surgical management.</a:t>
            </a:r>
          </a:p>
          <a:p>
            <a:r>
              <a:rPr lang="en-US" smtClean="0"/>
              <a:t>Main Outcome Measure(s): Mean visual analog scale score of dysmenorrhea and menorrhagia after a 3-month</a:t>
            </a:r>
          </a:p>
          <a:p>
            <a:r>
              <a:rPr lang="en-US" smtClean="0"/>
              <a:t>follow-up.</a:t>
            </a:r>
          </a:p>
          <a:p>
            <a:r>
              <a:rPr lang="en-US" smtClean="0"/>
              <a:t>Result(s): After this surgery, the mean visual analog scale score of dysmenorrhea decreased from 9.4 to 0.8, and</a:t>
            </a:r>
          </a:p>
          <a:p>
            <a:r>
              <a:rPr lang="en-US" smtClean="0"/>
              <a:t>anemia due to menorrhagia improved in all women. Two patients became pregnant, with one interstitial pregnancy</a:t>
            </a:r>
          </a:p>
          <a:p>
            <a:r>
              <a:rPr lang="en-US" smtClean="0"/>
              <a:t>and one normal pregnancy that is continuing. No major complications or sequelae were observed.</a:t>
            </a:r>
          </a:p>
          <a:p>
            <a:r>
              <a:rPr lang="en-US" smtClean="0"/>
              <a:t>Conclusion(s): This procedure should be considered as a therapeutic option in women with symptoms of diffuse</a:t>
            </a:r>
          </a:p>
          <a:p>
            <a:r>
              <a:rPr lang="en-US" smtClean="0"/>
              <a:t>uterine adenomyosis who wish to avoid hysterectomy. (Fertil Steril 2010;94:715–9. 2010 by American Society</a:t>
            </a:r>
          </a:p>
          <a:p>
            <a:r>
              <a:rPr lang="en-US" smtClean="0"/>
              <a:t>for Reproductive Medicine.)</a:t>
            </a:r>
          </a:p>
        </p:txBody>
      </p:sp>
      <p:sp>
        <p:nvSpPr>
          <p:cNvPr id="4" name="Slide Number Placeholder 3"/>
          <p:cNvSpPr>
            <a:spLocks noGrp="1"/>
          </p:cNvSpPr>
          <p:nvPr>
            <p:ph type="sldNum" sz="quarter" idx="5"/>
          </p:nvPr>
        </p:nvSpPr>
        <p:spPr/>
        <p:txBody>
          <a:bodyPr/>
          <a:lstStyle/>
          <a:p>
            <a:pPr>
              <a:defRPr/>
            </a:pPr>
            <a:fld id="{1049FEF7-5488-4515-893B-27E7CBB883B7}" type="slidenum">
              <a:rPr lang="tr-TR" smtClean="0"/>
              <a:pPr>
                <a:defRPr/>
              </a:pPr>
              <a:t>152</a:t>
            </a:fld>
            <a:endParaRPr lang="tr-TR"/>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4" name="Slide Image Placeholder 1"/>
          <p:cNvSpPr>
            <a:spLocks noGrp="1" noRot="1" noChangeAspect="1" noTextEdit="1"/>
          </p:cNvSpPr>
          <p:nvPr>
            <p:ph type="sldImg"/>
          </p:nvPr>
        </p:nvSpPr>
        <p:spPr>
          <a:ln/>
        </p:spPr>
      </p:sp>
      <p:sp>
        <p:nvSpPr>
          <p:cNvPr id="125955" name="Notes Placeholder 2"/>
          <p:cNvSpPr>
            <a:spLocks noGrp="1"/>
          </p:cNvSpPr>
          <p:nvPr>
            <p:ph type="body" idx="1"/>
          </p:nvPr>
        </p:nvSpPr>
        <p:spPr>
          <a:noFill/>
          <a:ln/>
        </p:spPr>
        <p:txBody>
          <a:bodyPr/>
          <a:lstStyle/>
          <a:p>
            <a:r>
              <a:rPr lang="en-US" smtClean="0"/>
              <a:t>Objective: To determine the effects of new conservative surgical management for diffuse uterine adenomyosis.</a:t>
            </a:r>
          </a:p>
          <a:p>
            <a:r>
              <a:rPr lang="en-US" smtClean="0"/>
              <a:t>Design: Retrospective clinical study.</a:t>
            </a:r>
          </a:p>
          <a:p>
            <a:r>
              <a:rPr lang="en-US" smtClean="0"/>
              <a:t>Setting: Gynecology department in a general hospital.</a:t>
            </a:r>
          </a:p>
          <a:p>
            <a:r>
              <a:rPr lang="en-US" smtClean="0"/>
              <a:t>Patient(s): A total of 44 women with diffuse adenomyosis.</a:t>
            </a:r>
          </a:p>
          <a:p>
            <a:r>
              <a:rPr lang="en-US" smtClean="0"/>
              <a:t>Intervention(s): Conservative surgical management.</a:t>
            </a:r>
          </a:p>
          <a:p>
            <a:r>
              <a:rPr lang="en-US" smtClean="0"/>
              <a:t>Main Outcome Measure(s): Mean visual analog scale score of dysmenorrhea and menorrhagia after a 3-month</a:t>
            </a:r>
          </a:p>
          <a:p>
            <a:r>
              <a:rPr lang="en-US" smtClean="0"/>
              <a:t>follow-up.</a:t>
            </a:r>
          </a:p>
          <a:p>
            <a:r>
              <a:rPr lang="en-US" smtClean="0"/>
              <a:t>Result(s): After this surgery, the mean visual analog scale score of dysmenorrhea decreased from 9.4 to 0.8, and</a:t>
            </a:r>
          </a:p>
          <a:p>
            <a:r>
              <a:rPr lang="en-US" smtClean="0"/>
              <a:t>anemia due to menorrhagia improved in all women. Two patients became pregnant, with one interstitial pregnancy</a:t>
            </a:r>
          </a:p>
          <a:p>
            <a:r>
              <a:rPr lang="en-US" smtClean="0"/>
              <a:t>and one normal pregnancy that is continuing. No major complications or sequelae were observed.</a:t>
            </a:r>
          </a:p>
          <a:p>
            <a:r>
              <a:rPr lang="en-US" smtClean="0"/>
              <a:t>Conclusion(s): This procedure should be considered as a therapeutic option in women with symptoms of diffuse</a:t>
            </a:r>
          </a:p>
          <a:p>
            <a:r>
              <a:rPr lang="en-US" smtClean="0"/>
              <a:t>uterine adenomyosis who wish to avoid hysterectomy. (Fertil Steril 2010;94:715–9. 2010 by American Society</a:t>
            </a:r>
          </a:p>
          <a:p>
            <a:r>
              <a:rPr lang="en-US" smtClean="0"/>
              <a:t>for Reproductive Medicine.)</a:t>
            </a:r>
          </a:p>
        </p:txBody>
      </p:sp>
      <p:sp>
        <p:nvSpPr>
          <p:cNvPr id="4" name="Slide Number Placeholder 3"/>
          <p:cNvSpPr>
            <a:spLocks noGrp="1"/>
          </p:cNvSpPr>
          <p:nvPr>
            <p:ph type="sldNum" sz="quarter" idx="5"/>
          </p:nvPr>
        </p:nvSpPr>
        <p:spPr/>
        <p:txBody>
          <a:bodyPr/>
          <a:lstStyle/>
          <a:p>
            <a:pPr>
              <a:defRPr/>
            </a:pPr>
            <a:fld id="{CE1E7809-F88F-44E6-9B41-29C211E97CD3}" type="slidenum">
              <a:rPr lang="tr-TR" smtClean="0"/>
              <a:pPr>
                <a:defRPr/>
              </a:pPr>
              <a:t>153</a:t>
            </a:fld>
            <a:endParaRPr lang="tr-TR"/>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In women who wish to maintain fertility, excision can be performed if sufficient </a:t>
            </a:r>
            <a:r>
              <a:rPr lang="en-US" dirty="0" err="1" smtClean="0"/>
              <a:t>myometrium</a:t>
            </a:r>
            <a:r>
              <a:rPr lang="en-US" dirty="0" smtClean="0"/>
              <a:t> is left and if scar formation does not interfere with uterine expansion {</a:t>
            </a:r>
            <a:r>
              <a:rPr lang="en-US" dirty="0" err="1" smtClean="0"/>
              <a:t>Osada</a:t>
            </a:r>
            <a:r>
              <a:rPr lang="en-US" dirty="0" smtClean="0"/>
              <a:t>, 2011 #32;Nishida, 2010 #35;Dai, 2012 #36}.The rate of spontaneous abortion (38.8%) were reported to be higher than in the general population after the </a:t>
            </a:r>
            <a:r>
              <a:rPr lang="en-US" dirty="0" err="1" smtClean="0"/>
              <a:t>excisional</a:t>
            </a:r>
            <a:r>
              <a:rPr lang="en-US" dirty="0" smtClean="0"/>
              <a:t> procedure. This is likely due to uterine scar tissue formation, which can affect the gestation capability of the uterus {</a:t>
            </a:r>
            <a:r>
              <a:rPr lang="en-US" dirty="0" err="1" smtClean="0"/>
              <a:t>Fedele</a:t>
            </a:r>
            <a:r>
              <a:rPr lang="en-US" dirty="0" smtClean="0"/>
              <a:t>, 1993 #34}. However, a small study demonstrated that conservative treatment with </a:t>
            </a:r>
            <a:r>
              <a:rPr lang="en-US" dirty="0" err="1" smtClean="0"/>
              <a:t>adenomyoma</a:t>
            </a:r>
            <a:r>
              <a:rPr lang="en-US" dirty="0" smtClean="0"/>
              <a:t> excision (mean size, 55 mm) resulted in a 70% pregnancy rate (49 of 71 patients), with relief of symptoms of </a:t>
            </a:r>
            <a:r>
              <a:rPr lang="en-US" dirty="0" err="1" smtClean="0"/>
              <a:t>menorrhagia</a:t>
            </a:r>
            <a:r>
              <a:rPr lang="en-US" dirty="0" smtClean="0"/>
              <a:t> and </a:t>
            </a:r>
            <a:r>
              <a:rPr lang="en-US" dirty="0" err="1" smtClean="0"/>
              <a:t>dysmenorrhea</a:t>
            </a:r>
            <a:r>
              <a:rPr lang="en-US" dirty="0" smtClean="0"/>
              <a:t> {Wang, 2009 #33;Wang, 2009 #37}. In another prospective case series followed for 10 years from June 1998 to August 2008, 104 women with severe </a:t>
            </a:r>
            <a:r>
              <a:rPr lang="en-US" dirty="0" err="1" smtClean="0"/>
              <a:t>adenomyosis</a:t>
            </a:r>
            <a:r>
              <a:rPr lang="en-US" dirty="0" smtClean="0"/>
              <a:t> verified </a:t>
            </a:r>
            <a:r>
              <a:rPr lang="en-US" dirty="0" err="1" smtClean="0"/>
              <a:t>histologically</a:t>
            </a:r>
            <a:r>
              <a:rPr lang="en-US" dirty="0" smtClean="0"/>
              <a:t> and with magnetic resonance imaging were analyzed {</a:t>
            </a:r>
            <a:r>
              <a:rPr lang="en-US" dirty="0" err="1" smtClean="0"/>
              <a:t>Osada</a:t>
            </a:r>
            <a:r>
              <a:rPr lang="en-US" dirty="0" smtClean="0"/>
              <a:t>, 2011 #32}. Of 26 women who wished to conceive, 16 became pregnant, 14 (53.8%) went to term and delivered a healthy baby and there were no cases of uterine rupture</a:t>
            </a:r>
            <a:endParaRPr lang="tr-TR" dirty="0" smtClean="0"/>
          </a:p>
          <a:p>
            <a:endParaRPr lang="en-US"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pPr>
              <a:defRPr/>
            </a:pPr>
            <a:fld id="{4F56C3FB-BD28-479A-A521-E64F8393BD27}" type="slidenum">
              <a:rPr lang="tr-TR" smtClean="0"/>
              <a:pPr>
                <a:defRPr/>
              </a:pPr>
              <a:t>154</a:t>
            </a:fld>
            <a:endParaRPr lang="tr-TR"/>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4F56C3FB-BD28-479A-A521-E64F8393BD27}" type="slidenum">
              <a:rPr lang="tr-TR" smtClean="0"/>
              <a:pPr>
                <a:defRPr/>
              </a:pPr>
              <a:t>162</a:t>
            </a:fld>
            <a:endParaRPr lang="tr-TR"/>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4F56C3FB-BD28-479A-A521-E64F8393BD27}" type="slidenum">
              <a:rPr lang="tr-TR" smtClean="0"/>
              <a:pPr>
                <a:defRPr/>
              </a:pPr>
              <a:t>166</a:t>
            </a:fld>
            <a:endParaRPr lang="tr-TR"/>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70"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normAutofit lnSpcReduction="10000"/>
          </a:bodyPr>
          <a:lstStyle/>
          <a:p>
            <a:pPr>
              <a:defRPr/>
            </a:pPr>
            <a:r>
              <a:rPr lang="en-US" dirty="0" smtClean="0"/>
              <a:t>The most promising medical therapy based on the literature is the LNG-IUS because of its ability to provide hormonal suppression to improve symptoms, with a low profile of adverse effects, while enabling women to maintain future fertility. The LNG-IUS releases 20 mcg of </a:t>
            </a:r>
            <a:r>
              <a:rPr lang="en-US" dirty="0" err="1" smtClean="0"/>
              <a:t>levonorgestrel</a:t>
            </a:r>
            <a:r>
              <a:rPr lang="en-US" dirty="0" smtClean="0"/>
              <a:t> daily and seems to be an effective treatment for </a:t>
            </a:r>
            <a:r>
              <a:rPr lang="en-US" dirty="0" err="1" smtClean="0"/>
              <a:t>adenomyosis</a:t>
            </a:r>
            <a:r>
              <a:rPr lang="en-US" dirty="0" smtClean="0"/>
              <a:t>. The LNG-IUS has proved to decrease symptoms of </a:t>
            </a:r>
            <a:r>
              <a:rPr lang="en-US" dirty="0" err="1" smtClean="0"/>
              <a:t>dysmenorrhea</a:t>
            </a:r>
            <a:r>
              <a:rPr lang="en-US" dirty="0" smtClean="0"/>
              <a:t> and </a:t>
            </a:r>
            <a:r>
              <a:rPr lang="en-US" dirty="0" err="1" smtClean="0"/>
              <a:t>menorrhagia</a:t>
            </a:r>
            <a:r>
              <a:rPr lang="en-US" dirty="0" smtClean="0"/>
              <a:t>, increasing the </a:t>
            </a:r>
            <a:r>
              <a:rPr lang="en-US" dirty="0" err="1" smtClean="0"/>
              <a:t>hematocrit</a:t>
            </a:r>
            <a:r>
              <a:rPr lang="en-US" dirty="0" smtClean="0"/>
              <a:t> concentration following 3 months of treatment. The use of LNG-IUS is associated with </a:t>
            </a:r>
            <a:r>
              <a:rPr lang="en-US" dirty="0" err="1" smtClean="0"/>
              <a:t>decidualization</a:t>
            </a:r>
            <a:r>
              <a:rPr lang="en-US" dirty="0" smtClean="0"/>
              <a:t> of the endometrium and is also thought to act directly on </a:t>
            </a:r>
            <a:r>
              <a:rPr lang="en-US" dirty="0" err="1" smtClean="0"/>
              <a:t>adenomyotic</a:t>
            </a:r>
            <a:r>
              <a:rPr lang="en-US" dirty="0" smtClean="0"/>
              <a:t> deposits by </a:t>
            </a:r>
            <a:r>
              <a:rPr lang="en-US" dirty="0" err="1" smtClean="0"/>
              <a:t>downregulating</a:t>
            </a:r>
            <a:r>
              <a:rPr lang="en-US" dirty="0" smtClean="0"/>
              <a:t> the estrogen receptors. This, in turn, reduces the size of </a:t>
            </a:r>
            <a:r>
              <a:rPr lang="en-US" dirty="0" err="1" smtClean="0"/>
              <a:t>adenomyotic</a:t>
            </a:r>
            <a:r>
              <a:rPr lang="en-US" dirty="0" smtClean="0"/>
              <a:t> foci, improves contractility of the uterus to decrease blood loss, and improves </a:t>
            </a:r>
            <a:r>
              <a:rPr lang="en-US" dirty="0" err="1" smtClean="0"/>
              <a:t>dysmenorrhea</a:t>
            </a:r>
            <a:r>
              <a:rPr lang="en-US" dirty="0" smtClean="0"/>
              <a:t> by reducing prostaglandin production within the endometrium. Studies have demonstrated that use of the LNG-IUS results in improvement of symptoms such as </a:t>
            </a:r>
            <a:r>
              <a:rPr lang="en-US" dirty="0" err="1" smtClean="0"/>
              <a:t>menorrhagia</a:t>
            </a:r>
            <a:r>
              <a:rPr lang="en-US" dirty="0" smtClean="0"/>
              <a:t> and </a:t>
            </a:r>
            <a:r>
              <a:rPr lang="en-US" dirty="0" err="1" smtClean="0"/>
              <a:t>dysmenorrhea</a:t>
            </a:r>
            <a:r>
              <a:rPr lang="en-US" dirty="0" smtClean="0"/>
              <a:t>, and radiologic changes in </a:t>
            </a:r>
            <a:r>
              <a:rPr lang="en-US" dirty="0" err="1" smtClean="0"/>
              <a:t>adenomyotic</a:t>
            </a:r>
            <a:r>
              <a:rPr lang="en-US" dirty="0" smtClean="0"/>
              <a:t> uterus. However, none of these studies were randomized controlled trials, and patients were not followed up after removal of the IUD. In a recent prospective randomized clinical trial, it has been reported that LNG-IUS demonstrates significant and comparable improvements in hemoglobin levels to hysterectomy in treating </a:t>
            </a:r>
            <a:r>
              <a:rPr lang="en-US" dirty="0" err="1" smtClean="0"/>
              <a:t>adenomyosis</a:t>
            </a:r>
            <a:r>
              <a:rPr lang="en-US" dirty="0" smtClean="0"/>
              <a:t>-associated </a:t>
            </a:r>
            <a:r>
              <a:rPr lang="en-US" dirty="0" err="1" smtClean="0"/>
              <a:t>menorrhagia</a:t>
            </a:r>
            <a:r>
              <a:rPr lang="en-US" dirty="0" smtClean="0"/>
              <a:t> during the first year. Although both treatments lead to improvements in health-related quality of life, LNG-IUS seems to have superior effects on psychological and social life {</a:t>
            </a:r>
            <a:r>
              <a:rPr lang="en-US" dirty="0" err="1" smtClean="0"/>
              <a:t>Ozdegirmenci</a:t>
            </a:r>
            <a:r>
              <a:rPr lang="en-US" dirty="0" smtClean="0"/>
              <a:t>, 2011 #40}. Therapy with the LNG-IUS may be beneficial in women who desire to conceive after removal of the IUD {Farquhar, 2006 #10;Sheng, 2009 #19;Bragheto, 2007 #21;Fedele, 2008 #20}. Adverse effects include breakthrough bleeding, headache, breast tenderness, acne, and weight gain {Garcia, 2011 #5}. </a:t>
            </a:r>
            <a:endParaRPr lang="tr-TR" dirty="0" smtClean="0"/>
          </a:p>
          <a:p>
            <a:pPr>
              <a:defRPr/>
            </a:pPr>
            <a:endParaRPr lang="en-US" dirty="0"/>
          </a:p>
        </p:txBody>
      </p:sp>
      <p:sp>
        <p:nvSpPr>
          <p:cNvPr id="4" name="Slide Number Placeholder 3"/>
          <p:cNvSpPr>
            <a:spLocks noGrp="1"/>
          </p:cNvSpPr>
          <p:nvPr>
            <p:ph type="sldNum" sz="quarter" idx="5"/>
          </p:nvPr>
        </p:nvSpPr>
        <p:spPr/>
        <p:txBody>
          <a:bodyPr/>
          <a:lstStyle/>
          <a:p>
            <a:pPr>
              <a:defRPr/>
            </a:pPr>
            <a:fld id="{6CE4C6A1-E75F-4786-AC7E-653BB5714B87}" type="slidenum">
              <a:rPr lang="tr-TR" smtClean="0"/>
              <a:pPr>
                <a:defRPr/>
              </a:pPr>
              <a:t>170</a:t>
            </a:fld>
            <a:endParaRPr lang="tr-TR"/>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8"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normAutofit fontScale="77500" lnSpcReduction="20000"/>
          </a:bodyPr>
          <a:lstStyle/>
          <a:p>
            <a:pPr>
              <a:defRPr/>
            </a:pPr>
            <a:r>
              <a:rPr lang="en-US" dirty="0" smtClean="0"/>
              <a:t>Objective: To compare the </a:t>
            </a:r>
            <a:r>
              <a:rPr lang="en-US" dirty="0" err="1" smtClean="0"/>
              <a:t>levonorgestrel</a:t>
            </a:r>
            <a:r>
              <a:rPr lang="en-US" dirty="0" smtClean="0"/>
              <a:t> intrauterine system (LNG-IUS) with hysterectomy in patients with</a:t>
            </a:r>
          </a:p>
          <a:p>
            <a:pPr>
              <a:defRPr/>
            </a:pPr>
            <a:r>
              <a:rPr lang="en-US" dirty="0" err="1" smtClean="0"/>
              <a:t>adenomyosis</a:t>
            </a:r>
            <a:r>
              <a:rPr lang="en-US" dirty="0" smtClean="0"/>
              <a:t> and to study the effects of both treatments on quality of life (QOL).</a:t>
            </a:r>
          </a:p>
          <a:p>
            <a:pPr>
              <a:defRPr/>
            </a:pPr>
            <a:r>
              <a:rPr lang="en-US" dirty="0" smtClean="0"/>
              <a:t>Design: Prospective randomized clinical trial.</a:t>
            </a:r>
          </a:p>
          <a:p>
            <a:pPr>
              <a:defRPr/>
            </a:pPr>
            <a:r>
              <a:rPr lang="en-US" dirty="0" smtClean="0"/>
              <a:t>Setting: Women’s health teaching and research hospital.</a:t>
            </a:r>
          </a:p>
          <a:p>
            <a:pPr>
              <a:defRPr/>
            </a:pPr>
            <a:r>
              <a:rPr lang="en-US" dirty="0" smtClean="0"/>
              <a:t>Patient(s): Eighty-six patients (43 patients for each group) were enrolled, but only 75 women continued the study.</a:t>
            </a:r>
          </a:p>
          <a:p>
            <a:pPr>
              <a:defRPr/>
            </a:pPr>
            <a:r>
              <a:rPr lang="en-US" dirty="0" smtClean="0"/>
              <a:t>Intervention(s): Women interpreted as having </a:t>
            </a:r>
            <a:r>
              <a:rPr lang="en-US" dirty="0" err="1" smtClean="0"/>
              <a:t>adenomyosis</a:t>
            </a:r>
            <a:r>
              <a:rPr lang="en-US" dirty="0" smtClean="0"/>
              <a:t> on </a:t>
            </a:r>
            <a:r>
              <a:rPr lang="en-US" dirty="0" err="1" smtClean="0"/>
              <a:t>transvaginal</a:t>
            </a:r>
            <a:r>
              <a:rPr lang="en-US" dirty="0" smtClean="0"/>
              <a:t> ultrasound and magnetic resonance</a:t>
            </a:r>
          </a:p>
          <a:p>
            <a:pPr>
              <a:defRPr/>
            </a:pPr>
            <a:r>
              <a:rPr lang="en-US" dirty="0" smtClean="0"/>
              <a:t>imaging were assigned to receive either LNG-IUS or hysterectomy.</a:t>
            </a:r>
          </a:p>
          <a:p>
            <a:pPr>
              <a:defRPr/>
            </a:pPr>
            <a:r>
              <a:rPr lang="en-US" dirty="0" smtClean="0"/>
              <a:t>Main Outcome Measure(s): Clinical measures of menstrual bleeding as number of used pads/day during menstruation,</a:t>
            </a:r>
          </a:p>
          <a:p>
            <a:pPr>
              <a:defRPr/>
            </a:pPr>
            <a:r>
              <a:rPr lang="en-US" dirty="0" smtClean="0"/>
              <a:t>hemoglobin levels, and health-related QOL variables were assessed. Each woman was followed up for 1 year</a:t>
            </a:r>
          </a:p>
          <a:p>
            <a:pPr>
              <a:defRPr/>
            </a:pPr>
            <a:r>
              <a:rPr lang="en-US" dirty="0" smtClean="0"/>
              <a:t>after treatment.</a:t>
            </a:r>
          </a:p>
          <a:p>
            <a:pPr>
              <a:defRPr/>
            </a:pPr>
            <a:r>
              <a:rPr lang="en-US" dirty="0" smtClean="0"/>
              <a:t>Result(s): LNG-IUS increased the hemoglobin levels at the sixth month and first year of the treatment to the comparable</a:t>
            </a:r>
          </a:p>
          <a:p>
            <a:pPr>
              <a:defRPr/>
            </a:pPr>
            <a:r>
              <a:rPr lang="en-US" dirty="0" smtClean="0"/>
              <a:t>levels with hysterectomy. When pretreatment and post-treatment QOL scores of groups were compared,</a:t>
            </a:r>
          </a:p>
          <a:p>
            <a:pPr>
              <a:defRPr/>
            </a:pPr>
            <a:r>
              <a:rPr lang="en-US" dirty="0" smtClean="0"/>
              <a:t>three of the five mean domain scores (physical, environmental, environmental-TR) were increased in patients</a:t>
            </a:r>
          </a:p>
          <a:p>
            <a:pPr>
              <a:defRPr/>
            </a:pPr>
            <a:r>
              <a:rPr lang="en-US" dirty="0" smtClean="0"/>
              <a:t>treated with hysterectomy, while in patients managed with LNG-IUS, all five mean domain scores were increased.</a:t>
            </a:r>
          </a:p>
          <a:p>
            <a:pPr>
              <a:defRPr/>
            </a:pPr>
            <a:r>
              <a:rPr lang="en-US" dirty="0" smtClean="0"/>
              <a:t>Conclusion(s): It seems that LNG-IUS demonstrates significant and comparable improvements in hemoglobin</a:t>
            </a:r>
          </a:p>
          <a:p>
            <a:pPr>
              <a:defRPr/>
            </a:pPr>
            <a:r>
              <a:rPr lang="en-US" dirty="0" smtClean="0"/>
              <a:t>levels to hysterectomy in treating </a:t>
            </a:r>
            <a:r>
              <a:rPr lang="en-US" dirty="0" err="1" smtClean="0"/>
              <a:t>adenomyosis</a:t>
            </a:r>
            <a:r>
              <a:rPr lang="en-US" dirty="0" smtClean="0"/>
              <a:t>-associated </a:t>
            </a:r>
            <a:r>
              <a:rPr lang="en-US" dirty="0" err="1" smtClean="0"/>
              <a:t>menorrhagia</a:t>
            </a:r>
            <a:r>
              <a:rPr lang="en-US" dirty="0" smtClean="0"/>
              <a:t> during the first year. Although both</a:t>
            </a:r>
          </a:p>
          <a:p>
            <a:pPr>
              <a:defRPr/>
            </a:pPr>
            <a:r>
              <a:rPr lang="en-US" dirty="0" smtClean="0"/>
              <a:t>treatments lead to improvements in health-related QOL, LNG-IUS seems to have superior effects on</a:t>
            </a:r>
          </a:p>
          <a:p>
            <a:pPr>
              <a:defRPr/>
            </a:pPr>
            <a:r>
              <a:rPr lang="en-US" dirty="0" smtClean="0"/>
              <a:t>psychological and social life. It may be a promising alternative therapy to hysterectomy. (</a:t>
            </a:r>
            <a:r>
              <a:rPr lang="en-US" dirty="0" err="1" smtClean="0"/>
              <a:t>Fertil</a:t>
            </a:r>
            <a:r>
              <a:rPr lang="en-US" dirty="0" smtClean="0"/>
              <a:t> </a:t>
            </a:r>
            <a:r>
              <a:rPr lang="en-US" dirty="0" err="1" smtClean="0"/>
              <a:t>Steril</a:t>
            </a:r>
            <a:r>
              <a:rPr lang="en-US" dirty="0" smtClean="0"/>
              <a:t> 2011;95:</a:t>
            </a:r>
          </a:p>
          <a:p>
            <a:pPr>
              <a:defRPr/>
            </a:pPr>
            <a:r>
              <a:rPr lang="en-US" dirty="0" smtClean="0"/>
              <a:t>497–502. 2011 by American Society for Reproductive Medicine.)</a:t>
            </a:r>
          </a:p>
          <a:p>
            <a:pPr>
              <a:defRPr/>
            </a:pPr>
            <a:endParaRPr lang="en-US" dirty="0"/>
          </a:p>
        </p:txBody>
      </p:sp>
      <p:sp>
        <p:nvSpPr>
          <p:cNvPr id="69636" name="Slide Number Placeholder 3"/>
          <p:cNvSpPr>
            <a:spLocks noGrp="1"/>
          </p:cNvSpPr>
          <p:nvPr>
            <p:ph type="sldNum" sz="quarter" idx="5"/>
          </p:nvPr>
        </p:nvSpPr>
        <p:spPr/>
        <p:txBody>
          <a:bodyPr/>
          <a:lstStyle/>
          <a:p>
            <a:pPr>
              <a:defRPr/>
            </a:pPr>
            <a:fld id="{71BA0D14-612C-4E9F-B64C-B08ED3D82333}" type="slidenum">
              <a:rPr lang="tr-TR" smtClean="0"/>
              <a:pPr>
                <a:defRPr/>
              </a:pPr>
              <a:t>171</a:t>
            </a:fld>
            <a:endParaRPr lang="tr-TR" smtClean="0"/>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2"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normAutofit fontScale="77500" lnSpcReduction="20000"/>
          </a:bodyPr>
          <a:lstStyle/>
          <a:p>
            <a:pPr>
              <a:defRPr/>
            </a:pPr>
            <a:r>
              <a:rPr lang="en-US" dirty="0" smtClean="0"/>
              <a:t>Objective: To compare the </a:t>
            </a:r>
            <a:r>
              <a:rPr lang="en-US" dirty="0" err="1" smtClean="0"/>
              <a:t>levonorgestrel</a:t>
            </a:r>
            <a:r>
              <a:rPr lang="en-US" dirty="0" smtClean="0"/>
              <a:t> intrauterine system (LNG-IUS) with hysterectomy in patients with</a:t>
            </a:r>
          </a:p>
          <a:p>
            <a:pPr>
              <a:defRPr/>
            </a:pPr>
            <a:r>
              <a:rPr lang="en-US" dirty="0" err="1" smtClean="0"/>
              <a:t>adenomyosis</a:t>
            </a:r>
            <a:r>
              <a:rPr lang="en-US" dirty="0" smtClean="0"/>
              <a:t> and to study the effects of both treatments on quality of life (QOL).</a:t>
            </a:r>
          </a:p>
          <a:p>
            <a:pPr>
              <a:defRPr/>
            </a:pPr>
            <a:r>
              <a:rPr lang="en-US" dirty="0" smtClean="0"/>
              <a:t>Design: Prospective randomized clinical trial.</a:t>
            </a:r>
          </a:p>
          <a:p>
            <a:pPr>
              <a:defRPr/>
            </a:pPr>
            <a:r>
              <a:rPr lang="en-US" dirty="0" smtClean="0"/>
              <a:t>Setting: Women’s health teaching and research hospital.</a:t>
            </a:r>
          </a:p>
          <a:p>
            <a:pPr>
              <a:defRPr/>
            </a:pPr>
            <a:r>
              <a:rPr lang="en-US" dirty="0" smtClean="0"/>
              <a:t>Patient(s): Eighty-six patients (43 patients for each group) were enrolled, but only 75 women continued the study.</a:t>
            </a:r>
          </a:p>
          <a:p>
            <a:pPr>
              <a:defRPr/>
            </a:pPr>
            <a:r>
              <a:rPr lang="en-US" dirty="0" smtClean="0"/>
              <a:t>Intervention(s): Women interpreted as having </a:t>
            </a:r>
            <a:r>
              <a:rPr lang="en-US" dirty="0" err="1" smtClean="0"/>
              <a:t>adenomyosis</a:t>
            </a:r>
            <a:r>
              <a:rPr lang="en-US" dirty="0" smtClean="0"/>
              <a:t> on </a:t>
            </a:r>
            <a:r>
              <a:rPr lang="en-US" dirty="0" err="1" smtClean="0"/>
              <a:t>transvaginal</a:t>
            </a:r>
            <a:r>
              <a:rPr lang="en-US" dirty="0" smtClean="0"/>
              <a:t> ultrasound and magnetic resonance</a:t>
            </a:r>
          </a:p>
          <a:p>
            <a:pPr>
              <a:defRPr/>
            </a:pPr>
            <a:r>
              <a:rPr lang="en-US" dirty="0" smtClean="0"/>
              <a:t>imaging were assigned to receive either LNG-IUS or hysterectomy.</a:t>
            </a:r>
          </a:p>
          <a:p>
            <a:pPr>
              <a:defRPr/>
            </a:pPr>
            <a:r>
              <a:rPr lang="en-US" dirty="0" smtClean="0"/>
              <a:t>Main Outcome Measure(s): Clinical measures of menstrual bleeding as number of used pads/day during menstruation,</a:t>
            </a:r>
          </a:p>
          <a:p>
            <a:pPr>
              <a:defRPr/>
            </a:pPr>
            <a:r>
              <a:rPr lang="en-US" dirty="0" smtClean="0"/>
              <a:t>hemoglobin levels, and health-related QOL variables were assessed. Each woman was followed up for 1 year</a:t>
            </a:r>
          </a:p>
          <a:p>
            <a:pPr>
              <a:defRPr/>
            </a:pPr>
            <a:r>
              <a:rPr lang="en-US" dirty="0" smtClean="0"/>
              <a:t>after treatment.</a:t>
            </a:r>
          </a:p>
          <a:p>
            <a:pPr>
              <a:defRPr/>
            </a:pPr>
            <a:r>
              <a:rPr lang="en-US" dirty="0" smtClean="0"/>
              <a:t>Result(s): LNG-IUS increased the hemoglobin levels at the sixth month and first year of the treatment to the comparable</a:t>
            </a:r>
          </a:p>
          <a:p>
            <a:pPr>
              <a:defRPr/>
            </a:pPr>
            <a:r>
              <a:rPr lang="en-US" dirty="0" smtClean="0"/>
              <a:t>levels with hysterectomy. When pretreatment and post-treatment QOL scores of groups were compared,</a:t>
            </a:r>
          </a:p>
          <a:p>
            <a:pPr>
              <a:defRPr/>
            </a:pPr>
            <a:r>
              <a:rPr lang="en-US" dirty="0" smtClean="0"/>
              <a:t>three of the five mean domain scores (physical, environmental, environmental-TR) were increased in patients</a:t>
            </a:r>
          </a:p>
          <a:p>
            <a:pPr>
              <a:defRPr/>
            </a:pPr>
            <a:r>
              <a:rPr lang="en-US" dirty="0" smtClean="0"/>
              <a:t>treated with hysterectomy, while in patients managed with LNG-IUS, all five mean domain scores were increased.</a:t>
            </a:r>
          </a:p>
          <a:p>
            <a:pPr>
              <a:defRPr/>
            </a:pPr>
            <a:r>
              <a:rPr lang="en-US" dirty="0" smtClean="0"/>
              <a:t>Conclusion(s): It seems that LNG-IUS demonstrates significant and comparable improvements in hemoglobin</a:t>
            </a:r>
          </a:p>
          <a:p>
            <a:pPr>
              <a:defRPr/>
            </a:pPr>
            <a:r>
              <a:rPr lang="en-US" dirty="0" smtClean="0"/>
              <a:t>levels to hysterectomy in treating </a:t>
            </a:r>
            <a:r>
              <a:rPr lang="en-US" dirty="0" err="1" smtClean="0"/>
              <a:t>adenomyosis</a:t>
            </a:r>
            <a:r>
              <a:rPr lang="en-US" dirty="0" smtClean="0"/>
              <a:t>-associated </a:t>
            </a:r>
            <a:r>
              <a:rPr lang="en-US" dirty="0" err="1" smtClean="0"/>
              <a:t>menorrhagia</a:t>
            </a:r>
            <a:r>
              <a:rPr lang="en-US" dirty="0" smtClean="0"/>
              <a:t> during the first year. Although both</a:t>
            </a:r>
          </a:p>
          <a:p>
            <a:pPr>
              <a:defRPr/>
            </a:pPr>
            <a:r>
              <a:rPr lang="en-US" dirty="0" smtClean="0"/>
              <a:t>treatments lead to improvements in health-related QOL, LNG-IUS seems to have superior effects on</a:t>
            </a:r>
          </a:p>
          <a:p>
            <a:pPr>
              <a:defRPr/>
            </a:pPr>
            <a:r>
              <a:rPr lang="en-US" dirty="0" smtClean="0"/>
              <a:t>psychological and social life. It may be a promising alternative therapy to hysterectomy. (</a:t>
            </a:r>
            <a:r>
              <a:rPr lang="en-US" dirty="0" err="1" smtClean="0"/>
              <a:t>Fertil</a:t>
            </a:r>
            <a:r>
              <a:rPr lang="en-US" dirty="0" smtClean="0"/>
              <a:t> </a:t>
            </a:r>
            <a:r>
              <a:rPr lang="en-US" dirty="0" err="1" smtClean="0"/>
              <a:t>Steril</a:t>
            </a:r>
            <a:r>
              <a:rPr lang="en-US" dirty="0" smtClean="0"/>
              <a:t> 2011;95:</a:t>
            </a:r>
          </a:p>
          <a:p>
            <a:pPr>
              <a:defRPr/>
            </a:pPr>
            <a:r>
              <a:rPr lang="en-US" dirty="0" smtClean="0"/>
              <a:t>497–502. 2011 by American Society for Reproductive Medicine.)</a:t>
            </a:r>
            <a:endParaRPr lang="en-US" dirty="0"/>
          </a:p>
        </p:txBody>
      </p:sp>
      <p:sp>
        <p:nvSpPr>
          <p:cNvPr id="70660" name="Slide Number Placeholder 3"/>
          <p:cNvSpPr>
            <a:spLocks noGrp="1"/>
          </p:cNvSpPr>
          <p:nvPr>
            <p:ph type="sldNum" sz="quarter" idx="5"/>
          </p:nvPr>
        </p:nvSpPr>
        <p:spPr/>
        <p:txBody>
          <a:bodyPr/>
          <a:lstStyle/>
          <a:p>
            <a:pPr>
              <a:defRPr/>
            </a:pPr>
            <a:fld id="{8F4885D3-2A63-4A99-8AD4-966F7E9625A8}" type="slidenum">
              <a:rPr lang="tr-TR" smtClean="0"/>
              <a:pPr>
                <a:defRPr/>
              </a:pPr>
              <a:t>172</a:t>
            </a:fld>
            <a:endParaRPr lang="tr-TR" smtClean="0"/>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6" name="Slide Image Placeholder 1"/>
          <p:cNvSpPr>
            <a:spLocks noGrp="1" noRot="1" noChangeAspect="1" noTextEdit="1"/>
          </p:cNvSpPr>
          <p:nvPr>
            <p:ph type="sldImg"/>
          </p:nvPr>
        </p:nvSpPr>
        <p:spPr>
          <a:ln/>
        </p:spPr>
      </p:sp>
      <p:sp>
        <p:nvSpPr>
          <p:cNvPr id="129027" name="Notes Placeholder 2"/>
          <p:cNvSpPr>
            <a:spLocks noGrp="1"/>
          </p:cNvSpPr>
          <p:nvPr>
            <p:ph type="body" idx="1"/>
          </p:nvPr>
        </p:nvSpPr>
        <p:spPr>
          <a:noFill/>
          <a:ln/>
        </p:spPr>
        <p:txBody>
          <a:bodyPr/>
          <a:lstStyle/>
          <a:p>
            <a:r>
              <a:rPr lang="en-US" dirty="0" smtClean="0"/>
              <a:t>In this comparative case series, we have shown that the oral</a:t>
            </a:r>
          </a:p>
          <a:p>
            <a:r>
              <a:rPr lang="en-US" dirty="0" smtClean="0"/>
              <a:t>administration of VPA for 3 months resulted in partial resolution</a:t>
            </a:r>
          </a:p>
          <a:p>
            <a:r>
              <a:rPr lang="en-US" dirty="0" smtClean="0"/>
              <a:t>of </a:t>
            </a:r>
            <a:r>
              <a:rPr lang="en-US" dirty="0" err="1" smtClean="0"/>
              <a:t>dysmenorrhea</a:t>
            </a:r>
            <a:r>
              <a:rPr lang="en-US" dirty="0" smtClean="0"/>
              <a:t> in women with </a:t>
            </a:r>
            <a:r>
              <a:rPr lang="en-US" dirty="0" err="1" smtClean="0"/>
              <a:t>adenomyosis</a:t>
            </a:r>
            <a:r>
              <a:rPr lang="en-US" dirty="0" smtClean="0"/>
              <a:t> who complained</a:t>
            </a:r>
          </a:p>
          <a:p>
            <a:r>
              <a:rPr lang="en-US" dirty="0" smtClean="0"/>
              <a:t>of moderate and severe </a:t>
            </a:r>
            <a:r>
              <a:rPr lang="en-US" dirty="0" err="1" smtClean="0"/>
              <a:t>dysmenorrhea</a:t>
            </a:r>
            <a:r>
              <a:rPr lang="en-US" dirty="0" smtClean="0"/>
              <a:t> by the end of</a:t>
            </a:r>
          </a:p>
          <a:p>
            <a:r>
              <a:rPr lang="en-US" dirty="0" smtClean="0"/>
              <a:t>treatment period and in near-complete resolution by the end</a:t>
            </a:r>
          </a:p>
          <a:p>
            <a:r>
              <a:rPr lang="en-US" dirty="0" smtClean="0"/>
              <a:t>of the sixth month after the treatment. In addition, the average</a:t>
            </a:r>
          </a:p>
          <a:p>
            <a:r>
              <a:rPr lang="en-US" dirty="0" smtClean="0"/>
              <a:t>uterine size was decreased by 26% 6 months after the treatment,</a:t>
            </a:r>
          </a:p>
          <a:p>
            <a:r>
              <a:rPr lang="en-US" dirty="0" smtClean="0"/>
              <a:t>regardless of whether LNG-IUS was added on or not.</a:t>
            </a:r>
          </a:p>
          <a:p>
            <a:r>
              <a:rPr lang="en-US" dirty="0" smtClean="0"/>
              <a:t>This was in broad agreement with our previously reported</a:t>
            </a:r>
          </a:p>
          <a:p>
            <a:r>
              <a:rPr lang="en-US" dirty="0" smtClean="0"/>
              <a:t>reduction of nearly 33%.5 Although the length of menstrual</a:t>
            </a:r>
          </a:p>
          <a:p>
            <a:r>
              <a:rPr lang="en-US" dirty="0" smtClean="0"/>
              <a:t>cycle and the serum T level were both increased 3 months after</a:t>
            </a:r>
          </a:p>
          <a:p>
            <a:r>
              <a:rPr lang="en-US" dirty="0" smtClean="0"/>
              <a:t>the treatment, the cycle length was then decreased 3 months</a:t>
            </a:r>
          </a:p>
          <a:p>
            <a:r>
              <a:rPr lang="en-US" dirty="0" smtClean="0"/>
              <a:t>after termination of the treatment. Moreover, the amount of</a:t>
            </a:r>
          </a:p>
          <a:p>
            <a:r>
              <a:rPr lang="en-US" dirty="0" smtClean="0"/>
              <a:t>menses decreased significantly as a result of VPA treatment.</a:t>
            </a:r>
          </a:p>
          <a:p>
            <a:r>
              <a:rPr lang="en-US" dirty="0" smtClean="0"/>
              <a:t>These results suggest that VPA appears to be a promising drug</a:t>
            </a:r>
            <a:r>
              <a:rPr lang="tr-TR" dirty="0" smtClean="0"/>
              <a:t> </a:t>
            </a:r>
            <a:r>
              <a:rPr lang="en-US" dirty="0" smtClean="0"/>
              <a:t>for treating </a:t>
            </a:r>
            <a:r>
              <a:rPr lang="en-US" dirty="0" err="1" smtClean="0"/>
              <a:t>adenomyosis</a:t>
            </a:r>
            <a:r>
              <a:rPr lang="en-US" dirty="0" smtClean="0"/>
              <a:t>, for which efficacious treatments are</a:t>
            </a:r>
          </a:p>
          <a:p>
            <a:r>
              <a:rPr lang="en-US" dirty="0" smtClean="0"/>
              <a:t>currently lacking.</a:t>
            </a:r>
          </a:p>
        </p:txBody>
      </p:sp>
      <p:sp>
        <p:nvSpPr>
          <p:cNvPr id="71684" name="Slide Number Placeholder 3"/>
          <p:cNvSpPr>
            <a:spLocks noGrp="1"/>
          </p:cNvSpPr>
          <p:nvPr>
            <p:ph type="sldNum" sz="quarter" idx="5"/>
          </p:nvPr>
        </p:nvSpPr>
        <p:spPr/>
        <p:txBody>
          <a:bodyPr/>
          <a:lstStyle/>
          <a:p>
            <a:pPr>
              <a:defRPr/>
            </a:pPr>
            <a:fld id="{C1860FB8-BE76-40F0-9CD0-302194404144}" type="slidenum">
              <a:rPr lang="tr-TR" smtClean="0"/>
              <a:pPr>
                <a:defRPr/>
              </a:pPr>
              <a:t>174</a:t>
            </a:fld>
            <a:endParaRPr lang="tr-TR"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 German pathologist Carl von </a:t>
            </a:r>
            <a:r>
              <a:rPr lang="en-US" dirty="0" err="1" smtClean="0"/>
              <a:t>Rokitansky</a:t>
            </a:r>
            <a:r>
              <a:rPr lang="en-US" dirty="0" smtClean="0"/>
              <a:t> first described </a:t>
            </a:r>
            <a:r>
              <a:rPr lang="en-US" dirty="0" err="1" smtClean="0"/>
              <a:t>adenomyosis</a:t>
            </a:r>
            <a:r>
              <a:rPr lang="en-US" dirty="0" smtClean="0"/>
              <a:t> in 1860 when he observed endometrial glands in the </a:t>
            </a:r>
            <a:r>
              <a:rPr lang="en-US" dirty="0" err="1" smtClean="0"/>
              <a:t>myometrium</a:t>
            </a:r>
            <a:r>
              <a:rPr lang="en-US" dirty="0" smtClean="0"/>
              <a:t>, calling it “</a:t>
            </a:r>
            <a:r>
              <a:rPr lang="en-US" dirty="0" err="1" smtClean="0"/>
              <a:t>cystosarcoma</a:t>
            </a:r>
            <a:r>
              <a:rPr lang="en-US" dirty="0" smtClean="0"/>
              <a:t> adenoid </a:t>
            </a:r>
            <a:r>
              <a:rPr lang="en-US" dirty="0" err="1" smtClean="0"/>
              <a:t>uterium</a:t>
            </a:r>
            <a:r>
              <a:rPr lang="en-US" dirty="0" smtClean="0"/>
              <a:t>” {Garcia, 2011 #5}. In 1925, </a:t>
            </a:r>
            <a:r>
              <a:rPr lang="en-US" dirty="0" err="1" smtClean="0"/>
              <a:t>Frankl</a:t>
            </a:r>
            <a:r>
              <a:rPr lang="en-US" dirty="0" smtClean="0"/>
              <a:t> used the term “</a:t>
            </a:r>
            <a:r>
              <a:rPr lang="en-US" dirty="0" err="1" smtClean="0"/>
              <a:t>adenomyosis</a:t>
            </a:r>
            <a:r>
              <a:rPr lang="en-US" dirty="0" smtClean="0"/>
              <a:t>” as it does not imply an inflammatory process to the situation where “the direct connection of the endometrium with the islands of mucosa located in the musculature can be established in serial sections”. At this point, </a:t>
            </a:r>
            <a:r>
              <a:rPr lang="en-US" dirty="0" err="1" smtClean="0"/>
              <a:t>adenomyosis</a:t>
            </a:r>
            <a:r>
              <a:rPr lang="en-US" dirty="0" smtClean="0"/>
              <a:t> came to be identified as an entity separate from endometriosis {</a:t>
            </a:r>
            <a:r>
              <a:rPr lang="en-US" dirty="0" err="1" smtClean="0"/>
              <a:t>Benagiano</a:t>
            </a:r>
            <a:r>
              <a:rPr lang="en-US" dirty="0" smtClean="0"/>
              <a:t>, 2012 #4}. However, not until 1972, </a:t>
            </a:r>
            <a:r>
              <a:rPr lang="en-US" dirty="0" err="1" smtClean="0"/>
              <a:t>adenomyosis</a:t>
            </a:r>
            <a:r>
              <a:rPr lang="en-US" dirty="0" smtClean="0"/>
              <a:t> was clearly defined by Bird et al as “benign invasion of endometrium in the </a:t>
            </a:r>
            <a:r>
              <a:rPr lang="en-US" dirty="0" err="1" smtClean="0"/>
              <a:t>myometrium</a:t>
            </a:r>
            <a:r>
              <a:rPr lang="en-US" dirty="0" smtClean="0"/>
              <a:t>, producing a diffusely enlarged uterus, which microscopically exhibits ectopic, non-</a:t>
            </a:r>
            <a:r>
              <a:rPr lang="en-US" dirty="0" err="1" smtClean="0"/>
              <a:t>neoplastic</a:t>
            </a:r>
            <a:r>
              <a:rPr lang="en-US" dirty="0" smtClean="0"/>
              <a:t>, endometrial glands and </a:t>
            </a:r>
            <a:r>
              <a:rPr lang="en-US" dirty="0" err="1" smtClean="0"/>
              <a:t>stroma</a:t>
            </a:r>
            <a:r>
              <a:rPr lang="en-US" dirty="0" smtClean="0"/>
              <a:t> surrounded by hypertrophic and </a:t>
            </a:r>
            <a:r>
              <a:rPr lang="en-US" dirty="0" err="1" smtClean="0"/>
              <a:t>hyperplastic</a:t>
            </a:r>
            <a:r>
              <a:rPr lang="en-US" dirty="0" smtClean="0"/>
              <a:t> </a:t>
            </a:r>
            <a:r>
              <a:rPr lang="en-US" dirty="0" err="1" smtClean="0"/>
              <a:t>myometrium</a:t>
            </a:r>
            <a:r>
              <a:rPr lang="en-US" dirty="0" smtClean="0"/>
              <a:t>” {Bird, 1972 #6;Garcia, 2011 #5}. </a:t>
            </a:r>
            <a:endParaRPr lang="tr-TR"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pPr>
              <a:defRPr/>
            </a:pPr>
            <a:fld id="{4F56C3FB-BD28-479A-A521-E64F8393BD27}" type="slidenum">
              <a:rPr lang="tr-TR" smtClean="0"/>
              <a:pPr>
                <a:defRPr/>
              </a:pPr>
              <a:t>12</a:t>
            </a:fld>
            <a:endParaRPr lang="tr-TR"/>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6" name="Slide Image Placeholder 1"/>
          <p:cNvSpPr>
            <a:spLocks noGrp="1" noRot="1" noChangeAspect="1" noTextEdit="1"/>
          </p:cNvSpPr>
          <p:nvPr>
            <p:ph type="sldImg"/>
          </p:nvPr>
        </p:nvSpPr>
        <p:spPr>
          <a:ln/>
        </p:spPr>
      </p:sp>
      <p:sp>
        <p:nvSpPr>
          <p:cNvPr id="139267" name="Notes Placeholder 2"/>
          <p:cNvSpPr>
            <a:spLocks noGrp="1"/>
          </p:cNvSpPr>
          <p:nvPr>
            <p:ph type="body" idx="1"/>
          </p:nvPr>
        </p:nvSpPr>
        <p:spPr>
          <a:noFill/>
          <a:ln/>
        </p:spPr>
        <p:txBody>
          <a:bodyPr/>
          <a:lstStyle/>
          <a:p>
            <a:r>
              <a:rPr lang="en-US" smtClean="0"/>
              <a:t>In this comparative case series, we have shown that the oral</a:t>
            </a:r>
          </a:p>
          <a:p>
            <a:r>
              <a:rPr lang="en-US" smtClean="0"/>
              <a:t>administration of VPA for 3 months resulted in partial resolution</a:t>
            </a:r>
          </a:p>
          <a:p>
            <a:r>
              <a:rPr lang="en-US" smtClean="0"/>
              <a:t>of dysmenorrhea in women with adenomyosis who complained</a:t>
            </a:r>
          </a:p>
          <a:p>
            <a:r>
              <a:rPr lang="en-US" smtClean="0"/>
              <a:t>of moderate and severe dysmenorrhea by the end of</a:t>
            </a:r>
          </a:p>
          <a:p>
            <a:r>
              <a:rPr lang="en-US" smtClean="0"/>
              <a:t>treatment period and in near-complete resolution by the end</a:t>
            </a:r>
          </a:p>
          <a:p>
            <a:r>
              <a:rPr lang="en-US" smtClean="0"/>
              <a:t>of the sixth month after the treatment. In addition, the average</a:t>
            </a:r>
          </a:p>
          <a:p>
            <a:r>
              <a:rPr lang="en-US" smtClean="0"/>
              <a:t>uterine size was decreased by 26% 6 months after the treatment,</a:t>
            </a:r>
          </a:p>
          <a:p>
            <a:r>
              <a:rPr lang="en-US" smtClean="0"/>
              <a:t>regardless of whether LNG-IUS was added on or not.</a:t>
            </a:r>
          </a:p>
          <a:p>
            <a:r>
              <a:rPr lang="en-US" smtClean="0"/>
              <a:t>This was in broad agreement with our previously reported</a:t>
            </a:r>
          </a:p>
          <a:p>
            <a:r>
              <a:rPr lang="en-US" smtClean="0"/>
              <a:t>reduction of nearly 33%.5 Although the length of menstrual</a:t>
            </a:r>
          </a:p>
          <a:p>
            <a:r>
              <a:rPr lang="en-US" smtClean="0"/>
              <a:t>cycle and the serum T level were both increased 3 months after</a:t>
            </a:r>
          </a:p>
          <a:p>
            <a:r>
              <a:rPr lang="en-US" smtClean="0"/>
              <a:t>the treatment, the cycle length was then decreased 3 months</a:t>
            </a:r>
          </a:p>
          <a:p>
            <a:r>
              <a:rPr lang="en-US" smtClean="0"/>
              <a:t>after termination of the treatment. Moreover, the amount of</a:t>
            </a:r>
          </a:p>
          <a:p>
            <a:r>
              <a:rPr lang="en-US" smtClean="0"/>
              <a:t>menses decreased significantly as a result of VPA treatment.</a:t>
            </a:r>
          </a:p>
          <a:p>
            <a:r>
              <a:rPr lang="en-US" smtClean="0"/>
              <a:t>These results suggest that VPA appears to be a promising drug</a:t>
            </a:r>
            <a:r>
              <a:rPr lang="tr-TR" smtClean="0"/>
              <a:t> </a:t>
            </a:r>
            <a:r>
              <a:rPr lang="en-US" smtClean="0"/>
              <a:t>for treating adenomyosis, for which efficacious treatments are</a:t>
            </a:r>
          </a:p>
          <a:p>
            <a:r>
              <a:rPr lang="en-US" smtClean="0"/>
              <a:t>currently lacking.</a:t>
            </a:r>
          </a:p>
        </p:txBody>
      </p:sp>
      <p:sp>
        <p:nvSpPr>
          <p:cNvPr id="71684" name="Slide Number Placeholder 3"/>
          <p:cNvSpPr>
            <a:spLocks noGrp="1"/>
          </p:cNvSpPr>
          <p:nvPr>
            <p:ph type="sldNum" sz="quarter" idx="5"/>
          </p:nvPr>
        </p:nvSpPr>
        <p:spPr/>
        <p:txBody>
          <a:bodyPr/>
          <a:lstStyle/>
          <a:p>
            <a:pPr>
              <a:defRPr/>
            </a:pPr>
            <a:fld id="{F44F0279-6E28-44E5-8342-7C7EB1895D17}" type="slidenum">
              <a:rPr lang="tr-TR" smtClean="0"/>
              <a:pPr>
                <a:defRPr/>
              </a:pPr>
              <a:t>175</a:t>
            </a:fld>
            <a:endParaRPr lang="tr-TR" smtClean="0"/>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50" name="Slide Image Placeholder 1"/>
          <p:cNvSpPr>
            <a:spLocks noGrp="1" noRot="1" noChangeAspect="1" noTextEdit="1"/>
          </p:cNvSpPr>
          <p:nvPr>
            <p:ph type="sldImg"/>
          </p:nvPr>
        </p:nvSpPr>
        <p:spPr>
          <a:ln/>
        </p:spPr>
      </p:sp>
      <p:sp>
        <p:nvSpPr>
          <p:cNvPr id="130051" name="Notes Placeholder 2"/>
          <p:cNvSpPr>
            <a:spLocks noGrp="1"/>
          </p:cNvSpPr>
          <p:nvPr>
            <p:ph type="body" idx="1"/>
          </p:nvPr>
        </p:nvSpPr>
        <p:spPr>
          <a:noFill/>
          <a:ln/>
        </p:spPr>
        <p:txBody>
          <a:bodyPr/>
          <a:lstStyle/>
          <a:p>
            <a:r>
              <a:rPr lang="en-US" dirty="0" smtClean="0"/>
              <a:t>In this comparative case series, we have shown that the oral</a:t>
            </a:r>
            <a:r>
              <a:rPr lang="tr-TR" dirty="0" smtClean="0"/>
              <a:t> </a:t>
            </a:r>
            <a:r>
              <a:rPr lang="en-US" dirty="0" smtClean="0"/>
              <a:t>administration of VPA </a:t>
            </a:r>
            <a:r>
              <a:rPr lang="tr-TR" dirty="0" smtClean="0"/>
              <a:t>(</a:t>
            </a:r>
            <a:r>
              <a:rPr lang="tr-TR" dirty="0" err="1" smtClean="0"/>
              <a:t>depakine</a:t>
            </a:r>
            <a:r>
              <a:rPr lang="tr-TR" dirty="0" smtClean="0"/>
              <a:t> 500 mgx3) </a:t>
            </a:r>
            <a:r>
              <a:rPr lang="en-US" dirty="0" smtClean="0"/>
              <a:t>for 3 months resulted in partial resolution</a:t>
            </a:r>
            <a:r>
              <a:rPr lang="tr-TR" dirty="0" smtClean="0"/>
              <a:t> </a:t>
            </a:r>
            <a:r>
              <a:rPr lang="en-US" dirty="0" smtClean="0"/>
              <a:t>of </a:t>
            </a:r>
            <a:r>
              <a:rPr lang="en-US" dirty="0" err="1" smtClean="0"/>
              <a:t>dysmenorrhea</a:t>
            </a:r>
            <a:r>
              <a:rPr lang="en-US" dirty="0" smtClean="0"/>
              <a:t> in women with </a:t>
            </a:r>
            <a:r>
              <a:rPr lang="en-US" dirty="0" err="1" smtClean="0"/>
              <a:t>adenomyosis</a:t>
            </a:r>
            <a:r>
              <a:rPr lang="en-US" dirty="0" smtClean="0"/>
              <a:t> who complained</a:t>
            </a:r>
            <a:r>
              <a:rPr lang="tr-TR" dirty="0" smtClean="0"/>
              <a:t> </a:t>
            </a:r>
            <a:r>
              <a:rPr lang="en-US" dirty="0" smtClean="0"/>
              <a:t>of moderate and severe </a:t>
            </a:r>
            <a:r>
              <a:rPr lang="en-US" dirty="0" err="1" smtClean="0"/>
              <a:t>dysmenorrhea</a:t>
            </a:r>
            <a:r>
              <a:rPr lang="en-US" dirty="0" smtClean="0"/>
              <a:t> by the end of</a:t>
            </a:r>
            <a:r>
              <a:rPr lang="tr-TR" dirty="0" smtClean="0"/>
              <a:t> </a:t>
            </a:r>
            <a:r>
              <a:rPr lang="en-US" dirty="0" smtClean="0"/>
              <a:t>treatment period and in near-complete resolution by the end</a:t>
            </a:r>
            <a:r>
              <a:rPr lang="tr-TR" dirty="0" smtClean="0"/>
              <a:t> </a:t>
            </a:r>
            <a:r>
              <a:rPr lang="en-US" dirty="0" smtClean="0"/>
              <a:t>of the sixth month after the treatment. In addition, the average</a:t>
            </a:r>
          </a:p>
          <a:p>
            <a:r>
              <a:rPr lang="en-US" dirty="0" smtClean="0"/>
              <a:t>uterine size was decreased by 26% 6 months after the treatment,</a:t>
            </a:r>
            <a:r>
              <a:rPr lang="tr-TR" dirty="0" smtClean="0"/>
              <a:t> </a:t>
            </a:r>
            <a:r>
              <a:rPr lang="en-US" dirty="0" smtClean="0"/>
              <a:t>regardless of whether LNG-IUS was added on or not.</a:t>
            </a:r>
            <a:r>
              <a:rPr lang="tr-TR" dirty="0" smtClean="0"/>
              <a:t> </a:t>
            </a:r>
            <a:r>
              <a:rPr lang="en-US" dirty="0" smtClean="0"/>
              <a:t>This was in broad agreement with our previously reported</a:t>
            </a:r>
            <a:r>
              <a:rPr lang="tr-TR" dirty="0" smtClean="0"/>
              <a:t> </a:t>
            </a:r>
            <a:r>
              <a:rPr lang="en-US" dirty="0" smtClean="0"/>
              <a:t>reduction of nearly 33%. Although the length of menstrual</a:t>
            </a:r>
            <a:r>
              <a:rPr lang="tr-TR" dirty="0" smtClean="0"/>
              <a:t> </a:t>
            </a:r>
            <a:r>
              <a:rPr lang="en-US" dirty="0" smtClean="0"/>
              <a:t>cycle and the serum T level were both increased 3 months after</a:t>
            </a:r>
            <a:r>
              <a:rPr lang="tr-TR" dirty="0" smtClean="0"/>
              <a:t> </a:t>
            </a:r>
            <a:r>
              <a:rPr lang="en-US" dirty="0" smtClean="0"/>
              <a:t>the treatment, the cycle length was then decreased 3 months</a:t>
            </a:r>
            <a:r>
              <a:rPr lang="tr-TR" dirty="0" smtClean="0"/>
              <a:t> </a:t>
            </a:r>
            <a:r>
              <a:rPr lang="en-US" dirty="0" smtClean="0"/>
              <a:t>after termination of the treatment. Moreover, the amount of</a:t>
            </a:r>
          </a:p>
          <a:p>
            <a:r>
              <a:rPr lang="en-US" dirty="0" smtClean="0"/>
              <a:t>menses decreased significantly as a result of VPA </a:t>
            </a:r>
            <a:r>
              <a:rPr lang="tr-TR" dirty="0" smtClean="0"/>
              <a:t> t</a:t>
            </a:r>
            <a:r>
              <a:rPr lang="en-US" dirty="0" err="1" smtClean="0"/>
              <a:t>reatment</a:t>
            </a:r>
            <a:r>
              <a:rPr lang="en-US" dirty="0" smtClean="0"/>
              <a:t>.</a:t>
            </a:r>
          </a:p>
          <a:p>
            <a:r>
              <a:rPr lang="en-US" dirty="0" smtClean="0"/>
              <a:t>These results suggest that VPA appears to be a promising drug</a:t>
            </a:r>
            <a:r>
              <a:rPr lang="tr-TR" dirty="0" smtClean="0"/>
              <a:t> </a:t>
            </a:r>
            <a:r>
              <a:rPr lang="en-US" dirty="0" smtClean="0"/>
              <a:t>for treating </a:t>
            </a:r>
            <a:r>
              <a:rPr lang="en-US" dirty="0" err="1" smtClean="0"/>
              <a:t>adenomyosis</a:t>
            </a:r>
            <a:r>
              <a:rPr lang="en-US" dirty="0" smtClean="0"/>
              <a:t>, for which efficacious treatments are</a:t>
            </a:r>
          </a:p>
          <a:p>
            <a:r>
              <a:rPr lang="en-US" dirty="0" smtClean="0"/>
              <a:t>currently lacking.</a:t>
            </a:r>
          </a:p>
        </p:txBody>
      </p:sp>
      <p:sp>
        <p:nvSpPr>
          <p:cNvPr id="72708" name="Slide Number Placeholder 3"/>
          <p:cNvSpPr>
            <a:spLocks noGrp="1"/>
          </p:cNvSpPr>
          <p:nvPr>
            <p:ph type="sldNum" sz="quarter" idx="5"/>
          </p:nvPr>
        </p:nvSpPr>
        <p:spPr/>
        <p:txBody>
          <a:bodyPr/>
          <a:lstStyle/>
          <a:p>
            <a:pPr>
              <a:defRPr/>
            </a:pPr>
            <a:fld id="{90821706-8CFE-467A-9F52-87203EEC0B08}" type="slidenum">
              <a:rPr lang="tr-TR" smtClean="0"/>
              <a:pPr>
                <a:defRPr/>
              </a:pPr>
              <a:t>176</a:t>
            </a:fld>
            <a:endParaRPr lang="tr-TR" smtClean="0"/>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4" name="Slide Image Placeholder 1"/>
          <p:cNvSpPr>
            <a:spLocks noGrp="1" noRot="1" noChangeAspect="1" noTextEdit="1"/>
          </p:cNvSpPr>
          <p:nvPr>
            <p:ph type="sldImg"/>
          </p:nvPr>
        </p:nvSpPr>
        <p:spPr>
          <a:ln/>
        </p:spPr>
      </p:sp>
      <p:sp>
        <p:nvSpPr>
          <p:cNvPr id="131075" name="Notes Placeholder 2"/>
          <p:cNvSpPr>
            <a:spLocks noGrp="1"/>
          </p:cNvSpPr>
          <p:nvPr>
            <p:ph type="body" idx="1"/>
          </p:nvPr>
        </p:nvSpPr>
        <p:spPr>
          <a:noFill/>
          <a:ln/>
        </p:spPr>
        <p:txBody>
          <a:bodyPr/>
          <a:lstStyle/>
          <a:p>
            <a:r>
              <a:rPr lang="en-US" smtClean="0"/>
              <a:t>In this comparative case series, we have shown that the oral</a:t>
            </a:r>
          </a:p>
          <a:p>
            <a:r>
              <a:rPr lang="en-US" smtClean="0"/>
              <a:t>administration of VPA for 3 months resulted in partial resolution</a:t>
            </a:r>
          </a:p>
          <a:p>
            <a:r>
              <a:rPr lang="en-US" smtClean="0"/>
              <a:t>of dysmenorrhea in women with adenomyosis who complained</a:t>
            </a:r>
          </a:p>
          <a:p>
            <a:r>
              <a:rPr lang="en-US" smtClean="0"/>
              <a:t>of moderate and severe dysmenorrhea by the end of</a:t>
            </a:r>
          </a:p>
          <a:p>
            <a:r>
              <a:rPr lang="en-US" smtClean="0"/>
              <a:t>treatment period and in near-complete resolution by the end</a:t>
            </a:r>
          </a:p>
          <a:p>
            <a:r>
              <a:rPr lang="en-US" smtClean="0"/>
              <a:t>of the sixth month after the treatment. In addition, the average</a:t>
            </a:r>
          </a:p>
          <a:p>
            <a:r>
              <a:rPr lang="en-US" smtClean="0"/>
              <a:t>uterine size was decreased by 26% 6 months after the treatment,</a:t>
            </a:r>
          </a:p>
          <a:p>
            <a:r>
              <a:rPr lang="en-US" smtClean="0"/>
              <a:t>regardless of whether LNG-IUS was added on or not.</a:t>
            </a:r>
          </a:p>
          <a:p>
            <a:r>
              <a:rPr lang="en-US" smtClean="0"/>
              <a:t>This was in broad agreement with our previously reported</a:t>
            </a:r>
          </a:p>
          <a:p>
            <a:r>
              <a:rPr lang="en-US" smtClean="0"/>
              <a:t>reduction of nearly 33%.5 Although the length of menstrual</a:t>
            </a:r>
          </a:p>
          <a:p>
            <a:r>
              <a:rPr lang="en-US" smtClean="0"/>
              <a:t>cycle and the serum T level were both increased 3 months after</a:t>
            </a:r>
          </a:p>
          <a:p>
            <a:r>
              <a:rPr lang="en-US" smtClean="0"/>
              <a:t>the treatment, the cycle length was then decreased 3 months</a:t>
            </a:r>
          </a:p>
          <a:p>
            <a:r>
              <a:rPr lang="en-US" smtClean="0"/>
              <a:t>after termination of the treatment. Moreover, the amount of</a:t>
            </a:r>
          </a:p>
          <a:p>
            <a:r>
              <a:rPr lang="en-US" smtClean="0"/>
              <a:t>menses decreased significantly as a result of VPA treatment.</a:t>
            </a:r>
          </a:p>
          <a:p>
            <a:r>
              <a:rPr lang="en-US" smtClean="0"/>
              <a:t>These results suggest that VPA appears to be a promising drug</a:t>
            </a:r>
            <a:r>
              <a:rPr lang="tr-TR" smtClean="0"/>
              <a:t> </a:t>
            </a:r>
            <a:r>
              <a:rPr lang="en-US" smtClean="0"/>
              <a:t>for treating adenomyosis, for which efficacious treatments are</a:t>
            </a:r>
          </a:p>
          <a:p>
            <a:r>
              <a:rPr lang="en-US" smtClean="0"/>
              <a:t>currently lacking.</a:t>
            </a:r>
          </a:p>
        </p:txBody>
      </p:sp>
      <p:sp>
        <p:nvSpPr>
          <p:cNvPr id="73732" name="Slide Number Placeholder 3"/>
          <p:cNvSpPr>
            <a:spLocks noGrp="1"/>
          </p:cNvSpPr>
          <p:nvPr>
            <p:ph type="sldNum" sz="quarter" idx="5"/>
          </p:nvPr>
        </p:nvSpPr>
        <p:spPr/>
        <p:txBody>
          <a:bodyPr/>
          <a:lstStyle/>
          <a:p>
            <a:pPr>
              <a:defRPr/>
            </a:pPr>
            <a:fld id="{6DCC9E9E-88F8-41D6-ADA3-2D3A82ED58EF}" type="slidenum">
              <a:rPr lang="tr-TR" smtClean="0"/>
              <a:pPr>
                <a:defRPr/>
              </a:pPr>
              <a:t>177</a:t>
            </a:fld>
            <a:endParaRPr lang="tr-TR" smtClean="0"/>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38" name="Slide Image Placeholder 1"/>
          <p:cNvSpPr>
            <a:spLocks noGrp="1" noRot="1" noChangeAspect="1" noTextEdit="1"/>
          </p:cNvSpPr>
          <p:nvPr>
            <p:ph type="sldImg"/>
          </p:nvPr>
        </p:nvSpPr>
        <p:spPr>
          <a:ln/>
        </p:spPr>
      </p:sp>
      <p:sp>
        <p:nvSpPr>
          <p:cNvPr id="142339" name="Notes Placeholder 2"/>
          <p:cNvSpPr>
            <a:spLocks noGrp="1"/>
          </p:cNvSpPr>
          <p:nvPr>
            <p:ph type="body" idx="1"/>
          </p:nvPr>
        </p:nvSpPr>
        <p:spPr>
          <a:noFill/>
          <a:ln/>
        </p:spPr>
        <p:txBody>
          <a:bodyPr/>
          <a:lstStyle/>
          <a:p>
            <a:r>
              <a:rPr lang="en-US" dirty="0" smtClean="0"/>
              <a:t>Magnetic resonance–guided focused ultrasound surgery is a new noninvasive technique for ablation of soft tissue that has been successfully used to treat </a:t>
            </a:r>
            <a:r>
              <a:rPr lang="en-US" dirty="0" err="1" smtClean="0"/>
              <a:t>myomas</a:t>
            </a:r>
            <a:r>
              <a:rPr lang="en-US" dirty="0" smtClean="0"/>
              <a:t> and experimentally to treat </a:t>
            </a:r>
            <a:r>
              <a:rPr lang="en-US" dirty="0" err="1" smtClean="0"/>
              <a:t>adenomyosis</a:t>
            </a:r>
            <a:r>
              <a:rPr lang="en-US" dirty="0" smtClean="0"/>
              <a:t>. In 2004, the procedure was approved by the US Food and Drug Administration for the treatment of </a:t>
            </a:r>
            <a:r>
              <a:rPr lang="en-US" dirty="0" err="1" smtClean="0"/>
              <a:t>myomas</a:t>
            </a:r>
            <a:r>
              <a:rPr lang="en-US" dirty="0" smtClean="0"/>
              <a:t>. Magnetic resonance–guided focused ultrasound surgery has helped to overcome problems in precisely focusing the </a:t>
            </a:r>
            <a:r>
              <a:rPr lang="en-US" dirty="0" err="1" smtClean="0"/>
              <a:t>sonographic</a:t>
            </a:r>
            <a:r>
              <a:rPr lang="en-US" dirty="0" smtClean="0"/>
              <a:t> waves on a specific target due to the excellent anatomic resolution and high thermal imaging sensitivity of MRI. This noninvasive procedure is now beginning to be used in patients with </a:t>
            </a:r>
            <a:r>
              <a:rPr lang="en-US" dirty="0" err="1" smtClean="0"/>
              <a:t>adenomyosis</a:t>
            </a:r>
            <a:r>
              <a:rPr lang="en-US" dirty="0" smtClean="0"/>
              <a:t>. Treatment of diffuse and generalized </a:t>
            </a:r>
            <a:r>
              <a:rPr lang="en-US" dirty="0" err="1" smtClean="0"/>
              <a:t>adenomyosis</a:t>
            </a:r>
            <a:r>
              <a:rPr lang="en-US" dirty="0" smtClean="0"/>
              <a:t> may be difficult, however, a case report demonstrated a successful outcome in focal disease, with marked reduction in bleeding, and followed by an uncomplicated pregnancy and delivery {</a:t>
            </a:r>
            <a:r>
              <a:rPr lang="en-US" dirty="0" err="1" smtClean="0"/>
              <a:t>Rabinovici</a:t>
            </a:r>
            <a:r>
              <a:rPr lang="en-US" dirty="0" smtClean="0"/>
              <a:t>, 2006 #42;Rabinovici, 2006 #43}. However, it will be wise to keep in mind that currently, hysterectomy remains the standard treatment for </a:t>
            </a:r>
            <a:r>
              <a:rPr lang="en-US" dirty="0" err="1" smtClean="0"/>
              <a:t>adenomyosis</a:t>
            </a:r>
            <a:r>
              <a:rPr lang="en-US" dirty="0" smtClean="0"/>
              <a:t> in women who have completed childbearing. </a:t>
            </a:r>
            <a:endParaRPr lang="tr-TR" dirty="0" smtClean="0"/>
          </a:p>
          <a:p>
            <a:endParaRPr lang="en-US" dirty="0" smtClean="0"/>
          </a:p>
        </p:txBody>
      </p:sp>
      <p:sp>
        <p:nvSpPr>
          <p:cNvPr id="4" name="Slide Number Placeholder 3"/>
          <p:cNvSpPr>
            <a:spLocks noGrp="1"/>
          </p:cNvSpPr>
          <p:nvPr>
            <p:ph type="sldNum" sz="quarter" idx="5"/>
          </p:nvPr>
        </p:nvSpPr>
        <p:spPr/>
        <p:txBody>
          <a:bodyPr/>
          <a:lstStyle/>
          <a:p>
            <a:pPr>
              <a:defRPr/>
            </a:pPr>
            <a:fld id="{95AB3593-A5B7-4577-B0D2-FA4D061CFA99}" type="slidenum">
              <a:rPr lang="tr-TR" smtClean="0"/>
              <a:pPr>
                <a:defRPr/>
              </a:pPr>
              <a:t>178</a:t>
            </a:fld>
            <a:endParaRPr lang="tr-TR"/>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62"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normAutofit/>
          </a:bodyPr>
          <a:lstStyle/>
          <a:p>
            <a:pPr>
              <a:defRPr/>
            </a:pPr>
            <a:r>
              <a:rPr lang="en-US" dirty="0" smtClean="0"/>
              <a:t>Newer techniques such as uterine artery </a:t>
            </a:r>
            <a:r>
              <a:rPr lang="en-US" dirty="0" err="1" smtClean="0"/>
              <a:t>embolization</a:t>
            </a:r>
            <a:r>
              <a:rPr lang="en-US" dirty="0" smtClean="0"/>
              <a:t> (UAE) and “magnetic resonance–guided focused ultrasound surgery” need further study and are not appropriate currently for the patients seeking fertility {Kim, 2007 #38;Kim, 2011 #39}. Kim et al, published one of the largest long-term retrospective studies, which observed 54 women with an MRI diagnosis of </a:t>
            </a:r>
            <a:r>
              <a:rPr lang="en-US" dirty="0" err="1" smtClean="0"/>
              <a:t>adenomyosis</a:t>
            </a:r>
            <a:r>
              <a:rPr lang="en-US" dirty="0" smtClean="0"/>
              <a:t> without </a:t>
            </a:r>
            <a:r>
              <a:rPr lang="en-US" dirty="0" err="1" smtClean="0"/>
              <a:t>myomas</a:t>
            </a:r>
            <a:r>
              <a:rPr lang="en-US" dirty="0" smtClean="0"/>
              <a:t> who underwent UAE {Kim, 2007 #38}. Fifty-seven percent of patients reported decreased bleeding and pain after 4.9 years. In 4 patients, treatment failure was immediate, and 19 patients experienced relapse within 5 years, with 5 patients requiring hysterectomy for further treatment. Overall rate of patient satisfaction was 70% {Kim, 2007 #38}. </a:t>
            </a:r>
            <a:endParaRPr lang="tr-TR" dirty="0" smtClean="0"/>
          </a:p>
          <a:p>
            <a:pPr>
              <a:defRPr/>
            </a:pPr>
            <a:endParaRPr lang="en-US" dirty="0"/>
          </a:p>
        </p:txBody>
      </p:sp>
      <p:sp>
        <p:nvSpPr>
          <p:cNvPr id="4" name="Slide Number Placeholder 3"/>
          <p:cNvSpPr>
            <a:spLocks noGrp="1"/>
          </p:cNvSpPr>
          <p:nvPr>
            <p:ph type="sldNum" sz="quarter" idx="5"/>
          </p:nvPr>
        </p:nvSpPr>
        <p:spPr/>
        <p:txBody>
          <a:bodyPr/>
          <a:lstStyle/>
          <a:p>
            <a:pPr>
              <a:defRPr/>
            </a:pPr>
            <a:fld id="{AD38B368-7DA4-41DC-89F4-1031217FCD28}" type="slidenum">
              <a:rPr lang="tr-TR" smtClean="0"/>
              <a:pPr>
                <a:defRPr/>
              </a:pPr>
              <a:t>179</a:t>
            </a:fld>
            <a:endParaRPr lang="tr-TR"/>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2" name="Slayt Görüntüsü Yer Tutucusu 1"/>
          <p:cNvSpPr>
            <a:spLocks noGrp="1" noRot="1" noChangeAspect="1" noTextEdit="1"/>
          </p:cNvSpPr>
          <p:nvPr>
            <p:ph type="sldImg"/>
          </p:nvPr>
        </p:nvSpPr>
        <p:spPr>
          <a:ln/>
        </p:spPr>
      </p:sp>
      <p:sp>
        <p:nvSpPr>
          <p:cNvPr id="3" name="Not Yer Tutucusu 2"/>
          <p:cNvSpPr>
            <a:spLocks noGrp="1"/>
          </p:cNvSpPr>
          <p:nvPr>
            <p:ph type="body" idx="1"/>
          </p:nvPr>
        </p:nvSpPr>
        <p:spPr/>
        <p:txBody>
          <a:bodyPr/>
          <a:lstStyle/>
          <a:p>
            <a:pPr eaLnBrk="1" fontAlgn="auto" hangingPunct="1">
              <a:spcBef>
                <a:spcPts val="0"/>
              </a:spcBef>
              <a:spcAft>
                <a:spcPts val="0"/>
              </a:spcAft>
              <a:defRPr/>
            </a:pPr>
            <a:r>
              <a:rPr lang="tr-TR" dirty="0" smtClean="0">
                <a:solidFill>
                  <a:schemeClr val="bg1"/>
                </a:solidFill>
                <a:effectLst>
                  <a:outerShdw blurRad="38100" dist="25500" dir="5400000" algn="tl" rotWithShape="0">
                    <a:srgbClr val="000000">
                      <a:satMod val="180000"/>
                      <a:alpha val="75000"/>
                    </a:srgbClr>
                  </a:outerShdw>
                </a:effectLst>
              </a:rPr>
              <a:t>LNG-IUD </a:t>
            </a:r>
            <a:r>
              <a:rPr lang="tr-TR" dirty="0" err="1" smtClean="0">
                <a:solidFill>
                  <a:schemeClr val="bg1"/>
                </a:solidFill>
                <a:effectLst>
                  <a:outerShdw blurRad="38100" dist="25500" dir="5400000" algn="tl" rotWithShape="0">
                    <a:srgbClr val="000000">
                      <a:satMod val="180000"/>
                      <a:alpha val="75000"/>
                    </a:srgbClr>
                  </a:outerShdw>
                </a:effectLst>
              </a:rPr>
              <a:t>eksizyon</a:t>
            </a:r>
            <a:r>
              <a:rPr lang="tr-TR" dirty="0" smtClean="0">
                <a:solidFill>
                  <a:schemeClr val="bg1"/>
                </a:solidFill>
                <a:effectLst>
                  <a:outerShdw blurRad="38100" dist="25500" dir="5400000" algn="tl" rotWithShape="0">
                    <a:srgbClr val="000000">
                      <a:satMod val="180000"/>
                      <a:alpha val="75000"/>
                    </a:srgbClr>
                  </a:outerShdw>
                </a:effectLst>
              </a:rPr>
              <a:t> sonrası semptomların giderilmesinde eklenmeli (Kombine tedavi)</a:t>
            </a:r>
          </a:p>
          <a:p>
            <a:pPr eaLnBrk="1" fontAlgn="auto" hangingPunct="1">
              <a:spcBef>
                <a:spcPts val="0"/>
              </a:spcBef>
              <a:spcAft>
                <a:spcPts val="0"/>
              </a:spcAft>
              <a:defRPr/>
            </a:pPr>
            <a:r>
              <a:rPr lang="tr-TR" dirty="0" err="1" smtClean="0">
                <a:solidFill>
                  <a:schemeClr val="bg1"/>
                </a:solidFill>
                <a:effectLst>
                  <a:outerShdw blurRad="38100" dist="25500" dir="5400000" algn="tl" rotWithShape="0">
                    <a:srgbClr val="000000">
                      <a:satMod val="180000"/>
                      <a:alpha val="75000"/>
                    </a:srgbClr>
                  </a:outerShdw>
                </a:effectLst>
              </a:rPr>
              <a:t>Adenomyosisli</a:t>
            </a:r>
            <a:r>
              <a:rPr lang="tr-TR" dirty="0" smtClean="0">
                <a:solidFill>
                  <a:schemeClr val="bg1"/>
                </a:solidFill>
                <a:effectLst>
                  <a:outerShdw blurRad="38100" dist="25500" dir="5400000" algn="tl" rotWithShape="0">
                    <a:srgbClr val="000000">
                      <a:satMod val="180000"/>
                      <a:alpha val="75000"/>
                    </a:srgbClr>
                  </a:outerShdw>
                </a:effectLst>
              </a:rPr>
              <a:t> </a:t>
            </a:r>
            <a:r>
              <a:rPr lang="tr-TR" dirty="0" err="1" smtClean="0">
                <a:solidFill>
                  <a:schemeClr val="bg1"/>
                </a:solidFill>
                <a:effectLst>
                  <a:outerShdw blurRad="38100" dist="25500" dir="5400000" algn="tl" rotWithShape="0">
                    <a:srgbClr val="000000">
                      <a:satMod val="180000"/>
                      <a:alpha val="75000"/>
                    </a:srgbClr>
                  </a:outerShdw>
                </a:effectLst>
              </a:rPr>
              <a:t>uterusda</a:t>
            </a:r>
            <a:r>
              <a:rPr lang="tr-TR" dirty="0" smtClean="0">
                <a:solidFill>
                  <a:schemeClr val="bg1"/>
                </a:solidFill>
                <a:effectLst>
                  <a:outerShdw blurRad="38100" dist="25500" dir="5400000" algn="tl" rotWithShape="0">
                    <a:srgbClr val="000000">
                      <a:satMod val="180000"/>
                      <a:alpha val="75000"/>
                    </a:srgbClr>
                  </a:outerShdw>
                </a:effectLst>
              </a:rPr>
              <a:t> </a:t>
            </a:r>
            <a:r>
              <a:rPr lang="tr-TR" dirty="0" err="1" smtClean="0">
                <a:solidFill>
                  <a:schemeClr val="bg1"/>
                </a:solidFill>
                <a:effectLst>
                  <a:outerShdw blurRad="38100" dist="25500" dir="5400000" algn="tl" rotWithShape="0">
                    <a:srgbClr val="000000">
                      <a:satMod val="180000"/>
                      <a:alpha val="75000"/>
                    </a:srgbClr>
                  </a:outerShdw>
                </a:effectLst>
              </a:rPr>
              <a:t>vaginal</a:t>
            </a:r>
            <a:r>
              <a:rPr lang="tr-TR" dirty="0" smtClean="0">
                <a:solidFill>
                  <a:schemeClr val="bg1"/>
                </a:solidFill>
                <a:effectLst>
                  <a:outerShdw blurRad="38100" dist="25500" dir="5400000" algn="tl" rotWithShape="0">
                    <a:srgbClr val="000000">
                      <a:satMod val="180000"/>
                      <a:alpha val="75000"/>
                    </a:srgbClr>
                  </a:outerShdw>
                </a:effectLst>
              </a:rPr>
              <a:t> </a:t>
            </a:r>
            <a:r>
              <a:rPr lang="tr-TR" dirty="0" err="1" smtClean="0">
                <a:solidFill>
                  <a:schemeClr val="bg1"/>
                </a:solidFill>
                <a:effectLst>
                  <a:outerShdw blurRad="38100" dist="25500" dir="5400000" algn="tl" rotWithShape="0">
                    <a:srgbClr val="000000">
                      <a:satMod val="180000"/>
                      <a:alpha val="75000"/>
                    </a:srgbClr>
                  </a:outerShdw>
                </a:effectLst>
              </a:rPr>
              <a:t>histerektomimesane</a:t>
            </a:r>
            <a:r>
              <a:rPr lang="tr-TR" dirty="0" smtClean="0">
                <a:solidFill>
                  <a:schemeClr val="bg1"/>
                </a:solidFill>
                <a:effectLst>
                  <a:outerShdw blurRad="38100" dist="25500" dir="5400000" algn="tl" rotWithShape="0">
                    <a:srgbClr val="000000">
                      <a:satMod val="180000"/>
                      <a:alpha val="75000"/>
                    </a:srgbClr>
                  </a:outerShdw>
                </a:effectLst>
              </a:rPr>
              <a:t> </a:t>
            </a:r>
            <a:r>
              <a:rPr lang="tr-TR" dirty="0" err="1" smtClean="0">
                <a:solidFill>
                  <a:schemeClr val="bg1"/>
                </a:solidFill>
                <a:effectLst>
                  <a:outerShdw blurRad="38100" dist="25500" dir="5400000" algn="tl" rotWithShape="0">
                    <a:srgbClr val="000000">
                      <a:satMod val="180000"/>
                      <a:alpha val="75000"/>
                    </a:srgbClr>
                  </a:outerShdw>
                </a:effectLst>
              </a:rPr>
              <a:t>injurisi</a:t>
            </a:r>
            <a:r>
              <a:rPr lang="tr-TR" dirty="0" smtClean="0">
                <a:solidFill>
                  <a:schemeClr val="bg1"/>
                </a:solidFill>
                <a:effectLst>
                  <a:outerShdw blurRad="38100" dist="25500" dir="5400000" algn="tl" rotWithShape="0">
                    <a:srgbClr val="000000">
                      <a:satMod val="180000"/>
                      <a:alpha val="75000"/>
                    </a:srgbClr>
                  </a:outerShdw>
                </a:effectLst>
              </a:rPr>
              <a:t> fazladır ve </a:t>
            </a:r>
            <a:r>
              <a:rPr lang="tr-TR" dirty="0" err="1" smtClean="0">
                <a:solidFill>
                  <a:schemeClr val="bg1"/>
                </a:solidFill>
                <a:effectLst>
                  <a:outerShdw blurRad="38100" dist="25500" dir="5400000" algn="tl" rotWithShape="0">
                    <a:srgbClr val="000000">
                      <a:satMod val="180000"/>
                      <a:alpha val="75000"/>
                    </a:srgbClr>
                  </a:outerShdw>
                </a:effectLst>
              </a:rPr>
              <a:t>histerektomi</a:t>
            </a:r>
            <a:r>
              <a:rPr lang="tr-TR" dirty="0" smtClean="0">
                <a:solidFill>
                  <a:schemeClr val="bg1"/>
                </a:solidFill>
                <a:effectLst>
                  <a:outerShdw blurRad="38100" dist="25500" dir="5400000" algn="tl" rotWithShape="0">
                    <a:srgbClr val="000000">
                      <a:satMod val="180000"/>
                      <a:alpha val="75000"/>
                    </a:srgbClr>
                  </a:outerShdw>
                </a:effectLst>
              </a:rPr>
              <a:t> daha zordur. Bu olgularda LAVH daha uygun</a:t>
            </a:r>
          </a:p>
          <a:p>
            <a:pPr>
              <a:defRPr/>
            </a:pPr>
            <a:endParaRPr lang="tr-TR" dirty="0"/>
          </a:p>
        </p:txBody>
      </p:sp>
      <p:sp>
        <p:nvSpPr>
          <p:cNvPr id="4" name="Slayt Numarası Yer Tutucusu 3"/>
          <p:cNvSpPr>
            <a:spLocks noGrp="1"/>
          </p:cNvSpPr>
          <p:nvPr>
            <p:ph type="sldNum" sz="quarter" idx="5"/>
          </p:nvPr>
        </p:nvSpPr>
        <p:spPr/>
        <p:txBody>
          <a:bodyPr/>
          <a:lstStyle/>
          <a:p>
            <a:pPr>
              <a:defRPr/>
            </a:pPr>
            <a:fld id="{91057707-2698-4F39-8823-D8548753725A}" type="slidenum">
              <a:rPr lang="tr-TR" smtClean="0"/>
              <a:pPr>
                <a:defRPr/>
              </a:pPr>
              <a:t>180</a:t>
            </a:fld>
            <a:endParaRPr lang="tr-TR"/>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10" name="Slayt Görüntüsü Yer Tutucusu 1"/>
          <p:cNvSpPr>
            <a:spLocks noGrp="1" noRot="1" noChangeAspect="1" noTextEdit="1"/>
          </p:cNvSpPr>
          <p:nvPr>
            <p:ph type="sldImg"/>
          </p:nvPr>
        </p:nvSpPr>
        <p:spPr>
          <a:ln/>
        </p:spPr>
      </p:sp>
      <p:sp>
        <p:nvSpPr>
          <p:cNvPr id="145411" name="Not Yer Tutucusu 2"/>
          <p:cNvSpPr>
            <a:spLocks noGrp="1"/>
          </p:cNvSpPr>
          <p:nvPr>
            <p:ph type="body" idx="1"/>
          </p:nvPr>
        </p:nvSpPr>
        <p:spPr>
          <a:noFill/>
          <a:ln/>
        </p:spPr>
        <p:txBody>
          <a:bodyPr/>
          <a:lstStyle/>
          <a:p>
            <a:r>
              <a:rPr lang="en-US" smtClean="0"/>
              <a:t>background: Uterine adenomyosis was initially thought to be found only in parous women, and final diagnosis was made at histology</a:t>
            </a:r>
          </a:p>
          <a:p>
            <a:r>
              <a:rPr lang="en-US" smtClean="0"/>
              <a:t>after hysterectomy. With better imaging techniques and with women attending clinics at older ages, adenomyosis is diagnosed with increasing</a:t>
            </a:r>
          </a:p>
          <a:p>
            <a:r>
              <a:rPr lang="en-US" smtClean="0"/>
              <a:t>frequency in women attending infertility clinics. A dozen conservative interventions have been advocated, with variable reports of their</a:t>
            </a:r>
          </a:p>
          <a:p>
            <a:r>
              <a:rPr lang="en-US" smtClean="0"/>
              <a:t>impact on fertility. This presents a dilemma for clinicians managing such patients. Hence, this systematic review of adenomyosis was performed</a:t>
            </a:r>
          </a:p>
          <a:p>
            <a:r>
              <a:rPr lang="en-US" smtClean="0"/>
              <a:t>to determine (i) the prevalence in a subfertile population, (ii) the accuracy of diagnostic tests, (iii) the efficacy of fertility sparing treatment</a:t>
            </a:r>
          </a:p>
          <a:p>
            <a:r>
              <a:rPr lang="en-US" smtClean="0"/>
              <a:t>options and (iv) the reproductive and obstetric/perinatal outcomes in women with adenomyosis.</a:t>
            </a:r>
          </a:p>
          <a:p>
            <a:r>
              <a:rPr lang="en-US" smtClean="0"/>
              <a:t>methods: Systematic searches of various databases were performed independently by two reviewers, and data were extracted according</a:t>
            </a:r>
          </a:p>
          <a:p>
            <a:r>
              <a:rPr lang="en-US" smtClean="0"/>
              <a:t>to predefined criteria by two reviewers.</a:t>
            </a:r>
          </a:p>
          <a:p>
            <a:r>
              <a:rPr lang="en-US" smtClean="0"/>
              <a:t>results: There is little data on the epidemiology of adenomyosis associated with subfertility. Both magnetic resonance imaging and ultrasound</a:t>
            </a:r>
          </a:p>
          <a:p>
            <a:r>
              <a:rPr lang="en-US" smtClean="0"/>
              <a:t>are non-invasive tests with equivalent accuracy in diagnosing adenomyosis (area under curve 0.91 and 0.88, respectively). Most studies</a:t>
            </a:r>
          </a:p>
          <a:p>
            <a:r>
              <a:rPr lang="en-US" smtClean="0"/>
              <a:t>on treatments have been uncontrolled and outcomes are usually reported in the form of case series. Hence, the true impact of various treatments</a:t>
            </a:r>
          </a:p>
          <a:p>
            <a:r>
              <a:rPr lang="en-US" smtClean="0"/>
              <a:t>on fertility is not known. There are variable reports of the impact of adenomyosis on the success of IVF. Increased incidence of</a:t>
            </a:r>
          </a:p>
          <a:p>
            <a:r>
              <a:rPr lang="en-US" smtClean="0"/>
              <a:t>preterm labour and premature rupture of membranes has been reported in women with adenomyosis.</a:t>
            </a:r>
            <a:endParaRPr lang="tr-TR" smtClean="0"/>
          </a:p>
          <a:p>
            <a:r>
              <a:rPr lang="en-US" smtClean="0"/>
              <a:t>conclusions: Further studies are needed to determine the natural history of adenomyosis and implications for fertility and reproductive</a:t>
            </a:r>
          </a:p>
          <a:p>
            <a:r>
              <a:rPr lang="en-US" smtClean="0"/>
              <a:t>outcomes, with and without treatment. Currently, there is no evidence that we should find and treat adenomyosis in patients who wish to</a:t>
            </a:r>
          </a:p>
          <a:p>
            <a:r>
              <a:rPr lang="en-US" smtClean="0"/>
              <a:t>conceive.</a:t>
            </a:r>
            <a:endParaRPr lang="tr-TR" smtClean="0"/>
          </a:p>
        </p:txBody>
      </p:sp>
      <p:sp>
        <p:nvSpPr>
          <p:cNvPr id="4" name="Slayt Numarası Yer Tutucusu 3"/>
          <p:cNvSpPr>
            <a:spLocks noGrp="1"/>
          </p:cNvSpPr>
          <p:nvPr>
            <p:ph type="sldNum" sz="quarter" idx="5"/>
          </p:nvPr>
        </p:nvSpPr>
        <p:spPr/>
        <p:txBody>
          <a:bodyPr/>
          <a:lstStyle/>
          <a:p>
            <a:pPr>
              <a:defRPr/>
            </a:pPr>
            <a:fld id="{36B256CA-4068-470E-A50F-D0FCD3FA4804}" type="slidenum">
              <a:rPr lang="tr-TR" smtClean="0"/>
              <a:pPr>
                <a:defRPr/>
              </a:pPr>
              <a:t>181</a:t>
            </a:fld>
            <a:endParaRPr lang="tr-TR"/>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47500" lnSpcReduction="20000"/>
          </a:bodyPr>
          <a:lstStyle/>
          <a:p>
            <a:r>
              <a:rPr lang="en-US" sz="1200" kern="1200" baseline="0" dirty="0" smtClean="0">
                <a:solidFill>
                  <a:schemeClr val="tx1"/>
                </a:solidFill>
                <a:latin typeface="Times New Roman" pitchFamily="18" charset="0"/>
                <a:ea typeface="+mn-ea"/>
                <a:cs typeface="+mn-cs"/>
              </a:rPr>
              <a:t>study question: Is </a:t>
            </a:r>
            <a:r>
              <a:rPr lang="en-US" sz="1200" kern="1200" baseline="0" dirty="0" err="1" smtClean="0">
                <a:solidFill>
                  <a:schemeClr val="tx1"/>
                </a:solidFill>
                <a:latin typeface="Times New Roman" pitchFamily="18" charset="0"/>
                <a:ea typeface="+mn-ea"/>
                <a:cs typeface="+mn-cs"/>
              </a:rPr>
              <a:t>adenomyosis</a:t>
            </a:r>
            <a:r>
              <a:rPr lang="en-US" sz="1200" kern="1200" baseline="0" dirty="0" smtClean="0">
                <a:solidFill>
                  <a:schemeClr val="tx1"/>
                </a:solidFill>
                <a:latin typeface="Times New Roman" pitchFamily="18" charset="0"/>
                <a:ea typeface="+mn-ea"/>
                <a:cs typeface="+mn-cs"/>
              </a:rPr>
              <a:t> associated with IVF/ICSI outcome in terms of clinical pregnancy rate?</a:t>
            </a:r>
          </a:p>
          <a:p>
            <a:r>
              <a:rPr lang="en-US" sz="1200" kern="1200" baseline="0" dirty="0" err="1" smtClean="0">
                <a:solidFill>
                  <a:schemeClr val="tx1"/>
                </a:solidFill>
                <a:latin typeface="Times New Roman" pitchFamily="18" charset="0"/>
                <a:ea typeface="+mn-ea"/>
                <a:cs typeface="+mn-cs"/>
              </a:rPr>
              <a:t>summaryanswer</a:t>
            </a:r>
            <a:r>
              <a:rPr lang="en-US" sz="1200" kern="1200" baseline="0" dirty="0" smtClean="0">
                <a:solidFill>
                  <a:schemeClr val="tx1"/>
                </a:solidFill>
                <a:latin typeface="Times New Roman" pitchFamily="18" charset="0"/>
                <a:ea typeface="+mn-ea"/>
                <a:cs typeface="+mn-cs"/>
              </a:rPr>
              <a:t>: In a meta-analysis of published data, women with </a:t>
            </a:r>
            <a:r>
              <a:rPr lang="en-US" sz="1200" kern="1200" baseline="0" dirty="0" err="1" smtClean="0">
                <a:solidFill>
                  <a:schemeClr val="tx1"/>
                </a:solidFill>
                <a:latin typeface="Times New Roman" pitchFamily="18" charset="0"/>
                <a:ea typeface="+mn-ea"/>
                <a:cs typeface="+mn-cs"/>
              </a:rPr>
              <a:t>adenomyosis</a:t>
            </a:r>
            <a:r>
              <a:rPr lang="en-US" sz="1200" kern="1200" baseline="0" dirty="0" smtClean="0">
                <a:solidFill>
                  <a:schemeClr val="tx1"/>
                </a:solidFill>
                <a:latin typeface="Times New Roman" pitchFamily="18" charset="0"/>
                <a:ea typeface="+mn-ea"/>
                <a:cs typeface="+mn-cs"/>
              </a:rPr>
              <a:t> had a 28% reduction in the likelihood of clinical pregnancy</a:t>
            </a:r>
          </a:p>
          <a:p>
            <a:r>
              <a:rPr lang="en-US" sz="1200" kern="1200" baseline="0" dirty="0" smtClean="0">
                <a:solidFill>
                  <a:schemeClr val="tx1"/>
                </a:solidFill>
                <a:latin typeface="Times New Roman" pitchFamily="18" charset="0"/>
                <a:ea typeface="+mn-ea"/>
                <a:cs typeface="+mn-cs"/>
              </a:rPr>
              <a:t>at IVF/ICSI compared with women without </a:t>
            </a:r>
            <a:r>
              <a:rPr lang="en-US" sz="1200" kern="1200" baseline="0" dirty="0" err="1" smtClean="0">
                <a:solidFill>
                  <a:schemeClr val="tx1"/>
                </a:solidFill>
                <a:latin typeface="Times New Roman" pitchFamily="18" charset="0"/>
                <a:ea typeface="+mn-ea"/>
                <a:cs typeface="+mn-cs"/>
              </a:rPr>
              <a:t>adenomyosis</a:t>
            </a:r>
            <a:r>
              <a:rPr lang="en-US" sz="1200" kern="1200" baseline="0" dirty="0" smtClean="0">
                <a:solidFill>
                  <a:schemeClr val="tx1"/>
                </a:solidFill>
                <a:latin typeface="Times New Roman" pitchFamily="18" charset="0"/>
                <a:ea typeface="+mn-ea"/>
                <a:cs typeface="+mn-cs"/>
              </a:rPr>
              <a:t>.</a:t>
            </a:r>
          </a:p>
          <a:p>
            <a:r>
              <a:rPr lang="en-US" sz="1200" kern="1200" baseline="0" dirty="0" smtClean="0">
                <a:solidFill>
                  <a:schemeClr val="tx1"/>
                </a:solidFill>
                <a:latin typeface="Times New Roman" pitchFamily="18" charset="0"/>
                <a:ea typeface="+mn-ea"/>
                <a:cs typeface="+mn-cs"/>
              </a:rPr>
              <a:t>what is known already: Estimates of the effect of </a:t>
            </a:r>
            <a:r>
              <a:rPr lang="en-US" sz="1200" kern="1200" baseline="0" dirty="0" err="1" smtClean="0">
                <a:solidFill>
                  <a:schemeClr val="tx1"/>
                </a:solidFill>
                <a:latin typeface="Times New Roman" pitchFamily="18" charset="0"/>
                <a:ea typeface="+mn-ea"/>
                <a:cs typeface="+mn-cs"/>
              </a:rPr>
              <a:t>adenomyosis</a:t>
            </a:r>
            <a:r>
              <a:rPr lang="en-US" sz="1200" kern="1200" baseline="0" dirty="0" smtClean="0">
                <a:solidFill>
                  <a:schemeClr val="tx1"/>
                </a:solidFill>
                <a:latin typeface="Times New Roman" pitchFamily="18" charset="0"/>
                <a:ea typeface="+mn-ea"/>
                <a:cs typeface="+mn-cs"/>
              </a:rPr>
              <a:t> on IVF/ICSI outcome are inconsistent.</a:t>
            </a:r>
          </a:p>
          <a:p>
            <a:r>
              <a:rPr lang="en-US" sz="1200" kern="1200" baseline="0" dirty="0" smtClean="0">
                <a:solidFill>
                  <a:schemeClr val="tx1"/>
                </a:solidFill>
                <a:latin typeface="Times New Roman" pitchFamily="18" charset="0"/>
                <a:ea typeface="+mn-ea"/>
                <a:cs typeface="+mn-cs"/>
              </a:rPr>
              <a:t>study design, size, duration: A systematic literature review and meta-analysis were conducted. A Medline search was performed</a:t>
            </a:r>
          </a:p>
          <a:p>
            <a:r>
              <a:rPr lang="en-US" sz="1200" kern="1200" baseline="0" dirty="0" smtClean="0">
                <a:solidFill>
                  <a:schemeClr val="tx1"/>
                </a:solidFill>
                <a:latin typeface="Times New Roman" pitchFamily="18" charset="0"/>
                <a:ea typeface="+mn-ea"/>
                <a:cs typeface="+mn-cs"/>
              </a:rPr>
              <a:t>to identify all the comparative studies published from January 1998 to June 2013 in the English language literature on IVF/ICSI outcome in women</a:t>
            </a:r>
          </a:p>
          <a:p>
            <a:r>
              <a:rPr lang="en-US" sz="1200" kern="1200" baseline="0" dirty="0" smtClean="0">
                <a:solidFill>
                  <a:schemeClr val="tx1"/>
                </a:solidFill>
                <a:latin typeface="Times New Roman" pitchFamily="18" charset="0"/>
                <a:ea typeface="+mn-ea"/>
                <a:cs typeface="+mn-cs"/>
              </a:rPr>
              <a:t>with and without </a:t>
            </a:r>
            <a:r>
              <a:rPr lang="en-US" sz="1200" kern="1200" baseline="0" dirty="0" err="1" smtClean="0">
                <a:solidFill>
                  <a:schemeClr val="tx1"/>
                </a:solidFill>
                <a:latin typeface="Times New Roman" pitchFamily="18" charset="0"/>
                <a:ea typeface="+mn-ea"/>
                <a:cs typeface="+mn-cs"/>
              </a:rPr>
              <a:t>adenomyosis</a:t>
            </a:r>
            <a:r>
              <a:rPr lang="en-US" sz="1200" kern="1200" baseline="0" dirty="0" smtClean="0">
                <a:solidFill>
                  <a:schemeClr val="tx1"/>
                </a:solidFill>
                <a:latin typeface="Times New Roman" pitchFamily="18" charset="0"/>
                <a:ea typeface="+mn-ea"/>
                <a:cs typeface="+mn-cs"/>
              </a:rPr>
              <a:t>. Two authors independently performed the literature screening, scrutinized articles of potential interest, selected</a:t>
            </a:r>
          </a:p>
          <a:p>
            <a:r>
              <a:rPr lang="en-US" sz="1200" kern="1200" baseline="0" dirty="0" smtClean="0">
                <a:solidFill>
                  <a:schemeClr val="tx1"/>
                </a:solidFill>
                <a:latin typeface="Times New Roman" pitchFamily="18" charset="0"/>
                <a:ea typeface="+mn-ea"/>
                <a:cs typeface="+mn-cs"/>
              </a:rPr>
              <a:t>relevant studies and extracted data. Studies were categorized based on research design.</a:t>
            </a:r>
          </a:p>
          <a:p>
            <a:r>
              <a:rPr lang="en-US" sz="1200" kern="1200" baseline="0" dirty="0" smtClean="0">
                <a:solidFill>
                  <a:schemeClr val="tx1"/>
                </a:solidFill>
                <a:latin typeface="Times New Roman" pitchFamily="18" charset="0"/>
                <a:ea typeface="+mn-ea"/>
                <a:cs typeface="+mn-cs"/>
              </a:rPr>
              <a:t>participants, setting, methods: Of the 17 articles assessed in detail, 9 were finally selected based on diagnosis of </a:t>
            </a:r>
            <a:r>
              <a:rPr lang="en-US" sz="1200" kern="1200" baseline="0" dirty="0" err="1" smtClean="0">
                <a:solidFill>
                  <a:schemeClr val="tx1"/>
                </a:solidFill>
                <a:latin typeface="Times New Roman" pitchFamily="18" charset="0"/>
                <a:ea typeface="+mn-ea"/>
                <a:cs typeface="+mn-cs"/>
              </a:rPr>
              <a:t>adenomyosis</a:t>
            </a:r>
            <a:r>
              <a:rPr lang="en-US" sz="1200" kern="1200" baseline="0" dirty="0" smtClean="0">
                <a:solidFill>
                  <a:schemeClr val="tx1"/>
                </a:solidFill>
                <a:latin typeface="Times New Roman" pitchFamily="18" charset="0"/>
                <a:ea typeface="+mn-ea"/>
                <a:cs typeface="+mn-cs"/>
              </a:rPr>
              <a:t> at</a:t>
            </a:r>
          </a:p>
          <a:p>
            <a:r>
              <a:rPr lang="en-US" sz="1200" kern="1200" baseline="0" dirty="0" smtClean="0">
                <a:solidFill>
                  <a:schemeClr val="tx1"/>
                </a:solidFill>
                <a:latin typeface="Times New Roman" pitchFamily="18" charset="0"/>
                <a:ea typeface="+mn-ea"/>
                <a:cs typeface="+mn-cs"/>
              </a:rPr>
              <a:t>magnetic resonance imaging or </a:t>
            </a:r>
            <a:r>
              <a:rPr lang="en-US" sz="1200" kern="1200" baseline="0" dirty="0" err="1" smtClean="0">
                <a:solidFill>
                  <a:schemeClr val="tx1"/>
                </a:solidFill>
                <a:latin typeface="Times New Roman" pitchFamily="18" charset="0"/>
                <a:ea typeface="+mn-ea"/>
                <a:cs typeface="+mn-cs"/>
              </a:rPr>
              <a:t>transvaginal</a:t>
            </a:r>
            <a:r>
              <a:rPr lang="en-US" sz="1200" kern="1200" baseline="0" dirty="0" smtClean="0">
                <a:solidFill>
                  <a:schemeClr val="tx1"/>
                </a:solidFill>
                <a:latin typeface="Times New Roman" pitchFamily="18" charset="0"/>
                <a:ea typeface="+mn-ea"/>
                <a:cs typeface="+mn-cs"/>
              </a:rPr>
              <a:t> </a:t>
            </a:r>
            <a:r>
              <a:rPr lang="en-US" sz="1200" kern="1200" baseline="0" dirty="0" err="1" smtClean="0">
                <a:solidFill>
                  <a:schemeClr val="tx1"/>
                </a:solidFill>
                <a:latin typeface="Times New Roman" pitchFamily="18" charset="0"/>
                <a:ea typeface="+mn-ea"/>
                <a:cs typeface="+mn-cs"/>
              </a:rPr>
              <a:t>ultrasonography</a:t>
            </a:r>
            <a:r>
              <a:rPr lang="en-US" sz="1200" kern="1200" baseline="0" dirty="0" smtClean="0">
                <a:solidFill>
                  <a:schemeClr val="tx1"/>
                </a:solidFill>
                <a:latin typeface="Times New Roman" pitchFamily="18" charset="0"/>
                <a:ea typeface="+mn-ea"/>
                <a:cs typeface="+mn-cs"/>
              </a:rPr>
              <a:t>. The quality of studies was evaluated by means of the Newcastle-Ottawa scale. A</a:t>
            </a:r>
          </a:p>
          <a:p>
            <a:r>
              <a:rPr lang="en-US" sz="1200" kern="1200" baseline="0" dirty="0" smtClean="0">
                <a:solidFill>
                  <a:schemeClr val="tx1"/>
                </a:solidFill>
                <a:latin typeface="Times New Roman" pitchFamily="18" charset="0"/>
                <a:ea typeface="+mn-ea"/>
                <a:cs typeface="+mn-cs"/>
              </a:rPr>
              <a:t>total of 1865 women were enrolled in the 9 selected studies, 665 of whom in 4 prospective observational studies, and 1200 in 5 retrospective</a:t>
            </a:r>
          </a:p>
          <a:p>
            <a:r>
              <a:rPr lang="en-US" sz="1200" kern="1200" baseline="0" dirty="0" smtClean="0">
                <a:solidFill>
                  <a:schemeClr val="tx1"/>
                </a:solidFill>
                <a:latin typeface="Times New Roman" pitchFamily="18" charset="0"/>
                <a:ea typeface="+mn-ea"/>
                <a:cs typeface="+mn-cs"/>
              </a:rPr>
              <a:t>studies. The dichotomous data for clinical pregnancy and secondary outcomes were expressed as risk ratios (RR) with 95% confidence intervals</a:t>
            </a:r>
          </a:p>
          <a:p>
            <a:r>
              <a:rPr lang="en-US" sz="1200" kern="1200" baseline="0" dirty="0" smtClean="0">
                <a:solidFill>
                  <a:schemeClr val="tx1"/>
                </a:solidFill>
                <a:latin typeface="Times New Roman" pitchFamily="18" charset="0"/>
                <a:ea typeface="+mn-ea"/>
                <a:cs typeface="+mn-cs"/>
              </a:rPr>
              <a:t>(CIs) and were combined in a meta-analysis using the random-effects model. The </a:t>
            </a:r>
            <a:r>
              <a:rPr lang="en-US" sz="1200" kern="1200" baseline="0" dirty="0" err="1" smtClean="0">
                <a:solidFill>
                  <a:schemeClr val="tx1"/>
                </a:solidFill>
                <a:latin typeface="Times New Roman" pitchFamily="18" charset="0"/>
                <a:ea typeface="+mn-ea"/>
                <a:cs typeface="+mn-cs"/>
              </a:rPr>
              <a:t>heterogeneityCochrane’sQand</a:t>
            </a:r>
            <a:r>
              <a:rPr lang="en-US" sz="1200" kern="1200" baseline="0" dirty="0" smtClean="0">
                <a:solidFill>
                  <a:schemeClr val="tx1"/>
                </a:solidFill>
                <a:latin typeface="Times New Roman" pitchFamily="18" charset="0"/>
                <a:ea typeface="+mn-ea"/>
                <a:cs typeface="+mn-cs"/>
              </a:rPr>
              <a:t> the I2 statistics were calculated.</a:t>
            </a:r>
          </a:p>
          <a:p>
            <a:r>
              <a:rPr lang="en-US" sz="1200" kern="1200" baseline="0" dirty="0" smtClean="0">
                <a:solidFill>
                  <a:schemeClr val="tx1"/>
                </a:solidFill>
                <a:latin typeface="Times New Roman" pitchFamily="18" charset="0"/>
                <a:ea typeface="+mn-ea"/>
                <a:cs typeface="+mn-cs"/>
              </a:rPr>
              <a:t>Egger’s approach to testing the significance of funnel plot asymmetry was also used.</a:t>
            </a:r>
          </a:p>
          <a:p>
            <a:r>
              <a:rPr lang="en-US" sz="1200" kern="1200" baseline="0" dirty="0" smtClean="0">
                <a:solidFill>
                  <a:schemeClr val="tx1"/>
                </a:solidFill>
                <a:latin typeface="Times New Roman" pitchFamily="18" charset="0"/>
                <a:ea typeface="+mn-ea"/>
                <a:cs typeface="+mn-cs"/>
              </a:rPr>
              <a:t>main results and the role of chance: The clinical pregnancy rate achieved after IVF/ICSI was 123/304 (40.5%) women with</a:t>
            </a:r>
          </a:p>
          <a:p>
            <a:r>
              <a:rPr lang="en-US" sz="1200" kern="1200" baseline="0" dirty="0" err="1" smtClean="0">
                <a:solidFill>
                  <a:schemeClr val="tx1"/>
                </a:solidFill>
                <a:latin typeface="Times New Roman" pitchFamily="18" charset="0"/>
                <a:ea typeface="+mn-ea"/>
                <a:cs typeface="+mn-cs"/>
              </a:rPr>
              <a:t>adenomyosis</a:t>
            </a:r>
            <a:r>
              <a:rPr lang="en-US" sz="1200" kern="1200" baseline="0" dirty="0" smtClean="0">
                <a:solidFill>
                  <a:schemeClr val="tx1"/>
                </a:solidFill>
                <a:latin typeface="Times New Roman" pitchFamily="18" charset="0"/>
                <a:ea typeface="+mn-ea"/>
                <a:cs typeface="+mn-cs"/>
              </a:rPr>
              <a:t> versus 628/1262 (49.8%) in those without </a:t>
            </a:r>
            <a:r>
              <a:rPr lang="en-US" sz="1200" kern="1200" baseline="0" dirty="0" err="1" smtClean="0">
                <a:solidFill>
                  <a:schemeClr val="tx1"/>
                </a:solidFill>
                <a:latin typeface="Times New Roman" pitchFamily="18" charset="0"/>
                <a:ea typeface="+mn-ea"/>
                <a:cs typeface="+mn-cs"/>
              </a:rPr>
              <a:t>adenomyosis</a:t>
            </a:r>
            <a:r>
              <a:rPr lang="en-US" sz="1200" kern="1200" baseline="0" dirty="0" smtClean="0">
                <a:solidFill>
                  <a:schemeClr val="tx1"/>
                </a:solidFill>
                <a:latin typeface="Times New Roman" pitchFamily="18" charset="0"/>
                <a:ea typeface="+mn-ea"/>
                <a:cs typeface="+mn-cs"/>
              </a:rPr>
              <a:t>. </a:t>
            </a:r>
            <a:r>
              <a:rPr lang="en-US" sz="1200" kern="1200" baseline="0" dirty="0" err="1" smtClean="0">
                <a:solidFill>
                  <a:schemeClr val="tx1"/>
                </a:solidFill>
                <a:latin typeface="Times New Roman" pitchFamily="18" charset="0"/>
                <a:ea typeface="+mn-ea"/>
                <a:cs typeface="+mn-cs"/>
              </a:rPr>
              <a:t>TheRRof</a:t>
            </a:r>
            <a:r>
              <a:rPr lang="en-US" sz="1200" kern="1200" baseline="0" dirty="0" smtClean="0">
                <a:solidFill>
                  <a:schemeClr val="tx1"/>
                </a:solidFill>
                <a:latin typeface="Times New Roman" pitchFamily="18" charset="0"/>
                <a:ea typeface="+mn-ea"/>
                <a:cs typeface="+mn-cs"/>
              </a:rPr>
              <a:t> clinical pregnancy ranged from 0.37 (95% CI, 0.15–0.92) to 1.20</a:t>
            </a:r>
          </a:p>
          <a:p>
            <a:r>
              <a:rPr lang="en-US" sz="1200" kern="1200" baseline="0" dirty="0" smtClean="0">
                <a:solidFill>
                  <a:schemeClr val="tx1"/>
                </a:solidFill>
                <a:latin typeface="Times New Roman" pitchFamily="18" charset="0"/>
                <a:ea typeface="+mn-ea"/>
                <a:cs typeface="+mn-cs"/>
              </a:rPr>
              <a:t>(95% CI, 0.58–2.45), with a significant heterogeneity among studies (I2 ¼ 56.8%, P ¼ 0.023). Pooling of the results yielded a common RR of 0.72</a:t>
            </a:r>
          </a:p>
          <a:p>
            <a:r>
              <a:rPr lang="en-US" sz="1200" kern="1200" baseline="0" dirty="0" smtClean="0">
                <a:solidFill>
                  <a:schemeClr val="tx1"/>
                </a:solidFill>
                <a:latin typeface="Times New Roman" pitchFamily="18" charset="0"/>
                <a:ea typeface="+mn-ea"/>
                <a:cs typeface="+mn-cs"/>
              </a:rPr>
              <a:t>(95% CI, 0.55–0.95). A funnel plot showed no indication of asymmetry among studies (Egger’s test, P ¼ 0.696). In a meta-regression model, no</a:t>
            </a:r>
          </a:p>
          <a:p>
            <a:r>
              <a:rPr lang="en-US" sz="1200" kern="1200" baseline="0" dirty="0" smtClean="0">
                <a:solidFill>
                  <a:schemeClr val="tx1"/>
                </a:solidFill>
                <a:latin typeface="Times New Roman" pitchFamily="18" charset="0"/>
                <a:ea typeface="+mn-ea"/>
                <a:cs typeface="+mn-cs"/>
              </a:rPr>
              <a:t>association was observed between prevalence of endometriosis and the likelihood of clinical pregnancy. Three studies reported the pregnancy</a:t>
            </a:r>
          </a:p>
          <a:p>
            <a:r>
              <a:rPr lang="en-US" sz="1200" kern="1200" baseline="0" dirty="0" smtClean="0">
                <a:solidFill>
                  <a:schemeClr val="tx1"/>
                </a:solidFill>
                <a:latin typeface="Times New Roman" pitchFamily="18" charset="0"/>
                <a:ea typeface="+mn-ea"/>
                <a:cs typeface="+mn-cs"/>
              </a:rPr>
              <a:t>rate per cycle. ThecommonRRwas0.71 (95% CI, 0.51–0.98; I2 ¼ 78.1%, P ¼ 0.010). </a:t>
            </a:r>
            <a:r>
              <a:rPr lang="en-US" sz="1200" kern="1200" baseline="0" dirty="0" err="1" smtClean="0">
                <a:solidFill>
                  <a:schemeClr val="tx1"/>
                </a:solidFill>
                <a:latin typeface="Times New Roman" pitchFamily="18" charset="0"/>
                <a:ea typeface="+mn-ea"/>
                <a:cs typeface="+mn-cs"/>
              </a:rPr>
              <a:t>TheRRobserved</a:t>
            </a:r>
            <a:r>
              <a:rPr lang="en-US" sz="1200" kern="1200" baseline="0" dirty="0" smtClean="0">
                <a:solidFill>
                  <a:schemeClr val="tx1"/>
                </a:solidFill>
                <a:latin typeface="Times New Roman" pitchFamily="18" charset="0"/>
                <a:ea typeface="+mn-ea"/>
                <a:cs typeface="+mn-cs"/>
              </a:rPr>
              <a:t> in a study with donated oocytes was 0.90</a:t>
            </a:r>
          </a:p>
          <a:p>
            <a:r>
              <a:rPr lang="en-US" sz="1200" kern="1200" baseline="0" dirty="0" smtClean="0">
                <a:solidFill>
                  <a:schemeClr val="tx1"/>
                </a:solidFill>
                <a:latin typeface="Times New Roman" pitchFamily="18" charset="0"/>
                <a:ea typeface="+mn-ea"/>
                <a:cs typeface="+mn-cs"/>
              </a:rPr>
              <a:t>(95% CI, 0.75–1.08). The number of miscarriages per clinical pregnancy was reported in seven studies. A miscarriage was observed in 77/241</a:t>
            </a:r>
          </a:p>
          <a:p>
            <a:r>
              <a:rPr lang="en-US" sz="1200" kern="1200" baseline="0" dirty="0" smtClean="0">
                <a:solidFill>
                  <a:schemeClr val="tx1"/>
                </a:solidFill>
                <a:latin typeface="Times New Roman" pitchFamily="18" charset="0"/>
                <a:ea typeface="+mn-ea"/>
                <a:cs typeface="+mn-cs"/>
              </a:rPr>
              <a:t>women with </a:t>
            </a:r>
            <a:r>
              <a:rPr lang="en-US" sz="1200" kern="1200" baseline="0" dirty="0" err="1" smtClean="0">
                <a:solidFill>
                  <a:schemeClr val="tx1"/>
                </a:solidFill>
                <a:latin typeface="Times New Roman" pitchFamily="18" charset="0"/>
                <a:ea typeface="+mn-ea"/>
                <a:cs typeface="+mn-cs"/>
              </a:rPr>
              <a:t>adenomyosis</a:t>
            </a:r>
            <a:r>
              <a:rPr lang="en-US" sz="1200" kern="1200" baseline="0" dirty="0" smtClean="0">
                <a:solidFill>
                  <a:schemeClr val="tx1"/>
                </a:solidFill>
                <a:latin typeface="Times New Roman" pitchFamily="18" charset="0"/>
                <a:ea typeface="+mn-ea"/>
                <a:cs typeface="+mn-cs"/>
              </a:rPr>
              <a:t> (31.9%) and in 97/687 in those without </a:t>
            </a:r>
            <a:r>
              <a:rPr lang="en-US" sz="1200" kern="1200" baseline="0" dirty="0" err="1" smtClean="0">
                <a:solidFill>
                  <a:schemeClr val="tx1"/>
                </a:solidFill>
                <a:latin typeface="Times New Roman" pitchFamily="18" charset="0"/>
                <a:ea typeface="+mn-ea"/>
                <a:cs typeface="+mn-cs"/>
              </a:rPr>
              <a:t>adenomyosis</a:t>
            </a:r>
            <a:r>
              <a:rPr lang="en-US" sz="1200" kern="1200" baseline="0" dirty="0" smtClean="0">
                <a:solidFill>
                  <a:schemeClr val="tx1"/>
                </a:solidFill>
                <a:latin typeface="Times New Roman" pitchFamily="18" charset="0"/>
                <a:ea typeface="+mn-ea"/>
                <a:cs typeface="+mn-cs"/>
              </a:rPr>
              <a:t> (14.1%). The </a:t>
            </a:r>
            <a:r>
              <a:rPr lang="en-US" sz="1200" kern="1200" baseline="0" dirty="0" err="1" smtClean="0">
                <a:solidFill>
                  <a:schemeClr val="tx1"/>
                </a:solidFill>
                <a:latin typeface="Times New Roman" pitchFamily="18" charset="0"/>
                <a:ea typeface="+mn-ea"/>
                <a:cs typeface="+mn-cs"/>
              </a:rPr>
              <a:t>RRof</a:t>
            </a:r>
            <a:r>
              <a:rPr lang="en-US" sz="1200" kern="1200" baseline="0" dirty="0" smtClean="0">
                <a:solidFill>
                  <a:schemeClr val="tx1"/>
                </a:solidFill>
                <a:latin typeface="Times New Roman" pitchFamily="18" charset="0"/>
                <a:ea typeface="+mn-ea"/>
                <a:cs typeface="+mn-cs"/>
              </a:rPr>
              <a:t> miscarriage ranged from0.57 (95% CI, 0.15–</a:t>
            </a:r>
          </a:p>
          <a:p>
            <a:r>
              <a:rPr lang="en-US" sz="1200" kern="1200" baseline="0" dirty="0" smtClean="0">
                <a:solidFill>
                  <a:schemeClr val="tx1"/>
                </a:solidFill>
                <a:latin typeface="Times New Roman" pitchFamily="18" charset="0"/>
                <a:ea typeface="+mn-ea"/>
                <a:cs typeface="+mn-cs"/>
              </a:rPr>
              <a:t>2.17) to 18.00 (95% CI, 4.08–79.47) (I2 ¼ 67.7%, P ¼ 0.005). Pooling of the results yielded a common RR of 2.12 (95% CI, 1.20–3.75).</a:t>
            </a:r>
          </a:p>
          <a:p>
            <a:r>
              <a:rPr lang="en-US" sz="1200" kern="1200" baseline="0" dirty="0" smtClean="0">
                <a:solidFill>
                  <a:schemeClr val="tx1"/>
                </a:solidFill>
                <a:latin typeface="Times New Roman" pitchFamily="18" charset="0"/>
                <a:ea typeface="+mn-ea"/>
                <a:cs typeface="+mn-cs"/>
              </a:rPr>
              <a:t>limitations, reasons for caution: Qualitative and quantitative heterogeneity among studies was high. At sensitivity analysis, I2</a:t>
            </a:r>
          </a:p>
          <a:p>
            <a:r>
              <a:rPr lang="en-US" sz="1200" kern="1200" baseline="0" dirty="0" smtClean="0">
                <a:solidFill>
                  <a:schemeClr val="tx1"/>
                </a:solidFill>
                <a:latin typeface="Times New Roman" pitchFamily="18" charset="0"/>
                <a:ea typeface="+mn-ea"/>
                <a:cs typeface="+mn-cs"/>
              </a:rPr>
              <a:t>statistic regarding the main </a:t>
            </a:r>
            <a:r>
              <a:rPr lang="en-US" sz="1200" kern="1200" baseline="0" dirty="0" err="1" smtClean="0">
                <a:solidFill>
                  <a:schemeClr val="tx1"/>
                </a:solidFill>
                <a:latin typeface="Times New Roman" pitchFamily="18" charset="0"/>
                <a:ea typeface="+mn-ea"/>
                <a:cs typeface="+mn-cs"/>
              </a:rPr>
              <a:t>outcomewas</a:t>
            </a:r>
            <a:r>
              <a:rPr lang="en-US" sz="1200" kern="1200" baseline="0" dirty="0" smtClean="0">
                <a:solidFill>
                  <a:schemeClr val="tx1"/>
                </a:solidFill>
                <a:latin typeface="Times New Roman" pitchFamily="18" charset="0"/>
                <a:ea typeface="+mn-ea"/>
                <a:cs typeface="+mn-cs"/>
              </a:rPr>
              <a:t> reduced under the 50% threshold removing one trial, but the resulting confidence interval crossed unity.</a:t>
            </a:r>
          </a:p>
          <a:p>
            <a:r>
              <a:rPr lang="en-US" sz="1200" kern="1200" baseline="0" dirty="0" smtClean="0">
                <a:solidFill>
                  <a:schemeClr val="tx1"/>
                </a:solidFill>
                <a:latin typeface="Times New Roman" pitchFamily="18" charset="0"/>
                <a:ea typeface="+mn-ea"/>
                <a:cs typeface="+mn-cs"/>
              </a:rPr>
              <a:t>Also the confidence interval of the common RR of the four studies reporting only one IVF/ICSI cycle included unity. Only part of the studies could</a:t>
            </a:r>
          </a:p>
          <a:p>
            <a:r>
              <a:rPr lang="en-US" sz="1200" kern="1200" baseline="0" dirty="0" smtClean="0">
                <a:solidFill>
                  <a:schemeClr val="tx1"/>
                </a:solidFill>
                <a:latin typeface="Times New Roman" pitchFamily="18" charset="0"/>
                <a:ea typeface="+mn-ea"/>
                <a:cs typeface="+mn-cs"/>
              </a:rPr>
              <a:t>be included in the assessment of secondary outcomes.</a:t>
            </a:r>
          </a:p>
          <a:p>
            <a:r>
              <a:rPr lang="en-US" sz="1200" kern="1200" baseline="0" dirty="0" smtClean="0">
                <a:solidFill>
                  <a:schemeClr val="tx1"/>
                </a:solidFill>
                <a:latin typeface="Times New Roman" pitchFamily="18" charset="0"/>
                <a:ea typeface="+mn-ea"/>
                <a:cs typeface="+mn-cs"/>
              </a:rPr>
              <a:t>wider implications of the findings: </a:t>
            </a:r>
            <a:r>
              <a:rPr lang="en-US" sz="1200" kern="1200" baseline="0" dirty="0" err="1" smtClean="0">
                <a:solidFill>
                  <a:schemeClr val="tx1"/>
                </a:solidFill>
                <a:latin typeface="Times New Roman" pitchFamily="18" charset="0"/>
                <a:ea typeface="+mn-ea"/>
                <a:cs typeface="+mn-cs"/>
              </a:rPr>
              <a:t>Adenomyosis</a:t>
            </a:r>
            <a:r>
              <a:rPr lang="en-US" sz="1200" kern="1200" baseline="0" dirty="0" smtClean="0">
                <a:solidFill>
                  <a:schemeClr val="tx1"/>
                </a:solidFill>
                <a:latin typeface="Times New Roman" pitchFamily="18" charset="0"/>
                <a:ea typeface="+mn-ea"/>
                <a:cs typeface="+mn-cs"/>
              </a:rPr>
              <a:t> appears to impact negatively on IVF/ICSI outcome owing to reduced likelihood</a:t>
            </a:r>
          </a:p>
          <a:p>
            <a:r>
              <a:rPr lang="en-US" sz="1200" kern="1200" baseline="0" dirty="0" smtClean="0">
                <a:solidFill>
                  <a:schemeClr val="tx1"/>
                </a:solidFill>
                <a:latin typeface="Times New Roman" pitchFamily="18" charset="0"/>
                <a:ea typeface="+mn-ea"/>
                <a:cs typeface="+mn-cs"/>
              </a:rPr>
              <a:t>of clinical pregnancy and implantation, and increased risk of early pregnancy loss. Screening </a:t>
            </a:r>
            <a:r>
              <a:rPr lang="en-US" sz="1200" kern="1200" baseline="0" dirty="0" err="1" smtClean="0">
                <a:solidFill>
                  <a:schemeClr val="tx1"/>
                </a:solidFill>
                <a:latin typeface="Times New Roman" pitchFamily="18" charset="0"/>
                <a:ea typeface="+mn-ea"/>
                <a:cs typeface="+mn-cs"/>
              </a:rPr>
              <a:t>foradenomyosis</a:t>
            </a:r>
            <a:r>
              <a:rPr lang="en-US" sz="1200" kern="1200" baseline="0" dirty="0" smtClean="0">
                <a:solidFill>
                  <a:schemeClr val="tx1"/>
                </a:solidFill>
                <a:latin typeface="Times New Roman" pitchFamily="18" charset="0"/>
                <a:ea typeface="+mn-ea"/>
                <a:cs typeface="+mn-cs"/>
              </a:rPr>
              <a:t> before embarking on medically</a:t>
            </a:r>
            <a:endParaRPr lang="tr-TR" sz="1200" kern="1200" baseline="0" dirty="0" smtClean="0">
              <a:solidFill>
                <a:schemeClr val="tx1"/>
              </a:solidFill>
              <a:latin typeface="Times New Roman" pitchFamily="18" charset="0"/>
              <a:ea typeface="+mn-ea"/>
              <a:cs typeface="+mn-cs"/>
            </a:endParaRPr>
          </a:p>
          <a:p>
            <a:r>
              <a:rPr lang="en-US" sz="1200" kern="1200" baseline="0" dirty="0" smtClean="0">
                <a:solidFill>
                  <a:schemeClr val="tx1"/>
                </a:solidFill>
                <a:latin typeface="Times New Roman" pitchFamily="18" charset="0"/>
                <a:ea typeface="+mn-ea"/>
                <a:cs typeface="+mn-cs"/>
              </a:rPr>
              <a:t>assisted reproductive procedures should be encouraged. The potentially protective role of long down-regulation protocols needs further evaluation.</a:t>
            </a:r>
          </a:p>
          <a:p>
            <a:r>
              <a:rPr lang="en-US" sz="1200" kern="1200" baseline="0" dirty="0" smtClean="0">
                <a:solidFill>
                  <a:schemeClr val="tx1"/>
                </a:solidFill>
                <a:latin typeface="Times New Roman" pitchFamily="18" charset="0"/>
                <a:ea typeface="+mn-ea"/>
                <a:cs typeface="+mn-cs"/>
              </a:rPr>
              <a:t>In future studies on the association between </a:t>
            </a:r>
            <a:r>
              <a:rPr lang="en-US" sz="1200" kern="1200" baseline="0" dirty="0" err="1" smtClean="0">
                <a:solidFill>
                  <a:schemeClr val="tx1"/>
                </a:solidFill>
                <a:latin typeface="Times New Roman" pitchFamily="18" charset="0"/>
                <a:ea typeface="+mn-ea"/>
                <a:cs typeface="+mn-cs"/>
              </a:rPr>
              <a:t>adenomyosis</a:t>
            </a:r>
            <a:r>
              <a:rPr lang="en-US" sz="1200" kern="1200" baseline="0" dirty="0" smtClean="0">
                <a:solidFill>
                  <a:schemeClr val="tx1"/>
                </a:solidFill>
                <a:latin typeface="Times New Roman" pitchFamily="18" charset="0"/>
                <a:ea typeface="+mn-ea"/>
                <a:cs typeface="+mn-cs"/>
              </a:rPr>
              <a:t> and IVF/ICSI outcome, a matched case–control design should be adopted, live</a:t>
            </a:r>
          </a:p>
          <a:p>
            <a:r>
              <a:rPr lang="en-US" sz="1200" kern="1200" baseline="0" dirty="0" smtClean="0">
                <a:solidFill>
                  <a:schemeClr val="tx1"/>
                </a:solidFill>
                <a:latin typeface="Times New Roman" pitchFamily="18" charset="0"/>
                <a:ea typeface="+mn-ea"/>
                <a:cs typeface="+mn-cs"/>
              </a:rPr>
              <a:t>birth should be the default primary outcome and only the results regarding the first cycle should be considered.</a:t>
            </a:r>
          </a:p>
          <a:p>
            <a:r>
              <a:rPr lang="en-US" sz="1200" kern="1200" baseline="0" dirty="0" smtClean="0">
                <a:solidFill>
                  <a:schemeClr val="tx1"/>
                </a:solidFill>
                <a:latin typeface="Times New Roman" pitchFamily="18" charset="0"/>
                <a:ea typeface="+mn-ea"/>
                <a:cs typeface="+mn-cs"/>
              </a:rPr>
              <a:t>study funding/competing interest: None.</a:t>
            </a:r>
          </a:p>
          <a:p>
            <a:r>
              <a:rPr lang="en-US" sz="1200" kern="1200" baseline="0" dirty="0" smtClean="0">
                <a:solidFill>
                  <a:schemeClr val="tx1"/>
                </a:solidFill>
                <a:latin typeface="Times New Roman" pitchFamily="18" charset="0"/>
                <a:ea typeface="+mn-ea"/>
                <a:cs typeface="+mn-cs"/>
              </a:rPr>
              <a:t>Key words: </a:t>
            </a:r>
            <a:r>
              <a:rPr lang="en-US" sz="1200" kern="1200" baseline="0" dirty="0" err="1" smtClean="0">
                <a:solidFill>
                  <a:schemeClr val="tx1"/>
                </a:solidFill>
                <a:latin typeface="Times New Roman" pitchFamily="18" charset="0"/>
                <a:ea typeface="+mn-ea"/>
                <a:cs typeface="+mn-cs"/>
              </a:rPr>
              <a:t>adenomyosis</a:t>
            </a:r>
            <a:r>
              <a:rPr lang="en-US" sz="1200" kern="1200" baseline="0" dirty="0" smtClean="0">
                <a:solidFill>
                  <a:schemeClr val="tx1"/>
                </a:solidFill>
                <a:latin typeface="Times New Roman" pitchFamily="18" charset="0"/>
                <a:ea typeface="+mn-ea"/>
                <a:cs typeface="+mn-cs"/>
              </a:rPr>
              <a:t> / infertility / pregnancy / in vitro fertilization</a:t>
            </a:r>
            <a:endParaRPr lang="en-US" dirty="0"/>
          </a:p>
        </p:txBody>
      </p:sp>
      <p:sp>
        <p:nvSpPr>
          <p:cNvPr id="4" name="Slide Number Placeholder 3"/>
          <p:cNvSpPr>
            <a:spLocks noGrp="1"/>
          </p:cNvSpPr>
          <p:nvPr>
            <p:ph type="sldNum" sz="quarter" idx="10"/>
          </p:nvPr>
        </p:nvSpPr>
        <p:spPr/>
        <p:txBody>
          <a:bodyPr/>
          <a:lstStyle/>
          <a:p>
            <a:pPr>
              <a:defRPr/>
            </a:pPr>
            <a:fld id="{4F56C3FB-BD28-479A-A521-E64F8393BD27}" type="slidenum">
              <a:rPr lang="tr-TR" smtClean="0"/>
              <a:pPr>
                <a:defRPr/>
              </a:pPr>
              <a:t>182</a:t>
            </a:fld>
            <a:endParaRPr lang="tr-TR"/>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2" name="Slayt Görüntüsü Yer Tutucusu 1"/>
          <p:cNvSpPr>
            <a:spLocks noGrp="1" noRot="1" noChangeAspect="1" noTextEdit="1"/>
          </p:cNvSpPr>
          <p:nvPr>
            <p:ph type="sldImg"/>
          </p:nvPr>
        </p:nvSpPr>
        <p:spPr>
          <a:ln/>
        </p:spPr>
      </p:sp>
      <p:sp>
        <p:nvSpPr>
          <p:cNvPr id="3" name="Not Yer Tutucusu 2"/>
          <p:cNvSpPr>
            <a:spLocks noGrp="1"/>
          </p:cNvSpPr>
          <p:nvPr>
            <p:ph type="body" idx="1"/>
          </p:nvPr>
        </p:nvSpPr>
        <p:spPr/>
        <p:txBody>
          <a:bodyPr/>
          <a:lstStyle/>
          <a:p>
            <a:pPr eaLnBrk="1" fontAlgn="auto" hangingPunct="1">
              <a:spcBef>
                <a:spcPts val="0"/>
              </a:spcBef>
              <a:spcAft>
                <a:spcPts val="0"/>
              </a:spcAft>
              <a:defRPr/>
            </a:pPr>
            <a:r>
              <a:rPr lang="tr-TR" dirty="0" smtClean="0">
                <a:solidFill>
                  <a:schemeClr val="bg1"/>
                </a:solidFill>
                <a:effectLst>
                  <a:outerShdw blurRad="38100" dist="25500" dir="5400000" algn="tl" rotWithShape="0">
                    <a:srgbClr val="000000">
                      <a:satMod val="180000"/>
                      <a:alpha val="75000"/>
                    </a:srgbClr>
                  </a:outerShdw>
                </a:effectLst>
              </a:rPr>
              <a:t>LNG-IUD </a:t>
            </a:r>
            <a:r>
              <a:rPr lang="tr-TR" dirty="0" err="1" smtClean="0">
                <a:solidFill>
                  <a:schemeClr val="bg1"/>
                </a:solidFill>
                <a:effectLst>
                  <a:outerShdw blurRad="38100" dist="25500" dir="5400000" algn="tl" rotWithShape="0">
                    <a:srgbClr val="000000">
                      <a:satMod val="180000"/>
                      <a:alpha val="75000"/>
                    </a:srgbClr>
                  </a:outerShdw>
                </a:effectLst>
              </a:rPr>
              <a:t>eksizyon</a:t>
            </a:r>
            <a:r>
              <a:rPr lang="tr-TR" dirty="0" smtClean="0">
                <a:solidFill>
                  <a:schemeClr val="bg1"/>
                </a:solidFill>
                <a:effectLst>
                  <a:outerShdw blurRad="38100" dist="25500" dir="5400000" algn="tl" rotWithShape="0">
                    <a:srgbClr val="000000">
                      <a:satMod val="180000"/>
                      <a:alpha val="75000"/>
                    </a:srgbClr>
                  </a:outerShdw>
                </a:effectLst>
              </a:rPr>
              <a:t> sonrası semptomların giderilmesinde eklenmeli (Kombine tedavi)</a:t>
            </a:r>
          </a:p>
          <a:p>
            <a:pPr eaLnBrk="1" fontAlgn="auto" hangingPunct="1">
              <a:spcBef>
                <a:spcPts val="0"/>
              </a:spcBef>
              <a:spcAft>
                <a:spcPts val="0"/>
              </a:spcAft>
              <a:defRPr/>
            </a:pPr>
            <a:r>
              <a:rPr lang="tr-TR" dirty="0" err="1" smtClean="0">
                <a:solidFill>
                  <a:schemeClr val="bg1"/>
                </a:solidFill>
                <a:effectLst>
                  <a:outerShdw blurRad="38100" dist="25500" dir="5400000" algn="tl" rotWithShape="0">
                    <a:srgbClr val="000000">
                      <a:satMod val="180000"/>
                      <a:alpha val="75000"/>
                    </a:srgbClr>
                  </a:outerShdw>
                </a:effectLst>
              </a:rPr>
              <a:t>Adenomyosisli</a:t>
            </a:r>
            <a:r>
              <a:rPr lang="tr-TR" dirty="0" smtClean="0">
                <a:solidFill>
                  <a:schemeClr val="bg1"/>
                </a:solidFill>
                <a:effectLst>
                  <a:outerShdw blurRad="38100" dist="25500" dir="5400000" algn="tl" rotWithShape="0">
                    <a:srgbClr val="000000">
                      <a:satMod val="180000"/>
                      <a:alpha val="75000"/>
                    </a:srgbClr>
                  </a:outerShdw>
                </a:effectLst>
              </a:rPr>
              <a:t> </a:t>
            </a:r>
            <a:r>
              <a:rPr lang="tr-TR" dirty="0" err="1" smtClean="0">
                <a:solidFill>
                  <a:schemeClr val="bg1"/>
                </a:solidFill>
                <a:effectLst>
                  <a:outerShdw blurRad="38100" dist="25500" dir="5400000" algn="tl" rotWithShape="0">
                    <a:srgbClr val="000000">
                      <a:satMod val="180000"/>
                      <a:alpha val="75000"/>
                    </a:srgbClr>
                  </a:outerShdw>
                </a:effectLst>
              </a:rPr>
              <a:t>uterusda</a:t>
            </a:r>
            <a:r>
              <a:rPr lang="tr-TR" dirty="0" smtClean="0">
                <a:solidFill>
                  <a:schemeClr val="bg1"/>
                </a:solidFill>
                <a:effectLst>
                  <a:outerShdw blurRad="38100" dist="25500" dir="5400000" algn="tl" rotWithShape="0">
                    <a:srgbClr val="000000">
                      <a:satMod val="180000"/>
                      <a:alpha val="75000"/>
                    </a:srgbClr>
                  </a:outerShdw>
                </a:effectLst>
              </a:rPr>
              <a:t> </a:t>
            </a:r>
            <a:r>
              <a:rPr lang="tr-TR" dirty="0" err="1" smtClean="0">
                <a:solidFill>
                  <a:schemeClr val="bg1"/>
                </a:solidFill>
                <a:effectLst>
                  <a:outerShdw blurRad="38100" dist="25500" dir="5400000" algn="tl" rotWithShape="0">
                    <a:srgbClr val="000000">
                      <a:satMod val="180000"/>
                      <a:alpha val="75000"/>
                    </a:srgbClr>
                  </a:outerShdw>
                </a:effectLst>
              </a:rPr>
              <a:t>vaginal</a:t>
            </a:r>
            <a:r>
              <a:rPr lang="tr-TR" dirty="0" smtClean="0">
                <a:solidFill>
                  <a:schemeClr val="bg1"/>
                </a:solidFill>
                <a:effectLst>
                  <a:outerShdw blurRad="38100" dist="25500" dir="5400000" algn="tl" rotWithShape="0">
                    <a:srgbClr val="000000">
                      <a:satMod val="180000"/>
                      <a:alpha val="75000"/>
                    </a:srgbClr>
                  </a:outerShdw>
                </a:effectLst>
              </a:rPr>
              <a:t> </a:t>
            </a:r>
            <a:r>
              <a:rPr lang="tr-TR" dirty="0" err="1" smtClean="0">
                <a:solidFill>
                  <a:schemeClr val="bg1"/>
                </a:solidFill>
                <a:effectLst>
                  <a:outerShdw blurRad="38100" dist="25500" dir="5400000" algn="tl" rotWithShape="0">
                    <a:srgbClr val="000000">
                      <a:satMod val="180000"/>
                      <a:alpha val="75000"/>
                    </a:srgbClr>
                  </a:outerShdw>
                </a:effectLst>
              </a:rPr>
              <a:t>histerektomimesane</a:t>
            </a:r>
            <a:r>
              <a:rPr lang="tr-TR" dirty="0" smtClean="0">
                <a:solidFill>
                  <a:schemeClr val="bg1"/>
                </a:solidFill>
                <a:effectLst>
                  <a:outerShdw blurRad="38100" dist="25500" dir="5400000" algn="tl" rotWithShape="0">
                    <a:srgbClr val="000000">
                      <a:satMod val="180000"/>
                      <a:alpha val="75000"/>
                    </a:srgbClr>
                  </a:outerShdw>
                </a:effectLst>
              </a:rPr>
              <a:t> </a:t>
            </a:r>
            <a:r>
              <a:rPr lang="tr-TR" dirty="0" err="1" smtClean="0">
                <a:solidFill>
                  <a:schemeClr val="bg1"/>
                </a:solidFill>
                <a:effectLst>
                  <a:outerShdw blurRad="38100" dist="25500" dir="5400000" algn="tl" rotWithShape="0">
                    <a:srgbClr val="000000">
                      <a:satMod val="180000"/>
                      <a:alpha val="75000"/>
                    </a:srgbClr>
                  </a:outerShdw>
                </a:effectLst>
              </a:rPr>
              <a:t>injurisi</a:t>
            </a:r>
            <a:r>
              <a:rPr lang="tr-TR" dirty="0" smtClean="0">
                <a:solidFill>
                  <a:schemeClr val="bg1"/>
                </a:solidFill>
                <a:effectLst>
                  <a:outerShdw blurRad="38100" dist="25500" dir="5400000" algn="tl" rotWithShape="0">
                    <a:srgbClr val="000000">
                      <a:satMod val="180000"/>
                      <a:alpha val="75000"/>
                    </a:srgbClr>
                  </a:outerShdw>
                </a:effectLst>
              </a:rPr>
              <a:t> fazladır ve </a:t>
            </a:r>
            <a:r>
              <a:rPr lang="tr-TR" dirty="0" err="1" smtClean="0">
                <a:solidFill>
                  <a:schemeClr val="bg1"/>
                </a:solidFill>
                <a:effectLst>
                  <a:outerShdw blurRad="38100" dist="25500" dir="5400000" algn="tl" rotWithShape="0">
                    <a:srgbClr val="000000">
                      <a:satMod val="180000"/>
                      <a:alpha val="75000"/>
                    </a:srgbClr>
                  </a:outerShdw>
                </a:effectLst>
              </a:rPr>
              <a:t>histerektomi</a:t>
            </a:r>
            <a:r>
              <a:rPr lang="tr-TR" dirty="0" smtClean="0">
                <a:solidFill>
                  <a:schemeClr val="bg1"/>
                </a:solidFill>
                <a:effectLst>
                  <a:outerShdw blurRad="38100" dist="25500" dir="5400000" algn="tl" rotWithShape="0">
                    <a:srgbClr val="000000">
                      <a:satMod val="180000"/>
                      <a:alpha val="75000"/>
                    </a:srgbClr>
                  </a:outerShdw>
                </a:effectLst>
              </a:rPr>
              <a:t> daha zordur. Bu olgularda LAVH daha uygun</a:t>
            </a:r>
          </a:p>
          <a:p>
            <a:pPr>
              <a:defRPr/>
            </a:pPr>
            <a:endParaRPr lang="tr-TR" dirty="0"/>
          </a:p>
        </p:txBody>
      </p:sp>
      <p:sp>
        <p:nvSpPr>
          <p:cNvPr id="4" name="Slayt Numarası Yer Tutucusu 3"/>
          <p:cNvSpPr>
            <a:spLocks noGrp="1"/>
          </p:cNvSpPr>
          <p:nvPr>
            <p:ph type="sldNum" sz="quarter" idx="5"/>
          </p:nvPr>
        </p:nvSpPr>
        <p:spPr/>
        <p:txBody>
          <a:bodyPr/>
          <a:lstStyle/>
          <a:p>
            <a:pPr>
              <a:defRPr/>
            </a:pPr>
            <a:fld id="{91057707-2698-4F39-8823-D8548753725A}" type="slidenum">
              <a:rPr lang="tr-TR" smtClean="0"/>
              <a:pPr>
                <a:defRPr/>
              </a:pPr>
              <a:t>183</a:t>
            </a:fld>
            <a:endParaRPr lang="tr-TR"/>
          </a:p>
        </p:txBody>
      </p:sp>
    </p:spTree>
    <p:extLst>
      <p:ext uri="{BB962C8B-B14F-4D97-AF65-F5344CB8AC3E}">
        <p14:creationId xmlns:p14="http://schemas.microsoft.com/office/powerpoint/2010/main" val="1742436497"/>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6" name="Slide Image Placeholder 1"/>
          <p:cNvSpPr>
            <a:spLocks noGrp="1" noRot="1" noChangeAspect="1" noTextEdit="1"/>
          </p:cNvSpPr>
          <p:nvPr>
            <p:ph type="sldImg"/>
          </p:nvPr>
        </p:nvSpPr>
        <p:spPr>
          <a:ln/>
        </p:spPr>
      </p:sp>
      <p:sp>
        <p:nvSpPr>
          <p:cNvPr id="134147" name="Notes Placeholder 2"/>
          <p:cNvSpPr>
            <a:spLocks noGrp="1"/>
          </p:cNvSpPr>
          <p:nvPr>
            <p:ph type="body" idx="1"/>
          </p:nvPr>
        </p:nvSpPr>
        <p:spPr>
          <a:noFill/>
          <a:ln/>
        </p:spPr>
        <p:txBody>
          <a:bodyPr/>
          <a:lstStyle/>
          <a:p>
            <a:r>
              <a:rPr lang="tr-TR" smtClean="0"/>
              <a:t>Dogru cevap b</a:t>
            </a:r>
            <a:endParaRPr lang="en-US" smtClean="0"/>
          </a:p>
        </p:txBody>
      </p:sp>
      <p:sp>
        <p:nvSpPr>
          <p:cNvPr id="4" name="Slide Number Placeholder 3"/>
          <p:cNvSpPr>
            <a:spLocks noGrp="1"/>
          </p:cNvSpPr>
          <p:nvPr>
            <p:ph type="sldNum" sz="quarter" idx="5"/>
          </p:nvPr>
        </p:nvSpPr>
        <p:spPr/>
        <p:txBody>
          <a:bodyPr/>
          <a:lstStyle/>
          <a:p>
            <a:pPr>
              <a:defRPr/>
            </a:pPr>
            <a:fld id="{E4A34B81-1926-4122-8745-52EA6C5CAEC3}" type="slidenum">
              <a:rPr lang="tr-TR" smtClean="0"/>
              <a:pPr>
                <a:defRPr/>
              </a:pPr>
              <a:t>185</a:t>
            </a:fld>
            <a:endParaRPr lang="tr-T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Slayt Görüntüsü Yer Tutucusu 1"/>
          <p:cNvSpPr>
            <a:spLocks noGrp="1" noRot="1" noChangeAspect="1" noTextEdit="1"/>
          </p:cNvSpPr>
          <p:nvPr>
            <p:ph type="sldImg"/>
          </p:nvPr>
        </p:nvSpPr>
        <p:spPr>
          <a:ln/>
        </p:spPr>
      </p:sp>
      <p:sp>
        <p:nvSpPr>
          <p:cNvPr id="98307" name="Not Yer Tutucusu 2"/>
          <p:cNvSpPr>
            <a:spLocks noGrp="1"/>
          </p:cNvSpPr>
          <p:nvPr>
            <p:ph type="body" idx="1"/>
          </p:nvPr>
        </p:nvSpPr>
        <p:spPr>
          <a:noFill/>
          <a:ln/>
        </p:spPr>
        <p:txBody>
          <a:bodyPr/>
          <a:lstStyle/>
          <a:p>
            <a:r>
              <a:rPr lang="tr-TR" b="1" dirty="0" smtClean="0"/>
              <a:t>Thomas </a:t>
            </a:r>
            <a:r>
              <a:rPr lang="tr-TR" b="1" dirty="0" err="1" smtClean="0"/>
              <a:t>stephan</a:t>
            </a:r>
            <a:r>
              <a:rPr lang="tr-TR" b="1" dirty="0" smtClean="0"/>
              <a:t> </a:t>
            </a:r>
            <a:r>
              <a:rPr lang="tr-TR" b="1" dirty="0" err="1" smtClean="0"/>
              <a:t>cullen</a:t>
            </a:r>
            <a:r>
              <a:rPr lang="tr-TR" b="1" dirty="0" smtClean="0"/>
              <a:t> </a:t>
            </a:r>
            <a:r>
              <a:rPr lang="tr-TR" dirty="0" smtClean="0"/>
              <a:t>1908  </a:t>
            </a:r>
            <a:r>
              <a:rPr lang="tr-TR" dirty="0" err="1" smtClean="0"/>
              <a:t>john</a:t>
            </a:r>
            <a:r>
              <a:rPr lang="tr-TR" dirty="0" smtClean="0"/>
              <a:t> </a:t>
            </a:r>
            <a:r>
              <a:rPr lang="tr-TR" dirty="0" err="1" smtClean="0"/>
              <a:t>hopkins</a:t>
            </a:r>
            <a:r>
              <a:rPr lang="tr-TR" dirty="0" smtClean="0"/>
              <a:t> ABD   (267 sayfa bugün de geçerli çok önemli ayrıntılı bilgiler içermekte)</a:t>
            </a:r>
          </a:p>
          <a:p>
            <a:r>
              <a:rPr lang="tr-TR" dirty="0" smtClean="0"/>
              <a:t>www.</a:t>
            </a:r>
            <a:r>
              <a:rPr lang="tr-TR" dirty="0" err="1" smtClean="0"/>
              <a:t>archive</a:t>
            </a:r>
            <a:r>
              <a:rPr lang="tr-TR" dirty="0" smtClean="0"/>
              <a:t>.org yıllarca </a:t>
            </a:r>
            <a:r>
              <a:rPr lang="tr-TR" dirty="0" err="1" smtClean="0"/>
              <a:t>endometriosis</a:t>
            </a:r>
            <a:r>
              <a:rPr lang="tr-TR" dirty="0" smtClean="0"/>
              <a:t> </a:t>
            </a:r>
            <a:r>
              <a:rPr lang="tr-TR" dirty="0" err="1" smtClean="0"/>
              <a:t>interna</a:t>
            </a:r>
            <a:r>
              <a:rPr lang="tr-TR" dirty="0" smtClean="0"/>
              <a:t> olarak </a:t>
            </a:r>
            <a:r>
              <a:rPr lang="tr-TR" dirty="0" err="1" smtClean="0"/>
              <a:t>endometriosis</a:t>
            </a:r>
            <a:r>
              <a:rPr lang="tr-TR" dirty="0" smtClean="0"/>
              <a:t> alt başlığında ilgisiz bırakılmış, son yıllarda yeniden gündeme gelmeye başladı Öyle ki 2009 ve 2011 yıllarında bu kitap yeniden basıldı. (kanıta dayalı veri ? )</a:t>
            </a:r>
          </a:p>
        </p:txBody>
      </p:sp>
      <p:sp>
        <p:nvSpPr>
          <p:cNvPr id="4" name="Slayt Numarası Yer Tutucusu 3"/>
          <p:cNvSpPr>
            <a:spLocks noGrp="1"/>
          </p:cNvSpPr>
          <p:nvPr>
            <p:ph type="sldNum" sz="quarter" idx="5"/>
          </p:nvPr>
        </p:nvSpPr>
        <p:spPr/>
        <p:txBody>
          <a:bodyPr/>
          <a:lstStyle/>
          <a:p>
            <a:pPr>
              <a:defRPr/>
            </a:pPr>
            <a:fld id="{946C47D9-3A70-4BB0-8A1B-55096D0B49D5}" type="slidenum">
              <a:rPr lang="tr-TR" smtClean="0"/>
              <a:pPr>
                <a:defRPr/>
              </a:pPr>
              <a:t>13</a:t>
            </a:fld>
            <a:endParaRPr lang="tr-TR"/>
          </a:p>
        </p:txBody>
      </p:sp>
    </p:spTree>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70" name="Slide Image Placeholder 1"/>
          <p:cNvSpPr>
            <a:spLocks noGrp="1" noRot="1" noChangeAspect="1" noTextEdit="1"/>
          </p:cNvSpPr>
          <p:nvPr>
            <p:ph type="sldImg"/>
          </p:nvPr>
        </p:nvSpPr>
        <p:spPr>
          <a:ln/>
        </p:spPr>
      </p:sp>
      <p:sp>
        <p:nvSpPr>
          <p:cNvPr id="135171" name="Notes Placeholder 2"/>
          <p:cNvSpPr>
            <a:spLocks noGrp="1"/>
          </p:cNvSpPr>
          <p:nvPr>
            <p:ph type="body" idx="1"/>
          </p:nvPr>
        </p:nvSpPr>
        <p:spPr>
          <a:noFill/>
          <a:ln/>
        </p:spPr>
        <p:txBody>
          <a:bodyPr/>
          <a:lstStyle/>
          <a:p>
            <a:r>
              <a:rPr lang="tr-TR" smtClean="0"/>
              <a:t>Dogru cevap e</a:t>
            </a:r>
            <a:endParaRPr lang="en-US" smtClean="0"/>
          </a:p>
        </p:txBody>
      </p:sp>
      <p:sp>
        <p:nvSpPr>
          <p:cNvPr id="4" name="Slide Number Placeholder 3"/>
          <p:cNvSpPr>
            <a:spLocks noGrp="1"/>
          </p:cNvSpPr>
          <p:nvPr>
            <p:ph type="sldNum" sz="quarter" idx="5"/>
          </p:nvPr>
        </p:nvSpPr>
        <p:spPr/>
        <p:txBody>
          <a:bodyPr/>
          <a:lstStyle/>
          <a:p>
            <a:pPr>
              <a:defRPr/>
            </a:pPr>
            <a:fld id="{1658F4FD-3987-46B4-ABED-C8745929C987}" type="slidenum">
              <a:rPr lang="tr-TR" smtClean="0"/>
              <a:pPr>
                <a:defRPr/>
              </a:pPr>
              <a:t>186</a:t>
            </a:fld>
            <a:endParaRPr lang="tr-TR"/>
          </a:p>
        </p:txBody>
      </p:sp>
    </p:spTree>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4" name="Slide Image Placeholder 1"/>
          <p:cNvSpPr>
            <a:spLocks noGrp="1" noRot="1" noChangeAspect="1" noTextEdit="1"/>
          </p:cNvSpPr>
          <p:nvPr>
            <p:ph type="sldImg"/>
          </p:nvPr>
        </p:nvSpPr>
        <p:spPr>
          <a:ln/>
        </p:spPr>
      </p:sp>
      <p:sp>
        <p:nvSpPr>
          <p:cNvPr id="136195" name="Notes Placeholder 2"/>
          <p:cNvSpPr>
            <a:spLocks noGrp="1"/>
          </p:cNvSpPr>
          <p:nvPr>
            <p:ph type="body" idx="1"/>
          </p:nvPr>
        </p:nvSpPr>
        <p:spPr>
          <a:noFill/>
          <a:ln/>
        </p:spPr>
        <p:txBody>
          <a:bodyPr/>
          <a:lstStyle/>
          <a:p>
            <a:r>
              <a:rPr lang="tr-TR" smtClean="0"/>
              <a:t>Dogru cevap d</a:t>
            </a:r>
            <a:endParaRPr lang="en-US" smtClean="0"/>
          </a:p>
        </p:txBody>
      </p:sp>
      <p:sp>
        <p:nvSpPr>
          <p:cNvPr id="4" name="Slide Number Placeholder 3"/>
          <p:cNvSpPr>
            <a:spLocks noGrp="1"/>
          </p:cNvSpPr>
          <p:nvPr>
            <p:ph type="sldNum" sz="quarter" idx="5"/>
          </p:nvPr>
        </p:nvSpPr>
        <p:spPr/>
        <p:txBody>
          <a:bodyPr/>
          <a:lstStyle/>
          <a:p>
            <a:pPr>
              <a:defRPr/>
            </a:pPr>
            <a:fld id="{5A287806-56E3-4829-A633-893EF1ACD5ED}" type="slidenum">
              <a:rPr lang="tr-TR" smtClean="0"/>
              <a:pPr>
                <a:defRPr/>
              </a:pPr>
              <a:t>187</a:t>
            </a:fld>
            <a:endParaRPr lang="tr-TR"/>
          </a:p>
        </p:txBody>
      </p:sp>
    </p:spTree>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8" name="Slide Image Placeholder 1"/>
          <p:cNvSpPr>
            <a:spLocks noGrp="1" noRot="1" noChangeAspect="1" noTextEdit="1"/>
          </p:cNvSpPr>
          <p:nvPr>
            <p:ph type="sldImg"/>
          </p:nvPr>
        </p:nvSpPr>
        <p:spPr>
          <a:ln/>
        </p:spPr>
      </p:sp>
      <p:sp>
        <p:nvSpPr>
          <p:cNvPr id="137219" name="Notes Placeholder 2"/>
          <p:cNvSpPr>
            <a:spLocks noGrp="1"/>
          </p:cNvSpPr>
          <p:nvPr>
            <p:ph type="body" idx="1"/>
          </p:nvPr>
        </p:nvSpPr>
        <p:spPr>
          <a:noFill/>
          <a:ln/>
        </p:spPr>
        <p:txBody>
          <a:bodyPr/>
          <a:lstStyle/>
          <a:p>
            <a:r>
              <a:rPr lang="tr-TR" smtClean="0"/>
              <a:t>Dogru cevap e</a:t>
            </a:r>
            <a:endParaRPr lang="en-US" smtClean="0"/>
          </a:p>
        </p:txBody>
      </p:sp>
      <p:sp>
        <p:nvSpPr>
          <p:cNvPr id="4" name="Slide Number Placeholder 3"/>
          <p:cNvSpPr>
            <a:spLocks noGrp="1"/>
          </p:cNvSpPr>
          <p:nvPr>
            <p:ph type="sldNum" sz="quarter" idx="5"/>
          </p:nvPr>
        </p:nvSpPr>
        <p:spPr/>
        <p:txBody>
          <a:bodyPr/>
          <a:lstStyle/>
          <a:p>
            <a:pPr>
              <a:defRPr/>
            </a:pPr>
            <a:fld id="{66672635-2DDA-4A7B-9528-72D05A5C8671}" type="slidenum">
              <a:rPr lang="tr-TR" smtClean="0"/>
              <a:pPr>
                <a:defRPr/>
              </a:pPr>
              <a:t>188</a:t>
            </a:fld>
            <a:endParaRPr lang="tr-TR"/>
          </a:p>
        </p:txBody>
      </p:sp>
    </p:spTree>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2" name="Slide Image Placeholder 1"/>
          <p:cNvSpPr>
            <a:spLocks noGrp="1" noRot="1" noChangeAspect="1" noTextEdit="1"/>
          </p:cNvSpPr>
          <p:nvPr>
            <p:ph type="sldImg"/>
          </p:nvPr>
        </p:nvSpPr>
        <p:spPr>
          <a:ln/>
        </p:spPr>
      </p:sp>
      <p:sp>
        <p:nvSpPr>
          <p:cNvPr id="138243" name="Notes Placeholder 2"/>
          <p:cNvSpPr>
            <a:spLocks noGrp="1"/>
          </p:cNvSpPr>
          <p:nvPr>
            <p:ph type="body" idx="1"/>
          </p:nvPr>
        </p:nvSpPr>
        <p:spPr>
          <a:noFill/>
          <a:ln/>
        </p:spPr>
        <p:txBody>
          <a:bodyPr/>
          <a:lstStyle/>
          <a:p>
            <a:r>
              <a:rPr lang="tr-TR" dirty="0" smtClean="0"/>
              <a:t>Prof. Dr. Bulent </a:t>
            </a:r>
            <a:r>
              <a:rPr lang="tr-TR" dirty="0" err="1" smtClean="0"/>
              <a:t>Gulekli</a:t>
            </a:r>
            <a:r>
              <a:rPr lang="tr-TR" dirty="0" smtClean="0"/>
              <a:t> </a:t>
            </a:r>
            <a:r>
              <a:rPr lang="tr-TR" dirty="0" err="1" smtClean="0"/>
              <a:t>gonderdi</a:t>
            </a:r>
            <a:r>
              <a:rPr lang="tr-TR" dirty="0" smtClean="0"/>
              <a:t>_20120313</a:t>
            </a:r>
            <a:endParaRPr lang="en-US" dirty="0" smtClean="0"/>
          </a:p>
        </p:txBody>
      </p:sp>
      <p:sp>
        <p:nvSpPr>
          <p:cNvPr id="4" name="Slide Number Placeholder 3"/>
          <p:cNvSpPr>
            <a:spLocks noGrp="1"/>
          </p:cNvSpPr>
          <p:nvPr>
            <p:ph type="sldNum" sz="quarter" idx="5"/>
          </p:nvPr>
        </p:nvSpPr>
        <p:spPr/>
        <p:txBody>
          <a:bodyPr/>
          <a:lstStyle/>
          <a:p>
            <a:pPr>
              <a:defRPr/>
            </a:pPr>
            <a:fld id="{F8FFF599-C998-4E32-A540-F6527B84A531}" type="slidenum">
              <a:rPr lang="tr-TR" smtClean="0"/>
              <a:pPr>
                <a:defRPr/>
              </a:pPr>
              <a:t>189</a:t>
            </a:fld>
            <a:endParaRPr lang="tr-T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err="1" smtClean="0"/>
              <a:t>Adenomyosis</a:t>
            </a:r>
            <a:r>
              <a:rPr lang="en-US" dirty="0" smtClean="0"/>
              <a:t> may be present in diffuse or focal forms, such as </a:t>
            </a:r>
            <a:r>
              <a:rPr lang="en-US" dirty="0" err="1" smtClean="0"/>
              <a:t>adenomyotic</a:t>
            </a:r>
            <a:r>
              <a:rPr lang="en-US" dirty="0" smtClean="0"/>
              <a:t> cysts or </a:t>
            </a:r>
            <a:r>
              <a:rPr lang="en-US" dirty="0" err="1" smtClean="0"/>
              <a:t>adenomyomas</a:t>
            </a:r>
            <a:r>
              <a:rPr lang="en-US" dirty="0" smtClean="0"/>
              <a:t>. It affects 20% of women, but is most prevalent among those who are </a:t>
            </a:r>
            <a:r>
              <a:rPr lang="en-US" dirty="0" err="1" smtClean="0"/>
              <a:t>perimenopausal</a:t>
            </a:r>
            <a:r>
              <a:rPr lang="en-US" dirty="0" smtClean="0"/>
              <a:t> and </a:t>
            </a:r>
            <a:r>
              <a:rPr lang="en-US" dirty="0" err="1" smtClean="0"/>
              <a:t>multiparous</a:t>
            </a:r>
            <a:r>
              <a:rPr lang="en-US" dirty="0" smtClean="0"/>
              <a:t> {Dietrich, 2010 #1;Benagiano, 2006 #2;Benagiano, 2009 #3;Benagiano, 2012 #4}. </a:t>
            </a:r>
          </a:p>
          <a:p>
            <a:endParaRPr lang="en-US" dirty="0" smtClean="0"/>
          </a:p>
          <a:p>
            <a:endParaRPr lang="en-US" dirty="0"/>
          </a:p>
        </p:txBody>
      </p:sp>
      <p:sp>
        <p:nvSpPr>
          <p:cNvPr id="4" name="Slide Number Placeholder 3"/>
          <p:cNvSpPr>
            <a:spLocks noGrp="1"/>
          </p:cNvSpPr>
          <p:nvPr>
            <p:ph type="sldNum" sz="quarter" idx="10"/>
          </p:nvPr>
        </p:nvSpPr>
        <p:spPr/>
        <p:txBody>
          <a:bodyPr/>
          <a:lstStyle/>
          <a:p>
            <a:pPr>
              <a:defRPr/>
            </a:pPr>
            <a:fld id="{4F56C3FB-BD28-479A-A521-E64F8393BD27}" type="slidenum">
              <a:rPr lang="tr-TR" smtClean="0"/>
              <a:pPr>
                <a:defRPr/>
              </a:pPr>
              <a:t>14</a:t>
            </a:fld>
            <a:endParaRPr lang="tr-T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Freeform 5"/>
          <p:cNvSpPr>
            <a:spLocks/>
          </p:cNvSpPr>
          <p:nvPr/>
        </p:nvSpPr>
        <p:spPr bwMode="auto">
          <a:xfrm>
            <a:off x="690563" y="3340100"/>
            <a:ext cx="7654925" cy="487363"/>
          </a:xfrm>
          <a:custGeom>
            <a:avLst/>
            <a:gdLst/>
            <a:ahLst/>
            <a:cxnLst>
              <a:cxn ang="0">
                <a:pos x="190" y="127"/>
              </a:cxn>
              <a:cxn ang="0">
                <a:pos x="2398" y="0"/>
              </a:cxn>
              <a:cxn ang="0">
                <a:pos x="4821" y="127"/>
              </a:cxn>
              <a:cxn ang="0">
                <a:pos x="4821" y="200"/>
              </a:cxn>
              <a:cxn ang="0">
                <a:pos x="4821" y="274"/>
              </a:cxn>
              <a:cxn ang="0">
                <a:pos x="803" y="306"/>
              </a:cxn>
              <a:cxn ang="0">
                <a:pos x="0" y="281"/>
              </a:cxn>
              <a:cxn ang="0">
                <a:pos x="190" y="127"/>
              </a:cxn>
            </a:cxnLst>
            <a:rect l="0" t="0" r="r" b="b"/>
            <a:pathLst>
              <a:path w="4822" h="307">
                <a:moveTo>
                  <a:pt x="190" y="127"/>
                </a:moveTo>
                <a:lnTo>
                  <a:pt x="2398" y="0"/>
                </a:lnTo>
                <a:lnTo>
                  <a:pt x="4821" y="127"/>
                </a:lnTo>
                <a:lnTo>
                  <a:pt x="4821" y="200"/>
                </a:lnTo>
                <a:lnTo>
                  <a:pt x="4821" y="274"/>
                </a:lnTo>
                <a:lnTo>
                  <a:pt x="803" y="306"/>
                </a:lnTo>
                <a:lnTo>
                  <a:pt x="0" y="281"/>
                </a:lnTo>
                <a:lnTo>
                  <a:pt x="190" y="127"/>
                </a:lnTo>
              </a:path>
            </a:pathLst>
          </a:custGeom>
          <a:solidFill>
            <a:schemeClr val="hlink">
              <a:alpha val="50000"/>
            </a:schemeClr>
          </a:solidFill>
          <a:ln w="9525" cap="rnd">
            <a:noFill/>
            <a:round/>
            <a:headEnd/>
            <a:tailEnd/>
          </a:ln>
          <a:effectLst/>
        </p:spPr>
        <p:txBody>
          <a:bodyPr/>
          <a:lstStyle/>
          <a:p>
            <a:pPr eaLnBrk="0" hangingPunct="0">
              <a:defRPr/>
            </a:pPr>
            <a:endParaRPr lang="tr-TR">
              <a:effectLst>
                <a:outerShdw blurRad="38100" dist="38100" dir="2700000" algn="tl">
                  <a:srgbClr val="000000">
                    <a:alpha val="43137"/>
                  </a:srgbClr>
                </a:outerShdw>
              </a:effectLst>
              <a:cs typeface="+mn-cs"/>
            </a:endParaRPr>
          </a:p>
        </p:txBody>
      </p:sp>
      <p:sp>
        <p:nvSpPr>
          <p:cNvPr id="3078" name="Rectangle 6"/>
          <p:cNvSpPr>
            <a:spLocks noGrp="1" noChangeArrowheads="1"/>
          </p:cNvSpPr>
          <p:nvPr>
            <p:ph type="ctrTitle" sz="quarter"/>
          </p:nvPr>
        </p:nvSpPr>
        <p:spPr>
          <a:xfrm>
            <a:off x="685800" y="2286000"/>
            <a:ext cx="7772400" cy="1143000"/>
          </a:xfrm>
        </p:spPr>
        <p:txBody>
          <a:bodyPr/>
          <a:lstStyle>
            <a:lvl1pPr>
              <a:defRPr/>
            </a:lvl1pPr>
          </a:lstStyle>
          <a:p>
            <a:r>
              <a:rPr lang="en-US"/>
              <a:t>Click to edit Master title style</a:t>
            </a:r>
          </a:p>
        </p:txBody>
      </p:sp>
      <p:sp>
        <p:nvSpPr>
          <p:cNvPr id="3079" name="Rectangle 7"/>
          <p:cNvSpPr>
            <a:spLocks noGrp="1" noChangeArrowheads="1"/>
          </p:cNvSpPr>
          <p:nvPr>
            <p:ph type="subTitle" sz="quarter" idx="1"/>
          </p:nvPr>
        </p:nvSpPr>
        <p:spPr>
          <a:xfrm>
            <a:off x="1371600" y="3886200"/>
            <a:ext cx="6400800" cy="1752600"/>
          </a:xfrm>
        </p:spPr>
        <p:txBody>
          <a:bodyPr/>
          <a:lstStyle>
            <a:lvl1pPr marL="0" indent="0" algn="ctr">
              <a:buFontTx/>
              <a:buNone/>
              <a:defRPr/>
            </a:lvl1pPr>
          </a:lstStyle>
          <a:p>
            <a:r>
              <a:rPr lang="en-US"/>
              <a:t>Click to edit Master subtitle style</a:t>
            </a:r>
          </a:p>
        </p:txBody>
      </p:sp>
      <p:sp>
        <p:nvSpPr>
          <p:cNvPr id="5" name="Rectangle 2"/>
          <p:cNvSpPr>
            <a:spLocks noGrp="1" noChangeArrowheads="1"/>
          </p:cNvSpPr>
          <p:nvPr>
            <p:ph type="dt" sz="quarter" idx="10"/>
          </p:nvPr>
        </p:nvSpPr>
        <p:spPr/>
        <p:txBody>
          <a:bodyPr/>
          <a:lstStyle>
            <a:lvl1pPr>
              <a:defRPr/>
            </a:lvl1pPr>
          </a:lstStyle>
          <a:p>
            <a:pPr>
              <a:defRPr/>
            </a:pPr>
            <a:endParaRPr lang="tr-TR"/>
          </a:p>
        </p:txBody>
      </p:sp>
      <p:sp>
        <p:nvSpPr>
          <p:cNvPr id="6" name="Rectangle 3"/>
          <p:cNvSpPr>
            <a:spLocks noGrp="1" noChangeArrowheads="1"/>
          </p:cNvSpPr>
          <p:nvPr>
            <p:ph type="ftr" sz="quarter" idx="11"/>
          </p:nvPr>
        </p:nvSpPr>
        <p:spPr/>
        <p:txBody>
          <a:bodyPr/>
          <a:lstStyle>
            <a:lvl1pPr>
              <a:defRPr/>
            </a:lvl1pPr>
          </a:lstStyle>
          <a:p>
            <a:pPr>
              <a:defRPr/>
            </a:pPr>
            <a:endParaRPr lang="tr-TR"/>
          </a:p>
        </p:txBody>
      </p:sp>
      <p:sp>
        <p:nvSpPr>
          <p:cNvPr id="7" name="Rectangle 4"/>
          <p:cNvSpPr>
            <a:spLocks noGrp="1" noChangeArrowheads="1"/>
          </p:cNvSpPr>
          <p:nvPr>
            <p:ph type="sldNum" sz="quarter" idx="12"/>
          </p:nvPr>
        </p:nvSpPr>
        <p:spPr/>
        <p:txBody>
          <a:bodyPr/>
          <a:lstStyle>
            <a:lvl1pPr>
              <a:defRPr/>
            </a:lvl1pPr>
          </a:lstStyle>
          <a:p>
            <a:pPr>
              <a:defRPr/>
            </a:pPr>
            <a:fld id="{2DD2C76E-38FC-4FA2-836E-E682F334D0DC}" type="slidenum">
              <a:rPr lang="tr-TR"/>
              <a:pPr>
                <a:defRPr/>
              </a:pPr>
              <a:t>‹#›</a:t>
            </a:fld>
            <a:endParaRPr lang="tr-T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tr-TR"/>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r-TR"/>
          </a:p>
        </p:txBody>
      </p:sp>
      <p:sp>
        <p:nvSpPr>
          <p:cNvPr id="4" name="Rectangle 2"/>
          <p:cNvSpPr>
            <a:spLocks noGrp="1" noChangeArrowheads="1"/>
          </p:cNvSpPr>
          <p:nvPr>
            <p:ph type="dt" sz="half" idx="10"/>
          </p:nvPr>
        </p:nvSpPr>
        <p:spPr>
          <a:ln/>
        </p:spPr>
        <p:txBody>
          <a:bodyPr/>
          <a:lstStyle>
            <a:lvl1pPr>
              <a:defRPr/>
            </a:lvl1pPr>
          </a:lstStyle>
          <a:p>
            <a:pPr>
              <a:defRPr/>
            </a:pPr>
            <a:endParaRPr lang="tr-TR"/>
          </a:p>
        </p:txBody>
      </p:sp>
      <p:sp>
        <p:nvSpPr>
          <p:cNvPr id="5" name="Rectangle 3"/>
          <p:cNvSpPr>
            <a:spLocks noGrp="1" noChangeArrowheads="1"/>
          </p:cNvSpPr>
          <p:nvPr>
            <p:ph type="ftr" sz="quarter" idx="11"/>
          </p:nvPr>
        </p:nvSpPr>
        <p:spPr>
          <a:ln/>
        </p:spPr>
        <p:txBody>
          <a:bodyPr/>
          <a:lstStyle>
            <a:lvl1pPr>
              <a:defRPr/>
            </a:lvl1pPr>
          </a:lstStyle>
          <a:p>
            <a:pPr>
              <a:defRPr/>
            </a:pPr>
            <a:endParaRPr lang="tr-TR"/>
          </a:p>
        </p:txBody>
      </p:sp>
      <p:sp>
        <p:nvSpPr>
          <p:cNvPr id="6" name="Rectangle 4"/>
          <p:cNvSpPr>
            <a:spLocks noGrp="1" noChangeArrowheads="1"/>
          </p:cNvSpPr>
          <p:nvPr>
            <p:ph type="sldNum" sz="quarter" idx="12"/>
          </p:nvPr>
        </p:nvSpPr>
        <p:spPr>
          <a:ln/>
        </p:spPr>
        <p:txBody>
          <a:bodyPr/>
          <a:lstStyle>
            <a:lvl1pPr>
              <a:defRPr/>
            </a:lvl1pPr>
          </a:lstStyle>
          <a:p>
            <a:pPr>
              <a:defRPr/>
            </a:pPr>
            <a:fld id="{69C4AEF2-7EEC-468D-AA98-34D833BC4AA3}" type="slidenum">
              <a:rPr lang="tr-TR"/>
              <a:pPr>
                <a:defRPr/>
              </a:pPr>
              <a:t>‹#›</a:t>
            </a:fld>
            <a:endParaRPr lang="tr-T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15100" y="457200"/>
            <a:ext cx="1943100" cy="5638800"/>
          </a:xfrm>
        </p:spPr>
        <p:txBody>
          <a:bodyPr vert="eaVert"/>
          <a:lstStyle/>
          <a:p>
            <a:r>
              <a:rPr lang="en-US" smtClean="0"/>
              <a:t>Click to edit Master title style</a:t>
            </a:r>
            <a:endParaRPr lang="tr-TR"/>
          </a:p>
        </p:txBody>
      </p:sp>
      <p:sp>
        <p:nvSpPr>
          <p:cNvPr id="3" name="Vertical Text Placeholder 2"/>
          <p:cNvSpPr>
            <a:spLocks noGrp="1"/>
          </p:cNvSpPr>
          <p:nvPr>
            <p:ph type="body" orient="vert" idx="1"/>
          </p:nvPr>
        </p:nvSpPr>
        <p:spPr>
          <a:xfrm>
            <a:off x="685800" y="457200"/>
            <a:ext cx="5676900" cy="56388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r-TR"/>
          </a:p>
        </p:txBody>
      </p:sp>
      <p:sp>
        <p:nvSpPr>
          <p:cNvPr id="4" name="Rectangle 2"/>
          <p:cNvSpPr>
            <a:spLocks noGrp="1" noChangeArrowheads="1"/>
          </p:cNvSpPr>
          <p:nvPr>
            <p:ph type="dt" sz="half" idx="10"/>
          </p:nvPr>
        </p:nvSpPr>
        <p:spPr>
          <a:ln/>
        </p:spPr>
        <p:txBody>
          <a:bodyPr/>
          <a:lstStyle>
            <a:lvl1pPr>
              <a:defRPr/>
            </a:lvl1pPr>
          </a:lstStyle>
          <a:p>
            <a:pPr>
              <a:defRPr/>
            </a:pPr>
            <a:endParaRPr lang="tr-TR"/>
          </a:p>
        </p:txBody>
      </p:sp>
      <p:sp>
        <p:nvSpPr>
          <p:cNvPr id="5" name="Rectangle 3"/>
          <p:cNvSpPr>
            <a:spLocks noGrp="1" noChangeArrowheads="1"/>
          </p:cNvSpPr>
          <p:nvPr>
            <p:ph type="ftr" sz="quarter" idx="11"/>
          </p:nvPr>
        </p:nvSpPr>
        <p:spPr>
          <a:ln/>
        </p:spPr>
        <p:txBody>
          <a:bodyPr/>
          <a:lstStyle>
            <a:lvl1pPr>
              <a:defRPr/>
            </a:lvl1pPr>
          </a:lstStyle>
          <a:p>
            <a:pPr>
              <a:defRPr/>
            </a:pPr>
            <a:endParaRPr lang="tr-TR"/>
          </a:p>
        </p:txBody>
      </p:sp>
      <p:sp>
        <p:nvSpPr>
          <p:cNvPr id="6" name="Rectangle 4"/>
          <p:cNvSpPr>
            <a:spLocks noGrp="1" noChangeArrowheads="1"/>
          </p:cNvSpPr>
          <p:nvPr>
            <p:ph type="sldNum" sz="quarter" idx="12"/>
          </p:nvPr>
        </p:nvSpPr>
        <p:spPr>
          <a:ln/>
        </p:spPr>
        <p:txBody>
          <a:bodyPr/>
          <a:lstStyle>
            <a:lvl1pPr>
              <a:defRPr/>
            </a:lvl1pPr>
          </a:lstStyle>
          <a:p>
            <a:pPr>
              <a:defRPr/>
            </a:pPr>
            <a:fld id="{0F477A1F-E4F6-486C-B40C-28FF8AD2737D}" type="slidenum">
              <a:rPr lang="tr-TR"/>
              <a:pPr>
                <a:defRPr/>
              </a:pPr>
              <a:t>‹#›</a:t>
            </a:fld>
            <a:endParaRPr lang="tr-T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85800" y="457200"/>
            <a:ext cx="7772400" cy="1143000"/>
          </a:xfrm>
        </p:spPr>
        <p:txBody>
          <a:bodyPr/>
          <a:lstStyle/>
          <a:p>
            <a:r>
              <a:rPr lang="en-US" smtClean="0"/>
              <a:t>Click to edit Master title style</a:t>
            </a:r>
            <a:endParaRPr lang="tr-TR"/>
          </a:p>
        </p:txBody>
      </p:sp>
      <p:sp>
        <p:nvSpPr>
          <p:cNvPr id="3" name="Text Placeholder 2"/>
          <p:cNvSpPr>
            <a:spLocks noGrp="1"/>
          </p:cNvSpPr>
          <p:nvPr>
            <p:ph type="body" sz="half" idx="1"/>
          </p:nvPr>
        </p:nvSpPr>
        <p:spPr>
          <a:xfrm>
            <a:off x="685800" y="1981200"/>
            <a:ext cx="3810000"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r-TR"/>
          </a:p>
        </p:txBody>
      </p:sp>
      <p:sp>
        <p:nvSpPr>
          <p:cNvPr id="4" name="Content Placeholder 3"/>
          <p:cNvSpPr>
            <a:spLocks noGrp="1"/>
          </p:cNvSpPr>
          <p:nvPr>
            <p:ph sz="half" idx="2"/>
          </p:nvPr>
        </p:nvSpPr>
        <p:spPr>
          <a:xfrm>
            <a:off x="4648200" y="1981200"/>
            <a:ext cx="3810000"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r-TR"/>
          </a:p>
        </p:txBody>
      </p:sp>
      <p:sp>
        <p:nvSpPr>
          <p:cNvPr id="5" name="Rectangle 2"/>
          <p:cNvSpPr>
            <a:spLocks noGrp="1" noChangeArrowheads="1"/>
          </p:cNvSpPr>
          <p:nvPr>
            <p:ph type="dt" sz="half" idx="10"/>
          </p:nvPr>
        </p:nvSpPr>
        <p:spPr>
          <a:ln/>
        </p:spPr>
        <p:txBody>
          <a:bodyPr/>
          <a:lstStyle>
            <a:lvl1pPr>
              <a:defRPr/>
            </a:lvl1pPr>
          </a:lstStyle>
          <a:p>
            <a:pPr>
              <a:defRPr/>
            </a:pPr>
            <a:endParaRPr lang="tr-TR"/>
          </a:p>
        </p:txBody>
      </p:sp>
      <p:sp>
        <p:nvSpPr>
          <p:cNvPr id="6" name="Rectangle 3"/>
          <p:cNvSpPr>
            <a:spLocks noGrp="1" noChangeArrowheads="1"/>
          </p:cNvSpPr>
          <p:nvPr>
            <p:ph type="ftr" sz="quarter" idx="11"/>
          </p:nvPr>
        </p:nvSpPr>
        <p:spPr>
          <a:ln/>
        </p:spPr>
        <p:txBody>
          <a:bodyPr/>
          <a:lstStyle>
            <a:lvl1pPr>
              <a:defRPr/>
            </a:lvl1pPr>
          </a:lstStyle>
          <a:p>
            <a:pPr>
              <a:defRPr/>
            </a:pPr>
            <a:endParaRPr lang="tr-TR"/>
          </a:p>
        </p:txBody>
      </p:sp>
      <p:sp>
        <p:nvSpPr>
          <p:cNvPr id="7" name="Rectangle 4"/>
          <p:cNvSpPr>
            <a:spLocks noGrp="1" noChangeArrowheads="1"/>
          </p:cNvSpPr>
          <p:nvPr>
            <p:ph type="sldNum" sz="quarter" idx="12"/>
          </p:nvPr>
        </p:nvSpPr>
        <p:spPr>
          <a:ln/>
        </p:spPr>
        <p:txBody>
          <a:bodyPr/>
          <a:lstStyle>
            <a:lvl1pPr>
              <a:defRPr/>
            </a:lvl1pPr>
          </a:lstStyle>
          <a:p>
            <a:pPr>
              <a:defRPr/>
            </a:pPr>
            <a:fld id="{8DA36CFC-7F71-40B4-A669-097AC524AB1E}" type="slidenum">
              <a:rPr lang="tr-TR"/>
              <a:pPr>
                <a:defRPr/>
              </a:pPr>
              <a:t>‹#›</a:t>
            </a:fld>
            <a:endParaRPr lang="tr-T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tr-TR"/>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r-TR"/>
          </a:p>
        </p:txBody>
      </p:sp>
      <p:sp>
        <p:nvSpPr>
          <p:cNvPr id="4" name="Rectangle 2"/>
          <p:cNvSpPr>
            <a:spLocks noGrp="1" noChangeArrowheads="1"/>
          </p:cNvSpPr>
          <p:nvPr>
            <p:ph type="dt" sz="half" idx="10"/>
          </p:nvPr>
        </p:nvSpPr>
        <p:spPr>
          <a:ln/>
        </p:spPr>
        <p:txBody>
          <a:bodyPr/>
          <a:lstStyle>
            <a:lvl1pPr>
              <a:defRPr/>
            </a:lvl1pPr>
          </a:lstStyle>
          <a:p>
            <a:pPr>
              <a:defRPr/>
            </a:pPr>
            <a:endParaRPr lang="tr-TR"/>
          </a:p>
        </p:txBody>
      </p:sp>
      <p:sp>
        <p:nvSpPr>
          <p:cNvPr id="5" name="Rectangle 3"/>
          <p:cNvSpPr>
            <a:spLocks noGrp="1" noChangeArrowheads="1"/>
          </p:cNvSpPr>
          <p:nvPr>
            <p:ph type="ftr" sz="quarter" idx="11"/>
          </p:nvPr>
        </p:nvSpPr>
        <p:spPr>
          <a:ln/>
        </p:spPr>
        <p:txBody>
          <a:bodyPr/>
          <a:lstStyle>
            <a:lvl1pPr>
              <a:defRPr/>
            </a:lvl1pPr>
          </a:lstStyle>
          <a:p>
            <a:pPr>
              <a:defRPr/>
            </a:pPr>
            <a:endParaRPr lang="tr-TR"/>
          </a:p>
        </p:txBody>
      </p:sp>
      <p:sp>
        <p:nvSpPr>
          <p:cNvPr id="6" name="Rectangle 4"/>
          <p:cNvSpPr>
            <a:spLocks noGrp="1" noChangeArrowheads="1"/>
          </p:cNvSpPr>
          <p:nvPr>
            <p:ph type="sldNum" sz="quarter" idx="12"/>
          </p:nvPr>
        </p:nvSpPr>
        <p:spPr>
          <a:ln/>
        </p:spPr>
        <p:txBody>
          <a:bodyPr/>
          <a:lstStyle>
            <a:lvl1pPr>
              <a:defRPr/>
            </a:lvl1pPr>
          </a:lstStyle>
          <a:p>
            <a:pPr>
              <a:defRPr/>
            </a:pPr>
            <a:fld id="{B2A6FDF8-C565-4646-ABF1-CC7DCD2524D9}" type="slidenum">
              <a:rPr lang="tr-TR"/>
              <a:pPr>
                <a:defRPr/>
              </a:pPr>
              <a:t>‹#›</a:t>
            </a:fld>
            <a:endParaRPr lang="tr-T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tr-T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2"/>
          <p:cNvSpPr>
            <a:spLocks noGrp="1" noChangeArrowheads="1"/>
          </p:cNvSpPr>
          <p:nvPr>
            <p:ph type="dt" sz="half" idx="10"/>
          </p:nvPr>
        </p:nvSpPr>
        <p:spPr>
          <a:ln/>
        </p:spPr>
        <p:txBody>
          <a:bodyPr/>
          <a:lstStyle>
            <a:lvl1pPr>
              <a:defRPr/>
            </a:lvl1pPr>
          </a:lstStyle>
          <a:p>
            <a:pPr>
              <a:defRPr/>
            </a:pPr>
            <a:endParaRPr lang="tr-TR"/>
          </a:p>
        </p:txBody>
      </p:sp>
      <p:sp>
        <p:nvSpPr>
          <p:cNvPr id="5" name="Rectangle 3"/>
          <p:cNvSpPr>
            <a:spLocks noGrp="1" noChangeArrowheads="1"/>
          </p:cNvSpPr>
          <p:nvPr>
            <p:ph type="ftr" sz="quarter" idx="11"/>
          </p:nvPr>
        </p:nvSpPr>
        <p:spPr>
          <a:ln/>
        </p:spPr>
        <p:txBody>
          <a:bodyPr/>
          <a:lstStyle>
            <a:lvl1pPr>
              <a:defRPr/>
            </a:lvl1pPr>
          </a:lstStyle>
          <a:p>
            <a:pPr>
              <a:defRPr/>
            </a:pPr>
            <a:endParaRPr lang="tr-TR"/>
          </a:p>
        </p:txBody>
      </p:sp>
      <p:sp>
        <p:nvSpPr>
          <p:cNvPr id="6" name="Rectangle 4"/>
          <p:cNvSpPr>
            <a:spLocks noGrp="1" noChangeArrowheads="1"/>
          </p:cNvSpPr>
          <p:nvPr>
            <p:ph type="sldNum" sz="quarter" idx="12"/>
          </p:nvPr>
        </p:nvSpPr>
        <p:spPr>
          <a:ln/>
        </p:spPr>
        <p:txBody>
          <a:bodyPr/>
          <a:lstStyle>
            <a:lvl1pPr>
              <a:defRPr/>
            </a:lvl1pPr>
          </a:lstStyle>
          <a:p>
            <a:pPr>
              <a:defRPr/>
            </a:pPr>
            <a:fld id="{5B8854A0-5CEB-49DB-AE55-472F755E236C}" type="slidenum">
              <a:rPr lang="tr-TR"/>
              <a:pPr>
                <a:defRPr/>
              </a:pPr>
              <a:t>‹#›</a:t>
            </a:fld>
            <a:endParaRPr lang="tr-T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tr-TR"/>
          </a:p>
        </p:txBody>
      </p:sp>
      <p:sp>
        <p:nvSpPr>
          <p:cNvPr id="3" name="Content Placeholder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r-TR"/>
          </a:p>
        </p:txBody>
      </p:sp>
      <p:sp>
        <p:nvSpPr>
          <p:cNvPr id="4" name="Content Placeholder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r-TR"/>
          </a:p>
        </p:txBody>
      </p:sp>
      <p:sp>
        <p:nvSpPr>
          <p:cNvPr id="5" name="Rectangle 2"/>
          <p:cNvSpPr>
            <a:spLocks noGrp="1" noChangeArrowheads="1"/>
          </p:cNvSpPr>
          <p:nvPr>
            <p:ph type="dt" sz="half" idx="10"/>
          </p:nvPr>
        </p:nvSpPr>
        <p:spPr>
          <a:ln/>
        </p:spPr>
        <p:txBody>
          <a:bodyPr/>
          <a:lstStyle>
            <a:lvl1pPr>
              <a:defRPr/>
            </a:lvl1pPr>
          </a:lstStyle>
          <a:p>
            <a:pPr>
              <a:defRPr/>
            </a:pPr>
            <a:endParaRPr lang="tr-TR"/>
          </a:p>
        </p:txBody>
      </p:sp>
      <p:sp>
        <p:nvSpPr>
          <p:cNvPr id="6" name="Rectangle 3"/>
          <p:cNvSpPr>
            <a:spLocks noGrp="1" noChangeArrowheads="1"/>
          </p:cNvSpPr>
          <p:nvPr>
            <p:ph type="ftr" sz="quarter" idx="11"/>
          </p:nvPr>
        </p:nvSpPr>
        <p:spPr>
          <a:ln/>
        </p:spPr>
        <p:txBody>
          <a:bodyPr/>
          <a:lstStyle>
            <a:lvl1pPr>
              <a:defRPr/>
            </a:lvl1pPr>
          </a:lstStyle>
          <a:p>
            <a:pPr>
              <a:defRPr/>
            </a:pPr>
            <a:endParaRPr lang="tr-TR"/>
          </a:p>
        </p:txBody>
      </p:sp>
      <p:sp>
        <p:nvSpPr>
          <p:cNvPr id="7" name="Rectangle 4"/>
          <p:cNvSpPr>
            <a:spLocks noGrp="1" noChangeArrowheads="1"/>
          </p:cNvSpPr>
          <p:nvPr>
            <p:ph type="sldNum" sz="quarter" idx="12"/>
          </p:nvPr>
        </p:nvSpPr>
        <p:spPr>
          <a:ln/>
        </p:spPr>
        <p:txBody>
          <a:bodyPr/>
          <a:lstStyle>
            <a:lvl1pPr>
              <a:defRPr/>
            </a:lvl1pPr>
          </a:lstStyle>
          <a:p>
            <a:pPr>
              <a:defRPr/>
            </a:pPr>
            <a:fld id="{A10DC77E-F981-4B8B-8CF1-E7ADEA7E358A}" type="slidenum">
              <a:rPr lang="tr-TR"/>
              <a:pPr>
                <a:defRPr/>
              </a:pPr>
              <a:t>‹#›</a:t>
            </a:fld>
            <a:endParaRPr lang="tr-T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tr-T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r-T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r-TR"/>
          </a:p>
        </p:txBody>
      </p:sp>
      <p:sp>
        <p:nvSpPr>
          <p:cNvPr id="7" name="Rectangle 2"/>
          <p:cNvSpPr>
            <a:spLocks noGrp="1" noChangeArrowheads="1"/>
          </p:cNvSpPr>
          <p:nvPr>
            <p:ph type="dt" sz="half" idx="10"/>
          </p:nvPr>
        </p:nvSpPr>
        <p:spPr>
          <a:ln/>
        </p:spPr>
        <p:txBody>
          <a:bodyPr/>
          <a:lstStyle>
            <a:lvl1pPr>
              <a:defRPr/>
            </a:lvl1pPr>
          </a:lstStyle>
          <a:p>
            <a:pPr>
              <a:defRPr/>
            </a:pPr>
            <a:endParaRPr lang="tr-TR"/>
          </a:p>
        </p:txBody>
      </p:sp>
      <p:sp>
        <p:nvSpPr>
          <p:cNvPr id="8" name="Rectangle 3"/>
          <p:cNvSpPr>
            <a:spLocks noGrp="1" noChangeArrowheads="1"/>
          </p:cNvSpPr>
          <p:nvPr>
            <p:ph type="ftr" sz="quarter" idx="11"/>
          </p:nvPr>
        </p:nvSpPr>
        <p:spPr>
          <a:ln/>
        </p:spPr>
        <p:txBody>
          <a:bodyPr/>
          <a:lstStyle>
            <a:lvl1pPr>
              <a:defRPr/>
            </a:lvl1pPr>
          </a:lstStyle>
          <a:p>
            <a:pPr>
              <a:defRPr/>
            </a:pPr>
            <a:endParaRPr lang="tr-TR"/>
          </a:p>
        </p:txBody>
      </p:sp>
      <p:sp>
        <p:nvSpPr>
          <p:cNvPr id="9" name="Rectangle 4"/>
          <p:cNvSpPr>
            <a:spLocks noGrp="1" noChangeArrowheads="1"/>
          </p:cNvSpPr>
          <p:nvPr>
            <p:ph type="sldNum" sz="quarter" idx="12"/>
          </p:nvPr>
        </p:nvSpPr>
        <p:spPr>
          <a:ln/>
        </p:spPr>
        <p:txBody>
          <a:bodyPr/>
          <a:lstStyle>
            <a:lvl1pPr>
              <a:defRPr/>
            </a:lvl1pPr>
          </a:lstStyle>
          <a:p>
            <a:pPr>
              <a:defRPr/>
            </a:pPr>
            <a:fld id="{8B9B4BF3-D5AD-466B-8B42-E4070345407F}" type="slidenum">
              <a:rPr lang="tr-TR"/>
              <a:pPr>
                <a:defRPr/>
              </a:pPr>
              <a:t>‹#›</a:t>
            </a:fld>
            <a:endParaRPr lang="tr-T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tr-TR"/>
          </a:p>
        </p:txBody>
      </p:sp>
      <p:sp>
        <p:nvSpPr>
          <p:cNvPr id="3" name="Rectangle 2"/>
          <p:cNvSpPr>
            <a:spLocks noGrp="1" noChangeArrowheads="1"/>
          </p:cNvSpPr>
          <p:nvPr>
            <p:ph type="dt" sz="half" idx="10"/>
          </p:nvPr>
        </p:nvSpPr>
        <p:spPr>
          <a:ln/>
        </p:spPr>
        <p:txBody>
          <a:bodyPr/>
          <a:lstStyle>
            <a:lvl1pPr>
              <a:defRPr/>
            </a:lvl1pPr>
          </a:lstStyle>
          <a:p>
            <a:pPr>
              <a:defRPr/>
            </a:pPr>
            <a:endParaRPr lang="tr-TR"/>
          </a:p>
        </p:txBody>
      </p:sp>
      <p:sp>
        <p:nvSpPr>
          <p:cNvPr id="4" name="Rectangle 3"/>
          <p:cNvSpPr>
            <a:spLocks noGrp="1" noChangeArrowheads="1"/>
          </p:cNvSpPr>
          <p:nvPr>
            <p:ph type="ftr" sz="quarter" idx="11"/>
          </p:nvPr>
        </p:nvSpPr>
        <p:spPr>
          <a:ln/>
        </p:spPr>
        <p:txBody>
          <a:bodyPr/>
          <a:lstStyle>
            <a:lvl1pPr>
              <a:defRPr/>
            </a:lvl1pPr>
          </a:lstStyle>
          <a:p>
            <a:pPr>
              <a:defRPr/>
            </a:pPr>
            <a:endParaRPr lang="tr-TR"/>
          </a:p>
        </p:txBody>
      </p:sp>
      <p:sp>
        <p:nvSpPr>
          <p:cNvPr id="5" name="Rectangle 4"/>
          <p:cNvSpPr>
            <a:spLocks noGrp="1" noChangeArrowheads="1"/>
          </p:cNvSpPr>
          <p:nvPr>
            <p:ph type="sldNum" sz="quarter" idx="12"/>
          </p:nvPr>
        </p:nvSpPr>
        <p:spPr>
          <a:ln/>
        </p:spPr>
        <p:txBody>
          <a:bodyPr/>
          <a:lstStyle>
            <a:lvl1pPr>
              <a:defRPr/>
            </a:lvl1pPr>
          </a:lstStyle>
          <a:p>
            <a:pPr>
              <a:defRPr/>
            </a:pPr>
            <a:fld id="{43CC8195-CBCC-4A98-81D5-266F5C3C67FF}" type="slidenum">
              <a:rPr lang="tr-TR"/>
              <a:pPr>
                <a:defRPr/>
              </a:pPr>
              <a:t>‹#›</a:t>
            </a:fld>
            <a:endParaRPr lang="tr-T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2"/>
          <p:cNvSpPr>
            <a:spLocks noGrp="1" noChangeArrowheads="1"/>
          </p:cNvSpPr>
          <p:nvPr>
            <p:ph type="dt" sz="half" idx="10"/>
          </p:nvPr>
        </p:nvSpPr>
        <p:spPr>
          <a:ln/>
        </p:spPr>
        <p:txBody>
          <a:bodyPr/>
          <a:lstStyle>
            <a:lvl1pPr>
              <a:defRPr/>
            </a:lvl1pPr>
          </a:lstStyle>
          <a:p>
            <a:pPr>
              <a:defRPr/>
            </a:pPr>
            <a:endParaRPr lang="tr-TR"/>
          </a:p>
        </p:txBody>
      </p:sp>
      <p:sp>
        <p:nvSpPr>
          <p:cNvPr id="3" name="Rectangle 3"/>
          <p:cNvSpPr>
            <a:spLocks noGrp="1" noChangeArrowheads="1"/>
          </p:cNvSpPr>
          <p:nvPr>
            <p:ph type="ftr" sz="quarter" idx="11"/>
          </p:nvPr>
        </p:nvSpPr>
        <p:spPr>
          <a:ln/>
        </p:spPr>
        <p:txBody>
          <a:bodyPr/>
          <a:lstStyle>
            <a:lvl1pPr>
              <a:defRPr/>
            </a:lvl1pPr>
          </a:lstStyle>
          <a:p>
            <a:pPr>
              <a:defRPr/>
            </a:pPr>
            <a:endParaRPr lang="tr-TR"/>
          </a:p>
        </p:txBody>
      </p:sp>
      <p:sp>
        <p:nvSpPr>
          <p:cNvPr id="4" name="Rectangle 4"/>
          <p:cNvSpPr>
            <a:spLocks noGrp="1" noChangeArrowheads="1"/>
          </p:cNvSpPr>
          <p:nvPr>
            <p:ph type="sldNum" sz="quarter" idx="12"/>
          </p:nvPr>
        </p:nvSpPr>
        <p:spPr>
          <a:ln/>
        </p:spPr>
        <p:txBody>
          <a:bodyPr/>
          <a:lstStyle>
            <a:lvl1pPr>
              <a:defRPr/>
            </a:lvl1pPr>
          </a:lstStyle>
          <a:p>
            <a:pPr>
              <a:defRPr/>
            </a:pPr>
            <a:fld id="{D5B9CB7D-3C29-45F1-AB21-624E2E1348A5}" type="slidenum">
              <a:rPr lang="tr-TR"/>
              <a:pPr>
                <a:defRPr/>
              </a:pPr>
              <a:t>‹#›</a:t>
            </a:fld>
            <a:endParaRPr lang="tr-T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tr-T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r-T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2"/>
          <p:cNvSpPr>
            <a:spLocks noGrp="1" noChangeArrowheads="1"/>
          </p:cNvSpPr>
          <p:nvPr>
            <p:ph type="dt" sz="half" idx="10"/>
          </p:nvPr>
        </p:nvSpPr>
        <p:spPr>
          <a:ln/>
        </p:spPr>
        <p:txBody>
          <a:bodyPr/>
          <a:lstStyle>
            <a:lvl1pPr>
              <a:defRPr/>
            </a:lvl1pPr>
          </a:lstStyle>
          <a:p>
            <a:pPr>
              <a:defRPr/>
            </a:pPr>
            <a:endParaRPr lang="tr-TR"/>
          </a:p>
        </p:txBody>
      </p:sp>
      <p:sp>
        <p:nvSpPr>
          <p:cNvPr id="6" name="Rectangle 3"/>
          <p:cNvSpPr>
            <a:spLocks noGrp="1" noChangeArrowheads="1"/>
          </p:cNvSpPr>
          <p:nvPr>
            <p:ph type="ftr" sz="quarter" idx="11"/>
          </p:nvPr>
        </p:nvSpPr>
        <p:spPr>
          <a:ln/>
        </p:spPr>
        <p:txBody>
          <a:bodyPr/>
          <a:lstStyle>
            <a:lvl1pPr>
              <a:defRPr/>
            </a:lvl1pPr>
          </a:lstStyle>
          <a:p>
            <a:pPr>
              <a:defRPr/>
            </a:pPr>
            <a:endParaRPr lang="tr-TR"/>
          </a:p>
        </p:txBody>
      </p:sp>
      <p:sp>
        <p:nvSpPr>
          <p:cNvPr id="7" name="Rectangle 4"/>
          <p:cNvSpPr>
            <a:spLocks noGrp="1" noChangeArrowheads="1"/>
          </p:cNvSpPr>
          <p:nvPr>
            <p:ph type="sldNum" sz="quarter" idx="12"/>
          </p:nvPr>
        </p:nvSpPr>
        <p:spPr>
          <a:ln/>
        </p:spPr>
        <p:txBody>
          <a:bodyPr/>
          <a:lstStyle>
            <a:lvl1pPr>
              <a:defRPr/>
            </a:lvl1pPr>
          </a:lstStyle>
          <a:p>
            <a:pPr>
              <a:defRPr/>
            </a:pPr>
            <a:fld id="{4F3C4E5D-E44A-4B68-936E-309D52621AD0}" type="slidenum">
              <a:rPr lang="tr-TR"/>
              <a:pPr>
                <a:defRPr/>
              </a:pPr>
              <a:t>‹#›</a:t>
            </a:fld>
            <a:endParaRPr lang="tr-T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tr-T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tr-TR"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2"/>
          <p:cNvSpPr>
            <a:spLocks noGrp="1" noChangeArrowheads="1"/>
          </p:cNvSpPr>
          <p:nvPr>
            <p:ph type="dt" sz="half" idx="10"/>
          </p:nvPr>
        </p:nvSpPr>
        <p:spPr>
          <a:ln/>
        </p:spPr>
        <p:txBody>
          <a:bodyPr/>
          <a:lstStyle>
            <a:lvl1pPr>
              <a:defRPr/>
            </a:lvl1pPr>
          </a:lstStyle>
          <a:p>
            <a:pPr>
              <a:defRPr/>
            </a:pPr>
            <a:endParaRPr lang="tr-TR"/>
          </a:p>
        </p:txBody>
      </p:sp>
      <p:sp>
        <p:nvSpPr>
          <p:cNvPr id="6" name="Rectangle 3"/>
          <p:cNvSpPr>
            <a:spLocks noGrp="1" noChangeArrowheads="1"/>
          </p:cNvSpPr>
          <p:nvPr>
            <p:ph type="ftr" sz="quarter" idx="11"/>
          </p:nvPr>
        </p:nvSpPr>
        <p:spPr>
          <a:ln/>
        </p:spPr>
        <p:txBody>
          <a:bodyPr/>
          <a:lstStyle>
            <a:lvl1pPr>
              <a:defRPr/>
            </a:lvl1pPr>
          </a:lstStyle>
          <a:p>
            <a:pPr>
              <a:defRPr/>
            </a:pPr>
            <a:endParaRPr lang="tr-TR"/>
          </a:p>
        </p:txBody>
      </p:sp>
      <p:sp>
        <p:nvSpPr>
          <p:cNvPr id="7" name="Rectangle 4"/>
          <p:cNvSpPr>
            <a:spLocks noGrp="1" noChangeArrowheads="1"/>
          </p:cNvSpPr>
          <p:nvPr>
            <p:ph type="sldNum" sz="quarter" idx="12"/>
          </p:nvPr>
        </p:nvSpPr>
        <p:spPr>
          <a:ln/>
        </p:spPr>
        <p:txBody>
          <a:bodyPr/>
          <a:lstStyle>
            <a:lvl1pPr>
              <a:defRPr/>
            </a:lvl1pPr>
          </a:lstStyle>
          <a:p>
            <a:pPr>
              <a:defRPr/>
            </a:pPr>
            <a:fld id="{A80FC0A9-1ACD-40D1-BB76-D988A26BA8E3}" type="slidenum">
              <a:rPr lang="tr-TR"/>
              <a:pPr>
                <a:defRPr/>
              </a:pPr>
              <a:t>‹#›</a:t>
            </a:fld>
            <a:endParaRPr lang="tr-T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rotWithShape="0">
          <a:gsLst>
            <a:gs pos="0">
              <a:srgbClr val="000019"/>
            </a:gs>
            <a:gs pos="100000">
              <a:srgbClr val="000066"/>
            </a:gs>
          </a:gsLst>
          <a:lin ang="5400000" scaled="1"/>
        </a:gra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dt" sz="half" idx="2"/>
          </p:nvPr>
        </p:nvSpPr>
        <p:spPr bwMode="auto">
          <a:xfrm>
            <a:off x="685800" y="6248400"/>
            <a:ext cx="1905000" cy="457200"/>
          </a:xfrm>
          <a:prstGeom prst="rect">
            <a:avLst/>
          </a:prstGeom>
          <a:noFill/>
          <a:ln w="9525">
            <a:noFill/>
            <a:miter lim="800000"/>
            <a:headEnd/>
            <a:tailEnd/>
          </a:ln>
          <a:effectLst/>
        </p:spPr>
        <p:txBody>
          <a:bodyPr vert="horz" wrap="none" lIns="83475" tIns="41738" rIns="83475" bIns="41738" numCol="1" anchor="ctr" anchorCtr="0" compatLnSpc="1">
            <a:prstTxWarp prst="textNoShape">
              <a:avLst/>
            </a:prstTxWarp>
          </a:bodyPr>
          <a:lstStyle>
            <a:lvl1pPr eaLnBrk="0" hangingPunct="0">
              <a:defRPr sz="1300" b="0">
                <a:latin typeface="Times New Roman" pitchFamily="18" charset="0"/>
                <a:cs typeface="+mn-cs"/>
              </a:defRPr>
            </a:lvl1pPr>
          </a:lstStyle>
          <a:p>
            <a:pPr>
              <a:defRPr/>
            </a:pPr>
            <a:endParaRPr lang="tr-TR"/>
          </a:p>
        </p:txBody>
      </p:sp>
      <p:sp>
        <p:nvSpPr>
          <p:cNvPr id="1027" name="Rectangle 3"/>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none" lIns="83475" tIns="41738" rIns="83475" bIns="41738" numCol="1" anchor="ctr" anchorCtr="0" compatLnSpc="1">
            <a:prstTxWarp prst="textNoShape">
              <a:avLst/>
            </a:prstTxWarp>
          </a:bodyPr>
          <a:lstStyle>
            <a:lvl1pPr algn="ctr" eaLnBrk="0" hangingPunct="0">
              <a:defRPr sz="1300" b="0">
                <a:latin typeface="Times New Roman" pitchFamily="18" charset="0"/>
                <a:cs typeface="+mn-cs"/>
              </a:defRPr>
            </a:lvl1pPr>
          </a:lstStyle>
          <a:p>
            <a:pPr>
              <a:defRPr/>
            </a:pPr>
            <a:endParaRPr lang="tr-TR"/>
          </a:p>
        </p:txBody>
      </p:sp>
      <p:sp>
        <p:nvSpPr>
          <p:cNvPr id="1028" name="Rectangle 4"/>
          <p:cNvSpPr>
            <a:spLocks noGrp="1" noChangeArrowheads="1"/>
          </p:cNvSpPr>
          <p:nvPr>
            <p:ph type="sldNum" sz="quarter" idx="4"/>
          </p:nvPr>
        </p:nvSpPr>
        <p:spPr bwMode="auto">
          <a:xfrm>
            <a:off x="6553200" y="6248400"/>
            <a:ext cx="1905000" cy="457200"/>
          </a:xfrm>
          <a:prstGeom prst="rect">
            <a:avLst/>
          </a:prstGeom>
          <a:noFill/>
          <a:ln w="9525">
            <a:noFill/>
            <a:miter lim="800000"/>
            <a:headEnd/>
            <a:tailEnd/>
          </a:ln>
          <a:effectLst/>
        </p:spPr>
        <p:txBody>
          <a:bodyPr vert="horz" wrap="none" lIns="83475" tIns="41738" rIns="83475" bIns="41738" numCol="1" anchor="ctr" anchorCtr="0" compatLnSpc="1">
            <a:prstTxWarp prst="textNoShape">
              <a:avLst/>
            </a:prstTxWarp>
          </a:bodyPr>
          <a:lstStyle>
            <a:lvl1pPr algn="r" eaLnBrk="0" hangingPunct="0">
              <a:defRPr sz="1300" b="0">
                <a:latin typeface="Times New Roman" pitchFamily="18" charset="0"/>
                <a:cs typeface="+mn-cs"/>
              </a:defRPr>
            </a:lvl1pPr>
          </a:lstStyle>
          <a:p>
            <a:pPr>
              <a:defRPr/>
            </a:pPr>
            <a:fld id="{41C847AD-2643-48BB-81D4-E22423895DDA}" type="slidenum">
              <a:rPr lang="tr-TR"/>
              <a:pPr>
                <a:defRPr/>
              </a:pPr>
              <a:t>‹#›</a:t>
            </a:fld>
            <a:endParaRPr lang="tr-TR"/>
          </a:p>
        </p:txBody>
      </p:sp>
      <p:sp>
        <p:nvSpPr>
          <p:cNvPr id="1029" name="Rectangle 5"/>
          <p:cNvSpPr>
            <a:spLocks noGrp="1" noChangeArrowheads="1"/>
          </p:cNvSpPr>
          <p:nvPr>
            <p:ph type="title"/>
          </p:nvPr>
        </p:nvSpPr>
        <p:spPr bwMode="auto">
          <a:xfrm>
            <a:off x="685800" y="457200"/>
            <a:ext cx="7772400" cy="1143000"/>
          </a:xfrm>
          <a:prstGeom prst="rect">
            <a:avLst/>
          </a:prstGeom>
          <a:noFill/>
          <a:ln w="9525">
            <a:noFill/>
            <a:miter lim="800000"/>
            <a:headEnd/>
            <a:tailEnd/>
          </a:ln>
        </p:spPr>
        <p:txBody>
          <a:bodyPr vert="horz" wrap="square" lIns="82036" tIns="40298" rIns="82036" bIns="40298" numCol="1" anchor="b" anchorCtr="0" compatLnSpc="1">
            <a:prstTxWarp prst="textNoShape">
              <a:avLst/>
            </a:prstTxWarp>
          </a:bodyPr>
          <a:lstStyle/>
          <a:p>
            <a:pPr lvl="0"/>
            <a:r>
              <a:rPr lang="en-US" smtClean="0"/>
              <a:t>Click to edit Master title style</a:t>
            </a:r>
          </a:p>
        </p:txBody>
      </p:sp>
      <p:sp>
        <p:nvSpPr>
          <p:cNvPr id="1030" name="Rectangle 6"/>
          <p:cNvSpPr>
            <a:spLocks noGrp="1" noChangeArrowheads="1"/>
          </p:cNvSpPr>
          <p:nvPr>
            <p:ph type="body" idx="1"/>
          </p:nvPr>
        </p:nvSpPr>
        <p:spPr bwMode="auto">
          <a:xfrm>
            <a:off x="685800" y="1981200"/>
            <a:ext cx="7772400" cy="4114800"/>
          </a:xfrm>
          <a:prstGeom prst="rect">
            <a:avLst/>
          </a:prstGeom>
          <a:noFill/>
          <a:ln w="9525">
            <a:noFill/>
            <a:miter lim="800000"/>
            <a:headEnd/>
            <a:tailEnd/>
          </a:ln>
        </p:spPr>
        <p:txBody>
          <a:bodyPr vert="horz" wrap="square" lIns="82036" tIns="40298" rIns="82036" bIns="40298"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Tree>
  </p:cSld>
  <p:clrMap bg1="dk2" tx1="lt1" bg2="dk1" tx2="lt2" accent1="accent1" accent2="accent2" accent3="accent3" accent4="accent4" accent5="accent5" accent6="accent6" hlink="hlink" folHlink="folHlink"/>
  <p:sldLayoutIdLst>
    <p:sldLayoutId id="2147484626" r:id="rId1"/>
    <p:sldLayoutId id="2147484615" r:id="rId2"/>
    <p:sldLayoutId id="2147484616" r:id="rId3"/>
    <p:sldLayoutId id="2147484617" r:id="rId4"/>
    <p:sldLayoutId id="2147484618" r:id="rId5"/>
    <p:sldLayoutId id="2147484619" r:id="rId6"/>
    <p:sldLayoutId id="2147484620" r:id="rId7"/>
    <p:sldLayoutId id="2147484621" r:id="rId8"/>
    <p:sldLayoutId id="2147484622" r:id="rId9"/>
    <p:sldLayoutId id="2147484623" r:id="rId10"/>
    <p:sldLayoutId id="2147484624" r:id="rId11"/>
    <p:sldLayoutId id="2147484625" r:id="rId12"/>
  </p:sldLayoutIdLst>
  <p:txStyles>
    <p:titleStyle>
      <a:lvl1pPr algn="ctr" defTabSz="828675" rtl="0" eaLnBrk="0" fontAlgn="base" hangingPunct="0">
        <a:spcBef>
          <a:spcPct val="0"/>
        </a:spcBef>
        <a:spcAft>
          <a:spcPct val="0"/>
        </a:spcAft>
        <a:defRPr sz="4000" b="1">
          <a:solidFill>
            <a:schemeClr val="tx2"/>
          </a:solidFill>
          <a:latin typeface="+mj-lt"/>
          <a:ea typeface="+mj-ea"/>
          <a:cs typeface="+mj-cs"/>
        </a:defRPr>
      </a:lvl1pPr>
      <a:lvl2pPr algn="ctr" defTabSz="828675" rtl="0" eaLnBrk="0" fontAlgn="base" hangingPunct="0">
        <a:spcBef>
          <a:spcPct val="0"/>
        </a:spcBef>
        <a:spcAft>
          <a:spcPct val="0"/>
        </a:spcAft>
        <a:defRPr sz="4000" b="1">
          <a:solidFill>
            <a:schemeClr val="tx2"/>
          </a:solidFill>
          <a:latin typeface="Arial" charset="0"/>
        </a:defRPr>
      </a:lvl2pPr>
      <a:lvl3pPr algn="ctr" defTabSz="828675" rtl="0" eaLnBrk="0" fontAlgn="base" hangingPunct="0">
        <a:spcBef>
          <a:spcPct val="0"/>
        </a:spcBef>
        <a:spcAft>
          <a:spcPct val="0"/>
        </a:spcAft>
        <a:defRPr sz="4000" b="1">
          <a:solidFill>
            <a:schemeClr val="tx2"/>
          </a:solidFill>
          <a:latin typeface="Arial" charset="0"/>
        </a:defRPr>
      </a:lvl3pPr>
      <a:lvl4pPr algn="ctr" defTabSz="828675" rtl="0" eaLnBrk="0" fontAlgn="base" hangingPunct="0">
        <a:spcBef>
          <a:spcPct val="0"/>
        </a:spcBef>
        <a:spcAft>
          <a:spcPct val="0"/>
        </a:spcAft>
        <a:defRPr sz="4000" b="1">
          <a:solidFill>
            <a:schemeClr val="tx2"/>
          </a:solidFill>
          <a:latin typeface="Arial" charset="0"/>
        </a:defRPr>
      </a:lvl4pPr>
      <a:lvl5pPr algn="ctr" defTabSz="828675" rtl="0" eaLnBrk="0" fontAlgn="base" hangingPunct="0">
        <a:spcBef>
          <a:spcPct val="0"/>
        </a:spcBef>
        <a:spcAft>
          <a:spcPct val="0"/>
        </a:spcAft>
        <a:defRPr sz="4000" b="1">
          <a:solidFill>
            <a:schemeClr val="tx2"/>
          </a:solidFill>
          <a:latin typeface="Arial" charset="0"/>
        </a:defRPr>
      </a:lvl5pPr>
      <a:lvl6pPr marL="457200" algn="ctr" defTabSz="828675" rtl="0" eaLnBrk="0" fontAlgn="base" hangingPunct="0">
        <a:spcBef>
          <a:spcPct val="0"/>
        </a:spcBef>
        <a:spcAft>
          <a:spcPct val="0"/>
        </a:spcAft>
        <a:defRPr sz="4000" b="1">
          <a:solidFill>
            <a:schemeClr val="tx2"/>
          </a:solidFill>
          <a:latin typeface="Arial" charset="0"/>
        </a:defRPr>
      </a:lvl6pPr>
      <a:lvl7pPr marL="914400" algn="ctr" defTabSz="828675" rtl="0" eaLnBrk="0" fontAlgn="base" hangingPunct="0">
        <a:spcBef>
          <a:spcPct val="0"/>
        </a:spcBef>
        <a:spcAft>
          <a:spcPct val="0"/>
        </a:spcAft>
        <a:defRPr sz="4000" b="1">
          <a:solidFill>
            <a:schemeClr val="tx2"/>
          </a:solidFill>
          <a:latin typeface="Arial" charset="0"/>
        </a:defRPr>
      </a:lvl7pPr>
      <a:lvl8pPr marL="1371600" algn="ctr" defTabSz="828675" rtl="0" eaLnBrk="0" fontAlgn="base" hangingPunct="0">
        <a:spcBef>
          <a:spcPct val="0"/>
        </a:spcBef>
        <a:spcAft>
          <a:spcPct val="0"/>
        </a:spcAft>
        <a:defRPr sz="4000" b="1">
          <a:solidFill>
            <a:schemeClr val="tx2"/>
          </a:solidFill>
          <a:latin typeface="Arial" charset="0"/>
        </a:defRPr>
      </a:lvl8pPr>
      <a:lvl9pPr marL="1828800" algn="ctr" defTabSz="828675" rtl="0" eaLnBrk="0" fontAlgn="base" hangingPunct="0">
        <a:spcBef>
          <a:spcPct val="0"/>
        </a:spcBef>
        <a:spcAft>
          <a:spcPct val="0"/>
        </a:spcAft>
        <a:defRPr sz="4000" b="1">
          <a:solidFill>
            <a:schemeClr val="tx2"/>
          </a:solidFill>
          <a:latin typeface="Arial" charset="0"/>
        </a:defRPr>
      </a:lvl9pPr>
    </p:titleStyle>
    <p:bodyStyle>
      <a:lvl1pPr marL="311150" indent="-311150" algn="l" defTabSz="828675" rtl="0" eaLnBrk="0" fontAlgn="base" hangingPunct="0">
        <a:spcBef>
          <a:spcPct val="20000"/>
        </a:spcBef>
        <a:spcAft>
          <a:spcPct val="0"/>
        </a:spcAft>
        <a:buClr>
          <a:schemeClr val="tx1"/>
        </a:buClr>
        <a:buChar char="•"/>
        <a:defRPr sz="2500" b="1">
          <a:solidFill>
            <a:schemeClr val="tx1"/>
          </a:solidFill>
          <a:latin typeface="+mn-lt"/>
          <a:ea typeface="+mn-ea"/>
          <a:cs typeface="+mn-cs"/>
        </a:defRPr>
      </a:lvl1pPr>
      <a:lvl2pPr marL="673100" indent="-258763" algn="l" defTabSz="828675" rtl="0" eaLnBrk="0" fontAlgn="base" hangingPunct="0">
        <a:spcBef>
          <a:spcPct val="20000"/>
        </a:spcBef>
        <a:spcAft>
          <a:spcPct val="0"/>
        </a:spcAft>
        <a:buClr>
          <a:schemeClr val="tx1"/>
        </a:buClr>
        <a:buSzPct val="50000"/>
        <a:buChar char="•"/>
        <a:defRPr sz="2500">
          <a:solidFill>
            <a:schemeClr val="tx1"/>
          </a:solidFill>
          <a:latin typeface="Times New Roman" pitchFamily="18" charset="0"/>
        </a:defRPr>
      </a:lvl2pPr>
      <a:lvl3pPr marL="1036638" indent="-207963" algn="l" defTabSz="828675" rtl="0" eaLnBrk="0" fontAlgn="base" hangingPunct="0">
        <a:spcBef>
          <a:spcPct val="20000"/>
        </a:spcBef>
        <a:spcAft>
          <a:spcPct val="0"/>
        </a:spcAft>
        <a:buClr>
          <a:schemeClr val="tx1"/>
        </a:buClr>
        <a:buChar char="•"/>
        <a:defRPr sz="2200">
          <a:solidFill>
            <a:schemeClr val="tx1"/>
          </a:solidFill>
          <a:latin typeface="Times New Roman" pitchFamily="18" charset="0"/>
        </a:defRPr>
      </a:lvl3pPr>
      <a:lvl4pPr marL="1450975" indent="-207963" algn="l" defTabSz="828675" rtl="0" eaLnBrk="0" fontAlgn="base" hangingPunct="0">
        <a:spcBef>
          <a:spcPct val="20000"/>
        </a:spcBef>
        <a:spcAft>
          <a:spcPct val="0"/>
        </a:spcAft>
        <a:buClr>
          <a:schemeClr val="tx1"/>
        </a:buClr>
        <a:buChar char="•"/>
        <a:defRPr>
          <a:solidFill>
            <a:schemeClr val="tx1"/>
          </a:solidFill>
          <a:latin typeface="Times New Roman" pitchFamily="18" charset="0"/>
        </a:defRPr>
      </a:lvl4pPr>
      <a:lvl5pPr marL="1865313" indent="-207963" algn="l" defTabSz="828675" rtl="0" eaLnBrk="0" fontAlgn="base" hangingPunct="0">
        <a:spcBef>
          <a:spcPct val="20000"/>
        </a:spcBef>
        <a:spcAft>
          <a:spcPct val="0"/>
        </a:spcAft>
        <a:buClr>
          <a:schemeClr val="tx1"/>
        </a:buClr>
        <a:buChar char="•"/>
        <a:defRPr>
          <a:solidFill>
            <a:schemeClr val="tx1"/>
          </a:solidFill>
          <a:latin typeface="Times New Roman" pitchFamily="18" charset="0"/>
        </a:defRPr>
      </a:lvl5pPr>
      <a:lvl6pPr marL="2322513" indent="-207963" algn="l" defTabSz="828675" rtl="0" eaLnBrk="0" fontAlgn="base" hangingPunct="0">
        <a:spcBef>
          <a:spcPct val="20000"/>
        </a:spcBef>
        <a:spcAft>
          <a:spcPct val="0"/>
        </a:spcAft>
        <a:buClr>
          <a:schemeClr val="tx1"/>
        </a:buClr>
        <a:buChar char="•"/>
        <a:defRPr>
          <a:solidFill>
            <a:schemeClr val="tx1"/>
          </a:solidFill>
          <a:latin typeface="Times New Roman" pitchFamily="18" charset="0"/>
        </a:defRPr>
      </a:lvl6pPr>
      <a:lvl7pPr marL="2779713" indent="-207963" algn="l" defTabSz="828675" rtl="0" eaLnBrk="0" fontAlgn="base" hangingPunct="0">
        <a:spcBef>
          <a:spcPct val="20000"/>
        </a:spcBef>
        <a:spcAft>
          <a:spcPct val="0"/>
        </a:spcAft>
        <a:buClr>
          <a:schemeClr val="tx1"/>
        </a:buClr>
        <a:buChar char="•"/>
        <a:defRPr>
          <a:solidFill>
            <a:schemeClr val="tx1"/>
          </a:solidFill>
          <a:latin typeface="Times New Roman" pitchFamily="18" charset="0"/>
        </a:defRPr>
      </a:lvl7pPr>
      <a:lvl8pPr marL="3236913" indent="-207963" algn="l" defTabSz="828675" rtl="0" eaLnBrk="0" fontAlgn="base" hangingPunct="0">
        <a:spcBef>
          <a:spcPct val="20000"/>
        </a:spcBef>
        <a:spcAft>
          <a:spcPct val="0"/>
        </a:spcAft>
        <a:buClr>
          <a:schemeClr val="tx1"/>
        </a:buClr>
        <a:buChar char="•"/>
        <a:defRPr>
          <a:solidFill>
            <a:schemeClr val="tx1"/>
          </a:solidFill>
          <a:latin typeface="Times New Roman" pitchFamily="18" charset="0"/>
        </a:defRPr>
      </a:lvl8pPr>
      <a:lvl9pPr marL="3694113" indent="-207963" algn="l" defTabSz="828675" rtl="0" eaLnBrk="0" fontAlgn="base" hangingPunct="0">
        <a:spcBef>
          <a:spcPct val="20000"/>
        </a:spcBef>
        <a:spcAft>
          <a:spcPct val="0"/>
        </a:spcAft>
        <a:buClr>
          <a:schemeClr val="tx1"/>
        </a:buClr>
        <a:buChar char="•"/>
        <a:defRPr>
          <a:solidFill>
            <a:schemeClr val="tx1"/>
          </a:solidFill>
          <a:latin typeface="Times New Roman" pitchFamily="18" charset="0"/>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4" Type="http://schemas.openxmlformats.org/officeDocument/2006/relationships/image" Target="../media/image2.jpeg"/><Relationship Id="rId5" Type="http://schemas.openxmlformats.org/officeDocument/2006/relationships/image" Target="../media/image3.tiff"/><Relationship Id="rId1" Type="http://schemas.openxmlformats.org/officeDocument/2006/relationships/slideLayout" Target="../slideLayouts/slideLayout12.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98.png"/></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99.png"/></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00.png"/></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1.xml"/><Relationship Id="rId3" Type="http://schemas.openxmlformats.org/officeDocument/2006/relationships/image" Target="../media/image101.png"/></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02.jpeg"/><Relationship Id="rId3" Type="http://schemas.openxmlformats.org/officeDocument/2006/relationships/image" Target="../media/image103.jpeg"/></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04.jpeg"/><Relationship Id="rId3" Type="http://schemas.openxmlformats.org/officeDocument/2006/relationships/image" Target="../media/image105.jpeg"/></Relationships>
</file>

<file path=ppt/slides/_rels/slide107.xml.rels><?xml version="1.0" encoding="UTF-8" standalone="yes"?>
<Relationships xmlns="http://schemas.openxmlformats.org/package/2006/relationships"><Relationship Id="rId3" Type="http://schemas.openxmlformats.org/officeDocument/2006/relationships/image" Target="../media/image106.jpeg"/><Relationship Id="rId4" Type="http://schemas.openxmlformats.org/officeDocument/2006/relationships/image" Target="../media/image107.jpeg"/><Relationship Id="rId5" Type="http://schemas.openxmlformats.org/officeDocument/2006/relationships/image" Target="../media/image108.jpeg"/><Relationship Id="rId1" Type="http://schemas.openxmlformats.org/officeDocument/2006/relationships/slideLayout" Target="../slideLayouts/slideLayout2.xml"/><Relationship Id="rId2" Type="http://schemas.openxmlformats.org/officeDocument/2006/relationships/notesSlide" Target="../notesSlides/notesSlide52.xml"/></Relationships>
</file>

<file path=ppt/slides/_rels/slide108.xml.rels><?xml version="1.0" encoding="UTF-8" standalone="yes"?>
<Relationships xmlns="http://schemas.openxmlformats.org/package/2006/relationships"><Relationship Id="rId3" Type="http://schemas.openxmlformats.org/officeDocument/2006/relationships/image" Target="../media/image110.jpeg"/><Relationship Id="rId4" Type="http://schemas.openxmlformats.org/officeDocument/2006/relationships/image" Target="../media/image111.jpeg"/><Relationship Id="rId1" Type="http://schemas.openxmlformats.org/officeDocument/2006/relationships/slideLayout" Target="../slideLayouts/slideLayout2.xml"/><Relationship Id="rId2" Type="http://schemas.openxmlformats.org/officeDocument/2006/relationships/image" Target="../media/image109.jpeg"/></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12.JP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image" Target="../media/image8.jpeg"/></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13.jpeg"/></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3.xml"/></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4.xm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14.png"/></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15.png"/></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16.png"/></Relationships>
</file>

<file path=ppt/slides/_rels/slide1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17.png"/></Relationships>
</file>

<file path=ppt/slides/_rels/slide1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18.png"/></Relationships>
</file>

<file path=ppt/slides/_rels/slide1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19.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 Id="rId3" Type="http://schemas.openxmlformats.org/officeDocument/2006/relationships/image" Target="../media/image9.png"/></Relationships>
</file>

<file path=ppt/slides/_rels/slide1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20.png"/></Relationships>
</file>

<file path=ppt/slides/_rels/slide1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21.png"/></Relationships>
</file>

<file path=ppt/slides/_rels/slide1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22.png"/></Relationships>
</file>

<file path=ppt/slides/_rels/slide1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23.png"/></Relationships>
</file>

<file path=ppt/slides/_rels/slide12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24.png"/></Relationships>
</file>

<file path=ppt/slides/_rels/slide12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25.png"/></Relationships>
</file>

<file path=ppt/slides/_rels/slide12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26.png"/></Relationships>
</file>

<file path=ppt/slides/_rels/slide12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27.png"/></Relationships>
</file>

<file path=ppt/slides/_rels/slide12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28.png"/></Relationships>
</file>

<file path=ppt/slides/_rels/slide12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29.png"/></Relationships>
</file>

<file path=ppt/slides/_rels/slide13.xml.rels><?xml version="1.0" encoding="UTF-8" standalone="yes"?>
<Relationships xmlns="http://schemas.openxmlformats.org/package/2006/relationships"><Relationship Id="rId3" Type="http://schemas.openxmlformats.org/officeDocument/2006/relationships/image" Target="../media/image10.jpeg"/><Relationship Id="rId4" Type="http://schemas.openxmlformats.org/officeDocument/2006/relationships/image" Target="../media/image11.jpeg"/><Relationship Id="rId5" Type="http://schemas.openxmlformats.org/officeDocument/2006/relationships/image" Target="../media/image12.jpeg"/><Relationship Id="rId1" Type="http://schemas.openxmlformats.org/officeDocument/2006/relationships/slideLayout" Target="../slideLayouts/slideLayout9.xml"/><Relationship Id="rId2" Type="http://schemas.openxmlformats.org/officeDocument/2006/relationships/notesSlide" Target="../notesSlides/notesSlide8.xml"/></Relationships>
</file>

<file path=ppt/slides/_rels/slide13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30.png"/></Relationships>
</file>

<file path=ppt/slides/_rels/slide13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31.png"/></Relationships>
</file>

<file path=ppt/slides/_rels/slide13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32.png"/></Relationships>
</file>

<file path=ppt/slides/_rels/slide13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33.png"/></Relationships>
</file>

<file path=ppt/slides/_rels/slide13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34.png"/></Relationships>
</file>

<file path=ppt/slides/_rels/slide13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35.png"/></Relationships>
</file>

<file path=ppt/slides/_rels/slide13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36.png"/></Relationships>
</file>

<file path=ppt/slides/_rels/slide13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37.png"/></Relationships>
</file>

<file path=ppt/slides/_rels/slide13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38.png"/></Relationships>
</file>

<file path=ppt/slides/_rels/slide13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39.png"/></Relationships>
</file>

<file path=ppt/slides/_rels/slide14.xml.rels><?xml version="1.0" encoding="UTF-8" standalone="yes"?>
<Relationships xmlns="http://schemas.openxmlformats.org/package/2006/relationships"><Relationship Id="rId3" Type="http://schemas.openxmlformats.org/officeDocument/2006/relationships/image" Target="../media/image1.jpeg"/><Relationship Id="rId4" Type="http://schemas.openxmlformats.org/officeDocument/2006/relationships/image" Target="../media/image2.jpeg"/><Relationship Id="rId1" Type="http://schemas.openxmlformats.org/officeDocument/2006/relationships/slideLayout" Target="../slideLayouts/slideLayout2.xml"/><Relationship Id="rId2" Type="http://schemas.openxmlformats.org/officeDocument/2006/relationships/notesSlide" Target="../notesSlides/notesSlide9.xml"/></Relationships>
</file>

<file path=ppt/slides/_rels/slide14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40.png"/></Relationships>
</file>

<file path=ppt/slides/_rels/slide14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41.png"/></Relationships>
</file>

<file path=ppt/slides/_rels/slide14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42.png"/></Relationships>
</file>

<file path=ppt/slides/_rels/slide143.xml.rels><?xml version="1.0" encoding="UTF-8" standalone="yes"?>
<Relationships xmlns="http://schemas.openxmlformats.org/package/2006/relationships"><Relationship Id="rId3" Type="http://schemas.openxmlformats.org/officeDocument/2006/relationships/image" Target="../media/image143.png"/><Relationship Id="rId4" Type="http://schemas.openxmlformats.org/officeDocument/2006/relationships/image" Target="../media/image144.png"/><Relationship Id="rId1" Type="http://schemas.openxmlformats.org/officeDocument/2006/relationships/slideLayout" Target="../slideLayouts/slideLayout2.xml"/><Relationship Id="rId2" Type="http://schemas.openxmlformats.org/officeDocument/2006/relationships/notesSlide" Target="../notesSlides/notesSlide55.xml"/></Relationships>
</file>

<file path=ppt/slides/_rels/slide144.xml.rels><?xml version="1.0" encoding="UTF-8" standalone="yes"?>
<Relationships xmlns="http://schemas.openxmlformats.org/package/2006/relationships"><Relationship Id="rId3" Type="http://schemas.openxmlformats.org/officeDocument/2006/relationships/image" Target="../media/image144.png"/><Relationship Id="rId4" Type="http://schemas.openxmlformats.org/officeDocument/2006/relationships/image" Target="../media/image145.png"/><Relationship Id="rId1" Type="http://schemas.openxmlformats.org/officeDocument/2006/relationships/slideLayout" Target="../slideLayouts/slideLayout2.xml"/><Relationship Id="rId2" Type="http://schemas.openxmlformats.org/officeDocument/2006/relationships/notesSlide" Target="../notesSlides/notesSlide56.xml"/></Relationships>
</file>

<file path=ppt/slides/_rels/slide14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46.png"/></Relationships>
</file>

<file path=ppt/slides/_rels/slide14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47.png"/></Relationships>
</file>

<file path=ppt/slides/_rels/slide147.xml.rels><?xml version="1.0" encoding="UTF-8" standalone="yes"?>
<Relationships xmlns="http://schemas.openxmlformats.org/package/2006/relationships"><Relationship Id="rId3" Type="http://schemas.openxmlformats.org/officeDocument/2006/relationships/image" Target="../media/image149.jpeg"/><Relationship Id="rId4" Type="http://schemas.openxmlformats.org/officeDocument/2006/relationships/image" Target="../media/image144.png"/><Relationship Id="rId1" Type="http://schemas.openxmlformats.org/officeDocument/2006/relationships/slideLayout" Target="../slideLayouts/slideLayout7.xml"/><Relationship Id="rId2" Type="http://schemas.openxmlformats.org/officeDocument/2006/relationships/image" Target="../media/image148.jpeg"/></Relationships>
</file>

<file path=ppt/slides/_rels/slide14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7.xml"/><Relationship Id="rId3" Type="http://schemas.openxmlformats.org/officeDocument/2006/relationships/image" Target="../media/image144.png"/></Relationships>
</file>

<file path=ppt/slides/_rels/slide149.xml.rels><?xml version="1.0" encoding="UTF-8" standalone="yes"?>
<Relationships xmlns="http://schemas.openxmlformats.org/package/2006/relationships"><Relationship Id="rId3" Type="http://schemas.openxmlformats.org/officeDocument/2006/relationships/image" Target="../media/image150.png"/><Relationship Id="rId4" Type="http://schemas.openxmlformats.org/officeDocument/2006/relationships/image" Target="../media/image144.png"/><Relationship Id="rId1" Type="http://schemas.openxmlformats.org/officeDocument/2006/relationships/slideLayout" Target="../slideLayouts/slideLayout2.xml"/><Relationship Id="rId2" Type="http://schemas.openxmlformats.org/officeDocument/2006/relationships/notesSlide" Target="../notesSlides/notesSlide58.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3.png"/></Relationships>
</file>

<file path=ppt/slides/_rels/slide150.xml.rels><?xml version="1.0" encoding="UTF-8" standalone="yes"?>
<Relationships xmlns="http://schemas.openxmlformats.org/package/2006/relationships"><Relationship Id="rId3" Type="http://schemas.openxmlformats.org/officeDocument/2006/relationships/image" Target="../media/image144.png"/><Relationship Id="rId4" Type="http://schemas.openxmlformats.org/officeDocument/2006/relationships/image" Target="../media/image151.png"/><Relationship Id="rId1" Type="http://schemas.openxmlformats.org/officeDocument/2006/relationships/slideLayout" Target="../slideLayouts/slideLayout2.xml"/><Relationship Id="rId2" Type="http://schemas.openxmlformats.org/officeDocument/2006/relationships/notesSlide" Target="../notesSlides/notesSlide59.xml"/></Relationships>
</file>

<file path=ppt/slides/_rels/slide151.xml.rels><?xml version="1.0" encoding="UTF-8" standalone="yes"?>
<Relationships xmlns="http://schemas.openxmlformats.org/package/2006/relationships"><Relationship Id="rId3" Type="http://schemas.openxmlformats.org/officeDocument/2006/relationships/image" Target="../media/image152.png"/><Relationship Id="rId4" Type="http://schemas.openxmlformats.org/officeDocument/2006/relationships/image" Target="../media/image153.png"/><Relationship Id="rId1" Type="http://schemas.openxmlformats.org/officeDocument/2006/relationships/slideLayout" Target="../slideLayouts/slideLayout2.xml"/><Relationship Id="rId2" Type="http://schemas.openxmlformats.org/officeDocument/2006/relationships/notesSlide" Target="../notesSlides/notesSlide60.xml"/></Relationships>
</file>

<file path=ppt/slides/_rels/slide152.xml.rels><?xml version="1.0" encoding="UTF-8" standalone="yes"?>
<Relationships xmlns="http://schemas.openxmlformats.org/package/2006/relationships"><Relationship Id="rId3" Type="http://schemas.openxmlformats.org/officeDocument/2006/relationships/image" Target="../media/image152.png"/><Relationship Id="rId4" Type="http://schemas.openxmlformats.org/officeDocument/2006/relationships/image" Target="../media/image154.png"/><Relationship Id="rId1" Type="http://schemas.openxmlformats.org/officeDocument/2006/relationships/slideLayout" Target="../slideLayouts/slideLayout2.xml"/><Relationship Id="rId2" Type="http://schemas.openxmlformats.org/officeDocument/2006/relationships/notesSlide" Target="../notesSlides/notesSlide61.xml"/></Relationships>
</file>

<file path=ppt/slides/_rels/slide153.xml.rels><?xml version="1.0" encoding="UTF-8" standalone="yes"?>
<Relationships xmlns="http://schemas.openxmlformats.org/package/2006/relationships"><Relationship Id="rId3" Type="http://schemas.openxmlformats.org/officeDocument/2006/relationships/image" Target="../media/image152.png"/><Relationship Id="rId4" Type="http://schemas.openxmlformats.org/officeDocument/2006/relationships/image" Target="../media/image155.png"/><Relationship Id="rId1" Type="http://schemas.openxmlformats.org/officeDocument/2006/relationships/slideLayout" Target="../slideLayouts/slideLayout2.xml"/><Relationship Id="rId2" Type="http://schemas.openxmlformats.org/officeDocument/2006/relationships/notesSlide" Target="../notesSlides/notesSlide62.xml"/></Relationships>
</file>

<file path=ppt/slides/_rels/slide15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63.xml"/><Relationship Id="rId3" Type="http://schemas.openxmlformats.org/officeDocument/2006/relationships/image" Target="../media/image156.png"/></Relationships>
</file>

<file path=ppt/slides/_rels/slide15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57.png"/></Relationships>
</file>

<file path=ppt/slides/_rels/slide15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58.png"/></Relationships>
</file>

<file path=ppt/slides/_rels/slide15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59.png"/></Relationships>
</file>

<file path=ppt/slides/_rels/slide15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60.png"/></Relationships>
</file>

<file path=ppt/slides/_rels/slide15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61.png"/></Relationships>
</file>

<file path=ppt/slides/_rels/slide16.xml.rels><?xml version="1.0" encoding="UTF-8" standalone="yes"?>
<Relationships xmlns="http://schemas.openxmlformats.org/package/2006/relationships"><Relationship Id="rId3" Type="http://schemas.openxmlformats.org/officeDocument/2006/relationships/image" Target="../media/image14.png"/><Relationship Id="rId4" Type="http://schemas.openxmlformats.org/officeDocument/2006/relationships/image" Target="../media/image15.png"/><Relationship Id="rId1" Type="http://schemas.openxmlformats.org/officeDocument/2006/relationships/slideLayout" Target="../slideLayouts/slideLayout7.xml"/><Relationship Id="rId2" Type="http://schemas.openxmlformats.org/officeDocument/2006/relationships/notesSlide" Target="../notesSlides/notesSlide10.xml"/></Relationships>
</file>

<file path=ppt/slides/_rels/slide16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62.png"/><Relationship Id="rId3" Type="http://schemas.openxmlformats.org/officeDocument/2006/relationships/image" Target="../media/image163.png"/></Relationships>
</file>

<file path=ppt/slides/_rels/slide161.xml.rels><?xml version="1.0" encoding="UTF-8" standalone="yes"?>
<Relationships xmlns="http://schemas.openxmlformats.org/package/2006/relationships"><Relationship Id="rId3" Type="http://schemas.openxmlformats.org/officeDocument/2006/relationships/image" Target="../media/image163.png"/><Relationship Id="rId4" Type="http://schemas.openxmlformats.org/officeDocument/2006/relationships/image" Target="../media/image162.png"/><Relationship Id="rId1" Type="http://schemas.openxmlformats.org/officeDocument/2006/relationships/slideLayout" Target="../slideLayouts/slideLayout2.xml"/><Relationship Id="rId2" Type="http://schemas.openxmlformats.org/officeDocument/2006/relationships/image" Target="../media/image164.png"/></Relationships>
</file>

<file path=ppt/slides/_rels/slide162.xml.rels><?xml version="1.0" encoding="UTF-8" standalone="yes"?>
<Relationships xmlns="http://schemas.openxmlformats.org/package/2006/relationships"><Relationship Id="rId3" Type="http://schemas.openxmlformats.org/officeDocument/2006/relationships/image" Target="../media/image163.png"/><Relationship Id="rId4" Type="http://schemas.openxmlformats.org/officeDocument/2006/relationships/image" Target="../media/image165.png"/><Relationship Id="rId1" Type="http://schemas.openxmlformats.org/officeDocument/2006/relationships/slideLayout" Target="../slideLayouts/slideLayout2.xml"/><Relationship Id="rId2" Type="http://schemas.openxmlformats.org/officeDocument/2006/relationships/notesSlide" Target="../notesSlides/notesSlide64.xml"/></Relationships>
</file>

<file path=ppt/slides/_rels/slide163.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166.png"/></Relationships>
</file>

<file path=ppt/slides/_rels/slide1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6.xml.rels><?xml version="1.0" encoding="UTF-8" standalone="yes"?>
<Relationships xmlns="http://schemas.openxmlformats.org/package/2006/relationships"><Relationship Id="rId3" Type="http://schemas.openxmlformats.org/officeDocument/2006/relationships/image" Target="../media/image167.png"/><Relationship Id="rId4" Type="http://schemas.openxmlformats.org/officeDocument/2006/relationships/image" Target="../media/image168.png"/><Relationship Id="rId5" Type="http://schemas.openxmlformats.org/officeDocument/2006/relationships/image" Target="../media/image169.png"/><Relationship Id="rId6" Type="http://schemas.openxmlformats.org/officeDocument/2006/relationships/image" Target="../media/image170.png"/><Relationship Id="rId7" Type="http://schemas.openxmlformats.org/officeDocument/2006/relationships/image" Target="../media/image171.png"/><Relationship Id="rId8" Type="http://schemas.openxmlformats.org/officeDocument/2006/relationships/image" Target="../media/image172.png"/><Relationship Id="rId1" Type="http://schemas.openxmlformats.org/officeDocument/2006/relationships/slideLayout" Target="../slideLayouts/slideLayout7.xml"/><Relationship Id="rId2" Type="http://schemas.openxmlformats.org/officeDocument/2006/relationships/notesSlide" Target="../notesSlides/notesSlide65.xml"/></Relationships>
</file>

<file path=ppt/slides/_rels/slide167.xml.rels><?xml version="1.0" encoding="UTF-8" standalone="yes"?>
<Relationships xmlns="http://schemas.openxmlformats.org/package/2006/relationships"><Relationship Id="rId3" Type="http://schemas.openxmlformats.org/officeDocument/2006/relationships/image" Target="../media/image174.png"/><Relationship Id="rId4" Type="http://schemas.openxmlformats.org/officeDocument/2006/relationships/image" Target="../media/image175.png"/><Relationship Id="rId1" Type="http://schemas.openxmlformats.org/officeDocument/2006/relationships/slideLayout" Target="../slideLayouts/slideLayout6.xml"/><Relationship Id="rId2" Type="http://schemas.openxmlformats.org/officeDocument/2006/relationships/image" Target="../media/image173.png"/></Relationships>
</file>

<file path=ppt/slides/_rels/slide16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s>
</file>

<file path=ppt/slides/_rels/slide170.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66.xml"/></Relationships>
</file>

<file path=ppt/slides/_rels/slide171.xml.rels><?xml version="1.0" encoding="UTF-8" standalone="yes"?>
<Relationships xmlns="http://schemas.openxmlformats.org/package/2006/relationships"><Relationship Id="rId3" Type="http://schemas.openxmlformats.org/officeDocument/2006/relationships/image" Target="../media/image176.png"/><Relationship Id="rId4" Type="http://schemas.openxmlformats.org/officeDocument/2006/relationships/image" Target="../media/image177.png"/><Relationship Id="rId1" Type="http://schemas.openxmlformats.org/officeDocument/2006/relationships/slideLayout" Target="../slideLayouts/slideLayout2.xml"/><Relationship Id="rId2" Type="http://schemas.openxmlformats.org/officeDocument/2006/relationships/notesSlide" Target="../notesSlides/notesSlide67.xml"/></Relationships>
</file>

<file path=ppt/slides/_rels/slide172.xml.rels><?xml version="1.0" encoding="UTF-8" standalone="yes"?>
<Relationships xmlns="http://schemas.openxmlformats.org/package/2006/relationships"><Relationship Id="rId3" Type="http://schemas.openxmlformats.org/officeDocument/2006/relationships/image" Target="../media/image178.png"/><Relationship Id="rId4" Type="http://schemas.openxmlformats.org/officeDocument/2006/relationships/image" Target="../media/image176.png"/><Relationship Id="rId1" Type="http://schemas.openxmlformats.org/officeDocument/2006/relationships/slideLayout" Target="../slideLayouts/slideLayout2.xml"/><Relationship Id="rId2" Type="http://schemas.openxmlformats.org/officeDocument/2006/relationships/notesSlide" Target="../notesSlides/notesSlide68.xml"/></Relationships>
</file>

<file path=ppt/slides/_rels/slide17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7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9.xml"/></Relationships>
</file>

<file path=ppt/slides/_rels/slide17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0.xml"/></Relationships>
</file>

<file path=ppt/slides/_rels/slide17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1.xml"/><Relationship Id="rId3" Type="http://schemas.openxmlformats.org/officeDocument/2006/relationships/image" Target="../media/image179.png"/></Relationships>
</file>

<file path=ppt/slides/_rels/slide17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2.xml"/><Relationship Id="rId3" Type="http://schemas.openxmlformats.org/officeDocument/2006/relationships/image" Target="../media/image180.png"/></Relationships>
</file>

<file path=ppt/slides/_rels/slide178.xml.rels><?xml version="1.0" encoding="UTF-8" standalone="yes"?>
<Relationships xmlns="http://schemas.openxmlformats.org/package/2006/relationships"><Relationship Id="rId3" Type="http://schemas.openxmlformats.org/officeDocument/2006/relationships/image" Target="../media/image181.jpeg"/><Relationship Id="rId4" Type="http://schemas.openxmlformats.org/officeDocument/2006/relationships/image" Target="../media/image182.png"/><Relationship Id="rId1" Type="http://schemas.openxmlformats.org/officeDocument/2006/relationships/slideLayout" Target="../slideLayouts/slideLayout2.xml"/><Relationship Id="rId2" Type="http://schemas.openxmlformats.org/officeDocument/2006/relationships/notesSlide" Target="../notesSlides/notesSlide73.xml"/></Relationships>
</file>

<file path=ppt/slides/_rels/slide17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4.xml"/><Relationship Id="rId3" Type="http://schemas.openxmlformats.org/officeDocument/2006/relationships/image" Target="../media/image183.jpe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s>
</file>

<file path=ppt/slides/_rels/slide18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5.xml"/></Relationships>
</file>

<file path=ppt/slides/_rels/slide18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6.xml"/><Relationship Id="rId3" Type="http://schemas.openxmlformats.org/officeDocument/2006/relationships/image" Target="../media/image184.png"/></Relationships>
</file>

<file path=ppt/slides/_rels/slide18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7.xml"/><Relationship Id="rId3" Type="http://schemas.openxmlformats.org/officeDocument/2006/relationships/image" Target="../media/image101.png"/></Relationships>
</file>

<file path=ppt/slides/_rels/slide18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8.xml"/></Relationships>
</file>

<file path=ppt/slides/_rels/slide184.xml.rels><?xml version="1.0" encoding="UTF-8" standalone="yes"?>
<Relationships xmlns="http://schemas.openxmlformats.org/package/2006/relationships"><Relationship Id="rId3" Type="http://schemas.openxmlformats.org/officeDocument/2006/relationships/image" Target="../media/image174.png"/><Relationship Id="rId4" Type="http://schemas.openxmlformats.org/officeDocument/2006/relationships/image" Target="../media/image175.png"/><Relationship Id="rId1" Type="http://schemas.openxmlformats.org/officeDocument/2006/relationships/slideLayout" Target="../slideLayouts/slideLayout6.xml"/><Relationship Id="rId2" Type="http://schemas.openxmlformats.org/officeDocument/2006/relationships/image" Target="../media/image173.png"/></Relationships>
</file>

<file path=ppt/slides/_rels/slide18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9.xml"/></Relationships>
</file>

<file path=ppt/slides/_rels/slide18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0.xml"/></Relationships>
</file>

<file path=ppt/slides/_rels/slide18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1.xml"/></Relationships>
</file>

<file path=ppt/slides/_rels/slide18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2.xml"/></Relationships>
</file>

<file path=ppt/slides/_rels/slide18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3.xml"/><Relationship Id="rId3" Type="http://schemas.openxmlformats.org/officeDocument/2006/relationships/image" Target="../media/image185.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4.jpe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6.jpe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7.jpeg"/><Relationship Id="rId3" Type="http://schemas.openxmlformats.org/officeDocument/2006/relationships/image" Target="../media/image18.jpeg"/></Relationships>
</file>

<file path=ppt/slides/_rels/slide25.xml.rels><?xml version="1.0" encoding="UTF-8" standalone="yes"?>
<Relationships xmlns="http://schemas.openxmlformats.org/package/2006/relationships"><Relationship Id="rId3" Type="http://schemas.openxmlformats.org/officeDocument/2006/relationships/image" Target="../media/image20.jpeg"/><Relationship Id="rId4" Type="http://schemas.openxmlformats.org/officeDocument/2006/relationships/image" Target="../media/image21.jpeg"/><Relationship Id="rId5" Type="http://schemas.openxmlformats.org/officeDocument/2006/relationships/image" Target="../media/image22.jpeg"/><Relationship Id="rId1" Type="http://schemas.openxmlformats.org/officeDocument/2006/relationships/slideLayout" Target="../slideLayouts/slideLayout2.xml"/><Relationship Id="rId2" Type="http://schemas.openxmlformats.org/officeDocument/2006/relationships/image" Target="../media/image19.jpe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3.jpeg"/><Relationship Id="rId3" Type="http://schemas.openxmlformats.org/officeDocument/2006/relationships/image" Target="../media/image24.jpe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5.jpeg"/><Relationship Id="rId3" Type="http://schemas.openxmlformats.org/officeDocument/2006/relationships/image" Target="../media/image26.jpe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7.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8.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5.jpe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9.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0.png"/><Relationship Id="rId3" Type="http://schemas.openxmlformats.org/officeDocument/2006/relationships/image" Target="../media/image31.jpe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32.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3.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4.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7.xml"/><Relationship Id="rId3" Type="http://schemas.openxmlformats.org/officeDocument/2006/relationships/image" Target="../media/image35.png"/></Relationships>
</file>

<file path=ppt/slides/_rels/slide36.xml.rels><?xml version="1.0" encoding="UTF-8" standalone="yes"?>
<Relationships xmlns="http://schemas.openxmlformats.org/package/2006/relationships"><Relationship Id="rId3" Type="http://schemas.openxmlformats.org/officeDocument/2006/relationships/image" Target="../media/image37.jpeg"/><Relationship Id="rId4" Type="http://schemas.openxmlformats.org/officeDocument/2006/relationships/image" Target="../media/image38.jpeg"/><Relationship Id="rId1" Type="http://schemas.openxmlformats.org/officeDocument/2006/relationships/slideLayout" Target="../slideLayouts/slideLayout2.xml"/><Relationship Id="rId2" Type="http://schemas.openxmlformats.org/officeDocument/2006/relationships/image" Target="../media/image36.jpe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9.jpe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0.pn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41.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6.jpe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2.jpeg"/><Relationship Id="rId3" Type="http://schemas.openxmlformats.org/officeDocument/2006/relationships/image" Target="../media/image43.jpe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4.png"/></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5.jpe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6.jpeg"/></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7.png"/></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8.xml"/><Relationship Id="rId3" Type="http://schemas.openxmlformats.org/officeDocument/2006/relationships/image" Target="../media/image48.png"/></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9.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9.png"/></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0.png"/></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0.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7.jpeg"/></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1.png"/></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2.png"/></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3.png"/></Relationships>
</file>

<file path=ppt/slides/_rels/slide53.xml.rels><?xml version="1.0" encoding="UTF-8" standalone="yes"?>
<Relationships xmlns="http://schemas.openxmlformats.org/package/2006/relationships"><Relationship Id="rId3" Type="http://schemas.openxmlformats.org/officeDocument/2006/relationships/image" Target="../media/image54.jpeg"/><Relationship Id="rId4" Type="http://schemas.openxmlformats.org/officeDocument/2006/relationships/image" Target="../media/image55.jpeg"/><Relationship Id="rId1" Type="http://schemas.openxmlformats.org/officeDocument/2006/relationships/slideLayout" Target="../slideLayouts/slideLayout2.xml"/><Relationship Id="rId2" Type="http://schemas.openxmlformats.org/officeDocument/2006/relationships/notesSlide" Target="../notesSlides/notesSlide20.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1.xml"/><Relationship Id="rId3" Type="http://schemas.openxmlformats.org/officeDocument/2006/relationships/image" Target="../media/image56.jpeg"/></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2.xml"/><Relationship Id="rId3" Type="http://schemas.openxmlformats.org/officeDocument/2006/relationships/image" Target="../media/image57.jpeg"/></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8.png"/></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3.xml"/><Relationship Id="rId3" Type="http://schemas.openxmlformats.org/officeDocument/2006/relationships/image" Target="../media/image59.jpeg"/></Relationships>
</file>

<file path=ppt/slides/_rels/slide58.xml.rels><?xml version="1.0" encoding="UTF-8" standalone="yes"?>
<Relationships xmlns="http://schemas.openxmlformats.org/package/2006/relationships"><Relationship Id="rId3" Type="http://schemas.openxmlformats.org/officeDocument/2006/relationships/image" Target="../media/image60.jpeg"/><Relationship Id="rId4" Type="http://schemas.openxmlformats.org/officeDocument/2006/relationships/image" Target="../media/image61.jpeg"/><Relationship Id="rId1" Type="http://schemas.openxmlformats.org/officeDocument/2006/relationships/slideLayout" Target="../slideLayouts/slideLayout2.xml"/><Relationship Id="rId2" Type="http://schemas.openxmlformats.org/officeDocument/2006/relationships/notesSlide" Target="../notesSlides/notesSlide24.xml"/></Relationships>
</file>

<file path=ppt/slides/_rels/slide59.xml.rels><?xml version="1.0" encoding="UTF-8" standalone="yes"?>
<Relationships xmlns="http://schemas.openxmlformats.org/package/2006/relationships"><Relationship Id="rId3" Type="http://schemas.openxmlformats.org/officeDocument/2006/relationships/image" Target="../media/image62.jpeg"/><Relationship Id="rId4" Type="http://schemas.openxmlformats.org/officeDocument/2006/relationships/image" Target="../media/image63.jpeg"/><Relationship Id="rId1" Type="http://schemas.openxmlformats.org/officeDocument/2006/relationships/slideLayout" Target="../slideLayouts/slideLayout2.xml"/><Relationship Id="rId2" Type="http://schemas.openxmlformats.org/officeDocument/2006/relationships/notesSlide" Target="../notesSlides/notesSlide2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image" Target="../media/image64.jpeg"/><Relationship Id="rId4" Type="http://schemas.openxmlformats.org/officeDocument/2006/relationships/image" Target="../media/image65.jpeg"/><Relationship Id="rId1" Type="http://schemas.openxmlformats.org/officeDocument/2006/relationships/slideLayout" Target="../slideLayouts/slideLayout2.xml"/><Relationship Id="rId2" Type="http://schemas.openxmlformats.org/officeDocument/2006/relationships/notesSlide" Target="../notesSlides/notesSlide26.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7.xml"/><Relationship Id="rId3" Type="http://schemas.openxmlformats.org/officeDocument/2006/relationships/image" Target="../media/image66.jpeg"/></Relationships>
</file>

<file path=ppt/slides/_rels/slide62.xml.rels><?xml version="1.0" encoding="UTF-8" standalone="yes"?>
<Relationships xmlns="http://schemas.openxmlformats.org/package/2006/relationships"><Relationship Id="rId3" Type="http://schemas.openxmlformats.org/officeDocument/2006/relationships/image" Target="../media/image67.png"/><Relationship Id="rId4" Type="http://schemas.openxmlformats.org/officeDocument/2006/relationships/image" Target="../media/image68.jpeg"/><Relationship Id="rId1" Type="http://schemas.openxmlformats.org/officeDocument/2006/relationships/slideLayout" Target="../slideLayouts/slideLayout2.xml"/><Relationship Id="rId2" Type="http://schemas.openxmlformats.org/officeDocument/2006/relationships/notesSlide" Target="../notesSlides/notesSlide28.xml"/></Relationships>
</file>

<file path=ppt/slides/_rels/slide63.xml.rels><?xml version="1.0" encoding="UTF-8" standalone="yes"?>
<Relationships xmlns="http://schemas.openxmlformats.org/package/2006/relationships"><Relationship Id="rId3" Type="http://schemas.openxmlformats.org/officeDocument/2006/relationships/image" Target="../media/image69.jpeg"/><Relationship Id="rId4" Type="http://schemas.openxmlformats.org/officeDocument/2006/relationships/image" Target="../media/image70.png"/><Relationship Id="rId5" Type="http://schemas.openxmlformats.org/officeDocument/2006/relationships/image" Target="../media/image71.png"/><Relationship Id="rId1" Type="http://schemas.openxmlformats.org/officeDocument/2006/relationships/slideLayout" Target="../slideLayouts/slideLayout2.xml"/><Relationship Id="rId2" Type="http://schemas.openxmlformats.org/officeDocument/2006/relationships/notesSlide" Target="../notesSlides/notesSlide29.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72.png"/></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0.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73.png"/></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31.xml"/><Relationship Id="rId3" Type="http://schemas.openxmlformats.org/officeDocument/2006/relationships/image" Target="../media/image74.jpeg"/></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32.xml"/><Relationship Id="rId3" Type="http://schemas.openxmlformats.org/officeDocument/2006/relationships/image" Target="../media/image75.jpeg"/></Relationships>
</file>

<file path=ppt/slides/_rels/slide69.xml.rels><?xml version="1.0" encoding="UTF-8" standalone="yes"?>
<Relationships xmlns="http://schemas.openxmlformats.org/package/2006/relationships"><Relationship Id="rId3" Type="http://schemas.openxmlformats.org/officeDocument/2006/relationships/image" Target="../media/image76.png"/><Relationship Id="rId4" Type="http://schemas.openxmlformats.org/officeDocument/2006/relationships/image" Target="../media/image77.jpeg"/><Relationship Id="rId5" Type="http://schemas.openxmlformats.org/officeDocument/2006/relationships/image" Target="../media/image78.png"/><Relationship Id="rId6" Type="http://schemas.openxmlformats.org/officeDocument/2006/relationships/image" Target="../media/image79.jpeg"/><Relationship Id="rId7" Type="http://schemas.openxmlformats.org/officeDocument/2006/relationships/image" Target="../media/image80.jpeg"/><Relationship Id="rId1" Type="http://schemas.openxmlformats.org/officeDocument/2006/relationships/slideLayout" Target="../slideLayouts/slideLayout7.xml"/><Relationship Id="rId2" Type="http://schemas.openxmlformats.org/officeDocument/2006/relationships/notesSlide" Target="../notesSlides/notesSlide3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4.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5.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3" Type="http://schemas.openxmlformats.org/officeDocument/2006/relationships/image" Target="../media/image81.png"/><Relationship Id="rId4" Type="http://schemas.openxmlformats.org/officeDocument/2006/relationships/image" Target="../media/image82.jpeg"/><Relationship Id="rId5" Type="http://schemas.openxmlformats.org/officeDocument/2006/relationships/image" Target="../media/image83.png"/><Relationship Id="rId1" Type="http://schemas.openxmlformats.org/officeDocument/2006/relationships/slideLayout" Target="../slideLayouts/slideLayout7.xml"/><Relationship Id="rId2" Type="http://schemas.openxmlformats.org/officeDocument/2006/relationships/notesSlide" Target="../notesSlides/notesSlide36.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7.xml"/><Relationship Id="rId3" Type="http://schemas.openxmlformats.org/officeDocument/2006/relationships/image" Target="../media/image84.png"/></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8.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9.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85.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0.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1.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2.xml"/><Relationship Id="rId3" Type="http://schemas.openxmlformats.org/officeDocument/2006/relationships/image" Target="../media/image86.png"/></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87.png"/></Relationships>
</file>

<file path=ppt/slides/_rels/slide84.xml.rels><?xml version="1.0" encoding="UTF-8" standalone="yes"?>
<Relationships xmlns="http://schemas.openxmlformats.org/package/2006/relationships"><Relationship Id="rId3" Type="http://schemas.openxmlformats.org/officeDocument/2006/relationships/image" Target="../media/image88.png"/><Relationship Id="rId4" Type="http://schemas.openxmlformats.org/officeDocument/2006/relationships/image" Target="../media/image89.png"/><Relationship Id="rId1" Type="http://schemas.openxmlformats.org/officeDocument/2006/relationships/slideLayout" Target="../slideLayouts/slideLayout2.xml"/><Relationship Id="rId2" Type="http://schemas.openxmlformats.org/officeDocument/2006/relationships/notesSlide" Target="../notesSlides/notesSlide43.xml"/></Relationships>
</file>

<file path=ppt/slides/_rels/slide85.xml.rels><?xml version="1.0" encoding="UTF-8" standalone="yes"?>
<Relationships xmlns="http://schemas.openxmlformats.org/package/2006/relationships"><Relationship Id="rId3" Type="http://schemas.openxmlformats.org/officeDocument/2006/relationships/image" Target="../media/image88.png"/><Relationship Id="rId4" Type="http://schemas.openxmlformats.org/officeDocument/2006/relationships/image" Target="../media/image89.png"/><Relationship Id="rId1" Type="http://schemas.openxmlformats.org/officeDocument/2006/relationships/slideLayout" Target="../slideLayouts/slideLayout2.xml"/><Relationship Id="rId2" Type="http://schemas.openxmlformats.org/officeDocument/2006/relationships/notesSlide" Target="../notesSlides/notesSlide44.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88.png"/><Relationship Id="rId3" Type="http://schemas.openxmlformats.org/officeDocument/2006/relationships/image" Target="../media/image89.png"/></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88.png"/><Relationship Id="rId3" Type="http://schemas.openxmlformats.org/officeDocument/2006/relationships/image" Target="../media/image89.png"/></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88.png"/><Relationship Id="rId3" Type="http://schemas.openxmlformats.org/officeDocument/2006/relationships/image" Target="../media/image89.png"/></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5.xml"/><Relationship Id="rId3" Type="http://schemas.openxmlformats.org/officeDocument/2006/relationships/image" Target="../media/image90.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6.xml"/><Relationship Id="rId3" Type="http://schemas.openxmlformats.org/officeDocument/2006/relationships/image" Target="../media/image91.png"/></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7.xml"/><Relationship Id="rId3" Type="http://schemas.openxmlformats.org/officeDocument/2006/relationships/image" Target="../media/image91.png"/></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8.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9.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92.png"/></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93.png"/></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94.png"/></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0.xml"/><Relationship Id="rId3" Type="http://schemas.openxmlformats.org/officeDocument/2006/relationships/image" Target="../media/image95.png"/></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96.png"/></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9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2"/>
          <p:cNvPicPr>
            <a:picLocks noChangeAspect="1" noChangeArrowheads="1"/>
          </p:cNvPicPr>
          <p:nvPr/>
        </p:nvPicPr>
        <p:blipFill>
          <a:blip r:embed="rId3" cstate="print"/>
          <a:srcRect/>
          <a:stretch>
            <a:fillRect/>
          </a:stretch>
        </p:blipFill>
        <p:spPr bwMode="auto">
          <a:xfrm>
            <a:off x="7168223" y="25235"/>
            <a:ext cx="1952113" cy="1832477"/>
          </a:xfrm>
          <a:prstGeom prst="rect">
            <a:avLst/>
          </a:prstGeom>
          <a:noFill/>
          <a:ln w="9525">
            <a:noFill/>
            <a:miter lim="800000"/>
            <a:headEnd/>
            <a:tailEnd/>
          </a:ln>
        </p:spPr>
      </p:pic>
      <p:pic>
        <p:nvPicPr>
          <p:cNvPr id="11" name="Picture 5"/>
          <p:cNvPicPr>
            <a:picLocks noChangeAspect="1" noChangeArrowheads="1"/>
          </p:cNvPicPr>
          <p:nvPr/>
        </p:nvPicPr>
        <p:blipFill>
          <a:blip r:embed="rId4" cstate="print"/>
          <a:srcRect/>
          <a:stretch>
            <a:fillRect/>
          </a:stretch>
        </p:blipFill>
        <p:spPr bwMode="auto">
          <a:xfrm>
            <a:off x="14949" y="-34280"/>
            <a:ext cx="1473216" cy="1857388"/>
          </a:xfrm>
          <a:prstGeom prst="rect">
            <a:avLst/>
          </a:prstGeom>
          <a:noFill/>
          <a:ln w="9525">
            <a:noFill/>
            <a:miter lim="800000"/>
            <a:headEnd/>
            <a:tailEnd/>
          </a:ln>
        </p:spPr>
      </p:pic>
      <p:sp>
        <p:nvSpPr>
          <p:cNvPr id="8" name="Rectangle 7"/>
          <p:cNvSpPr/>
          <p:nvPr/>
        </p:nvSpPr>
        <p:spPr>
          <a:xfrm>
            <a:off x="-135857" y="1844824"/>
            <a:ext cx="9355446" cy="2708434"/>
          </a:xfrm>
          <a:prstGeom prst="rect">
            <a:avLst/>
          </a:prstGeom>
          <a:noFill/>
        </p:spPr>
        <p:txBody>
          <a:bodyPr wrap="none" lIns="91440" tIns="45720" rIns="91440" bIns="45720">
            <a:spAutoFit/>
          </a:bodyPr>
          <a:lstStyle/>
          <a:p>
            <a:pPr algn="ctr"/>
            <a:r>
              <a:rPr lang="tr-TR" sz="11000" dirty="0" err="1" smtClean="0">
                <a:ln w="25400">
                  <a:solidFill>
                    <a:schemeClr val="accent2">
                      <a:lumMod val="50000"/>
                    </a:schemeClr>
                  </a:solidFill>
                  <a:prstDash val="solid"/>
                </a:ln>
                <a:solidFill>
                  <a:schemeClr val="tx2"/>
                </a:solidFill>
                <a:effectLst>
                  <a:glow rad="228600">
                    <a:schemeClr val="accent1">
                      <a:satMod val="175000"/>
                      <a:alpha val="40000"/>
                    </a:schemeClr>
                  </a:glow>
                  <a:outerShdw blurRad="50800" dist="38100" dir="18900000" algn="bl" rotWithShape="0">
                    <a:prstClr val="black">
                      <a:alpha val="40000"/>
                    </a:prstClr>
                  </a:outerShdw>
                </a:effectLst>
              </a:rPr>
              <a:t>Adenomyozis</a:t>
            </a:r>
            <a:endParaRPr lang="tr-TR" sz="11000" dirty="0" smtClean="0">
              <a:ln w="25400">
                <a:solidFill>
                  <a:schemeClr val="accent2">
                    <a:lumMod val="50000"/>
                  </a:schemeClr>
                </a:solidFill>
                <a:prstDash val="solid"/>
              </a:ln>
              <a:solidFill>
                <a:schemeClr val="tx2"/>
              </a:solidFill>
              <a:effectLst>
                <a:glow rad="228600">
                  <a:schemeClr val="accent1">
                    <a:satMod val="175000"/>
                    <a:alpha val="40000"/>
                  </a:schemeClr>
                </a:glow>
                <a:outerShdw blurRad="50800" dist="38100" dir="18900000" algn="bl" rotWithShape="0">
                  <a:prstClr val="black">
                    <a:alpha val="40000"/>
                  </a:prstClr>
                </a:outerShdw>
              </a:effectLst>
            </a:endParaRPr>
          </a:p>
          <a:p>
            <a:pPr algn="ctr"/>
            <a:r>
              <a:rPr lang="tr-TR" sz="6000" dirty="0" smtClean="0">
                <a:ln w="25400">
                  <a:solidFill>
                    <a:schemeClr val="accent2">
                      <a:lumMod val="50000"/>
                    </a:schemeClr>
                  </a:solidFill>
                  <a:prstDash val="solid"/>
                </a:ln>
                <a:solidFill>
                  <a:srgbClr val="00FFFF"/>
                </a:solidFill>
                <a:effectLst>
                  <a:glow rad="228600">
                    <a:schemeClr val="accent1">
                      <a:satMod val="175000"/>
                      <a:alpha val="40000"/>
                    </a:schemeClr>
                  </a:glow>
                  <a:outerShdw blurRad="50800" dist="38100" dir="18900000" algn="bl" rotWithShape="0">
                    <a:prstClr val="black">
                      <a:alpha val="40000"/>
                    </a:prstClr>
                  </a:outerShdw>
                </a:effectLst>
              </a:rPr>
              <a:t>Güncel Yönetim</a:t>
            </a:r>
            <a:endParaRPr lang="en-US" sz="6000" dirty="0">
              <a:ln w="25400">
                <a:solidFill>
                  <a:schemeClr val="accent2">
                    <a:lumMod val="50000"/>
                  </a:schemeClr>
                </a:solidFill>
                <a:prstDash val="solid"/>
              </a:ln>
              <a:solidFill>
                <a:srgbClr val="00FFFF"/>
              </a:solidFill>
              <a:effectLst>
                <a:glow rad="228600">
                  <a:schemeClr val="accent1">
                    <a:satMod val="175000"/>
                    <a:alpha val="40000"/>
                  </a:schemeClr>
                </a:glow>
                <a:outerShdw blurRad="50800" dist="38100" dir="18900000" algn="bl" rotWithShape="0">
                  <a:prstClr val="black">
                    <a:alpha val="40000"/>
                  </a:prstClr>
                </a:outerShdw>
              </a:effectLst>
            </a:endParaRPr>
          </a:p>
        </p:txBody>
      </p:sp>
      <p:sp>
        <p:nvSpPr>
          <p:cNvPr id="12" name="Rectangle 3"/>
          <p:cNvSpPr>
            <a:spLocks noGrp="1" noChangeArrowheads="1"/>
          </p:cNvSpPr>
          <p:nvPr>
            <p:ph type="body" idx="1"/>
          </p:nvPr>
        </p:nvSpPr>
        <p:spPr>
          <a:xfrm>
            <a:off x="511203" y="5143512"/>
            <a:ext cx="8061325" cy="1643050"/>
          </a:xfrm>
        </p:spPr>
        <p:txBody>
          <a:bodyPr/>
          <a:lstStyle/>
          <a:p>
            <a:pPr algn="ctr">
              <a:lnSpc>
                <a:spcPct val="90000"/>
              </a:lnSpc>
              <a:buFontTx/>
              <a:buNone/>
              <a:defRPr/>
            </a:pPr>
            <a:r>
              <a:rPr lang="tr-TR" sz="2400" dirty="0" smtClean="0">
                <a:effectLst>
                  <a:outerShdw blurRad="38100" dist="38100" dir="2700000" algn="tl">
                    <a:srgbClr val="000000">
                      <a:alpha val="43137"/>
                    </a:srgbClr>
                  </a:outerShdw>
                </a:effectLst>
              </a:rPr>
              <a:t>Prof. </a:t>
            </a:r>
            <a:r>
              <a:rPr lang="tr-TR" sz="3600" dirty="0">
                <a:effectLst>
                  <a:outerShdw blurRad="38100" dist="38100" dir="2700000" algn="tl">
                    <a:srgbClr val="000000">
                      <a:alpha val="43137"/>
                    </a:srgbClr>
                  </a:outerShdw>
                </a:effectLst>
              </a:rPr>
              <a:t>Dr. Levent M. ŞENTÜRK</a:t>
            </a:r>
            <a:endParaRPr lang="tr-TR" sz="2000" dirty="0">
              <a:effectLst>
                <a:outerShdw blurRad="38100" dist="38100" dir="2700000" algn="tl">
                  <a:srgbClr val="000000">
                    <a:alpha val="43137"/>
                  </a:srgbClr>
                </a:outerShdw>
              </a:effectLst>
            </a:endParaRPr>
          </a:p>
          <a:p>
            <a:pPr indent="-282575" algn="ctr">
              <a:spcBef>
                <a:spcPts val="0"/>
              </a:spcBef>
              <a:buClr>
                <a:schemeClr val="accent1"/>
              </a:buClr>
              <a:buSzPct val="80000"/>
              <a:buNone/>
              <a:defRPr/>
            </a:pPr>
            <a:r>
              <a:rPr lang="tr-TR" sz="2000" b="0" i="1" dirty="0" smtClean="0">
                <a:solidFill>
                  <a:schemeClr val="tx1">
                    <a:lumMod val="50000"/>
                    <a:lumOff val="50000"/>
                  </a:schemeClr>
                </a:solidFill>
                <a:effectLst>
                  <a:outerShdw blurRad="38100" dist="38100" dir="2700000" algn="tl">
                    <a:srgbClr val="000000">
                      <a:alpha val="43137"/>
                    </a:srgbClr>
                  </a:outerShdw>
                </a:effectLst>
                <a:latin typeface="Constantia" pitchFamily="18" charset="0"/>
              </a:rPr>
              <a:t>İ.Ü. Cerrahpaşa Tıp Fakültesi</a:t>
            </a:r>
          </a:p>
          <a:p>
            <a:pPr indent="-282575" algn="ctr">
              <a:spcBef>
                <a:spcPts val="0"/>
              </a:spcBef>
              <a:buClr>
                <a:schemeClr val="accent1"/>
              </a:buClr>
              <a:buSzPct val="80000"/>
              <a:buNone/>
              <a:defRPr/>
            </a:pPr>
            <a:r>
              <a:rPr lang="tr-TR" sz="2000" b="0" i="1" dirty="0" smtClean="0">
                <a:solidFill>
                  <a:schemeClr val="tx1">
                    <a:lumMod val="50000"/>
                    <a:lumOff val="50000"/>
                  </a:schemeClr>
                </a:solidFill>
                <a:effectLst>
                  <a:outerShdw blurRad="38100" dist="38100" dir="2700000" algn="tl">
                    <a:srgbClr val="000000">
                      <a:alpha val="43137"/>
                    </a:srgbClr>
                  </a:outerShdw>
                </a:effectLst>
                <a:latin typeface="Constantia" pitchFamily="18" charset="0"/>
              </a:rPr>
              <a:t>Kadın Hastalıkları ve Doğum Anabilim Dalı</a:t>
            </a:r>
          </a:p>
          <a:p>
            <a:pPr indent="-282575" algn="ctr">
              <a:spcBef>
                <a:spcPts val="0"/>
              </a:spcBef>
              <a:buClr>
                <a:schemeClr val="accent1"/>
              </a:buClr>
              <a:buSzPct val="80000"/>
              <a:buNone/>
              <a:defRPr/>
            </a:pPr>
            <a:r>
              <a:rPr lang="tr-TR" sz="2000" b="0" i="1" dirty="0" err="1" smtClean="0">
                <a:solidFill>
                  <a:schemeClr val="tx1">
                    <a:lumMod val="50000"/>
                    <a:lumOff val="50000"/>
                  </a:schemeClr>
                </a:solidFill>
                <a:effectLst>
                  <a:outerShdw blurRad="38100" dist="38100" dir="2700000" algn="tl">
                    <a:srgbClr val="000000">
                      <a:alpha val="43137"/>
                    </a:srgbClr>
                  </a:outerShdw>
                </a:effectLst>
                <a:latin typeface="Constantia" pitchFamily="18" charset="0"/>
              </a:rPr>
              <a:t>Reprodüktif</a:t>
            </a:r>
            <a:r>
              <a:rPr lang="tr-TR" sz="2000" b="0" i="1" dirty="0" smtClean="0">
                <a:solidFill>
                  <a:schemeClr val="tx1">
                    <a:lumMod val="50000"/>
                    <a:lumOff val="50000"/>
                  </a:schemeClr>
                </a:solidFill>
                <a:effectLst>
                  <a:outerShdw blurRad="38100" dist="38100" dir="2700000" algn="tl">
                    <a:srgbClr val="000000">
                      <a:alpha val="43137"/>
                    </a:srgbClr>
                  </a:outerShdw>
                </a:effectLst>
                <a:latin typeface="Constantia" pitchFamily="18" charset="0"/>
              </a:rPr>
              <a:t> Endokrinoloji Bilim Dalı</a:t>
            </a:r>
          </a:p>
          <a:p>
            <a:pPr indent="-282575" algn="ctr">
              <a:spcBef>
                <a:spcPts val="0"/>
              </a:spcBef>
              <a:buClr>
                <a:schemeClr val="accent1"/>
              </a:buClr>
              <a:buSzPct val="80000"/>
              <a:buNone/>
              <a:defRPr/>
            </a:pPr>
            <a:r>
              <a:rPr lang="tr-TR" sz="2000" b="0" i="1" dirty="0" smtClean="0">
                <a:solidFill>
                  <a:schemeClr val="tx1">
                    <a:lumMod val="50000"/>
                    <a:lumOff val="50000"/>
                  </a:schemeClr>
                </a:solidFill>
                <a:effectLst>
                  <a:outerShdw blurRad="38100" dist="38100" dir="2700000" algn="tl">
                    <a:srgbClr val="000000">
                      <a:alpha val="43137"/>
                    </a:srgbClr>
                  </a:outerShdw>
                </a:effectLst>
                <a:latin typeface="Constantia" pitchFamily="18" charset="0"/>
              </a:rPr>
              <a:t>Yardımla Üreme Teknikleri Ünitesi</a:t>
            </a:r>
          </a:p>
          <a:p>
            <a:pPr algn="ctr">
              <a:lnSpc>
                <a:spcPct val="90000"/>
              </a:lnSpc>
              <a:buFontTx/>
              <a:buNone/>
              <a:defRPr/>
            </a:pPr>
            <a:endParaRPr lang="tr-TR" sz="2000" i="1" dirty="0">
              <a:effectLst>
                <a:outerShdw blurRad="38100" dist="38100" dir="2700000" algn="tl">
                  <a:srgbClr val="000000">
                    <a:alpha val="43137"/>
                  </a:srgbClr>
                </a:outerShdw>
              </a:effectLst>
            </a:endParaRPr>
          </a:p>
        </p:txBody>
      </p:sp>
      <p:pic>
        <p:nvPicPr>
          <p:cNvPr id="2" name="Picture 1"/>
          <p:cNvPicPr>
            <a:picLocks noChangeAspect="1"/>
          </p:cNvPicPr>
          <p:nvPr/>
        </p:nvPicPr>
        <p:blipFill>
          <a:blip r:embed="rId5"/>
          <a:stretch>
            <a:fillRect/>
          </a:stretch>
        </p:blipFill>
        <p:spPr>
          <a:xfrm>
            <a:off x="1488165" y="-27384"/>
            <a:ext cx="5680058" cy="1324366"/>
          </a:xfrm>
          <a:prstGeom prst="rect">
            <a:avLst/>
          </a:prstGeom>
        </p:spPr>
      </p:pic>
    </p:spTree>
  </p:cSld>
  <p:clrMapOvr>
    <a:masterClrMapping/>
  </p:clrMapOvr>
  <p:transition>
    <p:random/>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8194" name="Title 1"/>
          <p:cNvSpPr>
            <a:spLocks noGrp="1"/>
          </p:cNvSpPr>
          <p:nvPr>
            <p:ph type="title"/>
          </p:nvPr>
        </p:nvSpPr>
        <p:spPr>
          <a:xfrm>
            <a:off x="214313" y="571500"/>
            <a:ext cx="8572500" cy="1143000"/>
          </a:xfrm>
        </p:spPr>
        <p:txBody>
          <a:bodyPr/>
          <a:lstStyle/>
          <a:p>
            <a:r>
              <a:rPr lang="tr-TR" sz="3600" smtClean="0"/>
              <a:t>Adenomyozis olduğu düşünülen ve gebelik isteyen infertil kadında hangisi </a:t>
            </a:r>
            <a:r>
              <a:rPr lang="tr-TR" sz="3600" u="sng" smtClean="0"/>
              <a:t>en az </a:t>
            </a:r>
            <a:r>
              <a:rPr lang="tr-TR" sz="3600" smtClean="0"/>
              <a:t>yardımcıdır?</a:t>
            </a:r>
            <a:endParaRPr lang="en-US" sz="3600" smtClean="0"/>
          </a:p>
        </p:txBody>
      </p:sp>
      <p:sp>
        <p:nvSpPr>
          <p:cNvPr id="8195" name="Content Placeholder 2"/>
          <p:cNvSpPr>
            <a:spLocks noGrp="1"/>
          </p:cNvSpPr>
          <p:nvPr>
            <p:ph idx="1"/>
          </p:nvPr>
        </p:nvSpPr>
        <p:spPr>
          <a:xfrm>
            <a:off x="685800" y="1928813"/>
            <a:ext cx="7772400" cy="4167187"/>
          </a:xfrm>
        </p:spPr>
        <p:txBody>
          <a:bodyPr/>
          <a:lstStyle/>
          <a:p>
            <a:pPr marL="457200" indent="-457200">
              <a:lnSpc>
                <a:spcPct val="150000"/>
              </a:lnSpc>
              <a:buFontTx/>
              <a:buAutoNum type="alphaLcPeriod"/>
            </a:pPr>
            <a:r>
              <a:rPr lang="tr-TR" smtClean="0"/>
              <a:t>Cerrahi yaklaşım (adenomyomektomi)</a:t>
            </a:r>
          </a:p>
          <a:p>
            <a:pPr marL="457200" indent="-457200">
              <a:lnSpc>
                <a:spcPct val="150000"/>
              </a:lnSpc>
              <a:buFontTx/>
              <a:buAutoNum type="alphaLcPeriod"/>
            </a:pPr>
            <a:r>
              <a:rPr lang="tr-TR" smtClean="0"/>
              <a:t>3-6 ay kombine OK kullanımı </a:t>
            </a:r>
            <a:r>
              <a:rPr lang="tr-TR" smtClean="0">
                <a:sym typeface="Wingdings" pitchFamily="2" charset="2"/>
              </a:rPr>
              <a:t> ART</a:t>
            </a:r>
            <a:endParaRPr lang="tr-TR" smtClean="0"/>
          </a:p>
          <a:p>
            <a:pPr marL="457200" indent="-457200">
              <a:lnSpc>
                <a:spcPct val="150000"/>
              </a:lnSpc>
              <a:buFontTx/>
              <a:buAutoNum type="alphaLcPeriod"/>
            </a:pPr>
            <a:r>
              <a:rPr lang="tr-TR" smtClean="0"/>
              <a:t>3-6 ay Gn-RH agonist kullanımı </a:t>
            </a:r>
            <a:r>
              <a:rPr lang="tr-TR" smtClean="0">
                <a:sym typeface="Wingdings" pitchFamily="2" charset="2"/>
              </a:rPr>
              <a:t> ART</a:t>
            </a:r>
            <a:endParaRPr lang="tr-TR" smtClean="0"/>
          </a:p>
          <a:p>
            <a:pPr marL="457200" indent="-457200">
              <a:lnSpc>
                <a:spcPct val="150000"/>
              </a:lnSpc>
              <a:buFontTx/>
              <a:buAutoNum type="alphaLcPeriod"/>
            </a:pPr>
            <a:r>
              <a:rPr lang="tr-TR" smtClean="0"/>
              <a:t>Valproik asid kullanımı</a:t>
            </a:r>
          </a:p>
          <a:p>
            <a:pPr marL="457200" indent="-457200">
              <a:lnSpc>
                <a:spcPct val="150000"/>
              </a:lnSpc>
              <a:buFontTx/>
              <a:buAutoNum type="alphaLcPeriod"/>
            </a:pPr>
            <a:r>
              <a:rPr lang="tr-TR" smtClean="0"/>
              <a:t>Traneksamik asid kullanımı</a:t>
            </a:r>
          </a:p>
          <a:p>
            <a:pPr marL="457200" indent="-457200">
              <a:lnSpc>
                <a:spcPct val="150000"/>
              </a:lnSpc>
              <a:buFontTx/>
              <a:buAutoNum type="alphaLcPeriod"/>
            </a:pPr>
            <a:endParaRPr lang="en-US" smtClean="0"/>
          </a:p>
        </p:txBody>
      </p:sp>
    </p:spTree>
  </p:cSld>
  <p:clrMapOvr>
    <a:masterClrMapping/>
  </p:clrMapOvr>
  <p:transition/>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2" cstate="print"/>
          <a:srcRect/>
          <a:stretch>
            <a:fillRect/>
          </a:stretch>
        </p:blipFill>
        <p:spPr bwMode="auto">
          <a:xfrm>
            <a:off x="-32" y="539962"/>
            <a:ext cx="9144032" cy="6318062"/>
          </a:xfrm>
          <a:prstGeom prst="rect">
            <a:avLst/>
          </a:prstGeom>
          <a:noFill/>
          <a:ln w="9525">
            <a:noFill/>
            <a:miter lim="800000"/>
            <a:headEnd/>
            <a:tailEnd/>
          </a:ln>
          <a:effectLst/>
        </p:spPr>
      </p:pic>
      <p:sp>
        <p:nvSpPr>
          <p:cNvPr id="5" name="TextBox 4"/>
          <p:cNvSpPr txBox="1"/>
          <p:nvPr/>
        </p:nvSpPr>
        <p:spPr>
          <a:xfrm>
            <a:off x="1500166" y="-24"/>
            <a:ext cx="6357982" cy="1077218"/>
          </a:xfrm>
          <a:prstGeom prst="rect">
            <a:avLst/>
          </a:prstGeom>
          <a:noFill/>
        </p:spPr>
        <p:txBody>
          <a:bodyPr wrap="square" rtlCol="0">
            <a:spAutoFit/>
          </a:bodyPr>
          <a:lstStyle/>
          <a:p>
            <a:pPr algn="ctr"/>
            <a:r>
              <a:rPr lang="tr-TR" sz="3200" dirty="0" err="1" smtClean="0">
                <a:solidFill>
                  <a:schemeClr val="tx2"/>
                </a:solidFill>
                <a:effectLst>
                  <a:outerShdw blurRad="38100" dist="38100" dir="2700000" algn="tl">
                    <a:srgbClr val="000000">
                      <a:alpha val="43137"/>
                    </a:srgbClr>
                  </a:outerShdw>
                </a:effectLst>
              </a:rPr>
              <a:t>Adenomyosis</a:t>
            </a:r>
            <a:r>
              <a:rPr lang="tr-TR" sz="3200" dirty="0" smtClean="0">
                <a:solidFill>
                  <a:schemeClr val="tx2"/>
                </a:solidFill>
                <a:effectLst>
                  <a:outerShdw blurRad="38100" dist="38100" dir="2700000" algn="tl">
                    <a:srgbClr val="000000">
                      <a:alpha val="43137"/>
                    </a:srgbClr>
                  </a:outerShdw>
                </a:effectLst>
              </a:rPr>
              <a:t> – ART - </a:t>
            </a:r>
            <a:r>
              <a:rPr lang="tr-TR" sz="3200" i="1" dirty="0" err="1" smtClean="0">
                <a:solidFill>
                  <a:srgbClr val="FF3399"/>
                </a:solidFill>
                <a:effectLst>
                  <a:outerShdw blurRad="38100" dist="38100" dir="2700000" algn="tl">
                    <a:srgbClr val="000000">
                      <a:alpha val="43137"/>
                    </a:srgbClr>
                  </a:outerShdw>
                </a:effectLst>
              </a:rPr>
              <a:t>Protocols</a:t>
            </a:r>
            <a:endParaRPr lang="tr-TR" sz="3200" i="1" dirty="0" smtClean="0">
              <a:solidFill>
                <a:srgbClr val="FF3399"/>
              </a:solidFill>
              <a:effectLst>
                <a:outerShdw blurRad="38100" dist="38100" dir="2700000" algn="tl">
                  <a:srgbClr val="000000">
                    <a:alpha val="43137"/>
                  </a:srgbClr>
                </a:outerShdw>
              </a:effectLst>
            </a:endParaRPr>
          </a:p>
          <a:p>
            <a:pPr algn="ctr"/>
            <a:r>
              <a:rPr lang="tr-TR" sz="3200" dirty="0" err="1" smtClean="0">
                <a:solidFill>
                  <a:srgbClr val="00FF00"/>
                </a:solidFill>
                <a:effectLst>
                  <a:outerShdw blurRad="38100" dist="38100" dir="2700000" algn="tl">
                    <a:srgbClr val="000000">
                      <a:alpha val="43137"/>
                    </a:srgbClr>
                  </a:outerShdw>
                </a:effectLst>
              </a:rPr>
              <a:t>Clinical</a:t>
            </a:r>
            <a:r>
              <a:rPr lang="tr-TR" sz="3200" dirty="0" smtClean="0">
                <a:solidFill>
                  <a:srgbClr val="00FF00"/>
                </a:solidFill>
                <a:effectLst>
                  <a:outerShdw blurRad="38100" dist="38100" dir="2700000" algn="tl">
                    <a:srgbClr val="000000">
                      <a:alpha val="43137"/>
                    </a:srgbClr>
                  </a:outerShdw>
                </a:effectLst>
              </a:rPr>
              <a:t> Pregnancy Rate</a:t>
            </a:r>
            <a:endParaRPr lang="en-US" sz="3200" dirty="0">
              <a:solidFill>
                <a:srgbClr val="00FF00"/>
              </a:solidFill>
              <a:effectLst>
                <a:outerShdw blurRad="38100" dist="38100" dir="2700000" algn="tl">
                  <a:srgbClr val="000000">
                    <a:alpha val="43137"/>
                  </a:srgbClr>
                </a:outerShdw>
              </a:effectLst>
            </a:endParaRPr>
          </a:p>
        </p:txBody>
      </p:sp>
      <p:sp>
        <p:nvSpPr>
          <p:cNvPr id="6" name="Rectangle 5"/>
          <p:cNvSpPr/>
          <p:nvPr/>
        </p:nvSpPr>
        <p:spPr bwMode="auto">
          <a:xfrm>
            <a:off x="785786" y="1142984"/>
            <a:ext cx="1000132" cy="285752"/>
          </a:xfrm>
          <a:prstGeom prst="rect">
            <a:avLst/>
          </a:prstGeom>
          <a:noFill/>
          <a:ln w="38100" cap="flat" cmpd="sng" algn="ctr">
            <a:solidFill>
              <a:srgbClr val="FF0000"/>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7" name="Rectangle 6"/>
          <p:cNvSpPr/>
          <p:nvPr/>
        </p:nvSpPr>
        <p:spPr bwMode="auto">
          <a:xfrm>
            <a:off x="785786" y="2285992"/>
            <a:ext cx="1000132" cy="285752"/>
          </a:xfrm>
          <a:prstGeom prst="rect">
            <a:avLst/>
          </a:prstGeom>
          <a:noFill/>
          <a:ln w="38100" cap="flat" cmpd="sng" algn="ctr">
            <a:solidFill>
              <a:srgbClr val="FF0000"/>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8" name="Rectangle 7"/>
          <p:cNvSpPr/>
          <p:nvPr/>
        </p:nvSpPr>
        <p:spPr bwMode="auto">
          <a:xfrm>
            <a:off x="785786" y="3857628"/>
            <a:ext cx="1000132" cy="285752"/>
          </a:xfrm>
          <a:prstGeom prst="rect">
            <a:avLst/>
          </a:prstGeom>
          <a:noFill/>
          <a:ln w="38100" cap="flat" cmpd="sng" algn="ctr">
            <a:solidFill>
              <a:srgbClr val="FF0000"/>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3" name="Rounded Rectangle 2"/>
          <p:cNvSpPr/>
          <p:nvPr/>
        </p:nvSpPr>
        <p:spPr bwMode="auto">
          <a:xfrm>
            <a:off x="0" y="908720"/>
            <a:ext cx="9144000" cy="1377272"/>
          </a:xfrm>
          <a:prstGeom prst="roundRect">
            <a:avLst/>
          </a:prstGeom>
          <a:gradFill>
            <a:gsLst>
              <a:gs pos="0">
                <a:schemeClr val="accent1">
                  <a:lumMod val="89000"/>
                  <a:alpha val="37000"/>
                </a:schemeClr>
              </a:gs>
              <a:gs pos="100000">
                <a:schemeClr val="accent1">
                  <a:lumMod val="89000"/>
                  <a:alpha val="58000"/>
                </a:schemeClr>
              </a:gs>
            </a:gsLst>
            <a:path path="circle">
              <a:fillToRect l="50000" t="50000" r="50000" b="50000"/>
            </a:path>
          </a:gradFill>
          <a:ln w="12700" cap="flat" cmpd="sng" algn="ctr">
            <a:no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2" cstate="print"/>
          <a:srcRect/>
          <a:stretch>
            <a:fillRect/>
          </a:stretch>
        </p:blipFill>
        <p:spPr bwMode="auto">
          <a:xfrm>
            <a:off x="0" y="474108"/>
            <a:ext cx="9144000" cy="6312478"/>
          </a:xfrm>
          <a:prstGeom prst="rect">
            <a:avLst/>
          </a:prstGeom>
          <a:noFill/>
          <a:ln w="9525">
            <a:noFill/>
            <a:miter lim="800000"/>
            <a:headEnd/>
            <a:tailEnd/>
          </a:ln>
          <a:effectLst/>
        </p:spPr>
      </p:pic>
      <p:sp>
        <p:nvSpPr>
          <p:cNvPr id="5" name="TextBox 4"/>
          <p:cNvSpPr txBox="1"/>
          <p:nvPr/>
        </p:nvSpPr>
        <p:spPr>
          <a:xfrm>
            <a:off x="1214414" y="-24"/>
            <a:ext cx="6643734" cy="1077218"/>
          </a:xfrm>
          <a:prstGeom prst="rect">
            <a:avLst/>
          </a:prstGeom>
          <a:noFill/>
        </p:spPr>
        <p:txBody>
          <a:bodyPr wrap="square" rtlCol="0">
            <a:spAutoFit/>
          </a:bodyPr>
          <a:lstStyle/>
          <a:p>
            <a:pPr algn="ctr"/>
            <a:r>
              <a:rPr lang="tr-TR" sz="3200" dirty="0" err="1" smtClean="0">
                <a:solidFill>
                  <a:schemeClr val="tx2"/>
                </a:solidFill>
                <a:effectLst>
                  <a:outerShdw blurRad="38100" dist="38100" dir="2700000" algn="tl">
                    <a:srgbClr val="000000">
                      <a:alpha val="43137"/>
                    </a:srgbClr>
                  </a:outerShdw>
                </a:effectLst>
              </a:rPr>
              <a:t>Adenomyosis</a:t>
            </a:r>
            <a:r>
              <a:rPr lang="tr-TR" sz="3200" dirty="0" smtClean="0">
                <a:solidFill>
                  <a:schemeClr val="tx2"/>
                </a:solidFill>
                <a:effectLst>
                  <a:outerShdw blurRad="38100" dist="38100" dir="2700000" algn="tl">
                    <a:srgbClr val="000000">
                      <a:alpha val="43137"/>
                    </a:srgbClr>
                  </a:outerShdw>
                </a:effectLst>
              </a:rPr>
              <a:t> – ART - </a:t>
            </a:r>
            <a:r>
              <a:rPr lang="tr-TR" sz="3200" i="1" dirty="0" err="1" smtClean="0">
                <a:solidFill>
                  <a:srgbClr val="FF9900"/>
                </a:solidFill>
                <a:effectLst>
                  <a:outerShdw blurRad="38100" dist="38100" dir="2700000" algn="tl">
                    <a:srgbClr val="000000">
                      <a:alpha val="43137"/>
                    </a:srgbClr>
                  </a:outerShdw>
                </a:effectLst>
              </a:rPr>
              <a:t>Diagnosis</a:t>
            </a:r>
            <a:endParaRPr lang="tr-TR" sz="3200" i="1" dirty="0" smtClean="0">
              <a:solidFill>
                <a:srgbClr val="FF9900"/>
              </a:solidFill>
              <a:effectLst>
                <a:outerShdw blurRad="38100" dist="38100" dir="2700000" algn="tl">
                  <a:srgbClr val="000000">
                    <a:alpha val="43137"/>
                  </a:srgbClr>
                </a:outerShdw>
              </a:effectLst>
            </a:endParaRPr>
          </a:p>
          <a:p>
            <a:pPr algn="ctr"/>
            <a:r>
              <a:rPr lang="tr-TR" sz="3200" dirty="0" err="1" smtClean="0">
                <a:solidFill>
                  <a:srgbClr val="00FF00"/>
                </a:solidFill>
                <a:effectLst>
                  <a:outerShdw blurRad="38100" dist="38100" dir="2700000" algn="tl">
                    <a:srgbClr val="000000">
                      <a:alpha val="43137"/>
                    </a:srgbClr>
                  </a:outerShdw>
                </a:effectLst>
              </a:rPr>
              <a:t>Clinical</a:t>
            </a:r>
            <a:r>
              <a:rPr lang="tr-TR" sz="3200" dirty="0" smtClean="0">
                <a:solidFill>
                  <a:srgbClr val="00FF00"/>
                </a:solidFill>
                <a:effectLst>
                  <a:outerShdw blurRad="38100" dist="38100" dir="2700000" algn="tl">
                    <a:srgbClr val="000000">
                      <a:alpha val="43137"/>
                    </a:srgbClr>
                  </a:outerShdw>
                </a:effectLst>
              </a:rPr>
              <a:t> Pregnancy Rate</a:t>
            </a:r>
            <a:endParaRPr lang="en-US" sz="3200" dirty="0">
              <a:solidFill>
                <a:srgbClr val="00FF00"/>
              </a:solidFill>
              <a:effectLst>
                <a:outerShdw blurRad="38100" dist="38100" dir="2700000" algn="tl">
                  <a:srgbClr val="000000">
                    <a:alpha val="43137"/>
                  </a:srgbClr>
                </a:outerShdw>
              </a:effectLst>
            </a:endParaRPr>
          </a:p>
        </p:txBody>
      </p:sp>
      <p:sp>
        <p:nvSpPr>
          <p:cNvPr id="6" name="Rectangle 5"/>
          <p:cNvSpPr/>
          <p:nvPr/>
        </p:nvSpPr>
        <p:spPr bwMode="auto">
          <a:xfrm>
            <a:off x="785786" y="1214422"/>
            <a:ext cx="1000132" cy="285752"/>
          </a:xfrm>
          <a:prstGeom prst="rect">
            <a:avLst/>
          </a:prstGeom>
          <a:noFill/>
          <a:ln w="38100" cap="flat" cmpd="sng" algn="ctr">
            <a:solidFill>
              <a:srgbClr val="FF0000"/>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7" name="Rectangle 6"/>
          <p:cNvSpPr/>
          <p:nvPr/>
        </p:nvSpPr>
        <p:spPr bwMode="auto">
          <a:xfrm>
            <a:off x="785786" y="2428868"/>
            <a:ext cx="1000132" cy="285752"/>
          </a:xfrm>
          <a:prstGeom prst="rect">
            <a:avLst/>
          </a:prstGeom>
          <a:noFill/>
          <a:ln w="38100" cap="flat" cmpd="sng" algn="ctr">
            <a:solidFill>
              <a:srgbClr val="FF0000"/>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Tree>
  </p:cSld>
  <p:clrMapOvr>
    <a:masterClrMapping/>
  </p:clrMapOvr>
  <p:transition/>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2" cstate="print"/>
          <a:srcRect/>
          <a:stretch>
            <a:fillRect/>
          </a:stretch>
        </p:blipFill>
        <p:spPr bwMode="auto">
          <a:xfrm>
            <a:off x="1" y="714356"/>
            <a:ext cx="9144000" cy="6109448"/>
          </a:xfrm>
          <a:prstGeom prst="rect">
            <a:avLst/>
          </a:prstGeom>
          <a:noFill/>
          <a:ln w="9525">
            <a:noFill/>
            <a:miter lim="800000"/>
            <a:headEnd/>
            <a:tailEnd/>
          </a:ln>
          <a:effectLst/>
        </p:spPr>
      </p:pic>
      <p:sp>
        <p:nvSpPr>
          <p:cNvPr id="5" name="TextBox 4"/>
          <p:cNvSpPr txBox="1"/>
          <p:nvPr/>
        </p:nvSpPr>
        <p:spPr>
          <a:xfrm>
            <a:off x="571472" y="-24"/>
            <a:ext cx="7715304" cy="1077218"/>
          </a:xfrm>
          <a:prstGeom prst="rect">
            <a:avLst/>
          </a:prstGeom>
          <a:noFill/>
        </p:spPr>
        <p:txBody>
          <a:bodyPr wrap="square" rtlCol="0">
            <a:spAutoFit/>
          </a:bodyPr>
          <a:lstStyle/>
          <a:p>
            <a:pPr algn="ctr"/>
            <a:r>
              <a:rPr lang="tr-TR" sz="3200" dirty="0" err="1" smtClean="0">
                <a:solidFill>
                  <a:schemeClr val="tx2"/>
                </a:solidFill>
                <a:effectLst>
                  <a:outerShdw blurRad="38100" dist="38100" dir="2700000" algn="tl">
                    <a:srgbClr val="000000">
                      <a:alpha val="43137"/>
                    </a:srgbClr>
                  </a:outerShdw>
                </a:effectLst>
              </a:rPr>
              <a:t>Adenomyosis</a:t>
            </a:r>
            <a:r>
              <a:rPr lang="tr-TR" sz="3200" dirty="0" smtClean="0">
                <a:solidFill>
                  <a:schemeClr val="tx2"/>
                </a:solidFill>
                <a:effectLst>
                  <a:outerShdw blurRad="38100" dist="38100" dir="2700000" algn="tl">
                    <a:srgbClr val="000000">
                      <a:alpha val="43137"/>
                    </a:srgbClr>
                  </a:outerShdw>
                </a:effectLst>
              </a:rPr>
              <a:t> – ART – </a:t>
            </a:r>
            <a:r>
              <a:rPr lang="tr-TR" sz="3200" i="1" dirty="0" err="1" smtClean="0">
                <a:solidFill>
                  <a:srgbClr val="00FFFF"/>
                </a:solidFill>
                <a:effectLst>
                  <a:outerShdw blurRad="38100" dist="38100" dir="2700000" algn="tl">
                    <a:srgbClr val="000000">
                      <a:alpha val="43137"/>
                    </a:srgbClr>
                  </a:outerShdw>
                </a:effectLst>
              </a:rPr>
              <a:t>Study</a:t>
            </a:r>
            <a:r>
              <a:rPr lang="tr-TR" sz="3200" i="1" dirty="0" smtClean="0">
                <a:solidFill>
                  <a:srgbClr val="00FFFF"/>
                </a:solidFill>
                <a:effectLst>
                  <a:outerShdw blurRad="38100" dist="38100" dir="2700000" algn="tl">
                    <a:srgbClr val="000000">
                      <a:alpha val="43137"/>
                    </a:srgbClr>
                  </a:outerShdw>
                </a:effectLst>
              </a:rPr>
              <a:t> </a:t>
            </a:r>
            <a:r>
              <a:rPr lang="tr-TR" sz="3200" i="1" dirty="0" err="1" smtClean="0">
                <a:solidFill>
                  <a:srgbClr val="00FFFF"/>
                </a:solidFill>
                <a:effectLst>
                  <a:outerShdw blurRad="38100" dist="38100" dir="2700000" algn="tl">
                    <a:srgbClr val="000000">
                      <a:alpha val="43137"/>
                    </a:srgbClr>
                  </a:outerShdw>
                </a:effectLst>
              </a:rPr>
              <a:t>Design</a:t>
            </a:r>
            <a:endParaRPr lang="tr-TR" sz="3200" i="1" dirty="0" smtClean="0">
              <a:solidFill>
                <a:srgbClr val="00FFFF"/>
              </a:solidFill>
              <a:effectLst>
                <a:outerShdw blurRad="38100" dist="38100" dir="2700000" algn="tl">
                  <a:srgbClr val="000000">
                    <a:alpha val="43137"/>
                  </a:srgbClr>
                </a:outerShdw>
              </a:effectLst>
            </a:endParaRPr>
          </a:p>
          <a:p>
            <a:pPr algn="ctr"/>
            <a:r>
              <a:rPr lang="tr-TR" sz="3200" dirty="0" err="1" smtClean="0">
                <a:solidFill>
                  <a:srgbClr val="00FF00"/>
                </a:solidFill>
                <a:effectLst>
                  <a:outerShdw blurRad="38100" dist="38100" dir="2700000" algn="tl">
                    <a:srgbClr val="000000">
                      <a:alpha val="43137"/>
                    </a:srgbClr>
                  </a:outerShdw>
                </a:effectLst>
              </a:rPr>
              <a:t>Clinical</a:t>
            </a:r>
            <a:r>
              <a:rPr lang="tr-TR" sz="3200" dirty="0" smtClean="0">
                <a:solidFill>
                  <a:srgbClr val="00FF00"/>
                </a:solidFill>
                <a:effectLst>
                  <a:outerShdw blurRad="38100" dist="38100" dir="2700000" algn="tl">
                    <a:srgbClr val="000000">
                      <a:alpha val="43137"/>
                    </a:srgbClr>
                  </a:outerShdw>
                </a:effectLst>
              </a:rPr>
              <a:t> Pregnancy Rate</a:t>
            </a:r>
            <a:endParaRPr lang="en-US" sz="3200" dirty="0">
              <a:solidFill>
                <a:srgbClr val="00FF00"/>
              </a:solidFill>
              <a:effectLst>
                <a:outerShdw blurRad="38100" dist="38100" dir="2700000" algn="tl">
                  <a:srgbClr val="000000">
                    <a:alpha val="43137"/>
                  </a:srgbClr>
                </a:outerShdw>
              </a:effectLst>
            </a:endParaRPr>
          </a:p>
        </p:txBody>
      </p:sp>
      <p:sp>
        <p:nvSpPr>
          <p:cNvPr id="6" name="Rectangle 5"/>
          <p:cNvSpPr/>
          <p:nvPr/>
        </p:nvSpPr>
        <p:spPr bwMode="auto">
          <a:xfrm>
            <a:off x="785786" y="1428736"/>
            <a:ext cx="1285884" cy="285752"/>
          </a:xfrm>
          <a:prstGeom prst="rect">
            <a:avLst/>
          </a:prstGeom>
          <a:noFill/>
          <a:ln w="38100" cap="flat" cmpd="sng" algn="ctr">
            <a:solidFill>
              <a:srgbClr val="FF0000"/>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7" name="Rectangle 6"/>
          <p:cNvSpPr/>
          <p:nvPr/>
        </p:nvSpPr>
        <p:spPr bwMode="auto">
          <a:xfrm>
            <a:off x="785786" y="3143248"/>
            <a:ext cx="1285884" cy="285752"/>
          </a:xfrm>
          <a:prstGeom prst="rect">
            <a:avLst/>
          </a:prstGeom>
          <a:noFill/>
          <a:ln w="38100" cap="flat" cmpd="sng" algn="ctr">
            <a:solidFill>
              <a:srgbClr val="FF0000"/>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8" name="Rectangle 7"/>
          <p:cNvSpPr/>
          <p:nvPr/>
        </p:nvSpPr>
        <p:spPr bwMode="auto">
          <a:xfrm>
            <a:off x="785786" y="4857760"/>
            <a:ext cx="2428892" cy="357190"/>
          </a:xfrm>
          <a:prstGeom prst="rect">
            <a:avLst/>
          </a:prstGeom>
          <a:noFill/>
          <a:ln w="38100" cap="flat" cmpd="sng" algn="ctr">
            <a:solidFill>
              <a:srgbClr val="FF0000"/>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Tree>
  </p:cSld>
  <p:clrMapOvr>
    <a:masterClrMapping/>
  </p:clrMapOvr>
  <p:transition/>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2"/>
          <p:cNvPicPr>
            <a:picLocks noChangeAspect="1" noChangeArrowheads="1"/>
          </p:cNvPicPr>
          <p:nvPr/>
        </p:nvPicPr>
        <p:blipFill>
          <a:blip r:embed="rId3" cstate="print"/>
          <a:srcRect/>
          <a:stretch>
            <a:fillRect/>
          </a:stretch>
        </p:blipFill>
        <p:spPr bwMode="auto">
          <a:xfrm>
            <a:off x="1214414" y="1"/>
            <a:ext cx="6500858" cy="3216897"/>
          </a:xfrm>
          <a:prstGeom prst="rect">
            <a:avLst/>
          </a:prstGeom>
          <a:noFill/>
          <a:ln w="9525">
            <a:noFill/>
            <a:miter lim="800000"/>
            <a:headEnd/>
            <a:tailEnd/>
          </a:ln>
          <a:effectLst/>
        </p:spPr>
      </p:pic>
      <p:sp>
        <p:nvSpPr>
          <p:cNvPr id="3" name="Content Placeholder 2"/>
          <p:cNvSpPr>
            <a:spLocks noGrp="1"/>
          </p:cNvSpPr>
          <p:nvPr>
            <p:ph idx="1"/>
          </p:nvPr>
        </p:nvSpPr>
        <p:spPr>
          <a:xfrm>
            <a:off x="0" y="3143272"/>
            <a:ext cx="9144000" cy="3786190"/>
          </a:xfrm>
        </p:spPr>
        <p:txBody>
          <a:bodyPr/>
          <a:lstStyle/>
          <a:p>
            <a:r>
              <a:rPr lang="en-US" dirty="0" err="1" smtClean="0"/>
              <a:t>Adenomyosis</a:t>
            </a:r>
            <a:r>
              <a:rPr lang="en-US" dirty="0" smtClean="0"/>
              <a:t> appears to impact </a:t>
            </a:r>
            <a:r>
              <a:rPr lang="en-US" u="sng" dirty="0" smtClean="0"/>
              <a:t>negatively</a:t>
            </a:r>
            <a:r>
              <a:rPr lang="en-US" dirty="0" smtClean="0"/>
              <a:t> on IVF/ICSI outcome owing to </a:t>
            </a:r>
            <a:endParaRPr lang="tr-TR" dirty="0" smtClean="0"/>
          </a:p>
          <a:p>
            <a:pPr lvl="1"/>
            <a:r>
              <a:rPr lang="en-US" b="1" dirty="0" smtClean="0">
                <a:solidFill>
                  <a:srgbClr val="FF0066"/>
                </a:solidFill>
              </a:rPr>
              <a:t>reduced likelihood</a:t>
            </a:r>
            <a:r>
              <a:rPr lang="tr-TR" b="1" dirty="0" smtClean="0">
                <a:solidFill>
                  <a:srgbClr val="FF0066"/>
                </a:solidFill>
              </a:rPr>
              <a:t> </a:t>
            </a:r>
            <a:r>
              <a:rPr lang="en-US" b="1" dirty="0" smtClean="0">
                <a:solidFill>
                  <a:srgbClr val="FF0066"/>
                </a:solidFill>
              </a:rPr>
              <a:t>of </a:t>
            </a:r>
            <a:r>
              <a:rPr lang="en-US" b="1" u="sng" dirty="0" smtClean="0">
                <a:solidFill>
                  <a:srgbClr val="FF0066"/>
                </a:solidFill>
              </a:rPr>
              <a:t>clinical pregnancy </a:t>
            </a:r>
            <a:r>
              <a:rPr lang="en-US" b="1" dirty="0" smtClean="0">
                <a:solidFill>
                  <a:srgbClr val="FF0066"/>
                </a:solidFill>
              </a:rPr>
              <a:t>and </a:t>
            </a:r>
            <a:r>
              <a:rPr lang="en-US" b="1" u="sng" dirty="0" smtClean="0">
                <a:solidFill>
                  <a:srgbClr val="FF0066"/>
                </a:solidFill>
              </a:rPr>
              <a:t>implantation</a:t>
            </a:r>
            <a:r>
              <a:rPr lang="en-US" b="1" dirty="0" smtClean="0">
                <a:solidFill>
                  <a:srgbClr val="FF0066"/>
                </a:solidFill>
              </a:rPr>
              <a:t>, </a:t>
            </a:r>
            <a:endParaRPr lang="tr-TR" b="1" dirty="0" smtClean="0">
              <a:solidFill>
                <a:srgbClr val="FF0066"/>
              </a:solidFill>
            </a:endParaRPr>
          </a:p>
          <a:p>
            <a:pPr lvl="1"/>
            <a:r>
              <a:rPr lang="en-US" dirty="0" smtClean="0"/>
              <a:t>and </a:t>
            </a:r>
            <a:r>
              <a:rPr lang="en-US" b="1" dirty="0" smtClean="0">
                <a:solidFill>
                  <a:srgbClr val="FF0066"/>
                </a:solidFill>
              </a:rPr>
              <a:t>increased risk of </a:t>
            </a:r>
            <a:r>
              <a:rPr lang="en-US" b="1" u="sng" dirty="0" smtClean="0">
                <a:solidFill>
                  <a:srgbClr val="FF0066"/>
                </a:solidFill>
              </a:rPr>
              <a:t>early pregnancy loss</a:t>
            </a:r>
            <a:r>
              <a:rPr lang="en-US" b="1" dirty="0" smtClean="0">
                <a:solidFill>
                  <a:srgbClr val="FF0066"/>
                </a:solidFill>
              </a:rPr>
              <a:t>. </a:t>
            </a:r>
            <a:endParaRPr lang="tr-TR" b="1" dirty="0" smtClean="0">
              <a:solidFill>
                <a:srgbClr val="FF0066"/>
              </a:solidFill>
            </a:endParaRPr>
          </a:p>
          <a:p>
            <a:r>
              <a:rPr lang="en-US" dirty="0" smtClean="0">
                <a:solidFill>
                  <a:srgbClr val="FFC000"/>
                </a:solidFill>
              </a:rPr>
              <a:t>Screening </a:t>
            </a:r>
            <a:r>
              <a:rPr lang="tr-TR" dirty="0" smtClean="0">
                <a:solidFill>
                  <a:srgbClr val="FFC000"/>
                </a:solidFill>
              </a:rPr>
              <a:t> </a:t>
            </a:r>
            <a:r>
              <a:rPr lang="en-US" dirty="0" smtClean="0">
                <a:solidFill>
                  <a:srgbClr val="FFC000"/>
                </a:solidFill>
              </a:rPr>
              <a:t>for</a:t>
            </a:r>
            <a:r>
              <a:rPr lang="tr-TR" dirty="0" smtClean="0">
                <a:solidFill>
                  <a:srgbClr val="FFC000"/>
                </a:solidFill>
              </a:rPr>
              <a:t> </a:t>
            </a:r>
            <a:r>
              <a:rPr lang="en-US" dirty="0" err="1" smtClean="0">
                <a:solidFill>
                  <a:srgbClr val="FFC000"/>
                </a:solidFill>
              </a:rPr>
              <a:t>adenomyosis</a:t>
            </a:r>
            <a:r>
              <a:rPr lang="en-US" dirty="0" smtClean="0">
                <a:solidFill>
                  <a:srgbClr val="FFC000"/>
                </a:solidFill>
              </a:rPr>
              <a:t> </a:t>
            </a:r>
            <a:r>
              <a:rPr lang="en-US" dirty="0" smtClean="0"/>
              <a:t>before embarking on medically</a:t>
            </a:r>
            <a:r>
              <a:rPr lang="tr-TR" dirty="0" smtClean="0"/>
              <a:t> </a:t>
            </a:r>
            <a:r>
              <a:rPr lang="en-US" dirty="0" smtClean="0"/>
              <a:t>assisted reproductive procedures </a:t>
            </a:r>
            <a:r>
              <a:rPr lang="en-US" dirty="0" smtClean="0">
                <a:solidFill>
                  <a:srgbClr val="FF9900"/>
                </a:solidFill>
              </a:rPr>
              <a:t>should be encouraged. </a:t>
            </a:r>
            <a:endParaRPr lang="tr-TR" dirty="0" smtClean="0">
              <a:solidFill>
                <a:srgbClr val="FF9900"/>
              </a:solidFill>
            </a:endParaRPr>
          </a:p>
          <a:p>
            <a:r>
              <a:rPr lang="en-US" dirty="0" smtClean="0"/>
              <a:t>The potentially protective role of </a:t>
            </a:r>
            <a:r>
              <a:rPr lang="en-US" dirty="0" smtClean="0">
                <a:solidFill>
                  <a:srgbClr val="00FF00"/>
                </a:solidFill>
              </a:rPr>
              <a:t>long down-regulation protocols</a:t>
            </a:r>
            <a:r>
              <a:rPr lang="en-US" dirty="0" smtClean="0"/>
              <a:t> needs further evaluation.</a:t>
            </a:r>
            <a:endParaRPr lang="en-US" dirty="0"/>
          </a:p>
        </p:txBody>
      </p:sp>
    </p:spTree>
  </p:cSld>
  <p:clrMapOvr>
    <a:masterClrMapping/>
  </p:clrMapOvr>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457200"/>
            <a:ext cx="9144000" cy="1143000"/>
          </a:xfrm>
        </p:spPr>
        <p:txBody>
          <a:bodyPr/>
          <a:lstStyle/>
          <a:p>
            <a:r>
              <a:rPr lang="en-US" sz="3400" dirty="0" smtClean="0"/>
              <a:t>Long‐term </a:t>
            </a:r>
            <a:r>
              <a:rPr lang="en-US" sz="3400" dirty="0" err="1" smtClean="0"/>
              <a:t>GnRH</a:t>
            </a:r>
            <a:r>
              <a:rPr lang="tr-TR" sz="3400" baseline="-25000" dirty="0" smtClean="0"/>
              <a:t>a</a:t>
            </a:r>
            <a:r>
              <a:rPr lang="tr-TR" sz="3400" dirty="0" smtClean="0"/>
              <a:t> T</a:t>
            </a:r>
            <a:r>
              <a:rPr lang="en-US" sz="3400" dirty="0" err="1" smtClean="0"/>
              <a:t>herapy</a:t>
            </a:r>
            <a:r>
              <a:rPr lang="en-US" sz="3400" dirty="0" smtClean="0"/>
              <a:t> </a:t>
            </a:r>
            <a:r>
              <a:rPr lang="tr-TR" sz="3400" dirty="0" smtClean="0"/>
              <a:t>B</a:t>
            </a:r>
            <a:r>
              <a:rPr lang="en-US" sz="3400" dirty="0" err="1" smtClean="0"/>
              <a:t>efore</a:t>
            </a:r>
            <a:r>
              <a:rPr lang="en-US" sz="3400" dirty="0" smtClean="0"/>
              <a:t> IVF/ICSI </a:t>
            </a:r>
            <a:r>
              <a:rPr lang="tr-TR" sz="3600" dirty="0" smtClean="0"/>
              <a:t/>
            </a:r>
            <a:br>
              <a:rPr lang="tr-TR" sz="3600" dirty="0" smtClean="0"/>
            </a:br>
            <a:r>
              <a:rPr lang="en-US" sz="3600" dirty="0" smtClean="0">
                <a:solidFill>
                  <a:srgbClr val="00FFFF"/>
                </a:solidFill>
              </a:rPr>
              <a:t> </a:t>
            </a:r>
            <a:r>
              <a:rPr lang="en-US" sz="3200" dirty="0" smtClean="0">
                <a:solidFill>
                  <a:srgbClr val="00FFFF"/>
                </a:solidFill>
              </a:rPr>
              <a:t>Benefits‐Mechanisms of action</a:t>
            </a:r>
            <a:endParaRPr lang="en-US" dirty="0">
              <a:solidFill>
                <a:srgbClr val="00FFFF"/>
              </a:solidFill>
            </a:endParaRPr>
          </a:p>
        </p:txBody>
      </p:sp>
      <p:sp>
        <p:nvSpPr>
          <p:cNvPr id="3" name="Content Placeholder 2"/>
          <p:cNvSpPr>
            <a:spLocks noGrp="1"/>
          </p:cNvSpPr>
          <p:nvPr>
            <p:ph idx="1"/>
          </p:nvPr>
        </p:nvSpPr>
        <p:spPr>
          <a:xfrm>
            <a:off x="71438" y="1857364"/>
            <a:ext cx="8786842" cy="5286388"/>
          </a:xfrm>
        </p:spPr>
        <p:txBody>
          <a:bodyPr/>
          <a:lstStyle/>
          <a:p>
            <a:r>
              <a:rPr lang="en-US" dirty="0" smtClean="0"/>
              <a:t>Hypo‐estrogenic state</a:t>
            </a:r>
            <a:endParaRPr lang="tr-TR" dirty="0" smtClean="0"/>
          </a:p>
          <a:p>
            <a:r>
              <a:rPr lang="en-US" dirty="0" smtClean="0"/>
              <a:t>Normalization of increased expression of cP450 in</a:t>
            </a:r>
            <a:r>
              <a:rPr lang="tr-TR" dirty="0" smtClean="0"/>
              <a:t> e</a:t>
            </a:r>
            <a:r>
              <a:rPr lang="en-US" dirty="0" err="1" smtClean="0"/>
              <a:t>utopic</a:t>
            </a:r>
            <a:r>
              <a:rPr lang="tr-TR" dirty="0" smtClean="0"/>
              <a:t> </a:t>
            </a:r>
            <a:r>
              <a:rPr lang="en-US" dirty="0" smtClean="0"/>
              <a:t>endometrium </a:t>
            </a:r>
            <a:r>
              <a:rPr lang="tr-TR" dirty="0" smtClean="0"/>
              <a:t>		</a:t>
            </a:r>
            <a:r>
              <a:rPr lang="en-US" sz="2000" dirty="0" err="1" smtClean="0">
                <a:solidFill>
                  <a:srgbClr val="FF0000"/>
                </a:solidFill>
              </a:rPr>
              <a:t>Hishihara</a:t>
            </a:r>
            <a:r>
              <a:rPr lang="tr-TR" sz="2000" dirty="0" smtClean="0">
                <a:solidFill>
                  <a:srgbClr val="FF0000"/>
                </a:solidFill>
              </a:rPr>
              <a:t>, </a:t>
            </a:r>
            <a:r>
              <a:rPr lang="en-US" sz="2000" i="1" dirty="0" smtClean="0">
                <a:solidFill>
                  <a:srgbClr val="FF0000"/>
                </a:solidFill>
              </a:rPr>
              <a:t>et al</a:t>
            </a:r>
            <a:r>
              <a:rPr lang="tr-TR" sz="2000" i="1" dirty="0" smtClean="0">
                <a:solidFill>
                  <a:srgbClr val="FF0000"/>
                </a:solidFill>
              </a:rPr>
              <a:t>., </a:t>
            </a:r>
            <a:r>
              <a:rPr lang="en-US" sz="2000" dirty="0" smtClean="0">
                <a:solidFill>
                  <a:srgbClr val="FF0000"/>
                </a:solidFill>
              </a:rPr>
              <a:t>2003</a:t>
            </a:r>
            <a:endParaRPr lang="tr-TR" dirty="0" smtClean="0">
              <a:solidFill>
                <a:srgbClr val="FF0000"/>
              </a:solidFill>
            </a:endParaRPr>
          </a:p>
          <a:p>
            <a:r>
              <a:rPr lang="en-US" dirty="0" smtClean="0"/>
              <a:t>Direct anti‐proliferative effect</a:t>
            </a:r>
            <a:r>
              <a:rPr lang="tr-TR" dirty="0" smtClean="0"/>
              <a:t>	</a:t>
            </a:r>
            <a:r>
              <a:rPr lang="en-US" sz="2000" dirty="0" smtClean="0">
                <a:solidFill>
                  <a:srgbClr val="FF0000"/>
                </a:solidFill>
              </a:rPr>
              <a:t>Khan</a:t>
            </a:r>
            <a:r>
              <a:rPr lang="tr-TR" sz="2000" dirty="0" smtClean="0">
                <a:solidFill>
                  <a:srgbClr val="FF0000"/>
                </a:solidFill>
              </a:rPr>
              <a:t>,</a:t>
            </a:r>
            <a:r>
              <a:rPr lang="en-US" sz="2000" dirty="0" smtClean="0">
                <a:solidFill>
                  <a:srgbClr val="FF0000"/>
                </a:solidFill>
              </a:rPr>
              <a:t> </a:t>
            </a:r>
            <a:r>
              <a:rPr lang="en-US" sz="2000" i="1" dirty="0" smtClean="0">
                <a:solidFill>
                  <a:srgbClr val="FF0000"/>
                </a:solidFill>
              </a:rPr>
              <a:t>et al</a:t>
            </a:r>
            <a:r>
              <a:rPr lang="tr-TR" sz="2000" i="1" dirty="0" smtClean="0">
                <a:solidFill>
                  <a:srgbClr val="FF0000"/>
                </a:solidFill>
              </a:rPr>
              <a:t>., </a:t>
            </a:r>
            <a:r>
              <a:rPr lang="en-US" sz="2000" dirty="0" smtClean="0">
                <a:solidFill>
                  <a:srgbClr val="FF0000"/>
                </a:solidFill>
              </a:rPr>
              <a:t>2010</a:t>
            </a:r>
            <a:endParaRPr lang="tr-TR" dirty="0" smtClean="0">
              <a:solidFill>
                <a:srgbClr val="FF0000"/>
              </a:solidFill>
            </a:endParaRPr>
          </a:p>
          <a:p>
            <a:r>
              <a:rPr lang="en-US" dirty="0" smtClean="0"/>
              <a:t>Decrease in endometrial macrophages and MCP‐1 </a:t>
            </a:r>
            <a:endParaRPr lang="tr-TR" dirty="0" smtClean="0"/>
          </a:p>
          <a:p>
            <a:pPr>
              <a:buNone/>
            </a:pPr>
            <a:r>
              <a:rPr lang="tr-TR" dirty="0" smtClean="0"/>
              <a:t>							</a:t>
            </a:r>
            <a:r>
              <a:rPr lang="en-US" sz="2000" dirty="0" smtClean="0">
                <a:solidFill>
                  <a:srgbClr val="FF0000"/>
                </a:solidFill>
              </a:rPr>
              <a:t>Khan</a:t>
            </a:r>
            <a:r>
              <a:rPr lang="tr-TR" sz="2000" dirty="0" smtClean="0">
                <a:solidFill>
                  <a:srgbClr val="FF0000"/>
                </a:solidFill>
              </a:rPr>
              <a:t>,</a:t>
            </a:r>
            <a:r>
              <a:rPr lang="en-US" sz="2000" dirty="0" smtClean="0">
                <a:solidFill>
                  <a:srgbClr val="FF0000"/>
                </a:solidFill>
              </a:rPr>
              <a:t> </a:t>
            </a:r>
            <a:r>
              <a:rPr lang="en-US" sz="2000" i="1" dirty="0" smtClean="0">
                <a:solidFill>
                  <a:srgbClr val="FF0000"/>
                </a:solidFill>
              </a:rPr>
              <a:t>et al</a:t>
            </a:r>
            <a:r>
              <a:rPr lang="tr-TR" sz="2000" i="1" dirty="0" smtClean="0">
                <a:solidFill>
                  <a:srgbClr val="FF0000"/>
                </a:solidFill>
              </a:rPr>
              <a:t>., </a:t>
            </a:r>
            <a:r>
              <a:rPr lang="en-US" sz="2000" dirty="0" smtClean="0">
                <a:solidFill>
                  <a:srgbClr val="FF0000"/>
                </a:solidFill>
              </a:rPr>
              <a:t>2010</a:t>
            </a:r>
            <a:endParaRPr lang="tr-TR" dirty="0" smtClean="0">
              <a:solidFill>
                <a:srgbClr val="FF0000"/>
              </a:solidFill>
            </a:endParaRPr>
          </a:p>
          <a:p>
            <a:r>
              <a:rPr lang="en-US" dirty="0" smtClean="0"/>
              <a:t>Decrease in local production of </a:t>
            </a:r>
            <a:r>
              <a:rPr lang="en-US" dirty="0" err="1" smtClean="0"/>
              <a:t>embryotoxic</a:t>
            </a:r>
            <a:r>
              <a:rPr lang="tr-TR" dirty="0" smtClean="0"/>
              <a:t> </a:t>
            </a:r>
            <a:r>
              <a:rPr lang="en-US" dirty="0" smtClean="0"/>
              <a:t>cytokines, ROS, </a:t>
            </a:r>
            <a:r>
              <a:rPr lang="en-US" dirty="0" err="1" smtClean="0"/>
              <a:t>rea</a:t>
            </a:r>
            <a:r>
              <a:rPr lang="tr-TR" dirty="0" smtClean="0"/>
              <a:t>c</a:t>
            </a:r>
            <a:r>
              <a:rPr lang="en-US" dirty="0" err="1" smtClean="0"/>
              <a:t>tive</a:t>
            </a:r>
            <a:r>
              <a:rPr lang="tr-TR" dirty="0" smtClean="0"/>
              <a:t> n</a:t>
            </a:r>
            <a:r>
              <a:rPr lang="en-US" dirty="0" err="1" smtClean="0"/>
              <a:t>itrogen</a:t>
            </a:r>
            <a:r>
              <a:rPr lang="tr-TR" dirty="0" smtClean="0"/>
              <a:t> </a:t>
            </a:r>
            <a:r>
              <a:rPr lang="en-US" dirty="0" smtClean="0"/>
              <a:t>species and PGF2</a:t>
            </a:r>
            <a:r>
              <a:rPr lang="el-GR" dirty="0" smtClean="0"/>
              <a:t>α</a:t>
            </a:r>
            <a:endParaRPr lang="tr-TR" dirty="0" smtClean="0"/>
          </a:p>
          <a:p>
            <a:r>
              <a:rPr lang="en-US" dirty="0" smtClean="0"/>
              <a:t>Decrease in endometrial capillary density </a:t>
            </a:r>
            <a:r>
              <a:rPr lang="tr-TR" dirty="0" smtClean="0"/>
              <a:t>								</a:t>
            </a:r>
            <a:r>
              <a:rPr lang="en-US" sz="2800" dirty="0" smtClean="0">
                <a:solidFill>
                  <a:srgbClr val="FF0000"/>
                </a:solidFill>
              </a:rPr>
              <a:t> </a:t>
            </a:r>
            <a:r>
              <a:rPr lang="en-US" sz="2000" dirty="0" smtClean="0">
                <a:solidFill>
                  <a:srgbClr val="FF0000"/>
                </a:solidFill>
              </a:rPr>
              <a:t>Khan</a:t>
            </a:r>
            <a:r>
              <a:rPr lang="tr-TR" sz="2000" dirty="0" smtClean="0">
                <a:solidFill>
                  <a:srgbClr val="FF0000"/>
                </a:solidFill>
              </a:rPr>
              <a:t>,</a:t>
            </a:r>
            <a:r>
              <a:rPr lang="en-US" sz="2000" dirty="0" smtClean="0">
                <a:solidFill>
                  <a:srgbClr val="FF0000"/>
                </a:solidFill>
              </a:rPr>
              <a:t> </a:t>
            </a:r>
            <a:r>
              <a:rPr lang="en-US" sz="2000" i="1" dirty="0" smtClean="0">
                <a:solidFill>
                  <a:srgbClr val="FF0000"/>
                </a:solidFill>
              </a:rPr>
              <a:t>et al</a:t>
            </a:r>
            <a:r>
              <a:rPr lang="tr-TR" sz="2000" i="1" dirty="0" smtClean="0">
                <a:solidFill>
                  <a:srgbClr val="FF0000"/>
                </a:solidFill>
              </a:rPr>
              <a:t>., </a:t>
            </a:r>
            <a:r>
              <a:rPr lang="en-US" sz="2000" dirty="0" smtClean="0">
                <a:solidFill>
                  <a:srgbClr val="FF0000"/>
                </a:solidFill>
              </a:rPr>
              <a:t>2010</a:t>
            </a:r>
            <a:endParaRPr lang="en-US" dirty="0"/>
          </a:p>
        </p:txBody>
      </p:sp>
    </p:spTree>
  </p:cSld>
  <p:clrMapOvr>
    <a:masterClrMapping/>
  </p:clrMapOvr>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3250" name="Picture 2" descr="D:\00_DATA\7PATIENT\0Lvnt_MUA\C\Cigdem Kadioglu\Cigdem Kadioglu_20120330_US_01.JPG"/>
          <p:cNvPicPr>
            <a:picLocks noChangeAspect="1" noChangeArrowheads="1"/>
          </p:cNvPicPr>
          <p:nvPr/>
        </p:nvPicPr>
        <p:blipFill>
          <a:blip r:embed="rId2" cstate="print"/>
          <a:srcRect/>
          <a:stretch>
            <a:fillRect/>
          </a:stretch>
        </p:blipFill>
        <p:spPr bwMode="auto">
          <a:xfrm>
            <a:off x="0" y="0"/>
            <a:ext cx="7335838" cy="5500688"/>
          </a:xfrm>
          <a:prstGeom prst="rect">
            <a:avLst/>
          </a:prstGeom>
          <a:noFill/>
          <a:ln w="9525">
            <a:noFill/>
            <a:miter lim="800000"/>
            <a:headEnd/>
            <a:tailEnd/>
          </a:ln>
        </p:spPr>
      </p:pic>
      <p:pic>
        <p:nvPicPr>
          <p:cNvPr id="53251" name="Picture 3" descr="D:\00_DATA\7PATIENT\0Lvnt_MUA\C\Cigdem Kadioglu\Cigdem Kadioglu_20120330_US_06.JPG"/>
          <p:cNvPicPr>
            <a:picLocks noChangeAspect="1" noChangeArrowheads="1"/>
          </p:cNvPicPr>
          <p:nvPr/>
        </p:nvPicPr>
        <p:blipFill>
          <a:blip r:embed="rId3" cstate="print"/>
          <a:srcRect/>
          <a:stretch>
            <a:fillRect/>
          </a:stretch>
        </p:blipFill>
        <p:spPr bwMode="auto">
          <a:xfrm>
            <a:off x="4643438" y="3482975"/>
            <a:ext cx="4500562" cy="3375025"/>
          </a:xfrm>
          <a:prstGeom prst="rect">
            <a:avLst/>
          </a:prstGeom>
          <a:noFill/>
          <a:ln w="9525">
            <a:noFill/>
            <a:miter lim="800000"/>
            <a:headEnd/>
            <a:tailEnd/>
          </a:ln>
        </p:spPr>
      </p:pic>
      <p:sp>
        <p:nvSpPr>
          <p:cNvPr id="6" name="TextBox 5"/>
          <p:cNvSpPr txBox="1"/>
          <p:nvPr/>
        </p:nvSpPr>
        <p:spPr>
          <a:xfrm>
            <a:off x="0" y="-71438"/>
            <a:ext cx="7715250" cy="830263"/>
          </a:xfrm>
          <a:prstGeom prst="rect">
            <a:avLst/>
          </a:prstGeom>
          <a:noFill/>
        </p:spPr>
        <p:txBody>
          <a:bodyPr>
            <a:spAutoFit/>
          </a:bodyPr>
          <a:lstStyle/>
          <a:p>
            <a:pPr>
              <a:defRPr/>
            </a:pPr>
            <a:r>
              <a:rPr lang="tr-TR" dirty="0">
                <a:effectLst>
                  <a:outerShdw blurRad="38100" dist="38100" dir="2700000" algn="tl">
                    <a:srgbClr val="000000">
                      <a:alpha val="43137"/>
                    </a:srgbClr>
                  </a:outerShdw>
                </a:effectLst>
              </a:rPr>
              <a:t>CK, 35yrs, 4yrs </a:t>
            </a:r>
            <a:r>
              <a:rPr lang="tr-TR" dirty="0" err="1">
                <a:effectLst>
                  <a:outerShdw blurRad="38100" dist="38100" dir="2700000" algn="tl">
                    <a:srgbClr val="000000">
                      <a:alpha val="43137"/>
                    </a:srgbClr>
                  </a:outerShdw>
                </a:effectLst>
              </a:rPr>
              <a:t>pr</a:t>
            </a:r>
            <a:r>
              <a:rPr lang="tr-TR" dirty="0">
                <a:effectLst>
                  <a:outerShdw blurRad="38100" dist="38100" dir="2700000" algn="tl">
                    <a:srgbClr val="000000">
                      <a:alpha val="43137"/>
                    </a:srgbClr>
                  </a:outerShdw>
                </a:effectLst>
              </a:rPr>
              <a:t> </a:t>
            </a:r>
            <a:r>
              <a:rPr lang="tr-TR" dirty="0" err="1">
                <a:effectLst>
                  <a:outerShdw blurRad="38100" dist="38100" dir="2700000" algn="tl">
                    <a:srgbClr val="000000">
                      <a:alpha val="43137"/>
                    </a:srgbClr>
                  </a:outerShdw>
                </a:effectLst>
              </a:rPr>
              <a:t>infertility</a:t>
            </a:r>
            <a:r>
              <a:rPr lang="tr-TR" dirty="0">
                <a:effectLst>
                  <a:outerShdw blurRad="38100" dist="38100" dir="2700000" algn="tl">
                    <a:srgbClr val="000000">
                      <a:alpha val="43137"/>
                    </a:srgbClr>
                  </a:outerShdw>
                </a:effectLst>
              </a:rPr>
              <a:t>, </a:t>
            </a:r>
            <a:r>
              <a:rPr lang="tr-TR" dirty="0" err="1">
                <a:effectLst>
                  <a:outerShdw blurRad="38100" dist="38100" dir="2700000" algn="tl">
                    <a:srgbClr val="000000">
                      <a:alpha val="43137"/>
                    </a:srgbClr>
                  </a:outerShdw>
                </a:effectLst>
              </a:rPr>
              <a:t>Male</a:t>
            </a:r>
            <a:r>
              <a:rPr lang="tr-TR" dirty="0">
                <a:effectLst>
                  <a:outerShdw blurRad="38100" dist="38100" dir="2700000" algn="tl">
                    <a:srgbClr val="000000">
                      <a:alpha val="43137"/>
                    </a:srgbClr>
                  </a:outerShdw>
                </a:effectLst>
              </a:rPr>
              <a:t> F</a:t>
            </a:r>
            <a:r>
              <a:rPr lang="tr-TR" dirty="0">
                <a:effectLst>
                  <a:outerShdw blurRad="38100" dist="38100" dir="2700000" algn="tl">
                    <a:srgbClr val="000000">
                      <a:alpha val="43137"/>
                    </a:srgbClr>
                  </a:outerShdw>
                </a:effectLst>
                <a:sym typeface="Symbol"/>
              </a:rPr>
              <a:t></a:t>
            </a:r>
            <a:r>
              <a:rPr lang="tr-TR" dirty="0">
                <a:effectLst>
                  <a:outerShdw blurRad="38100" dist="38100" dir="2700000" algn="tl">
                    <a:srgbClr val="000000">
                      <a:alpha val="43137"/>
                    </a:srgbClr>
                  </a:outerShdw>
                </a:effectLst>
              </a:rPr>
              <a:t>,</a:t>
            </a:r>
          </a:p>
          <a:p>
            <a:pPr>
              <a:defRPr/>
            </a:pPr>
            <a:r>
              <a:rPr lang="tr-TR" dirty="0">
                <a:effectLst>
                  <a:outerShdw blurRad="38100" dist="38100" dir="2700000" algn="tl">
                    <a:srgbClr val="000000">
                      <a:alpha val="43137"/>
                    </a:srgbClr>
                  </a:outerShdw>
                </a:effectLst>
              </a:rPr>
              <a:t>PCO, AMH: 4.0</a:t>
            </a:r>
            <a:endParaRPr lang="en-US" dirty="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Title 1"/>
          <p:cNvSpPr>
            <a:spLocks noGrp="1"/>
          </p:cNvSpPr>
          <p:nvPr>
            <p:ph type="title"/>
          </p:nvPr>
        </p:nvSpPr>
        <p:spPr/>
        <p:txBody>
          <a:bodyPr/>
          <a:lstStyle/>
          <a:p>
            <a:endParaRPr lang="tr-TR" smtClean="0"/>
          </a:p>
        </p:txBody>
      </p:sp>
      <p:sp>
        <p:nvSpPr>
          <p:cNvPr id="54275" name="Content Placeholder 2"/>
          <p:cNvSpPr>
            <a:spLocks noGrp="1"/>
          </p:cNvSpPr>
          <p:nvPr>
            <p:ph idx="1"/>
          </p:nvPr>
        </p:nvSpPr>
        <p:spPr/>
        <p:txBody>
          <a:bodyPr/>
          <a:lstStyle/>
          <a:p>
            <a:endParaRPr lang="tr-TR" smtClean="0"/>
          </a:p>
        </p:txBody>
      </p:sp>
      <p:pic>
        <p:nvPicPr>
          <p:cNvPr id="54276" name="Picture 2" descr="D:\00_DATA\7PATIENT\0Lvnt_MUA\C\Cigdem Kadioglu\Cigdem Kadioglu_20120921_US_02.JPG"/>
          <p:cNvPicPr>
            <a:picLocks noChangeAspect="1" noChangeArrowheads="1"/>
          </p:cNvPicPr>
          <p:nvPr/>
        </p:nvPicPr>
        <p:blipFill>
          <a:blip r:embed="rId2" cstate="print"/>
          <a:srcRect/>
          <a:stretch>
            <a:fillRect/>
          </a:stretch>
        </p:blipFill>
        <p:spPr bwMode="auto">
          <a:xfrm>
            <a:off x="0" y="0"/>
            <a:ext cx="7431088" cy="5572125"/>
          </a:xfrm>
          <a:prstGeom prst="rect">
            <a:avLst/>
          </a:prstGeom>
          <a:noFill/>
          <a:ln w="9525">
            <a:noFill/>
            <a:miter lim="800000"/>
            <a:headEnd/>
            <a:tailEnd/>
          </a:ln>
        </p:spPr>
      </p:pic>
      <p:pic>
        <p:nvPicPr>
          <p:cNvPr id="54277" name="Picture 3" descr="D:\00_DATA\7PATIENT\0Lvnt_MUA\C\Cigdem Kadioglu\Cigdem Kadioglu_20120921_US_03.JPG"/>
          <p:cNvPicPr>
            <a:picLocks noChangeAspect="1" noChangeArrowheads="1"/>
          </p:cNvPicPr>
          <p:nvPr/>
        </p:nvPicPr>
        <p:blipFill>
          <a:blip r:embed="rId3" cstate="print"/>
          <a:srcRect/>
          <a:stretch>
            <a:fillRect/>
          </a:stretch>
        </p:blipFill>
        <p:spPr bwMode="auto">
          <a:xfrm>
            <a:off x="4094163" y="3071813"/>
            <a:ext cx="5049837" cy="3786187"/>
          </a:xfrm>
          <a:prstGeom prst="rect">
            <a:avLst/>
          </a:prstGeom>
          <a:noFill/>
          <a:ln w="9525">
            <a:noFill/>
            <a:miter lim="800000"/>
            <a:headEnd/>
            <a:tailEnd/>
          </a:ln>
        </p:spPr>
      </p:pic>
      <p:sp>
        <p:nvSpPr>
          <p:cNvPr id="6" name="TextBox 5"/>
          <p:cNvSpPr txBox="1"/>
          <p:nvPr/>
        </p:nvSpPr>
        <p:spPr>
          <a:xfrm>
            <a:off x="0" y="-71438"/>
            <a:ext cx="9072563" cy="830263"/>
          </a:xfrm>
          <a:prstGeom prst="rect">
            <a:avLst/>
          </a:prstGeom>
          <a:noFill/>
        </p:spPr>
        <p:txBody>
          <a:bodyPr>
            <a:spAutoFit/>
          </a:bodyPr>
          <a:lstStyle/>
          <a:p>
            <a:pPr>
              <a:defRPr/>
            </a:pPr>
            <a:r>
              <a:rPr lang="tr-TR" dirty="0">
                <a:effectLst>
                  <a:outerShdw blurRad="38100" dist="38100" dir="2700000" algn="tl">
                    <a:srgbClr val="000000">
                      <a:alpha val="43137"/>
                    </a:srgbClr>
                  </a:outerShdw>
                </a:effectLst>
              </a:rPr>
              <a:t>CK, 35yrs, 4yrs </a:t>
            </a:r>
            <a:r>
              <a:rPr lang="tr-TR" dirty="0" err="1">
                <a:effectLst>
                  <a:outerShdw blurRad="38100" dist="38100" dir="2700000" algn="tl">
                    <a:srgbClr val="000000">
                      <a:alpha val="43137"/>
                    </a:srgbClr>
                  </a:outerShdw>
                </a:effectLst>
              </a:rPr>
              <a:t>pr</a:t>
            </a:r>
            <a:r>
              <a:rPr lang="tr-TR" dirty="0">
                <a:effectLst>
                  <a:outerShdw blurRad="38100" dist="38100" dir="2700000" algn="tl">
                    <a:srgbClr val="000000">
                      <a:alpha val="43137"/>
                    </a:srgbClr>
                  </a:outerShdw>
                </a:effectLst>
              </a:rPr>
              <a:t> </a:t>
            </a:r>
            <a:r>
              <a:rPr lang="tr-TR" dirty="0" err="1">
                <a:effectLst>
                  <a:outerShdw blurRad="38100" dist="38100" dir="2700000" algn="tl">
                    <a:srgbClr val="000000">
                      <a:alpha val="43137"/>
                    </a:srgbClr>
                  </a:outerShdw>
                </a:effectLst>
              </a:rPr>
              <a:t>infertility</a:t>
            </a:r>
            <a:r>
              <a:rPr lang="tr-TR" dirty="0">
                <a:effectLst>
                  <a:outerShdw blurRad="38100" dist="38100" dir="2700000" algn="tl">
                    <a:srgbClr val="000000">
                      <a:alpha val="43137"/>
                    </a:srgbClr>
                  </a:outerShdw>
                </a:effectLst>
              </a:rPr>
              <a:t>, </a:t>
            </a:r>
            <a:r>
              <a:rPr lang="tr-TR" dirty="0" err="1">
                <a:effectLst>
                  <a:outerShdw blurRad="38100" dist="38100" dir="2700000" algn="tl">
                    <a:srgbClr val="000000">
                      <a:alpha val="43137"/>
                    </a:srgbClr>
                  </a:outerShdw>
                </a:effectLst>
              </a:rPr>
              <a:t>Male</a:t>
            </a:r>
            <a:r>
              <a:rPr lang="tr-TR" dirty="0">
                <a:effectLst>
                  <a:outerShdw blurRad="38100" dist="38100" dir="2700000" algn="tl">
                    <a:srgbClr val="000000">
                      <a:alpha val="43137"/>
                    </a:srgbClr>
                  </a:outerShdw>
                </a:effectLst>
              </a:rPr>
              <a:t> F</a:t>
            </a:r>
          </a:p>
          <a:p>
            <a:pPr>
              <a:defRPr/>
            </a:pPr>
            <a:r>
              <a:rPr lang="tr-TR" dirty="0">
                <a:effectLst>
                  <a:outerShdw blurRad="38100" dist="38100" dir="2700000" algn="tl">
                    <a:srgbClr val="000000">
                      <a:alpha val="43137"/>
                    </a:srgbClr>
                  </a:outerShdw>
                </a:effectLst>
                <a:sym typeface="Symbol"/>
              </a:rPr>
              <a:t> </a:t>
            </a:r>
            <a:r>
              <a:rPr lang="tr-TR" dirty="0">
                <a:effectLst>
                  <a:outerShdw blurRad="38100" dist="38100" dir="2700000" algn="tl">
                    <a:srgbClr val="000000">
                      <a:alpha val="43137"/>
                    </a:srgbClr>
                  </a:outerShdw>
                </a:effectLst>
              </a:rPr>
              <a:t>3 </a:t>
            </a:r>
            <a:r>
              <a:rPr lang="tr-TR" dirty="0" err="1">
                <a:effectLst>
                  <a:outerShdw blurRad="38100" dist="38100" dir="2700000" algn="tl">
                    <a:srgbClr val="000000">
                      <a:alpha val="43137"/>
                    </a:srgbClr>
                  </a:outerShdw>
                </a:effectLst>
              </a:rPr>
              <a:t>mo</a:t>
            </a:r>
            <a:r>
              <a:rPr lang="tr-TR" dirty="0">
                <a:effectLst>
                  <a:outerShdw blurRad="38100" dist="38100" dir="2700000" algn="tl">
                    <a:srgbClr val="000000">
                      <a:alpha val="43137"/>
                    </a:srgbClr>
                  </a:outerShdw>
                </a:effectLst>
              </a:rPr>
              <a:t> </a:t>
            </a:r>
            <a:r>
              <a:rPr lang="tr-TR" dirty="0" err="1">
                <a:effectLst>
                  <a:outerShdw blurRad="38100" dist="38100" dir="2700000" algn="tl">
                    <a:srgbClr val="000000">
                      <a:alpha val="43137"/>
                    </a:srgbClr>
                  </a:outerShdw>
                </a:effectLst>
              </a:rPr>
              <a:t>GnRHa</a:t>
            </a:r>
            <a:r>
              <a:rPr lang="tr-TR" dirty="0">
                <a:effectLst>
                  <a:outerShdw blurRad="38100" dist="38100" dir="2700000" algn="tl">
                    <a:srgbClr val="000000">
                      <a:alpha val="43137"/>
                    </a:srgbClr>
                  </a:outerShdw>
                </a:effectLst>
              </a:rPr>
              <a:t> </a:t>
            </a:r>
            <a:r>
              <a:rPr lang="tr-TR" dirty="0">
                <a:effectLst>
                  <a:outerShdw blurRad="38100" dist="38100" dir="2700000" algn="tl">
                    <a:srgbClr val="000000">
                      <a:alpha val="43137"/>
                    </a:srgbClr>
                  </a:outerShdw>
                </a:effectLst>
                <a:sym typeface="Symbol"/>
              </a:rPr>
              <a:t>  ICSI (16oo, 9em, ET: 2)</a:t>
            </a:r>
            <a:endParaRPr lang="en-US" dirty="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Title 1"/>
          <p:cNvSpPr>
            <a:spLocks noGrp="1"/>
          </p:cNvSpPr>
          <p:nvPr>
            <p:ph type="title"/>
          </p:nvPr>
        </p:nvSpPr>
        <p:spPr/>
        <p:txBody>
          <a:bodyPr/>
          <a:lstStyle/>
          <a:p>
            <a:endParaRPr lang="tr-TR" smtClean="0"/>
          </a:p>
        </p:txBody>
      </p:sp>
      <p:sp>
        <p:nvSpPr>
          <p:cNvPr id="55299" name="Content Placeholder 2"/>
          <p:cNvSpPr>
            <a:spLocks noGrp="1"/>
          </p:cNvSpPr>
          <p:nvPr>
            <p:ph idx="1"/>
          </p:nvPr>
        </p:nvSpPr>
        <p:spPr/>
        <p:txBody>
          <a:bodyPr/>
          <a:lstStyle/>
          <a:p>
            <a:endParaRPr lang="tr-TR" smtClean="0"/>
          </a:p>
        </p:txBody>
      </p:sp>
      <p:pic>
        <p:nvPicPr>
          <p:cNvPr id="158722" name="Picture 2" descr="D:\00_DATA\7PATIENT\0Lvnt_MUA\C\Cigdem Kadioglu\Cigdem Kadioglu_20121012_Fetus Kadioglu_US_01.JPG"/>
          <p:cNvPicPr>
            <a:picLocks noChangeAspect="1" noChangeArrowheads="1"/>
          </p:cNvPicPr>
          <p:nvPr/>
        </p:nvPicPr>
        <p:blipFill>
          <a:blip r:embed="rId3" cstate="print"/>
          <a:srcRect/>
          <a:stretch>
            <a:fillRect/>
          </a:stretch>
        </p:blipFill>
        <p:spPr bwMode="auto">
          <a:xfrm>
            <a:off x="0" y="0"/>
            <a:ext cx="6383338" cy="4786313"/>
          </a:xfrm>
          <a:prstGeom prst="rect">
            <a:avLst/>
          </a:prstGeom>
          <a:noFill/>
          <a:ln w="9525">
            <a:noFill/>
            <a:miter lim="800000"/>
            <a:headEnd/>
            <a:tailEnd/>
          </a:ln>
        </p:spPr>
      </p:pic>
      <p:pic>
        <p:nvPicPr>
          <p:cNvPr id="158723" name="Picture 3" descr="D:\00_DATA\7PATIENT\0Lvnt_MUA\C\Cigdem Kadioglu\Cigdem Kadioglu_20121012_Fetus Kadioglu_US_03.JPG"/>
          <p:cNvPicPr>
            <a:picLocks noChangeAspect="1" noChangeArrowheads="1"/>
          </p:cNvPicPr>
          <p:nvPr/>
        </p:nvPicPr>
        <p:blipFill>
          <a:blip r:embed="rId4" cstate="print"/>
          <a:srcRect/>
          <a:stretch>
            <a:fillRect/>
          </a:stretch>
        </p:blipFill>
        <p:spPr bwMode="auto">
          <a:xfrm>
            <a:off x="3522663" y="2643188"/>
            <a:ext cx="5621337" cy="4214812"/>
          </a:xfrm>
          <a:prstGeom prst="rect">
            <a:avLst/>
          </a:prstGeom>
          <a:noFill/>
          <a:ln w="9525">
            <a:noFill/>
            <a:miter lim="800000"/>
            <a:headEnd/>
            <a:tailEnd/>
          </a:ln>
        </p:spPr>
      </p:pic>
      <p:pic>
        <p:nvPicPr>
          <p:cNvPr id="158724" name="Picture 4" descr="D:\00_DATA\7PATIENT\0Lvnt_MUA\C\Cigdem Kadioglu\Cigdem Kadioglu_20121030_Fetus Kadioglu_US.JPG"/>
          <p:cNvPicPr>
            <a:picLocks noChangeAspect="1" noChangeArrowheads="1"/>
          </p:cNvPicPr>
          <p:nvPr/>
        </p:nvPicPr>
        <p:blipFill>
          <a:blip r:embed="rId5" cstate="print"/>
          <a:srcRect/>
          <a:stretch>
            <a:fillRect/>
          </a:stretch>
        </p:blipFill>
        <p:spPr bwMode="auto">
          <a:xfrm>
            <a:off x="3214688" y="0"/>
            <a:ext cx="5929312" cy="4445000"/>
          </a:xfrm>
          <a:prstGeom prst="rect">
            <a:avLst/>
          </a:prstGeom>
          <a:noFill/>
          <a:ln w="9525">
            <a:noFill/>
            <a:miter lim="800000"/>
            <a:headEnd/>
            <a:tailEnd/>
          </a:ln>
        </p:spPr>
      </p:pic>
      <p:sp>
        <p:nvSpPr>
          <p:cNvPr id="7" name="TextBox 6"/>
          <p:cNvSpPr txBox="1"/>
          <p:nvPr/>
        </p:nvSpPr>
        <p:spPr>
          <a:xfrm>
            <a:off x="0" y="-71438"/>
            <a:ext cx="9072563" cy="830263"/>
          </a:xfrm>
          <a:prstGeom prst="rect">
            <a:avLst/>
          </a:prstGeom>
          <a:noFill/>
        </p:spPr>
        <p:txBody>
          <a:bodyPr>
            <a:spAutoFit/>
          </a:bodyPr>
          <a:lstStyle/>
          <a:p>
            <a:pPr>
              <a:defRPr/>
            </a:pPr>
            <a:r>
              <a:rPr lang="tr-TR" dirty="0">
                <a:effectLst>
                  <a:outerShdw blurRad="38100" dist="38100" dir="2700000" algn="tl">
                    <a:srgbClr val="000000">
                      <a:alpha val="43137"/>
                    </a:srgbClr>
                  </a:outerShdw>
                </a:effectLst>
              </a:rPr>
              <a:t>CK, 35yrs, 4yrs </a:t>
            </a:r>
            <a:r>
              <a:rPr lang="tr-TR" dirty="0" err="1">
                <a:effectLst>
                  <a:outerShdw blurRad="38100" dist="38100" dir="2700000" algn="tl">
                    <a:srgbClr val="000000">
                      <a:alpha val="43137"/>
                    </a:srgbClr>
                  </a:outerShdw>
                </a:effectLst>
              </a:rPr>
              <a:t>pr</a:t>
            </a:r>
            <a:r>
              <a:rPr lang="tr-TR" dirty="0">
                <a:effectLst>
                  <a:outerShdw blurRad="38100" dist="38100" dir="2700000" algn="tl">
                    <a:srgbClr val="000000">
                      <a:alpha val="43137"/>
                    </a:srgbClr>
                  </a:outerShdw>
                </a:effectLst>
              </a:rPr>
              <a:t> </a:t>
            </a:r>
            <a:r>
              <a:rPr lang="tr-TR" dirty="0" err="1">
                <a:effectLst>
                  <a:outerShdw blurRad="38100" dist="38100" dir="2700000" algn="tl">
                    <a:srgbClr val="000000">
                      <a:alpha val="43137"/>
                    </a:srgbClr>
                  </a:outerShdw>
                </a:effectLst>
              </a:rPr>
              <a:t>infertility</a:t>
            </a:r>
            <a:r>
              <a:rPr lang="tr-TR" dirty="0">
                <a:effectLst>
                  <a:outerShdw blurRad="38100" dist="38100" dir="2700000" algn="tl">
                    <a:srgbClr val="000000">
                      <a:alpha val="43137"/>
                    </a:srgbClr>
                  </a:outerShdw>
                </a:effectLst>
              </a:rPr>
              <a:t>, </a:t>
            </a:r>
            <a:r>
              <a:rPr lang="tr-TR" dirty="0" err="1">
                <a:effectLst>
                  <a:outerShdw blurRad="38100" dist="38100" dir="2700000" algn="tl">
                    <a:srgbClr val="000000">
                      <a:alpha val="43137"/>
                    </a:srgbClr>
                  </a:outerShdw>
                </a:effectLst>
              </a:rPr>
              <a:t>Male</a:t>
            </a:r>
            <a:r>
              <a:rPr lang="tr-TR" dirty="0">
                <a:effectLst>
                  <a:outerShdw blurRad="38100" dist="38100" dir="2700000" algn="tl">
                    <a:srgbClr val="000000">
                      <a:alpha val="43137"/>
                    </a:srgbClr>
                  </a:outerShdw>
                </a:effectLst>
              </a:rPr>
              <a:t> F</a:t>
            </a:r>
          </a:p>
          <a:p>
            <a:pPr>
              <a:defRPr/>
            </a:pPr>
            <a:r>
              <a:rPr lang="tr-TR" dirty="0">
                <a:effectLst>
                  <a:outerShdw blurRad="38100" dist="38100" dir="2700000" algn="tl">
                    <a:srgbClr val="000000">
                      <a:alpha val="43137"/>
                    </a:srgbClr>
                  </a:outerShdw>
                </a:effectLst>
                <a:sym typeface="Symbol"/>
              </a:rPr>
              <a:t> </a:t>
            </a:r>
            <a:r>
              <a:rPr lang="tr-TR" dirty="0">
                <a:effectLst>
                  <a:outerShdw blurRad="38100" dist="38100" dir="2700000" algn="tl">
                    <a:srgbClr val="000000">
                      <a:alpha val="43137"/>
                    </a:srgbClr>
                  </a:outerShdw>
                </a:effectLst>
              </a:rPr>
              <a:t>3 </a:t>
            </a:r>
            <a:r>
              <a:rPr lang="tr-TR" dirty="0" err="1">
                <a:effectLst>
                  <a:outerShdw blurRad="38100" dist="38100" dir="2700000" algn="tl">
                    <a:srgbClr val="000000">
                      <a:alpha val="43137"/>
                    </a:srgbClr>
                  </a:outerShdw>
                </a:effectLst>
              </a:rPr>
              <a:t>mo</a:t>
            </a:r>
            <a:r>
              <a:rPr lang="tr-TR" dirty="0">
                <a:effectLst>
                  <a:outerShdw blurRad="38100" dist="38100" dir="2700000" algn="tl">
                    <a:srgbClr val="000000">
                      <a:alpha val="43137"/>
                    </a:srgbClr>
                  </a:outerShdw>
                </a:effectLst>
              </a:rPr>
              <a:t> </a:t>
            </a:r>
            <a:r>
              <a:rPr lang="tr-TR" dirty="0" err="1">
                <a:effectLst>
                  <a:outerShdw blurRad="38100" dist="38100" dir="2700000" algn="tl">
                    <a:srgbClr val="000000">
                      <a:alpha val="43137"/>
                    </a:srgbClr>
                  </a:outerShdw>
                </a:effectLst>
              </a:rPr>
              <a:t>GnRHa</a:t>
            </a:r>
            <a:r>
              <a:rPr lang="tr-TR" dirty="0">
                <a:effectLst>
                  <a:outerShdw blurRad="38100" dist="38100" dir="2700000" algn="tl">
                    <a:srgbClr val="000000">
                      <a:alpha val="43137"/>
                    </a:srgbClr>
                  </a:outerShdw>
                </a:effectLst>
              </a:rPr>
              <a:t> </a:t>
            </a:r>
            <a:r>
              <a:rPr lang="tr-TR" dirty="0">
                <a:effectLst>
                  <a:outerShdw blurRad="38100" dist="38100" dir="2700000" algn="tl">
                    <a:srgbClr val="000000">
                      <a:alpha val="43137"/>
                    </a:srgbClr>
                  </a:outerShdw>
                </a:effectLst>
                <a:sym typeface="Symbol"/>
              </a:rPr>
              <a:t>  ICSI (16oo, 9em, ET: 2, P=1)</a:t>
            </a:r>
            <a:endParaRPr lang="en-US" dirty="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5" presetClass="entr" presetSubtype="0" fill="hold" nodeType="afterEffect">
                                  <p:stCondLst>
                                    <p:cond delay="0"/>
                                  </p:stCondLst>
                                  <p:childTnLst>
                                    <p:set>
                                      <p:cBhvr>
                                        <p:cTn id="6" dur="1" fill="hold">
                                          <p:stCondLst>
                                            <p:cond delay="0"/>
                                          </p:stCondLst>
                                        </p:cTn>
                                        <p:tgtEl>
                                          <p:spTgt spid="158722"/>
                                        </p:tgtEl>
                                        <p:attrNameLst>
                                          <p:attrName>style.visibility</p:attrName>
                                        </p:attrNameLst>
                                      </p:cBhvr>
                                      <p:to>
                                        <p:strVal val="visible"/>
                                      </p:to>
                                    </p:set>
                                    <p:anim calcmode="lin" valueType="num">
                                      <p:cBhvr>
                                        <p:cTn id="7" dur="1000" fill="hold"/>
                                        <p:tgtEl>
                                          <p:spTgt spid="158722"/>
                                        </p:tgtEl>
                                        <p:attrNameLst>
                                          <p:attrName>ppt_w</p:attrName>
                                        </p:attrNameLst>
                                      </p:cBhvr>
                                      <p:tavLst>
                                        <p:tav tm="0">
                                          <p:val>
                                            <p:fltVal val="0"/>
                                          </p:val>
                                        </p:tav>
                                        <p:tav tm="100000">
                                          <p:val>
                                            <p:strVal val="#ppt_w"/>
                                          </p:val>
                                        </p:tav>
                                      </p:tavLst>
                                    </p:anim>
                                    <p:anim calcmode="lin" valueType="num">
                                      <p:cBhvr>
                                        <p:cTn id="8" dur="1000" fill="hold"/>
                                        <p:tgtEl>
                                          <p:spTgt spid="158722"/>
                                        </p:tgtEl>
                                        <p:attrNameLst>
                                          <p:attrName>ppt_h</p:attrName>
                                        </p:attrNameLst>
                                      </p:cBhvr>
                                      <p:tavLst>
                                        <p:tav tm="0">
                                          <p:val>
                                            <p:fltVal val="0"/>
                                          </p:val>
                                        </p:tav>
                                        <p:tav tm="100000">
                                          <p:val>
                                            <p:strVal val="#ppt_h"/>
                                          </p:val>
                                        </p:tav>
                                      </p:tavLst>
                                    </p:anim>
                                    <p:anim calcmode="lin" valueType="num">
                                      <p:cBhvr>
                                        <p:cTn id="9" dur="1000" fill="hold"/>
                                        <p:tgtEl>
                                          <p:spTgt spid="158722"/>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158722"/>
                                        </p:tgtEl>
                                        <p:attrNameLst>
                                          <p:attrName>ppt_y</p:attrName>
                                        </p:attrNameLst>
                                      </p:cBhvr>
                                      <p:tavLst>
                                        <p:tav tm="0" fmla="#ppt_y+(sin(-2*pi*(1-$))*-#ppt_x+cos(-2*pi*(1-$))*(1-#ppt_y))*(1-$)">
                                          <p:val>
                                            <p:fltVal val="0"/>
                                          </p:val>
                                        </p:tav>
                                        <p:tav tm="100000">
                                          <p:val>
                                            <p:fltVal val="1"/>
                                          </p:val>
                                        </p:tav>
                                      </p:tavLst>
                                    </p:anim>
                                  </p:childTnLst>
                                </p:cTn>
                              </p:par>
                            </p:childTnLst>
                          </p:cTn>
                        </p:par>
                        <p:par>
                          <p:cTn id="11" fill="hold">
                            <p:stCondLst>
                              <p:cond delay="1000"/>
                            </p:stCondLst>
                            <p:childTnLst>
                              <p:par>
                                <p:cTn id="12" presetID="9" presetClass="entr" presetSubtype="0" fill="hold" nodeType="afterEffect">
                                  <p:stCondLst>
                                    <p:cond delay="0"/>
                                  </p:stCondLst>
                                  <p:childTnLst>
                                    <p:set>
                                      <p:cBhvr>
                                        <p:cTn id="13" dur="1" fill="hold">
                                          <p:stCondLst>
                                            <p:cond delay="0"/>
                                          </p:stCondLst>
                                        </p:cTn>
                                        <p:tgtEl>
                                          <p:spTgt spid="158723"/>
                                        </p:tgtEl>
                                        <p:attrNameLst>
                                          <p:attrName>style.visibility</p:attrName>
                                        </p:attrNameLst>
                                      </p:cBhvr>
                                      <p:to>
                                        <p:strVal val="visible"/>
                                      </p:to>
                                    </p:set>
                                    <p:animEffect transition="in" filter="dissolve">
                                      <p:cBhvr>
                                        <p:cTn id="14" dur="500"/>
                                        <p:tgtEl>
                                          <p:spTgt spid="158723"/>
                                        </p:tgtEl>
                                      </p:cBhvr>
                                    </p:animEffect>
                                  </p:childTnLst>
                                </p:cTn>
                              </p:par>
                            </p:childTnLst>
                          </p:cTn>
                        </p:par>
                        <p:par>
                          <p:cTn id="15" fill="hold">
                            <p:stCondLst>
                              <p:cond delay="1500"/>
                            </p:stCondLst>
                            <p:childTnLst>
                              <p:par>
                                <p:cTn id="16" presetID="15" presetClass="entr" presetSubtype="0" fill="hold" nodeType="afterEffect">
                                  <p:stCondLst>
                                    <p:cond delay="0"/>
                                  </p:stCondLst>
                                  <p:childTnLst>
                                    <p:set>
                                      <p:cBhvr>
                                        <p:cTn id="17" dur="1" fill="hold">
                                          <p:stCondLst>
                                            <p:cond delay="0"/>
                                          </p:stCondLst>
                                        </p:cTn>
                                        <p:tgtEl>
                                          <p:spTgt spid="158724"/>
                                        </p:tgtEl>
                                        <p:attrNameLst>
                                          <p:attrName>style.visibility</p:attrName>
                                        </p:attrNameLst>
                                      </p:cBhvr>
                                      <p:to>
                                        <p:strVal val="visible"/>
                                      </p:to>
                                    </p:set>
                                    <p:anim calcmode="lin" valueType="num">
                                      <p:cBhvr>
                                        <p:cTn id="18" dur="1000" fill="hold"/>
                                        <p:tgtEl>
                                          <p:spTgt spid="158724"/>
                                        </p:tgtEl>
                                        <p:attrNameLst>
                                          <p:attrName>ppt_w</p:attrName>
                                        </p:attrNameLst>
                                      </p:cBhvr>
                                      <p:tavLst>
                                        <p:tav tm="0">
                                          <p:val>
                                            <p:fltVal val="0"/>
                                          </p:val>
                                        </p:tav>
                                        <p:tav tm="100000">
                                          <p:val>
                                            <p:strVal val="#ppt_w"/>
                                          </p:val>
                                        </p:tav>
                                      </p:tavLst>
                                    </p:anim>
                                    <p:anim calcmode="lin" valueType="num">
                                      <p:cBhvr>
                                        <p:cTn id="19" dur="1000" fill="hold"/>
                                        <p:tgtEl>
                                          <p:spTgt spid="158724"/>
                                        </p:tgtEl>
                                        <p:attrNameLst>
                                          <p:attrName>ppt_h</p:attrName>
                                        </p:attrNameLst>
                                      </p:cBhvr>
                                      <p:tavLst>
                                        <p:tav tm="0">
                                          <p:val>
                                            <p:fltVal val="0"/>
                                          </p:val>
                                        </p:tav>
                                        <p:tav tm="100000">
                                          <p:val>
                                            <p:strVal val="#ppt_h"/>
                                          </p:val>
                                        </p:tav>
                                      </p:tavLst>
                                    </p:anim>
                                    <p:anim calcmode="lin" valueType="num">
                                      <p:cBhvr>
                                        <p:cTn id="20" dur="1000" fill="hold"/>
                                        <p:tgtEl>
                                          <p:spTgt spid="158724"/>
                                        </p:tgtEl>
                                        <p:attrNameLst>
                                          <p:attrName>ppt_x</p:attrName>
                                        </p:attrNameLst>
                                      </p:cBhvr>
                                      <p:tavLst>
                                        <p:tav tm="0" fmla="#ppt_x+(cos(-2*pi*(1-$))*-#ppt_x-sin(-2*pi*(1-$))*(1-#ppt_y))*(1-$)">
                                          <p:val>
                                            <p:fltVal val="0"/>
                                          </p:val>
                                        </p:tav>
                                        <p:tav tm="100000">
                                          <p:val>
                                            <p:fltVal val="1"/>
                                          </p:val>
                                        </p:tav>
                                      </p:tavLst>
                                    </p:anim>
                                    <p:anim calcmode="lin" valueType="num">
                                      <p:cBhvr>
                                        <p:cTn id="21" dur="1000" fill="hold"/>
                                        <p:tgtEl>
                                          <p:spTgt spid="158724"/>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Group 10"/>
          <p:cNvGrpSpPr/>
          <p:nvPr/>
        </p:nvGrpSpPr>
        <p:grpSpPr>
          <a:xfrm>
            <a:off x="0" y="0"/>
            <a:ext cx="9144000" cy="6858000"/>
            <a:chOff x="0" y="0"/>
            <a:chExt cx="4214810" cy="3160251"/>
          </a:xfrm>
        </p:grpSpPr>
        <p:pic>
          <p:nvPicPr>
            <p:cNvPr id="156675" name="Picture 3" descr="D:\00_DATA\0levant\Lvnt_Uludag Jin Ob Kis Gunleri, 11._Bursa_20130307\Deniz Kaleli Durman_20120416_US_02.JPG"/>
            <p:cNvPicPr>
              <a:picLocks noChangeAspect="1" noChangeArrowheads="1"/>
            </p:cNvPicPr>
            <p:nvPr/>
          </p:nvPicPr>
          <p:blipFill>
            <a:blip r:embed="rId2" cstate="print"/>
            <a:srcRect/>
            <a:stretch>
              <a:fillRect/>
            </a:stretch>
          </p:blipFill>
          <p:spPr bwMode="auto">
            <a:xfrm>
              <a:off x="0" y="0"/>
              <a:ext cx="4214810" cy="3160251"/>
            </a:xfrm>
            <a:prstGeom prst="rect">
              <a:avLst/>
            </a:prstGeom>
            <a:noFill/>
          </p:spPr>
        </p:pic>
        <p:sp>
          <p:nvSpPr>
            <p:cNvPr id="8" name="Rectangle 7"/>
            <p:cNvSpPr/>
            <p:nvPr/>
          </p:nvSpPr>
          <p:spPr bwMode="auto">
            <a:xfrm>
              <a:off x="285720" y="0"/>
              <a:ext cx="928694" cy="142876"/>
            </a:xfrm>
            <a:prstGeom prst="rect">
              <a:avLst/>
            </a:prstGeom>
            <a:solidFill>
              <a:srgbClr val="000000"/>
            </a:solidFill>
            <a:ln w="12700" cap="flat" cmpd="sng" algn="ctr">
              <a:no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grpSp>
      <p:grpSp>
        <p:nvGrpSpPr>
          <p:cNvPr id="12" name="Group 11"/>
          <p:cNvGrpSpPr/>
          <p:nvPr/>
        </p:nvGrpSpPr>
        <p:grpSpPr>
          <a:xfrm>
            <a:off x="0" y="0"/>
            <a:ext cx="9144000" cy="6572272"/>
            <a:chOff x="5786446" y="0"/>
            <a:chExt cx="3715751" cy="2786058"/>
          </a:xfrm>
        </p:grpSpPr>
        <p:pic>
          <p:nvPicPr>
            <p:cNvPr id="156674" name="Picture 2" descr="D:\00_DATA\0levant\Lvnt_Uludag Jin Ob Kis Gunleri, 11._Bursa_20130307\Deniz Kaleli Durman_20120416_US_01.JPG"/>
            <p:cNvPicPr>
              <a:picLocks noChangeAspect="1" noChangeArrowheads="1"/>
            </p:cNvPicPr>
            <p:nvPr/>
          </p:nvPicPr>
          <p:blipFill>
            <a:blip r:embed="rId3" cstate="print"/>
            <a:srcRect/>
            <a:stretch>
              <a:fillRect/>
            </a:stretch>
          </p:blipFill>
          <p:spPr bwMode="auto">
            <a:xfrm>
              <a:off x="5786446" y="0"/>
              <a:ext cx="3715751" cy="2786058"/>
            </a:xfrm>
            <a:prstGeom prst="rect">
              <a:avLst/>
            </a:prstGeom>
            <a:noFill/>
          </p:spPr>
        </p:pic>
        <p:sp>
          <p:nvSpPr>
            <p:cNvPr id="9" name="Rectangle 8"/>
            <p:cNvSpPr/>
            <p:nvPr/>
          </p:nvSpPr>
          <p:spPr bwMode="auto">
            <a:xfrm>
              <a:off x="6072197" y="0"/>
              <a:ext cx="928694" cy="142876"/>
            </a:xfrm>
            <a:prstGeom prst="rect">
              <a:avLst/>
            </a:prstGeom>
            <a:solidFill>
              <a:srgbClr val="000000"/>
            </a:solidFill>
            <a:ln w="12700" cap="flat" cmpd="sng" algn="ctr">
              <a:no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grpSp>
      <p:grpSp>
        <p:nvGrpSpPr>
          <p:cNvPr id="10" name="Group 9"/>
          <p:cNvGrpSpPr/>
          <p:nvPr/>
        </p:nvGrpSpPr>
        <p:grpSpPr>
          <a:xfrm>
            <a:off x="0" y="0"/>
            <a:ext cx="9144000" cy="6858000"/>
            <a:chOff x="2643174" y="4214818"/>
            <a:chExt cx="3500462" cy="2643181"/>
          </a:xfrm>
        </p:grpSpPr>
        <p:pic>
          <p:nvPicPr>
            <p:cNvPr id="156676" name="Picture 4" descr="D:\00_DATA\0levant\Lvnt_Uludag Jin Ob Kis Gunleri, 11._Bursa_20130307\Deniz Kaleli Durman_20130227_Fetus Durman_US_02.JPG"/>
            <p:cNvPicPr>
              <a:picLocks noChangeAspect="1" noChangeArrowheads="1"/>
            </p:cNvPicPr>
            <p:nvPr/>
          </p:nvPicPr>
          <p:blipFill>
            <a:blip r:embed="rId4" cstate="print"/>
            <a:srcRect/>
            <a:stretch>
              <a:fillRect/>
            </a:stretch>
          </p:blipFill>
          <p:spPr bwMode="auto">
            <a:xfrm>
              <a:off x="2643174" y="4232652"/>
              <a:ext cx="3500462" cy="2625347"/>
            </a:xfrm>
            <a:prstGeom prst="rect">
              <a:avLst/>
            </a:prstGeom>
            <a:noFill/>
          </p:spPr>
        </p:pic>
        <p:sp>
          <p:nvSpPr>
            <p:cNvPr id="7" name="Rectangle 6"/>
            <p:cNvSpPr/>
            <p:nvPr/>
          </p:nvSpPr>
          <p:spPr bwMode="auto">
            <a:xfrm>
              <a:off x="2928926" y="4214818"/>
              <a:ext cx="928694" cy="142876"/>
            </a:xfrm>
            <a:prstGeom prst="rect">
              <a:avLst/>
            </a:prstGeom>
            <a:solidFill>
              <a:srgbClr val="000000"/>
            </a:solidFill>
            <a:ln w="12700" cap="flat" cmpd="sng" algn="ctr">
              <a:no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grpSp>
      <p:sp>
        <p:nvSpPr>
          <p:cNvPr id="14" name="TextBox 13"/>
          <p:cNvSpPr txBox="1"/>
          <p:nvPr/>
        </p:nvSpPr>
        <p:spPr>
          <a:xfrm>
            <a:off x="357190" y="632882"/>
            <a:ext cx="7858148" cy="707886"/>
          </a:xfrm>
          <a:prstGeom prst="rect">
            <a:avLst/>
          </a:prstGeom>
          <a:noFill/>
        </p:spPr>
        <p:txBody>
          <a:bodyPr wrap="square" rtlCol="0">
            <a:spAutoFit/>
          </a:bodyPr>
          <a:lstStyle/>
          <a:p>
            <a:r>
              <a:rPr lang="tr-TR" sz="2000" dirty="0" smtClean="0">
                <a:effectLst>
                  <a:outerShdw blurRad="38100" dist="38100" dir="2700000" algn="tl">
                    <a:srgbClr val="000000">
                      <a:alpha val="43137"/>
                    </a:srgbClr>
                  </a:outerShdw>
                </a:effectLst>
              </a:rPr>
              <a:t>DKD, 34y, Male F, 1 </a:t>
            </a:r>
            <a:r>
              <a:rPr lang="tr-TR" sz="2000" dirty="0" err="1" smtClean="0">
                <a:effectLst>
                  <a:outerShdw blurRad="38100" dist="38100" dir="2700000" algn="tl">
                    <a:srgbClr val="000000">
                      <a:alpha val="43137"/>
                    </a:srgbClr>
                  </a:outerShdw>
                </a:effectLst>
              </a:rPr>
              <a:t>Sp+IUI</a:t>
            </a:r>
            <a:r>
              <a:rPr lang="tr-TR" sz="2000" dirty="0" smtClean="0">
                <a:effectLst>
                  <a:outerShdw blurRad="38100" dist="38100" dir="2700000" algn="tl">
                    <a:srgbClr val="000000">
                      <a:alpha val="43137"/>
                    </a:srgbClr>
                  </a:outerShdw>
                </a:effectLst>
              </a:rPr>
              <a:t>, 2xGn+IUI, </a:t>
            </a:r>
          </a:p>
          <a:p>
            <a:r>
              <a:rPr lang="tr-TR" sz="2000" dirty="0" smtClean="0">
                <a:effectLst>
                  <a:outerShdw blurRad="38100" dist="38100" dir="2700000" algn="tl">
                    <a:srgbClr val="000000">
                      <a:alpha val="43137"/>
                    </a:srgbClr>
                  </a:outerShdw>
                </a:effectLst>
              </a:rPr>
              <a:t>3xICSI (3. ICSI: 3 ay </a:t>
            </a:r>
            <a:r>
              <a:rPr lang="tr-TR" sz="2000" dirty="0" err="1" smtClean="0">
                <a:effectLst>
                  <a:outerShdw blurRad="38100" dist="38100" dir="2700000" algn="tl">
                    <a:srgbClr val="000000">
                      <a:alpha val="43137"/>
                    </a:srgbClr>
                  </a:outerShdw>
                </a:effectLst>
              </a:rPr>
              <a:t>GnRHa</a:t>
            </a:r>
            <a:r>
              <a:rPr lang="tr-TR" sz="2000" dirty="0" err="1" smtClean="0">
                <a:effectLst>
                  <a:outerShdw blurRad="38100" dist="38100" dir="2700000" algn="tl">
                    <a:srgbClr val="000000">
                      <a:alpha val="43137"/>
                    </a:srgbClr>
                  </a:outerShdw>
                </a:effectLst>
                <a:sym typeface="Symbol"/>
              </a:rPr>
              <a:t></a:t>
            </a:r>
            <a:r>
              <a:rPr lang="tr-TR" sz="2000" dirty="0" err="1">
                <a:effectLst>
                  <a:outerShdw blurRad="38100" dist="38100" dir="2700000" algn="tl">
                    <a:srgbClr val="000000">
                      <a:alpha val="43137"/>
                    </a:srgbClr>
                  </a:outerShdw>
                </a:effectLst>
                <a:sym typeface="Symbol"/>
              </a:rPr>
              <a:t>ICSI</a:t>
            </a:r>
            <a:r>
              <a:rPr lang="tr-TR" sz="2000" dirty="0">
                <a:effectLst>
                  <a:outerShdw blurRad="38100" dist="38100" dir="2700000" algn="tl">
                    <a:srgbClr val="000000">
                      <a:alpha val="43137"/>
                    </a:srgbClr>
                  </a:outerShdw>
                </a:effectLst>
                <a:sym typeface="Symbol"/>
              </a:rPr>
              <a:t> </a:t>
            </a:r>
            <a:r>
              <a:rPr lang="tr-TR" sz="2000" dirty="0" smtClean="0">
                <a:effectLst>
                  <a:outerShdw blurRad="38100" dist="38100" dir="2700000" algn="tl">
                    <a:srgbClr val="000000">
                      <a:alpha val="43137"/>
                    </a:srgbClr>
                  </a:outerShdw>
                </a:effectLst>
                <a:sym typeface="Symbol"/>
              </a:rPr>
              <a:t>Pr=+</a:t>
            </a:r>
            <a:r>
              <a:rPr lang="tr-TR" sz="2000" dirty="0" smtClean="0">
                <a:effectLst>
                  <a:outerShdw blurRad="38100" dist="38100" dir="2700000" algn="tl">
                    <a:srgbClr val="000000">
                      <a:alpha val="43137"/>
                    </a:srgbClr>
                  </a:outerShdw>
                </a:effectLst>
              </a:rPr>
              <a:t> )</a:t>
            </a:r>
            <a:endParaRPr lang="en-US" sz="2000" dirty="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linds(horizontal)">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blinds(horizontal)">
                                      <p:cBhvr>
                                        <p:cTn id="1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8716" y="-31275"/>
            <a:ext cx="9152715" cy="6864536"/>
          </a:xfrm>
        </p:spPr>
      </p:pic>
      <p:sp>
        <p:nvSpPr>
          <p:cNvPr id="5" name="Rectangle 4"/>
          <p:cNvSpPr/>
          <p:nvPr/>
        </p:nvSpPr>
        <p:spPr bwMode="auto">
          <a:xfrm>
            <a:off x="685800" y="-31275"/>
            <a:ext cx="1869976" cy="219915"/>
          </a:xfrm>
          <a:prstGeom prst="rect">
            <a:avLst/>
          </a:prstGeom>
          <a:solidFill>
            <a:srgbClr val="000000"/>
          </a:solidFill>
          <a:ln w="12700" cap="flat" cmpd="sng" algn="ctr">
            <a:no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6" name="TextBox 5"/>
          <p:cNvSpPr txBox="1"/>
          <p:nvPr/>
        </p:nvSpPr>
        <p:spPr>
          <a:xfrm>
            <a:off x="357190" y="476672"/>
            <a:ext cx="7858148" cy="830997"/>
          </a:xfrm>
          <a:prstGeom prst="rect">
            <a:avLst/>
          </a:prstGeom>
          <a:noFill/>
        </p:spPr>
        <p:txBody>
          <a:bodyPr wrap="square" rtlCol="0">
            <a:spAutoFit/>
          </a:bodyPr>
          <a:lstStyle/>
          <a:p>
            <a:r>
              <a:rPr lang="tr-TR" sz="2000" dirty="0" smtClean="0">
                <a:effectLst>
                  <a:outerShdw blurRad="38100" dist="38100" dir="2700000" algn="tl">
                    <a:srgbClr val="000000">
                      <a:alpha val="43137"/>
                    </a:srgbClr>
                  </a:outerShdw>
                </a:effectLst>
              </a:rPr>
              <a:t>DKD, 38y, Male F, 1 </a:t>
            </a:r>
            <a:r>
              <a:rPr lang="tr-TR" sz="2000" dirty="0" err="1" smtClean="0">
                <a:effectLst>
                  <a:outerShdw blurRad="38100" dist="38100" dir="2700000" algn="tl">
                    <a:srgbClr val="000000">
                      <a:alpha val="43137"/>
                    </a:srgbClr>
                  </a:outerShdw>
                </a:effectLst>
              </a:rPr>
              <a:t>Sp+IUI</a:t>
            </a:r>
            <a:r>
              <a:rPr lang="tr-TR" sz="2000" dirty="0" smtClean="0">
                <a:effectLst>
                  <a:outerShdw blurRad="38100" dist="38100" dir="2700000" algn="tl">
                    <a:srgbClr val="000000">
                      <a:alpha val="43137"/>
                    </a:srgbClr>
                  </a:outerShdw>
                </a:effectLst>
              </a:rPr>
              <a:t>, 2xGn+IUI, </a:t>
            </a:r>
          </a:p>
          <a:p>
            <a:r>
              <a:rPr lang="tr-TR" sz="2000" dirty="0" smtClean="0">
                <a:effectLst>
                  <a:outerShdw blurRad="38100" dist="38100" dir="2700000" algn="tl">
                    <a:srgbClr val="000000">
                      <a:alpha val="43137"/>
                    </a:srgbClr>
                  </a:outerShdw>
                </a:effectLst>
              </a:rPr>
              <a:t>3xICSI (3. ICSI: 3 ay </a:t>
            </a:r>
            <a:r>
              <a:rPr lang="tr-TR" sz="2000" dirty="0" err="1" smtClean="0">
                <a:effectLst>
                  <a:outerShdw blurRad="38100" dist="38100" dir="2700000" algn="tl">
                    <a:srgbClr val="000000">
                      <a:alpha val="43137"/>
                    </a:srgbClr>
                  </a:outerShdw>
                </a:effectLst>
              </a:rPr>
              <a:t>GnRHa</a:t>
            </a:r>
            <a:r>
              <a:rPr lang="tr-TR" sz="2000" dirty="0" err="1" smtClean="0">
                <a:effectLst>
                  <a:outerShdw blurRad="38100" dist="38100" dir="2700000" algn="tl">
                    <a:srgbClr val="000000">
                      <a:alpha val="43137"/>
                    </a:srgbClr>
                  </a:outerShdw>
                </a:effectLst>
                <a:sym typeface="Symbol"/>
              </a:rPr>
              <a:t></a:t>
            </a:r>
            <a:r>
              <a:rPr lang="tr-TR" sz="2000" dirty="0" err="1">
                <a:effectLst>
                  <a:outerShdw blurRad="38100" dist="38100" dir="2700000" algn="tl">
                    <a:srgbClr val="000000">
                      <a:alpha val="43137"/>
                    </a:srgbClr>
                  </a:outerShdw>
                </a:effectLst>
                <a:sym typeface="Symbol"/>
              </a:rPr>
              <a:t>ICSI</a:t>
            </a:r>
            <a:r>
              <a:rPr lang="tr-TR" sz="2000" dirty="0">
                <a:effectLst>
                  <a:outerShdw blurRad="38100" dist="38100" dir="2700000" algn="tl">
                    <a:srgbClr val="000000">
                      <a:alpha val="43137"/>
                    </a:srgbClr>
                  </a:outerShdw>
                </a:effectLst>
                <a:sym typeface="Symbol"/>
              </a:rPr>
              <a:t> </a:t>
            </a:r>
            <a:r>
              <a:rPr lang="tr-TR" sz="2000" dirty="0" smtClean="0">
                <a:effectLst>
                  <a:outerShdw blurRad="38100" dist="38100" dir="2700000" algn="tl">
                    <a:srgbClr val="000000">
                      <a:alpha val="43137"/>
                    </a:srgbClr>
                  </a:outerShdw>
                </a:effectLst>
                <a:sym typeface="Symbol"/>
              </a:rPr>
              <a:t>Pr=+</a:t>
            </a:r>
            <a:r>
              <a:rPr lang="tr-TR" sz="2000" dirty="0" smtClean="0">
                <a:effectLst>
                  <a:outerShdw blurRad="38100" dist="38100" dir="2700000" algn="tl">
                    <a:srgbClr val="000000">
                      <a:alpha val="43137"/>
                    </a:srgbClr>
                  </a:outerShdw>
                </a:effectLst>
              </a:rPr>
              <a:t> </a:t>
            </a:r>
            <a:r>
              <a:rPr lang="tr-TR" sz="2000" dirty="0" smtClean="0">
                <a:effectLst>
                  <a:outerShdw blurRad="38100" dist="38100" dir="2700000" algn="tl">
                    <a:srgbClr val="000000">
                      <a:alpha val="43137"/>
                    </a:srgbClr>
                  </a:outerShdw>
                </a:effectLst>
                <a:sym typeface="Symbol"/>
              </a:rPr>
              <a:t>C/S</a:t>
            </a:r>
            <a:r>
              <a:rPr lang="tr-TR" sz="2000" dirty="0" smtClean="0">
                <a:effectLst>
                  <a:outerShdw blurRad="38100" dist="38100" dir="2700000" algn="tl">
                    <a:srgbClr val="000000">
                      <a:alpha val="43137"/>
                    </a:srgbClr>
                  </a:outerShdw>
                </a:effectLst>
              </a:rPr>
              <a:t>); </a:t>
            </a:r>
            <a:r>
              <a:rPr lang="tr-TR" sz="2800" dirty="0" err="1" smtClean="0">
                <a:solidFill>
                  <a:schemeClr val="tx2"/>
                </a:solidFill>
                <a:effectLst>
                  <a:outerShdw blurRad="38100" dist="38100" dir="2700000" algn="tl">
                    <a:srgbClr val="000000">
                      <a:alpha val="43137"/>
                    </a:srgbClr>
                  </a:outerShdw>
                </a:effectLst>
              </a:rPr>
              <a:t>Sp</a:t>
            </a:r>
            <a:r>
              <a:rPr lang="tr-TR" sz="2800" dirty="0" smtClean="0">
                <a:solidFill>
                  <a:schemeClr val="tx2"/>
                </a:solidFill>
                <a:effectLst>
                  <a:outerShdw blurRad="38100" dist="38100" dir="2700000" algn="tl">
                    <a:srgbClr val="000000">
                      <a:alpha val="43137"/>
                    </a:srgbClr>
                  </a:outerShdw>
                </a:effectLst>
              </a:rPr>
              <a:t> Pr!!!</a:t>
            </a:r>
            <a:endParaRPr lang="en-US" sz="2800" dirty="0">
              <a:solidFill>
                <a:schemeClr val="tx2"/>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396179366"/>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p:cNvSpPr>
            <a:spLocks noGrp="1"/>
          </p:cNvSpPr>
          <p:nvPr>
            <p:ph type="title"/>
          </p:nvPr>
        </p:nvSpPr>
        <p:spPr>
          <a:xfrm>
            <a:off x="685800" y="142875"/>
            <a:ext cx="7772400" cy="1028700"/>
          </a:xfrm>
        </p:spPr>
        <p:txBody>
          <a:bodyPr/>
          <a:lstStyle/>
          <a:p>
            <a:r>
              <a:rPr lang="tr-TR" smtClean="0"/>
              <a:t>Adenomyozis</a:t>
            </a:r>
          </a:p>
        </p:txBody>
      </p:sp>
      <p:sp>
        <p:nvSpPr>
          <p:cNvPr id="9219" name="Content Placeholder 2"/>
          <p:cNvSpPr>
            <a:spLocks noGrp="1"/>
          </p:cNvSpPr>
          <p:nvPr>
            <p:ph idx="1"/>
          </p:nvPr>
        </p:nvSpPr>
        <p:spPr>
          <a:xfrm>
            <a:off x="457200" y="1285875"/>
            <a:ext cx="4257675" cy="4710113"/>
          </a:xfrm>
        </p:spPr>
        <p:txBody>
          <a:bodyPr/>
          <a:lstStyle/>
          <a:p>
            <a:r>
              <a:rPr lang="tr-TR" sz="2800" smtClean="0">
                <a:solidFill>
                  <a:srgbClr val="00FFFF"/>
                </a:solidFill>
              </a:rPr>
              <a:t>Ektopik</a:t>
            </a:r>
            <a:r>
              <a:rPr lang="tr-TR" sz="2800" smtClean="0"/>
              <a:t> </a:t>
            </a:r>
            <a:r>
              <a:rPr lang="tr-TR" sz="2800" smtClean="0">
                <a:solidFill>
                  <a:srgbClr val="00FFFF"/>
                </a:solidFill>
              </a:rPr>
              <a:t>endometriyum gland ve stromasının myometriyum içinde </a:t>
            </a:r>
            <a:r>
              <a:rPr lang="tr-TR" sz="2800" smtClean="0"/>
              <a:t>bulunması ile karakterize benign bir durumdur.</a:t>
            </a:r>
          </a:p>
          <a:p>
            <a:r>
              <a:rPr lang="tr-TR" sz="2800" smtClean="0"/>
              <a:t>Çevresindeki myometriyumda </a:t>
            </a:r>
            <a:r>
              <a:rPr lang="tr-TR" sz="2800" smtClean="0">
                <a:solidFill>
                  <a:srgbClr val="00FFFF"/>
                </a:solidFill>
              </a:rPr>
              <a:t>düz kas hücre hiperplazisi  </a:t>
            </a:r>
            <a:r>
              <a:rPr lang="tr-TR" sz="2800" smtClean="0"/>
              <a:t>mevcuttur</a:t>
            </a:r>
          </a:p>
          <a:p>
            <a:endParaRPr lang="tr-TR" sz="2800" smtClean="0"/>
          </a:p>
          <a:p>
            <a:endParaRPr lang="tr-TR" sz="2800" smtClean="0"/>
          </a:p>
        </p:txBody>
      </p:sp>
      <p:pic>
        <p:nvPicPr>
          <p:cNvPr id="9220" name="Picture 3"/>
          <p:cNvPicPr>
            <a:picLocks noChangeAspect="1" noChangeArrowheads="1"/>
          </p:cNvPicPr>
          <p:nvPr/>
        </p:nvPicPr>
        <p:blipFill>
          <a:blip r:embed="rId3" cstate="print"/>
          <a:srcRect/>
          <a:stretch>
            <a:fillRect/>
          </a:stretch>
        </p:blipFill>
        <p:spPr bwMode="auto">
          <a:xfrm>
            <a:off x="4876800" y="1571625"/>
            <a:ext cx="4124325" cy="4105275"/>
          </a:xfrm>
          <a:prstGeom prst="rect">
            <a:avLst/>
          </a:prstGeom>
          <a:noFill/>
          <a:ln w="9525">
            <a:noFill/>
            <a:miter lim="800000"/>
            <a:headEnd/>
            <a:tailEnd/>
          </a:ln>
        </p:spPr>
      </p:pic>
      <p:sp>
        <p:nvSpPr>
          <p:cNvPr id="9221" name="TextBox 4"/>
          <p:cNvSpPr txBox="1">
            <a:spLocks noChangeArrowheads="1"/>
          </p:cNvSpPr>
          <p:nvPr/>
        </p:nvSpPr>
        <p:spPr bwMode="auto">
          <a:xfrm>
            <a:off x="5072063" y="6357938"/>
            <a:ext cx="3643312" cy="400050"/>
          </a:xfrm>
          <a:prstGeom prst="rect">
            <a:avLst/>
          </a:prstGeom>
          <a:noFill/>
          <a:ln w="9525">
            <a:noFill/>
            <a:miter lim="800000"/>
            <a:headEnd/>
            <a:tailEnd/>
          </a:ln>
        </p:spPr>
        <p:txBody>
          <a:bodyPr>
            <a:spAutoFit/>
          </a:bodyPr>
          <a:lstStyle/>
          <a:p>
            <a:r>
              <a:rPr lang="tr-TR" sz="2000">
                <a:solidFill>
                  <a:srgbClr val="FF0000"/>
                </a:solidFill>
              </a:rPr>
              <a:t>Rokitansky, 1860</a:t>
            </a:r>
            <a:endParaRPr lang="en-US" sz="2000">
              <a:solidFill>
                <a:srgbClr val="FF0000"/>
              </a:solidFill>
            </a:endParaRPr>
          </a:p>
        </p:txBody>
      </p:sp>
    </p:spTree>
  </p:cSld>
  <p:clrMapOvr>
    <a:masterClrMapping/>
  </p:clrMapOvr>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7346" name="Content Placeholder 3" descr="Noname.jpg"/>
          <p:cNvPicPr>
            <a:picLocks noGrp="1" noChangeAspect="1"/>
          </p:cNvPicPr>
          <p:nvPr>
            <p:ph idx="1"/>
          </p:nvPr>
        </p:nvPicPr>
        <p:blipFill>
          <a:blip r:embed="rId2" cstate="print"/>
          <a:srcRect/>
          <a:stretch>
            <a:fillRect/>
          </a:stretch>
        </p:blipFill>
        <p:spPr>
          <a:xfrm>
            <a:off x="155575" y="3779838"/>
            <a:ext cx="8837613" cy="2363787"/>
          </a:xfrm>
        </p:spPr>
      </p:pic>
      <p:sp>
        <p:nvSpPr>
          <p:cNvPr id="57347" name="Title 1"/>
          <p:cNvSpPr>
            <a:spLocks noGrp="1"/>
          </p:cNvSpPr>
          <p:nvPr>
            <p:ph type="title"/>
          </p:nvPr>
        </p:nvSpPr>
        <p:spPr>
          <a:xfrm>
            <a:off x="722313" y="1643063"/>
            <a:ext cx="7772400" cy="2214562"/>
          </a:xfrm>
        </p:spPr>
        <p:txBody>
          <a:bodyPr/>
          <a:lstStyle/>
          <a:p>
            <a:r>
              <a:rPr lang="tr-TR" sz="6000" smtClean="0"/>
              <a:t>ADENOMYOZIS</a:t>
            </a:r>
            <a:br>
              <a:rPr lang="tr-TR" sz="6000" smtClean="0"/>
            </a:br>
            <a:r>
              <a:rPr lang="tr-TR" sz="6000" smtClean="0">
                <a:solidFill>
                  <a:srgbClr val="00FFFF"/>
                </a:solidFill>
              </a:rPr>
              <a:t>INFERTILITE</a:t>
            </a:r>
            <a:br>
              <a:rPr lang="tr-TR" sz="6000" smtClean="0">
                <a:solidFill>
                  <a:srgbClr val="00FFFF"/>
                </a:solidFill>
              </a:rPr>
            </a:br>
            <a:r>
              <a:rPr lang="tr-TR" sz="6000" smtClean="0">
                <a:solidFill>
                  <a:srgbClr val="FF3399"/>
                </a:solidFill>
              </a:rPr>
              <a:t>CERRAHI</a:t>
            </a:r>
            <a:endParaRPr lang="en-US" sz="6000" smtClean="0">
              <a:solidFill>
                <a:srgbClr val="FF3399"/>
              </a:solidFill>
            </a:endParaRPr>
          </a:p>
        </p:txBody>
      </p:sp>
    </p:spTree>
  </p:cSld>
  <p:clrMapOvr>
    <a:masterClrMapping/>
  </p:clrMapOvr>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85800" y="2100263"/>
            <a:ext cx="7772400" cy="4114800"/>
          </a:xfrm>
        </p:spPr>
        <p:txBody>
          <a:bodyPr/>
          <a:lstStyle/>
          <a:p>
            <a:pPr>
              <a:defRPr/>
            </a:pPr>
            <a:r>
              <a:rPr lang="tr-TR" sz="2400" kern="1200" dirty="0" smtClean="0"/>
              <a:t>s</a:t>
            </a:r>
            <a:r>
              <a:rPr lang="en-US" sz="2400" kern="1200" dirty="0" err="1" smtClean="0"/>
              <a:t>ufficient</a:t>
            </a:r>
            <a:r>
              <a:rPr lang="en-US" sz="2400" kern="1200" dirty="0" smtClean="0"/>
              <a:t> </a:t>
            </a:r>
            <a:r>
              <a:rPr lang="en-US" sz="2400" kern="1200" dirty="0" err="1" smtClean="0"/>
              <a:t>myometrium</a:t>
            </a:r>
            <a:r>
              <a:rPr lang="en-US" sz="2400" kern="1200" dirty="0" smtClean="0"/>
              <a:t> </a:t>
            </a:r>
            <a:r>
              <a:rPr lang="tr-TR" sz="2400" kern="1200" dirty="0" err="1" smtClean="0"/>
              <a:t>should</a:t>
            </a:r>
            <a:r>
              <a:rPr lang="tr-TR" sz="2400" kern="1200" dirty="0" smtClean="0"/>
              <a:t> be l</a:t>
            </a:r>
            <a:r>
              <a:rPr lang="en-US" sz="2400" kern="1200" dirty="0" err="1" smtClean="0"/>
              <a:t>eft</a:t>
            </a:r>
            <a:r>
              <a:rPr lang="en-US" sz="2400" kern="1200" dirty="0" smtClean="0"/>
              <a:t> </a:t>
            </a:r>
            <a:endParaRPr lang="tr-TR" sz="2400" kern="1200" dirty="0" smtClean="0"/>
          </a:p>
          <a:p>
            <a:pPr>
              <a:defRPr/>
            </a:pPr>
            <a:endParaRPr lang="tr-TR" sz="2400" kern="1200" dirty="0" smtClean="0"/>
          </a:p>
          <a:p>
            <a:pPr>
              <a:defRPr/>
            </a:pPr>
            <a:r>
              <a:rPr lang="en-US" sz="2400" kern="1200" dirty="0" smtClean="0"/>
              <a:t>scar formation </a:t>
            </a:r>
            <a:r>
              <a:rPr lang="tr-TR" sz="2400" kern="1200" dirty="0" err="1" smtClean="0"/>
              <a:t>should</a:t>
            </a:r>
            <a:r>
              <a:rPr lang="tr-TR" sz="2400" kern="1200" dirty="0" smtClean="0"/>
              <a:t> </a:t>
            </a:r>
            <a:r>
              <a:rPr lang="en-US" sz="2400" kern="1200" dirty="0" smtClean="0"/>
              <a:t>not interfere with uterine expansion</a:t>
            </a:r>
            <a:r>
              <a:rPr lang="tr-TR" sz="2400" kern="1200" dirty="0" smtClean="0"/>
              <a:t> </a:t>
            </a:r>
            <a:r>
              <a:rPr lang="tr-TR" sz="2400" kern="1200" dirty="0" err="1" smtClean="0"/>
              <a:t>during</a:t>
            </a:r>
            <a:r>
              <a:rPr lang="tr-TR" sz="2400" kern="1200" dirty="0" smtClean="0"/>
              <a:t> a </a:t>
            </a:r>
            <a:r>
              <a:rPr lang="tr-TR" sz="2400" kern="1200" dirty="0" err="1" smtClean="0"/>
              <a:t>future</a:t>
            </a:r>
            <a:r>
              <a:rPr lang="tr-TR" sz="2400" kern="1200" dirty="0" smtClean="0"/>
              <a:t> </a:t>
            </a:r>
            <a:r>
              <a:rPr lang="tr-TR" sz="2400" kern="1200" dirty="0" err="1" smtClean="0"/>
              <a:t>pregnancy</a:t>
            </a:r>
            <a:endParaRPr lang="tr-TR" sz="2400" kern="1200" dirty="0" smtClean="0"/>
          </a:p>
          <a:p>
            <a:pPr>
              <a:defRPr/>
            </a:pPr>
            <a:endParaRPr lang="tr-TR" sz="2400" kern="1200" dirty="0" smtClean="0"/>
          </a:p>
          <a:p>
            <a:pPr>
              <a:defRPr/>
            </a:pPr>
            <a:r>
              <a:rPr lang="en-US" sz="2400" kern="1200" dirty="0" smtClean="0"/>
              <a:t>The rate of spontaneous abortion (38.8%) were reported to be higher than in the general population after the </a:t>
            </a:r>
            <a:r>
              <a:rPr lang="en-US" sz="2400" kern="1200" dirty="0" err="1" smtClean="0"/>
              <a:t>excisional</a:t>
            </a:r>
            <a:r>
              <a:rPr lang="en-US" sz="2400" kern="1200" dirty="0" smtClean="0"/>
              <a:t> procedure</a:t>
            </a:r>
            <a:r>
              <a:rPr lang="tr-TR" sz="2400" kern="1200" dirty="0" smtClean="0"/>
              <a:t>s </a:t>
            </a:r>
            <a:r>
              <a:rPr lang="en-US" sz="2400" kern="1200" dirty="0" smtClean="0"/>
              <a:t>due to uterine scar tissue formation</a:t>
            </a:r>
            <a:r>
              <a:rPr lang="tr-TR" sz="2400" kern="1200" dirty="0" smtClean="0"/>
              <a:t>. 		</a:t>
            </a:r>
            <a:r>
              <a:rPr lang="en-US" sz="1800" kern="1200" dirty="0" err="1" smtClean="0">
                <a:solidFill>
                  <a:srgbClr val="FF0000"/>
                </a:solidFill>
              </a:rPr>
              <a:t>Fedele</a:t>
            </a:r>
            <a:r>
              <a:rPr lang="en-US" sz="1800" kern="1200" dirty="0" smtClean="0">
                <a:solidFill>
                  <a:srgbClr val="FF0000"/>
                </a:solidFill>
              </a:rPr>
              <a:t>, 1993</a:t>
            </a:r>
            <a:r>
              <a:rPr lang="tr-TR" sz="1800" kern="1200" dirty="0" smtClean="0">
                <a:solidFill>
                  <a:srgbClr val="FF0000"/>
                </a:solidFill>
              </a:rPr>
              <a:t> </a:t>
            </a:r>
          </a:p>
        </p:txBody>
      </p:sp>
      <p:sp>
        <p:nvSpPr>
          <p:cNvPr id="57347" name="Title 1"/>
          <p:cNvSpPr>
            <a:spLocks noGrp="1"/>
          </p:cNvSpPr>
          <p:nvPr>
            <p:ph type="title"/>
          </p:nvPr>
        </p:nvSpPr>
        <p:spPr>
          <a:xfrm>
            <a:off x="214313" y="-142875"/>
            <a:ext cx="8643937" cy="2286000"/>
          </a:xfrm>
        </p:spPr>
        <p:txBody>
          <a:bodyPr/>
          <a:lstStyle/>
          <a:p>
            <a:r>
              <a:rPr lang="tr-TR" sz="4800" smtClean="0"/>
              <a:t>ADENOMYOSIS</a:t>
            </a:r>
            <a:br>
              <a:rPr lang="tr-TR" sz="4800" smtClean="0"/>
            </a:br>
            <a:r>
              <a:rPr lang="tr-TR" sz="4800" smtClean="0">
                <a:solidFill>
                  <a:srgbClr val="00FFFF"/>
                </a:solidFill>
              </a:rPr>
              <a:t>INFERTILITY</a:t>
            </a:r>
            <a:br>
              <a:rPr lang="tr-TR" sz="4800" smtClean="0">
                <a:solidFill>
                  <a:srgbClr val="00FFFF"/>
                </a:solidFill>
              </a:rPr>
            </a:br>
            <a:r>
              <a:rPr lang="tr-TR" smtClean="0">
                <a:solidFill>
                  <a:srgbClr val="FF3399"/>
                </a:solidFill>
              </a:rPr>
              <a:t>CONSERVATIVE SURGERY</a:t>
            </a:r>
            <a:endParaRPr lang="en-US" sz="4800" smtClean="0">
              <a:solidFill>
                <a:srgbClr val="FF3399"/>
              </a:solidFill>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714375" y="2528888"/>
            <a:ext cx="7772400" cy="4114800"/>
          </a:xfrm>
        </p:spPr>
        <p:txBody>
          <a:bodyPr/>
          <a:lstStyle/>
          <a:p>
            <a:pPr>
              <a:buFontTx/>
              <a:buNone/>
              <a:defRPr/>
            </a:pPr>
            <a:r>
              <a:rPr lang="tr-TR" sz="2800" kern="1200" dirty="0" smtClean="0"/>
              <a:t>	A</a:t>
            </a:r>
            <a:r>
              <a:rPr lang="en-US" sz="2800" kern="1200" dirty="0" smtClean="0"/>
              <a:t> small study </a:t>
            </a:r>
            <a:r>
              <a:rPr lang="tr-TR" sz="2800" kern="1200" dirty="0" err="1" smtClean="0"/>
              <a:t>have</a:t>
            </a:r>
            <a:r>
              <a:rPr lang="tr-TR" sz="2800" kern="1200" dirty="0" smtClean="0"/>
              <a:t> </a:t>
            </a:r>
            <a:r>
              <a:rPr lang="en-US" sz="2800" kern="1200" dirty="0" smtClean="0"/>
              <a:t>demonstrated that conservative treatment with </a:t>
            </a:r>
            <a:r>
              <a:rPr lang="en-US" sz="2800" kern="1200" dirty="0" err="1" smtClean="0"/>
              <a:t>adenomyoma</a:t>
            </a:r>
            <a:r>
              <a:rPr lang="en-US" sz="2800" kern="1200" dirty="0" smtClean="0"/>
              <a:t> excision (mean size</a:t>
            </a:r>
            <a:r>
              <a:rPr lang="tr-TR" sz="2800" kern="1200" dirty="0" smtClean="0"/>
              <a:t>:</a:t>
            </a:r>
            <a:r>
              <a:rPr lang="en-US" sz="2800" kern="1200" dirty="0" smtClean="0"/>
              <a:t> 55 mm) resulted in a </a:t>
            </a:r>
            <a:r>
              <a:rPr lang="en-US" sz="2800" kern="1200" dirty="0" smtClean="0">
                <a:solidFill>
                  <a:srgbClr val="00FFFF"/>
                </a:solidFill>
              </a:rPr>
              <a:t>70% pregnancy rate </a:t>
            </a:r>
            <a:r>
              <a:rPr lang="en-US" sz="2800" kern="1200" dirty="0" smtClean="0">
                <a:solidFill>
                  <a:srgbClr val="66FF33"/>
                </a:solidFill>
              </a:rPr>
              <a:t>(49 of 71 patients), </a:t>
            </a:r>
            <a:r>
              <a:rPr lang="en-US" sz="2800" kern="1200" dirty="0" smtClean="0"/>
              <a:t>with relief of symptoms of </a:t>
            </a:r>
            <a:r>
              <a:rPr lang="en-US" sz="2800" kern="1200" dirty="0" err="1" smtClean="0"/>
              <a:t>menorrhagia</a:t>
            </a:r>
            <a:r>
              <a:rPr lang="en-US" sz="2800" kern="1200" dirty="0" smtClean="0"/>
              <a:t> and </a:t>
            </a:r>
            <a:r>
              <a:rPr lang="en-US" sz="2800" kern="1200" dirty="0" err="1" smtClean="0"/>
              <a:t>dysmenorrhea</a:t>
            </a:r>
            <a:r>
              <a:rPr lang="en-US" sz="2800" kern="1200" dirty="0" smtClean="0"/>
              <a:t> </a:t>
            </a:r>
            <a:r>
              <a:rPr lang="tr-TR" sz="2800" kern="1200" dirty="0" smtClean="0"/>
              <a:t>							</a:t>
            </a:r>
            <a:r>
              <a:rPr lang="en-US" sz="1800" kern="1200" dirty="0" smtClean="0">
                <a:solidFill>
                  <a:srgbClr val="FF0000"/>
                </a:solidFill>
              </a:rPr>
              <a:t>Wang, 2009;</a:t>
            </a:r>
            <a:r>
              <a:rPr lang="tr-TR" sz="1800" kern="1200" dirty="0" smtClean="0">
                <a:solidFill>
                  <a:srgbClr val="FF0000"/>
                </a:solidFill>
              </a:rPr>
              <a:t> </a:t>
            </a:r>
            <a:r>
              <a:rPr lang="en-US" sz="1800" kern="1200" dirty="0" smtClean="0">
                <a:solidFill>
                  <a:srgbClr val="FF0000"/>
                </a:solidFill>
              </a:rPr>
              <a:t>Wang, 2009</a:t>
            </a:r>
            <a:endParaRPr lang="en-US" sz="2800" dirty="0">
              <a:solidFill>
                <a:srgbClr val="FF0000"/>
              </a:solidFill>
            </a:endParaRPr>
          </a:p>
        </p:txBody>
      </p:sp>
      <p:sp>
        <p:nvSpPr>
          <p:cNvPr id="58371" name="Title 1"/>
          <p:cNvSpPr>
            <a:spLocks noGrp="1"/>
          </p:cNvSpPr>
          <p:nvPr>
            <p:ph type="title"/>
          </p:nvPr>
        </p:nvSpPr>
        <p:spPr>
          <a:xfrm>
            <a:off x="214313" y="-142875"/>
            <a:ext cx="8643937" cy="2286000"/>
          </a:xfrm>
        </p:spPr>
        <p:txBody>
          <a:bodyPr/>
          <a:lstStyle/>
          <a:p>
            <a:r>
              <a:rPr lang="tr-TR" sz="4800" dirty="0" smtClean="0"/>
              <a:t>ADENOMYOSIS</a:t>
            </a:r>
            <a:br>
              <a:rPr lang="tr-TR" sz="4800" dirty="0" smtClean="0"/>
            </a:br>
            <a:r>
              <a:rPr lang="tr-TR" sz="4800" dirty="0" smtClean="0">
                <a:solidFill>
                  <a:srgbClr val="00FFFF"/>
                </a:solidFill>
              </a:rPr>
              <a:t>INFERTILITY</a:t>
            </a:r>
            <a:br>
              <a:rPr lang="tr-TR" sz="4800" dirty="0" smtClean="0">
                <a:solidFill>
                  <a:srgbClr val="00FFFF"/>
                </a:solidFill>
              </a:rPr>
            </a:br>
            <a:r>
              <a:rPr lang="tr-TR" dirty="0" smtClean="0">
                <a:solidFill>
                  <a:srgbClr val="FF3399"/>
                </a:solidFill>
              </a:rPr>
              <a:t>CONSERVATIVE SURGERY</a:t>
            </a:r>
            <a:endParaRPr lang="en-US" sz="4800" dirty="0" smtClean="0">
              <a:solidFill>
                <a:srgbClr val="FF3399"/>
              </a:solidFill>
            </a:endParaRPr>
          </a:p>
        </p:txBody>
      </p:sp>
    </p:spTree>
  </p:cSld>
  <p:clrMapOvr>
    <a:masterClrMapping/>
  </p:clrMapOvr>
  <p:transition/>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14338" name="Picture 2"/>
          <p:cNvPicPr>
            <a:picLocks noChangeAspect="1" noChangeArrowheads="1"/>
          </p:cNvPicPr>
          <p:nvPr/>
        </p:nvPicPr>
        <p:blipFill>
          <a:blip r:embed="rId2" cstate="print"/>
          <a:srcRect/>
          <a:stretch>
            <a:fillRect/>
          </a:stretch>
        </p:blipFill>
        <p:spPr bwMode="auto">
          <a:xfrm>
            <a:off x="-1" y="1"/>
            <a:ext cx="9293997" cy="68580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15362" name="Picture 2"/>
          <p:cNvPicPr>
            <a:picLocks noChangeAspect="1" noChangeArrowheads="1"/>
          </p:cNvPicPr>
          <p:nvPr/>
        </p:nvPicPr>
        <p:blipFill>
          <a:blip r:embed="rId2" cstate="print"/>
          <a:srcRect/>
          <a:stretch>
            <a:fillRect/>
          </a:stretch>
        </p:blipFill>
        <p:spPr bwMode="auto">
          <a:xfrm>
            <a:off x="-71406" y="6344"/>
            <a:ext cx="9144000" cy="6851656"/>
          </a:xfrm>
          <a:prstGeom prst="rect">
            <a:avLst/>
          </a:prstGeom>
          <a:noFill/>
          <a:ln w="9525">
            <a:noFill/>
            <a:miter lim="800000"/>
            <a:headEnd/>
            <a:tailEnd/>
          </a:ln>
          <a:effectLst/>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16386" name="Picture 2"/>
          <p:cNvPicPr>
            <a:picLocks noChangeAspect="1" noChangeArrowheads="1"/>
          </p:cNvPicPr>
          <p:nvPr/>
        </p:nvPicPr>
        <p:blipFill>
          <a:blip r:embed="rId2" cstate="print"/>
          <a:srcRect/>
          <a:stretch>
            <a:fillRect/>
          </a:stretch>
        </p:blipFill>
        <p:spPr bwMode="auto">
          <a:xfrm>
            <a:off x="0" y="0"/>
            <a:ext cx="9144000" cy="6879246"/>
          </a:xfrm>
          <a:prstGeom prst="rect">
            <a:avLst/>
          </a:prstGeom>
          <a:noFill/>
          <a:ln w="9525">
            <a:noFill/>
            <a:miter lim="800000"/>
            <a:headEnd/>
            <a:tailEnd/>
          </a:ln>
          <a:effectLst/>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12290" name="Picture 2"/>
          <p:cNvPicPr>
            <a:picLocks noChangeAspect="1" noChangeArrowheads="1"/>
          </p:cNvPicPr>
          <p:nvPr/>
        </p:nvPicPr>
        <p:blipFill>
          <a:blip r:embed="rId2" cstate="print"/>
          <a:srcRect/>
          <a:stretch>
            <a:fillRect/>
          </a:stretch>
        </p:blipFill>
        <p:spPr bwMode="auto">
          <a:xfrm>
            <a:off x="1" y="0"/>
            <a:ext cx="9197130" cy="68580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z="4800" dirty="0" err="1" smtClean="0"/>
              <a:t>Adenomyosis</a:t>
            </a:r>
            <a:r>
              <a:rPr lang="tr-TR" sz="4800" dirty="0" smtClean="0"/>
              <a:t> </a:t>
            </a:r>
            <a:r>
              <a:rPr lang="tr-TR" sz="4800" dirty="0" err="1" smtClean="0"/>
              <a:t>Treatment</a:t>
            </a:r>
            <a:r>
              <a:rPr lang="tr-TR" dirty="0" smtClean="0"/>
              <a:t/>
            </a:r>
            <a:br>
              <a:rPr lang="tr-TR" dirty="0" smtClean="0"/>
            </a:br>
            <a:r>
              <a:rPr lang="en-US" sz="3600" dirty="0" err="1" smtClean="0">
                <a:solidFill>
                  <a:srgbClr val="00FFFF"/>
                </a:solidFill>
              </a:rPr>
              <a:t>Nonexcisional</a:t>
            </a:r>
            <a:r>
              <a:rPr lang="en-US" sz="3600" dirty="0" smtClean="0">
                <a:solidFill>
                  <a:srgbClr val="00FFFF"/>
                </a:solidFill>
              </a:rPr>
              <a:t> Techniques</a:t>
            </a:r>
            <a:endParaRPr lang="en-US" dirty="0">
              <a:solidFill>
                <a:srgbClr val="00FFFF"/>
              </a:solidFill>
            </a:endParaRPr>
          </a:p>
        </p:txBody>
      </p:sp>
      <p:sp>
        <p:nvSpPr>
          <p:cNvPr id="3" name="Content Placeholder 2"/>
          <p:cNvSpPr>
            <a:spLocks noGrp="1"/>
          </p:cNvSpPr>
          <p:nvPr>
            <p:ph idx="1"/>
          </p:nvPr>
        </p:nvSpPr>
        <p:spPr/>
        <p:txBody>
          <a:bodyPr/>
          <a:lstStyle/>
          <a:p>
            <a:r>
              <a:rPr lang="en-US" dirty="0" err="1" smtClean="0"/>
              <a:t>Electrocoagulation</a:t>
            </a:r>
            <a:endParaRPr lang="tr-TR" dirty="0" smtClean="0"/>
          </a:p>
          <a:p>
            <a:r>
              <a:rPr lang="en-US" dirty="0" err="1" smtClean="0"/>
              <a:t>Hyster</a:t>
            </a:r>
            <a:r>
              <a:rPr lang="tr-TR" dirty="0" smtClean="0"/>
              <a:t>o</a:t>
            </a:r>
            <a:r>
              <a:rPr lang="en-US" dirty="0" err="1" smtClean="0"/>
              <a:t>scopic</a:t>
            </a:r>
            <a:r>
              <a:rPr lang="en-US" dirty="0" smtClean="0"/>
              <a:t> surgery</a:t>
            </a:r>
            <a:endParaRPr lang="tr-TR" dirty="0" smtClean="0"/>
          </a:p>
          <a:p>
            <a:r>
              <a:rPr lang="en-US" dirty="0" smtClean="0"/>
              <a:t>High frequency</a:t>
            </a:r>
            <a:endParaRPr lang="tr-TR" dirty="0" smtClean="0"/>
          </a:p>
          <a:p>
            <a:r>
              <a:rPr lang="en-US" dirty="0" smtClean="0"/>
              <a:t>Alcohol instillation</a:t>
            </a:r>
            <a:endParaRPr lang="tr-TR" dirty="0" smtClean="0"/>
          </a:p>
          <a:p>
            <a:r>
              <a:rPr lang="en-US" dirty="0" smtClean="0"/>
              <a:t>Radiofrequency ablation</a:t>
            </a:r>
            <a:endParaRPr lang="tr-TR" dirty="0" smtClean="0"/>
          </a:p>
          <a:p>
            <a:r>
              <a:rPr lang="en-US" dirty="0" smtClean="0"/>
              <a:t>Microwave ablation</a:t>
            </a:r>
            <a:endParaRPr lang="tr-TR" dirty="0" smtClean="0"/>
          </a:p>
          <a:p>
            <a:r>
              <a:rPr lang="en-US" dirty="0" err="1" smtClean="0"/>
              <a:t>Ballon</a:t>
            </a:r>
            <a:r>
              <a:rPr lang="en-US" dirty="0" smtClean="0"/>
              <a:t> </a:t>
            </a:r>
            <a:r>
              <a:rPr lang="en-US" dirty="0" err="1" smtClean="0"/>
              <a:t>thermoablation</a:t>
            </a:r>
            <a:endParaRPr lang="tr-TR" dirty="0" smtClean="0"/>
          </a:p>
          <a:p>
            <a:r>
              <a:rPr lang="en-US" dirty="0" smtClean="0"/>
              <a:t>High density ultrasound</a:t>
            </a:r>
            <a:endParaRPr lang="en-US" dirty="0"/>
          </a:p>
        </p:txBody>
      </p:sp>
      <p:sp>
        <p:nvSpPr>
          <p:cNvPr id="4" name="TextBox 3"/>
          <p:cNvSpPr txBox="1"/>
          <p:nvPr/>
        </p:nvSpPr>
        <p:spPr>
          <a:xfrm>
            <a:off x="4286248" y="6072206"/>
            <a:ext cx="4214842" cy="369332"/>
          </a:xfrm>
          <a:prstGeom prst="rect">
            <a:avLst/>
          </a:prstGeom>
          <a:noFill/>
        </p:spPr>
        <p:txBody>
          <a:bodyPr wrap="square" rtlCol="0">
            <a:spAutoFit/>
          </a:bodyPr>
          <a:lstStyle/>
          <a:p>
            <a:pPr algn="r"/>
            <a:r>
              <a:rPr lang="en-US" sz="1800" dirty="0" err="1" smtClean="0">
                <a:solidFill>
                  <a:srgbClr val="FF0000"/>
                </a:solidFill>
              </a:rPr>
              <a:t>Grimbizis</a:t>
            </a:r>
            <a:r>
              <a:rPr lang="en-US" sz="1800" dirty="0" smtClean="0">
                <a:solidFill>
                  <a:srgbClr val="FF0000"/>
                </a:solidFill>
              </a:rPr>
              <a:t> </a:t>
            </a:r>
            <a:r>
              <a:rPr lang="en-US" sz="1800" dirty="0" err="1" smtClean="0">
                <a:solidFill>
                  <a:srgbClr val="FF0000"/>
                </a:solidFill>
              </a:rPr>
              <a:t>Fertil</a:t>
            </a:r>
            <a:r>
              <a:rPr lang="en-US" sz="1800" dirty="0" smtClean="0">
                <a:solidFill>
                  <a:srgbClr val="FF0000"/>
                </a:solidFill>
              </a:rPr>
              <a:t> </a:t>
            </a:r>
            <a:r>
              <a:rPr lang="en-US" sz="1800" dirty="0" err="1" smtClean="0">
                <a:solidFill>
                  <a:srgbClr val="FF0000"/>
                </a:solidFill>
              </a:rPr>
              <a:t>Steril</a:t>
            </a:r>
            <a:r>
              <a:rPr lang="en-US" sz="1800" dirty="0" smtClean="0">
                <a:solidFill>
                  <a:srgbClr val="FF0000"/>
                </a:solidFill>
              </a:rPr>
              <a:t>, 2014</a:t>
            </a:r>
            <a:endParaRPr lang="en-US" sz="1800" dirty="0">
              <a:solidFill>
                <a:srgbClr val="FF0000"/>
              </a:solidFill>
            </a:endParaRPr>
          </a:p>
        </p:txBody>
      </p:sp>
    </p:spTree>
  </p:cSld>
  <p:clrMapOvr>
    <a:masterClrMapping/>
  </p:clrMapOvr>
  <p:timing>
    <p:tnLst>
      <p:par>
        <p:cTn id="1" dur="indefinite" restart="never" nodeType="tmRoot"/>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51202" name="Picture 2"/>
          <p:cNvPicPr>
            <a:picLocks noChangeAspect="1" noChangeArrowheads="1"/>
          </p:cNvPicPr>
          <p:nvPr/>
        </p:nvPicPr>
        <p:blipFill>
          <a:blip r:embed="rId2" cstate="print"/>
          <a:srcRect/>
          <a:stretch>
            <a:fillRect/>
          </a:stretch>
        </p:blipFill>
        <p:spPr bwMode="auto">
          <a:xfrm>
            <a:off x="0" y="0"/>
            <a:ext cx="9144000" cy="6950260"/>
          </a:xfrm>
          <a:prstGeom prst="rect">
            <a:avLst/>
          </a:prstGeom>
          <a:noFill/>
          <a:ln w="9525">
            <a:noFill/>
            <a:miter lim="800000"/>
            <a:headEnd/>
            <a:tailEnd/>
          </a:ln>
          <a:effectLst/>
        </p:spPr>
      </p:pic>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1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17410" name="Picture 2"/>
          <p:cNvPicPr>
            <a:picLocks noChangeAspect="1" noChangeArrowheads="1"/>
          </p:cNvPicPr>
          <p:nvPr/>
        </p:nvPicPr>
        <p:blipFill>
          <a:blip r:embed="rId2" cstate="print"/>
          <a:srcRect/>
          <a:stretch>
            <a:fillRect/>
          </a:stretch>
        </p:blipFill>
        <p:spPr bwMode="auto">
          <a:xfrm>
            <a:off x="-191406" y="-71462"/>
            <a:ext cx="9335406" cy="6929462"/>
          </a:xfrm>
          <a:prstGeom prst="rect">
            <a:avLst/>
          </a:prstGeom>
          <a:noFill/>
          <a:ln w="9525">
            <a:noFill/>
            <a:miter lim="800000"/>
            <a:headEnd/>
            <a:tailEnd/>
          </a:ln>
          <a:effectLst/>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p:txBody>
          <a:bodyPr/>
          <a:lstStyle/>
          <a:p>
            <a:endParaRPr lang="tr-TR" smtClean="0"/>
          </a:p>
        </p:txBody>
      </p:sp>
      <p:sp>
        <p:nvSpPr>
          <p:cNvPr id="10243" name="Content Placeholder 2"/>
          <p:cNvSpPr>
            <a:spLocks noGrp="1"/>
          </p:cNvSpPr>
          <p:nvPr>
            <p:ph idx="1"/>
          </p:nvPr>
        </p:nvSpPr>
        <p:spPr/>
        <p:txBody>
          <a:bodyPr/>
          <a:lstStyle/>
          <a:p>
            <a:endParaRPr lang="tr-TR" smtClean="0"/>
          </a:p>
        </p:txBody>
      </p:sp>
      <p:pic>
        <p:nvPicPr>
          <p:cNvPr id="10244" name="Picture 2"/>
          <p:cNvPicPr>
            <a:picLocks noChangeAspect="1" noChangeArrowheads="1"/>
          </p:cNvPicPr>
          <p:nvPr/>
        </p:nvPicPr>
        <p:blipFill>
          <a:blip r:embed="rId3" cstate="print"/>
          <a:srcRect/>
          <a:stretch>
            <a:fillRect/>
          </a:stretch>
        </p:blipFill>
        <p:spPr bwMode="auto">
          <a:xfrm>
            <a:off x="474663" y="0"/>
            <a:ext cx="8097837" cy="6858000"/>
          </a:xfrm>
          <a:prstGeom prst="rect">
            <a:avLst/>
          </a:prstGeom>
          <a:noFill/>
          <a:ln w="9525">
            <a:noFill/>
            <a:miter lim="800000"/>
            <a:headEnd/>
            <a:tailEnd/>
          </a:ln>
        </p:spPr>
      </p:pic>
      <p:sp>
        <p:nvSpPr>
          <p:cNvPr id="5" name="Rectangle 4"/>
          <p:cNvSpPr/>
          <p:nvPr/>
        </p:nvSpPr>
        <p:spPr bwMode="auto">
          <a:xfrm>
            <a:off x="4286248" y="3286124"/>
            <a:ext cx="4214842" cy="285752"/>
          </a:xfrm>
          <a:prstGeom prst="rect">
            <a:avLst/>
          </a:prstGeom>
          <a:noFill/>
          <a:ln w="38100" cap="flat" cmpd="sng" algn="ctr">
            <a:solidFill>
              <a:srgbClr val="FF0000"/>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7" name="TextBox 6"/>
          <p:cNvSpPr txBox="1"/>
          <p:nvPr/>
        </p:nvSpPr>
        <p:spPr>
          <a:xfrm>
            <a:off x="6500826" y="714356"/>
            <a:ext cx="2071702" cy="523220"/>
          </a:xfrm>
          <a:prstGeom prst="rect">
            <a:avLst/>
          </a:prstGeom>
          <a:solidFill>
            <a:srgbClr val="FF0000"/>
          </a:solidFill>
        </p:spPr>
        <p:txBody>
          <a:bodyPr wrap="square" rtlCol="0">
            <a:spAutoFit/>
          </a:bodyPr>
          <a:lstStyle/>
          <a:p>
            <a:r>
              <a:rPr lang="tr-TR" sz="2800" dirty="0" smtClean="0">
                <a:effectLst>
                  <a:outerShdw blurRad="38100" dist="38100" dir="2700000" algn="tl">
                    <a:srgbClr val="000000">
                      <a:alpha val="43137"/>
                    </a:srgbClr>
                  </a:outerShdw>
                </a:effectLst>
              </a:rPr>
              <a:t>10.09.1860</a:t>
            </a:r>
            <a:endParaRPr lang="en-US" sz="2800" dirty="0">
              <a:effectLst>
                <a:outerShdw blurRad="38100" dist="38100" dir="2700000" algn="tl">
                  <a:srgbClr val="000000">
                    <a:alpha val="43137"/>
                  </a:srgbClr>
                </a:outerShdw>
              </a:effectLst>
            </a:endParaRPr>
          </a:p>
        </p:txBody>
      </p:sp>
      <p:sp>
        <p:nvSpPr>
          <p:cNvPr id="8" name="TextBox 7"/>
          <p:cNvSpPr txBox="1"/>
          <p:nvPr/>
        </p:nvSpPr>
        <p:spPr>
          <a:xfrm>
            <a:off x="785786" y="5286388"/>
            <a:ext cx="1500198" cy="400110"/>
          </a:xfrm>
          <a:prstGeom prst="rect">
            <a:avLst/>
          </a:prstGeom>
          <a:solidFill>
            <a:srgbClr val="FF0000"/>
          </a:solidFill>
        </p:spPr>
        <p:txBody>
          <a:bodyPr wrap="square" rtlCol="0">
            <a:spAutoFit/>
          </a:bodyPr>
          <a:lstStyle/>
          <a:p>
            <a:r>
              <a:rPr lang="tr-TR" sz="2000" i="1" dirty="0" smtClean="0">
                <a:effectLst>
                  <a:outerShdw blurRad="38100" dist="38100" dir="2700000" algn="tl">
                    <a:srgbClr val="000000">
                      <a:alpha val="43137"/>
                    </a:srgbClr>
                  </a:outerShdw>
                </a:effectLst>
              </a:rPr>
              <a:t>1804-1878</a:t>
            </a:r>
            <a:endParaRPr lang="en-US" sz="2000" i="1" dirty="0">
              <a:effectLst>
                <a:outerShdw blurRad="38100" dist="38100" dir="2700000" algn="tl">
                  <a:srgbClr val="000000">
                    <a:alpha val="43137"/>
                  </a:srgbClr>
                </a:outerShdw>
              </a:effectLst>
            </a:endParaRPr>
          </a:p>
        </p:txBody>
      </p:sp>
      <p:sp>
        <p:nvSpPr>
          <p:cNvPr id="9" name="TextBox 8"/>
          <p:cNvSpPr txBox="1"/>
          <p:nvPr/>
        </p:nvSpPr>
        <p:spPr>
          <a:xfrm>
            <a:off x="4214810" y="3687901"/>
            <a:ext cx="4357718" cy="2862322"/>
          </a:xfrm>
          <a:prstGeom prst="rect">
            <a:avLst/>
          </a:prstGeom>
          <a:solidFill>
            <a:srgbClr val="FF3399"/>
          </a:solidFill>
        </p:spPr>
        <p:txBody>
          <a:bodyPr wrap="square" rtlCol="0">
            <a:spAutoFit/>
          </a:bodyPr>
          <a:lstStyle/>
          <a:p>
            <a:r>
              <a:rPr lang="en-US" sz="2000" i="1" dirty="0" smtClean="0">
                <a:effectLst>
                  <a:outerShdw blurRad="38100" dist="38100" dir="2700000" algn="tl">
                    <a:srgbClr val="000000">
                      <a:alpha val="43137"/>
                    </a:srgbClr>
                  </a:outerShdw>
                </a:effectLst>
              </a:rPr>
              <a:t>‘‘</a:t>
            </a:r>
            <a:r>
              <a:rPr lang="tr-TR" sz="2000" i="1" dirty="0" smtClean="0">
                <a:effectLst>
                  <a:outerShdw blurRad="38100" dist="38100" dir="2700000" algn="tl">
                    <a:srgbClr val="000000">
                      <a:alpha val="43137"/>
                    </a:srgbClr>
                  </a:outerShdw>
                </a:effectLst>
              </a:rPr>
              <a:t>…</a:t>
            </a:r>
            <a:r>
              <a:rPr lang="en-US" sz="2000" i="1" dirty="0" smtClean="0">
                <a:effectLst>
                  <a:outerShdw blurRad="38100" dist="38100" dir="2700000" algn="tl">
                    <a:srgbClr val="000000">
                      <a:alpha val="43137"/>
                    </a:srgbClr>
                  </a:outerShdw>
                </a:effectLst>
              </a:rPr>
              <a:t>Some fibrous tumors of the</a:t>
            </a:r>
            <a:r>
              <a:rPr lang="tr-TR" sz="2000" i="1" dirty="0" smtClean="0">
                <a:effectLst>
                  <a:outerShdw blurRad="38100" dist="38100" dir="2700000" algn="tl">
                    <a:srgbClr val="000000">
                      <a:alpha val="43137"/>
                    </a:srgbClr>
                  </a:outerShdw>
                </a:effectLst>
              </a:rPr>
              <a:t> </a:t>
            </a:r>
            <a:r>
              <a:rPr lang="en-US" sz="2000" i="1" dirty="0" smtClean="0">
                <a:effectLst>
                  <a:outerShdw blurRad="38100" dist="38100" dir="2700000" algn="tl">
                    <a:srgbClr val="000000">
                      <a:alpha val="43137"/>
                    </a:srgbClr>
                  </a:outerShdw>
                </a:effectLst>
              </a:rPr>
              <a:t>uterus contain gland‐like</a:t>
            </a:r>
            <a:r>
              <a:rPr lang="tr-TR" sz="2000" i="1" dirty="0" smtClean="0">
                <a:effectLst>
                  <a:outerShdw blurRad="38100" dist="38100" dir="2700000" algn="tl">
                    <a:srgbClr val="000000">
                      <a:alpha val="43137"/>
                    </a:srgbClr>
                  </a:outerShdw>
                </a:effectLst>
              </a:rPr>
              <a:t> </a:t>
            </a:r>
            <a:r>
              <a:rPr lang="en-US" sz="2000" i="1" dirty="0" smtClean="0">
                <a:effectLst>
                  <a:outerShdw blurRad="38100" dist="38100" dir="2700000" algn="tl">
                    <a:srgbClr val="000000">
                      <a:alpha val="43137"/>
                    </a:srgbClr>
                  </a:outerShdw>
                </a:effectLst>
              </a:rPr>
              <a:t>structures that resemble</a:t>
            </a:r>
            <a:r>
              <a:rPr lang="tr-TR" sz="2000" i="1" dirty="0" smtClean="0">
                <a:effectLst>
                  <a:outerShdw blurRad="38100" dist="38100" dir="2700000" algn="tl">
                    <a:srgbClr val="000000">
                      <a:alpha val="43137"/>
                    </a:srgbClr>
                  </a:outerShdw>
                </a:effectLst>
              </a:rPr>
              <a:t> </a:t>
            </a:r>
            <a:r>
              <a:rPr lang="en-US" sz="2000" i="1" dirty="0" smtClean="0">
                <a:effectLst>
                  <a:outerShdw blurRad="38100" dist="38100" dir="2700000" algn="tl">
                    <a:srgbClr val="000000">
                      <a:alpha val="43137"/>
                    </a:srgbClr>
                  </a:outerShdw>
                </a:effectLst>
              </a:rPr>
              <a:t>endometrial glands. These</a:t>
            </a:r>
            <a:r>
              <a:rPr lang="tr-TR" sz="2000" i="1" dirty="0" smtClean="0">
                <a:effectLst>
                  <a:outerShdw blurRad="38100" dist="38100" dir="2700000" algn="tl">
                    <a:srgbClr val="000000">
                      <a:alpha val="43137"/>
                    </a:srgbClr>
                  </a:outerShdw>
                </a:effectLst>
              </a:rPr>
              <a:t> </a:t>
            </a:r>
            <a:r>
              <a:rPr lang="en-US" sz="2000" i="1" dirty="0" smtClean="0">
                <a:effectLst>
                  <a:outerShdw blurRad="38100" dist="38100" dir="2700000" algn="tl">
                    <a:srgbClr val="000000">
                      <a:alpha val="43137"/>
                    </a:srgbClr>
                  </a:outerShdw>
                </a:effectLst>
              </a:rPr>
              <a:t>can be regarded as </a:t>
            </a:r>
            <a:r>
              <a:rPr lang="en-US" sz="2000" i="1" dirty="0" smtClean="0">
                <a:solidFill>
                  <a:schemeClr val="tx2"/>
                </a:solidFill>
                <a:effectLst>
                  <a:outerShdw blurRad="38100" dist="38100" dir="2700000" algn="tl">
                    <a:srgbClr val="000000">
                      <a:alpha val="43137"/>
                    </a:srgbClr>
                  </a:outerShdw>
                </a:effectLst>
              </a:rPr>
              <a:t>sarcoma</a:t>
            </a:r>
            <a:r>
              <a:rPr lang="tr-TR" sz="2000" i="1" dirty="0" smtClean="0">
                <a:solidFill>
                  <a:schemeClr val="tx2"/>
                </a:solidFill>
                <a:effectLst>
                  <a:outerShdw blurRad="38100" dist="38100" dir="2700000" algn="tl">
                    <a:srgbClr val="000000">
                      <a:alpha val="43137"/>
                    </a:srgbClr>
                  </a:outerShdw>
                </a:effectLst>
              </a:rPr>
              <a:t> </a:t>
            </a:r>
            <a:r>
              <a:rPr lang="en-US" sz="2000" i="1" dirty="0" err="1" smtClean="0">
                <a:solidFill>
                  <a:schemeClr val="tx2"/>
                </a:solidFill>
                <a:effectLst>
                  <a:outerShdw blurRad="38100" dist="38100" dir="2700000" algn="tl">
                    <a:srgbClr val="000000">
                      <a:alpha val="43137"/>
                    </a:srgbClr>
                  </a:outerShdw>
                </a:effectLst>
              </a:rPr>
              <a:t>carcinoides</a:t>
            </a:r>
            <a:r>
              <a:rPr lang="en-US" sz="2000" i="1" dirty="0" smtClean="0">
                <a:solidFill>
                  <a:schemeClr val="tx2"/>
                </a:solidFill>
                <a:effectLst>
                  <a:outerShdw blurRad="38100" dist="38100" dir="2700000" algn="tl">
                    <a:srgbClr val="000000">
                      <a:alpha val="43137"/>
                    </a:srgbClr>
                  </a:outerShdw>
                </a:effectLst>
              </a:rPr>
              <a:t> </a:t>
            </a:r>
            <a:r>
              <a:rPr lang="en-US" sz="2000" i="1" dirty="0" err="1" smtClean="0">
                <a:solidFill>
                  <a:schemeClr val="tx2"/>
                </a:solidFill>
                <a:effectLst>
                  <a:outerShdw blurRad="38100" dist="38100" dir="2700000" algn="tl">
                    <a:srgbClr val="000000">
                      <a:alpha val="43137"/>
                    </a:srgbClr>
                  </a:outerShdw>
                </a:effectLst>
              </a:rPr>
              <a:t>uterinum</a:t>
            </a:r>
            <a:r>
              <a:rPr lang="en-US" sz="2000" i="1" dirty="0" smtClean="0">
                <a:effectLst>
                  <a:outerShdw blurRad="38100" dist="38100" dir="2700000" algn="tl">
                    <a:srgbClr val="000000">
                      <a:alpha val="43137"/>
                    </a:srgbClr>
                  </a:outerShdw>
                </a:effectLst>
              </a:rPr>
              <a:t>. Cystic</a:t>
            </a:r>
            <a:r>
              <a:rPr lang="tr-TR" sz="2000" i="1" dirty="0" smtClean="0">
                <a:effectLst>
                  <a:outerShdw blurRad="38100" dist="38100" dir="2700000" algn="tl">
                    <a:srgbClr val="000000">
                      <a:alpha val="43137"/>
                    </a:srgbClr>
                  </a:outerShdw>
                </a:effectLst>
              </a:rPr>
              <a:t> </a:t>
            </a:r>
            <a:r>
              <a:rPr lang="en-US" sz="2000" i="1" dirty="0" smtClean="0">
                <a:effectLst>
                  <a:outerShdw blurRad="38100" dist="38100" dir="2700000" algn="tl">
                    <a:srgbClr val="000000">
                      <a:alpha val="43137"/>
                    </a:srgbClr>
                  </a:outerShdw>
                </a:effectLst>
              </a:rPr>
              <a:t>degeneration of these</a:t>
            </a:r>
            <a:r>
              <a:rPr lang="tr-TR" sz="2000" i="1" dirty="0" smtClean="0">
                <a:effectLst>
                  <a:outerShdw blurRad="38100" dist="38100" dir="2700000" algn="tl">
                    <a:srgbClr val="000000">
                      <a:alpha val="43137"/>
                    </a:srgbClr>
                  </a:outerShdw>
                </a:effectLst>
              </a:rPr>
              <a:t> </a:t>
            </a:r>
            <a:r>
              <a:rPr lang="en-US" sz="2000" i="1" dirty="0" smtClean="0">
                <a:effectLst>
                  <a:outerShdw blurRad="38100" dist="38100" dir="2700000" algn="tl">
                    <a:srgbClr val="000000">
                      <a:alpha val="43137"/>
                    </a:srgbClr>
                  </a:outerShdw>
                </a:effectLst>
              </a:rPr>
              <a:t>glands then leads to the</a:t>
            </a:r>
            <a:r>
              <a:rPr lang="tr-TR" sz="2000" i="1" dirty="0" smtClean="0">
                <a:effectLst>
                  <a:outerShdw blurRad="38100" dist="38100" dir="2700000" algn="tl">
                    <a:srgbClr val="000000">
                      <a:alpha val="43137"/>
                    </a:srgbClr>
                  </a:outerShdw>
                </a:effectLst>
              </a:rPr>
              <a:t> </a:t>
            </a:r>
            <a:r>
              <a:rPr lang="en-US" sz="2000" i="1" dirty="0" smtClean="0">
                <a:effectLst>
                  <a:outerShdw blurRad="38100" dist="38100" dir="2700000" algn="tl">
                    <a:srgbClr val="000000">
                      <a:alpha val="43137"/>
                    </a:srgbClr>
                  </a:outerShdw>
                </a:effectLst>
              </a:rPr>
              <a:t>appearance of a </a:t>
            </a:r>
            <a:r>
              <a:rPr lang="en-US" sz="2000" i="1" dirty="0" err="1" smtClean="0">
                <a:solidFill>
                  <a:srgbClr val="00FF00"/>
                </a:solidFill>
                <a:effectLst>
                  <a:outerShdw blurRad="38100" dist="38100" dir="2700000" algn="tl">
                    <a:srgbClr val="000000">
                      <a:alpha val="43137"/>
                    </a:srgbClr>
                  </a:outerShdw>
                </a:effectLst>
              </a:rPr>
              <a:t>cystosarcoma</a:t>
            </a:r>
            <a:r>
              <a:rPr lang="tr-TR" sz="2000" i="1" dirty="0" smtClean="0">
                <a:solidFill>
                  <a:srgbClr val="00FF00"/>
                </a:solidFill>
                <a:effectLst>
                  <a:outerShdw blurRad="38100" dist="38100" dir="2700000" algn="tl">
                    <a:srgbClr val="000000">
                      <a:alpha val="43137"/>
                    </a:srgbClr>
                  </a:outerShdw>
                </a:effectLst>
              </a:rPr>
              <a:t> </a:t>
            </a:r>
            <a:r>
              <a:rPr lang="en-US" sz="2000" i="1" dirty="0" err="1" smtClean="0">
                <a:solidFill>
                  <a:srgbClr val="00FF00"/>
                </a:solidFill>
                <a:effectLst>
                  <a:outerShdw blurRad="38100" dist="38100" dir="2700000" algn="tl">
                    <a:srgbClr val="000000">
                      <a:alpha val="43137"/>
                    </a:srgbClr>
                  </a:outerShdw>
                </a:effectLst>
              </a:rPr>
              <a:t>adenoides</a:t>
            </a:r>
            <a:r>
              <a:rPr lang="en-US" sz="2000" i="1" dirty="0" smtClean="0">
                <a:solidFill>
                  <a:srgbClr val="00FF00"/>
                </a:solidFill>
                <a:effectLst>
                  <a:outerShdw blurRad="38100" dist="38100" dir="2700000" algn="tl">
                    <a:srgbClr val="000000">
                      <a:alpha val="43137"/>
                    </a:srgbClr>
                  </a:outerShdw>
                </a:effectLst>
              </a:rPr>
              <a:t> </a:t>
            </a:r>
            <a:r>
              <a:rPr lang="en-US" sz="2000" i="1" dirty="0" err="1" smtClean="0">
                <a:solidFill>
                  <a:srgbClr val="00FF00"/>
                </a:solidFill>
                <a:effectLst>
                  <a:outerShdw blurRad="38100" dist="38100" dir="2700000" algn="tl">
                    <a:srgbClr val="000000">
                      <a:alpha val="43137"/>
                    </a:srgbClr>
                  </a:outerShdw>
                </a:effectLst>
              </a:rPr>
              <a:t>uterinum</a:t>
            </a:r>
            <a:r>
              <a:rPr lang="en-US" sz="2000" i="1" dirty="0" smtClean="0">
                <a:solidFill>
                  <a:srgbClr val="00FF00"/>
                </a:solidFill>
                <a:effectLst>
                  <a:outerShdw blurRad="38100" dist="38100" dir="2700000" algn="tl">
                    <a:srgbClr val="000000">
                      <a:alpha val="43137"/>
                    </a:srgbClr>
                  </a:outerShdw>
                </a:effectLst>
              </a:rPr>
              <a:t>…’’</a:t>
            </a:r>
            <a:endParaRPr lang="en-US" sz="2000" dirty="0">
              <a:solidFill>
                <a:srgbClr val="00FF00"/>
              </a:solidFill>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18434" name="Picture 2"/>
          <p:cNvPicPr>
            <a:picLocks noChangeAspect="1" noChangeArrowheads="1"/>
          </p:cNvPicPr>
          <p:nvPr/>
        </p:nvPicPr>
        <p:blipFill>
          <a:blip r:embed="rId2" cstate="print"/>
          <a:srcRect/>
          <a:stretch>
            <a:fillRect/>
          </a:stretch>
        </p:blipFill>
        <p:spPr bwMode="auto">
          <a:xfrm>
            <a:off x="0" y="-24"/>
            <a:ext cx="9192308" cy="6858024"/>
          </a:xfrm>
          <a:prstGeom prst="rect">
            <a:avLst/>
          </a:prstGeom>
          <a:noFill/>
          <a:ln w="9525">
            <a:noFill/>
            <a:miter lim="800000"/>
            <a:headEnd/>
            <a:tailEnd/>
          </a:ln>
          <a:effectLst/>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2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19458" name="Picture 2"/>
          <p:cNvPicPr>
            <a:picLocks noChangeAspect="1" noChangeArrowheads="1"/>
          </p:cNvPicPr>
          <p:nvPr/>
        </p:nvPicPr>
        <p:blipFill>
          <a:blip r:embed="rId2" cstate="print"/>
          <a:srcRect/>
          <a:stretch>
            <a:fillRect/>
          </a:stretch>
        </p:blipFill>
        <p:spPr bwMode="auto">
          <a:xfrm>
            <a:off x="0" y="0"/>
            <a:ext cx="9144000" cy="6755103"/>
          </a:xfrm>
          <a:prstGeom prst="rect">
            <a:avLst/>
          </a:prstGeom>
          <a:noFill/>
          <a:ln w="9525">
            <a:noFill/>
            <a:miter lim="800000"/>
            <a:headEnd/>
            <a:tailEnd/>
          </a:ln>
          <a:effectLst/>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2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6082" name="Picture 2"/>
          <p:cNvPicPr>
            <a:picLocks noChangeAspect="1" noChangeArrowheads="1"/>
          </p:cNvPicPr>
          <p:nvPr/>
        </p:nvPicPr>
        <p:blipFill>
          <a:blip r:embed="rId2" cstate="print"/>
          <a:srcRect/>
          <a:stretch>
            <a:fillRect/>
          </a:stretch>
        </p:blipFill>
        <p:spPr bwMode="auto">
          <a:xfrm>
            <a:off x="0" y="-71462"/>
            <a:ext cx="9144000" cy="6929462"/>
          </a:xfrm>
          <a:prstGeom prst="rect">
            <a:avLst/>
          </a:prstGeom>
          <a:noFill/>
          <a:ln w="9525">
            <a:noFill/>
            <a:miter lim="800000"/>
            <a:headEnd/>
            <a:tailEnd/>
          </a:ln>
          <a:effectLst/>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2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20483" name="Picture 3"/>
          <p:cNvPicPr>
            <a:picLocks noChangeAspect="1" noChangeArrowheads="1"/>
          </p:cNvPicPr>
          <p:nvPr/>
        </p:nvPicPr>
        <p:blipFill>
          <a:blip r:embed="rId2" cstate="print"/>
          <a:srcRect/>
          <a:stretch>
            <a:fillRect/>
          </a:stretch>
        </p:blipFill>
        <p:spPr bwMode="auto">
          <a:xfrm>
            <a:off x="0" y="-24"/>
            <a:ext cx="9101129" cy="6748113"/>
          </a:xfrm>
          <a:prstGeom prst="rect">
            <a:avLst/>
          </a:prstGeom>
          <a:noFill/>
          <a:ln w="9525">
            <a:noFill/>
            <a:miter lim="800000"/>
            <a:headEnd/>
            <a:tailEnd/>
          </a:ln>
          <a:effectLst/>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2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7106" name="Picture 2"/>
          <p:cNvPicPr>
            <a:picLocks noChangeAspect="1" noChangeArrowheads="1"/>
          </p:cNvPicPr>
          <p:nvPr/>
        </p:nvPicPr>
        <p:blipFill>
          <a:blip r:embed="rId2" cstate="print"/>
          <a:srcRect/>
          <a:stretch>
            <a:fillRect/>
          </a:stretch>
        </p:blipFill>
        <p:spPr bwMode="auto">
          <a:xfrm>
            <a:off x="-43037" y="-71462"/>
            <a:ext cx="9187037" cy="6929462"/>
          </a:xfrm>
          <a:prstGeom prst="rect">
            <a:avLst/>
          </a:prstGeom>
          <a:noFill/>
          <a:ln w="9525">
            <a:noFill/>
            <a:miter lim="800000"/>
            <a:headEnd/>
            <a:tailEnd/>
          </a:ln>
          <a:effectLst/>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2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21506" name="Picture 2"/>
          <p:cNvPicPr>
            <a:picLocks noChangeAspect="1" noChangeArrowheads="1"/>
          </p:cNvPicPr>
          <p:nvPr/>
        </p:nvPicPr>
        <p:blipFill>
          <a:blip r:embed="rId2" cstate="print"/>
          <a:srcRect/>
          <a:stretch>
            <a:fillRect/>
          </a:stretch>
        </p:blipFill>
        <p:spPr bwMode="auto">
          <a:xfrm>
            <a:off x="0" y="0"/>
            <a:ext cx="9229940" cy="6858000"/>
          </a:xfrm>
          <a:prstGeom prst="rect">
            <a:avLst/>
          </a:prstGeom>
          <a:noFill/>
          <a:ln w="9525">
            <a:noFill/>
            <a:miter lim="800000"/>
            <a:headEnd/>
            <a:tailEnd/>
          </a:ln>
          <a:effectLst/>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2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22530" name="Picture 2"/>
          <p:cNvPicPr>
            <a:picLocks noChangeAspect="1" noChangeArrowheads="1"/>
          </p:cNvPicPr>
          <p:nvPr/>
        </p:nvPicPr>
        <p:blipFill>
          <a:blip r:embed="rId2" cstate="print"/>
          <a:srcRect/>
          <a:stretch>
            <a:fillRect/>
          </a:stretch>
        </p:blipFill>
        <p:spPr bwMode="auto">
          <a:xfrm>
            <a:off x="0" y="-24"/>
            <a:ext cx="9144000" cy="6772235"/>
          </a:xfrm>
          <a:prstGeom prst="rect">
            <a:avLst/>
          </a:prstGeom>
          <a:noFill/>
          <a:ln w="9525">
            <a:noFill/>
            <a:miter lim="800000"/>
            <a:headEnd/>
            <a:tailEnd/>
          </a:ln>
          <a:effectLst/>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2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23554" name="Picture 2"/>
          <p:cNvPicPr>
            <a:picLocks noChangeAspect="1" noChangeArrowheads="1"/>
          </p:cNvPicPr>
          <p:nvPr/>
        </p:nvPicPr>
        <p:blipFill>
          <a:blip r:embed="rId2" cstate="print"/>
          <a:srcRect/>
          <a:stretch>
            <a:fillRect/>
          </a:stretch>
        </p:blipFill>
        <p:spPr bwMode="auto">
          <a:xfrm>
            <a:off x="0" y="0"/>
            <a:ext cx="9144000" cy="6792444"/>
          </a:xfrm>
          <a:prstGeom prst="rect">
            <a:avLst/>
          </a:prstGeom>
          <a:noFill/>
          <a:ln w="9525">
            <a:noFill/>
            <a:miter lim="800000"/>
            <a:headEnd/>
            <a:tailEnd/>
          </a:ln>
          <a:effectLst/>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2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8130" name="Picture 2"/>
          <p:cNvPicPr>
            <a:picLocks noChangeAspect="1" noChangeArrowheads="1"/>
          </p:cNvPicPr>
          <p:nvPr/>
        </p:nvPicPr>
        <p:blipFill>
          <a:blip r:embed="rId2" cstate="print"/>
          <a:srcRect/>
          <a:stretch>
            <a:fillRect/>
          </a:stretch>
        </p:blipFill>
        <p:spPr bwMode="auto">
          <a:xfrm>
            <a:off x="-39371" y="0"/>
            <a:ext cx="9183371" cy="7324707"/>
          </a:xfrm>
          <a:prstGeom prst="rect">
            <a:avLst/>
          </a:prstGeom>
          <a:noFill/>
          <a:ln w="9525">
            <a:noFill/>
            <a:miter lim="800000"/>
            <a:headEnd/>
            <a:tailEnd/>
          </a:ln>
          <a:effectLst/>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2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9154" name="Picture 2"/>
          <p:cNvPicPr>
            <a:picLocks noChangeAspect="1" noChangeArrowheads="1"/>
          </p:cNvPicPr>
          <p:nvPr/>
        </p:nvPicPr>
        <p:blipFill>
          <a:blip r:embed="rId2" cstate="print"/>
          <a:srcRect/>
          <a:stretch>
            <a:fillRect/>
          </a:stretch>
        </p:blipFill>
        <p:spPr bwMode="auto">
          <a:xfrm>
            <a:off x="-153312" y="-24"/>
            <a:ext cx="9297312" cy="6858000"/>
          </a:xfrm>
          <a:prstGeom prst="rect">
            <a:avLst/>
          </a:prstGeom>
          <a:noFill/>
          <a:ln w="9525">
            <a:noFill/>
            <a:miter lim="800000"/>
            <a:headEnd/>
            <a:tailEnd/>
          </a:ln>
          <a:effectLst/>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11266" name="Picture 2" descr="C:\Users\Vedat\Pictures\adenomyoma kitap.jpg"/>
          <p:cNvPicPr>
            <a:picLocks noChangeAspect="1" noChangeArrowheads="1"/>
          </p:cNvPicPr>
          <p:nvPr/>
        </p:nvPicPr>
        <p:blipFill>
          <a:blip r:embed="rId3" cstate="print"/>
          <a:srcRect/>
          <a:stretch>
            <a:fillRect/>
          </a:stretch>
        </p:blipFill>
        <p:spPr bwMode="auto">
          <a:xfrm>
            <a:off x="57150" y="312738"/>
            <a:ext cx="2698750" cy="3979862"/>
          </a:xfrm>
          <a:prstGeom prst="rect">
            <a:avLst/>
          </a:prstGeom>
          <a:noFill/>
          <a:ln w="9525">
            <a:noFill/>
            <a:miter lim="800000"/>
            <a:headEnd/>
            <a:tailEnd/>
          </a:ln>
        </p:spPr>
      </p:pic>
      <p:sp>
        <p:nvSpPr>
          <p:cNvPr id="11267" name="AutoShape 4" descr="http://images.amazon.com/images/G/01/richmedia/images/cover.gif"/>
          <p:cNvSpPr>
            <a:spLocks noChangeAspect="1" noChangeArrowheads="1"/>
          </p:cNvSpPr>
          <p:nvPr/>
        </p:nvSpPr>
        <p:spPr bwMode="auto">
          <a:xfrm>
            <a:off x="155575" y="-4572000"/>
            <a:ext cx="9525000" cy="9525000"/>
          </a:xfrm>
          <a:prstGeom prst="rect">
            <a:avLst/>
          </a:prstGeom>
          <a:noFill/>
          <a:ln w="9525">
            <a:noFill/>
            <a:miter lim="800000"/>
            <a:headEnd/>
            <a:tailEnd/>
          </a:ln>
        </p:spPr>
        <p:txBody>
          <a:bodyPr/>
          <a:lstStyle/>
          <a:p>
            <a:endParaRPr lang="tr-TR"/>
          </a:p>
        </p:txBody>
      </p:sp>
      <p:sp>
        <p:nvSpPr>
          <p:cNvPr id="11268" name="AutoShape 6" descr="http://images.amazon.com/images/G/01/richmedia/images/cover.gif"/>
          <p:cNvSpPr>
            <a:spLocks noChangeAspect="1" noChangeArrowheads="1"/>
          </p:cNvSpPr>
          <p:nvPr/>
        </p:nvSpPr>
        <p:spPr bwMode="auto">
          <a:xfrm>
            <a:off x="307975" y="-4419600"/>
            <a:ext cx="9525000" cy="9525000"/>
          </a:xfrm>
          <a:prstGeom prst="rect">
            <a:avLst/>
          </a:prstGeom>
          <a:noFill/>
          <a:ln w="9525">
            <a:noFill/>
            <a:miter lim="800000"/>
            <a:headEnd/>
            <a:tailEnd/>
          </a:ln>
        </p:spPr>
        <p:txBody>
          <a:bodyPr/>
          <a:lstStyle/>
          <a:p>
            <a:endParaRPr lang="tr-TR"/>
          </a:p>
        </p:txBody>
      </p:sp>
      <p:pic>
        <p:nvPicPr>
          <p:cNvPr id="11269" name="Picture 7" descr="C:\Users\Vedat\Pictures\cullen.jpg"/>
          <p:cNvPicPr>
            <a:picLocks noChangeAspect="1" noChangeArrowheads="1"/>
          </p:cNvPicPr>
          <p:nvPr/>
        </p:nvPicPr>
        <p:blipFill>
          <a:blip r:embed="rId4" cstate="print"/>
          <a:srcRect/>
          <a:stretch>
            <a:fillRect/>
          </a:stretch>
        </p:blipFill>
        <p:spPr bwMode="auto">
          <a:xfrm>
            <a:off x="2886075" y="1204913"/>
            <a:ext cx="3024188" cy="3900487"/>
          </a:xfrm>
          <a:prstGeom prst="rect">
            <a:avLst/>
          </a:prstGeom>
          <a:noFill/>
          <a:ln w="9525">
            <a:noFill/>
            <a:miter lim="800000"/>
            <a:headEnd/>
            <a:tailEnd/>
          </a:ln>
        </p:spPr>
      </p:pic>
      <p:pic>
        <p:nvPicPr>
          <p:cNvPr id="11270" name="Picture 8" descr="C:\Users\Vedat\Pictures\kitap reprint 2010.jpg"/>
          <p:cNvPicPr>
            <a:picLocks noChangeAspect="1" noChangeArrowheads="1"/>
          </p:cNvPicPr>
          <p:nvPr/>
        </p:nvPicPr>
        <p:blipFill>
          <a:blip r:embed="rId5" cstate="print"/>
          <a:srcRect/>
          <a:stretch>
            <a:fillRect/>
          </a:stretch>
        </p:blipFill>
        <p:spPr bwMode="auto">
          <a:xfrm>
            <a:off x="6102350" y="2565400"/>
            <a:ext cx="2813050" cy="4046538"/>
          </a:xfrm>
          <a:prstGeom prst="rect">
            <a:avLst/>
          </a:prstGeom>
          <a:noFill/>
          <a:ln w="9525">
            <a:noFill/>
            <a:miter lim="800000"/>
            <a:headEnd/>
            <a:tailEnd/>
          </a:ln>
        </p:spPr>
      </p:pic>
      <p:sp>
        <p:nvSpPr>
          <p:cNvPr id="11271" name="Metin Yer Tutucusu 5"/>
          <p:cNvSpPr>
            <a:spLocks noGrp="1"/>
          </p:cNvSpPr>
          <p:nvPr>
            <p:ph type="body" sz="half" idx="2"/>
          </p:nvPr>
        </p:nvSpPr>
        <p:spPr>
          <a:xfrm>
            <a:off x="0" y="5732463"/>
            <a:ext cx="7278688" cy="1125537"/>
          </a:xfrm>
        </p:spPr>
        <p:txBody>
          <a:bodyPr/>
          <a:lstStyle/>
          <a:p>
            <a:endParaRPr lang="tr-TR" sz="2400" smtClean="0">
              <a:solidFill>
                <a:schemeClr val="bg1"/>
              </a:solidFill>
            </a:endParaRPr>
          </a:p>
          <a:p>
            <a:r>
              <a:rPr lang="tr-TR" sz="2400" smtClean="0">
                <a:solidFill>
                  <a:schemeClr val="bg1"/>
                </a:solidFill>
              </a:rPr>
              <a:t>www. archive.com</a:t>
            </a: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3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13314" name="Picture 2"/>
          <p:cNvPicPr>
            <a:picLocks noChangeAspect="1" noChangeArrowheads="1"/>
          </p:cNvPicPr>
          <p:nvPr/>
        </p:nvPicPr>
        <p:blipFill>
          <a:blip r:embed="rId2" cstate="print"/>
          <a:srcRect/>
          <a:stretch>
            <a:fillRect/>
          </a:stretch>
        </p:blipFill>
        <p:spPr bwMode="auto">
          <a:xfrm>
            <a:off x="0" y="-24"/>
            <a:ext cx="9144000" cy="6784806"/>
          </a:xfrm>
          <a:prstGeom prst="rect">
            <a:avLst/>
          </a:prstGeom>
          <a:noFill/>
          <a:ln w="9525">
            <a:noFill/>
            <a:miter lim="800000"/>
            <a:headEnd/>
            <a:tailEnd/>
          </a:ln>
          <a:effectLst/>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3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24579" name="Picture 3"/>
          <p:cNvPicPr>
            <a:picLocks noChangeAspect="1" noChangeArrowheads="1"/>
          </p:cNvPicPr>
          <p:nvPr/>
        </p:nvPicPr>
        <p:blipFill>
          <a:blip r:embed="rId2" cstate="print"/>
          <a:srcRect/>
          <a:stretch>
            <a:fillRect/>
          </a:stretch>
        </p:blipFill>
        <p:spPr bwMode="auto">
          <a:xfrm>
            <a:off x="-86937" y="0"/>
            <a:ext cx="9230937" cy="6858000"/>
          </a:xfrm>
          <a:prstGeom prst="rect">
            <a:avLst/>
          </a:prstGeom>
          <a:noFill/>
          <a:ln w="9525">
            <a:noFill/>
            <a:miter lim="800000"/>
            <a:headEnd/>
            <a:tailEnd/>
          </a:ln>
          <a:effectLst/>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26626" name="Picture 2"/>
          <p:cNvPicPr>
            <a:picLocks noChangeAspect="1" noChangeArrowheads="1"/>
          </p:cNvPicPr>
          <p:nvPr/>
        </p:nvPicPr>
        <p:blipFill>
          <a:blip r:embed="rId2" cstate="print"/>
          <a:srcRect/>
          <a:stretch>
            <a:fillRect/>
          </a:stretch>
        </p:blipFill>
        <p:spPr bwMode="auto">
          <a:xfrm>
            <a:off x="1" y="0"/>
            <a:ext cx="9219581" cy="6857999"/>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27651" name="Picture 3"/>
          <p:cNvPicPr>
            <a:picLocks noChangeAspect="1" noChangeArrowheads="1"/>
          </p:cNvPicPr>
          <p:nvPr/>
        </p:nvPicPr>
        <p:blipFill>
          <a:blip r:embed="rId2" cstate="print"/>
          <a:srcRect/>
          <a:stretch>
            <a:fillRect/>
          </a:stretch>
        </p:blipFill>
        <p:spPr bwMode="auto">
          <a:xfrm>
            <a:off x="-48274" y="1"/>
            <a:ext cx="9192274" cy="6857999"/>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3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28674" name="Picture 2"/>
          <p:cNvPicPr>
            <a:picLocks noChangeAspect="1" noChangeArrowheads="1"/>
          </p:cNvPicPr>
          <p:nvPr/>
        </p:nvPicPr>
        <p:blipFill>
          <a:blip r:embed="rId2" cstate="print"/>
          <a:srcRect/>
          <a:stretch>
            <a:fillRect/>
          </a:stretch>
        </p:blipFill>
        <p:spPr bwMode="auto">
          <a:xfrm>
            <a:off x="-32" y="-71462"/>
            <a:ext cx="9332942" cy="6929462"/>
          </a:xfrm>
          <a:prstGeom prst="rect">
            <a:avLst/>
          </a:prstGeom>
          <a:noFill/>
          <a:ln w="9525">
            <a:noFill/>
            <a:miter lim="800000"/>
            <a:headEnd/>
            <a:tailEnd/>
          </a:ln>
          <a:effectLst/>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3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29698" name="Picture 2"/>
          <p:cNvPicPr>
            <a:picLocks noChangeAspect="1" noChangeArrowheads="1"/>
          </p:cNvPicPr>
          <p:nvPr/>
        </p:nvPicPr>
        <p:blipFill>
          <a:blip r:embed="rId2" cstate="print"/>
          <a:srcRect/>
          <a:stretch>
            <a:fillRect/>
          </a:stretch>
        </p:blipFill>
        <p:spPr bwMode="auto">
          <a:xfrm>
            <a:off x="0" y="-24"/>
            <a:ext cx="9146981" cy="6726094"/>
          </a:xfrm>
          <a:prstGeom prst="rect">
            <a:avLst/>
          </a:prstGeom>
          <a:noFill/>
          <a:ln w="9525">
            <a:noFill/>
            <a:miter lim="800000"/>
            <a:headEnd/>
            <a:tailEnd/>
          </a:ln>
          <a:effectLst/>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3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30722" name="Picture 2"/>
          <p:cNvPicPr>
            <a:picLocks noChangeAspect="1" noChangeArrowheads="1"/>
          </p:cNvPicPr>
          <p:nvPr/>
        </p:nvPicPr>
        <p:blipFill>
          <a:blip r:embed="rId2" cstate="print"/>
          <a:srcRect/>
          <a:stretch>
            <a:fillRect/>
          </a:stretch>
        </p:blipFill>
        <p:spPr bwMode="auto">
          <a:xfrm>
            <a:off x="0" y="1780"/>
            <a:ext cx="9144000" cy="6784806"/>
          </a:xfrm>
          <a:prstGeom prst="rect">
            <a:avLst/>
          </a:prstGeom>
          <a:noFill/>
          <a:ln w="9525">
            <a:noFill/>
            <a:miter lim="800000"/>
            <a:headEnd/>
            <a:tailEnd/>
          </a:ln>
          <a:effectLst/>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3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31746" name="Picture 2"/>
          <p:cNvPicPr>
            <a:picLocks noChangeAspect="1" noChangeArrowheads="1"/>
          </p:cNvPicPr>
          <p:nvPr/>
        </p:nvPicPr>
        <p:blipFill>
          <a:blip r:embed="rId2" cstate="print"/>
          <a:srcRect/>
          <a:stretch>
            <a:fillRect/>
          </a:stretch>
        </p:blipFill>
        <p:spPr bwMode="auto">
          <a:xfrm>
            <a:off x="0" y="0"/>
            <a:ext cx="9144000" cy="6775526"/>
          </a:xfrm>
          <a:prstGeom prst="rect">
            <a:avLst/>
          </a:prstGeom>
          <a:noFill/>
          <a:ln w="9525">
            <a:noFill/>
            <a:miter lim="800000"/>
            <a:headEnd/>
            <a:tailEnd/>
          </a:ln>
          <a:effectLst/>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3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32770" name="Picture 2"/>
          <p:cNvPicPr>
            <a:picLocks noChangeAspect="1" noChangeArrowheads="1"/>
          </p:cNvPicPr>
          <p:nvPr/>
        </p:nvPicPr>
        <p:blipFill>
          <a:blip r:embed="rId2" cstate="print"/>
          <a:srcRect/>
          <a:stretch>
            <a:fillRect/>
          </a:stretch>
        </p:blipFill>
        <p:spPr bwMode="auto">
          <a:xfrm>
            <a:off x="0" y="2134"/>
            <a:ext cx="9144000" cy="6855866"/>
          </a:xfrm>
          <a:prstGeom prst="rect">
            <a:avLst/>
          </a:prstGeom>
          <a:noFill/>
          <a:ln w="9525">
            <a:noFill/>
            <a:miter lim="800000"/>
            <a:headEnd/>
            <a:tailEnd/>
          </a:ln>
          <a:effectLst/>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33794" name="Picture 2"/>
          <p:cNvPicPr>
            <a:picLocks noChangeAspect="1" noChangeArrowheads="1"/>
          </p:cNvPicPr>
          <p:nvPr/>
        </p:nvPicPr>
        <p:blipFill>
          <a:blip r:embed="rId2" cstate="print"/>
          <a:srcRect/>
          <a:stretch>
            <a:fillRect/>
          </a:stretch>
        </p:blipFill>
        <p:spPr bwMode="auto">
          <a:xfrm>
            <a:off x="0" y="-1"/>
            <a:ext cx="9144000" cy="6819687"/>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2"/>
          <p:cNvPicPr>
            <a:picLocks noChangeAspect="1" noChangeArrowheads="1"/>
          </p:cNvPicPr>
          <p:nvPr/>
        </p:nvPicPr>
        <p:blipFill>
          <a:blip r:embed="rId3" cstate="print"/>
          <a:srcRect/>
          <a:stretch>
            <a:fillRect/>
          </a:stretch>
        </p:blipFill>
        <p:spPr bwMode="auto">
          <a:xfrm>
            <a:off x="4895850" y="0"/>
            <a:ext cx="4248150" cy="3987800"/>
          </a:xfrm>
          <a:prstGeom prst="rect">
            <a:avLst/>
          </a:prstGeom>
          <a:noFill/>
          <a:ln w="9525">
            <a:noFill/>
            <a:miter lim="800000"/>
            <a:headEnd/>
            <a:tailEnd/>
          </a:ln>
        </p:spPr>
      </p:pic>
      <p:sp>
        <p:nvSpPr>
          <p:cNvPr id="12291" name="Title 1"/>
          <p:cNvSpPr>
            <a:spLocks noGrp="1"/>
          </p:cNvSpPr>
          <p:nvPr>
            <p:ph type="title"/>
          </p:nvPr>
        </p:nvSpPr>
        <p:spPr>
          <a:xfrm>
            <a:off x="142875" y="142875"/>
            <a:ext cx="7772400" cy="1028700"/>
          </a:xfrm>
        </p:spPr>
        <p:txBody>
          <a:bodyPr/>
          <a:lstStyle/>
          <a:p>
            <a:pPr algn="l"/>
            <a:r>
              <a:rPr lang="tr-TR" smtClean="0"/>
              <a:t>Adenomyozis</a:t>
            </a:r>
            <a:br>
              <a:rPr lang="tr-TR" smtClean="0"/>
            </a:br>
            <a:r>
              <a:rPr lang="tr-TR" smtClean="0">
                <a:solidFill>
                  <a:srgbClr val="00FFFF"/>
                </a:solidFill>
              </a:rPr>
              <a:t>Patoloji</a:t>
            </a:r>
          </a:p>
        </p:txBody>
      </p:sp>
      <p:sp>
        <p:nvSpPr>
          <p:cNvPr id="7" name="Content Placeholder 2"/>
          <p:cNvSpPr txBox="1">
            <a:spLocks/>
          </p:cNvSpPr>
          <p:nvPr/>
        </p:nvSpPr>
        <p:spPr bwMode="auto">
          <a:xfrm>
            <a:off x="500063" y="1214438"/>
            <a:ext cx="4043362" cy="4357687"/>
          </a:xfrm>
          <a:prstGeom prst="rect">
            <a:avLst/>
          </a:prstGeom>
          <a:noFill/>
          <a:ln w="9525">
            <a:noFill/>
            <a:miter lim="800000"/>
            <a:headEnd/>
            <a:tailEnd/>
          </a:ln>
        </p:spPr>
        <p:txBody>
          <a:bodyPr lIns="82036" tIns="40298" rIns="82036" bIns="40298"/>
          <a:lstStyle/>
          <a:p>
            <a:pPr marL="311150" indent="-311150" defTabSz="828675" eaLnBrk="0" hangingPunct="0">
              <a:spcBef>
                <a:spcPct val="20000"/>
              </a:spcBef>
              <a:buClr>
                <a:schemeClr val="tx1"/>
              </a:buClr>
              <a:defRPr/>
            </a:pPr>
            <a:r>
              <a:rPr lang="tr-TR" sz="2800" kern="0" dirty="0" err="1">
                <a:latin typeface="+mn-lt"/>
                <a:cs typeface="+mn-cs"/>
              </a:rPr>
              <a:t>Myometriyum</a:t>
            </a:r>
            <a:r>
              <a:rPr lang="tr-TR" sz="2800" kern="0" dirty="0">
                <a:latin typeface="+mn-lt"/>
                <a:cs typeface="+mn-cs"/>
              </a:rPr>
              <a:t> içinde</a:t>
            </a:r>
          </a:p>
          <a:p>
            <a:pPr marL="311150" indent="-311150" defTabSz="828675" eaLnBrk="0" hangingPunct="0">
              <a:spcBef>
                <a:spcPct val="20000"/>
              </a:spcBef>
              <a:buClr>
                <a:schemeClr val="tx1"/>
              </a:buClr>
              <a:buFontTx/>
              <a:buChar char="•"/>
              <a:defRPr/>
            </a:pPr>
            <a:r>
              <a:rPr lang="tr-TR" sz="2800" kern="0" dirty="0" err="1">
                <a:latin typeface="+mn-lt"/>
                <a:cs typeface="+mn-cs"/>
              </a:rPr>
              <a:t>Diffüz</a:t>
            </a:r>
            <a:endParaRPr lang="tr-TR" sz="2800" kern="0" dirty="0">
              <a:latin typeface="+mn-lt"/>
              <a:cs typeface="+mn-cs"/>
            </a:endParaRPr>
          </a:p>
          <a:p>
            <a:pPr marL="311150" indent="-311150" defTabSz="828675" eaLnBrk="0" hangingPunct="0">
              <a:spcBef>
                <a:spcPct val="20000"/>
              </a:spcBef>
              <a:buClr>
                <a:schemeClr val="tx1"/>
              </a:buClr>
              <a:buFontTx/>
              <a:buChar char="•"/>
              <a:defRPr/>
            </a:pPr>
            <a:endParaRPr lang="tr-TR" sz="2800" kern="0" dirty="0">
              <a:latin typeface="+mn-lt"/>
              <a:cs typeface="+mn-cs"/>
            </a:endParaRPr>
          </a:p>
          <a:p>
            <a:pPr marL="311150" indent="-311150" defTabSz="828675" eaLnBrk="0" hangingPunct="0">
              <a:spcBef>
                <a:spcPct val="20000"/>
              </a:spcBef>
              <a:buClr>
                <a:schemeClr val="tx1"/>
              </a:buClr>
              <a:buFontTx/>
              <a:buChar char="•"/>
              <a:defRPr/>
            </a:pPr>
            <a:endParaRPr lang="tr-TR" sz="2800" kern="0" dirty="0">
              <a:latin typeface="+mn-lt"/>
              <a:cs typeface="+mn-cs"/>
            </a:endParaRPr>
          </a:p>
          <a:p>
            <a:pPr marL="311150" indent="-311150" defTabSz="828675" eaLnBrk="0" hangingPunct="0">
              <a:spcBef>
                <a:spcPct val="20000"/>
              </a:spcBef>
              <a:buClr>
                <a:schemeClr val="tx1"/>
              </a:buClr>
              <a:buFontTx/>
              <a:buChar char="•"/>
              <a:defRPr/>
            </a:pPr>
            <a:endParaRPr lang="tr-TR" sz="2800" kern="0" dirty="0">
              <a:latin typeface="+mn-lt"/>
              <a:cs typeface="+mn-cs"/>
            </a:endParaRPr>
          </a:p>
        </p:txBody>
      </p:sp>
      <p:pic>
        <p:nvPicPr>
          <p:cNvPr id="12293" name="Picture 5"/>
          <p:cNvPicPr>
            <a:picLocks noChangeAspect="1" noChangeArrowheads="1"/>
          </p:cNvPicPr>
          <p:nvPr/>
        </p:nvPicPr>
        <p:blipFill>
          <a:blip r:embed="rId4" cstate="print"/>
          <a:srcRect/>
          <a:stretch>
            <a:fillRect/>
          </a:stretch>
        </p:blipFill>
        <p:spPr bwMode="auto">
          <a:xfrm>
            <a:off x="214313" y="2444750"/>
            <a:ext cx="3500437" cy="4413250"/>
          </a:xfrm>
          <a:prstGeom prst="rect">
            <a:avLst/>
          </a:prstGeom>
          <a:noFill/>
          <a:ln w="9525">
            <a:noFill/>
            <a:miter lim="800000"/>
            <a:headEnd/>
            <a:tailEnd/>
          </a:ln>
        </p:spPr>
      </p:pic>
      <p:sp>
        <p:nvSpPr>
          <p:cNvPr id="6" name="Content Placeholder 2"/>
          <p:cNvSpPr txBox="1">
            <a:spLocks/>
          </p:cNvSpPr>
          <p:nvPr/>
        </p:nvSpPr>
        <p:spPr bwMode="auto">
          <a:xfrm>
            <a:off x="4572000" y="4500563"/>
            <a:ext cx="4043363" cy="2143125"/>
          </a:xfrm>
          <a:prstGeom prst="rect">
            <a:avLst/>
          </a:prstGeom>
          <a:noFill/>
          <a:ln w="9525">
            <a:noFill/>
            <a:miter lim="800000"/>
            <a:headEnd/>
            <a:tailEnd/>
          </a:ln>
        </p:spPr>
        <p:txBody>
          <a:bodyPr lIns="82036" tIns="40298" rIns="82036" bIns="40298"/>
          <a:lstStyle/>
          <a:p>
            <a:pPr marL="311150" indent="-311150" defTabSz="828675" eaLnBrk="0" hangingPunct="0">
              <a:spcBef>
                <a:spcPct val="20000"/>
              </a:spcBef>
              <a:buClr>
                <a:schemeClr val="tx1"/>
              </a:buClr>
              <a:buFontTx/>
              <a:buChar char="•"/>
              <a:defRPr/>
            </a:pPr>
            <a:r>
              <a:rPr lang="tr-TR" sz="2800" kern="0" dirty="0" err="1">
                <a:latin typeface="+mn-lt"/>
                <a:cs typeface="+mn-cs"/>
              </a:rPr>
              <a:t>Fokal</a:t>
            </a:r>
            <a:endParaRPr lang="tr-TR" sz="2800" kern="0" dirty="0">
              <a:latin typeface="+mn-lt"/>
              <a:cs typeface="+mn-cs"/>
            </a:endParaRPr>
          </a:p>
          <a:p>
            <a:pPr marL="768350" lvl="1" indent="-311150" defTabSz="828675" eaLnBrk="0" hangingPunct="0">
              <a:spcBef>
                <a:spcPct val="20000"/>
              </a:spcBef>
              <a:buClr>
                <a:schemeClr val="tx1"/>
              </a:buClr>
              <a:buFontTx/>
              <a:buChar char="•"/>
              <a:defRPr/>
            </a:pPr>
            <a:r>
              <a:rPr lang="tr-TR" sz="2800" kern="0" dirty="0" err="1">
                <a:latin typeface="+mn-lt"/>
                <a:cs typeface="+mn-cs"/>
              </a:rPr>
              <a:t>Adenomyotik</a:t>
            </a:r>
            <a:r>
              <a:rPr lang="tr-TR" sz="2800" kern="0" dirty="0">
                <a:latin typeface="+mn-lt"/>
                <a:cs typeface="+mn-cs"/>
              </a:rPr>
              <a:t> kist</a:t>
            </a:r>
          </a:p>
          <a:p>
            <a:pPr marL="768350" lvl="1" indent="-311150" defTabSz="828675" eaLnBrk="0" hangingPunct="0">
              <a:spcBef>
                <a:spcPct val="20000"/>
              </a:spcBef>
              <a:buClr>
                <a:schemeClr val="tx1"/>
              </a:buClr>
              <a:buFontTx/>
              <a:buChar char="•"/>
              <a:defRPr/>
            </a:pPr>
            <a:r>
              <a:rPr lang="tr-TR" sz="2800" kern="0" dirty="0" err="1">
                <a:latin typeface="+mn-lt"/>
                <a:cs typeface="+mn-cs"/>
              </a:rPr>
              <a:t>Adenomyoma</a:t>
            </a:r>
            <a:endParaRPr lang="tr-TR" sz="2800" kern="0" dirty="0">
              <a:latin typeface="+mn-lt"/>
              <a:cs typeface="+mn-cs"/>
            </a:endParaRPr>
          </a:p>
          <a:p>
            <a:pPr marL="311150" indent="-311150" defTabSz="828675" eaLnBrk="0" hangingPunct="0">
              <a:spcBef>
                <a:spcPct val="20000"/>
              </a:spcBef>
              <a:buClr>
                <a:schemeClr val="tx1"/>
              </a:buClr>
              <a:buFontTx/>
              <a:buChar char="•"/>
              <a:defRPr/>
            </a:pPr>
            <a:endParaRPr lang="tr-TR" sz="2800" kern="0" dirty="0">
              <a:latin typeface="+mn-lt"/>
              <a:cs typeface="+mn-cs"/>
            </a:endParaRPr>
          </a:p>
          <a:p>
            <a:pPr marL="311150" indent="-311150" defTabSz="828675" eaLnBrk="0" hangingPunct="0">
              <a:spcBef>
                <a:spcPct val="20000"/>
              </a:spcBef>
              <a:buClr>
                <a:schemeClr val="tx1"/>
              </a:buClr>
              <a:buFontTx/>
              <a:buChar char="•"/>
              <a:defRPr/>
            </a:pPr>
            <a:endParaRPr lang="tr-TR" sz="2800" kern="0" dirty="0">
              <a:latin typeface="+mn-lt"/>
              <a:cs typeface="+mn-cs"/>
            </a:endParaRPr>
          </a:p>
          <a:p>
            <a:pPr marL="311150" indent="-311150" defTabSz="828675" eaLnBrk="0" hangingPunct="0">
              <a:spcBef>
                <a:spcPct val="20000"/>
              </a:spcBef>
              <a:buClr>
                <a:schemeClr val="tx1"/>
              </a:buClr>
              <a:buFontTx/>
              <a:buChar char="•"/>
              <a:defRPr/>
            </a:pPr>
            <a:endParaRPr lang="tr-TR" sz="2800" kern="0" dirty="0">
              <a:latin typeface="+mn-lt"/>
              <a:cs typeface="+mn-cs"/>
            </a:endParaRPr>
          </a:p>
        </p:txBody>
      </p:sp>
    </p:spTree>
  </p:cSld>
  <p:clrMapOvr>
    <a:masterClrMapping/>
  </p:clrMapOvr>
  <p:timing>
    <p:tnLst>
      <p:par>
        <p:cTn id="1" dur="indefinite" restart="never" nodeType="tmRoot"/>
      </p:par>
    </p:tnLst>
  </p:timing>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34818" name="Picture 2"/>
          <p:cNvPicPr>
            <a:picLocks noChangeAspect="1" noChangeArrowheads="1"/>
          </p:cNvPicPr>
          <p:nvPr/>
        </p:nvPicPr>
        <p:blipFill>
          <a:blip r:embed="rId2" cstate="print"/>
          <a:srcRect/>
          <a:stretch>
            <a:fillRect/>
          </a:stretch>
        </p:blipFill>
        <p:spPr bwMode="auto">
          <a:xfrm>
            <a:off x="0" y="0"/>
            <a:ext cx="9144000" cy="6784806"/>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35842" name="Picture 2"/>
          <p:cNvPicPr>
            <a:picLocks noChangeAspect="1" noChangeArrowheads="1"/>
          </p:cNvPicPr>
          <p:nvPr/>
        </p:nvPicPr>
        <p:blipFill>
          <a:blip r:embed="rId2" cstate="print"/>
          <a:srcRect/>
          <a:stretch>
            <a:fillRect/>
          </a:stretch>
        </p:blipFill>
        <p:spPr bwMode="auto">
          <a:xfrm>
            <a:off x="-1" y="0"/>
            <a:ext cx="9242645" cy="68580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36866" name="Picture 2"/>
          <p:cNvPicPr>
            <a:picLocks noChangeAspect="1" noChangeArrowheads="1"/>
          </p:cNvPicPr>
          <p:nvPr/>
        </p:nvPicPr>
        <p:blipFill>
          <a:blip r:embed="rId2" cstate="print"/>
          <a:srcRect/>
          <a:stretch>
            <a:fillRect/>
          </a:stretch>
        </p:blipFill>
        <p:spPr bwMode="auto">
          <a:xfrm>
            <a:off x="0" y="28775"/>
            <a:ext cx="9144000" cy="6829225"/>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Title 1"/>
          <p:cNvSpPr>
            <a:spLocks noGrp="1"/>
          </p:cNvSpPr>
          <p:nvPr>
            <p:ph type="title"/>
          </p:nvPr>
        </p:nvSpPr>
        <p:spPr/>
        <p:txBody>
          <a:bodyPr/>
          <a:lstStyle/>
          <a:p>
            <a:endParaRPr lang="tr-TR" smtClean="0"/>
          </a:p>
        </p:txBody>
      </p:sp>
      <p:sp>
        <p:nvSpPr>
          <p:cNvPr id="59395" name="Content Placeholder 2"/>
          <p:cNvSpPr>
            <a:spLocks noGrp="1"/>
          </p:cNvSpPr>
          <p:nvPr>
            <p:ph idx="1"/>
          </p:nvPr>
        </p:nvSpPr>
        <p:spPr/>
        <p:txBody>
          <a:bodyPr/>
          <a:lstStyle/>
          <a:p>
            <a:endParaRPr lang="tr-TR" smtClean="0"/>
          </a:p>
        </p:txBody>
      </p:sp>
      <p:pic>
        <p:nvPicPr>
          <p:cNvPr id="59396" name="Picture 2"/>
          <p:cNvPicPr>
            <a:picLocks noChangeAspect="1" noChangeArrowheads="1"/>
          </p:cNvPicPr>
          <p:nvPr/>
        </p:nvPicPr>
        <p:blipFill>
          <a:blip r:embed="rId3" cstate="print"/>
          <a:srcRect/>
          <a:stretch>
            <a:fillRect/>
          </a:stretch>
        </p:blipFill>
        <p:spPr bwMode="auto">
          <a:xfrm>
            <a:off x="1000125" y="1520825"/>
            <a:ext cx="7286625" cy="5480050"/>
          </a:xfrm>
          <a:prstGeom prst="rect">
            <a:avLst/>
          </a:prstGeom>
          <a:noFill/>
          <a:ln w="9525">
            <a:noFill/>
            <a:miter lim="800000"/>
            <a:headEnd/>
            <a:tailEnd/>
          </a:ln>
        </p:spPr>
      </p:pic>
      <p:pic>
        <p:nvPicPr>
          <p:cNvPr id="59397" name="Picture 2"/>
          <p:cNvPicPr>
            <a:picLocks noChangeAspect="1" noChangeArrowheads="1"/>
          </p:cNvPicPr>
          <p:nvPr/>
        </p:nvPicPr>
        <p:blipFill>
          <a:blip r:embed="rId4" cstate="print"/>
          <a:srcRect/>
          <a:stretch>
            <a:fillRect/>
          </a:stretch>
        </p:blipFill>
        <p:spPr bwMode="auto">
          <a:xfrm>
            <a:off x="1214438" y="0"/>
            <a:ext cx="6715125" cy="1857375"/>
          </a:xfrm>
          <a:prstGeom prst="rect">
            <a:avLst/>
          </a:prstGeom>
          <a:noFill/>
          <a:ln w="9525">
            <a:noFill/>
            <a:miter lim="800000"/>
            <a:headEnd/>
            <a:tailEnd/>
          </a:ln>
        </p:spPr>
      </p:pic>
      <p:sp>
        <p:nvSpPr>
          <p:cNvPr id="6" name="TextBox 5"/>
          <p:cNvSpPr txBox="1"/>
          <p:nvPr/>
        </p:nvSpPr>
        <p:spPr>
          <a:xfrm>
            <a:off x="2571750" y="1857375"/>
            <a:ext cx="3857625" cy="461963"/>
          </a:xfrm>
          <a:prstGeom prst="rect">
            <a:avLst/>
          </a:prstGeom>
          <a:solidFill>
            <a:srgbClr val="FF0000"/>
          </a:solidFill>
        </p:spPr>
        <p:txBody>
          <a:bodyPr>
            <a:spAutoFit/>
          </a:bodyPr>
          <a:lstStyle/>
          <a:p>
            <a:pPr algn="ctr">
              <a:defRPr/>
            </a:pPr>
            <a:r>
              <a:rPr lang="en-US" dirty="0">
                <a:effectLst>
                  <a:outerShdw blurRad="38100" dist="38100" dir="2700000" algn="tl">
                    <a:srgbClr val="000000">
                      <a:alpha val="43137"/>
                    </a:srgbClr>
                  </a:outerShdw>
                </a:effectLst>
              </a:rPr>
              <a:t>the triple-flap method</a:t>
            </a:r>
          </a:p>
        </p:txBody>
      </p:sp>
    </p:spTree>
  </p:cSld>
  <p:clrMapOvr>
    <a:masterClrMapping/>
  </p:clrMapOvr>
  <p:timing>
    <p:tnLst>
      <p:par>
        <p:cTn id="1" dur="indefinite" restart="never" nodeType="tmRoot"/>
      </p:par>
    </p:tnLst>
  </p:timing>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Title 1"/>
          <p:cNvSpPr>
            <a:spLocks noGrp="1"/>
          </p:cNvSpPr>
          <p:nvPr>
            <p:ph type="title"/>
          </p:nvPr>
        </p:nvSpPr>
        <p:spPr/>
        <p:txBody>
          <a:bodyPr/>
          <a:lstStyle/>
          <a:p>
            <a:endParaRPr lang="tr-TR" smtClean="0"/>
          </a:p>
        </p:txBody>
      </p:sp>
      <p:sp>
        <p:nvSpPr>
          <p:cNvPr id="60419" name="Content Placeholder 2"/>
          <p:cNvSpPr>
            <a:spLocks noGrp="1"/>
          </p:cNvSpPr>
          <p:nvPr>
            <p:ph idx="1"/>
          </p:nvPr>
        </p:nvSpPr>
        <p:spPr/>
        <p:txBody>
          <a:bodyPr/>
          <a:lstStyle/>
          <a:p>
            <a:endParaRPr lang="tr-TR" smtClean="0"/>
          </a:p>
        </p:txBody>
      </p:sp>
      <p:pic>
        <p:nvPicPr>
          <p:cNvPr id="60420" name="Picture 2"/>
          <p:cNvPicPr>
            <a:picLocks noChangeAspect="1" noChangeArrowheads="1"/>
          </p:cNvPicPr>
          <p:nvPr/>
        </p:nvPicPr>
        <p:blipFill>
          <a:blip r:embed="rId3" cstate="print"/>
          <a:srcRect/>
          <a:stretch>
            <a:fillRect/>
          </a:stretch>
        </p:blipFill>
        <p:spPr bwMode="auto">
          <a:xfrm>
            <a:off x="1214438" y="0"/>
            <a:ext cx="6715125" cy="1857375"/>
          </a:xfrm>
          <a:prstGeom prst="rect">
            <a:avLst/>
          </a:prstGeom>
          <a:noFill/>
          <a:ln w="9525">
            <a:noFill/>
            <a:miter lim="800000"/>
            <a:headEnd/>
            <a:tailEnd/>
          </a:ln>
        </p:spPr>
      </p:pic>
      <p:pic>
        <p:nvPicPr>
          <p:cNvPr id="60421" name="Picture 2"/>
          <p:cNvPicPr>
            <a:picLocks noChangeAspect="1" noChangeArrowheads="1"/>
          </p:cNvPicPr>
          <p:nvPr/>
        </p:nvPicPr>
        <p:blipFill>
          <a:blip r:embed="rId4" cstate="print"/>
          <a:srcRect/>
          <a:stretch>
            <a:fillRect/>
          </a:stretch>
        </p:blipFill>
        <p:spPr bwMode="auto">
          <a:xfrm>
            <a:off x="0" y="2214563"/>
            <a:ext cx="9144000" cy="4589462"/>
          </a:xfrm>
          <a:prstGeom prst="rect">
            <a:avLst/>
          </a:prstGeom>
          <a:noFill/>
          <a:ln w="9525">
            <a:noFill/>
            <a:miter lim="800000"/>
            <a:headEnd/>
            <a:tailEnd/>
          </a:ln>
        </p:spPr>
      </p:pic>
      <p:sp>
        <p:nvSpPr>
          <p:cNvPr id="7" name="TextBox 6"/>
          <p:cNvSpPr txBox="1"/>
          <p:nvPr/>
        </p:nvSpPr>
        <p:spPr>
          <a:xfrm>
            <a:off x="2571750" y="1857375"/>
            <a:ext cx="3857625" cy="461963"/>
          </a:xfrm>
          <a:prstGeom prst="rect">
            <a:avLst/>
          </a:prstGeom>
          <a:solidFill>
            <a:srgbClr val="FF0000"/>
          </a:solidFill>
        </p:spPr>
        <p:txBody>
          <a:bodyPr>
            <a:spAutoFit/>
          </a:bodyPr>
          <a:lstStyle/>
          <a:p>
            <a:pPr algn="ctr">
              <a:defRPr/>
            </a:pPr>
            <a:r>
              <a:rPr lang="en-US" dirty="0">
                <a:effectLst>
                  <a:outerShdw blurRad="38100" dist="38100" dir="2700000" algn="tl">
                    <a:srgbClr val="000000">
                      <a:alpha val="43137"/>
                    </a:srgbClr>
                  </a:outerShdw>
                </a:effectLst>
              </a:rPr>
              <a:t>the triple-flap method</a:t>
            </a:r>
          </a:p>
        </p:txBody>
      </p:sp>
    </p:spTree>
  </p:cSld>
  <p:clrMapOvr>
    <a:masterClrMapping/>
  </p:clrMapOvr>
  <p:timing>
    <p:tnLst>
      <p:par>
        <p:cTn id="1" dur="indefinite" restart="never" nodeType="tmRoot"/>
      </p:par>
    </p:tnLst>
  </p:timing>
</p:sld>
</file>

<file path=ppt/slides/slide14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37890" name="Picture 2"/>
          <p:cNvPicPr>
            <a:picLocks noChangeAspect="1" noChangeArrowheads="1"/>
          </p:cNvPicPr>
          <p:nvPr/>
        </p:nvPicPr>
        <p:blipFill>
          <a:blip r:embed="rId2" cstate="print"/>
          <a:srcRect/>
          <a:stretch>
            <a:fillRect/>
          </a:stretch>
        </p:blipFill>
        <p:spPr bwMode="auto">
          <a:xfrm>
            <a:off x="1" y="0"/>
            <a:ext cx="9143999" cy="6905958"/>
          </a:xfrm>
          <a:prstGeom prst="rect">
            <a:avLst/>
          </a:prstGeom>
          <a:noFill/>
          <a:ln w="9525">
            <a:noFill/>
            <a:miter lim="800000"/>
            <a:headEnd/>
            <a:tailEnd/>
          </a:ln>
          <a:effectLst/>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4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38914" name="Picture 2"/>
          <p:cNvPicPr>
            <a:picLocks noChangeAspect="1" noChangeArrowheads="1"/>
          </p:cNvPicPr>
          <p:nvPr/>
        </p:nvPicPr>
        <p:blipFill>
          <a:blip r:embed="rId2" cstate="print"/>
          <a:srcRect/>
          <a:stretch>
            <a:fillRect/>
          </a:stretch>
        </p:blipFill>
        <p:spPr bwMode="auto">
          <a:xfrm>
            <a:off x="0" y="-24"/>
            <a:ext cx="9144000" cy="6905958"/>
          </a:xfrm>
          <a:prstGeom prst="rect">
            <a:avLst/>
          </a:prstGeom>
          <a:noFill/>
          <a:ln w="9525">
            <a:noFill/>
            <a:miter lim="800000"/>
            <a:headEnd/>
            <a:tailEnd/>
          </a:ln>
          <a:effectLst/>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4514" name="Picture 3" descr="C:\Users\Vedat\Desktop\adenomyosis-uterus007.jpg"/>
          <p:cNvPicPr>
            <a:picLocks noChangeAspect="1" noChangeArrowheads="1"/>
          </p:cNvPicPr>
          <p:nvPr/>
        </p:nvPicPr>
        <p:blipFill>
          <a:blip r:embed="rId2" cstate="print"/>
          <a:srcRect/>
          <a:stretch>
            <a:fillRect/>
          </a:stretch>
        </p:blipFill>
        <p:spPr bwMode="auto">
          <a:xfrm>
            <a:off x="65088" y="2970237"/>
            <a:ext cx="4146550" cy="3887787"/>
          </a:xfrm>
          <a:prstGeom prst="rect">
            <a:avLst/>
          </a:prstGeom>
          <a:noFill/>
          <a:ln w="9525">
            <a:noFill/>
            <a:miter lim="800000"/>
            <a:headEnd/>
            <a:tailEnd/>
          </a:ln>
        </p:spPr>
      </p:pic>
      <p:pic>
        <p:nvPicPr>
          <p:cNvPr id="64515" name="Picture 2" descr="C:\Users\Vedat\Desktop\adenomyosis-morcellation008.jpg"/>
          <p:cNvPicPr>
            <a:picLocks noChangeAspect="1" noChangeArrowheads="1"/>
          </p:cNvPicPr>
          <p:nvPr/>
        </p:nvPicPr>
        <p:blipFill>
          <a:blip r:embed="rId3" cstate="print"/>
          <a:srcRect/>
          <a:stretch>
            <a:fillRect/>
          </a:stretch>
        </p:blipFill>
        <p:spPr bwMode="auto">
          <a:xfrm>
            <a:off x="4643438" y="2970237"/>
            <a:ext cx="4500562" cy="3887787"/>
          </a:xfrm>
          <a:prstGeom prst="rect">
            <a:avLst/>
          </a:prstGeom>
          <a:noFill/>
          <a:ln w="9525">
            <a:noFill/>
            <a:miter lim="800000"/>
            <a:headEnd/>
            <a:tailEnd/>
          </a:ln>
        </p:spPr>
      </p:pic>
      <p:pic>
        <p:nvPicPr>
          <p:cNvPr id="4" name="Picture 2"/>
          <p:cNvPicPr>
            <a:picLocks noChangeAspect="1" noChangeArrowheads="1"/>
          </p:cNvPicPr>
          <p:nvPr/>
        </p:nvPicPr>
        <p:blipFill>
          <a:blip r:embed="rId4" cstate="print"/>
          <a:srcRect/>
          <a:stretch>
            <a:fillRect/>
          </a:stretch>
        </p:blipFill>
        <p:spPr bwMode="auto">
          <a:xfrm>
            <a:off x="714375" y="0"/>
            <a:ext cx="7715250" cy="3000372"/>
          </a:xfrm>
          <a:prstGeom prst="rect">
            <a:avLst/>
          </a:prstGeom>
          <a:noFill/>
          <a:ln w="9525">
            <a:noFill/>
            <a:miter lim="800000"/>
            <a:headEnd/>
            <a:tailEnd/>
          </a:ln>
        </p:spPr>
      </p:pic>
      <p:sp>
        <p:nvSpPr>
          <p:cNvPr id="5" name="TextBox 4"/>
          <p:cNvSpPr txBox="1"/>
          <p:nvPr/>
        </p:nvSpPr>
        <p:spPr>
          <a:xfrm>
            <a:off x="642910" y="6027003"/>
            <a:ext cx="8501090" cy="830997"/>
          </a:xfrm>
          <a:prstGeom prst="rect">
            <a:avLst/>
          </a:prstGeom>
          <a:noFill/>
        </p:spPr>
        <p:txBody>
          <a:bodyPr wrap="square" rtlCol="0">
            <a:spAutoFit/>
          </a:bodyPr>
          <a:lstStyle/>
          <a:p>
            <a:r>
              <a:rPr lang="tr-TR" dirty="0" err="1" smtClean="0">
                <a:solidFill>
                  <a:schemeClr val="tx2"/>
                </a:solidFill>
                <a:effectLst>
                  <a:outerShdw blurRad="38100" dist="38100" dir="2700000" algn="tl">
                    <a:srgbClr val="000000">
                      <a:alpha val="43137"/>
                    </a:srgbClr>
                  </a:outerShdw>
                </a:effectLst>
              </a:rPr>
              <a:t>YouTube</a:t>
            </a:r>
            <a:r>
              <a:rPr lang="tr-TR" dirty="0" smtClean="0">
                <a:solidFill>
                  <a:schemeClr val="tx2"/>
                </a:solidFill>
                <a:effectLst>
                  <a:outerShdw blurRad="38100" dist="38100" dir="2700000" algn="tl">
                    <a:srgbClr val="000000">
                      <a:alpha val="43137"/>
                    </a:srgbClr>
                  </a:outerShdw>
                </a:effectLst>
              </a:rPr>
              <a:t>: </a:t>
            </a:r>
            <a:r>
              <a:rPr lang="tr-TR" dirty="0" err="1" smtClean="0">
                <a:solidFill>
                  <a:schemeClr val="tx2"/>
                </a:solidFill>
                <a:effectLst>
                  <a:outerShdw blurRad="38100" dist="38100" dir="2700000" algn="tl">
                    <a:srgbClr val="000000">
                      <a:alpha val="43137"/>
                    </a:srgbClr>
                  </a:outerShdw>
                </a:effectLst>
              </a:rPr>
              <a:t>Osada</a:t>
            </a:r>
            <a:r>
              <a:rPr lang="tr-TR" dirty="0" smtClean="0">
                <a:solidFill>
                  <a:schemeClr val="tx2"/>
                </a:solidFill>
                <a:effectLst>
                  <a:outerShdw blurRad="38100" dist="38100" dir="2700000" algn="tl">
                    <a:srgbClr val="000000">
                      <a:alpha val="43137"/>
                    </a:srgbClr>
                  </a:outerShdw>
                </a:effectLst>
              </a:rPr>
              <a:t> </a:t>
            </a:r>
            <a:r>
              <a:rPr lang="tr-TR" dirty="0" err="1" smtClean="0">
                <a:solidFill>
                  <a:schemeClr val="tx2"/>
                </a:solidFill>
                <a:effectLst>
                  <a:outerShdw blurRad="38100" dist="38100" dir="2700000" algn="tl">
                    <a:srgbClr val="000000">
                      <a:alpha val="43137"/>
                    </a:srgbClr>
                  </a:outerShdw>
                </a:effectLst>
              </a:rPr>
              <a:t>Procedure</a:t>
            </a:r>
            <a:r>
              <a:rPr lang="tr-TR" dirty="0" smtClean="0">
                <a:solidFill>
                  <a:schemeClr val="tx2"/>
                </a:solidFill>
                <a:effectLst>
                  <a:outerShdw blurRad="38100" dist="38100" dir="2700000" algn="tl">
                    <a:srgbClr val="000000">
                      <a:alpha val="43137"/>
                    </a:srgbClr>
                  </a:outerShdw>
                </a:effectLst>
              </a:rPr>
              <a:t> </a:t>
            </a:r>
            <a:r>
              <a:rPr lang="tr-TR" dirty="0" err="1" smtClean="0">
                <a:solidFill>
                  <a:schemeClr val="tx2"/>
                </a:solidFill>
                <a:effectLst>
                  <a:outerShdw blurRad="38100" dist="38100" dir="2700000" algn="tl">
                    <a:srgbClr val="000000">
                      <a:alpha val="43137"/>
                    </a:srgbClr>
                  </a:outerShdw>
                </a:effectLst>
              </a:rPr>
              <a:t>for</a:t>
            </a:r>
            <a:r>
              <a:rPr lang="tr-TR" dirty="0" smtClean="0">
                <a:solidFill>
                  <a:schemeClr val="tx2"/>
                </a:solidFill>
                <a:effectLst>
                  <a:outerShdw blurRad="38100" dist="38100" dir="2700000" algn="tl">
                    <a:srgbClr val="000000">
                      <a:alpha val="43137"/>
                    </a:srgbClr>
                  </a:outerShdw>
                </a:effectLst>
              </a:rPr>
              <a:t> </a:t>
            </a:r>
            <a:r>
              <a:rPr lang="tr-TR" dirty="0" err="1" smtClean="0">
                <a:solidFill>
                  <a:schemeClr val="tx2"/>
                </a:solidFill>
                <a:effectLst>
                  <a:outerShdw blurRad="38100" dist="38100" dir="2700000" algn="tl">
                    <a:srgbClr val="000000">
                      <a:alpha val="43137"/>
                    </a:srgbClr>
                  </a:outerShdw>
                </a:effectLst>
              </a:rPr>
              <a:t>Massive</a:t>
            </a:r>
            <a:r>
              <a:rPr lang="tr-TR" dirty="0" smtClean="0">
                <a:solidFill>
                  <a:schemeClr val="tx2"/>
                </a:solidFill>
                <a:effectLst>
                  <a:outerShdw blurRad="38100" dist="38100" dir="2700000" algn="tl">
                    <a:srgbClr val="000000">
                      <a:alpha val="43137"/>
                    </a:srgbClr>
                  </a:outerShdw>
                </a:effectLst>
              </a:rPr>
              <a:t> </a:t>
            </a:r>
            <a:r>
              <a:rPr lang="tr-TR" dirty="0" err="1" smtClean="0">
                <a:solidFill>
                  <a:schemeClr val="tx2"/>
                </a:solidFill>
                <a:effectLst>
                  <a:outerShdw blurRad="38100" dist="38100" dir="2700000" algn="tl">
                    <a:srgbClr val="000000">
                      <a:alpha val="43137"/>
                    </a:srgbClr>
                  </a:outerShdw>
                </a:effectLst>
              </a:rPr>
              <a:t>Adenomyosis</a:t>
            </a:r>
            <a:r>
              <a:rPr lang="tr-TR" dirty="0" smtClean="0">
                <a:solidFill>
                  <a:schemeClr val="tx2"/>
                </a:solidFill>
                <a:effectLst>
                  <a:outerShdw blurRad="38100" dist="38100" dir="2700000" algn="tl">
                    <a:srgbClr val="000000">
                      <a:alpha val="43137"/>
                    </a:srgbClr>
                  </a:outerShdw>
                </a:effectLst>
              </a:rPr>
              <a:t> </a:t>
            </a:r>
            <a:r>
              <a:rPr lang="tr-TR" dirty="0" err="1" smtClean="0">
                <a:solidFill>
                  <a:schemeClr val="tx2"/>
                </a:solidFill>
                <a:effectLst>
                  <a:outerShdw blurRad="38100" dist="38100" dir="2700000" algn="tl">
                    <a:srgbClr val="000000">
                      <a:alpha val="43137"/>
                    </a:srgbClr>
                  </a:outerShdw>
                </a:effectLst>
              </a:rPr>
              <a:t>Preserving</a:t>
            </a:r>
            <a:r>
              <a:rPr lang="tr-TR" dirty="0" smtClean="0">
                <a:solidFill>
                  <a:schemeClr val="tx2"/>
                </a:solidFill>
                <a:effectLst>
                  <a:outerShdw blurRad="38100" dist="38100" dir="2700000" algn="tl">
                    <a:srgbClr val="000000">
                      <a:alpha val="43137"/>
                    </a:srgbClr>
                  </a:outerShdw>
                </a:effectLst>
              </a:rPr>
              <a:t> </a:t>
            </a:r>
            <a:r>
              <a:rPr lang="tr-TR" dirty="0" err="1" smtClean="0">
                <a:solidFill>
                  <a:schemeClr val="tx2"/>
                </a:solidFill>
                <a:effectLst>
                  <a:outerShdw blurRad="38100" dist="38100" dir="2700000" algn="tl">
                    <a:srgbClr val="000000">
                      <a:alpha val="43137"/>
                    </a:srgbClr>
                  </a:outerShdw>
                </a:effectLst>
              </a:rPr>
              <a:t>Uterus</a:t>
            </a:r>
            <a:r>
              <a:rPr lang="tr-TR" dirty="0" smtClean="0">
                <a:solidFill>
                  <a:schemeClr val="tx2"/>
                </a:solidFill>
                <a:effectLst>
                  <a:outerShdw blurRad="38100" dist="38100" dir="2700000" algn="tl">
                    <a:srgbClr val="000000">
                      <a:alpha val="43137"/>
                    </a:srgbClr>
                  </a:outerShdw>
                </a:effectLst>
              </a:rPr>
              <a:t> </a:t>
            </a:r>
            <a:r>
              <a:rPr lang="tr-TR" dirty="0" smtClean="0">
                <a:solidFill>
                  <a:srgbClr val="00FF00"/>
                </a:solidFill>
                <a:effectLst>
                  <a:outerShdw blurRad="38100" dist="38100" dir="2700000" algn="tl">
                    <a:srgbClr val="000000">
                      <a:alpha val="43137"/>
                    </a:srgbClr>
                  </a:outerShdw>
                </a:effectLst>
              </a:rPr>
              <a:t>(</a:t>
            </a:r>
            <a:r>
              <a:rPr lang="tr-TR" dirty="0" err="1" smtClean="0">
                <a:solidFill>
                  <a:srgbClr val="00FF00"/>
                </a:solidFill>
                <a:effectLst>
                  <a:outerShdw blurRad="38100" dist="38100" dir="2700000" algn="tl">
                    <a:srgbClr val="000000">
                      <a:alpha val="43137"/>
                    </a:srgbClr>
                  </a:outerShdw>
                </a:effectLst>
              </a:rPr>
              <a:t>Sherman</a:t>
            </a:r>
            <a:r>
              <a:rPr lang="tr-TR" dirty="0" smtClean="0">
                <a:solidFill>
                  <a:srgbClr val="00FF00"/>
                </a:solidFill>
                <a:effectLst>
                  <a:outerShdw blurRad="38100" dist="38100" dir="2700000" algn="tl">
                    <a:srgbClr val="000000">
                      <a:alpha val="43137"/>
                    </a:srgbClr>
                  </a:outerShdw>
                </a:effectLst>
              </a:rPr>
              <a:t> </a:t>
            </a:r>
            <a:r>
              <a:rPr lang="tr-TR" dirty="0" err="1" smtClean="0">
                <a:solidFill>
                  <a:srgbClr val="00FF00"/>
                </a:solidFill>
                <a:effectLst>
                  <a:outerShdw blurRad="38100" dist="38100" dir="2700000" algn="tl">
                    <a:srgbClr val="000000">
                      <a:alpha val="43137"/>
                    </a:srgbClr>
                  </a:outerShdw>
                </a:effectLst>
              </a:rPr>
              <a:t>Silber</a:t>
            </a:r>
            <a:r>
              <a:rPr lang="tr-TR" dirty="0" smtClean="0">
                <a:solidFill>
                  <a:srgbClr val="00FF00"/>
                </a:solidFill>
                <a:effectLst>
                  <a:outerShdw blurRad="38100" dist="38100" dir="2700000" algn="tl">
                    <a:srgbClr val="000000">
                      <a:alpha val="43137"/>
                    </a:srgbClr>
                  </a:outerShdw>
                </a:effectLst>
              </a:rPr>
              <a:t>, </a:t>
            </a:r>
            <a:r>
              <a:rPr lang="tr-TR" dirty="0" err="1" smtClean="0">
                <a:solidFill>
                  <a:srgbClr val="00FF00"/>
                </a:solidFill>
                <a:effectLst>
                  <a:outerShdw blurRad="38100" dist="38100" dir="2700000" algn="tl">
                    <a:srgbClr val="000000">
                      <a:alpha val="43137"/>
                    </a:srgbClr>
                  </a:outerShdw>
                </a:effectLst>
              </a:rPr>
              <a:t>Hisao</a:t>
            </a:r>
            <a:r>
              <a:rPr lang="tr-TR" dirty="0" smtClean="0">
                <a:solidFill>
                  <a:srgbClr val="00FF00"/>
                </a:solidFill>
                <a:effectLst>
                  <a:outerShdw blurRad="38100" dist="38100" dir="2700000" algn="tl">
                    <a:srgbClr val="000000">
                      <a:alpha val="43137"/>
                    </a:srgbClr>
                  </a:outerShdw>
                </a:effectLst>
              </a:rPr>
              <a:t> </a:t>
            </a:r>
            <a:r>
              <a:rPr lang="tr-TR" dirty="0" err="1" smtClean="0">
                <a:solidFill>
                  <a:srgbClr val="00FF00"/>
                </a:solidFill>
                <a:effectLst>
                  <a:outerShdw blurRad="38100" dist="38100" dir="2700000" algn="tl">
                    <a:srgbClr val="000000">
                      <a:alpha val="43137"/>
                    </a:srgbClr>
                  </a:outerShdw>
                </a:effectLst>
              </a:rPr>
              <a:t>Osada</a:t>
            </a:r>
            <a:r>
              <a:rPr lang="tr-TR" dirty="0" smtClean="0">
                <a:solidFill>
                  <a:srgbClr val="00FF00"/>
                </a:solidFill>
                <a:effectLst>
                  <a:outerShdw blurRad="38100" dist="38100" dir="2700000" algn="tl">
                    <a:srgbClr val="000000">
                      <a:alpha val="43137"/>
                    </a:srgbClr>
                  </a:outerShdw>
                </a:effectLst>
              </a:rPr>
              <a:t>…)</a:t>
            </a:r>
            <a:endParaRPr lang="en-US" dirty="0">
              <a:solidFill>
                <a:schemeClr val="tx2"/>
              </a:solidFill>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par>
    </p:tnLst>
  </p:timing>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Title 1"/>
          <p:cNvSpPr>
            <a:spLocks noGrp="1"/>
          </p:cNvSpPr>
          <p:nvPr>
            <p:ph type="title"/>
          </p:nvPr>
        </p:nvSpPr>
        <p:spPr/>
        <p:txBody>
          <a:bodyPr/>
          <a:lstStyle/>
          <a:p>
            <a:endParaRPr lang="tr-TR" smtClean="0"/>
          </a:p>
        </p:txBody>
      </p:sp>
      <p:sp>
        <p:nvSpPr>
          <p:cNvPr id="3" name="Content Placeholder 2"/>
          <p:cNvSpPr>
            <a:spLocks noGrp="1"/>
          </p:cNvSpPr>
          <p:nvPr>
            <p:ph idx="1"/>
          </p:nvPr>
        </p:nvSpPr>
        <p:spPr>
          <a:xfrm>
            <a:off x="214313" y="3529013"/>
            <a:ext cx="8929687" cy="3257550"/>
          </a:xfrm>
        </p:spPr>
        <p:txBody>
          <a:bodyPr/>
          <a:lstStyle/>
          <a:p>
            <a:pPr>
              <a:defRPr/>
            </a:pPr>
            <a:r>
              <a:rPr lang="en-US" sz="2400" kern="1200" dirty="0" smtClean="0"/>
              <a:t>1998</a:t>
            </a:r>
            <a:r>
              <a:rPr lang="tr-TR" sz="2400" kern="1200" dirty="0" smtClean="0"/>
              <a:t>-</a:t>
            </a:r>
            <a:r>
              <a:rPr lang="en-US" sz="2400" kern="1200" dirty="0" smtClean="0"/>
              <a:t>2008</a:t>
            </a:r>
            <a:r>
              <a:rPr lang="tr-TR" sz="2400" kern="1200" dirty="0" smtClean="0"/>
              <a:t>; </a:t>
            </a:r>
            <a:r>
              <a:rPr lang="en-US" sz="2400" kern="1200" dirty="0" smtClean="0"/>
              <a:t>104 women with severe </a:t>
            </a:r>
            <a:r>
              <a:rPr lang="en-US" sz="2400" kern="1200" dirty="0" err="1" smtClean="0"/>
              <a:t>adenomyosis</a:t>
            </a:r>
            <a:r>
              <a:rPr lang="tr-TR" sz="2400" kern="1200" dirty="0" smtClean="0"/>
              <a:t> (MRI)</a:t>
            </a:r>
          </a:p>
          <a:p>
            <a:pPr>
              <a:defRPr/>
            </a:pPr>
            <a:r>
              <a:rPr lang="en-US" sz="2400" kern="1200" dirty="0" err="1" smtClean="0">
                <a:latin typeface="+mj-lt"/>
              </a:rPr>
              <a:t>Adenomyomectomy</a:t>
            </a:r>
            <a:r>
              <a:rPr lang="tr-TR" sz="2400" kern="1200" dirty="0" smtClean="0">
                <a:latin typeface="+mj-lt"/>
              </a:rPr>
              <a:t> + </a:t>
            </a:r>
            <a:r>
              <a:rPr lang="en-US" sz="2400" kern="1200" dirty="0" smtClean="0">
                <a:latin typeface="+mj-lt"/>
              </a:rPr>
              <a:t>the uterine wall is</a:t>
            </a:r>
            <a:r>
              <a:rPr lang="tr-TR" sz="2400" kern="1200" dirty="0" smtClean="0">
                <a:latin typeface="+mj-lt"/>
              </a:rPr>
              <a:t> </a:t>
            </a:r>
            <a:r>
              <a:rPr lang="en-US" sz="2400" kern="1200" dirty="0" smtClean="0">
                <a:latin typeface="+mj-lt"/>
              </a:rPr>
              <a:t>reconstructed by </a:t>
            </a:r>
            <a:r>
              <a:rPr lang="en-US" sz="2400" kern="1200" dirty="0" smtClean="0">
                <a:solidFill>
                  <a:srgbClr val="00FFFF"/>
                </a:solidFill>
                <a:latin typeface="+mj-lt"/>
              </a:rPr>
              <a:t>a triple-flap method</a:t>
            </a:r>
            <a:r>
              <a:rPr lang="en-US" sz="2400" kern="1200" dirty="0" smtClean="0">
                <a:latin typeface="+mj-lt"/>
              </a:rPr>
              <a:t>, without overlapping suture lines, to prevent uterine rupture in subsequent </a:t>
            </a:r>
            <a:r>
              <a:rPr lang="tr-TR" sz="2400" kern="1200" dirty="0" smtClean="0">
                <a:latin typeface="+mj-lt"/>
              </a:rPr>
              <a:t> </a:t>
            </a:r>
            <a:r>
              <a:rPr lang="en-US" sz="2400" kern="1200" dirty="0" smtClean="0">
                <a:latin typeface="+mj-lt"/>
              </a:rPr>
              <a:t>pregnancies</a:t>
            </a:r>
            <a:r>
              <a:rPr lang="tr-TR" sz="2400" kern="1200" dirty="0" smtClean="0">
                <a:latin typeface="+mj-lt"/>
              </a:rPr>
              <a:t>.</a:t>
            </a:r>
          </a:p>
          <a:p>
            <a:pPr>
              <a:defRPr/>
            </a:pPr>
            <a:r>
              <a:rPr lang="tr-TR" sz="2400" kern="1200" dirty="0" err="1" smtClean="0">
                <a:latin typeface="+mj-lt"/>
              </a:rPr>
              <a:t>D</a:t>
            </a:r>
            <a:r>
              <a:rPr lang="en-US" sz="2400" kern="1200" dirty="0" err="1" smtClean="0">
                <a:latin typeface="+mj-lt"/>
              </a:rPr>
              <a:t>ysmenorrhoea</a:t>
            </a:r>
            <a:r>
              <a:rPr lang="en-US" sz="2400" kern="1200" dirty="0" smtClean="0">
                <a:latin typeface="+mj-lt"/>
              </a:rPr>
              <a:t> and </a:t>
            </a:r>
            <a:r>
              <a:rPr lang="en-US" sz="2400" kern="1200" dirty="0" err="1" smtClean="0">
                <a:latin typeface="+mj-lt"/>
              </a:rPr>
              <a:t>hypermenorrhoea</a:t>
            </a:r>
            <a:r>
              <a:rPr lang="tr-TR" sz="2400" kern="1200" dirty="0" smtClean="0">
                <a:latin typeface="+mj-lt"/>
              </a:rPr>
              <a:t>  </a:t>
            </a:r>
            <a:r>
              <a:rPr lang="tr-TR" sz="2400" kern="1200" dirty="0" smtClean="0">
                <a:latin typeface="+mj-lt"/>
                <a:sym typeface="Symbol"/>
              </a:rPr>
              <a:t></a:t>
            </a:r>
            <a:r>
              <a:rPr lang="tr-TR" sz="2400" kern="1200" dirty="0" smtClean="0">
                <a:sym typeface="Symbol"/>
              </a:rPr>
              <a:t>.  </a:t>
            </a:r>
            <a:r>
              <a:rPr lang="tr-TR" sz="2400" kern="1200" dirty="0" err="1" smtClean="0">
                <a:sym typeface="Symbol"/>
              </a:rPr>
              <a:t>Recurr</a:t>
            </a:r>
            <a:r>
              <a:rPr lang="tr-TR" sz="2400" kern="1200" dirty="0" smtClean="0">
                <a:sym typeface="Symbol"/>
              </a:rPr>
              <a:t>: 4/104</a:t>
            </a:r>
            <a:endParaRPr lang="tr-TR" sz="2400" kern="1200" dirty="0" smtClean="0">
              <a:latin typeface="+mj-lt"/>
            </a:endParaRPr>
          </a:p>
          <a:p>
            <a:pPr>
              <a:defRPr/>
            </a:pPr>
            <a:r>
              <a:rPr lang="en-US" sz="2400" kern="1200" dirty="0" smtClean="0">
                <a:solidFill>
                  <a:schemeClr val="tx2"/>
                </a:solidFill>
                <a:latin typeface="+mj-lt"/>
              </a:rPr>
              <a:t>26 women</a:t>
            </a:r>
            <a:r>
              <a:rPr lang="en-US" sz="2400" kern="1200" dirty="0" smtClean="0">
                <a:solidFill>
                  <a:srgbClr val="66FF33"/>
                </a:solidFill>
                <a:latin typeface="+mj-lt"/>
              </a:rPr>
              <a:t> wished to conceive, 16 </a:t>
            </a:r>
            <a:r>
              <a:rPr lang="tr-TR" sz="2400" kern="1200" dirty="0" smtClean="0">
                <a:solidFill>
                  <a:srgbClr val="66FF33"/>
                </a:solidFill>
                <a:latin typeface="+mj-lt"/>
              </a:rPr>
              <a:t>(</a:t>
            </a:r>
            <a:r>
              <a:rPr lang="tr-TR" sz="2400" kern="1200" dirty="0" smtClean="0">
                <a:solidFill>
                  <a:schemeClr val="tx2"/>
                </a:solidFill>
                <a:latin typeface="+mj-lt"/>
              </a:rPr>
              <a:t>62%) </a:t>
            </a:r>
            <a:r>
              <a:rPr lang="en-US" sz="2400" kern="1200" dirty="0" smtClean="0">
                <a:solidFill>
                  <a:srgbClr val="66FF33"/>
                </a:solidFill>
                <a:latin typeface="+mj-lt"/>
              </a:rPr>
              <a:t>became </a:t>
            </a:r>
            <a:r>
              <a:rPr lang="en-US" sz="2400" kern="1200" dirty="0" smtClean="0">
                <a:solidFill>
                  <a:schemeClr val="tx2"/>
                </a:solidFill>
                <a:latin typeface="+mj-lt"/>
              </a:rPr>
              <a:t>pregnant</a:t>
            </a:r>
            <a:r>
              <a:rPr lang="en-US" sz="2400" kern="1200" dirty="0" smtClean="0">
                <a:solidFill>
                  <a:srgbClr val="66FF33"/>
                </a:solidFill>
                <a:latin typeface="+mj-lt"/>
              </a:rPr>
              <a:t>, 14 (</a:t>
            </a:r>
            <a:r>
              <a:rPr lang="en-US" sz="2400" kern="1200" dirty="0" smtClean="0">
                <a:solidFill>
                  <a:srgbClr val="FF6600"/>
                </a:solidFill>
                <a:latin typeface="+mj-lt"/>
              </a:rPr>
              <a:t>53.8%</a:t>
            </a:r>
            <a:r>
              <a:rPr lang="en-US" sz="2400" kern="1200" dirty="0" smtClean="0">
                <a:solidFill>
                  <a:srgbClr val="66FF33"/>
                </a:solidFill>
                <a:latin typeface="+mj-lt"/>
              </a:rPr>
              <a:t>)</a:t>
            </a:r>
            <a:r>
              <a:rPr lang="tr-TR" sz="2400" kern="1200" dirty="0" smtClean="0">
                <a:solidFill>
                  <a:srgbClr val="66FF33"/>
                </a:solidFill>
                <a:latin typeface="+mj-lt"/>
              </a:rPr>
              <a:t> </a:t>
            </a:r>
            <a:r>
              <a:rPr lang="en-US" sz="2400" kern="1200" dirty="0" smtClean="0">
                <a:solidFill>
                  <a:srgbClr val="FF6600"/>
                </a:solidFill>
                <a:latin typeface="+mj-lt"/>
              </a:rPr>
              <a:t>delivered </a:t>
            </a:r>
            <a:r>
              <a:rPr lang="en-US" sz="2400" kern="1200" dirty="0" smtClean="0">
                <a:solidFill>
                  <a:srgbClr val="66FF33"/>
                </a:solidFill>
                <a:latin typeface="+mj-lt"/>
              </a:rPr>
              <a:t>a healthy baby</a:t>
            </a:r>
            <a:r>
              <a:rPr lang="tr-TR" sz="2400" kern="1200" dirty="0" smtClean="0">
                <a:solidFill>
                  <a:srgbClr val="66FF33"/>
                </a:solidFill>
                <a:latin typeface="+mj-lt"/>
              </a:rPr>
              <a:t>, </a:t>
            </a:r>
            <a:r>
              <a:rPr lang="en-US" sz="2400" kern="1200" dirty="0" smtClean="0">
                <a:solidFill>
                  <a:srgbClr val="66FF33"/>
                </a:solidFill>
                <a:latin typeface="+mj-lt"/>
              </a:rPr>
              <a:t>no cases of uterine rupture</a:t>
            </a:r>
            <a:r>
              <a:rPr lang="tr-TR" sz="2400" kern="1200" dirty="0" smtClean="0">
                <a:solidFill>
                  <a:srgbClr val="66FF33"/>
                </a:solidFill>
                <a:latin typeface="+mj-lt"/>
              </a:rPr>
              <a:t>…</a:t>
            </a:r>
          </a:p>
          <a:p>
            <a:pPr>
              <a:defRPr/>
            </a:pPr>
            <a:endParaRPr lang="en-US" sz="2400" dirty="0">
              <a:latin typeface="+mj-lt"/>
            </a:endParaRPr>
          </a:p>
        </p:txBody>
      </p:sp>
      <p:pic>
        <p:nvPicPr>
          <p:cNvPr id="62468" name="Picture 2"/>
          <p:cNvPicPr>
            <a:picLocks noChangeAspect="1" noChangeArrowheads="1"/>
          </p:cNvPicPr>
          <p:nvPr/>
        </p:nvPicPr>
        <p:blipFill>
          <a:blip r:embed="rId3" cstate="print"/>
          <a:srcRect/>
          <a:stretch>
            <a:fillRect/>
          </a:stretch>
        </p:blipFill>
        <p:spPr bwMode="auto">
          <a:xfrm>
            <a:off x="714375" y="0"/>
            <a:ext cx="7715250" cy="3429000"/>
          </a:xfrm>
          <a:prstGeom prst="rect">
            <a:avLst/>
          </a:prstGeom>
          <a:noFill/>
          <a:ln w="9525">
            <a:noFill/>
            <a:miter lim="800000"/>
            <a:headEnd/>
            <a:tailEnd/>
          </a:ln>
        </p:spPr>
      </p:pic>
      <p:sp>
        <p:nvSpPr>
          <p:cNvPr id="5" name="TextBox 4"/>
          <p:cNvSpPr txBox="1"/>
          <p:nvPr/>
        </p:nvSpPr>
        <p:spPr>
          <a:xfrm>
            <a:off x="2571750" y="1395413"/>
            <a:ext cx="3857625" cy="461962"/>
          </a:xfrm>
          <a:prstGeom prst="rect">
            <a:avLst/>
          </a:prstGeom>
          <a:solidFill>
            <a:srgbClr val="FF0000"/>
          </a:solidFill>
        </p:spPr>
        <p:txBody>
          <a:bodyPr>
            <a:spAutoFit/>
          </a:bodyPr>
          <a:lstStyle/>
          <a:p>
            <a:pPr algn="ctr">
              <a:defRPr/>
            </a:pPr>
            <a:r>
              <a:rPr lang="en-US" dirty="0">
                <a:effectLst>
                  <a:outerShdw blurRad="38100" dist="38100" dir="2700000" algn="tl">
                    <a:srgbClr val="000000">
                      <a:alpha val="43137"/>
                    </a:srgbClr>
                  </a:outerShdw>
                </a:effectLst>
              </a:rPr>
              <a:t>the triple-flap method</a:t>
            </a:r>
          </a:p>
        </p:txBody>
      </p:sp>
    </p:spTree>
  </p:cSld>
  <p:clrMapOvr>
    <a:masterClrMapping/>
  </p:clrMapOvr>
  <p:timing>
    <p:tnLst>
      <p:par>
        <p:cTn id="1" dur="indefinite" restart="never" nodeType="tmRoot"/>
      </p:par>
    </p:tnLst>
  </p:timing>
</p:sld>
</file>

<file path=ppt/slides/slide14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8" name="Picture 2"/>
          <p:cNvPicPr>
            <a:picLocks noChangeAspect="1" noChangeArrowheads="1"/>
          </p:cNvPicPr>
          <p:nvPr/>
        </p:nvPicPr>
        <p:blipFill>
          <a:blip r:embed="rId3" cstate="print"/>
          <a:srcRect/>
          <a:stretch>
            <a:fillRect/>
          </a:stretch>
        </p:blipFill>
        <p:spPr bwMode="auto">
          <a:xfrm>
            <a:off x="1071538" y="3215676"/>
            <a:ext cx="7072362" cy="3642348"/>
          </a:xfrm>
          <a:prstGeom prst="rect">
            <a:avLst/>
          </a:prstGeom>
          <a:noFill/>
          <a:ln w="9525">
            <a:noFill/>
            <a:miter lim="800000"/>
            <a:headEnd/>
            <a:tailEnd/>
          </a:ln>
          <a:effectLst/>
        </p:spPr>
      </p:pic>
      <p:sp>
        <p:nvSpPr>
          <p:cNvPr id="62466" name="Title 1"/>
          <p:cNvSpPr>
            <a:spLocks noGrp="1"/>
          </p:cNvSpPr>
          <p:nvPr>
            <p:ph type="title"/>
          </p:nvPr>
        </p:nvSpPr>
        <p:spPr/>
        <p:txBody>
          <a:bodyPr/>
          <a:lstStyle/>
          <a:p>
            <a:endParaRPr lang="tr-TR" smtClean="0"/>
          </a:p>
        </p:txBody>
      </p:sp>
      <p:pic>
        <p:nvPicPr>
          <p:cNvPr id="62468" name="Picture 2"/>
          <p:cNvPicPr>
            <a:picLocks noChangeAspect="1" noChangeArrowheads="1"/>
          </p:cNvPicPr>
          <p:nvPr/>
        </p:nvPicPr>
        <p:blipFill>
          <a:blip r:embed="rId4" cstate="print"/>
          <a:srcRect/>
          <a:stretch>
            <a:fillRect/>
          </a:stretch>
        </p:blipFill>
        <p:spPr bwMode="auto">
          <a:xfrm>
            <a:off x="714375" y="-142876"/>
            <a:ext cx="7715250" cy="3429000"/>
          </a:xfrm>
          <a:prstGeom prst="rect">
            <a:avLst/>
          </a:prstGeom>
          <a:noFill/>
          <a:ln w="9525">
            <a:noFill/>
            <a:miter lim="800000"/>
            <a:headEnd/>
            <a:tailEnd/>
          </a:ln>
        </p:spPr>
      </p:pic>
      <p:sp>
        <p:nvSpPr>
          <p:cNvPr id="5" name="TextBox 4"/>
          <p:cNvSpPr txBox="1"/>
          <p:nvPr/>
        </p:nvSpPr>
        <p:spPr>
          <a:xfrm>
            <a:off x="2571736" y="1252526"/>
            <a:ext cx="3857625" cy="461962"/>
          </a:xfrm>
          <a:prstGeom prst="rect">
            <a:avLst/>
          </a:prstGeom>
          <a:solidFill>
            <a:srgbClr val="FF0000"/>
          </a:solidFill>
        </p:spPr>
        <p:txBody>
          <a:bodyPr>
            <a:spAutoFit/>
          </a:bodyPr>
          <a:lstStyle/>
          <a:p>
            <a:pPr algn="ctr">
              <a:defRPr/>
            </a:pPr>
            <a:r>
              <a:rPr lang="en-US" dirty="0">
                <a:effectLst>
                  <a:outerShdw blurRad="38100" dist="38100" dir="2700000" algn="tl">
                    <a:srgbClr val="000000">
                      <a:alpha val="43137"/>
                    </a:srgbClr>
                  </a:outerShdw>
                </a:effectLst>
              </a:rPr>
              <a:t>the triple-flap method</a:t>
            </a: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1026" name="Picture 2"/>
          <p:cNvPicPr>
            <a:picLocks noChangeAspect="1" noChangeArrowheads="1"/>
          </p:cNvPicPr>
          <p:nvPr/>
        </p:nvPicPr>
        <p:blipFill>
          <a:blip r:embed="rId2" cstate="print"/>
          <a:srcRect/>
          <a:stretch>
            <a:fillRect/>
          </a:stretch>
        </p:blipFill>
        <p:spPr bwMode="auto">
          <a:xfrm>
            <a:off x="-1" y="1"/>
            <a:ext cx="9337999" cy="6858000"/>
          </a:xfrm>
          <a:prstGeom prst="rect">
            <a:avLst/>
          </a:prstGeom>
          <a:noFill/>
          <a:ln w="9525">
            <a:noFill/>
            <a:miter lim="800000"/>
            <a:headEnd/>
            <a:tailEnd/>
          </a:ln>
          <a:effectLst/>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5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2466" name="Title 1"/>
          <p:cNvSpPr>
            <a:spLocks noGrp="1"/>
          </p:cNvSpPr>
          <p:nvPr>
            <p:ph type="title"/>
          </p:nvPr>
        </p:nvSpPr>
        <p:spPr/>
        <p:txBody>
          <a:bodyPr/>
          <a:lstStyle/>
          <a:p>
            <a:endParaRPr lang="tr-TR" smtClean="0"/>
          </a:p>
        </p:txBody>
      </p:sp>
      <p:pic>
        <p:nvPicPr>
          <p:cNvPr id="62468" name="Picture 2"/>
          <p:cNvPicPr>
            <a:picLocks noChangeAspect="1" noChangeArrowheads="1"/>
          </p:cNvPicPr>
          <p:nvPr/>
        </p:nvPicPr>
        <p:blipFill>
          <a:blip r:embed="rId3" cstate="print"/>
          <a:srcRect/>
          <a:stretch>
            <a:fillRect/>
          </a:stretch>
        </p:blipFill>
        <p:spPr bwMode="auto">
          <a:xfrm>
            <a:off x="3446851" y="-24"/>
            <a:ext cx="5625743" cy="2500330"/>
          </a:xfrm>
          <a:prstGeom prst="rect">
            <a:avLst/>
          </a:prstGeom>
          <a:noFill/>
          <a:ln w="9525">
            <a:noFill/>
            <a:miter lim="800000"/>
            <a:headEnd/>
            <a:tailEnd/>
          </a:ln>
        </p:spPr>
      </p:pic>
      <p:sp>
        <p:nvSpPr>
          <p:cNvPr id="5" name="TextBox 4"/>
          <p:cNvSpPr txBox="1"/>
          <p:nvPr/>
        </p:nvSpPr>
        <p:spPr>
          <a:xfrm>
            <a:off x="357158" y="571480"/>
            <a:ext cx="3071834" cy="830997"/>
          </a:xfrm>
          <a:prstGeom prst="rect">
            <a:avLst/>
          </a:prstGeom>
          <a:solidFill>
            <a:srgbClr val="FF0000"/>
          </a:solidFill>
        </p:spPr>
        <p:txBody>
          <a:bodyPr wrap="square">
            <a:spAutoFit/>
          </a:bodyPr>
          <a:lstStyle/>
          <a:p>
            <a:pPr algn="ctr">
              <a:defRPr/>
            </a:pPr>
            <a:r>
              <a:rPr lang="en-US" dirty="0">
                <a:effectLst>
                  <a:outerShdw blurRad="38100" dist="38100" dir="2700000" algn="tl">
                    <a:srgbClr val="000000">
                      <a:alpha val="43137"/>
                    </a:srgbClr>
                  </a:outerShdw>
                </a:effectLst>
              </a:rPr>
              <a:t>the triple-flap method</a:t>
            </a:r>
          </a:p>
        </p:txBody>
      </p:sp>
      <p:pic>
        <p:nvPicPr>
          <p:cNvPr id="56322" name="Picture 2"/>
          <p:cNvPicPr>
            <a:picLocks noChangeAspect="1" noChangeArrowheads="1"/>
          </p:cNvPicPr>
          <p:nvPr/>
        </p:nvPicPr>
        <p:blipFill>
          <a:blip r:embed="rId4" cstate="print"/>
          <a:srcRect/>
          <a:stretch>
            <a:fillRect/>
          </a:stretch>
        </p:blipFill>
        <p:spPr bwMode="auto">
          <a:xfrm>
            <a:off x="0" y="2494212"/>
            <a:ext cx="5072066" cy="4363787"/>
          </a:xfrm>
          <a:prstGeom prst="rect">
            <a:avLst/>
          </a:prstGeom>
          <a:noFill/>
          <a:ln w="9525">
            <a:noFill/>
            <a:miter lim="800000"/>
            <a:headEnd/>
            <a:tailEnd/>
          </a:ln>
          <a:effectLst/>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5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1442" name="Title 1"/>
          <p:cNvSpPr>
            <a:spLocks noGrp="1"/>
          </p:cNvSpPr>
          <p:nvPr>
            <p:ph type="title"/>
          </p:nvPr>
        </p:nvSpPr>
        <p:spPr/>
        <p:txBody>
          <a:bodyPr/>
          <a:lstStyle/>
          <a:p>
            <a:endParaRPr lang="tr-TR" smtClean="0"/>
          </a:p>
        </p:txBody>
      </p:sp>
      <p:sp>
        <p:nvSpPr>
          <p:cNvPr id="61443" name="Content Placeholder 2"/>
          <p:cNvSpPr>
            <a:spLocks noGrp="1"/>
          </p:cNvSpPr>
          <p:nvPr>
            <p:ph idx="1"/>
          </p:nvPr>
        </p:nvSpPr>
        <p:spPr/>
        <p:txBody>
          <a:bodyPr/>
          <a:lstStyle/>
          <a:p>
            <a:endParaRPr lang="tr-TR" smtClean="0"/>
          </a:p>
        </p:txBody>
      </p:sp>
      <p:pic>
        <p:nvPicPr>
          <p:cNvPr id="61444" name="Picture 2"/>
          <p:cNvPicPr>
            <a:picLocks noChangeAspect="1" noChangeArrowheads="1"/>
          </p:cNvPicPr>
          <p:nvPr/>
        </p:nvPicPr>
        <p:blipFill>
          <a:blip r:embed="rId3" cstate="print"/>
          <a:srcRect/>
          <a:stretch>
            <a:fillRect/>
          </a:stretch>
        </p:blipFill>
        <p:spPr bwMode="auto">
          <a:xfrm>
            <a:off x="438150" y="0"/>
            <a:ext cx="8277225" cy="2647950"/>
          </a:xfrm>
          <a:prstGeom prst="rect">
            <a:avLst/>
          </a:prstGeom>
          <a:noFill/>
          <a:ln w="9525">
            <a:noFill/>
            <a:miter lim="800000"/>
            <a:headEnd/>
            <a:tailEnd/>
          </a:ln>
        </p:spPr>
      </p:pic>
      <p:sp>
        <p:nvSpPr>
          <p:cNvPr id="5" name="TextBox 4"/>
          <p:cNvSpPr txBox="1"/>
          <p:nvPr/>
        </p:nvSpPr>
        <p:spPr>
          <a:xfrm>
            <a:off x="4071938" y="1214438"/>
            <a:ext cx="4143375" cy="461962"/>
          </a:xfrm>
          <a:prstGeom prst="rect">
            <a:avLst/>
          </a:prstGeom>
          <a:noFill/>
        </p:spPr>
        <p:txBody>
          <a:bodyPr>
            <a:spAutoFit/>
          </a:bodyPr>
          <a:lstStyle/>
          <a:p>
            <a:pPr>
              <a:defRPr/>
            </a:pPr>
            <a:r>
              <a:rPr lang="en-US" dirty="0" err="1">
                <a:solidFill>
                  <a:srgbClr val="FF0000"/>
                </a:solidFill>
                <a:effectLst>
                  <a:outerShdw blurRad="38100" dist="38100" dir="2700000" algn="tl">
                    <a:srgbClr val="000000">
                      <a:alpha val="43137"/>
                    </a:srgbClr>
                  </a:outerShdw>
                </a:effectLst>
              </a:rPr>
              <a:t>Fertil</a:t>
            </a:r>
            <a:r>
              <a:rPr lang="en-US" dirty="0">
                <a:solidFill>
                  <a:srgbClr val="FF0000"/>
                </a:solidFill>
                <a:effectLst>
                  <a:outerShdw blurRad="38100" dist="38100" dir="2700000" algn="tl">
                    <a:srgbClr val="000000">
                      <a:alpha val="43137"/>
                    </a:srgbClr>
                  </a:outerShdw>
                </a:effectLst>
              </a:rPr>
              <a:t> </a:t>
            </a:r>
            <a:r>
              <a:rPr lang="en-US" dirty="0" err="1">
                <a:solidFill>
                  <a:srgbClr val="FF0000"/>
                </a:solidFill>
                <a:effectLst>
                  <a:outerShdw blurRad="38100" dist="38100" dir="2700000" algn="tl">
                    <a:srgbClr val="000000">
                      <a:alpha val="43137"/>
                    </a:srgbClr>
                  </a:outerShdw>
                </a:effectLst>
              </a:rPr>
              <a:t>Steril</a:t>
            </a:r>
            <a:r>
              <a:rPr lang="en-US" dirty="0">
                <a:solidFill>
                  <a:srgbClr val="FF0000"/>
                </a:solidFill>
                <a:effectLst>
                  <a:outerShdw blurRad="38100" dist="38100" dir="2700000" algn="tl">
                    <a:srgbClr val="000000">
                      <a:alpha val="43137"/>
                    </a:srgbClr>
                  </a:outerShdw>
                </a:effectLst>
              </a:rPr>
              <a:t> 2010;94:715–9</a:t>
            </a:r>
          </a:p>
        </p:txBody>
      </p:sp>
      <p:pic>
        <p:nvPicPr>
          <p:cNvPr id="61446" name="Picture 3"/>
          <p:cNvPicPr>
            <a:picLocks noChangeAspect="1" noChangeArrowheads="1"/>
          </p:cNvPicPr>
          <p:nvPr/>
        </p:nvPicPr>
        <p:blipFill>
          <a:blip r:embed="rId4" cstate="print"/>
          <a:srcRect/>
          <a:stretch>
            <a:fillRect/>
          </a:stretch>
        </p:blipFill>
        <p:spPr bwMode="auto">
          <a:xfrm>
            <a:off x="1000125" y="2643188"/>
            <a:ext cx="7200900" cy="4143375"/>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15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2466" name="Title 1"/>
          <p:cNvSpPr>
            <a:spLocks noGrp="1"/>
          </p:cNvSpPr>
          <p:nvPr>
            <p:ph type="title"/>
          </p:nvPr>
        </p:nvSpPr>
        <p:spPr/>
        <p:txBody>
          <a:bodyPr/>
          <a:lstStyle/>
          <a:p>
            <a:endParaRPr lang="tr-TR" smtClean="0"/>
          </a:p>
        </p:txBody>
      </p:sp>
      <p:sp>
        <p:nvSpPr>
          <p:cNvPr id="62467" name="Content Placeholder 2"/>
          <p:cNvSpPr>
            <a:spLocks noGrp="1"/>
          </p:cNvSpPr>
          <p:nvPr>
            <p:ph idx="1"/>
          </p:nvPr>
        </p:nvSpPr>
        <p:spPr/>
        <p:txBody>
          <a:bodyPr/>
          <a:lstStyle/>
          <a:p>
            <a:endParaRPr lang="tr-TR" smtClean="0"/>
          </a:p>
        </p:txBody>
      </p:sp>
      <p:pic>
        <p:nvPicPr>
          <p:cNvPr id="62468" name="Picture 2"/>
          <p:cNvPicPr>
            <a:picLocks noChangeAspect="1" noChangeArrowheads="1"/>
          </p:cNvPicPr>
          <p:nvPr/>
        </p:nvPicPr>
        <p:blipFill>
          <a:blip r:embed="rId3" cstate="print"/>
          <a:srcRect/>
          <a:stretch>
            <a:fillRect/>
          </a:stretch>
        </p:blipFill>
        <p:spPr bwMode="auto">
          <a:xfrm>
            <a:off x="438150" y="0"/>
            <a:ext cx="8277225" cy="2647950"/>
          </a:xfrm>
          <a:prstGeom prst="rect">
            <a:avLst/>
          </a:prstGeom>
          <a:noFill/>
          <a:ln w="9525">
            <a:noFill/>
            <a:miter lim="800000"/>
            <a:headEnd/>
            <a:tailEnd/>
          </a:ln>
        </p:spPr>
      </p:pic>
      <p:sp>
        <p:nvSpPr>
          <p:cNvPr id="5" name="TextBox 4"/>
          <p:cNvSpPr txBox="1"/>
          <p:nvPr/>
        </p:nvSpPr>
        <p:spPr>
          <a:xfrm>
            <a:off x="4071938" y="1214438"/>
            <a:ext cx="4143375" cy="461962"/>
          </a:xfrm>
          <a:prstGeom prst="rect">
            <a:avLst/>
          </a:prstGeom>
          <a:noFill/>
        </p:spPr>
        <p:txBody>
          <a:bodyPr>
            <a:spAutoFit/>
          </a:bodyPr>
          <a:lstStyle/>
          <a:p>
            <a:pPr>
              <a:defRPr/>
            </a:pPr>
            <a:r>
              <a:rPr lang="en-US" dirty="0" err="1">
                <a:solidFill>
                  <a:srgbClr val="FF0000"/>
                </a:solidFill>
                <a:effectLst>
                  <a:outerShdw blurRad="38100" dist="38100" dir="2700000" algn="tl">
                    <a:srgbClr val="000000">
                      <a:alpha val="43137"/>
                    </a:srgbClr>
                  </a:outerShdw>
                </a:effectLst>
              </a:rPr>
              <a:t>Fertil</a:t>
            </a:r>
            <a:r>
              <a:rPr lang="en-US" dirty="0">
                <a:solidFill>
                  <a:srgbClr val="FF0000"/>
                </a:solidFill>
                <a:effectLst>
                  <a:outerShdw blurRad="38100" dist="38100" dir="2700000" algn="tl">
                    <a:srgbClr val="000000">
                      <a:alpha val="43137"/>
                    </a:srgbClr>
                  </a:outerShdw>
                </a:effectLst>
              </a:rPr>
              <a:t> </a:t>
            </a:r>
            <a:r>
              <a:rPr lang="en-US" dirty="0" err="1">
                <a:solidFill>
                  <a:srgbClr val="FF0000"/>
                </a:solidFill>
                <a:effectLst>
                  <a:outerShdw blurRad="38100" dist="38100" dir="2700000" algn="tl">
                    <a:srgbClr val="000000">
                      <a:alpha val="43137"/>
                    </a:srgbClr>
                  </a:outerShdw>
                </a:effectLst>
              </a:rPr>
              <a:t>Steril</a:t>
            </a:r>
            <a:r>
              <a:rPr lang="en-US" dirty="0">
                <a:solidFill>
                  <a:srgbClr val="FF0000"/>
                </a:solidFill>
                <a:effectLst>
                  <a:outerShdw blurRad="38100" dist="38100" dir="2700000" algn="tl">
                    <a:srgbClr val="000000">
                      <a:alpha val="43137"/>
                    </a:srgbClr>
                  </a:outerShdw>
                </a:effectLst>
              </a:rPr>
              <a:t> 2010;94:715–9</a:t>
            </a:r>
          </a:p>
        </p:txBody>
      </p:sp>
      <p:pic>
        <p:nvPicPr>
          <p:cNvPr id="62470" name="Picture 2"/>
          <p:cNvPicPr>
            <a:picLocks noChangeAspect="1" noChangeArrowheads="1"/>
          </p:cNvPicPr>
          <p:nvPr/>
        </p:nvPicPr>
        <p:blipFill>
          <a:blip r:embed="rId4" cstate="print"/>
          <a:srcRect/>
          <a:stretch>
            <a:fillRect/>
          </a:stretch>
        </p:blipFill>
        <p:spPr bwMode="auto">
          <a:xfrm>
            <a:off x="1071563" y="2443163"/>
            <a:ext cx="6991350" cy="4343400"/>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15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3490" name="Title 1"/>
          <p:cNvSpPr>
            <a:spLocks noGrp="1"/>
          </p:cNvSpPr>
          <p:nvPr>
            <p:ph type="title"/>
          </p:nvPr>
        </p:nvSpPr>
        <p:spPr/>
        <p:txBody>
          <a:bodyPr/>
          <a:lstStyle/>
          <a:p>
            <a:endParaRPr lang="tr-TR" smtClean="0"/>
          </a:p>
        </p:txBody>
      </p:sp>
      <p:sp>
        <p:nvSpPr>
          <p:cNvPr id="63491" name="Content Placeholder 2"/>
          <p:cNvSpPr>
            <a:spLocks noGrp="1"/>
          </p:cNvSpPr>
          <p:nvPr>
            <p:ph idx="1"/>
          </p:nvPr>
        </p:nvSpPr>
        <p:spPr/>
        <p:txBody>
          <a:bodyPr/>
          <a:lstStyle/>
          <a:p>
            <a:endParaRPr lang="tr-TR" smtClean="0"/>
          </a:p>
        </p:txBody>
      </p:sp>
      <p:pic>
        <p:nvPicPr>
          <p:cNvPr id="63492" name="Picture 2"/>
          <p:cNvPicPr>
            <a:picLocks noChangeAspect="1" noChangeArrowheads="1"/>
          </p:cNvPicPr>
          <p:nvPr/>
        </p:nvPicPr>
        <p:blipFill>
          <a:blip r:embed="rId3" cstate="print"/>
          <a:srcRect/>
          <a:stretch>
            <a:fillRect/>
          </a:stretch>
        </p:blipFill>
        <p:spPr bwMode="auto">
          <a:xfrm>
            <a:off x="438150" y="0"/>
            <a:ext cx="8277225" cy="2647950"/>
          </a:xfrm>
          <a:prstGeom prst="rect">
            <a:avLst/>
          </a:prstGeom>
          <a:noFill/>
          <a:ln w="9525">
            <a:noFill/>
            <a:miter lim="800000"/>
            <a:headEnd/>
            <a:tailEnd/>
          </a:ln>
        </p:spPr>
      </p:pic>
      <p:sp>
        <p:nvSpPr>
          <p:cNvPr id="5" name="TextBox 4"/>
          <p:cNvSpPr txBox="1"/>
          <p:nvPr/>
        </p:nvSpPr>
        <p:spPr>
          <a:xfrm>
            <a:off x="4071938" y="1214438"/>
            <a:ext cx="4143375" cy="461962"/>
          </a:xfrm>
          <a:prstGeom prst="rect">
            <a:avLst/>
          </a:prstGeom>
          <a:noFill/>
        </p:spPr>
        <p:txBody>
          <a:bodyPr>
            <a:spAutoFit/>
          </a:bodyPr>
          <a:lstStyle/>
          <a:p>
            <a:pPr>
              <a:defRPr/>
            </a:pPr>
            <a:r>
              <a:rPr lang="en-US" dirty="0" err="1">
                <a:solidFill>
                  <a:srgbClr val="FF0000"/>
                </a:solidFill>
                <a:effectLst>
                  <a:outerShdw blurRad="38100" dist="38100" dir="2700000" algn="tl">
                    <a:srgbClr val="000000">
                      <a:alpha val="43137"/>
                    </a:srgbClr>
                  </a:outerShdw>
                </a:effectLst>
              </a:rPr>
              <a:t>Fertil</a:t>
            </a:r>
            <a:r>
              <a:rPr lang="en-US" dirty="0">
                <a:solidFill>
                  <a:srgbClr val="FF0000"/>
                </a:solidFill>
                <a:effectLst>
                  <a:outerShdw blurRad="38100" dist="38100" dir="2700000" algn="tl">
                    <a:srgbClr val="000000">
                      <a:alpha val="43137"/>
                    </a:srgbClr>
                  </a:outerShdw>
                </a:effectLst>
              </a:rPr>
              <a:t> </a:t>
            </a:r>
            <a:r>
              <a:rPr lang="en-US" dirty="0" err="1">
                <a:solidFill>
                  <a:srgbClr val="FF0000"/>
                </a:solidFill>
                <a:effectLst>
                  <a:outerShdw blurRad="38100" dist="38100" dir="2700000" algn="tl">
                    <a:srgbClr val="000000">
                      <a:alpha val="43137"/>
                    </a:srgbClr>
                  </a:outerShdw>
                </a:effectLst>
              </a:rPr>
              <a:t>Steril</a:t>
            </a:r>
            <a:r>
              <a:rPr lang="en-US" dirty="0">
                <a:solidFill>
                  <a:srgbClr val="FF0000"/>
                </a:solidFill>
                <a:effectLst>
                  <a:outerShdw blurRad="38100" dist="38100" dir="2700000" algn="tl">
                    <a:srgbClr val="000000">
                      <a:alpha val="43137"/>
                    </a:srgbClr>
                  </a:outerShdw>
                </a:effectLst>
              </a:rPr>
              <a:t> 2010;94:715–9</a:t>
            </a:r>
          </a:p>
        </p:txBody>
      </p:sp>
      <p:pic>
        <p:nvPicPr>
          <p:cNvPr id="63494" name="Picture 2"/>
          <p:cNvPicPr>
            <a:picLocks noChangeAspect="1" noChangeArrowheads="1"/>
          </p:cNvPicPr>
          <p:nvPr/>
        </p:nvPicPr>
        <p:blipFill>
          <a:blip r:embed="rId4" cstate="print"/>
          <a:srcRect/>
          <a:stretch>
            <a:fillRect/>
          </a:stretch>
        </p:blipFill>
        <p:spPr bwMode="auto">
          <a:xfrm>
            <a:off x="857250" y="2571750"/>
            <a:ext cx="7526338" cy="4214813"/>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15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65538" name="Picture 2"/>
          <p:cNvPicPr>
            <a:picLocks noChangeAspect="1" noChangeArrowheads="1"/>
          </p:cNvPicPr>
          <p:nvPr/>
        </p:nvPicPr>
        <p:blipFill>
          <a:blip r:embed="rId3" cstate="print"/>
          <a:srcRect/>
          <a:stretch>
            <a:fillRect/>
          </a:stretch>
        </p:blipFill>
        <p:spPr bwMode="auto">
          <a:xfrm>
            <a:off x="206375" y="188913"/>
            <a:ext cx="8707438" cy="6480175"/>
          </a:xfrm>
          <a:prstGeom prst="rect">
            <a:avLst/>
          </a:prstGeom>
          <a:noFill/>
          <a:ln w="9525">
            <a:noFill/>
            <a:miter lim="800000"/>
            <a:headEnd/>
            <a:tailEnd/>
          </a:ln>
        </p:spPr>
      </p:pic>
      <p:cxnSp>
        <p:nvCxnSpPr>
          <p:cNvPr id="4" name="Düz Bağlayıcı 3"/>
          <p:cNvCxnSpPr/>
          <p:nvPr/>
        </p:nvCxnSpPr>
        <p:spPr>
          <a:xfrm>
            <a:off x="323850" y="2205038"/>
            <a:ext cx="4103688" cy="0"/>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7" name="Düz Bağlayıcı 6"/>
          <p:cNvCxnSpPr/>
          <p:nvPr/>
        </p:nvCxnSpPr>
        <p:spPr>
          <a:xfrm>
            <a:off x="5580063" y="5013325"/>
            <a:ext cx="3024187" cy="0"/>
          </a:xfrm>
          <a:prstGeom prst="line">
            <a:avLst/>
          </a:prstGeom>
          <a:ln w="12700">
            <a:solidFill>
              <a:srgbClr val="FF0000"/>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p:timing>
    <p:tnLst>
      <p:par>
        <p:cTn id="1" dur="indefinite" restart="never" nodeType="tmRoot"/>
      </p:par>
    </p:tnLst>
  </p:timing>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938" name="Picture 2"/>
          <p:cNvPicPr>
            <a:picLocks noChangeAspect="1" noChangeArrowheads="1"/>
          </p:cNvPicPr>
          <p:nvPr/>
        </p:nvPicPr>
        <p:blipFill>
          <a:blip r:embed="rId2" cstate="print"/>
          <a:srcRect/>
          <a:stretch>
            <a:fillRect/>
          </a:stretch>
        </p:blipFill>
        <p:spPr bwMode="auto">
          <a:xfrm>
            <a:off x="0" y="-24"/>
            <a:ext cx="9144000" cy="6745921"/>
          </a:xfrm>
          <a:prstGeom prst="rect">
            <a:avLst/>
          </a:prstGeom>
          <a:noFill/>
          <a:ln w="9525">
            <a:noFill/>
            <a:miter lim="800000"/>
            <a:headEnd/>
            <a:tailEnd/>
          </a:ln>
          <a:effectLst/>
        </p:spPr>
      </p:pic>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62" name="Picture 2"/>
          <p:cNvPicPr>
            <a:picLocks noChangeAspect="1" noChangeArrowheads="1"/>
          </p:cNvPicPr>
          <p:nvPr/>
        </p:nvPicPr>
        <p:blipFill>
          <a:blip r:embed="rId2" cstate="print"/>
          <a:srcRect/>
          <a:stretch>
            <a:fillRect/>
          </a:stretch>
        </p:blipFill>
        <p:spPr bwMode="auto">
          <a:xfrm>
            <a:off x="0" y="-24"/>
            <a:ext cx="9143999" cy="6783031"/>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5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41986" name="Picture 2"/>
          <p:cNvPicPr>
            <a:picLocks noChangeAspect="1" noChangeArrowheads="1"/>
          </p:cNvPicPr>
          <p:nvPr/>
        </p:nvPicPr>
        <p:blipFill>
          <a:blip r:embed="rId2" cstate="print"/>
          <a:srcRect/>
          <a:stretch>
            <a:fillRect/>
          </a:stretch>
        </p:blipFill>
        <p:spPr bwMode="auto">
          <a:xfrm>
            <a:off x="-149670" y="0"/>
            <a:ext cx="9293670" cy="6938928"/>
          </a:xfrm>
          <a:prstGeom prst="rect">
            <a:avLst/>
          </a:prstGeom>
          <a:noFill/>
          <a:ln w="9525">
            <a:noFill/>
            <a:miter lim="800000"/>
            <a:headEnd/>
            <a:tailEnd/>
          </a:ln>
          <a:effectLst/>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5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43010" name="Picture 2"/>
          <p:cNvPicPr>
            <a:picLocks noChangeAspect="1" noChangeArrowheads="1"/>
          </p:cNvPicPr>
          <p:nvPr/>
        </p:nvPicPr>
        <p:blipFill>
          <a:blip r:embed="rId2" cstate="print"/>
          <a:srcRect/>
          <a:stretch>
            <a:fillRect/>
          </a:stretch>
        </p:blipFill>
        <p:spPr bwMode="auto">
          <a:xfrm>
            <a:off x="0" y="-24"/>
            <a:ext cx="9144000" cy="6775527"/>
          </a:xfrm>
          <a:prstGeom prst="rect">
            <a:avLst/>
          </a:prstGeom>
          <a:noFill/>
          <a:ln w="9525">
            <a:noFill/>
            <a:miter lim="800000"/>
            <a:headEnd/>
            <a:tailEnd/>
          </a:ln>
          <a:effectLst/>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5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44034" name="Picture 2"/>
          <p:cNvPicPr>
            <a:picLocks noChangeAspect="1" noChangeArrowheads="1"/>
          </p:cNvPicPr>
          <p:nvPr/>
        </p:nvPicPr>
        <p:blipFill>
          <a:blip r:embed="rId2" cstate="print"/>
          <a:srcRect/>
          <a:stretch>
            <a:fillRect/>
          </a:stretch>
        </p:blipFill>
        <p:spPr bwMode="auto">
          <a:xfrm>
            <a:off x="-109254" y="-18898"/>
            <a:ext cx="9253254" cy="6876898"/>
          </a:xfrm>
          <a:prstGeom prst="rect">
            <a:avLst/>
          </a:prstGeom>
          <a:noFill/>
          <a:ln w="9525">
            <a:noFill/>
            <a:miter lim="800000"/>
            <a:headEnd/>
            <a:tailEnd/>
          </a:ln>
          <a:effectLst/>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3"/>
          <p:cNvPicPr>
            <a:picLocks noChangeAspect="1" noChangeArrowheads="1"/>
          </p:cNvPicPr>
          <p:nvPr/>
        </p:nvPicPr>
        <p:blipFill>
          <a:blip r:embed="rId3" cstate="print"/>
          <a:srcRect/>
          <a:stretch>
            <a:fillRect/>
          </a:stretch>
        </p:blipFill>
        <p:spPr bwMode="auto">
          <a:xfrm>
            <a:off x="-428625" y="385763"/>
            <a:ext cx="4075113" cy="2655887"/>
          </a:xfrm>
          <a:prstGeom prst="rect">
            <a:avLst/>
          </a:prstGeom>
          <a:noFill/>
          <a:ln w="9525">
            <a:noFill/>
            <a:miter lim="800000"/>
            <a:headEnd/>
            <a:tailEnd/>
          </a:ln>
        </p:spPr>
      </p:pic>
      <p:sp>
        <p:nvSpPr>
          <p:cNvPr id="5" name="8 Sağ Ayraç"/>
          <p:cNvSpPr/>
          <p:nvPr/>
        </p:nvSpPr>
        <p:spPr>
          <a:xfrm>
            <a:off x="3876675" y="249238"/>
            <a:ext cx="163513" cy="803275"/>
          </a:xfrm>
          <a:prstGeom prst="rightBrace">
            <a:avLst/>
          </a:prstGeom>
          <a:ln w="28575">
            <a:solidFill>
              <a:srgbClr val="FFFF00"/>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tr-TR">
              <a:solidFill>
                <a:srgbClr val="FFFF00"/>
              </a:solidFill>
            </a:endParaRPr>
          </a:p>
        </p:txBody>
      </p:sp>
      <p:sp>
        <p:nvSpPr>
          <p:cNvPr id="6" name="9 Sağ Ayraç"/>
          <p:cNvSpPr/>
          <p:nvPr/>
        </p:nvSpPr>
        <p:spPr>
          <a:xfrm>
            <a:off x="3735388" y="1211263"/>
            <a:ext cx="46037" cy="730250"/>
          </a:xfrm>
          <a:prstGeom prst="rightBrace">
            <a:avLst/>
          </a:prstGeom>
          <a:ln w="28575">
            <a:solidFill>
              <a:srgbClr val="00B0F0"/>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tr-TR">
              <a:solidFill>
                <a:srgbClr val="FFFF00"/>
              </a:solidFill>
            </a:endParaRPr>
          </a:p>
        </p:txBody>
      </p:sp>
      <p:sp>
        <p:nvSpPr>
          <p:cNvPr id="8" name="8 Sağ Ayraç"/>
          <p:cNvSpPr/>
          <p:nvPr/>
        </p:nvSpPr>
        <p:spPr>
          <a:xfrm>
            <a:off x="3727450" y="2047875"/>
            <a:ext cx="285750" cy="1057275"/>
          </a:xfrm>
          <a:prstGeom prst="rightBrace">
            <a:avLst/>
          </a:prstGeom>
          <a:ln w="28575">
            <a:solidFill>
              <a:srgbClr val="FFFF00"/>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tr-TR"/>
          </a:p>
        </p:txBody>
      </p:sp>
      <p:sp>
        <p:nvSpPr>
          <p:cNvPr id="9222" name="Dikdörtgen 8"/>
          <p:cNvSpPr>
            <a:spLocks noChangeArrowheads="1"/>
          </p:cNvSpPr>
          <p:nvPr/>
        </p:nvSpPr>
        <p:spPr bwMode="auto">
          <a:xfrm>
            <a:off x="4013200" y="450850"/>
            <a:ext cx="430213" cy="400050"/>
          </a:xfrm>
          <a:prstGeom prst="rect">
            <a:avLst/>
          </a:prstGeom>
          <a:noFill/>
          <a:ln w="9525">
            <a:noFill/>
            <a:miter lim="800000"/>
            <a:headEnd/>
            <a:tailEnd/>
          </a:ln>
        </p:spPr>
        <p:txBody>
          <a:bodyPr wrap="none">
            <a:spAutoFit/>
          </a:bodyPr>
          <a:lstStyle/>
          <a:p>
            <a:r>
              <a:rPr lang="tr-TR" sz="2000">
                <a:solidFill>
                  <a:srgbClr val="FFC000"/>
                </a:solidFill>
              </a:rPr>
              <a:t>SE</a:t>
            </a:r>
          </a:p>
        </p:txBody>
      </p:sp>
      <p:sp>
        <p:nvSpPr>
          <p:cNvPr id="9223" name="Dikdörtgen 9"/>
          <p:cNvSpPr>
            <a:spLocks noChangeArrowheads="1"/>
          </p:cNvSpPr>
          <p:nvPr/>
        </p:nvSpPr>
        <p:spPr bwMode="auto">
          <a:xfrm>
            <a:off x="3989388" y="1412875"/>
            <a:ext cx="454025" cy="401638"/>
          </a:xfrm>
          <a:prstGeom prst="rect">
            <a:avLst/>
          </a:prstGeom>
          <a:noFill/>
          <a:ln w="9525">
            <a:noFill/>
            <a:miter lim="800000"/>
            <a:headEnd/>
            <a:tailEnd/>
          </a:ln>
        </p:spPr>
        <p:txBody>
          <a:bodyPr wrap="none">
            <a:spAutoFit/>
          </a:bodyPr>
          <a:lstStyle/>
          <a:p>
            <a:r>
              <a:rPr lang="tr-TR" sz="2000">
                <a:solidFill>
                  <a:srgbClr val="FFC000"/>
                </a:solidFill>
              </a:rPr>
              <a:t>BE</a:t>
            </a:r>
          </a:p>
        </p:txBody>
      </p:sp>
      <p:sp>
        <p:nvSpPr>
          <p:cNvPr id="9224" name="Dikdörtgen 10"/>
          <p:cNvSpPr>
            <a:spLocks noChangeArrowheads="1"/>
          </p:cNvSpPr>
          <p:nvPr/>
        </p:nvSpPr>
        <p:spPr bwMode="auto">
          <a:xfrm>
            <a:off x="4024313" y="2343150"/>
            <a:ext cx="407987" cy="400050"/>
          </a:xfrm>
          <a:prstGeom prst="rect">
            <a:avLst/>
          </a:prstGeom>
          <a:noFill/>
          <a:ln w="9525">
            <a:noFill/>
            <a:miter lim="800000"/>
            <a:headEnd/>
            <a:tailEnd/>
          </a:ln>
        </p:spPr>
        <p:txBody>
          <a:bodyPr wrap="none">
            <a:spAutoFit/>
          </a:bodyPr>
          <a:lstStyle/>
          <a:p>
            <a:r>
              <a:rPr lang="tr-TR" sz="2000">
                <a:solidFill>
                  <a:srgbClr val="FFC000"/>
                </a:solidFill>
              </a:rPr>
              <a:t>M</a:t>
            </a:r>
          </a:p>
        </p:txBody>
      </p:sp>
      <p:sp>
        <p:nvSpPr>
          <p:cNvPr id="12" name="14 Sağ Ok"/>
          <p:cNvSpPr/>
          <p:nvPr/>
        </p:nvSpPr>
        <p:spPr>
          <a:xfrm>
            <a:off x="365125" y="1814513"/>
            <a:ext cx="360363" cy="214312"/>
          </a:xfrm>
          <a:prstGeom prst="rightArrow">
            <a:avLst/>
          </a:prstGeom>
          <a:solidFill>
            <a:srgbClr val="FFFF0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tr-TR"/>
          </a:p>
        </p:txBody>
      </p:sp>
      <p:pic>
        <p:nvPicPr>
          <p:cNvPr id="9226" name="Picture 3"/>
          <p:cNvPicPr>
            <a:picLocks noChangeAspect="1" noChangeArrowheads="1"/>
          </p:cNvPicPr>
          <p:nvPr/>
        </p:nvPicPr>
        <p:blipFill>
          <a:blip r:embed="rId4" cstate="print"/>
          <a:srcRect/>
          <a:stretch>
            <a:fillRect/>
          </a:stretch>
        </p:blipFill>
        <p:spPr bwMode="auto">
          <a:xfrm>
            <a:off x="250825" y="3508375"/>
            <a:ext cx="8731250" cy="5349875"/>
          </a:xfrm>
          <a:prstGeom prst="rect">
            <a:avLst/>
          </a:prstGeom>
          <a:noFill/>
          <a:ln w="9525">
            <a:noFill/>
            <a:miter lim="800000"/>
            <a:headEnd/>
            <a:tailEnd/>
          </a:ln>
        </p:spPr>
      </p:pic>
      <p:sp>
        <p:nvSpPr>
          <p:cNvPr id="2" name="Dikdörtgen 1"/>
          <p:cNvSpPr/>
          <p:nvPr/>
        </p:nvSpPr>
        <p:spPr>
          <a:xfrm>
            <a:off x="250825" y="6823075"/>
            <a:ext cx="8731250" cy="245903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tr-TR"/>
          </a:p>
        </p:txBody>
      </p:sp>
      <p:sp>
        <p:nvSpPr>
          <p:cNvPr id="13" name="TextBox 12"/>
          <p:cNvSpPr txBox="1"/>
          <p:nvPr/>
        </p:nvSpPr>
        <p:spPr>
          <a:xfrm>
            <a:off x="4572000" y="71438"/>
            <a:ext cx="4643438" cy="3508375"/>
          </a:xfrm>
          <a:prstGeom prst="rect">
            <a:avLst/>
          </a:prstGeom>
          <a:noFill/>
        </p:spPr>
        <p:txBody>
          <a:bodyPr>
            <a:spAutoFit/>
          </a:bodyPr>
          <a:lstStyle/>
          <a:p>
            <a:pPr indent="261938">
              <a:buFont typeface="Arial" pitchFamily="34" charset="0"/>
              <a:buChar char="•"/>
              <a:defRPr/>
            </a:pPr>
            <a:r>
              <a:rPr lang="tr-TR" dirty="0">
                <a:latin typeface="+mj-lt"/>
              </a:rPr>
              <a:t>M</a:t>
            </a:r>
            <a:r>
              <a:rPr lang="en-US" dirty="0" err="1">
                <a:latin typeface="+mj-lt"/>
              </a:rPr>
              <a:t>ost</a:t>
            </a:r>
            <a:r>
              <a:rPr lang="en-US" dirty="0">
                <a:latin typeface="+mj-lt"/>
              </a:rPr>
              <a:t> frequently in the </a:t>
            </a:r>
            <a:r>
              <a:rPr lang="en-US" dirty="0">
                <a:solidFill>
                  <a:srgbClr val="00FF00"/>
                </a:solidFill>
                <a:latin typeface="+mj-lt"/>
              </a:rPr>
              <a:t>posterior wall</a:t>
            </a:r>
            <a:r>
              <a:rPr lang="en-US" dirty="0">
                <a:latin typeface="+mj-lt"/>
              </a:rPr>
              <a:t>, less frequently in the anterior wall, and rarely in the </a:t>
            </a:r>
            <a:r>
              <a:rPr lang="en-US" dirty="0" err="1">
                <a:latin typeface="+mj-lt"/>
              </a:rPr>
              <a:t>cornua</a:t>
            </a:r>
            <a:r>
              <a:rPr lang="en-US" dirty="0">
                <a:latin typeface="+mj-lt"/>
              </a:rPr>
              <a:t> or areas near the cervical </a:t>
            </a:r>
            <a:r>
              <a:rPr lang="en-US" dirty="0" err="1">
                <a:latin typeface="+mj-lt"/>
              </a:rPr>
              <a:t>os</a:t>
            </a:r>
            <a:endParaRPr lang="tr-TR" dirty="0">
              <a:latin typeface="+mj-lt"/>
            </a:endParaRPr>
          </a:p>
          <a:p>
            <a:pPr indent="261938">
              <a:buFont typeface="Arial" pitchFamily="34" charset="0"/>
              <a:buChar char="•"/>
              <a:defRPr/>
            </a:pPr>
            <a:r>
              <a:rPr lang="tr-TR" dirty="0">
                <a:latin typeface="+mn-lt"/>
              </a:rPr>
              <a:t>M</a:t>
            </a:r>
            <a:r>
              <a:rPr lang="en-US" dirty="0" err="1">
                <a:latin typeface="+mn-lt"/>
              </a:rPr>
              <a:t>inimal</a:t>
            </a:r>
            <a:r>
              <a:rPr lang="en-US" dirty="0">
                <a:latin typeface="+mn-lt"/>
              </a:rPr>
              <a:t> depth of invasion</a:t>
            </a:r>
            <a:r>
              <a:rPr lang="tr-TR" dirty="0">
                <a:latin typeface="+mn-lt"/>
              </a:rPr>
              <a:t>:  </a:t>
            </a:r>
            <a:r>
              <a:rPr lang="tr-TR" dirty="0"/>
              <a:t> </a:t>
            </a:r>
            <a:r>
              <a:rPr lang="tr-TR" sz="1800" dirty="0"/>
              <a:t>(</a:t>
            </a:r>
            <a:r>
              <a:rPr lang="tr-TR" sz="1800" dirty="0" err="1"/>
              <a:t>cut</a:t>
            </a:r>
            <a:r>
              <a:rPr lang="tr-TR" sz="1800" dirty="0"/>
              <a:t>-</a:t>
            </a:r>
            <a:r>
              <a:rPr lang="tr-TR" sz="1800" dirty="0" err="1"/>
              <a:t>off</a:t>
            </a:r>
            <a:r>
              <a:rPr lang="tr-TR" sz="1800" dirty="0"/>
              <a:t>) </a:t>
            </a:r>
          </a:p>
          <a:p>
            <a:pPr lvl="1" indent="261938">
              <a:buFont typeface="Arial" pitchFamily="34" charset="0"/>
              <a:buChar char="•"/>
              <a:defRPr/>
            </a:pPr>
            <a:r>
              <a:rPr lang="tr-TR" sz="2000" u="sng" dirty="0">
                <a:solidFill>
                  <a:srgbClr val="00FFFF"/>
                </a:solidFill>
                <a:latin typeface="+mn-lt"/>
              </a:rPr>
              <a:t>2.</a:t>
            </a:r>
            <a:r>
              <a:rPr lang="en-US" sz="2000" u="sng" dirty="0">
                <a:solidFill>
                  <a:srgbClr val="00FFFF"/>
                </a:solidFill>
                <a:latin typeface="+mn-lt"/>
              </a:rPr>
              <a:t>5 mm below the </a:t>
            </a:r>
            <a:r>
              <a:rPr lang="en-US" sz="2000" u="sng" dirty="0" err="1">
                <a:solidFill>
                  <a:srgbClr val="00FFFF"/>
                </a:solidFill>
                <a:latin typeface="+mn-lt"/>
              </a:rPr>
              <a:t>basalis</a:t>
            </a:r>
            <a:r>
              <a:rPr lang="en-US" sz="2000" u="sng" dirty="0">
                <a:solidFill>
                  <a:srgbClr val="00FFFF"/>
                </a:solidFill>
                <a:latin typeface="+mn-lt"/>
              </a:rPr>
              <a:t> layer</a:t>
            </a:r>
            <a:endParaRPr lang="tr-TR" sz="2000" u="sng" dirty="0">
              <a:solidFill>
                <a:srgbClr val="00FFFF"/>
              </a:solidFill>
              <a:latin typeface="+mn-lt"/>
            </a:endParaRPr>
          </a:p>
          <a:p>
            <a:pPr lvl="1" indent="261938">
              <a:buFont typeface="Arial" pitchFamily="34" charset="0"/>
              <a:buChar char="•"/>
              <a:defRPr/>
            </a:pPr>
            <a:r>
              <a:rPr lang="tr-TR" sz="2000" u="sng" dirty="0" err="1">
                <a:solidFill>
                  <a:srgbClr val="00FFFF"/>
                </a:solidFill>
                <a:latin typeface="+mn-lt"/>
              </a:rPr>
              <a:t>One</a:t>
            </a:r>
            <a:r>
              <a:rPr lang="tr-TR" sz="2000" u="sng" dirty="0">
                <a:solidFill>
                  <a:srgbClr val="00FFFF"/>
                </a:solidFill>
                <a:latin typeface="+mn-lt"/>
              </a:rPr>
              <a:t> HPF</a:t>
            </a:r>
          </a:p>
          <a:p>
            <a:pPr lvl="1" indent="261938">
              <a:buFont typeface="Arial" pitchFamily="34" charset="0"/>
              <a:buChar char="•"/>
              <a:defRPr/>
            </a:pPr>
            <a:r>
              <a:rPr lang="tr-TR" sz="2000" u="sng" dirty="0">
                <a:solidFill>
                  <a:srgbClr val="00FFFF"/>
                </a:solidFill>
                <a:latin typeface="+mn-lt"/>
              </a:rPr>
              <a:t>25% of </a:t>
            </a:r>
            <a:r>
              <a:rPr lang="tr-TR" sz="2000" u="sng" dirty="0" err="1">
                <a:solidFill>
                  <a:srgbClr val="00FFFF"/>
                </a:solidFill>
                <a:latin typeface="+mn-lt"/>
              </a:rPr>
              <a:t>myometrial</a:t>
            </a:r>
            <a:r>
              <a:rPr lang="tr-TR" sz="2000" u="sng" dirty="0">
                <a:solidFill>
                  <a:srgbClr val="00FFFF"/>
                </a:solidFill>
                <a:latin typeface="+mn-lt"/>
              </a:rPr>
              <a:t> </a:t>
            </a:r>
            <a:r>
              <a:rPr lang="tr-TR" sz="2000" u="sng" dirty="0" err="1">
                <a:solidFill>
                  <a:srgbClr val="00FFFF"/>
                </a:solidFill>
                <a:latin typeface="+mn-lt"/>
              </a:rPr>
              <a:t>thickness</a:t>
            </a:r>
            <a:endParaRPr lang="en-US" sz="2000" dirty="0">
              <a:latin typeface="+mn-lt"/>
            </a:endParaRPr>
          </a:p>
        </p:txBody>
      </p:sp>
    </p:spTree>
  </p:cSld>
  <p:clrMapOvr>
    <a:masterClrMapping/>
  </p:clrMapOvr>
  <p:transition/>
  <p:timing>
    <p:tnLst>
      <p:par>
        <p:cTn id="1" dur="indefinite" restart="never" nodeType="tmRoot"/>
      </p:par>
    </p:tnLst>
  </p:timing>
</p:sld>
</file>

<file path=ppt/slides/slide16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52227" name="Picture 3"/>
          <p:cNvPicPr>
            <a:picLocks noChangeAspect="1" noChangeArrowheads="1"/>
          </p:cNvPicPr>
          <p:nvPr/>
        </p:nvPicPr>
        <p:blipFill>
          <a:blip r:embed="rId2" cstate="print"/>
          <a:srcRect/>
          <a:stretch>
            <a:fillRect/>
          </a:stretch>
        </p:blipFill>
        <p:spPr bwMode="auto">
          <a:xfrm>
            <a:off x="1714513" y="2470079"/>
            <a:ext cx="5929321" cy="4387945"/>
          </a:xfrm>
          <a:prstGeom prst="rect">
            <a:avLst/>
          </a:prstGeom>
          <a:noFill/>
          <a:ln w="9525">
            <a:noFill/>
            <a:miter lim="800000"/>
            <a:headEnd/>
            <a:tailEnd/>
          </a:ln>
          <a:effectLst/>
        </p:spPr>
      </p:pic>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52226" name="Picture 2"/>
          <p:cNvPicPr>
            <a:picLocks noChangeAspect="1" noChangeArrowheads="1"/>
          </p:cNvPicPr>
          <p:nvPr/>
        </p:nvPicPr>
        <p:blipFill>
          <a:blip r:embed="rId3" cstate="print"/>
          <a:srcRect/>
          <a:stretch>
            <a:fillRect/>
          </a:stretch>
        </p:blipFill>
        <p:spPr bwMode="auto">
          <a:xfrm>
            <a:off x="1" y="0"/>
            <a:ext cx="9143999" cy="2546704"/>
          </a:xfrm>
          <a:prstGeom prst="rect">
            <a:avLst/>
          </a:prstGeom>
          <a:noFill/>
          <a:ln w="9525">
            <a:noFill/>
            <a:miter lim="800000"/>
            <a:headEnd/>
            <a:tailEnd/>
          </a:ln>
          <a:effectLst/>
        </p:spPr>
      </p:pic>
      <p:sp>
        <p:nvSpPr>
          <p:cNvPr id="5" name="TextBox 4"/>
          <p:cNvSpPr txBox="1"/>
          <p:nvPr/>
        </p:nvSpPr>
        <p:spPr>
          <a:xfrm>
            <a:off x="5500694" y="1885882"/>
            <a:ext cx="3643338" cy="400110"/>
          </a:xfrm>
          <a:prstGeom prst="rect">
            <a:avLst/>
          </a:prstGeom>
          <a:solidFill>
            <a:srgbClr val="FF0000"/>
          </a:solidFill>
        </p:spPr>
        <p:txBody>
          <a:bodyPr wrap="square" rtlCol="0">
            <a:spAutoFit/>
          </a:bodyPr>
          <a:lstStyle/>
          <a:p>
            <a:r>
              <a:rPr lang="en-US" sz="2000" dirty="0" err="1" smtClean="0">
                <a:effectLst>
                  <a:outerShdw blurRad="38100" dist="38100" dir="2700000" algn="tl">
                    <a:srgbClr val="000000">
                      <a:alpha val="43137"/>
                    </a:srgbClr>
                  </a:outerShdw>
                </a:effectLst>
              </a:rPr>
              <a:t>Fertil</a:t>
            </a:r>
            <a:r>
              <a:rPr lang="tr-TR" sz="2000" dirty="0" smtClean="0">
                <a:effectLst>
                  <a:outerShdw blurRad="38100" dist="38100" dir="2700000" algn="tl">
                    <a:srgbClr val="000000">
                      <a:alpha val="43137"/>
                    </a:srgbClr>
                  </a:outerShdw>
                </a:effectLst>
              </a:rPr>
              <a:t> </a:t>
            </a:r>
            <a:r>
              <a:rPr lang="en-US" sz="2000" dirty="0" err="1" smtClean="0">
                <a:effectLst>
                  <a:outerShdw blurRad="38100" dist="38100" dir="2700000" algn="tl">
                    <a:srgbClr val="000000">
                      <a:alpha val="43137"/>
                    </a:srgbClr>
                  </a:outerShdw>
                </a:effectLst>
              </a:rPr>
              <a:t>Steri</a:t>
            </a:r>
            <a:r>
              <a:rPr lang="tr-TR" sz="2000" dirty="0" smtClean="0">
                <a:effectLst>
                  <a:outerShdw blurRad="38100" dist="38100" dir="2700000" algn="tl">
                    <a:srgbClr val="000000">
                      <a:alpha val="43137"/>
                    </a:srgbClr>
                  </a:outerShdw>
                </a:effectLst>
              </a:rPr>
              <a:t>l 2014</a:t>
            </a:r>
            <a:r>
              <a:rPr lang="en-US" sz="2000" dirty="0" smtClean="0">
                <a:effectLst>
                  <a:outerShdw blurRad="38100" dist="38100" dir="2700000" algn="tl">
                    <a:srgbClr val="000000">
                      <a:alpha val="43137"/>
                    </a:srgbClr>
                  </a:outerShdw>
                </a:effectLst>
              </a:rPr>
              <a:t>;102:802–7</a:t>
            </a:r>
            <a:endParaRPr lang="en-US" sz="2000" dirty="0">
              <a:effectLst>
                <a:outerShdw blurRad="38100" dist="38100" dir="2700000" algn="tl">
                  <a:srgbClr val="000000">
                    <a:alpha val="43137"/>
                  </a:srgbClr>
                </a:outerShdw>
              </a:effectLst>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6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53250" name="Picture 2"/>
          <p:cNvPicPr>
            <a:picLocks noChangeAspect="1" noChangeArrowheads="1"/>
          </p:cNvPicPr>
          <p:nvPr/>
        </p:nvPicPr>
        <p:blipFill>
          <a:blip r:embed="rId2" cstate="print"/>
          <a:srcRect/>
          <a:stretch>
            <a:fillRect/>
          </a:stretch>
        </p:blipFill>
        <p:spPr bwMode="auto">
          <a:xfrm>
            <a:off x="4714876" y="2480875"/>
            <a:ext cx="4429124" cy="4377125"/>
          </a:xfrm>
          <a:prstGeom prst="rect">
            <a:avLst/>
          </a:prstGeom>
          <a:noFill/>
          <a:ln w="9525">
            <a:noFill/>
            <a:miter lim="800000"/>
            <a:headEnd/>
            <a:tailEnd/>
          </a:ln>
          <a:effectLst/>
        </p:spPr>
      </p:pic>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52226" name="Picture 2"/>
          <p:cNvPicPr>
            <a:picLocks noChangeAspect="1" noChangeArrowheads="1"/>
          </p:cNvPicPr>
          <p:nvPr/>
        </p:nvPicPr>
        <p:blipFill>
          <a:blip r:embed="rId3" cstate="print"/>
          <a:srcRect/>
          <a:stretch>
            <a:fillRect/>
          </a:stretch>
        </p:blipFill>
        <p:spPr bwMode="auto">
          <a:xfrm>
            <a:off x="1" y="0"/>
            <a:ext cx="9143999" cy="2546704"/>
          </a:xfrm>
          <a:prstGeom prst="rect">
            <a:avLst/>
          </a:prstGeom>
          <a:noFill/>
          <a:ln w="9525">
            <a:noFill/>
            <a:miter lim="800000"/>
            <a:headEnd/>
            <a:tailEnd/>
          </a:ln>
          <a:effectLst/>
        </p:spPr>
      </p:pic>
      <p:sp>
        <p:nvSpPr>
          <p:cNvPr id="5" name="TextBox 4"/>
          <p:cNvSpPr txBox="1"/>
          <p:nvPr/>
        </p:nvSpPr>
        <p:spPr>
          <a:xfrm>
            <a:off x="5500694" y="1885882"/>
            <a:ext cx="3643338" cy="400110"/>
          </a:xfrm>
          <a:prstGeom prst="rect">
            <a:avLst/>
          </a:prstGeom>
          <a:solidFill>
            <a:srgbClr val="FF0000"/>
          </a:solidFill>
        </p:spPr>
        <p:txBody>
          <a:bodyPr wrap="square" rtlCol="0">
            <a:spAutoFit/>
          </a:bodyPr>
          <a:lstStyle/>
          <a:p>
            <a:r>
              <a:rPr lang="en-US" sz="2000" dirty="0" err="1" smtClean="0">
                <a:effectLst>
                  <a:outerShdw blurRad="38100" dist="38100" dir="2700000" algn="tl">
                    <a:srgbClr val="000000">
                      <a:alpha val="43137"/>
                    </a:srgbClr>
                  </a:outerShdw>
                </a:effectLst>
              </a:rPr>
              <a:t>Fertil</a:t>
            </a:r>
            <a:r>
              <a:rPr lang="tr-TR" sz="2000" dirty="0" smtClean="0">
                <a:effectLst>
                  <a:outerShdw blurRad="38100" dist="38100" dir="2700000" algn="tl">
                    <a:srgbClr val="000000">
                      <a:alpha val="43137"/>
                    </a:srgbClr>
                  </a:outerShdw>
                </a:effectLst>
              </a:rPr>
              <a:t> </a:t>
            </a:r>
            <a:r>
              <a:rPr lang="en-US" sz="2000" dirty="0" err="1" smtClean="0">
                <a:effectLst>
                  <a:outerShdw blurRad="38100" dist="38100" dir="2700000" algn="tl">
                    <a:srgbClr val="000000">
                      <a:alpha val="43137"/>
                    </a:srgbClr>
                  </a:outerShdw>
                </a:effectLst>
              </a:rPr>
              <a:t>Steri</a:t>
            </a:r>
            <a:r>
              <a:rPr lang="tr-TR" sz="2000" dirty="0" smtClean="0">
                <a:effectLst>
                  <a:outerShdw blurRad="38100" dist="38100" dir="2700000" algn="tl">
                    <a:srgbClr val="000000">
                      <a:alpha val="43137"/>
                    </a:srgbClr>
                  </a:outerShdw>
                </a:effectLst>
              </a:rPr>
              <a:t>l 2014</a:t>
            </a:r>
            <a:r>
              <a:rPr lang="en-US" sz="2000" dirty="0" smtClean="0">
                <a:effectLst>
                  <a:outerShdw blurRad="38100" dist="38100" dir="2700000" algn="tl">
                    <a:srgbClr val="000000">
                      <a:alpha val="43137"/>
                    </a:srgbClr>
                  </a:outerShdw>
                </a:effectLst>
              </a:rPr>
              <a:t>;102:802–7</a:t>
            </a:r>
            <a:endParaRPr lang="en-US" sz="2000" dirty="0">
              <a:effectLst>
                <a:outerShdw blurRad="38100" dist="38100" dir="2700000" algn="tl">
                  <a:srgbClr val="000000">
                    <a:alpha val="43137"/>
                  </a:srgbClr>
                </a:outerShdw>
              </a:effectLst>
            </a:endParaRPr>
          </a:p>
        </p:txBody>
      </p:sp>
      <p:pic>
        <p:nvPicPr>
          <p:cNvPr id="8" name="Picture 3"/>
          <p:cNvPicPr>
            <a:picLocks noChangeAspect="1" noChangeArrowheads="1"/>
          </p:cNvPicPr>
          <p:nvPr/>
        </p:nvPicPr>
        <p:blipFill>
          <a:blip r:embed="rId4" cstate="print"/>
          <a:srcRect/>
          <a:stretch>
            <a:fillRect/>
          </a:stretch>
        </p:blipFill>
        <p:spPr bwMode="auto">
          <a:xfrm>
            <a:off x="0" y="2928934"/>
            <a:ext cx="4714876" cy="3489205"/>
          </a:xfrm>
          <a:prstGeom prst="rect">
            <a:avLst/>
          </a:prstGeom>
          <a:noFill/>
          <a:ln w="9525">
            <a:noFill/>
            <a:miter lim="800000"/>
            <a:headEnd/>
            <a:tailEnd/>
          </a:ln>
          <a:effectLst/>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52226" name="Picture 2"/>
          <p:cNvPicPr>
            <a:picLocks noChangeAspect="1" noChangeArrowheads="1"/>
          </p:cNvPicPr>
          <p:nvPr/>
        </p:nvPicPr>
        <p:blipFill>
          <a:blip r:embed="rId3" cstate="print"/>
          <a:srcRect/>
          <a:stretch>
            <a:fillRect/>
          </a:stretch>
        </p:blipFill>
        <p:spPr bwMode="auto">
          <a:xfrm>
            <a:off x="1" y="0"/>
            <a:ext cx="9143999" cy="2546704"/>
          </a:xfrm>
          <a:prstGeom prst="rect">
            <a:avLst/>
          </a:prstGeom>
          <a:noFill/>
          <a:ln w="9525">
            <a:noFill/>
            <a:miter lim="800000"/>
            <a:headEnd/>
            <a:tailEnd/>
          </a:ln>
          <a:effectLst/>
        </p:spPr>
      </p:pic>
      <p:sp>
        <p:nvSpPr>
          <p:cNvPr id="5" name="TextBox 4"/>
          <p:cNvSpPr txBox="1"/>
          <p:nvPr/>
        </p:nvSpPr>
        <p:spPr>
          <a:xfrm>
            <a:off x="5500694" y="1885882"/>
            <a:ext cx="3643338" cy="400110"/>
          </a:xfrm>
          <a:prstGeom prst="rect">
            <a:avLst/>
          </a:prstGeom>
          <a:solidFill>
            <a:srgbClr val="FF0000"/>
          </a:solidFill>
        </p:spPr>
        <p:txBody>
          <a:bodyPr wrap="square" rtlCol="0">
            <a:spAutoFit/>
          </a:bodyPr>
          <a:lstStyle/>
          <a:p>
            <a:r>
              <a:rPr lang="en-US" sz="2000" dirty="0" err="1" smtClean="0">
                <a:effectLst>
                  <a:outerShdw blurRad="38100" dist="38100" dir="2700000" algn="tl">
                    <a:srgbClr val="000000">
                      <a:alpha val="43137"/>
                    </a:srgbClr>
                  </a:outerShdw>
                </a:effectLst>
              </a:rPr>
              <a:t>Fertil</a:t>
            </a:r>
            <a:r>
              <a:rPr lang="tr-TR" sz="2000" dirty="0" smtClean="0">
                <a:effectLst>
                  <a:outerShdw blurRad="38100" dist="38100" dir="2700000" algn="tl">
                    <a:srgbClr val="000000">
                      <a:alpha val="43137"/>
                    </a:srgbClr>
                  </a:outerShdw>
                </a:effectLst>
              </a:rPr>
              <a:t> </a:t>
            </a:r>
            <a:r>
              <a:rPr lang="en-US" sz="2000" dirty="0" err="1" smtClean="0">
                <a:effectLst>
                  <a:outerShdw blurRad="38100" dist="38100" dir="2700000" algn="tl">
                    <a:srgbClr val="000000">
                      <a:alpha val="43137"/>
                    </a:srgbClr>
                  </a:outerShdw>
                </a:effectLst>
              </a:rPr>
              <a:t>Steri</a:t>
            </a:r>
            <a:r>
              <a:rPr lang="tr-TR" sz="2000" dirty="0" smtClean="0">
                <a:effectLst>
                  <a:outerShdw blurRad="38100" dist="38100" dir="2700000" algn="tl">
                    <a:srgbClr val="000000">
                      <a:alpha val="43137"/>
                    </a:srgbClr>
                  </a:outerShdw>
                </a:effectLst>
              </a:rPr>
              <a:t>l 2014</a:t>
            </a:r>
            <a:r>
              <a:rPr lang="en-US" sz="2000" dirty="0" smtClean="0">
                <a:effectLst>
                  <a:outerShdw blurRad="38100" dist="38100" dir="2700000" algn="tl">
                    <a:srgbClr val="000000">
                      <a:alpha val="43137"/>
                    </a:srgbClr>
                  </a:outerShdw>
                </a:effectLst>
              </a:rPr>
              <a:t>;102:802–7</a:t>
            </a:r>
            <a:endParaRPr lang="en-US" sz="2000" dirty="0">
              <a:effectLst>
                <a:outerShdw blurRad="38100" dist="38100" dir="2700000" algn="tl">
                  <a:srgbClr val="000000">
                    <a:alpha val="43137"/>
                  </a:srgbClr>
                </a:outerShdw>
              </a:effectLst>
            </a:endParaRPr>
          </a:p>
        </p:txBody>
      </p:sp>
      <p:pic>
        <p:nvPicPr>
          <p:cNvPr id="54274" name="Picture 2"/>
          <p:cNvPicPr>
            <a:picLocks noChangeAspect="1" noChangeArrowheads="1"/>
          </p:cNvPicPr>
          <p:nvPr/>
        </p:nvPicPr>
        <p:blipFill>
          <a:blip r:embed="rId4" cstate="print"/>
          <a:srcRect/>
          <a:stretch>
            <a:fillRect/>
          </a:stretch>
        </p:blipFill>
        <p:spPr bwMode="auto">
          <a:xfrm>
            <a:off x="124699" y="2571744"/>
            <a:ext cx="8876457" cy="4286256"/>
          </a:xfrm>
          <a:prstGeom prst="rect">
            <a:avLst/>
          </a:prstGeom>
          <a:noFill/>
          <a:ln w="9525">
            <a:noFill/>
            <a:miter lim="800000"/>
            <a:headEnd/>
            <a:tailEnd/>
          </a:ln>
          <a:effectLst/>
        </p:spPr>
      </p:pic>
      <p:sp>
        <p:nvSpPr>
          <p:cNvPr id="8" name="Rectangle 7"/>
          <p:cNvSpPr/>
          <p:nvPr/>
        </p:nvSpPr>
        <p:spPr bwMode="auto">
          <a:xfrm>
            <a:off x="0" y="4000504"/>
            <a:ext cx="9144000" cy="1214446"/>
          </a:xfrm>
          <a:prstGeom prst="rect">
            <a:avLst/>
          </a:prstGeom>
          <a:noFill/>
          <a:ln w="76200" cap="flat" cmpd="sng" algn="ctr">
            <a:solidFill>
              <a:srgbClr val="FF0000"/>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9" name="TextBox 8"/>
          <p:cNvSpPr txBox="1"/>
          <p:nvPr/>
        </p:nvSpPr>
        <p:spPr>
          <a:xfrm>
            <a:off x="2214546" y="4786322"/>
            <a:ext cx="1214446" cy="430887"/>
          </a:xfrm>
          <a:prstGeom prst="rect">
            <a:avLst/>
          </a:prstGeom>
          <a:solidFill>
            <a:srgbClr val="FF0000"/>
          </a:solidFill>
          <a:ln>
            <a:noFill/>
          </a:ln>
        </p:spPr>
        <p:txBody>
          <a:bodyPr wrap="square" rtlCol="0">
            <a:spAutoFit/>
          </a:bodyPr>
          <a:lstStyle/>
          <a:p>
            <a:r>
              <a:rPr lang="tr-TR" sz="2200" dirty="0" smtClean="0">
                <a:effectLst>
                  <a:outerShdw blurRad="38100" dist="38100" dir="2700000" algn="tl">
                    <a:srgbClr val="000000">
                      <a:alpha val="43137"/>
                    </a:srgbClr>
                  </a:outerShdw>
                </a:effectLst>
                <a:sym typeface="Symbol"/>
              </a:rPr>
              <a:t></a:t>
            </a:r>
            <a:r>
              <a:rPr lang="tr-TR" sz="2200" dirty="0" smtClean="0">
                <a:effectLst>
                  <a:outerShdw blurRad="38100" dist="38100" dir="2700000" algn="tl">
                    <a:srgbClr val="000000">
                      <a:alpha val="43137"/>
                    </a:srgbClr>
                  </a:outerShdw>
                </a:effectLst>
              </a:rPr>
              <a:t>39 </a:t>
            </a:r>
            <a:r>
              <a:rPr lang="tr-TR" sz="2200" dirty="0" err="1" smtClean="0">
                <a:effectLst>
                  <a:outerShdw blurRad="38100" dist="38100" dir="2700000" algn="tl">
                    <a:srgbClr val="000000">
                      <a:alpha val="43137"/>
                    </a:srgbClr>
                  </a:outerShdw>
                </a:effectLst>
              </a:rPr>
              <a:t>yrs</a:t>
            </a:r>
            <a:endParaRPr lang="en-US" sz="2200" dirty="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par>
    </p:tnLst>
  </p:timing>
</p:sld>
</file>

<file path=ppt/slides/slide16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0" y="214298"/>
            <a:ext cx="9144000" cy="1143000"/>
          </a:xfrm>
        </p:spPr>
        <p:txBody>
          <a:bodyPr/>
          <a:lstStyle/>
          <a:p>
            <a:r>
              <a:rPr lang="tr-TR" dirty="0" err="1" smtClean="0"/>
              <a:t>Surgical</a:t>
            </a:r>
            <a:r>
              <a:rPr lang="tr-TR" dirty="0" smtClean="0"/>
              <a:t> </a:t>
            </a:r>
            <a:r>
              <a:rPr lang="tr-TR" dirty="0" err="1" smtClean="0"/>
              <a:t>Treatment</a:t>
            </a:r>
            <a:r>
              <a:rPr lang="tr-TR" dirty="0" smtClean="0"/>
              <a:t> of </a:t>
            </a:r>
            <a:r>
              <a:rPr lang="tr-TR" dirty="0" err="1" smtClean="0"/>
              <a:t>Adenomyosis</a:t>
            </a:r>
            <a:r>
              <a:rPr lang="tr-TR" dirty="0" smtClean="0"/>
              <a:t/>
            </a:r>
            <a:br>
              <a:rPr lang="tr-TR" dirty="0" smtClean="0"/>
            </a:br>
            <a:r>
              <a:rPr lang="tr-TR" sz="3600" dirty="0" err="1" smtClean="0">
                <a:solidFill>
                  <a:srgbClr val="00FFFF"/>
                </a:solidFill>
              </a:rPr>
              <a:t>Conclusions</a:t>
            </a:r>
            <a:endParaRPr lang="en-US" dirty="0">
              <a:solidFill>
                <a:srgbClr val="00FFFF"/>
              </a:solidFill>
            </a:endParaRPr>
          </a:p>
        </p:txBody>
      </p:sp>
      <p:pic>
        <p:nvPicPr>
          <p:cNvPr id="45058" name="Picture 2"/>
          <p:cNvPicPr>
            <a:picLocks noChangeAspect="1" noChangeArrowheads="1"/>
          </p:cNvPicPr>
          <p:nvPr/>
        </p:nvPicPr>
        <p:blipFill>
          <a:blip r:embed="rId2" cstate="print"/>
          <a:srcRect/>
          <a:stretch>
            <a:fillRect/>
          </a:stretch>
        </p:blipFill>
        <p:spPr bwMode="auto">
          <a:xfrm>
            <a:off x="0" y="1471524"/>
            <a:ext cx="9144000" cy="5386500"/>
          </a:xfrm>
          <a:prstGeom prst="rect">
            <a:avLst/>
          </a:prstGeom>
          <a:noFill/>
          <a:ln w="9525">
            <a:noFill/>
            <a:miter lim="800000"/>
            <a:headEnd/>
            <a:tailEnd/>
          </a:ln>
          <a:effectLst/>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z="4800" dirty="0" err="1" smtClean="0"/>
              <a:t>Adenomyosis</a:t>
            </a:r>
            <a:r>
              <a:rPr lang="tr-TR" sz="4800" dirty="0" smtClean="0"/>
              <a:t> </a:t>
            </a:r>
            <a:r>
              <a:rPr lang="tr-TR" sz="4800" dirty="0" err="1" smtClean="0"/>
              <a:t>Treatment</a:t>
            </a:r>
            <a:r>
              <a:rPr lang="tr-TR" dirty="0" smtClean="0"/>
              <a:t/>
            </a:r>
            <a:br>
              <a:rPr lang="tr-TR" dirty="0" smtClean="0"/>
            </a:br>
            <a:r>
              <a:rPr lang="tr-TR" dirty="0" err="1" smtClean="0">
                <a:solidFill>
                  <a:srgbClr val="00FFFF"/>
                </a:solidFill>
              </a:rPr>
              <a:t>Pain</a:t>
            </a:r>
            <a:r>
              <a:rPr lang="tr-TR" dirty="0" smtClean="0">
                <a:solidFill>
                  <a:srgbClr val="00FFFF"/>
                </a:solidFill>
              </a:rPr>
              <a:t> </a:t>
            </a:r>
            <a:r>
              <a:rPr lang="tr-TR" dirty="0" err="1" smtClean="0">
                <a:solidFill>
                  <a:srgbClr val="00FFFF"/>
                </a:solidFill>
              </a:rPr>
              <a:t>Reduction</a:t>
            </a:r>
            <a:endParaRPr lang="en-US" dirty="0">
              <a:solidFill>
                <a:srgbClr val="00FFFF"/>
              </a:solidFill>
            </a:endParaRPr>
          </a:p>
        </p:txBody>
      </p:sp>
      <p:sp>
        <p:nvSpPr>
          <p:cNvPr id="3" name="Content Placeholder 2"/>
          <p:cNvSpPr>
            <a:spLocks noGrp="1"/>
          </p:cNvSpPr>
          <p:nvPr>
            <p:ph idx="1"/>
          </p:nvPr>
        </p:nvSpPr>
        <p:spPr/>
        <p:txBody>
          <a:bodyPr/>
          <a:lstStyle/>
          <a:p>
            <a:pPr>
              <a:buNone/>
            </a:pPr>
            <a:r>
              <a:rPr lang="tr-TR" sz="3200" dirty="0" smtClean="0"/>
              <a:t>								</a:t>
            </a:r>
            <a:r>
              <a:rPr lang="tr-TR" sz="3200" dirty="0" smtClean="0">
                <a:solidFill>
                  <a:schemeClr val="tx2"/>
                </a:solidFill>
              </a:rPr>
              <a:t>%</a:t>
            </a:r>
          </a:p>
          <a:p>
            <a:pPr>
              <a:buNone/>
            </a:pPr>
            <a:r>
              <a:rPr lang="en-US" sz="3200" dirty="0" smtClean="0"/>
              <a:t>Complete resection</a:t>
            </a:r>
            <a:r>
              <a:rPr lang="tr-TR" sz="3200" dirty="0" smtClean="0"/>
              <a:t>			</a:t>
            </a:r>
            <a:r>
              <a:rPr lang="en-US" sz="3200" dirty="0" smtClean="0"/>
              <a:t>82.0</a:t>
            </a:r>
            <a:endParaRPr lang="tr-TR" sz="3200" dirty="0" smtClean="0"/>
          </a:p>
          <a:p>
            <a:pPr>
              <a:buNone/>
            </a:pPr>
            <a:r>
              <a:rPr lang="en-US" sz="3200" dirty="0" smtClean="0"/>
              <a:t>Partial resection</a:t>
            </a:r>
            <a:r>
              <a:rPr lang="tr-TR" sz="3200" dirty="0" smtClean="0"/>
              <a:t>				</a:t>
            </a:r>
            <a:r>
              <a:rPr lang="en-US" sz="3200" dirty="0" smtClean="0"/>
              <a:t>81.8</a:t>
            </a:r>
            <a:endParaRPr lang="tr-TR" sz="3200" dirty="0" smtClean="0"/>
          </a:p>
          <a:p>
            <a:pPr>
              <a:buNone/>
            </a:pPr>
            <a:r>
              <a:rPr lang="tr-TR" sz="3200" dirty="0" smtClean="0"/>
              <a:t>C</a:t>
            </a:r>
            <a:r>
              <a:rPr lang="en-US" sz="3200" dirty="0" err="1" smtClean="0"/>
              <a:t>ystic</a:t>
            </a:r>
            <a:r>
              <a:rPr lang="en-US" sz="3200" dirty="0" smtClean="0"/>
              <a:t> </a:t>
            </a:r>
            <a:r>
              <a:rPr lang="en-US" sz="3200" dirty="0" err="1" smtClean="0"/>
              <a:t>adenomyosis</a:t>
            </a:r>
            <a:r>
              <a:rPr lang="tr-TR" sz="3200" dirty="0" smtClean="0"/>
              <a:t>			</a:t>
            </a:r>
            <a:r>
              <a:rPr lang="en-US" sz="3200" dirty="0" smtClean="0"/>
              <a:t>86.1</a:t>
            </a:r>
            <a:endParaRPr lang="tr-TR" sz="3200" dirty="0" smtClean="0"/>
          </a:p>
          <a:p>
            <a:pPr>
              <a:buNone/>
            </a:pPr>
            <a:r>
              <a:rPr lang="en-US" sz="3200" dirty="0" smtClean="0"/>
              <a:t>Other technique</a:t>
            </a:r>
            <a:r>
              <a:rPr lang="tr-TR" sz="3200" dirty="0" smtClean="0"/>
              <a:t>				</a:t>
            </a:r>
            <a:r>
              <a:rPr lang="en-US" sz="3200" dirty="0" smtClean="0"/>
              <a:t>54.6 </a:t>
            </a:r>
            <a:endParaRPr lang="en-US" sz="3200" dirty="0"/>
          </a:p>
        </p:txBody>
      </p:sp>
      <p:sp>
        <p:nvSpPr>
          <p:cNvPr id="5" name="TextBox 4"/>
          <p:cNvSpPr txBox="1"/>
          <p:nvPr/>
        </p:nvSpPr>
        <p:spPr>
          <a:xfrm>
            <a:off x="4714876" y="6215082"/>
            <a:ext cx="4214842" cy="369332"/>
          </a:xfrm>
          <a:prstGeom prst="rect">
            <a:avLst/>
          </a:prstGeom>
          <a:noFill/>
        </p:spPr>
        <p:txBody>
          <a:bodyPr wrap="square" rtlCol="0">
            <a:spAutoFit/>
          </a:bodyPr>
          <a:lstStyle/>
          <a:p>
            <a:pPr algn="r"/>
            <a:r>
              <a:rPr lang="en-US" sz="1800" dirty="0" err="1" smtClean="0">
                <a:solidFill>
                  <a:srgbClr val="FF0000"/>
                </a:solidFill>
              </a:rPr>
              <a:t>Grimbizis</a:t>
            </a:r>
            <a:r>
              <a:rPr lang="en-US" sz="1800" dirty="0" smtClean="0">
                <a:solidFill>
                  <a:srgbClr val="FF0000"/>
                </a:solidFill>
              </a:rPr>
              <a:t> </a:t>
            </a:r>
            <a:r>
              <a:rPr lang="en-US" sz="1800" dirty="0" err="1" smtClean="0">
                <a:solidFill>
                  <a:srgbClr val="FF0000"/>
                </a:solidFill>
              </a:rPr>
              <a:t>Fertil</a:t>
            </a:r>
            <a:r>
              <a:rPr lang="en-US" sz="1800" dirty="0" smtClean="0">
                <a:solidFill>
                  <a:srgbClr val="FF0000"/>
                </a:solidFill>
              </a:rPr>
              <a:t> </a:t>
            </a:r>
            <a:r>
              <a:rPr lang="en-US" sz="1800" dirty="0" err="1" smtClean="0">
                <a:solidFill>
                  <a:srgbClr val="FF0000"/>
                </a:solidFill>
              </a:rPr>
              <a:t>Steril</a:t>
            </a:r>
            <a:r>
              <a:rPr lang="en-US" sz="1800" dirty="0" smtClean="0">
                <a:solidFill>
                  <a:srgbClr val="FF0000"/>
                </a:solidFill>
              </a:rPr>
              <a:t>, 2014</a:t>
            </a:r>
            <a:endParaRPr lang="en-US" sz="1800" dirty="0">
              <a:solidFill>
                <a:srgbClr val="FF0000"/>
              </a:solidFill>
            </a:endParaRPr>
          </a:p>
        </p:txBody>
      </p:sp>
      <p:cxnSp>
        <p:nvCxnSpPr>
          <p:cNvPr id="7" name="Straight Connector 6"/>
          <p:cNvCxnSpPr/>
          <p:nvPr/>
        </p:nvCxnSpPr>
        <p:spPr bwMode="auto">
          <a:xfrm>
            <a:off x="500034" y="2571744"/>
            <a:ext cx="7286676" cy="0"/>
          </a:xfrm>
          <a:prstGeom prst="line">
            <a:avLst/>
          </a:prstGeom>
          <a:solidFill>
            <a:schemeClr val="accent1"/>
          </a:solidFill>
          <a:ln w="12700" cap="flat" cmpd="sng" algn="ctr">
            <a:solidFill>
              <a:schemeClr val="tx2"/>
            </a:solidFill>
            <a:prstDash val="solid"/>
            <a:round/>
            <a:headEnd type="none" w="sm" len="sm"/>
            <a:tailEnd type="none" w="sm" len="sm"/>
          </a:ln>
          <a:effectLst/>
        </p:spPr>
      </p:cxnSp>
      <p:cxnSp>
        <p:nvCxnSpPr>
          <p:cNvPr id="8" name="Straight Connector 7"/>
          <p:cNvCxnSpPr/>
          <p:nvPr/>
        </p:nvCxnSpPr>
        <p:spPr bwMode="auto">
          <a:xfrm>
            <a:off x="500034" y="4929198"/>
            <a:ext cx="7286676" cy="0"/>
          </a:xfrm>
          <a:prstGeom prst="line">
            <a:avLst/>
          </a:prstGeom>
          <a:solidFill>
            <a:schemeClr val="accent1"/>
          </a:solidFill>
          <a:ln w="12700" cap="flat" cmpd="sng" algn="ctr">
            <a:solidFill>
              <a:schemeClr val="tx2"/>
            </a:solidFill>
            <a:prstDash val="solid"/>
            <a:round/>
            <a:headEnd type="none" w="sm" len="sm"/>
            <a:tailEnd type="none" w="sm" len="sm"/>
          </a:ln>
          <a:effectLst/>
        </p:spPr>
      </p:cxnSp>
      <p:cxnSp>
        <p:nvCxnSpPr>
          <p:cNvPr id="9" name="Straight Connector 8"/>
          <p:cNvCxnSpPr/>
          <p:nvPr/>
        </p:nvCxnSpPr>
        <p:spPr bwMode="auto">
          <a:xfrm>
            <a:off x="500034" y="1928802"/>
            <a:ext cx="7286676" cy="0"/>
          </a:xfrm>
          <a:prstGeom prst="line">
            <a:avLst/>
          </a:prstGeom>
          <a:solidFill>
            <a:schemeClr val="accent1"/>
          </a:solidFill>
          <a:ln w="12700" cap="flat" cmpd="sng" algn="ctr">
            <a:solidFill>
              <a:schemeClr val="tx2"/>
            </a:solidFill>
            <a:prstDash val="solid"/>
            <a:round/>
            <a:headEnd type="none" w="sm" len="sm"/>
            <a:tailEnd type="none" w="sm" len="sm"/>
          </a:ln>
          <a:effectLst/>
        </p:spPr>
      </p:cxnSp>
    </p:spTree>
  </p:cSld>
  <p:clrMapOvr>
    <a:masterClrMapping/>
  </p:clrMapOvr>
  <p:timing>
    <p:tnLst>
      <p:par>
        <p:cTn id="1" dur="indefinite" restart="never" nodeType="tmRoot"/>
      </p:par>
    </p:tnLst>
  </p:timing>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214298"/>
            <a:ext cx="7772400" cy="1143000"/>
          </a:xfrm>
        </p:spPr>
        <p:txBody>
          <a:bodyPr/>
          <a:lstStyle/>
          <a:p>
            <a:r>
              <a:rPr lang="tr-TR" sz="4800" dirty="0" err="1" smtClean="0"/>
              <a:t>Adenomyosis</a:t>
            </a:r>
            <a:r>
              <a:rPr lang="tr-TR" sz="4800" dirty="0" smtClean="0"/>
              <a:t> </a:t>
            </a:r>
            <a:r>
              <a:rPr lang="tr-TR" sz="4800" dirty="0" err="1" smtClean="0"/>
              <a:t>Treatment</a:t>
            </a:r>
            <a:r>
              <a:rPr lang="tr-TR" dirty="0" smtClean="0"/>
              <a:t/>
            </a:r>
            <a:br>
              <a:rPr lang="tr-TR" dirty="0" smtClean="0"/>
            </a:br>
            <a:r>
              <a:rPr lang="tr-TR" dirty="0" err="1" smtClean="0">
                <a:solidFill>
                  <a:srgbClr val="00FFFF"/>
                </a:solidFill>
              </a:rPr>
              <a:t>Fertility</a:t>
            </a:r>
            <a:endParaRPr lang="en-US" dirty="0">
              <a:solidFill>
                <a:srgbClr val="00FFFF"/>
              </a:solidFill>
            </a:endParaRPr>
          </a:p>
        </p:txBody>
      </p:sp>
      <p:sp>
        <p:nvSpPr>
          <p:cNvPr id="3" name="Content Placeholder 2"/>
          <p:cNvSpPr>
            <a:spLocks noGrp="1"/>
          </p:cNvSpPr>
          <p:nvPr>
            <p:ph idx="1"/>
          </p:nvPr>
        </p:nvSpPr>
        <p:spPr>
          <a:xfrm>
            <a:off x="714348" y="1428736"/>
            <a:ext cx="7772400" cy="4643470"/>
          </a:xfrm>
        </p:spPr>
        <p:txBody>
          <a:bodyPr/>
          <a:lstStyle/>
          <a:p>
            <a:pPr>
              <a:buNone/>
            </a:pPr>
            <a:r>
              <a:rPr lang="tr-TR" sz="3200" dirty="0" smtClean="0"/>
              <a:t>								%</a:t>
            </a:r>
          </a:p>
          <a:p>
            <a:pPr>
              <a:buNone/>
            </a:pPr>
            <a:r>
              <a:rPr lang="tr-TR" sz="3200" dirty="0" smtClean="0">
                <a:solidFill>
                  <a:srgbClr val="00FF00"/>
                </a:solidFill>
              </a:rPr>
              <a:t>Pregnancy rate </a:t>
            </a:r>
            <a:r>
              <a:rPr lang="tr-TR" sz="3200" dirty="0" err="1" smtClean="0">
                <a:solidFill>
                  <a:srgbClr val="00FF00"/>
                </a:solidFill>
              </a:rPr>
              <a:t>improvement</a:t>
            </a:r>
            <a:endParaRPr lang="tr-TR" sz="3200" dirty="0" smtClean="0">
              <a:solidFill>
                <a:srgbClr val="00FF00"/>
              </a:solidFill>
            </a:endParaRPr>
          </a:p>
          <a:p>
            <a:r>
              <a:rPr lang="tr-TR" sz="3200" dirty="0" err="1" smtClean="0"/>
              <a:t>Partial</a:t>
            </a:r>
            <a:r>
              <a:rPr lang="tr-TR" sz="3200" dirty="0" smtClean="0"/>
              <a:t> </a:t>
            </a:r>
            <a:r>
              <a:rPr lang="tr-TR" sz="3200" dirty="0" err="1" smtClean="0"/>
              <a:t>resection</a:t>
            </a:r>
            <a:r>
              <a:rPr lang="tr-TR" sz="3200" dirty="0" smtClean="0"/>
              <a:t>			46.8</a:t>
            </a:r>
          </a:p>
          <a:p>
            <a:r>
              <a:rPr lang="tr-TR" sz="3200" dirty="0" err="1" smtClean="0"/>
              <a:t>Complete</a:t>
            </a:r>
            <a:r>
              <a:rPr lang="tr-TR" sz="3200" dirty="0" smtClean="0"/>
              <a:t> </a:t>
            </a:r>
            <a:r>
              <a:rPr lang="tr-TR" sz="3200" dirty="0" err="1" smtClean="0"/>
              <a:t>resection</a:t>
            </a:r>
            <a:r>
              <a:rPr lang="tr-TR" sz="3200" dirty="0" smtClean="0"/>
              <a:t> 		50.8</a:t>
            </a:r>
          </a:p>
          <a:p>
            <a:endParaRPr lang="tr-TR" sz="3200" dirty="0" smtClean="0"/>
          </a:p>
          <a:p>
            <a:pPr>
              <a:buNone/>
            </a:pPr>
            <a:r>
              <a:rPr lang="tr-TR" sz="3200" dirty="0" err="1" smtClean="0">
                <a:solidFill>
                  <a:srgbClr val="FF9900"/>
                </a:solidFill>
              </a:rPr>
              <a:t>Abortion</a:t>
            </a:r>
            <a:endParaRPr lang="tr-TR" sz="3200" dirty="0" smtClean="0">
              <a:solidFill>
                <a:srgbClr val="FF9900"/>
              </a:solidFill>
            </a:endParaRPr>
          </a:p>
          <a:p>
            <a:r>
              <a:rPr lang="tr-TR" sz="3200" dirty="0" err="1" smtClean="0"/>
              <a:t>Partial</a:t>
            </a:r>
            <a:r>
              <a:rPr lang="tr-TR" sz="3200" dirty="0" smtClean="0"/>
              <a:t> </a:t>
            </a:r>
            <a:r>
              <a:rPr lang="tr-TR" sz="3200" dirty="0" err="1" smtClean="0"/>
              <a:t>resection</a:t>
            </a:r>
            <a:r>
              <a:rPr lang="tr-TR" sz="3200" dirty="0" smtClean="0"/>
              <a:t>			26.7</a:t>
            </a:r>
          </a:p>
          <a:p>
            <a:r>
              <a:rPr lang="tr-TR" sz="3200" dirty="0" err="1" smtClean="0"/>
              <a:t>Complete</a:t>
            </a:r>
            <a:r>
              <a:rPr lang="tr-TR" sz="3200" dirty="0" smtClean="0"/>
              <a:t> </a:t>
            </a:r>
            <a:r>
              <a:rPr lang="tr-TR" sz="3200" dirty="0" err="1" smtClean="0"/>
              <a:t>resection</a:t>
            </a:r>
            <a:r>
              <a:rPr lang="tr-TR" sz="3200" dirty="0" smtClean="0"/>
              <a:t> 		16.9</a:t>
            </a:r>
          </a:p>
        </p:txBody>
      </p:sp>
      <p:sp>
        <p:nvSpPr>
          <p:cNvPr id="4" name="TextBox 3"/>
          <p:cNvSpPr txBox="1"/>
          <p:nvPr/>
        </p:nvSpPr>
        <p:spPr>
          <a:xfrm>
            <a:off x="4714876" y="6215082"/>
            <a:ext cx="4214842" cy="369332"/>
          </a:xfrm>
          <a:prstGeom prst="rect">
            <a:avLst/>
          </a:prstGeom>
          <a:noFill/>
        </p:spPr>
        <p:txBody>
          <a:bodyPr wrap="square" rtlCol="0">
            <a:spAutoFit/>
          </a:bodyPr>
          <a:lstStyle/>
          <a:p>
            <a:pPr algn="r"/>
            <a:r>
              <a:rPr lang="en-US" sz="1800" dirty="0" err="1" smtClean="0">
                <a:solidFill>
                  <a:srgbClr val="FF0000"/>
                </a:solidFill>
              </a:rPr>
              <a:t>Grimbizis</a:t>
            </a:r>
            <a:r>
              <a:rPr lang="en-US" sz="1800" dirty="0" smtClean="0">
                <a:solidFill>
                  <a:srgbClr val="FF0000"/>
                </a:solidFill>
              </a:rPr>
              <a:t> </a:t>
            </a:r>
            <a:r>
              <a:rPr lang="en-US" sz="1800" dirty="0" err="1" smtClean="0">
                <a:solidFill>
                  <a:srgbClr val="FF0000"/>
                </a:solidFill>
              </a:rPr>
              <a:t>Fertil</a:t>
            </a:r>
            <a:r>
              <a:rPr lang="en-US" sz="1800" dirty="0" smtClean="0">
                <a:solidFill>
                  <a:srgbClr val="FF0000"/>
                </a:solidFill>
              </a:rPr>
              <a:t> </a:t>
            </a:r>
            <a:r>
              <a:rPr lang="en-US" sz="1800" dirty="0" err="1" smtClean="0">
                <a:solidFill>
                  <a:srgbClr val="FF0000"/>
                </a:solidFill>
              </a:rPr>
              <a:t>Steril</a:t>
            </a:r>
            <a:r>
              <a:rPr lang="en-US" sz="1800" dirty="0" smtClean="0">
                <a:solidFill>
                  <a:srgbClr val="FF0000"/>
                </a:solidFill>
              </a:rPr>
              <a:t>, 2014</a:t>
            </a:r>
            <a:endParaRPr lang="en-US" sz="1800" dirty="0">
              <a:solidFill>
                <a:srgbClr val="FF0000"/>
              </a:solidFill>
            </a:endParaRPr>
          </a:p>
        </p:txBody>
      </p:sp>
      <p:cxnSp>
        <p:nvCxnSpPr>
          <p:cNvPr id="5" name="Straight Connector 4"/>
          <p:cNvCxnSpPr/>
          <p:nvPr/>
        </p:nvCxnSpPr>
        <p:spPr bwMode="auto">
          <a:xfrm>
            <a:off x="500034" y="1428736"/>
            <a:ext cx="7286676" cy="0"/>
          </a:xfrm>
          <a:prstGeom prst="line">
            <a:avLst/>
          </a:prstGeom>
          <a:solidFill>
            <a:schemeClr val="accent1"/>
          </a:solidFill>
          <a:ln w="12700" cap="flat" cmpd="sng" algn="ctr">
            <a:solidFill>
              <a:schemeClr val="tx2"/>
            </a:solidFill>
            <a:prstDash val="solid"/>
            <a:round/>
            <a:headEnd type="none" w="sm" len="sm"/>
            <a:tailEnd type="none" w="sm" len="sm"/>
          </a:ln>
          <a:effectLst/>
        </p:spPr>
      </p:cxnSp>
      <p:cxnSp>
        <p:nvCxnSpPr>
          <p:cNvPr id="6" name="Straight Connector 5"/>
          <p:cNvCxnSpPr/>
          <p:nvPr/>
        </p:nvCxnSpPr>
        <p:spPr bwMode="auto">
          <a:xfrm>
            <a:off x="500034" y="2000240"/>
            <a:ext cx="7286676" cy="0"/>
          </a:xfrm>
          <a:prstGeom prst="line">
            <a:avLst/>
          </a:prstGeom>
          <a:solidFill>
            <a:schemeClr val="accent1"/>
          </a:solidFill>
          <a:ln w="12700" cap="flat" cmpd="sng" algn="ctr">
            <a:solidFill>
              <a:schemeClr val="tx2"/>
            </a:solidFill>
            <a:prstDash val="solid"/>
            <a:round/>
            <a:headEnd type="none" w="sm" len="sm"/>
            <a:tailEnd type="none" w="sm" len="sm"/>
          </a:ln>
          <a:effectLst/>
        </p:spPr>
      </p:cxnSp>
      <p:cxnSp>
        <p:nvCxnSpPr>
          <p:cNvPr id="7" name="Straight Connector 6"/>
          <p:cNvCxnSpPr/>
          <p:nvPr/>
        </p:nvCxnSpPr>
        <p:spPr bwMode="auto">
          <a:xfrm>
            <a:off x="571472" y="6143644"/>
            <a:ext cx="7286676" cy="0"/>
          </a:xfrm>
          <a:prstGeom prst="line">
            <a:avLst/>
          </a:prstGeom>
          <a:solidFill>
            <a:schemeClr val="accent1"/>
          </a:solidFill>
          <a:ln w="12700" cap="flat" cmpd="sng" algn="ctr">
            <a:solidFill>
              <a:schemeClr val="tx2"/>
            </a:solidFill>
            <a:prstDash val="solid"/>
            <a:round/>
            <a:headEnd type="none" w="sm" len="sm"/>
            <a:tailEnd type="none" w="sm" len="sm"/>
          </a:ln>
          <a:effectLst/>
        </p:spPr>
      </p:cxnSp>
    </p:spTree>
  </p:cSld>
  <p:clrMapOvr>
    <a:masterClrMapping/>
  </p:clrMapOvr>
  <p:timing>
    <p:tnLst>
      <p:par>
        <p:cTn id="1" dur="indefinite" restart="never" nodeType="tmRoot"/>
      </p:par>
    </p:tnLst>
  </p:timing>
</p:sld>
</file>

<file path=ppt/slides/slide16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57346" name="Picture 2"/>
          <p:cNvPicPr>
            <a:picLocks noChangeAspect="1" noChangeArrowheads="1"/>
          </p:cNvPicPr>
          <p:nvPr/>
        </p:nvPicPr>
        <p:blipFill>
          <a:blip r:embed="rId3" cstate="print"/>
          <a:srcRect/>
          <a:stretch>
            <a:fillRect/>
          </a:stretch>
        </p:blipFill>
        <p:spPr bwMode="auto">
          <a:xfrm>
            <a:off x="0" y="-71462"/>
            <a:ext cx="9202080" cy="2143116"/>
          </a:xfrm>
          <a:prstGeom prst="rect">
            <a:avLst/>
          </a:prstGeom>
          <a:noFill/>
          <a:ln w="9525">
            <a:noFill/>
            <a:miter lim="800000"/>
            <a:headEnd/>
            <a:tailEnd/>
          </a:ln>
          <a:effectLst/>
        </p:spPr>
      </p:pic>
      <p:pic>
        <p:nvPicPr>
          <p:cNvPr id="57347" name="Picture 3"/>
          <p:cNvPicPr>
            <a:picLocks noChangeAspect="1" noChangeArrowheads="1"/>
          </p:cNvPicPr>
          <p:nvPr/>
        </p:nvPicPr>
        <p:blipFill>
          <a:blip r:embed="rId4" cstate="print"/>
          <a:srcRect/>
          <a:stretch>
            <a:fillRect/>
          </a:stretch>
        </p:blipFill>
        <p:spPr bwMode="auto">
          <a:xfrm>
            <a:off x="1000100" y="2000240"/>
            <a:ext cx="6715172" cy="4801788"/>
          </a:xfrm>
          <a:prstGeom prst="rect">
            <a:avLst/>
          </a:prstGeom>
          <a:noFill/>
          <a:ln w="9525">
            <a:noFill/>
            <a:miter lim="800000"/>
            <a:headEnd/>
            <a:tailEnd/>
          </a:ln>
          <a:effectLst/>
        </p:spPr>
      </p:pic>
      <p:pic>
        <p:nvPicPr>
          <p:cNvPr id="57348" name="Picture 4"/>
          <p:cNvPicPr>
            <a:picLocks noChangeAspect="1" noChangeArrowheads="1"/>
          </p:cNvPicPr>
          <p:nvPr/>
        </p:nvPicPr>
        <p:blipFill>
          <a:blip r:embed="rId5" cstate="print"/>
          <a:srcRect/>
          <a:stretch>
            <a:fillRect/>
          </a:stretch>
        </p:blipFill>
        <p:spPr bwMode="auto">
          <a:xfrm>
            <a:off x="0" y="4214842"/>
            <a:ext cx="9144000" cy="1571636"/>
          </a:xfrm>
          <a:prstGeom prst="rect">
            <a:avLst/>
          </a:prstGeom>
          <a:noFill/>
          <a:ln w="9525">
            <a:noFill/>
            <a:miter lim="800000"/>
            <a:headEnd/>
            <a:tailEnd/>
          </a:ln>
          <a:effectLst/>
        </p:spPr>
      </p:pic>
      <p:pic>
        <p:nvPicPr>
          <p:cNvPr id="57351" name="Picture 7"/>
          <p:cNvPicPr>
            <a:picLocks noChangeAspect="1" noChangeArrowheads="1"/>
          </p:cNvPicPr>
          <p:nvPr/>
        </p:nvPicPr>
        <p:blipFill>
          <a:blip r:embed="rId6" cstate="print"/>
          <a:srcRect/>
          <a:stretch>
            <a:fillRect/>
          </a:stretch>
        </p:blipFill>
        <p:spPr bwMode="auto">
          <a:xfrm>
            <a:off x="0" y="5818467"/>
            <a:ext cx="9144000" cy="1039581"/>
          </a:xfrm>
          <a:prstGeom prst="rect">
            <a:avLst/>
          </a:prstGeom>
          <a:noFill/>
          <a:ln w="9525">
            <a:noFill/>
            <a:miter lim="800000"/>
            <a:headEnd/>
            <a:tailEnd/>
          </a:ln>
          <a:effectLst/>
        </p:spPr>
      </p:pic>
      <p:pic>
        <p:nvPicPr>
          <p:cNvPr id="57352" name="Picture 8"/>
          <p:cNvPicPr>
            <a:picLocks noChangeAspect="1" noChangeArrowheads="1"/>
          </p:cNvPicPr>
          <p:nvPr/>
        </p:nvPicPr>
        <p:blipFill>
          <a:blip r:embed="rId7" cstate="print"/>
          <a:srcRect/>
          <a:stretch>
            <a:fillRect/>
          </a:stretch>
        </p:blipFill>
        <p:spPr bwMode="auto">
          <a:xfrm>
            <a:off x="0" y="3476167"/>
            <a:ext cx="9144000" cy="738651"/>
          </a:xfrm>
          <a:prstGeom prst="rect">
            <a:avLst/>
          </a:prstGeom>
          <a:noFill/>
          <a:ln w="9525">
            <a:noFill/>
            <a:miter lim="800000"/>
            <a:headEnd/>
            <a:tailEnd/>
          </a:ln>
          <a:effectLst/>
        </p:spPr>
      </p:pic>
      <p:pic>
        <p:nvPicPr>
          <p:cNvPr id="57353" name="Picture 9"/>
          <p:cNvPicPr>
            <a:picLocks noChangeAspect="1" noChangeArrowheads="1"/>
          </p:cNvPicPr>
          <p:nvPr/>
        </p:nvPicPr>
        <p:blipFill>
          <a:blip r:embed="rId8" cstate="print"/>
          <a:srcRect/>
          <a:stretch>
            <a:fillRect/>
          </a:stretch>
        </p:blipFill>
        <p:spPr bwMode="auto">
          <a:xfrm>
            <a:off x="0" y="2715421"/>
            <a:ext cx="9144000" cy="713579"/>
          </a:xfrm>
          <a:prstGeom prst="rect">
            <a:avLst/>
          </a:prstGeom>
          <a:noFill/>
          <a:ln w="9525">
            <a:noFill/>
            <a:miter lim="800000"/>
            <a:headEnd/>
            <a:tailEnd/>
          </a:ln>
          <a:effectLst/>
        </p:spPr>
      </p:pic>
      <p:sp>
        <p:nvSpPr>
          <p:cNvPr id="10" name="Oval 9"/>
          <p:cNvSpPr/>
          <p:nvPr/>
        </p:nvSpPr>
        <p:spPr bwMode="auto">
          <a:xfrm>
            <a:off x="8215338" y="4143380"/>
            <a:ext cx="928662" cy="1571636"/>
          </a:xfrm>
          <a:prstGeom prst="ellipse">
            <a:avLst/>
          </a:prstGeom>
          <a:noFill/>
          <a:ln w="76200" cap="flat" cmpd="sng" algn="ctr">
            <a:solidFill>
              <a:srgbClr val="FF0000"/>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cxnSp>
        <p:nvCxnSpPr>
          <p:cNvPr id="14" name="Straight Connector 13"/>
          <p:cNvCxnSpPr/>
          <p:nvPr/>
        </p:nvCxnSpPr>
        <p:spPr bwMode="auto">
          <a:xfrm flipV="1">
            <a:off x="5357818" y="6286520"/>
            <a:ext cx="3786182" cy="19700"/>
          </a:xfrm>
          <a:prstGeom prst="line">
            <a:avLst/>
          </a:prstGeom>
          <a:solidFill>
            <a:schemeClr val="accent1"/>
          </a:solidFill>
          <a:ln w="38100" cap="flat" cmpd="sng" algn="ctr">
            <a:solidFill>
              <a:srgbClr val="FF0000"/>
            </a:solidFill>
            <a:prstDash val="solid"/>
            <a:round/>
            <a:headEnd type="none" w="sm" len="sm"/>
            <a:tailEnd type="none" w="sm" len="sm"/>
          </a:ln>
          <a:effectLst/>
        </p:spPr>
      </p:cxnSp>
      <p:cxnSp>
        <p:nvCxnSpPr>
          <p:cNvPr id="16" name="Straight Connector 15"/>
          <p:cNvCxnSpPr/>
          <p:nvPr/>
        </p:nvCxnSpPr>
        <p:spPr bwMode="auto">
          <a:xfrm flipV="1">
            <a:off x="0" y="6552572"/>
            <a:ext cx="9296400" cy="19700"/>
          </a:xfrm>
          <a:prstGeom prst="line">
            <a:avLst/>
          </a:prstGeom>
          <a:solidFill>
            <a:schemeClr val="accent1"/>
          </a:solidFill>
          <a:ln w="38100" cap="flat" cmpd="sng" algn="ctr">
            <a:solidFill>
              <a:srgbClr val="FF0000"/>
            </a:solidFill>
            <a:prstDash val="solid"/>
            <a:round/>
            <a:headEnd type="none" w="sm" len="sm"/>
            <a:tailEnd type="none" w="sm" len="sm"/>
          </a:ln>
          <a:effectLst/>
        </p:spPr>
      </p:cxn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57353"/>
                                        </p:tgtEl>
                                        <p:attrNameLst>
                                          <p:attrName>style.visibility</p:attrName>
                                        </p:attrNameLst>
                                      </p:cBhvr>
                                      <p:to>
                                        <p:strVal val="visible"/>
                                      </p:to>
                                    </p:set>
                                    <p:animEffect transition="in" filter="dissolve">
                                      <p:cBhvr>
                                        <p:cTn id="7" dur="500"/>
                                        <p:tgtEl>
                                          <p:spTgt spid="57353"/>
                                        </p:tgtEl>
                                      </p:cBhvr>
                                    </p:animEffect>
                                  </p:childTnLst>
                                </p:cTn>
                              </p:par>
                            </p:childTnLst>
                          </p:cTn>
                        </p:par>
                        <p:par>
                          <p:cTn id="8" fill="hold">
                            <p:stCondLst>
                              <p:cond delay="500"/>
                            </p:stCondLst>
                            <p:childTnLst>
                              <p:par>
                                <p:cTn id="9" presetID="9" presetClass="entr" presetSubtype="0" fill="hold" nodeType="afterEffect">
                                  <p:stCondLst>
                                    <p:cond delay="0"/>
                                  </p:stCondLst>
                                  <p:childTnLst>
                                    <p:set>
                                      <p:cBhvr>
                                        <p:cTn id="10" dur="1" fill="hold">
                                          <p:stCondLst>
                                            <p:cond delay="0"/>
                                          </p:stCondLst>
                                        </p:cTn>
                                        <p:tgtEl>
                                          <p:spTgt spid="57352"/>
                                        </p:tgtEl>
                                        <p:attrNameLst>
                                          <p:attrName>style.visibility</p:attrName>
                                        </p:attrNameLst>
                                      </p:cBhvr>
                                      <p:to>
                                        <p:strVal val="visible"/>
                                      </p:to>
                                    </p:set>
                                    <p:animEffect transition="in" filter="dissolve">
                                      <p:cBhvr>
                                        <p:cTn id="11" dur="500"/>
                                        <p:tgtEl>
                                          <p:spTgt spid="57352"/>
                                        </p:tgtEl>
                                      </p:cBhvr>
                                    </p:animEffect>
                                  </p:childTnLst>
                                </p:cTn>
                              </p:par>
                            </p:childTnLst>
                          </p:cTn>
                        </p:par>
                        <p:par>
                          <p:cTn id="12" fill="hold">
                            <p:stCondLst>
                              <p:cond delay="1000"/>
                            </p:stCondLst>
                            <p:childTnLst>
                              <p:par>
                                <p:cTn id="13" presetID="9" presetClass="entr" presetSubtype="0" fill="hold" nodeType="afterEffect">
                                  <p:stCondLst>
                                    <p:cond delay="0"/>
                                  </p:stCondLst>
                                  <p:childTnLst>
                                    <p:set>
                                      <p:cBhvr>
                                        <p:cTn id="14" dur="1" fill="hold">
                                          <p:stCondLst>
                                            <p:cond delay="0"/>
                                          </p:stCondLst>
                                        </p:cTn>
                                        <p:tgtEl>
                                          <p:spTgt spid="57348"/>
                                        </p:tgtEl>
                                        <p:attrNameLst>
                                          <p:attrName>style.visibility</p:attrName>
                                        </p:attrNameLst>
                                      </p:cBhvr>
                                      <p:to>
                                        <p:strVal val="visible"/>
                                      </p:to>
                                    </p:set>
                                    <p:animEffect transition="in" filter="dissolve">
                                      <p:cBhvr>
                                        <p:cTn id="15" dur="500"/>
                                        <p:tgtEl>
                                          <p:spTgt spid="57348"/>
                                        </p:tgtEl>
                                      </p:cBhvr>
                                    </p:animEffect>
                                  </p:childTnLst>
                                </p:cTn>
                              </p:par>
                            </p:childTnLst>
                          </p:cTn>
                        </p:par>
                        <p:par>
                          <p:cTn id="16" fill="hold">
                            <p:stCondLst>
                              <p:cond delay="1500"/>
                            </p:stCondLst>
                            <p:childTnLst>
                              <p:par>
                                <p:cTn id="17" presetID="9" presetClass="entr" presetSubtype="0" fill="hold" nodeType="afterEffect">
                                  <p:stCondLst>
                                    <p:cond delay="0"/>
                                  </p:stCondLst>
                                  <p:childTnLst>
                                    <p:set>
                                      <p:cBhvr>
                                        <p:cTn id="18" dur="1" fill="hold">
                                          <p:stCondLst>
                                            <p:cond delay="0"/>
                                          </p:stCondLst>
                                        </p:cTn>
                                        <p:tgtEl>
                                          <p:spTgt spid="57351"/>
                                        </p:tgtEl>
                                        <p:attrNameLst>
                                          <p:attrName>style.visibility</p:attrName>
                                        </p:attrNameLst>
                                      </p:cBhvr>
                                      <p:to>
                                        <p:strVal val="visible"/>
                                      </p:to>
                                    </p:set>
                                    <p:animEffect transition="in" filter="dissolve">
                                      <p:cBhvr>
                                        <p:cTn id="19" dur="500"/>
                                        <p:tgtEl>
                                          <p:spTgt spid="57351"/>
                                        </p:tgtEl>
                                      </p:cBhvr>
                                    </p:animEffect>
                                  </p:childTnLst>
                                </p:cTn>
                              </p:par>
                            </p:childTnLst>
                          </p:cTn>
                        </p:par>
                        <p:par>
                          <p:cTn id="20" fill="hold">
                            <p:stCondLst>
                              <p:cond delay="2000"/>
                            </p:stCondLst>
                            <p:childTnLst>
                              <p:par>
                                <p:cTn id="21" presetID="2" presetClass="entr" presetSubtype="4" fill="hold" grpId="0" nodeType="afterEffect">
                                  <p:stCondLst>
                                    <p:cond delay="0"/>
                                  </p:stCondLst>
                                  <p:childTnLst>
                                    <p:set>
                                      <p:cBhvr>
                                        <p:cTn id="22" dur="1" fill="hold">
                                          <p:stCondLst>
                                            <p:cond delay="0"/>
                                          </p:stCondLst>
                                        </p:cTn>
                                        <p:tgtEl>
                                          <p:spTgt spid="10"/>
                                        </p:tgtEl>
                                        <p:attrNameLst>
                                          <p:attrName>style.visibility</p:attrName>
                                        </p:attrNameLst>
                                      </p:cBhvr>
                                      <p:to>
                                        <p:strVal val="visible"/>
                                      </p:to>
                                    </p:set>
                                    <p:anim calcmode="lin" valueType="num">
                                      <p:cBhvr additive="base">
                                        <p:cTn id="23" dur="500" fill="hold"/>
                                        <p:tgtEl>
                                          <p:spTgt spid="10"/>
                                        </p:tgtEl>
                                        <p:attrNameLst>
                                          <p:attrName>ppt_x</p:attrName>
                                        </p:attrNameLst>
                                      </p:cBhvr>
                                      <p:tavLst>
                                        <p:tav tm="0">
                                          <p:val>
                                            <p:strVal val="#ppt_x"/>
                                          </p:val>
                                        </p:tav>
                                        <p:tav tm="100000">
                                          <p:val>
                                            <p:strVal val="#ppt_x"/>
                                          </p:val>
                                        </p:tav>
                                      </p:tavLst>
                                    </p:anim>
                                    <p:anim calcmode="lin" valueType="num">
                                      <p:cBhvr additive="base">
                                        <p:cTn id="24" dur="500" fill="hold"/>
                                        <p:tgtEl>
                                          <p:spTgt spid="10"/>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14"/>
                                        </p:tgtEl>
                                        <p:attrNameLst>
                                          <p:attrName>style.visibility</p:attrName>
                                        </p:attrNameLst>
                                      </p:cBhvr>
                                      <p:to>
                                        <p:strVal val="visible"/>
                                      </p:to>
                                    </p:set>
                                    <p:anim calcmode="lin" valueType="num">
                                      <p:cBhvr additive="base">
                                        <p:cTn id="27" dur="500" fill="hold"/>
                                        <p:tgtEl>
                                          <p:spTgt spid="14"/>
                                        </p:tgtEl>
                                        <p:attrNameLst>
                                          <p:attrName>ppt_x</p:attrName>
                                        </p:attrNameLst>
                                      </p:cBhvr>
                                      <p:tavLst>
                                        <p:tav tm="0">
                                          <p:val>
                                            <p:strVal val="#ppt_x"/>
                                          </p:val>
                                        </p:tav>
                                        <p:tav tm="100000">
                                          <p:val>
                                            <p:strVal val="#ppt_x"/>
                                          </p:val>
                                        </p:tav>
                                      </p:tavLst>
                                    </p:anim>
                                    <p:anim calcmode="lin" valueType="num">
                                      <p:cBhvr additive="base">
                                        <p:cTn id="28" dur="500" fill="hold"/>
                                        <p:tgtEl>
                                          <p:spTgt spid="14"/>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16"/>
                                        </p:tgtEl>
                                        <p:attrNameLst>
                                          <p:attrName>style.visibility</p:attrName>
                                        </p:attrNameLst>
                                      </p:cBhvr>
                                      <p:to>
                                        <p:strVal val="visible"/>
                                      </p:to>
                                    </p:set>
                                    <p:anim calcmode="lin" valueType="num">
                                      <p:cBhvr additive="base">
                                        <p:cTn id="31" dur="500" fill="hold"/>
                                        <p:tgtEl>
                                          <p:spTgt spid="16"/>
                                        </p:tgtEl>
                                        <p:attrNameLst>
                                          <p:attrName>ppt_x</p:attrName>
                                        </p:attrNameLst>
                                      </p:cBhvr>
                                      <p:tavLst>
                                        <p:tav tm="0">
                                          <p:val>
                                            <p:strVal val="#ppt_x"/>
                                          </p:val>
                                        </p:tav>
                                        <p:tav tm="100000">
                                          <p:val>
                                            <p:strVal val="#ppt_x"/>
                                          </p:val>
                                        </p:tav>
                                      </p:tavLst>
                                    </p:anim>
                                    <p:anim calcmode="lin" valueType="num">
                                      <p:cBhvr additive="base">
                                        <p:cTn id="32"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16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pSp>
        <p:nvGrpSpPr>
          <p:cNvPr id="2" name="Group 5"/>
          <p:cNvGrpSpPr>
            <a:grpSpLocks/>
          </p:cNvGrpSpPr>
          <p:nvPr/>
        </p:nvGrpSpPr>
        <p:grpSpPr bwMode="auto">
          <a:xfrm>
            <a:off x="414338" y="142875"/>
            <a:ext cx="8229600" cy="1585913"/>
            <a:chOff x="214282" y="1285860"/>
            <a:chExt cx="8229600" cy="1585922"/>
          </a:xfrm>
        </p:grpSpPr>
        <p:pic>
          <p:nvPicPr>
            <p:cNvPr id="61444" name="Picture 2"/>
            <p:cNvPicPr>
              <a:picLocks noChangeAspect="1" noChangeArrowheads="1"/>
            </p:cNvPicPr>
            <p:nvPr/>
          </p:nvPicPr>
          <p:blipFill>
            <a:blip r:embed="rId2" cstate="print"/>
            <a:srcRect/>
            <a:stretch>
              <a:fillRect/>
            </a:stretch>
          </p:blipFill>
          <p:spPr bwMode="auto">
            <a:xfrm>
              <a:off x="214282" y="1285860"/>
              <a:ext cx="8229600" cy="1562100"/>
            </a:xfrm>
            <a:prstGeom prst="rect">
              <a:avLst/>
            </a:prstGeom>
            <a:noFill/>
            <a:ln w="9525">
              <a:noFill/>
              <a:miter lim="800000"/>
              <a:headEnd/>
              <a:tailEnd/>
            </a:ln>
          </p:spPr>
        </p:pic>
        <p:pic>
          <p:nvPicPr>
            <p:cNvPr id="61445" name="Picture 4"/>
            <p:cNvPicPr>
              <a:picLocks noChangeAspect="1" noChangeArrowheads="1"/>
            </p:cNvPicPr>
            <p:nvPr/>
          </p:nvPicPr>
          <p:blipFill>
            <a:blip r:embed="rId3" cstate="print"/>
            <a:srcRect/>
            <a:stretch>
              <a:fillRect/>
            </a:stretch>
          </p:blipFill>
          <p:spPr bwMode="auto">
            <a:xfrm>
              <a:off x="6429388" y="2500306"/>
              <a:ext cx="1996684" cy="371476"/>
            </a:xfrm>
            <a:prstGeom prst="rect">
              <a:avLst/>
            </a:prstGeom>
            <a:noFill/>
            <a:ln w="9525">
              <a:noFill/>
              <a:miter lim="800000"/>
              <a:headEnd/>
              <a:tailEnd/>
            </a:ln>
          </p:spPr>
        </p:pic>
      </p:grpSp>
      <p:pic>
        <p:nvPicPr>
          <p:cNvPr id="61443" name="Picture 5"/>
          <p:cNvPicPr>
            <a:picLocks noChangeAspect="1" noChangeArrowheads="1"/>
          </p:cNvPicPr>
          <p:nvPr/>
        </p:nvPicPr>
        <p:blipFill>
          <a:blip r:embed="rId4" cstate="print"/>
          <a:srcRect/>
          <a:stretch>
            <a:fillRect/>
          </a:stretch>
        </p:blipFill>
        <p:spPr bwMode="auto">
          <a:xfrm>
            <a:off x="1357313" y="1633538"/>
            <a:ext cx="6286500" cy="5153025"/>
          </a:xfrm>
          <a:prstGeom prst="rect">
            <a:avLst/>
          </a:prstGeom>
          <a:noFill/>
          <a:ln w="9525">
            <a:noFill/>
            <a:miter lim="800000"/>
            <a:headEnd/>
            <a:tailEnd/>
          </a:ln>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Title 3"/>
          <p:cNvSpPr>
            <a:spLocks noGrp="1"/>
          </p:cNvSpPr>
          <p:nvPr>
            <p:ph type="title"/>
          </p:nvPr>
        </p:nvSpPr>
        <p:spPr>
          <a:xfrm>
            <a:off x="457200" y="1638300"/>
            <a:ext cx="8218488" cy="2798763"/>
          </a:xfrm>
        </p:spPr>
        <p:txBody>
          <a:bodyPr/>
          <a:lstStyle/>
          <a:p>
            <a:r>
              <a:rPr lang="tr-TR" smtClean="0"/>
              <a:t>Dismenore ve</a:t>
            </a:r>
            <a:br>
              <a:rPr lang="tr-TR" smtClean="0"/>
            </a:br>
            <a:r>
              <a:rPr lang="tr-TR" smtClean="0"/>
              <a:t>Kronik Pelvik Ağrıda</a:t>
            </a:r>
            <a:br>
              <a:rPr lang="tr-TR" smtClean="0"/>
            </a:br>
            <a:r>
              <a:rPr lang="tr-TR" smtClean="0"/>
              <a:t>Adenomyozise Yaklaşım</a:t>
            </a:r>
          </a:p>
        </p:txBody>
      </p:sp>
    </p:spTree>
  </p:cSld>
  <p:clrMapOvr>
    <a:masterClrMapping/>
  </p:clrMapOvr>
  <p:timing>
    <p:tnLst>
      <p:par>
        <p:cTn id="1" dur="indefinite" restart="never" nodeType="tmRoot"/>
      </p:par>
    </p:tnLst>
  </p:timing>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Title 1"/>
          <p:cNvSpPr>
            <a:spLocks noGrp="1"/>
          </p:cNvSpPr>
          <p:nvPr>
            <p:ph type="title"/>
          </p:nvPr>
        </p:nvSpPr>
        <p:spPr/>
        <p:txBody>
          <a:bodyPr/>
          <a:lstStyle/>
          <a:p>
            <a:r>
              <a:rPr lang="tr-TR" smtClean="0"/>
              <a:t>Medikal Tedavi</a:t>
            </a:r>
          </a:p>
        </p:txBody>
      </p:sp>
      <p:sp>
        <p:nvSpPr>
          <p:cNvPr id="67587" name="Content Placeholder 2"/>
          <p:cNvSpPr>
            <a:spLocks noGrp="1"/>
          </p:cNvSpPr>
          <p:nvPr>
            <p:ph idx="1"/>
          </p:nvPr>
        </p:nvSpPr>
        <p:spPr>
          <a:xfrm>
            <a:off x="357158" y="1643050"/>
            <a:ext cx="8429655" cy="4929222"/>
          </a:xfrm>
        </p:spPr>
        <p:txBody>
          <a:bodyPr/>
          <a:lstStyle/>
          <a:p>
            <a:r>
              <a:rPr lang="tr-TR" sz="2800" dirty="0" err="1" smtClean="0">
                <a:solidFill>
                  <a:srgbClr val="00FF00"/>
                </a:solidFill>
              </a:rPr>
              <a:t>Histerektomi</a:t>
            </a:r>
            <a:r>
              <a:rPr lang="tr-TR" sz="2800" dirty="0" smtClean="0">
                <a:solidFill>
                  <a:srgbClr val="00FF00"/>
                </a:solidFill>
              </a:rPr>
              <a:t> altın standart</a:t>
            </a:r>
          </a:p>
          <a:p>
            <a:r>
              <a:rPr lang="tr-TR" sz="2800" dirty="0" smtClean="0"/>
              <a:t>Hem gebelik sağlayan hem de beraberinde </a:t>
            </a:r>
            <a:r>
              <a:rPr lang="tr-TR" sz="2800" dirty="0" err="1" smtClean="0"/>
              <a:t>adenomyozis</a:t>
            </a:r>
            <a:r>
              <a:rPr lang="tr-TR" sz="2800" dirty="0" smtClean="0"/>
              <a:t> semptomlarını gideren tıbbi tedavi henüz YOK</a:t>
            </a:r>
          </a:p>
          <a:p>
            <a:r>
              <a:rPr lang="tr-TR" sz="2800" dirty="0" err="1" smtClean="0"/>
              <a:t>Medroksiprogesteron</a:t>
            </a:r>
            <a:r>
              <a:rPr lang="tr-TR" sz="2800" dirty="0" smtClean="0"/>
              <a:t> asetat, NETA, </a:t>
            </a:r>
            <a:r>
              <a:rPr lang="tr-TR" sz="2800" i="1" dirty="0" err="1" smtClean="0"/>
              <a:t>dienogest</a:t>
            </a:r>
            <a:r>
              <a:rPr lang="tr-TR" sz="2800" i="1" dirty="0" smtClean="0"/>
              <a:t>??? </a:t>
            </a:r>
            <a:r>
              <a:rPr lang="tr-TR" sz="2000" i="1" dirty="0" smtClean="0"/>
              <a:t>(</a:t>
            </a:r>
            <a:r>
              <a:rPr lang="tr-TR" sz="2000" i="1" dirty="0" err="1" smtClean="0"/>
              <a:t>Visanne</a:t>
            </a:r>
            <a:r>
              <a:rPr lang="tr-TR" sz="2000" i="1" dirty="0" smtClean="0"/>
              <a:t>, 2 mg)</a:t>
            </a:r>
            <a:endParaRPr lang="tr-TR" sz="2800" dirty="0" smtClean="0"/>
          </a:p>
          <a:p>
            <a:r>
              <a:rPr lang="tr-TR" sz="2800" dirty="0" err="1" smtClean="0"/>
              <a:t>Danazol</a:t>
            </a:r>
            <a:r>
              <a:rPr lang="tr-TR" sz="2800" dirty="0" smtClean="0"/>
              <a:t> / </a:t>
            </a:r>
            <a:r>
              <a:rPr lang="tr-TR" sz="2800" dirty="0" err="1" smtClean="0"/>
              <a:t>Danazol</a:t>
            </a:r>
            <a:r>
              <a:rPr lang="tr-TR" sz="2800" dirty="0" smtClean="0"/>
              <a:t> IUD</a:t>
            </a:r>
          </a:p>
          <a:p>
            <a:r>
              <a:rPr lang="tr-TR" sz="2800" dirty="0" smtClean="0"/>
              <a:t>LNG-IUS</a:t>
            </a:r>
          </a:p>
          <a:p>
            <a:r>
              <a:rPr lang="tr-TR" sz="2800" dirty="0" smtClean="0"/>
              <a:t>Kombine oral </a:t>
            </a:r>
            <a:r>
              <a:rPr lang="tr-TR" sz="2800" dirty="0" err="1" smtClean="0"/>
              <a:t>kontraseptifler</a:t>
            </a:r>
            <a:r>
              <a:rPr lang="tr-TR" sz="2800" dirty="0" smtClean="0"/>
              <a:t> (Kont.)</a:t>
            </a:r>
          </a:p>
          <a:p>
            <a:r>
              <a:rPr lang="tr-TR" sz="2800" dirty="0" err="1" smtClean="0"/>
              <a:t>Gn</a:t>
            </a:r>
            <a:r>
              <a:rPr lang="tr-TR" sz="2800" dirty="0" smtClean="0"/>
              <a:t>-RH </a:t>
            </a:r>
            <a:r>
              <a:rPr lang="tr-TR" sz="2800" dirty="0" err="1" smtClean="0"/>
              <a:t>agonistleri</a:t>
            </a:r>
            <a:endParaRPr lang="tr-TR" sz="2800"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7587">
                                            <p:txEl>
                                              <p:pRg st="0" end="0"/>
                                            </p:txEl>
                                          </p:spTgt>
                                        </p:tgtEl>
                                        <p:attrNameLst>
                                          <p:attrName>style.visibility</p:attrName>
                                        </p:attrNameLst>
                                      </p:cBhvr>
                                      <p:to>
                                        <p:strVal val="visible"/>
                                      </p:to>
                                    </p:set>
                                    <p:animEffect transition="in" filter="blinds(horizontal)">
                                      <p:cBhvr>
                                        <p:cTn id="7" dur="500"/>
                                        <p:tgtEl>
                                          <p:spTgt spid="6758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7587">
                                            <p:txEl>
                                              <p:pRg st="1" end="1"/>
                                            </p:txEl>
                                          </p:spTgt>
                                        </p:tgtEl>
                                        <p:attrNameLst>
                                          <p:attrName>style.visibility</p:attrName>
                                        </p:attrNameLst>
                                      </p:cBhvr>
                                      <p:to>
                                        <p:strVal val="visible"/>
                                      </p:to>
                                    </p:set>
                                    <p:animEffect transition="in" filter="blinds(horizontal)">
                                      <p:cBhvr>
                                        <p:cTn id="12" dur="500"/>
                                        <p:tgtEl>
                                          <p:spTgt spid="67587">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67587">
                                            <p:txEl>
                                              <p:pRg st="2" end="2"/>
                                            </p:txEl>
                                          </p:spTgt>
                                        </p:tgtEl>
                                        <p:attrNameLst>
                                          <p:attrName>style.visibility</p:attrName>
                                        </p:attrNameLst>
                                      </p:cBhvr>
                                      <p:to>
                                        <p:strVal val="visible"/>
                                      </p:to>
                                    </p:set>
                                    <p:animEffect transition="in" filter="blinds(horizontal)">
                                      <p:cBhvr>
                                        <p:cTn id="17" dur="500"/>
                                        <p:tgtEl>
                                          <p:spTgt spid="67587">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67587">
                                            <p:txEl>
                                              <p:pRg st="3" end="3"/>
                                            </p:txEl>
                                          </p:spTgt>
                                        </p:tgtEl>
                                        <p:attrNameLst>
                                          <p:attrName>style.visibility</p:attrName>
                                        </p:attrNameLst>
                                      </p:cBhvr>
                                      <p:to>
                                        <p:strVal val="visible"/>
                                      </p:to>
                                    </p:set>
                                    <p:animEffect transition="in" filter="blinds(horizontal)">
                                      <p:cBhvr>
                                        <p:cTn id="22" dur="500"/>
                                        <p:tgtEl>
                                          <p:spTgt spid="67587">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67587">
                                            <p:txEl>
                                              <p:pRg st="4" end="4"/>
                                            </p:txEl>
                                          </p:spTgt>
                                        </p:tgtEl>
                                        <p:attrNameLst>
                                          <p:attrName>style.visibility</p:attrName>
                                        </p:attrNameLst>
                                      </p:cBhvr>
                                      <p:to>
                                        <p:strVal val="visible"/>
                                      </p:to>
                                    </p:set>
                                    <p:animEffect transition="in" filter="blinds(horizontal)">
                                      <p:cBhvr>
                                        <p:cTn id="27" dur="500"/>
                                        <p:tgtEl>
                                          <p:spTgt spid="67587">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67587">
                                            <p:txEl>
                                              <p:pRg st="5" end="5"/>
                                            </p:txEl>
                                          </p:spTgt>
                                        </p:tgtEl>
                                        <p:attrNameLst>
                                          <p:attrName>style.visibility</p:attrName>
                                        </p:attrNameLst>
                                      </p:cBhvr>
                                      <p:to>
                                        <p:strVal val="visible"/>
                                      </p:to>
                                    </p:set>
                                    <p:animEffect transition="in" filter="blinds(horizontal)">
                                      <p:cBhvr>
                                        <p:cTn id="32" dur="500"/>
                                        <p:tgtEl>
                                          <p:spTgt spid="67587">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67587">
                                            <p:txEl>
                                              <p:pRg st="6" end="6"/>
                                            </p:txEl>
                                          </p:spTgt>
                                        </p:tgtEl>
                                        <p:attrNameLst>
                                          <p:attrName>style.visibility</p:attrName>
                                        </p:attrNameLst>
                                      </p:cBhvr>
                                      <p:to>
                                        <p:strVal val="visible"/>
                                      </p:to>
                                    </p:set>
                                    <p:animEffect transition="in" filter="blinds(horizontal)">
                                      <p:cBhvr>
                                        <p:cTn id="37" dur="500"/>
                                        <p:tgtEl>
                                          <p:spTgt spid="67587">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587" grpId="0" build="p"/>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Content Placeholder 2"/>
          <p:cNvSpPr>
            <a:spLocks noGrp="1"/>
          </p:cNvSpPr>
          <p:nvPr>
            <p:ph idx="1"/>
          </p:nvPr>
        </p:nvSpPr>
        <p:spPr>
          <a:xfrm>
            <a:off x="685800" y="1500188"/>
            <a:ext cx="8243888" cy="5572125"/>
          </a:xfrm>
        </p:spPr>
        <p:txBody>
          <a:bodyPr/>
          <a:lstStyle/>
          <a:p>
            <a:pPr marL="457200" indent="-457200">
              <a:buFontTx/>
              <a:buAutoNum type="arabicPeriod"/>
            </a:pPr>
            <a:r>
              <a:rPr lang="tr-TR" sz="2400" dirty="0" smtClean="0">
                <a:solidFill>
                  <a:srgbClr val="00FF00"/>
                </a:solidFill>
              </a:rPr>
              <a:t>I</a:t>
            </a:r>
            <a:r>
              <a:rPr lang="en-US" sz="2400" dirty="0" err="1" smtClean="0">
                <a:solidFill>
                  <a:srgbClr val="00FF00"/>
                </a:solidFill>
              </a:rPr>
              <a:t>nvagination</a:t>
            </a:r>
            <a:r>
              <a:rPr lang="en-US" sz="2400" dirty="0" smtClean="0">
                <a:solidFill>
                  <a:srgbClr val="00FF00"/>
                </a:solidFill>
              </a:rPr>
              <a:t> of endometrium into the myometrium</a:t>
            </a:r>
            <a:endParaRPr lang="tr-TR" sz="2400" dirty="0" smtClean="0">
              <a:solidFill>
                <a:srgbClr val="00FF00"/>
              </a:solidFill>
            </a:endParaRPr>
          </a:p>
          <a:p>
            <a:pPr marL="819150" lvl="1" indent="-457200">
              <a:buFontTx/>
              <a:buNone/>
            </a:pPr>
            <a:r>
              <a:rPr lang="tr-TR" sz="1800" dirty="0" smtClean="0"/>
              <a:t>	</a:t>
            </a:r>
            <a:r>
              <a:rPr lang="en-US" sz="1800" dirty="0" smtClean="0"/>
              <a:t>Invagination may occur due to weakened myometrium from tissue trauma during previous pelvic surgery that enables the active endometrial tissue to grow into the injured lining </a:t>
            </a:r>
            <a:r>
              <a:rPr lang="tr-TR" sz="1800" dirty="0" smtClean="0"/>
              <a:t>			</a:t>
            </a:r>
            <a:r>
              <a:rPr lang="en-US" sz="1800" b="1" dirty="0" err="1" smtClean="0">
                <a:solidFill>
                  <a:srgbClr val="FF0000"/>
                </a:solidFill>
                <a:latin typeface="Arial" charset="0"/>
              </a:rPr>
              <a:t>Ferenczy</a:t>
            </a:r>
            <a:r>
              <a:rPr lang="en-US" sz="1800" b="1" dirty="0" smtClean="0">
                <a:solidFill>
                  <a:srgbClr val="FF0000"/>
                </a:solidFill>
                <a:latin typeface="Arial" charset="0"/>
              </a:rPr>
              <a:t>, 1998</a:t>
            </a:r>
            <a:endParaRPr lang="tr-TR" sz="2400" b="1" dirty="0" smtClean="0">
              <a:solidFill>
                <a:srgbClr val="FF0000"/>
              </a:solidFill>
              <a:latin typeface="Arial" charset="0"/>
            </a:endParaRPr>
          </a:p>
          <a:p>
            <a:pPr marL="457200" indent="-457200">
              <a:buFontTx/>
              <a:buAutoNum type="arabicPeriod"/>
            </a:pPr>
            <a:r>
              <a:rPr lang="tr-TR" sz="2400" dirty="0" smtClean="0"/>
              <a:t>A</a:t>
            </a:r>
            <a:r>
              <a:rPr lang="en-US" sz="2400" dirty="0" err="1" smtClean="0"/>
              <a:t>denomyosis</a:t>
            </a:r>
            <a:r>
              <a:rPr lang="en-US" sz="2400" dirty="0" smtClean="0"/>
              <a:t> develops </a:t>
            </a:r>
            <a:r>
              <a:rPr lang="en-US" sz="2400" i="1" dirty="0" smtClean="0"/>
              <a:t>de novo </a:t>
            </a:r>
            <a:r>
              <a:rPr lang="en-US" sz="2400" dirty="0" smtClean="0"/>
              <a:t>from embryologic misplaced </a:t>
            </a:r>
            <a:r>
              <a:rPr lang="en-US" sz="2400" dirty="0" err="1" smtClean="0"/>
              <a:t>pleuripotent</a:t>
            </a:r>
            <a:r>
              <a:rPr lang="en-US" sz="2400" dirty="0" smtClean="0"/>
              <a:t> </a:t>
            </a:r>
            <a:r>
              <a:rPr lang="en-US" sz="2400" i="1" dirty="0" err="1" smtClean="0">
                <a:solidFill>
                  <a:srgbClr val="FF3399"/>
                </a:solidFill>
              </a:rPr>
              <a:t>mullerian</a:t>
            </a:r>
            <a:r>
              <a:rPr lang="en-US" sz="2400" dirty="0" smtClean="0">
                <a:solidFill>
                  <a:srgbClr val="FF3399"/>
                </a:solidFill>
              </a:rPr>
              <a:t> remnants</a:t>
            </a:r>
            <a:endParaRPr lang="tr-TR" sz="2400" dirty="0" smtClean="0">
              <a:solidFill>
                <a:srgbClr val="FF3399"/>
              </a:solidFill>
            </a:endParaRPr>
          </a:p>
          <a:p>
            <a:pPr marL="457200" indent="-457200">
              <a:buFontTx/>
              <a:buAutoNum type="arabicPeriod"/>
            </a:pPr>
            <a:r>
              <a:rPr lang="tr-TR" sz="2400" dirty="0" smtClean="0"/>
              <a:t>I</a:t>
            </a:r>
            <a:r>
              <a:rPr lang="en-US" sz="2400" dirty="0" err="1" smtClean="0"/>
              <a:t>nvagination</a:t>
            </a:r>
            <a:r>
              <a:rPr lang="en-US" sz="2400" dirty="0" smtClean="0"/>
              <a:t> of the basalis proceeds along the </a:t>
            </a:r>
            <a:r>
              <a:rPr lang="en-US" sz="2400" dirty="0" err="1" smtClean="0">
                <a:solidFill>
                  <a:srgbClr val="FF3399"/>
                </a:solidFill>
              </a:rPr>
              <a:t>intramyometrial</a:t>
            </a:r>
            <a:r>
              <a:rPr lang="en-US" sz="2400" dirty="0" smtClean="0">
                <a:solidFill>
                  <a:srgbClr val="FF3399"/>
                </a:solidFill>
              </a:rPr>
              <a:t> lymphatic system</a:t>
            </a:r>
            <a:r>
              <a:rPr lang="en-US" sz="2400" dirty="0" smtClean="0"/>
              <a:t>, leading to </a:t>
            </a:r>
            <a:r>
              <a:rPr lang="en-US" sz="2400" dirty="0" err="1" smtClean="0"/>
              <a:t>adenomyosis</a:t>
            </a:r>
            <a:endParaRPr lang="tr-TR" sz="2400" dirty="0" smtClean="0"/>
          </a:p>
          <a:p>
            <a:pPr marL="457200" indent="-457200">
              <a:buFontTx/>
              <a:buAutoNum type="arabicPeriod"/>
            </a:pPr>
            <a:r>
              <a:rPr lang="tr-TR" sz="2400" dirty="0" smtClean="0"/>
              <a:t>A </a:t>
            </a:r>
            <a:r>
              <a:rPr lang="en-US" sz="2400" dirty="0" smtClean="0"/>
              <a:t>recently proposed theory is that </a:t>
            </a:r>
            <a:r>
              <a:rPr lang="en-US" sz="2400" dirty="0" err="1" smtClean="0"/>
              <a:t>adenomyosis</a:t>
            </a:r>
            <a:r>
              <a:rPr lang="en-US" sz="2400" dirty="0" smtClean="0"/>
              <a:t> originates from </a:t>
            </a:r>
            <a:r>
              <a:rPr lang="en-US" sz="2400" dirty="0" smtClean="0">
                <a:solidFill>
                  <a:srgbClr val="FF3399"/>
                </a:solidFill>
              </a:rPr>
              <a:t>bone marrow stem cells </a:t>
            </a:r>
            <a:r>
              <a:rPr lang="en-US" sz="2400" dirty="0" smtClean="0"/>
              <a:t>that are displaced through the vasculature </a:t>
            </a:r>
            <a:r>
              <a:rPr lang="tr-TR" sz="2400" dirty="0" smtClean="0"/>
              <a:t>									</a:t>
            </a:r>
            <a:r>
              <a:rPr lang="en-US" sz="1800" dirty="0" err="1" smtClean="0">
                <a:solidFill>
                  <a:srgbClr val="FF0000"/>
                </a:solidFill>
              </a:rPr>
              <a:t>Sasson</a:t>
            </a:r>
            <a:r>
              <a:rPr lang="en-US" sz="1800" dirty="0" smtClean="0">
                <a:solidFill>
                  <a:srgbClr val="FF0000"/>
                </a:solidFill>
              </a:rPr>
              <a:t>, 2008</a:t>
            </a:r>
            <a:r>
              <a:rPr lang="tr-TR" sz="1800" dirty="0" smtClean="0">
                <a:solidFill>
                  <a:srgbClr val="FF0000"/>
                </a:solidFill>
              </a:rPr>
              <a:t>; </a:t>
            </a:r>
            <a:r>
              <a:rPr lang="en-US" sz="1800" dirty="0" smtClean="0">
                <a:solidFill>
                  <a:srgbClr val="FF0000"/>
                </a:solidFill>
              </a:rPr>
              <a:t>Garcia, 2011</a:t>
            </a:r>
            <a:endParaRPr lang="tr-TR" sz="1600" dirty="0" smtClean="0">
              <a:solidFill>
                <a:srgbClr val="FF0000"/>
              </a:solidFill>
            </a:endParaRPr>
          </a:p>
        </p:txBody>
      </p:sp>
      <p:sp>
        <p:nvSpPr>
          <p:cNvPr id="10243" name="Title 1"/>
          <p:cNvSpPr>
            <a:spLocks noGrp="1"/>
          </p:cNvSpPr>
          <p:nvPr>
            <p:ph type="title"/>
          </p:nvPr>
        </p:nvSpPr>
        <p:spPr>
          <a:xfrm>
            <a:off x="685800" y="71438"/>
            <a:ext cx="7772400" cy="1285875"/>
          </a:xfrm>
        </p:spPr>
        <p:txBody>
          <a:bodyPr/>
          <a:lstStyle/>
          <a:p>
            <a:r>
              <a:rPr lang="tr-TR" smtClean="0"/>
              <a:t>Adenomyosis</a:t>
            </a:r>
            <a:br>
              <a:rPr lang="tr-TR" smtClean="0"/>
            </a:br>
            <a:r>
              <a:rPr lang="tr-TR" sz="3200" smtClean="0">
                <a:solidFill>
                  <a:srgbClr val="00FFFF"/>
                </a:solidFill>
              </a:rPr>
              <a:t>Etiopathogenesis</a:t>
            </a:r>
            <a:endParaRPr lang="tr-TR" smtClean="0">
              <a:solidFill>
                <a:srgbClr val="00FFFF"/>
              </a:solidFill>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Title 1"/>
          <p:cNvSpPr>
            <a:spLocks noGrp="1"/>
          </p:cNvSpPr>
          <p:nvPr>
            <p:ph type="title"/>
          </p:nvPr>
        </p:nvSpPr>
        <p:spPr>
          <a:xfrm>
            <a:off x="214313" y="-285750"/>
            <a:ext cx="8643937" cy="2286000"/>
          </a:xfrm>
        </p:spPr>
        <p:txBody>
          <a:bodyPr/>
          <a:lstStyle/>
          <a:p>
            <a:r>
              <a:rPr lang="tr-TR" sz="4800" smtClean="0"/>
              <a:t>ADENOMYOSIS</a:t>
            </a:r>
            <a:br>
              <a:rPr lang="tr-TR" sz="4800" smtClean="0"/>
            </a:br>
            <a:r>
              <a:rPr lang="tr-TR" sz="4800" smtClean="0">
                <a:solidFill>
                  <a:srgbClr val="00FFFF"/>
                </a:solidFill>
              </a:rPr>
              <a:t>TREATMENT</a:t>
            </a:r>
            <a:br>
              <a:rPr lang="tr-TR" sz="4800" smtClean="0">
                <a:solidFill>
                  <a:srgbClr val="00FFFF"/>
                </a:solidFill>
              </a:rPr>
            </a:br>
            <a:r>
              <a:rPr lang="tr-TR" sz="3200" smtClean="0">
                <a:solidFill>
                  <a:srgbClr val="FF3399"/>
                </a:solidFill>
              </a:rPr>
              <a:t>Dysmenorrhea, pelvic pain</a:t>
            </a:r>
            <a:endParaRPr lang="en-US" sz="4800" smtClean="0">
              <a:solidFill>
                <a:srgbClr val="FF3399"/>
              </a:solidFill>
            </a:endParaRPr>
          </a:p>
        </p:txBody>
      </p:sp>
      <p:sp>
        <p:nvSpPr>
          <p:cNvPr id="5" name="TextBox 4"/>
          <p:cNvSpPr txBox="1"/>
          <p:nvPr/>
        </p:nvSpPr>
        <p:spPr>
          <a:xfrm>
            <a:off x="-142875" y="1785938"/>
            <a:ext cx="9286875" cy="5324475"/>
          </a:xfrm>
          <a:prstGeom prst="rect">
            <a:avLst/>
          </a:prstGeom>
          <a:noFill/>
        </p:spPr>
        <p:txBody>
          <a:bodyPr>
            <a:spAutoFit/>
          </a:bodyPr>
          <a:lstStyle/>
          <a:p>
            <a:pPr indent="358775">
              <a:defRPr/>
            </a:pPr>
            <a:r>
              <a:rPr lang="tr-TR" sz="2800" dirty="0">
                <a:solidFill>
                  <a:srgbClr val="00FF00"/>
                </a:solidFill>
                <a:latin typeface="+mn-lt"/>
              </a:rPr>
              <a:t>LNG-IUS</a:t>
            </a:r>
          </a:p>
          <a:p>
            <a:pPr lvl="1" indent="358775">
              <a:buFont typeface="Arial" pitchFamily="34" charset="0"/>
              <a:buChar char="•"/>
              <a:defRPr/>
            </a:pPr>
            <a:r>
              <a:rPr lang="en-US" dirty="0">
                <a:solidFill>
                  <a:srgbClr val="00FFFF"/>
                </a:solidFill>
                <a:latin typeface="+mn-lt"/>
              </a:rPr>
              <a:t>The most promising medical therapy </a:t>
            </a:r>
            <a:r>
              <a:rPr lang="tr-TR" dirty="0">
                <a:solidFill>
                  <a:srgbClr val="00FFFF"/>
                </a:solidFill>
                <a:latin typeface="+mn-lt"/>
              </a:rPr>
              <a:t>in </a:t>
            </a:r>
            <a:r>
              <a:rPr lang="en-US" dirty="0">
                <a:solidFill>
                  <a:srgbClr val="00FFFF"/>
                </a:solidFill>
                <a:latin typeface="+mn-lt"/>
              </a:rPr>
              <a:t>the literature</a:t>
            </a:r>
            <a:endParaRPr lang="tr-TR" dirty="0">
              <a:solidFill>
                <a:srgbClr val="00FFFF"/>
              </a:solidFill>
              <a:latin typeface="+mn-lt"/>
              <a:cs typeface="Times New Roman" pitchFamily="18" charset="0"/>
            </a:endParaRPr>
          </a:p>
          <a:p>
            <a:pPr lvl="1" indent="358775">
              <a:buFont typeface="Arial" pitchFamily="34" charset="0"/>
              <a:buChar char="•"/>
              <a:defRPr/>
            </a:pPr>
            <a:r>
              <a:rPr lang="tr-TR" dirty="0">
                <a:solidFill>
                  <a:srgbClr val="00FF00"/>
                </a:solidFill>
                <a:latin typeface="+mn-lt"/>
              </a:rPr>
              <a:t>I</a:t>
            </a:r>
            <a:r>
              <a:rPr lang="en-US" dirty="0" err="1">
                <a:solidFill>
                  <a:srgbClr val="00FF00"/>
                </a:solidFill>
                <a:latin typeface="+mn-lt"/>
              </a:rPr>
              <a:t>mprovement</a:t>
            </a:r>
            <a:r>
              <a:rPr lang="en-US" dirty="0">
                <a:latin typeface="+mn-lt"/>
              </a:rPr>
              <a:t> of symptoms such as </a:t>
            </a:r>
            <a:r>
              <a:rPr lang="en-US" dirty="0" err="1">
                <a:solidFill>
                  <a:srgbClr val="FF0000"/>
                </a:solidFill>
                <a:latin typeface="+mn-lt"/>
              </a:rPr>
              <a:t>menorrhagia</a:t>
            </a:r>
            <a:r>
              <a:rPr lang="en-US" dirty="0">
                <a:latin typeface="+mn-lt"/>
              </a:rPr>
              <a:t> and </a:t>
            </a:r>
            <a:r>
              <a:rPr lang="en-US" dirty="0" err="1">
                <a:solidFill>
                  <a:srgbClr val="FF0000"/>
                </a:solidFill>
                <a:latin typeface="+mn-lt"/>
              </a:rPr>
              <a:t>dysmenorrhea</a:t>
            </a:r>
            <a:r>
              <a:rPr lang="en-US" dirty="0">
                <a:latin typeface="+mn-lt"/>
              </a:rPr>
              <a:t>, and </a:t>
            </a:r>
            <a:r>
              <a:rPr lang="en-US" dirty="0">
                <a:solidFill>
                  <a:schemeClr val="tx2"/>
                </a:solidFill>
                <a:latin typeface="+mn-lt"/>
              </a:rPr>
              <a:t>radiologic changes in </a:t>
            </a:r>
            <a:r>
              <a:rPr lang="en-US" dirty="0" err="1">
                <a:solidFill>
                  <a:schemeClr val="tx2"/>
                </a:solidFill>
                <a:latin typeface="+mn-lt"/>
              </a:rPr>
              <a:t>adenomyotic</a:t>
            </a:r>
            <a:r>
              <a:rPr lang="en-US" dirty="0">
                <a:solidFill>
                  <a:schemeClr val="tx2"/>
                </a:solidFill>
                <a:latin typeface="+mn-lt"/>
              </a:rPr>
              <a:t> uterus</a:t>
            </a:r>
            <a:endParaRPr lang="tr-TR" dirty="0">
              <a:solidFill>
                <a:schemeClr val="tx2"/>
              </a:solidFill>
              <a:latin typeface="+mn-lt"/>
              <a:cs typeface="Times New Roman" pitchFamily="18" charset="0"/>
            </a:endParaRPr>
          </a:p>
          <a:p>
            <a:pPr lvl="1" indent="358775">
              <a:buFont typeface="Arial" pitchFamily="34" charset="0"/>
              <a:buChar char="•"/>
              <a:defRPr/>
            </a:pPr>
            <a:r>
              <a:rPr lang="tr-TR" dirty="0">
                <a:latin typeface="+mn-lt"/>
              </a:rPr>
              <a:t>S</a:t>
            </a:r>
            <a:r>
              <a:rPr lang="en-US" dirty="0" err="1">
                <a:latin typeface="+mn-lt"/>
              </a:rPr>
              <a:t>ignificant</a:t>
            </a:r>
            <a:r>
              <a:rPr lang="en-US" dirty="0">
                <a:latin typeface="+mn-lt"/>
              </a:rPr>
              <a:t> and comparable improvements in </a:t>
            </a:r>
            <a:r>
              <a:rPr lang="tr-TR" dirty="0" err="1">
                <a:solidFill>
                  <a:srgbClr val="00FF00"/>
                </a:solidFill>
                <a:latin typeface="+mn-lt"/>
              </a:rPr>
              <a:t>Hb</a:t>
            </a:r>
            <a:r>
              <a:rPr lang="tr-TR" dirty="0">
                <a:solidFill>
                  <a:srgbClr val="00FF00"/>
                </a:solidFill>
                <a:latin typeface="+mn-lt"/>
              </a:rPr>
              <a:t> </a:t>
            </a:r>
            <a:r>
              <a:rPr lang="en-US" dirty="0">
                <a:solidFill>
                  <a:srgbClr val="00FF00"/>
                </a:solidFill>
                <a:latin typeface="+mn-lt"/>
              </a:rPr>
              <a:t>levels </a:t>
            </a:r>
            <a:r>
              <a:rPr lang="en-US" dirty="0">
                <a:latin typeface="+mn-lt"/>
              </a:rPr>
              <a:t>to hysterectomy in treating </a:t>
            </a:r>
            <a:r>
              <a:rPr lang="en-US" dirty="0" err="1">
                <a:latin typeface="+mn-lt"/>
              </a:rPr>
              <a:t>adenomyosis</a:t>
            </a:r>
            <a:r>
              <a:rPr lang="en-US" dirty="0">
                <a:latin typeface="+mn-lt"/>
              </a:rPr>
              <a:t>-associated </a:t>
            </a:r>
            <a:r>
              <a:rPr lang="en-US" dirty="0" err="1">
                <a:latin typeface="+mn-lt"/>
              </a:rPr>
              <a:t>menorrhagia</a:t>
            </a:r>
            <a:r>
              <a:rPr lang="en-US" dirty="0">
                <a:latin typeface="+mn-lt"/>
              </a:rPr>
              <a:t> during the first year. </a:t>
            </a:r>
            <a:endParaRPr lang="tr-TR" dirty="0">
              <a:latin typeface="+mn-lt"/>
            </a:endParaRPr>
          </a:p>
          <a:p>
            <a:pPr lvl="1" indent="358775">
              <a:buFont typeface="Arial" pitchFamily="34" charset="0"/>
              <a:buChar char="•"/>
              <a:defRPr/>
            </a:pPr>
            <a:r>
              <a:rPr lang="en-US" dirty="0">
                <a:latin typeface="+mn-lt"/>
              </a:rPr>
              <a:t>LNG-IUS seems to have superior effects on </a:t>
            </a:r>
            <a:r>
              <a:rPr lang="en-US" dirty="0">
                <a:solidFill>
                  <a:srgbClr val="00FF00"/>
                </a:solidFill>
                <a:latin typeface="+mn-lt"/>
              </a:rPr>
              <a:t>psychological and social life </a:t>
            </a:r>
            <a:r>
              <a:rPr lang="tr-TR" dirty="0">
                <a:latin typeface="+mn-lt"/>
              </a:rPr>
              <a:t>		</a:t>
            </a:r>
            <a:r>
              <a:rPr lang="en-US" sz="1800" dirty="0" err="1">
                <a:solidFill>
                  <a:srgbClr val="FF0000"/>
                </a:solidFill>
                <a:latin typeface="+mn-lt"/>
              </a:rPr>
              <a:t>Ozdegirmenci</a:t>
            </a:r>
            <a:r>
              <a:rPr lang="en-US" sz="1800" dirty="0">
                <a:solidFill>
                  <a:srgbClr val="FF0000"/>
                </a:solidFill>
                <a:latin typeface="+mn-lt"/>
              </a:rPr>
              <a:t>, 2011</a:t>
            </a:r>
            <a:endParaRPr lang="tr-TR" dirty="0">
              <a:solidFill>
                <a:srgbClr val="FF0000"/>
              </a:solidFill>
              <a:latin typeface="+mn-lt"/>
              <a:cs typeface="Times New Roman" pitchFamily="18" charset="0"/>
            </a:endParaRPr>
          </a:p>
          <a:p>
            <a:pPr lvl="1" indent="358775">
              <a:buFont typeface="Arial" pitchFamily="34" charset="0"/>
              <a:buChar char="•"/>
              <a:defRPr/>
            </a:pPr>
            <a:r>
              <a:rPr lang="tr-TR" dirty="0">
                <a:latin typeface="+mn-lt"/>
              </a:rPr>
              <a:t>L</a:t>
            </a:r>
            <a:r>
              <a:rPr lang="en-US" dirty="0" err="1">
                <a:latin typeface="+mn-lt"/>
              </a:rPr>
              <a:t>ow</a:t>
            </a:r>
            <a:r>
              <a:rPr lang="en-US" dirty="0">
                <a:latin typeface="+mn-lt"/>
              </a:rPr>
              <a:t> profile of adverse effects</a:t>
            </a:r>
            <a:r>
              <a:rPr lang="tr-TR" dirty="0">
                <a:latin typeface="+mn-lt"/>
              </a:rPr>
              <a:t>: </a:t>
            </a:r>
            <a:r>
              <a:rPr lang="en-US" sz="2000" dirty="0">
                <a:latin typeface="+mn-lt"/>
              </a:rPr>
              <a:t>breakthrough bleeding, headache, breast tenderness, acne, and weight gain</a:t>
            </a:r>
            <a:endParaRPr lang="tr-TR" dirty="0">
              <a:latin typeface="+mn-lt"/>
            </a:endParaRPr>
          </a:p>
          <a:p>
            <a:pPr lvl="1" indent="358775">
              <a:defRPr/>
            </a:pPr>
            <a:endParaRPr lang="tr-TR" dirty="0">
              <a:latin typeface="+mn-lt"/>
              <a:cs typeface="Times New Roman" pitchFamily="18" charset="0"/>
            </a:endParaRPr>
          </a:p>
          <a:p>
            <a:pPr lvl="1" indent="358775">
              <a:buFont typeface="Arial" pitchFamily="34" charset="0"/>
              <a:buChar char="•"/>
              <a:defRPr/>
            </a:pPr>
            <a:endParaRPr lang="en-US" dirty="0">
              <a:latin typeface="+mn-lt"/>
              <a:cs typeface="Times New Roman" pitchFamily="18" charset="0"/>
            </a:endParaRPr>
          </a:p>
        </p:txBody>
      </p:sp>
    </p:spTree>
  </p:cSld>
  <p:clrMapOvr>
    <a:masterClrMapping/>
  </p:clrMapOvr>
  <p:timing>
    <p:tnLst>
      <p:par>
        <p:cTn id="1" dur="indefinite" restart="never" nodeType="tmRoot"/>
      </p:par>
    </p:tnLst>
  </p:timing>
</p:sld>
</file>

<file path=ppt/slides/slide1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9634" name="Picture 2"/>
          <p:cNvPicPr>
            <a:picLocks noChangeAspect="1" noChangeArrowheads="1"/>
          </p:cNvPicPr>
          <p:nvPr/>
        </p:nvPicPr>
        <p:blipFill>
          <a:blip r:embed="rId3" cstate="print"/>
          <a:srcRect/>
          <a:stretch>
            <a:fillRect/>
          </a:stretch>
        </p:blipFill>
        <p:spPr bwMode="auto">
          <a:xfrm>
            <a:off x="103188" y="71438"/>
            <a:ext cx="8937625" cy="2714625"/>
          </a:xfrm>
          <a:prstGeom prst="rect">
            <a:avLst/>
          </a:prstGeom>
          <a:noFill/>
          <a:ln w="12700">
            <a:noFill/>
            <a:miter lim="800000"/>
            <a:headEnd type="none" w="sm" len="sm"/>
            <a:tailEnd type="none" w="sm" len="sm"/>
          </a:ln>
        </p:spPr>
      </p:pic>
      <p:pic>
        <p:nvPicPr>
          <p:cNvPr id="69635" name="Picture 2"/>
          <p:cNvPicPr>
            <a:picLocks noGrp="1" noChangeAspect="1" noChangeArrowheads="1"/>
          </p:cNvPicPr>
          <p:nvPr>
            <p:ph idx="1"/>
          </p:nvPr>
        </p:nvPicPr>
        <p:blipFill>
          <a:blip r:embed="rId4" cstate="print"/>
          <a:srcRect/>
          <a:stretch>
            <a:fillRect/>
          </a:stretch>
        </p:blipFill>
        <p:spPr>
          <a:xfrm>
            <a:off x="1285875" y="2857500"/>
            <a:ext cx="5857875" cy="3900488"/>
          </a:xfrm>
        </p:spPr>
      </p:pic>
      <p:sp>
        <p:nvSpPr>
          <p:cNvPr id="6" name="TextBox 5"/>
          <p:cNvSpPr txBox="1"/>
          <p:nvPr/>
        </p:nvSpPr>
        <p:spPr>
          <a:xfrm>
            <a:off x="4714875" y="928688"/>
            <a:ext cx="4357688" cy="769937"/>
          </a:xfrm>
          <a:prstGeom prst="rect">
            <a:avLst/>
          </a:prstGeom>
          <a:noFill/>
        </p:spPr>
        <p:txBody>
          <a:bodyPr>
            <a:spAutoFit/>
          </a:bodyPr>
          <a:lstStyle/>
          <a:p>
            <a:pPr algn="ctr" eaLnBrk="0" hangingPunct="0">
              <a:defRPr/>
            </a:pPr>
            <a:r>
              <a:rPr lang="en-US" dirty="0" err="1">
                <a:solidFill>
                  <a:srgbClr val="FF0000"/>
                </a:solidFill>
                <a:effectLst>
                  <a:outerShdw blurRad="38100" dist="38100" dir="2700000" algn="tl">
                    <a:srgbClr val="000000">
                      <a:alpha val="43137"/>
                    </a:srgbClr>
                  </a:outerShdw>
                </a:effectLst>
                <a:latin typeface="Arial" pitchFamily="34" charset="0"/>
                <a:cs typeface="+mn-cs"/>
              </a:rPr>
              <a:t>Fertil</a:t>
            </a:r>
            <a:r>
              <a:rPr lang="en-US" dirty="0">
                <a:solidFill>
                  <a:srgbClr val="FF0000"/>
                </a:solidFill>
                <a:effectLst>
                  <a:outerShdw blurRad="38100" dist="38100" dir="2700000" algn="tl">
                    <a:srgbClr val="000000">
                      <a:alpha val="43137"/>
                    </a:srgbClr>
                  </a:outerShdw>
                </a:effectLst>
                <a:latin typeface="Arial" pitchFamily="34" charset="0"/>
                <a:cs typeface="+mn-cs"/>
              </a:rPr>
              <a:t> </a:t>
            </a:r>
            <a:r>
              <a:rPr lang="en-US" dirty="0" err="1">
                <a:solidFill>
                  <a:srgbClr val="FF0000"/>
                </a:solidFill>
                <a:effectLst>
                  <a:outerShdw blurRad="38100" dist="38100" dir="2700000" algn="tl">
                    <a:srgbClr val="000000">
                      <a:alpha val="43137"/>
                    </a:srgbClr>
                  </a:outerShdw>
                </a:effectLst>
                <a:latin typeface="Arial" pitchFamily="34" charset="0"/>
                <a:cs typeface="+mn-cs"/>
              </a:rPr>
              <a:t>Steril</a:t>
            </a:r>
            <a:r>
              <a:rPr lang="en-US" dirty="0">
                <a:solidFill>
                  <a:srgbClr val="FF0000"/>
                </a:solidFill>
                <a:effectLst>
                  <a:outerShdw blurRad="38100" dist="38100" dir="2700000" algn="tl">
                    <a:srgbClr val="000000">
                      <a:alpha val="43137"/>
                    </a:srgbClr>
                  </a:outerShdw>
                </a:effectLst>
                <a:latin typeface="Arial" pitchFamily="34" charset="0"/>
                <a:cs typeface="+mn-cs"/>
              </a:rPr>
              <a:t> 2011;95:</a:t>
            </a:r>
            <a:r>
              <a:rPr lang="tr-TR" dirty="0">
                <a:solidFill>
                  <a:srgbClr val="FF0000"/>
                </a:solidFill>
                <a:effectLst>
                  <a:outerShdw blurRad="38100" dist="38100" dir="2700000" algn="tl">
                    <a:srgbClr val="000000">
                      <a:alpha val="43137"/>
                    </a:srgbClr>
                  </a:outerShdw>
                </a:effectLst>
                <a:latin typeface="Arial" pitchFamily="34" charset="0"/>
                <a:cs typeface="+mn-cs"/>
              </a:rPr>
              <a:t> </a:t>
            </a:r>
            <a:r>
              <a:rPr lang="en-US" dirty="0">
                <a:solidFill>
                  <a:srgbClr val="FF0000"/>
                </a:solidFill>
                <a:effectLst>
                  <a:outerShdw blurRad="38100" dist="38100" dir="2700000" algn="tl">
                    <a:srgbClr val="000000">
                      <a:alpha val="43137"/>
                    </a:srgbClr>
                  </a:outerShdw>
                </a:effectLst>
                <a:latin typeface="Arial" pitchFamily="34" charset="0"/>
                <a:cs typeface="+mn-cs"/>
              </a:rPr>
              <a:t>497–502</a:t>
            </a:r>
            <a:endParaRPr lang="tr-TR" dirty="0">
              <a:solidFill>
                <a:srgbClr val="FF0000"/>
              </a:solidFill>
              <a:effectLst>
                <a:outerShdw blurRad="38100" dist="38100" dir="2700000" algn="tl">
                  <a:srgbClr val="000000">
                    <a:alpha val="43137"/>
                  </a:srgbClr>
                </a:outerShdw>
              </a:effectLst>
              <a:latin typeface="Arial" pitchFamily="34" charset="0"/>
              <a:cs typeface="+mn-cs"/>
            </a:endParaRPr>
          </a:p>
          <a:p>
            <a:pPr algn="ctr" eaLnBrk="0" hangingPunct="0">
              <a:defRPr/>
            </a:pPr>
            <a:r>
              <a:rPr lang="tr-TR" sz="2000" dirty="0">
                <a:solidFill>
                  <a:srgbClr val="FF0000"/>
                </a:solidFill>
                <a:effectLst>
                  <a:outerShdw blurRad="38100" dist="38100" dir="2700000" algn="tl">
                    <a:srgbClr val="000000">
                      <a:alpha val="43137"/>
                    </a:srgbClr>
                  </a:outerShdw>
                </a:effectLst>
                <a:latin typeface="Arial" pitchFamily="34" charset="0"/>
                <a:cs typeface="+mn-cs"/>
              </a:rPr>
              <a:t>N=86 (43x2); PRKÇ</a:t>
            </a:r>
            <a:endParaRPr lang="en-US" sz="2000" dirty="0">
              <a:solidFill>
                <a:srgbClr val="FF0000"/>
              </a:solidFill>
              <a:effectLst>
                <a:outerShdw blurRad="38100" dist="38100" dir="2700000" algn="tl">
                  <a:srgbClr val="000000">
                    <a:alpha val="43137"/>
                  </a:srgbClr>
                </a:outerShdw>
              </a:effectLst>
              <a:latin typeface="Arial" pitchFamily="34" charset="0"/>
              <a:cs typeface="+mn-cs"/>
            </a:endParaRPr>
          </a:p>
        </p:txBody>
      </p:sp>
    </p:spTree>
  </p:cSld>
  <p:clrMapOvr>
    <a:masterClrMapping/>
  </p:clrMapOvr>
  <p:timing>
    <p:tnLst>
      <p:par>
        <p:cTn id="1" dur="indefinite" restart="never" nodeType="tmRoot"/>
      </p:par>
    </p:tnLst>
  </p:timing>
</p:sld>
</file>

<file path=ppt/slides/slide1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0658" name="Picture 3"/>
          <p:cNvPicPr>
            <a:picLocks noChangeAspect="1" noChangeArrowheads="1"/>
          </p:cNvPicPr>
          <p:nvPr/>
        </p:nvPicPr>
        <p:blipFill>
          <a:blip r:embed="rId3" cstate="print"/>
          <a:srcRect/>
          <a:stretch>
            <a:fillRect/>
          </a:stretch>
        </p:blipFill>
        <p:spPr bwMode="auto">
          <a:xfrm>
            <a:off x="-47625" y="2786063"/>
            <a:ext cx="9191625" cy="4000500"/>
          </a:xfrm>
          <a:prstGeom prst="rect">
            <a:avLst/>
          </a:prstGeom>
          <a:noFill/>
          <a:ln w="9525">
            <a:noFill/>
            <a:miter lim="800000"/>
            <a:headEnd/>
            <a:tailEnd/>
          </a:ln>
        </p:spPr>
      </p:pic>
      <p:pic>
        <p:nvPicPr>
          <p:cNvPr id="70659" name="Picture 2"/>
          <p:cNvPicPr>
            <a:picLocks noChangeAspect="1" noChangeArrowheads="1"/>
          </p:cNvPicPr>
          <p:nvPr/>
        </p:nvPicPr>
        <p:blipFill>
          <a:blip r:embed="rId4" cstate="print"/>
          <a:srcRect/>
          <a:stretch>
            <a:fillRect/>
          </a:stretch>
        </p:blipFill>
        <p:spPr bwMode="auto">
          <a:xfrm>
            <a:off x="103188" y="0"/>
            <a:ext cx="8937625" cy="2714625"/>
          </a:xfrm>
          <a:prstGeom prst="rect">
            <a:avLst/>
          </a:prstGeom>
          <a:noFill/>
          <a:ln w="12700">
            <a:noFill/>
            <a:miter lim="800000"/>
            <a:headEnd type="none" w="sm" len="sm"/>
            <a:tailEnd type="none" w="sm" len="sm"/>
          </a:ln>
        </p:spPr>
      </p:pic>
      <p:sp>
        <p:nvSpPr>
          <p:cNvPr id="6" name="TextBox 5"/>
          <p:cNvSpPr txBox="1"/>
          <p:nvPr/>
        </p:nvSpPr>
        <p:spPr>
          <a:xfrm>
            <a:off x="4714875" y="857250"/>
            <a:ext cx="4357688" cy="769938"/>
          </a:xfrm>
          <a:prstGeom prst="rect">
            <a:avLst/>
          </a:prstGeom>
          <a:noFill/>
        </p:spPr>
        <p:txBody>
          <a:bodyPr>
            <a:spAutoFit/>
          </a:bodyPr>
          <a:lstStyle/>
          <a:p>
            <a:pPr algn="ctr" eaLnBrk="0" hangingPunct="0">
              <a:defRPr/>
            </a:pPr>
            <a:r>
              <a:rPr lang="en-US" dirty="0" err="1">
                <a:solidFill>
                  <a:srgbClr val="FF0000"/>
                </a:solidFill>
                <a:effectLst>
                  <a:outerShdw blurRad="38100" dist="38100" dir="2700000" algn="tl">
                    <a:srgbClr val="000000">
                      <a:alpha val="43137"/>
                    </a:srgbClr>
                  </a:outerShdw>
                </a:effectLst>
                <a:latin typeface="Arial" pitchFamily="34" charset="0"/>
                <a:cs typeface="+mn-cs"/>
              </a:rPr>
              <a:t>Fertil</a:t>
            </a:r>
            <a:r>
              <a:rPr lang="en-US" dirty="0">
                <a:solidFill>
                  <a:srgbClr val="FF0000"/>
                </a:solidFill>
                <a:effectLst>
                  <a:outerShdw blurRad="38100" dist="38100" dir="2700000" algn="tl">
                    <a:srgbClr val="000000">
                      <a:alpha val="43137"/>
                    </a:srgbClr>
                  </a:outerShdw>
                </a:effectLst>
                <a:latin typeface="Arial" pitchFamily="34" charset="0"/>
                <a:cs typeface="+mn-cs"/>
              </a:rPr>
              <a:t> </a:t>
            </a:r>
            <a:r>
              <a:rPr lang="en-US" dirty="0" err="1">
                <a:solidFill>
                  <a:srgbClr val="FF0000"/>
                </a:solidFill>
                <a:effectLst>
                  <a:outerShdw blurRad="38100" dist="38100" dir="2700000" algn="tl">
                    <a:srgbClr val="000000">
                      <a:alpha val="43137"/>
                    </a:srgbClr>
                  </a:outerShdw>
                </a:effectLst>
                <a:latin typeface="Arial" pitchFamily="34" charset="0"/>
                <a:cs typeface="+mn-cs"/>
              </a:rPr>
              <a:t>Steril</a:t>
            </a:r>
            <a:r>
              <a:rPr lang="en-US" dirty="0">
                <a:solidFill>
                  <a:srgbClr val="FF0000"/>
                </a:solidFill>
                <a:effectLst>
                  <a:outerShdw blurRad="38100" dist="38100" dir="2700000" algn="tl">
                    <a:srgbClr val="000000">
                      <a:alpha val="43137"/>
                    </a:srgbClr>
                  </a:outerShdw>
                </a:effectLst>
                <a:latin typeface="Arial" pitchFamily="34" charset="0"/>
                <a:cs typeface="+mn-cs"/>
              </a:rPr>
              <a:t> 2011;95:</a:t>
            </a:r>
            <a:r>
              <a:rPr lang="tr-TR" dirty="0">
                <a:solidFill>
                  <a:srgbClr val="FF0000"/>
                </a:solidFill>
                <a:effectLst>
                  <a:outerShdw blurRad="38100" dist="38100" dir="2700000" algn="tl">
                    <a:srgbClr val="000000">
                      <a:alpha val="43137"/>
                    </a:srgbClr>
                  </a:outerShdw>
                </a:effectLst>
                <a:latin typeface="Arial" pitchFamily="34" charset="0"/>
                <a:cs typeface="+mn-cs"/>
              </a:rPr>
              <a:t> </a:t>
            </a:r>
            <a:r>
              <a:rPr lang="en-US" dirty="0">
                <a:solidFill>
                  <a:srgbClr val="FF0000"/>
                </a:solidFill>
                <a:effectLst>
                  <a:outerShdw blurRad="38100" dist="38100" dir="2700000" algn="tl">
                    <a:srgbClr val="000000">
                      <a:alpha val="43137"/>
                    </a:srgbClr>
                  </a:outerShdw>
                </a:effectLst>
                <a:latin typeface="Arial" pitchFamily="34" charset="0"/>
                <a:cs typeface="+mn-cs"/>
              </a:rPr>
              <a:t>497–502</a:t>
            </a:r>
            <a:endParaRPr lang="tr-TR" dirty="0">
              <a:solidFill>
                <a:srgbClr val="FF0000"/>
              </a:solidFill>
              <a:effectLst>
                <a:outerShdw blurRad="38100" dist="38100" dir="2700000" algn="tl">
                  <a:srgbClr val="000000">
                    <a:alpha val="43137"/>
                  </a:srgbClr>
                </a:outerShdw>
              </a:effectLst>
              <a:latin typeface="Arial" pitchFamily="34" charset="0"/>
              <a:cs typeface="+mn-cs"/>
            </a:endParaRPr>
          </a:p>
          <a:p>
            <a:pPr algn="ctr" eaLnBrk="0" hangingPunct="0">
              <a:defRPr/>
            </a:pPr>
            <a:r>
              <a:rPr lang="tr-TR" sz="2000" dirty="0">
                <a:solidFill>
                  <a:srgbClr val="FF0000"/>
                </a:solidFill>
                <a:effectLst>
                  <a:outerShdw blurRad="38100" dist="38100" dir="2700000" algn="tl">
                    <a:srgbClr val="000000">
                      <a:alpha val="43137"/>
                    </a:srgbClr>
                  </a:outerShdw>
                </a:effectLst>
                <a:latin typeface="Arial" pitchFamily="34" charset="0"/>
                <a:cs typeface="+mn-cs"/>
              </a:rPr>
              <a:t>N=86 (43x2); PRKÇ</a:t>
            </a:r>
            <a:endParaRPr lang="en-US" sz="2000" dirty="0">
              <a:solidFill>
                <a:srgbClr val="FF0000"/>
              </a:solidFill>
              <a:effectLst>
                <a:outerShdw blurRad="38100" dist="38100" dir="2700000" algn="tl">
                  <a:srgbClr val="000000">
                    <a:alpha val="43137"/>
                  </a:srgbClr>
                </a:outerShdw>
              </a:effectLst>
              <a:latin typeface="Arial" pitchFamily="34" charset="0"/>
              <a:cs typeface="+mn-cs"/>
            </a:endParaRPr>
          </a:p>
        </p:txBody>
      </p:sp>
    </p:spTree>
  </p:cSld>
  <p:clrMapOvr>
    <a:masterClrMapping/>
  </p:clrMapOvr>
  <p:timing>
    <p:tnLst>
      <p:par>
        <p:cTn id="1" dur="indefinite" restart="never" nodeType="tmRoot"/>
      </p:par>
    </p:tnLst>
  </p:timing>
</p:sld>
</file>

<file path=ppt/slides/slide17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74754" name="Title 1"/>
          <p:cNvSpPr>
            <a:spLocks noGrp="1"/>
          </p:cNvSpPr>
          <p:nvPr>
            <p:ph type="title"/>
          </p:nvPr>
        </p:nvSpPr>
        <p:spPr>
          <a:xfrm>
            <a:off x="214313" y="-214313"/>
            <a:ext cx="8643937" cy="2286001"/>
          </a:xfrm>
        </p:spPr>
        <p:txBody>
          <a:bodyPr/>
          <a:lstStyle/>
          <a:p>
            <a:r>
              <a:rPr lang="tr-TR" sz="4800" smtClean="0"/>
              <a:t>ADENOMYOSIS</a:t>
            </a:r>
            <a:br>
              <a:rPr lang="tr-TR" sz="4800" smtClean="0"/>
            </a:br>
            <a:r>
              <a:rPr lang="tr-TR" sz="4800" smtClean="0">
                <a:solidFill>
                  <a:srgbClr val="00FFFF"/>
                </a:solidFill>
              </a:rPr>
              <a:t>TREATMENT</a:t>
            </a:r>
            <a:br>
              <a:rPr lang="tr-TR" sz="4800" smtClean="0">
                <a:solidFill>
                  <a:srgbClr val="00FFFF"/>
                </a:solidFill>
              </a:rPr>
            </a:br>
            <a:r>
              <a:rPr lang="tr-TR" smtClean="0">
                <a:solidFill>
                  <a:srgbClr val="FF3399"/>
                </a:solidFill>
              </a:rPr>
              <a:t>Dysmenorrhea, pelvic pain</a:t>
            </a:r>
            <a:endParaRPr lang="en-US" sz="4800" smtClean="0">
              <a:solidFill>
                <a:srgbClr val="FF3399"/>
              </a:solidFill>
            </a:endParaRPr>
          </a:p>
        </p:txBody>
      </p:sp>
      <p:sp>
        <p:nvSpPr>
          <p:cNvPr id="5" name="TextBox 4"/>
          <p:cNvSpPr txBox="1"/>
          <p:nvPr/>
        </p:nvSpPr>
        <p:spPr>
          <a:xfrm>
            <a:off x="500063" y="2000250"/>
            <a:ext cx="8358187" cy="4524375"/>
          </a:xfrm>
          <a:prstGeom prst="rect">
            <a:avLst/>
          </a:prstGeom>
          <a:noFill/>
        </p:spPr>
        <p:txBody>
          <a:bodyPr>
            <a:spAutoFit/>
          </a:bodyPr>
          <a:lstStyle/>
          <a:p>
            <a:pPr indent="358775">
              <a:defRPr/>
            </a:pPr>
            <a:r>
              <a:rPr lang="tr-TR" sz="2800" dirty="0">
                <a:solidFill>
                  <a:srgbClr val="00FF00"/>
                </a:solidFill>
              </a:rPr>
              <a:t>New </a:t>
            </a:r>
            <a:r>
              <a:rPr lang="en-US" sz="2800" dirty="0">
                <a:solidFill>
                  <a:srgbClr val="00FF00"/>
                </a:solidFill>
              </a:rPr>
              <a:t>Medical treatments</a:t>
            </a:r>
            <a:endParaRPr lang="tr-TR" sz="2800" dirty="0">
              <a:solidFill>
                <a:srgbClr val="00FF00"/>
              </a:solidFill>
            </a:endParaRPr>
          </a:p>
          <a:p>
            <a:pPr lvl="1" indent="358775">
              <a:buFont typeface="Arial" pitchFamily="34" charset="0"/>
              <a:buChar char="•"/>
              <a:defRPr/>
            </a:pPr>
            <a:r>
              <a:rPr lang="tr-TR" sz="2800" dirty="0" err="1"/>
              <a:t>Aromatase</a:t>
            </a:r>
            <a:r>
              <a:rPr lang="tr-TR" sz="2800" dirty="0"/>
              <a:t> </a:t>
            </a:r>
            <a:r>
              <a:rPr lang="tr-TR" sz="2800" dirty="0" err="1"/>
              <a:t>inhibitors</a:t>
            </a:r>
            <a:endParaRPr lang="tr-TR" sz="2800" dirty="0"/>
          </a:p>
          <a:p>
            <a:pPr lvl="1" indent="358775">
              <a:buFont typeface="Arial" pitchFamily="34" charset="0"/>
              <a:buChar char="•"/>
              <a:defRPr/>
            </a:pPr>
            <a:endParaRPr lang="tr-TR" sz="2800" dirty="0"/>
          </a:p>
          <a:p>
            <a:pPr lvl="1" indent="358775">
              <a:buFont typeface="Arial" pitchFamily="34" charset="0"/>
              <a:buChar char="•"/>
              <a:defRPr/>
            </a:pPr>
            <a:r>
              <a:rPr lang="tr-TR" sz="2800" dirty="0" err="1"/>
              <a:t>Progesterone</a:t>
            </a:r>
            <a:r>
              <a:rPr lang="tr-TR" sz="2800" dirty="0"/>
              <a:t> </a:t>
            </a:r>
            <a:r>
              <a:rPr lang="tr-TR" sz="2800" dirty="0" err="1"/>
              <a:t>receptor</a:t>
            </a:r>
            <a:r>
              <a:rPr lang="tr-TR" sz="2800" dirty="0"/>
              <a:t> </a:t>
            </a:r>
            <a:r>
              <a:rPr lang="tr-TR" sz="2800" dirty="0" err="1"/>
              <a:t>modulators</a:t>
            </a:r>
            <a:endParaRPr lang="tr-TR" sz="2800" dirty="0"/>
          </a:p>
          <a:p>
            <a:pPr lvl="1" indent="358775">
              <a:buFont typeface="Arial" pitchFamily="34" charset="0"/>
              <a:buChar char="•"/>
              <a:defRPr/>
            </a:pPr>
            <a:endParaRPr lang="tr-TR" sz="2800" dirty="0"/>
          </a:p>
          <a:p>
            <a:pPr lvl="1" indent="358775">
              <a:buFont typeface="Arial" pitchFamily="34" charset="0"/>
              <a:buChar char="•"/>
              <a:defRPr/>
            </a:pPr>
            <a:r>
              <a:rPr lang="tr-TR" sz="2800" dirty="0" err="1"/>
              <a:t>Valproic</a:t>
            </a:r>
            <a:r>
              <a:rPr lang="tr-TR" sz="2800" dirty="0"/>
              <a:t> </a:t>
            </a:r>
            <a:r>
              <a:rPr lang="tr-TR" sz="2800" dirty="0" err="1"/>
              <a:t>acid</a:t>
            </a:r>
            <a:r>
              <a:rPr lang="tr-TR" sz="2800" dirty="0"/>
              <a:t> </a:t>
            </a:r>
            <a:r>
              <a:rPr lang="tr-TR" sz="2000" dirty="0"/>
              <a:t>(an </a:t>
            </a:r>
            <a:r>
              <a:rPr lang="tr-TR" sz="2000" dirty="0" err="1"/>
              <a:t>antiepileptic</a:t>
            </a:r>
            <a:r>
              <a:rPr lang="tr-TR" sz="2000" dirty="0"/>
              <a:t> </a:t>
            </a:r>
            <a:r>
              <a:rPr lang="tr-TR" sz="2000" dirty="0" err="1"/>
              <a:t>drug</a:t>
            </a:r>
            <a:r>
              <a:rPr lang="tr-TR" sz="2000" dirty="0"/>
              <a:t>, is </a:t>
            </a:r>
            <a:r>
              <a:rPr lang="tr-TR" sz="2000" dirty="0" err="1"/>
              <a:t>one</a:t>
            </a:r>
            <a:r>
              <a:rPr lang="tr-TR" sz="2000" dirty="0"/>
              <a:t> of </a:t>
            </a:r>
            <a:r>
              <a:rPr lang="tr-TR" sz="2000" dirty="0" err="1"/>
              <a:t>the</a:t>
            </a:r>
            <a:r>
              <a:rPr lang="tr-TR" sz="2000" dirty="0"/>
              <a:t> ‘</a:t>
            </a:r>
            <a:r>
              <a:rPr lang="en-US" sz="2000" dirty="0" err="1"/>
              <a:t>histone</a:t>
            </a:r>
            <a:r>
              <a:rPr lang="en-US" sz="2000" dirty="0"/>
              <a:t> </a:t>
            </a:r>
            <a:r>
              <a:rPr lang="en-US" sz="2000" dirty="0" err="1"/>
              <a:t>deacetylase</a:t>
            </a:r>
            <a:r>
              <a:rPr lang="en-US" sz="2000" dirty="0"/>
              <a:t> inhibitors</a:t>
            </a:r>
            <a:r>
              <a:rPr lang="tr-TR" sz="2000" dirty="0"/>
              <a:t>’</a:t>
            </a:r>
            <a:r>
              <a:rPr lang="en-US" sz="2000" dirty="0"/>
              <a:t> (HDIs</a:t>
            </a:r>
            <a:r>
              <a:rPr lang="tr-TR" sz="2000" dirty="0"/>
              <a:t>), </a:t>
            </a:r>
            <a:r>
              <a:rPr lang="tr-TR" sz="2000" dirty="0" err="1"/>
              <a:t>specific</a:t>
            </a:r>
            <a:r>
              <a:rPr lang="tr-TR" sz="2000" dirty="0"/>
              <a:t> </a:t>
            </a:r>
            <a:r>
              <a:rPr lang="tr-TR" sz="2000" dirty="0" err="1"/>
              <a:t>and</a:t>
            </a:r>
            <a:r>
              <a:rPr lang="tr-TR" sz="2000" dirty="0"/>
              <a:t> </a:t>
            </a:r>
            <a:r>
              <a:rPr lang="tr-TR" sz="2000" dirty="0" err="1"/>
              <a:t>potent</a:t>
            </a:r>
            <a:r>
              <a:rPr lang="tr-TR" sz="2000" dirty="0"/>
              <a:t>). </a:t>
            </a:r>
          </a:p>
          <a:p>
            <a:pPr lvl="2" indent="342900">
              <a:buFont typeface="Arial" pitchFamily="34" charset="0"/>
              <a:buChar char="•"/>
              <a:defRPr/>
            </a:pPr>
            <a:r>
              <a:rPr lang="tr-TR" sz="2000" dirty="0">
                <a:latin typeface="Times New Roman" pitchFamily="18" charset="0"/>
                <a:cs typeface="Times New Roman" pitchFamily="18" charset="0"/>
              </a:rPr>
              <a:t>500 mg, 3x1, </a:t>
            </a:r>
            <a:r>
              <a:rPr lang="en-US" sz="2000" dirty="0">
                <a:latin typeface="Times New Roman" pitchFamily="18" charset="0"/>
                <a:cs typeface="Times New Roman" pitchFamily="18" charset="0"/>
              </a:rPr>
              <a:t>oral</a:t>
            </a:r>
            <a:r>
              <a:rPr lang="tr-TR" sz="2000" dirty="0">
                <a:latin typeface="Times New Roman" pitchFamily="18" charset="0"/>
                <a:cs typeface="Times New Roman" pitchFamily="18" charset="0"/>
              </a:rPr>
              <a:t> </a:t>
            </a:r>
            <a:r>
              <a:rPr lang="en-US" sz="2000" dirty="0">
                <a:latin typeface="Times New Roman" pitchFamily="18" charset="0"/>
                <a:cs typeface="Times New Roman" pitchFamily="18" charset="0"/>
              </a:rPr>
              <a:t>administration for 3</a:t>
            </a:r>
            <a:r>
              <a:rPr lang="tr-TR" sz="2000" dirty="0">
                <a:latin typeface="Times New Roman" pitchFamily="18" charset="0"/>
                <a:cs typeface="Times New Roman" pitchFamily="18" charset="0"/>
              </a:rPr>
              <a:t> </a:t>
            </a:r>
            <a:r>
              <a:rPr lang="tr-TR" sz="2000" dirty="0" err="1">
                <a:latin typeface="Times New Roman" pitchFamily="18" charset="0"/>
                <a:cs typeface="Times New Roman" pitchFamily="18" charset="0"/>
              </a:rPr>
              <a:t>mo</a:t>
            </a:r>
            <a:r>
              <a:rPr lang="tr-TR" sz="2000" dirty="0">
                <a:latin typeface="Times New Roman" pitchFamily="18" charset="0"/>
                <a:cs typeface="Times New Roman" pitchFamily="18" charset="0"/>
              </a:rPr>
              <a:t>.</a:t>
            </a:r>
            <a:r>
              <a:rPr lang="en-US" sz="2000" dirty="0">
                <a:latin typeface="Times New Roman" pitchFamily="18" charset="0"/>
                <a:cs typeface="Times New Roman" pitchFamily="18" charset="0"/>
              </a:rPr>
              <a:t> partial resolution</a:t>
            </a:r>
            <a:r>
              <a:rPr lang="tr-TR" sz="2000" dirty="0">
                <a:latin typeface="Times New Roman" pitchFamily="18" charset="0"/>
                <a:cs typeface="Times New Roman" pitchFamily="18" charset="0"/>
              </a:rPr>
              <a:t> </a:t>
            </a:r>
            <a:r>
              <a:rPr lang="en-US" sz="2000" dirty="0">
                <a:latin typeface="Times New Roman" pitchFamily="18" charset="0"/>
                <a:cs typeface="Times New Roman" pitchFamily="18" charset="0"/>
              </a:rPr>
              <a:t>of </a:t>
            </a:r>
            <a:r>
              <a:rPr lang="en-US" sz="2000" dirty="0" err="1">
                <a:latin typeface="Times New Roman" pitchFamily="18" charset="0"/>
                <a:cs typeface="Times New Roman" pitchFamily="18" charset="0"/>
              </a:rPr>
              <a:t>dysmenorrhea</a:t>
            </a:r>
            <a:r>
              <a:rPr lang="en-US" sz="2000" dirty="0">
                <a:latin typeface="Times New Roman" pitchFamily="18" charset="0"/>
                <a:cs typeface="Times New Roman" pitchFamily="18" charset="0"/>
              </a:rPr>
              <a:t> in women with </a:t>
            </a:r>
            <a:r>
              <a:rPr lang="en-US" sz="2000" dirty="0" err="1">
                <a:latin typeface="Times New Roman" pitchFamily="18" charset="0"/>
                <a:cs typeface="Times New Roman" pitchFamily="18" charset="0"/>
              </a:rPr>
              <a:t>adenomyosis</a:t>
            </a:r>
            <a:r>
              <a:rPr lang="en-US" sz="2000" dirty="0">
                <a:latin typeface="Times New Roman" pitchFamily="18" charset="0"/>
                <a:cs typeface="Times New Roman" pitchFamily="18" charset="0"/>
              </a:rPr>
              <a:t> and in near-complete resolution by the end</a:t>
            </a:r>
            <a:r>
              <a:rPr lang="tr-TR" sz="2000" dirty="0">
                <a:latin typeface="Times New Roman" pitchFamily="18" charset="0"/>
                <a:cs typeface="Times New Roman" pitchFamily="18" charset="0"/>
              </a:rPr>
              <a:t> </a:t>
            </a:r>
            <a:r>
              <a:rPr lang="en-US" sz="2000" dirty="0">
                <a:latin typeface="Times New Roman" pitchFamily="18" charset="0"/>
                <a:cs typeface="Times New Roman" pitchFamily="18" charset="0"/>
              </a:rPr>
              <a:t>of the </a:t>
            </a:r>
            <a:r>
              <a:rPr lang="tr-TR" sz="2000" dirty="0">
                <a:latin typeface="Times New Roman" pitchFamily="18" charset="0"/>
                <a:cs typeface="Times New Roman" pitchFamily="18" charset="0"/>
              </a:rPr>
              <a:t>6th </a:t>
            </a:r>
            <a:r>
              <a:rPr lang="tr-TR" sz="2000" dirty="0" err="1">
                <a:latin typeface="Times New Roman" pitchFamily="18" charset="0"/>
                <a:cs typeface="Times New Roman" pitchFamily="18" charset="0"/>
              </a:rPr>
              <a:t>mo</a:t>
            </a:r>
            <a:r>
              <a:rPr lang="tr-TR" sz="2000" dirty="0">
                <a:latin typeface="Times New Roman" pitchFamily="18" charset="0"/>
                <a:cs typeface="Times New Roman" pitchFamily="18" charset="0"/>
              </a:rPr>
              <a:t>. </a:t>
            </a:r>
            <a:r>
              <a:rPr lang="en-US" sz="2000" dirty="0">
                <a:latin typeface="Times New Roman" pitchFamily="18" charset="0"/>
                <a:cs typeface="Times New Roman" pitchFamily="18" charset="0"/>
              </a:rPr>
              <a:t>after the treatment</a:t>
            </a:r>
            <a:r>
              <a:rPr lang="tr-TR" sz="2000" dirty="0">
                <a:latin typeface="Times New Roman" pitchFamily="18" charset="0"/>
                <a:cs typeface="Times New Roman" pitchFamily="18" charset="0"/>
              </a:rPr>
              <a:t>, </a:t>
            </a:r>
          </a:p>
          <a:p>
            <a:pPr lvl="2" indent="342900">
              <a:buFont typeface="Arial" pitchFamily="34" charset="0"/>
              <a:buChar char="•"/>
              <a:defRPr/>
            </a:pPr>
            <a:r>
              <a:rPr lang="tr-TR" sz="2000" dirty="0">
                <a:latin typeface="Times New Roman" pitchFamily="18" charset="0"/>
                <a:cs typeface="Times New Roman" pitchFamily="18" charset="0"/>
              </a:rPr>
              <a:t>T</a:t>
            </a:r>
            <a:r>
              <a:rPr lang="en-US" sz="2000" dirty="0">
                <a:latin typeface="Times New Roman" pitchFamily="18" charset="0"/>
                <a:cs typeface="Times New Roman" pitchFamily="18" charset="0"/>
              </a:rPr>
              <a:t>he average</a:t>
            </a:r>
            <a:r>
              <a:rPr lang="tr-TR" sz="2000" dirty="0">
                <a:latin typeface="Times New Roman" pitchFamily="18" charset="0"/>
                <a:cs typeface="Times New Roman" pitchFamily="18" charset="0"/>
              </a:rPr>
              <a:t> </a:t>
            </a:r>
            <a:r>
              <a:rPr lang="en-US" sz="2000" dirty="0">
                <a:latin typeface="Times New Roman" pitchFamily="18" charset="0"/>
                <a:cs typeface="Times New Roman" pitchFamily="18" charset="0"/>
              </a:rPr>
              <a:t>uterine size </a:t>
            </a:r>
            <a:r>
              <a:rPr lang="en-US" sz="2000" dirty="0">
                <a:latin typeface="Times New Roman" pitchFamily="18" charset="0"/>
                <a:cs typeface="Times New Roman" pitchFamily="18" charset="0"/>
                <a:sym typeface="Symbol" pitchFamily="18" charset="2"/>
              </a:rPr>
              <a:t></a:t>
            </a:r>
            <a:r>
              <a:rPr lang="tr-TR" sz="2000" dirty="0">
                <a:latin typeface="Times New Roman" pitchFamily="18" charset="0"/>
                <a:cs typeface="Times New Roman" pitchFamily="18" charset="0"/>
                <a:sym typeface="Symbol" pitchFamily="18" charset="2"/>
              </a:rPr>
              <a:t> </a:t>
            </a:r>
            <a:r>
              <a:rPr lang="en-US" sz="2000" dirty="0">
                <a:latin typeface="Times New Roman" pitchFamily="18" charset="0"/>
                <a:cs typeface="Times New Roman" pitchFamily="18" charset="0"/>
              </a:rPr>
              <a:t>by 26%</a:t>
            </a:r>
            <a:r>
              <a:rPr lang="tr-TR" sz="2000" dirty="0">
                <a:latin typeface="Times New Roman" pitchFamily="18" charset="0"/>
                <a:cs typeface="Times New Roman" pitchFamily="18" charset="0"/>
              </a:rPr>
              <a:t> (</a:t>
            </a:r>
            <a:r>
              <a:rPr lang="en-US" sz="2000" dirty="0">
                <a:latin typeface="Times New Roman" pitchFamily="18" charset="0"/>
                <a:cs typeface="Times New Roman" pitchFamily="18" charset="0"/>
              </a:rPr>
              <a:t>6 months</a:t>
            </a:r>
            <a:r>
              <a:rPr lang="tr-TR" sz="2000" dirty="0">
                <a:latin typeface="Times New Roman" pitchFamily="18" charset="0"/>
                <a:cs typeface="Times New Roman" pitchFamily="18" charset="0"/>
              </a:rPr>
              <a:t>)</a:t>
            </a:r>
          </a:p>
          <a:p>
            <a:pPr lvl="2" indent="342900">
              <a:buFont typeface="Arial" pitchFamily="34" charset="0"/>
              <a:buChar char="•"/>
              <a:defRPr/>
            </a:pPr>
            <a:r>
              <a:rPr lang="tr-TR" sz="2000" dirty="0">
                <a:latin typeface="Times New Roman" pitchFamily="18" charset="0"/>
                <a:cs typeface="Times New Roman" pitchFamily="18" charset="0"/>
              </a:rPr>
              <a:t>T</a:t>
            </a:r>
            <a:r>
              <a:rPr lang="en-US" sz="2000" dirty="0">
                <a:latin typeface="Times New Roman" pitchFamily="18" charset="0"/>
                <a:cs typeface="Times New Roman" pitchFamily="18" charset="0"/>
              </a:rPr>
              <a:t>he amount of</a:t>
            </a:r>
            <a:r>
              <a:rPr lang="tr-TR" sz="2000" dirty="0">
                <a:latin typeface="Times New Roman" pitchFamily="18" charset="0"/>
                <a:cs typeface="Times New Roman" pitchFamily="18" charset="0"/>
              </a:rPr>
              <a:t> </a:t>
            </a:r>
            <a:r>
              <a:rPr lang="en-US" sz="2000" dirty="0">
                <a:latin typeface="Times New Roman" pitchFamily="18" charset="0"/>
                <a:cs typeface="Times New Roman" pitchFamily="18" charset="0"/>
              </a:rPr>
              <a:t>menses </a:t>
            </a:r>
            <a:r>
              <a:rPr lang="en-US" sz="2000" dirty="0">
                <a:latin typeface="Times New Roman" pitchFamily="18" charset="0"/>
                <a:cs typeface="Times New Roman" pitchFamily="18" charset="0"/>
                <a:sym typeface="Symbol" pitchFamily="18" charset="2"/>
              </a:rPr>
              <a:t> </a:t>
            </a:r>
            <a:r>
              <a:rPr lang="en-US" sz="2000" dirty="0">
                <a:latin typeface="Times New Roman" pitchFamily="18" charset="0"/>
                <a:cs typeface="Times New Roman" pitchFamily="18" charset="0"/>
              </a:rPr>
              <a:t>significantly</a:t>
            </a:r>
            <a:endParaRPr lang="en-US" dirty="0">
              <a:latin typeface="+mn-lt"/>
              <a:cs typeface="Times New Roman" pitchFamily="18" charset="0"/>
            </a:endParaRPr>
          </a:p>
        </p:txBody>
      </p:sp>
      <p:sp>
        <p:nvSpPr>
          <p:cNvPr id="74756" name="TextBox 3"/>
          <p:cNvSpPr txBox="1">
            <a:spLocks noChangeArrowheads="1"/>
          </p:cNvSpPr>
          <p:nvPr/>
        </p:nvSpPr>
        <p:spPr bwMode="auto">
          <a:xfrm>
            <a:off x="608013" y="6386513"/>
            <a:ext cx="8464550" cy="369887"/>
          </a:xfrm>
          <a:prstGeom prst="rect">
            <a:avLst/>
          </a:prstGeom>
          <a:noFill/>
          <a:ln w="9525">
            <a:noFill/>
            <a:miter lim="800000"/>
            <a:headEnd/>
            <a:tailEnd/>
          </a:ln>
        </p:spPr>
        <p:txBody>
          <a:bodyPr>
            <a:spAutoFit/>
          </a:bodyPr>
          <a:lstStyle/>
          <a:p>
            <a:pPr algn="r" eaLnBrk="0" hangingPunct="0"/>
            <a:r>
              <a:rPr lang="en-US" sz="1800">
                <a:solidFill>
                  <a:srgbClr val="FF0000"/>
                </a:solidFill>
              </a:rPr>
              <a:t>Liu, </a:t>
            </a:r>
            <a:r>
              <a:rPr lang="tr-TR" sz="1800">
                <a:solidFill>
                  <a:srgbClr val="FF0000"/>
                </a:solidFill>
              </a:rPr>
              <a:t>2010, Reproductive Sciences 2010, 17(10) 904-912</a:t>
            </a:r>
          </a:p>
        </p:txBody>
      </p:sp>
    </p:spTree>
  </p:cSld>
  <p:clrMapOvr>
    <a:masterClrMapping/>
  </p:clrMapOvr>
  <p:transition/>
  <p:timing>
    <p:tnLst>
      <p:par>
        <p:cTn id="1" dur="indefinite" restart="never" nodeType="tmRoot"/>
      </p:par>
    </p:tnLst>
  </p:timing>
</p:sld>
</file>

<file path=ppt/slides/slide17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71682" name="Title 1"/>
          <p:cNvSpPr>
            <a:spLocks noGrp="1"/>
          </p:cNvSpPr>
          <p:nvPr>
            <p:ph type="title"/>
          </p:nvPr>
        </p:nvSpPr>
        <p:spPr/>
        <p:txBody>
          <a:bodyPr/>
          <a:lstStyle/>
          <a:p>
            <a:r>
              <a:rPr lang="tr-TR" smtClean="0"/>
              <a:t>Adenomyozis</a:t>
            </a:r>
            <a:br>
              <a:rPr lang="tr-TR" smtClean="0"/>
            </a:br>
            <a:r>
              <a:rPr lang="tr-TR" smtClean="0">
                <a:solidFill>
                  <a:srgbClr val="00FFFF"/>
                </a:solidFill>
              </a:rPr>
              <a:t>Valproik Asid (VPA)</a:t>
            </a:r>
          </a:p>
        </p:txBody>
      </p:sp>
      <p:sp>
        <p:nvSpPr>
          <p:cNvPr id="71683" name="Content Placeholder 2"/>
          <p:cNvSpPr>
            <a:spLocks noGrp="1"/>
          </p:cNvSpPr>
          <p:nvPr>
            <p:ph idx="1"/>
          </p:nvPr>
        </p:nvSpPr>
        <p:spPr>
          <a:xfrm>
            <a:off x="685800" y="1643063"/>
            <a:ext cx="7772400" cy="4572000"/>
          </a:xfrm>
        </p:spPr>
        <p:txBody>
          <a:bodyPr/>
          <a:lstStyle/>
          <a:p>
            <a:r>
              <a:rPr lang="tr-TR" smtClean="0"/>
              <a:t>Endometriozis  bir epigenetik hastalık olabilir</a:t>
            </a:r>
          </a:p>
          <a:p>
            <a:endParaRPr lang="tr-TR" smtClean="0"/>
          </a:p>
          <a:p>
            <a:r>
              <a:rPr lang="tr-TR" smtClean="0"/>
              <a:t>Demetilasyon enzimlerinden veya ‘</a:t>
            </a:r>
            <a:r>
              <a:rPr lang="en-US" smtClean="0"/>
              <a:t>histone deacetylase inhibitors</a:t>
            </a:r>
            <a:r>
              <a:rPr lang="tr-TR" smtClean="0"/>
              <a:t>’</a:t>
            </a:r>
            <a:r>
              <a:rPr lang="en-US" smtClean="0"/>
              <a:t> (HDIs),</a:t>
            </a:r>
            <a:r>
              <a:rPr lang="tr-TR" smtClean="0"/>
              <a:t> etkilenebilir</a:t>
            </a:r>
          </a:p>
          <a:p>
            <a:endParaRPr lang="tr-TR" smtClean="0"/>
          </a:p>
          <a:p>
            <a:r>
              <a:rPr lang="en-US" smtClean="0"/>
              <a:t>VPA </a:t>
            </a:r>
            <a:r>
              <a:rPr lang="tr-TR" smtClean="0"/>
              <a:t>antiepileptik bir ilaç</a:t>
            </a:r>
            <a:endParaRPr lang="en-US" smtClean="0"/>
          </a:p>
          <a:p>
            <a:endParaRPr lang="tr-TR" smtClean="0"/>
          </a:p>
          <a:p>
            <a:r>
              <a:rPr lang="en-US" smtClean="0"/>
              <a:t>Spe</a:t>
            </a:r>
            <a:r>
              <a:rPr lang="tr-TR" smtClean="0"/>
              <a:t>s</a:t>
            </a:r>
            <a:r>
              <a:rPr lang="en-US" smtClean="0"/>
              <a:t>ifi</a:t>
            </a:r>
            <a:r>
              <a:rPr lang="tr-TR" smtClean="0"/>
              <a:t>k ve</a:t>
            </a:r>
            <a:r>
              <a:rPr lang="en-US" smtClean="0"/>
              <a:t> potent </a:t>
            </a:r>
            <a:r>
              <a:rPr lang="tr-TR" smtClean="0"/>
              <a:t>‘</a:t>
            </a:r>
            <a:r>
              <a:rPr lang="en-US" smtClean="0"/>
              <a:t>HDI</a:t>
            </a:r>
            <a:r>
              <a:rPr lang="tr-TR" smtClean="0"/>
              <a:t>’</a:t>
            </a:r>
          </a:p>
          <a:p>
            <a:endParaRPr lang="tr-TR" smtClean="0"/>
          </a:p>
          <a:p>
            <a:r>
              <a:rPr lang="tr-TR" smtClean="0"/>
              <a:t>VPA, 500 mg kaps, 3x1, 3 ay…</a:t>
            </a:r>
          </a:p>
          <a:p>
            <a:endParaRPr lang="tr-TR" smtClean="0"/>
          </a:p>
          <a:p>
            <a:endParaRPr lang="tr-TR" smtClean="0"/>
          </a:p>
        </p:txBody>
      </p:sp>
      <p:sp>
        <p:nvSpPr>
          <p:cNvPr id="71684" name="TextBox 3"/>
          <p:cNvSpPr txBox="1">
            <a:spLocks noChangeArrowheads="1"/>
          </p:cNvSpPr>
          <p:nvPr/>
        </p:nvSpPr>
        <p:spPr bwMode="auto">
          <a:xfrm>
            <a:off x="179388" y="6308725"/>
            <a:ext cx="8464550" cy="400050"/>
          </a:xfrm>
          <a:prstGeom prst="rect">
            <a:avLst/>
          </a:prstGeom>
          <a:noFill/>
          <a:ln w="9525">
            <a:noFill/>
            <a:miter lim="800000"/>
            <a:headEnd/>
            <a:tailEnd/>
          </a:ln>
        </p:spPr>
        <p:txBody>
          <a:bodyPr>
            <a:spAutoFit/>
          </a:bodyPr>
          <a:lstStyle/>
          <a:p>
            <a:pPr algn="r" eaLnBrk="0" hangingPunct="0"/>
            <a:r>
              <a:rPr lang="en-US" sz="2000">
                <a:solidFill>
                  <a:srgbClr val="FF0000"/>
                </a:solidFill>
              </a:rPr>
              <a:t>Liu, </a:t>
            </a:r>
            <a:r>
              <a:rPr lang="tr-TR" sz="2000">
                <a:solidFill>
                  <a:srgbClr val="FF0000"/>
                </a:solidFill>
              </a:rPr>
              <a:t>2010, Reproductive Sciences 2010, 17(10) 904-912</a:t>
            </a:r>
          </a:p>
        </p:txBody>
      </p:sp>
    </p:spTree>
  </p:cSld>
  <p:clrMapOvr>
    <a:masterClrMapping/>
  </p:clrMapOvr>
  <p:transition/>
  <p:timing>
    <p:tnLst>
      <p:par>
        <p:cTn id="1" dur="indefinite" restart="never" nodeType="tmRoot"/>
      </p:par>
    </p:tnLst>
  </p:timing>
</p:sld>
</file>

<file path=ppt/slides/slide17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75778" name="Title 1"/>
          <p:cNvSpPr>
            <a:spLocks noGrp="1"/>
          </p:cNvSpPr>
          <p:nvPr>
            <p:ph type="title"/>
          </p:nvPr>
        </p:nvSpPr>
        <p:spPr>
          <a:xfrm>
            <a:off x="685800" y="142875"/>
            <a:ext cx="7772400" cy="1143000"/>
          </a:xfrm>
        </p:spPr>
        <p:txBody>
          <a:bodyPr/>
          <a:lstStyle/>
          <a:p>
            <a:r>
              <a:rPr lang="tr-TR" smtClean="0"/>
              <a:t>Adenomyosis</a:t>
            </a:r>
            <a:br>
              <a:rPr lang="tr-TR" smtClean="0"/>
            </a:br>
            <a:r>
              <a:rPr lang="tr-TR" smtClean="0">
                <a:solidFill>
                  <a:srgbClr val="00FFFF"/>
                </a:solidFill>
              </a:rPr>
              <a:t>Valproic Acid (VPA)</a:t>
            </a:r>
          </a:p>
        </p:txBody>
      </p:sp>
      <p:sp>
        <p:nvSpPr>
          <p:cNvPr id="75779" name="Content Placeholder 2"/>
          <p:cNvSpPr>
            <a:spLocks noGrp="1"/>
          </p:cNvSpPr>
          <p:nvPr>
            <p:ph idx="1"/>
          </p:nvPr>
        </p:nvSpPr>
        <p:spPr>
          <a:xfrm>
            <a:off x="685800" y="1285875"/>
            <a:ext cx="7772400" cy="4714875"/>
          </a:xfrm>
        </p:spPr>
        <p:txBody>
          <a:bodyPr/>
          <a:lstStyle/>
          <a:p>
            <a:r>
              <a:rPr lang="tr-TR" smtClean="0"/>
              <a:t>Endometriosis  may be an epigenetic disease</a:t>
            </a:r>
          </a:p>
          <a:p>
            <a:r>
              <a:rPr lang="en-US" smtClean="0"/>
              <a:t>VPA</a:t>
            </a:r>
            <a:r>
              <a:rPr lang="tr-TR" smtClean="0"/>
              <a:t>, an antiepileptic drug, is one of the ‘</a:t>
            </a:r>
            <a:r>
              <a:rPr lang="en-US" smtClean="0"/>
              <a:t>histone deacetylase inhibitors</a:t>
            </a:r>
            <a:r>
              <a:rPr lang="tr-TR" smtClean="0"/>
              <a:t>’</a:t>
            </a:r>
            <a:r>
              <a:rPr lang="en-US" smtClean="0"/>
              <a:t> (HDIs</a:t>
            </a:r>
            <a:r>
              <a:rPr lang="tr-TR" smtClean="0"/>
              <a:t>), specific and potent</a:t>
            </a:r>
          </a:p>
          <a:p>
            <a:r>
              <a:rPr lang="tr-TR" smtClean="0"/>
              <a:t>VPA, 500 mg, 3x1, </a:t>
            </a:r>
            <a:r>
              <a:rPr lang="en-US" smtClean="0"/>
              <a:t>oral</a:t>
            </a:r>
            <a:r>
              <a:rPr lang="tr-TR" smtClean="0"/>
              <a:t> </a:t>
            </a:r>
            <a:r>
              <a:rPr lang="en-US" smtClean="0"/>
              <a:t>administration for 3</a:t>
            </a:r>
            <a:r>
              <a:rPr lang="tr-TR" smtClean="0"/>
              <a:t> mo.</a:t>
            </a:r>
            <a:r>
              <a:rPr lang="en-US" smtClean="0"/>
              <a:t> partial resolution</a:t>
            </a:r>
            <a:r>
              <a:rPr lang="tr-TR" smtClean="0"/>
              <a:t> </a:t>
            </a:r>
            <a:r>
              <a:rPr lang="en-US" smtClean="0"/>
              <a:t>of dysmenorrhea in women with adenomyosis and in near-complete resolution by the end</a:t>
            </a:r>
            <a:r>
              <a:rPr lang="tr-TR" smtClean="0"/>
              <a:t> </a:t>
            </a:r>
            <a:r>
              <a:rPr lang="en-US" smtClean="0"/>
              <a:t>of the </a:t>
            </a:r>
            <a:r>
              <a:rPr lang="tr-TR" smtClean="0"/>
              <a:t>6th mo. </a:t>
            </a:r>
            <a:r>
              <a:rPr lang="en-US" smtClean="0"/>
              <a:t>after the treatment</a:t>
            </a:r>
            <a:r>
              <a:rPr lang="tr-TR" smtClean="0"/>
              <a:t>.</a:t>
            </a:r>
          </a:p>
          <a:p>
            <a:r>
              <a:rPr lang="en-US" smtClean="0"/>
              <a:t>the average</a:t>
            </a:r>
            <a:r>
              <a:rPr lang="tr-TR" smtClean="0"/>
              <a:t> </a:t>
            </a:r>
            <a:r>
              <a:rPr lang="en-US" smtClean="0"/>
              <a:t>uterine size </a:t>
            </a:r>
            <a:r>
              <a:rPr lang="en-US" smtClean="0">
                <a:sym typeface="Symbol" pitchFamily="18" charset="2"/>
              </a:rPr>
              <a:t></a:t>
            </a:r>
            <a:r>
              <a:rPr lang="tr-TR" smtClean="0">
                <a:sym typeface="Symbol" pitchFamily="18" charset="2"/>
              </a:rPr>
              <a:t> </a:t>
            </a:r>
            <a:r>
              <a:rPr lang="en-US" smtClean="0"/>
              <a:t>by 26%</a:t>
            </a:r>
            <a:r>
              <a:rPr lang="tr-TR" smtClean="0"/>
              <a:t> (</a:t>
            </a:r>
            <a:r>
              <a:rPr lang="en-US" smtClean="0"/>
              <a:t>6 months</a:t>
            </a:r>
            <a:r>
              <a:rPr lang="tr-TR" smtClean="0"/>
              <a:t>)</a:t>
            </a:r>
          </a:p>
          <a:p>
            <a:r>
              <a:rPr lang="en-US" smtClean="0"/>
              <a:t>the amount of</a:t>
            </a:r>
            <a:r>
              <a:rPr lang="tr-TR" smtClean="0"/>
              <a:t> </a:t>
            </a:r>
            <a:r>
              <a:rPr lang="en-US" smtClean="0"/>
              <a:t>menses </a:t>
            </a:r>
            <a:r>
              <a:rPr lang="en-US" smtClean="0">
                <a:sym typeface="Symbol" pitchFamily="18" charset="2"/>
              </a:rPr>
              <a:t> </a:t>
            </a:r>
            <a:r>
              <a:rPr lang="en-US" smtClean="0"/>
              <a:t>significantly</a:t>
            </a:r>
            <a:endParaRPr lang="tr-TR" smtClean="0"/>
          </a:p>
          <a:p>
            <a:endParaRPr lang="tr-TR" smtClean="0"/>
          </a:p>
          <a:p>
            <a:endParaRPr lang="tr-TR" smtClean="0"/>
          </a:p>
        </p:txBody>
      </p:sp>
      <p:sp>
        <p:nvSpPr>
          <p:cNvPr id="75780" name="TextBox 3"/>
          <p:cNvSpPr txBox="1">
            <a:spLocks noChangeArrowheads="1"/>
          </p:cNvSpPr>
          <p:nvPr/>
        </p:nvSpPr>
        <p:spPr bwMode="auto">
          <a:xfrm>
            <a:off x="179388" y="6308725"/>
            <a:ext cx="8464550" cy="400050"/>
          </a:xfrm>
          <a:prstGeom prst="rect">
            <a:avLst/>
          </a:prstGeom>
          <a:noFill/>
          <a:ln w="9525">
            <a:noFill/>
            <a:miter lim="800000"/>
            <a:headEnd/>
            <a:tailEnd/>
          </a:ln>
        </p:spPr>
        <p:txBody>
          <a:bodyPr>
            <a:spAutoFit/>
          </a:bodyPr>
          <a:lstStyle/>
          <a:p>
            <a:pPr algn="r" eaLnBrk="0" hangingPunct="0"/>
            <a:r>
              <a:rPr lang="en-US" sz="2000">
                <a:solidFill>
                  <a:srgbClr val="FF0000"/>
                </a:solidFill>
              </a:rPr>
              <a:t>Liu, </a:t>
            </a:r>
            <a:r>
              <a:rPr lang="tr-TR" sz="2000">
                <a:solidFill>
                  <a:srgbClr val="FF0000"/>
                </a:solidFill>
              </a:rPr>
              <a:t>2010, Reproductive Sciences 2010, 17(10) 904-912</a:t>
            </a:r>
          </a:p>
        </p:txBody>
      </p:sp>
    </p:spTree>
  </p:cSld>
  <p:clrMapOvr>
    <a:masterClrMapping/>
  </p:clrMapOvr>
  <p:transition/>
  <p:timing>
    <p:tnLst>
      <p:par>
        <p:cTn id="1" dur="indefinite" restart="never" nodeType="tmRoot"/>
      </p:par>
    </p:tnLst>
  </p:timing>
</p:sld>
</file>

<file path=ppt/slides/slide17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72706" name="Title 1"/>
          <p:cNvSpPr>
            <a:spLocks noGrp="1"/>
          </p:cNvSpPr>
          <p:nvPr>
            <p:ph type="title"/>
          </p:nvPr>
        </p:nvSpPr>
        <p:spPr/>
        <p:txBody>
          <a:bodyPr/>
          <a:lstStyle/>
          <a:p>
            <a:r>
              <a:rPr lang="tr-TR" smtClean="0"/>
              <a:t>Adenomyozis</a:t>
            </a:r>
            <a:br>
              <a:rPr lang="tr-TR" smtClean="0"/>
            </a:br>
            <a:r>
              <a:rPr lang="tr-TR" smtClean="0">
                <a:solidFill>
                  <a:srgbClr val="00FFFF"/>
                </a:solidFill>
              </a:rPr>
              <a:t>Valproik Asid (VPA)</a:t>
            </a:r>
          </a:p>
        </p:txBody>
      </p:sp>
      <p:sp>
        <p:nvSpPr>
          <p:cNvPr id="72707" name="TextBox 3"/>
          <p:cNvSpPr txBox="1">
            <a:spLocks noChangeArrowheads="1"/>
          </p:cNvSpPr>
          <p:nvPr/>
        </p:nvSpPr>
        <p:spPr bwMode="auto">
          <a:xfrm>
            <a:off x="179388" y="6308725"/>
            <a:ext cx="8464550" cy="400050"/>
          </a:xfrm>
          <a:prstGeom prst="rect">
            <a:avLst/>
          </a:prstGeom>
          <a:noFill/>
          <a:ln w="9525">
            <a:noFill/>
            <a:miter lim="800000"/>
            <a:headEnd/>
            <a:tailEnd/>
          </a:ln>
        </p:spPr>
        <p:txBody>
          <a:bodyPr>
            <a:spAutoFit/>
          </a:bodyPr>
          <a:lstStyle/>
          <a:p>
            <a:pPr algn="r" eaLnBrk="0" hangingPunct="0"/>
            <a:r>
              <a:rPr lang="en-US" sz="2000">
                <a:solidFill>
                  <a:srgbClr val="FF0000"/>
                </a:solidFill>
              </a:rPr>
              <a:t>Liu, </a:t>
            </a:r>
            <a:r>
              <a:rPr lang="tr-TR" sz="2000">
                <a:solidFill>
                  <a:srgbClr val="FF0000"/>
                </a:solidFill>
              </a:rPr>
              <a:t>2010, Reproductive Sciences 2010, 17(10) 904-912</a:t>
            </a:r>
          </a:p>
        </p:txBody>
      </p:sp>
      <p:pic>
        <p:nvPicPr>
          <p:cNvPr id="72708" name="Picture 2"/>
          <p:cNvPicPr>
            <a:picLocks noChangeAspect="1" noChangeArrowheads="1"/>
          </p:cNvPicPr>
          <p:nvPr/>
        </p:nvPicPr>
        <p:blipFill>
          <a:blip r:embed="rId3" cstate="print"/>
          <a:srcRect/>
          <a:stretch>
            <a:fillRect/>
          </a:stretch>
        </p:blipFill>
        <p:spPr bwMode="auto">
          <a:xfrm>
            <a:off x="0" y="1671638"/>
            <a:ext cx="9144000" cy="4329112"/>
          </a:xfrm>
          <a:prstGeom prst="rect">
            <a:avLst/>
          </a:prstGeom>
          <a:noFill/>
          <a:ln w="12700">
            <a:noFill/>
            <a:miter lim="800000"/>
            <a:headEnd type="none" w="sm" len="sm"/>
            <a:tailEnd type="none" w="sm" len="sm"/>
          </a:ln>
        </p:spPr>
      </p:pic>
    </p:spTree>
  </p:cSld>
  <p:clrMapOvr>
    <a:masterClrMapping/>
  </p:clrMapOvr>
  <p:transition/>
  <p:timing>
    <p:tnLst>
      <p:par>
        <p:cTn id="1" dur="indefinite" restart="never" nodeType="tmRoot"/>
      </p:par>
    </p:tnLst>
  </p:timing>
</p:sld>
</file>

<file path=ppt/slides/slide17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73730" name="Title 1"/>
          <p:cNvSpPr>
            <a:spLocks noGrp="1"/>
          </p:cNvSpPr>
          <p:nvPr>
            <p:ph type="title"/>
          </p:nvPr>
        </p:nvSpPr>
        <p:spPr/>
        <p:txBody>
          <a:bodyPr/>
          <a:lstStyle/>
          <a:p>
            <a:r>
              <a:rPr lang="tr-TR" smtClean="0"/>
              <a:t>Adenomyozis</a:t>
            </a:r>
            <a:br>
              <a:rPr lang="tr-TR" smtClean="0"/>
            </a:br>
            <a:r>
              <a:rPr lang="tr-TR" smtClean="0">
                <a:solidFill>
                  <a:srgbClr val="00FFFF"/>
                </a:solidFill>
              </a:rPr>
              <a:t>Valproik Asid (VPA)</a:t>
            </a:r>
          </a:p>
        </p:txBody>
      </p:sp>
      <p:sp>
        <p:nvSpPr>
          <p:cNvPr id="73731" name="TextBox 3"/>
          <p:cNvSpPr txBox="1">
            <a:spLocks noChangeArrowheads="1"/>
          </p:cNvSpPr>
          <p:nvPr/>
        </p:nvSpPr>
        <p:spPr bwMode="auto">
          <a:xfrm>
            <a:off x="179388" y="6308725"/>
            <a:ext cx="8464550" cy="400050"/>
          </a:xfrm>
          <a:prstGeom prst="rect">
            <a:avLst/>
          </a:prstGeom>
          <a:noFill/>
          <a:ln w="9525">
            <a:noFill/>
            <a:miter lim="800000"/>
            <a:headEnd/>
            <a:tailEnd/>
          </a:ln>
        </p:spPr>
        <p:txBody>
          <a:bodyPr>
            <a:spAutoFit/>
          </a:bodyPr>
          <a:lstStyle/>
          <a:p>
            <a:pPr algn="r" eaLnBrk="0" hangingPunct="0"/>
            <a:r>
              <a:rPr lang="en-US" sz="2000">
                <a:solidFill>
                  <a:srgbClr val="FF0000"/>
                </a:solidFill>
              </a:rPr>
              <a:t>Liu, </a:t>
            </a:r>
            <a:r>
              <a:rPr lang="tr-TR" sz="2000">
                <a:solidFill>
                  <a:srgbClr val="FF0000"/>
                </a:solidFill>
              </a:rPr>
              <a:t>2010, Reproductive Sciences 2010, 17(10) 904-912</a:t>
            </a:r>
          </a:p>
        </p:txBody>
      </p:sp>
      <p:pic>
        <p:nvPicPr>
          <p:cNvPr id="73732" name="Picture 2"/>
          <p:cNvPicPr>
            <a:picLocks noChangeAspect="1" noChangeArrowheads="1"/>
          </p:cNvPicPr>
          <p:nvPr/>
        </p:nvPicPr>
        <p:blipFill>
          <a:blip r:embed="rId3" cstate="print"/>
          <a:srcRect/>
          <a:stretch>
            <a:fillRect/>
          </a:stretch>
        </p:blipFill>
        <p:spPr bwMode="auto">
          <a:xfrm>
            <a:off x="0" y="1643063"/>
            <a:ext cx="9144000" cy="4343400"/>
          </a:xfrm>
          <a:prstGeom prst="rect">
            <a:avLst/>
          </a:prstGeom>
          <a:noFill/>
          <a:ln w="12700">
            <a:noFill/>
            <a:miter lim="800000"/>
            <a:headEnd type="none" w="sm" len="sm"/>
            <a:tailEnd type="none" w="sm" len="sm"/>
          </a:ln>
        </p:spPr>
      </p:pic>
      <p:sp>
        <p:nvSpPr>
          <p:cNvPr id="5" name="TextBox 4"/>
          <p:cNvSpPr txBox="1"/>
          <p:nvPr/>
        </p:nvSpPr>
        <p:spPr>
          <a:xfrm>
            <a:off x="2786063" y="2928938"/>
            <a:ext cx="1285875" cy="523875"/>
          </a:xfrm>
          <a:prstGeom prst="rect">
            <a:avLst/>
          </a:prstGeom>
          <a:solidFill>
            <a:srgbClr val="FF0000"/>
          </a:solidFill>
        </p:spPr>
        <p:txBody>
          <a:bodyPr>
            <a:spAutoFit/>
          </a:bodyPr>
          <a:lstStyle/>
          <a:p>
            <a:pPr>
              <a:defRPr/>
            </a:pPr>
            <a:r>
              <a:rPr lang="tr-TR" sz="2800" dirty="0">
                <a:effectLst>
                  <a:outerShdw blurRad="38100" dist="38100" dir="2700000" algn="tl">
                    <a:srgbClr val="000000">
                      <a:alpha val="43137"/>
                    </a:srgbClr>
                  </a:outerShdw>
                </a:effectLst>
              </a:rPr>
              <a:t>%26 </a:t>
            </a:r>
            <a:r>
              <a:rPr lang="tr-TR" sz="2800" dirty="0">
                <a:effectLst>
                  <a:outerShdw blurRad="38100" dist="38100" dir="2700000" algn="tl">
                    <a:srgbClr val="000000">
                      <a:alpha val="43137"/>
                    </a:srgbClr>
                  </a:outerShdw>
                </a:effectLst>
                <a:sym typeface="Symbol"/>
              </a:rPr>
              <a:t></a:t>
            </a:r>
            <a:endParaRPr lang="en-US" sz="2800" dirty="0">
              <a:effectLst>
                <a:outerShdw blurRad="38100" dist="38100" dir="2700000" algn="tl">
                  <a:srgbClr val="000000">
                    <a:alpha val="43137"/>
                  </a:srgbClr>
                </a:outerShdw>
              </a:effectLst>
            </a:endParaRPr>
          </a:p>
        </p:txBody>
      </p:sp>
    </p:spTree>
  </p:cSld>
  <p:clrMapOvr>
    <a:masterClrMapping/>
  </p:clrMapOvr>
  <p:transition/>
  <p:timing>
    <p:tnLst>
      <p:par>
        <p:cTn id="1" dur="indefinite" restart="never" nodeType="tmRoot"/>
      </p:par>
    </p:tnLst>
  </p:timing>
</p:sld>
</file>

<file path=ppt/slides/slide1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Title 1"/>
          <p:cNvSpPr>
            <a:spLocks noGrp="1"/>
          </p:cNvSpPr>
          <p:nvPr>
            <p:ph type="title"/>
          </p:nvPr>
        </p:nvSpPr>
        <p:spPr>
          <a:xfrm>
            <a:off x="685800" y="285750"/>
            <a:ext cx="7772400" cy="1143000"/>
          </a:xfrm>
        </p:spPr>
        <p:txBody>
          <a:bodyPr/>
          <a:lstStyle/>
          <a:p>
            <a:r>
              <a:rPr lang="tr-TR" smtClean="0"/>
              <a:t>Adenomyosis</a:t>
            </a:r>
            <a:br>
              <a:rPr lang="tr-TR" smtClean="0"/>
            </a:br>
            <a:r>
              <a:rPr lang="tr-TR" sz="3600" smtClean="0">
                <a:solidFill>
                  <a:srgbClr val="00FFFF"/>
                </a:solidFill>
              </a:rPr>
              <a:t>New non-invasive techniques</a:t>
            </a:r>
            <a:endParaRPr lang="tr-TR" smtClean="0">
              <a:solidFill>
                <a:srgbClr val="00FFFF"/>
              </a:solidFill>
            </a:endParaRPr>
          </a:p>
        </p:txBody>
      </p:sp>
      <p:sp>
        <p:nvSpPr>
          <p:cNvPr id="78851" name="Content Placeholder 2"/>
          <p:cNvSpPr>
            <a:spLocks noGrp="1"/>
          </p:cNvSpPr>
          <p:nvPr>
            <p:ph idx="1"/>
          </p:nvPr>
        </p:nvSpPr>
        <p:spPr>
          <a:xfrm>
            <a:off x="571500" y="1571625"/>
            <a:ext cx="8458200" cy="4114800"/>
          </a:xfrm>
        </p:spPr>
        <p:txBody>
          <a:bodyPr/>
          <a:lstStyle/>
          <a:p>
            <a:r>
              <a:rPr lang="tr-TR" i="1" smtClean="0">
                <a:solidFill>
                  <a:srgbClr val="00FF00"/>
                </a:solidFill>
              </a:rPr>
              <a:t>High-intensity focused ultrasound (HIFU)</a:t>
            </a:r>
          </a:p>
          <a:p>
            <a:r>
              <a:rPr lang="en-US" i="1" smtClean="0">
                <a:solidFill>
                  <a:srgbClr val="00FF00"/>
                </a:solidFill>
              </a:rPr>
              <a:t>MR-guided focused ultrasound surgery</a:t>
            </a:r>
            <a:r>
              <a:rPr lang="tr-TR" i="1" smtClean="0">
                <a:solidFill>
                  <a:srgbClr val="00FF00"/>
                </a:solidFill>
              </a:rPr>
              <a:t> </a:t>
            </a:r>
            <a:r>
              <a:rPr lang="en-US" i="1" smtClean="0">
                <a:solidFill>
                  <a:srgbClr val="00FF00"/>
                </a:solidFill>
              </a:rPr>
              <a:t>(MRgFUS)</a:t>
            </a:r>
            <a:endParaRPr lang="tr-TR" i="1" smtClean="0">
              <a:solidFill>
                <a:srgbClr val="00FF00"/>
              </a:solidFill>
            </a:endParaRPr>
          </a:p>
        </p:txBody>
      </p:sp>
      <p:sp>
        <p:nvSpPr>
          <p:cNvPr id="78852" name="TextBox 3"/>
          <p:cNvSpPr txBox="1">
            <a:spLocks noChangeArrowheads="1"/>
          </p:cNvSpPr>
          <p:nvPr/>
        </p:nvSpPr>
        <p:spPr bwMode="auto">
          <a:xfrm>
            <a:off x="0" y="6300788"/>
            <a:ext cx="9144000" cy="368300"/>
          </a:xfrm>
          <a:prstGeom prst="rect">
            <a:avLst/>
          </a:prstGeom>
          <a:noFill/>
          <a:ln w="9525">
            <a:noFill/>
            <a:miter lim="800000"/>
            <a:headEnd/>
            <a:tailEnd/>
          </a:ln>
        </p:spPr>
        <p:txBody>
          <a:bodyPr>
            <a:spAutoFit/>
          </a:bodyPr>
          <a:lstStyle/>
          <a:p>
            <a:pPr eaLnBrk="0" hangingPunct="0"/>
            <a:r>
              <a:rPr lang="tr-TR" sz="1800">
                <a:solidFill>
                  <a:srgbClr val="FF0000"/>
                </a:solidFill>
              </a:rPr>
              <a:t>Dong, 2010, (</a:t>
            </a:r>
            <a:r>
              <a:rPr lang="en-US" sz="1800">
                <a:solidFill>
                  <a:srgbClr val="FF0000"/>
                </a:solidFill>
              </a:rPr>
              <a:t>Current Opinion in Obstetrics and Gynecology</a:t>
            </a:r>
            <a:r>
              <a:rPr lang="tr-TR" sz="1800">
                <a:solidFill>
                  <a:srgbClr val="FF0000"/>
                </a:solidFill>
              </a:rPr>
              <a:t> 2010, 22:326–330)</a:t>
            </a:r>
          </a:p>
        </p:txBody>
      </p:sp>
      <p:pic>
        <p:nvPicPr>
          <p:cNvPr id="78853" name="Picture 2"/>
          <p:cNvPicPr>
            <a:picLocks noChangeAspect="1" noChangeArrowheads="1"/>
          </p:cNvPicPr>
          <p:nvPr/>
        </p:nvPicPr>
        <p:blipFill>
          <a:blip r:embed="rId3" cstate="print"/>
          <a:srcRect/>
          <a:stretch>
            <a:fillRect/>
          </a:stretch>
        </p:blipFill>
        <p:spPr bwMode="auto">
          <a:xfrm>
            <a:off x="468313" y="3284538"/>
            <a:ext cx="2528887" cy="1873250"/>
          </a:xfrm>
          <a:prstGeom prst="rect">
            <a:avLst/>
          </a:prstGeom>
          <a:noFill/>
          <a:ln w="9525">
            <a:noFill/>
            <a:miter lim="800000"/>
            <a:headEnd/>
            <a:tailEnd/>
          </a:ln>
        </p:spPr>
      </p:pic>
      <p:pic>
        <p:nvPicPr>
          <p:cNvPr id="78854" name="Picture 3"/>
          <p:cNvPicPr>
            <a:picLocks noChangeAspect="1" noChangeArrowheads="1"/>
          </p:cNvPicPr>
          <p:nvPr/>
        </p:nvPicPr>
        <p:blipFill>
          <a:blip r:embed="rId4" cstate="print"/>
          <a:srcRect/>
          <a:stretch>
            <a:fillRect/>
          </a:stretch>
        </p:blipFill>
        <p:spPr bwMode="auto">
          <a:xfrm>
            <a:off x="4211638" y="2852738"/>
            <a:ext cx="4464050" cy="324008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3" name="Content Placeholder 2"/>
          <p:cNvSpPr>
            <a:spLocks noGrp="1"/>
          </p:cNvSpPr>
          <p:nvPr>
            <p:ph idx="1"/>
          </p:nvPr>
        </p:nvSpPr>
        <p:spPr>
          <a:xfrm>
            <a:off x="0" y="1243013"/>
            <a:ext cx="5429250" cy="4186237"/>
          </a:xfrm>
        </p:spPr>
        <p:txBody>
          <a:bodyPr/>
          <a:lstStyle/>
          <a:p>
            <a:pPr>
              <a:buFontTx/>
              <a:buNone/>
              <a:defRPr/>
            </a:pPr>
            <a:r>
              <a:rPr lang="tr-TR" kern="1200" dirty="0" smtClean="0">
                <a:solidFill>
                  <a:srgbClr val="00FF00"/>
                </a:solidFill>
              </a:rPr>
              <a:t>U</a:t>
            </a:r>
            <a:r>
              <a:rPr lang="en-US" kern="1200" dirty="0" err="1" smtClean="0">
                <a:solidFill>
                  <a:srgbClr val="00FF00"/>
                </a:solidFill>
              </a:rPr>
              <a:t>terine</a:t>
            </a:r>
            <a:r>
              <a:rPr lang="en-US" kern="1200" dirty="0" smtClean="0">
                <a:solidFill>
                  <a:srgbClr val="00FF00"/>
                </a:solidFill>
              </a:rPr>
              <a:t> artery </a:t>
            </a:r>
            <a:r>
              <a:rPr lang="en-US" kern="1200" dirty="0" err="1" smtClean="0">
                <a:solidFill>
                  <a:srgbClr val="00FF00"/>
                </a:solidFill>
              </a:rPr>
              <a:t>embolization</a:t>
            </a:r>
            <a:r>
              <a:rPr lang="en-US" kern="1200" dirty="0" smtClean="0">
                <a:solidFill>
                  <a:srgbClr val="00FF00"/>
                </a:solidFill>
              </a:rPr>
              <a:t> (UAE)</a:t>
            </a:r>
            <a:endParaRPr lang="tr-TR" kern="1200" dirty="0" smtClean="0">
              <a:solidFill>
                <a:srgbClr val="00FF00"/>
              </a:solidFill>
            </a:endParaRPr>
          </a:p>
          <a:p>
            <a:pPr>
              <a:defRPr/>
            </a:pPr>
            <a:r>
              <a:rPr lang="tr-TR" sz="2400" u="sng" kern="1200" dirty="0" smtClean="0">
                <a:solidFill>
                  <a:srgbClr val="FF0000"/>
                </a:solidFill>
              </a:rPr>
              <a:t>N</a:t>
            </a:r>
            <a:r>
              <a:rPr lang="en-US" sz="2400" u="sng" kern="1200" dirty="0" err="1" smtClean="0">
                <a:solidFill>
                  <a:srgbClr val="FF0000"/>
                </a:solidFill>
              </a:rPr>
              <a:t>ot</a:t>
            </a:r>
            <a:r>
              <a:rPr lang="en-US" sz="2400" u="sng" kern="1200" dirty="0" smtClean="0">
                <a:solidFill>
                  <a:srgbClr val="FF0000"/>
                </a:solidFill>
              </a:rPr>
              <a:t> </a:t>
            </a:r>
            <a:r>
              <a:rPr lang="en-US" sz="2400" kern="1200" dirty="0" smtClean="0">
                <a:solidFill>
                  <a:srgbClr val="FF0000"/>
                </a:solidFill>
              </a:rPr>
              <a:t>appropriate currently for the patients seeking </a:t>
            </a:r>
            <a:r>
              <a:rPr lang="en-US" sz="2400" u="sng" kern="1200" dirty="0" smtClean="0">
                <a:solidFill>
                  <a:srgbClr val="FF0000"/>
                </a:solidFill>
              </a:rPr>
              <a:t>fertility</a:t>
            </a:r>
            <a:endParaRPr lang="tr-TR" sz="2400" u="sng" kern="1200" dirty="0" smtClean="0">
              <a:solidFill>
                <a:srgbClr val="FF0000"/>
              </a:solidFill>
            </a:endParaRPr>
          </a:p>
          <a:p>
            <a:pPr>
              <a:defRPr/>
            </a:pPr>
            <a:r>
              <a:rPr lang="tr-TR" sz="2400" kern="1200" dirty="0" smtClean="0"/>
              <a:t>57%</a:t>
            </a:r>
            <a:r>
              <a:rPr lang="en-US" sz="2400" kern="1200" dirty="0" smtClean="0"/>
              <a:t> of </a:t>
            </a:r>
            <a:r>
              <a:rPr lang="tr-TR" sz="2400" kern="1200" dirty="0" smtClean="0"/>
              <a:t>54 </a:t>
            </a:r>
            <a:r>
              <a:rPr lang="en-US" sz="2400" kern="1200" dirty="0" smtClean="0"/>
              <a:t>patients reported decreased bleeding and pain after </a:t>
            </a:r>
            <a:r>
              <a:rPr lang="tr-TR" sz="2400" kern="1200" dirty="0" smtClean="0"/>
              <a:t>5</a:t>
            </a:r>
            <a:r>
              <a:rPr lang="en-US" sz="2400" kern="1200" dirty="0" smtClean="0"/>
              <a:t> years. </a:t>
            </a:r>
            <a:endParaRPr lang="tr-TR" sz="2400" kern="1200" dirty="0" smtClean="0"/>
          </a:p>
          <a:p>
            <a:pPr>
              <a:defRPr/>
            </a:pPr>
            <a:r>
              <a:rPr lang="en-US" sz="2400" kern="1200" dirty="0" smtClean="0"/>
              <a:t>In 4 patients, treatment failure was immediate, and 19 patients experienced relapse within 5 years, with 5 patients requiring hysterectomy for further </a:t>
            </a:r>
            <a:r>
              <a:rPr lang="tr-TR" sz="2400" kern="1200" dirty="0" smtClean="0"/>
              <a:t>t</a:t>
            </a:r>
            <a:r>
              <a:rPr lang="en-US" sz="2400" kern="1200" dirty="0" err="1" smtClean="0"/>
              <a:t>reatment</a:t>
            </a:r>
            <a:r>
              <a:rPr lang="en-US" sz="2400" kern="1200" dirty="0" smtClean="0"/>
              <a:t>. </a:t>
            </a:r>
            <a:endParaRPr lang="tr-TR" sz="2400" kern="1200" dirty="0" smtClean="0"/>
          </a:p>
          <a:p>
            <a:pPr>
              <a:defRPr/>
            </a:pPr>
            <a:r>
              <a:rPr lang="en-US" sz="2400" kern="1200" dirty="0" smtClean="0">
                <a:solidFill>
                  <a:srgbClr val="00FF00"/>
                </a:solidFill>
              </a:rPr>
              <a:t>Overall patient satisfaction</a:t>
            </a:r>
            <a:r>
              <a:rPr lang="tr-TR" sz="2400" kern="1200" dirty="0" smtClean="0">
                <a:solidFill>
                  <a:srgbClr val="00FF00"/>
                </a:solidFill>
              </a:rPr>
              <a:t>: </a:t>
            </a:r>
            <a:r>
              <a:rPr lang="en-US" sz="2400" kern="1200" dirty="0" smtClean="0">
                <a:solidFill>
                  <a:srgbClr val="00FF00"/>
                </a:solidFill>
              </a:rPr>
              <a:t>70% </a:t>
            </a:r>
            <a:r>
              <a:rPr lang="tr-TR" sz="2400" kern="1200" dirty="0" smtClean="0"/>
              <a:t>					</a:t>
            </a:r>
            <a:r>
              <a:rPr lang="en-US" sz="1800" kern="1200" dirty="0" smtClean="0">
                <a:solidFill>
                  <a:srgbClr val="FF0000"/>
                </a:solidFill>
              </a:rPr>
              <a:t>Kim, 2007 </a:t>
            </a:r>
            <a:endParaRPr lang="tr-TR" sz="2400" dirty="0" smtClean="0">
              <a:solidFill>
                <a:srgbClr val="FF0000"/>
              </a:solidFill>
            </a:endParaRPr>
          </a:p>
          <a:p>
            <a:pPr>
              <a:defRPr/>
            </a:pPr>
            <a:endParaRPr lang="tr-TR" sz="2400" dirty="0" smtClean="0"/>
          </a:p>
        </p:txBody>
      </p:sp>
      <p:pic>
        <p:nvPicPr>
          <p:cNvPr id="79875" name="Picture 2"/>
          <p:cNvPicPr>
            <a:picLocks noChangeAspect="1" noChangeArrowheads="1"/>
          </p:cNvPicPr>
          <p:nvPr/>
        </p:nvPicPr>
        <p:blipFill>
          <a:blip r:embed="rId3" cstate="print"/>
          <a:srcRect/>
          <a:stretch>
            <a:fillRect/>
          </a:stretch>
        </p:blipFill>
        <p:spPr bwMode="auto">
          <a:xfrm>
            <a:off x="5465763" y="2128838"/>
            <a:ext cx="3678237" cy="4657725"/>
          </a:xfrm>
          <a:prstGeom prst="rect">
            <a:avLst/>
          </a:prstGeom>
          <a:noFill/>
          <a:ln w="9525">
            <a:noFill/>
            <a:miter lim="800000"/>
            <a:headEnd/>
            <a:tailEnd/>
          </a:ln>
        </p:spPr>
      </p:pic>
      <p:sp>
        <p:nvSpPr>
          <p:cNvPr id="79876" name="Title 1"/>
          <p:cNvSpPr>
            <a:spLocks noGrp="1"/>
          </p:cNvSpPr>
          <p:nvPr>
            <p:ph type="title"/>
          </p:nvPr>
        </p:nvSpPr>
        <p:spPr>
          <a:xfrm>
            <a:off x="685800" y="71438"/>
            <a:ext cx="7772400" cy="1143000"/>
          </a:xfrm>
        </p:spPr>
        <p:txBody>
          <a:bodyPr/>
          <a:lstStyle/>
          <a:p>
            <a:r>
              <a:rPr lang="tr-TR" smtClean="0"/>
              <a:t>Adenomyosis / Adenomyoma</a:t>
            </a:r>
            <a:br>
              <a:rPr lang="tr-TR" smtClean="0"/>
            </a:br>
            <a:r>
              <a:rPr lang="tr-TR" sz="3600" smtClean="0">
                <a:solidFill>
                  <a:srgbClr val="00FFFF"/>
                </a:solidFill>
              </a:rPr>
              <a:t>New non-invasive techniques</a:t>
            </a:r>
            <a:endParaRPr lang="tr-TR" smtClean="0">
              <a:solidFill>
                <a:srgbClr val="00FFFF"/>
              </a:solidFill>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Content Placeholder 2"/>
          <p:cNvSpPr>
            <a:spLocks noGrp="1"/>
          </p:cNvSpPr>
          <p:nvPr>
            <p:ph idx="1"/>
          </p:nvPr>
        </p:nvSpPr>
        <p:spPr>
          <a:xfrm>
            <a:off x="685800" y="1571625"/>
            <a:ext cx="7772400" cy="4524375"/>
          </a:xfrm>
        </p:spPr>
        <p:txBody>
          <a:bodyPr/>
          <a:lstStyle/>
          <a:p>
            <a:r>
              <a:rPr lang="tr-TR" dirty="0" err="1" smtClean="0"/>
              <a:t>Reprodüktif</a:t>
            </a:r>
            <a:r>
              <a:rPr lang="tr-TR" dirty="0" smtClean="0"/>
              <a:t> çağdaki kadınların %1-20’sinde </a:t>
            </a:r>
            <a:r>
              <a:rPr lang="tr-TR" dirty="0" err="1" smtClean="0"/>
              <a:t>adenomyozis</a:t>
            </a:r>
            <a:r>
              <a:rPr lang="tr-TR" dirty="0" smtClean="0"/>
              <a:t> vardır.</a:t>
            </a:r>
          </a:p>
          <a:p>
            <a:pPr>
              <a:buFontTx/>
              <a:buNone/>
            </a:pPr>
            <a:r>
              <a:rPr lang="tr-TR" sz="1600" dirty="0" smtClean="0"/>
              <a:t>		(</a:t>
            </a:r>
            <a:r>
              <a:rPr lang="tr-TR" sz="1600" dirty="0" err="1" smtClean="0"/>
              <a:t>Garcia</a:t>
            </a:r>
            <a:r>
              <a:rPr lang="tr-TR" sz="1600" dirty="0" smtClean="0"/>
              <a:t>, L: J Minim </a:t>
            </a:r>
            <a:r>
              <a:rPr lang="tr-TR" sz="1600" dirty="0" err="1" smtClean="0"/>
              <a:t>Invasive</a:t>
            </a:r>
            <a:r>
              <a:rPr lang="tr-TR" sz="1600" dirty="0" smtClean="0"/>
              <a:t> </a:t>
            </a:r>
            <a:r>
              <a:rPr lang="tr-TR" sz="1600" dirty="0" err="1" smtClean="0"/>
              <a:t>Gynecol</a:t>
            </a:r>
            <a:r>
              <a:rPr lang="tr-TR" sz="1600" dirty="0" smtClean="0"/>
              <a:t> 2011; 18: 428-437)</a:t>
            </a:r>
          </a:p>
          <a:p>
            <a:pPr>
              <a:buFontTx/>
              <a:buNone/>
            </a:pPr>
            <a:endParaRPr lang="tr-TR" dirty="0" smtClean="0"/>
          </a:p>
          <a:p>
            <a:r>
              <a:rPr lang="tr-TR" dirty="0" err="1" smtClean="0"/>
              <a:t>Endometriozisi</a:t>
            </a:r>
            <a:r>
              <a:rPr lang="tr-TR" dirty="0" smtClean="0"/>
              <a:t> olan kadınlarda daha sık…</a:t>
            </a:r>
          </a:p>
          <a:p>
            <a:endParaRPr lang="tr-TR" dirty="0" smtClean="0"/>
          </a:p>
          <a:p>
            <a:r>
              <a:rPr lang="tr-TR" dirty="0" err="1" smtClean="0"/>
              <a:t>Histerektomi</a:t>
            </a:r>
            <a:r>
              <a:rPr lang="tr-TR" dirty="0" smtClean="0"/>
              <a:t> piyeslerinde %5-70 </a:t>
            </a:r>
            <a:r>
              <a:rPr lang="tr-TR" sz="1600" dirty="0" smtClean="0"/>
              <a:t>(</a:t>
            </a:r>
            <a:r>
              <a:rPr lang="tr-TR" sz="1600" dirty="0" err="1" smtClean="0"/>
              <a:t>Azziz</a:t>
            </a:r>
            <a:r>
              <a:rPr lang="tr-TR" sz="1600" dirty="0" smtClean="0"/>
              <a:t>, 1989)</a:t>
            </a:r>
            <a:endParaRPr lang="tr-TR" dirty="0" smtClean="0"/>
          </a:p>
          <a:p>
            <a:pPr lvl="1"/>
            <a:r>
              <a:rPr lang="tr-TR" dirty="0" smtClean="0"/>
              <a:t>3 kesit </a:t>
            </a:r>
            <a:r>
              <a:rPr lang="tr-TR" dirty="0" smtClean="0">
                <a:sym typeface="Wingdings" pitchFamily="2" charset="2"/>
              </a:rPr>
              <a:t> </a:t>
            </a:r>
            <a:r>
              <a:rPr lang="tr-TR" dirty="0" smtClean="0"/>
              <a:t>%31 ; 6 kesit </a:t>
            </a:r>
            <a:r>
              <a:rPr lang="tr-TR" dirty="0" smtClean="0">
                <a:sym typeface="Wingdings" pitchFamily="2" charset="2"/>
              </a:rPr>
              <a:t> %61</a:t>
            </a:r>
            <a:endParaRPr lang="tr-TR" dirty="0" smtClean="0"/>
          </a:p>
          <a:p>
            <a:r>
              <a:rPr lang="tr-TR" dirty="0" err="1" smtClean="0">
                <a:solidFill>
                  <a:srgbClr val="00FF00"/>
                </a:solidFill>
              </a:rPr>
              <a:t>Multiparlarda</a:t>
            </a:r>
            <a:r>
              <a:rPr lang="tr-TR" dirty="0" smtClean="0">
                <a:solidFill>
                  <a:srgbClr val="00FF00"/>
                </a:solidFill>
              </a:rPr>
              <a:t> </a:t>
            </a:r>
            <a:r>
              <a:rPr lang="tr-TR" dirty="0" smtClean="0"/>
              <a:t>daha sık…</a:t>
            </a:r>
          </a:p>
          <a:p>
            <a:r>
              <a:rPr lang="tr-TR" dirty="0" smtClean="0">
                <a:solidFill>
                  <a:srgbClr val="00FF00"/>
                </a:solidFill>
              </a:rPr>
              <a:t>40-50</a:t>
            </a:r>
            <a:r>
              <a:rPr lang="tr-TR" dirty="0" smtClean="0">
                <a:solidFill>
                  <a:srgbClr val="00FFFF"/>
                </a:solidFill>
              </a:rPr>
              <a:t> </a:t>
            </a:r>
            <a:r>
              <a:rPr lang="tr-TR" dirty="0" err="1" smtClean="0"/>
              <a:t>li</a:t>
            </a:r>
            <a:r>
              <a:rPr lang="tr-TR" dirty="0" smtClean="0"/>
              <a:t> yaşlarda daha sık</a:t>
            </a:r>
          </a:p>
          <a:p>
            <a:r>
              <a:rPr lang="tr-TR" dirty="0" smtClean="0">
                <a:solidFill>
                  <a:srgbClr val="00FF00"/>
                </a:solidFill>
              </a:rPr>
              <a:t>VKI </a:t>
            </a:r>
            <a:r>
              <a:rPr lang="tr-TR" i="1" dirty="0" smtClean="0">
                <a:solidFill>
                  <a:srgbClr val="00FF00"/>
                </a:solidFill>
              </a:rPr>
              <a:t>(BMI) </a:t>
            </a:r>
            <a:r>
              <a:rPr lang="tr-TR" dirty="0" smtClean="0">
                <a:solidFill>
                  <a:srgbClr val="00FF00"/>
                </a:solidFill>
              </a:rPr>
              <a:t>düşük </a:t>
            </a:r>
            <a:r>
              <a:rPr lang="tr-TR" dirty="0" smtClean="0"/>
              <a:t>olan kadınlarda daha sık…</a:t>
            </a:r>
            <a:endParaRPr lang="tr-TR" i="1" dirty="0" smtClean="0"/>
          </a:p>
          <a:p>
            <a:pPr>
              <a:buFontTx/>
              <a:buNone/>
            </a:pPr>
            <a:r>
              <a:rPr lang="tr-TR" sz="1600" dirty="0" smtClean="0"/>
              <a:t>						(Hum </a:t>
            </a:r>
            <a:r>
              <a:rPr lang="tr-TR" sz="1600" dirty="0" err="1" smtClean="0"/>
              <a:t>Reprod</a:t>
            </a:r>
            <a:r>
              <a:rPr lang="tr-TR" sz="1600" dirty="0" smtClean="0"/>
              <a:t> 2010; 25:1325–1334)</a:t>
            </a:r>
          </a:p>
        </p:txBody>
      </p:sp>
      <p:sp>
        <p:nvSpPr>
          <p:cNvPr id="14339" name="Title 1"/>
          <p:cNvSpPr>
            <a:spLocks noGrp="1"/>
          </p:cNvSpPr>
          <p:nvPr>
            <p:ph type="title"/>
          </p:nvPr>
        </p:nvSpPr>
        <p:spPr>
          <a:xfrm>
            <a:off x="685800" y="214313"/>
            <a:ext cx="7772400" cy="1285875"/>
          </a:xfrm>
        </p:spPr>
        <p:txBody>
          <a:bodyPr/>
          <a:lstStyle/>
          <a:p>
            <a:r>
              <a:rPr lang="tr-TR" smtClean="0"/>
              <a:t>Adenomyozis</a:t>
            </a:r>
            <a:br>
              <a:rPr lang="tr-TR" smtClean="0"/>
            </a:br>
            <a:r>
              <a:rPr lang="tr-TR" sz="3200" smtClean="0">
                <a:solidFill>
                  <a:srgbClr val="00FFFF"/>
                </a:solidFill>
              </a:rPr>
              <a:t>Epidemiyoloji</a:t>
            </a:r>
            <a:endParaRPr lang="tr-TR" smtClean="0">
              <a:solidFill>
                <a:srgbClr val="00FFFF"/>
              </a:solidFill>
            </a:endParaRPr>
          </a:p>
        </p:txBody>
      </p:sp>
    </p:spTree>
  </p:cSld>
  <p:clrMapOvr>
    <a:masterClrMapping/>
  </p:clrMapOvr>
  <p:timing>
    <p:tnLst>
      <p:par>
        <p:cTn id="1" dur="indefinite" restart="never" nodeType="tmRoot"/>
      </p:par>
    </p:tnLst>
  </p:timing>
</p:sld>
</file>

<file path=ppt/slides/slide18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77826" name="Başlık 1"/>
          <p:cNvSpPr>
            <a:spLocks noGrp="1"/>
          </p:cNvSpPr>
          <p:nvPr>
            <p:ph type="title"/>
          </p:nvPr>
        </p:nvSpPr>
        <p:spPr>
          <a:xfrm>
            <a:off x="685800" y="71414"/>
            <a:ext cx="7772400" cy="785833"/>
          </a:xfrm>
        </p:spPr>
        <p:txBody>
          <a:bodyPr/>
          <a:lstStyle/>
          <a:p>
            <a:r>
              <a:rPr lang="tr-TR" sz="4800" dirty="0" err="1" smtClean="0">
                <a:solidFill>
                  <a:srgbClr val="FFFF00"/>
                </a:solidFill>
              </a:rPr>
              <a:t>Adenomyozis</a:t>
            </a:r>
            <a:r>
              <a:rPr lang="tr-TR" sz="4800" dirty="0" smtClean="0">
                <a:solidFill>
                  <a:srgbClr val="FFFF00"/>
                </a:solidFill>
              </a:rPr>
              <a:t> – </a:t>
            </a:r>
            <a:r>
              <a:rPr lang="tr-TR" dirty="0" smtClean="0">
                <a:solidFill>
                  <a:srgbClr val="00FFFF"/>
                </a:solidFill>
              </a:rPr>
              <a:t>Özet - 1</a:t>
            </a:r>
            <a:endParaRPr lang="tr-TR" sz="4800" dirty="0" smtClean="0">
              <a:solidFill>
                <a:srgbClr val="00FFFF"/>
              </a:solidFill>
            </a:endParaRPr>
          </a:p>
        </p:txBody>
      </p:sp>
      <p:sp>
        <p:nvSpPr>
          <p:cNvPr id="3" name="İçerik Yer Tutucusu 2"/>
          <p:cNvSpPr>
            <a:spLocks noGrp="1"/>
          </p:cNvSpPr>
          <p:nvPr>
            <p:ph idx="1"/>
          </p:nvPr>
        </p:nvSpPr>
        <p:spPr>
          <a:xfrm>
            <a:off x="142875" y="1385911"/>
            <a:ext cx="9144000" cy="5329237"/>
          </a:xfrm>
        </p:spPr>
        <p:txBody>
          <a:bodyPr>
            <a:normAutofit lnSpcReduction="10000"/>
          </a:bodyPr>
          <a:lstStyle/>
          <a:p>
            <a:pPr>
              <a:defRPr/>
            </a:pPr>
            <a:r>
              <a:rPr lang="tr-TR" i="1" dirty="0" smtClean="0"/>
              <a:t>“</a:t>
            </a:r>
            <a:r>
              <a:rPr lang="tr-TR" i="1" dirty="0" err="1" smtClean="0"/>
              <a:t>Junctional</a:t>
            </a:r>
            <a:r>
              <a:rPr lang="tr-TR" i="1" dirty="0" smtClean="0"/>
              <a:t> </a:t>
            </a:r>
            <a:r>
              <a:rPr lang="tr-TR" i="1" dirty="0" err="1" smtClean="0"/>
              <a:t>zone</a:t>
            </a:r>
            <a:r>
              <a:rPr lang="tr-TR" i="1" dirty="0" smtClean="0"/>
              <a:t>” : </a:t>
            </a:r>
            <a:r>
              <a:rPr lang="tr-TR" dirty="0" err="1" smtClean="0"/>
              <a:t>adenomyozisde</a:t>
            </a:r>
            <a:r>
              <a:rPr lang="tr-TR" dirty="0" smtClean="0"/>
              <a:t> gebelik kaybı???</a:t>
            </a:r>
          </a:p>
          <a:p>
            <a:pPr>
              <a:defRPr/>
            </a:pPr>
            <a:r>
              <a:rPr lang="tr-TR" sz="2800" u="sng" dirty="0" smtClean="0">
                <a:solidFill>
                  <a:srgbClr val="FF3399"/>
                </a:solidFill>
              </a:rPr>
              <a:t>No</a:t>
            </a:r>
            <a:r>
              <a:rPr lang="tr-TR" sz="2800" dirty="0" smtClean="0">
                <a:solidFill>
                  <a:srgbClr val="FF3399"/>
                </a:solidFill>
              </a:rPr>
              <a:t> </a:t>
            </a:r>
            <a:r>
              <a:rPr lang="tr-TR" sz="2800" dirty="0" err="1" smtClean="0">
                <a:solidFill>
                  <a:srgbClr val="FF3399"/>
                </a:solidFill>
              </a:rPr>
              <a:t>increase</a:t>
            </a:r>
            <a:r>
              <a:rPr lang="tr-TR" sz="2800" dirty="0" smtClean="0">
                <a:solidFill>
                  <a:srgbClr val="FF3399"/>
                </a:solidFill>
              </a:rPr>
              <a:t> in </a:t>
            </a:r>
            <a:r>
              <a:rPr lang="tr-TR" sz="2800" dirty="0" err="1" smtClean="0">
                <a:solidFill>
                  <a:srgbClr val="FF3399"/>
                </a:solidFill>
              </a:rPr>
              <a:t>nerve</a:t>
            </a:r>
            <a:r>
              <a:rPr lang="tr-TR" sz="2800" dirty="0" smtClean="0">
                <a:solidFill>
                  <a:srgbClr val="FF3399"/>
                </a:solidFill>
              </a:rPr>
              <a:t> </a:t>
            </a:r>
            <a:r>
              <a:rPr lang="tr-TR" sz="2800" dirty="0" err="1" smtClean="0">
                <a:solidFill>
                  <a:srgbClr val="FF3399"/>
                </a:solidFill>
              </a:rPr>
              <a:t>fibres</a:t>
            </a:r>
            <a:r>
              <a:rPr lang="tr-TR" sz="2800" dirty="0" smtClean="0">
                <a:solidFill>
                  <a:srgbClr val="FF3399"/>
                </a:solidFill>
              </a:rPr>
              <a:t> in </a:t>
            </a:r>
            <a:r>
              <a:rPr lang="tr-TR" sz="2800" dirty="0" err="1" smtClean="0">
                <a:solidFill>
                  <a:srgbClr val="FF3399"/>
                </a:solidFill>
              </a:rPr>
              <a:t>the</a:t>
            </a:r>
            <a:r>
              <a:rPr lang="tr-TR" sz="2800" dirty="0" smtClean="0">
                <a:solidFill>
                  <a:srgbClr val="FF3399"/>
                </a:solidFill>
              </a:rPr>
              <a:t> endometrium/  </a:t>
            </a:r>
            <a:r>
              <a:rPr lang="tr-TR" sz="2800" dirty="0" err="1" smtClean="0">
                <a:solidFill>
                  <a:srgbClr val="FF3399"/>
                </a:solidFill>
              </a:rPr>
              <a:t>myometrium</a:t>
            </a:r>
            <a:r>
              <a:rPr lang="tr-TR" sz="2800" dirty="0" smtClean="0">
                <a:solidFill>
                  <a:srgbClr val="FF3399"/>
                </a:solidFill>
              </a:rPr>
              <a:t> of </a:t>
            </a:r>
            <a:r>
              <a:rPr lang="tr-TR" sz="2800" dirty="0" err="1" smtClean="0">
                <a:solidFill>
                  <a:srgbClr val="FF3399"/>
                </a:solidFill>
              </a:rPr>
              <a:t>adenomyosis</a:t>
            </a:r>
            <a:r>
              <a:rPr lang="tr-TR" sz="2800" dirty="0" smtClean="0">
                <a:solidFill>
                  <a:srgbClr val="FF3399"/>
                </a:solidFill>
              </a:rPr>
              <a:t> </a:t>
            </a:r>
            <a:r>
              <a:rPr lang="tr-TR" sz="2800" dirty="0" err="1" smtClean="0">
                <a:solidFill>
                  <a:srgbClr val="FF3399"/>
                </a:solidFill>
              </a:rPr>
              <a:t>patients</a:t>
            </a:r>
            <a:r>
              <a:rPr lang="tr-TR" sz="2800" dirty="0" smtClean="0">
                <a:solidFill>
                  <a:srgbClr val="FF3399"/>
                </a:solidFill>
              </a:rPr>
              <a:t> </a:t>
            </a:r>
            <a:r>
              <a:rPr lang="tr-TR" sz="2000" dirty="0" smtClean="0">
                <a:solidFill>
                  <a:srgbClr val="FF3399"/>
                </a:solidFill>
              </a:rPr>
              <a:t>(on </a:t>
            </a:r>
            <a:r>
              <a:rPr lang="tr-TR" sz="2000" dirty="0" err="1" smtClean="0">
                <a:solidFill>
                  <a:srgbClr val="FF3399"/>
                </a:solidFill>
              </a:rPr>
              <a:t>the</a:t>
            </a:r>
            <a:r>
              <a:rPr lang="tr-TR" sz="2000" dirty="0" smtClean="0">
                <a:solidFill>
                  <a:srgbClr val="FF3399"/>
                </a:solidFill>
              </a:rPr>
              <a:t> </a:t>
            </a:r>
            <a:r>
              <a:rPr lang="tr-TR" sz="2000" dirty="0" err="1" smtClean="0">
                <a:solidFill>
                  <a:srgbClr val="FF3399"/>
                </a:solidFill>
              </a:rPr>
              <a:t>contrary</a:t>
            </a:r>
            <a:r>
              <a:rPr lang="tr-TR" sz="2000" dirty="0" smtClean="0">
                <a:solidFill>
                  <a:srgbClr val="FF3399"/>
                </a:solidFill>
              </a:rPr>
              <a:t> of </a:t>
            </a:r>
            <a:r>
              <a:rPr lang="tr-TR" sz="2000" dirty="0" err="1" smtClean="0">
                <a:solidFill>
                  <a:srgbClr val="FF3399"/>
                </a:solidFill>
              </a:rPr>
              <a:t>endometriois</a:t>
            </a:r>
            <a:r>
              <a:rPr lang="tr-TR" sz="2000" dirty="0" smtClean="0">
                <a:solidFill>
                  <a:srgbClr val="FF3399"/>
                </a:solidFill>
              </a:rPr>
              <a:t>)</a:t>
            </a:r>
            <a:r>
              <a:rPr lang="tr-TR" sz="2800" dirty="0" smtClean="0">
                <a:solidFill>
                  <a:srgbClr val="FF3399"/>
                </a:solidFill>
              </a:rPr>
              <a:t> !!!</a:t>
            </a:r>
            <a:r>
              <a:rPr lang="tr-TR" sz="2800" dirty="0" smtClean="0"/>
              <a:t>		</a:t>
            </a:r>
            <a:r>
              <a:rPr lang="tr-TR" sz="2000" i="1" dirty="0" smtClean="0">
                <a:solidFill>
                  <a:srgbClr val="FF0000"/>
                </a:solidFill>
              </a:rPr>
              <a:t>(</a:t>
            </a:r>
            <a:r>
              <a:rPr lang="tr-TR" sz="2000" i="1" dirty="0" err="1" smtClean="0">
                <a:solidFill>
                  <a:srgbClr val="FF0000"/>
                </a:solidFill>
              </a:rPr>
              <a:t>Fraser</a:t>
            </a:r>
            <a:r>
              <a:rPr lang="tr-TR" sz="2000" i="1" dirty="0" smtClean="0">
                <a:solidFill>
                  <a:srgbClr val="FF0000"/>
                </a:solidFill>
              </a:rPr>
              <a:t>, </a:t>
            </a:r>
            <a:r>
              <a:rPr lang="tr-TR" sz="2000" i="1" dirty="0" err="1" smtClean="0">
                <a:solidFill>
                  <a:srgbClr val="FF0000"/>
                </a:solidFill>
              </a:rPr>
              <a:t>Ian</a:t>
            </a:r>
            <a:r>
              <a:rPr lang="tr-TR" sz="2000" i="1" dirty="0" smtClean="0">
                <a:solidFill>
                  <a:srgbClr val="FF0000"/>
                </a:solidFill>
              </a:rPr>
              <a:t>: pers. </a:t>
            </a:r>
            <a:r>
              <a:rPr lang="tr-TR" sz="2000" i="1" dirty="0" err="1" smtClean="0">
                <a:solidFill>
                  <a:srgbClr val="FF0000"/>
                </a:solidFill>
              </a:rPr>
              <a:t>comm</a:t>
            </a:r>
            <a:r>
              <a:rPr lang="tr-TR" sz="2000" i="1" dirty="0" smtClean="0">
                <a:solidFill>
                  <a:srgbClr val="FF0000"/>
                </a:solidFill>
              </a:rPr>
              <a:t>., 20111109)</a:t>
            </a:r>
            <a:endParaRPr lang="tr-TR" dirty="0" smtClean="0"/>
          </a:p>
          <a:p>
            <a:pPr>
              <a:defRPr/>
            </a:pPr>
            <a:r>
              <a:rPr lang="tr-TR" dirty="0" smtClean="0"/>
              <a:t>Tedavide kanıta dayalı net veri henüz yok</a:t>
            </a:r>
          </a:p>
          <a:p>
            <a:pPr>
              <a:defRPr/>
            </a:pPr>
            <a:r>
              <a:rPr lang="tr-TR" dirty="0" smtClean="0"/>
              <a:t>Olgu serileri ve bazı </a:t>
            </a:r>
            <a:r>
              <a:rPr lang="tr-TR" dirty="0" err="1" smtClean="0"/>
              <a:t>retrospekti</a:t>
            </a:r>
            <a:r>
              <a:rPr lang="tr-TR" dirty="0" smtClean="0"/>
              <a:t> çalışmalar…</a:t>
            </a:r>
          </a:p>
          <a:p>
            <a:pPr>
              <a:defRPr/>
            </a:pPr>
            <a:r>
              <a:rPr lang="tr-TR" dirty="0" smtClean="0">
                <a:solidFill>
                  <a:srgbClr val="00CC00"/>
                </a:solidFill>
                <a:effectLst>
                  <a:outerShdw blurRad="38100" dist="25500" dir="5400000" algn="tl" rotWithShape="0">
                    <a:srgbClr val="000000">
                      <a:satMod val="180000"/>
                      <a:alpha val="75000"/>
                    </a:srgbClr>
                  </a:outerShdw>
                </a:effectLst>
              </a:rPr>
              <a:t>LNG-IUS en başarılı medikal tedavi </a:t>
            </a:r>
          </a:p>
          <a:p>
            <a:pPr>
              <a:defRPr/>
            </a:pPr>
            <a:r>
              <a:rPr lang="tr-TR" dirty="0" smtClean="0">
                <a:solidFill>
                  <a:srgbClr val="00FF00"/>
                </a:solidFill>
                <a:effectLst>
                  <a:outerShdw blurRad="38100" dist="25500" dir="5400000" algn="tl" rotWithShape="0">
                    <a:srgbClr val="000000">
                      <a:satMod val="180000"/>
                      <a:alpha val="75000"/>
                    </a:srgbClr>
                  </a:outerShdw>
                </a:effectLst>
              </a:rPr>
              <a:t>Uzun dönem </a:t>
            </a:r>
            <a:r>
              <a:rPr lang="tr-TR" dirty="0" err="1" smtClean="0">
                <a:solidFill>
                  <a:srgbClr val="00FF00"/>
                </a:solidFill>
                <a:effectLst>
                  <a:outerShdw blurRad="38100" dist="25500" dir="5400000" algn="tl" rotWithShape="0">
                    <a:srgbClr val="000000">
                      <a:satMod val="180000"/>
                      <a:alpha val="75000"/>
                    </a:srgbClr>
                  </a:outerShdw>
                </a:effectLst>
              </a:rPr>
              <a:t>GnRHa</a:t>
            </a:r>
            <a:r>
              <a:rPr lang="tr-TR" dirty="0" smtClean="0">
                <a:solidFill>
                  <a:srgbClr val="00FF00"/>
                </a:solidFill>
                <a:effectLst>
                  <a:outerShdw blurRad="38100" dist="25500" dir="5400000" algn="tl" rotWithShape="0">
                    <a:srgbClr val="000000">
                      <a:satMod val="180000"/>
                      <a:alpha val="75000"/>
                    </a:srgbClr>
                  </a:outerShdw>
                </a:effectLst>
              </a:rPr>
              <a:t> </a:t>
            </a:r>
            <a:r>
              <a:rPr lang="tr-TR" dirty="0">
                <a:solidFill>
                  <a:srgbClr val="00FF00"/>
                </a:solidFill>
                <a:effectLst>
                  <a:outerShdw blurRad="38100" dist="25500" dir="5400000" algn="tl" rotWithShape="0">
                    <a:srgbClr val="000000">
                      <a:satMod val="180000"/>
                      <a:alpha val="75000"/>
                    </a:srgbClr>
                  </a:outerShdw>
                </a:effectLst>
              </a:rPr>
              <a:t>ile </a:t>
            </a:r>
            <a:r>
              <a:rPr lang="tr-TR" dirty="0" smtClean="0">
                <a:solidFill>
                  <a:srgbClr val="00FF00"/>
                </a:solidFill>
                <a:effectLst>
                  <a:outerShdw blurRad="38100" dist="25500" dir="5400000" algn="tl" rotWithShape="0">
                    <a:srgbClr val="000000">
                      <a:satMod val="180000"/>
                      <a:alpha val="75000"/>
                    </a:srgbClr>
                  </a:outerShdw>
                </a:effectLst>
              </a:rPr>
              <a:t>IVF: başarılı sonuçlar!!! </a:t>
            </a:r>
            <a:r>
              <a:rPr lang="tr-TR" sz="2000" dirty="0" smtClean="0">
                <a:solidFill>
                  <a:srgbClr val="00FF00"/>
                </a:solidFill>
                <a:effectLst>
                  <a:outerShdw blurRad="38100" dist="25500" dir="5400000" algn="tl" rotWithShape="0">
                    <a:srgbClr val="000000">
                      <a:satMod val="180000"/>
                      <a:alpha val="75000"/>
                    </a:srgbClr>
                  </a:outerShdw>
                </a:effectLst>
              </a:rPr>
              <a:t>(meta-analiz, 2014)</a:t>
            </a:r>
            <a:endParaRPr lang="tr-TR" dirty="0" smtClean="0">
              <a:solidFill>
                <a:srgbClr val="00FF00"/>
              </a:solidFill>
              <a:effectLst>
                <a:outerShdw blurRad="38100" dist="25500" dir="5400000" algn="tl" rotWithShape="0">
                  <a:srgbClr val="000000">
                    <a:satMod val="180000"/>
                    <a:alpha val="75000"/>
                  </a:srgbClr>
                </a:outerShdw>
              </a:effectLst>
            </a:endParaRPr>
          </a:p>
          <a:p>
            <a:pPr>
              <a:defRPr/>
            </a:pPr>
            <a:r>
              <a:rPr lang="tr-TR" dirty="0" err="1" smtClean="0">
                <a:effectLst>
                  <a:outerShdw blurRad="38100" dist="25500" dir="5400000" algn="tl" rotWithShape="0">
                    <a:srgbClr val="000000">
                      <a:satMod val="180000"/>
                      <a:alpha val="75000"/>
                    </a:srgbClr>
                  </a:outerShdw>
                </a:effectLst>
              </a:rPr>
              <a:t>Histerektomi</a:t>
            </a:r>
            <a:r>
              <a:rPr lang="tr-TR" dirty="0" smtClean="0">
                <a:effectLst>
                  <a:outerShdw blurRad="38100" dist="25500" dir="5400000" algn="tl" rotWithShape="0">
                    <a:srgbClr val="000000">
                      <a:satMod val="180000"/>
                      <a:alpha val="75000"/>
                    </a:srgbClr>
                  </a:outerShdw>
                </a:effectLst>
              </a:rPr>
              <a:t>  kesin tedavi  (VH daha zor: </a:t>
            </a:r>
            <a:r>
              <a:rPr lang="tr-TR" sz="1600" dirty="0" smtClean="0">
                <a:effectLst>
                  <a:outerShdw blurRad="38100" dist="25500" dir="5400000" algn="tl" rotWithShape="0">
                    <a:srgbClr val="000000">
                      <a:satMod val="180000"/>
                      <a:alpha val="75000"/>
                    </a:srgbClr>
                  </a:outerShdw>
                </a:effectLst>
              </a:rPr>
              <a:t>mesane yaralanmaları</a:t>
            </a:r>
            <a:r>
              <a:rPr lang="tr-TR" dirty="0" smtClean="0">
                <a:effectLst>
                  <a:outerShdw blurRad="38100" dist="25500" dir="5400000" algn="tl" rotWithShape="0">
                    <a:srgbClr val="000000">
                      <a:satMod val="180000"/>
                      <a:alpha val="75000"/>
                    </a:srgbClr>
                  </a:outerShdw>
                </a:effectLst>
              </a:rPr>
              <a:t>)</a:t>
            </a:r>
          </a:p>
          <a:p>
            <a:pPr>
              <a:defRPr/>
            </a:pPr>
            <a:r>
              <a:rPr lang="tr-TR" dirty="0" smtClean="0">
                <a:effectLst>
                  <a:outerShdw blurRad="38100" dist="25500" dir="5400000" algn="tl" rotWithShape="0">
                    <a:srgbClr val="000000">
                      <a:satMod val="180000"/>
                      <a:alpha val="75000"/>
                    </a:srgbClr>
                  </a:outerShdw>
                </a:effectLst>
              </a:rPr>
              <a:t>L/T veya L/S </a:t>
            </a:r>
            <a:r>
              <a:rPr lang="tr-TR" dirty="0" err="1" smtClean="0">
                <a:effectLst>
                  <a:outerShdw blurRad="38100" dist="25500" dir="5400000" algn="tl" rotWithShape="0">
                    <a:srgbClr val="000000">
                      <a:satMod val="180000"/>
                      <a:alpha val="75000"/>
                    </a:srgbClr>
                  </a:outerShdw>
                </a:effectLst>
              </a:rPr>
              <a:t>adenomyoma</a:t>
            </a:r>
            <a:r>
              <a:rPr lang="tr-TR" dirty="0" smtClean="0">
                <a:effectLst>
                  <a:outerShdw blurRad="38100" dist="25500" dir="5400000" algn="tl" rotWithShape="0">
                    <a:srgbClr val="000000">
                      <a:satMod val="180000"/>
                      <a:alpha val="75000"/>
                    </a:srgbClr>
                  </a:outerShdw>
                </a:effectLst>
              </a:rPr>
              <a:t> </a:t>
            </a:r>
            <a:r>
              <a:rPr lang="tr-TR" dirty="0" err="1" smtClean="0">
                <a:effectLst>
                  <a:outerShdw blurRad="38100" dist="25500" dir="5400000" algn="tl" rotWithShape="0">
                    <a:srgbClr val="000000">
                      <a:satMod val="180000"/>
                      <a:alpha val="75000"/>
                    </a:srgbClr>
                  </a:outerShdw>
                </a:effectLst>
              </a:rPr>
              <a:t>eksizyonu</a:t>
            </a:r>
            <a:endParaRPr lang="tr-TR" dirty="0" smtClean="0">
              <a:effectLst>
                <a:outerShdw blurRad="38100" dist="25500" dir="5400000" algn="tl" rotWithShape="0">
                  <a:srgbClr val="000000">
                    <a:satMod val="180000"/>
                    <a:alpha val="75000"/>
                  </a:srgbClr>
                </a:outerShdw>
              </a:effectLst>
            </a:endParaRPr>
          </a:p>
          <a:p>
            <a:pPr>
              <a:defRPr/>
            </a:pPr>
            <a:r>
              <a:rPr lang="tr-TR" dirty="0" smtClean="0">
                <a:effectLst>
                  <a:outerShdw blurRad="38100" dist="25500" dir="5400000" algn="tl" rotWithShape="0">
                    <a:srgbClr val="000000">
                      <a:satMod val="180000"/>
                      <a:alpha val="75000"/>
                    </a:srgbClr>
                  </a:outerShdw>
                </a:effectLst>
              </a:rPr>
              <a:t>LNG-IUS </a:t>
            </a:r>
            <a:r>
              <a:rPr lang="tr-TR" dirty="0" err="1">
                <a:effectLst>
                  <a:outerShdw blurRad="38100" dist="25500" dir="5400000" algn="tl" rotWithShape="0">
                    <a:srgbClr val="000000">
                      <a:satMod val="180000"/>
                      <a:alpha val="75000"/>
                    </a:srgbClr>
                  </a:outerShdw>
                </a:effectLst>
              </a:rPr>
              <a:t>adenomyoma</a:t>
            </a:r>
            <a:r>
              <a:rPr lang="tr-TR" dirty="0">
                <a:effectLst>
                  <a:outerShdw blurRad="38100" dist="25500" dir="5400000" algn="tl" rotWithShape="0">
                    <a:srgbClr val="000000">
                      <a:satMod val="180000"/>
                      <a:alpha val="75000"/>
                    </a:srgbClr>
                  </a:outerShdw>
                </a:effectLst>
              </a:rPr>
              <a:t> </a:t>
            </a:r>
            <a:r>
              <a:rPr lang="tr-TR" dirty="0" err="1">
                <a:effectLst>
                  <a:outerShdw blurRad="38100" dist="25500" dir="5400000" algn="tl" rotWithShape="0">
                    <a:srgbClr val="000000">
                      <a:satMod val="180000"/>
                      <a:alpha val="75000"/>
                    </a:srgbClr>
                  </a:outerShdw>
                </a:effectLst>
              </a:rPr>
              <a:t>eksizyon</a:t>
            </a:r>
            <a:r>
              <a:rPr lang="tr-TR" dirty="0">
                <a:effectLst>
                  <a:outerShdw blurRad="38100" dist="25500" dir="5400000" algn="tl" rotWithShape="0">
                    <a:srgbClr val="000000">
                      <a:satMod val="180000"/>
                      <a:alpha val="75000"/>
                    </a:srgbClr>
                  </a:outerShdw>
                </a:effectLst>
              </a:rPr>
              <a:t> sonrası </a:t>
            </a:r>
            <a:r>
              <a:rPr lang="tr-TR" dirty="0" smtClean="0">
                <a:effectLst>
                  <a:outerShdw blurRad="38100" dist="25500" dir="5400000" algn="tl" rotWithShape="0">
                    <a:srgbClr val="000000">
                      <a:satMod val="180000"/>
                      <a:alpha val="75000"/>
                    </a:srgbClr>
                  </a:outerShdw>
                </a:effectLst>
              </a:rPr>
              <a:t>kullanılabilir</a:t>
            </a:r>
          </a:p>
          <a:p>
            <a:pPr>
              <a:defRPr/>
            </a:pPr>
            <a:endParaRPr lang="tr-TR" dirty="0" smtClean="0"/>
          </a:p>
          <a:p>
            <a:pPr>
              <a:defRPr/>
            </a:pPr>
            <a:endParaRPr lang="tr-TR" dirty="0"/>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8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142875" y="4214818"/>
            <a:ext cx="8786813" cy="2643182"/>
          </a:xfrm>
        </p:spPr>
        <p:txBody>
          <a:bodyPr>
            <a:noAutofit/>
          </a:bodyPr>
          <a:lstStyle/>
          <a:p>
            <a:pPr>
              <a:defRPr/>
            </a:pPr>
            <a:r>
              <a:rPr lang="en-US" sz="2400" i="1" dirty="0" smtClean="0"/>
              <a:t>Further studies are needed to determine the natural history of </a:t>
            </a:r>
            <a:r>
              <a:rPr lang="en-US" sz="2400" i="1" dirty="0" err="1" smtClean="0"/>
              <a:t>adenomyosis</a:t>
            </a:r>
            <a:r>
              <a:rPr lang="en-US" sz="2400" i="1" dirty="0" smtClean="0"/>
              <a:t> and implications for fertility and reproductive</a:t>
            </a:r>
            <a:r>
              <a:rPr lang="tr-TR" sz="2400" i="1" dirty="0" smtClean="0"/>
              <a:t> </a:t>
            </a:r>
            <a:r>
              <a:rPr lang="en-US" sz="2400" i="1" dirty="0" smtClean="0"/>
              <a:t>outcomes, with and without treatment. </a:t>
            </a:r>
            <a:endParaRPr lang="tr-TR" sz="2400" i="1" dirty="0" smtClean="0"/>
          </a:p>
          <a:p>
            <a:pPr>
              <a:defRPr/>
            </a:pPr>
            <a:r>
              <a:rPr lang="en-US" sz="2800" i="1" dirty="0" smtClean="0">
                <a:solidFill>
                  <a:srgbClr val="00FFFF"/>
                </a:solidFill>
              </a:rPr>
              <a:t>Currently, </a:t>
            </a:r>
            <a:r>
              <a:rPr lang="en-US" sz="2800" i="1" u="sng" dirty="0" smtClean="0">
                <a:solidFill>
                  <a:srgbClr val="00FFFF"/>
                </a:solidFill>
              </a:rPr>
              <a:t>there is no evidence </a:t>
            </a:r>
            <a:r>
              <a:rPr lang="en-US" sz="2800" i="1" dirty="0" smtClean="0">
                <a:solidFill>
                  <a:srgbClr val="00FFFF"/>
                </a:solidFill>
              </a:rPr>
              <a:t>that </a:t>
            </a:r>
            <a:r>
              <a:rPr lang="en-US" sz="2800" i="1" dirty="0" smtClean="0">
                <a:solidFill>
                  <a:srgbClr val="00FF00"/>
                </a:solidFill>
              </a:rPr>
              <a:t>we should find and treat </a:t>
            </a:r>
            <a:r>
              <a:rPr lang="en-US" sz="2800" i="1" dirty="0" err="1" smtClean="0">
                <a:solidFill>
                  <a:srgbClr val="00FF00"/>
                </a:solidFill>
              </a:rPr>
              <a:t>adenomyosis</a:t>
            </a:r>
            <a:r>
              <a:rPr lang="en-US" sz="2800" i="1" dirty="0" smtClean="0">
                <a:solidFill>
                  <a:srgbClr val="00FFFF"/>
                </a:solidFill>
              </a:rPr>
              <a:t> in patients who wish to</a:t>
            </a:r>
            <a:r>
              <a:rPr lang="tr-TR" sz="2800" i="1" dirty="0" smtClean="0">
                <a:solidFill>
                  <a:srgbClr val="00FFFF"/>
                </a:solidFill>
              </a:rPr>
              <a:t> </a:t>
            </a:r>
            <a:r>
              <a:rPr lang="en-US" sz="2800" i="1" dirty="0" smtClean="0">
                <a:solidFill>
                  <a:srgbClr val="00FFFF"/>
                </a:solidFill>
              </a:rPr>
              <a:t>conceive.</a:t>
            </a:r>
            <a:r>
              <a:rPr lang="tr-TR" sz="2800" i="1" dirty="0" smtClean="0">
                <a:solidFill>
                  <a:srgbClr val="00FFFF"/>
                </a:solidFill>
              </a:rPr>
              <a:t> </a:t>
            </a:r>
            <a:r>
              <a:rPr lang="tr-TR" sz="2800" i="1" dirty="0" smtClean="0">
                <a:solidFill>
                  <a:srgbClr val="FF0000"/>
                </a:solidFill>
              </a:rPr>
              <a:t>(???)</a:t>
            </a:r>
            <a:endParaRPr lang="tr-TR" sz="2800" i="1" kern="1200" dirty="0" smtClean="0">
              <a:solidFill>
                <a:srgbClr val="FF0000"/>
              </a:solidFill>
            </a:endParaRPr>
          </a:p>
          <a:p>
            <a:pPr>
              <a:defRPr/>
            </a:pPr>
            <a:endParaRPr lang="tr-TR" sz="2400" dirty="0" smtClean="0">
              <a:effectLst>
                <a:outerShdw blurRad="38100" dist="25500" dir="5400000" algn="tl" rotWithShape="0">
                  <a:srgbClr val="000000">
                    <a:satMod val="180000"/>
                    <a:alpha val="75000"/>
                  </a:srgbClr>
                </a:outerShdw>
              </a:effectLst>
            </a:endParaRPr>
          </a:p>
          <a:p>
            <a:pPr>
              <a:buFontTx/>
              <a:buNone/>
              <a:defRPr/>
            </a:pPr>
            <a:endParaRPr lang="tr-TR" sz="2400" dirty="0">
              <a:effectLst>
                <a:outerShdw blurRad="38100" dist="25500" dir="5400000" algn="tl" rotWithShape="0">
                  <a:srgbClr val="000000">
                    <a:satMod val="180000"/>
                    <a:alpha val="75000"/>
                  </a:srgbClr>
                </a:outerShdw>
              </a:effectLst>
            </a:endParaRPr>
          </a:p>
          <a:p>
            <a:pPr>
              <a:defRPr/>
            </a:pPr>
            <a:endParaRPr lang="tr-TR" sz="2400" dirty="0" smtClean="0">
              <a:effectLst>
                <a:outerShdw blurRad="38100" dist="25500" dir="5400000" algn="tl" rotWithShape="0">
                  <a:srgbClr val="000000">
                    <a:satMod val="180000"/>
                    <a:alpha val="75000"/>
                  </a:srgbClr>
                </a:outerShdw>
              </a:effectLst>
            </a:endParaRPr>
          </a:p>
          <a:p>
            <a:pPr>
              <a:defRPr/>
            </a:pPr>
            <a:endParaRPr lang="tr-TR" sz="2400" dirty="0" smtClean="0"/>
          </a:p>
          <a:p>
            <a:pPr>
              <a:defRPr/>
            </a:pPr>
            <a:endParaRPr lang="tr-TR" sz="2400" dirty="0"/>
          </a:p>
        </p:txBody>
      </p:sp>
      <p:pic>
        <p:nvPicPr>
          <p:cNvPr id="81923" name="Picture 2"/>
          <p:cNvPicPr>
            <a:picLocks noChangeAspect="1" noChangeArrowheads="1"/>
          </p:cNvPicPr>
          <p:nvPr/>
        </p:nvPicPr>
        <p:blipFill>
          <a:blip r:embed="rId3" cstate="print"/>
          <a:srcRect/>
          <a:stretch>
            <a:fillRect/>
          </a:stretch>
        </p:blipFill>
        <p:spPr bwMode="auto">
          <a:xfrm>
            <a:off x="1071563" y="857232"/>
            <a:ext cx="7429500" cy="3425825"/>
          </a:xfrm>
          <a:prstGeom prst="rect">
            <a:avLst/>
          </a:prstGeom>
          <a:noFill/>
          <a:ln w="9525">
            <a:noFill/>
            <a:miter lim="800000"/>
            <a:headEnd/>
            <a:tailEnd/>
          </a:ln>
        </p:spPr>
      </p:pic>
      <p:sp>
        <p:nvSpPr>
          <p:cNvPr id="6" name="Başlık 1"/>
          <p:cNvSpPr>
            <a:spLocks noGrp="1"/>
          </p:cNvSpPr>
          <p:nvPr>
            <p:ph type="title"/>
          </p:nvPr>
        </p:nvSpPr>
        <p:spPr>
          <a:xfrm>
            <a:off x="685800" y="71414"/>
            <a:ext cx="7772400" cy="785833"/>
          </a:xfrm>
        </p:spPr>
        <p:txBody>
          <a:bodyPr/>
          <a:lstStyle/>
          <a:p>
            <a:r>
              <a:rPr lang="tr-TR" sz="4800" dirty="0" err="1" smtClean="0">
                <a:solidFill>
                  <a:srgbClr val="FFFF00"/>
                </a:solidFill>
              </a:rPr>
              <a:t>Adenomyozis</a:t>
            </a:r>
            <a:r>
              <a:rPr lang="tr-TR" sz="4800" dirty="0" smtClean="0">
                <a:solidFill>
                  <a:srgbClr val="FFFF00"/>
                </a:solidFill>
              </a:rPr>
              <a:t> – </a:t>
            </a:r>
            <a:r>
              <a:rPr lang="tr-TR" dirty="0" smtClean="0">
                <a:solidFill>
                  <a:srgbClr val="00FFFF"/>
                </a:solidFill>
              </a:rPr>
              <a:t>Özet - 2</a:t>
            </a:r>
            <a:endParaRPr lang="tr-TR" sz="4800" dirty="0" smtClean="0">
              <a:solidFill>
                <a:srgbClr val="00FFFF"/>
              </a:solidFill>
            </a:endParaRPr>
          </a:p>
        </p:txBody>
      </p:sp>
      <p:sp>
        <p:nvSpPr>
          <p:cNvPr id="5" name="TextBox 4"/>
          <p:cNvSpPr txBox="1"/>
          <p:nvPr/>
        </p:nvSpPr>
        <p:spPr>
          <a:xfrm>
            <a:off x="7215206" y="1058275"/>
            <a:ext cx="1285884" cy="584775"/>
          </a:xfrm>
          <a:prstGeom prst="rect">
            <a:avLst/>
          </a:prstGeom>
          <a:solidFill>
            <a:srgbClr val="FF0000"/>
          </a:solidFill>
        </p:spPr>
        <p:txBody>
          <a:bodyPr wrap="square" rtlCol="0">
            <a:spAutoFit/>
          </a:bodyPr>
          <a:lstStyle/>
          <a:p>
            <a:pPr algn="ctr"/>
            <a:r>
              <a:rPr lang="tr-TR" sz="3200" dirty="0" smtClean="0">
                <a:effectLst>
                  <a:outerShdw blurRad="38100" dist="38100" dir="2700000" algn="tl">
                    <a:srgbClr val="000000">
                      <a:alpha val="43137"/>
                    </a:srgbClr>
                  </a:outerShdw>
                </a:effectLst>
              </a:rPr>
              <a:t>2012</a:t>
            </a:r>
            <a:endParaRPr lang="en-US" sz="3200" dirty="0">
              <a:effectLst>
                <a:outerShdw blurRad="38100" dist="38100" dir="2700000" algn="tl">
                  <a:srgbClr val="000000">
                    <a:alpha val="43137"/>
                  </a:srgbClr>
                </a:outerShdw>
              </a:effectLst>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8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8" name="Picture 2"/>
          <p:cNvPicPr>
            <a:picLocks noChangeAspect="1" noChangeArrowheads="1"/>
          </p:cNvPicPr>
          <p:nvPr/>
        </p:nvPicPr>
        <p:blipFill>
          <a:blip r:embed="rId3" cstate="print"/>
          <a:srcRect/>
          <a:stretch>
            <a:fillRect/>
          </a:stretch>
        </p:blipFill>
        <p:spPr bwMode="auto">
          <a:xfrm>
            <a:off x="1214414" y="1"/>
            <a:ext cx="6500858" cy="3216897"/>
          </a:xfrm>
          <a:prstGeom prst="rect">
            <a:avLst/>
          </a:prstGeom>
          <a:noFill/>
          <a:ln w="9525">
            <a:noFill/>
            <a:miter lim="800000"/>
            <a:headEnd/>
            <a:tailEnd/>
          </a:ln>
          <a:effectLst/>
        </p:spPr>
      </p:pic>
      <p:sp>
        <p:nvSpPr>
          <p:cNvPr id="3" name="Content Placeholder 2"/>
          <p:cNvSpPr>
            <a:spLocks noGrp="1"/>
          </p:cNvSpPr>
          <p:nvPr>
            <p:ph idx="1"/>
          </p:nvPr>
        </p:nvSpPr>
        <p:spPr>
          <a:xfrm>
            <a:off x="0" y="3143272"/>
            <a:ext cx="9144000" cy="3786190"/>
          </a:xfrm>
        </p:spPr>
        <p:txBody>
          <a:bodyPr/>
          <a:lstStyle/>
          <a:p>
            <a:r>
              <a:rPr lang="en-US" dirty="0" err="1" smtClean="0"/>
              <a:t>Adenomyosis</a:t>
            </a:r>
            <a:r>
              <a:rPr lang="en-US" dirty="0" smtClean="0"/>
              <a:t> appears to impact </a:t>
            </a:r>
            <a:r>
              <a:rPr lang="en-US" u="sng" dirty="0" smtClean="0"/>
              <a:t>negatively</a:t>
            </a:r>
            <a:r>
              <a:rPr lang="en-US" dirty="0" smtClean="0"/>
              <a:t> on IVF/ICSI outcome owing to </a:t>
            </a:r>
            <a:endParaRPr lang="tr-TR" dirty="0" smtClean="0"/>
          </a:p>
          <a:p>
            <a:pPr lvl="1"/>
            <a:r>
              <a:rPr lang="en-US" b="1" dirty="0" smtClean="0">
                <a:solidFill>
                  <a:srgbClr val="FF0066"/>
                </a:solidFill>
              </a:rPr>
              <a:t>reduced likelihood</a:t>
            </a:r>
            <a:r>
              <a:rPr lang="tr-TR" b="1" dirty="0" smtClean="0">
                <a:solidFill>
                  <a:srgbClr val="FF0066"/>
                </a:solidFill>
              </a:rPr>
              <a:t> </a:t>
            </a:r>
            <a:r>
              <a:rPr lang="en-US" b="1" dirty="0" smtClean="0">
                <a:solidFill>
                  <a:srgbClr val="FF0066"/>
                </a:solidFill>
              </a:rPr>
              <a:t>of </a:t>
            </a:r>
            <a:r>
              <a:rPr lang="en-US" b="1" u="sng" dirty="0" smtClean="0">
                <a:solidFill>
                  <a:srgbClr val="FF0066"/>
                </a:solidFill>
              </a:rPr>
              <a:t>clinical pregnancy </a:t>
            </a:r>
            <a:r>
              <a:rPr lang="en-US" b="1" dirty="0" smtClean="0">
                <a:solidFill>
                  <a:srgbClr val="FF0066"/>
                </a:solidFill>
              </a:rPr>
              <a:t>and </a:t>
            </a:r>
            <a:r>
              <a:rPr lang="en-US" b="1" u="sng" dirty="0" smtClean="0">
                <a:solidFill>
                  <a:srgbClr val="FF0066"/>
                </a:solidFill>
              </a:rPr>
              <a:t>implantation</a:t>
            </a:r>
            <a:r>
              <a:rPr lang="en-US" b="1" dirty="0" smtClean="0">
                <a:solidFill>
                  <a:srgbClr val="FF0066"/>
                </a:solidFill>
              </a:rPr>
              <a:t>, </a:t>
            </a:r>
            <a:endParaRPr lang="tr-TR" b="1" dirty="0" smtClean="0">
              <a:solidFill>
                <a:srgbClr val="FF0066"/>
              </a:solidFill>
            </a:endParaRPr>
          </a:p>
          <a:p>
            <a:pPr lvl="1"/>
            <a:r>
              <a:rPr lang="en-US" dirty="0" smtClean="0"/>
              <a:t>and </a:t>
            </a:r>
            <a:r>
              <a:rPr lang="en-US" b="1" dirty="0" smtClean="0">
                <a:solidFill>
                  <a:srgbClr val="FF0066"/>
                </a:solidFill>
              </a:rPr>
              <a:t>increased risk of </a:t>
            </a:r>
            <a:r>
              <a:rPr lang="en-US" b="1" u="sng" dirty="0" smtClean="0">
                <a:solidFill>
                  <a:srgbClr val="FF0066"/>
                </a:solidFill>
              </a:rPr>
              <a:t>early pregnancy loss</a:t>
            </a:r>
            <a:r>
              <a:rPr lang="en-US" b="1" dirty="0" smtClean="0">
                <a:solidFill>
                  <a:srgbClr val="FF0066"/>
                </a:solidFill>
              </a:rPr>
              <a:t>. </a:t>
            </a:r>
            <a:endParaRPr lang="tr-TR" b="1" dirty="0" smtClean="0">
              <a:solidFill>
                <a:srgbClr val="FF0066"/>
              </a:solidFill>
            </a:endParaRPr>
          </a:p>
          <a:p>
            <a:r>
              <a:rPr lang="en-US" dirty="0" smtClean="0">
                <a:solidFill>
                  <a:srgbClr val="FFC000"/>
                </a:solidFill>
              </a:rPr>
              <a:t>Screening </a:t>
            </a:r>
            <a:r>
              <a:rPr lang="tr-TR" dirty="0" smtClean="0">
                <a:solidFill>
                  <a:srgbClr val="FFC000"/>
                </a:solidFill>
              </a:rPr>
              <a:t> </a:t>
            </a:r>
            <a:r>
              <a:rPr lang="en-US" dirty="0" smtClean="0">
                <a:solidFill>
                  <a:srgbClr val="FFC000"/>
                </a:solidFill>
              </a:rPr>
              <a:t>for</a:t>
            </a:r>
            <a:r>
              <a:rPr lang="tr-TR" dirty="0" smtClean="0">
                <a:solidFill>
                  <a:srgbClr val="FFC000"/>
                </a:solidFill>
              </a:rPr>
              <a:t> </a:t>
            </a:r>
            <a:r>
              <a:rPr lang="en-US" dirty="0" err="1" smtClean="0">
                <a:solidFill>
                  <a:srgbClr val="FFC000"/>
                </a:solidFill>
              </a:rPr>
              <a:t>adenomyosis</a:t>
            </a:r>
            <a:r>
              <a:rPr lang="en-US" dirty="0" smtClean="0">
                <a:solidFill>
                  <a:srgbClr val="FFC000"/>
                </a:solidFill>
              </a:rPr>
              <a:t> </a:t>
            </a:r>
            <a:r>
              <a:rPr lang="en-US" dirty="0" smtClean="0"/>
              <a:t>before embarking on medically</a:t>
            </a:r>
            <a:r>
              <a:rPr lang="tr-TR" dirty="0" smtClean="0"/>
              <a:t> </a:t>
            </a:r>
            <a:r>
              <a:rPr lang="en-US" dirty="0" smtClean="0"/>
              <a:t>assisted reproductive procedures </a:t>
            </a:r>
            <a:r>
              <a:rPr lang="en-US" dirty="0" smtClean="0">
                <a:solidFill>
                  <a:srgbClr val="FF9900"/>
                </a:solidFill>
              </a:rPr>
              <a:t>should be encouraged. </a:t>
            </a:r>
            <a:endParaRPr lang="tr-TR" dirty="0" smtClean="0">
              <a:solidFill>
                <a:srgbClr val="FF9900"/>
              </a:solidFill>
            </a:endParaRPr>
          </a:p>
          <a:p>
            <a:r>
              <a:rPr lang="en-US" dirty="0" smtClean="0"/>
              <a:t>The potentially protective role of </a:t>
            </a:r>
            <a:r>
              <a:rPr lang="en-US" dirty="0" smtClean="0">
                <a:solidFill>
                  <a:srgbClr val="00FF00"/>
                </a:solidFill>
              </a:rPr>
              <a:t>long down-regulation protocols</a:t>
            </a:r>
            <a:r>
              <a:rPr lang="en-US" dirty="0" smtClean="0"/>
              <a:t> needs further evaluation.</a:t>
            </a:r>
            <a:endParaRPr lang="en-US" dirty="0"/>
          </a:p>
        </p:txBody>
      </p:sp>
      <p:sp>
        <p:nvSpPr>
          <p:cNvPr id="4" name="Başlık 1"/>
          <p:cNvSpPr>
            <a:spLocks noGrp="1"/>
          </p:cNvSpPr>
          <p:nvPr>
            <p:ph type="title"/>
          </p:nvPr>
        </p:nvSpPr>
        <p:spPr>
          <a:xfrm>
            <a:off x="0" y="71414"/>
            <a:ext cx="9144000" cy="785833"/>
          </a:xfrm>
        </p:spPr>
        <p:txBody>
          <a:bodyPr/>
          <a:lstStyle/>
          <a:p>
            <a:r>
              <a:rPr lang="tr-TR" sz="4800" dirty="0" err="1" smtClean="0">
                <a:solidFill>
                  <a:srgbClr val="FFFF00"/>
                </a:solidFill>
              </a:rPr>
              <a:t>Adenomyozis</a:t>
            </a:r>
            <a:r>
              <a:rPr lang="tr-TR" sz="4800" dirty="0" smtClean="0">
                <a:solidFill>
                  <a:srgbClr val="FFFF00"/>
                </a:solidFill>
              </a:rPr>
              <a:t> – </a:t>
            </a:r>
            <a:r>
              <a:rPr lang="tr-TR" dirty="0" smtClean="0">
                <a:solidFill>
                  <a:srgbClr val="00FFFF"/>
                </a:solidFill>
              </a:rPr>
              <a:t>Özet – 3 - ART</a:t>
            </a:r>
            <a:endParaRPr lang="tr-TR" sz="4800" dirty="0" smtClean="0">
              <a:solidFill>
                <a:srgbClr val="00FFFF"/>
              </a:solidFill>
            </a:endParaRPr>
          </a:p>
        </p:txBody>
      </p:sp>
      <p:sp>
        <p:nvSpPr>
          <p:cNvPr id="5" name="TextBox 4"/>
          <p:cNvSpPr txBox="1"/>
          <p:nvPr/>
        </p:nvSpPr>
        <p:spPr>
          <a:xfrm>
            <a:off x="7429520" y="714356"/>
            <a:ext cx="1285884" cy="584775"/>
          </a:xfrm>
          <a:prstGeom prst="rect">
            <a:avLst/>
          </a:prstGeom>
          <a:solidFill>
            <a:srgbClr val="FF0000"/>
          </a:solidFill>
        </p:spPr>
        <p:txBody>
          <a:bodyPr wrap="square" rtlCol="0">
            <a:spAutoFit/>
          </a:bodyPr>
          <a:lstStyle/>
          <a:p>
            <a:pPr algn="ctr"/>
            <a:r>
              <a:rPr lang="tr-TR" sz="3200" dirty="0" smtClean="0">
                <a:effectLst>
                  <a:outerShdw blurRad="38100" dist="38100" dir="2700000" algn="tl">
                    <a:srgbClr val="000000">
                      <a:alpha val="43137"/>
                    </a:srgbClr>
                  </a:outerShdw>
                </a:effectLst>
              </a:rPr>
              <a:t>2014</a:t>
            </a:r>
            <a:endParaRPr lang="en-US" sz="3200" dirty="0">
              <a:effectLst>
                <a:outerShdw blurRad="38100" dist="38100" dir="2700000" algn="tl">
                  <a:srgbClr val="000000">
                    <a:alpha val="43137"/>
                  </a:srgbClr>
                </a:outerShdw>
              </a:effectLst>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Başlık 1"/>
          <p:cNvSpPr>
            <a:spLocks noGrp="1"/>
          </p:cNvSpPr>
          <p:nvPr>
            <p:ph type="title"/>
          </p:nvPr>
        </p:nvSpPr>
        <p:spPr>
          <a:xfrm>
            <a:off x="685800" y="71414"/>
            <a:ext cx="7772400" cy="785833"/>
          </a:xfrm>
        </p:spPr>
        <p:txBody>
          <a:bodyPr/>
          <a:lstStyle/>
          <a:p>
            <a:r>
              <a:rPr lang="tr-TR" sz="4800" dirty="0" err="1" smtClean="0">
                <a:solidFill>
                  <a:srgbClr val="FFFF00"/>
                </a:solidFill>
              </a:rPr>
              <a:t>Adenomyozis</a:t>
            </a:r>
            <a:r>
              <a:rPr lang="tr-TR" sz="4800" dirty="0" smtClean="0">
                <a:solidFill>
                  <a:srgbClr val="FFFF00"/>
                </a:solidFill>
              </a:rPr>
              <a:t> – </a:t>
            </a:r>
            <a:r>
              <a:rPr lang="tr-TR" dirty="0" smtClean="0">
                <a:solidFill>
                  <a:srgbClr val="00FFFF"/>
                </a:solidFill>
              </a:rPr>
              <a:t>Özet </a:t>
            </a:r>
            <a:endParaRPr lang="tr-TR" sz="4800" dirty="0" smtClean="0">
              <a:solidFill>
                <a:srgbClr val="00FFFF"/>
              </a:solidFill>
            </a:endParaRPr>
          </a:p>
        </p:txBody>
      </p:sp>
      <p:sp>
        <p:nvSpPr>
          <p:cNvPr id="3" name="İçerik Yer Tutucusu 2"/>
          <p:cNvSpPr>
            <a:spLocks noGrp="1"/>
          </p:cNvSpPr>
          <p:nvPr>
            <p:ph idx="1"/>
          </p:nvPr>
        </p:nvSpPr>
        <p:spPr>
          <a:xfrm>
            <a:off x="107504" y="836712"/>
            <a:ext cx="9144000" cy="6021288"/>
          </a:xfrm>
        </p:spPr>
        <p:txBody>
          <a:bodyPr>
            <a:noAutofit/>
          </a:bodyPr>
          <a:lstStyle/>
          <a:p>
            <a:pPr>
              <a:defRPr/>
            </a:pPr>
            <a:r>
              <a:rPr lang="tr-TR" sz="2400" i="1" dirty="0" smtClean="0"/>
              <a:t>“</a:t>
            </a:r>
            <a:r>
              <a:rPr lang="tr-TR" sz="2400" i="1" dirty="0" err="1" smtClean="0"/>
              <a:t>Junctional</a:t>
            </a:r>
            <a:r>
              <a:rPr lang="tr-TR" sz="2400" i="1" dirty="0" smtClean="0"/>
              <a:t> </a:t>
            </a:r>
            <a:r>
              <a:rPr lang="tr-TR" sz="2400" i="1" dirty="0" err="1" smtClean="0"/>
              <a:t>zone</a:t>
            </a:r>
            <a:r>
              <a:rPr lang="tr-TR" sz="2400" i="1" dirty="0" smtClean="0"/>
              <a:t>” </a:t>
            </a:r>
            <a:r>
              <a:rPr lang="tr-TR" sz="2400" dirty="0" smtClean="0"/>
              <a:t> → </a:t>
            </a:r>
            <a:r>
              <a:rPr lang="tr-TR" sz="2400" dirty="0" smtClean="0">
                <a:solidFill>
                  <a:srgbClr val="FF3399"/>
                </a:solidFill>
              </a:rPr>
              <a:t>in(</a:t>
            </a:r>
            <a:r>
              <a:rPr lang="tr-TR" sz="2400" dirty="0" err="1" smtClean="0">
                <a:solidFill>
                  <a:srgbClr val="FF3399"/>
                </a:solidFill>
              </a:rPr>
              <a:t>sub</a:t>
            </a:r>
            <a:r>
              <a:rPr lang="tr-TR" sz="2400" dirty="0" smtClean="0">
                <a:solidFill>
                  <a:srgbClr val="FF3399"/>
                </a:solidFill>
              </a:rPr>
              <a:t>)</a:t>
            </a:r>
            <a:r>
              <a:rPr lang="tr-TR" sz="2400" dirty="0" err="1" smtClean="0">
                <a:solidFill>
                  <a:srgbClr val="FF3399"/>
                </a:solidFill>
              </a:rPr>
              <a:t>fertilite</a:t>
            </a:r>
            <a:r>
              <a:rPr lang="tr-TR" sz="2400" dirty="0">
                <a:solidFill>
                  <a:srgbClr val="FF3399"/>
                </a:solidFill>
              </a:rPr>
              <a:t> </a:t>
            </a:r>
            <a:r>
              <a:rPr lang="tr-TR" sz="2400" dirty="0" smtClean="0"/>
              <a:t>/ </a:t>
            </a:r>
            <a:r>
              <a:rPr lang="tr-TR" sz="2400" dirty="0" smtClean="0">
                <a:solidFill>
                  <a:srgbClr val="FF6600"/>
                </a:solidFill>
              </a:rPr>
              <a:t>gebelik kaybı</a:t>
            </a:r>
            <a:r>
              <a:rPr lang="tr-TR" sz="2400" dirty="0" smtClean="0"/>
              <a:t> / </a:t>
            </a:r>
            <a:r>
              <a:rPr lang="tr-TR" sz="2400" dirty="0" smtClean="0">
                <a:solidFill>
                  <a:srgbClr val="FF0000"/>
                </a:solidFill>
              </a:rPr>
              <a:t>Gebelik komplikasyonları</a:t>
            </a:r>
            <a:r>
              <a:rPr lang="mr-IN" sz="2400" dirty="0" smtClean="0"/>
              <a:t>…</a:t>
            </a:r>
            <a:endParaRPr lang="tr-TR" sz="2400" dirty="0" smtClean="0"/>
          </a:p>
          <a:p>
            <a:pPr>
              <a:defRPr/>
            </a:pPr>
            <a:r>
              <a:rPr lang="tr-TR" sz="2400" dirty="0" smtClean="0"/>
              <a:t>Tedavide kanıta dayalı net veri henüz yok</a:t>
            </a:r>
          </a:p>
          <a:p>
            <a:pPr>
              <a:defRPr/>
            </a:pPr>
            <a:r>
              <a:rPr lang="tr-TR" sz="2400" dirty="0" smtClean="0"/>
              <a:t>Olgu serileri ve bazı </a:t>
            </a:r>
            <a:r>
              <a:rPr lang="tr-TR" sz="2400" dirty="0" err="1" smtClean="0"/>
              <a:t>retrospekti</a:t>
            </a:r>
            <a:r>
              <a:rPr lang="tr-TR" sz="2400" dirty="0" smtClean="0"/>
              <a:t> çalışmalar…</a:t>
            </a:r>
          </a:p>
          <a:p>
            <a:pPr>
              <a:defRPr/>
            </a:pPr>
            <a:r>
              <a:rPr lang="tr-TR" sz="2400" dirty="0" smtClean="0">
                <a:solidFill>
                  <a:srgbClr val="00CC00"/>
                </a:solidFill>
                <a:effectLst>
                  <a:outerShdw blurRad="38100" dist="25500" dir="5400000" algn="tl" rotWithShape="0">
                    <a:srgbClr val="000000">
                      <a:satMod val="180000"/>
                      <a:alpha val="75000"/>
                    </a:srgbClr>
                  </a:outerShdw>
                </a:effectLst>
              </a:rPr>
              <a:t>LNG-IUS en başarılı medikal tedavi </a:t>
            </a:r>
          </a:p>
          <a:p>
            <a:r>
              <a:rPr lang="en-US" sz="2400" dirty="0" err="1" smtClean="0"/>
              <a:t>Adenomyosis</a:t>
            </a:r>
            <a:r>
              <a:rPr lang="en-US" sz="2400" dirty="0" smtClean="0"/>
              <a:t> </a:t>
            </a:r>
            <a:r>
              <a:rPr lang="en-US" sz="2400" dirty="0"/>
              <a:t>appears to impact </a:t>
            </a:r>
            <a:r>
              <a:rPr lang="en-US" sz="2400" u="sng" dirty="0">
                <a:solidFill>
                  <a:srgbClr val="FF0000"/>
                </a:solidFill>
              </a:rPr>
              <a:t>negatively</a:t>
            </a:r>
            <a:r>
              <a:rPr lang="en-US" sz="2400" dirty="0">
                <a:solidFill>
                  <a:srgbClr val="FF0000"/>
                </a:solidFill>
              </a:rPr>
              <a:t> </a:t>
            </a:r>
            <a:r>
              <a:rPr lang="en-US" sz="2400" dirty="0"/>
              <a:t>on IVF/ICSI outcome owing to </a:t>
            </a:r>
            <a:endParaRPr lang="tr-TR" sz="2400" dirty="0"/>
          </a:p>
          <a:p>
            <a:pPr lvl="1"/>
            <a:r>
              <a:rPr lang="en-US" sz="2400" b="1" dirty="0">
                <a:solidFill>
                  <a:srgbClr val="FF6600"/>
                </a:solidFill>
              </a:rPr>
              <a:t>reduced likelihood</a:t>
            </a:r>
            <a:r>
              <a:rPr lang="tr-TR" sz="2400" b="1" dirty="0">
                <a:solidFill>
                  <a:srgbClr val="FF6600"/>
                </a:solidFill>
              </a:rPr>
              <a:t> </a:t>
            </a:r>
            <a:r>
              <a:rPr lang="en-US" sz="2400" b="1" dirty="0">
                <a:solidFill>
                  <a:srgbClr val="FF6600"/>
                </a:solidFill>
              </a:rPr>
              <a:t>of </a:t>
            </a:r>
            <a:r>
              <a:rPr lang="en-US" sz="2400" b="1" u="sng" dirty="0">
                <a:solidFill>
                  <a:srgbClr val="FF6600"/>
                </a:solidFill>
              </a:rPr>
              <a:t>clinical pregnancy </a:t>
            </a:r>
            <a:r>
              <a:rPr lang="en-US" sz="2400" b="1" dirty="0">
                <a:solidFill>
                  <a:srgbClr val="FF6600"/>
                </a:solidFill>
              </a:rPr>
              <a:t>and </a:t>
            </a:r>
            <a:r>
              <a:rPr lang="en-US" sz="2400" b="1" u="sng" dirty="0">
                <a:solidFill>
                  <a:srgbClr val="FF6600"/>
                </a:solidFill>
              </a:rPr>
              <a:t>implantation</a:t>
            </a:r>
            <a:r>
              <a:rPr lang="en-US" sz="2400" b="1" dirty="0">
                <a:solidFill>
                  <a:srgbClr val="FF0066"/>
                </a:solidFill>
              </a:rPr>
              <a:t>, </a:t>
            </a:r>
            <a:endParaRPr lang="tr-TR" sz="2400" b="1" dirty="0">
              <a:solidFill>
                <a:srgbClr val="FF0066"/>
              </a:solidFill>
            </a:endParaRPr>
          </a:p>
          <a:p>
            <a:pPr lvl="1"/>
            <a:r>
              <a:rPr lang="en-US" sz="2400" dirty="0"/>
              <a:t>and </a:t>
            </a:r>
            <a:r>
              <a:rPr lang="en-US" sz="2400" b="1" dirty="0">
                <a:solidFill>
                  <a:srgbClr val="FF0066"/>
                </a:solidFill>
              </a:rPr>
              <a:t>increased risk of </a:t>
            </a:r>
            <a:r>
              <a:rPr lang="en-US" sz="2400" b="1" u="sng" dirty="0">
                <a:solidFill>
                  <a:srgbClr val="FF0066"/>
                </a:solidFill>
              </a:rPr>
              <a:t>early pregnancy loss</a:t>
            </a:r>
            <a:r>
              <a:rPr lang="en-US" sz="2400" b="1" dirty="0">
                <a:solidFill>
                  <a:srgbClr val="FF0066"/>
                </a:solidFill>
              </a:rPr>
              <a:t>. </a:t>
            </a:r>
            <a:endParaRPr lang="tr-TR" sz="2400" dirty="0" smtClean="0">
              <a:solidFill>
                <a:srgbClr val="00FF00"/>
              </a:solidFill>
              <a:effectLst>
                <a:outerShdw blurRad="38100" dist="25500" dir="5400000" algn="tl" rotWithShape="0">
                  <a:srgbClr val="000000">
                    <a:satMod val="180000"/>
                    <a:alpha val="75000"/>
                  </a:srgbClr>
                </a:outerShdw>
              </a:effectLst>
            </a:endParaRPr>
          </a:p>
          <a:p>
            <a:pPr>
              <a:defRPr/>
            </a:pPr>
            <a:r>
              <a:rPr lang="tr-TR" sz="2400" dirty="0">
                <a:solidFill>
                  <a:srgbClr val="00FF00"/>
                </a:solidFill>
                <a:effectLst>
                  <a:outerShdw blurRad="38100" dist="25500" dir="5400000" algn="tl" rotWithShape="0">
                    <a:srgbClr val="000000">
                      <a:satMod val="180000"/>
                      <a:alpha val="75000"/>
                    </a:srgbClr>
                  </a:outerShdw>
                </a:effectLst>
              </a:rPr>
              <a:t>Uzun dönem </a:t>
            </a:r>
            <a:r>
              <a:rPr lang="tr-TR" sz="2400" dirty="0" err="1">
                <a:solidFill>
                  <a:srgbClr val="00FF00"/>
                </a:solidFill>
                <a:effectLst>
                  <a:outerShdw blurRad="38100" dist="25500" dir="5400000" algn="tl" rotWithShape="0">
                    <a:srgbClr val="000000">
                      <a:satMod val="180000"/>
                      <a:alpha val="75000"/>
                    </a:srgbClr>
                  </a:outerShdw>
                </a:effectLst>
              </a:rPr>
              <a:t>GnRHa</a:t>
            </a:r>
            <a:r>
              <a:rPr lang="tr-TR" sz="2400" dirty="0">
                <a:solidFill>
                  <a:srgbClr val="00FF00"/>
                </a:solidFill>
                <a:effectLst>
                  <a:outerShdw blurRad="38100" dist="25500" dir="5400000" algn="tl" rotWithShape="0">
                    <a:srgbClr val="000000">
                      <a:satMod val="180000"/>
                      <a:alpha val="75000"/>
                    </a:srgbClr>
                  </a:outerShdw>
                </a:effectLst>
              </a:rPr>
              <a:t> ile IVF: başarılı sonuçlar!!! </a:t>
            </a:r>
            <a:r>
              <a:rPr lang="tr-TR" sz="2000" dirty="0">
                <a:solidFill>
                  <a:srgbClr val="00FF00"/>
                </a:solidFill>
                <a:effectLst>
                  <a:outerShdw blurRad="38100" dist="25500" dir="5400000" algn="tl" rotWithShape="0">
                    <a:srgbClr val="000000">
                      <a:satMod val="180000"/>
                      <a:alpha val="75000"/>
                    </a:srgbClr>
                  </a:outerShdw>
                </a:effectLst>
              </a:rPr>
              <a:t>(meta-analiz, 2014)</a:t>
            </a:r>
          </a:p>
          <a:p>
            <a:pPr>
              <a:defRPr/>
            </a:pPr>
            <a:r>
              <a:rPr lang="tr-TR" sz="2400" dirty="0" smtClean="0">
                <a:effectLst>
                  <a:outerShdw blurRad="38100" dist="25500" dir="5400000" algn="tl" rotWithShape="0">
                    <a:srgbClr val="000000">
                      <a:satMod val="180000"/>
                      <a:alpha val="75000"/>
                    </a:srgbClr>
                  </a:outerShdw>
                </a:effectLst>
              </a:rPr>
              <a:t>L/T veya L/S </a:t>
            </a:r>
            <a:r>
              <a:rPr lang="tr-TR" sz="2400" dirty="0" err="1" smtClean="0">
                <a:effectLst>
                  <a:outerShdw blurRad="38100" dist="25500" dir="5400000" algn="tl" rotWithShape="0">
                    <a:srgbClr val="000000">
                      <a:satMod val="180000"/>
                      <a:alpha val="75000"/>
                    </a:srgbClr>
                  </a:outerShdw>
                </a:effectLst>
              </a:rPr>
              <a:t>adenomyoma</a:t>
            </a:r>
            <a:r>
              <a:rPr lang="tr-TR" sz="2400" dirty="0" smtClean="0">
                <a:effectLst>
                  <a:outerShdw blurRad="38100" dist="25500" dir="5400000" algn="tl" rotWithShape="0">
                    <a:srgbClr val="000000">
                      <a:satMod val="180000"/>
                      <a:alpha val="75000"/>
                    </a:srgbClr>
                  </a:outerShdw>
                </a:effectLst>
              </a:rPr>
              <a:t> </a:t>
            </a:r>
            <a:r>
              <a:rPr lang="tr-TR" sz="2400" dirty="0" err="1" smtClean="0">
                <a:effectLst>
                  <a:outerShdw blurRad="38100" dist="25500" dir="5400000" algn="tl" rotWithShape="0">
                    <a:srgbClr val="000000">
                      <a:satMod val="180000"/>
                      <a:alpha val="75000"/>
                    </a:srgbClr>
                  </a:outerShdw>
                </a:effectLst>
              </a:rPr>
              <a:t>eksizyonu</a:t>
            </a:r>
            <a:endParaRPr lang="tr-TR" sz="2400" dirty="0" smtClean="0">
              <a:effectLst>
                <a:outerShdw blurRad="38100" dist="25500" dir="5400000" algn="tl" rotWithShape="0">
                  <a:srgbClr val="000000">
                    <a:satMod val="180000"/>
                    <a:alpha val="75000"/>
                  </a:srgbClr>
                </a:outerShdw>
              </a:effectLst>
            </a:endParaRPr>
          </a:p>
          <a:p>
            <a:pPr>
              <a:defRPr/>
            </a:pPr>
            <a:r>
              <a:rPr lang="tr-TR" sz="2400" dirty="0" smtClean="0">
                <a:effectLst>
                  <a:outerShdw blurRad="38100" dist="25500" dir="5400000" algn="tl" rotWithShape="0">
                    <a:srgbClr val="000000">
                      <a:satMod val="180000"/>
                      <a:alpha val="75000"/>
                    </a:srgbClr>
                  </a:outerShdw>
                </a:effectLst>
              </a:rPr>
              <a:t>LNG-IUS </a:t>
            </a:r>
            <a:r>
              <a:rPr lang="tr-TR" sz="2400" dirty="0" err="1">
                <a:effectLst>
                  <a:outerShdw blurRad="38100" dist="25500" dir="5400000" algn="tl" rotWithShape="0">
                    <a:srgbClr val="000000">
                      <a:satMod val="180000"/>
                      <a:alpha val="75000"/>
                    </a:srgbClr>
                  </a:outerShdw>
                </a:effectLst>
              </a:rPr>
              <a:t>adenomyoma</a:t>
            </a:r>
            <a:r>
              <a:rPr lang="tr-TR" sz="2400" dirty="0">
                <a:effectLst>
                  <a:outerShdw blurRad="38100" dist="25500" dir="5400000" algn="tl" rotWithShape="0">
                    <a:srgbClr val="000000">
                      <a:satMod val="180000"/>
                      <a:alpha val="75000"/>
                    </a:srgbClr>
                  </a:outerShdw>
                </a:effectLst>
              </a:rPr>
              <a:t> </a:t>
            </a:r>
            <a:r>
              <a:rPr lang="tr-TR" sz="2400" dirty="0" err="1">
                <a:effectLst>
                  <a:outerShdw blurRad="38100" dist="25500" dir="5400000" algn="tl" rotWithShape="0">
                    <a:srgbClr val="000000">
                      <a:satMod val="180000"/>
                      <a:alpha val="75000"/>
                    </a:srgbClr>
                  </a:outerShdw>
                </a:effectLst>
              </a:rPr>
              <a:t>eksizyon</a:t>
            </a:r>
            <a:r>
              <a:rPr lang="tr-TR" sz="2400" dirty="0">
                <a:effectLst>
                  <a:outerShdw blurRad="38100" dist="25500" dir="5400000" algn="tl" rotWithShape="0">
                    <a:srgbClr val="000000">
                      <a:satMod val="180000"/>
                      <a:alpha val="75000"/>
                    </a:srgbClr>
                  </a:outerShdw>
                </a:effectLst>
              </a:rPr>
              <a:t> sonrası </a:t>
            </a:r>
            <a:r>
              <a:rPr lang="tr-TR" sz="2400" dirty="0" smtClean="0">
                <a:effectLst>
                  <a:outerShdw blurRad="38100" dist="25500" dir="5400000" algn="tl" rotWithShape="0">
                    <a:srgbClr val="000000">
                      <a:satMod val="180000"/>
                      <a:alpha val="75000"/>
                    </a:srgbClr>
                  </a:outerShdw>
                </a:effectLst>
              </a:rPr>
              <a:t>kullanılabilir</a:t>
            </a:r>
          </a:p>
          <a:p>
            <a:pPr>
              <a:defRPr/>
            </a:pPr>
            <a:r>
              <a:rPr lang="tr-TR" sz="2400" dirty="0" err="1">
                <a:effectLst>
                  <a:outerShdw blurRad="38100" dist="25500" dir="5400000" algn="tl" rotWithShape="0">
                    <a:srgbClr val="000000">
                      <a:satMod val="180000"/>
                      <a:alpha val="75000"/>
                    </a:srgbClr>
                  </a:outerShdw>
                </a:effectLst>
              </a:rPr>
              <a:t>Histerektomi</a:t>
            </a:r>
            <a:r>
              <a:rPr lang="tr-TR" sz="2400" dirty="0">
                <a:effectLst>
                  <a:outerShdw blurRad="38100" dist="25500" dir="5400000" algn="tl" rotWithShape="0">
                    <a:srgbClr val="000000">
                      <a:satMod val="180000"/>
                      <a:alpha val="75000"/>
                    </a:srgbClr>
                  </a:outerShdw>
                </a:effectLst>
              </a:rPr>
              <a:t>  kesin tedavi  (VH daha zor: </a:t>
            </a:r>
            <a:r>
              <a:rPr lang="tr-TR" sz="1600" dirty="0">
                <a:effectLst>
                  <a:outerShdw blurRad="38100" dist="25500" dir="5400000" algn="tl" rotWithShape="0">
                    <a:srgbClr val="000000">
                      <a:satMod val="180000"/>
                      <a:alpha val="75000"/>
                    </a:srgbClr>
                  </a:outerShdw>
                </a:effectLst>
              </a:rPr>
              <a:t>mesane yaralanmaları</a:t>
            </a:r>
            <a:r>
              <a:rPr lang="tr-TR" sz="2400" dirty="0">
                <a:effectLst>
                  <a:outerShdw blurRad="38100" dist="25500" dir="5400000" algn="tl" rotWithShape="0">
                    <a:srgbClr val="000000">
                      <a:satMod val="180000"/>
                      <a:alpha val="75000"/>
                    </a:srgbClr>
                  </a:outerShdw>
                </a:effectLst>
              </a:rPr>
              <a:t>)</a:t>
            </a:r>
          </a:p>
          <a:p>
            <a:pPr>
              <a:defRPr/>
            </a:pPr>
            <a:endParaRPr lang="tr-TR" sz="2400" dirty="0" smtClean="0">
              <a:effectLst>
                <a:outerShdw blurRad="38100" dist="25500" dir="5400000" algn="tl" rotWithShape="0">
                  <a:srgbClr val="000000">
                    <a:satMod val="180000"/>
                    <a:alpha val="75000"/>
                  </a:srgbClr>
                </a:outerShdw>
              </a:effectLst>
            </a:endParaRPr>
          </a:p>
          <a:p>
            <a:pPr>
              <a:defRPr/>
            </a:pPr>
            <a:endParaRPr lang="tr-TR" sz="2400" dirty="0" smtClean="0"/>
          </a:p>
          <a:p>
            <a:pPr>
              <a:defRPr/>
            </a:pPr>
            <a:endParaRPr lang="tr-TR" sz="2400" dirty="0"/>
          </a:p>
        </p:txBody>
      </p:sp>
    </p:spTree>
    <p:extLst>
      <p:ext uri="{BB962C8B-B14F-4D97-AF65-F5344CB8AC3E}">
        <p14:creationId xmlns:p14="http://schemas.microsoft.com/office/powerpoint/2010/main" val="559405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0-#ppt_w/2"/>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8" fill="hold" grpId="0"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 calcmode="lin" valueType="num">
                                      <p:cBhvr additive="base">
                                        <p:cTn id="37" dur="500" fill="hold"/>
                                        <p:tgtEl>
                                          <p:spTgt spid="3">
                                            <p:txEl>
                                              <p:pRg st="5" end="5"/>
                                            </p:txEl>
                                          </p:spTgt>
                                        </p:tgtEl>
                                        <p:attrNameLst>
                                          <p:attrName>ppt_x</p:attrName>
                                        </p:attrNameLst>
                                      </p:cBhvr>
                                      <p:tavLst>
                                        <p:tav tm="0">
                                          <p:val>
                                            <p:strVal val="0-#ppt_w/2"/>
                                          </p:val>
                                        </p:tav>
                                        <p:tav tm="100000">
                                          <p:val>
                                            <p:strVal val="#ppt_x"/>
                                          </p:val>
                                        </p:tav>
                                      </p:tavLst>
                                    </p:anim>
                                    <p:anim calcmode="lin" valueType="num">
                                      <p:cBhvr additive="base">
                                        <p:cTn id="38" dur="500" fill="hold"/>
                                        <p:tgtEl>
                                          <p:spTgt spid="3">
                                            <p:txEl>
                                              <p:pRg st="5" end="5"/>
                                            </p:txEl>
                                          </p:spTgt>
                                        </p:tgtEl>
                                        <p:attrNameLst>
                                          <p:attrName>ppt_y</p:attrName>
                                        </p:attrNameLst>
                                      </p:cBhvr>
                                      <p:tavLst>
                                        <p:tav tm="0">
                                          <p:val>
                                            <p:strVal val="#ppt_y"/>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8" fill="hold" grpId="0" nodeType="clickEffect">
                                  <p:stCondLst>
                                    <p:cond delay="0"/>
                                  </p:stCondLst>
                                  <p:childTnLst>
                                    <p:set>
                                      <p:cBhvr>
                                        <p:cTn id="42" dur="1" fill="hold">
                                          <p:stCondLst>
                                            <p:cond delay="0"/>
                                          </p:stCondLst>
                                        </p:cTn>
                                        <p:tgtEl>
                                          <p:spTgt spid="3">
                                            <p:txEl>
                                              <p:pRg st="6" end="6"/>
                                            </p:txEl>
                                          </p:spTgt>
                                        </p:tgtEl>
                                        <p:attrNameLst>
                                          <p:attrName>style.visibility</p:attrName>
                                        </p:attrNameLst>
                                      </p:cBhvr>
                                      <p:to>
                                        <p:strVal val="visible"/>
                                      </p:to>
                                    </p:set>
                                    <p:anim calcmode="lin" valueType="num">
                                      <p:cBhvr additive="base">
                                        <p:cTn id="43" dur="500" fill="hold"/>
                                        <p:tgtEl>
                                          <p:spTgt spid="3">
                                            <p:txEl>
                                              <p:pRg st="6" end="6"/>
                                            </p:txEl>
                                          </p:spTgt>
                                        </p:tgtEl>
                                        <p:attrNameLst>
                                          <p:attrName>ppt_x</p:attrName>
                                        </p:attrNameLst>
                                      </p:cBhvr>
                                      <p:tavLst>
                                        <p:tav tm="0">
                                          <p:val>
                                            <p:strVal val="0-#ppt_w/2"/>
                                          </p:val>
                                        </p:tav>
                                        <p:tav tm="100000">
                                          <p:val>
                                            <p:strVal val="#ppt_x"/>
                                          </p:val>
                                        </p:tav>
                                      </p:tavLst>
                                    </p:anim>
                                    <p:anim calcmode="lin" valueType="num">
                                      <p:cBhvr additive="base">
                                        <p:cTn id="44" dur="500" fill="hold"/>
                                        <p:tgtEl>
                                          <p:spTgt spid="3">
                                            <p:txEl>
                                              <p:pRg st="6" end="6"/>
                                            </p:txEl>
                                          </p:spTgt>
                                        </p:tgtEl>
                                        <p:attrNameLst>
                                          <p:attrName>ppt_y</p:attrName>
                                        </p:attrNameLst>
                                      </p:cBhvr>
                                      <p:tavLst>
                                        <p:tav tm="0">
                                          <p:val>
                                            <p:strVal val="#ppt_y"/>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8" fill="hold" grpId="0" nodeType="clickEffect">
                                  <p:stCondLst>
                                    <p:cond delay="0"/>
                                  </p:stCondLst>
                                  <p:childTnLst>
                                    <p:set>
                                      <p:cBhvr>
                                        <p:cTn id="48" dur="1" fill="hold">
                                          <p:stCondLst>
                                            <p:cond delay="0"/>
                                          </p:stCondLst>
                                        </p:cTn>
                                        <p:tgtEl>
                                          <p:spTgt spid="3">
                                            <p:txEl>
                                              <p:pRg st="7" end="7"/>
                                            </p:txEl>
                                          </p:spTgt>
                                        </p:tgtEl>
                                        <p:attrNameLst>
                                          <p:attrName>style.visibility</p:attrName>
                                        </p:attrNameLst>
                                      </p:cBhvr>
                                      <p:to>
                                        <p:strVal val="visible"/>
                                      </p:to>
                                    </p:set>
                                    <p:anim calcmode="lin" valueType="num">
                                      <p:cBhvr additive="base">
                                        <p:cTn id="49" dur="500" fill="hold"/>
                                        <p:tgtEl>
                                          <p:spTgt spid="3">
                                            <p:txEl>
                                              <p:pRg st="7" end="7"/>
                                            </p:txEl>
                                          </p:spTgt>
                                        </p:tgtEl>
                                        <p:attrNameLst>
                                          <p:attrName>ppt_x</p:attrName>
                                        </p:attrNameLst>
                                      </p:cBhvr>
                                      <p:tavLst>
                                        <p:tav tm="0">
                                          <p:val>
                                            <p:strVal val="0-#ppt_w/2"/>
                                          </p:val>
                                        </p:tav>
                                        <p:tav tm="100000">
                                          <p:val>
                                            <p:strVal val="#ppt_x"/>
                                          </p:val>
                                        </p:tav>
                                      </p:tavLst>
                                    </p:anim>
                                    <p:anim calcmode="lin" valueType="num">
                                      <p:cBhvr additive="base">
                                        <p:cTn id="50" dur="500" fill="hold"/>
                                        <p:tgtEl>
                                          <p:spTgt spid="3">
                                            <p:txEl>
                                              <p:pRg st="7" end="7"/>
                                            </p:txEl>
                                          </p:spTgt>
                                        </p:tgtEl>
                                        <p:attrNameLst>
                                          <p:attrName>ppt_y</p:attrName>
                                        </p:attrNameLst>
                                      </p:cBhvr>
                                      <p:tavLst>
                                        <p:tav tm="0">
                                          <p:val>
                                            <p:strVal val="#ppt_y"/>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8" fill="hold" grpId="0" nodeType="clickEffect">
                                  <p:stCondLst>
                                    <p:cond delay="0"/>
                                  </p:stCondLst>
                                  <p:childTnLst>
                                    <p:set>
                                      <p:cBhvr>
                                        <p:cTn id="54" dur="1" fill="hold">
                                          <p:stCondLst>
                                            <p:cond delay="0"/>
                                          </p:stCondLst>
                                        </p:cTn>
                                        <p:tgtEl>
                                          <p:spTgt spid="3">
                                            <p:txEl>
                                              <p:pRg st="8" end="8"/>
                                            </p:txEl>
                                          </p:spTgt>
                                        </p:tgtEl>
                                        <p:attrNameLst>
                                          <p:attrName>style.visibility</p:attrName>
                                        </p:attrNameLst>
                                      </p:cBhvr>
                                      <p:to>
                                        <p:strVal val="visible"/>
                                      </p:to>
                                    </p:set>
                                    <p:anim calcmode="lin" valueType="num">
                                      <p:cBhvr additive="base">
                                        <p:cTn id="55" dur="500" fill="hold"/>
                                        <p:tgtEl>
                                          <p:spTgt spid="3">
                                            <p:txEl>
                                              <p:pRg st="8" end="8"/>
                                            </p:txEl>
                                          </p:spTgt>
                                        </p:tgtEl>
                                        <p:attrNameLst>
                                          <p:attrName>ppt_x</p:attrName>
                                        </p:attrNameLst>
                                      </p:cBhvr>
                                      <p:tavLst>
                                        <p:tav tm="0">
                                          <p:val>
                                            <p:strVal val="0-#ppt_w/2"/>
                                          </p:val>
                                        </p:tav>
                                        <p:tav tm="100000">
                                          <p:val>
                                            <p:strVal val="#ppt_x"/>
                                          </p:val>
                                        </p:tav>
                                      </p:tavLst>
                                    </p:anim>
                                    <p:anim calcmode="lin" valueType="num">
                                      <p:cBhvr additive="base">
                                        <p:cTn id="56" dur="500" fill="hold"/>
                                        <p:tgtEl>
                                          <p:spTgt spid="3">
                                            <p:txEl>
                                              <p:pRg st="8" end="8"/>
                                            </p:txEl>
                                          </p:spTgt>
                                        </p:tgtEl>
                                        <p:attrNameLst>
                                          <p:attrName>ppt_y</p:attrName>
                                        </p:attrNameLst>
                                      </p:cBhvr>
                                      <p:tavLst>
                                        <p:tav tm="0">
                                          <p:val>
                                            <p:strVal val="#ppt_y"/>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8" fill="hold" grpId="0" nodeType="clickEffect">
                                  <p:stCondLst>
                                    <p:cond delay="0"/>
                                  </p:stCondLst>
                                  <p:childTnLst>
                                    <p:set>
                                      <p:cBhvr>
                                        <p:cTn id="60" dur="1" fill="hold">
                                          <p:stCondLst>
                                            <p:cond delay="0"/>
                                          </p:stCondLst>
                                        </p:cTn>
                                        <p:tgtEl>
                                          <p:spTgt spid="3">
                                            <p:txEl>
                                              <p:pRg st="9" end="9"/>
                                            </p:txEl>
                                          </p:spTgt>
                                        </p:tgtEl>
                                        <p:attrNameLst>
                                          <p:attrName>style.visibility</p:attrName>
                                        </p:attrNameLst>
                                      </p:cBhvr>
                                      <p:to>
                                        <p:strVal val="visible"/>
                                      </p:to>
                                    </p:set>
                                    <p:anim calcmode="lin" valueType="num">
                                      <p:cBhvr additive="base">
                                        <p:cTn id="61" dur="500" fill="hold"/>
                                        <p:tgtEl>
                                          <p:spTgt spid="3">
                                            <p:txEl>
                                              <p:pRg st="9" end="9"/>
                                            </p:txEl>
                                          </p:spTgt>
                                        </p:tgtEl>
                                        <p:attrNameLst>
                                          <p:attrName>ppt_x</p:attrName>
                                        </p:attrNameLst>
                                      </p:cBhvr>
                                      <p:tavLst>
                                        <p:tav tm="0">
                                          <p:val>
                                            <p:strVal val="0-#ppt_w/2"/>
                                          </p:val>
                                        </p:tav>
                                        <p:tav tm="100000">
                                          <p:val>
                                            <p:strVal val="#ppt_x"/>
                                          </p:val>
                                        </p:tav>
                                      </p:tavLst>
                                    </p:anim>
                                    <p:anim calcmode="lin" valueType="num">
                                      <p:cBhvr additive="base">
                                        <p:cTn id="62" dur="500" fill="hold"/>
                                        <p:tgtEl>
                                          <p:spTgt spid="3">
                                            <p:txEl>
                                              <p:pRg st="9" end="9"/>
                                            </p:txEl>
                                          </p:spTgt>
                                        </p:tgtEl>
                                        <p:attrNameLst>
                                          <p:attrName>ppt_y</p:attrName>
                                        </p:attrNameLst>
                                      </p:cBhvr>
                                      <p:tavLst>
                                        <p:tav tm="0">
                                          <p:val>
                                            <p:strVal val="#ppt_y"/>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8" fill="hold" grpId="0" nodeType="clickEffect">
                                  <p:stCondLst>
                                    <p:cond delay="0"/>
                                  </p:stCondLst>
                                  <p:childTnLst>
                                    <p:set>
                                      <p:cBhvr>
                                        <p:cTn id="66" dur="1" fill="hold">
                                          <p:stCondLst>
                                            <p:cond delay="0"/>
                                          </p:stCondLst>
                                        </p:cTn>
                                        <p:tgtEl>
                                          <p:spTgt spid="3">
                                            <p:txEl>
                                              <p:pRg st="10" end="10"/>
                                            </p:txEl>
                                          </p:spTgt>
                                        </p:tgtEl>
                                        <p:attrNameLst>
                                          <p:attrName>style.visibility</p:attrName>
                                        </p:attrNameLst>
                                      </p:cBhvr>
                                      <p:to>
                                        <p:strVal val="visible"/>
                                      </p:to>
                                    </p:set>
                                    <p:anim calcmode="lin" valueType="num">
                                      <p:cBhvr additive="base">
                                        <p:cTn id="67" dur="500" fill="hold"/>
                                        <p:tgtEl>
                                          <p:spTgt spid="3">
                                            <p:txEl>
                                              <p:pRg st="10" end="10"/>
                                            </p:txEl>
                                          </p:spTgt>
                                        </p:tgtEl>
                                        <p:attrNameLst>
                                          <p:attrName>ppt_x</p:attrName>
                                        </p:attrNameLst>
                                      </p:cBhvr>
                                      <p:tavLst>
                                        <p:tav tm="0">
                                          <p:val>
                                            <p:strVal val="0-#ppt_w/2"/>
                                          </p:val>
                                        </p:tav>
                                        <p:tav tm="100000">
                                          <p:val>
                                            <p:strVal val="#ppt_x"/>
                                          </p:val>
                                        </p:tav>
                                      </p:tavLst>
                                    </p:anim>
                                    <p:anim calcmode="lin" valueType="num">
                                      <p:cBhvr additive="base">
                                        <p:cTn id="68" dur="500" fill="hold"/>
                                        <p:tgtEl>
                                          <p:spTgt spid="3">
                                            <p:txEl>
                                              <p:pRg st="10" end="1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5"/>
          <p:cNvGrpSpPr>
            <a:grpSpLocks/>
          </p:cNvGrpSpPr>
          <p:nvPr/>
        </p:nvGrpSpPr>
        <p:grpSpPr bwMode="auto">
          <a:xfrm>
            <a:off x="414338" y="142875"/>
            <a:ext cx="8229600" cy="1585913"/>
            <a:chOff x="214282" y="1285860"/>
            <a:chExt cx="8229600" cy="1585922"/>
          </a:xfrm>
        </p:grpSpPr>
        <p:pic>
          <p:nvPicPr>
            <p:cNvPr id="61444" name="Picture 2"/>
            <p:cNvPicPr>
              <a:picLocks noChangeAspect="1" noChangeArrowheads="1"/>
            </p:cNvPicPr>
            <p:nvPr/>
          </p:nvPicPr>
          <p:blipFill>
            <a:blip r:embed="rId2" cstate="print"/>
            <a:srcRect/>
            <a:stretch>
              <a:fillRect/>
            </a:stretch>
          </p:blipFill>
          <p:spPr bwMode="auto">
            <a:xfrm>
              <a:off x="214282" y="1285860"/>
              <a:ext cx="8229600" cy="1562100"/>
            </a:xfrm>
            <a:prstGeom prst="rect">
              <a:avLst/>
            </a:prstGeom>
            <a:noFill/>
            <a:ln w="9525">
              <a:noFill/>
              <a:miter lim="800000"/>
              <a:headEnd/>
              <a:tailEnd/>
            </a:ln>
          </p:spPr>
        </p:pic>
        <p:pic>
          <p:nvPicPr>
            <p:cNvPr id="61445" name="Picture 4"/>
            <p:cNvPicPr>
              <a:picLocks noChangeAspect="1" noChangeArrowheads="1"/>
            </p:cNvPicPr>
            <p:nvPr/>
          </p:nvPicPr>
          <p:blipFill>
            <a:blip r:embed="rId3" cstate="print"/>
            <a:srcRect/>
            <a:stretch>
              <a:fillRect/>
            </a:stretch>
          </p:blipFill>
          <p:spPr bwMode="auto">
            <a:xfrm>
              <a:off x="6429388" y="2500306"/>
              <a:ext cx="1996684" cy="371476"/>
            </a:xfrm>
            <a:prstGeom prst="rect">
              <a:avLst/>
            </a:prstGeom>
            <a:noFill/>
            <a:ln w="9525">
              <a:noFill/>
              <a:miter lim="800000"/>
              <a:headEnd/>
              <a:tailEnd/>
            </a:ln>
          </p:spPr>
        </p:pic>
      </p:grpSp>
      <p:pic>
        <p:nvPicPr>
          <p:cNvPr id="61443" name="Picture 5"/>
          <p:cNvPicPr>
            <a:picLocks noChangeAspect="1" noChangeArrowheads="1"/>
          </p:cNvPicPr>
          <p:nvPr/>
        </p:nvPicPr>
        <p:blipFill>
          <a:blip r:embed="rId4" cstate="print"/>
          <a:srcRect/>
          <a:stretch>
            <a:fillRect/>
          </a:stretch>
        </p:blipFill>
        <p:spPr bwMode="auto">
          <a:xfrm>
            <a:off x="1357313" y="1633538"/>
            <a:ext cx="6286500" cy="51530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8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79874" name="Title 1"/>
          <p:cNvSpPr>
            <a:spLocks noGrp="1"/>
          </p:cNvSpPr>
          <p:nvPr>
            <p:ph type="title"/>
          </p:nvPr>
        </p:nvSpPr>
        <p:spPr/>
        <p:txBody>
          <a:bodyPr/>
          <a:lstStyle/>
          <a:p>
            <a:r>
              <a:rPr lang="tr-TR" sz="3200" smtClean="0"/>
              <a:t>Hangisi adenomyozis için </a:t>
            </a:r>
            <a:r>
              <a:rPr lang="tr-TR" sz="3200" u="sng" smtClean="0"/>
              <a:t>yanlıştır</a:t>
            </a:r>
            <a:r>
              <a:rPr lang="tr-TR" sz="3200" smtClean="0"/>
              <a:t> ? </a:t>
            </a:r>
            <a:endParaRPr lang="en-US" sz="3200" smtClean="0"/>
          </a:p>
        </p:txBody>
      </p:sp>
      <p:sp>
        <p:nvSpPr>
          <p:cNvPr id="78851" name="Content Placeholder 2"/>
          <p:cNvSpPr>
            <a:spLocks noGrp="1"/>
          </p:cNvSpPr>
          <p:nvPr>
            <p:ph idx="1"/>
          </p:nvPr>
        </p:nvSpPr>
        <p:spPr/>
        <p:txBody>
          <a:bodyPr/>
          <a:lstStyle/>
          <a:p>
            <a:pPr marL="457200" indent="-457200">
              <a:lnSpc>
                <a:spcPct val="150000"/>
              </a:lnSpc>
              <a:buFontTx/>
              <a:buAutoNum type="alphaLcPeriod"/>
            </a:pPr>
            <a:r>
              <a:rPr lang="tr-TR" dirty="0" err="1" smtClean="0"/>
              <a:t>Reprodüktif</a:t>
            </a:r>
            <a:r>
              <a:rPr lang="tr-TR" dirty="0" smtClean="0"/>
              <a:t> çağdaki kadınlarda %1-20 oranında görülür</a:t>
            </a:r>
          </a:p>
          <a:p>
            <a:pPr marL="457200" indent="-457200">
              <a:lnSpc>
                <a:spcPct val="150000"/>
              </a:lnSpc>
              <a:buFontTx/>
              <a:buAutoNum type="alphaLcPeriod"/>
            </a:pPr>
            <a:r>
              <a:rPr lang="tr-TR" dirty="0" err="1" smtClean="0"/>
              <a:t>Nulliparlarda</a:t>
            </a:r>
            <a:r>
              <a:rPr lang="tr-TR" dirty="0" smtClean="0"/>
              <a:t> daha sıktır </a:t>
            </a:r>
          </a:p>
          <a:p>
            <a:pPr marL="457200" indent="-457200">
              <a:lnSpc>
                <a:spcPct val="150000"/>
              </a:lnSpc>
              <a:buFontTx/>
              <a:buAutoNum type="alphaLcPeriod"/>
            </a:pPr>
            <a:r>
              <a:rPr lang="tr-TR" dirty="0" smtClean="0"/>
              <a:t>40-50 </a:t>
            </a:r>
            <a:r>
              <a:rPr lang="tr-TR" dirty="0" err="1" smtClean="0"/>
              <a:t>li</a:t>
            </a:r>
            <a:r>
              <a:rPr lang="tr-TR" dirty="0" smtClean="0"/>
              <a:t> yaşlarda daha sık rastlanır</a:t>
            </a:r>
          </a:p>
          <a:p>
            <a:pPr marL="457200" indent="-457200">
              <a:lnSpc>
                <a:spcPct val="150000"/>
              </a:lnSpc>
              <a:buFontTx/>
              <a:buAutoNum type="alphaLcPeriod"/>
            </a:pPr>
            <a:r>
              <a:rPr lang="tr-TR" dirty="0" smtClean="0"/>
              <a:t>VKI </a:t>
            </a:r>
            <a:r>
              <a:rPr lang="tr-TR" i="1" dirty="0" smtClean="0"/>
              <a:t>(BMI) </a:t>
            </a:r>
            <a:r>
              <a:rPr lang="tr-TR" dirty="0" smtClean="0"/>
              <a:t>düşük olan kadınlarda daha sıktır</a:t>
            </a:r>
          </a:p>
          <a:p>
            <a:pPr marL="457200" indent="-457200">
              <a:lnSpc>
                <a:spcPct val="150000"/>
              </a:lnSpc>
              <a:buFontTx/>
              <a:buAutoNum type="alphaLcPeriod"/>
            </a:pPr>
            <a:r>
              <a:rPr lang="tr-TR" dirty="0" err="1" smtClean="0"/>
              <a:t>Endometriyozisi</a:t>
            </a:r>
            <a:r>
              <a:rPr lang="tr-TR" dirty="0" smtClean="0"/>
              <a:t> olanlarda daha sıktır</a:t>
            </a:r>
          </a:p>
          <a:p>
            <a:pPr marL="457200" indent="-457200">
              <a:lnSpc>
                <a:spcPct val="150000"/>
              </a:lnSpc>
              <a:buFontTx/>
              <a:buAutoNum type="alphaLcPeriod"/>
            </a:pPr>
            <a:endParaRPr lang="tr-TR" dirty="0" smtClean="0"/>
          </a:p>
          <a:p>
            <a:pPr marL="457200" indent="-457200">
              <a:lnSpc>
                <a:spcPct val="150000"/>
              </a:lnSpc>
              <a:buFontTx/>
              <a:buAutoNum type="alphaLcPeriod"/>
            </a:pPr>
            <a:endParaRPr lang="tr-TR" dirty="0" smtClean="0"/>
          </a:p>
          <a:p>
            <a:pPr marL="457200" indent="-457200">
              <a:lnSpc>
                <a:spcPct val="150000"/>
              </a:lnSpc>
              <a:buFontTx/>
              <a:buAutoNum type="alphaLcPeriod"/>
            </a:pPr>
            <a:endParaRPr lang="tr-TR" dirty="0" smtClean="0"/>
          </a:p>
          <a:p>
            <a:pPr marL="457200" indent="-457200">
              <a:lnSpc>
                <a:spcPct val="150000"/>
              </a:lnSpc>
              <a:buFontTx/>
              <a:buAutoNum type="alphaLcPeriod"/>
            </a:pPr>
            <a:endParaRPr lang="tr-TR" dirty="0" smtClean="0"/>
          </a:p>
          <a:p>
            <a:pPr marL="457200" indent="-457200">
              <a:lnSpc>
                <a:spcPct val="150000"/>
              </a:lnSpc>
              <a:buFontTx/>
              <a:buAutoNum type="alphaLcPeriod"/>
            </a:pPr>
            <a:endParaRPr lang="en-US" dirty="0" smtClean="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mph" presetSubtype="2" fill="hold" nodeType="clickEffect">
                                  <p:stCondLst>
                                    <p:cond delay="0"/>
                                  </p:stCondLst>
                                  <p:childTnLst>
                                    <p:animClr clrSpc="rgb" dir="cw">
                                      <p:cBhvr override="childStyle">
                                        <p:cTn id="6" dur="2000" fill="hold"/>
                                        <p:tgtEl>
                                          <p:spTgt spid="78851">
                                            <p:txEl>
                                              <p:pRg st="1" end="1"/>
                                            </p:txEl>
                                          </p:spTgt>
                                        </p:tgtEl>
                                        <p:attrNameLst>
                                          <p:attrName>style.color</p:attrName>
                                        </p:attrNameLst>
                                      </p:cBhvr>
                                      <p:to>
                                        <a:srgbClr val="00CCFF"/>
                                      </p:to>
                                    </p:animClr>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80898" name="Title 1"/>
          <p:cNvSpPr>
            <a:spLocks noGrp="1"/>
          </p:cNvSpPr>
          <p:nvPr>
            <p:ph type="title"/>
          </p:nvPr>
        </p:nvSpPr>
        <p:spPr>
          <a:xfrm>
            <a:off x="214313" y="571500"/>
            <a:ext cx="8572500" cy="1143000"/>
          </a:xfrm>
        </p:spPr>
        <p:txBody>
          <a:bodyPr/>
          <a:lstStyle/>
          <a:p>
            <a:r>
              <a:rPr lang="tr-TR" sz="3600" dirty="0" err="1" smtClean="0"/>
              <a:t>Adenomyozis</a:t>
            </a:r>
            <a:r>
              <a:rPr lang="tr-TR" sz="3600" dirty="0" smtClean="0"/>
              <a:t> olgularında sadece </a:t>
            </a:r>
            <a:r>
              <a:rPr lang="tr-TR" sz="3600" dirty="0" err="1" smtClean="0"/>
              <a:t>myom</a:t>
            </a:r>
            <a:r>
              <a:rPr lang="tr-TR" sz="3600" dirty="0" smtClean="0"/>
              <a:t> bulunan kadınlara kıyasla hangisi </a:t>
            </a:r>
            <a:r>
              <a:rPr lang="tr-TR" sz="3600" u="sng" dirty="0" smtClean="0"/>
              <a:t>daha az </a:t>
            </a:r>
            <a:r>
              <a:rPr lang="tr-TR" sz="3600" dirty="0" smtClean="0"/>
              <a:t>gözlenir?</a:t>
            </a:r>
            <a:endParaRPr lang="en-US" sz="3600" dirty="0" smtClean="0"/>
          </a:p>
        </p:txBody>
      </p:sp>
      <p:sp>
        <p:nvSpPr>
          <p:cNvPr id="79875" name="Content Placeholder 2"/>
          <p:cNvSpPr>
            <a:spLocks noGrp="1"/>
          </p:cNvSpPr>
          <p:nvPr>
            <p:ph idx="1"/>
          </p:nvPr>
        </p:nvSpPr>
        <p:spPr>
          <a:xfrm>
            <a:off x="685800" y="1928813"/>
            <a:ext cx="7772400" cy="4167187"/>
          </a:xfrm>
        </p:spPr>
        <p:txBody>
          <a:bodyPr/>
          <a:lstStyle/>
          <a:p>
            <a:pPr marL="457200" indent="-457200">
              <a:lnSpc>
                <a:spcPct val="150000"/>
              </a:lnSpc>
              <a:buFontTx/>
              <a:buAutoNum type="alphaLcPeriod"/>
            </a:pPr>
            <a:r>
              <a:rPr lang="tr-TR" dirty="0" smtClean="0"/>
              <a:t>Depresyon</a:t>
            </a:r>
          </a:p>
          <a:p>
            <a:pPr marL="457200" indent="-457200">
              <a:lnSpc>
                <a:spcPct val="150000"/>
              </a:lnSpc>
              <a:buFontTx/>
              <a:buAutoNum type="alphaLcPeriod"/>
            </a:pPr>
            <a:r>
              <a:rPr lang="tr-TR" dirty="0" err="1" smtClean="0"/>
              <a:t>Dismenore</a:t>
            </a:r>
            <a:endParaRPr lang="tr-TR" dirty="0" smtClean="0"/>
          </a:p>
          <a:p>
            <a:pPr marL="457200" indent="-457200">
              <a:lnSpc>
                <a:spcPct val="150000"/>
              </a:lnSpc>
              <a:buFontTx/>
              <a:buAutoNum type="alphaLcPeriod"/>
            </a:pPr>
            <a:r>
              <a:rPr lang="tr-TR" dirty="0" err="1" smtClean="0"/>
              <a:t>Disparoni</a:t>
            </a:r>
            <a:endParaRPr lang="tr-TR" dirty="0" smtClean="0"/>
          </a:p>
          <a:p>
            <a:pPr marL="457200" indent="-457200">
              <a:lnSpc>
                <a:spcPct val="150000"/>
              </a:lnSpc>
              <a:buFontTx/>
              <a:buAutoNum type="alphaLcPeriod"/>
            </a:pPr>
            <a:r>
              <a:rPr lang="tr-TR" dirty="0" smtClean="0"/>
              <a:t>Kronik </a:t>
            </a:r>
            <a:r>
              <a:rPr lang="tr-TR" dirty="0" err="1" smtClean="0"/>
              <a:t>pelvik</a:t>
            </a:r>
            <a:r>
              <a:rPr lang="tr-TR" dirty="0" smtClean="0"/>
              <a:t> ağrı</a:t>
            </a:r>
          </a:p>
          <a:p>
            <a:pPr marL="457200" indent="-457200">
              <a:lnSpc>
                <a:spcPct val="150000"/>
              </a:lnSpc>
              <a:buFontTx/>
              <a:buAutoNum type="alphaLcPeriod"/>
            </a:pPr>
            <a:r>
              <a:rPr lang="tr-TR" dirty="0" err="1" smtClean="0"/>
              <a:t>Tiroid</a:t>
            </a:r>
            <a:r>
              <a:rPr lang="tr-TR" dirty="0" smtClean="0"/>
              <a:t> hastalıkları</a:t>
            </a:r>
          </a:p>
          <a:p>
            <a:pPr marL="457200" indent="-457200">
              <a:lnSpc>
                <a:spcPct val="150000"/>
              </a:lnSpc>
              <a:buFontTx/>
              <a:buAutoNum type="alphaLcPeriod"/>
            </a:pPr>
            <a:endParaRPr lang="en-US" dirty="0" smtClean="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mph" presetSubtype="2" fill="hold" nodeType="clickEffect">
                                  <p:stCondLst>
                                    <p:cond delay="0"/>
                                  </p:stCondLst>
                                  <p:childTnLst>
                                    <p:animClr clrSpc="rgb" dir="cw">
                                      <p:cBhvr override="childStyle">
                                        <p:cTn id="6" dur="2000" fill="hold"/>
                                        <p:tgtEl>
                                          <p:spTgt spid="79875">
                                            <p:txEl>
                                              <p:pRg st="4" end="4"/>
                                            </p:txEl>
                                          </p:spTgt>
                                        </p:tgtEl>
                                        <p:attrNameLst>
                                          <p:attrName>style.color</p:attrName>
                                        </p:attrNameLst>
                                      </p:cBhvr>
                                      <p:to>
                                        <a:srgbClr val="00CCFF"/>
                                      </p:to>
                                    </p:animClr>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81922" name="Title 1"/>
          <p:cNvSpPr>
            <a:spLocks noGrp="1"/>
          </p:cNvSpPr>
          <p:nvPr>
            <p:ph type="title"/>
          </p:nvPr>
        </p:nvSpPr>
        <p:spPr>
          <a:xfrm>
            <a:off x="214313" y="571500"/>
            <a:ext cx="8572500" cy="1143000"/>
          </a:xfrm>
        </p:spPr>
        <p:txBody>
          <a:bodyPr/>
          <a:lstStyle/>
          <a:p>
            <a:r>
              <a:rPr lang="tr-TR" sz="3600" smtClean="0"/>
              <a:t>Adenomyozis tanısında hangisi </a:t>
            </a:r>
            <a:r>
              <a:rPr lang="tr-TR" sz="3600" u="sng" smtClean="0"/>
              <a:t>en az </a:t>
            </a:r>
            <a:r>
              <a:rPr lang="tr-TR" sz="3600" smtClean="0"/>
              <a:t>yardımcıdır?</a:t>
            </a:r>
            <a:endParaRPr lang="en-US" sz="3600" smtClean="0"/>
          </a:p>
        </p:txBody>
      </p:sp>
      <p:sp>
        <p:nvSpPr>
          <p:cNvPr id="80899" name="Content Placeholder 2"/>
          <p:cNvSpPr>
            <a:spLocks noGrp="1"/>
          </p:cNvSpPr>
          <p:nvPr>
            <p:ph idx="1"/>
          </p:nvPr>
        </p:nvSpPr>
        <p:spPr>
          <a:xfrm>
            <a:off x="685800" y="1928813"/>
            <a:ext cx="7772400" cy="4167187"/>
          </a:xfrm>
        </p:spPr>
        <p:txBody>
          <a:bodyPr/>
          <a:lstStyle/>
          <a:p>
            <a:pPr marL="457200" indent="-457200">
              <a:lnSpc>
                <a:spcPct val="150000"/>
              </a:lnSpc>
              <a:buFontTx/>
              <a:buAutoNum type="alphaLcPeriod"/>
            </a:pPr>
            <a:r>
              <a:rPr lang="tr-TR" dirty="0" smtClean="0"/>
              <a:t>2D-US</a:t>
            </a:r>
          </a:p>
          <a:p>
            <a:pPr marL="457200" indent="-457200">
              <a:lnSpc>
                <a:spcPct val="150000"/>
              </a:lnSpc>
              <a:buFontTx/>
              <a:buAutoNum type="alphaLcPeriod"/>
            </a:pPr>
            <a:r>
              <a:rPr lang="tr-TR" dirty="0" smtClean="0"/>
              <a:t>3D-US</a:t>
            </a:r>
          </a:p>
          <a:p>
            <a:pPr marL="457200" indent="-457200">
              <a:lnSpc>
                <a:spcPct val="150000"/>
              </a:lnSpc>
              <a:buFontTx/>
              <a:buAutoNum type="alphaLcPeriod"/>
            </a:pPr>
            <a:r>
              <a:rPr lang="tr-TR" dirty="0" err="1" smtClean="0"/>
              <a:t>Doppler</a:t>
            </a:r>
            <a:r>
              <a:rPr lang="tr-TR" dirty="0" smtClean="0"/>
              <a:t> US</a:t>
            </a:r>
          </a:p>
          <a:p>
            <a:pPr marL="457200" indent="-457200">
              <a:lnSpc>
                <a:spcPct val="150000"/>
              </a:lnSpc>
              <a:buFontTx/>
              <a:buAutoNum type="alphaLcPeriod"/>
            </a:pPr>
            <a:r>
              <a:rPr lang="tr-TR" dirty="0" smtClean="0"/>
              <a:t>BT</a:t>
            </a:r>
          </a:p>
          <a:p>
            <a:pPr marL="457200" indent="-457200">
              <a:lnSpc>
                <a:spcPct val="150000"/>
              </a:lnSpc>
              <a:buFontTx/>
              <a:buAutoNum type="alphaLcPeriod"/>
            </a:pPr>
            <a:r>
              <a:rPr lang="tr-TR" dirty="0" smtClean="0"/>
              <a:t>CA 125</a:t>
            </a:r>
          </a:p>
          <a:p>
            <a:pPr marL="457200" indent="-457200">
              <a:lnSpc>
                <a:spcPct val="150000"/>
              </a:lnSpc>
              <a:buFontTx/>
              <a:buAutoNum type="alphaLcPeriod"/>
            </a:pPr>
            <a:endParaRPr lang="en-US" dirty="0" smtClean="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mph" presetSubtype="2" fill="hold" nodeType="clickEffect">
                                  <p:stCondLst>
                                    <p:cond delay="0"/>
                                  </p:stCondLst>
                                  <p:childTnLst>
                                    <p:animClr clrSpc="rgb" dir="cw">
                                      <p:cBhvr override="childStyle">
                                        <p:cTn id="6" dur="2000" fill="hold"/>
                                        <p:tgtEl>
                                          <p:spTgt spid="80899">
                                            <p:txEl>
                                              <p:pRg st="3" end="3"/>
                                            </p:txEl>
                                          </p:spTgt>
                                        </p:tgtEl>
                                        <p:attrNameLst>
                                          <p:attrName>style.color</p:attrName>
                                        </p:attrNameLst>
                                      </p:cBhvr>
                                      <p:to>
                                        <a:srgbClr val="00CCFF"/>
                                      </p:to>
                                    </p:animClr>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82946" name="Title 1"/>
          <p:cNvSpPr>
            <a:spLocks noGrp="1"/>
          </p:cNvSpPr>
          <p:nvPr>
            <p:ph type="title"/>
          </p:nvPr>
        </p:nvSpPr>
        <p:spPr>
          <a:xfrm>
            <a:off x="214313" y="571500"/>
            <a:ext cx="8572500" cy="1143000"/>
          </a:xfrm>
        </p:spPr>
        <p:txBody>
          <a:bodyPr/>
          <a:lstStyle/>
          <a:p>
            <a:r>
              <a:rPr lang="tr-TR" sz="3600" smtClean="0"/>
              <a:t>Adenomyozis olduğu düşünülen ve gebelik isteyen infertil kadında hangisi </a:t>
            </a:r>
            <a:r>
              <a:rPr lang="tr-TR" sz="3600" u="sng" smtClean="0"/>
              <a:t>en az </a:t>
            </a:r>
            <a:r>
              <a:rPr lang="tr-TR" sz="3600" smtClean="0"/>
              <a:t>yardımcıdır?</a:t>
            </a:r>
            <a:endParaRPr lang="en-US" sz="3600" smtClean="0"/>
          </a:p>
        </p:txBody>
      </p:sp>
      <p:sp>
        <p:nvSpPr>
          <p:cNvPr id="81923" name="Content Placeholder 2"/>
          <p:cNvSpPr>
            <a:spLocks noGrp="1"/>
          </p:cNvSpPr>
          <p:nvPr>
            <p:ph idx="1"/>
          </p:nvPr>
        </p:nvSpPr>
        <p:spPr>
          <a:xfrm>
            <a:off x="685800" y="1928813"/>
            <a:ext cx="7772400" cy="4167187"/>
          </a:xfrm>
        </p:spPr>
        <p:txBody>
          <a:bodyPr/>
          <a:lstStyle/>
          <a:p>
            <a:pPr marL="457200" indent="-457200">
              <a:lnSpc>
                <a:spcPct val="150000"/>
              </a:lnSpc>
              <a:buFontTx/>
              <a:buAutoNum type="alphaLcPeriod"/>
            </a:pPr>
            <a:r>
              <a:rPr lang="tr-TR" dirty="0" smtClean="0"/>
              <a:t>Cerrahi yaklaşım (</a:t>
            </a:r>
            <a:r>
              <a:rPr lang="tr-TR" dirty="0" err="1" smtClean="0"/>
              <a:t>adenomyomektomi</a:t>
            </a:r>
            <a:r>
              <a:rPr lang="tr-TR" dirty="0" smtClean="0"/>
              <a:t>)</a:t>
            </a:r>
          </a:p>
          <a:p>
            <a:pPr marL="457200" indent="-457200">
              <a:lnSpc>
                <a:spcPct val="150000"/>
              </a:lnSpc>
              <a:buFontTx/>
              <a:buAutoNum type="alphaLcPeriod"/>
            </a:pPr>
            <a:r>
              <a:rPr lang="tr-TR" dirty="0" smtClean="0"/>
              <a:t>3-6 ay kombine OK kullanımı </a:t>
            </a:r>
            <a:r>
              <a:rPr lang="tr-TR" dirty="0" smtClean="0">
                <a:sym typeface="Wingdings" pitchFamily="2" charset="2"/>
              </a:rPr>
              <a:t> ART</a:t>
            </a:r>
            <a:endParaRPr lang="tr-TR" dirty="0" smtClean="0"/>
          </a:p>
          <a:p>
            <a:pPr marL="457200" indent="-457200">
              <a:lnSpc>
                <a:spcPct val="150000"/>
              </a:lnSpc>
              <a:buFontTx/>
              <a:buAutoNum type="alphaLcPeriod"/>
            </a:pPr>
            <a:r>
              <a:rPr lang="tr-TR" dirty="0" smtClean="0"/>
              <a:t>3-6 ay </a:t>
            </a:r>
            <a:r>
              <a:rPr lang="tr-TR" dirty="0" err="1" smtClean="0"/>
              <a:t>Gn</a:t>
            </a:r>
            <a:r>
              <a:rPr lang="tr-TR" dirty="0" smtClean="0"/>
              <a:t>-RH </a:t>
            </a:r>
            <a:r>
              <a:rPr lang="tr-TR" dirty="0" err="1" smtClean="0"/>
              <a:t>agonist</a:t>
            </a:r>
            <a:r>
              <a:rPr lang="tr-TR" dirty="0" smtClean="0"/>
              <a:t> kullanımı </a:t>
            </a:r>
            <a:r>
              <a:rPr lang="tr-TR" dirty="0" smtClean="0">
                <a:sym typeface="Wingdings" pitchFamily="2" charset="2"/>
              </a:rPr>
              <a:t> ART</a:t>
            </a:r>
            <a:endParaRPr lang="tr-TR" dirty="0" smtClean="0"/>
          </a:p>
          <a:p>
            <a:pPr marL="457200" indent="-457200">
              <a:lnSpc>
                <a:spcPct val="150000"/>
              </a:lnSpc>
              <a:buFontTx/>
              <a:buAutoNum type="alphaLcPeriod"/>
            </a:pPr>
            <a:r>
              <a:rPr lang="tr-TR" dirty="0" err="1" smtClean="0"/>
              <a:t>Valproik</a:t>
            </a:r>
            <a:r>
              <a:rPr lang="tr-TR" dirty="0" smtClean="0"/>
              <a:t> </a:t>
            </a:r>
            <a:r>
              <a:rPr lang="tr-TR" dirty="0" err="1" smtClean="0"/>
              <a:t>asid</a:t>
            </a:r>
            <a:r>
              <a:rPr lang="tr-TR" dirty="0" smtClean="0"/>
              <a:t> kullanımı</a:t>
            </a:r>
          </a:p>
          <a:p>
            <a:pPr marL="457200" indent="-457200">
              <a:lnSpc>
                <a:spcPct val="150000"/>
              </a:lnSpc>
              <a:buFontTx/>
              <a:buAutoNum type="alphaLcPeriod"/>
            </a:pPr>
            <a:r>
              <a:rPr lang="tr-TR" dirty="0" err="1" smtClean="0"/>
              <a:t>Traneksamik</a:t>
            </a:r>
            <a:r>
              <a:rPr lang="tr-TR" dirty="0" smtClean="0"/>
              <a:t> </a:t>
            </a:r>
            <a:r>
              <a:rPr lang="tr-TR" dirty="0" err="1" smtClean="0"/>
              <a:t>asid</a:t>
            </a:r>
            <a:r>
              <a:rPr lang="tr-TR" dirty="0" smtClean="0"/>
              <a:t> kullanımı</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mph" presetSubtype="2" fill="hold" nodeType="clickEffect">
                                  <p:stCondLst>
                                    <p:cond delay="0"/>
                                  </p:stCondLst>
                                  <p:childTnLst>
                                    <p:animClr clrSpc="rgb" dir="cw">
                                      <p:cBhvr override="childStyle">
                                        <p:cTn id="6" dur="2000" fill="hold"/>
                                        <p:tgtEl>
                                          <p:spTgt spid="81923">
                                            <p:txEl>
                                              <p:pRg st="4" end="4"/>
                                            </p:txEl>
                                          </p:spTgt>
                                        </p:tgtEl>
                                        <p:attrNameLst>
                                          <p:attrName>style.color</p:attrName>
                                        </p:attrNameLst>
                                      </p:cBhvr>
                                      <p:to>
                                        <a:srgbClr val="00CCFF"/>
                                      </p:to>
                                    </p:animClr>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Title 1"/>
          <p:cNvSpPr>
            <a:spLocks noGrp="1"/>
          </p:cNvSpPr>
          <p:nvPr>
            <p:ph type="title"/>
          </p:nvPr>
        </p:nvSpPr>
        <p:spPr/>
        <p:txBody>
          <a:bodyPr/>
          <a:lstStyle/>
          <a:p>
            <a:endParaRPr lang="tr-TR" smtClean="0"/>
          </a:p>
        </p:txBody>
      </p:sp>
      <p:sp>
        <p:nvSpPr>
          <p:cNvPr id="84995" name="Content Placeholder 2"/>
          <p:cNvSpPr>
            <a:spLocks noGrp="1"/>
          </p:cNvSpPr>
          <p:nvPr>
            <p:ph idx="1"/>
          </p:nvPr>
        </p:nvSpPr>
        <p:spPr/>
        <p:txBody>
          <a:bodyPr/>
          <a:lstStyle/>
          <a:p>
            <a:endParaRPr lang="tr-TR" smtClean="0"/>
          </a:p>
        </p:txBody>
      </p:sp>
      <p:pic>
        <p:nvPicPr>
          <p:cNvPr id="84996" name="Resim 1" descr="image001"/>
          <p:cNvPicPr>
            <a:picLocks noChangeAspect="1" noChangeArrowheads="1"/>
          </p:cNvPicPr>
          <p:nvPr/>
        </p:nvPicPr>
        <p:blipFill>
          <a:blip r:embed="rId3" cstate="print"/>
          <a:srcRect/>
          <a:stretch>
            <a:fillRect/>
          </a:stretch>
        </p:blipFill>
        <p:spPr bwMode="auto">
          <a:xfrm>
            <a:off x="0" y="0"/>
            <a:ext cx="9166225" cy="6791325"/>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z="4000" dirty="0" smtClean="0"/>
              <a:t>Semptomlar</a:t>
            </a:r>
            <a:endParaRPr lang="tr-TR" dirty="0"/>
          </a:p>
        </p:txBody>
      </p:sp>
      <p:sp>
        <p:nvSpPr>
          <p:cNvPr id="3" name="Content Placeholder 2"/>
          <p:cNvSpPr>
            <a:spLocks noGrp="1"/>
          </p:cNvSpPr>
          <p:nvPr>
            <p:ph idx="1"/>
          </p:nvPr>
        </p:nvSpPr>
        <p:spPr/>
        <p:txBody>
          <a:bodyPr/>
          <a:lstStyle/>
          <a:p>
            <a:endParaRPr lang="tr-TR" dirty="0" smtClean="0"/>
          </a:p>
          <a:p>
            <a:r>
              <a:rPr lang="tr-TR" sz="3200" dirty="0" err="1" smtClean="0"/>
              <a:t>Dismenore</a:t>
            </a:r>
            <a:r>
              <a:rPr lang="tr-TR" sz="3200" dirty="0" smtClean="0"/>
              <a:t>, kronik </a:t>
            </a:r>
            <a:r>
              <a:rPr lang="tr-TR" sz="3200" dirty="0" err="1" smtClean="0"/>
              <a:t>pelvik</a:t>
            </a:r>
            <a:r>
              <a:rPr lang="tr-TR" sz="3200" dirty="0" smtClean="0"/>
              <a:t> ağrı</a:t>
            </a:r>
          </a:p>
          <a:p>
            <a:endParaRPr lang="tr-TR" sz="3200" dirty="0" smtClean="0"/>
          </a:p>
          <a:p>
            <a:r>
              <a:rPr lang="tr-TR" sz="3200" dirty="0" err="1" smtClean="0"/>
              <a:t>Menoraji</a:t>
            </a:r>
            <a:endParaRPr lang="tr-TR" sz="3200" dirty="0" smtClean="0"/>
          </a:p>
          <a:p>
            <a:endParaRPr lang="tr-TR" sz="3200" dirty="0" smtClean="0"/>
          </a:p>
          <a:p>
            <a:r>
              <a:rPr lang="tr-TR" sz="3200" dirty="0" err="1" smtClean="0"/>
              <a:t>Sub</a:t>
            </a:r>
            <a:r>
              <a:rPr lang="tr-TR" sz="3200" dirty="0" smtClean="0"/>
              <a:t>(in)</a:t>
            </a:r>
            <a:r>
              <a:rPr lang="tr-TR" sz="3200" dirty="0" err="1" smtClean="0"/>
              <a:t>fertilite</a:t>
            </a:r>
            <a:r>
              <a:rPr lang="tr-TR" sz="3200" dirty="0" smtClean="0"/>
              <a:t>?</a:t>
            </a:r>
            <a:endParaRPr lang="tr-TR" sz="3200" dirty="0"/>
          </a:p>
        </p:txBody>
      </p:sp>
    </p:spTree>
    <p:extLst>
      <p:ext uri="{BB962C8B-B14F-4D97-AF65-F5344CB8AC3E}">
        <p14:creationId xmlns:p14="http://schemas.microsoft.com/office/powerpoint/2010/main" val="482198339"/>
      </p:ext>
    </p:extLst>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1027" name="Picture 3" descr="D:\70_Photos_Videos_Personal\701_Photos_personal_020926_\000_photos_SONY_CANON_Sony HDR-PJ580V_NIKON_APPLE\20150416_TJOD-Eskisehir Mtg\IMG_3650.JPG"/>
          <p:cNvPicPr>
            <a:picLocks noChangeAspect="1" noChangeArrowheads="1"/>
          </p:cNvPicPr>
          <p:nvPr/>
        </p:nvPicPr>
        <p:blipFill>
          <a:blip r:embed="rId2" cstate="print"/>
          <a:srcRect/>
          <a:stretch>
            <a:fillRect/>
          </a:stretch>
        </p:blipFill>
        <p:spPr bwMode="auto">
          <a:xfrm>
            <a:off x="-1536683" y="1071546"/>
            <a:ext cx="10752706" cy="5786478"/>
          </a:xfrm>
          <a:prstGeom prst="rect">
            <a:avLst/>
          </a:prstGeom>
          <a:noFill/>
        </p:spPr>
      </p:pic>
    </p:spTree>
  </p:cSld>
  <p:clrMapOvr>
    <a:masterClrMapping/>
  </p:clrMapOv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5362" name="Content Placeholder 2"/>
          <p:cNvSpPr>
            <a:spLocks noGrp="1"/>
          </p:cNvSpPr>
          <p:nvPr>
            <p:ph idx="1"/>
          </p:nvPr>
        </p:nvSpPr>
        <p:spPr>
          <a:xfrm>
            <a:off x="685800" y="857250"/>
            <a:ext cx="7772400" cy="4452938"/>
          </a:xfrm>
        </p:spPr>
        <p:txBody>
          <a:bodyPr/>
          <a:lstStyle/>
          <a:p>
            <a:pPr lvl="1">
              <a:buFontTx/>
              <a:buNone/>
            </a:pPr>
            <a:r>
              <a:rPr lang="tr-TR" dirty="0" smtClean="0"/>
              <a:t>                                                               </a:t>
            </a:r>
            <a:r>
              <a:rPr lang="tr-TR" b="1" dirty="0" smtClean="0"/>
              <a:t> 	OR</a:t>
            </a:r>
          </a:p>
          <a:p>
            <a:r>
              <a:rPr lang="tr-TR" dirty="0" err="1" smtClean="0"/>
              <a:t>Dismenore</a:t>
            </a:r>
            <a:r>
              <a:rPr lang="tr-TR" dirty="0" smtClean="0"/>
              <a:t>  (66% </a:t>
            </a:r>
            <a:r>
              <a:rPr lang="tr-TR" i="1" dirty="0" smtClean="0"/>
              <a:t>vs</a:t>
            </a:r>
            <a:r>
              <a:rPr lang="tr-TR" dirty="0" smtClean="0"/>
              <a:t> 42%)			2.3</a:t>
            </a:r>
          </a:p>
          <a:p>
            <a:r>
              <a:rPr lang="tr-TR" dirty="0" err="1" smtClean="0"/>
              <a:t>Disparoni</a:t>
            </a:r>
            <a:r>
              <a:rPr lang="tr-TR" dirty="0" smtClean="0"/>
              <a:t> (%17 </a:t>
            </a:r>
            <a:r>
              <a:rPr lang="tr-TR" i="1" dirty="0" smtClean="0"/>
              <a:t>vs</a:t>
            </a:r>
            <a:r>
              <a:rPr lang="tr-TR" dirty="0" smtClean="0"/>
              <a:t> %6) 			3.3</a:t>
            </a:r>
          </a:p>
          <a:p>
            <a:r>
              <a:rPr lang="tr-TR" dirty="0" err="1" smtClean="0"/>
              <a:t>Tenezm</a:t>
            </a:r>
            <a:r>
              <a:rPr lang="tr-TR" dirty="0" smtClean="0"/>
              <a:t> (</a:t>
            </a:r>
            <a:r>
              <a:rPr lang="tr-TR" i="1" dirty="0" err="1" smtClean="0"/>
              <a:t>Dyschezia</a:t>
            </a:r>
            <a:r>
              <a:rPr lang="tr-TR" i="1" dirty="0" smtClean="0"/>
              <a:t>, </a:t>
            </a:r>
            <a:r>
              <a:rPr lang="tr-TR" i="1" dirty="0" err="1" smtClean="0"/>
              <a:t>mens</a:t>
            </a:r>
            <a:r>
              <a:rPr lang="tr-TR" i="1" dirty="0" smtClean="0"/>
              <a:t> 1 hafta önce…)</a:t>
            </a:r>
            <a:endParaRPr lang="tr-TR" dirty="0" smtClean="0"/>
          </a:p>
          <a:p>
            <a:r>
              <a:rPr lang="tr-TR" dirty="0" smtClean="0"/>
              <a:t>Kronik </a:t>
            </a:r>
            <a:r>
              <a:rPr lang="tr-TR" dirty="0" err="1" smtClean="0"/>
              <a:t>pelvik</a:t>
            </a:r>
            <a:r>
              <a:rPr lang="tr-TR" dirty="0" smtClean="0"/>
              <a:t> ağrı (53% </a:t>
            </a:r>
            <a:r>
              <a:rPr lang="tr-TR" i="1" dirty="0" smtClean="0"/>
              <a:t>vs</a:t>
            </a:r>
            <a:r>
              <a:rPr lang="tr-TR" dirty="0" smtClean="0"/>
              <a:t> %21)	3.8</a:t>
            </a:r>
          </a:p>
          <a:p>
            <a:r>
              <a:rPr lang="tr-TR" dirty="0" smtClean="0"/>
              <a:t>Depresyon (%57 </a:t>
            </a:r>
            <a:r>
              <a:rPr lang="tr-TR" i="1" dirty="0" smtClean="0"/>
              <a:t>vs </a:t>
            </a:r>
            <a:r>
              <a:rPr lang="tr-TR" dirty="0" smtClean="0"/>
              <a:t>%25) 			3.5</a:t>
            </a:r>
          </a:p>
          <a:p>
            <a:r>
              <a:rPr lang="tr-TR" dirty="0" smtClean="0"/>
              <a:t>Genç Yaş (41y vs 44y)</a:t>
            </a:r>
          </a:p>
          <a:p>
            <a:r>
              <a:rPr lang="tr-TR" dirty="0" err="1" smtClean="0"/>
              <a:t>Endometriozis</a:t>
            </a:r>
            <a:r>
              <a:rPr lang="tr-TR" dirty="0" smtClean="0"/>
              <a:t> (%13 vs %3) 		4.5</a:t>
            </a:r>
          </a:p>
          <a:p>
            <a:r>
              <a:rPr lang="tr-TR" dirty="0" err="1" smtClean="0"/>
              <a:t>Uterus</a:t>
            </a:r>
            <a:r>
              <a:rPr lang="tr-TR" dirty="0" smtClean="0"/>
              <a:t> Cerrahisi </a:t>
            </a:r>
            <a:r>
              <a:rPr lang="tr-TR" dirty="0" err="1" smtClean="0"/>
              <a:t>hx</a:t>
            </a:r>
            <a:r>
              <a:rPr lang="tr-TR" dirty="0" smtClean="0"/>
              <a:t> (61% </a:t>
            </a:r>
            <a:r>
              <a:rPr lang="tr-TR" i="1" dirty="0" smtClean="0"/>
              <a:t>vs </a:t>
            </a:r>
            <a:r>
              <a:rPr lang="tr-TR" dirty="0" smtClean="0"/>
              <a:t>%46)	1.8</a:t>
            </a:r>
          </a:p>
          <a:p>
            <a:r>
              <a:rPr lang="tr-TR" dirty="0" err="1" smtClean="0">
                <a:solidFill>
                  <a:srgbClr val="66FF33"/>
                </a:solidFill>
              </a:rPr>
              <a:t>Tiroid</a:t>
            </a:r>
            <a:r>
              <a:rPr lang="tr-TR" dirty="0" smtClean="0">
                <a:solidFill>
                  <a:srgbClr val="66FF33"/>
                </a:solidFill>
              </a:rPr>
              <a:t> 						0.3</a:t>
            </a:r>
          </a:p>
          <a:p>
            <a:endParaRPr lang="tr-TR" dirty="0" smtClean="0"/>
          </a:p>
          <a:p>
            <a:endParaRPr lang="tr-TR" dirty="0" smtClean="0"/>
          </a:p>
        </p:txBody>
      </p:sp>
      <p:sp>
        <p:nvSpPr>
          <p:cNvPr id="15363" name="TextBox 4"/>
          <p:cNvSpPr txBox="1">
            <a:spLocks noChangeArrowheads="1"/>
          </p:cNvSpPr>
          <p:nvPr/>
        </p:nvSpPr>
        <p:spPr bwMode="auto">
          <a:xfrm>
            <a:off x="2735263" y="6357938"/>
            <a:ext cx="6265862" cy="400050"/>
          </a:xfrm>
          <a:prstGeom prst="rect">
            <a:avLst/>
          </a:prstGeom>
          <a:noFill/>
          <a:ln w="9525">
            <a:noFill/>
            <a:miter lim="800000"/>
            <a:headEnd/>
            <a:tailEnd/>
          </a:ln>
        </p:spPr>
        <p:txBody>
          <a:bodyPr>
            <a:spAutoFit/>
          </a:bodyPr>
          <a:lstStyle/>
          <a:p>
            <a:pPr algn="r" eaLnBrk="0" hangingPunct="0"/>
            <a:r>
              <a:rPr lang="tr-TR" sz="2000">
                <a:solidFill>
                  <a:srgbClr val="FF0000"/>
                </a:solidFill>
              </a:rPr>
              <a:t>Taran, FA, Fertil Steril 2010;94:1223–8</a:t>
            </a:r>
          </a:p>
        </p:txBody>
      </p:sp>
      <p:sp>
        <p:nvSpPr>
          <p:cNvPr id="6" name="Rectangle 5"/>
          <p:cNvSpPr/>
          <p:nvPr/>
        </p:nvSpPr>
        <p:spPr>
          <a:xfrm>
            <a:off x="571500" y="5429250"/>
            <a:ext cx="3429000" cy="135731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eaLnBrk="0" hangingPunct="0">
              <a:buFont typeface="Arial" pitchFamily="34" charset="0"/>
              <a:buChar char="•"/>
              <a:defRPr/>
            </a:pPr>
            <a:r>
              <a:rPr lang="tr-TR" sz="3200" dirty="0" err="1">
                <a:solidFill>
                  <a:schemeClr val="bg1"/>
                </a:solidFill>
                <a:effectLst>
                  <a:outerShdw blurRad="38100" dist="38100" dir="2700000" algn="tl">
                    <a:srgbClr val="000000">
                      <a:alpha val="43137"/>
                    </a:srgbClr>
                  </a:outerShdw>
                </a:effectLst>
              </a:rPr>
              <a:t>Menoraji</a:t>
            </a:r>
            <a:endParaRPr lang="tr-TR" sz="3200" dirty="0">
              <a:solidFill>
                <a:schemeClr val="bg1"/>
              </a:solidFill>
              <a:effectLst>
                <a:outerShdw blurRad="38100" dist="38100" dir="2700000" algn="tl">
                  <a:srgbClr val="000000">
                    <a:alpha val="43137"/>
                  </a:srgbClr>
                </a:outerShdw>
              </a:effectLst>
            </a:endParaRPr>
          </a:p>
          <a:p>
            <a:pPr eaLnBrk="0" hangingPunct="0">
              <a:buFont typeface="Arial" pitchFamily="34" charset="0"/>
              <a:buChar char="•"/>
              <a:defRPr/>
            </a:pPr>
            <a:r>
              <a:rPr lang="tr-TR" sz="3200" dirty="0" err="1">
                <a:solidFill>
                  <a:schemeClr val="bg1"/>
                </a:solidFill>
                <a:effectLst>
                  <a:outerShdw blurRad="38100" dist="38100" dir="2700000" algn="tl">
                    <a:srgbClr val="000000">
                      <a:alpha val="43137"/>
                    </a:srgbClr>
                  </a:outerShdw>
                </a:effectLst>
              </a:rPr>
              <a:t>Kr</a:t>
            </a:r>
            <a:r>
              <a:rPr lang="tr-TR" sz="3200" dirty="0">
                <a:solidFill>
                  <a:schemeClr val="bg1"/>
                </a:solidFill>
                <a:effectLst>
                  <a:outerShdw blurRad="38100" dist="38100" dir="2700000" algn="tl">
                    <a:srgbClr val="000000">
                      <a:alpha val="43137"/>
                    </a:srgbClr>
                  </a:outerShdw>
                </a:effectLst>
              </a:rPr>
              <a:t>. </a:t>
            </a:r>
            <a:r>
              <a:rPr lang="tr-TR" sz="3200" dirty="0" err="1">
                <a:solidFill>
                  <a:schemeClr val="bg1"/>
                </a:solidFill>
                <a:effectLst>
                  <a:outerShdw blurRad="38100" dist="38100" dir="2700000" algn="tl">
                    <a:srgbClr val="000000">
                      <a:alpha val="43137"/>
                    </a:srgbClr>
                  </a:outerShdw>
                </a:effectLst>
              </a:rPr>
              <a:t>Pelvik</a:t>
            </a:r>
            <a:r>
              <a:rPr lang="tr-TR" sz="3200" dirty="0">
                <a:solidFill>
                  <a:schemeClr val="bg1"/>
                </a:solidFill>
                <a:effectLst>
                  <a:outerShdw blurRad="38100" dist="38100" dir="2700000" algn="tl">
                    <a:srgbClr val="000000">
                      <a:alpha val="43137"/>
                    </a:srgbClr>
                  </a:outerShdw>
                </a:effectLst>
              </a:rPr>
              <a:t> ağrı</a:t>
            </a:r>
          </a:p>
          <a:p>
            <a:pPr eaLnBrk="0" hangingPunct="0">
              <a:buFont typeface="Arial" pitchFamily="34" charset="0"/>
              <a:buChar char="•"/>
              <a:defRPr/>
            </a:pPr>
            <a:r>
              <a:rPr lang="tr-TR" sz="3200" dirty="0" err="1" smtClean="0">
                <a:solidFill>
                  <a:schemeClr val="bg1"/>
                </a:solidFill>
                <a:effectLst>
                  <a:outerShdw blurRad="38100" dist="38100" dir="2700000" algn="tl">
                    <a:srgbClr val="000000">
                      <a:alpha val="43137"/>
                    </a:srgbClr>
                  </a:outerShdw>
                </a:effectLst>
              </a:rPr>
              <a:t>Infertilite</a:t>
            </a:r>
            <a:r>
              <a:rPr lang="tr-TR" sz="3200" dirty="0" smtClean="0">
                <a:solidFill>
                  <a:schemeClr val="bg1"/>
                </a:solidFill>
                <a:effectLst>
                  <a:outerShdw blurRad="38100" dist="38100" dir="2700000" algn="tl">
                    <a:srgbClr val="000000">
                      <a:alpha val="43137"/>
                    </a:srgbClr>
                  </a:outerShdw>
                </a:effectLst>
              </a:rPr>
              <a:t> ?</a:t>
            </a:r>
            <a:endParaRPr lang="tr-TR" sz="3200" dirty="0">
              <a:solidFill>
                <a:schemeClr val="bg1"/>
              </a:solidFill>
              <a:effectLst>
                <a:outerShdw blurRad="38100" dist="38100" dir="2700000" algn="tl">
                  <a:srgbClr val="000000">
                    <a:alpha val="43137"/>
                  </a:srgbClr>
                </a:outerShdw>
              </a:effectLst>
            </a:endParaRPr>
          </a:p>
        </p:txBody>
      </p:sp>
      <p:sp>
        <p:nvSpPr>
          <p:cNvPr id="15365" name="Title 1"/>
          <p:cNvSpPr>
            <a:spLocks noGrp="1"/>
          </p:cNvSpPr>
          <p:nvPr>
            <p:ph type="title"/>
          </p:nvPr>
        </p:nvSpPr>
        <p:spPr>
          <a:xfrm>
            <a:off x="685800" y="71438"/>
            <a:ext cx="7772400" cy="1285875"/>
          </a:xfrm>
        </p:spPr>
        <p:txBody>
          <a:bodyPr/>
          <a:lstStyle/>
          <a:p>
            <a:r>
              <a:rPr lang="tr-TR" sz="3600" smtClean="0">
                <a:solidFill>
                  <a:srgbClr val="FF3399"/>
                </a:solidFill>
              </a:rPr>
              <a:t>Adenomyozis</a:t>
            </a:r>
            <a:r>
              <a:rPr lang="tr-TR" sz="3600" smtClean="0"/>
              <a:t> </a:t>
            </a:r>
            <a:r>
              <a:rPr lang="tr-TR" sz="2800" smtClean="0"/>
              <a:t>(n=76) </a:t>
            </a:r>
            <a:r>
              <a:rPr lang="tr-TR" sz="3600" i="1" smtClean="0"/>
              <a:t>vs </a:t>
            </a:r>
            <a:r>
              <a:rPr lang="tr-TR" sz="3600" smtClean="0">
                <a:solidFill>
                  <a:srgbClr val="66FF33"/>
                </a:solidFill>
              </a:rPr>
              <a:t>Myom</a:t>
            </a:r>
            <a:r>
              <a:rPr lang="tr-TR" sz="3600" smtClean="0"/>
              <a:t> </a:t>
            </a:r>
            <a:r>
              <a:rPr lang="tr-TR" sz="2800" smtClean="0"/>
              <a:t>(n=152</a:t>
            </a:r>
            <a:r>
              <a:rPr lang="tr-TR" sz="2800" i="1" smtClean="0"/>
              <a:t>)</a:t>
            </a:r>
            <a:r>
              <a:rPr lang="tr-TR" sz="4400" smtClean="0"/>
              <a:t/>
            </a:r>
            <a:br>
              <a:rPr lang="tr-TR" sz="4400" smtClean="0"/>
            </a:br>
            <a:r>
              <a:rPr lang="tr-TR" sz="3600" smtClean="0">
                <a:solidFill>
                  <a:srgbClr val="00FFFF"/>
                </a:solidFill>
              </a:rPr>
              <a:t>Semptomatoloji</a:t>
            </a:r>
            <a:endParaRPr lang="tr-TR" sz="4400" smtClean="0">
              <a:solidFill>
                <a:srgbClr val="00FFFF"/>
              </a:solidFill>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Content Placeholder 2"/>
          <p:cNvSpPr>
            <a:spLocks noGrp="1"/>
          </p:cNvSpPr>
          <p:nvPr>
            <p:ph idx="1"/>
          </p:nvPr>
        </p:nvSpPr>
        <p:spPr/>
        <p:txBody>
          <a:bodyPr/>
          <a:lstStyle/>
          <a:p>
            <a:r>
              <a:rPr lang="tr-TR" sz="3200" smtClean="0"/>
              <a:t>Transvaginal  ultrasonografi</a:t>
            </a:r>
          </a:p>
          <a:p>
            <a:pPr>
              <a:buFontTx/>
              <a:buNone/>
            </a:pPr>
            <a:r>
              <a:rPr lang="tr-TR" sz="3200" smtClean="0"/>
              <a:t>      -2D US</a:t>
            </a:r>
          </a:p>
          <a:p>
            <a:pPr>
              <a:buFontTx/>
              <a:buNone/>
            </a:pPr>
            <a:r>
              <a:rPr lang="tr-TR" sz="3200" smtClean="0"/>
              <a:t>      -3D US</a:t>
            </a:r>
          </a:p>
          <a:p>
            <a:pPr>
              <a:buFontTx/>
              <a:buNone/>
            </a:pPr>
            <a:r>
              <a:rPr lang="tr-TR" sz="3200" smtClean="0"/>
              <a:t>      -Doppler US</a:t>
            </a:r>
          </a:p>
          <a:p>
            <a:endParaRPr lang="tr-TR" sz="3200" smtClean="0"/>
          </a:p>
          <a:p>
            <a:r>
              <a:rPr lang="tr-TR" sz="3200" smtClean="0"/>
              <a:t>MRI</a:t>
            </a:r>
          </a:p>
        </p:txBody>
      </p:sp>
      <p:sp>
        <p:nvSpPr>
          <p:cNvPr id="16387" name="Title 1"/>
          <p:cNvSpPr>
            <a:spLocks noGrp="1"/>
          </p:cNvSpPr>
          <p:nvPr>
            <p:ph type="title"/>
          </p:nvPr>
        </p:nvSpPr>
        <p:spPr>
          <a:xfrm>
            <a:off x="685800" y="142875"/>
            <a:ext cx="7772400" cy="1285875"/>
          </a:xfrm>
        </p:spPr>
        <p:txBody>
          <a:bodyPr/>
          <a:lstStyle/>
          <a:p>
            <a:r>
              <a:rPr lang="tr-TR" smtClean="0"/>
              <a:t>Adenomyozis</a:t>
            </a:r>
            <a:br>
              <a:rPr lang="tr-TR" smtClean="0"/>
            </a:br>
            <a:r>
              <a:rPr lang="tr-TR" sz="3200" smtClean="0">
                <a:solidFill>
                  <a:srgbClr val="00FFFF"/>
                </a:solidFill>
              </a:rPr>
              <a:t>TANI </a:t>
            </a:r>
            <a:endParaRPr lang="tr-TR" smtClean="0">
              <a:solidFill>
                <a:srgbClr val="00FFFF"/>
              </a:solidFill>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7410" name="Content Placeholder 2"/>
          <p:cNvSpPr>
            <a:spLocks noGrp="1"/>
          </p:cNvSpPr>
          <p:nvPr>
            <p:ph idx="1"/>
          </p:nvPr>
        </p:nvSpPr>
        <p:spPr>
          <a:xfrm>
            <a:off x="285750" y="1500188"/>
            <a:ext cx="8501063" cy="5000625"/>
          </a:xfrm>
        </p:spPr>
        <p:txBody>
          <a:bodyPr/>
          <a:lstStyle/>
          <a:p>
            <a:r>
              <a:rPr lang="tr-TR" dirty="0" err="1" smtClean="0"/>
              <a:t>Globular</a:t>
            </a:r>
            <a:r>
              <a:rPr lang="tr-TR" dirty="0" smtClean="0"/>
              <a:t> </a:t>
            </a:r>
            <a:r>
              <a:rPr lang="tr-TR" dirty="0" err="1" smtClean="0"/>
              <a:t>uterus</a:t>
            </a:r>
            <a:endParaRPr lang="tr-TR" dirty="0" smtClean="0"/>
          </a:p>
          <a:p>
            <a:r>
              <a:rPr lang="tr-TR" dirty="0" err="1" smtClean="0"/>
              <a:t>Anterior</a:t>
            </a:r>
            <a:r>
              <a:rPr lang="tr-TR" dirty="0" smtClean="0"/>
              <a:t> / </a:t>
            </a:r>
            <a:r>
              <a:rPr lang="tr-TR" dirty="0" err="1" smtClean="0"/>
              <a:t>posterior</a:t>
            </a:r>
            <a:r>
              <a:rPr lang="tr-TR" dirty="0" smtClean="0"/>
              <a:t>  </a:t>
            </a:r>
            <a:r>
              <a:rPr lang="tr-TR" dirty="0" err="1" smtClean="0"/>
              <a:t>uterus</a:t>
            </a:r>
            <a:r>
              <a:rPr lang="tr-TR" dirty="0" smtClean="0"/>
              <a:t> duvarında asimetrik kalınlaşma</a:t>
            </a:r>
          </a:p>
          <a:p>
            <a:r>
              <a:rPr lang="tr-TR" dirty="0" err="1" smtClean="0"/>
              <a:t>Endometriyum</a:t>
            </a:r>
            <a:r>
              <a:rPr lang="tr-TR" dirty="0" smtClean="0"/>
              <a:t>-</a:t>
            </a:r>
            <a:r>
              <a:rPr lang="tr-TR" dirty="0" err="1" smtClean="0"/>
              <a:t>myometriyum</a:t>
            </a:r>
            <a:r>
              <a:rPr lang="tr-TR" dirty="0" smtClean="0"/>
              <a:t>  bileşkesinin  zor seçilmesi</a:t>
            </a:r>
          </a:p>
          <a:p>
            <a:r>
              <a:rPr lang="tr-TR" dirty="0" err="1" smtClean="0"/>
              <a:t>Fokal</a:t>
            </a:r>
            <a:r>
              <a:rPr lang="tr-TR" dirty="0" smtClean="0"/>
              <a:t> veya </a:t>
            </a:r>
            <a:r>
              <a:rPr lang="tr-TR" dirty="0" err="1" smtClean="0"/>
              <a:t>difüz</a:t>
            </a:r>
            <a:r>
              <a:rPr lang="tr-TR" dirty="0" smtClean="0"/>
              <a:t> heterojen </a:t>
            </a:r>
            <a:r>
              <a:rPr lang="tr-TR" dirty="0" err="1" smtClean="0"/>
              <a:t>myometriyum</a:t>
            </a:r>
            <a:r>
              <a:rPr lang="tr-TR" dirty="0" smtClean="0"/>
              <a:t> </a:t>
            </a:r>
            <a:r>
              <a:rPr lang="tr-TR" dirty="0" err="1" smtClean="0"/>
              <a:t>ekojenitesi</a:t>
            </a:r>
            <a:endParaRPr lang="tr-TR" dirty="0" smtClean="0"/>
          </a:p>
          <a:p>
            <a:r>
              <a:rPr lang="tr-TR" dirty="0" err="1" smtClean="0"/>
              <a:t>Myometriyumda</a:t>
            </a:r>
            <a:r>
              <a:rPr lang="tr-TR" dirty="0" smtClean="0"/>
              <a:t> lineer </a:t>
            </a:r>
            <a:r>
              <a:rPr lang="tr-TR" dirty="0" err="1" smtClean="0"/>
              <a:t>ekojenite</a:t>
            </a:r>
            <a:endParaRPr lang="tr-TR" dirty="0" smtClean="0"/>
          </a:p>
          <a:p>
            <a:r>
              <a:rPr lang="tr-TR" dirty="0" err="1" smtClean="0"/>
              <a:t>Myometriyumda</a:t>
            </a:r>
            <a:r>
              <a:rPr lang="tr-TR" dirty="0" smtClean="0"/>
              <a:t> kist </a:t>
            </a:r>
          </a:p>
          <a:p>
            <a:r>
              <a:rPr lang="tr-TR" dirty="0" err="1" smtClean="0"/>
              <a:t>Myom</a:t>
            </a:r>
            <a:r>
              <a:rPr lang="tr-TR" dirty="0" smtClean="0"/>
              <a:t> gibi sınırları belli olmayan, ama anormal ekoda </a:t>
            </a:r>
            <a:r>
              <a:rPr lang="tr-TR" dirty="0" err="1" smtClean="0"/>
              <a:t>myometriyum</a:t>
            </a:r>
            <a:endParaRPr lang="tr-TR" dirty="0" smtClean="0"/>
          </a:p>
          <a:p>
            <a:r>
              <a:rPr lang="tr-TR" dirty="0" err="1" smtClean="0"/>
              <a:t>Vaskülarizasyonda</a:t>
            </a:r>
            <a:r>
              <a:rPr lang="tr-TR" dirty="0" smtClean="0"/>
              <a:t> artış ve farklılıklar</a:t>
            </a:r>
          </a:p>
        </p:txBody>
      </p:sp>
      <p:sp>
        <p:nvSpPr>
          <p:cNvPr id="17411" name="Title 1"/>
          <p:cNvSpPr>
            <a:spLocks noGrp="1"/>
          </p:cNvSpPr>
          <p:nvPr>
            <p:ph type="title"/>
          </p:nvPr>
        </p:nvSpPr>
        <p:spPr>
          <a:xfrm>
            <a:off x="685800" y="142875"/>
            <a:ext cx="7772400" cy="1285875"/>
          </a:xfrm>
        </p:spPr>
        <p:txBody>
          <a:bodyPr/>
          <a:lstStyle/>
          <a:p>
            <a:r>
              <a:rPr lang="tr-TR" dirty="0" err="1" smtClean="0"/>
              <a:t>Adenomyozis</a:t>
            </a:r>
            <a:r>
              <a:rPr lang="tr-TR" dirty="0" smtClean="0"/>
              <a:t/>
            </a:r>
            <a:br>
              <a:rPr lang="tr-TR" dirty="0" smtClean="0"/>
            </a:br>
            <a:r>
              <a:rPr lang="tr-TR" sz="3200" dirty="0" smtClean="0">
                <a:solidFill>
                  <a:srgbClr val="00FFFF"/>
                </a:solidFill>
              </a:rPr>
              <a:t>TANI - US</a:t>
            </a:r>
            <a:endParaRPr lang="tr-TR" dirty="0" smtClean="0">
              <a:solidFill>
                <a:srgbClr val="00FFFF"/>
              </a:solidFill>
            </a:endParaRPr>
          </a:p>
        </p:txBody>
      </p:sp>
    </p:spTree>
  </p:cSld>
  <p:clrMapOvr>
    <a:masterClrMapping/>
  </p:clrMapOv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Content Placeholder 2"/>
          <p:cNvSpPr>
            <a:spLocks noGrp="1"/>
          </p:cNvSpPr>
          <p:nvPr>
            <p:ph idx="1"/>
          </p:nvPr>
        </p:nvSpPr>
        <p:spPr>
          <a:xfrm>
            <a:off x="285750" y="1500188"/>
            <a:ext cx="8501063" cy="5000625"/>
          </a:xfrm>
        </p:spPr>
        <p:txBody>
          <a:bodyPr/>
          <a:lstStyle/>
          <a:p>
            <a:r>
              <a:rPr lang="tr-TR" smtClean="0"/>
              <a:t>Globular uterus</a:t>
            </a:r>
          </a:p>
          <a:p>
            <a:r>
              <a:rPr lang="tr-TR" smtClean="0"/>
              <a:t>Anterior / posterior  uterus duvarında asimetrik kalınlaşma</a:t>
            </a:r>
          </a:p>
          <a:p>
            <a:endParaRPr lang="tr-TR" smtClean="0"/>
          </a:p>
        </p:txBody>
      </p:sp>
      <p:sp>
        <p:nvSpPr>
          <p:cNvPr id="18435" name="Title 1"/>
          <p:cNvSpPr>
            <a:spLocks noGrp="1"/>
          </p:cNvSpPr>
          <p:nvPr>
            <p:ph type="title"/>
          </p:nvPr>
        </p:nvSpPr>
        <p:spPr>
          <a:xfrm>
            <a:off x="685800" y="142875"/>
            <a:ext cx="7772400" cy="1285875"/>
          </a:xfrm>
        </p:spPr>
        <p:txBody>
          <a:bodyPr/>
          <a:lstStyle/>
          <a:p>
            <a:r>
              <a:rPr lang="tr-TR" smtClean="0"/>
              <a:t>Adenomyozis</a:t>
            </a:r>
            <a:br>
              <a:rPr lang="tr-TR" smtClean="0"/>
            </a:br>
            <a:r>
              <a:rPr lang="tr-TR" sz="3200" smtClean="0">
                <a:solidFill>
                  <a:srgbClr val="00FFFF"/>
                </a:solidFill>
              </a:rPr>
              <a:t>TANI - US</a:t>
            </a:r>
            <a:endParaRPr lang="tr-TR" smtClean="0">
              <a:solidFill>
                <a:srgbClr val="00FFFF"/>
              </a:solidFill>
            </a:endParaRPr>
          </a:p>
        </p:txBody>
      </p:sp>
      <p:pic>
        <p:nvPicPr>
          <p:cNvPr id="18436" name="Picture 3" descr="Noname.jpg"/>
          <p:cNvPicPr>
            <a:picLocks noChangeAspect="1"/>
          </p:cNvPicPr>
          <p:nvPr/>
        </p:nvPicPr>
        <p:blipFill>
          <a:blip r:embed="rId2" cstate="print"/>
          <a:srcRect/>
          <a:stretch>
            <a:fillRect/>
          </a:stretch>
        </p:blipFill>
        <p:spPr bwMode="auto">
          <a:xfrm>
            <a:off x="1500188" y="2911475"/>
            <a:ext cx="6143625" cy="319881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Content Placeholder 2"/>
          <p:cNvSpPr>
            <a:spLocks noGrp="1"/>
          </p:cNvSpPr>
          <p:nvPr>
            <p:ph idx="1"/>
          </p:nvPr>
        </p:nvSpPr>
        <p:spPr>
          <a:xfrm>
            <a:off x="0" y="1285875"/>
            <a:ext cx="9144000" cy="5000625"/>
          </a:xfrm>
        </p:spPr>
        <p:txBody>
          <a:bodyPr/>
          <a:lstStyle/>
          <a:p>
            <a:r>
              <a:rPr lang="tr-TR" smtClean="0"/>
              <a:t>Endometriyum-myometriyum  bileşkesinin  zor seçilmesi</a:t>
            </a:r>
          </a:p>
          <a:p>
            <a:r>
              <a:rPr lang="tr-TR" smtClean="0"/>
              <a:t>Fokal veya difüz heterojen myometriyum ekojenitesi</a:t>
            </a:r>
          </a:p>
        </p:txBody>
      </p:sp>
      <p:sp>
        <p:nvSpPr>
          <p:cNvPr id="19459" name="Title 1"/>
          <p:cNvSpPr>
            <a:spLocks noGrp="1"/>
          </p:cNvSpPr>
          <p:nvPr>
            <p:ph type="title"/>
          </p:nvPr>
        </p:nvSpPr>
        <p:spPr>
          <a:xfrm>
            <a:off x="685800" y="142875"/>
            <a:ext cx="7772400" cy="1285875"/>
          </a:xfrm>
        </p:spPr>
        <p:txBody>
          <a:bodyPr/>
          <a:lstStyle/>
          <a:p>
            <a:r>
              <a:rPr lang="tr-TR" smtClean="0"/>
              <a:t>Adenomyozis</a:t>
            </a:r>
            <a:br>
              <a:rPr lang="tr-TR" smtClean="0"/>
            </a:br>
            <a:r>
              <a:rPr lang="tr-TR" sz="3200" smtClean="0">
                <a:solidFill>
                  <a:srgbClr val="00FFFF"/>
                </a:solidFill>
              </a:rPr>
              <a:t>TANI - US</a:t>
            </a:r>
            <a:endParaRPr lang="tr-TR" smtClean="0">
              <a:solidFill>
                <a:srgbClr val="00FFFF"/>
              </a:solidFill>
            </a:endParaRPr>
          </a:p>
        </p:txBody>
      </p:sp>
      <p:pic>
        <p:nvPicPr>
          <p:cNvPr id="19460" name="Picture 3" descr="Noname.jpg"/>
          <p:cNvPicPr>
            <a:picLocks noChangeAspect="1"/>
          </p:cNvPicPr>
          <p:nvPr/>
        </p:nvPicPr>
        <p:blipFill>
          <a:blip r:embed="rId2" cstate="print"/>
          <a:srcRect/>
          <a:stretch>
            <a:fillRect/>
          </a:stretch>
        </p:blipFill>
        <p:spPr bwMode="auto">
          <a:xfrm>
            <a:off x="0" y="3286125"/>
            <a:ext cx="5062538" cy="2705100"/>
          </a:xfrm>
          <a:prstGeom prst="rect">
            <a:avLst/>
          </a:prstGeom>
          <a:noFill/>
          <a:ln w="9525">
            <a:noFill/>
            <a:miter lim="800000"/>
            <a:headEnd/>
            <a:tailEnd/>
          </a:ln>
        </p:spPr>
      </p:pic>
      <p:pic>
        <p:nvPicPr>
          <p:cNvPr id="19461" name="Picture 4" descr="Noname2.jpg"/>
          <p:cNvPicPr>
            <a:picLocks noChangeAspect="1"/>
          </p:cNvPicPr>
          <p:nvPr/>
        </p:nvPicPr>
        <p:blipFill>
          <a:blip r:embed="rId3" cstate="print"/>
          <a:srcRect/>
          <a:stretch>
            <a:fillRect/>
          </a:stretch>
        </p:blipFill>
        <p:spPr bwMode="auto">
          <a:xfrm>
            <a:off x="4857750" y="2284413"/>
            <a:ext cx="4286250" cy="457358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Picture 6" descr="6.jpg"/>
          <p:cNvPicPr>
            <a:picLocks noChangeAspect="1"/>
          </p:cNvPicPr>
          <p:nvPr/>
        </p:nvPicPr>
        <p:blipFill>
          <a:blip r:embed="rId2" cstate="print"/>
          <a:srcRect/>
          <a:stretch>
            <a:fillRect/>
          </a:stretch>
        </p:blipFill>
        <p:spPr bwMode="auto">
          <a:xfrm>
            <a:off x="4643438" y="1014413"/>
            <a:ext cx="4214812" cy="2895600"/>
          </a:xfrm>
          <a:prstGeom prst="rect">
            <a:avLst/>
          </a:prstGeom>
          <a:noFill/>
          <a:ln w="9525">
            <a:noFill/>
            <a:miter lim="800000"/>
            <a:headEnd/>
            <a:tailEnd/>
          </a:ln>
        </p:spPr>
      </p:pic>
      <p:pic>
        <p:nvPicPr>
          <p:cNvPr id="20483" name="Picture 3" descr="1.jpg"/>
          <p:cNvPicPr>
            <a:picLocks noChangeAspect="1"/>
          </p:cNvPicPr>
          <p:nvPr/>
        </p:nvPicPr>
        <p:blipFill>
          <a:blip r:embed="rId3" cstate="print"/>
          <a:srcRect/>
          <a:stretch>
            <a:fillRect/>
          </a:stretch>
        </p:blipFill>
        <p:spPr bwMode="auto">
          <a:xfrm>
            <a:off x="0" y="3895725"/>
            <a:ext cx="4786313" cy="2890838"/>
          </a:xfrm>
          <a:prstGeom prst="rect">
            <a:avLst/>
          </a:prstGeom>
          <a:noFill/>
          <a:ln w="9525">
            <a:noFill/>
            <a:miter lim="800000"/>
            <a:headEnd/>
            <a:tailEnd/>
          </a:ln>
        </p:spPr>
      </p:pic>
      <p:pic>
        <p:nvPicPr>
          <p:cNvPr id="20484" name="Picture 4" descr="2.jpg"/>
          <p:cNvPicPr>
            <a:picLocks noChangeAspect="1"/>
          </p:cNvPicPr>
          <p:nvPr/>
        </p:nvPicPr>
        <p:blipFill>
          <a:blip r:embed="rId4" cstate="print"/>
          <a:srcRect/>
          <a:stretch>
            <a:fillRect/>
          </a:stretch>
        </p:blipFill>
        <p:spPr bwMode="auto">
          <a:xfrm>
            <a:off x="4500563" y="3910013"/>
            <a:ext cx="4643437" cy="2947987"/>
          </a:xfrm>
          <a:prstGeom prst="rect">
            <a:avLst/>
          </a:prstGeom>
          <a:noFill/>
          <a:ln w="9525">
            <a:noFill/>
            <a:miter lim="800000"/>
            <a:headEnd/>
            <a:tailEnd/>
          </a:ln>
        </p:spPr>
      </p:pic>
      <p:pic>
        <p:nvPicPr>
          <p:cNvPr id="20485" name="Picture 5" descr="3.jpg"/>
          <p:cNvPicPr>
            <a:picLocks noChangeAspect="1"/>
          </p:cNvPicPr>
          <p:nvPr/>
        </p:nvPicPr>
        <p:blipFill>
          <a:blip r:embed="rId5" cstate="print"/>
          <a:srcRect/>
          <a:stretch>
            <a:fillRect/>
          </a:stretch>
        </p:blipFill>
        <p:spPr bwMode="auto">
          <a:xfrm>
            <a:off x="214313" y="741363"/>
            <a:ext cx="4143375" cy="3344862"/>
          </a:xfrm>
          <a:prstGeom prst="rect">
            <a:avLst/>
          </a:prstGeom>
          <a:noFill/>
          <a:ln w="9525">
            <a:noFill/>
            <a:miter lim="800000"/>
            <a:headEnd/>
            <a:tailEnd/>
          </a:ln>
        </p:spPr>
      </p:pic>
      <p:sp>
        <p:nvSpPr>
          <p:cNvPr id="10242" name="Content Placeholder 2"/>
          <p:cNvSpPr>
            <a:spLocks noGrp="1"/>
          </p:cNvSpPr>
          <p:nvPr>
            <p:ph idx="1"/>
          </p:nvPr>
        </p:nvSpPr>
        <p:spPr>
          <a:xfrm>
            <a:off x="285750" y="857250"/>
            <a:ext cx="8858250" cy="5643563"/>
          </a:xfrm>
        </p:spPr>
        <p:txBody>
          <a:bodyPr/>
          <a:lstStyle/>
          <a:p>
            <a:pPr>
              <a:buFontTx/>
              <a:buNone/>
              <a:defRPr/>
            </a:pPr>
            <a:r>
              <a:rPr lang="tr-TR" dirty="0" err="1" smtClean="0">
                <a:effectLst>
                  <a:outerShdw blurRad="38100" dist="38100" dir="2700000" algn="tl">
                    <a:srgbClr val="000000">
                      <a:alpha val="43137"/>
                    </a:srgbClr>
                  </a:outerShdw>
                </a:effectLst>
              </a:rPr>
              <a:t>Myometriyumda</a:t>
            </a:r>
            <a:r>
              <a:rPr lang="tr-TR" dirty="0" smtClean="0">
                <a:effectLst>
                  <a:outerShdw blurRad="38100" dist="38100" dir="2700000" algn="tl">
                    <a:srgbClr val="000000">
                      <a:alpha val="43137"/>
                    </a:srgbClr>
                  </a:outerShdw>
                </a:effectLst>
              </a:rPr>
              <a:t> lineer </a:t>
            </a:r>
            <a:r>
              <a:rPr lang="tr-TR" dirty="0" err="1" smtClean="0">
                <a:effectLst>
                  <a:outerShdw blurRad="38100" dist="38100" dir="2700000" algn="tl">
                    <a:srgbClr val="000000">
                      <a:alpha val="43137"/>
                    </a:srgbClr>
                  </a:outerShdw>
                </a:effectLst>
              </a:rPr>
              <a:t>ekojenite</a:t>
            </a:r>
            <a:endParaRPr lang="tr-TR" dirty="0" smtClean="0">
              <a:effectLst>
                <a:outerShdw blurRad="38100" dist="38100" dir="2700000" algn="tl">
                  <a:srgbClr val="000000">
                    <a:alpha val="43137"/>
                  </a:srgbClr>
                </a:outerShdw>
              </a:effectLst>
            </a:endParaRPr>
          </a:p>
          <a:p>
            <a:pPr>
              <a:buFontTx/>
              <a:buNone/>
              <a:defRPr/>
            </a:pPr>
            <a:endParaRPr lang="tr-TR" dirty="0" smtClean="0">
              <a:effectLst>
                <a:outerShdw blurRad="38100" dist="38100" dir="2700000" algn="tl">
                  <a:srgbClr val="000000">
                    <a:alpha val="43137"/>
                  </a:srgbClr>
                </a:outerShdw>
              </a:effectLst>
            </a:endParaRPr>
          </a:p>
          <a:p>
            <a:pPr>
              <a:buFontTx/>
              <a:buNone/>
              <a:defRPr/>
            </a:pPr>
            <a:endParaRPr lang="tr-TR" dirty="0" smtClean="0">
              <a:effectLst>
                <a:outerShdw blurRad="38100" dist="38100" dir="2700000" algn="tl">
                  <a:srgbClr val="000000">
                    <a:alpha val="43137"/>
                  </a:srgbClr>
                </a:outerShdw>
              </a:effectLst>
            </a:endParaRPr>
          </a:p>
          <a:p>
            <a:pPr>
              <a:buFontTx/>
              <a:buNone/>
              <a:defRPr/>
            </a:pPr>
            <a:endParaRPr lang="tr-TR" dirty="0" smtClean="0">
              <a:effectLst>
                <a:outerShdw blurRad="38100" dist="38100" dir="2700000" algn="tl">
                  <a:srgbClr val="000000">
                    <a:alpha val="43137"/>
                  </a:srgbClr>
                </a:outerShdw>
              </a:effectLst>
            </a:endParaRPr>
          </a:p>
          <a:p>
            <a:pPr>
              <a:buFontTx/>
              <a:buNone/>
              <a:defRPr/>
            </a:pPr>
            <a:endParaRPr lang="tr-TR" dirty="0" smtClean="0">
              <a:effectLst>
                <a:outerShdw blurRad="38100" dist="38100" dir="2700000" algn="tl">
                  <a:srgbClr val="000000">
                    <a:alpha val="43137"/>
                  </a:srgbClr>
                </a:outerShdw>
              </a:effectLst>
            </a:endParaRPr>
          </a:p>
          <a:p>
            <a:pPr>
              <a:buFontTx/>
              <a:buNone/>
              <a:defRPr/>
            </a:pPr>
            <a:endParaRPr lang="tr-TR" dirty="0" smtClean="0">
              <a:effectLst>
                <a:outerShdw blurRad="38100" dist="38100" dir="2700000" algn="tl">
                  <a:srgbClr val="000000">
                    <a:alpha val="43137"/>
                  </a:srgbClr>
                </a:outerShdw>
              </a:effectLst>
            </a:endParaRPr>
          </a:p>
          <a:p>
            <a:pPr>
              <a:buFontTx/>
              <a:buNone/>
              <a:defRPr/>
            </a:pPr>
            <a:r>
              <a:rPr lang="tr-TR" dirty="0" err="1" smtClean="0">
                <a:effectLst>
                  <a:outerShdw blurRad="38100" dist="38100" dir="2700000" algn="tl">
                    <a:srgbClr val="000000">
                      <a:alpha val="43137"/>
                    </a:srgbClr>
                  </a:outerShdw>
                </a:effectLst>
              </a:rPr>
              <a:t>Myometriyumda</a:t>
            </a:r>
            <a:r>
              <a:rPr lang="tr-TR" dirty="0" smtClean="0">
                <a:effectLst>
                  <a:outerShdw blurRad="38100" dist="38100" dir="2700000" algn="tl">
                    <a:srgbClr val="000000">
                      <a:alpha val="43137"/>
                    </a:srgbClr>
                  </a:outerShdw>
                </a:effectLst>
              </a:rPr>
              <a:t> kist (1-7 mm çapında </a:t>
            </a:r>
            <a:r>
              <a:rPr lang="tr-TR" dirty="0" err="1" smtClean="0">
                <a:effectLst>
                  <a:outerShdw blurRad="38100" dist="38100" dir="2700000" algn="tl">
                    <a:srgbClr val="000000">
                      <a:alpha val="43137"/>
                    </a:srgbClr>
                  </a:outerShdw>
                </a:effectLst>
              </a:rPr>
              <a:t>anekoik</a:t>
            </a:r>
            <a:r>
              <a:rPr lang="tr-TR" dirty="0" smtClean="0">
                <a:effectLst>
                  <a:outerShdw blurRad="38100" dist="38100" dir="2700000" algn="tl">
                    <a:srgbClr val="000000">
                      <a:alpha val="43137"/>
                    </a:srgbClr>
                  </a:outerShdw>
                </a:effectLst>
              </a:rPr>
              <a:t> </a:t>
            </a:r>
            <a:r>
              <a:rPr lang="tr-TR" dirty="0" err="1" smtClean="0">
                <a:effectLst>
                  <a:outerShdw blurRad="38100" dist="38100" dir="2700000" algn="tl">
                    <a:srgbClr val="000000">
                      <a:alpha val="43137"/>
                    </a:srgbClr>
                  </a:outerShdw>
                </a:effectLst>
              </a:rPr>
              <a:t>alnlar</a:t>
            </a:r>
            <a:r>
              <a:rPr lang="tr-TR" dirty="0" smtClean="0">
                <a:effectLst>
                  <a:outerShdw blurRad="38100" dist="38100" dir="2700000" algn="tl">
                    <a:srgbClr val="000000">
                      <a:alpha val="43137"/>
                    </a:srgbClr>
                  </a:outerShdw>
                </a:effectLst>
              </a:rPr>
              <a:t>, Olguların %50’sinde </a:t>
            </a:r>
            <a:r>
              <a:rPr lang="tr-TR" dirty="0" err="1" smtClean="0">
                <a:effectLst>
                  <a:outerShdw blurRad="38100" dist="38100" dir="2700000" algn="tl">
                    <a:srgbClr val="000000">
                      <a:alpha val="43137"/>
                    </a:srgbClr>
                  </a:outerShdw>
                </a:effectLst>
              </a:rPr>
              <a:t>gorülür</a:t>
            </a:r>
            <a:r>
              <a:rPr lang="tr-TR" dirty="0" smtClean="0">
                <a:effectLst>
                  <a:outerShdw blurRad="38100" dist="38100" dir="2700000" algn="tl">
                    <a:srgbClr val="000000">
                      <a:alpha val="43137"/>
                    </a:srgbClr>
                  </a:outerShdw>
                </a:effectLst>
              </a:rPr>
              <a:t>) </a:t>
            </a:r>
          </a:p>
        </p:txBody>
      </p:sp>
      <p:sp>
        <p:nvSpPr>
          <p:cNvPr id="20487" name="Title 1"/>
          <p:cNvSpPr>
            <a:spLocks noGrp="1"/>
          </p:cNvSpPr>
          <p:nvPr>
            <p:ph type="title"/>
          </p:nvPr>
        </p:nvSpPr>
        <p:spPr>
          <a:xfrm>
            <a:off x="571500" y="-214313"/>
            <a:ext cx="7772400" cy="1285876"/>
          </a:xfrm>
        </p:spPr>
        <p:txBody>
          <a:bodyPr/>
          <a:lstStyle/>
          <a:p>
            <a:r>
              <a:rPr lang="tr-TR" smtClean="0"/>
              <a:t>Adenomyozis</a:t>
            </a:r>
            <a:br>
              <a:rPr lang="tr-TR" smtClean="0"/>
            </a:br>
            <a:r>
              <a:rPr lang="tr-TR" sz="3200" smtClean="0">
                <a:solidFill>
                  <a:srgbClr val="00FFFF"/>
                </a:solidFill>
              </a:rPr>
              <a:t>TANI - US</a:t>
            </a:r>
            <a:endParaRPr lang="tr-TR" smtClean="0">
              <a:solidFill>
                <a:srgbClr val="00FFFF"/>
              </a:solidFill>
            </a:endParaRP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Picture 4" descr="4.jpg"/>
          <p:cNvPicPr>
            <a:picLocks noChangeAspect="1"/>
          </p:cNvPicPr>
          <p:nvPr/>
        </p:nvPicPr>
        <p:blipFill>
          <a:blip r:embed="rId2" cstate="print"/>
          <a:srcRect/>
          <a:stretch>
            <a:fillRect/>
          </a:stretch>
        </p:blipFill>
        <p:spPr bwMode="auto">
          <a:xfrm>
            <a:off x="4264025" y="1285875"/>
            <a:ext cx="4879975" cy="3000375"/>
          </a:xfrm>
          <a:prstGeom prst="rect">
            <a:avLst/>
          </a:prstGeom>
          <a:noFill/>
          <a:ln w="9525">
            <a:noFill/>
            <a:miter lim="800000"/>
            <a:headEnd/>
            <a:tailEnd/>
          </a:ln>
        </p:spPr>
      </p:pic>
      <p:sp>
        <p:nvSpPr>
          <p:cNvPr id="21507" name="Content Placeholder 2"/>
          <p:cNvSpPr>
            <a:spLocks noGrp="1"/>
          </p:cNvSpPr>
          <p:nvPr>
            <p:ph idx="1"/>
          </p:nvPr>
        </p:nvSpPr>
        <p:spPr>
          <a:xfrm>
            <a:off x="285750" y="1500188"/>
            <a:ext cx="4071938" cy="5000625"/>
          </a:xfrm>
        </p:spPr>
        <p:txBody>
          <a:bodyPr/>
          <a:lstStyle/>
          <a:p>
            <a:r>
              <a:rPr lang="tr-TR" dirty="0" err="1" smtClean="0"/>
              <a:t>Myom</a:t>
            </a:r>
            <a:r>
              <a:rPr lang="tr-TR" dirty="0" smtClean="0"/>
              <a:t> gibi sınırları belli olmayan, ama anormal ekoda </a:t>
            </a:r>
            <a:r>
              <a:rPr lang="tr-TR" dirty="0" err="1" smtClean="0"/>
              <a:t>myometriyum</a:t>
            </a:r>
            <a:endParaRPr lang="tr-TR" dirty="0" smtClean="0"/>
          </a:p>
          <a:p>
            <a:endParaRPr lang="tr-TR" dirty="0" smtClean="0"/>
          </a:p>
          <a:p>
            <a:endParaRPr lang="tr-TR" dirty="0" smtClean="0"/>
          </a:p>
          <a:p>
            <a:endParaRPr lang="tr-TR" dirty="0" smtClean="0"/>
          </a:p>
          <a:p>
            <a:endParaRPr lang="tr-TR" dirty="0" smtClean="0"/>
          </a:p>
          <a:p>
            <a:endParaRPr lang="tr-TR" dirty="0" smtClean="0"/>
          </a:p>
          <a:p>
            <a:endParaRPr lang="tr-TR" dirty="0" smtClean="0"/>
          </a:p>
          <a:p>
            <a:r>
              <a:rPr lang="tr-TR" dirty="0" err="1" smtClean="0"/>
              <a:t>Vaskülarizasyonda</a:t>
            </a:r>
            <a:r>
              <a:rPr lang="tr-TR" dirty="0" smtClean="0"/>
              <a:t> artış ve farklılıklar</a:t>
            </a:r>
          </a:p>
        </p:txBody>
      </p:sp>
      <p:sp>
        <p:nvSpPr>
          <p:cNvPr id="21508" name="Title 1"/>
          <p:cNvSpPr>
            <a:spLocks noGrp="1"/>
          </p:cNvSpPr>
          <p:nvPr>
            <p:ph type="title"/>
          </p:nvPr>
        </p:nvSpPr>
        <p:spPr>
          <a:xfrm>
            <a:off x="685800" y="142875"/>
            <a:ext cx="7772400" cy="1285875"/>
          </a:xfrm>
        </p:spPr>
        <p:txBody>
          <a:bodyPr/>
          <a:lstStyle/>
          <a:p>
            <a:r>
              <a:rPr lang="tr-TR" smtClean="0"/>
              <a:t>Adenomyozis</a:t>
            </a:r>
            <a:br>
              <a:rPr lang="tr-TR" smtClean="0"/>
            </a:br>
            <a:r>
              <a:rPr lang="tr-TR" sz="3200" smtClean="0">
                <a:solidFill>
                  <a:srgbClr val="00FFFF"/>
                </a:solidFill>
              </a:rPr>
              <a:t>TANI - US</a:t>
            </a:r>
            <a:endParaRPr lang="tr-TR" smtClean="0">
              <a:solidFill>
                <a:srgbClr val="00FFFF"/>
              </a:solidFill>
            </a:endParaRPr>
          </a:p>
        </p:txBody>
      </p:sp>
      <p:pic>
        <p:nvPicPr>
          <p:cNvPr id="21509" name="Picture 5" descr="5.jpg"/>
          <p:cNvPicPr>
            <a:picLocks noChangeAspect="1"/>
          </p:cNvPicPr>
          <p:nvPr/>
        </p:nvPicPr>
        <p:blipFill>
          <a:blip r:embed="rId3" cstate="print"/>
          <a:srcRect/>
          <a:stretch>
            <a:fillRect/>
          </a:stretch>
        </p:blipFill>
        <p:spPr bwMode="auto">
          <a:xfrm>
            <a:off x="4267200" y="4419600"/>
            <a:ext cx="4876800" cy="24384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le 1"/>
          <p:cNvSpPr>
            <a:spLocks noGrp="1"/>
          </p:cNvSpPr>
          <p:nvPr>
            <p:ph type="title"/>
          </p:nvPr>
        </p:nvSpPr>
        <p:spPr/>
        <p:txBody>
          <a:bodyPr/>
          <a:lstStyle/>
          <a:p>
            <a:endParaRPr lang="tr-TR" smtClean="0"/>
          </a:p>
        </p:txBody>
      </p:sp>
      <p:pic>
        <p:nvPicPr>
          <p:cNvPr id="22531" name="Content Placeholder 3" descr="9.jpg"/>
          <p:cNvPicPr>
            <a:picLocks noGrp="1" noChangeAspect="1"/>
          </p:cNvPicPr>
          <p:nvPr>
            <p:ph idx="1"/>
          </p:nvPr>
        </p:nvPicPr>
        <p:blipFill>
          <a:blip r:embed="rId2" cstate="print"/>
          <a:srcRect/>
          <a:stretch>
            <a:fillRect/>
          </a:stretch>
        </p:blipFill>
        <p:spPr>
          <a:xfrm>
            <a:off x="71438" y="0"/>
            <a:ext cx="6858000" cy="3441700"/>
          </a:xfrm>
        </p:spPr>
      </p:pic>
      <p:pic>
        <p:nvPicPr>
          <p:cNvPr id="22532" name="Picture 4" descr="99.jpg"/>
          <p:cNvPicPr>
            <a:picLocks noChangeAspect="1"/>
          </p:cNvPicPr>
          <p:nvPr/>
        </p:nvPicPr>
        <p:blipFill>
          <a:blip r:embed="rId3" cstate="print"/>
          <a:srcRect/>
          <a:stretch>
            <a:fillRect/>
          </a:stretch>
        </p:blipFill>
        <p:spPr bwMode="auto">
          <a:xfrm>
            <a:off x="3924300" y="2971800"/>
            <a:ext cx="5219700" cy="3886200"/>
          </a:xfrm>
          <a:prstGeom prst="rect">
            <a:avLst/>
          </a:prstGeom>
          <a:noFill/>
          <a:ln w="9525">
            <a:noFill/>
            <a:miter lim="800000"/>
            <a:headEnd/>
            <a:tailEnd/>
          </a:ln>
        </p:spPr>
      </p:pic>
      <p:sp>
        <p:nvSpPr>
          <p:cNvPr id="6" name="Title 1"/>
          <p:cNvSpPr txBox="1">
            <a:spLocks/>
          </p:cNvSpPr>
          <p:nvPr/>
        </p:nvSpPr>
        <p:spPr bwMode="auto">
          <a:xfrm>
            <a:off x="357188" y="4429125"/>
            <a:ext cx="7772400" cy="1285875"/>
          </a:xfrm>
          <a:prstGeom prst="rect">
            <a:avLst/>
          </a:prstGeom>
          <a:noFill/>
          <a:ln w="9525">
            <a:noFill/>
            <a:miter lim="800000"/>
            <a:headEnd/>
            <a:tailEnd/>
          </a:ln>
        </p:spPr>
        <p:txBody>
          <a:bodyPr lIns="82036" tIns="40298" rIns="82036" bIns="40298" anchor="b"/>
          <a:lstStyle/>
          <a:p>
            <a:pPr defTabSz="828675" eaLnBrk="0" hangingPunct="0">
              <a:defRPr/>
            </a:pPr>
            <a:r>
              <a:rPr lang="tr-TR" sz="4000" kern="0" dirty="0" err="1" smtClean="0">
                <a:solidFill>
                  <a:schemeClr val="tx2"/>
                </a:solidFill>
                <a:latin typeface="+mj-lt"/>
                <a:ea typeface="+mj-ea"/>
                <a:cs typeface="+mj-cs"/>
              </a:rPr>
              <a:t>Adenomyozis</a:t>
            </a:r>
            <a:endParaRPr lang="tr-TR" sz="4000" kern="0" dirty="0" smtClean="0">
              <a:solidFill>
                <a:schemeClr val="tx2"/>
              </a:solidFill>
              <a:latin typeface="+mj-lt"/>
              <a:ea typeface="+mj-ea"/>
              <a:cs typeface="+mj-cs"/>
            </a:endParaRPr>
          </a:p>
          <a:p>
            <a:pPr defTabSz="828675" eaLnBrk="0" hangingPunct="0">
              <a:defRPr/>
            </a:pPr>
            <a:r>
              <a:rPr lang="tr-TR" sz="4000" kern="0" dirty="0" smtClean="0">
                <a:solidFill>
                  <a:schemeClr val="tx2"/>
                </a:solidFill>
                <a:latin typeface="+mj-lt"/>
                <a:ea typeface="+mj-ea"/>
                <a:cs typeface="+mj-cs"/>
              </a:rPr>
              <a:t>Ve </a:t>
            </a:r>
            <a:r>
              <a:rPr lang="tr-TR" sz="4000" kern="0" dirty="0" err="1" smtClean="0">
                <a:solidFill>
                  <a:schemeClr val="tx2"/>
                </a:solidFill>
                <a:latin typeface="+mj-lt"/>
                <a:ea typeface="+mj-ea"/>
                <a:cs typeface="+mj-cs"/>
              </a:rPr>
              <a:t>Myom</a:t>
            </a:r>
            <a:r>
              <a:rPr lang="tr-TR" sz="4000" kern="0" dirty="0">
                <a:solidFill>
                  <a:schemeClr val="tx2"/>
                </a:solidFill>
                <a:latin typeface="+mj-lt"/>
                <a:ea typeface="+mj-ea"/>
                <a:cs typeface="+mj-cs"/>
              </a:rPr>
              <a:t/>
            </a:r>
            <a:br>
              <a:rPr lang="tr-TR" sz="4000" kern="0" dirty="0">
                <a:solidFill>
                  <a:schemeClr val="tx2"/>
                </a:solidFill>
                <a:latin typeface="+mj-lt"/>
                <a:ea typeface="+mj-ea"/>
                <a:cs typeface="+mj-cs"/>
              </a:rPr>
            </a:br>
            <a:r>
              <a:rPr lang="tr-TR" sz="3200" kern="0" dirty="0">
                <a:solidFill>
                  <a:srgbClr val="00FFFF"/>
                </a:solidFill>
                <a:latin typeface="+mj-lt"/>
                <a:ea typeface="+mj-ea"/>
                <a:cs typeface="+mj-cs"/>
              </a:rPr>
              <a:t>TANI </a:t>
            </a:r>
            <a:r>
              <a:rPr lang="tr-TR" sz="3200" kern="0" dirty="0" smtClean="0">
                <a:solidFill>
                  <a:srgbClr val="00FFFF"/>
                </a:solidFill>
                <a:latin typeface="+mj-lt"/>
                <a:ea typeface="+mj-ea"/>
                <a:cs typeface="+mj-cs"/>
              </a:rPr>
              <a:t>– US</a:t>
            </a:r>
          </a:p>
          <a:p>
            <a:pPr defTabSz="828675" eaLnBrk="0" hangingPunct="0">
              <a:defRPr/>
            </a:pPr>
            <a:r>
              <a:rPr lang="tr-TR" kern="0" dirty="0" smtClean="0">
                <a:solidFill>
                  <a:srgbClr val="00FF00"/>
                </a:solidFill>
                <a:latin typeface="+mj-lt"/>
                <a:ea typeface="+mj-ea"/>
                <a:cs typeface="+mj-cs"/>
              </a:rPr>
              <a:t>Damar dizilimi !!!</a:t>
            </a:r>
            <a:endParaRPr lang="tr-TR" sz="3200" kern="0" dirty="0">
              <a:solidFill>
                <a:srgbClr val="00FF00"/>
              </a:solidFill>
              <a:latin typeface="+mj-lt"/>
              <a:ea typeface="+mj-ea"/>
              <a:cs typeface="+mj-cs"/>
            </a:endParaRP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dirty="0"/>
          </a:p>
        </p:txBody>
      </p:sp>
      <p:pic>
        <p:nvPicPr>
          <p:cNvPr id="58374" name="Picture 6"/>
          <p:cNvPicPr>
            <a:picLocks noChangeAspect="1" noChangeArrowheads="1"/>
          </p:cNvPicPr>
          <p:nvPr/>
        </p:nvPicPr>
        <p:blipFill>
          <a:blip r:embed="rId2" cstate="print"/>
          <a:srcRect/>
          <a:stretch>
            <a:fillRect/>
          </a:stretch>
        </p:blipFill>
        <p:spPr bwMode="auto">
          <a:xfrm>
            <a:off x="-5041" y="0"/>
            <a:ext cx="9149041" cy="68580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dirty="0"/>
          </a:p>
        </p:txBody>
      </p:sp>
      <p:pic>
        <p:nvPicPr>
          <p:cNvPr id="59394" name="Picture 2"/>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a:effectLst/>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2" name="Picture 2" descr="D:\70_Photos_Videos_Personal\701_Photos_personal_020926_\000_photos_SONY_CANON_Sony HDR-PJ580V_NIKON_APPLE\20150416_TJOD-Eskisehir Mtg\IMG_3651.JPG"/>
          <p:cNvPicPr>
            <a:picLocks noChangeAspect="1" noChangeArrowheads="1"/>
          </p:cNvPicPr>
          <p:nvPr/>
        </p:nvPicPr>
        <p:blipFill>
          <a:blip r:embed="rId2" cstate="print"/>
          <a:srcRect/>
          <a:stretch>
            <a:fillRect/>
          </a:stretch>
        </p:blipFill>
        <p:spPr bwMode="auto">
          <a:xfrm>
            <a:off x="0" y="-88832"/>
            <a:ext cx="9144000" cy="7946988"/>
          </a:xfrm>
          <a:prstGeom prst="rect">
            <a:avLst/>
          </a:prstGeom>
          <a:noFill/>
        </p:spPr>
      </p:pic>
    </p:spTree>
  </p:cSld>
  <p:clrMapOvr>
    <a:masterClrMapping/>
  </p:clrMapOvr>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60418" name="Picture 2"/>
          <p:cNvPicPr>
            <a:picLocks noChangeAspect="1" noChangeArrowheads="1"/>
          </p:cNvPicPr>
          <p:nvPr/>
        </p:nvPicPr>
        <p:blipFill>
          <a:blip r:embed="rId2" cstate="print"/>
          <a:srcRect/>
          <a:stretch>
            <a:fillRect/>
          </a:stretch>
        </p:blipFill>
        <p:spPr bwMode="auto">
          <a:xfrm>
            <a:off x="41946" y="0"/>
            <a:ext cx="9173524" cy="6858000"/>
          </a:xfrm>
          <a:prstGeom prst="rect">
            <a:avLst/>
          </a:prstGeom>
          <a:noFill/>
          <a:ln w="9525">
            <a:noFill/>
            <a:miter lim="800000"/>
            <a:headEnd/>
            <a:tailEnd/>
          </a:ln>
          <a:effectLst/>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3554" name="Title 1"/>
          <p:cNvSpPr>
            <a:spLocks noGrp="1"/>
          </p:cNvSpPr>
          <p:nvPr>
            <p:ph type="title"/>
          </p:nvPr>
        </p:nvSpPr>
        <p:spPr/>
        <p:txBody>
          <a:bodyPr/>
          <a:lstStyle/>
          <a:p>
            <a:r>
              <a:rPr lang="tr-TR" smtClean="0"/>
              <a:t>2D TV-US: Adenomyozis</a:t>
            </a:r>
          </a:p>
        </p:txBody>
      </p:sp>
      <p:pic>
        <p:nvPicPr>
          <p:cNvPr id="23555" name="Picture 2"/>
          <p:cNvPicPr>
            <a:picLocks noGrp="1" noChangeAspect="1" noChangeArrowheads="1"/>
          </p:cNvPicPr>
          <p:nvPr>
            <p:ph idx="1"/>
          </p:nvPr>
        </p:nvPicPr>
        <p:blipFill>
          <a:blip r:embed="rId2" cstate="print"/>
          <a:srcRect/>
          <a:stretch>
            <a:fillRect/>
          </a:stretch>
        </p:blipFill>
        <p:spPr>
          <a:xfrm>
            <a:off x="331788" y="2354263"/>
            <a:ext cx="4095750" cy="3200400"/>
          </a:xfrm>
        </p:spPr>
      </p:pic>
      <p:pic>
        <p:nvPicPr>
          <p:cNvPr id="23556" name="Picture 3"/>
          <p:cNvPicPr>
            <a:picLocks noChangeAspect="1" noChangeArrowheads="1"/>
          </p:cNvPicPr>
          <p:nvPr/>
        </p:nvPicPr>
        <p:blipFill>
          <a:blip r:embed="rId3" cstate="print"/>
          <a:srcRect/>
          <a:stretch>
            <a:fillRect/>
          </a:stretch>
        </p:blipFill>
        <p:spPr bwMode="auto">
          <a:xfrm>
            <a:off x="4787900" y="2227263"/>
            <a:ext cx="4076700" cy="3362325"/>
          </a:xfrm>
          <a:prstGeom prst="rect">
            <a:avLst/>
          </a:prstGeom>
          <a:noFill/>
          <a:ln w="9525">
            <a:noFill/>
            <a:miter lim="800000"/>
            <a:headEnd/>
            <a:tailEnd/>
          </a:ln>
        </p:spPr>
      </p:pic>
      <p:sp>
        <p:nvSpPr>
          <p:cNvPr id="5" name="Content Placeholder 2"/>
          <p:cNvSpPr txBox="1">
            <a:spLocks/>
          </p:cNvSpPr>
          <p:nvPr/>
        </p:nvSpPr>
        <p:spPr bwMode="auto">
          <a:xfrm>
            <a:off x="285750" y="1500188"/>
            <a:ext cx="8501063" cy="5000625"/>
          </a:xfrm>
          <a:prstGeom prst="rect">
            <a:avLst/>
          </a:prstGeom>
          <a:noFill/>
          <a:ln w="9525">
            <a:noFill/>
            <a:miter lim="800000"/>
            <a:headEnd/>
            <a:tailEnd/>
          </a:ln>
        </p:spPr>
        <p:txBody>
          <a:bodyPr vert="horz" wrap="square" lIns="82036" tIns="40298" rIns="82036" bIns="40298" numCol="1" anchor="t" anchorCtr="0" compatLnSpc="1">
            <a:prstTxWarp prst="textNoShape">
              <a:avLst/>
            </a:prstTxWarp>
          </a:bodyPr>
          <a:lstStyle/>
          <a:p>
            <a:pPr marL="311150" marR="0" lvl="0" indent="-311150" algn="l" defTabSz="828675" rtl="0" eaLnBrk="0" fontAlgn="base" latinLnBrk="0" hangingPunct="0">
              <a:lnSpc>
                <a:spcPct val="100000"/>
              </a:lnSpc>
              <a:spcBef>
                <a:spcPct val="20000"/>
              </a:spcBef>
              <a:spcAft>
                <a:spcPct val="0"/>
              </a:spcAft>
              <a:buClr>
                <a:schemeClr val="tx1"/>
              </a:buClr>
              <a:buSzTx/>
              <a:buFontTx/>
              <a:buChar char="•"/>
              <a:tabLst/>
              <a:defRPr/>
            </a:pPr>
            <a:r>
              <a:rPr kumimoji="0" lang="tr-TR" sz="2500" b="1" i="0" u="none" strike="noStrike" kern="0" cap="none" spc="0" normalizeH="0" baseline="0" noProof="0" dirty="0" err="1" smtClean="0">
                <a:ln>
                  <a:noFill/>
                </a:ln>
                <a:solidFill>
                  <a:schemeClr val="tx1"/>
                </a:solidFill>
                <a:effectLst>
                  <a:outerShdw blurRad="38100" dist="38100" dir="2700000" algn="tl">
                    <a:srgbClr val="000000">
                      <a:alpha val="43137"/>
                    </a:srgbClr>
                  </a:outerShdw>
                </a:effectLst>
                <a:uLnTx/>
                <a:uFillTx/>
                <a:latin typeface="+mn-lt"/>
                <a:ea typeface="+mn-ea"/>
                <a:cs typeface="+mn-cs"/>
              </a:rPr>
              <a:t>Globular</a:t>
            </a:r>
            <a:r>
              <a:rPr kumimoji="0" lang="tr-TR" sz="2500" b="1" i="0" u="none" strike="noStrike" kern="0" cap="none" spc="0" normalizeH="0" baseline="0" noProof="0" dirty="0" smtClean="0">
                <a:ln>
                  <a:noFill/>
                </a:ln>
                <a:solidFill>
                  <a:schemeClr val="tx1"/>
                </a:solidFill>
                <a:effectLst>
                  <a:outerShdw blurRad="38100" dist="38100" dir="2700000" algn="tl">
                    <a:srgbClr val="000000">
                      <a:alpha val="43137"/>
                    </a:srgbClr>
                  </a:outerShdw>
                </a:effectLst>
                <a:uLnTx/>
                <a:uFillTx/>
                <a:latin typeface="+mn-lt"/>
                <a:ea typeface="+mn-ea"/>
                <a:cs typeface="+mn-cs"/>
              </a:rPr>
              <a:t> </a:t>
            </a:r>
            <a:r>
              <a:rPr kumimoji="0" lang="tr-TR" sz="2500" b="1" i="0" u="none" strike="noStrike" kern="0" cap="none" spc="0" normalizeH="0" baseline="0" noProof="0" dirty="0" err="1" smtClean="0">
                <a:ln>
                  <a:noFill/>
                </a:ln>
                <a:solidFill>
                  <a:schemeClr val="tx1"/>
                </a:solidFill>
                <a:effectLst>
                  <a:outerShdw blurRad="38100" dist="38100" dir="2700000" algn="tl">
                    <a:srgbClr val="000000">
                      <a:alpha val="43137"/>
                    </a:srgbClr>
                  </a:outerShdw>
                </a:effectLst>
                <a:uLnTx/>
                <a:uFillTx/>
                <a:latin typeface="+mn-lt"/>
                <a:ea typeface="+mn-ea"/>
                <a:cs typeface="+mn-cs"/>
              </a:rPr>
              <a:t>uterus</a:t>
            </a:r>
            <a:endParaRPr kumimoji="0" lang="tr-TR" sz="2500" b="1" i="0" u="none" strike="noStrike" kern="0" cap="none" spc="0" normalizeH="0" baseline="0" noProof="0" dirty="0" smtClean="0">
              <a:ln>
                <a:noFill/>
              </a:ln>
              <a:solidFill>
                <a:schemeClr val="tx1"/>
              </a:solidFill>
              <a:effectLst>
                <a:outerShdw blurRad="38100" dist="38100" dir="2700000" algn="tl">
                  <a:srgbClr val="000000">
                    <a:alpha val="43137"/>
                  </a:srgbClr>
                </a:outerShdw>
              </a:effectLst>
              <a:uLnTx/>
              <a:uFillTx/>
              <a:latin typeface="+mn-lt"/>
              <a:ea typeface="+mn-ea"/>
              <a:cs typeface="+mn-cs"/>
            </a:endParaRPr>
          </a:p>
          <a:p>
            <a:pPr marL="311150" marR="0" lvl="0" indent="-311150" algn="l" defTabSz="828675" rtl="0" eaLnBrk="0" fontAlgn="base" latinLnBrk="0" hangingPunct="0">
              <a:lnSpc>
                <a:spcPct val="100000"/>
              </a:lnSpc>
              <a:spcBef>
                <a:spcPct val="20000"/>
              </a:spcBef>
              <a:spcAft>
                <a:spcPct val="0"/>
              </a:spcAft>
              <a:buClr>
                <a:schemeClr val="tx1"/>
              </a:buClr>
              <a:buSzTx/>
              <a:buFontTx/>
              <a:buChar char="•"/>
              <a:tabLst/>
              <a:defRPr/>
            </a:pPr>
            <a:r>
              <a:rPr kumimoji="0" lang="tr-TR" sz="2500" b="1" i="0" u="none" strike="noStrike" kern="0" cap="none" spc="0" normalizeH="0" baseline="0" noProof="0" dirty="0" err="1" smtClean="0">
                <a:ln>
                  <a:noFill/>
                </a:ln>
                <a:solidFill>
                  <a:schemeClr val="tx1"/>
                </a:solidFill>
                <a:effectLst>
                  <a:outerShdw blurRad="38100" dist="38100" dir="2700000" algn="tl">
                    <a:srgbClr val="000000">
                      <a:alpha val="43137"/>
                    </a:srgbClr>
                  </a:outerShdw>
                </a:effectLst>
                <a:uLnTx/>
                <a:uFillTx/>
                <a:latin typeface="+mn-lt"/>
                <a:ea typeface="+mn-ea"/>
                <a:cs typeface="+mn-cs"/>
              </a:rPr>
              <a:t>Anterior</a:t>
            </a:r>
            <a:r>
              <a:rPr kumimoji="0" lang="tr-TR" sz="2500" b="1" i="0" u="none" strike="noStrike" kern="0" cap="none" spc="0" normalizeH="0" baseline="0" noProof="0" dirty="0" smtClean="0">
                <a:ln>
                  <a:noFill/>
                </a:ln>
                <a:solidFill>
                  <a:schemeClr val="tx1"/>
                </a:solidFill>
                <a:effectLst>
                  <a:outerShdw blurRad="38100" dist="38100" dir="2700000" algn="tl">
                    <a:srgbClr val="000000">
                      <a:alpha val="43137"/>
                    </a:srgbClr>
                  </a:outerShdw>
                </a:effectLst>
                <a:uLnTx/>
                <a:uFillTx/>
                <a:latin typeface="+mn-lt"/>
                <a:ea typeface="+mn-ea"/>
                <a:cs typeface="+mn-cs"/>
              </a:rPr>
              <a:t> / </a:t>
            </a:r>
            <a:r>
              <a:rPr kumimoji="0" lang="tr-TR" sz="2500" b="1" i="0" u="none" strike="noStrike" kern="0" cap="none" spc="0" normalizeH="0" baseline="0" noProof="0" dirty="0" err="1" smtClean="0">
                <a:ln>
                  <a:noFill/>
                </a:ln>
                <a:solidFill>
                  <a:schemeClr val="tx1"/>
                </a:solidFill>
                <a:effectLst>
                  <a:outerShdw blurRad="38100" dist="38100" dir="2700000" algn="tl">
                    <a:srgbClr val="000000">
                      <a:alpha val="43137"/>
                    </a:srgbClr>
                  </a:outerShdw>
                </a:effectLst>
                <a:uLnTx/>
                <a:uFillTx/>
                <a:latin typeface="+mn-lt"/>
                <a:ea typeface="+mn-ea"/>
                <a:cs typeface="+mn-cs"/>
              </a:rPr>
              <a:t>posterior</a:t>
            </a:r>
            <a:r>
              <a:rPr kumimoji="0" lang="tr-TR" sz="2500" b="1" i="0" u="none" strike="noStrike" kern="0" cap="none" spc="0" normalizeH="0" baseline="0" noProof="0" dirty="0" smtClean="0">
                <a:ln>
                  <a:noFill/>
                </a:ln>
                <a:solidFill>
                  <a:schemeClr val="tx1"/>
                </a:solidFill>
                <a:effectLst>
                  <a:outerShdw blurRad="38100" dist="38100" dir="2700000" algn="tl">
                    <a:srgbClr val="000000">
                      <a:alpha val="43137"/>
                    </a:srgbClr>
                  </a:outerShdw>
                </a:effectLst>
                <a:uLnTx/>
                <a:uFillTx/>
                <a:latin typeface="+mn-lt"/>
                <a:ea typeface="+mn-ea"/>
                <a:cs typeface="+mn-cs"/>
              </a:rPr>
              <a:t>  </a:t>
            </a:r>
            <a:r>
              <a:rPr kumimoji="0" lang="tr-TR" sz="2500" b="1" i="0" u="none" strike="noStrike" kern="0" cap="none" spc="0" normalizeH="0" baseline="0" noProof="0" dirty="0" err="1" smtClean="0">
                <a:ln>
                  <a:noFill/>
                </a:ln>
                <a:solidFill>
                  <a:schemeClr val="tx1"/>
                </a:solidFill>
                <a:effectLst>
                  <a:outerShdw blurRad="38100" dist="38100" dir="2700000" algn="tl">
                    <a:srgbClr val="000000">
                      <a:alpha val="43137"/>
                    </a:srgbClr>
                  </a:outerShdw>
                </a:effectLst>
                <a:uLnTx/>
                <a:uFillTx/>
                <a:latin typeface="+mn-lt"/>
                <a:ea typeface="+mn-ea"/>
                <a:cs typeface="+mn-cs"/>
              </a:rPr>
              <a:t>uterus</a:t>
            </a:r>
            <a:r>
              <a:rPr kumimoji="0" lang="tr-TR" sz="2500" b="1" i="0" u="none" strike="noStrike" kern="0" cap="none" spc="0" normalizeH="0" baseline="0" noProof="0" dirty="0" smtClean="0">
                <a:ln>
                  <a:noFill/>
                </a:ln>
                <a:solidFill>
                  <a:schemeClr val="tx1"/>
                </a:solidFill>
                <a:effectLst>
                  <a:outerShdw blurRad="38100" dist="38100" dir="2700000" algn="tl">
                    <a:srgbClr val="000000">
                      <a:alpha val="43137"/>
                    </a:srgbClr>
                  </a:outerShdw>
                </a:effectLst>
                <a:uLnTx/>
                <a:uFillTx/>
                <a:latin typeface="+mn-lt"/>
                <a:ea typeface="+mn-ea"/>
                <a:cs typeface="+mn-cs"/>
              </a:rPr>
              <a:t> duvarında asimetrik kalınlaşma</a:t>
            </a:r>
          </a:p>
          <a:p>
            <a:pPr marL="311150" marR="0" lvl="0" indent="-311150" algn="l" defTabSz="828675" rtl="0" eaLnBrk="0" fontAlgn="base" latinLnBrk="0" hangingPunct="0">
              <a:lnSpc>
                <a:spcPct val="100000"/>
              </a:lnSpc>
              <a:spcBef>
                <a:spcPct val="20000"/>
              </a:spcBef>
              <a:spcAft>
                <a:spcPct val="0"/>
              </a:spcAft>
              <a:buClr>
                <a:schemeClr val="tx1"/>
              </a:buClr>
              <a:buSzTx/>
              <a:buFontTx/>
              <a:buChar char="•"/>
              <a:tabLst/>
              <a:defRPr/>
            </a:pPr>
            <a:r>
              <a:rPr kumimoji="0" lang="tr-TR" sz="2500" b="1" i="0" u="none" strike="noStrike" kern="0" cap="none" spc="0" normalizeH="0" baseline="0" noProof="0" dirty="0" err="1" smtClean="0">
                <a:ln>
                  <a:noFill/>
                </a:ln>
                <a:solidFill>
                  <a:schemeClr val="tx1"/>
                </a:solidFill>
                <a:effectLst>
                  <a:outerShdw blurRad="38100" dist="38100" dir="2700000" algn="tl">
                    <a:srgbClr val="000000">
                      <a:alpha val="43137"/>
                    </a:srgbClr>
                  </a:outerShdw>
                </a:effectLst>
                <a:uLnTx/>
                <a:uFillTx/>
                <a:latin typeface="+mn-lt"/>
                <a:ea typeface="+mn-ea"/>
                <a:cs typeface="+mn-cs"/>
              </a:rPr>
              <a:t>Endometriyum</a:t>
            </a:r>
            <a:r>
              <a:rPr kumimoji="0" lang="tr-TR" sz="2500" b="1" i="0" u="none" strike="noStrike" kern="0" cap="none" spc="0" normalizeH="0" baseline="0" noProof="0" dirty="0" smtClean="0">
                <a:ln>
                  <a:noFill/>
                </a:ln>
                <a:solidFill>
                  <a:schemeClr val="tx1"/>
                </a:solidFill>
                <a:effectLst>
                  <a:outerShdw blurRad="38100" dist="38100" dir="2700000" algn="tl">
                    <a:srgbClr val="000000">
                      <a:alpha val="43137"/>
                    </a:srgbClr>
                  </a:outerShdw>
                </a:effectLst>
                <a:uLnTx/>
                <a:uFillTx/>
                <a:latin typeface="+mn-lt"/>
                <a:ea typeface="+mn-ea"/>
                <a:cs typeface="+mn-cs"/>
              </a:rPr>
              <a:t>-</a:t>
            </a:r>
            <a:r>
              <a:rPr kumimoji="0" lang="tr-TR" sz="2500" b="1" i="0" u="none" strike="noStrike" kern="0" cap="none" spc="0" normalizeH="0" baseline="0" noProof="0" dirty="0" err="1" smtClean="0">
                <a:ln>
                  <a:noFill/>
                </a:ln>
                <a:solidFill>
                  <a:schemeClr val="tx1"/>
                </a:solidFill>
                <a:effectLst>
                  <a:outerShdw blurRad="38100" dist="38100" dir="2700000" algn="tl">
                    <a:srgbClr val="000000">
                      <a:alpha val="43137"/>
                    </a:srgbClr>
                  </a:outerShdw>
                </a:effectLst>
                <a:uLnTx/>
                <a:uFillTx/>
                <a:latin typeface="+mn-lt"/>
                <a:ea typeface="+mn-ea"/>
                <a:cs typeface="+mn-cs"/>
              </a:rPr>
              <a:t>myometriyum</a:t>
            </a:r>
            <a:r>
              <a:rPr kumimoji="0" lang="tr-TR" sz="2500" b="1" i="0" u="none" strike="noStrike" kern="0" cap="none" spc="0" normalizeH="0" baseline="0" noProof="0" dirty="0" smtClean="0">
                <a:ln>
                  <a:noFill/>
                </a:ln>
                <a:solidFill>
                  <a:schemeClr val="tx1"/>
                </a:solidFill>
                <a:effectLst>
                  <a:outerShdw blurRad="38100" dist="38100" dir="2700000" algn="tl">
                    <a:srgbClr val="000000">
                      <a:alpha val="43137"/>
                    </a:srgbClr>
                  </a:outerShdw>
                </a:effectLst>
                <a:uLnTx/>
                <a:uFillTx/>
                <a:latin typeface="+mn-lt"/>
                <a:ea typeface="+mn-ea"/>
                <a:cs typeface="+mn-cs"/>
              </a:rPr>
              <a:t>  bileşkesinin  zor seçilmesi</a:t>
            </a:r>
          </a:p>
          <a:p>
            <a:pPr marL="311150" marR="0" lvl="0" indent="-311150" algn="l" defTabSz="828675" rtl="0" eaLnBrk="0" fontAlgn="base" latinLnBrk="0" hangingPunct="0">
              <a:lnSpc>
                <a:spcPct val="100000"/>
              </a:lnSpc>
              <a:spcBef>
                <a:spcPct val="20000"/>
              </a:spcBef>
              <a:spcAft>
                <a:spcPct val="0"/>
              </a:spcAft>
              <a:buClr>
                <a:schemeClr val="tx1"/>
              </a:buClr>
              <a:buSzTx/>
              <a:buFontTx/>
              <a:buChar char="•"/>
              <a:tabLst/>
              <a:defRPr/>
            </a:pPr>
            <a:r>
              <a:rPr kumimoji="0" lang="tr-TR" sz="2500" b="1" i="0" u="none" strike="noStrike" kern="0" cap="none" spc="0" normalizeH="0" baseline="0" noProof="0" dirty="0" err="1" smtClean="0">
                <a:ln>
                  <a:noFill/>
                </a:ln>
                <a:solidFill>
                  <a:schemeClr val="tx1"/>
                </a:solidFill>
                <a:effectLst>
                  <a:outerShdw blurRad="38100" dist="38100" dir="2700000" algn="tl">
                    <a:srgbClr val="000000">
                      <a:alpha val="43137"/>
                    </a:srgbClr>
                  </a:outerShdw>
                </a:effectLst>
                <a:uLnTx/>
                <a:uFillTx/>
                <a:latin typeface="+mn-lt"/>
                <a:ea typeface="+mn-ea"/>
                <a:cs typeface="+mn-cs"/>
              </a:rPr>
              <a:t>Fokal</a:t>
            </a:r>
            <a:r>
              <a:rPr kumimoji="0" lang="tr-TR" sz="2500" b="1" i="0" u="none" strike="noStrike" kern="0" cap="none" spc="0" normalizeH="0" baseline="0" noProof="0" dirty="0" smtClean="0">
                <a:ln>
                  <a:noFill/>
                </a:ln>
                <a:solidFill>
                  <a:schemeClr val="tx1"/>
                </a:solidFill>
                <a:effectLst>
                  <a:outerShdw blurRad="38100" dist="38100" dir="2700000" algn="tl">
                    <a:srgbClr val="000000">
                      <a:alpha val="43137"/>
                    </a:srgbClr>
                  </a:outerShdw>
                </a:effectLst>
                <a:uLnTx/>
                <a:uFillTx/>
                <a:latin typeface="+mn-lt"/>
                <a:ea typeface="+mn-ea"/>
                <a:cs typeface="+mn-cs"/>
              </a:rPr>
              <a:t> veya </a:t>
            </a:r>
            <a:r>
              <a:rPr kumimoji="0" lang="tr-TR" sz="2500" b="1" i="0" u="none" strike="noStrike" kern="0" cap="none" spc="0" normalizeH="0" baseline="0" noProof="0" dirty="0" err="1" smtClean="0">
                <a:ln>
                  <a:noFill/>
                </a:ln>
                <a:solidFill>
                  <a:schemeClr val="tx1"/>
                </a:solidFill>
                <a:effectLst>
                  <a:outerShdw blurRad="38100" dist="38100" dir="2700000" algn="tl">
                    <a:srgbClr val="000000">
                      <a:alpha val="43137"/>
                    </a:srgbClr>
                  </a:outerShdw>
                </a:effectLst>
                <a:uLnTx/>
                <a:uFillTx/>
                <a:latin typeface="+mn-lt"/>
                <a:ea typeface="+mn-ea"/>
                <a:cs typeface="+mn-cs"/>
              </a:rPr>
              <a:t>difüz</a:t>
            </a:r>
            <a:r>
              <a:rPr kumimoji="0" lang="tr-TR" sz="2500" b="1" i="0" u="none" strike="noStrike" kern="0" cap="none" spc="0" normalizeH="0" baseline="0" noProof="0" dirty="0" smtClean="0">
                <a:ln>
                  <a:noFill/>
                </a:ln>
                <a:solidFill>
                  <a:schemeClr val="tx1"/>
                </a:solidFill>
                <a:effectLst>
                  <a:outerShdw blurRad="38100" dist="38100" dir="2700000" algn="tl">
                    <a:srgbClr val="000000">
                      <a:alpha val="43137"/>
                    </a:srgbClr>
                  </a:outerShdw>
                </a:effectLst>
                <a:uLnTx/>
                <a:uFillTx/>
                <a:latin typeface="+mn-lt"/>
                <a:ea typeface="+mn-ea"/>
                <a:cs typeface="+mn-cs"/>
              </a:rPr>
              <a:t> heterojen </a:t>
            </a:r>
            <a:r>
              <a:rPr kumimoji="0" lang="tr-TR" sz="2500" b="1" i="0" u="none" strike="noStrike" kern="0" cap="none" spc="0" normalizeH="0" baseline="0" noProof="0" dirty="0" err="1" smtClean="0">
                <a:ln>
                  <a:noFill/>
                </a:ln>
                <a:solidFill>
                  <a:schemeClr val="tx1"/>
                </a:solidFill>
                <a:effectLst>
                  <a:outerShdw blurRad="38100" dist="38100" dir="2700000" algn="tl">
                    <a:srgbClr val="000000">
                      <a:alpha val="43137"/>
                    </a:srgbClr>
                  </a:outerShdw>
                </a:effectLst>
                <a:uLnTx/>
                <a:uFillTx/>
                <a:latin typeface="+mn-lt"/>
                <a:ea typeface="+mn-ea"/>
                <a:cs typeface="+mn-cs"/>
              </a:rPr>
              <a:t>myometriyum</a:t>
            </a:r>
            <a:r>
              <a:rPr kumimoji="0" lang="tr-TR" sz="2500" b="1" i="0" u="none" strike="noStrike" kern="0" cap="none" spc="0" normalizeH="0" baseline="0" noProof="0" dirty="0" smtClean="0">
                <a:ln>
                  <a:noFill/>
                </a:ln>
                <a:solidFill>
                  <a:schemeClr val="tx1"/>
                </a:solidFill>
                <a:effectLst>
                  <a:outerShdw blurRad="38100" dist="38100" dir="2700000" algn="tl">
                    <a:srgbClr val="000000">
                      <a:alpha val="43137"/>
                    </a:srgbClr>
                  </a:outerShdw>
                </a:effectLst>
                <a:uLnTx/>
                <a:uFillTx/>
                <a:latin typeface="+mn-lt"/>
                <a:ea typeface="+mn-ea"/>
                <a:cs typeface="+mn-cs"/>
              </a:rPr>
              <a:t> </a:t>
            </a:r>
            <a:r>
              <a:rPr kumimoji="0" lang="tr-TR" sz="2500" b="1" i="0" u="none" strike="noStrike" kern="0" cap="none" spc="0" normalizeH="0" baseline="0" noProof="0" dirty="0" err="1" smtClean="0">
                <a:ln>
                  <a:noFill/>
                </a:ln>
                <a:solidFill>
                  <a:schemeClr val="tx1"/>
                </a:solidFill>
                <a:effectLst>
                  <a:outerShdw blurRad="38100" dist="38100" dir="2700000" algn="tl">
                    <a:srgbClr val="000000">
                      <a:alpha val="43137"/>
                    </a:srgbClr>
                  </a:outerShdw>
                </a:effectLst>
                <a:uLnTx/>
                <a:uFillTx/>
                <a:latin typeface="+mn-lt"/>
                <a:ea typeface="+mn-ea"/>
                <a:cs typeface="+mn-cs"/>
              </a:rPr>
              <a:t>ekojenitesi</a:t>
            </a:r>
            <a:endParaRPr kumimoji="0" lang="tr-TR" sz="2500" b="1" i="0" u="none" strike="noStrike" kern="0" cap="none" spc="0" normalizeH="0" baseline="0" noProof="0" dirty="0" smtClean="0">
              <a:ln>
                <a:noFill/>
              </a:ln>
              <a:solidFill>
                <a:schemeClr val="tx1"/>
              </a:solidFill>
              <a:effectLst>
                <a:outerShdw blurRad="38100" dist="38100" dir="2700000" algn="tl">
                  <a:srgbClr val="000000">
                    <a:alpha val="43137"/>
                  </a:srgbClr>
                </a:outerShdw>
              </a:effectLst>
              <a:uLnTx/>
              <a:uFillTx/>
              <a:latin typeface="+mn-lt"/>
              <a:ea typeface="+mn-ea"/>
              <a:cs typeface="+mn-cs"/>
            </a:endParaRPr>
          </a:p>
          <a:p>
            <a:pPr marL="311150" marR="0" lvl="0" indent="-311150" algn="l" defTabSz="828675" rtl="0" eaLnBrk="0" fontAlgn="base" latinLnBrk="0" hangingPunct="0">
              <a:lnSpc>
                <a:spcPct val="100000"/>
              </a:lnSpc>
              <a:spcBef>
                <a:spcPct val="20000"/>
              </a:spcBef>
              <a:spcAft>
                <a:spcPct val="0"/>
              </a:spcAft>
              <a:buClr>
                <a:schemeClr val="tx1"/>
              </a:buClr>
              <a:buSzTx/>
              <a:buFontTx/>
              <a:buChar char="•"/>
              <a:tabLst/>
              <a:defRPr/>
            </a:pPr>
            <a:r>
              <a:rPr kumimoji="0" lang="tr-TR" sz="2500" b="1" i="0" u="none" strike="noStrike" kern="0" cap="none" spc="0" normalizeH="0" baseline="0" noProof="0" dirty="0" err="1" smtClean="0">
                <a:ln>
                  <a:noFill/>
                </a:ln>
                <a:solidFill>
                  <a:schemeClr val="tx1"/>
                </a:solidFill>
                <a:effectLst>
                  <a:outerShdw blurRad="38100" dist="38100" dir="2700000" algn="tl">
                    <a:srgbClr val="000000">
                      <a:alpha val="43137"/>
                    </a:srgbClr>
                  </a:outerShdw>
                </a:effectLst>
                <a:uLnTx/>
                <a:uFillTx/>
                <a:latin typeface="+mn-lt"/>
                <a:ea typeface="+mn-ea"/>
                <a:cs typeface="+mn-cs"/>
              </a:rPr>
              <a:t>Myometriyumda</a:t>
            </a:r>
            <a:r>
              <a:rPr kumimoji="0" lang="tr-TR" sz="2500" b="1" i="0" u="none" strike="noStrike" kern="0" cap="none" spc="0" normalizeH="0" baseline="0" noProof="0" dirty="0" smtClean="0">
                <a:ln>
                  <a:noFill/>
                </a:ln>
                <a:solidFill>
                  <a:schemeClr val="tx1"/>
                </a:solidFill>
                <a:effectLst>
                  <a:outerShdw blurRad="38100" dist="38100" dir="2700000" algn="tl">
                    <a:srgbClr val="000000">
                      <a:alpha val="43137"/>
                    </a:srgbClr>
                  </a:outerShdw>
                </a:effectLst>
                <a:uLnTx/>
                <a:uFillTx/>
                <a:latin typeface="+mn-lt"/>
                <a:ea typeface="+mn-ea"/>
                <a:cs typeface="+mn-cs"/>
              </a:rPr>
              <a:t> lineer </a:t>
            </a:r>
            <a:r>
              <a:rPr kumimoji="0" lang="tr-TR" sz="2500" b="1" i="0" u="none" strike="noStrike" kern="0" cap="none" spc="0" normalizeH="0" baseline="0" noProof="0" dirty="0" err="1" smtClean="0">
                <a:ln>
                  <a:noFill/>
                </a:ln>
                <a:solidFill>
                  <a:schemeClr val="tx1"/>
                </a:solidFill>
                <a:effectLst>
                  <a:outerShdw blurRad="38100" dist="38100" dir="2700000" algn="tl">
                    <a:srgbClr val="000000">
                      <a:alpha val="43137"/>
                    </a:srgbClr>
                  </a:outerShdw>
                </a:effectLst>
                <a:uLnTx/>
                <a:uFillTx/>
                <a:latin typeface="+mn-lt"/>
                <a:ea typeface="+mn-ea"/>
                <a:cs typeface="+mn-cs"/>
              </a:rPr>
              <a:t>ekojenite</a:t>
            </a:r>
            <a:endParaRPr kumimoji="0" lang="tr-TR" sz="2500" b="1" i="0" u="none" strike="noStrike" kern="0" cap="none" spc="0" normalizeH="0" baseline="0" noProof="0" dirty="0" smtClean="0">
              <a:ln>
                <a:noFill/>
              </a:ln>
              <a:solidFill>
                <a:schemeClr val="tx1"/>
              </a:solidFill>
              <a:effectLst>
                <a:outerShdw blurRad="38100" dist="38100" dir="2700000" algn="tl">
                  <a:srgbClr val="000000">
                    <a:alpha val="43137"/>
                  </a:srgbClr>
                </a:outerShdw>
              </a:effectLst>
              <a:uLnTx/>
              <a:uFillTx/>
              <a:latin typeface="+mn-lt"/>
              <a:ea typeface="+mn-ea"/>
              <a:cs typeface="+mn-cs"/>
            </a:endParaRPr>
          </a:p>
          <a:p>
            <a:pPr marL="311150" marR="0" lvl="0" indent="-311150" algn="l" defTabSz="828675" rtl="0" eaLnBrk="0" fontAlgn="base" latinLnBrk="0" hangingPunct="0">
              <a:lnSpc>
                <a:spcPct val="100000"/>
              </a:lnSpc>
              <a:spcBef>
                <a:spcPct val="20000"/>
              </a:spcBef>
              <a:spcAft>
                <a:spcPct val="0"/>
              </a:spcAft>
              <a:buClr>
                <a:schemeClr val="tx1"/>
              </a:buClr>
              <a:buSzTx/>
              <a:buFontTx/>
              <a:buChar char="•"/>
              <a:tabLst/>
              <a:defRPr/>
            </a:pPr>
            <a:r>
              <a:rPr kumimoji="0" lang="tr-TR" sz="2500" b="1" i="0" u="none" strike="noStrike" kern="0" cap="none" spc="0" normalizeH="0" baseline="0" noProof="0" dirty="0" err="1" smtClean="0">
                <a:ln>
                  <a:noFill/>
                </a:ln>
                <a:solidFill>
                  <a:schemeClr val="tx1"/>
                </a:solidFill>
                <a:effectLst>
                  <a:outerShdw blurRad="38100" dist="38100" dir="2700000" algn="tl">
                    <a:srgbClr val="000000">
                      <a:alpha val="43137"/>
                    </a:srgbClr>
                  </a:outerShdw>
                </a:effectLst>
                <a:uLnTx/>
                <a:uFillTx/>
                <a:latin typeface="+mn-lt"/>
                <a:ea typeface="+mn-ea"/>
                <a:cs typeface="+mn-cs"/>
              </a:rPr>
              <a:t>Myometriyumda</a:t>
            </a:r>
            <a:r>
              <a:rPr kumimoji="0" lang="tr-TR" sz="2500" b="1" i="0" u="none" strike="noStrike" kern="0" cap="none" spc="0" normalizeH="0" baseline="0" noProof="0" dirty="0" smtClean="0">
                <a:ln>
                  <a:noFill/>
                </a:ln>
                <a:solidFill>
                  <a:schemeClr val="tx1"/>
                </a:solidFill>
                <a:effectLst>
                  <a:outerShdw blurRad="38100" dist="38100" dir="2700000" algn="tl">
                    <a:srgbClr val="000000">
                      <a:alpha val="43137"/>
                    </a:srgbClr>
                  </a:outerShdw>
                </a:effectLst>
                <a:uLnTx/>
                <a:uFillTx/>
                <a:latin typeface="+mn-lt"/>
                <a:ea typeface="+mn-ea"/>
                <a:cs typeface="+mn-cs"/>
              </a:rPr>
              <a:t> kist </a:t>
            </a:r>
          </a:p>
          <a:p>
            <a:pPr marL="311150" marR="0" lvl="0" indent="-311150" algn="l" defTabSz="828675" rtl="0" eaLnBrk="0" fontAlgn="base" latinLnBrk="0" hangingPunct="0">
              <a:lnSpc>
                <a:spcPct val="100000"/>
              </a:lnSpc>
              <a:spcBef>
                <a:spcPct val="20000"/>
              </a:spcBef>
              <a:spcAft>
                <a:spcPct val="0"/>
              </a:spcAft>
              <a:buClr>
                <a:schemeClr val="tx1"/>
              </a:buClr>
              <a:buSzTx/>
              <a:buFontTx/>
              <a:buChar char="•"/>
              <a:tabLst/>
              <a:defRPr/>
            </a:pPr>
            <a:r>
              <a:rPr kumimoji="0" lang="tr-TR" sz="2500" b="1" i="0" u="none" strike="noStrike" kern="0" cap="none" spc="0" normalizeH="0" baseline="0" noProof="0" dirty="0" err="1" smtClean="0">
                <a:ln>
                  <a:noFill/>
                </a:ln>
                <a:solidFill>
                  <a:schemeClr val="tx1"/>
                </a:solidFill>
                <a:effectLst>
                  <a:outerShdw blurRad="38100" dist="38100" dir="2700000" algn="tl">
                    <a:srgbClr val="000000">
                      <a:alpha val="43137"/>
                    </a:srgbClr>
                  </a:outerShdw>
                </a:effectLst>
                <a:uLnTx/>
                <a:uFillTx/>
                <a:latin typeface="+mn-lt"/>
                <a:ea typeface="+mn-ea"/>
                <a:cs typeface="+mn-cs"/>
              </a:rPr>
              <a:t>Myom</a:t>
            </a:r>
            <a:r>
              <a:rPr kumimoji="0" lang="tr-TR" sz="2500" b="1" i="0" u="none" strike="noStrike" kern="0" cap="none" spc="0" normalizeH="0" baseline="0" noProof="0" dirty="0" smtClean="0">
                <a:ln>
                  <a:noFill/>
                </a:ln>
                <a:solidFill>
                  <a:schemeClr val="tx1"/>
                </a:solidFill>
                <a:effectLst>
                  <a:outerShdw blurRad="38100" dist="38100" dir="2700000" algn="tl">
                    <a:srgbClr val="000000">
                      <a:alpha val="43137"/>
                    </a:srgbClr>
                  </a:outerShdw>
                </a:effectLst>
                <a:uLnTx/>
                <a:uFillTx/>
                <a:latin typeface="+mn-lt"/>
                <a:ea typeface="+mn-ea"/>
                <a:cs typeface="+mn-cs"/>
              </a:rPr>
              <a:t> gibi sınırları belli olmayan, ama anormal ekoda </a:t>
            </a:r>
            <a:r>
              <a:rPr kumimoji="0" lang="tr-TR" sz="2500" b="1" i="0" u="none" strike="noStrike" kern="0" cap="none" spc="0" normalizeH="0" baseline="0" noProof="0" dirty="0" err="1" smtClean="0">
                <a:ln>
                  <a:noFill/>
                </a:ln>
                <a:solidFill>
                  <a:schemeClr val="tx1"/>
                </a:solidFill>
                <a:effectLst>
                  <a:outerShdw blurRad="38100" dist="38100" dir="2700000" algn="tl">
                    <a:srgbClr val="000000">
                      <a:alpha val="43137"/>
                    </a:srgbClr>
                  </a:outerShdw>
                </a:effectLst>
                <a:uLnTx/>
                <a:uFillTx/>
                <a:latin typeface="+mn-lt"/>
                <a:ea typeface="+mn-ea"/>
                <a:cs typeface="+mn-cs"/>
              </a:rPr>
              <a:t>myometriyum</a:t>
            </a:r>
            <a:endParaRPr kumimoji="0" lang="tr-TR" sz="2500" b="1" i="0" u="none" strike="noStrike" kern="0" cap="none" spc="0" normalizeH="0" baseline="0" noProof="0" dirty="0" smtClean="0">
              <a:ln>
                <a:noFill/>
              </a:ln>
              <a:solidFill>
                <a:schemeClr val="tx1"/>
              </a:solidFill>
              <a:effectLst>
                <a:outerShdw blurRad="38100" dist="38100" dir="2700000" algn="tl">
                  <a:srgbClr val="000000">
                    <a:alpha val="43137"/>
                  </a:srgbClr>
                </a:outerShdw>
              </a:effectLst>
              <a:uLnTx/>
              <a:uFillTx/>
              <a:latin typeface="+mn-lt"/>
              <a:ea typeface="+mn-ea"/>
              <a:cs typeface="+mn-cs"/>
            </a:endParaRPr>
          </a:p>
          <a:p>
            <a:pPr marL="311150" lvl="0" indent="-311150" defTabSz="828675" eaLnBrk="0" hangingPunct="0">
              <a:spcBef>
                <a:spcPct val="20000"/>
              </a:spcBef>
              <a:buClr>
                <a:srgbClr val="FFFFFF"/>
              </a:buClr>
              <a:buFontTx/>
              <a:buChar char="•"/>
            </a:pPr>
            <a:r>
              <a:rPr lang="tr-TR" sz="2500" kern="0" dirty="0" err="1" smtClean="0">
                <a:solidFill>
                  <a:srgbClr val="FFFFFF"/>
                </a:solidFill>
                <a:latin typeface="Arial"/>
                <a:cs typeface="+mn-cs"/>
              </a:rPr>
              <a:t>Vaskülarizasyonda</a:t>
            </a:r>
            <a:r>
              <a:rPr lang="tr-TR" sz="2500" kern="0" dirty="0" smtClean="0">
                <a:solidFill>
                  <a:srgbClr val="FFFFFF"/>
                </a:solidFill>
                <a:latin typeface="Arial"/>
                <a:cs typeface="+mn-cs"/>
              </a:rPr>
              <a:t> artış ve farklılıklar</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500"/>
                                  </p:stCondLst>
                                  <p:childTnLst>
                                    <p:set>
                                      <p:cBhvr>
                                        <p:cTn id="6" dur="1" fill="hold">
                                          <p:stCondLst>
                                            <p:cond delay="0"/>
                                          </p:stCondLst>
                                        </p:cTn>
                                        <p:tgtEl>
                                          <p:spTgt spid="5"/>
                                        </p:tgtEl>
                                        <p:attrNameLst>
                                          <p:attrName>style.visibility</p:attrName>
                                        </p:attrNameLst>
                                      </p:cBhvr>
                                      <p:to>
                                        <p:strVal val="visible"/>
                                      </p:to>
                                    </p:set>
                                    <p:animEffect transition="in" filter="dissolve">
                                      <p:cBhvr>
                                        <p:cTn id="7"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42" name="Picture 2"/>
          <p:cNvPicPr>
            <a:picLocks noChangeAspect="1" noChangeArrowheads="1"/>
          </p:cNvPicPr>
          <p:nvPr/>
        </p:nvPicPr>
        <p:blipFill>
          <a:blip r:embed="rId2" cstate="print"/>
          <a:srcRect/>
          <a:stretch>
            <a:fillRect/>
          </a:stretch>
        </p:blipFill>
        <p:spPr bwMode="auto">
          <a:xfrm>
            <a:off x="0" y="14858"/>
            <a:ext cx="9144000" cy="6843142"/>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68610" name="Picture 2"/>
          <p:cNvPicPr>
            <a:picLocks noChangeAspect="1" noChangeArrowheads="1"/>
          </p:cNvPicPr>
          <p:nvPr/>
        </p:nvPicPr>
        <p:blipFill>
          <a:blip r:embed="rId2" cstate="print"/>
          <a:srcRect/>
          <a:stretch>
            <a:fillRect/>
          </a:stretch>
        </p:blipFill>
        <p:spPr bwMode="auto">
          <a:xfrm>
            <a:off x="0" y="0"/>
            <a:ext cx="9144000" cy="6782081"/>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2051" name="Picture 3"/>
          <p:cNvPicPr>
            <a:picLocks noChangeAspect="1" noChangeArrowheads="1"/>
          </p:cNvPicPr>
          <p:nvPr/>
        </p:nvPicPr>
        <p:blipFill>
          <a:blip r:embed="rId2" cstate="print"/>
          <a:srcRect/>
          <a:stretch>
            <a:fillRect/>
          </a:stretch>
        </p:blipFill>
        <p:spPr bwMode="auto">
          <a:xfrm>
            <a:off x="0" y="0"/>
            <a:ext cx="9144000" cy="6750149"/>
          </a:xfrm>
          <a:prstGeom prst="rect">
            <a:avLst/>
          </a:prstGeom>
          <a:noFill/>
          <a:ln w="9525">
            <a:noFill/>
            <a:miter lim="800000"/>
            <a:headEnd/>
            <a:tailEnd/>
          </a:ln>
          <a:effectLst/>
        </p:spPr>
      </p:pic>
      <p:sp>
        <p:nvSpPr>
          <p:cNvPr id="6" name="Rectangle 5"/>
          <p:cNvSpPr/>
          <p:nvPr/>
        </p:nvSpPr>
        <p:spPr bwMode="auto">
          <a:xfrm>
            <a:off x="3571868" y="4000504"/>
            <a:ext cx="5072098" cy="1928826"/>
          </a:xfrm>
          <a:prstGeom prst="rect">
            <a:avLst/>
          </a:prstGeom>
          <a:noFill/>
          <a:ln w="76200" cap="flat" cmpd="sng" algn="ctr">
            <a:solidFill>
              <a:srgbClr val="FF0000"/>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4" name="Rounded Rectangle 3"/>
          <p:cNvSpPr/>
          <p:nvPr/>
        </p:nvSpPr>
        <p:spPr bwMode="auto">
          <a:xfrm>
            <a:off x="3923928" y="5229200"/>
            <a:ext cx="4392488" cy="504056"/>
          </a:xfrm>
          <a:prstGeom prst="roundRect">
            <a:avLst/>
          </a:prstGeom>
          <a:noFill/>
          <a:ln w="76200" cap="flat" cmpd="sng" algn="ctr">
            <a:solidFill>
              <a:srgbClr val="00FFFF"/>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tr-TR" dirty="0"/>
          </a:p>
        </p:txBody>
      </p:sp>
      <p:sp>
        <p:nvSpPr>
          <p:cNvPr id="3" name="Content Placeholder 2"/>
          <p:cNvSpPr>
            <a:spLocks noGrp="1"/>
          </p:cNvSpPr>
          <p:nvPr>
            <p:ph sz="half" idx="1"/>
          </p:nvPr>
        </p:nvSpPr>
        <p:spPr>
          <a:xfrm>
            <a:off x="480216" y="3284537"/>
            <a:ext cx="3948907" cy="3573463"/>
          </a:xfrm>
        </p:spPr>
        <p:txBody>
          <a:bodyPr/>
          <a:lstStyle/>
          <a:p>
            <a:r>
              <a:rPr lang="tr-TR" sz="2400" dirty="0" smtClean="0">
                <a:solidFill>
                  <a:srgbClr val="00FF00"/>
                </a:solidFill>
              </a:rPr>
              <a:t>En özgül 2D özelliği:</a:t>
            </a:r>
          </a:p>
          <a:p>
            <a:endParaRPr lang="tr-TR" sz="2400" dirty="0"/>
          </a:p>
          <a:p>
            <a:pPr marL="0" indent="0">
              <a:buNone/>
            </a:pPr>
            <a:r>
              <a:rPr lang="tr-TR" sz="2400" u="sng" dirty="0" err="1" smtClean="0">
                <a:solidFill>
                  <a:srgbClr val="00FF00"/>
                </a:solidFill>
              </a:rPr>
              <a:t>Myometrial</a:t>
            </a:r>
            <a:r>
              <a:rPr lang="tr-TR" sz="2400" u="sng" dirty="0" smtClean="0">
                <a:solidFill>
                  <a:srgbClr val="00FF00"/>
                </a:solidFill>
              </a:rPr>
              <a:t> kistler</a:t>
            </a:r>
          </a:p>
          <a:p>
            <a:pPr marL="0" indent="0">
              <a:buNone/>
            </a:pPr>
            <a:r>
              <a:rPr lang="tr-TR" sz="2400" dirty="0" smtClean="0"/>
              <a:t>Özgüllük %98</a:t>
            </a:r>
          </a:p>
          <a:p>
            <a:pPr marL="0" indent="0">
              <a:buNone/>
            </a:pPr>
            <a:r>
              <a:rPr lang="tr-TR" sz="2400" dirty="0" smtClean="0"/>
              <a:t>Doğruluk %78 </a:t>
            </a:r>
            <a:endParaRPr lang="tr-TR" sz="2400" dirty="0"/>
          </a:p>
        </p:txBody>
      </p:sp>
      <p:sp>
        <p:nvSpPr>
          <p:cNvPr id="4" name="Content Placeholder 3"/>
          <p:cNvSpPr>
            <a:spLocks noGrp="1"/>
          </p:cNvSpPr>
          <p:nvPr>
            <p:ph sz="half" idx="2"/>
          </p:nvPr>
        </p:nvSpPr>
        <p:spPr>
          <a:xfrm>
            <a:off x="5075334" y="3291908"/>
            <a:ext cx="4068666" cy="3637554"/>
          </a:xfrm>
        </p:spPr>
        <p:txBody>
          <a:bodyPr/>
          <a:lstStyle/>
          <a:p>
            <a:r>
              <a:rPr lang="tr-TR" sz="2400" dirty="0" smtClean="0">
                <a:solidFill>
                  <a:srgbClr val="00FFFF"/>
                </a:solidFill>
              </a:rPr>
              <a:t>En duyarlı 2D özelliği:</a:t>
            </a:r>
          </a:p>
          <a:p>
            <a:endParaRPr lang="tr-TR" sz="2400" dirty="0"/>
          </a:p>
          <a:p>
            <a:pPr marL="0" indent="0">
              <a:buNone/>
            </a:pPr>
            <a:r>
              <a:rPr lang="tr-TR" sz="2400" u="sng" dirty="0" smtClean="0">
                <a:solidFill>
                  <a:srgbClr val="00FFFF"/>
                </a:solidFill>
              </a:rPr>
              <a:t>Heterojen endometrium</a:t>
            </a:r>
          </a:p>
          <a:p>
            <a:pPr marL="0" indent="0">
              <a:buNone/>
            </a:pPr>
            <a:r>
              <a:rPr lang="tr-TR" sz="2400" dirty="0" smtClean="0"/>
              <a:t>Duyarlılık %88</a:t>
            </a:r>
          </a:p>
          <a:p>
            <a:pPr marL="0" indent="0">
              <a:buNone/>
            </a:pPr>
            <a:r>
              <a:rPr lang="tr-TR" sz="2400" dirty="0" smtClean="0"/>
              <a:t>Doğruluk %75</a:t>
            </a:r>
            <a:endParaRPr lang="tr-TR" sz="2400" dirty="0"/>
          </a:p>
        </p:txBody>
      </p:sp>
      <p:pic>
        <p:nvPicPr>
          <p:cNvPr id="5"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428604"/>
            <a:ext cx="9127843" cy="149025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77532802"/>
      </p:ext>
    </p:extLst>
  </p:cSld>
  <p:clrMapOvr>
    <a:masterClrMapping/>
  </p:clrMapOvr>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24578" name="Picture 2"/>
          <p:cNvPicPr>
            <a:picLocks noGrp="1" noChangeAspect="1" noChangeArrowheads="1"/>
          </p:cNvPicPr>
          <p:nvPr>
            <p:ph idx="1"/>
          </p:nvPr>
        </p:nvPicPr>
        <p:blipFill>
          <a:blip r:embed="rId2" cstate="print"/>
          <a:srcRect/>
          <a:stretch>
            <a:fillRect/>
          </a:stretch>
        </p:blipFill>
        <p:spPr>
          <a:xfrm>
            <a:off x="134938" y="115888"/>
            <a:ext cx="4076700" cy="3429000"/>
          </a:xfrm>
        </p:spPr>
      </p:pic>
      <p:pic>
        <p:nvPicPr>
          <p:cNvPr id="24579" name="Picture 3"/>
          <p:cNvPicPr>
            <a:picLocks noChangeAspect="1" noChangeArrowheads="1"/>
          </p:cNvPicPr>
          <p:nvPr/>
        </p:nvPicPr>
        <p:blipFill>
          <a:blip r:embed="rId3" cstate="print"/>
          <a:srcRect/>
          <a:stretch>
            <a:fillRect/>
          </a:stretch>
        </p:blipFill>
        <p:spPr bwMode="auto">
          <a:xfrm>
            <a:off x="5111750" y="115888"/>
            <a:ext cx="3924300" cy="3448050"/>
          </a:xfrm>
          <a:prstGeom prst="rect">
            <a:avLst/>
          </a:prstGeom>
          <a:noFill/>
          <a:ln w="9525">
            <a:noFill/>
            <a:miter lim="800000"/>
            <a:headEnd/>
            <a:tailEnd/>
          </a:ln>
        </p:spPr>
      </p:pic>
      <p:pic>
        <p:nvPicPr>
          <p:cNvPr id="24580" name="Picture 4"/>
          <p:cNvPicPr>
            <a:picLocks noChangeAspect="1" noChangeArrowheads="1"/>
          </p:cNvPicPr>
          <p:nvPr/>
        </p:nvPicPr>
        <p:blipFill>
          <a:blip r:embed="rId4" cstate="print"/>
          <a:srcRect/>
          <a:stretch>
            <a:fillRect/>
          </a:stretch>
        </p:blipFill>
        <p:spPr bwMode="auto">
          <a:xfrm>
            <a:off x="3087688" y="3429000"/>
            <a:ext cx="3571875" cy="3400425"/>
          </a:xfrm>
          <a:prstGeom prst="rect">
            <a:avLst/>
          </a:prstGeom>
          <a:noFill/>
          <a:ln w="9525">
            <a:noFill/>
            <a:miter lim="800000"/>
            <a:headEnd/>
            <a:tailEnd/>
          </a:ln>
        </p:spPr>
      </p:pic>
      <p:sp>
        <p:nvSpPr>
          <p:cNvPr id="7" name="TextBox 6"/>
          <p:cNvSpPr txBox="1"/>
          <p:nvPr/>
        </p:nvSpPr>
        <p:spPr>
          <a:xfrm>
            <a:off x="34925" y="4233863"/>
            <a:ext cx="3168650" cy="1938337"/>
          </a:xfrm>
          <a:prstGeom prst="rect">
            <a:avLst/>
          </a:prstGeom>
          <a:noFill/>
        </p:spPr>
        <p:txBody>
          <a:bodyPr>
            <a:spAutoFit/>
          </a:bodyPr>
          <a:lstStyle/>
          <a:p>
            <a:pPr eaLnBrk="0" hangingPunct="0">
              <a:defRPr/>
            </a:pPr>
            <a:r>
              <a:rPr lang="tr-TR" sz="4000" dirty="0">
                <a:solidFill>
                  <a:srgbClr val="FFC000"/>
                </a:solidFill>
                <a:effectLst>
                  <a:outerShdw blurRad="38100" dist="38100" dir="2700000" algn="tl">
                    <a:srgbClr val="000000">
                      <a:alpha val="43137"/>
                    </a:srgbClr>
                  </a:outerShdw>
                </a:effectLst>
                <a:latin typeface="Arial" pitchFamily="34" charset="0"/>
                <a:cs typeface="+mn-cs"/>
              </a:rPr>
              <a:t>3D </a:t>
            </a:r>
            <a:r>
              <a:rPr lang="tr-TR" sz="4000" dirty="0" err="1">
                <a:solidFill>
                  <a:srgbClr val="FFC000"/>
                </a:solidFill>
                <a:effectLst>
                  <a:outerShdw blurRad="38100" dist="38100" dir="2700000" algn="tl">
                    <a:srgbClr val="000000">
                      <a:alpha val="43137"/>
                    </a:srgbClr>
                  </a:outerShdw>
                </a:effectLst>
                <a:latin typeface="Arial" pitchFamily="34" charset="0"/>
                <a:cs typeface="+mn-cs"/>
              </a:rPr>
              <a:t>Tv</a:t>
            </a:r>
            <a:r>
              <a:rPr lang="tr-TR" sz="4000" dirty="0">
                <a:solidFill>
                  <a:srgbClr val="FFC000"/>
                </a:solidFill>
                <a:effectLst>
                  <a:outerShdw blurRad="38100" dist="38100" dir="2700000" algn="tl">
                    <a:srgbClr val="000000">
                      <a:alpha val="43137"/>
                    </a:srgbClr>
                  </a:outerShdw>
                </a:effectLst>
                <a:latin typeface="Arial" pitchFamily="34" charset="0"/>
                <a:cs typeface="+mn-cs"/>
              </a:rPr>
              <a:t>-US:</a:t>
            </a:r>
          </a:p>
          <a:p>
            <a:pPr eaLnBrk="0" hangingPunct="0">
              <a:defRPr/>
            </a:pPr>
            <a:r>
              <a:rPr lang="tr-TR" sz="4000" dirty="0">
                <a:solidFill>
                  <a:srgbClr val="FFC000"/>
                </a:solidFill>
                <a:effectLst>
                  <a:outerShdw blurRad="38100" dist="38100" dir="2700000" algn="tl">
                    <a:srgbClr val="000000">
                      <a:alpha val="43137"/>
                    </a:srgbClr>
                  </a:outerShdw>
                </a:effectLst>
                <a:latin typeface="Arial" pitchFamily="34" charset="0"/>
                <a:cs typeface="+mn-cs"/>
              </a:rPr>
              <a:t>Normal Uterus</a:t>
            </a: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5602" name="Title 1"/>
          <p:cNvSpPr>
            <a:spLocks noGrp="1"/>
          </p:cNvSpPr>
          <p:nvPr>
            <p:ph type="title"/>
          </p:nvPr>
        </p:nvSpPr>
        <p:spPr/>
        <p:txBody>
          <a:bodyPr/>
          <a:lstStyle/>
          <a:p>
            <a:r>
              <a:rPr lang="tr-TR" smtClean="0"/>
              <a:t>3D TV-US: </a:t>
            </a:r>
            <a:r>
              <a:rPr lang="tr-TR" smtClean="0">
                <a:solidFill>
                  <a:srgbClr val="00FFFF"/>
                </a:solidFill>
              </a:rPr>
              <a:t>Normal Uterus</a:t>
            </a:r>
          </a:p>
        </p:txBody>
      </p:sp>
      <p:pic>
        <p:nvPicPr>
          <p:cNvPr id="25603" name="Picture 2"/>
          <p:cNvPicPr>
            <a:picLocks noGrp="1" noChangeAspect="1" noChangeArrowheads="1"/>
          </p:cNvPicPr>
          <p:nvPr>
            <p:ph idx="1"/>
          </p:nvPr>
        </p:nvPicPr>
        <p:blipFill>
          <a:blip r:embed="rId2" cstate="print"/>
          <a:srcRect/>
          <a:stretch>
            <a:fillRect/>
          </a:stretch>
        </p:blipFill>
        <p:spPr>
          <a:xfrm>
            <a:off x="0" y="1714500"/>
            <a:ext cx="4643438" cy="4265613"/>
          </a:xfrm>
        </p:spPr>
      </p:pic>
      <p:sp>
        <p:nvSpPr>
          <p:cNvPr id="25604" name="TextBox 3"/>
          <p:cNvSpPr txBox="1">
            <a:spLocks noChangeArrowheads="1"/>
          </p:cNvSpPr>
          <p:nvPr/>
        </p:nvSpPr>
        <p:spPr bwMode="auto">
          <a:xfrm>
            <a:off x="5000625" y="2251075"/>
            <a:ext cx="3714750" cy="3724096"/>
          </a:xfrm>
          <a:prstGeom prst="rect">
            <a:avLst/>
          </a:prstGeom>
          <a:noFill/>
          <a:ln w="9525">
            <a:noFill/>
            <a:miter lim="800000"/>
            <a:headEnd/>
            <a:tailEnd/>
          </a:ln>
        </p:spPr>
        <p:txBody>
          <a:bodyPr>
            <a:spAutoFit/>
          </a:bodyPr>
          <a:lstStyle/>
          <a:p>
            <a:pPr eaLnBrk="0" hangingPunct="0">
              <a:buFont typeface="Arial" charset="0"/>
              <a:buChar char="•"/>
            </a:pPr>
            <a:r>
              <a:rPr lang="tr-TR" sz="2800" dirty="0"/>
              <a:t>Minimum  JZ</a:t>
            </a:r>
          </a:p>
          <a:p>
            <a:pPr eaLnBrk="0" hangingPunct="0"/>
            <a:r>
              <a:rPr lang="tr-TR" sz="2000" i="1" dirty="0"/>
              <a:t>(</a:t>
            </a:r>
            <a:r>
              <a:rPr lang="tr-TR" sz="2000" i="1" dirty="0" err="1"/>
              <a:t>junctional</a:t>
            </a:r>
            <a:r>
              <a:rPr lang="tr-TR" sz="2000" i="1" dirty="0"/>
              <a:t> </a:t>
            </a:r>
            <a:r>
              <a:rPr lang="tr-TR" sz="2000" i="1" dirty="0" err="1" smtClean="0"/>
              <a:t>zone</a:t>
            </a:r>
            <a:r>
              <a:rPr lang="tr-TR" sz="2000" i="1" dirty="0" smtClean="0"/>
              <a:t>=</a:t>
            </a:r>
            <a:r>
              <a:rPr lang="tr-TR" sz="2000" i="1" dirty="0" err="1" smtClean="0"/>
              <a:t>inner</a:t>
            </a:r>
            <a:r>
              <a:rPr lang="tr-TR" sz="2000" i="1" dirty="0" smtClean="0"/>
              <a:t> </a:t>
            </a:r>
            <a:r>
              <a:rPr lang="tr-TR" sz="2000" i="1" dirty="0" err="1" smtClean="0"/>
              <a:t>myometrium</a:t>
            </a:r>
            <a:r>
              <a:rPr lang="tr-TR" sz="2000" i="1" dirty="0" smtClean="0"/>
              <a:t>)</a:t>
            </a:r>
            <a:endParaRPr lang="tr-TR" sz="1800" i="1" dirty="0"/>
          </a:p>
          <a:p>
            <a:pPr eaLnBrk="0" hangingPunct="0">
              <a:buFont typeface="Arial" charset="0"/>
              <a:buChar char="•"/>
            </a:pPr>
            <a:endParaRPr lang="tr-TR" sz="2800" dirty="0"/>
          </a:p>
          <a:p>
            <a:pPr eaLnBrk="0" hangingPunct="0">
              <a:buFont typeface="Arial" charset="0"/>
              <a:buChar char="•"/>
            </a:pPr>
            <a:r>
              <a:rPr lang="tr-TR" sz="2800" dirty="0"/>
              <a:t>Maksimum  JZ</a:t>
            </a:r>
          </a:p>
          <a:p>
            <a:pPr eaLnBrk="0" hangingPunct="0">
              <a:buFont typeface="Arial" charset="0"/>
              <a:buChar char="•"/>
            </a:pPr>
            <a:endParaRPr lang="tr-TR" sz="2800" dirty="0"/>
          </a:p>
          <a:p>
            <a:pPr eaLnBrk="0" hangingPunct="0">
              <a:buFont typeface="Arial" charset="0"/>
              <a:buChar char="•"/>
            </a:pPr>
            <a:r>
              <a:rPr lang="tr-TR" sz="2800" dirty="0"/>
              <a:t>Toplam </a:t>
            </a:r>
            <a:r>
              <a:rPr lang="tr-TR" sz="2800" dirty="0" err="1"/>
              <a:t>myometriyum</a:t>
            </a:r>
            <a:r>
              <a:rPr lang="tr-TR" sz="2800" dirty="0"/>
              <a:t> kalınlığı</a:t>
            </a: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63490" name="Picture 2"/>
          <p:cNvPicPr>
            <a:picLocks noChangeAspect="1" noChangeArrowheads="1"/>
          </p:cNvPicPr>
          <p:nvPr/>
        </p:nvPicPr>
        <p:blipFill>
          <a:blip r:embed="rId2" cstate="print"/>
          <a:srcRect/>
          <a:stretch>
            <a:fillRect/>
          </a:stretch>
        </p:blipFill>
        <p:spPr bwMode="auto">
          <a:xfrm>
            <a:off x="0" y="20100"/>
            <a:ext cx="9143999" cy="68379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62466" name="Picture 2"/>
          <p:cNvPicPr>
            <a:picLocks noChangeAspect="1" noChangeArrowheads="1"/>
          </p:cNvPicPr>
          <p:nvPr/>
        </p:nvPicPr>
        <p:blipFill>
          <a:blip r:embed="rId2" cstate="print"/>
          <a:srcRect/>
          <a:stretch>
            <a:fillRect/>
          </a:stretch>
        </p:blipFill>
        <p:spPr bwMode="auto">
          <a:xfrm>
            <a:off x="0" y="0"/>
            <a:ext cx="9144000" cy="6872858"/>
          </a:xfrm>
          <a:prstGeom prst="rect">
            <a:avLst/>
          </a:prstGeom>
          <a:noFill/>
          <a:ln w="9525">
            <a:noFill/>
            <a:miter lim="800000"/>
            <a:headEnd/>
            <a:tailEnd/>
          </a:ln>
          <a:effectLst/>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2" name="Picture 1" descr="IMG_3621.JPG"/>
          <p:cNvPicPr>
            <a:picLocks noChangeAspect="1"/>
          </p:cNvPicPr>
          <p:nvPr/>
        </p:nvPicPr>
        <p:blipFill>
          <a:blip r:embed="rId2" cstate="print">
            <a:lum bright="-5000" contrast="-5000"/>
          </a:blip>
          <a:stretch>
            <a:fillRect/>
          </a:stretch>
        </p:blipFill>
        <p:spPr>
          <a:xfrm>
            <a:off x="1500166" y="-666779"/>
            <a:ext cx="6000792" cy="8001056"/>
          </a:xfrm>
          <a:prstGeom prst="rect">
            <a:avLst/>
          </a:prstGeom>
        </p:spPr>
      </p:pic>
    </p:spTree>
  </p:cSld>
  <p:clrMapOvr>
    <a:masterClrMapping/>
  </p:clrMapOvr>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26626" name="Picture 2"/>
          <p:cNvPicPr>
            <a:picLocks noGrp="1" noChangeAspect="1" noChangeArrowheads="1"/>
          </p:cNvPicPr>
          <p:nvPr>
            <p:ph idx="1"/>
          </p:nvPr>
        </p:nvPicPr>
        <p:blipFill>
          <a:blip r:embed="rId2" cstate="print"/>
          <a:srcRect/>
          <a:stretch>
            <a:fillRect/>
          </a:stretch>
        </p:blipFill>
        <p:spPr>
          <a:xfrm>
            <a:off x="323850" y="2016125"/>
            <a:ext cx="4095750" cy="3876675"/>
          </a:xfrm>
        </p:spPr>
      </p:pic>
      <p:pic>
        <p:nvPicPr>
          <p:cNvPr id="26627" name="Picture 3"/>
          <p:cNvPicPr>
            <a:picLocks noChangeAspect="1" noChangeArrowheads="1"/>
          </p:cNvPicPr>
          <p:nvPr/>
        </p:nvPicPr>
        <p:blipFill>
          <a:blip r:embed="rId3" cstate="print"/>
          <a:srcRect/>
          <a:stretch>
            <a:fillRect/>
          </a:stretch>
        </p:blipFill>
        <p:spPr bwMode="auto">
          <a:xfrm>
            <a:off x="4589463" y="1828800"/>
            <a:ext cx="4086225" cy="3200400"/>
          </a:xfrm>
          <a:prstGeom prst="rect">
            <a:avLst/>
          </a:prstGeom>
          <a:noFill/>
          <a:ln w="9525">
            <a:noFill/>
            <a:miter lim="800000"/>
            <a:headEnd/>
            <a:tailEnd/>
          </a:ln>
        </p:spPr>
      </p:pic>
      <p:sp>
        <p:nvSpPr>
          <p:cNvPr id="26628" name="Title 1"/>
          <p:cNvSpPr>
            <a:spLocks noGrp="1"/>
          </p:cNvSpPr>
          <p:nvPr>
            <p:ph type="title"/>
          </p:nvPr>
        </p:nvSpPr>
        <p:spPr/>
        <p:txBody>
          <a:bodyPr/>
          <a:lstStyle/>
          <a:p>
            <a:r>
              <a:rPr lang="tr-TR" smtClean="0"/>
              <a:t>3D TV-US: </a:t>
            </a:r>
            <a:r>
              <a:rPr lang="tr-TR" smtClean="0">
                <a:solidFill>
                  <a:srgbClr val="00FFFF"/>
                </a:solidFill>
              </a:rPr>
              <a:t>Adenomyozis</a:t>
            </a: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64514" name="Picture 2"/>
          <p:cNvPicPr>
            <a:picLocks noChangeAspect="1" noChangeArrowheads="1"/>
          </p:cNvPicPr>
          <p:nvPr/>
        </p:nvPicPr>
        <p:blipFill>
          <a:blip r:embed="rId2" cstate="print"/>
          <a:srcRect/>
          <a:stretch>
            <a:fillRect/>
          </a:stretch>
        </p:blipFill>
        <p:spPr bwMode="auto">
          <a:xfrm>
            <a:off x="0" y="0"/>
            <a:ext cx="9143999" cy="6894786"/>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27650" name="Picture 2"/>
          <p:cNvPicPr>
            <a:picLocks noGrp="1" noChangeAspect="1" noChangeArrowheads="1"/>
          </p:cNvPicPr>
          <p:nvPr>
            <p:ph idx="1"/>
          </p:nvPr>
        </p:nvPicPr>
        <p:blipFill>
          <a:blip r:embed="rId2" cstate="print"/>
          <a:srcRect/>
          <a:stretch>
            <a:fillRect/>
          </a:stretch>
        </p:blipFill>
        <p:spPr>
          <a:xfrm>
            <a:off x="1785938" y="1731963"/>
            <a:ext cx="5572125" cy="4562475"/>
          </a:xfrm>
        </p:spPr>
      </p:pic>
      <p:sp>
        <p:nvSpPr>
          <p:cNvPr id="27651" name="Title 1"/>
          <p:cNvSpPr>
            <a:spLocks noGrp="1"/>
          </p:cNvSpPr>
          <p:nvPr>
            <p:ph type="title"/>
          </p:nvPr>
        </p:nvSpPr>
        <p:spPr/>
        <p:txBody>
          <a:bodyPr/>
          <a:lstStyle/>
          <a:p>
            <a:r>
              <a:rPr lang="tr-TR" smtClean="0"/>
              <a:t>3D TV-US: </a:t>
            </a:r>
            <a:r>
              <a:rPr lang="tr-TR" smtClean="0">
                <a:solidFill>
                  <a:srgbClr val="00FFFF"/>
                </a:solidFill>
              </a:rPr>
              <a:t>Adenomyozis</a:t>
            </a: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28674" name="Picture 2"/>
          <p:cNvPicPr>
            <a:picLocks noGrp="1" noChangeAspect="1" noChangeArrowheads="1"/>
          </p:cNvPicPr>
          <p:nvPr>
            <p:ph idx="1"/>
          </p:nvPr>
        </p:nvPicPr>
        <p:blipFill>
          <a:blip r:embed="rId2" cstate="print"/>
          <a:srcRect/>
          <a:stretch>
            <a:fillRect/>
          </a:stretch>
        </p:blipFill>
        <p:spPr>
          <a:xfrm>
            <a:off x="954088" y="1071563"/>
            <a:ext cx="7332662" cy="5715000"/>
          </a:xfrm>
        </p:spPr>
      </p:pic>
      <p:sp>
        <p:nvSpPr>
          <p:cNvPr id="4" name="Title 1"/>
          <p:cNvSpPr txBox="1">
            <a:spLocks/>
          </p:cNvSpPr>
          <p:nvPr/>
        </p:nvSpPr>
        <p:spPr bwMode="auto">
          <a:xfrm>
            <a:off x="838200" y="-357188"/>
            <a:ext cx="7772400" cy="1143001"/>
          </a:xfrm>
          <a:prstGeom prst="rect">
            <a:avLst/>
          </a:prstGeom>
          <a:noFill/>
          <a:ln w="9525">
            <a:noFill/>
            <a:miter lim="800000"/>
            <a:headEnd/>
            <a:tailEnd/>
          </a:ln>
        </p:spPr>
        <p:txBody>
          <a:bodyPr lIns="82036" tIns="40298" rIns="82036" bIns="40298" anchor="b"/>
          <a:lstStyle/>
          <a:p>
            <a:pPr algn="ctr" defTabSz="828675" eaLnBrk="0" hangingPunct="0">
              <a:defRPr/>
            </a:pPr>
            <a:r>
              <a:rPr lang="tr-TR" sz="4000" kern="0" dirty="0">
                <a:solidFill>
                  <a:schemeClr val="tx2"/>
                </a:solidFill>
                <a:latin typeface="+mj-lt"/>
                <a:ea typeface="+mj-ea"/>
                <a:cs typeface="+mj-cs"/>
              </a:rPr>
              <a:t>3D TV-US: </a:t>
            </a:r>
            <a:r>
              <a:rPr lang="tr-TR" sz="4000" kern="0" dirty="0" err="1">
                <a:solidFill>
                  <a:srgbClr val="00FFFF"/>
                </a:solidFill>
                <a:latin typeface="+mj-lt"/>
                <a:ea typeface="+mj-ea"/>
                <a:cs typeface="+mj-cs"/>
              </a:rPr>
              <a:t>Adenomyozis</a:t>
            </a:r>
            <a:endParaRPr lang="tr-TR" sz="4000" kern="0" dirty="0">
              <a:solidFill>
                <a:srgbClr val="00FFFF"/>
              </a:solidFill>
              <a:latin typeface="+mj-lt"/>
              <a:ea typeface="+mj-ea"/>
              <a:cs typeface="+mj-cs"/>
            </a:endParaRPr>
          </a:p>
        </p:txBody>
      </p:sp>
    </p:spTree>
  </p:cSld>
  <p:clrMapOvr>
    <a:masterClrMapping/>
  </p:clrMapOvr>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65538" name="Picture 2"/>
          <p:cNvPicPr>
            <a:picLocks noChangeAspect="1" noChangeArrowheads="1"/>
          </p:cNvPicPr>
          <p:nvPr/>
        </p:nvPicPr>
        <p:blipFill>
          <a:blip r:embed="rId2" cstate="print"/>
          <a:srcRect/>
          <a:stretch>
            <a:fillRect/>
          </a:stretch>
        </p:blipFill>
        <p:spPr bwMode="auto">
          <a:xfrm>
            <a:off x="0" y="-24"/>
            <a:ext cx="9144000" cy="6828477"/>
          </a:xfrm>
          <a:prstGeom prst="rect">
            <a:avLst/>
          </a:prstGeom>
          <a:noFill/>
          <a:ln w="9525">
            <a:noFill/>
            <a:miter lim="800000"/>
            <a:headEnd/>
            <a:tailEnd/>
          </a:ln>
          <a:effectLst/>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29698" name="Picture 3"/>
          <p:cNvPicPr>
            <a:picLocks noChangeAspect="1" noChangeArrowheads="1"/>
          </p:cNvPicPr>
          <p:nvPr/>
        </p:nvPicPr>
        <p:blipFill>
          <a:blip r:embed="rId3" cstate="print"/>
          <a:srcRect/>
          <a:stretch>
            <a:fillRect/>
          </a:stretch>
        </p:blipFill>
        <p:spPr bwMode="auto">
          <a:xfrm>
            <a:off x="285750" y="1073150"/>
            <a:ext cx="8643938" cy="5784850"/>
          </a:xfrm>
          <a:prstGeom prst="rect">
            <a:avLst/>
          </a:prstGeom>
          <a:noFill/>
          <a:ln w="12700">
            <a:noFill/>
            <a:miter lim="800000"/>
            <a:headEnd type="none" w="sm" len="sm"/>
            <a:tailEnd type="none" w="sm" len="sm"/>
          </a:ln>
        </p:spPr>
      </p:pic>
      <p:sp>
        <p:nvSpPr>
          <p:cNvPr id="3" name="TextBox 2"/>
          <p:cNvSpPr txBox="1"/>
          <p:nvPr/>
        </p:nvSpPr>
        <p:spPr>
          <a:xfrm>
            <a:off x="971550" y="0"/>
            <a:ext cx="6913563" cy="708025"/>
          </a:xfrm>
          <a:prstGeom prst="rect">
            <a:avLst/>
          </a:prstGeom>
          <a:noFill/>
        </p:spPr>
        <p:txBody>
          <a:bodyPr>
            <a:spAutoFit/>
          </a:bodyPr>
          <a:lstStyle/>
          <a:p>
            <a:pPr algn="ctr" eaLnBrk="0" hangingPunct="0">
              <a:defRPr/>
            </a:pPr>
            <a:r>
              <a:rPr lang="tr-TR" sz="4000" dirty="0">
                <a:solidFill>
                  <a:srgbClr val="FFFF00"/>
                </a:solidFill>
                <a:effectLst>
                  <a:outerShdw blurRad="38100" dist="38100" dir="2700000" algn="tl">
                    <a:srgbClr val="000000">
                      <a:alpha val="43137"/>
                    </a:srgbClr>
                  </a:outerShdw>
                </a:effectLst>
                <a:latin typeface="Arial" pitchFamily="34" charset="0"/>
                <a:cs typeface="+mn-cs"/>
              </a:rPr>
              <a:t>2D-US </a:t>
            </a:r>
            <a:r>
              <a:rPr lang="tr-TR" sz="4000" i="1" dirty="0">
                <a:solidFill>
                  <a:srgbClr val="FFFF00"/>
                </a:solidFill>
                <a:effectLst>
                  <a:outerShdw blurRad="38100" dist="38100" dir="2700000" algn="tl">
                    <a:srgbClr val="000000">
                      <a:alpha val="43137"/>
                    </a:srgbClr>
                  </a:outerShdw>
                </a:effectLst>
                <a:latin typeface="Arial" pitchFamily="34" charset="0"/>
                <a:cs typeface="+mn-cs"/>
              </a:rPr>
              <a:t>vs</a:t>
            </a:r>
            <a:r>
              <a:rPr lang="tr-TR" sz="4000" dirty="0">
                <a:solidFill>
                  <a:srgbClr val="FFFF00"/>
                </a:solidFill>
                <a:effectLst>
                  <a:outerShdw blurRad="38100" dist="38100" dir="2700000" algn="tl">
                    <a:srgbClr val="000000">
                      <a:alpha val="43137"/>
                    </a:srgbClr>
                  </a:outerShdw>
                </a:effectLst>
                <a:latin typeface="Arial" pitchFamily="34" charset="0"/>
                <a:cs typeface="+mn-cs"/>
              </a:rPr>
              <a:t> 3D-US</a:t>
            </a:r>
          </a:p>
        </p:txBody>
      </p:sp>
      <p:sp>
        <p:nvSpPr>
          <p:cNvPr id="4" name="Rectangle 3"/>
          <p:cNvSpPr/>
          <p:nvPr/>
        </p:nvSpPr>
        <p:spPr>
          <a:xfrm>
            <a:off x="0" y="5851028"/>
            <a:ext cx="9144000" cy="1006972"/>
          </a:xfrm>
          <a:prstGeom prst="rect">
            <a:avLst/>
          </a:prstGeom>
          <a:noFill/>
          <a:scene3d>
            <a:camera prst="orthographicFront"/>
            <a:lightRig rig="threePt" dir="t"/>
          </a:scene3d>
          <a:sp3d contourW="57150">
            <a:bevelT w="12700"/>
            <a:bevelB w="12700"/>
            <a:contourClr>
              <a:srgbClr val="FF0000"/>
            </a:contourClr>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tr-TR"/>
          </a:p>
        </p:txBody>
      </p:sp>
      <p:sp>
        <p:nvSpPr>
          <p:cNvPr id="29703" name="Rectangle 5"/>
          <p:cNvSpPr>
            <a:spLocks noChangeArrowheads="1"/>
          </p:cNvSpPr>
          <p:nvPr/>
        </p:nvSpPr>
        <p:spPr bwMode="auto">
          <a:xfrm>
            <a:off x="3286125" y="500063"/>
            <a:ext cx="2338388" cy="369887"/>
          </a:xfrm>
          <a:prstGeom prst="rect">
            <a:avLst/>
          </a:prstGeom>
          <a:noFill/>
          <a:ln w="9525">
            <a:noFill/>
            <a:miter lim="800000"/>
            <a:headEnd/>
            <a:tailEnd/>
          </a:ln>
        </p:spPr>
        <p:txBody>
          <a:bodyPr wrap="none">
            <a:spAutoFit/>
          </a:bodyPr>
          <a:lstStyle/>
          <a:p>
            <a:pPr eaLnBrk="0" hangingPunct="0"/>
            <a:r>
              <a:rPr lang="en-US" sz="1800">
                <a:solidFill>
                  <a:srgbClr val="FF0000"/>
                </a:solidFill>
              </a:rPr>
              <a:t>E</a:t>
            </a:r>
            <a:r>
              <a:rPr lang="tr-TR" sz="1800">
                <a:solidFill>
                  <a:srgbClr val="FF0000"/>
                </a:solidFill>
              </a:rPr>
              <a:t>xacoustos C, 2011</a:t>
            </a:r>
            <a:endParaRPr lang="en-US" sz="1800">
              <a:solidFill>
                <a:srgbClr val="FF0000"/>
              </a:solidFill>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5"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 calcmode="lin" valueType="num">
                                      <p:cBhvr>
                                        <p:cTn id="9" dur="1000" fill="hold"/>
                                        <p:tgtEl>
                                          <p:spTgt spid="4"/>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4"/>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357166"/>
            <a:ext cx="8391525" cy="5929354"/>
          </a:xfrm>
        </p:spPr>
        <p:txBody>
          <a:bodyPr/>
          <a:lstStyle/>
          <a:p>
            <a:pPr marL="741362" lvl="2" indent="0">
              <a:buNone/>
            </a:pPr>
            <a:r>
              <a:rPr lang="tr-TR" sz="3600" dirty="0" smtClean="0"/>
              <a:t>					</a:t>
            </a:r>
            <a:r>
              <a:rPr lang="tr-TR" sz="3600" b="1" dirty="0" smtClean="0"/>
              <a:t>2D%		</a:t>
            </a:r>
            <a:r>
              <a:rPr lang="tr-TR" sz="3600" b="1" dirty="0" smtClean="0">
                <a:solidFill>
                  <a:schemeClr val="tx2"/>
                </a:solidFill>
              </a:rPr>
              <a:t>3D</a:t>
            </a:r>
            <a:r>
              <a:rPr lang="tr-TR" sz="3600" dirty="0" smtClean="0">
                <a:solidFill>
                  <a:schemeClr val="tx2"/>
                </a:solidFill>
              </a:rPr>
              <a:t>%</a:t>
            </a:r>
            <a:r>
              <a:rPr lang="tr-TR" sz="3600" dirty="0" smtClean="0"/>
              <a:t>	</a:t>
            </a:r>
            <a:endParaRPr lang="tr-TR" sz="3600" dirty="0"/>
          </a:p>
          <a:p>
            <a:pPr marL="741362" lvl="2" indent="0">
              <a:buNone/>
            </a:pPr>
            <a:r>
              <a:rPr lang="tr-TR" sz="2800" b="1" dirty="0" err="1" smtClean="0"/>
              <a:t>Accuracy</a:t>
            </a:r>
            <a:r>
              <a:rPr lang="tr-TR" sz="2800" b="1" dirty="0" smtClean="0"/>
              <a:t>			83			</a:t>
            </a:r>
            <a:r>
              <a:rPr lang="tr-TR" sz="2800" b="1" dirty="0" smtClean="0">
                <a:solidFill>
                  <a:schemeClr val="tx2"/>
                </a:solidFill>
              </a:rPr>
              <a:t>89</a:t>
            </a:r>
          </a:p>
          <a:p>
            <a:pPr marL="741362" lvl="2" indent="0">
              <a:buNone/>
            </a:pPr>
            <a:endParaRPr lang="tr-TR" sz="2800" b="1" dirty="0"/>
          </a:p>
          <a:p>
            <a:pPr marL="741362" lvl="2" indent="0">
              <a:buNone/>
            </a:pPr>
            <a:r>
              <a:rPr lang="tr-TR" sz="2800" b="1" dirty="0" smtClean="0"/>
              <a:t>Sensitivity			75			</a:t>
            </a:r>
            <a:r>
              <a:rPr lang="tr-TR" sz="2800" b="1" dirty="0" smtClean="0">
                <a:solidFill>
                  <a:schemeClr val="tx2"/>
                </a:solidFill>
              </a:rPr>
              <a:t>91</a:t>
            </a:r>
          </a:p>
          <a:p>
            <a:pPr marL="741362" lvl="2" indent="0">
              <a:buNone/>
            </a:pPr>
            <a:endParaRPr lang="tr-TR" sz="2800" b="1" dirty="0"/>
          </a:p>
          <a:p>
            <a:pPr marL="741362" lvl="2" indent="0">
              <a:buNone/>
            </a:pPr>
            <a:r>
              <a:rPr lang="tr-TR" sz="2800" b="1" dirty="0" smtClean="0"/>
              <a:t>Specificity			90			</a:t>
            </a:r>
            <a:r>
              <a:rPr lang="tr-TR" sz="2800" b="1" dirty="0" smtClean="0">
                <a:solidFill>
                  <a:schemeClr val="tx2"/>
                </a:solidFill>
              </a:rPr>
              <a:t>88</a:t>
            </a:r>
          </a:p>
          <a:p>
            <a:pPr marL="741362" lvl="2" indent="0">
              <a:buNone/>
            </a:pPr>
            <a:endParaRPr lang="tr-TR" sz="2800" b="1" dirty="0"/>
          </a:p>
          <a:p>
            <a:pPr marL="741362" lvl="2" indent="0">
              <a:buNone/>
            </a:pPr>
            <a:r>
              <a:rPr lang="tr-TR" sz="2800" b="1" dirty="0" smtClean="0"/>
              <a:t>PPV				86			</a:t>
            </a:r>
            <a:r>
              <a:rPr lang="tr-TR" sz="2800" b="1" dirty="0" smtClean="0">
                <a:solidFill>
                  <a:schemeClr val="tx2"/>
                </a:solidFill>
              </a:rPr>
              <a:t>85</a:t>
            </a:r>
          </a:p>
          <a:p>
            <a:pPr marL="741362" lvl="2" indent="0">
              <a:buNone/>
            </a:pPr>
            <a:endParaRPr lang="tr-TR" sz="2800" b="1" dirty="0"/>
          </a:p>
          <a:p>
            <a:pPr marL="741362" lvl="2" indent="0">
              <a:buNone/>
            </a:pPr>
            <a:r>
              <a:rPr lang="tr-TR" sz="2800" b="1" dirty="0" smtClean="0"/>
              <a:t>NPV				82			</a:t>
            </a:r>
            <a:r>
              <a:rPr lang="tr-TR" sz="2800" b="1" dirty="0" smtClean="0">
                <a:solidFill>
                  <a:schemeClr val="tx2"/>
                </a:solidFill>
              </a:rPr>
              <a:t>92</a:t>
            </a:r>
          </a:p>
          <a:p>
            <a:pPr marL="741362" lvl="2" indent="0">
              <a:buNone/>
            </a:pPr>
            <a:endParaRPr lang="tr-TR" sz="3600" dirty="0" smtClean="0"/>
          </a:p>
          <a:p>
            <a:pPr marL="741362" lvl="2" indent="0">
              <a:buNone/>
            </a:pPr>
            <a:endParaRPr lang="tr-TR" sz="3600" dirty="0"/>
          </a:p>
          <a:p>
            <a:pPr marL="741362" lvl="2" indent="0">
              <a:buNone/>
            </a:pPr>
            <a:endParaRPr lang="tr-TR" sz="3600" dirty="0" smtClean="0"/>
          </a:p>
          <a:p>
            <a:pPr marL="741362" lvl="2" indent="0">
              <a:buNone/>
            </a:pPr>
            <a:endParaRPr lang="tr-TR" sz="3600" dirty="0"/>
          </a:p>
          <a:p>
            <a:pPr marL="741362" lvl="2" indent="0">
              <a:buNone/>
            </a:pPr>
            <a:endParaRPr lang="tr-TR" sz="3600" dirty="0" smtClean="0"/>
          </a:p>
        </p:txBody>
      </p:sp>
      <p:sp>
        <p:nvSpPr>
          <p:cNvPr id="4" name="TextBox 3"/>
          <p:cNvSpPr txBox="1"/>
          <p:nvPr/>
        </p:nvSpPr>
        <p:spPr>
          <a:xfrm>
            <a:off x="1785918" y="6417254"/>
            <a:ext cx="7404847" cy="369332"/>
          </a:xfrm>
          <a:prstGeom prst="rect">
            <a:avLst/>
          </a:prstGeom>
          <a:noFill/>
        </p:spPr>
        <p:txBody>
          <a:bodyPr wrap="square" rtlCol="0">
            <a:spAutoFit/>
          </a:bodyPr>
          <a:lstStyle/>
          <a:p>
            <a:pPr algn="r"/>
            <a:r>
              <a:rPr lang="tr-TR" sz="1800" dirty="0" smtClean="0">
                <a:solidFill>
                  <a:srgbClr val="FF0000"/>
                </a:solidFill>
                <a:effectLst>
                  <a:outerShdw blurRad="38100" dist="38100" dir="2700000" algn="tl">
                    <a:srgbClr val="000000">
                      <a:alpha val="43137"/>
                    </a:srgbClr>
                  </a:outerShdw>
                </a:effectLst>
              </a:rPr>
              <a:t>Exacoustos C, et Ultrasound Obstet Gynecol 2011</a:t>
            </a:r>
            <a:endParaRPr lang="tr-TR" sz="1800" dirty="0">
              <a:solidFill>
                <a:srgbClr val="FF0000"/>
              </a:solidFill>
              <a:effectLst>
                <a:outerShdw blurRad="38100" dist="38100" dir="2700000" algn="tl">
                  <a:srgbClr val="000000">
                    <a:alpha val="43137"/>
                  </a:srgbClr>
                </a:outerShdw>
              </a:effectLst>
            </a:endParaRPr>
          </a:p>
        </p:txBody>
      </p:sp>
      <p:cxnSp>
        <p:nvCxnSpPr>
          <p:cNvPr id="6" name="Straight Connector 5"/>
          <p:cNvCxnSpPr/>
          <p:nvPr/>
        </p:nvCxnSpPr>
        <p:spPr bwMode="auto">
          <a:xfrm>
            <a:off x="285720" y="1357298"/>
            <a:ext cx="8572560" cy="0"/>
          </a:xfrm>
          <a:prstGeom prst="line">
            <a:avLst/>
          </a:prstGeom>
          <a:solidFill>
            <a:srgbClr val="00457C"/>
          </a:solidFill>
          <a:ln w="7620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9" name="Straight Connector 8"/>
          <p:cNvCxnSpPr/>
          <p:nvPr/>
        </p:nvCxnSpPr>
        <p:spPr bwMode="auto">
          <a:xfrm>
            <a:off x="285720" y="6286520"/>
            <a:ext cx="8572560" cy="0"/>
          </a:xfrm>
          <a:prstGeom prst="line">
            <a:avLst/>
          </a:prstGeom>
          <a:solidFill>
            <a:srgbClr val="00457C"/>
          </a:solidFill>
          <a:ln w="7620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7" name="Rectangle 6"/>
          <p:cNvSpPr/>
          <p:nvPr/>
        </p:nvSpPr>
        <p:spPr bwMode="auto">
          <a:xfrm>
            <a:off x="428596" y="1500174"/>
            <a:ext cx="8358246" cy="714380"/>
          </a:xfrm>
          <a:prstGeom prst="rect">
            <a:avLst/>
          </a:prstGeom>
          <a:solidFill>
            <a:srgbClr val="00FF00">
              <a:alpha val="38000"/>
            </a:srgbClr>
          </a:solidFill>
          <a:ln w="12700" cap="flat" cmpd="sng" algn="ctr">
            <a:noFill/>
            <a:prstDash val="solid"/>
            <a:round/>
            <a:headEnd type="none" w="sm" len="sm"/>
            <a:tailEnd type="none" w="sm" len="sm"/>
          </a:ln>
          <a:effectLst/>
          <a:scene3d>
            <a:camera prst="orthographicFront"/>
            <a:lightRig rig="threePt" dir="t"/>
          </a:scene3d>
          <a:sp3d>
            <a:bevelT w="165100" prst="coolSlant"/>
          </a:sp3d>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Tree>
    <p:extLst>
      <p:ext uri="{BB962C8B-B14F-4D97-AF65-F5344CB8AC3E}">
        <p14:creationId xmlns:p14="http://schemas.microsoft.com/office/powerpoint/2010/main" val="1570319348"/>
      </p:ext>
    </p:extLst>
  </p:cSld>
  <p:clrMapOvr>
    <a:masterClrMapping/>
  </p:clrMapOvr>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66562" name="Picture 2"/>
          <p:cNvPicPr>
            <a:picLocks noChangeAspect="1" noChangeArrowheads="1"/>
          </p:cNvPicPr>
          <p:nvPr/>
        </p:nvPicPr>
        <p:blipFill>
          <a:blip r:embed="rId2" cstate="print"/>
          <a:srcRect/>
          <a:stretch>
            <a:fillRect/>
          </a:stretch>
        </p:blipFill>
        <p:spPr bwMode="auto">
          <a:xfrm>
            <a:off x="0" y="-85713"/>
            <a:ext cx="9211396" cy="6943713"/>
          </a:xfrm>
          <a:prstGeom prst="rect">
            <a:avLst/>
          </a:prstGeom>
          <a:noFill/>
          <a:ln w="9525">
            <a:noFill/>
            <a:miter lim="800000"/>
            <a:headEnd/>
            <a:tailEnd/>
          </a:ln>
          <a:effectLst/>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Content Placeholder 2"/>
          <p:cNvSpPr>
            <a:spLocks noGrp="1"/>
          </p:cNvSpPr>
          <p:nvPr>
            <p:ph idx="1"/>
          </p:nvPr>
        </p:nvSpPr>
        <p:spPr>
          <a:xfrm>
            <a:off x="323850" y="1214422"/>
            <a:ext cx="8362950" cy="5094303"/>
          </a:xfrm>
        </p:spPr>
        <p:txBody>
          <a:bodyPr/>
          <a:lstStyle/>
          <a:p>
            <a:r>
              <a:rPr lang="tr-TR" dirty="0" smtClean="0"/>
              <a:t>JZ da </a:t>
            </a:r>
            <a:r>
              <a:rPr lang="tr-TR" dirty="0" err="1" smtClean="0"/>
              <a:t>fokal</a:t>
            </a:r>
            <a:r>
              <a:rPr lang="tr-TR" dirty="0" smtClean="0"/>
              <a:t> veya </a:t>
            </a:r>
            <a:r>
              <a:rPr lang="tr-TR" dirty="0" err="1" smtClean="0"/>
              <a:t>difüz</a:t>
            </a:r>
            <a:r>
              <a:rPr lang="tr-TR" dirty="0" smtClean="0"/>
              <a:t> kalınlaşma </a:t>
            </a:r>
            <a:r>
              <a:rPr lang="tr-TR" dirty="0" smtClean="0">
                <a:solidFill>
                  <a:srgbClr val="00FFFF"/>
                </a:solidFill>
              </a:rPr>
              <a:t>(en az 12 mm)</a:t>
            </a:r>
          </a:p>
          <a:p>
            <a:r>
              <a:rPr lang="tr-TR" dirty="0" smtClean="0"/>
              <a:t>Beraberinde </a:t>
            </a:r>
            <a:r>
              <a:rPr lang="tr-TR" dirty="0" err="1" smtClean="0">
                <a:solidFill>
                  <a:srgbClr val="00FFFF"/>
                </a:solidFill>
              </a:rPr>
              <a:t>myometriyal</a:t>
            </a:r>
            <a:r>
              <a:rPr lang="tr-TR" dirty="0" smtClean="0">
                <a:solidFill>
                  <a:srgbClr val="00FFFF"/>
                </a:solidFill>
              </a:rPr>
              <a:t> kistleri</a:t>
            </a:r>
            <a:r>
              <a:rPr lang="tr-TR" dirty="0" smtClean="0"/>
              <a:t> gösteren sinyal yoğunluğu </a:t>
            </a:r>
          </a:p>
          <a:p>
            <a:r>
              <a:rPr lang="tr-TR" dirty="0" smtClean="0"/>
              <a:t>JZ / Total </a:t>
            </a:r>
            <a:r>
              <a:rPr lang="tr-TR" dirty="0" err="1" smtClean="0"/>
              <a:t>Myometrium</a:t>
            </a:r>
            <a:r>
              <a:rPr lang="tr-TR" dirty="0" smtClean="0"/>
              <a:t> </a:t>
            </a:r>
            <a:r>
              <a:rPr lang="tr-TR" dirty="0" smtClean="0">
                <a:sym typeface="Symbol"/>
              </a:rPr>
              <a:t> %50</a:t>
            </a:r>
            <a:endParaRPr lang="tr-TR" dirty="0" smtClean="0"/>
          </a:p>
          <a:p>
            <a:endParaRPr lang="tr-TR" dirty="0" smtClean="0"/>
          </a:p>
        </p:txBody>
      </p:sp>
      <p:pic>
        <p:nvPicPr>
          <p:cNvPr id="31747" name="Picture 2"/>
          <p:cNvPicPr>
            <a:picLocks noChangeAspect="1" noChangeArrowheads="1"/>
          </p:cNvPicPr>
          <p:nvPr/>
        </p:nvPicPr>
        <p:blipFill>
          <a:blip r:embed="rId2" cstate="print"/>
          <a:srcRect/>
          <a:stretch>
            <a:fillRect/>
          </a:stretch>
        </p:blipFill>
        <p:spPr bwMode="auto">
          <a:xfrm>
            <a:off x="107950" y="3071813"/>
            <a:ext cx="8964613" cy="3333750"/>
          </a:xfrm>
          <a:prstGeom prst="rect">
            <a:avLst/>
          </a:prstGeom>
          <a:noFill/>
          <a:ln w="9525">
            <a:noFill/>
            <a:miter lim="800000"/>
            <a:headEnd/>
            <a:tailEnd/>
          </a:ln>
        </p:spPr>
      </p:pic>
      <p:sp>
        <p:nvSpPr>
          <p:cNvPr id="31748" name="TextBox 3"/>
          <p:cNvSpPr txBox="1">
            <a:spLocks noChangeArrowheads="1"/>
          </p:cNvSpPr>
          <p:nvPr/>
        </p:nvSpPr>
        <p:spPr bwMode="auto">
          <a:xfrm>
            <a:off x="142875" y="6416675"/>
            <a:ext cx="9144000" cy="369888"/>
          </a:xfrm>
          <a:prstGeom prst="rect">
            <a:avLst/>
          </a:prstGeom>
          <a:noFill/>
          <a:ln w="9525">
            <a:noFill/>
            <a:miter lim="800000"/>
            <a:headEnd/>
            <a:tailEnd/>
          </a:ln>
        </p:spPr>
        <p:txBody>
          <a:bodyPr>
            <a:spAutoFit/>
          </a:bodyPr>
          <a:lstStyle/>
          <a:p>
            <a:pPr algn="just" eaLnBrk="0" hangingPunct="0"/>
            <a:r>
              <a:rPr lang="en-US" sz="1800">
                <a:solidFill>
                  <a:srgbClr val="FF0000"/>
                </a:solidFill>
              </a:rPr>
              <a:t>Dietrich</a:t>
            </a:r>
            <a:r>
              <a:rPr lang="tr-TR" sz="1800">
                <a:solidFill>
                  <a:srgbClr val="FF0000"/>
                </a:solidFill>
              </a:rPr>
              <a:t> JE, </a:t>
            </a:r>
            <a:r>
              <a:rPr lang="en-US" sz="1800">
                <a:solidFill>
                  <a:srgbClr val="FF0000"/>
                </a:solidFill>
              </a:rPr>
              <a:t>Current Opinion in Obstetrics and</a:t>
            </a:r>
            <a:r>
              <a:rPr lang="tr-TR" sz="1800">
                <a:solidFill>
                  <a:srgbClr val="FF0000"/>
                </a:solidFill>
              </a:rPr>
              <a:t> G</a:t>
            </a:r>
            <a:r>
              <a:rPr lang="en-US" sz="1800">
                <a:solidFill>
                  <a:srgbClr val="FF0000"/>
                </a:solidFill>
              </a:rPr>
              <a:t>ynecology</a:t>
            </a:r>
            <a:r>
              <a:rPr lang="tr-TR" sz="1800">
                <a:solidFill>
                  <a:srgbClr val="FF0000"/>
                </a:solidFill>
              </a:rPr>
              <a:t>, </a:t>
            </a:r>
            <a:r>
              <a:rPr lang="en-US" sz="1800">
                <a:solidFill>
                  <a:srgbClr val="FF0000"/>
                </a:solidFill>
              </a:rPr>
              <a:t>2010, 22:388–392</a:t>
            </a:r>
          </a:p>
        </p:txBody>
      </p:sp>
      <p:sp>
        <p:nvSpPr>
          <p:cNvPr id="31749" name="Title 1"/>
          <p:cNvSpPr>
            <a:spLocks noGrp="1"/>
          </p:cNvSpPr>
          <p:nvPr>
            <p:ph type="title"/>
          </p:nvPr>
        </p:nvSpPr>
        <p:spPr>
          <a:xfrm>
            <a:off x="357188" y="71438"/>
            <a:ext cx="7772400" cy="1285875"/>
          </a:xfrm>
        </p:spPr>
        <p:txBody>
          <a:bodyPr/>
          <a:lstStyle/>
          <a:p>
            <a:r>
              <a:rPr lang="tr-TR" smtClean="0"/>
              <a:t>Adenomyozis</a:t>
            </a:r>
            <a:br>
              <a:rPr lang="tr-TR" smtClean="0"/>
            </a:br>
            <a:r>
              <a:rPr lang="tr-TR" sz="3200" smtClean="0">
                <a:solidFill>
                  <a:srgbClr val="00FFFF"/>
                </a:solidFill>
              </a:rPr>
              <a:t>TANI - MRI</a:t>
            </a:r>
            <a:endParaRPr lang="tr-TR" smtClean="0">
              <a:solidFill>
                <a:srgbClr val="00FFFF"/>
              </a:solidFill>
            </a:endParaRPr>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7650" name="Content Placeholder 2"/>
          <p:cNvSpPr>
            <a:spLocks noGrp="1"/>
          </p:cNvSpPr>
          <p:nvPr>
            <p:ph idx="1"/>
          </p:nvPr>
        </p:nvSpPr>
        <p:spPr>
          <a:xfrm>
            <a:off x="323850" y="1143000"/>
            <a:ext cx="8362950" cy="5165725"/>
          </a:xfrm>
        </p:spPr>
        <p:txBody>
          <a:bodyPr/>
          <a:lstStyle/>
          <a:p>
            <a:r>
              <a:rPr lang="en-US" smtClean="0"/>
              <a:t>a large asymmetric uterus without leiomyomas</a:t>
            </a:r>
            <a:endParaRPr lang="tr-TR" smtClean="0"/>
          </a:p>
          <a:p>
            <a:r>
              <a:rPr lang="en-US" smtClean="0"/>
              <a:t>thickening of the junctional zone from </a:t>
            </a:r>
            <a:r>
              <a:rPr lang="en-US" smtClean="0">
                <a:solidFill>
                  <a:srgbClr val="00FFFF"/>
                </a:solidFill>
              </a:rPr>
              <a:t>8 to 12 mm</a:t>
            </a:r>
            <a:endParaRPr lang="tr-TR" smtClean="0">
              <a:solidFill>
                <a:srgbClr val="00FFFF"/>
              </a:solidFill>
            </a:endParaRPr>
          </a:p>
          <a:p>
            <a:r>
              <a:rPr lang="en-US" smtClean="0"/>
              <a:t>or an abnormal ratio of junctional zone to </a:t>
            </a:r>
            <a:r>
              <a:rPr lang="tr-TR" smtClean="0"/>
              <a:t>total </a:t>
            </a:r>
            <a:r>
              <a:rPr lang="en-US" smtClean="0"/>
              <a:t>myometrial thickness greater than 40</a:t>
            </a:r>
            <a:r>
              <a:rPr lang="tr-TR" smtClean="0"/>
              <a:t>-50</a:t>
            </a:r>
            <a:r>
              <a:rPr lang="en-US" smtClean="0"/>
              <a:t>%.</a:t>
            </a:r>
            <a:endParaRPr lang="tr-TR" smtClean="0"/>
          </a:p>
        </p:txBody>
      </p:sp>
      <p:pic>
        <p:nvPicPr>
          <p:cNvPr id="27651" name="Picture 2"/>
          <p:cNvPicPr>
            <a:picLocks noChangeAspect="1" noChangeArrowheads="1"/>
          </p:cNvPicPr>
          <p:nvPr/>
        </p:nvPicPr>
        <p:blipFill>
          <a:blip r:embed="rId2" cstate="print"/>
          <a:srcRect/>
          <a:stretch>
            <a:fillRect/>
          </a:stretch>
        </p:blipFill>
        <p:spPr bwMode="auto">
          <a:xfrm>
            <a:off x="107950" y="3071813"/>
            <a:ext cx="8964613" cy="3333750"/>
          </a:xfrm>
          <a:prstGeom prst="rect">
            <a:avLst/>
          </a:prstGeom>
          <a:noFill/>
          <a:ln w="9525">
            <a:noFill/>
            <a:miter lim="800000"/>
            <a:headEnd/>
            <a:tailEnd/>
          </a:ln>
        </p:spPr>
      </p:pic>
      <p:sp>
        <p:nvSpPr>
          <p:cNvPr id="27652" name="TextBox 3"/>
          <p:cNvSpPr txBox="1">
            <a:spLocks noChangeArrowheads="1"/>
          </p:cNvSpPr>
          <p:nvPr/>
        </p:nvSpPr>
        <p:spPr bwMode="auto">
          <a:xfrm>
            <a:off x="142875" y="6416675"/>
            <a:ext cx="9144000" cy="369888"/>
          </a:xfrm>
          <a:prstGeom prst="rect">
            <a:avLst/>
          </a:prstGeom>
          <a:noFill/>
          <a:ln w="9525">
            <a:noFill/>
            <a:miter lim="800000"/>
            <a:headEnd/>
            <a:tailEnd/>
          </a:ln>
        </p:spPr>
        <p:txBody>
          <a:bodyPr>
            <a:spAutoFit/>
          </a:bodyPr>
          <a:lstStyle/>
          <a:p>
            <a:pPr algn="just" eaLnBrk="0" hangingPunct="0"/>
            <a:r>
              <a:rPr lang="en-US" sz="1800">
                <a:solidFill>
                  <a:srgbClr val="FF0000"/>
                </a:solidFill>
              </a:rPr>
              <a:t>Dietrich</a:t>
            </a:r>
            <a:r>
              <a:rPr lang="tr-TR" sz="1800">
                <a:solidFill>
                  <a:srgbClr val="FF0000"/>
                </a:solidFill>
              </a:rPr>
              <a:t> JE, </a:t>
            </a:r>
            <a:r>
              <a:rPr lang="en-US" sz="1800">
                <a:solidFill>
                  <a:srgbClr val="FF0000"/>
                </a:solidFill>
              </a:rPr>
              <a:t>Current Opinion in Obstetrics and</a:t>
            </a:r>
            <a:r>
              <a:rPr lang="tr-TR" sz="1800">
                <a:solidFill>
                  <a:srgbClr val="FF0000"/>
                </a:solidFill>
              </a:rPr>
              <a:t> G</a:t>
            </a:r>
            <a:r>
              <a:rPr lang="en-US" sz="1800">
                <a:solidFill>
                  <a:srgbClr val="FF0000"/>
                </a:solidFill>
              </a:rPr>
              <a:t>ynecology</a:t>
            </a:r>
            <a:r>
              <a:rPr lang="tr-TR" sz="1800">
                <a:solidFill>
                  <a:srgbClr val="FF0000"/>
                </a:solidFill>
              </a:rPr>
              <a:t>, </a:t>
            </a:r>
            <a:r>
              <a:rPr lang="en-US" sz="1800">
                <a:solidFill>
                  <a:srgbClr val="FF0000"/>
                </a:solidFill>
              </a:rPr>
              <a:t>2010, 22:388–392</a:t>
            </a:r>
          </a:p>
        </p:txBody>
      </p:sp>
      <p:sp>
        <p:nvSpPr>
          <p:cNvPr id="27653" name="Title 1"/>
          <p:cNvSpPr>
            <a:spLocks noGrp="1"/>
          </p:cNvSpPr>
          <p:nvPr>
            <p:ph type="title"/>
          </p:nvPr>
        </p:nvSpPr>
        <p:spPr>
          <a:xfrm>
            <a:off x="685800" y="-214313"/>
            <a:ext cx="7772400" cy="1285876"/>
          </a:xfrm>
        </p:spPr>
        <p:txBody>
          <a:bodyPr/>
          <a:lstStyle/>
          <a:p>
            <a:r>
              <a:rPr lang="tr-TR" smtClean="0"/>
              <a:t>Adenomyosis</a:t>
            </a:r>
            <a:br>
              <a:rPr lang="tr-TR" smtClean="0"/>
            </a:br>
            <a:r>
              <a:rPr lang="tr-TR" sz="3200" smtClean="0">
                <a:solidFill>
                  <a:srgbClr val="00FFFF"/>
                </a:solidFill>
              </a:rPr>
              <a:t>DIAGNOSIS - MRI</a:t>
            </a:r>
            <a:endParaRPr lang="tr-TR" smtClean="0">
              <a:solidFill>
                <a:srgbClr val="00FFFF"/>
              </a:solidFill>
            </a:endParaRPr>
          </a:p>
        </p:txBody>
      </p:sp>
    </p:spTree>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2" name="Picture 1" descr="IMG_3622.JPG"/>
          <p:cNvPicPr>
            <a:picLocks noChangeAspect="1"/>
          </p:cNvPicPr>
          <p:nvPr/>
        </p:nvPicPr>
        <p:blipFill>
          <a:blip r:embed="rId2" cstate="print"/>
          <a:stretch>
            <a:fillRect/>
          </a:stretch>
        </p:blipFill>
        <p:spPr>
          <a:xfrm>
            <a:off x="946522" y="-714404"/>
            <a:ext cx="7125940" cy="9501254"/>
          </a:xfrm>
          <a:prstGeom prst="rect">
            <a:avLst/>
          </a:prstGeom>
        </p:spPr>
      </p:pic>
    </p:spTree>
  </p:cSld>
  <p:clrMapOvr>
    <a:masterClrMapping/>
  </p:clrMapOvr>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3074" name="Picture 2"/>
          <p:cNvPicPr>
            <a:picLocks noChangeAspect="1" noChangeArrowheads="1"/>
          </p:cNvPicPr>
          <p:nvPr/>
        </p:nvPicPr>
        <p:blipFill>
          <a:blip r:embed="rId2" cstate="print"/>
          <a:srcRect/>
          <a:stretch>
            <a:fillRect/>
          </a:stretch>
        </p:blipFill>
        <p:spPr bwMode="auto">
          <a:xfrm>
            <a:off x="0" y="0"/>
            <a:ext cx="9324626" cy="6858000"/>
          </a:xfrm>
          <a:prstGeom prst="rect">
            <a:avLst/>
          </a:prstGeom>
          <a:noFill/>
          <a:ln w="9525">
            <a:noFill/>
            <a:miter lim="800000"/>
            <a:headEnd/>
            <a:tailEnd/>
          </a:ln>
          <a:effectLst/>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098" name="Picture 2"/>
          <p:cNvPicPr>
            <a:picLocks noChangeAspect="1" noChangeArrowheads="1"/>
          </p:cNvPicPr>
          <p:nvPr/>
        </p:nvPicPr>
        <p:blipFill>
          <a:blip r:embed="rId2" cstate="print"/>
          <a:srcRect/>
          <a:stretch>
            <a:fillRect/>
          </a:stretch>
        </p:blipFill>
        <p:spPr bwMode="auto">
          <a:xfrm>
            <a:off x="0" y="-24"/>
            <a:ext cx="9144000" cy="6764346"/>
          </a:xfrm>
          <a:prstGeom prst="rect">
            <a:avLst/>
          </a:prstGeom>
          <a:noFill/>
          <a:ln w="9525">
            <a:noFill/>
            <a:miter lim="800000"/>
            <a:headEnd/>
            <a:tailEnd/>
          </a:ln>
          <a:effectLst/>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5122" name="Picture 2"/>
          <p:cNvPicPr>
            <a:picLocks noChangeAspect="1" noChangeArrowheads="1"/>
          </p:cNvPicPr>
          <p:nvPr/>
        </p:nvPicPr>
        <p:blipFill>
          <a:blip r:embed="rId2" cstate="print"/>
          <a:srcRect/>
          <a:stretch>
            <a:fillRect/>
          </a:stretch>
        </p:blipFill>
        <p:spPr bwMode="auto">
          <a:xfrm>
            <a:off x="0" y="0"/>
            <a:ext cx="9300812" cy="6858000"/>
          </a:xfrm>
          <a:prstGeom prst="rect">
            <a:avLst/>
          </a:prstGeom>
          <a:noFill/>
          <a:ln w="9525">
            <a:noFill/>
            <a:miter lim="800000"/>
            <a:headEnd/>
            <a:tailEnd/>
          </a:ln>
          <a:effectLst/>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770" name="Picture 2"/>
          <p:cNvPicPr>
            <a:picLocks noGrp="1" noChangeAspect="1" noChangeArrowheads="1"/>
          </p:cNvPicPr>
          <p:nvPr>
            <p:ph idx="1"/>
          </p:nvPr>
        </p:nvPicPr>
        <p:blipFill>
          <a:blip r:embed="rId3" cstate="print"/>
          <a:srcRect/>
          <a:stretch>
            <a:fillRect/>
          </a:stretch>
        </p:blipFill>
        <p:spPr>
          <a:xfrm>
            <a:off x="34925" y="2093913"/>
            <a:ext cx="4962525" cy="4648200"/>
          </a:xfrm>
        </p:spPr>
      </p:pic>
      <p:pic>
        <p:nvPicPr>
          <p:cNvPr id="32771" name="Picture 3"/>
          <p:cNvPicPr>
            <a:picLocks noChangeAspect="1" noChangeArrowheads="1"/>
          </p:cNvPicPr>
          <p:nvPr/>
        </p:nvPicPr>
        <p:blipFill>
          <a:blip r:embed="rId4" cstate="print"/>
          <a:srcRect/>
          <a:stretch>
            <a:fillRect/>
          </a:stretch>
        </p:blipFill>
        <p:spPr bwMode="auto">
          <a:xfrm>
            <a:off x="4222750" y="115888"/>
            <a:ext cx="4886325" cy="4638675"/>
          </a:xfrm>
          <a:prstGeom prst="rect">
            <a:avLst/>
          </a:prstGeom>
          <a:noFill/>
          <a:ln w="9525">
            <a:noFill/>
            <a:miter lim="800000"/>
            <a:headEnd/>
            <a:tailEnd/>
          </a:ln>
        </p:spPr>
      </p:pic>
      <p:sp>
        <p:nvSpPr>
          <p:cNvPr id="5" name="Rectangle 4"/>
          <p:cNvSpPr/>
          <p:nvPr/>
        </p:nvSpPr>
        <p:spPr>
          <a:xfrm>
            <a:off x="468313" y="1412875"/>
            <a:ext cx="2808287" cy="576263"/>
          </a:xfrm>
          <a:prstGeom prst="rect">
            <a:avLst/>
          </a:prstGeom>
          <a:solidFill>
            <a:srgbClr val="00CC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r>
              <a:rPr lang="tr-TR" sz="3600" dirty="0">
                <a:solidFill>
                  <a:srgbClr val="FFFF00"/>
                </a:solidFill>
                <a:effectLst>
                  <a:outerShdw blurRad="38100" dist="38100" dir="2700000" algn="tl">
                    <a:srgbClr val="000000">
                      <a:alpha val="43137"/>
                    </a:srgbClr>
                  </a:outerShdw>
                </a:effectLst>
              </a:rPr>
              <a:t>T2</a:t>
            </a:r>
          </a:p>
        </p:txBody>
      </p:sp>
      <p:sp>
        <p:nvSpPr>
          <p:cNvPr id="6" name="Rectangle 5"/>
          <p:cNvSpPr/>
          <p:nvPr/>
        </p:nvSpPr>
        <p:spPr>
          <a:xfrm>
            <a:off x="5724525" y="4868863"/>
            <a:ext cx="2808288" cy="576262"/>
          </a:xfrm>
          <a:prstGeom prst="rect">
            <a:avLst/>
          </a:prstGeom>
          <a:solidFill>
            <a:srgbClr val="00CC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r>
              <a:rPr lang="tr-TR" sz="3600" dirty="0">
                <a:solidFill>
                  <a:srgbClr val="FFFF00"/>
                </a:solidFill>
                <a:effectLst>
                  <a:outerShdw blurRad="38100" dist="38100" dir="2700000" algn="tl">
                    <a:srgbClr val="000000">
                      <a:alpha val="43137"/>
                    </a:srgbClr>
                  </a:outerShdw>
                </a:effectLst>
              </a:rPr>
              <a:t>T1</a:t>
            </a:r>
          </a:p>
        </p:txBody>
      </p:sp>
      <p:sp>
        <p:nvSpPr>
          <p:cNvPr id="32774" name="Title 1"/>
          <p:cNvSpPr>
            <a:spLocks noGrp="1"/>
          </p:cNvSpPr>
          <p:nvPr>
            <p:ph type="title"/>
          </p:nvPr>
        </p:nvSpPr>
        <p:spPr>
          <a:xfrm>
            <a:off x="357188" y="71438"/>
            <a:ext cx="7772400" cy="1285875"/>
          </a:xfrm>
        </p:spPr>
        <p:txBody>
          <a:bodyPr/>
          <a:lstStyle/>
          <a:p>
            <a:pPr algn="l"/>
            <a:r>
              <a:rPr lang="tr-TR" smtClean="0"/>
              <a:t>Adenomyozis</a:t>
            </a:r>
            <a:br>
              <a:rPr lang="tr-TR" smtClean="0"/>
            </a:br>
            <a:r>
              <a:rPr lang="tr-TR" sz="3200" smtClean="0">
                <a:solidFill>
                  <a:srgbClr val="00FFFF"/>
                </a:solidFill>
              </a:rPr>
              <a:t>TANI - MRI</a:t>
            </a:r>
            <a:endParaRPr lang="tr-TR" smtClean="0">
              <a:solidFill>
                <a:srgbClr val="00FFFF"/>
              </a:solidFill>
            </a:endParaRPr>
          </a:p>
        </p:txBody>
      </p:sp>
      <p:sp>
        <p:nvSpPr>
          <p:cNvPr id="32775" name="TextBox 6"/>
          <p:cNvSpPr txBox="1">
            <a:spLocks noChangeArrowheads="1"/>
          </p:cNvSpPr>
          <p:nvPr/>
        </p:nvSpPr>
        <p:spPr bwMode="auto">
          <a:xfrm>
            <a:off x="5500688" y="6315075"/>
            <a:ext cx="3571875" cy="400050"/>
          </a:xfrm>
          <a:prstGeom prst="rect">
            <a:avLst/>
          </a:prstGeom>
          <a:noFill/>
          <a:ln w="9525">
            <a:noFill/>
            <a:miter lim="800000"/>
            <a:headEnd/>
            <a:tailEnd/>
          </a:ln>
        </p:spPr>
        <p:txBody>
          <a:bodyPr>
            <a:spAutoFit/>
          </a:bodyPr>
          <a:lstStyle/>
          <a:p>
            <a:pPr algn="r" eaLnBrk="0" hangingPunct="0"/>
            <a:r>
              <a:rPr lang="en-US" sz="2000">
                <a:solidFill>
                  <a:srgbClr val="FF0000"/>
                </a:solidFill>
              </a:rPr>
              <a:t>Takeuchi</a:t>
            </a:r>
            <a:r>
              <a:rPr lang="tr-TR" sz="2000">
                <a:solidFill>
                  <a:srgbClr val="FF0000"/>
                </a:solidFill>
              </a:rPr>
              <a:t>, </a:t>
            </a:r>
            <a:r>
              <a:rPr lang="en-US" sz="2000">
                <a:solidFill>
                  <a:srgbClr val="FF0000"/>
                </a:solidFill>
              </a:rPr>
              <a:t>2011</a:t>
            </a:r>
          </a:p>
        </p:txBody>
      </p:sp>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Title 1"/>
          <p:cNvSpPr>
            <a:spLocks noGrp="1"/>
          </p:cNvSpPr>
          <p:nvPr>
            <p:ph type="title"/>
          </p:nvPr>
        </p:nvSpPr>
        <p:spPr>
          <a:xfrm>
            <a:off x="357188" y="71438"/>
            <a:ext cx="7772400" cy="1285875"/>
          </a:xfrm>
        </p:spPr>
        <p:txBody>
          <a:bodyPr/>
          <a:lstStyle/>
          <a:p>
            <a:r>
              <a:rPr lang="tr-TR" smtClean="0"/>
              <a:t>Adenomyozis</a:t>
            </a:r>
            <a:br>
              <a:rPr lang="tr-TR" smtClean="0"/>
            </a:br>
            <a:r>
              <a:rPr lang="tr-TR" sz="3200" smtClean="0">
                <a:solidFill>
                  <a:srgbClr val="00FFFF"/>
                </a:solidFill>
              </a:rPr>
              <a:t>TANI - MRI</a:t>
            </a:r>
            <a:endParaRPr lang="tr-TR" smtClean="0">
              <a:solidFill>
                <a:srgbClr val="00FFFF"/>
              </a:solidFill>
            </a:endParaRPr>
          </a:p>
        </p:txBody>
      </p:sp>
      <p:pic>
        <p:nvPicPr>
          <p:cNvPr id="33795" name="Picture 4"/>
          <p:cNvPicPr>
            <a:picLocks noChangeAspect="1" noChangeArrowheads="1"/>
          </p:cNvPicPr>
          <p:nvPr/>
        </p:nvPicPr>
        <p:blipFill>
          <a:blip r:embed="rId3" cstate="print"/>
          <a:srcRect/>
          <a:stretch>
            <a:fillRect/>
          </a:stretch>
        </p:blipFill>
        <p:spPr bwMode="auto">
          <a:xfrm>
            <a:off x="-28575" y="1727200"/>
            <a:ext cx="9172575" cy="4130675"/>
          </a:xfrm>
          <a:prstGeom prst="rect">
            <a:avLst/>
          </a:prstGeom>
          <a:noFill/>
          <a:ln w="12700">
            <a:noFill/>
            <a:miter lim="800000"/>
            <a:headEnd type="none" w="sm" len="sm"/>
            <a:tailEnd type="none" w="sm" len="sm"/>
          </a:ln>
        </p:spPr>
      </p:pic>
      <p:sp>
        <p:nvSpPr>
          <p:cNvPr id="33796" name="TextBox 7"/>
          <p:cNvSpPr txBox="1">
            <a:spLocks noChangeArrowheads="1"/>
          </p:cNvSpPr>
          <p:nvPr/>
        </p:nvSpPr>
        <p:spPr bwMode="auto">
          <a:xfrm>
            <a:off x="5500688" y="6315075"/>
            <a:ext cx="3571875" cy="400050"/>
          </a:xfrm>
          <a:prstGeom prst="rect">
            <a:avLst/>
          </a:prstGeom>
          <a:noFill/>
          <a:ln w="9525">
            <a:noFill/>
            <a:miter lim="800000"/>
            <a:headEnd/>
            <a:tailEnd/>
          </a:ln>
        </p:spPr>
        <p:txBody>
          <a:bodyPr>
            <a:spAutoFit/>
          </a:bodyPr>
          <a:lstStyle/>
          <a:p>
            <a:pPr algn="r" eaLnBrk="0" hangingPunct="0"/>
            <a:r>
              <a:rPr lang="en-US" sz="2000">
                <a:solidFill>
                  <a:srgbClr val="FF0000"/>
                </a:solidFill>
              </a:rPr>
              <a:t>Takeuchi</a:t>
            </a:r>
            <a:r>
              <a:rPr lang="tr-TR" sz="2000">
                <a:solidFill>
                  <a:srgbClr val="FF0000"/>
                </a:solidFill>
              </a:rPr>
              <a:t>, </a:t>
            </a:r>
            <a:r>
              <a:rPr lang="en-US" sz="2000">
                <a:solidFill>
                  <a:srgbClr val="FF0000"/>
                </a:solidFill>
              </a:rPr>
              <a:t>2011</a:t>
            </a:r>
          </a:p>
        </p:txBody>
      </p:sp>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818" name="Picture 2"/>
          <p:cNvPicPr>
            <a:picLocks noChangeAspect="1" noChangeArrowheads="1"/>
          </p:cNvPicPr>
          <p:nvPr/>
        </p:nvPicPr>
        <p:blipFill>
          <a:blip r:embed="rId3" cstate="print"/>
          <a:srcRect/>
          <a:stretch>
            <a:fillRect/>
          </a:stretch>
        </p:blipFill>
        <p:spPr bwMode="auto">
          <a:xfrm>
            <a:off x="0" y="0"/>
            <a:ext cx="7500938" cy="6858000"/>
          </a:xfrm>
          <a:prstGeom prst="rect">
            <a:avLst/>
          </a:prstGeom>
          <a:noFill/>
          <a:ln w="9525">
            <a:noFill/>
            <a:miter lim="800000"/>
            <a:headEnd/>
            <a:tailEnd/>
          </a:ln>
        </p:spPr>
      </p:pic>
      <p:sp>
        <p:nvSpPr>
          <p:cNvPr id="26626" name="Title 1"/>
          <p:cNvSpPr>
            <a:spLocks noGrp="1"/>
          </p:cNvSpPr>
          <p:nvPr>
            <p:ph type="title"/>
          </p:nvPr>
        </p:nvSpPr>
        <p:spPr>
          <a:xfrm>
            <a:off x="1300163" y="71438"/>
            <a:ext cx="7772400" cy="1285875"/>
          </a:xfrm>
        </p:spPr>
        <p:txBody>
          <a:bodyPr/>
          <a:lstStyle/>
          <a:p>
            <a:pPr algn="r">
              <a:defRPr/>
            </a:pPr>
            <a:r>
              <a:rPr lang="tr-TR" dirty="0" err="1" smtClean="0">
                <a:effectLst>
                  <a:outerShdw blurRad="38100" dist="38100" dir="2700000" algn="tl">
                    <a:srgbClr val="000000">
                      <a:alpha val="43137"/>
                    </a:srgbClr>
                  </a:outerShdw>
                </a:effectLst>
              </a:rPr>
              <a:t>Adenomyozis</a:t>
            </a:r>
            <a:r>
              <a:rPr lang="tr-TR" dirty="0" smtClean="0">
                <a:effectLst>
                  <a:outerShdw blurRad="38100" dist="38100" dir="2700000" algn="tl">
                    <a:srgbClr val="000000">
                      <a:alpha val="43137"/>
                    </a:srgbClr>
                  </a:outerShdw>
                </a:effectLst>
              </a:rPr>
              <a:t/>
            </a:r>
            <a:br>
              <a:rPr lang="tr-TR" dirty="0" smtClean="0">
                <a:effectLst>
                  <a:outerShdw blurRad="38100" dist="38100" dir="2700000" algn="tl">
                    <a:srgbClr val="000000">
                      <a:alpha val="43137"/>
                    </a:srgbClr>
                  </a:outerShdw>
                </a:effectLst>
              </a:rPr>
            </a:br>
            <a:r>
              <a:rPr lang="tr-TR" sz="3200" dirty="0" smtClean="0">
                <a:solidFill>
                  <a:srgbClr val="00FFFF"/>
                </a:solidFill>
                <a:effectLst>
                  <a:outerShdw blurRad="38100" dist="38100" dir="2700000" algn="tl">
                    <a:srgbClr val="000000">
                      <a:alpha val="43137"/>
                    </a:srgbClr>
                  </a:outerShdw>
                </a:effectLst>
              </a:rPr>
              <a:t>TANI - MRI</a:t>
            </a:r>
            <a:endParaRPr lang="tr-TR" dirty="0" smtClean="0">
              <a:solidFill>
                <a:srgbClr val="00FFFF"/>
              </a:solidFill>
              <a:effectLst>
                <a:outerShdw blurRad="38100" dist="38100" dir="2700000" algn="tl">
                  <a:srgbClr val="000000">
                    <a:alpha val="43137"/>
                  </a:srgbClr>
                </a:outerShdw>
              </a:effectLst>
            </a:endParaRPr>
          </a:p>
        </p:txBody>
      </p:sp>
      <p:sp>
        <p:nvSpPr>
          <p:cNvPr id="34820" name="TextBox 7"/>
          <p:cNvSpPr txBox="1">
            <a:spLocks noChangeArrowheads="1"/>
          </p:cNvSpPr>
          <p:nvPr/>
        </p:nvSpPr>
        <p:spPr bwMode="auto">
          <a:xfrm>
            <a:off x="5572125" y="6386513"/>
            <a:ext cx="3571875" cy="400050"/>
          </a:xfrm>
          <a:prstGeom prst="rect">
            <a:avLst/>
          </a:prstGeom>
          <a:noFill/>
          <a:ln w="9525">
            <a:noFill/>
            <a:miter lim="800000"/>
            <a:headEnd/>
            <a:tailEnd/>
          </a:ln>
        </p:spPr>
        <p:txBody>
          <a:bodyPr>
            <a:spAutoFit/>
          </a:bodyPr>
          <a:lstStyle/>
          <a:p>
            <a:pPr algn="r" eaLnBrk="0" hangingPunct="0"/>
            <a:r>
              <a:rPr lang="tr-TR" sz="2000">
                <a:solidFill>
                  <a:srgbClr val="FF0000"/>
                </a:solidFill>
              </a:rPr>
              <a:t>Benagiano, </a:t>
            </a:r>
            <a:r>
              <a:rPr lang="en-US" sz="2000">
                <a:solidFill>
                  <a:srgbClr val="FF0000"/>
                </a:solidFill>
              </a:rPr>
              <a:t>20</a:t>
            </a:r>
            <a:r>
              <a:rPr lang="tr-TR" sz="2000">
                <a:solidFill>
                  <a:srgbClr val="FF0000"/>
                </a:solidFill>
              </a:rPr>
              <a:t>09</a:t>
            </a:r>
            <a:endParaRPr lang="en-US" sz="2000">
              <a:solidFill>
                <a:srgbClr val="FF0000"/>
              </a:solidFill>
            </a:endParaRPr>
          </a:p>
        </p:txBody>
      </p:sp>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6146" name="Picture 2"/>
          <p:cNvPicPr>
            <a:picLocks noChangeAspect="1" noChangeArrowheads="1"/>
          </p:cNvPicPr>
          <p:nvPr/>
        </p:nvPicPr>
        <p:blipFill>
          <a:blip r:embed="rId2" cstate="print"/>
          <a:srcRect/>
          <a:stretch>
            <a:fillRect/>
          </a:stretch>
        </p:blipFill>
        <p:spPr bwMode="auto">
          <a:xfrm>
            <a:off x="0" y="0"/>
            <a:ext cx="9144000" cy="6972682"/>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35842" name="Picture 2"/>
          <p:cNvPicPr>
            <a:picLocks noGrp="1" noChangeAspect="1" noChangeArrowheads="1"/>
          </p:cNvPicPr>
          <p:nvPr>
            <p:ph idx="1"/>
          </p:nvPr>
        </p:nvPicPr>
        <p:blipFill>
          <a:blip r:embed="rId3" cstate="print"/>
          <a:srcRect/>
          <a:stretch>
            <a:fillRect/>
          </a:stretch>
        </p:blipFill>
        <p:spPr>
          <a:xfrm>
            <a:off x="2105025" y="1635125"/>
            <a:ext cx="4933950" cy="4638675"/>
          </a:xfrm>
        </p:spPr>
      </p:pic>
      <p:sp>
        <p:nvSpPr>
          <p:cNvPr id="35843" name="Title 1"/>
          <p:cNvSpPr>
            <a:spLocks noGrp="1"/>
          </p:cNvSpPr>
          <p:nvPr>
            <p:ph type="title"/>
          </p:nvPr>
        </p:nvSpPr>
        <p:spPr>
          <a:xfrm>
            <a:off x="357188" y="71438"/>
            <a:ext cx="7772400" cy="1285875"/>
          </a:xfrm>
        </p:spPr>
        <p:txBody>
          <a:bodyPr/>
          <a:lstStyle/>
          <a:p>
            <a:r>
              <a:rPr lang="tr-TR" smtClean="0"/>
              <a:t>Adenomyoma</a:t>
            </a:r>
            <a:br>
              <a:rPr lang="tr-TR" smtClean="0"/>
            </a:br>
            <a:r>
              <a:rPr lang="tr-TR" sz="3200" smtClean="0">
                <a:solidFill>
                  <a:srgbClr val="00FFFF"/>
                </a:solidFill>
              </a:rPr>
              <a:t>TANI - MRI</a:t>
            </a:r>
            <a:endParaRPr lang="tr-TR" smtClean="0">
              <a:solidFill>
                <a:srgbClr val="00FFFF"/>
              </a:solidFill>
            </a:endParaRPr>
          </a:p>
        </p:txBody>
      </p:sp>
      <p:sp>
        <p:nvSpPr>
          <p:cNvPr id="35844" name="TextBox 3"/>
          <p:cNvSpPr txBox="1">
            <a:spLocks noChangeArrowheads="1"/>
          </p:cNvSpPr>
          <p:nvPr/>
        </p:nvSpPr>
        <p:spPr bwMode="auto">
          <a:xfrm>
            <a:off x="5500688" y="6315075"/>
            <a:ext cx="3571875" cy="400050"/>
          </a:xfrm>
          <a:prstGeom prst="rect">
            <a:avLst/>
          </a:prstGeom>
          <a:noFill/>
          <a:ln w="9525">
            <a:noFill/>
            <a:miter lim="800000"/>
            <a:headEnd/>
            <a:tailEnd/>
          </a:ln>
        </p:spPr>
        <p:txBody>
          <a:bodyPr>
            <a:spAutoFit/>
          </a:bodyPr>
          <a:lstStyle/>
          <a:p>
            <a:pPr algn="r" eaLnBrk="0" hangingPunct="0"/>
            <a:r>
              <a:rPr lang="en-US" sz="2000">
                <a:solidFill>
                  <a:srgbClr val="FF0000"/>
                </a:solidFill>
              </a:rPr>
              <a:t>Takeuchi</a:t>
            </a:r>
            <a:r>
              <a:rPr lang="tr-TR" sz="2000">
                <a:solidFill>
                  <a:srgbClr val="FF0000"/>
                </a:solidFill>
              </a:rPr>
              <a:t>, </a:t>
            </a:r>
            <a:r>
              <a:rPr lang="en-US" sz="2000">
                <a:solidFill>
                  <a:srgbClr val="FF0000"/>
                </a:solidFill>
              </a:rPr>
              <a:t>2011</a:t>
            </a: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6866" name="Title 1"/>
          <p:cNvSpPr>
            <a:spLocks noGrp="1"/>
          </p:cNvSpPr>
          <p:nvPr>
            <p:ph type="title"/>
          </p:nvPr>
        </p:nvSpPr>
        <p:spPr>
          <a:xfrm>
            <a:off x="685800" y="142875"/>
            <a:ext cx="7772400" cy="1143000"/>
          </a:xfrm>
        </p:spPr>
        <p:txBody>
          <a:bodyPr/>
          <a:lstStyle/>
          <a:p>
            <a:r>
              <a:rPr lang="tr-TR" smtClean="0"/>
              <a:t>Subseroz adenomyozis</a:t>
            </a:r>
            <a:br>
              <a:rPr lang="tr-TR" smtClean="0"/>
            </a:br>
            <a:r>
              <a:rPr lang="tr-TR" smtClean="0">
                <a:solidFill>
                  <a:srgbClr val="00FFFF"/>
                </a:solidFill>
              </a:rPr>
              <a:t> TANI - MRI</a:t>
            </a:r>
            <a:endParaRPr lang="tr-TR" smtClean="0"/>
          </a:p>
        </p:txBody>
      </p:sp>
      <p:pic>
        <p:nvPicPr>
          <p:cNvPr id="36867" name="Picture 2"/>
          <p:cNvPicPr>
            <a:picLocks noGrp="1" noChangeAspect="1" noChangeArrowheads="1"/>
          </p:cNvPicPr>
          <p:nvPr>
            <p:ph idx="1"/>
          </p:nvPr>
        </p:nvPicPr>
        <p:blipFill>
          <a:blip r:embed="rId3" cstate="print"/>
          <a:srcRect/>
          <a:stretch>
            <a:fillRect/>
          </a:stretch>
        </p:blipFill>
        <p:spPr>
          <a:xfrm>
            <a:off x="0" y="1700213"/>
            <a:ext cx="4905375" cy="4552950"/>
          </a:xfrm>
        </p:spPr>
      </p:pic>
      <p:pic>
        <p:nvPicPr>
          <p:cNvPr id="36868" name="Picture 3"/>
          <p:cNvPicPr>
            <a:picLocks noChangeAspect="1" noChangeArrowheads="1"/>
          </p:cNvPicPr>
          <p:nvPr/>
        </p:nvPicPr>
        <p:blipFill>
          <a:blip r:embed="rId4" cstate="print"/>
          <a:srcRect/>
          <a:stretch>
            <a:fillRect/>
          </a:stretch>
        </p:blipFill>
        <p:spPr bwMode="auto">
          <a:xfrm>
            <a:off x="4246563" y="1636713"/>
            <a:ext cx="4933950" cy="4600575"/>
          </a:xfrm>
          <a:prstGeom prst="rect">
            <a:avLst/>
          </a:prstGeom>
          <a:noFill/>
          <a:ln w="9525">
            <a:noFill/>
            <a:miter lim="800000"/>
            <a:headEnd/>
            <a:tailEnd/>
          </a:ln>
        </p:spPr>
      </p:pic>
      <p:sp>
        <p:nvSpPr>
          <p:cNvPr id="6" name="TextBox 5"/>
          <p:cNvSpPr txBox="1"/>
          <p:nvPr/>
        </p:nvSpPr>
        <p:spPr>
          <a:xfrm>
            <a:off x="-500063" y="1476375"/>
            <a:ext cx="9644063" cy="585788"/>
          </a:xfrm>
          <a:prstGeom prst="rect">
            <a:avLst/>
          </a:prstGeom>
          <a:noFill/>
        </p:spPr>
        <p:txBody>
          <a:bodyPr>
            <a:spAutoFit/>
          </a:bodyPr>
          <a:lstStyle/>
          <a:p>
            <a:pPr eaLnBrk="0" hangingPunct="0">
              <a:defRPr/>
            </a:pPr>
            <a:r>
              <a:rPr lang="tr-TR" dirty="0">
                <a:effectLst>
                  <a:outerShdw blurRad="38100" dist="38100" dir="2700000" algn="tl">
                    <a:srgbClr val="000000">
                      <a:alpha val="43137"/>
                    </a:srgbClr>
                  </a:outerShdw>
                </a:effectLst>
                <a:latin typeface="Arial" pitchFamily="34" charset="0"/>
                <a:cs typeface="+mn-cs"/>
              </a:rPr>
              <a:t>        Erken  proliferatif faz                     </a:t>
            </a:r>
            <a:r>
              <a:rPr lang="tr-TR" sz="3200" u="sng" dirty="0">
                <a:solidFill>
                  <a:schemeClr val="tx2"/>
                </a:solidFill>
                <a:effectLst>
                  <a:outerShdw blurRad="38100" dist="38100" dir="2700000" algn="tl">
                    <a:srgbClr val="000000">
                      <a:alpha val="43137"/>
                    </a:srgbClr>
                  </a:outerShdw>
                </a:effectLst>
                <a:latin typeface="Arial" pitchFamily="34" charset="0"/>
                <a:cs typeface="+mn-cs"/>
              </a:rPr>
              <a:t>Geç </a:t>
            </a:r>
            <a:r>
              <a:rPr lang="tr-TR" sz="3200" u="sng" dirty="0" err="1">
                <a:solidFill>
                  <a:schemeClr val="tx2"/>
                </a:solidFill>
                <a:effectLst>
                  <a:outerShdw blurRad="38100" dist="38100" dir="2700000" algn="tl">
                    <a:srgbClr val="000000">
                      <a:alpha val="43137"/>
                    </a:srgbClr>
                  </a:outerShdw>
                </a:effectLst>
                <a:latin typeface="Arial" pitchFamily="34" charset="0"/>
                <a:cs typeface="+mn-cs"/>
              </a:rPr>
              <a:t>sekretuar</a:t>
            </a:r>
            <a:r>
              <a:rPr lang="tr-TR" sz="3200" u="sng" dirty="0">
                <a:solidFill>
                  <a:schemeClr val="tx2"/>
                </a:solidFill>
                <a:effectLst>
                  <a:outerShdw blurRad="38100" dist="38100" dir="2700000" algn="tl">
                    <a:srgbClr val="000000">
                      <a:alpha val="43137"/>
                    </a:srgbClr>
                  </a:outerShdw>
                </a:effectLst>
                <a:latin typeface="Arial" pitchFamily="34" charset="0"/>
                <a:cs typeface="+mn-cs"/>
              </a:rPr>
              <a:t> faz!!!</a:t>
            </a:r>
            <a:endParaRPr lang="tr-TR" u="sng" dirty="0">
              <a:solidFill>
                <a:schemeClr val="tx2"/>
              </a:solidFill>
              <a:effectLst>
                <a:outerShdw blurRad="38100" dist="38100" dir="2700000" algn="tl">
                  <a:srgbClr val="000000">
                    <a:alpha val="43137"/>
                  </a:srgbClr>
                </a:outerShdw>
              </a:effectLst>
              <a:latin typeface="Arial" pitchFamily="34" charset="0"/>
              <a:cs typeface="+mn-cs"/>
            </a:endParaRPr>
          </a:p>
        </p:txBody>
      </p:sp>
      <p:sp>
        <p:nvSpPr>
          <p:cNvPr id="36870" name="TextBox 6"/>
          <p:cNvSpPr txBox="1">
            <a:spLocks noChangeArrowheads="1"/>
          </p:cNvSpPr>
          <p:nvPr/>
        </p:nvSpPr>
        <p:spPr bwMode="auto">
          <a:xfrm>
            <a:off x="5500688" y="6315075"/>
            <a:ext cx="3571875" cy="400050"/>
          </a:xfrm>
          <a:prstGeom prst="rect">
            <a:avLst/>
          </a:prstGeom>
          <a:noFill/>
          <a:ln w="9525">
            <a:noFill/>
            <a:miter lim="800000"/>
            <a:headEnd/>
            <a:tailEnd/>
          </a:ln>
        </p:spPr>
        <p:txBody>
          <a:bodyPr>
            <a:spAutoFit/>
          </a:bodyPr>
          <a:lstStyle/>
          <a:p>
            <a:pPr algn="r" eaLnBrk="0" hangingPunct="0"/>
            <a:r>
              <a:rPr lang="en-US" sz="2000">
                <a:solidFill>
                  <a:srgbClr val="FF0000"/>
                </a:solidFill>
              </a:rPr>
              <a:t>Takeuchi</a:t>
            </a:r>
            <a:r>
              <a:rPr lang="tr-TR" sz="2000">
                <a:solidFill>
                  <a:srgbClr val="FF0000"/>
                </a:solidFill>
              </a:rPr>
              <a:t>, </a:t>
            </a:r>
            <a:r>
              <a:rPr lang="en-US" sz="2000">
                <a:solidFill>
                  <a:srgbClr val="FF0000"/>
                </a:solidFill>
              </a:rPr>
              <a:t>2011</a:t>
            </a: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7890" name="Title 1"/>
          <p:cNvSpPr>
            <a:spLocks noGrp="1"/>
          </p:cNvSpPr>
          <p:nvPr>
            <p:ph type="title"/>
          </p:nvPr>
        </p:nvSpPr>
        <p:spPr/>
        <p:txBody>
          <a:bodyPr/>
          <a:lstStyle/>
          <a:p>
            <a:r>
              <a:rPr lang="tr-TR" smtClean="0"/>
              <a:t>Adenomyotik kist</a:t>
            </a:r>
            <a:br>
              <a:rPr lang="tr-TR" smtClean="0"/>
            </a:br>
            <a:r>
              <a:rPr lang="tr-TR" smtClean="0">
                <a:solidFill>
                  <a:srgbClr val="00FFFF"/>
                </a:solidFill>
              </a:rPr>
              <a:t> TANI - MRI</a:t>
            </a:r>
            <a:endParaRPr lang="tr-TR" smtClean="0"/>
          </a:p>
        </p:txBody>
      </p:sp>
      <p:pic>
        <p:nvPicPr>
          <p:cNvPr id="37891" name="Picture 2"/>
          <p:cNvPicPr>
            <a:picLocks noGrp="1" noChangeAspect="1" noChangeArrowheads="1"/>
          </p:cNvPicPr>
          <p:nvPr>
            <p:ph idx="1"/>
          </p:nvPr>
        </p:nvPicPr>
        <p:blipFill>
          <a:blip r:embed="rId3" cstate="print"/>
          <a:srcRect/>
          <a:stretch>
            <a:fillRect/>
          </a:stretch>
        </p:blipFill>
        <p:spPr>
          <a:xfrm>
            <a:off x="142875" y="1600200"/>
            <a:ext cx="4735513" cy="4708525"/>
          </a:xfrm>
        </p:spPr>
      </p:pic>
      <p:pic>
        <p:nvPicPr>
          <p:cNvPr id="37892" name="Picture 2"/>
          <p:cNvPicPr>
            <a:picLocks noChangeAspect="1" noChangeArrowheads="1"/>
          </p:cNvPicPr>
          <p:nvPr/>
        </p:nvPicPr>
        <p:blipFill>
          <a:blip r:embed="rId4" cstate="print"/>
          <a:srcRect/>
          <a:stretch>
            <a:fillRect/>
          </a:stretch>
        </p:blipFill>
        <p:spPr bwMode="auto">
          <a:xfrm>
            <a:off x="5105400" y="3667125"/>
            <a:ext cx="4038600" cy="3190875"/>
          </a:xfrm>
          <a:prstGeom prst="rect">
            <a:avLst/>
          </a:prstGeom>
          <a:noFill/>
          <a:ln w="12700">
            <a:noFill/>
            <a:miter lim="800000"/>
            <a:headEnd type="none" w="sm" len="sm"/>
            <a:tailEnd type="none" w="sm" len="sm"/>
          </a:ln>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098" name="Title 1"/>
          <p:cNvSpPr>
            <a:spLocks noGrp="1"/>
          </p:cNvSpPr>
          <p:nvPr>
            <p:ph type="title"/>
          </p:nvPr>
        </p:nvSpPr>
        <p:spPr>
          <a:xfrm>
            <a:off x="685800" y="71438"/>
            <a:ext cx="7772400" cy="1143000"/>
          </a:xfrm>
        </p:spPr>
        <p:txBody>
          <a:bodyPr/>
          <a:lstStyle/>
          <a:p>
            <a:r>
              <a:rPr lang="tr-TR" sz="4800" smtClean="0"/>
              <a:t>Adenomyozis</a:t>
            </a:r>
            <a:endParaRPr lang="en-US" sz="4800" smtClean="0"/>
          </a:p>
        </p:txBody>
      </p:sp>
      <p:sp>
        <p:nvSpPr>
          <p:cNvPr id="4099" name="Content Placeholder 2"/>
          <p:cNvSpPr>
            <a:spLocks noGrp="1"/>
          </p:cNvSpPr>
          <p:nvPr>
            <p:ph idx="1"/>
          </p:nvPr>
        </p:nvSpPr>
        <p:spPr>
          <a:xfrm>
            <a:off x="357188" y="1357313"/>
            <a:ext cx="8501062" cy="5929312"/>
          </a:xfrm>
        </p:spPr>
        <p:txBody>
          <a:bodyPr/>
          <a:lstStyle/>
          <a:p>
            <a:r>
              <a:rPr lang="tr-TR" smtClean="0"/>
              <a:t>Adenomyozis nasıl bir hastalıktır? Orijini ile ilgili farklı görüşler var mıdır?</a:t>
            </a:r>
          </a:p>
          <a:p>
            <a:endParaRPr lang="tr-TR" smtClean="0"/>
          </a:p>
          <a:p>
            <a:r>
              <a:rPr lang="tr-TR" smtClean="0"/>
              <a:t>Adenomyozis için hangi olgu grubunda hangi semptomlar olası tanıyı düşündürmelidir ve ayırıcı tanıda önem kazanan hastalıklar nelerdir?</a:t>
            </a:r>
          </a:p>
          <a:p>
            <a:endParaRPr lang="tr-TR" smtClean="0"/>
          </a:p>
          <a:p>
            <a:r>
              <a:rPr lang="tr-TR" smtClean="0"/>
              <a:t>Klinik pratikte tanıyı doğrulayıcı tetkikler neler olmalıdır? Bunların güvenilirlik sınırları nedir?</a:t>
            </a:r>
          </a:p>
          <a:p>
            <a:endParaRPr lang="tr-TR" smtClean="0"/>
          </a:p>
          <a:p>
            <a:r>
              <a:rPr lang="tr-TR" smtClean="0"/>
              <a:t>Tedavisi açısından tanı koymamızın klinik önemi nedir? Yoksa şüpheli olgularda ampirik tedaviler mi kullanımdadır?</a:t>
            </a:r>
          </a:p>
          <a:p>
            <a:endParaRPr lang="en-US" smtClean="0"/>
          </a:p>
        </p:txBody>
      </p:sp>
    </p:spTree>
  </p:cSld>
  <p:clrMapOvr>
    <a:masterClrMapping/>
  </p:clrMapOvr>
  <p:transition/>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8914" name="Title 1"/>
          <p:cNvSpPr>
            <a:spLocks noGrp="1"/>
          </p:cNvSpPr>
          <p:nvPr>
            <p:ph type="title"/>
          </p:nvPr>
        </p:nvSpPr>
        <p:spPr>
          <a:xfrm>
            <a:off x="0" y="457200"/>
            <a:ext cx="9144000" cy="1143000"/>
          </a:xfrm>
        </p:spPr>
        <p:txBody>
          <a:bodyPr/>
          <a:lstStyle/>
          <a:p>
            <a:r>
              <a:rPr lang="tr-TR" sz="3200" smtClean="0"/>
              <a:t>Adenomyozis </a:t>
            </a:r>
            <a:br>
              <a:rPr lang="tr-TR" sz="3200" smtClean="0"/>
            </a:br>
            <a:r>
              <a:rPr lang="tr-TR" sz="3200" smtClean="0"/>
              <a:t>Gn-RH analog ile tedavi öncesi ve sonrası</a:t>
            </a:r>
            <a:br>
              <a:rPr lang="tr-TR" sz="3200" smtClean="0"/>
            </a:br>
            <a:r>
              <a:rPr lang="tr-TR" sz="3200" smtClean="0">
                <a:solidFill>
                  <a:srgbClr val="00FFFF"/>
                </a:solidFill>
              </a:rPr>
              <a:t>MRI</a:t>
            </a:r>
          </a:p>
        </p:txBody>
      </p:sp>
      <p:pic>
        <p:nvPicPr>
          <p:cNvPr id="38915" name="Picture 3"/>
          <p:cNvPicPr>
            <a:picLocks noGrp="1" noChangeAspect="1" noChangeArrowheads="1"/>
          </p:cNvPicPr>
          <p:nvPr>
            <p:ph idx="1"/>
          </p:nvPr>
        </p:nvPicPr>
        <p:blipFill>
          <a:blip r:embed="rId3" cstate="print"/>
          <a:srcRect/>
          <a:stretch>
            <a:fillRect/>
          </a:stretch>
        </p:blipFill>
        <p:spPr>
          <a:xfrm>
            <a:off x="34925" y="1793875"/>
            <a:ext cx="4895850" cy="4562475"/>
          </a:xfrm>
        </p:spPr>
      </p:pic>
      <p:pic>
        <p:nvPicPr>
          <p:cNvPr id="38916" name="Picture 4"/>
          <p:cNvPicPr>
            <a:picLocks noChangeAspect="1" noChangeArrowheads="1"/>
          </p:cNvPicPr>
          <p:nvPr/>
        </p:nvPicPr>
        <p:blipFill>
          <a:blip r:embed="rId4" cstate="print"/>
          <a:srcRect/>
          <a:stretch>
            <a:fillRect/>
          </a:stretch>
        </p:blipFill>
        <p:spPr bwMode="auto">
          <a:xfrm>
            <a:off x="4256088" y="1785938"/>
            <a:ext cx="4924425" cy="4572000"/>
          </a:xfrm>
          <a:prstGeom prst="rect">
            <a:avLst/>
          </a:prstGeom>
          <a:noFill/>
          <a:ln w="9525">
            <a:noFill/>
            <a:miter lim="800000"/>
            <a:headEnd/>
            <a:tailEnd/>
          </a:ln>
        </p:spPr>
      </p:pic>
      <p:sp>
        <p:nvSpPr>
          <p:cNvPr id="38917" name="TextBox 4"/>
          <p:cNvSpPr txBox="1">
            <a:spLocks noChangeArrowheads="1"/>
          </p:cNvSpPr>
          <p:nvPr/>
        </p:nvSpPr>
        <p:spPr bwMode="auto">
          <a:xfrm>
            <a:off x="5500688" y="6315075"/>
            <a:ext cx="3571875" cy="400050"/>
          </a:xfrm>
          <a:prstGeom prst="rect">
            <a:avLst/>
          </a:prstGeom>
          <a:noFill/>
          <a:ln w="9525">
            <a:noFill/>
            <a:miter lim="800000"/>
            <a:headEnd/>
            <a:tailEnd/>
          </a:ln>
        </p:spPr>
        <p:txBody>
          <a:bodyPr>
            <a:spAutoFit/>
          </a:bodyPr>
          <a:lstStyle/>
          <a:p>
            <a:pPr algn="r" eaLnBrk="0" hangingPunct="0"/>
            <a:r>
              <a:rPr lang="en-US" sz="2000">
                <a:solidFill>
                  <a:srgbClr val="FF0000"/>
                </a:solidFill>
              </a:rPr>
              <a:t>Takeuchi</a:t>
            </a:r>
            <a:r>
              <a:rPr lang="tr-TR" sz="2000">
                <a:solidFill>
                  <a:srgbClr val="FF0000"/>
                </a:solidFill>
              </a:rPr>
              <a:t>, </a:t>
            </a:r>
            <a:r>
              <a:rPr lang="en-US" sz="2000">
                <a:solidFill>
                  <a:srgbClr val="FF0000"/>
                </a:solidFill>
              </a:rPr>
              <a:t>2011</a:t>
            </a: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defRPr/>
            </a:pPr>
            <a:r>
              <a:rPr lang="tr-TR" dirty="0" smtClean="0"/>
              <a:t>TMX alan kadında polipolid adenomyoma</a:t>
            </a:r>
            <a:endParaRPr lang="tr-TR" dirty="0"/>
          </a:p>
        </p:txBody>
      </p:sp>
      <p:pic>
        <p:nvPicPr>
          <p:cNvPr id="39939" name="Picture 2"/>
          <p:cNvPicPr>
            <a:picLocks noGrp="1" noChangeAspect="1" noChangeArrowheads="1"/>
          </p:cNvPicPr>
          <p:nvPr>
            <p:ph idx="1"/>
          </p:nvPr>
        </p:nvPicPr>
        <p:blipFill>
          <a:blip r:embed="rId3" cstate="print"/>
          <a:srcRect/>
          <a:stretch>
            <a:fillRect/>
          </a:stretch>
        </p:blipFill>
        <p:spPr>
          <a:xfrm>
            <a:off x="2151063" y="1600200"/>
            <a:ext cx="4841875" cy="4708525"/>
          </a:xfrm>
        </p:spPr>
      </p:pic>
      <p:sp>
        <p:nvSpPr>
          <p:cNvPr id="39940" name="TextBox 3"/>
          <p:cNvSpPr txBox="1">
            <a:spLocks noChangeArrowheads="1"/>
          </p:cNvSpPr>
          <p:nvPr/>
        </p:nvSpPr>
        <p:spPr bwMode="auto">
          <a:xfrm>
            <a:off x="5500688" y="6315075"/>
            <a:ext cx="3571875" cy="400050"/>
          </a:xfrm>
          <a:prstGeom prst="rect">
            <a:avLst/>
          </a:prstGeom>
          <a:noFill/>
          <a:ln w="9525">
            <a:noFill/>
            <a:miter lim="800000"/>
            <a:headEnd/>
            <a:tailEnd/>
          </a:ln>
        </p:spPr>
        <p:txBody>
          <a:bodyPr>
            <a:spAutoFit/>
          </a:bodyPr>
          <a:lstStyle/>
          <a:p>
            <a:pPr algn="r" eaLnBrk="0" hangingPunct="0"/>
            <a:r>
              <a:rPr lang="en-US" sz="2000">
                <a:solidFill>
                  <a:srgbClr val="FF0000"/>
                </a:solidFill>
              </a:rPr>
              <a:t>Takeuchi</a:t>
            </a:r>
            <a:r>
              <a:rPr lang="tr-TR" sz="2000">
                <a:solidFill>
                  <a:srgbClr val="FF0000"/>
                </a:solidFill>
              </a:rPr>
              <a:t>, </a:t>
            </a:r>
            <a:r>
              <a:rPr lang="en-US" sz="2000">
                <a:solidFill>
                  <a:srgbClr val="FF0000"/>
                </a:solidFill>
              </a:rPr>
              <a:t>2011</a:t>
            </a:r>
          </a:p>
        </p:txBody>
      </p:sp>
    </p:spTree>
  </p:cSld>
  <p:clrMapOvr>
    <a:masterClrMapping/>
  </p:clrMapOvr>
  <p:transition/>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defRPr/>
            </a:pPr>
            <a:r>
              <a:rPr lang="tr-TR" dirty="0" smtClean="0"/>
              <a:t>Adenomyozis ve endometrial kanser</a:t>
            </a:r>
            <a:endParaRPr lang="tr-TR" dirty="0"/>
          </a:p>
        </p:txBody>
      </p:sp>
      <p:pic>
        <p:nvPicPr>
          <p:cNvPr id="12290" name="Picture 2"/>
          <p:cNvPicPr>
            <a:picLocks noGrp="1" noChangeAspect="1" noChangeArrowheads="1"/>
          </p:cNvPicPr>
          <p:nvPr>
            <p:ph idx="1"/>
          </p:nvPr>
        </p:nvPicPr>
        <p:blipFill>
          <a:blip r:embed="rId3" cstate="print"/>
          <a:srcRect/>
          <a:stretch>
            <a:fillRect/>
          </a:stretch>
        </p:blipFill>
        <p:spPr>
          <a:xfrm>
            <a:off x="0" y="1938338"/>
            <a:ext cx="4643438" cy="4292600"/>
          </a:xfrm>
        </p:spPr>
      </p:pic>
      <p:sp>
        <p:nvSpPr>
          <p:cNvPr id="40964" name="TextBox 3"/>
          <p:cNvSpPr txBox="1">
            <a:spLocks noChangeArrowheads="1"/>
          </p:cNvSpPr>
          <p:nvPr/>
        </p:nvSpPr>
        <p:spPr bwMode="auto">
          <a:xfrm>
            <a:off x="5500688" y="6315075"/>
            <a:ext cx="3571875" cy="400050"/>
          </a:xfrm>
          <a:prstGeom prst="rect">
            <a:avLst/>
          </a:prstGeom>
          <a:noFill/>
          <a:ln w="9525">
            <a:noFill/>
            <a:miter lim="800000"/>
            <a:headEnd/>
            <a:tailEnd/>
          </a:ln>
        </p:spPr>
        <p:txBody>
          <a:bodyPr>
            <a:spAutoFit/>
          </a:bodyPr>
          <a:lstStyle/>
          <a:p>
            <a:pPr algn="r" eaLnBrk="0" hangingPunct="0"/>
            <a:r>
              <a:rPr lang="en-US" sz="2000">
                <a:solidFill>
                  <a:srgbClr val="FF0000"/>
                </a:solidFill>
              </a:rPr>
              <a:t>Takeuchi</a:t>
            </a:r>
            <a:r>
              <a:rPr lang="tr-TR" sz="2000">
                <a:solidFill>
                  <a:srgbClr val="FF0000"/>
                </a:solidFill>
              </a:rPr>
              <a:t>, </a:t>
            </a:r>
            <a:r>
              <a:rPr lang="en-US" sz="2000">
                <a:solidFill>
                  <a:srgbClr val="FF0000"/>
                </a:solidFill>
              </a:rPr>
              <a:t>2011</a:t>
            </a:r>
          </a:p>
        </p:txBody>
      </p:sp>
      <p:pic>
        <p:nvPicPr>
          <p:cNvPr id="53250" name="Picture 2"/>
          <p:cNvPicPr>
            <a:picLocks noChangeAspect="1" noChangeArrowheads="1"/>
          </p:cNvPicPr>
          <p:nvPr/>
        </p:nvPicPr>
        <p:blipFill>
          <a:blip r:embed="rId4" cstate="print"/>
          <a:srcRect/>
          <a:stretch>
            <a:fillRect/>
          </a:stretch>
        </p:blipFill>
        <p:spPr bwMode="auto">
          <a:xfrm>
            <a:off x="4633913" y="1916113"/>
            <a:ext cx="4510087" cy="4298950"/>
          </a:xfrm>
          <a:prstGeom prst="rect">
            <a:avLst/>
          </a:prstGeom>
          <a:noFill/>
          <a:ln w="12700">
            <a:noFill/>
            <a:miter lim="800000"/>
            <a:headEnd type="none" w="sm" len="sm"/>
            <a:tailEnd type="none" w="sm" len="sm"/>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nodeType="afterEffect">
                                  <p:stCondLst>
                                    <p:cond delay="0"/>
                                  </p:stCondLst>
                                  <p:childTnLst>
                                    <p:set>
                                      <p:cBhvr>
                                        <p:cTn id="6" dur="1" fill="hold">
                                          <p:stCondLst>
                                            <p:cond delay="0"/>
                                          </p:stCondLst>
                                        </p:cTn>
                                        <p:tgtEl>
                                          <p:spTgt spid="12290"/>
                                        </p:tgtEl>
                                        <p:attrNameLst>
                                          <p:attrName>style.visibility</p:attrName>
                                        </p:attrNameLst>
                                      </p:cBhvr>
                                      <p:to>
                                        <p:strVal val="visible"/>
                                      </p:to>
                                    </p:set>
                                    <p:animEffect transition="in" filter="diamond(in)">
                                      <p:cBhvr>
                                        <p:cTn id="7" dur="500"/>
                                        <p:tgtEl>
                                          <p:spTgt spid="12290"/>
                                        </p:tgtEl>
                                      </p:cBhvr>
                                    </p:animEffect>
                                  </p:childTnLst>
                                </p:cTn>
                              </p:par>
                            </p:childTnLst>
                          </p:cTn>
                        </p:par>
                        <p:par>
                          <p:cTn id="8" fill="hold">
                            <p:stCondLst>
                              <p:cond delay="500"/>
                            </p:stCondLst>
                            <p:childTnLst>
                              <p:par>
                                <p:cTn id="9" presetID="9" presetClass="entr" presetSubtype="0" fill="hold" nodeType="afterEffect">
                                  <p:stCondLst>
                                    <p:cond delay="0"/>
                                  </p:stCondLst>
                                  <p:childTnLst>
                                    <p:set>
                                      <p:cBhvr>
                                        <p:cTn id="10" dur="1" fill="hold">
                                          <p:stCondLst>
                                            <p:cond delay="0"/>
                                          </p:stCondLst>
                                        </p:cTn>
                                        <p:tgtEl>
                                          <p:spTgt spid="53250"/>
                                        </p:tgtEl>
                                        <p:attrNameLst>
                                          <p:attrName>style.visibility</p:attrName>
                                        </p:attrNameLst>
                                      </p:cBhvr>
                                      <p:to>
                                        <p:strVal val="visible"/>
                                      </p:to>
                                    </p:set>
                                    <p:animEffect transition="in" filter="dissolve">
                                      <p:cBhvr>
                                        <p:cTn id="11" dur="1000"/>
                                        <p:tgtEl>
                                          <p:spTgt spid="532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54275" name="Picture 3"/>
          <p:cNvPicPr>
            <a:picLocks noChangeAspect="1" noChangeArrowheads="1"/>
          </p:cNvPicPr>
          <p:nvPr/>
        </p:nvPicPr>
        <p:blipFill>
          <a:blip r:embed="rId3" cstate="print"/>
          <a:srcRect/>
          <a:stretch>
            <a:fillRect/>
          </a:stretch>
        </p:blipFill>
        <p:spPr bwMode="auto">
          <a:xfrm>
            <a:off x="2571750" y="3286125"/>
            <a:ext cx="3943350" cy="3676650"/>
          </a:xfrm>
          <a:prstGeom prst="rect">
            <a:avLst/>
          </a:prstGeom>
          <a:noFill/>
          <a:ln w="12700">
            <a:noFill/>
            <a:miter lim="800000"/>
            <a:headEnd type="none" w="sm" len="sm"/>
            <a:tailEnd type="none" w="sm" len="sm"/>
          </a:ln>
        </p:spPr>
      </p:pic>
      <p:sp>
        <p:nvSpPr>
          <p:cNvPr id="2" name="Title 1"/>
          <p:cNvSpPr>
            <a:spLocks noGrp="1"/>
          </p:cNvSpPr>
          <p:nvPr>
            <p:ph type="title"/>
          </p:nvPr>
        </p:nvSpPr>
        <p:spPr>
          <a:xfrm>
            <a:off x="0" y="-428625"/>
            <a:ext cx="9144000" cy="1143000"/>
          </a:xfrm>
        </p:spPr>
        <p:txBody>
          <a:bodyPr>
            <a:normAutofit fontScale="90000"/>
          </a:bodyPr>
          <a:lstStyle/>
          <a:p>
            <a:pPr>
              <a:defRPr/>
            </a:pPr>
            <a:r>
              <a:rPr lang="tr-TR" dirty="0" err="1" smtClean="0">
                <a:effectLst>
                  <a:outerShdw blurRad="38100" dist="38100" dir="2700000" algn="tl">
                    <a:srgbClr val="000000">
                      <a:alpha val="43137"/>
                    </a:srgbClr>
                  </a:outerShdw>
                </a:effectLst>
              </a:rPr>
              <a:t>Adenomyozisin</a:t>
            </a:r>
            <a:r>
              <a:rPr lang="tr-TR" dirty="0" smtClean="0">
                <a:effectLst>
                  <a:outerShdw blurRad="38100" dist="38100" dir="2700000" algn="tl">
                    <a:srgbClr val="000000">
                      <a:alpha val="43137"/>
                    </a:srgbClr>
                  </a:outerShdw>
                </a:effectLst>
              </a:rPr>
              <a:t> </a:t>
            </a:r>
            <a:r>
              <a:rPr lang="tr-TR" dirty="0" err="1" smtClean="0">
                <a:effectLst>
                  <a:outerShdw blurRad="38100" dist="38100" dir="2700000" algn="tl">
                    <a:srgbClr val="000000">
                      <a:alpha val="43137"/>
                    </a:srgbClr>
                  </a:outerShdw>
                </a:effectLst>
              </a:rPr>
              <a:t>malign</a:t>
            </a:r>
            <a:r>
              <a:rPr lang="tr-TR" dirty="0" smtClean="0">
                <a:effectLst>
                  <a:outerShdw blurRad="38100" dist="38100" dir="2700000" algn="tl">
                    <a:srgbClr val="000000">
                      <a:alpha val="43137"/>
                    </a:srgbClr>
                  </a:outerShdw>
                </a:effectLst>
              </a:rPr>
              <a:t> transformasyonu</a:t>
            </a:r>
            <a:endParaRPr lang="tr-TR" dirty="0">
              <a:effectLst>
                <a:outerShdw blurRad="38100" dist="38100" dir="2700000" algn="tl">
                  <a:srgbClr val="000000">
                    <a:alpha val="43137"/>
                  </a:srgbClr>
                </a:outerShdw>
              </a:effectLst>
            </a:endParaRPr>
          </a:p>
        </p:txBody>
      </p:sp>
      <p:pic>
        <p:nvPicPr>
          <p:cNvPr id="13314" name="Picture 2"/>
          <p:cNvPicPr>
            <a:picLocks noGrp="1" noChangeAspect="1" noChangeArrowheads="1"/>
          </p:cNvPicPr>
          <p:nvPr>
            <p:ph idx="1"/>
          </p:nvPr>
        </p:nvPicPr>
        <p:blipFill>
          <a:blip r:embed="rId4" cstate="print"/>
          <a:srcRect/>
          <a:stretch>
            <a:fillRect/>
          </a:stretch>
        </p:blipFill>
        <p:spPr>
          <a:xfrm>
            <a:off x="3175" y="714375"/>
            <a:ext cx="3711575" cy="3443288"/>
          </a:xfrm>
        </p:spPr>
      </p:pic>
      <p:sp>
        <p:nvSpPr>
          <p:cNvPr id="41989" name="TextBox 3"/>
          <p:cNvSpPr txBox="1">
            <a:spLocks noChangeArrowheads="1"/>
          </p:cNvSpPr>
          <p:nvPr/>
        </p:nvSpPr>
        <p:spPr bwMode="auto">
          <a:xfrm>
            <a:off x="5500688" y="6315075"/>
            <a:ext cx="3571875" cy="400050"/>
          </a:xfrm>
          <a:prstGeom prst="rect">
            <a:avLst/>
          </a:prstGeom>
          <a:noFill/>
          <a:ln w="9525">
            <a:noFill/>
            <a:miter lim="800000"/>
            <a:headEnd/>
            <a:tailEnd/>
          </a:ln>
        </p:spPr>
        <p:txBody>
          <a:bodyPr>
            <a:spAutoFit/>
          </a:bodyPr>
          <a:lstStyle/>
          <a:p>
            <a:pPr algn="r" eaLnBrk="0" hangingPunct="0"/>
            <a:r>
              <a:rPr lang="en-US" sz="2000">
                <a:solidFill>
                  <a:srgbClr val="FF0000"/>
                </a:solidFill>
              </a:rPr>
              <a:t>Takeuchi</a:t>
            </a:r>
            <a:r>
              <a:rPr lang="tr-TR" sz="2000">
                <a:solidFill>
                  <a:srgbClr val="FF0000"/>
                </a:solidFill>
              </a:rPr>
              <a:t>, </a:t>
            </a:r>
            <a:r>
              <a:rPr lang="en-US" sz="2000">
                <a:solidFill>
                  <a:srgbClr val="FF0000"/>
                </a:solidFill>
              </a:rPr>
              <a:t>2011</a:t>
            </a:r>
          </a:p>
        </p:txBody>
      </p:sp>
      <p:pic>
        <p:nvPicPr>
          <p:cNvPr id="54274" name="Picture 2"/>
          <p:cNvPicPr>
            <a:picLocks noChangeAspect="1" noChangeArrowheads="1"/>
          </p:cNvPicPr>
          <p:nvPr/>
        </p:nvPicPr>
        <p:blipFill>
          <a:blip r:embed="rId5" cstate="print"/>
          <a:srcRect/>
          <a:stretch>
            <a:fillRect/>
          </a:stretch>
        </p:blipFill>
        <p:spPr bwMode="auto">
          <a:xfrm>
            <a:off x="5305425" y="642938"/>
            <a:ext cx="3838575" cy="3676650"/>
          </a:xfrm>
          <a:prstGeom prst="rect">
            <a:avLst/>
          </a:prstGeom>
          <a:noFill/>
          <a:ln w="12700">
            <a:noFill/>
            <a:miter lim="800000"/>
            <a:headEnd type="none" w="sm" len="sm"/>
            <a:tailEnd type="none" w="sm" len="sm"/>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5" fill="hold" nodeType="afterEffect">
                                  <p:stCondLst>
                                    <p:cond delay="0"/>
                                  </p:stCondLst>
                                  <p:childTnLst>
                                    <p:set>
                                      <p:cBhvr>
                                        <p:cTn id="6" dur="1" fill="hold">
                                          <p:stCondLst>
                                            <p:cond delay="0"/>
                                          </p:stCondLst>
                                        </p:cTn>
                                        <p:tgtEl>
                                          <p:spTgt spid="13314"/>
                                        </p:tgtEl>
                                        <p:attrNameLst>
                                          <p:attrName>style.visibility</p:attrName>
                                        </p:attrNameLst>
                                      </p:cBhvr>
                                      <p:to>
                                        <p:strVal val="visible"/>
                                      </p:to>
                                    </p:set>
                                    <p:animEffect transition="in" filter="blinds(vertical)">
                                      <p:cBhvr>
                                        <p:cTn id="7" dur="500"/>
                                        <p:tgtEl>
                                          <p:spTgt spid="13314"/>
                                        </p:tgtEl>
                                      </p:cBhvr>
                                    </p:animEffect>
                                  </p:childTnLst>
                                </p:cTn>
                              </p:par>
                            </p:childTnLst>
                          </p:cTn>
                        </p:par>
                        <p:par>
                          <p:cTn id="8" fill="hold">
                            <p:stCondLst>
                              <p:cond delay="500"/>
                            </p:stCondLst>
                            <p:childTnLst>
                              <p:par>
                                <p:cTn id="9" presetID="3" presetClass="entr" presetSubtype="10" fill="hold" nodeType="afterEffect">
                                  <p:stCondLst>
                                    <p:cond delay="0"/>
                                  </p:stCondLst>
                                  <p:childTnLst>
                                    <p:set>
                                      <p:cBhvr>
                                        <p:cTn id="10" dur="1" fill="hold">
                                          <p:stCondLst>
                                            <p:cond delay="0"/>
                                          </p:stCondLst>
                                        </p:cTn>
                                        <p:tgtEl>
                                          <p:spTgt spid="54274"/>
                                        </p:tgtEl>
                                        <p:attrNameLst>
                                          <p:attrName>style.visibility</p:attrName>
                                        </p:attrNameLst>
                                      </p:cBhvr>
                                      <p:to>
                                        <p:strVal val="visible"/>
                                      </p:to>
                                    </p:set>
                                    <p:animEffect transition="in" filter="blinds(horizontal)">
                                      <p:cBhvr>
                                        <p:cTn id="11" dur="500"/>
                                        <p:tgtEl>
                                          <p:spTgt spid="54274"/>
                                        </p:tgtEl>
                                      </p:cBhvr>
                                    </p:animEffect>
                                  </p:childTnLst>
                                </p:cTn>
                              </p:par>
                            </p:childTnLst>
                          </p:cTn>
                        </p:par>
                        <p:par>
                          <p:cTn id="12" fill="hold">
                            <p:stCondLst>
                              <p:cond delay="1000"/>
                            </p:stCondLst>
                            <p:childTnLst>
                              <p:par>
                                <p:cTn id="13" presetID="9" presetClass="entr" presetSubtype="0" fill="hold" nodeType="afterEffect">
                                  <p:stCondLst>
                                    <p:cond delay="0"/>
                                  </p:stCondLst>
                                  <p:childTnLst>
                                    <p:set>
                                      <p:cBhvr>
                                        <p:cTn id="14" dur="1" fill="hold">
                                          <p:stCondLst>
                                            <p:cond delay="0"/>
                                          </p:stCondLst>
                                        </p:cTn>
                                        <p:tgtEl>
                                          <p:spTgt spid="54275"/>
                                        </p:tgtEl>
                                        <p:attrNameLst>
                                          <p:attrName>style.visibility</p:attrName>
                                        </p:attrNameLst>
                                      </p:cBhvr>
                                      <p:to>
                                        <p:strVal val="visible"/>
                                      </p:to>
                                    </p:set>
                                    <p:animEffect transition="in" filter="dissolve">
                                      <p:cBhvr>
                                        <p:cTn id="15" dur="500"/>
                                        <p:tgtEl>
                                          <p:spTgt spid="542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25602" name="Picture 2"/>
          <p:cNvPicPr>
            <a:picLocks noChangeAspect="1" noChangeArrowheads="1"/>
          </p:cNvPicPr>
          <p:nvPr/>
        </p:nvPicPr>
        <p:blipFill>
          <a:blip r:embed="rId2" cstate="print"/>
          <a:srcRect/>
          <a:stretch>
            <a:fillRect/>
          </a:stretch>
        </p:blipFill>
        <p:spPr bwMode="auto">
          <a:xfrm>
            <a:off x="1" y="-24"/>
            <a:ext cx="9253370" cy="6858024"/>
          </a:xfrm>
          <a:prstGeom prst="rect">
            <a:avLst/>
          </a:prstGeom>
          <a:noFill/>
          <a:ln w="9525">
            <a:noFill/>
            <a:miter lim="800000"/>
            <a:headEnd/>
            <a:tailEnd/>
          </a:ln>
          <a:effectLst/>
        </p:spPr>
      </p:pic>
      <p:sp>
        <p:nvSpPr>
          <p:cNvPr id="5" name="Rectangle 4"/>
          <p:cNvSpPr/>
          <p:nvPr/>
        </p:nvSpPr>
        <p:spPr bwMode="auto">
          <a:xfrm>
            <a:off x="3500430" y="3786190"/>
            <a:ext cx="5429288" cy="1857388"/>
          </a:xfrm>
          <a:prstGeom prst="rect">
            <a:avLst/>
          </a:prstGeom>
          <a:noFill/>
          <a:ln w="76200" cap="flat" cmpd="sng" algn="ctr">
            <a:solidFill>
              <a:srgbClr val="FF0000"/>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6" name="Rounded Rectangle 5"/>
          <p:cNvSpPr/>
          <p:nvPr/>
        </p:nvSpPr>
        <p:spPr bwMode="auto">
          <a:xfrm>
            <a:off x="3491880" y="4725144"/>
            <a:ext cx="4032448" cy="504056"/>
          </a:xfrm>
          <a:prstGeom prst="roundRect">
            <a:avLst/>
          </a:prstGeom>
          <a:noFill/>
          <a:ln w="76200" cap="flat" cmpd="sng" algn="ctr">
            <a:solidFill>
              <a:srgbClr val="00FFFF"/>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Tree>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0722" name="Title 1"/>
          <p:cNvSpPr>
            <a:spLocks noGrp="1"/>
          </p:cNvSpPr>
          <p:nvPr>
            <p:ph type="title"/>
          </p:nvPr>
        </p:nvSpPr>
        <p:spPr>
          <a:xfrm>
            <a:off x="685800" y="142875"/>
            <a:ext cx="7772400" cy="1143000"/>
          </a:xfrm>
        </p:spPr>
        <p:txBody>
          <a:bodyPr/>
          <a:lstStyle/>
          <a:p>
            <a:r>
              <a:rPr lang="tr-TR" sz="4400" smtClean="0"/>
              <a:t>3D-US </a:t>
            </a:r>
            <a:r>
              <a:rPr lang="tr-TR" sz="4400" i="1" smtClean="0"/>
              <a:t>vs</a:t>
            </a:r>
            <a:r>
              <a:rPr lang="tr-TR" sz="4400" smtClean="0"/>
              <a:t> MRI </a:t>
            </a:r>
          </a:p>
        </p:txBody>
      </p:sp>
      <p:sp>
        <p:nvSpPr>
          <p:cNvPr id="30723" name="Content Placeholder 2"/>
          <p:cNvSpPr>
            <a:spLocks noGrp="1"/>
          </p:cNvSpPr>
          <p:nvPr>
            <p:ph idx="1"/>
          </p:nvPr>
        </p:nvSpPr>
        <p:spPr>
          <a:xfrm>
            <a:off x="500034" y="1571646"/>
            <a:ext cx="8215370" cy="4786312"/>
          </a:xfrm>
        </p:spPr>
        <p:txBody>
          <a:bodyPr/>
          <a:lstStyle/>
          <a:p>
            <a:pPr>
              <a:buNone/>
            </a:pPr>
            <a:r>
              <a:rPr lang="tr-TR" sz="3600" dirty="0" smtClean="0"/>
              <a:t>		</a:t>
            </a:r>
            <a:r>
              <a:rPr lang="tr-TR" sz="3600" dirty="0" smtClean="0">
                <a:solidFill>
                  <a:schemeClr val="tx2"/>
                </a:solidFill>
              </a:rPr>
              <a:t>%	 		</a:t>
            </a:r>
            <a:r>
              <a:rPr lang="tr-TR" sz="3600" dirty="0" err="1" smtClean="0">
                <a:solidFill>
                  <a:schemeClr val="tx2"/>
                </a:solidFill>
              </a:rPr>
              <a:t>Sens</a:t>
            </a:r>
            <a:r>
              <a:rPr lang="tr-TR" sz="3600" dirty="0" smtClean="0">
                <a:solidFill>
                  <a:schemeClr val="tx2"/>
                </a:solidFill>
              </a:rPr>
              <a:t>. 		</a:t>
            </a:r>
            <a:r>
              <a:rPr lang="tr-TR" sz="3600" dirty="0" err="1" smtClean="0">
                <a:solidFill>
                  <a:schemeClr val="tx2"/>
                </a:solidFill>
              </a:rPr>
              <a:t>Spec</a:t>
            </a:r>
            <a:r>
              <a:rPr lang="tr-TR" sz="3600" dirty="0" smtClean="0">
                <a:solidFill>
                  <a:schemeClr val="tx2"/>
                </a:solidFill>
              </a:rPr>
              <a:t>.</a:t>
            </a:r>
          </a:p>
          <a:p>
            <a:pPr>
              <a:buNone/>
            </a:pPr>
            <a:endParaRPr lang="tr-TR" sz="3600" dirty="0" smtClean="0"/>
          </a:p>
          <a:p>
            <a:pPr>
              <a:buNone/>
            </a:pPr>
            <a:r>
              <a:rPr lang="tr-TR" sz="3600" dirty="0" smtClean="0">
                <a:solidFill>
                  <a:schemeClr val="tx2"/>
                </a:solidFill>
              </a:rPr>
              <a:t>3D- USG</a:t>
            </a:r>
            <a:r>
              <a:rPr lang="tr-TR" sz="3600" dirty="0" smtClean="0"/>
              <a:t>		87.5		100</a:t>
            </a:r>
          </a:p>
          <a:p>
            <a:pPr>
              <a:buNone/>
            </a:pPr>
            <a:endParaRPr lang="tr-TR" sz="3600" dirty="0" smtClean="0"/>
          </a:p>
          <a:p>
            <a:pPr>
              <a:buNone/>
            </a:pPr>
            <a:r>
              <a:rPr lang="tr-TR" sz="3600" dirty="0" smtClean="0">
                <a:solidFill>
                  <a:schemeClr val="tx2"/>
                </a:solidFill>
              </a:rPr>
              <a:t>MRI</a:t>
            </a:r>
            <a:r>
              <a:rPr lang="tr-TR" sz="3600" dirty="0" smtClean="0"/>
              <a:t>			88			  91</a:t>
            </a:r>
          </a:p>
        </p:txBody>
      </p:sp>
      <p:sp>
        <p:nvSpPr>
          <p:cNvPr id="30724" name="TextBox 3"/>
          <p:cNvSpPr txBox="1">
            <a:spLocks noChangeArrowheads="1"/>
          </p:cNvSpPr>
          <p:nvPr/>
        </p:nvSpPr>
        <p:spPr bwMode="auto">
          <a:xfrm>
            <a:off x="142875" y="6345238"/>
            <a:ext cx="9144000" cy="369887"/>
          </a:xfrm>
          <a:prstGeom prst="rect">
            <a:avLst/>
          </a:prstGeom>
          <a:noFill/>
          <a:ln w="9525">
            <a:noFill/>
            <a:miter lim="800000"/>
            <a:headEnd/>
            <a:tailEnd/>
          </a:ln>
        </p:spPr>
        <p:txBody>
          <a:bodyPr>
            <a:spAutoFit/>
          </a:bodyPr>
          <a:lstStyle/>
          <a:p>
            <a:pPr algn="just" eaLnBrk="0" hangingPunct="0"/>
            <a:r>
              <a:rPr lang="en-US" sz="1800">
                <a:solidFill>
                  <a:srgbClr val="FF0000"/>
                </a:solidFill>
              </a:rPr>
              <a:t>Dietrich</a:t>
            </a:r>
            <a:r>
              <a:rPr lang="tr-TR" sz="1800">
                <a:solidFill>
                  <a:srgbClr val="FF0000"/>
                </a:solidFill>
              </a:rPr>
              <a:t> JE, </a:t>
            </a:r>
            <a:r>
              <a:rPr lang="en-US" sz="1800">
                <a:solidFill>
                  <a:srgbClr val="FF0000"/>
                </a:solidFill>
              </a:rPr>
              <a:t>Current Opinion in Obstetrics and</a:t>
            </a:r>
            <a:r>
              <a:rPr lang="tr-TR" sz="1800">
                <a:solidFill>
                  <a:srgbClr val="FF0000"/>
                </a:solidFill>
              </a:rPr>
              <a:t> G</a:t>
            </a:r>
            <a:r>
              <a:rPr lang="en-US" sz="1800">
                <a:solidFill>
                  <a:srgbClr val="FF0000"/>
                </a:solidFill>
              </a:rPr>
              <a:t>ynecology</a:t>
            </a:r>
            <a:r>
              <a:rPr lang="tr-TR" sz="1800">
                <a:solidFill>
                  <a:srgbClr val="FF0000"/>
                </a:solidFill>
              </a:rPr>
              <a:t>, </a:t>
            </a:r>
            <a:r>
              <a:rPr lang="en-US" sz="1800">
                <a:solidFill>
                  <a:srgbClr val="FF0000"/>
                </a:solidFill>
              </a:rPr>
              <a:t>2010, 22:388–392</a:t>
            </a:r>
          </a:p>
        </p:txBody>
      </p:sp>
      <p:cxnSp>
        <p:nvCxnSpPr>
          <p:cNvPr id="6" name="Straight Connector 5"/>
          <p:cNvCxnSpPr/>
          <p:nvPr/>
        </p:nvCxnSpPr>
        <p:spPr bwMode="auto">
          <a:xfrm>
            <a:off x="285720" y="2285992"/>
            <a:ext cx="7858180" cy="0"/>
          </a:xfrm>
          <a:prstGeom prst="line">
            <a:avLst/>
          </a:prstGeom>
          <a:solidFill>
            <a:schemeClr val="accent1"/>
          </a:solidFill>
          <a:ln w="12700" cap="flat" cmpd="sng" algn="ctr">
            <a:solidFill>
              <a:schemeClr val="tx2"/>
            </a:solidFill>
            <a:prstDash val="solid"/>
            <a:round/>
            <a:headEnd type="none" w="sm" len="sm"/>
            <a:tailEnd type="none" w="sm" len="sm"/>
          </a:ln>
          <a:effectLst/>
        </p:spPr>
      </p:cxnSp>
      <p:cxnSp>
        <p:nvCxnSpPr>
          <p:cNvPr id="7" name="Straight Connector 6"/>
          <p:cNvCxnSpPr/>
          <p:nvPr/>
        </p:nvCxnSpPr>
        <p:spPr bwMode="auto">
          <a:xfrm>
            <a:off x="357158" y="4929198"/>
            <a:ext cx="7786742" cy="0"/>
          </a:xfrm>
          <a:prstGeom prst="line">
            <a:avLst/>
          </a:prstGeom>
          <a:solidFill>
            <a:schemeClr val="accent1"/>
          </a:solidFill>
          <a:ln w="12700" cap="flat" cmpd="sng" algn="ctr">
            <a:solidFill>
              <a:schemeClr val="tx2"/>
            </a:solidFill>
            <a:prstDash val="solid"/>
            <a:round/>
            <a:headEnd type="none" w="sm" len="sm"/>
            <a:tailEnd type="none" w="sm" len="sm"/>
          </a:ln>
          <a:effectLst/>
        </p:spPr>
      </p:cxnSp>
      <p:cxnSp>
        <p:nvCxnSpPr>
          <p:cNvPr id="10" name="Straight Connector 9"/>
          <p:cNvCxnSpPr/>
          <p:nvPr/>
        </p:nvCxnSpPr>
        <p:spPr bwMode="auto">
          <a:xfrm>
            <a:off x="285720" y="1571612"/>
            <a:ext cx="7858180" cy="0"/>
          </a:xfrm>
          <a:prstGeom prst="line">
            <a:avLst/>
          </a:prstGeom>
          <a:solidFill>
            <a:schemeClr val="accent1"/>
          </a:solidFill>
          <a:ln w="12700" cap="flat" cmpd="sng" algn="ctr">
            <a:solidFill>
              <a:schemeClr val="tx2"/>
            </a:solidFill>
            <a:prstDash val="solid"/>
            <a:round/>
            <a:headEnd type="none" w="sm" len="sm"/>
            <a:tailEnd type="none" w="sm" len="sm"/>
          </a:ln>
          <a:effectLst/>
        </p:spPr>
      </p:cxnSp>
    </p:spTree>
  </p:cSld>
  <p:clrMapOvr>
    <a:masterClrMapping/>
  </p:clrMapOvr>
  <p:transition/>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67586" name="Picture 2"/>
          <p:cNvPicPr>
            <a:picLocks noChangeAspect="1" noChangeArrowheads="1"/>
          </p:cNvPicPr>
          <p:nvPr/>
        </p:nvPicPr>
        <p:blipFill>
          <a:blip r:embed="rId2" cstate="print"/>
          <a:srcRect/>
          <a:stretch>
            <a:fillRect/>
          </a:stretch>
        </p:blipFill>
        <p:spPr bwMode="auto">
          <a:xfrm>
            <a:off x="0" y="0"/>
            <a:ext cx="9144000" cy="6957484"/>
          </a:xfrm>
          <a:prstGeom prst="rect">
            <a:avLst/>
          </a:prstGeom>
          <a:noFill/>
          <a:ln w="9525">
            <a:noFill/>
            <a:miter lim="800000"/>
            <a:headEnd/>
            <a:tailEnd/>
          </a:ln>
          <a:effectLst/>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010" name="Picture 2" descr="C:\Users\Vedat\Pictures\Adenomyoma divertikül.jpg"/>
          <p:cNvPicPr>
            <a:picLocks noChangeAspect="1" noChangeArrowheads="1"/>
          </p:cNvPicPr>
          <p:nvPr/>
        </p:nvPicPr>
        <p:blipFill>
          <a:blip r:embed="rId3" cstate="print"/>
          <a:srcRect/>
          <a:stretch>
            <a:fillRect/>
          </a:stretch>
        </p:blipFill>
        <p:spPr bwMode="auto">
          <a:xfrm>
            <a:off x="665163" y="0"/>
            <a:ext cx="7813675" cy="6858000"/>
          </a:xfrm>
          <a:prstGeom prst="rect">
            <a:avLst/>
          </a:prstGeom>
          <a:noFill/>
          <a:ln w="9525">
            <a:noFill/>
            <a:miter lim="800000"/>
            <a:headEnd/>
            <a:tailEnd/>
          </a:ln>
        </p:spPr>
      </p:pic>
      <p:sp>
        <p:nvSpPr>
          <p:cNvPr id="3" name="Title 1"/>
          <p:cNvSpPr txBox="1">
            <a:spLocks/>
          </p:cNvSpPr>
          <p:nvPr/>
        </p:nvSpPr>
        <p:spPr>
          <a:xfrm>
            <a:off x="0" y="-71438"/>
            <a:ext cx="9144000" cy="1143001"/>
          </a:xfrm>
          <a:prstGeom prst="rect">
            <a:avLst/>
          </a:prstGeom>
        </p:spPr>
        <p:txBody>
          <a:bodyPr>
            <a:normAutofit fontScale="97500"/>
          </a:bodyPr>
          <a:lstStyle/>
          <a:p>
            <a:pPr algn="ctr" defTabSz="828675" eaLnBrk="0" hangingPunct="0">
              <a:defRPr/>
            </a:pPr>
            <a:r>
              <a:rPr lang="tr-TR" sz="4000" kern="0" dirty="0" err="1">
                <a:solidFill>
                  <a:schemeClr val="tx2"/>
                </a:solidFill>
                <a:effectLst>
                  <a:outerShdw blurRad="38100" dist="38100" dir="2700000" algn="tl">
                    <a:srgbClr val="000000">
                      <a:alpha val="43137"/>
                    </a:srgbClr>
                  </a:outerShdw>
                </a:effectLst>
                <a:latin typeface="+mj-lt"/>
                <a:ea typeface="+mj-ea"/>
                <a:cs typeface="+mj-cs"/>
              </a:rPr>
              <a:t>Adenomyozis</a:t>
            </a:r>
            <a:r>
              <a:rPr lang="tr-TR" sz="4000" kern="0" dirty="0">
                <a:solidFill>
                  <a:schemeClr val="tx2"/>
                </a:solidFill>
                <a:effectLst>
                  <a:outerShdw blurRad="38100" dist="38100" dir="2700000" algn="tl">
                    <a:srgbClr val="000000">
                      <a:alpha val="43137"/>
                    </a:srgbClr>
                  </a:outerShdw>
                </a:effectLst>
                <a:latin typeface="+mj-lt"/>
                <a:ea typeface="+mj-ea"/>
                <a:cs typeface="+mj-cs"/>
              </a:rPr>
              <a:t> - HSG</a:t>
            </a:r>
          </a:p>
        </p:txBody>
      </p:sp>
      <p:sp>
        <p:nvSpPr>
          <p:cNvPr id="4" name="TextBox 3"/>
          <p:cNvSpPr txBox="1"/>
          <p:nvPr/>
        </p:nvSpPr>
        <p:spPr>
          <a:xfrm>
            <a:off x="785813" y="5072074"/>
            <a:ext cx="7929562" cy="1938338"/>
          </a:xfrm>
          <a:prstGeom prst="rect">
            <a:avLst/>
          </a:prstGeom>
          <a:noFill/>
        </p:spPr>
        <p:txBody>
          <a:bodyPr>
            <a:spAutoFit/>
          </a:bodyPr>
          <a:lstStyle/>
          <a:p>
            <a:pPr indent="358775">
              <a:buFont typeface="Arial" pitchFamily="34" charset="0"/>
              <a:buChar char="•"/>
              <a:defRPr/>
            </a:pPr>
            <a:r>
              <a:rPr lang="tr-TR" dirty="0" err="1">
                <a:effectLst>
                  <a:outerShdw blurRad="38100" dist="38100" dir="2700000" algn="tl">
                    <a:srgbClr val="000000">
                      <a:alpha val="43137"/>
                    </a:srgbClr>
                  </a:outerShdw>
                </a:effectLst>
              </a:rPr>
              <a:t>Multiple</a:t>
            </a:r>
            <a:r>
              <a:rPr lang="tr-TR" dirty="0">
                <a:effectLst>
                  <a:outerShdw blurRad="38100" dist="38100" dir="2700000" algn="tl">
                    <a:srgbClr val="000000">
                      <a:alpha val="43137"/>
                    </a:srgbClr>
                  </a:outerShdw>
                </a:effectLst>
              </a:rPr>
              <a:t> </a:t>
            </a:r>
            <a:r>
              <a:rPr lang="tr-TR" dirty="0" err="1">
                <a:effectLst>
                  <a:outerShdw blurRad="38100" dist="38100" dir="2700000" algn="tl">
                    <a:srgbClr val="000000">
                      <a:alpha val="43137"/>
                    </a:srgbClr>
                  </a:outerShdw>
                </a:effectLst>
              </a:rPr>
              <a:t>small</a:t>
            </a:r>
            <a:r>
              <a:rPr lang="tr-TR" dirty="0">
                <a:effectLst>
                  <a:outerShdw blurRad="38100" dist="38100" dir="2700000" algn="tl">
                    <a:srgbClr val="000000">
                      <a:alpha val="43137"/>
                    </a:srgbClr>
                  </a:outerShdw>
                </a:effectLst>
              </a:rPr>
              <a:t> (1-4mm) </a:t>
            </a:r>
            <a:r>
              <a:rPr lang="tr-TR" dirty="0" err="1">
                <a:effectLst>
                  <a:outerShdw blurRad="38100" dist="38100" dir="2700000" algn="tl">
                    <a:srgbClr val="000000">
                      <a:alpha val="43137"/>
                    </a:srgbClr>
                  </a:outerShdw>
                </a:effectLst>
              </a:rPr>
              <a:t>spicula</a:t>
            </a:r>
            <a:r>
              <a:rPr lang="tr-TR" dirty="0">
                <a:effectLst>
                  <a:outerShdw blurRad="38100" dist="38100" dir="2700000" algn="tl">
                    <a:srgbClr val="000000">
                      <a:alpha val="43137"/>
                    </a:srgbClr>
                  </a:outerShdw>
                </a:effectLst>
              </a:rPr>
              <a:t> </a:t>
            </a:r>
            <a:r>
              <a:rPr lang="tr-TR" dirty="0" err="1">
                <a:effectLst>
                  <a:outerShdw blurRad="38100" dist="38100" dir="2700000" algn="tl">
                    <a:srgbClr val="000000">
                      <a:alpha val="43137"/>
                    </a:srgbClr>
                  </a:outerShdw>
                </a:effectLst>
              </a:rPr>
              <a:t>with</a:t>
            </a:r>
            <a:r>
              <a:rPr lang="tr-TR" dirty="0">
                <a:effectLst>
                  <a:outerShdw blurRad="38100" dist="38100" dir="2700000" algn="tl">
                    <a:srgbClr val="000000">
                      <a:alpha val="43137"/>
                    </a:srgbClr>
                  </a:outerShdw>
                </a:effectLst>
              </a:rPr>
              <a:t> </a:t>
            </a:r>
            <a:r>
              <a:rPr lang="tr-TR" dirty="0" err="1">
                <a:effectLst>
                  <a:outerShdw blurRad="38100" dist="38100" dir="2700000" algn="tl">
                    <a:srgbClr val="000000">
                      <a:alpha val="43137"/>
                    </a:srgbClr>
                  </a:outerShdw>
                </a:effectLst>
              </a:rPr>
              <a:t>saccular</a:t>
            </a:r>
            <a:r>
              <a:rPr lang="tr-TR" dirty="0">
                <a:effectLst>
                  <a:outerShdw blurRad="38100" dist="38100" dir="2700000" algn="tl">
                    <a:srgbClr val="000000">
                      <a:alpha val="43137"/>
                    </a:srgbClr>
                  </a:outerShdw>
                </a:effectLst>
              </a:rPr>
              <a:t>  “</a:t>
            </a:r>
            <a:r>
              <a:rPr lang="tr-TR" dirty="0" err="1">
                <a:effectLst>
                  <a:outerShdw blurRad="38100" dist="38100" dir="2700000" algn="tl">
                    <a:srgbClr val="000000">
                      <a:alpha val="43137"/>
                    </a:srgbClr>
                  </a:outerShdw>
                </a:effectLst>
              </a:rPr>
              <a:t>lollipop</a:t>
            </a:r>
            <a:r>
              <a:rPr lang="tr-TR" dirty="0">
                <a:effectLst>
                  <a:outerShdw blurRad="38100" dist="38100" dir="2700000" algn="tl">
                    <a:srgbClr val="000000">
                      <a:alpha val="43137"/>
                    </a:srgbClr>
                  </a:outerShdw>
                </a:effectLst>
              </a:rPr>
              <a:t>-</a:t>
            </a:r>
            <a:r>
              <a:rPr lang="tr-TR" dirty="0" err="1">
                <a:effectLst>
                  <a:outerShdw blurRad="38100" dist="38100" dir="2700000" algn="tl">
                    <a:srgbClr val="000000">
                      <a:alpha val="43137"/>
                    </a:srgbClr>
                  </a:outerShdw>
                </a:effectLst>
              </a:rPr>
              <a:t>like</a:t>
            </a:r>
            <a:r>
              <a:rPr lang="tr-TR" dirty="0">
                <a:effectLst>
                  <a:outerShdw blurRad="38100" dist="38100" dir="2700000" algn="tl">
                    <a:srgbClr val="000000">
                      <a:alpha val="43137"/>
                    </a:srgbClr>
                  </a:outerShdw>
                </a:effectLst>
              </a:rPr>
              <a:t>” </a:t>
            </a:r>
            <a:r>
              <a:rPr lang="tr-TR" dirty="0" err="1">
                <a:effectLst>
                  <a:outerShdw blurRad="38100" dist="38100" dir="2700000" algn="tl">
                    <a:srgbClr val="000000">
                      <a:alpha val="43137"/>
                    </a:srgbClr>
                  </a:outerShdw>
                </a:effectLst>
              </a:rPr>
              <a:t>endings</a:t>
            </a:r>
            <a:r>
              <a:rPr lang="tr-TR" dirty="0">
                <a:effectLst>
                  <a:outerShdw blurRad="38100" dist="38100" dir="2700000" algn="tl">
                    <a:srgbClr val="000000">
                      <a:alpha val="43137"/>
                    </a:srgbClr>
                  </a:outerShdw>
                </a:effectLst>
              </a:rPr>
              <a:t> </a:t>
            </a:r>
            <a:r>
              <a:rPr lang="tr-TR" dirty="0" err="1">
                <a:effectLst>
                  <a:outerShdw blurRad="38100" dist="38100" dir="2700000" algn="tl">
                    <a:srgbClr val="000000">
                      <a:alpha val="43137"/>
                    </a:srgbClr>
                  </a:outerShdw>
                </a:effectLst>
              </a:rPr>
              <a:t>extending</a:t>
            </a:r>
            <a:r>
              <a:rPr lang="tr-TR" dirty="0">
                <a:effectLst>
                  <a:outerShdw blurRad="38100" dist="38100" dir="2700000" algn="tl">
                    <a:srgbClr val="000000">
                      <a:alpha val="43137"/>
                    </a:srgbClr>
                  </a:outerShdw>
                </a:effectLst>
              </a:rPr>
              <a:t> </a:t>
            </a:r>
            <a:r>
              <a:rPr lang="tr-TR" dirty="0" err="1">
                <a:effectLst>
                  <a:outerShdw blurRad="38100" dist="38100" dir="2700000" algn="tl">
                    <a:srgbClr val="000000">
                      <a:alpha val="43137"/>
                    </a:srgbClr>
                  </a:outerShdw>
                </a:effectLst>
              </a:rPr>
              <a:t>from</a:t>
            </a:r>
            <a:r>
              <a:rPr lang="tr-TR" dirty="0">
                <a:effectLst>
                  <a:outerShdw blurRad="38100" dist="38100" dir="2700000" algn="tl">
                    <a:srgbClr val="000000">
                      <a:alpha val="43137"/>
                    </a:srgbClr>
                  </a:outerShdw>
                </a:effectLst>
              </a:rPr>
              <a:t> endometrium </a:t>
            </a:r>
            <a:r>
              <a:rPr lang="tr-TR" dirty="0" err="1">
                <a:effectLst>
                  <a:outerShdw blurRad="38100" dist="38100" dir="2700000" algn="tl">
                    <a:srgbClr val="000000">
                      <a:alpha val="43137"/>
                    </a:srgbClr>
                  </a:outerShdw>
                </a:effectLst>
              </a:rPr>
              <a:t>into</a:t>
            </a:r>
            <a:r>
              <a:rPr lang="tr-TR" dirty="0">
                <a:effectLst>
                  <a:outerShdw blurRad="38100" dist="38100" dir="2700000" algn="tl">
                    <a:srgbClr val="000000">
                      <a:alpha val="43137"/>
                    </a:srgbClr>
                  </a:outerShdw>
                </a:effectLst>
              </a:rPr>
              <a:t> </a:t>
            </a:r>
            <a:r>
              <a:rPr lang="tr-TR" dirty="0" err="1">
                <a:effectLst>
                  <a:outerShdw blurRad="38100" dist="38100" dir="2700000" algn="tl">
                    <a:srgbClr val="000000">
                      <a:alpha val="43137"/>
                    </a:srgbClr>
                  </a:outerShdw>
                </a:effectLst>
              </a:rPr>
              <a:t>the</a:t>
            </a:r>
            <a:r>
              <a:rPr lang="tr-TR" dirty="0">
                <a:effectLst>
                  <a:outerShdw blurRad="38100" dist="38100" dir="2700000" algn="tl">
                    <a:srgbClr val="000000">
                      <a:alpha val="43137"/>
                    </a:srgbClr>
                  </a:outerShdw>
                </a:effectLst>
              </a:rPr>
              <a:t> </a:t>
            </a:r>
            <a:r>
              <a:rPr lang="tr-TR" dirty="0" err="1">
                <a:effectLst>
                  <a:outerShdw blurRad="38100" dist="38100" dir="2700000" algn="tl">
                    <a:srgbClr val="000000">
                      <a:alpha val="43137"/>
                    </a:srgbClr>
                  </a:outerShdw>
                </a:effectLst>
              </a:rPr>
              <a:t>myometrium</a:t>
            </a:r>
            <a:endParaRPr lang="tr-TR" dirty="0">
              <a:effectLst>
                <a:outerShdw blurRad="38100" dist="38100" dir="2700000" algn="tl">
                  <a:srgbClr val="000000">
                    <a:alpha val="43137"/>
                  </a:srgbClr>
                </a:outerShdw>
              </a:effectLst>
            </a:endParaRPr>
          </a:p>
          <a:p>
            <a:pPr indent="358775">
              <a:buFont typeface="Arial" pitchFamily="34" charset="0"/>
              <a:buChar char="•"/>
              <a:defRPr/>
            </a:pPr>
            <a:r>
              <a:rPr lang="tr-TR" dirty="0" err="1">
                <a:effectLst>
                  <a:outerShdw blurRad="38100" dist="38100" dir="2700000" algn="tl">
                    <a:srgbClr val="000000">
                      <a:alpha val="43137"/>
                    </a:srgbClr>
                  </a:outerShdw>
                </a:effectLst>
              </a:rPr>
              <a:t>Low</a:t>
            </a:r>
            <a:r>
              <a:rPr lang="tr-TR" dirty="0">
                <a:effectLst>
                  <a:outerShdw blurRad="38100" dist="38100" dir="2700000" algn="tl">
                    <a:srgbClr val="000000">
                      <a:alpha val="43137"/>
                    </a:srgbClr>
                  </a:outerShdw>
                </a:effectLst>
              </a:rPr>
              <a:t> </a:t>
            </a:r>
            <a:r>
              <a:rPr lang="tr-TR" dirty="0" err="1">
                <a:effectLst>
                  <a:outerShdw blurRad="38100" dist="38100" dir="2700000" algn="tl">
                    <a:srgbClr val="000000">
                      <a:alpha val="43137"/>
                    </a:srgbClr>
                  </a:outerShdw>
                </a:effectLst>
              </a:rPr>
              <a:t>sensitivity</a:t>
            </a:r>
            <a:r>
              <a:rPr lang="tr-TR" dirty="0">
                <a:effectLst>
                  <a:outerShdw blurRad="38100" dist="38100" dir="2700000" algn="tl">
                    <a:srgbClr val="000000">
                      <a:alpha val="43137"/>
                    </a:srgbClr>
                  </a:outerShdw>
                </a:effectLst>
              </a:rPr>
              <a:t>, </a:t>
            </a:r>
            <a:r>
              <a:rPr lang="tr-TR" dirty="0" err="1">
                <a:effectLst>
                  <a:outerShdw blurRad="38100" dist="38100" dir="2700000" algn="tl">
                    <a:srgbClr val="000000">
                      <a:alpha val="43137"/>
                    </a:srgbClr>
                  </a:outerShdw>
                </a:effectLst>
              </a:rPr>
              <a:t>low</a:t>
            </a:r>
            <a:r>
              <a:rPr lang="tr-TR" dirty="0">
                <a:effectLst>
                  <a:outerShdw blurRad="38100" dist="38100" dir="2700000" algn="tl">
                    <a:srgbClr val="000000">
                      <a:alpha val="43137"/>
                    </a:srgbClr>
                  </a:outerShdw>
                </a:effectLst>
              </a:rPr>
              <a:t> </a:t>
            </a:r>
            <a:r>
              <a:rPr lang="tr-TR" dirty="0" err="1">
                <a:effectLst>
                  <a:outerShdw blurRad="38100" dist="38100" dir="2700000" algn="tl">
                    <a:srgbClr val="000000">
                      <a:alpha val="43137"/>
                    </a:srgbClr>
                  </a:outerShdw>
                </a:effectLst>
              </a:rPr>
              <a:t>specificity</a:t>
            </a:r>
            <a:r>
              <a:rPr lang="tr-TR" dirty="0">
                <a:effectLst>
                  <a:outerShdw blurRad="38100" dist="38100" dir="2700000" algn="tl">
                    <a:srgbClr val="000000">
                      <a:alpha val="43137"/>
                    </a:srgbClr>
                  </a:outerShdw>
                </a:effectLst>
              </a:rPr>
              <a:t> </a:t>
            </a:r>
          </a:p>
          <a:p>
            <a:pPr>
              <a:defRPr/>
            </a:pPr>
            <a:endParaRPr lang="en-US" dirty="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D:\00_DATA\7PATIENT\0Lvnt_MUA\N\Nihan Salepciler\Nihan Salepciler_20140113_US_02.JPG"/>
          <p:cNvPicPr>
            <a:picLocks noChangeAspect="1" noChangeArrowheads="1"/>
          </p:cNvPicPr>
          <p:nvPr/>
        </p:nvPicPr>
        <p:blipFill>
          <a:blip r:embed="rId3" cstate="print">
            <a:lum bright="20000" contrast="10000"/>
          </a:blip>
          <a:srcRect/>
          <a:stretch>
            <a:fillRect/>
          </a:stretch>
        </p:blipFill>
        <p:spPr bwMode="auto">
          <a:xfrm>
            <a:off x="0" y="0"/>
            <a:ext cx="9146479" cy="6858000"/>
          </a:xfrm>
          <a:prstGeom prst="rect">
            <a:avLst/>
          </a:prstGeom>
          <a:noFill/>
        </p:spPr>
      </p:pic>
      <p:sp>
        <p:nvSpPr>
          <p:cNvPr id="3" name="TextBox 2"/>
          <p:cNvSpPr txBox="1"/>
          <p:nvPr/>
        </p:nvSpPr>
        <p:spPr>
          <a:xfrm>
            <a:off x="642910" y="18612"/>
            <a:ext cx="2357454" cy="338554"/>
          </a:xfrm>
          <a:prstGeom prst="rect">
            <a:avLst/>
          </a:prstGeom>
          <a:solidFill>
            <a:srgbClr val="000000"/>
          </a:solidFill>
        </p:spPr>
        <p:txBody>
          <a:bodyPr wrap="square" rtlCol="0">
            <a:spAutoFit/>
          </a:bodyPr>
          <a:lstStyle/>
          <a:p>
            <a:r>
              <a:rPr lang="tr-TR" sz="1600" dirty="0" smtClean="0"/>
              <a:t>NS</a:t>
            </a:r>
            <a:endParaRPr lang="en-US" sz="1600" dirty="0"/>
          </a:p>
        </p:txBody>
      </p:sp>
    </p:spTree>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2"/>
          <p:cNvSpPr>
            <a:spLocks noGrp="1"/>
          </p:cNvSpPr>
          <p:nvPr>
            <p:ph type="title" idx="4294967295"/>
          </p:nvPr>
        </p:nvSpPr>
        <p:spPr>
          <a:xfrm>
            <a:off x="457200" y="-428652"/>
            <a:ext cx="8229600" cy="1143000"/>
          </a:xfrm>
        </p:spPr>
        <p:txBody>
          <a:bodyPr tIns="45720" rIns="91440" bIns="45720">
            <a:scene3d>
              <a:camera prst="orthographicFront"/>
              <a:lightRig rig="soft" dir="t">
                <a:rot lat="0" lon="0" rev="2400000"/>
              </a:lightRig>
            </a:scene3d>
            <a:sp3d>
              <a:bevelT w="19050" h="12700"/>
            </a:sp3d>
          </a:bodyPr>
          <a:lstStyle/>
          <a:p>
            <a:pPr marL="53975" indent="-53975">
              <a:defRPr/>
            </a:pPr>
            <a:r>
              <a:rPr lang="tr-TR" sz="4600" dirty="0" smtClean="0">
                <a:solidFill>
                  <a:srgbClr val="FFFF00"/>
                </a:solidFill>
              </a:rPr>
              <a:t>Ofis H\S ve </a:t>
            </a:r>
            <a:r>
              <a:rPr lang="tr-TR" sz="4600" dirty="0" err="1" smtClean="0">
                <a:solidFill>
                  <a:srgbClr val="FFFF00"/>
                </a:solidFill>
              </a:rPr>
              <a:t>Adenomyozis</a:t>
            </a:r>
            <a:endParaRPr lang="tr-TR" sz="4600" dirty="0" smtClean="0">
              <a:solidFill>
                <a:srgbClr val="FFFF00"/>
              </a:solidFill>
            </a:endParaRPr>
          </a:p>
        </p:txBody>
      </p:sp>
      <p:pic>
        <p:nvPicPr>
          <p:cNvPr id="44035" name="Picture 4"/>
          <p:cNvPicPr>
            <a:picLocks noChangeAspect="1" noChangeArrowheads="1"/>
          </p:cNvPicPr>
          <p:nvPr/>
        </p:nvPicPr>
        <p:blipFill>
          <a:blip r:embed="rId3" cstate="print"/>
          <a:srcRect/>
          <a:stretch>
            <a:fillRect/>
          </a:stretch>
        </p:blipFill>
        <p:spPr bwMode="auto">
          <a:xfrm>
            <a:off x="468313" y="714375"/>
            <a:ext cx="2143125" cy="2009775"/>
          </a:xfrm>
          <a:prstGeom prst="rect">
            <a:avLst/>
          </a:prstGeom>
          <a:noFill/>
          <a:ln w="9525">
            <a:noFill/>
            <a:miter lim="800000"/>
            <a:headEnd/>
            <a:tailEnd/>
          </a:ln>
        </p:spPr>
      </p:pic>
      <p:pic>
        <p:nvPicPr>
          <p:cNvPr id="44036" name="Picture 5"/>
          <p:cNvPicPr>
            <a:picLocks noChangeAspect="1" noChangeArrowheads="1"/>
          </p:cNvPicPr>
          <p:nvPr/>
        </p:nvPicPr>
        <p:blipFill>
          <a:blip r:embed="rId4" cstate="print"/>
          <a:srcRect/>
          <a:stretch>
            <a:fillRect/>
          </a:stretch>
        </p:blipFill>
        <p:spPr bwMode="auto">
          <a:xfrm>
            <a:off x="3130550" y="714375"/>
            <a:ext cx="2089150" cy="1962150"/>
          </a:xfrm>
          <a:prstGeom prst="rect">
            <a:avLst/>
          </a:prstGeom>
          <a:noFill/>
          <a:ln w="9525">
            <a:noFill/>
            <a:miter lim="800000"/>
            <a:headEnd/>
            <a:tailEnd/>
          </a:ln>
        </p:spPr>
      </p:pic>
      <p:pic>
        <p:nvPicPr>
          <p:cNvPr id="44037" name="Picture 6"/>
          <p:cNvPicPr>
            <a:picLocks noChangeAspect="1" noChangeArrowheads="1"/>
          </p:cNvPicPr>
          <p:nvPr/>
        </p:nvPicPr>
        <p:blipFill>
          <a:blip r:embed="rId5" cstate="print"/>
          <a:srcRect/>
          <a:stretch>
            <a:fillRect/>
          </a:stretch>
        </p:blipFill>
        <p:spPr bwMode="auto">
          <a:xfrm>
            <a:off x="5580063" y="714375"/>
            <a:ext cx="2592387" cy="1916113"/>
          </a:xfrm>
          <a:prstGeom prst="rect">
            <a:avLst/>
          </a:prstGeom>
          <a:noFill/>
          <a:ln w="9525">
            <a:noFill/>
            <a:miter lim="800000"/>
            <a:headEnd/>
            <a:tailEnd/>
          </a:ln>
        </p:spPr>
      </p:pic>
      <p:pic>
        <p:nvPicPr>
          <p:cNvPr id="44038" name="Picture 5" descr="adenomyosis%20marked%20to%20show"/>
          <p:cNvPicPr>
            <a:picLocks noChangeAspect="1" noChangeArrowheads="1"/>
          </p:cNvPicPr>
          <p:nvPr/>
        </p:nvPicPr>
        <p:blipFill>
          <a:blip r:embed="rId6" cstate="print"/>
          <a:srcRect/>
          <a:stretch>
            <a:fillRect/>
          </a:stretch>
        </p:blipFill>
        <p:spPr bwMode="auto">
          <a:xfrm>
            <a:off x="827088" y="3090863"/>
            <a:ext cx="2979737" cy="1985962"/>
          </a:xfrm>
          <a:prstGeom prst="rect">
            <a:avLst/>
          </a:prstGeom>
          <a:noFill/>
          <a:ln w="9525">
            <a:noFill/>
            <a:miter lim="800000"/>
            <a:headEnd/>
            <a:tailEnd/>
          </a:ln>
        </p:spPr>
      </p:pic>
      <p:pic>
        <p:nvPicPr>
          <p:cNvPr id="44039" name="Picture 7" descr="adenomyosis%20hanging%20for%20the%20net"/>
          <p:cNvPicPr>
            <a:picLocks noChangeAspect="1" noChangeArrowheads="1"/>
          </p:cNvPicPr>
          <p:nvPr/>
        </p:nvPicPr>
        <p:blipFill>
          <a:blip r:embed="rId7" cstate="print"/>
          <a:srcRect/>
          <a:stretch>
            <a:fillRect/>
          </a:stretch>
        </p:blipFill>
        <p:spPr bwMode="auto">
          <a:xfrm>
            <a:off x="4787900" y="3090863"/>
            <a:ext cx="3335338" cy="2063750"/>
          </a:xfrm>
          <a:prstGeom prst="rect">
            <a:avLst/>
          </a:prstGeom>
          <a:noFill/>
          <a:ln w="9525">
            <a:noFill/>
            <a:miter lim="800000"/>
            <a:headEnd/>
            <a:tailEnd/>
          </a:ln>
        </p:spPr>
      </p:pic>
      <p:sp>
        <p:nvSpPr>
          <p:cNvPr id="39944" name="Rectangle 9"/>
          <p:cNvSpPr>
            <a:spLocks noChangeArrowheads="1"/>
          </p:cNvSpPr>
          <p:nvPr/>
        </p:nvSpPr>
        <p:spPr bwMode="auto">
          <a:xfrm>
            <a:off x="827088" y="4818063"/>
            <a:ext cx="935037" cy="215900"/>
          </a:xfrm>
          <a:prstGeom prst="rect">
            <a:avLst/>
          </a:prstGeom>
          <a:solidFill>
            <a:schemeClr val="tx1">
              <a:lumMod val="95000"/>
              <a:lumOff val="5000"/>
            </a:schemeClr>
          </a:solidFill>
          <a:ln w="9525">
            <a:solidFill>
              <a:schemeClr val="tx1">
                <a:lumMod val="95000"/>
                <a:lumOff val="5000"/>
              </a:schemeClr>
            </a:solidFill>
            <a:miter lim="800000"/>
            <a:headEnd/>
            <a:tailEnd/>
          </a:ln>
        </p:spPr>
        <p:txBody>
          <a:bodyPr wrap="none" anchor="ctr"/>
          <a:lstStyle/>
          <a:p>
            <a:pPr>
              <a:defRPr/>
            </a:pPr>
            <a:endParaRPr lang="tr-TR">
              <a:solidFill>
                <a:schemeClr val="tx1">
                  <a:lumMod val="95000"/>
                  <a:lumOff val="5000"/>
                </a:schemeClr>
              </a:solidFill>
            </a:endParaRPr>
          </a:p>
        </p:txBody>
      </p:sp>
      <p:sp>
        <p:nvSpPr>
          <p:cNvPr id="39945" name="Rectangle 10"/>
          <p:cNvSpPr>
            <a:spLocks noChangeArrowheads="1"/>
          </p:cNvSpPr>
          <p:nvPr/>
        </p:nvSpPr>
        <p:spPr bwMode="auto">
          <a:xfrm>
            <a:off x="6829425" y="4835525"/>
            <a:ext cx="1223963" cy="241300"/>
          </a:xfrm>
          <a:prstGeom prst="rect">
            <a:avLst/>
          </a:prstGeom>
          <a:solidFill>
            <a:schemeClr val="tx1">
              <a:lumMod val="95000"/>
              <a:lumOff val="5000"/>
            </a:schemeClr>
          </a:solidFill>
          <a:ln w="9525">
            <a:solidFill>
              <a:schemeClr val="tx1"/>
            </a:solidFill>
            <a:miter lim="800000"/>
            <a:headEnd/>
            <a:tailEnd/>
          </a:ln>
        </p:spPr>
        <p:txBody>
          <a:bodyPr wrap="none" anchor="ctr"/>
          <a:lstStyle/>
          <a:p>
            <a:pPr>
              <a:defRPr/>
            </a:pPr>
            <a:endParaRPr lang="tr-TR"/>
          </a:p>
        </p:txBody>
      </p:sp>
      <p:sp>
        <p:nvSpPr>
          <p:cNvPr id="44042" name="TextBox 9"/>
          <p:cNvSpPr txBox="1">
            <a:spLocks noChangeArrowheads="1"/>
          </p:cNvSpPr>
          <p:nvPr/>
        </p:nvSpPr>
        <p:spPr bwMode="auto">
          <a:xfrm>
            <a:off x="0" y="5072063"/>
            <a:ext cx="9358313" cy="1938337"/>
          </a:xfrm>
          <a:prstGeom prst="rect">
            <a:avLst/>
          </a:prstGeom>
          <a:noFill/>
          <a:ln w="9525">
            <a:noFill/>
            <a:miter lim="800000"/>
            <a:headEnd/>
            <a:tailEnd/>
          </a:ln>
        </p:spPr>
        <p:txBody>
          <a:bodyPr>
            <a:spAutoFit/>
          </a:bodyPr>
          <a:lstStyle/>
          <a:p>
            <a:pPr>
              <a:buFont typeface="Arial" charset="0"/>
              <a:buChar char="•"/>
            </a:pPr>
            <a:r>
              <a:rPr lang="tr-TR"/>
              <a:t>kaviteye açılan pencereler </a:t>
            </a:r>
          </a:p>
          <a:p>
            <a:pPr>
              <a:buFont typeface="Arial" charset="0"/>
              <a:buChar char="•"/>
            </a:pPr>
            <a:r>
              <a:rPr lang="tr-TR"/>
              <a:t>üzeri damarlı olabilen kaviteye protubere subendometrial kist </a:t>
            </a:r>
          </a:p>
          <a:p>
            <a:pPr>
              <a:buFont typeface="Arial" charset="0"/>
              <a:buChar char="•"/>
            </a:pPr>
            <a:r>
              <a:rPr lang="tr-TR"/>
              <a:t> hipervasküler odaklar </a:t>
            </a:r>
          </a:p>
          <a:p>
            <a:pPr>
              <a:buFont typeface="Arial" charset="0"/>
              <a:buChar char="•"/>
            </a:pPr>
            <a:r>
              <a:rPr lang="tr-TR"/>
              <a:t>kaviteyle ilişkili adenomyotik nodül </a:t>
            </a:r>
          </a:p>
          <a:p>
            <a:pPr>
              <a:buFont typeface="Arial" charset="0"/>
              <a:buChar char="•"/>
            </a:pPr>
            <a:endParaRPr lang="en-US"/>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122" name="Title 1"/>
          <p:cNvSpPr>
            <a:spLocks noGrp="1"/>
          </p:cNvSpPr>
          <p:nvPr>
            <p:ph type="title"/>
          </p:nvPr>
        </p:nvSpPr>
        <p:spPr/>
        <p:txBody>
          <a:bodyPr/>
          <a:lstStyle/>
          <a:p>
            <a:r>
              <a:rPr lang="tr-TR" sz="3200" dirty="0" smtClean="0"/>
              <a:t>Hangisi </a:t>
            </a:r>
            <a:r>
              <a:rPr lang="tr-TR" sz="3200" dirty="0" err="1" smtClean="0"/>
              <a:t>adenomyozis</a:t>
            </a:r>
            <a:r>
              <a:rPr lang="tr-TR" sz="3200" dirty="0" smtClean="0"/>
              <a:t> için </a:t>
            </a:r>
            <a:r>
              <a:rPr lang="tr-TR" sz="3200" u="sng" dirty="0" smtClean="0"/>
              <a:t>yanlıştır</a:t>
            </a:r>
            <a:r>
              <a:rPr lang="tr-TR" sz="3200" dirty="0" smtClean="0"/>
              <a:t> ? </a:t>
            </a:r>
            <a:endParaRPr lang="en-US" sz="3200" dirty="0" smtClean="0"/>
          </a:p>
        </p:txBody>
      </p:sp>
      <p:sp>
        <p:nvSpPr>
          <p:cNvPr id="5123" name="Content Placeholder 2"/>
          <p:cNvSpPr>
            <a:spLocks noGrp="1"/>
          </p:cNvSpPr>
          <p:nvPr>
            <p:ph idx="1"/>
          </p:nvPr>
        </p:nvSpPr>
        <p:spPr/>
        <p:txBody>
          <a:bodyPr/>
          <a:lstStyle/>
          <a:p>
            <a:pPr marL="457200" indent="-457200">
              <a:lnSpc>
                <a:spcPct val="150000"/>
              </a:lnSpc>
              <a:buFontTx/>
              <a:buAutoNum type="alphaLcPeriod"/>
            </a:pPr>
            <a:r>
              <a:rPr lang="tr-TR" smtClean="0"/>
              <a:t>Reprodüktif çağdaki kadınlarda %1-20 oranında görülür</a:t>
            </a:r>
          </a:p>
          <a:p>
            <a:pPr marL="457200" indent="-457200">
              <a:lnSpc>
                <a:spcPct val="150000"/>
              </a:lnSpc>
              <a:buFontTx/>
              <a:buAutoNum type="alphaLcPeriod"/>
            </a:pPr>
            <a:r>
              <a:rPr lang="tr-TR" smtClean="0"/>
              <a:t>Nulliparlarda daha sıktır </a:t>
            </a:r>
          </a:p>
          <a:p>
            <a:pPr marL="457200" indent="-457200">
              <a:lnSpc>
                <a:spcPct val="150000"/>
              </a:lnSpc>
              <a:buFontTx/>
              <a:buAutoNum type="alphaLcPeriod"/>
            </a:pPr>
            <a:r>
              <a:rPr lang="tr-TR" smtClean="0"/>
              <a:t>40-50 li yaşlarda daha sık rastlanır</a:t>
            </a:r>
          </a:p>
          <a:p>
            <a:pPr marL="457200" indent="-457200">
              <a:lnSpc>
                <a:spcPct val="150000"/>
              </a:lnSpc>
              <a:buFontTx/>
              <a:buAutoNum type="alphaLcPeriod"/>
            </a:pPr>
            <a:r>
              <a:rPr lang="tr-TR" smtClean="0"/>
              <a:t>VKI </a:t>
            </a:r>
            <a:r>
              <a:rPr lang="tr-TR" i="1" smtClean="0"/>
              <a:t>(BMI) </a:t>
            </a:r>
            <a:r>
              <a:rPr lang="tr-TR" smtClean="0"/>
              <a:t>düşük olan kadınlarda daha sıktır</a:t>
            </a:r>
          </a:p>
          <a:p>
            <a:pPr marL="457200" indent="-457200">
              <a:lnSpc>
                <a:spcPct val="150000"/>
              </a:lnSpc>
              <a:buFontTx/>
              <a:buAutoNum type="alphaLcPeriod"/>
            </a:pPr>
            <a:r>
              <a:rPr lang="tr-TR" smtClean="0"/>
              <a:t>Endometriyozisi olanlarda daha sıktır</a:t>
            </a:r>
          </a:p>
          <a:p>
            <a:pPr marL="457200" indent="-457200">
              <a:lnSpc>
                <a:spcPct val="150000"/>
              </a:lnSpc>
              <a:buFontTx/>
              <a:buAutoNum type="alphaLcPeriod"/>
            </a:pPr>
            <a:endParaRPr lang="tr-TR" smtClean="0"/>
          </a:p>
          <a:p>
            <a:pPr marL="457200" indent="-457200">
              <a:lnSpc>
                <a:spcPct val="150000"/>
              </a:lnSpc>
              <a:buFontTx/>
              <a:buAutoNum type="alphaLcPeriod"/>
            </a:pPr>
            <a:endParaRPr lang="tr-TR" smtClean="0"/>
          </a:p>
          <a:p>
            <a:pPr marL="457200" indent="-457200">
              <a:lnSpc>
                <a:spcPct val="150000"/>
              </a:lnSpc>
              <a:buFontTx/>
              <a:buAutoNum type="alphaLcPeriod"/>
            </a:pPr>
            <a:endParaRPr lang="tr-TR" smtClean="0"/>
          </a:p>
          <a:p>
            <a:pPr marL="457200" indent="-457200">
              <a:lnSpc>
                <a:spcPct val="150000"/>
              </a:lnSpc>
              <a:buFontTx/>
              <a:buAutoNum type="alphaLcPeriod"/>
            </a:pPr>
            <a:endParaRPr lang="tr-TR" smtClean="0"/>
          </a:p>
          <a:p>
            <a:pPr marL="457200" indent="-457200">
              <a:lnSpc>
                <a:spcPct val="150000"/>
              </a:lnSpc>
              <a:buFontTx/>
              <a:buAutoNum type="alphaLcPeriod"/>
            </a:pPr>
            <a:endParaRPr lang="en-US" smtClean="0"/>
          </a:p>
        </p:txBody>
      </p:sp>
    </p:spTree>
  </p:cSld>
  <p:clrMapOvr>
    <a:masterClrMapping/>
  </p:clrMapOvr>
  <p:transition/>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22313" y="2071688"/>
            <a:ext cx="7772400" cy="2214562"/>
          </a:xfrm>
        </p:spPr>
        <p:txBody>
          <a:bodyPr/>
          <a:lstStyle/>
          <a:p>
            <a:pPr algn="ctr">
              <a:defRPr/>
            </a:pPr>
            <a:r>
              <a:rPr lang="tr-TR" sz="6000" dirty="0" smtClean="0"/>
              <a:t>ADENOMYOZIS</a:t>
            </a:r>
            <a:br>
              <a:rPr lang="tr-TR" sz="6000" dirty="0" smtClean="0"/>
            </a:br>
            <a:r>
              <a:rPr lang="tr-TR" sz="6000" dirty="0" smtClean="0">
                <a:solidFill>
                  <a:srgbClr val="00FFFF"/>
                </a:solidFill>
              </a:rPr>
              <a:t>INFERTILITE</a:t>
            </a:r>
            <a:endParaRPr lang="en-US" sz="6000" dirty="0">
              <a:solidFill>
                <a:srgbClr val="00FFFF"/>
              </a:solidFill>
            </a:endParaRPr>
          </a:p>
        </p:txBody>
      </p:sp>
    </p:spTree>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322263" y="542912"/>
            <a:ext cx="8651875" cy="1028700"/>
          </a:xfrm>
        </p:spPr>
        <p:txBody>
          <a:bodyPr/>
          <a:lstStyle/>
          <a:p>
            <a:r>
              <a:rPr lang="tr-TR" sz="2800" dirty="0" smtClean="0"/>
              <a:t>İnfertilite  </a:t>
            </a:r>
            <a:endParaRPr lang="tr-TR" sz="2800" dirty="0"/>
          </a:p>
        </p:txBody>
      </p:sp>
      <p:sp>
        <p:nvSpPr>
          <p:cNvPr id="3" name="Content Placeholder 2"/>
          <p:cNvSpPr>
            <a:spLocks noGrp="1"/>
          </p:cNvSpPr>
          <p:nvPr>
            <p:ph idx="1"/>
          </p:nvPr>
        </p:nvSpPr>
        <p:spPr>
          <a:xfrm>
            <a:off x="685800" y="1714488"/>
            <a:ext cx="7772400" cy="4114800"/>
          </a:xfrm>
        </p:spPr>
        <p:txBody>
          <a:bodyPr/>
          <a:lstStyle/>
          <a:p>
            <a:endParaRPr lang="tr-TR" dirty="0" smtClean="0"/>
          </a:p>
          <a:p>
            <a:r>
              <a:rPr lang="tr-TR" dirty="0" smtClean="0"/>
              <a:t>Adenomyozis ve subfertilite arasındaki nedensel ilişki teyid edilememiştir</a:t>
            </a:r>
          </a:p>
          <a:p>
            <a:endParaRPr lang="tr-TR" dirty="0" smtClean="0"/>
          </a:p>
          <a:p>
            <a:r>
              <a:rPr lang="tr-TR" dirty="0" smtClean="0"/>
              <a:t>Adenomyozisli kadında subfertilitenin insidansı tanımlanmamıştır</a:t>
            </a:r>
          </a:p>
          <a:p>
            <a:endParaRPr lang="tr-TR" dirty="0"/>
          </a:p>
          <a:p>
            <a:r>
              <a:rPr lang="tr-TR" dirty="0" smtClean="0"/>
              <a:t>Endometriozisle yakın birliktelik – olguların </a:t>
            </a:r>
          </a:p>
          <a:p>
            <a:pPr>
              <a:buNone/>
            </a:pPr>
            <a:r>
              <a:rPr lang="tr-TR" dirty="0" smtClean="0"/>
              <a:t>% 54-90’ </a:t>
            </a:r>
            <a:r>
              <a:rPr lang="tr-TR" dirty="0" err="1" smtClean="0"/>
              <a:t>ında</a:t>
            </a:r>
            <a:r>
              <a:rPr lang="tr-TR" dirty="0" smtClean="0"/>
              <a:t> görülebilir</a:t>
            </a:r>
          </a:p>
          <a:p>
            <a:endParaRPr lang="tr-TR" dirty="0"/>
          </a:p>
          <a:p>
            <a:endParaRPr lang="tr-TR" dirty="0" smtClean="0"/>
          </a:p>
          <a:p>
            <a:endParaRPr lang="tr-TR" dirty="0"/>
          </a:p>
        </p:txBody>
      </p:sp>
    </p:spTree>
    <p:extLst>
      <p:ext uri="{BB962C8B-B14F-4D97-AF65-F5344CB8AC3E}">
        <p14:creationId xmlns:p14="http://schemas.microsoft.com/office/powerpoint/2010/main" val="1567399538"/>
      </p:ext>
    </p:extLst>
  </p:cSld>
  <p:clrMapOvr>
    <a:masterClrMapping/>
  </p:clrMapOvr>
  <p:transition/>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214290"/>
            <a:ext cx="7772400" cy="1143000"/>
          </a:xfrm>
        </p:spPr>
        <p:txBody>
          <a:bodyPr/>
          <a:lstStyle/>
          <a:p>
            <a:r>
              <a:rPr lang="tr-TR" dirty="0" smtClean="0"/>
              <a:t>Endometriozis – Adenomyozis Birlikteliği</a:t>
            </a:r>
            <a:endParaRPr lang="tr-TR" dirty="0"/>
          </a:p>
        </p:txBody>
      </p:sp>
      <p:sp>
        <p:nvSpPr>
          <p:cNvPr id="3" name="Content Placeholder 2"/>
          <p:cNvSpPr>
            <a:spLocks noGrp="1"/>
          </p:cNvSpPr>
          <p:nvPr>
            <p:ph idx="1"/>
          </p:nvPr>
        </p:nvSpPr>
        <p:spPr>
          <a:xfrm>
            <a:off x="214282" y="1357298"/>
            <a:ext cx="8929718" cy="5500702"/>
          </a:xfrm>
        </p:spPr>
        <p:txBody>
          <a:bodyPr/>
          <a:lstStyle/>
          <a:p>
            <a:r>
              <a:rPr lang="tr-TR" dirty="0" err="1" smtClean="0"/>
              <a:t>Endometriozisli</a:t>
            </a:r>
            <a:r>
              <a:rPr lang="tr-TR" dirty="0" smtClean="0"/>
              <a:t> kadınların % 27 sinde eş zamanlı adenomyozis mevcuttur </a:t>
            </a:r>
          </a:p>
          <a:p>
            <a:pPr marL="344488" lvl="1" indent="0">
              <a:buNone/>
            </a:pPr>
            <a:r>
              <a:rPr lang="tr-TR" dirty="0" smtClean="0"/>
              <a:t>		(</a:t>
            </a:r>
            <a:r>
              <a:rPr lang="tr-TR" dirty="0" err="1" smtClean="0"/>
              <a:t>Bazot</a:t>
            </a:r>
            <a:r>
              <a:rPr lang="tr-TR" dirty="0" smtClean="0"/>
              <a:t> M, HR 2006)</a:t>
            </a:r>
          </a:p>
          <a:p>
            <a:pPr marL="344488" lvl="1" indent="0">
              <a:buNone/>
            </a:pPr>
            <a:endParaRPr lang="tr-TR" dirty="0" smtClean="0"/>
          </a:p>
          <a:p>
            <a:r>
              <a:rPr lang="tr-TR" dirty="0" err="1" smtClean="0">
                <a:solidFill>
                  <a:srgbClr val="FF3399"/>
                </a:solidFill>
              </a:rPr>
              <a:t>Endometriozisi</a:t>
            </a:r>
            <a:r>
              <a:rPr lang="tr-TR" dirty="0" smtClean="0">
                <a:solidFill>
                  <a:srgbClr val="FF3399"/>
                </a:solidFill>
              </a:rPr>
              <a:t> </a:t>
            </a:r>
            <a:r>
              <a:rPr lang="tr-TR" dirty="0" smtClean="0"/>
              <a:t>olan </a:t>
            </a:r>
            <a:r>
              <a:rPr lang="tr-TR" dirty="0" smtClean="0">
                <a:solidFill>
                  <a:srgbClr val="FF3399"/>
                </a:solidFill>
              </a:rPr>
              <a:t>infertil</a:t>
            </a:r>
            <a:r>
              <a:rPr lang="tr-TR" dirty="0" smtClean="0"/>
              <a:t> bir hasta grubunda adenomyozis oranı </a:t>
            </a:r>
            <a:r>
              <a:rPr lang="tr-TR" dirty="0" smtClean="0">
                <a:solidFill>
                  <a:srgbClr val="FF3399"/>
                </a:solidFill>
              </a:rPr>
              <a:t>% 70 </a:t>
            </a:r>
            <a:r>
              <a:rPr lang="tr-TR" dirty="0" smtClean="0"/>
              <a:t>dir</a:t>
            </a:r>
          </a:p>
          <a:p>
            <a:pPr marL="344488" lvl="1" indent="0">
              <a:buNone/>
            </a:pPr>
            <a:r>
              <a:rPr lang="tr-TR" dirty="0"/>
              <a:t>	</a:t>
            </a:r>
            <a:r>
              <a:rPr lang="tr-TR" dirty="0" smtClean="0"/>
              <a:t>	</a:t>
            </a:r>
            <a:r>
              <a:rPr lang="tr-TR" dirty="0"/>
              <a:t>(Kunz G, HR 2005</a:t>
            </a:r>
            <a:r>
              <a:rPr lang="tr-TR" dirty="0" smtClean="0"/>
              <a:t>)</a:t>
            </a:r>
          </a:p>
          <a:p>
            <a:pPr marL="344488" lvl="1" indent="0">
              <a:buNone/>
            </a:pPr>
            <a:endParaRPr lang="tr-TR" dirty="0" smtClean="0"/>
          </a:p>
          <a:p>
            <a:r>
              <a:rPr lang="tr-TR" dirty="0" smtClean="0">
                <a:solidFill>
                  <a:srgbClr val="FF6600"/>
                </a:solidFill>
              </a:rPr>
              <a:t>Şiddetli dismenore </a:t>
            </a:r>
            <a:r>
              <a:rPr lang="tr-TR" dirty="0" smtClean="0"/>
              <a:t>ve </a:t>
            </a:r>
            <a:r>
              <a:rPr lang="tr-TR" dirty="0" smtClean="0">
                <a:solidFill>
                  <a:srgbClr val="FF6600"/>
                </a:solidFill>
              </a:rPr>
              <a:t>derin </a:t>
            </a:r>
            <a:r>
              <a:rPr lang="tr-TR" dirty="0" err="1" smtClean="0">
                <a:solidFill>
                  <a:srgbClr val="FF6600"/>
                </a:solidFill>
              </a:rPr>
              <a:t>disparoni</a:t>
            </a:r>
            <a:r>
              <a:rPr lang="tr-TR" dirty="0" smtClean="0">
                <a:solidFill>
                  <a:srgbClr val="FF6600"/>
                </a:solidFill>
              </a:rPr>
              <a:t> </a:t>
            </a:r>
            <a:r>
              <a:rPr lang="tr-TR" dirty="0" smtClean="0"/>
              <a:t>tarifleyen endometriozisli hastaların % 42.7 sinde adenomyozis de bulunmaktadır </a:t>
            </a:r>
          </a:p>
          <a:p>
            <a:pPr marL="344488" lvl="1" indent="0">
              <a:buNone/>
            </a:pPr>
            <a:r>
              <a:rPr lang="tr-TR" dirty="0"/>
              <a:t>	</a:t>
            </a:r>
            <a:r>
              <a:rPr lang="tr-TR" dirty="0" smtClean="0"/>
              <a:t>	(Gonzales M, Gynecol Surgery 2012)</a:t>
            </a:r>
          </a:p>
          <a:p>
            <a:pPr marL="344488" lvl="1" indent="0">
              <a:buNone/>
            </a:pPr>
            <a:r>
              <a:rPr lang="tr-TR" dirty="0"/>
              <a:t>	</a:t>
            </a:r>
            <a:r>
              <a:rPr lang="tr-TR" dirty="0" smtClean="0"/>
              <a:t>	</a:t>
            </a:r>
          </a:p>
        </p:txBody>
      </p:sp>
    </p:spTree>
    <p:extLst>
      <p:ext uri="{BB962C8B-B14F-4D97-AF65-F5344CB8AC3E}">
        <p14:creationId xmlns:p14="http://schemas.microsoft.com/office/powerpoint/2010/main" val="3737165334"/>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Content Placeholder 2"/>
          <p:cNvSpPr>
            <a:spLocks noGrp="1"/>
          </p:cNvSpPr>
          <p:nvPr>
            <p:ph idx="1"/>
          </p:nvPr>
        </p:nvSpPr>
        <p:spPr>
          <a:xfrm>
            <a:off x="0" y="857232"/>
            <a:ext cx="9143999" cy="6000768"/>
          </a:xfrm>
        </p:spPr>
        <p:txBody>
          <a:bodyPr/>
          <a:lstStyle/>
          <a:p>
            <a:r>
              <a:rPr lang="en-US" sz="2400" i="1" dirty="0" smtClean="0">
                <a:solidFill>
                  <a:srgbClr val="FF0000"/>
                </a:solidFill>
              </a:rPr>
              <a:t>Some </a:t>
            </a:r>
            <a:r>
              <a:rPr lang="en-US" sz="2400" i="1" u="sng" dirty="0" smtClean="0">
                <a:solidFill>
                  <a:srgbClr val="FF0000"/>
                </a:solidFill>
              </a:rPr>
              <a:t>observational</a:t>
            </a:r>
            <a:r>
              <a:rPr lang="tr-TR" sz="2400" i="1" u="sng" dirty="0" smtClean="0">
                <a:solidFill>
                  <a:srgbClr val="FF0000"/>
                </a:solidFill>
              </a:rPr>
              <a:t> </a:t>
            </a:r>
            <a:r>
              <a:rPr lang="en-US" sz="2400" i="1" u="sng" dirty="0" smtClean="0">
                <a:solidFill>
                  <a:srgbClr val="FF0000"/>
                </a:solidFill>
              </a:rPr>
              <a:t>studies </a:t>
            </a:r>
            <a:r>
              <a:rPr lang="en-US" sz="2400" i="1" dirty="0" smtClean="0">
                <a:solidFill>
                  <a:srgbClr val="FF0000"/>
                </a:solidFill>
              </a:rPr>
              <a:t>have shown a negative effect on implantation rates and</a:t>
            </a:r>
            <a:r>
              <a:rPr lang="tr-TR" sz="2400" i="1" dirty="0" smtClean="0">
                <a:solidFill>
                  <a:srgbClr val="FF0000"/>
                </a:solidFill>
              </a:rPr>
              <a:t> </a:t>
            </a:r>
            <a:r>
              <a:rPr lang="en-US" sz="2400" i="1" dirty="0" smtClean="0">
                <a:solidFill>
                  <a:srgbClr val="FF0000"/>
                </a:solidFill>
              </a:rPr>
              <a:t>increase in miscarriage risk </a:t>
            </a:r>
            <a:endParaRPr lang="tr-TR" sz="2400" i="1" dirty="0" smtClean="0">
              <a:solidFill>
                <a:srgbClr val="FF0000"/>
              </a:solidFill>
            </a:endParaRPr>
          </a:p>
          <a:p>
            <a:pPr lvl="1" algn="r">
              <a:buFontTx/>
              <a:buNone/>
            </a:pPr>
            <a:r>
              <a:rPr lang="en-US" sz="2400" dirty="0" smtClean="0">
                <a:solidFill>
                  <a:srgbClr val="00FFFF"/>
                </a:solidFill>
              </a:rPr>
              <a:t>Kunz et al., 2005; </a:t>
            </a:r>
            <a:r>
              <a:rPr lang="en-US" sz="2400" dirty="0" err="1" smtClean="0">
                <a:solidFill>
                  <a:srgbClr val="00FFFF"/>
                </a:solidFill>
              </a:rPr>
              <a:t>Piver</a:t>
            </a:r>
            <a:r>
              <a:rPr lang="en-US" sz="2400" dirty="0" smtClean="0">
                <a:solidFill>
                  <a:srgbClr val="00FFFF"/>
                </a:solidFill>
              </a:rPr>
              <a:t>, 2005; </a:t>
            </a:r>
            <a:r>
              <a:rPr lang="en-US" sz="2400" dirty="0" err="1" smtClean="0">
                <a:solidFill>
                  <a:srgbClr val="00FFFF"/>
                </a:solidFill>
              </a:rPr>
              <a:t>Maubon</a:t>
            </a:r>
            <a:r>
              <a:rPr lang="tr-TR" sz="2400" dirty="0" smtClean="0">
                <a:solidFill>
                  <a:srgbClr val="00FFFF"/>
                </a:solidFill>
              </a:rPr>
              <a:t> </a:t>
            </a:r>
            <a:r>
              <a:rPr lang="en-US" sz="2400" dirty="0" smtClean="0">
                <a:solidFill>
                  <a:srgbClr val="00FFFF"/>
                </a:solidFill>
              </a:rPr>
              <a:t>et al., 2010; Martinez-</a:t>
            </a:r>
            <a:r>
              <a:rPr lang="en-US" sz="2400" dirty="0" err="1" smtClean="0">
                <a:solidFill>
                  <a:srgbClr val="00FFFF"/>
                </a:solidFill>
              </a:rPr>
              <a:t>Conejero</a:t>
            </a:r>
            <a:r>
              <a:rPr lang="en-US" sz="2400" dirty="0" smtClean="0">
                <a:solidFill>
                  <a:srgbClr val="00FFFF"/>
                </a:solidFill>
              </a:rPr>
              <a:t> et al., 2011; </a:t>
            </a:r>
            <a:r>
              <a:rPr lang="en-US" sz="2400" dirty="0" err="1" smtClean="0">
                <a:solidFill>
                  <a:srgbClr val="00FFFF"/>
                </a:solidFill>
              </a:rPr>
              <a:t>Tremellen</a:t>
            </a:r>
            <a:r>
              <a:rPr lang="en-US" sz="2400" dirty="0" smtClean="0">
                <a:solidFill>
                  <a:srgbClr val="00FFFF"/>
                </a:solidFill>
              </a:rPr>
              <a:t> and Russell,</a:t>
            </a:r>
            <a:r>
              <a:rPr lang="tr-TR" sz="2400" dirty="0" smtClean="0">
                <a:solidFill>
                  <a:srgbClr val="00FFFF"/>
                </a:solidFill>
              </a:rPr>
              <a:t> </a:t>
            </a:r>
            <a:r>
              <a:rPr lang="da-DK" sz="2400" dirty="0" smtClean="0">
                <a:solidFill>
                  <a:srgbClr val="00FFFF"/>
                </a:solidFill>
              </a:rPr>
              <a:t>2011; Youm et al., 2011; Ballester et al., 2012 </a:t>
            </a:r>
            <a:endParaRPr lang="tr-TR" sz="2400" dirty="0" smtClean="0">
              <a:solidFill>
                <a:srgbClr val="00FFFF"/>
              </a:solidFill>
            </a:endParaRPr>
          </a:p>
          <a:p>
            <a:r>
              <a:rPr lang="tr-TR" sz="2400" i="1" dirty="0" smtClean="0">
                <a:solidFill>
                  <a:srgbClr val="66FF33"/>
                </a:solidFill>
              </a:rPr>
              <a:t>Ot</a:t>
            </a:r>
            <a:r>
              <a:rPr lang="da-DK" sz="2400" i="1" dirty="0" smtClean="0">
                <a:solidFill>
                  <a:srgbClr val="66FF33"/>
                </a:solidFill>
              </a:rPr>
              <a:t>hers</a:t>
            </a:r>
            <a:r>
              <a:rPr lang="tr-TR" sz="2400" i="1" dirty="0" smtClean="0">
                <a:solidFill>
                  <a:srgbClr val="66FF33"/>
                </a:solidFill>
              </a:rPr>
              <a:t> </a:t>
            </a:r>
            <a:r>
              <a:rPr lang="en-US" sz="2400" i="1" dirty="0" smtClean="0">
                <a:solidFill>
                  <a:srgbClr val="66FF33"/>
                </a:solidFill>
              </a:rPr>
              <a:t>have shown no reproductive deficit at all</a:t>
            </a:r>
            <a:r>
              <a:rPr lang="tr-TR" sz="2400" i="1" dirty="0" smtClean="0">
                <a:solidFill>
                  <a:srgbClr val="66FF33"/>
                </a:solidFill>
              </a:rPr>
              <a:t>!!!</a:t>
            </a:r>
          </a:p>
          <a:p>
            <a:pPr lvl="1" algn="r">
              <a:buFontTx/>
              <a:buNone/>
            </a:pPr>
            <a:r>
              <a:rPr lang="en-US" sz="2400" dirty="0" smtClean="0"/>
              <a:t> </a:t>
            </a:r>
            <a:r>
              <a:rPr lang="en-US" sz="2400" dirty="0" err="1" smtClean="0">
                <a:solidFill>
                  <a:srgbClr val="00FFFF"/>
                </a:solidFill>
              </a:rPr>
              <a:t>Camargo</a:t>
            </a:r>
            <a:r>
              <a:rPr lang="en-US" sz="2400" dirty="0" smtClean="0">
                <a:solidFill>
                  <a:srgbClr val="00FFFF"/>
                </a:solidFill>
              </a:rPr>
              <a:t> et al., 2001;</a:t>
            </a:r>
            <a:r>
              <a:rPr lang="tr-TR" sz="2400" dirty="0" smtClean="0">
                <a:solidFill>
                  <a:srgbClr val="00FFFF"/>
                </a:solidFill>
              </a:rPr>
              <a:t> </a:t>
            </a:r>
            <a:r>
              <a:rPr lang="en-US" sz="2400" dirty="0" smtClean="0">
                <a:solidFill>
                  <a:srgbClr val="00FFFF"/>
                </a:solidFill>
              </a:rPr>
              <a:t>Shimizu et al., 2002; </a:t>
            </a:r>
            <a:r>
              <a:rPr lang="en-US" sz="2400" dirty="0" err="1" smtClean="0">
                <a:solidFill>
                  <a:srgbClr val="00FFFF"/>
                </a:solidFill>
              </a:rPr>
              <a:t>Mijatovic</a:t>
            </a:r>
            <a:r>
              <a:rPr lang="en-US" sz="2400" dirty="0" smtClean="0">
                <a:solidFill>
                  <a:srgbClr val="00FFFF"/>
                </a:solidFill>
              </a:rPr>
              <a:t> et al., 2010; Costello et al., 2011 </a:t>
            </a:r>
            <a:endParaRPr lang="tr-TR" sz="2400" dirty="0" smtClean="0">
              <a:solidFill>
                <a:srgbClr val="00FFFF"/>
              </a:solidFill>
            </a:endParaRPr>
          </a:p>
          <a:p>
            <a:r>
              <a:rPr lang="en-US" sz="2400" i="1" dirty="0" smtClean="0">
                <a:solidFill>
                  <a:schemeClr val="tx2"/>
                </a:solidFill>
              </a:rPr>
              <a:t>A</a:t>
            </a:r>
            <a:r>
              <a:rPr lang="tr-TR" sz="2400" i="1" dirty="0" smtClean="0">
                <a:solidFill>
                  <a:schemeClr val="tx2"/>
                </a:solidFill>
              </a:rPr>
              <a:t> </a:t>
            </a:r>
            <a:r>
              <a:rPr lang="en-US" sz="2400" i="1" dirty="0" smtClean="0">
                <a:solidFill>
                  <a:schemeClr val="tx2"/>
                </a:solidFill>
              </a:rPr>
              <a:t>recent systematic review </a:t>
            </a:r>
            <a:r>
              <a:rPr lang="tr-TR" sz="2400" i="1" dirty="0" smtClean="0">
                <a:solidFill>
                  <a:schemeClr val="tx2"/>
                </a:solidFill>
              </a:rPr>
              <a:t>has </a:t>
            </a:r>
            <a:r>
              <a:rPr lang="tr-TR" sz="2400" i="1" dirty="0" err="1" smtClean="0">
                <a:solidFill>
                  <a:schemeClr val="tx2"/>
                </a:solidFill>
              </a:rPr>
              <a:t>revealed</a:t>
            </a:r>
            <a:r>
              <a:rPr lang="en-US" sz="2400" i="1" dirty="0" smtClean="0">
                <a:solidFill>
                  <a:schemeClr val="tx2"/>
                </a:solidFill>
              </a:rPr>
              <a:t> that further studies </a:t>
            </a:r>
            <a:r>
              <a:rPr lang="en-US" sz="2400" i="1" u="sng" dirty="0" smtClean="0">
                <a:solidFill>
                  <a:schemeClr val="tx2"/>
                </a:solidFill>
              </a:rPr>
              <a:t>are still</a:t>
            </a:r>
            <a:r>
              <a:rPr lang="tr-TR" sz="2400" i="1" u="sng" dirty="0" smtClean="0">
                <a:solidFill>
                  <a:schemeClr val="tx2"/>
                </a:solidFill>
              </a:rPr>
              <a:t> </a:t>
            </a:r>
            <a:r>
              <a:rPr lang="en-US" sz="2400" i="1" u="sng" dirty="0" smtClean="0">
                <a:solidFill>
                  <a:schemeClr val="tx2"/>
                </a:solidFill>
              </a:rPr>
              <a:t>required </a:t>
            </a:r>
            <a:r>
              <a:rPr lang="en-US" sz="2400" i="1" dirty="0" smtClean="0">
                <a:solidFill>
                  <a:schemeClr val="tx2"/>
                </a:solidFill>
              </a:rPr>
              <a:t>to determine the true impact of </a:t>
            </a:r>
            <a:r>
              <a:rPr lang="en-US" sz="2400" i="1" dirty="0" err="1" smtClean="0">
                <a:solidFill>
                  <a:schemeClr val="tx2"/>
                </a:solidFill>
              </a:rPr>
              <a:t>adenomyosis</a:t>
            </a:r>
            <a:r>
              <a:rPr lang="en-US" sz="2400" i="1" dirty="0" smtClean="0">
                <a:solidFill>
                  <a:schemeClr val="tx2"/>
                </a:solidFill>
              </a:rPr>
              <a:t> on IVF</a:t>
            </a:r>
            <a:r>
              <a:rPr lang="tr-TR" sz="2400" i="1" dirty="0" smtClean="0">
                <a:solidFill>
                  <a:schemeClr val="tx2"/>
                </a:solidFill>
              </a:rPr>
              <a:t> </a:t>
            </a:r>
            <a:r>
              <a:rPr lang="en-US" sz="2400" i="1" dirty="0" smtClean="0">
                <a:solidFill>
                  <a:schemeClr val="tx2"/>
                </a:solidFill>
              </a:rPr>
              <a:t>success rates</a:t>
            </a:r>
            <a:r>
              <a:rPr lang="tr-TR" sz="2000" dirty="0" smtClean="0">
                <a:solidFill>
                  <a:srgbClr val="00FFFF"/>
                </a:solidFill>
              </a:rPr>
              <a:t>	</a:t>
            </a:r>
            <a:r>
              <a:rPr lang="en-US" sz="2400" b="0" dirty="0" err="1" smtClean="0">
                <a:solidFill>
                  <a:srgbClr val="00FFFF"/>
                </a:solidFill>
                <a:latin typeface="Times New Roman" pitchFamily="18" charset="0"/>
                <a:cs typeface="Times New Roman" pitchFamily="18" charset="0"/>
              </a:rPr>
              <a:t>Maheshwari</a:t>
            </a:r>
            <a:r>
              <a:rPr lang="en-US" sz="2400" b="0" dirty="0" smtClean="0">
                <a:solidFill>
                  <a:srgbClr val="00FFFF"/>
                </a:solidFill>
                <a:latin typeface="Times New Roman" pitchFamily="18" charset="0"/>
                <a:cs typeface="Times New Roman" pitchFamily="18" charset="0"/>
              </a:rPr>
              <a:t> et al., 2012</a:t>
            </a:r>
            <a:endParaRPr lang="tr-TR" sz="2400" b="0" dirty="0" smtClean="0">
              <a:solidFill>
                <a:srgbClr val="00FFFF"/>
              </a:solidFill>
              <a:latin typeface="Times New Roman" pitchFamily="18" charset="0"/>
              <a:cs typeface="Times New Roman" pitchFamily="18" charset="0"/>
            </a:endParaRPr>
          </a:p>
          <a:p>
            <a:endParaRPr lang="tr-TR" sz="2400" i="1" dirty="0" smtClean="0">
              <a:solidFill>
                <a:srgbClr val="00FF00"/>
              </a:solidFill>
            </a:endParaRPr>
          </a:p>
          <a:p>
            <a:r>
              <a:rPr lang="en-US" sz="2400" i="1" dirty="0" smtClean="0">
                <a:solidFill>
                  <a:srgbClr val="00FF00"/>
                </a:solidFill>
              </a:rPr>
              <a:t>A</a:t>
            </a:r>
            <a:r>
              <a:rPr lang="tr-TR" sz="2400" i="1" dirty="0" smtClean="0">
                <a:solidFill>
                  <a:srgbClr val="00FF00"/>
                </a:solidFill>
              </a:rPr>
              <a:t> </a:t>
            </a:r>
            <a:r>
              <a:rPr lang="en-US" sz="2400" i="1" dirty="0" smtClean="0">
                <a:solidFill>
                  <a:srgbClr val="00FF00"/>
                </a:solidFill>
              </a:rPr>
              <a:t>recent</a:t>
            </a:r>
            <a:r>
              <a:rPr lang="tr-TR" sz="2400" i="1" dirty="0" smtClean="0">
                <a:solidFill>
                  <a:srgbClr val="00FF00"/>
                </a:solidFill>
              </a:rPr>
              <a:t> meta-</a:t>
            </a:r>
            <a:r>
              <a:rPr lang="tr-TR" sz="2400" i="1" dirty="0" err="1" smtClean="0">
                <a:solidFill>
                  <a:srgbClr val="00FF00"/>
                </a:solidFill>
              </a:rPr>
              <a:t>analysis</a:t>
            </a:r>
            <a:r>
              <a:rPr lang="tr-TR" sz="2400" i="1" dirty="0" smtClean="0">
                <a:solidFill>
                  <a:srgbClr val="00FF00"/>
                </a:solidFill>
              </a:rPr>
              <a:t> has </a:t>
            </a:r>
            <a:r>
              <a:rPr lang="tr-TR" sz="2400" i="1" dirty="0" err="1" smtClean="0">
                <a:solidFill>
                  <a:srgbClr val="00FF00"/>
                </a:solidFill>
              </a:rPr>
              <a:t>shown</a:t>
            </a:r>
            <a:r>
              <a:rPr lang="tr-TR" sz="2400" i="1" dirty="0" smtClean="0">
                <a:solidFill>
                  <a:srgbClr val="00FF00"/>
                </a:solidFill>
              </a:rPr>
              <a:t> </a:t>
            </a:r>
            <a:r>
              <a:rPr lang="tr-TR" sz="2400" i="1" dirty="0" err="1" smtClean="0">
                <a:solidFill>
                  <a:srgbClr val="00FF00"/>
                </a:solidFill>
              </a:rPr>
              <a:t>that</a:t>
            </a:r>
            <a:r>
              <a:rPr lang="tr-TR" sz="2400" i="1" dirty="0" smtClean="0">
                <a:solidFill>
                  <a:srgbClr val="00FF00"/>
                </a:solidFill>
              </a:rPr>
              <a:t> </a:t>
            </a:r>
            <a:r>
              <a:rPr lang="tr-TR" sz="2400" i="1" dirty="0" smtClean="0">
                <a:solidFill>
                  <a:srgbClr val="FFC000"/>
                </a:solidFill>
              </a:rPr>
              <a:t>s</a:t>
            </a:r>
            <a:r>
              <a:rPr lang="en-US" sz="2400" i="1" dirty="0" err="1" smtClean="0">
                <a:solidFill>
                  <a:srgbClr val="FFC000"/>
                </a:solidFill>
              </a:rPr>
              <a:t>creening</a:t>
            </a:r>
            <a:r>
              <a:rPr lang="en-US" sz="2400" i="1" dirty="0" smtClean="0">
                <a:solidFill>
                  <a:srgbClr val="FFC000"/>
                </a:solidFill>
              </a:rPr>
              <a:t> </a:t>
            </a:r>
            <a:r>
              <a:rPr lang="tr-TR" sz="2400" i="1" dirty="0" smtClean="0">
                <a:solidFill>
                  <a:srgbClr val="FFC000"/>
                </a:solidFill>
              </a:rPr>
              <a:t> </a:t>
            </a:r>
            <a:r>
              <a:rPr lang="en-US" sz="2400" i="1" dirty="0" smtClean="0">
                <a:solidFill>
                  <a:srgbClr val="FFC000"/>
                </a:solidFill>
              </a:rPr>
              <a:t>for</a:t>
            </a:r>
            <a:r>
              <a:rPr lang="tr-TR" sz="2400" i="1" dirty="0" smtClean="0">
                <a:solidFill>
                  <a:srgbClr val="FFC000"/>
                </a:solidFill>
              </a:rPr>
              <a:t> </a:t>
            </a:r>
            <a:r>
              <a:rPr lang="en-US" sz="2400" i="1" dirty="0" err="1" smtClean="0">
                <a:solidFill>
                  <a:srgbClr val="FFC000"/>
                </a:solidFill>
              </a:rPr>
              <a:t>adenomyosis</a:t>
            </a:r>
            <a:r>
              <a:rPr lang="en-US" sz="2400" i="1" dirty="0" smtClean="0">
                <a:solidFill>
                  <a:srgbClr val="FFC000"/>
                </a:solidFill>
              </a:rPr>
              <a:t> </a:t>
            </a:r>
            <a:r>
              <a:rPr lang="en-US" sz="2400" i="1" dirty="0" smtClean="0"/>
              <a:t>before assisted reproductive procedures </a:t>
            </a:r>
            <a:r>
              <a:rPr lang="en-US" sz="2400" i="1" u="sng" dirty="0" smtClean="0">
                <a:solidFill>
                  <a:srgbClr val="FF9900"/>
                </a:solidFill>
              </a:rPr>
              <a:t>should be encouraged</a:t>
            </a:r>
            <a:r>
              <a:rPr lang="en-US" sz="2400" i="1" dirty="0" smtClean="0">
                <a:solidFill>
                  <a:srgbClr val="FF9900"/>
                </a:solidFill>
              </a:rPr>
              <a:t>. </a:t>
            </a:r>
            <a:r>
              <a:rPr lang="tr-TR" sz="2400" dirty="0" smtClean="0">
                <a:solidFill>
                  <a:srgbClr val="FF9900"/>
                </a:solidFill>
              </a:rPr>
              <a:t>			</a:t>
            </a:r>
            <a:r>
              <a:rPr lang="tr-TR" sz="2400" b="0" dirty="0" err="1" smtClean="0">
                <a:solidFill>
                  <a:srgbClr val="00FFFF"/>
                </a:solidFill>
                <a:latin typeface="Times New Roman" pitchFamily="18" charset="0"/>
                <a:cs typeface="Times New Roman" pitchFamily="18" charset="0"/>
              </a:rPr>
              <a:t>Vercellini</a:t>
            </a:r>
            <a:r>
              <a:rPr lang="en-US" sz="2400" b="0" dirty="0" smtClean="0">
                <a:solidFill>
                  <a:srgbClr val="00FFFF"/>
                </a:solidFill>
                <a:latin typeface="Times New Roman" pitchFamily="18" charset="0"/>
                <a:cs typeface="Times New Roman" pitchFamily="18" charset="0"/>
              </a:rPr>
              <a:t> et al., 201</a:t>
            </a:r>
            <a:r>
              <a:rPr lang="tr-TR" sz="2400" b="0" dirty="0" smtClean="0">
                <a:solidFill>
                  <a:srgbClr val="00FFFF"/>
                </a:solidFill>
                <a:latin typeface="Times New Roman" pitchFamily="18" charset="0"/>
                <a:cs typeface="Times New Roman" pitchFamily="18" charset="0"/>
              </a:rPr>
              <a:t>4</a:t>
            </a:r>
            <a:endParaRPr lang="tr-TR" sz="2000" b="0" dirty="0" smtClean="0">
              <a:solidFill>
                <a:srgbClr val="00FFFF"/>
              </a:solidFill>
              <a:latin typeface="Times New Roman" pitchFamily="18" charset="0"/>
              <a:cs typeface="Times New Roman" pitchFamily="18" charset="0"/>
            </a:endParaRPr>
          </a:p>
          <a:p>
            <a:endParaRPr lang="tr-TR" sz="2400" b="0" dirty="0" smtClean="0">
              <a:solidFill>
                <a:srgbClr val="00FFFF"/>
              </a:solidFill>
              <a:latin typeface="Times New Roman" pitchFamily="18" charset="0"/>
              <a:cs typeface="Times New Roman" pitchFamily="18" charset="0"/>
            </a:endParaRPr>
          </a:p>
          <a:p>
            <a:endParaRPr lang="en-US" sz="2400" b="0" dirty="0" smtClean="0">
              <a:solidFill>
                <a:srgbClr val="00FFFF"/>
              </a:solidFill>
              <a:latin typeface="Times New Roman" pitchFamily="18" charset="0"/>
              <a:cs typeface="Times New Roman" pitchFamily="18" charset="0"/>
            </a:endParaRPr>
          </a:p>
        </p:txBody>
      </p:sp>
      <p:sp>
        <p:nvSpPr>
          <p:cNvPr id="43011" name="Title 1"/>
          <p:cNvSpPr>
            <a:spLocks noGrp="1"/>
          </p:cNvSpPr>
          <p:nvPr>
            <p:ph type="title"/>
          </p:nvPr>
        </p:nvSpPr>
        <p:spPr>
          <a:xfrm>
            <a:off x="0" y="-24"/>
            <a:ext cx="9143999" cy="857271"/>
          </a:xfrm>
        </p:spPr>
        <p:txBody>
          <a:bodyPr/>
          <a:lstStyle/>
          <a:p>
            <a:r>
              <a:rPr lang="tr-TR" dirty="0" smtClean="0"/>
              <a:t>ADENOMYOSIS - </a:t>
            </a:r>
            <a:r>
              <a:rPr lang="tr-TR" dirty="0" smtClean="0">
                <a:solidFill>
                  <a:srgbClr val="00FFFF"/>
                </a:solidFill>
              </a:rPr>
              <a:t>INFERTILITY - ART</a:t>
            </a:r>
            <a:endParaRPr lang="en-US" dirty="0" smtClean="0">
              <a:solidFill>
                <a:srgbClr val="00FFFF"/>
              </a:solidFill>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idx="4294967295"/>
          </p:nvPr>
        </p:nvSpPr>
        <p:spPr>
          <a:xfrm>
            <a:off x="-285752" y="253536"/>
            <a:ext cx="9501222" cy="583176"/>
          </a:xfrm>
        </p:spPr>
        <p:txBody>
          <a:bodyPr rIns="91440">
            <a:normAutofit fontScale="90000"/>
            <a:scene3d>
              <a:camera prst="orthographicFront"/>
              <a:lightRig rig="soft" dir="t">
                <a:rot lat="0" lon="0" rev="2400000"/>
              </a:lightRig>
            </a:scene3d>
            <a:sp3d>
              <a:bevelT w="19050" h="12700"/>
            </a:sp3d>
          </a:bodyPr>
          <a:lstStyle/>
          <a:p>
            <a:pPr marL="54864" eaLnBrk="1" fontAlgn="auto" hangingPunct="1">
              <a:spcAft>
                <a:spcPts val="0"/>
              </a:spcAft>
              <a:defRPr/>
            </a:pPr>
            <a:r>
              <a:rPr lang="tr-TR" sz="4400" i="1" dirty="0" smtClean="0">
                <a:solidFill>
                  <a:srgbClr val="FFFF00"/>
                </a:solidFill>
                <a:effectLst>
                  <a:outerShdw blurRad="38100" dist="25500" dir="5400000" algn="tl" rotWithShape="0">
                    <a:srgbClr val="000000">
                      <a:satMod val="180000"/>
                      <a:alpha val="75000"/>
                    </a:srgbClr>
                  </a:outerShdw>
                </a:effectLst>
              </a:rPr>
              <a:t>‘</a:t>
            </a:r>
            <a:r>
              <a:rPr lang="tr-TR" sz="4400" i="1" dirty="0" err="1" smtClean="0">
                <a:solidFill>
                  <a:srgbClr val="FFFF00"/>
                </a:solidFill>
                <a:effectLst>
                  <a:outerShdw blurRad="38100" dist="25500" dir="5400000" algn="tl" rotWithShape="0">
                    <a:srgbClr val="000000">
                      <a:satMod val="180000"/>
                      <a:alpha val="75000"/>
                    </a:srgbClr>
                  </a:outerShdw>
                </a:effectLst>
              </a:rPr>
              <a:t>Junctional</a:t>
            </a:r>
            <a:r>
              <a:rPr lang="tr-TR" sz="4400" i="1" dirty="0" smtClean="0">
                <a:solidFill>
                  <a:srgbClr val="FFFF00"/>
                </a:solidFill>
                <a:effectLst>
                  <a:outerShdw blurRad="38100" dist="25500" dir="5400000" algn="tl" rotWithShape="0">
                    <a:srgbClr val="000000">
                      <a:satMod val="180000"/>
                      <a:alpha val="75000"/>
                    </a:srgbClr>
                  </a:outerShdw>
                </a:effectLst>
              </a:rPr>
              <a:t> </a:t>
            </a:r>
            <a:r>
              <a:rPr lang="tr-TR" sz="4400" i="1" dirty="0" err="1" smtClean="0">
                <a:solidFill>
                  <a:srgbClr val="FFFF00"/>
                </a:solidFill>
                <a:effectLst>
                  <a:outerShdw blurRad="38100" dist="25500" dir="5400000" algn="tl" rotWithShape="0">
                    <a:srgbClr val="000000">
                      <a:satMod val="180000"/>
                      <a:alpha val="75000"/>
                    </a:srgbClr>
                  </a:outerShdw>
                </a:effectLst>
              </a:rPr>
              <a:t>Zone</a:t>
            </a:r>
            <a:r>
              <a:rPr lang="tr-TR" sz="4400" i="1" dirty="0" smtClean="0">
                <a:solidFill>
                  <a:srgbClr val="FFFF00"/>
                </a:solidFill>
                <a:effectLst>
                  <a:outerShdw blurRad="38100" dist="25500" dir="5400000" algn="tl" rotWithShape="0">
                    <a:srgbClr val="000000">
                      <a:satMod val="180000"/>
                      <a:alpha val="75000"/>
                    </a:srgbClr>
                  </a:outerShdw>
                </a:effectLst>
              </a:rPr>
              <a:t> </a:t>
            </a:r>
            <a:r>
              <a:rPr lang="tr-TR" sz="2800" i="1" dirty="0" smtClean="0">
                <a:solidFill>
                  <a:srgbClr val="FFFF00"/>
                </a:solidFill>
                <a:effectLst>
                  <a:outerShdw blurRad="38100" dist="25500" dir="5400000" algn="tl" rotWithShape="0">
                    <a:srgbClr val="000000">
                      <a:satMod val="180000"/>
                      <a:alpha val="75000"/>
                    </a:srgbClr>
                  </a:outerShdw>
                </a:effectLst>
              </a:rPr>
              <a:t>(</a:t>
            </a:r>
            <a:r>
              <a:rPr lang="tr-TR" sz="2800" i="1" dirty="0" err="1" smtClean="0">
                <a:solidFill>
                  <a:srgbClr val="FFFF00"/>
                </a:solidFill>
                <a:effectLst>
                  <a:outerShdw blurRad="38100" dist="25500" dir="5400000" algn="tl" rotWithShape="0">
                    <a:srgbClr val="000000">
                      <a:satMod val="180000"/>
                      <a:alpha val="75000"/>
                    </a:srgbClr>
                  </a:outerShdw>
                </a:effectLst>
              </a:rPr>
              <a:t>inner</a:t>
            </a:r>
            <a:r>
              <a:rPr lang="tr-TR" sz="2800" i="1" dirty="0" smtClean="0">
                <a:solidFill>
                  <a:srgbClr val="FFFF00"/>
                </a:solidFill>
                <a:effectLst>
                  <a:outerShdw blurRad="38100" dist="25500" dir="5400000" algn="tl" rotWithShape="0">
                    <a:srgbClr val="000000">
                      <a:satMod val="180000"/>
                      <a:alpha val="75000"/>
                    </a:srgbClr>
                  </a:outerShdw>
                </a:effectLst>
              </a:rPr>
              <a:t> </a:t>
            </a:r>
            <a:r>
              <a:rPr lang="tr-TR" sz="2800" i="1" dirty="0" err="1" smtClean="0">
                <a:solidFill>
                  <a:srgbClr val="FFFF00"/>
                </a:solidFill>
                <a:effectLst>
                  <a:outerShdw blurRad="38100" dist="25500" dir="5400000" algn="tl" rotWithShape="0">
                    <a:srgbClr val="000000">
                      <a:satMod val="180000"/>
                      <a:alpha val="75000"/>
                    </a:srgbClr>
                  </a:outerShdw>
                </a:effectLst>
              </a:rPr>
              <a:t>myometrium</a:t>
            </a:r>
            <a:r>
              <a:rPr lang="tr-TR" sz="2800" i="1" dirty="0" smtClean="0">
                <a:solidFill>
                  <a:srgbClr val="FFFF00"/>
                </a:solidFill>
                <a:effectLst>
                  <a:outerShdw blurRad="38100" dist="25500" dir="5400000" algn="tl" rotWithShape="0">
                    <a:srgbClr val="000000">
                      <a:satMod val="180000"/>
                      <a:alpha val="75000"/>
                    </a:srgbClr>
                  </a:outerShdw>
                </a:effectLst>
              </a:rPr>
              <a:t>)</a:t>
            </a:r>
            <a:r>
              <a:rPr lang="tr-TR" sz="4400" i="1" dirty="0" smtClean="0">
                <a:solidFill>
                  <a:srgbClr val="FFFF00"/>
                </a:solidFill>
                <a:effectLst>
                  <a:outerShdw blurRad="38100" dist="25500" dir="5400000" algn="tl" rotWithShape="0">
                    <a:srgbClr val="000000">
                      <a:satMod val="180000"/>
                      <a:alpha val="75000"/>
                    </a:srgbClr>
                  </a:outerShdw>
                </a:effectLst>
              </a:rPr>
              <a:t>’ </a:t>
            </a:r>
            <a:r>
              <a:rPr lang="tr-TR" sz="4400" dirty="0" err="1" smtClean="0">
                <a:solidFill>
                  <a:srgbClr val="FFFF00"/>
                </a:solidFill>
                <a:effectLst>
                  <a:outerShdw blurRad="38100" dist="25500" dir="5400000" algn="tl" rotWithShape="0">
                    <a:srgbClr val="000000">
                      <a:satMod val="180000"/>
                      <a:alpha val="75000"/>
                    </a:srgbClr>
                  </a:outerShdw>
                </a:effectLst>
              </a:rPr>
              <a:t>Defekti</a:t>
            </a:r>
            <a:endParaRPr lang="tr-TR" sz="4600" dirty="0">
              <a:solidFill>
                <a:srgbClr val="FFFF00"/>
              </a:solidFill>
              <a:effectLst>
                <a:outerShdw blurRad="38100" dist="25500" dir="5400000" algn="tl" rotWithShape="0">
                  <a:srgbClr val="000000">
                    <a:satMod val="180000"/>
                    <a:alpha val="75000"/>
                  </a:srgbClr>
                </a:outerShdw>
              </a:effectLst>
            </a:endParaRPr>
          </a:p>
        </p:txBody>
      </p:sp>
      <p:sp>
        <p:nvSpPr>
          <p:cNvPr id="46083" name="2 İçerik Yer Tutucusu"/>
          <p:cNvSpPr>
            <a:spLocks noGrp="1"/>
          </p:cNvSpPr>
          <p:nvPr>
            <p:ph idx="4294967295"/>
          </p:nvPr>
        </p:nvSpPr>
        <p:spPr>
          <a:xfrm>
            <a:off x="0" y="765199"/>
            <a:ext cx="9144000" cy="6021387"/>
          </a:xfrm>
        </p:spPr>
        <p:txBody>
          <a:bodyPr lIns="91440" tIns="45720"/>
          <a:lstStyle/>
          <a:p>
            <a:pPr marL="0" indent="0" eaLnBrk="1" hangingPunct="1">
              <a:lnSpc>
                <a:spcPct val="150000"/>
              </a:lnSpc>
              <a:buFontTx/>
              <a:buNone/>
            </a:pPr>
            <a:r>
              <a:rPr lang="tr-TR" sz="2400" dirty="0" smtClean="0">
                <a:solidFill>
                  <a:srgbClr val="00FFFF"/>
                </a:solidFill>
              </a:rPr>
              <a:t> *</a:t>
            </a:r>
            <a:r>
              <a:rPr lang="tr-TR" sz="2400" dirty="0" err="1" smtClean="0">
                <a:solidFill>
                  <a:srgbClr val="00FFFF"/>
                </a:solidFill>
              </a:rPr>
              <a:t>Uterin</a:t>
            </a:r>
            <a:r>
              <a:rPr lang="tr-TR" sz="2400" dirty="0" smtClean="0">
                <a:solidFill>
                  <a:srgbClr val="00FFFF"/>
                </a:solidFill>
              </a:rPr>
              <a:t> </a:t>
            </a:r>
            <a:r>
              <a:rPr lang="tr-TR" sz="2400" dirty="0" err="1" smtClean="0">
                <a:solidFill>
                  <a:srgbClr val="00FFFF"/>
                </a:solidFill>
              </a:rPr>
              <a:t>peristaltik</a:t>
            </a:r>
            <a:r>
              <a:rPr lang="tr-TR" sz="2400" dirty="0" smtClean="0">
                <a:solidFill>
                  <a:srgbClr val="00FFFF"/>
                </a:solidFill>
              </a:rPr>
              <a:t> aktiviteyi yönetir </a:t>
            </a:r>
          </a:p>
          <a:p>
            <a:pPr marL="0" indent="0" eaLnBrk="1" hangingPunct="1">
              <a:lnSpc>
                <a:spcPct val="150000"/>
              </a:lnSpc>
              <a:buFontTx/>
              <a:buNone/>
            </a:pPr>
            <a:r>
              <a:rPr lang="tr-TR" sz="2400" dirty="0" smtClean="0">
                <a:solidFill>
                  <a:srgbClr val="00FFFF"/>
                </a:solidFill>
              </a:rPr>
              <a:t>  Sperm transportu,  </a:t>
            </a:r>
            <a:r>
              <a:rPr lang="tr-TR" sz="2400" dirty="0" err="1" smtClean="0">
                <a:solidFill>
                  <a:srgbClr val="00FFFF"/>
                </a:solidFill>
              </a:rPr>
              <a:t>implantasyon</a:t>
            </a:r>
            <a:r>
              <a:rPr lang="tr-TR" sz="2400" dirty="0" smtClean="0">
                <a:solidFill>
                  <a:srgbClr val="00FFFF"/>
                </a:solidFill>
              </a:rPr>
              <a:t>  ve </a:t>
            </a:r>
            <a:r>
              <a:rPr lang="tr-TR" sz="2400" dirty="0" err="1" smtClean="0">
                <a:solidFill>
                  <a:srgbClr val="00FFFF"/>
                </a:solidFill>
              </a:rPr>
              <a:t>menstruasyonda</a:t>
            </a:r>
            <a:r>
              <a:rPr lang="tr-TR" sz="2400" dirty="0" smtClean="0">
                <a:solidFill>
                  <a:srgbClr val="00FFFF"/>
                </a:solidFill>
              </a:rPr>
              <a:t> rol oynar</a:t>
            </a:r>
          </a:p>
          <a:p>
            <a:pPr marL="0" indent="0" eaLnBrk="1" hangingPunct="1">
              <a:lnSpc>
                <a:spcPct val="150000"/>
              </a:lnSpc>
              <a:buFontTx/>
              <a:buNone/>
            </a:pPr>
            <a:endParaRPr lang="tr-TR" sz="2400" dirty="0" smtClean="0">
              <a:solidFill>
                <a:srgbClr val="00FFFF"/>
              </a:solidFill>
            </a:endParaRPr>
          </a:p>
          <a:p>
            <a:pPr marL="0" indent="0" eaLnBrk="1" hangingPunct="1">
              <a:lnSpc>
                <a:spcPct val="150000"/>
              </a:lnSpc>
              <a:buFontTx/>
              <a:buNone/>
            </a:pPr>
            <a:endParaRPr lang="tr-TR" sz="2400" dirty="0" smtClean="0">
              <a:solidFill>
                <a:srgbClr val="00FFFF"/>
              </a:solidFill>
            </a:endParaRPr>
          </a:p>
          <a:p>
            <a:pPr marL="0" indent="0" eaLnBrk="1" hangingPunct="1">
              <a:lnSpc>
                <a:spcPct val="150000"/>
              </a:lnSpc>
              <a:buFontTx/>
              <a:buNone/>
            </a:pPr>
            <a:endParaRPr lang="tr-TR" sz="2400" dirty="0" smtClean="0">
              <a:solidFill>
                <a:srgbClr val="00FFFF"/>
              </a:solidFill>
            </a:endParaRPr>
          </a:p>
          <a:p>
            <a:pPr marL="0" indent="0" eaLnBrk="1" hangingPunct="1">
              <a:lnSpc>
                <a:spcPct val="150000"/>
              </a:lnSpc>
              <a:buFontTx/>
              <a:buNone/>
            </a:pPr>
            <a:r>
              <a:rPr lang="tr-TR" sz="2400" dirty="0" smtClean="0">
                <a:solidFill>
                  <a:srgbClr val="00FFFF"/>
                </a:solidFill>
              </a:rPr>
              <a:t>*</a:t>
            </a:r>
            <a:r>
              <a:rPr lang="tr-TR" sz="2400" dirty="0" err="1" smtClean="0">
                <a:solidFill>
                  <a:srgbClr val="00FFFF"/>
                </a:solidFill>
              </a:rPr>
              <a:t>Nidasyon</a:t>
            </a:r>
            <a:r>
              <a:rPr lang="tr-TR" sz="2400" dirty="0" smtClean="0">
                <a:solidFill>
                  <a:srgbClr val="00FFFF"/>
                </a:solidFill>
              </a:rPr>
              <a:t> ve </a:t>
            </a:r>
            <a:r>
              <a:rPr lang="tr-TR" sz="2400" dirty="0" err="1" smtClean="0">
                <a:solidFill>
                  <a:srgbClr val="00FFFF"/>
                </a:solidFill>
              </a:rPr>
              <a:t>plasentasyonda</a:t>
            </a:r>
            <a:r>
              <a:rPr lang="tr-TR" sz="2400" dirty="0" smtClean="0">
                <a:solidFill>
                  <a:srgbClr val="00FFFF"/>
                </a:solidFill>
              </a:rPr>
              <a:t> önemli</a:t>
            </a:r>
            <a:r>
              <a:rPr lang="tr-TR" sz="2400" dirty="0" smtClean="0">
                <a:solidFill>
                  <a:srgbClr val="00FFFF"/>
                </a:solidFill>
                <a:sym typeface="Symbol" pitchFamily="18" charset="2"/>
              </a:rPr>
              <a:t>  </a:t>
            </a:r>
            <a:r>
              <a:rPr lang="tr-TR" sz="2400" dirty="0" err="1" smtClean="0">
                <a:solidFill>
                  <a:srgbClr val="00FFFF"/>
                </a:solidFill>
                <a:sym typeface="Symbol" pitchFamily="18" charset="2"/>
              </a:rPr>
              <a:t>preeklampsi</a:t>
            </a:r>
            <a:r>
              <a:rPr lang="tr-TR" sz="2400" dirty="0" smtClean="0">
                <a:solidFill>
                  <a:srgbClr val="00FFFF"/>
                </a:solidFill>
                <a:sym typeface="Symbol" pitchFamily="18" charset="2"/>
              </a:rPr>
              <a:t> , RPL , </a:t>
            </a:r>
            <a:r>
              <a:rPr lang="tr-TR" sz="2400" dirty="0" err="1" smtClean="0">
                <a:solidFill>
                  <a:srgbClr val="00FFFF"/>
                </a:solidFill>
                <a:sym typeface="Symbol" pitchFamily="18" charset="2"/>
              </a:rPr>
              <a:t>preterm</a:t>
            </a:r>
            <a:r>
              <a:rPr lang="tr-TR" sz="2400" dirty="0" smtClean="0">
                <a:solidFill>
                  <a:srgbClr val="00FFFF"/>
                </a:solidFill>
                <a:sym typeface="Symbol" pitchFamily="18" charset="2"/>
              </a:rPr>
              <a:t> doğum ,</a:t>
            </a:r>
            <a:endParaRPr lang="tr-TR" sz="2400" dirty="0" smtClean="0">
              <a:solidFill>
                <a:srgbClr val="00FFFF"/>
              </a:solidFill>
            </a:endParaRPr>
          </a:p>
          <a:p>
            <a:pPr marL="0" indent="0" eaLnBrk="1" hangingPunct="1">
              <a:lnSpc>
                <a:spcPct val="150000"/>
              </a:lnSpc>
              <a:buFontTx/>
              <a:buNone/>
            </a:pPr>
            <a:endParaRPr lang="tr-TR" sz="2000" dirty="0" smtClean="0">
              <a:solidFill>
                <a:srgbClr val="00FFFF"/>
              </a:solidFill>
            </a:endParaRPr>
          </a:p>
        </p:txBody>
      </p:sp>
      <p:pic>
        <p:nvPicPr>
          <p:cNvPr id="46084" name="Picture 8"/>
          <p:cNvPicPr>
            <a:picLocks noChangeAspect="1" noChangeArrowheads="1"/>
          </p:cNvPicPr>
          <p:nvPr/>
        </p:nvPicPr>
        <p:blipFill>
          <a:blip r:embed="rId3" cstate="print"/>
          <a:srcRect l="6104" t="22440" r="4346" b="13477"/>
          <a:stretch>
            <a:fillRect/>
          </a:stretch>
        </p:blipFill>
        <p:spPr bwMode="auto">
          <a:xfrm>
            <a:off x="131763" y="2517775"/>
            <a:ext cx="5232400" cy="2054225"/>
          </a:xfrm>
          <a:prstGeom prst="rect">
            <a:avLst/>
          </a:prstGeom>
          <a:noFill/>
          <a:ln w="9525">
            <a:noFill/>
            <a:miter lim="800000"/>
            <a:headEnd/>
            <a:tailEnd/>
          </a:ln>
        </p:spPr>
      </p:pic>
      <p:pic>
        <p:nvPicPr>
          <p:cNvPr id="46085" name="Picture 2"/>
          <p:cNvPicPr>
            <a:picLocks noChangeAspect="1" noChangeArrowheads="1"/>
          </p:cNvPicPr>
          <p:nvPr/>
        </p:nvPicPr>
        <p:blipFill>
          <a:blip r:embed="rId4" cstate="print"/>
          <a:srcRect/>
          <a:stretch>
            <a:fillRect/>
          </a:stretch>
        </p:blipFill>
        <p:spPr bwMode="auto">
          <a:xfrm>
            <a:off x="6227763" y="2589213"/>
            <a:ext cx="1744662" cy="2054225"/>
          </a:xfrm>
          <a:prstGeom prst="rect">
            <a:avLst/>
          </a:prstGeom>
          <a:noFill/>
          <a:ln w="9525">
            <a:noFill/>
            <a:miter lim="800000"/>
            <a:headEnd/>
            <a:tailEnd/>
          </a:ln>
        </p:spPr>
      </p:pic>
      <p:pic>
        <p:nvPicPr>
          <p:cNvPr id="46086" name="Picture 2"/>
          <p:cNvPicPr>
            <a:picLocks noChangeAspect="1" noChangeArrowheads="1"/>
          </p:cNvPicPr>
          <p:nvPr/>
        </p:nvPicPr>
        <p:blipFill>
          <a:blip r:embed="rId5" cstate="print"/>
          <a:srcRect l="30469" t="22705" r="15039" b="56787"/>
          <a:stretch>
            <a:fillRect/>
          </a:stretch>
        </p:blipFill>
        <p:spPr bwMode="auto">
          <a:xfrm>
            <a:off x="214282" y="5522937"/>
            <a:ext cx="5954713" cy="14065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50178" name="Picture 2"/>
          <p:cNvPicPr>
            <a:picLocks noChangeAspect="1" noChangeArrowheads="1"/>
          </p:cNvPicPr>
          <p:nvPr/>
        </p:nvPicPr>
        <p:blipFill>
          <a:blip r:embed="rId3" cstate="print"/>
          <a:srcRect/>
          <a:stretch>
            <a:fillRect/>
          </a:stretch>
        </p:blipFill>
        <p:spPr bwMode="auto">
          <a:xfrm>
            <a:off x="0" y="0"/>
            <a:ext cx="9215470" cy="6858000"/>
          </a:xfrm>
          <a:prstGeom prst="rect">
            <a:avLst/>
          </a:prstGeom>
          <a:noFill/>
          <a:ln w="9525">
            <a:noFill/>
            <a:miter lim="800000"/>
            <a:headEnd/>
            <a:tailEnd/>
          </a:ln>
          <a:effectLst/>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0" y="457200"/>
            <a:ext cx="9144000" cy="1143000"/>
          </a:xfrm>
        </p:spPr>
        <p:txBody>
          <a:bodyPr/>
          <a:lstStyle/>
          <a:p>
            <a:r>
              <a:rPr lang="en-US" sz="4400" dirty="0" err="1" smtClean="0"/>
              <a:t>Adenomyosis</a:t>
            </a:r>
            <a:r>
              <a:rPr lang="tr-TR" sz="4400" dirty="0" smtClean="0"/>
              <a:t> - </a:t>
            </a:r>
            <a:r>
              <a:rPr lang="en-US" sz="4400" dirty="0" smtClean="0"/>
              <a:t>IVF/ICSI Outcome</a:t>
            </a:r>
            <a:r>
              <a:rPr lang="tr-TR" dirty="0" smtClean="0"/>
              <a:t/>
            </a:r>
            <a:br>
              <a:rPr lang="tr-TR" dirty="0" smtClean="0"/>
            </a:br>
            <a:r>
              <a:rPr lang="en-US" sz="3600" dirty="0" smtClean="0">
                <a:solidFill>
                  <a:srgbClr val="00FFFF"/>
                </a:solidFill>
              </a:rPr>
              <a:t>Mechanisms</a:t>
            </a:r>
            <a:endParaRPr lang="en-US" dirty="0">
              <a:solidFill>
                <a:srgbClr val="00FFFF"/>
              </a:solidFill>
            </a:endParaRPr>
          </a:p>
        </p:txBody>
      </p:sp>
      <p:sp>
        <p:nvSpPr>
          <p:cNvPr id="3" name="Content Placeholder 2"/>
          <p:cNvSpPr>
            <a:spLocks noGrp="1"/>
          </p:cNvSpPr>
          <p:nvPr>
            <p:ph idx="1"/>
          </p:nvPr>
        </p:nvSpPr>
        <p:spPr>
          <a:xfrm>
            <a:off x="357158" y="2143116"/>
            <a:ext cx="8429684" cy="5286388"/>
          </a:xfrm>
        </p:spPr>
        <p:txBody>
          <a:bodyPr/>
          <a:lstStyle/>
          <a:p>
            <a:pPr algn="just"/>
            <a:r>
              <a:rPr lang="en-US" dirty="0" smtClean="0"/>
              <a:t>Chronic inflammation</a:t>
            </a:r>
            <a:r>
              <a:rPr lang="tr-TR" dirty="0" smtClean="0"/>
              <a:t>										</a:t>
            </a:r>
            <a:r>
              <a:rPr lang="en-US" sz="2000" dirty="0" err="1" smtClean="0">
                <a:solidFill>
                  <a:srgbClr val="FF0000"/>
                </a:solidFill>
              </a:rPr>
              <a:t>Tremellen</a:t>
            </a:r>
            <a:r>
              <a:rPr lang="tr-TR" sz="2000" dirty="0" smtClean="0">
                <a:solidFill>
                  <a:srgbClr val="FF0000"/>
                </a:solidFill>
              </a:rPr>
              <a:t> </a:t>
            </a:r>
            <a:r>
              <a:rPr lang="en-US" sz="2000" dirty="0" smtClean="0">
                <a:solidFill>
                  <a:srgbClr val="FF0000"/>
                </a:solidFill>
              </a:rPr>
              <a:t>and Russell</a:t>
            </a:r>
            <a:r>
              <a:rPr lang="tr-TR" sz="2000" dirty="0" smtClean="0">
                <a:solidFill>
                  <a:srgbClr val="FF0000"/>
                </a:solidFill>
              </a:rPr>
              <a:t>, </a:t>
            </a:r>
            <a:r>
              <a:rPr lang="en-US" sz="2000" dirty="0" smtClean="0">
                <a:solidFill>
                  <a:srgbClr val="FF0000"/>
                </a:solidFill>
              </a:rPr>
              <a:t>2012</a:t>
            </a:r>
            <a:r>
              <a:rPr lang="en-US" dirty="0" smtClean="0"/>
              <a:t> </a:t>
            </a:r>
            <a:endParaRPr lang="tr-TR" dirty="0" smtClean="0"/>
          </a:p>
          <a:p>
            <a:pPr algn="just"/>
            <a:r>
              <a:rPr lang="en-US" dirty="0" smtClean="0"/>
              <a:t>Over expression of endometrial cP450 </a:t>
            </a:r>
            <a:endParaRPr lang="tr-TR" dirty="0" smtClean="0"/>
          </a:p>
          <a:p>
            <a:pPr algn="just">
              <a:buNone/>
            </a:pPr>
            <a:r>
              <a:rPr lang="tr-TR" dirty="0" smtClean="0"/>
              <a:t>						</a:t>
            </a:r>
            <a:r>
              <a:rPr lang="en-US" sz="2000" dirty="0" err="1" smtClean="0">
                <a:solidFill>
                  <a:srgbClr val="FF0000"/>
                </a:solidFill>
              </a:rPr>
              <a:t>Brosens</a:t>
            </a:r>
            <a:r>
              <a:rPr lang="tr-TR" sz="2000" dirty="0" smtClean="0">
                <a:solidFill>
                  <a:srgbClr val="FF0000"/>
                </a:solidFill>
              </a:rPr>
              <a:t> </a:t>
            </a:r>
            <a:r>
              <a:rPr lang="en-US" sz="2000" i="1" dirty="0" smtClean="0">
                <a:solidFill>
                  <a:srgbClr val="FF0000"/>
                </a:solidFill>
              </a:rPr>
              <a:t>et al</a:t>
            </a:r>
            <a:r>
              <a:rPr lang="tr-TR" sz="2000" dirty="0" smtClean="0">
                <a:solidFill>
                  <a:srgbClr val="FF0000"/>
                </a:solidFill>
              </a:rPr>
              <a:t>, </a:t>
            </a:r>
            <a:r>
              <a:rPr lang="en-US" sz="2000" dirty="0" smtClean="0">
                <a:solidFill>
                  <a:srgbClr val="FF0000"/>
                </a:solidFill>
              </a:rPr>
              <a:t>2004</a:t>
            </a:r>
            <a:endParaRPr lang="tr-TR" dirty="0" smtClean="0"/>
          </a:p>
          <a:p>
            <a:pPr algn="just"/>
            <a:r>
              <a:rPr lang="en-US" dirty="0" err="1" smtClean="0"/>
              <a:t>Dysperistalsis</a:t>
            </a:r>
            <a:r>
              <a:rPr lang="tr-TR" dirty="0" smtClean="0"/>
              <a:t>												</a:t>
            </a:r>
            <a:r>
              <a:rPr lang="en-US" sz="2000" dirty="0" err="1" smtClean="0">
                <a:solidFill>
                  <a:srgbClr val="FF0000"/>
                </a:solidFill>
              </a:rPr>
              <a:t>Kissler</a:t>
            </a:r>
            <a:r>
              <a:rPr lang="tr-TR" sz="2000" dirty="0" smtClean="0">
                <a:solidFill>
                  <a:srgbClr val="FF0000"/>
                </a:solidFill>
              </a:rPr>
              <a:t> </a:t>
            </a:r>
            <a:r>
              <a:rPr lang="en-US" sz="2000" i="1" dirty="0" smtClean="0">
                <a:solidFill>
                  <a:srgbClr val="FF0000"/>
                </a:solidFill>
              </a:rPr>
              <a:t>et al</a:t>
            </a:r>
            <a:r>
              <a:rPr lang="tr-TR" sz="2000" dirty="0" smtClean="0">
                <a:solidFill>
                  <a:srgbClr val="FF0000"/>
                </a:solidFill>
              </a:rPr>
              <a:t>, 2</a:t>
            </a:r>
            <a:r>
              <a:rPr lang="en-US" sz="2000" dirty="0" smtClean="0">
                <a:solidFill>
                  <a:srgbClr val="FF0000"/>
                </a:solidFill>
              </a:rPr>
              <a:t>006</a:t>
            </a:r>
            <a:endParaRPr lang="tr-TR" dirty="0" smtClean="0"/>
          </a:p>
          <a:p>
            <a:pPr algn="just"/>
            <a:r>
              <a:rPr lang="en-US" dirty="0" smtClean="0"/>
              <a:t>Alterations of adhesion molecules, cell proliferation, apoptosis, free radical metabolism </a:t>
            </a:r>
            <a:r>
              <a:rPr lang="tr-TR" dirty="0" smtClean="0"/>
              <a:t>								</a:t>
            </a:r>
            <a:r>
              <a:rPr lang="en-US" sz="2000" dirty="0" err="1" smtClean="0">
                <a:solidFill>
                  <a:srgbClr val="FF0000"/>
                </a:solidFill>
              </a:rPr>
              <a:t>Benagiano</a:t>
            </a:r>
            <a:r>
              <a:rPr lang="tr-TR" sz="2000" dirty="0" smtClean="0">
                <a:solidFill>
                  <a:srgbClr val="FF0000"/>
                </a:solidFill>
              </a:rPr>
              <a:t> </a:t>
            </a:r>
            <a:r>
              <a:rPr lang="en-US" sz="2000" dirty="0" smtClean="0">
                <a:solidFill>
                  <a:srgbClr val="FF0000"/>
                </a:solidFill>
              </a:rPr>
              <a:t>et al</a:t>
            </a:r>
            <a:r>
              <a:rPr lang="tr-TR" sz="2000" dirty="0" smtClean="0">
                <a:solidFill>
                  <a:srgbClr val="FF0000"/>
                </a:solidFill>
              </a:rPr>
              <a:t>, 2</a:t>
            </a:r>
            <a:r>
              <a:rPr lang="en-US" sz="2000" dirty="0" smtClean="0">
                <a:solidFill>
                  <a:srgbClr val="FF0000"/>
                </a:solidFill>
              </a:rPr>
              <a:t>012, 2013</a:t>
            </a:r>
            <a:endParaRPr lang="en-US" dirty="0">
              <a:solidFill>
                <a:srgbClr val="FF0000"/>
              </a:solidFill>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00034" y="1428736"/>
            <a:ext cx="8215370" cy="5000660"/>
          </a:xfrm>
        </p:spPr>
        <p:txBody>
          <a:bodyPr/>
          <a:lstStyle/>
          <a:p>
            <a:pPr>
              <a:buNone/>
            </a:pPr>
            <a:r>
              <a:rPr lang="en-US" dirty="0" smtClean="0"/>
              <a:t>In 262 pregnancies (248 patients) with </a:t>
            </a:r>
            <a:r>
              <a:rPr lang="en-US" dirty="0" err="1" smtClean="0"/>
              <a:t>adenomyosis</a:t>
            </a:r>
            <a:r>
              <a:rPr lang="en-US" dirty="0" smtClean="0"/>
              <a:t>,</a:t>
            </a:r>
            <a:r>
              <a:rPr lang="tr-TR" dirty="0" smtClean="0"/>
              <a:t> </a:t>
            </a:r>
            <a:r>
              <a:rPr lang="en-US" dirty="0" smtClean="0"/>
              <a:t>189 pregnancies (72.1%) showed pregnancy complications</a:t>
            </a:r>
            <a:r>
              <a:rPr lang="tr-TR" dirty="0" smtClean="0"/>
              <a:t>:</a:t>
            </a:r>
          </a:p>
          <a:p>
            <a:pPr>
              <a:buNone/>
            </a:pPr>
            <a:endParaRPr lang="en-US" dirty="0" smtClean="0"/>
          </a:p>
          <a:p>
            <a:r>
              <a:rPr lang="en-US" dirty="0" smtClean="0"/>
              <a:t>abortion before 12 weeks of pregnancy</a:t>
            </a:r>
            <a:r>
              <a:rPr lang="tr-TR" dirty="0" smtClean="0"/>
              <a:t> </a:t>
            </a:r>
            <a:r>
              <a:rPr lang="en-US" dirty="0" smtClean="0"/>
              <a:t>(14.8%)</a:t>
            </a:r>
            <a:endParaRPr lang="tr-TR" dirty="0" smtClean="0"/>
          </a:p>
          <a:p>
            <a:r>
              <a:rPr lang="en-US" dirty="0" smtClean="0"/>
              <a:t>abortion after 12 weeks (9.9%)</a:t>
            </a:r>
            <a:endParaRPr lang="tr-TR" dirty="0" smtClean="0"/>
          </a:p>
          <a:p>
            <a:r>
              <a:rPr lang="tr-TR" dirty="0" smtClean="0"/>
              <a:t>t</a:t>
            </a:r>
            <a:r>
              <a:rPr lang="en-US" dirty="0" err="1" smtClean="0"/>
              <a:t>hreatened</a:t>
            </a:r>
            <a:r>
              <a:rPr lang="tr-TR" dirty="0" smtClean="0"/>
              <a:t> </a:t>
            </a:r>
            <a:r>
              <a:rPr lang="en-US" dirty="0" smtClean="0"/>
              <a:t>abortion (16.4%)</a:t>
            </a:r>
            <a:endParaRPr lang="tr-TR" dirty="0" smtClean="0"/>
          </a:p>
          <a:p>
            <a:r>
              <a:rPr lang="en-US" dirty="0" smtClean="0"/>
              <a:t>preterm delivery (24.4%)</a:t>
            </a:r>
            <a:endParaRPr lang="tr-TR" dirty="0" smtClean="0"/>
          </a:p>
          <a:p>
            <a:r>
              <a:rPr lang="tr-TR" dirty="0" smtClean="0"/>
              <a:t>t</a:t>
            </a:r>
            <a:r>
              <a:rPr lang="en-US" dirty="0" err="1" smtClean="0"/>
              <a:t>hreatened</a:t>
            </a:r>
            <a:r>
              <a:rPr lang="tr-TR" dirty="0" smtClean="0"/>
              <a:t> </a:t>
            </a:r>
            <a:r>
              <a:rPr lang="en-US" dirty="0" smtClean="0"/>
              <a:t>preterm delivery (22.5%)</a:t>
            </a:r>
            <a:endParaRPr lang="tr-TR" dirty="0" smtClean="0"/>
          </a:p>
          <a:p>
            <a:r>
              <a:rPr lang="en-US" dirty="0" smtClean="0"/>
              <a:t>fetal growth restriction</a:t>
            </a:r>
            <a:r>
              <a:rPr lang="tr-TR" dirty="0" smtClean="0"/>
              <a:t> </a:t>
            </a:r>
            <a:r>
              <a:rPr lang="en-US" dirty="0" smtClean="0"/>
              <a:t>(11.8%)</a:t>
            </a:r>
            <a:endParaRPr lang="tr-TR" dirty="0" smtClean="0"/>
          </a:p>
          <a:p>
            <a:r>
              <a:rPr lang="en-US" dirty="0" smtClean="0"/>
              <a:t>pregnancy-induced hypertension (9.9%)</a:t>
            </a:r>
            <a:endParaRPr lang="tr-TR" dirty="0" smtClean="0"/>
          </a:p>
        </p:txBody>
      </p:sp>
      <p:sp>
        <p:nvSpPr>
          <p:cNvPr id="4" name="TextBox 3"/>
          <p:cNvSpPr txBox="1"/>
          <p:nvPr/>
        </p:nvSpPr>
        <p:spPr>
          <a:xfrm>
            <a:off x="6429388" y="6500834"/>
            <a:ext cx="2786082" cy="369332"/>
          </a:xfrm>
          <a:prstGeom prst="rect">
            <a:avLst/>
          </a:prstGeom>
          <a:noFill/>
        </p:spPr>
        <p:txBody>
          <a:bodyPr wrap="square" rtlCol="0">
            <a:spAutoFit/>
          </a:bodyPr>
          <a:lstStyle/>
          <a:p>
            <a:pPr algn="r"/>
            <a:r>
              <a:rPr lang="tr-TR" sz="1800" dirty="0" err="1" smtClean="0">
                <a:solidFill>
                  <a:srgbClr val="FF0000"/>
                </a:solidFill>
                <a:effectLst>
                  <a:outerShdw blurRad="38100" dist="38100" dir="2700000" algn="tl">
                    <a:srgbClr val="000000">
                      <a:alpha val="43137"/>
                    </a:srgbClr>
                  </a:outerShdw>
                </a:effectLst>
              </a:rPr>
              <a:t>Minegishi</a:t>
            </a:r>
            <a:r>
              <a:rPr lang="tr-TR" sz="1800" dirty="0" smtClean="0">
                <a:solidFill>
                  <a:srgbClr val="FF0000"/>
                </a:solidFill>
                <a:effectLst>
                  <a:outerShdw blurRad="38100" dist="38100" dir="2700000" algn="tl">
                    <a:srgbClr val="000000">
                      <a:alpha val="43137"/>
                    </a:srgbClr>
                  </a:outerShdw>
                </a:effectLst>
              </a:rPr>
              <a:t>, </a:t>
            </a:r>
            <a:r>
              <a:rPr lang="tr-TR" sz="1800" i="1" dirty="0" smtClean="0">
                <a:solidFill>
                  <a:srgbClr val="FF0000"/>
                </a:solidFill>
                <a:effectLst>
                  <a:outerShdw blurRad="38100" dist="38100" dir="2700000" algn="tl">
                    <a:srgbClr val="000000">
                      <a:alpha val="43137"/>
                    </a:srgbClr>
                  </a:outerShdw>
                </a:effectLst>
              </a:rPr>
              <a:t>et al.,</a:t>
            </a:r>
            <a:r>
              <a:rPr lang="tr-TR" sz="1800" dirty="0" smtClean="0">
                <a:solidFill>
                  <a:srgbClr val="FF0000"/>
                </a:solidFill>
                <a:effectLst>
                  <a:outerShdw blurRad="38100" dist="38100" dir="2700000" algn="tl">
                    <a:srgbClr val="000000">
                      <a:alpha val="43137"/>
                    </a:srgbClr>
                  </a:outerShdw>
                </a:effectLst>
              </a:rPr>
              <a:t> 2014</a:t>
            </a:r>
            <a:endParaRPr lang="en-US" sz="1800" dirty="0">
              <a:solidFill>
                <a:srgbClr val="FF0000"/>
              </a:solidFill>
              <a:effectLst>
                <a:outerShdw blurRad="38100" dist="38100" dir="2700000" algn="tl">
                  <a:srgbClr val="000000">
                    <a:alpha val="43137"/>
                  </a:srgbClr>
                </a:outerShdw>
              </a:effectLst>
            </a:endParaRPr>
          </a:p>
        </p:txBody>
      </p:sp>
      <p:sp>
        <p:nvSpPr>
          <p:cNvPr id="6" name="Title 1"/>
          <p:cNvSpPr>
            <a:spLocks noGrp="1"/>
          </p:cNvSpPr>
          <p:nvPr>
            <p:ph type="title"/>
          </p:nvPr>
        </p:nvSpPr>
        <p:spPr>
          <a:xfrm>
            <a:off x="642910" y="-24"/>
            <a:ext cx="7772400" cy="1143000"/>
          </a:xfrm>
        </p:spPr>
        <p:txBody>
          <a:bodyPr/>
          <a:lstStyle/>
          <a:p>
            <a:r>
              <a:rPr lang="tr-TR" dirty="0" err="1" smtClean="0"/>
              <a:t>Adenomyosis</a:t>
            </a:r>
            <a:r>
              <a:rPr lang="tr-TR" dirty="0" smtClean="0"/>
              <a:t/>
            </a:r>
            <a:br>
              <a:rPr lang="tr-TR" dirty="0" smtClean="0"/>
            </a:br>
            <a:r>
              <a:rPr lang="tr-TR" sz="3200" dirty="0" err="1" smtClean="0">
                <a:solidFill>
                  <a:srgbClr val="00FFFF"/>
                </a:solidFill>
              </a:rPr>
              <a:t>Pregnancy</a:t>
            </a:r>
            <a:r>
              <a:rPr lang="tr-TR" sz="3200" dirty="0" smtClean="0">
                <a:solidFill>
                  <a:srgbClr val="00FFFF"/>
                </a:solidFill>
              </a:rPr>
              <a:t> </a:t>
            </a:r>
            <a:r>
              <a:rPr lang="tr-TR" sz="3200" dirty="0" err="1" smtClean="0">
                <a:solidFill>
                  <a:srgbClr val="00FFFF"/>
                </a:solidFill>
              </a:rPr>
              <a:t>complications</a:t>
            </a:r>
            <a:endParaRPr lang="en-US" dirty="0">
              <a:solidFill>
                <a:srgbClr val="00FFFF"/>
              </a:solidFill>
            </a:endParaRPr>
          </a:p>
        </p:txBody>
      </p:sp>
    </p:spTree>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00034" y="1285860"/>
            <a:ext cx="8215370" cy="4786346"/>
          </a:xfrm>
        </p:spPr>
        <p:txBody>
          <a:bodyPr/>
          <a:lstStyle/>
          <a:p>
            <a:endParaRPr lang="tr-TR" dirty="0" smtClean="0"/>
          </a:p>
          <a:p>
            <a:r>
              <a:rPr lang="en-US" dirty="0" smtClean="0"/>
              <a:t>intrauterine infection (7.3%)</a:t>
            </a:r>
            <a:endParaRPr lang="tr-TR" dirty="0" smtClean="0"/>
          </a:p>
          <a:p>
            <a:r>
              <a:rPr lang="en-US" dirty="0" smtClean="0"/>
              <a:t>cervical incompetency</a:t>
            </a:r>
            <a:r>
              <a:rPr lang="tr-TR" dirty="0" smtClean="0"/>
              <a:t> </a:t>
            </a:r>
            <a:r>
              <a:rPr lang="en-US" dirty="0" smtClean="0"/>
              <a:t>(5.3%)</a:t>
            </a:r>
            <a:endParaRPr lang="tr-TR" dirty="0" smtClean="0"/>
          </a:p>
          <a:p>
            <a:r>
              <a:rPr lang="en-US" dirty="0" smtClean="0"/>
              <a:t>preterm rupture of membranes (4.6%),</a:t>
            </a:r>
            <a:endParaRPr lang="tr-TR" dirty="0" smtClean="0"/>
          </a:p>
          <a:p>
            <a:r>
              <a:rPr lang="tr-TR" dirty="0" smtClean="0"/>
              <a:t>p</a:t>
            </a:r>
            <a:r>
              <a:rPr lang="en-US" dirty="0" err="1" smtClean="0"/>
              <a:t>lacenta</a:t>
            </a:r>
            <a:r>
              <a:rPr lang="tr-TR" dirty="0" smtClean="0"/>
              <a:t> </a:t>
            </a:r>
            <a:r>
              <a:rPr lang="en-US" dirty="0" err="1" smtClean="0"/>
              <a:t>previa</a:t>
            </a:r>
            <a:r>
              <a:rPr lang="en-US" dirty="0" smtClean="0"/>
              <a:t> (2.7%)</a:t>
            </a:r>
            <a:r>
              <a:rPr lang="tr-TR" dirty="0" smtClean="0"/>
              <a:t> </a:t>
            </a:r>
          </a:p>
          <a:p>
            <a:r>
              <a:rPr lang="en-US" dirty="0" err="1" smtClean="0"/>
              <a:t>atonic</a:t>
            </a:r>
            <a:r>
              <a:rPr lang="en-US" dirty="0" smtClean="0"/>
              <a:t> bleeding (1.5%)</a:t>
            </a:r>
            <a:endParaRPr lang="tr-TR" dirty="0" smtClean="0"/>
          </a:p>
          <a:p>
            <a:r>
              <a:rPr lang="en-US" dirty="0" smtClean="0"/>
              <a:t>intrauterine fetal</a:t>
            </a:r>
            <a:r>
              <a:rPr lang="tr-TR" dirty="0" smtClean="0"/>
              <a:t> </a:t>
            </a:r>
            <a:r>
              <a:rPr lang="en-US" dirty="0" smtClean="0"/>
              <a:t>death (1.5%)</a:t>
            </a:r>
            <a:endParaRPr lang="tr-TR" dirty="0" smtClean="0"/>
          </a:p>
          <a:p>
            <a:r>
              <a:rPr lang="en-US" dirty="0" smtClean="0"/>
              <a:t>uterine rupture (0.4%)</a:t>
            </a:r>
            <a:endParaRPr lang="tr-TR" dirty="0" smtClean="0"/>
          </a:p>
          <a:p>
            <a:r>
              <a:rPr lang="en-US" dirty="0" err="1" smtClean="0"/>
              <a:t>abruptio</a:t>
            </a:r>
            <a:r>
              <a:rPr lang="en-US" dirty="0" smtClean="0"/>
              <a:t> </a:t>
            </a:r>
            <a:r>
              <a:rPr lang="en-US" dirty="0" err="1" smtClean="0"/>
              <a:t>placentae</a:t>
            </a:r>
            <a:r>
              <a:rPr lang="tr-TR" dirty="0" smtClean="0"/>
              <a:t> </a:t>
            </a:r>
            <a:r>
              <a:rPr lang="en-US" dirty="0" smtClean="0"/>
              <a:t>(0.4%)</a:t>
            </a:r>
            <a:endParaRPr lang="tr-TR" dirty="0" smtClean="0"/>
          </a:p>
          <a:p>
            <a:endParaRPr lang="tr-TR" dirty="0" smtClean="0"/>
          </a:p>
          <a:p>
            <a:pPr>
              <a:buNone/>
            </a:pPr>
            <a:endParaRPr lang="tr-TR" dirty="0" smtClean="0"/>
          </a:p>
          <a:p>
            <a:endParaRPr lang="en-US" dirty="0"/>
          </a:p>
        </p:txBody>
      </p:sp>
      <p:sp>
        <p:nvSpPr>
          <p:cNvPr id="4" name="TextBox 3"/>
          <p:cNvSpPr txBox="1"/>
          <p:nvPr/>
        </p:nvSpPr>
        <p:spPr>
          <a:xfrm>
            <a:off x="6429388" y="6500834"/>
            <a:ext cx="2786082" cy="369332"/>
          </a:xfrm>
          <a:prstGeom prst="rect">
            <a:avLst/>
          </a:prstGeom>
          <a:noFill/>
        </p:spPr>
        <p:txBody>
          <a:bodyPr wrap="square" rtlCol="0">
            <a:spAutoFit/>
          </a:bodyPr>
          <a:lstStyle/>
          <a:p>
            <a:pPr algn="r"/>
            <a:r>
              <a:rPr lang="tr-TR" sz="1800" dirty="0" err="1" smtClean="0">
                <a:solidFill>
                  <a:srgbClr val="FF0000"/>
                </a:solidFill>
                <a:effectLst>
                  <a:outerShdw blurRad="38100" dist="38100" dir="2700000" algn="tl">
                    <a:srgbClr val="000000">
                      <a:alpha val="43137"/>
                    </a:srgbClr>
                  </a:outerShdw>
                </a:effectLst>
              </a:rPr>
              <a:t>Minegishi</a:t>
            </a:r>
            <a:r>
              <a:rPr lang="tr-TR" sz="1800" dirty="0" smtClean="0">
                <a:solidFill>
                  <a:srgbClr val="FF0000"/>
                </a:solidFill>
                <a:effectLst>
                  <a:outerShdw blurRad="38100" dist="38100" dir="2700000" algn="tl">
                    <a:srgbClr val="000000">
                      <a:alpha val="43137"/>
                    </a:srgbClr>
                  </a:outerShdw>
                </a:effectLst>
              </a:rPr>
              <a:t>, </a:t>
            </a:r>
            <a:r>
              <a:rPr lang="tr-TR" sz="1800" i="1" dirty="0" smtClean="0">
                <a:solidFill>
                  <a:srgbClr val="FF0000"/>
                </a:solidFill>
                <a:effectLst>
                  <a:outerShdw blurRad="38100" dist="38100" dir="2700000" algn="tl">
                    <a:srgbClr val="000000">
                      <a:alpha val="43137"/>
                    </a:srgbClr>
                  </a:outerShdw>
                </a:effectLst>
              </a:rPr>
              <a:t>et al.,</a:t>
            </a:r>
            <a:r>
              <a:rPr lang="tr-TR" sz="1800" dirty="0" smtClean="0">
                <a:solidFill>
                  <a:srgbClr val="FF0000"/>
                </a:solidFill>
                <a:effectLst>
                  <a:outerShdw blurRad="38100" dist="38100" dir="2700000" algn="tl">
                    <a:srgbClr val="000000">
                      <a:alpha val="43137"/>
                    </a:srgbClr>
                  </a:outerShdw>
                </a:effectLst>
              </a:rPr>
              <a:t> 2014</a:t>
            </a:r>
            <a:endParaRPr lang="en-US" sz="1800" dirty="0">
              <a:solidFill>
                <a:srgbClr val="FF0000"/>
              </a:solidFill>
              <a:effectLst>
                <a:outerShdw blurRad="38100" dist="38100" dir="2700000" algn="tl">
                  <a:srgbClr val="000000">
                    <a:alpha val="43137"/>
                  </a:srgbClr>
                </a:outerShdw>
              </a:effectLst>
            </a:endParaRPr>
          </a:p>
        </p:txBody>
      </p:sp>
      <p:sp>
        <p:nvSpPr>
          <p:cNvPr id="6" name="Title 1"/>
          <p:cNvSpPr>
            <a:spLocks noGrp="1"/>
          </p:cNvSpPr>
          <p:nvPr>
            <p:ph type="title"/>
          </p:nvPr>
        </p:nvSpPr>
        <p:spPr>
          <a:xfrm>
            <a:off x="642910" y="-24"/>
            <a:ext cx="7772400" cy="1143000"/>
          </a:xfrm>
        </p:spPr>
        <p:txBody>
          <a:bodyPr/>
          <a:lstStyle/>
          <a:p>
            <a:r>
              <a:rPr lang="tr-TR" dirty="0" err="1" smtClean="0"/>
              <a:t>Adenomyosis</a:t>
            </a:r>
            <a:r>
              <a:rPr lang="tr-TR" dirty="0" smtClean="0"/>
              <a:t/>
            </a:r>
            <a:br>
              <a:rPr lang="tr-TR" dirty="0" smtClean="0"/>
            </a:br>
            <a:r>
              <a:rPr lang="tr-TR" sz="3200" dirty="0" err="1" smtClean="0">
                <a:solidFill>
                  <a:srgbClr val="00FFFF"/>
                </a:solidFill>
              </a:rPr>
              <a:t>Pregnancy</a:t>
            </a:r>
            <a:r>
              <a:rPr lang="tr-TR" sz="3200" dirty="0" smtClean="0">
                <a:solidFill>
                  <a:srgbClr val="00FFFF"/>
                </a:solidFill>
              </a:rPr>
              <a:t> </a:t>
            </a:r>
            <a:r>
              <a:rPr lang="tr-TR" sz="3200" dirty="0" err="1" smtClean="0">
                <a:solidFill>
                  <a:srgbClr val="00FFFF"/>
                </a:solidFill>
              </a:rPr>
              <a:t>complications</a:t>
            </a:r>
            <a:endParaRPr lang="en-US" dirty="0">
              <a:solidFill>
                <a:srgbClr val="00FFFF"/>
              </a:solidFill>
            </a:endParaRPr>
          </a:p>
        </p:txBody>
      </p:sp>
    </p:spTree>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11266" name="Picture 2"/>
          <p:cNvPicPr>
            <a:picLocks noChangeAspect="1" noChangeArrowheads="1"/>
          </p:cNvPicPr>
          <p:nvPr/>
        </p:nvPicPr>
        <p:blipFill>
          <a:blip r:embed="rId2" cstate="print"/>
          <a:srcRect/>
          <a:stretch>
            <a:fillRect/>
          </a:stretch>
        </p:blipFill>
        <p:spPr bwMode="auto">
          <a:xfrm>
            <a:off x="-34245" y="0"/>
            <a:ext cx="9178245" cy="6857999"/>
          </a:xfrm>
          <a:prstGeom prst="rect">
            <a:avLst/>
          </a:prstGeom>
          <a:noFill/>
          <a:ln w="9525">
            <a:noFill/>
            <a:miter lim="800000"/>
            <a:headEnd/>
            <a:tailEnd/>
          </a:ln>
          <a:effectLst/>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146" name="Title 1"/>
          <p:cNvSpPr>
            <a:spLocks noGrp="1"/>
          </p:cNvSpPr>
          <p:nvPr>
            <p:ph type="title"/>
          </p:nvPr>
        </p:nvSpPr>
        <p:spPr>
          <a:xfrm>
            <a:off x="214313" y="571500"/>
            <a:ext cx="8572500" cy="1143000"/>
          </a:xfrm>
        </p:spPr>
        <p:txBody>
          <a:bodyPr/>
          <a:lstStyle/>
          <a:p>
            <a:r>
              <a:rPr lang="tr-TR" sz="3600" dirty="0" err="1" smtClean="0"/>
              <a:t>Adenomyozis</a:t>
            </a:r>
            <a:r>
              <a:rPr lang="tr-TR" sz="3600" dirty="0" smtClean="0"/>
              <a:t> olgularında sadece </a:t>
            </a:r>
            <a:r>
              <a:rPr lang="tr-TR" sz="3600" dirty="0" err="1" smtClean="0"/>
              <a:t>myom</a:t>
            </a:r>
            <a:r>
              <a:rPr lang="tr-TR" sz="3600" dirty="0" smtClean="0"/>
              <a:t> bulunan kadınlara kıyasla hangisi </a:t>
            </a:r>
            <a:r>
              <a:rPr lang="tr-TR" sz="3600" u="sng" dirty="0" smtClean="0"/>
              <a:t>daha az </a:t>
            </a:r>
            <a:r>
              <a:rPr lang="tr-TR" sz="3600" dirty="0" smtClean="0"/>
              <a:t>gözlenir?</a:t>
            </a:r>
            <a:endParaRPr lang="en-US" sz="3600" dirty="0" smtClean="0"/>
          </a:p>
        </p:txBody>
      </p:sp>
      <p:sp>
        <p:nvSpPr>
          <p:cNvPr id="6147" name="Content Placeholder 2"/>
          <p:cNvSpPr>
            <a:spLocks noGrp="1"/>
          </p:cNvSpPr>
          <p:nvPr>
            <p:ph idx="1"/>
          </p:nvPr>
        </p:nvSpPr>
        <p:spPr>
          <a:xfrm>
            <a:off x="685800" y="1928813"/>
            <a:ext cx="7772400" cy="4167187"/>
          </a:xfrm>
        </p:spPr>
        <p:txBody>
          <a:bodyPr/>
          <a:lstStyle/>
          <a:p>
            <a:pPr marL="457200" indent="-457200">
              <a:lnSpc>
                <a:spcPct val="150000"/>
              </a:lnSpc>
              <a:buFontTx/>
              <a:buAutoNum type="alphaLcPeriod"/>
            </a:pPr>
            <a:r>
              <a:rPr lang="tr-TR" smtClean="0"/>
              <a:t>Depresyon</a:t>
            </a:r>
          </a:p>
          <a:p>
            <a:pPr marL="457200" indent="-457200">
              <a:lnSpc>
                <a:spcPct val="150000"/>
              </a:lnSpc>
              <a:buFontTx/>
              <a:buAutoNum type="alphaLcPeriod"/>
            </a:pPr>
            <a:r>
              <a:rPr lang="tr-TR" smtClean="0"/>
              <a:t>Dismenore</a:t>
            </a:r>
          </a:p>
          <a:p>
            <a:pPr marL="457200" indent="-457200">
              <a:lnSpc>
                <a:spcPct val="150000"/>
              </a:lnSpc>
              <a:buFontTx/>
              <a:buAutoNum type="alphaLcPeriod"/>
            </a:pPr>
            <a:r>
              <a:rPr lang="tr-TR" smtClean="0"/>
              <a:t>Disparoni</a:t>
            </a:r>
          </a:p>
          <a:p>
            <a:pPr marL="457200" indent="-457200">
              <a:lnSpc>
                <a:spcPct val="150000"/>
              </a:lnSpc>
              <a:buFontTx/>
              <a:buAutoNum type="alphaLcPeriod"/>
            </a:pPr>
            <a:r>
              <a:rPr lang="tr-TR" smtClean="0"/>
              <a:t>Kronik pelvik ağrı</a:t>
            </a:r>
          </a:p>
          <a:p>
            <a:pPr marL="457200" indent="-457200">
              <a:lnSpc>
                <a:spcPct val="150000"/>
              </a:lnSpc>
              <a:buFontTx/>
              <a:buAutoNum type="alphaLcPeriod"/>
            </a:pPr>
            <a:r>
              <a:rPr lang="tr-TR" smtClean="0"/>
              <a:t>Tiroid hastalıkları</a:t>
            </a:r>
          </a:p>
          <a:p>
            <a:pPr marL="457200" indent="-457200">
              <a:lnSpc>
                <a:spcPct val="150000"/>
              </a:lnSpc>
              <a:buFontTx/>
              <a:buAutoNum type="alphaLcPeriod"/>
            </a:pPr>
            <a:endParaRPr lang="en-US" smtClean="0"/>
          </a:p>
        </p:txBody>
      </p:sp>
    </p:spTree>
  </p:cSld>
  <p:clrMapOvr>
    <a:masterClrMapping/>
  </p:clrMapOvr>
  <p:transition/>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00034" y="1285860"/>
            <a:ext cx="8358246" cy="4786346"/>
          </a:xfrm>
        </p:spPr>
        <p:txBody>
          <a:bodyPr/>
          <a:lstStyle/>
          <a:p>
            <a:r>
              <a:rPr lang="tr-TR" dirty="0" smtClean="0"/>
              <a:t>I</a:t>
            </a:r>
            <a:r>
              <a:rPr lang="en-US" dirty="0" smtClean="0"/>
              <a:t>t has been suggested that alterations in the </a:t>
            </a:r>
            <a:r>
              <a:rPr lang="en-US" dirty="0" smtClean="0">
                <a:solidFill>
                  <a:srgbClr val="00FFFF"/>
                </a:solidFill>
              </a:rPr>
              <a:t>inner</a:t>
            </a:r>
            <a:r>
              <a:rPr lang="tr-TR" dirty="0" smtClean="0">
                <a:solidFill>
                  <a:srgbClr val="00FFFF"/>
                </a:solidFill>
              </a:rPr>
              <a:t> </a:t>
            </a:r>
            <a:r>
              <a:rPr lang="en-US" dirty="0" err="1" smtClean="0">
                <a:solidFill>
                  <a:srgbClr val="00FFFF"/>
                </a:solidFill>
              </a:rPr>
              <a:t>myometrium</a:t>
            </a:r>
            <a:r>
              <a:rPr lang="en-US" dirty="0" smtClean="0"/>
              <a:t> of women with </a:t>
            </a:r>
            <a:r>
              <a:rPr lang="en-US" dirty="0" err="1" smtClean="0"/>
              <a:t>adenomyosis</a:t>
            </a:r>
            <a:r>
              <a:rPr lang="en-US" dirty="0" smtClean="0"/>
              <a:t> may result in </a:t>
            </a:r>
            <a:r>
              <a:rPr lang="en-US" u="sng" dirty="0" smtClean="0"/>
              <a:t>defective </a:t>
            </a:r>
            <a:r>
              <a:rPr lang="en-US" u="sng" dirty="0" err="1" smtClean="0"/>
              <a:t>remodelling</a:t>
            </a:r>
            <a:r>
              <a:rPr lang="tr-TR" u="sng" dirty="0" smtClean="0"/>
              <a:t> </a:t>
            </a:r>
            <a:r>
              <a:rPr lang="en-US" u="sng" dirty="0" smtClean="0"/>
              <a:t>of the spiral arteries from the onset of </a:t>
            </a:r>
            <a:r>
              <a:rPr lang="en-US" u="sng" dirty="0" err="1" smtClean="0"/>
              <a:t>decidualization</a:t>
            </a:r>
            <a:endParaRPr lang="en-US" u="sng" dirty="0" smtClean="0"/>
          </a:p>
          <a:p>
            <a:endParaRPr lang="tr-TR" dirty="0" smtClean="0"/>
          </a:p>
          <a:p>
            <a:r>
              <a:rPr lang="en-US" dirty="0" smtClean="0"/>
              <a:t>This would lead to vascular resistance and</a:t>
            </a:r>
            <a:r>
              <a:rPr lang="tr-TR" dirty="0" smtClean="0"/>
              <a:t> </a:t>
            </a:r>
            <a:r>
              <a:rPr lang="en-US" dirty="0" smtClean="0"/>
              <a:t>increased risk of defective deep </a:t>
            </a:r>
            <a:r>
              <a:rPr lang="en-US" dirty="0" err="1" smtClean="0"/>
              <a:t>placentation</a:t>
            </a:r>
            <a:r>
              <a:rPr lang="en-US" dirty="0" smtClean="0"/>
              <a:t>. </a:t>
            </a:r>
            <a:endParaRPr lang="tr-TR" dirty="0" smtClean="0"/>
          </a:p>
          <a:p>
            <a:endParaRPr lang="tr-TR" dirty="0" smtClean="0"/>
          </a:p>
          <a:p>
            <a:r>
              <a:rPr lang="en-US" dirty="0" smtClean="0"/>
              <a:t>Therefore, fetal health</a:t>
            </a:r>
            <a:r>
              <a:rPr lang="tr-TR" dirty="0" smtClean="0"/>
              <a:t> </a:t>
            </a:r>
            <a:r>
              <a:rPr lang="en-US" dirty="0" smtClean="0"/>
              <a:t>should be carefully assessed and considered as a major outcome</a:t>
            </a:r>
            <a:r>
              <a:rPr lang="tr-TR" dirty="0" smtClean="0"/>
              <a:t>,</a:t>
            </a:r>
            <a:r>
              <a:rPr lang="en-US" dirty="0" smtClean="0"/>
              <a:t> too</a:t>
            </a:r>
            <a:r>
              <a:rPr lang="tr-TR" dirty="0" smtClean="0"/>
              <a:t>.</a:t>
            </a:r>
          </a:p>
        </p:txBody>
      </p:sp>
      <p:sp>
        <p:nvSpPr>
          <p:cNvPr id="4" name="TextBox 3"/>
          <p:cNvSpPr txBox="1"/>
          <p:nvPr/>
        </p:nvSpPr>
        <p:spPr>
          <a:xfrm>
            <a:off x="6429388" y="6500834"/>
            <a:ext cx="2786082" cy="369332"/>
          </a:xfrm>
          <a:prstGeom prst="rect">
            <a:avLst/>
          </a:prstGeom>
          <a:noFill/>
        </p:spPr>
        <p:txBody>
          <a:bodyPr wrap="square" rtlCol="0">
            <a:spAutoFit/>
          </a:bodyPr>
          <a:lstStyle/>
          <a:p>
            <a:pPr algn="r"/>
            <a:r>
              <a:rPr lang="tr-TR" sz="1800" dirty="0" err="1" smtClean="0">
                <a:solidFill>
                  <a:srgbClr val="FF0000"/>
                </a:solidFill>
                <a:effectLst>
                  <a:outerShdw blurRad="38100" dist="38100" dir="2700000" algn="tl">
                    <a:srgbClr val="000000">
                      <a:alpha val="43137"/>
                    </a:srgbClr>
                  </a:outerShdw>
                </a:effectLst>
              </a:rPr>
              <a:t>Brosens</a:t>
            </a:r>
            <a:r>
              <a:rPr lang="tr-TR" sz="1800" dirty="0" smtClean="0">
                <a:solidFill>
                  <a:srgbClr val="FF0000"/>
                </a:solidFill>
                <a:effectLst>
                  <a:outerShdw blurRad="38100" dist="38100" dir="2700000" algn="tl">
                    <a:srgbClr val="000000">
                      <a:alpha val="43137"/>
                    </a:srgbClr>
                  </a:outerShdw>
                </a:effectLst>
              </a:rPr>
              <a:t>, </a:t>
            </a:r>
            <a:r>
              <a:rPr lang="tr-TR" sz="1800" i="1" dirty="0" smtClean="0">
                <a:solidFill>
                  <a:srgbClr val="FF0000"/>
                </a:solidFill>
                <a:effectLst>
                  <a:outerShdw blurRad="38100" dist="38100" dir="2700000" algn="tl">
                    <a:srgbClr val="000000">
                      <a:alpha val="43137"/>
                    </a:srgbClr>
                  </a:outerShdw>
                </a:effectLst>
              </a:rPr>
              <a:t>et al.,</a:t>
            </a:r>
            <a:r>
              <a:rPr lang="tr-TR" sz="1800" dirty="0" smtClean="0">
                <a:solidFill>
                  <a:srgbClr val="FF0000"/>
                </a:solidFill>
                <a:effectLst>
                  <a:outerShdw blurRad="38100" dist="38100" dir="2700000" algn="tl">
                    <a:srgbClr val="000000">
                      <a:alpha val="43137"/>
                    </a:srgbClr>
                  </a:outerShdw>
                </a:effectLst>
              </a:rPr>
              <a:t> 2013</a:t>
            </a:r>
            <a:endParaRPr lang="en-US" sz="1800" dirty="0">
              <a:solidFill>
                <a:srgbClr val="FF0000"/>
              </a:solidFill>
              <a:effectLst>
                <a:outerShdw blurRad="38100" dist="38100" dir="2700000" algn="tl">
                  <a:srgbClr val="000000">
                    <a:alpha val="43137"/>
                  </a:srgbClr>
                </a:outerShdw>
              </a:effectLst>
            </a:endParaRPr>
          </a:p>
        </p:txBody>
      </p:sp>
      <p:sp>
        <p:nvSpPr>
          <p:cNvPr id="6" name="Title 1"/>
          <p:cNvSpPr>
            <a:spLocks noGrp="1"/>
          </p:cNvSpPr>
          <p:nvPr>
            <p:ph type="title"/>
          </p:nvPr>
        </p:nvSpPr>
        <p:spPr>
          <a:xfrm>
            <a:off x="642910" y="-24"/>
            <a:ext cx="7772400" cy="1143000"/>
          </a:xfrm>
        </p:spPr>
        <p:txBody>
          <a:bodyPr/>
          <a:lstStyle/>
          <a:p>
            <a:r>
              <a:rPr lang="tr-TR" dirty="0" err="1" smtClean="0"/>
              <a:t>Adenomyosis</a:t>
            </a:r>
            <a:r>
              <a:rPr lang="tr-TR" dirty="0" smtClean="0"/>
              <a:t/>
            </a:r>
            <a:br>
              <a:rPr lang="tr-TR" dirty="0" smtClean="0"/>
            </a:br>
            <a:r>
              <a:rPr lang="tr-TR" sz="3200" dirty="0" err="1" smtClean="0">
                <a:solidFill>
                  <a:srgbClr val="00FFFF"/>
                </a:solidFill>
              </a:rPr>
              <a:t>Pregnancy</a:t>
            </a:r>
            <a:r>
              <a:rPr lang="tr-TR" sz="3200" dirty="0" smtClean="0">
                <a:solidFill>
                  <a:srgbClr val="00FFFF"/>
                </a:solidFill>
              </a:rPr>
              <a:t> </a:t>
            </a:r>
            <a:r>
              <a:rPr lang="tr-TR" sz="3200" dirty="0" err="1" smtClean="0">
                <a:solidFill>
                  <a:srgbClr val="00FFFF"/>
                </a:solidFill>
              </a:rPr>
              <a:t>complications</a:t>
            </a:r>
            <a:endParaRPr lang="en-US" dirty="0">
              <a:solidFill>
                <a:srgbClr val="00FFFF"/>
              </a:solidFill>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42910" y="-24"/>
            <a:ext cx="7772400" cy="1143000"/>
          </a:xfrm>
        </p:spPr>
        <p:txBody>
          <a:bodyPr/>
          <a:lstStyle/>
          <a:p>
            <a:r>
              <a:rPr lang="tr-TR" dirty="0" err="1" smtClean="0"/>
              <a:t>Adenomyosis</a:t>
            </a:r>
            <a:r>
              <a:rPr lang="tr-TR" dirty="0" smtClean="0"/>
              <a:t/>
            </a:r>
            <a:br>
              <a:rPr lang="tr-TR" dirty="0" smtClean="0"/>
            </a:br>
            <a:r>
              <a:rPr lang="tr-TR" sz="3200" dirty="0" err="1" smtClean="0">
                <a:solidFill>
                  <a:srgbClr val="00FFFF"/>
                </a:solidFill>
              </a:rPr>
              <a:t>Pregnancy</a:t>
            </a:r>
            <a:r>
              <a:rPr lang="tr-TR" sz="3200" dirty="0" smtClean="0">
                <a:solidFill>
                  <a:srgbClr val="00FFFF"/>
                </a:solidFill>
              </a:rPr>
              <a:t> </a:t>
            </a:r>
            <a:r>
              <a:rPr lang="tr-TR" sz="3200" dirty="0" err="1" smtClean="0">
                <a:solidFill>
                  <a:srgbClr val="00FFFF"/>
                </a:solidFill>
              </a:rPr>
              <a:t>complications</a:t>
            </a:r>
            <a:endParaRPr lang="en-US" dirty="0">
              <a:solidFill>
                <a:srgbClr val="00FFFF"/>
              </a:solidFill>
            </a:endParaRPr>
          </a:p>
        </p:txBody>
      </p:sp>
      <p:sp>
        <p:nvSpPr>
          <p:cNvPr id="3" name="Content Placeholder 2"/>
          <p:cNvSpPr>
            <a:spLocks noGrp="1"/>
          </p:cNvSpPr>
          <p:nvPr>
            <p:ph idx="1"/>
          </p:nvPr>
        </p:nvSpPr>
        <p:spPr>
          <a:xfrm>
            <a:off x="500034" y="1142984"/>
            <a:ext cx="8215370" cy="5572140"/>
          </a:xfrm>
        </p:spPr>
        <p:txBody>
          <a:bodyPr/>
          <a:lstStyle/>
          <a:p>
            <a:r>
              <a:rPr lang="tr-TR" sz="2400" dirty="0" smtClean="0">
                <a:solidFill>
                  <a:srgbClr val="00FF00"/>
                </a:solidFill>
              </a:rPr>
              <a:t>T</a:t>
            </a:r>
            <a:r>
              <a:rPr lang="en-US" sz="2400" dirty="0" smtClean="0">
                <a:solidFill>
                  <a:srgbClr val="00FF00"/>
                </a:solidFill>
              </a:rPr>
              <a:t>he rates of pregnancy complications</a:t>
            </a:r>
            <a:r>
              <a:rPr lang="tr-TR" sz="2400" dirty="0" smtClean="0">
                <a:solidFill>
                  <a:srgbClr val="00FF00"/>
                </a:solidFill>
              </a:rPr>
              <a:t> </a:t>
            </a:r>
            <a:r>
              <a:rPr lang="en-US" sz="2400" dirty="0" smtClean="0">
                <a:solidFill>
                  <a:srgbClr val="00FF00"/>
                </a:solidFill>
              </a:rPr>
              <a:t>were </a:t>
            </a:r>
            <a:r>
              <a:rPr lang="en-US" sz="2400" u="sng" dirty="0" smtClean="0">
                <a:solidFill>
                  <a:schemeClr val="tx2"/>
                </a:solidFill>
              </a:rPr>
              <a:t>higher</a:t>
            </a:r>
            <a:r>
              <a:rPr lang="en-US" sz="2400" dirty="0" smtClean="0">
                <a:solidFill>
                  <a:srgbClr val="00FF00"/>
                </a:solidFill>
              </a:rPr>
              <a:t> in the </a:t>
            </a:r>
            <a:r>
              <a:rPr lang="en-US" sz="2400" u="sng" dirty="0" smtClean="0">
                <a:solidFill>
                  <a:schemeClr val="tx2"/>
                </a:solidFill>
              </a:rPr>
              <a:t>diffuse type </a:t>
            </a:r>
            <a:r>
              <a:rPr lang="en-US" sz="2400" dirty="0" smtClean="0"/>
              <a:t>of </a:t>
            </a:r>
            <a:r>
              <a:rPr lang="en-US" sz="2400" dirty="0" err="1" smtClean="0"/>
              <a:t>adenomyosis</a:t>
            </a:r>
            <a:r>
              <a:rPr lang="en-US" sz="2400" dirty="0" smtClean="0"/>
              <a:t> compared</a:t>
            </a:r>
            <a:r>
              <a:rPr lang="tr-TR" sz="2400" dirty="0" smtClean="0"/>
              <a:t> </a:t>
            </a:r>
            <a:r>
              <a:rPr lang="en-US" sz="2400" dirty="0" smtClean="0"/>
              <a:t>with the focal type, especially </a:t>
            </a:r>
            <a:endParaRPr lang="tr-TR" sz="2400" dirty="0" smtClean="0"/>
          </a:p>
          <a:p>
            <a:pPr lvl="1"/>
            <a:r>
              <a:rPr lang="tr-TR" sz="2400" dirty="0" smtClean="0"/>
              <a:t>p</a:t>
            </a:r>
            <a:r>
              <a:rPr lang="en-US" sz="2400" dirty="0" err="1" smtClean="0"/>
              <a:t>regnancy</a:t>
            </a:r>
            <a:r>
              <a:rPr lang="tr-TR" sz="2400" dirty="0" smtClean="0"/>
              <a:t> </a:t>
            </a:r>
            <a:r>
              <a:rPr lang="en-US" sz="2400" dirty="0" smtClean="0"/>
              <a:t>induced</a:t>
            </a:r>
            <a:r>
              <a:rPr lang="tr-TR" sz="2400" dirty="0" smtClean="0"/>
              <a:t> </a:t>
            </a:r>
            <a:r>
              <a:rPr lang="de-DE" sz="2400" dirty="0" err="1" smtClean="0"/>
              <a:t>hypertension</a:t>
            </a:r>
            <a:r>
              <a:rPr lang="de-DE" sz="2400" dirty="0" smtClean="0"/>
              <a:t> (13.8% </a:t>
            </a:r>
            <a:r>
              <a:rPr lang="de-DE" sz="2400" dirty="0" err="1" smtClean="0"/>
              <a:t>vs</a:t>
            </a:r>
            <a:r>
              <a:rPr lang="de-DE" sz="2400" dirty="0" smtClean="0"/>
              <a:t> 5.1%)</a:t>
            </a:r>
            <a:endParaRPr lang="tr-TR" sz="2400" dirty="0" smtClean="0"/>
          </a:p>
          <a:p>
            <a:pPr lvl="1"/>
            <a:r>
              <a:rPr lang="de-DE" sz="2400" dirty="0" smtClean="0"/>
              <a:t>intrauterine</a:t>
            </a:r>
            <a:r>
              <a:rPr lang="tr-TR" sz="2400" dirty="0" smtClean="0"/>
              <a:t> </a:t>
            </a:r>
            <a:r>
              <a:rPr lang="en-US" sz="2400" dirty="0" smtClean="0"/>
              <a:t>infection (10.9% </a:t>
            </a:r>
            <a:r>
              <a:rPr lang="en-US" sz="2400" dirty="0" err="1" smtClean="0"/>
              <a:t>vs</a:t>
            </a:r>
            <a:r>
              <a:rPr lang="en-US" sz="2400" dirty="0" smtClean="0"/>
              <a:t> 2.0%).</a:t>
            </a:r>
            <a:endParaRPr lang="tr-TR" sz="2400" dirty="0" smtClean="0"/>
          </a:p>
          <a:p>
            <a:endParaRPr lang="tr-TR" sz="2400" dirty="0" smtClean="0"/>
          </a:p>
          <a:p>
            <a:r>
              <a:rPr lang="en-US" sz="2400" dirty="0" smtClean="0">
                <a:solidFill>
                  <a:srgbClr val="FFC000"/>
                </a:solidFill>
              </a:rPr>
              <a:t>In the focal type</a:t>
            </a:r>
            <a:r>
              <a:rPr lang="en-US" sz="2400" dirty="0" smtClean="0"/>
              <a:t>, the rates of</a:t>
            </a:r>
            <a:r>
              <a:rPr lang="tr-TR" sz="2400" dirty="0" smtClean="0"/>
              <a:t> </a:t>
            </a:r>
            <a:r>
              <a:rPr lang="en-US" sz="2400" dirty="0" smtClean="0"/>
              <a:t>pregnancy complications </a:t>
            </a:r>
            <a:r>
              <a:rPr lang="en-US" sz="2400" dirty="0" smtClean="0">
                <a:solidFill>
                  <a:srgbClr val="FF0000"/>
                </a:solidFill>
              </a:rPr>
              <a:t>were not affected </a:t>
            </a:r>
            <a:r>
              <a:rPr lang="en-US" sz="2400" dirty="0" smtClean="0"/>
              <a:t>by pretreatment</a:t>
            </a:r>
            <a:r>
              <a:rPr lang="tr-TR" sz="2400" dirty="0" smtClean="0"/>
              <a:t> </a:t>
            </a:r>
            <a:r>
              <a:rPr lang="en-US" sz="2400" dirty="0" smtClean="0"/>
              <a:t>for </a:t>
            </a:r>
            <a:r>
              <a:rPr lang="en-US" sz="2400" dirty="0" err="1" smtClean="0"/>
              <a:t>adenomyosis</a:t>
            </a:r>
            <a:r>
              <a:rPr lang="en-US" sz="2400" dirty="0" smtClean="0"/>
              <a:t>.</a:t>
            </a:r>
            <a:r>
              <a:rPr lang="tr-TR" sz="2400" dirty="0" smtClean="0"/>
              <a:t> </a:t>
            </a:r>
          </a:p>
          <a:p>
            <a:r>
              <a:rPr lang="en-US" sz="2400" dirty="0" smtClean="0">
                <a:solidFill>
                  <a:srgbClr val="00FFFF"/>
                </a:solidFill>
              </a:rPr>
              <a:t>In the </a:t>
            </a:r>
            <a:r>
              <a:rPr lang="en-US" sz="2400" u="sng" dirty="0" smtClean="0">
                <a:solidFill>
                  <a:schemeClr val="tx2"/>
                </a:solidFill>
              </a:rPr>
              <a:t>diffuse type</a:t>
            </a:r>
            <a:r>
              <a:rPr lang="en-US" sz="2400" dirty="0" smtClean="0">
                <a:solidFill>
                  <a:srgbClr val="00FFFF"/>
                </a:solidFill>
              </a:rPr>
              <a:t>,</a:t>
            </a:r>
            <a:r>
              <a:rPr lang="tr-TR" sz="2400" dirty="0" smtClean="0">
                <a:solidFill>
                  <a:srgbClr val="00FFFF"/>
                </a:solidFill>
              </a:rPr>
              <a:t> </a:t>
            </a:r>
            <a:r>
              <a:rPr lang="en-US" sz="2400" dirty="0" smtClean="0"/>
              <a:t>rates of abortion after 12 weeks, preterm</a:t>
            </a:r>
            <a:r>
              <a:rPr lang="tr-TR" sz="2400" dirty="0" smtClean="0"/>
              <a:t>  d</a:t>
            </a:r>
            <a:r>
              <a:rPr lang="en-US" sz="2400" dirty="0" err="1" smtClean="0"/>
              <a:t>elivery</a:t>
            </a:r>
            <a:r>
              <a:rPr lang="en-US" sz="2400" dirty="0" smtClean="0"/>
              <a:t>, threatened preterm delivery, fetal growth</a:t>
            </a:r>
            <a:r>
              <a:rPr lang="tr-TR" sz="2400" dirty="0" smtClean="0"/>
              <a:t> </a:t>
            </a:r>
            <a:r>
              <a:rPr lang="en-US" sz="2400" dirty="0" smtClean="0"/>
              <a:t>restriction, pregnancy-induced hypertension and</a:t>
            </a:r>
            <a:r>
              <a:rPr lang="tr-TR" sz="2400" dirty="0" smtClean="0"/>
              <a:t> </a:t>
            </a:r>
            <a:r>
              <a:rPr lang="en-US" sz="2400" dirty="0" smtClean="0"/>
              <a:t>intrauterine infection </a:t>
            </a:r>
            <a:r>
              <a:rPr lang="en-US" sz="2400" dirty="0" smtClean="0">
                <a:solidFill>
                  <a:srgbClr val="00FFFF"/>
                </a:solidFill>
              </a:rPr>
              <a:t>were decreased after surgical</a:t>
            </a:r>
            <a:r>
              <a:rPr lang="tr-TR" sz="2400" dirty="0" smtClean="0">
                <a:solidFill>
                  <a:srgbClr val="00FFFF"/>
                </a:solidFill>
              </a:rPr>
              <a:t> </a:t>
            </a:r>
            <a:r>
              <a:rPr lang="en-US" sz="2400" dirty="0" smtClean="0">
                <a:solidFill>
                  <a:srgbClr val="00FFFF"/>
                </a:solidFill>
              </a:rPr>
              <a:t>pre-treatment for </a:t>
            </a:r>
            <a:r>
              <a:rPr lang="en-US" sz="2400" dirty="0" err="1" smtClean="0">
                <a:solidFill>
                  <a:srgbClr val="00FFFF"/>
                </a:solidFill>
              </a:rPr>
              <a:t>adenomyosis</a:t>
            </a:r>
            <a:r>
              <a:rPr lang="en-US" sz="2400" dirty="0" smtClean="0">
                <a:solidFill>
                  <a:srgbClr val="00FFFF"/>
                </a:solidFill>
              </a:rPr>
              <a:t>.</a:t>
            </a:r>
            <a:endParaRPr lang="tr-TR" sz="2400" dirty="0" smtClean="0">
              <a:solidFill>
                <a:srgbClr val="00FFFF"/>
              </a:solidFill>
            </a:endParaRPr>
          </a:p>
          <a:p>
            <a:endParaRPr lang="en-US" sz="2400" dirty="0"/>
          </a:p>
        </p:txBody>
      </p:sp>
      <p:sp>
        <p:nvSpPr>
          <p:cNvPr id="4" name="TextBox 3"/>
          <p:cNvSpPr txBox="1"/>
          <p:nvPr/>
        </p:nvSpPr>
        <p:spPr>
          <a:xfrm>
            <a:off x="6429388" y="6500834"/>
            <a:ext cx="2786082" cy="369332"/>
          </a:xfrm>
          <a:prstGeom prst="rect">
            <a:avLst/>
          </a:prstGeom>
          <a:noFill/>
        </p:spPr>
        <p:txBody>
          <a:bodyPr wrap="square" rtlCol="0">
            <a:spAutoFit/>
          </a:bodyPr>
          <a:lstStyle/>
          <a:p>
            <a:pPr algn="r"/>
            <a:r>
              <a:rPr lang="tr-TR" sz="1800" dirty="0" err="1" smtClean="0">
                <a:solidFill>
                  <a:srgbClr val="FF0000"/>
                </a:solidFill>
                <a:effectLst>
                  <a:outerShdw blurRad="38100" dist="38100" dir="2700000" algn="tl">
                    <a:srgbClr val="000000">
                      <a:alpha val="43137"/>
                    </a:srgbClr>
                  </a:outerShdw>
                </a:effectLst>
              </a:rPr>
              <a:t>Minegishi</a:t>
            </a:r>
            <a:r>
              <a:rPr lang="tr-TR" sz="1800" dirty="0" smtClean="0">
                <a:solidFill>
                  <a:srgbClr val="FF0000"/>
                </a:solidFill>
                <a:effectLst>
                  <a:outerShdw blurRad="38100" dist="38100" dir="2700000" algn="tl">
                    <a:srgbClr val="000000">
                      <a:alpha val="43137"/>
                    </a:srgbClr>
                  </a:outerShdw>
                </a:effectLst>
              </a:rPr>
              <a:t>, </a:t>
            </a:r>
            <a:r>
              <a:rPr lang="tr-TR" sz="1800" i="1" dirty="0" smtClean="0">
                <a:solidFill>
                  <a:srgbClr val="FF0000"/>
                </a:solidFill>
                <a:effectLst>
                  <a:outerShdw blurRad="38100" dist="38100" dir="2700000" algn="tl">
                    <a:srgbClr val="000000">
                      <a:alpha val="43137"/>
                    </a:srgbClr>
                  </a:outerShdw>
                </a:effectLst>
              </a:rPr>
              <a:t>et al.,</a:t>
            </a:r>
            <a:r>
              <a:rPr lang="tr-TR" sz="1800" dirty="0" smtClean="0">
                <a:solidFill>
                  <a:srgbClr val="FF0000"/>
                </a:solidFill>
                <a:effectLst>
                  <a:outerShdw blurRad="38100" dist="38100" dir="2700000" algn="tl">
                    <a:srgbClr val="000000">
                      <a:alpha val="43137"/>
                    </a:srgbClr>
                  </a:outerShdw>
                </a:effectLst>
              </a:rPr>
              <a:t> 2014</a:t>
            </a:r>
            <a:endParaRPr lang="en-US" sz="1800" dirty="0">
              <a:solidFill>
                <a:srgbClr val="FF0000"/>
              </a:solidFill>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7106" name="Title 1"/>
          <p:cNvSpPr>
            <a:spLocks noGrp="1"/>
          </p:cNvSpPr>
          <p:nvPr>
            <p:ph type="title"/>
          </p:nvPr>
        </p:nvSpPr>
        <p:spPr/>
        <p:txBody>
          <a:bodyPr/>
          <a:lstStyle/>
          <a:p>
            <a:endParaRPr lang="tr-TR" smtClean="0"/>
          </a:p>
        </p:txBody>
      </p:sp>
      <p:sp>
        <p:nvSpPr>
          <p:cNvPr id="47107" name="Content Placeholder 2"/>
          <p:cNvSpPr>
            <a:spLocks noGrp="1"/>
          </p:cNvSpPr>
          <p:nvPr>
            <p:ph idx="1"/>
          </p:nvPr>
        </p:nvSpPr>
        <p:spPr>
          <a:xfrm>
            <a:off x="142874" y="3929063"/>
            <a:ext cx="9215471" cy="2571750"/>
          </a:xfrm>
        </p:spPr>
        <p:txBody>
          <a:bodyPr/>
          <a:lstStyle/>
          <a:p>
            <a:r>
              <a:rPr lang="en-US" dirty="0" smtClean="0"/>
              <a:t>A </a:t>
            </a:r>
            <a:r>
              <a:rPr lang="en-US" u="sng" dirty="0" smtClean="0"/>
              <a:t>retrospective</a:t>
            </a:r>
            <a:r>
              <a:rPr lang="en-US" dirty="0" smtClean="0"/>
              <a:t> cohort</a:t>
            </a:r>
            <a:r>
              <a:rPr lang="tr-TR" dirty="0" smtClean="0"/>
              <a:t> </a:t>
            </a:r>
            <a:r>
              <a:rPr lang="tr-TR" dirty="0" err="1" smtClean="0"/>
              <a:t>study</a:t>
            </a:r>
            <a:endParaRPr lang="en-US" dirty="0" smtClean="0"/>
          </a:p>
          <a:p>
            <a:r>
              <a:rPr lang="en-US" dirty="0" smtClean="0"/>
              <a:t>IVF/ICSI treatment at IVF</a:t>
            </a:r>
            <a:r>
              <a:rPr lang="tr-TR" dirty="0" smtClean="0"/>
              <a:t> </a:t>
            </a:r>
            <a:r>
              <a:rPr lang="en-US" dirty="0" smtClean="0"/>
              <a:t>Australia-East</a:t>
            </a:r>
            <a:r>
              <a:rPr lang="tr-TR" dirty="0" smtClean="0"/>
              <a:t>, </a:t>
            </a:r>
            <a:r>
              <a:rPr lang="en-US" dirty="0" smtClean="0"/>
              <a:t>2000</a:t>
            </a:r>
            <a:r>
              <a:rPr lang="tr-TR" dirty="0" smtClean="0"/>
              <a:t>-</a:t>
            </a:r>
            <a:r>
              <a:rPr lang="en-US" dirty="0" smtClean="0"/>
              <a:t>2006</a:t>
            </a:r>
            <a:endParaRPr lang="tr-TR" dirty="0" smtClean="0"/>
          </a:p>
          <a:p>
            <a:r>
              <a:rPr lang="en-US" dirty="0" smtClean="0"/>
              <a:t>201 patients (37 in Group A</a:t>
            </a:r>
            <a:r>
              <a:rPr lang="tr-TR" dirty="0" err="1" smtClean="0"/>
              <a:t>dnmy</a:t>
            </a:r>
            <a:r>
              <a:rPr lang="en-US" dirty="0" smtClean="0"/>
              <a:t>, 164 in group NA</a:t>
            </a:r>
            <a:r>
              <a:rPr lang="tr-TR" dirty="0" err="1" smtClean="0"/>
              <a:t>dnmy</a:t>
            </a:r>
            <a:r>
              <a:rPr lang="en-US" dirty="0" smtClean="0"/>
              <a:t>) </a:t>
            </a:r>
            <a:endParaRPr lang="tr-TR" dirty="0" smtClean="0"/>
          </a:p>
          <a:p>
            <a:r>
              <a:rPr lang="en-US" dirty="0" smtClean="0"/>
              <a:t>Single</a:t>
            </a:r>
            <a:r>
              <a:rPr lang="tr-TR" dirty="0" smtClean="0"/>
              <a:t> </a:t>
            </a:r>
            <a:r>
              <a:rPr lang="en-US" dirty="0" smtClean="0"/>
              <a:t>IVF/ICSI</a:t>
            </a:r>
            <a:r>
              <a:rPr lang="tr-TR" dirty="0" smtClean="0"/>
              <a:t> </a:t>
            </a:r>
            <a:r>
              <a:rPr lang="tr-TR" dirty="0" err="1" smtClean="0"/>
              <a:t>cycle</a:t>
            </a:r>
            <a:r>
              <a:rPr lang="tr-TR" dirty="0" smtClean="0"/>
              <a:t> </a:t>
            </a:r>
            <a:r>
              <a:rPr lang="tr-TR" sz="2000" i="1" dirty="0" smtClean="0"/>
              <a:t>(</a:t>
            </a:r>
            <a:r>
              <a:rPr lang="tr-TR" sz="2000" i="1" dirty="0" err="1" smtClean="0"/>
              <a:t>long</a:t>
            </a:r>
            <a:r>
              <a:rPr lang="tr-TR" sz="2000" i="1" dirty="0" smtClean="0"/>
              <a:t> </a:t>
            </a:r>
            <a:r>
              <a:rPr lang="tr-TR" sz="2000" i="1" dirty="0" err="1" smtClean="0"/>
              <a:t>down</a:t>
            </a:r>
            <a:r>
              <a:rPr lang="tr-TR" sz="2000" i="1" dirty="0" smtClean="0"/>
              <a:t> </a:t>
            </a:r>
            <a:r>
              <a:rPr lang="tr-TR" sz="2000" i="1" dirty="0" err="1" smtClean="0"/>
              <a:t>regulation</a:t>
            </a:r>
            <a:r>
              <a:rPr lang="tr-TR" sz="2000" i="1" dirty="0" smtClean="0"/>
              <a:t>)</a:t>
            </a:r>
            <a:endParaRPr lang="tr-TR" i="1" dirty="0" smtClean="0"/>
          </a:p>
          <a:p>
            <a:r>
              <a:rPr lang="en-US" dirty="0" smtClean="0"/>
              <a:t>The presence of </a:t>
            </a:r>
            <a:r>
              <a:rPr lang="tr-TR" dirty="0" smtClean="0"/>
              <a:t>TV-US </a:t>
            </a:r>
            <a:r>
              <a:rPr lang="en-US" dirty="0" smtClean="0"/>
              <a:t>diagnosed </a:t>
            </a:r>
            <a:r>
              <a:rPr lang="en-US" dirty="0" err="1" smtClean="0"/>
              <a:t>adenomyosis</a:t>
            </a:r>
            <a:r>
              <a:rPr lang="en-US" dirty="0" smtClean="0"/>
              <a:t> </a:t>
            </a:r>
            <a:r>
              <a:rPr lang="en-US" u="sng" dirty="0" smtClean="0">
                <a:solidFill>
                  <a:srgbClr val="66FF33"/>
                </a:solidFill>
              </a:rPr>
              <a:t>did not </a:t>
            </a:r>
            <a:r>
              <a:rPr lang="en-US" dirty="0" smtClean="0"/>
              <a:t>adversely affect</a:t>
            </a:r>
            <a:r>
              <a:rPr lang="tr-TR" dirty="0" smtClean="0"/>
              <a:t> </a:t>
            </a:r>
            <a:r>
              <a:rPr lang="en-US" dirty="0" smtClean="0"/>
              <a:t>outcome in IVF/ICSI treatment</a:t>
            </a:r>
          </a:p>
        </p:txBody>
      </p:sp>
      <p:pic>
        <p:nvPicPr>
          <p:cNvPr id="47108" name="Picture 2"/>
          <p:cNvPicPr>
            <a:picLocks noChangeAspect="1" noChangeArrowheads="1"/>
          </p:cNvPicPr>
          <p:nvPr/>
        </p:nvPicPr>
        <p:blipFill>
          <a:blip r:embed="rId3" cstate="print"/>
          <a:srcRect/>
          <a:stretch>
            <a:fillRect/>
          </a:stretch>
        </p:blipFill>
        <p:spPr bwMode="auto">
          <a:xfrm>
            <a:off x="0" y="0"/>
            <a:ext cx="9144000" cy="3794125"/>
          </a:xfrm>
          <a:prstGeom prst="rect">
            <a:avLst/>
          </a:prstGeom>
          <a:noFill/>
          <a:ln w="9525">
            <a:noFill/>
            <a:miter lim="800000"/>
            <a:headEnd/>
            <a:tailEnd/>
          </a:ln>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10242" name="Picture 2"/>
          <p:cNvPicPr>
            <a:picLocks noChangeAspect="1" noChangeArrowheads="1"/>
          </p:cNvPicPr>
          <p:nvPr/>
        </p:nvPicPr>
        <p:blipFill>
          <a:blip r:embed="rId2" cstate="print"/>
          <a:srcRect/>
          <a:stretch>
            <a:fillRect/>
          </a:stretch>
        </p:blipFill>
        <p:spPr bwMode="auto">
          <a:xfrm>
            <a:off x="0" y="0"/>
            <a:ext cx="9202360" cy="68580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9154" name="Content Placeholder 2"/>
          <p:cNvSpPr>
            <a:spLocks noGrp="1"/>
          </p:cNvSpPr>
          <p:nvPr>
            <p:ph idx="1"/>
          </p:nvPr>
        </p:nvSpPr>
        <p:spPr>
          <a:xfrm>
            <a:off x="685800" y="2000250"/>
            <a:ext cx="7958138" cy="4643438"/>
          </a:xfrm>
        </p:spPr>
        <p:txBody>
          <a:bodyPr/>
          <a:lstStyle/>
          <a:p>
            <a:r>
              <a:rPr lang="en-US" sz="2400" dirty="0" smtClean="0"/>
              <a:t>Retrospective study in 74 infertile patients with surgically proven endometriosis</a:t>
            </a:r>
            <a:endParaRPr lang="tr-TR" sz="2400" dirty="0" smtClean="0"/>
          </a:p>
          <a:p>
            <a:endParaRPr lang="tr-TR" sz="2400" dirty="0" smtClean="0"/>
          </a:p>
          <a:p>
            <a:r>
              <a:rPr lang="en-US" sz="2400" dirty="0" smtClean="0"/>
              <a:t>The diagnosis of </a:t>
            </a:r>
            <a:r>
              <a:rPr lang="en-US" sz="2400" dirty="0" err="1" smtClean="0"/>
              <a:t>adenomyosis</a:t>
            </a:r>
            <a:r>
              <a:rPr lang="en-US" sz="2400" dirty="0" smtClean="0"/>
              <a:t> was based on </a:t>
            </a:r>
            <a:r>
              <a:rPr lang="en-US" sz="2400" dirty="0" err="1" smtClean="0"/>
              <a:t>transvaginal</a:t>
            </a:r>
            <a:r>
              <a:rPr lang="en-US" sz="2400" dirty="0" smtClean="0"/>
              <a:t> ultrasound criteria</a:t>
            </a:r>
            <a:endParaRPr lang="tr-TR" sz="2400" dirty="0" smtClean="0"/>
          </a:p>
          <a:p>
            <a:endParaRPr lang="tr-TR" sz="2400" dirty="0" smtClean="0"/>
          </a:p>
          <a:p>
            <a:r>
              <a:rPr lang="en-US" sz="2400" dirty="0" smtClean="0"/>
              <a:t>All patients were pretreated with long-term (</a:t>
            </a:r>
            <a:r>
              <a:rPr lang="en-US" sz="2400" dirty="0" smtClean="0">
                <a:sym typeface="Symbol" pitchFamily="18" charset="2"/>
              </a:rPr>
              <a:t></a:t>
            </a:r>
            <a:r>
              <a:rPr lang="en-US" sz="2400" dirty="0" smtClean="0"/>
              <a:t>3 months) </a:t>
            </a:r>
            <a:r>
              <a:rPr lang="en-US" sz="2400" dirty="0" err="1" smtClean="0"/>
              <a:t>GnRH</a:t>
            </a:r>
            <a:r>
              <a:rPr lang="en-US" sz="2400" dirty="0" smtClean="0"/>
              <a:t>-agonist prior to IVF/ICSI.</a:t>
            </a:r>
            <a:endParaRPr lang="tr-TR" sz="2400" dirty="0" smtClean="0"/>
          </a:p>
          <a:p>
            <a:endParaRPr lang="tr-TR" sz="2400" dirty="0" smtClean="0"/>
          </a:p>
          <a:p>
            <a:r>
              <a:rPr lang="en-US" sz="2400" dirty="0" smtClean="0"/>
              <a:t> </a:t>
            </a:r>
            <a:r>
              <a:rPr lang="tr-TR" sz="2400" dirty="0" smtClean="0"/>
              <a:t>E</a:t>
            </a:r>
            <a:r>
              <a:rPr lang="en-US" sz="2400" dirty="0" err="1" smtClean="0"/>
              <a:t>ndometriosis</a:t>
            </a:r>
            <a:r>
              <a:rPr lang="en-US" sz="2400" dirty="0" smtClean="0"/>
              <a:t> </a:t>
            </a:r>
            <a:r>
              <a:rPr lang="en-US" sz="2400" dirty="0" err="1" smtClean="0"/>
              <a:t>rASRM</a:t>
            </a:r>
            <a:r>
              <a:rPr lang="en-US" sz="2400" dirty="0" smtClean="0"/>
              <a:t> stages III-IV</a:t>
            </a:r>
            <a:r>
              <a:rPr lang="tr-TR" sz="2400" dirty="0" smtClean="0"/>
              <a:t> + </a:t>
            </a:r>
            <a:r>
              <a:rPr lang="tr-TR" sz="2400" dirty="0" err="1" smtClean="0"/>
              <a:t>adenomyosis</a:t>
            </a:r>
            <a:endParaRPr lang="en-US" sz="2400" dirty="0" smtClean="0"/>
          </a:p>
        </p:txBody>
      </p:sp>
      <p:pic>
        <p:nvPicPr>
          <p:cNvPr id="49155" name="Picture 2"/>
          <p:cNvPicPr>
            <a:picLocks noChangeAspect="1" noChangeArrowheads="1"/>
          </p:cNvPicPr>
          <p:nvPr/>
        </p:nvPicPr>
        <p:blipFill>
          <a:blip r:embed="rId3" cstate="print"/>
          <a:srcRect/>
          <a:stretch>
            <a:fillRect/>
          </a:stretch>
        </p:blipFill>
        <p:spPr bwMode="auto">
          <a:xfrm>
            <a:off x="0" y="0"/>
            <a:ext cx="9144000" cy="1285875"/>
          </a:xfrm>
          <a:prstGeom prst="rect">
            <a:avLst/>
          </a:prstGeom>
          <a:noFill/>
          <a:ln w="12700">
            <a:noFill/>
            <a:miter lim="800000"/>
            <a:headEnd type="none" w="sm" len="sm"/>
            <a:tailEnd type="none" w="sm" len="sm"/>
          </a:ln>
        </p:spPr>
      </p:pic>
      <p:pic>
        <p:nvPicPr>
          <p:cNvPr id="49156" name="Picture 3"/>
          <p:cNvPicPr>
            <a:picLocks noChangeAspect="1" noChangeArrowheads="1"/>
          </p:cNvPicPr>
          <p:nvPr/>
        </p:nvPicPr>
        <p:blipFill>
          <a:blip r:embed="rId4" cstate="print"/>
          <a:srcRect/>
          <a:stretch>
            <a:fillRect/>
          </a:stretch>
        </p:blipFill>
        <p:spPr bwMode="auto">
          <a:xfrm>
            <a:off x="0" y="1285875"/>
            <a:ext cx="9144000" cy="563563"/>
          </a:xfrm>
          <a:prstGeom prst="rect">
            <a:avLst/>
          </a:prstGeom>
          <a:noFill/>
          <a:ln w="12700">
            <a:noFill/>
            <a:miter lim="800000"/>
            <a:headEnd type="none" w="sm" len="sm"/>
            <a:tailEnd type="none" w="sm" len="sm"/>
          </a:ln>
        </p:spPr>
      </p:pic>
    </p:spTree>
  </p:cSld>
  <p:clrMapOvr>
    <a:masterClrMapping/>
  </p:clrMapOvr>
  <p:transition spd="slow"/>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0178" name="Content Placeholder 2"/>
          <p:cNvSpPr>
            <a:spLocks noGrp="1"/>
          </p:cNvSpPr>
          <p:nvPr>
            <p:ph idx="1"/>
          </p:nvPr>
        </p:nvSpPr>
        <p:spPr>
          <a:xfrm>
            <a:off x="685800" y="2000250"/>
            <a:ext cx="7958138" cy="4643438"/>
          </a:xfrm>
        </p:spPr>
        <p:txBody>
          <a:bodyPr/>
          <a:lstStyle/>
          <a:p>
            <a:r>
              <a:rPr lang="en-US" sz="2400" dirty="0" err="1" smtClean="0"/>
              <a:t>Retrospe</a:t>
            </a:r>
            <a:r>
              <a:rPr lang="tr-TR" sz="2400" dirty="0" err="1" smtClean="0"/>
              <a:t>ktif</a:t>
            </a:r>
            <a:r>
              <a:rPr lang="tr-TR" sz="2400" dirty="0" smtClean="0"/>
              <a:t> , </a:t>
            </a:r>
            <a:r>
              <a:rPr lang="en-US" sz="2400" dirty="0" smtClean="0"/>
              <a:t>74 </a:t>
            </a:r>
            <a:r>
              <a:rPr lang="en-US" sz="2400" dirty="0" err="1" smtClean="0"/>
              <a:t>infertil</a:t>
            </a:r>
            <a:r>
              <a:rPr lang="tr-TR" sz="2400" dirty="0" smtClean="0"/>
              <a:t> olgu, cerrahi olarak </a:t>
            </a:r>
            <a:r>
              <a:rPr lang="tr-TR" sz="2400" dirty="0" err="1" smtClean="0"/>
              <a:t>endometriozis</a:t>
            </a:r>
            <a:r>
              <a:rPr lang="tr-TR" sz="2400" dirty="0" smtClean="0"/>
              <a:t> saptanmış</a:t>
            </a:r>
          </a:p>
          <a:p>
            <a:endParaRPr lang="tr-TR" sz="2400" dirty="0" smtClean="0"/>
          </a:p>
          <a:p>
            <a:r>
              <a:rPr lang="tr-TR" sz="2400" dirty="0" smtClean="0"/>
              <a:t>A</a:t>
            </a:r>
            <a:r>
              <a:rPr lang="en-US" sz="2400" dirty="0" err="1" smtClean="0"/>
              <a:t>denomyo</a:t>
            </a:r>
            <a:r>
              <a:rPr lang="tr-TR" sz="2400" dirty="0" smtClean="0"/>
              <a:t>z</a:t>
            </a:r>
            <a:r>
              <a:rPr lang="en-US" sz="2400" dirty="0" smtClean="0"/>
              <a:t>is </a:t>
            </a:r>
            <a:r>
              <a:rPr lang="tr-TR" sz="2400" dirty="0" smtClean="0"/>
              <a:t>tanısı TV-US ile koyulmuş (olguların %27’sinde…)</a:t>
            </a:r>
          </a:p>
          <a:p>
            <a:endParaRPr lang="tr-TR" sz="2400" dirty="0" smtClean="0"/>
          </a:p>
          <a:p>
            <a:r>
              <a:rPr lang="tr-TR" sz="2400" dirty="0" smtClean="0"/>
              <a:t>Tüm olgularda, </a:t>
            </a:r>
            <a:r>
              <a:rPr lang="en-US" sz="2400" dirty="0" smtClean="0"/>
              <a:t>IVF/ICSI </a:t>
            </a:r>
            <a:r>
              <a:rPr lang="tr-TR" sz="2400" dirty="0" smtClean="0"/>
              <a:t> öncesi, uzun  süreli </a:t>
            </a:r>
            <a:r>
              <a:rPr lang="en-US" sz="2400" dirty="0" smtClean="0"/>
              <a:t>(</a:t>
            </a:r>
            <a:r>
              <a:rPr lang="en-US" sz="2400" dirty="0" smtClean="0">
                <a:sym typeface="Symbol" pitchFamily="18" charset="2"/>
              </a:rPr>
              <a:t></a:t>
            </a:r>
            <a:r>
              <a:rPr lang="en-US" sz="2400" dirty="0" smtClean="0"/>
              <a:t>3 </a:t>
            </a:r>
            <a:r>
              <a:rPr lang="tr-TR" sz="2400" dirty="0" smtClean="0"/>
              <a:t>ay</a:t>
            </a:r>
            <a:r>
              <a:rPr lang="en-US" sz="2400" dirty="0" smtClean="0"/>
              <a:t>) </a:t>
            </a:r>
            <a:r>
              <a:rPr lang="en-US" sz="2400" dirty="0" err="1" smtClean="0"/>
              <a:t>GnRH</a:t>
            </a:r>
            <a:r>
              <a:rPr lang="en-US" sz="2400" dirty="0" smtClean="0"/>
              <a:t>-agonist</a:t>
            </a:r>
            <a:r>
              <a:rPr lang="tr-TR" sz="2400" dirty="0" smtClean="0"/>
              <a:t>i kullanılmış</a:t>
            </a:r>
            <a:r>
              <a:rPr lang="en-US" sz="2400" dirty="0" smtClean="0"/>
              <a:t>.</a:t>
            </a:r>
            <a:endParaRPr lang="tr-TR" sz="2400" dirty="0" smtClean="0"/>
          </a:p>
          <a:p>
            <a:endParaRPr lang="tr-TR" sz="2400" dirty="0" smtClean="0"/>
          </a:p>
          <a:p>
            <a:r>
              <a:rPr lang="en-US" sz="2400" dirty="0" smtClean="0"/>
              <a:t> </a:t>
            </a:r>
            <a:r>
              <a:rPr lang="tr-TR" sz="2400" dirty="0" smtClean="0"/>
              <a:t>E</a:t>
            </a:r>
            <a:r>
              <a:rPr lang="en-US" sz="2400" dirty="0" err="1" smtClean="0"/>
              <a:t>ndometrio</a:t>
            </a:r>
            <a:r>
              <a:rPr lang="tr-TR" sz="2400" dirty="0" smtClean="0"/>
              <a:t>z</a:t>
            </a:r>
            <a:r>
              <a:rPr lang="en-US" sz="2400" dirty="0" smtClean="0"/>
              <a:t>is </a:t>
            </a:r>
            <a:r>
              <a:rPr lang="en-US" sz="2400" dirty="0" err="1" smtClean="0"/>
              <a:t>rASRM</a:t>
            </a:r>
            <a:r>
              <a:rPr lang="en-US" sz="2400" dirty="0" smtClean="0"/>
              <a:t> </a:t>
            </a:r>
            <a:r>
              <a:rPr lang="tr-TR" sz="2400" dirty="0" smtClean="0"/>
              <a:t>evre </a:t>
            </a:r>
            <a:r>
              <a:rPr lang="en-US" sz="2400" dirty="0" smtClean="0"/>
              <a:t>III-IV</a:t>
            </a:r>
            <a:r>
              <a:rPr lang="tr-TR" sz="2400" dirty="0" smtClean="0"/>
              <a:t> + </a:t>
            </a:r>
            <a:r>
              <a:rPr lang="tr-TR" sz="2400" dirty="0" err="1" smtClean="0"/>
              <a:t>adenomyozis</a:t>
            </a:r>
            <a:endParaRPr lang="en-US" sz="2400" dirty="0" smtClean="0"/>
          </a:p>
        </p:txBody>
      </p:sp>
      <p:pic>
        <p:nvPicPr>
          <p:cNvPr id="50179" name="Picture 2"/>
          <p:cNvPicPr>
            <a:picLocks noChangeAspect="1" noChangeArrowheads="1"/>
          </p:cNvPicPr>
          <p:nvPr/>
        </p:nvPicPr>
        <p:blipFill>
          <a:blip r:embed="rId3" cstate="print"/>
          <a:srcRect/>
          <a:stretch>
            <a:fillRect/>
          </a:stretch>
        </p:blipFill>
        <p:spPr bwMode="auto">
          <a:xfrm>
            <a:off x="0" y="0"/>
            <a:ext cx="9144000" cy="1285875"/>
          </a:xfrm>
          <a:prstGeom prst="rect">
            <a:avLst/>
          </a:prstGeom>
          <a:noFill/>
          <a:ln w="12700">
            <a:noFill/>
            <a:miter lim="800000"/>
            <a:headEnd type="none" w="sm" len="sm"/>
            <a:tailEnd type="none" w="sm" len="sm"/>
          </a:ln>
        </p:spPr>
      </p:pic>
      <p:pic>
        <p:nvPicPr>
          <p:cNvPr id="50180" name="Picture 3"/>
          <p:cNvPicPr>
            <a:picLocks noChangeAspect="1" noChangeArrowheads="1"/>
          </p:cNvPicPr>
          <p:nvPr/>
        </p:nvPicPr>
        <p:blipFill>
          <a:blip r:embed="rId4" cstate="print"/>
          <a:srcRect/>
          <a:stretch>
            <a:fillRect/>
          </a:stretch>
        </p:blipFill>
        <p:spPr bwMode="auto">
          <a:xfrm>
            <a:off x="0" y="1285875"/>
            <a:ext cx="9144000" cy="563563"/>
          </a:xfrm>
          <a:prstGeom prst="rect">
            <a:avLst/>
          </a:prstGeom>
          <a:noFill/>
          <a:ln w="12700">
            <a:noFill/>
            <a:miter lim="800000"/>
            <a:headEnd type="none" w="sm" len="sm"/>
            <a:tailEnd type="none" w="sm" len="sm"/>
          </a:ln>
        </p:spPr>
      </p:pic>
    </p:spTree>
  </p:cSld>
  <p:clrMapOvr>
    <a:masterClrMapping/>
  </p:clrMapOvr>
  <p:transition spd="slow"/>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1202" name="Content Placeholder 2"/>
          <p:cNvSpPr>
            <a:spLocks noGrp="1"/>
          </p:cNvSpPr>
          <p:nvPr>
            <p:ph idx="1"/>
          </p:nvPr>
        </p:nvSpPr>
        <p:spPr>
          <a:xfrm>
            <a:off x="357188" y="2243138"/>
            <a:ext cx="8358187" cy="4114800"/>
          </a:xfrm>
        </p:spPr>
        <p:txBody>
          <a:bodyPr/>
          <a:lstStyle/>
          <a:p>
            <a:r>
              <a:rPr lang="tr-TR" sz="2400" smtClean="0"/>
              <a:t>mean </a:t>
            </a:r>
            <a:r>
              <a:rPr lang="en-US" sz="2400" smtClean="0"/>
              <a:t>dosage of FSH used </a:t>
            </a:r>
            <a:r>
              <a:rPr lang="tr-TR" sz="2400" smtClean="0"/>
              <a:t>was</a:t>
            </a:r>
            <a:r>
              <a:rPr lang="en-US" sz="2400" smtClean="0"/>
              <a:t> 208IU </a:t>
            </a:r>
            <a:endParaRPr lang="tr-TR" sz="2400" smtClean="0"/>
          </a:p>
          <a:p>
            <a:r>
              <a:rPr lang="en-US" sz="2400" smtClean="0"/>
              <a:t>the mean number of oocytes retrieved was 8.73</a:t>
            </a:r>
            <a:endParaRPr lang="tr-TR" sz="2400" smtClean="0"/>
          </a:p>
          <a:p>
            <a:r>
              <a:rPr lang="en-US" sz="2400" smtClean="0"/>
              <a:t>the mean number of embryos obtained was 3.86</a:t>
            </a:r>
            <a:endParaRPr lang="tr-TR" sz="2400" smtClean="0"/>
          </a:p>
          <a:p>
            <a:r>
              <a:rPr lang="en-US" sz="2400" smtClean="0"/>
              <a:t>the mean number of embryos transferred was 1.6</a:t>
            </a:r>
            <a:endParaRPr lang="tr-TR" sz="2400" smtClean="0"/>
          </a:p>
          <a:p>
            <a:r>
              <a:rPr lang="en-US" sz="2400" smtClean="0"/>
              <a:t>a mean fertilization rate of 43.6%</a:t>
            </a:r>
            <a:endParaRPr lang="tr-TR" sz="2400" smtClean="0"/>
          </a:p>
          <a:p>
            <a:r>
              <a:rPr lang="en-US" sz="2400" smtClean="0"/>
              <a:t>a mean implantation rate of 26.3% </a:t>
            </a:r>
            <a:endParaRPr lang="tr-TR" sz="2400" smtClean="0"/>
          </a:p>
          <a:p>
            <a:r>
              <a:rPr lang="en-US" sz="2400" smtClean="0"/>
              <a:t>a mean miscarriage rate of 24.3%</a:t>
            </a:r>
            <a:endParaRPr lang="tr-TR" sz="2400" smtClean="0"/>
          </a:p>
          <a:p>
            <a:r>
              <a:rPr lang="en-US" sz="2400" smtClean="0"/>
              <a:t>and a clinical pregnancy rate</a:t>
            </a:r>
            <a:r>
              <a:rPr lang="tr-TR" sz="2400" smtClean="0"/>
              <a:t> </a:t>
            </a:r>
            <a:r>
              <a:rPr lang="tr-TR" sz="2000" smtClean="0"/>
              <a:t>(</a:t>
            </a:r>
            <a:r>
              <a:rPr lang="tr-TR" sz="2000" smtClean="0">
                <a:sym typeface="Symbol" pitchFamily="18" charset="2"/>
              </a:rPr>
              <a:t>12 gw)</a:t>
            </a:r>
            <a:r>
              <a:rPr lang="en-US" sz="2000" smtClean="0"/>
              <a:t> </a:t>
            </a:r>
            <a:r>
              <a:rPr lang="en-US" sz="2400" smtClean="0"/>
              <a:t>of 31.7%</a:t>
            </a:r>
            <a:endParaRPr lang="tr-TR" sz="2400" smtClean="0"/>
          </a:p>
        </p:txBody>
      </p:sp>
      <p:pic>
        <p:nvPicPr>
          <p:cNvPr id="51203" name="Picture 2"/>
          <p:cNvPicPr>
            <a:picLocks noChangeAspect="1" noChangeArrowheads="1"/>
          </p:cNvPicPr>
          <p:nvPr/>
        </p:nvPicPr>
        <p:blipFill>
          <a:blip r:embed="rId2" cstate="print"/>
          <a:srcRect/>
          <a:stretch>
            <a:fillRect/>
          </a:stretch>
        </p:blipFill>
        <p:spPr bwMode="auto">
          <a:xfrm>
            <a:off x="0" y="0"/>
            <a:ext cx="9144000" cy="1285875"/>
          </a:xfrm>
          <a:prstGeom prst="rect">
            <a:avLst/>
          </a:prstGeom>
          <a:noFill/>
          <a:ln w="12700">
            <a:noFill/>
            <a:miter lim="800000"/>
            <a:headEnd type="none" w="sm" len="sm"/>
            <a:tailEnd type="none" w="sm" len="sm"/>
          </a:ln>
        </p:spPr>
      </p:pic>
      <p:pic>
        <p:nvPicPr>
          <p:cNvPr id="51204" name="Picture 3"/>
          <p:cNvPicPr>
            <a:picLocks noChangeAspect="1" noChangeArrowheads="1"/>
          </p:cNvPicPr>
          <p:nvPr/>
        </p:nvPicPr>
        <p:blipFill>
          <a:blip r:embed="rId3" cstate="print"/>
          <a:srcRect/>
          <a:stretch>
            <a:fillRect/>
          </a:stretch>
        </p:blipFill>
        <p:spPr bwMode="auto">
          <a:xfrm>
            <a:off x="0" y="1285875"/>
            <a:ext cx="9144000" cy="563563"/>
          </a:xfrm>
          <a:prstGeom prst="rect">
            <a:avLst/>
          </a:prstGeom>
          <a:noFill/>
          <a:ln w="12700">
            <a:noFill/>
            <a:miter lim="800000"/>
            <a:headEnd type="none" w="sm" len="sm"/>
            <a:tailEnd type="none" w="sm" len="sm"/>
          </a:ln>
        </p:spPr>
      </p:pic>
    </p:spTree>
  </p:cSld>
  <p:clrMapOvr>
    <a:masterClrMapping/>
  </p:clrMapOvr>
  <p:transition spd="slow"/>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2226" name="Content Placeholder 2"/>
          <p:cNvSpPr>
            <a:spLocks noGrp="1"/>
          </p:cNvSpPr>
          <p:nvPr>
            <p:ph idx="1"/>
          </p:nvPr>
        </p:nvSpPr>
        <p:spPr>
          <a:xfrm>
            <a:off x="357188" y="2243138"/>
            <a:ext cx="8358187" cy="4114800"/>
          </a:xfrm>
        </p:spPr>
        <p:txBody>
          <a:bodyPr/>
          <a:lstStyle/>
          <a:p>
            <a:r>
              <a:rPr lang="tr-TR" sz="2400" smtClean="0"/>
              <a:t>Ort. </a:t>
            </a:r>
            <a:r>
              <a:rPr lang="en-US" sz="2400" smtClean="0"/>
              <a:t>FSH</a:t>
            </a:r>
            <a:r>
              <a:rPr lang="tr-TR" sz="2400" smtClean="0"/>
              <a:t> dozu: 			</a:t>
            </a:r>
            <a:r>
              <a:rPr lang="en-US" sz="2400" smtClean="0"/>
              <a:t>208IU </a:t>
            </a:r>
            <a:endParaRPr lang="tr-TR" sz="2400" smtClean="0"/>
          </a:p>
          <a:p>
            <a:r>
              <a:rPr lang="tr-TR" sz="2400" smtClean="0"/>
              <a:t>Ort. elde edilen oosit: 		</a:t>
            </a:r>
            <a:r>
              <a:rPr lang="en-US" sz="2400" smtClean="0"/>
              <a:t>8.73</a:t>
            </a:r>
            <a:endParaRPr lang="tr-TR" sz="2400" smtClean="0"/>
          </a:p>
          <a:p>
            <a:r>
              <a:rPr lang="tr-TR" sz="2400" smtClean="0"/>
              <a:t>Ort. elde edilen embriyo: 		3</a:t>
            </a:r>
            <a:r>
              <a:rPr lang="en-US" sz="2400" smtClean="0"/>
              <a:t>.86</a:t>
            </a:r>
            <a:endParaRPr lang="tr-TR" sz="2400" smtClean="0"/>
          </a:p>
          <a:p>
            <a:r>
              <a:rPr lang="tr-TR" sz="2400" smtClean="0"/>
              <a:t>Ort. Tr edilen embriyo: 		</a:t>
            </a:r>
            <a:r>
              <a:rPr lang="en-US" sz="2400" smtClean="0"/>
              <a:t>1.6</a:t>
            </a:r>
            <a:endParaRPr lang="tr-TR" sz="2400" smtClean="0"/>
          </a:p>
          <a:p>
            <a:r>
              <a:rPr lang="tr-TR" sz="2400" smtClean="0"/>
              <a:t>Ort. </a:t>
            </a:r>
            <a:r>
              <a:rPr lang="en-US" sz="2400" smtClean="0"/>
              <a:t>Fertiliza</a:t>
            </a:r>
            <a:r>
              <a:rPr lang="tr-TR" sz="2400" smtClean="0"/>
              <a:t>syon oranı:		%</a:t>
            </a:r>
            <a:r>
              <a:rPr lang="en-US" sz="2400" smtClean="0"/>
              <a:t>43.6</a:t>
            </a:r>
            <a:endParaRPr lang="tr-TR" sz="2400" smtClean="0"/>
          </a:p>
          <a:p>
            <a:r>
              <a:rPr lang="tr-TR" sz="2400" smtClean="0"/>
              <a:t>Ort. Implantasyon oranı:		%</a:t>
            </a:r>
            <a:r>
              <a:rPr lang="en-US" sz="2400" smtClean="0"/>
              <a:t>26.3 </a:t>
            </a:r>
            <a:endParaRPr lang="tr-TR" sz="2400" smtClean="0"/>
          </a:p>
          <a:p>
            <a:r>
              <a:rPr lang="tr-TR" sz="2400" smtClean="0"/>
              <a:t>Ort. Gebelik kaybı:			%</a:t>
            </a:r>
            <a:r>
              <a:rPr lang="en-US" sz="2400" smtClean="0"/>
              <a:t>24.3</a:t>
            </a:r>
            <a:endParaRPr lang="tr-TR" sz="2400" smtClean="0"/>
          </a:p>
          <a:p>
            <a:r>
              <a:rPr lang="tr-TR" sz="2400" smtClean="0"/>
              <a:t>Ort. Kl. Gebelik oranı </a:t>
            </a:r>
            <a:r>
              <a:rPr lang="tr-TR" sz="2000" smtClean="0"/>
              <a:t>(</a:t>
            </a:r>
            <a:r>
              <a:rPr lang="tr-TR" sz="2000" smtClean="0">
                <a:sym typeface="Symbol" pitchFamily="18" charset="2"/>
              </a:rPr>
              <a:t>12 gh):	</a:t>
            </a:r>
            <a:r>
              <a:rPr lang="en-US" sz="2000" smtClean="0"/>
              <a:t> </a:t>
            </a:r>
            <a:r>
              <a:rPr lang="tr-TR" sz="2000" smtClean="0"/>
              <a:t>%</a:t>
            </a:r>
            <a:r>
              <a:rPr lang="en-US" sz="2400" smtClean="0"/>
              <a:t>31.7</a:t>
            </a:r>
            <a:endParaRPr lang="tr-TR" sz="2400" smtClean="0"/>
          </a:p>
        </p:txBody>
      </p:sp>
      <p:pic>
        <p:nvPicPr>
          <p:cNvPr id="52227" name="Picture 2"/>
          <p:cNvPicPr>
            <a:picLocks noChangeAspect="1" noChangeArrowheads="1"/>
          </p:cNvPicPr>
          <p:nvPr/>
        </p:nvPicPr>
        <p:blipFill>
          <a:blip r:embed="rId2" cstate="print"/>
          <a:srcRect/>
          <a:stretch>
            <a:fillRect/>
          </a:stretch>
        </p:blipFill>
        <p:spPr bwMode="auto">
          <a:xfrm>
            <a:off x="0" y="0"/>
            <a:ext cx="9144000" cy="1285875"/>
          </a:xfrm>
          <a:prstGeom prst="rect">
            <a:avLst/>
          </a:prstGeom>
          <a:noFill/>
          <a:ln w="12700">
            <a:noFill/>
            <a:miter lim="800000"/>
            <a:headEnd type="none" w="sm" len="sm"/>
            <a:tailEnd type="none" w="sm" len="sm"/>
          </a:ln>
        </p:spPr>
      </p:pic>
      <p:pic>
        <p:nvPicPr>
          <p:cNvPr id="52228" name="Picture 3"/>
          <p:cNvPicPr>
            <a:picLocks noChangeAspect="1" noChangeArrowheads="1"/>
          </p:cNvPicPr>
          <p:nvPr/>
        </p:nvPicPr>
        <p:blipFill>
          <a:blip r:embed="rId3" cstate="print"/>
          <a:srcRect/>
          <a:stretch>
            <a:fillRect/>
          </a:stretch>
        </p:blipFill>
        <p:spPr bwMode="auto">
          <a:xfrm>
            <a:off x="0" y="1285875"/>
            <a:ext cx="9144000" cy="563563"/>
          </a:xfrm>
          <a:prstGeom prst="rect">
            <a:avLst/>
          </a:prstGeom>
          <a:noFill/>
          <a:ln w="12700">
            <a:noFill/>
            <a:miter lim="800000"/>
            <a:headEnd type="none" w="sm" len="sm"/>
            <a:tailEnd type="none" w="sm" len="sm"/>
          </a:ln>
        </p:spPr>
      </p:pic>
    </p:spTree>
  </p:cSld>
  <p:clrMapOvr>
    <a:masterClrMapping/>
  </p:clrMapOvr>
  <p:transition spd="slow"/>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Content Placeholder 2"/>
          <p:cNvSpPr>
            <a:spLocks noGrp="1"/>
          </p:cNvSpPr>
          <p:nvPr>
            <p:ph idx="1"/>
          </p:nvPr>
        </p:nvSpPr>
        <p:spPr>
          <a:xfrm>
            <a:off x="500063" y="2262188"/>
            <a:ext cx="7929562" cy="3952875"/>
          </a:xfrm>
        </p:spPr>
        <p:txBody>
          <a:bodyPr/>
          <a:lstStyle/>
          <a:p>
            <a:r>
              <a:rPr lang="en-US" sz="2400" i="1" u="sng" dirty="0" smtClean="0">
                <a:solidFill>
                  <a:srgbClr val="00FF00"/>
                </a:solidFill>
              </a:rPr>
              <a:t>No significant differences </a:t>
            </a:r>
            <a:r>
              <a:rPr lang="en-US" sz="2400" i="1" dirty="0" smtClean="0"/>
              <a:t>were found for any of the IVF/ICSI outcomes between women with and without </a:t>
            </a:r>
            <a:r>
              <a:rPr lang="en-US" sz="2400" i="1" dirty="0" err="1" smtClean="0"/>
              <a:t>adenomyosis</a:t>
            </a:r>
            <a:r>
              <a:rPr lang="en-US" sz="2400" i="1" dirty="0" smtClean="0"/>
              <a:t>. </a:t>
            </a:r>
            <a:endParaRPr lang="tr-TR" sz="2400" i="1" dirty="0" smtClean="0"/>
          </a:p>
          <a:p>
            <a:endParaRPr lang="tr-TR" sz="2400" i="1" dirty="0" smtClean="0"/>
          </a:p>
          <a:p>
            <a:r>
              <a:rPr lang="en-US" sz="2400" i="1" dirty="0" smtClean="0"/>
              <a:t>CONCLUSIONS: </a:t>
            </a:r>
            <a:r>
              <a:rPr lang="en-US" sz="2400" i="1" dirty="0" err="1" smtClean="0"/>
              <a:t>Adenomyosis</a:t>
            </a:r>
            <a:r>
              <a:rPr lang="en-US" sz="2400" i="1" dirty="0" smtClean="0"/>
              <a:t> </a:t>
            </a:r>
            <a:r>
              <a:rPr lang="en-US" sz="2400" i="1" dirty="0" smtClean="0">
                <a:solidFill>
                  <a:srgbClr val="00FF00"/>
                </a:solidFill>
              </a:rPr>
              <a:t>had no adverse effects </a:t>
            </a:r>
            <a:r>
              <a:rPr lang="en-US" sz="2400" i="1" dirty="0" smtClean="0"/>
              <a:t>on IVF/ICSI outcomes in infertile women </a:t>
            </a:r>
            <a:r>
              <a:rPr lang="en-US" sz="2400" i="1" u="sng" dirty="0" smtClean="0"/>
              <a:t>with proven endometriosis who were </a:t>
            </a:r>
            <a:r>
              <a:rPr lang="en-US" sz="2400" i="1" u="sng" dirty="0" smtClean="0">
                <a:solidFill>
                  <a:srgbClr val="FF3399"/>
                </a:solidFill>
              </a:rPr>
              <a:t>pretreated with long-term </a:t>
            </a:r>
            <a:r>
              <a:rPr lang="en-US" sz="2400" i="1" u="sng" dirty="0" err="1" smtClean="0">
                <a:solidFill>
                  <a:srgbClr val="FF3399"/>
                </a:solidFill>
              </a:rPr>
              <a:t>GnRH</a:t>
            </a:r>
            <a:r>
              <a:rPr lang="en-US" sz="2400" i="1" u="sng" dirty="0" smtClean="0">
                <a:solidFill>
                  <a:srgbClr val="FF3399"/>
                </a:solidFill>
              </a:rPr>
              <a:t>-agonist.</a:t>
            </a:r>
          </a:p>
        </p:txBody>
      </p:sp>
      <p:pic>
        <p:nvPicPr>
          <p:cNvPr id="53251" name="Picture 2"/>
          <p:cNvPicPr>
            <a:picLocks noChangeAspect="1" noChangeArrowheads="1"/>
          </p:cNvPicPr>
          <p:nvPr/>
        </p:nvPicPr>
        <p:blipFill>
          <a:blip r:embed="rId2" cstate="print"/>
          <a:srcRect/>
          <a:stretch>
            <a:fillRect/>
          </a:stretch>
        </p:blipFill>
        <p:spPr bwMode="auto">
          <a:xfrm>
            <a:off x="0" y="0"/>
            <a:ext cx="9144000" cy="1285875"/>
          </a:xfrm>
          <a:prstGeom prst="rect">
            <a:avLst/>
          </a:prstGeom>
          <a:noFill/>
          <a:ln w="12700">
            <a:noFill/>
            <a:miter lim="800000"/>
            <a:headEnd type="none" w="sm" len="sm"/>
            <a:tailEnd type="none" w="sm" len="sm"/>
          </a:ln>
        </p:spPr>
      </p:pic>
      <p:pic>
        <p:nvPicPr>
          <p:cNvPr id="53252" name="Picture 3"/>
          <p:cNvPicPr>
            <a:picLocks noChangeAspect="1" noChangeArrowheads="1"/>
          </p:cNvPicPr>
          <p:nvPr/>
        </p:nvPicPr>
        <p:blipFill>
          <a:blip r:embed="rId3" cstate="print"/>
          <a:srcRect/>
          <a:stretch>
            <a:fillRect/>
          </a:stretch>
        </p:blipFill>
        <p:spPr bwMode="auto">
          <a:xfrm>
            <a:off x="0" y="1285875"/>
            <a:ext cx="9144000" cy="563563"/>
          </a:xfrm>
          <a:prstGeom prst="rect">
            <a:avLst/>
          </a:prstGeom>
          <a:noFill/>
          <a:ln w="12700">
            <a:noFill/>
            <a:miter lim="800000"/>
            <a:headEnd type="none" w="sm" len="sm"/>
            <a:tailEnd type="none" w="sm" len="sm"/>
          </a:ln>
        </p:spPr>
      </p:pic>
    </p:spTree>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8610" name="Rectangle 2"/>
          <p:cNvSpPr>
            <a:spLocks noGrp="1" noChangeArrowheads="1"/>
          </p:cNvSpPr>
          <p:nvPr>
            <p:ph type="title"/>
          </p:nvPr>
        </p:nvSpPr>
        <p:spPr>
          <a:xfrm>
            <a:off x="0" y="-71438"/>
            <a:ext cx="9144000" cy="1143001"/>
          </a:xfrm>
        </p:spPr>
        <p:txBody>
          <a:bodyPr/>
          <a:lstStyle/>
          <a:p>
            <a:pPr>
              <a:defRPr/>
            </a:pPr>
            <a:r>
              <a:rPr lang="en-US" sz="3600" dirty="0" err="1" smtClean="0">
                <a:solidFill>
                  <a:srgbClr val="FFFF00"/>
                </a:solidFill>
                <a:latin typeface="+mn-lt"/>
                <a:cs typeface="Times New Roman" pitchFamily="18" charset="0"/>
              </a:rPr>
              <a:t>GnRH</a:t>
            </a:r>
            <a:r>
              <a:rPr lang="en-US" sz="3600" dirty="0" smtClean="0">
                <a:solidFill>
                  <a:srgbClr val="FFFF00"/>
                </a:solidFill>
                <a:latin typeface="+mn-lt"/>
                <a:cs typeface="Times New Roman" pitchFamily="18" charset="0"/>
              </a:rPr>
              <a:t> agonist </a:t>
            </a:r>
            <a:r>
              <a:rPr lang="tr-TR" sz="3600" i="1" dirty="0" smtClean="0">
                <a:solidFill>
                  <a:srgbClr val="FFFF00"/>
                </a:solidFill>
                <a:latin typeface="+mn-lt"/>
                <a:cs typeface="Times New Roman" pitchFamily="18" charset="0"/>
              </a:rPr>
              <a:t>vs</a:t>
            </a:r>
            <a:r>
              <a:rPr lang="en-US" sz="3600" dirty="0" smtClean="0">
                <a:solidFill>
                  <a:srgbClr val="FFFF00"/>
                </a:solidFill>
                <a:latin typeface="+mn-lt"/>
                <a:cs typeface="Times New Roman" pitchFamily="18" charset="0"/>
              </a:rPr>
              <a:t> no agonist before IVF</a:t>
            </a:r>
            <a:br>
              <a:rPr lang="en-US" sz="3600" dirty="0" smtClean="0">
                <a:solidFill>
                  <a:srgbClr val="FFFF00"/>
                </a:solidFill>
                <a:latin typeface="+mn-lt"/>
                <a:cs typeface="Times New Roman" pitchFamily="18" charset="0"/>
              </a:rPr>
            </a:br>
            <a:r>
              <a:rPr lang="en-US" sz="3200" dirty="0" smtClean="0">
                <a:solidFill>
                  <a:srgbClr val="00FFFF"/>
                </a:solidFill>
                <a:latin typeface="+mn-lt"/>
                <a:cs typeface="Times New Roman" pitchFamily="18" charset="0"/>
              </a:rPr>
              <a:t>(Clinical pregnancy rate per woman)</a:t>
            </a:r>
          </a:p>
        </p:txBody>
      </p:sp>
      <p:pic>
        <p:nvPicPr>
          <p:cNvPr id="48131" name="Picture 3" descr="GNRH BEFORE IVF IN ENDOMETRIOSIS - CPR"/>
          <p:cNvPicPr>
            <a:picLocks noGrp="1" noChangeAspect="1" noChangeArrowheads="1"/>
          </p:cNvPicPr>
          <p:nvPr>
            <p:ph idx="1"/>
          </p:nvPr>
        </p:nvPicPr>
        <p:blipFill>
          <a:blip r:embed="rId3" cstate="print"/>
          <a:srcRect/>
          <a:stretch>
            <a:fillRect/>
          </a:stretch>
        </p:blipFill>
        <p:spPr>
          <a:xfrm>
            <a:off x="0" y="1290638"/>
            <a:ext cx="9144000" cy="3352800"/>
          </a:xfrm>
        </p:spPr>
      </p:pic>
      <p:sp>
        <p:nvSpPr>
          <p:cNvPr id="48132" name="Text Box 4"/>
          <p:cNvSpPr txBox="1">
            <a:spLocks noChangeArrowheads="1"/>
          </p:cNvSpPr>
          <p:nvPr/>
        </p:nvSpPr>
        <p:spPr bwMode="auto">
          <a:xfrm>
            <a:off x="428625" y="928688"/>
            <a:ext cx="8534400" cy="400050"/>
          </a:xfrm>
          <a:prstGeom prst="rect">
            <a:avLst/>
          </a:prstGeom>
          <a:noFill/>
          <a:ln w="9525">
            <a:noFill/>
            <a:miter lim="800000"/>
            <a:headEnd/>
            <a:tailEnd/>
          </a:ln>
        </p:spPr>
        <p:txBody>
          <a:bodyPr>
            <a:spAutoFit/>
          </a:bodyPr>
          <a:lstStyle/>
          <a:p>
            <a:pPr algn="ctr">
              <a:spcBef>
                <a:spcPct val="50000"/>
              </a:spcBef>
            </a:pPr>
            <a:r>
              <a:rPr lang="en-US" sz="2000" i="1">
                <a:solidFill>
                  <a:srgbClr val="FF0000"/>
                </a:solidFill>
              </a:rPr>
              <a:t>Sallam et al, Cochrane Database Syst Rev 25;(1):CD004635, 2006</a:t>
            </a:r>
            <a:r>
              <a:rPr lang="en-US" sz="2000">
                <a:solidFill>
                  <a:srgbClr val="FF0000"/>
                </a:solidFill>
              </a:rPr>
              <a:t> </a:t>
            </a:r>
          </a:p>
        </p:txBody>
      </p:sp>
      <p:sp>
        <p:nvSpPr>
          <p:cNvPr id="48133" name="TextBox 5"/>
          <p:cNvSpPr txBox="1">
            <a:spLocks noChangeArrowheads="1"/>
          </p:cNvSpPr>
          <p:nvPr/>
        </p:nvSpPr>
        <p:spPr bwMode="auto">
          <a:xfrm>
            <a:off x="142875" y="4572000"/>
            <a:ext cx="9144000" cy="3046413"/>
          </a:xfrm>
          <a:prstGeom prst="rect">
            <a:avLst/>
          </a:prstGeom>
          <a:noFill/>
          <a:ln w="9525">
            <a:noFill/>
            <a:miter lim="800000"/>
            <a:headEnd/>
            <a:tailEnd/>
          </a:ln>
        </p:spPr>
        <p:txBody>
          <a:bodyPr>
            <a:spAutoFit/>
          </a:bodyPr>
          <a:lstStyle/>
          <a:p>
            <a:r>
              <a:rPr lang="tr-TR"/>
              <a:t>Live birth rate 			</a:t>
            </a:r>
            <a:r>
              <a:rPr lang="en-US"/>
              <a:t>OR 9.19, </a:t>
            </a:r>
            <a:r>
              <a:rPr lang="tr-TR" sz="1800"/>
              <a:t>(</a:t>
            </a:r>
            <a:r>
              <a:rPr lang="en-US" sz="1800"/>
              <a:t>95% CI 1.08 to 78.22)</a:t>
            </a:r>
            <a:endParaRPr lang="tr-TR"/>
          </a:p>
          <a:p>
            <a:r>
              <a:rPr lang="tr-TR">
                <a:solidFill>
                  <a:srgbClr val="00FFFF"/>
                </a:solidFill>
              </a:rPr>
              <a:t>Clinical pregnancy rate		</a:t>
            </a:r>
            <a:r>
              <a:rPr lang="en-US">
                <a:solidFill>
                  <a:srgbClr val="00FFFF"/>
                </a:solidFill>
              </a:rPr>
              <a:t>OR 4.28, </a:t>
            </a:r>
            <a:r>
              <a:rPr lang="tr-TR" sz="1800">
                <a:solidFill>
                  <a:srgbClr val="00FFFF"/>
                </a:solidFill>
              </a:rPr>
              <a:t>(</a:t>
            </a:r>
            <a:r>
              <a:rPr lang="en-US" sz="1800">
                <a:solidFill>
                  <a:srgbClr val="00FFFF"/>
                </a:solidFill>
              </a:rPr>
              <a:t>95% CI 2.00 to 9.15</a:t>
            </a:r>
            <a:r>
              <a:rPr lang="tr-TR" sz="1800">
                <a:solidFill>
                  <a:srgbClr val="00FFFF"/>
                </a:solidFill>
              </a:rPr>
              <a:t>)</a:t>
            </a:r>
          </a:p>
          <a:p>
            <a:endParaRPr lang="tr-TR" sz="1800">
              <a:solidFill>
                <a:srgbClr val="00FFFF"/>
              </a:solidFill>
            </a:endParaRPr>
          </a:p>
          <a:p>
            <a:r>
              <a:rPr lang="en-US" sz="1800"/>
              <a:t>CONCLUSIONS: The administration of GnRH agonists for a period of </a:t>
            </a:r>
            <a:r>
              <a:rPr lang="en-US" sz="1800">
                <a:solidFill>
                  <a:srgbClr val="00FF00"/>
                </a:solidFill>
              </a:rPr>
              <a:t>three to six months</a:t>
            </a:r>
            <a:r>
              <a:rPr lang="en-US" sz="1800"/>
              <a:t> </a:t>
            </a:r>
            <a:r>
              <a:rPr lang="en-US" sz="1800">
                <a:solidFill>
                  <a:srgbClr val="00FF00"/>
                </a:solidFill>
              </a:rPr>
              <a:t>prior to IVF or ICSI </a:t>
            </a:r>
            <a:r>
              <a:rPr lang="en-US" sz="1800"/>
              <a:t>in women with endometriosis increases the odds of </a:t>
            </a:r>
            <a:r>
              <a:rPr lang="en-US" sz="1800">
                <a:solidFill>
                  <a:srgbClr val="00FF00"/>
                </a:solidFill>
              </a:rPr>
              <a:t>clinical pregnancy by fourfold</a:t>
            </a:r>
            <a:r>
              <a:rPr lang="en-US" sz="1800"/>
              <a:t>. Data regarding adverse effects of this therapy on the mother or fetus are not available at present</a:t>
            </a:r>
            <a:r>
              <a:rPr lang="en-US"/>
              <a:t>.</a:t>
            </a:r>
            <a:endParaRPr lang="tr-TR"/>
          </a:p>
          <a:p>
            <a:endParaRPr lang="tr-TR">
              <a:solidFill>
                <a:srgbClr val="00FFFF"/>
              </a:solidFill>
            </a:endParaRPr>
          </a:p>
          <a:p>
            <a:endParaRPr lang="en-US"/>
          </a:p>
        </p:txBody>
      </p:sp>
      <p:sp>
        <p:nvSpPr>
          <p:cNvPr id="7" name="Rectangle 6"/>
          <p:cNvSpPr/>
          <p:nvPr/>
        </p:nvSpPr>
        <p:spPr bwMode="auto">
          <a:xfrm>
            <a:off x="5429250" y="3214688"/>
            <a:ext cx="3286125" cy="500062"/>
          </a:xfrm>
          <a:prstGeom prst="rect">
            <a:avLst/>
          </a:prstGeom>
          <a:noFill/>
          <a:ln w="38100" cap="flat" cmpd="sng" algn="ctr">
            <a:solidFill>
              <a:srgbClr val="FF0000"/>
            </a:solidFill>
            <a:prstDash val="solid"/>
            <a:round/>
            <a:headEnd type="none" w="sm" len="sm"/>
            <a:tailEnd type="none" w="sm" len="sm"/>
          </a:ln>
          <a:effectLst/>
        </p:spPr>
        <p:txBody>
          <a:bodyPr/>
          <a:lstStyle/>
          <a:p>
            <a:pPr>
              <a:defRPr/>
            </a:pPr>
            <a:endParaRPr lang="en-US">
              <a:effectLst>
                <a:outerShdw blurRad="38100" dist="38100" dir="2700000" algn="tl">
                  <a:srgbClr val="000000">
                    <a:alpha val="43137"/>
                  </a:srgbClr>
                </a:outerShdw>
              </a:effectLst>
            </a:endParaRPr>
          </a:p>
        </p:txBody>
      </p:sp>
      <p:sp>
        <p:nvSpPr>
          <p:cNvPr id="48135" name="TextBox 7"/>
          <p:cNvSpPr txBox="1">
            <a:spLocks noChangeArrowheads="1"/>
          </p:cNvSpPr>
          <p:nvPr/>
        </p:nvSpPr>
        <p:spPr bwMode="auto">
          <a:xfrm>
            <a:off x="4143375" y="3263900"/>
            <a:ext cx="857250" cy="307975"/>
          </a:xfrm>
          <a:prstGeom prst="rect">
            <a:avLst/>
          </a:prstGeom>
          <a:noFill/>
          <a:ln w="9525">
            <a:noFill/>
            <a:miter lim="800000"/>
            <a:headEnd/>
            <a:tailEnd/>
          </a:ln>
        </p:spPr>
        <p:txBody>
          <a:bodyPr>
            <a:spAutoFit/>
          </a:bodyPr>
          <a:lstStyle/>
          <a:p>
            <a:r>
              <a:rPr lang="tr-TR" sz="1400">
                <a:solidFill>
                  <a:srgbClr val="FF0000"/>
                </a:solidFill>
              </a:rPr>
              <a:t>N=165</a:t>
            </a:r>
            <a:endParaRPr lang="en-US" sz="1400">
              <a:solidFill>
                <a:srgbClr val="FF0000"/>
              </a:solidFill>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7170" name="Title 1"/>
          <p:cNvSpPr>
            <a:spLocks noGrp="1"/>
          </p:cNvSpPr>
          <p:nvPr>
            <p:ph type="title"/>
          </p:nvPr>
        </p:nvSpPr>
        <p:spPr>
          <a:xfrm>
            <a:off x="214313" y="571500"/>
            <a:ext cx="8572500" cy="1143000"/>
          </a:xfrm>
        </p:spPr>
        <p:txBody>
          <a:bodyPr/>
          <a:lstStyle/>
          <a:p>
            <a:r>
              <a:rPr lang="tr-TR" sz="3600" smtClean="0"/>
              <a:t>Adenomyozis tanısında hangisi </a:t>
            </a:r>
            <a:r>
              <a:rPr lang="tr-TR" sz="3600" u="sng" smtClean="0"/>
              <a:t>en az </a:t>
            </a:r>
            <a:r>
              <a:rPr lang="tr-TR" sz="3600" smtClean="0"/>
              <a:t>yardımcıdır?</a:t>
            </a:r>
            <a:endParaRPr lang="en-US" sz="3600" smtClean="0"/>
          </a:p>
        </p:txBody>
      </p:sp>
      <p:sp>
        <p:nvSpPr>
          <p:cNvPr id="7171" name="Content Placeholder 2"/>
          <p:cNvSpPr>
            <a:spLocks noGrp="1"/>
          </p:cNvSpPr>
          <p:nvPr>
            <p:ph idx="1"/>
          </p:nvPr>
        </p:nvSpPr>
        <p:spPr>
          <a:xfrm>
            <a:off x="685800" y="1928813"/>
            <a:ext cx="7772400" cy="4167187"/>
          </a:xfrm>
        </p:spPr>
        <p:txBody>
          <a:bodyPr/>
          <a:lstStyle/>
          <a:p>
            <a:pPr marL="457200" indent="-457200">
              <a:lnSpc>
                <a:spcPct val="150000"/>
              </a:lnSpc>
              <a:buFontTx/>
              <a:buAutoNum type="alphaLcPeriod"/>
            </a:pPr>
            <a:r>
              <a:rPr lang="tr-TR" smtClean="0"/>
              <a:t>2D-US</a:t>
            </a:r>
          </a:p>
          <a:p>
            <a:pPr marL="457200" indent="-457200">
              <a:lnSpc>
                <a:spcPct val="150000"/>
              </a:lnSpc>
              <a:buFontTx/>
              <a:buAutoNum type="alphaLcPeriod"/>
            </a:pPr>
            <a:r>
              <a:rPr lang="tr-TR" smtClean="0"/>
              <a:t>3D-US</a:t>
            </a:r>
          </a:p>
          <a:p>
            <a:pPr marL="457200" indent="-457200">
              <a:lnSpc>
                <a:spcPct val="150000"/>
              </a:lnSpc>
              <a:buFontTx/>
              <a:buAutoNum type="alphaLcPeriod"/>
            </a:pPr>
            <a:r>
              <a:rPr lang="tr-TR" smtClean="0"/>
              <a:t>Doppler US</a:t>
            </a:r>
          </a:p>
          <a:p>
            <a:pPr marL="457200" indent="-457200">
              <a:lnSpc>
                <a:spcPct val="150000"/>
              </a:lnSpc>
              <a:buFontTx/>
              <a:buAutoNum type="alphaLcPeriod"/>
            </a:pPr>
            <a:r>
              <a:rPr lang="tr-TR" smtClean="0"/>
              <a:t>BT</a:t>
            </a:r>
          </a:p>
          <a:p>
            <a:pPr marL="457200" indent="-457200">
              <a:lnSpc>
                <a:spcPct val="150000"/>
              </a:lnSpc>
              <a:buFontTx/>
              <a:buAutoNum type="alphaLcPeriod"/>
            </a:pPr>
            <a:r>
              <a:rPr lang="tr-TR" smtClean="0"/>
              <a:t>CA 125</a:t>
            </a:r>
          </a:p>
          <a:p>
            <a:pPr marL="457200" indent="-457200">
              <a:lnSpc>
                <a:spcPct val="150000"/>
              </a:lnSpc>
              <a:buFontTx/>
              <a:buAutoNum type="alphaLcPeriod"/>
            </a:pPr>
            <a:endParaRPr lang="en-US" smtClean="0"/>
          </a:p>
        </p:txBody>
      </p:sp>
    </p:spTree>
  </p:cSld>
  <p:clrMapOvr>
    <a:masterClrMapping/>
  </p:clrMapOvr>
  <p:transition/>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Title 1"/>
          <p:cNvSpPr>
            <a:spLocks noGrp="1"/>
          </p:cNvSpPr>
          <p:nvPr>
            <p:ph type="title"/>
          </p:nvPr>
        </p:nvSpPr>
        <p:spPr/>
        <p:txBody>
          <a:bodyPr/>
          <a:lstStyle/>
          <a:p>
            <a:endParaRPr lang="tr-TR" smtClean="0"/>
          </a:p>
        </p:txBody>
      </p:sp>
      <p:sp>
        <p:nvSpPr>
          <p:cNvPr id="55299" name="Content Placeholder 2"/>
          <p:cNvSpPr>
            <a:spLocks noGrp="1"/>
          </p:cNvSpPr>
          <p:nvPr>
            <p:ph idx="1"/>
          </p:nvPr>
        </p:nvSpPr>
        <p:spPr>
          <a:xfrm>
            <a:off x="214313" y="2714625"/>
            <a:ext cx="8929687" cy="4143375"/>
          </a:xfrm>
        </p:spPr>
        <p:txBody>
          <a:bodyPr/>
          <a:lstStyle/>
          <a:p>
            <a:r>
              <a:rPr lang="en-US" sz="2400" smtClean="0">
                <a:solidFill>
                  <a:srgbClr val="00FFFF"/>
                </a:solidFill>
              </a:rPr>
              <a:t>Four</a:t>
            </a:r>
            <a:r>
              <a:rPr lang="en-US" sz="2400" smtClean="0"/>
              <a:t> women, multiple unsuccessful </a:t>
            </a:r>
            <a:r>
              <a:rPr lang="tr-TR" sz="2400" smtClean="0"/>
              <a:t>I</a:t>
            </a:r>
            <a:r>
              <a:rPr lang="en-US" sz="2400" smtClean="0"/>
              <a:t>VF cycles</a:t>
            </a:r>
            <a:r>
              <a:rPr lang="tr-TR" sz="2400" smtClean="0"/>
              <a:t>; </a:t>
            </a:r>
          </a:p>
          <a:p>
            <a:r>
              <a:rPr lang="en-US" sz="2400" smtClean="0">
                <a:solidFill>
                  <a:srgbClr val="00FFFF"/>
                </a:solidFill>
              </a:rPr>
              <a:t>implantation </a:t>
            </a:r>
            <a:r>
              <a:rPr lang="tr-TR" sz="2400" smtClean="0">
                <a:solidFill>
                  <a:srgbClr val="00FFFF"/>
                </a:solidFill>
              </a:rPr>
              <a:t>failure </a:t>
            </a:r>
            <a:r>
              <a:rPr lang="tr-TR" sz="2400" smtClean="0"/>
              <a:t>(≈</a:t>
            </a:r>
            <a:r>
              <a:rPr lang="tr-TR" sz="2400" smtClean="0">
                <a:sym typeface="Symbol" pitchFamily="18" charset="2"/>
              </a:rPr>
              <a:t></a:t>
            </a:r>
            <a:r>
              <a:rPr lang="tr-TR" sz="2400" smtClean="0"/>
              <a:t> 15 </a:t>
            </a:r>
            <a:r>
              <a:rPr lang="en-US" sz="2400" smtClean="0"/>
              <a:t>good quality embryos</a:t>
            </a:r>
            <a:r>
              <a:rPr lang="tr-TR" sz="2400" smtClean="0"/>
              <a:t>…)</a:t>
            </a:r>
          </a:p>
          <a:p>
            <a:r>
              <a:rPr lang="tr-TR" sz="2400" smtClean="0">
                <a:sym typeface="Wingdings" pitchFamily="2" charset="2"/>
              </a:rPr>
              <a:t> c</a:t>
            </a:r>
            <a:r>
              <a:rPr lang="en-US" sz="2400" smtClean="0"/>
              <a:t>oexisting uterine </a:t>
            </a:r>
            <a:r>
              <a:rPr lang="en-US" sz="2400" smtClean="0">
                <a:solidFill>
                  <a:srgbClr val="FF3399"/>
                </a:solidFill>
              </a:rPr>
              <a:t>adenomyosis</a:t>
            </a:r>
            <a:r>
              <a:rPr lang="en-US" sz="2400" smtClean="0"/>
              <a:t>. </a:t>
            </a:r>
            <a:endParaRPr lang="tr-TR" sz="2400" smtClean="0"/>
          </a:p>
          <a:p>
            <a:r>
              <a:rPr lang="en-US" sz="2400" smtClean="0"/>
              <a:t>Endometrial biopsies</a:t>
            </a:r>
            <a:r>
              <a:rPr lang="tr-TR" sz="2400" smtClean="0"/>
              <a:t>: </a:t>
            </a:r>
            <a:r>
              <a:rPr lang="en-US" sz="2400" smtClean="0">
                <a:solidFill>
                  <a:srgbClr val="FF3399"/>
                </a:solidFill>
              </a:rPr>
              <a:t>adenomyosis</a:t>
            </a:r>
            <a:r>
              <a:rPr lang="en-US" sz="2400" smtClean="0"/>
              <a:t> was associated with a prominent aggregation of macrophages within the superficial endometrial</a:t>
            </a:r>
            <a:r>
              <a:rPr lang="tr-TR" sz="2400" smtClean="0"/>
              <a:t> </a:t>
            </a:r>
            <a:r>
              <a:rPr lang="en-US" sz="2400" smtClean="0"/>
              <a:t>glands, potentially interfering with embryo implantation. </a:t>
            </a:r>
            <a:endParaRPr lang="tr-TR" sz="2400" smtClean="0"/>
          </a:p>
          <a:p>
            <a:r>
              <a:rPr lang="en-US" sz="2400" smtClean="0"/>
              <a:t>The </a:t>
            </a:r>
            <a:r>
              <a:rPr lang="en-US" sz="2400" smtClean="0">
                <a:solidFill>
                  <a:srgbClr val="FF3399"/>
                </a:solidFill>
              </a:rPr>
              <a:t>inactivation of adenomyosis </a:t>
            </a:r>
            <a:r>
              <a:rPr lang="en-US" sz="2400" smtClean="0"/>
              <a:t>by an </a:t>
            </a:r>
            <a:r>
              <a:rPr lang="en-US" sz="2400" smtClean="0">
                <a:solidFill>
                  <a:srgbClr val="66FF33"/>
                </a:solidFill>
              </a:rPr>
              <a:t>ultra-long pituitary</a:t>
            </a:r>
            <a:r>
              <a:rPr lang="tr-TR" sz="2400" smtClean="0">
                <a:solidFill>
                  <a:srgbClr val="66FF33"/>
                </a:solidFill>
              </a:rPr>
              <a:t> </a:t>
            </a:r>
            <a:r>
              <a:rPr lang="en-US" sz="2400" smtClean="0">
                <a:solidFill>
                  <a:srgbClr val="66FF33"/>
                </a:solidFill>
              </a:rPr>
              <a:t>down</a:t>
            </a:r>
            <a:r>
              <a:rPr lang="tr-TR" sz="2400" smtClean="0">
                <a:solidFill>
                  <a:srgbClr val="66FF33"/>
                </a:solidFill>
              </a:rPr>
              <a:t> </a:t>
            </a:r>
            <a:r>
              <a:rPr lang="en-US" sz="2400" smtClean="0">
                <a:solidFill>
                  <a:srgbClr val="66FF33"/>
                </a:solidFill>
              </a:rPr>
              <a:t>regulation </a:t>
            </a:r>
            <a:r>
              <a:rPr lang="en-US" sz="2400" smtClean="0"/>
              <a:t>regime promptly resulted in </a:t>
            </a:r>
            <a:r>
              <a:rPr lang="en-US" sz="2400" u="sng" smtClean="0">
                <a:solidFill>
                  <a:srgbClr val="66FF33"/>
                </a:solidFill>
              </a:rPr>
              <a:t>successful pregnancy for all </a:t>
            </a:r>
            <a:r>
              <a:rPr lang="tr-TR" sz="2400" u="sng" smtClean="0">
                <a:solidFill>
                  <a:srgbClr val="66FF33"/>
                </a:solidFill>
              </a:rPr>
              <a:t>4 </a:t>
            </a:r>
            <a:r>
              <a:rPr lang="en-US" sz="2400" u="sng" smtClean="0">
                <a:solidFill>
                  <a:srgbClr val="66FF33"/>
                </a:solidFill>
              </a:rPr>
              <a:t>women</a:t>
            </a:r>
            <a:r>
              <a:rPr lang="en-US" sz="2400" smtClean="0"/>
              <a:t> in this case series.</a:t>
            </a:r>
          </a:p>
        </p:txBody>
      </p:sp>
      <p:pic>
        <p:nvPicPr>
          <p:cNvPr id="55300" name="Picture 2"/>
          <p:cNvPicPr>
            <a:picLocks noChangeAspect="1" noChangeArrowheads="1"/>
          </p:cNvPicPr>
          <p:nvPr/>
        </p:nvPicPr>
        <p:blipFill>
          <a:blip r:embed="rId3" cstate="print"/>
          <a:srcRect/>
          <a:stretch>
            <a:fillRect/>
          </a:stretch>
        </p:blipFill>
        <p:spPr bwMode="auto">
          <a:xfrm>
            <a:off x="0" y="0"/>
            <a:ext cx="9144000" cy="2713038"/>
          </a:xfrm>
          <a:prstGeom prst="rect">
            <a:avLst/>
          </a:prstGeom>
          <a:noFill/>
          <a:ln w="9525">
            <a:noFill/>
            <a:miter lim="800000"/>
            <a:headEnd/>
            <a:tailEnd/>
          </a:ln>
        </p:spPr>
      </p:pic>
      <p:sp>
        <p:nvSpPr>
          <p:cNvPr id="5" name="Rectangle 4"/>
          <p:cNvSpPr/>
          <p:nvPr/>
        </p:nvSpPr>
        <p:spPr bwMode="auto">
          <a:xfrm>
            <a:off x="4572000" y="1000108"/>
            <a:ext cx="3786214" cy="571504"/>
          </a:xfrm>
          <a:prstGeom prst="rect">
            <a:avLst/>
          </a:prstGeom>
          <a:noFill/>
          <a:ln w="63500" cap="flat" cmpd="sng" algn="ctr">
            <a:solidFill>
              <a:srgbClr val="FF3399"/>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Tree>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Title 1"/>
          <p:cNvSpPr>
            <a:spLocks noGrp="1"/>
          </p:cNvSpPr>
          <p:nvPr>
            <p:ph type="title"/>
          </p:nvPr>
        </p:nvSpPr>
        <p:spPr/>
        <p:txBody>
          <a:bodyPr/>
          <a:lstStyle/>
          <a:p>
            <a:endParaRPr lang="tr-TR" smtClean="0"/>
          </a:p>
        </p:txBody>
      </p:sp>
      <p:sp>
        <p:nvSpPr>
          <p:cNvPr id="52227" name="Content Placeholder 2"/>
          <p:cNvSpPr>
            <a:spLocks noGrp="1"/>
          </p:cNvSpPr>
          <p:nvPr>
            <p:ph idx="1"/>
          </p:nvPr>
        </p:nvSpPr>
        <p:spPr>
          <a:xfrm>
            <a:off x="428625" y="3143250"/>
            <a:ext cx="8358188" cy="3714750"/>
          </a:xfrm>
        </p:spPr>
        <p:txBody>
          <a:bodyPr/>
          <a:lstStyle/>
          <a:p>
            <a:pPr>
              <a:buFontTx/>
              <a:buNone/>
            </a:pPr>
            <a:r>
              <a:rPr lang="tr-TR" sz="2800" u="sng" smtClean="0"/>
              <a:t>“…A</a:t>
            </a:r>
            <a:r>
              <a:rPr lang="en-US" sz="2800" u="sng" smtClean="0"/>
              <a:t>ll women with </a:t>
            </a:r>
            <a:r>
              <a:rPr lang="en-US" sz="2800" u="sng" smtClean="0">
                <a:solidFill>
                  <a:srgbClr val="FFFF00"/>
                </a:solidFill>
              </a:rPr>
              <a:t>implantation failure </a:t>
            </a:r>
            <a:r>
              <a:rPr lang="tr-TR" sz="2800" u="sng" smtClean="0">
                <a:solidFill>
                  <a:srgbClr val="FFFF00"/>
                </a:solidFill>
              </a:rPr>
              <a:t>in IVF </a:t>
            </a:r>
            <a:r>
              <a:rPr lang="en-US" sz="2800" u="sng" smtClean="0">
                <a:solidFill>
                  <a:srgbClr val="FF0000"/>
                </a:solidFill>
              </a:rPr>
              <a:t>should have a pelvic</a:t>
            </a:r>
            <a:r>
              <a:rPr lang="tr-TR" sz="2800" u="sng" smtClean="0">
                <a:solidFill>
                  <a:srgbClr val="FF0000"/>
                </a:solidFill>
              </a:rPr>
              <a:t> </a:t>
            </a:r>
            <a:r>
              <a:rPr lang="en-US" sz="2800" u="sng" smtClean="0">
                <a:solidFill>
                  <a:srgbClr val="FF0000"/>
                </a:solidFill>
              </a:rPr>
              <a:t>MRI</a:t>
            </a:r>
            <a:r>
              <a:rPr lang="en-US" sz="2800" u="sng" smtClean="0"/>
              <a:t>, followed by a trial of </a:t>
            </a:r>
            <a:r>
              <a:rPr lang="en-US" sz="2800" u="sng" smtClean="0">
                <a:solidFill>
                  <a:srgbClr val="FF3399"/>
                </a:solidFill>
              </a:rPr>
              <a:t>ultra-long pituitary</a:t>
            </a:r>
            <a:r>
              <a:rPr lang="tr-TR" sz="2800" u="sng" smtClean="0">
                <a:solidFill>
                  <a:srgbClr val="FF3399"/>
                </a:solidFill>
              </a:rPr>
              <a:t> d</a:t>
            </a:r>
            <a:r>
              <a:rPr lang="en-US" sz="2800" u="sng" smtClean="0">
                <a:solidFill>
                  <a:srgbClr val="FF3399"/>
                </a:solidFill>
              </a:rPr>
              <a:t>own</a:t>
            </a:r>
            <a:r>
              <a:rPr lang="tr-TR" sz="2800" u="sng" smtClean="0">
                <a:solidFill>
                  <a:srgbClr val="FF3399"/>
                </a:solidFill>
              </a:rPr>
              <a:t>-</a:t>
            </a:r>
            <a:r>
              <a:rPr lang="en-US" sz="2800" u="sng" smtClean="0">
                <a:solidFill>
                  <a:srgbClr val="FF3399"/>
                </a:solidFill>
              </a:rPr>
              <a:t>regulation if </a:t>
            </a:r>
            <a:r>
              <a:rPr lang="en-US" sz="2800" u="sng" smtClean="0">
                <a:solidFill>
                  <a:srgbClr val="FF0000"/>
                </a:solidFill>
              </a:rPr>
              <a:t>adenomyosis is identified</a:t>
            </a:r>
            <a:r>
              <a:rPr lang="en-US" sz="2800" u="sng" smtClean="0"/>
              <a:t>, because the</a:t>
            </a:r>
            <a:r>
              <a:rPr lang="tr-TR" sz="2800" u="sng" smtClean="0"/>
              <a:t> </a:t>
            </a:r>
            <a:r>
              <a:rPr lang="en-US" sz="2800" u="sng" smtClean="0"/>
              <a:t>continuation of standard IVF treatment is unlikely to be of a</a:t>
            </a:r>
            <a:r>
              <a:rPr lang="tr-TR" sz="2800" u="sng" smtClean="0"/>
              <a:t> </a:t>
            </a:r>
            <a:r>
              <a:rPr lang="en-US" sz="2800" u="sng" smtClean="0"/>
              <a:t>significant </a:t>
            </a:r>
            <a:r>
              <a:rPr lang="tr-TR" sz="2800" u="sng" smtClean="0"/>
              <a:t> </a:t>
            </a:r>
            <a:r>
              <a:rPr lang="en-US" sz="2800" u="sng" smtClean="0"/>
              <a:t>benefit…</a:t>
            </a:r>
            <a:r>
              <a:rPr lang="tr-TR" sz="2800" u="sng" smtClean="0"/>
              <a:t>”</a:t>
            </a:r>
            <a:endParaRPr lang="en-US" sz="2800" u="sng" smtClean="0"/>
          </a:p>
        </p:txBody>
      </p:sp>
      <p:pic>
        <p:nvPicPr>
          <p:cNvPr id="52228" name="Picture 2"/>
          <p:cNvPicPr>
            <a:picLocks noChangeAspect="1" noChangeArrowheads="1"/>
          </p:cNvPicPr>
          <p:nvPr/>
        </p:nvPicPr>
        <p:blipFill>
          <a:blip r:embed="rId3" cstate="print"/>
          <a:srcRect/>
          <a:stretch>
            <a:fillRect/>
          </a:stretch>
        </p:blipFill>
        <p:spPr bwMode="auto">
          <a:xfrm>
            <a:off x="0" y="0"/>
            <a:ext cx="9144000" cy="2713038"/>
          </a:xfrm>
          <a:prstGeom prst="rect">
            <a:avLst/>
          </a:prstGeom>
          <a:noFill/>
          <a:ln w="9525">
            <a:noFill/>
            <a:miter lim="800000"/>
            <a:headEnd/>
            <a:tailEnd/>
          </a:ln>
        </p:spPr>
      </p:pic>
      <p:sp>
        <p:nvSpPr>
          <p:cNvPr id="5" name="Rectangle 4"/>
          <p:cNvSpPr/>
          <p:nvPr/>
        </p:nvSpPr>
        <p:spPr bwMode="auto">
          <a:xfrm>
            <a:off x="4572000" y="1000108"/>
            <a:ext cx="3786214" cy="571504"/>
          </a:xfrm>
          <a:prstGeom prst="rect">
            <a:avLst/>
          </a:prstGeom>
          <a:noFill/>
          <a:ln w="63500" cap="flat" cmpd="sng" algn="ctr">
            <a:solidFill>
              <a:srgbClr val="FF3399"/>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Tree>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4275" name="Başlık 1"/>
          <p:cNvSpPr>
            <a:spLocks noGrp="1"/>
          </p:cNvSpPr>
          <p:nvPr>
            <p:ph type="title"/>
          </p:nvPr>
        </p:nvSpPr>
        <p:spPr>
          <a:xfrm>
            <a:off x="0" y="-142875"/>
            <a:ext cx="9144000" cy="1428750"/>
          </a:xfrm>
        </p:spPr>
        <p:txBody>
          <a:bodyPr/>
          <a:lstStyle/>
          <a:p>
            <a:r>
              <a:rPr lang="en-GB" sz="2800" smtClean="0">
                <a:solidFill>
                  <a:srgbClr val="FFFF00"/>
                </a:solidFill>
              </a:rPr>
              <a:t>Use of oral contraceptives in women with</a:t>
            </a:r>
            <a:br>
              <a:rPr lang="en-GB" sz="2800" smtClean="0">
                <a:solidFill>
                  <a:srgbClr val="FFFF00"/>
                </a:solidFill>
              </a:rPr>
            </a:br>
            <a:r>
              <a:rPr lang="en-GB" sz="2800" smtClean="0">
                <a:solidFill>
                  <a:srgbClr val="FFFF00"/>
                </a:solidFill>
              </a:rPr>
              <a:t>endometriosis before assisted reproduction</a:t>
            </a:r>
            <a:r>
              <a:rPr lang="tr-TR" sz="2800" smtClean="0">
                <a:solidFill>
                  <a:srgbClr val="FFFF00"/>
                </a:solidFill>
              </a:rPr>
              <a:t> t</a:t>
            </a:r>
            <a:r>
              <a:rPr lang="en-GB" sz="2800" smtClean="0">
                <a:solidFill>
                  <a:srgbClr val="FFFF00"/>
                </a:solidFill>
              </a:rPr>
              <a:t>reatment improves</a:t>
            </a:r>
            <a:r>
              <a:rPr lang="tr-TR" sz="2800" smtClean="0">
                <a:solidFill>
                  <a:srgbClr val="FFFF00"/>
                </a:solidFill>
              </a:rPr>
              <a:t> </a:t>
            </a:r>
            <a:r>
              <a:rPr lang="en-GB" sz="2800" smtClean="0">
                <a:solidFill>
                  <a:srgbClr val="FFFF00"/>
                </a:solidFill>
              </a:rPr>
              <a:t>outcomes</a:t>
            </a:r>
          </a:p>
        </p:txBody>
      </p:sp>
      <p:sp>
        <p:nvSpPr>
          <p:cNvPr id="54276" name="İçerik Yer Tutucusu 2"/>
          <p:cNvSpPr>
            <a:spLocks noGrp="1"/>
          </p:cNvSpPr>
          <p:nvPr>
            <p:ph idx="1"/>
          </p:nvPr>
        </p:nvSpPr>
        <p:spPr>
          <a:xfrm>
            <a:off x="0" y="1143000"/>
            <a:ext cx="9144000" cy="4114800"/>
          </a:xfrm>
        </p:spPr>
        <p:txBody>
          <a:bodyPr/>
          <a:lstStyle/>
          <a:p>
            <a:r>
              <a:rPr lang="en-GB" sz="2400" dirty="0" smtClean="0"/>
              <a:t>In women with endometriosis, </a:t>
            </a:r>
            <a:r>
              <a:rPr lang="en-GB" sz="2400" u="sng" dirty="0" smtClean="0">
                <a:solidFill>
                  <a:srgbClr val="00FFFF"/>
                </a:solidFill>
              </a:rPr>
              <a:t>including those with </a:t>
            </a:r>
            <a:r>
              <a:rPr lang="en-GB" sz="2400" u="sng" dirty="0" err="1" smtClean="0">
                <a:solidFill>
                  <a:srgbClr val="00FFFF"/>
                </a:solidFill>
              </a:rPr>
              <a:t>endometriomas</a:t>
            </a:r>
            <a:r>
              <a:rPr lang="en-GB" sz="2400" u="sng" dirty="0" smtClean="0"/>
              <a:t>,</a:t>
            </a:r>
            <a:r>
              <a:rPr lang="en-GB" sz="2400" dirty="0" smtClean="0"/>
              <a:t> </a:t>
            </a:r>
            <a:r>
              <a:rPr lang="en-GB" sz="2400" dirty="0" smtClean="0">
                <a:solidFill>
                  <a:srgbClr val="FF3399"/>
                </a:solidFill>
              </a:rPr>
              <a:t>6 to 8 weeks of continuous use of oral contraception (OC) before </a:t>
            </a:r>
            <a:r>
              <a:rPr lang="en-GB" sz="2400" dirty="0" smtClean="0"/>
              <a:t>assisted reproduction treatment (ART) maintains ART outcomes comparable with the outcomes of age-matched controls without endometriosis. </a:t>
            </a:r>
          </a:p>
          <a:p>
            <a:r>
              <a:rPr lang="en-GB" sz="2400" dirty="0" smtClean="0"/>
              <a:t>In contrast, ART outcomes are markedly compromised in endometriosis patients who are not </a:t>
            </a:r>
            <a:r>
              <a:rPr lang="en-GB" sz="2400" dirty="0" err="1" smtClean="0"/>
              <a:t>pretreated</a:t>
            </a:r>
            <a:r>
              <a:rPr lang="en-GB" sz="2400" dirty="0" smtClean="0"/>
              <a:t> with OC. </a:t>
            </a:r>
            <a:endParaRPr lang="tr-TR" sz="2400" dirty="0" smtClean="0"/>
          </a:p>
          <a:p>
            <a:r>
              <a:rPr lang="en-GB" sz="2400" dirty="0" smtClean="0"/>
              <a:t>Ovarian responsiveness to stimulation was not altered </a:t>
            </a:r>
            <a:r>
              <a:rPr lang="en-GB" sz="2400" dirty="0" smtClean="0">
                <a:solidFill>
                  <a:srgbClr val="FF3399"/>
                </a:solidFill>
              </a:rPr>
              <a:t>by 6 to 8 weeks’ use of pre-ART OC</a:t>
            </a:r>
            <a:r>
              <a:rPr lang="tr-TR" sz="2400" dirty="0" smtClean="0">
                <a:solidFill>
                  <a:srgbClr val="FF3399"/>
                </a:solidFill>
              </a:rPr>
              <a:t> </a:t>
            </a:r>
            <a:r>
              <a:rPr lang="tr-TR" sz="2000" dirty="0" smtClean="0"/>
              <a:t>(</a:t>
            </a:r>
            <a:r>
              <a:rPr lang="en-US" sz="2000" dirty="0" smtClean="0"/>
              <a:t>0.03 mg of </a:t>
            </a:r>
            <a:r>
              <a:rPr lang="en-US" sz="2000" dirty="0" err="1" smtClean="0"/>
              <a:t>ethinyl</a:t>
            </a:r>
            <a:r>
              <a:rPr lang="en-US" sz="2000" dirty="0" smtClean="0"/>
              <a:t> E2 (EE) and 0.125 mg of </a:t>
            </a:r>
            <a:r>
              <a:rPr lang="en-US" sz="2000" dirty="0" err="1" smtClean="0"/>
              <a:t>levonorgestrel</a:t>
            </a:r>
            <a:r>
              <a:rPr lang="en-US" sz="2000" dirty="0" smtClean="0"/>
              <a:t> </a:t>
            </a:r>
            <a:r>
              <a:rPr lang="tr-TR" sz="2000" dirty="0" smtClean="0"/>
              <a:t>)</a:t>
            </a:r>
            <a:r>
              <a:rPr lang="en-GB" sz="2000" dirty="0" smtClean="0"/>
              <a:t>, </a:t>
            </a:r>
            <a:r>
              <a:rPr lang="en-GB" sz="2400" dirty="0" smtClean="0"/>
              <a:t>including in poor responders with </a:t>
            </a:r>
            <a:r>
              <a:rPr lang="en-GB" sz="2400" dirty="0" err="1" smtClean="0"/>
              <a:t>endometriomas</a:t>
            </a:r>
            <a:r>
              <a:rPr lang="tr-TR" sz="2400" dirty="0" smtClean="0"/>
              <a:t>. </a:t>
            </a:r>
          </a:p>
          <a:p>
            <a:r>
              <a:rPr lang="tr-TR" sz="2400" dirty="0" smtClean="0"/>
              <a:t>(</a:t>
            </a:r>
            <a:r>
              <a:rPr lang="en-US" sz="2400" dirty="0" smtClean="0"/>
              <a:t>he </a:t>
            </a:r>
            <a:r>
              <a:rPr lang="en-US" sz="2400" dirty="0" err="1" smtClean="0"/>
              <a:t>GnRH</a:t>
            </a:r>
            <a:r>
              <a:rPr lang="en-US" sz="2400" dirty="0" smtClean="0"/>
              <a:t>-agonist long protocol was the standard</a:t>
            </a:r>
            <a:r>
              <a:rPr lang="tr-TR" sz="2400" dirty="0" smtClean="0"/>
              <a:t> </a:t>
            </a:r>
            <a:r>
              <a:rPr lang="en-US" sz="2400" dirty="0" smtClean="0"/>
              <a:t>protocol used in the majority (&gt;75%) of </a:t>
            </a:r>
            <a:r>
              <a:rPr lang="tr-TR" sz="2400" dirty="0" smtClean="0"/>
              <a:t>e</a:t>
            </a:r>
            <a:r>
              <a:rPr lang="en-US" sz="2400" dirty="0" err="1" smtClean="0"/>
              <a:t>ndometriosis</a:t>
            </a:r>
            <a:r>
              <a:rPr lang="en-US" sz="2400" dirty="0" smtClean="0"/>
              <a:t> and control</a:t>
            </a:r>
            <a:r>
              <a:rPr lang="tr-TR" sz="2400" dirty="0" smtClean="0"/>
              <a:t> </a:t>
            </a:r>
            <a:r>
              <a:rPr lang="en-US" sz="2400" dirty="0" smtClean="0"/>
              <a:t>patient</a:t>
            </a:r>
            <a:r>
              <a:rPr lang="tr-TR" sz="2400" dirty="0" smtClean="0"/>
              <a:t>s</a:t>
            </a:r>
          </a:p>
        </p:txBody>
      </p:sp>
      <p:sp>
        <p:nvSpPr>
          <p:cNvPr id="54277" name="Metin kutusu 3"/>
          <p:cNvSpPr txBox="1">
            <a:spLocks noChangeArrowheads="1"/>
          </p:cNvSpPr>
          <p:nvPr/>
        </p:nvSpPr>
        <p:spPr bwMode="auto">
          <a:xfrm>
            <a:off x="5786438" y="6457950"/>
            <a:ext cx="3035300" cy="400050"/>
          </a:xfrm>
          <a:prstGeom prst="rect">
            <a:avLst/>
          </a:prstGeom>
          <a:noFill/>
          <a:ln w="9525">
            <a:noFill/>
            <a:miter lim="800000"/>
            <a:headEnd/>
            <a:tailEnd/>
          </a:ln>
        </p:spPr>
        <p:txBody>
          <a:bodyPr wrap="none">
            <a:spAutoFit/>
          </a:bodyPr>
          <a:lstStyle/>
          <a:p>
            <a:pPr eaLnBrk="0" hangingPunct="0"/>
            <a:r>
              <a:rPr lang="en-GB" sz="2000">
                <a:solidFill>
                  <a:srgbClr val="FF0000"/>
                </a:solidFill>
              </a:rPr>
              <a:t>Dominique de Ziegler, 2010</a:t>
            </a:r>
          </a:p>
        </p:txBody>
      </p:sp>
    </p:spTree>
  </p:cSld>
  <p:clrMapOvr>
    <a:masterClrMapping/>
  </p:clrMapOvr>
  <p:transition/>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Rectangle 4"/>
          <p:cNvSpPr/>
          <p:nvPr/>
        </p:nvSpPr>
        <p:spPr bwMode="auto">
          <a:xfrm>
            <a:off x="0" y="2285992"/>
            <a:ext cx="9144000" cy="2214578"/>
          </a:xfrm>
          <a:prstGeom prst="rect">
            <a:avLst/>
          </a:prstGeom>
          <a:solidFill>
            <a:schemeClr val="accent1">
              <a:lumMod val="50000"/>
              <a:alpha val="36000"/>
            </a:schemeClr>
          </a:solidFill>
          <a:ln w="12700" cap="flat" cmpd="sng" algn="ctr">
            <a:noFill/>
            <a:prstDash val="solid"/>
            <a:round/>
            <a:headEnd type="none" w="sm" len="sm"/>
            <a:tailEnd type="none" w="sm" len="sm"/>
          </a:ln>
          <a:effectLst/>
        </p:spPr>
        <p:txBody>
          <a:bodyPr/>
          <a:lstStyle/>
          <a:p>
            <a:pPr eaLnBrk="0" hangingPunct="0">
              <a:defRPr/>
            </a:pPr>
            <a:endParaRPr lang="en-US">
              <a:effectLst>
                <a:outerShdw blurRad="38100" dist="38100" dir="2700000" algn="tl">
                  <a:srgbClr val="000000">
                    <a:alpha val="43137"/>
                  </a:srgbClr>
                </a:outerShdw>
              </a:effectLst>
              <a:cs typeface="+mn-cs"/>
            </a:endParaRPr>
          </a:p>
        </p:txBody>
      </p:sp>
      <p:sp>
        <p:nvSpPr>
          <p:cNvPr id="54275" name="Başlık 1"/>
          <p:cNvSpPr>
            <a:spLocks noGrp="1"/>
          </p:cNvSpPr>
          <p:nvPr>
            <p:ph type="title"/>
          </p:nvPr>
        </p:nvSpPr>
        <p:spPr>
          <a:xfrm>
            <a:off x="0" y="-142875"/>
            <a:ext cx="9144000" cy="1428750"/>
          </a:xfrm>
        </p:spPr>
        <p:txBody>
          <a:bodyPr/>
          <a:lstStyle/>
          <a:p>
            <a:r>
              <a:rPr lang="en-GB" sz="2800" smtClean="0">
                <a:solidFill>
                  <a:srgbClr val="FFFF00"/>
                </a:solidFill>
              </a:rPr>
              <a:t>Use of oral contraceptives in women with</a:t>
            </a:r>
            <a:br>
              <a:rPr lang="en-GB" sz="2800" smtClean="0">
                <a:solidFill>
                  <a:srgbClr val="FFFF00"/>
                </a:solidFill>
              </a:rPr>
            </a:br>
            <a:r>
              <a:rPr lang="en-GB" sz="2800" smtClean="0">
                <a:solidFill>
                  <a:srgbClr val="FFFF00"/>
                </a:solidFill>
              </a:rPr>
              <a:t>endometriosis before assisted reproduction</a:t>
            </a:r>
            <a:r>
              <a:rPr lang="tr-TR" sz="2800" smtClean="0">
                <a:solidFill>
                  <a:srgbClr val="FFFF00"/>
                </a:solidFill>
              </a:rPr>
              <a:t> t</a:t>
            </a:r>
            <a:r>
              <a:rPr lang="en-GB" sz="2800" smtClean="0">
                <a:solidFill>
                  <a:srgbClr val="FFFF00"/>
                </a:solidFill>
              </a:rPr>
              <a:t>reatment improves</a:t>
            </a:r>
            <a:r>
              <a:rPr lang="tr-TR" sz="2800" smtClean="0">
                <a:solidFill>
                  <a:srgbClr val="FFFF00"/>
                </a:solidFill>
              </a:rPr>
              <a:t> </a:t>
            </a:r>
            <a:r>
              <a:rPr lang="en-GB" sz="2800" smtClean="0">
                <a:solidFill>
                  <a:srgbClr val="FFFF00"/>
                </a:solidFill>
              </a:rPr>
              <a:t>outcomes</a:t>
            </a:r>
          </a:p>
        </p:txBody>
      </p:sp>
      <p:sp>
        <p:nvSpPr>
          <p:cNvPr id="54276" name="İçerik Yer Tutucusu 2"/>
          <p:cNvSpPr>
            <a:spLocks noGrp="1"/>
          </p:cNvSpPr>
          <p:nvPr>
            <p:ph idx="1"/>
          </p:nvPr>
        </p:nvSpPr>
        <p:spPr>
          <a:xfrm>
            <a:off x="0" y="2428868"/>
            <a:ext cx="9144000" cy="4114800"/>
          </a:xfrm>
        </p:spPr>
        <p:txBody>
          <a:bodyPr/>
          <a:lstStyle/>
          <a:p>
            <a:r>
              <a:rPr lang="en-US" sz="2800" dirty="0" smtClean="0"/>
              <a:t>Our data indicate that </a:t>
            </a:r>
            <a:r>
              <a:rPr lang="en-US" sz="2800" dirty="0" smtClean="0">
                <a:solidFill>
                  <a:srgbClr val="00FF00"/>
                </a:solidFill>
              </a:rPr>
              <a:t>6 to 8 weeks of continuous OC use before</a:t>
            </a:r>
            <a:r>
              <a:rPr lang="tr-TR" sz="2800" dirty="0" smtClean="0">
                <a:solidFill>
                  <a:srgbClr val="00FF00"/>
                </a:solidFill>
              </a:rPr>
              <a:t> </a:t>
            </a:r>
            <a:r>
              <a:rPr lang="en-US" sz="2800" dirty="0" smtClean="0">
                <a:solidFill>
                  <a:srgbClr val="00FF00"/>
                </a:solidFill>
              </a:rPr>
              <a:t>ART </a:t>
            </a:r>
            <a:r>
              <a:rPr lang="en-US" sz="2800" dirty="0" smtClean="0"/>
              <a:t>not only improves outcomes in endometriosis but possibly is</a:t>
            </a:r>
            <a:r>
              <a:rPr lang="tr-TR" sz="2800" dirty="0" smtClean="0"/>
              <a:t> </a:t>
            </a:r>
            <a:r>
              <a:rPr lang="en-US" sz="2800" dirty="0" smtClean="0">
                <a:solidFill>
                  <a:srgbClr val="00FF00"/>
                </a:solidFill>
              </a:rPr>
              <a:t>as effective as 3 months of </a:t>
            </a:r>
            <a:r>
              <a:rPr lang="en-US" sz="2800" dirty="0" err="1" smtClean="0">
                <a:solidFill>
                  <a:srgbClr val="00FF00"/>
                </a:solidFill>
              </a:rPr>
              <a:t>GnRH</a:t>
            </a:r>
            <a:r>
              <a:rPr lang="en-US" sz="2800" dirty="0" smtClean="0">
                <a:solidFill>
                  <a:srgbClr val="00FF00"/>
                </a:solidFill>
              </a:rPr>
              <a:t>-agonist treatment </a:t>
            </a:r>
            <a:r>
              <a:rPr lang="tr-TR" sz="2800" dirty="0" smtClean="0">
                <a:solidFill>
                  <a:srgbClr val="00FF00"/>
                </a:solidFill>
              </a:rPr>
              <a:t> </a:t>
            </a:r>
            <a:r>
              <a:rPr lang="en-US" sz="2800" dirty="0" smtClean="0">
                <a:solidFill>
                  <a:srgbClr val="00FF00"/>
                </a:solidFill>
              </a:rPr>
              <a:t>before ART</a:t>
            </a:r>
            <a:endParaRPr lang="en-GB" sz="2800" dirty="0" smtClean="0">
              <a:solidFill>
                <a:srgbClr val="00FF00"/>
              </a:solidFill>
            </a:endParaRPr>
          </a:p>
          <a:p>
            <a:endParaRPr lang="tr-TR" sz="2800" dirty="0" smtClean="0"/>
          </a:p>
        </p:txBody>
      </p:sp>
      <p:sp>
        <p:nvSpPr>
          <p:cNvPr id="54277" name="Metin kutusu 3"/>
          <p:cNvSpPr txBox="1">
            <a:spLocks noChangeArrowheads="1"/>
          </p:cNvSpPr>
          <p:nvPr/>
        </p:nvSpPr>
        <p:spPr bwMode="auto">
          <a:xfrm>
            <a:off x="5786438" y="6457950"/>
            <a:ext cx="3035300" cy="400050"/>
          </a:xfrm>
          <a:prstGeom prst="rect">
            <a:avLst/>
          </a:prstGeom>
          <a:noFill/>
          <a:ln w="9525">
            <a:noFill/>
            <a:miter lim="800000"/>
            <a:headEnd/>
            <a:tailEnd/>
          </a:ln>
        </p:spPr>
        <p:txBody>
          <a:bodyPr wrap="none">
            <a:spAutoFit/>
          </a:bodyPr>
          <a:lstStyle/>
          <a:p>
            <a:pPr eaLnBrk="0" hangingPunct="0"/>
            <a:r>
              <a:rPr lang="en-GB" sz="2000">
                <a:solidFill>
                  <a:srgbClr val="FF0000"/>
                </a:solidFill>
              </a:rPr>
              <a:t>Dominique de Ziegler, 2010</a:t>
            </a:r>
          </a:p>
        </p:txBody>
      </p:sp>
    </p:spTree>
  </p:cSld>
  <p:clrMapOvr>
    <a:masterClrMapping/>
  </p:clrMapOvr>
  <p:transition/>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7171" name="Picture 3"/>
          <p:cNvPicPr>
            <a:picLocks noGrp="1" noChangeAspect="1" noChangeArrowheads="1"/>
          </p:cNvPicPr>
          <p:nvPr>
            <p:ph idx="1"/>
          </p:nvPr>
        </p:nvPicPr>
        <p:blipFill>
          <a:blip r:embed="rId2" cstate="print"/>
          <a:srcRect/>
          <a:stretch>
            <a:fillRect/>
          </a:stretch>
        </p:blipFill>
        <p:spPr bwMode="auto">
          <a:xfrm>
            <a:off x="0" y="-1"/>
            <a:ext cx="9144000" cy="6759529"/>
          </a:xfrm>
          <a:prstGeom prst="rect">
            <a:avLst/>
          </a:prstGeom>
          <a:noFill/>
          <a:ln w="9525">
            <a:noFill/>
            <a:miter lim="800000"/>
            <a:headEnd/>
            <a:tailEnd/>
          </a:ln>
          <a:effectLst/>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8194" name="Picture 2"/>
          <p:cNvPicPr>
            <a:picLocks noChangeAspect="1" noChangeArrowheads="1"/>
          </p:cNvPicPr>
          <p:nvPr/>
        </p:nvPicPr>
        <p:blipFill>
          <a:blip r:embed="rId2" cstate="print"/>
          <a:srcRect/>
          <a:stretch>
            <a:fillRect/>
          </a:stretch>
        </p:blipFill>
        <p:spPr bwMode="auto">
          <a:xfrm>
            <a:off x="-49925" y="0"/>
            <a:ext cx="9219580" cy="6857999"/>
          </a:xfrm>
          <a:prstGeom prst="rect">
            <a:avLst/>
          </a:prstGeom>
          <a:noFill/>
          <a:ln w="9525">
            <a:noFill/>
            <a:miter lim="800000"/>
            <a:headEnd/>
            <a:tailEnd/>
          </a:ln>
          <a:effectLst/>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9219" name="Picture 3"/>
          <p:cNvPicPr>
            <a:picLocks noChangeAspect="1" noChangeArrowheads="1"/>
          </p:cNvPicPr>
          <p:nvPr/>
        </p:nvPicPr>
        <p:blipFill>
          <a:blip r:embed="rId2" cstate="print"/>
          <a:srcRect/>
          <a:stretch>
            <a:fillRect/>
          </a:stretch>
        </p:blipFill>
        <p:spPr bwMode="auto">
          <a:xfrm>
            <a:off x="0" y="0"/>
            <a:ext cx="9144000" cy="6810175"/>
          </a:xfrm>
          <a:prstGeom prst="rect">
            <a:avLst/>
          </a:prstGeom>
          <a:noFill/>
          <a:ln w="9525">
            <a:noFill/>
            <a:miter lim="800000"/>
            <a:headEnd/>
            <a:tailEnd/>
          </a:ln>
          <a:effectLst/>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3" cstate="print"/>
          <a:srcRect/>
          <a:stretch>
            <a:fillRect/>
          </a:stretch>
        </p:blipFill>
        <p:spPr bwMode="auto">
          <a:xfrm>
            <a:off x="1" y="500042"/>
            <a:ext cx="9144000" cy="5099921"/>
          </a:xfrm>
          <a:prstGeom prst="rect">
            <a:avLst/>
          </a:prstGeom>
          <a:noFill/>
          <a:ln w="9525">
            <a:noFill/>
            <a:miter lim="800000"/>
            <a:headEnd/>
            <a:tailEnd/>
          </a:ln>
          <a:effectLst/>
        </p:spPr>
      </p:pic>
      <p:sp>
        <p:nvSpPr>
          <p:cNvPr id="3" name="Content Placeholder 2"/>
          <p:cNvSpPr>
            <a:spLocks noGrp="1"/>
          </p:cNvSpPr>
          <p:nvPr>
            <p:ph idx="1"/>
          </p:nvPr>
        </p:nvSpPr>
        <p:spPr>
          <a:xfrm>
            <a:off x="285720" y="5572140"/>
            <a:ext cx="8858280" cy="857256"/>
          </a:xfrm>
        </p:spPr>
        <p:txBody>
          <a:bodyPr/>
          <a:lstStyle/>
          <a:p>
            <a:r>
              <a:rPr lang="tr-TR" sz="2400" dirty="0" smtClean="0">
                <a:solidFill>
                  <a:srgbClr val="00FFFF"/>
                </a:solidFill>
              </a:rPr>
              <a:t>1998 - 2013 </a:t>
            </a:r>
            <a:r>
              <a:rPr lang="tr-TR" sz="1800" dirty="0" smtClean="0"/>
              <a:t>(</a:t>
            </a:r>
            <a:r>
              <a:rPr lang="en-US" sz="1800" dirty="0" smtClean="0">
                <a:solidFill>
                  <a:srgbClr val="00FFFF"/>
                </a:solidFill>
              </a:rPr>
              <a:t>17</a:t>
            </a:r>
            <a:r>
              <a:rPr lang="en-US" sz="1800" dirty="0" smtClean="0"/>
              <a:t> articles assessed</a:t>
            </a:r>
            <a:r>
              <a:rPr lang="tr-TR" sz="1800" dirty="0" smtClean="0"/>
              <a:t>; </a:t>
            </a:r>
            <a:r>
              <a:rPr lang="en-US" sz="1800" dirty="0" smtClean="0">
                <a:solidFill>
                  <a:srgbClr val="00FFFF"/>
                </a:solidFill>
              </a:rPr>
              <a:t>9</a:t>
            </a:r>
            <a:r>
              <a:rPr lang="en-US" sz="1800" dirty="0" smtClean="0"/>
              <a:t> </a:t>
            </a:r>
            <a:r>
              <a:rPr lang="tr-TR" sz="1800" dirty="0" smtClean="0"/>
              <a:t>(1999 - 2012) </a:t>
            </a:r>
            <a:r>
              <a:rPr lang="en-US" sz="1800" dirty="0" smtClean="0"/>
              <a:t>were finally selected based on diagnosis of </a:t>
            </a:r>
            <a:r>
              <a:rPr lang="en-US" sz="1800" dirty="0" err="1" smtClean="0"/>
              <a:t>adenomyosis</a:t>
            </a:r>
            <a:r>
              <a:rPr lang="en-US" sz="1800" dirty="0" smtClean="0"/>
              <a:t> at</a:t>
            </a:r>
            <a:r>
              <a:rPr lang="tr-TR" sz="1800" dirty="0" smtClean="0"/>
              <a:t> MRI </a:t>
            </a:r>
            <a:r>
              <a:rPr lang="en-US" sz="1800" dirty="0" smtClean="0"/>
              <a:t>or </a:t>
            </a:r>
            <a:r>
              <a:rPr lang="tr-TR" sz="1800" dirty="0" smtClean="0"/>
              <a:t>TV-US)</a:t>
            </a:r>
          </a:p>
          <a:p>
            <a:r>
              <a:rPr lang="en-US" sz="2400" dirty="0" smtClean="0">
                <a:solidFill>
                  <a:srgbClr val="00FFFF"/>
                </a:solidFill>
              </a:rPr>
              <a:t>1865</a:t>
            </a:r>
            <a:r>
              <a:rPr lang="en-US" sz="2400" dirty="0" smtClean="0"/>
              <a:t> women</a:t>
            </a:r>
            <a:r>
              <a:rPr lang="tr-TR" sz="2400" dirty="0" smtClean="0"/>
              <a:t> </a:t>
            </a:r>
            <a:r>
              <a:rPr lang="tr-TR" sz="1800" dirty="0" smtClean="0"/>
              <a:t>(</a:t>
            </a:r>
            <a:r>
              <a:rPr lang="en-US" sz="1800" dirty="0" smtClean="0">
                <a:solidFill>
                  <a:srgbClr val="00FFFF"/>
                </a:solidFill>
              </a:rPr>
              <a:t>4</a:t>
            </a:r>
            <a:r>
              <a:rPr lang="en-US" sz="1800" dirty="0" smtClean="0"/>
              <a:t> prospective observational </a:t>
            </a:r>
            <a:r>
              <a:rPr lang="tr-TR" sz="1800" dirty="0" smtClean="0"/>
              <a:t>, </a:t>
            </a:r>
            <a:r>
              <a:rPr lang="tr-TR" sz="1800" dirty="0" smtClean="0">
                <a:solidFill>
                  <a:srgbClr val="00FFFF"/>
                </a:solidFill>
              </a:rPr>
              <a:t>5</a:t>
            </a:r>
            <a:r>
              <a:rPr lang="en-US" sz="1800" dirty="0" smtClean="0"/>
              <a:t> retrospective</a:t>
            </a:r>
            <a:r>
              <a:rPr lang="tr-TR" sz="1800" dirty="0" smtClean="0"/>
              <a:t> </a:t>
            </a:r>
            <a:r>
              <a:rPr lang="tr-TR" sz="1800" dirty="0" err="1" smtClean="0"/>
              <a:t>studies</a:t>
            </a:r>
            <a:r>
              <a:rPr lang="tr-TR" sz="1800" dirty="0" smtClean="0"/>
              <a:t>)</a:t>
            </a:r>
            <a:endParaRPr lang="en-US" dirty="0"/>
          </a:p>
        </p:txBody>
      </p:sp>
      <p:sp>
        <p:nvSpPr>
          <p:cNvPr id="5" name="TextBox 4"/>
          <p:cNvSpPr txBox="1"/>
          <p:nvPr/>
        </p:nvSpPr>
        <p:spPr>
          <a:xfrm>
            <a:off x="1643042" y="-24"/>
            <a:ext cx="5500726" cy="646331"/>
          </a:xfrm>
          <a:prstGeom prst="rect">
            <a:avLst/>
          </a:prstGeom>
          <a:noFill/>
        </p:spPr>
        <p:txBody>
          <a:bodyPr wrap="square" rtlCol="0">
            <a:spAutoFit/>
          </a:bodyPr>
          <a:lstStyle/>
          <a:p>
            <a:pPr algn="ctr"/>
            <a:r>
              <a:rPr lang="tr-TR" sz="3600" dirty="0" err="1" smtClean="0">
                <a:solidFill>
                  <a:schemeClr val="tx2"/>
                </a:solidFill>
              </a:rPr>
              <a:t>Adenomyosis</a:t>
            </a:r>
            <a:r>
              <a:rPr lang="tr-TR" sz="3600" dirty="0" smtClean="0">
                <a:solidFill>
                  <a:schemeClr val="tx2"/>
                </a:solidFill>
              </a:rPr>
              <a:t> - ART</a:t>
            </a:r>
          </a:p>
        </p:txBody>
      </p:sp>
      <p:sp>
        <p:nvSpPr>
          <p:cNvPr id="6" name="TextBox 5"/>
          <p:cNvSpPr txBox="1"/>
          <p:nvPr/>
        </p:nvSpPr>
        <p:spPr>
          <a:xfrm>
            <a:off x="6643702" y="2753021"/>
            <a:ext cx="1928826" cy="461665"/>
          </a:xfrm>
          <a:prstGeom prst="rect">
            <a:avLst/>
          </a:prstGeom>
          <a:solidFill>
            <a:srgbClr val="FF0000"/>
          </a:solidFill>
        </p:spPr>
        <p:txBody>
          <a:bodyPr wrap="square" rtlCol="0">
            <a:spAutoFit/>
          </a:bodyPr>
          <a:lstStyle/>
          <a:p>
            <a:pPr algn="ctr"/>
            <a:r>
              <a:rPr lang="tr-TR" dirty="0" smtClean="0">
                <a:effectLst>
                  <a:outerShdw blurRad="38100" dist="38100" dir="2700000" algn="tl">
                    <a:srgbClr val="000000">
                      <a:alpha val="43137"/>
                    </a:srgbClr>
                  </a:outerShdw>
                </a:effectLst>
              </a:rPr>
              <a:t>1998 - 2013</a:t>
            </a:r>
            <a:endParaRPr lang="en-US" dirty="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cstate="print"/>
          <a:srcRect/>
          <a:stretch>
            <a:fillRect/>
          </a:stretch>
        </p:blipFill>
        <p:spPr bwMode="auto">
          <a:xfrm>
            <a:off x="0" y="1571636"/>
            <a:ext cx="9186311" cy="5214950"/>
          </a:xfrm>
          <a:prstGeom prst="rect">
            <a:avLst/>
          </a:prstGeom>
          <a:noFill/>
          <a:ln w="9525">
            <a:noFill/>
            <a:miter lim="800000"/>
            <a:headEnd/>
            <a:tailEnd/>
          </a:ln>
          <a:effectLst/>
        </p:spPr>
      </p:pic>
      <p:sp>
        <p:nvSpPr>
          <p:cNvPr id="5" name="TextBox 4"/>
          <p:cNvSpPr txBox="1"/>
          <p:nvPr/>
        </p:nvSpPr>
        <p:spPr>
          <a:xfrm>
            <a:off x="1643042" y="208642"/>
            <a:ext cx="5500726" cy="1077218"/>
          </a:xfrm>
          <a:prstGeom prst="rect">
            <a:avLst/>
          </a:prstGeom>
          <a:noFill/>
        </p:spPr>
        <p:txBody>
          <a:bodyPr wrap="square" rtlCol="0">
            <a:spAutoFit/>
          </a:bodyPr>
          <a:lstStyle/>
          <a:p>
            <a:pPr algn="ctr"/>
            <a:r>
              <a:rPr lang="tr-TR" sz="3200" dirty="0" err="1" smtClean="0">
                <a:solidFill>
                  <a:schemeClr val="tx2"/>
                </a:solidFill>
              </a:rPr>
              <a:t>Adenomyosis</a:t>
            </a:r>
            <a:r>
              <a:rPr lang="tr-TR" sz="3200" dirty="0" smtClean="0">
                <a:solidFill>
                  <a:schemeClr val="tx2"/>
                </a:solidFill>
              </a:rPr>
              <a:t> - ART</a:t>
            </a:r>
          </a:p>
          <a:p>
            <a:pPr algn="ctr"/>
            <a:r>
              <a:rPr lang="tr-TR" sz="3200" dirty="0" err="1" smtClean="0">
                <a:solidFill>
                  <a:srgbClr val="00FF00"/>
                </a:solidFill>
              </a:rPr>
              <a:t>Clinical</a:t>
            </a:r>
            <a:r>
              <a:rPr lang="tr-TR" sz="3200" dirty="0" smtClean="0">
                <a:solidFill>
                  <a:srgbClr val="00FF00"/>
                </a:solidFill>
              </a:rPr>
              <a:t> Pregnancy Rate</a:t>
            </a:r>
            <a:endParaRPr lang="en-US" sz="3200" dirty="0">
              <a:solidFill>
                <a:srgbClr val="00FF00"/>
              </a:solidFill>
            </a:endParaRPr>
          </a:p>
        </p:txBody>
      </p:sp>
      <p:sp>
        <p:nvSpPr>
          <p:cNvPr id="6" name="TextBox 5"/>
          <p:cNvSpPr txBox="1"/>
          <p:nvPr/>
        </p:nvSpPr>
        <p:spPr>
          <a:xfrm>
            <a:off x="5429256" y="5026895"/>
            <a:ext cx="1571636" cy="830997"/>
          </a:xfrm>
          <a:prstGeom prst="rect">
            <a:avLst/>
          </a:prstGeom>
          <a:solidFill>
            <a:srgbClr val="FF0000"/>
          </a:solidFill>
        </p:spPr>
        <p:txBody>
          <a:bodyPr wrap="square" rtlCol="0">
            <a:spAutoFit/>
          </a:bodyPr>
          <a:lstStyle/>
          <a:p>
            <a:pPr algn="ctr"/>
            <a:r>
              <a:rPr lang="tr-TR" dirty="0" smtClean="0">
                <a:effectLst>
                  <a:outerShdw blurRad="38100" dist="38100" dir="2700000" algn="tl">
                    <a:srgbClr val="000000">
                      <a:alpha val="43137"/>
                    </a:srgbClr>
                  </a:outerShdw>
                </a:effectLst>
              </a:rPr>
              <a:t>RR: 0.72</a:t>
            </a:r>
          </a:p>
          <a:p>
            <a:pPr algn="ctr"/>
            <a:r>
              <a:rPr lang="tr-TR" dirty="0" smtClean="0">
                <a:effectLst>
                  <a:outerShdw blurRad="38100" dist="38100" dir="2700000" algn="tl">
                    <a:srgbClr val="000000">
                      <a:alpha val="43137"/>
                    </a:srgbClr>
                  </a:outerShdw>
                </a:effectLst>
              </a:rPr>
              <a:t>28% </a:t>
            </a:r>
            <a:r>
              <a:rPr lang="tr-TR" dirty="0" smtClean="0">
                <a:effectLst>
                  <a:outerShdw blurRad="38100" dist="38100" dir="2700000" algn="tl">
                    <a:srgbClr val="000000">
                      <a:alpha val="43137"/>
                    </a:srgbClr>
                  </a:outerShdw>
                </a:effectLst>
                <a:sym typeface="Symbol"/>
              </a:rPr>
              <a:t></a:t>
            </a:r>
            <a:endParaRPr lang="en-US" dirty="0">
              <a:effectLst>
                <a:outerShdw blurRad="38100" dist="38100" dir="2700000" algn="tl">
                  <a:srgbClr val="000000">
                    <a:alpha val="43137"/>
                  </a:srgbClr>
                </a:outerShdw>
              </a:effectLst>
            </a:endParaRPr>
          </a:p>
        </p:txBody>
      </p:sp>
      <p:sp>
        <p:nvSpPr>
          <p:cNvPr id="7" name="Rounded Rectangle 6"/>
          <p:cNvSpPr/>
          <p:nvPr/>
        </p:nvSpPr>
        <p:spPr bwMode="auto">
          <a:xfrm>
            <a:off x="3195082" y="4669717"/>
            <a:ext cx="1187624" cy="559483"/>
          </a:xfrm>
          <a:prstGeom prst="roundRect">
            <a:avLst/>
          </a:prstGeom>
          <a:gradFill>
            <a:gsLst>
              <a:gs pos="0">
                <a:schemeClr val="accent1">
                  <a:lumMod val="89000"/>
                  <a:alpha val="37000"/>
                </a:schemeClr>
              </a:gs>
              <a:gs pos="100000">
                <a:schemeClr val="accent1">
                  <a:lumMod val="89000"/>
                  <a:alpha val="58000"/>
                </a:schemeClr>
              </a:gs>
            </a:gsLst>
            <a:path path="circle">
              <a:fillToRect l="50000" t="50000" r="50000" b="50000"/>
            </a:path>
          </a:gradFill>
          <a:ln w="12700" cap="flat" cmpd="sng" algn="ctr">
            <a:no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Tree>
  </p:cSld>
  <p:clrMapOvr>
    <a:masterClrMapping/>
  </p:clrMapOvr>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2" cstate="print"/>
          <a:srcRect/>
          <a:stretch>
            <a:fillRect/>
          </a:stretch>
        </p:blipFill>
        <p:spPr bwMode="auto">
          <a:xfrm>
            <a:off x="0" y="1631646"/>
            <a:ext cx="9144000" cy="5226378"/>
          </a:xfrm>
          <a:prstGeom prst="rect">
            <a:avLst/>
          </a:prstGeom>
          <a:noFill/>
          <a:ln w="9525">
            <a:noFill/>
            <a:miter lim="800000"/>
            <a:headEnd/>
            <a:tailEnd/>
          </a:ln>
          <a:effectLst/>
        </p:spPr>
      </p:pic>
      <p:sp>
        <p:nvSpPr>
          <p:cNvPr id="7" name="TextBox 6"/>
          <p:cNvSpPr txBox="1"/>
          <p:nvPr/>
        </p:nvSpPr>
        <p:spPr>
          <a:xfrm>
            <a:off x="1643042" y="208642"/>
            <a:ext cx="5500726" cy="1077218"/>
          </a:xfrm>
          <a:prstGeom prst="rect">
            <a:avLst/>
          </a:prstGeom>
          <a:noFill/>
        </p:spPr>
        <p:txBody>
          <a:bodyPr wrap="square" rtlCol="0">
            <a:spAutoFit/>
          </a:bodyPr>
          <a:lstStyle/>
          <a:p>
            <a:pPr algn="ctr"/>
            <a:r>
              <a:rPr lang="tr-TR" sz="3200" dirty="0" err="1" smtClean="0">
                <a:solidFill>
                  <a:schemeClr val="tx2"/>
                </a:solidFill>
              </a:rPr>
              <a:t>Adenomyosis</a:t>
            </a:r>
            <a:r>
              <a:rPr lang="tr-TR" sz="3200" dirty="0" smtClean="0">
                <a:solidFill>
                  <a:schemeClr val="tx2"/>
                </a:solidFill>
              </a:rPr>
              <a:t> - ART</a:t>
            </a:r>
          </a:p>
          <a:p>
            <a:pPr algn="ctr"/>
            <a:r>
              <a:rPr lang="tr-TR" sz="3200" dirty="0" err="1" smtClean="0">
                <a:solidFill>
                  <a:srgbClr val="FF0000"/>
                </a:solidFill>
              </a:rPr>
              <a:t>Miscarriage</a:t>
            </a:r>
            <a:r>
              <a:rPr lang="tr-TR" sz="3200" dirty="0" smtClean="0">
                <a:solidFill>
                  <a:srgbClr val="FF0000"/>
                </a:solidFill>
              </a:rPr>
              <a:t> Rate</a:t>
            </a:r>
            <a:endParaRPr lang="en-US" sz="3200" dirty="0">
              <a:solidFill>
                <a:srgbClr val="FF0000"/>
              </a:solidFill>
            </a:endParaRPr>
          </a:p>
        </p:txBody>
      </p:sp>
      <p:sp>
        <p:nvSpPr>
          <p:cNvPr id="5" name="TextBox 4"/>
          <p:cNvSpPr txBox="1"/>
          <p:nvPr/>
        </p:nvSpPr>
        <p:spPr>
          <a:xfrm>
            <a:off x="5357818" y="5098333"/>
            <a:ext cx="1571636" cy="830997"/>
          </a:xfrm>
          <a:prstGeom prst="rect">
            <a:avLst/>
          </a:prstGeom>
          <a:solidFill>
            <a:srgbClr val="FF0000"/>
          </a:solidFill>
        </p:spPr>
        <p:txBody>
          <a:bodyPr wrap="square" rtlCol="0">
            <a:spAutoFit/>
          </a:bodyPr>
          <a:lstStyle/>
          <a:p>
            <a:pPr algn="ctr"/>
            <a:r>
              <a:rPr lang="tr-TR" dirty="0" smtClean="0">
                <a:effectLst>
                  <a:outerShdw blurRad="38100" dist="38100" dir="2700000" algn="tl">
                    <a:srgbClr val="000000">
                      <a:alpha val="43137"/>
                    </a:srgbClr>
                  </a:outerShdw>
                </a:effectLst>
              </a:rPr>
              <a:t>RR: 2.12</a:t>
            </a:r>
          </a:p>
          <a:p>
            <a:pPr algn="ctr"/>
            <a:r>
              <a:rPr lang="tr-TR" dirty="0" smtClean="0">
                <a:effectLst>
                  <a:outerShdw blurRad="38100" dist="38100" dir="2700000" algn="tl">
                    <a:srgbClr val="000000">
                      <a:alpha val="43137"/>
                    </a:srgbClr>
                  </a:outerShdw>
                </a:effectLst>
              </a:rPr>
              <a:t>112% </a:t>
            </a:r>
            <a:r>
              <a:rPr lang="tr-TR" dirty="0" smtClean="0">
                <a:effectLst>
                  <a:outerShdw blurRad="38100" dist="38100" dir="2700000" algn="tl">
                    <a:srgbClr val="000000">
                      <a:alpha val="43137"/>
                    </a:srgbClr>
                  </a:outerShdw>
                </a:effectLst>
                <a:sym typeface="Symbol"/>
              </a:rPr>
              <a:t></a:t>
            </a:r>
            <a:endParaRPr lang="tr-TR" dirty="0" smtClean="0">
              <a:effectLst>
                <a:outerShdw blurRad="38100" dist="38100" dir="2700000" algn="tl">
                  <a:srgbClr val="000000">
                    <a:alpha val="43137"/>
                  </a:srgbClr>
                </a:outerShdw>
              </a:effectLst>
            </a:endParaRPr>
          </a:p>
        </p:txBody>
      </p:sp>
      <p:sp>
        <p:nvSpPr>
          <p:cNvPr id="6" name="Rounded Rectangle 5"/>
          <p:cNvSpPr/>
          <p:nvPr/>
        </p:nvSpPr>
        <p:spPr bwMode="auto">
          <a:xfrm>
            <a:off x="3600400" y="4669717"/>
            <a:ext cx="1187624" cy="559483"/>
          </a:xfrm>
          <a:prstGeom prst="roundRect">
            <a:avLst/>
          </a:prstGeom>
          <a:gradFill>
            <a:gsLst>
              <a:gs pos="0">
                <a:schemeClr val="accent1">
                  <a:lumMod val="89000"/>
                  <a:alpha val="37000"/>
                </a:schemeClr>
              </a:gs>
              <a:gs pos="100000">
                <a:schemeClr val="accent1">
                  <a:lumMod val="89000"/>
                  <a:alpha val="58000"/>
                </a:schemeClr>
              </a:gs>
            </a:gsLst>
            <a:path path="circle">
              <a:fillToRect l="50000" t="50000" r="50000" b="50000"/>
            </a:path>
          </a:gradFill>
          <a:ln w="12700" cap="flat" cmpd="sng" algn="ctr">
            <a:no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Serene">
  <a:themeElements>
    <a:clrScheme name="">
      <a:dk1>
        <a:srgbClr val="578963"/>
      </a:dk1>
      <a:lt1>
        <a:srgbClr val="FFFFFF"/>
      </a:lt1>
      <a:dk2>
        <a:srgbClr val="00007E"/>
      </a:dk2>
      <a:lt2>
        <a:srgbClr val="FFFF00"/>
      </a:lt2>
      <a:accent1>
        <a:srgbClr val="FFCCCC"/>
      </a:accent1>
      <a:accent2>
        <a:srgbClr val="B3E1B3"/>
      </a:accent2>
      <a:accent3>
        <a:srgbClr val="AAAAC0"/>
      </a:accent3>
      <a:accent4>
        <a:srgbClr val="DADADA"/>
      </a:accent4>
      <a:accent5>
        <a:srgbClr val="FFE2E2"/>
      </a:accent5>
      <a:accent6>
        <a:srgbClr val="A2CCA2"/>
      </a:accent6>
      <a:hlink>
        <a:srgbClr val="BDD7E5"/>
      </a:hlink>
      <a:folHlink>
        <a:srgbClr val="D2AAD2"/>
      </a:folHlink>
    </a:clrScheme>
    <a:fontScheme name="Serene">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sm" len="sm"/>
          <a:tailEnd type="none" w="sm" len="sm"/>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sm" len="sm"/>
          <a:tailEnd type="none" w="sm" len="sm"/>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defRPr>
        </a:defPPr>
      </a:lstStyle>
    </a:lnDef>
  </a:objectDefaults>
  <a:extraClrSchemeLst>
    <a:extraClrScheme>
      <a:clrScheme name="Serene 1">
        <a:dk1>
          <a:srgbClr val="000000"/>
        </a:dk1>
        <a:lt1>
          <a:srgbClr val="FFFFFF"/>
        </a:lt1>
        <a:dk2>
          <a:srgbClr val="000000"/>
        </a:dk2>
        <a:lt2>
          <a:srgbClr val="969696"/>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Seren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33"/>
        </a:hlink>
        <a:folHlink>
          <a:srgbClr val="969696"/>
        </a:folHlink>
      </a:clrScheme>
      <a:clrMap bg1="dk2" tx1="lt1" bg2="dk1" tx2="lt2" accent1="accent1" accent2="accent2" accent3="accent3" accent4="accent4" accent5="accent5" accent6="accent6" hlink="hlink" folHlink="folHlink"/>
    </a:extraClrScheme>
    <a:extraClrScheme>
      <a:clrScheme name="Serene 3">
        <a:dk1>
          <a:srgbClr val="000000"/>
        </a:dk1>
        <a:lt1>
          <a:srgbClr val="FFFFCC"/>
        </a:lt1>
        <a:dk2>
          <a:srgbClr val="999933"/>
        </a:dk2>
        <a:lt2>
          <a:srgbClr val="808000"/>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Serene 4">
        <a:dk1>
          <a:srgbClr val="000000"/>
        </a:dk1>
        <a:lt1>
          <a:srgbClr val="FFFFFF"/>
        </a:lt1>
        <a:dk2>
          <a:srgbClr val="000000"/>
        </a:dk2>
        <a:lt2>
          <a:srgbClr val="393939"/>
        </a:lt2>
        <a:accent1>
          <a:srgbClr val="CBCBCB"/>
        </a:accent1>
        <a:accent2>
          <a:srgbClr val="868686"/>
        </a:accent2>
        <a:accent3>
          <a:srgbClr val="FFFFFF"/>
        </a:accent3>
        <a:accent4>
          <a:srgbClr val="000000"/>
        </a:accent4>
        <a:accent5>
          <a:srgbClr val="E2E2E2"/>
        </a:accent5>
        <a:accent6>
          <a:srgbClr val="797979"/>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Serene 5">
        <a:dk1>
          <a:srgbClr val="000000"/>
        </a:dk1>
        <a:lt1>
          <a:srgbClr val="FFFFFF"/>
        </a:lt1>
        <a:dk2>
          <a:srgbClr val="000000"/>
        </a:dk2>
        <a:lt2>
          <a:srgbClr val="9F9F9F"/>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Serene 6">
        <a:dk1>
          <a:srgbClr val="000000"/>
        </a:dk1>
        <a:lt1>
          <a:srgbClr val="FFFFFF"/>
        </a:lt1>
        <a:dk2>
          <a:srgbClr val="000000"/>
        </a:dk2>
        <a:lt2>
          <a:srgbClr val="868686"/>
        </a:lt2>
        <a:accent1>
          <a:srgbClr val="CBCBCB"/>
        </a:accent1>
        <a:accent2>
          <a:srgbClr val="0066FF"/>
        </a:accent2>
        <a:accent3>
          <a:srgbClr val="FFFFFF"/>
        </a:accent3>
        <a:accent4>
          <a:srgbClr val="000000"/>
        </a:accent4>
        <a:accent5>
          <a:srgbClr val="E2E2E2"/>
        </a:accent5>
        <a:accent6>
          <a:srgbClr val="005CE7"/>
        </a:accent6>
        <a:hlink>
          <a:srgbClr val="FF0033"/>
        </a:hlink>
        <a:folHlink>
          <a:srgbClr val="009900"/>
        </a:folHlink>
      </a:clrScheme>
      <a:clrMap bg1="lt1" tx1="dk1" bg2="lt2" tx2="dk2" accent1="accent1" accent2="accent2" accent3="accent3" accent4="accent4" accent5="accent5" accent6="accent6" hlink="hlink" folHlink="folHlink"/>
    </a:extraClrScheme>
    <a:extraClrScheme>
      <a:clrScheme name="Serene 7">
        <a:dk1>
          <a:srgbClr val="000000"/>
        </a:dk1>
        <a:lt1>
          <a:srgbClr val="FFFFFF"/>
        </a:lt1>
        <a:dk2>
          <a:srgbClr val="000000"/>
        </a:dk2>
        <a:lt2>
          <a:srgbClr val="969696"/>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69696"/>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C:\Program Files\Microsoft Office\Templates\Presentation Designs\SERENE.POT</Template>
  <TotalTime>942</TotalTime>
  <Words>18014</Words>
  <Application>Microsoft Macintosh PowerPoint</Application>
  <PresentationFormat>On-screen Show (4:3)</PresentationFormat>
  <Paragraphs>1414</Paragraphs>
  <Slides>189</Slides>
  <Notes>83</Notes>
  <HiddenSlides>107</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189</vt:i4>
      </vt:variant>
    </vt:vector>
  </HeadingPairs>
  <TitlesOfParts>
    <vt:vector size="196" baseType="lpstr">
      <vt:lpstr>Arial</vt:lpstr>
      <vt:lpstr>Arial Unicode MS</vt:lpstr>
      <vt:lpstr>Constantia</vt:lpstr>
      <vt:lpstr>Symbol</vt:lpstr>
      <vt:lpstr>Times New Roman</vt:lpstr>
      <vt:lpstr>Wingdings</vt:lpstr>
      <vt:lpstr>Serene</vt:lpstr>
      <vt:lpstr>PowerPoint Presentation</vt:lpstr>
      <vt:lpstr>PowerPoint Presentation</vt:lpstr>
      <vt:lpstr>PowerPoint Presentation</vt:lpstr>
      <vt:lpstr>PowerPoint Presentation</vt:lpstr>
      <vt:lpstr>PowerPoint Presentation</vt:lpstr>
      <vt:lpstr>Adenomyozis</vt:lpstr>
      <vt:lpstr>Hangisi adenomyozis için yanlıştır ? </vt:lpstr>
      <vt:lpstr>Adenomyozis olgularında sadece myom bulunan kadınlara kıyasla hangisi daha az gözlenir?</vt:lpstr>
      <vt:lpstr>Adenomyozis tanısında hangisi en az yardımcıdır?</vt:lpstr>
      <vt:lpstr>Adenomyozis olduğu düşünülen ve gebelik isteyen infertil kadında hangisi en az yardımcıdır?</vt:lpstr>
      <vt:lpstr>Adenomyozis</vt:lpstr>
      <vt:lpstr>PowerPoint Presentation</vt:lpstr>
      <vt:lpstr>PowerPoint Presentation</vt:lpstr>
      <vt:lpstr>Adenomyozis Patoloji</vt:lpstr>
      <vt:lpstr>PowerPoint Presentation</vt:lpstr>
      <vt:lpstr>PowerPoint Presentation</vt:lpstr>
      <vt:lpstr>Adenomyosis Etiopathogenesis</vt:lpstr>
      <vt:lpstr>Adenomyozis Epidemiyoloji</vt:lpstr>
      <vt:lpstr>Semptomlar</vt:lpstr>
      <vt:lpstr>Adenomyozis (n=76) vs Myom (n=152) Semptomatoloji</vt:lpstr>
      <vt:lpstr>Adenomyozis TANI </vt:lpstr>
      <vt:lpstr>Adenomyozis TANI - US</vt:lpstr>
      <vt:lpstr>Adenomyozis TANI - US</vt:lpstr>
      <vt:lpstr>Adenomyozis TANI - US</vt:lpstr>
      <vt:lpstr>Adenomyozis TANI - US</vt:lpstr>
      <vt:lpstr>Adenomyozis TANI - US</vt:lpstr>
      <vt:lpstr>PowerPoint Presentation</vt:lpstr>
      <vt:lpstr>PowerPoint Presentation</vt:lpstr>
      <vt:lpstr>PowerPoint Presentation</vt:lpstr>
      <vt:lpstr>PowerPoint Presentation</vt:lpstr>
      <vt:lpstr>2D TV-US: Adenomyozis</vt:lpstr>
      <vt:lpstr>PowerPoint Presentation</vt:lpstr>
      <vt:lpstr>PowerPoint Presentation</vt:lpstr>
      <vt:lpstr>PowerPoint Presentation</vt:lpstr>
      <vt:lpstr>PowerPoint Presentation</vt:lpstr>
      <vt:lpstr>PowerPoint Presentation</vt:lpstr>
      <vt:lpstr>3D TV-US: Normal Uterus</vt:lpstr>
      <vt:lpstr>PowerPoint Presentation</vt:lpstr>
      <vt:lpstr>PowerPoint Presentation</vt:lpstr>
      <vt:lpstr>3D TV-US: Adenomyozis</vt:lpstr>
      <vt:lpstr>PowerPoint Presentation</vt:lpstr>
      <vt:lpstr>3D TV-US: Adenomyozis</vt:lpstr>
      <vt:lpstr>PowerPoint Presentation</vt:lpstr>
      <vt:lpstr>PowerPoint Presentation</vt:lpstr>
      <vt:lpstr>PowerPoint Presentation</vt:lpstr>
      <vt:lpstr>PowerPoint Presentation</vt:lpstr>
      <vt:lpstr>PowerPoint Presentation</vt:lpstr>
      <vt:lpstr>Adenomyozis TANI - MRI</vt:lpstr>
      <vt:lpstr>Adenomyosis DIAGNOSIS - MRI</vt:lpstr>
      <vt:lpstr>PowerPoint Presentation</vt:lpstr>
      <vt:lpstr>PowerPoint Presentation</vt:lpstr>
      <vt:lpstr>PowerPoint Presentation</vt:lpstr>
      <vt:lpstr>Adenomyozis TANI - MRI</vt:lpstr>
      <vt:lpstr>Adenomyozis TANI - MRI</vt:lpstr>
      <vt:lpstr>Adenomyozis TANI - MRI</vt:lpstr>
      <vt:lpstr>PowerPoint Presentation</vt:lpstr>
      <vt:lpstr>Adenomyoma TANI - MRI</vt:lpstr>
      <vt:lpstr>Subseroz adenomyozis  TANI - MRI</vt:lpstr>
      <vt:lpstr>Adenomyotik kist  TANI - MRI</vt:lpstr>
      <vt:lpstr>Adenomyozis  Gn-RH analog ile tedavi öncesi ve sonrası MRI</vt:lpstr>
      <vt:lpstr>TMX alan kadında polipolid adenomyoma</vt:lpstr>
      <vt:lpstr>Adenomyozis ve endometrial kanser</vt:lpstr>
      <vt:lpstr>Adenomyozisin malign transformasyonu</vt:lpstr>
      <vt:lpstr>PowerPoint Presentation</vt:lpstr>
      <vt:lpstr>3D-US vs MRI </vt:lpstr>
      <vt:lpstr>PowerPoint Presentation</vt:lpstr>
      <vt:lpstr>PowerPoint Presentation</vt:lpstr>
      <vt:lpstr>PowerPoint Presentation</vt:lpstr>
      <vt:lpstr>Ofis H\S ve Adenomyozis</vt:lpstr>
      <vt:lpstr>ADENOMYOZIS INFERTILITE</vt:lpstr>
      <vt:lpstr>İnfertilite  </vt:lpstr>
      <vt:lpstr>Endometriozis – Adenomyozis Birlikteliği</vt:lpstr>
      <vt:lpstr>ADENOMYOSIS - INFERTILITY - ART</vt:lpstr>
      <vt:lpstr>‘Junctional Zone (inner myometrium)’ Defekti</vt:lpstr>
      <vt:lpstr>PowerPoint Presentation</vt:lpstr>
      <vt:lpstr>Adenomyosis - IVF/ICSI Outcome Mechanisms</vt:lpstr>
      <vt:lpstr>Adenomyosis Pregnancy complications</vt:lpstr>
      <vt:lpstr>Adenomyosis Pregnancy complications</vt:lpstr>
      <vt:lpstr>PowerPoint Presentation</vt:lpstr>
      <vt:lpstr>Adenomyosis Pregnancy complications</vt:lpstr>
      <vt:lpstr>Adenomyosis Pregnancy complications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GnRH agonist vs no agonist before IVF (Clinical pregnancy rate per woman)</vt:lpstr>
      <vt:lpstr>PowerPoint Presentation</vt:lpstr>
      <vt:lpstr>PowerPoint Presentation</vt:lpstr>
      <vt:lpstr>Use of oral contraceptives in women with endometriosis before assisted reproduction treatment improves outcomes</vt:lpstr>
      <vt:lpstr>Use of oral contraceptives in women with endometriosis before assisted reproduction treatment improves outcomes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Long‐term GnRHa Therapy Before IVF/ICSI   Benefits‐Mechanisms of action</vt:lpstr>
      <vt:lpstr>PowerPoint Presentation</vt:lpstr>
      <vt:lpstr>PowerPoint Presentation</vt:lpstr>
      <vt:lpstr>PowerPoint Presentation</vt:lpstr>
      <vt:lpstr>PowerPoint Presentation</vt:lpstr>
      <vt:lpstr>PowerPoint Presentation</vt:lpstr>
      <vt:lpstr>ADENOMYOZIS INFERTILITE CERRAHI</vt:lpstr>
      <vt:lpstr>ADENOMYOSIS INFERTILITY CONSERVATIVE SURGERY</vt:lpstr>
      <vt:lpstr>ADENOMYOSIS INFERTILITY CONSERVATIVE SURGERY</vt:lpstr>
      <vt:lpstr>PowerPoint Presentation</vt:lpstr>
      <vt:lpstr>PowerPoint Presentation</vt:lpstr>
      <vt:lpstr>PowerPoint Presentation</vt:lpstr>
      <vt:lpstr>PowerPoint Presentation</vt:lpstr>
      <vt:lpstr>Adenomyosis Treatment Nonexcisional Techniques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Surgical Treatment of Adenomyosis Conclusions</vt:lpstr>
      <vt:lpstr>Adenomyosis Treatment Pain Reduction</vt:lpstr>
      <vt:lpstr>Adenomyosis Treatment Fertility</vt:lpstr>
      <vt:lpstr>PowerPoint Presentation</vt:lpstr>
      <vt:lpstr>PowerPoint Presentation</vt:lpstr>
      <vt:lpstr>Dismenore ve Kronik Pelvik Ağrıda Adenomyozise Yaklaşım</vt:lpstr>
      <vt:lpstr>Medikal Tedavi</vt:lpstr>
      <vt:lpstr>ADENOMYOSIS TREATMENT Dysmenorrhea, pelvic pain</vt:lpstr>
      <vt:lpstr>PowerPoint Presentation</vt:lpstr>
      <vt:lpstr>PowerPoint Presentation</vt:lpstr>
      <vt:lpstr>ADENOMYOSIS TREATMENT Dysmenorrhea, pelvic pain</vt:lpstr>
      <vt:lpstr>Adenomyozis Valproik Asid (VPA)</vt:lpstr>
      <vt:lpstr>Adenomyosis Valproic Acid (VPA)</vt:lpstr>
      <vt:lpstr>Adenomyozis Valproik Asid (VPA)</vt:lpstr>
      <vt:lpstr>Adenomyozis Valproik Asid (VPA)</vt:lpstr>
      <vt:lpstr>Adenomyosis New non-invasive techniques</vt:lpstr>
      <vt:lpstr>Adenomyosis / Adenomyoma New non-invasive techniques</vt:lpstr>
      <vt:lpstr>Adenomyozis – Özet - 1</vt:lpstr>
      <vt:lpstr>Adenomyozis – Özet - 2</vt:lpstr>
      <vt:lpstr>Adenomyozis – Özet – 3 - ART</vt:lpstr>
      <vt:lpstr>Adenomyozis – Özet </vt:lpstr>
      <vt:lpstr>PowerPoint Presentation</vt:lpstr>
      <vt:lpstr>Hangisi adenomyozis için yanlıştır ? </vt:lpstr>
      <vt:lpstr>Adenomyozis olgularında sadece myom bulunan kadınlara kıyasla hangisi daha az gözlenir?</vt:lpstr>
      <vt:lpstr>Adenomyozis tanısında hangisi en az yardımcıdır?</vt:lpstr>
      <vt:lpstr>Adenomyozis olduğu düşünülen ve gebelik isteyen infertil kadında hangisi en az yardımcıdır?</vt:lpstr>
      <vt:lpstr>PowerPoint Presentation</vt:lpstr>
    </vt:vector>
  </TitlesOfParts>
  <LinksUpToDate>false</LinksUpToDate>
  <SharedDoc>false</SharedDoc>
  <HyperlinksChanged>false</HyperlinksChanged>
  <AppVersion>15.0030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LEVENT_slide_master</dc:title>
  <dc:creator>Senturk LM</dc:creator>
  <dc:description>1i versionun biraz slidelarin HIDE edilmisidir,_x000d_
Sunu zaman problemi nedeniyle kisaltildi</dc:description>
  <cp:lastModifiedBy>Levent M. Senturk</cp:lastModifiedBy>
  <cp:revision>1664</cp:revision>
  <cp:lastPrinted>1999-12-16T05:43:26Z</cp:lastPrinted>
  <dcterms:created xsi:type="dcterms:W3CDTF">1997-11-01T15:07:12Z</dcterms:created>
  <dcterms:modified xsi:type="dcterms:W3CDTF">2017-01-14T21:15:38Z</dcterms:modified>
</cp:coreProperties>
</file>