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0"/>
  </p:notesMasterIdLst>
  <p:handoutMasterIdLst>
    <p:handoutMasterId r:id="rId51"/>
  </p:handoutMasterIdLst>
  <p:sldIdLst>
    <p:sldId id="256" r:id="rId2"/>
    <p:sldId id="324" r:id="rId3"/>
    <p:sldId id="325" r:id="rId4"/>
    <p:sldId id="326" r:id="rId5"/>
    <p:sldId id="327" r:id="rId6"/>
    <p:sldId id="337" r:id="rId7"/>
    <p:sldId id="338" r:id="rId8"/>
    <p:sldId id="328" r:id="rId9"/>
    <p:sldId id="329" r:id="rId10"/>
    <p:sldId id="330" r:id="rId11"/>
    <p:sldId id="332" r:id="rId12"/>
    <p:sldId id="331" r:id="rId13"/>
    <p:sldId id="333" r:id="rId14"/>
    <p:sldId id="336" r:id="rId15"/>
    <p:sldId id="334" r:id="rId16"/>
    <p:sldId id="305" r:id="rId17"/>
    <p:sldId id="335" r:id="rId18"/>
    <p:sldId id="310" r:id="rId19"/>
    <p:sldId id="306" r:id="rId20"/>
    <p:sldId id="307" r:id="rId21"/>
    <p:sldId id="308" r:id="rId22"/>
    <p:sldId id="309" r:id="rId23"/>
    <p:sldId id="312" r:id="rId24"/>
    <p:sldId id="313" r:id="rId25"/>
    <p:sldId id="315" r:id="rId26"/>
    <p:sldId id="316" r:id="rId27"/>
    <p:sldId id="318" r:id="rId28"/>
    <p:sldId id="322" r:id="rId29"/>
    <p:sldId id="323" r:id="rId30"/>
    <p:sldId id="282" r:id="rId31"/>
    <p:sldId id="283" r:id="rId32"/>
    <p:sldId id="292" r:id="rId33"/>
    <p:sldId id="297" r:id="rId34"/>
    <p:sldId id="300" r:id="rId35"/>
    <p:sldId id="301" r:id="rId36"/>
    <p:sldId id="267" r:id="rId37"/>
    <p:sldId id="268" r:id="rId38"/>
    <p:sldId id="270" r:id="rId39"/>
    <p:sldId id="273" r:id="rId40"/>
    <p:sldId id="274" r:id="rId41"/>
    <p:sldId id="275" r:id="rId42"/>
    <p:sldId id="265" r:id="rId43"/>
    <p:sldId id="257" r:id="rId44"/>
    <p:sldId id="258" r:id="rId45"/>
    <p:sldId id="259" r:id="rId46"/>
    <p:sldId id="264" r:id="rId47"/>
    <p:sldId id="260" r:id="rId48"/>
    <p:sldId id="261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4"/>
  </p:normalViewPr>
  <p:slideViewPr>
    <p:cSldViewPr snapToGrid="0" snapToObjects="1">
      <p:cViewPr varScale="1">
        <p:scale>
          <a:sx n="100" d="100"/>
          <a:sy n="100" d="100"/>
        </p:scale>
        <p:origin x="-8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notesMaster" Target="notesMasters/notesMaster1.xml"/><Relationship Id="rId51" Type="http://schemas.openxmlformats.org/officeDocument/2006/relationships/handoutMaster" Target="handoutMasters/handoutMaster1.xml"/><Relationship Id="rId52" Type="http://schemas.openxmlformats.org/officeDocument/2006/relationships/printerSettings" Target="printerSettings/printerSettings1.bin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AA7B9A-1911-F04B-9BBC-61DF528D0B7A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7D63B-ED36-6F4C-B5E0-B1B30D11DC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10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F472C-3917-6F45-95EB-AEA62F265682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D7A67-9E61-0847-BE6D-5E72708FCD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6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92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98EE87A-5B49-554B-AC1B-B6E7D27415B1}" type="slidenum">
              <a:rPr lang="tr-TR" sz="1200"/>
              <a:pPr eaLnBrk="1" hangingPunct="1"/>
              <a:t>10</a:t>
            </a:fld>
            <a:endParaRPr lang="tr-TR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513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2588" y="684213"/>
            <a:ext cx="6097587" cy="34305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3400"/>
            <a:ext cx="5032375" cy="411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</a:pPr>
            <a:r>
              <a:rPr lang="en-US" altLang="en-US" u="sng">
                <a:latin typeface="Arial" charset="0"/>
                <a:ea typeface="ＭＳ Ｐゴシック" charset="-128"/>
              </a:rPr>
              <a:t>Talking Points 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en-US" altLang="en-US" u="sng">
                <a:latin typeface="Arial" charset="0"/>
                <a:ea typeface="ＭＳ Ｐゴシック" charset="-128"/>
              </a:rPr>
              <a:t>Now let</a:t>
            </a:r>
            <a:r>
              <a:rPr lang="ja-JP" altLang="en-US" u="sng">
                <a:latin typeface="Arial" charset="0"/>
                <a:ea typeface="ＭＳ Ｐゴシック" charset="-128"/>
              </a:rPr>
              <a:t>’</a:t>
            </a:r>
            <a:r>
              <a:rPr lang="en-US" altLang="ja-JP" u="sng">
                <a:latin typeface="Arial" charset="0"/>
                <a:ea typeface="ＭＳ Ｐゴシック" charset="-128"/>
              </a:rPr>
              <a:t>s look at how context affects risk perception.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en-US" altLang="en-US">
                <a:latin typeface="Arial" charset="0"/>
                <a:ea typeface="ＭＳ Ｐゴシック" charset="-128"/>
              </a:rPr>
              <a:t>Cardiovascular events (venous thromboembolism, stroke, nyocardial infarction) are the most common major adverse events associated with use of combined OCs.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altLang="en-US">
              <a:latin typeface="Arial" charset="0"/>
              <a:ea typeface="ＭＳ Ｐゴシック" charset="-128"/>
            </a:endParaRPr>
          </a:p>
          <a:p>
            <a:pPr marL="228600" indent="-228600" eaLnBrk="1" hangingPunct="1">
              <a:spcBef>
                <a:spcPct val="0"/>
              </a:spcBef>
            </a:pPr>
            <a:r>
              <a:rPr lang="en-US" altLang="en-US" u="sng">
                <a:latin typeface="Arial" charset="0"/>
                <a:ea typeface="ＭＳ Ｐゴシック" charset="-128"/>
              </a:rPr>
              <a:t>Reference</a:t>
            </a:r>
            <a:endParaRPr lang="en-US" altLang="en-US">
              <a:latin typeface="Arial" charset="0"/>
              <a:ea typeface="ＭＳ Ｐゴシック" charset="-128"/>
            </a:endParaRPr>
          </a:p>
          <a:p>
            <a:pPr marL="228600" indent="-228600" eaLnBrk="1" hangingPunct="1">
              <a:spcBef>
                <a:spcPct val="0"/>
              </a:spcBef>
            </a:pPr>
            <a:r>
              <a:rPr lang="en-US" altLang="en-US">
                <a:latin typeface="Arial" charset="0"/>
                <a:ea typeface="ＭＳ Ｐゴシック" charset="-128"/>
              </a:rPr>
              <a:t>Farley TMM, Collins J, Schlesselman JJ. Hormonal contraception and risk of cardiovascular disease: an international perspective. </a:t>
            </a:r>
            <a:r>
              <a:rPr lang="en-US" altLang="en-US" i="1">
                <a:latin typeface="Arial" charset="0"/>
                <a:ea typeface="ＭＳ Ｐゴシック" charset="-128"/>
              </a:rPr>
              <a:t>Contraception</a:t>
            </a:r>
            <a:r>
              <a:rPr lang="en-US" altLang="en-US">
                <a:latin typeface="Arial" charset="0"/>
                <a:ea typeface="ＭＳ Ｐゴシック" charset="-128"/>
              </a:rPr>
              <a:t>. 1998;57;211-30.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altLang="en-US">
              <a:latin typeface="Arial" charset="0"/>
              <a:ea typeface="ＭＳ Ｐゴシック" charset="-128"/>
            </a:endParaRPr>
          </a:p>
          <a:p>
            <a:pPr marL="228600" indent="-228600" eaLnBrk="1" hangingPunct="1">
              <a:spcBef>
                <a:spcPct val="0"/>
              </a:spcBef>
            </a:pPr>
            <a:r>
              <a:rPr lang="en-US" altLang="en-US">
                <a:latin typeface="Arial" charset="0"/>
                <a:ea typeface="ＭＳ Ｐゴシック" charset="-128"/>
              </a:rPr>
              <a:t>- - -</a:t>
            </a:r>
          </a:p>
          <a:p>
            <a:pPr marL="228600" indent="-228600" eaLnBrk="1" hangingPunct="1">
              <a:spcBef>
                <a:spcPct val="0"/>
              </a:spcBef>
            </a:pPr>
            <a:r>
              <a:rPr lang="en-US" altLang="en-US">
                <a:latin typeface="Arial" charset="0"/>
                <a:ea typeface="ＭＳ Ｐゴシック" charset="-128"/>
              </a:rPr>
              <a:t>Original content for this slide submitted by the Clinical Advisory Committee for You Decide: Making Informed Health Decisions about Hormonal Contraception in May 2006, a joint program of ARHP and Planned Parenthood</a:t>
            </a:r>
            <a:r>
              <a:rPr lang="en-US" altLang="en-US" baseline="30000">
                <a:latin typeface="Arial" charset="0"/>
                <a:ea typeface="ＭＳ Ｐゴシック" charset="-128"/>
              </a:rPr>
              <a:t>®</a:t>
            </a:r>
            <a:r>
              <a:rPr lang="en-US" altLang="en-US">
                <a:latin typeface="Arial" charset="0"/>
                <a:ea typeface="ＭＳ Ｐゴシック" charset="-128"/>
              </a:rPr>
              <a:t> Federation of America (PPFA). Original funding received from Ortho Women</a:t>
            </a:r>
            <a:r>
              <a:rPr lang="ja-JP" altLang="en-US">
                <a:latin typeface="Arial" charset="0"/>
                <a:ea typeface="ＭＳ Ｐゴシック" charset="-128"/>
              </a:rPr>
              <a:t>’</a:t>
            </a:r>
            <a:r>
              <a:rPr lang="en-US" altLang="ja-JP">
                <a:latin typeface="Arial" charset="0"/>
                <a:ea typeface="ＭＳ Ｐゴシック" charset="-128"/>
              </a:rPr>
              <a:t>s Health and Urology through an unrestricted educational grant. Last reviewed/updated by the ARHP/PPFA Clinical Advisory Committee for You Decide: Making Informed Health Decisions about Hormonal Contraception in May 2006.</a:t>
            </a:r>
          </a:p>
          <a:p>
            <a:pPr marL="228600" indent="-228600" eaLnBrk="1" hangingPunct="1">
              <a:spcBef>
                <a:spcPct val="0"/>
              </a:spcBef>
            </a:pPr>
            <a:endParaRPr lang="en-US" altLang="en-US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9626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5763" y="684213"/>
            <a:ext cx="6094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988" y="4572000"/>
            <a:ext cx="5541962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544" tIns="46272" rIns="92544" bIns="46272" numCol="1" anchor="t" anchorCtr="0" compatLnSpc="1">
            <a:prstTxWarp prst="textNoShape">
              <a:avLst/>
            </a:prstTxWarp>
          </a:bodyPr>
          <a:lstStyle/>
          <a:p>
            <a:pPr marL="269875" lvl="1" indent="-268288" eaLnBrk="1" hangingPunct="1">
              <a:spcBef>
                <a:spcPct val="0"/>
              </a:spcBef>
              <a:tabLst>
                <a:tab pos="266700" algn="l"/>
              </a:tabLst>
            </a:pPr>
            <a:r>
              <a:rPr lang="en-US" altLang="en-US" sz="1600">
                <a:latin typeface="Arial" charset="0"/>
                <a:ea typeface="ＭＳ Ｐゴシック" charset="-128"/>
              </a:rPr>
              <a:t>Unlike the arterial system, the venous circulation of the legs contains extensive additional veins, so called collaterals, and the effects of a venous thrombus is therefore less acute and may even go unnoticed. </a:t>
            </a:r>
          </a:p>
          <a:p>
            <a:pPr marL="269875" lvl="1" indent="-268288" eaLnBrk="1" hangingPunct="1">
              <a:spcBef>
                <a:spcPct val="0"/>
              </a:spcBef>
              <a:tabLst>
                <a:tab pos="266700" algn="l"/>
              </a:tabLst>
            </a:pPr>
            <a:endParaRPr lang="en-US" altLang="en-US" sz="1600">
              <a:latin typeface="Arial" charset="0"/>
              <a:ea typeface="ＭＳ Ｐゴシック" charset="-128"/>
            </a:endParaRPr>
          </a:p>
          <a:p>
            <a:pPr marL="269875" lvl="1" indent="-268288" eaLnBrk="1" hangingPunct="1">
              <a:spcBef>
                <a:spcPct val="0"/>
              </a:spcBef>
              <a:tabLst>
                <a:tab pos="266700" algn="l"/>
              </a:tabLst>
            </a:pPr>
            <a:r>
              <a:rPr lang="en-US" altLang="en-US" sz="1600">
                <a:latin typeface="Arial" charset="0"/>
                <a:ea typeface="ＭＳ Ｐゴシック" charset="-128"/>
              </a:rPr>
              <a:t>Parts of a thrombus in the deep veins may break away and block pulmonary circulation, which can lead to a life-threatening acute pulmonary embolism or  acute heart failure. </a:t>
            </a:r>
          </a:p>
          <a:p>
            <a:pPr marL="269875" lvl="1" indent="-268288" eaLnBrk="1" hangingPunct="1">
              <a:spcBef>
                <a:spcPct val="0"/>
              </a:spcBef>
              <a:tabLst>
                <a:tab pos="266700" algn="l"/>
              </a:tabLst>
            </a:pPr>
            <a:endParaRPr lang="en-US" altLang="en-US" sz="1600">
              <a:latin typeface="Arial" charset="0"/>
              <a:ea typeface="ＭＳ Ｐゴシック" charset="-128"/>
            </a:endParaRPr>
          </a:p>
          <a:p>
            <a:pPr marL="269875" lvl="1" indent="-268288" eaLnBrk="1" hangingPunct="1">
              <a:spcBef>
                <a:spcPct val="0"/>
              </a:spcBef>
              <a:tabLst>
                <a:tab pos="266700" algn="l"/>
              </a:tabLst>
            </a:pPr>
            <a:endParaRPr lang="en-US" altLang="en-US" sz="1600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40375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93700" y="692150"/>
            <a:ext cx="6075363" cy="34178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100" y="4343400"/>
            <a:ext cx="5440363" cy="480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90500" indent="-190500" eaLnBrk="1" hangingPunct="1">
              <a:lnSpc>
                <a:spcPct val="80000"/>
              </a:lnSpc>
              <a:spcBef>
                <a:spcPct val="0"/>
              </a:spcBef>
              <a:buFontTx/>
              <a:buChar char="—"/>
            </a:pPr>
            <a:endParaRPr lang="tr-TR" altLang="en-US" sz="800">
              <a:latin typeface="Arial" charset="0"/>
              <a:ea typeface="ＭＳ Ｐゴシック" charset="-128"/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1011238" y="8662988"/>
            <a:ext cx="180975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9352" tIns="44675" rIns="89352" bIns="44675">
            <a:spAutoFit/>
          </a:bodyPr>
          <a:lstStyle/>
          <a:p>
            <a:pPr defTabSz="8937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200" i="1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+mn-ea"/>
            </a:endParaRP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1450975" y="8950325"/>
            <a:ext cx="180975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89352" tIns="44675" rIns="89352" bIns="44675">
            <a:spAutoFit/>
          </a:bodyPr>
          <a:lstStyle/>
          <a:p>
            <a:pPr defTabSz="893763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200" i="1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642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1813"/>
            <a:ext cx="5106987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altLang="en-US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2329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D79C9-AC7A-4A47-BA3B-9007C1C0161E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053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E805984-77F5-3C44-800F-7E87F3C7BD20}" type="slidenum">
              <a:rPr lang="tr-TR" sz="1200">
                <a:latin typeface="Calibri" charset="0"/>
              </a:rPr>
              <a:pPr eaLnBrk="1" hangingPunct="1"/>
              <a:t>33</a:t>
            </a:fld>
            <a:endParaRPr lang="tr-TR" sz="1200">
              <a:latin typeface="Calibri" charset="0"/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31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D7A67-9E61-0847-BE6D-5E72708FCDB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384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759200" y="609600"/>
            <a:ext cx="81280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3759200" y="1981200"/>
            <a:ext cx="39624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7924800" y="1981200"/>
            <a:ext cx="39624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7924800" y="4114800"/>
            <a:ext cx="3962400" cy="1981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>
          <a:xfrm>
            <a:off x="406400" y="6248400"/>
            <a:ext cx="2540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shade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>
          <a:xfrm>
            <a:off x="47752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93472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28B7B-4729-AA48-B811-92C36960FB1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9097506"/>
      </p:ext>
    </p:extLst>
  </p:cSld>
  <p:clrMapOvr>
    <a:masterClrMapping/>
  </p:clrMapOvr>
  <p:transition xmlns:p14="http://schemas.microsoft.com/office/powerpoint/2010/main"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A3B24ED4-20FD-C642-B220-870F28AFA1D0}" type="datetimeFigureOut">
              <a:rPr lang="en-US" smtClean="0"/>
              <a:t>15/01/17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BF9E9C5-FD94-2F45-8514-F64E0CD11E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11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gif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13.pn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gif"/><Relationship Id="rId5" Type="http://schemas.openxmlformats.org/officeDocument/2006/relationships/image" Target="../media/image7.png"/><Relationship Id="rId6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0783" y="1312655"/>
            <a:ext cx="8825658" cy="2677648"/>
          </a:xfrm>
        </p:spPr>
        <p:txBody>
          <a:bodyPr/>
          <a:lstStyle/>
          <a:p>
            <a:r>
              <a:rPr lang="en-US" sz="4000" dirty="0" smtClean="0"/>
              <a:t>OK </a:t>
            </a:r>
            <a:r>
              <a:rPr lang="en-US" sz="4000" dirty="0" err="1" smtClean="0"/>
              <a:t>Kullanımı</a:t>
            </a:r>
            <a:r>
              <a:rPr lang="en-US" sz="4000" dirty="0" smtClean="0"/>
              <a:t> </a:t>
            </a:r>
            <a:r>
              <a:rPr lang="en-US" sz="4000" dirty="0" err="1" smtClean="0"/>
              <a:t>Sırasında</a:t>
            </a:r>
            <a:r>
              <a:rPr lang="en-US" sz="4000" dirty="0" smtClean="0"/>
              <a:t> </a:t>
            </a:r>
            <a:r>
              <a:rPr lang="en-US" sz="4000" dirty="0" err="1" smtClean="0"/>
              <a:t>Oluşabilecek</a:t>
            </a:r>
            <a:r>
              <a:rPr lang="en-US" sz="4000" dirty="0" smtClean="0"/>
              <a:t> </a:t>
            </a:r>
            <a:r>
              <a:rPr lang="en-US" sz="4000" dirty="0" err="1" smtClean="0"/>
              <a:t>Problemlerin</a:t>
            </a:r>
            <a:r>
              <a:rPr lang="en-US" sz="4000" dirty="0" smtClean="0"/>
              <a:t> </a:t>
            </a:r>
            <a:r>
              <a:rPr lang="en-US" sz="4000" dirty="0" err="1" smtClean="0"/>
              <a:t>Çözümü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/>
              <a:t>Dr</a:t>
            </a:r>
            <a:r>
              <a:rPr lang="en-US" sz="3600" b="1" dirty="0" smtClean="0"/>
              <a:t> FARUK BUYRU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55404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930275" y="683539"/>
            <a:ext cx="8858250" cy="1143000"/>
          </a:xfrm>
          <a:solidFill>
            <a:schemeClr val="tx1"/>
          </a:solidFill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</a:bodyPr>
          <a:lstStyle/>
          <a:p>
            <a:pPr>
              <a:defRPr/>
            </a:pPr>
            <a:r>
              <a:rPr lang="tr-TR" sz="3200" dirty="0" err="1"/>
              <a:t>Hormonal</a:t>
            </a:r>
            <a:r>
              <a:rPr lang="tr-TR" sz="3200" dirty="0"/>
              <a:t> Yöntemler Depresyondaki Kadınlar</a:t>
            </a:r>
            <a:br>
              <a:rPr lang="tr-TR" sz="3200" dirty="0"/>
            </a:br>
            <a:r>
              <a:rPr lang="tr-TR" sz="3200" dirty="0"/>
              <a:t> İçin Uygundur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1803" y="2152890"/>
            <a:ext cx="9560447" cy="3231713"/>
          </a:xfrm>
        </p:spPr>
        <p:txBody>
          <a:bodyPr>
            <a:normAutofit fontScale="92500" lnSpcReduction="10000"/>
          </a:bodyPr>
          <a:lstStyle/>
          <a:p>
            <a:pPr marL="438150" indent="-319088">
              <a:lnSpc>
                <a:spcPct val="120000"/>
              </a:lnSpc>
              <a:spcBef>
                <a:spcPct val="0"/>
              </a:spcBef>
              <a:buFont typeface="Wingdings 2" charset="0"/>
              <a:buChar char=""/>
            </a:pP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Değişik çalışmalarda OK, </a:t>
            </a:r>
            <a:r>
              <a:rPr lang="tr-TR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minipill</a:t>
            </a: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, DMPA, </a:t>
            </a:r>
            <a:r>
              <a:rPr lang="tr-TR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implant</a:t>
            </a: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 kullanan kadınlarda depresyon semptomlarının artmadığı </a:t>
            </a:r>
            <a:r>
              <a:rPr lang="tr-T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gözlenmiştir (Kategori </a:t>
            </a: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2)</a:t>
            </a:r>
          </a:p>
          <a:p>
            <a:pPr marL="438150" indent="-319088">
              <a:lnSpc>
                <a:spcPct val="120000"/>
              </a:lnSpc>
              <a:spcBef>
                <a:spcPct val="0"/>
              </a:spcBef>
              <a:buFont typeface="Wingdings 2" charset="0"/>
              <a:buChar char=""/>
            </a:pPr>
            <a:endParaRPr lang="tr-TR" sz="24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438150" indent="-319088">
              <a:lnSpc>
                <a:spcPct val="120000"/>
              </a:lnSpc>
              <a:spcBef>
                <a:spcPct val="0"/>
              </a:spcBef>
              <a:buFont typeface="Wingdings 2" charset="0"/>
              <a:buChar char=""/>
            </a:pP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Bir çalışmada </a:t>
            </a:r>
            <a:r>
              <a:rPr lang="tr-TR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Fluoxetine</a:t>
            </a: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 (</a:t>
            </a:r>
            <a:r>
              <a:rPr lang="tr-TR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Prozac</a:t>
            </a: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) kullanımının OK ve </a:t>
            </a:r>
            <a:r>
              <a:rPr lang="tr-TR" sz="2400" dirty="0" err="1">
                <a:solidFill>
                  <a:schemeClr val="tx1"/>
                </a:solidFill>
                <a:latin typeface="Arial" charset="0"/>
                <a:cs typeface="Arial" charset="0"/>
              </a:rPr>
              <a:t>minipillerin</a:t>
            </a: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 etkinliğini azaltmadığı vurgulandı (Kategori 2)</a:t>
            </a:r>
          </a:p>
          <a:p>
            <a:pPr marL="438150" indent="-319088">
              <a:lnSpc>
                <a:spcPct val="120000"/>
              </a:lnSpc>
              <a:spcBef>
                <a:spcPct val="0"/>
              </a:spcBef>
              <a:buFont typeface="Wingdings 2" charset="0"/>
              <a:buChar char=""/>
            </a:pPr>
            <a:endParaRPr lang="tr-TR" sz="24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438150" indent="-319088">
              <a:lnSpc>
                <a:spcPct val="120000"/>
              </a:lnSpc>
              <a:spcBef>
                <a:spcPct val="0"/>
              </a:spcBef>
              <a:buFont typeface="Wingdings 2" charset="0"/>
              <a:buChar char=""/>
            </a:pPr>
            <a:r>
              <a:rPr lang="tr-TR" sz="2400" dirty="0">
                <a:solidFill>
                  <a:schemeClr val="tx1"/>
                </a:solidFill>
                <a:latin typeface="Arial" charset="0"/>
                <a:cs typeface="Arial" charset="0"/>
              </a:rPr>
              <a:t>POSTPARTUM DEPRESYON VEYA BİPOLAR BOZUKLUKTA HENÜZ YETERLİ KANIT YOKTUR. </a:t>
            </a:r>
          </a:p>
          <a:p>
            <a:pPr marL="438150" indent="-319088">
              <a:lnSpc>
                <a:spcPct val="120000"/>
              </a:lnSpc>
              <a:spcBef>
                <a:spcPct val="0"/>
              </a:spcBef>
              <a:buFont typeface="Wingdings 2" charset="0"/>
              <a:buChar char=""/>
            </a:pPr>
            <a:endParaRPr lang="tr-TR" sz="2400" dirty="0">
              <a:latin typeface="Book Antiqua" charset="0"/>
            </a:endParaRPr>
          </a:p>
        </p:txBody>
      </p:sp>
      <p:pic>
        <p:nvPicPr>
          <p:cNvPr id="37891" name="Picture 4" descr="Cave_woman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178" r="-59178"/>
          <a:stretch>
            <a:fillRect/>
          </a:stretch>
        </p:blipFill>
        <p:spPr>
          <a:xfrm>
            <a:off x="8582819" y="4450405"/>
            <a:ext cx="2971800" cy="1360983"/>
          </a:xfrm>
        </p:spPr>
      </p:pic>
      <p:pic>
        <p:nvPicPr>
          <p:cNvPr id="37892" name="Picture 4" descr="b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9438" y="357188"/>
            <a:ext cx="11985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Screen Shot2013-04-07 23_47_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73688"/>
            <a:ext cx="76708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291686"/>
      </p:ext>
    </p:extLst>
  </p:cSld>
  <p:clrMapOvr>
    <a:masterClrMapping/>
  </p:clrMapOvr>
  <p:transition xmlns:p14="http://schemas.microsoft.com/office/powerpoint/2010/main" spd="med">
    <p:split orient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207" y="557213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>
                <a:solidFill>
                  <a:srgbClr val="FFFFFF"/>
                </a:solidFill>
              </a:rPr>
              <a:t>HORMONAL KONTRASEPTİFLER VE KADIN CİNSEL FONKSİYONLARI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58370" name="Picture 2" descr="Screen Shot2013-04-07 23_41_5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00213"/>
            <a:ext cx="89789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 descr="Screen Shot2013-04-07 23_41_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013326"/>
            <a:ext cx="9144000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03362" y="2852738"/>
            <a:ext cx="8975726" cy="1477962"/>
          </a:xfrm>
          <a:prstGeom prst="rect">
            <a:avLst/>
          </a:prstGeom>
          <a:solidFill>
            <a:srgbClr val="B13F9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HORMONAL KONTRASEPTİFLERİN CİNSELLİK ÜZERİNE YAN ETKİLERİ YETERLİ</a:t>
            </a:r>
          </a:p>
          <a:p>
            <a:pPr eaLnBrk="1" hangingPunct="1"/>
            <a:r>
              <a:rPr lang="en-US" sz="1800" dirty="0"/>
              <a:t>ÇALIŞILMAMIŞTIR.</a:t>
            </a:r>
          </a:p>
          <a:p>
            <a:pPr eaLnBrk="1" hangingPunct="1"/>
            <a:r>
              <a:rPr lang="en-US" sz="1800" dirty="0"/>
              <a:t>LİBİDO ÜZERİNE ETKİ KARIŞIKTIR,BAZI YAYINLAR AZALTTIĞINI,BAZILARI </a:t>
            </a:r>
          </a:p>
          <a:p>
            <a:pPr eaLnBrk="1" hangingPunct="1"/>
            <a:r>
              <a:rPr lang="en-US" sz="1800" dirty="0"/>
              <a:t>ÇOĞALTTIĞINI ANCAK ÇOĞUNLUĞU </a:t>
            </a:r>
            <a:r>
              <a:rPr lang="en-US" sz="1800" b="1" dirty="0">
                <a:solidFill>
                  <a:schemeClr val="bg1"/>
                </a:solidFill>
              </a:rPr>
              <a:t>HORMONAL KONTRASEPTİFLERİN</a:t>
            </a:r>
          </a:p>
          <a:p>
            <a:pPr eaLnBrk="1" hangingPunct="1"/>
            <a:r>
              <a:rPr lang="en-US" sz="1800" b="1" dirty="0">
                <a:solidFill>
                  <a:schemeClr val="bg1"/>
                </a:solidFill>
              </a:rPr>
              <a:t>LİBİDOYU ETKİLEMEDİĞİNİ VURGULAMIŞLARDIR</a:t>
            </a:r>
            <a:r>
              <a:rPr lang="en-US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012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6626226" y="1484314"/>
            <a:ext cx="4041775" cy="52387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r-TR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charset="0"/>
              </a:rPr>
              <a:t>KANITA DAYALI TIP</a:t>
            </a:r>
          </a:p>
        </p:txBody>
      </p:sp>
      <p:pic>
        <p:nvPicPr>
          <p:cNvPr id="44034" name="5 Resim" descr="monica_modeling_vogue_md_wh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7076" y="4868863"/>
            <a:ext cx="1071563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2" descr="Screen Shot2013-04-08 00_48_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538" y="5373688"/>
            <a:ext cx="7988301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</a:rPr>
              <a:t>ORAL KONTRASEPTİFLER VE KİLO ALIMI</a:t>
            </a:r>
          </a:p>
        </p:txBody>
      </p:sp>
      <p:sp>
        <p:nvSpPr>
          <p:cNvPr id="9" name="3 Dikdörtgen"/>
          <p:cNvSpPr>
            <a:spLocks noChangeArrowheads="1"/>
          </p:cNvSpPr>
          <p:nvPr/>
        </p:nvSpPr>
        <p:spPr bwMode="auto">
          <a:xfrm>
            <a:off x="1135981" y="2474813"/>
            <a:ext cx="8729414" cy="2308324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sz="3600" dirty="0">
                <a:latin typeface="Calibri" charset="0"/>
              </a:rPr>
              <a:t>Kriterlere uyan 49 çalışmaya göre yeterli kanıt olmamakla birlikte, kombine </a:t>
            </a:r>
            <a:r>
              <a:rPr lang="tr-TR" sz="3600" u="sng" dirty="0">
                <a:latin typeface="Calibri" charset="0"/>
              </a:rPr>
              <a:t>oral </a:t>
            </a:r>
            <a:r>
              <a:rPr lang="tr-TR" sz="3600" u="sng" dirty="0" err="1">
                <a:latin typeface="Calibri" charset="0"/>
              </a:rPr>
              <a:t>kontraseptiflerin</a:t>
            </a:r>
            <a:r>
              <a:rPr lang="tr-TR" sz="3600" u="sng" dirty="0">
                <a:latin typeface="Calibri" charset="0"/>
              </a:rPr>
              <a:t> vücut ağırlığına belirgin etkisi yoktur.</a:t>
            </a:r>
          </a:p>
        </p:txBody>
      </p:sp>
    </p:spTree>
    <p:extLst>
      <p:ext uri="{BB962C8B-B14F-4D97-AF65-F5344CB8AC3E}">
        <p14:creationId xmlns:p14="http://schemas.microsoft.com/office/powerpoint/2010/main" val="174093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Unutunca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Bir</a:t>
            </a:r>
            <a:r>
              <a:rPr lang="en-US" sz="2800" dirty="0" smtClean="0"/>
              <a:t> hap </a:t>
            </a:r>
            <a:r>
              <a:rPr lang="en-US" sz="2800" dirty="0" err="1" smtClean="0"/>
              <a:t>unutulursa</a:t>
            </a:r>
            <a:r>
              <a:rPr lang="en-US" sz="2800" dirty="0" smtClean="0"/>
              <a:t>, </a:t>
            </a:r>
            <a:r>
              <a:rPr lang="en-US" sz="2800" dirty="0" err="1" smtClean="0"/>
              <a:t>hatırlayınca</a:t>
            </a:r>
            <a:r>
              <a:rPr lang="en-US" sz="2800" dirty="0" smtClean="0"/>
              <a:t> al</a:t>
            </a:r>
          </a:p>
          <a:p>
            <a:endParaRPr lang="en-US" sz="2800" dirty="0"/>
          </a:p>
          <a:p>
            <a:r>
              <a:rPr lang="en-US" sz="2800" dirty="0" err="1" smtClean="0"/>
              <a:t>Iki</a:t>
            </a:r>
            <a:r>
              <a:rPr lang="en-US" sz="2800" dirty="0" smtClean="0"/>
              <a:t> hap </a:t>
            </a:r>
            <a:r>
              <a:rPr lang="en-US" sz="2800" dirty="0" err="1" smtClean="0"/>
              <a:t>unutulursa</a:t>
            </a:r>
            <a:r>
              <a:rPr lang="en-US" sz="2800" dirty="0" smtClean="0"/>
              <a:t> </a:t>
            </a:r>
            <a:r>
              <a:rPr lang="en-US" sz="2800" dirty="0" err="1" smtClean="0"/>
              <a:t>devam</a:t>
            </a:r>
            <a:r>
              <a:rPr lang="en-US" sz="2800" dirty="0" smtClean="0"/>
              <a:t> et + backup (7 </a:t>
            </a:r>
            <a:r>
              <a:rPr lang="en-US" sz="2800" dirty="0" err="1" smtClean="0"/>
              <a:t>gün</a:t>
            </a:r>
            <a:r>
              <a:rPr lang="en-US" sz="2800" dirty="0" smtClean="0"/>
              <a:t> </a:t>
            </a:r>
            <a:r>
              <a:rPr lang="en-US" sz="2800" dirty="0" err="1" smtClean="0"/>
              <a:t>ek</a:t>
            </a:r>
            <a:r>
              <a:rPr lang="en-US" sz="2800" dirty="0" smtClean="0"/>
              <a:t> </a:t>
            </a:r>
            <a:r>
              <a:rPr lang="en-US" sz="2800" dirty="0" err="1" smtClean="0"/>
              <a:t>korunma</a:t>
            </a:r>
            <a:r>
              <a:rPr lang="en-US" sz="2800" dirty="0" smtClean="0"/>
              <a:t> </a:t>
            </a:r>
            <a:r>
              <a:rPr lang="en-US" sz="2800" dirty="0" err="1" smtClean="0"/>
              <a:t>veya</a:t>
            </a:r>
            <a:r>
              <a:rPr lang="en-US" sz="2800" dirty="0" smtClean="0"/>
              <a:t> </a:t>
            </a:r>
            <a:r>
              <a:rPr lang="en-US" sz="2800" dirty="0" err="1" smtClean="0"/>
              <a:t>ilişki</a:t>
            </a:r>
            <a:r>
              <a:rPr lang="en-US" sz="2800" dirty="0" smtClean="0"/>
              <a:t> </a:t>
            </a:r>
            <a:r>
              <a:rPr lang="en-US" sz="2800" dirty="0" err="1" smtClean="0"/>
              <a:t>yasağı</a:t>
            </a:r>
            <a:r>
              <a:rPr lang="en-US" sz="2800" dirty="0" smtClean="0"/>
              <a:t>) (Ilk 14 </a:t>
            </a:r>
            <a:r>
              <a:rPr lang="en-US" sz="2800" dirty="0" err="1" smtClean="0"/>
              <a:t>gün</a:t>
            </a:r>
            <a:r>
              <a:rPr lang="en-US" sz="2800" dirty="0" smtClean="0"/>
              <a:t> </a:t>
            </a:r>
            <a:r>
              <a:rPr lang="en-US" sz="2800" dirty="0" err="1" smtClean="0"/>
              <a:t>unutma</a:t>
            </a:r>
            <a:r>
              <a:rPr lang="en-US" sz="2800" dirty="0" smtClean="0"/>
              <a:t> </a:t>
            </a:r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tehlikeli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25379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Obezite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9181238" cy="34163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Obezite</a:t>
            </a:r>
            <a:r>
              <a:rPr lang="en-US" sz="2800" dirty="0" smtClean="0"/>
              <a:t> + OK </a:t>
            </a:r>
            <a:r>
              <a:rPr lang="en-US" sz="2800" dirty="0" err="1" smtClean="0"/>
              <a:t>kullanımı</a:t>
            </a:r>
            <a:r>
              <a:rPr lang="en-US" sz="2800" dirty="0" smtClean="0"/>
              <a:t>, normal </a:t>
            </a:r>
            <a:r>
              <a:rPr lang="en-US" sz="2800" dirty="0" err="1" smtClean="0"/>
              <a:t>kilolu</a:t>
            </a:r>
            <a:r>
              <a:rPr lang="en-US" sz="2800" dirty="0" smtClean="0"/>
              <a:t> </a:t>
            </a:r>
            <a:r>
              <a:rPr lang="en-US" sz="2800" dirty="0" err="1" smtClean="0"/>
              <a:t>ve</a:t>
            </a:r>
            <a:r>
              <a:rPr lang="en-US" sz="2800" dirty="0" smtClean="0"/>
              <a:t> OK </a:t>
            </a:r>
            <a:r>
              <a:rPr lang="en-US" sz="2800" dirty="0" err="1" smtClean="0"/>
              <a:t>kullanmayanlara</a:t>
            </a:r>
            <a:r>
              <a:rPr lang="en-US" sz="2800" dirty="0" smtClean="0"/>
              <a:t> </a:t>
            </a:r>
            <a:r>
              <a:rPr lang="en-US" sz="2800" dirty="0" err="1" smtClean="0"/>
              <a:t>göre</a:t>
            </a:r>
            <a:r>
              <a:rPr lang="en-US" sz="2800" dirty="0" smtClean="0"/>
              <a:t> VTE </a:t>
            </a:r>
            <a:r>
              <a:rPr lang="en-US" sz="2800" dirty="0" err="1" smtClean="0"/>
              <a:t>riskini</a:t>
            </a:r>
            <a:r>
              <a:rPr lang="en-US" sz="2800" dirty="0" smtClean="0"/>
              <a:t> </a:t>
            </a:r>
            <a:r>
              <a:rPr lang="en-US" sz="2800" dirty="0" err="1" smtClean="0"/>
              <a:t>arttırır</a:t>
            </a:r>
            <a:r>
              <a:rPr lang="en-US" sz="2800" dirty="0" smtClean="0"/>
              <a:t> (100.000’de 60 -100.000’de 12-20)</a:t>
            </a:r>
          </a:p>
          <a:p>
            <a:endParaRPr lang="en-US" sz="2800" dirty="0" smtClean="0"/>
          </a:p>
          <a:p>
            <a:r>
              <a:rPr lang="en-US" sz="2800" dirty="0" err="1" smtClean="0"/>
              <a:t>Obezite</a:t>
            </a:r>
            <a:r>
              <a:rPr lang="en-US" sz="2800" dirty="0" smtClean="0"/>
              <a:t> + </a:t>
            </a:r>
            <a:r>
              <a:rPr lang="en-US" sz="2800" dirty="0" err="1" smtClean="0"/>
              <a:t>Gebelik</a:t>
            </a:r>
            <a:r>
              <a:rPr lang="en-US" sz="2800" dirty="0" smtClean="0"/>
              <a:t> 100.000’de 100-200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51358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Hipertansiyon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Eski</a:t>
            </a:r>
            <a:r>
              <a:rPr lang="en-US" sz="2800" dirty="0" smtClean="0"/>
              <a:t> </a:t>
            </a:r>
            <a:r>
              <a:rPr lang="en-US" sz="2800" dirty="0" err="1" smtClean="0"/>
              <a:t>jenerasyon</a:t>
            </a:r>
            <a:r>
              <a:rPr lang="en-US" sz="2800" dirty="0" smtClean="0"/>
              <a:t> </a:t>
            </a:r>
            <a:r>
              <a:rPr lang="en-US" sz="2800" dirty="0" err="1" smtClean="0"/>
              <a:t>yüksek</a:t>
            </a:r>
            <a:r>
              <a:rPr lang="en-US" sz="2800" dirty="0" smtClean="0"/>
              <a:t> </a:t>
            </a:r>
            <a:r>
              <a:rPr lang="en-US" sz="2800" dirty="0" err="1" smtClean="0"/>
              <a:t>doz</a:t>
            </a:r>
            <a:r>
              <a:rPr lang="en-US" sz="2800" dirty="0" smtClean="0"/>
              <a:t> OK E </a:t>
            </a:r>
            <a:r>
              <a:rPr lang="en-US" sz="2800" dirty="0" err="1" smtClean="0"/>
              <a:t>içeriği</a:t>
            </a:r>
            <a:r>
              <a:rPr lang="en-US" sz="2800" dirty="0" smtClean="0"/>
              <a:t> </a:t>
            </a:r>
            <a:r>
              <a:rPr lang="en-US" sz="2800" dirty="0" err="1" smtClean="0"/>
              <a:t>ile</a:t>
            </a:r>
            <a:r>
              <a:rPr lang="en-US" sz="2800" dirty="0" smtClean="0"/>
              <a:t> </a:t>
            </a:r>
            <a:r>
              <a:rPr lang="en-US" sz="2800" dirty="0" err="1" smtClean="0"/>
              <a:t>ilgili</a:t>
            </a:r>
            <a:endParaRPr lang="en-US" sz="2800" dirty="0" smtClean="0"/>
          </a:p>
          <a:p>
            <a:r>
              <a:rPr lang="en-US" sz="2800" dirty="0" err="1" smtClean="0"/>
              <a:t>Düşük</a:t>
            </a:r>
            <a:r>
              <a:rPr lang="en-US" sz="2800" dirty="0" smtClean="0"/>
              <a:t> </a:t>
            </a:r>
            <a:r>
              <a:rPr lang="en-US" sz="2800" dirty="0" err="1" smtClean="0"/>
              <a:t>doz</a:t>
            </a:r>
            <a:r>
              <a:rPr lang="en-US" sz="2800" dirty="0" smtClean="0"/>
              <a:t> E </a:t>
            </a:r>
            <a:r>
              <a:rPr lang="en-US" sz="2800" dirty="0" err="1" smtClean="0"/>
              <a:t>içeren</a:t>
            </a:r>
            <a:r>
              <a:rPr lang="en-US" sz="2800" dirty="0" smtClean="0"/>
              <a:t> </a:t>
            </a:r>
            <a:r>
              <a:rPr lang="en-US" sz="2800" dirty="0" err="1" smtClean="0"/>
              <a:t>OK’ler</a:t>
            </a:r>
            <a:r>
              <a:rPr lang="en-US" sz="2800" dirty="0" smtClean="0"/>
              <a:t> </a:t>
            </a:r>
            <a:r>
              <a:rPr lang="en-US" sz="2800" dirty="0" err="1" smtClean="0"/>
              <a:t>kan</a:t>
            </a:r>
            <a:r>
              <a:rPr lang="en-US" sz="2800" dirty="0" smtClean="0"/>
              <a:t> </a:t>
            </a:r>
            <a:r>
              <a:rPr lang="en-US" sz="2800" dirty="0" err="1" smtClean="0"/>
              <a:t>basıncına</a:t>
            </a:r>
            <a:r>
              <a:rPr lang="en-US" sz="2800" dirty="0" smtClean="0"/>
              <a:t> </a:t>
            </a:r>
            <a:r>
              <a:rPr lang="en-US" sz="2800" dirty="0" err="1" smtClean="0"/>
              <a:t>fazla</a:t>
            </a:r>
            <a:r>
              <a:rPr lang="en-US" sz="2800" dirty="0" smtClean="0"/>
              <a:t> </a:t>
            </a:r>
            <a:r>
              <a:rPr lang="en-US" sz="2800" dirty="0" err="1" smtClean="0"/>
              <a:t>etki</a:t>
            </a:r>
            <a:r>
              <a:rPr lang="en-US" sz="2800" dirty="0" smtClean="0"/>
              <a:t> </a:t>
            </a:r>
            <a:r>
              <a:rPr lang="en-US" sz="2800" dirty="0" err="1" smtClean="0"/>
              <a:t>yapmazlar</a:t>
            </a:r>
            <a:endParaRPr lang="en-US" sz="2800" dirty="0" smtClean="0"/>
          </a:p>
          <a:p>
            <a:r>
              <a:rPr lang="en-US" sz="2800" dirty="0" err="1" smtClean="0"/>
              <a:t>Estrogenin</a:t>
            </a:r>
            <a:r>
              <a:rPr lang="en-US" sz="2800" dirty="0" smtClean="0"/>
              <a:t> Renin </a:t>
            </a:r>
            <a:r>
              <a:rPr lang="en-US" sz="2800" dirty="0" err="1" smtClean="0"/>
              <a:t>düzeyini</a:t>
            </a:r>
            <a:r>
              <a:rPr lang="en-US" sz="2800" dirty="0" smtClean="0"/>
              <a:t> </a:t>
            </a:r>
            <a:r>
              <a:rPr lang="en-US" sz="2800" dirty="0" err="1" smtClean="0"/>
              <a:t>arttırması</a:t>
            </a:r>
            <a:r>
              <a:rPr lang="en-US" sz="2800" dirty="0" smtClean="0"/>
              <a:t> </a:t>
            </a:r>
            <a:r>
              <a:rPr lang="en-US" sz="2800" dirty="0" err="1" smtClean="0"/>
              <a:t>ile</a:t>
            </a:r>
            <a:r>
              <a:rPr lang="en-US" sz="2800" dirty="0" smtClean="0"/>
              <a:t> </a:t>
            </a:r>
            <a:r>
              <a:rPr lang="en-US" sz="2800" dirty="0" err="1" smtClean="0"/>
              <a:t>ilgili</a:t>
            </a:r>
            <a:endParaRPr lang="en-US" sz="2800" dirty="0" smtClean="0"/>
          </a:p>
          <a:p>
            <a:r>
              <a:rPr lang="en-US" sz="2800" dirty="0" smtClean="0"/>
              <a:t>POP </a:t>
            </a:r>
            <a:r>
              <a:rPr lang="en-US" sz="2800" dirty="0" err="1" smtClean="0"/>
              <a:t>kullanılabilir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580812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2230439" y="927100"/>
            <a:ext cx="7927975" cy="1081088"/>
          </a:xfrm>
        </p:spPr>
        <p:txBody>
          <a:bodyPr/>
          <a:lstStyle/>
          <a:p>
            <a:pPr eaLnBrk="1" hangingPunct="1"/>
            <a:r>
              <a:rPr lang="tr-TR" altLang="en-US">
                <a:latin typeface="Arial" charset="0"/>
                <a:ea typeface="ＭＳ Ｐゴシック" charset="-128"/>
              </a:rPr>
              <a:t>OK kullanımı ve risk değerlendirmesi</a:t>
            </a:r>
            <a:r>
              <a:rPr lang="en-US" altLang="en-US">
                <a:latin typeface="Arial" charset="0"/>
                <a:ea typeface="ＭＳ Ｐゴシック" charset="-128"/>
              </a:rPr>
              <a:t> </a:t>
            </a:r>
            <a:r>
              <a:rPr lang="tr-TR" altLang="en-US">
                <a:latin typeface="Arial" charset="0"/>
                <a:ea typeface="ＭＳ Ｐゴシック" charset="-128"/>
              </a:rPr>
              <a:t/>
            </a:r>
            <a:br>
              <a:rPr lang="tr-TR" altLang="en-US">
                <a:latin typeface="Arial" charset="0"/>
                <a:ea typeface="ＭＳ Ｐゴシック" charset="-128"/>
              </a:rPr>
            </a:br>
            <a:r>
              <a:rPr lang="tr-TR" altLang="en-US">
                <a:latin typeface="Arial" charset="0"/>
                <a:ea typeface="ＭＳ Ｐゴシック" charset="-128"/>
              </a:rPr>
              <a:t>K</a:t>
            </a:r>
            <a:r>
              <a:rPr lang="en-US" altLang="en-US">
                <a:latin typeface="Arial" charset="0"/>
                <a:ea typeface="ＭＳ Ｐゴシック" charset="-128"/>
              </a:rPr>
              <a:t>ardi</a:t>
            </a:r>
            <a:r>
              <a:rPr lang="tr-TR" altLang="en-US">
                <a:latin typeface="Arial" charset="0"/>
                <a:ea typeface="ＭＳ Ｐゴシック" charset="-128"/>
              </a:rPr>
              <a:t>y</a:t>
            </a:r>
            <a:r>
              <a:rPr lang="en-US" altLang="en-US">
                <a:latin typeface="Arial" charset="0"/>
                <a:ea typeface="ＭＳ Ｐゴシック" charset="-128"/>
              </a:rPr>
              <a:t>ovas</a:t>
            </a:r>
            <a:r>
              <a:rPr lang="tr-TR" altLang="en-US">
                <a:latin typeface="Arial" charset="0"/>
                <a:ea typeface="ＭＳ Ｐゴシック" charset="-128"/>
              </a:rPr>
              <a:t>küler Yan Etkiler</a:t>
            </a:r>
            <a:endParaRPr lang="en-US" altLang="en-US">
              <a:latin typeface="Arial" charset="0"/>
              <a:ea typeface="ＭＳ Ｐゴシック" charset="-128"/>
            </a:endParaRP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46251" y="1803401"/>
            <a:ext cx="8424863" cy="4056063"/>
          </a:xfrm>
        </p:spPr>
        <p:txBody>
          <a:bodyPr/>
          <a:lstStyle/>
          <a:p>
            <a:pPr eaLnBrk="1" hangingPunct="1"/>
            <a:endParaRPr lang="en-US" altLang="en-US" sz="2400">
              <a:latin typeface="Arial" charset="0"/>
              <a:ea typeface="ＭＳ Ｐゴシック" charset="-128"/>
            </a:endParaRPr>
          </a:p>
          <a:p>
            <a:pPr eaLnBrk="1" hangingPunct="1"/>
            <a:r>
              <a:rPr lang="tr-TR" altLang="en-US" sz="2400">
                <a:latin typeface="Arial" charset="0"/>
                <a:ea typeface="ＭＳ Ｐゴシック" charset="-128"/>
              </a:rPr>
              <a:t>Sıklıkla OK kullanımı ile ilişkilendirilen m</a:t>
            </a:r>
            <a:r>
              <a:rPr lang="en-US" altLang="en-US" sz="2400">
                <a:latin typeface="Arial" charset="0"/>
                <a:ea typeface="ＭＳ Ｐゴシック" charset="-128"/>
              </a:rPr>
              <a:t>ajor </a:t>
            </a:r>
            <a:r>
              <a:rPr lang="tr-TR" altLang="en-US" sz="2400">
                <a:latin typeface="Arial" charset="0"/>
                <a:ea typeface="ＭＳ Ｐゴシック" charset="-128"/>
              </a:rPr>
              <a:t>yan etkiler</a:t>
            </a:r>
            <a:endParaRPr lang="en-US" altLang="en-US" sz="2400">
              <a:latin typeface="Arial" charset="0"/>
              <a:ea typeface="ＭＳ Ｐゴシック" charset="-128"/>
            </a:endParaRP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gray">
          <a:xfrm>
            <a:off x="2241550" y="6235701"/>
            <a:ext cx="580390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lnSpc>
                <a:spcPct val="80000"/>
              </a:lnSpc>
            </a:pPr>
            <a:r>
              <a:rPr lang="fr-FR" altLang="en-US" sz="1000"/>
              <a:t>Farley TMM, </a:t>
            </a:r>
            <a:r>
              <a:rPr lang="en-US" altLang="en-US" sz="1000"/>
              <a:t>Collins J, Schlesselman JJ</a:t>
            </a:r>
            <a:r>
              <a:rPr lang="fr-FR" altLang="en-US" sz="1000"/>
              <a:t>. </a:t>
            </a:r>
            <a:r>
              <a:rPr lang="fr-FR" altLang="en-US" sz="1000" i="1"/>
              <a:t>Contraception</a:t>
            </a:r>
            <a:r>
              <a:rPr lang="fr-FR" altLang="en-US" sz="1000"/>
              <a:t>. 1998.</a:t>
            </a:r>
            <a:endParaRPr lang="en-US" altLang="en-US" sz="1000"/>
          </a:p>
        </p:txBody>
      </p:sp>
      <p:grpSp>
        <p:nvGrpSpPr>
          <p:cNvPr id="23556" name="Group 5" hidden="1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2767014" y="2943225"/>
            <a:ext cx="6427787" cy="1931988"/>
            <a:chOff x="783" y="1854"/>
            <a:chExt cx="4049" cy="1217"/>
          </a:xfrm>
        </p:grpSpPr>
        <p:sp>
          <p:nvSpPr>
            <p:cNvPr id="23561" name="Rectangle 6" hidden="1"/>
            <p:cNvSpPr>
              <a:spLocks noChangeArrowheads="1"/>
            </p:cNvSpPr>
            <p:nvPr/>
          </p:nvSpPr>
          <p:spPr bwMode="gray">
            <a:xfrm>
              <a:off x="783" y="1854"/>
              <a:ext cx="1261" cy="1207"/>
            </a:xfrm>
            <a:prstGeom prst="rect">
              <a:avLst/>
            </a:prstGeom>
            <a:solidFill>
              <a:srgbClr val="663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23562" name="Rectangle 7" hidden="1"/>
            <p:cNvSpPr>
              <a:spLocks noChangeArrowheads="1"/>
            </p:cNvSpPr>
            <p:nvPr/>
          </p:nvSpPr>
          <p:spPr bwMode="gray">
            <a:xfrm>
              <a:off x="2177" y="1859"/>
              <a:ext cx="1261" cy="1207"/>
            </a:xfrm>
            <a:prstGeom prst="rect">
              <a:avLst/>
            </a:prstGeom>
            <a:solidFill>
              <a:srgbClr val="CC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23563" name="Rectangle 8" hidden="1"/>
            <p:cNvSpPr>
              <a:spLocks noChangeArrowheads="1"/>
            </p:cNvSpPr>
            <p:nvPr/>
          </p:nvSpPr>
          <p:spPr bwMode="gray">
            <a:xfrm>
              <a:off x="3571" y="1864"/>
              <a:ext cx="1261" cy="1207"/>
            </a:xfrm>
            <a:prstGeom prst="rect">
              <a:avLst/>
            </a:prstGeom>
            <a:solidFill>
              <a:srgbClr val="5C5C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</p:grpSp>
      <p:pic>
        <p:nvPicPr>
          <p:cNvPr id="23557" name="Picture 9" descr="Group 2068_ppt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586038" y="3333751"/>
            <a:ext cx="6608762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10"/>
          <p:cNvSpPr>
            <a:spLocks noChangeArrowheads="1"/>
          </p:cNvSpPr>
          <p:nvPr/>
        </p:nvSpPr>
        <p:spPr bwMode="gray">
          <a:xfrm>
            <a:off x="3313114" y="3622676"/>
            <a:ext cx="796925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2800">
                <a:solidFill>
                  <a:schemeClr val="bg1"/>
                </a:solidFill>
                <a:latin typeface="Trebuchet MS" charset="0"/>
              </a:rPr>
              <a:t>VTE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en-US" sz="2800">
                <a:solidFill>
                  <a:schemeClr val="bg1"/>
                </a:solidFill>
                <a:latin typeface="Trebuchet MS" charset="0"/>
              </a:rPr>
              <a:t>PE</a:t>
            </a:r>
          </a:p>
        </p:txBody>
      </p:sp>
      <p:sp>
        <p:nvSpPr>
          <p:cNvPr id="23559" name="Rectangle 11"/>
          <p:cNvSpPr>
            <a:spLocks noChangeArrowheads="1"/>
          </p:cNvSpPr>
          <p:nvPr/>
        </p:nvSpPr>
        <p:spPr bwMode="gray">
          <a:xfrm>
            <a:off x="5037138" y="3619501"/>
            <a:ext cx="187325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2800">
                <a:solidFill>
                  <a:schemeClr val="bg1"/>
                </a:solidFill>
                <a:latin typeface="Trebuchet MS" charset="0"/>
              </a:rPr>
              <a:t>İnme</a:t>
            </a:r>
          </a:p>
        </p:txBody>
      </p:sp>
      <p:sp>
        <p:nvSpPr>
          <p:cNvPr id="23560" name="Rectangle 12"/>
          <p:cNvSpPr>
            <a:spLocks noChangeArrowheads="1"/>
          </p:cNvSpPr>
          <p:nvPr/>
        </p:nvSpPr>
        <p:spPr bwMode="gray">
          <a:xfrm>
            <a:off x="7869238" y="3619501"/>
            <a:ext cx="539750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2800">
                <a:solidFill>
                  <a:schemeClr val="bg1"/>
                </a:solidFill>
                <a:latin typeface="Trebuchet MS" charset="0"/>
              </a:rPr>
              <a:t>MI</a:t>
            </a:r>
          </a:p>
        </p:txBody>
      </p:sp>
    </p:spTree>
    <p:extLst>
      <p:ext uri="{BB962C8B-B14F-4D97-AF65-F5344CB8AC3E}">
        <p14:creationId xmlns:p14="http://schemas.microsoft.com/office/powerpoint/2010/main" val="133390084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VTE </a:t>
            </a:r>
            <a:r>
              <a:rPr lang="en-US" dirty="0" err="1" smtClean="0"/>
              <a:t>Riski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Estrogenin</a:t>
            </a:r>
            <a:r>
              <a:rPr lang="en-US" sz="2400" dirty="0" smtClean="0"/>
              <a:t> </a:t>
            </a:r>
            <a:r>
              <a:rPr lang="en-US" sz="2400" dirty="0" err="1" smtClean="0"/>
              <a:t>pıhtılaşma</a:t>
            </a:r>
            <a:r>
              <a:rPr lang="en-US" sz="2400" dirty="0" smtClean="0"/>
              <a:t> </a:t>
            </a:r>
            <a:r>
              <a:rPr lang="en-US" sz="2400" dirty="0" err="1" smtClean="0"/>
              <a:t>faktörlerine</a:t>
            </a:r>
            <a:r>
              <a:rPr lang="en-US" sz="2400" dirty="0" smtClean="0"/>
              <a:t> </a:t>
            </a:r>
            <a:r>
              <a:rPr lang="en-US" sz="2400" dirty="0" err="1" smtClean="0"/>
              <a:t>etkisine</a:t>
            </a:r>
            <a:r>
              <a:rPr lang="en-US" sz="2400" dirty="0" smtClean="0"/>
              <a:t> </a:t>
            </a:r>
            <a:r>
              <a:rPr lang="en-US" sz="2400" dirty="0" err="1" smtClean="0"/>
              <a:t>bağlıdır</a:t>
            </a:r>
            <a:endParaRPr lang="en-US" sz="2400" dirty="0" smtClean="0"/>
          </a:p>
          <a:p>
            <a:r>
              <a:rPr lang="en-US" sz="2400" dirty="0" err="1" smtClean="0"/>
              <a:t>Riski</a:t>
            </a:r>
            <a:r>
              <a:rPr lang="en-US" sz="2400" dirty="0" smtClean="0"/>
              <a:t> </a:t>
            </a:r>
            <a:r>
              <a:rPr lang="en-US" sz="2400" dirty="0" err="1" smtClean="0"/>
              <a:t>azaltmak</a:t>
            </a:r>
            <a:r>
              <a:rPr lang="en-US" sz="2400" dirty="0" smtClean="0"/>
              <a:t> </a:t>
            </a:r>
            <a:r>
              <a:rPr lang="en-US" sz="2400" dirty="0" err="1" smtClean="0"/>
              <a:t>için</a:t>
            </a:r>
            <a:r>
              <a:rPr lang="en-US" sz="2400" dirty="0" smtClean="0"/>
              <a:t> E </a:t>
            </a:r>
            <a:r>
              <a:rPr lang="en-US" sz="2400" dirty="0" err="1" smtClean="0"/>
              <a:t>dozu</a:t>
            </a:r>
            <a:r>
              <a:rPr lang="en-US" sz="2400" dirty="0" smtClean="0"/>
              <a:t> </a:t>
            </a:r>
            <a:r>
              <a:rPr lang="en-US" sz="2400" dirty="0" err="1" smtClean="0"/>
              <a:t>azaltılmış</a:t>
            </a:r>
            <a:endParaRPr lang="en-US" sz="2400" dirty="0" smtClean="0"/>
          </a:p>
          <a:p>
            <a:r>
              <a:rPr lang="en-US" sz="2400" dirty="0" err="1" smtClean="0"/>
              <a:t>Çoğu</a:t>
            </a:r>
            <a:r>
              <a:rPr lang="en-US" sz="2400" dirty="0" smtClean="0"/>
              <a:t> ilk </a:t>
            </a:r>
            <a:r>
              <a:rPr lang="en-US" sz="2400" dirty="0" err="1" smtClean="0"/>
              <a:t>yılda</a:t>
            </a:r>
            <a:r>
              <a:rPr lang="en-US" sz="2400" dirty="0" smtClean="0"/>
              <a:t>, </a:t>
            </a:r>
            <a:r>
              <a:rPr lang="en-US" sz="2400" dirty="0" err="1" smtClean="0"/>
              <a:t>yeni</a:t>
            </a:r>
            <a:r>
              <a:rPr lang="en-US" sz="2400" dirty="0" smtClean="0"/>
              <a:t> </a:t>
            </a:r>
            <a:r>
              <a:rPr lang="en-US" sz="2400" dirty="0" err="1" smtClean="0"/>
              <a:t>kullanıcılarda</a:t>
            </a:r>
            <a:r>
              <a:rPr lang="en-US" sz="2400" dirty="0" smtClean="0"/>
              <a:t> risk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fazla</a:t>
            </a:r>
            <a:endParaRPr lang="en-US" sz="2400" dirty="0"/>
          </a:p>
          <a:p>
            <a:r>
              <a:rPr lang="en-US" sz="2400" dirty="0" smtClean="0"/>
              <a:t>Risk </a:t>
            </a:r>
            <a:r>
              <a:rPr lang="en-US" sz="2400" dirty="0" err="1" smtClean="0"/>
              <a:t>faktörleri</a:t>
            </a:r>
            <a:r>
              <a:rPr lang="en-US" sz="2400" dirty="0" smtClean="0"/>
              <a:t> : </a:t>
            </a:r>
            <a:r>
              <a:rPr lang="en-US" sz="2400" dirty="0" err="1" smtClean="0"/>
              <a:t>Hipertansiyon</a:t>
            </a:r>
            <a:r>
              <a:rPr lang="en-US" sz="2400" dirty="0" smtClean="0"/>
              <a:t>, </a:t>
            </a:r>
            <a:r>
              <a:rPr lang="en-US" sz="2400" dirty="0" err="1" smtClean="0"/>
              <a:t>kalıtsal</a:t>
            </a:r>
            <a:r>
              <a:rPr lang="en-US" sz="2400" dirty="0" smtClean="0"/>
              <a:t> </a:t>
            </a:r>
            <a:r>
              <a:rPr lang="en-US" sz="2400" dirty="0" err="1" smtClean="0"/>
              <a:t>trombofililer</a:t>
            </a:r>
            <a:r>
              <a:rPr lang="en-US" sz="2400" dirty="0" smtClean="0"/>
              <a:t>, </a:t>
            </a:r>
            <a:r>
              <a:rPr lang="en-US" sz="2400" dirty="0" err="1" smtClean="0"/>
              <a:t>immobilite</a:t>
            </a:r>
            <a:r>
              <a:rPr lang="en-US" sz="2400" dirty="0" smtClean="0"/>
              <a:t>, </a:t>
            </a:r>
            <a:r>
              <a:rPr lang="en-US" sz="2400" dirty="0" err="1" smtClean="0"/>
              <a:t>yüksek</a:t>
            </a:r>
            <a:r>
              <a:rPr lang="en-US" sz="2400" dirty="0" smtClean="0"/>
              <a:t> lipid </a:t>
            </a:r>
            <a:r>
              <a:rPr lang="en-US" sz="2400" dirty="0" err="1" smtClean="0"/>
              <a:t>düzeyi</a:t>
            </a:r>
            <a:r>
              <a:rPr lang="en-US" sz="2400" dirty="0" smtClean="0"/>
              <a:t>, </a:t>
            </a:r>
            <a:r>
              <a:rPr lang="en-US" sz="2400" dirty="0" err="1" smtClean="0"/>
              <a:t>aşırı</a:t>
            </a:r>
            <a:r>
              <a:rPr lang="en-US" sz="2400" dirty="0" smtClean="0"/>
              <a:t> </a:t>
            </a:r>
            <a:r>
              <a:rPr lang="en-US" sz="2400" dirty="0" err="1" smtClean="0"/>
              <a:t>sigara</a:t>
            </a:r>
            <a:r>
              <a:rPr lang="en-US" sz="2400" dirty="0" smtClean="0"/>
              <a:t>, </a:t>
            </a:r>
            <a:r>
              <a:rPr lang="en-US" sz="2400" dirty="0" err="1" smtClean="0"/>
              <a:t>damar</a:t>
            </a:r>
            <a:r>
              <a:rPr lang="en-US" sz="2400" dirty="0" smtClean="0"/>
              <a:t> </a:t>
            </a:r>
            <a:r>
              <a:rPr lang="en-US" sz="2400" dirty="0" err="1" smtClean="0"/>
              <a:t>hasarı</a:t>
            </a:r>
            <a:r>
              <a:rPr lang="en-US" sz="2400" dirty="0" smtClean="0"/>
              <a:t> </a:t>
            </a:r>
            <a:r>
              <a:rPr lang="en-US" sz="2400" dirty="0" err="1" smtClean="0"/>
              <a:t>yapmış</a:t>
            </a:r>
            <a:r>
              <a:rPr lang="en-US" sz="2400" dirty="0" smtClean="0"/>
              <a:t> DM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074195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DDF53D"/>
                </a:solidFill>
                <a:ea typeface="ＭＳ Ｐゴシック" charset="-128"/>
              </a:rPr>
              <a:t>Progestinler arasındaki fark</a:t>
            </a: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400">
                <a:ea typeface="ＭＳ Ｐゴシック" charset="-128"/>
              </a:rPr>
              <a:t>Yeni progestinlerin androjenik etkilerinin olmaması</a:t>
            </a:r>
          </a:p>
          <a:p>
            <a:pPr eaLnBrk="1" hangingPunct="1"/>
            <a:r>
              <a:rPr lang="en-US" altLang="en-US" sz="2400">
                <a:ea typeface="ＭＳ Ｐゴシック" charset="-128"/>
              </a:rPr>
              <a:t>EE'in pıhtılaşma faktörlerini uyarıcı etkisinin karşılanmaması</a:t>
            </a:r>
          </a:p>
          <a:p>
            <a:pPr eaLnBrk="1" hangingPunct="1"/>
            <a:r>
              <a:rPr lang="en-US" altLang="en-US" sz="2400">
                <a:ea typeface="ＭＳ Ｐゴシック" charset="-128"/>
              </a:rPr>
              <a:t>SHBG üzerine etki</a:t>
            </a:r>
          </a:p>
          <a:p>
            <a:pPr eaLnBrk="1" hangingPunct="1"/>
            <a:endParaRPr lang="en-US" altLang="en-US">
              <a:ea typeface="ＭＳ Ｐゴシック" charset="-128"/>
            </a:endParaRPr>
          </a:p>
          <a:p>
            <a:pPr lvl="1" eaLnBrk="1" hangingPunct="1"/>
            <a:r>
              <a:rPr lang="en-US" altLang="en-US">
                <a:ea typeface="ＭＳ Ｐゴシック" charset="-128"/>
              </a:rPr>
              <a:t>Sitruk-Ware R. Hum Reprod Update 2006 </a:t>
            </a:r>
          </a:p>
        </p:txBody>
      </p:sp>
    </p:spTree>
    <p:extLst>
      <p:ext uri="{BB962C8B-B14F-4D97-AF65-F5344CB8AC3E}">
        <p14:creationId xmlns:p14="http://schemas.microsoft.com/office/powerpoint/2010/main" val="165383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1422402" y="915107"/>
            <a:ext cx="7927975" cy="331787"/>
          </a:xfrm>
        </p:spPr>
        <p:txBody>
          <a:bodyPr/>
          <a:lstStyle/>
          <a:p>
            <a:pPr eaLnBrk="1" hangingPunct="1"/>
            <a:r>
              <a:rPr lang="en-US" altLang="en-US" sz="3200" b="1" dirty="0" err="1">
                <a:latin typeface="Arial" charset="0"/>
                <a:ea typeface="ＭＳ Ｐゴシック" charset="-128"/>
              </a:rPr>
              <a:t>Ven</a:t>
            </a:r>
            <a:r>
              <a:rPr lang="tr-TR" altLang="en-US" sz="3200" b="1" dirty="0">
                <a:latin typeface="Arial" charset="0"/>
                <a:ea typeface="ＭＳ Ｐゴシック" charset="-128"/>
              </a:rPr>
              <a:t>öz </a:t>
            </a:r>
            <a:r>
              <a:rPr lang="en-US" altLang="en-US" sz="3200" b="1" dirty="0" err="1">
                <a:latin typeface="Arial" charset="0"/>
                <a:ea typeface="ＭＳ Ｐゴシック" charset="-128"/>
              </a:rPr>
              <a:t>Tromb</a:t>
            </a:r>
            <a:r>
              <a:rPr lang="tr-TR" altLang="en-US" sz="3200" b="1" dirty="0">
                <a:latin typeface="Arial" charset="0"/>
                <a:ea typeface="ＭＳ Ｐゴシック" charset="-128"/>
              </a:rPr>
              <a:t>o</a:t>
            </a:r>
            <a:r>
              <a:rPr lang="en-US" altLang="en-US" sz="3200" b="1" dirty="0">
                <a:latin typeface="Arial" charset="0"/>
                <a:ea typeface="ＭＳ Ｐゴシック" charset="-128"/>
              </a:rPr>
              <a:t>emboli</a:t>
            </a:r>
            <a:r>
              <a:rPr lang="tr-TR" altLang="en-US" sz="3200" b="1" dirty="0" err="1">
                <a:latin typeface="Arial" charset="0"/>
                <a:ea typeface="ＭＳ Ｐゴシック" charset="-128"/>
              </a:rPr>
              <a:t>zm</a:t>
            </a:r>
            <a:r>
              <a:rPr lang="en-US" altLang="en-US" sz="3200" b="1" dirty="0">
                <a:latin typeface="Arial" charset="0"/>
                <a:ea typeface="ＭＳ Ｐゴシック" charset="-128"/>
              </a:rPr>
              <a:t> (VTE)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6153" y="2278063"/>
            <a:ext cx="9191061" cy="4579937"/>
          </a:xfrm>
        </p:spPr>
        <p:txBody>
          <a:bodyPr/>
          <a:lstStyle/>
          <a:p>
            <a:pPr eaLnBrk="1" hangingPunct="1"/>
            <a:r>
              <a:rPr lang="tr-TR" altLang="en-US" sz="2400" b="1" dirty="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Derin </a:t>
            </a:r>
            <a:r>
              <a:rPr lang="tr-TR" altLang="en-US" sz="2400" b="1" dirty="0" err="1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Ven</a:t>
            </a:r>
            <a:r>
              <a:rPr lang="tr-TR" altLang="en-US" sz="2400" b="1" dirty="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 </a:t>
            </a:r>
            <a:r>
              <a:rPr lang="tr-TR" altLang="en-US" sz="2400" b="1" dirty="0" err="1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Trombozu</a:t>
            </a:r>
            <a:r>
              <a:rPr lang="en-US" altLang="en-US" sz="2400" b="1" dirty="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 </a:t>
            </a:r>
            <a:r>
              <a:rPr lang="tr-TR" altLang="en-US" sz="2400" b="1" dirty="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(</a:t>
            </a:r>
            <a:r>
              <a:rPr lang="en-US" altLang="en-US" sz="2400" b="1" dirty="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DVT)</a:t>
            </a:r>
          </a:p>
          <a:p>
            <a:pPr eaLnBrk="1" hangingPunct="1"/>
            <a:r>
              <a:rPr lang="en-US" altLang="en-US" sz="2400" dirty="0">
                <a:latin typeface="Arial" charset="0"/>
                <a:ea typeface="ＭＳ Ｐゴシック" charset="-128"/>
              </a:rPr>
              <a:t>T</a:t>
            </a:r>
            <a:r>
              <a:rPr lang="tr-TR" altLang="en-US" sz="2400" dirty="0" err="1">
                <a:latin typeface="Arial" charset="0"/>
                <a:ea typeface="ＭＳ Ｐゴシック" charset="-128"/>
              </a:rPr>
              <a:t>ipik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 olarak bacak </a:t>
            </a:r>
            <a:r>
              <a:rPr lang="tr-TR" altLang="en-US" sz="2400" dirty="0" err="1">
                <a:latin typeface="Arial" charset="0"/>
                <a:ea typeface="ＭＳ Ｐゴシック" charset="-128"/>
              </a:rPr>
              <a:t>venlerinde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/>
            <a:r>
              <a:rPr lang="tr-TR" altLang="en-US" sz="2400" dirty="0">
                <a:latin typeface="Arial" charset="0"/>
                <a:ea typeface="ＭＳ Ｐゴシック" charset="-128"/>
              </a:rPr>
              <a:t>Tanı kolay değil</a:t>
            </a:r>
          </a:p>
          <a:p>
            <a:pPr eaLnBrk="1" hangingPunct="1"/>
            <a:r>
              <a:rPr lang="tr-TR" altLang="en-US" sz="2400" dirty="0">
                <a:latin typeface="Arial" charset="0"/>
                <a:ea typeface="ＭＳ Ｐゴシック" charset="-128"/>
              </a:rPr>
              <a:t>Gençlerde çok nadir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/>
            <a:r>
              <a:rPr lang="en-US" altLang="en-US" sz="2400" b="1" dirty="0" err="1">
                <a:solidFill>
                  <a:schemeClr val="accent1"/>
                </a:solidFill>
                <a:latin typeface="Arial" charset="0"/>
                <a:ea typeface="ＭＳ Ｐゴシック" charset="-128"/>
              </a:rPr>
              <a:t>Pulmon</a:t>
            </a:r>
            <a:r>
              <a:rPr lang="tr-TR" altLang="en-US" sz="2400" b="1" dirty="0">
                <a:solidFill>
                  <a:schemeClr val="accent1"/>
                </a:solidFill>
                <a:latin typeface="Arial" charset="0"/>
                <a:ea typeface="ＭＳ Ｐゴシック" charset="-128"/>
              </a:rPr>
              <a:t>er</a:t>
            </a:r>
            <a:r>
              <a:rPr lang="en-US" altLang="en-US" sz="2400" b="1" dirty="0">
                <a:solidFill>
                  <a:schemeClr val="accent1"/>
                </a:solidFill>
                <a:latin typeface="Arial" charset="0"/>
                <a:ea typeface="ＭＳ Ｐゴシック" charset="-128"/>
              </a:rPr>
              <a:t> Emboli</a:t>
            </a:r>
            <a:r>
              <a:rPr lang="tr-TR" altLang="en-US" sz="2400" b="1" dirty="0">
                <a:solidFill>
                  <a:schemeClr val="accent1"/>
                </a:solidFill>
                <a:latin typeface="Arial" charset="0"/>
                <a:ea typeface="ＭＳ Ｐゴシック" charset="-128"/>
              </a:rPr>
              <a:t> </a:t>
            </a:r>
            <a:r>
              <a:rPr lang="en-US" altLang="en-US" sz="2400" b="1" dirty="0">
                <a:solidFill>
                  <a:schemeClr val="accent1"/>
                </a:solidFill>
                <a:latin typeface="Arial" charset="0"/>
                <a:ea typeface="ＭＳ Ｐゴシック" charset="-128"/>
              </a:rPr>
              <a:t>(PE)</a:t>
            </a:r>
          </a:p>
          <a:p>
            <a:pPr eaLnBrk="1" hangingPunct="1"/>
            <a:r>
              <a:rPr lang="en-US" altLang="en-US" sz="2400" dirty="0">
                <a:latin typeface="Arial" charset="0"/>
                <a:ea typeface="ＭＳ Ｐゴシック" charset="-128"/>
              </a:rPr>
              <a:t>T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r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omb</a:t>
            </a:r>
            <a:r>
              <a:rPr lang="tr-TR" altLang="en-US" sz="2400" dirty="0" err="1">
                <a:latin typeface="Arial" charset="0"/>
                <a:ea typeface="ＭＳ Ｐゴシック" charset="-128"/>
              </a:rPr>
              <a:t>üsün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 parçalanarak</a:t>
            </a:r>
          </a:p>
          <a:p>
            <a:pPr eaLnBrk="1" hangingPunct="1">
              <a:buFont typeface="Wingdings 2" charset="2"/>
              <a:buNone/>
            </a:pPr>
            <a:r>
              <a:rPr lang="tr-TR" altLang="en-US" sz="2400" dirty="0" err="1">
                <a:latin typeface="Arial" charset="0"/>
                <a:ea typeface="ＭＳ Ｐゴシック" charset="-128"/>
              </a:rPr>
              <a:t>pulmoner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 dolaşımı bloke etmesi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/>
            <a:r>
              <a:rPr lang="tr-TR" altLang="en-US" sz="2400" dirty="0">
                <a:latin typeface="Arial" charset="0"/>
                <a:ea typeface="ＭＳ Ｐゴシック" charset="-128"/>
                <a:sym typeface="Wingdings" charset="2"/>
              </a:rPr>
              <a:t>Yaşamı tehdit edici olabilir</a:t>
            </a:r>
            <a:r>
              <a:rPr lang="en-US" altLang="en-US" sz="2400" dirty="0">
                <a:latin typeface="Arial" charset="0"/>
                <a:ea typeface="ＭＳ Ｐゴシック" charset="-128"/>
                <a:sym typeface="Wingdings" charset="2"/>
              </a:rPr>
              <a:t> (1-2%)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42" b="82"/>
          <a:stretch>
            <a:fillRect/>
          </a:stretch>
        </p:blipFill>
        <p:spPr bwMode="auto">
          <a:xfrm>
            <a:off x="6816726" y="1700213"/>
            <a:ext cx="1624013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6130925" y="3652839"/>
            <a:ext cx="6858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b="1">
                <a:solidFill>
                  <a:srgbClr val="F2F2F2"/>
                </a:solidFill>
              </a:rPr>
              <a:t>DVT</a:t>
            </a:r>
          </a:p>
        </p:txBody>
      </p:sp>
      <p:grpSp>
        <p:nvGrpSpPr>
          <p:cNvPr id="25605" name="Group 6"/>
          <p:cNvGrpSpPr>
            <a:grpSpLocks/>
          </p:cNvGrpSpPr>
          <p:nvPr/>
        </p:nvGrpSpPr>
        <p:grpSpPr bwMode="auto">
          <a:xfrm>
            <a:off x="7018339" y="3600450"/>
            <a:ext cx="3152775" cy="2038350"/>
            <a:chOff x="3280" y="2645"/>
            <a:chExt cx="1986" cy="1284"/>
          </a:xfrm>
        </p:grpSpPr>
        <p:pic>
          <p:nvPicPr>
            <p:cNvPr id="25606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92"/>
            <a:stretch>
              <a:fillRect/>
            </a:stretch>
          </p:blipFill>
          <p:spPr bwMode="auto">
            <a:xfrm>
              <a:off x="4086" y="2645"/>
              <a:ext cx="1180" cy="1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Text Box 8"/>
            <p:cNvSpPr txBox="1">
              <a:spLocks noChangeArrowheads="1"/>
            </p:cNvSpPr>
            <p:nvPr/>
          </p:nvSpPr>
          <p:spPr bwMode="auto">
            <a:xfrm>
              <a:off x="3280" y="3189"/>
              <a:ext cx="8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200">
                  <a:solidFill>
                    <a:srgbClr val="F2F2F2"/>
                  </a:solidFill>
                </a:rPr>
                <a:t>Embolus in the blood </a:t>
              </a:r>
              <a:r>
                <a:rPr lang="en-US" altLang="en-US" sz="1200" b="1">
                  <a:solidFill>
                    <a:srgbClr val="F2F2F2"/>
                  </a:solidFill>
                </a:rPr>
                <a:t>circulation</a:t>
              </a:r>
              <a:r>
                <a:rPr lang="en-US" altLang="en-US" sz="1200">
                  <a:solidFill>
                    <a:srgbClr val="F2F2F2"/>
                  </a:solidFill>
                </a:rPr>
                <a:t> </a:t>
              </a:r>
            </a:p>
          </p:txBody>
        </p:sp>
        <p:sp>
          <p:nvSpPr>
            <p:cNvPr id="25608" name="Line 9"/>
            <p:cNvSpPr>
              <a:spLocks noChangeShapeType="1"/>
            </p:cNvSpPr>
            <p:nvPr/>
          </p:nvSpPr>
          <p:spPr bwMode="auto">
            <a:xfrm>
              <a:off x="3390" y="3441"/>
              <a:ext cx="8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09" name="Text Box 10"/>
            <p:cNvSpPr txBox="1">
              <a:spLocks noChangeArrowheads="1"/>
            </p:cNvSpPr>
            <p:nvPr/>
          </p:nvSpPr>
          <p:spPr bwMode="auto">
            <a:xfrm>
              <a:off x="3853" y="2890"/>
              <a:ext cx="896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5400">
                  <a:solidFill>
                    <a:srgbClr val="FF0000"/>
                  </a:solidFill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9683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510" y="431197"/>
            <a:ext cx="7315200" cy="1154097"/>
          </a:xfrm>
        </p:spPr>
        <p:txBody>
          <a:bodyPr/>
          <a:lstStyle/>
          <a:p>
            <a:r>
              <a:rPr lang="tr-TR" dirty="0" smtClean="0"/>
              <a:t>OK Seçimi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0147" y="2233914"/>
            <a:ext cx="9132425" cy="4075447"/>
          </a:xfrm>
        </p:spPr>
        <p:txBody>
          <a:bodyPr>
            <a:normAutofit/>
          </a:bodyPr>
          <a:lstStyle/>
          <a:p>
            <a:r>
              <a:rPr lang="en-US" sz="2400" dirty="0"/>
              <a:t>S</a:t>
            </a:r>
            <a:r>
              <a:rPr lang="tr-TR" sz="2400" dirty="0" err="1"/>
              <a:t>eçim</a:t>
            </a:r>
            <a:r>
              <a:rPr lang="tr-TR" sz="2400" dirty="0"/>
              <a:t> </a:t>
            </a:r>
            <a:r>
              <a:rPr lang="tr-TR" sz="2400" dirty="0" err="1"/>
              <a:t>estrogen</a:t>
            </a:r>
            <a:r>
              <a:rPr lang="tr-TR" sz="2400" dirty="0"/>
              <a:t> dozu ve içerdiği </a:t>
            </a:r>
            <a:r>
              <a:rPr lang="tr-TR" sz="2400" dirty="0" err="1"/>
              <a:t>progestine</a:t>
            </a:r>
            <a:r>
              <a:rPr lang="tr-TR" sz="2400" dirty="0"/>
              <a:t> göre yapılır</a:t>
            </a:r>
          </a:p>
          <a:p>
            <a:endParaRPr lang="tr-TR" sz="2400" dirty="0"/>
          </a:p>
          <a:p>
            <a:r>
              <a:rPr lang="en-US" sz="2400" dirty="0"/>
              <a:t>D</a:t>
            </a:r>
            <a:r>
              <a:rPr lang="tr-TR" sz="2400" dirty="0"/>
              <a:t>aha yüksek EE dozu daha iyi </a:t>
            </a:r>
            <a:r>
              <a:rPr lang="tr-TR" sz="2400" dirty="0" err="1"/>
              <a:t>siklus</a:t>
            </a:r>
            <a:r>
              <a:rPr lang="tr-TR" sz="2400" dirty="0"/>
              <a:t> kontrolü sağlar, ancak </a:t>
            </a:r>
            <a:r>
              <a:rPr lang="tr-TR" sz="2400" dirty="0" err="1"/>
              <a:t>Progestin</a:t>
            </a:r>
            <a:r>
              <a:rPr lang="tr-TR" sz="2400" dirty="0"/>
              <a:t> tipi de </a:t>
            </a:r>
            <a:r>
              <a:rPr lang="tr-TR" sz="2400" dirty="0" err="1"/>
              <a:t>siklus</a:t>
            </a:r>
            <a:r>
              <a:rPr lang="tr-TR" sz="2400" dirty="0"/>
              <a:t> kontrolünde etkilidir</a:t>
            </a:r>
          </a:p>
          <a:p>
            <a:endParaRPr lang="tr-TR" sz="2400" dirty="0"/>
          </a:p>
          <a:p>
            <a:r>
              <a:rPr lang="en-US" sz="2400" dirty="0"/>
              <a:t>K</a:t>
            </a:r>
            <a:r>
              <a:rPr lang="tr-TR" sz="2400" dirty="0" err="1"/>
              <a:t>ullanımın</a:t>
            </a:r>
            <a:r>
              <a:rPr lang="tr-TR" sz="2400" dirty="0"/>
              <a:t> ilk aylarında % 20’ye ulaşan ara kanamalar, sonraki aylarda % 4’e düşmektedir.</a:t>
            </a:r>
          </a:p>
          <a:p>
            <a:pPr marL="45720" indent="0">
              <a:buNone/>
            </a:pP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0120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8"/>
          <p:cNvSpPr>
            <a:spLocks noGrp="1" noChangeArrowheads="1"/>
          </p:cNvSpPr>
          <p:nvPr>
            <p:ph type="title"/>
          </p:nvPr>
        </p:nvSpPr>
        <p:spPr>
          <a:xfrm>
            <a:off x="2368550" y="446088"/>
            <a:ext cx="5715000" cy="1219200"/>
          </a:xfrm>
        </p:spPr>
        <p:txBody>
          <a:bodyPr/>
          <a:lstStyle/>
          <a:p>
            <a:pPr eaLnBrk="1" hangingPunct="1"/>
            <a:r>
              <a:rPr lang="de-DE" altLang="en-US" dirty="0">
                <a:latin typeface="Arial" charset="0"/>
                <a:ea typeface="ＭＳ Ｐゴシック" charset="-128"/>
              </a:rPr>
              <a:t>VTE-</a:t>
            </a:r>
            <a:r>
              <a:rPr lang="de-DE" altLang="en-US" dirty="0" err="1">
                <a:latin typeface="Arial" charset="0"/>
                <a:ea typeface="ＭＳ Ｐゴシック" charset="-128"/>
              </a:rPr>
              <a:t>Arteryel</a:t>
            </a:r>
            <a:r>
              <a:rPr lang="de-DE" altLang="en-US" dirty="0">
                <a:latin typeface="Arial" charset="0"/>
                <a:ea typeface="ＭＳ Ｐゴシック" charset="-128"/>
              </a:rPr>
              <a:t> </a:t>
            </a:r>
            <a:r>
              <a:rPr lang="de-DE" altLang="en-US" dirty="0" err="1">
                <a:latin typeface="Arial" charset="0"/>
                <a:ea typeface="ＭＳ Ｐゴシック" charset="-128"/>
              </a:rPr>
              <a:t>hastalık</a:t>
            </a:r>
            <a:r>
              <a:rPr lang="de-DE" altLang="en-US" dirty="0">
                <a:latin typeface="Arial" charset="0"/>
                <a:ea typeface="ＭＳ Ｐゴシック" charset="-128"/>
              </a:rPr>
              <a:t> </a:t>
            </a:r>
            <a:r>
              <a:rPr lang="de-DE" altLang="en-US" dirty="0" smtClean="0">
                <a:latin typeface="Arial" charset="0"/>
                <a:ea typeface="ＭＳ Ｐゴシック" charset="-128"/>
              </a:rPr>
              <a:t/>
            </a:r>
            <a:br>
              <a:rPr lang="de-DE" altLang="en-US" dirty="0" smtClean="0">
                <a:latin typeface="Arial" charset="0"/>
                <a:ea typeface="ＭＳ Ｐゴシック" charset="-128"/>
              </a:rPr>
            </a:br>
            <a:r>
              <a:rPr lang="de-DE" altLang="en-US" dirty="0" err="1" smtClean="0">
                <a:solidFill>
                  <a:srgbClr val="DDF53D"/>
                </a:solidFill>
                <a:latin typeface="Arial" charset="0"/>
                <a:ea typeface="ＭＳ Ｐゴシック" charset="-128"/>
              </a:rPr>
              <a:t>Risk</a:t>
            </a:r>
            <a:r>
              <a:rPr lang="de-DE" altLang="en-US" dirty="0" smtClean="0">
                <a:solidFill>
                  <a:srgbClr val="DDF53D"/>
                </a:solidFill>
                <a:latin typeface="Arial" charset="0"/>
                <a:ea typeface="ＭＳ Ｐゴシック" charset="-128"/>
              </a:rPr>
              <a:t> </a:t>
            </a:r>
            <a:r>
              <a:rPr lang="de-DE" altLang="en-US" dirty="0" err="1">
                <a:solidFill>
                  <a:srgbClr val="DDF53D"/>
                </a:solidFill>
                <a:latin typeface="Arial" charset="0"/>
                <a:ea typeface="ＭＳ Ｐゴシック" charset="-128"/>
              </a:rPr>
              <a:t>Faktörleri</a:t>
            </a:r>
            <a:endParaRPr lang="de-DE" altLang="en-US" dirty="0">
              <a:solidFill>
                <a:srgbClr val="DDF53D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27650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816462" y="2193926"/>
            <a:ext cx="8589179" cy="3346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chemeClr val="hlink"/>
                </a:solidFill>
                <a:latin typeface="Arial" charset="0"/>
                <a:ea typeface="ＭＳ Ｐゴシック" charset="-128"/>
              </a:rPr>
              <a:t>1.</a:t>
            </a:r>
            <a:r>
              <a:rPr lang="en-US" altLang="en-US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İleri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yaş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  <a:latin typeface="Arial" charset="0"/>
                <a:ea typeface="ＭＳ Ｐゴシック" charset="-128"/>
              </a:rPr>
              <a:t>2.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Artmış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kilo,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sigara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  <a:latin typeface="Arial" charset="0"/>
                <a:ea typeface="ＭＳ Ｐゴシック" charset="-128"/>
              </a:rPr>
              <a:t>3.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Gebelik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/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doğum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/postpartum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dönem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  <a:latin typeface="Arial" charset="0"/>
                <a:ea typeface="ＭＳ Ｐゴシック" charset="-128"/>
              </a:rPr>
              <a:t>4.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Genetik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mutasyonlar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chemeClr val="hlink"/>
                </a:solidFill>
                <a:latin typeface="Arial" charset="0"/>
                <a:ea typeface="ＭＳ Ｐゴシック" charset="-128"/>
              </a:rPr>
              <a:t>5.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VTE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aile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ve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kişisel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anamnezi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chemeClr val="accent1"/>
                </a:solidFill>
                <a:latin typeface="Arial" charset="0"/>
                <a:ea typeface="ＭＳ Ｐゴシック" charset="-128"/>
              </a:rPr>
              <a:t>6.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İmmobilizasyon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,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cerrahi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,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kazalar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7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.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Dislipoproteinemi</a:t>
            </a:r>
            <a:r>
              <a:rPr lang="en-US" altLang="en-US" sz="2400" dirty="0">
                <a:latin typeface="Arial" charset="0"/>
                <a:ea typeface="ＭＳ Ｐゴシック" charset="-128"/>
              </a:rPr>
              <a:t>, </a:t>
            </a:r>
            <a:r>
              <a:rPr lang="en-US" altLang="en-US" sz="2400" dirty="0" err="1">
                <a:latin typeface="Arial" charset="0"/>
                <a:ea typeface="ＭＳ Ｐゴシック" charset="-128"/>
              </a:rPr>
              <a:t>hipertansiyon</a:t>
            </a:r>
            <a:endParaRPr lang="en-US" altLang="en-US" sz="2400" dirty="0">
              <a:latin typeface="Arial" charset="0"/>
              <a:ea typeface="ＭＳ Ｐゴシック" charset="-128"/>
            </a:endParaRPr>
          </a:p>
        </p:txBody>
      </p:sp>
      <p:sp>
        <p:nvSpPr>
          <p:cNvPr id="27651" name="AutoShape 4"/>
          <p:cNvSpPr>
            <a:spLocks noChangeArrowheads="1"/>
          </p:cNvSpPr>
          <p:nvPr/>
        </p:nvSpPr>
        <p:spPr bwMode="auto">
          <a:xfrm>
            <a:off x="8869363" y="2129742"/>
            <a:ext cx="817562" cy="3410634"/>
          </a:xfrm>
          <a:prstGeom prst="upArrow">
            <a:avLst>
              <a:gd name="adj1" fmla="val 50000"/>
              <a:gd name="adj2" fmla="val 118495"/>
            </a:avLst>
          </a:prstGeom>
          <a:gradFill rotWithShape="1">
            <a:gsLst>
              <a:gs pos="0">
                <a:schemeClr val="hlink">
                  <a:alpha val="92000"/>
                </a:schemeClr>
              </a:gs>
              <a:gs pos="100000">
                <a:srgbClr val="EAEAEA">
                  <a:alpha val="93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tr-TR" altLang="en-US"/>
          </a:p>
        </p:txBody>
      </p:sp>
    </p:spTree>
    <p:extLst>
      <p:ext uri="{BB962C8B-B14F-4D97-AF65-F5344CB8AC3E}">
        <p14:creationId xmlns:p14="http://schemas.microsoft.com/office/powerpoint/2010/main" val="51281870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DDF53D"/>
                </a:solidFill>
                <a:ea typeface="ＭＳ Ｐゴシック" charset="-128"/>
              </a:rPr>
              <a:t>Venöz tromboembolizm</a:t>
            </a:r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1154954" y="2395959"/>
            <a:ext cx="8825659" cy="3773347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altLang="en-US" sz="3300" dirty="0">
                <a:ea typeface="ＭＳ Ｐゴシック" charset="-128"/>
              </a:rPr>
              <a:t>10.000 </a:t>
            </a:r>
            <a:r>
              <a:rPr lang="en-US" altLang="en-US" sz="3300" dirty="0" err="1">
                <a:ea typeface="ＭＳ Ｐゴシック" charset="-128"/>
              </a:rPr>
              <a:t>kadın</a:t>
            </a:r>
            <a:r>
              <a:rPr lang="en-US" altLang="en-US" sz="3300" dirty="0">
                <a:ea typeface="ＭＳ Ｐゴシック" charset="-128"/>
              </a:rPr>
              <a:t> </a:t>
            </a:r>
            <a:r>
              <a:rPr lang="en-US" altLang="en-US" sz="3300" dirty="0" err="1">
                <a:ea typeface="ＭＳ Ｐゴシック" charset="-128"/>
              </a:rPr>
              <a:t>yılında</a:t>
            </a:r>
            <a:r>
              <a:rPr lang="en-US" altLang="en-US" sz="3300" dirty="0">
                <a:ea typeface="ＭＳ Ｐゴシック" charset="-128"/>
              </a:rPr>
              <a:t> </a:t>
            </a:r>
            <a:endParaRPr lang="en-US" altLang="en-US" sz="2800" dirty="0">
              <a:ea typeface="ＭＳ Ｐゴシック" charset="-128"/>
            </a:endParaRPr>
          </a:p>
          <a:p>
            <a:pPr lvl="1" eaLnBrk="1" hangingPunct="1"/>
            <a:r>
              <a:rPr lang="en-US" altLang="en-US" sz="2800" dirty="0">
                <a:ea typeface="ＭＳ Ｐゴシック" charset="-128"/>
              </a:rPr>
              <a:t>OK </a:t>
            </a:r>
            <a:r>
              <a:rPr lang="en-US" altLang="en-US" sz="2800" dirty="0" err="1">
                <a:ea typeface="ＭＳ Ｐゴシック" charset="-128"/>
              </a:rPr>
              <a:t>kullanmayanlarda</a:t>
            </a:r>
            <a:r>
              <a:rPr lang="en-US" altLang="en-US" sz="2800" dirty="0">
                <a:ea typeface="ＭＳ Ｐゴシック" charset="-128"/>
              </a:rPr>
              <a:t> 3.1</a:t>
            </a:r>
          </a:p>
          <a:p>
            <a:pPr lvl="1" eaLnBrk="1" hangingPunct="1"/>
            <a:r>
              <a:rPr lang="en-US" altLang="en-US" sz="2800" dirty="0">
                <a:ea typeface="ＭＳ Ｐゴシック" charset="-128"/>
              </a:rPr>
              <a:t>OK </a:t>
            </a:r>
            <a:r>
              <a:rPr lang="en-US" altLang="en-US" sz="2800" dirty="0" err="1">
                <a:ea typeface="ＭＳ Ｐゴシック" charset="-128"/>
              </a:rPr>
              <a:t>kullananlarda</a:t>
            </a:r>
            <a:r>
              <a:rPr lang="en-US" altLang="en-US" sz="2800" dirty="0">
                <a:ea typeface="ＭＳ Ｐゴシック" charset="-128"/>
              </a:rPr>
              <a:t> 6.29</a:t>
            </a:r>
            <a:endParaRPr lang="en-US" altLang="en-US" sz="1900" dirty="0">
              <a:ea typeface="ＭＳ Ｐゴシック" charset="-128"/>
            </a:endParaRPr>
          </a:p>
          <a:p>
            <a:pPr lvl="1" eaLnBrk="1" hangingPunct="1"/>
            <a:endParaRPr lang="en-US" altLang="en-US" sz="2800" dirty="0">
              <a:ea typeface="ＭＳ Ｐゴシック" charset="-128"/>
            </a:endParaRPr>
          </a:p>
          <a:p>
            <a:pPr lvl="1" eaLnBrk="1" hangingPunct="1"/>
            <a:r>
              <a:rPr lang="en-US" altLang="en-US" sz="2800" dirty="0" err="1">
                <a:ea typeface="ＭＳ Ｐゴシック" charset="-128"/>
              </a:rPr>
              <a:t>Aynı</a:t>
            </a:r>
            <a:r>
              <a:rPr lang="en-US" altLang="en-US" sz="2800" dirty="0">
                <a:ea typeface="ＭＳ Ｐゴシック" charset="-128"/>
              </a:rPr>
              <a:t> </a:t>
            </a:r>
            <a:r>
              <a:rPr lang="en-US" altLang="en-US" sz="2800" dirty="0" err="1">
                <a:ea typeface="ＭＳ Ｐゴシック" charset="-128"/>
              </a:rPr>
              <a:t>doz</a:t>
            </a:r>
            <a:r>
              <a:rPr lang="en-US" altLang="en-US" sz="2800" dirty="0">
                <a:ea typeface="ＭＳ Ｐゴシック" charset="-128"/>
              </a:rPr>
              <a:t> EE </a:t>
            </a:r>
            <a:r>
              <a:rPr lang="en-US" altLang="en-US" sz="2800" dirty="0" err="1">
                <a:ea typeface="ＭＳ Ｐゴシック" charset="-128"/>
              </a:rPr>
              <a:t>ve</a:t>
            </a:r>
            <a:r>
              <a:rPr lang="en-US" altLang="en-US" sz="2800" dirty="0">
                <a:ea typeface="ＭＳ Ｐゴシック" charset="-128"/>
              </a:rPr>
              <a:t> </a:t>
            </a:r>
            <a:r>
              <a:rPr lang="en-US" altLang="en-US" sz="2800" dirty="0" err="1">
                <a:ea typeface="ＭＳ Ｐゴシック" charset="-128"/>
              </a:rPr>
              <a:t>kullanım</a:t>
            </a:r>
            <a:r>
              <a:rPr lang="en-US" altLang="en-US" sz="2800" dirty="0">
                <a:ea typeface="ＭＳ Ｐゴシック" charset="-128"/>
              </a:rPr>
              <a:t> </a:t>
            </a:r>
            <a:r>
              <a:rPr lang="en-US" altLang="en-US" sz="2800" dirty="0" err="1">
                <a:ea typeface="ＭＳ Ｐゴシック" charset="-128"/>
              </a:rPr>
              <a:t>süresi</a:t>
            </a:r>
            <a:r>
              <a:rPr lang="en-US" altLang="en-US" sz="2800" dirty="0">
                <a:ea typeface="ＭＳ Ｐゴシック" charset="-128"/>
              </a:rPr>
              <a:t> </a:t>
            </a:r>
            <a:r>
              <a:rPr lang="en-US" altLang="en-US" sz="2800" dirty="0" err="1">
                <a:ea typeface="ＭＳ Ｐゴシック" charset="-128"/>
              </a:rPr>
              <a:t>ile</a:t>
            </a:r>
            <a:r>
              <a:rPr lang="en-US" altLang="en-US" sz="2800" dirty="0">
                <a:ea typeface="ＭＳ Ｐゴシック" charset="-128"/>
              </a:rPr>
              <a:t>:</a:t>
            </a:r>
          </a:p>
          <a:p>
            <a:pPr lvl="1" eaLnBrk="1" hangingPunct="1"/>
            <a:r>
              <a:rPr lang="en-US" altLang="en-US" sz="2800" dirty="0" err="1">
                <a:ea typeface="ＭＳ Ｐゴシック" charset="-128"/>
              </a:rPr>
              <a:t>Norgestimate</a:t>
            </a:r>
            <a:r>
              <a:rPr lang="en-US" altLang="en-US" sz="2800" dirty="0">
                <a:ea typeface="ＭＳ Ｐゴシック" charset="-128"/>
              </a:rPr>
              <a:t> </a:t>
            </a:r>
            <a:r>
              <a:rPr lang="en-US" altLang="en-US" sz="2800" dirty="0" err="1">
                <a:ea typeface="ＭＳ Ｐゴシック" charset="-128"/>
              </a:rPr>
              <a:t>veya</a:t>
            </a:r>
            <a:r>
              <a:rPr lang="en-US" altLang="en-US" sz="2800" dirty="0">
                <a:ea typeface="ＭＳ Ｐゴシック" charset="-128"/>
              </a:rPr>
              <a:t> </a:t>
            </a:r>
            <a:r>
              <a:rPr lang="en-US" altLang="en-US" sz="2800" dirty="0" err="1">
                <a:ea typeface="ＭＳ Ｐゴシック" charset="-128"/>
              </a:rPr>
              <a:t>norethisteron</a:t>
            </a:r>
            <a:r>
              <a:rPr lang="en-US" altLang="en-US" sz="2800" dirty="0">
                <a:ea typeface="ＭＳ Ｐゴシック" charset="-128"/>
              </a:rPr>
              <a:t> 1.0</a:t>
            </a:r>
          </a:p>
          <a:p>
            <a:pPr lvl="1" eaLnBrk="1" hangingPunct="1"/>
            <a:r>
              <a:rPr lang="en-US" altLang="en-US" sz="2800" dirty="0">
                <a:ea typeface="ＭＳ Ｐゴシック" charset="-128"/>
              </a:rPr>
              <a:t>GES, DRSP </a:t>
            </a:r>
            <a:r>
              <a:rPr lang="en-US" altLang="en-US" sz="2800" dirty="0" err="1">
                <a:ea typeface="ＭＳ Ｐゴシック" charset="-128"/>
              </a:rPr>
              <a:t>ve</a:t>
            </a:r>
            <a:r>
              <a:rPr lang="en-US" altLang="en-US" sz="2800" dirty="0">
                <a:ea typeface="ＭＳ Ｐゴシック" charset="-128"/>
              </a:rPr>
              <a:t> CPA 1.8</a:t>
            </a:r>
          </a:p>
          <a:p>
            <a:pPr lvl="1" eaLnBrk="1" hangingPunct="1"/>
            <a:endParaRPr lang="en-US" altLang="en-US" dirty="0">
              <a:ea typeface="ＭＳ Ｐゴシック" charset="-128"/>
            </a:endParaRPr>
          </a:p>
          <a:p>
            <a:pPr lvl="1" eaLnBrk="1" hangingPunct="1"/>
            <a:r>
              <a:rPr lang="en-US" altLang="en-US" dirty="0" err="1">
                <a:ea typeface="ＭＳ Ｐゴシック" charset="-128"/>
              </a:rPr>
              <a:t>Lidegaard</a:t>
            </a:r>
            <a:r>
              <a:rPr lang="en-US" altLang="en-US" dirty="0">
                <a:ea typeface="ＭＳ Ｐゴシック" charset="-128"/>
              </a:rPr>
              <a:t> O et al BMJ 2009</a:t>
            </a:r>
          </a:p>
          <a:p>
            <a:pPr lvl="1" eaLnBrk="1" hangingPunct="1"/>
            <a:endParaRPr lang="en-US" altLang="en-US" sz="2600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21499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title"/>
          </p:nvPr>
        </p:nvSpPr>
        <p:spPr>
          <a:xfrm>
            <a:off x="2784475" y="474663"/>
            <a:ext cx="5676900" cy="387350"/>
          </a:xfrm>
        </p:spPr>
        <p:txBody>
          <a:bodyPr/>
          <a:lstStyle/>
          <a:p>
            <a:pPr eaLnBrk="1" hangingPunct="1"/>
            <a:r>
              <a:rPr lang="tr-TR" altLang="en-US" sz="2800">
                <a:latin typeface="Arial" charset="0"/>
                <a:ea typeface="ＭＳ Ｐゴシック" charset="-128"/>
              </a:rPr>
              <a:t>Çeşitli durumlarda VTE  r</a:t>
            </a:r>
            <a:r>
              <a:rPr lang="en-US" altLang="en-US" sz="2800">
                <a:latin typeface="Arial" charset="0"/>
                <a:ea typeface="ＭＳ Ｐゴシック" charset="-128"/>
              </a:rPr>
              <a:t>isk</a:t>
            </a:r>
            <a:r>
              <a:rPr lang="tr-TR" altLang="en-US" sz="2800">
                <a:latin typeface="Arial" charset="0"/>
                <a:ea typeface="ＭＳ Ｐゴシック" charset="-128"/>
              </a:rPr>
              <a:t>i</a:t>
            </a:r>
            <a:endParaRPr lang="en-US" altLang="en-US" sz="2800">
              <a:latin typeface="Arial" charset="0"/>
              <a:ea typeface="ＭＳ Ｐゴシック" charset="-128"/>
            </a:endParaRPr>
          </a:p>
        </p:txBody>
      </p:sp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2674938" y="6381750"/>
            <a:ext cx="5835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000"/>
              <a:t>Dinger Contraception </a:t>
            </a:r>
            <a:r>
              <a:rPr lang="en-US" altLang="en-US" sz="1200"/>
              <a:t>2007</a:t>
            </a:r>
            <a:r>
              <a:rPr lang="tr-TR" altLang="en-US" sz="1200"/>
              <a:t>,</a:t>
            </a:r>
            <a:r>
              <a:rPr lang="en-US" altLang="en-US" sz="1200"/>
              <a:t>Robert Reid, </a:t>
            </a:r>
            <a:r>
              <a:rPr lang="tr-TR" altLang="en-US" sz="1200"/>
              <a:t> </a:t>
            </a:r>
            <a:r>
              <a:rPr lang="en-US" altLang="en-US" sz="1200"/>
              <a:t>J Obstet Gynaecol Can 2010;32(12):1192–1197</a:t>
            </a:r>
          </a:p>
          <a:p>
            <a:pPr algn="ctr"/>
            <a:endParaRPr lang="en-US" altLang="en-US" sz="1200"/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 rot="-5400000">
            <a:off x="846139" y="3286126"/>
            <a:ext cx="3063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400" b="1"/>
              <a:t>VTE/10,000 </a:t>
            </a:r>
            <a:r>
              <a:rPr lang="tr-TR" altLang="en-US" sz="1400" b="1"/>
              <a:t> Kadın yılında</a:t>
            </a:r>
            <a:endParaRPr lang="en-US" altLang="en-US" sz="1400" b="1"/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>
            <a:off x="2886075" y="5127626"/>
            <a:ext cx="1847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tr-TR" altLang="en-US" sz="1400" b="1"/>
              <a:t>OK kullanmayan</a:t>
            </a:r>
            <a:r>
              <a:rPr lang="en-US" altLang="en-US" sz="1400" b="1"/>
              <a:t>, </a:t>
            </a:r>
            <a:endParaRPr lang="tr-TR" altLang="en-US" sz="1400" b="1"/>
          </a:p>
          <a:p>
            <a:pPr algn="ctr"/>
            <a:r>
              <a:rPr lang="tr-TR" altLang="en-US" sz="1400" b="1"/>
              <a:t>Gebe değil</a:t>
            </a:r>
            <a:endParaRPr lang="en-US" altLang="en-US" sz="1400" b="1"/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4733926" y="5192714"/>
            <a:ext cx="1876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400" b="1"/>
              <a:t>O</a:t>
            </a:r>
            <a:r>
              <a:rPr lang="tr-TR" altLang="en-US" sz="1400" b="1"/>
              <a:t>K kullanan</a:t>
            </a:r>
            <a:endParaRPr lang="en-US" altLang="en-US" sz="1400" b="1"/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6600825" y="5189539"/>
            <a:ext cx="1862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tr-TR" altLang="en-US" sz="1400" b="1"/>
              <a:t>Gebe</a:t>
            </a:r>
            <a:endParaRPr lang="en-US" altLang="en-US" sz="1400" b="1"/>
          </a:p>
        </p:txBody>
      </p:sp>
      <p:sp>
        <p:nvSpPr>
          <p:cNvPr id="29703" name="Line 9"/>
          <p:cNvSpPr>
            <a:spLocks noChangeShapeType="1"/>
          </p:cNvSpPr>
          <p:nvPr/>
        </p:nvSpPr>
        <p:spPr bwMode="auto">
          <a:xfrm flipV="1">
            <a:off x="2878138" y="1706563"/>
            <a:ext cx="0" cy="341630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4" name="Line 10"/>
          <p:cNvSpPr>
            <a:spLocks noChangeShapeType="1"/>
          </p:cNvSpPr>
          <p:nvPr/>
        </p:nvSpPr>
        <p:spPr bwMode="auto">
          <a:xfrm flipH="1">
            <a:off x="2830514" y="5122863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5" name="Line 11"/>
          <p:cNvSpPr>
            <a:spLocks noChangeShapeType="1"/>
          </p:cNvSpPr>
          <p:nvPr/>
        </p:nvSpPr>
        <p:spPr bwMode="auto">
          <a:xfrm flipH="1">
            <a:off x="2830514" y="4779963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6" name="Line 12"/>
          <p:cNvSpPr>
            <a:spLocks noChangeShapeType="1"/>
          </p:cNvSpPr>
          <p:nvPr/>
        </p:nvSpPr>
        <p:spPr bwMode="auto">
          <a:xfrm flipH="1">
            <a:off x="2830514" y="4438650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7" name="Line 13"/>
          <p:cNvSpPr>
            <a:spLocks noChangeShapeType="1"/>
          </p:cNvSpPr>
          <p:nvPr/>
        </p:nvSpPr>
        <p:spPr bwMode="auto">
          <a:xfrm flipH="1">
            <a:off x="2830514" y="4095750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8" name="Line 14"/>
          <p:cNvSpPr>
            <a:spLocks noChangeShapeType="1"/>
          </p:cNvSpPr>
          <p:nvPr/>
        </p:nvSpPr>
        <p:spPr bwMode="auto">
          <a:xfrm flipH="1">
            <a:off x="2830514" y="3760788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09" name="Line 15"/>
          <p:cNvSpPr>
            <a:spLocks noChangeShapeType="1"/>
          </p:cNvSpPr>
          <p:nvPr/>
        </p:nvSpPr>
        <p:spPr bwMode="auto">
          <a:xfrm flipH="1">
            <a:off x="2830514" y="3419475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0" name="Line 16"/>
          <p:cNvSpPr>
            <a:spLocks noChangeShapeType="1"/>
          </p:cNvSpPr>
          <p:nvPr/>
        </p:nvSpPr>
        <p:spPr bwMode="auto">
          <a:xfrm flipH="1">
            <a:off x="2830514" y="3078163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1" name="Line 17"/>
          <p:cNvSpPr>
            <a:spLocks noChangeShapeType="1"/>
          </p:cNvSpPr>
          <p:nvPr/>
        </p:nvSpPr>
        <p:spPr bwMode="auto">
          <a:xfrm flipH="1">
            <a:off x="2830514" y="2735263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2" name="Line 18"/>
          <p:cNvSpPr>
            <a:spLocks noChangeShapeType="1"/>
          </p:cNvSpPr>
          <p:nvPr/>
        </p:nvSpPr>
        <p:spPr bwMode="auto">
          <a:xfrm flipH="1">
            <a:off x="2830514" y="2392363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3" name="Line 19"/>
          <p:cNvSpPr>
            <a:spLocks noChangeShapeType="1"/>
          </p:cNvSpPr>
          <p:nvPr/>
        </p:nvSpPr>
        <p:spPr bwMode="auto">
          <a:xfrm flipH="1">
            <a:off x="2830514" y="2049463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4" name="Line 20"/>
          <p:cNvSpPr>
            <a:spLocks noChangeShapeType="1"/>
          </p:cNvSpPr>
          <p:nvPr/>
        </p:nvSpPr>
        <p:spPr bwMode="auto">
          <a:xfrm flipH="1">
            <a:off x="2830514" y="1706563"/>
            <a:ext cx="47625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15" name="Rectangle 21"/>
          <p:cNvSpPr>
            <a:spLocks noChangeArrowheads="1"/>
          </p:cNvSpPr>
          <p:nvPr/>
        </p:nvSpPr>
        <p:spPr bwMode="auto">
          <a:xfrm>
            <a:off x="2697163" y="5035550"/>
            <a:ext cx="80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0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16" name="Rectangle 22"/>
          <p:cNvSpPr>
            <a:spLocks noChangeArrowheads="1"/>
          </p:cNvSpPr>
          <p:nvPr/>
        </p:nvSpPr>
        <p:spPr bwMode="auto">
          <a:xfrm>
            <a:off x="2697163" y="4692650"/>
            <a:ext cx="80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5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17" name="Rectangle 23"/>
          <p:cNvSpPr>
            <a:spLocks noChangeArrowheads="1"/>
          </p:cNvSpPr>
          <p:nvPr/>
        </p:nvSpPr>
        <p:spPr bwMode="auto">
          <a:xfrm>
            <a:off x="2587625" y="4349750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10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18" name="Rectangle 24"/>
          <p:cNvSpPr>
            <a:spLocks noChangeArrowheads="1"/>
          </p:cNvSpPr>
          <p:nvPr/>
        </p:nvSpPr>
        <p:spPr bwMode="auto">
          <a:xfrm>
            <a:off x="2587625" y="4006850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15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19" name="Rectangle 25"/>
          <p:cNvSpPr>
            <a:spLocks noChangeArrowheads="1"/>
          </p:cNvSpPr>
          <p:nvPr/>
        </p:nvSpPr>
        <p:spPr bwMode="auto">
          <a:xfrm>
            <a:off x="2587625" y="3673475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20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20" name="Rectangle 26"/>
          <p:cNvSpPr>
            <a:spLocks noChangeArrowheads="1"/>
          </p:cNvSpPr>
          <p:nvPr/>
        </p:nvSpPr>
        <p:spPr bwMode="auto">
          <a:xfrm>
            <a:off x="2587625" y="3332163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25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21" name="Rectangle 27"/>
          <p:cNvSpPr>
            <a:spLocks noChangeArrowheads="1"/>
          </p:cNvSpPr>
          <p:nvPr/>
        </p:nvSpPr>
        <p:spPr bwMode="auto">
          <a:xfrm>
            <a:off x="2587625" y="2989263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30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22" name="Rectangle 28"/>
          <p:cNvSpPr>
            <a:spLocks noChangeArrowheads="1"/>
          </p:cNvSpPr>
          <p:nvPr/>
        </p:nvSpPr>
        <p:spPr bwMode="auto">
          <a:xfrm>
            <a:off x="2587625" y="2646363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35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23" name="Rectangle 29"/>
          <p:cNvSpPr>
            <a:spLocks noChangeArrowheads="1"/>
          </p:cNvSpPr>
          <p:nvPr/>
        </p:nvSpPr>
        <p:spPr bwMode="auto">
          <a:xfrm>
            <a:off x="2587625" y="2305050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40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24" name="Rectangle 30"/>
          <p:cNvSpPr>
            <a:spLocks noChangeArrowheads="1"/>
          </p:cNvSpPr>
          <p:nvPr/>
        </p:nvSpPr>
        <p:spPr bwMode="auto">
          <a:xfrm>
            <a:off x="2587625" y="1962150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45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25" name="Rectangle 31"/>
          <p:cNvSpPr>
            <a:spLocks noChangeArrowheads="1"/>
          </p:cNvSpPr>
          <p:nvPr/>
        </p:nvSpPr>
        <p:spPr bwMode="auto">
          <a:xfrm>
            <a:off x="2587625" y="1619250"/>
            <a:ext cx="1603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200">
                <a:solidFill>
                  <a:srgbClr val="828384"/>
                </a:solidFill>
                <a:latin typeface="Trebuchet MS" charset="0"/>
              </a:rPr>
              <a:t>50</a:t>
            </a:r>
            <a:endParaRPr lang="en-US" altLang="en-US" sz="1200">
              <a:latin typeface="Trebuchet MS" charset="0"/>
            </a:endParaRPr>
          </a:p>
        </p:txBody>
      </p:sp>
      <p:sp>
        <p:nvSpPr>
          <p:cNvPr id="29726" name="Line 32"/>
          <p:cNvSpPr>
            <a:spLocks noChangeShapeType="1"/>
          </p:cNvSpPr>
          <p:nvPr/>
        </p:nvSpPr>
        <p:spPr bwMode="auto">
          <a:xfrm>
            <a:off x="2878138" y="5122864"/>
            <a:ext cx="0" cy="52387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7" name="Line 33"/>
          <p:cNvSpPr>
            <a:spLocks noChangeShapeType="1"/>
          </p:cNvSpPr>
          <p:nvPr/>
        </p:nvSpPr>
        <p:spPr bwMode="auto">
          <a:xfrm>
            <a:off x="4737100" y="5122864"/>
            <a:ext cx="0" cy="52387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8" name="Line 34"/>
          <p:cNvSpPr>
            <a:spLocks noChangeShapeType="1"/>
          </p:cNvSpPr>
          <p:nvPr/>
        </p:nvSpPr>
        <p:spPr bwMode="auto">
          <a:xfrm>
            <a:off x="6604000" y="5122864"/>
            <a:ext cx="0" cy="52387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29" name="Line 35"/>
          <p:cNvSpPr>
            <a:spLocks noChangeShapeType="1"/>
          </p:cNvSpPr>
          <p:nvPr/>
        </p:nvSpPr>
        <p:spPr bwMode="auto">
          <a:xfrm>
            <a:off x="8461375" y="5122864"/>
            <a:ext cx="0" cy="52387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0" name="Rectangle 36"/>
          <p:cNvSpPr>
            <a:spLocks noChangeArrowheads="1"/>
          </p:cNvSpPr>
          <p:nvPr/>
        </p:nvSpPr>
        <p:spPr bwMode="auto">
          <a:xfrm>
            <a:off x="3341689" y="4857750"/>
            <a:ext cx="936625" cy="2667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endParaRPr lang="tr-TR" altLang="en-US" sz="1800">
              <a:latin typeface="Trebuchet MS" charset="0"/>
            </a:endParaRPr>
          </a:p>
        </p:txBody>
      </p:sp>
      <p:sp>
        <p:nvSpPr>
          <p:cNvPr id="29731" name="Rectangle 37"/>
          <p:cNvSpPr>
            <a:spLocks noChangeArrowheads="1"/>
          </p:cNvSpPr>
          <p:nvPr/>
        </p:nvSpPr>
        <p:spPr bwMode="auto">
          <a:xfrm>
            <a:off x="5202238" y="4445001"/>
            <a:ext cx="938212" cy="6762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endParaRPr lang="tr-TR" altLang="en-US" sz="1800">
              <a:latin typeface="Trebuchet MS" charset="0"/>
            </a:endParaRPr>
          </a:p>
        </p:txBody>
      </p:sp>
      <p:sp>
        <p:nvSpPr>
          <p:cNvPr id="29732" name="Rectangle 38"/>
          <p:cNvSpPr>
            <a:spLocks noChangeArrowheads="1"/>
          </p:cNvSpPr>
          <p:nvPr/>
        </p:nvSpPr>
        <p:spPr bwMode="auto">
          <a:xfrm>
            <a:off x="7069138" y="3082925"/>
            <a:ext cx="938212" cy="203835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endParaRPr lang="tr-TR" altLang="en-US" sz="1800">
              <a:latin typeface="Trebuchet MS" charset="0"/>
            </a:endParaRPr>
          </a:p>
        </p:txBody>
      </p:sp>
      <p:sp>
        <p:nvSpPr>
          <p:cNvPr id="29733" name="Line 39"/>
          <p:cNvSpPr>
            <a:spLocks noChangeShapeType="1"/>
          </p:cNvSpPr>
          <p:nvPr/>
        </p:nvSpPr>
        <p:spPr bwMode="auto">
          <a:xfrm>
            <a:off x="2878139" y="5122863"/>
            <a:ext cx="5583237" cy="0"/>
          </a:xfrm>
          <a:prstGeom prst="line">
            <a:avLst/>
          </a:prstGeom>
          <a:noFill/>
          <a:ln w="7938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4" name="AutoShape 40"/>
          <p:cNvSpPr>
            <a:spLocks/>
          </p:cNvSpPr>
          <p:nvPr/>
        </p:nvSpPr>
        <p:spPr bwMode="auto">
          <a:xfrm rot="-5400000">
            <a:off x="5466557" y="102394"/>
            <a:ext cx="265112" cy="4603750"/>
          </a:xfrm>
          <a:prstGeom prst="rightBrace">
            <a:avLst>
              <a:gd name="adj1" fmla="val 44298"/>
              <a:gd name="adj2" fmla="val 47662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43768" tIns="21884" rIns="43768" bIns="21884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endParaRPr lang="tr-TR" altLang="en-US" sz="1800">
              <a:latin typeface="Trebuchet MS" charset="0"/>
            </a:endParaRPr>
          </a:p>
        </p:txBody>
      </p:sp>
      <p:sp>
        <p:nvSpPr>
          <p:cNvPr id="29735" name="Text Box 41"/>
          <p:cNvSpPr txBox="1">
            <a:spLocks noChangeArrowheads="1"/>
          </p:cNvSpPr>
          <p:nvPr/>
        </p:nvSpPr>
        <p:spPr bwMode="auto">
          <a:xfrm>
            <a:off x="4733925" y="1931988"/>
            <a:ext cx="16176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altLang="en-US" b="1" dirty="0">
                <a:solidFill>
                  <a:schemeClr val="bg1"/>
                </a:solidFill>
              </a:rPr>
              <a:t>6</a:t>
            </a:r>
            <a:r>
              <a:rPr lang="de-DE" altLang="en-US" b="1" dirty="0" smtClean="0">
                <a:solidFill>
                  <a:schemeClr val="bg1"/>
                </a:solidFill>
              </a:rPr>
              <a:t>- - 10 </a:t>
            </a:r>
            <a:r>
              <a:rPr lang="tr-TR" altLang="en-US" b="1" dirty="0">
                <a:solidFill>
                  <a:schemeClr val="bg1"/>
                </a:solidFill>
              </a:rPr>
              <a:t>kat</a:t>
            </a:r>
            <a:r>
              <a:rPr lang="de-DE" altLang="en-US" dirty="0">
                <a:solidFill>
                  <a:schemeClr val="bg1"/>
                </a:solidFill>
              </a:rPr>
              <a:t>                       </a:t>
            </a:r>
          </a:p>
        </p:txBody>
      </p:sp>
      <p:sp>
        <p:nvSpPr>
          <p:cNvPr id="29736" name="AutoShape 42"/>
          <p:cNvSpPr>
            <a:spLocks/>
          </p:cNvSpPr>
          <p:nvPr/>
        </p:nvSpPr>
        <p:spPr bwMode="auto">
          <a:xfrm rot="-5400000">
            <a:off x="4625182" y="2726532"/>
            <a:ext cx="200025" cy="2741612"/>
          </a:xfrm>
          <a:prstGeom prst="rightBrace">
            <a:avLst>
              <a:gd name="adj1" fmla="val 53112"/>
              <a:gd name="adj2" fmla="val 48199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43768" tIns="21884" rIns="43768" bIns="21884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endParaRPr lang="tr-TR" altLang="en-US" sz="1800">
              <a:latin typeface="Trebuchet MS" charset="0"/>
            </a:endParaRPr>
          </a:p>
        </p:txBody>
      </p:sp>
      <p:sp>
        <p:nvSpPr>
          <p:cNvPr id="29737" name="Text Box 43"/>
          <p:cNvSpPr txBox="1">
            <a:spLocks noChangeArrowheads="1"/>
          </p:cNvSpPr>
          <p:nvPr/>
        </p:nvSpPr>
        <p:spPr bwMode="auto">
          <a:xfrm>
            <a:off x="4138614" y="3516313"/>
            <a:ext cx="11969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de-DE" altLang="en-US" b="1">
                <a:solidFill>
                  <a:srgbClr val="C00000"/>
                </a:solidFill>
              </a:rPr>
              <a:t>2 </a:t>
            </a:r>
            <a:r>
              <a:rPr lang="tr-TR" altLang="en-US" b="1">
                <a:solidFill>
                  <a:srgbClr val="C00000"/>
                </a:solidFill>
              </a:rPr>
              <a:t>kat</a:t>
            </a:r>
            <a:r>
              <a:rPr lang="de-DE" altLang="en-US">
                <a:solidFill>
                  <a:srgbClr val="C00000"/>
                </a:solidFill>
              </a:rPr>
              <a:t>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213947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en-US">
                <a:solidFill>
                  <a:srgbClr val="DDF53D"/>
                </a:solidFill>
                <a:latin typeface="Arial" charset="0"/>
                <a:ea typeface="ＭＳ Ｐゴシック" charset="-128"/>
              </a:rPr>
              <a:t>Oral kontraseptifler ve VTE riski</a:t>
            </a: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761413" cy="3565806"/>
          </a:xfrm>
        </p:spPr>
        <p:txBody>
          <a:bodyPr>
            <a:normAutofit/>
          </a:bodyPr>
          <a:lstStyle/>
          <a:p>
            <a:pPr eaLnBrk="1" hangingPunct="1"/>
            <a:r>
              <a:rPr lang="tr-TR" altLang="en-US" sz="2000" dirty="0">
                <a:solidFill>
                  <a:schemeClr val="tx1"/>
                </a:solidFill>
                <a:latin typeface="Arial" charset="0"/>
                <a:ea typeface="ＭＳ Ｐゴシック" charset="-128"/>
              </a:rPr>
              <a:t>EURAS, başlangıçtan beri potansiyel olarak karışıklığa neden olan faktörleri (</a:t>
            </a:r>
            <a:r>
              <a:rPr lang="tr-TR" altLang="en-US" sz="2000" dirty="0" err="1">
                <a:solidFill>
                  <a:schemeClr val="tx1"/>
                </a:solidFill>
                <a:latin typeface="Arial" charset="0"/>
                <a:ea typeface="ＭＳ Ｐゴシック" charset="-128"/>
              </a:rPr>
              <a:t>örn</a:t>
            </a:r>
            <a:r>
              <a:rPr lang="tr-TR" altLang="en-US" sz="2000" dirty="0">
                <a:solidFill>
                  <a:schemeClr val="tx1"/>
                </a:solidFill>
                <a:latin typeface="Arial" charset="0"/>
                <a:ea typeface="ＭＳ Ｐゴシック" charset="-128"/>
              </a:rPr>
              <a:t>. vücut kitle indeksi veya VTE hasta ya da aile öyküsü) kontrol etmiştir; </a:t>
            </a:r>
          </a:p>
          <a:p>
            <a:pPr eaLnBrk="1" hangingPunct="1"/>
            <a:r>
              <a:rPr lang="tr-TR" altLang="en-US" sz="2000" dirty="0">
                <a:solidFill>
                  <a:schemeClr val="tx1"/>
                </a:solidFill>
                <a:latin typeface="Arial" charset="0"/>
                <a:ea typeface="ＭＳ Ｐゴシック" charset="-128"/>
              </a:rPr>
              <a:t>INGENIX, </a:t>
            </a:r>
            <a:r>
              <a:rPr lang="tr-TR" altLang="en-US" sz="2000" dirty="0" err="1">
                <a:solidFill>
                  <a:schemeClr val="tx1"/>
                </a:solidFill>
                <a:latin typeface="Arial" charset="0"/>
                <a:ea typeface="ＭＳ Ｐゴシック" charset="-128"/>
              </a:rPr>
              <a:t>kohortlar</a:t>
            </a:r>
            <a:r>
              <a:rPr lang="tr-TR" altLang="en-US" sz="2000" dirty="0">
                <a:solidFill>
                  <a:schemeClr val="tx1"/>
                </a:solidFill>
                <a:latin typeface="Arial" charset="0"/>
                <a:ea typeface="ＭＳ Ｐゴシック" charset="-128"/>
              </a:rPr>
              <a:t> arasında bir denge elde etmek açısından geçerli epidemiyolojik yöntemleri (eğilim skoru karşılaştırması) kullanmıştır. </a:t>
            </a:r>
          </a:p>
          <a:p>
            <a:pPr eaLnBrk="1" hangingPunct="1"/>
            <a:r>
              <a:rPr lang="tr-TR" altLang="en-US" sz="2400" dirty="0">
                <a:solidFill>
                  <a:srgbClr val="C00000"/>
                </a:solidFill>
                <a:latin typeface="Arial" charset="0"/>
                <a:ea typeface="ＭＳ Ｐゴシック" charset="-128"/>
              </a:rPr>
              <a:t>120.000</a:t>
            </a:r>
            <a:r>
              <a:rPr lang="tr-TR" altLang="tr-TR" sz="2400" dirty="0">
                <a:solidFill>
                  <a:srgbClr val="C00000"/>
                </a:solidFill>
                <a:latin typeface="Arial" charset="0"/>
                <a:ea typeface="ＭＳ Ｐゴシック" charset="-128"/>
              </a:rPr>
              <a:t>’</a:t>
            </a:r>
            <a:r>
              <a:rPr lang="tr-TR" altLang="en-US" sz="2400" dirty="0">
                <a:solidFill>
                  <a:srgbClr val="C00000"/>
                </a:solidFill>
                <a:latin typeface="Arial" charset="0"/>
                <a:ea typeface="ＭＳ Ｐゴシック" charset="-128"/>
              </a:rPr>
              <a:t>den fazla kullanıcının dahil edildiği bu çalışmalar, düşük doz KOK kullanan kadınların, hangi </a:t>
            </a:r>
            <a:r>
              <a:rPr lang="tr-TR" altLang="en-US" sz="2400" dirty="0" err="1">
                <a:solidFill>
                  <a:srgbClr val="C00000"/>
                </a:solidFill>
                <a:latin typeface="Arial" charset="0"/>
                <a:ea typeface="ＭＳ Ｐゴシック" charset="-128"/>
              </a:rPr>
              <a:t>progestini</a:t>
            </a:r>
            <a:r>
              <a:rPr lang="tr-TR" altLang="en-US" sz="2400" dirty="0">
                <a:solidFill>
                  <a:srgbClr val="C00000"/>
                </a:solidFill>
                <a:latin typeface="Arial" charset="0"/>
                <a:ea typeface="ＭＳ Ｐゴシック" charset="-128"/>
              </a:rPr>
              <a:t> kullandığına bakılmaksızın, benzer şekilde düşük VTE riskine sahip olduğunu doğrulamaktadır</a:t>
            </a:r>
            <a:r>
              <a:rPr lang="tr-TR" altLang="en-US" sz="2000" dirty="0">
                <a:solidFill>
                  <a:schemeClr val="tx1"/>
                </a:solidFill>
                <a:latin typeface="Arial" charset="0"/>
                <a:ea typeface="ＭＳ Ｐゴシック" charset="-128"/>
              </a:rPr>
              <a:t>.  </a:t>
            </a:r>
            <a:endParaRPr lang="en-US" altLang="en-US" sz="2000" dirty="0">
              <a:solidFill>
                <a:schemeClr val="tx1"/>
              </a:solidFill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536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01"/>
          <p:cNvSpPr>
            <a:spLocks noGrp="1" noChangeArrowheads="1"/>
          </p:cNvSpPr>
          <p:nvPr>
            <p:ph type="title"/>
          </p:nvPr>
        </p:nvSpPr>
        <p:spPr>
          <a:xfrm>
            <a:off x="2886076" y="487363"/>
            <a:ext cx="7929563" cy="996950"/>
          </a:xfrm>
        </p:spPr>
        <p:txBody>
          <a:bodyPr/>
          <a:lstStyle/>
          <a:p>
            <a:pPr eaLnBrk="1" hangingPunct="1"/>
            <a:r>
              <a:rPr lang="en-US" altLang="en-US" sz="2400">
                <a:latin typeface="Arial" charset="0"/>
                <a:ea typeface="ＭＳ Ｐゴシック" charset="-128"/>
              </a:rPr>
              <a:t>EURAS </a:t>
            </a:r>
            <a:r>
              <a:rPr lang="tr-TR" altLang="en-US" sz="2400">
                <a:latin typeface="Arial" charset="0"/>
                <a:ea typeface="ＭＳ Ｐゴシック" charset="-128"/>
              </a:rPr>
              <a:t>çalışması</a:t>
            </a:r>
            <a:r>
              <a:rPr lang="en-US" altLang="en-US" sz="2400">
                <a:latin typeface="Arial" charset="0"/>
                <a:ea typeface="ＭＳ Ｐゴシック" charset="-128"/>
              </a:rPr>
              <a:t>: </a:t>
            </a:r>
            <a:r>
              <a:rPr lang="tr-TR" altLang="en-US" sz="2400">
                <a:latin typeface="Arial" charset="0"/>
                <a:ea typeface="ＭＳ Ｐゴシック" charset="-128"/>
              </a:rPr>
              <a:t/>
            </a:r>
            <a:br>
              <a:rPr lang="tr-TR" altLang="en-US" sz="2400">
                <a:latin typeface="Arial" charset="0"/>
                <a:ea typeface="ＭＳ Ｐゴシック" charset="-128"/>
              </a:rPr>
            </a:br>
            <a:r>
              <a:rPr lang="tr-TR" altLang="en-US" sz="2400">
                <a:latin typeface="Arial" charset="0"/>
                <a:ea typeface="ＭＳ Ｐゴシック" charset="-128"/>
              </a:rPr>
              <a:t/>
            </a:r>
            <a:br>
              <a:rPr lang="tr-TR" altLang="en-US" sz="2400">
                <a:latin typeface="Arial" charset="0"/>
                <a:ea typeface="ＭＳ Ｐゴシック" charset="-128"/>
              </a:rPr>
            </a:br>
            <a:r>
              <a:rPr lang="tr-TR" altLang="en-US" sz="2400">
                <a:latin typeface="Arial" charset="0"/>
                <a:ea typeface="ＭＳ Ｐゴシック" charset="-128"/>
              </a:rPr>
              <a:t>Yaş ve Vücut Kitle İndeksinin (BMI) VTE üzerine etkisi</a:t>
            </a:r>
            <a:endParaRPr lang="en-US" altLang="en-US" sz="2400">
              <a:latin typeface="Arial" charset="0"/>
              <a:ea typeface="ＭＳ Ｐゴシック" charset="-128"/>
            </a:endParaRPr>
          </a:p>
        </p:txBody>
      </p:sp>
      <p:grpSp>
        <p:nvGrpSpPr>
          <p:cNvPr id="34818" name="Group 105"/>
          <p:cNvGrpSpPr>
            <a:grpSpLocks/>
          </p:cNvGrpSpPr>
          <p:nvPr/>
        </p:nvGrpSpPr>
        <p:grpSpPr bwMode="auto">
          <a:xfrm>
            <a:off x="3049588" y="1782763"/>
            <a:ext cx="6367462" cy="3949568"/>
            <a:chOff x="961" y="1387"/>
            <a:chExt cx="4011" cy="1827"/>
          </a:xfrm>
        </p:grpSpPr>
        <p:sp>
          <p:nvSpPr>
            <p:cNvPr id="34820" name="Rectangle 3"/>
            <p:cNvSpPr>
              <a:spLocks noChangeArrowheads="1"/>
            </p:cNvSpPr>
            <p:nvPr/>
          </p:nvSpPr>
          <p:spPr bwMode="auto">
            <a:xfrm rot="-5400000">
              <a:off x="1682" y="917"/>
              <a:ext cx="735" cy="215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DDDDD">
                    <a:alpha val="79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anchor="b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en-GB" altLang="en-US" sz="1800">
                <a:latin typeface="Trebuchet MS" charset="0"/>
              </a:endParaRPr>
            </a:p>
          </p:txBody>
        </p:sp>
        <p:sp>
          <p:nvSpPr>
            <p:cNvPr id="34821" name="Text Box 2"/>
            <p:cNvSpPr txBox="1">
              <a:spLocks noChangeArrowheads="1"/>
            </p:cNvSpPr>
            <p:nvPr/>
          </p:nvSpPr>
          <p:spPr bwMode="auto">
            <a:xfrm rot="-5400000">
              <a:off x="4539" y="2470"/>
              <a:ext cx="67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400"/>
                <a:t>VTE/10,000 WY</a:t>
              </a:r>
            </a:p>
          </p:txBody>
        </p:sp>
        <p:sp>
          <p:nvSpPr>
            <p:cNvPr id="34822" name="Text Box 3"/>
            <p:cNvSpPr txBox="1">
              <a:spLocks noChangeArrowheads="1"/>
            </p:cNvSpPr>
            <p:nvPr/>
          </p:nvSpPr>
          <p:spPr bwMode="auto">
            <a:xfrm>
              <a:off x="3256" y="3029"/>
              <a:ext cx="440" cy="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tr-TR" altLang="en-US" sz="2000" b="1" dirty="0">
                  <a:solidFill>
                    <a:srgbClr val="C00000"/>
                  </a:solidFill>
                </a:rPr>
                <a:t>Yaş </a:t>
              </a:r>
              <a:endParaRPr lang="de-DE" altLang="en-US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34823" name="Text Box 4"/>
            <p:cNvSpPr txBox="1">
              <a:spLocks noChangeArrowheads="1"/>
            </p:cNvSpPr>
            <p:nvPr/>
          </p:nvSpPr>
          <p:spPr bwMode="auto">
            <a:xfrm>
              <a:off x="1116" y="2746"/>
              <a:ext cx="383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800" b="1" dirty="0">
                  <a:solidFill>
                    <a:srgbClr val="C00000"/>
                  </a:solidFill>
                </a:rPr>
                <a:t>BMI</a:t>
              </a:r>
            </a:p>
          </p:txBody>
        </p:sp>
        <p:sp>
          <p:nvSpPr>
            <p:cNvPr id="34824" name="Freeform 6"/>
            <p:cNvSpPr>
              <a:spLocks/>
            </p:cNvSpPr>
            <p:nvPr/>
          </p:nvSpPr>
          <p:spPr bwMode="auto">
            <a:xfrm>
              <a:off x="961" y="2371"/>
              <a:ext cx="3587" cy="442"/>
            </a:xfrm>
            <a:custGeom>
              <a:avLst/>
              <a:gdLst>
                <a:gd name="T0" fmla="*/ 1394 w 3587"/>
                <a:gd name="T1" fmla="*/ 442 h 442"/>
                <a:gd name="T2" fmla="*/ 0 w 3587"/>
                <a:gd name="T3" fmla="*/ 0 h 442"/>
                <a:gd name="T4" fmla="*/ 2194 w 3587"/>
                <a:gd name="T5" fmla="*/ 0 h 442"/>
                <a:gd name="T6" fmla="*/ 3587 w 3587"/>
                <a:gd name="T7" fmla="*/ 442 h 442"/>
                <a:gd name="T8" fmla="*/ 1394 w 3587"/>
                <a:gd name="T9" fmla="*/ 442 h 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87"/>
                <a:gd name="T16" fmla="*/ 0 h 442"/>
                <a:gd name="T17" fmla="*/ 3587 w 3587"/>
                <a:gd name="T18" fmla="*/ 442 h 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87" h="442">
                  <a:moveTo>
                    <a:pt x="1394" y="442"/>
                  </a:moveTo>
                  <a:lnTo>
                    <a:pt x="0" y="0"/>
                  </a:lnTo>
                  <a:lnTo>
                    <a:pt x="2194" y="0"/>
                  </a:lnTo>
                  <a:lnTo>
                    <a:pt x="3587" y="442"/>
                  </a:lnTo>
                  <a:lnTo>
                    <a:pt x="1394" y="442"/>
                  </a:lnTo>
                  <a:close/>
                </a:path>
              </a:pathLst>
            </a:custGeom>
            <a:solidFill>
              <a:srgbClr val="CECECE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5" name="Rectangle 8"/>
            <p:cNvSpPr>
              <a:spLocks noChangeArrowheads="1"/>
            </p:cNvSpPr>
            <p:nvPr/>
          </p:nvSpPr>
          <p:spPr bwMode="auto">
            <a:xfrm>
              <a:off x="1025" y="1387"/>
              <a:ext cx="2194" cy="1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26" name="Freeform 9"/>
            <p:cNvSpPr>
              <a:spLocks/>
            </p:cNvSpPr>
            <p:nvPr/>
          </p:nvSpPr>
          <p:spPr bwMode="auto">
            <a:xfrm>
              <a:off x="961" y="2371"/>
              <a:ext cx="3587" cy="442"/>
            </a:xfrm>
            <a:custGeom>
              <a:avLst/>
              <a:gdLst>
                <a:gd name="T0" fmla="*/ 0 w 520"/>
                <a:gd name="T1" fmla="*/ 0 h 65"/>
                <a:gd name="T2" fmla="*/ 2147483647 w 520"/>
                <a:gd name="T3" fmla="*/ 0 h 65"/>
                <a:gd name="T4" fmla="*/ 2147483647 w 520"/>
                <a:gd name="T5" fmla="*/ 2147483647 h 65"/>
                <a:gd name="T6" fmla="*/ 0 60000 65536"/>
                <a:gd name="T7" fmla="*/ 0 60000 65536"/>
                <a:gd name="T8" fmla="*/ 0 60000 65536"/>
                <a:gd name="T9" fmla="*/ 0 w 520"/>
                <a:gd name="T10" fmla="*/ 0 h 65"/>
                <a:gd name="T11" fmla="*/ 520 w 520"/>
                <a:gd name="T12" fmla="*/ 65 h 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0" h="65">
                  <a:moveTo>
                    <a:pt x="0" y="0"/>
                  </a:moveTo>
                  <a:lnTo>
                    <a:pt x="318" y="0"/>
                  </a:lnTo>
                  <a:lnTo>
                    <a:pt x="520" y="65"/>
                  </a:lnTo>
                </a:path>
              </a:pathLst>
            </a:custGeom>
            <a:noFill/>
            <a:ln w="11113">
              <a:solidFill>
                <a:srgbClr val="82838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7" name="Freeform 10"/>
            <p:cNvSpPr>
              <a:spLocks/>
            </p:cNvSpPr>
            <p:nvPr/>
          </p:nvSpPr>
          <p:spPr bwMode="auto">
            <a:xfrm>
              <a:off x="961" y="2119"/>
              <a:ext cx="3587" cy="436"/>
            </a:xfrm>
            <a:custGeom>
              <a:avLst/>
              <a:gdLst>
                <a:gd name="T0" fmla="*/ 0 w 520"/>
                <a:gd name="T1" fmla="*/ 0 h 64"/>
                <a:gd name="T2" fmla="*/ 2147483647 w 520"/>
                <a:gd name="T3" fmla="*/ 0 h 64"/>
                <a:gd name="T4" fmla="*/ 2147483647 w 520"/>
                <a:gd name="T5" fmla="*/ 2147483647 h 64"/>
                <a:gd name="T6" fmla="*/ 0 60000 65536"/>
                <a:gd name="T7" fmla="*/ 0 60000 65536"/>
                <a:gd name="T8" fmla="*/ 0 60000 65536"/>
                <a:gd name="T9" fmla="*/ 0 w 520"/>
                <a:gd name="T10" fmla="*/ 0 h 64"/>
                <a:gd name="T11" fmla="*/ 520 w 520"/>
                <a:gd name="T12" fmla="*/ 64 h 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0" h="64">
                  <a:moveTo>
                    <a:pt x="0" y="0"/>
                  </a:moveTo>
                  <a:lnTo>
                    <a:pt x="318" y="0"/>
                  </a:lnTo>
                  <a:lnTo>
                    <a:pt x="520" y="64"/>
                  </a:lnTo>
                </a:path>
              </a:pathLst>
            </a:custGeom>
            <a:noFill/>
            <a:ln w="11176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8" name="Freeform 11"/>
            <p:cNvSpPr>
              <a:spLocks/>
            </p:cNvSpPr>
            <p:nvPr/>
          </p:nvSpPr>
          <p:spPr bwMode="auto">
            <a:xfrm>
              <a:off x="961" y="1861"/>
              <a:ext cx="3587" cy="442"/>
            </a:xfrm>
            <a:custGeom>
              <a:avLst/>
              <a:gdLst>
                <a:gd name="T0" fmla="*/ 0 w 520"/>
                <a:gd name="T1" fmla="*/ 0 h 65"/>
                <a:gd name="T2" fmla="*/ 2147483647 w 520"/>
                <a:gd name="T3" fmla="*/ 0 h 65"/>
                <a:gd name="T4" fmla="*/ 2147483647 w 520"/>
                <a:gd name="T5" fmla="*/ 2147483647 h 65"/>
                <a:gd name="T6" fmla="*/ 0 60000 65536"/>
                <a:gd name="T7" fmla="*/ 0 60000 65536"/>
                <a:gd name="T8" fmla="*/ 0 60000 65536"/>
                <a:gd name="T9" fmla="*/ 0 w 520"/>
                <a:gd name="T10" fmla="*/ 0 h 65"/>
                <a:gd name="T11" fmla="*/ 520 w 520"/>
                <a:gd name="T12" fmla="*/ 65 h 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0" h="65">
                  <a:moveTo>
                    <a:pt x="0" y="0"/>
                  </a:moveTo>
                  <a:lnTo>
                    <a:pt x="318" y="0"/>
                  </a:lnTo>
                  <a:lnTo>
                    <a:pt x="520" y="65"/>
                  </a:lnTo>
                </a:path>
              </a:pathLst>
            </a:custGeom>
            <a:noFill/>
            <a:ln w="11176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9" name="Freeform 12"/>
            <p:cNvSpPr>
              <a:spLocks/>
            </p:cNvSpPr>
            <p:nvPr/>
          </p:nvSpPr>
          <p:spPr bwMode="auto">
            <a:xfrm>
              <a:off x="961" y="1609"/>
              <a:ext cx="3587" cy="436"/>
            </a:xfrm>
            <a:custGeom>
              <a:avLst/>
              <a:gdLst>
                <a:gd name="T0" fmla="*/ 0 w 520"/>
                <a:gd name="T1" fmla="*/ 0 h 64"/>
                <a:gd name="T2" fmla="*/ 2147483647 w 520"/>
                <a:gd name="T3" fmla="*/ 0 h 64"/>
                <a:gd name="T4" fmla="*/ 2147483647 w 520"/>
                <a:gd name="T5" fmla="*/ 2147483647 h 64"/>
                <a:gd name="T6" fmla="*/ 0 60000 65536"/>
                <a:gd name="T7" fmla="*/ 0 60000 65536"/>
                <a:gd name="T8" fmla="*/ 0 60000 65536"/>
                <a:gd name="T9" fmla="*/ 0 w 520"/>
                <a:gd name="T10" fmla="*/ 0 h 64"/>
                <a:gd name="T11" fmla="*/ 520 w 520"/>
                <a:gd name="T12" fmla="*/ 64 h 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0" h="64">
                  <a:moveTo>
                    <a:pt x="0" y="0"/>
                  </a:moveTo>
                  <a:lnTo>
                    <a:pt x="318" y="0"/>
                  </a:lnTo>
                  <a:lnTo>
                    <a:pt x="520" y="64"/>
                  </a:lnTo>
                </a:path>
              </a:pathLst>
            </a:custGeom>
            <a:noFill/>
            <a:ln w="11176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0" name="Freeform 16"/>
            <p:cNvSpPr>
              <a:spLocks/>
            </p:cNvSpPr>
            <p:nvPr/>
          </p:nvSpPr>
          <p:spPr bwMode="auto">
            <a:xfrm>
              <a:off x="961" y="2371"/>
              <a:ext cx="3587" cy="442"/>
            </a:xfrm>
            <a:custGeom>
              <a:avLst/>
              <a:gdLst>
                <a:gd name="T0" fmla="*/ 2194 w 3587"/>
                <a:gd name="T1" fmla="*/ 0 h 442"/>
                <a:gd name="T2" fmla="*/ 3587 w 3587"/>
                <a:gd name="T3" fmla="*/ 442 h 442"/>
                <a:gd name="T4" fmla="*/ 1394 w 3587"/>
                <a:gd name="T5" fmla="*/ 442 h 442"/>
                <a:gd name="T6" fmla="*/ 0 w 3587"/>
                <a:gd name="T7" fmla="*/ 0 h 442"/>
                <a:gd name="T8" fmla="*/ 2194 w 3587"/>
                <a:gd name="T9" fmla="*/ 0 h 4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87"/>
                <a:gd name="T16" fmla="*/ 0 h 442"/>
                <a:gd name="T17" fmla="*/ 3587 w 3587"/>
                <a:gd name="T18" fmla="*/ 442 h 4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87" h="442">
                  <a:moveTo>
                    <a:pt x="2194" y="0"/>
                  </a:moveTo>
                  <a:lnTo>
                    <a:pt x="3587" y="442"/>
                  </a:lnTo>
                  <a:lnTo>
                    <a:pt x="1394" y="442"/>
                  </a:lnTo>
                  <a:lnTo>
                    <a:pt x="0" y="0"/>
                  </a:lnTo>
                  <a:lnTo>
                    <a:pt x="2194" y="0"/>
                  </a:lnTo>
                  <a:close/>
                </a:path>
              </a:pathLst>
            </a:custGeom>
            <a:noFill/>
            <a:ln w="11176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31" name="Rectangle 19"/>
            <p:cNvSpPr>
              <a:spLocks noChangeArrowheads="1"/>
            </p:cNvSpPr>
            <p:nvPr/>
          </p:nvSpPr>
          <p:spPr bwMode="auto">
            <a:xfrm>
              <a:off x="2934" y="1807"/>
              <a:ext cx="386" cy="673"/>
            </a:xfrm>
            <a:prstGeom prst="rect">
              <a:avLst/>
            </a:prstGeom>
            <a:solidFill>
              <a:schemeClr val="tx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32" name="Freeform 20"/>
            <p:cNvSpPr>
              <a:spLocks/>
            </p:cNvSpPr>
            <p:nvPr/>
          </p:nvSpPr>
          <p:spPr bwMode="auto">
            <a:xfrm>
              <a:off x="2720" y="1739"/>
              <a:ext cx="214" cy="741"/>
            </a:xfrm>
            <a:custGeom>
              <a:avLst/>
              <a:gdLst>
                <a:gd name="T0" fmla="*/ 0 w 214"/>
                <a:gd name="T1" fmla="*/ 673 h 741"/>
                <a:gd name="T2" fmla="*/ 0 w 214"/>
                <a:gd name="T3" fmla="*/ 0 h 741"/>
                <a:gd name="T4" fmla="*/ 214 w 214"/>
                <a:gd name="T5" fmla="*/ 68 h 741"/>
                <a:gd name="T6" fmla="*/ 214 w 214"/>
                <a:gd name="T7" fmla="*/ 741 h 741"/>
                <a:gd name="T8" fmla="*/ 0 w 214"/>
                <a:gd name="T9" fmla="*/ 673 h 7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4"/>
                <a:gd name="T16" fmla="*/ 0 h 741"/>
                <a:gd name="T17" fmla="*/ 214 w 214"/>
                <a:gd name="T18" fmla="*/ 741 h 7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4" h="741">
                  <a:moveTo>
                    <a:pt x="0" y="673"/>
                  </a:moveTo>
                  <a:lnTo>
                    <a:pt x="0" y="0"/>
                  </a:lnTo>
                  <a:lnTo>
                    <a:pt x="214" y="68"/>
                  </a:lnTo>
                  <a:lnTo>
                    <a:pt x="214" y="741"/>
                  </a:lnTo>
                  <a:lnTo>
                    <a:pt x="0" y="673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3" name="Freeform 21"/>
            <p:cNvSpPr>
              <a:spLocks/>
            </p:cNvSpPr>
            <p:nvPr/>
          </p:nvSpPr>
          <p:spPr bwMode="auto">
            <a:xfrm>
              <a:off x="2720" y="1739"/>
              <a:ext cx="600" cy="68"/>
            </a:xfrm>
            <a:custGeom>
              <a:avLst/>
              <a:gdLst>
                <a:gd name="T0" fmla="*/ 600 w 600"/>
                <a:gd name="T1" fmla="*/ 68 h 68"/>
                <a:gd name="T2" fmla="*/ 386 w 600"/>
                <a:gd name="T3" fmla="*/ 0 h 68"/>
                <a:gd name="T4" fmla="*/ 0 w 600"/>
                <a:gd name="T5" fmla="*/ 0 h 68"/>
                <a:gd name="T6" fmla="*/ 214 w 600"/>
                <a:gd name="T7" fmla="*/ 68 h 68"/>
                <a:gd name="T8" fmla="*/ 600 w 600"/>
                <a:gd name="T9" fmla="*/ 6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0"/>
                <a:gd name="T16" fmla="*/ 0 h 68"/>
                <a:gd name="T17" fmla="*/ 600 w 600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0" h="68">
                  <a:moveTo>
                    <a:pt x="600" y="68"/>
                  </a:moveTo>
                  <a:lnTo>
                    <a:pt x="386" y="0"/>
                  </a:lnTo>
                  <a:lnTo>
                    <a:pt x="0" y="0"/>
                  </a:lnTo>
                  <a:lnTo>
                    <a:pt x="214" y="68"/>
                  </a:lnTo>
                  <a:lnTo>
                    <a:pt x="600" y="6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4" name="Rectangle 22"/>
            <p:cNvSpPr>
              <a:spLocks noChangeArrowheads="1"/>
            </p:cNvSpPr>
            <p:nvPr/>
          </p:nvSpPr>
          <p:spPr bwMode="auto">
            <a:xfrm>
              <a:off x="3031" y="1834"/>
              <a:ext cx="206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solidFill>
                    <a:srgbClr val="FFFFFF"/>
                  </a:solidFill>
                  <a:latin typeface="Trebuchet MS" charset="0"/>
                </a:rPr>
                <a:t>26,5</a:t>
              </a:r>
              <a:endParaRPr lang="en-US" altLang="en-US" sz="1200" b="1">
                <a:latin typeface="Trebuchet MS" charset="0"/>
              </a:endParaRPr>
            </a:p>
          </p:txBody>
        </p:sp>
        <p:sp>
          <p:nvSpPr>
            <p:cNvPr id="34835" name="Rectangle 23"/>
            <p:cNvSpPr>
              <a:spLocks noChangeArrowheads="1"/>
            </p:cNvSpPr>
            <p:nvPr/>
          </p:nvSpPr>
          <p:spPr bwMode="auto">
            <a:xfrm>
              <a:off x="2203" y="1997"/>
              <a:ext cx="386" cy="483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36" name="Freeform 24"/>
            <p:cNvSpPr>
              <a:spLocks/>
            </p:cNvSpPr>
            <p:nvPr/>
          </p:nvSpPr>
          <p:spPr bwMode="auto">
            <a:xfrm>
              <a:off x="1996" y="1929"/>
              <a:ext cx="207" cy="551"/>
            </a:xfrm>
            <a:custGeom>
              <a:avLst/>
              <a:gdLst>
                <a:gd name="T0" fmla="*/ 0 w 207"/>
                <a:gd name="T1" fmla="*/ 483 h 551"/>
                <a:gd name="T2" fmla="*/ 0 w 207"/>
                <a:gd name="T3" fmla="*/ 0 h 551"/>
                <a:gd name="T4" fmla="*/ 207 w 207"/>
                <a:gd name="T5" fmla="*/ 68 h 551"/>
                <a:gd name="T6" fmla="*/ 207 w 207"/>
                <a:gd name="T7" fmla="*/ 551 h 551"/>
                <a:gd name="T8" fmla="*/ 0 w 207"/>
                <a:gd name="T9" fmla="*/ 483 h 5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551"/>
                <a:gd name="T17" fmla="*/ 207 w 207"/>
                <a:gd name="T18" fmla="*/ 551 h 5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551">
                  <a:moveTo>
                    <a:pt x="0" y="483"/>
                  </a:moveTo>
                  <a:lnTo>
                    <a:pt x="0" y="0"/>
                  </a:lnTo>
                  <a:lnTo>
                    <a:pt x="207" y="68"/>
                  </a:lnTo>
                  <a:lnTo>
                    <a:pt x="207" y="551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7" name="Freeform 25"/>
            <p:cNvSpPr>
              <a:spLocks/>
            </p:cNvSpPr>
            <p:nvPr/>
          </p:nvSpPr>
          <p:spPr bwMode="auto">
            <a:xfrm>
              <a:off x="1996" y="1929"/>
              <a:ext cx="593" cy="68"/>
            </a:xfrm>
            <a:custGeom>
              <a:avLst/>
              <a:gdLst>
                <a:gd name="T0" fmla="*/ 593 w 593"/>
                <a:gd name="T1" fmla="*/ 68 h 68"/>
                <a:gd name="T2" fmla="*/ 379 w 593"/>
                <a:gd name="T3" fmla="*/ 0 h 68"/>
                <a:gd name="T4" fmla="*/ 0 w 593"/>
                <a:gd name="T5" fmla="*/ 0 h 68"/>
                <a:gd name="T6" fmla="*/ 207 w 593"/>
                <a:gd name="T7" fmla="*/ 68 h 68"/>
                <a:gd name="T8" fmla="*/ 593 w 593"/>
                <a:gd name="T9" fmla="*/ 6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8"/>
                <a:gd name="T17" fmla="*/ 593 w 59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8">
                  <a:moveTo>
                    <a:pt x="593" y="68"/>
                  </a:moveTo>
                  <a:lnTo>
                    <a:pt x="379" y="0"/>
                  </a:lnTo>
                  <a:lnTo>
                    <a:pt x="0" y="0"/>
                  </a:lnTo>
                  <a:lnTo>
                    <a:pt x="207" y="68"/>
                  </a:lnTo>
                  <a:lnTo>
                    <a:pt x="593" y="68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8" name="Rectangle 26"/>
            <p:cNvSpPr>
              <a:spLocks noChangeArrowheads="1"/>
            </p:cNvSpPr>
            <p:nvPr/>
          </p:nvSpPr>
          <p:spPr bwMode="auto">
            <a:xfrm>
              <a:off x="2277" y="2031"/>
              <a:ext cx="205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latin typeface="Trebuchet MS" charset="0"/>
                </a:rPr>
                <a:t>18,9</a:t>
              </a:r>
            </a:p>
          </p:txBody>
        </p:sp>
        <p:sp>
          <p:nvSpPr>
            <p:cNvPr id="34839" name="Rectangle 27"/>
            <p:cNvSpPr>
              <a:spLocks noChangeArrowheads="1"/>
            </p:cNvSpPr>
            <p:nvPr/>
          </p:nvSpPr>
          <p:spPr bwMode="auto">
            <a:xfrm>
              <a:off x="1472" y="2099"/>
              <a:ext cx="386" cy="381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40" name="Freeform 28"/>
            <p:cNvSpPr>
              <a:spLocks/>
            </p:cNvSpPr>
            <p:nvPr/>
          </p:nvSpPr>
          <p:spPr bwMode="auto">
            <a:xfrm>
              <a:off x="1265" y="2031"/>
              <a:ext cx="207" cy="449"/>
            </a:xfrm>
            <a:custGeom>
              <a:avLst/>
              <a:gdLst>
                <a:gd name="T0" fmla="*/ 0 w 207"/>
                <a:gd name="T1" fmla="*/ 381 h 449"/>
                <a:gd name="T2" fmla="*/ 0 w 207"/>
                <a:gd name="T3" fmla="*/ 0 h 449"/>
                <a:gd name="T4" fmla="*/ 207 w 207"/>
                <a:gd name="T5" fmla="*/ 68 h 449"/>
                <a:gd name="T6" fmla="*/ 207 w 207"/>
                <a:gd name="T7" fmla="*/ 449 h 449"/>
                <a:gd name="T8" fmla="*/ 0 w 207"/>
                <a:gd name="T9" fmla="*/ 381 h 4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449"/>
                <a:gd name="T17" fmla="*/ 207 w 207"/>
                <a:gd name="T18" fmla="*/ 449 h 4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449">
                  <a:moveTo>
                    <a:pt x="0" y="381"/>
                  </a:moveTo>
                  <a:lnTo>
                    <a:pt x="0" y="0"/>
                  </a:lnTo>
                  <a:lnTo>
                    <a:pt x="207" y="68"/>
                  </a:lnTo>
                  <a:lnTo>
                    <a:pt x="207" y="449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1" name="Freeform 29"/>
            <p:cNvSpPr>
              <a:spLocks/>
            </p:cNvSpPr>
            <p:nvPr/>
          </p:nvSpPr>
          <p:spPr bwMode="auto">
            <a:xfrm>
              <a:off x="1265" y="2031"/>
              <a:ext cx="593" cy="68"/>
            </a:xfrm>
            <a:custGeom>
              <a:avLst/>
              <a:gdLst>
                <a:gd name="T0" fmla="*/ 593 w 593"/>
                <a:gd name="T1" fmla="*/ 68 h 68"/>
                <a:gd name="T2" fmla="*/ 386 w 593"/>
                <a:gd name="T3" fmla="*/ 0 h 68"/>
                <a:gd name="T4" fmla="*/ 0 w 593"/>
                <a:gd name="T5" fmla="*/ 0 h 68"/>
                <a:gd name="T6" fmla="*/ 207 w 593"/>
                <a:gd name="T7" fmla="*/ 68 h 68"/>
                <a:gd name="T8" fmla="*/ 593 w 593"/>
                <a:gd name="T9" fmla="*/ 6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8"/>
                <a:gd name="T17" fmla="*/ 593 w 59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8">
                  <a:moveTo>
                    <a:pt x="593" y="68"/>
                  </a:moveTo>
                  <a:lnTo>
                    <a:pt x="386" y="0"/>
                  </a:lnTo>
                  <a:lnTo>
                    <a:pt x="0" y="0"/>
                  </a:lnTo>
                  <a:lnTo>
                    <a:pt x="207" y="68"/>
                  </a:lnTo>
                  <a:lnTo>
                    <a:pt x="593" y="68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2" name="Rectangle 30"/>
            <p:cNvSpPr>
              <a:spLocks noChangeArrowheads="1"/>
            </p:cNvSpPr>
            <p:nvPr/>
          </p:nvSpPr>
          <p:spPr bwMode="auto">
            <a:xfrm>
              <a:off x="1562" y="2140"/>
              <a:ext cx="205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latin typeface="Trebuchet MS" charset="0"/>
                </a:rPr>
                <a:t>14,9</a:t>
              </a:r>
            </a:p>
          </p:txBody>
        </p:sp>
        <p:sp>
          <p:nvSpPr>
            <p:cNvPr id="34843" name="Rectangle 31"/>
            <p:cNvSpPr>
              <a:spLocks noChangeArrowheads="1"/>
            </p:cNvSpPr>
            <p:nvPr/>
          </p:nvSpPr>
          <p:spPr bwMode="auto">
            <a:xfrm>
              <a:off x="3396" y="2085"/>
              <a:ext cx="386" cy="538"/>
            </a:xfrm>
            <a:prstGeom prst="rect">
              <a:avLst/>
            </a:prstGeom>
            <a:solidFill>
              <a:schemeClr val="tx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44" name="Freeform 32"/>
            <p:cNvSpPr>
              <a:spLocks/>
            </p:cNvSpPr>
            <p:nvPr/>
          </p:nvSpPr>
          <p:spPr bwMode="auto">
            <a:xfrm>
              <a:off x="3189" y="2017"/>
              <a:ext cx="207" cy="606"/>
            </a:xfrm>
            <a:custGeom>
              <a:avLst/>
              <a:gdLst>
                <a:gd name="T0" fmla="*/ 0 w 207"/>
                <a:gd name="T1" fmla="*/ 544 h 606"/>
                <a:gd name="T2" fmla="*/ 0 w 207"/>
                <a:gd name="T3" fmla="*/ 0 h 606"/>
                <a:gd name="T4" fmla="*/ 207 w 207"/>
                <a:gd name="T5" fmla="*/ 68 h 606"/>
                <a:gd name="T6" fmla="*/ 207 w 207"/>
                <a:gd name="T7" fmla="*/ 606 h 606"/>
                <a:gd name="T8" fmla="*/ 0 w 207"/>
                <a:gd name="T9" fmla="*/ 544 h 6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606"/>
                <a:gd name="T17" fmla="*/ 207 w 207"/>
                <a:gd name="T18" fmla="*/ 606 h 6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606">
                  <a:moveTo>
                    <a:pt x="0" y="544"/>
                  </a:moveTo>
                  <a:lnTo>
                    <a:pt x="0" y="0"/>
                  </a:lnTo>
                  <a:lnTo>
                    <a:pt x="207" y="68"/>
                  </a:lnTo>
                  <a:lnTo>
                    <a:pt x="207" y="606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5" name="Freeform 33"/>
            <p:cNvSpPr>
              <a:spLocks/>
            </p:cNvSpPr>
            <p:nvPr/>
          </p:nvSpPr>
          <p:spPr bwMode="auto">
            <a:xfrm>
              <a:off x="3189" y="2017"/>
              <a:ext cx="593" cy="68"/>
            </a:xfrm>
            <a:custGeom>
              <a:avLst/>
              <a:gdLst>
                <a:gd name="T0" fmla="*/ 593 w 593"/>
                <a:gd name="T1" fmla="*/ 68 h 68"/>
                <a:gd name="T2" fmla="*/ 379 w 593"/>
                <a:gd name="T3" fmla="*/ 0 h 68"/>
                <a:gd name="T4" fmla="*/ 0 w 593"/>
                <a:gd name="T5" fmla="*/ 0 h 68"/>
                <a:gd name="T6" fmla="*/ 207 w 593"/>
                <a:gd name="T7" fmla="*/ 68 h 68"/>
                <a:gd name="T8" fmla="*/ 593 w 593"/>
                <a:gd name="T9" fmla="*/ 6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8"/>
                <a:gd name="T17" fmla="*/ 593 w 59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8">
                  <a:moveTo>
                    <a:pt x="593" y="68"/>
                  </a:moveTo>
                  <a:lnTo>
                    <a:pt x="379" y="0"/>
                  </a:lnTo>
                  <a:lnTo>
                    <a:pt x="0" y="0"/>
                  </a:lnTo>
                  <a:lnTo>
                    <a:pt x="207" y="68"/>
                  </a:lnTo>
                  <a:lnTo>
                    <a:pt x="593" y="6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6" name="Rectangle 34"/>
            <p:cNvSpPr>
              <a:spLocks noChangeArrowheads="1"/>
            </p:cNvSpPr>
            <p:nvPr/>
          </p:nvSpPr>
          <p:spPr bwMode="auto">
            <a:xfrm>
              <a:off x="3479" y="2106"/>
              <a:ext cx="206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solidFill>
                    <a:srgbClr val="FFFFFF"/>
                  </a:solidFill>
                  <a:latin typeface="Trebuchet MS" charset="0"/>
                </a:rPr>
                <a:t>21,1</a:t>
              </a:r>
              <a:endParaRPr lang="en-US" altLang="en-US" sz="1200" b="1">
                <a:latin typeface="Trebuchet MS" charset="0"/>
              </a:endParaRPr>
            </a:p>
          </p:txBody>
        </p:sp>
        <p:sp>
          <p:nvSpPr>
            <p:cNvPr id="34847" name="Rectangle 35"/>
            <p:cNvSpPr>
              <a:spLocks noChangeArrowheads="1"/>
            </p:cNvSpPr>
            <p:nvPr/>
          </p:nvSpPr>
          <p:spPr bwMode="auto">
            <a:xfrm>
              <a:off x="2665" y="2235"/>
              <a:ext cx="386" cy="388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48" name="Freeform 36"/>
            <p:cNvSpPr>
              <a:spLocks/>
            </p:cNvSpPr>
            <p:nvPr/>
          </p:nvSpPr>
          <p:spPr bwMode="auto">
            <a:xfrm>
              <a:off x="2458" y="2167"/>
              <a:ext cx="207" cy="456"/>
            </a:xfrm>
            <a:custGeom>
              <a:avLst/>
              <a:gdLst>
                <a:gd name="T0" fmla="*/ 0 w 207"/>
                <a:gd name="T1" fmla="*/ 394 h 456"/>
                <a:gd name="T2" fmla="*/ 0 w 207"/>
                <a:gd name="T3" fmla="*/ 0 h 456"/>
                <a:gd name="T4" fmla="*/ 207 w 207"/>
                <a:gd name="T5" fmla="*/ 68 h 456"/>
                <a:gd name="T6" fmla="*/ 207 w 207"/>
                <a:gd name="T7" fmla="*/ 456 h 456"/>
                <a:gd name="T8" fmla="*/ 0 w 207"/>
                <a:gd name="T9" fmla="*/ 394 h 4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456"/>
                <a:gd name="T17" fmla="*/ 207 w 207"/>
                <a:gd name="T18" fmla="*/ 456 h 4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456">
                  <a:moveTo>
                    <a:pt x="0" y="394"/>
                  </a:moveTo>
                  <a:lnTo>
                    <a:pt x="0" y="0"/>
                  </a:lnTo>
                  <a:lnTo>
                    <a:pt x="207" y="68"/>
                  </a:lnTo>
                  <a:lnTo>
                    <a:pt x="207" y="456"/>
                  </a:lnTo>
                  <a:lnTo>
                    <a:pt x="0" y="394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9" name="Freeform 37"/>
            <p:cNvSpPr>
              <a:spLocks/>
            </p:cNvSpPr>
            <p:nvPr/>
          </p:nvSpPr>
          <p:spPr bwMode="auto">
            <a:xfrm>
              <a:off x="2458" y="2167"/>
              <a:ext cx="593" cy="68"/>
            </a:xfrm>
            <a:custGeom>
              <a:avLst/>
              <a:gdLst>
                <a:gd name="T0" fmla="*/ 593 w 593"/>
                <a:gd name="T1" fmla="*/ 68 h 68"/>
                <a:gd name="T2" fmla="*/ 386 w 593"/>
                <a:gd name="T3" fmla="*/ 0 h 68"/>
                <a:gd name="T4" fmla="*/ 0 w 593"/>
                <a:gd name="T5" fmla="*/ 0 h 68"/>
                <a:gd name="T6" fmla="*/ 207 w 593"/>
                <a:gd name="T7" fmla="*/ 68 h 68"/>
                <a:gd name="T8" fmla="*/ 593 w 593"/>
                <a:gd name="T9" fmla="*/ 6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8"/>
                <a:gd name="T17" fmla="*/ 593 w 593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8">
                  <a:moveTo>
                    <a:pt x="593" y="68"/>
                  </a:moveTo>
                  <a:lnTo>
                    <a:pt x="386" y="0"/>
                  </a:lnTo>
                  <a:lnTo>
                    <a:pt x="0" y="0"/>
                  </a:lnTo>
                  <a:lnTo>
                    <a:pt x="207" y="68"/>
                  </a:lnTo>
                  <a:lnTo>
                    <a:pt x="593" y="68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0" name="Rectangle 38"/>
            <p:cNvSpPr>
              <a:spLocks noChangeArrowheads="1"/>
            </p:cNvSpPr>
            <p:nvPr/>
          </p:nvSpPr>
          <p:spPr bwMode="auto">
            <a:xfrm>
              <a:off x="2759" y="2276"/>
              <a:ext cx="205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latin typeface="Trebuchet MS" charset="0"/>
                </a:rPr>
                <a:t>15,4</a:t>
              </a:r>
            </a:p>
          </p:txBody>
        </p:sp>
        <p:sp>
          <p:nvSpPr>
            <p:cNvPr id="34851" name="Rectangle 39"/>
            <p:cNvSpPr>
              <a:spLocks noChangeArrowheads="1"/>
            </p:cNvSpPr>
            <p:nvPr/>
          </p:nvSpPr>
          <p:spPr bwMode="auto">
            <a:xfrm>
              <a:off x="1941" y="2425"/>
              <a:ext cx="379" cy="198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52" name="Freeform 40"/>
            <p:cNvSpPr>
              <a:spLocks/>
            </p:cNvSpPr>
            <p:nvPr/>
          </p:nvSpPr>
          <p:spPr bwMode="auto">
            <a:xfrm>
              <a:off x="1727" y="2364"/>
              <a:ext cx="214" cy="259"/>
            </a:xfrm>
            <a:custGeom>
              <a:avLst/>
              <a:gdLst>
                <a:gd name="T0" fmla="*/ 0 w 214"/>
                <a:gd name="T1" fmla="*/ 197 h 259"/>
                <a:gd name="T2" fmla="*/ 0 w 214"/>
                <a:gd name="T3" fmla="*/ 0 h 259"/>
                <a:gd name="T4" fmla="*/ 214 w 214"/>
                <a:gd name="T5" fmla="*/ 61 h 259"/>
                <a:gd name="T6" fmla="*/ 214 w 214"/>
                <a:gd name="T7" fmla="*/ 259 h 259"/>
                <a:gd name="T8" fmla="*/ 0 w 214"/>
                <a:gd name="T9" fmla="*/ 197 h 2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4"/>
                <a:gd name="T16" fmla="*/ 0 h 259"/>
                <a:gd name="T17" fmla="*/ 214 w 214"/>
                <a:gd name="T18" fmla="*/ 259 h 2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4" h="259">
                  <a:moveTo>
                    <a:pt x="0" y="197"/>
                  </a:moveTo>
                  <a:lnTo>
                    <a:pt x="0" y="0"/>
                  </a:lnTo>
                  <a:lnTo>
                    <a:pt x="214" y="61"/>
                  </a:lnTo>
                  <a:lnTo>
                    <a:pt x="214" y="259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3" name="Freeform 41"/>
            <p:cNvSpPr>
              <a:spLocks/>
            </p:cNvSpPr>
            <p:nvPr/>
          </p:nvSpPr>
          <p:spPr bwMode="auto">
            <a:xfrm>
              <a:off x="1727" y="2364"/>
              <a:ext cx="593" cy="61"/>
            </a:xfrm>
            <a:custGeom>
              <a:avLst/>
              <a:gdLst>
                <a:gd name="T0" fmla="*/ 593 w 593"/>
                <a:gd name="T1" fmla="*/ 61 h 61"/>
                <a:gd name="T2" fmla="*/ 386 w 593"/>
                <a:gd name="T3" fmla="*/ 0 h 61"/>
                <a:gd name="T4" fmla="*/ 0 w 593"/>
                <a:gd name="T5" fmla="*/ 0 h 61"/>
                <a:gd name="T6" fmla="*/ 214 w 593"/>
                <a:gd name="T7" fmla="*/ 61 h 61"/>
                <a:gd name="T8" fmla="*/ 593 w 593"/>
                <a:gd name="T9" fmla="*/ 61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1"/>
                <a:gd name="T17" fmla="*/ 593 w 59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1">
                  <a:moveTo>
                    <a:pt x="593" y="61"/>
                  </a:moveTo>
                  <a:lnTo>
                    <a:pt x="386" y="0"/>
                  </a:lnTo>
                  <a:lnTo>
                    <a:pt x="0" y="0"/>
                  </a:lnTo>
                  <a:lnTo>
                    <a:pt x="214" y="61"/>
                  </a:lnTo>
                  <a:lnTo>
                    <a:pt x="593" y="61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4" name="Rectangle 42"/>
            <p:cNvSpPr>
              <a:spLocks noChangeArrowheads="1"/>
            </p:cNvSpPr>
            <p:nvPr/>
          </p:nvSpPr>
          <p:spPr bwMode="auto">
            <a:xfrm>
              <a:off x="2054" y="2466"/>
              <a:ext cx="149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latin typeface="Trebuchet MS" charset="0"/>
                </a:rPr>
                <a:t>7,7</a:t>
              </a:r>
            </a:p>
          </p:txBody>
        </p:sp>
        <p:sp>
          <p:nvSpPr>
            <p:cNvPr id="34855" name="Rectangle 43"/>
            <p:cNvSpPr>
              <a:spLocks noChangeArrowheads="1"/>
            </p:cNvSpPr>
            <p:nvPr/>
          </p:nvSpPr>
          <p:spPr bwMode="auto">
            <a:xfrm>
              <a:off x="3858" y="2262"/>
              <a:ext cx="386" cy="510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56" name="Freeform 44"/>
            <p:cNvSpPr>
              <a:spLocks/>
            </p:cNvSpPr>
            <p:nvPr/>
          </p:nvSpPr>
          <p:spPr bwMode="auto">
            <a:xfrm>
              <a:off x="3651" y="2201"/>
              <a:ext cx="207" cy="571"/>
            </a:xfrm>
            <a:custGeom>
              <a:avLst/>
              <a:gdLst>
                <a:gd name="T0" fmla="*/ 0 w 207"/>
                <a:gd name="T1" fmla="*/ 503 h 571"/>
                <a:gd name="T2" fmla="*/ 0 w 207"/>
                <a:gd name="T3" fmla="*/ 0 h 571"/>
                <a:gd name="T4" fmla="*/ 207 w 207"/>
                <a:gd name="T5" fmla="*/ 61 h 571"/>
                <a:gd name="T6" fmla="*/ 207 w 207"/>
                <a:gd name="T7" fmla="*/ 571 h 571"/>
                <a:gd name="T8" fmla="*/ 0 w 207"/>
                <a:gd name="T9" fmla="*/ 503 h 5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571"/>
                <a:gd name="T17" fmla="*/ 207 w 207"/>
                <a:gd name="T18" fmla="*/ 571 h 5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571">
                  <a:moveTo>
                    <a:pt x="0" y="503"/>
                  </a:moveTo>
                  <a:lnTo>
                    <a:pt x="0" y="0"/>
                  </a:lnTo>
                  <a:lnTo>
                    <a:pt x="207" y="61"/>
                  </a:lnTo>
                  <a:lnTo>
                    <a:pt x="207" y="571"/>
                  </a:lnTo>
                  <a:lnTo>
                    <a:pt x="0" y="503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7" name="Freeform 45"/>
            <p:cNvSpPr>
              <a:spLocks/>
            </p:cNvSpPr>
            <p:nvPr/>
          </p:nvSpPr>
          <p:spPr bwMode="auto">
            <a:xfrm>
              <a:off x="3651" y="2201"/>
              <a:ext cx="593" cy="61"/>
            </a:xfrm>
            <a:custGeom>
              <a:avLst/>
              <a:gdLst>
                <a:gd name="T0" fmla="*/ 593 w 593"/>
                <a:gd name="T1" fmla="*/ 61 h 61"/>
                <a:gd name="T2" fmla="*/ 386 w 593"/>
                <a:gd name="T3" fmla="*/ 0 h 61"/>
                <a:gd name="T4" fmla="*/ 0 w 593"/>
                <a:gd name="T5" fmla="*/ 0 h 61"/>
                <a:gd name="T6" fmla="*/ 207 w 593"/>
                <a:gd name="T7" fmla="*/ 61 h 61"/>
                <a:gd name="T8" fmla="*/ 593 w 593"/>
                <a:gd name="T9" fmla="*/ 61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1"/>
                <a:gd name="T17" fmla="*/ 593 w 59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1">
                  <a:moveTo>
                    <a:pt x="593" y="61"/>
                  </a:moveTo>
                  <a:lnTo>
                    <a:pt x="386" y="0"/>
                  </a:lnTo>
                  <a:lnTo>
                    <a:pt x="0" y="0"/>
                  </a:lnTo>
                  <a:lnTo>
                    <a:pt x="207" y="61"/>
                  </a:lnTo>
                  <a:lnTo>
                    <a:pt x="593" y="61"/>
                  </a:lnTo>
                  <a:close/>
                </a:path>
              </a:pathLst>
            </a:custGeom>
            <a:solidFill>
              <a:schemeClr val="accent2"/>
            </a:solidFill>
            <a:ln w="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58" name="Rectangle 46"/>
            <p:cNvSpPr>
              <a:spLocks noChangeArrowheads="1"/>
            </p:cNvSpPr>
            <p:nvPr/>
          </p:nvSpPr>
          <p:spPr bwMode="auto">
            <a:xfrm>
              <a:off x="3932" y="2296"/>
              <a:ext cx="205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latin typeface="Trebuchet MS" charset="0"/>
                </a:rPr>
                <a:t>19,9</a:t>
              </a:r>
            </a:p>
          </p:txBody>
        </p:sp>
        <p:sp>
          <p:nvSpPr>
            <p:cNvPr id="34859" name="Rectangle 47"/>
            <p:cNvSpPr>
              <a:spLocks noChangeArrowheads="1"/>
            </p:cNvSpPr>
            <p:nvPr/>
          </p:nvSpPr>
          <p:spPr bwMode="auto">
            <a:xfrm>
              <a:off x="3134" y="2643"/>
              <a:ext cx="379" cy="129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60" name="Freeform 48"/>
            <p:cNvSpPr>
              <a:spLocks/>
            </p:cNvSpPr>
            <p:nvPr/>
          </p:nvSpPr>
          <p:spPr bwMode="auto">
            <a:xfrm>
              <a:off x="2920" y="2582"/>
              <a:ext cx="214" cy="190"/>
            </a:xfrm>
            <a:custGeom>
              <a:avLst/>
              <a:gdLst>
                <a:gd name="T0" fmla="*/ 0 w 214"/>
                <a:gd name="T1" fmla="*/ 122 h 190"/>
                <a:gd name="T2" fmla="*/ 0 w 214"/>
                <a:gd name="T3" fmla="*/ 0 h 190"/>
                <a:gd name="T4" fmla="*/ 214 w 214"/>
                <a:gd name="T5" fmla="*/ 61 h 190"/>
                <a:gd name="T6" fmla="*/ 214 w 214"/>
                <a:gd name="T7" fmla="*/ 190 h 190"/>
                <a:gd name="T8" fmla="*/ 0 w 214"/>
                <a:gd name="T9" fmla="*/ 122 h 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4"/>
                <a:gd name="T16" fmla="*/ 0 h 190"/>
                <a:gd name="T17" fmla="*/ 214 w 214"/>
                <a:gd name="T18" fmla="*/ 190 h 1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4" h="190">
                  <a:moveTo>
                    <a:pt x="0" y="122"/>
                  </a:moveTo>
                  <a:lnTo>
                    <a:pt x="0" y="0"/>
                  </a:lnTo>
                  <a:lnTo>
                    <a:pt x="214" y="61"/>
                  </a:lnTo>
                  <a:lnTo>
                    <a:pt x="214" y="190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1" name="Freeform 49"/>
            <p:cNvSpPr>
              <a:spLocks/>
            </p:cNvSpPr>
            <p:nvPr/>
          </p:nvSpPr>
          <p:spPr bwMode="auto">
            <a:xfrm>
              <a:off x="2920" y="2582"/>
              <a:ext cx="593" cy="61"/>
            </a:xfrm>
            <a:custGeom>
              <a:avLst/>
              <a:gdLst>
                <a:gd name="T0" fmla="*/ 593 w 593"/>
                <a:gd name="T1" fmla="*/ 61 h 61"/>
                <a:gd name="T2" fmla="*/ 386 w 593"/>
                <a:gd name="T3" fmla="*/ 0 h 61"/>
                <a:gd name="T4" fmla="*/ 0 w 593"/>
                <a:gd name="T5" fmla="*/ 0 h 61"/>
                <a:gd name="T6" fmla="*/ 214 w 593"/>
                <a:gd name="T7" fmla="*/ 61 h 61"/>
                <a:gd name="T8" fmla="*/ 593 w 593"/>
                <a:gd name="T9" fmla="*/ 61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3"/>
                <a:gd name="T16" fmla="*/ 0 h 61"/>
                <a:gd name="T17" fmla="*/ 593 w 593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3" h="61">
                  <a:moveTo>
                    <a:pt x="593" y="61"/>
                  </a:moveTo>
                  <a:lnTo>
                    <a:pt x="386" y="0"/>
                  </a:lnTo>
                  <a:lnTo>
                    <a:pt x="0" y="0"/>
                  </a:lnTo>
                  <a:lnTo>
                    <a:pt x="214" y="61"/>
                  </a:lnTo>
                  <a:lnTo>
                    <a:pt x="593" y="61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2" name="Rectangle 50"/>
            <p:cNvSpPr>
              <a:spLocks noChangeArrowheads="1"/>
            </p:cNvSpPr>
            <p:nvPr/>
          </p:nvSpPr>
          <p:spPr bwMode="auto">
            <a:xfrm>
              <a:off x="3231" y="2650"/>
              <a:ext cx="149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latin typeface="Trebuchet MS" charset="0"/>
                </a:rPr>
                <a:t>4,9</a:t>
              </a:r>
            </a:p>
          </p:txBody>
        </p:sp>
        <p:sp>
          <p:nvSpPr>
            <p:cNvPr id="34863" name="Rectangle 51"/>
            <p:cNvSpPr>
              <a:spLocks noChangeArrowheads="1"/>
            </p:cNvSpPr>
            <p:nvPr/>
          </p:nvSpPr>
          <p:spPr bwMode="auto">
            <a:xfrm>
              <a:off x="2403" y="2725"/>
              <a:ext cx="386" cy="47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4864" name="Freeform 52"/>
            <p:cNvSpPr>
              <a:spLocks/>
            </p:cNvSpPr>
            <p:nvPr/>
          </p:nvSpPr>
          <p:spPr bwMode="auto">
            <a:xfrm>
              <a:off x="2189" y="2663"/>
              <a:ext cx="214" cy="109"/>
            </a:xfrm>
            <a:custGeom>
              <a:avLst/>
              <a:gdLst>
                <a:gd name="T0" fmla="*/ 0 w 214"/>
                <a:gd name="T1" fmla="*/ 41 h 109"/>
                <a:gd name="T2" fmla="*/ 0 w 214"/>
                <a:gd name="T3" fmla="*/ 0 h 109"/>
                <a:gd name="T4" fmla="*/ 214 w 214"/>
                <a:gd name="T5" fmla="*/ 62 h 109"/>
                <a:gd name="T6" fmla="*/ 214 w 214"/>
                <a:gd name="T7" fmla="*/ 109 h 109"/>
                <a:gd name="T8" fmla="*/ 0 w 214"/>
                <a:gd name="T9" fmla="*/ 41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4"/>
                <a:gd name="T16" fmla="*/ 0 h 109"/>
                <a:gd name="T17" fmla="*/ 214 w 214"/>
                <a:gd name="T18" fmla="*/ 109 h 1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4" h="109">
                  <a:moveTo>
                    <a:pt x="0" y="41"/>
                  </a:moveTo>
                  <a:lnTo>
                    <a:pt x="0" y="0"/>
                  </a:lnTo>
                  <a:lnTo>
                    <a:pt x="214" y="62"/>
                  </a:lnTo>
                  <a:lnTo>
                    <a:pt x="214" y="109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5" name="Freeform 53"/>
            <p:cNvSpPr>
              <a:spLocks/>
            </p:cNvSpPr>
            <p:nvPr/>
          </p:nvSpPr>
          <p:spPr bwMode="auto">
            <a:xfrm>
              <a:off x="2189" y="2663"/>
              <a:ext cx="600" cy="62"/>
            </a:xfrm>
            <a:custGeom>
              <a:avLst/>
              <a:gdLst>
                <a:gd name="T0" fmla="*/ 600 w 600"/>
                <a:gd name="T1" fmla="*/ 62 h 62"/>
                <a:gd name="T2" fmla="*/ 386 w 600"/>
                <a:gd name="T3" fmla="*/ 0 h 62"/>
                <a:gd name="T4" fmla="*/ 0 w 600"/>
                <a:gd name="T5" fmla="*/ 0 h 62"/>
                <a:gd name="T6" fmla="*/ 214 w 600"/>
                <a:gd name="T7" fmla="*/ 62 h 62"/>
                <a:gd name="T8" fmla="*/ 600 w 600"/>
                <a:gd name="T9" fmla="*/ 62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0"/>
                <a:gd name="T16" fmla="*/ 0 h 62"/>
                <a:gd name="T17" fmla="*/ 600 w 600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0" h="62">
                  <a:moveTo>
                    <a:pt x="600" y="62"/>
                  </a:moveTo>
                  <a:lnTo>
                    <a:pt x="386" y="0"/>
                  </a:lnTo>
                  <a:lnTo>
                    <a:pt x="0" y="0"/>
                  </a:lnTo>
                  <a:lnTo>
                    <a:pt x="214" y="62"/>
                  </a:lnTo>
                  <a:lnTo>
                    <a:pt x="600" y="62"/>
                  </a:lnTo>
                  <a:close/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66" name="Rectangle 54"/>
            <p:cNvSpPr>
              <a:spLocks noChangeArrowheads="1"/>
            </p:cNvSpPr>
            <p:nvPr/>
          </p:nvSpPr>
          <p:spPr bwMode="auto">
            <a:xfrm>
              <a:off x="2410" y="2603"/>
              <a:ext cx="149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200" b="1">
                  <a:solidFill>
                    <a:srgbClr val="080808"/>
                  </a:solidFill>
                  <a:latin typeface="Trebuchet MS" charset="0"/>
                </a:rPr>
                <a:t>1,7</a:t>
              </a:r>
            </a:p>
          </p:txBody>
        </p:sp>
        <p:sp>
          <p:nvSpPr>
            <p:cNvPr id="34867" name="Line 55"/>
            <p:cNvSpPr>
              <a:spLocks noChangeShapeType="1"/>
            </p:cNvSpPr>
            <p:nvPr/>
          </p:nvSpPr>
          <p:spPr bwMode="auto">
            <a:xfrm flipV="1">
              <a:off x="4548" y="2049"/>
              <a:ext cx="0" cy="76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8" name="Line 56"/>
            <p:cNvSpPr>
              <a:spLocks noChangeShapeType="1"/>
            </p:cNvSpPr>
            <p:nvPr/>
          </p:nvSpPr>
          <p:spPr bwMode="auto">
            <a:xfrm>
              <a:off x="4548" y="2813"/>
              <a:ext cx="34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69" name="Line 57"/>
            <p:cNvSpPr>
              <a:spLocks noChangeShapeType="1"/>
            </p:cNvSpPr>
            <p:nvPr/>
          </p:nvSpPr>
          <p:spPr bwMode="auto">
            <a:xfrm>
              <a:off x="4548" y="2555"/>
              <a:ext cx="34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0" name="Line 58"/>
            <p:cNvSpPr>
              <a:spLocks noChangeShapeType="1"/>
            </p:cNvSpPr>
            <p:nvPr/>
          </p:nvSpPr>
          <p:spPr bwMode="auto">
            <a:xfrm>
              <a:off x="4548" y="2303"/>
              <a:ext cx="34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1" name="Line 59"/>
            <p:cNvSpPr>
              <a:spLocks noChangeShapeType="1"/>
            </p:cNvSpPr>
            <p:nvPr/>
          </p:nvSpPr>
          <p:spPr bwMode="auto">
            <a:xfrm>
              <a:off x="4548" y="2045"/>
              <a:ext cx="34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2" name="Line 63"/>
            <p:cNvSpPr>
              <a:spLocks noChangeShapeType="1"/>
            </p:cNvSpPr>
            <p:nvPr/>
          </p:nvSpPr>
          <p:spPr bwMode="auto">
            <a:xfrm>
              <a:off x="4548" y="2813"/>
              <a:ext cx="20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3" name="Line 64"/>
            <p:cNvSpPr>
              <a:spLocks noChangeShapeType="1"/>
            </p:cNvSpPr>
            <p:nvPr/>
          </p:nvSpPr>
          <p:spPr bwMode="auto">
            <a:xfrm>
              <a:off x="4548" y="2684"/>
              <a:ext cx="20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4" name="Line 65"/>
            <p:cNvSpPr>
              <a:spLocks noChangeShapeType="1"/>
            </p:cNvSpPr>
            <p:nvPr/>
          </p:nvSpPr>
          <p:spPr bwMode="auto">
            <a:xfrm>
              <a:off x="4548" y="2555"/>
              <a:ext cx="20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5" name="Line 66"/>
            <p:cNvSpPr>
              <a:spLocks noChangeShapeType="1"/>
            </p:cNvSpPr>
            <p:nvPr/>
          </p:nvSpPr>
          <p:spPr bwMode="auto">
            <a:xfrm>
              <a:off x="4548" y="2425"/>
              <a:ext cx="20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6" name="Line 67"/>
            <p:cNvSpPr>
              <a:spLocks noChangeShapeType="1"/>
            </p:cNvSpPr>
            <p:nvPr/>
          </p:nvSpPr>
          <p:spPr bwMode="auto">
            <a:xfrm>
              <a:off x="4548" y="2303"/>
              <a:ext cx="20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7" name="Line 68"/>
            <p:cNvSpPr>
              <a:spLocks noChangeShapeType="1"/>
            </p:cNvSpPr>
            <p:nvPr/>
          </p:nvSpPr>
          <p:spPr bwMode="auto">
            <a:xfrm>
              <a:off x="4548" y="2174"/>
              <a:ext cx="20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8" name="Line 69"/>
            <p:cNvSpPr>
              <a:spLocks noChangeShapeType="1"/>
            </p:cNvSpPr>
            <p:nvPr/>
          </p:nvSpPr>
          <p:spPr bwMode="auto">
            <a:xfrm>
              <a:off x="4548" y="2045"/>
              <a:ext cx="20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79" name="Rectangle 76"/>
            <p:cNvSpPr>
              <a:spLocks noChangeArrowheads="1"/>
            </p:cNvSpPr>
            <p:nvPr/>
          </p:nvSpPr>
          <p:spPr bwMode="auto">
            <a:xfrm>
              <a:off x="4615" y="2752"/>
              <a:ext cx="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0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80" name="Rectangle 77"/>
            <p:cNvSpPr>
              <a:spLocks noChangeArrowheads="1"/>
            </p:cNvSpPr>
            <p:nvPr/>
          </p:nvSpPr>
          <p:spPr bwMode="auto">
            <a:xfrm>
              <a:off x="4615" y="2493"/>
              <a:ext cx="11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10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81" name="Rectangle 78"/>
            <p:cNvSpPr>
              <a:spLocks noChangeArrowheads="1"/>
            </p:cNvSpPr>
            <p:nvPr/>
          </p:nvSpPr>
          <p:spPr bwMode="auto">
            <a:xfrm>
              <a:off x="4615" y="2242"/>
              <a:ext cx="11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20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82" name="Rectangle 79"/>
            <p:cNvSpPr>
              <a:spLocks noChangeArrowheads="1"/>
            </p:cNvSpPr>
            <p:nvPr/>
          </p:nvSpPr>
          <p:spPr bwMode="auto">
            <a:xfrm>
              <a:off x="4615" y="1983"/>
              <a:ext cx="11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30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83" name="Line 83"/>
            <p:cNvSpPr>
              <a:spLocks noChangeShapeType="1"/>
            </p:cNvSpPr>
            <p:nvPr/>
          </p:nvSpPr>
          <p:spPr bwMode="auto">
            <a:xfrm flipH="1">
              <a:off x="2223" y="2917"/>
              <a:ext cx="2193" cy="0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4" name="Line 84"/>
            <p:cNvSpPr>
              <a:spLocks noChangeShapeType="1"/>
            </p:cNvSpPr>
            <p:nvPr/>
          </p:nvSpPr>
          <p:spPr bwMode="auto">
            <a:xfrm>
              <a:off x="2355" y="2813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5" name="Line 85"/>
            <p:cNvSpPr>
              <a:spLocks noChangeShapeType="1"/>
            </p:cNvSpPr>
            <p:nvPr/>
          </p:nvSpPr>
          <p:spPr bwMode="auto">
            <a:xfrm>
              <a:off x="3086" y="2813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6" name="Line 86"/>
            <p:cNvSpPr>
              <a:spLocks noChangeShapeType="1"/>
            </p:cNvSpPr>
            <p:nvPr/>
          </p:nvSpPr>
          <p:spPr bwMode="auto">
            <a:xfrm>
              <a:off x="3817" y="2813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7" name="Line 87"/>
            <p:cNvSpPr>
              <a:spLocks noChangeShapeType="1"/>
            </p:cNvSpPr>
            <p:nvPr/>
          </p:nvSpPr>
          <p:spPr bwMode="auto">
            <a:xfrm>
              <a:off x="4548" y="2813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88" name="Rectangle 88"/>
            <p:cNvSpPr>
              <a:spLocks noChangeArrowheads="1"/>
            </p:cNvSpPr>
            <p:nvPr/>
          </p:nvSpPr>
          <p:spPr bwMode="auto">
            <a:xfrm>
              <a:off x="2630" y="2887"/>
              <a:ext cx="178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&lt;25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89" name="Rectangle 89"/>
            <p:cNvSpPr>
              <a:spLocks noChangeArrowheads="1"/>
            </p:cNvSpPr>
            <p:nvPr/>
          </p:nvSpPr>
          <p:spPr bwMode="auto">
            <a:xfrm>
              <a:off x="3268" y="2881"/>
              <a:ext cx="27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 dirty="0">
                  <a:solidFill>
                    <a:srgbClr val="828384"/>
                  </a:solidFill>
                  <a:latin typeface="Trebuchet MS" charset="0"/>
                </a:rPr>
                <a:t>25-39</a:t>
              </a:r>
              <a:endParaRPr lang="en-US" altLang="en-US" sz="1400" dirty="0">
                <a:latin typeface="Trebuchet MS" charset="0"/>
              </a:endParaRPr>
            </a:p>
          </p:txBody>
        </p:sp>
        <p:sp>
          <p:nvSpPr>
            <p:cNvPr id="34890" name="Rectangle 90"/>
            <p:cNvSpPr>
              <a:spLocks noChangeArrowheads="1"/>
            </p:cNvSpPr>
            <p:nvPr/>
          </p:nvSpPr>
          <p:spPr bwMode="auto">
            <a:xfrm>
              <a:off x="4053" y="2881"/>
              <a:ext cx="178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40+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91" name="Line 91"/>
            <p:cNvSpPr>
              <a:spLocks noChangeShapeType="1"/>
            </p:cNvSpPr>
            <p:nvPr/>
          </p:nvSpPr>
          <p:spPr bwMode="auto">
            <a:xfrm>
              <a:off x="961" y="2371"/>
              <a:ext cx="1394" cy="442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2" name="Line 92"/>
            <p:cNvSpPr>
              <a:spLocks noChangeShapeType="1"/>
            </p:cNvSpPr>
            <p:nvPr/>
          </p:nvSpPr>
          <p:spPr bwMode="auto">
            <a:xfrm>
              <a:off x="2355" y="2813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3" name="Line 93"/>
            <p:cNvSpPr>
              <a:spLocks noChangeShapeType="1"/>
            </p:cNvSpPr>
            <p:nvPr/>
          </p:nvSpPr>
          <p:spPr bwMode="auto">
            <a:xfrm>
              <a:off x="1892" y="2663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4" name="Line 94"/>
            <p:cNvSpPr>
              <a:spLocks noChangeShapeType="1"/>
            </p:cNvSpPr>
            <p:nvPr/>
          </p:nvSpPr>
          <p:spPr bwMode="auto">
            <a:xfrm>
              <a:off x="1430" y="2521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5" name="Line 95"/>
            <p:cNvSpPr>
              <a:spLocks noChangeShapeType="1"/>
            </p:cNvSpPr>
            <p:nvPr/>
          </p:nvSpPr>
          <p:spPr bwMode="auto">
            <a:xfrm>
              <a:off x="961" y="2371"/>
              <a:ext cx="0" cy="34"/>
            </a:xfrm>
            <a:prstGeom prst="line">
              <a:avLst/>
            </a:prstGeom>
            <a:noFill/>
            <a:ln w="11113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96" name="Rectangle 96"/>
            <p:cNvSpPr>
              <a:spLocks noChangeArrowheads="1"/>
            </p:cNvSpPr>
            <p:nvPr/>
          </p:nvSpPr>
          <p:spPr bwMode="auto">
            <a:xfrm>
              <a:off x="1994" y="2784"/>
              <a:ext cx="178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&lt;25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97" name="Rectangle 97"/>
            <p:cNvSpPr>
              <a:spLocks noChangeArrowheads="1"/>
            </p:cNvSpPr>
            <p:nvPr/>
          </p:nvSpPr>
          <p:spPr bwMode="auto">
            <a:xfrm>
              <a:off x="1456" y="2673"/>
              <a:ext cx="362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[25-30[</a:t>
              </a:r>
              <a:endParaRPr lang="en-US" altLang="en-US" sz="1400">
                <a:latin typeface="Trebuchet MS" charset="0"/>
              </a:endParaRPr>
            </a:p>
          </p:txBody>
        </p:sp>
        <p:sp>
          <p:nvSpPr>
            <p:cNvPr id="34898" name="Rectangle 98"/>
            <p:cNvSpPr>
              <a:spLocks noChangeArrowheads="1"/>
            </p:cNvSpPr>
            <p:nvPr/>
          </p:nvSpPr>
          <p:spPr bwMode="auto">
            <a:xfrm>
              <a:off x="1097" y="2517"/>
              <a:ext cx="178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/>
              <a:r>
                <a:rPr lang="en-US" altLang="en-US" sz="1400">
                  <a:solidFill>
                    <a:srgbClr val="828384"/>
                  </a:solidFill>
                  <a:latin typeface="Trebuchet MS" charset="0"/>
                </a:rPr>
                <a:t>30+</a:t>
              </a:r>
              <a:endParaRPr lang="en-US" altLang="en-US" sz="1400">
                <a:latin typeface="Trebuchet MS" charset="0"/>
              </a:endParaRPr>
            </a:p>
          </p:txBody>
        </p:sp>
      </p:grpSp>
      <p:sp>
        <p:nvSpPr>
          <p:cNvPr id="34819" name="Text Box 99"/>
          <p:cNvSpPr txBox="1">
            <a:spLocks noChangeArrowheads="1"/>
          </p:cNvSpPr>
          <p:nvPr/>
        </p:nvSpPr>
        <p:spPr bwMode="auto">
          <a:xfrm>
            <a:off x="2252664" y="6021389"/>
            <a:ext cx="3165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000">
                <a:solidFill>
                  <a:schemeClr val="bg1"/>
                </a:solidFill>
              </a:rPr>
              <a:t>Dinger, EURAS Study, Presentation EC Prague 2008</a:t>
            </a:r>
          </a:p>
        </p:txBody>
      </p:sp>
    </p:spTree>
    <p:extLst>
      <p:ext uri="{BB962C8B-B14F-4D97-AF65-F5344CB8AC3E}">
        <p14:creationId xmlns:p14="http://schemas.microsoft.com/office/powerpoint/2010/main" val="6559888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Grp="1" noChangeArrowheads="1"/>
          </p:cNvSpPr>
          <p:nvPr>
            <p:ph type="title"/>
          </p:nvPr>
        </p:nvSpPr>
        <p:spPr>
          <a:xfrm>
            <a:off x="1858963" y="477839"/>
            <a:ext cx="8374062" cy="331787"/>
          </a:xfrm>
        </p:spPr>
        <p:txBody>
          <a:bodyPr/>
          <a:lstStyle/>
          <a:p>
            <a:pPr eaLnBrk="1" hangingPunct="1"/>
            <a:r>
              <a:rPr lang="en-US" altLang="en-US" sz="2400">
                <a:latin typeface="Arial" charset="0"/>
                <a:ea typeface="ＭＳ Ｐゴシック" charset="-128"/>
              </a:rPr>
              <a:t>EURAS </a:t>
            </a:r>
            <a:r>
              <a:rPr lang="tr-TR" altLang="en-US" sz="2400">
                <a:latin typeface="Arial" charset="0"/>
                <a:ea typeface="ＭＳ Ｐゴシック" charset="-128"/>
              </a:rPr>
              <a:t>çalışması</a:t>
            </a:r>
            <a:r>
              <a:rPr lang="en-US" altLang="en-US" sz="2400">
                <a:latin typeface="Arial" charset="0"/>
                <a:ea typeface="ＭＳ Ｐゴシック" charset="-128"/>
              </a:rPr>
              <a:t>: VTE </a:t>
            </a:r>
            <a:r>
              <a:rPr lang="tr-TR" altLang="en-US" sz="2400">
                <a:solidFill>
                  <a:srgbClr val="FFFFFF"/>
                </a:solidFill>
                <a:latin typeface="Arial" charset="0"/>
                <a:ea typeface="ＭＳ Ｐゴシック" charset="-128"/>
              </a:rPr>
              <a:t>i</a:t>
            </a:r>
            <a:r>
              <a:rPr lang="de-DE" altLang="en-US" sz="2400">
                <a:solidFill>
                  <a:srgbClr val="FFFFFF"/>
                </a:solidFill>
                <a:latin typeface="Arial" charset="0"/>
                <a:ea typeface="ＭＳ Ｐゴシック" charset="-128"/>
              </a:rPr>
              <a:t>n</a:t>
            </a:r>
            <a:r>
              <a:rPr lang="tr-TR" altLang="en-US" sz="2400">
                <a:solidFill>
                  <a:srgbClr val="FFFFFF"/>
                </a:solidFill>
                <a:latin typeface="Arial" charset="0"/>
                <a:ea typeface="ＭＳ Ｐゴシック" charset="-128"/>
              </a:rPr>
              <a:t>sidansı /</a:t>
            </a:r>
            <a:r>
              <a:rPr lang="de-DE" altLang="en-US" sz="2400">
                <a:solidFill>
                  <a:srgbClr val="FFFFFF"/>
                </a:solidFill>
                <a:latin typeface="Arial" charset="0"/>
                <a:ea typeface="ＭＳ Ｐゴシック" charset="-128"/>
              </a:rPr>
              <a:t> </a:t>
            </a:r>
            <a:r>
              <a:rPr lang="tr-TR" altLang="en-US" sz="2400">
                <a:solidFill>
                  <a:srgbClr val="FFFFFF"/>
                </a:solidFill>
                <a:latin typeface="Arial" charset="0"/>
                <a:ea typeface="ＭＳ Ｐゴシック" charset="-128"/>
              </a:rPr>
              <a:t>Kullanım süresi</a:t>
            </a:r>
            <a:endParaRPr lang="de-DE" altLang="en-US" sz="2800">
              <a:solidFill>
                <a:srgbClr val="FFFFFF"/>
              </a:solidFill>
              <a:latin typeface="Arial" charset="0"/>
              <a:ea typeface="ＭＳ Ｐゴシック" charset="-128"/>
            </a:endParaRPr>
          </a:p>
        </p:txBody>
      </p:sp>
      <p:grpSp>
        <p:nvGrpSpPr>
          <p:cNvPr id="37890" name="Group 132"/>
          <p:cNvGrpSpPr>
            <a:grpSpLocks/>
          </p:cNvGrpSpPr>
          <p:nvPr/>
        </p:nvGrpSpPr>
        <p:grpSpPr bwMode="auto">
          <a:xfrm>
            <a:off x="2185989" y="1341438"/>
            <a:ext cx="7088187" cy="4489450"/>
            <a:chOff x="717533" y="1341137"/>
            <a:chExt cx="7678755" cy="4488994"/>
          </a:xfrm>
        </p:grpSpPr>
        <p:sp>
          <p:nvSpPr>
            <p:cNvPr id="37901" name="Rectangle 117"/>
            <p:cNvSpPr>
              <a:spLocks noChangeArrowheads="1"/>
            </p:cNvSpPr>
            <p:nvPr/>
          </p:nvSpPr>
          <p:spPr bwMode="auto">
            <a:xfrm>
              <a:off x="719138" y="1341137"/>
              <a:ext cx="146170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800" dirty="0">
                  <a:solidFill>
                    <a:schemeClr val="bg1"/>
                  </a:solidFill>
                  <a:latin typeface="Trebuchet MS" charset="0"/>
                </a:rPr>
                <a:t>VTE </a:t>
              </a:r>
              <a:r>
                <a:rPr lang="tr-TR" altLang="en-US" sz="1800" dirty="0">
                  <a:solidFill>
                    <a:schemeClr val="bg1"/>
                  </a:solidFill>
                  <a:latin typeface="Trebuchet MS" charset="0"/>
                </a:rPr>
                <a:t>i</a:t>
              </a:r>
              <a:r>
                <a:rPr lang="de-DE" altLang="en-US" sz="1800" dirty="0" err="1">
                  <a:solidFill>
                    <a:schemeClr val="bg1"/>
                  </a:solidFill>
                  <a:latin typeface="Trebuchet MS" charset="0"/>
                </a:rPr>
                <a:t>n</a:t>
              </a:r>
              <a:r>
                <a:rPr lang="tr-TR" altLang="en-US" sz="1800" dirty="0" err="1">
                  <a:solidFill>
                    <a:schemeClr val="bg1"/>
                  </a:solidFill>
                  <a:latin typeface="Trebuchet MS" charset="0"/>
                </a:rPr>
                <a:t>sidansı</a:t>
              </a:r>
              <a:endParaRPr lang="de-DE" altLang="en-US" sz="1800" dirty="0">
                <a:solidFill>
                  <a:schemeClr val="bg1"/>
                </a:solidFill>
                <a:latin typeface="Trebuchet MS" charset="0"/>
              </a:endParaRPr>
            </a:p>
          </p:txBody>
        </p:sp>
        <p:sp>
          <p:nvSpPr>
            <p:cNvPr id="37902" name="Rectangle 163"/>
            <p:cNvSpPr>
              <a:spLocks noChangeArrowheads="1"/>
            </p:cNvSpPr>
            <p:nvPr/>
          </p:nvSpPr>
          <p:spPr bwMode="auto">
            <a:xfrm rot="10800000">
              <a:off x="1403350" y="3321821"/>
              <a:ext cx="6989763" cy="369332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7903" name="Line 31"/>
            <p:cNvSpPr>
              <a:spLocks noChangeShapeType="1"/>
            </p:cNvSpPr>
            <p:nvPr/>
          </p:nvSpPr>
          <p:spPr bwMode="auto">
            <a:xfrm>
              <a:off x="1401763" y="1779287"/>
              <a:ext cx="0" cy="34591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4" name="Line 32"/>
            <p:cNvSpPr>
              <a:spLocks noChangeShapeType="1"/>
            </p:cNvSpPr>
            <p:nvPr/>
          </p:nvSpPr>
          <p:spPr bwMode="auto">
            <a:xfrm>
              <a:off x="1358900" y="5238450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5" name="Line 33"/>
            <p:cNvSpPr>
              <a:spLocks noChangeShapeType="1"/>
            </p:cNvSpPr>
            <p:nvPr/>
          </p:nvSpPr>
          <p:spPr bwMode="auto">
            <a:xfrm>
              <a:off x="1358900" y="4946350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6" name="Line 34"/>
            <p:cNvSpPr>
              <a:spLocks noChangeShapeType="1"/>
            </p:cNvSpPr>
            <p:nvPr/>
          </p:nvSpPr>
          <p:spPr bwMode="auto">
            <a:xfrm>
              <a:off x="1358900" y="4663775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Line 35"/>
            <p:cNvSpPr>
              <a:spLocks noChangeShapeType="1"/>
            </p:cNvSpPr>
            <p:nvPr/>
          </p:nvSpPr>
          <p:spPr bwMode="auto">
            <a:xfrm>
              <a:off x="1358900" y="4371675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Line 36"/>
            <p:cNvSpPr>
              <a:spLocks noChangeShapeType="1"/>
            </p:cNvSpPr>
            <p:nvPr/>
          </p:nvSpPr>
          <p:spPr bwMode="auto">
            <a:xfrm>
              <a:off x="1358900" y="4089100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Line 37"/>
            <p:cNvSpPr>
              <a:spLocks noChangeShapeType="1"/>
            </p:cNvSpPr>
            <p:nvPr/>
          </p:nvSpPr>
          <p:spPr bwMode="auto">
            <a:xfrm>
              <a:off x="1358900" y="3795412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0" name="Line 38"/>
            <p:cNvSpPr>
              <a:spLocks noChangeShapeType="1"/>
            </p:cNvSpPr>
            <p:nvPr/>
          </p:nvSpPr>
          <p:spPr bwMode="auto">
            <a:xfrm>
              <a:off x="1358900" y="3514425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Line 39"/>
            <p:cNvSpPr>
              <a:spLocks noChangeShapeType="1"/>
            </p:cNvSpPr>
            <p:nvPr/>
          </p:nvSpPr>
          <p:spPr bwMode="auto">
            <a:xfrm>
              <a:off x="1358900" y="3222325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2" name="Line 40"/>
            <p:cNvSpPr>
              <a:spLocks noChangeShapeType="1"/>
            </p:cNvSpPr>
            <p:nvPr/>
          </p:nvSpPr>
          <p:spPr bwMode="auto">
            <a:xfrm>
              <a:off x="1358900" y="2930225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3" name="Line 41"/>
            <p:cNvSpPr>
              <a:spLocks noChangeShapeType="1"/>
            </p:cNvSpPr>
            <p:nvPr/>
          </p:nvSpPr>
          <p:spPr bwMode="auto">
            <a:xfrm>
              <a:off x="1358900" y="2647650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4" name="Line 42"/>
            <p:cNvSpPr>
              <a:spLocks noChangeShapeType="1"/>
            </p:cNvSpPr>
            <p:nvPr/>
          </p:nvSpPr>
          <p:spPr bwMode="auto">
            <a:xfrm>
              <a:off x="1358900" y="2355550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5" name="Line 43"/>
            <p:cNvSpPr>
              <a:spLocks noChangeShapeType="1"/>
            </p:cNvSpPr>
            <p:nvPr/>
          </p:nvSpPr>
          <p:spPr bwMode="auto">
            <a:xfrm>
              <a:off x="1358900" y="2072975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6" name="Line 44"/>
            <p:cNvSpPr>
              <a:spLocks noChangeShapeType="1"/>
            </p:cNvSpPr>
            <p:nvPr/>
          </p:nvSpPr>
          <p:spPr bwMode="auto">
            <a:xfrm>
              <a:off x="1358900" y="1779287"/>
              <a:ext cx="4286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7" name="Line 45"/>
            <p:cNvSpPr>
              <a:spLocks noChangeShapeType="1"/>
            </p:cNvSpPr>
            <p:nvPr/>
          </p:nvSpPr>
          <p:spPr bwMode="auto">
            <a:xfrm>
              <a:off x="1347788" y="5238450"/>
              <a:ext cx="53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8" name="Line 46"/>
            <p:cNvSpPr>
              <a:spLocks noChangeShapeType="1"/>
            </p:cNvSpPr>
            <p:nvPr/>
          </p:nvSpPr>
          <p:spPr bwMode="auto">
            <a:xfrm>
              <a:off x="1347788" y="4089100"/>
              <a:ext cx="53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9" name="Line 47"/>
            <p:cNvSpPr>
              <a:spLocks noChangeShapeType="1"/>
            </p:cNvSpPr>
            <p:nvPr/>
          </p:nvSpPr>
          <p:spPr bwMode="auto">
            <a:xfrm>
              <a:off x="1347788" y="2930225"/>
              <a:ext cx="53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0" name="Line 48"/>
            <p:cNvSpPr>
              <a:spLocks noChangeShapeType="1"/>
            </p:cNvSpPr>
            <p:nvPr/>
          </p:nvSpPr>
          <p:spPr bwMode="auto">
            <a:xfrm>
              <a:off x="1347788" y="1779287"/>
              <a:ext cx="5397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1" name="Line 49"/>
            <p:cNvSpPr>
              <a:spLocks noChangeShapeType="1"/>
            </p:cNvSpPr>
            <p:nvPr/>
          </p:nvSpPr>
          <p:spPr bwMode="auto">
            <a:xfrm>
              <a:off x="1401763" y="5238450"/>
              <a:ext cx="699452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2" name="Line 50"/>
            <p:cNvSpPr>
              <a:spLocks noChangeShapeType="1"/>
            </p:cNvSpPr>
            <p:nvPr/>
          </p:nvSpPr>
          <p:spPr bwMode="auto">
            <a:xfrm flipV="1">
              <a:off x="140176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3" name="Line 51"/>
            <p:cNvSpPr>
              <a:spLocks noChangeShapeType="1"/>
            </p:cNvSpPr>
            <p:nvPr/>
          </p:nvSpPr>
          <p:spPr bwMode="auto">
            <a:xfrm flipV="1">
              <a:off x="1546225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4" name="Line 52"/>
            <p:cNvSpPr>
              <a:spLocks noChangeShapeType="1"/>
            </p:cNvSpPr>
            <p:nvPr/>
          </p:nvSpPr>
          <p:spPr bwMode="auto">
            <a:xfrm flipV="1">
              <a:off x="16906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5" name="Line 53"/>
            <p:cNvSpPr>
              <a:spLocks noChangeShapeType="1"/>
            </p:cNvSpPr>
            <p:nvPr/>
          </p:nvSpPr>
          <p:spPr bwMode="auto">
            <a:xfrm flipV="1">
              <a:off x="183673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6" name="Line 54"/>
            <p:cNvSpPr>
              <a:spLocks noChangeShapeType="1"/>
            </p:cNvSpPr>
            <p:nvPr/>
          </p:nvSpPr>
          <p:spPr bwMode="auto">
            <a:xfrm flipV="1">
              <a:off x="19827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7" name="Line 55"/>
            <p:cNvSpPr>
              <a:spLocks noChangeShapeType="1"/>
            </p:cNvSpPr>
            <p:nvPr/>
          </p:nvSpPr>
          <p:spPr bwMode="auto">
            <a:xfrm flipV="1">
              <a:off x="212883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8" name="Line 56"/>
            <p:cNvSpPr>
              <a:spLocks noChangeShapeType="1"/>
            </p:cNvSpPr>
            <p:nvPr/>
          </p:nvSpPr>
          <p:spPr bwMode="auto">
            <a:xfrm flipV="1">
              <a:off x="227330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9" name="Line 57"/>
            <p:cNvSpPr>
              <a:spLocks noChangeShapeType="1"/>
            </p:cNvSpPr>
            <p:nvPr/>
          </p:nvSpPr>
          <p:spPr bwMode="auto">
            <a:xfrm flipV="1">
              <a:off x="241935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0" name="Line 58"/>
            <p:cNvSpPr>
              <a:spLocks noChangeShapeType="1"/>
            </p:cNvSpPr>
            <p:nvPr/>
          </p:nvSpPr>
          <p:spPr bwMode="auto">
            <a:xfrm flipV="1">
              <a:off x="256540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1" name="Line 59"/>
            <p:cNvSpPr>
              <a:spLocks noChangeShapeType="1"/>
            </p:cNvSpPr>
            <p:nvPr/>
          </p:nvSpPr>
          <p:spPr bwMode="auto">
            <a:xfrm flipV="1">
              <a:off x="271145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2" name="Line 60"/>
            <p:cNvSpPr>
              <a:spLocks noChangeShapeType="1"/>
            </p:cNvSpPr>
            <p:nvPr/>
          </p:nvSpPr>
          <p:spPr bwMode="auto">
            <a:xfrm flipV="1">
              <a:off x="28590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3" name="Line 61"/>
            <p:cNvSpPr>
              <a:spLocks noChangeShapeType="1"/>
            </p:cNvSpPr>
            <p:nvPr/>
          </p:nvSpPr>
          <p:spPr bwMode="auto">
            <a:xfrm flipV="1">
              <a:off x="300196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4" name="Line 62"/>
            <p:cNvSpPr>
              <a:spLocks noChangeShapeType="1"/>
            </p:cNvSpPr>
            <p:nvPr/>
          </p:nvSpPr>
          <p:spPr bwMode="auto">
            <a:xfrm flipV="1">
              <a:off x="314960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5" name="Line 63"/>
            <p:cNvSpPr>
              <a:spLocks noChangeShapeType="1"/>
            </p:cNvSpPr>
            <p:nvPr/>
          </p:nvSpPr>
          <p:spPr bwMode="auto">
            <a:xfrm flipV="1">
              <a:off x="329565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6" name="Line 64"/>
            <p:cNvSpPr>
              <a:spLocks noChangeShapeType="1"/>
            </p:cNvSpPr>
            <p:nvPr/>
          </p:nvSpPr>
          <p:spPr bwMode="auto">
            <a:xfrm flipV="1">
              <a:off x="344170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7" name="Line 65"/>
            <p:cNvSpPr>
              <a:spLocks noChangeShapeType="1"/>
            </p:cNvSpPr>
            <p:nvPr/>
          </p:nvSpPr>
          <p:spPr bwMode="auto">
            <a:xfrm flipV="1">
              <a:off x="358775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8" name="Line 66"/>
            <p:cNvSpPr>
              <a:spLocks noChangeShapeType="1"/>
            </p:cNvSpPr>
            <p:nvPr/>
          </p:nvSpPr>
          <p:spPr bwMode="auto">
            <a:xfrm flipV="1">
              <a:off x="3730625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9" name="Line 67"/>
            <p:cNvSpPr>
              <a:spLocks noChangeShapeType="1"/>
            </p:cNvSpPr>
            <p:nvPr/>
          </p:nvSpPr>
          <p:spPr bwMode="auto">
            <a:xfrm flipV="1">
              <a:off x="3876675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0" name="Line 68"/>
            <p:cNvSpPr>
              <a:spLocks noChangeShapeType="1"/>
            </p:cNvSpPr>
            <p:nvPr/>
          </p:nvSpPr>
          <p:spPr bwMode="auto">
            <a:xfrm flipV="1">
              <a:off x="402431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1" name="Line 69"/>
            <p:cNvSpPr>
              <a:spLocks noChangeShapeType="1"/>
            </p:cNvSpPr>
            <p:nvPr/>
          </p:nvSpPr>
          <p:spPr bwMode="auto">
            <a:xfrm flipV="1">
              <a:off x="417036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2" name="Line 70"/>
            <p:cNvSpPr>
              <a:spLocks noChangeShapeType="1"/>
            </p:cNvSpPr>
            <p:nvPr/>
          </p:nvSpPr>
          <p:spPr bwMode="auto">
            <a:xfrm flipV="1">
              <a:off x="431641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3" name="Line 71"/>
            <p:cNvSpPr>
              <a:spLocks noChangeShapeType="1"/>
            </p:cNvSpPr>
            <p:nvPr/>
          </p:nvSpPr>
          <p:spPr bwMode="auto">
            <a:xfrm flipV="1">
              <a:off x="44592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4" name="Line 72"/>
            <p:cNvSpPr>
              <a:spLocks noChangeShapeType="1"/>
            </p:cNvSpPr>
            <p:nvPr/>
          </p:nvSpPr>
          <p:spPr bwMode="auto">
            <a:xfrm flipV="1">
              <a:off x="460533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5" name="Line 73"/>
            <p:cNvSpPr>
              <a:spLocks noChangeShapeType="1"/>
            </p:cNvSpPr>
            <p:nvPr/>
          </p:nvSpPr>
          <p:spPr bwMode="auto">
            <a:xfrm flipV="1">
              <a:off x="47513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6" name="Line 74"/>
            <p:cNvSpPr>
              <a:spLocks noChangeShapeType="1"/>
            </p:cNvSpPr>
            <p:nvPr/>
          </p:nvSpPr>
          <p:spPr bwMode="auto">
            <a:xfrm flipV="1">
              <a:off x="4899025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7" name="Line 75"/>
            <p:cNvSpPr>
              <a:spLocks noChangeShapeType="1"/>
            </p:cNvSpPr>
            <p:nvPr/>
          </p:nvSpPr>
          <p:spPr bwMode="auto">
            <a:xfrm flipV="1">
              <a:off x="504666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8" name="Line 76"/>
            <p:cNvSpPr>
              <a:spLocks noChangeShapeType="1"/>
            </p:cNvSpPr>
            <p:nvPr/>
          </p:nvSpPr>
          <p:spPr bwMode="auto">
            <a:xfrm flipV="1">
              <a:off x="518795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49" name="Line 77"/>
            <p:cNvSpPr>
              <a:spLocks noChangeShapeType="1"/>
            </p:cNvSpPr>
            <p:nvPr/>
          </p:nvSpPr>
          <p:spPr bwMode="auto">
            <a:xfrm flipV="1">
              <a:off x="53355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0" name="Line 78"/>
            <p:cNvSpPr>
              <a:spLocks noChangeShapeType="1"/>
            </p:cNvSpPr>
            <p:nvPr/>
          </p:nvSpPr>
          <p:spPr bwMode="auto">
            <a:xfrm flipV="1">
              <a:off x="548163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1" name="Line 79"/>
            <p:cNvSpPr>
              <a:spLocks noChangeShapeType="1"/>
            </p:cNvSpPr>
            <p:nvPr/>
          </p:nvSpPr>
          <p:spPr bwMode="auto">
            <a:xfrm flipV="1">
              <a:off x="56276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2" name="Line 80"/>
            <p:cNvSpPr>
              <a:spLocks noChangeShapeType="1"/>
            </p:cNvSpPr>
            <p:nvPr/>
          </p:nvSpPr>
          <p:spPr bwMode="auto">
            <a:xfrm flipV="1">
              <a:off x="577373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3" name="Line 81"/>
            <p:cNvSpPr>
              <a:spLocks noChangeShapeType="1"/>
            </p:cNvSpPr>
            <p:nvPr/>
          </p:nvSpPr>
          <p:spPr bwMode="auto">
            <a:xfrm flipV="1">
              <a:off x="591820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4" name="Line 82"/>
            <p:cNvSpPr>
              <a:spLocks noChangeShapeType="1"/>
            </p:cNvSpPr>
            <p:nvPr/>
          </p:nvSpPr>
          <p:spPr bwMode="auto">
            <a:xfrm flipV="1">
              <a:off x="606425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5" name="Line 83"/>
            <p:cNvSpPr>
              <a:spLocks noChangeShapeType="1"/>
            </p:cNvSpPr>
            <p:nvPr/>
          </p:nvSpPr>
          <p:spPr bwMode="auto">
            <a:xfrm flipV="1">
              <a:off x="621030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6" name="Line 84"/>
            <p:cNvSpPr>
              <a:spLocks noChangeShapeType="1"/>
            </p:cNvSpPr>
            <p:nvPr/>
          </p:nvSpPr>
          <p:spPr bwMode="auto">
            <a:xfrm flipV="1">
              <a:off x="635635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7" name="Line 85"/>
            <p:cNvSpPr>
              <a:spLocks noChangeShapeType="1"/>
            </p:cNvSpPr>
            <p:nvPr/>
          </p:nvSpPr>
          <p:spPr bwMode="auto">
            <a:xfrm flipV="1">
              <a:off x="6502400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8" name="Line 86"/>
            <p:cNvSpPr>
              <a:spLocks noChangeShapeType="1"/>
            </p:cNvSpPr>
            <p:nvPr/>
          </p:nvSpPr>
          <p:spPr bwMode="auto">
            <a:xfrm flipV="1">
              <a:off x="6645275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59" name="Line 87"/>
            <p:cNvSpPr>
              <a:spLocks noChangeShapeType="1"/>
            </p:cNvSpPr>
            <p:nvPr/>
          </p:nvSpPr>
          <p:spPr bwMode="auto">
            <a:xfrm flipV="1">
              <a:off x="679291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0" name="Line 88"/>
            <p:cNvSpPr>
              <a:spLocks noChangeShapeType="1"/>
            </p:cNvSpPr>
            <p:nvPr/>
          </p:nvSpPr>
          <p:spPr bwMode="auto">
            <a:xfrm flipV="1">
              <a:off x="693896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1" name="Line 89"/>
            <p:cNvSpPr>
              <a:spLocks noChangeShapeType="1"/>
            </p:cNvSpPr>
            <p:nvPr/>
          </p:nvSpPr>
          <p:spPr bwMode="auto">
            <a:xfrm flipV="1">
              <a:off x="708501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2" name="Line 90"/>
            <p:cNvSpPr>
              <a:spLocks noChangeShapeType="1"/>
            </p:cNvSpPr>
            <p:nvPr/>
          </p:nvSpPr>
          <p:spPr bwMode="auto">
            <a:xfrm flipV="1">
              <a:off x="723106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3" name="Line 91"/>
            <p:cNvSpPr>
              <a:spLocks noChangeShapeType="1"/>
            </p:cNvSpPr>
            <p:nvPr/>
          </p:nvSpPr>
          <p:spPr bwMode="auto">
            <a:xfrm flipV="1">
              <a:off x="737393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4" name="Line 92"/>
            <p:cNvSpPr>
              <a:spLocks noChangeShapeType="1"/>
            </p:cNvSpPr>
            <p:nvPr/>
          </p:nvSpPr>
          <p:spPr bwMode="auto">
            <a:xfrm flipV="1">
              <a:off x="75199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5" name="Line 93"/>
            <p:cNvSpPr>
              <a:spLocks noChangeShapeType="1"/>
            </p:cNvSpPr>
            <p:nvPr/>
          </p:nvSpPr>
          <p:spPr bwMode="auto">
            <a:xfrm flipV="1">
              <a:off x="766921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6" name="Line 94"/>
            <p:cNvSpPr>
              <a:spLocks noChangeShapeType="1"/>
            </p:cNvSpPr>
            <p:nvPr/>
          </p:nvSpPr>
          <p:spPr bwMode="auto">
            <a:xfrm flipV="1">
              <a:off x="781526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7" name="Line 95"/>
            <p:cNvSpPr>
              <a:spLocks noChangeShapeType="1"/>
            </p:cNvSpPr>
            <p:nvPr/>
          </p:nvSpPr>
          <p:spPr bwMode="auto">
            <a:xfrm flipV="1">
              <a:off x="7961313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8" name="Line 96"/>
            <p:cNvSpPr>
              <a:spLocks noChangeShapeType="1"/>
            </p:cNvSpPr>
            <p:nvPr/>
          </p:nvSpPr>
          <p:spPr bwMode="auto">
            <a:xfrm flipV="1">
              <a:off x="81041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69" name="Line 97"/>
            <p:cNvSpPr>
              <a:spLocks noChangeShapeType="1"/>
            </p:cNvSpPr>
            <p:nvPr/>
          </p:nvSpPr>
          <p:spPr bwMode="auto">
            <a:xfrm flipV="1">
              <a:off x="825023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70" name="Line 98"/>
            <p:cNvSpPr>
              <a:spLocks noChangeShapeType="1"/>
            </p:cNvSpPr>
            <p:nvPr/>
          </p:nvSpPr>
          <p:spPr bwMode="auto">
            <a:xfrm flipV="1">
              <a:off x="8396288" y="5238450"/>
              <a:ext cx="0" cy="396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71" name="Rectangle 99"/>
            <p:cNvSpPr>
              <a:spLocks noChangeArrowheads="1"/>
            </p:cNvSpPr>
            <p:nvPr/>
          </p:nvSpPr>
          <p:spPr bwMode="auto">
            <a:xfrm>
              <a:off x="1439863" y="2685750"/>
              <a:ext cx="66675" cy="63500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7972" name="Rectangle 100"/>
            <p:cNvSpPr>
              <a:spLocks noChangeArrowheads="1"/>
            </p:cNvSpPr>
            <p:nvPr/>
          </p:nvSpPr>
          <p:spPr bwMode="auto">
            <a:xfrm>
              <a:off x="1731963" y="3809700"/>
              <a:ext cx="66675" cy="65087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7973" name="Rectangle 101"/>
            <p:cNvSpPr>
              <a:spLocks noChangeArrowheads="1"/>
            </p:cNvSpPr>
            <p:nvPr/>
          </p:nvSpPr>
          <p:spPr bwMode="auto">
            <a:xfrm>
              <a:off x="2314575" y="4498675"/>
              <a:ext cx="65088" cy="63500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7974" name="Rectangle 102"/>
            <p:cNvSpPr>
              <a:spLocks noChangeArrowheads="1"/>
            </p:cNvSpPr>
            <p:nvPr/>
          </p:nvSpPr>
          <p:spPr bwMode="auto">
            <a:xfrm>
              <a:off x="3190875" y="4333575"/>
              <a:ext cx="65088" cy="65087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7975" name="Rectangle 103"/>
            <p:cNvSpPr>
              <a:spLocks noChangeArrowheads="1"/>
            </p:cNvSpPr>
            <p:nvPr/>
          </p:nvSpPr>
          <p:spPr bwMode="auto">
            <a:xfrm>
              <a:off x="4354513" y="4754262"/>
              <a:ext cx="66675" cy="63500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7976" name="Rectangle 104"/>
            <p:cNvSpPr>
              <a:spLocks noChangeArrowheads="1"/>
            </p:cNvSpPr>
            <p:nvPr/>
          </p:nvSpPr>
          <p:spPr bwMode="auto">
            <a:xfrm>
              <a:off x="7564438" y="4678062"/>
              <a:ext cx="65087" cy="63500"/>
            </a:xfrm>
            <a:prstGeom prst="rect">
              <a:avLst/>
            </a:prstGeom>
            <a:solidFill>
              <a:schemeClr val="hlink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endParaRPr lang="tr-TR" altLang="en-US" sz="1800">
                <a:latin typeface="Trebuchet MS" charset="0"/>
              </a:endParaRPr>
            </a:p>
          </p:txBody>
        </p:sp>
        <p:sp>
          <p:nvSpPr>
            <p:cNvPr id="37977" name="Freeform 105"/>
            <p:cNvSpPr>
              <a:spLocks/>
            </p:cNvSpPr>
            <p:nvPr/>
          </p:nvSpPr>
          <p:spPr bwMode="auto">
            <a:xfrm>
              <a:off x="1439863" y="2506362"/>
              <a:ext cx="80962" cy="79375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2147483647 w 49"/>
                <a:gd name="T5" fmla="*/ 2147483647 h 53"/>
                <a:gd name="T6" fmla="*/ 0 w 49"/>
                <a:gd name="T7" fmla="*/ 2147483647 h 53"/>
                <a:gd name="T8" fmla="*/ 2147483647 w 4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53"/>
                <a:gd name="T17" fmla="*/ 49 w 49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53">
                  <a:moveTo>
                    <a:pt x="24" y="0"/>
                  </a:moveTo>
                  <a:lnTo>
                    <a:pt x="49" y="27"/>
                  </a:lnTo>
                  <a:lnTo>
                    <a:pt x="24" y="53"/>
                  </a:lnTo>
                  <a:lnTo>
                    <a:pt x="0" y="2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8" name="Freeform 106"/>
            <p:cNvSpPr>
              <a:spLocks/>
            </p:cNvSpPr>
            <p:nvPr/>
          </p:nvSpPr>
          <p:spPr bwMode="auto">
            <a:xfrm>
              <a:off x="1731963" y="4308175"/>
              <a:ext cx="79375" cy="76200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2147483647 w 49"/>
                <a:gd name="T5" fmla="*/ 2147483647 h 53"/>
                <a:gd name="T6" fmla="*/ 0 w 49"/>
                <a:gd name="T7" fmla="*/ 2147483647 h 53"/>
                <a:gd name="T8" fmla="*/ 2147483647 w 4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53"/>
                <a:gd name="T17" fmla="*/ 49 w 49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53">
                  <a:moveTo>
                    <a:pt x="25" y="0"/>
                  </a:moveTo>
                  <a:lnTo>
                    <a:pt x="49" y="26"/>
                  </a:lnTo>
                  <a:lnTo>
                    <a:pt x="25" y="53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9" name="Freeform 107"/>
            <p:cNvSpPr>
              <a:spLocks/>
            </p:cNvSpPr>
            <p:nvPr/>
          </p:nvSpPr>
          <p:spPr bwMode="auto">
            <a:xfrm>
              <a:off x="2314575" y="4460575"/>
              <a:ext cx="80963" cy="76200"/>
            </a:xfrm>
            <a:custGeom>
              <a:avLst/>
              <a:gdLst>
                <a:gd name="T0" fmla="*/ 2147483647 w 49"/>
                <a:gd name="T1" fmla="*/ 0 h 52"/>
                <a:gd name="T2" fmla="*/ 2147483647 w 49"/>
                <a:gd name="T3" fmla="*/ 2147483647 h 52"/>
                <a:gd name="T4" fmla="*/ 2147483647 w 49"/>
                <a:gd name="T5" fmla="*/ 2147483647 h 52"/>
                <a:gd name="T6" fmla="*/ 0 w 49"/>
                <a:gd name="T7" fmla="*/ 2147483647 h 52"/>
                <a:gd name="T8" fmla="*/ 2147483647 w 49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52"/>
                <a:gd name="T17" fmla="*/ 49 w 49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52">
                  <a:moveTo>
                    <a:pt x="24" y="0"/>
                  </a:moveTo>
                  <a:lnTo>
                    <a:pt x="49" y="26"/>
                  </a:lnTo>
                  <a:lnTo>
                    <a:pt x="24" y="52"/>
                  </a:lnTo>
                  <a:lnTo>
                    <a:pt x="0" y="2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0" name="Freeform 108"/>
            <p:cNvSpPr>
              <a:spLocks/>
            </p:cNvSpPr>
            <p:nvPr/>
          </p:nvSpPr>
          <p:spPr bwMode="auto">
            <a:xfrm>
              <a:off x="3190875" y="4485975"/>
              <a:ext cx="76200" cy="76200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2147483647 w 49"/>
                <a:gd name="T5" fmla="*/ 2147483647 h 53"/>
                <a:gd name="T6" fmla="*/ 0 w 49"/>
                <a:gd name="T7" fmla="*/ 2147483647 h 53"/>
                <a:gd name="T8" fmla="*/ 2147483647 w 4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53"/>
                <a:gd name="T17" fmla="*/ 49 w 49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53">
                  <a:moveTo>
                    <a:pt x="24" y="0"/>
                  </a:moveTo>
                  <a:lnTo>
                    <a:pt x="49" y="27"/>
                  </a:lnTo>
                  <a:lnTo>
                    <a:pt x="24" y="53"/>
                  </a:lnTo>
                  <a:lnTo>
                    <a:pt x="0" y="2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1" name="Freeform 109"/>
            <p:cNvSpPr>
              <a:spLocks/>
            </p:cNvSpPr>
            <p:nvPr/>
          </p:nvSpPr>
          <p:spPr bwMode="auto">
            <a:xfrm>
              <a:off x="4354513" y="4652662"/>
              <a:ext cx="80962" cy="74613"/>
            </a:xfrm>
            <a:custGeom>
              <a:avLst/>
              <a:gdLst>
                <a:gd name="T0" fmla="*/ 2147483647 w 49"/>
                <a:gd name="T1" fmla="*/ 0 h 52"/>
                <a:gd name="T2" fmla="*/ 2147483647 w 49"/>
                <a:gd name="T3" fmla="*/ 2147483647 h 52"/>
                <a:gd name="T4" fmla="*/ 2147483647 w 49"/>
                <a:gd name="T5" fmla="*/ 2147483647 h 52"/>
                <a:gd name="T6" fmla="*/ 0 w 49"/>
                <a:gd name="T7" fmla="*/ 2147483647 h 52"/>
                <a:gd name="T8" fmla="*/ 2147483647 w 49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52"/>
                <a:gd name="T17" fmla="*/ 49 w 49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52">
                  <a:moveTo>
                    <a:pt x="25" y="0"/>
                  </a:moveTo>
                  <a:lnTo>
                    <a:pt x="49" y="26"/>
                  </a:lnTo>
                  <a:lnTo>
                    <a:pt x="25" y="52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2" name="Freeform 110"/>
            <p:cNvSpPr>
              <a:spLocks/>
            </p:cNvSpPr>
            <p:nvPr/>
          </p:nvSpPr>
          <p:spPr bwMode="auto">
            <a:xfrm>
              <a:off x="7564438" y="4663775"/>
              <a:ext cx="74612" cy="77787"/>
            </a:xfrm>
            <a:custGeom>
              <a:avLst/>
              <a:gdLst>
                <a:gd name="T0" fmla="*/ 2147483647 w 48"/>
                <a:gd name="T1" fmla="*/ 0 h 53"/>
                <a:gd name="T2" fmla="*/ 2147483647 w 48"/>
                <a:gd name="T3" fmla="*/ 2147483647 h 53"/>
                <a:gd name="T4" fmla="*/ 2147483647 w 48"/>
                <a:gd name="T5" fmla="*/ 2147483647 h 53"/>
                <a:gd name="T6" fmla="*/ 0 w 48"/>
                <a:gd name="T7" fmla="*/ 2147483647 h 53"/>
                <a:gd name="T8" fmla="*/ 2147483647 w 48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53"/>
                <a:gd name="T17" fmla="*/ 48 w 48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53">
                  <a:moveTo>
                    <a:pt x="24" y="0"/>
                  </a:moveTo>
                  <a:lnTo>
                    <a:pt x="48" y="27"/>
                  </a:lnTo>
                  <a:lnTo>
                    <a:pt x="24" y="53"/>
                  </a:lnTo>
                  <a:lnTo>
                    <a:pt x="0" y="2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folHlink"/>
            </a:solidFill>
            <a:ln w="12700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3" name="Freeform 111"/>
            <p:cNvSpPr>
              <a:spLocks/>
            </p:cNvSpPr>
            <p:nvPr/>
          </p:nvSpPr>
          <p:spPr bwMode="auto">
            <a:xfrm>
              <a:off x="1439863" y="2827037"/>
              <a:ext cx="80962" cy="76200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0 w 49"/>
                <a:gd name="T5" fmla="*/ 2147483647 h 53"/>
                <a:gd name="T6" fmla="*/ 2147483647 w 49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53"/>
                <a:gd name="T14" fmla="*/ 49 w 49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53">
                  <a:moveTo>
                    <a:pt x="24" y="0"/>
                  </a:moveTo>
                  <a:lnTo>
                    <a:pt x="49" y="53"/>
                  </a:lnTo>
                  <a:lnTo>
                    <a:pt x="0" y="5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4" name="Freeform 112"/>
            <p:cNvSpPr>
              <a:spLocks/>
            </p:cNvSpPr>
            <p:nvPr/>
          </p:nvSpPr>
          <p:spPr bwMode="auto">
            <a:xfrm>
              <a:off x="1731963" y="4014487"/>
              <a:ext cx="79375" cy="74613"/>
            </a:xfrm>
            <a:custGeom>
              <a:avLst/>
              <a:gdLst>
                <a:gd name="T0" fmla="*/ 2147483647 w 49"/>
                <a:gd name="T1" fmla="*/ 0 h 52"/>
                <a:gd name="T2" fmla="*/ 2147483647 w 49"/>
                <a:gd name="T3" fmla="*/ 2147483647 h 52"/>
                <a:gd name="T4" fmla="*/ 0 w 49"/>
                <a:gd name="T5" fmla="*/ 2147483647 h 52"/>
                <a:gd name="T6" fmla="*/ 2147483647 w 49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52"/>
                <a:gd name="T14" fmla="*/ 49 w 49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52">
                  <a:moveTo>
                    <a:pt x="25" y="0"/>
                  </a:moveTo>
                  <a:lnTo>
                    <a:pt x="49" y="52"/>
                  </a:lnTo>
                  <a:lnTo>
                    <a:pt x="0" y="5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5" name="Freeform 113"/>
            <p:cNvSpPr>
              <a:spLocks/>
            </p:cNvSpPr>
            <p:nvPr/>
          </p:nvSpPr>
          <p:spPr bwMode="auto">
            <a:xfrm>
              <a:off x="2314575" y="4308175"/>
              <a:ext cx="80963" cy="76200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0 w 49"/>
                <a:gd name="T5" fmla="*/ 2147483647 h 53"/>
                <a:gd name="T6" fmla="*/ 2147483647 w 49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53"/>
                <a:gd name="T14" fmla="*/ 49 w 49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53">
                  <a:moveTo>
                    <a:pt x="24" y="0"/>
                  </a:moveTo>
                  <a:lnTo>
                    <a:pt x="49" y="53"/>
                  </a:lnTo>
                  <a:lnTo>
                    <a:pt x="0" y="5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6" name="Freeform 114"/>
            <p:cNvSpPr>
              <a:spLocks/>
            </p:cNvSpPr>
            <p:nvPr/>
          </p:nvSpPr>
          <p:spPr bwMode="auto">
            <a:xfrm>
              <a:off x="3190875" y="4422475"/>
              <a:ext cx="76200" cy="76200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0 w 49"/>
                <a:gd name="T5" fmla="*/ 2147483647 h 53"/>
                <a:gd name="T6" fmla="*/ 2147483647 w 49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53"/>
                <a:gd name="T14" fmla="*/ 49 w 49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53">
                  <a:moveTo>
                    <a:pt x="24" y="0"/>
                  </a:moveTo>
                  <a:lnTo>
                    <a:pt x="49" y="53"/>
                  </a:lnTo>
                  <a:lnTo>
                    <a:pt x="0" y="5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7" name="Freeform 115"/>
            <p:cNvSpPr>
              <a:spLocks/>
            </p:cNvSpPr>
            <p:nvPr/>
          </p:nvSpPr>
          <p:spPr bwMode="auto">
            <a:xfrm>
              <a:off x="4354513" y="4601862"/>
              <a:ext cx="80962" cy="76200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0 w 49"/>
                <a:gd name="T5" fmla="*/ 2147483647 h 53"/>
                <a:gd name="T6" fmla="*/ 2147483647 w 49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53"/>
                <a:gd name="T14" fmla="*/ 49 w 49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53">
                  <a:moveTo>
                    <a:pt x="25" y="0"/>
                  </a:moveTo>
                  <a:lnTo>
                    <a:pt x="49" y="53"/>
                  </a:lnTo>
                  <a:lnTo>
                    <a:pt x="0" y="5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8" name="Freeform 116"/>
            <p:cNvSpPr>
              <a:spLocks/>
            </p:cNvSpPr>
            <p:nvPr/>
          </p:nvSpPr>
          <p:spPr bwMode="auto">
            <a:xfrm>
              <a:off x="7564438" y="4589162"/>
              <a:ext cx="74612" cy="74613"/>
            </a:xfrm>
            <a:custGeom>
              <a:avLst/>
              <a:gdLst>
                <a:gd name="T0" fmla="*/ 2147483647 w 48"/>
                <a:gd name="T1" fmla="*/ 0 h 52"/>
                <a:gd name="T2" fmla="*/ 2147483647 w 48"/>
                <a:gd name="T3" fmla="*/ 2147483647 h 52"/>
                <a:gd name="T4" fmla="*/ 0 w 48"/>
                <a:gd name="T5" fmla="*/ 2147483647 h 52"/>
                <a:gd name="T6" fmla="*/ 2147483647 w 48"/>
                <a:gd name="T7" fmla="*/ 0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52"/>
                <a:gd name="T14" fmla="*/ 48 w 48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52">
                  <a:moveTo>
                    <a:pt x="24" y="0"/>
                  </a:moveTo>
                  <a:lnTo>
                    <a:pt x="48" y="52"/>
                  </a:lnTo>
                  <a:lnTo>
                    <a:pt x="0" y="5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9" name="Rectangle 118"/>
            <p:cNvSpPr>
              <a:spLocks noChangeArrowheads="1"/>
            </p:cNvSpPr>
            <p:nvPr/>
          </p:nvSpPr>
          <p:spPr bwMode="auto">
            <a:xfrm>
              <a:off x="1174750" y="5136850"/>
              <a:ext cx="947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300">
                  <a:solidFill>
                    <a:srgbClr val="000000"/>
                  </a:solidFill>
                  <a:latin typeface="Trebuchet MS" charset="0"/>
                </a:rPr>
                <a:t>0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0" name="Rectangle 119"/>
            <p:cNvSpPr>
              <a:spLocks noChangeArrowheads="1"/>
            </p:cNvSpPr>
            <p:nvPr/>
          </p:nvSpPr>
          <p:spPr bwMode="auto">
            <a:xfrm>
              <a:off x="1084262" y="3989087"/>
              <a:ext cx="18942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300">
                  <a:solidFill>
                    <a:srgbClr val="000000"/>
                  </a:solidFill>
                  <a:latin typeface="Trebuchet MS" charset="0"/>
                </a:rPr>
                <a:t>10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1" name="Rectangle 120"/>
            <p:cNvSpPr>
              <a:spLocks noChangeArrowheads="1"/>
            </p:cNvSpPr>
            <p:nvPr/>
          </p:nvSpPr>
          <p:spPr bwMode="auto">
            <a:xfrm>
              <a:off x="1084262" y="2827037"/>
              <a:ext cx="18942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300">
                  <a:solidFill>
                    <a:srgbClr val="000000"/>
                  </a:solidFill>
                  <a:latin typeface="Trebuchet MS" charset="0"/>
                </a:rPr>
                <a:t>20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2" name="Rectangle 121"/>
            <p:cNvSpPr>
              <a:spLocks noChangeArrowheads="1"/>
            </p:cNvSpPr>
            <p:nvPr/>
          </p:nvSpPr>
          <p:spPr bwMode="auto">
            <a:xfrm>
              <a:off x="1084262" y="1677687"/>
              <a:ext cx="18942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300">
                  <a:solidFill>
                    <a:srgbClr val="000000"/>
                  </a:solidFill>
                  <a:latin typeface="Trebuchet MS" charset="0"/>
                </a:rPr>
                <a:t>30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3" name="Rectangle 122"/>
            <p:cNvSpPr>
              <a:spLocks noChangeArrowheads="1"/>
            </p:cNvSpPr>
            <p:nvPr/>
          </p:nvSpPr>
          <p:spPr bwMode="auto">
            <a:xfrm>
              <a:off x="1439863" y="5352750"/>
              <a:ext cx="8742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1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4" name="Rectangle 123"/>
            <p:cNvSpPr>
              <a:spLocks noChangeArrowheads="1"/>
            </p:cNvSpPr>
            <p:nvPr/>
          </p:nvSpPr>
          <p:spPr bwMode="auto">
            <a:xfrm>
              <a:off x="1731963" y="5352750"/>
              <a:ext cx="8742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3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5" name="Rectangle 124"/>
            <p:cNvSpPr>
              <a:spLocks noChangeArrowheads="1"/>
            </p:cNvSpPr>
            <p:nvPr/>
          </p:nvSpPr>
          <p:spPr bwMode="auto">
            <a:xfrm>
              <a:off x="2022475" y="5352750"/>
              <a:ext cx="8742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5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6" name="Rectangle 125"/>
            <p:cNvSpPr>
              <a:spLocks noChangeArrowheads="1"/>
            </p:cNvSpPr>
            <p:nvPr/>
          </p:nvSpPr>
          <p:spPr bwMode="auto">
            <a:xfrm>
              <a:off x="2314575" y="5352750"/>
              <a:ext cx="8742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7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7" name="Rectangle 126"/>
            <p:cNvSpPr>
              <a:spLocks noChangeArrowheads="1"/>
            </p:cNvSpPr>
            <p:nvPr/>
          </p:nvSpPr>
          <p:spPr bwMode="auto">
            <a:xfrm>
              <a:off x="2605088" y="5352750"/>
              <a:ext cx="8742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9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8" name="Rectangle 127"/>
            <p:cNvSpPr>
              <a:spLocks noChangeArrowheads="1"/>
            </p:cNvSpPr>
            <p:nvPr/>
          </p:nvSpPr>
          <p:spPr bwMode="auto">
            <a:xfrm>
              <a:off x="2859087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11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7999" name="Rectangle 128"/>
            <p:cNvSpPr>
              <a:spLocks noChangeArrowheads="1"/>
            </p:cNvSpPr>
            <p:nvPr/>
          </p:nvSpPr>
          <p:spPr bwMode="auto">
            <a:xfrm>
              <a:off x="3149600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13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0" name="Rectangle 129"/>
            <p:cNvSpPr>
              <a:spLocks noChangeArrowheads="1"/>
            </p:cNvSpPr>
            <p:nvPr/>
          </p:nvSpPr>
          <p:spPr bwMode="auto">
            <a:xfrm>
              <a:off x="3441700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15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1" name="Rectangle 130"/>
            <p:cNvSpPr>
              <a:spLocks noChangeArrowheads="1"/>
            </p:cNvSpPr>
            <p:nvPr/>
          </p:nvSpPr>
          <p:spPr bwMode="auto">
            <a:xfrm>
              <a:off x="3730625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17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2" name="Rectangle 131"/>
            <p:cNvSpPr>
              <a:spLocks noChangeArrowheads="1"/>
            </p:cNvSpPr>
            <p:nvPr/>
          </p:nvSpPr>
          <p:spPr bwMode="auto">
            <a:xfrm>
              <a:off x="4024313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19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3" name="Rectangle 132"/>
            <p:cNvSpPr>
              <a:spLocks noChangeArrowheads="1"/>
            </p:cNvSpPr>
            <p:nvPr/>
          </p:nvSpPr>
          <p:spPr bwMode="auto">
            <a:xfrm>
              <a:off x="4316413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21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4" name="Rectangle 133"/>
            <p:cNvSpPr>
              <a:spLocks noChangeArrowheads="1"/>
            </p:cNvSpPr>
            <p:nvPr/>
          </p:nvSpPr>
          <p:spPr bwMode="auto">
            <a:xfrm>
              <a:off x="4605338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23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5" name="Rectangle 134"/>
            <p:cNvSpPr>
              <a:spLocks noChangeArrowheads="1"/>
            </p:cNvSpPr>
            <p:nvPr/>
          </p:nvSpPr>
          <p:spPr bwMode="auto">
            <a:xfrm>
              <a:off x="4899025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25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6" name="Rectangle 135"/>
            <p:cNvSpPr>
              <a:spLocks noChangeArrowheads="1"/>
            </p:cNvSpPr>
            <p:nvPr/>
          </p:nvSpPr>
          <p:spPr bwMode="auto">
            <a:xfrm>
              <a:off x="5187950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27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7" name="Rectangle 136"/>
            <p:cNvSpPr>
              <a:spLocks noChangeArrowheads="1"/>
            </p:cNvSpPr>
            <p:nvPr/>
          </p:nvSpPr>
          <p:spPr bwMode="auto">
            <a:xfrm>
              <a:off x="5481638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29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8" name="Rectangle 137"/>
            <p:cNvSpPr>
              <a:spLocks noChangeArrowheads="1"/>
            </p:cNvSpPr>
            <p:nvPr/>
          </p:nvSpPr>
          <p:spPr bwMode="auto">
            <a:xfrm>
              <a:off x="5773738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31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09" name="Rectangle 138"/>
            <p:cNvSpPr>
              <a:spLocks noChangeArrowheads="1"/>
            </p:cNvSpPr>
            <p:nvPr/>
          </p:nvSpPr>
          <p:spPr bwMode="auto">
            <a:xfrm>
              <a:off x="6064250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33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0" name="Rectangle 139"/>
            <p:cNvSpPr>
              <a:spLocks noChangeArrowheads="1"/>
            </p:cNvSpPr>
            <p:nvPr/>
          </p:nvSpPr>
          <p:spPr bwMode="auto">
            <a:xfrm>
              <a:off x="6356350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35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1" name="Rectangle 140"/>
            <p:cNvSpPr>
              <a:spLocks noChangeArrowheads="1"/>
            </p:cNvSpPr>
            <p:nvPr/>
          </p:nvSpPr>
          <p:spPr bwMode="auto">
            <a:xfrm>
              <a:off x="6645275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37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2" name="Rectangle 141"/>
            <p:cNvSpPr>
              <a:spLocks noChangeArrowheads="1"/>
            </p:cNvSpPr>
            <p:nvPr/>
          </p:nvSpPr>
          <p:spPr bwMode="auto">
            <a:xfrm>
              <a:off x="6938963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39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3" name="Rectangle 142"/>
            <p:cNvSpPr>
              <a:spLocks noChangeArrowheads="1"/>
            </p:cNvSpPr>
            <p:nvPr/>
          </p:nvSpPr>
          <p:spPr bwMode="auto">
            <a:xfrm>
              <a:off x="7231063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41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4" name="Rectangle 143"/>
            <p:cNvSpPr>
              <a:spLocks noChangeArrowheads="1"/>
            </p:cNvSpPr>
            <p:nvPr/>
          </p:nvSpPr>
          <p:spPr bwMode="auto">
            <a:xfrm>
              <a:off x="7519988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43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5" name="Rectangle 144"/>
            <p:cNvSpPr>
              <a:spLocks noChangeArrowheads="1"/>
            </p:cNvSpPr>
            <p:nvPr/>
          </p:nvSpPr>
          <p:spPr bwMode="auto">
            <a:xfrm>
              <a:off x="7815263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45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6" name="Rectangle 145"/>
            <p:cNvSpPr>
              <a:spLocks noChangeArrowheads="1"/>
            </p:cNvSpPr>
            <p:nvPr/>
          </p:nvSpPr>
          <p:spPr bwMode="auto">
            <a:xfrm>
              <a:off x="8104188" y="5352750"/>
              <a:ext cx="174852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200">
                  <a:solidFill>
                    <a:srgbClr val="000000"/>
                  </a:solidFill>
                  <a:latin typeface="Trebuchet MS" charset="0"/>
                </a:rPr>
                <a:t>47</a:t>
              </a:r>
              <a:endParaRPr lang="de-DE" altLang="en-US" sz="1800">
                <a:latin typeface="Trebuchet MS" charset="0"/>
              </a:endParaRPr>
            </a:p>
          </p:txBody>
        </p:sp>
        <p:sp>
          <p:nvSpPr>
            <p:cNvPr id="38017" name="Rectangle 146"/>
            <p:cNvSpPr>
              <a:spLocks noChangeArrowheads="1"/>
            </p:cNvSpPr>
            <p:nvPr/>
          </p:nvSpPr>
          <p:spPr bwMode="auto">
            <a:xfrm>
              <a:off x="4184650" y="5614687"/>
              <a:ext cx="188780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en-US" altLang="en-US" sz="1400">
                  <a:latin typeface="Trebuchet MS" charset="0"/>
                </a:rPr>
                <a:t>Kullanım süresi(aylar)</a:t>
              </a:r>
            </a:p>
          </p:txBody>
        </p:sp>
        <p:sp>
          <p:nvSpPr>
            <p:cNvPr id="38018" name="Rectangle 147"/>
            <p:cNvSpPr>
              <a:spLocks noChangeArrowheads="1"/>
            </p:cNvSpPr>
            <p:nvPr/>
          </p:nvSpPr>
          <p:spPr bwMode="auto">
            <a:xfrm rot="-5400000">
              <a:off x="336474" y="3275489"/>
              <a:ext cx="995515" cy="233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de-DE" altLang="en-US" sz="1400">
                  <a:solidFill>
                    <a:srgbClr val="000000"/>
                  </a:solidFill>
                  <a:latin typeface="Trebuchet MS" charset="0"/>
                </a:rPr>
                <a:t>VTE/10 TWY</a:t>
              </a:r>
              <a:endParaRPr lang="de-DE" altLang="en-US" sz="1400">
                <a:latin typeface="Trebuchet MS" charset="0"/>
              </a:endParaRPr>
            </a:p>
          </p:txBody>
        </p:sp>
        <p:sp>
          <p:nvSpPr>
            <p:cNvPr id="38019" name="Freeform 160"/>
            <p:cNvSpPr>
              <a:spLocks/>
            </p:cNvSpPr>
            <p:nvPr/>
          </p:nvSpPr>
          <p:spPr bwMode="auto">
            <a:xfrm>
              <a:off x="1457325" y="2714325"/>
              <a:ext cx="6138863" cy="2081212"/>
            </a:xfrm>
            <a:custGeom>
              <a:avLst/>
              <a:gdLst>
                <a:gd name="T0" fmla="*/ 0 w 3756"/>
                <a:gd name="T1" fmla="*/ 0 h 1434"/>
                <a:gd name="T2" fmla="*/ 2147483647 w 3756"/>
                <a:gd name="T3" fmla="*/ 2147483647 h 1434"/>
                <a:gd name="T4" fmla="*/ 2147483647 w 3756"/>
                <a:gd name="T5" fmla="*/ 2147483647 h 1434"/>
                <a:gd name="T6" fmla="*/ 2147483647 w 3756"/>
                <a:gd name="T7" fmla="*/ 2147483647 h 1434"/>
                <a:gd name="T8" fmla="*/ 2147483647 w 3756"/>
                <a:gd name="T9" fmla="*/ 2147483647 h 1434"/>
                <a:gd name="T10" fmla="*/ 2147483647 w 3756"/>
                <a:gd name="T11" fmla="*/ 2147483647 h 14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56"/>
                <a:gd name="T19" fmla="*/ 0 h 1434"/>
                <a:gd name="T20" fmla="*/ 3756 w 3756"/>
                <a:gd name="T21" fmla="*/ 1434 h 14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56" h="1434">
                  <a:moveTo>
                    <a:pt x="0" y="0"/>
                  </a:moveTo>
                  <a:lnTo>
                    <a:pt x="186" y="780"/>
                  </a:lnTo>
                  <a:lnTo>
                    <a:pt x="552" y="1260"/>
                  </a:lnTo>
                  <a:lnTo>
                    <a:pt x="1080" y="1134"/>
                  </a:lnTo>
                  <a:lnTo>
                    <a:pt x="1794" y="1434"/>
                  </a:lnTo>
                  <a:lnTo>
                    <a:pt x="3756" y="1392"/>
                  </a:lnTo>
                </a:path>
              </a:pathLst>
            </a:custGeom>
            <a:noFill/>
            <a:ln w="1905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020" name="Freeform 161"/>
            <p:cNvSpPr>
              <a:spLocks/>
            </p:cNvSpPr>
            <p:nvPr/>
          </p:nvSpPr>
          <p:spPr bwMode="auto">
            <a:xfrm>
              <a:off x="1470025" y="2873075"/>
              <a:ext cx="6132513" cy="1770062"/>
            </a:xfrm>
            <a:custGeom>
              <a:avLst/>
              <a:gdLst>
                <a:gd name="T0" fmla="*/ 0 w 3752"/>
                <a:gd name="T1" fmla="*/ 0 h 1220"/>
                <a:gd name="T2" fmla="*/ 2147483647 w 3752"/>
                <a:gd name="T3" fmla="*/ 2147483647 h 1220"/>
                <a:gd name="T4" fmla="*/ 2147483647 w 3752"/>
                <a:gd name="T5" fmla="*/ 2147483647 h 1220"/>
                <a:gd name="T6" fmla="*/ 2147483647 w 3752"/>
                <a:gd name="T7" fmla="*/ 2147483647 h 1220"/>
                <a:gd name="T8" fmla="*/ 2147483647 w 3752"/>
                <a:gd name="T9" fmla="*/ 2147483647 h 1220"/>
                <a:gd name="T10" fmla="*/ 2147483647 w 3752"/>
                <a:gd name="T11" fmla="*/ 2147483647 h 1220"/>
                <a:gd name="T12" fmla="*/ 2147483647 w 3752"/>
                <a:gd name="T13" fmla="*/ 2147483647 h 1220"/>
                <a:gd name="T14" fmla="*/ 2147483647 w 3752"/>
                <a:gd name="T15" fmla="*/ 2147483647 h 12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52"/>
                <a:gd name="T25" fmla="*/ 0 h 1220"/>
                <a:gd name="T26" fmla="*/ 3752 w 3752"/>
                <a:gd name="T27" fmla="*/ 1220 h 12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52" h="1220">
                  <a:moveTo>
                    <a:pt x="0" y="0"/>
                  </a:moveTo>
                  <a:lnTo>
                    <a:pt x="176" y="824"/>
                  </a:lnTo>
                  <a:lnTo>
                    <a:pt x="541" y="1027"/>
                  </a:lnTo>
                  <a:lnTo>
                    <a:pt x="548" y="1023"/>
                  </a:lnTo>
                  <a:lnTo>
                    <a:pt x="541" y="1027"/>
                  </a:lnTo>
                  <a:lnTo>
                    <a:pt x="1068" y="1100"/>
                  </a:lnTo>
                  <a:lnTo>
                    <a:pt x="1792" y="1220"/>
                  </a:lnTo>
                  <a:lnTo>
                    <a:pt x="3752" y="1212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021" name="Freeform 162"/>
            <p:cNvSpPr>
              <a:spLocks/>
            </p:cNvSpPr>
            <p:nvPr/>
          </p:nvSpPr>
          <p:spPr bwMode="auto">
            <a:xfrm>
              <a:off x="1466850" y="2557162"/>
              <a:ext cx="6122988" cy="2144713"/>
            </a:xfrm>
            <a:custGeom>
              <a:avLst/>
              <a:gdLst>
                <a:gd name="T0" fmla="*/ 0 w 3746"/>
                <a:gd name="T1" fmla="*/ 0 h 1478"/>
                <a:gd name="T2" fmla="*/ 2147483647 w 3746"/>
                <a:gd name="T3" fmla="*/ 2147483647 h 1478"/>
                <a:gd name="T4" fmla="*/ 2147483647 w 3746"/>
                <a:gd name="T5" fmla="*/ 2147483647 h 1478"/>
                <a:gd name="T6" fmla="*/ 2147483647 w 3746"/>
                <a:gd name="T7" fmla="*/ 2147483647 h 1478"/>
                <a:gd name="T8" fmla="*/ 2147483647 w 3746"/>
                <a:gd name="T9" fmla="*/ 2147483647 h 1478"/>
                <a:gd name="T10" fmla="*/ 2147483647 w 3746"/>
                <a:gd name="T11" fmla="*/ 2147483647 h 1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46"/>
                <a:gd name="T19" fmla="*/ 0 h 1478"/>
                <a:gd name="T20" fmla="*/ 3746 w 3746"/>
                <a:gd name="T21" fmla="*/ 1478 h 14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46" h="1478">
                  <a:moveTo>
                    <a:pt x="0" y="0"/>
                  </a:moveTo>
                  <a:lnTo>
                    <a:pt x="186" y="1230"/>
                  </a:lnTo>
                  <a:lnTo>
                    <a:pt x="534" y="1351"/>
                  </a:lnTo>
                  <a:lnTo>
                    <a:pt x="1086" y="1358"/>
                  </a:lnTo>
                  <a:lnTo>
                    <a:pt x="1786" y="1474"/>
                  </a:lnTo>
                  <a:lnTo>
                    <a:pt x="3746" y="1478"/>
                  </a:lnTo>
                </a:path>
              </a:pathLst>
            </a:custGeom>
            <a:noFill/>
            <a:ln w="1905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760" y="1564048"/>
            <a:ext cx="4844093" cy="15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Line 149"/>
          <p:cNvSpPr>
            <a:spLocks noChangeShapeType="1"/>
          </p:cNvSpPr>
          <p:nvPr/>
        </p:nvSpPr>
        <p:spPr bwMode="auto">
          <a:xfrm>
            <a:off x="7591425" y="2944813"/>
            <a:ext cx="3302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3" name="Rectangle 150"/>
          <p:cNvSpPr>
            <a:spLocks noChangeArrowheads="1"/>
          </p:cNvSpPr>
          <p:nvPr/>
        </p:nvSpPr>
        <p:spPr bwMode="auto">
          <a:xfrm>
            <a:off x="7713663" y="2906714"/>
            <a:ext cx="61912" cy="65087"/>
          </a:xfrm>
          <a:prstGeom prst="rect">
            <a:avLst/>
          </a:prstGeom>
          <a:solidFill>
            <a:schemeClr val="hlink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tr-TR" altLang="en-US" sz="1800">
              <a:latin typeface="Trebuchet MS" charset="0"/>
            </a:endParaRPr>
          </a:p>
        </p:txBody>
      </p:sp>
      <p:sp>
        <p:nvSpPr>
          <p:cNvPr id="37894" name="Rectangle 151"/>
          <p:cNvSpPr>
            <a:spLocks noChangeArrowheads="1"/>
          </p:cNvSpPr>
          <p:nvPr/>
        </p:nvSpPr>
        <p:spPr bwMode="auto">
          <a:xfrm>
            <a:off x="7958138" y="2855914"/>
            <a:ext cx="3730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de-DE" altLang="en-US" sz="1300">
                <a:solidFill>
                  <a:srgbClr val="000000"/>
                </a:solidFill>
                <a:latin typeface="Trebuchet MS" charset="0"/>
              </a:rPr>
              <a:t>DRSP</a:t>
            </a:r>
            <a:endParaRPr lang="de-DE" altLang="en-US" sz="1800">
              <a:latin typeface="Trebuchet MS" charset="0"/>
            </a:endParaRPr>
          </a:p>
        </p:txBody>
      </p:sp>
      <p:sp>
        <p:nvSpPr>
          <p:cNvPr id="37895" name="Line 152"/>
          <p:cNvSpPr>
            <a:spLocks noChangeShapeType="1"/>
          </p:cNvSpPr>
          <p:nvPr/>
        </p:nvSpPr>
        <p:spPr bwMode="auto">
          <a:xfrm>
            <a:off x="7591425" y="3200400"/>
            <a:ext cx="3302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6" name="Freeform 153"/>
          <p:cNvSpPr>
            <a:spLocks/>
          </p:cNvSpPr>
          <p:nvPr/>
        </p:nvSpPr>
        <p:spPr bwMode="auto">
          <a:xfrm>
            <a:off x="7713664" y="3162300"/>
            <a:ext cx="73025" cy="77788"/>
          </a:xfrm>
          <a:custGeom>
            <a:avLst/>
            <a:gdLst>
              <a:gd name="T0" fmla="*/ 2147483647 w 48"/>
              <a:gd name="T1" fmla="*/ 0 h 53"/>
              <a:gd name="T2" fmla="*/ 2147483647 w 48"/>
              <a:gd name="T3" fmla="*/ 2147483647 h 53"/>
              <a:gd name="T4" fmla="*/ 2147483647 w 48"/>
              <a:gd name="T5" fmla="*/ 2147483647 h 53"/>
              <a:gd name="T6" fmla="*/ 0 w 48"/>
              <a:gd name="T7" fmla="*/ 2147483647 h 53"/>
              <a:gd name="T8" fmla="*/ 2147483647 w 48"/>
              <a:gd name="T9" fmla="*/ 0 h 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53"/>
              <a:gd name="T17" fmla="*/ 48 w 48"/>
              <a:gd name="T18" fmla="*/ 53 h 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53">
                <a:moveTo>
                  <a:pt x="24" y="0"/>
                </a:moveTo>
                <a:lnTo>
                  <a:pt x="48" y="26"/>
                </a:lnTo>
                <a:lnTo>
                  <a:pt x="24" y="53"/>
                </a:lnTo>
                <a:lnTo>
                  <a:pt x="0" y="26"/>
                </a:lnTo>
                <a:lnTo>
                  <a:pt x="24" y="0"/>
                </a:lnTo>
                <a:close/>
              </a:path>
            </a:pathLst>
          </a:cu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7" name="Rectangle 154"/>
          <p:cNvSpPr>
            <a:spLocks noChangeArrowheads="1"/>
          </p:cNvSpPr>
          <p:nvPr/>
        </p:nvSpPr>
        <p:spPr bwMode="auto">
          <a:xfrm>
            <a:off x="7958138" y="3111501"/>
            <a:ext cx="3032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de-DE" altLang="en-US" sz="1300">
                <a:solidFill>
                  <a:srgbClr val="000000"/>
                </a:solidFill>
                <a:latin typeface="Trebuchet MS" charset="0"/>
              </a:rPr>
              <a:t>LNG</a:t>
            </a:r>
            <a:endParaRPr lang="de-DE" altLang="en-US" sz="1800">
              <a:latin typeface="Trebuchet MS" charset="0"/>
            </a:endParaRPr>
          </a:p>
        </p:txBody>
      </p:sp>
      <p:sp>
        <p:nvSpPr>
          <p:cNvPr id="37898" name="Freeform 156"/>
          <p:cNvSpPr>
            <a:spLocks/>
          </p:cNvSpPr>
          <p:nvPr/>
        </p:nvSpPr>
        <p:spPr bwMode="auto">
          <a:xfrm>
            <a:off x="7713664" y="3419475"/>
            <a:ext cx="73025" cy="76200"/>
          </a:xfrm>
          <a:custGeom>
            <a:avLst/>
            <a:gdLst>
              <a:gd name="T0" fmla="*/ 2147483647 w 48"/>
              <a:gd name="T1" fmla="*/ 0 h 53"/>
              <a:gd name="T2" fmla="*/ 2147483647 w 48"/>
              <a:gd name="T3" fmla="*/ 2147483647 h 53"/>
              <a:gd name="T4" fmla="*/ 0 w 48"/>
              <a:gd name="T5" fmla="*/ 2147483647 h 53"/>
              <a:gd name="T6" fmla="*/ 2147483647 w 48"/>
              <a:gd name="T7" fmla="*/ 0 h 53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53"/>
              <a:gd name="T14" fmla="*/ 48 w 48"/>
              <a:gd name="T15" fmla="*/ 53 h 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53">
                <a:moveTo>
                  <a:pt x="24" y="0"/>
                </a:moveTo>
                <a:lnTo>
                  <a:pt x="48" y="53"/>
                </a:lnTo>
                <a:lnTo>
                  <a:pt x="0" y="53"/>
                </a:lnTo>
                <a:lnTo>
                  <a:pt x="24" y="0"/>
                </a:lnTo>
                <a:close/>
              </a:path>
            </a:pathLst>
          </a:custGeom>
          <a:solidFill>
            <a:schemeClr val="bg2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9" name="Rectangle 157"/>
          <p:cNvSpPr>
            <a:spLocks noChangeArrowheads="1"/>
          </p:cNvSpPr>
          <p:nvPr/>
        </p:nvSpPr>
        <p:spPr bwMode="auto">
          <a:xfrm>
            <a:off x="7958138" y="3367089"/>
            <a:ext cx="1333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tr-TR" altLang="en-US" sz="1300">
                <a:solidFill>
                  <a:srgbClr val="000000"/>
                </a:solidFill>
                <a:latin typeface="Trebuchet MS" charset="0"/>
              </a:rPr>
              <a:t>Diğer</a:t>
            </a:r>
            <a:r>
              <a:rPr lang="de-DE" altLang="en-US" sz="1300">
                <a:solidFill>
                  <a:srgbClr val="000000"/>
                </a:solidFill>
                <a:latin typeface="Trebuchet MS" charset="0"/>
              </a:rPr>
              <a:t> Progestin</a:t>
            </a:r>
            <a:r>
              <a:rPr lang="tr-TR" altLang="en-US" sz="1300">
                <a:solidFill>
                  <a:srgbClr val="000000"/>
                </a:solidFill>
                <a:latin typeface="Trebuchet MS" charset="0"/>
              </a:rPr>
              <a:t>ler</a:t>
            </a:r>
            <a:endParaRPr lang="de-DE" altLang="en-US" sz="1800">
              <a:latin typeface="Trebuchet MS" charset="0"/>
            </a:endParaRPr>
          </a:p>
        </p:txBody>
      </p:sp>
      <p:sp>
        <p:nvSpPr>
          <p:cNvPr id="37900" name="Line 155"/>
          <p:cNvSpPr>
            <a:spLocks noChangeShapeType="1"/>
          </p:cNvSpPr>
          <p:nvPr/>
        </p:nvSpPr>
        <p:spPr bwMode="auto">
          <a:xfrm>
            <a:off x="7591425" y="3455988"/>
            <a:ext cx="330200" cy="0"/>
          </a:xfrm>
          <a:prstGeom prst="line">
            <a:avLst/>
          </a:prstGeom>
          <a:noFill/>
          <a:ln w="190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5930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en-US">
                <a:latin typeface="Arial" charset="0"/>
                <a:ea typeface="ＭＳ Ｐゴシック" charset="-128"/>
              </a:rPr>
              <a:t>OK kullanımı ve VTE riski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Char char="•"/>
            </a:pPr>
            <a:r>
              <a:rPr lang="tr-TR" altLang="en-US" sz="2400" dirty="0">
                <a:latin typeface="Arial" charset="0"/>
                <a:ea typeface="ＭＳ Ｐゴシック" charset="-128"/>
              </a:rPr>
              <a:t>İlk kez OK kullananlarda ve </a:t>
            </a:r>
            <a:r>
              <a:rPr lang="tr-TR" altLang="en-US" sz="2400" dirty="0">
                <a:solidFill>
                  <a:srgbClr val="C00000"/>
                </a:solidFill>
                <a:latin typeface="Arial" charset="0"/>
                <a:ea typeface="ＭＳ Ｐゴシック" charset="-128"/>
              </a:rPr>
              <a:t>kullanımın ilk yılında 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risk daha yüksek</a:t>
            </a:r>
          </a:p>
          <a:p>
            <a:pPr eaLnBrk="1" hangingPunct="1">
              <a:buFontTx/>
              <a:buChar char="•"/>
            </a:pPr>
            <a:r>
              <a:rPr lang="tr-TR" altLang="en-US" sz="2400" dirty="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İlk 3 ay 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riskin en belirgin olduğu dönem</a:t>
            </a:r>
          </a:p>
          <a:p>
            <a:pPr eaLnBrk="1" hangingPunct="1">
              <a:buFontTx/>
              <a:buChar char="•"/>
            </a:pPr>
            <a:r>
              <a:rPr lang="tr-TR" altLang="en-US" sz="2400" dirty="0">
                <a:latin typeface="Arial" charset="0"/>
                <a:ea typeface="ＭＳ Ｐゴシック" charset="-128"/>
              </a:rPr>
              <a:t>Daha önce OK kullanmış fakat </a:t>
            </a:r>
            <a:r>
              <a:rPr lang="tr-TR" altLang="en-US" sz="2400" dirty="0">
                <a:solidFill>
                  <a:srgbClr val="C00000"/>
                </a:solidFill>
                <a:latin typeface="Arial" charset="0"/>
                <a:ea typeface="ＭＳ Ｐゴシック" charset="-128"/>
              </a:rPr>
              <a:t>4 hafta ya da daha uzun bir süre boşluk 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verdikten sonra aynı ya da farklı bir </a:t>
            </a:r>
            <a:r>
              <a:rPr lang="tr-TR" altLang="en-US" sz="2400" dirty="0" err="1">
                <a:latin typeface="Arial" charset="0"/>
                <a:ea typeface="ＭＳ Ｐゴシック" charset="-128"/>
              </a:rPr>
              <a:t>OK</a:t>
            </a:r>
            <a:r>
              <a:rPr lang="tr-TR" altLang="tr-TR" sz="2400" dirty="0" err="1">
                <a:latin typeface="Arial" charset="0"/>
                <a:ea typeface="ＭＳ Ｐゴシック" charset="-128"/>
              </a:rPr>
              <a:t>’</a:t>
            </a:r>
            <a:r>
              <a:rPr lang="tr-TR" altLang="en-US" sz="2400" dirty="0" err="1">
                <a:latin typeface="Arial" charset="0"/>
                <a:ea typeface="ＭＳ Ｐゴシック" charset="-128"/>
              </a:rPr>
              <a:t>e</a:t>
            </a:r>
            <a:r>
              <a:rPr lang="tr-TR" altLang="en-US" sz="2400" dirty="0">
                <a:latin typeface="Arial" charset="0"/>
                <a:ea typeface="ＭＳ Ｐゴシック" charset="-128"/>
              </a:rPr>
              <a:t> tekrar başlandığında daha yüksek</a:t>
            </a:r>
          </a:p>
          <a:p>
            <a:pPr eaLnBrk="1" hangingPunct="1"/>
            <a:endParaRPr lang="tr-TR" altLang="en-US" dirty="0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9132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5"/>
          <p:cNvSpPr>
            <a:spLocks noGrp="1" noChangeArrowheads="1"/>
          </p:cNvSpPr>
          <p:nvPr>
            <p:ph type="title"/>
          </p:nvPr>
        </p:nvSpPr>
        <p:spPr>
          <a:xfrm>
            <a:off x="2228851" y="565151"/>
            <a:ext cx="7929563" cy="360363"/>
          </a:xfrm>
        </p:spPr>
        <p:txBody>
          <a:bodyPr/>
          <a:lstStyle/>
          <a:p>
            <a:pPr eaLnBrk="1" hangingPunct="1"/>
            <a:r>
              <a:rPr lang="tr-TR" altLang="en-US" sz="3200">
                <a:latin typeface="Arial" charset="0"/>
                <a:ea typeface="ＭＳ Ｐゴシック" charset="-128"/>
              </a:rPr>
              <a:t>Etinil estradiol (EE) düzeyi ve VTE riski</a:t>
            </a:r>
            <a:endParaRPr lang="de-DE" altLang="en-US" sz="3200">
              <a:latin typeface="Arial" charset="0"/>
              <a:ea typeface="ＭＳ Ｐゴシック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43226" y="5528929"/>
            <a:ext cx="5096267" cy="4001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tr-TR" altLang="en-US" sz="2000" b="1">
                <a:solidFill>
                  <a:srgbClr val="00506F"/>
                </a:solidFill>
              </a:rPr>
              <a:t>VTE riski EE dozu ile doğrudan ilişkilidir</a:t>
            </a:r>
          </a:p>
        </p:txBody>
      </p:sp>
      <p:pic>
        <p:nvPicPr>
          <p:cNvPr id="419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6" y="1689100"/>
            <a:ext cx="4841875" cy="35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4616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en-US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Oral kontraseptifler ve VTE riski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1154954" y="2500132"/>
            <a:ext cx="8825659" cy="3519668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VTE düşük doz OK kullanan kadınlarda nadirdir.</a:t>
            </a:r>
            <a:r>
              <a:rPr lang="de-DE" altLang="en-US" sz="2000" dirty="0">
                <a:latin typeface="Arial" charset="0"/>
                <a:ea typeface="ＭＳ Ｐゴシック" charset="-128"/>
              </a:rPr>
              <a:t> 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Düşük doz OK kullanan kadınlarda VTE riski,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gebelik ve takip eden doğum 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ile ilişkili riskten daha düşüktür. 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EURAS ve INGENIX çalışmaları, </a:t>
            </a:r>
            <a:r>
              <a:rPr lang="tr-TR" altLang="en-US" sz="2000" dirty="0" err="1">
                <a:latin typeface="Arial" charset="0"/>
                <a:ea typeface="ＭＳ Ｐゴシック" charset="-128"/>
              </a:rPr>
              <a:t>levonorgestrel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 ve </a:t>
            </a:r>
            <a:r>
              <a:rPr lang="tr-TR" altLang="en-US" sz="2000" dirty="0" err="1">
                <a:latin typeface="Arial" charset="0"/>
                <a:ea typeface="ＭＳ Ｐゴシック" charset="-128"/>
              </a:rPr>
              <a:t>drospirenon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 dahil, çalışılan </a:t>
            </a:r>
            <a:r>
              <a:rPr lang="tr-TR" altLang="en-US" sz="2000" dirty="0" err="1">
                <a:latin typeface="Arial" charset="0"/>
                <a:ea typeface="ＭＳ Ｐゴシック" charset="-128"/>
              </a:rPr>
              <a:t>progestinler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 arasında VTE riskinin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karşılaştırılabilir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 olduğunu göstermektedir.</a:t>
            </a: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OK kullanımına karar verilirken,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BMI ve ailede VTE öyküsü 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gibi risk faktörleri gözden </a:t>
            </a:r>
            <a:r>
              <a:rPr lang="tr-TR" altLang="en-US" sz="2000" dirty="0" smtClean="0">
                <a:latin typeface="Arial" charset="0"/>
                <a:ea typeface="ＭＳ Ｐゴシック" charset="-128"/>
              </a:rPr>
              <a:t>geçirilmelidir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858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>
          <a:xfrm>
            <a:off x="1554124" y="447313"/>
            <a:ext cx="8372475" cy="1079500"/>
          </a:xfrm>
        </p:spPr>
        <p:txBody>
          <a:bodyPr/>
          <a:lstStyle/>
          <a:p>
            <a:pPr eaLnBrk="1" hangingPunct="1"/>
            <a:r>
              <a:rPr lang="tr-TR" altLang="en-US" sz="3200">
                <a:solidFill>
                  <a:schemeClr val="accent2"/>
                </a:solidFill>
                <a:latin typeface="Arial" charset="0"/>
                <a:ea typeface="ＭＳ Ｐゴシック" charset="-128"/>
              </a:rPr>
              <a:t>VTE-Sonuç</a:t>
            </a:r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>
          <a:xfrm>
            <a:off x="833376" y="2216030"/>
            <a:ext cx="9734309" cy="4243388"/>
          </a:xfrm>
        </p:spPr>
        <p:txBody>
          <a:bodyPr>
            <a:normAutofit/>
          </a:bodyPr>
          <a:lstStyle/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Düşük doz kombine oral </a:t>
            </a:r>
            <a:r>
              <a:rPr lang="tr-TR" altLang="en-US" sz="2000" dirty="0" err="1">
                <a:latin typeface="Arial" charset="0"/>
                <a:ea typeface="ＭＳ Ｐゴシック" charset="-128"/>
              </a:rPr>
              <a:t>kontraseptif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 kullanan kadınlarda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nadir görülen 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bir komplikasyondur.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Hiç kullanmayanlara göre (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3-4/10.000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), OK kullananlarda risk artmıştır (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6-8/10.000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), ancak bu, gebelik ve doğum sonrasıyla ilişkili olan riskten (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28/10.000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) çok daha düşüktür.</a:t>
            </a: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Risk,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ilk kullanım yılında 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ve özellikle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ilk 3 ay 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daha yüksek.</a:t>
            </a: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Aynı ya da farklı OK tekrar kullanımlarında, risk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başlangıçtaki gibi 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yüksek</a:t>
            </a: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OK kullanımına başlarken;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BMI, aile öyküsü 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gibi risk faktörleri gözden geçirilmeli.</a:t>
            </a:r>
          </a:p>
          <a:p>
            <a:pPr eaLnBrk="1" hangingPunct="1">
              <a:buFontTx/>
              <a:buChar char="•"/>
            </a:pPr>
            <a:r>
              <a:rPr lang="tr-TR" altLang="en-US" sz="2000" dirty="0">
                <a:latin typeface="Arial" charset="0"/>
                <a:ea typeface="ＭＳ Ｐゴシック" charset="-128"/>
              </a:rPr>
              <a:t>EURAS ve </a:t>
            </a:r>
            <a:r>
              <a:rPr lang="tr-TR" altLang="en-US" sz="2000" dirty="0" err="1">
                <a:latin typeface="Arial" charset="0"/>
                <a:ea typeface="ＭＳ Ｐゴシック" charset="-128"/>
              </a:rPr>
              <a:t>Ingenix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 çalışmalarına göre, DRSP, LNG ve diğer </a:t>
            </a:r>
            <a:r>
              <a:rPr lang="tr-TR" altLang="en-US" sz="2000" dirty="0" err="1">
                <a:latin typeface="Arial" charset="0"/>
                <a:ea typeface="ＭＳ Ｐゴシック" charset="-128"/>
              </a:rPr>
              <a:t>progestinler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 , VTE riski açısından </a:t>
            </a:r>
            <a:r>
              <a:rPr lang="tr-TR" altLang="en-US" sz="2000" b="1" dirty="0">
                <a:latin typeface="Arial" charset="0"/>
                <a:ea typeface="ＭＳ Ｐゴシック" charset="-128"/>
              </a:rPr>
              <a:t>farklılık göstermemektedir</a:t>
            </a:r>
            <a:r>
              <a:rPr lang="tr-TR" altLang="en-US" sz="2000" dirty="0">
                <a:latin typeface="Arial" charset="0"/>
                <a:ea typeface="ＭＳ Ｐゴシック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508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Başlık"/>
          <p:cNvSpPr>
            <a:spLocks noGrp="1"/>
          </p:cNvSpPr>
          <p:nvPr>
            <p:ph type="title"/>
          </p:nvPr>
        </p:nvSpPr>
        <p:spPr>
          <a:xfrm>
            <a:off x="1604782" y="578735"/>
            <a:ext cx="7467600" cy="1143000"/>
          </a:xfr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</a:bodyPr>
          <a:lstStyle/>
          <a:p>
            <a:pPr>
              <a:defRPr/>
            </a:pPr>
            <a:r>
              <a:rPr lang="tr-TR" dirty="0" smtClean="0">
                <a:ea typeface="+mj-ea"/>
                <a:cs typeface="+mj-cs"/>
              </a:rPr>
              <a:t>OK Seçimi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41722" y="2291786"/>
            <a:ext cx="9626278" cy="4566213"/>
          </a:xfrm>
        </p:spPr>
        <p:txBody>
          <a:bodyPr>
            <a:normAutofit/>
          </a:bodyPr>
          <a:lstStyle/>
          <a:p>
            <a:pPr marL="419100" indent="-382588">
              <a:lnSpc>
                <a:spcPct val="110000"/>
              </a:lnSpc>
              <a:buFont typeface="Wingdings 2" charset="0"/>
              <a:buChar char=""/>
            </a:pPr>
            <a:r>
              <a:rPr lang="tr-TR" sz="2400" dirty="0">
                <a:solidFill>
                  <a:schemeClr val="tx1"/>
                </a:solidFill>
                <a:cs typeface="Arial" charset="0"/>
              </a:rPr>
              <a:t>Oral </a:t>
            </a:r>
            <a:r>
              <a:rPr lang="tr-TR" sz="2400" dirty="0" err="1">
                <a:solidFill>
                  <a:schemeClr val="tx1"/>
                </a:solidFill>
                <a:cs typeface="Arial" charset="0"/>
              </a:rPr>
              <a:t>kontraseptiflere</a:t>
            </a:r>
            <a:r>
              <a:rPr lang="tr-TR" sz="2400" dirty="0">
                <a:solidFill>
                  <a:schemeClr val="tx1"/>
                </a:solidFill>
                <a:cs typeface="Arial" charset="0"/>
              </a:rPr>
              <a:t> tercihan </a:t>
            </a:r>
            <a:r>
              <a:rPr lang="tr-TR" sz="2400" b="1" dirty="0">
                <a:solidFill>
                  <a:srgbClr val="C00000"/>
                </a:solidFill>
                <a:cs typeface="Arial" charset="0"/>
              </a:rPr>
              <a:t>en düşük </a:t>
            </a:r>
            <a:r>
              <a:rPr lang="tr-TR" sz="2400" b="1" dirty="0" err="1">
                <a:solidFill>
                  <a:srgbClr val="C00000"/>
                </a:solidFill>
                <a:cs typeface="Arial" charset="0"/>
              </a:rPr>
              <a:t>estrogen</a:t>
            </a:r>
            <a:r>
              <a:rPr lang="tr-TR" sz="2400" b="1" dirty="0">
                <a:solidFill>
                  <a:srgbClr val="C00000"/>
                </a:solidFill>
                <a:cs typeface="Arial" charset="0"/>
              </a:rPr>
              <a:t> dozuyla </a:t>
            </a:r>
            <a:r>
              <a:rPr lang="tr-TR" sz="2400" dirty="0">
                <a:solidFill>
                  <a:schemeClr val="tx1"/>
                </a:solidFill>
                <a:cs typeface="Arial" charset="0"/>
              </a:rPr>
              <a:t>başlanmalı</a:t>
            </a:r>
          </a:p>
          <a:p>
            <a:pPr marL="419100" indent="-382588">
              <a:lnSpc>
                <a:spcPct val="110000"/>
              </a:lnSpc>
              <a:buFont typeface="Wingdings 2" charset="0"/>
              <a:buChar char=""/>
            </a:pPr>
            <a:endParaRPr lang="tr-TR" sz="2400" dirty="0">
              <a:solidFill>
                <a:schemeClr val="tx1"/>
              </a:solidFill>
              <a:cs typeface="Arial" charset="0"/>
            </a:endParaRPr>
          </a:p>
          <a:p>
            <a:pPr marL="419100" indent="-382588">
              <a:lnSpc>
                <a:spcPct val="110000"/>
              </a:lnSpc>
              <a:buFont typeface="Wingdings 2" charset="0"/>
              <a:buChar char=""/>
            </a:pPr>
            <a:r>
              <a:rPr lang="tr-TR" sz="2400" dirty="0">
                <a:solidFill>
                  <a:schemeClr val="tx1"/>
                </a:solidFill>
              </a:rPr>
              <a:t>Düşük doz </a:t>
            </a:r>
            <a:r>
              <a:rPr lang="tr-TR" sz="2400" dirty="0" err="1">
                <a:solidFill>
                  <a:schemeClr val="tx1"/>
                </a:solidFill>
              </a:rPr>
              <a:t>estrogelerde</a:t>
            </a:r>
            <a:r>
              <a:rPr lang="tr-TR" sz="2400" dirty="0">
                <a:solidFill>
                  <a:schemeClr val="tx1"/>
                </a:solidFill>
              </a:rPr>
              <a:t> kanama düzensizliği daha fazla gibi </a:t>
            </a:r>
            <a:r>
              <a:rPr lang="tr-TR" sz="2400" dirty="0" smtClean="0">
                <a:solidFill>
                  <a:schemeClr val="tx1"/>
                </a:solidFill>
              </a:rPr>
              <a:t>görünmekle birlikte. </a:t>
            </a:r>
            <a:r>
              <a:rPr lang="tr-TR" sz="2400" dirty="0" err="1" smtClean="0">
                <a:solidFill>
                  <a:schemeClr val="tx1"/>
                </a:solidFill>
              </a:rPr>
              <a:t>progestin</a:t>
            </a:r>
            <a:r>
              <a:rPr lang="tr-TR" sz="2400" dirty="0" smtClean="0">
                <a:solidFill>
                  <a:schemeClr val="tx1"/>
                </a:solidFill>
              </a:rPr>
              <a:t> </a:t>
            </a:r>
            <a:r>
              <a:rPr lang="tr-TR" sz="2400" dirty="0">
                <a:solidFill>
                  <a:schemeClr val="tx1"/>
                </a:solidFill>
              </a:rPr>
              <a:t>tipinin de etkili olabileceği düşünülmektedir. </a:t>
            </a:r>
          </a:p>
          <a:p>
            <a:pPr marL="419100" indent="-382588">
              <a:lnSpc>
                <a:spcPct val="110000"/>
              </a:lnSpc>
              <a:buFont typeface="Wingdings 2" charset="0"/>
              <a:buChar char=""/>
            </a:pPr>
            <a:endParaRPr lang="tr-TR" sz="2400" dirty="0">
              <a:solidFill>
                <a:schemeClr val="tx1"/>
              </a:solidFill>
            </a:endParaRPr>
          </a:p>
          <a:p>
            <a:pPr marL="419100" indent="-382588">
              <a:lnSpc>
                <a:spcPct val="110000"/>
              </a:lnSpc>
              <a:buFont typeface="Wingdings 2" charset="0"/>
              <a:buChar char=""/>
            </a:pPr>
            <a:r>
              <a:rPr lang="en-US" sz="2400" dirty="0">
                <a:solidFill>
                  <a:schemeClr val="tx1"/>
                </a:solidFill>
              </a:rPr>
              <a:t>K</a:t>
            </a:r>
            <a:r>
              <a:rPr lang="tr-TR" sz="2400" dirty="0" err="1">
                <a:solidFill>
                  <a:schemeClr val="tx1"/>
                </a:solidFill>
              </a:rPr>
              <a:t>ilolu</a:t>
            </a:r>
            <a:r>
              <a:rPr lang="tr-TR" sz="2400" dirty="0">
                <a:solidFill>
                  <a:schemeClr val="tx1"/>
                </a:solidFill>
              </a:rPr>
              <a:t> hastalarda daha yüksek </a:t>
            </a:r>
            <a:r>
              <a:rPr lang="tr-TR" sz="2400" dirty="0" err="1">
                <a:solidFill>
                  <a:schemeClr val="tx1"/>
                </a:solidFill>
              </a:rPr>
              <a:t>estrogen</a:t>
            </a:r>
            <a:r>
              <a:rPr lang="tr-TR" sz="2400" dirty="0">
                <a:solidFill>
                  <a:schemeClr val="tx1"/>
                </a:solidFill>
              </a:rPr>
              <a:t> dozu seçilmeli</a:t>
            </a:r>
          </a:p>
          <a:p>
            <a:pPr marL="419100" indent="-382588">
              <a:buFont typeface="Wingdings 2" charset="0"/>
              <a:buChar char=""/>
            </a:pPr>
            <a:endParaRPr lang="tr-TR" sz="3600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419100" indent="-382588">
              <a:buFont typeface="Wingdings 2" charset="0"/>
              <a:buChar char=""/>
            </a:pPr>
            <a:endParaRPr lang="tr-TR" b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419100" indent="-382588">
              <a:buFont typeface="Wingdings 2" charset="0"/>
              <a:buChar char=""/>
            </a:pPr>
            <a:endParaRPr lang="tr-TR" dirty="0">
              <a:solidFill>
                <a:schemeClr val="tx1"/>
              </a:solidFill>
              <a:latin typeface="Book Antiqu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53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9518" y="493161"/>
            <a:ext cx="7940315" cy="1183582"/>
          </a:xfrm>
        </p:spPr>
        <p:txBody>
          <a:bodyPr>
            <a:noAutofit/>
          </a:bodyPr>
          <a:lstStyle/>
          <a:p>
            <a:r>
              <a:rPr lang="tr-TR" dirty="0"/>
              <a:t>OK Kullanımı İçin Kesin  </a:t>
            </a:r>
            <a:r>
              <a:rPr lang="tr-TR" dirty="0" err="1"/>
              <a:t>Kontrendikasyonlar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9514" y="2222339"/>
            <a:ext cx="8970380" cy="4087022"/>
          </a:xfrm>
        </p:spPr>
        <p:txBody>
          <a:bodyPr>
            <a:normAutofit fontScale="92500" lnSpcReduction="20000"/>
          </a:bodyPr>
          <a:lstStyle/>
          <a:p>
            <a:r>
              <a:rPr lang="tr-TR" sz="2400" dirty="0" err="1"/>
              <a:t>Tromboflebit</a:t>
            </a:r>
            <a:r>
              <a:rPr lang="tr-TR" sz="2400" dirty="0"/>
              <a:t>, </a:t>
            </a:r>
            <a:r>
              <a:rPr lang="tr-TR" sz="2400" dirty="0" err="1"/>
              <a:t>tromboemboli</a:t>
            </a:r>
            <a:endParaRPr lang="tr-TR" sz="2400" dirty="0"/>
          </a:p>
          <a:p>
            <a:r>
              <a:rPr lang="tr-TR" sz="2400" dirty="0"/>
              <a:t>DVT </a:t>
            </a:r>
            <a:r>
              <a:rPr lang="tr-TR" sz="2400" dirty="0" err="1"/>
              <a:t>anamnezi</a:t>
            </a:r>
            <a:endParaRPr lang="tr-TR" sz="2400" dirty="0"/>
          </a:p>
          <a:p>
            <a:r>
              <a:rPr lang="en-US" sz="2400" dirty="0"/>
              <a:t>S</a:t>
            </a:r>
            <a:r>
              <a:rPr lang="tr-TR" sz="2400" dirty="0" err="1"/>
              <a:t>erebrovasküler</a:t>
            </a:r>
            <a:r>
              <a:rPr lang="tr-TR" sz="2400" dirty="0"/>
              <a:t> veya koroner arter hastalıkları</a:t>
            </a:r>
          </a:p>
          <a:p>
            <a:r>
              <a:rPr lang="en-US" sz="2400" dirty="0"/>
              <a:t>B</a:t>
            </a:r>
            <a:r>
              <a:rPr lang="tr-TR" sz="2400" dirty="0" err="1"/>
              <a:t>ilinen</a:t>
            </a:r>
            <a:r>
              <a:rPr lang="tr-TR" sz="2400" dirty="0"/>
              <a:t> veya şüpheli meme kanseri</a:t>
            </a:r>
          </a:p>
          <a:p>
            <a:r>
              <a:rPr lang="en-US" sz="2400" dirty="0"/>
              <a:t>B</a:t>
            </a:r>
            <a:r>
              <a:rPr lang="tr-TR" sz="2400" dirty="0" err="1"/>
              <a:t>ilinen</a:t>
            </a:r>
            <a:r>
              <a:rPr lang="tr-TR" sz="2400" dirty="0"/>
              <a:t> veya şüpheli </a:t>
            </a:r>
            <a:r>
              <a:rPr lang="tr-TR" sz="2400" dirty="0" err="1"/>
              <a:t>endometrium</a:t>
            </a:r>
            <a:r>
              <a:rPr lang="tr-TR" sz="2400" dirty="0"/>
              <a:t> kanseri veya </a:t>
            </a:r>
            <a:r>
              <a:rPr lang="tr-TR" sz="2400" dirty="0" err="1"/>
              <a:t>estrogene</a:t>
            </a:r>
            <a:r>
              <a:rPr lang="tr-TR" sz="2400" dirty="0"/>
              <a:t> bağımlı kanser</a:t>
            </a:r>
          </a:p>
          <a:p>
            <a:r>
              <a:rPr lang="en-US" sz="2400" dirty="0"/>
              <a:t>E</a:t>
            </a:r>
            <a:r>
              <a:rPr lang="tr-TR" sz="2400" dirty="0" err="1"/>
              <a:t>tyolojisi</a:t>
            </a:r>
            <a:r>
              <a:rPr lang="tr-TR" sz="2400" dirty="0"/>
              <a:t> bilinmeyen anormal </a:t>
            </a:r>
            <a:r>
              <a:rPr lang="tr-TR" sz="2400" dirty="0" err="1"/>
              <a:t>uterin</a:t>
            </a:r>
            <a:r>
              <a:rPr lang="tr-TR" sz="2400" dirty="0"/>
              <a:t> kanama</a:t>
            </a:r>
          </a:p>
          <a:p>
            <a:r>
              <a:rPr lang="tr-TR" sz="2400" dirty="0"/>
              <a:t>OK kullanımı esnasında sarılık veya gebelik </a:t>
            </a:r>
            <a:r>
              <a:rPr lang="tr-TR" sz="2400" dirty="0" err="1"/>
              <a:t>kolestazı</a:t>
            </a:r>
            <a:endParaRPr lang="tr-TR" sz="2400" dirty="0"/>
          </a:p>
          <a:p>
            <a:r>
              <a:rPr lang="en-US" sz="2400" dirty="0"/>
              <a:t>H</a:t>
            </a:r>
            <a:r>
              <a:rPr lang="tr-TR" sz="2400" dirty="0" err="1"/>
              <a:t>epatik</a:t>
            </a:r>
            <a:r>
              <a:rPr lang="tr-TR" sz="2400" dirty="0"/>
              <a:t> adenom, </a:t>
            </a:r>
            <a:r>
              <a:rPr lang="tr-TR" sz="2400" dirty="0" err="1"/>
              <a:t>karsinom</a:t>
            </a:r>
            <a:r>
              <a:rPr lang="tr-TR" sz="2400" dirty="0"/>
              <a:t> veya selim karaciğer tümörleri, belirgin karaciğer fonksiyon bozukluğu</a:t>
            </a:r>
          </a:p>
          <a:p>
            <a:r>
              <a:rPr lang="en-US" sz="2400" dirty="0"/>
              <a:t>G</a:t>
            </a:r>
            <a:r>
              <a:rPr lang="tr-TR" sz="2400" dirty="0"/>
              <a:t>ebelik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10190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6434" y="794362"/>
            <a:ext cx="7878666" cy="973990"/>
          </a:xfrm>
        </p:spPr>
        <p:txBody>
          <a:bodyPr>
            <a:normAutofit fontScale="90000"/>
          </a:bodyPr>
          <a:lstStyle/>
          <a:p>
            <a:r>
              <a:rPr lang="tr-TR" dirty="0"/>
              <a:t>OK Kullanımı İçin </a:t>
            </a:r>
            <a:r>
              <a:rPr lang="tr-TR" dirty="0" err="1" smtClean="0"/>
              <a:t>Relatif</a:t>
            </a:r>
            <a:r>
              <a:rPr lang="tr-TR" dirty="0" smtClean="0"/>
              <a:t>  </a:t>
            </a:r>
            <a:r>
              <a:rPr lang="tr-TR" dirty="0" err="1"/>
              <a:t>Kontrendikasyonlar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4319" y="2245489"/>
            <a:ext cx="9282896" cy="4063872"/>
          </a:xfrm>
        </p:spPr>
        <p:txBody>
          <a:bodyPr>
            <a:normAutofit fontScale="92500" lnSpcReduction="10000"/>
          </a:bodyPr>
          <a:lstStyle/>
          <a:p>
            <a:r>
              <a:rPr lang="tr-TR" sz="2400" dirty="0"/>
              <a:t>Migren veya </a:t>
            </a:r>
            <a:r>
              <a:rPr lang="tr-TR" sz="2400" dirty="0" err="1"/>
              <a:t>vasküler</a:t>
            </a:r>
            <a:r>
              <a:rPr lang="tr-TR" sz="2400" dirty="0"/>
              <a:t> </a:t>
            </a:r>
            <a:r>
              <a:rPr lang="tr-TR" sz="2400" dirty="0" err="1"/>
              <a:t>başağrısı</a:t>
            </a:r>
            <a:endParaRPr lang="tr-TR" sz="2400" dirty="0"/>
          </a:p>
          <a:p>
            <a:r>
              <a:rPr lang="en-US" sz="2400" dirty="0"/>
              <a:t>K</a:t>
            </a:r>
            <a:r>
              <a:rPr lang="tr-TR" sz="2400" dirty="0" err="1"/>
              <a:t>ardiak</a:t>
            </a:r>
            <a:r>
              <a:rPr lang="tr-TR" sz="2400" dirty="0"/>
              <a:t> veya </a:t>
            </a:r>
            <a:r>
              <a:rPr lang="tr-TR" sz="2400" dirty="0" err="1"/>
              <a:t>renal</a:t>
            </a:r>
            <a:r>
              <a:rPr lang="tr-TR" sz="2400" dirty="0"/>
              <a:t> </a:t>
            </a:r>
            <a:r>
              <a:rPr lang="tr-TR" sz="2400" dirty="0" err="1"/>
              <a:t>disfonksiyon</a:t>
            </a:r>
            <a:endParaRPr lang="tr-TR" sz="2400" dirty="0"/>
          </a:p>
          <a:p>
            <a:r>
              <a:rPr lang="tr-TR" sz="2400" dirty="0" err="1"/>
              <a:t>Sistolik</a:t>
            </a:r>
            <a:r>
              <a:rPr lang="tr-TR" sz="2400" dirty="0"/>
              <a:t> KB &gt; 160 mm Hg, </a:t>
            </a:r>
            <a:r>
              <a:rPr lang="tr-TR" sz="2400" dirty="0" err="1"/>
              <a:t>diastolik</a:t>
            </a:r>
            <a:r>
              <a:rPr lang="tr-TR" sz="2400" dirty="0"/>
              <a:t> KB &gt;90mm Hg</a:t>
            </a:r>
          </a:p>
          <a:p>
            <a:r>
              <a:rPr lang="en-US" sz="2400" dirty="0"/>
              <a:t>M</a:t>
            </a:r>
            <a:r>
              <a:rPr lang="tr-TR" sz="2400" dirty="0" err="1"/>
              <a:t>ajor</a:t>
            </a:r>
            <a:r>
              <a:rPr lang="tr-TR" sz="2400" dirty="0"/>
              <a:t> </a:t>
            </a:r>
            <a:r>
              <a:rPr lang="tr-TR" sz="2400" dirty="0" err="1"/>
              <a:t>depressif</a:t>
            </a:r>
            <a:r>
              <a:rPr lang="tr-TR" sz="2400" dirty="0"/>
              <a:t> bozukluk</a:t>
            </a:r>
          </a:p>
          <a:p>
            <a:r>
              <a:rPr lang="tr-TR" sz="2400" dirty="0" smtClean="0"/>
              <a:t>35 </a:t>
            </a:r>
            <a:r>
              <a:rPr lang="tr-TR" sz="2400" dirty="0"/>
              <a:t>yaş üstü sigara kullanımı</a:t>
            </a:r>
          </a:p>
          <a:p>
            <a:r>
              <a:rPr lang="tr-TR" sz="2400" dirty="0"/>
              <a:t>Orak hücre anemisi</a:t>
            </a:r>
          </a:p>
          <a:p>
            <a:r>
              <a:rPr lang="en-US" sz="2400" dirty="0"/>
              <a:t>S</a:t>
            </a:r>
            <a:r>
              <a:rPr lang="tr-TR" sz="2400" dirty="0"/>
              <a:t>on 1 yılda hepatit</a:t>
            </a:r>
          </a:p>
          <a:p>
            <a:r>
              <a:rPr lang="en-US" sz="2400" dirty="0"/>
              <a:t>A</a:t>
            </a:r>
            <a:r>
              <a:rPr lang="tr-TR" sz="2400" dirty="0" err="1"/>
              <a:t>stma</a:t>
            </a:r>
            <a:endParaRPr lang="tr-TR" sz="2400" dirty="0"/>
          </a:p>
          <a:p>
            <a:r>
              <a:rPr lang="tr-TR" sz="2400" dirty="0" err="1"/>
              <a:t>Ülseratif</a:t>
            </a:r>
            <a:r>
              <a:rPr lang="tr-TR" sz="2400" dirty="0"/>
              <a:t> kolit</a:t>
            </a:r>
          </a:p>
          <a:p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495358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6179" y="320236"/>
            <a:ext cx="7315200" cy="1154097"/>
          </a:xfrm>
        </p:spPr>
        <p:txBody>
          <a:bodyPr/>
          <a:lstStyle/>
          <a:p>
            <a:r>
              <a:rPr lang="tr-TR" dirty="0" err="1" smtClean="0"/>
              <a:t>Laktasyon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2192" y="2314937"/>
            <a:ext cx="9201874" cy="3994424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S</a:t>
            </a:r>
            <a:r>
              <a:rPr lang="tr-TR" sz="2400" dirty="0" err="1"/>
              <a:t>teroid</a:t>
            </a:r>
            <a:r>
              <a:rPr lang="tr-TR" sz="2400" dirty="0"/>
              <a:t> hormonlar ve </a:t>
            </a:r>
            <a:r>
              <a:rPr lang="tr-TR" sz="2400" dirty="0" err="1"/>
              <a:t>metabolitlerinin</a:t>
            </a:r>
            <a:r>
              <a:rPr lang="tr-TR" sz="2400" dirty="0"/>
              <a:t> küçük bir miktarı süte geçer</a:t>
            </a:r>
          </a:p>
          <a:p>
            <a:endParaRPr lang="tr-TR" sz="2400" dirty="0"/>
          </a:p>
          <a:p>
            <a:r>
              <a:rPr lang="en-US" sz="2400" dirty="0"/>
              <a:t>S</a:t>
            </a:r>
            <a:r>
              <a:rPr lang="tr-TR" sz="2400" dirty="0"/>
              <a:t>üt miktarını </a:t>
            </a:r>
            <a:r>
              <a:rPr lang="tr-TR" sz="2400" dirty="0" smtClean="0"/>
              <a:t>azaltabilir </a:t>
            </a:r>
            <a:r>
              <a:rPr lang="tr-TR" sz="2400" dirty="0"/>
              <a:t>ve süt kalitesinde değişiklik olabilir</a:t>
            </a:r>
          </a:p>
          <a:p>
            <a:endParaRPr lang="tr-TR" sz="2400" dirty="0"/>
          </a:p>
          <a:p>
            <a:r>
              <a:rPr lang="en-US" sz="2400" dirty="0"/>
              <a:t>A</a:t>
            </a:r>
            <a:r>
              <a:rPr lang="tr-TR" sz="2400" dirty="0" err="1"/>
              <a:t>lternatif</a:t>
            </a:r>
            <a:r>
              <a:rPr lang="tr-TR" sz="2400" dirty="0"/>
              <a:t> yöntemler önerilebilir. Emzirmek gebelikten korumaz</a:t>
            </a:r>
          </a:p>
          <a:p>
            <a:pPr marL="45720" indent="0">
              <a:buNone/>
            </a:pPr>
            <a:endParaRPr lang="tr-TR" sz="2400" dirty="0"/>
          </a:p>
          <a:p>
            <a:r>
              <a:rPr lang="en-US" sz="2400" dirty="0"/>
              <a:t>E</a:t>
            </a:r>
            <a:r>
              <a:rPr lang="tr-TR" sz="2400" dirty="0" err="1"/>
              <a:t>mzirmeyenler</a:t>
            </a:r>
            <a:r>
              <a:rPr lang="tr-TR" sz="2400" dirty="0"/>
              <a:t> 1. aydan itibaren OK kullanabilir</a:t>
            </a:r>
          </a:p>
        </p:txBody>
      </p:sp>
    </p:spTree>
    <p:extLst>
      <p:ext uri="{BB962C8B-B14F-4D97-AF65-F5344CB8AC3E}">
        <p14:creationId xmlns:p14="http://schemas.microsoft.com/office/powerpoint/2010/main" val="32691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0" y="2266950"/>
            <a:ext cx="9144000" cy="1514475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tr-TR" dirty="0">
                <a:latin typeface="Book Antiqua" charset="0"/>
              </a:rPr>
              <a:t>	</a:t>
            </a:r>
            <a:r>
              <a:rPr lang="tr-TR" sz="2800" b="1" dirty="0" err="1">
                <a:latin typeface="Arial" charset="0"/>
                <a:cs typeface="Arial" charset="0"/>
              </a:rPr>
              <a:t>Trombojenik</a:t>
            </a:r>
            <a:r>
              <a:rPr lang="tr-TR" sz="2800" b="1" dirty="0">
                <a:latin typeface="Arial" charset="0"/>
                <a:cs typeface="Arial" charset="0"/>
              </a:rPr>
              <a:t> mutasyonları bilinenler </a:t>
            </a:r>
            <a:r>
              <a:rPr lang="tr-TR" sz="2800" b="1" dirty="0" err="1">
                <a:latin typeface="Arial" charset="0"/>
                <a:cs typeface="Arial" charset="0"/>
              </a:rPr>
              <a:t>estrogen</a:t>
            </a:r>
            <a:r>
              <a:rPr lang="tr-TR" sz="2800" b="1" dirty="0">
                <a:latin typeface="Arial" charset="0"/>
                <a:cs typeface="Arial" charset="0"/>
              </a:rPr>
              <a:t> içeren </a:t>
            </a:r>
            <a:r>
              <a:rPr lang="tr-TR" sz="2800" b="1" dirty="0" err="1">
                <a:latin typeface="Arial" charset="0"/>
                <a:cs typeface="Arial" charset="0"/>
              </a:rPr>
              <a:t>kontraseptif</a:t>
            </a:r>
            <a:r>
              <a:rPr lang="tr-TR" sz="2800" b="1" dirty="0">
                <a:latin typeface="Arial" charset="0"/>
                <a:cs typeface="Arial" charset="0"/>
              </a:rPr>
              <a:t> </a:t>
            </a:r>
            <a:r>
              <a:rPr lang="tr-TR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(OK, aylık </a:t>
            </a:r>
            <a:r>
              <a:rPr lang="tr-TR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enjektabl</a:t>
            </a:r>
            <a:r>
              <a:rPr lang="tr-TR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, vaginal ring, </a:t>
            </a:r>
            <a:r>
              <a:rPr lang="tr-TR" sz="2800" b="1" dirty="0" err="1">
                <a:solidFill>
                  <a:schemeClr val="tx1"/>
                </a:solidFill>
                <a:latin typeface="Arial" charset="0"/>
                <a:cs typeface="Arial" charset="0"/>
              </a:rPr>
              <a:t>patch</a:t>
            </a:r>
            <a:r>
              <a:rPr lang="tr-TR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) kullanamaz </a:t>
            </a:r>
            <a:r>
              <a:rPr lang="tr-TR" sz="2800" b="1" dirty="0">
                <a:solidFill>
                  <a:srgbClr val="FF0000"/>
                </a:solidFill>
                <a:latin typeface="Arial" charset="0"/>
                <a:cs typeface="Arial" charset="0"/>
              </a:rPr>
              <a:t>(Kategori 4)</a:t>
            </a:r>
          </a:p>
          <a:p>
            <a:pPr algn="ctr" eaLnBrk="1" hangingPunct="1">
              <a:buFontTx/>
              <a:buNone/>
            </a:pPr>
            <a:endParaRPr lang="tr-TR" sz="2800" b="1" dirty="0">
              <a:latin typeface="Arial" charset="0"/>
              <a:cs typeface="Arial" charset="0"/>
            </a:endParaRPr>
          </a:p>
        </p:txBody>
      </p:sp>
      <p:pic>
        <p:nvPicPr>
          <p:cNvPr id="40962" name="Picture 5" descr="470-2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02661" y="4137045"/>
            <a:ext cx="3175000" cy="1955800"/>
          </a:xfrm>
        </p:spPr>
      </p:pic>
      <p:pic>
        <p:nvPicPr>
          <p:cNvPr id="40963" name="Picture 6" descr="Arrow_comes_by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4" y="3076575"/>
            <a:ext cx="40957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b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938" y="500063"/>
            <a:ext cx="11985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4" descr="nuvari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632" y="3962420"/>
            <a:ext cx="266858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01487" y="856733"/>
            <a:ext cx="11853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VTE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757140"/>
      </p:ext>
    </p:extLst>
  </p:cSld>
  <p:clrMapOvr>
    <a:masterClrMapping/>
  </p:clrMapOvr>
  <p:transition xmlns:p14="http://schemas.microsoft.com/office/powerpoint/2010/main" spd="med">
    <p:split orient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12139" y="569592"/>
            <a:ext cx="8643030" cy="114300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</a:bodyPr>
          <a:lstStyle/>
          <a:p>
            <a:pPr>
              <a:defRPr/>
            </a:pPr>
            <a:r>
              <a:rPr lang="tr-TR" sz="3200" b="1" dirty="0"/>
              <a:t>Oral </a:t>
            </a:r>
            <a:r>
              <a:rPr lang="tr-TR" sz="3200" b="1" dirty="0" err="1"/>
              <a:t>kontraseptiflerle</a:t>
            </a:r>
            <a:r>
              <a:rPr lang="tr-TR" sz="3200" b="1" dirty="0"/>
              <a:t> ilgili hangileri doğru?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983848" y="2148090"/>
            <a:ext cx="10671858" cy="558958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40 yaşından sonra kullanılamaz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18 yaş altında uzun süre kullanılamaz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Ara vermek gerekir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Emzirenler doğum kontrol hapı kullanamaz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Varisleri olanlar kullanamaz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Tiroid hastaları hap kullanamaz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 </a:t>
            </a:r>
            <a:r>
              <a:rPr lang="tr-TR" sz="2100" b="1" i="1" dirty="0" err="1">
                <a:latin typeface="Arial" charset="0"/>
                <a:cs typeface="Arial" charset="0"/>
              </a:rPr>
              <a:t>Antidepresanlar</a:t>
            </a:r>
            <a:r>
              <a:rPr lang="tr-TR" sz="2100" b="1" i="1" dirty="0">
                <a:latin typeface="Arial" charset="0"/>
                <a:cs typeface="Arial" charset="0"/>
              </a:rPr>
              <a:t> hapın koruyuculuğunu azaltır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Antibiyotiklerle hapın koruyuculuğu azalır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Düşük dozlu </a:t>
            </a:r>
            <a:r>
              <a:rPr lang="tr-TR" sz="2100" b="1" i="1" dirty="0" smtClean="0">
                <a:latin typeface="Arial" charset="0"/>
                <a:cs typeface="Arial" charset="0"/>
              </a:rPr>
              <a:t>ilaçlarla </a:t>
            </a:r>
            <a:r>
              <a:rPr lang="tr-TR" sz="2100" b="1" i="1" dirty="0">
                <a:latin typeface="Arial" charset="0"/>
                <a:cs typeface="Arial" charset="0"/>
              </a:rPr>
              <a:t>gebelik oranları daha yüksek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Tüm haplar </a:t>
            </a:r>
            <a:r>
              <a:rPr lang="tr-TR" sz="2100" b="1" i="1" dirty="0" err="1">
                <a:latin typeface="Arial" charset="0"/>
                <a:cs typeface="Arial" charset="0"/>
              </a:rPr>
              <a:t>PMS’de</a:t>
            </a:r>
            <a:r>
              <a:rPr lang="tr-TR" sz="2100" b="1" i="1" dirty="0">
                <a:latin typeface="Arial" charset="0"/>
                <a:cs typeface="Arial" charset="0"/>
              </a:rPr>
              <a:t> etkilidir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Migreni olanlar hiçbir zaman hap kullanamaz</a:t>
            </a:r>
          </a:p>
          <a:p>
            <a:pPr eaLnBrk="1" hangingPunct="1">
              <a:lnSpc>
                <a:spcPct val="80000"/>
              </a:lnSpc>
            </a:pPr>
            <a:r>
              <a:rPr lang="tr-TR" sz="2100" b="1" i="1" dirty="0">
                <a:latin typeface="Arial" charset="0"/>
                <a:cs typeface="Arial" charset="0"/>
              </a:rPr>
              <a:t>Doğum kontrol hapları basit over kistlerini tedavi eder</a:t>
            </a:r>
          </a:p>
          <a:p>
            <a:pPr eaLnBrk="1" hangingPunct="1">
              <a:lnSpc>
                <a:spcPct val="80000"/>
              </a:lnSpc>
            </a:pPr>
            <a:endParaRPr lang="tr-TR" dirty="0">
              <a:latin typeface="Book Antiqua" charset="0"/>
            </a:endParaRPr>
          </a:p>
          <a:p>
            <a:pPr eaLnBrk="1" hangingPunct="1">
              <a:lnSpc>
                <a:spcPct val="80000"/>
              </a:lnSpc>
            </a:pPr>
            <a:endParaRPr lang="tr-TR" dirty="0">
              <a:latin typeface="Book Antiqua" charset="0"/>
            </a:endParaRPr>
          </a:p>
        </p:txBody>
      </p:sp>
      <p:sp>
        <p:nvSpPr>
          <p:cNvPr id="4" name="3 Yatay Kaydırma"/>
          <p:cNvSpPr/>
          <p:nvPr/>
        </p:nvSpPr>
        <p:spPr>
          <a:xfrm>
            <a:off x="7278491" y="2347659"/>
            <a:ext cx="3368439" cy="136176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b="1" i="1" dirty="0">
                <a:solidFill>
                  <a:schemeClr val="bg1"/>
                </a:solidFill>
                <a:latin typeface="Book Antiqua" charset="0"/>
                <a:ea typeface="ＭＳ Ｐゴシック" charset="0"/>
              </a:rPr>
              <a:t>HEPSİ YANLIŞ</a:t>
            </a:r>
          </a:p>
        </p:txBody>
      </p:sp>
    </p:spTree>
    <p:extLst>
      <p:ext uri="{BB962C8B-B14F-4D97-AF65-F5344CB8AC3E}">
        <p14:creationId xmlns:p14="http://schemas.microsoft.com/office/powerpoint/2010/main" val="174378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3 Resim" descr="DSC_087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9320213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5" descr="Dar dikey"/>
          <p:cNvSpPr>
            <a:spLocks noChangeArrowheads="1" noChangeShapeType="1" noTextEdit="1"/>
          </p:cNvSpPr>
          <p:nvPr/>
        </p:nvSpPr>
        <p:spPr bwMode="auto">
          <a:xfrm>
            <a:off x="3614739" y="2924175"/>
            <a:ext cx="4962525" cy="10810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blurRad="63500" dist="46662" dir="2115817" algn="ctr" rotWithShape="0">
                    <a:srgbClr val="000000">
                      <a:alpha val="79999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TEŞEKKÜR EDERİM</a:t>
            </a:r>
          </a:p>
        </p:txBody>
      </p:sp>
    </p:spTree>
    <p:extLst>
      <p:ext uri="{BB962C8B-B14F-4D97-AF65-F5344CB8AC3E}">
        <p14:creationId xmlns:p14="http://schemas.microsoft.com/office/powerpoint/2010/main" val="106995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Oral </a:t>
            </a:r>
            <a:r>
              <a:rPr lang="en-US" dirty="0" err="1" smtClean="0"/>
              <a:t>Kontraseptifler</a:t>
            </a:r>
            <a:r>
              <a:rPr lang="en-US" dirty="0" smtClean="0"/>
              <a:t> - Estrogen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EE 20- 35 mcg </a:t>
            </a:r>
            <a:r>
              <a:rPr lang="en-US" sz="2400" dirty="0" err="1" smtClean="0"/>
              <a:t>veya</a:t>
            </a:r>
            <a:r>
              <a:rPr lang="en-US" sz="2400" dirty="0" smtClean="0"/>
              <a:t> Estradiol</a:t>
            </a:r>
          </a:p>
          <a:p>
            <a:endParaRPr lang="en-US" sz="2400" dirty="0"/>
          </a:p>
          <a:p>
            <a:r>
              <a:rPr lang="en-US" sz="2400" dirty="0" smtClean="0"/>
              <a:t>E </a:t>
            </a:r>
            <a:r>
              <a:rPr lang="en-US" sz="2400" dirty="0" err="1" smtClean="0"/>
              <a:t>dozu</a:t>
            </a:r>
            <a:r>
              <a:rPr lang="en-US" sz="2400" dirty="0" smtClean="0"/>
              <a:t> </a:t>
            </a:r>
            <a:r>
              <a:rPr lang="en-US" sz="2400" dirty="0" err="1" smtClean="0"/>
              <a:t>azaltımı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yan</a:t>
            </a:r>
            <a:r>
              <a:rPr lang="en-US" sz="2400" dirty="0" smtClean="0"/>
              <a:t> </a:t>
            </a:r>
            <a:r>
              <a:rPr lang="en-US" sz="2400" dirty="0" err="1" smtClean="0"/>
              <a:t>etkiler</a:t>
            </a:r>
            <a:r>
              <a:rPr lang="en-US" sz="2400" dirty="0" smtClean="0"/>
              <a:t> </a:t>
            </a:r>
            <a:r>
              <a:rPr lang="en-US" sz="2400" dirty="0" err="1" smtClean="0"/>
              <a:t>azaltılmaya</a:t>
            </a:r>
            <a:r>
              <a:rPr lang="en-US" sz="2400" dirty="0" smtClean="0"/>
              <a:t> </a:t>
            </a:r>
            <a:r>
              <a:rPr lang="en-US" sz="2400" dirty="0" err="1" smtClean="0"/>
              <a:t>çalışılmış</a:t>
            </a:r>
            <a:r>
              <a:rPr lang="en-US" sz="2400" dirty="0" smtClean="0"/>
              <a:t> (VTE, </a:t>
            </a:r>
            <a:r>
              <a:rPr lang="en-US" sz="2400" dirty="0" err="1" smtClean="0"/>
              <a:t>baş</a:t>
            </a:r>
            <a:r>
              <a:rPr lang="en-US" sz="2400" dirty="0" smtClean="0"/>
              <a:t> </a:t>
            </a:r>
            <a:r>
              <a:rPr lang="en-US" sz="2400" dirty="0" err="1" smtClean="0"/>
              <a:t>ağrısı</a:t>
            </a:r>
            <a:r>
              <a:rPr lang="en-US" sz="2400" dirty="0" smtClean="0"/>
              <a:t>, </a:t>
            </a:r>
            <a:r>
              <a:rPr lang="en-US" sz="2400" dirty="0" err="1" smtClean="0"/>
              <a:t>bulantı</a:t>
            </a:r>
            <a:r>
              <a:rPr lang="en-US" sz="2400" dirty="0" smtClean="0"/>
              <a:t>, </a:t>
            </a:r>
            <a:r>
              <a:rPr lang="en-US" sz="2400" dirty="0" err="1" smtClean="0"/>
              <a:t>göğüslerde</a:t>
            </a:r>
            <a:r>
              <a:rPr lang="en-US" sz="2400" dirty="0" smtClean="0"/>
              <a:t> </a:t>
            </a:r>
            <a:r>
              <a:rPr lang="en-US" sz="2400" dirty="0" err="1" smtClean="0"/>
              <a:t>hassasiyet</a:t>
            </a:r>
            <a:r>
              <a:rPr lang="en-US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61128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Progestinler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err="1" smtClean="0"/>
              <a:t>Norethisteron</a:t>
            </a:r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 err="1" smtClean="0"/>
              <a:t>Norgestrel</a:t>
            </a:r>
            <a:r>
              <a:rPr lang="en-US" sz="2800" dirty="0" smtClean="0"/>
              <a:t>, </a:t>
            </a:r>
            <a:r>
              <a:rPr lang="en-US" sz="2800" dirty="0" err="1" smtClean="0"/>
              <a:t>levonorgestrel</a:t>
            </a:r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 err="1" smtClean="0"/>
              <a:t>Desogestrel</a:t>
            </a:r>
            <a:r>
              <a:rPr lang="en-US" sz="2800" dirty="0" smtClean="0"/>
              <a:t>, </a:t>
            </a:r>
            <a:r>
              <a:rPr lang="en-US" sz="2800" dirty="0" err="1" smtClean="0"/>
              <a:t>Gestodene</a:t>
            </a:r>
            <a:r>
              <a:rPr lang="en-US" sz="2800" dirty="0" smtClean="0"/>
              <a:t>, </a:t>
            </a:r>
            <a:r>
              <a:rPr lang="en-US" sz="2800" dirty="0" err="1" smtClean="0"/>
              <a:t>Norgestimate</a:t>
            </a:r>
            <a:endParaRPr lang="en-US" sz="28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800" dirty="0" err="1" smtClean="0"/>
              <a:t>Drospirenone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37269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Farklılıklar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Monofozik</a:t>
            </a:r>
            <a:endParaRPr lang="en-US" sz="2400" dirty="0" smtClean="0"/>
          </a:p>
          <a:p>
            <a:r>
              <a:rPr lang="en-US" sz="2400" dirty="0" err="1" smtClean="0"/>
              <a:t>Qadrifazik</a:t>
            </a:r>
            <a:endParaRPr lang="en-US" sz="2400" dirty="0" smtClean="0"/>
          </a:p>
          <a:p>
            <a:r>
              <a:rPr lang="en-US" sz="2400" dirty="0" smtClean="0"/>
              <a:t>POP- </a:t>
            </a:r>
            <a:r>
              <a:rPr lang="en-US" sz="2400" dirty="0" err="1" smtClean="0"/>
              <a:t>Sadece</a:t>
            </a:r>
            <a:r>
              <a:rPr lang="en-US" sz="2400" dirty="0" smtClean="0"/>
              <a:t> progestin</a:t>
            </a:r>
          </a:p>
          <a:p>
            <a:r>
              <a:rPr lang="en-US" sz="2400" dirty="0" smtClean="0"/>
              <a:t>21/7,  24/4</a:t>
            </a:r>
          </a:p>
        </p:txBody>
      </p:sp>
    </p:spTree>
    <p:extLst>
      <p:ext uri="{BB962C8B-B14F-4D97-AF65-F5344CB8AC3E}">
        <p14:creationId xmlns:p14="http://schemas.microsoft.com/office/powerpoint/2010/main" val="18379732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Meme </a:t>
            </a:r>
            <a:r>
              <a:rPr lang="en-US" dirty="0" err="1" smtClean="0"/>
              <a:t>Kanseri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OK </a:t>
            </a:r>
            <a:r>
              <a:rPr lang="en-US" dirty="0" err="1" smtClean="0"/>
              <a:t>ilişkisi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9424307" cy="37973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Ilk </a:t>
            </a:r>
            <a:r>
              <a:rPr lang="en-US" sz="2400" dirty="0" err="1" smtClean="0"/>
              <a:t>kez</a:t>
            </a:r>
            <a:r>
              <a:rPr lang="en-US" sz="2400" dirty="0" smtClean="0"/>
              <a:t> 1996 </a:t>
            </a:r>
            <a:r>
              <a:rPr lang="en-US" sz="2400" dirty="0" err="1" smtClean="0"/>
              <a:t>yılında</a:t>
            </a:r>
            <a:r>
              <a:rPr lang="en-US" sz="2400" dirty="0" smtClean="0"/>
              <a:t> The Collaborative Group on Hormonal Factors in Breast Cancer</a:t>
            </a:r>
          </a:p>
          <a:p>
            <a:r>
              <a:rPr lang="en-US" sz="2400" dirty="0" smtClean="0"/>
              <a:t>20 </a:t>
            </a:r>
            <a:r>
              <a:rPr lang="en-US" sz="2400" dirty="0" err="1" smtClean="0"/>
              <a:t>ülkenin</a:t>
            </a:r>
            <a:r>
              <a:rPr lang="en-US" sz="2400" dirty="0" smtClean="0"/>
              <a:t> </a:t>
            </a:r>
            <a:r>
              <a:rPr lang="en-US" sz="2400" dirty="0" err="1" smtClean="0"/>
              <a:t>epidemiyolojik</a:t>
            </a:r>
            <a:r>
              <a:rPr lang="en-US" sz="2400" dirty="0" smtClean="0"/>
              <a:t> </a:t>
            </a:r>
            <a:r>
              <a:rPr lang="en-US" sz="2400" dirty="0" err="1" smtClean="0"/>
              <a:t>datası</a:t>
            </a:r>
            <a:r>
              <a:rPr lang="en-US" sz="2400" dirty="0" smtClean="0"/>
              <a:t> </a:t>
            </a:r>
            <a:r>
              <a:rPr lang="en-US" sz="2400" dirty="0" err="1" smtClean="0"/>
              <a:t>incelenmiş</a:t>
            </a:r>
            <a:endParaRPr lang="en-US" sz="2400" dirty="0" smtClean="0"/>
          </a:p>
          <a:p>
            <a:r>
              <a:rPr lang="en-US" sz="2400" dirty="0" smtClean="0"/>
              <a:t>Halen Ok </a:t>
            </a:r>
            <a:r>
              <a:rPr lang="en-US" sz="2400" dirty="0" err="1" smtClean="0"/>
              <a:t>kullananlarda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son 1-4 </a:t>
            </a:r>
            <a:r>
              <a:rPr lang="en-US" sz="2400" dirty="0" err="1" smtClean="0"/>
              <a:t>yılda</a:t>
            </a:r>
            <a:r>
              <a:rPr lang="en-US" sz="2400" dirty="0" smtClean="0"/>
              <a:t> </a:t>
            </a:r>
            <a:r>
              <a:rPr lang="en-US" sz="2400" dirty="0" err="1" smtClean="0"/>
              <a:t>kullananlarda</a:t>
            </a:r>
            <a:r>
              <a:rPr lang="en-US" sz="2400" dirty="0" smtClean="0"/>
              <a:t> meme Ca </a:t>
            </a:r>
            <a:r>
              <a:rPr lang="en-US" sz="2400" dirty="0" err="1" smtClean="0"/>
              <a:t>hafifçe</a:t>
            </a:r>
            <a:r>
              <a:rPr lang="en-US" sz="2400" dirty="0" smtClean="0"/>
              <a:t> </a:t>
            </a:r>
            <a:r>
              <a:rPr lang="en-US" sz="2400" dirty="0" err="1" smtClean="0"/>
              <a:t>yüksek</a:t>
            </a:r>
            <a:r>
              <a:rPr lang="en-US" sz="2400" dirty="0" smtClean="0"/>
              <a:t> </a:t>
            </a:r>
            <a:r>
              <a:rPr lang="en-US" sz="2400" dirty="0" err="1" smtClean="0"/>
              <a:t>bulunmuş</a:t>
            </a:r>
            <a:endParaRPr lang="en-US" sz="2400" dirty="0" smtClean="0"/>
          </a:p>
          <a:p>
            <a:r>
              <a:rPr lang="en-US" sz="2400" dirty="0" err="1" smtClean="0"/>
              <a:t>Hafif</a:t>
            </a:r>
            <a:r>
              <a:rPr lang="en-US" sz="2400" dirty="0" smtClean="0"/>
              <a:t> risk </a:t>
            </a:r>
            <a:r>
              <a:rPr lang="en-US" sz="2400" dirty="0" err="1" smtClean="0"/>
              <a:t>artışı</a:t>
            </a:r>
            <a:r>
              <a:rPr lang="en-US" sz="2400" dirty="0" smtClean="0"/>
              <a:t>, OK </a:t>
            </a:r>
            <a:r>
              <a:rPr lang="en-US" sz="2400" dirty="0" err="1" smtClean="0"/>
              <a:t>kullananların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çok</a:t>
            </a:r>
            <a:r>
              <a:rPr lang="en-US" sz="2400" dirty="0" smtClean="0"/>
              <a:t> meme </a:t>
            </a:r>
            <a:r>
              <a:rPr lang="en-US" sz="2400" dirty="0" err="1" smtClean="0"/>
              <a:t>muayenesi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görüntüleme</a:t>
            </a:r>
            <a:r>
              <a:rPr lang="en-US" sz="2400" dirty="0" smtClean="0"/>
              <a:t> </a:t>
            </a:r>
            <a:r>
              <a:rPr lang="en-US" sz="2400" dirty="0" err="1" smtClean="0"/>
              <a:t>yaptırmasına</a:t>
            </a:r>
            <a:r>
              <a:rPr lang="en-US" sz="2400" dirty="0" smtClean="0"/>
              <a:t> </a:t>
            </a:r>
            <a:r>
              <a:rPr lang="en-US" sz="2400" dirty="0" err="1" smtClean="0"/>
              <a:t>bağlanmış</a:t>
            </a:r>
            <a:endParaRPr lang="en-US" sz="2400" dirty="0" smtClean="0"/>
          </a:p>
          <a:p>
            <a:r>
              <a:rPr lang="en-US" sz="2400" dirty="0" smtClean="0"/>
              <a:t>SONUÇ: OK </a:t>
            </a:r>
            <a:r>
              <a:rPr lang="en-US" sz="2400" dirty="0" err="1" smtClean="0"/>
              <a:t>kullananlarda</a:t>
            </a:r>
            <a:r>
              <a:rPr lang="en-US" sz="2400" dirty="0" smtClean="0"/>
              <a:t> meme Ca </a:t>
            </a:r>
            <a:r>
              <a:rPr lang="en-US" sz="2400" dirty="0" err="1" smtClean="0"/>
              <a:t>riski</a:t>
            </a:r>
            <a:r>
              <a:rPr lang="en-US" sz="2400" dirty="0" smtClean="0"/>
              <a:t> </a:t>
            </a:r>
            <a:r>
              <a:rPr lang="en-US" sz="2400" dirty="0" err="1" smtClean="0"/>
              <a:t>hafifçe</a:t>
            </a:r>
            <a:r>
              <a:rPr lang="en-US" sz="2400" dirty="0" smtClean="0"/>
              <a:t> </a:t>
            </a:r>
            <a:r>
              <a:rPr lang="en-US" sz="2400" dirty="0" err="1" smtClean="0"/>
              <a:t>artıyor</a:t>
            </a:r>
            <a:r>
              <a:rPr lang="en-US" sz="2400" dirty="0" smtClean="0"/>
              <a:t>, </a:t>
            </a:r>
            <a:r>
              <a:rPr lang="en-US" sz="2400" dirty="0" err="1" smtClean="0"/>
              <a:t>ancak</a:t>
            </a:r>
            <a:r>
              <a:rPr lang="en-US" sz="2400" dirty="0" smtClean="0"/>
              <a:t> </a:t>
            </a:r>
            <a:r>
              <a:rPr lang="en-US" sz="2400" dirty="0" err="1" smtClean="0"/>
              <a:t>bu</a:t>
            </a:r>
            <a:r>
              <a:rPr lang="en-US" sz="2400" dirty="0" smtClean="0"/>
              <a:t> </a:t>
            </a:r>
            <a:r>
              <a:rPr lang="en-US" sz="2400" dirty="0" err="1" smtClean="0"/>
              <a:t>kanserler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iyi</a:t>
            </a:r>
            <a:r>
              <a:rPr lang="en-US" sz="2400" dirty="0" smtClean="0"/>
              <a:t> </a:t>
            </a:r>
            <a:r>
              <a:rPr lang="en-US" sz="2400" dirty="0" err="1" smtClean="0"/>
              <a:t>seyirli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8471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Başlık"/>
          <p:cNvSpPr>
            <a:spLocks noGrp="1"/>
          </p:cNvSpPr>
          <p:nvPr>
            <p:ph type="title"/>
          </p:nvPr>
        </p:nvSpPr>
        <p:spPr>
          <a:xfrm>
            <a:off x="1570058" y="439838"/>
            <a:ext cx="7467600" cy="1143000"/>
          </a:xfrm>
        </p:spPr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</a:bodyPr>
          <a:lstStyle/>
          <a:p>
            <a:pPr>
              <a:defRPr/>
            </a:pPr>
            <a:r>
              <a:rPr lang="tr-TR" dirty="0" smtClean="0">
                <a:solidFill>
                  <a:schemeClr val="bg1"/>
                </a:solidFill>
                <a:ea typeface="+mj-ea"/>
                <a:cs typeface="+mj-cs"/>
              </a:rPr>
              <a:t>NASIL KULLANALIM 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80618" y="2303362"/>
            <a:ext cx="9722734" cy="4554638"/>
          </a:xfrm>
        </p:spPr>
        <p:txBody>
          <a:bodyPr>
            <a:normAutofit/>
          </a:bodyPr>
          <a:lstStyle/>
          <a:p>
            <a:pPr marL="419100" indent="-382588">
              <a:buFont typeface="Wingdings 2" charset="0"/>
              <a:buChar char=""/>
            </a:pPr>
            <a:r>
              <a:rPr lang="tr-TR" sz="2600" dirty="0">
                <a:solidFill>
                  <a:schemeClr val="tx1"/>
                </a:solidFill>
                <a:latin typeface="+mj-lt"/>
              </a:rPr>
              <a:t>Ara kanamalarda </a:t>
            </a:r>
            <a:r>
              <a:rPr lang="tr-TR" sz="2600" dirty="0" err="1">
                <a:solidFill>
                  <a:schemeClr val="tx1"/>
                </a:solidFill>
                <a:latin typeface="+mj-lt"/>
              </a:rPr>
              <a:t>estrogen</a:t>
            </a:r>
            <a:r>
              <a:rPr lang="tr-TR" sz="2600" dirty="0">
                <a:solidFill>
                  <a:schemeClr val="tx1"/>
                </a:solidFill>
                <a:latin typeface="+mj-lt"/>
              </a:rPr>
              <a:t> dozu arttırılmalı</a:t>
            </a:r>
          </a:p>
          <a:p>
            <a:pPr marL="419100" indent="-382588">
              <a:buFont typeface="Wingdings 2" charset="0"/>
              <a:buChar char=""/>
            </a:pPr>
            <a:endParaRPr lang="tr-TR" sz="2600" dirty="0">
              <a:solidFill>
                <a:schemeClr val="tx1"/>
              </a:solidFill>
              <a:latin typeface="+mj-lt"/>
            </a:endParaRPr>
          </a:p>
          <a:p>
            <a:pPr marL="419100" indent="-382588">
              <a:buFont typeface="Wingdings 2" charset="0"/>
              <a:buChar char=""/>
            </a:pPr>
            <a:r>
              <a:rPr lang="tr-TR" sz="2600" dirty="0">
                <a:solidFill>
                  <a:schemeClr val="tx1"/>
                </a:solidFill>
                <a:latin typeface="+mj-lt"/>
                <a:cs typeface="Arial" charset="0"/>
              </a:rPr>
              <a:t>Çekilme kanamalarının az olması durumunda (hasta şikayet ediyorsa)  </a:t>
            </a:r>
            <a:r>
              <a:rPr lang="tr-TR" sz="2600" dirty="0" err="1">
                <a:solidFill>
                  <a:schemeClr val="tx1"/>
                </a:solidFill>
                <a:latin typeface="+mj-lt"/>
                <a:cs typeface="Arial" charset="0"/>
              </a:rPr>
              <a:t>estrogen</a:t>
            </a:r>
            <a:r>
              <a:rPr lang="tr-TR" sz="2600" dirty="0">
                <a:solidFill>
                  <a:schemeClr val="tx1"/>
                </a:solidFill>
                <a:latin typeface="+mj-lt"/>
                <a:cs typeface="Arial" charset="0"/>
              </a:rPr>
              <a:t> dozu arttırılabilir</a:t>
            </a:r>
          </a:p>
          <a:p>
            <a:pPr marL="419100" indent="-382588">
              <a:buFont typeface="Wingdings 2" charset="0"/>
              <a:buChar char=""/>
            </a:pPr>
            <a:endParaRPr lang="tr-TR" sz="2600" dirty="0">
              <a:solidFill>
                <a:schemeClr val="tx1"/>
              </a:solidFill>
              <a:latin typeface="+mj-lt"/>
              <a:cs typeface="Arial" charset="0"/>
            </a:endParaRPr>
          </a:p>
          <a:p>
            <a:pPr marL="419100" indent="-382588">
              <a:buFont typeface="Wingdings 2" charset="0"/>
              <a:buChar char=""/>
            </a:pPr>
            <a:r>
              <a:rPr lang="tr-TR" sz="2600" dirty="0">
                <a:solidFill>
                  <a:schemeClr val="tx1"/>
                </a:solidFill>
                <a:latin typeface="+mj-lt"/>
                <a:cs typeface="Arial" charset="0"/>
              </a:rPr>
              <a:t>Memelerde gerginlik, hassasiyet olduğunda </a:t>
            </a:r>
            <a:r>
              <a:rPr lang="tr-TR" sz="2600" dirty="0" err="1">
                <a:solidFill>
                  <a:schemeClr val="tx1"/>
                </a:solidFill>
                <a:latin typeface="+mj-lt"/>
                <a:cs typeface="Arial" charset="0"/>
              </a:rPr>
              <a:t>estrogen</a:t>
            </a:r>
            <a:r>
              <a:rPr lang="tr-TR" sz="2600" dirty="0">
                <a:solidFill>
                  <a:schemeClr val="tx1"/>
                </a:solidFill>
                <a:latin typeface="+mj-lt"/>
                <a:cs typeface="Arial" charset="0"/>
              </a:rPr>
              <a:t> dozu azaltılabilir</a:t>
            </a:r>
          </a:p>
          <a:p>
            <a:pPr marL="419100" indent="-382588">
              <a:buFont typeface="Wingdings 2" charset="0"/>
              <a:buChar char=""/>
            </a:pPr>
            <a:endParaRPr lang="tr-TR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56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Meme Ca </a:t>
            </a:r>
            <a:r>
              <a:rPr lang="mr-IN" dirty="0" smtClean="0"/>
              <a:t>–</a:t>
            </a:r>
            <a:r>
              <a:rPr lang="en-US" dirty="0" smtClean="0"/>
              <a:t> OK </a:t>
            </a:r>
            <a:r>
              <a:rPr lang="en-US" dirty="0" err="1" smtClean="0"/>
              <a:t>Kullanımı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8000 </a:t>
            </a:r>
            <a:r>
              <a:rPr lang="en-US" sz="2800" dirty="0" err="1" smtClean="0"/>
              <a:t>kadın</a:t>
            </a:r>
            <a:r>
              <a:rPr lang="en-US" sz="2800" dirty="0" smtClean="0"/>
              <a:t>, </a:t>
            </a:r>
            <a:r>
              <a:rPr lang="en-US" sz="2800" dirty="0" err="1" smtClean="0"/>
              <a:t>yarısı</a:t>
            </a:r>
            <a:r>
              <a:rPr lang="en-US" sz="2800" dirty="0" smtClean="0"/>
              <a:t> meme Ca</a:t>
            </a:r>
          </a:p>
          <a:p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önce</a:t>
            </a:r>
            <a:r>
              <a:rPr lang="en-US" sz="2800" dirty="0" smtClean="0"/>
              <a:t> </a:t>
            </a:r>
            <a:r>
              <a:rPr lang="en-US" sz="2800" dirty="0" err="1" smtClean="0"/>
              <a:t>veya</a:t>
            </a:r>
            <a:r>
              <a:rPr lang="en-US" sz="2800" dirty="0" smtClean="0"/>
              <a:t> </a:t>
            </a:r>
            <a:r>
              <a:rPr lang="en-US" sz="2800" dirty="0" err="1" smtClean="0"/>
              <a:t>şu</a:t>
            </a:r>
            <a:r>
              <a:rPr lang="en-US" sz="2800" dirty="0" smtClean="0"/>
              <a:t> </a:t>
            </a:r>
            <a:r>
              <a:rPr lang="en-US" sz="2800" dirty="0" err="1" smtClean="0"/>
              <a:t>anda</a:t>
            </a:r>
            <a:r>
              <a:rPr lang="en-US" sz="2800" dirty="0" smtClean="0"/>
              <a:t> </a:t>
            </a:r>
            <a:r>
              <a:rPr lang="en-US" sz="2800" dirty="0" err="1" smtClean="0"/>
              <a:t>kullananlar</a:t>
            </a:r>
            <a:r>
              <a:rPr lang="en-US" sz="2800" dirty="0" smtClean="0"/>
              <a:t>  </a:t>
            </a:r>
            <a:r>
              <a:rPr lang="en-US" sz="2800" dirty="0" err="1" smtClean="0"/>
              <a:t>ile</a:t>
            </a:r>
            <a:r>
              <a:rPr lang="en-US" sz="2800" dirty="0" smtClean="0"/>
              <a:t> </a:t>
            </a:r>
            <a:r>
              <a:rPr lang="en-US" sz="2800" dirty="0" err="1" smtClean="0"/>
              <a:t>hiç</a:t>
            </a:r>
            <a:r>
              <a:rPr lang="en-US" sz="2800" dirty="0" smtClean="0"/>
              <a:t> </a:t>
            </a:r>
            <a:r>
              <a:rPr lang="en-US" sz="2800" dirty="0" err="1" smtClean="0"/>
              <a:t>kullanmayanlar</a:t>
            </a:r>
            <a:r>
              <a:rPr lang="en-US" sz="2800" dirty="0" smtClean="0"/>
              <a:t> </a:t>
            </a:r>
            <a:r>
              <a:rPr lang="en-US" sz="2800" dirty="0" err="1" smtClean="0"/>
              <a:t>arasında</a:t>
            </a:r>
            <a:r>
              <a:rPr lang="en-US" sz="2800" dirty="0" smtClean="0"/>
              <a:t> </a:t>
            </a:r>
            <a:r>
              <a:rPr lang="en-US" sz="2800" dirty="0" err="1" smtClean="0"/>
              <a:t>fark</a:t>
            </a:r>
            <a:r>
              <a:rPr lang="en-US" sz="2800" dirty="0" smtClean="0"/>
              <a:t> yok</a:t>
            </a:r>
            <a:r>
              <a:rPr lang="en-US" sz="2800" dirty="0"/>
              <a:t> </a:t>
            </a:r>
            <a:r>
              <a:rPr lang="en-US" sz="2800" dirty="0" smtClean="0"/>
              <a:t> (OR 0.9, %95 CI, 0.8-1.0; OR 1.0, %95 CI 0.8-1.0)</a:t>
            </a:r>
          </a:p>
          <a:p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/>
            </a:r>
            <a:br>
              <a:rPr lang="en-US" sz="2800" dirty="0"/>
            </a:br>
            <a:r>
              <a:rPr lang="en-US" sz="2200" dirty="0" err="1"/>
              <a:t>Marchbanks</a:t>
            </a:r>
            <a:r>
              <a:rPr lang="en-US" sz="2200" dirty="0"/>
              <a:t> PA, </a:t>
            </a:r>
            <a:r>
              <a:rPr lang="en-US" sz="2200" i="1" dirty="0" smtClean="0"/>
              <a:t>N </a:t>
            </a:r>
            <a:r>
              <a:rPr lang="en-US" sz="2200" i="1" dirty="0" err="1"/>
              <a:t>Engl</a:t>
            </a:r>
            <a:r>
              <a:rPr lang="en-US" sz="2200" i="1" dirty="0"/>
              <a:t> J Med</a:t>
            </a:r>
            <a:r>
              <a:rPr lang="en-US" sz="2200" dirty="0"/>
              <a:t>. 2002 Jun 27. 346 (26):2025-32</a:t>
            </a:r>
            <a:endParaRPr lang="en-US" sz="2800" dirty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916702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Serviks</a:t>
            </a:r>
            <a:r>
              <a:rPr lang="en-US" dirty="0" smtClean="0"/>
              <a:t> 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Ok </a:t>
            </a:r>
            <a:r>
              <a:rPr lang="en-US" sz="2400" dirty="0" err="1" smtClean="0"/>
              <a:t>kullanımı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serviks</a:t>
            </a:r>
            <a:r>
              <a:rPr lang="en-US" sz="2400" dirty="0" smtClean="0"/>
              <a:t> Ca </a:t>
            </a:r>
            <a:r>
              <a:rPr lang="en-US" sz="2400" dirty="0" err="1" smtClean="0"/>
              <a:t>ilişkisi</a:t>
            </a:r>
            <a:r>
              <a:rPr lang="en-US" sz="2400" dirty="0" smtClean="0"/>
              <a:t> </a:t>
            </a:r>
            <a:r>
              <a:rPr lang="en-US" sz="2400" dirty="0" err="1" smtClean="0"/>
              <a:t>tartışmalı</a:t>
            </a:r>
            <a:endParaRPr lang="en-US" sz="2400" dirty="0" smtClean="0"/>
          </a:p>
          <a:p>
            <a:r>
              <a:rPr lang="en-US" sz="2400" dirty="0" err="1" smtClean="0"/>
              <a:t>Zayıf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ilişki</a:t>
            </a:r>
            <a:r>
              <a:rPr lang="en-US" sz="2400" dirty="0" smtClean="0"/>
              <a:t> </a:t>
            </a:r>
            <a:r>
              <a:rPr lang="en-US" sz="2400" dirty="0" err="1" smtClean="0"/>
              <a:t>bulunmuş</a:t>
            </a:r>
            <a:endParaRPr lang="en-US" sz="2400" dirty="0" smtClean="0"/>
          </a:p>
          <a:p>
            <a:r>
              <a:rPr lang="en-US" sz="2400" dirty="0" err="1" smtClean="0"/>
              <a:t>Önemli</a:t>
            </a:r>
            <a:r>
              <a:rPr lang="en-US" sz="2400" dirty="0" smtClean="0"/>
              <a:t> risk </a:t>
            </a:r>
            <a:r>
              <a:rPr lang="en-US" sz="2400" dirty="0" err="1" smtClean="0"/>
              <a:t>faktörleri</a:t>
            </a:r>
            <a:r>
              <a:rPr lang="en-US" sz="2400" dirty="0" smtClean="0"/>
              <a:t> HPV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erken</a:t>
            </a:r>
            <a:r>
              <a:rPr lang="en-US" sz="2400" dirty="0" smtClean="0"/>
              <a:t> </a:t>
            </a:r>
            <a:r>
              <a:rPr lang="en-US" sz="2400" dirty="0" err="1" smtClean="0"/>
              <a:t>yaşta</a:t>
            </a:r>
            <a:r>
              <a:rPr lang="en-US" sz="2400" dirty="0" smtClean="0"/>
              <a:t> </a:t>
            </a:r>
            <a:r>
              <a:rPr lang="en-US" sz="2400" dirty="0" err="1" smtClean="0"/>
              <a:t>cinsel</a:t>
            </a:r>
            <a:r>
              <a:rPr lang="en-US" sz="2400" dirty="0" smtClean="0"/>
              <a:t> </a:t>
            </a:r>
            <a:r>
              <a:rPr lang="en-US" sz="2400" dirty="0" err="1" smtClean="0"/>
              <a:t>temas</a:t>
            </a:r>
            <a:endParaRPr lang="en-US" sz="2400" dirty="0" smtClean="0"/>
          </a:p>
          <a:p>
            <a:r>
              <a:rPr lang="en-US" sz="2400" dirty="0" smtClean="0"/>
              <a:t>OK </a:t>
            </a:r>
            <a:r>
              <a:rPr lang="en-US" sz="2400" dirty="0" err="1" smtClean="0"/>
              <a:t>kullananalarda</a:t>
            </a:r>
            <a:r>
              <a:rPr lang="en-US" sz="2400" dirty="0" smtClean="0"/>
              <a:t> </a:t>
            </a:r>
            <a:r>
              <a:rPr lang="en-US" sz="2400" dirty="0" err="1" smtClean="0"/>
              <a:t>yıllık</a:t>
            </a:r>
            <a:r>
              <a:rPr lang="en-US" sz="2400" dirty="0" smtClean="0"/>
              <a:t> PAP smear </a:t>
            </a:r>
            <a:r>
              <a:rPr lang="en-US" sz="2400" dirty="0" err="1" smtClean="0"/>
              <a:t>dışında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şeye</a:t>
            </a:r>
            <a:r>
              <a:rPr lang="en-US" sz="2400" dirty="0" smtClean="0"/>
              <a:t> </a:t>
            </a:r>
            <a:r>
              <a:rPr lang="en-US" sz="2400" dirty="0" err="1" smtClean="0"/>
              <a:t>gerek</a:t>
            </a:r>
            <a:r>
              <a:rPr lang="en-US" sz="2400" dirty="0" smtClean="0"/>
              <a:t> yok</a:t>
            </a:r>
          </a:p>
        </p:txBody>
      </p:sp>
    </p:spTree>
    <p:extLst>
      <p:ext uri="{BB962C8B-B14F-4D97-AF65-F5344CB8AC3E}">
        <p14:creationId xmlns:p14="http://schemas.microsoft.com/office/powerpoint/2010/main" val="16712391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 </a:t>
            </a:r>
            <a:r>
              <a:rPr lang="mr-IN" dirty="0" smtClean="0"/>
              <a:t>–</a:t>
            </a:r>
            <a:r>
              <a:rPr lang="en-US" dirty="0" smtClean="0"/>
              <a:t> Medical Eligibility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26649"/>
            <a:ext cx="8825659" cy="34163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Kısıtlama</a:t>
            </a:r>
            <a:r>
              <a:rPr lang="en-US" sz="2400" dirty="0" smtClean="0"/>
              <a:t> yok </a:t>
            </a:r>
            <a:r>
              <a:rPr lang="mr-IN" sz="2400" dirty="0" smtClean="0"/>
              <a:t>–</a:t>
            </a:r>
            <a:r>
              <a:rPr lang="en-US" sz="2400" dirty="0" smtClean="0"/>
              <a:t> </a:t>
            </a:r>
            <a:r>
              <a:rPr lang="en-US" sz="2400" dirty="0" err="1" smtClean="0"/>
              <a:t>yöntem</a:t>
            </a:r>
            <a:r>
              <a:rPr lang="en-US" sz="2400" dirty="0" smtClean="0"/>
              <a:t> </a:t>
            </a:r>
            <a:r>
              <a:rPr lang="en-US" sz="2400" dirty="0" err="1" smtClean="0"/>
              <a:t>kullanılabilir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Avantajları</a:t>
            </a:r>
            <a:r>
              <a:rPr lang="en-US" sz="2400" dirty="0" smtClean="0"/>
              <a:t> </a:t>
            </a:r>
            <a:r>
              <a:rPr lang="en-US" sz="2400" dirty="0" err="1" smtClean="0"/>
              <a:t>risklerinden</a:t>
            </a:r>
            <a:r>
              <a:rPr lang="en-US" sz="2400" dirty="0" smtClean="0"/>
              <a:t> </a:t>
            </a:r>
            <a:r>
              <a:rPr lang="en-US" sz="2400" dirty="0" err="1" smtClean="0"/>
              <a:t>fazla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/>
              <a:t>Riskleri</a:t>
            </a:r>
            <a:r>
              <a:rPr lang="en-US" sz="2400" dirty="0" smtClean="0"/>
              <a:t> </a:t>
            </a:r>
            <a:r>
              <a:rPr lang="en-US" sz="2400" dirty="0" err="1" smtClean="0"/>
              <a:t>avantajlarından</a:t>
            </a:r>
            <a:r>
              <a:rPr lang="en-US" sz="2400" dirty="0" smtClean="0"/>
              <a:t> </a:t>
            </a:r>
            <a:r>
              <a:rPr lang="en-US" sz="2400" dirty="0" err="1" smtClean="0"/>
              <a:t>fazla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Kabul </a:t>
            </a:r>
            <a:r>
              <a:rPr lang="en-US" sz="2400" dirty="0" err="1" smtClean="0"/>
              <a:t>edilemez</a:t>
            </a:r>
            <a:r>
              <a:rPr lang="en-US" sz="2400" dirty="0" smtClean="0"/>
              <a:t> </a:t>
            </a:r>
            <a:r>
              <a:rPr lang="en-US" sz="2400" dirty="0" err="1" smtClean="0"/>
              <a:t>sağlık</a:t>
            </a:r>
            <a:r>
              <a:rPr lang="en-US" sz="2400" dirty="0" smtClean="0"/>
              <a:t> </a:t>
            </a:r>
            <a:r>
              <a:rPr lang="en-US" sz="2400" dirty="0" err="1" smtClean="0"/>
              <a:t>riskleri</a:t>
            </a:r>
            <a:r>
              <a:rPr lang="en-US" sz="2400" dirty="0" smtClean="0"/>
              <a:t>-  </a:t>
            </a:r>
            <a:r>
              <a:rPr lang="en-US" sz="2400" dirty="0" err="1" smtClean="0"/>
              <a:t>yöntem</a:t>
            </a:r>
            <a:r>
              <a:rPr lang="en-US" sz="2400" dirty="0" smtClean="0"/>
              <a:t> </a:t>
            </a:r>
            <a:r>
              <a:rPr lang="en-US" sz="2400" dirty="0" err="1" smtClean="0"/>
              <a:t>kullanılmamalı</a:t>
            </a: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881759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61" y="365125"/>
            <a:ext cx="10102101" cy="6326365"/>
          </a:xfrm>
        </p:spPr>
      </p:pic>
    </p:spTree>
    <p:extLst>
      <p:ext uri="{BB962C8B-B14F-4D97-AF65-F5344CB8AC3E}">
        <p14:creationId xmlns:p14="http://schemas.microsoft.com/office/powerpoint/2010/main" val="11352243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925" y="216541"/>
            <a:ext cx="8772525" cy="6475781"/>
          </a:xfrm>
        </p:spPr>
      </p:pic>
    </p:spTree>
    <p:extLst>
      <p:ext uri="{BB962C8B-B14F-4D97-AF65-F5344CB8AC3E}">
        <p14:creationId xmlns:p14="http://schemas.microsoft.com/office/powerpoint/2010/main" val="14714683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60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err="1" smtClean="0"/>
              <a:t>Başlama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7400"/>
            <a:ext cx="10515600" cy="3871762"/>
          </a:xfrm>
        </p:spPr>
        <p:txBody>
          <a:bodyPr>
            <a:normAutofit/>
          </a:bodyPr>
          <a:lstStyle/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200" dirty="0" smtClean="0"/>
          </a:p>
          <a:p>
            <a:pPr marL="342900" lvl="1" indent="-342900" defTabSz="914400">
              <a:spcBef>
                <a:spcPts val="0"/>
              </a:spcBef>
              <a:buClrTx/>
              <a:buSzTx/>
            </a:pPr>
            <a:r>
              <a:rPr lang="en-US" sz="2400" dirty="0" err="1" smtClean="0"/>
              <a:t>Gebelik</a:t>
            </a:r>
            <a:r>
              <a:rPr lang="en-US" sz="2400" dirty="0" smtClean="0"/>
              <a:t> </a:t>
            </a:r>
            <a:r>
              <a:rPr lang="en-US" sz="2400" dirty="0" err="1" smtClean="0"/>
              <a:t>yoksa</a:t>
            </a:r>
            <a:r>
              <a:rPr lang="en-US" sz="2400" dirty="0" smtClean="0"/>
              <a:t> </a:t>
            </a:r>
            <a:r>
              <a:rPr lang="en-US" sz="2400" dirty="0" err="1" smtClean="0"/>
              <a:t>herhangi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zamanda</a:t>
            </a:r>
            <a:r>
              <a:rPr lang="en-US" sz="2400" dirty="0" smtClean="0"/>
              <a:t> </a:t>
            </a:r>
            <a:r>
              <a:rPr lang="en-US" sz="2400" dirty="0" err="1" smtClean="0"/>
              <a:t>başlanabilir</a:t>
            </a:r>
            <a:endParaRPr lang="en-US" sz="2400" dirty="0" smtClean="0"/>
          </a:p>
          <a:p>
            <a:pPr marL="342900" lvl="1" indent="-342900" defTabSz="914400">
              <a:spcBef>
                <a:spcPts val="0"/>
              </a:spcBef>
              <a:buClrTx/>
              <a:buSzTx/>
            </a:pPr>
            <a:endParaRPr lang="en-US" sz="2400" dirty="0" smtClean="0"/>
          </a:p>
          <a:p>
            <a:pPr marL="342900" lvl="1" indent="-342900" defTabSz="914400">
              <a:spcBef>
                <a:spcPts val="0"/>
              </a:spcBef>
              <a:buClrTx/>
              <a:buSzTx/>
            </a:pPr>
            <a:r>
              <a:rPr lang="en-US" sz="2400" dirty="0" err="1" smtClean="0"/>
              <a:t>Siklusun</a:t>
            </a:r>
            <a:r>
              <a:rPr lang="en-US" sz="2400" dirty="0" smtClean="0"/>
              <a:t> ilk 5 </a:t>
            </a:r>
            <a:r>
              <a:rPr lang="en-US" sz="2400" dirty="0" err="1" smtClean="0"/>
              <a:t>günü</a:t>
            </a:r>
            <a:r>
              <a:rPr lang="en-US" sz="2400" dirty="0" smtClean="0"/>
              <a:t> </a:t>
            </a:r>
            <a:r>
              <a:rPr lang="en-US" sz="2400" dirty="0" err="1" smtClean="0"/>
              <a:t>içinde</a:t>
            </a:r>
            <a:r>
              <a:rPr lang="en-US" sz="2400" dirty="0" smtClean="0"/>
              <a:t> </a:t>
            </a:r>
            <a:r>
              <a:rPr lang="en-US" sz="2400" dirty="0" err="1" smtClean="0"/>
              <a:t>başlanmışsa</a:t>
            </a:r>
            <a:r>
              <a:rPr lang="en-US" sz="2400" dirty="0" smtClean="0"/>
              <a:t> </a:t>
            </a:r>
            <a:r>
              <a:rPr lang="en-US" sz="2400" dirty="0" err="1" smtClean="0"/>
              <a:t>ek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yönteme</a:t>
            </a:r>
            <a:r>
              <a:rPr lang="en-US" sz="2400" dirty="0" smtClean="0"/>
              <a:t> </a:t>
            </a:r>
            <a:r>
              <a:rPr lang="en-US" sz="2400" dirty="0" err="1" smtClean="0"/>
              <a:t>gerek</a:t>
            </a:r>
            <a:r>
              <a:rPr lang="en-US" sz="2400" dirty="0" smtClean="0"/>
              <a:t> </a:t>
            </a:r>
            <a:r>
              <a:rPr lang="en-US" sz="2400" dirty="0" err="1" smtClean="0"/>
              <a:t>yoktur</a:t>
            </a:r>
            <a:endParaRPr lang="en-US" sz="2400" dirty="0" smtClean="0"/>
          </a:p>
          <a:p>
            <a:pPr marL="342900" lvl="1" indent="-342900" defTabSz="914400">
              <a:spcBef>
                <a:spcPts val="0"/>
              </a:spcBef>
              <a:buClrTx/>
              <a:buSzTx/>
            </a:pPr>
            <a:endParaRPr lang="en-US" sz="2400" dirty="0"/>
          </a:p>
          <a:p>
            <a:pPr marL="342900" lvl="1" indent="-342900" defTabSz="914400">
              <a:spcBef>
                <a:spcPts val="0"/>
              </a:spcBef>
              <a:buClrTx/>
              <a:buSzTx/>
            </a:pPr>
            <a:r>
              <a:rPr lang="en-US" sz="2400" dirty="0" err="1" smtClean="0"/>
              <a:t>Beşinci</a:t>
            </a:r>
            <a:r>
              <a:rPr lang="en-US" sz="2400" dirty="0" smtClean="0"/>
              <a:t> </a:t>
            </a:r>
            <a:r>
              <a:rPr lang="en-US" sz="2400" dirty="0" err="1" smtClean="0"/>
              <a:t>günden</a:t>
            </a:r>
            <a:r>
              <a:rPr lang="en-US" sz="2400" dirty="0" smtClean="0"/>
              <a:t> </a:t>
            </a:r>
            <a:r>
              <a:rPr lang="en-US" sz="2400" dirty="0" err="1" smtClean="0"/>
              <a:t>sonra</a:t>
            </a:r>
            <a:r>
              <a:rPr lang="en-US" sz="2400" dirty="0" smtClean="0"/>
              <a:t> </a:t>
            </a:r>
            <a:r>
              <a:rPr lang="en-US" sz="2400" dirty="0" err="1" smtClean="0"/>
              <a:t>başlanmışsa</a:t>
            </a:r>
            <a:r>
              <a:rPr lang="en-US" sz="2400" dirty="0" smtClean="0"/>
              <a:t> -backup- </a:t>
            </a:r>
            <a:r>
              <a:rPr lang="en-US" sz="2400" dirty="0" err="1" smtClean="0"/>
              <a:t>ya</a:t>
            </a:r>
            <a:r>
              <a:rPr lang="en-US" sz="2400" dirty="0" smtClean="0"/>
              <a:t> </a:t>
            </a:r>
            <a:r>
              <a:rPr lang="en-US" sz="2400" dirty="0" err="1" smtClean="0"/>
              <a:t>ilişki</a:t>
            </a:r>
            <a:r>
              <a:rPr lang="en-US" sz="2400" dirty="0" smtClean="0"/>
              <a:t> </a:t>
            </a:r>
            <a:r>
              <a:rPr lang="en-US" sz="2400" dirty="0" err="1" smtClean="0"/>
              <a:t>olmamalı</a:t>
            </a:r>
            <a:r>
              <a:rPr lang="en-US" sz="2400" dirty="0" smtClean="0"/>
              <a:t> </a:t>
            </a:r>
            <a:r>
              <a:rPr lang="en-US" sz="2400" dirty="0" err="1" smtClean="0"/>
              <a:t>veya</a:t>
            </a:r>
            <a:r>
              <a:rPr lang="en-US" sz="2400" dirty="0" smtClean="0"/>
              <a:t> </a:t>
            </a:r>
            <a:r>
              <a:rPr lang="en-US" sz="2400" dirty="0" err="1" smtClean="0"/>
              <a:t>ek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yöntem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korunmalıdır</a:t>
            </a:r>
            <a:endParaRPr lang="en-US" sz="2400" dirty="0" smtClean="0"/>
          </a:p>
          <a:p>
            <a:pPr marL="342900" lvl="1" indent="-342900" defTabSz="914400">
              <a:spcBef>
                <a:spcPts val="0"/>
              </a:spcBef>
              <a:buClrTx/>
              <a:buSzTx/>
            </a:pPr>
            <a:endParaRPr lang="en-US" sz="2200" dirty="0" smtClean="0"/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5833987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Başlangıçta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Anamnez</a:t>
            </a:r>
            <a:endParaRPr lang="en-US" sz="2400" dirty="0" smtClean="0"/>
          </a:p>
          <a:p>
            <a:r>
              <a:rPr lang="en-US" sz="2400" dirty="0" err="1" smtClean="0"/>
              <a:t>Kan</a:t>
            </a:r>
            <a:r>
              <a:rPr lang="en-US" sz="2400" dirty="0" smtClean="0"/>
              <a:t> </a:t>
            </a:r>
            <a:r>
              <a:rPr lang="en-US" sz="2400" dirty="0" err="1" smtClean="0"/>
              <a:t>basıncı</a:t>
            </a:r>
            <a:r>
              <a:rPr lang="en-US" sz="2400" dirty="0" smtClean="0"/>
              <a:t> </a:t>
            </a:r>
            <a:r>
              <a:rPr lang="en-US" sz="2400" dirty="0" err="1" smtClean="0"/>
              <a:t>kontrolü</a:t>
            </a:r>
            <a:endParaRPr lang="en-US" sz="2400" dirty="0" smtClean="0"/>
          </a:p>
          <a:p>
            <a:r>
              <a:rPr lang="en-US" sz="2400" dirty="0" smtClean="0"/>
              <a:t>Kilo, BMI</a:t>
            </a:r>
          </a:p>
          <a:p>
            <a:r>
              <a:rPr lang="en-US" sz="2400" dirty="0" err="1" smtClean="0"/>
              <a:t>Herhangi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teste </a:t>
            </a:r>
            <a:r>
              <a:rPr lang="en-US" sz="2400" dirty="0" err="1" smtClean="0"/>
              <a:t>gerek</a:t>
            </a:r>
            <a:r>
              <a:rPr lang="en-US" sz="2400" dirty="0" smtClean="0"/>
              <a:t> yok</a:t>
            </a:r>
          </a:p>
        </p:txBody>
      </p:sp>
    </p:spTree>
    <p:extLst>
      <p:ext uri="{BB962C8B-B14F-4D97-AF65-F5344CB8AC3E}">
        <p14:creationId xmlns:p14="http://schemas.microsoft.com/office/powerpoint/2010/main" val="18234524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157" y="365125"/>
            <a:ext cx="9892323" cy="6078870"/>
          </a:xfrm>
        </p:spPr>
      </p:pic>
    </p:spTree>
    <p:extLst>
      <p:ext uri="{BB962C8B-B14F-4D97-AF65-F5344CB8AC3E}">
        <p14:creationId xmlns:p14="http://schemas.microsoft.com/office/powerpoint/2010/main" val="10966968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77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17631" y="2291786"/>
            <a:ext cx="6530896" cy="1928583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</a:bodyPr>
          <a:lstStyle/>
          <a:p>
            <a:pPr>
              <a:defRPr/>
            </a:pPr>
            <a:r>
              <a:rPr lang="tr-TR" sz="2400" dirty="0">
                <a:solidFill>
                  <a:schemeClr val="tx1"/>
                </a:solidFill>
              </a:rPr>
              <a:t>Güncellenen CDC kriterlerine göre </a:t>
            </a:r>
            <a:r>
              <a:rPr lang="tr-TR" sz="2400" dirty="0" err="1">
                <a:solidFill>
                  <a:schemeClr val="tx1"/>
                </a:solidFill>
              </a:rPr>
              <a:t>OK’ler</a:t>
            </a:r>
            <a:r>
              <a:rPr lang="tr-TR" sz="2400" dirty="0">
                <a:solidFill>
                  <a:schemeClr val="tx1"/>
                </a:solidFill>
              </a:rPr>
              <a:t> emziren veya </a:t>
            </a:r>
            <a:r>
              <a:rPr lang="tr-TR" sz="2400" dirty="0" smtClean="0">
                <a:solidFill>
                  <a:schemeClr val="tx1"/>
                </a:solidFill>
              </a:rPr>
              <a:t>emzirmeyen </a:t>
            </a:r>
            <a:r>
              <a:rPr lang="tr-TR" sz="2400" dirty="0">
                <a:solidFill>
                  <a:schemeClr val="tx1"/>
                </a:solidFill>
              </a:rPr>
              <a:t>kadınlarda</a:t>
            </a:r>
            <a:br>
              <a:rPr lang="tr-TR" sz="2400" dirty="0">
                <a:solidFill>
                  <a:schemeClr val="tx1"/>
                </a:solidFill>
              </a:rPr>
            </a:br>
            <a:r>
              <a:rPr lang="tr-TR" sz="2400" dirty="0">
                <a:solidFill>
                  <a:schemeClr val="tx1"/>
                </a:solidFill>
              </a:rPr>
              <a:t>doğumdan 1 ay sonra kullanmaya başlanabilir</a:t>
            </a:r>
          </a:p>
        </p:txBody>
      </p:sp>
      <p:pic>
        <p:nvPicPr>
          <p:cNvPr id="24578" name="3 İçerik Yer Tutucusu" descr="emzirme oc cdc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48527" y="787078"/>
            <a:ext cx="3129490" cy="5246327"/>
          </a:xfrm>
        </p:spPr>
      </p:pic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1524001" y="5892800"/>
            <a:ext cx="9229725" cy="831850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tr-TR" sz="1600">
                <a:latin typeface="Times New Roman" charset="0"/>
                <a:cs typeface="Calibri" charset="0"/>
              </a:rPr>
              <a:t>Centers for Disease Control and Prevention(CDC). Update to CDC's U.S. </a:t>
            </a:r>
          </a:p>
          <a:p>
            <a:r>
              <a:rPr lang="tr-TR" sz="1600">
                <a:latin typeface="Times New Roman" charset="0"/>
                <a:cs typeface="Calibri" charset="0"/>
              </a:rPr>
              <a:t>Medical EligibilityCriteria for Contraceptive Use, 2010:Revised Recommendations for the Use of </a:t>
            </a:r>
          </a:p>
          <a:p>
            <a:r>
              <a:rPr lang="tr-TR" sz="1600">
                <a:latin typeface="Times New Roman" charset="0"/>
                <a:cs typeface="Calibri" charset="0"/>
              </a:rPr>
              <a:t>Contraceptive Methods During the Postpartum Period. MMWR Morb Mortal Wkly Rep 2011;60(26):878-83. </a:t>
            </a:r>
            <a:endParaRPr lang="tr-TR" sz="1600">
              <a:latin typeface="Book Antiqua" charset="0"/>
              <a:cs typeface="Calibri" charset="0"/>
            </a:endParaRPr>
          </a:p>
        </p:txBody>
      </p:sp>
      <p:sp>
        <p:nvSpPr>
          <p:cNvPr id="7" name="6 Halka"/>
          <p:cNvSpPr/>
          <p:nvPr/>
        </p:nvSpPr>
        <p:spPr>
          <a:xfrm>
            <a:off x="9840914" y="3357564"/>
            <a:ext cx="827087" cy="503237"/>
          </a:xfrm>
          <a:prstGeom prst="donut">
            <a:avLst>
              <a:gd name="adj" fmla="val 1226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Halka"/>
          <p:cNvSpPr/>
          <p:nvPr/>
        </p:nvSpPr>
        <p:spPr>
          <a:xfrm>
            <a:off x="6888164" y="1989138"/>
            <a:ext cx="3779837" cy="647700"/>
          </a:xfrm>
          <a:prstGeom prst="donut">
            <a:avLst>
              <a:gd name="adj" fmla="val 12269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pic>
        <p:nvPicPr>
          <p:cNvPr id="9" name="4 Resim" descr="litt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65626"/>
            <a:ext cx="1042988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4000" y="952621"/>
            <a:ext cx="3553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chemeClr val="bg1"/>
                </a:solidFill>
              </a:rPr>
              <a:t>Laktasyon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82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Postpartum -</a:t>
            </a:r>
            <a:r>
              <a:rPr lang="en-US" dirty="0" err="1" smtClean="0"/>
              <a:t>Emziren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9125" y="2442259"/>
            <a:ext cx="9583838" cy="354185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Ilk 3 </a:t>
            </a:r>
            <a:r>
              <a:rPr lang="en-US" sz="2400" dirty="0" err="1" smtClean="0"/>
              <a:t>hafta</a:t>
            </a:r>
            <a:r>
              <a:rPr lang="en-US" sz="2400" dirty="0" smtClean="0"/>
              <a:t> VTE </a:t>
            </a:r>
            <a:r>
              <a:rPr lang="en-US" sz="2400" dirty="0" err="1" smtClean="0"/>
              <a:t>riskinden</a:t>
            </a:r>
            <a:r>
              <a:rPr lang="en-US" sz="2400" dirty="0" smtClean="0"/>
              <a:t> </a:t>
            </a:r>
            <a:r>
              <a:rPr lang="en-US" sz="2400" dirty="0" err="1" smtClean="0"/>
              <a:t>dolayı</a:t>
            </a:r>
            <a:r>
              <a:rPr lang="en-US" sz="2400" dirty="0" smtClean="0"/>
              <a:t> hormonal </a:t>
            </a:r>
            <a:r>
              <a:rPr lang="en-US" sz="2400" dirty="0" err="1" smtClean="0"/>
              <a:t>kontrasepsiyon</a:t>
            </a:r>
            <a:r>
              <a:rPr lang="en-US" sz="2400" dirty="0" smtClean="0"/>
              <a:t> </a:t>
            </a:r>
            <a:r>
              <a:rPr lang="en-US" sz="2400" dirty="0" err="1" smtClean="0"/>
              <a:t>uygulanmamalı</a:t>
            </a:r>
            <a:endParaRPr lang="en-US" sz="2400" dirty="0" smtClean="0"/>
          </a:p>
          <a:p>
            <a:r>
              <a:rPr lang="en-US" sz="2400" dirty="0" err="1" smtClean="0"/>
              <a:t>Emzirme</a:t>
            </a:r>
            <a:r>
              <a:rPr lang="en-US" sz="2400" dirty="0" smtClean="0"/>
              <a:t> </a:t>
            </a:r>
            <a:r>
              <a:rPr lang="en-US" sz="2400" dirty="0" err="1" smtClean="0"/>
              <a:t>performansını</a:t>
            </a:r>
            <a:r>
              <a:rPr lang="en-US" sz="2400" dirty="0" smtClean="0"/>
              <a:t> </a:t>
            </a:r>
            <a:r>
              <a:rPr lang="en-US" sz="2400" dirty="0" err="1" smtClean="0"/>
              <a:t>etkileyebileceği</a:t>
            </a:r>
            <a:r>
              <a:rPr lang="en-US" sz="2400" dirty="0" smtClean="0"/>
              <a:t> </a:t>
            </a:r>
            <a:r>
              <a:rPr lang="en-US" sz="2400" dirty="0" err="1" smtClean="0"/>
              <a:t>için</a:t>
            </a:r>
            <a:r>
              <a:rPr lang="en-US" sz="2400" dirty="0" smtClean="0"/>
              <a:t> ilk 4 </a:t>
            </a:r>
            <a:r>
              <a:rPr lang="en-US" sz="2400" dirty="0" err="1" smtClean="0"/>
              <a:t>hafta</a:t>
            </a:r>
            <a:r>
              <a:rPr lang="en-US" sz="2400" dirty="0" smtClean="0"/>
              <a:t> </a:t>
            </a:r>
            <a:r>
              <a:rPr lang="en-US" sz="2400" dirty="0" err="1" smtClean="0"/>
              <a:t>önerilmemeli</a:t>
            </a:r>
            <a:endParaRPr lang="en-US" sz="2400" dirty="0" smtClean="0"/>
          </a:p>
          <a:p>
            <a:r>
              <a:rPr lang="en-US" sz="2400" dirty="0" smtClean="0"/>
              <a:t>Postpartum ilk 6 </a:t>
            </a:r>
            <a:r>
              <a:rPr lang="en-US" sz="2400" dirty="0" err="1" smtClean="0"/>
              <a:t>ayda</a:t>
            </a:r>
            <a:r>
              <a:rPr lang="en-US" sz="2400" dirty="0" smtClean="0"/>
              <a:t> </a:t>
            </a:r>
            <a:r>
              <a:rPr lang="en-US" sz="2400" dirty="0" err="1" smtClean="0"/>
              <a:t>sadece</a:t>
            </a:r>
            <a:r>
              <a:rPr lang="en-US" sz="2400" dirty="0" smtClean="0"/>
              <a:t> </a:t>
            </a:r>
            <a:r>
              <a:rPr lang="en-US" sz="2400" dirty="0" err="1" smtClean="0"/>
              <a:t>anne</a:t>
            </a:r>
            <a:r>
              <a:rPr lang="en-US" sz="2400" dirty="0" smtClean="0"/>
              <a:t> </a:t>
            </a:r>
            <a:r>
              <a:rPr lang="en-US" sz="2400" dirty="0" err="1" smtClean="0"/>
              <a:t>sütü</a:t>
            </a:r>
            <a:r>
              <a:rPr lang="en-US" sz="2400" dirty="0" smtClean="0"/>
              <a:t> </a:t>
            </a:r>
            <a:r>
              <a:rPr lang="en-US" sz="2400" dirty="0" err="1" smtClean="0"/>
              <a:t>veren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amenoreik</a:t>
            </a:r>
            <a:r>
              <a:rPr lang="en-US" sz="2400" dirty="0" smtClean="0"/>
              <a:t> </a:t>
            </a:r>
            <a:r>
              <a:rPr lang="en-US" sz="2400" dirty="0" err="1" smtClean="0"/>
              <a:t>kadınlarda</a:t>
            </a:r>
            <a:r>
              <a:rPr lang="en-US" sz="2400" dirty="0" smtClean="0"/>
              <a:t> </a:t>
            </a:r>
            <a:r>
              <a:rPr lang="en-US" sz="2400" dirty="0" err="1" smtClean="0"/>
              <a:t>ek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yönteme</a:t>
            </a:r>
            <a:r>
              <a:rPr lang="en-US" sz="2400" dirty="0" smtClean="0"/>
              <a:t> </a:t>
            </a:r>
            <a:r>
              <a:rPr lang="en-US" sz="2400" dirty="0" err="1" smtClean="0"/>
              <a:t>gerek</a:t>
            </a:r>
            <a:r>
              <a:rPr lang="en-US" sz="2400" dirty="0" smtClean="0"/>
              <a:t> </a:t>
            </a:r>
            <a:r>
              <a:rPr lang="en-US" sz="2400" dirty="0" err="1" smtClean="0"/>
              <a:t>yoktur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4505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Postpartum- </a:t>
            </a:r>
            <a:r>
              <a:rPr lang="en-US" dirty="0" err="1" smtClean="0"/>
              <a:t>Emzirmeyen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21 </a:t>
            </a:r>
            <a:r>
              <a:rPr lang="en-US" sz="2400" dirty="0" err="1" smtClean="0"/>
              <a:t>günden</a:t>
            </a:r>
            <a:r>
              <a:rPr lang="en-US" sz="2400" dirty="0" smtClean="0"/>
              <a:t> </a:t>
            </a:r>
            <a:r>
              <a:rPr lang="en-US" sz="2400" dirty="0" err="1" smtClean="0"/>
              <a:t>itibaren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Abortus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ilk 7 </a:t>
            </a:r>
            <a:r>
              <a:rPr lang="en-US" sz="2400" dirty="0" err="1" smtClean="0"/>
              <a:t>günden</a:t>
            </a:r>
            <a:r>
              <a:rPr lang="en-US" sz="2400" dirty="0" smtClean="0"/>
              <a:t> </a:t>
            </a:r>
            <a:r>
              <a:rPr lang="en-US" sz="2400" dirty="0" err="1" smtClean="0"/>
              <a:t>içinde</a:t>
            </a:r>
            <a:r>
              <a:rPr lang="en-US" sz="2400" dirty="0" smtClean="0"/>
              <a:t> </a:t>
            </a:r>
            <a:r>
              <a:rPr lang="en-US" sz="2400" dirty="0" err="1" smtClean="0"/>
              <a:t>başlanabilir</a:t>
            </a:r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6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856902" y="250172"/>
            <a:ext cx="4352378" cy="1154097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</a:bodyPr>
          <a:lstStyle/>
          <a:p>
            <a:pPr>
              <a:defRPr/>
            </a:pPr>
            <a:r>
              <a:rPr lang="tr-TR" dirty="0">
                <a:solidFill>
                  <a:schemeClr val="bg1"/>
                </a:solidFill>
              </a:rPr>
              <a:t>OK VE  MİGREN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925975" y="2199190"/>
            <a:ext cx="9735675" cy="3623761"/>
          </a:xfrm>
        </p:spPr>
        <p:txBody>
          <a:bodyPr>
            <a:normAutofit fontScale="92500"/>
          </a:bodyPr>
          <a:lstStyle/>
          <a:p>
            <a:pPr marL="419100" indent="-382588">
              <a:lnSpc>
                <a:spcPct val="120000"/>
              </a:lnSpc>
              <a:buFont typeface="Wingdings 2" charset="0"/>
              <a:buChar char=""/>
            </a:pPr>
            <a:r>
              <a:rPr lang="tr-TR" sz="3000" dirty="0">
                <a:solidFill>
                  <a:srgbClr val="FF0000"/>
                </a:solidFill>
                <a:latin typeface="Arial" charset="0"/>
                <a:cs typeface="Arial" charset="0"/>
              </a:rPr>
              <a:t>Migren öncesi AURA varsa OK kullanımı </a:t>
            </a:r>
            <a:r>
              <a:rPr lang="tr-TR" sz="3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kontrendikedir</a:t>
            </a:r>
            <a:r>
              <a:rPr lang="tr-TR" sz="3000" dirty="0">
                <a:solidFill>
                  <a:srgbClr val="FF0000"/>
                </a:solidFill>
                <a:latin typeface="Arial" charset="0"/>
                <a:cs typeface="Arial" charset="0"/>
              </a:rPr>
              <a:t>.</a:t>
            </a:r>
            <a:r>
              <a:rPr lang="tr-TR" sz="3000" dirty="0">
                <a:solidFill>
                  <a:srgbClr val="FFFF00"/>
                </a:solidFill>
                <a:latin typeface="Arial" charset="0"/>
                <a:cs typeface="Arial" charset="0"/>
              </a:rPr>
              <a:t> </a:t>
            </a:r>
          </a:p>
          <a:p>
            <a:pPr marL="419100" indent="-382588">
              <a:lnSpc>
                <a:spcPct val="120000"/>
              </a:lnSpc>
              <a:buFont typeface="Wingdings 2" charset="0"/>
              <a:buChar char=""/>
            </a:pPr>
            <a:r>
              <a:rPr lang="tr-TR" sz="3000" dirty="0">
                <a:solidFill>
                  <a:schemeClr val="tx1"/>
                </a:solidFill>
                <a:latin typeface="Arial" charset="0"/>
                <a:cs typeface="Arial" charset="0"/>
              </a:rPr>
              <a:t>Son 5 yıldır AURA yoksa OK kullanılmaya başlanabilir. </a:t>
            </a:r>
          </a:p>
          <a:p>
            <a:pPr marL="419100" indent="-382588">
              <a:lnSpc>
                <a:spcPct val="120000"/>
              </a:lnSpc>
              <a:buFont typeface="Wingdings 2" charset="0"/>
              <a:buChar char=""/>
            </a:pPr>
            <a:r>
              <a:rPr lang="tr-TR" sz="3000" dirty="0">
                <a:solidFill>
                  <a:schemeClr val="tx1"/>
                </a:solidFill>
                <a:latin typeface="Arial" charset="0"/>
                <a:cs typeface="Arial" charset="0"/>
              </a:rPr>
              <a:t>OK kullanımına başlayınca AURA ortaya çıkarsa yöntem hemen bırakılmalıdır</a:t>
            </a:r>
            <a:r>
              <a:rPr lang="tr-TR" sz="3000" dirty="0">
                <a:solidFill>
                  <a:srgbClr val="FFFFFF"/>
                </a:solidFill>
                <a:latin typeface="Arial" charset="0"/>
                <a:cs typeface="Arial" charset="0"/>
              </a:rPr>
              <a:t>. </a:t>
            </a:r>
          </a:p>
          <a:p>
            <a:pPr marL="419100" indent="-382588">
              <a:lnSpc>
                <a:spcPct val="120000"/>
              </a:lnSpc>
              <a:buFont typeface="Wingdings 2" charset="0"/>
              <a:buChar char=""/>
            </a:pPr>
            <a:r>
              <a:rPr lang="tr-TR" sz="3000" dirty="0" err="1">
                <a:latin typeface="Arial" charset="0"/>
                <a:cs typeface="Arial" charset="0"/>
              </a:rPr>
              <a:t>Fokal</a:t>
            </a:r>
            <a:r>
              <a:rPr lang="tr-TR" sz="3000" dirty="0">
                <a:latin typeface="Arial" charset="0"/>
                <a:cs typeface="Arial" charset="0"/>
              </a:rPr>
              <a:t> nörolojik bulgu olmayan migrende OK başlanabilir. </a:t>
            </a:r>
          </a:p>
          <a:p>
            <a:pPr marL="419100" indent="-382588">
              <a:lnSpc>
                <a:spcPct val="80000"/>
              </a:lnSpc>
              <a:buFont typeface="Wingdings 2" charset="0"/>
              <a:buChar char=""/>
            </a:pPr>
            <a:endParaRPr lang="en-US" sz="2500" dirty="0">
              <a:latin typeface="Book Antiqua" charset="0"/>
            </a:endParaRPr>
          </a:p>
        </p:txBody>
      </p:sp>
      <p:pic>
        <p:nvPicPr>
          <p:cNvPr id="4" name="3 Resim" descr="NixPilleAnim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282" y="1623125"/>
            <a:ext cx="78581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8" descr="Screen Shot2013-04-07 23_27_2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280" y="836530"/>
            <a:ext cx="4771588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58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7525" y="390619"/>
            <a:ext cx="7315200" cy="1154097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ea typeface="+mj-ea"/>
                <a:cs typeface="+mj-cs"/>
              </a:rPr>
              <a:t>Depresyon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1226916" y="2419109"/>
            <a:ext cx="8215534" cy="2990236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sz="2800" b="1" dirty="0" err="1">
                <a:latin typeface="Calibri" charset="0"/>
              </a:rPr>
              <a:t>Depresyon</a:t>
            </a:r>
            <a:r>
              <a:rPr lang="en-US" sz="2800" b="1" dirty="0">
                <a:latin typeface="Calibri" charset="0"/>
              </a:rPr>
              <a:t>, </a:t>
            </a:r>
            <a:r>
              <a:rPr lang="en-US" sz="2800" b="1" dirty="0" err="1">
                <a:latin typeface="Calibri" charset="0"/>
              </a:rPr>
              <a:t>düşük</a:t>
            </a:r>
            <a:r>
              <a:rPr lang="en-US" sz="2800" b="1" dirty="0">
                <a:latin typeface="Calibri" charset="0"/>
              </a:rPr>
              <a:t> mood </a:t>
            </a:r>
            <a:r>
              <a:rPr lang="en-US" sz="2800" b="1" dirty="0" err="1">
                <a:latin typeface="Calibri" charset="0"/>
              </a:rPr>
              <a:t>ve</a:t>
            </a:r>
            <a:r>
              <a:rPr lang="en-US" sz="2800" b="1" dirty="0">
                <a:latin typeface="Calibri" charset="0"/>
              </a:rPr>
              <a:t> </a:t>
            </a:r>
            <a:r>
              <a:rPr lang="en-US" sz="2800" b="1" dirty="0" err="1">
                <a:latin typeface="Calibri" charset="0"/>
              </a:rPr>
              <a:t>stres</a:t>
            </a:r>
            <a:r>
              <a:rPr lang="en-US" sz="2800" b="1" dirty="0" smtClean="0">
                <a:latin typeface="Calibri" charset="0"/>
              </a:rPr>
              <a:t>, </a:t>
            </a:r>
            <a:r>
              <a:rPr lang="en-US" sz="2800" b="1" dirty="0" err="1" smtClean="0">
                <a:latin typeface="Calibri" charset="0"/>
              </a:rPr>
              <a:t>OK</a:t>
            </a:r>
            <a:r>
              <a:rPr lang="en-US" sz="2800" b="1" dirty="0" err="1" smtClean="0">
                <a:latin typeface="Calibri" charset="0"/>
              </a:rPr>
              <a:t>’yı</a:t>
            </a:r>
            <a:r>
              <a:rPr lang="en-US" sz="2800" b="1" dirty="0" smtClean="0">
                <a:latin typeface="Calibri" charset="0"/>
              </a:rPr>
              <a:t> </a:t>
            </a:r>
            <a:r>
              <a:rPr lang="en-US" sz="2800" b="1" dirty="0" err="1">
                <a:latin typeface="Calibri" charset="0"/>
              </a:rPr>
              <a:t>bırakma</a:t>
            </a:r>
            <a:r>
              <a:rPr lang="en-US" sz="2800" b="1" dirty="0">
                <a:latin typeface="Calibri" charset="0"/>
              </a:rPr>
              <a:t> </a:t>
            </a:r>
            <a:r>
              <a:rPr lang="en-US" sz="2800" b="1" dirty="0" err="1">
                <a:latin typeface="Calibri" charset="0"/>
              </a:rPr>
              <a:t>oranlarını</a:t>
            </a:r>
            <a:r>
              <a:rPr lang="en-US" sz="2800" b="1" dirty="0">
                <a:latin typeface="Calibri" charset="0"/>
              </a:rPr>
              <a:t> </a:t>
            </a:r>
            <a:r>
              <a:rPr lang="en-US" sz="2800" b="1" dirty="0" err="1">
                <a:latin typeface="Calibri" charset="0"/>
              </a:rPr>
              <a:t>arttırıyor</a:t>
            </a:r>
            <a:r>
              <a:rPr lang="en-US" sz="2800" b="1" dirty="0" smtClean="0">
                <a:latin typeface="Calibri" charset="0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sz="2800" b="1" dirty="0" smtClean="0">
                <a:latin typeface="Calibri" charset="0"/>
              </a:rPr>
              <a:t>Progestin tipi </a:t>
            </a:r>
            <a:r>
              <a:rPr lang="en-US" sz="2800" b="1" dirty="0" err="1" smtClean="0">
                <a:latin typeface="Calibri" charset="0"/>
              </a:rPr>
              <a:t>değiştirilebilir</a:t>
            </a:r>
            <a:endParaRPr lang="en-US" sz="2800" b="1" dirty="0">
              <a:latin typeface="Calibri" charset="0"/>
            </a:endParaRPr>
          </a:p>
          <a:p>
            <a:pPr lvl="1">
              <a:lnSpc>
                <a:spcPct val="130000"/>
              </a:lnSpc>
            </a:pPr>
            <a:r>
              <a:rPr lang="en-US" sz="2800" dirty="0">
                <a:latin typeface="Calibri" charset="0"/>
              </a:rPr>
              <a:t>Libido </a:t>
            </a:r>
            <a:r>
              <a:rPr lang="en-US" sz="2800" dirty="0" err="1">
                <a:latin typeface="Calibri" charset="0"/>
              </a:rPr>
              <a:t>kaybı</a:t>
            </a:r>
            <a:r>
              <a:rPr lang="en-US" sz="2800" dirty="0">
                <a:latin typeface="Calibri" charset="0"/>
              </a:rPr>
              <a:t> </a:t>
            </a:r>
            <a:r>
              <a:rPr lang="en-US" sz="2800" dirty="0" err="1">
                <a:latin typeface="Calibri" charset="0"/>
              </a:rPr>
              <a:t>ve</a:t>
            </a:r>
            <a:r>
              <a:rPr lang="en-US" sz="2800" dirty="0">
                <a:latin typeface="Calibri" charset="0"/>
              </a:rPr>
              <a:t> </a:t>
            </a:r>
            <a:r>
              <a:rPr lang="en-US" sz="2800" dirty="0" err="1">
                <a:latin typeface="Calibri" charset="0"/>
              </a:rPr>
              <a:t>yan</a:t>
            </a:r>
            <a:r>
              <a:rPr lang="en-US" sz="2800" dirty="0">
                <a:latin typeface="Calibri" charset="0"/>
              </a:rPr>
              <a:t> </a:t>
            </a:r>
            <a:r>
              <a:rPr lang="en-US" sz="2800" dirty="0" err="1">
                <a:latin typeface="Calibri" charset="0"/>
              </a:rPr>
              <a:t>etkiler</a:t>
            </a:r>
            <a:r>
              <a:rPr lang="en-US" sz="2800" dirty="0">
                <a:latin typeface="Calibri" charset="0"/>
              </a:rPr>
              <a:t> </a:t>
            </a:r>
            <a:r>
              <a:rPr lang="en-US" sz="2800" dirty="0" err="1">
                <a:latin typeface="Calibri" charset="0"/>
              </a:rPr>
              <a:t>bu</a:t>
            </a:r>
            <a:r>
              <a:rPr lang="en-US" sz="2800" dirty="0">
                <a:latin typeface="Calibri" charset="0"/>
              </a:rPr>
              <a:t> </a:t>
            </a:r>
            <a:r>
              <a:rPr lang="en-US" sz="2800" dirty="0" err="1">
                <a:latin typeface="Calibri" charset="0"/>
              </a:rPr>
              <a:t>grupta</a:t>
            </a:r>
            <a:r>
              <a:rPr lang="en-US" sz="2800" dirty="0">
                <a:latin typeface="Calibri" charset="0"/>
              </a:rPr>
              <a:t> </a:t>
            </a:r>
            <a:r>
              <a:rPr lang="en-US" sz="2800" dirty="0" err="1">
                <a:latin typeface="Calibri" charset="0"/>
              </a:rPr>
              <a:t>daha</a:t>
            </a:r>
            <a:r>
              <a:rPr lang="en-US" sz="2800" dirty="0">
                <a:latin typeface="Calibri" charset="0"/>
              </a:rPr>
              <a:t> </a:t>
            </a:r>
            <a:r>
              <a:rPr lang="en-US" sz="2800" dirty="0" err="1">
                <a:latin typeface="Calibri" charset="0"/>
              </a:rPr>
              <a:t>fazla</a:t>
            </a:r>
            <a:r>
              <a:rPr lang="en-US" sz="2800" dirty="0">
                <a:latin typeface="Calibri" charset="0"/>
              </a:rPr>
              <a:t> </a:t>
            </a:r>
          </a:p>
        </p:txBody>
      </p:sp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1787526" y="5692775"/>
            <a:ext cx="76549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200" dirty="0" err="1"/>
              <a:t>Stidham</a:t>
            </a:r>
            <a:r>
              <a:rPr lang="en-US" sz="1200" dirty="0"/>
              <a:t> Hall K, et al. Influence of depressed mood and psychological stress symptoms on perceived oral contraceptive side effects and discontinuation in young minority women. Contraception 2012; 86: 518-525. </a:t>
            </a:r>
          </a:p>
          <a:p>
            <a:r>
              <a:rPr lang="pt-BR" sz="1200" dirty="0" err="1"/>
              <a:t>Segebladh</a:t>
            </a:r>
            <a:r>
              <a:rPr lang="pt-BR" sz="1200" dirty="0"/>
              <a:t> </a:t>
            </a:r>
            <a:r>
              <a:rPr lang="pt-BR" sz="1200" dirty="0" err="1"/>
              <a:t>B</a:t>
            </a:r>
            <a:r>
              <a:rPr lang="pt-BR" sz="1200" dirty="0"/>
              <a:t>, </a:t>
            </a:r>
            <a:r>
              <a:rPr lang="pt-BR" sz="1200" dirty="0" err="1"/>
              <a:t>Borgstrom</a:t>
            </a:r>
            <a:r>
              <a:rPr lang="pt-BR" sz="1200" dirty="0"/>
              <a:t> A, </a:t>
            </a:r>
            <a:r>
              <a:rPr lang="pt-BR" sz="1200" dirty="0" err="1"/>
              <a:t>Odlind</a:t>
            </a:r>
            <a:r>
              <a:rPr lang="pt-BR" sz="1200" dirty="0"/>
              <a:t> V, </a:t>
            </a:r>
            <a:r>
              <a:rPr lang="pt-BR" sz="1200" dirty="0" err="1"/>
              <a:t>Bixo</a:t>
            </a:r>
            <a:r>
              <a:rPr lang="pt-BR" sz="1200" dirty="0"/>
              <a:t> M, </a:t>
            </a:r>
            <a:r>
              <a:rPr lang="pt-BR" sz="1200" dirty="0" err="1"/>
              <a:t>Sundstrom-Poromaa</a:t>
            </a:r>
            <a:r>
              <a:rPr lang="pt-BR" sz="1200" dirty="0"/>
              <a:t> I. </a:t>
            </a:r>
            <a:r>
              <a:rPr lang="en-US" sz="1200" dirty="0"/>
              <a:t>Prevalence of psychiatric disorders and premenstrual </a:t>
            </a:r>
            <a:r>
              <a:rPr lang="en-US" sz="1200" dirty="0" err="1"/>
              <a:t>dysphoric</a:t>
            </a:r>
            <a:r>
              <a:rPr lang="en-US" sz="1200" dirty="0"/>
              <a:t> symptoms in patients with experience of adverse mood during treatment with combined oral contraceptives. Contraception 2009;79:50</a:t>
            </a:r>
            <a:r>
              <a:rPr lang="en-US" sz="1200" b="1" dirty="0"/>
              <a:t>–</a:t>
            </a:r>
            <a:r>
              <a:rPr lang="en-US" sz="1200" dirty="0"/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712232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354773"/>
  <p:tag name="PTXSS_ORIGID" val="13547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354772,Group 2068,304,Slide49"/>
  <p:tag name="PPTXSS_SETTINGS" val="0,13,-3,150,50,3,True,False"/>
  <p:tag name="PTXSS_ORIGID" val="135477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298</TotalTime>
  <Words>1932</Words>
  <Application>Microsoft Macintosh PowerPoint</Application>
  <PresentationFormat>Custom</PresentationFormat>
  <Paragraphs>335</Paragraphs>
  <Slides>48</Slides>
  <Notes>9</Notes>
  <HiddenSlides>5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Ion Boardroom</vt:lpstr>
      <vt:lpstr>OK Kullanımı Sırasında Oluşabilecek Problemlerin Çözümü</vt:lpstr>
      <vt:lpstr>OK Seçimi</vt:lpstr>
      <vt:lpstr>OK Seçimi</vt:lpstr>
      <vt:lpstr>NASIL KULLANALIM ?</vt:lpstr>
      <vt:lpstr>Güncellenen CDC kriterlerine göre OK’ler emziren veya emzirmeyen kadınlarda doğumdan 1 ay sonra kullanmaya başlanabilir</vt:lpstr>
      <vt:lpstr>Postpartum -Emziren</vt:lpstr>
      <vt:lpstr>Postpartum- Emzirmeyen</vt:lpstr>
      <vt:lpstr>OK VE  MİGREN </vt:lpstr>
      <vt:lpstr>Depresyon</vt:lpstr>
      <vt:lpstr>Hormonal Yöntemler Depresyondaki Kadınlar  İçin Uygundur</vt:lpstr>
      <vt:lpstr>HORMONAL KONTRASEPTİFLER VE KADIN CİNSEL FONKSİYONLARI</vt:lpstr>
      <vt:lpstr>ORAL KONTRASEPTİFLER VE KİLO ALIMI</vt:lpstr>
      <vt:lpstr>Unutunca</vt:lpstr>
      <vt:lpstr>Obezite</vt:lpstr>
      <vt:lpstr>Hipertansiyon</vt:lpstr>
      <vt:lpstr>OK kullanımı ve risk değerlendirmesi  Kardiyovasküler Yan Etkiler</vt:lpstr>
      <vt:lpstr>VTE Riski</vt:lpstr>
      <vt:lpstr>Progestinler arasındaki fark</vt:lpstr>
      <vt:lpstr>Venöz Tromboembolizm (VTE)</vt:lpstr>
      <vt:lpstr>VTE-Arteryel hastalık  Risk Faktörleri</vt:lpstr>
      <vt:lpstr>Venöz tromboembolizm</vt:lpstr>
      <vt:lpstr>Çeşitli durumlarda VTE  riski</vt:lpstr>
      <vt:lpstr>Oral kontraseptifler ve VTE riski</vt:lpstr>
      <vt:lpstr>EURAS çalışması:   Yaş ve Vücut Kitle İndeksinin (BMI) VTE üzerine etkisi</vt:lpstr>
      <vt:lpstr>EURAS çalışması: VTE insidansı / Kullanım süresi</vt:lpstr>
      <vt:lpstr>OK kullanımı ve VTE riski</vt:lpstr>
      <vt:lpstr>Etinil estradiol (EE) düzeyi ve VTE riski</vt:lpstr>
      <vt:lpstr>Oral kontraseptifler ve VTE riski</vt:lpstr>
      <vt:lpstr>VTE-Sonuç</vt:lpstr>
      <vt:lpstr>OK Kullanımı İçin Kesin  Kontrendikasyonlar</vt:lpstr>
      <vt:lpstr>OK Kullanımı İçin Relatif  Kontrendikasyonlar</vt:lpstr>
      <vt:lpstr>Laktasyon</vt:lpstr>
      <vt:lpstr>PowerPoint Presentation</vt:lpstr>
      <vt:lpstr>Oral kontraseptiflerle ilgili hangileri doğru?</vt:lpstr>
      <vt:lpstr>PowerPoint Presentation</vt:lpstr>
      <vt:lpstr>Oral Kontraseptifler - Estrogen</vt:lpstr>
      <vt:lpstr>Progestinler</vt:lpstr>
      <vt:lpstr>Farklılıklar</vt:lpstr>
      <vt:lpstr>Meme Kanseri – OK ilişkisi</vt:lpstr>
      <vt:lpstr>Meme Ca – OK Kullanımı</vt:lpstr>
      <vt:lpstr>Serviks Ca</vt:lpstr>
      <vt:lpstr>MEC – Medical Eligibility Criteria</vt:lpstr>
      <vt:lpstr>PowerPoint Presentation</vt:lpstr>
      <vt:lpstr>PowerPoint Presentation</vt:lpstr>
      <vt:lpstr>Başlama</vt:lpstr>
      <vt:lpstr>Başlangıçta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Mehmet Buyru [el15meb]</dc:creator>
  <cp:lastModifiedBy>Mac Air</cp:lastModifiedBy>
  <cp:revision>18</cp:revision>
  <dcterms:created xsi:type="dcterms:W3CDTF">2017-01-14T15:45:58Z</dcterms:created>
  <dcterms:modified xsi:type="dcterms:W3CDTF">2017-01-15T07:09:17Z</dcterms:modified>
</cp:coreProperties>
</file>