
<file path=[Content_Types].xml><?xml version="1.0" encoding="utf-8"?>
<Types xmlns="http://schemas.openxmlformats.org/package/2006/content-types">
  <Default Extension="xml" ContentType="application/xml"/>
  <Default Extension="wmf" ContentType="image/x-wmf"/>
  <Default Extension="jpeg" ContentType="image/jpeg"/>
  <Default Extension="rels" ContentType="application/vnd.openxmlformats-package.relationships+xml"/>
  <Default Extension="emf" ContentType="image/x-emf"/>
  <Default Extension="vml" ContentType="application/vnd.openxmlformats-officedocument.vmlDrawing"/>
  <Default Extension="gif" ContentType="image/gif"/>
  <Default Extension="xls" ContentType="application/vnd.ms-excel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6"/>
  </p:notesMasterIdLst>
  <p:sldIdLst>
    <p:sldId id="256" r:id="rId2"/>
    <p:sldId id="257" r:id="rId3"/>
    <p:sldId id="327" r:id="rId4"/>
    <p:sldId id="258" r:id="rId5"/>
    <p:sldId id="260" r:id="rId6"/>
    <p:sldId id="261" r:id="rId7"/>
    <p:sldId id="328" r:id="rId8"/>
    <p:sldId id="263" r:id="rId9"/>
    <p:sldId id="340" r:id="rId10"/>
    <p:sldId id="325" r:id="rId11"/>
    <p:sldId id="341" r:id="rId12"/>
    <p:sldId id="342" r:id="rId13"/>
    <p:sldId id="264" r:id="rId14"/>
    <p:sldId id="347" r:id="rId15"/>
    <p:sldId id="350" r:id="rId16"/>
    <p:sldId id="265" r:id="rId17"/>
    <p:sldId id="266" r:id="rId18"/>
    <p:sldId id="345" r:id="rId19"/>
    <p:sldId id="268" r:id="rId20"/>
    <p:sldId id="267" r:id="rId21"/>
    <p:sldId id="270" r:id="rId22"/>
    <p:sldId id="271" r:id="rId23"/>
    <p:sldId id="272" r:id="rId24"/>
    <p:sldId id="349" r:id="rId25"/>
    <p:sldId id="274" r:id="rId26"/>
    <p:sldId id="277" r:id="rId27"/>
    <p:sldId id="278" r:id="rId28"/>
    <p:sldId id="346" r:id="rId29"/>
    <p:sldId id="279" r:id="rId30"/>
    <p:sldId id="280" r:id="rId31"/>
    <p:sldId id="282" r:id="rId32"/>
    <p:sldId id="283" r:id="rId33"/>
    <p:sldId id="284" r:id="rId34"/>
    <p:sldId id="285" r:id="rId35"/>
    <p:sldId id="291" r:id="rId36"/>
    <p:sldId id="331" r:id="rId37"/>
    <p:sldId id="296" r:id="rId38"/>
    <p:sldId id="334" r:id="rId39"/>
    <p:sldId id="329" r:id="rId40"/>
    <p:sldId id="336" r:id="rId41"/>
    <p:sldId id="337" r:id="rId42"/>
    <p:sldId id="338" r:id="rId43"/>
    <p:sldId id="314" r:id="rId44"/>
    <p:sldId id="315" r:id="rId45"/>
    <p:sldId id="316" r:id="rId46"/>
    <p:sldId id="317" r:id="rId47"/>
    <p:sldId id="318" r:id="rId48"/>
    <p:sldId id="319" r:id="rId49"/>
    <p:sldId id="320" r:id="rId50"/>
    <p:sldId id="321" r:id="rId51"/>
    <p:sldId id="322" r:id="rId52"/>
    <p:sldId id="323" r:id="rId53"/>
    <p:sldId id="335" r:id="rId54"/>
    <p:sldId id="324" r:id="rId5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57" autoAdjust="0"/>
    <p:restoredTop sz="87373" autoAdjust="0"/>
  </p:normalViewPr>
  <p:slideViewPr>
    <p:cSldViewPr snapToGrid="0">
      <p:cViewPr varScale="1">
        <p:scale>
          <a:sx n="78" d="100"/>
          <a:sy n="78" d="100"/>
        </p:scale>
        <p:origin x="-968" y="-10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279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50" Type="http://schemas.openxmlformats.org/officeDocument/2006/relationships/slide" Target="slides/slide49.xml"/><Relationship Id="rId51" Type="http://schemas.openxmlformats.org/officeDocument/2006/relationships/slide" Target="slides/slide50.xml"/><Relationship Id="rId52" Type="http://schemas.openxmlformats.org/officeDocument/2006/relationships/slide" Target="slides/slide51.xml"/><Relationship Id="rId53" Type="http://schemas.openxmlformats.org/officeDocument/2006/relationships/slide" Target="slides/slide52.xml"/><Relationship Id="rId54" Type="http://schemas.openxmlformats.org/officeDocument/2006/relationships/slide" Target="slides/slide53.xml"/><Relationship Id="rId55" Type="http://schemas.openxmlformats.org/officeDocument/2006/relationships/slide" Target="slides/slide54.xml"/><Relationship Id="rId56" Type="http://schemas.openxmlformats.org/officeDocument/2006/relationships/notesMaster" Target="notesMasters/notesMaster1.xml"/><Relationship Id="rId57" Type="http://schemas.openxmlformats.org/officeDocument/2006/relationships/printerSettings" Target="printerSettings/printerSettings1.bin"/><Relationship Id="rId58" Type="http://schemas.openxmlformats.org/officeDocument/2006/relationships/presProps" Target="presProps.xml"/><Relationship Id="rId59" Type="http://schemas.openxmlformats.org/officeDocument/2006/relationships/viewProps" Target="viewProps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slide" Target="slides/slide4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60" Type="http://schemas.openxmlformats.org/officeDocument/2006/relationships/theme" Target="theme/theme1.xml"/><Relationship Id="rId61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themeOverride" Target="../theme/themeOverride1.xml"/><Relationship Id="rId2" Type="http://schemas.openxmlformats.org/officeDocument/2006/relationships/oleObject" Target="file:///C:\Users\kelechi%20nnoaham\Desktop\June%202010%20GSWH%20analyses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Sheet1!$L$244</c:f>
              <c:strCache>
                <c:ptCount val="1"/>
                <c:pt idx="0">
                  <c:v>endometriosis</c:v>
                </c:pt>
              </c:strCache>
            </c:strRef>
          </c:tx>
          <c:spPr>
            <a:solidFill>
              <a:srgbClr val="000066"/>
            </a:solidFill>
          </c:spPr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mtClean="0"/>
                      <a:t>%45.5</a:t>
                    </a:r>
                    <a:endParaRPr lang="en-US" dirty="0"/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smtClean="0"/>
                      <a:t>%18.9</a:t>
                    </a:r>
                    <a:endParaRPr lang="en-US" dirty="0"/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smtClean="0"/>
                      <a:t>%14.3</a:t>
                    </a:r>
                    <a:endParaRPr lang="en-US" dirty="0"/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>
                    <a:solidFill>
                      <a:schemeClr val="bg1"/>
                    </a:solidFill>
                    <a:latin typeface="Calibri" pitchFamily="34" charset="0"/>
                    <a:cs typeface="Calibri" pitchFamily="34" charset="0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errBars>
            <c:errBarType val="both"/>
            <c:errValType val="cust"/>
            <c:noEndCap val="0"/>
            <c:plus>
              <c:numRef>
                <c:f>(Sheet1!$O$245,Sheet1!$O$248,Sheet1!$O$251)</c:f>
                <c:numCache>
                  <c:formatCode>General</c:formatCode>
                  <c:ptCount val="3"/>
                  <c:pt idx="0">
                    <c:v>0.0367706215506547</c:v>
                  </c:pt>
                  <c:pt idx="1">
                    <c:v>0.0365148371670112</c:v>
                  </c:pt>
                  <c:pt idx="2">
                    <c:v>0.0289691237094918</c:v>
                  </c:pt>
                </c:numCache>
              </c:numRef>
            </c:plus>
            <c:minus>
              <c:numRef>
                <c:f>(Sheet1!$P$245,Sheet1!$P$248,Sheet1!$P$251)</c:f>
                <c:numCache>
                  <c:formatCode>General</c:formatCode>
                  <c:ptCount val="3"/>
                  <c:pt idx="0">
                    <c:v>0.0367706215506547</c:v>
                  </c:pt>
                  <c:pt idx="1">
                    <c:v>0.0365148371670112</c:v>
                  </c:pt>
                  <c:pt idx="2">
                    <c:v>0.0289691237094918</c:v>
                  </c:pt>
                </c:numCache>
              </c:numRef>
            </c:minus>
            <c:spPr>
              <a:ln w="22225">
                <a:solidFill>
                  <a:schemeClr val="bg1">
                    <a:lumMod val="50000"/>
                  </a:schemeClr>
                </a:solidFill>
              </a:ln>
            </c:spPr>
          </c:errBars>
          <c:cat>
            <c:strRef>
              <c:f>Sheet1!$K$245:$K$247</c:f>
              <c:strCache>
                <c:ptCount val="3"/>
                <c:pt idx="0">
                  <c:v>Pelvic pain, no infertility</c:v>
                </c:pt>
                <c:pt idx="1">
                  <c:v>Pelvic pain and infertility</c:v>
                </c:pt>
                <c:pt idx="2">
                  <c:v>Infertility, no pelvic pain</c:v>
                </c:pt>
              </c:strCache>
            </c:strRef>
          </c:cat>
          <c:val>
            <c:numRef>
              <c:f>Sheet1!$L$245:$L$247</c:f>
              <c:numCache>
                <c:formatCode>0.0%</c:formatCode>
                <c:ptCount val="3"/>
                <c:pt idx="0">
                  <c:v>0.454935622317597</c:v>
                </c:pt>
                <c:pt idx="1">
                  <c:v>0.188841201716739</c:v>
                </c:pt>
                <c:pt idx="2">
                  <c:v>0.143061516452074</c:v>
                </c:pt>
              </c:numCache>
            </c:numRef>
          </c:val>
        </c:ser>
        <c:ser>
          <c:idx val="1"/>
          <c:order val="1"/>
          <c:tx>
            <c:strRef>
              <c:f>Sheet1!$M$244</c:f>
              <c:strCache>
                <c:ptCount val="1"/>
                <c:pt idx="0">
                  <c:v>no endometriosis</c:v>
                </c:pt>
              </c:strCache>
            </c:strRef>
          </c:tx>
          <c:spPr>
            <a:solidFill>
              <a:schemeClr val="tx2">
                <a:lumMod val="60000"/>
                <a:lumOff val="40000"/>
              </a:schemeClr>
            </a:solidFill>
          </c:spPr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mtClean="0"/>
                      <a:t>%29.3</a:t>
                    </a:r>
                    <a:endParaRPr lang="en-US" dirty="0"/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smtClean="0"/>
                      <a:t>%15.1</a:t>
                    </a:r>
                    <a:endParaRPr lang="en-US" dirty="0"/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smtClean="0"/>
                      <a:t>%28.6</a:t>
                    </a:r>
                    <a:endParaRPr lang="en-US" dirty="0"/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>
                    <a:latin typeface="Calibri" pitchFamily="34" charset="0"/>
                    <a:cs typeface="Calibri" pitchFamily="34" charset="0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errBars>
            <c:errBarType val="both"/>
            <c:errValType val="cust"/>
            <c:noEndCap val="0"/>
            <c:plus>
              <c:numRef>
                <c:f>(Sheet1!$O$245,Sheet1!$O$248,Sheet1!$O$251)</c:f>
                <c:numCache>
                  <c:formatCode>General</c:formatCode>
                  <c:ptCount val="3"/>
                  <c:pt idx="0">
                    <c:v>0.0367706215506547</c:v>
                  </c:pt>
                  <c:pt idx="1">
                    <c:v>0.0365148371670112</c:v>
                  </c:pt>
                  <c:pt idx="2">
                    <c:v>0.0289691237094918</c:v>
                  </c:pt>
                </c:numCache>
              </c:numRef>
            </c:plus>
            <c:minus>
              <c:numRef>
                <c:f>(Sheet1!$P$245,Sheet1!$P$248,Sheet1!$P$251)</c:f>
                <c:numCache>
                  <c:formatCode>General</c:formatCode>
                  <c:ptCount val="3"/>
                  <c:pt idx="0">
                    <c:v>0.0367706215506547</c:v>
                  </c:pt>
                  <c:pt idx="1">
                    <c:v>0.0365148371670112</c:v>
                  </c:pt>
                  <c:pt idx="2">
                    <c:v>0.0289691237094918</c:v>
                  </c:pt>
                </c:numCache>
              </c:numRef>
            </c:minus>
            <c:spPr>
              <a:ln w="22225">
                <a:solidFill>
                  <a:schemeClr val="bg1">
                    <a:lumMod val="50000"/>
                  </a:schemeClr>
                </a:solidFill>
              </a:ln>
            </c:spPr>
          </c:errBars>
          <c:cat>
            <c:strRef>
              <c:f>Sheet1!$K$245:$K$247</c:f>
              <c:strCache>
                <c:ptCount val="3"/>
                <c:pt idx="0">
                  <c:v>Pelvic pain, no infertility</c:v>
                </c:pt>
                <c:pt idx="1">
                  <c:v>Pelvic pain and infertility</c:v>
                </c:pt>
                <c:pt idx="2">
                  <c:v>Infertility, no pelvic pain</c:v>
                </c:pt>
              </c:strCache>
            </c:strRef>
          </c:cat>
          <c:val>
            <c:numRef>
              <c:f>Sheet1!$M$245:$M$247</c:f>
              <c:numCache>
                <c:formatCode>0.0%</c:formatCode>
                <c:ptCount val="3"/>
                <c:pt idx="0">
                  <c:v>0.292517006802721</c:v>
                </c:pt>
                <c:pt idx="1">
                  <c:v>0.151360544217687</c:v>
                </c:pt>
                <c:pt idx="2">
                  <c:v>0.285714285714288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9"/>
        <c:axId val="-2142475880"/>
        <c:axId val="-2142472776"/>
      </c:barChart>
      <c:catAx>
        <c:axId val="-214247588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 b="1">
                <a:latin typeface="Calibri" pitchFamily="34" charset="0"/>
                <a:cs typeface="Calibri" pitchFamily="34" charset="0"/>
              </a:defRPr>
            </a:pPr>
            <a:endParaRPr lang="en-US"/>
          </a:p>
        </c:txPr>
        <c:crossAx val="-2142472776"/>
        <c:crosses val="autoZero"/>
        <c:auto val="1"/>
        <c:lblAlgn val="ctr"/>
        <c:lblOffset val="100"/>
        <c:noMultiLvlLbl val="0"/>
      </c:catAx>
      <c:valAx>
        <c:axId val="-2142472776"/>
        <c:scaling>
          <c:orientation val="minMax"/>
        </c:scaling>
        <c:delete val="0"/>
        <c:axPos val="l"/>
        <c:numFmt formatCode="0.0%" sourceLinked="1"/>
        <c:majorTickMark val="out"/>
        <c:minorTickMark val="none"/>
        <c:tickLblPos val="nextTo"/>
        <c:txPr>
          <a:bodyPr/>
          <a:lstStyle/>
          <a:p>
            <a:pPr>
              <a:defRPr sz="1400">
                <a:latin typeface="Calibri" pitchFamily="34" charset="0"/>
                <a:cs typeface="Calibri" pitchFamily="34" charset="0"/>
              </a:defRPr>
            </a:pPr>
            <a:endParaRPr lang="en-US"/>
          </a:p>
        </c:txPr>
        <c:crossAx val="-2142475880"/>
        <c:crosses val="autoZero"/>
        <c:crossBetween val="between"/>
      </c:valAx>
    </c:plotArea>
    <c:legend>
      <c:legendPos val="t"/>
      <c:layout>
        <c:manualLayout>
          <c:xMode val="edge"/>
          <c:yMode val="edge"/>
          <c:x val="0.00945610965296011"/>
          <c:y val="0.0156873950956921"/>
          <c:w val="0.974914819675319"/>
          <c:h val="0.0662390993705895"/>
        </c:manualLayout>
      </c:layout>
      <c:overlay val="0"/>
      <c:txPr>
        <a:bodyPr/>
        <a:lstStyle/>
        <a:p>
          <a:pPr>
            <a:defRPr sz="1600" b="1">
              <a:latin typeface="Calibri" pitchFamily="34" charset="0"/>
              <a:cs typeface="Calibri" pitchFamily="34" charset="0"/>
            </a:defRPr>
          </a:pPr>
          <a:endParaRPr lang="en-US"/>
        </a:p>
      </c:txPr>
    </c:legend>
    <c:plotVisOnly val="1"/>
    <c:dispBlanksAs val="gap"/>
    <c:showDLblsOverMax val="0"/>
  </c:chart>
  <c:externalData r:id="rId2">
    <c:autoUpdate val="0"/>
  </c:externalData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4E4BFB-EDC4-41B2-B264-09F7DB94114A}" type="datetimeFigureOut">
              <a:rPr lang="en-US" smtClean="0"/>
              <a:t>15.01.17</a:t>
            </a:fld>
            <a:endParaRPr lang="en-US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8372138-9110-4B19-A35B-2150BD94F8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01224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2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3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5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6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0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1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2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3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4.xml"/></Relationships>
</file>

<file path=ppt/notesSlides/_rels/notesSlide1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6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2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7.xml"/></Relationships>
</file>

<file path=ppt/notesSlides/_rels/notesSlide2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9.xml"/></Relationships>
</file>

<file path=ppt/notesSlides/_rels/notesSlide2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1.xml"/></Relationships>
</file>

<file path=ppt/notesSlides/_rels/notesSlide2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2.xml"/></Relationships>
</file>

<file path=ppt/notesSlides/_rels/notesSlide2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3.xml"/></Relationships>
</file>

<file path=ppt/notesSlides/_rels/notesSlide2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4.xml"/></Relationships>
</file>

<file path=ppt/notesSlides/_rels/notesSlide2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5.xml"/></Relationships>
</file>

<file path=ppt/notesSlides/_rels/notesSlide2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6.xml"/></Relationships>
</file>

<file path=ppt/notesSlides/_rels/notesSlide2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7.xml"/></Relationships>
</file>

<file path=ppt/notesSlides/_rels/notesSlide2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4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649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10650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fld id="{5ECCF405-AE1D-438C-BB9D-1AF767B1CCE2}" type="slidenum">
              <a:rPr lang="en-US" sz="1200"/>
              <a:pPr eaLnBrk="1" hangingPunct="1"/>
              <a:t>1</a:t>
            </a:fld>
            <a:endParaRPr lang="en-US" sz="1200"/>
          </a:p>
        </p:txBody>
      </p:sp>
    </p:spTree>
    <p:extLst>
      <p:ext uri="{BB962C8B-B14F-4D97-AF65-F5344CB8AC3E}">
        <p14:creationId xmlns:p14="http://schemas.microsoft.com/office/powerpoint/2010/main" val="358475279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fld id="{6660AC87-7D32-483E-AE9C-7A64C1758CFF}" type="slidenum">
              <a:rPr lang="en-US" sz="1200"/>
              <a:pPr eaLnBrk="1" hangingPunct="1"/>
              <a:t>22</a:t>
            </a:fld>
            <a:endParaRPr lang="en-US" sz="1200"/>
          </a:p>
        </p:txBody>
      </p:sp>
      <p:sp>
        <p:nvSpPr>
          <p:cNvPr id="1392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92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95731930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fld id="{10D3848A-EB01-4A77-954D-41A3D3881F67}" type="slidenum">
              <a:rPr lang="en-US" sz="1200"/>
              <a:pPr eaLnBrk="1" hangingPunct="1"/>
              <a:t>23</a:t>
            </a:fld>
            <a:endParaRPr lang="en-US" sz="1200"/>
          </a:p>
        </p:txBody>
      </p:sp>
      <p:sp>
        <p:nvSpPr>
          <p:cNvPr id="1402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02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97400403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fld id="{6660AC87-7D32-483E-AE9C-7A64C1758CFF}" type="slidenum">
              <a:rPr lang="en-US" sz="1200"/>
              <a:pPr eaLnBrk="1" hangingPunct="1"/>
              <a:t>25</a:t>
            </a:fld>
            <a:endParaRPr lang="en-US" sz="1200"/>
          </a:p>
        </p:txBody>
      </p:sp>
      <p:sp>
        <p:nvSpPr>
          <p:cNvPr id="1392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92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410635176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2" name="Slayt Görüntüsü Yer Tutucusu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3363" name="Not Yer Tutucusu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90000"/>
              </a:lnSpc>
            </a:pPr>
            <a:r>
              <a:rPr lang="en-GB" dirty="0" smtClean="0">
                <a:latin typeface="Calibri" panose="020F0502020204030204" pitchFamily="34" charset="0"/>
              </a:rPr>
              <a:t>Objective: To compare the efficacy of </a:t>
            </a:r>
            <a:r>
              <a:rPr lang="en-GB" dirty="0" err="1" smtClean="0">
                <a:latin typeface="Calibri" panose="020F0502020204030204" pitchFamily="34" charset="0"/>
              </a:rPr>
              <a:t>leuprolide</a:t>
            </a:r>
            <a:r>
              <a:rPr lang="en-GB" dirty="0" smtClean="0">
                <a:latin typeface="Calibri" panose="020F0502020204030204" pitchFamily="34" charset="0"/>
              </a:rPr>
              <a:t> and continuous oral contraceptives in the treatment of</a:t>
            </a:r>
          </a:p>
          <a:p>
            <a:pPr>
              <a:lnSpc>
                <a:spcPct val="90000"/>
              </a:lnSpc>
            </a:pPr>
            <a:r>
              <a:rPr lang="en-GB" dirty="0" smtClean="0">
                <a:latin typeface="Calibri" panose="020F0502020204030204" pitchFamily="34" charset="0"/>
              </a:rPr>
              <a:t>endometriosis-associated pain.</a:t>
            </a:r>
          </a:p>
          <a:p>
            <a:pPr>
              <a:lnSpc>
                <a:spcPct val="90000"/>
              </a:lnSpc>
            </a:pPr>
            <a:r>
              <a:rPr lang="en-GB" dirty="0" smtClean="0">
                <a:latin typeface="Calibri" panose="020F0502020204030204" pitchFamily="34" charset="0"/>
              </a:rPr>
              <a:t>Design: Prospective, randomized, double-blind controlled trial.</a:t>
            </a:r>
          </a:p>
          <a:p>
            <a:pPr>
              <a:lnSpc>
                <a:spcPct val="90000"/>
              </a:lnSpc>
            </a:pPr>
            <a:r>
              <a:rPr lang="en-GB" dirty="0" smtClean="0">
                <a:latin typeface="Calibri" panose="020F0502020204030204" pitchFamily="34" charset="0"/>
              </a:rPr>
              <a:t>Setting: Academic medical </a:t>
            </a:r>
            <a:r>
              <a:rPr lang="en-GB" dirty="0" err="1" smtClean="0">
                <a:latin typeface="Calibri" panose="020F0502020204030204" pitchFamily="34" charset="0"/>
              </a:rPr>
              <a:t>centers</a:t>
            </a:r>
            <a:r>
              <a:rPr lang="en-GB" dirty="0" smtClean="0">
                <a:latin typeface="Calibri" panose="020F0502020204030204" pitchFamily="34" charset="0"/>
              </a:rPr>
              <a:t> in Rochester, New York, and Boston, Massachusetts.</a:t>
            </a:r>
          </a:p>
          <a:p>
            <a:pPr>
              <a:lnSpc>
                <a:spcPct val="90000"/>
              </a:lnSpc>
            </a:pPr>
            <a:r>
              <a:rPr lang="en-GB" dirty="0" smtClean="0">
                <a:latin typeface="Calibri" panose="020F0502020204030204" pitchFamily="34" charset="0"/>
              </a:rPr>
              <a:t>Patient(s): Forty-seven </a:t>
            </a:r>
            <a:r>
              <a:rPr lang="en-GB" dirty="0" err="1" smtClean="0">
                <a:latin typeface="Calibri" panose="020F0502020204030204" pitchFamily="34" charset="0"/>
              </a:rPr>
              <a:t>kadın</a:t>
            </a:r>
            <a:r>
              <a:rPr lang="en-GB" dirty="0" smtClean="0">
                <a:latin typeface="Calibri" panose="020F0502020204030204" pitchFamily="34" charset="0"/>
              </a:rPr>
              <a:t> with endometriosis-associated pelvic pain.</a:t>
            </a:r>
          </a:p>
          <a:p>
            <a:pPr>
              <a:lnSpc>
                <a:spcPct val="90000"/>
              </a:lnSpc>
            </a:pPr>
            <a:r>
              <a:rPr lang="en-GB" dirty="0" smtClean="0">
                <a:latin typeface="Calibri" panose="020F0502020204030204" pitchFamily="34" charset="0"/>
              </a:rPr>
              <a:t>Intervention(s): Forty-eight weeks of either depot </a:t>
            </a:r>
            <a:r>
              <a:rPr lang="en-GB" dirty="0" err="1" smtClean="0">
                <a:latin typeface="Calibri" panose="020F0502020204030204" pitchFamily="34" charset="0"/>
              </a:rPr>
              <a:t>leuprolide</a:t>
            </a:r>
            <a:r>
              <a:rPr lang="en-GB" dirty="0" smtClean="0">
                <a:latin typeface="Calibri" panose="020F0502020204030204" pitchFamily="34" charset="0"/>
              </a:rPr>
              <a:t>, 11.25 mg IM every 12 weeks with hormonal</a:t>
            </a:r>
          </a:p>
          <a:p>
            <a:pPr>
              <a:lnSpc>
                <a:spcPct val="90000"/>
              </a:lnSpc>
            </a:pPr>
            <a:r>
              <a:rPr lang="en-GB" dirty="0" smtClean="0">
                <a:latin typeface="Calibri" panose="020F0502020204030204" pitchFamily="34" charset="0"/>
              </a:rPr>
              <a:t>add-back using </a:t>
            </a:r>
            <a:r>
              <a:rPr lang="en-GB" dirty="0" err="1" smtClean="0">
                <a:latin typeface="Calibri" panose="020F0502020204030204" pitchFamily="34" charset="0"/>
              </a:rPr>
              <a:t>norethindrone</a:t>
            </a:r>
            <a:r>
              <a:rPr lang="en-GB" dirty="0" smtClean="0">
                <a:latin typeface="Calibri" panose="020F0502020204030204" pitchFamily="34" charset="0"/>
              </a:rPr>
              <a:t> acetate 5 mg orally, daily; or a generic monophasic oral contraceptive (1 mg</a:t>
            </a:r>
          </a:p>
          <a:p>
            <a:pPr>
              <a:lnSpc>
                <a:spcPct val="90000"/>
              </a:lnSpc>
            </a:pPr>
            <a:r>
              <a:rPr lang="en-GB" dirty="0" err="1" smtClean="0">
                <a:latin typeface="Calibri" panose="020F0502020204030204" pitchFamily="34" charset="0"/>
              </a:rPr>
              <a:t>norethindrone</a:t>
            </a:r>
            <a:r>
              <a:rPr lang="en-GB" dirty="0" smtClean="0">
                <a:latin typeface="Calibri" panose="020F0502020204030204" pitchFamily="34" charset="0"/>
              </a:rPr>
              <a:t> þ 35 mg </a:t>
            </a:r>
            <a:r>
              <a:rPr lang="en-GB" dirty="0" err="1" smtClean="0">
                <a:latin typeface="Calibri" panose="020F0502020204030204" pitchFamily="34" charset="0"/>
              </a:rPr>
              <a:t>ethinyl</a:t>
            </a:r>
            <a:r>
              <a:rPr lang="en-GB" dirty="0" smtClean="0">
                <a:latin typeface="Calibri" panose="020F0502020204030204" pitchFamily="34" charset="0"/>
              </a:rPr>
              <a:t> </a:t>
            </a:r>
            <a:r>
              <a:rPr lang="en-GB" dirty="0" err="1" smtClean="0">
                <a:latin typeface="Calibri" panose="020F0502020204030204" pitchFamily="34" charset="0"/>
              </a:rPr>
              <a:t>estradiol</a:t>
            </a:r>
            <a:r>
              <a:rPr lang="en-GB" dirty="0" smtClean="0">
                <a:latin typeface="Calibri" panose="020F0502020204030204" pitchFamily="34" charset="0"/>
              </a:rPr>
              <a:t>) given daily.</a:t>
            </a:r>
          </a:p>
          <a:p>
            <a:pPr>
              <a:lnSpc>
                <a:spcPct val="90000"/>
              </a:lnSpc>
            </a:pPr>
            <a:r>
              <a:rPr lang="en-GB" dirty="0" smtClean="0">
                <a:latin typeface="Calibri" panose="020F0502020204030204" pitchFamily="34" charset="0"/>
              </a:rPr>
              <a:t>Main Outcome Measure(s): </a:t>
            </a:r>
            <a:r>
              <a:rPr lang="en-GB" dirty="0" err="1" smtClean="0">
                <a:latin typeface="Calibri" panose="020F0502020204030204" pitchFamily="34" charset="0"/>
              </a:rPr>
              <a:t>Biberoglu</a:t>
            </a:r>
            <a:r>
              <a:rPr lang="en-GB" dirty="0" smtClean="0">
                <a:latin typeface="Calibri" panose="020F0502020204030204" pitchFamily="34" charset="0"/>
              </a:rPr>
              <a:t> and Behrman (B&amp;B) pain scores, numerical rating scores (NRS), Beck</a:t>
            </a:r>
          </a:p>
          <a:p>
            <a:pPr>
              <a:lnSpc>
                <a:spcPct val="90000"/>
              </a:lnSpc>
            </a:pPr>
            <a:r>
              <a:rPr lang="en-GB" dirty="0" smtClean="0">
                <a:latin typeface="Calibri" panose="020F0502020204030204" pitchFamily="34" charset="0"/>
              </a:rPr>
              <a:t>Depression Inventory (BDI), and Index of Sexual Satisfaction (ISS).</a:t>
            </a:r>
          </a:p>
          <a:p>
            <a:pPr>
              <a:lnSpc>
                <a:spcPct val="90000"/>
              </a:lnSpc>
            </a:pPr>
            <a:r>
              <a:rPr lang="en-GB" dirty="0" smtClean="0">
                <a:latin typeface="Calibri" panose="020F0502020204030204" pitchFamily="34" charset="0"/>
              </a:rPr>
              <a:t>Result(s): Based on </a:t>
            </a:r>
            <a:r>
              <a:rPr lang="en-GB" dirty="0" err="1" smtClean="0">
                <a:latin typeface="Calibri" panose="020F0502020204030204" pitchFamily="34" charset="0"/>
              </a:rPr>
              <a:t>enrollment</a:t>
            </a:r>
            <a:r>
              <a:rPr lang="en-GB" dirty="0" smtClean="0">
                <a:latin typeface="Calibri" panose="020F0502020204030204" pitchFamily="34" charset="0"/>
              </a:rPr>
              <a:t> of 47 </a:t>
            </a:r>
            <a:r>
              <a:rPr lang="en-GB" dirty="0" err="1" smtClean="0">
                <a:latin typeface="Calibri" panose="020F0502020204030204" pitchFamily="34" charset="0"/>
              </a:rPr>
              <a:t>kadın</a:t>
            </a:r>
            <a:r>
              <a:rPr lang="en-GB" dirty="0" smtClean="0">
                <a:latin typeface="Calibri" panose="020F0502020204030204" pitchFamily="34" charset="0"/>
              </a:rPr>
              <a:t> randomized to continuous oral contraceptives and to </a:t>
            </a:r>
            <a:r>
              <a:rPr lang="en-GB" dirty="0" err="1" smtClean="0">
                <a:latin typeface="Calibri" panose="020F0502020204030204" pitchFamily="34" charset="0"/>
              </a:rPr>
              <a:t>leuprolide</a:t>
            </a:r>
            <a:r>
              <a:rPr lang="en-GB" dirty="0" smtClean="0">
                <a:latin typeface="Calibri" panose="020F0502020204030204" pitchFamily="34" charset="0"/>
              </a:rPr>
              <a:t>, there</a:t>
            </a:r>
          </a:p>
          <a:p>
            <a:pPr>
              <a:lnSpc>
                <a:spcPct val="90000"/>
              </a:lnSpc>
            </a:pPr>
            <a:r>
              <a:rPr lang="en-GB" dirty="0" smtClean="0">
                <a:latin typeface="Calibri" panose="020F0502020204030204" pitchFamily="34" charset="0"/>
              </a:rPr>
              <a:t>were statistically significant declines in B&amp;B, NRS, and BDI scores from baseline in both groups. There were no</a:t>
            </a:r>
          </a:p>
          <a:p>
            <a:pPr>
              <a:lnSpc>
                <a:spcPct val="90000"/>
              </a:lnSpc>
            </a:pPr>
            <a:r>
              <a:rPr lang="en-GB" dirty="0" smtClean="0">
                <a:latin typeface="Calibri" panose="020F0502020204030204" pitchFamily="34" charset="0"/>
              </a:rPr>
              <a:t>significant differences, however, in the extent of reduction in these measures between the groups.</a:t>
            </a:r>
          </a:p>
          <a:p>
            <a:pPr>
              <a:lnSpc>
                <a:spcPct val="90000"/>
              </a:lnSpc>
            </a:pPr>
            <a:r>
              <a:rPr lang="en-GB" dirty="0" smtClean="0">
                <a:latin typeface="Calibri" panose="020F0502020204030204" pitchFamily="34" charset="0"/>
              </a:rPr>
              <a:t>Conclusion(s): </a:t>
            </a:r>
            <a:r>
              <a:rPr lang="en-GB" dirty="0" err="1" smtClean="0">
                <a:latin typeface="Calibri" panose="020F0502020204030204" pitchFamily="34" charset="0"/>
              </a:rPr>
              <a:t>Leuprolide</a:t>
            </a:r>
            <a:r>
              <a:rPr lang="en-GB" dirty="0" smtClean="0">
                <a:latin typeface="Calibri" panose="020F0502020204030204" pitchFamily="34" charset="0"/>
              </a:rPr>
              <a:t> and continuous oral contraceptives appear to be equally effective in the treatment of</a:t>
            </a:r>
          </a:p>
          <a:p>
            <a:pPr>
              <a:lnSpc>
                <a:spcPct val="90000"/>
              </a:lnSpc>
            </a:pPr>
            <a:r>
              <a:rPr lang="en-GB" dirty="0" smtClean="0">
                <a:latin typeface="Calibri" panose="020F0502020204030204" pitchFamily="34" charset="0"/>
              </a:rPr>
              <a:t>endometriosis-associated pelvic pain.</a:t>
            </a:r>
            <a:endParaRPr lang="en-GB" dirty="0" smtClean="0"/>
          </a:p>
        </p:txBody>
      </p:sp>
      <p:sp>
        <p:nvSpPr>
          <p:cNvPr id="143364" name="Slayt Numarası Yer Tutucusu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fld id="{0A869A2D-C658-472F-A318-10354E336AC9}" type="slidenum">
              <a:rPr lang="tr-TR" sz="1200"/>
              <a:pPr eaLnBrk="1" hangingPunct="1"/>
              <a:t>26</a:t>
            </a:fld>
            <a:endParaRPr lang="tr-TR" sz="1200"/>
          </a:p>
        </p:txBody>
      </p:sp>
    </p:spTree>
    <p:extLst>
      <p:ext uri="{BB962C8B-B14F-4D97-AF65-F5344CB8AC3E}">
        <p14:creationId xmlns:p14="http://schemas.microsoft.com/office/powerpoint/2010/main" val="312293076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fld id="{6660AC87-7D32-483E-AE9C-7A64C1758CFF}" type="slidenum">
              <a:rPr lang="en-US" sz="1200"/>
              <a:pPr eaLnBrk="1" hangingPunct="1"/>
              <a:t>30</a:t>
            </a:fld>
            <a:endParaRPr lang="en-US" sz="1200"/>
          </a:p>
        </p:txBody>
      </p:sp>
      <p:sp>
        <p:nvSpPr>
          <p:cNvPr id="1392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92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46767883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6" name="Slayt Görüntüsü Yer Tutucusu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4387" name="Not Yer Tutucusu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  <p:sp>
        <p:nvSpPr>
          <p:cNvPr id="144388" name="Slayt Numarası Yer Tutucusu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fld id="{A4C46E22-C47B-4951-9A7B-A1DBCB40BC71}" type="slidenum">
              <a:rPr lang="tr-TR" sz="1200"/>
              <a:pPr eaLnBrk="1" hangingPunct="1"/>
              <a:t>31</a:t>
            </a:fld>
            <a:endParaRPr lang="tr-TR" sz="1200"/>
          </a:p>
        </p:txBody>
      </p:sp>
    </p:spTree>
    <p:extLst>
      <p:ext uri="{BB962C8B-B14F-4D97-AF65-F5344CB8AC3E}">
        <p14:creationId xmlns:p14="http://schemas.microsoft.com/office/powerpoint/2010/main" val="38142980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10" name="Slayt Görüntüsü Yer Tutucusu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5411" name="Not Yer Tutucusu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  <p:sp>
        <p:nvSpPr>
          <p:cNvPr id="145412" name="Slayt Numarası Yer Tutucusu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fld id="{5858D7A8-4615-4745-9F98-326246787D47}" type="slidenum">
              <a:rPr lang="tr-TR" sz="1200"/>
              <a:pPr eaLnBrk="1" hangingPunct="1"/>
              <a:t>32</a:t>
            </a:fld>
            <a:endParaRPr lang="tr-TR" sz="1200"/>
          </a:p>
        </p:txBody>
      </p:sp>
    </p:spTree>
    <p:extLst>
      <p:ext uri="{BB962C8B-B14F-4D97-AF65-F5344CB8AC3E}">
        <p14:creationId xmlns:p14="http://schemas.microsoft.com/office/powerpoint/2010/main" val="177532556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4" name="Slayt Görüntüsü Yer Tutucusu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6435" name="Not Yer Tutucusu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  <p:sp>
        <p:nvSpPr>
          <p:cNvPr id="146436" name="Slayt Numarası Yer Tutucusu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fld id="{071EFECB-1612-45A7-A5FF-F6E1E997CB5F}" type="slidenum">
              <a:rPr lang="it-IT" sz="1200"/>
              <a:pPr eaLnBrk="1" hangingPunct="1"/>
              <a:t>33</a:t>
            </a:fld>
            <a:endParaRPr lang="it-IT" sz="1200"/>
          </a:p>
        </p:txBody>
      </p:sp>
    </p:spTree>
    <p:extLst>
      <p:ext uri="{BB962C8B-B14F-4D97-AF65-F5344CB8AC3E}">
        <p14:creationId xmlns:p14="http://schemas.microsoft.com/office/powerpoint/2010/main" val="330577520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8" name="Slayt Görüntüsü Yer Tutucusu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20000"/>
          </a:bodyPr>
          <a:lstStyle/>
          <a:p>
            <a:pPr>
              <a:defRPr/>
            </a:pPr>
            <a:r>
              <a:rPr lang="en-GB" dirty="0" smtClean="0">
                <a:latin typeface="+mn-lt"/>
              </a:rPr>
              <a:t>Study Objective: To evaluate the efficacy and tolerability of </a:t>
            </a:r>
            <a:r>
              <a:rPr lang="en-GB" dirty="0" err="1" smtClean="0">
                <a:latin typeface="+mn-lt"/>
              </a:rPr>
              <a:t>norethindrone</a:t>
            </a:r>
            <a:r>
              <a:rPr lang="en-GB" dirty="0" smtClean="0">
                <a:latin typeface="+mn-lt"/>
              </a:rPr>
              <a:t> acetate (NA) as single-agent hormonal therapy for suppression of</a:t>
            </a:r>
          </a:p>
          <a:p>
            <a:pPr>
              <a:defRPr/>
            </a:pPr>
            <a:r>
              <a:rPr lang="en-GB" dirty="0" smtClean="0">
                <a:latin typeface="+mn-lt"/>
              </a:rPr>
              <a:t>endometriosis symptoms in adolescents and young adults.</a:t>
            </a:r>
          </a:p>
          <a:p>
            <a:pPr>
              <a:defRPr/>
            </a:pPr>
            <a:r>
              <a:rPr lang="en-GB" dirty="0" smtClean="0">
                <a:latin typeface="+mn-lt"/>
              </a:rPr>
              <a:t>Design: Retrospective study.</a:t>
            </a:r>
          </a:p>
          <a:p>
            <a:pPr>
              <a:defRPr/>
            </a:pPr>
            <a:r>
              <a:rPr lang="en-GB" dirty="0" smtClean="0">
                <a:latin typeface="+mn-lt"/>
              </a:rPr>
              <a:t>Setting: Two academic medical </a:t>
            </a:r>
            <a:r>
              <a:rPr lang="en-GB" dirty="0" err="1" smtClean="0">
                <a:latin typeface="+mn-lt"/>
              </a:rPr>
              <a:t>centers</a:t>
            </a:r>
            <a:r>
              <a:rPr lang="en-GB" dirty="0" smtClean="0">
                <a:latin typeface="+mn-lt"/>
              </a:rPr>
              <a:t>.</a:t>
            </a:r>
          </a:p>
          <a:p>
            <a:pPr>
              <a:defRPr/>
            </a:pPr>
            <a:r>
              <a:rPr lang="en-GB" dirty="0" smtClean="0">
                <a:latin typeface="+mn-lt"/>
              </a:rPr>
              <a:t>Participants: A keyword search using the query ‘NA’ was applied to the electronic medical records of all women treated by one </a:t>
            </a:r>
            <a:r>
              <a:rPr lang="en-GB" dirty="0" err="1" smtClean="0">
                <a:latin typeface="+mn-lt"/>
              </a:rPr>
              <a:t>gynecologist</a:t>
            </a:r>
            <a:endParaRPr lang="en-GB" dirty="0" smtClean="0">
              <a:latin typeface="+mn-lt"/>
            </a:endParaRPr>
          </a:p>
          <a:p>
            <a:pPr>
              <a:defRPr/>
            </a:pPr>
            <a:r>
              <a:rPr lang="en-GB" dirty="0" smtClean="0">
                <a:latin typeface="+mn-lt"/>
              </a:rPr>
              <a:t>(M.R.L.) from 1992 to 2010. IRB-approved chart review was then conducted on the index records.</a:t>
            </a:r>
          </a:p>
          <a:p>
            <a:pPr>
              <a:defRPr/>
            </a:pPr>
            <a:r>
              <a:rPr lang="en-GB" dirty="0" smtClean="0">
                <a:latin typeface="+mn-lt"/>
              </a:rPr>
              <a:t>Interventions: Continuous treatment with NA (5e15 mg daily).</a:t>
            </a:r>
          </a:p>
          <a:p>
            <a:pPr>
              <a:defRPr/>
            </a:pPr>
            <a:r>
              <a:rPr lang="en-GB" dirty="0" smtClean="0">
                <a:latin typeface="+mn-lt"/>
              </a:rPr>
              <a:t>Main Outcome Measures: Postoperative bleeding and pain scores; adverse effects.</a:t>
            </a:r>
          </a:p>
          <a:p>
            <a:pPr>
              <a:defRPr/>
            </a:pPr>
            <a:r>
              <a:rPr lang="en-GB" dirty="0" smtClean="0">
                <a:latin typeface="+mn-lt"/>
              </a:rPr>
              <a:t>Results: One hundred and ninety-four patients with surgically diagnosed endometriosis initiated NA postoperatively during the study</a:t>
            </a:r>
          </a:p>
          <a:p>
            <a:pPr>
              <a:defRPr/>
            </a:pPr>
            <a:r>
              <a:rPr lang="en-GB" dirty="0" smtClean="0">
                <a:latin typeface="+mn-lt"/>
              </a:rPr>
              <a:t>period. Median patient age was 18.9 years. 92.2% of patients had stage 1 or 2 disease, and distribution was similar among those excluded.</a:t>
            </a:r>
          </a:p>
          <a:p>
            <a:pPr>
              <a:defRPr/>
            </a:pPr>
            <a:r>
              <a:rPr lang="en-GB" dirty="0" smtClean="0">
                <a:latin typeface="+mn-lt"/>
              </a:rPr>
              <a:t>Median pain scores decreased from 5 at NA initiation to 0 at follow-up (P 5 .0001) and bleeding scores from 2 to 0, respectively (P 5 .001)</a:t>
            </a:r>
          </a:p>
          <a:p>
            <a:pPr>
              <a:defRPr/>
            </a:pPr>
            <a:r>
              <a:rPr lang="en-GB" dirty="0" smtClean="0">
                <a:latin typeface="+mn-lt"/>
              </a:rPr>
              <a:t>for all stages of endometriosis. Post-NA bleeding scores were improved regardless of prior hormonal regimen, and post-NA pain scores</a:t>
            </a:r>
          </a:p>
          <a:p>
            <a:pPr>
              <a:defRPr/>
            </a:pPr>
            <a:r>
              <a:rPr lang="en-GB" dirty="0" smtClean="0">
                <a:latin typeface="+mn-lt"/>
              </a:rPr>
              <a:t>improved in all patients except for those previously prescribed </a:t>
            </a:r>
            <a:r>
              <a:rPr lang="en-GB" dirty="0" err="1" smtClean="0">
                <a:latin typeface="+mn-lt"/>
              </a:rPr>
              <a:t>GnRH</a:t>
            </a:r>
            <a:r>
              <a:rPr lang="en-GB" dirty="0" smtClean="0">
                <a:latin typeface="+mn-lt"/>
              </a:rPr>
              <a:t>-agonist plus add-back. Most patients (55.2%) did not report any side</a:t>
            </a:r>
          </a:p>
          <a:p>
            <a:pPr>
              <a:defRPr/>
            </a:pPr>
            <a:r>
              <a:rPr lang="en-GB" dirty="0" smtClean="0">
                <a:latin typeface="+mn-lt"/>
              </a:rPr>
              <a:t>effects. The most common adverse effect was weight gain (16.1%), with a mean increase in BMI of 1.2  1.6 kg/m2 at 12 months.</a:t>
            </a:r>
          </a:p>
          <a:p>
            <a:pPr>
              <a:defRPr/>
            </a:pPr>
            <a:r>
              <a:rPr lang="en-GB" dirty="0" smtClean="0">
                <a:latin typeface="+mn-lt"/>
              </a:rPr>
              <a:t>Conclusion: NA alone is a well-tolerated, effective option to manage pain and bleeding for all stages of endometriosis. Among those on prior</a:t>
            </a:r>
          </a:p>
          <a:p>
            <a:pPr>
              <a:defRPr/>
            </a:pPr>
            <a:r>
              <a:rPr lang="en-GB" dirty="0" smtClean="0">
                <a:latin typeface="+mn-lt"/>
              </a:rPr>
              <a:t>hormonal therapy, symptoms improved after NA initiation.</a:t>
            </a:r>
            <a:endParaRPr lang="en-GB" dirty="0"/>
          </a:p>
        </p:txBody>
      </p:sp>
      <p:sp>
        <p:nvSpPr>
          <p:cNvPr id="147460" name="Slayt Numarası Yer Tutucusu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0E9055F9-9D64-4242-A778-0447BE697301}" type="slidenum">
              <a:rPr lang="tr-TR" sz="1200" smtClean="0"/>
              <a:pPr eaLnBrk="1" hangingPunct="1"/>
              <a:t>34</a:t>
            </a:fld>
            <a:endParaRPr lang="tr-TR" sz="1200" smtClean="0"/>
          </a:p>
        </p:txBody>
      </p:sp>
    </p:spTree>
    <p:extLst>
      <p:ext uri="{BB962C8B-B14F-4D97-AF65-F5344CB8AC3E}">
        <p14:creationId xmlns:p14="http://schemas.microsoft.com/office/powerpoint/2010/main" val="355341535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866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4" tIns="45712" rIns="91424" bIns="45712" anchor="b"/>
          <a:lstStyle>
            <a:lvl1pPr eaLnBrk="0" hangingPunct="0"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1pPr>
            <a:lvl2pPr marL="742950" indent="-285750" eaLnBrk="0" hangingPunct="0"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2pPr>
            <a:lvl3pPr marL="1143000" indent="-228600" eaLnBrk="0" hangingPunct="0"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 eaLnBrk="0" hangingPunct="0"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 eaLnBrk="0" hangingPunct="0"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F5BEF65B-6C80-4905-B9F4-DC7E9A5A6CE6}" type="slidenum">
              <a:rPr lang="en-US" sz="1200" b="0">
                <a:solidFill>
                  <a:srgbClr val="000000"/>
                </a:solidFill>
                <a:ea typeface="ヒラギノ角ゴ Pro W3"/>
                <a:cs typeface="ヒラギノ角ゴ Pro W3"/>
              </a:rPr>
              <a:pPr algn="r" eaLnBrk="1" hangingPunct="1">
                <a:spcBef>
                  <a:spcPct val="0"/>
                </a:spcBef>
              </a:pPr>
              <a:t>36</a:t>
            </a:fld>
            <a:endParaRPr lang="en-US" sz="1200" b="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  <p:sp>
        <p:nvSpPr>
          <p:cNvPr id="164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2588" y="685800"/>
            <a:ext cx="6096000" cy="3429000"/>
          </a:xfrm>
          <a:ln/>
        </p:spPr>
      </p:sp>
      <p:sp>
        <p:nvSpPr>
          <p:cNvPr id="16486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49275" y="4343400"/>
            <a:ext cx="575945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4" tIns="45712" rIns="91424" bIns="45712"/>
          <a:lstStyle/>
          <a:p>
            <a:pPr eaLnBrk="1" hangingPunct="1">
              <a:spcBef>
                <a:spcPct val="50000"/>
              </a:spcBef>
            </a:pPr>
            <a:r>
              <a:rPr lang="en-GB" b="1" smtClean="0"/>
              <a:t>References</a:t>
            </a:r>
            <a:endParaRPr lang="en-GB" smtClean="0"/>
          </a:p>
          <a:p>
            <a:pPr>
              <a:spcBef>
                <a:spcPct val="50000"/>
              </a:spcBef>
            </a:pPr>
            <a:r>
              <a:rPr lang="da-DK" altLang="zh-CN" smtClean="0"/>
              <a:t>Barbieri RL. </a:t>
            </a:r>
            <a:r>
              <a:rPr lang="en-US" altLang="zh-CN" smtClean="0"/>
              <a:t>Endometriosis and the estrogen threshold theory. Relation to surgical and medical treatment.</a:t>
            </a:r>
            <a:r>
              <a:rPr lang="da-DK" altLang="zh-CN" smtClean="0"/>
              <a:t> J Reprod Med 1998; 43(3 Suppl): 287–292.</a:t>
            </a:r>
          </a:p>
          <a:p>
            <a:pPr>
              <a:spcBef>
                <a:spcPct val="50000"/>
              </a:spcBef>
            </a:pPr>
            <a:r>
              <a:rPr lang="da-DK" altLang="zh-CN" smtClean="0"/>
              <a:t>Klipping C </a:t>
            </a:r>
            <a:r>
              <a:rPr lang="da-DK" altLang="zh-CN" i="1" smtClean="0"/>
              <a:t>et al</a:t>
            </a:r>
            <a:r>
              <a:rPr lang="da-DK" altLang="zh-CN" smtClean="0"/>
              <a:t>. Ovulation-inhibiting effects of Dienogest in a randomized, dose-controlled pharmacodynamic trial. J Clin Pharmacol 2012; 52: 1704–1713.</a:t>
            </a:r>
          </a:p>
          <a:p>
            <a:pPr eaLnBrk="1" hangingPunct="1">
              <a:spcBef>
                <a:spcPct val="50000"/>
              </a:spcBef>
            </a:pPr>
            <a:endParaRPr lang="en-US" b="1" smtClean="0"/>
          </a:p>
        </p:txBody>
      </p:sp>
    </p:spTree>
    <p:extLst>
      <p:ext uri="{BB962C8B-B14F-4D97-AF65-F5344CB8AC3E}">
        <p14:creationId xmlns:p14="http://schemas.microsoft.com/office/powerpoint/2010/main" val="21848347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80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60350" y="4343400"/>
            <a:ext cx="6408738" cy="454977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sz="1000" b="1" smtClean="0"/>
              <a:t>Further information</a:t>
            </a:r>
          </a:p>
          <a:p>
            <a:pPr eaLnBrk="1" hangingPunct="1"/>
            <a:r>
              <a:rPr lang="en-GB" altLang="zh-CN" sz="1000" smtClean="0"/>
              <a:t>The chronic, progressive course of endometriosis typically has a profound impact on </a:t>
            </a:r>
            <a:r>
              <a:rPr lang="en-US" sz="1000" smtClean="0"/>
              <a:t>affected individuals</a:t>
            </a:r>
            <a:r>
              <a:rPr lang="en-GB" altLang="zh-CN" sz="1000" smtClean="0"/>
              <a:t>.</a:t>
            </a:r>
          </a:p>
          <a:p>
            <a:pPr eaLnBrk="1" hangingPunct="1"/>
            <a:r>
              <a:rPr lang="en-GB" sz="1000" smtClean="0"/>
              <a:t>In addition to debilitating painful symptoms, endometriosis reduces a woman’s quality of life by diminishing her well-being and self-esteem. It also impacts her employment and financial status and ability to carry out day-to-day tasks.</a:t>
            </a:r>
          </a:p>
          <a:p>
            <a:pPr eaLnBrk="1" hangingPunct="1"/>
            <a:r>
              <a:rPr lang="en-US" sz="1000" smtClean="0"/>
              <a:t>Reduction in painful symptoms and improvement in quality of life are key treatment targets. </a:t>
            </a:r>
            <a:endParaRPr lang="en-GB" sz="1000" smtClean="0"/>
          </a:p>
          <a:p>
            <a:pPr eaLnBrk="1" hangingPunct="1">
              <a:spcBef>
                <a:spcPct val="50000"/>
              </a:spcBef>
            </a:pPr>
            <a:endParaRPr lang="en-GB" sz="1000" b="1" smtClean="0"/>
          </a:p>
          <a:p>
            <a:pPr eaLnBrk="1" hangingPunct="1">
              <a:spcBef>
                <a:spcPct val="50000"/>
              </a:spcBef>
            </a:pPr>
            <a:r>
              <a:rPr lang="en-GB" sz="1000" b="1" smtClean="0"/>
              <a:t>References</a:t>
            </a:r>
          </a:p>
          <a:p>
            <a:pPr marL="450850" lvl="1" indent="-271463" eaLnBrk="1" hangingPunct="1">
              <a:spcBef>
                <a:spcPct val="50000"/>
              </a:spcBef>
              <a:buFontTx/>
              <a:buAutoNum type="arabicPeriod"/>
            </a:pPr>
            <a:r>
              <a:rPr lang="de-DE" sz="1000" smtClean="0"/>
              <a:t>Nnoaham KE </a:t>
            </a:r>
            <a:r>
              <a:rPr lang="de-DE" sz="1000" i="1" smtClean="0"/>
              <a:t>et al</a:t>
            </a:r>
            <a:r>
              <a:rPr lang="de-DE" sz="1000" smtClean="0"/>
              <a:t>. Impact of endometriosis on quality of life and work productivity: a multicenter study across ten countries. Fertil Steril 2011; 96(2): 366-373 e368.</a:t>
            </a:r>
          </a:p>
          <a:p>
            <a:pPr marL="450850" lvl="1" indent="-271463" eaLnBrk="1" hangingPunct="1">
              <a:spcBef>
                <a:spcPct val="50000"/>
              </a:spcBef>
              <a:buFontTx/>
              <a:buAutoNum type="arabicPeriod"/>
            </a:pPr>
            <a:r>
              <a:rPr lang="nl-NL" sz="1000" smtClean="0"/>
              <a:t>Simoens S </a:t>
            </a:r>
            <a:r>
              <a:rPr lang="nl-NL" sz="1000" i="1" smtClean="0"/>
              <a:t>et al</a:t>
            </a:r>
            <a:r>
              <a:rPr lang="nl-NL" sz="1000" smtClean="0"/>
              <a:t>. </a:t>
            </a:r>
            <a:r>
              <a:rPr lang="en-US" sz="1000" smtClean="0"/>
              <a:t>The burden of endometriosis: costs and quality of life of women with endometriosis and treated in referral centres. Hum Reprod 2012 May; 27(5): 1292–1299.</a:t>
            </a:r>
          </a:p>
          <a:p>
            <a:pPr marL="450850" lvl="1" indent="-271463" eaLnBrk="1" hangingPunct="1">
              <a:spcBef>
                <a:spcPct val="50000"/>
              </a:spcBef>
              <a:buFontTx/>
              <a:buAutoNum type="arabicPeriod"/>
            </a:pPr>
            <a:r>
              <a:rPr lang="en-GB" sz="1000" smtClean="0">
                <a:sym typeface="Gill Sans"/>
              </a:rPr>
              <a:t>Mounsey AL </a:t>
            </a:r>
            <a:r>
              <a:rPr lang="en-GB" sz="1000" i="1" smtClean="0">
                <a:sym typeface="Gill Sans"/>
              </a:rPr>
              <a:t>et al</a:t>
            </a:r>
            <a:r>
              <a:rPr lang="en-GB" sz="1000" smtClean="0">
                <a:sym typeface="Gill Sans"/>
              </a:rPr>
              <a:t>. </a:t>
            </a:r>
            <a:r>
              <a:rPr lang="en-US" sz="1000" smtClean="0">
                <a:sym typeface="Gill Sans"/>
              </a:rPr>
              <a:t>Diagnosis and management of endometriosis. </a:t>
            </a:r>
            <a:r>
              <a:rPr lang="en-GB" sz="1000" smtClean="0">
                <a:sym typeface="Gill Sans"/>
              </a:rPr>
              <a:t>Am Fam Phys 2006; 74(4): 594–600.</a:t>
            </a:r>
          </a:p>
          <a:p>
            <a:pPr marL="450850" lvl="1" indent="-271463" eaLnBrk="1" hangingPunct="1">
              <a:spcBef>
                <a:spcPct val="50000"/>
              </a:spcBef>
              <a:buFontTx/>
              <a:buAutoNum type="arabicPeriod"/>
            </a:pPr>
            <a:r>
              <a:rPr lang="en-GB" sz="1000" smtClean="0">
                <a:sym typeface="Gill Sans"/>
              </a:rPr>
              <a:t>Gao X </a:t>
            </a:r>
            <a:r>
              <a:rPr lang="en-GB" sz="1000" i="1" smtClean="0">
                <a:sym typeface="Gill Sans"/>
              </a:rPr>
              <a:t>et </a:t>
            </a:r>
            <a:r>
              <a:rPr lang="en-GB" sz="1000" smtClean="0">
                <a:sym typeface="Gill Sans"/>
              </a:rPr>
              <a:t>al. Health-related quality of life burden of women with endometriosis: a literature review. Curr Med Res Opin 2006; 22(9): </a:t>
            </a:r>
            <a:r>
              <a:rPr lang="en-US" sz="1000" smtClean="0">
                <a:sym typeface="Gill Sans"/>
              </a:rPr>
              <a:t>1787–1797.</a:t>
            </a:r>
            <a:r>
              <a:rPr lang="en-GB" sz="1000" smtClean="0">
                <a:sym typeface="Gill Sans"/>
              </a:rPr>
              <a:t> </a:t>
            </a:r>
          </a:p>
          <a:p>
            <a:pPr marL="450850" lvl="1" indent="-271463" eaLnBrk="1" hangingPunct="1">
              <a:spcBef>
                <a:spcPct val="50000"/>
              </a:spcBef>
              <a:buFontTx/>
              <a:buAutoNum type="arabicPeriod"/>
            </a:pPr>
            <a:r>
              <a:rPr lang="en-GB" sz="1000" smtClean="0">
                <a:sym typeface="Gill Sans"/>
              </a:rPr>
              <a:t>Bernuit D </a:t>
            </a:r>
            <a:r>
              <a:rPr lang="en-GB" sz="1000" i="1" smtClean="0">
                <a:sym typeface="Gill Sans"/>
              </a:rPr>
              <a:t>et al</a:t>
            </a:r>
            <a:r>
              <a:rPr lang="en-GB" sz="1000" smtClean="0">
                <a:sym typeface="Gill Sans"/>
              </a:rPr>
              <a:t>. </a:t>
            </a:r>
            <a:r>
              <a:rPr lang="en-US" sz="1000" smtClean="0">
                <a:sym typeface="Gill Sans"/>
              </a:rPr>
              <a:t>Female perspectives on endometriosis: findings from the uterine bleeding and pain women's research study.</a:t>
            </a:r>
            <a:r>
              <a:rPr lang="en-GB" sz="1000" smtClean="0">
                <a:sym typeface="Gill Sans"/>
              </a:rPr>
              <a:t> J Endometriosis 2011;</a:t>
            </a:r>
            <a:r>
              <a:rPr lang="en-GB" sz="1000" i="1" smtClean="0">
                <a:sym typeface="Gill Sans"/>
              </a:rPr>
              <a:t> </a:t>
            </a:r>
            <a:r>
              <a:rPr lang="en-GB" sz="1000" smtClean="0">
                <a:sym typeface="Gill Sans"/>
              </a:rPr>
              <a:t>3(2): 73–85. </a:t>
            </a:r>
          </a:p>
          <a:p>
            <a:pPr marL="450850" lvl="1" indent="-271463" eaLnBrk="1" hangingPunct="1">
              <a:spcBef>
                <a:spcPct val="50000"/>
              </a:spcBef>
              <a:buFontTx/>
              <a:buAutoNum type="arabicPeriod"/>
            </a:pPr>
            <a:r>
              <a:rPr lang="en-GB" sz="1000" smtClean="0">
                <a:sym typeface="Gill Sans"/>
              </a:rPr>
              <a:t>Fourquet J </a:t>
            </a:r>
            <a:r>
              <a:rPr lang="en-GB" sz="1000" i="1" smtClean="0">
                <a:sym typeface="Gill Sans"/>
              </a:rPr>
              <a:t>et al</a:t>
            </a:r>
            <a:r>
              <a:rPr lang="en-GB" sz="1000" smtClean="0">
                <a:sym typeface="Gill Sans"/>
              </a:rPr>
              <a:t>. </a:t>
            </a:r>
            <a:r>
              <a:rPr lang="en-US" sz="1000" smtClean="0">
                <a:sym typeface="Gill Sans"/>
              </a:rPr>
              <a:t>Quantification of the Impact of Endometriosis Symptoms on Health Related Quality of Life and Work Productivity.</a:t>
            </a:r>
            <a:r>
              <a:rPr lang="en-GB" sz="1000" smtClean="0">
                <a:sym typeface="Gill Sans"/>
              </a:rPr>
              <a:t> Fertil Steril 2011; 96(1): 107–112.</a:t>
            </a:r>
          </a:p>
          <a:p>
            <a:pPr eaLnBrk="1" hangingPunct="1">
              <a:spcBef>
                <a:spcPct val="50000"/>
              </a:spcBef>
            </a:pPr>
            <a:endParaRPr lang="en-GB" sz="1000" smtClean="0">
              <a:sym typeface="Gill Sans"/>
            </a:endParaRPr>
          </a:p>
          <a:p>
            <a:pPr eaLnBrk="1" hangingPunct="1">
              <a:spcBef>
                <a:spcPct val="50000"/>
              </a:spcBef>
            </a:pPr>
            <a:endParaRPr lang="en-US" sz="1000" smtClean="0"/>
          </a:p>
        </p:txBody>
      </p:sp>
    </p:spTree>
    <p:extLst>
      <p:ext uri="{BB962C8B-B14F-4D97-AF65-F5344CB8AC3E}">
        <p14:creationId xmlns:p14="http://schemas.microsoft.com/office/powerpoint/2010/main" val="145058779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7"/>
          <p:cNvSpPr txBox="1">
            <a:spLocks noGrp="1" noChangeArrowheads="1"/>
          </p:cNvSpPr>
          <p:nvPr/>
        </p:nvSpPr>
        <p:spPr bwMode="auto">
          <a:xfrm>
            <a:off x="3886908" y="8687823"/>
            <a:ext cx="2971092" cy="4561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577" tIns="45789" rIns="91577" bIns="45789" anchor="b"/>
          <a:lstStyle>
            <a:lvl1pPr defTabSz="915988">
              <a:defRPr sz="3000" b="1" i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2950" indent="-285750" defTabSz="915988">
              <a:defRPr sz="3000" b="1" i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3000" indent="-228600" defTabSz="915988">
              <a:defRPr sz="3000" b="1" i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 defTabSz="915988">
              <a:defRPr sz="3000" b="1" i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 defTabSz="915988">
              <a:defRPr sz="3000" b="1" i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algn="ctr" defTabSz="915988" eaLnBrk="0" fontAlgn="base" hangingPunct="0">
              <a:spcBef>
                <a:spcPct val="0"/>
              </a:spcBef>
              <a:spcAft>
                <a:spcPct val="0"/>
              </a:spcAft>
              <a:defRPr sz="3000" b="1" i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algn="ctr" defTabSz="915988" eaLnBrk="0" fontAlgn="base" hangingPunct="0">
              <a:spcBef>
                <a:spcPct val="0"/>
              </a:spcBef>
              <a:spcAft>
                <a:spcPct val="0"/>
              </a:spcAft>
              <a:defRPr sz="3000" b="1" i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algn="ctr" defTabSz="915988" eaLnBrk="0" fontAlgn="base" hangingPunct="0">
              <a:spcBef>
                <a:spcPct val="0"/>
              </a:spcBef>
              <a:spcAft>
                <a:spcPct val="0"/>
              </a:spcAft>
              <a:defRPr sz="3000" b="1" i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algn="ctr" defTabSz="915988" eaLnBrk="0" fontAlgn="base" hangingPunct="0">
              <a:spcBef>
                <a:spcPct val="0"/>
              </a:spcBef>
              <a:spcAft>
                <a:spcPct val="0"/>
              </a:spcAft>
              <a:defRPr sz="3000" b="1" i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algn="r" eaLnBrk="0" hangingPunct="0">
              <a:buSzPct val="100000"/>
            </a:pPr>
            <a:fld id="{A81CC5BD-854A-4BBB-80B2-317E92A5D721}" type="slidenum">
              <a:rPr lang="en-US" sz="1200" b="0" i="0" smtClean="0">
                <a:solidFill>
                  <a:srgbClr val="333333"/>
                </a:solidFill>
                <a:sym typeface="Arial" pitchFamily="34" charset="0"/>
              </a:rPr>
              <a:pPr algn="r" eaLnBrk="0" hangingPunct="0">
                <a:buSzPct val="100000"/>
              </a:pPr>
              <a:t>37</a:t>
            </a:fld>
            <a:endParaRPr lang="en-US" sz="1200" b="0" i="0" smtClean="0">
              <a:solidFill>
                <a:srgbClr val="333333"/>
              </a:solidFill>
              <a:sym typeface="Arial" pitchFamily="34" charset="0"/>
            </a:endParaRPr>
          </a:p>
        </p:txBody>
      </p:sp>
      <p:sp>
        <p:nvSpPr>
          <p:cNvPr id="317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17513" y="307975"/>
            <a:ext cx="6024562" cy="3389313"/>
          </a:xfrm>
          <a:ln/>
        </p:spPr>
      </p:sp>
      <p:sp>
        <p:nvSpPr>
          <p:cNvPr id="317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71739" y="4158225"/>
            <a:ext cx="5109626" cy="4539834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indent="95250" eaLnBrk="1" hangingPunct="1">
              <a:spcBef>
                <a:spcPct val="0"/>
              </a:spcBef>
            </a:pPr>
            <a:r>
              <a:rPr lang="en-US" b="1" smtClean="0">
                <a:latin typeface="Arial" pitchFamily="34" charset="0"/>
              </a:rPr>
              <a:t>Reference</a:t>
            </a:r>
          </a:p>
          <a:p>
            <a:pPr indent="95250" eaLnBrk="1" hangingPunct="1"/>
            <a:r>
              <a:rPr lang="en-US" smtClean="0">
                <a:latin typeface="Arial" pitchFamily="34" charset="0"/>
              </a:rPr>
              <a:t>Strowitzki T, Faustmann T, Gerlinger C, Seitz C. Dienogest in the treatment of endometriosis-associated pelvic pain: a 12-week, randomized, double-blind, placebo-controlled study. </a:t>
            </a:r>
            <a:r>
              <a:rPr lang="en-GB" i="1" smtClean="0">
                <a:latin typeface="Arial" pitchFamily="34" charset="0"/>
              </a:rPr>
              <a:t>Eur J Obstet Gynecol Reprod Biol </a:t>
            </a:r>
            <a:r>
              <a:rPr lang="en-GB" smtClean="0">
                <a:latin typeface="Arial" pitchFamily="34" charset="0"/>
              </a:rPr>
              <a:t>2010</a:t>
            </a:r>
            <a:r>
              <a:rPr lang="en-US" smtClean="0">
                <a:latin typeface="Arial" pitchFamily="34" charset="0"/>
              </a:rPr>
              <a:t>.</a:t>
            </a:r>
          </a:p>
          <a:p>
            <a:pPr indent="95250" eaLnBrk="1" hangingPunct="1"/>
            <a:endParaRPr lang="en-US" altLang="zh-CN" smtClean="0">
              <a:latin typeface="Arial" pitchFamily="34" charset="0"/>
            </a:endParaRPr>
          </a:p>
          <a:p>
            <a:pPr indent="95250" eaLnBrk="1" hangingPunct="1">
              <a:spcBef>
                <a:spcPct val="0"/>
              </a:spcBef>
            </a:pPr>
            <a:r>
              <a:rPr lang="en-US" b="1" smtClean="0">
                <a:latin typeface="Arial" pitchFamily="34" charset="0"/>
              </a:rPr>
              <a:t>Further information</a:t>
            </a:r>
          </a:p>
          <a:p>
            <a:pPr indent="95250" eaLnBrk="1" hangingPunct="1"/>
            <a:r>
              <a:rPr lang="en-GB" smtClean="0">
                <a:latin typeface="Arial" pitchFamily="34" charset="0"/>
              </a:rPr>
              <a:t>The mean VAS score decreased by 27.4 mm in the dienogest group and by 15.1 mm in the placebo group during the 12-week study, representing a statistically significant between-group difference of 12.3 mm in favour of dienogest (95% confidence interval, 6.4 to 18.1; </a:t>
            </a:r>
            <a:r>
              <a:rPr lang="en-GB" i="1" smtClean="0">
                <a:latin typeface="Arial" pitchFamily="34" charset="0"/>
              </a:rPr>
              <a:t>P</a:t>
            </a:r>
            <a:r>
              <a:rPr lang="en-GB" smtClean="0">
                <a:latin typeface="Arial" pitchFamily="34" charset="0"/>
              </a:rPr>
              <a:t>&lt;0.0001). </a:t>
            </a:r>
          </a:p>
          <a:p>
            <a:pPr indent="95250" eaLnBrk="1" hangingPunct="1"/>
            <a:endParaRPr lang="en-US" smtClean="0">
              <a:latin typeface="Arial" pitchFamily="34" charset="0"/>
            </a:endParaRPr>
          </a:p>
          <a:p>
            <a:pPr indent="95250"/>
            <a:r>
              <a:rPr lang="en-US" smtClean="0">
                <a:latin typeface="Arial" pitchFamily="34" charset="0"/>
              </a:rPr>
              <a:t>Additional post-hoc analysis showed a statistically significant between-group difference in favour of dienogest after 4 and 8 weeks of treatment (P&lt;0.0016 / P&lt;0.0001). </a:t>
            </a:r>
            <a:endParaRPr lang="en-GB" smtClean="0">
              <a:latin typeface="Arial" pitchFamily="34" charset="0"/>
            </a:endParaRPr>
          </a:p>
          <a:p>
            <a:pPr indent="95250" eaLnBrk="1" hangingPunct="1">
              <a:spcBef>
                <a:spcPct val="0"/>
              </a:spcBef>
            </a:pPr>
            <a:endParaRPr lang="en-GB" smtClean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028893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7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GB" b="1" smtClean="0"/>
              <a:t>References</a:t>
            </a:r>
            <a:endParaRPr lang="en-GB" smtClean="0"/>
          </a:p>
          <a:p>
            <a:pPr eaLnBrk="1" hangingPunct="1">
              <a:spcBef>
                <a:spcPct val="50000"/>
              </a:spcBef>
            </a:pPr>
            <a:r>
              <a:rPr lang="en-GB" altLang="en-US" smtClean="0"/>
              <a:t>European Society of Human Reproduction and Gynecology. </a:t>
            </a:r>
            <a:r>
              <a:rPr lang="en-US" altLang="en-US" smtClean="0"/>
              <a:t>Guideline on the management of women with endometriosis 2013. Accessed at: </a:t>
            </a:r>
            <a:r>
              <a:rPr lang="en-GB" altLang="en-US" smtClean="0"/>
              <a:t>http://www.eshre.eu/Guidelines-and-Legal/Guidelines/Endometriosis-guideline.aspx</a:t>
            </a:r>
            <a:r>
              <a:rPr lang="en-US" altLang="en-US" smtClean="0"/>
              <a:t>.</a:t>
            </a:r>
            <a:endParaRPr lang="en-GB" altLang="en-US" smtClean="0"/>
          </a:p>
          <a:p>
            <a:pPr eaLnBrk="1" hangingPunct="1"/>
            <a:r>
              <a:rPr lang="en-GB" smtClean="0"/>
              <a:t>Johnson NP </a:t>
            </a:r>
            <a:r>
              <a:rPr lang="en-GB" i="1" smtClean="0"/>
              <a:t>et al</a:t>
            </a:r>
            <a:r>
              <a:rPr lang="en-GB" smtClean="0"/>
              <a:t>. Consensus on current management of endometriosis. Hum Reprod 2013; 28(6): 1552–1568.</a:t>
            </a:r>
          </a:p>
          <a:p>
            <a:pPr eaLnBrk="1" hangingPunct="1"/>
            <a:endParaRPr lang="en-US" b="1" smtClean="0"/>
          </a:p>
        </p:txBody>
      </p:sp>
    </p:spTree>
    <p:extLst>
      <p:ext uri="{BB962C8B-B14F-4D97-AF65-F5344CB8AC3E}">
        <p14:creationId xmlns:p14="http://schemas.microsoft.com/office/powerpoint/2010/main" val="308215336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fld id="{5EB2A08D-1E15-4930-AA36-1BCDCA099F8C}" type="slidenum">
              <a:rPr lang="en-US" sz="1200"/>
              <a:pPr eaLnBrk="1" hangingPunct="1"/>
              <a:t>41</a:t>
            </a:fld>
            <a:endParaRPr lang="en-US" sz="1200"/>
          </a:p>
        </p:txBody>
      </p:sp>
      <p:sp>
        <p:nvSpPr>
          <p:cNvPr id="150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05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28355688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fld id="{69B7122E-968E-4075-90B1-1DD9E4AB7E3A}" type="slidenum">
              <a:rPr lang="en-US" sz="1200"/>
              <a:pPr eaLnBrk="1" hangingPunct="1"/>
              <a:t>42</a:t>
            </a:fld>
            <a:endParaRPr lang="en-US" sz="1200"/>
          </a:p>
        </p:txBody>
      </p:sp>
      <p:sp>
        <p:nvSpPr>
          <p:cNvPr id="151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15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75858342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70" name="Slayt Görüntüsü Yer Tutucusu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60771" name="Not Yer Tutucusu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  <p:sp>
        <p:nvSpPr>
          <p:cNvPr id="160772" name="Slayt Numarası Yer Tutucusu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fld id="{A04923F4-DFF0-4F55-B63C-177A57F4B207}" type="slidenum">
              <a:rPr lang="tr-TR" sz="1200"/>
              <a:pPr eaLnBrk="1" hangingPunct="1"/>
              <a:t>43</a:t>
            </a:fld>
            <a:endParaRPr lang="tr-TR" sz="1200"/>
          </a:p>
        </p:txBody>
      </p:sp>
    </p:spTree>
    <p:extLst>
      <p:ext uri="{BB962C8B-B14F-4D97-AF65-F5344CB8AC3E}">
        <p14:creationId xmlns:p14="http://schemas.microsoft.com/office/powerpoint/2010/main" val="42810305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4" name="Slayt Görüntüsü Yer Tutucusu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61795" name="Not Yer Tutucusu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  <p:sp>
        <p:nvSpPr>
          <p:cNvPr id="161796" name="Slayt Numarası Yer Tutucusu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fld id="{5E2AAB8A-5551-4777-A904-5960F3EDD6C4}" type="slidenum">
              <a:rPr lang="nl-NL" sz="1200"/>
              <a:pPr eaLnBrk="1" hangingPunct="1"/>
              <a:t>44</a:t>
            </a:fld>
            <a:endParaRPr lang="nl-NL" sz="1200"/>
          </a:p>
        </p:txBody>
      </p:sp>
    </p:spTree>
    <p:extLst>
      <p:ext uri="{BB962C8B-B14F-4D97-AF65-F5344CB8AC3E}">
        <p14:creationId xmlns:p14="http://schemas.microsoft.com/office/powerpoint/2010/main" val="205578850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8" name="1 Slayt Görüntüsü Yer Tutucusu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62819" name="2 Not Yer Tutucusu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tr-TR" smtClean="0"/>
          </a:p>
        </p:txBody>
      </p:sp>
      <p:sp>
        <p:nvSpPr>
          <p:cNvPr id="162820" name="3 Slayt Numarası Yer Tutucusu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fld id="{154C18EC-46A9-4722-B1F6-F60089AC1373}" type="slidenum">
              <a:rPr lang="tr-TR" sz="1200"/>
              <a:pPr eaLnBrk="1" hangingPunct="1"/>
              <a:t>45</a:t>
            </a:fld>
            <a:endParaRPr lang="tr-TR" sz="1200"/>
          </a:p>
        </p:txBody>
      </p:sp>
    </p:spTree>
    <p:extLst>
      <p:ext uri="{BB962C8B-B14F-4D97-AF65-F5344CB8AC3E}">
        <p14:creationId xmlns:p14="http://schemas.microsoft.com/office/powerpoint/2010/main" val="192021807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42" name="1 Slayt Görüntüsü Yer Tutucusu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63843" name="2 Not Yer Tutucusu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tr-TR" smtClean="0"/>
          </a:p>
        </p:txBody>
      </p:sp>
      <p:sp>
        <p:nvSpPr>
          <p:cNvPr id="163844" name="3 Slayt Numarası Yer Tutucusu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fld id="{0665CF32-3D69-40DC-AE10-07CDD455AEB7}" type="slidenum">
              <a:rPr lang="en-US" sz="1200"/>
              <a:pPr eaLnBrk="1" hangingPunct="1"/>
              <a:t>46</a:t>
            </a:fld>
            <a:endParaRPr lang="en-US" sz="1200"/>
          </a:p>
        </p:txBody>
      </p:sp>
    </p:spTree>
    <p:extLst>
      <p:ext uri="{BB962C8B-B14F-4D97-AF65-F5344CB8AC3E}">
        <p14:creationId xmlns:p14="http://schemas.microsoft.com/office/powerpoint/2010/main" val="2063257119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866" name="Slayt Görüntüsü Yer Tutucusu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r>
              <a:rPr lang="en-GB" dirty="0" smtClean="0">
                <a:latin typeface="+mn-lt"/>
              </a:rPr>
              <a:t>This pilot study examined the effect of a low-dose E and pulsed </a:t>
            </a:r>
            <a:r>
              <a:rPr lang="en-GB" dirty="0" err="1" smtClean="0">
                <a:latin typeface="+mn-lt"/>
              </a:rPr>
              <a:t>progestogen</a:t>
            </a:r>
            <a:r>
              <a:rPr lang="en-GB" dirty="0" smtClean="0">
                <a:latin typeface="+mn-lt"/>
              </a:rPr>
              <a:t> hormone therapy (HT) regimen</a:t>
            </a:r>
          </a:p>
          <a:p>
            <a:pPr>
              <a:defRPr/>
            </a:pPr>
            <a:r>
              <a:rPr lang="en-GB" dirty="0" smtClean="0">
                <a:latin typeface="+mn-lt"/>
              </a:rPr>
              <a:t>for add-back during long-term </a:t>
            </a:r>
            <a:r>
              <a:rPr lang="en-GB" dirty="0" err="1" smtClean="0">
                <a:latin typeface="+mn-lt"/>
              </a:rPr>
              <a:t>GnRH</a:t>
            </a:r>
            <a:r>
              <a:rPr lang="en-GB" dirty="0" smtClean="0">
                <a:latin typeface="+mn-lt"/>
              </a:rPr>
              <a:t>-agonist therapy on bone mineral density (BMD) in five patients with</a:t>
            </a:r>
          </a:p>
          <a:p>
            <a:pPr>
              <a:defRPr/>
            </a:pPr>
            <a:r>
              <a:rPr lang="en-GB" dirty="0" smtClean="0">
                <a:latin typeface="+mn-lt"/>
              </a:rPr>
              <a:t>stage IV endometriosis. Bone mineral density was stable after initiation of HT for the entire follow-up period</a:t>
            </a:r>
          </a:p>
          <a:p>
            <a:pPr>
              <a:defRPr/>
            </a:pPr>
            <a:r>
              <a:rPr lang="en-GB" dirty="0" smtClean="0">
                <a:latin typeface="+mn-lt"/>
              </a:rPr>
              <a:t>(up to 10 years). One patient stopped her treatment on two occasions to conceive and was successful each time</a:t>
            </a:r>
          </a:p>
          <a:p>
            <a:pPr>
              <a:defRPr/>
            </a:pPr>
            <a:r>
              <a:rPr lang="en-GB" dirty="0" smtClean="0">
                <a:latin typeface="+mn-lt"/>
              </a:rPr>
              <a:t>with delivery of a normal baby. No patient had return of pelvic pain after HT add-back.</a:t>
            </a:r>
          </a:p>
          <a:p>
            <a:pPr>
              <a:defRPr/>
            </a:pPr>
            <a:r>
              <a:rPr lang="en-GB" dirty="0" smtClean="0">
                <a:latin typeface="+mn-lt"/>
              </a:rPr>
              <a:t>(</a:t>
            </a:r>
            <a:r>
              <a:rPr lang="en-GB" dirty="0" err="1" smtClean="0">
                <a:latin typeface="+mn-lt"/>
              </a:rPr>
              <a:t>Fertil</a:t>
            </a:r>
            <a:r>
              <a:rPr lang="en-GB" dirty="0" smtClean="0">
                <a:latin typeface="+mn-lt"/>
              </a:rPr>
              <a:t> </a:t>
            </a:r>
            <a:r>
              <a:rPr lang="en-GB" dirty="0" err="1" smtClean="0">
                <a:latin typeface="+mn-lt"/>
              </a:rPr>
              <a:t>Steril</a:t>
            </a:r>
            <a:r>
              <a:rPr lang="en-GB" dirty="0" smtClean="0">
                <a:latin typeface="+mn-lt"/>
              </a:rPr>
              <a:t> 2006;</a:t>
            </a:r>
          </a:p>
          <a:p>
            <a:pPr>
              <a:defRPr/>
            </a:pPr>
            <a:r>
              <a:rPr lang="en-GB" dirty="0" smtClean="0">
                <a:latin typeface="+mn-lt"/>
              </a:rPr>
              <a:t>86:220 –2. ©2006</a:t>
            </a:r>
            <a:endParaRPr lang="en-GB" dirty="0"/>
          </a:p>
        </p:txBody>
      </p:sp>
      <p:sp>
        <p:nvSpPr>
          <p:cNvPr id="164868" name="Slayt Numarası Yer Tutucusu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fld id="{A1364D6A-2F6D-4C9E-8623-A734C4D5C702}" type="slidenum">
              <a:rPr lang="tr-TR" sz="1200"/>
              <a:pPr eaLnBrk="1" hangingPunct="1"/>
              <a:t>47</a:t>
            </a:fld>
            <a:endParaRPr lang="tr-TR" sz="1200"/>
          </a:p>
        </p:txBody>
      </p:sp>
    </p:spTree>
    <p:extLst>
      <p:ext uri="{BB962C8B-B14F-4D97-AF65-F5344CB8AC3E}">
        <p14:creationId xmlns:p14="http://schemas.microsoft.com/office/powerpoint/2010/main" val="103668704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250" name="1 Slayt Görüntüsü Yer Tutucusu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81251" name="2 Not Yer Tutucusu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tr-TR" smtClean="0"/>
          </a:p>
        </p:txBody>
      </p:sp>
      <p:sp>
        <p:nvSpPr>
          <p:cNvPr id="181252" name="3 Slayt Numarası Yer Tutucusu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fld id="{7D1BEBE1-3902-4AA3-9EA5-DEA1A01A71D7}" type="slidenum">
              <a:rPr lang="en-US" sz="1200"/>
              <a:pPr eaLnBrk="1" hangingPunct="1"/>
              <a:t>54</a:t>
            </a:fld>
            <a:endParaRPr lang="en-US" sz="1200"/>
          </a:p>
        </p:txBody>
      </p:sp>
    </p:spTree>
    <p:extLst>
      <p:ext uri="{BB962C8B-B14F-4D97-AF65-F5344CB8AC3E}">
        <p14:creationId xmlns:p14="http://schemas.microsoft.com/office/powerpoint/2010/main" val="249331663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1264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dirty="0" smtClean="0">
                <a:ea typeface="MS PGothic" panose="020B0600070205080204" pitchFamily="34" charset="-128"/>
              </a:rPr>
              <a:t>Endometriosis diagnosed in 14% of asymptomatic </a:t>
            </a:r>
            <a:r>
              <a:rPr lang="en-GB" dirty="0" err="1" smtClean="0">
                <a:ea typeface="MS PGothic" panose="020B0600070205080204" pitchFamily="34" charset="-128"/>
              </a:rPr>
              <a:t>kadın</a:t>
            </a:r>
            <a:r>
              <a:rPr lang="en-GB" dirty="0" smtClean="0">
                <a:ea typeface="MS PGothic" panose="020B0600070205080204" pitchFamily="34" charset="-128"/>
              </a:rPr>
              <a:t> undergoing tubal sterilisation</a:t>
            </a:r>
          </a:p>
          <a:p>
            <a:endParaRPr lang="en-GB" dirty="0" smtClean="0">
              <a:ea typeface="MS PGothic" panose="020B0600070205080204" pitchFamily="34" charset="-128"/>
            </a:endParaRPr>
          </a:p>
        </p:txBody>
      </p:sp>
      <p:sp>
        <p:nvSpPr>
          <p:cNvPr id="11264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fld id="{C4EEA74E-57E4-4A20-94A4-01E4B03EB30A}" type="slidenum">
              <a:rPr lang="en-US" sz="1200">
                <a:latin typeface="Calibri" panose="020F0502020204030204" pitchFamily="34" charset="0"/>
                <a:ea typeface="MS PGothic" panose="020B0600070205080204" pitchFamily="34" charset="-128"/>
              </a:rPr>
              <a:pPr eaLnBrk="1" hangingPunct="1"/>
              <a:t>4</a:t>
            </a:fld>
            <a:endParaRPr lang="en-US" sz="1200">
              <a:latin typeface="Calibri" panose="020F0502020204030204" pitchFamily="34" charset="0"/>
              <a:ea typeface="MS PGothic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97114910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82588" y="685800"/>
            <a:ext cx="6096000" cy="3429000"/>
          </a:xfrm>
          <a:ln/>
        </p:spPr>
      </p:sp>
      <p:sp>
        <p:nvSpPr>
          <p:cNvPr id="136195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09" tIns="45705" rIns="91409" bIns="45705"/>
          <a:lstStyle/>
          <a:p>
            <a:pPr eaLnBrk="1" hangingPunct="1">
              <a:spcBef>
                <a:spcPct val="50000"/>
              </a:spcBef>
              <a:buClr>
                <a:schemeClr val="hlink"/>
              </a:buClr>
            </a:pPr>
            <a:r>
              <a:rPr lang="en-GB" b="1" smtClean="0"/>
              <a:t>References</a:t>
            </a:r>
          </a:p>
          <a:p>
            <a:pPr eaLnBrk="1" hangingPunct="1">
              <a:spcBef>
                <a:spcPct val="50000"/>
              </a:spcBef>
            </a:pPr>
            <a:r>
              <a:rPr lang="en-GB" smtClean="0"/>
              <a:t>SOGC Clinical Practice Guideline. Endometriosis: Diagnosis and management. J Obstet Gynecol Can 2010; 32 (7 Suppl 2): S1–S32.</a:t>
            </a:r>
            <a:endParaRPr lang="en-US" smtClean="0"/>
          </a:p>
          <a:p>
            <a:pPr eaLnBrk="1" hangingPunct="1">
              <a:spcBef>
                <a:spcPct val="50000"/>
              </a:spcBef>
            </a:pPr>
            <a:endParaRPr lang="en-US" smtClean="0"/>
          </a:p>
          <a:p>
            <a:pPr eaLnBrk="1" hangingPunct="1">
              <a:spcBef>
                <a:spcPct val="50000"/>
              </a:spcBef>
            </a:pPr>
            <a:endParaRPr lang="en-US" smtClean="0"/>
          </a:p>
        </p:txBody>
      </p:sp>
      <p:sp>
        <p:nvSpPr>
          <p:cNvPr id="136196" name="Slide Number Placeholder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09" tIns="45705" rIns="91409" bIns="45705" anchor="b"/>
          <a:lstStyle>
            <a:lvl1pPr eaLnBrk="0" hangingPunct="0"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1pPr>
            <a:lvl2pPr marL="742950" indent="-285750" eaLnBrk="0" hangingPunct="0"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2pPr>
            <a:lvl3pPr marL="1143000" indent="-228600" eaLnBrk="0" hangingPunct="0"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 eaLnBrk="0" hangingPunct="0"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 eaLnBrk="0" hangingPunct="0"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9F7BDD1F-3422-4935-BE88-41C6EA72B6E1}" type="slidenum">
              <a:rPr lang="en-US" sz="1200" b="0">
                <a:solidFill>
                  <a:schemeClr val="tx1"/>
                </a:solidFill>
              </a:rPr>
              <a:pPr algn="r" eaLnBrk="1" hangingPunct="1">
                <a:spcBef>
                  <a:spcPct val="0"/>
                </a:spcBef>
              </a:pPr>
              <a:t>7</a:t>
            </a:fld>
            <a:endParaRPr lang="en-US" sz="1200" b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048349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Slayt Görüntüsü Yer Tutucusu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14691" name="Not Yer Tutucusu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  <p:sp>
        <p:nvSpPr>
          <p:cNvPr id="114692" name="Slayt Numarası Yer Tutucusu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fld id="{9DA7BFE1-379C-446E-A944-B66306D2A7C5}" type="slidenum">
              <a:rPr lang="nl-NL" sz="1200"/>
              <a:pPr eaLnBrk="1" hangingPunct="1"/>
              <a:t>8</a:t>
            </a:fld>
            <a:endParaRPr lang="nl-NL" sz="1200"/>
          </a:p>
        </p:txBody>
      </p:sp>
    </p:spTree>
    <p:extLst>
      <p:ext uri="{BB962C8B-B14F-4D97-AF65-F5344CB8AC3E}">
        <p14:creationId xmlns:p14="http://schemas.microsoft.com/office/powerpoint/2010/main" val="125030418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13E150-BF02-4CA3-B46E-D828F9B43300}" type="slidenum">
              <a:rPr lang="nl-NL" smtClean="0"/>
              <a:pPr/>
              <a:t>13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21890897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Slayt Görüntüsü Yer Tutucusu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37219" name="Not Yer Tutucusu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  <p:sp>
        <p:nvSpPr>
          <p:cNvPr id="137220" name="Slayt Numarası Yer Tutucusu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fld id="{81F93269-A74A-40EA-8978-9A1ADE17FCD8}" type="slidenum">
              <a:rPr lang="en-US" sz="1200"/>
              <a:pPr eaLnBrk="1" hangingPunct="1"/>
              <a:t>17</a:t>
            </a:fld>
            <a:endParaRPr lang="en-US" sz="1200"/>
          </a:p>
        </p:txBody>
      </p:sp>
    </p:spTree>
    <p:extLst>
      <p:ext uri="{BB962C8B-B14F-4D97-AF65-F5344CB8AC3E}">
        <p14:creationId xmlns:p14="http://schemas.microsoft.com/office/powerpoint/2010/main" val="83953348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fld id="{6660AC87-7D32-483E-AE9C-7A64C1758CFF}" type="slidenum">
              <a:rPr lang="en-US" sz="1200"/>
              <a:pPr eaLnBrk="1" hangingPunct="1"/>
              <a:t>19</a:t>
            </a:fld>
            <a:endParaRPr lang="en-US" sz="1200"/>
          </a:p>
        </p:txBody>
      </p:sp>
      <p:sp>
        <p:nvSpPr>
          <p:cNvPr id="1392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92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57591302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Slayt Görüntüsü Yer Tutucusu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38243" name="Not Yer Tutucusu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  <p:sp>
        <p:nvSpPr>
          <p:cNvPr id="138244" name="Slayt Numarası Yer Tutucusu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fld id="{BCE12B42-F9D6-41E2-AEAE-895D88B94419}" type="slidenum">
              <a:rPr lang="nl-NL" sz="1200"/>
              <a:pPr eaLnBrk="1" hangingPunct="1"/>
              <a:t>20</a:t>
            </a:fld>
            <a:endParaRPr lang="nl-NL" sz="1200"/>
          </a:p>
        </p:txBody>
      </p:sp>
    </p:spTree>
    <p:extLst>
      <p:ext uri="{BB962C8B-B14F-4D97-AF65-F5344CB8AC3E}">
        <p14:creationId xmlns:p14="http://schemas.microsoft.com/office/powerpoint/2010/main" val="38491746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 smtClean="0"/>
              <a:t>Asıl alt başlık stilini düzenlemek için tıklatın</a:t>
            </a:r>
            <a:endParaRPr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722DF0-C1E4-49A2-890C-2A66ECFB2C91}" type="datetimeFigureOut">
              <a:rPr lang="en-US" smtClean="0"/>
              <a:t>15.01.17</a:t>
            </a:fld>
            <a:endParaRPr lang="en-US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936D40-7BAB-4EB7-B7E1-23608EF6C1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7456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722DF0-C1E4-49A2-890C-2A66ECFB2C91}" type="datetimeFigureOut">
              <a:rPr lang="en-US" smtClean="0"/>
              <a:t>15.01.17</a:t>
            </a:fld>
            <a:endParaRPr lang="en-US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936D40-7BAB-4EB7-B7E1-23608EF6C1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32387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722DF0-C1E4-49A2-890C-2A66ECFB2C91}" type="datetimeFigureOut">
              <a:rPr lang="en-US" smtClean="0"/>
              <a:t>15.01.17</a:t>
            </a:fld>
            <a:endParaRPr lang="en-US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936D40-7BAB-4EB7-B7E1-23608EF6C1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1436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el en grafi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28084" y="930275"/>
            <a:ext cx="10363200" cy="1143000"/>
          </a:xfrm>
        </p:spPr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grafiek 2"/>
          <p:cNvSpPr>
            <a:spLocks noGrp="1"/>
          </p:cNvSpPr>
          <p:nvPr>
            <p:ph type="chart" idx="1"/>
          </p:nvPr>
        </p:nvSpPr>
        <p:spPr>
          <a:xfrm>
            <a:off x="914400" y="2147888"/>
            <a:ext cx="10363200" cy="4114800"/>
          </a:xfrm>
        </p:spPr>
        <p:txBody>
          <a:bodyPr rtlCol="0">
            <a:normAutofit/>
          </a:bodyPr>
          <a:lstStyle/>
          <a:p>
            <a:pPr lvl="0"/>
            <a:endParaRPr lang="nl-NL" noProof="0" smtClean="0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5C5479E-5050-4DC9-87C2-374601CAE420}" type="slidenum">
              <a:rPr lang="nl-NL"/>
              <a:pPr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27719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C831142-F958-44F9-961C-B246056174BE}" type="slidenum">
              <a:rPr lang="tr-TR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7246528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722DF0-C1E4-49A2-890C-2A66ECFB2C91}" type="datetimeFigureOut">
              <a:rPr lang="en-US" smtClean="0"/>
              <a:t>15.01.17</a:t>
            </a:fld>
            <a:endParaRPr lang="en-US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936D40-7BAB-4EB7-B7E1-23608EF6C1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9684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722DF0-C1E4-49A2-890C-2A66ECFB2C91}" type="datetimeFigureOut">
              <a:rPr lang="en-US" smtClean="0"/>
              <a:t>15.01.17</a:t>
            </a:fld>
            <a:endParaRPr lang="en-US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936D40-7BAB-4EB7-B7E1-23608EF6C1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6589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722DF0-C1E4-49A2-890C-2A66ECFB2C91}" type="datetimeFigureOut">
              <a:rPr lang="en-US" smtClean="0"/>
              <a:t>15.01.17</a:t>
            </a:fld>
            <a:endParaRPr lang="en-US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936D40-7BAB-4EB7-B7E1-23608EF6C1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8718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722DF0-C1E4-49A2-890C-2A66ECFB2C91}" type="datetimeFigureOut">
              <a:rPr lang="en-US" smtClean="0"/>
              <a:t>15.01.17</a:t>
            </a:fld>
            <a:endParaRPr lang="en-US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936D40-7BAB-4EB7-B7E1-23608EF6C1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9625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722DF0-C1E4-49A2-890C-2A66ECFB2C91}" type="datetimeFigureOut">
              <a:rPr lang="en-US" smtClean="0"/>
              <a:t>15.01.17</a:t>
            </a:fld>
            <a:endParaRPr lang="en-US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936D40-7BAB-4EB7-B7E1-23608EF6C1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1644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722DF0-C1E4-49A2-890C-2A66ECFB2C91}" type="datetimeFigureOut">
              <a:rPr lang="en-US" smtClean="0"/>
              <a:t>15.01.17</a:t>
            </a:fld>
            <a:endParaRPr lang="en-US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936D40-7BAB-4EB7-B7E1-23608EF6C1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0939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722DF0-C1E4-49A2-890C-2A66ECFB2C91}" type="datetimeFigureOut">
              <a:rPr lang="en-US" smtClean="0"/>
              <a:t>15.01.17</a:t>
            </a:fld>
            <a:endParaRPr lang="en-US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936D40-7BAB-4EB7-B7E1-23608EF6C1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31345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722DF0-C1E4-49A2-890C-2A66ECFB2C91}" type="datetimeFigureOut">
              <a:rPr lang="en-US" smtClean="0"/>
              <a:t>15.01.17</a:t>
            </a:fld>
            <a:endParaRPr lang="en-US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936D40-7BAB-4EB7-B7E1-23608EF6C1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9227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722DF0-C1E4-49A2-890C-2A66ECFB2C91}" type="datetimeFigureOut">
              <a:rPr lang="en-US" smtClean="0"/>
              <a:t>15.01.17</a:t>
            </a:fld>
            <a:endParaRPr lang="en-US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936D40-7BAB-4EB7-B7E1-23608EF6C1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73664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en.wikipedia.org/wiki/Ulipristal_acetate" TargetMode="External"/><Relationship Id="rId4" Type="http://schemas.openxmlformats.org/officeDocument/2006/relationships/hyperlink" Target="http://en.wikipedia.org/wiki/Asoprisnil" TargetMode="External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ncbi.nlm.nih.gov/pubmed/24435778" TargetMode="External"/><Relationship Id="rId4" Type="http://schemas.openxmlformats.org/officeDocument/2006/relationships/image" Target="../media/image18.emf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4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4" Type="http://schemas.openxmlformats.org/officeDocument/2006/relationships/oleObject" Target="../embeddings/Microsoft_Excel_97_-_2004_Worksheet1.xls"/><Relationship Id="rId5" Type="http://schemas.openxmlformats.org/officeDocument/2006/relationships/image" Target="../media/image19.png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://guidelines.endometriosis.org/references.html" TargetMode="External"/><Relationship Id="rId4" Type="http://schemas.openxmlformats.org/officeDocument/2006/relationships/hyperlink" Target="http://www.ncbi.nlm.nih.gov/pubmed/24435778" TargetMode="External"/><Relationship Id="rId5" Type="http://schemas.openxmlformats.org/officeDocument/2006/relationships/image" Target="../media/image20.em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21.wmf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ncbi.nlm.nih.gov/pubmed/24435778" TargetMode="External"/><Relationship Id="rId4" Type="http://schemas.openxmlformats.org/officeDocument/2006/relationships/image" Target="../media/image22.em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23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.emf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ncbi.nlm.nih.gov/pubmed/24435778" TargetMode="External"/><Relationship Id="rId4" Type="http://schemas.openxmlformats.org/officeDocument/2006/relationships/image" Target="../media/image27.em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15.xml"/><Relationship Id="rId5" Type="http://schemas.openxmlformats.org/officeDocument/2006/relationships/image" Target="../media/image28.png"/><Relationship Id="rId6" Type="http://schemas.openxmlformats.org/officeDocument/2006/relationships/image" Target="../media/image29.png"/><Relationship Id="rId7" Type="http://schemas.openxmlformats.org/officeDocument/2006/relationships/image" Target="../media/image30.png"/><Relationship Id="rId1" Type="http://schemas.microsoft.com/office/2007/relationships/media" Target="file:///\\server_nt\disco_i\Contraccezione\nuva-ring\DISEGNO.mpg" TargetMode="External"/><Relationship Id="rId2" Type="http://schemas.openxmlformats.org/officeDocument/2006/relationships/video" Target="file:///\\server_nt\disco_i\Contraccezione\nuva-ring\DISEGNO.mpg" TargetMode="Externa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31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4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6.png"/><Relationship Id="rId3" Type="http://schemas.openxmlformats.org/officeDocument/2006/relationships/image" Target="../media/image34.jpe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9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35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4" Type="http://schemas.openxmlformats.org/officeDocument/2006/relationships/image" Target="../media/image38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6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wmf"/><Relationship Id="rId4" Type="http://schemas.openxmlformats.org/officeDocument/2006/relationships/image" Target="../media/image40.jpe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4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1.png"/><Relationship Id="rId3" Type="http://schemas.openxmlformats.org/officeDocument/2006/relationships/image" Target="../media/image21.wmf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21.wmf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3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4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emf"/><Relationship Id="rId4" Type="http://schemas.openxmlformats.org/officeDocument/2006/relationships/hyperlink" Target="http://www.ncbi.nlm.nih.gov/pubmed/24435778" TargetMode="External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5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43.png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7.xml"/><Relationship Id="rId3" Type="http://schemas.openxmlformats.org/officeDocument/2006/relationships/image" Target="../media/image44.png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8.xml"/><Relationship Id="rId3" Type="http://schemas.openxmlformats.org/officeDocument/2006/relationships/image" Target="../media/image45.png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ncbi.nlm.nih.gov/pubmed/24435778" TargetMode="External"/><Relationship Id="rId3" Type="http://schemas.openxmlformats.org/officeDocument/2006/relationships/image" Target="../media/image46.emf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7.emf"/><Relationship Id="rId3" Type="http://schemas.openxmlformats.org/officeDocument/2006/relationships/hyperlink" Target="http://www.ncbi.nlm.nih.gov/pubmed/24435778" TargetMode="Externa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jpeg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8.emf"/><Relationship Id="rId3" Type="http://schemas.openxmlformats.org/officeDocument/2006/relationships/hyperlink" Target="http://www.ncbi.nlm.nih.gov/pubmed/24435778" TargetMode="Externa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ncbi.nlm.nih.gov/pubmed/24435778" TargetMode="External"/><Relationship Id="rId3" Type="http://schemas.openxmlformats.org/officeDocument/2006/relationships/image" Target="../media/image49.emf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0.png"/><Relationship Id="rId3" Type="http://schemas.openxmlformats.org/officeDocument/2006/relationships/image" Target="../media/image51.png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9.xml"/><Relationship Id="rId3" Type="http://schemas.openxmlformats.org/officeDocument/2006/relationships/image" Target="../media/image52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4" Type="http://schemas.openxmlformats.org/officeDocument/2006/relationships/image" Target="../media/image9.png"/><Relationship Id="rId5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1.gi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Relationship Id="rId3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C:\users\Gazi Yildirim\Desktop\Yeditepe University\LOGOLAR\T.C. siz logo 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0825" y="200026"/>
            <a:ext cx="1530350" cy="13684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1655569" y="2144238"/>
            <a:ext cx="8870393" cy="107962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defRPr/>
            </a:pPr>
            <a:r>
              <a:rPr lang="en-US" sz="3600" dirty="0" err="1">
                <a:solidFill>
                  <a:srgbClr val="FF0000"/>
                </a:solidFill>
                <a:latin typeface="Calibri" pitchFamily="34" charset="0"/>
              </a:rPr>
              <a:t>Endometrio</a:t>
            </a:r>
            <a:r>
              <a:rPr lang="tr-TR" sz="3600" dirty="0" err="1">
                <a:solidFill>
                  <a:srgbClr val="FF0000"/>
                </a:solidFill>
                <a:latin typeface="Calibri" pitchFamily="34" charset="0"/>
              </a:rPr>
              <a:t>zis</a:t>
            </a:r>
            <a:r>
              <a:rPr lang="tr-TR" sz="3600" dirty="0">
                <a:solidFill>
                  <a:srgbClr val="FF0000"/>
                </a:solidFill>
                <a:latin typeface="Calibri" pitchFamily="34" charset="0"/>
              </a:rPr>
              <a:t> İlişkili Ağrı: Medikal Yaklaşım</a:t>
            </a:r>
            <a:endParaRPr lang="tr-TR" sz="3600" dirty="0">
              <a:solidFill>
                <a:srgbClr val="FF0000"/>
              </a:solidFill>
              <a:latin typeface="Bookman Old Style" pitchFamily="18" charset="0"/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1655569" y="4661864"/>
            <a:ext cx="8870392" cy="1863480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tr-TR" b="1" dirty="0">
                <a:solidFill>
                  <a:schemeClr val="tx2">
                    <a:lumMod val="75000"/>
                  </a:schemeClr>
                </a:solidFill>
              </a:rPr>
              <a:t>Doç. Dr. Gazi YILDIRIM</a:t>
            </a:r>
          </a:p>
          <a:p>
            <a:pPr algn="ctr">
              <a:defRPr/>
            </a:pPr>
            <a:r>
              <a:rPr lang="tr-TR" dirty="0">
                <a:solidFill>
                  <a:schemeClr val="tx2">
                    <a:lumMod val="75000"/>
                  </a:schemeClr>
                </a:solidFill>
              </a:rPr>
              <a:t>Yeditepe Üniversitesi Tıp Fakültesi, Yeditepe Üniversitesi Hastanesi </a:t>
            </a:r>
          </a:p>
          <a:p>
            <a:pPr algn="ctr">
              <a:defRPr/>
            </a:pPr>
            <a:r>
              <a:rPr lang="tr-TR" dirty="0">
                <a:solidFill>
                  <a:schemeClr val="tx2">
                    <a:lumMod val="75000"/>
                  </a:schemeClr>
                </a:solidFill>
              </a:rPr>
              <a:t>Kadın Hastalıkları ve Doğum Anabilim Dalı, İstanbul, Türkiye</a:t>
            </a:r>
            <a:endParaRPr lang="en-US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1954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‘</a:t>
            </a:r>
            <a:r>
              <a:rPr lang="tr-TR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İ</a:t>
            </a:r>
            <a:r>
              <a:rPr lang="en-US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deal </a:t>
            </a:r>
            <a:r>
              <a:rPr lang="tr-TR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Tedavi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’</a:t>
            </a:r>
            <a:b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tr-TR" sz="2800" dirty="0">
                <a:latin typeface="Arial" panose="020B0604020202020204" pitchFamily="34" charset="0"/>
                <a:cs typeface="Arial" panose="020B0604020202020204" pitchFamily="34" charset="0"/>
              </a:rPr>
              <a:t>Hekimler ve hastalar ne istiyor?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4043772" y="1700808"/>
            <a:ext cx="4104456" cy="4896544"/>
          </a:xfrm>
          <a:ln>
            <a:solidFill>
              <a:schemeClr val="bg1">
                <a:lumMod val="85000"/>
              </a:schemeClr>
            </a:solidFill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  <a:extLst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eaLnBrk="1" hangingPunct="1">
              <a:buFont typeface="Arial" charset="0"/>
              <a:buChar char="•"/>
              <a:defRPr/>
            </a:pPr>
            <a:endParaRPr lang="tr-TR" sz="32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  <a:p>
            <a:pPr eaLnBrk="1" hangingPunct="1">
              <a:buFont typeface="Arial" charset="0"/>
              <a:buChar char="•"/>
              <a:defRPr/>
            </a:pPr>
            <a:r>
              <a:rPr lang="en-US" sz="32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E</a:t>
            </a:r>
            <a:r>
              <a:rPr lang="tr-TR" sz="32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tkİn</a:t>
            </a:r>
            <a:endParaRPr lang="tr-TR" sz="32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  <a:p>
            <a:pPr eaLnBrk="1" hangingPunct="1">
              <a:buFont typeface="Arial" charset="0"/>
              <a:buChar char="•"/>
              <a:defRPr/>
            </a:pPr>
            <a:endParaRPr lang="en-US" sz="32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  <a:p>
            <a:pPr eaLnBrk="1" hangingPunct="1">
              <a:buFont typeface="Arial" charset="0"/>
              <a:buChar char="•"/>
              <a:defRPr/>
            </a:pPr>
            <a:r>
              <a:rPr lang="tr-TR" sz="32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Yan </a:t>
            </a:r>
            <a:r>
              <a:rPr lang="tr-TR" sz="32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etkİsİz</a:t>
            </a:r>
            <a:endParaRPr lang="tr-TR" sz="32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  <a:p>
            <a:pPr eaLnBrk="1" hangingPunct="1">
              <a:buFont typeface="Arial" charset="0"/>
              <a:buChar char="•"/>
              <a:defRPr/>
            </a:pPr>
            <a:endParaRPr lang="en-US" sz="3200" b="1" cap="all" baseline="3000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  <a:p>
            <a:pPr eaLnBrk="1" hangingPunct="1">
              <a:buFont typeface="Arial" charset="0"/>
              <a:buChar char="•"/>
              <a:defRPr/>
            </a:pPr>
            <a:r>
              <a:rPr lang="en-US" sz="32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Oral</a:t>
            </a:r>
            <a:endParaRPr lang="tr-TR" sz="32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  <a:p>
            <a:pPr eaLnBrk="1" hangingPunct="1">
              <a:buFont typeface="Arial" charset="0"/>
              <a:buChar char="•"/>
              <a:defRPr/>
            </a:pPr>
            <a:endParaRPr lang="en-US" sz="32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  <a:p>
            <a:pPr eaLnBrk="1" hangingPunct="1">
              <a:buFont typeface="Arial" charset="0"/>
              <a:buChar char="•"/>
              <a:defRPr/>
            </a:pPr>
            <a:r>
              <a:rPr lang="tr-TR" sz="32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Ucuz</a:t>
            </a:r>
          </a:p>
          <a:p>
            <a:pPr eaLnBrk="1" hangingPunct="1">
              <a:buFont typeface="Arial" charset="0"/>
              <a:buChar char="•"/>
              <a:defRPr/>
            </a:pPr>
            <a:endParaRPr lang="en-US" sz="32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  <a:p>
            <a:pPr eaLnBrk="1" hangingPunct="1">
              <a:buFont typeface="Arial" charset="0"/>
              <a:buChar char="•"/>
              <a:defRPr/>
            </a:pPr>
            <a:endParaRPr lang="en-US" sz="32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  <a:p>
            <a:pPr eaLnBrk="1" hangingPunct="1">
              <a:buFontTx/>
              <a:buNone/>
              <a:defRPr/>
            </a:pPr>
            <a:endParaRPr lang="en-US" sz="32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72409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FF0000"/>
                </a:solidFill>
                <a:latin typeface="Calibri" charset="0"/>
              </a:rPr>
              <a:t>Classification of Pain</a:t>
            </a:r>
          </a:p>
        </p:txBody>
      </p:sp>
      <p:pic>
        <p:nvPicPr>
          <p:cNvPr id="29698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120" b="-1120"/>
          <a:stretch>
            <a:fillRect/>
          </a:stretch>
        </p:blipFill>
        <p:spPr/>
      </p:pic>
      <p:sp>
        <p:nvSpPr>
          <p:cNvPr id="29699" name="Rectangle 4"/>
          <p:cNvSpPr>
            <a:spLocks noChangeArrowheads="1"/>
          </p:cNvSpPr>
          <p:nvPr/>
        </p:nvSpPr>
        <p:spPr bwMode="auto">
          <a:xfrm>
            <a:off x="1390652" y="5949950"/>
            <a:ext cx="1780856" cy="523220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800" b="1">
                <a:solidFill>
                  <a:srgbClr val="FF0000"/>
                </a:solidFill>
              </a:rPr>
              <a:t>Acute Pain</a:t>
            </a:r>
          </a:p>
        </p:txBody>
      </p:sp>
      <p:sp>
        <p:nvSpPr>
          <p:cNvPr id="29700" name="Rectangle 5"/>
          <p:cNvSpPr>
            <a:spLocks noChangeArrowheads="1"/>
          </p:cNvSpPr>
          <p:nvPr/>
        </p:nvSpPr>
        <p:spPr bwMode="auto">
          <a:xfrm>
            <a:off x="7152218" y="5949950"/>
            <a:ext cx="2049635" cy="523220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800" b="1">
                <a:solidFill>
                  <a:srgbClr val="FF0000"/>
                </a:solidFill>
              </a:rPr>
              <a:t>Chronic Pain</a:t>
            </a:r>
          </a:p>
        </p:txBody>
      </p:sp>
    </p:spTree>
    <p:extLst>
      <p:ext uri="{BB962C8B-B14F-4D97-AF65-F5344CB8AC3E}">
        <p14:creationId xmlns:p14="http://schemas.microsoft.com/office/powerpoint/2010/main" val="1117375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solidFill>
                  <a:srgbClr val="FF0000"/>
                </a:solidFill>
                <a:latin typeface="Calibri" charset="0"/>
              </a:rPr>
              <a:t>Classification of Pain</a:t>
            </a:r>
          </a:p>
        </p:txBody>
      </p:sp>
      <p:pic>
        <p:nvPicPr>
          <p:cNvPr id="30722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497" b="-49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083710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>
          <a:xfrm>
            <a:off x="2032000" y="188914"/>
            <a:ext cx="8159750" cy="522287"/>
          </a:xfrm>
          <a:prstGeom prst="rect">
            <a:avLst/>
          </a:prstGeom>
        </p:spPr>
        <p:txBody>
          <a:bodyPr/>
          <a:lstStyle/>
          <a:p>
            <a:pPr algn="ctr" eaLnBrk="0" hangingPunct="0">
              <a:defRPr/>
            </a:pPr>
            <a:r>
              <a:rPr lang="tr-TR" sz="2800" kern="0" dirty="0">
                <a:solidFill>
                  <a:srgbClr val="FF0000"/>
                </a:solidFill>
                <a:ea typeface="+mj-ea"/>
              </a:rPr>
              <a:t>Medikal Tedavi ne zaman ve neden gerekir</a:t>
            </a:r>
            <a:r>
              <a:rPr lang="en-US" sz="2800" kern="0" dirty="0">
                <a:solidFill>
                  <a:srgbClr val="FF0000"/>
                </a:solidFill>
                <a:ea typeface="+mj-ea"/>
              </a:rPr>
              <a:t>?</a:t>
            </a:r>
          </a:p>
        </p:txBody>
      </p:sp>
      <p:sp>
        <p:nvSpPr>
          <p:cNvPr id="10" name="Text Box 5"/>
          <p:cNvSpPr txBox="1">
            <a:spLocks noChangeArrowheads="1"/>
          </p:cNvSpPr>
          <p:nvPr/>
        </p:nvSpPr>
        <p:spPr bwMode="auto">
          <a:xfrm>
            <a:off x="3908663" y="908720"/>
            <a:ext cx="4329112" cy="831974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75000"/>
                  <a:tint val="66000"/>
                  <a:satMod val="160000"/>
                </a:schemeClr>
              </a:gs>
              <a:gs pos="50000">
                <a:schemeClr val="accent1">
                  <a:lumMod val="75000"/>
                  <a:tint val="44500"/>
                  <a:satMod val="160000"/>
                </a:schemeClr>
              </a:gs>
              <a:gs pos="100000">
                <a:schemeClr val="accent1">
                  <a:lumMod val="75000"/>
                  <a:tint val="23500"/>
                  <a:satMod val="160000"/>
                </a:schemeClr>
              </a:gs>
            </a:gsLst>
            <a:lin ang="16200000" scaled="1"/>
            <a:tileRect/>
          </a:gradFill>
          <a:ln w="28575">
            <a:noFill/>
            <a:headEnd type="none" w="med" len="med"/>
            <a:tailEnd type="none" w="med" len="med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buFont typeface="Wingdings" pitchFamily="2" charset="2"/>
              <a:buNone/>
              <a:defRPr/>
            </a:pPr>
            <a:r>
              <a:rPr lang="tr-TR" sz="20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Birinci basamak tedavi</a:t>
            </a:r>
            <a:endParaRPr lang="en-US" sz="20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Text Box 6"/>
          <p:cNvSpPr txBox="1">
            <a:spLocks noChangeArrowheads="1"/>
          </p:cNvSpPr>
          <p:nvPr/>
        </p:nvSpPr>
        <p:spPr bwMode="auto">
          <a:xfrm>
            <a:off x="3911838" y="1916914"/>
            <a:ext cx="4322762" cy="864014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75000"/>
                  <a:tint val="66000"/>
                  <a:satMod val="160000"/>
                </a:schemeClr>
              </a:gs>
              <a:gs pos="50000">
                <a:schemeClr val="accent1">
                  <a:lumMod val="75000"/>
                  <a:tint val="44500"/>
                  <a:satMod val="160000"/>
                </a:schemeClr>
              </a:gs>
              <a:gs pos="100000">
                <a:schemeClr val="accent1">
                  <a:lumMod val="75000"/>
                  <a:tint val="23500"/>
                  <a:satMod val="160000"/>
                </a:schemeClr>
              </a:gs>
            </a:gsLst>
            <a:lin ang="16200000" scaled="1"/>
            <a:tileRect/>
          </a:gradFill>
          <a:ln w="28575">
            <a:noFill/>
            <a:headEnd type="none" w="med" len="med"/>
            <a:tailEnd type="none" w="med" len="med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tr-TR" sz="20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Ameliyattan sonra nüksetmeyi azaltmak için</a:t>
            </a:r>
            <a:endParaRPr lang="en-US" sz="20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Text Box 7"/>
          <p:cNvSpPr txBox="1">
            <a:spLocks noChangeArrowheads="1"/>
          </p:cNvSpPr>
          <p:nvPr/>
        </p:nvSpPr>
        <p:spPr bwMode="auto">
          <a:xfrm>
            <a:off x="3898344" y="2923960"/>
            <a:ext cx="4349750" cy="865080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75000"/>
                  <a:tint val="66000"/>
                  <a:satMod val="160000"/>
                </a:schemeClr>
              </a:gs>
              <a:gs pos="50000">
                <a:schemeClr val="accent1">
                  <a:lumMod val="75000"/>
                  <a:tint val="44500"/>
                  <a:satMod val="160000"/>
                </a:schemeClr>
              </a:gs>
              <a:gs pos="100000">
                <a:schemeClr val="accent1">
                  <a:lumMod val="75000"/>
                  <a:tint val="23500"/>
                  <a:satMod val="160000"/>
                </a:schemeClr>
              </a:gs>
            </a:gsLst>
            <a:lin ang="16200000" scaled="1"/>
            <a:tileRect/>
          </a:gradFill>
          <a:ln w="28575">
            <a:noFill/>
            <a:headEnd type="none" w="med" len="med"/>
            <a:tailEnd type="none" w="med" len="med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buFont typeface="Wingdings" pitchFamily="2" charset="2"/>
              <a:buNone/>
              <a:defRPr/>
            </a:pPr>
            <a:r>
              <a:rPr lang="tr-TR" sz="20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Ameliyat mümkün olmadığında ya da reddedildiğinde</a:t>
            </a:r>
            <a:endParaRPr lang="en-US" sz="20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Rettangolo 12"/>
          <p:cNvSpPr/>
          <p:nvPr/>
        </p:nvSpPr>
        <p:spPr>
          <a:xfrm>
            <a:off x="1680382" y="4005064"/>
            <a:ext cx="8808107" cy="1758924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28575">
            <a:noFill/>
            <a:headEnd type="none" w="med" len="med"/>
            <a:tailEnd type="none" w="med" len="med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lnSpc>
                <a:spcPct val="110000"/>
              </a:lnSpc>
              <a:spcBef>
                <a:spcPts val="500"/>
              </a:spcBef>
              <a:spcAft>
                <a:spcPts val="500"/>
              </a:spcAft>
              <a:buClr>
                <a:srgbClr val="00CC99"/>
              </a:buClr>
              <a:defRPr/>
            </a:pPr>
            <a:endParaRPr lang="tr-TR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algn="ctr" eaLnBrk="0" hangingPunct="0">
              <a:lnSpc>
                <a:spcPct val="110000"/>
              </a:lnSpc>
              <a:spcBef>
                <a:spcPts val="500"/>
              </a:spcBef>
              <a:spcAft>
                <a:spcPts val="500"/>
              </a:spcAft>
              <a:buClr>
                <a:srgbClr val="00CC99"/>
              </a:buClr>
              <a:defRPr/>
            </a:pPr>
            <a:r>
              <a:rPr lang="en-US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“</a:t>
            </a:r>
            <a:r>
              <a:rPr lang="en-US" b="1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Endometriozis</a:t>
            </a:r>
            <a:r>
              <a:rPr lang="tr-TR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,</a:t>
            </a:r>
            <a:r>
              <a:rPr lang="en-US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tr-TR" b="1" dirty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ilaç kullanımını en üst düzeyde tutulması ve yinelenen cerrahi girişimlerden kaçınılması hedefine yönelik </a:t>
            </a:r>
            <a:r>
              <a:rPr lang="tr-TR" b="1" dirty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yaşam boyu uygulanacak bir tedavi planı </a:t>
            </a:r>
            <a:r>
              <a:rPr lang="tr-TR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gerektiren</a:t>
            </a:r>
            <a:r>
              <a:rPr lang="tr-TR" b="1" dirty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 k</a:t>
            </a:r>
            <a:r>
              <a:rPr lang="en-US" b="1" dirty="0" err="1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roni</a:t>
            </a:r>
            <a:r>
              <a:rPr lang="tr-TR" b="1" dirty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k bir hastalık</a:t>
            </a:r>
            <a:r>
              <a:rPr lang="en-US" b="1" dirty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tr-TR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olarak görülmelidir</a:t>
            </a:r>
            <a:r>
              <a:rPr lang="en-US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”</a:t>
            </a:r>
            <a:r>
              <a:rPr lang="en-US" b="1" baseline="300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*</a:t>
            </a:r>
            <a:endParaRPr lang="tr-TR" b="1" baseline="300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algn="ctr" eaLnBrk="0" hangingPunct="0">
              <a:lnSpc>
                <a:spcPct val="110000"/>
              </a:lnSpc>
              <a:spcBef>
                <a:spcPts val="500"/>
              </a:spcBef>
              <a:spcAft>
                <a:spcPts val="500"/>
              </a:spcAft>
              <a:buClr>
                <a:srgbClr val="00CC99"/>
              </a:buClr>
              <a:defRPr/>
            </a:pPr>
            <a:endParaRPr lang="en-US" b="1" baseline="300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Text Box 9"/>
          <p:cNvSpPr txBox="1">
            <a:spLocks noChangeArrowheads="1"/>
          </p:cNvSpPr>
          <p:nvPr/>
        </p:nvSpPr>
        <p:spPr bwMode="auto">
          <a:xfrm>
            <a:off x="1992313" y="6340178"/>
            <a:ext cx="8424862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36000" rIns="90000" bIns="36000" anchor="b">
            <a:spAutoFit/>
          </a:bodyPr>
          <a:lstStyle>
            <a:lvl1pPr marL="177800" indent="-1778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>
              <a:buClr>
                <a:srgbClr val="969696"/>
              </a:buClr>
            </a:pPr>
            <a:r>
              <a:rPr lang="en-US" sz="1200" baseline="30000" dirty="0">
                <a:solidFill>
                  <a:srgbClr val="FF0000"/>
                </a:solidFill>
                <a:latin typeface="Arial" panose="020B0604020202020204" pitchFamily="34" charset="0"/>
                <a:ea typeface="MS PGothic" panose="020B0600070205080204" pitchFamily="34" charset="-128"/>
                <a:cs typeface="Times New Roman" panose="02020603050405020304" pitchFamily="18" charset="0"/>
              </a:rPr>
              <a:t>* </a:t>
            </a:r>
            <a:r>
              <a:rPr lang="en-US" sz="1200" dirty="0">
                <a:solidFill>
                  <a:srgbClr val="FF0000"/>
                </a:solidFill>
                <a:latin typeface="Arial" panose="020B0604020202020204" pitchFamily="34" charset="0"/>
                <a:ea typeface="MS PGothic" panose="020B0600070205080204" pitchFamily="34" charset="-128"/>
                <a:cs typeface="Times New Roman" panose="02020603050405020304" pitchFamily="18" charset="0"/>
              </a:rPr>
              <a:t>Practice Committee of the American Society for Reproductive Medicine. </a:t>
            </a:r>
            <a:r>
              <a:rPr lang="en-US" sz="1200" i="1" dirty="0" err="1">
                <a:solidFill>
                  <a:srgbClr val="FF0000"/>
                </a:solidFill>
                <a:latin typeface="Arial" panose="020B0604020202020204" pitchFamily="34" charset="0"/>
                <a:ea typeface="MS PGothic" panose="020B0600070205080204" pitchFamily="34" charset="-128"/>
                <a:cs typeface="Times New Roman" panose="02020603050405020304" pitchFamily="18" charset="0"/>
              </a:rPr>
              <a:t>Fertil</a:t>
            </a:r>
            <a:r>
              <a:rPr lang="en-US" sz="1200" i="1" dirty="0">
                <a:solidFill>
                  <a:srgbClr val="FF0000"/>
                </a:solidFill>
                <a:latin typeface="Arial" panose="020B0604020202020204" pitchFamily="34" charset="0"/>
                <a:ea typeface="MS PGothic" panose="020B0600070205080204" pitchFamily="34" charset="-128"/>
                <a:cs typeface="Times New Roman" panose="02020603050405020304" pitchFamily="18" charset="0"/>
              </a:rPr>
              <a:t> </a:t>
            </a:r>
            <a:r>
              <a:rPr lang="en-US" sz="1200" i="1" dirty="0" err="1">
                <a:solidFill>
                  <a:srgbClr val="FF0000"/>
                </a:solidFill>
                <a:latin typeface="Arial" panose="020B0604020202020204" pitchFamily="34" charset="0"/>
                <a:ea typeface="MS PGothic" panose="020B0600070205080204" pitchFamily="34" charset="-128"/>
                <a:cs typeface="Times New Roman" panose="02020603050405020304" pitchFamily="18" charset="0"/>
              </a:rPr>
              <a:t>Steril</a:t>
            </a:r>
            <a:r>
              <a:rPr lang="en-US" sz="1200" i="1" dirty="0">
                <a:solidFill>
                  <a:srgbClr val="FF0000"/>
                </a:solidFill>
                <a:latin typeface="Arial" panose="020B0604020202020204" pitchFamily="34" charset="0"/>
                <a:ea typeface="MS PGothic" panose="020B0600070205080204" pitchFamily="34" charset="-128"/>
                <a:cs typeface="Times New Roman" panose="02020603050405020304" pitchFamily="18" charset="0"/>
              </a:rPr>
              <a:t> </a:t>
            </a:r>
            <a:r>
              <a:rPr lang="en-US" sz="1200" dirty="0">
                <a:solidFill>
                  <a:srgbClr val="FF0000"/>
                </a:solidFill>
                <a:latin typeface="Arial" panose="020B0604020202020204" pitchFamily="34" charset="0"/>
                <a:ea typeface="MS PGothic" panose="020B0600070205080204" pitchFamily="34" charset="-128"/>
                <a:cs typeface="Times New Roman" panose="02020603050405020304" pitchFamily="18" charset="0"/>
              </a:rPr>
              <a:t>2008;</a:t>
            </a:r>
            <a:r>
              <a:rPr lang="en-US" sz="1200" b="1" dirty="0">
                <a:solidFill>
                  <a:srgbClr val="FF0000"/>
                </a:solidFill>
                <a:latin typeface="Arial" panose="020B0604020202020204" pitchFamily="34" charset="0"/>
                <a:ea typeface="MS PGothic" panose="020B0600070205080204" pitchFamily="34" charset="-128"/>
                <a:cs typeface="Times New Roman" panose="02020603050405020304" pitchFamily="18" charset="0"/>
              </a:rPr>
              <a:t>90</a:t>
            </a:r>
            <a:r>
              <a:rPr lang="en-US" sz="1200" dirty="0">
                <a:solidFill>
                  <a:srgbClr val="FF0000"/>
                </a:solidFill>
                <a:latin typeface="Arial" panose="020B0604020202020204" pitchFamily="34" charset="0"/>
                <a:ea typeface="MS PGothic" panose="020B0600070205080204" pitchFamily="34" charset="-128"/>
                <a:cs typeface="Times New Roman" panose="02020603050405020304" pitchFamily="18" charset="0"/>
              </a:rPr>
              <a:t>:S260–S269.</a:t>
            </a:r>
            <a:endParaRPr lang="en-US" sz="1200" i="1" dirty="0">
              <a:solidFill>
                <a:srgbClr val="FF0000"/>
              </a:solidFill>
              <a:latin typeface="Arial" panose="020B0604020202020204" pitchFamily="34" charset="0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6469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3600" dirty="0" err="1">
                <a:solidFill>
                  <a:srgbClr val="FF0000"/>
                </a:solidFill>
                <a:latin typeface="Arial" charset="0"/>
              </a:rPr>
              <a:t>Endometriozis</a:t>
            </a:r>
            <a:r>
              <a:rPr lang="tr-TR" sz="3600" dirty="0">
                <a:solidFill>
                  <a:srgbClr val="FF0000"/>
                </a:solidFill>
                <a:latin typeface="Arial" charset="0"/>
              </a:rPr>
              <a:t> tedavisi: Ampirik medikal tedavi</a:t>
            </a:r>
            <a:endParaRPr lang="en-US" sz="3600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27650" name="TextBox 2"/>
          <p:cNvSpPr txBox="1">
            <a:spLocks noChangeArrowheads="1"/>
          </p:cNvSpPr>
          <p:nvPr/>
        </p:nvSpPr>
        <p:spPr bwMode="auto">
          <a:xfrm>
            <a:off x="1" y="6510338"/>
            <a:ext cx="11857567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r" eaLnBrk="1" hangingPunct="1"/>
            <a:r>
              <a:rPr lang="tr-TR" sz="1000">
                <a:solidFill>
                  <a:srgbClr val="FF0000"/>
                </a:solidFill>
                <a:latin typeface="Arial" charset="0"/>
              </a:rPr>
              <a:t>Oral E, et al. Turkish Endometriosis &amp; Adenomyosis Society. 2014. </a:t>
            </a:r>
          </a:p>
        </p:txBody>
      </p:sp>
      <p:sp>
        <p:nvSpPr>
          <p:cNvPr id="32771" name="AutoShape 14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861484" y="2349975"/>
            <a:ext cx="10996083" cy="3524042"/>
          </a:xfrm>
          <a:prstGeom prst="actionButtonBlank">
            <a:avLst/>
          </a:prstGeom>
          <a:solidFill>
            <a:srgbClr val="7071B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tr-TR" u="sng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+mn-cs"/>
              </a:rPr>
              <a:t>Endometriozis</a:t>
            </a:r>
            <a:r>
              <a:rPr lang="tr-TR" u="sng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+mn-cs"/>
              </a:rPr>
              <a:t> ve </a:t>
            </a:r>
            <a:r>
              <a:rPr lang="tr-TR" u="sng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+mn-cs"/>
              </a:rPr>
              <a:t>Adenomyozis</a:t>
            </a:r>
            <a:r>
              <a:rPr lang="tr-TR" u="sng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+mn-cs"/>
              </a:rPr>
              <a:t> Derneği</a:t>
            </a:r>
          </a:p>
          <a:p>
            <a:pPr algn="ctr">
              <a:spcBef>
                <a:spcPct val="50000"/>
              </a:spcBef>
              <a:defRPr/>
            </a:pPr>
            <a:endParaRPr lang="tr-TR" sz="800" dirty="0">
              <a:solidFill>
                <a:srgbClr val="FFFFFF"/>
              </a:solidFill>
              <a:cs typeface="+mn-cs"/>
            </a:endParaRPr>
          </a:p>
          <a:p>
            <a:pPr>
              <a:spcBef>
                <a:spcPct val="50000"/>
              </a:spcBef>
              <a:defRPr/>
            </a:pPr>
            <a:r>
              <a:rPr lang="tr-TR" sz="2000" dirty="0">
                <a:solidFill>
                  <a:srgbClr val="FFFFFF"/>
                </a:solidFill>
                <a:cs typeface="+mn-cs"/>
              </a:rPr>
              <a:t>Eş zamanlı </a:t>
            </a:r>
            <a:r>
              <a:rPr lang="tr-TR" sz="2000" dirty="0" err="1">
                <a:solidFill>
                  <a:srgbClr val="FFFFFF"/>
                </a:solidFill>
                <a:cs typeface="+mn-cs"/>
              </a:rPr>
              <a:t>terapötik</a:t>
            </a:r>
            <a:r>
              <a:rPr lang="tr-TR" sz="2000" dirty="0">
                <a:solidFill>
                  <a:srgbClr val="FFFFFF"/>
                </a:solidFill>
                <a:cs typeface="+mn-cs"/>
              </a:rPr>
              <a:t> girişim planlanmıyorsa, medikal tedavi öncesi </a:t>
            </a:r>
            <a:r>
              <a:rPr lang="tr-TR" sz="2000" dirty="0" err="1">
                <a:solidFill>
                  <a:srgbClr val="FFFFFF"/>
                </a:solidFill>
                <a:cs typeface="+mn-cs"/>
              </a:rPr>
              <a:t>laparoskopi</a:t>
            </a:r>
            <a:r>
              <a:rPr lang="tr-TR" sz="2000" dirty="0">
                <a:solidFill>
                  <a:srgbClr val="FFFFFF"/>
                </a:solidFill>
                <a:cs typeface="+mn-cs"/>
              </a:rPr>
              <a:t> ile kesin tanı konması şart değildir.</a:t>
            </a:r>
          </a:p>
          <a:p>
            <a:pPr>
              <a:spcBef>
                <a:spcPct val="50000"/>
              </a:spcBef>
              <a:buFont typeface="Arial" charset="0"/>
              <a:buChar char="•"/>
              <a:defRPr/>
            </a:pPr>
            <a:r>
              <a:rPr lang="tr-TR" sz="1800" dirty="0">
                <a:solidFill>
                  <a:srgbClr val="FFFFFF"/>
                </a:solidFill>
                <a:cs typeface="+mn-cs"/>
              </a:rPr>
              <a:t>Tanısal </a:t>
            </a:r>
            <a:r>
              <a:rPr lang="tr-TR" sz="1800" dirty="0" err="1">
                <a:solidFill>
                  <a:srgbClr val="FFFFFF"/>
                </a:solidFill>
                <a:cs typeface="+mn-cs"/>
              </a:rPr>
              <a:t>laparoskopi</a:t>
            </a:r>
            <a:r>
              <a:rPr lang="tr-TR" sz="1800" dirty="0">
                <a:solidFill>
                  <a:srgbClr val="FFFFFF"/>
                </a:solidFill>
                <a:cs typeface="+mn-cs"/>
              </a:rPr>
              <a:t> komplikasyon riski taşır ve maliyetlidir.</a:t>
            </a:r>
          </a:p>
          <a:p>
            <a:pPr marL="723900" lvl="1" indent="-192088">
              <a:spcBef>
                <a:spcPct val="50000"/>
              </a:spcBef>
              <a:buFont typeface="Arial" charset="0"/>
              <a:buChar char="•"/>
              <a:defRPr/>
            </a:pPr>
            <a:r>
              <a:rPr lang="tr-TR" sz="1800" dirty="0" err="1">
                <a:solidFill>
                  <a:srgbClr val="FFFFFF"/>
                </a:solidFill>
                <a:cs typeface="+mn-cs"/>
              </a:rPr>
              <a:t>Mortalite</a:t>
            </a:r>
            <a:r>
              <a:rPr lang="tr-TR" sz="1800" dirty="0">
                <a:solidFill>
                  <a:srgbClr val="FFFFFF"/>
                </a:solidFill>
                <a:cs typeface="+mn-cs"/>
              </a:rPr>
              <a:t>: 1/</a:t>
            </a:r>
            <a:r>
              <a:rPr lang="tr-TR" sz="1800" dirty="0" smtClean="0">
                <a:solidFill>
                  <a:srgbClr val="FFFFFF"/>
                </a:solidFill>
                <a:cs typeface="+mn-cs"/>
              </a:rPr>
              <a:t>10.000</a:t>
            </a:r>
            <a:endParaRPr lang="tr-TR" sz="1800" dirty="0">
              <a:solidFill>
                <a:srgbClr val="FFFFFF"/>
              </a:solidFill>
              <a:cs typeface="+mn-cs"/>
            </a:endParaRPr>
          </a:p>
          <a:p>
            <a:pPr marL="723900" lvl="1" indent="-192088">
              <a:spcBef>
                <a:spcPct val="50000"/>
              </a:spcBef>
              <a:buFont typeface="Arial" charset="0"/>
              <a:buChar char="•"/>
              <a:defRPr/>
            </a:pPr>
            <a:r>
              <a:rPr lang="tr-TR" sz="1800" dirty="0">
                <a:solidFill>
                  <a:srgbClr val="FFFFFF"/>
                </a:solidFill>
                <a:cs typeface="+mn-cs"/>
              </a:rPr>
              <a:t>Bağırsak, mesane ve majör kan damarı yaralanma riski: 2.4/</a:t>
            </a:r>
            <a:r>
              <a:rPr lang="tr-TR" sz="1800" dirty="0" smtClean="0">
                <a:solidFill>
                  <a:srgbClr val="FFFFFF"/>
                </a:solidFill>
                <a:cs typeface="+mn-cs"/>
              </a:rPr>
              <a:t>10.000</a:t>
            </a:r>
            <a:endParaRPr lang="tr-TR" sz="1800" dirty="0">
              <a:solidFill>
                <a:srgbClr val="FFFFFF"/>
              </a:solidFill>
              <a:cs typeface="+mn-cs"/>
            </a:endParaRPr>
          </a:p>
          <a:p>
            <a:pPr>
              <a:spcBef>
                <a:spcPct val="50000"/>
              </a:spcBef>
              <a:defRPr/>
            </a:pPr>
            <a:endParaRPr lang="tr-TR" sz="800" dirty="0">
              <a:solidFill>
                <a:srgbClr val="FFFFFF"/>
              </a:solidFill>
              <a:cs typeface="+mn-cs"/>
            </a:endParaRPr>
          </a:p>
          <a:p>
            <a:pPr>
              <a:spcBef>
                <a:spcPct val="50000"/>
              </a:spcBef>
              <a:defRPr/>
            </a:pPr>
            <a:r>
              <a:rPr lang="tr-TR" sz="2000" dirty="0" err="1">
                <a:solidFill>
                  <a:srgbClr val="FFFFFF"/>
                </a:solidFill>
                <a:cs typeface="+mn-cs"/>
              </a:rPr>
              <a:t>Laparoskopi</a:t>
            </a:r>
            <a:r>
              <a:rPr lang="tr-TR" sz="2000" dirty="0">
                <a:solidFill>
                  <a:srgbClr val="FFFFFF"/>
                </a:solidFill>
                <a:cs typeface="+mn-cs"/>
              </a:rPr>
              <a:t> yapılmadan klinik ve görüntüleme bulgularına dayalı ampirik tedavi </a:t>
            </a:r>
            <a:r>
              <a:rPr lang="tr-TR" sz="2000" dirty="0" smtClean="0">
                <a:solidFill>
                  <a:srgbClr val="FFFFFF"/>
                </a:solidFill>
                <a:cs typeface="+mn-cs"/>
              </a:rPr>
              <a:t>giderek </a:t>
            </a:r>
            <a:r>
              <a:rPr lang="tr-TR" sz="2000" dirty="0">
                <a:solidFill>
                  <a:srgbClr val="FFFFFF"/>
                </a:solidFill>
                <a:cs typeface="+mn-cs"/>
              </a:rPr>
              <a:t>daha fazla uygulanmakta ve </a:t>
            </a:r>
            <a:r>
              <a:rPr lang="tr-TR" sz="2000" dirty="0" smtClean="0">
                <a:solidFill>
                  <a:srgbClr val="FFFFFF"/>
                </a:solidFill>
                <a:cs typeface="+mn-cs"/>
              </a:rPr>
              <a:t>kuvvetle </a:t>
            </a:r>
            <a:r>
              <a:rPr lang="tr-TR" sz="2000" dirty="0">
                <a:solidFill>
                  <a:srgbClr val="FFFFFF"/>
                </a:solidFill>
                <a:cs typeface="+mn-cs"/>
              </a:rPr>
              <a:t>önerilmektedir.</a:t>
            </a:r>
            <a:endParaRPr lang="en-US" sz="1800" dirty="0"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60281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8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z="2800">
                <a:latin typeface="Arial" charset="0"/>
              </a:rPr>
              <a:t>Endometriozis tedavisi: Ampirik medikal tedavi</a:t>
            </a:r>
            <a:endParaRPr lang="en-US" sz="2800">
              <a:latin typeface="Arial" charset="0"/>
            </a:endParaRPr>
          </a:p>
        </p:txBody>
      </p:sp>
      <p:sp>
        <p:nvSpPr>
          <p:cNvPr id="89090" name="TextBox 2"/>
          <p:cNvSpPr txBox="1">
            <a:spLocks noChangeArrowheads="1"/>
          </p:cNvSpPr>
          <p:nvPr/>
        </p:nvSpPr>
        <p:spPr bwMode="auto">
          <a:xfrm>
            <a:off x="0" y="6650039"/>
            <a:ext cx="12194117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r" eaLnBrk="1" hangingPunct="1"/>
            <a:r>
              <a:rPr lang="tr-TR" sz="700">
                <a:solidFill>
                  <a:srgbClr val="FF0000"/>
                </a:solidFill>
                <a:latin typeface="Arial" charset="0"/>
              </a:rPr>
              <a:t>1. E</a:t>
            </a:r>
            <a:r>
              <a:rPr lang="en-US" sz="700">
                <a:solidFill>
                  <a:srgbClr val="FF0000"/>
                </a:solidFill>
                <a:latin typeface="Arial" charset="0"/>
              </a:rPr>
              <a:t>SHRE. Hum Reprod. 2014 Mar;29(3):400-12.</a:t>
            </a:r>
            <a:r>
              <a:rPr lang="tr-TR" sz="700">
                <a:solidFill>
                  <a:srgbClr val="FF0000"/>
                </a:solidFill>
                <a:latin typeface="Arial" charset="0"/>
              </a:rPr>
              <a:t> 2. Oral E, et al. Turkish Endometriosis &amp; Adenomyosis Society. 2014. 3. </a:t>
            </a:r>
            <a:r>
              <a:rPr lang="en-US" sz="700">
                <a:solidFill>
                  <a:srgbClr val="FF0000"/>
                </a:solidFill>
                <a:latin typeface="Arial" charset="0"/>
              </a:rPr>
              <a:t>World Endometriosis Society Montpellier Consortium. Hum Reprod. 2013;28(6):1552-68.</a:t>
            </a:r>
            <a:endParaRPr lang="tr-TR" sz="70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89091" name="AutoShape 14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910167" y="1563689"/>
            <a:ext cx="10659533" cy="1139825"/>
          </a:xfrm>
          <a:prstGeom prst="actionButtonBlank">
            <a:avLst/>
          </a:prstGeom>
          <a:solidFill>
            <a:srgbClr val="7071B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1800" dirty="0">
                <a:solidFill>
                  <a:srgbClr val="FFFF00"/>
                </a:solidFill>
              </a:rPr>
              <a:t>ESHRE</a:t>
            </a:r>
            <a:endParaRPr lang="tr-TR" sz="800" dirty="0">
              <a:solidFill>
                <a:srgbClr val="FFFF00"/>
              </a:solidFill>
            </a:endParaRPr>
          </a:p>
          <a:p>
            <a:pPr algn="ctr">
              <a:spcBef>
                <a:spcPct val="50000"/>
              </a:spcBef>
            </a:pPr>
            <a:r>
              <a:rPr lang="en-US" sz="2000" dirty="0">
                <a:solidFill>
                  <a:srgbClr val="FFFFFF"/>
                </a:solidFill>
              </a:rPr>
              <a:t>“</a:t>
            </a:r>
            <a:r>
              <a:rPr lang="tr-TR" altLang="ja-JP" sz="2000" dirty="0">
                <a:solidFill>
                  <a:srgbClr val="FFFFFF"/>
                </a:solidFill>
              </a:rPr>
              <a:t>E</a:t>
            </a:r>
            <a:r>
              <a:rPr lang="en-US" altLang="ja-JP" sz="2000" dirty="0" err="1">
                <a:solidFill>
                  <a:srgbClr val="FFFFFF"/>
                </a:solidFill>
              </a:rPr>
              <a:t>ndometrio</a:t>
            </a:r>
            <a:r>
              <a:rPr lang="tr-TR" altLang="ja-JP" sz="2000" dirty="0">
                <a:solidFill>
                  <a:srgbClr val="FFFFFF"/>
                </a:solidFill>
              </a:rPr>
              <a:t>z</a:t>
            </a:r>
            <a:r>
              <a:rPr lang="en-US" altLang="ja-JP" sz="2000" dirty="0">
                <a:solidFill>
                  <a:srgbClr val="FFFFFF"/>
                </a:solidFill>
              </a:rPr>
              <a:t>is </a:t>
            </a:r>
            <a:r>
              <a:rPr lang="tr-TR" altLang="ja-JP" sz="2000" dirty="0">
                <a:solidFill>
                  <a:srgbClr val="FFFFFF"/>
                </a:solidFill>
              </a:rPr>
              <a:t>semptomları bulunan kadınlar ampirik olarak </a:t>
            </a:r>
            <a:r>
              <a:rPr lang="tr-TR" altLang="ja-JP" sz="1800" dirty="0">
                <a:solidFill>
                  <a:srgbClr val="FFFFFF"/>
                </a:solidFill>
              </a:rPr>
              <a:t>yeterli analjezi, kombine oral </a:t>
            </a:r>
            <a:r>
              <a:rPr lang="tr-TR" altLang="ja-JP" sz="1800" dirty="0" err="1">
                <a:solidFill>
                  <a:srgbClr val="FFFFFF"/>
                </a:solidFill>
              </a:rPr>
              <a:t>kontraseptifler</a:t>
            </a:r>
            <a:r>
              <a:rPr lang="tr-TR" altLang="ja-JP" sz="1800" dirty="0">
                <a:solidFill>
                  <a:srgbClr val="FFFFFF"/>
                </a:solidFill>
              </a:rPr>
              <a:t> </a:t>
            </a:r>
            <a:r>
              <a:rPr lang="tr-TR" altLang="ja-JP" sz="1800" dirty="0" smtClean="0">
                <a:solidFill>
                  <a:srgbClr val="FFFFFF"/>
                </a:solidFill>
              </a:rPr>
              <a:t>ve </a:t>
            </a:r>
            <a:r>
              <a:rPr lang="tr-TR" altLang="ja-JP" sz="2000" dirty="0" err="1">
                <a:solidFill>
                  <a:srgbClr val="FFFFFF"/>
                </a:solidFill>
              </a:rPr>
              <a:t>progestinlerle</a:t>
            </a:r>
            <a:r>
              <a:rPr lang="tr-TR" altLang="ja-JP" sz="2000" dirty="0">
                <a:solidFill>
                  <a:srgbClr val="FFFFFF"/>
                </a:solidFill>
              </a:rPr>
              <a:t> tedavi edilebilir.</a:t>
            </a:r>
            <a:r>
              <a:rPr lang="en-US" sz="2000" dirty="0">
                <a:solidFill>
                  <a:srgbClr val="FFFFFF"/>
                </a:solidFill>
              </a:rPr>
              <a:t>”</a:t>
            </a:r>
            <a:r>
              <a:rPr lang="en-US" altLang="ja-JP" sz="2000" dirty="0">
                <a:solidFill>
                  <a:srgbClr val="FFFFFF"/>
                </a:solidFill>
              </a:rPr>
              <a:t> </a:t>
            </a:r>
            <a:endParaRPr lang="en-US" sz="1800" dirty="0"/>
          </a:p>
        </p:txBody>
      </p:sp>
      <p:sp>
        <p:nvSpPr>
          <p:cNvPr id="89092" name="AutoShape 14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861484" y="3182939"/>
            <a:ext cx="10659533" cy="1138237"/>
          </a:xfrm>
          <a:prstGeom prst="actionButtonBlank">
            <a:avLst/>
          </a:prstGeom>
          <a:solidFill>
            <a:srgbClr val="7071B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1800">
                <a:solidFill>
                  <a:srgbClr val="FFFF00"/>
                </a:solidFill>
              </a:rPr>
              <a:t>Endometriozis ve Adenomyozis Derneği</a:t>
            </a:r>
            <a:endParaRPr lang="tr-TR" sz="800">
              <a:solidFill>
                <a:srgbClr val="FFFF00"/>
              </a:solidFill>
            </a:endParaRPr>
          </a:p>
          <a:p>
            <a:pPr algn="ctr">
              <a:spcBef>
                <a:spcPct val="50000"/>
              </a:spcBef>
            </a:pPr>
            <a:r>
              <a:rPr lang="en-US" sz="2000">
                <a:solidFill>
                  <a:srgbClr val="FFFFFF"/>
                </a:solidFill>
              </a:rPr>
              <a:t>“</a:t>
            </a:r>
            <a:r>
              <a:rPr lang="tr-TR" altLang="ja-JP" sz="2000">
                <a:solidFill>
                  <a:srgbClr val="FFFFFF"/>
                </a:solidFill>
              </a:rPr>
              <a:t>E</a:t>
            </a:r>
            <a:r>
              <a:rPr lang="en-US" altLang="ja-JP" sz="2000">
                <a:solidFill>
                  <a:srgbClr val="FFFFFF"/>
                </a:solidFill>
              </a:rPr>
              <a:t>ndometrio</a:t>
            </a:r>
            <a:r>
              <a:rPr lang="tr-TR" altLang="ja-JP" sz="2000">
                <a:solidFill>
                  <a:srgbClr val="FFFFFF"/>
                </a:solidFill>
              </a:rPr>
              <a:t>z</a:t>
            </a:r>
            <a:r>
              <a:rPr lang="en-US" altLang="ja-JP" sz="2000">
                <a:solidFill>
                  <a:srgbClr val="FFFFFF"/>
                </a:solidFill>
              </a:rPr>
              <a:t>is</a:t>
            </a:r>
            <a:r>
              <a:rPr lang="tr-TR" altLang="ja-JP" sz="2000">
                <a:solidFill>
                  <a:srgbClr val="FFFFFF"/>
                </a:solidFill>
              </a:rPr>
              <a:t>e bağlı olduğu düşünülen pelvik ağrıda medikal ampirik tedavi kuvvetle önerilir. İlk seçenek KOK ve progestinlerdir.</a:t>
            </a:r>
            <a:r>
              <a:rPr lang="en-US" sz="2000">
                <a:solidFill>
                  <a:srgbClr val="FFFFFF"/>
                </a:solidFill>
              </a:rPr>
              <a:t>”</a:t>
            </a:r>
            <a:r>
              <a:rPr lang="en-US" altLang="ja-JP" sz="2000">
                <a:solidFill>
                  <a:srgbClr val="FFFFFF"/>
                </a:solidFill>
              </a:rPr>
              <a:t> </a:t>
            </a:r>
            <a:endParaRPr lang="en-US" sz="1800"/>
          </a:p>
        </p:txBody>
      </p:sp>
      <p:sp>
        <p:nvSpPr>
          <p:cNvPr id="89093" name="AutoShape 14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861484" y="4635500"/>
            <a:ext cx="10659533" cy="1601788"/>
          </a:xfrm>
          <a:prstGeom prst="actionButtonBlank">
            <a:avLst/>
          </a:prstGeom>
          <a:solidFill>
            <a:srgbClr val="7071B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1800">
                <a:solidFill>
                  <a:srgbClr val="FFFF00"/>
                </a:solidFill>
              </a:rPr>
              <a:t>WES</a:t>
            </a:r>
            <a:endParaRPr lang="tr-TR" sz="800">
              <a:solidFill>
                <a:srgbClr val="FFFF00"/>
              </a:solidFill>
            </a:endParaRPr>
          </a:p>
          <a:p>
            <a:pPr algn="ctr">
              <a:spcBef>
                <a:spcPct val="50000"/>
              </a:spcBef>
            </a:pPr>
            <a:r>
              <a:rPr lang="en-US" sz="2000">
                <a:solidFill>
                  <a:srgbClr val="FFFFFF"/>
                </a:solidFill>
              </a:rPr>
              <a:t>“</a:t>
            </a:r>
            <a:r>
              <a:rPr lang="tr-TR" altLang="ja-JP" sz="2000">
                <a:solidFill>
                  <a:srgbClr val="FFFFFF"/>
                </a:solidFill>
              </a:rPr>
              <a:t>Tedavi cerrahi tanı konması için geciktirilmemelidir. </a:t>
            </a:r>
          </a:p>
          <a:p>
            <a:pPr algn="ctr">
              <a:spcBef>
                <a:spcPct val="50000"/>
              </a:spcBef>
            </a:pPr>
            <a:r>
              <a:rPr lang="tr-TR" sz="2000">
                <a:solidFill>
                  <a:srgbClr val="FFFFFF"/>
                </a:solidFill>
              </a:rPr>
              <a:t>Ampirik tedavide ilk seçenek olarak </a:t>
            </a:r>
            <a:r>
              <a:rPr lang="tr-TR" sz="1800">
                <a:solidFill>
                  <a:srgbClr val="FFFFFF"/>
                </a:solidFill>
              </a:rPr>
              <a:t>düşük maliyetli, iyi tolere edilen ve kolayca ulaşılan analjezikler, KOK ve </a:t>
            </a:r>
            <a:r>
              <a:rPr lang="tr-TR" sz="2000">
                <a:solidFill>
                  <a:srgbClr val="FFFFFF"/>
                </a:solidFill>
              </a:rPr>
              <a:t>progestinler önerilir.</a:t>
            </a:r>
            <a:r>
              <a:rPr lang="en-US" sz="2000">
                <a:solidFill>
                  <a:srgbClr val="FFFFFF"/>
                </a:solidFill>
              </a:rPr>
              <a:t>” </a:t>
            </a:r>
            <a:endParaRPr lang="en-US" sz="1800"/>
          </a:p>
        </p:txBody>
      </p:sp>
    </p:spTree>
    <p:extLst>
      <p:ext uri="{BB962C8B-B14F-4D97-AF65-F5344CB8AC3E}">
        <p14:creationId xmlns:p14="http://schemas.microsoft.com/office/powerpoint/2010/main" val="937172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tr-TR" dirty="0" smtClean="0">
                <a:solidFill>
                  <a:srgbClr val="FF0000"/>
                </a:solidFill>
              </a:rPr>
              <a:t>Benimsenmiş İlaç Tedavileri</a:t>
            </a:r>
            <a:endParaRPr lang="en-US" dirty="0" smtClean="0">
              <a:solidFill>
                <a:srgbClr val="FF0000"/>
              </a:solidFill>
            </a:endParaRPr>
          </a:p>
        </p:txBody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66988" y="1676400"/>
            <a:ext cx="5410200" cy="3810000"/>
          </a:xfrm>
        </p:spPr>
        <p:txBody>
          <a:bodyPr/>
          <a:lstStyle/>
          <a:p>
            <a:pPr eaLnBrk="1" hangingPunct="1"/>
            <a:r>
              <a:rPr lang="en-US" dirty="0" smtClean="0">
                <a:latin typeface="Times New Roman" panose="02020603050405020304" pitchFamily="18" charset="0"/>
              </a:rPr>
              <a:t>NSA</a:t>
            </a:r>
            <a:r>
              <a:rPr lang="tr-TR" dirty="0" err="1">
                <a:latin typeface="Times New Roman" panose="02020603050405020304" pitchFamily="18" charset="0"/>
              </a:rPr>
              <a:t>I</a:t>
            </a:r>
            <a:r>
              <a:rPr lang="tr-TR" dirty="0" err="1" smtClean="0">
                <a:latin typeface="Times New Roman" panose="02020603050405020304" pitchFamily="18" charset="0"/>
              </a:rPr>
              <a:t>D’ler</a:t>
            </a:r>
            <a:endParaRPr lang="en-US" dirty="0" smtClean="0">
              <a:latin typeface="Times New Roman" panose="02020603050405020304" pitchFamily="18" charset="0"/>
            </a:endParaRPr>
          </a:p>
          <a:p>
            <a:pPr eaLnBrk="1" hangingPunct="1"/>
            <a:r>
              <a:rPr lang="en-US" dirty="0" smtClean="0">
                <a:latin typeface="Times New Roman" panose="02020603050405020304" pitchFamily="18" charset="0"/>
              </a:rPr>
              <a:t>Oral </a:t>
            </a:r>
            <a:r>
              <a:rPr lang="tr-TR" dirty="0" smtClean="0">
                <a:latin typeface="Times New Roman" panose="02020603050405020304" pitchFamily="18" charset="0"/>
              </a:rPr>
              <a:t>K</a:t>
            </a:r>
            <a:r>
              <a:rPr lang="en-US" dirty="0" err="1" smtClean="0">
                <a:latin typeface="Times New Roman" panose="02020603050405020304" pitchFamily="18" charset="0"/>
              </a:rPr>
              <a:t>ontra</a:t>
            </a:r>
            <a:r>
              <a:rPr lang="tr-TR" dirty="0" smtClean="0">
                <a:latin typeface="Times New Roman" panose="02020603050405020304" pitchFamily="18" charset="0"/>
              </a:rPr>
              <a:t>s</a:t>
            </a:r>
            <a:r>
              <a:rPr lang="en-US" dirty="0" err="1" smtClean="0">
                <a:latin typeface="Times New Roman" panose="02020603050405020304" pitchFamily="18" charset="0"/>
              </a:rPr>
              <a:t>epti</a:t>
            </a:r>
            <a:r>
              <a:rPr lang="tr-TR" dirty="0" err="1" smtClean="0">
                <a:latin typeface="Times New Roman" panose="02020603050405020304" pitchFamily="18" charset="0"/>
              </a:rPr>
              <a:t>fler</a:t>
            </a:r>
            <a:endParaRPr lang="en-US" dirty="0" smtClean="0">
              <a:latin typeface="Times New Roman" panose="02020603050405020304" pitchFamily="18" charset="0"/>
            </a:endParaRPr>
          </a:p>
          <a:p>
            <a:pPr eaLnBrk="1" hangingPunct="1"/>
            <a:r>
              <a:rPr lang="en-US" dirty="0" smtClean="0">
                <a:latin typeface="Times New Roman" panose="02020603050405020304" pitchFamily="18" charset="0"/>
              </a:rPr>
              <a:t>Progestin</a:t>
            </a:r>
            <a:r>
              <a:rPr lang="tr-TR" dirty="0" err="1" smtClean="0">
                <a:latin typeface="Times New Roman" panose="02020603050405020304" pitchFamily="18" charset="0"/>
              </a:rPr>
              <a:t>ler</a:t>
            </a:r>
            <a:endParaRPr lang="tr-TR" dirty="0" smtClean="0">
              <a:latin typeface="Times New Roman" panose="02020603050405020304" pitchFamily="18" charset="0"/>
            </a:endParaRPr>
          </a:p>
          <a:p>
            <a:pPr lvl="1" eaLnBrk="1" hangingPunct="1"/>
            <a:r>
              <a:rPr lang="tr-TR" dirty="0" err="1" smtClean="0">
                <a:latin typeface="Times New Roman" panose="02020603050405020304" pitchFamily="18" charset="0"/>
              </a:rPr>
              <a:t>Dienogest</a:t>
            </a:r>
            <a:endParaRPr lang="tr-TR" dirty="0" smtClean="0">
              <a:latin typeface="Times New Roman" panose="02020603050405020304" pitchFamily="18" charset="0"/>
            </a:endParaRPr>
          </a:p>
          <a:p>
            <a:pPr lvl="1" eaLnBrk="1" hangingPunct="1"/>
            <a:r>
              <a:rPr lang="tr-TR" dirty="0" smtClean="0">
                <a:latin typeface="Times New Roman" panose="02020603050405020304" pitchFamily="18" charset="0"/>
              </a:rPr>
              <a:t>MPA</a:t>
            </a:r>
          </a:p>
          <a:p>
            <a:pPr lvl="1" eaLnBrk="1" hangingPunct="1"/>
            <a:r>
              <a:rPr lang="tr-TR" dirty="0" smtClean="0">
                <a:latin typeface="Times New Roman" panose="02020603050405020304" pitchFamily="18" charset="0"/>
              </a:rPr>
              <a:t>LNG-IUD (</a:t>
            </a:r>
            <a:r>
              <a:rPr lang="tr-TR" dirty="0" err="1" smtClean="0">
                <a:latin typeface="Times New Roman" panose="02020603050405020304" pitchFamily="18" charset="0"/>
              </a:rPr>
              <a:t>Mirena</a:t>
            </a:r>
            <a:r>
              <a:rPr lang="tr-TR" dirty="0">
                <a:latin typeface="Times New Roman" panose="02020603050405020304" pitchFamily="18" charset="0"/>
              </a:rPr>
              <a:t>)</a:t>
            </a:r>
            <a:endParaRPr lang="en-US" dirty="0" smtClean="0">
              <a:latin typeface="Times New Roman" panose="02020603050405020304" pitchFamily="18" charset="0"/>
            </a:endParaRPr>
          </a:p>
          <a:p>
            <a:pPr eaLnBrk="1" hangingPunct="1"/>
            <a:r>
              <a:rPr lang="en-US" dirty="0" err="1" smtClean="0">
                <a:latin typeface="Times New Roman" panose="02020603050405020304" pitchFamily="18" charset="0"/>
              </a:rPr>
              <a:t>Danazol</a:t>
            </a:r>
            <a:endParaRPr lang="en-US" dirty="0" smtClean="0">
              <a:latin typeface="Times New Roman" panose="02020603050405020304" pitchFamily="18" charset="0"/>
            </a:endParaRPr>
          </a:p>
          <a:p>
            <a:pPr eaLnBrk="1" hangingPunct="1"/>
            <a:r>
              <a:rPr lang="en-US" dirty="0" err="1" smtClean="0">
                <a:latin typeface="Times New Roman" panose="02020603050405020304" pitchFamily="18" charset="0"/>
              </a:rPr>
              <a:t>GnRH</a:t>
            </a:r>
            <a:r>
              <a:rPr lang="en-US" dirty="0" smtClean="0">
                <a:latin typeface="Times New Roman" panose="02020603050405020304" pitchFamily="18" charset="0"/>
              </a:rPr>
              <a:t> analog</a:t>
            </a:r>
            <a:r>
              <a:rPr lang="tr-TR" dirty="0" err="1" smtClean="0">
                <a:latin typeface="Times New Roman" panose="02020603050405020304" pitchFamily="18" charset="0"/>
              </a:rPr>
              <a:t>ları</a:t>
            </a:r>
            <a:endParaRPr lang="en-US" dirty="0" smtClean="0">
              <a:latin typeface="Times New Roman" panose="02020603050405020304" pitchFamily="18" charset="0"/>
            </a:endParaRPr>
          </a:p>
          <a:p>
            <a:pPr eaLnBrk="1" hangingPunct="1"/>
            <a:endParaRPr lang="en-US" dirty="0" smtClean="0">
              <a:latin typeface="Times New Roman" panose="02020603050405020304" pitchFamily="18" charset="0"/>
            </a:endParaRPr>
          </a:p>
        </p:txBody>
      </p:sp>
      <p:pic>
        <p:nvPicPr>
          <p:cNvPr id="5" name="Picture 2" descr="C:\Users\Gabriele\Pictures\Desktop\01159_runhome_1280x8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38877" y="2643182"/>
            <a:ext cx="3902075" cy="24384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73329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tr-TR" dirty="0" smtClean="0">
                <a:solidFill>
                  <a:srgbClr val="FF0000"/>
                </a:solidFill>
              </a:rPr>
              <a:t>Deneysel Tedaviler</a:t>
            </a:r>
            <a:endParaRPr lang="en-US" dirty="0" smtClean="0">
              <a:solidFill>
                <a:srgbClr val="FF0000"/>
              </a:solidFill>
            </a:endParaRPr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92314" y="1752600"/>
            <a:ext cx="8567737" cy="4114800"/>
          </a:xfrm>
        </p:spPr>
        <p:txBody>
          <a:bodyPr/>
          <a:lstStyle/>
          <a:p>
            <a:r>
              <a:rPr lang="en-US" dirty="0" err="1"/>
              <a:t>Aromata</a:t>
            </a:r>
            <a:r>
              <a:rPr lang="tr-TR" dirty="0"/>
              <a:t>z</a:t>
            </a:r>
            <a:r>
              <a:rPr lang="en-US" dirty="0"/>
              <a:t> </a:t>
            </a:r>
            <a:r>
              <a:rPr lang="tr-TR" dirty="0"/>
              <a:t>İ</a:t>
            </a:r>
            <a:r>
              <a:rPr lang="en-US" dirty="0" err="1"/>
              <a:t>nhibit</a:t>
            </a:r>
            <a:r>
              <a:rPr lang="tr-TR" dirty="0" err="1"/>
              <a:t>örleri</a:t>
            </a:r>
            <a:r>
              <a:rPr lang="en-US" dirty="0"/>
              <a:t> (</a:t>
            </a:r>
            <a:r>
              <a:rPr lang="en-US" sz="1800" u="sng" dirty="0" err="1">
                <a:solidFill>
                  <a:srgbClr val="3333FF"/>
                </a:solidFill>
              </a:rPr>
              <a:t>Letrozol</a:t>
            </a:r>
            <a:r>
              <a:rPr lang="en-US" sz="1800" dirty="0">
                <a:solidFill>
                  <a:srgbClr val="3333FF"/>
                </a:solidFill>
              </a:rPr>
              <a:t>, </a:t>
            </a:r>
            <a:r>
              <a:rPr lang="en-US" sz="1800" u="sng" dirty="0" err="1">
                <a:solidFill>
                  <a:srgbClr val="3333FF"/>
                </a:solidFill>
              </a:rPr>
              <a:t>Anastrazol</a:t>
            </a:r>
            <a:r>
              <a:rPr lang="en-US" dirty="0"/>
              <a:t>)</a:t>
            </a:r>
          </a:p>
          <a:p>
            <a:r>
              <a:rPr lang="en-US" dirty="0" smtClean="0"/>
              <a:t>RU486 </a:t>
            </a:r>
            <a:r>
              <a:rPr lang="en-US" dirty="0"/>
              <a:t>(</a:t>
            </a:r>
            <a:r>
              <a:rPr lang="en-US" sz="1800" u="sng" dirty="0" err="1">
                <a:solidFill>
                  <a:srgbClr val="3333FF"/>
                </a:solidFill>
              </a:rPr>
              <a:t>Mifepriston</a:t>
            </a:r>
            <a:r>
              <a:rPr lang="en-US" dirty="0"/>
              <a:t>) </a:t>
            </a:r>
            <a:r>
              <a:rPr lang="tr-TR" dirty="0" err="1" smtClean="0"/>
              <a:t>vediğer</a:t>
            </a:r>
            <a:r>
              <a:rPr lang="tr-TR" dirty="0" smtClean="0"/>
              <a:t> </a:t>
            </a:r>
            <a:r>
              <a:rPr lang="en-US" dirty="0" smtClean="0"/>
              <a:t>SPRM</a:t>
            </a:r>
            <a:r>
              <a:rPr lang="tr-TR" dirty="0" smtClean="0"/>
              <a:t>’</a:t>
            </a:r>
            <a:r>
              <a:rPr lang="tr-TR" dirty="0" err="1" smtClean="0"/>
              <a:t>ler</a:t>
            </a:r>
            <a:r>
              <a:rPr lang="en-US" dirty="0" smtClean="0"/>
              <a:t> </a:t>
            </a:r>
            <a:r>
              <a:rPr lang="en-US" dirty="0"/>
              <a:t>(</a:t>
            </a:r>
            <a:r>
              <a:rPr lang="en-US" sz="1800" dirty="0">
                <a:hlinkClick r:id="rId3" action="ppaction://hlinkfile" tooltip="Ulipristal acetate"/>
              </a:rPr>
              <a:t>Ulipristal a</a:t>
            </a:r>
            <a:r>
              <a:rPr lang="tr-TR" sz="1800" dirty="0">
                <a:hlinkClick r:id="rId3" action="ppaction://hlinkfile" tooltip="Ulipristal acetate"/>
              </a:rPr>
              <a:t>s</a:t>
            </a:r>
            <a:r>
              <a:rPr lang="en-US" sz="1800" dirty="0">
                <a:hlinkClick r:id="rId3" action="ppaction://hlinkfile" tooltip="Ulipristal acetate"/>
              </a:rPr>
              <a:t>etat</a:t>
            </a:r>
            <a:r>
              <a:rPr lang="en-US" sz="1800" dirty="0"/>
              <a:t>,</a:t>
            </a:r>
            <a:r>
              <a:rPr lang="tr-TR" sz="1800" dirty="0"/>
              <a:t> </a:t>
            </a:r>
            <a:r>
              <a:rPr lang="en-US" sz="1800" dirty="0">
                <a:hlinkClick r:id="rId4" action="ppaction://hlinkfile" tooltip="Asoprisnil"/>
              </a:rPr>
              <a:t>Asoprisnil</a:t>
            </a:r>
            <a:r>
              <a:rPr lang="en-US" dirty="0"/>
              <a:t>)</a:t>
            </a:r>
          </a:p>
          <a:p>
            <a:pPr eaLnBrk="1" hangingPunct="1"/>
            <a:r>
              <a:rPr lang="en-US" dirty="0"/>
              <a:t>TNF-</a:t>
            </a:r>
            <a:r>
              <a:rPr lang="en-US" dirty="0">
                <a:latin typeface="Symbol" panose="05050102010706020507" pitchFamily="18" charset="2"/>
              </a:rPr>
              <a:t>a</a:t>
            </a:r>
            <a:r>
              <a:rPr lang="en-US" dirty="0"/>
              <a:t> </a:t>
            </a:r>
            <a:r>
              <a:rPr lang="tr-TR" dirty="0"/>
              <a:t>İ</a:t>
            </a:r>
            <a:r>
              <a:rPr lang="en-US" dirty="0" err="1"/>
              <a:t>nhibit</a:t>
            </a:r>
            <a:r>
              <a:rPr lang="tr-TR" dirty="0" err="1"/>
              <a:t>örleri</a:t>
            </a:r>
            <a:r>
              <a:rPr lang="en-US" dirty="0"/>
              <a:t> (</a:t>
            </a:r>
            <a:r>
              <a:rPr lang="en-US" sz="1800" dirty="0">
                <a:solidFill>
                  <a:srgbClr val="3333FF"/>
                </a:solidFill>
              </a:rPr>
              <a:t>Anti TNF-</a:t>
            </a:r>
            <a:r>
              <a:rPr lang="tr-TR" sz="1800" dirty="0">
                <a:solidFill>
                  <a:srgbClr val="3333FF"/>
                </a:solidFill>
              </a:rPr>
              <a:t>alfa</a:t>
            </a:r>
            <a:r>
              <a:rPr lang="tr-TR" sz="1400" dirty="0">
                <a:sym typeface="Wingdings" panose="05000000000000000000" pitchFamily="2" charset="2"/>
              </a:rPr>
              <a:t></a:t>
            </a:r>
            <a:r>
              <a:rPr lang="en-US" sz="1800" u="sng" dirty="0" err="1">
                <a:solidFill>
                  <a:srgbClr val="3333FF"/>
                </a:solidFill>
              </a:rPr>
              <a:t>Etaner</a:t>
            </a:r>
            <a:r>
              <a:rPr lang="tr-TR" sz="1800" u="sng" dirty="0">
                <a:solidFill>
                  <a:srgbClr val="3333FF"/>
                </a:solidFill>
              </a:rPr>
              <a:t>s</a:t>
            </a:r>
            <a:r>
              <a:rPr lang="en-US" sz="1800" u="sng" dirty="0" err="1">
                <a:solidFill>
                  <a:srgbClr val="3333FF"/>
                </a:solidFill>
              </a:rPr>
              <a:t>ept</a:t>
            </a:r>
            <a:r>
              <a:rPr lang="en-US" dirty="0"/>
              <a:t>)</a:t>
            </a:r>
            <a:endParaRPr lang="tr-TR" dirty="0"/>
          </a:p>
          <a:p>
            <a:pPr eaLnBrk="1" hangingPunct="1"/>
            <a:r>
              <a:rPr lang="tr-TR" dirty="0"/>
              <a:t>İlk Oral </a:t>
            </a:r>
            <a:r>
              <a:rPr lang="tr-TR" dirty="0" err="1"/>
              <a:t>GnRH</a:t>
            </a:r>
            <a:r>
              <a:rPr lang="tr-TR" dirty="0"/>
              <a:t> Antagonistleri (</a:t>
            </a:r>
            <a:r>
              <a:rPr lang="tr-TR" sz="2000" u="sng" dirty="0" err="1">
                <a:solidFill>
                  <a:srgbClr val="3333FF"/>
                </a:solidFill>
              </a:rPr>
              <a:t>Elagolix</a:t>
            </a:r>
            <a:r>
              <a:rPr lang="tr-TR" u="sng" dirty="0">
                <a:solidFill>
                  <a:srgbClr val="3333FF"/>
                </a:solidFill>
              </a:rPr>
              <a:t>)</a:t>
            </a:r>
            <a:endParaRPr lang="en-US" dirty="0"/>
          </a:p>
          <a:p>
            <a:pPr eaLnBrk="1" hangingPunct="1"/>
            <a:r>
              <a:rPr lang="en-US" dirty="0"/>
              <a:t>An</a:t>
            </a:r>
            <a:r>
              <a:rPr lang="tr-TR" dirty="0"/>
              <a:t>j</a:t>
            </a:r>
            <a:r>
              <a:rPr lang="en-US" dirty="0" err="1"/>
              <a:t>iogene</a:t>
            </a:r>
            <a:r>
              <a:rPr lang="tr-TR" dirty="0"/>
              <a:t>z</a:t>
            </a:r>
            <a:r>
              <a:rPr lang="en-US" dirty="0"/>
              <a:t> </a:t>
            </a:r>
            <a:r>
              <a:rPr lang="tr-TR" dirty="0"/>
              <a:t>İ</a:t>
            </a:r>
            <a:r>
              <a:rPr lang="en-US" dirty="0" err="1"/>
              <a:t>nhibit</a:t>
            </a:r>
            <a:r>
              <a:rPr lang="tr-TR" dirty="0" err="1"/>
              <a:t>örleri</a:t>
            </a:r>
            <a:r>
              <a:rPr lang="en-US" dirty="0"/>
              <a:t> (</a:t>
            </a:r>
            <a:r>
              <a:rPr lang="en-US" sz="1800" dirty="0"/>
              <a:t>Anti VEGF</a:t>
            </a:r>
            <a:r>
              <a:rPr lang="tr-TR" sz="1400" dirty="0">
                <a:sym typeface="Wingdings" panose="05000000000000000000" pitchFamily="2" charset="2"/>
              </a:rPr>
              <a:t></a:t>
            </a:r>
            <a:r>
              <a:rPr lang="en-US" sz="1800" dirty="0"/>
              <a:t> </a:t>
            </a:r>
            <a:r>
              <a:rPr lang="en-US" sz="1800" u="sng" dirty="0" err="1">
                <a:solidFill>
                  <a:srgbClr val="3333FF"/>
                </a:solidFill>
              </a:rPr>
              <a:t>Bevacizumab</a:t>
            </a:r>
            <a:r>
              <a:rPr lang="en-US" sz="1800" dirty="0">
                <a:solidFill>
                  <a:srgbClr val="3333FF"/>
                </a:solidFill>
              </a:rPr>
              <a:t>, </a:t>
            </a:r>
            <a:r>
              <a:rPr lang="en-US" sz="1800" u="sng" dirty="0" err="1">
                <a:solidFill>
                  <a:srgbClr val="3333FF"/>
                </a:solidFill>
              </a:rPr>
              <a:t>Cabergolin</a:t>
            </a:r>
            <a:r>
              <a:rPr lang="en-US" dirty="0"/>
              <a:t>)</a:t>
            </a:r>
          </a:p>
          <a:p>
            <a:pPr eaLnBrk="1" hangingPunct="1"/>
            <a:r>
              <a:rPr lang="en-US" dirty="0"/>
              <a:t>MMP </a:t>
            </a:r>
            <a:r>
              <a:rPr lang="tr-TR" dirty="0"/>
              <a:t>İ</a:t>
            </a:r>
            <a:r>
              <a:rPr lang="en-US" dirty="0" err="1"/>
              <a:t>nhibit</a:t>
            </a:r>
            <a:r>
              <a:rPr lang="tr-TR" dirty="0" err="1"/>
              <a:t>örleri</a:t>
            </a:r>
            <a:r>
              <a:rPr lang="en-US" dirty="0"/>
              <a:t> </a:t>
            </a:r>
          </a:p>
          <a:p>
            <a:pPr eaLnBrk="1" hangingPunct="1"/>
            <a:r>
              <a:rPr lang="tr-TR" dirty="0"/>
              <a:t>İ</a:t>
            </a:r>
            <a:r>
              <a:rPr lang="en-US" dirty="0" err="1"/>
              <a:t>mmunomod</a:t>
            </a:r>
            <a:r>
              <a:rPr lang="tr-TR" dirty="0"/>
              <a:t>ü</a:t>
            </a:r>
            <a:r>
              <a:rPr lang="en-US" dirty="0" err="1"/>
              <a:t>lat</a:t>
            </a:r>
            <a:r>
              <a:rPr lang="tr-TR" dirty="0" err="1"/>
              <a:t>örler</a:t>
            </a:r>
            <a:r>
              <a:rPr lang="en-US" dirty="0"/>
              <a:t> (</a:t>
            </a:r>
            <a:r>
              <a:rPr lang="en-US" sz="1800" dirty="0"/>
              <a:t>CC-5013 (</a:t>
            </a:r>
            <a:r>
              <a:rPr lang="en-US" sz="1800" u="sng" dirty="0" err="1">
                <a:solidFill>
                  <a:srgbClr val="3333FF"/>
                </a:solidFill>
              </a:rPr>
              <a:t>Lenalidomid</a:t>
            </a:r>
            <a:r>
              <a:rPr lang="en-US" sz="1800" dirty="0"/>
              <a:t>,) </a:t>
            </a:r>
            <a:r>
              <a:rPr lang="tr-TR" sz="1800" dirty="0"/>
              <a:t>ve </a:t>
            </a:r>
            <a:r>
              <a:rPr lang="en-US" sz="1800" dirty="0"/>
              <a:t>CC-4047 (</a:t>
            </a:r>
            <a:r>
              <a:rPr lang="en-US" sz="1800" u="sng" dirty="0" err="1">
                <a:solidFill>
                  <a:srgbClr val="3333FF"/>
                </a:solidFill>
              </a:rPr>
              <a:t>Actimid</a:t>
            </a:r>
            <a:r>
              <a:rPr lang="en-US" sz="1800" dirty="0"/>
              <a:t>)</a:t>
            </a:r>
            <a:r>
              <a:rPr lang="en-US" dirty="0" smtClean="0"/>
              <a:t>)</a:t>
            </a:r>
            <a:endParaRPr lang="en-US" dirty="0"/>
          </a:p>
          <a:p>
            <a:pPr eaLnBrk="1" hangingPunct="1"/>
            <a:r>
              <a:rPr lang="tr-TR" dirty="0"/>
              <a:t>Ö</a:t>
            </a:r>
            <a:r>
              <a:rPr lang="en-US" dirty="0" err="1"/>
              <a:t>stro</a:t>
            </a:r>
            <a:r>
              <a:rPr lang="tr-TR" dirty="0"/>
              <a:t>j</a:t>
            </a:r>
            <a:r>
              <a:rPr lang="en-US" dirty="0"/>
              <a:t>en Re</a:t>
            </a:r>
            <a:r>
              <a:rPr lang="tr-TR" dirty="0"/>
              <a:t>s</a:t>
            </a:r>
            <a:r>
              <a:rPr lang="en-US" dirty="0" err="1"/>
              <a:t>ept</a:t>
            </a:r>
            <a:r>
              <a:rPr lang="tr-TR" dirty="0"/>
              <a:t>ö</a:t>
            </a:r>
            <a:r>
              <a:rPr lang="en-US" dirty="0"/>
              <a:t>r-</a:t>
            </a:r>
            <a:r>
              <a:rPr lang="en-US" dirty="0">
                <a:latin typeface="Symbol" panose="05050102010706020507" pitchFamily="18" charset="2"/>
              </a:rPr>
              <a:t>b</a:t>
            </a:r>
            <a:r>
              <a:rPr lang="en-US" dirty="0"/>
              <a:t> Agonist</a:t>
            </a:r>
            <a:r>
              <a:rPr lang="tr-TR" dirty="0" err="1"/>
              <a:t>leri</a:t>
            </a:r>
            <a:r>
              <a:rPr lang="en-US" dirty="0"/>
              <a:t> (</a:t>
            </a:r>
            <a:r>
              <a:rPr lang="en-US" sz="1800" u="sng" dirty="0">
                <a:solidFill>
                  <a:srgbClr val="3333FF"/>
                </a:solidFill>
              </a:rPr>
              <a:t>DPN</a:t>
            </a:r>
            <a:r>
              <a:rPr lang="en-US" dirty="0" smtClean="0"/>
              <a:t>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5781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Calibri" charset="0"/>
              </a:rPr>
              <a:t>One size never fits all</a:t>
            </a:r>
          </a:p>
        </p:txBody>
      </p:sp>
      <p:pic>
        <p:nvPicPr>
          <p:cNvPr id="91138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4654" r="-7465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503068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ikdörtgen 2"/>
          <p:cNvSpPr/>
          <p:nvPr/>
        </p:nvSpPr>
        <p:spPr>
          <a:xfrm>
            <a:off x="1703512" y="6156594"/>
            <a:ext cx="871296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600" dirty="0">
                <a:solidFill>
                  <a:srgbClr val="C00000"/>
                </a:solidFill>
                <a:hlinkClick r:id="rId3"/>
              </a:rPr>
              <a:t>ESHRE guideline: management of women with endometriosis</a:t>
            </a:r>
            <a:r>
              <a:rPr lang="tr-TR" sz="1600" dirty="0">
                <a:solidFill>
                  <a:srgbClr val="C00000"/>
                </a:solidFill>
              </a:rPr>
              <a:t>.</a:t>
            </a:r>
            <a:endParaRPr lang="en-US" sz="1600" dirty="0"/>
          </a:p>
          <a:p>
            <a:pPr algn="r"/>
            <a:r>
              <a:rPr lang="en-US" sz="1600" dirty="0"/>
              <a:t>Hum </a:t>
            </a:r>
            <a:r>
              <a:rPr lang="en-US" sz="1600" dirty="0" err="1"/>
              <a:t>Reprod</a:t>
            </a:r>
            <a:r>
              <a:rPr lang="en-US" sz="1600" dirty="0"/>
              <a:t>. </a:t>
            </a:r>
            <a:r>
              <a:rPr lang="en-US" sz="1600" b="1" dirty="0"/>
              <a:t>2014</a:t>
            </a:r>
            <a:r>
              <a:rPr lang="en-US" sz="1600" dirty="0"/>
              <a:t> Mar;29(3):400-12</a:t>
            </a:r>
          </a:p>
        </p:txBody>
      </p:sp>
      <p:pic>
        <p:nvPicPr>
          <p:cNvPr id="5" name="Resim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62955" y="2163360"/>
            <a:ext cx="7984735" cy="2993832"/>
          </a:xfrm>
          <a:prstGeom prst="rect">
            <a:avLst/>
          </a:prstGeom>
        </p:spPr>
      </p:pic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2442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itel 1"/>
          <p:cNvSpPr txBox="1">
            <a:spLocks/>
          </p:cNvSpPr>
          <p:nvPr/>
        </p:nvSpPr>
        <p:spPr bwMode="auto">
          <a:xfrm>
            <a:off x="1616076" y="260351"/>
            <a:ext cx="8901113" cy="485775"/>
          </a:xfrm>
          <a:prstGeom prst="rect">
            <a:avLst/>
          </a:prstGeom>
        </p:spPr>
        <p:txBody>
          <a:bodyPr lIns="91428" tIns="45715" rIns="91428" bIns="45715"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>
              <a:defRPr/>
            </a:pPr>
            <a:r>
              <a:rPr lang="tr-TR" sz="2800" dirty="0" err="1">
                <a:solidFill>
                  <a:srgbClr val="FF0000"/>
                </a:solidFill>
                <a:cs typeface="Times New Roman" pitchFamily="18" charset="0"/>
              </a:rPr>
              <a:t>Endometriozisin</a:t>
            </a:r>
            <a:r>
              <a:rPr lang="tr-TR" sz="2800" dirty="0">
                <a:solidFill>
                  <a:srgbClr val="FF0000"/>
                </a:solidFill>
                <a:cs typeface="Times New Roman" pitchFamily="18" charset="0"/>
              </a:rPr>
              <a:t> kadın sağlığı üzerindeki olumsuz etkisi</a:t>
            </a:r>
            <a:endParaRPr lang="it-IT" sz="2800" dirty="0">
              <a:solidFill>
                <a:srgbClr val="FF0000"/>
              </a:solidFill>
            </a:endParaRPr>
          </a:p>
          <a:p>
            <a:pPr algn="ctr">
              <a:defRPr/>
            </a:pPr>
            <a:endParaRPr lang="en-US" sz="2800" dirty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pic>
        <p:nvPicPr>
          <p:cNvPr id="28" name="Picture 3" descr="C:\Users\Serena\Documents\Ginecologia\Immagini ginecologia\blond_girl_watch_the_sea.jpg"/>
          <p:cNvPicPr>
            <a:picLocks noChangeAspect="1" noChangeArrowheads="1"/>
          </p:cNvPicPr>
          <p:nvPr/>
        </p:nvPicPr>
        <p:blipFill>
          <a:blip r:embed="rId2" cstate="print">
            <a:extLst/>
          </a:blip>
          <a:srcRect l="7658" r="36337" b="9518"/>
          <a:stretch>
            <a:fillRect/>
          </a:stretch>
        </p:blipFill>
        <p:spPr bwMode="auto">
          <a:xfrm>
            <a:off x="1631521" y="1093292"/>
            <a:ext cx="1455104" cy="156303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29" name="Picture 2" descr="C:\Users\Serena\Documents\Ginecologia\Immagini ginecologia\sadness.jpg"/>
          <p:cNvPicPr>
            <a:picLocks noChangeAspect="1" noChangeArrowheads="1"/>
          </p:cNvPicPr>
          <p:nvPr/>
        </p:nvPicPr>
        <p:blipFill>
          <a:blip r:embed="rId3" cstate="print">
            <a:extLst/>
          </a:blip>
          <a:srcRect/>
          <a:stretch>
            <a:fillRect/>
          </a:stretch>
        </p:blipFill>
        <p:spPr bwMode="auto">
          <a:xfrm>
            <a:off x="9156865" y="1099649"/>
            <a:ext cx="1414517" cy="15232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30" name="Triangolo isoscele 29"/>
          <p:cNvSpPr/>
          <p:nvPr/>
        </p:nvSpPr>
        <p:spPr bwMode="auto">
          <a:xfrm rot="5400000">
            <a:off x="5599909" y="120624"/>
            <a:ext cx="1060704" cy="6132110"/>
          </a:xfrm>
          <a:prstGeom prst="triangle">
            <a:avLst>
              <a:gd name="adj" fmla="val 100000"/>
            </a:avLst>
          </a:prstGeom>
          <a:solidFill>
            <a:schemeClr val="accent2">
              <a:lumMod val="40000"/>
              <a:lumOff val="6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/>
          <a:lstStyle/>
          <a:p>
            <a:pPr algn="ctr">
              <a:defRPr/>
            </a:pPr>
            <a:endParaRPr lang="it-IT" dirty="0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31" name="Triangolo isoscele 30"/>
          <p:cNvSpPr/>
          <p:nvPr/>
        </p:nvSpPr>
        <p:spPr bwMode="auto">
          <a:xfrm rot="5400000" flipH="1" flipV="1">
            <a:off x="5588479" y="-22240"/>
            <a:ext cx="1060704" cy="6132110"/>
          </a:xfrm>
          <a:prstGeom prst="triangle">
            <a:avLst>
              <a:gd name="adj" fmla="val 100000"/>
            </a:avLst>
          </a:prstGeom>
          <a:solidFill>
            <a:schemeClr val="accent1">
              <a:lumMod val="40000"/>
              <a:lumOff val="6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/>
          <a:lstStyle/>
          <a:p>
            <a:pPr algn="ctr">
              <a:defRPr/>
            </a:pPr>
            <a:endParaRPr lang="it-IT" b="1" dirty="0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32" name="CasellaDiTesto 31"/>
          <p:cNvSpPr txBox="1">
            <a:spLocks noChangeArrowheads="1"/>
          </p:cNvSpPr>
          <p:nvPr/>
        </p:nvSpPr>
        <p:spPr bwMode="auto">
          <a:xfrm>
            <a:off x="3241676" y="3182938"/>
            <a:ext cx="213891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tr-TR" sz="2000" b="1" dirty="0">
                <a:solidFill>
                  <a:srgbClr val="16165D"/>
                </a:solidFill>
              </a:rPr>
              <a:t>Üreme bozukluğu</a:t>
            </a:r>
            <a:endParaRPr lang="it-IT" sz="2000" b="1" dirty="0">
              <a:solidFill>
                <a:srgbClr val="16165D"/>
              </a:solidFill>
            </a:endParaRPr>
          </a:p>
        </p:txBody>
      </p:sp>
      <p:sp>
        <p:nvSpPr>
          <p:cNvPr id="33" name="CasellaDiTesto 32"/>
          <p:cNvSpPr txBox="1">
            <a:spLocks noChangeArrowheads="1"/>
          </p:cNvSpPr>
          <p:nvPr/>
        </p:nvSpPr>
        <p:spPr bwMode="auto">
          <a:xfrm>
            <a:off x="6691313" y="2622550"/>
            <a:ext cx="190808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tr-TR" sz="2000" b="1" dirty="0">
                <a:solidFill>
                  <a:srgbClr val="16165D"/>
                </a:solidFill>
              </a:rPr>
              <a:t>Kronik hastalık</a:t>
            </a:r>
            <a:endParaRPr lang="it-IT" sz="2000" b="1" dirty="0">
              <a:solidFill>
                <a:srgbClr val="16165D"/>
              </a:solidFill>
            </a:endParaRPr>
          </a:p>
        </p:txBody>
      </p:sp>
      <p:sp>
        <p:nvSpPr>
          <p:cNvPr id="34" name="CasellaDiTesto 33"/>
          <p:cNvSpPr txBox="1">
            <a:spLocks noChangeArrowheads="1"/>
          </p:cNvSpPr>
          <p:nvPr/>
        </p:nvSpPr>
        <p:spPr bwMode="auto">
          <a:xfrm>
            <a:off x="3071813" y="3814763"/>
            <a:ext cx="2342436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buFont typeface="Wingdings" panose="05000000000000000000" pitchFamily="2" charset="2"/>
              <a:buChar char="v"/>
            </a:pPr>
            <a:r>
              <a:rPr lang="tr-TR" sz="2000" i="1" dirty="0"/>
              <a:t>İ</a:t>
            </a:r>
            <a:r>
              <a:rPr lang="it-IT" sz="2000" i="1" dirty="0"/>
              <a:t>nfertilit</a:t>
            </a:r>
            <a:r>
              <a:rPr lang="tr-TR" sz="2000" i="1" dirty="0"/>
              <a:t>e</a:t>
            </a:r>
            <a:endParaRPr lang="it-IT" sz="2000" i="1" dirty="0"/>
          </a:p>
          <a:p>
            <a:pPr eaLnBrk="1" hangingPunct="1">
              <a:buFont typeface="Wingdings" panose="05000000000000000000" pitchFamily="2" charset="2"/>
              <a:buChar char="v"/>
            </a:pPr>
            <a:r>
              <a:rPr lang="it-IT" sz="2000" i="1" dirty="0">
                <a:solidFill>
                  <a:srgbClr val="FF0000"/>
                </a:solidFill>
              </a:rPr>
              <a:t>D</a:t>
            </a:r>
            <a:r>
              <a:rPr lang="tr-TR" sz="2000" i="1" dirty="0">
                <a:solidFill>
                  <a:srgbClr val="FF0000"/>
                </a:solidFill>
              </a:rPr>
              <a:t>i</a:t>
            </a:r>
            <a:r>
              <a:rPr lang="it-IT" sz="2000" i="1" dirty="0">
                <a:solidFill>
                  <a:srgbClr val="FF0000"/>
                </a:solidFill>
              </a:rPr>
              <a:t>smenore</a:t>
            </a:r>
          </a:p>
          <a:p>
            <a:pPr eaLnBrk="1" hangingPunct="1">
              <a:buFont typeface="Wingdings" panose="05000000000000000000" pitchFamily="2" charset="2"/>
              <a:buChar char="v"/>
            </a:pPr>
            <a:r>
              <a:rPr lang="it-IT" sz="2000" i="1" dirty="0">
                <a:solidFill>
                  <a:srgbClr val="FF0000"/>
                </a:solidFill>
              </a:rPr>
              <a:t>D</a:t>
            </a:r>
            <a:r>
              <a:rPr lang="tr-TR" sz="2000" i="1" dirty="0">
                <a:solidFill>
                  <a:srgbClr val="FF0000"/>
                </a:solidFill>
              </a:rPr>
              <a:t>i</a:t>
            </a:r>
            <a:r>
              <a:rPr lang="it-IT" sz="2000" i="1" dirty="0">
                <a:solidFill>
                  <a:srgbClr val="FF0000"/>
                </a:solidFill>
              </a:rPr>
              <a:t>spar</a:t>
            </a:r>
            <a:r>
              <a:rPr lang="tr-TR" sz="2000" i="1" dirty="0">
                <a:solidFill>
                  <a:srgbClr val="FF0000"/>
                </a:solidFill>
              </a:rPr>
              <a:t>o</a:t>
            </a:r>
            <a:r>
              <a:rPr lang="it-IT" sz="2000" i="1" dirty="0">
                <a:solidFill>
                  <a:srgbClr val="FF0000"/>
                </a:solidFill>
              </a:rPr>
              <a:t>ni</a:t>
            </a:r>
          </a:p>
          <a:p>
            <a:pPr eaLnBrk="1" hangingPunct="1">
              <a:buFont typeface="Wingdings" panose="05000000000000000000" pitchFamily="2" charset="2"/>
              <a:buChar char="v"/>
            </a:pPr>
            <a:r>
              <a:rPr lang="tr-TR" sz="2000" i="1" dirty="0"/>
              <a:t>Libido azalması</a:t>
            </a:r>
            <a:endParaRPr lang="it-IT" sz="2000" i="1" dirty="0"/>
          </a:p>
          <a:p>
            <a:pPr eaLnBrk="1" hangingPunct="1">
              <a:buFont typeface="Wingdings" panose="05000000000000000000" pitchFamily="2" charset="2"/>
              <a:buChar char="v"/>
            </a:pPr>
            <a:r>
              <a:rPr lang="tr-TR" sz="2000" i="1" dirty="0"/>
              <a:t>Düzensiz kanama</a:t>
            </a:r>
            <a:endParaRPr lang="it-IT" sz="2000" i="1" dirty="0"/>
          </a:p>
          <a:p>
            <a:pPr eaLnBrk="1" hangingPunct="1">
              <a:buFont typeface="Wingdings" panose="05000000000000000000" pitchFamily="2" charset="2"/>
              <a:buChar char="v"/>
            </a:pPr>
            <a:r>
              <a:rPr lang="tr-TR" sz="2000" i="1" dirty="0"/>
              <a:t>Riskli gebelik</a:t>
            </a:r>
            <a:endParaRPr lang="it-IT" sz="2000" i="1" dirty="0"/>
          </a:p>
        </p:txBody>
      </p:sp>
      <p:sp>
        <p:nvSpPr>
          <p:cNvPr id="35" name="CasellaDiTesto 34"/>
          <p:cNvSpPr txBox="1">
            <a:spLocks noChangeArrowheads="1"/>
          </p:cNvSpPr>
          <p:nvPr/>
        </p:nvSpPr>
        <p:spPr bwMode="auto">
          <a:xfrm>
            <a:off x="6170614" y="3806825"/>
            <a:ext cx="2432333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buFont typeface="Wingdings" panose="05000000000000000000" pitchFamily="2" charset="2"/>
              <a:buChar char="v"/>
            </a:pPr>
            <a:r>
              <a:rPr lang="tr-TR" sz="2000" i="1" dirty="0">
                <a:solidFill>
                  <a:srgbClr val="FF0000"/>
                </a:solidFill>
              </a:rPr>
              <a:t>Kronik </a:t>
            </a:r>
            <a:r>
              <a:rPr lang="tr-TR" sz="2000" i="1" dirty="0" err="1">
                <a:solidFill>
                  <a:srgbClr val="FF0000"/>
                </a:solidFill>
              </a:rPr>
              <a:t>pelvik</a:t>
            </a:r>
            <a:r>
              <a:rPr lang="tr-TR" sz="2000" i="1" dirty="0">
                <a:solidFill>
                  <a:srgbClr val="FF0000"/>
                </a:solidFill>
              </a:rPr>
              <a:t> ağrı</a:t>
            </a:r>
            <a:endParaRPr lang="it-IT" sz="2000" i="1" dirty="0">
              <a:solidFill>
                <a:srgbClr val="FF0000"/>
              </a:solidFill>
            </a:endParaRPr>
          </a:p>
          <a:p>
            <a:pPr eaLnBrk="1" hangingPunct="1">
              <a:buFont typeface="Wingdings" panose="05000000000000000000" pitchFamily="2" charset="2"/>
              <a:buChar char="v"/>
            </a:pPr>
            <a:r>
              <a:rPr lang="it-IT" sz="2000" i="1" dirty="0">
                <a:solidFill>
                  <a:srgbClr val="FF0000"/>
                </a:solidFill>
              </a:rPr>
              <a:t>D</a:t>
            </a:r>
            <a:r>
              <a:rPr lang="tr-TR" sz="2000" i="1" dirty="0" err="1">
                <a:solidFill>
                  <a:srgbClr val="FF0000"/>
                </a:solidFill>
              </a:rPr>
              <a:t>izüri</a:t>
            </a:r>
            <a:endParaRPr lang="it-IT" sz="2000" i="1" dirty="0">
              <a:solidFill>
                <a:srgbClr val="FF0000"/>
              </a:solidFill>
            </a:endParaRPr>
          </a:p>
          <a:p>
            <a:pPr eaLnBrk="1" hangingPunct="1">
              <a:buFont typeface="Wingdings" panose="05000000000000000000" pitchFamily="2" charset="2"/>
              <a:buChar char="v"/>
            </a:pPr>
            <a:r>
              <a:rPr lang="tr-TR" sz="2000" i="1" dirty="0" err="1">
                <a:solidFill>
                  <a:srgbClr val="FF0000"/>
                </a:solidFill>
              </a:rPr>
              <a:t>Diskezi</a:t>
            </a:r>
            <a:endParaRPr lang="it-IT" sz="2000" i="1" dirty="0">
              <a:solidFill>
                <a:srgbClr val="FF0000"/>
              </a:solidFill>
            </a:endParaRPr>
          </a:p>
          <a:p>
            <a:pPr eaLnBrk="1" hangingPunct="1">
              <a:buFont typeface="Wingdings" panose="05000000000000000000" pitchFamily="2" charset="2"/>
              <a:buChar char="v"/>
            </a:pPr>
            <a:r>
              <a:rPr lang="tr-TR" sz="2000" i="1" dirty="0"/>
              <a:t>Karında şişkinlik</a:t>
            </a:r>
            <a:endParaRPr lang="it-IT" sz="2000" i="1" dirty="0"/>
          </a:p>
          <a:p>
            <a:pPr eaLnBrk="1" hangingPunct="1">
              <a:buFont typeface="Wingdings" panose="05000000000000000000" pitchFamily="2" charset="2"/>
              <a:buChar char="v"/>
            </a:pPr>
            <a:r>
              <a:rPr lang="it-IT" sz="2000" i="1" dirty="0"/>
              <a:t>Stres</a:t>
            </a:r>
            <a:r>
              <a:rPr lang="tr-TR" sz="2000" i="1" dirty="0"/>
              <a:t> ve </a:t>
            </a:r>
            <a:r>
              <a:rPr lang="it-IT" sz="2000" i="1" dirty="0"/>
              <a:t>depres</a:t>
            </a:r>
            <a:r>
              <a:rPr lang="tr-TR" sz="2000" i="1" dirty="0"/>
              <a:t>y</a:t>
            </a:r>
            <a:r>
              <a:rPr lang="it-IT" sz="2000" i="1" dirty="0"/>
              <a:t>on</a:t>
            </a:r>
          </a:p>
          <a:p>
            <a:pPr eaLnBrk="1" hangingPunct="1">
              <a:buFont typeface="Wingdings" panose="05000000000000000000" pitchFamily="2" charset="2"/>
              <a:buChar char="v"/>
            </a:pPr>
            <a:r>
              <a:rPr lang="tr-TR" sz="2000" i="1" dirty="0"/>
              <a:t>Kanser riski</a:t>
            </a:r>
            <a:endParaRPr lang="it-IT" sz="2000" i="1" dirty="0"/>
          </a:p>
        </p:txBody>
      </p:sp>
      <p:pic>
        <p:nvPicPr>
          <p:cNvPr id="8207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4900" y="1039813"/>
            <a:ext cx="4902200" cy="1511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2F4D71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87209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3" grpId="0"/>
      <p:bldP spid="34" grpId="0"/>
      <p:bldP spid="3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>
          <a:xfrm>
            <a:off x="2135188" y="836613"/>
            <a:ext cx="7772400" cy="1143000"/>
          </a:xfrm>
        </p:spPr>
        <p:txBody>
          <a:bodyPr rtlCol="0">
            <a:normAutofit fontScale="90000"/>
          </a:bodyPr>
          <a:lstStyle/>
          <a:p>
            <a:pPr>
              <a:defRPr/>
            </a:pPr>
            <a:r>
              <a:rPr lang="en-US" dirty="0" err="1" smtClean="0"/>
              <a:t>Endometriozis</a:t>
            </a:r>
            <a:r>
              <a:rPr lang="en-US" dirty="0" smtClean="0"/>
              <a:t>: </a:t>
            </a:r>
            <a:r>
              <a:rPr lang="tr-TR" dirty="0" smtClean="0"/>
              <a:t>Ağrı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tr-TR" dirty="0" smtClean="0">
                <a:solidFill>
                  <a:schemeClr val="accent6">
                    <a:lumMod val="50000"/>
                  </a:schemeClr>
                </a:solidFill>
              </a:rPr>
              <a:t>İlaç vs </a:t>
            </a:r>
            <a:r>
              <a:rPr lang="en-US" dirty="0" err="1" smtClean="0">
                <a:solidFill>
                  <a:schemeClr val="accent6">
                    <a:lumMod val="50000"/>
                  </a:schemeClr>
                </a:solidFill>
              </a:rPr>
              <a:t>Pla</a:t>
            </a:r>
            <a:r>
              <a:rPr lang="tr-TR" dirty="0" smtClean="0">
                <a:solidFill>
                  <a:schemeClr val="accent6">
                    <a:lumMod val="50000"/>
                  </a:schemeClr>
                </a:solidFill>
              </a:rPr>
              <a:t>s</a:t>
            </a:r>
            <a:r>
              <a:rPr lang="en-US" dirty="0" err="1" smtClean="0">
                <a:solidFill>
                  <a:schemeClr val="accent6">
                    <a:lumMod val="50000"/>
                  </a:schemeClr>
                </a:solidFill>
              </a:rPr>
              <a:t>ebo</a:t>
            </a:r>
            <a:endParaRPr lang="nl-NL" dirty="0" smtClean="0">
              <a:solidFill>
                <a:schemeClr val="accent6">
                  <a:lumMod val="50000"/>
                </a:schemeClr>
              </a:solidFill>
            </a:endParaRPr>
          </a:p>
        </p:txBody>
      </p:sp>
      <p:graphicFrame>
        <p:nvGraphicFramePr>
          <p:cNvPr id="43011" name="Object 3"/>
          <p:cNvGraphicFramePr>
            <a:graphicFrameLocks noGrp="1" noChangeAspect="1"/>
          </p:cNvGraphicFramePr>
          <p:nvPr>
            <p:ph type="chart" idx="1"/>
          </p:nvPr>
        </p:nvGraphicFramePr>
        <p:xfrm>
          <a:off x="2209800" y="2147888"/>
          <a:ext cx="7772400" cy="411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4" r:id="rId4" imgW="7773074" imgH="4115157" progId="Excel.Chart.8">
                  <p:embed/>
                </p:oleObj>
              </mc:Choice>
              <mc:Fallback>
                <p:oleObj r:id="rId4" imgW="7773074" imgH="4115157" progId="Excel.Chart.8">
                  <p:embed/>
                  <p:pic>
                    <p:nvPicPr>
                      <p:cNvPr id="0" name="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09800" y="2147888"/>
                        <a:ext cx="7772400" cy="4114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3012" name="Line 5"/>
          <p:cNvSpPr>
            <a:spLocks noChangeShapeType="1"/>
          </p:cNvSpPr>
          <p:nvPr/>
        </p:nvSpPr>
        <p:spPr bwMode="auto">
          <a:xfrm>
            <a:off x="3503613" y="2492376"/>
            <a:ext cx="0" cy="30972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tr-TR"/>
          </a:p>
        </p:txBody>
      </p:sp>
      <p:sp>
        <p:nvSpPr>
          <p:cNvPr id="43013" name="Line 7"/>
          <p:cNvSpPr>
            <a:spLocks noChangeShapeType="1"/>
          </p:cNvSpPr>
          <p:nvPr/>
        </p:nvSpPr>
        <p:spPr bwMode="auto">
          <a:xfrm>
            <a:off x="6311900" y="2492376"/>
            <a:ext cx="0" cy="30972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463667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027257"/>
          </a:xfrm>
        </p:spPr>
        <p:txBody>
          <a:bodyPr/>
          <a:lstStyle/>
          <a:p>
            <a:r>
              <a:rPr lang="tr-TR" dirty="0" err="1" smtClean="0">
                <a:solidFill>
                  <a:srgbClr val="FF0000"/>
                </a:solidFill>
              </a:rPr>
              <a:t>Endometrioziste</a:t>
            </a:r>
            <a:r>
              <a:rPr lang="tr-TR" dirty="0" smtClean="0">
                <a:solidFill>
                  <a:srgbClr val="FF0000"/>
                </a:solidFill>
              </a:rPr>
              <a:t> </a:t>
            </a:r>
            <a:r>
              <a:rPr lang="tr-TR" dirty="0" err="1" smtClean="0">
                <a:solidFill>
                  <a:srgbClr val="FF0000"/>
                </a:solidFill>
              </a:rPr>
              <a:t>NSAİİ’ler</a:t>
            </a:r>
            <a:endParaRPr lang="tr-TR" dirty="0" smtClean="0">
              <a:solidFill>
                <a:srgbClr val="FF0000"/>
              </a:solidFill>
            </a:endParaRPr>
          </a:p>
        </p:txBody>
      </p:sp>
      <p:sp>
        <p:nvSpPr>
          <p:cNvPr id="46083" name="Content Placeholder 2"/>
          <p:cNvSpPr>
            <a:spLocks noGrp="1"/>
          </p:cNvSpPr>
          <p:nvPr>
            <p:ph idx="1"/>
          </p:nvPr>
        </p:nvSpPr>
        <p:spPr>
          <a:xfrm>
            <a:off x="1981200" y="1600201"/>
            <a:ext cx="8229600" cy="3268663"/>
          </a:xfrm>
        </p:spPr>
        <p:txBody>
          <a:bodyPr>
            <a:normAutofit lnSpcReduction="10000"/>
          </a:bodyPr>
          <a:lstStyle/>
          <a:p>
            <a:r>
              <a:rPr lang="tr-TR" sz="2400" dirty="0"/>
              <a:t>En sık uygulanan ilk sıra tedavidir.</a:t>
            </a:r>
            <a:endParaRPr lang="en-US" sz="2400" dirty="0"/>
          </a:p>
          <a:p>
            <a:r>
              <a:rPr lang="en-US" sz="2400" dirty="0"/>
              <a:t>NSA</a:t>
            </a:r>
            <a:r>
              <a:rPr lang="tr-TR" sz="2400" dirty="0" err="1"/>
              <a:t>İİ’ler</a:t>
            </a:r>
            <a:r>
              <a:rPr lang="en-US" sz="2400" dirty="0"/>
              <a:t> </a:t>
            </a:r>
            <a:r>
              <a:rPr lang="tr-TR" sz="2400" dirty="0"/>
              <a:t>ve </a:t>
            </a:r>
            <a:r>
              <a:rPr lang="tr-TR" sz="2400" dirty="0" err="1"/>
              <a:t>Endometriozis</a:t>
            </a:r>
            <a:r>
              <a:rPr lang="tr-TR" sz="2400" dirty="0"/>
              <a:t> konusunu araştıran büyük ölçekli RKÇ bulunmamaktadır.</a:t>
            </a:r>
          </a:p>
          <a:p>
            <a:r>
              <a:rPr lang="tr-TR" sz="2400" dirty="0"/>
              <a:t>Küçük ölçekli 2 RKÇ </a:t>
            </a:r>
            <a:r>
              <a:rPr lang="en-US" sz="2400" dirty="0"/>
              <a:t>(</a:t>
            </a:r>
            <a:r>
              <a:rPr lang="tr-TR" sz="2400" dirty="0"/>
              <a:t>ikisi</a:t>
            </a:r>
            <a:r>
              <a:rPr lang="en-US" sz="2400" dirty="0"/>
              <a:t>n</a:t>
            </a:r>
            <a:r>
              <a:rPr lang="tr-TR" sz="2400" dirty="0"/>
              <a:t>de de n</a:t>
            </a:r>
            <a:r>
              <a:rPr lang="en-US" sz="2400" dirty="0"/>
              <a:t>=24) NSA</a:t>
            </a:r>
            <a:r>
              <a:rPr lang="tr-TR" sz="2400" dirty="0" err="1"/>
              <a:t>İİ’lerin</a:t>
            </a:r>
            <a:r>
              <a:rPr lang="tr-TR" sz="2400" dirty="0"/>
              <a:t> </a:t>
            </a:r>
            <a:r>
              <a:rPr lang="tr-TR" sz="2400" dirty="0" err="1"/>
              <a:t>plasebodan</a:t>
            </a:r>
            <a:r>
              <a:rPr lang="tr-TR" sz="2400" dirty="0"/>
              <a:t> daha fazla yarar sağladığını göstermemiştir.</a:t>
            </a:r>
            <a:endParaRPr lang="en-US" sz="2400" dirty="0"/>
          </a:p>
          <a:p>
            <a:r>
              <a:rPr lang="tr-TR" sz="2400" dirty="0"/>
              <a:t>73 </a:t>
            </a:r>
            <a:r>
              <a:rPr lang="tr-TR" sz="2400" dirty="0" err="1"/>
              <a:t>RKÇ’nin</a:t>
            </a:r>
            <a:r>
              <a:rPr lang="tr-TR" sz="2400" dirty="0"/>
              <a:t> </a:t>
            </a:r>
            <a:r>
              <a:rPr lang="en-US" sz="2400" dirty="0"/>
              <a:t>(5156 </a:t>
            </a:r>
            <a:r>
              <a:rPr lang="en-US" sz="2400" dirty="0" err="1"/>
              <a:t>kadın</a:t>
            </a:r>
            <a:r>
              <a:rPr lang="en-US" sz="2400" dirty="0"/>
              <a:t>)</a:t>
            </a:r>
            <a:r>
              <a:rPr lang="tr-TR" sz="2400" dirty="0"/>
              <a:t> meta-analizinde </a:t>
            </a:r>
            <a:r>
              <a:rPr lang="en-US" sz="2400" dirty="0"/>
              <a:t>NSA</a:t>
            </a:r>
            <a:r>
              <a:rPr lang="tr-TR" sz="2400" dirty="0" err="1"/>
              <a:t>İİ’lerin</a:t>
            </a:r>
            <a:r>
              <a:rPr lang="tr-TR" sz="2400" dirty="0"/>
              <a:t> </a:t>
            </a:r>
            <a:r>
              <a:rPr lang="tr-TR" sz="2400" dirty="0" err="1"/>
              <a:t>dismenorede</a:t>
            </a:r>
            <a:r>
              <a:rPr lang="tr-TR" sz="2400" dirty="0"/>
              <a:t> </a:t>
            </a:r>
            <a:r>
              <a:rPr lang="tr-TR" sz="2400" dirty="0" err="1"/>
              <a:t>plasebo</a:t>
            </a:r>
            <a:r>
              <a:rPr lang="tr-TR" sz="2400" dirty="0"/>
              <a:t> ve </a:t>
            </a:r>
            <a:r>
              <a:rPr lang="tr-TR" sz="2400" dirty="0" err="1"/>
              <a:t>parasetamolden</a:t>
            </a:r>
            <a:r>
              <a:rPr lang="tr-TR" sz="2400" dirty="0"/>
              <a:t> daha üstün olduğu gösterilmiştir</a:t>
            </a:r>
            <a:r>
              <a:rPr lang="en-US" sz="2400" dirty="0"/>
              <a:t>.</a:t>
            </a:r>
            <a:r>
              <a:rPr lang="tr-TR" sz="2400" dirty="0"/>
              <a:t> </a:t>
            </a:r>
          </a:p>
          <a:p>
            <a:r>
              <a:rPr lang="tr-TR" sz="2400" dirty="0" err="1"/>
              <a:t>NSAİİ’ler</a:t>
            </a:r>
            <a:r>
              <a:rPr lang="tr-TR" sz="2400" dirty="0"/>
              <a:t> daha fazla yan etkiyle ilişkilidir.</a:t>
            </a:r>
          </a:p>
        </p:txBody>
      </p:sp>
      <p:sp>
        <p:nvSpPr>
          <p:cNvPr id="46084" name="Rectangle 3"/>
          <p:cNvSpPr>
            <a:spLocks noChangeArrowheads="1"/>
          </p:cNvSpPr>
          <p:nvPr/>
        </p:nvSpPr>
        <p:spPr bwMode="auto">
          <a:xfrm>
            <a:off x="3806826" y="5411788"/>
            <a:ext cx="6588125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 eaLnBrk="1" hangingPunct="1"/>
            <a:r>
              <a:rPr lang="fi-FI" sz="1600">
                <a:solidFill>
                  <a:srgbClr val="FF0000"/>
                </a:solidFill>
              </a:rPr>
              <a:t>Kauppila Obstet Gynecol Scan 1975</a:t>
            </a:r>
          </a:p>
          <a:p>
            <a:pPr algn="r" eaLnBrk="1" hangingPunct="1"/>
            <a:r>
              <a:rPr lang="tr-TR" sz="1600">
                <a:solidFill>
                  <a:srgbClr val="FF0000"/>
                </a:solidFill>
              </a:rPr>
              <a:t>Kauppila Obstet Gynecol 1985</a:t>
            </a:r>
          </a:p>
          <a:p>
            <a:pPr algn="r" eaLnBrk="1" hangingPunct="1"/>
            <a:r>
              <a:rPr lang="tr-TR" sz="1600">
                <a:solidFill>
                  <a:srgbClr val="FF0000"/>
                </a:solidFill>
              </a:rPr>
              <a:t>Marjoribanks J. Cochrane Review: NSAIDs for Dysmenorrhea 2010</a:t>
            </a:r>
          </a:p>
        </p:txBody>
      </p:sp>
    </p:spTree>
    <p:extLst>
      <p:ext uri="{BB962C8B-B14F-4D97-AF65-F5344CB8AC3E}">
        <p14:creationId xmlns:p14="http://schemas.microsoft.com/office/powerpoint/2010/main" val="844673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4"/>
          <p:cNvSpPr>
            <a:spLocks noChangeArrowheads="1"/>
          </p:cNvSpPr>
          <p:nvPr/>
        </p:nvSpPr>
        <p:spPr bwMode="auto">
          <a:xfrm>
            <a:off x="5381625" y="927250"/>
            <a:ext cx="123944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GB" b="1" dirty="0">
                <a:solidFill>
                  <a:srgbClr val="FF0000"/>
                </a:solidFill>
                <a:latin typeface="Verdana" panose="020B0604030504040204" pitchFamily="34" charset="0"/>
              </a:rPr>
              <a:t>NSA</a:t>
            </a:r>
            <a:r>
              <a:rPr lang="tr-TR" b="1" dirty="0">
                <a:solidFill>
                  <a:srgbClr val="FF0000"/>
                </a:solidFill>
                <a:latin typeface="Verdana" panose="020B0604030504040204" pitchFamily="34" charset="0"/>
              </a:rPr>
              <a:t>İİ</a:t>
            </a:r>
            <a:endParaRPr lang="en-GB" dirty="0">
              <a:solidFill>
                <a:srgbClr val="FF0000"/>
              </a:solidFill>
            </a:endParaRPr>
          </a:p>
        </p:txBody>
      </p:sp>
      <p:graphicFrame>
        <p:nvGraphicFramePr>
          <p:cNvPr id="17432" name="Group 24"/>
          <p:cNvGraphicFramePr>
            <a:graphicFrameLocks noGrp="1"/>
          </p:cNvGraphicFramePr>
          <p:nvPr>
            <p:extLst/>
          </p:nvPr>
        </p:nvGraphicFramePr>
        <p:xfrm>
          <a:off x="2351584" y="2060850"/>
          <a:ext cx="7586662" cy="1728191"/>
        </p:xfrm>
        <a:graphic>
          <a:graphicData uri="http://schemas.openxmlformats.org/drawingml/2006/table">
            <a:tbl>
              <a:tblPr/>
              <a:tblGrid>
                <a:gridCol w="840209"/>
                <a:gridCol w="5616624"/>
                <a:gridCol w="1129829"/>
              </a:tblGrid>
              <a:tr h="172819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       A</a:t>
                      </a:r>
                      <a:endParaRPr kumimoji="0" lang="en-GB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677" marB="45677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000" dirty="0" smtClean="0"/>
                        <a:t>NSA</a:t>
                      </a:r>
                      <a:r>
                        <a:rPr lang="tr-TR" sz="2000" dirty="0" err="1" smtClean="0"/>
                        <a:t>İİ’nin</a:t>
                      </a:r>
                      <a:r>
                        <a:rPr lang="tr-TR" sz="2000" baseline="0" dirty="0" smtClean="0"/>
                        <a:t> </a:t>
                      </a:r>
                      <a:r>
                        <a:rPr lang="en-US" sz="2000" dirty="0" smtClean="0"/>
                        <a:t>(</a:t>
                      </a:r>
                      <a:r>
                        <a:rPr lang="tr-TR" sz="2000" dirty="0" smtClean="0"/>
                        <a:t>özel olarak </a:t>
                      </a:r>
                      <a:r>
                        <a:rPr lang="en-US" sz="2000" dirty="0" err="1" smtClean="0"/>
                        <a:t>napro</a:t>
                      </a:r>
                      <a:r>
                        <a:rPr lang="tr-TR" sz="2000" dirty="0" err="1" smtClean="0"/>
                        <a:t>ks</a:t>
                      </a:r>
                      <a:r>
                        <a:rPr lang="en-US" sz="2000" dirty="0" smtClean="0"/>
                        <a:t>en) </a:t>
                      </a:r>
                      <a:r>
                        <a:rPr lang="tr-TR" sz="2000" dirty="0" err="1" smtClean="0"/>
                        <a:t>endometriozisin</a:t>
                      </a:r>
                      <a:r>
                        <a:rPr lang="tr-TR" sz="2000" dirty="0" smtClean="0"/>
                        <a:t> yol açtığı ağrıda</a:t>
                      </a:r>
                      <a:r>
                        <a:rPr lang="tr-TR" sz="2000" baseline="0" dirty="0" smtClean="0"/>
                        <a:t> etkili olup olmadığı konusundaki bulgular kesinlikten uzaktır.</a:t>
                      </a:r>
                      <a:endParaRPr lang="tr-TR" sz="2000" dirty="0" smtClean="0"/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(</a:t>
                      </a:r>
                      <a:r>
                        <a:rPr kumimoji="0" lang="en-GB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hlinkClick r:id="rId3"/>
                        </a:rPr>
                        <a:t>Allen et al., 2005</a:t>
                      </a:r>
                      <a:r>
                        <a:rPr kumimoji="0" lang="en-GB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)</a:t>
                      </a:r>
                      <a:endParaRPr kumimoji="0" lang="en-GB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677" marB="45677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Kanıt Düzeyi</a:t>
                      </a:r>
                      <a:r>
                        <a:rPr kumimoji="0" lang="en-GB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/>
                      </a:r>
                      <a:br>
                        <a:rPr kumimoji="0" lang="en-GB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</a:br>
                      <a:r>
                        <a:rPr kumimoji="0" lang="en-GB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1a</a:t>
                      </a:r>
                      <a:endParaRPr kumimoji="0" lang="en-GB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677" marB="45677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Dikdörtgen 2"/>
          <p:cNvSpPr/>
          <p:nvPr/>
        </p:nvSpPr>
        <p:spPr>
          <a:xfrm>
            <a:off x="1703512" y="6156594"/>
            <a:ext cx="871296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600" dirty="0">
                <a:solidFill>
                  <a:srgbClr val="C00000"/>
                </a:solidFill>
                <a:hlinkClick r:id="rId4"/>
              </a:rPr>
              <a:t>ESHRE guideline: management of women with endometriosis</a:t>
            </a:r>
            <a:r>
              <a:rPr lang="tr-TR" sz="1600" dirty="0">
                <a:solidFill>
                  <a:srgbClr val="C00000"/>
                </a:solidFill>
              </a:rPr>
              <a:t>.</a:t>
            </a:r>
            <a:endParaRPr lang="en-US" sz="1600" dirty="0"/>
          </a:p>
          <a:p>
            <a:pPr algn="r"/>
            <a:r>
              <a:rPr lang="en-US" sz="1600" dirty="0"/>
              <a:t>Hum </a:t>
            </a:r>
            <a:r>
              <a:rPr lang="en-US" sz="1600" dirty="0" err="1"/>
              <a:t>Reprod</a:t>
            </a:r>
            <a:r>
              <a:rPr lang="en-US" sz="1600" dirty="0"/>
              <a:t>. </a:t>
            </a:r>
            <a:r>
              <a:rPr lang="en-US" sz="1600" b="1" dirty="0"/>
              <a:t>2014</a:t>
            </a:r>
            <a:r>
              <a:rPr lang="en-US" sz="1600" dirty="0"/>
              <a:t> Mar;29(3):400-12</a:t>
            </a: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35561" y="4365104"/>
            <a:ext cx="7912041" cy="108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359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tr-TR" sz="2800" dirty="0"/>
              <a:t>E</a:t>
            </a:r>
            <a:r>
              <a:rPr lang="en-GB" sz="2800" dirty="0" err="1"/>
              <a:t>ndometrio</a:t>
            </a:r>
            <a:r>
              <a:rPr lang="tr-TR" sz="2800" dirty="0"/>
              <a:t>z</a:t>
            </a:r>
            <a:r>
              <a:rPr lang="en-GB" sz="2800" dirty="0"/>
              <a:t>is</a:t>
            </a:r>
            <a:r>
              <a:rPr lang="tr-TR" sz="2800" dirty="0" err="1"/>
              <a:t>li</a:t>
            </a:r>
            <a:r>
              <a:rPr lang="en-GB" sz="4000" dirty="0"/>
              <a:t> </a:t>
            </a:r>
            <a:r>
              <a:rPr lang="en-GB" sz="2800" dirty="0" err="1"/>
              <a:t>kadın</a:t>
            </a:r>
            <a:r>
              <a:rPr lang="tr-TR" sz="2800" dirty="0" err="1"/>
              <a:t>larda</a:t>
            </a:r>
            <a:r>
              <a:rPr lang="tr-TR" sz="2800" dirty="0"/>
              <a:t> ağrıya karşı </a:t>
            </a:r>
            <a:r>
              <a:rPr lang="tr-TR" sz="2800" dirty="0" err="1"/>
              <a:t>NSAİİ’ler</a:t>
            </a:r>
            <a:r>
              <a:rPr lang="en-GB" sz="4000" dirty="0"/>
              <a:t/>
            </a:r>
            <a:br>
              <a:rPr lang="en-GB" sz="4000" dirty="0"/>
            </a:br>
            <a:endParaRPr lang="en-GB" sz="2000" dirty="0"/>
          </a:p>
        </p:txBody>
      </p:sp>
      <p:sp>
        <p:nvSpPr>
          <p:cNvPr id="481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21895" y="1844825"/>
            <a:ext cx="10972799" cy="4525963"/>
          </a:xfrm>
        </p:spPr>
        <p:txBody>
          <a:bodyPr/>
          <a:lstStyle/>
          <a:p>
            <a:pPr lvl="1"/>
            <a:r>
              <a:rPr lang="tr-TR" dirty="0" err="1" smtClean="0"/>
              <a:t>Endometriozisli</a:t>
            </a:r>
            <a:r>
              <a:rPr lang="tr-TR" dirty="0" smtClean="0"/>
              <a:t> </a:t>
            </a:r>
            <a:r>
              <a:rPr lang="en-GB" dirty="0" err="1" smtClean="0"/>
              <a:t>kadın</a:t>
            </a:r>
            <a:r>
              <a:rPr lang="tr-TR" dirty="0" err="1" smtClean="0"/>
              <a:t>lardaki</a:t>
            </a:r>
            <a:r>
              <a:rPr lang="tr-TR" dirty="0" smtClean="0"/>
              <a:t> ağrıya karşı </a:t>
            </a:r>
            <a:r>
              <a:rPr lang="en-US" dirty="0"/>
              <a:t>NSA</a:t>
            </a:r>
            <a:r>
              <a:rPr lang="tr-TR" dirty="0" err="1" smtClean="0"/>
              <a:t>İİ’lerin</a:t>
            </a:r>
            <a:r>
              <a:rPr lang="tr-TR" dirty="0" smtClean="0"/>
              <a:t> etkili oldukları konusundaki kanıtlar kesin olmaktan uzaktır.</a:t>
            </a:r>
          </a:p>
          <a:p>
            <a:pPr lvl="1"/>
            <a:endParaRPr lang="en-GB" dirty="0" smtClean="0"/>
          </a:p>
          <a:p>
            <a:pPr lvl="1"/>
            <a:r>
              <a:rPr lang="tr-TR" dirty="0" smtClean="0"/>
              <a:t>Herhangi bir </a:t>
            </a:r>
            <a:r>
              <a:rPr lang="en-US" dirty="0" smtClean="0"/>
              <a:t>NSA</a:t>
            </a:r>
            <a:r>
              <a:rPr lang="tr-TR" dirty="0" err="1" smtClean="0"/>
              <a:t>İİ’nin</a:t>
            </a:r>
            <a:r>
              <a:rPr lang="tr-TR" dirty="0" smtClean="0"/>
              <a:t> diğerinden daha üstün olduğunu düşündüren kanıt bulunmamaktadır</a:t>
            </a:r>
            <a:r>
              <a:rPr lang="tr-TR" dirty="0"/>
              <a:t>.</a:t>
            </a:r>
            <a:endParaRPr lang="en-GB" dirty="0" smtClean="0"/>
          </a:p>
        </p:txBody>
      </p:sp>
      <p:pic>
        <p:nvPicPr>
          <p:cNvPr id="48132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9739" y="4491038"/>
            <a:ext cx="1303337" cy="1535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8133" name="Rectangle 1"/>
          <p:cNvSpPr>
            <a:spLocks noChangeArrowheads="1"/>
          </p:cNvSpPr>
          <p:nvPr/>
        </p:nvSpPr>
        <p:spPr bwMode="auto">
          <a:xfrm>
            <a:off x="7896226" y="6069013"/>
            <a:ext cx="21558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GB">
                <a:solidFill>
                  <a:srgbClr val="FF5050"/>
                </a:solidFill>
              </a:rPr>
              <a:t>Allen et al 2009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477657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>
                <a:latin typeface="Arial" charset="0"/>
              </a:rPr>
              <a:t>Endometriozis tedavisi: Hormonal medikal tedavi</a:t>
            </a:r>
            <a:endParaRPr lang="en-US">
              <a:latin typeface="Arial" charset="0"/>
            </a:endParaRPr>
          </a:p>
        </p:txBody>
      </p:sp>
      <p:sp>
        <p:nvSpPr>
          <p:cNvPr id="90114" name="TextBox 2"/>
          <p:cNvSpPr txBox="1">
            <a:spLocks noChangeArrowheads="1"/>
          </p:cNvSpPr>
          <p:nvPr/>
        </p:nvSpPr>
        <p:spPr bwMode="auto">
          <a:xfrm>
            <a:off x="0" y="6650039"/>
            <a:ext cx="12194117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r" eaLnBrk="1" hangingPunct="1"/>
            <a:r>
              <a:rPr lang="tr-TR" sz="700">
                <a:solidFill>
                  <a:srgbClr val="FF0000"/>
                </a:solidFill>
                <a:latin typeface="Arial" charset="0"/>
              </a:rPr>
              <a:t>1. E</a:t>
            </a:r>
            <a:r>
              <a:rPr lang="en-US" sz="700">
                <a:solidFill>
                  <a:srgbClr val="FF0000"/>
                </a:solidFill>
                <a:latin typeface="Arial" charset="0"/>
              </a:rPr>
              <a:t>SHRE. Hum Reprod. 2014 Mar;29(3):400-12.</a:t>
            </a:r>
            <a:r>
              <a:rPr lang="tr-TR" sz="700">
                <a:solidFill>
                  <a:srgbClr val="FF0000"/>
                </a:solidFill>
                <a:latin typeface="Arial" charset="0"/>
              </a:rPr>
              <a:t> 2. </a:t>
            </a:r>
            <a:r>
              <a:rPr lang="en-US" sz="700">
                <a:solidFill>
                  <a:srgbClr val="FF0000"/>
                </a:solidFill>
                <a:latin typeface="Arial" charset="0"/>
              </a:rPr>
              <a:t>World Endometriosis Society Montpellier Consortium. Hum Reprod. 2013;28(6):1552-68.</a:t>
            </a:r>
            <a:endParaRPr lang="tr-TR" sz="700">
              <a:solidFill>
                <a:srgbClr val="FF0000"/>
              </a:solidFill>
              <a:latin typeface="Arial" charset="0"/>
            </a:endParaRPr>
          </a:p>
          <a:p>
            <a:pPr algn="r" eaLnBrk="1" hangingPunct="1"/>
            <a:r>
              <a:rPr lang="tr-TR" sz="700">
                <a:solidFill>
                  <a:srgbClr val="FF0000"/>
                </a:solidFill>
                <a:latin typeface="Arial" charset="0"/>
              </a:rPr>
              <a:t> </a:t>
            </a:r>
          </a:p>
        </p:txBody>
      </p:sp>
      <p:sp>
        <p:nvSpPr>
          <p:cNvPr id="90115" name="AutoShape 14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768351" y="1952254"/>
            <a:ext cx="10373783" cy="2539157"/>
          </a:xfrm>
          <a:prstGeom prst="actionButtonBlank">
            <a:avLst/>
          </a:prstGeom>
          <a:solidFill>
            <a:srgbClr val="7071B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1800">
                <a:solidFill>
                  <a:srgbClr val="FFFF00"/>
                </a:solidFill>
              </a:rPr>
              <a:t>ESHRE</a:t>
            </a:r>
            <a:endParaRPr lang="tr-TR" sz="800">
              <a:solidFill>
                <a:srgbClr val="FFFF00"/>
              </a:solidFill>
            </a:endParaRPr>
          </a:p>
          <a:p>
            <a:pPr algn="ctr">
              <a:spcBef>
                <a:spcPct val="50000"/>
              </a:spcBef>
            </a:pPr>
            <a:r>
              <a:rPr lang="en-US" sz="2000">
                <a:solidFill>
                  <a:srgbClr val="FFFFFF"/>
                </a:solidFill>
              </a:rPr>
              <a:t>“</a:t>
            </a:r>
            <a:r>
              <a:rPr lang="tr-TR" altLang="ja-JP" sz="2000">
                <a:solidFill>
                  <a:srgbClr val="FFFFFF"/>
                </a:solidFill>
              </a:rPr>
              <a:t>Endometriozise bağlı ağrı tedavisinde önerilen hormonal medikal tedaviler:</a:t>
            </a:r>
          </a:p>
          <a:p>
            <a:pPr algn="ctr">
              <a:spcBef>
                <a:spcPct val="50000"/>
              </a:spcBef>
            </a:pPr>
            <a:r>
              <a:rPr lang="tr-TR">
                <a:solidFill>
                  <a:srgbClr val="FFFFFF"/>
                </a:solidFill>
              </a:rPr>
              <a:t>Progestinler – A</a:t>
            </a:r>
          </a:p>
          <a:p>
            <a:pPr algn="ctr">
              <a:spcBef>
                <a:spcPct val="50000"/>
              </a:spcBef>
            </a:pPr>
            <a:r>
              <a:rPr lang="tr-TR" sz="2000">
                <a:solidFill>
                  <a:srgbClr val="FFFFFF"/>
                </a:solidFill>
              </a:rPr>
              <a:t>Kombine oral kontraseptifler – B</a:t>
            </a:r>
          </a:p>
          <a:p>
            <a:pPr algn="ctr">
              <a:spcBef>
                <a:spcPct val="50000"/>
              </a:spcBef>
            </a:pPr>
            <a:r>
              <a:rPr lang="tr-TR" sz="1800">
                <a:solidFill>
                  <a:srgbClr val="FFFFFF"/>
                </a:solidFill>
              </a:rPr>
              <a:t>A</a:t>
            </a:r>
            <a:r>
              <a:rPr lang="en-US" sz="1800">
                <a:solidFill>
                  <a:srgbClr val="FFFFFF"/>
                </a:solidFill>
              </a:rPr>
              <a:t>nti-progesta</a:t>
            </a:r>
            <a:r>
              <a:rPr lang="tr-TR" sz="1800">
                <a:solidFill>
                  <a:srgbClr val="FFFFFF"/>
                </a:solidFill>
              </a:rPr>
              <a:t>j</a:t>
            </a:r>
            <a:r>
              <a:rPr lang="en-US" sz="1800">
                <a:solidFill>
                  <a:srgbClr val="FFFFFF"/>
                </a:solidFill>
              </a:rPr>
              <a:t>en</a:t>
            </a:r>
            <a:r>
              <a:rPr lang="tr-TR" sz="1800">
                <a:solidFill>
                  <a:srgbClr val="FFFFFF"/>
                </a:solidFill>
              </a:rPr>
              <a:t>ler – A</a:t>
            </a:r>
          </a:p>
          <a:p>
            <a:pPr algn="ctr">
              <a:spcBef>
                <a:spcPct val="50000"/>
              </a:spcBef>
            </a:pPr>
            <a:r>
              <a:rPr lang="en-US" sz="1800">
                <a:solidFill>
                  <a:srgbClr val="FFFFFF"/>
                </a:solidFill>
              </a:rPr>
              <a:t>GnRH agonist</a:t>
            </a:r>
            <a:r>
              <a:rPr lang="tr-TR" sz="1800">
                <a:solidFill>
                  <a:srgbClr val="FFFFFF"/>
                </a:solidFill>
              </a:rPr>
              <a:t>leri - A</a:t>
            </a:r>
            <a:r>
              <a:rPr lang="en-US" sz="1800">
                <a:solidFill>
                  <a:srgbClr val="FFFFFF"/>
                </a:solidFill>
              </a:rPr>
              <a:t> </a:t>
            </a:r>
            <a:endParaRPr lang="tr-TR" sz="1800">
              <a:solidFill>
                <a:srgbClr val="FFFFFF"/>
              </a:solidFill>
            </a:endParaRPr>
          </a:p>
        </p:txBody>
      </p:sp>
      <p:sp>
        <p:nvSpPr>
          <p:cNvPr id="90116" name="AutoShape 14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814918" y="5252670"/>
            <a:ext cx="10420349" cy="830997"/>
          </a:xfrm>
          <a:prstGeom prst="actionButtonBlank">
            <a:avLst/>
          </a:prstGeom>
          <a:solidFill>
            <a:srgbClr val="7071B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1800">
                <a:solidFill>
                  <a:srgbClr val="FFFF00"/>
                </a:solidFill>
              </a:rPr>
              <a:t>WES</a:t>
            </a:r>
            <a:endParaRPr lang="tr-TR" sz="800">
              <a:solidFill>
                <a:srgbClr val="FFFF00"/>
              </a:solidFill>
            </a:endParaRPr>
          </a:p>
          <a:p>
            <a:pPr algn="ctr">
              <a:spcBef>
                <a:spcPct val="50000"/>
              </a:spcBef>
            </a:pPr>
            <a:r>
              <a:rPr lang="en-US" sz="2000">
                <a:solidFill>
                  <a:srgbClr val="FFFFFF"/>
                </a:solidFill>
              </a:rPr>
              <a:t>“</a:t>
            </a:r>
            <a:r>
              <a:rPr lang="tr-TR" altLang="ja-JP" sz="2000">
                <a:solidFill>
                  <a:srgbClr val="FFFFFF"/>
                </a:solidFill>
              </a:rPr>
              <a:t>Endometriozisin ilk sıra medikal tedavisinde progestin ve KOK</a:t>
            </a:r>
            <a:r>
              <a:rPr lang="tr-TR" sz="2000">
                <a:solidFill>
                  <a:srgbClr val="FFFFFF"/>
                </a:solidFill>
              </a:rPr>
              <a:t>’</a:t>
            </a:r>
            <a:r>
              <a:rPr lang="tr-TR" altLang="ja-JP" sz="2000">
                <a:solidFill>
                  <a:srgbClr val="FFFFFF"/>
                </a:solidFill>
              </a:rPr>
              <a:t>ler önerilir.</a:t>
            </a:r>
            <a:r>
              <a:rPr lang="en-US" sz="2000">
                <a:solidFill>
                  <a:srgbClr val="FFFFFF"/>
                </a:solidFill>
              </a:rPr>
              <a:t>”</a:t>
            </a:r>
            <a:r>
              <a:rPr lang="en-US" altLang="ja-JP" sz="2000">
                <a:solidFill>
                  <a:srgbClr val="FFFFFF"/>
                </a:solidFill>
              </a:rPr>
              <a:t> </a:t>
            </a:r>
            <a:endParaRPr lang="en-US" sz="1800"/>
          </a:p>
        </p:txBody>
      </p:sp>
    </p:spTree>
    <p:extLst>
      <p:ext uri="{BB962C8B-B14F-4D97-AF65-F5344CB8AC3E}">
        <p14:creationId xmlns:p14="http://schemas.microsoft.com/office/powerpoint/2010/main" val="373991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4"/>
          <p:cNvSpPr>
            <a:spLocks noChangeArrowheads="1"/>
          </p:cNvSpPr>
          <p:nvPr/>
        </p:nvSpPr>
        <p:spPr bwMode="auto">
          <a:xfrm>
            <a:off x="5381626" y="927250"/>
            <a:ext cx="901209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tr-TR" b="1" dirty="0">
                <a:solidFill>
                  <a:srgbClr val="FF0000"/>
                </a:solidFill>
                <a:latin typeface="Verdana" panose="020B0604030504040204" pitchFamily="34" charset="0"/>
              </a:rPr>
              <a:t>OKS</a:t>
            </a:r>
            <a:endParaRPr lang="en-GB" dirty="0">
              <a:solidFill>
                <a:srgbClr val="FF0000"/>
              </a:solidFill>
            </a:endParaRPr>
          </a:p>
        </p:txBody>
      </p:sp>
      <p:sp>
        <p:nvSpPr>
          <p:cNvPr id="3" name="Dikdörtgen 2"/>
          <p:cNvSpPr/>
          <p:nvPr/>
        </p:nvSpPr>
        <p:spPr>
          <a:xfrm>
            <a:off x="1703512" y="6156594"/>
            <a:ext cx="871296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600" dirty="0">
                <a:solidFill>
                  <a:srgbClr val="C00000"/>
                </a:solidFill>
                <a:hlinkClick r:id="rId3"/>
              </a:rPr>
              <a:t>ESHRE guideline: management of women with endometriosis</a:t>
            </a:r>
            <a:r>
              <a:rPr lang="tr-TR" sz="1600" dirty="0">
                <a:solidFill>
                  <a:srgbClr val="C00000"/>
                </a:solidFill>
              </a:rPr>
              <a:t>.</a:t>
            </a:r>
            <a:endParaRPr lang="en-US" sz="1600" dirty="0"/>
          </a:p>
          <a:p>
            <a:pPr algn="r"/>
            <a:r>
              <a:rPr lang="en-US" sz="1600" dirty="0"/>
              <a:t>Hum </a:t>
            </a:r>
            <a:r>
              <a:rPr lang="en-US" sz="1600" dirty="0" err="1"/>
              <a:t>Reprod</a:t>
            </a:r>
            <a:r>
              <a:rPr lang="en-US" sz="1600" dirty="0"/>
              <a:t>. </a:t>
            </a:r>
            <a:r>
              <a:rPr lang="en-US" sz="1600" b="1" dirty="0"/>
              <a:t>2014</a:t>
            </a:r>
            <a:r>
              <a:rPr lang="en-US" sz="1600" dirty="0"/>
              <a:t> Mar;29(3):400-12</a:t>
            </a:r>
          </a:p>
        </p:txBody>
      </p:sp>
      <p:pic>
        <p:nvPicPr>
          <p:cNvPr id="2" name="Resim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91453" y="1839000"/>
            <a:ext cx="7867531" cy="36782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6161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z="2400" dirty="0" err="1"/>
              <a:t>Endometriozisle</a:t>
            </a:r>
            <a:r>
              <a:rPr lang="tr-TR" sz="2400" dirty="0"/>
              <a:t> ilişkili </a:t>
            </a:r>
            <a:r>
              <a:rPr lang="tr-TR" sz="2400" dirty="0" err="1"/>
              <a:t>pelvik</a:t>
            </a:r>
            <a:r>
              <a:rPr lang="tr-TR" sz="2400" dirty="0"/>
              <a:t> ağrının tedavisinde </a:t>
            </a:r>
            <a:r>
              <a:rPr lang="en-GB" sz="2400" dirty="0"/>
              <a:t>l</a:t>
            </a:r>
            <a:r>
              <a:rPr lang="tr-TR" sz="2400" dirty="0"/>
              <a:t>ö</a:t>
            </a:r>
            <a:r>
              <a:rPr lang="en-GB" sz="2400" dirty="0" err="1"/>
              <a:t>prolid</a:t>
            </a:r>
            <a:r>
              <a:rPr lang="en-GB" sz="2400" dirty="0"/>
              <a:t> </a:t>
            </a:r>
            <a:r>
              <a:rPr lang="tr-TR" sz="2400" dirty="0"/>
              <a:t>ile </a:t>
            </a:r>
            <a:r>
              <a:rPr lang="en-GB" sz="2400" dirty="0"/>
              <a:t>oral </a:t>
            </a:r>
            <a:r>
              <a:rPr lang="tr-TR" sz="2400" dirty="0"/>
              <a:t>k</a:t>
            </a:r>
            <a:r>
              <a:rPr lang="en-GB" sz="2400" dirty="0" err="1"/>
              <a:t>ontra</a:t>
            </a:r>
            <a:r>
              <a:rPr lang="tr-TR" sz="2400" dirty="0"/>
              <a:t>s</a:t>
            </a:r>
            <a:r>
              <a:rPr lang="en-GB" sz="2400" dirty="0" err="1"/>
              <a:t>epti</a:t>
            </a:r>
            <a:r>
              <a:rPr lang="tr-TR" sz="2400" dirty="0" err="1"/>
              <a:t>flerin</a:t>
            </a:r>
            <a:r>
              <a:rPr lang="tr-TR" sz="2400" dirty="0"/>
              <a:t> karşılaştırıldığı </a:t>
            </a:r>
            <a:r>
              <a:rPr lang="tr-TR" sz="2400" dirty="0" err="1"/>
              <a:t>randomize</a:t>
            </a:r>
            <a:r>
              <a:rPr lang="tr-TR" sz="2400" dirty="0"/>
              <a:t> çalışma </a:t>
            </a:r>
            <a:r>
              <a:rPr lang="en-GB" sz="2400" dirty="0"/>
              <a:t>(n: 47</a:t>
            </a:r>
            <a:r>
              <a:rPr lang="tr-TR" sz="2400" dirty="0"/>
              <a:t>, 48 hafta</a:t>
            </a:r>
            <a:r>
              <a:rPr lang="en-GB" sz="2400" dirty="0"/>
              <a:t>)</a:t>
            </a:r>
          </a:p>
        </p:txBody>
      </p:sp>
      <p:sp>
        <p:nvSpPr>
          <p:cNvPr id="52228" name="Metin kutusu 3"/>
          <p:cNvSpPr txBox="1">
            <a:spLocks noChangeArrowheads="1"/>
          </p:cNvSpPr>
          <p:nvPr/>
        </p:nvSpPr>
        <p:spPr bwMode="auto">
          <a:xfrm>
            <a:off x="7680325" y="6288089"/>
            <a:ext cx="298492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GB">
                <a:solidFill>
                  <a:srgbClr val="FF0000"/>
                </a:solidFill>
              </a:rPr>
              <a:t>David S. Guzick, 2011</a:t>
            </a:r>
          </a:p>
        </p:txBody>
      </p:sp>
      <p:pic>
        <p:nvPicPr>
          <p:cNvPr id="52229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9264" y="1557339"/>
            <a:ext cx="8948737" cy="4664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Metin kutusu 5"/>
          <p:cNvSpPr txBox="1"/>
          <p:nvPr/>
        </p:nvSpPr>
        <p:spPr>
          <a:xfrm>
            <a:off x="1719262" y="1772816"/>
            <a:ext cx="8948738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tr-TR" sz="1000" b="1" dirty="0"/>
              <a:t>Ağrı ve yaşam kalitesi değerlendirmelerinde </a:t>
            </a:r>
            <a:r>
              <a:rPr lang="tr-TR" sz="1000" b="1" dirty="0" err="1"/>
              <a:t>löprolid</a:t>
            </a:r>
            <a:r>
              <a:rPr lang="tr-TR" sz="1000" b="1" dirty="0"/>
              <a:t> ile oral </a:t>
            </a:r>
            <a:r>
              <a:rPr lang="tr-TR" sz="1000" b="1" dirty="0" err="1"/>
              <a:t>kontraseptif</a:t>
            </a:r>
            <a:r>
              <a:rPr lang="tr-TR" sz="1000" b="1" dirty="0"/>
              <a:t> grupları arasındaki eğilim karşılaştırması. Her bir değerlendirme diliminde standart hata çubuklarıyla birlikte ortalama değerler gösterilmektedir. </a:t>
            </a:r>
          </a:p>
        </p:txBody>
      </p:sp>
      <p:sp>
        <p:nvSpPr>
          <p:cNvPr id="7" name="Metin kutusu 6"/>
          <p:cNvSpPr txBox="1"/>
          <p:nvPr/>
        </p:nvSpPr>
        <p:spPr>
          <a:xfrm>
            <a:off x="3935760" y="3745375"/>
            <a:ext cx="504056" cy="2308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tr-TR" sz="900" b="1" dirty="0"/>
              <a:t>Hafta </a:t>
            </a:r>
          </a:p>
        </p:txBody>
      </p:sp>
      <p:sp>
        <p:nvSpPr>
          <p:cNvPr id="8" name="Metin kutusu 7"/>
          <p:cNvSpPr txBox="1"/>
          <p:nvPr/>
        </p:nvSpPr>
        <p:spPr>
          <a:xfrm>
            <a:off x="3863752" y="5830416"/>
            <a:ext cx="504056" cy="2308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tr-TR" sz="900" b="1" dirty="0"/>
              <a:t>Hafta </a:t>
            </a:r>
          </a:p>
        </p:txBody>
      </p:sp>
      <p:sp>
        <p:nvSpPr>
          <p:cNvPr id="9" name="Metin kutusu 8"/>
          <p:cNvSpPr txBox="1"/>
          <p:nvPr/>
        </p:nvSpPr>
        <p:spPr>
          <a:xfrm>
            <a:off x="8400256" y="3719181"/>
            <a:ext cx="504056" cy="2308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tr-TR" sz="900" b="1" dirty="0"/>
              <a:t>Hafta </a:t>
            </a:r>
          </a:p>
        </p:txBody>
      </p:sp>
      <p:sp>
        <p:nvSpPr>
          <p:cNvPr id="10" name="Metin kutusu 9"/>
          <p:cNvSpPr txBox="1"/>
          <p:nvPr/>
        </p:nvSpPr>
        <p:spPr>
          <a:xfrm>
            <a:off x="8400256" y="5805288"/>
            <a:ext cx="504056" cy="2308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tr-TR" sz="900" b="1" dirty="0"/>
              <a:t>Hafta </a:t>
            </a:r>
          </a:p>
        </p:txBody>
      </p:sp>
      <p:sp>
        <p:nvSpPr>
          <p:cNvPr id="11" name="Metin kutusu 10"/>
          <p:cNvSpPr txBox="1">
            <a:spLocks/>
          </p:cNvSpPr>
          <p:nvPr/>
        </p:nvSpPr>
        <p:spPr>
          <a:xfrm>
            <a:off x="1775520" y="1587797"/>
            <a:ext cx="905256" cy="138499"/>
          </a:xfrm>
          <a:prstGeom prst="rect">
            <a:avLst/>
          </a:prstGeom>
          <a:solidFill>
            <a:schemeClr val="bg1"/>
          </a:solidFill>
        </p:spPr>
        <p:txBody>
          <a:bodyPr wrap="square" tIns="0" bIns="0" rtlCol="0">
            <a:spAutoFit/>
          </a:bodyPr>
          <a:lstStyle/>
          <a:p>
            <a:r>
              <a:rPr lang="tr-TR" sz="900" b="1" spc="400" dirty="0">
                <a:solidFill>
                  <a:schemeClr val="accent6">
                    <a:lumMod val="75000"/>
                  </a:schemeClr>
                </a:solidFill>
              </a:rPr>
              <a:t>ŞEKİL 1</a:t>
            </a:r>
          </a:p>
        </p:txBody>
      </p:sp>
    </p:spTree>
    <p:extLst>
      <p:ext uri="{BB962C8B-B14F-4D97-AF65-F5344CB8AC3E}">
        <p14:creationId xmlns:p14="http://schemas.microsoft.com/office/powerpoint/2010/main" val="2278656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z="4000" dirty="0"/>
              <a:t>Sürekli </a:t>
            </a:r>
            <a:r>
              <a:rPr lang="tr-TR" sz="4000" dirty="0" err="1"/>
              <a:t>OK’lerin</a:t>
            </a:r>
            <a:r>
              <a:rPr lang="tr-TR" sz="4000" dirty="0"/>
              <a:t> yan etkileri</a:t>
            </a:r>
          </a:p>
        </p:txBody>
      </p:sp>
      <p:pic>
        <p:nvPicPr>
          <p:cNvPr id="53251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981200" y="2014539"/>
            <a:ext cx="8229600" cy="369728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2F4D71"/>
                  </a:outerShdw>
                </a:effectLst>
              </a14:hiddenEffects>
            </a:ext>
          </a:extLst>
        </p:spPr>
      </p:pic>
      <p:sp>
        <p:nvSpPr>
          <p:cNvPr id="53252" name="Rectangle 4"/>
          <p:cNvSpPr>
            <a:spLocks noChangeArrowheads="1"/>
          </p:cNvSpPr>
          <p:nvPr/>
        </p:nvSpPr>
        <p:spPr bwMode="auto">
          <a:xfrm>
            <a:off x="7824788" y="6269039"/>
            <a:ext cx="2716212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tr-TR" sz="1800">
                <a:solidFill>
                  <a:srgbClr val="FF0000"/>
                </a:solidFill>
              </a:rPr>
              <a:t>Vercellini Fertil Steril 2003</a:t>
            </a:r>
          </a:p>
        </p:txBody>
      </p:sp>
      <p:sp>
        <p:nvSpPr>
          <p:cNvPr id="2" name="Metin kutusu 1"/>
          <p:cNvSpPr txBox="1"/>
          <p:nvPr/>
        </p:nvSpPr>
        <p:spPr>
          <a:xfrm>
            <a:off x="4727848" y="2031231"/>
            <a:ext cx="252028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tr-TR" dirty="0"/>
              <a:t>Kanama </a:t>
            </a:r>
            <a:r>
              <a:rPr lang="tr-TR" dirty="0" err="1"/>
              <a:t>Paternleri</a:t>
            </a:r>
            <a:endParaRPr lang="tr-TR" dirty="0"/>
          </a:p>
        </p:txBody>
      </p:sp>
      <p:sp>
        <p:nvSpPr>
          <p:cNvPr id="3" name="Metin kutusu 2"/>
          <p:cNvSpPr txBox="1"/>
          <p:nvPr/>
        </p:nvSpPr>
        <p:spPr>
          <a:xfrm>
            <a:off x="7392000" y="3672001"/>
            <a:ext cx="2016224" cy="940051"/>
          </a:xfrm>
          <a:prstGeom prst="rect">
            <a:avLst/>
          </a:prstGeom>
          <a:solidFill>
            <a:schemeClr val="bg1"/>
          </a:solidFill>
        </p:spPr>
        <p:txBody>
          <a:bodyPr wrap="square" tIns="72000" bIns="36000" rtlCol="0">
            <a:spAutoFit/>
          </a:bodyPr>
          <a:lstStyle/>
          <a:p>
            <a:r>
              <a:rPr lang="tr-TR" dirty="0"/>
              <a:t>Ara kanama</a:t>
            </a:r>
          </a:p>
          <a:p>
            <a:r>
              <a:rPr lang="tr-TR" dirty="0" err="1"/>
              <a:t>Amenore</a:t>
            </a:r>
            <a:endParaRPr lang="tr-TR" dirty="0"/>
          </a:p>
          <a:p>
            <a:r>
              <a:rPr lang="tr-TR" dirty="0"/>
              <a:t>Lekelenme </a:t>
            </a:r>
          </a:p>
        </p:txBody>
      </p:sp>
    </p:spTree>
    <p:extLst>
      <p:ext uri="{BB962C8B-B14F-4D97-AF65-F5344CB8AC3E}">
        <p14:creationId xmlns:p14="http://schemas.microsoft.com/office/powerpoint/2010/main" val="2624531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3" name="Title 1"/>
          <p:cNvSpPr>
            <a:spLocks noGrp="1"/>
          </p:cNvSpPr>
          <p:nvPr>
            <p:ph type="title"/>
          </p:nvPr>
        </p:nvSpPr>
        <p:spPr>
          <a:xfrm>
            <a:off x="624418" y="476250"/>
            <a:ext cx="11233149" cy="400050"/>
          </a:xfrm>
        </p:spPr>
        <p:txBody>
          <a:bodyPr>
            <a:normAutofit fontScale="90000"/>
          </a:bodyPr>
          <a:lstStyle/>
          <a:p>
            <a:r>
              <a:rPr lang="tr-TR" sz="3200">
                <a:solidFill>
                  <a:srgbClr val="FF0000"/>
                </a:solidFill>
                <a:latin typeface="Arial" charset="0"/>
              </a:rPr>
              <a:t>Hormonal medikal tedavi / Oral kontraseptifler</a:t>
            </a:r>
            <a:endParaRPr lang="en-US" sz="320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05474" name="Content Placeholder 7"/>
          <p:cNvSpPr>
            <a:spLocks noGrp="1"/>
          </p:cNvSpPr>
          <p:nvPr>
            <p:ph idx="1"/>
          </p:nvPr>
        </p:nvSpPr>
        <p:spPr>
          <a:xfrm>
            <a:off x="624418" y="1341438"/>
            <a:ext cx="11233149" cy="3662362"/>
          </a:xfrm>
        </p:spPr>
        <p:txBody>
          <a:bodyPr/>
          <a:lstStyle/>
          <a:p>
            <a:pPr lvl="1">
              <a:spcBef>
                <a:spcPts val="600"/>
              </a:spcBef>
            </a:pPr>
            <a:r>
              <a:rPr lang="tr-TR" sz="2400" dirty="0" err="1">
                <a:latin typeface="Arial" charset="0"/>
              </a:rPr>
              <a:t>Endometrioziste</a:t>
            </a:r>
            <a:r>
              <a:rPr lang="tr-TR" sz="2400" dirty="0">
                <a:latin typeface="Arial" charset="0"/>
              </a:rPr>
              <a:t> optimum </a:t>
            </a:r>
            <a:r>
              <a:rPr lang="tr-TR" sz="2400" dirty="0" err="1">
                <a:latin typeface="Arial" charset="0"/>
              </a:rPr>
              <a:t>östradiol</a:t>
            </a:r>
            <a:r>
              <a:rPr lang="tr-TR" sz="2400" dirty="0">
                <a:latin typeface="Arial" charset="0"/>
              </a:rPr>
              <a:t> seviyesinin 50 </a:t>
            </a:r>
            <a:r>
              <a:rPr lang="tr-TR" sz="2400" dirty="0" err="1">
                <a:latin typeface="Arial" charset="0"/>
              </a:rPr>
              <a:t>pg'ı</a:t>
            </a:r>
            <a:r>
              <a:rPr lang="tr-TR" sz="2400" dirty="0">
                <a:latin typeface="Arial" charset="0"/>
              </a:rPr>
              <a:t> aşmaması gerekir,</a:t>
            </a:r>
          </a:p>
          <a:p>
            <a:pPr lvl="1">
              <a:spcBef>
                <a:spcPts val="600"/>
              </a:spcBef>
            </a:pPr>
            <a:r>
              <a:rPr lang="tr-TR" sz="2400" dirty="0">
                <a:latin typeface="Arial" charset="0"/>
              </a:rPr>
              <a:t>Ancak </a:t>
            </a:r>
            <a:r>
              <a:rPr lang="tr-TR" sz="2400" b="1" dirty="0">
                <a:latin typeface="Arial" charset="0"/>
              </a:rPr>
              <a:t>KOK</a:t>
            </a:r>
            <a:r>
              <a:rPr lang="tr-TR" sz="2400" dirty="0">
                <a:latin typeface="Arial" charset="0"/>
              </a:rPr>
              <a:t> kullanımında bu düzeylerin üzerine çıkılarak</a:t>
            </a:r>
            <a:r>
              <a:rPr lang="tr-TR" sz="2400" b="1" dirty="0">
                <a:latin typeface="Arial" charset="0"/>
              </a:rPr>
              <a:t> </a:t>
            </a:r>
            <a:r>
              <a:rPr lang="tr-TR" sz="2400" b="1" dirty="0" err="1">
                <a:latin typeface="Arial" charset="0"/>
              </a:rPr>
              <a:t>terapötik</a:t>
            </a:r>
            <a:r>
              <a:rPr lang="tr-TR" sz="2400" b="1" dirty="0">
                <a:latin typeface="Arial" charset="0"/>
              </a:rPr>
              <a:t> pencerenin dışına çıkılabilir.</a:t>
            </a:r>
            <a:r>
              <a:rPr lang="tr-TR" sz="2400" baseline="30000" dirty="0">
                <a:latin typeface="Arial" charset="0"/>
              </a:rPr>
              <a:t>1</a:t>
            </a:r>
          </a:p>
          <a:p>
            <a:pPr lvl="1">
              <a:spcBef>
                <a:spcPts val="600"/>
              </a:spcBef>
            </a:pPr>
            <a:endParaRPr lang="tr-TR" sz="2400" b="1" dirty="0">
              <a:latin typeface="Arial" charset="0"/>
            </a:endParaRPr>
          </a:p>
          <a:p>
            <a:pPr lvl="1">
              <a:spcBef>
                <a:spcPts val="600"/>
              </a:spcBef>
            </a:pPr>
            <a:endParaRPr lang="tr-TR" sz="2400" b="1" dirty="0">
              <a:latin typeface="Arial" charset="0"/>
            </a:endParaRPr>
          </a:p>
          <a:p>
            <a:pPr lvl="1">
              <a:spcBef>
                <a:spcPts val="600"/>
              </a:spcBef>
            </a:pPr>
            <a:endParaRPr lang="tr-TR" sz="2400" b="1" dirty="0">
              <a:latin typeface="Arial" charset="0"/>
            </a:endParaRPr>
          </a:p>
          <a:p>
            <a:pPr lvl="1">
              <a:spcBef>
                <a:spcPts val="600"/>
              </a:spcBef>
            </a:pPr>
            <a:endParaRPr lang="tr-TR" sz="2400" b="1" dirty="0">
              <a:latin typeface="Arial" charset="0"/>
            </a:endParaRPr>
          </a:p>
          <a:p>
            <a:pPr lvl="1">
              <a:spcBef>
                <a:spcPts val="600"/>
              </a:spcBef>
            </a:pPr>
            <a:endParaRPr lang="tr-TR" sz="2400" b="1" dirty="0">
              <a:latin typeface="Arial" charset="0"/>
            </a:endParaRPr>
          </a:p>
          <a:p>
            <a:pPr lvl="1">
              <a:spcBef>
                <a:spcPts val="600"/>
              </a:spcBef>
            </a:pPr>
            <a:endParaRPr lang="tr-TR" sz="2400" b="1" dirty="0">
              <a:latin typeface="Arial" charset="0"/>
            </a:endParaRPr>
          </a:p>
          <a:p>
            <a:pPr lvl="1">
              <a:spcBef>
                <a:spcPts val="600"/>
              </a:spcBef>
            </a:pPr>
            <a:endParaRPr lang="tr-TR" sz="2400" b="1" dirty="0">
              <a:latin typeface="Arial" charset="0"/>
            </a:endParaRPr>
          </a:p>
          <a:p>
            <a:pPr lvl="1">
              <a:spcBef>
                <a:spcPts val="600"/>
              </a:spcBef>
            </a:pPr>
            <a:endParaRPr lang="tr-TR" sz="600" b="1" dirty="0">
              <a:latin typeface="Arial" charset="0"/>
            </a:endParaRPr>
          </a:p>
        </p:txBody>
      </p:sp>
      <p:sp>
        <p:nvSpPr>
          <p:cNvPr id="105475" name="TextBox 2"/>
          <p:cNvSpPr txBox="1">
            <a:spLocks noChangeArrowheads="1"/>
          </p:cNvSpPr>
          <p:nvPr/>
        </p:nvSpPr>
        <p:spPr bwMode="auto">
          <a:xfrm>
            <a:off x="0" y="6650039"/>
            <a:ext cx="12194117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r" eaLnBrk="1" hangingPunct="1"/>
            <a:r>
              <a:rPr lang="tr-TR" sz="700" dirty="0" smtClean="0">
                <a:solidFill>
                  <a:srgbClr val="FF0000"/>
                </a:solidFill>
                <a:latin typeface="Arial" charset="0"/>
              </a:rPr>
              <a:t>1.Biberoğlu </a:t>
            </a:r>
            <a:r>
              <a:rPr lang="tr-TR" sz="700" dirty="0">
                <a:solidFill>
                  <a:srgbClr val="FF0000"/>
                </a:solidFill>
                <a:latin typeface="Arial" charset="0"/>
              </a:rPr>
              <a:t>K. ESHRE </a:t>
            </a:r>
            <a:r>
              <a:rPr lang="tr-TR" sz="700" dirty="0" err="1">
                <a:solidFill>
                  <a:srgbClr val="FF0000"/>
                </a:solidFill>
                <a:latin typeface="Arial" charset="0"/>
              </a:rPr>
              <a:t>Campus</a:t>
            </a:r>
            <a:r>
              <a:rPr lang="tr-TR" sz="700" dirty="0">
                <a:solidFill>
                  <a:srgbClr val="FF0000"/>
                </a:solidFill>
                <a:latin typeface="Arial" charset="0"/>
              </a:rPr>
              <a:t> </a:t>
            </a:r>
            <a:r>
              <a:rPr lang="tr-TR" sz="700" dirty="0" err="1">
                <a:solidFill>
                  <a:srgbClr val="FF0000"/>
                </a:solidFill>
                <a:latin typeface="Arial" charset="0"/>
              </a:rPr>
              <a:t>Istanbul</a:t>
            </a:r>
            <a:r>
              <a:rPr lang="tr-TR" sz="700" dirty="0">
                <a:solidFill>
                  <a:srgbClr val="FF0000"/>
                </a:solidFill>
                <a:latin typeface="Arial" charset="0"/>
              </a:rPr>
              <a:t> 2016. 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547290" y="3176972"/>
            <a:ext cx="8980929" cy="3420380"/>
          </a:xfrm>
          <a:prstGeom prst="rect">
            <a:avLst/>
          </a:prstGeom>
          <a:ln>
            <a:solidFill>
              <a:schemeClr val="accent6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1108942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 txBox="1">
            <a:spLocks/>
          </p:cNvSpPr>
          <p:nvPr/>
        </p:nvSpPr>
        <p:spPr bwMode="auto">
          <a:xfrm>
            <a:off x="1871663" y="169864"/>
            <a:ext cx="8424862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tr-TR" sz="2800" kern="0" dirty="0" err="1">
                <a:solidFill>
                  <a:srgbClr val="FF0000"/>
                </a:solidFill>
                <a:latin typeface="Arial"/>
                <a:ea typeface="MS PGothic"/>
                <a:cs typeface="Arial"/>
              </a:rPr>
              <a:t>Endometriozisin</a:t>
            </a:r>
            <a:r>
              <a:rPr lang="tr-TR" sz="2800" kern="0" dirty="0">
                <a:solidFill>
                  <a:srgbClr val="FF0000"/>
                </a:solidFill>
                <a:latin typeface="Arial"/>
                <a:ea typeface="MS PGothic"/>
                <a:cs typeface="Arial"/>
              </a:rPr>
              <a:t> tedavisinde </a:t>
            </a:r>
            <a:r>
              <a:rPr lang="tr-TR" sz="2800" kern="0" dirty="0" err="1">
                <a:solidFill>
                  <a:srgbClr val="FF0000"/>
                </a:solidFill>
                <a:latin typeface="Arial"/>
                <a:ea typeface="MS PGothic"/>
                <a:cs typeface="Arial"/>
              </a:rPr>
              <a:t>progestinlerin</a:t>
            </a:r>
            <a:r>
              <a:rPr lang="tr-TR" sz="2800" kern="0" dirty="0">
                <a:solidFill>
                  <a:srgbClr val="FF0000"/>
                </a:solidFill>
                <a:latin typeface="Arial"/>
                <a:ea typeface="MS PGothic"/>
                <a:cs typeface="Arial"/>
              </a:rPr>
              <a:t> kullanılma gerekçesi</a:t>
            </a:r>
            <a:endParaRPr lang="en-US" sz="2800" kern="0" dirty="0">
              <a:solidFill>
                <a:srgbClr val="FF0000"/>
              </a:solidFill>
              <a:latin typeface="Arial"/>
              <a:ea typeface="MS PGothic"/>
              <a:cs typeface="Arial"/>
            </a:endParaRPr>
          </a:p>
        </p:txBody>
      </p:sp>
      <p:grpSp>
        <p:nvGrpSpPr>
          <p:cNvPr id="27" name="Gruppo 15"/>
          <p:cNvGrpSpPr>
            <a:grpSpLocks/>
          </p:cNvGrpSpPr>
          <p:nvPr/>
        </p:nvGrpSpPr>
        <p:grpSpPr bwMode="auto">
          <a:xfrm>
            <a:off x="2127126" y="2924175"/>
            <a:ext cx="3702175" cy="2509838"/>
            <a:chOff x="603130" y="1916832"/>
            <a:chExt cx="3702513" cy="2508609"/>
          </a:xfrm>
        </p:grpSpPr>
        <p:pic>
          <p:nvPicPr>
            <p:cNvPr id="28" name="Picture 2"/>
            <p:cNvPicPr>
              <a:picLocks noChangeAspect="1" noChangeArrowheads="1"/>
            </p:cNvPicPr>
            <p:nvPr/>
          </p:nvPicPr>
          <p:blipFill rotWithShape="1">
            <a:blip r:embed="rId2" cstate="screen"/>
            <a:srcRect r="8189"/>
            <a:stretch/>
          </p:blipFill>
          <p:spPr bwMode="auto">
            <a:xfrm>
              <a:off x="603130" y="1916832"/>
              <a:ext cx="3702513" cy="2508609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sp>
          <p:nvSpPr>
            <p:cNvPr id="54309" name="Text Box 11"/>
            <p:cNvSpPr txBox="1">
              <a:spLocks noChangeArrowheads="1"/>
            </p:cNvSpPr>
            <p:nvPr/>
          </p:nvSpPr>
          <p:spPr bwMode="auto">
            <a:xfrm>
              <a:off x="958962" y="1988235"/>
              <a:ext cx="2821245" cy="3697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tr-TR" sz="1800" b="1" dirty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Ö</a:t>
              </a:r>
              <a:r>
                <a:rPr lang="en-US" sz="1800" b="1" dirty="0" err="1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topi</a:t>
              </a:r>
              <a:r>
                <a:rPr lang="tr-TR" sz="1800" b="1" dirty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k</a:t>
              </a:r>
              <a:r>
                <a:rPr lang="en-US" sz="1800" b="1" dirty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800" b="1" dirty="0" err="1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endometri</a:t>
              </a:r>
              <a:r>
                <a:rPr lang="tr-TR" sz="1800" b="1" dirty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y</a:t>
              </a:r>
              <a:r>
                <a:rPr lang="en-US" sz="1800" b="1" dirty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um</a:t>
              </a:r>
            </a:p>
          </p:txBody>
        </p:sp>
      </p:grpSp>
      <p:grpSp>
        <p:nvGrpSpPr>
          <p:cNvPr id="30" name="Gruppo 16"/>
          <p:cNvGrpSpPr>
            <a:grpSpLocks/>
          </p:cNvGrpSpPr>
          <p:nvPr/>
        </p:nvGrpSpPr>
        <p:grpSpPr bwMode="auto">
          <a:xfrm>
            <a:off x="6303963" y="2936875"/>
            <a:ext cx="3702050" cy="2508250"/>
            <a:chOff x="4779594" y="1928503"/>
            <a:chExt cx="3702513" cy="2508609"/>
          </a:xfrm>
        </p:grpSpPr>
        <p:pic>
          <p:nvPicPr>
            <p:cNvPr id="31" name="Picture 2"/>
            <p:cNvPicPr>
              <a:picLocks noChangeAspect="1" noChangeArrowheads="1"/>
            </p:cNvPicPr>
            <p:nvPr/>
          </p:nvPicPr>
          <p:blipFill rotWithShape="1">
            <a:blip r:embed="rId2" cstate="screen"/>
            <a:srcRect r="8189"/>
            <a:stretch/>
          </p:blipFill>
          <p:spPr bwMode="auto">
            <a:xfrm>
              <a:off x="4779594" y="1928503"/>
              <a:ext cx="3702513" cy="2508609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sp>
          <p:nvSpPr>
            <p:cNvPr id="54307" name="Text Box 11"/>
            <p:cNvSpPr txBox="1">
              <a:spLocks noChangeArrowheads="1"/>
            </p:cNvSpPr>
            <p:nvPr/>
          </p:nvSpPr>
          <p:spPr bwMode="auto">
            <a:xfrm>
              <a:off x="5363792" y="1988837"/>
              <a:ext cx="2735605" cy="3699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en-US" sz="1800" b="1" dirty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E</a:t>
              </a:r>
              <a:r>
                <a:rPr lang="tr-TR" sz="1800" b="1" dirty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k</a:t>
              </a:r>
              <a:r>
                <a:rPr lang="en-US" sz="1800" b="1" dirty="0" err="1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topi</a:t>
              </a:r>
              <a:r>
                <a:rPr lang="tr-TR" sz="1800" b="1" dirty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k</a:t>
              </a:r>
              <a:r>
                <a:rPr lang="en-US" sz="1800" b="1" dirty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800" b="1" dirty="0" err="1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endometri</a:t>
              </a:r>
              <a:r>
                <a:rPr lang="tr-TR" sz="1800" b="1" dirty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y</a:t>
              </a:r>
              <a:r>
                <a:rPr lang="en-US" sz="1800" b="1" dirty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um</a:t>
              </a:r>
            </a:p>
          </p:txBody>
        </p:sp>
      </p:grpSp>
      <p:sp>
        <p:nvSpPr>
          <p:cNvPr id="33" name="Text Box 13"/>
          <p:cNvSpPr txBox="1">
            <a:spLocks noChangeArrowheads="1"/>
          </p:cNvSpPr>
          <p:nvPr/>
        </p:nvSpPr>
        <p:spPr bwMode="auto">
          <a:xfrm>
            <a:off x="6168472" y="3645029"/>
            <a:ext cx="4176000" cy="353943"/>
          </a:xfrm>
          <a:prstGeom prst="rect">
            <a:avLst/>
          </a:prstGeom>
          <a:solidFill>
            <a:srgbClr val="7577C0">
              <a:lumMod val="20000"/>
              <a:lumOff val="80000"/>
            </a:srgbClr>
          </a:solidFill>
          <a:ln w="19050" algn="ctr">
            <a:solidFill>
              <a:srgbClr val="7577C0"/>
            </a:solidFill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r>
              <a:rPr lang="tr-TR" sz="1700" b="1" kern="0" dirty="0" err="1">
                <a:solidFill>
                  <a:srgbClr val="002060"/>
                </a:solidFill>
                <a:latin typeface="Arial"/>
                <a:cs typeface="Times New Roman" pitchFamily="18" charset="0"/>
              </a:rPr>
              <a:t>Apoptozda</a:t>
            </a:r>
            <a:r>
              <a:rPr lang="tr-TR" sz="1700" b="1" kern="0" dirty="0">
                <a:solidFill>
                  <a:srgbClr val="002060"/>
                </a:solidFill>
                <a:latin typeface="Arial"/>
                <a:cs typeface="Times New Roman" pitchFamily="18" charset="0"/>
              </a:rPr>
              <a:t> artma</a:t>
            </a:r>
            <a:endParaRPr lang="en-US" sz="1700" b="1" kern="0" dirty="0">
              <a:solidFill>
                <a:srgbClr val="002060"/>
              </a:solidFill>
              <a:latin typeface="Arial"/>
              <a:cs typeface="Times New Roman" pitchFamily="18" charset="0"/>
            </a:endParaRPr>
          </a:p>
        </p:txBody>
      </p:sp>
      <p:sp>
        <p:nvSpPr>
          <p:cNvPr id="34" name="Text Box 13"/>
          <p:cNvSpPr txBox="1">
            <a:spLocks noChangeArrowheads="1"/>
          </p:cNvSpPr>
          <p:nvPr/>
        </p:nvSpPr>
        <p:spPr bwMode="auto">
          <a:xfrm>
            <a:off x="6160042" y="4509129"/>
            <a:ext cx="4176000" cy="353943"/>
          </a:xfrm>
          <a:prstGeom prst="rect">
            <a:avLst/>
          </a:prstGeom>
          <a:solidFill>
            <a:srgbClr val="7577C0">
              <a:lumMod val="20000"/>
              <a:lumOff val="80000"/>
            </a:srgbClr>
          </a:solidFill>
          <a:ln w="19050" algn="ctr">
            <a:solidFill>
              <a:srgbClr val="7577C0"/>
            </a:solidFill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r>
              <a:rPr lang="en-US" sz="1700" b="1" kern="0" dirty="0">
                <a:solidFill>
                  <a:srgbClr val="002060"/>
                </a:solidFill>
                <a:latin typeface="Arial"/>
                <a:cs typeface="Times New Roman" pitchFamily="18" charset="0"/>
              </a:rPr>
              <a:t>Anti-an</a:t>
            </a:r>
            <a:r>
              <a:rPr lang="tr-TR" sz="1700" b="1" kern="0" dirty="0">
                <a:solidFill>
                  <a:srgbClr val="002060"/>
                </a:solidFill>
                <a:latin typeface="Arial"/>
                <a:cs typeface="Times New Roman" pitchFamily="18" charset="0"/>
              </a:rPr>
              <a:t>j</a:t>
            </a:r>
            <a:r>
              <a:rPr lang="en-US" sz="1700" b="1" kern="0" dirty="0" err="1">
                <a:solidFill>
                  <a:srgbClr val="002060"/>
                </a:solidFill>
                <a:latin typeface="Arial"/>
                <a:cs typeface="Times New Roman" pitchFamily="18" charset="0"/>
              </a:rPr>
              <a:t>i</a:t>
            </a:r>
            <a:r>
              <a:rPr lang="tr-TR" sz="1700" b="1" kern="0" dirty="0">
                <a:solidFill>
                  <a:srgbClr val="002060"/>
                </a:solidFill>
                <a:latin typeface="Arial"/>
                <a:cs typeface="Times New Roman" pitchFamily="18" charset="0"/>
              </a:rPr>
              <a:t>y</a:t>
            </a:r>
            <a:r>
              <a:rPr lang="en-US" sz="1700" b="1" kern="0" dirty="0" err="1">
                <a:solidFill>
                  <a:srgbClr val="002060"/>
                </a:solidFill>
                <a:latin typeface="Arial"/>
                <a:cs typeface="Times New Roman" pitchFamily="18" charset="0"/>
              </a:rPr>
              <a:t>ogen</a:t>
            </a:r>
            <a:r>
              <a:rPr lang="en-US" sz="1700" b="1" kern="0" dirty="0">
                <a:solidFill>
                  <a:srgbClr val="002060"/>
                </a:solidFill>
                <a:latin typeface="Arial"/>
                <a:cs typeface="Times New Roman" pitchFamily="18" charset="0"/>
              </a:rPr>
              <a:t> </a:t>
            </a:r>
            <a:r>
              <a:rPr lang="tr-TR" sz="1700" b="1" kern="0" dirty="0">
                <a:solidFill>
                  <a:srgbClr val="002060"/>
                </a:solidFill>
                <a:latin typeface="Arial"/>
                <a:cs typeface="Times New Roman" pitchFamily="18" charset="0"/>
              </a:rPr>
              <a:t>etki</a:t>
            </a:r>
            <a:endParaRPr lang="en-US" sz="1700" b="1" kern="0" dirty="0">
              <a:solidFill>
                <a:srgbClr val="002060"/>
              </a:solidFill>
              <a:latin typeface="Arial"/>
              <a:cs typeface="Times New Roman" pitchFamily="18" charset="0"/>
            </a:endParaRPr>
          </a:p>
        </p:txBody>
      </p:sp>
      <p:sp>
        <p:nvSpPr>
          <p:cNvPr id="35" name="Text Box 13"/>
          <p:cNvSpPr txBox="1">
            <a:spLocks noChangeArrowheads="1"/>
          </p:cNvSpPr>
          <p:nvPr/>
        </p:nvSpPr>
        <p:spPr bwMode="auto">
          <a:xfrm>
            <a:off x="6159578" y="4936860"/>
            <a:ext cx="4176000" cy="353943"/>
          </a:xfrm>
          <a:prstGeom prst="rect">
            <a:avLst/>
          </a:prstGeom>
          <a:solidFill>
            <a:srgbClr val="7577C0">
              <a:lumMod val="20000"/>
              <a:lumOff val="80000"/>
            </a:srgbClr>
          </a:solidFill>
          <a:ln w="19050" algn="ctr">
            <a:solidFill>
              <a:srgbClr val="7577C0"/>
            </a:solidFill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r>
              <a:rPr lang="en-US" sz="1700" b="1" kern="0" dirty="0">
                <a:solidFill>
                  <a:srgbClr val="002060"/>
                </a:solidFill>
                <a:latin typeface="Arial"/>
                <a:cs typeface="Times New Roman" pitchFamily="18" charset="0"/>
              </a:rPr>
              <a:t>Anti-</a:t>
            </a:r>
            <a:r>
              <a:rPr lang="en-US" sz="1700" b="1" kern="0" dirty="0" err="1">
                <a:solidFill>
                  <a:srgbClr val="002060"/>
                </a:solidFill>
                <a:latin typeface="Arial"/>
                <a:cs typeface="Times New Roman" pitchFamily="18" charset="0"/>
              </a:rPr>
              <a:t>inflamat</a:t>
            </a:r>
            <a:r>
              <a:rPr lang="tr-TR" sz="1700" b="1" kern="0" dirty="0" err="1">
                <a:solidFill>
                  <a:srgbClr val="002060"/>
                </a:solidFill>
                <a:latin typeface="Arial"/>
                <a:cs typeface="Times New Roman" pitchFamily="18" charset="0"/>
              </a:rPr>
              <a:t>uar</a:t>
            </a:r>
            <a:r>
              <a:rPr lang="en-US" sz="1700" b="1" kern="0" dirty="0">
                <a:solidFill>
                  <a:srgbClr val="002060"/>
                </a:solidFill>
                <a:latin typeface="Arial"/>
                <a:cs typeface="Times New Roman" pitchFamily="18" charset="0"/>
              </a:rPr>
              <a:t> </a:t>
            </a:r>
            <a:r>
              <a:rPr lang="tr-TR" sz="1700" b="1" kern="0" dirty="0">
                <a:solidFill>
                  <a:srgbClr val="002060"/>
                </a:solidFill>
                <a:latin typeface="Arial"/>
                <a:cs typeface="Times New Roman" pitchFamily="18" charset="0"/>
              </a:rPr>
              <a:t>etki</a:t>
            </a:r>
            <a:endParaRPr lang="en-US" sz="1700" b="1" kern="0" dirty="0">
              <a:solidFill>
                <a:srgbClr val="002060"/>
              </a:solidFill>
              <a:latin typeface="Arial"/>
              <a:cs typeface="Times New Roman" pitchFamily="18" charset="0"/>
            </a:endParaRPr>
          </a:p>
        </p:txBody>
      </p:sp>
      <p:sp>
        <p:nvSpPr>
          <p:cNvPr id="36" name="Text Box 13"/>
          <p:cNvSpPr txBox="1">
            <a:spLocks noChangeArrowheads="1"/>
          </p:cNvSpPr>
          <p:nvPr/>
        </p:nvSpPr>
        <p:spPr bwMode="auto">
          <a:xfrm>
            <a:off x="6159578" y="4077079"/>
            <a:ext cx="4176000" cy="353943"/>
          </a:xfrm>
          <a:prstGeom prst="rect">
            <a:avLst/>
          </a:prstGeom>
          <a:solidFill>
            <a:srgbClr val="7577C0">
              <a:lumMod val="20000"/>
              <a:lumOff val="80000"/>
            </a:srgbClr>
          </a:solidFill>
          <a:ln w="19050" algn="ctr">
            <a:solidFill>
              <a:srgbClr val="7577C0"/>
            </a:solidFill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r>
              <a:rPr lang="en-US" sz="1700" b="1" kern="0" dirty="0" err="1">
                <a:solidFill>
                  <a:srgbClr val="002060"/>
                </a:solidFill>
                <a:latin typeface="Arial"/>
                <a:cs typeface="Times New Roman" pitchFamily="18" charset="0"/>
              </a:rPr>
              <a:t>Immunomod</a:t>
            </a:r>
            <a:r>
              <a:rPr lang="tr-TR" sz="1700" b="1" kern="0" dirty="0">
                <a:solidFill>
                  <a:srgbClr val="002060"/>
                </a:solidFill>
                <a:latin typeface="Arial"/>
                <a:cs typeface="Times New Roman" pitchFamily="18" charset="0"/>
              </a:rPr>
              <a:t>ü</a:t>
            </a:r>
            <a:r>
              <a:rPr lang="en-US" sz="1700" b="1" kern="0" dirty="0" err="1">
                <a:solidFill>
                  <a:srgbClr val="002060"/>
                </a:solidFill>
                <a:latin typeface="Arial"/>
                <a:cs typeface="Times New Roman" pitchFamily="18" charset="0"/>
              </a:rPr>
              <a:t>lat</a:t>
            </a:r>
            <a:r>
              <a:rPr lang="tr-TR" sz="1700" b="1" kern="0" dirty="0">
                <a:solidFill>
                  <a:srgbClr val="002060"/>
                </a:solidFill>
                <a:latin typeface="Arial"/>
                <a:cs typeface="Times New Roman" pitchFamily="18" charset="0"/>
              </a:rPr>
              <a:t>ör</a:t>
            </a:r>
            <a:r>
              <a:rPr lang="en-US" sz="1700" b="1" kern="0" dirty="0">
                <a:solidFill>
                  <a:srgbClr val="002060"/>
                </a:solidFill>
                <a:latin typeface="Arial"/>
                <a:cs typeface="Times New Roman" pitchFamily="18" charset="0"/>
              </a:rPr>
              <a:t> </a:t>
            </a:r>
            <a:r>
              <a:rPr lang="tr-TR" sz="1700" b="1" kern="0" dirty="0">
                <a:solidFill>
                  <a:srgbClr val="002060"/>
                </a:solidFill>
                <a:latin typeface="Arial"/>
                <a:cs typeface="Times New Roman" pitchFamily="18" charset="0"/>
              </a:rPr>
              <a:t>etki</a:t>
            </a:r>
            <a:endParaRPr lang="en-US" sz="1700" b="1" kern="0" dirty="0">
              <a:solidFill>
                <a:srgbClr val="002060"/>
              </a:solidFill>
              <a:latin typeface="Arial"/>
              <a:cs typeface="Times New Roman" pitchFamily="18" charset="0"/>
            </a:endParaRPr>
          </a:p>
        </p:txBody>
      </p:sp>
      <p:sp>
        <p:nvSpPr>
          <p:cNvPr id="37" name="Text Box 14"/>
          <p:cNvSpPr txBox="1">
            <a:spLocks noChangeArrowheads="1"/>
          </p:cNvSpPr>
          <p:nvPr/>
        </p:nvSpPr>
        <p:spPr bwMode="auto">
          <a:xfrm>
            <a:off x="1851723" y="3645029"/>
            <a:ext cx="4176464" cy="353943"/>
          </a:xfrm>
          <a:prstGeom prst="rect">
            <a:avLst/>
          </a:prstGeom>
          <a:solidFill>
            <a:srgbClr val="7577C0">
              <a:lumMod val="20000"/>
              <a:lumOff val="80000"/>
            </a:srgbClr>
          </a:solidFill>
          <a:ln w="19050" algn="ctr">
            <a:solidFill>
              <a:srgbClr val="7577C0"/>
            </a:solidFill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r>
              <a:rPr lang="tr-TR" sz="1700" b="1" kern="0" dirty="0">
                <a:solidFill>
                  <a:srgbClr val="002060"/>
                </a:solidFill>
                <a:latin typeface="Arial"/>
                <a:cs typeface="Times New Roman" pitchFamily="18" charset="0"/>
              </a:rPr>
              <a:t>Hücre </a:t>
            </a:r>
            <a:r>
              <a:rPr lang="tr-TR" sz="1700" b="1" kern="0" dirty="0" err="1">
                <a:solidFill>
                  <a:srgbClr val="002060"/>
                </a:solidFill>
                <a:latin typeface="Arial"/>
                <a:cs typeface="Times New Roman" pitchFamily="18" charset="0"/>
              </a:rPr>
              <a:t>proliferasyonunda</a:t>
            </a:r>
            <a:r>
              <a:rPr lang="tr-TR" sz="1700" b="1" kern="0" dirty="0">
                <a:solidFill>
                  <a:srgbClr val="002060"/>
                </a:solidFill>
                <a:latin typeface="Arial"/>
                <a:cs typeface="Times New Roman" pitchFamily="18" charset="0"/>
              </a:rPr>
              <a:t> azalma</a:t>
            </a:r>
            <a:endParaRPr lang="en-US" sz="1700" b="1" kern="0" dirty="0">
              <a:solidFill>
                <a:srgbClr val="002060"/>
              </a:solidFill>
              <a:latin typeface="Arial"/>
              <a:cs typeface="Times New Roman" pitchFamily="18" charset="0"/>
            </a:endParaRPr>
          </a:p>
        </p:txBody>
      </p:sp>
      <p:sp>
        <p:nvSpPr>
          <p:cNvPr id="38" name="Text Box 13"/>
          <p:cNvSpPr txBox="1">
            <a:spLocks noChangeArrowheads="1"/>
          </p:cNvSpPr>
          <p:nvPr/>
        </p:nvSpPr>
        <p:spPr bwMode="auto">
          <a:xfrm>
            <a:off x="1847556" y="4509129"/>
            <a:ext cx="4176000" cy="353943"/>
          </a:xfrm>
          <a:prstGeom prst="rect">
            <a:avLst/>
          </a:prstGeom>
          <a:solidFill>
            <a:srgbClr val="7577C0">
              <a:lumMod val="20000"/>
              <a:lumOff val="80000"/>
            </a:srgbClr>
          </a:solidFill>
          <a:ln w="19050" algn="ctr">
            <a:solidFill>
              <a:srgbClr val="7577C0"/>
            </a:solidFill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r>
              <a:rPr lang="tr-TR" sz="1700" b="1" kern="0" dirty="0" err="1">
                <a:solidFill>
                  <a:srgbClr val="002060"/>
                </a:solidFill>
                <a:latin typeface="Arial"/>
                <a:cs typeface="Times New Roman" pitchFamily="18" charset="0"/>
              </a:rPr>
              <a:t>Uterus</a:t>
            </a:r>
            <a:r>
              <a:rPr lang="tr-TR" sz="1700" b="1" kern="0" dirty="0">
                <a:solidFill>
                  <a:srgbClr val="002060"/>
                </a:solidFill>
                <a:latin typeface="Arial"/>
                <a:cs typeface="Times New Roman" pitchFamily="18" charset="0"/>
              </a:rPr>
              <a:t> </a:t>
            </a:r>
            <a:r>
              <a:rPr lang="tr-TR" sz="1700" b="1" kern="0" dirty="0" err="1">
                <a:solidFill>
                  <a:srgbClr val="002060"/>
                </a:solidFill>
                <a:latin typeface="Arial"/>
                <a:cs typeface="Times New Roman" pitchFamily="18" charset="0"/>
              </a:rPr>
              <a:t>kontraktilitesinde</a:t>
            </a:r>
            <a:r>
              <a:rPr lang="tr-TR" sz="1700" b="1" kern="0" dirty="0">
                <a:solidFill>
                  <a:srgbClr val="002060"/>
                </a:solidFill>
                <a:latin typeface="Arial"/>
                <a:cs typeface="Times New Roman" pitchFamily="18" charset="0"/>
              </a:rPr>
              <a:t> azalma</a:t>
            </a:r>
            <a:endParaRPr lang="en-US" sz="1700" b="1" kern="0" dirty="0">
              <a:solidFill>
                <a:srgbClr val="002060"/>
              </a:solidFill>
              <a:latin typeface="Arial"/>
              <a:cs typeface="Times New Roman" pitchFamily="18" charset="0"/>
            </a:endParaRPr>
          </a:p>
        </p:txBody>
      </p:sp>
      <p:sp>
        <p:nvSpPr>
          <p:cNvPr id="39" name="Text Box 13"/>
          <p:cNvSpPr txBox="1">
            <a:spLocks noChangeArrowheads="1"/>
          </p:cNvSpPr>
          <p:nvPr/>
        </p:nvSpPr>
        <p:spPr bwMode="auto">
          <a:xfrm>
            <a:off x="1838660" y="4916781"/>
            <a:ext cx="4176464" cy="353943"/>
          </a:xfrm>
          <a:prstGeom prst="rect">
            <a:avLst/>
          </a:prstGeom>
          <a:solidFill>
            <a:srgbClr val="7577C0">
              <a:lumMod val="20000"/>
              <a:lumOff val="80000"/>
            </a:srgbClr>
          </a:solidFill>
          <a:ln w="19050" algn="ctr">
            <a:solidFill>
              <a:srgbClr val="7577C0"/>
            </a:solidFill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r>
              <a:rPr lang="tr-TR" sz="1700" b="1" kern="0" dirty="0">
                <a:solidFill>
                  <a:srgbClr val="002060"/>
                </a:solidFill>
                <a:latin typeface="Arial"/>
                <a:cs typeface="Times New Roman" pitchFamily="18" charset="0"/>
              </a:rPr>
              <a:t>Kanamada azalma</a:t>
            </a:r>
            <a:endParaRPr lang="en-US" sz="1700" b="1" kern="0" dirty="0">
              <a:solidFill>
                <a:srgbClr val="002060"/>
              </a:solidFill>
              <a:latin typeface="Arial"/>
              <a:cs typeface="Times New Roman" pitchFamily="18" charset="0"/>
            </a:endParaRPr>
          </a:p>
        </p:txBody>
      </p:sp>
      <p:sp>
        <p:nvSpPr>
          <p:cNvPr id="40" name="Text Box 13"/>
          <p:cNvSpPr txBox="1">
            <a:spLocks noChangeArrowheads="1"/>
          </p:cNvSpPr>
          <p:nvPr/>
        </p:nvSpPr>
        <p:spPr bwMode="auto">
          <a:xfrm>
            <a:off x="1847528" y="4077079"/>
            <a:ext cx="4176464" cy="353943"/>
          </a:xfrm>
          <a:prstGeom prst="rect">
            <a:avLst/>
          </a:prstGeom>
          <a:solidFill>
            <a:srgbClr val="7577C0">
              <a:lumMod val="20000"/>
              <a:lumOff val="80000"/>
            </a:srgbClr>
          </a:solidFill>
          <a:ln w="19050" algn="ctr">
            <a:solidFill>
              <a:srgbClr val="7577C0"/>
            </a:solidFill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r>
              <a:rPr lang="tr-TR" sz="1700" b="1" kern="0" dirty="0">
                <a:solidFill>
                  <a:srgbClr val="002060"/>
                </a:solidFill>
                <a:latin typeface="Arial"/>
                <a:cs typeface="Times New Roman" pitchFamily="18" charset="0"/>
              </a:rPr>
              <a:t>Hücre farklılaşmasında düzelme</a:t>
            </a:r>
            <a:endParaRPr lang="en-US" sz="1700" b="1" kern="0" dirty="0">
              <a:solidFill>
                <a:srgbClr val="002060"/>
              </a:solidFill>
              <a:latin typeface="Arial"/>
              <a:cs typeface="Times New Roman" pitchFamily="18" charset="0"/>
            </a:endParaRPr>
          </a:p>
        </p:txBody>
      </p:sp>
      <p:sp>
        <p:nvSpPr>
          <p:cNvPr id="41" name="Rettangolo arrotondato 37"/>
          <p:cNvSpPr/>
          <p:nvPr/>
        </p:nvSpPr>
        <p:spPr bwMode="auto">
          <a:xfrm>
            <a:off x="4791428" y="1556792"/>
            <a:ext cx="2746699" cy="576064"/>
          </a:xfrm>
          <a:prstGeom prst="roundRect">
            <a:avLst/>
          </a:prstGeom>
          <a:solidFill>
            <a:srgbClr val="C7C8E5"/>
          </a:solidFill>
          <a:ln w="19050" cap="flat" cmpd="sng" algn="ctr">
            <a:solidFill>
              <a:srgbClr val="7577C0"/>
            </a:solidFill>
            <a:prstDash val="solid"/>
            <a:round/>
            <a:headEnd type="none" w="med" len="med"/>
            <a:tailEnd type="none" w="med" len="me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anchor="ctr"/>
          <a:lstStyle/>
          <a:p>
            <a:pPr algn="ctr" eaLnBrk="0" hangingPunct="0">
              <a:defRPr/>
            </a:pPr>
            <a:r>
              <a:rPr lang="en-US" sz="3000" b="1" kern="0" dirty="0">
                <a:solidFill>
                  <a:srgbClr val="2D2DB9">
                    <a:lumMod val="50000"/>
                  </a:srgbClr>
                </a:solidFill>
                <a:latin typeface="Arial"/>
                <a:cs typeface="Times New Roman" pitchFamily="18" charset="0"/>
              </a:rPr>
              <a:t>Progestin</a:t>
            </a:r>
            <a:r>
              <a:rPr lang="tr-TR" sz="3000" b="1" kern="0" dirty="0" err="1">
                <a:solidFill>
                  <a:srgbClr val="2D2DB9">
                    <a:lumMod val="50000"/>
                  </a:srgbClr>
                </a:solidFill>
                <a:latin typeface="Arial"/>
                <a:cs typeface="Times New Roman" pitchFamily="18" charset="0"/>
              </a:rPr>
              <a:t>ler</a:t>
            </a:r>
            <a:endParaRPr lang="en-US" sz="3000" b="1" kern="0" dirty="0">
              <a:solidFill>
                <a:srgbClr val="2D2DB9">
                  <a:lumMod val="50000"/>
                </a:srgbClr>
              </a:solidFill>
              <a:latin typeface="Arial"/>
              <a:cs typeface="Times New Roman" pitchFamily="18" charset="0"/>
            </a:endParaRPr>
          </a:p>
        </p:txBody>
      </p:sp>
      <p:cxnSp>
        <p:nvCxnSpPr>
          <p:cNvPr id="42" name="Connettore 2 18"/>
          <p:cNvCxnSpPr>
            <a:cxnSpLocks noChangeShapeType="1"/>
          </p:cNvCxnSpPr>
          <p:nvPr/>
        </p:nvCxnSpPr>
        <p:spPr bwMode="auto">
          <a:xfrm rot="10800000" flipV="1">
            <a:off x="5016501" y="2205039"/>
            <a:ext cx="574675" cy="503237"/>
          </a:xfrm>
          <a:prstGeom prst="straightConnector1">
            <a:avLst/>
          </a:prstGeom>
          <a:noFill/>
          <a:ln w="19050" algn="ctr">
            <a:solidFill>
              <a:srgbClr val="7577C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3" name="Connettore 2 42"/>
          <p:cNvCxnSpPr>
            <a:cxnSpLocks noChangeShapeType="1"/>
          </p:cNvCxnSpPr>
          <p:nvPr/>
        </p:nvCxnSpPr>
        <p:spPr bwMode="auto">
          <a:xfrm>
            <a:off x="6527800" y="2205039"/>
            <a:ext cx="647700" cy="503237"/>
          </a:xfrm>
          <a:prstGeom prst="straightConnector1">
            <a:avLst/>
          </a:prstGeom>
          <a:noFill/>
          <a:ln w="19050" algn="ctr">
            <a:solidFill>
              <a:srgbClr val="7577C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val="19752536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oliennummernplatzhalter 3"/>
          <p:cNvSpPr txBox="1">
            <a:spLocks noGrp="1"/>
          </p:cNvSpPr>
          <p:nvPr/>
        </p:nvSpPr>
        <p:spPr bwMode="auto">
          <a:xfrm>
            <a:off x="8763000" y="6629400"/>
            <a:ext cx="1905000" cy="2286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>
            <a:spAutoFit/>
          </a:bodyPr>
          <a:lstStyle/>
          <a:p>
            <a:pPr algn="r" eaLnBrk="0" hangingPunct="0">
              <a:spcBef>
                <a:spcPct val="0"/>
              </a:spcBef>
              <a:defRPr/>
            </a:pPr>
            <a:fld id="{79EEDC3D-3A89-4B3E-A019-A0780223B50B}" type="slidenum">
              <a:rPr lang="en-US" sz="900">
                <a:solidFill>
                  <a:schemeClr val="bg2"/>
                </a:solidFill>
              </a:rPr>
              <a:pPr algn="r" eaLnBrk="0" hangingPunct="0">
                <a:spcBef>
                  <a:spcPct val="0"/>
                </a:spcBef>
                <a:defRPr/>
              </a:pPr>
              <a:t>3</a:t>
            </a:fld>
            <a:endParaRPr lang="en-US" sz="900">
              <a:solidFill>
                <a:schemeClr val="bg2"/>
              </a:solidFill>
            </a:endParaRPr>
          </a:p>
        </p:txBody>
      </p:sp>
      <p:sp>
        <p:nvSpPr>
          <p:cNvPr id="126979" name="Rectangle 21"/>
          <p:cNvSpPr>
            <a:spLocks noGrp="1" noChangeArrowheads="1"/>
          </p:cNvSpPr>
          <p:nvPr>
            <p:ph type="title" idx="4294967295"/>
          </p:nvPr>
        </p:nvSpPr>
        <p:spPr>
          <a:xfrm>
            <a:off x="838200" y="365126"/>
            <a:ext cx="10515600" cy="758076"/>
          </a:xfrm>
        </p:spPr>
        <p:txBody>
          <a:bodyPr/>
          <a:lstStyle/>
          <a:p>
            <a:pPr eaLnBrk="1" hangingPunct="1"/>
            <a:r>
              <a:rPr lang="en-US" dirty="0" smtClean="0">
                <a:solidFill>
                  <a:srgbClr val="FF0000"/>
                </a:solidFill>
              </a:rPr>
              <a:t>What is the impact of endometriosis?</a:t>
            </a:r>
          </a:p>
        </p:txBody>
      </p:sp>
      <p:sp>
        <p:nvSpPr>
          <p:cNvPr id="126980" name="Rectangle 22"/>
          <p:cNvSpPr>
            <a:spLocks noGrp="1" noChangeArrowheads="1"/>
          </p:cNvSpPr>
          <p:nvPr>
            <p:ph type="body" idx="4294967295"/>
          </p:nvPr>
        </p:nvSpPr>
        <p:spPr>
          <a:xfrm>
            <a:off x="1992313" y="1195389"/>
            <a:ext cx="8424862" cy="788987"/>
          </a:xfrm>
        </p:spPr>
        <p:txBody>
          <a:bodyPr/>
          <a:lstStyle/>
          <a:p>
            <a:pPr marL="361950" indent="-361950">
              <a:tabLst>
                <a:tab pos="361950" algn="l"/>
                <a:tab pos="1438275" algn="l"/>
              </a:tabLst>
            </a:pPr>
            <a:r>
              <a:rPr lang="en-US" sz="1200" dirty="0"/>
              <a:t>176 million women suffer from endometriosis worldwide</a:t>
            </a:r>
            <a:r>
              <a:rPr lang="en-US" sz="1200" baseline="30000" dirty="0"/>
              <a:t>1</a:t>
            </a:r>
          </a:p>
          <a:p>
            <a:pPr marL="361950" indent="-361950">
              <a:tabLst>
                <a:tab pos="361950" algn="l"/>
                <a:tab pos="1438275" algn="l"/>
              </a:tabLst>
            </a:pPr>
            <a:r>
              <a:rPr lang="en-GB" sz="1200" dirty="0"/>
              <a:t>Endometriosis places a high burden on society and the individual</a:t>
            </a:r>
            <a:r>
              <a:rPr lang="en-GB" sz="1200" baseline="30000" dirty="0"/>
              <a:t>2–6</a:t>
            </a:r>
            <a:endParaRPr lang="en-US" sz="1200" baseline="30000" dirty="0"/>
          </a:p>
          <a:p>
            <a:pPr marL="361950" indent="-361950">
              <a:tabLst>
                <a:tab pos="361950" algn="l"/>
                <a:tab pos="1438275" algn="l"/>
              </a:tabLst>
            </a:pPr>
            <a:endParaRPr lang="en-US" sz="1200" dirty="0"/>
          </a:p>
        </p:txBody>
      </p:sp>
      <p:sp>
        <p:nvSpPr>
          <p:cNvPr id="126981" name="Rectangle 7"/>
          <p:cNvSpPr>
            <a:spLocks noChangeArrowheads="1"/>
          </p:cNvSpPr>
          <p:nvPr/>
        </p:nvSpPr>
        <p:spPr bwMode="auto">
          <a:xfrm>
            <a:off x="1919288" y="-246063"/>
            <a:ext cx="8609012" cy="490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l">
              <a:spcBef>
                <a:spcPct val="0"/>
              </a:spcBef>
            </a:pPr>
            <a:endParaRPr lang="en-GB" sz="2800">
              <a:sym typeface="Gill Sans"/>
            </a:endParaRPr>
          </a:p>
        </p:txBody>
      </p:sp>
      <p:sp>
        <p:nvSpPr>
          <p:cNvPr id="126982" name="Text Box 4"/>
          <p:cNvSpPr txBox="1">
            <a:spLocks noChangeArrowheads="1"/>
          </p:cNvSpPr>
          <p:nvPr/>
        </p:nvSpPr>
        <p:spPr bwMode="auto">
          <a:xfrm>
            <a:off x="1808163" y="6257229"/>
            <a:ext cx="4000500" cy="488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36000" rIns="90000" bIns="36000" anchor="b">
            <a:spAutoFit/>
          </a:bodyPr>
          <a:lstStyle>
            <a:lvl1pPr marL="265113" indent="-265113" eaLnBrk="0" hangingPunct="0"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1pPr>
            <a:lvl2pPr marL="742950" indent="-285750" eaLnBrk="0" hangingPunct="0"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2pPr>
            <a:lvl3pPr marL="1143000" indent="-228600" eaLnBrk="0" hangingPunct="0"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 eaLnBrk="0" hangingPunct="0"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 eaLnBrk="0" hangingPunct="0"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algn="l" eaLnBrk="1" hangingPunct="1">
              <a:spcBef>
                <a:spcPct val="0"/>
              </a:spcBef>
              <a:buClr>
                <a:srgbClr val="4D4D4D"/>
              </a:buClr>
              <a:buFontTx/>
              <a:buAutoNum type="arabicPeriod"/>
            </a:pPr>
            <a:r>
              <a:rPr lang="en-GB" sz="900" b="0">
                <a:solidFill>
                  <a:srgbClr val="FF0000"/>
                </a:solidFill>
              </a:rPr>
              <a:t>Nnoaham KE et al. Fertil Steril 2011; 96: 366–373.</a:t>
            </a:r>
          </a:p>
          <a:p>
            <a:pPr algn="l" eaLnBrk="1" hangingPunct="1">
              <a:spcBef>
                <a:spcPct val="0"/>
              </a:spcBef>
              <a:buClr>
                <a:srgbClr val="4D4D4D"/>
              </a:buClr>
              <a:buFontTx/>
              <a:buAutoNum type="arabicPeriod"/>
            </a:pPr>
            <a:r>
              <a:rPr lang="en-GB" sz="900" b="0">
                <a:solidFill>
                  <a:srgbClr val="FF0000"/>
                </a:solidFill>
                <a:sym typeface="Gill Sans"/>
              </a:rPr>
              <a:t>Simoens S et al. Hum Reprod 2012; 27(5): 1292–1299.</a:t>
            </a:r>
          </a:p>
          <a:p>
            <a:pPr algn="l" eaLnBrk="1" hangingPunct="1">
              <a:spcBef>
                <a:spcPct val="0"/>
              </a:spcBef>
              <a:buClr>
                <a:srgbClr val="4D4D4D"/>
              </a:buClr>
              <a:buFontTx/>
              <a:buAutoNum type="arabicPeriod"/>
            </a:pPr>
            <a:r>
              <a:rPr lang="en-GB" sz="900" b="0">
                <a:solidFill>
                  <a:srgbClr val="FF0000"/>
                </a:solidFill>
                <a:sym typeface="Gill Sans"/>
              </a:rPr>
              <a:t>Mounsey AL et al. Am Fam Phys 2006</a:t>
            </a:r>
            <a:r>
              <a:rPr lang="de-DE" sz="900" b="0">
                <a:solidFill>
                  <a:srgbClr val="FF0000"/>
                </a:solidFill>
                <a:sym typeface="Gill Sans"/>
              </a:rPr>
              <a:t>; 74(4): 594–600.</a:t>
            </a:r>
            <a:endParaRPr lang="en-GB" sz="900" b="0">
              <a:solidFill>
                <a:srgbClr val="FF0000"/>
              </a:solidFill>
              <a:sym typeface="Gill Sans"/>
            </a:endParaRPr>
          </a:p>
        </p:txBody>
      </p:sp>
      <p:sp>
        <p:nvSpPr>
          <p:cNvPr id="126983" name="AutoShape 5"/>
          <p:cNvSpPr>
            <a:spLocks noChangeArrowheads="1"/>
          </p:cNvSpPr>
          <p:nvPr/>
        </p:nvSpPr>
        <p:spPr bwMode="auto">
          <a:xfrm rot="-5400000">
            <a:off x="2104090" y="1677051"/>
            <a:ext cx="3187985" cy="3935411"/>
          </a:xfrm>
          <a:prstGeom prst="homePlate">
            <a:avLst>
              <a:gd name="adj" fmla="val 30481"/>
            </a:avLst>
          </a:prstGeom>
          <a:solidFill>
            <a:srgbClr val="7577C0"/>
          </a:solidFill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b">
              <a:rot lat="0" lon="0" rev="4800000"/>
            </a:lightRig>
          </a:scene3d>
          <a:sp3d prstMaterial="matte">
            <a:bevelT w="127000" h="63500"/>
          </a:sp3d>
        </p:spPr>
        <p:txBody>
          <a:bodyPr rot="10800000" wrap="none" anchor="ctr">
            <a:flatTx/>
          </a:bodyPr>
          <a:lstStyle/>
          <a:p>
            <a:pPr>
              <a:lnSpc>
                <a:spcPct val="110000"/>
              </a:lnSpc>
              <a:spcBef>
                <a:spcPct val="25000"/>
              </a:spcBef>
            </a:pPr>
            <a:endParaRPr lang="en-US" sz="2000">
              <a:solidFill>
                <a:schemeClr val="bg1"/>
              </a:solidFill>
            </a:endParaRPr>
          </a:p>
        </p:txBody>
      </p:sp>
      <p:sp>
        <p:nvSpPr>
          <p:cNvPr id="126984" name="Text Box 6"/>
          <p:cNvSpPr txBox="1">
            <a:spLocks noChangeArrowheads="1"/>
          </p:cNvSpPr>
          <p:nvPr/>
        </p:nvSpPr>
        <p:spPr bwMode="auto">
          <a:xfrm>
            <a:off x="1952626" y="2776974"/>
            <a:ext cx="3651250" cy="21544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66700" indent="-266700" eaLnBrk="0" hangingPunct="0"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1pPr>
            <a:lvl2pPr marL="742950" indent="-285750" eaLnBrk="0" hangingPunct="0"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2pPr>
            <a:lvl3pPr marL="1143000" indent="-228600" eaLnBrk="0" hangingPunct="0"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 eaLnBrk="0" hangingPunct="0"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 eaLnBrk="0" hangingPunct="0"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algn="ctr" eaLnBrk="1" hangingPunct="1"/>
            <a:r>
              <a:rPr lang="en-GB" sz="2400" u="sng" dirty="0">
                <a:solidFill>
                  <a:schemeClr val="accent4">
                    <a:lumMod val="40000"/>
                    <a:lumOff val="60000"/>
                  </a:schemeClr>
                </a:solidFill>
              </a:rPr>
              <a:t>Increased</a:t>
            </a:r>
          </a:p>
          <a:p>
            <a:pPr eaLnBrk="1" hangingPunct="1"/>
            <a:endParaRPr lang="en-GB" sz="1200" dirty="0">
              <a:solidFill>
                <a:schemeClr val="bg1"/>
              </a:solidFill>
            </a:endParaRPr>
          </a:p>
          <a:p>
            <a:pPr algn="l" eaLnBrk="1" hangingPunct="1">
              <a:spcBef>
                <a:spcPct val="0"/>
              </a:spcBef>
              <a:buFontTx/>
              <a:buChar char="•"/>
            </a:pPr>
            <a:r>
              <a:rPr lang="en-GB" sz="2000" dirty="0">
                <a:solidFill>
                  <a:schemeClr val="bg1"/>
                </a:solidFill>
                <a:sym typeface="Gill Sans"/>
              </a:rPr>
              <a:t>Morbidity</a:t>
            </a:r>
          </a:p>
          <a:p>
            <a:pPr algn="l" eaLnBrk="1" hangingPunct="1">
              <a:spcBef>
                <a:spcPct val="0"/>
              </a:spcBef>
              <a:buFontTx/>
              <a:buChar char="•"/>
            </a:pPr>
            <a:r>
              <a:rPr lang="en-GB" sz="2000" dirty="0">
                <a:solidFill>
                  <a:schemeClr val="bg1"/>
                </a:solidFill>
                <a:sym typeface="Gill Sans"/>
              </a:rPr>
              <a:t>Absenteeism</a:t>
            </a:r>
          </a:p>
          <a:p>
            <a:pPr algn="l" eaLnBrk="1" hangingPunct="1">
              <a:spcBef>
                <a:spcPct val="0"/>
              </a:spcBef>
              <a:buFontTx/>
              <a:buChar char="•"/>
            </a:pPr>
            <a:r>
              <a:rPr lang="en-GB" sz="2000" dirty="0">
                <a:solidFill>
                  <a:schemeClr val="bg1"/>
                </a:solidFill>
                <a:sym typeface="Gill Sans"/>
              </a:rPr>
              <a:t>Socio-</a:t>
            </a:r>
            <a:r>
              <a:rPr lang="en-GB" sz="2000" dirty="0" smtClean="0">
                <a:solidFill>
                  <a:schemeClr val="bg1"/>
                </a:solidFill>
                <a:sym typeface="Gill Sans"/>
              </a:rPr>
              <a:t>economic cost</a:t>
            </a:r>
            <a:endParaRPr lang="en-GB" sz="2000" dirty="0">
              <a:solidFill>
                <a:schemeClr val="bg1"/>
              </a:solidFill>
              <a:sym typeface="Gill Sans"/>
            </a:endParaRPr>
          </a:p>
          <a:p>
            <a:pPr eaLnBrk="1" hangingPunct="1"/>
            <a:endParaRPr lang="en-GB" sz="2000" dirty="0">
              <a:solidFill>
                <a:schemeClr val="tx1"/>
              </a:solidFill>
            </a:endParaRPr>
          </a:p>
          <a:p>
            <a:pPr eaLnBrk="1" hangingPunct="1"/>
            <a:endParaRPr lang="en-US" sz="1800" b="0" dirty="0">
              <a:solidFill>
                <a:schemeClr val="tx1"/>
              </a:solidFill>
            </a:endParaRPr>
          </a:p>
        </p:txBody>
      </p:sp>
      <p:sp>
        <p:nvSpPr>
          <p:cNvPr id="126985" name="AutoShape 7"/>
          <p:cNvSpPr>
            <a:spLocks noChangeArrowheads="1"/>
          </p:cNvSpPr>
          <p:nvPr/>
        </p:nvSpPr>
        <p:spPr bwMode="auto">
          <a:xfrm rot="5400000">
            <a:off x="6396831" y="2399799"/>
            <a:ext cx="3184525" cy="3929061"/>
          </a:xfrm>
          <a:prstGeom prst="homePlate">
            <a:avLst>
              <a:gd name="adj" fmla="val 30710"/>
            </a:avLst>
          </a:prstGeom>
          <a:solidFill>
            <a:srgbClr val="7AB800"/>
          </a:solidFill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b">
              <a:rot lat="0" lon="0" rev="4800000"/>
            </a:lightRig>
          </a:scene3d>
          <a:sp3d prstMaterial="matte">
            <a:bevelT w="127000" h="63500"/>
          </a:sp3d>
        </p:spPr>
        <p:txBody>
          <a:bodyPr wrap="none" anchor="ctr">
            <a:flatTx/>
          </a:bodyPr>
          <a:lstStyle/>
          <a:p>
            <a:pPr>
              <a:lnSpc>
                <a:spcPct val="110000"/>
              </a:lnSpc>
              <a:spcBef>
                <a:spcPct val="25000"/>
              </a:spcBef>
            </a:pPr>
            <a:endParaRPr lang="en-US" sz="2000">
              <a:solidFill>
                <a:schemeClr val="bg1"/>
              </a:solidFill>
            </a:endParaRPr>
          </a:p>
        </p:txBody>
      </p:sp>
      <p:sp>
        <p:nvSpPr>
          <p:cNvPr id="126986" name="Text Box 8"/>
          <p:cNvSpPr txBox="1">
            <a:spLocks noChangeArrowheads="1"/>
          </p:cNvSpPr>
          <p:nvPr/>
        </p:nvSpPr>
        <p:spPr bwMode="auto">
          <a:xfrm>
            <a:off x="6096001" y="2748255"/>
            <a:ext cx="3841749" cy="21852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66700" indent="-266700" eaLnBrk="0" hangingPunct="0"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1pPr>
            <a:lvl2pPr marL="742950" indent="-285750" eaLnBrk="0" hangingPunct="0"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2pPr>
            <a:lvl3pPr marL="1143000" indent="-228600" eaLnBrk="0" hangingPunct="0"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 eaLnBrk="0" hangingPunct="0"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 eaLnBrk="0" hangingPunct="0"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algn="ctr" eaLnBrk="1" hangingPunct="1"/>
            <a:r>
              <a:rPr lang="en-GB" sz="2400" u="sng" dirty="0">
                <a:solidFill>
                  <a:schemeClr val="accent4">
                    <a:lumMod val="40000"/>
                    <a:lumOff val="60000"/>
                  </a:schemeClr>
                </a:solidFill>
              </a:rPr>
              <a:t>Reduced</a:t>
            </a:r>
          </a:p>
          <a:p>
            <a:pPr eaLnBrk="1" hangingPunct="1"/>
            <a:endParaRPr lang="en-GB" sz="1200" dirty="0">
              <a:solidFill>
                <a:schemeClr val="bg1"/>
              </a:solidFill>
            </a:endParaRPr>
          </a:p>
          <a:p>
            <a:pPr algn="l" eaLnBrk="1" hangingPunct="1">
              <a:spcBef>
                <a:spcPct val="0"/>
              </a:spcBef>
              <a:buFontTx/>
              <a:buChar char="•"/>
            </a:pPr>
            <a:r>
              <a:rPr lang="en-GB" sz="2000" dirty="0">
                <a:solidFill>
                  <a:schemeClr val="bg1"/>
                </a:solidFill>
                <a:sym typeface="Gill Sans"/>
              </a:rPr>
              <a:t>Quality of life</a:t>
            </a:r>
          </a:p>
          <a:p>
            <a:pPr algn="l" eaLnBrk="1" hangingPunct="1">
              <a:spcBef>
                <a:spcPct val="0"/>
              </a:spcBef>
              <a:buFontTx/>
              <a:buChar char="•"/>
            </a:pPr>
            <a:r>
              <a:rPr lang="en-GB" sz="2000" dirty="0">
                <a:solidFill>
                  <a:schemeClr val="bg1"/>
                </a:solidFill>
                <a:sym typeface="Gill Sans"/>
              </a:rPr>
              <a:t>Fertility </a:t>
            </a:r>
          </a:p>
          <a:p>
            <a:pPr algn="l" eaLnBrk="1" hangingPunct="1">
              <a:spcBef>
                <a:spcPct val="0"/>
              </a:spcBef>
              <a:buFontTx/>
              <a:buChar char="•"/>
            </a:pPr>
            <a:r>
              <a:rPr lang="en-GB" sz="2000" dirty="0">
                <a:solidFill>
                  <a:schemeClr val="bg1"/>
                </a:solidFill>
                <a:sym typeface="Gill Sans"/>
              </a:rPr>
              <a:t>Self-esteem</a:t>
            </a:r>
          </a:p>
          <a:p>
            <a:pPr algn="l" eaLnBrk="1" hangingPunct="1">
              <a:spcBef>
                <a:spcPct val="0"/>
              </a:spcBef>
              <a:buFontTx/>
              <a:buChar char="•"/>
            </a:pPr>
            <a:r>
              <a:rPr lang="en-GB" sz="2000" dirty="0">
                <a:solidFill>
                  <a:schemeClr val="bg1"/>
                </a:solidFill>
                <a:sym typeface="Gill Sans"/>
              </a:rPr>
              <a:t>Daily function</a:t>
            </a:r>
          </a:p>
          <a:p>
            <a:pPr algn="l" eaLnBrk="1" hangingPunct="1">
              <a:spcBef>
                <a:spcPct val="0"/>
              </a:spcBef>
              <a:buFontTx/>
              <a:buChar char="•"/>
            </a:pPr>
            <a:r>
              <a:rPr lang="en-GB" sz="2000" dirty="0" smtClean="0">
                <a:solidFill>
                  <a:schemeClr val="bg1"/>
                </a:solidFill>
                <a:sym typeface="Gill Sans"/>
              </a:rPr>
              <a:t>Educational opportunities</a:t>
            </a:r>
            <a:endParaRPr lang="en-US" sz="1800" b="0" dirty="0">
              <a:solidFill>
                <a:schemeClr val="tx1"/>
              </a:solidFill>
            </a:endParaRPr>
          </a:p>
        </p:txBody>
      </p:sp>
      <p:sp>
        <p:nvSpPr>
          <p:cNvPr id="126987" name="Text Box 4"/>
          <p:cNvSpPr txBox="1">
            <a:spLocks noChangeArrowheads="1"/>
          </p:cNvSpPr>
          <p:nvPr/>
        </p:nvSpPr>
        <p:spPr bwMode="auto">
          <a:xfrm>
            <a:off x="5591176" y="6257229"/>
            <a:ext cx="4246563" cy="488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36000" rIns="90000" bIns="36000" anchor="b">
            <a:spAutoFit/>
          </a:bodyPr>
          <a:lstStyle>
            <a:lvl1pPr marL="266700" indent="-266700" eaLnBrk="0" hangingPunct="0"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1pPr>
            <a:lvl2pPr marL="742950" indent="-285750" eaLnBrk="0" hangingPunct="0"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2pPr>
            <a:lvl3pPr marL="1143000" indent="-228600" eaLnBrk="0" hangingPunct="0"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 eaLnBrk="0" hangingPunct="0"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 eaLnBrk="0" hangingPunct="0"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algn="l" eaLnBrk="1" hangingPunct="1">
              <a:spcBef>
                <a:spcPct val="0"/>
              </a:spcBef>
              <a:buClr>
                <a:srgbClr val="4D4D4D"/>
              </a:buClr>
              <a:buFontTx/>
              <a:buAutoNum type="arabicPeriod" startAt="4"/>
            </a:pPr>
            <a:r>
              <a:rPr lang="en-GB" sz="900" b="0">
                <a:solidFill>
                  <a:srgbClr val="FF0000"/>
                </a:solidFill>
                <a:sym typeface="Gill Sans"/>
              </a:rPr>
              <a:t> Gao X et al. Curr Med Res Opin 2006; 22(9): 1787–1797.</a:t>
            </a:r>
          </a:p>
          <a:p>
            <a:pPr algn="l" eaLnBrk="1" hangingPunct="1">
              <a:spcBef>
                <a:spcPct val="0"/>
              </a:spcBef>
              <a:buClr>
                <a:srgbClr val="4D4D4D"/>
              </a:buClr>
              <a:buFontTx/>
              <a:buAutoNum type="arabicPeriod" startAt="4"/>
            </a:pPr>
            <a:r>
              <a:rPr lang="en-GB" sz="900" b="0">
                <a:solidFill>
                  <a:srgbClr val="FF0000"/>
                </a:solidFill>
                <a:sym typeface="Gill Sans"/>
              </a:rPr>
              <a:t> Bernuit D et al. J Endometriosis 2011; 3(2): 73–85.</a:t>
            </a:r>
          </a:p>
          <a:p>
            <a:pPr algn="l" eaLnBrk="1" hangingPunct="1">
              <a:spcBef>
                <a:spcPct val="0"/>
              </a:spcBef>
              <a:buClr>
                <a:srgbClr val="4D4D4D"/>
              </a:buClr>
              <a:buFontTx/>
              <a:buAutoNum type="arabicPeriod" startAt="4"/>
            </a:pPr>
            <a:r>
              <a:rPr lang="en-GB" sz="900" b="0">
                <a:solidFill>
                  <a:srgbClr val="FF0000"/>
                </a:solidFill>
                <a:sym typeface="Gill Sans"/>
              </a:rPr>
              <a:t> Fourquet J et al. Fertil Steril 2011; 96(1): 107–112.</a:t>
            </a:r>
          </a:p>
        </p:txBody>
      </p:sp>
    </p:spTree>
    <p:extLst>
      <p:ext uri="{BB962C8B-B14F-4D97-AF65-F5344CB8AC3E}">
        <p14:creationId xmlns:p14="http://schemas.microsoft.com/office/powerpoint/2010/main" val="4279321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4"/>
          <p:cNvSpPr>
            <a:spLocks noChangeArrowheads="1"/>
          </p:cNvSpPr>
          <p:nvPr/>
        </p:nvSpPr>
        <p:spPr bwMode="auto">
          <a:xfrm>
            <a:off x="3359696" y="927250"/>
            <a:ext cx="5852884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tr-TR" b="1" dirty="0" err="1">
                <a:solidFill>
                  <a:srgbClr val="FF0000"/>
                </a:solidFill>
                <a:latin typeface="Verdana" panose="020B0604030504040204" pitchFamily="34" charset="0"/>
              </a:rPr>
              <a:t>Progestinler</a:t>
            </a:r>
            <a:r>
              <a:rPr lang="tr-TR" b="1" dirty="0">
                <a:solidFill>
                  <a:srgbClr val="FF0000"/>
                </a:solidFill>
                <a:latin typeface="Verdana" panose="020B0604030504040204" pitchFamily="34" charset="0"/>
              </a:rPr>
              <a:t> ve Anti </a:t>
            </a:r>
            <a:r>
              <a:rPr lang="tr-TR" b="1" dirty="0" err="1">
                <a:solidFill>
                  <a:srgbClr val="FF0000"/>
                </a:solidFill>
                <a:latin typeface="Verdana" panose="020B0604030504040204" pitchFamily="34" charset="0"/>
              </a:rPr>
              <a:t>Progestinler</a:t>
            </a:r>
            <a:endParaRPr lang="en-GB" dirty="0">
              <a:solidFill>
                <a:srgbClr val="FF0000"/>
              </a:solidFill>
            </a:endParaRPr>
          </a:p>
        </p:txBody>
      </p:sp>
      <p:sp>
        <p:nvSpPr>
          <p:cNvPr id="3" name="Dikdörtgen 2"/>
          <p:cNvSpPr/>
          <p:nvPr/>
        </p:nvSpPr>
        <p:spPr>
          <a:xfrm>
            <a:off x="1703512" y="6156594"/>
            <a:ext cx="871296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600" dirty="0">
                <a:solidFill>
                  <a:srgbClr val="C00000"/>
                </a:solidFill>
                <a:hlinkClick r:id="rId3"/>
              </a:rPr>
              <a:t>ESHRE guideline: management of women with endometriosis</a:t>
            </a:r>
            <a:r>
              <a:rPr lang="tr-TR" sz="1600" dirty="0">
                <a:solidFill>
                  <a:srgbClr val="C00000"/>
                </a:solidFill>
              </a:rPr>
              <a:t>.</a:t>
            </a:r>
            <a:endParaRPr lang="en-US" sz="1600" dirty="0"/>
          </a:p>
          <a:p>
            <a:pPr algn="r"/>
            <a:r>
              <a:rPr lang="en-US" sz="1600" dirty="0"/>
              <a:t>Hum </a:t>
            </a:r>
            <a:r>
              <a:rPr lang="en-US" sz="1600" dirty="0" err="1"/>
              <a:t>Reprod</a:t>
            </a:r>
            <a:r>
              <a:rPr lang="en-US" sz="1600" dirty="0"/>
              <a:t>. </a:t>
            </a:r>
            <a:r>
              <a:rPr lang="en-US" sz="1600" b="1" dirty="0"/>
              <a:t>2014</a:t>
            </a:r>
            <a:r>
              <a:rPr lang="en-US" sz="1600" dirty="0"/>
              <a:t> Mar;29(3):400-12</a:t>
            </a: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07569" y="1583723"/>
            <a:ext cx="7704855" cy="4572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7419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7" name="İçerik Yer Tutucusu 2"/>
          <p:cNvSpPr>
            <a:spLocks noGrp="1"/>
          </p:cNvSpPr>
          <p:nvPr>
            <p:ph idx="1"/>
          </p:nvPr>
        </p:nvSpPr>
        <p:spPr>
          <a:xfrm>
            <a:off x="1847850" y="1063625"/>
            <a:ext cx="8229600" cy="5461000"/>
          </a:xfrm>
        </p:spPr>
        <p:txBody>
          <a:bodyPr>
            <a:normAutofit fontScale="85000" lnSpcReduction="20000"/>
          </a:bodyPr>
          <a:lstStyle/>
          <a:p>
            <a:pPr marL="0" indent="0">
              <a:spcBef>
                <a:spcPts val="0"/>
              </a:spcBef>
              <a:buNone/>
              <a:defRPr/>
            </a:pPr>
            <a:r>
              <a:rPr lang="tr-TR" b="1" dirty="0"/>
              <a:t> </a:t>
            </a:r>
            <a:endParaRPr lang="en-GB" dirty="0"/>
          </a:p>
          <a:p>
            <a:pPr>
              <a:spcBef>
                <a:spcPts val="0"/>
              </a:spcBef>
              <a:buFont typeface="Arial" charset="0"/>
              <a:buChar char="•"/>
              <a:defRPr/>
            </a:pPr>
            <a:r>
              <a:rPr lang="tr-TR" b="1" dirty="0"/>
              <a:t>Oral yol</a:t>
            </a:r>
            <a:endParaRPr lang="en-GB" dirty="0"/>
          </a:p>
          <a:p>
            <a:pPr lvl="1">
              <a:spcBef>
                <a:spcPts val="0"/>
              </a:spcBef>
              <a:buFont typeface="Arial" charset="0"/>
              <a:buChar char="–"/>
              <a:defRPr/>
            </a:pPr>
            <a:r>
              <a:rPr lang="en-US" dirty="0" smtClean="0"/>
              <a:t>NETA</a:t>
            </a:r>
            <a:endParaRPr lang="en-GB" dirty="0" smtClean="0"/>
          </a:p>
          <a:p>
            <a:pPr lvl="1">
              <a:spcBef>
                <a:spcPts val="0"/>
              </a:spcBef>
              <a:buFont typeface="Arial" charset="0"/>
              <a:buChar char="–"/>
              <a:defRPr/>
            </a:pPr>
            <a:r>
              <a:rPr lang="tr-TR" dirty="0" smtClean="0"/>
              <a:t>Didrogesteron</a:t>
            </a:r>
          </a:p>
          <a:p>
            <a:pPr lvl="1">
              <a:spcBef>
                <a:spcPts val="0"/>
              </a:spcBef>
              <a:buFont typeface="Arial" charset="0"/>
              <a:buChar char="–"/>
              <a:defRPr/>
            </a:pPr>
            <a:r>
              <a:rPr lang="tr-TR" dirty="0" smtClean="0"/>
              <a:t>Desogestrel </a:t>
            </a:r>
          </a:p>
          <a:p>
            <a:pPr lvl="1">
              <a:spcBef>
                <a:spcPts val="0"/>
              </a:spcBef>
              <a:buFont typeface="Arial" charset="0"/>
              <a:buChar char="–"/>
              <a:defRPr/>
            </a:pPr>
            <a:r>
              <a:rPr lang="tr-TR" dirty="0" smtClean="0"/>
              <a:t>MPA</a:t>
            </a:r>
          </a:p>
          <a:p>
            <a:pPr lvl="1">
              <a:spcBef>
                <a:spcPts val="0"/>
              </a:spcBef>
              <a:buFont typeface="Arial" charset="0"/>
              <a:buChar char="–"/>
              <a:defRPr/>
            </a:pPr>
            <a:r>
              <a:rPr lang="tr-TR" dirty="0" smtClean="0"/>
              <a:t>Drospirenon</a:t>
            </a:r>
          </a:p>
          <a:p>
            <a:pPr lvl="1">
              <a:spcBef>
                <a:spcPts val="0"/>
              </a:spcBef>
              <a:buFont typeface="Arial" charset="0"/>
              <a:buChar char="–"/>
              <a:defRPr/>
            </a:pPr>
            <a:r>
              <a:rPr lang="tr-TR" dirty="0" err="1" smtClean="0"/>
              <a:t>Nemegestrol</a:t>
            </a:r>
            <a:r>
              <a:rPr lang="tr-TR" dirty="0" smtClean="0"/>
              <a:t> asetat</a:t>
            </a:r>
            <a:endParaRPr lang="en-GB" dirty="0" smtClean="0"/>
          </a:p>
          <a:p>
            <a:pPr lvl="1">
              <a:spcBef>
                <a:spcPts val="0"/>
              </a:spcBef>
              <a:buFont typeface="Arial" charset="0"/>
              <a:buChar char="–"/>
              <a:defRPr/>
            </a:pPr>
            <a:r>
              <a:rPr lang="tr-TR" dirty="0" err="1" smtClean="0"/>
              <a:t>Dienogest</a:t>
            </a:r>
            <a:endParaRPr lang="en-US" dirty="0" smtClean="0"/>
          </a:p>
          <a:p>
            <a:pPr lvl="1">
              <a:spcBef>
                <a:spcPts val="0"/>
              </a:spcBef>
              <a:buFont typeface="Arial" charset="0"/>
              <a:buChar char="–"/>
              <a:defRPr/>
            </a:pPr>
            <a:endParaRPr lang="en-GB" dirty="0" smtClean="0"/>
          </a:p>
          <a:p>
            <a:pPr>
              <a:spcBef>
                <a:spcPts val="0"/>
              </a:spcBef>
              <a:buFont typeface="Arial" charset="0"/>
              <a:buChar char="•"/>
              <a:defRPr/>
            </a:pPr>
            <a:r>
              <a:rPr lang="tr-TR" b="1" dirty="0" err="1"/>
              <a:t>İntramüsküler</a:t>
            </a:r>
            <a:r>
              <a:rPr lang="tr-TR" b="1" dirty="0"/>
              <a:t> yol</a:t>
            </a:r>
            <a:endParaRPr lang="en-GB" dirty="0"/>
          </a:p>
          <a:p>
            <a:pPr lvl="1">
              <a:spcBef>
                <a:spcPts val="0"/>
              </a:spcBef>
              <a:buFont typeface="Arial" charset="0"/>
              <a:buChar char="–"/>
              <a:defRPr/>
            </a:pPr>
            <a:r>
              <a:rPr lang="tr-TR" dirty="0" err="1" smtClean="0"/>
              <a:t>Medroksiprogesteron</a:t>
            </a:r>
            <a:r>
              <a:rPr lang="tr-TR" dirty="0" smtClean="0"/>
              <a:t> asetat</a:t>
            </a:r>
            <a:endParaRPr lang="en-US" dirty="0" smtClean="0"/>
          </a:p>
          <a:p>
            <a:pPr lvl="1">
              <a:spcBef>
                <a:spcPts val="0"/>
              </a:spcBef>
              <a:buFont typeface="Arial" charset="0"/>
              <a:buChar char="–"/>
              <a:defRPr/>
            </a:pPr>
            <a:endParaRPr lang="en-US" dirty="0" smtClean="0"/>
          </a:p>
          <a:p>
            <a:pPr>
              <a:spcBef>
                <a:spcPts val="0"/>
              </a:spcBef>
              <a:buFont typeface="Arial" charset="0"/>
              <a:buChar char="•"/>
              <a:defRPr/>
            </a:pPr>
            <a:r>
              <a:rPr lang="en-US" b="1" dirty="0" err="1"/>
              <a:t>Va</a:t>
            </a:r>
            <a:r>
              <a:rPr lang="tr-TR" b="1" dirty="0"/>
              <a:t>j</a:t>
            </a:r>
            <a:r>
              <a:rPr lang="en-US" b="1" dirty="0" err="1"/>
              <a:t>inal</a:t>
            </a:r>
            <a:r>
              <a:rPr lang="en-US" b="1" dirty="0"/>
              <a:t> </a:t>
            </a:r>
            <a:r>
              <a:rPr lang="tr-TR" b="1" dirty="0"/>
              <a:t>yol</a:t>
            </a:r>
            <a:endParaRPr lang="en-GB" dirty="0"/>
          </a:p>
          <a:p>
            <a:pPr lvl="1">
              <a:spcBef>
                <a:spcPts val="0"/>
              </a:spcBef>
              <a:buFont typeface="Arial" charset="0"/>
              <a:buChar char="–"/>
              <a:defRPr/>
            </a:pPr>
            <a:r>
              <a:rPr lang="en-US" dirty="0" err="1" smtClean="0"/>
              <a:t>Progesteron</a:t>
            </a:r>
            <a:endParaRPr lang="en-US" dirty="0" smtClean="0"/>
          </a:p>
          <a:p>
            <a:pPr lvl="1">
              <a:spcBef>
                <a:spcPts val="0"/>
              </a:spcBef>
              <a:buFont typeface="Arial" charset="0"/>
              <a:buChar char="–"/>
              <a:defRPr/>
            </a:pPr>
            <a:endParaRPr lang="en-GB" dirty="0" smtClean="0"/>
          </a:p>
          <a:p>
            <a:pPr>
              <a:spcBef>
                <a:spcPts val="0"/>
              </a:spcBef>
              <a:buFont typeface="Arial" charset="0"/>
              <a:buChar char="•"/>
              <a:defRPr/>
            </a:pPr>
            <a:r>
              <a:rPr lang="tr-TR" b="1" dirty="0" err="1"/>
              <a:t>İntrauterin</a:t>
            </a:r>
            <a:r>
              <a:rPr lang="tr-TR" b="1" dirty="0"/>
              <a:t> yol</a:t>
            </a:r>
            <a:endParaRPr lang="tr-TR" dirty="0"/>
          </a:p>
          <a:p>
            <a:pPr lvl="1">
              <a:spcBef>
                <a:spcPts val="0"/>
              </a:spcBef>
              <a:buFont typeface="Arial" charset="0"/>
              <a:buChar char="–"/>
              <a:defRPr/>
            </a:pPr>
            <a:r>
              <a:rPr lang="tr-TR" dirty="0" err="1" smtClean="0"/>
              <a:t>Levonorgestrel</a:t>
            </a:r>
            <a:r>
              <a:rPr lang="tr-TR" dirty="0" smtClean="0"/>
              <a:t> salgılayan </a:t>
            </a:r>
            <a:r>
              <a:rPr lang="tr-TR" dirty="0" err="1" smtClean="0"/>
              <a:t>RİA’lar</a:t>
            </a:r>
            <a:endParaRPr lang="en-US" dirty="0" smtClean="0"/>
          </a:p>
          <a:p>
            <a:pPr lvl="1">
              <a:spcBef>
                <a:spcPts val="0"/>
              </a:spcBef>
              <a:buFont typeface="Arial" charset="0"/>
              <a:buChar char="–"/>
              <a:defRPr/>
            </a:pPr>
            <a:endParaRPr lang="en-GB" dirty="0" smtClean="0"/>
          </a:p>
          <a:p>
            <a:pPr>
              <a:spcBef>
                <a:spcPts val="0"/>
              </a:spcBef>
              <a:buFont typeface="Arial" charset="0"/>
              <a:buChar char="•"/>
              <a:defRPr/>
            </a:pPr>
            <a:r>
              <a:rPr lang="tr-TR" b="1" dirty="0" err="1"/>
              <a:t>İmplant</a:t>
            </a:r>
            <a:endParaRPr lang="tr-TR" b="1" dirty="0"/>
          </a:p>
          <a:p>
            <a:pPr lvl="1">
              <a:spcBef>
                <a:spcPts val="0"/>
              </a:spcBef>
              <a:buFont typeface="Arial" charset="0"/>
              <a:buChar char="–"/>
              <a:defRPr/>
            </a:pPr>
            <a:r>
              <a:rPr lang="tr-TR" dirty="0" err="1" smtClean="0"/>
              <a:t>Etonogestrel</a:t>
            </a:r>
            <a:endParaRPr lang="en-GB" dirty="0" smtClean="0"/>
          </a:p>
        </p:txBody>
      </p:sp>
      <p:pic>
        <p:nvPicPr>
          <p:cNvPr id="56323" name="DISEGNO.mpg">
            <a:hlinkClick r:id="" action="ppaction://media"/>
          </p:cNvPr>
          <p:cNvPicPr>
            <a:picLocks noRot="1" noChangeAspect="1" noChangeArrowheads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20"/>
          <a:stretch>
            <a:fillRect/>
          </a:stretch>
        </p:blipFill>
        <p:spPr bwMode="auto">
          <a:xfrm>
            <a:off x="8256589" y="3284538"/>
            <a:ext cx="1368425" cy="1441450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256241" y="1565522"/>
            <a:ext cx="1344149" cy="151216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6325" name="Picture 4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67700" y="4941888"/>
            <a:ext cx="1322388" cy="1441450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ttangolo 6"/>
          <p:cNvSpPr/>
          <p:nvPr/>
        </p:nvSpPr>
        <p:spPr>
          <a:xfrm>
            <a:off x="2351585" y="188913"/>
            <a:ext cx="758733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tr-TR" sz="2800" kern="0" dirty="0">
                <a:solidFill>
                  <a:srgbClr val="FF0000"/>
                </a:solidFill>
                <a:latin typeface="Arial"/>
                <a:ea typeface="MS PGothic"/>
                <a:cs typeface="Times New Roman" pitchFamily="18" charset="0"/>
              </a:rPr>
              <a:t>Jinekolojik hastalıklarda kullanılan p</a:t>
            </a:r>
            <a:r>
              <a:rPr lang="en-US" sz="2800" kern="0" dirty="0" err="1">
                <a:solidFill>
                  <a:srgbClr val="FF0000"/>
                </a:solidFill>
                <a:latin typeface="Arial"/>
                <a:ea typeface="MS PGothic"/>
                <a:cs typeface="Times New Roman" pitchFamily="18" charset="0"/>
              </a:rPr>
              <a:t>rogestin</a:t>
            </a:r>
            <a:r>
              <a:rPr lang="tr-TR" sz="2800" kern="0" dirty="0" err="1">
                <a:solidFill>
                  <a:srgbClr val="FF0000"/>
                </a:solidFill>
                <a:latin typeface="Arial"/>
                <a:ea typeface="MS PGothic"/>
                <a:cs typeface="Times New Roman" pitchFamily="18" charset="0"/>
              </a:rPr>
              <a:t>ler</a:t>
            </a:r>
            <a:endParaRPr lang="it-IT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0295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Başlık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tr-TR" dirty="0" err="1" smtClean="0"/>
              <a:t>Rektovajinal</a:t>
            </a:r>
            <a:r>
              <a:rPr lang="tr-TR" dirty="0" smtClean="0"/>
              <a:t> </a:t>
            </a:r>
            <a:r>
              <a:rPr lang="tr-TR" dirty="0" err="1" smtClean="0"/>
              <a:t>endometriozis</a:t>
            </a:r>
            <a:r>
              <a:rPr lang="tr-TR" dirty="0" smtClean="0"/>
              <a:t> ve ameliyat sonrası ağrı tedavisi (n=90)</a:t>
            </a:r>
            <a:endParaRPr lang="en-GB" dirty="0" smtClean="0"/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8537575" y="6165850"/>
            <a:ext cx="17843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2075" tIns="46038" rIns="92075" bIns="46038">
            <a:spAutoFit/>
          </a:bodyPr>
          <a:lstStyle/>
          <a:p>
            <a:pPr eaLnBrk="0" hangingPunct="0">
              <a:defRPr/>
            </a:pPr>
            <a:r>
              <a:rPr lang="en-US" sz="2000" dirty="0" err="1">
                <a:solidFill>
                  <a:srgbClr val="FF0000"/>
                </a:solidFill>
                <a:cs typeface="Times New Roman" pitchFamily="18" charset="0"/>
              </a:rPr>
              <a:t>Vercellini</a:t>
            </a:r>
            <a:r>
              <a:rPr lang="en-US" sz="2000" dirty="0">
                <a:solidFill>
                  <a:srgbClr val="FF0000"/>
                </a:solidFill>
                <a:cs typeface="Times New Roman" pitchFamily="18" charset="0"/>
              </a:rPr>
              <a:t>. </a:t>
            </a:r>
            <a:r>
              <a:rPr lang="tr-TR" sz="2000" dirty="0">
                <a:solidFill>
                  <a:srgbClr val="FF0000"/>
                </a:solidFill>
                <a:cs typeface="Times New Roman" pitchFamily="18" charset="0"/>
              </a:rPr>
              <a:t>2012</a:t>
            </a:r>
            <a:endParaRPr lang="en-US" sz="2000" dirty="0">
              <a:solidFill>
                <a:srgbClr val="FF0000"/>
              </a:solidFill>
              <a:cs typeface="Times New Roman" pitchFamily="18" charset="0"/>
            </a:endParaRPr>
          </a:p>
        </p:txBody>
      </p:sp>
      <p:sp>
        <p:nvSpPr>
          <p:cNvPr id="57348" name="Rectangle 3"/>
          <p:cNvSpPr txBox="1">
            <a:spLocks noChangeArrowheads="1"/>
          </p:cNvSpPr>
          <p:nvPr/>
        </p:nvSpPr>
        <p:spPr bwMode="auto">
          <a:xfrm>
            <a:off x="1919288" y="2133600"/>
            <a:ext cx="8229600" cy="3849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800100" indent="-3429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tr-TR" sz="2800" dirty="0">
                <a:solidFill>
                  <a:srgbClr val="C00000"/>
                </a:solidFill>
                <a:latin typeface="Calibri" panose="020F0502020204030204" pitchFamily="34" charset="0"/>
              </a:rPr>
              <a:t>Sürekli KOK </a:t>
            </a:r>
            <a:r>
              <a:rPr lang="tr-TR" sz="2800" dirty="0" err="1">
                <a:solidFill>
                  <a:srgbClr val="C00000"/>
                </a:solidFill>
                <a:latin typeface="Calibri" panose="020F0502020204030204" pitchFamily="34" charset="0"/>
              </a:rPr>
              <a:t>vs</a:t>
            </a:r>
            <a:r>
              <a:rPr lang="tr-TR" sz="2800" dirty="0">
                <a:solidFill>
                  <a:srgbClr val="C00000"/>
                </a:solidFill>
                <a:latin typeface="Calibri" panose="020F0502020204030204" pitchFamily="34" charset="0"/>
              </a:rPr>
              <a:t> NET-</a:t>
            </a:r>
            <a:r>
              <a:rPr lang="tr-TR" sz="2800" dirty="0" err="1">
                <a:solidFill>
                  <a:srgbClr val="C00000"/>
                </a:solidFill>
                <a:latin typeface="Calibri" panose="020F0502020204030204" pitchFamily="34" charset="0"/>
              </a:rPr>
              <a:t>Ac</a:t>
            </a:r>
            <a:r>
              <a:rPr lang="tr-TR" sz="2800" dirty="0">
                <a:solidFill>
                  <a:srgbClr val="C00000"/>
                </a:solidFill>
                <a:latin typeface="Calibri" panose="020F0502020204030204" pitchFamily="34" charset="0"/>
              </a:rPr>
              <a:t> (2.5 mg)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en-US" sz="2800" dirty="0">
              <a:latin typeface="Calibri" panose="020F0502020204030204" pitchFamily="34" charset="0"/>
            </a:endParaRP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tr-TR" sz="2800" dirty="0">
              <a:latin typeface="Calibri" panose="020F0502020204030204" pitchFamily="34" charset="0"/>
            </a:endParaRP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tr-TR" sz="2800" dirty="0">
                <a:latin typeface="Calibri" panose="020F0502020204030204" pitchFamily="34" charset="0"/>
              </a:rPr>
              <a:t>12 ay sonra tatmin oranı:</a:t>
            </a:r>
          </a:p>
          <a:p>
            <a:pPr lvl="1" eaLnBrk="1" hangingPunct="1">
              <a:lnSpc>
                <a:spcPct val="9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tr-TR" sz="2800" dirty="0">
                <a:solidFill>
                  <a:srgbClr val="7030A0"/>
                </a:solidFill>
                <a:latin typeface="Calibri" panose="020F0502020204030204" pitchFamily="34" charset="0"/>
              </a:rPr>
              <a:t>KOK		%62</a:t>
            </a:r>
          </a:p>
          <a:p>
            <a:pPr lvl="1" eaLnBrk="1" hangingPunct="1">
              <a:lnSpc>
                <a:spcPct val="9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tr-TR" sz="2800" dirty="0">
                <a:solidFill>
                  <a:srgbClr val="7030A0"/>
                </a:solidFill>
                <a:latin typeface="Calibri" panose="020F0502020204030204" pitchFamily="34" charset="0"/>
              </a:rPr>
              <a:t>NET-</a:t>
            </a:r>
            <a:r>
              <a:rPr lang="tr-TR" sz="2800" dirty="0" err="1">
                <a:solidFill>
                  <a:srgbClr val="7030A0"/>
                </a:solidFill>
                <a:latin typeface="Calibri" panose="020F0502020204030204" pitchFamily="34" charset="0"/>
              </a:rPr>
              <a:t>Ac</a:t>
            </a:r>
            <a:r>
              <a:rPr lang="tr-TR" sz="2800" dirty="0">
                <a:solidFill>
                  <a:srgbClr val="7030A0"/>
                </a:solidFill>
                <a:latin typeface="Calibri" panose="020F0502020204030204" pitchFamily="34" charset="0"/>
              </a:rPr>
              <a:t> 	%73</a:t>
            </a:r>
            <a:endParaRPr lang="en-US" sz="2800" dirty="0">
              <a:latin typeface="Calibri" panose="020F0502020204030204" pitchFamily="34" charset="0"/>
            </a:endParaRP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tr-TR" sz="2800" dirty="0">
              <a:latin typeface="Calibri" panose="020F0502020204030204" pitchFamily="34" charset="0"/>
            </a:endParaRP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en-US" sz="2800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17951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ttangolo 6"/>
          <p:cNvSpPr>
            <a:spLocks noChangeArrowheads="1"/>
          </p:cNvSpPr>
          <p:nvPr/>
        </p:nvSpPr>
        <p:spPr bwMode="auto">
          <a:xfrm>
            <a:off x="1709739" y="998539"/>
            <a:ext cx="8764587" cy="646331"/>
          </a:xfrm>
          <a:prstGeom prst="rect">
            <a:avLst/>
          </a:prstGeom>
          <a:noFill/>
          <a:ln w="9525">
            <a:solidFill>
              <a:srgbClr val="FFCC99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kumimoji="1" lang="tr-TR" sz="1800" b="1" i="1" dirty="0">
                <a:solidFill>
                  <a:srgbClr val="FF0000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O</a:t>
            </a:r>
            <a:r>
              <a:rPr kumimoji="1" lang="en-US" sz="1800" b="1" i="1" dirty="0" err="1">
                <a:solidFill>
                  <a:srgbClr val="FF0000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ral</a:t>
            </a:r>
            <a:r>
              <a:rPr kumimoji="1" lang="en-US" sz="1800" b="1" i="1" dirty="0">
                <a:solidFill>
                  <a:srgbClr val="FF0000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 </a:t>
            </a:r>
            <a:r>
              <a:rPr kumimoji="1" lang="en-US" sz="1800" b="1" i="1" dirty="0" err="1">
                <a:solidFill>
                  <a:srgbClr val="FF0000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etin</a:t>
            </a:r>
            <a:r>
              <a:rPr kumimoji="1" lang="tr-TR" sz="1800" b="1" i="1" dirty="0">
                <a:solidFill>
                  <a:srgbClr val="FF0000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i</a:t>
            </a:r>
            <a:r>
              <a:rPr kumimoji="1" lang="en-US" sz="1800" b="1" i="1" dirty="0">
                <a:solidFill>
                  <a:srgbClr val="FF0000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l E2, 0.01 mg, </a:t>
            </a:r>
            <a:r>
              <a:rPr kumimoji="1" lang="tr-TR" sz="1800" b="1" i="1" dirty="0">
                <a:solidFill>
                  <a:srgbClr val="FF0000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artı si</a:t>
            </a:r>
            <a:r>
              <a:rPr kumimoji="1" lang="en-US" sz="1800" b="1" i="1" dirty="0" err="1">
                <a:solidFill>
                  <a:srgbClr val="FF0000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proteron</a:t>
            </a:r>
            <a:r>
              <a:rPr kumimoji="1" lang="en-US" sz="1800" b="1" i="1" dirty="0">
                <a:solidFill>
                  <a:srgbClr val="FF0000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 a</a:t>
            </a:r>
            <a:r>
              <a:rPr kumimoji="1" lang="tr-TR" sz="1800" b="1" i="1" dirty="0">
                <a:solidFill>
                  <a:srgbClr val="FF0000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s</a:t>
            </a:r>
            <a:r>
              <a:rPr kumimoji="1" lang="en-US" sz="1800" b="1" i="1" dirty="0" err="1">
                <a:solidFill>
                  <a:srgbClr val="FF0000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etat</a:t>
            </a:r>
            <a:r>
              <a:rPr kumimoji="1" lang="en-US" sz="1800" b="1" i="1" dirty="0">
                <a:solidFill>
                  <a:srgbClr val="FF0000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, 3 mg/</a:t>
            </a:r>
            <a:r>
              <a:rPr kumimoji="1" lang="tr-TR" sz="1800" b="1" i="1" dirty="0">
                <a:solidFill>
                  <a:srgbClr val="FF0000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gün</a:t>
            </a:r>
            <a:r>
              <a:rPr kumimoji="1" lang="en-US" sz="1800" b="1" i="1" dirty="0">
                <a:solidFill>
                  <a:srgbClr val="FF0000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,</a:t>
            </a:r>
          </a:p>
          <a:p>
            <a:pPr algn="ctr" eaLnBrk="1" hangingPunct="1"/>
            <a:r>
              <a:rPr kumimoji="1" lang="en-US" sz="1800" b="1" i="1" dirty="0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or </a:t>
            </a:r>
            <a:r>
              <a:rPr kumimoji="1" lang="en-US" sz="1800" b="1" i="1" dirty="0" err="1">
                <a:solidFill>
                  <a:srgbClr val="FF0000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noretindron</a:t>
            </a:r>
            <a:r>
              <a:rPr kumimoji="1" lang="en-US" sz="1800" b="1" i="1" dirty="0">
                <a:solidFill>
                  <a:srgbClr val="FF0000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 a</a:t>
            </a:r>
            <a:r>
              <a:rPr kumimoji="1" lang="tr-TR" sz="1800" b="1" i="1" dirty="0">
                <a:solidFill>
                  <a:srgbClr val="FF0000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s</a:t>
            </a:r>
            <a:r>
              <a:rPr kumimoji="1" lang="en-US" sz="1800" b="1" i="1" dirty="0" err="1">
                <a:solidFill>
                  <a:srgbClr val="FF0000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etat</a:t>
            </a:r>
            <a:r>
              <a:rPr kumimoji="1" lang="en-US" sz="1800" b="1" i="1" dirty="0">
                <a:solidFill>
                  <a:srgbClr val="FF0000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 2.5 mg/</a:t>
            </a:r>
            <a:r>
              <a:rPr kumimoji="1" lang="tr-TR" sz="1800" b="1" i="1" dirty="0">
                <a:solidFill>
                  <a:srgbClr val="FF0000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gün ile sürekli tedavi</a:t>
            </a:r>
            <a:endParaRPr kumimoji="1" lang="it-IT" sz="1800" b="1" i="1" dirty="0">
              <a:solidFill>
                <a:srgbClr val="FF0000"/>
              </a:solidFill>
              <a:latin typeface="Arial" panose="020B0604020202020204" pitchFamily="34" charset="0"/>
              <a:ea typeface="MS PGothic" panose="020B0600070205080204" pitchFamily="34" charset="-128"/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 rotWithShape="1">
          <a:blip r:embed="rId3" cstate="print"/>
          <a:srcRect l="2381" r="51051"/>
          <a:stretch/>
        </p:blipFill>
        <p:spPr bwMode="auto">
          <a:xfrm>
            <a:off x="2351584" y="2332093"/>
            <a:ext cx="3258044" cy="275309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0" endPos="28000" dist="5000" dir="5400000" sy="-100000" algn="bl" rotWithShape="0"/>
          </a:effectLst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 rotWithShape="1">
          <a:blip r:embed="rId3" cstate="print"/>
          <a:srcRect l="47429" r="4482"/>
          <a:stretch/>
        </p:blipFill>
        <p:spPr bwMode="auto">
          <a:xfrm>
            <a:off x="6547986" y="2323700"/>
            <a:ext cx="3364438" cy="275309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0" endPos="28000" dist="5000" dir="5400000" sy="-100000" algn="bl" rotWithShape="0"/>
          </a:effectLst>
        </p:spPr>
      </p:pic>
      <p:sp>
        <p:nvSpPr>
          <p:cNvPr id="17" name="Rettangolo 16"/>
          <p:cNvSpPr>
            <a:spLocks noChangeArrowheads="1"/>
          </p:cNvSpPr>
          <p:nvPr/>
        </p:nvSpPr>
        <p:spPr bwMode="auto">
          <a:xfrm>
            <a:off x="7326313" y="6551614"/>
            <a:ext cx="3187700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 eaLnBrk="1" hangingPunct="1"/>
            <a:r>
              <a:rPr kumimoji="1" lang="en-US" sz="1100" i="1">
                <a:solidFill>
                  <a:srgbClr val="FF0000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Vercellini P. et al. Fertil Steril. 2005</a:t>
            </a:r>
          </a:p>
        </p:txBody>
      </p:sp>
      <p:sp>
        <p:nvSpPr>
          <p:cNvPr id="7" name="Rettangolo 7"/>
          <p:cNvSpPr>
            <a:spLocks noChangeArrowheads="1"/>
          </p:cNvSpPr>
          <p:nvPr/>
        </p:nvSpPr>
        <p:spPr bwMode="auto">
          <a:xfrm>
            <a:off x="1918696" y="5445133"/>
            <a:ext cx="8569918" cy="708025"/>
          </a:xfrm>
          <a:prstGeom prst="rect">
            <a:avLst/>
          </a:prstGeom>
          <a:solidFill>
            <a:srgbClr val="CCECFF"/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spAutoFit/>
          </a:bodyPr>
          <a:lstStyle/>
          <a:p>
            <a:pPr algn="ctr">
              <a:defRPr/>
            </a:pPr>
            <a:r>
              <a:rPr kumimoji="1" lang="tr-TR" sz="2000" b="1" dirty="0">
                <a:solidFill>
                  <a:srgbClr val="FF0000"/>
                </a:solidFill>
                <a:latin typeface="Arial" charset="0"/>
                <a:ea typeface="ＭＳ Ｐゴシック" pitchFamily="1" charset="-128"/>
              </a:rPr>
              <a:t>Düşük doz </a:t>
            </a:r>
            <a:r>
              <a:rPr kumimoji="1" lang="en-US" sz="2000" b="1" dirty="0" err="1">
                <a:solidFill>
                  <a:srgbClr val="FF0000"/>
                </a:solidFill>
                <a:latin typeface="Arial" charset="0"/>
                <a:ea typeface="ＭＳ Ｐゴシック" pitchFamily="1" charset="-128"/>
              </a:rPr>
              <a:t>noretindron</a:t>
            </a:r>
            <a:r>
              <a:rPr kumimoji="1" lang="en-US" sz="2000" b="1" dirty="0">
                <a:solidFill>
                  <a:srgbClr val="FF0000"/>
                </a:solidFill>
                <a:latin typeface="Arial" charset="0"/>
                <a:ea typeface="ＭＳ Ｐゴシック" pitchFamily="1" charset="-128"/>
              </a:rPr>
              <a:t> a</a:t>
            </a:r>
            <a:r>
              <a:rPr kumimoji="1" lang="tr-TR" sz="2000" b="1" dirty="0" err="1">
                <a:solidFill>
                  <a:srgbClr val="FF0000"/>
                </a:solidFill>
                <a:latin typeface="Arial" charset="0"/>
                <a:ea typeface="ＭＳ Ｐゴシック" pitchFamily="1" charset="-128"/>
              </a:rPr>
              <a:t>setat</a:t>
            </a:r>
            <a:r>
              <a:rPr kumimoji="1" lang="en-US" sz="2000" b="1" dirty="0">
                <a:solidFill>
                  <a:srgbClr val="FF0000"/>
                </a:solidFill>
                <a:latin typeface="Arial" charset="0"/>
                <a:ea typeface="ＭＳ Ｐゴシック" pitchFamily="1" charset="-128"/>
              </a:rPr>
              <a:t> </a:t>
            </a:r>
            <a:r>
              <a:rPr kumimoji="1" lang="tr-TR" sz="2000" b="1" dirty="0">
                <a:solidFill>
                  <a:srgbClr val="002060"/>
                </a:solidFill>
                <a:latin typeface="Arial" charset="0"/>
                <a:ea typeface="ＭＳ Ｐゴシック" pitchFamily="1" charset="-128"/>
              </a:rPr>
              <a:t>etkili, </a:t>
            </a:r>
            <a:r>
              <a:rPr kumimoji="1" lang="tr-TR" sz="2000" b="1" dirty="0" err="1">
                <a:solidFill>
                  <a:srgbClr val="002060"/>
                </a:solidFill>
                <a:latin typeface="Arial" charset="0"/>
                <a:ea typeface="ＭＳ Ｐゴシック" pitchFamily="1" charset="-128"/>
              </a:rPr>
              <a:t>tolere</a:t>
            </a:r>
            <a:r>
              <a:rPr kumimoji="1" lang="tr-TR" sz="2000" b="1" dirty="0">
                <a:solidFill>
                  <a:srgbClr val="002060"/>
                </a:solidFill>
                <a:latin typeface="Arial" charset="0"/>
                <a:ea typeface="ＭＳ Ｐゴシック" pitchFamily="1" charset="-128"/>
              </a:rPr>
              <a:t> edilebilir ve pahalı olmayan bir ilk seçim olarak görülebilir.</a:t>
            </a:r>
            <a:endParaRPr kumimoji="1" lang="en-US" sz="2000" b="1" dirty="0">
              <a:solidFill>
                <a:srgbClr val="002060"/>
              </a:solidFill>
              <a:latin typeface="Arial" charset="0"/>
              <a:ea typeface="ＭＳ Ｐゴシック" pitchFamily="1" charset="-128"/>
            </a:endParaRPr>
          </a:p>
        </p:txBody>
      </p:sp>
      <p:sp>
        <p:nvSpPr>
          <p:cNvPr id="8" name="Metin kutusu 7"/>
          <p:cNvSpPr txBox="1"/>
          <p:nvPr/>
        </p:nvSpPr>
        <p:spPr>
          <a:xfrm rot="18847418">
            <a:off x="2450434" y="4551360"/>
            <a:ext cx="892335" cy="251795"/>
          </a:xfrm>
          <a:prstGeom prst="rect">
            <a:avLst/>
          </a:prstGeom>
          <a:solidFill>
            <a:schemeClr val="bg1"/>
          </a:solidFill>
        </p:spPr>
        <p:txBody>
          <a:bodyPr wrap="square" tIns="36000" bIns="0" rtlCol="0">
            <a:spAutoFit/>
          </a:bodyPr>
          <a:lstStyle/>
          <a:p>
            <a:r>
              <a:rPr lang="tr-TR" sz="1400" b="1" dirty="0"/>
              <a:t>başlangıç</a:t>
            </a:r>
          </a:p>
        </p:txBody>
      </p:sp>
      <p:sp>
        <p:nvSpPr>
          <p:cNvPr id="9" name="Metin kutusu 8"/>
          <p:cNvSpPr txBox="1"/>
          <p:nvPr/>
        </p:nvSpPr>
        <p:spPr>
          <a:xfrm rot="18847418">
            <a:off x="2963407" y="4559753"/>
            <a:ext cx="892335" cy="251795"/>
          </a:xfrm>
          <a:prstGeom prst="rect">
            <a:avLst/>
          </a:prstGeom>
          <a:solidFill>
            <a:schemeClr val="bg1"/>
          </a:solidFill>
        </p:spPr>
        <p:txBody>
          <a:bodyPr wrap="square" tIns="36000" bIns="0" rtlCol="0">
            <a:spAutoFit/>
          </a:bodyPr>
          <a:lstStyle/>
          <a:p>
            <a:pPr algn="r"/>
            <a:r>
              <a:rPr lang="tr-TR" sz="1400" b="1" dirty="0"/>
              <a:t>3 ay</a:t>
            </a:r>
          </a:p>
        </p:txBody>
      </p:sp>
      <p:sp>
        <p:nvSpPr>
          <p:cNvPr id="11" name="Metin kutusu 10"/>
          <p:cNvSpPr txBox="1"/>
          <p:nvPr/>
        </p:nvSpPr>
        <p:spPr>
          <a:xfrm rot="18847418">
            <a:off x="3473013" y="4607493"/>
            <a:ext cx="892335" cy="251795"/>
          </a:xfrm>
          <a:prstGeom prst="rect">
            <a:avLst/>
          </a:prstGeom>
          <a:solidFill>
            <a:schemeClr val="bg1"/>
          </a:solidFill>
        </p:spPr>
        <p:txBody>
          <a:bodyPr wrap="square" tIns="36000" bIns="0" rtlCol="0">
            <a:spAutoFit/>
          </a:bodyPr>
          <a:lstStyle/>
          <a:p>
            <a:pPr algn="r"/>
            <a:r>
              <a:rPr lang="tr-TR" sz="1400" b="1" dirty="0"/>
              <a:t>6 ay</a:t>
            </a:r>
          </a:p>
        </p:txBody>
      </p:sp>
      <p:sp>
        <p:nvSpPr>
          <p:cNvPr id="12" name="Metin kutusu 11"/>
          <p:cNvSpPr txBox="1"/>
          <p:nvPr/>
        </p:nvSpPr>
        <p:spPr>
          <a:xfrm rot="18847418">
            <a:off x="4003964" y="4590872"/>
            <a:ext cx="882425" cy="251795"/>
          </a:xfrm>
          <a:prstGeom prst="rect">
            <a:avLst/>
          </a:prstGeom>
          <a:solidFill>
            <a:schemeClr val="bg1"/>
          </a:solidFill>
        </p:spPr>
        <p:txBody>
          <a:bodyPr wrap="square" tIns="36000" bIns="0" rtlCol="0">
            <a:spAutoFit/>
          </a:bodyPr>
          <a:lstStyle/>
          <a:p>
            <a:pPr algn="r"/>
            <a:r>
              <a:rPr lang="tr-TR" sz="1400" b="1" dirty="0"/>
              <a:t>9 ay</a:t>
            </a:r>
          </a:p>
        </p:txBody>
      </p:sp>
      <p:sp>
        <p:nvSpPr>
          <p:cNvPr id="13" name="Metin kutusu 12"/>
          <p:cNvSpPr txBox="1"/>
          <p:nvPr/>
        </p:nvSpPr>
        <p:spPr>
          <a:xfrm rot="18847418">
            <a:off x="4458425" y="4562807"/>
            <a:ext cx="915884" cy="251795"/>
          </a:xfrm>
          <a:prstGeom prst="rect">
            <a:avLst/>
          </a:prstGeom>
          <a:solidFill>
            <a:schemeClr val="bg1"/>
          </a:solidFill>
        </p:spPr>
        <p:txBody>
          <a:bodyPr wrap="square" tIns="36000" bIns="0" rtlCol="0">
            <a:spAutoFit/>
          </a:bodyPr>
          <a:lstStyle/>
          <a:p>
            <a:pPr algn="r"/>
            <a:r>
              <a:rPr lang="tr-TR" sz="1400" b="1" dirty="0"/>
              <a:t>12 ay</a:t>
            </a:r>
          </a:p>
        </p:txBody>
      </p:sp>
      <p:sp>
        <p:nvSpPr>
          <p:cNvPr id="14" name="Metin kutusu 13"/>
          <p:cNvSpPr txBox="1"/>
          <p:nvPr/>
        </p:nvSpPr>
        <p:spPr>
          <a:xfrm rot="18847418">
            <a:off x="6842922" y="4551360"/>
            <a:ext cx="892335" cy="251795"/>
          </a:xfrm>
          <a:prstGeom prst="rect">
            <a:avLst/>
          </a:prstGeom>
          <a:solidFill>
            <a:schemeClr val="bg1"/>
          </a:solidFill>
        </p:spPr>
        <p:txBody>
          <a:bodyPr wrap="square" tIns="36000" bIns="0" rtlCol="0">
            <a:spAutoFit/>
          </a:bodyPr>
          <a:lstStyle/>
          <a:p>
            <a:r>
              <a:rPr lang="tr-TR" sz="1400" b="1" dirty="0"/>
              <a:t>başlangıç</a:t>
            </a:r>
          </a:p>
        </p:txBody>
      </p:sp>
      <p:sp>
        <p:nvSpPr>
          <p:cNvPr id="16" name="Metin kutusu 15"/>
          <p:cNvSpPr txBox="1"/>
          <p:nvPr/>
        </p:nvSpPr>
        <p:spPr>
          <a:xfrm rot="18847418">
            <a:off x="7376367" y="4553166"/>
            <a:ext cx="892335" cy="251795"/>
          </a:xfrm>
          <a:prstGeom prst="rect">
            <a:avLst/>
          </a:prstGeom>
          <a:solidFill>
            <a:schemeClr val="bg1"/>
          </a:solidFill>
        </p:spPr>
        <p:txBody>
          <a:bodyPr wrap="square" tIns="36000" bIns="0" rtlCol="0">
            <a:spAutoFit/>
          </a:bodyPr>
          <a:lstStyle/>
          <a:p>
            <a:pPr algn="r"/>
            <a:r>
              <a:rPr lang="tr-TR" sz="1400" b="1" dirty="0"/>
              <a:t>3 ay</a:t>
            </a:r>
          </a:p>
        </p:txBody>
      </p:sp>
      <p:sp>
        <p:nvSpPr>
          <p:cNvPr id="18" name="Metin kutusu 17"/>
          <p:cNvSpPr txBox="1"/>
          <p:nvPr/>
        </p:nvSpPr>
        <p:spPr>
          <a:xfrm rot="18847418">
            <a:off x="7819813" y="4559753"/>
            <a:ext cx="892335" cy="251795"/>
          </a:xfrm>
          <a:prstGeom prst="rect">
            <a:avLst/>
          </a:prstGeom>
          <a:solidFill>
            <a:schemeClr val="bg1"/>
          </a:solidFill>
        </p:spPr>
        <p:txBody>
          <a:bodyPr wrap="square" tIns="36000" bIns="0" rtlCol="0">
            <a:spAutoFit/>
          </a:bodyPr>
          <a:lstStyle/>
          <a:p>
            <a:pPr algn="r"/>
            <a:r>
              <a:rPr lang="tr-TR" sz="1400" b="1" dirty="0"/>
              <a:t>6 ay</a:t>
            </a:r>
          </a:p>
        </p:txBody>
      </p:sp>
      <p:sp>
        <p:nvSpPr>
          <p:cNvPr id="19" name="Metin kutusu 18"/>
          <p:cNvSpPr txBox="1"/>
          <p:nvPr/>
        </p:nvSpPr>
        <p:spPr>
          <a:xfrm rot="18847418">
            <a:off x="8353258" y="4548637"/>
            <a:ext cx="892335" cy="251795"/>
          </a:xfrm>
          <a:prstGeom prst="rect">
            <a:avLst/>
          </a:prstGeom>
          <a:solidFill>
            <a:schemeClr val="bg1"/>
          </a:solidFill>
        </p:spPr>
        <p:txBody>
          <a:bodyPr wrap="square" tIns="36000" bIns="0" rtlCol="0">
            <a:spAutoFit/>
          </a:bodyPr>
          <a:lstStyle/>
          <a:p>
            <a:pPr algn="r"/>
            <a:r>
              <a:rPr lang="tr-TR" sz="1400" b="1" dirty="0"/>
              <a:t>9 ay</a:t>
            </a:r>
          </a:p>
        </p:txBody>
      </p:sp>
      <p:sp>
        <p:nvSpPr>
          <p:cNvPr id="20" name="Metin kutusu 19"/>
          <p:cNvSpPr txBox="1"/>
          <p:nvPr/>
        </p:nvSpPr>
        <p:spPr>
          <a:xfrm rot="18847418">
            <a:off x="8854050" y="4587263"/>
            <a:ext cx="892335" cy="251795"/>
          </a:xfrm>
          <a:prstGeom prst="rect">
            <a:avLst/>
          </a:prstGeom>
          <a:solidFill>
            <a:schemeClr val="bg1"/>
          </a:solidFill>
        </p:spPr>
        <p:txBody>
          <a:bodyPr wrap="square" tIns="36000" bIns="0" rtlCol="0">
            <a:spAutoFit/>
          </a:bodyPr>
          <a:lstStyle/>
          <a:p>
            <a:pPr algn="r"/>
            <a:r>
              <a:rPr lang="tr-TR" sz="1400" b="1" dirty="0"/>
              <a:t>12 ay</a:t>
            </a:r>
          </a:p>
        </p:txBody>
      </p:sp>
      <p:sp>
        <p:nvSpPr>
          <p:cNvPr id="21" name="Metin kutusu 20"/>
          <p:cNvSpPr txBox="1"/>
          <p:nvPr/>
        </p:nvSpPr>
        <p:spPr>
          <a:xfrm rot="16200000">
            <a:off x="5907091" y="3231095"/>
            <a:ext cx="1872208" cy="251795"/>
          </a:xfrm>
          <a:prstGeom prst="rect">
            <a:avLst/>
          </a:prstGeom>
          <a:solidFill>
            <a:schemeClr val="bg1"/>
          </a:solidFill>
        </p:spPr>
        <p:txBody>
          <a:bodyPr wrap="square" tIns="36000" bIns="0" rtlCol="0">
            <a:spAutoFit/>
          </a:bodyPr>
          <a:lstStyle/>
          <a:p>
            <a:pPr algn="ctr"/>
            <a:r>
              <a:rPr lang="tr-TR" sz="1400" b="1" dirty="0"/>
              <a:t>derin </a:t>
            </a:r>
            <a:r>
              <a:rPr lang="tr-TR" sz="1400" b="1" dirty="0" err="1"/>
              <a:t>disparoni</a:t>
            </a:r>
            <a:r>
              <a:rPr lang="tr-TR" sz="1400" b="1" dirty="0"/>
              <a:t> skoru</a:t>
            </a:r>
          </a:p>
        </p:txBody>
      </p:sp>
      <p:sp>
        <p:nvSpPr>
          <p:cNvPr id="22" name="Metin kutusu 21"/>
          <p:cNvSpPr txBox="1"/>
          <p:nvPr/>
        </p:nvSpPr>
        <p:spPr>
          <a:xfrm rot="16200000">
            <a:off x="1547970" y="3229021"/>
            <a:ext cx="1872208" cy="251795"/>
          </a:xfrm>
          <a:prstGeom prst="rect">
            <a:avLst/>
          </a:prstGeom>
          <a:solidFill>
            <a:schemeClr val="bg1"/>
          </a:solidFill>
        </p:spPr>
        <p:txBody>
          <a:bodyPr wrap="square" tIns="36000" bIns="0" rtlCol="0">
            <a:spAutoFit/>
          </a:bodyPr>
          <a:lstStyle/>
          <a:p>
            <a:pPr algn="ctr"/>
            <a:r>
              <a:rPr lang="tr-TR" sz="1400" b="1" dirty="0" err="1"/>
              <a:t>dismenore</a:t>
            </a:r>
            <a:r>
              <a:rPr lang="tr-TR" sz="1400" b="1" dirty="0"/>
              <a:t> skoru</a:t>
            </a:r>
          </a:p>
        </p:txBody>
      </p:sp>
    </p:spTree>
    <p:extLst>
      <p:ext uri="{BB962C8B-B14F-4D97-AF65-F5344CB8AC3E}">
        <p14:creationId xmlns:p14="http://schemas.microsoft.com/office/powerpoint/2010/main" val="395600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up 12"/>
          <p:cNvGrpSpPr/>
          <p:nvPr/>
        </p:nvGrpSpPr>
        <p:grpSpPr>
          <a:xfrm>
            <a:off x="1631950" y="1244022"/>
            <a:ext cx="7589850" cy="5137728"/>
            <a:chOff x="107950" y="1244022"/>
            <a:chExt cx="7589850" cy="5137728"/>
          </a:xfrm>
        </p:grpSpPr>
        <p:pic>
          <p:nvPicPr>
            <p:cNvPr id="14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7950" y="1287463"/>
              <a:ext cx="6707188" cy="50942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5" name="Metin kutusu 14"/>
            <p:cNvSpPr txBox="1"/>
            <p:nvPr/>
          </p:nvSpPr>
          <p:spPr>
            <a:xfrm>
              <a:off x="323528" y="1988840"/>
              <a:ext cx="6264696" cy="86177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txBody>
            <a:bodyPr wrap="square" tIns="0" bIns="0" rtlCol="0">
              <a:spAutoFit/>
            </a:bodyPr>
            <a:lstStyle/>
            <a:p>
              <a:r>
                <a:rPr lang="tr-TR" sz="1400" dirty="0" err="1">
                  <a:latin typeface="+mj-lt"/>
                </a:rPr>
                <a:t>Endometriozis</a:t>
              </a:r>
              <a:r>
                <a:rPr lang="tr-TR" sz="1400" dirty="0">
                  <a:latin typeface="+mj-lt"/>
                </a:rPr>
                <a:t>   NA öncesi   NA sonrası P değeri†  NA öncesi   NA sonrası  P değeri †</a:t>
              </a:r>
            </a:p>
            <a:p>
              <a:r>
                <a:rPr lang="tr-TR" sz="1400" dirty="0">
                  <a:latin typeface="+mj-lt"/>
                </a:rPr>
                <a:t>evresi 	        ağrı skoru* ağrı skoru*                    kanama       </a:t>
              </a:r>
              <a:r>
                <a:rPr lang="tr-TR" sz="1400" dirty="0" err="1">
                  <a:latin typeface="+mj-lt"/>
                </a:rPr>
                <a:t>kanama</a:t>
              </a:r>
              <a:endParaRPr lang="tr-TR" sz="1400" dirty="0">
                <a:latin typeface="+mj-lt"/>
              </a:endParaRPr>
            </a:p>
            <a:p>
              <a:r>
                <a:rPr lang="tr-TR" sz="1400" dirty="0">
                  <a:latin typeface="+mj-lt"/>
                </a:rPr>
                <a:t>                                                                                             skorları*     skorları*</a:t>
              </a:r>
            </a:p>
            <a:p>
              <a:endParaRPr lang="tr-TR" sz="1400" dirty="0">
                <a:latin typeface="+mj-lt"/>
              </a:endParaRPr>
            </a:p>
          </p:txBody>
        </p:sp>
        <p:sp>
          <p:nvSpPr>
            <p:cNvPr id="16" name="Metin kutusu 15"/>
            <p:cNvSpPr txBox="1"/>
            <p:nvPr/>
          </p:nvSpPr>
          <p:spPr>
            <a:xfrm>
              <a:off x="280976" y="1244022"/>
              <a:ext cx="7416824" cy="528794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tIns="36000" bIns="0" rtlCol="0">
              <a:spAutoFit/>
            </a:bodyPr>
            <a:lstStyle/>
            <a:p>
              <a:r>
                <a:rPr lang="tr-TR" sz="1600" dirty="0"/>
                <a:t>Tablo 2 </a:t>
              </a:r>
            </a:p>
            <a:p>
              <a:r>
                <a:rPr lang="tr-TR" sz="1600" dirty="0" err="1"/>
                <a:t>Endometriozisin</a:t>
              </a:r>
              <a:r>
                <a:rPr lang="tr-TR" sz="1600" dirty="0"/>
                <a:t> Evresine Göre NA Kullanımının Ağrı ve Kanama üzerindeki Etkisi</a:t>
              </a:r>
            </a:p>
          </p:txBody>
        </p:sp>
        <p:sp>
          <p:nvSpPr>
            <p:cNvPr id="17" name="Metin kutusu 16"/>
            <p:cNvSpPr txBox="1"/>
            <p:nvPr/>
          </p:nvSpPr>
          <p:spPr>
            <a:xfrm>
              <a:off x="467544" y="2979667"/>
              <a:ext cx="1224136" cy="246221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txBody>
            <a:bodyPr wrap="square" tIns="0" bIns="0" rtlCol="0">
              <a:spAutoFit/>
            </a:bodyPr>
            <a:lstStyle/>
            <a:p>
              <a:r>
                <a:rPr lang="tr-TR" sz="1600" dirty="0">
                  <a:latin typeface="+mj-lt"/>
                </a:rPr>
                <a:t>Tüm evreler</a:t>
              </a:r>
            </a:p>
          </p:txBody>
        </p:sp>
        <p:sp>
          <p:nvSpPr>
            <p:cNvPr id="18" name="Metin kutusu 17"/>
            <p:cNvSpPr txBox="1"/>
            <p:nvPr/>
          </p:nvSpPr>
          <p:spPr>
            <a:xfrm>
              <a:off x="467544" y="3555841"/>
              <a:ext cx="1224136" cy="246221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txBody>
            <a:bodyPr wrap="square" tIns="0" bIns="0" rtlCol="0">
              <a:spAutoFit/>
            </a:bodyPr>
            <a:lstStyle/>
            <a:p>
              <a:r>
                <a:rPr lang="tr-TR" sz="1600" dirty="0">
                  <a:latin typeface="+mj-lt"/>
                </a:rPr>
                <a:t>Evre 1 ve 2</a:t>
              </a:r>
            </a:p>
          </p:txBody>
        </p:sp>
        <p:sp>
          <p:nvSpPr>
            <p:cNvPr id="19" name="Metin kutusu 18"/>
            <p:cNvSpPr txBox="1"/>
            <p:nvPr/>
          </p:nvSpPr>
          <p:spPr>
            <a:xfrm>
              <a:off x="473725" y="4091270"/>
              <a:ext cx="1224136" cy="246221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txBody>
            <a:bodyPr wrap="square" tIns="0" bIns="0" rtlCol="0">
              <a:spAutoFit/>
            </a:bodyPr>
            <a:lstStyle/>
            <a:p>
              <a:r>
                <a:rPr lang="tr-TR" sz="1600" dirty="0">
                  <a:latin typeface="+mj-lt"/>
                </a:rPr>
                <a:t>Evre 3 ve 4</a:t>
              </a:r>
            </a:p>
          </p:txBody>
        </p:sp>
        <p:sp>
          <p:nvSpPr>
            <p:cNvPr id="20" name="Metin kutusu 19"/>
            <p:cNvSpPr txBox="1"/>
            <p:nvPr/>
          </p:nvSpPr>
          <p:spPr>
            <a:xfrm>
              <a:off x="280976" y="4869160"/>
              <a:ext cx="6849262" cy="1267458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tIns="36000" bIns="0" rtlCol="0">
              <a:spAutoFit/>
            </a:bodyPr>
            <a:lstStyle/>
            <a:p>
              <a:r>
                <a:rPr lang="tr-TR" sz="1600" dirty="0"/>
                <a:t>* Skor değerleri medyan olarak ifade edilmektedir 1. ve 3.çeyrekler</a:t>
              </a:r>
            </a:p>
            <a:p>
              <a:r>
                <a:rPr lang="tr-TR" sz="1600" dirty="0"/>
                <a:t>† </a:t>
              </a:r>
              <a:r>
                <a:rPr lang="tr-TR" sz="1600" dirty="0" err="1"/>
                <a:t>Wilcoxon</a:t>
              </a:r>
              <a:r>
                <a:rPr lang="tr-TR" sz="1600" dirty="0"/>
                <a:t> işaretli sıra</a:t>
              </a:r>
            </a:p>
            <a:p>
              <a:r>
                <a:rPr lang="tr-TR" sz="1600" dirty="0"/>
                <a:t>‡ </a:t>
              </a:r>
              <a:r>
                <a:rPr lang="tr-TR" sz="1600" dirty="0" err="1"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Endometriozis</a:t>
              </a:r>
              <a:r>
                <a:rPr lang="tr-TR" sz="1600" dirty="0"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evre 1 ve 2 ile 3 ve 4 arasında </a:t>
              </a:r>
              <a:r>
                <a:rPr lang="tr-TR" sz="1600" dirty="0" err="1"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NA’ya</a:t>
              </a:r>
              <a:r>
                <a:rPr lang="tr-TR" sz="1600" dirty="0"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karşı yanıt farkını test etmek için </a:t>
              </a:r>
              <a:r>
                <a:rPr lang="tr-TR" sz="1600" dirty="0" err="1"/>
                <a:t>Wilcoxon</a:t>
              </a:r>
              <a:r>
                <a:rPr lang="tr-TR" sz="1600" dirty="0"/>
                <a:t> işaretli sıra testi </a:t>
              </a:r>
              <a:r>
                <a:rPr lang="tr-TR" sz="1600" dirty="0"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gerçekleştirilmiştir (ağrı skorundaki değişim için P=,49; kanama skorundaki değişim için P=,38)</a:t>
              </a:r>
            </a:p>
          </p:txBody>
        </p:sp>
      </p:grpSp>
      <p:sp>
        <p:nvSpPr>
          <p:cNvPr id="59394" name="Başlık 1"/>
          <p:cNvSpPr>
            <a:spLocks noGrp="1"/>
          </p:cNvSpPr>
          <p:nvPr>
            <p:ph type="title"/>
          </p:nvPr>
        </p:nvSpPr>
        <p:spPr>
          <a:xfrm>
            <a:off x="1981200" y="115888"/>
            <a:ext cx="8229600" cy="1143000"/>
          </a:xfrm>
        </p:spPr>
        <p:txBody>
          <a:bodyPr/>
          <a:lstStyle/>
          <a:p>
            <a:r>
              <a:rPr lang="tr-TR" sz="2400" dirty="0"/>
              <a:t>Ameliyat Sonrasında </a:t>
            </a:r>
            <a:r>
              <a:rPr lang="tr-TR" sz="2400" dirty="0" err="1"/>
              <a:t>Endometriozis</a:t>
            </a:r>
            <a:r>
              <a:rPr lang="tr-TR" sz="2400" dirty="0"/>
              <a:t> Belirtilerinin Baskılanması İçin N</a:t>
            </a:r>
            <a:r>
              <a:rPr lang="en-GB" sz="2400" dirty="0" err="1"/>
              <a:t>oretindron</a:t>
            </a:r>
            <a:r>
              <a:rPr lang="en-GB" sz="2400" dirty="0"/>
              <a:t> A</a:t>
            </a:r>
            <a:r>
              <a:rPr lang="tr-TR" sz="2400" dirty="0"/>
              <a:t>s</a:t>
            </a:r>
            <a:r>
              <a:rPr lang="en-GB" sz="2400" dirty="0" err="1"/>
              <a:t>etat</a:t>
            </a:r>
            <a:r>
              <a:rPr lang="tr-TR" sz="2400" dirty="0" err="1"/>
              <a:t>ın</a:t>
            </a:r>
            <a:r>
              <a:rPr lang="tr-TR" sz="2400" dirty="0"/>
              <a:t> Tek Başına Kullanılması (n=194)</a:t>
            </a:r>
            <a:endParaRPr lang="en-GB" sz="2400" dirty="0"/>
          </a:p>
        </p:txBody>
      </p:sp>
      <p:sp>
        <p:nvSpPr>
          <p:cNvPr id="59395" name="Metin kutusu 3"/>
          <p:cNvSpPr txBox="1">
            <a:spLocks noChangeArrowheads="1"/>
          </p:cNvSpPr>
          <p:nvPr/>
        </p:nvSpPr>
        <p:spPr bwMode="auto">
          <a:xfrm>
            <a:off x="3719513" y="6524625"/>
            <a:ext cx="188173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GB" sz="2000">
                <a:solidFill>
                  <a:srgbClr val="FF0000"/>
                </a:solidFill>
              </a:rPr>
              <a:t>D.J. Kaser, 2011</a:t>
            </a:r>
          </a:p>
        </p:txBody>
      </p:sp>
      <p:grpSp>
        <p:nvGrpSpPr>
          <p:cNvPr id="22" name="Grup 21"/>
          <p:cNvGrpSpPr/>
          <p:nvPr/>
        </p:nvGrpSpPr>
        <p:grpSpPr>
          <a:xfrm>
            <a:off x="1631950" y="1196976"/>
            <a:ext cx="8856538" cy="5270567"/>
            <a:chOff x="107950" y="1196975"/>
            <a:chExt cx="8856538" cy="5270567"/>
          </a:xfrm>
        </p:grpSpPr>
        <p:sp>
          <p:nvSpPr>
            <p:cNvPr id="23" name="Dikdörtgen 22"/>
            <p:cNvSpPr/>
            <p:nvPr/>
          </p:nvSpPr>
          <p:spPr>
            <a:xfrm>
              <a:off x="107950" y="1196975"/>
              <a:ext cx="3239914" cy="501332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grpSp>
          <p:nvGrpSpPr>
            <p:cNvPr id="24" name="Grup 23"/>
            <p:cNvGrpSpPr/>
            <p:nvPr/>
          </p:nvGrpSpPr>
          <p:grpSpPr>
            <a:xfrm>
              <a:off x="3126689" y="1308167"/>
              <a:ext cx="5837799" cy="5159375"/>
              <a:chOff x="3378199" y="1222375"/>
              <a:chExt cx="5837799" cy="5159375"/>
            </a:xfrm>
          </p:grpSpPr>
          <p:pic>
            <p:nvPicPr>
              <p:cNvPr id="25" name="Picture 3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378200" y="1222375"/>
                <a:ext cx="5765800" cy="515937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grpSp>
            <p:nvGrpSpPr>
              <p:cNvPr id="26" name="Grup 25"/>
              <p:cNvGrpSpPr/>
              <p:nvPr/>
            </p:nvGrpSpPr>
            <p:grpSpPr>
              <a:xfrm>
                <a:off x="3419872" y="2492896"/>
                <a:ext cx="5796126" cy="3769154"/>
                <a:chOff x="3419872" y="2492896"/>
                <a:chExt cx="5796126" cy="3769154"/>
              </a:xfrm>
            </p:grpSpPr>
            <p:sp>
              <p:nvSpPr>
                <p:cNvPr id="29" name="Metin kutusu 28"/>
                <p:cNvSpPr txBox="1"/>
                <p:nvPr/>
              </p:nvSpPr>
              <p:spPr>
                <a:xfrm>
                  <a:off x="3491880" y="2492896"/>
                  <a:ext cx="3600400" cy="3060051"/>
                </a:xfrm>
                <a:prstGeom prst="rect">
                  <a:avLst/>
                </a:prstGeom>
                <a:solidFill>
                  <a:schemeClr val="bg1">
                    <a:lumMod val="95000"/>
                  </a:schemeClr>
                </a:solidFill>
              </p:spPr>
              <p:txBody>
                <a:bodyPr wrap="square" tIns="0" bIns="0" rtlCol="0">
                  <a:spAutoFit/>
                </a:bodyPr>
                <a:lstStyle/>
                <a:p>
                  <a:r>
                    <a:rPr lang="tr-TR" sz="1990" dirty="0"/>
                    <a:t>Yok</a:t>
                  </a:r>
                </a:p>
                <a:p>
                  <a:r>
                    <a:rPr lang="tr-TR" sz="1990" dirty="0"/>
                    <a:t>Kilo artışı</a:t>
                  </a:r>
                </a:p>
                <a:p>
                  <a:r>
                    <a:rPr lang="tr-TR" sz="1990" dirty="0"/>
                    <a:t>Akne</a:t>
                  </a:r>
                </a:p>
                <a:p>
                  <a:r>
                    <a:rPr lang="tr-TR" sz="1990" dirty="0"/>
                    <a:t>Duygu durum değişkenliği</a:t>
                  </a:r>
                </a:p>
                <a:p>
                  <a:r>
                    <a:rPr lang="tr-TR" sz="1990" dirty="0" err="1"/>
                    <a:t>Vazomotor</a:t>
                  </a:r>
                  <a:r>
                    <a:rPr lang="tr-TR" sz="1990" dirty="0"/>
                    <a:t> dengesizlik</a:t>
                  </a:r>
                </a:p>
                <a:p>
                  <a:r>
                    <a:rPr lang="tr-TR" sz="1990" dirty="0"/>
                    <a:t>Depresyon</a:t>
                  </a:r>
                </a:p>
                <a:p>
                  <a:r>
                    <a:rPr lang="tr-TR" sz="1990" dirty="0"/>
                    <a:t>Saç dökülmesi</a:t>
                  </a:r>
                </a:p>
                <a:p>
                  <a:r>
                    <a:rPr lang="tr-TR" sz="1990" dirty="0"/>
                    <a:t>Baş ağrısı</a:t>
                  </a:r>
                </a:p>
                <a:p>
                  <a:r>
                    <a:rPr lang="tr-TR" sz="1990" dirty="0"/>
                    <a:t>Bulantı</a:t>
                  </a:r>
                </a:p>
                <a:p>
                  <a:r>
                    <a:rPr lang="tr-TR" sz="1990" dirty="0"/>
                    <a:t>Ses kalınlaşması</a:t>
                  </a:r>
                </a:p>
              </p:txBody>
            </p:sp>
            <p:sp>
              <p:nvSpPr>
                <p:cNvPr id="30" name="Metin kutusu 29"/>
                <p:cNvSpPr txBox="1"/>
                <p:nvPr/>
              </p:nvSpPr>
              <p:spPr>
                <a:xfrm>
                  <a:off x="3419872" y="5733256"/>
                  <a:ext cx="5796126" cy="528794"/>
                </a:xfrm>
                <a:prstGeom prst="rect">
                  <a:avLst/>
                </a:prstGeom>
                <a:solidFill>
                  <a:schemeClr val="bg1"/>
                </a:solidFill>
              </p:spPr>
              <p:txBody>
                <a:bodyPr wrap="square" tIns="36000" bIns="0" rtlCol="0">
                  <a:spAutoFit/>
                </a:bodyPr>
                <a:lstStyle/>
                <a:p>
                  <a:r>
                    <a:rPr lang="tr-TR" sz="1600" dirty="0"/>
                    <a:t>* Özet istatistikler kategorik değişkenler için (%) olarak bildirilmiştir</a:t>
                  </a:r>
                </a:p>
                <a:p>
                  <a:r>
                    <a:rPr lang="tr-TR" sz="1600" dirty="0"/>
                    <a:t>† Hastalar birden fazla seçeneği tercih edebilir </a:t>
                  </a:r>
                </a:p>
              </p:txBody>
            </p:sp>
          </p:grpSp>
          <p:sp>
            <p:nvSpPr>
              <p:cNvPr id="27" name="Metin kutusu 26"/>
              <p:cNvSpPr txBox="1"/>
              <p:nvPr/>
            </p:nvSpPr>
            <p:spPr>
              <a:xfrm>
                <a:off x="3491880" y="1988840"/>
                <a:ext cx="1869112" cy="282573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</p:spPr>
            <p:txBody>
              <a:bodyPr wrap="square" tIns="36000" bIns="0" rtlCol="0">
                <a:spAutoFit/>
              </a:bodyPr>
              <a:lstStyle/>
              <a:p>
                <a:pPr algn="ctr"/>
                <a:r>
                  <a:rPr lang="tr-TR" sz="1600" b="1" dirty="0"/>
                  <a:t>İstenmeyen etkiler†</a:t>
                </a:r>
              </a:p>
            </p:txBody>
          </p:sp>
          <p:sp>
            <p:nvSpPr>
              <p:cNvPr id="28" name="Metin kutusu 27"/>
              <p:cNvSpPr txBox="1"/>
              <p:nvPr/>
            </p:nvSpPr>
            <p:spPr>
              <a:xfrm>
                <a:off x="3378199" y="1244022"/>
                <a:ext cx="5314591" cy="775015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tIns="36000" bIns="0" rtlCol="0">
                <a:spAutoFit/>
              </a:bodyPr>
              <a:lstStyle/>
              <a:p>
                <a:r>
                  <a:rPr lang="tr-TR" sz="2400" b="1" dirty="0" smtClean="0">
                    <a:solidFill>
                      <a:srgbClr val="FF0000"/>
                    </a:solidFill>
                  </a:rPr>
                  <a:t>NA </a:t>
                </a:r>
                <a:r>
                  <a:rPr lang="tr-TR" sz="2400" b="1" dirty="0">
                    <a:solidFill>
                      <a:srgbClr val="FF0000"/>
                    </a:solidFill>
                  </a:rPr>
                  <a:t>Kullanımının istenmeyen </a:t>
                </a:r>
                <a:r>
                  <a:rPr lang="tr-TR" sz="2400" b="1" dirty="0" smtClean="0">
                    <a:solidFill>
                      <a:srgbClr val="FF0000"/>
                    </a:solidFill>
                  </a:rPr>
                  <a:t>etkileri</a:t>
                </a:r>
              </a:p>
              <a:p>
                <a:endParaRPr lang="tr-TR" sz="2400" b="1" dirty="0">
                  <a:solidFill>
                    <a:srgbClr val="FF0000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178768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Rettangolo arrotondato 37"/>
          <p:cNvSpPr/>
          <p:nvPr/>
        </p:nvSpPr>
        <p:spPr bwMode="auto">
          <a:xfrm>
            <a:off x="4727852" y="980728"/>
            <a:ext cx="2746699" cy="576064"/>
          </a:xfrm>
          <a:prstGeom prst="roundRect">
            <a:avLst/>
          </a:prstGeom>
          <a:solidFill>
            <a:srgbClr val="6EA600">
              <a:lumMod val="20000"/>
              <a:lumOff val="80000"/>
            </a:srgbClr>
          </a:solidFill>
          <a:ln w="19050" cap="flat" cmpd="sng" algn="ctr">
            <a:solidFill>
              <a:srgbClr val="7577C0"/>
            </a:solidFill>
            <a:prstDash val="solid"/>
            <a:round/>
            <a:headEnd type="none" w="med" len="med"/>
            <a:tailEnd type="none" w="med" len="me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anchor="ctr"/>
          <a:lstStyle/>
          <a:p>
            <a:pPr algn="ctr" eaLnBrk="0" hangingPunct="0">
              <a:defRPr/>
            </a:pPr>
            <a:r>
              <a:rPr lang="en-US" sz="2800" b="1" kern="0" dirty="0">
                <a:solidFill>
                  <a:srgbClr val="2D2DB9">
                    <a:lumMod val="50000"/>
                  </a:srgbClr>
                </a:solidFill>
                <a:latin typeface="Arial"/>
                <a:cs typeface="Times New Roman" pitchFamily="18" charset="0"/>
              </a:rPr>
              <a:t>Dienogest</a:t>
            </a:r>
          </a:p>
        </p:txBody>
      </p:sp>
      <p:grpSp>
        <p:nvGrpSpPr>
          <p:cNvPr id="54" name="Gruppo 2"/>
          <p:cNvGrpSpPr>
            <a:grpSpLocks/>
          </p:cNvGrpSpPr>
          <p:nvPr/>
        </p:nvGrpSpPr>
        <p:grpSpPr bwMode="auto">
          <a:xfrm>
            <a:off x="1992313" y="1557339"/>
            <a:ext cx="3702050" cy="3311525"/>
            <a:chOff x="467544" y="1556792"/>
            <a:chExt cx="3702175" cy="3312368"/>
          </a:xfrm>
        </p:grpSpPr>
        <p:grpSp>
          <p:nvGrpSpPr>
            <p:cNvPr id="65562" name="Gruppo 15"/>
            <p:cNvGrpSpPr>
              <a:grpSpLocks/>
            </p:cNvGrpSpPr>
            <p:nvPr/>
          </p:nvGrpSpPr>
          <p:grpSpPr bwMode="auto">
            <a:xfrm>
              <a:off x="467544" y="2132856"/>
              <a:ext cx="3702175" cy="2736304"/>
              <a:chOff x="603130" y="1916832"/>
              <a:chExt cx="3702513" cy="2508609"/>
            </a:xfrm>
          </p:grpSpPr>
          <p:pic>
            <p:nvPicPr>
              <p:cNvPr id="59" name="Picture 2"/>
              <p:cNvPicPr>
                <a:picLocks noChangeAspect="1" noChangeArrowheads="1"/>
              </p:cNvPicPr>
              <p:nvPr/>
            </p:nvPicPr>
            <p:blipFill rotWithShape="1">
              <a:blip r:embed="rId2" cstate="screen"/>
              <a:srcRect r="8189"/>
              <a:stretch/>
            </p:blipFill>
            <p:spPr bwMode="auto">
              <a:xfrm>
                <a:off x="603130" y="1916832"/>
                <a:ext cx="3702513" cy="2508609"/>
              </a:xfrm>
              <a:prstGeom prst="roundRect">
                <a:avLst>
                  <a:gd name="adj" fmla="val 8594"/>
                </a:avLst>
              </a:prstGeom>
              <a:solidFill>
                <a:srgbClr val="FFFFFF">
                  <a:shade val="85000"/>
                </a:srgbClr>
              </a:solidFill>
              <a:ln>
                <a:noFill/>
              </a:ln>
              <a:effectLst>
                <a:reflection blurRad="12700" stA="38000" endPos="28000" dist="5000" dir="5400000" sy="-100000" algn="bl" rotWithShape="0"/>
              </a:effectLst>
            </p:spPr>
          </p:pic>
          <p:sp>
            <p:nvSpPr>
              <p:cNvPr id="60" name="Text Box 11"/>
              <p:cNvSpPr txBox="1">
                <a:spLocks noChangeArrowheads="1"/>
              </p:cNvSpPr>
              <p:nvPr/>
            </p:nvSpPr>
            <p:spPr bwMode="auto">
              <a:xfrm>
                <a:off x="1149433" y="2025433"/>
                <a:ext cx="2821341" cy="339195"/>
              </a:xfrm>
              <a:prstGeom prst="rect">
                <a:avLst/>
              </a:prstGeom>
              <a:noFill/>
              <a:ln w="9525">
                <a:solidFill>
                  <a:srgbClr val="FFFFFF"/>
                </a:solidFill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 eaLnBrk="0" hangingPunct="0">
                  <a:spcBef>
                    <a:spcPct val="50000"/>
                  </a:spcBef>
                  <a:defRPr/>
                </a:pPr>
                <a:r>
                  <a:rPr lang="tr-TR" b="1" kern="0" dirty="0">
                    <a:solidFill>
                      <a:srgbClr val="002060"/>
                    </a:solidFill>
                    <a:latin typeface="Arial"/>
                    <a:cs typeface="Arial"/>
                  </a:rPr>
                  <a:t>Öt</a:t>
                </a:r>
                <a:r>
                  <a:rPr lang="en-US" b="1" kern="0" dirty="0" err="1">
                    <a:solidFill>
                      <a:srgbClr val="002060"/>
                    </a:solidFill>
                    <a:latin typeface="Arial"/>
                    <a:cs typeface="Arial"/>
                  </a:rPr>
                  <a:t>opi</a:t>
                </a:r>
                <a:r>
                  <a:rPr lang="tr-TR" b="1" kern="0" dirty="0">
                    <a:solidFill>
                      <a:srgbClr val="002060"/>
                    </a:solidFill>
                    <a:latin typeface="Arial"/>
                    <a:cs typeface="Arial"/>
                  </a:rPr>
                  <a:t>k</a:t>
                </a:r>
                <a:r>
                  <a:rPr lang="en-US" b="1" kern="0" dirty="0">
                    <a:solidFill>
                      <a:srgbClr val="002060"/>
                    </a:solidFill>
                    <a:latin typeface="Arial"/>
                    <a:cs typeface="Arial"/>
                  </a:rPr>
                  <a:t> </a:t>
                </a:r>
                <a:r>
                  <a:rPr lang="en-US" b="1" kern="0" dirty="0" err="1">
                    <a:solidFill>
                      <a:srgbClr val="002060"/>
                    </a:solidFill>
                    <a:latin typeface="Arial"/>
                    <a:cs typeface="Arial"/>
                  </a:rPr>
                  <a:t>endometri</a:t>
                </a:r>
                <a:r>
                  <a:rPr lang="tr-TR" b="1" kern="0" dirty="0">
                    <a:solidFill>
                      <a:srgbClr val="002060"/>
                    </a:solidFill>
                    <a:latin typeface="Arial"/>
                    <a:cs typeface="Arial"/>
                  </a:rPr>
                  <a:t>y</a:t>
                </a:r>
                <a:r>
                  <a:rPr lang="en-US" b="1" kern="0" dirty="0">
                    <a:solidFill>
                      <a:srgbClr val="002060"/>
                    </a:solidFill>
                    <a:latin typeface="Arial"/>
                    <a:cs typeface="Arial"/>
                  </a:rPr>
                  <a:t>um</a:t>
                </a:r>
              </a:p>
            </p:txBody>
          </p:sp>
        </p:grpSp>
        <p:sp>
          <p:nvSpPr>
            <p:cNvPr id="56" name="Text Box 14"/>
            <p:cNvSpPr txBox="1">
              <a:spLocks noChangeArrowheads="1"/>
            </p:cNvSpPr>
            <p:nvPr/>
          </p:nvSpPr>
          <p:spPr bwMode="auto">
            <a:xfrm>
              <a:off x="619995" y="3147065"/>
              <a:ext cx="3312368" cy="615710"/>
            </a:xfrm>
            <a:prstGeom prst="rect">
              <a:avLst/>
            </a:prstGeom>
            <a:solidFill>
              <a:srgbClr val="7577C0">
                <a:lumMod val="20000"/>
                <a:lumOff val="80000"/>
              </a:srgbClr>
            </a:solidFill>
            <a:ln w="19050" algn="ctr">
              <a:solidFill>
                <a:srgbClr val="7577C0"/>
              </a:solidFill>
              <a:miter lim="800000"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  <a:defRPr/>
              </a:pPr>
              <a:r>
                <a:rPr lang="tr-TR" sz="1700" b="1" kern="0" dirty="0">
                  <a:solidFill>
                    <a:srgbClr val="002060"/>
                  </a:solidFill>
                  <a:latin typeface="Arial"/>
                  <a:cs typeface="Times New Roman" pitchFamily="18" charset="0"/>
                </a:rPr>
                <a:t>Hücre </a:t>
              </a:r>
              <a:r>
                <a:rPr lang="tr-TR" sz="1700" b="1" kern="0" dirty="0" err="1">
                  <a:solidFill>
                    <a:srgbClr val="002060"/>
                  </a:solidFill>
                  <a:latin typeface="Arial"/>
                  <a:cs typeface="Times New Roman" pitchFamily="18" charset="0"/>
                </a:rPr>
                <a:t>proliferasyonunda</a:t>
              </a:r>
              <a:r>
                <a:rPr lang="tr-TR" sz="1700" b="1" kern="0" dirty="0">
                  <a:solidFill>
                    <a:srgbClr val="002060"/>
                  </a:solidFill>
                  <a:latin typeface="Arial"/>
                  <a:cs typeface="Times New Roman" pitchFamily="18" charset="0"/>
                </a:rPr>
                <a:t> azalma</a:t>
              </a:r>
              <a:endParaRPr lang="en-US" sz="1700" b="1" kern="0" dirty="0">
                <a:solidFill>
                  <a:srgbClr val="002060"/>
                </a:solidFill>
                <a:latin typeface="Arial"/>
                <a:cs typeface="Times New Roman" pitchFamily="18" charset="0"/>
              </a:endParaRPr>
            </a:p>
          </p:txBody>
        </p:sp>
        <p:sp>
          <p:nvSpPr>
            <p:cNvPr id="57" name="Text Box 13"/>
            <p:cNvSpPr txBox="1">
              <a:spLocks noChangeArrowheads="1"/>
            </p:cNvSpPr>
            <p:nvPr/>
          </p:nvSpPr>
          <p:spPr bwMode="auto">
            <a:xfrm>
              <a:off x="619995" y="3867467"/>
              <a:ext cx="3312369" cy="353943"/>
            </a:xfrm>
            <a:prstGeom prst="rect">
              <a:avLst/>
            </a:prstGeom>
            <a:solidFill>
              <a:srgbClr val="7577C0">
                <a:lumMod val="20000"/>
                <a:lumOff val="80000"/>
              </a:srgbClr>
            </a:solidFill>
            <a:ln w="19050" algn="ctr">
              <a:solidFill>
                <a:srgbClr val="7577C0"/>
              </a:solidFill>
              <a:miter lim="800000"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  <a:defRPr/>
              </a:pPr>
              <a:r>
                <a:rPr lang="tr-TR" sz="1700" b="1" kern="0" dirty="0">
                  <a:solidFill>
                    <a:srgbClr val="002060"/>
                  </a:solidFill>
                  <a:latin typeface="Arial"/>
                  <a:cs typeface="Times New Roman" pitchFamily="18" charset="0"/>
                </a:rPr>
                <a:t>Kanamada azalma</a:t>
              </a:r>
              <a:endParaRPr lang="en-US" sz="1700" b="1" kern="0" dirty="0">
                <a:solidFill>
                  <a:srgbClr val="002060"/>
                </a:solidFill>
                <a:latin typeface="Arial"/>
                <a:cs typeface="Times New Roman" pitchFamily="18" charset="0"/>
              </a:endParaRPr>
            </a:p>
          </p:txBody>
        </p:sp>
        <p:cxnSp>
          <p:nvCxnSpPr>
            <p:cNvPr id="65569" name="Connettore 2 18"/>
            <p:cNvCxnSpPr>
              <a:cxnSpLocks noChangeShapeType="1"/>
            </p:cNvCxnSpPr>
            <p:nvPr/>
          </p:nvCxnSpPr>
          <p:spPr bwMode="auto">
            <a:xfrm rot="10800000" flipV="1">
              <a:off x="3275857" y="1556792"/>
              <a:ext cx="574675" cy="503237"/>
            </a:xfrm>
            <a:prstGeom prst="straightConnector1">
              <a:avLst/>
            </a:prstGeom>
            <a:noFill/>
            <a:ln w="19050" algn="ctr">
              <a:solidFill>
                <a:srgbClr val="7577C0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61" name="Gruppo 24"/>
          <p:cNvGrpSpPr/>
          <p:nvPr/>
        </p:nvGrpSpPr>
        <p:grpSpPr>
          <a:xfrm>
            <a:off x="4223792" y="5229200"/>
            <a:ext cx="3672408" cy="720080"/>
            <a:chOff x="2856871" y="5615366"/>
            <a:chExt cx="3672408" cy="720080"/>
          </a:xfrm>
          <a:solidFill>
            <a:srgbClr val="FFFFCC"/>
          </a:solidFill>
        </p:grpSpPr>
        <p:sp>
          <p:nvSpPr>
            <p:cNvPr id="62" name="Ovale 33"/>
            <p:cNvSpPr/>
            <p:nvPr/>
          </p:nvSpPr>
          <p:spPr>
            <a:xfrm>
              <a:off x="2856871" y="5615366"/>
              <a:ext cx="3672408" cy="720080"/>
            </a:xfrm>
            <a:prstGeom prst="ellipse">
              <a:avLst/>
            </a:prstGeom>
            <a:grpFill/>
            <a:ln w="25400" cap="flat" cmpd="sng" algn="ctr">
              <a:solidFill>
                <a:srgbClr val="FF0000"/>
              </a:solidFill>
              <a:prstDash val="solid"/>
            </a:ln>
            <a:effectLst/>
          </p:spPr>
          <p:txBody>
            <a:bodyPr anchor="ctr"/>
            <a:lstStyle/>
            <a:p>
              <a:pPr algn="ctr" eaLnBrk="0" hangingPunct="0">
                <a:defRPr/>
              </a:pPr>
              <a:endParaRPr lang="it-IT" sz="3000" b="1" i="1" kern="0">
                <a:solidFill>
                  <a:srgbClr val="FFFFFF"/>
                </a:solidFill>
                <a:latin typeface="Arial"/>
                <a:ea typeface="MS PGothic"/>
                <a:cs typeface="Arial"/>
              </a:endParaRPr>
            </a:p>
          </p:txBody>
        </p:sp>
        <p:sp>
          <p:nvSpPr>
            <p:cNvPr id="63" name="CasellaDiTesto 32"/>
            <p:cNvSpPr txBox="1"/>
            <p:nvPr/>
          </p:nvSpPr>
          <p:spPr>
            <a:xfrm>
              <a:off x="4008999" y="5687746"/>
              <a:ext cx="1728192" cy="584775"/>
            </a:xfrm>
            <a:prstGeom prst="rect">
              <a:avLst/>
            </a:prstGeom>
            <a:grpFill/>
            <a:ln>
              <a:noFill/>
            </a:ln>
          </p:spPr>
          <p:txBody>
            <a:bodyPr>
              <a:spAutoFit/>
            </a:bodyPr>
            <a:lstStyle/>
            <a:p>
              <a:pPr algn="ctr" eaLnBrk="0" hangingPunct="0">
                <a:defRPr/>
              </a:pPr>
              <a:r>
                <a:rPr lang="it-IT" b="1" i="1" kern="0" dirty="0">
                  <a:solidFill>
                    <a:srgbClr val="002060"/>
                  </a:solidFill>
                  <a:cs typeface="Times New Roman" pitchFamily="18" charset="0"/>
                </a:rPr>
                <a:t> </a:t>
              </a:r>
              <a:r>
                <a:rPr lang="tr-TR" sz="3200" b="1" kern="0" dirty="0">
                  <a:solidFill>
                    <a:srgbClr val="FF0000"/>
                  </a:solidFill>
                  <a:latin typeface="Arial"/>
                  <a:cs typeface="Times New Roman" pitchFamily="18" charset="0"/>
                </a:rPr>
                <a:t>ağrı</a:t>
              </a:r>
              <a:endParaRPr lang="it-IT" b="1" kern="0" dirty="0">
                <a:solidFill>
                  <a:srgbClr val="FF0000"/>
                </a:solidFill>
                <a:latin typeface="Arial"/>
                <a:cs typeface="Times New Roman" pitchFamily="18" charset="0"/>
              </a:endParaRPr>
            </a:p>
          </p:txBody>
        </p:sp>
        <p:sp>
          <p:nvSpPr>
            <p:cNvPr id="64" name="Freccia in giù 34"/>
            <p:cNvSpPr/>
            <p:nvPr/>
          </p:nvSpPr>
          <p:spPr>
            <a:xfrm>
              <a:off x="3995936" y="5733256"/>
              <a:ext cx="360040" cy="504056"/>
            </a:xfrm>
            <a:prstGeom prst="downArrow">
              <a:avLst/>
            </a:prstGeom>
            <a:grpFill/>
            <a:ln w="25400" cap="flat" cmpd="sng" algn="ctr">
              <a:solidFill>
                <a:srgbClr val="FF0000"/>
              </a:solidFill>
              <a:prstDash val="solid"/>
            </a:ln>
            <a:effectLst/>
          </p:spPr>
          <p:txBody>
            <a:bodyPr anchor="ctr"/>
            <a:lstStyle/>
            <a:p>
              <a:pPr algn="ctr" eaLnBrk="0" hangingPunct="0">
                <a:defRPr/>
              </a:pPr>
              <a:endParaRPr lang="it-IT" sz="3000" b="1" i="1" kern="0">
                <a:solidFill>
                  <a:srgbClr val="FFFFFF"/>
                </a:solidFill>
                <a:latin typeface="Arial"/>
                <a:ea typeface="MS PGothic"/>
                <a:cs typeface="Arial"/>
              </a:endParaRPr>
            </a:p>
          </p:txBody>
        </p:sp>
      </p:grpSp>
      <p:grpSp>
        <p:nvGrpSpPr>
          <p:cNvPr id="66" name="Gruppo 4"/>
          <p:cNvGrpSpPr>
            <a:grpSpLocks/>
          </p:cNvGrpSpPr>
          <p:nvPr/>
        </p:nvGrpSpPr>
        <p:grpSpPr bwMode="auto">
          <a:xfrm>
            <a:off x="6024563" y="1557339"/>
            <a:ext cx="4392612" cy="3311525"/>
            <a:chOff x="4499992" y="1556792"/>
            <a:chExt cx="4392488" cy="3312366"/>
          </a:xfrm>
        </p:grpSpPr>
        <p:pic>
          <p:nvPicPr>
            <p:cNvPr id="67" name="Picture 10" descr="endom-b"/>
            <p:cNvPicPr>
              <a:picLocks noChangeAspect="1" noChangeArrowheads="1"/>
            </p:cNvPicPr>
            <p:nvPr/>
          </p:nvPicPr>
          <p:blipFill>
            <a:blip r:embed="rId3" cstate="print">
              <a:lum bright="-6000" contrast="12000"/>
            </a:blip>
            <a:srcRect l="14285" t="16168" r="16327" b="6578"/>
            <a:stretch>
              <a:fillRect/>
            </a:stretch>
          </p:blipFill>
          <p:spPr bwMode="auto">
            <a:xfrm rot="16200000">
              <a:off x="5256559" y="1521269"/>
              <a:ext cx="2735337" cy="3960441"/>
            </a:xfrm>
            <a:prstGeom prst="round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  <a:reflection blurRad="6350" stA="52000" endA="300" endPos="35000" dir="5400000" sy="-100000" algn="bl" rotWithShape="0"/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</p:pic>
        <p:sp>
          <p:nvSpPr>
            <p:cNvPr id="68" name="Text Box 11"/>
            <p:cNvSpPr txBox="1">
              <a:spLocks noChangeArrowheads="1"/>
            </p:cNvSpPr>
            <p:nvPr/>
          </p:nvSpPr>
          <p:spPr bwMode="auto">
            <a:xfrm>
              <a:off x="5293720" y="2196716"/>
              <a:ext cx="2735185" cy="368394"/>
            </a:xfrm>
            <a:prstGeom prst="rect">
              <a:avLst/>
            </a:prstGeom>
            <a:noFill/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  <a:defRPr/>
              </a:pPr>
              <a:r>
                <a:rPr lang="en-US" b="1" kern="0" dirty="0">
                  <a:solidFill>
                    <a:srgbClr val="002060"/>
                  </a:solidFill>
                  <a:latin typeface="Arial"/>
                  <a:cs typeface="Arial"/>
                </a:rPr>
                <a:t>E</a:t>
              </a:r>
              <a:r>
                <a:rPr lang="tr-TR" b="1" kern="0" dirty="0">
                  <a:solidFill>
                    <a:srgbClr val="002060"/>
                  </a:solidFill>
                  <a:latin typeface="Arial"/>
                  <a:cs typeface="Arial"/>
                </a:rPr>
                <a:t>k</a:t>
              </a:r>
              <a:r>
                <a:rPr lang="en-US" b="1" kern="0" dirty="0" err="1">
                  <a:solidFill>
                    <a:srgbClr val="002060"/>
                  </a:solidFill>
                  <a:latin typeface="Arial"/>
                  <a:cs typeface="Arial"/>
                </a:rPr>
                <a:t>topi</a:t>
              </a:r>
              <a:r>
                <a:rPr lang="tr-TR" b="1" kern="0" dirty="0">
                  <a:solidFill>
                    <a:srgbClr val="002060"/>
                  </a:solidFill>
                  <a:latin typeface="Arial"/>
                  <a:cs typeface="Arial"/>
                </a:rPr>
                <a:t>k</a:t>
              </a:r>
              <a:r>
                <a:rPr lang="en-US" b="1" kern="0" dirty="0">
                  <a:solidFill>
                    <a:srgbClr val="002060"/>
                  </a:solidFill>
                  <a:latin typeface="Arial"/>
                  <a:cs typeface="Arial"/>
                </a:rPr>
                <a:t> </a:t>
              </a:r>
              <a:r>
                <a:rPr lang="en-US" b="1" kern="0" dirty="0" err="1">
                  <a:solidFill>
                    <a:srgbClr val="002060"/>
                  </a:solidFill>
                  <a:latin typeface="Arial"/>
                  <a:cs typeface="Arial"/>
                </a:rPr>
                <a:t>endometri</a:t>
              </a:r>
              <a:r>
                <a:rPr lang="tr-TR" b="1" kern="0" dirty="0">
                  <a:solidFill>
                    <a:srgbClr val="002060"/>
                  </a:solidFill>
                  <a:latin typeface="Arial"/>
                  <a:cs typeface="Arial"/>
                </a:rPr>
                <a:t>y</a:t>
              </a:r>
              <a:r>
                <a:rPr lang="en-US" b="1" kern="0" dirty="0">
                  <a:solidFill>
                    <a:srgbClr val="002060"/>
                  </a:solidFill>
                  <a:latin typeface="Arial"/>
                  <a:cs typeface="Arial"/>
                </a:rPr>
                <a:t>um</a:t>
              </a:r>
            </a:p>
          </p:txBody>
        </p:sp>
        <p:sp>
          <p:nvSpPr>
            <p:cNvPr id="69" name="Text Box 13"/>
            <p:cNvSpPr txBox="1">
              <a:spLocks noChangeArrowheads="1"/>
            </p:cNvSpPr>
            <p:nvPr/>
          </p:nvSpPr>
          <p:spPr bwMode="auto">
            <a:xfrm>
              <a:off x="4499992" y="2780928"/>
              <a:ext cx="4392488" cy="338876"/>
            </a:xfrm>
            <a:prstGeom prst="rect">
              <a:avLst/>
            </a:prstGeom>
            <a:solidFill>
              <a:srgbClr val="7577C0">
                <a:lumMod val="20000"/>
                <a:lumOff val="80000"/>
              </a:srgbClr>
            </a:solidFill>
            <a:ln w="19050" algn="ctr">
              <a:solidFill>
                <a:srgbClr val="7577C0"/>
              </a:solidFill>
              <a:miter lim="800000"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  <a:defRPr/>
              </a:pPr>
              <a:r>
                <a:rPr lang="en-US" sz="1600" b="1" kern="0" dirty="0">
                  <a:solidFill>
                    <a:srgbClr val="002060"/>
                  </a:solidFill>
                  <a:latin typeface="Arial"/>
                  <a:cs typeface="Times New Roman" pitchFamily="18" charset="0"/>
                </a:rPr>
                <a:t>Anti-an</a:t>
              </a:r>
              <a:r>
                <a:rPr lang="tr-TR" sz="1600" b="1" kern="0" dirty="0">
                  <a:solidFill>
                    <a:srgbClr val="002060"/>
                  </a:solidFill>
                  <a:latin typeface="Arial"/>
                  <a:cs typeface="Times New Roman" pitchFamily="18" charset="0"/>
                </a:rPr>
                <a:t>j</a:t>
              </a:r>
              <a:r>
                <a:rPr lang="en-US" sz="1600" b="1" kern="0" dirty="0" err="1">
                  <a:solidFill>
                    <a:srgbClr val="002060"/>
                  </a:solidFill>
                  <a:latin typeface="Arial"/>
                  <a:cs typeface="Times New Roman" pitchFamily="18" charset="0"/>
                </a:rPr>
                <a:t>i</a:t>
              </a:r>
              <a:r>
                <a:rPr lang="tr-TR" sz="1600" b="1" kern="0" dirty="0">
                  <a:solidFill>
                    <a:srgbClr val="002060"/>
                  </a:solidFill>
                  <a:latin typeface="Arial"/>
                  <a:cs typeface="Times New Roman" pitchFamily="18" charset="0"/>
                </a:rPr>
                <a:t>y</a:t>
              </a:r>
              <a:r>
                <a:rPr lang="en-US" sz="1600" b="1" kern="0" dirty="0">
                  <a:solidFill>
                    <a:srgbClr val="002060"/>
                  </a:solidFill>
                  <a:latin typeface="Arial"/>
                  <a:cs typeface="Times New Roman" pitchFamily="18" charset="0"/>
                </a:rPr>
                <a:t>o</a:t>
              </a:r>
              <a:r>
                <a:rPr lang="tr-TR" sz="1600" b="1" kern="0" dirty="0">
                  <a:solidFill>
                    <a:srgbClr val="002060"/>
                  </a:solidFill>
                  <a:latin typeface="Arial"/>
                  <a:cs typeface="Times New Roman" pitchFamily="18" charset="0"/>
                </a:rPr>
                <a:t>j</a:t>
              </a:r>
              <a:r>
                <a:rPr lang="en-US" sz="1600" b="1" kern="0" dirty="0" err="1">
                  <a:solidFill>
                    <a:srgbClr val="002060"/>
                  </a:solidFill>
                  <a:latin typeface="Arial"/>
                  <a:cs typeface="Times New Roman" pitchFamily="18" charset="0"/>
                </a:rPr>
                <a:t>eni</a:t>
              </a:r>
              <a:r>
                <a:rPr lang="tr-TR" sz="1600" b="1" kern="0" dirty="0">
                  <a:solidFill>
                    <a:srgbClr val="002060"/>
                  </a:solidFill>
                  <a:latin typeface="Arial"/>
                  <a:cs typeface="Times New Roman" pitchFamily="18" charset="0"/>
                </a:rPr>
                <a:t>k</a:t>
              </a:r>
              <a:r>
                <a:rPr lang="en-US" sz="1600" b="1" kern="0" dirty="0">
                  <a:solidFill>
                    <a:srgbClr val="002060"/>
                  </a:solidFill>
                  <a:latin typeface="Arial"/>
                  <a:cs typeface="Times New Roman" pitchFamily="18" charset="0"/>
                </a:rPr>
                <a:t> </a:t>
              </a:r>
              <a:r>
                <a:rPr lang="tr-TR" sz="1600" b="1" kern="0" dirty="0">
                  <a:solidFill>
                    <a:srgbClr val="002060"/>
                  </a:solidFill>
                  <a:latin typeface="Arial"/>
                  <a:cs typeface="Times New Roman" pitchFamily="18" charset="0"/>
                </a:rPr>
                <a:t>etki</a:t>
              </a:r>
              <a:r>
                <a:rPr lang="en-US" sz="1600" b="1" kern="0" dirty="0">
                  <a:solidFill>
                    <a:srgbClr val="002060"/>
                  </a:solidFill>
                  <a:latin typeface="Arial"/>
                  <a:cs typeface="Times New Roman" pitchFamily="18" charset="0"/>
                </a:rPr>
                <a:t>: VEGF</a:t>
              </a:r>
              <a:r>
                <a:rPr lang="tr-TR" sz="1600" b="1" kern="0" dirty="0">
                  <a:solidFill>
                    <a:srgbClr val="002060"/>
                  </a:solidFill>
                  <a:latin typeface="Arial"/>
                  <a:cs typeface="Times New Roman" pitchFamily="18" charset="0"/>
                </a:rPr>
                <a:t>’de azalma</a:t>
              </a:r>
              <a:endParaRPr lang="en-US" sz="1600" b="1" kern="0" dirty="0">
                <a:solidFill>
                  <a:srgbClr val="002060"/>
                </a:solidFill>
                <a:latin typeface="Arial"/>
                <a:cs typeface="Times New Roman" pitchFamily="18" charset="0"/>
              </a:endParaRPr>
            </a:p>
          </p:txBody>
        </p:sp>
        <p:sp>
          <p:nvSpPr>
            <p:cNvPr id="70" name="Text Box 13"/>
            <p:cNvSpPr txBox="1">
              <a:spLocks noChangeArrowheads="1"/>
            </p:cNvSpPr>
            <p:nvPr/>
          </p:nvSpPr>
          <p:spPr bwMode="auto">
            <a:xfrm>
              <a:off x="4499992" y="3861048"/>
              <a:ext cx="4392488" cy="338554"/>
            </a:xfrm>
            <a:prstGeom prst="rect">
              <a:avLst/>
            </a:prstGeom>
            <a:solidFill>
              <a:srgbClr val="7577C0">
                <a:lumMod val="20000"/>
                <a:lumOff val="80000"/>
              </a:srgbClr>
            </a:solidFill>
            <a:ln w="19050" algn="ctr">
              <a:solidFill>
                <a:srgbClr val="7577C0"/>
              </a:solidFill>
              <a:miter lim="800000"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  <a:defRPr/>
              </a:pPr>
              <a:r>
                <a:rPr lang="en-US" sz="1600" b="1" kern="0" dirty="0">
                  <a:solidFill>
                    <a:srgbClr val="002060"/>
                  </a:solidFill>
                  <a:latin typeface="Arial"/>
                  <a:cs typeface="Times New Roman" pitchFamily="18" charset="0"/>
                </a:rPr>
                <a:t>Anti-</a:t>
              </a:r>
              <a:r>
                <a:rPr lang="en-US" sz="1600" b="1" kern="0" dirty="0" err="1">
                  <a:solidFill>
                    <a:srgbClr val="002060"/>
                  </a:solidFill>
                  <a:latin typeface="Arial"/>
                  <a:cs typeface="Times New Roman" pitchFamily="18" charset="0"/>
                </a:rPr>
                <a:t>inflamat</a:t>
              </a:r>
              <a:r>
                <a:rPr lang="tr-TR" sz="1600" b="1" kern="0" dirty="0" err="1">
                  <a:solidFill>
                    <a:srgbClr val="002060"/>
                  </a:solidFill>
                  <a:latin typeface="Arial"/>
                  <a:cs typeface="Times New Roman" pitchFamily="18" charset="0"/>
                </a:rPr>
                <a:t>uar</a:t>
              </a:r>
              <a:r>
                <a:rPr lang="en-US" sz="1600" b="1" kern="0" dirty="0">
                  <a:solidFill>
                    <a:srgbClr val="002060"/>
                  </a:solidFill>
                  <a:latin typeface="Arial"/>
                  <a:cs typeface="Times New Roman" pitchFamily="18" charset="0"/>
                </a:rPr>
                <a:t> </a:t>
              </a:r>
              <a:r>
                <a:rPr lang="tr-TR" sz="1600" b="1" kern="0" dirty="0">
                  <a:solidFill>
                    <a:srgbClr val="002060"/>
                  </a:solidFill>
                  <a:latin typeface="Arial"/>
                  <a:cs typeface="Times New Roman" pitchFamily="18" charset="0"/>
                </a:rPr>
                <a:t>etki</a:t>
              </a:r>
              <a:r>
                <a:rPr lang="en-US" sz="1600" b="1" kern="0" dirty="0">
                  <a:solidFill>
                    <a:srgbClr val="002060"/>
                  </a:solidFill>
                  <a:latin typeface="Arial"/>
                  <a:cs typeface="Times New Roman" pitchFamily="18" charset="0"/>
                </a:rPr>
                <a:t>: PG</a:t>
              </a:r>
              <a:r>
                <a:rPr lang="tr-TR" sz="1600" b="1" kern="0" dirty="0">
                  <a:solidFill>
                    <a:srgbClr val="002060"/>
                  </a:solidFill>
                  <a:latin typeface="Arial"/>
                  <a:cs typeface="Times New Roman" pitchFamily="18" charset="0"/>
                </a:rPr>
                <a:t>’</a:t>
              </a:r>
              <a:r>
                <a:rPr lang="tr-TR" sz="1600" b="1" kern="0" dirty="0" err="1">
                  <a:solidFill>
                    <a:srgbClr val="002060"/>
                  </a:solidFill>
                  <a:latin typeface="Arial"/>
                  <a:cs typeface="Times New Roman" pitchFamily="18" charset="0"/>
                </a:rPr>
                <a:t>lerde</a:t>
              </a:r>
              <a:r>
                <a:rPr lang="tr-TR" sz="1600" b="1" kern="0" dirty="0">
                  <a:solidFill>
                    <a:srgbClr val="002060"/>
                  </a:solidFill>
                  <a:latin typeface="Arial"/>
                  <a:cs typeface="Times New Roman" pitchFamily="18" charset="0"/>
                </a:rPr>
                <a:t> azalma</a:t>
              </a:r>
              <a:r>
                <a:rPr lang="en-US" sz="1600" b="1" kern="0" dirty="0">
                  <a:solidFill>
                    <a:srgbClr val="002060"/>
                  </a:solidFill>
                  <a:latin typeface="Arial"/>
                  <a:cs typeface="Times New Roman" pitchFamily="18" charset="0"/>
                </a:rPr>
                <a:t> </a:t>
              </a:r>
            </a:p>
          </p:txBody>
        </p:sp>
        <p:sp>
          <p:nvSpPr>
            <p:cNvPr id="71" name="Text Box 13"/>
            <p:cNvSpPr txBox="1">
              <a:spLocks noChangeArrowheads="1"/>
            </p:cNvSpPr>
            <p:nvPr/>
          </p:nvSpPr>
          <p:spPr bwMode="auto">
            <a:xfrm>
              <a:off x="4499992" y="3316363"/>
              <a:ext cx="4392488" cy="338554"/>
            </a:xfrm>
            <a:prstGeom prst="rect">
              <a:avLst/>
            </a:prstGeom>
            <a:solidFill>
              <a:srgbClr val="7577C0">
                <a:lumMod val="20000"/>
                <a:lumOff val="80000"/>
              </a:srgbClr>
            </a:solidFill>
            <a:ln w="19050" algn="ctr">
              <a:solidFill>
                <a:srgbClr val="7577C0"/>
              </a:solidFill>
              <a:miter lim="800000"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  <a:defRPr/>
              </a:pPr>
              <a:r>
                <a:rPr lang="tr-TR" sz="1600" b="1" kern="0" dirty="0">
                  <a:solidFill>
                    <a:srgbClr val="002060"/>
                  </a:solidFill>
                  <a:latin typeface="Arial" charset="0"/>
                  <a:cs typeface="Times New Roman" pitchFamily="18" charset="0"/>
                </a:rPr>
                <a:t>İ</a:t>
              </a:r>
              <a:r>
                <a:rPr lang="it-IT" sz="1600" b="1" kern="0" dirty="0">
                  <a:solidFill>
                    <a:srgbClr val="002060"/>
                  </a:solidFill>
                  <a:latin typeface="Arial" charset="0"/>
                  <a:cs typeface="Times New Roman" pitchFamily="18" charset="0"/>
                </a:rPr>
                <a:t>mm</a:t>
              </a:r>
              <a:r>
                <a:rPr lang="tr-TR" sz="1600" b="1" kern="0" dirty="0">
                  <a:solidFill>
                    <a:srgbClr val="002060"/>
                  </a:solidFill>
                  <a:latin typeface="Arial" charset="0"/>
                  <a:cs typeface="Times New Roman" pitchFamily="18" charset="0"/>
                </a:rPr>
                <a:t>ü</a:t>
              </a:r>
              <a:r>
                <a:rPr lang="it-IT" sz="1600" b="1" kern="0" dirty="0">
                  <a:solidFill>
                    <a:srgbClr val="002060"/>
                  </a:solidFill>
                  <a:latin typeface="Arial" charset="0"/>
                  <a:cs typeface="Times New Roman" pitchFamily="18" charset="0"/>
                </a:rPr>
                <a:t>nomod</a:t>
              </a:r>
              <a:r>
                <a:rPr lang="tr-TR" sz="1600" b="1" kern="0" dirty="0">
                  <a:solidFill>
                    <a:srgbClr val="002060"/>
                  </a:solidFill>
                  <a:latin typeface="Arial" charset="0"/>
                  <a:cs typeface="Times New Roman" pitchFamily="18" charset="0"/>
                </a:rPr>
                <a:t>ü</a:t>
              </a:r>
              <a:r>
                <a:rPr lang="it-IT" sz="1600" b="1" kern="0" dirty="0">
                  <a:solidFill>
                    <a:srgbClr val="002060"/>
                  </a:solidFill>
                  <a:latin typeface="Arial" charset="0"/>
                  <a:cs typeface="Times New Roman" pitchFamily="18" charset="0"/>
                </a:rPr>
                <a:t>lat</a:t>
              </a:r>
              <a:r>
                <a:rPr lang="tr-TR" sz="1600" b="1" kern="0" dirty="0">
                  <a:solidFill>
                    <a:srgbClr val="002060"/>
                  </a:solidFill>
                  <a:latin typeface="Arial" charset="0"/>
                  <a:cs typeface="Times New Roman" pitchFamily="18" charset="0"/>
                </a:rPr>
                <a:t>ör</a:t>
              </a:r>
              <a:r>
                <a:rPr lang="it-IT" sz="1600" b="1" kern="0" dirty="0">
                  <a:solidFill>
                    <a:srgbClr val="002060"/>
                  </a:solidFill>
                  <a:latin typeface="Arial" charset="0"/>
                  <a:cs typeface="Times New Roman" pitchFamily="18" charset="0"/>
                </a:rPr>
                <a:t> </a:t>
              </a:r>
              <a:r>
                <a:rPr lang="tr-TR" sz="1600" b="1" kern="0" dirty="0">
                  <a:solidFill>
                    <a:srgbClr val="002060"/>
                  </a:solidFill>
                  <a:latin typeface="Arial" charset="0"/>
                  <a:cs typeface="Times New Roman" pitchFamily="18" charset="0"/>
                </a:rPr>
                <a:t>etki</a:t>
              </a:r>
              <a:r>
                <a:rPr lang="it-IT" sz="1600" b="1" kern="0" dirty="0">
                  <a:solidFill>
                    <a:srgbClr val="002060"/>
                  </a:solidFill>
                  <a:latin typeface="Arial" charset="0"/>
                  <a:cs typeface="Times New Roman" pitchFamily="18" charset="0"/>
                </a:rPr>
                <a:t>: TNF</a:t>
              </a:r>
              <a:r>
                <a:rPr lang="el-GR" sz="1600" b="1" kern="0" dirty="0">
                  <a:solidFill>
                    <a:srgbClr val="002060"/>
                  </a:solidFill>
                  <a:latin typeface="Arial" charset="0"/>
                  <a:cs typeface="Times New Roman" pitchFamily="18" charset="0"/>
                </a:rPr>
                <a:t>α</a:t>
              </a:r>
              <a:r>
                <a:rPr lang="tr-TR" sz="1600" b="1" kern="0" dirty="0">
                  <a:solidFill>
                    <a:srgbClr val="002060"/>
                  </a:solidFill>
                  <a:latin typeface="Arial" charset="0"/>
                  <a:cs typeface="Times New Roman" pitchFamily="18" charset="0"/>
                </a:rPr>
                <a:t>’da azalma</a:t>
              </a:r>
              <a:r>
                <a:rPr lang="it-IT" sz="1600" b="1" kern="0" dirty="0">
                  <a:solidFill>
                    <a:srgbClr val="002060"/>
                  </a:solidFill>
                  <a:latin typeface="Arial" charset="0"/>
                  <a:cs typeface="Times New Roman" pitchFamily="18" charset="0"/>
                </a:rPr>
                <a:t> </a:t>
              </a:r>
            </a:p>
          </p:txBody>
        </p:sp>
        <p:cxnSp>
          <p:nvCxnSpPr>
            <p:cNvPr id="65558" name="Connettore 2 18"/>
            <p:cNvCxnSpPr>
              <a:cxnSpLocks noChangeShapeType="1"/>
            </p:cNvCxnSpPr>
            <p:nvPr/>
          </p:nvCxnSpPr>
          <p:spPr bwMode="auto">
            <a:xfrm rot="10800000" flipH="1" flipV="1">
              <a:off x="5220072" y="1556792"/>
              <a:ext cx="574675" cy="503237"/>
            </a:xfrm>
            <a:prstGeom prst="straightConnector1">
              <a:avLst/>
            </a:prstGeom>
            <a:noFill/>
            <a:ln w="19050" algn="ctr">
              <a:solidFill>
                <a:srgbClr val="7577C0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73" name="Text Box 13"/>
            <p:cNvSpPr txBox="1">
              <a:spLocks noChangeArrowheads="1"/>
            </p:cNvSpPr>
            <p:nvPr/>
          </p:nvSpPr>
          <p:spPr bwMode="auto">
            <a:xfrm>
              <a:off x="4499992" y="4386590"/>
              <a:ext cx="4392488" cy="338554"/>
            </a:xfrm>
            <a:prstGeom prst="rect">
              <a:avLst/>
            </a:prstGeom>
            <a:solidFill>
              <a:srgbClr val="7577C0">
                <a:lumMod val="20000"/>
                <a:lumOff val="80000"/>
              </a:srgbClr>
            </a:solidFill>
            <a:ln w="19050" algn="ctr">
              <a:solidFill>
                <a:srgbClr val="7577C0"/>
              </a:solidFill>
              <a:miter lim="800000"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  <a:defRPr/>
              </a:pPr>
              <a:r>
                <a:rPr lang="it-IT" sz="1600" b="1" kern="0" dirty="0">
                  <a:solidFill>
                    <a:srgbClr val="002060"/>
                  </a:solidFill>
                  <a:latin typeface="Arial" charset="0"/>
                  <a:cs typeface="Times New Roman" pitchFamily="18" charset="0"/>
                </a:rPr>
                <a:t>Pro-apoptoti</a:t>
              </a:r>
              <a:r>
                <a:rPr lang="tr-TR" sz="1600" b="1" kern="0" dirty="0">
                  <a:solidFill>
                    <a:srgbClr val="002060"/>
                  </a:solidFill>
                  <a:latin typeface="Arial" charset="0"/>
                  <a:cs typeface="Times New Roman" pitchFamily="18" charset="0"/>
                </a:rPr>
                <a:t>k</a:t>
              </a:r>
              <a:r>
                <a:rPr lang="it-IT" sz="1600" b="1" kern="0" dirty="0">
                  <a:solidFill>
                    <a:srgbClr val="002060"/>
                  </a:solidFill>
                  <a:latin typeface="Arial" charset="0"/>
                  <a:cs typeface="Times New Roman" pitchFamily="18" charset="0"/>
                </a:rPr>
                <a:t> </a:t>
              </a:r>
              <a:r>
                <a:rPr lang="tr-TR" sz="1600" b="1" kern="0" dirty="0">
                  <a:solidFill>
                    <a:srgbClr val="002060"/>
                  </a:solidFill>
                  <a:latin typeface="Arial" charset="0"/>
                  <a:cs typeface="Times New Roman" pitchFamily="18" charset="0"/>
                </a:rPr>
                <a:t>etki</a:t>
              </a:r>
              <a:r>
                <a:rPr lang="it-IT" sz="1600" b="1" kern="0" dirty="0">
                  <a:solidFill>
                    <a:srgbClr val="002060"/>
                  </a:solidFill>
                  <a:latin typeface="Arial" charset="0"/>
                  <a:cs typeface="Times New Roman" pitchFamily="18" charset="0"/>
                </a:rPr>
                <a:t>: Bcl2</a:t>
              </a:r>
              <a:r>
                <a:rPr lang="tr-TR" sz="1600" b="1" kern="0" dirty="0">
                  <a:solidFill>
                    <a:srgbClr val="002060"/>
                  </a:solidFill>
                  <a:latin typeface="Arial" charset="0"/>
                  <a:cs typeface="Times New Roman" pitchFamily="18" charset="0"/>
                </a:rPr>
                <a:t>’de azalma</a:t>
              </a:r>
              <a:r>
                <a:rPr lang="it-IT" sz="1600" b="1" kern="0" dirty="0">
                  <a:solidFill>
                    <a:srgbClr val="002060"/>
                  </a:solidFill>
                  <a:latin typeface="Arial" charset="0"/>
                  <a:cs typeface="Times New Roman" pitchFamily="18" charset="0"/>
                </a:rPr>
                <a:t> 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88112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42" name="AutoShape 10"/>
          <p:cNvSpPr>
            <a:spLocks noChangeArrowheads="1"/>
          </p:cNvSpPr>
          <p:nvPr/>
        </p:nvSpPr>
        <p:spPr bwMode="auto">
          <a:xfrm>
            <a:off x="4781551" y="1671639"/>
            <a:ext cx="4708525" cy="2644775"/>
          </a:xfrm>
          <a:prstGeom prst="homePlate">
            <a:avLst>
              <a:gd name="adj" fmla="val 23408"/>
            </a:avLst>
          </a:prstGeom>
          <a:solidFill>
            <a:srgbClr val="7577C0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l">
              <a:spcBef>
                <a:spcPct val="0"/>
              </a:spcBef>
            </a:pPr>
            <a:endParaRPr lang="en-US">
              <a:solidFill>
                <a:srgbClr val="333333"/>
              </a:solidFill>
              <a:ea typeface="ヒラギノ角ゴ Pro W3"/>
              <a:cs typeface="ヒラギノ角ゴ Pro W3"/>
            </a:endParaRPr>
          </a:p>
        </p:txBody>
      </p:sp>
      <p:sp>
        <p:nvSpPr>
          <p:cNvPr id="163843" name="Rectangle 11"/>
          <p:cNvSpPr>
            <a:spLocks noChangeArrowheads="1"/>
          </p:cNvSpPr>
          <p:nvPr/>
        </p:nvSpPr>
        <p:spPr bwMode="auto">
          <a:xfrm>
            <a:off x="3073400" y="1671639"/>
            <a:ext cx="1708150" cy="2644775"/>
          </a:xfrm>
          <a:prstGeom prst="rect">
            <a:avLst/>
          </a:prstGeom>
          <a:solidFill>
            <a:srgbClr val="00B3BE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>
              <a:spcBef>
                <a:spcPct val="0"/>
              </a:spcBef>
            </a:pPr>
            <a:endParaRPr lang="en-US">
              <a:solidFill>
                <a:srgbClr val="00B3BE"/>
              </a:solidFill>
              <a:ea typeface="ヒラギノ角ゴ Pro W3"/>
              <a:cs typeface="ヒラギノ角ゴ Pro W3"/>
            </a:endParaRPr>
          </a:p>
        </p:txBody>
      </p:sp>
      <p:sp>
        <p:nvSpPr>
          <p:cNvPr id="163844" name="Rectangle 12"/>
          <p:cNvSpPr>
            <a:spLocks noChangeArrowheads="1"/>
          </p:cNvSpPr>
          <p:nvPr/>
        </p:nvSpPr>
        <p:spPr bwMode="auto">
          <a:xfrm>
            <a:off x="9174163" y="4179888"/>
            <a:ext cx="571500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l"/>
            <a:r>
              <a:rPr lang="de-DE" sz="1100"/>
              <a:t>pg/mL</a:t>
            </a:r>
            <a:endParaRPr lang="en-US" sz="1100"/>
          </a:p>
        </p:txBody>
      </p:sp>
      <p:sp>
        <p:nvSpPr>
          <p:cNvPr id="34820" name="Rectangle 16"/>
          <p:cNvSpPr>
            <a:spLocks noChangeArrowheads="1"/>
          </p:cNvSpPr>
          <p:nvPr/>
        </p:nvSpPr>
        <p:spPr bwMode="auto">
          <a:xfrm>
            <a:off x="4779963" y="1668464"/>
            <a:ext cx="1149350" cy="2643187"/>
          </a:xfrm>
          <a:prstGeom prst="rect">
            <a:avLst/>
          </a:prstGeom>
          <a:solidFill>
            <a:srgbClr val="7AB800">
              <a:alpha val="20000"/>
            </a:srgbClr>
          </a:solidFill>
          <a:ln w="38100">
            <a:solidFill>
              <a:srgbClr val="7AB8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l">
              <a:spcBef>
                <a:spcPct val="0"/>
              </a:spcBef>
            </a:pPr>
            <a:endParaRPr lang="en-US">
              <a:solidFill>
                <a:srgbClr val="333333"/>
              </a:solidFill>
              <a:ea typeface="ヒラギノ角ゴ Pro W3"/>
              <a:cs typeface="ヒラギノ角ゴ Pro W3"/>
            </a:endParaRPr>
          </a:p>
        </p:txBody>
      </p:sp>
      <p:sp>
        <p:nvSpPr>
          <p:cNvPr id="34821" name="Rechteck 1"/>
          <p:cNvSpPr>
            <a:spLocks noChangeArrowheads="1"/>
          </p:cNvSpPr>
          <p:nvPr/>
        </p:nvSpPr>
        <p:spPr bwMode="auto">
          <a:xfrm>
            <a:off x="4738688" y="2484439"/>
            <a:ext cx="1223962" cy="765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r>
              <a:rPr lang="de-DE" sz="1100">
                <a:ea typeface="ヒラギノ角ゴ Pro W3"/>
                <a:cs typeface="ヒラギノ角ゴ Pro W3"/>
              </a:rPr>
              <a:t>Endometriotic lesion growth and bone loss are minimized</a:t>
            </a:r>
            <a:endParaRPr lang="en-US" sz="1100">
              <a:ea typeface="ヒラギノ角ゴ Pro W3"/>
              <a:cs typeface="ヒラギノ角ゴ Pro W3"/>
            </a:endParaRPr>
          </a:p>
        </p:txBody>
      </p:sp>
      <p:sp>
        <p:nvSpPr>
          <p:cNvPr id="163847" name="Text Box 13"/>
          <p:cNvSpPr txBox="1">
            <a:spLocks noChangeArrowheads="1"/>
          </p:cNvSpPr>
          <p:nvPr/>
        </p:nvSpPr>
        <p:spPr bwMode="auto">
          <a:xfrm>
            <a:off x="2492376" y="1509713"/>
            <a:ext cx="47942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1pPr>
            <a:lvl2pPr marL="742950" indent="-285750" eaLnBrk="0" hangingPunct="0"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2pPr>
            <a:lvl3pPr marL="1143000" indent="-228600" eaLnBrk="0" hangingPunct="0"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 eaLnBrk="0" hangingPunct="0"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 eaLnBrk="0" hangingPunct="0"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algn="r" eaLnBrk="1" hangingPunct="1"/>
            <a:r>
              <a:rPr lang="en-GB" sz="1400" b="0"/>
              <a:t>100</a:t>
            </a:r>
          </a:p>
        </p:txBody>
      </p:sp>
      <p:sp>
        <p:nvSpPr>
          <p:cNvPr id="163848" name="Text Box 14"/>
          <p:cNvSpPr txBox="1">
            <a:spLocks noChangeArrowheads="1"/>
          </p:cNvSpPr>
          <p:nvPr/>
        </p:nvSpPr>
        <p:spPr bwMode="auto">
          <a:xfrm>
            <a:off x="3446463" y="4392613"/>
            <a:ext cx="3810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1pPr>
            <a:lvl2pPr marL="742950" indent="-285750" eaLnBrk="0" hangingPunct="0"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2pPr>
            <a:lvl3pPr marL="1143000" indent="-228600" eaLnBrk="0" hangingPunct="0"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 eaLnBrk="0" hangingPunct="0"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 eaLnBrk="0" hangingPunct="0"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1" hangingPunct="1"/>
            <a:r>
              <a:rPr lang="en-GB" sz="1400" b="0"/>
              <a:t>10</a:t>
            </a:r>
          </a:p>
        </p:txBody>
      </p:sp>
      <p:sp>
        <p:nvSpPr>
          <p:cNvPr id="163849" name="Text Box 5"/>
          <p:cNvSpPr txBox="1">
            <a:spLocks noChangeArrowheads="1"/>
          </p:cNvSpPr>
          <p:nvPr/>
        </p:nvSpPr>
        <p:spPr bwMode="auto">
          <a:xfrm rot="-5400000">
            <a:off x="838201" y="2946401"/>
            <a:ext cx="30067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1pPr>
            <a:lvl2pPr marL="742950" indent="-285750" eaLnBrk="0" hangingPunct="0"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2pPr>
            <a:lvl3pPr marL="1143000" indent="-228600" eaLnBrk="0" hangingPunct="0"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 eaLnBrk="0" hangingPunct="0"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 eaLnBrk="0" hangingPunct="0"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1" hangingPunct="1"/>
            <a:r>
              <a:rPr lang="en-US" sz="1400" b="0"/>
              <a:t>Maximal response (%)</a:t>
            </a:r>
          </a:p>
        </p:txBody>
      </p:sp>
      <p:sp>
        <p:nvSpPr>
          <p:cNvPr id="163850" name="Text Box 13"/>
          <p:cNvSpPr txBox="1">
            <a:spLocks noChangeArrowheads="1"/>
          </p:cNvSpPr>
          <p:nvPr/>
        </p:nvSpPr>
        <p:spPr bwMode="auto">
          <a:xfrm>
            <a:off x="2590800" y="2068513"/>
            <a:ext cx="3810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1pPr>
            <a:lvl2pPr marL="742950" indent="-285750" eaLnBrk="0" hangingPunct="0"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2pPr>
            <a:lvl3pPr marL="1143000" indent="-228600" eaLnBrk="0" hangingPunct="0"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 eaLnBrk="0" hangingPunct="0"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 eaLnBrk="0" hangingPunct="0"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algn="r" eaLnBrk="1" hangingPunct="1"/>
            <a:r>
              <a:rPr lang="en-GB" sz="1400" b="0"/>
              <a:t>80</a:t>
            </a:r>
          </a:p>
        </p:txBody>
      </p:sp>
      <p:sp>
        <p:nvSpPr>
          <p:cNvPr id="163851" name="Text Box 13"/>
          <p:cNvSpPr txBox="1">
            <a:spLocks noChangeArrowheads="1"/>
          </p:cNvSpPr>
          <p:nvPr/>
        </p:nvSpPr>
        <p:spPr bwMode="auto">
          <a:xfrm>
            <a:off x="2590800" y="2571750"/>
            <a:ext cx="3810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1pPr>
            <a:lvl2pPr marL="742950" indent="-285750" eaLnBrk="0" hangingPunct="0"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2pPr>
            <a:lvl3pPr marL="1143000" indent="-228600" eaLnBrk="0" hangingPunct="0"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 eaLnBrk="0" hangingPunct="0"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 eaLnBrk="0" hangingPunct="0"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algn="r" eaLnBrk="1" hangingPunct="1"/>
            <a:r>
              <a:rPr lang="en-GB" sz="1400" b="0"/>
              <a:t>60</a:t>
            </a:r>
          </a:p>
        </p:txBody>
      </p:sp>
      <p:sp>
        <p:nvSpPr>
          <p:cNvPr id="163852" name="Text Box 13"/>
          <p:cNvSpPr txBox="1">
            <a:spLocks noChangeArrowheads="1"/>
          </p:cNvSpPr>
          <p:nvPr/>
        </p:nvSpPr>
        <p:spPr bwMode="auto">
          <a:xfrm>
            <a:off x="2619375" y="3092450"/>
            <a:ext cx="3810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1pPr>
            <a:lvl2pPr marL="742950" indent="-285750" eaLnBrk="0" hangingPunct="0"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2pPr>
            <a:lvl3pPr marL="1143000" indent="-228600" eaLnBrk="0" hangingPunct="0"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 eaLnBrk="0" hangingPunct="0"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 eaLnBrk="0" hangingPunct="0"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algn="r" eaLnBrk="1" hangingPunct="1"/>
            <a:r>
              <a:rPr lang="en-GB" sz="1400" b="0"/>
              <a:t>40</a:t>
            </a:r>
          </a:p>
        </p:txBody>
      </p:sp>
      <p:sp>
        <p:nvSpPr>
          <p:cNvPr id="163853" name="Text Box 13"/>
          <p:cNvSpPr txBox="1">
            <a:spLocks noChangeArrowheads="1"/>
          </p:cNvSpPr>
          <p:nvPr/>
        </p:nvSpPr>
        <p:spPr bwMode="auto">
          <a:xfrm>
            <a:off x="2590800" y="3652838"/>
            <a:ext cx="3810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1pPr>
            <a:lvl2pPr marL="742950" indent="-285750" eaLnBrk="0" hangingPunct="0"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2pPr>
            <a:lvl3pPr marL="1143000" indent="-228600" eaLnBrk="0" hangingPunct="0"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 eaLnBrk="0" hangingPunct="0"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 eaLnBrk="0" hangingPunct="0"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algn="r" eaLnBrk="1" hangingPunct="1"/>
            <a:r>
              <a:rPr lang="en-GB" sz="1400" b="0"/>
              <a:t>20</a:t>
            </a:r>
          </a:p>
        </p:txBody>
      </p:sp>
      <p:sp>
        <p:nvSpPr>
          <p:cNvPr id="163854" name="Text Box 13"/>
          <p:cNvSpPr txBox="1">
            <a:spLocks noChangeArrowheads="1"/>
          </p:cNvSpPr>
          <p:nvPr/>
        </p:nvSpPr>
        <p:spPr bwMode="auto">
          <a:xfrm>
            <a:off x="2689226" y="4156075"/>
            <a:ext cx="28257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1pPr>
            <a:lvl2pPr marL="742950" indent="-285750" eaLnBrk="0" hangingPunct="0"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2pPr>
            <a:lvl3pPr marL="1143000" indent="-228600" eaLnBrk="0" hangingPunct="0"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 eaLnBrk="0" hangingPunct="0"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 eaLnBrk="0" hangingPunct="0"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algn="r" eaLnBrk="1" hangingPunct="1"/>
            <a:r>
              <a:rPr lang="en-GB" sz="1400" b="0"/>
              <a:t>0</a:t>
            </a:r>
          </a:p>
        </p:txBody>
      </p:sp>
      <p:cxnSp>
        <p:nvCxnSpPr>
          <p:cNvPr id="163855" name="Straight Connector 69"/>
          <p:cNvCxnSpPr>
            <a:cxnSpLocks noChangeShapeType="1"/>
          </p:cNvCxnSpPr>
          <p:nvPr/>
        </p:nvCxnSpPr>
        <p:spPr bwMode="auto">
          <a:xfrm>
            <a:off x="3638550" y="4314825"/>
            <a:ext cx="0" cy="107950"/>
          </a:xfrm>
          <a:prstGeom prst="line">
            <a:avLst/>
          </a:prstGeom>
          <a:noFill/>
          <a:ln w="1270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63856" name="Text Box 14"/>
          <p:cNvSpPr txBox="1">
            <a:spLocks noChangeArrowheads="1"/>
          </p:cNvSpPr>
          <p:nvPr/>
        </p:nvSpPr>
        <p:spPr bwMode="auto">
          <a:xfrm>
            <a:off x="2922589" y="4392613"/>
            <a:ext cx="28257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1pPr>
            <a:lvl2pPr marL="742950" indent="-285750" eaLnBrk="0" hangingPunct="0"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2pPr>
            <a:lvl3pPr marL="1143000" indent="-228600" eaLnBrk="0" hangingPunct="0"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 eaLnBrk="0" hangingPunct="0"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 eaLnBrk="0" hangingPunct="0"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1" hangingPunct="1"/>
            <a:r>
              <a:rPr lang="en-GB" sz="1400" b="0"/>
              <a:t>0</a:t>
            </a:r>
          </a:p>
        </p:txBody>
      </p:sp>
      <p:cxnSp>
        <p:nvCxnSpPr>
          <p:cNvPr id="163857" name="Straight Connector 102"/>
          <p:cNvCxnSpPr>
            <a:cxnSpLocks noChangeShapeType="1"/>
          </p:cNvCxnSpPr>
          <p:nvPr/>
        </p:nvCxnSpPr>
        <p:spPr bwMode="auto">
          <a:xfrm>
            <a:off x="4784725" y="4314825"/>
            <a:ext cx="0" cy="107950"/>
          </a:xfrm>
          <a:prstGeom prst="line">
            <a:avLst/>
          </a:prstGeom>
          <a:noFill/>
          <a:ln w="1270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3858" name="Straight Connector 103"/>
          <p:cNvCxnSpPr>
            <a:cxnSpLocks noChangeShapeType="1"/>
          </p:cNvCxnSpPr>
          <p:nvPr/>
        </p:nvCxnSpPr>
        <p:spPr bwMode="auto">
          <a:xfrm>
            <a:off x="4211638" y="4314825"/>
            <a:ext cx="0" cy="107950"/>
          </a:xfrm>
          <a:prstGeom prst="line">
            <a:avLst/>
          </a:prstGeom>
          <a:noFill/>
          <a:ln w="1270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3859" name="Straight Connector 104"/>
          <p:cNvCxnSpPr>
            <a:cxnSpLocks noChangeShapeType="1"/>
          </p:cNvCxnSpPr>
          <p:nvPr/>
        </p:nvCxnSpPr>
        <p:spPr bwMode="auto">
          <a:xfrm>
            <a:off x="5930900" y="4314825"/>
            <a:ext cx="0" cy="107950"/>
          </a:xfrm>
          <a:prstGeom prst="line">
            <a:avLst/>
          </a:prstGeom>
          <a:noFill/>
          <a:ln w="1270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3860" name="Straight Connector 105"/>
          <p:cNvCxnSpPr>
            <a:cxnSpLocks noChangeShapeType="1"/>
          </p:cNvCxnSpPr>
          <p:nvPr/>
        </p:nvCxnSpPr>
        <p:spPr bwMode="auto">
          <a:xfrm>
            <a:off x="5357813" y="4314825"/>
            <a:ext cx="0" cy="107950"/>
          </a:xfrm>
          <a:prstGeom prst="line">
            <a:avLst/>
          </a:prstGeom>
          <a:noFill/>
          <a:ln w="1270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3861" name="Straight Connector 106"/>
          <p:cNvCxnSpPr>
            <a:cxnSpLocks noChangeShapeType="1"/>
          </p:cNvCxnSpPr>
          <p:nvPr/>
        </p:nvCxnSpPr>
        <p:spPr bwMode="auto">
          <a:xfrm>
            <a:off x="7077075" y="4314825"/>
            <a:ext cx="0" cy="107950"/>
          </a:xfrm>
          <a:prstGeom prst="line">
            <a:avLst/>
          </a:prstGeom>
          <a:noFill/>
          <a:ln w="1270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3862" name="Straight Connector 107"/>
          <p:cNvCxnSpPr>
            <a:cxnSpLocks noChangeShapeType="1"/>
          </p:cNvCxnSpPr>
          <p:nvPr/>
        </p:nvCxnSpPr>
        <p:spPr bwMode="auto">
          <a:xfrm>
            <a:off x="6503988" y="4314825"/>
            <a:ext cx="0" cy="107950"/>
          </a:xfrm>
          <a:prstGeom prst="line">
            <a:avLst/>
          </a:prstGeom>
          <a:noFill/>
          <a:ln w="1270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3863" name="Straight Connector 108"/>
          <p:cNvCxnSpPr>
            <a:cxnSpLocks noChangeShapeType="1"/>
          </p:cNvCxnSpPr>
          <p:nvPr/>
        </p:nvCxnSpPr>
        <p:spPr bwMode="auto">
          <a:xfrm>
            <a:off x="8223250" y="4314825"/>
            <a:ext cx="0" cy="107950"/>
          </a:xfrm>
          <a:prstGeom prst="line">
            <a:avLst/>
          </a:prstGeom>
          <a:noFill/>
          <a:ln w="1270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3864" name="Straight Connector 109"/>
          <p:cNvCxnSpPr>
            <a:cxnSpLocks noChangeShapeType="1"/>
          </p:cNvCxnSpPr>
          <p:nvPr/>
        </p:nvCxnSpPr>
        <p:spPr bwMode="auto">
          <a:xfrm>
            <a:off x="7650163" y="4314825"/>
            <a:ext cx="0" cy="107950"/>
          </a:xfrm>
          <a:prstGeom prst="line">
            <a:avLst/>
          </a:prstGeom>
          <a:noFill/>
          <a:ln w="1270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3865" name="Straight Connector 111"/>
          <p:cNvCxnSpPr>
            <a:cxnSpLocks noChangeShapeType="1"/>
          </p:cNvCxnSpPr>
          <p:nvPr/>
        </p:nvCxnSpPr>
        <p:spPr bwMode="auto">
          <a:xfrm>
            <a:off x="8796338" y="4314825"/>
            <a:ext cx="0" cy="107950"/>
          </a:xfrm>
          <a:prstGeom prst="line">
            <a:avLst/>
          </a:prstGeom>
          <a:noFill/>
          <a:ln w="1270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63866" name="Text Box 14"/>
          <p:cNvSpPr txBox="1">
            <a:spLocks noChangeArrowheads="1"/>
          </p:cNvSpPr>
          <p:nvPr/>
        </p:nvSpPr>
        <p:spPr bwMode="auto">
          <a:xfrm>
            <a:off x="4021138" y="4392613"/>
            <a:ext cx="3810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1pPr>
            <a:lvl2pPr marL="742950" indent="-285750" eaLnBrk="0" hangingPunct="0"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2pPr>
            <a:lvl3pPr marL="1143000" indent="-228600" eaLnBrk="0" hangingPunct="0"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 eaLnBrk="0" hangingPunct="0"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 eaLnBrk="0" hangingPunct="0"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1" hangingPunct="1"/>
            <a:r>
              <a:rPr lang="en-GB" sz="1400" b="0"/>
              <a:t>20</a:t>
            </a:r>
          </a:p>
        </p:txBody>
      </p:sp>
      <p:sp>
        <p:nvSpPr>
          <p:cNvPr id="163867" name="Text Box 14"/>
          <p:cNvSpPr txBox="1">
            <a:spLocks noChangeArrowheads="1"/>
          </p:cNvSpPr>
          <p:nvPr/>
        </p:nvSpPr>
        <p:spPr bwMode="auto">
          <a:xfrm>
            <a:off x="4595813" y="4392613"/>
            <a:ext cx="3810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1pPr>
            <a:lvl2pPr marL="742950" indent="-285750" eaLnBrk="0" hangingPunct="0"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2pPr>
            <a:lvl3pPr marL="1143000" indent="-228600" eaLnBrk="0" hangingPunct="0"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 eaLnBrk="0" hangingPunct="0"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 eaLnBrk="0" hangingPunct="0"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1" hangingPunct="1"/>
            <a:r>
              <a:rPr lang="en-GB" sz="1400" b="0"/>
              <a:t>30</a:t>
            </a:r>
          </a:p>
        </p:txBody>
      </p:sp>
      <p:sp>
        <p:nvSpPr>
          <p:cNvPr id="163868" name="Text Box 14"/>
          <p:cNvSpPr txBox="1">
            <a:spLocks noChangeArrowheads="1"/>
          </p:cNvSpPr>
          <p:nvPr/>
        </p:nvSpPr>
        <p:spPr bwMode="auto">
          <a:xfrm>
            <a:off x="5165725" y="4392613"/>
            <a:ext cx="3810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1pPr>
            <a:lvl2pPr marL="742950" indent="-285750" eaLnBrk="0" hangingPunct="0"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2pPr>
            <a:lvl3pPr marL="1143000" indent="-228600" eaLnBrk="0" hangingPunct="0"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 eaLnBrk="0" hangingPunct="0"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 eaLnBrk="0" hangingPunct="0"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1" hangingPunct="1"/>
            <a:r>
              <a:rPr lang="en-GB" sz="1400" b="0"/>
              <a:t>40</a:t>
            </a:r>
          </a:p>
        </p:txBody>
      </p:sp>
      <p:sp>
        <p:nvSpPr>
          <p:cNvPr id="163869" name="Text Box 14"/>
          <p:cNvSpPr txBox="1">
            <a:spLocks noChangeArrowheads="1"/>
          </p:cNvSpPr>
          <p:nvPr/>
        </p:nvSpPr>
        <p:spPr bwMode="auto">
          <a:xfrm>
            <a:off x="5740400" y="4392613"/>
            <a:ext cx="3810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1pPr>
            <a:lvl2pPr marL="742950" indent="-285750" eaLnBrk="0" hangingPunct="0"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2pPr>
            <a:lvl3pPr marL="1143000" indent="-228600" eaLnBrk="0" hangingPunct="0"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 eaLnBrk="0" hangingPunct="0"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 eaLnBrk="0" hangingPunct="0"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1" hangingPunct="1"/>
            <a:r>
              <a:rPr lang="en-GB" sz="1400" b="0"/>
              <a:t>50</a:t>
            </a:r>
          </a:p>
        </p:txBody>
      </p:sp>
      <p:sp>
        <p:nvSpPr>
          <p:cNvPr id="163870" name="Text Box 14"/>
          <p:cNvSpPr txBox="1">
            <a:spLocks noChangeArrowheads="1"/>
          </p:cNvSpPr>
          <p:nvPr/>
        </p:nvSpPr>
        <p:spPr bwMode="auto">
          <a:xfrm>
            <a:off x="6313488" y="4392613"/>
            <a:ext cx="3810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1pPr>
            <a:lvl2pPr marL="742950" indent="-285750" eaLnBrk="0" hangingPunct="0"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2pPr>
            <a:lvl3pPr marL="1143000" indent="-228600" eaLnBrk="0" hangingPunct="0"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 eaLnBrk="0" hangingPunct="0"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 eaLnBrk="0" hangingPunct="0"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1" hangingPunct="1"/>
            <a:r>
              <a:rPr lang="en-GB" sz="1400" b="0"/>
              <a:t>60</a:t>
            </a:r>
          </a:p>
        </p:txBody>
      </p:sp>
      <p:sp>
        <p:nvSpPr>
          <p:cNvPr id="163871" name="Text Box 14"/>
          <p:cNvSpPr txBox="1">
            <a:spLocks noChangeArrowheads="1"/>
          </p:cNvSpPr>
          <p:nvPr/>
        </p:nvSpPr>
        <p:spPr bwMode="auto">
          <a:xfrm>
            <a:off x="6886575" y="4392613"/>
            <a:ext cx="3810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1pPr>
            <a:lvl2pPr marL="742950" indent="-285750" eaLnBrk="0" hangingPunct="0"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2pPr>
            <a:lvl3pPr marL="1143000" indent="-228600" eaLnBrk="0" hangingPunct="0"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 eaLnBrk="0" hangingPunct="0"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 eaLnBrk="0" hangingPunct="0"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1" hangingPunct="1"/>
            <a:r>
              <a:rPr lang="en-GB" sz="1400" b="0"/>
              <a:t>70</a:t>
            </a:r>
          </a:p>
        </p:txBody>
      </p:sp>
      <p:sp>
        <p:nvSpPr>
          <p:cNvPr id="163872" name="Text Box 14"/>
          <p:cNvSpPr txBox="1">
            <a:spLocks noChangeArrowheads="1"/>
          </p:cNvSpPr>
          <p:nvPr/>
        </p:nvSpPr>
        <p:spPr bwMode="auto">
          <a:xfrm>
            <a:off x="7461250" y="4392613"/>
            <a:ext cx="3810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1pPr>
            <a:lvl2pPr marL="742950" indent="-285750" eaLnBrk="0" hangingPunct="0"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2pPr>
            <a:lvl3pPr marL="1143000" indent="-228600" eaLnBrk="0" hangingPunct="0"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 eaLnBrk="0" hangingPunct="0"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 eaLnBrk="0" hangingPunct="0"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1" hangingPunct="1"/>
            <a:r>
              <a:rPr lang="en-GB" sz="1400" b="0"/>
              <a:t>80</a:t>
            </a:r>
          </a:p>
        </p:txBody>
      </p:sp>
      <p:sp>
        <p:nvSpPr>
          <p:cNvPr id="163873" name="Text Box 14"/>
          <p:cNvSpPr txBox="1">
            <a:spLocks noChangeArrowheads="1"/>
          </p:cNvSpPr>
          <p:nvPr/>
        </p:nvSpPr>
        <p:spPr bwMode="auto">
          <a:xfrm>
            <a:off x="8029575" y="4392613"/>
            <a:ext cx="3810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1pPr>
            <a:lvl2pPr marL="742950" indent="-285750" eaLnBrk="0" hangingPunct="0"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2pPr>
            <a:lvl3pPr marL="1143000" indent="-228600" eaLnBrk="0" hangingPunct="0"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 eaLnBrk="0" hangingPunct="0"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 eaLnBrk="0" hangingPunct="0"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1" hangingPunct="1"/>
            <a:r>
              <a:rPr lang="en-GB" sz="1400" b="0"/>
              <a:t>90</a:t>
            </a:r>
          </a:p>
        </p:txBody>
      </p:sp>
      <p:sp>
        <p:nvSpPr>
          <p:cNvPr id="163874" name="Text Box 14"/>
          <p:cNvSpPr txBox="1">
            <a:spLocks noChangeArrowheads="1"/>
          </p:cNvSpPr>
          <p:nvPr/>
        </p:nvSpPr>
        <p:spPr bwMode="auto">
          <a:xfrm>
            <a:off x="8555039" y="4392613"/>
            <a:ext cx="47942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1pPr>
            <a:lvl2pPr marL="742950" indent="-285750" eaLnBrk="0" hangingPunct="0"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2pPr>
            <a:lvl3pPr marL="1143000" indent="-228600" eaLnBrk="0" hangingPunct="0"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 eaLnBrk="0" hangingPunct="0"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 eaLnBrk="0" hangingPunct="0"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1" hangingPunct="1"/>
            <a:r>
              <a:rPr lang="en-GB" sz="1400" b="0"/>
              <a:t>100</a:t>
            </a:r>
          </a:p>
        </p:txBody>
      </p:sp>
      <p:cxnSp>
        <p:nvCxnSpPr>
          <p:cNvPr id="5" name="Straight Connector 4"/>
          <p:cNvCxnSpPr/>
          <p:nvPr/>
        </p:nvCxnSpPr>
        <p:spPr>
          <a:xfrm>
            <a:off x="4683125" y="1116013"/>
            <a:ext cx="0" cy="165100"/>
          </a:xfrm>
          <a:prstGeom prst="line">
            <a:avLst/>
          </a:prstGeom>
          <a:ln w="190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" name="Straight Connector 123"/>
          <p:cNvCxnSpPr/>
          <p:nvPr/>
        </p:nvCxnSpPr>
        <p:spPr>
          <a:xfrm>
            <a:off x="8059738" y="1116013"/>
            <a:ext cx="0" cy="165100"/>
          </a:xfrm>
          <a:prstGeom prst="line">
            <a:avLst/>
          </a:prstGeom>
          <a:ln w="190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6" name="Straight Connector 125"/>
          <p:cNvCxnSpPr/>
          <p:nvPr/>
        </p:nvCxnSpPr>
        <p:spPr>
          <a:xfrm>
            <a:off x="4676776" y="1198563"/>
            <a:ext cx="3382963" cy="0"/>
          </a:xfrm>
          <a:prstGeom prst="line">
            <a:avLst/>
          </a:prstGeom>
          <a:ln w="190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853" name="Text Box 13"/>
          <p:cNvSpPr txBox="1">
            <a:spLocks noChangeArrowheads="1"/>
          </p:cNvSpPr>
          <p:nvPr/>
        </p:nvSpPr>
        <p:spPr bwMode="auto">
          <a:xfrm>
            <a:off x="4006850" y="919163"/>
            <a:ext cx="2089150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1pPr>
            <a:lvl2pPr marL="742950" indent="-285750" eaLnBrk="0" hangingPunct="0"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2pPr>
            <a:lvl3pPr marL="1143000" indent="-228600" eaLnBrk="0" hangingPunct="0"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 eaLnBrk="0" hangingPunct="0"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 eaLnBrk="0" hangingPunct="0"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algn="l" eaLnBrk="1" hangingPunct="1"/>
            <a:r>
              <a:rPr lang="en-GB" sz="1200" b="0">
                <a:solidFill>
                  <a:srgbClr val="8064A2"/>
                </a:solidFill>
              </a:rPr>
              <a:t>Atrophy of endometrial lesions</a:t>
            </a:r>
          </a:p>
        </p:txBody>
      </p:sp>
      <p:sp>
        <p:nvSpPr>
          <p:cNvPr id="34854" name="Text Box 13"/>
          <p:cNvSpPr txBox="1">
            <a:spLocks noChangeArrowheads="1"/>
          </p:cNvSpPr>
          <p:nvPr/>
        </p:nvSpPr>
        <p:spPr bwMode="auto">
          <a:xfrm>
            <a:off x="6815138" y="919163"/>
            <a:ext cx="2520950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1pPr>
            <a:lvl2pPr marL="742950" indent="-285750" eaLnBrk="0" hangingPunct="0"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2pPr>
            <a:lvl3pPr marL="1143000" indent="-228600" eaLnBrk="0" hangingPunct="0"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 eaLnBrk="0" hangingPunct="0"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 eaLnBrk="0" hangingPunct="0"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algn="r" eaLnBrk="1" hangingPunct="1"/>
            <a:r>
              <a:rPr lang="en-GB" sz="1200" b="0">
                <a:solidFill>
                  <a:srgbClr val="8064A2"/>
                </a:solidFill>
              </a:rPr>
              <a:t>Stimulation of endometrial lesions</a:t>
            </a:r>
          </a:p>
        </p:txBody>
      </p:sp>
      <p:cxnSp>
        <p:nvCxnSpPr>
          <p:cNvPr id="132" name="Straight Connector 131"/>
          <p:cNvCxnSpPr/>
          <p:nvPr/>
        </p:nvCxnSpPr>
        <p:spPr>
          <a:xfrm>
            <a:off x="3389314" y="1312864"/>
            <a:ext cx="1587" cy="147637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" name="Straight Connector 132"/>
          <p:cNvCxnSpPr/>
          <p:nvPr/>
        </p:nvCxnSpPr>
        <p:spPr>
          <a:xfrm>
            <a:off x="6767514" y="1301750"/>
            <a:ext cx="1587" cy="14763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4" name="Straight Connector 133"/>
          <p:cNvCxnSpPr/>
          <p:nvPr/>
        </p:nvCxnSpPr>
        <p:spPr>
          <a:xfrm>
            <a:off x="3384551" y="1377950"/>
            <a:ext cx="3382963" cy="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858" name="Text Box 13"/>
          <p:cNvSpPr txBox="1">
            <a:spLocks noChangeArrowheads="1"/>
          </p:cNvSpPr>
          <p:nvPr/>
        </p:nvSpPr>
        <p:spPr bwMode="auto">
          <a:xfrm>
            <a:off x="3351214" y="1381125"/>
            <a:ext cx="1627187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1pPr>
            <a:lvl2pPr marL="742950" indent="-285750" eaLnBrk="0" hangingPunct="0"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2pPr>
            <a:lvl3pPr marL="1143000" indent="-228600" eaLnBrk="0" hangingPunct="0"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 eaLnBrk="0" hangingPunct="0"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 eaLnBrk="0" hangingPunct="0"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algn="l" eaLnBrk="1" hangingPunct="1"/>
            <a:r>
              <a:rPr lang="en-GB" sz="1200" b="0">
                <a:solidFill>
                  <a:srgbClr val="0090C5"/>
                </a:solidFill>
              </a:rPr>
              <a:t>Substantial bone loss</a:t>
            </a:r>
          </a:p>
        </p:txBody>
      </p:sp>
      <p:sp>
        <p:nvSpPr>
          <p:cNvPr id="34859" name="Text Box 13"/>
          <p:cNvSpPr txBox="1">
            <a:spLocks noChangeArrowheads="1"/>
          </p:cNvSpPr>
          <p:nvPr/>
        </p:nvSpPr>
        <p:spPr bwMode="auto">
          <a:xfrm>
            <a:off x="5405439" y="1381125"/>
            <a:ext cx="1398587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1pPr>
            <a:lvl2pPr marL="742950" indent="-285750" eaLnBrk="0" hangingPunct="0"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2pPr>
            <a:lvl3pPr marL="1143000" indent="-228600" eaLnBrk="0" hangingPunct="0"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 eaLnBrk="0" hangingPunct="0"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 eaLnBrk="0" hangingPunct="0"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algn="r" eaLnBrk="1" hangingPunct="1"/>
            <a:r>
              <a:rPr lang="en-GB" sz="1200" b="0">
                <a:solidFill>
                  <a:srgbClr val="0090C5"/>
                </a:solidFill>
              </a:rPr>
              <a:t>Minimal bone loss</a:t>
            </a:r>
          </a:p>
        </p:txBody>
      </p:sp>
      <p:sp>
        <p:nvSpPr>
          <p:cNvPr id="163885" name="Text Box 5"/>
          <p:cNvSpPr txBox="1">
            <a:spLocks noChangeArrowheads="1"/>
          </p:cNvSpPr>
          <p:nvPr/>
        </p:nvSpPr>
        <p:spPr bwMode="auto">
          <a:xfrm>
            <a:off x="4611688" y="4603750"/>
            <a:ext cx="2646362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1pPr>
            <a:lvl2pPr marL="742950" indent="-285750" eaLnBrk="0" hangingPunct="0"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2pPr>
            <a:lvl3pPr marL="1143000" indent="-228600" eaLnBrk="0" hangingPunct="0"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 eaLnBrk="0" hangingPunct="0"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 eaLnBrk="0" hangingPunct="0"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1" hangingPunct="1"/>
            <a:r>
              <a:rPr lang="en-US" sz="1400" b="0">
                <a:solidFill>
                  <a:srgbClr val="333333"/>
                </a:solidFill>
              </a:rPr>
              <a:t>Estradiol concentration (pg/mL)</a:t>
            </a:r>
          </a:p>
        </p:txBody>
      </p:sp>
      <p:sp>
        <p:nvSpPr>
          <p:cNvPr id="10" name="Freeform 9"/>
          <p:cNvSpPr/>
          <p:nvPr/>
        </p:nvSpPr>
        <p:spPr>
          <a:xfrm>
            <a:off x="4679950" y="1662114"/>
            <a:ext cx="3384550" cy="2644775"/>
          </a:xfrm>
          <a:custGeom>
            <a:avLst/>
            <a:gdLst>
              <a:gd name="connsiteX0" fmla="*/ 3407646 w 3407646"/>
              <a:gd name="connsiteY0" fmla="*/ 0 h 3037822"/>
              <a:gd name="connsiteX1" fmla="*/ 2681253 w 3407646"/>
              <a:gd name="connsiteY1" fmla="*/ 384561 h 3037822"/>
              <a:gd name="connsiteX2" fmla="*/ 2006136 w 3407646"/>
              <a:gd name="connsiteY2" fmla="*/ 1914258 h 3037822"/>
              <a:gd name="connsiteX3" fmla="*/ 279885 w 3407646"/>
              <a:gd name="connsiteY3" fmla="*/ 2931208 h 3037822"/>
              <a:gd name="connsiteX4" fmla="*/ 23511 w 3407646"/>
              <a:gd name="connsiteY4" fmla="*/ 2956845 h 3037822"/>
              <a:gd name="connsiteX0" fmla="*/ 3407646 w 3407646"/>
              <a:gd name="connsiteY0" fmla="*/ 0 h 3037822"/>
              <a:gd name="connsiteX1" fmla="*/ 2647070 w 3407646"/>
              <a:gd name="connsiteY1" fmla="*/ 418744 h 3037822"/>
              <a:gd name="connsiteX2" fmla="*/ 2006136 w 3407646"/>
              <a:gd name="connsiteY2" fmla="*/ 1914258 h 3037822"/>
              <a:gd name="connsiteX3" fmla="*/ 279885 w 3407646"/>
              <a:gd name="connsiteY3" fmla="*/ 2931208 h 3037822"/>
              <a:gd name="connsiteX4" fmla="*/ 23511 w 3407646"/>
              <a:gd name="connsiteY4" fmla="*/ 2956845 h 3037822"/>
              <a:gd name="connsiteX0" fmla="*/ 3407646 w 3407646"/>
              <a:gd name="connsiteY0" fmla="*/ 0 h 3037822"/>
              <a:gd name="connsiteX1" fmla="*/ 2647070 w 3407646"/>
              <a:gd name="connsiteY1" fmla="*/ 418744 h 3037822"/>
              <a:gd name="connsiteX2" fmla="*/ 2006136 w 3407646"/>
              <a:gd name="connsiteY2" fmla="*/ 1914258 h 3037822"/>
              <a:gd name="connsiteX3" fmla="*/ 279885 w 3407646"/>
              <a:gd name="connsiteY3" fmla="*/ 2931208 h 3037822"/>
              <a:gd name="connsiteX4" fmla="*/ 23511 w 3407646"/>
              <a:gd name="connsiteY4" fmla="*/ 2956845 h 3037822"/>
              <a:gd name="connsiteX0" fmla="*/ 3407646 w 3407646"/>
              <a:gd name="connsiteY0" fmla="*/ 0 h 3037822"/>
              <a:gd name="connsiteX1" fmla="*/ 2647070 w 3407646"/>
              <a:gd name="connsiteY1" fmla="*/ 418744 h 3037822"/>
              <a:gd name="connsiteX2" fmla="*/ 2006136 w 3407646"/>
              <a:gd name="connsiteY2" fmla="*/ 1914258 h 3037822"/>
              <a:gd name="connsiteX3" fmla="*/ 279885 w 3407646"/>
              <a:gd name="connsiteY3" fmla="*/ 2931208 h 3037822"/>
              <a:gd name="connsiteX4" fmla="*/ 23511 w 3407646"/>
              <a:gd name="connsiteY4" fmla="*/ 2956845 h 3037822"/>
              <a:gd name="connsiteX0" fmla="*/ 3407646 w 3407646"/>
              <a:gd name="connsiteY0" fmla="*/ 0 h 3037822"/>
              <a:gd name="connsiteX1" fmla="*/ 2647070 w 3407646"/>
              <a:gd name="connsiteY1" fmla="*/ 418744 h 3037822"/>
              <a:gd name="connsiteX2" fmla="*/ 2006136 w 3407646"/>
              <a:gd name="connsiteY2" fmla="*/ 1914258 h 3037822"/>
              <a:gd name="connsiteX3" fmla="*/ 279885 w 3407646"/>
              <a:gd name="connsiteY3" fmla="*/ 2931208 h 3037822"/>
              <a:gd name="connsiteX4" fmla="*/ 23511 w 3407646"/>
              <a:gd name="connsiteY4" fmla="*/ 2956845 h 3037822"/>
              <a:gd name="connsiteX0" fmla="*/ 3407646 w 3407646"/>
              <a:gd name="connsiteY0" fmla="*/ 0 h 3037822"/>
              <a:gd name="connsiteX1" fmla="*/ 2647070 w 3407646"/>
              <a:gd name="connsiteY1" fmla="*/ 418744 h 3037822"/>
              <a:gd name="connsiteX2" fmla="*/ 2006136 w 3407646"/>
              <a:gd name="connsiteY2" fmla="*/ 1914258 h 3037822"/>
              <a:gd name="connsiteX3" fmla="*/ 279885 w 3407646"/>
              <a:gd name="connsiteY3" fmla="*/ 2931208 h 3037822"/>
              <a:gd name="connsiteX4" fmla="*/ 23511 w 3407646"/>
              <a:gd name="connsiteY4" fmla="*/ 2956845 h 3037822"/>
              <a:gd name="connsiteX0" fmla="*/ 3407646 w 3407646"/>
              <a:gd name="connsiteY0" fmla="*/ 0 h 3037822"/>
              <a:gd name="connsiteX1" fmla="*/ 2638524 w 3407646"/>
              <a:gd name="connsiteY1" fmla="*/ 461473 h 3037822"/>
              <a:gd name="connsiteX2" fmla="*/ 2006136 w 3407646"/>
              <a:gd name="connsiteY2" fmla="*/ 1914258 h 3037822"/>
              <a:gd name="connsiteX3" fmla="*/ 279885 w 3407646"/>
              <a:gd name="connsiteY3" fmla="*/ 2931208 h 3037822"/>
              <a:gd name="connsiteX4" fmla="*/ 23511 w 3407646"/>
              <a:gd name="connsiteY4" fmla="*/ 2956845 h 3037822"/>
              <a:gd name="connsiteX0" fmla="*/ 3407646 w 3407646"/>
              <a:gd name="connsiteY0" fmla="*/ 0 h 3037822"/>
              <a:gd name="connsiteX1" fmla="*/ 2638524 w 3407646"/>
              <a:gd name="connsiteY1" fmla="*/ 461473 h 3037822"/>
              <a:gd name="connsiteX2" fmla="*/ 2006136 w 3407646"/>
              <a:gd name="connsiteY2" fmla="*/ 1914258 h 3037822"/>
              <a:gd name="connsiteX3" fmla="*/ 279885 w 3407646"/>
              <a:gd name="connsiteY3" fmla="*/ 2931208 h 3037822"/>
              <a:gd name="connsiteX4" fmla="*/ 23511 w 3407646"/>
              <a:gd name="connsiteY4" fmla="*/ 2956845 h 3037822"/>
              <a:gd name="connsiteX0" fmla="*/ 3384135 w 3384135"/>
              <a:gd name="connsiteY0" fmla="*/ 0 h 2956845"/>
              <a:gd name="connsiteX1" fmla="*/ 2615013 w 3384135"/>
              <a:gd name="connsiteY1" fmla="*/ 461473 h 2956845"/>
              <a:gd name="connsiteX2" fmla="*/ 1982625 w 3384135"/>
              <a:gd name="connsiteY2" fmla="*/ 1914258 h 2956845"/>
              <a:gd name="connsiteX3" fmla="*/ 0 w 3384135"/>
              <a:gd name="connsiteY3" fmla="*/ 2956845 h 2956845"/>
              <a:gd name="connsiteX0" fmla="*/ 3384135 w 3384135"/>
              <a:gd name="connsiteY0" fmla="*/ 0 h 2956845"/>
              <a:gd name="connsiteX1" fmla="*/ 2615013 w 3384135"/>
              <a:gd name="connsiteY1" fmla="*/ 461473 h 2956845"/>
              <a:gd name="connsiteX2" fmla="*/ 1982625 w 3384135"/>
              <a:gd name="connsiteY2" fmla="*/ 1914258 h 2956845"/>
              <a:gd name="connsiteX3" fmla="*/ 0 w 3384135"/>
              <a:gd name="connsiteY3" fmla="*/ 2956845 h 2956845"/>
              <a:gd name="connsiteX0" fmla="*/ 3384135 w 3384135"/>
              <a:gd name="connsiteY0" fmla="*/ 0 h 2956845"/>
              <a:gd name="connsiteX1" fmla="*/ 2615013 w 3384135"/>
              <a:gd name="connsiteY1" fmla="*/ 461473 h 2956845"/>
              <a:gd name="connsiteX2" fmla="*/ 1982625 w 3384135"/>
              <a:gd name="connsiteY2" fmla="*/ 1914258 h 2956845"/>
              <a:gd name="connsiteX3" fmla="*/ 0 w 3384135"/>
              <a:gd name="connsiteY3" fmla="*/ 2956845 h 2956845"/>
              <a:gd name="connsiteX0" fmla="*/ 3384135 w 3384135"/>
              <a:gd name="connsiteY0" fmla="*/ 0 h 2956845"/>
              <a:gd name="connsiteX1" fmla="*/ 2615013 w 3384135"/>
              <a:gd name="connsiteY1" fmla="*/ 461473 h 2956845"/>
              <a:gd name="connsiteX2" fmla="*/ 1982625 w 3384135"/>
              <a:gd name="connsiteY2" fmla="*/ 1914258 h 2956845"/>
              <a:gd name="connsiteX3" fmla="*/ 0 w 3384135"/>
              <a:gd name="connsiteY3" fmla="*/ 2956845 h 2956845"/>
              <a:gd name="connsiteX0" fmla="*/ 3384135 w 3384135"/>
              <a:gd name="connsiteY0" fmla="*/ 0 h 2956845"/>
              <a:gd name="connsiteX1" fmla="*/ 2615013 w 3384135"/>
              <a:gd name="connsiteY1" fmla="*/ 461473 h 2956845"/>
              <a:gd name="connsiteX2" fmla="*/ 1982625 w 3384135"/>
              <a:gd name="connsiteY2" fmla="*/ 1914258 h 2956845"/>
              <a:gd name="connsiteX3" fmla="*/ 0 w 3384135"/>
              <a:gd name="connsiteY3" fmla="*/ 2956845 h 2956845"/>
              <a:gd name="connsiteX0" fmla="*/ 3384135 w 3384135"/>
              <a:gd name="connsiteY0" fmla="*/ 0 h 2956845"/>
              <a:gd name="connsiteX1" fmla="*/ 2615013 w 3384135"/>
              <a:gd name="connsiteY1" fmla="*/ 461473 h 2956845"/>
              <a:gd name="connsiteX2" fmla="*/ 1956988 w 3384135"/>
              <a:gd name="connsiteY2" fmla="*/ 1905712 h 2956845"/>
              <a:gd name="connsiteX3" fmla="*/ 0 w 3384135"/>
              <a:gd name="connsiteY3" fmla="*/ 2956845 h 2956845"/>
              <a:gd name="connsiteX0" fmla="*/ 3384135 w 3384135"/>
              <a:gd name="connsiteY0" fmla="*/ 0 h 2956845"/>
              <a:gd name="connsiteX1" fmla="*/ 2615013 w 3384135"/>
              <a:gd name="connsiteY1" fmla="*/ 461473 h 2956845"/>
              <a:gd name="connsiteX2" fmla="*/ 1956988 w 3384135"/>
              <a:gd name="connsiteY2" fmla="*/ 1905712 h 2956845"/>
              <a:gd name="connsiteX3" fmla="*/ 0 w 3384135"/>
              <a:gd name="connsiteY3" fmla="*/ 2956845 h 29568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84135" h="2956845">
                <a:moveTo>
                  <a:pt x="3384135" y="0"/>
                </a:moveTo>
                <a:cubicBezTo>
                  <a:pt x="3137731" y="32759"/>
                  <a:pt x="2852871" y="143854"/>
                  <a:pt x="2615013" y="461473"/>
                </a:cubicBezTo>
                <a:cubicBezTo>
                  <a:pt x="2377155" y="779092"/>
                  <a:pt x="2187724" y="1592366"/>
                  <a:pt x="1956988" y="1905712"/>
                </a:cubicBezTo>
                <a:cubicBezTo>
                  <a:pt x="1726252" y="2219058"/>
                  <a:pt x="1395813" y="2731095"/>
                  <a:pt x="0" y="2956845"/>
                </a:cubicBezTo>
              </a:path>
            </a:pathLst>
          </a:cu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>
              <a:defRPr/>
            </a:pPr>
            <a:endParaRPr lang="en-GB">
              <a:solidFill>
                <a:srgbClr val="4B4B4D"/>
              </a:solidFill>
            </a:endParaRPr>
          </a:p>
        </p:txBody>
      </p:sp>
      <p:sp>
        <p:nvSpPr>
          <p:cNvPr id="140" name="Freeform 139"/>
          <p:cNvSpPr/>
          <p:nvPr/>
        </p:nvSpPr>
        <p:spPr>
          <a:xfrm>
            <a:off x="3402013" y="1662114"/>
            <a:ext cx="2532062" cy="2644775"/>
          </a:xfrm>
          <a:custGeom>
            <a:avLst/>
            <a:gdLst>
              <a:gd name="connsiteX0" fmla="*/ 3407646 w 3407646"/>
              <a:gd name="connsiteY0" fmla="*/ 0 h 3037822"/>
              <a:gd name="connsiteX1" fmla="*/ 2681253 w 3407646"/>
              <a:gd name="connsiteY1" fmla="*/ 384561 h 3037822"/>
              <a:gd name="connsiteX2" fmla="*/ 2006136 w 3407646"/>
              <a:gd name="connsiteY2" fmla="*/ 1914258 h 3037822"/>
              <a:gd name="connsiteX3" fmla="*/ 279885 w 3407646"/>
              <a:gd name="connsiteY3" fmla="*/ 2931208 h 3037822"/>
              <a:gd name="connsiteX4" fmla="*/ 23511 w 3407646"/>
              <a:gd name="connsiteY4" fmla="*/ 2956845 h 3037822"/>
              <a:gd name="connsiteX0" fmla="*/ 3407646 w 3407646"/>
              <a:gd name="connsiteY0" fmla="*/ 0 h 3037822"/>
              <a:gd name="connsiteX1" fmla="*/ 2647070 w 3407646"/>
              <a:gd name="connsiteY1" fmla="*/ 418744 h 3037822"/>
              <a:gd name="connsiteX2" fmla="*/ 2006136 w 3407646"/>
              <a:gd name="connsiteY2" fmla="*/ 1914258 h 3037822"/>
              <a:gd name="connsiteX3" fmla="*/ 279885 w 3407646"/>
              <a:gd name="connsiteY3" fmla="*/ 2931208 h 3037822"/>
              <a:gd name="connsiteX4" fmla="*/ 23511 w 3407646"/>
              <a:gd name="connsiteY4" fmla="*/ 2956845 h 3037822"/>
              <a:gd name="connsiteX0" fmla="*/ 3407646 w 3407646"/>
              <a:gd name="connsiteY0" fmla="*/ 0 h 3037822"/>
              <a:gd name="connsiteX1" fmla="*/ 2647070 w 3407646"/>
              <a:gd name="connsiteY1" fmla="*/ 418744 h 3037822"/>
              <a:gd name="connsiteX2" fmla="*/ 2006136 w 3407646"/>
              <a:gd name="connsiteY2" fmla="*/ 1914258 h 3037822"/>
              <a:gd name="connsiteX3" fmla="*/ 279885 w 3407646"/>
              <a:gd name="connsiteY3" fmla="*/ 2931208 h 3037822"/>
              <a:gd name="connsiteX4" fmla="*/ 23511 w 3407646"/>
              <a:gd name="connsiteY4" fmla="*/ 2956845 h 3037822"/>
              <a:gd name="connsiteX0" fmla="*/ 3407646 w 3407646"/>
              <a:gd name="connsiteY0" fmla="*/ 0 h 3037822"/>
              <a:gd name="connsiteX1" fmla="*/ 2647070 w 3407646"/>
              <a:gd name="connsiteY1" fmla="*/ 418744 h 3037822"/>
              <a:gd name="connsiteX2" fmla="*/ 2006136 w 3407646"/>
              <a:gd name="connsiteY2" fmla="*/ 1914258 h 3037822"/>
              <a:gd name="connsiteX3" fmla="*/ 279885 w 3407646"/>
              <a:gd name="connsiteY3" fmla="*/ 2931208 h 3037822"/>
              <a:gd name="connsiteX4" fmla="*/ 23511 w 3407646"/>
              <a:gd name="connsiteY4" fmla="*/ 2956845 h 3037822"/>
              <a:gd name="connsiteX0" fmla="*/ 3407646 w 3407646"/>
              <a:gd name="connsiteY0" fmla="*/ 0 h 3037822"/>
              <a:gd name="connsiteX1" fmla="*/ 2647070 w 3407646"/>
              <a:gd name="connsiteY1" fmla="*/ 418744 h 3037822"/>
              <a:gd name="connsiteX2" fmla="*/ 2006136 w 3407646"/>
              <a:gd name="connsiteY2" fmla="*/ 1914258 h 3037822"/>
              <a:gd name="connsiteX3" fmla="*/ 279885 w 3407646"/>
              <a:gd name="connsiteY3" fmla="*/ 2931208 h 3037822"/>
              <a:gd name="connsiteX4" fmla="*/ 23511 w 3407646"/>
              <a:gd name="connsiteY4" fmla="*/ 2956845 h 3037822"/>
              <a:gd name="connsiteX0" fmla="*/ 3407646 w 3407646"/>
              <a:gd name="connsiteY0" fmla="*/ 0 h 3037822"/>
              <a:gd name="connsiteX1" fmla="*/ 2647070 w 3407646"/>
              <a:gd name="connsiteY1" fmla="*/ 418744 h 3037822"/>
              <a:gd name="connsiteX2" fmla="*/ 2006136 w 3407646"/>
              <a:gd name="connsiteY2" fmla="*/ 1914258 h 3037822"/>
              <a:gd name="connsiteX3" fmla="*/ 279885 w 3407646"/>
              <a:gd name="connsiteY3" fmla="*/ 2931208 h 3037822"/>
              <a:gd name="connsiteX4" fmla="*/ 23511 w 3407646"/>
              <a:gd name="connsiteY4" fmla="*/ 2956845 h 3037822"/>
              <a:gd name="connsiteX0" fmla="*/ 3407646 w 3407646"/>
              <a:gd name="connsiteY0" fmla="*/ 0 h 3037822"/>
              <a:gd name="connsiteX1" fmla="*/ 2638524 w 3407646"/>
              <a:gd name="connsiteY1" fmla="*/ 461473 h 3037822"/>
              <a:gd name="connsiteX2" fmla="*/ 2006136 w 3407646"/>
              <a:gd name="connsiteY2" fmla="*/ 1914258 h 3037822"/>
              <a:gd name="connsiteX3" fmla="*/ 279885 w 3407646"/>
              <a:gd name="connsiteY3" fmla="*/ 2931208 h 3037822"/>
              <a:gd name="connsiteX4" fmla="*/ 23511 w 3407646"/>
              <a:gd name="connsiteY4" fmla="*/ 2956845 h 3037822"/>
              <a:gd name="connsiteX0" fmla="*/ 3407646 w 3407646"/>
              <a:gd name="connsiteY0" fmla="*/ 0 h 3037822"/>
              <a:gd name="connsiteX1" fmla="*/ 2638524 w 3407646"/>
              <a:gd name="connsiteY1" fmla="*/ 461473 h 3037822"/>
              <a:gd name="connsiteX2" fmla="*/ 2006136 w 3407646"/>
              <a:gd name="connsiteY2" fmla="*/ 1914258 h 3037822"/>
              <a:gd name="connsiteX3" fmla="*/ 279885 w 3407646"/>
              <a:gd name="connsiteY3" fmla="*/ 2931208 h 3037822"/>
              <a:gd name="connsiteX4" fmla="*/ 23511 w 3407646"/>
              <a:gd name="connsiteY4" fmla="*/ 2956845 h 3037822"/>
              <a:gd name="connsiteX0" fmla="*/ 3384135 w 3384135"/>
              <a:gd name="connsiteY0" fmla="*/ 0 h 2956845"/>
              <a:gd name="connsiteX1" fmla="*/ 2615013 w 3384135"/>
              <a:gd name="connsiteY1" fmla="*/ 461473 h 2956845"/>
              <a:gd name="connsiteX2" fmla="*/ 1982625 w 3384135"/>
              <a:gd name="connsiteY2" fmla="*/ 1914258 h 2956845"/>
              <a:gd name="connsiteX3" fmla="*/ 0 w 3384135"/>
              <a:gd name="connsiteY3" fmla="*/ 2956845 h 2956845"/>
              <a:gd name="connsiteX0" fmla="*/ 3384135 w 3384135"/>
              <a:gd name="connsiteY0" fmla="*/ 0 h 2956845"/>
              <a:gd name="connsiteX1" fmla="*/ 2615013 w 3384135"/>
              <a:gd name="connsiteY1" fmla="*/ 461473 h 2956845"/>
              <a:gd name="connsiteX2" fmla="*/ 1982625 w 3384135"/>
              <a:gd name="connsiteY2" fmla="*/ 1914258 h 2956845"/>
              <a:gd name="connsiteX3" fmla="*/ 0 w 3384135"/>
              <a:gd name="connsiteY3" fmla="*/ 2956845 h 2956845"/>
              <a:gd name="connsiteX0" fmla="*/ 3384135 w 3384135"/>
              <a:gd name="connsiteY0" fmla="*/ 0 h 2956845"/>
              <a:gd name="connsiteX1" fmla="*/ 2615013 w 3384135"/>
              <a:gd name="connsiteY1" fmla="*/ 461473 h 2956845"/>
              <a:gd name="connsiteX2" fmla="*/ 1982625 w 3384135"/>
              <a:gd name="connsiteY2" fmla="*/ 1914258 h 2956845"/>
              <a:gd name="connsiteX3" fmla="*/ 0 w 3384135"/>
              <a:gd name="connsiteY3" fmla="*/ 2956845 h 2956845"/>
              <a:gd name="connsiteX0" fmla="*/ 3384135 w 3384135"/>
              <a:gd name="connsiteY0" fmla="*/ 0 h 2956845"/>
              <a:gd name="connsiteX1" fmla="*/ 2615013 w 3384135"/>
              <a:gd name="connsiteY1" fmla="*/ 461473 h 2956845"/>
              <a:gd name="connsiteX2" fmla="*/ 1982625 w 3384135"/>
              <a:gd name="connsiteY2" fmla="*/ 1914258 h 2956845"/>
              <a:gd name="connsiteX3" fmla="*/ 0 w 3384135"/>
              <a:gd name="connsiteY3" fmla="*/ 2956845 h 2956845"/>
              <a:gd name="connsiteX0" fmla="*/ 3384135 w 3384135"/>
              <a:gd name="connsiteY0" fmla="*/ 0 h 2956845"/>
              <a:gd name="connsiteX1" fmla="*/ 2615013 w 3384135"/>
              <a:gd name="connsiteY1" fmla="*/ 461473 h 2956845"/>
              <a:gd name="connsiteX2" fmla="*/ 1982625 w 3384135"/>
              <a:gd name="connsiteY2" fmla="*/ 1914258 h 2956845"/>
              <a:gd name="connsiteX3" fmla="*/ 0 w 3384135"/>
              <a:gd name="connsiteY3" fmla="*/ 2956845 h 2956845"/>
              <a:gd name="connsiteX0" fmla="*/ 3384135 w 3384135"/>
              <a:gd name="connsiteY0" fmla="*/ 0 h 2956845"/>
              <a:gd name="connsiteX1" fmla="*/ 2615013 w 3384135"/>
              <a:gd name="connsiteY1" fmla="*/ 461473 h 2956845"/>
              <a:gd name="connsiteX2" fmla="*/ 1956988 w 3384135"/>
              <a:gd name="connsiteY2" fmla="*/ 1905712 h 2956845"/>
              <a:gd name="connsiteX3" fmla="*/ 0 w 3384135"/>
              <a:gd name="connsiteY3" fmla="*/ 2956845 h 2956845"/>
              <a:gd name="connsiteX0" fmla="*/ 3384135 w 3384135"/>
              <a:gd name="connsiteY0" fmla="*/ 0 h 2956845"/>
              <a:gd name="connsiteX1" fmla="*/ 2615013 w 3384135"/>
              <a:gd name="connsiteY1" fmla="*/ 461473 h 2956845"/>
              <a:gd name="connsiteX2" fmla="*/ 1956988 w 3384135"/>
              <a:gd name="connsiteY2" fmla="*/ 1905712 h 2956845"/>
              <a:gd name="connsiteX3" fmla="*/ 0 w 3384135"/>
              <a:gd name="connsiteY3" fmla="*/ 2956845 h 2956845"/>
              <a:gd name="connsiteX0" fmla="*/ 3384135 w 3384135"/>
              <a:gd name="connsiteY0" fmla="*/ 0 h 2956845"/>
              <a:gd name="connsiteX1" fmla="*/ 2615013 w 3384135"/>
              <a:gd name="connsiteY1" fmla="*/ 461473 h 2956845"/>
              <a:gd name="connsiteX2" fmla="*/ 1329856 w 3384135"/>
              <a:gd name="connsiteY2" fmla="*/ 2153540 h 2956845"/>
              <a:gd name="connsiteX3" fmla="*/ 0 w 3384135"/>
              <a:gd name="connsiteY3" fmla="*/ 2956845 h 2956845"/>
              <a:gd name="connsiteX0" fmla="*/ 3384135 w 3384135"/>
              <a:gd name="connsiteY0" fmla="*/ 0 h 2956845"/>
              <a:gd name="connsiteX1" fmla="*/ 2111068 w 3384135"/>
              <a:gd name="connsiteY1" fmla="*/ 512747 h 2956845"/>
              <a:gd name="connsiteX2" fmla="*/ 1329856 w 3384135"/>
              <a:gd name="connsiteY2" fmla="*/ 2153540 h 2956845"/>
              <a:gd name="connsiteX3" fmla="*/ 0 w 3384135"/>
              <a:gd name="connsiteY3" fmla="*/ 2956845 h 2956845"/>
              <a:gd name="connsiteX0" fmla="*/ 3384135 w 3384135"/>
              <a:gd name="connsiteY0" fmla="*/ 0 h 2956845"/>
              <a:gd name="connsiteX1" fmla="*/ 2111068 w 3384135"/>
              <a:gd name="connsiteY1" fmla="*/ 512747 h 2956845"/>
              <a:gd name="connsiteX2" fmla="*/ 1329856 w 3384135"/>
              <a:gd name="connsiteY2" fmla="*/ 2153540 h 2956845"/>
              <a:gd name="connsiteX3" fmla="*/ 0 w 3384135"/>
              <a:gd name="connsiteY3" fmla="*/ 2956845 h 2956845"/>
              <a:gd name="connsiteX0" fmla="*/ 3384135 w 3384135"/>
              <a:gd name="connsiteY0" fmla="*/ 0 h 2956845"/>
              <a:gd name="connsiteX1" fmla="*/ 2111068 w 3384135"/>
              <a:gd name="connsiteY1" fmla="*/ 512747 h 2956845"/>
              <a:gd name="connsiteX2" fmla="*/ 1329856 w 3384135"/>
              <a:gd name="connsiteY2" fmla="*/ 2153540 h 2956845"/>
              <a:gd name="connsiteX3" fmla="*/ 0 w 3384135"/>
              <a:gd name="connsiteY3" fmla="*/ 2956845 h 2956845"/>
              <a:gd name="connsiteX0" fmla="*/ 3384135 w 3384135"/>
              <a:gd name="connsiteY0" fmla="*/ 0 h 2956845"/>
              <a:gd name="connsiteX1" fmla="*/ 2111068 w 3384135"/>
              <a:gd name="connsiteY1" fmla="*/ 512747 h 2956845"/>
              <a:gd name="connsiteX2" fmla="*/ 1329856 w 3384135"/>
              <a:gd name="connsiteY2" fmla="*/ 2153540 h 2956845"/>
              <a:gd name="connsiteX3" fmla="*/ 0 w 3384135"/>
              <a:gd name="connsiteY3" fmla="*/ 2956845 h 2956845"/>
              <a:gd name="connsiteX0" fmla="*/ 3384135 w 3384135"/>
              <a:gd name="connsiteY0" fmla="*/ 0 h 2956845"/>
              <a:gd name="connsiteX1" fmla="*/ 2111068 w 3384135"/>
              <a:gd name="connsiteY1" fmla="*/ 512747 h 2956845"/>
              <a:gd name="connsiteX2" fmla="*/ 1329856 w 3384135"/>
              <a:gd name="connsiteY2" fmla="*/ 2153540 h 2956845"/>
              <a:gd name="connsiteX3" fmla="*/ 0 w 3384135"/>
              <a:gd name="connsiteY3" fmla="*/ 2956845 h 2956845"/>
              <a:gd name="connsiteX0" fmla="*/ 3316943 w 3316943"/>
              <a:gd name="connsiteY0" fmla="*/ 0 h 2956845"/>
              <a:gd name="connsiteX1" fmla="*/ 2043876 w 3316943"/>
              <a:gd name="connsiteY1" fmla="*/ 512747 h 2956845"/>
              <a:gd name="connsiteX2" fmla="*/ 1262664 w 3316943"/>
              <a:gd name="connsiteY2" fmla="*/ 2153540 h 2956845"/>
              <a:gd name="connsiteX3" fmla="*/ 0 w 3316943"/>
              <a:gd name="connsiteY3" fmla="*/ 2956845 h 2956845"/>
              <a:gd name="connsiteX0" fmla="*/ 3316943 w 3316943"/>
              <a:gd name="connsiteY0" fmla="*/ 0 h 2956845"/>
              <a:gd name="connsiteX1" fmla="*/ 2043876 w 3316943"/>
              <a:gd name="connsiteY1" fmla="*/ 512747 h 2956845"/>
              <a:gd name="connsiteX2" fmla="*/ 1262664 w 3316943"/>
              <a:gd name="connsiteY2" fmla="*/ 2153540 h 2956845"/>
              <a:gd name="connsiteX3" fmla="*/ 0 w 3316943"/>
              <a:gd name="connsiteY3" fmla="*/ 2956845 h 2956845"/>
              <a:gd name="connsiteX0" fmla="*/ 3316943 w 3316943"/>
              <a:gd name="connsiteY0" fmla="*/ 0 h 2956845"/>
              <a:gd name="connsiteX1" fmla="*/ 2043876 w 3316943"/>
              <a:gd name="connsiteY1" fmla="*/ 512747 h 2956845"/>
              <a:gd name="connsiteX2" fmla="*/ 1262664 w 3316943"/>
              <a:gd name="connsiteY2" fmla="*/ 2153540 h 2956845"/>
              <a:gd name="connsiteX3" fmla="*/ 0 w 3316943"/>
              <a:gd name="connsiteY3" fmla="*/ 2956845 h 2956845"/>
              <a:gd name="connsiteX0" fmla="*/ 3316943 w 3316943"/>
              <a:gd name="connsiteY0" fmla="*/ 0 h 2956845"/>
              <a:gd name="connsiteX1" fmla="*/ 2043876 w 3316943"/>
              <a:gd name="connsiteY1" fmla="*/ 512747 h 2956845"/>
              <a:gd name="connsiteX2" fmla="*/ 1363453 w 3316943"/>
              <a:gd name="connsiteY2" fmla="*/ 1999716 h 2956845"/>
              <a:gd name="connsiteX3" fmla="*/ 0 w 3316943"/>
              <a:gd name="connsiteY3" fmla="*/ 2956845 h 2956845"/>
              <a:gd name="connsiteX0" fmla="*/ 3316943 w 3316943"/>
              <a:gd name="connsiteY0" fmla="*/ 0 h 2956845"/>
              <a:gd name="connsiteX1" fmla="*/ 2043876 w 3316943"/>
              <a:gd name="connsiteY1" fmla="*/ 512747 h 2956845"/>
              <a:gd name="connsiteX2" fmla="*/ 1363453 w 3316943"/>
              <a:gd name="connsiteY2" fmla="*/ 1999716 h 2956845"/>
              <a:gd name="connsiteX3" fmla="*/ 0 w 3316943"/>
              <a:gd name="connsiteY3" fmla="*/ 2956845 h 29568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16943" h="2956845">
                <a:moveTo>
                  <a:pt x="3316943" y="0"/>
                </a:moveTo>
                <a:cubicBezTo>
                  <a:pt x="3070539" y="32759"/>
                  <a:pt x="2369458" y="179461"/>
                  <a:pt x="2043876" y="512747"/>
                </a:cubicBezTo>
                <a:cubicBezTo>
                  <a:pt x="1718294" y="846033"/>
                  <a:pt x="1804888" y="1600911"/>
                  <a:pt x="1363453" y="1999716"/>
                </a:cubicBezTo>
                <a:cubicBezTo>
                  <a:pt x="922018" y="2398521"/>
                  <a:pt x="679092" y="2551634"/>
                  <a:pt x="0" y="2956845"/>
                </a:cubicBezTo>
              </a:path>
            </a:pathLst>
          </a:cu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>
              <a:defRPr/>
            </a:pPr>
            <a:endParaRPr lang="en-GB">
              <a:solidFill>
                <a:srgbClr val="4B4B4D"/>
              </a:solidFill>
            </a:endParaRPr>
          </a:p>
        </p:txBody>
      </p:sp>
      <p:sp>
        <p:nvSpPr>
          <p:cNvPr id="34863" name="Text Box 13"/>
          <p:cNvSpPr txBox="1">
            <a:spLocks noChangeArrowheads="1"/>
          </p:cNvSpPr>
          <p:nvPr/>
        </p:nvSpPr>
        <p:spPr bwMode="auto">
          <a:xfrm>
            <a:off x="7032626" y="2622550"/>
            <a:ext cx="11779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1pPr>
            <a:lvl2pPr marL="742950" indent="-285750" eaLnBrk="0" hangingPunct="0"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2pPr>
            <a:lvl3pPr marL="1143000" indent="-228600" eaLnBrk="0" hangingPunct="0"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 eaLnBrk="0" hangingPunct="0"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 eaLnBrk="0" hangingPunct="0"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1" hangingPunct="1"/>
            <a:r>
              <a:rPr lang="en-GB" sz="1200">
                <a:solidFill>
                  <a:srgbClr val="8064A2"/>
                </a:solidFill>
              </a:rPr>
              <a:t>Endometrial</a:t>
            </a:r>
            <a:br>
              <a:rPr lang="en-GB" sz="1200">
                <a:solidFill>
                  <a:srgbClr val="8064A2"/>
                </a:solidFill>
              </a:rPr>
            </a:br>
            <a:r>
              <a:rPr lang="en-GB" sz="1200">
                <a:solidFill>
                  <a:srgbClr val="8064A2"/>
                </a:solidFill>
              </a:rPr>
              <a:t>lesion growth</a:t>
            </a:r>
          </a:p>
        </p:txBody>
      </p:sp>
      <p:sp>
        <p:nvSpPr>
          <p:cNvPr id="34864" name="Text Box 13"/>
          <p:cNvSpPr txBox="1">
            <a:spLocks noChangeArrowheads="1"/>
          </p:cNvSpPr>
          <p:nvPr/>
        </p:nvSpPr>
        <p:spPr bwMode="auto">
          <a:xfrm>
            <a:off x="3648075" y="2622550"/>
            <a:ext cx="8016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1pPr>
            <a:lvl2pPr marL="742950" indent="-285750" eaLnBrk="0" hangingPunct="0"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2pPr>
            <a:lvl3pPr marL="1143000" indent="-228600" eaLnBrk="0" hangingPunct="0"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 eaLnBrk="0" hangingPunct="0"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 eaLnBrk="0" hangingPunct="0"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1" hangingPunct="1"/>
            <a:r>
              <a:rPr lang="en-GB" sz="1200">
                <a:solidFill>
                  <a:srgbClr val="0090C5"/>
                </a:solidFill>
              </a:rPr>
              <a:t>Bone</a:t>
            </a:r>
            <a:br>
              <a:rPr lang="en-GB" sz="1200">
                <a:solidFill>
                  <a:srgbClr val="0090C5"/>
                </a:solidFill>
              </a:rPr>
            </a:br>
            <a:r>
              <a:rPr lang="en-GB" sz="1200">
                <a:solidFill>
                  <a:srgbClr val="0090C5"/>
                </a:solidFill>
              </a:rPr>
              <a:t>turnover</a:t>
            </a:r>
          </a:p>
        </p:txBody>
      </p:sp>
      <p:sp>
        <p:nvSpPr>
          <p:cNvPr id="46" name="Freeform 45"/>
          <p:cNvSpPr/>
          <p:nvPr/>
        </p:nvSpPr>
        <p:spPr>
          <a:xfrm>
            <a:off x="3067051" y="1660526"/>
            <a:ext cx="6105525" cy="2657475"/>
          </a:xfrm>
          <a:custGeom>
            <a:avLst/>
            <a:gdLst>
              <a:gd name="connsiteX0" fmla="*/ 0 w 6995604"/>
              <a:gd name="connsiteY0" fmla="*/ 0 h 3462291"/>
              <a:gd name="connsiteX1" fmla="*/ 0 w 6995604"/>
              <a:gd name="connsiteY1" fmla="*/ 3462291 h 3462291"/>
              <a:gd name="connsiteX2" fmla="*/ 6995604 w 6995604"/>
              <a:gd name="connsiteY2" fmla="*/ 3462291 h 34622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995604" h="3462291">
                <a:moveTo>
                  <a:pt x="0" y="0"/>
                </a:moveTo>
                <a:lnTo>
                  <a:pt x="0" y="3462291"/>
                </a:lnTo>
                <a:lnTo>
                  <a:pt x="6995604" y="3462291"/>
                </a:ln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>
              <a:defRPr/>
            </a:pPr>
            <a:endParaRPr lang="en-GB">
              <a:solidFill>
                <a:srgbClr val="4B4B4D"/>
              </a:solidFill>
            </a:endParaRPr>
          </a:p>
        </p:txBody>
      </p:sp>
      <p:grpSp>
        <p:nvGrpSpPr>
          <p:cNvPr id="163891" name="Group 182"/>
          <p:cNvGrpSpPr>
            <a:grpSpLocks/>
          </p:cNvGrpSpPr>
          <p:nvPr/>
        </p:nvGrpSpPr>
        <p:grpSpPr bwMode="auto">
          <a:xfrm>
            <a:off x="2946400" y="1673226"/>
            <a:ext cx="122238" cy="2644775"/>
            <a:chOff x="896" y="1026"/>
            <a:chExt cx="77" cy="1666"/>
          </a:xfrm>
        </p:grpSpPr>
        <p:cxnSp>
          <p:nvCxnSpPr>
            <p:cNvPr id="59" name="Straight Connector 58"/>
            <p:cNvCxnSpPr/>
            <p:nvPr/>
          </p:nvCxnSpPr>
          <p:spPr>
            <a:xfrm>
              <a:off x="896" y="1026"/>
              <a:ext cx="77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89"/>
            <p:cNvCxnSpPr/>
            <p:nvPr/>
          </p:nvCxnSpPr>
          <p:spPr>
            <a:xfrm>
              <a:off x="896" y="1359"/>
              <a:ext cx="77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Straight Connector 91"/>
            <p:cNvCxnSpPr/>
            <p:nvPr/>
          </p:nvCxnSpPr>
          <p:spPr>
            <a:xfrm>
              <a:off x="896" y="1692"/>
              <a:ext cx="77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Straight Connector 93"/>
            <p:cNvCxnSpPr/>
            <p:nvPr/>
          </p:nvCxnSpPr>
          <p:spPr>
            <a:xfrm>
              <a:off x="896" y="2026"/>
              <a:ext cx="77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Straight Connector 95"/>
            <p:cNvCxnSpPr/>
            <p:nvPr/>
          </p:nvCxnSpPr>
          <p:spPr>
            <a:xfrm>
              <a:off x="896" y="2359"/>
              <a:ext cx="77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Straight Connector 97"/>
            <p:cNvCxnSpPr/>
            <p:nvPr/>
          </p:nvCxnSpPr>
          <p:spPr>
            <a:xfrm>
              <a:off x="896" y="2692"/>
              <a:ext cx="77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63898" name="Straight Connector 101"/>
          <p:cNvCxnSpPr>
            <a:cxnSpLocks noChangeShapeType="1"/>
          </p:cNvCxnSpPr>
          <p:nvPr/>
        </p:nvCxnSpPr>
        <p:spPr bwMode="auto">
          <a:xfrm>
            <a:off x="3065463" y="4314825"/>
            <a:ext cx="0" cy="107950"/>
          </a:xfrm>
          <a:prstGeom prst="line">
            <a:avLst/>
          </a:prstGeom>
          <a:noFill/>
          <a:ln w="1270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63899" name="Rectangle 89"/>
          <p:cNvSpPr>
            <a:spLocks noChangeArrowheads="1"/>
          </p:cNvSpPr>
          <p:nvPr/>
        </p:nvSpPr>
        <p:spPr bwMode="auto">
          <a:xfrm>
            <a:off x="1981200" y="274638"/>
            <a:ext cx="8229600" cy="633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eaLnBrk="0" hangingPunct="0">
              <a:spcBef>
                <a:spcPct val="0"/>
              </a:spcBef>
            </a:pPr>
            <a:endParaRPr lang="en-GB" sz="2500">
              <a:solidFill>
                <a:srgbClr val="7577C0"/>
              </a:solidFill>
            </a:endParaRPr>
          </a:p>
        </p:txBody>
      </p:sp>
      <p:sp>
        <p:nvSpPr>
          <p:cNvPr id="163900" name="Rectangle 67"/>
          <p:cNvSpPr>
            <a:spLocks noGrp="1" noChangeArrowheads="1"/>
          </p:cNvSpPr>
          <p:nvPr>
            <p:ph type="title" idx="4294967295"/>
          </p:nvPr>
        </p:nvSpPr>
        <p:spPr>
          <a:xfrm>
            <a:off x="1992313" y="148501"/>
            <a:ext cx="8424862" cy="457200"/>
          </a:xfrm>
        </p:spPr>
        <p:txBody>
          <a:bodyPr anchor="ctr">
            <a:noAutofit/>
          </a:bodyPr>
          <a:lstStyle/>
          <a:p>
            <a:pPr eaLnBrk="1" hangingPunct="1"/>
            <a:r>
              <a:rPr lang="de-DE" sz="2800" dirty="0" err="1" smtClean="0">
                <a:solidFill>
                  <a:srgbClr val="FF0000"/>
                </a:solidFill>
              </a:rPr>
              <a:t>Relevance</a:t>
            </a:r>
            <a:r>
              <a:rPr lang="de-DE" sz="2800" dirty="0" smtClean="0">
                <a:solidFill>
                  <a:srgbClr val="FF0000"/>
                </a:solidFill>
              </a:rPr>
              <a:t> </a:t>
            </a:r>
            <a:r>
              <a:rPr lang="de-DE" sz="2800" dirty="0" err="1" smtClean="0">
                <a:solidFill>
                  <a:srgbClr val="FF0000"/>
                </a:solidFill>
              </a:rPr>
              <a:t>of</a:t>
            </a:r>
            <a:r>
              <a:rPr lang="de-DE" sz="2800" dirty="0" smtClean="0">
                <a:solidFill>
                  <a:srgbClr val="FF0000"/>
                </a:solidFill>
              </a:rPr>
              <a:t> </a:t>
            </a:r>
            <a:r>
              <a:rPr lang="de-DE" sz="2800" dirty="0" err="1" smtClean="0">
                <a:solidFill>
                  <a:srgbClr val="FF0000"/>
                </a:solidFill>
              </a:rPr>
              <a:t>estradiol</a:t>
            </a:r>
            <a:r>
              <a:rPr lang="de-DE" sz="2800" dirty="0" smtClean="0">
                <a:solidFill>
                  <a:srgbClr val="FF0000"/>
                </a:solidFill>
              </a:rPr>
              <a:t> </a:t>
            </a:r>
            <a:r>
              <a:rPr lang="de-DE" sz="2800" dirty="0" err="1" smtClean="0">
                <a:solidFill>
                  <a:srgbClr val="FF0000"/>
                </a:solidFill>
              </a:rPr>
              <a:t>levels</a:t>
            </a:r>
            <a:r>
              <a:rPr lang="de-DE" sz="2800" dirty="0" smtClean="0">
                <a:solidFill>
                  <a:srgbClr val="FF0000"/>
                </a:solidFill>
              </a:rPr>
              <a:t> in </a:t>
            </a:r>
            <a:r>
              <a:rPr lang="de-DE" sz="2800" dirty="0" err="1" smtClean="0">
                <a:solidFill>
                  <a:srgbClr val="FF0000"/>
                </a:solidFill>
              </a:rPr>
              <a:t>endometriosis</a:t>
            </a:r>
            <a:endParaRPr lang="en-US" sz="2800" dirty="0" smtClean="0">
              <a:solidFill>
                <a:srgbClr val="FF0000"/>
              </a:solidFill>
            </a:endParaRPr>
          </a:p>
        </p:txBody>
      </p:sp>
      <p:sp>
        <p:nvSpPr>
          <p:cNvPr id="163901" name="Rectangle 189"/>
          <p:cNvSpPr>
            <a:spLocks noChangeArrowheads="1"/>
          </p:cNvSpPr>
          <p:nvPr/>
        </p:nvSpPr>
        <p:spPr bwMode="auto">
          <a:xfrm>
            <a:off x="1794670" y="6014585"/>
            <a:ext cx="8459788" cy="3497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36000" rIns="90000" bIns="36000" anchor="b">
            <a:spAutoFit/>
          </a:bodyPr>
          <a:lstStyle/>
          <a:p>
            <a:pPr marL="265113" indent="-255588">
              <a:spcBef>
                <a:spcPct val="0"/>
              </a:spcBef>
            </a:pPr>
            <a:r>
              <a:rPr lang="da-DK" altLang="zh-CN" sz="900" dirty="0">
                <a:solidFill>
                  <a:srgbClr val="FF0000"/>
                </a:solidFill>
              </a:rPr>
              <a:t>Figure adapted from Barbieri RL. J Reprod Med 1998; 43(3 Suppl): 287–292.</a:t>
            </a:r>
          </a:p>
          <a:p>
            <a:pPr marL="265113" indent="-255588">
              <a:spcBef>
                <a:spcPct val="0"/>
              </a:spcBef>
              <a:buFontTx/>
              <a:buAutoNum type="arabicPeriod"/>
            </a:pPr>
            <a:r>
              <a:rPr lang="da-DK" altLang="zh-CN" sz="900" dirty="0">
                <a:solidFill>
                  <a:srgbClr val="FF0000"/>
                </a:solidFill>
              </a:rPr>
              <a:t>Klipping C et al. J Clin Pharmacol 2012; 52: 1704–1713.</a:t>
            </a:r>
          </a:p>
        </p:txBody>
      </p:sp>
      <p:cxnSp>
        <p:nvCxnSpPr>
          <p:cNvPr id="7" name="Straight Connector 6"/>
          <p:cNvCxnSpPr/>
          <p:nvPr/>
        </p:nvCxnSpPr>
        <p:spPr bwMode="auto">
          <a:xfrm flipV="1">
            <a:off x="5313363" y="1662114"/>
            <a:ext cx="0" cy="2706687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prstShdw prst="shdw17" dist="17961" dir="2700000">
              <a:schemeClr val="tx1">
                <a:gamma/>
                <a:shade val="60000"/>
                <a:invGamma/>
              </a:schemeClr>
            </a:prstShdw>
          </a:effectLst>
        </p:spPr>
      </p:cxnSp>
      <p:sp>
        <p:nvSpPr>
          <p:cNvPr id="8" name="Left Arrow 7"/>
          <p:cNvSpPr>
            <a:spLocks noChangeArrowheads="1"/>
          </p:cNvSpPr>
          <p:nvPr/>
        </p:nvSpPr>
        <p:spPr bwMode="auto">
          <a:xfrm>
            <a:off x="5405439" y="1800226"/>
            <a:ext cx="619125" cy="676275"/>
          </a:xfrm>
          <a:prstGeom prst="leftArrow">
            <a:avLst>
              <a:gd name="adj1" fmla="val 50000"/>
              <a:gd name="adj2" fmla="val 50000"/>
            </a:avLst>
          </a:prstGeom>
          <a:solidFill>
            <a:srgbClr val="7577C0"/>
          </a:soli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9200" prstMaterial="legacyMatte">
            <a:bevelT w="13500" h="13500" prst="angle"/>
            <a:bevelB w="13500" h="13500" prst="angle"/>
            <a:extrusionClr>
              <a:srgbClr val="7577C0"/>
            </a:extrusionClr>
          </a:sp3d>
        </p:spPr>
        <p:txBody>
          <a:bodyPr>
            <a:flatTx/>
          </a:bodyPr>
          <a:lstStyle/>
          <a:p>
            <a:pPr algn="l">
              <a:spcBef>
                <a:spcPct val="0"/>
              </a:spcBef>
            </a:pPr>
            <a:endParaRPr lang="en-GB" sz="2200"/>
          </a:p>
        </p:txBody>
      </p:sp>
      <p:sp>
        <p:nvSpPr>
          <p:cNvPr id="74806" name="Rectangle 65"/>
          <p:cNvSpPr>
            <a:spLocks noGrp="1" noChangeArrowheads="1"/>
          </p:cNvSpPr>
          <p:nvPr>
            <p:ph type="body" idx="4294967295"/>
          </p:nvPr>
        </p:nvSpPr>
        <p:spPr>
          <a:xfrm>
            <a:off x="5735638" y="1898650"/>
            <a:ext cx="3390900" cy="457200"/>
          </a:xfrm>
          <a:solidFill>
            <a:srgbClr val="7577C0"/>
          </a:solidFill>
          <a:scene3d>
            <a:camera prst="legacyObliqueTopRight"/>
            <a:lightRig rig="legacyFlat3" dir="b"/>
          </a:scene3d>
          <a:sp3d extrusionH="49200" prstMaterial="legacyMatte">
            <a:bevelT w="13500" h="13500" prst="angle"/>
            <a:bevelB w="13500" h="13500" prst="angle"/>
            <a:extrusionClr>
              <a:srgbClr val="7577C0"/>
            </a:extrusionClr>
          </a:sp3d>
        </p:spPr>
        <p:txBody>
          <a:bodyPr>
            <a:flatTx/>
          </a:bodyPr>
          <a:lstStyle/>
          <a:p>
            <a:pPr marL="0" indent="0">
              <a:buNone/>
              <a:tabLst>
                <a:tab pos="1252538" algn="l"/>
              </a:tabLst>
            </a:pPr>
            <a:r>
              <a:rPr lang="en-US" sz="1200" b="1">
                <a:solidFill>
                  <a:schemeClr val="bg1"/>
                </a:solidFill>
              </a:rPr>
              <a:t>Mean estradiol levels with </a:t>
            </a:r>
            <a:r>
              <a:rPr lang="en-GB" sz="1200" b="1">
                <a:solidFill>
                  <a:schemeClr val="bg1"/>
                </a:solidFill>
              </a:rPr>
              <a:t>dienogest 2mg</a:t>
            </a:r>
            <a:r>
              <a:rPr lang="en-US" sz="1200" baseline="30000">
                <a:solidFill>
                  <a:schemeClr val="bg1"/>
                </a:solidFill>
              </a:rPr>
              <a:t> </a:t>
            </a:r>
            <a:r>
              <a:rPr lang="en-US" sz="1200" b="1">
                <a:solidFill>
                  <a:schemeClr val="bg1"/>
                </a:solidFill>
              </a:rPr>
              <a:t>were 39pg/mL</a:t>
            </a:r>
            <a:r>
              <a:rPr lang="en-US" sz="1200" b="1" baseline="30000">
                <a:solidFill>
                  <a:schemeClr val="bg1"/>
                </a:solidFill>
              </a:rPr>
              <a:t>1</a:t>
            </a:r>
            <a:endParaRPr lang="en-US" sz="1200" b="1">
              <a:solidFill>
                <a:schemeClr val="bg1"/>
              </a:solidFill>
            </a:endParaRPr>
          </a:p>
        </p:txBody>
      </p:sp>
      <p:sp>
        <p:nvSpPr>
          <p:cNvPr id="163905" name="Foliennummernplatzhalter 4"/>
          <p:cNvSpPr txBox="1">
            <a:spLocks noGrp="1"/>
          </p:cNvSpPr>
          <p:nvPr/>
        </p:nvSpPr>
        <p:spPr bwMode="auto">
          <a:xfrm>
            <a:off x="8499475" y="6381750"/>
            <a:ext cx="2133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1pPr>
            <a:lvl2pPr marL="742950" indent="-285750" eaLnBrk="0" hangingPunct="0"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2pPr>
            <a:lvl3pPr marL="1143000" indent="-228600" eaLnBrk="0" hangingPunct="0"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 eaLnBrk="0" hangingPunct="0"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 eaLnBrk="0" hangingPunct="0"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</a:pPr>
            <a:endParaRPr lang="en-US" b="0">
              <a:solidFill>
                <a:schemeClr val="tx1"/>
              </a:solidFill>
            </a:endParaRPr>
          </a:p>
          <a:p>
            <a:pPr algn="r" eaLnBrk="1" hangingPunct="1">
              <a:spcBef>
                <a:spcPct val="0"/>
              </a:spcBef>
            </a:pPr>
            <a:fld id="{D3BB7414-FD74-4D78-AD3C-99AFA8E333CC}" type="slidenum">
              <a:rPr lang="en-US" b="0">
                <a:solidFill>
                  <a:schemeClr val="tx1"/>
                </a:solidFill>
              </a:rPr>
              <a:pPr algn="r" eaLnBrk="1" hangingPunct="1">
                <a:spcBef>
                  <a:spcPct val="0"/>
                </a:spcBef>
              </a:pPr>
              <a:t>36</a:t>
            </a:fld>
            <a:endParaRPr lang="en-US" b="0">
              <a:solidFill>
                <a:schemeClr val="tx1"/>
              </a:solidFill>
            </a:endParaRPr>
          </a:p>
        </p:txBody>
      </p:sp>
      <p:grpSp>
        <p:nvGrpSpPr>
          <p:cNvPr id="163906" name="Group 183"/>
          <p:cNvGrpSpPr>
            <a:grpSpLocks/>
          </p:cNvGrpSpPr>
          <p:nvPr/>
        </p:nvGrpSpPr>
        <p:grpSpPr bwMode="auto">
          <a:xfrm>
            <a:off x="1714501" y="4846641"/>
            <a:ext cx="8486775" cy="782638"/>
            <a:chOff x="120" y="3025"/>
            <a:chExt cx="5346" cy="493"/>
          </a:xfrm>
        </p:grpSpPr>
        <p:sp>
          <p:nvSpPr>
            <p:cNvPr id="163907" name="Rectangle 69"/>
            <p:cNvSpPr>
              <a:spLocks noChangeArrowheads="1"/>
            </p:cNvSpPr>
            <p:nvPr/>
          </p:nvSpPr>
          <p:spPr bwMode="auto">
            <a:xfrm>
              <a:off x="4436" y="3165"/>
              <a:ext cx="448" cy="2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de-DE"/>
                <a:t>367.1</a:t>
              </a:r>
              <a:endParaRPr lang="en-US"/>
            </a:p>
          </p:txBody>
        </p:sp>
        <p:sp>
          <p:nvSpPr>
            <p:cNvPr id="163908" name="AutoShape 8"/>
            <p:cNvSpPr>
              <a:spLocks/>
            </p:cNvSpPr>
            <p:nvPr/>
          </p:nvSpPr>
          <p:spPr bwMode="auto">
            <a:xfrm rot="16200000" flipV="1">
              <a:off x="1491" y="2795"/>
              <a:ext cx="129" cy="1083"/>
            </a:xfrm>
            <a:prstGeom prst="leftBrace">
              <a:avLst>
                <a:gd name="adj1" fmla="val 92310"/>
                <a:gd name="adj2" fmla="val 46370"/>
              </a:avLst>
            </a:prstGeom>
            <a:noFill/>
            <a:ln w="9525">
              <a:solidFill>
                <a:srgbClr val="00B3B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eaLnBrk="0" hangingPunct="0">
                <a:spcBef>
                  <a:spcPct val="0"/>
                </a:spcBef>
              </a:pPr>
              <a:endParaRPr lang="en-GB">
                <a:solidFill>
                  <a:srgbClr val="333333"/>
                </a:solidFill>
              </a:endParaRPr>
            </a:p>
          </p:txBody>
        </p:sp>
        <p:sp>
          <p:nvSpPr>
            <p:cNvPr id="163909" name="Rectangle 9"/>
            <p:cNvSpPr>
              <a:spLocks noChangeArrowheads="1"/>
            </p:cNvSpPr>
            <p:nvPr/>
          </p:nvSpPr>
          <p:spPr bwMode="auto">
            <a:xfrm>
              <a:off x="2038" y="3181"/>
              <a:ext cx="1613" cy="8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eaLnBrk="0" hangingPunct="0">
                <a:spcBef>
                  <a:spcPct val="0"/>
                </a:spcBef>
              </a:pPr>
              <a:endParaRPr lang="en-GB" sz="1100">
                <a:solidFill>
                  <a:srgbClr val="000000"/>
                </a:solidFill>
              </a:endParaRPr>
            </a:p>
          </p:txBody>
        </p:sp>
        <p:sp>
          <p:nvSpPr>
            <p:cNvPr id="163910" name="AutoShape 10"/>
            <p:cNvSpPr>
              <a:spLocks/>
            </p:cNvSpPr>
            <p:nvPr/>
          </p:nvSpPr>
          <p:spPr bwMode="auto">
            <a:xfrm rot="16200000" flipV="1">
              <a:off x="3393" y="2009"/>
              <a:ext cx="128" cy="2653"/>
            </a:xfrm>
            <a:prstGeom prst="leftBrace">
              <a:avLst>
                <a:gd name="adj1" fmla="val 252653"/>
                <a:gd name="adj2" fmla="val 46361"/>
              </a:avLst>
            </a:prstGeom>
            <a:noFill/>
            <a:ln w="9525">
              <a:solidFill>
                <a:srgbClr val="7577C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eaLnBrk="0" hangingPunct="0">
                <a:spcBef>
                  <a:spcPct val="0"/>
                </a:spcBef>
              </a:pPr>
              <a:endParaRPr lang="en-GB">
                <a:solidFill>
                  <a:srgbClr val="333333"/>
                </a:solidFill>
              </a:endParaRPr>
            </a:p>
          </p:txBody>
        </p:sp>
        <p:sp>
          <p:nvSpPr>
            <p:cNvPr id="163911" name="Rectangle 11"/>
            <p:cNvSpPr>
              <a:spLocks noChangeArrowheads="1"/>
            </p:cNvSpPr>
            <p:nvPr/>
          </p:nvSpPr>
          <p:spPr bwMode="auto">
            <a:xfrm>
              <a:off x="985" y="3344"/>
              <a:ext cx="1088" cy="174"/>
            </a:xfrm>
            <a:prstGeom prst="rect">
              <a:avLst/>
            </a:prstGeom>
            <a:noFill/>
            <a:ln>
              <a:noFill/>
            </a:ln>
            <a:effectLst>
              <a:prstShdw prst="shdw17" dist="17961" dir="2700000">
                <a:srgbClr val="708688">
                  <a:alpha val="74997"/>
                </a:srgbClr>
              </a:prst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de-DE" sz="1200">
                  <a:solidFill>
                    <a:srgbClr val="00B3BE"/>
                  </a:solidFill>
                </a:rPr>
                <a:t>Postmenopausal women</a:t>
              </a:r>
              <a:endParaRPr lang="en-US" sz="1200" baseline="30000">
                <a:solidFill>
                  <a:srgbClr val="00B3BE"/>
                </a:solidFill>
              </a:endParaRPr>
            </a:p>
          </p:txBody>
        </p:sp>
        <p:sp>
          <p:nvSpPr>
            <p:cNvPr id="163912" name="Rectangle 12"/>
            <p:cNvSpPr>
              <a:spLocks noChangeArrowheads="1"/>
            </p:cNvSpPr>
            <p:nvPr/>
          </p:nvSpPr>
          <p:spPr bwMode="auto">
            <a:xfrm>
              <a:off x="2453" y="3344"/>
              <a:ext cx="1869" cy="174"/>
            </a:xfrm>
            <a:prstGeom prst="rect">
              <a:avLst/>
            </a:prstGeom>
            <a:noFill/>
            <a:ln>
              <a:noFill/>
            </a:ln>
            <a:effectLst>
              <a:prstShdw prst="shdw17" dist="17961" dir="2700000">
                <a:srgbClr val="708688">
                  <a:alpha val="74997"/>
                </a:srgbClr>
              </a:prst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de-DE" sz="1200">
                  <a:solidFill>
                    <a:srgbClr val="7577C0"/>
                  </a:solidFill>
                </a:rPr>
                <a:t>Women of reproductive age (30–400 pg/mL)</a:t>
              </a:r>
              <a:endParaRPr lang="en-US" sz="1200" baseline="30000">
                <a:solidFill>
                  <a:srgbClr val="7577C0"/>
                </a:solidFill>
              </a:endParaRPr>
            </a:p>
          </p:txBody>
        </p:sp>
        <p:sp>
          <p:nvSpPr>
            <p:cNvPr id="163913" name="Text Box 13"/>
            <p:cNvSpPr txBox="1">
              <a:spLocks noChangeArrowheads="1"/>
            </p:cNvSpPr>
            <p:nvPr/>
          </p:nvSpPr>
          <p:spPr bwMode="auto">
            <a:xfrm>
              <a:off x="120" y="3025"/>
              <a:ext cx="952" cy="154"/>
            </a:xfrm>
            <a:prstGeom prst="rect">
              <a:avLst/>
            </a:prstGeom>
            <a:noFill/>
            <a:ln>
              <a:noFill/>
            </a:ln>
            <a:effectLst>
              <a:prstShdw prst="shdw17" dist="17961" dir="2700000">
                <a:srgbClr val="708688">
                  <a:alpha val="74997"/>
                </a:srgbClr>
              </a:prst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1000" b="1">
                  <a:solidFill>
                    <a:srgbClr val="4D4D4D"/>
                  </a:solidFill>
                  <a:latin typeface="Arial" pitchFamily="34" charset="0"/>
                  <a:ea typeface="MS PGothic" pitchFamily="34" charset="-128"/>
                </a:defRPr>
              </a:lvl1pPr>
              <a:lvl2pPr marL="742950" indent="-285750" eaLnBrk="0" hangingPunct="0">
                <a:defRPr sz="1000" b="1">
                  <a:solidFill>
                    <a:srgbClr val="4D4D4D"/>
                  </a:solidFill>
                  <a:latin typeface="Arial" pitchFamily="34" charset="0"/>
                  <a:ea typeface="MS PGothic" pitchFamily="34" charset="-128"/>
                </a:defRPr>
              </a:lvl2pPr>
              <a:lvl3pPr marL="1143000" indent="-228600" eaLnBrk="0" hangingPunct="0">
                <a:defRPr sz="1000" b="1">
                  <a:solidFill>
                    <a:srgbClr val="4D4D4D"/>
                  </a:solidFill>
                  <a:latin typeface="Arial" pitchFamily="34" charset="0"/>
                  <a:ea typeface="MS PGothic" pitchFamily="34" charset="-128"/>
                </a:defRPr>
              </a:lvl3pPr>
              <a:lvl4pPr marL="1600200" indent="-228600" eaLnBrk="0" hangingPunct="0">
                <a:defRPr sz="1000" b="1">
                  <a:solidFill>
                    <a:srgbClr val="4D4D4D"/>
                  </a:solidFill>
                  <a:latin typeface="Arial" pitchFamily="34" charset="0"/>
                  <a:ea typeface="MS PGothic" pitchFamily="34" charset="-128"/>
                </a:defRPr>
              </a:lvl4pPr>
              <a:lvl5pPr marL="2057400" indent="-228600" eaLnBrk="0" hangingPunct="0">
                <a:defRPr sz="1000" b="1">
                  <a:solidFill>
                    <a:srgbClr val="4D4D4D"/>
                  </a:solidFill>
                  <a:latin typeface="Arial" pitchFamily="34" charset="0"/>
                  <a:ea typeface="MS PGothic" pitchFamily="34" charset="-128"/>
                </a:defRPr>
              </a:lvl5pPr>
              <a:lvl6pPr marL="25146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sz="1000" b="1">
                  <a:solidFill>
                    <a:srgbClr val="4D4D4D"/>
                  </a:solidFill>
                  <a:latin typeface="Arial" pitchFamily="34" charset="0"/>
                  <a:ea typeface="MS PGothic" pitchFamily="34" charset="-128"/>
                </a:defRPr>
              </a:lvl6pPr>
              <a:lvl7pPr marL="29718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sz="1000" b="1">
                  <a:solidFill>
                    <a:srgbClr val="4D4D4D"/>
                  </a:solidFill>
                  <a:latin typeface="Arial" pitchFamily="34" charset="0"/>
                  <a:ea typeface="MS PGothic" pitchFamily="34" charset="-128"/>
                </a:defRPr>
              </a:lvl7pPr>
              <a:lvl8pPr marL="34290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sz="1000" b="1">
                  <a:solidFill>
                    <a:srgbClr val="4D4D4D"/>
                  </a:solidFill>
                  <a:latin typeface="Arial" pitchFamily="34" charset="0"/>
                  <a:ea typeface="MS PGothic" pitchFamily="34" charset="-128"/>
                </a:defRPr>
              </a:lvl8pPr>
              <a:lvl9pPr marL="3886200" indent="-228600" algn="ctr" eaLnBrk="0" fontAlgn="base" hangingPunct="0">
                <a:spcBef>
                  <a:spcPct val="50000"/>
                </a:spcBef>
                <a:spcAft>
                  <a:spcPct val="0"/>
                </a:spcAft>
                <a:defRPr sz="1000" b="1">
                  <a:solidFill>
                    <a:srgbClr val="4D4D4D"/>
                  </a:solidFill>
                  <a:latin typeface="Arial" pitchFamily="34" charset="0"/>
                  <a:ea typeface="MS PGothic" pitchFamily="34" charset="-128"/>
                </a:defRPr>
              </a:lvl9pPr>
            </a:lstStyle>
            <a:p>
              <a:pPr algn="l" eaLnBrk="1" hangingPunct="1"/>
              <a:r>
                <a:rPr lang="de-DE" b="0"/>
                <a:t>Estradiol concentration</a:t>
              </a:r>
              <a:endParaRPr lang="en-US" b="0"/>
            </a:p>
          </p:txBody>
        </p:sp>
        <p:cxnSp>
          <p:nvCxnSpPr>
            <p:cNvPr id="163914" name="Straight Connector 18"/>
            <p:cNvCxnSpPr>
              <a:cxnSpLocks noChangeShapeType="1"/>
            </p:cNvCxnSpPr>
            <p:nvPr/>
          </p:nvCxnSpPr>
          <p:spPr bwMode="auto">
            <a:xfrm>
              <a:off x="1015" y="3106"/>
              <a:ext cx="3861" cy="7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>
              <a:prstShdw prst="shdw17">
                <a:srgbClr val="47476E">
                  <a:alpha val="74997"/>
                </a:srgbClr>
              </a:prst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63915" name="Straight Connector 43"/>
            <p:cNvCxnSpPr>
              <a:cxnSpLocks noChangeShapeType="1"/>
            </p:cNvCxnSpPr>
            <p:nvPr/>
          </p:nvCxnSpPr>
          <p:spPr bwMode="auto">
            <a:xfrm>
              <a:off x="1341" y="3112"/>
              <a:ext cx="0" cy="63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>
              <a:prstShdw prst="shdw17">
                <a:srgbClr val="47476E">
                  <a:alpha val="74997"/>
                </a:srgbClr>
              </a:prst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63916" name="Straight Connector 46"/>
            <p:cNvCxnSpPr>
              <a:cxnSpLocks noChangeShapeType="1"/>
            </p:cNvCxnSpPr>
            <p:nvPr/>
          </p:nvCxnSpPr>
          <p:spPr bwMode="auto">
            <a:xfrm>
              <a:off x="1691" y="3112"/>
              <a:ext cx="0" cy="63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>
              <a:prstShdw prst="shdw17">
                <a:srgbClr val="47476E">
                  <a:alpha val="74997"/>
                </a:srgbClr>
              </a:prst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63917" name="Straight Connector 47"/>
            <p:cNvCxnSpPr>
              <a:cxnSpLocks noChangeShapeType="1"/>
            </p:cNvCxnSpPr>
            <p:nvPr/>
          </p:nvCxnSpPr>
          <p:spPr bwMode="auto">
            <a:xfrm>
              <a:off x="2054" y="3106"/>
              <a:ext cx="0" cy="63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>
              <a:prstShdw prst="shdw17">
                <a:srgbClr val="47476E">
                  <a:alpha val="74997"/>
                </a:srgbClr>
              </a:prst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63918" name="Straight Connector 48"/>
            <p:cNvCxnSpPr>
              <a:cxnSpLocks noChangeShapeType="1"/>
            </p:cNvCxnSpPr>
            <p:nvPr/>
          </p:nvCxnSpPr>
          <p:spPr bwMode="auto">
            <a:xfrm>
              <a:off x="2413" y="3112"/>
              <a:ext cx="0" cy="63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>
              <a:prstShdw prst="shdw17">
                <a:srgbClr val="47476E">
                  <a:alpha val="74997"/>
                </a:srgbClr>
              </a:prst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63919" name="Straight Connector 49"/>
            <p:cNvCxnSpPr>
              <a:cxnSpLocks noChangeShapeType="1"/>
            </p:cNvCxnSpPr>
            <p:nvPr/>
          </p:nvCxnSpPr>
          <p:spPr bwMode="auto">
            <a:xfrm>
              <a:off x="2768" y="3112"/>
              <a:ext cx="0" cy="63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>
              <a:prstShdw prst="shdw17">
                <a:srgbClr val="47476E">
                  <a:alpha val="74997"/>
                </a:srgbClr>
              </a:prst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63920" name="Straight Connector 50"/>
            <p:cNvCxnSpPr>
              <a:cxnSpLocks noChangeShapeType="1"/>
            </p:cNvCxnSpPr>
            <p:nvPr/>
          </p:nvCxnSpPr>
          <p:spPr bwMode="auto">
            <a:xfrm>
              <a:off x="3135" y="3106"/>
              <a:ext cx="0" cy="63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>
              <a:prstShdw prst="shdw17">
                <a:srgbClr val="47476E">
                  <a:alpha val="74997"/>
                </a:srgbClr>
              </a:prst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63921" name="Straight Connector 51"/>
            <p:cNvCxnSpPr>
              <a:cxnSpLocks noChangeShapeType="1"/>
            </p:cNvCxnSpPr>
            <p:nvPr/>
          </p:nvCxnSpPr>
          <p:spPr bwMode="auto">
            <a:xfrm>
              <a:off x="3501" y="3112"/>
              <a:ext cx="0" cy="63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>
              <a:prstShdw prst="shdw17">
                <a:srgbClr val="47476E">
                  <a:alpha val="74997"/>
                </a:srgbClr>
              </a:prst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63922" name="Straight Connector 52"/>
            <p:cNvCxnSpPr>
              <a:cxnSpLocks noChangeShapeType="1"/>
            </p:cNvCxnSpPr>
            <p:nvPr/>
          </p:nvCxnSpPr>
          <p:spPr bwMode="auto">
            <a:xfrm>
              <a:off x="3868" y="3113"/>
              <a:ext cx="0" cy="63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>
              <a:prstShdw prst="shdw17">
                <a:srgbClr val="47476E">
                  <a:alpha val="74997"/>
                </a:srgbClr>
              </a:prst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63923" name="Straight Connector 53"/>
            <p:cNvCxnSpPr>
              <a:cxnSpLocks noChangeShapeType="1"/>
            </p:cNvCxnSpPr>
            <p:nvPr/>
          </p:nvCxnSpPr>
          <p:spPr bwMode="auto">
            <a:xfrm>
              <a:off x="4228" y="3106"/>
              <a:ext cx="0" cy="63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>
              <a:prstShdw prst="shdw17">
                <a:srgbClr val="47476E">
                  <a:alpha val="74997"/>
                </a:srgbClr>
              </a:prst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63924" name="Straight Connector 54"/>
            <p:cNvCxnSpPr>
              <a:cxnSpLocks noChangeShapeType="1"/>
            </p:cNvCxnSpPr>
            <p:nvPr/>
          </p:nvCxnSpPr>
          <p:spPr bwMode="auto">
            <a:xfrm>
              <a:off x="4592" y="3105"/>
              <a:ext cx="0" cy="63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>
              <a:prstShdw prst="shdw17">
                <a:srgbClr val="47476E">
                  <a:alpha val="74997"/>
                </a:srgbClr>
              </a:prst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63925" name="Rectangle 59"/>
            <p:cNvSpPr>
              <a:spLocks noChangeArrowheads="1"/>
            </p:cNvSpPr>
            <p:nvPr/>
          </p:nvSpPr>
          <p:spPr bwMode="auto">
            <a:xfrm>
              <a:off x="4929" y="3030"/>
              <a:ext cx="537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de-DE"/>
                <a:t>pmol/L</a:t>
              </a:r>
              <a:endParaRPr lang="en-US"/>
            </a:p>
          </p:txBody>
        </p:sp>
        <p:sp>
          <p:nvSpPr>
            <p:cNvPr id="163926" name="Rectangle 60"/>
            <p:cNvSpPr>
              <a:spLocks noChangeArrowheads="1"/>
            </p:cNvSpPr>
            <p:nvPr/>
          </p:nvSpPr>
          <p:spPr bwMode="auto">
            <a:xfrm>
              <a:off x="1206" y="3165"/>
              <a:ext cx="374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de-DE"/>
                <a:t>36.7</a:t>
              </a:r>
              <a:endParaRPr lang="en-US"/>
            </a:p>
          </p:txBody>
        </p:sp>
        <p:sp>
          <p:nvSpPr>
            <p:cNvPr id="163927" name="Rectangle 61"/>
            <p:cNvSpPr>
              <a:spLocks noChangeArrowheads="1"/>
            </p:cNvSpPr>
            <p:nvPr/>
          </p:nvSpPr>
          <p:spPr bwMode="auto">
            <a:xfrm>
              <a:off x="1557" y="3165"/>
              <a:ext cx="374" cy="2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de-DE"/>
                <a:t>73.4</a:t>
              </a:r>
              <a:endParaRPr lang="en-US"/>
            </a:p>
          </p:txBody>
        </p:sp>
        <p:sp>
          <p:nvSpPr>
            <p:cNvPr id="163928" name="Rectangle 63"/>
            <p:cNvSpPr>
              <a:spLocks noChangeArrowheads="1"/>
            </p:cNvSpPr>
            <p:nvPr/>
          </p:nvSpPr>
          <p:spPr bwMode="auto">
            <a:xfrm>
              <a:off x="2259" y="3161"/>
              <a:ext cx="448" cy="2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de-DE"/>
                <a:t>146.8</a:t>
              </a:r>
              <a:endParaRPr lang="en-US"/>
            </a:p>
          </p:txBody>
        </p:sp>
        <p:sp>
          <p:nvSpPr>
            <p:cNvPr id="163929" name="Rectangle 64"/>
            <p:cNvSpPr>
              <a:spLocks noChangeArrowheads="1"/>
            </p:cNvSpPr>
            <p:nvPr/>
          </p:nvSpPr>
          <p:spPr bwMode="auto">
            <a:xfrm>
              <a:off x="2611" y="3161"/>
              <a:ext cx="448" cy="2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de-DE"/>
                <a:t>183.5</a:t>
              </a:r>
              <a:endParaRPr lang="en-US"/>
            </a:p>
          </p:txBody>
        </p:sp>
        <p:sp>
          <p:nvSpPr>
            <p:cNvPr id="163930" name="Rectangle 65"/>
            <p:cNvSpPr>
              <a:spLocks noChangeArrowheads="1"/>
            </p:cNvSpPr>
            <p:nvPr/>
          </p:nvSpPr>
          <p:spPr bwMode="auto">
            <a:xfrm>
              <a:off x="2974" y="3165"/>
              <a:ext cx="448" cy="2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de-DE"/>
                <a:t>220.3</a:t>
              </a:r>
              <a:endParaRPr lang="en-US"/>
            </a:p>
          </p:txBody>
        </p:sp>
        <p:sp>
          <p:nvSpPr>
            <p:cNvPr id="163931" name="Rectangle 66"/>
            <p:cNvSpPr>
              <a:spLocks noChangeArrowheads="1"/>
            </p:cNvSpPr>
            <p:nvPr/>
          </p:nvSpPr>
          <p:spPr bwMode="auto">
            <a:xfrm>
              <a:off x="3707" y="3172"/>
              <a:ext cx="448" cy="2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de-DE"/>
                <a:t>293.7</a:t>
              </a:r>
              <a:endParaRPr lang="en-US"/>
            </a:p>
          </p:txBody>
        </p:sp>
        <p:sp>
          <p:nvSpPr>
            <p:cNvPr id="163932" name="Rectangle 67"/>
            <p:cNvSpPr>
              <a:spLocks noChangeArrowheads="1"/>
            </p:cNvSpPr>
            <p:nvPr/>
          </p:nvSpPr>
          <p:spPr bwMode="auto">
            <a:xfrm>
              <a:off x="3344" y="3165"/>
              <a:ext cx="448" cy="2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de-DE"/>
                <a:t>256.9</a:t>
              </a:r>
              <a:endParaRPr lang="en-US"/>
            </a:p>
          </p:txBody>
        </p:sp>
        <p:sp>
          <p:nvSpPr>
            <p:cNvPr id="163933" name="Rectangle 68"/>
            <p:cNvSpPr>
              <a:spLocks noChangeArrowheads="1"/>
            </p:cNvSpPr>
            <p:nvPr/>
          </p:nvSpPr>
          <p:spPr bwMode="auto">
            <a:xfrm>
              <a:off x="4070" y="3165"/>
              <a:ext cx="448" cy="2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de-DE"/>
                <a:t>330.4</a:t>
              </a:r>
              <a:endParaRPr lang="en-US"/>
            </a:p>
          </p:txBody>
        </p:sp>
        <p:sp>
          <p:nvSpPr>
            <p:cNvPr id="163934" name="Rectangle 62"/>
            <p:cNvSpPr>
              <a:spLocks noChangeArrowheads="1"/>
            </p:cNvSpPr>
            <p:nvPr/>
          </p:nvSpPr>
          <p:spPr bwMode="auto">
            <a:xfrm>
              <a:off x="1899" y="3161"/>
              <a:ext cx="448" cy="2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de-DE"/>
                <a:t>110.1</a:t>
              </a:r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346060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80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50"/>
                                        <p:tgtEl>
                                          <p:spTgt spid="7480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8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50"/>
                                        <p:tgtEl>
                                          <p:spTgt spid="748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0" grpId="0" animBg="1"/>
      <p:bldP spid="34821" grpId="0"/>
      <p:bldP spid="34853" grpId="0"/>
      <p:bldP spid="34854" grpId="0"/>
      <p:bldP spid="34858" grpId="0"/>
      <p:bldP spid="34859" grpId="0"/>
      <p:bldP spid="34863" grpId="0"/>
      <p:bldP spid="34864" grpId="0"/>
      <p:bldP spid="8" grpId="0" animBg="1"/>
      <p:bldP spid="74806" grpId="0" build="p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41"/>
          <p:cNvSpPr>
            <a:spLocks noGrp="1" noChangeArrowheads="1"/>
          </p:cNvSpPr>
          <p:nvPr>
            <p:ph type="title"/>
          </p:nvPr>
        </p:nvSpPr>
        <p:spPr>
          <a:xfrm>
            <a:off x="1992313" y="476250"/>
            <a:ext cx="6335712" cy="954088"/>
          </a:xfrm>
        </p:spPr>
        <p:txBody>
          <a:bodyPr>
            <a:normAutofit fontScale="90000"/>
          </a:bodyPr>
          <a:lstStyle/>
          <a:p>
            <a:r>
              <a:rPr lang="en-US" sz="3600" dirty="0" err="1">
                <a:ea typeface="Arial Unicode MS" pitchFamily="34" charset="-128"/>
                <a:cs typeface="Arial Unicode MS" pitchFamily="34" charset="-128"/>
                <a:sym typeface="Arial" pitchFamily="34" charset="0"/>
              </a:rPr>
              <a:t>Dienogest</a:t>
            </a:r>
            <a:r>
              <a:rPr lang="en-US" sz="3600" dirty="0">
                <a:ea typeface="Arial Unicode MS" pitchFamily="34" charset="-128"/>
                <a:cs typeface="Arial Unicode MS" pitchFamily="34" charset="-128"/>
                <a:sym typeface="Arial" pitchFamily="34" charset="0"/>
              </a:rPr>
              <a:t> </a:t>
            </a:r>
            <a:r>
              <a:rPr lang="tr-TR" sz="3600" dirty="0">
                <a:ea typeface="Arial Unicode MS" pitchFamily="34" charset="-128"/>
                <a:cs typeface="Arial Unicode MS" pitchFamily="34" charset="-128"/>
                <a:sym typeface="Arial" pitchFamily="34" charset="0"/>
              </a:rPr>
              <a:t>ile </a:t>
            </a:r>
            <a:r>
              <a:rPr lang="en-US" sz="3600" dirty="0" err="1">
                <a:ea typeface="Arial Unicode MS" pitchFamily="34" charset="-128"/>
                <a:cs typeface="Arial Unicode MS" pitchFamily="34" charset="-128"/>
                <a:sym typeface="Arial" pitchFamily="34" charset="0"/>
              </a:rPr>
              <a:t>ağrının</a:t>
            </a:r>
            <a:r>
              <a:rPr lang="en-US" sz="3600" dirty="0">
                <a:ea typeface="Arial Unicode MS" pitchFamily="34" charset="-128"/>
                <a:cs typeface="Arial Unicode MS" pitchFamily="34" charset="-128"/>
                <a:sym typeface="Arial" pitchFamily="34" charset="0"/>
              </a:rPr>
              <a:t> </a:t>
            </a:r>
            <a:r>
              <a:rPr lang="en-US" sz="3600" dirty="0" err="1">
                <a:ea typeface="Arial Unicode MS" pitchFamily="34" charset="-128"/>
                <a:cs typeface="Arial Unicode MS" pitchFamily="34" charset="-128"/>
                <a:sym typeface="Arial" pitchFamily="34" charset="0"/>
              </a:rPr>
              <a:t>azaltılması</a:t>
            </a:r>
            <a:r>
              <a:rPr lang="en-US" sz="3600" dirty="0">
                <a:ea typeface="Arial Unicode MS" pitchFamily="34" charset="-128"/>
                <a:cs typeface="Arial Unicode MS" pitchFamily="34" charset="-128"/>
                <a:sym typeface="Arial" pitchFamily="34" charset="0"/>
              </a:rPr>
              <a:t> </a:t>
            </a:r>
            <a:br>
              <a:rPr lang="en-US" sz="3600" dirty="0">
                <a:ea typeface="Arial Unicode MS" pitchFamily="34" charset="-128"/>
                <a:cs typeface="Arial Unicode MS" pitchFamily="34" charset="-128"/>
                <a:sym typeface="Arial" pitchFamily="34" charset="0"/>
              </a:rPr>
            </a:br>
            <a:r>
              <a:rPr lang="en-US" sz="3600" dirty="0" err="1">
                <a:ea typeface="Arial Unicode MS" pitchFamily="34" charset="-128"/>
                <a:cs typeface="Arial Unicode MS" pitchFamily="34" charset="-128"/>
                <a:sym typeface="Arial" pitchFamily="34" charset="0"/>
              </a:rPr>
              <a:t>Plaseboya</a:t>
            </a:r>
            <a:r>
              <a:rPr lang="en-US" sz="3600" dirty="0">
                <a:ea typeface="Arial Unicode MS" pitchFamily="34" charset="-128"/>
                <a:cs typeface="Arial Unicode MS" pitchFamily="34" charset="-128"/>
                <a:sym typeface="Arial" pitchFamily="34" charset="0"/>
              </a:rPr>
              <a:t> </a:t>
            </a:r>
            <a:r>
              <a:rPr lang="en-US" sz="3600" dirty="0" err="1">
                <a:ea typeface="Arial Unicode MS" pitchFamily="34" charset="-128"/>
                <a:cs typeface="Arial Unicode MS" pitchFamily="34" charset="-128"/>
                <a:sym typeface="Arial" pitchFamily="34" charset="0"/>
              </a:rPr>
              <a:t>karşı</a:t>
            </a:r>
            <a:r>
              <a:rPr lang="en-US" sz="3600" dirty="0">
                <a:ea typeface="Arial Unicode MS" pitchFamily="34" charset="-128"/>
                <a:cs typeface="Arial Unicode MS" pitchFamily="34" charset="-128"/>
                <a:sym typeface="Arial" pitchFamily="34" charset="0"/>
              </a:rPr>
              <a:t> </a:t>
            </a:r>
            <a:r>
              <a:rPr lang="tr-TR" sz="3600" dirty="0">
                <a:ea typeface="Arial Unicode MS" pitchFamily="34" charset="-128"/>
                <a:cs typeface="Arial Unicode MS" pitchFamily="34" charset="-128"/>
                <a:sym typeface="Arial" pitchFamily="34" charset="0"/>
              </a:rPr>
              <a:t>üstün etkinlik</a:t>
            </a:r>
            <a:endParaRPr lang="en-US" sz="3600" dirty="0">
              <a:ea typeface="Arial Unicode MS" pitchFamily="34" charset="-128"/>
              <a:cs typeface="Arial Unicode MS" pitchFamily="34" charset="-128"/>
              <a:sym typeface="Arial" pitchFamily="34" charset="0"/>
            </a:endParaRPr>
          </a:p>
        </p:txBody>
      </p:sp>
      <p:sp>
        <p:nvSpPr>
          <p:cNvPr id="17411" name="Rectangle 189"/>
          <p:cNvSpPr>
            <a:spLocks noChangeArrowheads="1"/>
          </p:cNvSpPr>
          <p:nvPr/>
        </p:nvSpPr>
        <p:spPr bwMode="auto">
          <a:xfrm>
            <a:off x="7375526" y="3725864"/>
            <a:ext cx="2771775" cy="611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>
            <a:spAutoFit/>
          </a:bodyPr>
          <a:lstStyle/>
          <a:p>
            <a:pPr eaLnBrk="0" hangingPunct="0">
              <a:buSzPct val="100000"/>
            </a:pPr>
            <a:r>
              <a:rPr lang="en-US" sz="1100">
                <a:solidFill>
                  <a:srgbClr val="333333"/>
                </a:solidFill>
                <a:latin typeface="Arial" pitchFamily="34" charset="0"/>
                <a:ea typeface="Arial Unicode MS" pitchFamily="34" charset="-128"/>
                <a:cs typeface="Arial Unicode MS" pitchFamily="34" charset="-128"/>
                <a:sym typeface="Arial" pitchFamily="34" charset="0"/>
              </a:rPr>
              <a:t>Plaseboya karşı üstünlük 4 hafta sonra </a:t>
            </a:r>
            <a:br>
              <a:rPr lang="en-US" sz="1100">
                <a:solidFill>
                  <a:srgbClr val="333333"/>
                </a:solidFill>
                <a:latin typeface="Arial" pitchFamily="34" charset="0"/>
                <a:ea typeface="Arial Unicode MS" pitchFamily="34" charset="-128"/>
                <a:cs typeface="Arial Unicode MS" pitchFamily="34" charset="-128"/>
                <a:sym typeface="Arial" pitchFamily="34" charset="0"/>
              </a:rPr>
            </a:br>
            <a:r>
              <a:rPr lang="en-US" sz="1100" baseline="30000">
                <a:solidFill>
                  <a:srgbClr val="333333"/>
                </a:solidFill>
                <a:latin typeface="Arial" pitchFamily="34" charset="0"/>
                <a:ea typeface="Arial Unicode MS" pitchFamily="34" charset="-128"/>
                <a:cs typeface="Arial Unicode MS" pitchFamily="34" charset="-128"/>
                <a:sym typeface="Arial" pitchFamily="34" charset="0"/>
              </a:rPr>
              <a:t>#</a:t>
            </a:r>
            <a:r>
              <a:rPr lang="en-US" sz="1100">
                <a:solidFill>
                  <a:srgbClr val="333333"/>
                </a:solidFill>
                <a:latin typeface="Arial" pitchFamily="34" charset="0"/>
                <a:ea typeface="Arial Unicode MS" pitchFamily="34" charset="-128"/>
                <a:cs typeface="Arial Unicode MS" pitchFamily="34" charset="-128"/>
                <a:sym typeface="Arial" pitchFamily="34" charset="0"/>
              </a:rPr>
              <a:t> </a:t>
            </a:r>
            <a:r>
              <a:rPr lang="en-US" sz="1100" i="1">
                <a:solidFill>
                  <a:srgbClr val="333333"/>
                </a:solidFill>
                <a:latin typeface="Arial" pitchFamily="34" charset="0"/>
                <a:ea typeface="Arial Unicode MS" pitchFamily="34" charset="-128"/>
                <a:cs typeface="Arial Unicode MS" pitchFamily="34" charset="-128"/>
                <a:sym typeface="Arial" pitchFamily="34" charset="0"/>
              </a:rPr>
              <a:t>P</a:t>
            </a:r>
            <a:r>
              <a:rPr lang="en-US" sz="1100">
                <a:solidFill>
                  <a:srgbClr val="333333"/>
                </a:solidFill>
                <a:latin typeface="Arial" pitchFamily="34" charset="0"/>
                <a:ea typeface="Arial Unicode MS" pitchFamily="34" charset="-128"/>
                <a:cs typeface="Arial Unicode MS" pitchFamily="34" charset="-128"/>
                <a:sym typeface="Arial" pitchFamily="34" charset="0"/>
              </a:rPr>
              <a:t>&lt;0,0016, 8 ve 12 hafta sonra </a:t>
            </a:r>
            <a:br>
              <a:rPr lang="en-US" sz="1100">
                <a:solidFill>
                  <a:srgbClr val="333333"/>
                </a:solidFill>
                <a:latin typeface="Arial" pitchFamily="34" charset="0"/>
                <a:ea typeface="Arial Unicode MS" pitchFamily="34" charset="-128"/>
                <a:cs typeface="Arial Unicode MS" pitchFamily="34" charset="-128"/>
                <a:sym typeface="Arial" pitchFamily="34" charset="0"/>
              </a:rPr>
            </a:br>
            <a:r>
              <a:rPr lang="en-US" sz="1200">
                <a:solidFill>
                  <a:srgbClr val="333333"/>
                </a:solidFill>
                <a:latin typeface="Arial" pitchFamily="34" charset="0"/>
                <a:ea typeface="Arial Unicode MS" pitchFamily="34" charset="-128"/>
                <a:cs typeface="Arial Unicode MS" pitchFamily="34" charset="-128"/>
                <a:sym typeface="Arial" pitchFamily="34" charset="0"/>
              </a:rPr>
              <a:t>*</a:t>
            </a:r>
            <a:r>
              <a:rPr lang="en-US" sz="1100">
                <a:solidFill>
                  <a:srgbClr val="333333"/>
                </a:solidFill>
                <a:latin typeface="Arial" pitchFamily="34" charset="0"/>
                <a:ea typeface="Arial Unicode MS" pitchFamily="34" charset="-128"/>
                <a:cs typeface="Arial Unicode MS" pitchFamily="34" charset="-128"/>
                <a:sym typeface="Arial" pitchFamily="34" charset="0"/>
              </a:rPr>
              <a:t> </a:t>
            </a:r>
            <a:r>
              <a:rPr lang="en-US" sz="1100" i="1">
                <a:solidFill>
                  <a:srgbClr val="333333"/>
                </a:solidFill>
                <a:latin typeface="Arial" pitchFamily="34" charset="0"/>
                <a:ea typeface="Arial Unicode MS" pitchFamily="34" charset="-128"/>
                <a:cs typeface="Arial Unicode MS" pitchFamily="34" charset="-128"/>
                <a:sym typeface="Arial" pitchFamily="34" charset="0"/>
              </a:rPr>
              <a:t>P</a:t>
            </a:r>
            <a:r>
              <a:rPr lang="en-US" sz="1100">
                <a:solidFill>
                  <a:srgbClr val="333333"/>
                </a:solidFill>
                <a:latin typeface="Arial" pitchFamily="34" charset="0"/>
                <a:ea typeface="Arial Unicode MS" pitchFamily="34" charset="-128"/>
                <a:cs typeface="Arial Unicode MS" pitchFamily="34" charset="-128"/>
                <a:sym typeface="Arial" pitchFamily="34" charset="0"/>
              </a:rPr>
              <a:t>&lt;0,0001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6864350" y="6597650"/>
            <a:ext cx="3803650" cy="260350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rgbClr val="47476E"/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SzPct val="100000"/>
            </a:pPr>
            <a:r>
              <a:rPr lang="en-US" sz="1100">
                <a:solidFill>
                  <a:srgbClr val="FF0000"/>
                </a:solidFill>
                <a:latin typeface="Arial" pitchFamily="34" charset="0"/>
                <a:ea typeface="Arial Unicode MS" pitchFamily="34" charset="-128"/>
                <a:cs typeface="Arial Unicode MS" pitchFamily="34" charset="-128"/>
                <a:sym typeface="Arial" pitchFamily="34" charset="0"/>
              </a:rPr>
              <a:t>Strowitzki T </a:t>
            </a:r>
            <a:r>
              <a:rPr lang="en-US" sz="1100" i="1">
                <a:solidFill>
                  <a:srgbClr val="FF0000"/>
                </a:solidFill>
                <a:latin typeface="Arial" pitchFamily="34" charset="0"/>
                <a:ea typeface="Arial Unicode MS" pitchFamily="34" charset="-128"/>
                <a:cs typeface="Arial Unicode MS" pitchFamily="34" charset="-128"/>
                <a:sym typeface="Arial" pitchFamily="34" charset="0"/>
              </a:rPr>
              <a:t>et al.</a:t>
            </a:r>
            <a:r>
              <a:rPr lang="en-US" sz="1100">
                <a:solidFill>
                  <a:srgbClr val="FF0000"/>
                </a:solidFill>
                <a:latin typeface="Arial" pitchFamily="34" charset="0"/>
                <a:ea typeface="Arial Unicode MS" pitchFamily="34" charset="-128"/>
                <a:cs typeface="Arial Unicode MS" pitchFamily="34" charset="-128"/>
                <a:sym typeface="Arial" pitchFamily="34" charset="0"/>
              </a:rPr>
              <a:t> Eur J Obstet Gynecol Reprod Biol 2010. </a:t>
            </a:r>
          </a:p>
        </p:txBody>
      </p:sp>
      <p:pic>
        <p:nvPicPr>
          <p:cNvPr id="17413" name="Picture 5" descr="Grafik Folie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570"/>
          <a:stretch>
            <a:fillRect/>
          </a:stretch>
        </p:blipFill>
        <p:spPr bwMode="auto">
          <a:xfrm>
            <a:off x="2493964" y="1857375"/>
            <a:ext cx="4537075" cy="3786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4" name="Text Box 6"/>
          <p:cNvSpPr txBox="1">
            <a:spLocks noChangeArrowheads="1"/>
          </p:cNvSpPr>
          <p:nvPr/>
        </p:nvSpPr>
        <p:spPr bwMode="auto">
          <a:xfrm rot="-5400000">
            <a:off x="759620" y="3409157"/>
            <a:ext cx="306228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000" b="1" i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2950" indent="-285750">
              <a:defRPr sz="3000" b="1" i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3000" indent="-228600">
              <a:defRPr sz="3000" b="1" i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>
              <a:defRPr sz="3000" b="1" i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>
              <a:defRPr sz="3000" b="1" i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000" b="1" i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000" b="1" i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000" b="1" i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000" b="1" i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algn="ctr" eaLnBrk="0" hangingPunct="0">
              <a:spcBef>
                <a:spcPct val="50000"/>
              </a:spcBef>
              <a:buSzPct val="100000"/>
            </a:pPr>
            <a:r>
              <a:rPr lang="en-US" sz="1200" i="0">
                <a:solidFill>
                  <a:srgbClr val="333333"/>
                </a:solidFill>
                <a:ea typeface="Arial Unicode MS" pitchFamily="34" charset="-128"/>
                <a:cs typeface="Arial Unicode MS" pitchFamily="34" charset="-128"/>
                <a:sym typeface="Arial" pitchFamily="34" charset="0"/>
              </a:rPr>
              <a:t>VAS (mm)</a:t>
            </a:r>
            <a:br>
              <a:rPr lang="en-US" sz="1200" i="0">
                <a:solidFill>
                  <a:srgbClr val="333333"/>
                </a:solidFill>
                <a:ea typeface="Arial Unicode MS" pitchFamily="34" charset="-128"/>
                <a:cs typeface="Arial Unicode MS" pitchFamily="34" charset="-128"/>
                <a:sym typeface="Arial" pitchFamily="34" charset="0"/>
              </a:rPr>
            </a:br>
            <a:r>
              <a:rPr lang="en-US" sz="1200" i="0">
                <a:solidFill>
                  <a:srgbClr val="333333"/>
                </a:solidFill>
                <a:ea typeface="Arial Unicode MS" pitchFamily="34" charset="-128"/>
                <a:cs typeface="Arial Unicode MS" pitchFamily="34" charset="-128"/>
                <a:sym typeface="Arial" pitchFamily="34" charset="0"/>
              </a:rPr>
              <a:t>ortalama ± SEM</a:t>
            </a:r>
          </a:p>
        </p:txBody>
      </p:sp>
      <p:sp>
        <p:nvSpPr>
          <p:cNvPr id="17415" name="Text Box 7"/>
          <p:cNvSpPr txBox="1">
            <a:spLocks noChangeArrowheads="1"/>
          </p:cNvSpPr>
          <p:nvPr/>
        </p:nvSpPr>
        <p:spPr bwMode="auto">
          <a:xfrm>
            <a:off x="3054350" y="5487989"/>
            <a:ext cx="33655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000" b="1" i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2950" indent="-285750">
              <a:defRPr sz="3000" b="1" i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3000" indent="-228600">
              <a:defRPr sz="3000" b="1" i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>
              <a:defRPr sz="3000" b="1" i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>
              <a:defRPr sz="3000" b="1" i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000" b="1" i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000" b="1" i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000" b="1" i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000" b="1" i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algn="ctr" eaLnBrk="0" hangingPunct="0">
              <a:spcBef>
                <a:spcPct val="50000"/>
              </a:spcBef>
              <a:buSzPct val="100000"/>
            </a:pPr>
            <a:r>
              <a:rPr lang="en-US" sz="1200" b="0" i="0">
                <a:solidFill>
                  <a:srgbClr val="333333"/>
                </a:solidFill>
                <a:ea typeface="Arial Unicode MS" pitchFamily="34" charset="-128"/>
                <a:cs typeface="Arial Unicode MS" pitchFamily="34" charset="-128"/>
                <a:sym typeface="Arial" pitchFamily="34" charset="0"/>
              </a:rPr>
              <a:t>0</a:t>
            </a:r>
          </a:p>
        </p:txBody>
      </p:sp>
      <p:sp>
        <p:nvSpPr>
          <p:cNvPr id="17416" name="Text Box 8"/>
          <p:cNvSpPr txBox="1">
            <a:spLocks noChangeArrowheads="1"/>
          </p:cNvSpPr>
          <p:nvPr/>
        </p:nvSpPr>
        <p:spPr bwMode="auto">
          <a:xfrm>
            <a:off x="4254501" y="5487989"/>
            <a:ext cx="334963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000" b="1" i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2950" indent="-285750">
              <a:defRPr sz="3000" b="1" i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3000" indent="-228600">
              <a:defRPr sz="3000" b="1" i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>
              <a:defRPr sz="3000" b="1" i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>
              <a:defRPr sz="3000" b="1" i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000" b="1" i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000" b="1" i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000" b="1" i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000" b="1" i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algn="ctr" eaLnBrk="0" hangingPunct="0">
              <a:spcBef>
                <a:spcPct val="50000"/>
              </a:spcBef>
              <a:buSzPct val="100000"/>
            </a:pPr>
            <a:r>
              <a:rPr lang="en-US" sz="1200" b="0" i="0">
                <a:solidFill>
                  <a:srgbClr val="333333"/>
                </a:solidFill>
                <a:ea typeface="Arial Unicode MS" pitchFamily="34" charset="-128"/>
                <a:cs typeface="Arial Unicode MS" pitchFamily="34" charset="-128"/>
                <a:sym typeface="Arial" pitchFamily="34" charset="0"/>
              </a:rPr>
              <a:t>4</a:t>
            </a:r>
          </a:p>
        </p:txBody>
      </p:sp>
      <p:sp>
        <p:nvSpPr>
          <p:cNvPr id="17417" name="Text Box 9"/>
          <p:cNvSpPr txBox="1">
            <a:spLocks noChangeArrowheads="1"/>
          </p:cNvSpPr>
          <p:nvPr/>
        </p:nvSpPr>
        <p:spPr bwMode="auto">
          <a:xfrm>
            <a:off x="5448301" y="5487989"/>
            <a:ext cx="334963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000" b="1" i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2950" indent="-285750">
              <a:defRPr sz="3000" b="1" i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3000" indent="-228600">
              <a:defRPr sz="3000" b="1" i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>
              <a:defRPr sz="3000" b="1" i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>
              <a:defRPr sz="3000" b="1" i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000" b="1" i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000" b="1" i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000" b="1" i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000" b="1" i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algn="ctr" eaLnBrk="0" hangingPunct="0">
              <a:spcBef>
                <a:spcPct val="50000"/>
              </a:spcBef>
              <a:buSzPct val="100000"/>
            </a:pPr>
            <a:r>
              <a:rPr lang="en-US" sz="1200" b="0" i="0">
                <a:solidFill>
                  <a:srgbClr val="333333"/>
                </a:solidFill>
                <a:ea typeface="Arial Unicode MS" pitchFamily="34" charset="-128"/>
                <a:cs typeface="Arial Unicode MS" pitchFamily="34" charset="-128"/>
                <a:sym typeface="Arial" pitchFamily="34" charset="0"/>
              </a:rPr>
              <a:t>8</a:t>
            </a:r>
          </a:p>
        </p:txBody>
      </p:sp>
      <p:sp>
        <p:nvSpPr>
          <p:cNvPr id="17418" name="Text Box 10"/>
          <p:cNvSpPr txBox="1">
            <a:spLocks noChangeArrowheads="1"/>
          </p:cNvSpPr>
          <p:nvPr/>
        </p:nvSpPr>
        <p:spPr bwMode="auto">
          <a:xfrm>
            <a:off x="6526214" y="5487989"/>
            <a:ext cx="587375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000" b="1" i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2950" indent="-285750">
              <a:defRPr sz="3000" b="1" i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3000" indent="-228600">
              <a:defRPr sz="3000" b="1" i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>
              <a:defRPr sz="3000" b="1" i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>
              <a:defRPr sz="3000" b="1" i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000" b="1" i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000" b="1" i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000" b="1" i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000" b="1" i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algn="ctr" eaLnBrk="0" hangingPunct="0">
              <a:spcBef>
                <a:spcPct val="50000"/>
              </a:spcBef>
              <a:buSzPct val="100000"/>
            </a:pPr>
            <a:r>
              <a:rPr lang="en-US" sz="1200" b="0" i="0">
                <a:solidFill>
                  <a:srgbClr val="333333"/>
                </a:solidFill>
                <a:ea typeface="Arial Unicode MS" pitchFamily="34" charset="-128"/>
                <a:cs typeface="Arial Unicode MS" pitchFamily="34" charset="-128"/>
                <a:sym typeface="Arial" pitchFamily="34" charset="0"/>
              </a:rPr>
              <a:t>12</a:t>
            </a:r>
          </a:p>
        </p:txBody>
      </p:sp>
      <p:sp>
        <p:nvSpPr>
          <p:cNvPr id="17419" name="Text Box 11"/>
          <p:cNvSpPr txBox="1">
            <a:spLocks noChangeArrowheads="1"/>
          </p:cNvSpPr>
          <p:nvPr/>
        </p:nvSpPr>
        <p:spPr bwMode="auto">
          <a:xfrm>
            <a:off x="2270126" y="4418014"/>
            <a:ext cx="574675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000" b="1" i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2950" indent="-285750">
              <a:defRPr sz="3000" b="1" i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3000" indent="-228600">
              <a:defRPr sz="3000" b="1" i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>
              <a:defRPr sz="3000" b="1" i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>
              <a:defRPr sz="3000" b="1" i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000" b="1" i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000" b="1" i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000" b="1" i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000" b="1" i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algn="r" eaLnBrk="0" hangingPunct="0">
              <a:spcBef>
                <a:spcPct val="50000"/>
              </a:spcBef>
              <a:buSzPct val="100000"/>
            </a:pPr>
            <a:r>
              <a:rPr lang="en-US" sz="1200" b="0" i="0">
                <a:solidFill>
                  <a:srgbClr val="333333"/>
                </a:solidFill>
                <a:ea typeface="Arial Unicode MS" pitchFamily="34" charset="-128"/>
                <a:cs typeface="Arial Unicode MS" pitchFamily="34" charset="-128"/>
                <a:sym typeface="Arial" pitchFamily="34" charset="0"/>
              </a:rPr>
              <a:t>20</a:t>
            </a:r>
          </a:p>
        </p:txBody>
      </p:sp>
      <p:sp>
        <p:nvSpPr>
          <p:cNvPr id="17420" name="Text Box 12"/>
          <p:cNvSpPr txBox="1">
            <a:spLocks noChangeArrowheads="1"/>
          </p:cNvSpPr>
          <p:nvPr/>
        </p:nvSpPr>
        <p:spPr bwMode="auto">
          <a:xfrm>
            <a:off x="2349500" y="3557589"/>
            <a:ext cx="4953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000" b="1" i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2950" indent="-285750">
              <a:defRPr sz="3000" b="1" i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3000" indent="-228600">
              <a:defRPr sz="3000" b="1" i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>
              <a:defRPr sz="3000" b="1" i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>
              <a:defRPr sz="3000" b="1" i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000" b="1" i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000" b="1" i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000" b="1" i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000" b="1" i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algn="r" eaLnBrk="0" hangingPunct="0">
              <a:spcBef>
                <a:spcPct val="50000"/>
              </a:spcBef>
              <a:buSzPct val="100000"/>
            </a:pPr>
            <a:r>
              <a:rPr lang="en-US" sz="1200" b="0" i="0">
                <a:solidFill>
                  <a:srgbClr val="333333"/>
                </a:solidFill>
                <a:ea typeface="Arial Unicode MS" pitchFamily="34" charset="-128"/>
                <a:cs typeface="Arial Unicode MS" pitchFamily="34" charset="-128"/>
                <a:sym typeface="Arial" pitchFamily="34" charset="0"/>
              </a:rPr>
              <a:t>40</a:t>
            </a:r>
          </a:p>
        </p:txBody>
      </p:sp>
      <p:sp>
        <p:nvSpPr>
          <p:cNvPr id="17421" name="Text Box 13"/>
          <p:cNvSpPr txBox="1">
            <a:spLocks noChangeArrowheads="1"/>
          </p:cNvSpPr>
          <p:nvPr/>
        </p:nvSpPr>
        <p:spPr bwMode="auto">
          <a:xfrm>
            <a:off x="2286000" y="2692400"/>
            <a:ext cx="5588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000" b="1" i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2950" indent="-285750">
              <a:defRPr sz="3000" b="1" i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3000" indent="-228600">
              <a:defRPr sz="3000" b="1" i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>
              <a:defRPr sz="3000" b="1" i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>
              <a:defRPr sz="3000" b="1" i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000" b="1" i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000" b="1" i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000" b="1" i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000" b="1" i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algn="r" eaLnBrk="0" hangingPunct="0">
              <a:spcBef>
                <a:spcPct val="50000"/>
              </a:spcBef>
              <a:buSzPct val="100000"/>
            </a:pPr>
            <a:r>
              <a:rPr lang="en-US" sz="1200" b="0" i="0">
                <a:solidFill>
                  <a:srgbClr val="333333"/>
                </a:solidFill>
                <a:ea typeface="Arial Unicode MS" pitchFamily="34" charset="-128"/>
                <a:cs typeface="Arial Unicode MS" pitchFamily="34" charset="-128"/>
                <a:sym typeface="Arial" pitchFamily="34" charset="0"/>
              </a:rPr>
              <a:t>60</a:t>
            </a:r>
          </a:p>
        </p:txBody>
      </p:sp>
      <p:sp>
        <p:nvSpPr>
          <p:cNvPr id="17422" name="Text Box 14"/>
          <p:cNvSpPr txBox="1">
            <a:spLocks noChangeArrowheads="1"/>
          </p:cNvSpPr>
          <p:nvPr/>
        </p:nvSpPr>
        <p:spPr bwMode="auto">
          <a:xfrm>
            <a:off x="2349500" y="1843089"/>
            <a:ext cx="4953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000" b="1" i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2950" indent="-285750">
              <a:defRPr sz="3000" b="1" i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3000" indent="-228600">
              <a:defRPr sz="3000" b="1" i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>
              <a:defRPr sz="3000" b="1" i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>
              <a:defRPr sz="3000" b="1" i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000" b="1" i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000" b="1" i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000" b="1" i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000" b="1" i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algn="r" eaLnBrk="0" hangingPunct="0">
              <a:spcBef>
                <a:spcPct val="50000"/>
              </a:spcBef>
              <a:buSzPct val="100000"/>
            </a:pPr>
            <a:r>
              <a:rPr lang="en-US" sz="1200" b="0" i="0">
                <a:solidFill>
                  <a:srgbClr val="333333"/>
                </a:solidFill>
                <a:ea typeface="Arial Unicode MS" pitchFamily="34" charset="-128"/>
                <a:cs typeface="Arial Unicode MS" pitchFamily="34" charset="-128"/>
                <a:sym typeface="Arial" pitchFamily="34" charset="0"/>
              </a:rPr>
              <a:t>80</a:t>
            </a:r>
          </a:p>
        </p:txBody>
      </p:sp>
      <p:sp>
        <p:nvSpPr>
          <p:cNvPr id="17423" name="Text Box 15"/>
          <p:cNvSpPr txBox="1">
            <a:spLocks noChangeArrowheads="1"/>
          </p:cNvSpPr>
          <p:nvPr/>
        </p:nvSpPr>
        <p:spPr bwMode="auto">
          <a:xfrm>
            <a:off x="2506664" y="5276850"/>
            <a:ext cx="338137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000" b="1" i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2950" indent="-285750">
              <a:defRPr sz="3000" b="1" i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3000" indent="-228600">
              <a:defRPr sz="3000" b="1" i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>
              <a:defRPr sz="3000" b="1" i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>
              <a:defRPr sz="3000" b="1" i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000" b="1" i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000" b="1" i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000" b="1" i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000" b="1" i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algn="r" eaLnBrk="0" hangingPunct="0">
              <a:spcBef>
                <a:spcPct val="50000"/>
              </a:spcBef>
              <a:buSzPct val="100000"/>
            </a:pPr>
            <a:r>
              <a:rPr lang="en-US" sz="1200" b="0" i="0">
                <a:solidFill>
                  <a:srgbClr val="333333"/>
                </a:solidFill>
                <a:ea typeface="Arial Unicode MS" pitchFamily="34" charset="-128"/>
                <a:cs typeface="Arial Unicode MS" pitchFamily="34" charset="-128"/>
                <a:sym typeface="Arial" pitchFamily="34" charset="0"/>
              </a:rPr>
              <a:t>0</a:t>
            </a:r>
          </a:p>
        </p:txBody>
      </p:sp>
      <p:sp>
        <p:nvSpPr>
          <p:cNvPr id="17424" name="Rectangle 16"/>
          <p:cNvSpPr>
            <a:spLocks noChangeArrowheads="1"/>
          </p:cNvSpPr>
          <p:nvPr/>
        </p:nvSpPr>
        <p:spPr bwMode="auto">
          <a:xfrm>
            <a:off x="4221164" y="5283200"/>
            <a:ext cx="371475" cy="10795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none" anchor="ctr"/>
          <a:lstStyle/>
          <a:p>
            <a:pPr algn="ctr" eaLnBrk="0" hangingPunct="0"/>
            <a:endParaRPr lang="tr-TR" sz="3000" b="1" i="1">
              <a:solidFill>
                <a:srgbClr val="333333"/>
              </a:solidFill>
              <a:latin typeface="Arial" pitchFamily="34" charset="0"/>
            </a:endParaRPr>
          </a:p>
        </p:txBody>
      </p:sp>
      <p:sp>
        <p:nvSpPr>
          <p:cNvPr id="17425" name="Rectangle 17"/>
          <p:cNvSpPr>
            <a:spLocks noChangeArrowheads="1"/>
          </p:cNvSpPr>
          <p:nvPr/>
        </p:nvSpPr>
        <p:spPr bwMode="auto">
          <a:xfrm>
            <a:off x="4354514" y="5283200"/>
            <a:ext cx="3838575" cy="508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none" anchor="ctr"/>
          <a:lstStyle/>
          <a:p>
            <a:pPr algn="ctr" eaLnBrk="0" hangingPunct="0"/>
            <a:endParaRPr lang="tr-TR" sz="3000" b="1" i="1">
              <a:solidFill>
                <a:srgbClr val="333333"/>
              </a:solidFill>
              <a:latin typeface="Arial" pitchFamily="34" charset="0"/>
            </a:endParaRPr>
          </a:p>
        </p:txBody>
      </p:sp>
      <p:sp>
        <p:nvSpPr>
          <p:cNvPr id="17426" name="Text Box 18"/>
          <p:cNvSpPr txBox="1">
            <a:spLocks noChangeArrowheads="1"/>
          </p:cNvSpPr>
          <p:nvPr/>
        </p:nvSpPr>
        <p:spPr bwMode="auto">
          <a:xfrm>
            <a:off x="3032126" y="5729289"/>
            <a:ext cx="4105275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000" b="1" i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2950" indent="-285750">
              <a:defRPr sz="3000" b="1" i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3000" indent="-228600">
              <a:defRPr sz="3000" b="1" i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>
              <a:defRPr sz="3000" b="1" i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>
              <a:defRPr sz="3000" b="1" i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000" b="1" i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000" b="1" i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000" b="1" i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000" b="1" i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algn="ctr" eaLnBrk="0" hangingPunct="0">
              <a:spcBef>
                <a:spcPct val="50000"/>
              </a:spcBef>
              <a:buSzPct val="100000"/>
            </a:pPr>
            <a:r>
              <a:rPr lang="en-US" sz="1200" i="0">
                <a:solidFill>
                  <a:srgbClr val="333333"/>
                </a:solidFill>
                <a:ea typeface="Arial Unicode MS" pitchFamily="34" charset="-128"/>
                <a:cs typeface="Arial Unicode MS" pitchFamily="34" charset="-128"/>
                <a:sym typeface="Arial" pitchFamily="34" charset="0"/>
              </a:rPr>
              <a:t>Tedavi haftası</a:t>
            </a:r>
          </a:p>
        </p:txBody>
      </p:sp>
      <p:sp>
        <p:nvSpPr>
          <p:cNvPr id="17427" name="Rectangle 19"/>
          <p:cNvSpPr>
            <a:spLocks noChangeArrowheads="1"/>
          </p:cNvSpPr>
          <p:nvPr/>
        </p:nvSpPr>
        <p:spPr bwMode="auto">
          <a:xfrm>
            <a:off x="6167438" y="1971675"/>
            <a:ext cx="914400" cy="9144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none" anchor="ctr"/>
          <a:lstStyle/>
          <a:p>
            <a:pPr algn="ctr" eaLnBrk="0" hangingPunct="0"/>
            <a:endParaRPr lang="tr-TR" sz="3000" b="1" i="1">
              <a:solidFill>
                <a:srgbClr val="333333"/>
              </a:solidFill>
              <a:latin typeface="Arial" pitchFamily="34" charset="0"/>
            </a:endParaRPr>
          </a:p>
        </p:txBody>
      </p:sp>
      <p:sp>
        <p:nvSpPr>
          <p:cNvPr id="17428" name="Text Box 21"/>
          <p:cNvSpPr txBox="1">
            <a:spLocks noChangeArrowheads="1"/>
          </p:cNvSpPr>
          <p:nvPr/>
        </p:nvSpPr>
        <p:spPr bwMode="auto">
          <a:xfrm>
            <a:off x="8313738" y="2135188"/>
            <a:ext cx="1871662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000" b="1" i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2950" indent="-285750">
              <a:defRPr sz="3000" b="1" i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3000" indent="-228600">
              <a:defRPr sz="3000" b="1" i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>
              <a:defRPr sz="3000" b="1" i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>
              <a:defRPr sz="3000" b="1" i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000" b="1" i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000" b="1" i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000" b="1" i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000" b="1" i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0" hangingPunct="0">
              <a:buSzPct val="100000"/>
            </a:pPr>
            <a:r>
              <a:rPr lang="en-US" sz="1100" b="0" i="0">
                <a:solidFill>
                  <a:srgbClr val="333333"/>
                </a:solidFill>
                <a:ea typeface="Arial Unicode MS" pitchFamily="34" charset="-128"/>
                <a:cs typeface="Arial Unicode MS" pitchFamily="34" charset="-128"/>
                <a:sym typeface="Arial" pitchFamily="34" charset="0"/>
              </a:rPr>
              <a:t>Dienogest 2mg</a:t>
            </a:r>
          </a:p>
        </p:txBody>
      </p:sp>
      <p:grpSp>
        <p:nvGrpSpPr>
          <p:cNvPr id="17429" name="Group 22"/>
          <p:cNvGrpSpPr>
            <a:grpSpLocks/>
          </p:cNvGrpSpPr>
          <p:nvPr/>
        </p:nvGrpSpPr>
        <p:grpSpPr bwMode="auto">
          <a:xfrm>
            <a:off x="7989888" y="2222500"/>
            <a:ext cx="328612" cy="107950"/>
            <a:chOff x="4073" y="1048"/>
            <a:chExt cx="207" cy="68"/>
          </a:xfrm>
        </p:grpSpPr>
        <p:sp>
          <p:nvSpPr>
            <p:cNvPr id="17436" name="Line 23"/>
            <p:cNvSpPr>
              <a:spLocks noChangeShapeType="1"/>
            </p:cNvSpPr>
            <p:nvPr/>
          </p:nvSpPr>
          <p:spPr bwMode="auto">
            <a:xfrm>
              <a:off x="4073" y="1085"/>
              <a:ext cx="207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eaVert" wrap="none" anchor="ctr"/>
            <a:lstStyle/>
            <a:p>
              <a:pPr algn="ctr" eaLnBrk="0" hangingPunct="0"/>
              <a:endParaRPr lang="tr-TR" sz="3000" b="1" i="1">
                <a:solidFill>
                  <a:srgbClr val="333333"/>
                </a:solidFill>
                <a:latin typeface="Arial" pitchFamily="34" charset="0"/>
              </a:endParaRPr>
            </a:p>
          </p:txBody>
        </p:sp>
        <p:sp>
          <p:nvSpPr>
            <p:cNvPr id="17437" name="Oval 24"/>
            <p:cNvSpPr>
              <a:spLocks noChangeArrowheads="1"/>
            </p:cNvSpPr>
            <p:nvPr/>
          </p:nvSpPr>
          <p:spPr bwMode="auto">
            <a:xfrm>
              <a:off x="4139" y="1048"/>
              <a:ext cx="65" cy="6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eaVert" wrap="none" anchor="ctr"/>
            <a:lstStyle/>
            <a:p>
              <a:pPr algn="ctr" eaLnBrk="0" hangingPunct="0"/>
              <a:endParaRPr lang="tr-TR" sz="3000" b="1" i="1">
                <a:solidFill>
                  <a:srgbClr val="333333"/>
                </a:solidFill>
                <a:latin typeface="Arial" pitchFamily="34" charset="0"/>
              </a:endParaRPr>
            </a:p>
          </p:txBody>
        </p:sp>
      </p:grpSp>
      <p:sp>
        <p:nvSpPr>
          <p:cNvPr id="17430" name="Line 25"/>
          <p:cNvSpPr>
            <a:spLocks noChangeShapeType="1"/>
          </p:cNvSpPr>
          <p:nvPr/>
        </p:nvSpPr>
        <p:spPr bwMode="auto">
          <a:xfrm>
            <a:off x="7989888" y="2547938"/>
            <a:ext cx="328612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eaVert" wrap="none" anchor="ctr"/>
          <a:lstStyle/>
          <a:p>
            <a:pPr algn="ctr" eaLnBrk="0" hangingPunct="0"/>
            <a:endParaRPr lang="tr-TR" sz="3000" b="1" i="1">
              <a:solidFill>
                <a:srgbClr val="333333"/>
              </a:solidFill>
              <a:latin typeface="Arial" pitchFamily="34" charset="0"/>
            </a:endParaRPr>
          </a:p>
        </p:txBody>
      </p:sp>
      <p:sp>
        <p:nvSpPr>
          <p:cNvPr id="17431" name="Oval 26"/>
          <p:cNvSpPr>
            <a:spLocks noChangeArrowheads="1"/>
          </p:cNvSpPr>
          <p:nvPr/>
        </p:nvSpPr>
        <p:spPr bwMode="auto">
          <a:xfrm>
            <a:off x="8094664" y="2489200"/>
            <a:ext cx="103187" cy="107950"/>
          </a:xfrm>
          <a:prstGeom prst="ellipse">
            <a:avLst/>
          </a:pr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eaVert" wrap="none" anchor="ctr"/>
          <a:lstStyle/>
          <a:p>
            <a:pPr algn="ctr" eaLnBrk="0" hangingPunct="0"/>
            <a:endParaRPr lang="tr-TR" sz="3000" b="1" i="1">
              <a:solidFill>
                <a:srgbClr val="333333"/>
              </a:solidFill>
              <a:latin typeface="Arial" pitchFamily="34" charset="0"/>
            </a:endParaRPr>
          </a:p>
        </p:txBody>
      </p:sp>
      <p:sp>
        <p:nvSpPr>
          <p:cNvPr id="17432" name="Rectangle 27"/>
          <p:cNvSpPr>
            <a:spLocks noChangeArrowheads="1"/>
          </p:cNvSpPr>
          <p:nvPr/>
        </p:nvSpPr>
        <p:spPr bwMode="auto">
          <a:xfrm>
            <a:off x="8315326" y="2401888"/>
            <a:ext cx="1870075" cy="260350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rgbClr val="47476E"/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buSzPct val="100000"/>
            </a:pPr>
            <a:r>
              <a:rPr lang="en-US" sz="1100">
                <a:solidFill>
                  <a:srgbClr val="333333"/>
                </a:solidFill>
                <a:latin typeface="Arial" pitchFamily="34" charset="0"/>
                <a:ea typeface="Arial Unicode MS" pitchFamily="34" charset="-128"/>
                <a:cs typeface="Arial Unicode MS" pitchFamily="34" charset="-128"/>
                <a:sym typeface="Arial" pitchFamily="34" charset="0"/>
              </a:rPr>
              <a:t>Plasebo</a:t>
            </a:r>
          </a:p>
        </p:txBody>
      </p:sp>
      <p:sp>
        <p:nvSpPr>
          <p:cNvPr id="17433" name="Text Box 28"/>
          <p:cNvSpPr txBox="1">
            <a:spLocks noChangeArrowheads="1"/>
          </p:cNvSpPr>
          <p:nvPr/>
        </p:nvSpPr>
        <p:spPr bwMode="auto">
          <a:xfrm>
            <a:off x="5503864" y="3795713"/>
            <a:ext cx="263525" cy="336550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rgbClr val="47476E"/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000" b="1" i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2950" indent="-285750">
              <a:defRPr sz="3000" b="1" i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3000" indent="-228600">
              <a:defRPr sz="3000" b="1" i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>
              <a:defRPr sz="3000" b="1" i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>
              <a:defRPr sz="3000" b="1" i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000" b="1" i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000" b="1" i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000" b="1" i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000" b="1" i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algn="ctr" eaLnBrk="0" hangingPunct="0">
              <a:buSzPct val="100000"/>
            </a:pPr>
            <a:r>
              <a:rPr lang="en-US" sz="1600" i="0">
                <a:solidFill>
                  <a:srgbClr val="333333"/>
                </a:solidFill>
                <a:ea typeface="Arial Unicode MS" pitchFamily="34" charset="-128"/>
                <a:cs typeface="Arial Unicode MS" pitchFamily="34" charset="-128"/>
                <a:sym typeface="Arial" pitchFamily="34" charset="0"/>
              </a:rPr>
              <a:t>*</a:t>
            </a:r>
          </a:p>
        </p:txBody>
      </p:sp>
      <p:sp>
        <p:nvSpPr>
          <p:cNvPr id="17434" name="Text Box 29"/>
          <p:cNvSpPr txBox="1">
            <a:spLocks noChangeArrowheads="1"/>
          </p:cNvSpPr>
          <p:nvPr/>
        </p:nvSpPr>
        <p:spPr bwMode="auto">
          <a:xfrm>
            <a:off x="4318000" y="3352800"/>
            <a:ext cx="247650" cy="228600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rgbClr val="47476E"/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000" b="1" i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2950" indent="-285750">
              <a:defRPr sz="3000" b="1" i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3000" indent="-228600">
              <a:defRPr sz="3000" b="1" i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>
              <a:defRPr sz="3000" b="1" i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>
              <a:defRPr sz="3000" b="1" i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000" b="1" i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000" b="1" i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000" b="1" i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000" b="1" i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algn="ctr" eaLnBrk="0" hangingPunct="0">
              <a:buSzPct val="100000"/>
            </a:pPr>
            <a:r>
              <a:rPr lang="en-US" sz="900">
                <a:solidFill>
                  <a:srgbClr val="333333"/>
                </a:solidFill>
                <a:ea typeface="Arial Unicode MS" pitchFamily="34" charset="-128"/>
                <a:cs typeface="Arial Unicode MS" pitchFamily="34" charset="-128"/>
                <a:sym typeface="Arial" pitchFamily="34" charset="0"/>
              </a:rPr>
              <a:t>#</a:t>
            </a:r>
          </a:p>
        </p:txBody>
      </p:sp>
      <p:sp>
        <p:nvSpPr>
          <p:cNvPr id="17435" name="Text Box 42"/>
          <p:cNvSpPr txBox="1">
            <a:spLocks noChangeArrowheads="1"/>
          </p:cNvSpPr>
          <p:nvPr/>
        </p:nvSpPr>
        <p:spPr bwMode="auto">
          <a:xfrm>
            <a:off x="6686550" y="3906838"/>
            <a:ext cx="311150" cy="336550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rgbClr val="47476E"/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000" b="1" i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2950" indent="-285750">
              <a:defRPr sz="3000" b="1" i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3000" indent="-228600">
              <a:defRPr sz="3000" b="1" i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>
              <a:defRPr sz="3000" b="1" i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>
              <a:defRPr sz="3000" b="1" i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000" b="1" i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000" b="1" i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000" b="1" i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000" b="1" i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algn="ctr" eaLnBrk="0" hangingPunct="0">
              <a:buSzPct val="100000"/>
            </a:pPr>
            <a:r>
              <a:rPr lang="en-US" sz="1600" i="0">
                <a:solidFill>
                  <a:srgbClr val="333333"/>
                </a:solidFill>
                <a:ea typeface="Arial Unicode MS" pitchFamily="34" charset="-128"/>
                <a:cs typeface="Arial Unicode MS" pitchFamily="34" charset="-128"/>
                <a:sym typeface="Arial" pitchFamily="34" charset="0"/>
              </a:rPr>
              <a:t>*</a:t>
            </a:r>
          </a:p>
        </p:txBody>
      </p:sp>
    </p:spTree>
    <p:extLst>
      <p:ext uri="{BB962C8B-B14F-4D97-AF65-F5344CB8AC3E}">
        <p14:creationId xmlns:p14="http://schemas.microsoft.com/office/powerpoint/2010/main" val="25599666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09062" y="699487"/>
            <a:ext cx="5877376" cy="21060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12776" y="4160193"/>
            <a:ext cx="6073662" cy="25835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4106" y="1805782"/>
            <a:ext cx="4635142" cy="235441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38844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oliennummernplatzhalter 3"/>
          <p:cNvSpPr txBox="1">
            <a:spLocks noGrp="1"/>
          </p:cNvSpPr>
          <p:nvPr/>
        </p:nvSpPr>
        <p:spPr bwMode="auto">
          <a:xfrm>
            <a:off x="8763000" y="6629400"/>
            <a:ext cx="1905000" cy="2286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>
            <a:spAutoFit/>
          </a:bodyPr>
          <a:lstStyle/>
          <a:p>
            <a:pPr algn="r" eaLnBrk="0" hangingPunct="0">
              <a:spcBef>
                <a:spcPct val="0"/>
              </a:spcBef>
              <a:defRPr/>
            </a:pPr>
            <a:fld id="{94EC071F-2E04-41A4-BB59-B73B7B4C8909}" type="slidenum">
              <a:rPr lang="en-US" sz="900">
                <a:solidFill>
                  <a:schemeClr val="bg2"/>
                </a:solidFill>
              </a:rPr>
              <a:pPr algn="r" eaLnBrk="0" hangingPunct="0">
                <a:spcBef>
                  <a:spcPct val="0"/>
                </a:spcBef>
                <a:defRPr/>
              </a:pPr>
              <a:t>39</a:t>
            </a:fld>
            <a:endParaRPr lang="en-US" sz="900">
              <a:solidFill>
                <a:schemeClr val="bg2"/>
              </a:solidFill>
            </a:endParaRPr>
          </a:p>
        </p:txBody>
      </p:sp>
      <p:sp>
        <p:nvSpPr>
          <p:cNvPr id="196611" name="Rectangle 15"/>
          <p:cNvSpPr>
            <a:spLocks noGrp="1" noChangeArrowheads="1"/>
          </p:cNvSpPr>
          <p:nvPr>
            <p:ph type="title" idx="4294967295"/>
          </p:nvPr>
        </p:nvSpPr>
        <p:spPr>
          <a:xfrm>
            <a:off x="838200" y="365125"/>
            <a:ext cx="10515600" cy="1006475"/>
          </a:xfrm>
        </p:spPr>
        <p:txBody>
          <a:bodyPr anchor="ctr">
            <a:normAutofit/>
          </a:bodyPr>
          <a:lstStyle/>
          <a:p>
            <a:pPr eaLnBrk="1" hangingPunct="1"/>
            <a:r>
              <a:rPr lang="en-US" sz="3600" dirty="0" err="1" smtClean="0">
                <a:solidFill>
                  <a:srgbClr val="FF0000"/>
                </a:solidFill>
              </a:rPr>
              <a:t>Progestins</a:t>
            </a:r>
            <a:r>
              <a:rPr lang="en-US" sz="3600" dirty="0" smtClean="0">
                <a:solidFill>
                  <a:srgbClr val="FF0000"/>
                </a:solidFill>
              </a:rPr>
              <a:t> are recommended and gaining in popularity </a:t>
            </a:r>
          </a:p>
        </p:txBody>
      </p:sp>
      <p:sp>
        <p:nvSpPr>
          <p:cNvPr id="196612" name="Rectangle 16"/>
          <p:cNvSpPr>
            <a:spLocks noGrp="1" noChangeArrowheads="1"/>
          </p:cNvSpPr>
          <p:nvPr>
            <p:ph type="body" idx="4294967295"/>
          </p:nvPr>
        </p:nvSpPr>
        <p:spPr>
          <a:xfrm>
            <a:off x="1992313" y="4071939"/>
            <a:ext cx="8424862" cy="517525"/>
          </a:xfrm>
        </p:spPr>
        <p:txBody>
          <a:bodyPr/>
          <a:lstStyle/>
          <a:p>
            <a:pPr marL="266700" indent="-266700"/>
            <a:r>
              <a:rPr lang="en-US" sz="1400"/>
              <a:t>Newer progestins, such as dienogest, should be considered for use as first-line empirical medical treatment</a:t>
            </a:r>
            <a:r>
              <a:rPr lang="en-US" sz="1400" baseline="30000"/>
              <a:t>2</a:t>
            </a:r>
          </a:p>
        </p:txBody>
      </p:sp>
      <p:sp>
        <p:nvSpPr>
          <p:cNvPr id="196613" name="Text Placeholder 4"/>
          <p:cNvSpPr txBox="1">
            <a:spLocks/>
          </p:cNvSpPr>
          <p:nvPr/>
        </p:nvSpPr>
        <p:spPr bwMode="auto">
          <a:xfrm>
            <a:off x="1793875" y="5508988"/>
            <a:ext cx="8713788" cy="6267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36000" rIns="90000" bIns="36000" anchor="b">
            <a:spAutoFit/>
          </a:bodyPr>
          <a:lstStyle>
            <a:lvl1pPr marL="268288" indent="-268288" eaLnBrk="0" hangingPunct="0"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1pPr>
            <a:lvl2pPr marL="742950" indent="-285750" eaLnBrk="0" hangingPunct="0"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2pPr>
            <a:lvl3pPr marL="1143000" indent="-228600" eaLnBrk="0" hangingPunct="0"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 eaLnBrk="0" hangingPunct="0"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 eaLnBrk="0" hangingPunct="0"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algn="l" eaLnBrk="1" hangingPunct="1">
              <a:spcBef>
                <a:spcPct val="0"/>
              </a:spcBef>
              <a:buClr>
                <a:srgbClr val="969696"/>
              </a:buClr>
            </a:pPr>
            <a:r>
              <a:rPr lang="en-US" sz="900" b="0" dirty="0">
                <a:solidFill>
                  <a:srgbClr val="FF0000"/>
                </a:solidFill>
              </a:rPr>
              <a:t>ESHRE, European Society of Human Reproduction and Embryology; WES, World Endometriosis Society; RCT, Randomized controlled trial.</a:t>
            </a:r>
          </a:p>
          <a:p>
            <a:pPr algn="l" eaLnBrk="1" hangingPunct="1">
              <a:spcBef>
                <a:spcPct val="0"/>
              </a:spcBef>
              <a:buClr>
                <a:srgbClr val="969696"/>
              </a:buClr>
              <a:buFontTx/>
              <a:buChar char="•"/>
            </a:pPr>
            <a:endParaRPr lang="en-GB" sz="900" b="0" dirty="0">
              <a:solidFill>
                <a:srgbClr val="FF0000"/>
              </a:solidFill>
            </a:endParaRPr>
          </a:p>
          <a:p>
            <a:pPr algn="l" eaLnBrk="1" hangingPunct="1">
              <a:spcBef>
                <a:spcPct val="0"/>
              </a:spcBef>
              <a:buClr>
                <a:srgbClr val="4D4D4D"/>
              </a:buClr>
              <a:buFontTx/>
              <a:buAutoNum type="arabicPeriod"/>
            </a:pPr>
            <a:r>
              <a:rPr lang="en-GB" sz="900" b="0" dirty="0">
                <a:solidFill>
                  <a:srgbClr val="FF0000"/>
                </a:solidFill>
              </a:rPr>
              <a:t>ESHRE 2013 guidelines; Accessed at: http://www.eshre.eu/Guidelines-and-Legal/Guidelines/Endometriosis-guideline.aspx</a:t>
            </a:r>
          </a:p>
          <a:p>
            <a:pPr algn="l" eaLnBrk="1" hangingPunct="1">
              <a:spcBef>
                <a:spcPct val="0"/>
              </a:spcBef>
              <a:buClr>
                <a:srgbClr val="4D4D4D"/>
              </a:buClr>
              <a:buFontTx/>
              <a:buAutoNum type="arabicPeriod"/>
            </a:pPr>
            <a:r>
              <a:rPr lang="en-GB" sz="900" b="0" dirty="0">
                <a:solidFill>
                  <a:srgbClr val="FF0000"/>
                </a:solidFill>
              </a:rPr>
              <a:t>Johnson NP et al. Hum </a:t>
            </a:r>
            <a:r>
              <a:rPr lang="en-GB" sz="900" b="0" dirty="0" err="1">
                <a:solidFill>
                  <a:srgbClr val="FF0000"/>
                </a:solidFill>
              </a:rPr>
              <a:t>Reprod</a:t>
            </a:r>
            <a:r>
              <a:rPr lang="en-GB" sz="900" b="0" dirty="0">
                <a:solidFill>
                  <a:srgbClr val="FF0000"/>
                </a:solidFill>
              </a:rPr>
              <a:t> 2013; 28(6): 1552–1568.</a:t>
            </a:r>
          </a:p>
        </p:txBody>
      </p:sp>
      <p:sp>
        <p:nvSpPr>
          <p:cNvPr id="196614" name="Text Box 12"/>
          <p:cNvSpPr>
            <a:spLocks noChangeArrowheads="1"/>
          </p:cNvSpPr>
          <p:nvPr/>
        </p:nvSpPr>
        <p:spPr bwMode="auto">
          <a:xfrm>
            <a:off x="2093913" y="1484314"/>
            <a:ext cx="3930650" cy="2333625"/>
          </a:xfrm>
          <a:prstGeom prst="actionButtonBlank">
            <a:avLst/>
          </a:prstGeom>
          <a:solidFill>
            <a:srgbClr val="7577C0"/>
          </a:solidFill>
          <a:ln w="9525" algn="ctr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lIns="180000" tIns="180000" rIns="180000" bIns="180000"/>
          <a:lstStyle/>
          <a:p>
            <a:pPr algn="l"/>
            <a:r>
              <a:rPr lang="en-GB" sz="1600" dirty="0">
                <a:solidFill>
                  <a:srgbClr val="FFFFFF"/>
                </a:solidFill>
              </a:rPr>
              <a:t>	     </a:t>
            </a:r>
            <a:r>
              <a:rPr lang="en-GB" sz="1600" b="1" u="sng" dirty="0">
                <a:solidFill>
                  <a:schemeClr val="accent4">
                    <a:lumMod val="40000"/>
                    <a:lumOff val="60000"/>
                  </a:schemeClr>
                </a:solidFill>
              </a:rPr>
              <a:t>ESHRE guidelines:</a:t>
            </a:r>
          </a:p>
          <a:p>
            <a:pPr algn="l"/>
            <a:endParaRPr lang="en-GB" sz="1600" dirty="0">
              <a:solidFill>
                <a:srgbClr val="FFFFFF"/>
              </a:solidFill>
            </a:endParaRPr>
          </a:p>
          <a:p>
            <a:pPr algn="l"/>
            <a:r>
              <a:rPr lang="en-GB" sz="1600" dirty="0">
                <a:solidFill>
                  <a:srgbClr val="FFFFFF"/>
                </a:solidFill>
              </a:rPr>
              <a:t>“Clinicians are recommended to use </a:t>
            </a:r>
            <a:r>
              <a:rPr lang="en-GB" sz="1600" dirty="0" err="1">
                <a:solidFill>
                  <a:srgbClr val="FFFFFF"/>
                </a:solidFill>
              </a:rPr>
              <a:t>progestagens</a:t>
            </a:r>
            <a:r>
              <a:rPr lang="en-GB" sz="1600" dirty="0">
                <a:solidFill>
                  <a:srgbClr val="FFFFFF"/>
                </a:solidFill>
              </a:rPr>
              <a:t> … as one of the options, to reduce endometriosis-associated pain”</a:t>
            </a:r>
            <a:r>
              <a:rPr lang="en-GB" sz="1600" baseline="30000" dirty="0">
                <a:solidFill>
                  <a:srgbClr val="FFFFFF"/>
                </a:solidFill>
              </a:rPr>
              <a:t>1</a:t>
            </a:r>
            <a:endParaRPr lang="en-US" sz="1600" baseline="30000" dirty="0">
              <a:solidFill>
                <a:srgbClr val="FFFFFF"/>
              </a:solidFill>
            </a:endParaRPr>
          </a:p>
        </p:txBody>
      </p:sp>
      <p:sp>
        <p:nvSpPr>
          <p:cNvPr id="196615" name="Text Box 12"/>
          <p:cNvSpPr>
            <a:spLocks noChangeArrowheads="1"/>
          </p:cNvSpPr>
          <p:nvPr/>
        </p:nvSpPr>
        <p:spPr bwMode="auto">
          <a:xfrm>
            <a:off x="6311900" y="1484314"/>
            <a:ext cx="4032250" cy="2333625"/>
          </a:xfrm>
          <a:prstGeom prst="actionButtonBlank">
            <a:avLst/>
          </a:prstGeom>
          <a:solidFill>
            <a:srgbClr val="7577C0"/>
          </a:solidFill>
          <a:ln w="9525" algn="ctr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lIns="180000" tIns="180000" rIns="180000" bIns="180000"/>
          <a:lstStyle/>
          <a:p>
            <a:pPr algn="l"/>
            <a:r>
              <a:rPr lang="en-GB" sz="1600" dirty="0">
                <a:solidFill>
                  <a:srgbClr val="FFFFFF"/>
                </a:solidFill>
              </a:rPr>
              <a:t>	   </a:t>
            </a:r>
            <a:r>
              <a:rPr lang="en-GB" sz="1600" b="1" u="sng" dirty="0">
                <a:solidFill>
                  <a:schemeClr val="accent4">
                    <a:lumMod val="40000"/>
                    <a:lumOff val="60000"/>
                  </a:schemeClr>
                </a:solidFill>
              </a:rPr>
              <a:t>WES consensus:</a:t>
            </a:r>
          </a:p>
          <a:p>
            <a:pPr algn="l"/>
            <a:endParaRPr lang="en-GB" sz="1200" dirty="0">
              <a:solidFill>
                <a:srgbClr val="FFFFFF"/>
              </a:solidFill>
            </a:endParaRPr>
          </a:p>
          <a:p>
            <a:pPr algn="l"/>
            <a:r>
              <a:rPr lang="en-GB" sz="1600" dirty="0">
                <a:solidFill>
                  <a:srgbClr val="FFFFFF"/>
                </a:solidFill>
              </a:rPr>
              <a:t>“</a:t>
            </a:r>
            <a:r>
              <a:rPr lang="en-GB" sz="1600" dirty="0" err="1">
                <a:solidFill>
                  <a:srgbClr val="FFFFFF"/>
                </a:solidFill>
              </a:rPr>
              <a:t>Progestins</a:t>
            </a:r>
            <a:r>
              <a:rPr lang="en-GB" sz="1600" dirty="0">
                <a:solidFill>
                  <a:srgbClr val="FFFFFF"/>
                </a:solidFill>
              </a:rPr>
              <a:t> with a proven effect in RCTs and with a specific indication for the treatment of endometriosis … can also be considered as first-line treatments”</a:t>
            </a:r>
            <a:r>
              <a:rPr lang="en-GB" sz="1600" baseline="30000" dirty="0">
                <a:solidFill>
                  <a:srgbClr val="FFFFFF"/>
                </a:solidFill>
              </a:rPr>
              <a:t>2</a:t>
            </a:r>
          </a:p>
        </p:txBody>
      </p:sp>
      <p:pic>
        <p:nvPicPr>
          <p:cNvPr id="196616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6395" y="1533488"/>
            <a:ext cx="983148" cy="5470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6617" name="Picture 9" descr="healthpress-032613-001-617x41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6040" y="1525620"/>
            <a:ext cx="869551" cy="586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478701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/>
          </p:nvPr>
        </p:nvGraphicFramePr>
        <p:xfrm>
          <a:off x="1981200" y="1113112"/>
          <a:ext cx="8229600" cy="51125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Content Placeholder 4"/>
          <p:cNvSpPr txBox="1">
            <a:spLocks/>
          </p:cNvSpPr>
          <p:nvPr/>
        </p:nvSpPr>
        <p:spPr bwMode="auto">
          <a:xfrm>
            <a:off x="4273534" y="2564904"/>
            <a:ext cx="5184775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90000"/>
              </a:lnSpc>
              <a:spcBef>
                <a:spcPct val="20000"/>
              </a:spcBef>
              <a:defRPr/>
            </a:pPr>
            <a:r>
              <a:rPr lang="tr-TR" sz="2000" kern="0" dirty="0" err="1">
                <a:solidFill>
                  <a:srgbClr val="7030A0"/>
                </a:solidFill>
                <a:cs typeface="Arial" pitchFamily="34" charset="0"/>
              </a:rPr>
              <a:t>Endometriozisli</a:t>
            </a:r>
            <a:r>
              <a:rPr lang="tr-TR" sz="2000" kern="0" dirty="0">
                <a:solidFill>
                  <a:srgbClr val="7030A0"/>
                </a:solidFill>
                <a:cs typeface="Arial" pitchFamily="34" charset="0"/>
              </a:rPr>
              <a:t> </a:t>
            </a:r>
            <a:r>
              <a:rPr lang="en-GB" sz="2000" kern="0" dirty="0" err="1">
                <a:solidFill>
                  <a:srgbClr val="7030A0"/>
                </a:solidFill>
                <a:cs typeface="Arial" pitchFamily="34" charset="0"/>
              </a:rPr>
              <a:t>kadın</a:t>
            </a:r>
            <a:r>
              <a:rPr lang="tr-TR" sz="2000" kern="0" dirty="0" err="1">
                <a:solidFill>
                  <a:srgbClr val="7030A0"/>
                </a:solidFill>
                <a:cs typeface="Arial" pitchFamily="34" charset="0"/>
              </a:rPr>
              <a:t>ların</a:t>
            </a:r>
            <a:r>
              <a:rPr lang="tr-TR" sz="2000" kern="0" dirty="0">
                <a:solidFill>
                  <a:srgbClr val="7030A0"/>
                </a:solidFill>
                <a:cs typeface="Arial" pitchFamily="34" charset="0"/>
              </a:rPr>
              <a:t> %65’inde ağrı bulunur, üçte birinde </a:t>
            </a:r>
            <a:r>
              <a:rPr lang="tr-TR" sz="2000" kern="0" dirty="0" err="1">
                <a:solidFill>
                  <a:srgbClr val="7030A0"/>
                </a:solidFill>
                <a:cs typeface="Arial" pitchFamily="34" charset="0"/>
              </a:rPr>
              <a:t>infertilite</a:t>
            </a:r>
            <a:r>
              <a:rPr lang="tr-TR" sz="2000" kern="0" dirty="0">
                <a:solidFill>
                  <a:srgbClr val="7030A0"/>
                </a:solidFill>
                <a:cs typeface="Arial" pitchFamily="34" charset="0"/>
              </a:rPr>
              <a:t> de bildirilmiştir.</a:t>
            </a:r>
            <a:endParaRPr lang="en-GB" kern="0" dirty="0">
              <a:solidFill>
                <a:srgbClr val="7030A0"/>
              </a:solidFill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  <a:defRPr/>
            </a:pPr>
            <a:endParaRPr lang="en-GB" kern="0" dirty="0">
              <a:solidFill>
                <a:srgbClr val="7030A0"/>
              </a:solidFill>
            </a:endParaRPr>
          </a:p>
        </p:txBody>
      </p:sp>
      <p:sp>
        <p:nvSpPr>
          <p:cNvPr id="11268" name="Titel 1"/>
          <p:cNvSpPr>
            <a:spLocks noGrp="1"/>
          </p:cNvSpPr>
          <p:nvPr>
            <p:ph type="title" idx="4294967295"/>
          </p:nvPr>
        </p:nvSpPr>
        <p:spPr>
          <a:xfrm>
            <a:off x="1981200" y="274638"/>
            <a:ext cx="8229600" cy="778098"/>
          </a:xfrm>
        </p:spPr>
        <p:txBody>
          <a:bodyPr/>
          <a:lstStyle/>
          <a:p>
            <a:pPr algn="ctr" eaLnBrk="1" hangingPunct="1"/>
            <a:r>
              <a:rPr lang="tr-TR" sz="2800" b="1" dirty="0" err="1" smtClean="0">
                <a:solidFill>
                  <a:srgbClr val="FF0000"/>
                </a:solidFill>
                <a:ea typeface="MS PGothic" panose="020B0600070205080204" pitchFamily="34" charset="-128"/>
              </a:rPr>
              <a:t>Endometriozisin</a:t>
            </a:r>
            <a:r>
              <a:rPr lang="tr-TR" sz="2800" b="1" dirty="0" smtClean="0">
                <a:solidFill>
                  <a:srgbClr val="FF0000"/>
                </a:solidFill>
                <a:ea typeface="MS PGothic" panose="020B0600070205080204" pitchFamily="34" charset="-128"/>
              </a:rPr>
              <a:t> </a:t>
            </a:r>
            <a:r>
              <a:rPr lang="tr-TR" sz="2800" b="1" dirty="0">
                <a:solidFill>
                  <a:srgbClr val="FF0000"/>
                </a:solidFill>
                <a:ea typeface="MS PGothic" panose="020B0600070205080204" pitchFamily="34" charset="-128"/>
              </a:rPr>
              <a:t>belirtileri</a:t>
            </a:r>
            <a:endParaRPr lang="de-DE" sz="2800" b="1" dirty="0">
              <a:solidFill>
                <a:srgbClr val="FF0000"/>
              </a:solidFill>
              <a:ea typeface="MS PGothic" panose="020B0600070205080204" pitchFamily="34" charset="-128"/>
            </a:endParaRPr>
          </a:p>
        </p:txBody>
      </p:sp>
      <p:pic>
        <p:nvPicPr>
          <p:cNvPr id="11269" name="Picture 4" descr="WERF flashy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58309" y="6508576"/>
            <a:ext cx="1046179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70" name="Rectangle 6"/>
          <p:cNvSpPr>
            <a:spLocks noChangeArrowheads="1"/>
          </p:cNvSpPr>
          <p:nvPr/>
        </p:nvSpPr>
        <p:spPr bwMode="auto">
          <a:xfrm>
            <a:off x="1970089" y="6508576"/>
            <a:ext cx="839787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20000"/>
              </a:spcBef>
            </a:pPr>
            <a:r>
              <a:rPr lang="en-GB" sz="1400" dirty="0" err="1">
                <a:solidFill>
                  <a:srgbClr val="FF0000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Nnoaham</a:t>
            </a:r>
            <a:r>
              <a:rPr lang="en-GB" sz="1400" dirty="0">
                <a:solidFill>
                  <a:srgbClr val="FF0000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 et al, </a:t>
            </a:r>
            <a:r>
              <a:rPr lang="en-GB" sz="1400" dirty="0" err="1">
                <a:solidFill>
                  <a:srgbClr val="FF0000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Fertil</a:t>
            </a:r>
            <a:r>
              <a:rPr lang="en-GB" sz="1400" dirty="0">
                <a:solidFill>
                  <a:srgbClr val="FF0000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 </a:t>
            </a:r>
            <a:r>
              <a:rPr lang="en-GB" sz="1400" dirty="0" err="1">
                <a:solidFill>
                  <a:srgbClr val="FF0000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Steril</a:t>
            </a:r>
            <a:r>
              <a:rPr lang="en-GB" sz="1400" dirty="0">
                <a:solidFill>
                  <a:srgbClr val="FF0000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 2011;96(2):366-73</a:t>
            </a:r>
          </a:p>
        </p:txBody>
      </p:sp>
      <p:sp>
        <p:nvSpPr>
          <p:cNvPr id="2" name="Metin kutusu 1"/>
          <p:cNvSpPr txBox="1"/>
          <p:nvPr/>
        </p:nvSpPr>
        <p:spPr>
          <a:xfrm>
            <a:off x="2783633" y="5925365"/>
            <a:ext cx="2180853" cy="307777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tr-TR" sz="1400" b="1" dirty="0" err="1"/>
              <a:t>Pelvik</a:t>
            </a:r>
            <a:r>
              <a:rPr lang="tr-TR" sz="1400" b="1" dirty="0"/>
              <a:t> ağrı (+), </a:t>
            </a:r>
            <a:r>
              <a:rPr lang="tr-TR" sz="1400" b="1" dirty="0" err="1"/>
              <a:t>infertilite</a:t>
            </a:r>
            <a:r>
              <a:rPr lang="tr-TR" sz="1400" b="1" dirty="0"/>
              <a:t> (-)</a:t>
            </a:r>
          </a:p>
        </p:txBody>
      </p:sp>
      <p:sp>
        <p:nvSpPr>
          <p:cNvPr id="8" name="Metin kutusu 7"/>
          <p:cNvSpPr txBox="1"/>
          <p:nvPr/>
        </p:nvSpPr>
        <p:spPr>
          <a:xfrm>
            <a:off x="5303912" y="5949281"/>
            <a:ext cx="2376420" cy="307777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tr-TR" sz="1400" b="1" dirty="0" err="1"/>
              <a:t>Pelvik</a:t>
            </a:r>
            <a:r>
              <a:rPr lang="tr-TR" sz="1400" b="1" dirty="0"/>
              <a:t> ağrı (+), </a:t>
            </a:r>
            <a:r>
              <a:rPr lang="tr-TR" sz="1400" b="1" dirty="0" err="1"/>
              <a:t>infertilite</a:t>
            </a:r>
            <a:r>
              <a:rPr lang="tr-TR" sz="1400" b="1" dirty="0"/>
              <a:t> (+)    </a:t>
            </a:r>
          </a:p>
        </p:txBody>
      </p:sp>
      <p:sp>
        <p:nvSpPr>
          <p:cNvPr id="9" name="Metin kutusu 8"/>
          <p:cNvSpPr txBox="1"/>
          <p:nvPr/>
        </p:nvSpPr>
        <p:spPr>
          <a:xfrm>
            <a:off x="7879622" y="5917639"/>
            <a:ext cx="2180853" cy="307777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tr-TR" sz="1400" b="1" dirty="0" err="1"/>
              <a:t>Pelvik</a:t>
            </a:r>
            <a:r>
              <a:rPr lang="tr-TR" sz="1400" b="1" dirty="0"/>
              <a:t> ağrı (-), </a:t>
            </a:r>
            <a:r>
              <a:rPr lang="tr-TR" sz="1400" b="1" dirty="0" err="1"/>
              <a:t>infertilite</a:t>
            </a:r>
            <a:r>
              <a:rPr lang="tr-TR" sz="1400" b="1" dirty="0"/>
              <a:t> (+)</a:t>
            </a:r>
          </a:p>
        </p:txBody>
      </p:sp>
      <p:sp>
        <p:nvSpPr>
          <p:cNvPr id="10" name="Metin kutusu 9"/>
          <p:cNvSpPr txBox="1"/>
          <p:nvPr/>
        </p:nvSpPr>
        <p:spPr>
          <a:xfrm>
            <a:off x="3863752" y="1196752"/>
            <a:ext cx="2160240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tr-TR" sz="1600" b="1" dirty="0" err="1"/>
              <a:t>Endometriozis</a:t>
            </a:r>
            <a:r>
              <a:rPr lang="tr-TR" sz="1600" b="1" dirty="0"/>
              <a:t> (+)</a:t>
            </a:r>
          </a:p>
        </p:txBody>
      </p:sp>
      <p:sp>
        <p:nvSpPr>
          <p:cNvPr id="11" name="Metin kutusu 10"/>
          <p:cNvSpPr txBox="1"/>
          <p:nvPr/>
        </p:nvSpPr>
        <p:spPr>
          <a:xfrm>
            <a:off x="6960096" y="1196752"/>
            <a:ext cx="1944216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tr-TR" sz="1600" b="1" dirty="0" err="1"/>
              <a:t>Endometriozis</a:t>
            </a:r>
            <a:r>
              <a:rPr lang="tr-TR" sz="1600" b="1" dirty="0"/>
              <a:t> (-)</a:t>
            </a:r>
          </a:p>
        </p:txBody>
      </p:sp>
    </p:spTree>
    <p:extLst>
      <p:ext uri="{BB962C8B-B14F-4D97-AF65-F5344CB8AC3E}">
        <p14:creationId xmlns:p14="http://schemas.microsoft.com/office/powerpoint/2010/main" val="3171200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asellaDiTesto 3"/>
          <p:cNvSpPr txBox="1"/>
          <p:nvPr/>
        </p:nvSpPr>
        <p:spPr>
          <a:xfrm>
            <a:off x="6477005" y="2744240"/>
            <a:ext cx="4011487" cy="3421064"/>
          </a:xfrm>
          <a:prstGeom prst="rect">
            <a:avLst/>
          </a:prstGeom>
          <a:solidFill>
            <a:srgbClr val="FFFFFF"/>
          </a:solidFill>
          <a:ln w="28575">
            <a:solidFill>
              <a:srgbClr val="7577C0"/>
            </a:solidFill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anchor="ctr"/>
          <a:lstStyle/>
          <a:p>
            <a:pPr algn="ctr" eaLnBrk="0" hangingPunct="0">
              <a:lnSpc>
                <a:spcPct val="110000"/>
              </a:lnSpc>
              <a:spcBef>
                <a:spcPts val="500"/>
              </a:spcBef>
              <a:spcAft>
                <a:spcPts val="500"/>
              </a:spcAft>
              <a:buClr>
                <a:srgbClr val="00CC99"/>
              </a:buClr>
              <a:defRPr/>
            </a:pPr>
            <a:r>
              <a:rPr lang="en-US" sz="2200" b="1" kern="0" dirty="0" err="1">
                <a:solidFill>
                  <a:srgbClr val="002060"/>
                </a:solidFill>
                <a:latin typeface="Arial"/>
                <a:ea typeface="MS PGothic"/>
                <a:cs typeface="Arial"/>
              </a:rPr>
              <a:t>Va</a:t>
            </a:r>
            <a:r>
              <a:rPr lang="tr-TR" sz="2200" b="1" kern="0" dirty="0">
                <a:solidFill>
                  <a:srgbClr val="002060"/>
                </a:solidFill>
                <a:latin typeface="Arial"/>
                <a:ea typeface="MS PGothic"/>
                <a:cs typeface="Arial"/>
              </a:rPr>
              <a:t>j</a:t>
            </a:r>
            <a:r>
              <a:rPr lang="en-US" sz="2200" b="1" kern="0" dirty="0" err="1">
                <a:solidFill>
                  <a:srgbClr val="002060"/>
                </a:solidFill>
                <a:latin typeface="Arial"/>
                <a:ea typeface="MS PGothic"/>
                <a:cs typeface="Arial"/>
              </a:rPr>
              <a:t>inal</a:t>
            </a:r>
            <a:r>
              <a:rPr lang="en-US" sz="2200" b="1" kern="0" dirty="0">
                <a:solidFill>
                  <a:srgbClr val="002060"/>
                </a:solidFill>
                <a:latin typeface="Arial"/>
                <a:ea typeface="MS PGothic"/>
                <a:cs typeface="Arial"/>
              </a:rPr>
              <a:t> </a:t>
            </a:r>
            <a:r>
              <a:rPr lang="en-US" sz="2200" b="1" kern="0" dirty="0" err="1">
                <a:solidFill>
                  <a:srgbClr val="002060"/>
                </a:solidFill>
                <a:latin typeface="Arial"/>
                <a:ea typeface="MS PGothic"/>
                <a:cs typeface="Arial"/>
              </a:rPr>
              <a:t>danazol</a:t>
            </a:r>
            <a:r>
              <a:rPr lang="en-US" sz="2200" b="1" kern="0" dirty="0">
                <a:solidFill>
                  <a:srgbClr val="002060"/>
                </a:solidFill>
                <a:latin typeface="Arial"/>
                <a:ea typeface="MS PGothic"/>
                <a:cs typeface="Arial"/>
              </a:rPr>
              <a:t> </a:t>
            </a:r>
            <a:r>
              <a:rPr lang="tr-TR" sz="2200" b="1" kern="0" dirty="0">
                <a:solidFill>
                  <a:srgbClr val="002060"/>
                </a:solidFill>
                <a:latin typeface="Arial"/>
                <a:ea typeface="MS PGothic"/>
                <a:cs typeface="Arial"/>
              </a:rPr>
              <a:t>uygulaması</a:t>
            </a:r>
            <a:r>
              <a:rPr lang="en-US" sz="2200" b="1" kern="0" dirty="0">
                <a:solidFill>
                  <a:srgbClr val="002060"/>
                </a:solidFill>
                <a:latin typeface="Arial"/>
                <a:ea typeface="MS PGothic"/>
                <a:cs typeface="Arial"/>
              </a:rPr>
              <a:t/>
            </a:r>
            <a:br>
              <a:rPr lang="en-US" sz="2200" b="1" kern="0" dirty="0">
                <a:solidFill>
                  <a:srgbClr val="002060"/>
                </a:solidFill>
                <a:latin typeface="Arial"/>
                <a:ea typeface="MS PGothic"/>
                <a:cs typeface="Arial"/>
              </a:rPr>
            </a:br>
            <a:r>
              <a:rPr lang="en-US" sz="2200" b="1" kern="0" dirty="0">
                <a:solidFill>
                  <a:srgbClr val="002060"/>
                </a:solidFill>
                <a:latin typeface="Arial"/>
                <a:ea typeface="MS PGothic"/>
                <a:cs typeface="Arial"/>
              </a:rPr>
              <a:t>(200 mg/</a:t>
            </a:r>
            <a:r>
              <a:rPr lang="tr-TR" sz="2200" b="1" kern="0" dirty="0">
                <a:solidFill>
                  <a:srgbClr val="002060"/>
                </a:solidFill>
                <a:latin typeface="Arial"/>
                <a:ea typeface="MS PGothic"/>
                <a:cs typeface="Arial"/>
              </a:rPr>
              <a:t>gün</a:t>
            </a:r>
            <a:r>
              <a:rPr lang="en-US" sz="2200" b="1" kern="0" dirty="0">
                <a:solidFill>
                  <a:srgbClr val="002060"/>
                </a:solidFill>
                <a:latin typeface="Arial"/>
                <a:ea typeface="MS PGothic"/>
                <a:cs typeface="Arial"/>
              </a:rPr>
              <a:t>) </a:t>
            </a:r>
            <a:r>
              <a:rPr lang="tr-TR" sz="2200" b="1" kern="0" dirty="0">
                <a:solidFill>
                  <a:srgbClr val="002060"/>
                </a:solidFill>
                <a:latin typeface="Arial"/>
                <a:ea typeface="MS PGothic"/>
                <a:cs typeface="Arial"/>
              </a:rPr>
              <a:t>derin </a:t>
            </a:r>
            <a:r>
              <a:rPr lang="tr-TR" sz="2200" b="1" kern="0" dirty="0" err="1">
                <a:solidFill>
                  <a:srgbClr val="002060"/>
                </a:solidFill>
                <a:latin typeface="Arial"/>
                <a:ea typeface="MS PGothic"/>
                <a:cs typeface="Arial"/>
              </a:rPr>
              <a:t>infiltran</a:t>
            </a:r>
            <a:r>
              <a:rPr lang="tr-TR" sz="2200" b="1" kern="0" dirty="0">
                <a:solidFill>
                  <a:srgbClr val="002060"/>
                </a:solidFill>
                <a:latin typeface="Arial"/>
                <a:ea typeface="MS PGothic"/>
                <a:cs typeface="Arial"/>
              </a:rPr>
              <a:t> </a:t>
            </a:r>
            <a:r>
              <a:rPr lang="tr-TR" sz="2200" b="1" kern="0" dirty="0" err="1">
                <a:solidFill>
                  <a:srgbClr val="002060"/>
                </a:solidFill>
                <a:latin typeface="Arial"/>
                <a:ea typeface="MS PGothic"/>
                <a:cs typeface="Arial"/>
              </a:rPr>
              <a:t>endometrioziste</a:t>
            </a:r>
            <a:r>
              <a:rPr lang="tr-TR" sz="2200" b="1" kern="0" dirty="0">
                <a:solidFill>
                  <a:srgbClr val="002060"/>
                </a:solidFill>
                <a:latin typeface="Arial"/>
                <a:ea typeface="MS PGothic"/>
                <a:cs typeface="Arial"/>
              </a:rPr>
              <a:t> </a:t>
            </a:r>
            <a:r>
              <a:rPr lang="tr-TR" sz="2200" b="1" kern="0" dirty="0" err="1">
                <a:solidFill>
                  <a:srgbClr val="002060"/>
                </a:solidFill>
                <a:latin typeface="Arial"/>
                <a:ea typeface="MS PGothic"/>
                <a:cs typeface="Arial"/>
              </a:rPr>
              <a:t>dismenore</a:t>
            </a:r>
            <a:r>
              <a:rPr lang="tr-TR" sz="2200" b="1" kern="0" dirty="0">
                <a:solidFill>
                  <a:srgbClr val="002060"/>
                </a:solidFill>
                <a:latin typeface="Arial"/>
                <a:ea typeface="MS PGothic"/>
                <a:cs typeface="Arial"/>
              </a:rPr>
              <a:t> ve </a:t>
            </a:r>
            <a:r>
              <a:rPr lang="tr-TR" sz="2200" b="1" kern="0" dirty="0" err="1">
                <a:solidFill>
                  <a:srgbClr val="002060"/>
                </a:solidFill>
                <a:latin typeface="Arial"/>
                <a:ea typeface="MS PGothic"/>
                <a:cs typeface="Arial"/>
              </a:rPr>
              <a:t>disparoni</a:t>
            </a:r>
            <a:r>
              <a:rPr lang="tr-TR" sz="2200" b="1" kern="0" dirty="0">
                <a:solidFill>
                  <a:srgbClr val="002060"/>
                </a:solidFill>
                <a:latin typeface="Arial"/>
                <a:ea typeface="MS PGothic"/>
                <a:cs typeface="Arial"/>
              </a:rPr>
              <a:t> nüksetmesiyle ilişkili VAS skorunu </a:t>
            </a:r>
            <a:r>
              <a:rPr lang="tr-TR" sz="2200" b="1" kern="0" dirty="0">
                <a:solidFill>
                  <a:srgbClr val="00B3BE"/>
                </a:solidFill>
                <a:latin typeface="Arial"/>
                <a:ea typeface="MS PGothic"/>
                <a:cs typeface="Arial"/>
              </a:rPr>
              <a:t>anlamlı olarak azaltmıştır.</a:t>
            </a:r>
            <a:endParaRPr lang="en-US" sz="2200" b="1" kern="0" dirty="0">
              <a:solidFill>
                <a:srgbClr val="002060"/>
              </a:solidFill>
              <a:latin typeface="Arial"/>
              <a:ea typeface="MS PGothic"/>
              <a:cs typeface="Arial"/>
            </a:endParaRPr>
          </a:p>
        </p:txBody>
      </p:sp>
      <p:grpSp>
        <p:nvGrpSpPr>
          <p:cNvPr id="15" name="Gruppo 5"/>
          <p:cNvGrpSpPr/>
          <p:nvPr/>
        </p:nvGrpSpPr>
        <p:grpSpPr>
          <a:xfrm>
            <a:off x="4531834" y="908720"/>
            <a:ext cx="3128332" cy="646974"/>
            <a:chOff x="1909442" y="1485426"/>
            <a:chExt cx="6286544" cy="2143140"/>
          </a:xfrm>
          <a:effectLst>
            <a:reflection blurRad="6350" stA="52000" endA="300" endPos="35000" dir="5400000" sy="-100000" algn="bl" rotWithShape="0"/>
          </a:effectLst>
        </p:grpSpPr>
        <p:sp>
          <p:nvSpPr>
            <p:cNvPr id="16" name="Ovale 6"/>
            <p:cNvSpPr/>
            <p:nvPr/>
          </p:nvSpPr>
          <p:spPr>
            <a:xfrm>
              <a:off x="1909442" y="1485426"/>
              <a:ext cx="6286544" cy="2143140"/>
            </a:xfrm>
            <a:prstGeom prst="ellipse">
              <a:avLst/>
            </a:prstGeom>
            <a:gradFill flip="none" rotWithShape="1">
              <a:gsLst>
                <a:gs pos="0">
                  <a:srgbClr val="7577C0">
                    <a:lumMod val="75000"/>
                    <a:tint val="66000"/>
                    <a:satMod val="160000"/>
                  </a:srgbClr>
                </a:gs>
                <a:gs pos="50000">
                  <a:srgbClr val="7577C0">
                    <a:lumMod val="75000"/>
                    <a:tint val="44500"/>
                    <a:satMod val="160000"/>
                  </a:srgbClr>
                </a:gs>
                <a:gs pos="100000">
                  <a:srgbClr val="7577C0">
                    <a:lumMod val="75000"/>
                    <a:tint val="23500"/>
                    <a:satMod val="160000"/>
                  </a:srgbClr>
                </a:gs>
              </a:gsLst>
              <a:lin ang="16200000" scaled="1"/>
              <a:tileRect/>
            </a:gradFill>
            <a:ln w="28575">
              <a:solidFill>
                <a:srgbClr val="7577C0"/>
              </a:solidFill>
              <a:headEnd type="none" w="med" len="med"/>
              <a:tailEnd type="none" w="med" len="me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p:spPr>
          <p:txBody>
            <a:bodyPr anchor="ctr"/>
            <a:lstStyle/>
            <a:p>
              <a:pPr algn="ctr" eaLnBrk="0" hangingPunct="0">
                <a:lnSpc>
                  <a:spcPct val="110000"/>
                </a:lnSpc>
                <a:spcBef>
                  <a:spcPts val="500"/>
                </a:spcBef>
                <a:spcAft>
                  <a:spcPts val="500"/>
                </a:spcAft>
                <a:buClr>
                  <a:srgbClr val="00CC99"/>
                </a:buClr>
                <a:defRPr/>
              </a:pPr>
              <a:endParaRPr lang="en-US" b="1" kern="0">
                <a:solidFill>
                  <a:srgbClr val="002060"/>
                </a:solidFill>
                <a:latin typeface="Arial"/>
                <a:ea typeface="MS PGothic"/>
                <a:cs typeface="Arial"/>
              </a:endParaRPr>
            </a:p>
          </p:txBody>
        </p:sp>
        <p:sp>
          <p:nvSpPr>
            <p:cNvPr id="17" name="Rettangolo 7"/>
            <p:cNvSpPr/>
            <p:nvPr/>
          </p:nvSpPr>
          <p:spPr>
            <a:xfrm>
              <a:off x="2240504" y="1713857"/>
              <a:ext cx="5572165" cy="1547134"/>
            </a:xfrm>
            <a:prstGeom prst="rect">
              <a:avLst/>
            </a:prstGeom>
            <a:noFill/>
            <a:ln w="28575">
              <a:noFill/>
              <a:headEnd type="none" w="med" len="med"/>
              <a:tailEnd type="none" w="med" len="me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p:spPr>
          <p:txBody>
            <a:bodyPr anchor="ctr"/>
            <a:lstStyle/>
            <a:p>
              <a:pPr algn="ctr" eaLnBrk="0" hangingPunct="0">
                <a:lnSpc>
                  <a:spcPct val="110000"/>
                </a:lnSpc>
                <a:spcBef>
                  <a:spcPts val="500"/>
                </a:spcBef>
                <a:spcAft>
                  <a:spcPts val="500"/>
                </a:spcAft>
                <a:buClr>
                  <a:srgbClr val="00CC99"/>
                </a:buClr>
                <a:defRPr/>
              </a:pPr>
              <a:r>
                <a:rPr lang="en-US" b="1" kern="0">
                  <a:solidFill>
                    <a:srgbClr val="002060"/>
                  </a:solidFill>
                  <a:latin typeface="Arial"/>
                  <a:ea typeface="MS PGothic"/>
                  <a:cs typeface="Arial"/>
                </a:rPr>
                <a:t>Danazol</a:t>
              </a:r>
            </a:p>
          </p:txBody>
        </p:sp>
      </p:grpSp>
      <p:sp>
        <p:nvSpPr>
          <p:cNvPr id="19" name="Content Placeholder 10"/>
          <p:cNvSpPr txBox="1">
            <a:spLocks/>
          </p:cNvSpPr>
          <p:nvPr/>
        </p:nvSpPr>
        <p:spPr bwMode="auto">
          <a:xfrm>
            <a:off x="2144713" y="2301876"/>
            <a:ext cx="46085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0" lvl="1" indent="1588" eaLnBrk="0" hangingPunct="0">
              <a:spcBef>
                <a:spcPct val="50000"/>
              </a:spcBef>
              <a:tabLst>
                <a:tab pos="1438275" algn="l"/>
              </a:tabLst>
              <a:defRPr/>
            </a:pPr>
            <a:r>
              <a:rPr lang="en-US" sz="1200" kern="0" dirty="0">
                <a:solidFill>
                  <a:srgbClr val="FFFFFF"/>
                </a:solidFill>
                <a:latin typeface="Arial"/>
                <a:cs typeface="Arial"/>
              </a:rPr>
              <a:t>Variant of intensity of pain symptoms assessed </a:t>
            </a:r>
            <a:br>
              <a:rPr lang="en-US" sz="1200" kern="0" dirty="0">
                <a:solidFill>
                  <a:srgbClr val="FFFFFF"/>
                </a:solidFill>
                <a:latin typeface="Arial"/>
                <a:cs typeface="Arial"/>
              </a:rPr>
            </a:br>
            <a:r>
              <a:rPr lang="en-US" sz="1200" kern="0" dirty="0">
                <a:solidFill>
                  <a:srgbClr val="FFFFFF"/>
                </a:solidFill>
                <a:latin typeface="Arial"/>
                <a:cs typeface="Arial"/>
              </a:rPr>
              <a:t>on a visual analog scale during the study period.</a:t>
            </a:r>
          </a:p>
        </p:txBody>
      </p:sp>
      <p:pic>
        <p:nvPicPr>
          <p:cNvPr id="62471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2314" y="2911475"/>
            <a:ext cx="4352925" cy="2533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CasellaDiTesto 21"/>
          <p:cNvSpPr txBox="1">
            <a:spLocks noChangeArrowheads="1"/>
          </p:cNvSpPr>
          <p:nvPr/>
        </p:nvSpPr>
        <p:spPr bwMode="auto">
          <a:xfrm>
            <a:off x="8434389" y="6381751"/>
            <a:ext cx="20542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 eaLnBrk="1" hangingPunct="1"/>
            <a:r>
              <a:rPr lang="it-IT" sz="1200" i="1">
                <a:solidFill>
                  <a:srgbClr val="FF0000"/>
                </a:solidFill>
                <a:cs typeface="Arial" panose="020B0604020202020204" pitchFamily="34" charset="0"/>
              </a:rPr>
              <a:t>Razzi et al. Fertil Steril,  2007</a:t>
            </a:r>
            <a:endParaRPr lang="tr-TR" sz="1200" i="1">
              <a:solidFill>
                <a:srgbClr val="FF0000"/>
              </a:solidFill>
              <a:cs typeface="Arial" panose="020B0604020202020204" pitchFamily="34" charset="0"/>
            </a:endParaRPr>
          </a:p>
          <a:p>
            <a:pPr algn="r" eaLnBrk="1" hangingPunct="1"/>
            <a:r>
              <a:rPr lang="en-GB" sz="1200">
                <a:solidFill>
                  <a:srgbClr val="FF0000"/>
                </a:solidFill>
              </a:rPr>
              <a:t>Selak et al 2010</a:t>
            </a:r>
            <a:endParaRPr lang="it-IT" sz="1200" i="1">
              <a:solidFill>
                <a:srgbClr val="FF0000"/>
              </a:solidFill>
              <a:cs typeface="Arial" panose="020B0604020202020204" pitchFamily="34" charset="0"/>
            </a:endParaRPr>
          </a:p>
        </p:txBody>
      </p:sp>
      <p:pic>
        <p:nvPicPr>
          <p:cNvPr id="62474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6062" y="534988"/>
            <a:ext cx="1125538" cy="1325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Metin kutusu 1"/>
          <p:cNvSpPr txBox="1"/>
          <p:nvPr/>
        </p:nvSpPr>
        <p:spPr>
          <a:xfrm>
            <a:off x="2350277" y="5183614"/>
            <a:ext cx="3735263" cy="2616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tr-TR" sz="1100" dirty="0"/>
              <a:t>Önce         3 ay              6 ay             9 ay             12 ay</a:t>
            </a:r>
          </a:p>
        </p:txBody>
      </p:sp>
      <p:sp>
        <p:nvSpPr>
          <p:cNvPr id="12" name="Metin kutusu 11"/>
          <p:cNvSpPr txBox="1"/>
          <p:nvPr/>
        </p:nvSpPr>
        <p:spPr>
          <a:xfrm>
            <a:off x="5547976" y="4813607"/>
            <a:ext cx="895526" cy="2616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tr-TR" sz="1100" dirty="0" err="1"/>
              <a:t>Pelvis</a:t>
            </a:r>
            <a:r>
              <a:rPr lang="tr-TR" sz="1100" dirty="0"/>
              <a:t> ağrısı</a:t>
            </a:r>
          </a:p>
        </p:txBody>
      </p:sp>
      <p:sp>
        <p:nvSpPr>
          <p:cNvPr id="13" name="Metin kutusu 12"/>
          <p:cNvSpPr txBox="1"/>
          <p:nvPr/>
        </p:nvSpPr>
        <p:spPr>
          <a:xfrm>
            <a:off x="4799856" y="4157340"/>
            <a:ext cx="895526" cy="2616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tr-TR" sz="1100" dirty="0" err="1">
                <a:solidFill>
                  <a:srgbClr val="FF0000"/>
                </a:solidFill>
              </a:rPr>
              <a:t>Disparoni</a:t>
            </a:r>
            <a:r>
              <a:rPr lang="tr-TR" sz="1100" dirty="0">
                <a:solidFill>
                  <a:srgbClr val="FF0000"/>
                </a:solidFill>
              </a:rPr>
              <a:t> </a:t>
            </a:r>
          </a:p>
        </p:txBody>
      </p:sp>
      <p:sp>
        <p:nvSpPr>
          <p:cNvPr id="18" name="Metin kutusu 17"/>
          <p:cNvSpPr txBox="1"/>
          <p:nvPr/>
        </p:nvSpPr>
        <p:spPr>
          <a:xfrm>
            <a:off x="2641600" y="4149080"/>
            <a:ext cx="895526" cy="2616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tr-TR" sz="1100" dirty="0" err="1"/>
              <a:t>Dismenore</a:t>
            </a:r>
            <a:r>
              <a:rPr lang="tr-TR" sz="11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979671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tr-TR" sz="2800" dirty="0" err="1">
                <a:solidFill>
                  <a:srgbClr val="FF5050"/>
                </a:solidFill>
              </a:rPr>
              <a:t>Endometriozisle</a:t>
            </a:r>
            <a:r>
              <a:rPr lang="tr-TR" sz="2800" dirty="0">
                <a:solidFill>
                  <a:srgbClr val="FF5050"/>
                </a:solidFill>
              </a:rPr>
              <a:t> ilişkili ağrıda d</a:t>
            </a:r>
            <a:r>
              <a:rPr lang="en-GB" sz="2800" dirty="0" err="1">
                <a:solidFill>
                  <a:srgbClr val="FF5050"/>
                </a:solidFill>
              </a:rPr>
              <a:t>anazol</a:t>
            </a:r>
            <a:r>
              <a:rPr lang="en-GB" sz="2800" dirty="0">
                <a:solidFill>
                  <a:srgbClr val="FF5050"/>
                </a:solidFill>
              </a:rPr>
              <a:t/>
            </a:r>
            <a:br>
              <a:rPr lang="en-GB" sz="2800" dirty="0">
                <a:solidFill>
                  <a:srgbClr val="FF5050"/>
                </a:solidFill>
              </a:rPr>
            </a:br>
            <a:endParaRPr lang="en-US" sz="2800" dirty="0">
              <a:solidFill>
                <a:srgbClr val="FF5050"/>
              </a:solidFill>
            </a:endParaRPr>
          </a:p>
        </p:txBody>
      </p:sp>
      <p:sp>
        <p:nvSpPr>
          <p:cNvPr id="6349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818147" y="1600201"/>
            <a:ext cx="10764253" cy="4525963"/>
          </a:xfrm>
        </p:spPr>
        <p:txBody>
          <a:bodyPr/>
          <a:lstStyle/>
          <a:p>
            <a:pPr lvl="1"/>
            <a:r>
              <a:rPr lang="en-GB" sz="3200" dirty="0" err="1"/>
              <a:t>Danazol</a:t>
            </a:r>
            <a:r>
              <a:rPr lang="en-GB" sz="3200" dirty="0"/>
              <a:t> </a:t>
            </a:r>
            <a:r>
              <a:rPr lang="tr-TR" sz="3200" dirty="0" err="1"/>
              <a:t>endometriozis</a:t>
            </a:r>
            <a:r>
              <a:rPr lang="tr-TR" sz="3200" dirty="0"/>
              <a:t> belirti ve bulgularında etkilidir.</a:t>
            </a:r>
            <a:endParaRPr lang="en-GB" sz="3200" dirty="0"/>
          </a:p>
          <a:p>
            <a:pPr lvl="1"/>
            <a:r>
              <a:rPr lang="tr-TR" sz="3200" dirty="0"/>
              <a:t>Önemli istenmeyen yan etkilere sahiptir.</a:t>
            </a:r>
            <a:endParaRPr lang="en-US" sz="3200" dirty="0"/>
          </a:p>
        </p:txBody>
      </p:sp>
      <p:pic>
        <p:nvPicPr>
          <p:cNvPr id="63492" name="Picture 4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375275" y="4422776"/>
            <a:ext cx="1125538" cy="1325563"/>
          </a:xfrm>
        </p:spPr>
      </p:pic>
      <p:sp>
        <p:nvSpPr>
          <p:cNvPr id="63493" name="Rectangle 1"/>
          <p:cNvSpPr>
            <a:spLocks noChangeArrowheads="1"/>
          </p:cNvSpPr>
          <p:nvPr/>
        </p:nvSpPr>
        <p:spPr bwMode="auto">
          <a:xfrm>
            <a:off x="8399463" y="6022976"/>
            <a:ext cx="215741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GB">
                <a:solidFill>
                  <a:srgbClr val="FF5050"/>
                </a:solidFill>
              </a:rPr>
              <a:t>Selak et al 2010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894726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74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defRPr/>
            </a:pPr>
            <a:r>
              <a:rPr lang="en-GB" sz="4000" dirty="0" err="1">
                <a:solidFill>
                  <a:srgbClr val="FF5050"/>
                </a:solidFill>
              </a:rPr>
              <a:t>Danazol</a:t>
            </a:r>
            <a:r>
              <a:rPr lang="en-GB" sz="4000" dirty="0">
                <a:solidFill>
                  <a:srgbClr val="FF5050"/>
                </a:solidFill>
              </a:rPr>
              <a:t> – </a:t>
            </a:r>
            <a:r>
              <a:rPr lang="tr-TR" sz="4000" dirty="0">
                <a:solidFill>
                  <a:srgbClr val="FF5050"/>
                </a:solidFill>
              </a:rPr>
              <a:t>yan etkileri</a:t>
            </a:r>
            <a:r>
              <a:rPr lang="en-GB" sz="4000" dirty="0">
                <a:solidFill>
                  <a:srgbClr val="FF5050"/>
                </a:solidFill>
              </a:rPr>
              <a:t/>
            </a:r>
            <a:br>
              <a:rPr lang="en-GB" sz="4000" dirty="0">
                <a:solidFill>
                  <a:srgbClr val="FF5050"/>
                </a:solidFill>
              </a:rPr>
            </a:br>
            <a:r>
              <a:rPr lang="en-GB" sz="4000" dirty="0">
                <a:solidFill>
                  <a:srgbClr val="FF5050"/>
                </a:solidFill>
              </a:rPr>
              <a:t> </a:t>
            </a:r>
            <a:endParaRPr lang="en-US" sz="2400" dirty="0">
              <a:solidFill>
                <a:srgbClr val="FF5050"/>
              </a:solidFill>
            </a:endParaRPr>
          </a:p>
        </p:txBody>
      </p:sp>
      <p:sp>
        <p:nvSpPr>
          <p:cNvPr id="6451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981200" y="1600201"/>
            <a:ext cx="7570788" cy="4525963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80000"/>
              </a:lnSpc>
            </a:pPr>
            <a:r>
              <a:rPr lang="tr-TR" sz="1800" dirty="0" err="1"/>
              <a:t>Hi</a:t>
            </a:r>
            <a:r>
              <a:rPr lang="en-GB" sz="1800" dirty="0" err="1"/>
              <a:t>perandro</a:t>
            </a:r>
            <a:r>
              <a:rPr lang="tr-TR" sz="1800" dirty="0"/>
              <a:t>j</a:t>
            </a:r>
            <a:r>
              <a:rPr lang="en-GB" sz="1800" dirty="0" err="1"/>
              <a:t>eni</a:t>
            </a:r>
            <a:r>
              <a:rPr lang="tr-TR" sz="1800" dirty="0"/>
              <a:t>z</a:t>
            </a:r>
            <a:r>
              <a:rPr lang="en-GB" sz="1800" dirty="0"/>
              <a:t>m </a:t>
            </a:r>
            <a:r>
              <a:rPr lang="tr-TR" sz="1800" dirty="0"/>
              <a:t>ve </a:t>
            </a:r>
            <a:r>
              <a:rPr lang="en-GB" sz="1800" dirty="0"/>
              <a:t>h</a:t>
            </a:r>
            <a:r>
              <a:rPr lang="tr-TR" sz="1800" dirty="0"/>
              <a:t>i</a:t>
            </a:r>
            <a:r>
              <a:rPr lang="en-GB" sz="1800" dirty="0" err="1"/>
              <a:t>po</a:t>
            </a:r>
            <a:r>
              <a:rPr lang="en-GB" sz="1800" dirty="0"/>
              <a:t>-</a:t>
            </a:r>
            <a:r>
              <a:rPr lang="tr-TR" sz="1800" dirty="0"/>
              <a:t>ö</a:t>
            </a:r>
            <a:r>
              <a:rPr lang="en-GB" sz="1800" dirty="0" err="1"/>
              <a:t>stro</a:t>
            </a:r>
            <a:r>
              <a:rPr lang="tr-TR" sz="1800" dirty="0"/>
              <a:t>j</a:t>
            </a:r>
            <a:r>
              <a:rPr lang="en-GB" sz="1800" dirty="0" err="1"/>
              <a:t>enemi</a:t>
            </a:r>
            <a:r>
              <a:rPr lang="tr-TR" sz="1800" dirty="0"/>
              <a:t>ye bağlı</a:t>
            </a:r>
            <a:endParaRPr lang="en-GB" sz="1800" dirty="0"/>
          </a:p>
          <a:p>
            <a:pPr>
              <a:lnSpc>
                <a:spcPct val="80000"/>
              </a:lnSpc>
            </a:pPr>
            <a:r>
              <a:rPr lang="tr-TR" sz="1800" dirty="0"/>
              <a:t>Kilo alma</a:t>
            </a:r>
            <a:endParaRPr lang="en-GB" sz="1800" dirty="0"/>
          </a:p>
          <a:p>
            <a:pPr>
              <a:lnSpc>
                <a:spcPct val="80000"/>
              </a:lnSpc>
            </a:pPr>
            <a:r>
              <a:rPr lang="tr-TR" sz="1800" dirty="0"/>
              <a:t>Sıvı tutulması</a:t>
            </a:r>
            <a:endParaRPr lang="en-GB" sz="1800" dirty="0"/>
          </a:p>
          <a:p>
            <a:pPr>
              <a:lnSpc>
                <a:spcPct val="80000"/>
              </a:lnSpc>
            </a:pPr>
            <a:r>
              <a:rPr lang="tr-TR" sz="1800" dirty="0"/>
              <a:t>Halsizlik</a:t>
            </a:r>
            <a:endParaRPr lang="en-GB" sz="1800" dirty="0"/>
          </a:p>
          <a:p>
            <a:pPr>
              <a:lnSpc>
                <a:spcPct val="80000"/>
              </a:lnSpc>
            </a:pPr>
            <a:r>
              <a:rPr lang="tr-TR" sz="1800" dirty="0"/>
              <a:t>Bulantı</a:t>
            </a:r>
            <a:endParaRPr lang="en-GB" sz="1800" dirty="0"/>
          </a:p>
          <a:p>
            <a:pPr>
              <a:lnSpc>
                <a:spcPct val="80000"/>
              </a:lnSpc>
            </a:pPr>
            <a:r>
              <a:rPr lang="en-GB" sz="1800" dirty="0"/>
              <a:t>A</a:t>
            </a:r>
            <a:r>
              <a:rPr lang="tr-TR" sz="1800" dirty="0"/>
              <a:t>k</a:t>
            </a:r>
            <a:r>
              <a:rPr lang="en-GB" sz="1800" dirty="0"/>
              <a:t>ne</a:t>
            </a:r>
          </a:p>
          <a:p>
            <a:pPr>
              <a:lnSpc>
                <a:spcPct val="80000"/>
              </a:lnSpc>
            </a:pPr>
            <a:r>
              <a:rPr lang="en-GB" sz="1800" dirty="0" err="1"/>
              <a:t>Hirsuti</a:t>
            </a:r>
            <a:r>
              <a:rPr lang="tr-TR" sz="1800" dirty="0"/>
              <a:t>z</a:t>
            </a:r>
            <a:r>
              <a:rPr lang="en-GB" sz="1800" dirty="0"/>
              <a:t>m</a:t>
            </a:r>
          </a:p>
          <a:p>
            <a:pPr>
              <a:lnSpc>
                <a:spcPct val="80000"/>
              </a:lnSpc>
            </a:pPr>
            <a:r>
              <a:rPr lang="tr-TR" sz="1800" dirty="0"/>
              <a:t>Cilt yağlanması</a:t>
            </a:r>
            <a:endParaRPr lang="en-GB" sz="1800" dirty="0"/>
          </a:p>
          <a:p>
            <a:pPr>
              <a:lnSpc>
                <a:spcPct val="80000"/>
              </a:lnSpc>
            </a:pPr>
            <a:r>
              <a:rPr lang="tr-TR" sz="1800" dirty="0"/>
              <a:t>Kas krampları</a:t>
            </a:r>
            <a:endParaRPr lang="en-GB" sz="1800" dirty="0"/>
          </a:p>
          <a:p>
            <a:pPr>
              <a:lnSpc>
                <a:spcPct val="80000"/>
              </a:lnSpc>
            </a:pPr>
            <a:r>
              <a:rPr lang="tr-TR" sz="1800" dirty="0"/>
              <a:t>Libido azalması</a:t>
            </a:r>
            <a:endParaRPr lang="en-GB" sz="1800" dirty="0"/>
          </a:p>
          <a:p>
            <a:pPr>
              <a:lnSpc>
                <a:spcPct val="80000"/>
              </a:lnSpc>
            </a:pPr>
            <a:r>
              <a:rPr lang="tr-TR" sz="1800" dirty="0"/>
              <a:t>Meme boyutunda küçülme</a:t>
            </a:r>
            <a:endParaRPr lang="en-GB" sz="1800" dirty="0"/>
          </a:p>
          <a:p>
            <a:pPr>
              <a:lnSpc>
                <a:spcPct val="80000"/>
              </a:lnSpc>
            </a:pPr>
            <a:r>
              <a:rPr lang="tr-TR" sz="1800" dirty="0"/>
              <a:t>Duygusal bozukluklar</a:t>
            </a:r>
            <a:endParaRPr lang="en-GB" sz="1800" dirty="0"/>
          </a:p>
          <a:p>
            <a:pPr>
              <a:lnSpc>
                <a:spcPct val="80000"/>
              </a:lnSpc>
            </a:pPr>
            <a:r>
              <a:rPr lang="en-GB" sz="1800" dirty="0" err="1"/>
              <a:t>Atro</a:t>
            </a:r>
            <a:r>
              <a:rPr lang="tr-TR" sz="1800" dirty="0"/>
              <a:t>f</a:t>
            </a:r>
            <a:r>
              <a:rPr lang="en-GB" sz="1800" dirty="0" err="1"/>
              <a:t>i</a:t>
            </a:r>
            <a:r>
              <a:rPr lang="tr-TR" sz="1800" dirty="0"/>
              <a:t>k</a:t>
            </a:r>
            <a:r>
              <a:rPr lang="en-GB" sz="1800" dirty="0"/>
              <a:t> </a:t>
            </a:r>
            <a:r>
              <a:rPr lang="en-GB" sz="1800" dirty="0" err="1"/>
              <a:t>va</a:t>
            </a:r>
            <a:r>
              <a:rPr lang="tr-TR" sz="1800" dirty="0"/>
              <a:t>j</a:t>
            </a:r>
            <a:r>
              <a:rPr lang="en-GB" sz="1800" dirty="0" err="1"/>
              <a:t>init</a:t>
            </a:r>
            <a:endParaRPr lang="en-GB" sz="1800" dirty="0"/>
          </a:p>
          <a:p>
            <a:pPr>
              <a:lnSpc>
                <a:spcPct val="80000"/>
              </a:lnSpc>
            </a:pPr>
            <a:r>
              <a:rPr lang="tr-TR" sz="1800" dirty="0"/>
              <a:t>Ateş basması</a:t>
            </a:r>
            <a:endParaRPr lang="en-GB" sz="1800" dirty="0"/>
          </a:p>
          <a:p>
            <a:pPr>
              <a:lnSpc>
                <a:spcPct val="80000"/>
              </a:lnSpc>
            </a:pPr>
            <a:r>
              <a:rPr lang="en-GB" sz="1800" dirty="0" err="1"/>
              <a:t>Hepato</a:t>
            </a:r>
            <a:r>
              <a:rPr lang="tr-TR" sz="1800" dirty="0"/>
              <a:t>s</a:t>
            </a:r>
            <a:r>
              <a:rPr lang="en-GB" sz="1800" dirty="0"/>
              <a:t>el</a:t>
            </a:r>
            <a:r>
              <a:rPr lang="tr-TR" sz="1800" dirty="0"/>
              <a:t>ü</a:t>
            </a:r>
            <a:r>
              <a:rPr lang="en-GB" sz="1800" dirty="0"/>
              <a:t>l</a:t>
            </a:r>
            <a:r>
              <a:rPr lang="tr-TR" sz="1800" dirty="0"/>
              <a:t>e</a:t>
            </a:r>
            <a:r>
              <a:rPr lang="en-GB" sz="1800" dirty="0"/>
              <a:t>r </a:t>
            </a:r>
            <a:r>
              <a:rPr lang="tr-TR" sz="1800" dirty="0"/>
              <a:t>hasar</a:t>
            </a:r>
            <a:endParaRPr lang="en-GB" sz="1800" dirty="0"/>
          </a:p>
          <a:p>
            <a:pPr>
              <a:lnSpc>
                <a:spcPct val="80000"/>
              </a:lnSpc>
            </a:pPr>
            <a:r>
              <a:rPr lang="tr-TR" sz="1800" dirty="0"/>
              <a:t>Geri dönüşsüz ses kalınlaşması</a:t>
            </a:r>
            <a:endParaRPr lang="en-GB" sz="1800" dirty="0"/>
          </a:p>
          <a:p>
            <a:pPr>
              <a:lnSpc>
                <a:spcPct val="80000"/>
              </a:lnSpc>
            </a:pP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3164645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1884363" y="114301"/>
            <a:ext cx="8388350" cy="1154113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b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dirty="0" err="1">
                <a:solidFill>
                  <a:srgbClr val="FF0000"/>
                </a:solidFill>
                <a:latin typeface="Candara" pitchFamily="34" charset="0"/>
              </a:rPr>
              <a:t>GnRH</a:t>
            </a:r>
            <a:r>
              <a:rPr lang="en-US" dirty="0">
                <a:solidFill>
                  <a:srgbClr val="FF0000"/>
                </a:solidFill>
                <a:latin typeface="Candara" pitchFamily="34" charset="0"/>
              </a:rPr>
              <a:t> Agonist</a:t>
            </a:r>
            <a:r>
              <a:rPr lang="tr-TR" dirty="0" err="1">
                <a:solidFill>
                  <a:srgbClr val="FF0000"/>
                </a:solidFill>
                <a:latin typeface="Candara" pitchFamily="34" charset="0"/>
              </a:rPr>
              <a:t>leri</a:t>
            </a:r>
            <a:r>
              <a:rPr lang="en-US" dirty="0">
                <a:solidFill>
                  <a:srgbClr val="FF0000"/>
                </a:solidFill>
                <a:latin typeface="Candara" pitchFamily="34" charset="0"/>
              </a:rPr>
              <a:t> </a:t>
            </a:r>
          </a:p>
        </p:txBody>
      </p:sp>
      <p:sp>
        <p:nvSpPr>
          <p:cNvPr id="77827" name="Dikdörtgen 1"/>
          <p:cNvSpPr>
            <a:spLocks noChangeArrowheads="1"/>
          </p:cNvSpPr>
          <p:nvPr/>
        </p:nvSpPr>
        <p:spPr bwMode="auto">
          <a:xfrm>
            <a:off x="1727201" y="2336801"/>
            <a:ext cx="876141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en-US" b="1" dirty="0"/>
              <a:t> (FDA) </a:t>
            </a:r>
            <a:r>
              <a:rPr lang="tr-TR" b="1" dirty="0"/>
              <a:t>+ </a:t>
            </a:r>
            <a:r>
              <a:rPr lang="en-US" b="1" dirty="0">
                <a:sym typeface="Wingdings" panose="05000000000000000000" pitchFamily="2" charset="2"/>
              </a:rPr>
              <a:t>6 </a:t>
            </a:r>
            <a:r>
              <a:rPr lang="tr-TR" b="1" dirty="0">
                <a:sym typeface="Wingdings" panose="05000000000000000000" pitchFamily="2" charset="2"/>
              </a:rPr>
              <a:t>ay</a:t>
            </a:r>
            <a:endParaRPr lang="tr-TR" b="1" dirty="0"/>
          </a:p>
        </p:txBody>
      </p:sp>
      <p:graphicFrame>
        <p:nvGraphicFramePr>
          <p:cNvPr id="3" name="Tablo 2"/>
          <p:cNvGraphicFramePr>
            <a:graphicFrameLocks noGrp="1"/>
          </p:cNvGraphicFramePr>
          <p:nvPr>
            <p:extLst/>
          </p:nvPr>
        </p:nvGraphicFramePr>
        <p:xfrm>
          <a:off x="1727201" y="3356993"/>
          <a:ext cx="8761413" cy="2518913"/>
        </p:xfrm>
        <a:graphic>
          <a:graphicData uri="http://schemas.openxmlformats.org/drawingml/2006/table">
            <a:tbl>
              <a:tblPr>
                <a:tableStyleId>{284E427A-3D55-4303-BF80-6455036E1DE7}</a:tableStyleId>
              </a:tblPr>
              <a:tblGrid>
                <a:gridCol w="2190353"/>
                <a:gridCol w="1170335"/>
                <a:gridCol w="3210372"/>
                <a:gridCol w="2190353"/>
              </a:tblGrid>
              <a:tr h="694062">
                <a:tc>
                  <a:txBody>
                    <a:bodyPr/>
                    <a:lstStyle/>
                    <a:p>
                      <a:r>
                        <a:rPr lang="tr-TR" sz="1700" b="1" dirty="0" err="1"/>
                        <a:t>Goserelin</a:t>
                      </a:r>
                      <a:r>
                        <a:rPr lang="tr-TR" sz="1700" b="1" dirty="0"/>
                        <a:t> </a:t>
                      </a:r>
                      <a:r>
                        <a:rPr lang="tr-TR" sz="1700" b="1" dirty="0" smtClean="0"/>
                        <a:t>asetat</a:t>
                      </a:r>
                      <a:endParaRPr lang="tr-TR" sz="1700" b="1" dirty="0"/>
                    </a:p>
                  </a:txBody>
                  <a:tcPr marL="86306" marR="86306" marT="43153" marB="43153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700" b="1" dirty="0" err="1"/>
                        <a:t>Zoladex</a:t>
                      </a:r>
                      <a:endParaRPr lang="tr-TR" sz="1700" b="1" dirty="0"/>
                    </a:p>
                  </a:txBody>
                  <a:tcPr marL="86306" marR="86306" marT="43153" marB="43153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700" b="1" baseline="0" dirty="0" smtClean="0"/>
                        <a:t>her </a:t>
                      </a:r>
                      <a:r>
                        <a:rPr lang="en-US" sz="1700" b="1" baseline="0" dirty="0" smtClean="0"/>
                        <a:t>4 </a:t>
                      </a:r>
                      <a:r>
                        <a:rPr lang="tr-TR" sz="1700" b="1" baseline="0" dirty="0" smtClean="0"/>
                        <a:t>haftada </a:t>
                      </a:r>
                      <a:r>
                        <a:rPr lang="en-US" sz="1700" b="1" dirty="0" smtClean="0"/>
                        <a:t>3.6 </a:t>
                      </a:r>
                      <a:r>
                        <a:rPr lang="en-US" sz="1700" b="1" dirty="0" err="1" smtClean="0"/>
                        <a:t>miligram</a:t>
                      </a:r>
                      <a:endParaRPr lang="en-US" sz="1700" b="1" dirty="0"/>
                    </a:p>
                  </a:txBody>
                  <a:tcPr marL="86306" marR="86306" marT="43153" marB="43153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700" b="1" dirty="0" smtClean="0"/>
                        <a:t>SC</a:t>
                      </a:r>
                      <a:endParaRPr lang="tr-TR" sz="1700" b="1" dirty="0"/>
                    </a:p>
                  </a:txBody>
                  <a:tcPr marL="86306" marR="86306" marT="43153" marB="43153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694062">
                <a:tc rowSpan="2">
                  <a:txBody>
                    <a:bodyPr/>
                    <a:lstStyle/>
                    <a:p>
                      <a:r>
                        <a:rPr lang="tr-TR" sz="1700" b="1" dirty="0" err="1" smtClean="0"/>
                        <a:t>Löprolid</a:t>
                      </a:r>
                      <a:r>
                        <a:rPr lang="tr-TR" sz="1700" b="1" dirty="0" smtClean="0"/>
                        <a:t> asetat </a:t>
                      </a:r>
                      <a:endParaRPr lang="tr-TR" sz="1700" b="1" dirty="0"/>
                    </a:p>
                  </a:txBody>
                  <a:tcPr marL="86306" marR="86306" marT="43153" marB="43153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r>
                        <a:rPr lang="tr-TR" sz="1700" b="1" dirty="0" smtClean="0"/>
                        <a:t>Lu</a:t>
                      </a:r>
                      <a:r>
                        <a:rPr lang="en-US" sz="1700" b="1" dirty="0" err="1" smtClean="0"/>
                        <a:t>crin</a:t>
                      </a:r>
                      <a:r>
                        <a:rPr lang="tr-TR" sz="1700" b="1" dirty="0" smtClean="0"/>
                        <a:t> </a:t>
                      </a:r>
                      <a:endParaRPr lang="tr-TR" sz="1700" b="1" dirty="0"/>
                    </a:p>
                  </a:txBody>
                  <a:tcPr marL="86306" marR="86306" marT="43153" marB="43153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700" b="1" baseline="0" dirty="0" smtClean="0"/>
                        <a:t>her </a:t>
                      </a:r>
                      <a:r>
                        <a:rPr lang="en-US" sz="1700" b="1" baseline="0" dirty="0" smtClean="0"/>
                        <a:t>4 </a:t>
                      </a:r>
                      <a:r>
                        <a:rPr lang="tr-TR" sz="1700" b="1" baseline="0" dirty="0" smtClean="0"/>
                        <a:t>haftada </a:t>
                      </a:r>
                      <a:r>
                        <a:rPr lang="en-US" sz="1700" b="1" dirty="0" smtClean="0"/>
                        <a:t>3.75 </a:t>
                      </a:r>
                      <a:r>
                        <a:rPr lang="en-US" sz="1700" b="1" dirty="0" err="1" smtClean="0"/>
                        <a:t>miligram</a:t>
                      </a:r>
                      <a:endParaRPr lang="en-US" sz="1700" b="1" dirty="0"/>
                    </a:p>
                  </a:txBody>
                  <a:tcPr marL="86306" marR="86306" marT="43153" marB="43153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1700" b="1" dirty="0" smtClean="0"/>
                        <a:t>SC</a:t>
                      </a:r>
                    </a:p>
                    <a:p>
                      <a:r>
                        <a:rPr lang="tr-TR" sz="1700" b="1" dirty="0" smtClean="0"/>
                        <a:t>IM</a:t>
                      </a:r>
                      <a:endParaRPr lang="tr-TR" sz="1700" b="1" dirty="0"/>
                    </a:p>
                  </a:txBody>
                  <a:tcPr marL="86306" marR="86306" marT="43153" marB="43153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734209"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1700" b="1" dirty="0" smtClean="0"/>
                        <a:t>her</a:t>
                      </a:r>
                      <a:r>
                        <a:rPr lang="tr-TR" sz="1700" b="1" baseline="0" dirty="0" smtClean="0"/>
                        <a:t> 12</a:t>
                      </a:r>
                      <a:r>
                        <a:rPr lang="en-US" sz="1700" b="1" baseline="0" dirty="0" smtClean="0"/>
                        <a:t> </a:t>
                      </a:r>
                      <a:r>
                        <a:rPr lang="tr-TR" sz="1700" b="1" baseline="0" dirty="0" smtClean="0"/>
                        <a:t>haftada </a:t>
                      </a:r>
                      <a:r>
                        <a:rPr lang="en-US" sz="1700" b="1" dirty="0" smtClean="0"/>
                        <a:t>11.25 </a:t>
                      </a:r>
                      <a:r>
                        <a:rPr lang="en-US" sz="1700" b="1" dirty="0" err="1" smtClean="0"/>
                        <a:t>miligrams</a:t>
                      </a:r>
                      <a:endParaRPr lang="en-US" sz="1700" b="1" dirty="0" smtClean="0"/>
                    </a:p>
                  </a:txBody>
                  <a:tcPr marL="86306" marR="86306" marT="43153" marB="43153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1700" b="1" dirty="0" smtClean="0"/>
                        <a:t>IM</a:t>
                      </a:r>
                    </a:p>
                    <a:p>
                      <a:endParaRPr lang="tr-TR" sz="1700" b="1" dirty="0"/>
                    </a:p>
                  </a:txBody>
                  <a:tcPr marL="86306" marR="86306" marT="43153" marB="43153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396580">
                <a:tc>
                  <a:txBody>
                    <a:bodyPr/>
                    <a:lstStyle/>
                    <a:p>
                      <a:r>
                        <a:rPr lang="tr-TR" sz="1700" b="1" dirty="0" err="1"/>
                        <a:t>Nafarelin</a:t>
                      </a:r>
                      <a:r>
                        <a:rPr lang="tr-TR" sz="1700" b="1" dirty="0"/>
                        <a:t> </a:t>
                      </a:r>
                      <a:r>
                        <a:rPr lang="tr-TR" sz="1700" b="1" dirty="0" smtClean="0"/>
                        <a:t>asetat</a:t>
                      </a:r>
                      <a:endParaRPr lang="tr-TR" sz="1700" b="1" dirty="0"/>
                    </a:p>
                  </a:txBody>
                  <a:tcPr marL="86306" marR="86306" marT="43153" marB="43153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700" b="1"/>
                        <a:t>Synarel</a:t>
                      </a:r>
                    </a:p>
                  </a:txBody>
                  <a:tcPr marL="86306" marR="86306" marT="43153" marB="43153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700" b="1" baseline="0" dirty="0" smtClean="0"/>
                        <a:t>günde </a:t>
                      </a:r>
                      <a:r>
                        <a:rPr lang="en-US" sz="1700" b="1" dirty="0" smtClean="0"/>
                        <a:t>2 </a:t>
                      </a:r>
                      <a:r>
                        <a:rPr lang="tr-TR" sz="1700" b="1" dirty="0" smtClean="0"/>
                        <a:t>kez 200 mikrogram</a:t>
                      </a:r>
                      <a:endParaRPr lang="tr-TR" sz="1700" b="1" dirty="0"/>
                    </a:p>
                  </a:txBody>
                  <a:tcPr marL="86306" marR="86306" marT="43153" marB="43153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sz="1700" b="1" dirty="0" err="1" smtClean="0"/>
                        <a:t>İntranazal</a:t>
                      </a:r>
                      <a:endParaRPr lang="tr-TR" sz="1700" b="1" dirty="0"/>
                    </a:p>
                  </a:txBody>
                  <a:tcPr marL="86306" marR="86306" marT="43153" marB="43153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04590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61" name="Dikdörtgen 1"/>
          <p:cNvSpPr>
            <a:spLocks noChangeArrowheads="1"/>
          </p:cNvSpPr>
          <p:nvPr/>
        </p:nvSpPr>
        <p:spPr bwMode="auto">
          <a:xfrm>
            <a:off x="4872038" y="692151"/>
            <a:ext cx="251703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b="1" dirty="0" err="1">
                <a:solidFill>
                  <a:srgbClr val="FF0000"/>
                </a:solidFill>
              </a:rPr>
              <a:t>GnRH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agonis</a:t>
            </a:r>
            <a:r>
              <a:rPr lang="tr-TR" b="1" dirty="0" err="1">
                <a:solidFill>
                  <a:srgbClr val="FF0000"/>
                </a:solidFill>
              </a:rPr>
              <a:t>tleri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2" name="Resim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87055" y="1431590"/>
            <a:ext cx="7887003" cy="4387036"/>
          </a:xfrm>
          <a:prstGeom prst="rect">
            <a:avLst/>
          </a:prstGeom>
        </p:spPr>
      </p:pic>
      <p:sp>
        <p:nvSpPr>
          <p:cNvPr id="7" name="Dikdörtgen 6"/>
          <p:cNvSpPr/>
          <p:nvPr/>
        </p:nvSpPr>
        <p:spPr>
          <a:xfrm>
            <a:off x="1703512" y="6156594"/>
            <a:ext cx="871296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600" dirty="0">
                <a:solidFill>
                  <a:srgbClr val="C00000"/>
                </a:solidFill>
                <a:hlinkClick r:id="rId4"/>
              </a:rPr>
              <a:t>ESHRE guideline: management of women with endometriosis</a:t>
            </a:r>
            <a:r>
              <a:rPr lang="tr-TR" sz="1600" dirty="0">
                <a:solidFill>
                  <a:srgbClr val="C00000"/>
                </a:solidFill>
              </a:rPr>
              <a:t>.</a:t>
            </a:r>
            <a:endParaRPr lang="en-US" sz="1600" dirty="0"/>
          </a:p>
          <a:p>
            <a:pPr algn="r"/>
            <a:r>
              <a:rPr lang="en-US" sz="1600" dirty="0"/>
              <a:t>Hum </a:t>
            </a:r>
            <a:r>
              <a:rPr lang="en-US" sz="1600" dirty="0" err="1"/>
              <a:t>Reprod</a:t>
            </a:r>
            <a:r>
              <a:rPr lang="en-US" sz="1600" dirty="0"/>
              <a:t>. </a:t>
            </a:r>
            <a:r>
              <a:rPr lang="en-US" sz="1600" b="1" dirty="0"/>
              <a:t>2014</a:t>
            </a:r>
            <a:r>
              <a:rPr lang="en-US" sz="1600" dirty="0"/>
              <a:t> Mar;29(3):400-12</a:t>
            </a:r>
          </a:p>
        </p:txBody>
      </p:sp>
    </p:spTree>
    <p:extLst>
      <p:ext uri="{BB962C8B-B14F-4D97-AF65-F5344CB8AC3E}">
        <p14:creationId xmlns:p14="http://schemas.microsoft.com/office/powerpoint/2010/main" val="383768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8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3389" y="549276"/>
            <a:ext cx="8815387" cy="5675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2F4D71"/>
                  </a:outerShdw>
                </a:effectLst>
              </a14:hiddenEffects>
            </a:ext>
          </a:extLst>
        </p:spPr>
      </p:pic>
      <p:sp>
        <p:nvSpPr>
          <p:cNvPr id="79876" name="1 Başlık"/>
          <p:cNvSpPr txBox="1">
            <a:spLocks/>
          </p:cNvSpPr>
          <p:nvPr/>
        </p:nvSpPr>
        <p:spPr bwMode="auto">
          <a:xfrm>
            <a:off x="2133600" y="4270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tr-TR" sz="4400" dirty="0" err="1">
                <a:solidFill>
                  <a:srgbClr val="FF0000"/>
                </a:solidFill>
                <a:latin typeface="Calibri" panose="020F0502020204030204" pitchFamily="34" charset="0"/>
              </a:rPr>
              <a:t>GnRH</a:t>
            </a:r>
            <a:r>
              <a:rPr lang="tr-TR" sz="4400" dirty="0">
                <a:solidFill>
                  <a:srgbClr val="FF0000"/>
                </a:solidFill>
                <a:latin typeface="Calibri" panose="020F0502020204030204" pitchFamily="34" charset="0"/>
              </a:rPr>
              <a:t>-</a:t>
            </a:r>
            <a:r>
              <a:rPr lang="tr-TR" sz="4400" dirty="0" err="1">
                <a:solidFill>
                  <a:srgbClr val="FF0000"/>
                </a:solidFill>
                <a:latin typeface="Calibri" panose="020F0502020204030204" pitchFamily="34" charset="0"/>
              </a:rPr>
              <a:t>a’nın</a:t>
            </a:r>
            <a:r>
              <a:rPr lang="tr-TR" sz="4400" dirty="0">
                <a:solidFill>
                  <a:srgbClr val="FF0000"/>
                </a:solidFill>
                <a:latin typeface="Calibri" panose="020F0502020204030204" pitchFamily="34" charset="0"/>
              </a:rPr>
              <a:t> İstenmeyen Etkileri</a:t>
            </a:r>
          </a:p>
        </p:txBody>
      </p:sp>
      <p:sp>
        <p:nvSpPr>
          <p:cNvPr id="6" name="5 Metin kutusu"/>
          <p:cNvSpPr txBox="1"/>
          <p:nvPr/>
        </p:nvSpPr>
        <p:spPr>
          <a:xfrm>
            <a:off x="1775520" y="1783844"/>
            <a:ext cx="8568952" cy="416543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tr-TR" sz="2000" dirty="0">
                <a:solidFill>
                  <a:srgbClr val="FF0000"/>
                </a:solidFill>
              </a:rPr>
              <a:t>Sık (&gt;%60 hastada</a:t>
            </a:r>
            <a:r>
              <a:rPr lang="tr-TR" sz="2000" dirty="0"/>
              <a:t>): Ateş basmaları</a:t>
            </a:r>
          </a:p>
          <a:p>
            <a:endParaRPr lang="tr-TR" sz="2000" dirty="0"/>
          </a:p>
          <a:p>
            <a:r>
              <a:rPr lang="tr-TR" sz="2000" dirty="0">
                <a:solidFill>
                  <a:srgbClr val="FF0000"/>
                </a:solidFill>
              </a:rPr>
              <a:t>Daha az sıklıkta (hastaların %20-60’ında): </a:t>
            </a:r>
            <a:r>
              <a:rPr lang="tr-TR" sz="2000" dirty="0"/>
              <a:t>Baş ağrısı, uykusuzluk, bellek zayıflığı, kemik mineral yoğunluğunda geçici olarak önemli miktarda kayıp (</a:t>
            </a:r>
            <a:r>
              <a:rPr lang="tr-TR" sz="2000" dirty="0">
                <a:sym typeface="Symbol"/>
              </a:rPr>
              <a:t> </a:t>
            </a:r>
            <a:r>
              <a:rPr lang="tr-TR" sz="2000" dirty="0"/>
              <a:t>6 ay kullanılması durumunda)</a:t>
            </a:r>
          </a:p>
          <a:p>
            <a:endParaRPr lang="tr-TR" sz="2000" dirty="0"/>
          </a:p>
          <a:p>
            <a:r>
              <a:rPr lang="tr-TR" sz="2000" dirty="0">
                <a:solidFill>
                  <a:srgbClr val="FF0000"/>
                </a:solidFill>
              </a:rPr>
              <a:t>Seyrek (hastaların %2-19’unda): </a:t>
            </a:r>
            <a:r>
              <a:rPr lang="tr-TR" sz="2000" dirty="0"/>
              <a:t>Kemik mineral yoğunluğunda önemli miktarda ve kalıcı kayıp, </a:t>
            </a:r>
            <a:r>
              <a:rPr lang="tr-TR" sz="2000" dirty="0" err="1"/>
              <a:t>anksiyete</a:t>
            </a:r>
            <a:r>
              <a:rPr lang="tr-TR" sz="2000" dirty="0"/>
              <a:t>, baş dönmesi, depresyon, </a:t>
            </a:r>
            <a:r>
              <a:rPr lang="tr-TR" sz="2000" dirty="0" err="1"/>
              <a:t>vajinal</a:t>
            </a:r>
            <a:r>
              <a:rPr lang="tr-TR" sz="2000" dirty="0"/>
              <a:t> kuruluk, </a:t>
            </a:r>
            <a:r>
              <a:rPr lang="tr-TR" sz="2000" dirty="0" err="1"/>
              <a:t>disparoni</a:t>
            </a:r>
            <a:r>
              <a:rPr lang="tr-TR" sz="2000" dirty="0"/>
              <a:t>, kilo değişimi, </a:t>
            </a:r>
            <a:r>
              <a:rPr lang="tr-TR" sz="2000" dirty="0" err="1"/>
              <a:t>artralji</a:t>
            </a:r>
            <a:r>
              <a:rPr lang="tr-TR" sz="2000" dirty="0"/>
              <a:t>, </a:t>
            </a:r>
            <a:r>
              <a:rPr lang="tr-TR" sz="2000" dirty="0" err="1"/>
              <a:t>miyalji</a:t>
            </a:r>
            <a:r>
              <a:rPr lang="tr-TR" sz="2000" dirty="0"/>
              <a:t>, </a:t>
            </a:r>
            <a:r>
              <a:rPr lang="tr-TR" sz="2000" dirty="0" err="1"/>
              <a:t>alopesi</a:t>
            </a:r>
            <a:r>
              <a:rPr lang="tr-TR" sz="2000" dirty="0"/>
              <a:t>, </a:t>
            </a:r>
            <a:r>
              <a:rPr lang="tr-TR" sz="2000" dirty="0" err="1"/>
              <a:t>periferik</a:t>
            </a:r>
            <a:r>
              <a:rPr lang="tr-TR" sz="2000" dirty="0"/>
              <a:t> ödem, memelerde şişkinlik, huzursuzluk ve halsizlik, cilt esnekliğinde azalma, libido azalması, bulantı, bağırsak işlevlerinde değişiklik, düzensiz </a:t>
            </a:r>
            <a:r>
              <a:rPr lang="tr-TR" sz="2000" dirty="0" err="1"/>
              <a:t>vajinal</a:t>
            </a:r>
            <a:r>
              <a:rPr lang="tr-TR" sz="2000" dirty="0"/>
              <a:t> kanama)</a:t>
            </a:r>
          </a:p>
          <a:p>
            <a:endParaRPr lang="tr-TR" sz="2000" dirty="0">
              <a:solidFill>
                <a:srgbClr val="FF0000"/>
              </a:solidFill>
            </a:endParaRPr>
          </a:p>
          <a:p>
            <a:r>
              <a:rPr lang="tr-TR" sz="2000" dirty="0">
                <a:solidFill>
                  <a:srgbClr val="FF0000"/>
                </a:solidFill>
              </a:rPr>
              <a:t>Ender (&lt;%2 hastada): </a:t>
            </a:r>
            <a:r>
              <a:rPr lang="tr-TR" sz="2000" dirty="0" err="1"/>
              <a:t>Vajinal</a:t>
            </a:r>
            <a:r>
              <a:rPr lang="tr-TR" sz="2000" dirty="0"/>
              <a:t> kanama, alerjik reaksiyon) </a:t>
            </a:r>
          </a:p>
        </p:txBody>
      </p:sp>
    </p:spTree>
    <p:extLst>
      <p:ext uri="{BB962C8B-B14F-4D97-AF65-F5344CB8AC3E}">
        <p14:creationId xmlns:p14="http://schemas.microsoft.com/office/powerpoint/2010/main" val="2970627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503712" y="3717033"/>
            <a:ext cx="5832648" cy="2640723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457200" indent="-457200">
              <a:lnSpc>
                <a:spcPct val="90000"/>
              </a:lnSpc>
              <a:buFont typeface="Arial" pitchFamily="34" charset="0"/>
              <a:buChar char="•"/>
              <a:defRPr/>
            </a:pPr>
            <a:endParaRPr lang="tr-TR" sz="2800" b="1" dirty="0">
              <a:solidFill>
                <a:schemeClr val="bg1"/>
              </a:solidFill>
            </a:endParaRPr>
          </a:p>
          <a:p>
            <a:pPr marL="457200" indent="-457200">
              <a:lnSpc>
                <a:spcPct val="90000"/>
              </a:lnSpc>
              <a:buFont typeface="Arial" pitchFamily="34" charset="0"/>
              <a:buChar char="•"/>
              <a:defRPr/>
            </a:pPr>
            <a:r>
              <a:rPr lang="tr-TR" sz="2800" b="1" dirty="0">
                <a:solidFill>
                  <a:schemeClr val="bg1"/>
                </a:solidFill>
              </a:rPr>
              <a:t>GnRHa </a:t>
            </a:r>
            <a:r>
              <a:rPr lang="tr-TR" sz="2800" b="1" dirty="0">
                <a:solidFill>
                  <a:schemeClr val="bg1"/>
                </a:solidFill>
                <a:sym typeface="Symbol" pitchFamily="18" charset="2"/>
              </a:rPr>
              <a:t> 3</a:t>
            </a:r>
            <a:r>
              <a:rPr lang="en-US" sz="2800" b="1" dirty="0">
                <a:solidFill>
                  <a:schemeClr val="bg1"/>
                </a:solidFill>
                <a:sym typeface="Symbol" pitchFamily="18" charset="2"/>
              </a:rPr>
              <a:t> </a:t>
            </a:r>
            <a:r>
              <a:rPr lang="tr-TR" sz="2800" b="1" dirty="0">
                <a:solidFill>
                  <a:schemeClr val="bg1"/>
                </a:solidFill>
                <a:sym typeface="Symbol" pitchFamily="18" charset="2"/>
              </a:rPr>
              <a:t>ay</a:t>
            </a:r>
          </a:p>
          <a:p>
            <a:pPr marL="800100" lvl="1" indent="-342900">
              <a:lnSpc>
                <a:spcPct val="90000"/>
              </a:lnSpc>
              <a:buFont typeface="Arial" pitchFamily="34" charset="0"/>
              <a:buChar char="•"/>
              <a:defRPr/>
            </a:pPr>
            <a:r>
              <a:rPr lang="tr-TR" b="1" dirty="0" err="1">
                <a:solidFill>
                  <a:schemeClr val="accent4">
                    <a:lumMod val="20000"/>
                    <a:lumOff val="80000"/>
                  </a:schemeClr>
                </a:solidFill>
                <a:sym typeface="Symbol" pitchFamily="18" charset="2"/>
              </a:rPr>
              <a:t>Add</a:t>
            </a:r>
            <a:r>
              <a:rPr lang="tr-TR" b="1" dirty="0">
                <a:solidFill>
                  <a:schemeClr val="accent4">
                    <a:lumMod val="20000"/>
                    <a:lumOff val="80000"/>
                  </a:schemeClr>
                </a:solidFill>
                <a:sym typeface="Symbol" pitchFamily="18" charset="2"/>
              </a:rPr>
              <a:t>-</a:t>
            </a:r>
            <a:r>
              <a:rPr lang="tr-TR" b="1" dirty="0" err="1">
                <a:solidFill>
                  <a:schemeClr val="accent4">
                    <a:lumMod val="20000"/>
                    <a:lumOff val="80000"/>
                  </a:schemeClr>
                </a:solidFill>
                <a:sym typeface="Symbol" pitchFamily="18" charset="2"/>
              </a:rPr>
              <a:t>back</a:t>
            </a:r>
            <a:r>
              <a:rPr lang="tr-TR" b="1" dirty="0">
                <a:solidFill>
                  <a:schemeClr val="accent4">
                    <a:lumMod val="20000"/>
                    <a:lumOff val="80000"/>
                  </a:schemeClr>
                </a:solidFill>
                <a:sym typeface="Symbol" pitchFamily="18" charset="2"/>
              </a:rPr>
              <a:t> tedaviye gerek yok </a:t>
            </a:r>
          </a:p>
          <a:p>
            <a:pPr marL="457200" indent="-457200">
              <a:lnSpc>
                <a:spcPct val="90000"/>
              </a:lnSpc>
              <a:buFont typeface="Arial" pitchFamily="34" charset="0"/>
              <a:buChar char="•"/>
              <a:defRPr/>
            </a:pPr>
            <a:r>
              <a:rPr lang="tr-TR" sz="2800" b="1" dirty="0">
                <a:solidFill>
                  <a:schemeClr val="bg1"/>
                </a:solidFill>
              </a:rPr>
              <a:t>GnRHa </a:t>
            </a:r>
            <a:r>
              <a:rPr lang="tr-TR" sz="2800" b="1" dirty="0">
                <a:solidFill>
                  <a:schemeClr val="bg1"/>
                </a:solidFill>
                <a:sym typeface="Symbol" pitchFamily="18" charset="2"/>
              </a:rPr>
              <a:t> 6 ay</a:t>
            </a:r>
          </a:p>
          <a:p>
            <a:pPr marL="800100" lvl="1" indent="-342900">
              <a:lnSpc>
                <a:spcPct val="90000"/>
              </a:lnSpc>
              <a:buFont typeface="Arial" pitchFamily="34" charset="0"/>
              <a:buChar char="•"/>
              <a:defRPr/>
            </a:pPr>
            <a:r>
              <a:rPr lang="tr-TR" b="1" dirty="0">
                <a:solidFill>
                  <a:schemeClr val="accent4">
                    <a:lumMod val="20000"/>
                    <a:lumOff val="80000"/>
                  </a:schemeClr>
                </a:solidFill>
                <a:sym typeface="Symbol" pitchFamily="18" charset="2"/>
              </a:rPr>
              <a:t>Add-back (</a:t>
            </a:r>
            <a:r>
              <a:rPr lang="en-US" b="1" dirty="0">
                <a:solidFill>
                  <a:schemeClr val="accent4">
                    <a:lumMod val="20000"/>
                    <a:lumOff val="80000"/>
                  </a:schemeClr>
                </a:solidFill>
                <a:sym typeface="Symbol" pitchFamily="18" charset="2"/>
              </a:rPr>
              <a:t>Op</a:t>
            </a:r>
            <a:r>
              <a:rPr lang="tr-TR" b="1" dirty="0" err="1">
                <a:solidFill>
                  <a:schemeClr val="accent4">
                    <a:lumMod val="20000"/>
                    <a:lumOff val="80000"/>
                  </a:schemeClr>
                </a:solidFill>
                <a:sym typeface="Symbol" pitchFamily="18" charset="2"/>
              </a:rPr>
              <a:t>siyonel</a:t>
            </a:r>
            <a:r>
              <a:rPr lang="tr-TR" b="1" dirty="0">
                <a:solidFill>
                  <a:schemeClr val="accent4">
                    <a:lumMod val="20000"/>
                    <a:lumOff val="80000"/>
                  </a:schemeClr>
                </a:solidFill>
                <a:sym typeface="Symbol" pitchFamily="18" charset="2"/>
              </a:rPr>
              <a:t>), Ca</a:t>
            </a:r>
          </a:p>
          <a:p>
            <a:pPr marL="457200" indent="-457200">
              <a:lnSpc>
                <a:spcPct val="90000"/>
              </a:lnSpc>
              <a:buFont typeface="Arial" pitchFamily="34" charset="0"/>
              <a:buChar char="•"/>
              <a:defRPr/>
            </a:pPr>
            <a:r>
              <a:rPr lang="tr-TR" sz="2800" b="1" dirty="0">
                <a:solidFill>
                  <a:schemeClr val="bg1"/>
                </a:solidFill>
              </a:rPr>
              <a:t>GnRHa </a:t>
            </a:r>
            <a:r>
              <a:rPr lang="en-US" sz="2800" b="1" dirty="0">
                <a:solidFill>
                  <a:schemeClr val="bg1"/>
                </a:solidFill>
                <a:sym typeface="Symbol" pitchFamily="18" charset="2"/>
              </a:rPr>
              <a:t>&gt;</a:t>
            </a:r>
            <a:r>
              <a:rPr lang="tr-TR" sz="2800" b="1" dirty="0">
                <a:solidFill>
                  <a:schemeClr val="bg1"/>
                </a:solidFill>
                <a:sym typeface="Symbol" pitchFamily="18" charset="2"/>
              </a:rPr>
              <a:t> 6 ay</a:t>
            </a:r>
            <a:r>
              <a:rPr lang="en-US" sz="2800" b="1" dirty="0">
                <a:solidFill>
                  <a:schemeClr val="bg1"/>
                </a:solidFill>
                <a:sym typeface="Symbol" pitchFamily="18" charset="2"/>
              </a:rPr>
              <a:t> </a:t>
            </a:r>
            <a:r>
              <a:rPr lang="tr-TR" sz="2800" b="1" dirty="0">
                <a:solidFill>
                  <a:schemeClr val="bg1"/>
                </a:solidFill>
                <a:sym typeface="Symbol" pitchFamily="18" charset="2"/>
              </a:rPr>
              <a:t>ya da yeniden tedavi</a:t>
            </a:r>
            <a:endParaRPr lang="en-US" sz="2800" b="1" dirty="0">
              <a:solidFill>
                <a:schemeClr val="bg1"/>
              </a:solidFill>
              <a:sym typeface="Symbol" pitchFamily="18" charset="2"/>
            </a:endParaRPr>
          </a:p>
          <a:p>
            <a:pPr marL="800100" lvl="1" indent="-342900">
              <a:lnSpc>
                <a:spcPct val="90000"/>
              </a:lnSpc>
              <a:buFont typeface="Arial" pitchFamily="34" charset="0"/>
              <a:buChar char="•"/>
              <a:defRPr/>
            </a:pPr>
            <a:r>
              <a:rPr lang="tr-TR" b="1" dirty="0">
                <a:solidFill>
                  <a:schemeClr val="accent4">
                    <a:lumMod val="20000"/>
                    <a:lumOff val="80000"/>
                  </a:schemeClr>
                </a:solidFill>
                <a:sym typeface="Symbol" pitchFamily="18" charset="2"/>
              </a:rPr>
              <a:t>Zorunlu</a:t>
            </a:r>
            <a:r>
              <a:rPr lang="en-US" b="1" dirty="0">
                <a:solidFill>
                  <a:schemeClr val="accent4">
                    <a:lumMod val="20000"/>
                    <a:lumOff val="80000"/>
                  </a:schemeClr>
                </a:solidFill>
                <a:sym typeface="Symbol" pitchFamily="18" charset="2"/>
              </a:rPr>
              <a:t> Add-back, Ca, </a:t>
            </a:r>
            <a:r>
              <a:rPr lang="tr-TR" b="1" dirty="0">
                <a:solidFill>
                  <a:schemeClr val="accent4">
                    <a:lumMod val="20000"/>
                    <a:lumOff val="80000"/>
                  </a:schemeClr>
                </a:solidFill>
                <a:sym typeface="Symbol" pitchFamily="18" charset="2"/>
              </a:rPr>
              <a:t>KMY</a:t>
            </a:r>
          </a:p>
          <a:p>
            <a:pPr marL="800100" lvl="1" indent="-342900">
              <a:lnSpc>
                <a:spcPct val="90000"/>
              </a:lnSpc>
              <a:buFont typeface="Arial" pitchFamily="34" charset="0"/>
              <a:buChar char="•"/>
              <a:defRPr/>
            </a:pPr>
            <a:endParaRPr lang="tr-TR" b="1" dirty="0">
              <a:solidFill>
                <a:schemeClr val="bg1"/>
              </a:solidFill>
              <a:sym typeface="Symbol" pitchFamily="18" charset="2"/>
            </a:endParaRPr>
          </a:p>
        </p:txBody>
      </p:sp>
      <p:pic>
        <p:nvPicPr>
          <p:cNvPr id="80901" name="Picture 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6325" y="836613"/>
            <a:ext cx="7804150" cy="30972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2F4D71"/>
                  </a:outerShdw>
                </a:effectLst>
              </a14:hiddenEffects>
            </a:ext>
          </a:extLst>
        </p:spPr>
      </p:pic>
      <p:sp>
        <p:nvSpPr>
          <p:cNvPr id="80902" name="Rectangle 2"/>
          <p:cNvSpPr txBox="1">
            <a:spLocks noChangeArrowheads="1"/>
          </p:cNvSpPr>
          <p:nvPr/>
        </p:nvSpPr>
        <p:spPr bwMode="auto">
          <a:xfrm>
            <a:off x="2133600" y="4270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tr-TR" sz="4400" dirty="0" err="1">
                <a:solidFill>
                  <a:srgbClr val="FF0000"/>
                </a:solidFill>
                <a:latin typeface="Calibri" panose="020F0502020204030204" pitchFamily="34" charset="0"/>
              </a:rPr>
              <a:t>Add-Back</a:t>
            </a:r>
            <a:r>
              <a:rPr lang="tr-TR" sz="4400" dirty="0">
                <a:solidFill>
                  <a:srgbClr val="FF0000"/>
                </a:solidFill>
                <a:latin typeface="Calibri" panose="020F0502020204030204" pitchFamily="34" charset="0"/>
              </a:rPr>
              <a:t> </a:t>
            </a:r>
            <a:r>
              <a:rPr lang="en-US" sz="4400" dirty="0" err="1">
                <a:solidFill>
                  <a:srgbClr val="FF0000"/>
                </a:solidFill>
                <a:latin typeface="Calibri" panose="020F0502020204030204" pitchFamily="34" charset="0"/>
              </a:rPr>
              <a:t>Te</a:t>
            </a:r>
            <a:r>
              <a:rPr lang="tr-TR" sz="4400" dirty="0">
                <a:solidFill>
                  <a:srgbClr val="FF0000"/>
                </a:solidFill>
                <a:latin typeface="Calibri" panose="020F0502020204030204" pitchFamily="34" charset="0"/>
              </a:rPr>
              <a:t>d</a:t>
            </a:r>
            <a:r>
              <a:rPr lang="en-US" sz="4400" dirty="0">
                <a:solidFill>
                  <a:srgbClr val="FF0000"/>
                </a:solidFill>
                <a:latin typeface="Calibri" panose="020F0502020204030204" pitchFamily="34" charset="0"/>
              </a:rPr>
              <a:t>a</a:t>
            </a:r>
            <a:r>
              <a:rPr lang="tr-TR" sz="4400" dirty="0">
                <a:solidFill>
                  <a:srgbClr val="FF0000"/>
                </a:solidFill>
                <a:latin typeface="Calibri" panose="020F0502020204030204" pitchFamily="34" charset="0"/>
              </a:rPr>
              <a:t>v</a:t>
            </a:r>
            <a:r>
              <a:rPr lang="en-US" sz="4400" dirty="0" err="1">
                <a:solidFill>
                  <a:srgbClr val="FF0000"/>
                </a:solidFill>
                <a:latin typeface="Calibri" panose="020F0502020204030204" pitchFamily="34" charset="0"/>
              </a:rPr>
              <a:t>i</a:t>
            </a:r>
            <a:endParaRPr lang="en-US" sz="4400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80903" name="TextBox 4"/>
          <p:cNvSpPr txBox="1">
            <a:spLocks noChangeArrowheads="1"/>
          </p:cNvSpPr>
          <p:nvPr/>
        </p:nvSpPr>
        <p:spPr bwMode="auto">
          <a:xfrm>
            <a:off x="8861425" y="6457950"/>
            <a:ext cx="1843088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sz="1600">
                <a:solidFill>
                  <a:srgbClr val="FF0000"/>
                </a:solidFill>
              </a:rPr>
              <a:t>Eric S. Surrey, 2010</a:t>
            </a:r>
          </a:p>
        </p:txBody>
      </p:sp>
      <p:sp>
        <p:nvSpPr>
          <p:cNvPr id="6" name="5 Metin kutusu"/>
          <p:cNvSpPr txBox="1"/>
          <p:nvPr/>
        </p:nvSpPr>
        <p:spPr>
          <a:xfrm>
            <a:off x="6672064" y="1340768"/>
            <a:ext cx="2952328" cy="215444"/>
          </a:xfrm>
          <a:prstGeom prst="rect">
            <a:avLst/>
          </a:prstGeom>
          <a:solidFill>
            <a:schemeClr val="bg1"/>
          </a:solidFill>
        </p:spPr>
        <p:txBody>
          <a:bodyPr wrap="square" tIns="0" bIns="0" rtlCol="0">
            <a:spAutoFit/>
          </a:bodyPr>
          <a:lstStyle/>
          <a:p>
            <a:r>
              <a:rPr lang="tr-TR" sz="1400" dirty="0"/>
              <a:t>      6 aylık	                12 aylık</a:t>
            </a:r>
          </a:p>
        </p:txBody>
      </p:sp>
      <p:sp>
        <p:nvSpPr>
          <p:cNvPr id="7" name="6 Metin kutusu"/>
          <p:cNvSpPr txBox="1"/>
          <p:nvPr/>
        </p:nvSpPr>
        <p:spPr>
          <a:xfrm>
            <a:off x="2423592" y="1628801"/>
            <a:ext cx="4464496" cy="2067677"/>
          </a:xfrm>
          <a:prstGeom prst="rect">
            <a:avLst/>
          </a:prstGeom>
          <a:solidFill>
            <a:schemeClr val="bg1"/>
          </a:solidFill>
        </p:spPr>
        <p:txBody>
          <a:bodyPr wrap="square" tIns="36000" bIns="0" rtlCol="0">
            <a:spAutoFit/>
          </a:bodyPr>
          <a:lstStyle/>
          <a:p>
            <a:r>
              <a:rPr lang="tr-TR" sz="1200" b="1" dirty="0" err="1"/>
              <a:t>Medroksiprogesteron</a:t>
            </a:r>
            <a:r>
              <a:rPr lang="tr-TR" sz="1200" b="1" dirty="0"/>
              <a:t> asetat (MPA)</a:t>
            </a:r>
          </a:p>
          <a:p>
            <a:r>
              <a:rPr lang="tr-TR" sz="1200" b="1" dirty="0" err="1"/>
              <a:t>Noretindron</a:t>
            </a:r>
            <a:r>
              <a:rPr lang="tr-TR" sz="1200" b="1" dirty="0"/>
              <a:t> asetat (</a:t>
            </a:r>
            <a:r>
              <a:rPr lang="tr-TR" sz="1200" b="1" dirty="0" err="1"/>
              <a:t>NEt</a:t>
            </a:r>
            <a:r>
              <a:rPr lang="tr-TR" sz="1200" b="1" dirty="0"/>
              <a:t>)</a:t>
            </a:r>
          </a:p>
          <a:p>
            <a:r>
              <a:rPr lang="tr-TR" sz="1200" b="1" dirty="0" err="1"/>
              <a:t>NEt</a:t>
            </a:r>
            <a:r>
              <a:rPr lang="tr-TR" sz="1200" b="1" dirty="0"/>
              <a:t> + sodyum </a:t>
            </a:r>
            <a:r>
              <a:rPr lang="tr-TR" sz="1200" b="1" dirty="0" err="1"/>
              <a:t>etidronat</a:t>
            </a:r>
            <a:endParaRPr lang="tr-TR" sz="1200" b="1" dirty="0"/>
          </a:p>
          <a:p>
            <a:r>
              <a:rPr lang="tr-TR" sz="1200" b="1" dirty="0" err="1"/>
              <a:t>Medrogesteron</a:t>
            </a:r>
            <a:endParaRPr lang="tr-TR" sz="1200" b="1" dirty="0"/>
          </a:p>
          <a:p>
            <a:r>
              <a:rPr lang="tr-TR" sz="1200" b="1" dirty="0" err="1"/>
              <a:t>Etinil</a:t>
            </a:r>
            <a:r>
              <a:rPr lang="tr-TR" sz="1200" b="1" dirty="0"/>
              <a:t> </a:t>
            </a:r>
            <a:r>
              <a:rPr lang="tr-TR" sz="1200" b="1" dirty="0" err="1"/>
              <a:t>östradiol</a:t>
            </a:r>
            <a:r>
              <a:rPr lang="tr-TR" sz="1200" b="1" dirty="0"/>
              <a:t> + </a:t>
            </a:r>
            <a:r>
              <a:rPr lang="tr-TR" sz="1200" b="1" dirty="0" err="1"/>
              <a:t>desogestrel</a:t>
            </a:r>
            <a:endParaRPr lang="tr-TR" sz="1200" b="1" dirty="0"/>
          </a:p>
          <a:p>
            <a:r>
              <a:rPr lang="tr-TR" sz="1200" b="1" dirty="0"/>
              <a:t>17 </a:t>
            </a:r>
            <a:r>
              <a:rPr lang="el-GR" sz="1200" b="1" dirty="0"/>
              <a:t>β</a:t>
            </a:r>
            <a:r>
              <a:rPr lang="tr-TR" sz="1200" b="1" dirty="0"/>
              <a:t> </a:t>
            </a:r>
            <a:r>
              <a:rPr lang="tr-TR" sz="1200" b="1" dirty="0" err="1"/>
              <a:t>Östradiol</a:t>
            </a:r>
            <a:r>
              <a:rPr lang="tr-TR" sz="1200" b="1" dirty="0"/>
              <a:t> + </a:t>
            </a:r>
            <a:r>
              <a:rPr lang="tr-TR" sz="1200" b="1" dirty="0" err="1"/>
              <a:t>NEt</a:t>
            </a:r>
            <a:endParaRPr lang="tr-TR" sz="1200" b="1" dirty="0"/>
          </a:p>
          <a:p>
            <a:r>
              <a:rPr lang="tr-TR" sz="1200" b="1" dirty="0"/>
              <a:t>17 </a:t>
            </a:r>
            <a:r>
              <a:rPr lang="el-GR" sz="1200" b="1" dirty="0"/>
              <a:t>β</a:t>
            </a:r>
            <a:r>
              <a:rPr lang="tr-TR" sz="1200" b="1" dirty="0"/>
              <a:t> </a:t>
            </a:r>
            <a:r>
              <a:rPr lang="tr-TR" sz="1200" b="1" dirty="0" err="1"/>
              <a:t>Östradiol</a:t>
            </a:r>
            <a:r>
              <a:rPr lang="tr-TR" sz="1200" b="1" dirty="0"/>
              <a:t> + MPA</a:t>
            </a:r>
          </a:p>
          <a:p>
            <a:r>
              <a:rPr lang="tr-TR" sz="1200" b="1" dirty="0" err="1"/>
              <a:t>Konjuge</a:t>
            </a:r>
            <a:r>
              <a:rPr lang="tr-TR" sz="1200" b="1" dirty="0"/>
              <a:t> at östrojenleri (CEE) + </a:t>
            </a:r>
            <a:r>
              <a:rPr lang="tr-TR" sz="1200" b="1" dirty="0" err="1"/>
              <a:t>NEt</a:t>
            </a:r>
            <a:endParaRPr lang="tr-TR" sz="1200" b="1" dirty="0"/>
          </a:p>
          <a:p>
            <a:r>
              <a:rPr lang="tr-TR" sz="1200" b="1" dirty="0"/>
              <a:t>CEE + MPA</a:t>
            </a:r>
          </a:p>
          <a:p>
            <a:r>
              <a:rPr lang="tr-TR" sz="1200" b="1" dirty="0" err="1"/>
              <a:t>Promegestron</a:t>
            </a:r>
            <a:r>
              <a:rPr lang="tr-TR" sz="1200" b="1" dirty="0"/>
              <a:t> + 17 </a:t>
            </a:r>
            <a:r>
              <a:rPr lang="el-GR" sz="1200" b="1" dirty="0"/>
              <a:t>β</a:t>
            </a:r>
            <a:r>
              <a:rPr lang="tr-TR" sz="1200" b="1" dirty="0"/>
              <a:t> </a:t>
            </a:r>
            <a:r>
              <a:rPr lang="tr-TR" sz="1200" b="1" dirty="0" err="1"/>
              <a:t>Östradiol</a:t>
            </a:r>
            <a:r>
              <a:rPr lang="tr-TR" sz="1200" b="1" dirty="0"/>
              <a:t> </a:t>
            </a:r>
          </a:p>
          <a:p>
            <a:r>
              <a:rPr lang="tr-TR" sz="1200" b="1" dirty="0" err="1"/>
              <a:t>Tibolon</a:t>
            </a:r>
            <a:endParaRPr lang="tr-TR" sz="1200" b="1" dirty="0"/>
          </a:p>
        </p:txBody>
      </p:sp>
    </p:spTree>
    <p:extLst>
      <p:ext uri="{BB962C8B-B14F-4D97-AF65-F5344CB8AC3E}">
        <p14:creationId xmlns:p14="http://schemas.microsoft.com/office/powerpoint/2010/main" val="24720455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Başlık 1"/>
          <p:cNvSpPr>
            <a:spLocks noGrp="1"/>
          </p:cNvSpPr>
          <p:nvPr>
            <p:ph type="title"/>
          </p:nvPr>
        </p:nvSpPr>
        <p:spPr>
          <a:xfrm>
            <a:off x="814157" y="274638"/>
            <a:ext cx="10551473" cy="1143000"/>
          </a:xfrm>
        </p:spPr>
        <p:txBody>
          <a:bodyPr>
            <a:normAutofit/>
          </a:bodyPr>
          <a:lstStyle/>
          <a:p>
            <a:r>
              <a:rPr lang="tr-TR" sz="2800" dirty="0">
                <a:solidFill>
                  <a:srgbClr val="FF5050"/>
                </a:solidFill>
              </a:rPr>
              <a:t>Kronik </a:t>
            </a:r>
            <a:r>
              <a:rPr lang="tr-TR" sz="2800" dirty="0" err="1">
                <a:solidFill>
                  <a:srgbClr val="FF5050"/>
                </a:solidFill>
              </a:rPr>
              <a:t>pelvik</a:t>
            </a:r>
            <a:r>
              <a:rPr lang="tr-TR" sz="2800" dirty="0">
                <a:solidFill>
                  <a:srgbClr val="FF5050"/>
                </a:solidFill>
              </a:rPr>
              <a:t> ağrısı bulunan evre </a:t>
            </a:r>
            <a:r>
              <a:rPr lang="en-GB" sz="2800" dirty="0">
                <a:solidFill>
                  <a:srgbClr val="FF5050"/>
                </a:solidFill>
              </a:rPr>
              <a:t>IV </a:t>
            </a:r>
            <a:r>
              <a:rPr lang="en-GB" sz="2800" dirty="0" err="1">
                <a:solidFill>
                  <a:srgbClr val="FF5050"/>
                </a:solidFill>
              </a:rPr>
              <a:t>endometriozis</a:t>
            </a:r>
            <a:r>
              <a:rPr lang="tr-TR" sz="2800" dirty="0" err="1">
                <a:solidFill>
                  <a:srgbClr val="FF5050"/>
                </a:solidFill>
              </a:rPr>
              <a:t>li</a:t>
            </a:r>
            <a:r>
              <a:rPr lang="tr-TR" sz="2800" dirty="0">
                <a:solidFill>
                  <a:srgbClr val="FF5050"/>
                </a:solidFill>
              </a:rPr>
              <a:t> hastalarda (n: 5) </a:t>
            </a:r>
            <a:r>
              <a:rPr lang="tr-TR" sz="2800" dirty="0" smtClean="0">
                <a:solidFill>
                  <a:srgbClr val="FF5050"/>
                </a:solidFill>
              </a:rPr>
              <a:t/>
            </a:r>
            <a:br>
              <a:rPr lang="tr-TR" sz="2800" dirty="0" smtClean="0">
                <a:solidFill>
                  <a:srgbClr val="FF5050"/>
                </a:solidFill>
              </a:rPr>
            </a:br>
            <a:r>
              <a:rPr lang="tr-TR" sz="2800" dirty="0" smtClean="0">
                <a:solidFill>
                  <a:srgbClr val="FF5050"/>
                </a:solidFill>
              </a:rPr>
              <a:t>10 </a:t>
            </a:r>
            <a:r>
              <a:rPr lang="tr-TR" sz="2800" dirty="0">
                <a:solidFill>
                  <a:srgbClr val="FF5050"/>
                </a:solidFill>
              </a:rPr>
              <a:t>yıl süreyle uygulanan </a:t>
            </a:r>
            <a:r>
              <a:rPr lang="en-GB" sz="2800" dirty="0">
                <a:solidFill>
                  <a:srgbClr val="FF5050"/>
                </a:solidFill>
              </a:rPr>
              <a:t>l</a:t>
            </a:r>
            <a:r>
              <a:rPr lang="tr-TR" sz="2800" dirty="0">
                <a:solidFill>
                  <a:srgbClr val="FF5050"/>
                </a:solidFill>
              </a:rPr>
              <a:t>ö</a:t>
            </a:r>
            <a:r>
              <a:rPr lang="en-GB" sz="2800" dirty="0" err="1">
                <a:solidFill>
                  <a:srgbClr val="FF5050"/>
                </a:solidFill>
              </a:rPr>
              <a:t>prolid</a:t>
            </a:r>
            <a:r>
              <a:rPr lang="en-GB" sz="2800" dirty="0">
                <a:solidFill>
                  <a:srgbClr val="FF5050"/>
                </a:solidFill>
              </a:rPr>
              <a:t> a</a:t>
            </a:r>
            <a:r>
              <a:rPr lang="tr-TR" sz="2800" dirty="0">
                <a:solidFill>
                  <a:srgbClr val="FF5050"/>
                </a:solidFill>
              </a:rPr>
              <a:t>s</a:t>
            </a:r>
            <a:r>
              <a:rPr lang="en-GB" sz="2800" dirty="0" err="1">
                <a:solidFill>
                  <a:srgbClr val="FF5050"/>
                </a:solidFill>
              </a:rPr>
              <a:t>etat</a:t>
            </a:r>
            <a:r>
              <a:rPr lang="tr-TR" sz="2800" dirty="0">
                <a:solidFill>
                  <a:srgbClr val="FF5050"/>
                </a:solidFill>
              </a:rPr>
              <a:t> ve</a:t>
            </a:r>
            <a:r>
              <a:rPr lang="en-GB" sz="2800" dirty="0">
                <a:solidFill>
                  <a:srgbClr val="FF5050"/>
                </a:solidFill>
              </a:rPr>
              <a:t> hormonal</a:t>
            </a:r>
            <a:r>
              <a:rPr lang="tr-TR" sz="2800" dirty="0">
                <a:solidFill>
                  <a:srgbClr val="FF5050"/>
                </a:solidFill>
              </a:rPr>
              <a:t> </a:t>
            </a:r>
            <a:r>
              <a:rPr lang="en-GB" sz="2800" dirty="0">
                <a:solidFill>
                  <a:srgbClr val="FF5050"/>
                </a:solidFill>
              </a:rPr>
              <a:t>add-back</a:t>
            </a:r>
            <a:r>
              <a:rPr lang="tr-TR" sz="2800" dirty="0">
                <a:solidFill>
                  <a:srgbClr val="FF5050"/>
                </a:solidFill>
              </a:rPr>
              <a:t> tedavisi</a:t>
            </a:r>
            <a:endParaRPr lang="en-GB" sz="2800" dirty="0">
              <a:solidFill>
                <a:srgbClr val="FF5050"/>
              </a:solidFill>
            </a:endParaRPr>
          </a:p>
        </p:txBody>
      </p:sp>
      <p:sp>
        <p:nvSpPr>
          <p:cNvPr id="81924" name="Metin kutusu 3"/>
          <p:cNvSpPr txBox="1">
            <a:spLocks noChangeArrowheads="1"/>
          </p:cNvSpPr>
          <p:nvPr/>
        </p:nvSpPr>
        <p:spPr bwMode="auto">
          <a:xfrm>
            <a:off x="7820026" y="6488114"/>
            <a:ext cx="28305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GB" sz="1800">
                <a:solidFill>
                  <a:srgbClr val="FF0000"/>
                </a:solidFill>
              </a:rPr>
              <a:t>Mohamed A. Bedaiwy, 2006</a:t>
            </a:r>
          </a:p>
        </p:txBody>
      </p:sp>
      <p:pic>
        <p:nvPicPr>
          <p:cNvPr id="8192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9151" y="1674813"/>
            <a:ext cx="5095875" cy="4133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Başlık 1"/>
          <p:cNvSpPr txBox="1">
            <a:spLocks/>
          </p:cNvSpPr>
          <p:nvPr/>
        </p:nvSpPr>
        <p:spPr bwMode="auto">
          <a:xfrm>
            <a:off x="3431704" y="1700808"/>
            <a:ext cx="1224136" cy="2880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tr-TR" b="1" dirty="0">
                <a:solidFill>
                  <a:srgbClr val="FF5050"/>
                </a:solidFill>
                <a:latin typeface="Arial Narrow" pitchFamily="34" charset="0"/>
                <a:ea typeface="+mj-ea"/>
                <a:cs typeface="Arial" pitchFamily="34" charset="0"/>
              </a:rPr>
              <a:t>ŞEKİL 1</a:t>
            </a:r>
            <a:endParaRPr lang="en-GB" b="1" dirty="0">
              <a:solidFill>
                <a:srgbClr val="FF5050"/>
              </a:solidFill>
              <a:latin typeface="Arial Narrow" pitchFamily="34" charset="0"/>
              <a:ea typeface="+mj-ea"/>
              <a:cs typeface="Arial" pitchFamily="34" charset="0"/>
            </a:endParaRPr>
          </a:p>
        </p:txBody>
      </p:sp>
      <p:sp>
        <p:nvSpPr>
          <p:cNvPr id="8" name="7 Metin kutusu"/>
          <p:cNvSpPr txBox="1"/>
          <p:nvPr/>
        </p:nvSpPr>
        <p:spPr>
          <a:xfrm>
            <a:off x="7176120" y="2852936"/>
            <a:ext cx="1152128" cy="7848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tr-TR" sz="1200" dirty="0" err="1"/>
              <a:t>Femur</a:t>
            </a:r>
            <a:r>
              <a:rPr lang="tr-TR" sz="1200" dirty="0"/>
              <a:t> boynu</a:t>
            </a:r>
          </a:p>
          <a:p>
            <a:pPr>
              <a:lnSpc>
                <a:spcPct val="125000"/>
              </a:lnSpc>
            </a:pPr>
            <a:r>
              <a:rPr lang="tr-TR" sz="1200" dirty="0"/>
              <a:t>Total kalça</a:t>
            </a:r>
          </a:p>
          <a:p>
            <a:pPr>
              <a:lnSpc>
                <a:spcPct val="125000"/>
              </a:lnSpc>
            </a:pPr>
            <a:r>
              <a:rPr lang="tr-TR" sz="1200" dirty="0" err="1"/>
              <a:t>Lomber</a:t>
            </a:r>
            <a:r>
              <a:rPr lang="tr-TR" sz="1200" dirty="0"/>
              <a:t> omur</a:t>
            </a:r>
          </a:p>
        </p:txBody>
      </p:sp>
      <p:sp>
        <p:nvSpPr>
          <p:cNvPr id="11" name="10 Metin kutusu"/>
          <p:cNvSpPr txBox="1"/>
          <p:nvPr/>
        </p:nvSpPr>
        <p:spPr>
          <a:xfrm>
            <a:off x="3431704" y="2132856"/>
            <a:ext cx="4824536" cy="7848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tr-TR" dirty="0" err="1"/>
              <a:t>Lomber</a:t>
            </a:r>
            <a:r>
              <a:rPr lang="tr-TR" dirty="0"/>
              <a:t> omur, </a:t>
            </a:r>
            <a:r>
              <a:rPr lang="tr-TR" dirty="0" err="1"/>
              <a:t>femur</a:t>
            </a:r>
            <a:r>
              <a:rPr lang="tr-TR" dirty="0"/>
              <a:t> boynu ve total kalçada DEXA ile ölçülen ortalama KMY </a:t>
            </a:r>
          </a:p>
        </p:txBody>
      </p:sp>
      <p:sp>
        <p:nvSpPr>
          <p:cNvPr id="13" name="12 Metin kutusu"/>
          <p:cNvSpPr txBox="1"/>
          <p:nvPr/>
        </p:nvSpPr>
        <p:spPr>
          <a:xfrm>
            <a:off x="5159896" y="5517233"/>
            <a:ext cx="1584176" cy="3231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tr-TR" sz="1200" dirty="0"/>
              <a:t>İzleme süresi (yıl)</a:t>
            </a:r>
          </a:p>
        </p:txBody>
      </p:sp>
      <p:sp>
        <p:nvSpPr>
          <p:cNvPr id="14" name="13 Metin kutusu"/>
          <p:cNvSpPr txBox="1"/>
          <p:nvPr/>
        </p:nvSpPr>
        <p:spPr>
          <a:xfrm rot="16200000">
            <a:off x="3197242" y="4023502"/>
            <a:ext cx="1224136" cy="3231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tr-TR" sz="1200" dirty="0"/>
              <a:t>KMY (gr/cm</a:t>
            </a:r>
            <a:r>
              <a:rPr lang="tr-TR" sz="1200" baseline="30000" dirty="0"/>
              <a:t>2</a:t>
            </a:r>
            <a:r>
              <a:rPr lang="tr-TR" sz="1200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487584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>
                <a:solidFill>
                  <a:srgbClr val="FF0000"/>
                </a:solidFill>
              </a:rPr>
              <a:t>Aromataz</a:t>
            </a:r>
            <a:r>
              <a:rPr lang="tr-TR" dirty="0" smtClean="0">
                <a:solidFill>
                  <a:srgbClr val="FF0000"/>
                </a:solidFill>
              </a:rPr>
              <a:t> İnhibitörleri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" name="Dikdörtgen 3"/>
          <p:cNvSpPr/>
          <p:nvPr/>
        </p:nvSpPr>
        <p:spPr>
          <a:xfrm>
            <a:off x="1703512" y="6156594"/>
            <a:ext cx="871296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600" dirty="0">
                <a:solidFill>
                  <a:srgbClr val="C00000"/>
                </a:solidFill>
                <a:hlinkClick r:id="rId2"/>
              </a:rPr>
              <a:t>ESHRE guideline: management of women with endometriosis</a:t>
            </a:r>
            <a:r>
              <a:rPr lang="tr-TR" sz="1600" dirty="0">
                <a:solidFill>
                  <a:srgbClr val="C00000"/>
                </a:solidFill>
              </a:rPr>
              <a:t>.</a:t>
            </a:r>
            <a:endParaRPr lang="en-US" sz="1600" dirty="0"/>
          </a:p>
          <a:p>
            <a:pPr algn="r"/>
            <a:r>
              <a:rPr lang="en-US" sz="1600" dirty="0"/>
              <a:t>Hum </a:t>
            </a:r>
            <a:r>
              <a:rPr lang="en-US" sz="1600" dirty="0" err="1"/>
              <a:t>Reprod</a:t>
            </a:r>
            <a:r>
              <a:rPr lang="en-US" sz="1600" dirty="0"/>
              <a:t>. </a:t>
            </a:r>
            <a:r>
              <a:rPr lang="en-US" sz="1600" b="1" dirty="0"/>
              <a:t>2014</a:t>
            </a:r>
            <a:r>
              <a:rPr lang="en-US" sz="1600" dirty="0"/>
              <a:t> Mar;29(3):400-12</a:t>
            </a:r>
          </a:p>
        </p:txBody>
      </p:sp>
      <p:pic>
        <p:nvPicPr>
          <p:cNvPr id="5" name="Resim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3" y="2276872"/>
            <a:ext cx="8685889" cy="2160240"/>
          </a:xfrm>
          <a:prstGeom prst="rect">
            <a:avLst/>
          </a:prstGeom>
        </p:spPr>
      </p:pic>
      <p:sp>
        <p:nvSpPr>
          <p:cNvPr id="6" name="Dikdörtgen 5"/>
          <p:cNvSpPr/>
          <p:nvPr/>
        </p:nvSpPr>
        <p:spPr>
          <a:xfrm>
            <a:off x="830440" y="5184486"/>
            <a:ext cx="1020952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u="sng" dirty="0">
                <a:solidFill>
                  <a:srgbClr val="0000FF"/>
                </a:solidFill>
                <a:latin typeface="AdvOTaf232193"/>
              </a:rPr>
              <a:t>Due to the severe side effects, aromatase inhibitors should only be</a:t>
            </a:r>
            <a:r>
              <a:rPr lang="tr-TR" sz="2000" u="sng" dirty="0">
                <a:solidFill>
                  <a:srgbClr val="0000FF"/>
                </a:solidFill>
                <a:latin typeface="AdvOTaf232193"/>
              </a:rPr>
              <a:t> </a:t>
            </a:r>
            <a:r>
              <a:rPr lang="en-US" sz="2000" u="sng" dirty="0">
                <a:solidFill>
                  <a:srgbClr val="0000FF"/>
                </a:solidFill>
                <a:latin typeface="AdvOTaf232193"/>
              </a:rPr>
              <a:t>prescribed to women</a:t>
            </a:r>
            <a:r>
              <a:rPr lang="tr-TR" sz="2000" u="sng" dirty="0">
                <a:solidFill>
                  <a:srgbClr val="0000FF"/>
                </a:solidFill>
                <a:latin typeface="AdvOTaf232193"/>
              </a:rPr>
              <a:t> </a:t>
            </a:r>
            <a:r>
              <a:rPr lang="en-US" sz="2000" u="sng" dirty="0">
                <a:solidFill>
                  <a:srgbClr val="0000FF"/>
                </a:solidFill>
                <a:latin typeface="AdvOTaf232193"/>
              </a:rPr>
              <a:t>after all other options for medical or surgical treatment</a:t>
            </a:r>
            <a:r>
              <a:rPr lang="tr-TR" sz="2000" u="sng" dirty="0">
                <a:solidFill>
                  <a:srgbClr val="0000FF"/>
                </a:solidFill>
                <a:latin typeface="AdvOTaf232193"/>
              </a:rPr>
              <a:t> </a:t>
            </a:r>
            <a:r>
              <a:rPr lang="en-US" sz="2000" u="sng" dirty="0">
                <a:solidFill>
                  <a:srgbClr val="0000FF"/>
                </a:solidFill>
                <a:latin typeface="AdvOTaf232193"/>
              </a:rPr>
              <a:t>are exhausted.</a:t>
            </a:r>
            <a:endParaRPr lang="en-US" sz="2000" u="sng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144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>
                <a:solidFill>
                  <a:srgbClr val="FF0000"/>
                </a:solidFill>
              </a:rPr>
              <a:t>Are preoperative hormonal therapies effective for treatment of pain?</a:t>
            </a:r>
          </a:p>
        </p:txBody>
      </p:sp>
      <p:pic>
        <p:nvPicPr>
          <p:cNvPr id="5" name="İçerik Yer Tutucusu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77931" y="3068960"/>
            <a:ext cx="9011871" cy="1584176"/>
          </a:xfrm>
          <a:prstGeom prst="rect">
            <a:avLst/>
          </a:prstGeom>
        </p:spPr>
      </p:pic>
      <p:sp>
        <p:nvSpPr>
          <p:cNvPr id="4" name="Dikdörtgen 3"/>
          <p:cNvSpPr/>
          <p:nvPr/>
        </p:nvSpPr>
        <p:spPr>
          <a:xfrm>
            <a:off x="1703512" y="6156594"/>
            <a:ext cx="871296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600" dirty="0">
                <a:solidFill>
                  <a:srgbClr val="C00000"/>
                </a:solidFill>
                <a:hlinkClick r:id="rId3"/>
              </a:rPr>
              <a:t>ESHRE guideline: management of women with endometriosis</a:t>
            </a:r>
            <a:r>
              <a:rPr lang="tr-TR" sz="1600" dirty="0">
                <a:solidFill>
                  <a:srgbClr val="C00000"/>
                </a:solidFill>
              </a:rPr>
              <a:t>.</a:t>
            </a:r>
            <a:endParaRPr lang="en-US" sz="1600" dirty="0"/>
          </a:p>
          <a:p>
            <a:pPr algn="r"/>
            <a:r>
              <a:rPr lang="en-US" sz="1600" dirty="0"/>
              <a:t>Hum </a:t>
            </a:r>
            <a:r>
              <a:rPr lang="en-US" sz="1600" dirty="0" err="1"/>
              <a:t>Reprod</a:t>
            </a:r>
            <a:r>
              <a:rPr lang="en-US" sz="1600" dirty="0"/>
              <a:t>. </a:t>
            </a:r>
            <a:r>
              <a:rPr lang="en-US" sz="1600" b="1" dirty="0"/>
              <a:t>2014</a:t>
            </a:r>
            <a:r>
              <a:rPr lang="en-US" sz="1600" dirty="0"/>
              <a:t> Mar;29(3):400-12</a:t>
            </a:r>
          </a:p>
        </p:txBody>
      </p:sp>
    </p:spTree>
    <p:extLst>
      <p:ext uri="{BB962C8B-B14F-4D97-AF65-F5344CB8AC3E}">
        <p14:creationId xmlns:p14="http://schemas.microsoft.com/office/powerpoint/2010/main" val="2984988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el 1"/>
          <p:cNvSpPr txBox="1">
            <a:spLocks/>
          </p:cNvSpPr>
          <p:nvPr/>
        </p:nvSpPr>
        <p:spPr bwMode="auto">
          <a:xfrm>
            <a:off x="1616076" y="260351"/>
            <a:ext cx="8899525" cy="485775"/>
          </a:xfrm>
          <a:prstGeom prst="rect">
            <a:avLst/>
          </a:prstGeom>
        </p:spPr>
        <p:txBody>
          <a:bodyPr lIns="91428" tIns="45715" rIns="91428" bIns="45715"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>
              <a:defRPr/>
            </a:pPr>
            <a:r>
              <a:rPr lang="tr-TR" sz="2800" dirty="0">
                <a:solidFill>
                  <a:srgbClr val="FF0000"/>
                </a:solidFill>
                <a:cs typeface="Times New Roman" pitchFamily="18" charset="0"/>
              </a:rPr>
              <a:t>En sık görülen belirtiler hangileridir</a:t>
            </a:r>
            <a:r>
              <a:rPr lang="it-IT" sz="2800" dirty="0">
                <a:solidFill>
                  <a:srgbClr val="FF0000"/>
                </a:solidFill>
                <a:cs typeface="Times New Roman" pitchFamily="18" charset="0"/>
              </a:rPr>
              <a:t>?</a:t>
            </a:r>
            <a:endParaRPr lang="it-IT" sz="2800" dirty="0">
              <a:solidFill>
                <a:srgbClr val="FF0000"/>
              </a:solidFill>
            </a:endParaRPr>
          </a:p>
          <a:p>
            <a:pPr algn="ctr">
              <a:defRPr/>
            </a:pPr>
            <a:endParaRPr lang="en-US" sz="2800" dirty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grpSp>
        <p:nvGrpSpPr>
          <p:cNvPr id="2" name="Gruppo 13"/>
          <p:cNvGrpSpPr>
            <a:grpSpLocks/>
          </p:cNvGrpSpPr>
          <p:nvPr/>
        </p:nvGrpSpPr>
        <p:grpSpPr bwMode="auto">
          <a:xfrm>
            <a:off x="2711450" y="1341439"/>
            <a:ext cx="6713538" cy="5184775"/>
            <a:chOff x="1169244" y="908719"/>
            <a:chExt cx="6713546" cy="5184577"/>
          </a:xfrm>
        </p:grpSpPr>
        <p:sp>
          <p:nvSpPr>
            <p:cNvPr id="17" name="Rettangolo arrotondato 12"/>
            <p:cNvSpPr>
              <a:spLocks noChangeArrowheads="1"/>
            </p:cNvSpPr>
            <p:nvPr/>
          </p:nvSpPr>
          <p:spPr bwMode="auto">
            <a:xfrm>
              <a:off x="1253382" y="908719"/>
              <a:ext cx="6629408" cy="5184577"/>
            </a:xfrm>
            <a:prstGeom prst="roundRect">
              <a:avLst>
                <a:gd name="adj" fmla="val 16667"/>
              </a:avLst>
            </a:prstGeom>
            <a:ln>
              <a:headEnd/>
              <a:tailEnd/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/>
            <a:lstStyle/>
            <a:p>
              <a:pPr algn="ctr">
                <a:defRPr/>
              </a:pPr>
              <a:endParaRPr lang="it-IT" sz="2000">
                <a:solidFill>
                  <a:srgbClr val="FFFFFF"/>
                </a:solidFill>
                <a:latin typeface="Times New Roman" pitchFamily="18" charset="0"/>
              </a:endParaRPr>
            </a:p>
          </p:txBody>
        </p:sp>
        <p:pic>
          <p:nvPicPr>
            <p:cNvPr id="13319" name="Picture 3" descr="Deck 1 Slide 17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89163" y="1176338"/>
              <a:ext cx="4724400" cy="4295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" name="Text Box 4"/>
            <p:cNvSpPr txBox="1">
              <a:spLocks noChangeArrowheads="1"/>
            </p:cNvSpPr>
            <p:nvPr/>
          </p:nvSpPr>
          <p:spPr bwMode="auto">
            <a:xfrm>
              <a:off x="1169244" y="2132634"/>
              <a:ext cx="2106616" cy="338125"/>
            </a:xfrm>
            <a:prstGeom prst="rect">
              <a:avLst/>
            </a:prstGeom>
            <a:noFill/>
            <a:ln>
              <a:noFill/>
            </a:ln>
            <a:effectLst>
              <a:prstShdw prst="shdw17" dist="17961" dir="2700000">
                <a:srgbClr val="47476E">
                  <a:alpha val="74997"/>
                </a:srgbClr>
              </a:prstShdw>
            </a:effectLst>
            <a:extLst/>
          </p:spPr>
          <p:txBody>
            <a:bodyPr>
              <a:spAutoFit/>
            </a:bodyPr>
            <a:lstStyle>
              <a:lvl1pPr>
                <a:defRPr sz="3000" b="1" i="1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1pPr>
              <a:lvl2pPr marL="37931725" indent="-37474525">
                <a:defRPr sz="3000" b="1" i="1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2pPr>
              <a:lvl3pPr>
                <a:defRPr sz="3000" b="1" i="1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3pPr>
              <a:lvl4pPr>
                <a:defRPr sz="3000" b="1" i="1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4pPr>
              <a:lvl5pPr>
                <a:defRPr sz="3000" b="1" i="1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3000" b="1" i="1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3000" b="1" i="1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3000" b="1" i="1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3000" b="1" i="1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9pPr>
            </a:lstStyle>
            <a:p>
              <a:pPr algn="ctr">
                <a:spcBef>
                  <a:spcPct val="50000"/>
                </a:spcBef>
                <a:defRPr/>
              </a:pPr>
              <a:r>
                <a:rPr lang="en-GB" sz="1600" i="0" kern="0" dirty="0">
                  <a:solidFill>
                    <a:srgbClr val="002060"/>
                  </a:solidFill>
                </a:rPr>
                <a:t>d</a:t>
              </a:r>
              <a:r>
                <a:rPr lang="tr-TR" sz="1600" i="0" kern="0" dirty="0">
                  <a:solidFill>
                    <a:srgbClr val="002060"/>
                  </a:solidFill>
                </a:rPr>
                <a:t>i</a:t>
              </a:r>
              <a:r>
                <a:rPr lang="en-GB" sz="1600" i="0" kern="0" dirty="0" err="1">
                  <a:solidFill>
                    <a:srgbClr val="002060"/>
                  </a:solidFill>
                </a:rPr>
                <a:t>smenore</a:t>
              </a:r>
              <a:r>
                <a:rPr lang="en-GB" sz="1600" i="0" kern="0" dirty="0">
                  <a:solidFill>
                    <a:srgbClr val="002060"/>
                  </a:solidFill>
                </a:rPr>
                <a:t> %12.7</a:t>
              </a:r>
            </a:p>
          </p:txBody>
        </p:sp>
        <p:sp>
          <p:nvSpPr>
            <p:cNvPr id="20" name="Text Box 5"/>
            <p:cNvSpPr txBox="1">
              <a:spLocks noChangeArrowheads="1"/>
            </p:cNvSpPr>
            <p:nvPr/>
          </p:nvSpPr>
          <p:spPr bwMode="auto">
            <a:xfrm>
              <a:off x="3144096" y="1964366"/>
              <a:ext cx="2963867" cy="584178"/>
            </a:xfrm>
            <a:prstGeom prst="rect">
              <a:avLst/>
            </a:prstGeom>
            <a:noFill/>
            <a:ln>
              <a:noFill/>
            </a:ln>
            <a:effectLst>
              <a:prstShdw prst="shdw17" dist="17961" dir="2700000">
                <a:srgbClr val="47476E">
                  <a:alpha val="74997"/>
                </a:srgbClr>
              </a:prstShdw>
            </a:effectLst>
            <a:extLst/>
          </p:spPr>
          <p:txBody>
            <a:bodyPr>
              <a:spAutoFit/>
            </a:bodyPr>
            <a:lstStyle>
              <a:lvl1pPr>
                <a:defRPr sz="3000" b="1" i="1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1pPr>
              <a:lvl2pPr marL="37931725" indent="-37474525">
                <a:defRPr sz="3000" b="1" i="1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2pPr>
              <a:lvl3pPr>
                <a:defRPr sz="3000" b="1" i="1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3pPr>
              <a:lvl4pPr>
                <a:defRPr sz="3000" b="1" i="1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4pPr>
              <a:lvl5pPr>
                <a:defRPr sz="3000" b="1" i="1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3000" b="1" i="1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3000" b="1" i="1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3000" b="1" i="1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3000" b="1" i="1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9pPr>
            </a:lstStyle>
            <a:p>
              <a:pPr algn="ctr">
                <a:spcBef>
                  <a:spcPct val="50000"/>
                </a:spcBef>
                <a:defRPr/>
              </a:pPr>
              <a:r>
                <a:rPr lang="en-GB" sz="1600" i="0" kern="0" dirty="0" err="1">
                  <a:solidFill>
                    <a:srgbClr val="002060"/>
                  </a:solidFill>
                </a:rPr>
                <a:t>pelvi</a:t>
              </a:r>
              <a:r>
                <a:rPr lang="tr-TR" sz="1600" i="0" kern="0" dirty="0">
                  <a:solidFill>
                    <a:srgbClr val="002060"/>
                  </a:solidFill>
                </a:rPr>
                <a:t>k</a:t>
              </a:r>
              <a:r>
                <a:rPr lang="en-GB" sz="1600" i="0" kern="0" dirty="0">
                  <a:solidFill>
                    <a:srgbClr val="002060"/>
                  </a:solidFill>
                </a:rPr>
                <a:t> </a:t>
              </a:r>
              <a:r>
                <a:rPr lang="tr-TR" sz="1600" i="0" kern="0" dirty="0">
                  <a:solidFill>
                    <a:srgbClr val="002060"/>
                  </a:solidFill>
                </a:rPr>
                <a:t>ağrı</a:t>
              </a:r>
              <a:r>
                <a:rPr lang="en-GB" sz="1600" i="0" kern="0" dirty="0">
                  <a:solidFill>
                    <a:srgbClr val="002060"/>
                  </a:solidFill>
                </a:rPr>
                <a:t> + d</a:t>
              </a:r>
              <a:r>
                <a:rPr lang="tr-TR" sz="1600" i="0" kern="0" dirty="0">
                  <a:solidFill>
                    <a:srgbClr val="002060"/>
                  </a:solidFill>
                </a:rPr>
                <a:t>i</a:t>
              </a:r>
              <a:r>
                <a:rPr lang="en-GB" sz="1600" i="0" kern="0" dirty="0" err="1">
                  <a:solidFill>
                    <a:srgbClr val="002060"/>
                  </a:solidFill>
                </a:rPr>
                <a:t>smenore</a:t>
              </a:r>
              <a:r>
                <a:rPr lang="en-GB" sz="1600" i="0" kern="0" dirty="0">
                  <a:solidFill>
                    <a:srgbClr val="002060"/>
                  </a:solidFill>
                </a:rPr>
                <a:t> %25.2</a:t>
              </a:r>
            </a:p>
          </p:txBody>
        </p:sp>
        <p:sp>
          <p:nvSpPr>
            <p:cNvPr id="21" name="Text Box 6"/>
            <p:cNvSpPr txBox="1">
              <a:spLocks noChangeArrowheads="1"/>
            </p:cNvSpPr>
            <p:nvPr/>
          </p:nvSpPr>
          <p:spPr bwMode="auto">
            <a:xfrm>
              <a:off x="6012713" y="1980240"/>
              <a:ext cx="1584327" cy="584178"/>
            </a:xfrm>
            <a:prstGeom prst="rect">
              <a:avLst/>
            </a:prstGeom>
            <a:noFill/>
            <a:ln>
              <a:noFill/>
            </a:ln>
            <a:effectLst>
              <a:prstShdw prst="shdw17" dist="17961" dir="2700000">
                <a:srgbClr val="47476E">
                  <a:alpha val="74997"/>
                </a:srgbClr>
              </a:prstShdw>
            </a:effectLst>
            <a:extLst/>
          </p:spPr>
          <p:txBody>
            <a:bodyPr>
              <a:spAutoFit/>
            </a:bodyPr>
            <a:lstStyle>
              <a:lvl1pPr>
                <a:defRPr sz="3000" b="1" i="1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1pPr>
              <a:lvl2pPr marL="37931725" indent="-37474525">
                <a:defRPr sz="3000" b="1" i="1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2pPr>
              <a:lvl3pPr>
                <a:defRPr sz="3000" b="1" i="1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3pPr>
              <a:lvl4pPr>
                <a:defRPr sz="3000" b="1" i="1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4pPr>
              <a:lvl5pPr>
                <a:defRPr sz="3000" b="1" i="1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3000" b="1" i="1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3000" b="1" i="1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3000" b="1" i="1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3000" b="1" i="1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9pPr>
            </a:lstStyle>
            <a:p>
              <a:pPr algn="ctr">
                <a:spcBef>
                  <a:spcPct val="50000"/>
                </a:spcBef>
                <a:defRPr/>
              </a:pPr>
              <a:r>
                <a:rPr lang="en-GB" sz="1600" i="0" kern="0" dirty="0" err="1">
                  <a:solidFill>
                    <a:srgbClr val="2D2DB9">
                      <a:lumMod val="50000"/>
                    </a:srgbClr>
                  </a:solidFill>
                </a:rPr>
                <a:t>pelvi</a:t>
              </a:r>
              <a:r>
                <a:rPr lang="tr-TR" sz="1600" i="0" kern="0" dirty="0">
                  <a:solidFill>
                    <a:srgbClr val="2D2DB9">
                      <a:lumMod val="50000"/>
                    </a:srgbClr>
                  </a:solidFill>
                </a:rPr>
                <a:t>k</a:t>
              </a:r>
              <a:r>
                <a:rPr lang="en-GB" sz="1600" i="0" kern="0" dirty="0">
                  <a:solidFill>
                    <a:srgbClr val="2D2DB9">
                      <a:lumMod val="50000"/>
                    </a:srgbClr>
                  </a:solidFill>
                </a:rPr>
                <a:t> </a:t>
              </a:r>
              <a:r>
                <a:rPr lang="tr-TR" sz="1600" i="0" kern="0" dirty="0">
                  <a:solidFill>
                    <a:srgbClr val="2D2DB9">
                      <a:lumMod val="50000"/>
                    </a:srgbClr>
                  </a:solidFill>
                </a:rPr>
                <a:t>ağrı </a:t>
              </a:r>
              <a:r>
                <a:rPr lang="en-GB" sz="1600" i="0" kern="0" dirty="0">
                  <a:solidFill>
                    <a:srgbClr val="2D2DB9">
                      <a:lumMod val="50000"/>
                    </a:srgbClr>
                  </a:solidFill>
                </a:rPr>
                <a:t>%6.5</a:t>
              </a:r>
            </a:p>
          </p:txBody>
        </p:sp>
        <p:sp>
          <p:nvSpPr>
            <p:cNvPr id="22" name="Text Box 7"/>
            <p:cNvSpPr txBox="1">
              <a:spLocks noChangeArrowheads="1"/>
            </p:cNvSpPr>
            <p:nvPr/>
          </p:nvSpPr>
          <p:spPr bwMode="auto">
            <a:xfrm>
              <a:off x="5134824" y="4726510"/>
              <a:ext cx="2617791" cy="831818"/>
            </a:xfrm>
            <a:prstGeom prst="rect">
              <a:avLst/>
            </a:prstGeom>
            <a:noFill/>
            <a:ln>
              <a:noFill/>
            </a:ln>
            <a:effectLst>
              <a:prstShdw prst="shdw17" dist="17961" dir="2700000">
                <a:srgbClr val="47476E">
                  <a:alpha val="74997"/>
                </a:srgbClr>
              </a:prstShdw>
            </a:effectLst>
            <a:extLst/>
          </p:spPr>
          <p:txBody>
            <a:bodyPr>
              <a:spAutoFit/>
            </a:bodyPr>
            <a:lstStyle>
              <a:lvl1pPr>
                <a:defRPr sz="3000" b="1" i="1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1pPr>
              <a:lvl2pPr marL="37931725" indent="-37474525">
                <a:defRPr sz="3000" b="1" i="1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2pPr>
              <a:lvl3pPr>
                <a:defRPr sz="3000" b="1" i="1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3pPr>
              <a:lvl4pPr>
                <a:defRPr sz="3000" b="1" i="1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4pPr>
              <a:lvl5pPr>
                <a:defRPr sz="3000" b="1" i="1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3000" b="1" i="1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3000" b="1" i="1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3000" b="1" i="1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3000" b="1" i="1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9pPr>
            </a:lstStyle>
            <a:p>
              <a:pPr algn="ctr">
                <a:spcBef>
                  <a:spcPct val="50000"/>
                </a:spcBef>
                <a:defRPr/>
              </a:pPr>
              <a:r>
                <a:rPr lang="en-GB" sz="1600" i="0" kern="0" dirty="0" err="1">
                  <a:solidFill>
                    <a:srgbClr val="002060"/>
                  </a:solidFill>
                </a:rPr>
                <a:t>pelvi</a:t>
              </a:r>
              <a:r>
                <a:rPr lang="tr-TR" sz="1600" i="0" kern="0" dirty="0">
                  <a:solidFill>
                    <a:srgbClr val="002060"/>
                  </a:solidFill>
                </a:rPr>
                <a:t>k</a:t>
              </a:r>
              <a:r>
                <a:rPr lang="en-GB" sz="1600" i="0" kern="0" dirty="0">
                  <a:solidFill>
                    <a:srgbClr val="002060"/>
                  </a:solidFill>
                </a:rPr>
                <a:t> </a:t>
              </a:r>
              <a:r>
                <a:rPr lang="tr-TR" sz="1600" i="0" kern="0" dirty="0">
                  <a:solidFill>
                    <a:srgbClr val="2D2DB9">
                      <a:lumMod val="50000"/>
                    </a:srgbClr>
                  </a:solidFill>
                </a:rPr>
                <a:t>ağrı </a:t>
              </a:r>
              <a:r>
                <a:rPr lang="en-GB" sz="1600" i="0" kern="0" dirty="0">
                  <a:solidFill>
                    <a:srgbClr val="002060"/>
                  </a:solidFill>
                </a:rPr>
                <a:t>+ </a:t>
              </a:r>
              <a:br>
                <a:rPr lang="en-GB" sz="1600" i="0" kern="0" dirty="0">
                  <a:solidFill>
                    <a:srgbClr val="002060"/>
                  </a:solidFill>
                </a:rPr>
              </a:br>
              <a:r>
                <a:rPr lang="en-GB" sz="1600" i="0" kern="0" dirty="0">
                  <a:solidFill>
                    <a:srgbClr val="002060"/>
                  </a:solidFill>
                </a:rPr>
                <a:t>d</a:t>
              </a:r>
              <a:r>
                <a:rPr lang="tr-TR" sz="1600" i="0" kern="0" dirty="0">
                  <a:solidFill>
                    <a:srgbClr val="002060"/>
                  </a:solidFill>
                </a:rPr>
                <a:t>i</a:t>
              </a:r>
              <a:r>
                <a:rPr lang="en-GB" sz="1600" i="0" kern="0" dirty="0">
                  <a:solidFill>
                    <a:srgbClr val="002060"/>
                  </a:solidFill>
                </a:rPr>
                <a:t>spar</a:t>
              </a:r>
              <a:r>
                <a:rPr lang="tr-TR" sz="1600" i="0" kern="0" dirty="0">
                  <a:solidFill>
                    <a:srgbClr val="002060"/>
                  </a:solidFill>
                </a:rPr>
                <a:t>o</a:t>
              </a:r>
              <a:r>
                <a:rPr lang="en-GB" sz="1600" i="0" kern="0" dirty="0" err="1">
                  <a:solidFill>
                    <a:srgbClr val="002060"/>
                  </a:solidFill>
                </a:rPr>
                <a:t>ni</a:t>
              </a:r>
              <a:r>
                <a:rPr lang="en-GB" sz="1600" i="0" kern="0" dirty="0">
                  <a:solidFill>
                    <a:srgbClr val="002060"/>
                  </a:solidFill>
                </a:rPr>
                <a:t> </a:t>
              </a:r>
              <a:br>
                <a:rPr lang="en-GB" sz="1600" i="0" kern="0" dirty="0">
                  <a:solidFill>
                    <a:srgbClr val="002060"/>
                  </a:solidFill>
                </a:rPr>
              </a:br>
              <a:r>
                <a:rPr lang="en-GB" sz="1600" i="0" kern="0" dirty="0">
                  <a:solidFill>
                    <a:srgbClr val="002060"/>
                  </a:solidFill>
                </a:rPr>
                <a:t>%3.3</a:t>
              </a:r>
            </a:p>
          </p:txBody>
        </p:sp>
        <p:sp>
          <p:nvSpPr>
            <p:cNvPr id="23" name="Text Box 8"/>
            <p:cNvSpPr txBox="1">
              <a:spLocks noChangeArrowheads="1"/>
            </p:cNvSpPr>
            <p:nvPr/>
          </p:nvSpPr>
          <p:spPr bwMode="auto">
            <a:xfrm>
              <a:off x="2807546" y="3602603"/>
              <a:ext cx="3543304" cy="954052"/>
            </a:xfrm>
            <a:prstGeom prst="rect">
              <a:avLst/>
            </a:prstGeom>
            <a:noFill/>
            <a:ln>
              <a:noFill/>
            </a:ln>
            <a:effectLst>
              <a:prstShdw prst="shdw17" dist="17961" dir="2700000">
                <a:srgbClr val="47476E">
                  <a:alpha val="74997"/>
                </a:srgbClr>
              </a:prstShdw>
            </a:effectLst>
            <a:extLst/>
          </p:spPr>
          <p:txBody>
            <a:bodyPr>
              <a:spAutoFit/>
            </a:bodyPr>
            <a:lstStyle>
              <a:lvl1pPr>
                <a:defRPr sz="3000" b="1" i="1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1pPr>
              <a:lvl2pPr marL="37931725" indent="-37474525">
                <a:defRPr sz="3000" b="1" i="1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2pPr>
              <a:lvl3pPr>
                <a:defRPr sz="3000" b="1" i="1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3pPr>
              <a:lvl4pPr>
                <a:defRPr sz="3000" b="1" i="1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4pPr>
              <a:lvl5pPr>
                <a:defRPr sz="3000" b="1" i="1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3000" b="1" i="1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3000" b="1" i="1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3000" b="1" i="1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3000" b="1" i="1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9pPr>
            </a:lstStyle>
            <a:p>
              <a:pPr algn="ctr">
                <a:spcBef>
                  <a:spcPct val="50000"/>
                </a:spcBef>
                <a:defRPr/>
              </a:pPr>
              <a:r>
                <a:rPr lang="en-GB" sz="1600" i="0" kern="0" dirty="0">
                  <a:solidFill>
                    <a:srgbClr val="002060"/>
                  </a:solidFill>
                </a:rPr>
                <a:t>d</a:t>
              </a:r>
              <a:r>
                <a:rPr lang="tr-TR" sz="1600" i="0" kern="0" dirty="0">
                  <a:solidFill>
                    <a:srgbClr val="002060"/>
                  </a:solidFill>
                </a:rPr>
                <a:t>i</a:t>
              </a:r>
              <a:r>
                <a:rPr lang="en-GB" sz="1600" i="0" kern="0" dirty="0">
                  <a:solidFill>
                    <a:srgbClr val="002060"/>
                  </a:solidFill>
                </a:rPr>
                <a:t>spar</a:t>
              </a:r>
              <a:r>
                <a:rPr lang="tr-TR" sz="1600" i="0" kern="0" dirty="0">
                  <a:solidFill>
                    <a:srgbClr val="002060"/>
                  </a:solidFill>
                </a:rPr>
                <a:t>o</a:t>
              </a:r>
              <a:r>
                <a:rPr lang="en-GB" sz="1600" i="0" kern="0" dirty="0" err="1">
                  <a:solidFill>
                    <a:srgbClr val="002060"/>
                  </a:solidFill>
                </a:rPr>
                <a:t>ni</a:t>
              </a:r>
              <a:r>
                <a:rPr lang="en-GB" sz="1600" i="0" kern="0" dirty="0">
                  <a:solidFill>
                    <a:srgbClr val="002060"/>
                  </a:solidFill>
                </a:rPr>
                <a:t> + </a:t>
              </a:r>
              <a:r>
                <a:rPr lang="en-GB" sz="1600" i="0" kern="0" dirty="0" err="1">
                  <a:solidFill>
                    <a:srgbClr val="002060"/>
                  </a:solidFill>
                </a:rPr>
                <a:t>pelvi</a:t>
              </a:r>
              <a:r>
                <a:rPr lang="tr-TR" sz="1600" i="0" kern="0" dirty="0">
                  <a:solidFill>
                    <a:srgbClr val="002060"/>
                  </a:solidFill>
                </a:rPr>
                <a:t>k</a:t>
              </a:r>
              <a:r>
                <a:rPr lang="en-GB" sz="1600" i="0" kern="0" dirty="0">
                  <a:solidFill>
                    <a:srgbClr val="002060"/>
                  </a:solidFill>
                </a:rPr>
                <a:t> </a:t>
              </a:r>
              <a:r>
                <a:rPr lang="tr-TR" sz="1600" i="0" kern="0" dirty="0">
                  <a:solidFill>
                    <a:srgbClr val="002060"/>
                  </a:solidFill>
                </a:rPr>
                <a:t>ağrı</a:t>
              </a:r>
              <a:r>
                <a:rPr lang="en-GB" sz="1600" i="0" kern="0" dirty="0">
                  <a:solidFill>
                    <a:srgbClr val="002060"/>
                  </a:solidFill>
                </a:rPr>
                <a:t> + d</a:t>
              </a:r>
              <a:r>
                <a:rPr lang="tr-TR" sz="1600" i="0" kern="0" dirty="0">
                  <a:solidFill>
                    <a:srgbClr val="002060"/>
                  </a:solidFill>
                </a:rPr>
                <a:t>i</a:t>
              </a:r>
              <a:r>
                <a:rPr lang="en-GB" sz="1600" i="0" kern="0" dirty="0" err="1">
                  <a:solidFill>
                    <a:srgbClr val="002060"/>
                  </a:solidFill>
                </a:rPr>
                <a:t>smenore</a:t>
              </a:r>
              <a:r>
                <a:rPr lang="en-GB" sz="1600" i="0" kern="0" dirty="0">
                  <a:solidFill>
                    <a:srgbClr val="002060"/>
                  </a:solidFill>
                </a:rPr>
                <a:t> </a:t>
              </a:r>
            </a:p>
            <a:p>
              <a:pPr algn="ctr">
                <a:spcBef>
                  <a:spcPct val="50000"/>
                </a:spcBef>
                <a:defRPr/>
              </a:pPr>
              <a:r>
                <a:rPr lang="en-GB" sz="1600" i="0" kern="0" dirty="0">
                  <a:solidFill>
                    <a:srgbClr val="002060"/>
                  </a:solidFill>
                </a:rPr>
                <a:t>%34.4</a:t>
              </a:r>
            </a:p>
          </p:txBody>
        </p:sp>
        <p:sp>
          <p:nvSpPr>
            <p:cNvPr id="24" name="Text Box 9"/>
            <p:cNvSpPr txBox="1">
              <a:spLocks noChangeArrowheads="1"/>
            </p:cNvSpPr>
            <p:nvPr/>
          </p:nvSpPr>
          <p:spPr bwMode="auto">
            <a:xfrm>
              <a:off x="1372444" y="4580466"/>
              <a:ext cx="2754316" cy="831818"/>
            </a:xfrm>
            <a:prstGeom prst="rect">
              <a:avLst/>
            </a:prstGeom>
            <a:noFill/>
            <a:ln>
              <a:noFill/>
            </a:ln>
            <a:effectLst>
              <a:prstShdw prst="shdw17" dist="17961" dir="2700000">
                <a:srgbClr val="47476E">
                  <a:alpha val="74997"/>
                </a:srgbClr>
              </a:prstShdw>
            </a:effectLst>
            <a:extLst/>
          </p:spPr>
          <p:txBody>
            <a:bodyPr>
              <a:spAutoFit/>
            </a:bodyPr>
            <a:lstStyle>
              <a:lvl1pPr>
                <a:defRPr sz="3000" b="1" i="1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1pPr>
              <a:lvl2pPr marL="37931725" indent="-37474525">
                <a:defRPr sz="3000" b="1" i="1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2pPr>
              <a:lvl3pPr>
                <a:defRPr sz="3000" b="1" i="1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3pPr>
              <a:lvl4pPr>
                <a:defRPr sz="3000" b="1" i="1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4pPr>
              <a:lvl5pPr>
                <a:defRPr sz="3000" b="1" i="1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3000" b="1" i="1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3000" b="1" i="1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3000" b="1" i="1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3000" b="1" i="1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9pPr>
            </a:lstStyle>
            <a:p>
              <a:pPr algn="ctr">
                <a:spcBef>
                  <a:spcPct val="50000"/>
                </a:spcBef>
                <a:defRPr/>
              </a:pPr>
              <a:r>
                <a:rPr lang="en-GB" sz="1600" i="0" kern="0" dirty="0">
                  <a:solidFill>
                    <a:srgbClr val="002060"/>
                  </a:solidFill>
                </a:rPr>
                <a:t>d</a:t>
              </a:r>
              <a:r>
                <a:rPr lang="tr-TR" sz="1600" i="0" kern="0" dirty="0">
                  <a:solidFill>
                    <a:srgbClr val="002060"/>
                  </a:solidFill>
                </a:rPr>
                <a:t>i</a:t>
              </a:r>
              <a:r>
                <a:rPr lang="en-GB" sz="1600" i="0" kern="0" dirty="0" err="1">
                  <a:solidFill>
                    <a:srgbClr val="002060"/>
                  </a:solidFill>
                </a:rPr>
                <a:t>smenore</a:t>
              </a:r>
              <a:r>
                <a:rPr lang="en-GB" sz="1600" i="0" kern="0" dirty="0">
                  <a:solidFill>
                    <a:srgbClr val="002060"/>
                  </a:solidFill>
                </a:rPr>
                <a:t> + </a:t>
              </a:r>
              <a:br>
                <a:rPr lang="en-GB" sz="1600" i="0" kern="0" dirty="0">
                  <a:solidFill>
                    <a:srgbClr val="002060"/>
                  </a:solidFill>
                </a:rPr>
              </a:br>
              <a:r>
                <a:rPr lang="en-GB" sz="1600" i="0" kern="0" dirty="0">
                  <a:solidFill>
                    <a:srgbClr val="002060"/>
                  </a:solidFill>
                </a:rPr>
                <a:t> d</a:t>
              </a:r>
              <a:r>
                <a:rPr lang="tr-TR" sz="1600" i="0" kern="0" dirty="0">
                  <a:solidFill>
                    <a:srgbClr val="002060"/>
                  </a:solidFill>
                </a:rPr>
                <a:t>i</a:t>
              </a:r>
              <a:r>
                <a:rPr lang="en-GB" sz="1600" i="0" kern="0" dirty="0">
                  <a:solidFill>
                    <a:srgbClr val="002060"/>
                  </a:solidFill>
                </a:rPr>
                <a:t>spar</a:t>
              </a:r>
              <a:r>
                <a:rPr lang="tr-TR" sz="1600" i="0" kern="0" dirty="0">
                  <a:solidFill>
                    <a:srgbClr val="002060"/>
                  </a:solidFill>
                </a:rPr>
                <a:t>o</a:t>
              </a:r>
              <a:r>
                <a:rPr lang="en-GB" sz="1600" i="0" kern="0" dirty="0" err="1">
                  <a:solidFill>
                    <a:srgbClr val="002060"/>
                  </a:solidFill>
                </a:rPr>
                <a:t>ni</a:t>
              </a:r>
              <a:r>
                <a:rPr lang="en-GB" sz="1600" i="0" kern="0" dirty="0">
                  <a:solidFill>
                    <a:srgbClr val="002060"/>
                  </a:solidFill>
                </a:rPr>
                <a:t> </a:t>
              </a:r>
              <a:br>
                <a:rPr lang="en-GB" sz="1600" i="0" kern="0" dirty="0">
                  <a:solidFill>
                    <a:srgbClr val="002060"/>
                  </a:solidFill>
                </a:rPr>
              </a:br>
              <a:r>
                <a:rPr lang="en-GB" sz="1600" i="0" kern="0" dirty="0">
                  <a:solidFill>
                    <a:srgbClr val="002060"/>
                  </a:solidFill>
                </a:rPr>
                <a:t>%6.5</a:t>
              </a:r>
            </a:p>
          </p:txBody>
        </p:sp>
        <p:sp>
          <p:nvSpPr>
            <p:cNvPr id="25" name="Text Box 10"/>
            <p:cNvSpPr txBox="1">
              <a:spLocks noChangeArrowheads="1"/>
            </p:cNvSpPr>
            <p:nvPr/>
          </p:nvSpPr>
          <p:spPr bwMode="auto">
            <a:xfrm>
              <a:off x="3548910" y="5347199"/>
              <a:ext cx="2106615" cy="338124"/>
            </a:xfrm>
            <a:prstGeom prst="rect">
              <a:avLst/>
            </a:prstGeom>
            <a:noFill/>
            <a:ln>
              <a:noFill/>
            </a:ln>
            <a:effectLst>
              <a:prstShdw prst="shdw17" dist="17961" dir="2700000">
                <a:srgbClr val="47476E">
                  <a:alpha val="74997"/>
                </a:srgbClr>
              </a:prstShdw>
            </a:effectLst>
            <a:extLst/>
          </p:spPr>
          <p:txBody>
            <a:bodyPr>
              <a:spAutoFit/>
            </a:bodyPr>
            <a:lstStyle>
              <a:lvl1pPr>
                <a:defRPr sz="3000" b="1" i="1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1pPr>
              <a:lvl2pPr marL="37931725" indent="-37474525">
                <a:defRPr sz="3000" b="1" i="1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2pPr>
              <a:lvl3pPr>
                <a:defRPr sz="3000" b="1" i="1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3pPr>
              <a:lvl4pPr>
                <a:defRPr sz="3000" b="1" i="1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4pPr>
              <a:lvl5pPr>
                <a:defRPr sz="3000" b="1" i="1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3000" b="1" i="1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3000" b="1" i="1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3000" b="1" i="1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3000" b="1" i="1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9pPr>
            </a:lstStyle>
            <a:p>
              <a:pPr algn="ctr">
                <a:spcBef>
                  <a:spcPct val="50000"/>
                </a:spcBef>
                <a:defRPr/>
              </a:pPr>
              <a:r>
                <a:rPr lang="en-GB" sz="1600" i="0" kern="0" dirty="0">
                  <a:solidFill>
                    <a:srgbClr val="002060"/>
                  </a:solidFill>
                </a:rPr>
                <a:t>d</a:t>
              </a:r>
              <a:r>
                <a:rPr lang="tr-TR" sz="1600" i="0" kern="0" dirty="0">
                  <a:solidFill>
                    <a:srgbClr val="002060"/>
                  </a:solidFill>
                </a:rPr>
                <a:t>i</a:t>
              </a:r>
              <a:r>
                <a:rPr lang="en-GB" sz="1600" i="0" kern="0" dirty="0">
                  <a:solidFill>
                    <a:srgbClr val="002060"/>
                  </a:solidFill>
                </a:rPr>
                <a:t>spar</a:t>
              </a:r>
              <a:r>
                <a:rPr lang="tr-TR" sz="1600" i="0" kern="0" dirty="0">
                  <a:solidFill>
                    <a:srgbClr val="002060"/>
                  </a:solidFill>
                </a:rPr>
                <a:t>o</a:t>
              </a:r>
              <a:r>
                <a:rPr lang="en-GB" sz="1600" i="0" kern="0" dirty="0" err="1">
                  <a:solidFill>
                    <a:srgbClr val="002060"/>
                  </a:solidFill>
                </a:rPr>
                <a:t>ni</a:t>
              </a:r>
              <a:r>
                <a:rPr lang="en-GB" sz="1600" i="0" kern="0" dirty="0">
                  <a:solidFill>
                    <a:srgbClr val="002060"/>
                  </a:solidFill>
                </a:rPr>
                <a:t> %0.7</a:t>
              </a:r>
            </a:p>
          </p:txBody>
        </p:sp>
      </p:grpSp>
      <p:sp>
        <p:nvSpPr>
          <p:cNvPr id="26" name="Rectangle 11"/>
          <p:cNvSpPr>
            <a:spLocks noChangeArrowheads="1"/>
          </p:cNvSpPr>
          <p:nvPr/>
        </p:nvSpPr>
        <p:spPr bwMode="auto">
          <a:xfrm>
            <a:off x="7762875" y="6524625"/>
            <a:ext cx="2675732" cy="338554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rgbClr val="47476E">
                <a:alpha val="74997"/>
              </a:srgbClr>
            </a:prstShdw>
          </a:effectLst>
          <a:extLst/>
        </p:spPr>
        <p:txBody>
          <a:bodyPr wrap="none">
            <a:spAutoFit/>
          </a:bodyPr>
          <a:lstStyle/>
          <a:p>
            <a:pPr>
              <a:defRPr/>
            </a:pPr>
            <a:r>
              <a:rPr lang="de-DE" sz="1600" i="1" kern="0" dirty="0" err="1">
                <a:solidFill>
                  <a:srgbClr val="FF0000"/>
                </a:solidFill>
              </a:rPr>
              <a:t>Sinaii</a:t>
            </a:r>
            <a:r>
              <a:rPr lang="de-DE" sz="1600" i="1" kern="0" dirty="0">
                <a:solidFill>
                  <a:srgbClr val="FF0000"/>
                </a:solidFill>
              </a:rPr>
              <a:t> N et al, Fertil Steril 2008</a:t>
            </a:r>
          </a:p>
        </p:txBody>
      </p:sp>
    </p:spTree>
    <p:extLst>
      <p:ext uri="{BB962C8B-B14F-4D97-AF65-F5344CB8AC3E}">
        <p14:creationId xmlns:p14="http://schemas.microsoft.com/office/powerpoint/2010/main" val="2888426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>
                <a:solidFill>
                  <a:srgbClr val="FF0000"/>
                </a:solidFill>
              </a:rPr>
              <a:t>Are short-term post-operative hormonal therapies effective for treatment</a:t>
            </a:r>
            <a:r>
              <a:rPr lang="tr-TR" sz="2800" dirty="0">
                <a:solidFill>
                  <a:srgbClr val="FF0000"/>
                </a:solidFill>
              </a:rPr>
              <a:t> </a:t>
            </a:r>
            <a:r>
              <a:rPr lang="en-US" sz="2800" dirty="0">
                <a:solidFill>
                  <a:srgbClr val="FF0000"/>
                </a:solidFill>
              </a:rPr>
              <a:t>of pain?</a:t>
            </a:r>
          </a:p>
        </p:txBody>
      </p:sp>
      <p:pic>
        <p:nvPicPr>
          <p:cNvPr id="5" name="İçerik Yer Tutucusu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31504" y="3140968"/>
            <a:ext cx="8819518" cy="1512168"/>
          </a:xfrm>
          <a:prstGeom prst="rect">
            <a:avLst/>
          </a:prstGeom>
        </p:spPr>
      </p:pic>
      <p:sp>
        <p:nvSpPr>
          <p:cNvPr id="4" name="Dikdörtgen 3"/>
          <p:cNvSpPr/>
          <p:nvPr/>
        </p:nvSpPr>
        <p:spPr>
          <a:xfrm>
            <a:off x="1703512" y="6156594"/>
            <a:ext cx="871296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600" dirty="0">
                <a:solidFill>
                  <a:srgbClr val="C00000"/>
                </a:solidFill>
                <a:hlinkClick r:id="rId3"/>
              </a:rPr>
              <a:t>ESHRE guideline: management of women with endometriosis</a:t>
            </a:r>
            <a:r>
              <a:rPr lang="tr-TR" sz="1600" dirty="0">
                <a:solidFill>
                  <a:srgbClr val="C00000"/>
                </a:solidFill>
              </a:rPr>
              <a:t>.</a:t>
            </a:r>
            <a:endParaRPr lang="en-US" sz="1600" dirty="0"/>
          </a:p>
          <a:p>
            <a:pPr algn="r"/>
            <a:r>
              <a:rPr lang="en-US" sz="1600" dirty="0"/>
              <a:t>Hum </a:t>
            </a:r>
            <a:r>
              <a:rPr lang="en-US" sz="1600" dirty="0" err="1"/>
              <a:t>Reprod</a:t>
            </a:r>
            <a:r>
              <a:rPr lang="en-US" sz="1600" dirty="0"/>
              <a:t>. </a:t>
            </a:r>
            <a:r>
              <a:rPr lang="en-US" sz="1600" b="1" dirty="0"/>
              <a:t>2014</a:t>
            </a:r>
            <a:r>
              <a:rPr lang="en-US" sz="1600" dirty="0"/>
              <a:t> Mar;29(3):400-12</a:t>
            </a:r>
          </a:p>
        </p:txBody>
      </p:sp>
    </p:spTree>
    <p:extLst>
      <p:ext uri="{BB962C8B-B14F-4D97-AF65-F5344CB8AC3E}">
        <p14:creationId xmlns:p14="http://schemas.microsoft.com/office/powerpoint/2010/main" val="33943510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1703512" y="274638"/>
            <a:ext cx="8856984" cy="1143000"/>
          </a:xfrm>
        </p:spPr>
        <p:txBody>
          <a:bodyPr/>
          <a:lstStyle/>
          <a:p>
            <a:r>
              <a:rPr lang="en-US" sz="2800" dirty="0">
                <a:solidFill>
                  <a:srgbClr val="FF0000"/>
                </a:solidFill>
              </a:rPr>
              <a:t>What</a:t>
            </a:r>
            <a:r>
              <a:rPr lang="tr-TR" sz="2800" dirty="0">
                <a:solidFill>
                  <a:srgbClr val="FF0000"/>
                </a:solidFill>
              </a:rPr>
              <a:t> </a:t>
            </a:r>
            <a:r>
              <a:rPr lang="en-US" sz="2800" dirty="0">
                <a:solidFill>
                  <a:srgbClr val="FF0000"/>
                </a:solidFill>
              </a:rPr>
              <a:t>other pain management strategies are effective for symptomatic</a:t>
            </a:r>
            <a:r>
              <a:rPr lang="tr-TR" sz="2800" dirty="0">
                <a:solidFill>
                  <a:srgbClr val="FF0000"/>
                </a:solidFill>
              </a:rPr>
              <a:t> </a:t>
            </a:r>
            <a:r>
              <a:rPr lang="en-US" sz="2800" dirty="0">
                <a:solidFill>
                  <a:srgbClr val="FF0000"/>
                </a:solidFill>
              </a:rPr>
              <a:t>relief of pain associated with endometriosis?</a:t>
            </a:r>
          </a:p>
        </p:txBody>
      </p:sp>
      <p:sp>
        <p:nvSpPr>
          <p:cNvPr id="4" name="Dikdörtgen 3"/>
          <p:cNvSpPr/>
          <p:nvPr/>
        </p:nvSpPr>
        <p:spPr>
          <a:xfrm>
            <a:off x="1703512" y="6156594"/>
            <a:ext cx="871296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600" dirty="0">
                <a:solidFill>
                  <a:srgbClr val="C00000"/>
                </a:solidFill>
                <a:hlinkClick r:id="rId2"/>
              </a:rPr>
              <a:t>ESHRE guideline: management of women with endometriosis</a:t>
            </a:r>
            <a:r>
              <a:rPr lang="tr-TR" sz="1600" dirty="0">
                <a:solidFill>
                  <a:srgbClr val="C00000"/>
                </a:solidFill>
              </a:rPr>
              <a:t>.</a:t>
            </a:r>
            <a:endParaRPr lang="en-US" sz="1600" dirty="0"/>
          </a:p>
          <a:p>
            <a:pPr algn="r"/>
            <a:r>
              <a:rPr lang="en-US" sz="1600" dirty="0"/>
              <a:t>Hum </a:t>
            </a:r>
            <a:r>
              <a:rPr lang="en-US" sz="1600" dirty="0" err="1"/>
              <a:t>Reprod</a:t>
            </a:r>
            <a:r>
              <a:rPr lang="en-US" sz="1600" dirty="0"/>
              <a:t>. </a:t>
            </a:r>
            <a:r>
              <a:rPr lang="en-US" sz="1600" b="1" dirty="0"/>
              <a:t>2014</a:t>
            </a:r>
            <a:r>
              <a:rPr lang="en-US" sz="1600" dirty="0"/>
              <a:t> Mar;29(3):400-12</a:t>
            </a:r>
          </a:p>
        </p:txBody>
      </p:sp>
      <p:pic>
        <p:nvPicPr>
          <p:cNvPr id="6" name="İçerik Yer Tutucusu 5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703513" y="2636912"/>
            <a:ext cx="8685889" cy="2520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0008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tr-TR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Sonuç</a:t>
            </a:r>
            <a:endParaRPr lang="en-US" dirty="0" smtClean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44423" y="1600201"/>
            <a:ext cx="10958552" cy="4525963"/>
          </a:xfrm>
        </p:spPr>
        <p:txBody>
          <a:bodyPr/>
          <a:lstStyle/>
          <a:p>
            <a:pPr eaLnBrk="1" hangingPunct="1">
              <a:buFont typeface="Arial" charset="0"/>
              <a:buChar char="•"/>
              <a:defRPr/>
            </a:pPr>
            <a:r>
              <a:rPr lang="tr-TR" sz="2400" kern="0" dirty="0" err="1">
                <a:latin typeface="Arial"/>
                <a:cs typeface="Arial"/>
              </a:rPr>
              <a:t>Endometrioziste</a:t>
            </a:r>
            <a:r>
              <a:rPr lang="tr-TR" sz="2400" kern="0" dirty="0">
                <a:latin typeface="Arial"/>
                <a:cs typeface="Arial"/>
              </a:rPr>
              <a:t> </a:t>
            </a:r>
            <a:r>
              <a:rPr lang="tr-TR" sz="2400" kern="0" dirty="0" smtClean="0">
                <a:latin typeface="Arial"/>
                <a:cs typeface="Arial"/>
              </a:rPr>
              <a:t>ağrı yönetiminde sınırlı </a:t>
            </a:r>
            <a:r>
              <a:rPr lang="tr-TR" sz="2400" kern="0" dirty="0">
                <a:latin typeface="Arial"/>
                <a:cs typeface="Arial"/>
              </a:rPr>
              <a:t>sayıda tedavi seçeneği mevcuttur.</a:t>
            </a:r>
          </a:p>
          <a:p>
            <a:pPr marL="0" indent="0" eaLnBrk="1" hangingPunct="1">
              <a:buNone/>
              <a:defRPr/>
            </a:pPr>
            <a:endParaRPr lang="tr-TR" sz="2400" kern="0" dirty="0">
              <a:latin typeface="Arial"/>
              <a:cs typeface="Arial"/>
            </a:endParaRPr>
          </a:p>
          <a:p>
            <a:pPr eaLnBrk="1" hangingPunct="1">
              <a:buFont typeface="Arial" charset="0"/>
              <a:buChar char="•"/>
              <a:defRPr/>
            </a:pPr>
            <a:r>
              <a:rPr lang="tr-TR" sz="2400" dirty="0" smtClean="0">
                <a:latin typeface="Arial" charset="0"/>
                <a:cs typeface="Arial" charset="0"/>
              </a:rPr>
              <a:t>Günümüzde</a:t>
            </a:r>
            <a:r>
              <a:rPr lang="en-US" sz="2400" dirty="0">
                <a:latin typeface="Arial" charset="0"/>
                <a:cs typeface="Arial" charset="0"/>
              </a:rPr>
              <a:t>, </a:t>
            </a:r>
            <a:r>
              <a:rPr lang="tr-TR" sz="2400" dirty="0">
                <a:latin typeface="Arial" charset="0"/>
                <a:cs typeface="Arial" charset="0"/>
              </a:rPr>
              <a:t>ağrının tedavisinde</a:t>
            </a:r>
            <a:r>
              <a:rPr lang="en-US" sz="2400" dirty="0">
                <a:latin typeface="Arial" charset="0"/>
                <a:cs typeface="Arial" charset="0"/>
              </a:rPr>
              <a:t>, </a:t>
            </a:r>
            <a:r>
              <a:rPr lang="en-US" sz="2400" dirty="0">
                <a:solidFill>
                  <a:srgbClr val="FF0000"/>
                </a:solidFill>
                <a:latin typeface="Arial" charset="0"/>
                <a:cs typeface="Arial" charset="0"/>
              </a:rPr>
              <a:t>Progestin</a:t>
            </a:r>
            <a:r>
              <a:rPr lang="tr-TR" sz="2400" dirty="0" err="1">
                <a:solidFill>
                  <a:srgbClr val="FF0000"/>
                </a:solidFill>
                <a:latin typeface="Arial" charset="0"/>
                <a:cs typeface="Arial" charset="0"/>
              </a:rPr>
              <a:t>ler</a:t>
            </a:r>
            <a:r>
              <a:rPr lang="en-US" sz="2400" dirty="0">
                <a:solidFill>
                  <a:srgbClr val="FF0000"/>
                </a:solidFill>
                <a:latin typeface="Arial" charset="0"/>
                <a:cs typeface="Arial" charset="0"/>
              </a:rPr>
              <a:t> </a:t>
            </a:r>
            <a:r>
              <a:rPr lang="tr-TR" sz="2400" dirty="0">
                <a:latin typeface="Arial" charset="0"/>
                <a:cs typeface="Arial" charset="0"/>
              </a:rPr>
              <a:t>daha makul bir seçenek gibi görünmektedir.</a:t>
            </a:r>
            <a:endParaRPr lang="en-US" sz="2400" dirty="0">
              <a:latin typeface="Arial" charset="0"/>
              <a:cs typeface="Arial" charset="0"/>
            </a:endParaRPr>
          </a:p>
          <a:p>
            <a:pPr eaLnBrk="1" hangingPunct="1">
              <a:buFont typeface="Arial" charset="0"/>
              <a:buChar char="•"/>
              <a:defRPr/>
            </a:pPr>
            <a:endParaRPr lang="en-US" sz="2400" dirty="0" smtClean="0">
              <a:latin typeface="Arial" charset="0"/>
              <a:cs typeface="Arial" charset="0"/>
            </a:endParaRPr>
          </a:p>
          <a:p>
            <a:pPr>
              <a:buFont typeface="Arial" charset="0"/>
              <a:buChar char="•"/>
              <a:defRPr/>
            </a:pPr>
            <a:r>
              <a:rPr lang="tr-TR" sz="2400" dirty="0">
                <a:latin typeface="Arial" charset="0"/>
                <a:cs typeface="Arial" charset="0"/>
              </a:rPr>
              <a:t>Araştırma ve geliştirme aşamasında olan çok sayıda ilaç bulunmaktadır</a:t>
            </a:r>
            <a:r>
              <a:rPr lang="en-US" sz="2400" dirty="0">
                <a:latin typeface="Arial" charset="0"/>
                <a:cs typeface="Arial" charset="0"/>
              </a:rPr>
              <a:t>. </a:t>
            </a:r>
            <a:endParaRPr lang="tr-TR" sz="2400" dirty="0">
              <a:latin typeface="Arial" charset="0"/>
              <a:cs typeface="Arial" charset="0"/>
            </a:endParaRPr>
          </a:p>
          <a:p>
            <a:pPr eaLnBrk="1" hangingPunct="1">
              <a:buFont typeface="Arial" charset="0"/>
              <a:buChar char="•"/>
              <a:defRPr/>
            </a:pPr>
            <a:endParaRPr lang="en-US" sz="2400" dirty="0">
              <a:latin typeface="Arial" charset="0"/>
              <a:cs typeface="Arial" charset="0"/>
            </a:endParaRPr>
          </a:p>
          <a:p>
            <a:pPr eaLnBrk="1" hangingPunct="1">
              <a:buFont typeface="Arial" charset="0"/>
              <a:buChar char="•"/>
              <a:defRPr/>
            </a:pPr>
            <a:r>
              <a:rPr lang="tr-TR" sz="2400" dirty="0">
                <a:latin typeface="Arial" charset="0"/>
                <a:cs typeface="Arial" charset="0"/>
              </a:rPr>
              <a:t>Yakın bir gelecekte, karşımıza daha etkili ve daha az yan etkiye sahip ilaç tedavilerinin çıktığını göreceğiz.</a:t>
            </a:r>
            <a:endParaRPr lang="en-US" sz="2400" dirty="0"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0392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4732" y="116631"/>
            <a:ext cx="5453511" cy="663033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33478" y="116632"/>
            <a:ext cx="3717654" cy="66303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8691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381750" y="5857875"/>
            <a:ext cx="3957638" cy="642938"/>
          </a:xfrm>
        </p:spPr>
        <p:txBody>
          <a:bodyPr rtlCol="0">
            <a:normAutofit fontScale="90000"/>
          </a:bodyPr>
          <a:lstStyle/>
          <a:p>
            <a:pPr>
              <a:defRPr/>
            </a:pPr>
            <a:r>
              <a:rPr lang="tr-TR" u="sng" dirty="0" smtClean="0">
                <a:solidFill>
                  <a:srgbClr val="00B0F0"/>
                </a:solidFill>
              </a:rPr>
              <a:t>Teşekkürler. </a:t>
            </a:r>
            <a:endParaRPr lang="en-US" u="sng" dirty="0" smtClean="0">
              <a:solidFill>
                <a:srgbClr val="00B0F0"/>
              </a:solidFill>
            </a:endParaRPr>
          </a:p>
        </p:txBody>
      </p:sp>
      <p:pic>
        <p:nvPicPr>
          <p:cNvPr id="104451" name="Picture 4" descr="C:\Users\Gazi YILDIRIM\Desktop\Yeditepe University\LOGOLAR\hastane g+Ârsel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1189" y="1071564"/>
            <a:ext cx="4071937" cy="5411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936948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Content Placeholder 2"/>
          <p:cNvSpPr>
            <a:spLocks noGrp="1"/>
          </p:cNvSpPr>
          <p:nvPr>
            <p:ph idx="1"/>
          </p:nvPr>
        </p:nvSpPr>
        <p:spPr>
          <a:xfrm>
            <a:off x="1774825" y="2000251"/>
            <a:ext cx="8686800" cy="4125913"/>
          </a:xfrm>
        </p:spPr>
        <p:txBody>
          <a:bodyPr/>
          <a:lstStyle/>
          <a:p>
            <a:r>
              <a:rPr lang="tr-TR" smtClean="0"/>
              <a:t>Günümüzde, lezyonların ameliyatla çıkarılması durumunda hangi kadında ağrıların ortadan kalkacağını bilememekteyiz</a:t>
            </a:r>
            <a:r>
              <a:rPr lang="en-US" smtClean="0"/>
              <a:t>. </a:t>
            </a:r>
            <a:endParaRPr lang="tr-TR" smtClean="0"/>
          </a:p>
          <a:p>
            <a:endParaRPr lang="tr-TR" smtClean="0"/>
          </a:p>
          <a:p>
            <a:r>
              <a:rPr lang="tr-TR" smtClean="0"/>
              <a:t>Aynı şekilde, uzun süre ilaç kullanılması durumunda da hangi kadında ağrıların ortadan kalkacağını öngörememekteyiz. </a:t>
            </a:r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1127126" y="5818189"/>
            <a:ext cx="9540875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 eaLnBrk="1" hangingPunct="1"/>
            <a:r>
              <a:rPr lang="en-US" sz="1800">
                <a:solidFill>
                  <a:srgbClr val="FF0000"/>
                </a:solidFill>
              </a:rPr>
              <a:t>Stratton P, Berkley KJ. </a:t>
            </a:r>
            <a:endParaRPr lang="tr-TR" sz="1800">
              <a:solidFill>
                <a:srgbClr val="FF0000"/>
              </a:solidFill>
            </a:endParaRPr>
          </a:p>
          <a:p>
            <a:pPr algn="r" eaLnBrk="1" hangingPunct="1"/>
            <a:r>
              <a:rPr lang="en-US" sz="1800">
                <a:solidFill>
                  <a:srgbClr val="FF0000"/>
                </a:solidFill>
              </a:rPr>
              <a:t>Chronic pelvic pain and endometriosis: translational evidence of the relationship and implications. </a:t>
            </a:r>
            <a:endParaRPr lang="tr-TR" sz="1800">
              <a:solidFill>
                <a:srgbClr val="FF0000"/>
              </a:solidFill>
            </a:endParaRPr>
          </a:p>
          <a:p>
            <a:pPr algn="r" eaLnBrk="1" hangingPunct="1"/>
            <a:r>
              <a:rPr lang="en-US" sz="1800">
                <a:solidFill>
                  <a:srgbClr val="FF0000"/>
                </a:solidFill>
              </a:rPr>
              <a:t>Hum Reprod Update. 2011 May-Jun;17(3):327-46.</a:t>
            </a:r>
            <a:endParaRPr lang="tr-TR" sz="1800">
              <a:solidFill>
                <a:srgbClr val="FF0000"/>
              </a:solidFill>
            </a:endParaRPr>
          </a:p>
        </p:txBody>
      </p:sp>
      <p:pic>
        <p:nvPicPr>
          <p:cNvPr id="1434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2401" y="115888"/>
            <a:ext cx="1731963" cy="200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3044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oliennummernplatzhalter 3"/>
          <p:cNvSpPr txBox="1">
            <a:spLocks noGrp="1"/>
          </p:cNvSpPr>
          <p:nvPr/>
        </p:nvSpPr>
        <p:spPr bwMode="auto">
          <a:xfrm>
            <a:off x="8763000" y="6629400"/>
            <a:ext cx="1905000" cy="2286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>
            <a:spAutoFit/>
          </a:bodyPr>
          <a:lstStyle/>
          <a:p>
            <a:pPr algn="r" eaLnBrk="0" hangingPunct="0">
              <a:spcBef>
                <a:spcPct val="0"/>
              </a:spcBef>
              <a:defRPr/>
            </a:pPr>
            <a:fld id="{44C5B24F-B0E6-486D-923A-E3D38BE0E49B}" type="slidenum">
              <a:rPr lang="en-US" sz="900">
                <a:solidFill>
                  <a:schemeClr val="bg2"/>
                </a:solidFill>
              </a:rPr>
              <a:pPr algn="r" eaLnBrk="0" hangingPunct="0">
                <a:spcBef>
                  <a:spcPct val="0"/>
                </a:spcBef>
                <a:defRPr/>
              </a:pPr>
              <a:t>7</a:t>
            </a:fld>
            <a:endParaRPr lang="en-US" sz="900">
              <a:solidFill>
                <a:schemeClr val="bg2"/>
              </a:solidFill>
            </a:endParaRPr>
          </a:p>
        </p:txBody>
      </p:sp>
      <p:sp>
        <p:nvSpPr>
          <p:cNvPr id="135171" name="Rectangle 6"/>
          <p:cNvSpPr>
            <a:spLocks noGrp="1" noChangeArrowheads="1"/>
          </p:cNvSpPr>
          <p:nvPr>
            <p:ph type="title" idx="4294967295"/>
          </p:nvPr>
        </p:nvSpPr>
        <p:spPr/>
        <p:txBody>
          <a:bodyPr anchor="ctr"/>
          <a:lstStyle/>
          <a:p>
            <a:pPr eaLnBrk="1" hangingPunct="1"/>
            <a:r>
              <a:rPr lang="en-GB" dirty="0" smtClean="0">
                <a:solidFill>
                  <a:srgbClr val="FF0000"/>
                </a:solidFill>
              </a:rPr>
              <a:t>The goals of endometriosis management</a:t>
            </a:r>
            <a:endParaRPr lang="en-US" dirty="0" smtClean="0">
              <a:solidFill>
                <a:srgbClr val="FF0000"/>
              </a:solidFill>
            </a:endParaRPr>
          </a:p>
        </p:txBody>
      </p:sp>
      <p:sp>
        <p:nvSpPr>
          <p:cNvPr id="55303" name="Rectangle 7"/>
          <p:cNvSpPr>
            <a:spLocks noGrp="1" noChangeArrowheads="1"/>
          </p:cNvSpPr>
          <p:nvPr>
            <p:ph type="body" idx="4294967295"/>
          </p:nvPr>
        </p:nvSpPr>
        <p:spPr>
          <a:xfrm>
            <a:off x="976022" y="1859686"/>
            <a:ext cx="8424862" cy="3425825"/>
          </a:xfrm>
          <a:ln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marL="266700" indent="542925">
              <a:buNone/>
            </a:pPr>
            <a:r>
              <a:rPr lang="en-CA" sz="1600" b="1" dirty="0"/>
              <a:t>Treat the symptoms</a:t>
            </a:r>
          </a:p>
          <a:p>
            <a:pPr marL="1360488" lvl="1" indent="-285750">
              <a:buSzPct val="85000"/>
            </a:pPr>
            <a:r>
              <a:rPr lang="en-CA" sz="1400" dirty="0"/>
              <a:t>If the symptom is pain, alleviate the pain</a:t>
            </a:r>
          </a:p>
          <a:p>
            <a:pPr marL="1360488" lvl="1" indent="-285750">
              <a:buSzPct val="85000"/>
            </a:pPr>
            <a:r>
              <a:rPr lang="en-CA" sz="1400" dirty="0"/>
              <a:t>If the symptom is infertility, assist fertility</a:t>
            </a:r>
          </a:p>
          <a:p>
            <a:pPr marL="266700" indent="542925">
              <a:buNone/>
            </a:pPr>
            <a:endParaRPr lang="en-CA" sz="1600" dirty="0"/>
          </a:p>
          <a:p>
            <a:pPr marL="266700" indent="542925">
              <a:buNone/>
            </a:pPr>
            <a:r>
              <a:rPr lang="en-CA" sz="1600" b="1" dirty="0"/>
              <a:t>Reduce risk of disease progression</a:t>
            </a:r>
          </a:p>
          <a:p>
            <a:pPr marL="1360488" lvl="1" indent="-285750">
              <a:buSzPct val="85000"/>
            </a:pPr>
            <a:r>
              <a:rPr lang="en-CA" sz="1400" dirty="0"/>
              <a:t>Preserve fertility </a:t>
            </a:r>
          </a:p>
          <a:p>
            <a:pPr marL="1360488" lvl="1" indent="-285750">
              <a:buSzPct val="85000"/>
            </a:pPr>
            <a:r>
              <a:rPr lang="en-CA" sz="1400" dirty="0"/>
              <a:t>Prevent the progression to chronic pain</a:t>
            </a:r>
          </a:p>
          <a:p>
            <a:pPr marL="266700" indent="542925">
              <a:buNone/>
            </a:pPr>
            <a:endParaRPr lang="en-CA" sz="1600" dirty="0"/>
          </a:p>
          <a:p>
            <a:pPr marL="266700" indent="542925">
              <a:buNone/>
            </a:pPr>
            <a:r>
              <a:rPr lang="en-CA" sz="1600" b="1" dirty="0"/>
              <a:t>Keep surgeries to a minimum</a:t>
            </a:r>
          </a:p>
          <a:p>
            <a:pPr marL="1360488" lvl="1" indent="-285750">
              <a:buSzPct val="85000"/>
            </a:pPr>
            <a:r>
              <a:rPr lang="en-US" sz="1400" dirty="0"/>
              <a:t>Identify patients who will really benefit, and find the best time for surgery</a:t>
            </a:r>
          </a:p>
          <a:p>
            <a:pPr marL="1360488" lvl="1" indent="-285750">
              <a:buSzPct val="85000"/>
            </a:pPr>
            <a:r>
              <a:rPr lang="en-CA" sz="1400" dirty="0"/>
              <a:t>Importance of post-surgical maintenance</a:t>
            </a:r>
          </a:p>
        </p:txBody>
      </p:sp>
      <p:pic>
        <p:nvPicPr>
          <p:cNvPr id="181261" name="Picture 13" descr="womb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948" y="1751736"/>
            <a:ext cx="828675" cy="828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5174" name="TextBox 1"/>
          <p:cNvSpPr txBox="1">
            <a:spLocks noChangeArrowheads="1"/>
          </p:cNvSpPr>
          <p:nvPr/>
        </p:nvSpPr>
        <p:spPr bwMode="auto">
          <a:xfrm>
            <a:off x="1809751" y="5949950"/>
            <a:ext cx="7815263" cy="20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36000" rIns="90000" bIns="36000" anchor="b">
            <a:spAutoFit/>
          </a:bodyPr>
          <a:lstStyle>
            <a:lvl1pPr eaLnBrk="0" hangingPunct="0"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1pPr>
            <a:lvl2pPr marL="742950" indent="-285750" eaLnBrk="0" hangingPunct="0"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2pPr>
            <a:lvl3pPr marL="1143000" indent="-228600" eaLnBrk="0" hangingPunct="0"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 eaLnBrk="0" hangingPunct="0"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 eaLnBrk="0" hangingPunct="0"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1000" b="1">
                <a:solidFill>
                  <a:srgbClr val="4D4D4D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algn="l" eaLnBrk="1" hangingPunct="1">
              <a:spcBef>
                <a:spcPct val="0"/>
              </a:spcBef>
              <a:buClr>
                <a:srgbClr val="969696"/>
              </a:buClr>
            </a:pPr>
            <a:r>
              <a:rPr lang="en-GB" sz="900" b="0" dirty="0">
                <a:solidFill>
                  <a:srgbClr val="FF0000"/>
                </a:solidFill>
              </a:rPr>
              <a:t>SOGC Clinical Practice Guideline. J </a:t>
            </a:r>
            <a:r>
              <a:rPr lang="en-GB" sz="900" b="0" dirty="0" err="1">
                <a:solidFill>
                  <a:srgbClr val="FF0000"/>
                </a:solidFill>
              </a:rPr>
              <a:t>Obstet</a:t>
            </a:r>
            <a:r>
              <a:rPr lang="en-GB" sz="900" b="0" dirty="0">
                <a:solidFill>
                  <a:srgbClr val="FF0000"/>
                </a:solidFill>
              </a:rPr>
              <a:t> </a:t>
            </a:r>
            <a:r>
              <a:rPr lang="en-GB" sz="900" b="0" dirty="0" err="1">
                <a:solidFill>
                  <a:srgbClr val="FF0000"/>
                </a:solidFill>
              </a:rPr>
              <a:t>Gynecol</a:t>
            </a:r>
            <a:r>
              <a:rPr lang="en-GB" sz="900" b="0" dirty="0">
                <a:solidFill>
                  <a:srgbClr val="FF0000"/>
                </a:solidFill>
              </a:rPr>
              <a:t> Can 2010; 32(7 </a:t>
            </a:r>
            <a:r>
              <a:rPr lang="en-GB" sz="900" b="0" dirty="0" err="1">
                <a:solidFill>
                  <a:srgbClr val="FF0000"/>
                </a:solidFill>
              </a:rPr>
              <a:t>Suppl</a:t>
            </a:r>
            <a:r>
              <a:rPr lang="en-GB" sz="900" b="0" dirty="0">
                <a:solidFill>
                  <a:srgbClr val="FF0000"/>
                </a:solidFill>
              </a:rPr>
              <a:t> 2): S1– S32.</a:t>
            </a:r>
          </a:p>
        </p:txBody>
      </p:sp>
      <p:sp>
        <p:nvSpPr>
          <p:cNvPr id="135175" name="Rectangle 2"/>
          <p:cNvSpPr>
            <a:spLocks noChangeArrowheads="1"/>
          </p:cNvSpPr>
          <p:nvPr/>
        </p:nvSpPr>
        <p:spPr bwMode="auto">
          <a:xfrm>
            <a:off x="1895475" y="36988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l"/>
            <a:r>
              <a:rPr lang="en-US" sz="2500">
                <a:solidFill>
                  <a:srgbClr val="FF0000"/>
                </a:solidFill>
              </a:rPr>
              <a:t/>
            </a:r>
            <a:br>
              <a:rPr lang="en-US" sz="2500">
                <a:solidFill>
                  <a:srgbClr val="FF0000"/>
                </a:solidFill>
              </a:rPr>
            </a:br>
            <a:endParaRPr lang="en-US" sz="2500">
              <a:solidFill>
                <a:srgbClr val="FF0000"/>
              </a:solidFill>
              <a:latin typeface="Tw Cen MT" pitchFamily="34" charset="0"/>
            </a:endParaRPr>
          </a:p>
        </p:txBody>
      </p:sp>
      <p:pic>
        <p:nvPicPr>
          <p:cNvPr id="74759" name="Picture 8" descr="clock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947" y="3012211"/>
            <a:ext cx="811212" cy="811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4760" name="Picture 9" descr="Scalpel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947" y="4307611"/>
            <a:ext cx="811212" cy="811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30943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53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81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53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53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53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53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530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47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530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530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530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747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30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Başlık 1"/>
          <p:cNvSpPr>
            <a:spLocks noGrp="1"/>
          </p:cNvSpPr>
          <p:nvPr>
            <p:ph type="title"/>
          </p:nvPr>
        </p:nvSpPr>
        <p:spPr>
          <a:xfrm>
            <a:off x="1754188" y="692150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tr-TR" b="1" dirty="0" err="1" smtClean="0">
                <a:solidFill>
                  <a:srgbClr val="FF0000"/>
                </a:solidFill>
              </a:rPr>
              <a:t>Endometriozisle</a:t>
            </a:r>
            <a:r>
              <a:rPr lang="tr-TR" b="1" dirty="0" smtClean="0">
                <a:solidFill>
                  <a:srgbClr val="FF0000"/>
                </a:solidFill>
              </a:rPr>
              <a:t> ilişkili ağrıyı tedavi edebilir miyiz?</a:t>
            </a:r>
            <a:endParaRPr lang="en-US" b="1" dirty="0" smtClean="0">
              <a:solidFill>
                <a:srgbClr val="FF0000"/>
              </a:solidFill>
            </a:endParaRPr>
          </a:p>
        </p:txBody>
      </p:sp>
      <p:sp>
        <p:nvSpPr>
          <p:cNvPr id="17411" name="İçerik Yer Tutucusu 2"/>
          <p:cNvSpPr>
            <a:spLocks noGrp="1"/>
          </p:cNvSpPr>
          <p:nvPr>
            <p:ph idx="1"/>
          </p:nvPr>
        </p:nvSpPr>
        <p:spPr>
          <a:xfrm>
            <a:off x="1981200" y="2060575"/>
            <a:ext cx="8229600" cy="1252538"/>
          </a:xfrm>
        </p:spPr>
        <p:txBody>
          <a:bodyPr/>
          <a:lstStyle/>
          <a:p>
            <a:pPr marL="0" indent="0" algn="ctr">
              <a:buNone/>
            </a:pPr>
            <a:r>
              <a:rPr lang="tr-TR" sz="7200" b="1"/>
              <a:t>?</a:t>
            </a:r>
            <a:endParaRPr lang="en-US" sz="7200" b="1"/>
          </a:p>
        </p:txBody>
      </p:sp>
      <p:pic>
        <p:nvPicPr>
          <p:cNvPr id="17412" name="Picture 4" descr="ENDMET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9375" y="3400426"/>
            <a:ext cx="5018088" cy="3300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64659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Title 1"/>
          <p:cNvSpPr>
            <a:spLocks noGrp="1"/>
          </p:cNvSpPr>
          <p:nvPr>
            <p:ph type="title"/>
          </p:nvPr>
        </p:nvSpPr>
        <p:spPr>
          <a:xfrm>
            <a:off x="624418" y="274638"/>
            <a:ext cx="11135783" cy="1143000"/>
          </a:xfrm>
        </p:spPr>
        <p:txBody>
          <a:bodyPr/>
          <a:lstStyle/>
          <a:p>
            <a:r>
              <a:rPr lang="en-US" sz="3200">
                <a:solidFill>
                  <a:srgbClr val="FF0000"/>
                </a:solidFill>
                <a:latin typeface="Calibri" charset="0"/>
              </a:rPr>
              <a:t>The challenges of caring for patients with  chronic pain...</a:t>
            </a:r>
          </a:p>
        </p:txBody>
      </p:sp>
      <p:pic>
        <p:nvPicPr>
          <p:cNvPr id="28674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0267" y="2997201"/>
            <a:ext cx="5784851" cy="287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5" name="Content Placeholder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1388" r="-61388"/>
          <a:stretch>
            <a:fillRect/>
          </a:stretch>
        </p:blipFill>
        <p:spPr bwMode="auto">
          <a:xfrm>
            <a:off x="-1680633" y="2205038"/>
            <a:ext cx="8911167" cy="3675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</p:pic>
      <p:sp>
        <p:nvSpPr>
          <p:cNvPr id="28676" name="Rectangle 7"/>
          <p:cNvSpPr>
            <a:spLocks noChangeArrowheads="1"/>
          </p:cNvSpPr>
          <p:nvPr/>
        </p:nvSpPr>
        <p:spPr bwMode="auto">
          <a:xfrm>
            <a:off x="1583267" y="6021388"/>
            <a:ext cx="127470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/>
              <a:t>CPP Patient</a:t>
            </a:r>
          </a:p>
        </p:txBody>
      </p:sp>
      <p:sp>
        <p:nvSpPr>
          <p:cNvPr id="28677" name="Rectangle 9"/>
          <p:cNvSpPr>
            <a:spLocks noChangeArrowheads="1"/>
          </p:cNvSpPr>
          <p:nvPr/>
        </p:nvSpPr>
        <p:spPr bwMode="auto">
          <a:xfrm>
            <a:off x="6959600" y="6021388"/>
            <a:ext cx="170187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/>
              <a:t>CPP Practitioner</a:t>
            </a:r>
          </a:p>
        </p:txBody>
      </p:sp>
    </p:spTree>
    <p:extLst>
      <p:ext uri="{BB962C8B-B14F-4D97-AF65-F5344CB8AC3E}">
        <p14:creationId xmlns:p14="http://schemas.microsoft.com/office/powerpoint/2010/main" val="15081516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Larissa-Design 2">
    <a:dk1>
      <a:srgbClr val="4B4B4D"/>
    </a:dk1>
    <a:lt1>
      <a:srgbClr val="FFFFFF"/>
    </a:lt1>
    <a:dk2>
      <a:srgbClr val="7570AD"/>
    </a:dk2>
    <a:lt2>
      <a:srgbClr val="EEECE1"/>
    </a:lt2>
    <a:accent1>
      <a:srgbClr val="7DB61B"/>
    </a:accent1>
    <a:accent2>
      <a:srgbClr val="00A6B6"/>
    </a:accent2>
    <a:accent3>
      <a:srgbClr val="FFFFFF"/>
    </a:accent3>
    <a:accent4>
      <a:srgbClr val="3F3F40"/>
    </a:accent4>
    <a:accent5>
      <a:srgbClr val="BFD7AB"/>
    </a:accent5>
    <a:accent6>
      <a:srgbClr val="0096A5"/>
    </a:accent6>
    <a:hlink>
      <a:srgbClr val="0000FF"/>
    </a:hlink>
    <a:folHlink>
      <a:srgbClr val="800080"/>
    </a:folHlink>
  </a:clrScheme>
  <a:fontScheme name="Larissa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Larissa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122</TotalTime>
  <Words>3984</Words>
  <Application>Microsoft Macintosh PowerPoint</Application>
  <PresentationFormat>Custom</PresentationFormat>
  <Paragraphs>593</Paragraphs>
  <Slides>54</Slides>
  <Notes>29</Notes>
  <HiddenSlides>0</HiddenSlides>
  <MMClips>1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54</vt:i4>
      </vt:variant>
    </vt:vector>
  </HeadingPairs>
  <TitlesOfParts>
    <vt:vector size="56" baseType="lpstr">
      <vt:lpstr>Office Teması</vt:lpstr>
      <vt:lpstr>Excel.Chart.8</vt:lpstr>
      <vt:lpstr>PowerPoint Presentation</vt:lpstr>
      <vt:lpstr>PowerPoint Presentation</vt:lpstr>
      <vt:lpstr>What is the impact of endometriosis?</vt:lpstr>
      <vt:lpstr>Endometriozisin belirtileri</vt:lpstr>
      <vt:lpstr>PowerPoint Presentation</vt:lpstr>
      <vt:lpstr>PowerPoint Presentation</vt:lpstr>
      <vt:lpstr>The goals of endometriosis management</vt:lpstr>
      <vt:lpstr>Endometriozisle ilişkili ağrıyı tedavi edebilir miyiz?</vt:lpstr>
      <vt:lpstr>The challenges of caring for patients with  chronic pain...</vt:lpstr>
      <vt:lpstr>‘İdeal Tedavi’ Hekimler ve hastalar ne istiyor?</vt:lpstr>
      <vt:lpstr>Classification of Pain</vt:lpstr>
      <vt:lpstr>Classification of Pain</vt:lpstr>
      <vt:lpstr>PowerPoint Presentation</vt:lpstr>
      <vt:lpstr>Endometriozis tedavisi: Ampirik medikal tedavi</vt:lpstr>
      <vt:lpstr>Endometriozis tedavisi: Ampirik medikal tedavi</vt:lpstr>
      <vt:lpstr>Benimsenmiş İlaç Tedavileri</vt:lpstr>
      <vt:lpstr>Deneysel Tedaviler</vt:lpstr>
      <vt:lpstr>One size never fits all</vt:lpstr>
      <vt:lpstr>PowerPoint Presentation</vt:lpstr>
      <vt:lpstr>Endometriozis: Ağrı İlaç vs Plasebo</vt:lpstr>
      <vt:lpstr>Endometrioziste NSAİİ’ler</vt:lpstr>
      <vt:lpstr>PowerPoint Presentation</vt:lpstr>
      <vt:lpstr>Endometriozisli kadınlarda ağrıya karşı NSAİİ’ler </vt:lpstr>
      <vt:lpstr>Endometriozis tedavisi: Hormonal medikal tedavi</vt:lpstr>
      <vt:lpstr>PowerPoint Presentation</vt:lpstr>
      <vt:lpstr>Endometriozisle ilişkili pelvik ağrının tedavisinde löprolid ile oral kontraseptiflerin karşılaştırıldığı randomize çalışma (n: 47, 48 hafta)</vt:lpstr>
      <vt:lpstr>Sürekli OK’lerin yan etkileri</vt:lpstr>
      <vt:lpstr>Hormonal medikal tedavi / Oral kontraseptifler</vt:lpstr>
      <vt:lpstr>PowerPoint Presentation</vt:lpstr>
      <vt:lpstr>PowerPoint Presentation</vt:lpstr>
      <vt:lpstr>PowerPoint Presentation</vt:lpstr>
      <vt:lpstr>Rektovajinal endometriozis ve ameliyat sonrası ağrı tedavisi (n=90)</vt:lpstr>
      <vt:lpstr>PowerPoint Presentation</vt:lpstr>
      <vt:lpstr>Ameliyat Sonrasında Endometriozis Belirtilerinin Baskılanması İçin Noretindron Asetatın Tek Başına Kullanılması (n=194)</vt:lpstr>
      <vt:lpstr>PowerPoint Presentation</vt:lpstr>
      <vt:lpstr>Relevance of estradiol levels in endometriosis</vt:lpstr>
      <vt:lpstr>Dienogest ile ağrının azaltılması  Plaseboya karşı üstün etkinlik</vt:lpstr>
      <vt:lpstr>PowerPoint Presentation</vt:lpstr>
      <vt:lpstr>Progestins are recommended and gaining in popularity </vt:lpstr>
      <vt:lpstr>PowerPoint Presentation</vt:lpstr>
      <vt:lpstr>Endometriozisle ilişkili ağrıda danazol </vt:lpstr>
      <vt:lpstr>Danazol – yan etkileri  </vt:lpstr>
      <vt:lpstr>PowerPoint Presentation</vt:lpstr>
      <vt:lpstr>PowerPoint Presentation</vt:lpstr>
      <vt:lpstr>PowerPoint Presentation</vt:lpstr>
      <vt:lpstr>PowerPoint Presentation</vt:lpstr>
      <vt:lpstr>Kronik pelvik ağrısı bulunan evre IV endometriozisli hastalarda (n: 5)  10 yıl süreyle uygulanan löprolid asetat ve hormonal add-back tedavisi</vt:lpstr>
      <vt:lpstr>Aromataz İnhibitörleri</vt:lpstr>
      <vt:lpstr>Are preoperative hormonal therapies effective for treatment of pain?</vt:lpstr>
      <vt:lpstr>Are short-term post-operative hormonal therapies effective for treatment of pain?</vt:lpstr>
      <vt:lpstr>What other pain management strategies are effective for symptomatic relief of pain associated with endometriosis?</vt:lpstr>
      <vt:lpstr>Sonuç</vt:lpstr>
      <vt:lpstr>PowerPoint Presentation</vt:lpstr>
      <vt:lpstr>Teşekkürler. 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Gazi YILDIRIM</dc:creator>
  <cp:lastModifiedBy>gazi yılmaz</cp:lastModifiedBy>
  <cp:revision>16</cp:revision>
  <dcterms:created xsi:type="dcterms:W3CDTF">2015-05-12T20:15:32Z</dcterms:created>
  <dcterms:modified xsi:type="dcterms:W3CDTF">2017-01-15T08:56:25Z</dcterms:modified>
</cp:coreProperties>
</file>