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81"/>
  </p:notesMasterIdLst>
  <p:sldIdLst>
    <p:sldId id="256" r:id="rId3"/>
    <p:sldId id="552" r:id="rId4"/>
    <p:sldId id="536" r:id="rId5"/>
    <p:sldId id="540" r:id="rId6"/>
    <p:sldId id="539" r:id="rId7"/>
    <p:sldId id="537" r:id="rId8"/>
    <p:sldId id="542" r:id="rId9"/>
    <p:sldId id="553" r:id="rId10"/>
    <p:sldId id="545" r:id="rId11"/>
    <p:sldId id="556" r:id="rId12"/>
    <p:sldId id="557" r:id="rId13"/>
    <p:sldId id="558" r:id="rId14"/>
    <p:sldId id="559" r:id="rId15"/>
    <p:sldId id="560" r:id="rId16"/>
    <p:sldId id="572" r:id="rId17"/>
    <p:sldId id="567" r:id="rId18"/>
    <p:sldId id="568" r:id="rId19"/>
    <p:sldId id="569" r:id="rId20"/>
    <p:sldId id="570" r:id="rId21"/>
    <p:sldId id="571" r:id="rId22"/>
    <p:sldId id="573" r:id="rId23"/>
    <p:sldId id="574" r:id="rId24"/>
    <p:sldId id="575" r:id="rId25"/>
    <p:sldId id="615" r:id="rId26"/>
    <p:sldId id="580" r:id="rId27"/>
    <p:sldId id="583" r:id="rId28"/>
    <p:sldId id="585" r:id="rId29"/>
    <p:sldId id="586" r:id="rId30"/>
    <p:sldId id="618" r:id="rId31"/>
    <p:sldId id="587" r:id="rId32"/>
    <p:sldId id="623" r:id="rId33"/>
    <p:sldId id="588" r:id="rId34"/>
    <p:sldId id="589" r:id="rId35"/>
    <p:sldId id="590" r:id="rId36"/>
    <p:sldId id="591" r:id="rId37"/>
    <p:sldId id="592" r:id="rId38"/>
    <p:sldId id="593" r:id="rId39"/>
    <p:sldId id="602" r:id="rId40"/>
    <p:sldId id="605" r:id="rId41"/>
    <p:sldId id="625" r:id="rId42"/>
    <p:sldId id="607" r:id="rId43"/>
    <p:sldId id="608" r:id="rId44"/>
    <p:sldId id="642" r:id="rId45"/>
    <p:sldId id="643" r:id="rId46"/>
    <p:sldId id="609" r:id="rId47"/>
    <p:sldId id="610" r:id="rId48"/>
    <p:sldId id="612" r:id="rId49"/>
    <p:sldId id="611" r:id="rId50"/>
    <p:sldId id="613" r:id="rId51"/>
    <p:sldId id="617" r:id="rId52"/>
    <p:sldId id="620" r:id="rId53"/>
    <p:sldId id="619" r:id="rId54"/>
    <p:sldId id="621" r:id="rId55"/>
    <p:sldId id="628" r:id="rId56"/>
    <p:sldId id="629" r:id="rId57"/>
    <p:sldId id="630" r:id="rId58"/>
    <p:sldId id="520" r:id="rId59"/>
    <p:sldId id="616" r:id="rId60"/>
    <p:sldId id="563" r:id="rId61"/>
    <p:sldId id="564" r:id="rId62"/>
    <p:sldId id="565" r:id="rId63"/>
    <p:sldId id="624" r:id="rId64"/>
    <p:sldId id="631" r:id="rId65"/>
    <p:sldId id="632" r:id="rId66"/>
    <p:sldId id="633" r:id="rId67"/>
    <p:sldId id="634" r:id="rId68"/>
    <p:sldId id="635" r:id="rId69"/>
    <p:sldId id="636" r:id="rId70"/>
    <p:sldId id="637" r:id="rId71"/>
    <p:sldId id="638" r:id="rId72"/>
    <p:sldId id="639" r:id="rId73"/>
    <p:sldId id="640" r:id="rId74"/>
    <p:sldId id="641" r:id="rId75"/>
    <p:sldId id="644" r:id="rId76"/>
    <p:sldId id="645" r:id="rId77"/>
    <p:sldId id="646" r:id="rId78"/>
    <p:sldId id="647" r:id="rId79"/>
    <p:sldId id="648" r:id="rId8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46B"/>
    <a:srgbClr val="D49CC0"/>
    <a:srgbClr val="2C2C2C"/>
    <a:srgbClr val="A20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22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8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theme" Target="theme/theme1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61" Type="http://schemas.openxmlformats.org/officeDocument/2006/relationships/slide" Target="slides/slide59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E97EF-ECEF-486F-B156-329009C29CE3}" type="datetimeFigureOut">
              <a:rPr lang="tr-TR" smtClean="0"/>
              <a:pPr/>
              <a:t>15.01.2017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682E2-3D85-4DF7-B97C-55EDE172B8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8395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209800" cy="6096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77000" cy="6096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AAF72-A9E6-4752-9125-300795824FD6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0C371-D4C5-4458-B004-8CC703FC28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F52EF-80F7-4110-8FF5-91A806E733F8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290E-DF83-4E92-903D-84CC41A336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B0481-6140-48A6-B65D-290EBEBE72B0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5858C-27F2-4D99-B31F-0C8545D6E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90CFA-4C70-40F7-A7B9-AAAC41E8282F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5D45-1772-4CD6-A366-52D519BCC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63F1-4849-4B27-B8DC-CE50256D41CC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8F99F-BCDF-4C12-ABC5-453B984B5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72ECB-3719-44AD-BAA2-0947787D9434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6F33B-CB9C-416B-A76E-2FC18CAC2F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15785-C6EE-4BC2-841C-26AE01E2385C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2BB1C-7550-4841-96C8-0909F88ED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A688D-81A0-4101-8944-94C8A96ED99D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5EA23-6AB7-487B-B28D-50CAA7318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31EE6-E639-4519-B4BB-5DB95B91E88F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5B458-F698-4D75-82EB-F71E4AECD2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D4971-703F-466A-9A43-BAB6031CE685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6BACF-4C78-4B46-9CF4-623BCBD3D3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209800" cy="6096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77000" cy="6096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C0D4E-6AED-45AB-9E0E-2267623595ED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413B0-EA04-4CB6-9D9C-ACDC0852C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95400"/>
            <a:ext cx="66325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0400" y="381000"/>
            <a:ext cx="21336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38600" y="609600"/>
            <a:ext cx="40528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35718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478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2C2C2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rgbClr val="2C2C2C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95400"/>
            <a:ext cx="66325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0400" y="381000"/>
            <a:ext cx="21336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478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801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8611D1-E2FF-47A6-92FD-4021EFC4DF3B}" type="datetimeFigureOut">
              <a:rPr lang="en-US"/>
              <a:pPr>
                <a:defRPr/>
              </a:pPr>
              <a:t>1/15/2017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801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81738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0F22FE-17A4-4FD4-BBB5-F7411BD87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2C2C2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rgbClr val="2C2C2C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95288" y="3356992"/>
            <a:ext cx="8443912" cy="19129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3600" dirty="0" smtClean="0">
                <a:solidFill>
                  <a:srgbClr val="FFFFFF"/>
                </a:solidFill>
                <a:latin typeface="Tahoma" panose="020B0604030504040204" pitchFamily="34" charset="0"/>
              </a:rPr>
              <a:t>   OK kullanımı ve Kanser</a:t>
            </a:r>
            <a:endParaRPr lang="en-US" sz="3600" kern="1200" cap="all" dirty="0">
              <a:solidFill>
                <a:schemeClr val="bg1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4294967295"/>
          </p:nvPr>
        </p:nvSpPr>
        <p:spPr>
          <a:xfrm>
            <a:off x="990600" y="5085184"/>
            <a:ext cx="7848600" cy="1323975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tr-TR" dirty="0" smtClean="0">
                <a:solidFill>
                  <a:schemeClr val="bg1"/>
                </a:solidFill>
              </a:rPr>
              <a:t>Koray ELTER, </a:t>
            </a:r>
            <a:r>
              <a:rPr lang="tr-TR" sz="1800" i="1" dirty="0" smtClean="0">
                <a:solidFill>
                  <a:schemeClr val="bg1"/>
                </a:solidFill>
              </a:rPr>
              <a:t>Prof. Dr., Trakya </a:t>
            </a:r>
            <a:r>
              <a:rPr lang="tr-TR" sz="1800" i="1" dirty="0" err="1" smtClean="0">
                <a:solidFill>
                  <a:schemeClr val="bg1"/>
                </a:solidFill>
              </a:rPr>
              <a:t>Ü.T.F.Kadın</a:t>
            </a:r>
            <a:r>
              <a:rPr lang="tr-TR" sz="1800" i="1" dirty="0" smtClean="0">
                <a:solidFill>
                  <a:schemeClr val="bg1"/>
                </a:solidFill>
              </a:rPr>
              <a:t> </a:t>
            </a:r>
            <a:r>
              <a:rPr lang="tr-TR" sz="1800" i="1" dirty="0" err="1" smtClean="0">
                <a:solidFill>
                  <a:schemeClr val="bg1"/>
                </a:solidFill>
              </a:rPr>
              <a:t>Hast</a:t>
            </a:r>
            <a:r>
              <a:rPr lang="tr-TR" sz="1800" i="1" dirty="0" smtClean="0">
                <a:solidFill>
                  <a:schemeClr val="bg1"/>
                </a:solidFill>
              </a:rPr>
              <a:t>. </a:t>
            </a:r>
            <a:r>
              <a:rPr lang="tr-TR" sz="1800" i="1" dirty="0">
                <a:solidFill>
                  <a:schemeClr val="bg1"/>
                </a:solidFill>
              </a:rPr>
              <a:t>v</a:t>
            </a:r>
            <a:r>
              <a:rPr lang="tr-TR" sz="1800" i="1" dirty="0" smtClean="0">
                <a:solidFill>
                  <a:schemeClr val="bg1"/>
                </a:solidFill>
              </a:rPr>
              <a:t>e Doğum A.D. Başkanı, Üreme Endokrinolojisi ve </a:t>
            </a:r>
            <a:r>
              <a:rPr lang="tr-TR" sz="1800" i="1" dirty="0" err="1" smtClean="0">
                <a:solidFill>
                  <a:schemeClr val="bg1"/>
                </a:solidFill>
              </a:rPr>
              <a:t>İnfertilite</a:t>
            </a:r>
            <a:r>
              <a:rPr lang="tr-TR" sz="1800" i="1" dirty="0" smtClean="0">
                <a:solidFill>
                  <a:schemeClr val="bg1"/>
                </a:solidFill>
              </a:rPr>
              <a:t> B.D. Başkanı ve ÜYTE Merkez Sorumlusu  </a:t>
            </a:r>
            <a:endParaRPr lang="tr-TR" sz="1800" i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987" y="2420888"/>
            <a:ext cx="5712469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022" y="692695"/>
            <a:ext cx="6430482" cy="181396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5494479" y="2348880"/>
            <a:ext cx="2101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15 Ocak 2017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" y="1447800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32808" y="2348880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84365" y="4869160"/>
            <a:ext cx="8784976" cy="50405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1691680" y="5096217"/>
            <a:ext cx="23679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1980-2004 34 çalışma, </a:t>
            </a:r>
            <a:r>
              <a:rPr lang="tr-TR" sz="1200" dirty="0" smtClean="0">
                <a:sym typeface="Symbol" panose="05050102010706020507" pitchFamily="18" charset="2"/>
              </a:rPr>
              <a:t> </a:t>
            </a:r>
            <a:r>
              <a:rPr lang="tr-TR" sz="1200" dirty="0" smtClean="0"/>
              <a:t>50 yaş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66352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 ≥ 1, ever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never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1807840"/>
            <a:ext cx="8736554" cy="421344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84365" y="2492896"/>
            <a:ext cx="7700003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632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 ≥ 1, </a:t>
            </a:r>
            <a:r>
              <a:rPr lang="tr-TR" dirty="0" err="1" smtClean="0"/>
              <a:t>after</a:t>
            </a:r>
            <a:r>
              <a:rPr lang="tr-TR" dirty="0" smtClean="0"/>
              <a:t> FFTP </a:t>
            </a:r>
            <a:r>
              <a:rPr lang="tr-TR" dirty="0" err="1"/>
              <a:t>vs</a:t>
            </a:r>
            <a:r>
              <a:rPr lang="tr-TR" dirty="0"/>
              <a:t> </a:t>
            </a:r>
            <a:r>
              <a:rPr lang="tr-TR" dirty="0" err="1"/>
              <a:t>never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6" y="1689768"/>
            <a:ext cx="9055908" cy="4259512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12357" y="2348880"/>
            <a:ext cx="7700003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69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 ≥ 1, </a:t>
            </a:r>
            <a:r>
              <a:rPr lang="tr-TR" dirty="0" err="1" smtClean="0"/>
              <a:t>before</a:t>
            </a:r>
            <a:r>
              <a:rPr lang="tr-TR" dirty="0" smtClean="0"/>
              <a:t> </a:t>
            </a:r>
            <a:r>
              <a:rPr lang="tr-TR" dirty="0"/>
              <a:t>FFTP </a:t>
            </a:r>
            <a:r>
              <a:rPr lang="tr-TR" dirty="0" err="1"/>
              <a:t>vs</a:t>
            </a:r>
            <a:r>
              <a:rPr lang="tr-TR" dirty="0"/>
              <a:t> </a:t>
            </a:r>
            <a:r>
              <a:rPr lang="tr-TR" dirty="0" err="1"/>
              <a:t>never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56792"/>
            <a:ext cx="8762738" cy="403244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56373" y="2348880"/>
            <a:ext cx="8132051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862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2" y="44625"/>
            <a:ext cx="9013710" cy="6696744"/>
          </a:xfrm>
          <a:prstGeom prst="rect">
            <a:avLst/>
          </a:prstGeom>
        </p:spPr>
      </p:pic>
      <p:cxnSp>
        <p:nvCxnSpPr>
          <p:cNvPr id="6" name="Düz Bağlayıcı 5"/>
          <p:cNvCxnSpPr/>
          <p:nvPr/>
        </p:nvCxnSpPr>
        <p:spPr>
          <a:xfrm>
            <a:off x="5292080" y="2996952"/>
            <a:ext cx="36004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7884368" y="2564904"/>
            <a:ext cx="36004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6156176" y="4581128"/>
            <a:ext cx="36004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95536" y="5301208"/>
            <a:ext cx="799288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4644008" y="5085184"/>
            <a:ext cx="432048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542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NHS II, 2010, Genç kadın çalışması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2485256"/>
          </a:xfrm>
        </p:spPr>
        <p:txBody>
          <a:bodyPr/>
          <a:lstStyle/>
          <a:p>
            <a:r>
              <a:rPr lang="tr-TR" dirty="0"/>
              <a:t>1989’da 25-42 </a:t>
            </a:r>
            <a:r>
              <a:rPr lang="tr-TR" dirty="0" err="1" smtClean="0"/>
              <a:t>yaşlarası</a:t>
            </a:r>
            <a:r>
              <a:rPr lang="tr-TR" dirty="0" smtClean="0"/>
              <a:t>, </a:t>
            </a:r>
            <a:r>
              <a:rPr lang="tr-TR" dirty="0" err="1"/>
              <a:t>kohort</a:t>
            </a:r>
            <a:r>
              <a:rPr lang="tr-TR" dirty="0" smtClean="0"/>
              <a:t> </a:t>
            </a:r>
          </a:p>
          <a:p>
            <a:r>
              <a:rPr lang="tr-TR" dirty="0" smtClean="0"/>
              <a:t>1,3 milyon kadın-yıl, </a:t>
            </a:r>
          </a:p>
          <a:p>
            <a:r>
              <a:rPr lang="tr-TR" dirty="0" smtClean="0"/>
              <a:t>116.600 hemşire x 11 yıl (2001 e kadar), </a:t>
            </a:r>
          </a:p>
          <a:p>
            <a:r>
              <a:rPr lang="tr-TR" dirty="0" smtClean="0"/>
              <a:t>1344 </a:t>
            </a:r>
            <a:r>
              <a:rPr lang="tr-TR" dirty="0" err="1" smtClean="0"/>
              <a:t>Ca</a:t>
            </a:r>
            <a:r>
              <a:rPr lang="tr-TR" dirty="0" smtClean="0"/>
              <a:t> olgusu, 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212976"/>
            <a:ext cx="8332254" cy="3096344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56373" y="4869160"/>
            <a:ext cx="8132051" cy="122413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3347864" y="6237312"/>
            <a:ext cx="4048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Trifazik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levo</a:t>
            </a:r>
            <a:r>
              <a:rPr lang="tr-TR" dirty="0" smtClean="0">
                <a:solidFill>
                  <a:schemeClr val="bg1"/>
                </a:solidFill>
              </a:rPr>
              <a:t> içeren: 3.05 (2.00 – 4.66)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64" y="76200"/>
            <a:ext cx="8792716" cy="191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463020"/>
            <a:ext cx="5314528" cy="474776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547664" y="5373216"/>
            <a:ext cx="5458544" cy="79898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2" y="260649"/>
            <a:ext cx="6752848" cy="126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0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1"/>
            <a:ext cx="7560840" cy="175938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052736"/>
            <a:ext cx="4536504" cy="5680579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4283968" y="3284984"/>
            <a:ext cx="4536504" cy="1800200"/>
          </a:xfrm>
          <a:prstGeom prst="rect">
            <a:avLst/>
          </a:prstGeom>
          <a:solidFill>
            <a:schemeClr val="accent1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2578229" y="21328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</a:t>
            </a:r>
            <a:endParaRPr lang="tr-TR" dirty="0"/>
          </a:p>
        </p:txBody>
      </p:sp>
      <p:cxnSp>
        <p:nvCxnSpPr>
          <p:cNvPr id="9" name="Düz Bağlayıcı 8"/>
          <p:cNvCxnSpPr/>
          <p:nvPr/>
        </p:nvCxnSpPr>
        <p:spPr>
          <a:xfrm>
            <a:off x="5436096" y="1916832"/>
            <a:ext cx="1872208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4644008" y="6741368"/>
            <a:ext cx="4320480" cy="0"/>
          </a:xfrm>
          <a:prstGeom prst="line">
            <a:avLst/>
          </a:prstGeom>
          <a:ln w="952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810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88641"/>
            <a:ext cx="7560840" cy="175938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052736"/>
            <a:ext cx="4536504" cy="5680579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4283968" y="3284984"/>
            <a:ext cx="4536504" cy="1800200"/>
          </a:xfrm>
          <a:prstGeom prst="rect">
            <a:avLst/>
          </a:prstGeom>
          <a:solidFill>
            <a:schemeClr val="accent1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2578229" y="21328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2012</a:t>
            </a:r>
            <a:endParaRPr lang="tr-TR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3366283"/>
            <a:ext cx="7722814" cy="15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5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4784"/>
            <a:ext cx="8816941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1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Gierisch</a:t>
            </a:r>
            <a:r>
              <a:rPr lang="tr-TR" dirty="0" smtClean="0"/>
              <a:t> ve ark, 2013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447800"/>
            <a:ext cx="3194770" cy="4724400"/>
          </a:xfrm>
        </p:spPr>
        <p:txBody>
          <a:bodyPr/>
          <a:lstStyle/>
          <a:p>
            <a:r>
              <a:rPr lang="tr-TR" dirty="0" smtClean="0"/>
              <a:t>2000 sonrası yayınların dahil edildiği meta analiz</a:t>
            </a:r>
          </a:p>
          <a:p>
            <a:r>
              <a:rPr lang="tr-TR" dirty="0" smtClean="0"/>
              <a:t>23 çalışma (15 CC,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8 </a:t>
            </a:r>
            <a:r>
              <a:rPr lang="tr-TR" dirty="0" err="1" smtClean="0"/>
              <a:t>Kohort</a:t>
            </a:r>
            <a:r>
              <a:rPr lang="tr-TR" dirty="0" smtClean="0"/>
              <a:t>)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170" y="1295400"/>
            <a:ext cx="5761334" cy="543121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275856" y="6021288"/>
            <a:ext cx="3744416" cy="25892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510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37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 rot="1868200">
            <a:off x="6362587" y="3935991"/>
            <a:ext cx="45397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3600" dirty="0" smtClean="0"/>
              <a:t>&gt;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371806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A.B.D. 10.000 kadında, 1996 </a:t>
            </a:r>
            <a:r>
              <a:rPr lang="tr-TR" dirty="0" err="1" smtClean="0"/>
              <a:t>metaanalizine</a:t>
            </a:r>
            <a:r>
              <a:rPr lang="tr-TR" dirty="0" smtClean="0"/>
              <a:t> göre ever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never</a:t>
            </a:r>
            <a:r>
              <a:rPr lang="tr-TR" dirty="0" smtClean="0"/>
              <a:t>;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16 – 19 </a:t>
            </a:r>
            <a:r>
              <a:rPr lang="tr-TR" dirty="0" err="1" smtClean="0"/>
              <a:t>yaşlararası</a:t>
            </a:r>
            <a:r>
              <a:rPr lang="tr-TR" dirty="0" smtClean="0"/>
              <a:t> başlayanlarda; 4 yerine 4.5 kadın</a:t>
            </a:r>
          </a:p>
          <a:p>
            <a:r>
              <a:rPr lang="tr-TR" dirty="0" smtClean="0"/>
              <a:t>20 </a:t>
            </a:r>
            <a:r>
              <a:rPr lang="tr-TR" dirty="0"/>
              <a:t>– </a:t>
            </a:r>
            <a:r>
              <a:rPr lang="tr-TR" dirty="0" smtClean="0"/>
              <a:t>24 </a:t>
            </a:r>
            <a:r>
              <a:rPr lang="tr-TR" dirty="0" err="1"/>
              <a:t>yaşlararası</a:t>
            </a:r>
            <a:r>
              <a:rPr lang="tr-TR" dirty="0"/>
              <a:t> başlayanlarda; </a:t>
            </a:r>
            <a:r>
              <a:rPr lang="tr-TR" dirty="0" smtClean="0"/>
              <a:t>16 </a:t>
            </a:r>
            <a:r>
              <a:rPr lang="tr-TR" dirty="0"/>
              <a:t>yerine </a:t>
            </a:r>
            <a:r>
              <a:rPr lang="tr-TR" dirty="0" smtClean="0"/>
              <a:t>17.5 kadın</a:t>
            </a:r>
          </a:p>
          <a:p>
            <a:r>
              <a:rPr lang="tr-TR" dirty="0" smtClean="0"/>
              <a:t>25 </a:t>
            </a:r>
            <a:r>
              <a:rPr lang="tr-TR" dirty="0"/>
              <a:t>– </a:t>
            </a:r>
            <a:r>
              <a:rPr lang="tr-TR" dirty="0" smtClean="0"/>
              <a:t>29 </a:t>
            </a:r>
            <a:r>
              <a:rPr lang="tr-TR" dirty="0" err="1"/>
              <a:t>yaşlararası</a:t>
            </a:r>
            <a:r>
              <a:rPr lang="tr-TR" dirty="0"/>
              <a:t> başlayanlarda; </a:t>
            </a:r>
            <a:r>
              <a:rPr lang="tr-TR" dirty="0" smtClean="0"/>
              <a:t>44 </a:t>
            </a:r>
            <a:r>
              <a:rPr lang="tr-TR" dirty="0"/>
              <a:t>yerine </a:t>
            </a:r>
            <a:r>
              <a:rPr lang="tr-TR" dirty="0" smtClean="0"/>
              <a:t>48.7 kadın</a:t>
            </a:r>
          </a:p>
          <a:p>
            <a:r>
              <a:rPr lang="tr-TR" dirty="0" smtClean="0"/>
              <a:t>30 </a:t>
            </a:r>
            <a:r>
              <a:rPr lang="tr-TR" dirty="0"/>
              <a:t>– </a:t>
            </a:r>
            <a:r>
              <a:rPr lang="tr-TR" dirty="0" smtClean="0"/>
              <a:t>34 </a:t>
            </a:r>
            <a:r>
              <a:rPr lang="tr-TR" dirty="0" err="1"/>
              <a:t>yaşlararası</a:t>
            </a:r>
            <a:r>
              <a:rPr lang="tr-TR" dirty="0"/>
              <a:t> başlayanlarda; </a:t>
            </a:r>
            <a:r>
              <a:rPr lang="tr-TR" dirty="0" smtClean="0"/>
              <a:t>100 </a:t>
            </a:r>
            <a:r>
              <a:rPr lang="tr-TR" dirty="0"/>
              <a:t>yerine </a:t>
            </a:r>
            <a:r>
              <a:rPr lang="tr-TR" dirty="0" smtClean="0"/>
              <a:t>110 kadın</a:t>
            </a:r>
          </a:p>
          <a:p>
            <a:endParaRPr lang="tr-TR" dirty="0"/>
          </a:p>
          <a:p>
            <a:r>
              <a:rPr lang="tr-TR" dirty="0" smtClean="0"/>
              <a:t>                                toplam                   17 kadın</a:t>
            </a:r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3013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Selim meme </a:t>
            </a:r>
            <a:r>
              <a:rPr lang="tr-TR" dirty="0" err="1" smtClean="0"/>
              <a:t>hst</a:t>
            </a:r>
            <a:r>
              <a:rPr lang="tr-TR" dirty="0" smtClean="0"/>
              <a:t> varsa 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OKS BMH azaltır</a:t>
            </a:r>
          </a:p>
          <a:p>
            <a:r>
              <a:rPr lang="tr-TR" dirty="0" err="1" smtClean="0"/>
              <a:t>Atipik</a:t>
            </a:r>
            <a:r>
              <a:rPr lang="tr-TR" dirty="0" smtClean="0"/>
              <a:t> </a:t>
            </a:r>
            <a:r>
              <a:rPr lang="tr-TR" dirty="0" err="1" smtClean="0"/>
              <a:t>hiperplazi</a:t>
            </a:r>
            <a:r>
              <a:rPr lang="tr-TR" dirty="0" smtClean="0"/>
              <a:t> varsa OKS riskli olabilir.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2708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Ailede Meme </a:t>
            </a:r>
            <a:r>
              <a:rPr lang="tr-TR" dirty="0" err="1" smtClean="0"/>
              <a:t>Ca</a:t>
            </a:r>
            <a:r>
              <a:rPr lang="tr-TR" dirty="0" smtClean="0"/>
              <a:t> varsa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5" y="1447800"/>
            <a:ext cx="8573701" cy="478951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95795" y="6237312"/>
            <a:ext cx="1552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Gaffield</a:t>
            </a:r>
            <a:r>
              <a:rPr lang="tr-TR" i="1" dirty="0" smtClean="0">
                <a:solidFill>
                  <a:schemeClr val="bg1"/>
                </a:solidFill>
              </a:rPr>
              <a:t> 2009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7452320" y="299695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Overall</a:t>
            </a:r>
            <a:r>
              <a:rPr lang="tr-TR" dirty="0" smtClean="0"/>
              <a:t>, NS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20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BRCA ?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80728"/>
            <a:ext cx="6854816" cy="547260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812360" y="6237312"/>
            <a:ext cx="1142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Cibula</a:t>
            </a:r>
            <a:r>
              <a:rPr lang="tr-TR" i="1" dirty="0" smtClean="0">
                <a:solidFill>
                  <a:schemeClr val="bg1"/>
                </a:solidFill>
              </a:rPr>
              <a:t> 11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83568" y="2276872"/>
            <a:ext cx="5832648" cy="93610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316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65" y="908720"/>
            <a:ext cx="8841431" cy="5256584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23528" y="3645024"/>
            <a:ext cx="8640960" cy="18002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036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Değişik OKS kombinasyonları ve risk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48064" y="1447800"/>
            <a:ext cx="3843536" cy="4724400"/>
          </a:xfrm>
        </p:spPr>
        <p:txBody>
          <a:bodyPr/>
          <a:lstStyle/>
          <a:p>
            <a:r>
              <a:rPr lang="tr-TR" sz="2000" dirty="0" err="1" smtClean="0"/>
              <a:t>Beaber</a:t>
            </a:r>
            <a:r>
              <a:rPr lang="tr-TR" sz="2000" dirty="0" smtClean="0"/>
              <a:t> ve ark, 2014</a:t>
            </a:r>
          </a:p>
          <a:p>
            <a:r>
              <a:rPr lang="tr-TR" sz="2000" dirty="0" smtClean="0"/>
              <a:t>1102 meme kanserli kadın</a:t>
            </a:r>
          </a:p>
          <a:p>
            <a:r>
              <a:rPr lang="tr-TR" sz="2000" dirty="0" smtClean="0"/>
              <a:t>Olgu Kontrollü çalışma</a:t>
            </a:r>
          </a:p>
          <a:p>
            <a:r>
              <a:rPr lang="tr-TR" sz="2000" dirty="0" smtClean="0"/>
              <a:t>Hastane kayıtları temel alınmış</a:t>
            </a:r>
          </a:p>
          <a:p>
            <a:r>
              <a:rPr lang="en-US" sz="2000" dirty="0"/>
              <a:t>Low estrogen dose=20 mcg EE, </a:t>
            </a:r>
            <a:endParaRPr lang="tr-TR" sz="2000" dirty="0" smtClean="0"/>
          </a:p>
          <a:p>
            <a:r>
              <a:rPr lang="en-US" sz="2000" dirty="0" smtClean="0"/>
              <a:t>moderate </a:t>
            </a:r>
            <a:r>
              <a:rPr lang="en-US" sz="2000" dirty="0"/>
              <a:t>estrogen dose=30–35 mcg EE or 50 mcg ME, and </a:t>
            </a:r>
            <a:endParaRPr lang="tr-TR" sz="2000" dirty="0" smtClean="0"/>
          </a:p>
          <a:p>
            <a:r>
              <a:rPr lang="en-US" sz="2000" dirty="0" smtClean="0"/>
              <a:t>high </a:t>
            </a:r>
            <a:r>
              <a:rPr lang="en-US" sz="2000" dirty="0"/>
              <a:t>estrogen dose=50 mcg EE or 80 mcg </a:t>
            </a:r>
            <a:r>
              <a:rPr lang="en-US" sz="2000" dirty="0" smtClean="0"/>
              <a:t>ME</a:t>
            </a:r>
            <a:endParaRPr lang="tr-TR" sz="2000" dirty="0" smtClean="0"/>
          </a:p>
          <a:p>
            <a:r>
              <a:rPr lang="tr-TR" sz="2000" dirty="0" smtClean="0"/>
              <a:t>ER durumu da incelenmiş</a:t>
            </a:r>
            <a:endParaRPr lang="tr-TR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680520" cy="494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259632" y="618663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smtClean="0">
                <a:solidFill>
                  <a:schemeClr val="bg1"/>
                </a:solidFill>
              </a:rPr>
              <a:t>Oxford 1996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Yeni kullanmış/bırakmış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3038"/>
            <a:ext cx="8972663" cy="393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83568" y="2492896"/>
            <a:ext cx="10310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smtClean="0"/>
              <a:t>Hap sayısı</a:t>
            </a:r>
            <a:endParaRPr lang="tr-TR" sz="1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7170916" y="6228020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Beaber</a:t>
            </a:r>
            <a:r>
              <a:rPr lang="tr-TR" i="1" dirty="0" smtClean="0">
                <a:solidFill>
                  <a:schemeClr val="bg1"/>
                </a:solidFill>
              </a:rPr>
              <a:t> 2014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68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OKS ve TN meme </a:t>
            </a:r>
            <a:r>
              <a:rPr lang="tr-TR" dirty="0" err="1" smtClean="0"/>
              <a:t>ca</a:t>
            </a:r>
            <a:r>
              <a:rPr lang="tr-TR" dirty="0" smtClean="0"/>
              <a:t>.</a:t>
            </a:r>
            <a:br>
              <a:rPr lang="tr-TR" dirty="0" smtClean="0"/>
            </a:br>
            <a:r>
              <a:rPr lang="tr-TR" sz="1800" dirty="0" smtClean="0"/>
              <a:t>HER2; ‘Human </a:t>
            </a:r>
            <a:r>
              <a:rPr lang="tr-TR" sz="1800" dirty="0" err="1" smtClean="0"/>
              <a:t>Epidermal</a:t>
            </a:r>
            <a:r>
              <a:rPr lang="tr-TR" sz="1800" dirty="0" smtClean="0"/>
              <a:t> </a:t>
            </a:r>
            <a:r>
              <a:rPr lang="tr-TR" sz="1800" dirty="0" err="1" smtClean="0"/>
              <a:t>Growth</a:t>
            </a:r>
            <a:r>
              <a:rPr lang="tr-TR" sz="1800" dirty="0" smtClean="0"/>
              <a:t> </a:t>
            </a:r>
            <a:r>
              <a:rPr lang="tr-TR" sz="1800" dirty="0" err="1" smtClean="0"/>
              <a:t>Factor</a:t>
            </a:r>
            <a:r>
              <a:rPr lang="tr-TR" sz="1800" dirty="0" smtClean="0"/>
              <a:t> </a:t>
            </a:r>
            <a:r>
              <a:rPr lang="tr-TR" sz="1800" dirty="0" err="1" smtClean="0"/>
              <a:t>Receptor</a:t>
            </a:r>
            <a:r>
              <a:rPr lang="tr-TR" sz="1800" dirty="0" smtClean="0"/>
              <a:t>’</a:t>
            </a:r>
            <a:endParaRPr lang="tr-TR" sz="1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1983-1992 arası 45 yaş altı kadınlar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59" y="2060848"/>
            <a:ext cx="8856241" cy="4248472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>
          <a:xfrm>
            <a:off x="5220072" y="4365104"/>
            <a:ext cx="288032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35359" y="6093296"/>
            <a:ext cx="5300737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7195795" y="6237312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Dolle</a:t>
            </a:r>
            <a:r>
              <a:rPr lang="tr-TR" i="1" dirty="0" smtClean="0">
                <a:solidFill>
                  <a:schemeClr val="bg1"/>
                </a:solidFill>
              </a:rPr>
              <a:t> 2009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12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59" y="1470288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123728" y="2348880"/>
            <a:ext cx="215475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 </a:t>
            </a:r>
          </a:p>
          <a:p>
            <a:r>
              <a:rPr lang="tr-TR" sz="1200" dirty="0" smtClean="0"/>
              <a:t>(10 tanesi </a:t>
            </a:r>
            <a:r>
              <a:rPr lang="tr-TR" sz="1200" dirty="0" err="1" smtClean="0"/>
              <a:t>kohort</a:t>
            </a:r>
            <a:r>
              <a:rPr lang="tr-TR" sz="1200" dirty="0" smtClean="0"/>
              <a:t>, </a:t>
            </a:r>
            <a:r>
              <a:rPr lang="tr-TR" sz="1200" dirty="0" smtClean="0">
                <a:sym typeface="Symbol" panose="05050102010706020507" pitchFamily="18" charset="2"/>
              </a:rPr>
              <a:t>30-35.000</a:t>
            </a:r>
            <a:r>
              <a:rPr lang="tr-TR" sz="1200" dirty="0" smtClean="0"/>
              <a:t>)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87379" y="2348879"/>
            <a:ext cx="5904656" cy="57606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51520" y="2575937"/>
            <a:ext cx="195277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dirty="0" smtClean="0"/>
              <a:t>                                 1996</a:t>
            </a:r>
            <a:endParaRPr lang="tr-TR" sz="12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4203397" y="2564904"/>
            <a:ext cx="87716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dirty="0" smtClean="0"/>
              <a:t>                </a:t>
            </a:r>
            <a:endParaRPr lang="tr-TR" sz="1200" dirty="0"/>
          </a:p>
        </p:txBody>
      </p:sp>
    </p:spTree>
    <p:extLst>
      <p:ext uri="{BB962C8B-B14F-4D97-AF65-F5344CB8AC3E}">
        <p14:creationId xmlns:p14="http://schemas.microsoft.com/office/powerpoint/2010/main" val="103951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76200"/>
            <a:ext cx="5832648" cy="670020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Havrilesky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156176" y="1331476"/>
            <a:ext cx="30444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SOE: </a:t>
            </a:r>
            <a:r>
              <a:rPr lang="tr-TR" dirty="0" err="1" smtClean="0"/>
              <a:t>Strength</a:t>
            </a:r>
            <a:r>
              <a:rPr lang="tr-TR" dirty="0" smtClean="0"/>
              <a:t> of </a:t>
            </a:r>
            <a:r>
              <a:rPr lang="tr-TR" dirty="0" err="1" smtClean="0"/>
              <a:t>Evidence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Az ama anlamlı bir artış var.</a:t>
            </a:r>
          </a:p>
          <a:p>
            <a:r>
              <a:rPr lang="tr-TR" dirty="0" smtClean="0"/>
              <a:t>2000-2012 arası çalışmalar</a:t>
            </a:r>
            <a:endParaRPr lang="tr-TR" dirty="0"/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5573080" y="1412776"/>
            <a:ext cx="64807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4499992" y="476672"/>
            <a:ext cx="1721160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ol Ok 12"/>
          <p:cNvSpPr/>
          <p:nvPr/>
        </p:nvSpPr>
        <p:spPr>
          <a:xfrm>
            <a:off x="5897116" y="2780928"/>
            <a:ext cx="259060" cy="21602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058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52400" y="861392"/>
            <a:ext cx="6781800" cy="1219200"/>
          </a:xfrm>
        </p:spPr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69976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32808" y="3134072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79512" y="4718248"/>
            <a:ext cx="5904656" cy="93610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3" y="116632"/>
            <a:ext cx="6336703" cy="2295454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6300191" y="4725144"/>
            <a:ext cx="2669149" cy="10081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tr-TR" dirty="0" smtClean="0"/>
              <a:t>Fark yok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4892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 ve OKS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‘</a:t>
            </a:r>
            <a:r>
              <a:rPr lang="tr-TR" dirty="0" err="1" smtClean="0"/>
              <a:t>Incessant</a:t>
            </a:r>
            <a:r>
              <a:rPr lang="tr-TR" dirty="0" smtClean="0"/>
              <a:t> </a:t>
            </a:r>
            <a:r>
              <a:rPr lang="tr-TR" dirty="0" err="1" smtClean="0"/>
              <a:t>ovulation</a:t>
            </a:r>
            <a:r>
              <a:rPr lang="tr-TR" dirty="0" smtClean="0"/>
              <a:t>’(Sürekli </a:t>
            </a:r>
            <a:r>
              <a:rPr lang="tr-TR" dirty="0" err="1" smtClean="0"/>
              <a:t>ovulasyon</a:t>
            </a:r>
            <a:r>
              <a:rPr lang="tr-TR" dirty="0" smtClean="0"/>
              <a:t>); PKOS ?</a:t>
            </a:r>
          </a:p>
          <a:p>
            <a:r>
              <a:rPr lang="tr-TR" dirty="0" smtClean="0"/>
              <a:t>Yüksek FSH</a:t>
            </a:r>
          </a:p>
          <a:p>
            <a:r>
              <a:rPr lang="tr-TR" dirty="0" err="1" smtClean="0"/>
              <a:t>Progesteron</a:t>
            </a:r>
            <a:endParaRPr lang="tr-TR" dirty="0" smtClean="0"/>
          </a:p>
          <a:p>
            <a:r>
              <a:rPr lang="tr-TR" dirty="0" err="1" smtClean="0"/>
              <a:t>Müller</a:t>
            </a:r>
            <a:r>
              <a:rPr lang="tr-TR" dirty="0" smtClean="0"/>
              <a:t> kanal </a:t>
            </a:r>
            <a:r>
              <a:rPr lang="tr-TR" dirty="0" err="1" smtClean="0"/>
              <a:t>hc</a:t>
            </a:r>
            <a:r>
              <a:rPr lang="tr-TR" dirty="0" smtClean="0"/>
              <a:t> ve HOX gen </a:t>
            </a:r>
            <a:r>
              <a:rPr lang="tr-TR" dirty="0" err="1" smtClean="0"/>
              <a:t>eks</a:t>
            </a:r>
            <a:r>
              <a:rPr lang="tr-TR" dirty="0" smtClean="0"/>
              <a:t>.; </a:t>
            </a:r>
            <a:r>
              <a:rPr lang="en-US" i="1" dirty="0"/>
              <a:t>serous, </a:t>
            </a:r>
            <a:r>
              <a:rPr lang="en-US" i="1" dirty="0" err="1"/>
              <a:t>endometrioid</a:t>
            </a:r>
            <a:r>
              <a:rPr lang="en-US" i="1" dirty="0"/>
              <a:t>, and clear cell carcinomas are derived from the fallopian tube and the endometrium and not directly from the </a:t>
            </a:r>
            <a:r>
              <a:rPr lang="en-US" i="1" dirty="0" smtClean="0"/>
              <a:t>ovary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581337" y="6237312"/>
            <a:ext cx="2527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smtClean="0">
                <a:solidFill>
                  <a:schemeClr val="bg1"/>
                </a:solidFill>
              </a:rPr>
              <a:t>ACOG 2015; </a:t>
            </a:r>
            <a:r>
              <a:rPr lang="tr-TR" i="1" dirty="0" err="1" smtClean="0">
                <a:solidFill>
                  <a:schemeClr val="bg1"/>
                </a:solidFill>
              </a:rPr>
              <a:t>Cibula</a:t>
            </a:r>
            <a:r>
              <a:rPr lang="tr-TR" i="1" dirty="0" smtClean="0">
                <a:solidFill>
                  <a:schemeClr val="bg1"/>
                </a:solidFill>
              </a:rPr>
              <a:t> 11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5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7546352" cy="6552728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>
          <a:xfrm>
            <a:off x="4355976" y="548680"/>
            <a:ext cx="237626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28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1" y="620688"/>
            <a:ext cx="8900957" cy="5157564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>
          <a:xfrm>
            <a:off x="4283968" y="980728"/>
            <a:ext cx="237626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27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62434" y="1084287"/>
            <a:ext cx="6781800" cy="1219200"/>
          </a:xfrm>
        </p:spPr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59371"/>
            <a:ext cx="8690570" cy="186633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34" y="2924919"/>
            <a:ext cx="8715451" cy="187220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434" y="4725119"/>
            <a:ext cx="8679656" cy="1800225"/>
          </a:xfrm>
          <a:prstGeom prst="rect">
            <a:avLst/>
          </a:prstGeom>
        </p:spPr>
      </p:pic>
      <p:sp>
        <p:nvSpPr>
          <p:cNvPr id="7" name="Unvan 1"/>
          <p:cNvSpPr txBox="1">
            <a:spLocks/>
          </p:cNvSpPr>
          <p:nvPr/>
        </p:nvSpPr>
        <p:spPr bwMode="auto">
          <a:xfrm>
            <a:off x="382488" y="762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A2005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tr-TR" kern="0" smtClean="0"/>
              <a:t>Over Ca ve OKS</a:t>
            </a:r>
            <a:endParaRPr lang="tr-TR" kern="0" dirty="0"/>
          </a:p>
        </p:txBody>
      </p:sp>
      <p:sp>
        <p:nvSpPr>
          <p:cNvPr id="8" name="Metin kutusu 7"/>
          <p:cNvSpPr txBox="1"/>
          <p:nvPr/>
        </p:nvSpPr>
        <p:spPr>
          <a:xfrm>
            <a:off x="7170916" y="6525344"/>
            <a:ext cx="1826141" cy="369332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i="1" dirty="0" err="1" smtClean="0"/>
              <a:t>Havrilesky</a:t>
            </a:r>
            <a:r>
              <a:rPr lang="tr-TR" i="1" dirty="0" smtClean="0"/>
              <a:t> 2013</a:t>
            </a:r>
            <a:endParaRPr lang="tr-TR" i="1" dirty="0"/>
          </a:p>
        </p:txBody>
      </p:sp>
    </p:spTree>
    <p:extLst>
      <p:ext uri="{BB962C8B-B14F-4D97-AF65-F5344CB8AC3E}">
        <p14:creationId xmlns:p14="http://schemas.microsoft.com/office/powerpoint/2010/main" val="168377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91" y="908720"/>
            <a:ext cx="8497618" cy="4968552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>
          <a:xfrm>
            <a:off x="2771800" y="1268760"/>
            <a:ext cx="3384376" cy="266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42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BRCA;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; OKS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976815"/>
            <a:ext cx="5688632" cy="587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HPV+ kadınlarda OKS ve </a:t>
            </a:r>
            <a:r>
              <a:rPr lang="tr-TR" dirty="0" err="1" smtClean="0"/>
              <a:t>serviks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35" y="926626"/>
            <a:ext cx="8613497" cy="5814742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79512" y="5733256"/>
            <a:ext cx="8640960" cy="100811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795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548680"/>
            <a:ext cx="717787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452320" y="2060848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CC çalışmalar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170916" y="6228020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Moreno</a:t>
            </a:r>
            <a:r>
              <a:rPr lang="tr-TR" i="1" dirty="0" smtClean="0">
                <a:solidFill>
                  <a:schemeClr val="bg1"/>
                </a:solidFill>
              </a:rPr>
              <a:t> 2002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20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4951" y="1412776"/>
            <a:ext cx="8839200" cy="4724400"/>
          </a:xfrm>
        </p:spPr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293096"/>
            <a:ext cx="8839200" cy="162980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588224" y="5003884"/>
            <a:ext cx="2360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CI yok ama </a:t>
            </a:r>
            <a:r>
              <a:rPr lang="tr-TR" i="1" dirty="0" smtClean="0"/>
              <a:t>P</a:t>
            </a:r>
            <a:r>
              <a:rPr lang="tr-TR" dirty="0" smtClean="0"/>
              <a:t> </a:t>
            </a:r>
            <a:r>
              <a:rPr lang="tr-TR" dirty="0" err="1" smtClean="0"/>
              <a:t>anlamli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8686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95400"/>
            <a:ext cx="6392523" cy="494191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Moreno</a:t>
            </a:r>
            <a:r>
              <a:rPr lang="tr-TR" i="1" dirty="0" smtClean="0">
                <a:solidFill>
                  <a:schemeClr val="bg1"/>
                </a:solidFill>
              </a:rPr>
              <a:t> 2002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80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2420888"/>
            <a:ext cx="8839200" cy="375131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10" y="260648"/>
            <a:ext cx="6781081" cy="175248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988840"/>
            <a:ext cx="6424439" cy="452513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5076056" y="141277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Lancet</a:t>
            </a:r>
            <a:r>
              <a:rPr lang="tr-TR" dirty="0" smtClean="0"/>
              <a:t> 2007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447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4784"/>
            <a:ext cx="8802865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9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Serviks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56176" y="1340768"/>
            <a:ext cx="2835424" cy="4831432"/>
          </a:xfrm>
        </p:spPr>
        <p:txBody>
          <a:bodyPr/>
          <a:lstStyle/>
          <a:p>
            <a:r>
              <a:rPr lang="tr-TR" dirty="0" smtClean="0"/>
              <a:t>HPV durumu bilinmeyenlerde OKS </a:t>
            </a:r>
            <a:r>
              <a:rPr lang="tr-TR" dirty="0" err="1" smtClean="0"/>
              <a:t>Serviks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 arttırmıyor.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908720"/>
            <a:ext cx="5209673" cy="5517456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Havrilesky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922117"/>
            <a:ext cx="3240640" cy="295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6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64" y="1047262"/>
            <a:ext cx="8560945" cy="512925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170916" y="622802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Gierisch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286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EPIC (</a:t>
            </a:r>
            <a:r>
              <a:rPr lang="tr-TR" dirty="0" err="1" smtClean="0"/>
              <a:t>Eur.Pro.Inves.Ca</a:t>
            </a:r>
            <a:r>
              <a:rPr lang="tr-TR" dirty="0" smtClean="0"/>
              <a:t>), 2016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829072"/>
          </a:xfrm>
        </p:spPr>
        <p:txBody>
          <a:bodyPr/>
          <a:lstStyle/>
          <a:p>
            <a:r>
              <a:rPr lang="tr-TR" dirty="0" smtClean="0"/>
              <a:t>308.000 kadın, 9 yıl takip, 261 </a:t>
            </a:r>
            <a:r>
              <a:rPr lang="tr-TR" dirty="0" err="1" smtClean="0"/>
              <a:t>inv</a:t>
            </a:r>
            <a:r>
              <a:rPr lang="tr-TR" dirty="0" smtClean="0"/>
              <a:t>. </a:t>
            </a:r>
            <a:r>
              <a:rPr lang="tr-TR" dirty="0" err="1" smtClean="0"/>
              <a:t>Ca</a:t>
            </a:r>
            <a:r>
              <a:rPr lang="tr-TR" dirty="0" smtClean="0"/>
              <a:t>, 804 CIN3/CIS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04603"/>
            <a:ext cx="8559059" cy="462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23528" y="2420888"/>
            <a:ext cx="85590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93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KoloRektal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7632848" cy="5255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Gierisch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423563"/>
            <a:ext cx="8893027" cy="322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Havrilesky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43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Endom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62130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Gierisch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77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484784"/>
            <a:ext cx="872131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170916" y="6228020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Havrilesky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90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8640"/>
            <a:ext cx="6848950" cy="482453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6479" y="5125616"/>
            <a:ext cx="6995344" cy="1298475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1976479" y="5125616"/>
            <a:ext cx="1155361" cy="319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5076056" y="6061720"/>
            <a:ext cx="3816424" cy="319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803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23" y="188641"/>
            <a:ext cx="6759277" cy="187220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9" y="2060849"/>
            <a:ext cx="6276238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KC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Hepatik</a:t>
            </a:r>
            <a:r>
              <a:rPr lang="tr-TR" dirty="0" smtClean="0"/>
              <a:t> adenom</a:t>
            </a:r>
          </a:p>
          <a:p>
            <a:pPr lvl="1"/>
            <a:r>
              <a:rPr lang="tr-TR" dirty="0" smtClean="0"/>
              <a:t>İlk </a:t>
            </a:r>
            <a:r>
              <a:rPr lang="tr-TR" dirty="0" err="1" smtClean="0"/>
              <a:t>jen.yüksek</a:t>
            </a:r>
            <a:r>
              <a:rPr lang="tr-TR" dirty="0" smtClean="0"/>
              <a:t> dozlarla ARTAR, Güncel dozlarda artmaz.</a:t>
            </a:r>
          </a:p>
          <a:p>
            <a:r>
              <a:rPr lang="tr-TR" dirty="0" err="1"/>
              <a:t>Hepatik</a:t>
            </a:r>
            <a:r>
              <a:rPr lang="tr-TR" dirty="0"/>
              <a:t> </a:t>
            </a:r>
            <a:r>
              <a:rPr lang="tr-TR" dirty="0" err="1" smtClean="0"/>
              <a:t>fokal</a:t>
            </a:r>
            <a:r>
              <a:rPr lang="tr-TR" dirty="0" smtClean="0"/>
              <a:t> </a:t>
            </a:r>
            <a:r>
              <a:rPr lang="tr-TR" dirty="0" err="1" smtClean="0"/>
              <a:t>nodüler</a:t>
            </a:r>
            <a:r>
              <a:rPr lang="tr-TR" dirty="0" smtClean="0"/>
              <a:t> </a:t>
            </a:r>
            <a:r>
              <a:rPr lang="tr-TR" dirty="0" err="1" smtClean="0"/>
              <a:t>hiperplazi</a:t>
            </a:r>
            <a:endParaRPr lang="tr-TR" dirty="0"/>
          </a:p>
          <a:p>
            <a:pPr lvl="1"/>
            <a:r>
              <a:rPr lang="tr-TR" dirty="0" smtClean="0"/>
              <a:t>Uzun kullanımda risk artar.</a:t>
            </a:r>
            <a:endParaRPr lang="tr-TR" dirty="0"/>
          </a:p>
          <a:p>
            <a:pPr marL="457200" lvl="1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081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Hepatokarsinom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961521"/>
            <a:ext cx="6287641" cy="522020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596336" y="6228020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smtClean="0">
                <a:solidFill>
                  <a:schemeClr val="bg1"/>
                </a:solidFill>
              </a:rPr>
              <a:t>An 2015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88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Akc</a:t>
            </a:r>
            <a:r>
              <a:rPr lang="tr-TR" dirty="0" smtClean="0"/>
              <a:t>. </a:t>
            </a:r>
            <a:r>
              <a:rPr lang="tr-TR" dirty="0" err="1" smtClean="0"/>
              <a:t>Ca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05" y="1628800"/>
            <a:ext cx="8793810" cy="331236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452320" y="622802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Pesatori</a:t>
            </a:r>
            <a:r>
              <a:rPr lang="tr-TR" i="1" dirty="0" smtClean="0">
                <a:solidFill>
                  <a:schemeClr val="bg1"/>
                </a:solidFill>
              </a:rPr>
              <a:t> 2013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5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00" y="980728"/>
            <a:ext cx="8909376" cy="489654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452320" y="6228020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>
                <a:solidFill>
                  <a:schemeClr val="bg1"/>
                </a:solidFill>
              </a:rPr>
              <a:t>J</a:t>
            </a:r>
            <a:r>
              <a:rPr lang="tr-TR" i="1" dirty="0" smtClean="0">
                <a:solidFill>
                  <a:schemeClr val="bg1"/>
                </a:solidFill>
              </a:rPr>
              <a:t>ordan 2015</a:t>
            </a:r>
            <a:endParaRPr lang="tr-TR" i="1" dirty="0">
              <a:solidFill>
                <a:schemeClr val="bg1"/>
              </a:solidFill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5004048" y="5877272"/>
            <a:ext cx="36004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6948264" y="5877272"/>
            <a:ext cx="36004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8604448" y="5877272"/>
            <a:ext cx="36004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5037341" y="1916832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excess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9643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Mortalite</a:t>
            </a:r>
            <a:r>
              <a:rPr lang="tr-TR" dirty="0" smtClean="0"/>
              <a:t> (Tüm sebepler)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14474"/>
            <a:ext cx="8280604" cy="457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596336" y="622802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Zhong</a:t>
            </a:r>
            <a:r>
              <a:rPr lang="tr-TR" i="1" dirty="0" smtClean="0">
                <a:solidFill>
                  <a:schemeClr val="bg1"/>
                </a:solidFill>
              </a:rPr>
              <a:t> 2015</a:t>
            </a:r>
            <a:endParaRPr lang="tr-T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6632"/>
            <a:ext cx="8821044" cy="605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sz="4000" dirty="0"/>
          </a:p>
          <a:p>
            <a:pPr marL="0" indent="0">
              <a:buNone/>
            </a:pPr>
            <a:endParaRPr lang="tr-TR" sz="4000" dirty="0" smtClean="0"/>
          </a:p>
          <a:p>
            <a:pPr marL="0" indent="0">
              <a:buNone/>
            </a:pPr>
            <a:r>
              <a:rPr lang="tr-TR" sz="4000" dirty="0"/>
              <a:t> </a:t>
            </a:r>
            <a:r>
              <a:rPr lang="tr-TR" sz="4000" dirty="0" smtClean="0"/>
              <a:t>    Teşekkürler…..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17513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836712"/>
            <a:ext cx="8983038" cy="552802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419872" y="4293096"/>
            <a:ext cx="2952328" cy="64807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1115616" y="4365104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Uzun hormon etkisi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3370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47800"/>
            <a:ext cx="8744914" cy="241324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38" y="3810000"/>
            <a:ext cx="8503070" cy="14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5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44624"/>
            <a:ext cx="8823718" cy="5904656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23528" y="2492896"/>
            <a:ext cx="7560840" cy="648072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75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76200"/>
            <a:ext cx="3829385" cy="6096000"/>
          </a:xfrm>
          <a:prstGeom prst="rect">
            <a:avLst/>
          </a:prstGeom>
        </p:spPr>
      </p:pic>
      <p:sp>
        <p:nvSpPr>
          <p:cNvPr id="3" name="Shape 152"/>
          <p:cNvSpPr txBox="1">
            <a:spLocks/>
          </p:cNvSpPr>
          <p:nvPr/>
        </p:nvSpPr>
        <p:spPr bwMode="auto">
          <a:xfrm>
            <a:off x="5233784" y="1412776"/>
            <a:ext cx="3910216" cy="437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2C2C2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2C2C2C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rgbClr val="2C2C2C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>
                <a:solidFill>
                  <a:srgbClr val="2C2C2C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rgbClr val="2C2C2C"/>
                </a:solidFill>
                <a:latin typeface="+mn-lt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rgbClr val="2C2C2C"/>
                </a:solidFill>
                <a:latin typeface="+mn-lt"/>
                <a:cs typeface="+mn-cs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rgbClr val="2C2C2C"/>
                </a:solidFill>
                <a:latin typeface="+mn-lt"/>
                <a:cs typeface="+mn-cs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rgbClr val="2C2C2C"/>
                </a:solidFill>
                <a:latin typeface="+mn-lt"/>
                <a:cs typeface="+mn-cs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rgbClr val="2C2C2C"/>
                </a:solidFill>
                <a:latin typeface="+mn-lt"/>
                <a:cs typeface="+mn-cs"/>
              </a:defRPr>
            </a:lvl9pPr>
          </a:lstStyle>
          <a:p>
            <a:pPr marL="457200" indent="-228600">
              <a:spcBef>
                <a:spcPts val="1200"/>
              </a:spcBef>
            </a:pPr>
            <a:r>
              <a:rPr lang="tr-TR" kern="0" dirty="0" err="1" smtClean="0"/>
              <a:t>Kohort</a:t>
            </a:r>
            <a:r>
              <a:rPr lang="tr-TR" kern="0" dirty="0" smtClean="0"/>
              <a:t> çalışmalar daha değerlidir. </a:t>
            </a:r>
          </a:p>
          <a:p>
            <a:pPr marL="457200" indent="-228600">
              <a:spcBef>
                <a:spcPts val="1200"/>
              </a:spcBef>
            </a:pPr>
            <a:r>
              <a:rPr lang="tr-TR" kern="0" dirty="0" smtClean="0"/>
              <a:t>Olgu-kontrol çalışmalar </a:t>
            </a:r>
            <a:r>
              <a:rPr lang="tr-TR" kern="0" dirty="0" err="1" smtClean="0"/>
              <a:t>biasa</a:t>
            </a:r>
            <a:r>
              <a:rPr lang="tr-TR" kern="0" dirty="0" smtClean="0"/>
              <a:t> açıktır, özellikle de hatırlama </a:t>
            </a:r>
            <a:r>
              <a:rPr lang="tr-TR" kern="0" dirty="0" err="1" smtClean="0"/>
              <a:t>biasına</a:t>
            </a:r>
            <a:r>
              <a:rPr lang="tr-TR" kern="0" dirty="0" smtClean="0"/>
              <a:t>. </a:t>
            </a:r>
            <a:endParaRPr lang="tr-TR" kern="0" dirty="0"/>
          </a:p>
        </p:txBody>
      </p:sp>
    </p:spTree>
    <p:extLst>
      <p:ext uri="{BB962C8B-B14F-4D97-AF65-F5344CB8AC3E}">
        <p14:creationId xmlns:p14="http://schemas.microsoft.com/office/powerpoint/2010/main" val="150876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1" y="369008"/>
            <a:ext cx="8839200" cy="177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3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2481262"/>
            <a:ext cx="8982075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1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BRCA ?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524328" y="6237312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Moorman</a:t>
            </a:r>
            <a:r>
              <a:rPr lang="tr-TR" i="1" dirty="0" smtClean="0">
                <a:solidFill>
                  <a:schemeClr val="bg1"/>
                </a:solidFill>
              </a:rPr>
              <a:t> 13</a:t>
            </a:r>
            <a:endParaRPr lang="tr-TR" i="1" dirty="0">
              <a:solidFill>
                <a:schemeClr val="bg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332656"/>
            <a:ext cx="4134422" cy="642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HPV+ kadınlarda OKS ve </a:t>
            </a:r>
            <a:r>
              <a:rPr lang="tr-TR" dirty="0" err="1" smtClean="0"/>
              <a:t>serviks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35" y="926626"/>
            <a:ext cx="8613497" cy="5814742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79512" y="3429000"/>
            <a:ext cx="8640960" cy="64807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1691680" y="3420289"/>
            <a:ext cx="2376263" cy="584775"/>
          </a:xfrm>
          <a:prstGeom prst="rect">
            <a:avLst/>
          </a:prstGeom>
          <a:solidFill>
            <a:schemeClr val="bg1">
              <a:alpha val="33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1980 </a:t>
            </a:r>
            <a:r>
              <a:rPr lang="tr-TR" sz="1600" dirty="0" err="1" smtClean="0"/>
              <a:t>lerde</a:t>
            </a:r>
            <a:r>
              <a:rPr lang="tr-TR" sz="1600" dirty="0" smtClean="0"/>
              <a:t> biriktirdikleri kanlardan çalışmışlar. </a:t>
            </a:r>
            <a:endParaRPr lang="tr-TR" sz="1600" dirty="0"/>
          </a:p>
        </p:txBody>
      </p:sp>
      <p:cxnSp>
        <p:nvCxnSpPr>
          <p:cNvPr id="6" name="Düz Bağlayıcı 5"/>
          <p:cNvCxnSpPr/>
          <p:nvPr/>
        </p:nvCxnSpPr>
        <p:spPr>
          <a:xfrm>
            <a:off x="7380312" y="3645024"/>
            <a:ext cx="108012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7078" y="3712677"/>
            <a:ext cx="794421" cy="72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82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00" y="44623"/>
            <a:ext cx="8409240" cy="6163783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812360" y="6237312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Pan</a:t>
            </a:r>
            <a:r>
              <a:rPr lang="tr-TR" i="1" dirty="0" smtClean="0">
                <a:solidFill>
                  <a:schemeClr val="bg1"/>
                </a:solidFill>
              </a:rPr>
              <a:t> 14</a:t>
            </a:r>
            <a:endParaRPr lang="tr-TR" i="1" dirty="0">
              <a:solidFill>
                <a:schemeClr val="bg1"/>
              </a:solidFill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395536" y="6021288"/>
            <a:ext cx="1800200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etin kutusu 5"/>
          <p:cNvSpPr txBox="1"/>
          <p:nvPr/>
        </p:nvSpPr>
        <p:spPr>
          <a:xfrm>
            <a:off x="7092280" y="908720"/>
            <a:ext cx="1915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BRCA1’de geç </a:t>
            </a:r>
          </a:p>
          <a:p>
            <a:r>
              <a:rPr lang="tr-TR" dirty="0" smtClean="0"/>
              <a:t>gebelik koruyucu</a:t>
            </a:r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961" y="1545779"/>
            <a:ext cx="1368432" cy="124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3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32656"/>
            <a:ext cx="7923833" cy="2939042"/>
          </a:xfrm>
          <a:prstGeom prst="rect">
            <a:avLst/>
          </a:prstGeom>
        </p:spPr>
      </p:pic>
      <p:cxnSp>
        <p:nvCxnSpPr>
          <p:cNvPr id="6" name="Düz Bağlayıcı 5"/>
          <p:cNvCxnSpPr/>
          <p:nvPr/>
        </p:nvCxnSpPr>
        <p:spPr>
          <a:xfrm>
            <a:off x="2699792" y="2996952"/>
            <a:ext cx="1728192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2627784" y="321297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Epidemiyoloji </a:t>
            </a:r>
            <a:r>
              <a:rPr lang="tr-TR" dirty="0" err="1" smtClean="0"/>
              <a:t>prof.</a:t>
            </a:r>
            <a:endParaRPr lang="tr-TR" dirty="0"/>
          </a:p>
        </p:txBody>
      </p:sp>
      <p:sp>
        <p:nvSpPr>
          <p:cNvPr id="7" name="İçerik Yer Tutucusu 2"/>
          <p:cNvSpPr>
            <a:spLocks noGrp="1"/>
          </p:cNvSpPr>
          <p:nvPr>
            <p:ph idx="1"/>
          </p:nvPr>
        </p:nvSpPr>
        <p:spPr>
          <a:xfrm>
            <a:off x="152400" y="3645024"/>
            <a:ext cx="8839200" cy="2527176"/>
          </a:xfrm>
        </p:spPr>
        <p:txBody>
          <a:bodyPr/>
          <a:lstStyle/>
          <a:p>
            <a:r>
              <a:rPr lang="tr-TR" dirty="0" err="1" smtClean="0"/>
              <a:t>Manson</a:t>
            </a:r>
            <a:r>
              <a:rPr lang="tr-TR" dirty="0" smtClean="0"/>
              <a:t> JE…                 1076 (</a:t>
            </a:r>
            <a:r>
              <a:rPr lang="tr-TR" dirty="0" err="1" smtClean="0"/>
              <a:t>pubmed</a:t>
            </a:r>
            <a:r>
              <a:rPr lang="tr-TR" dirty="0" smtClean="0"/>
              <a:t>)</a:t>
            </a:r>
          </a:p>
          <a:p>
            <a:r>
              <a:rPr lang="tr-TR" dirty="0" err="1"/>
              <a:t>Manson</a:t>
            </a:r>
            <a:r>
              <a:rPr lang="tr-TR" dirty="0"/>
              <a:t> </a:t>
            </a:r>
            <a:r>
              <a:rPr lang="tr-TR" dirty="0" smtClean="0"/>
              <a:t>JE + </a:t>
            </a:r>
            <a:r>
              <a:rPr lang="tr-TR" dirty="0" err="1" smtClean="0"/>
              <a:t>breast</a:t>
            </a:r>
            <a:r>
              <a:rPr lang="tr-TR" dirty="0" smtClean="0"/>
              <a:t>         142</a:t>
            </a:r>
          </a:p>
          <a:p>
            <a:r>
              <a:rPr lang="tr-TR" dirty="0" smtClean="0"/>
              <a:t>1996 </a:t>
            </a:r>
            <a:r>
              <a:rPr lang="tr-TR" dirty="0" err="1" smtClean="0"/>
              <a:t>metaanalizi</a:t>
            </a:r>
            <a:r>
              <a:rPr lang="tr-TR" dirty="0" smtClean="0"/>
              <a:t>, 2013 </a:t>
            </a:r>
            <a:r>
              <a:rPr lang="tr-TR" dirty="0" err="1" smtClean="0"/>
              <a:t>metaanalizi</a:t>
            </a:r>
            <a:r>
              <a:rPr lang="tr-TR" dirty="0" smtClean="0"/>
              <a:t>, IARC </a:t>
            </a:r>
            <a:r>
              <a:rPr lang="tr-TR" dirty="0" err="1" smtClean="0"/>
              <a:t>report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574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Üreme tamamlandığında tercihen 35 yaşında </a:t>
            </a:r>
            <a:r>
              <a:rPr lang="tr-TR" sz="2800" dirty="0" err="1" smtClean="0"/>
              <a:t>Hys+BSO</a:t>
            </a:r>
            <a:r>
              <a:rPr lang="tr-TR" sz="2800" dirty="0" smtClean="0"/>
              <a:t> önerilmekte. Kabul oranı %50-70.</a:t>
            </a:r>
          </a:p>
          <a:p>
            <a:r>
              <a:rPr lang="tr-TR" sz="2800" dirty="0" smtClean="0"/>
              <a:t>Çocuk isteği olana kadar veya doğum sonrası 35 yaşına kadar sıkı takip + OKS ?</a:t>
            </a:r>
          </a:p>
          <a:p>
            <a:pPr lvl="1"/>
            <a:r>
              <a:rPr lang="tr-TR" sz="2800" dirty="0" err="1" smtClean="0"/>
              <a:t>Over</a:t>
            </a:r>
            <a:r>
              <a:rPr lang="tr-TR" sz="2800" dirty="0" smtClean="0"/>
              <a:t> </a:t>
            </a:r>
            <a:r>
              <a:rPr lang="tr-TR" sz="2800" dirty="0" err="1" smtClean="0"/>
              <a:t>ca</a:t>
            </a:r>
            <a:r>
              <a:rPr lang="tr-TR" sz="2800" dirty="0" smtClean="0"/>
              <a:t> </a:t>
            </a:r>
            <a:r>
              <a:rPr lang="tr-TR" sz="2800" dirty="0" smtClean="0">
                <a:sym typeface="Symbol" panose="05050102010706020507" pitchFamily="18" charset="2"/>
              </a:rPr>
              <a:t></a:t>
            </a:r>
          </a:p>
          <a:p>
            <a:pPr lvl="1"/>
            <a:r>
              <a:rPr lang="tr-TR" sz="2800" dirty="0" smtClean="0">
                <a:sym typeface="Symbol" panose="05050102010706020507" pitchFamily="18" charset="2"/>
              </a:rPr>
              <a:t>Meme </a:t>
            </a:r>
            <a:r>
              <a:rPr lang="tr-TR" sz="2800" dirty="0" err="1" smtClean="0">
                <a:sym typeface="Symbol" panose="05050102010706020507" pitchFamily="18" charset="2"/>
              </a:rPr>
              <a:t>ca</a:t>
            </a:r>
            <a:r>
              <a:rPr lang="tr-TR" sz="2800" dirty="0" smtClean="0">
                <a:sym typeface="Symbol" panose="05050102010706020507" pitchFamily="18" charset="2"/>
              </a:rPr>
              <a:t> </a:t>
            </a:r>
          </a:p>
        </p:txBody>
      </p:sp>
    </p:spTree>
    <p:extLst>
      <p:ext uri="{BB962C8B-B14F-4D97-AF65-F5344CB8AC3E}">
        <p14:creationId xmlns:p14="http://schemas.microsoft.com/office/powerpoint/2010/main" val="381688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Üreme tamamlandığında tercihen 35 yaşında </a:t>
            </a:r>
            <a:r>
              <a:rPr lang="tr-TR" sz="2800" dirty="0" err="1" smtClean="0"/>
              <a:t>Hys+BSO</a:t>
            </a:r>
            <a:r>
              <a:rPr lang="tr-TR" sz="2800" dirty="0" smtClean="0"/>
              <a:t> önerilmekte. Kabul oranı %50-70.</a:t>
            </a:r>
          </a:p>
          <a:p>
            <a:r>
              <a:rPr lang="tr-TR" sz="2800" dirty="0" smtClean="0"/>
              <a:t>Çocuk isteği olana kadar veya doğum sonrası 35 yaşına kadar sıkı takip + OKS ?</a:t>
            </a:r>
          </a:p>
          <a:p>
            <a:pPr lvl="1"/>
            <a:r>
              <a:rPr lang="tr-TR" sz="2800" dirty="0" err="1" smtClean="0"/>
              <a:t>Over</a:t>
            </a:r>
            <a:r>
              <a:rPr lang="tr-TR" sz="2800" dirty="0" smtClean="0"/>
              <a:t> </a:t>
            </a:r>
            <a:r>
              <a:rPr lang="tr-TR" sz="2800" dirty="0" err="1" smtClean="0"/>
              <a:t>ca</a:t>
            </a:r>
            <a:r>
              <a:rPr lang="tr-TR" sz="2800" dirty="0" smtClean="0"/>
              <a:t> </a:t>
            </a:r>
            <a:r>
              <a:rPr lang="tr-TR" sz="2800" dirty="0" smtClean="0">
                <a:sym typeface="Symbol" panose="05050102010706020507" pitchFamily="18" charset="2"/>
              </a:rPr>
              <a:t></a:t>
            </a:r>
          </a:p>
          <a:p>
            <a:pPr lvl="1"/>
            <a:r>
              <a:rPr lang="tr-TR" sz="2800" dirty="0" smtClean="0">
                <a:sym typeface="Symbol" panose="05050102010706020507" pitchFamily="18" charset="2"/>
              </a:rPr>
              <a:t>Meme </a:t>
            </a:r>
            <a:r>
              <a:rPr lang="tr-TR" sz="2800" dirty="0" err="1" smtClean="0">
                <a:sym typeface="Symbol" panose="05050102010706020507" pitchFamily="18" charset="2"/>
              </a:rPr>
              <a:t>ca</a:t>
            </a:r>
            <a:r>
              <a:rPr lang="tr-TR" sz="2800" dirty="0" smtClean="0">
                <a:sym typeface="Symbol" panose="05050102010706020507" pitchFamily="18" charset="2"/>
              </a:rPr>
              <a:t> </a:t>
            </a:r>
          </a:p>
          <a:p>
            <a:r>
              <a:rPr lang="tr-TR" sz="2800" dirty="0" smtClean="0"/>
              <a:t>40 yaşına kadar BRCA1/2 taşıyıcılarında </a:t>
            </a:r>
          </a:p>
          <a:p>
            <a:pPr lvl="1"/>
            <a:r>
              <a:rPr lang="tr-TR" sz="2800" dirty="0" smtClean="0"/>
              <a:t>meme </a:t>
            </a:r>
            <a:r>
              <a:rPr lang="tr-TR" sz="2800" dirty="0" err="1" smtClean="0"/>
              <a:t>ca</a:t>
            </a:r>
            <a:r>
              <a:rPr lang="tr-TR" sz="2800" dirty="0"/>
              <a:t> </a:t>
            </a:r>
            <a:r>
              <a:rPr lang="tr-TR" sz="2800" dirty="0" smtClean="0"/>
              <a:t>%20</a:t>
            </a:r>
            <a:endParaRPr lang="tr-TR" sz="2800" dirty="0"/>
          </a:p>
          <a:p>
            <a:pPr lvl="1"/>
            <a:r>
              <a:rPr lang="tr-TR" sz="2800" dirty="0" err="1"/>
              <a:t>Over</a:t>
            </a:r>
            <a:r>
              <a:rPr lang="tr-TR" sz="2800" dirty="0"/>
              <a:t> </a:t>
            </a:r>
            <a:r>
              <a:rPr lang="tr-TR" sz="2800" dirty="0" err="1"/>
              <a:t>ca</a:t>
            </a:r>
            <a:r>
              <a:rPr lang="tr-TR" sz="2800" dirty="0"/>
              <a:t> </a:t>
            </a:r>
            <a:r>
              <a:rPr lang="tr-TR" sz="2800" dirty="0" smtClean="0"/>
              <a:t>%3</a:t>
            </a:r>
            <a:endParaRPr lang="tr-TR" sz="2800" dirty="0">
              <a:sym typeface="Symbol" panose="050501020107060205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5034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64" y="546747"/>
            <a:ext cx="7515944" cy="569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18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254" y="1196752"/>
            <a:ext cx="755615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7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Ailede Meme </a:t>
            </a:r>
            <a:r>
              <a:rPr lang="tr-TR" dirty="0" err="1" smtClean="0"/>
              <a:t>Ca</a:t>
            </a:r>
            <a:r>
              <a:rPr lang="tr-TR" dirty="0" smtClean="0"/>
              <a:t> varsa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5" y="1447800"/>
            <a:ext cx="8573701" cy="478951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95795" y="6237312"/>
            <a:ext cx="1552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Gaffield</a:t>
            </a:r>
            <a:r>
              <a:rPr lang="tr-TR" i="1" dirty="0" smtClean="0">
                <a:solidFill>
                  <a:schemeClr val="bg1"/>
                </a:solidFill>
              </a:rPr>
              <a:t> 2009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475656" y="2852936"/>
            <a:ext cx="60195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54 çalışma, ~ 58.000 kanserli, </a:t>
            </a:r>
            <a:r>
              <a:rPr lang="tr-TR" dirty="0"/>
              <a:t>~ </a:t>
            </a:r>
            <a:r>
              <a:rPr lang="tr-TR" dirty="0" smtClean="0"/>
              <a:t>102.000 kansersiz kadın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2240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Ailede Meme </a:t>
            </a:r>
            <a:r>
              <a:rPr lang="tr-TR" dirty="0" err="1" smtClean="0"/>
              <a:t>Ca</a:t>
            </a:r>
            <a:r>
              <a:rPr lang="tr-TR" dirty="0" smtClean="0"/>
              <a:t> varsa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5" y="1447800"/>
            <a:ext cx="8573701" cy="478951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95795" y="6237312"/>
            <a:ext cx="1552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Gaffield</a:t>
            </a:r>
            <a:r>
              <a:rPr lang="tr-TR" i="1" dirty="0" smtClean="0">
                <a:solidFill>
                  <a:schemeClr val="bg1"/>
                </a:solidFill>
              </a:rPr>
              <a:t> 2009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23728" y="3212976"/>
            <a:ext cx="4536504" cy="288032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4481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88404"/>
            <a:ext cx="4462334" cy="642649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95795" y="6237312"/>
            <a:ext cx="1535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>
                <a:solidFill>
                  <a:schemeClr val="bg1"/>
                </a:solidFill>
              </a:rPr>
              <a:t>C</a:t>
            </a:r>
            <a:r>
              <a:rPr lang="tr-TR" i="1" dirty="0" err="1" smtClean="0">
                <a:solidFill>
                  <a:schemeClr val="bg1"/>
                </a:solidFill>
              </a:rPr>
              <a:t>oll.Gr</a:t>
            </a:r>
            <a:r>
              <a:rPr lang="tr-TR" i="1" dirty="0" smtClean="0">
                <a:solidFill>
                  <a:schemeClr val="bg1"/>
                </a:solidFill>
              </a:rPr>
              <a:t>. 2001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7020272" y="3645024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1st </a:t>
            </a:r>
            <a:r>
              <a:rPr lang="tr-TR" dirty="0" err="1" smtClean="0"/>
              <a:t>degree</a:t>
            </a:r>
            <a:r>
              <a:rPr lang="tr-TR" dirty="0" smtClean="0"/>
              <a:t> </a:t>
            </a:r>
            <a:r>
              <a:rPr lang="tr-TR" dirty="0" err="1" smtClean="0"/>
              <a:t>rel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7937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Ailede Meme </a:t>
            </a:r>
            <a:r>
              <a:rPr lang="tr-TR" dirty="0" err="1" smtClean="0"/>
              <a:t>Ca</a:t>
            </a:r>
            <a:r>
              <a:rPr lang="tr-TR" dirty="0" smtClean="0"/>
              <a:t> varsa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5" y="1447800"/>
            <a:ext cx="8573701" cy="478951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195795" y="6237312"/>
            <a:ext cx="1552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>
                <a:solidFill>
                  <a:schemeClr val="bg1"/>
                </a:solidFill>
              </a:rPr>
              <a:t>Gaffield</a:t>
            </a:r>
            <a:r>
              <a:rPr lang="tr-TR" i="1" dirty="0" smtClean="0">
                <a:solidFill>
                  <a:schemeClr val="bg1"/>
                </a:solidFill>
              </a:rPr>
              <a:t> 2009</a:t>
            </a:r>
            <a:endParaRPr lang="tr-TR" i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27584" y="3501008"/>
            <a:ext cx="6192688" cy="1152128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899592" y="3861048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426 meme </a:t>
            </a:r>
            <a:r>
              <a:rPr lang="tr-TR" dirty="0" err="1" smtClean="0"/>
              <a:t>ca</a:t>
            </a:r>
            <a:r>
              <a:rPr lang="tr-TR" dirty="0" smtClean="0"/>
              <a:t> ailesi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3004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4784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32808" y="2348880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79512" y="2636912"/>
            <a:ext cx="8784976" cy="50405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559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4784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32808" y="2348880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79512" y="3933056"/>
            <a:ext cx="8784976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929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4784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32808" y="2348880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84365" y="3645024"/>
            <a:ext cx="8784976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808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4784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632808" y="2348880"/>
            <a:ext cx="15071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</a:t>
            </a:r>
            <a:endParaRPr lang="tr-TR" sz="1200" dirty="0"/>
          </a:p>
        </p:txBody>
      </p:sp>
      <p:sp>
        <p:nvSpPr>
          <p:cNvPr id="6" name="Dikdörtgen 5"/>
          <p:cNvSpPr/>
          <p:nvPr/>
        </p:nvSpPr>
        <p:spPr>
          <a:xfrm>
            <a:off x="184365" y="3140968"/>
            <a:ext cx="8784976" cy="50405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720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836712"/>
            <a:ext cx="6909591" cy="5244629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347864" y="573325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2009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355976" y="5661248"/>
            <a:ext cx="4635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Fakat bu çalışmada </a:t>
            </a:r>
            <a:r>
              <a:rPr lang="tr-TR" dirty="0" err="1" smtClean="0"/>
              <a:t>over</a:t>
            </a:r>
            <a:r>
              <a:rPr lang="tr-TR" dirty="0" smtClean="0"/>
              <a:t> </a:t>
            </a:r>
            <a:r>
              <a:rPr lang="tr-TR" dirty="0" err="1" smtClean="0"/>
              <a:t>ca</a:t>
            </a:r>
            <a:r>
              <a:rPr lang="tr-TR" dirty="0" smtClean="0"/>
              <a:t>. da bir azalma yok ????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4251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59" y="1470288"/>
            <a:ext cx="8816941" cy="4032448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2123728" y="2348880"/>
            <a:ext cx="2018501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dirty="0" smtClean="0"/>
              <a:t>25 ülke, 54 çalışma </a:t>
            </a:r>
          </a:p>
          <a:p>
            <a:r>
              <a:rPr lang="tr-TR" sz="1200" dirty="0" smtClean="0"/>
              <a:t>(10 tanesi </a:t>
            </a:r>
            <a:r>
              <a:rPr lang="tr-TR" sz="1200" dirty="0" err="1" smtClean="0"/>
              <a:t>kohort</a:t>
            </a:r>
            <a:r>
              <a:rPr lang="tr-TR" sz="1200" dirty="0" smtClean="0"/>
              <a:t>, </a:t>
            </a:r>
            <a:r>
              <a:rPr lang="tr-TR" sz="1200" dirty="0" smtClean="0">
                <a:sym typeface="Symbol" panose="05050102010706020507" pitchFamily="18" charset="2"/>
              </a:rPr>
              <a:t>35.000</a:t>
            </a:r>
            <a:r>
              <a:rPr lang="tr-TR" sz="1200" dirty="0" smtClean="0"/>
              <a:t>)</a:t>
            </a:r>
            <a:endParaRPr lang="tr-TR" sz="12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1520" y="2575937"/>
            <a:ext cx="195277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dirty="0" smtClean="0"/>
              <a:t>                                 1996</a:t>
            </a:r>
            <a:endParaRPr lang="tr-TR" sz="12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4203397" y="2564904"/>
            <a:ext cx="87716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dirty="0" smtClean="0"/>
              <a:t>                </a:t>
            </a:r>
            <a:endParaRPr lang="tr-TR" sz="1200" dirty="0"/>
          </a:p>
        </p:txBody>
      </p:sp>
      <p:sp>
        <p:nvSpPr>
          <p:cNvPr id="9" name="Dikdörtgen 8"/>
          <p:cNvSpPr/>
          <p:nvPr/>
        </p:nvSpPr>
        <p:spPr>
          <a:xfrm>
            <a:off x="179512" y="4221088"/>
            <a:ext cx="5760640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8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71" y="2204864"/>
            <a:ext cx="8717409" cy="250749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16632"/>
            <a:ext cx="8308032" cy="1178768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95536" y="2996952"/>
            <a:ext cx="828092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965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7059</TotalTime>
  <Words>736</Words>
  <Application>Microsoft Office PowerPoint</Application>
  <PresentationFormat>Ekran Gösterisi (4:3)</PresentationFormat>
  <Paragraphs>154</Paragraphs>
  <Slides>78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78</vt:i4>
      </vt:variant>
    </vt:vector>
  </HeadingPairs>
  <TitlesOfParts>
    <vt:vector size="84" baseType="lpstr">
      <vt:lpstr>Arial</vt:lpstr>
      <vt:lpstr>Calibri</vt:lpstr>
      <vt:lpstr>Symbol</vt:lpstr>
      <vt:lpstr>Tahoma</vt:lpstr>
      <vt:lpstr>Office Theme</vt:lpstr>
      <vt:lpstr>1_Office Theme</vt:lpstr>
      <vt:lpstr>   OK kullanımı ve Kanser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 ≥ 1, ever vs never</vt:lpstr>
      <vt:lpstr>P ≥ 1, after FFTP vs never</vt:lpstr>
      <vt:lpstr>P ≥ 1, before FFTP vs never</vt:lpstr>
      <vt:lpstr>PowerPoint Sunusu</vt:lpstr>
      <vt:lpstr>NHS II, 2010, Genç kadın çalışması</vt:lpstr>
      <vt:lpstr>PowerPoint Sunusu</vt:lpstr>
      <vt:lpstr>PowerPoint Sunusu</vt:lpstr>
      <vt:lpstr>PowerPoint Sunusu</vt:lpstr>
      <vt:lpstr>PowerPoint Sunusu</vt:lpstr>
      <vt:lpstr>Gierisch ve ark, 2013</vt:lpstr>
      <vt:lpstr>PowerPoint Sunusu</vt:lpstr>
      <vt:lpstr>A.B.D. 10.000 kadında, 1996 metaanalizine göre ever vs never;</vt:lpstr>
      <vt:lpstr>Selim meme hst varsa ?</vt:lpstr>
      <vt:lpstr>Ailede Meme Ca varsa</vt:lpstr>
      <vt:lpstr>BRCA ?</vt:lpstr>
      <vt:lpstr>PowerPoint Sunusu</vt:lpstr>
      <vt:lpstr>Değişik OKS kombinasyonları ve risk</vt:lpstr>
      <vt:lpstr>Yeni kullanmış/bırakmış</vt:lpstr>
      <vt:lpstr>OKS ve TN meme ca. HER2; ‘Human Epidermal Growth Factor Receptor’</vt:lpstr>
      <vt:lpstr>PowerPoint Sunusu</vt:lpstr>
      <vt:lpstr>PowerPoint Sunusu</vt:lpstr>
      <vt:lpstr>Over Ca ve OKS</vt:lpstr>
      <vt:lpstr>PowerPoint Sunusu</vt:lpstr>
      <vt:lpstr>PowerPoint Sunusu</vt:lpstr>
      <vt:lpstr>PowerPoint Sunusu</vt:lpstr>
      <vt:lpstr>PowerPoint Sunusu</vt:lpstr>
      <vt:lpstr>BRCA; over ca; OKS</vt:lpstr>
      <vt:lpstr>HPV+ kadınlarda OKS ve serviks</vt:lpstr>
      <vt:lpstr>PowerPoint Sunusu</vt:lpstr>
      <vt:lpstr>PowerPoint Sunusu</vt:lpstr>
      <vt:lpstr>PowerPoint Sunusu</vt:lpstr>
      <vt:lpstr>PowerPoint Sunusu</vt:lpstr>
      <vt:lpstr>Serviks Ca.</vt:lpstr>
      <vt:lpstr>PowerPoint Sunusu</vt:lpstr>
      <vt:lpstr>EPIC (Eur.Pro.Inves.Ca), 2016</vt:lpstr>
      <vt:lpstr>KoloRektal</vt:lpstr>
      <vt:lpstr>PowerPoint Sunusu</vt:lpstr>
      <vt:lpstr>Endom</vt:lpstr>
      <vt:lpstr>PowerPoint Sunusu</vt:lpstr>
      <vt:lpstr>PowerPoint Sunusu</vt:lpstr>
      <vt:lpstr>KC</vt:lpstr>
      <vt:lpstr>Hepatokarsinom</vt:lpstr>
      <vt:lpstr>Akc. Ca.</vt:lpstr>
      <vt:lpstr>PowerPoint Sunusu</vt:lpstr>
      <vt:lpstr>Mortalite (Tüm sebepler)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BRCA ?</vt:lpstr>
      <vt:lpstr>HPV+ kadınlarda OKS ve serviks</vt:lpstr>
      <vt:lpstr>PowerPoint Sunusu</vt:lpstr>
      <vt:lpstr>PowerPoint Sunusu</vt:lpstr>
      <vt:lpstr>PowerPoint Sunusu</vt:lpstr>
      <vt:lpstr>PowerPoint Sunusu</vt:lpstr>
      <vt:lpstr>PowerPoint Sunusu</vt:lpstr>
      <vt:lpstr>Ailede Meme Ca varsa</vt:lpstr>
      <vt:lpstr>Ailede Meme Ca varsa</vt:lpstr>
      <vt:lpstr>PowerPoint Sunusu</vt:lpstr>
      <vt:lpstr>Ailede Meme Ca varsa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Ferring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mvo</dc:creator>
  <cp:lastModifiedBy>koray</cp:lastModifiedBy>
  <cp:revision>862</cp:revision>
  <dcterms:created xsi:type="dcterms:W3CDTF">2012-12-03T12:57:05Z</dcterms:created>
  <dcterms:modified xsi:type="dcterms:W3CDTF">2017-01-15T05:17:37Z</dcterms:modified>
</cp:coreProperties>
</file>