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1"/>
  </p:notesMasterIdLst>
  <p:sldIdLst>
    <p:sldId id="257" r:id="rId2"/>
    <p:sldId id="258" r:id="rId3"/>
    <p:sldId id="259" r:id="rId4"/>
    <p:sldId id="260" r:id="rId5"/>
    <p:sldId id="261" r:id="rId6"/>
    <p:sldId id="262" r:id="rId7"/>
    <p:sldId id="263" r:id="rId8"/>
    <p:sldId id="264" r:id="rId9"/>
    <p:sldId id="265" r:id="rId10"/>
    <p:sldId id="266" r:id="rId11"/>
    <p:sldId id="267" r:id="rId12"/>
    <p:sldId id="269" r:id="rId13"/>
    <p:sldId id="270" r:id="rId14"/>
    <p:sldId id="271" r:id="rId15"/>
    <p:sldId id="272" r:id="rId16"/>
    <p:sldId id="273" r:id="rId17"/>
    <p:sldId id="275" r:id="rId18"/>
    <p:sldId id="276" r:id="rId19"/>
    <p:sldId id="277" r:id="rId20"/>
    <p:sldId id="304" r:id="rId21"/>
    <p:sldId id="305" r:id="rId22"/>
    <p:sldId id="278" r:id="rId23"/>
    <p:sldId id="284" r:id="rId24"/>
    <p:sldId id="327" r:id="rId25"/>
    <p:sldId id="328" r:id="rId26"/>
    <p:sldId id="279" r:id="rId27"/>
    <p:sldId id="282" r:id="rId28"/>
    <p:sldId id="280" r:id="rId29"/>
    <p:sldId id="281" r:id="rId30"/>
    <p:sldId id="283" r:id="rId31"/>
    <p:sldId id="285" r:id="rId32"/>
    <p:sldId id="286" r:id="rId33"/>
    <p:sldId id="287" r:id="rId34"/>
    <p:sldId id="288" r:id="rId35"/>
    <p:sldId id="289" r:id="rId36"/>
    <p:sldId id="291" r:id="rId37"/>
    <p:sldId id="290"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6" r:id="rId51"/>
    <p:sldId id="307" r:id="rId52"/>
    <p:sldId id="308" r:id="rId53"/>
    <p:sldId id="309" r:id="rId54"/>
    <p:sldId id="312" r:id="rId55"/>
    <p:sldId id="310" r:id="rId56"/>
    <p:sldId id="311" r:id="rId57"/>
    <p:sldId id="313" r:id="rId58"/>
    <p:sldId id="314" r:id="rId59"/>
    <p:sldId id="315" r:id="rId60"/>
    <p:sldId id="316" r:id="rId61"/>
    <p:sldId id="317" r:id="rId62"/>
    <p:sldId id="318" r:id="rId63"/>
    <p:sldId id="319" r:id="rId64"/>
    <p:sldId id="320" r:id="rId65"/>
    <p:sldId id="321" r:id="rId66"/>
    <p:sldId id="322" r:id="rId67"/>
    <p:sldId id="324" r:id="rId68"/>
    <p:sldId id="326" r:id="rId69"/>
    <p:sldId id="329" r:id="rId7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2D0B"/>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1494" y="-9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2376"/>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3614764-3D3F-49F8-AD63-6FFC3A120314}" type="datetimeFigureOut">
              <a:rPr lang="tr-TR" smtClean="0"/>
              <a:pPr/>
              <a:t>15.01.2017</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3964CA5-5CAE-4C2F-B943-9F07EBF63FAB}"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386" name="Rectangle 1"/>
          <p:cNvSpPr>
            <a:spLocks noGrp="1" noRot="1" noChangeAspect="1" noChangeArrowheads="1" noTextEdit="1"/>
          </p:cNvSpPr>
          <p:nvPr>
            <p:ph type="sldImg"/>
          </p:nvPr>
        </p:nvSpPr>
        <p:spPr>
          <a:xfrm>
            <a:off x="1143000" y="695325"/>
            <a:ext cx="4572000" cy="3429000"/>
          </a:xfrm>
          <a:solidFill>
            <a:srgbClr val="FFFFFF"/>
          </a:solidFill>
          <a:ln>
            <a:solidFill>
              <a:srgbClr val="000000"/>
            </a:solidFill>
            <a:miter lim="800000"/>
          </a:ln>
        </p:spPr>
      </p:sp>
      <p:sp>
        <p:nvSpPr>
          <p:cNvPr id="16387" name="Rectangle 2"/>
          <p:cNvSpPr>
            <a:spLocks noGrp="1" noChangeArrowheads="1"/>
          </p:cNvSpPr>
          <p:nvPr>
            <p:ph type="body" idx="1"/>
          </p:nvPr>
        </p:nvSpPr>
        <p:spPr>
          <a:xfrm>
            <a:off x="685800" y="4343400"/>
            <a:ext cx="5486400" cy="4114800"/>
          </a:xfrm>
          <a:noFill/>
        </p:spPr>
        <p:txBody>
          <a:bodyPr wrap="none" anchor="ctr"/>
          <a:lstStyle/>
          <a:p>
            <a:endParaRPr lang="it-IT" altLang="it-IT" smtClean="0">
              <a:latin typeface="Times New Roman"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6316407-C52D-44F5-9320-648EFE847B2B}" type="slidenum">
              <a:rPr lang="en-US"/>
              <a:pPr/>
              <a:t>18</a:t>
            </a:fld>
            <a:endParaRPr lang="en-US"/>
          </a:p>
        </p:txBody>
      </p:sp>
      <p:sp>
        <p:nvSpPr>
          <p:cNvPr id="22530"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2531"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r>
              <a:rPr lang="en-US"/>
              <a:t>Suggested flowchart of investigations in untreated women with postmenopausal bleeding. Ultrasonic evaluation (US). Endometrial thickness (ET).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p:spPr>
      </p:sp>
      <p:sp>
        <p:nvSpPr>
          <p:cNvPr id="522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22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DB1096A-4CF6-4652-9D47-E7B83497305F}" type="slidenum">
              <a:rPr lang="en-US" smtClean="0"/>
              <a:pPr/>
              <a:t>39</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p:spPr>
      </p:sp>
      <p:sp>
        <p:nvSpPr>
          <p:cNvPr id="5325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532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8A7FD59-92AD-41BB-83B9-4A8DB8CA40D9}" type="slidenum">
              <a:rPr lang="en-US" smtClean="0"/>
              <a:pPr/>
              <a:t>48</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42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1534A9C-C8E4-4EF0-9A3F-D3D2421A1E84}" type="slidenum">
              <a:rPr lang="en-US" smtClean="0"/>
              <a:pPr/>
              <a:t>62</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B3964CA5-5CAE-4C2F-B943-9F07EBF63FAB}" type="slidenum">
              <a:rPr lang="tr-TR" smtClean="0"/>
              <a:pPr/>
              <a:t>67</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E48C53FE-4C22-4C91-825F-72BD82512313}" type="datetimeFigureOut">
              <a:rPr lang="tr-TR" smtClean="0"/>
              <a:pPr/>
              <a:t>15.01.2017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CE6057A-1642-4A47-B721-21E1DAB22003}"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E48C53FE-4C22-4C91-825F-72BD82512313}" type="datetimeFigureOut">
              <a:rPr lang="tr-TR" smtClean="0"/>
              <a:pPr/>
              <a:t>15.01.2017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CE6057A-1642-4A47-B721-21E1DAB22003}"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E48C53FE-4C22-4C91-825F-72BD82512313}" type="datetimeFigureOut">
              <a:rPr lang="tr-TR" smtClean="0"/>
              <a:pPr/>
              <a:t>15.01.2017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CE6057A-1642-4A47-B721-21E1DAB22003}"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E48C53FE-4C22-4C91-825F-72BD82512313}" type="datetimeFigureOut">
              <a:rPr lang="tr-TR" smtClean="0"/>
              <a:pPr/>
              <a:t>15.01.2017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CE6057A-1642-4A47-B721-21E1DAB22003}"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E48C53FE-4C22-4C91-825F-72BD82512313}" type="datetimeFigureOut">
              <a:rPr lang="tr-TR" smtClean="0"/>
              <a:pPr/>
              <a:t>15.01.2017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CE6057A-1642-4A47-B721-21E1DAB22003}"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E48C53FE-4C22-4C91-825F-72BD82512313}" type="datetimeFigureOut">
              <a:rPr lang="tr-TR" smtClean="0"/>
              <a:pPr/>
              <a:t>15.01.2017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CE6057A-1642-4A47-B721-21E1DAB22003}"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E48C53FE-4C22-4C91-825F-72BD82512313}" type="datetimeFigureOut">
              <a:rPr lang="tr-TR" smtClean="0"/>
              <a:pPr/>
              <a:t>15.01.2017</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CE6057A-1642-4A47-B721-21E1DAB22003}"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E48C53FE-4C22-4C91-825F-72BD82512313}" type="datetimeFigureOut">
              <a:rPr lang="tr-TR" smtClean="0"/>
              <a:pPr/>
              <a:t>15.01.2017</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CE6057A-1642-4A47-B721-21E1DAB22003}"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E48C53FE-4C22-4C91-825F-72BD82512313}" type="datetimeFigureOut">
              <a:rPr lang="tr-TR" smtClean="0"/>
              <a:pPr/>
              <a:t>15.01.2017</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CE6057A-1642-4A47-B721-21E1DAB22003}"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E48C53FE-4C22-4C91-825F-72BD82512313}" type="datetimeFigureOut">
              <a:rPr lang="tr-TR" smtClean="0"/>
              <a:pPr/>
              <a:t>15.01.2017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CE6057A-1642-4A47-B721-21E1DAB22003}"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E48C53FE-4C22-4C91-825F-72BD82512313}" type="datetimeFigureOut">
              <a:rPr lang="tr-TR" smtClean="0"/>
              <a:pPr/>
              <a:t>15.01.2017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CE6057A-1642-4A47-B721-21E1DAB22003}"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8C53FE-4C22-4C91-825F-72BD82512313}" type="datetimeFigureOut">
              <a:rPr lang="tr-TR" smtClean="0"/>
              <a:pPr/>
              <a:t>15.01.2017</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E6057A-1642-4A47-B721-21E1DAB22003}"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2.jpeg"/><Relationship Id="rId4" Type="http://schemas.openxmlformats.org/officeDocument/2006/relationships/hyperlink" Target="http://www.maturitas.org/article/S0378-5122(13)00084-4/abstract" TargetMode="Externa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emf"/></Relationships>
</file>

<file path=ppt/slides/_rels/slide6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1"/>
          <p:cNvSpPr txBox="1">
            <a:spLocks noChangeArrowheads="1"/>
          </p:cNvSpPr>
          <p:nvPr/>
        </p:nvSpPr>
        <p:spPr bwMode="auto">
          <a:xfrm>
            <a:off x="0" y="2420888"/>
            <a:ext cx="9144001" cy="710067"/>
          </a:xfrm>
          <a:prstGeom prst="rect">
            <a:avLst/>
          </a:prstGeom>
          <a:noFill/>
          <a:ln w="9525">
            <a:noFill/>
            <a:round/>
            <a:headEnd/>
            <a:tailEnd/>
          </a:ln>
          <a:effectLst/>
        </p:spPr>
        <p:txBody>
          <a:bodyPr wrap="square" lIns="90000" tIns="46800" rIns="90000" bIns="46800">
            <a:spAutoFit/>
          </a:bodyPr>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tr-TR" sz="4000" b="1" dirty="0" smtClean="0">
                <a:solidFill>
                  <a:schemeClr val="tx1"/>
                </a:solidFill>
                <a:latin typeface="+mj-lt"/>
              </a:rPr>
              <a:t>Menopoz Tedavisinde Güncel Kılavuzlar</a:t>
            </a:r>
            <a:endParaRPr lang="it-IT" altLang="it-IT" sz="4000" b="1" dirty="0">
              <a:solidFill>
                <a:srgbClr val="000000"/>
              </a:solidFill>
              <a:latin typeface="+mj-lt"/>
            </a:endParaRPr>
          </a:p>
        </p:txBody>
      </p:sp>
      <p:sp>
        <p:nvSpPr>
          <p:cNvPr id="2051" name="Text Box 2"/>
          <p:cNvSpPr txBox="1">
            <a:spLocks noChangeArrowheads="1"/>
          </p:cNvSpPr>
          <p:nvPr/>
        </p:nvSpPr>
        <p:spPr bwMode="auto">
          <a:xfrm>
            <a:off x="2699792" y="3429000"/>
            <a:ext cx="5544220" cy="647700"/>
          </a:xfrm>
          <a:prstGeom prst="rect">
            <a:avLst/>
          </a:prstGeom>
          <a:noFill/>
          <a:ln w="9525">
            <a:noFill/>
            <a:round/>
            <a:headEnd/>
            <a:tailEnd/>
          </a:ln>
        </p:spPr>
        <p:txBody>
          <a:bodyPr wrap="square" lIns="90000" tIns="46800" rIns="90000" bIns="46800">
            <a:spAutoFit/>
          </a:bodyPr>
          <a:lstStyle/>
          <a:p>
            <a:pPr>
              <a:buClrTx/>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sz="3600" dirty="0" smtClean="0">
                <a:solidFill>
                  <a:schemeClr val="tx1"/>
                </a:solidFill>
              </a:rPr>
              <a:t> </a:t>
            </a:r>
            <a:r>
              <a:rPr lang="tr-TR" sz="3600" dirty="0" smtClean="0">
                <a:solidFill>
                  <a:srgbClr val="002060"/>
                </a:solidFill>
              </a:rPr>
              <a:t>Dr. Tevfik </a:t>
            </a:r>
            <a:r>
              <a:rPr lang="tr-TR" sz="3600" dirty="0" err="1" smtClean="0">
                <a:solidFill>
                  <a:srgbClr val="002060"/>
                </a:solidFill>
              </a:rPr>
              <a:t>Yoldemir</a:t>
            </a:r>
            <a:endParaRPr lang="tr-TR" sz="3600" dirty="0">
              <a:solidFill>
                <a:srgbClr val="002060"/>
              </a:solidFill>
            </a:endParaRPr>
          </a:p>
        </p:txBody>
      </p:sp>
      <p:sp>
        <p:nvSpPr>
          <p:cNvPr id="2052" name="Text Box 3"/>
          <p:cNvSpPr txBox="1">
            <a:spLocks noChangeArrowheads="1"/>
          </p:cNvSpPr>
          <p:nvPr/>
        </p:nvSpPr>
        <p:spPr bwMode="auto">
          <a:xfrm>
            <a:off x="1907704" y="4365104"/>
            <a:ext cx="5688013" cy="1941173"/>
          </a:xfrm>
          <a:prstGeom prst="rect">
            <a:avLst/>
          </a:prstGeom>
          <a:noFill/>
          <a:ln w="9525">
            <a:noFill/>
            <a:miter lim="800000"/>
            <a:headEnd/>
            <a:tailEnd/>
          </a:ln>
        </p:spPr>
        <p:txBody>
          <a:bodyPr lIns="90000" tIns="46800" rIns="90000" bIns="46800">
            <a:spAutoFit/>
          </a:bodyPr>
          <a:lstStyle/>
          <a:p>
            <a:pPr algn="ctr">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sz="2000" dirty="0">
                <a:solidFill>
                  <a:srgbClr val="0070C0"/>
                </a:solidFill>
              </a:rPr>
              <a:t>Marmara </a:t>
            </a:r>
            <a:r>
              <a:rPr lang="tr-TR" sz="2000" dirty="0" err="1" smtClean="0">
                <a:solidFill>
                  <a:srgbClr val="0070C0"/>
                </a:solidFill>
              </a:rPr>
              <a:t>Universitesi</a:t>
            </a:r>
            <a:r>
              <a:rPr lang="tr-TR" sz="2000" dirty="0" smtClean="0">
                <a:solidFill>
                  <a:srgbClr val="0070C0"/>
                </a:solidFill>
              </a:rPr>
              <a:t> Tıp Fakültesi</a:t>
            </a:r>
            <a:endParaRPr lang="tr-TR" sz="2000" dirty="0">
              <a:solidFill>
                <a:srgbClr val="0070C0"/>
              </a:solidFill>
            </a:endParaRPr>
          </a:p>
          <a:p>
            <a:pPr algn="ctr">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sz="2000" dirty="0" smtClean="0">
                <a:solidFill>
                  <a:srgbClr val="0070C0"/>
                </a:solidFill>
              </a:rPr>
              <a:t>Kadın Hastalıkları ve Doğum A.D.</a:t>
            </a:r>
            <a:endParaRPr lang="tr-TR" sz="2000" dirty="0">
              <a:solidFill>
                <a:srgbClr val="0070C0"/>
              </a:solidFill>
            </a:endParaRPr>
          </a:p>
          <a:p>
            <a:pPr algn="ctr">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sz="2000" dirty="0" smtClean="0">
                <a:solidFill>
                  <a:srgbClr val="0070C0"/>
                </a:solidFill>
              </a:rPr>
              <a:t>Üreme Endokrinolojisi ve </a:t>
            </a:r>
            <a:r>
              <a:rPr lang="tr-TR" sz="2000" dirty="0" err="1" smtClean="0">
                <a:solidFill>
                  <a:srgbClr val="0070C0"/>
                </a:solidFill>
              </a:rPr>
              <a:t>Infertilite</a:t>
            </a:r>
            <a:r>
              <a:rPr lang="tr-TR" sz="2000" dirty="0" smtClean="0">
                <a:solidFill>
                  <a:srgbClr val="0070C0"/>
                </a:solidFill>
              </a:rPr>
              <a:t> B.D.</a:t>
            </a:r>
          </a:p>
          <a:p>
            <a:pPr algn="ctr">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tr-TR" sz="2000" dirty="0">
              <a:solidFill>
                <a:srgbClr val="0070C0"/>
              </a:solidFill>
            </a:endParaRPr>
          </a:p>
          <a:p>
            <a:pPr algn="ctr">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tr-TR" sz="2000" dirty="0">
              <a:solidFill>
                <a:srgbClr val="0070C0"/>
              </a:solidFill>
            </a:endParaRPr>
          </a:p>
          <a:p>
            <a:pPr algn="ctr">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tr-TR" sz="2000" dirty="0" err="1" smtClean="0">
                <a:solidFill>
                  <a:srgbClr val="0070C0"/>
                </a:solidFill>
              </a:rPr>
              <a:t>tevfik</a:t>
            </a:r>
            <a:r>
              <a:rPr lang="tr-TR" sz="2000" dirty="0" smtClean="0">
                <a:solidFill>
                  <a:srgbClr val="0070C0"/>
                </a:solidFill>
              </a:rPr>
              <a:t>@</a:t>
            </a:r>
            <a:r>
              <a:rPr lang="tr-TR" sz="2000" dirty="0" err="1" smtClean="0">
                <a:solidFill>
                  <a:srgbClr val="0070C0"/>
                </a:solidFill>
              </a:rPr>
              <a:t>yoldemir</a:t>
            </a:r>
            <a:r>
              <a:rPr lang="tr-TR" sz="2000" dirty="0" smtClean="0">
                <a:solidFill>
                  <a:srgbClr val="0070C0"/>
                </a:solidFill>
              </a:rPr>
              <a:t>.com</a:t>
            </a:r>
            <a:endParaRPr lang="tr-TR" sz="2000" dirty="0">
              <a:solidFill>
                <a:srgbClr val="0070C0"/>
              </a:solidFill>
            </a:endParaRPr>
          </a:p>
        </p:txBody>
      </p:sp>
      <p:pic>
        <p:nvPicPr>
          <p:cNvPr id="2053" name="5 Resim" descr="dr-baski-TEVFİK-HOCA-LOGO1.jpg"/>
          <p:cNvPicPr>
            <a:picLocks noChangeAspect="1"/>
          </p:cNvPicPr>
          <p:nvPr/>
        </p:nvPicPr>
        <p:blipFill>
          <a:blip r:embed="rId3" cstate="print"/>
          <a:srcRect/>
          <a:stretch>
            <a:fillRect/>
          </a:stretch>
        </p:blipFill>
        <p:spPr bwMode="auto">
          <a:xfrm>
            <a:off x="0" y="4868863"/>
            <a:ext cx="1924050" cy="1989137"/>
          </a:xfrm>
          <a:prstGeom prst="rect">
            <a:avLst/>
          </a:prstGeom>
          <a:noFill/>
          <a:ln w="9525">
            <a:noFill/>
            <a:miter lim="800000"/>
            <a:headEnd/>
            <a:tailEnd/>
          </a:ln>
        </p:spPr>
      </p:pic>
      <p:pic>
        <p:nvPicPr>
          <p:cNvPr id="7" name="6 Resim" descr="emas.jpg"/>
          <p:cNvPicPr>
            <a:picLocks noChangeAspect="1"/>
          </p:cNvPicPr>
          <p:nvPr/>
        </p:nvPicPr>
        <p:blipFill>
          <a:blip r:embed="rId4" cstate="print"/>
          <a:stretch>
            <a:fillRect/>
          </a:stretch>
        </p:blipFill>
        <p:spPr>
          <a:xfrm>
            <a:off x="3275856" y="404664"/>
            <a:ext cx="1999607" cy="1368152"/>
          </a:xfrm>
          <a:prstGeom prst="rect">
            <a:avLst/>
          </a:prstGeom>
        </p:spPr>
      </p:pic>
      <p:pic>
        <p:nvPicPr>
          <p:cNvPr id="8" name="7 Resim" descr="nams.jpg"/>
          <p:cNvPicPr>
            <a:picLocks noChangeAspect="1"/>
          </p:cNvPicPr>
          <p:nvPr/>
        </p:nvPicPr>
        <p:blipFill>
          <a:blip r:embed="rId5" cstate="print"/>
          <a:stretch>
            <a:fillRect/>
          </a:stretch>
        </p:blipFill>
        <p:spPr>
          <a:xfrm>
            <a:off x="467544" y="404664"/>
            <a:ext cx="1323237" cy="1152128"/>
          </a:xfrm>
          <a:prstGeom prst="rect">
            <a:avLst/>
          </a:prstGeom>
        </p:spPr>
      </p:pic>
      <p:pic>
        <p:nvPicPr>
          <p:cNvPr id="9" name="8 Resim" descr="ims.png"/>
          <p:cNvPicPr>
            <a:picLocks noChangeAspect="1"/>
          </p:cNvPicPr>
          <p:nvPr/>
        </p:nvPicPr>
        <p:blipFill>
          <a:blip r:embed="rId6" cstate="print"/>
          <a:stretch>
            <a:fillRect/>
          </a:stretch>
        </p:blipFill>
        <p:spPr>
          <a:xfrm>
            <a:off x="6372200" y="548680"/>
            <a:ext cx="2612383" cy="936104"/>
          </a:xfrm>
          <a:prstGeom prst="rect">
            <a:avLst/>
          </a:prstGeom>
        </p:spPr>
      </p:pic>
      <p:sp>
        <p:nvSpPr>
          <p:cNvPr id="10" name="9 Metin kutusu"/>
          <p:cNvSpPr txBox="1"/>
          <p:nvPr/>
        </p:nvSpPr>
        <p:spPr>
          <a:xfrm>
            <a:off x="3923928" y="1844824"/>
            <a:ext cx="1368152" cy="369332"/>
          </a:xfrm>
          <a:prstGeom prst="rect">
            <a:avLst/>
          </a:prstGeom>
          <a:noFill/>
        </p:spPr>
        <p:txBody>
          <a:bodyPr wrap="square" rtlCol="0">
            <a:spAutoFit/>
          </a:bodyPr>
          <a:lstStyle/>
          <a:p>
            <a:r>
              <a:rPr lang="tr-TR" dirty="0" smtClean="0"/>
              <a:t>2013</a:t>
            </a:r>
            <a:endParaRPr lang="tr-TR" dirty="0"/>
          </a:p>
        </p:txBody>
      </p:sp>
      <p:sp>
        <p:nvSpPr>
          <p:cNvPr id="11" name="10 Metin kutusu"/>
          <p:cNvSpPr txBox="1"/>
          <p:nvPr/>
        </p:nvSpPr>
        <p:spPr>
          <a:xfrm>
            <a:off x="683568" y="1844824"/>
            <a:ext cx="1152128" cy="369332"/>
          </a:xfrm>
          <a:prstGeom prst="rect">
            <a:avLst/>
          </a:prstGeom>
          <a:noFill/>
        </p:spPr>
        <p:txBody>
          <a:bodyPr wrap="square" rtlCol="0">
            <a:spAutoFit/>
          </a:bodyPr>
          <a:lstStyle/>
          <a:p>
            <a:r>
              <a:rPr lang="tr-TR" dirty="0" smtClean="0"/>
              <a:t>2012</a:t>
            </a:r>
            <a:endParaRPr lang="tr-TR" dirty="0"/>
          </a:p>
        </p:txBody>
      </p:sp>
      <p:sp>
        <p:nvSpPr>
          <p:cNvPr id="12" name="11 Metin kutusu"/>
          <p:cNvSpPr txBox="1"/>
          <p:nvPr/>
        </p:nvSpPr>
        <p:spPr>
          <a:xfrm>
            <a:off x="7308304" y="1844824"/>
            <a:ext cx="1584176" cy="369332"/>
          </a:xfrm>
          <a:prstGeom prst="rect">
            <a:avLst/>
          </a:prstGeom>
          <a:noFill/>
        </p:spPr>
        <p:txBody>
          <a:bodyPr wrap="square" rtlCol="0">
            <a:spAutoFit/>
          </a:bodyPr>
          <a:lstStyle/>
          <a:p>
            <a:r>
              <a:rPr lang="tr-TR" dirty="0" smtClean="0"/>
              <a:t>2016</a:t>
            </a:r>
            <a:endParaRPr lang="tr-TR" dirty="0"/>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z="3600" b="0" dirty="0" smtClean="0"/>
              <a:t>Vitamin D: the </a:t>
            </a:r>
            <a:r>
              <a:rPr lang="en-GB" sz="3600" b="0" dirty="0" err="1" smtClean="0"/>
              <a:t>pluripotent</a:t>
            </a:r>
            <a:r>
              <a:rPr lang="en-GB" sz="3600" b="0" dirty="0" smtClean="0"/>
              <a:t> sunshine vitamin </a:t>
            </a:r>
            <a:endParaRPr lang="en-GB" sz="3600" b="0" dirty="0"/>
          </a:p>
        </p:txBody>
      </p:sp>
      <p:sp>
        <p:nvSpPr>
          <p:cNvPr id="3" name="Content Placeholder 2"/>
          <p:cNvSpPr>
            <a:spLocks noGrp="1"/>
          </p:cNvSpPr>
          <p:nvPr>
            <p:ph idx="1"/>
          </p:nvPr>
        </p:nvSpPr>
        <p:spPr>
          <a:xfrm>
            <a:off x="457200" y="1719263"/>
            <a:ext cx="4402832" cy="4411662"/>
          </a:xfrm>
        </p:spPr>
        <p:txBody>
          <a:bodyPr/>
          <a:lstStyle/>
          <a:p>
            <a:r>
              <a:rPr lang="en-GB" sz="2000" dirty="0" smtClean="0">
                <a:solidFill>
                  <a:schemeClr val="tx2"/>
                </a:solidFill>
              </a:rPr>
              <a:t>Osteoporosis</a:t>
            </a:r>
          </a:p>
          <a:p>
            <a:r>
              <a:rPr lang="en-GB" sz="2000" dirty="0" smtClean="0">
                <a:solidFill>
                  <a:schemeClr val="tx2"/>
                </a:solidFill>
              </a:rPr>
              <a:t>Cancer </a:t>
            </a:r>
          </a:p>
          <a:p>
            <a:r>
              <a:rPr lang="en-GB" sz="2000" dirty="0" smtClean="0">
                <a:solidFill>
                  <a:schemeClr val="tx2"/>
                </a:solidFill>
              </a:rPr>
              <a:t>Brain/ neurological function</a:t>
            </a:r>
          </a:p>
          <a:p>
            <a:r>
              <a:rPr lang="en-GB" sz="2000" dirty="0" smtClean="0">
                <a:solidFill>
                  <a:schemeClr val="tx2"/>
                </a:solidFill>
              </a:rPr>
              <a:t>Cardiovascular disease</a:t>
            </a:r>
          </a:p>
          <a:p>
            <a:r>
              <a:rPr lang="en-GB" sz="2000" dirty="0" smtClean="0">
                <a:solidFill>
                  <a:schemeClr val="tx2"/>
                </a:solidFill>
              </a:rPr>
              <a:t>Immunity </a:t>
            </a:r>
          </a:p>
          <a:p>
            <a:r>
              <a:rPr lang="en-GB" sz="2000" dirty="0" smtClean="0">
                <a:solidFill>
                  <a:schemeClr val="tx2"/>
                </a:solidFill>
              </a:rPr>
              <a:t>Deficiency in winter months in Northern latitudes as main source is </a:t>
            </a:r>
            <a:r>
              <a:rPr lang="en-GB" sz="2000" dirty="0" err="1" smtClean="0">
                <a:solidFill>
                  <a:schemeClr val="tx2"/>
                </a:solidFill>
              </a:rPr>
              <a:t>cutaneous</a:t>
            </a:r>
            <a:r>
              <a:rPr lang="en-GB" sz="2000" dirty="0" smtClean="0">
                <a:solidFill>
                  <a:schemeClr val="tx2"/>
                </a:solidFill>
              </a:rPr>
              <a:t> synthesis</a:t>
            </a:r>
            <a:endParaRPr lang="en-GB" sz="2000" dirty="0">
              <a:solidFill>
                <a:schemeClr val="tx2"/>
              </a:solidFill>
            </a:endParaRPr>
          </a:p>
        </p:txBody>
      </p:sp>
      <p:pic>
        <p:nvPicPr>
          <p:cNvPr id="27650" name="Picture 2" descr="http://1.bp.blogspot.com/-aiqVRwnXZuo/TuCJXuCCF3I/AAAAAAAADUI/13fSC1pXlUo/s640/december-in-norway-kanelstrand-3.jpg"/>
          <p:cNvPicPr>
            <a:picLocks noChangeAspect="1" noChangeArrowheads="1"/>
          </p:cNvPicPr>
          <p:nvPr/>
        </p:nvPicPr>
        <p:blipFill>
          <a:blip r:embed="rId2" cstate="print"/>
          <a:srcRect/>
          <a:stretch>
            <a:fillRect/>
          </a:stretch>
        </p:blipFill>
        <p:spPr bwMode="auto">
          <a:xfrm>
            <a:off x="4766792" y="2852936"/>
            <a:ext cx="4377208" cy="2934098"/>
          </a:xfrm>
          <a:prstGeom prst="rect">
            <a:avLst/>
          </a:prstGeom>
          <a:noFill/>
        </p:spPr>
      </p:pic>
      <p:pic>
        <p:nvPicPr>
          <p:cNvPr id="27652" name="Picture 4" descr="http://upload.wikimedia.org/wikipedia/commons/thumb/3/3d/Cholecalciferol-3d.png/526px-Cholecalciferol-3d.png"/>
          <p:cNvPicPr>
            <a:picLocks noChangeAspect="1" noChangeArrowheads="1"/>
          </p:cNvPicPr>
          <p:nvPr/>
        </p:nvPicPr>
        <p:blipFill>
          <a:blip r:embed="rId3" cstate="print"/>
          <a:srcRect/>
          <a:stretch>
            <a:fillRect/>
          </a:stretch>
        </p:blipFill>
        <p:spPr bwMode="auto">
          <a:xfrm>
            <a:off x="7236296" y="548680"/>
            <a:ext cx="2020064" cy="2304256"/>
          </a:xfrm>
          <a:prstGeom prst="rect">
            <a:avLst/>
          </a:prstGeom>
          <a:noFill/>
        </p:spPr>
      </p:pic>
      <p:pic>
        <p:nvPicPr>
          <p:cNvPr id="6" name="5 Resim" descr="emas.jpg"/>
          <p:cNvPicPr>
            <a:picLocks noChangeAspect="1"/>
          </p:cNvPicPr>
          <p:nvPr/>
        </p:nvPicPr>
        <p:blipFill>
          <a:blip r:embed="rId4" cstate="print"/>
          <a:stretch>
            <a:fillRect/>
          </a:stretch>
        </p:blipFill>
        <p:spPr>
          <a:xfrm>
            <a:off x="7884368" y="5949280"/>
            <a:ext cx="1063503" cy="727660"/>
          </a:xfrm>
          <a:prstGeom prst="rect">
            <a:avLst/>
          </a:prstGeom>
        </p:spPr>
      </p:pic>
    </p:spTree>
  </p:cSld>
  <p:clrMapOvr>
    <a:masterClrMapping/>
  </p:clrMapOvr>
  <p:transition>
    <p:cover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0" dirty="0" smtClean="0"/>
              <a:t>Vitamin D and postmenopausal health </a:t>
            </a:r>
            <a:endParaRPr lang="en-GB" b="0" dirty="0"/>
          </a:p>
        </p:txBody>
      </p:sp>
      <p:sp>
        <p:nvSpPr>
          <p:cNvPr id="3" name="Content Placeholder 2"/>
          <p:cNvSpPr>
            <a:spLocks noGrp="1"/>
          </p:cNvSpPr>
          <p:nvPr>
            <p:ph idx="1"/>
          </p:nvPr>
        </p:nvSpPr>
        <p:spPr/>
        <p:txBody>
          <a:bodyPr/>
          <a:lstStyle/>
          <a:p>
            <a:r>
              <a:rPr lang="en-GB" sz="1600" dirty="0" smtClean="0">
                <a:solidFill>
                  <a:schemeClr val="tx2"/>
                </a:solidFill>
              </a:rPr>
              <a:t>Health professionals should be aware that vitamin D </a:t>
            </a:r>
            <a:r>
              <a:rPr lang="en-GB" sz="1600" dirty="0" smtClean="0">
                <a:solidFill>
                  <a:srgbClr val="FF0000"/>
                </a:solidFill>
              </a:rPr>
              <a:t>deficiency and insufficiency</a:t>
            </a:r>
            <a:r>
              <a:rPr lang="en-GB" sz="1600" dirty="0" smtClean="0">
                <a:solidFill>
                  <a:schemeClr val="tx2"/>
                </a:solidFill>
              </a:rPr>
              <a:t> are common and may affect up to 70% of European populations (including those living in sunny regions).</a:t>
            </a:r>
          </a:p>
          <a:p>
            <a:r>
              <a:rPr lang="en-GB" sz="1600" dirty="0" smtClean="0">
                <a:solidFill>
                  <a:schemeClr val="tx2"/>
                </a:solidFill>
              </a:rPr>
              <a:t>In healthy postmenopausal women, adequate serum concentrations can be achieved through </a:t>
            </a:r>
            <a:r>
              <a:rPr lang="en-GB" sz="1600" dirty="0" smtClean="0">
                <a:solidFill>
                  <a:srgbClr val="FF0000"/>
                </a:solidFill>
              </a:rPr>
              <a:t>sun exposure </a:t>
            </a:r>
            <a:r>
              <a:rPr lang="en-GB" sz="1600" dirty="0" smtClean="0">
                <a:solidFill>
                  <a:schemeClr val="tx2"/>
                </a:solidFill>
              </a:rPr>
              <a:t>(15min per day, 3–4 times a week) or vitamin D </a:t>
            </a:r>
            <a:r>
              <a:rPr lang="en-GB" sz="1600" dirty="0" smtClean="0">
                <a:solidFill>
                  <a:srgbClr val="FF0000"/>
                </a:solidFill>
              </a:rPr>
              <a:t>supplementation</a:t>
            </a:r>
            <a:r>
              <a:rPr lang="en-GB" sz="1600" dirty="0" smtClean="0">
                <a:solidFill>
                  <a:schemeClr val="tx2"/>
                </a:solidFill>
              </a:rPr>
              <a:t> with 800–1000IU/day.</a:t>
            </a:r>
          </a:p>
          <a:p>
            <a:r>
              <a:rPr lang="en-GB" sz="1600" dirty="0" smtClean="0">
                <a:solidFill>
                  <a:schemeClr val="tx2"/>
                </a:solidFill>
              </a:rPr>
              <a:t>Women with low serum 25(OH)D levels should use doses ranging from 4000 to 10,000IU/day to achieve adequate levels.</a:t>
            </a:r>
          </a:p>
          <a:p>
            <a:r>
              <a:rPr lang="en-GB" sz="1600" dirty="0" smtClean="0">
                <a:solidFill>
                  <a:schemeClr val="tx2"/>
                </a:solidFill>
              </a:rPr>
              <a:t>Women with morbid obesity (pre and post gastrointestinal bypass surgery), </a:t>
            </a:r>
            <a:r>
              <a:rPr lang="en-GB" sz="1600" dirty="0" err="1" smtClean="0">
                <a:solidFill>
                  <a:schemeClr val="tx2"/>
                </a:solidFill>
              </a:rPr>
              <a:t>malabsorption</a:t>
            </a:r>
            <a:r>
              <a:rPr lang="en-GB" sz="1600" dirty="0" smtClean="0">
                <a:solidFill>
                  <a:schemeClr val="tx2"/>
                </a:solidFill>
              </a:rPr>
              <a:t> syndromes, hepatic or renal diseases, require specific tailored doses of vitamin D supplements.</a:t>
            </a:r>
          </a:p>
          <a:p>
            <a:r>
              <a:rPr lang="en-GB" sz="1600" dirty="0" smtClean="0">
                <a:solidFill>
                  <a:schemeClr val="tx2"/>
                </a:solidFill>
              </a:rPr>
              <a:t>Women with vitamin D deficiency related to osteoporosis and/or previous incidental fractures should receive adequate amounts of vitamin D (800–1200IU/day if there are no associated risk factors for low serum vitamin D levels) and specific bone conserving therapies.</a:t>
            </a:r>
          </a:p>
          <a:p>
            <a:endParaRPr lang="en-GB" dirty="0"/>
          </a:p>
        </p:txBody>
      </p:sp>
      <p:pic>
        <p:nvPicPr>
          <p:cNvPr id="4" name="3 Resim" descr="emas.jpg"/>
          <p:cNvPicPr>
            <a:picLocks noChangeAspect="1"/>
          </p:cNvPicPr>
          <p:nvPr/>
        </p:nvPicPr>
        <p:blipFill>
          <a:blip r:embed="rId2" cstate="print"/>
          <a:stretch>
            <a:fillRect/>
          </a:stretch>
        </p:blipFill>
        <p:spPr>
          <a:xfrm>
            <a:off x="7884368" y="5949280"/>
            <a:ext cx="1063503" cy="727660"/>
          </a:xfrm>
          <a:prstGeom prst="rect">
            <a:avLst/>
          </a:prstGeom>
        </p:spPr>
      </p:pic>
      <p:cxnSp>
        <p:nvCxnSpPr>
          <p:cNvPr id="5" name="4 Düz Bağlayıcı"/>
          <p:cNvCxnSpPr/>
          <p:nvPr/>
        </p:nvCxnSpPr>
        <p:spPr>
          <a:xfrm>
            <a:off x="2555776" y="2132856"/>
            <a:ext cx="2520280"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7" name="6 Düz Bağlayıcı"/>
          <p:cNvCxnSpPr/>
          <p:nvPr/>
        </p:nvCxnSpPr>
        <p:spPr>
          <a:xfrm>
            <a:off x="2051720" y="2636912"/>
            <a:ext cx="2736304"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9" name="8 Düz Bağlayıcı"/>
          <p:cNvCxnSpPr/>
          <p:nvPr/>
        </p:nvCxnSpPr>
        <p:spPr>
          <a:xfrm>
            <a:off x="7812360" y="2636912"/>
            <a:ext cx="432048"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11" name="10 Düz Bağlayıcı"/>
          <p:cNvCxnSpPr/>
          <p:nvPr/>
        </p:nvCxnSpPr>
        <p:spPr>
          <a:xfrm>
            <a:off x="899592" y="2924944"/>
            <a:ext cx="1008112"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12" name="11 Düz Bağlayıcı"/>
          <p:cNvCxnSpPr/>
          <p:nvPr/>
        </p:nvCxnSpPr>
        <p:spPr>
          <a:xfrm>
            <a:off x="6660232" y="3212976"/>
            <a:ext cx="1800200"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14" name="13 Düz Bağlayıcı"/>
          <p:cNvCxnSpPr/>
          <p:nvPr/>
        </p:nvCxnSpPr>
        <p:spPr>
          <a:xfrm>
            <a:off x="4572000" y="4509120"/>
            <a:ext cx="3312368"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16" name="15 Düz Bağlayıcı"/>
          <p:cNvCxnSpPr/>
          <p:nvPr/>
        </p:nvCxnSpPr>
        <p:spPr>
          <a:xfrm>
            <a:off x="827584" y="4725144"/>
            <a:ext cx="864096"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18" name="17 Düz Bağlayıcı"/>
          <p:cNvCxnSpPr/>
          <p:nvPr/>
        </p:nvCxnSpPr>
        <p:spPr>
          <a:xfrm>
            <a:off x="4644008" y="4725144"/>
            <a:ext cx="2304256"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blinds dir="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2051050" y="188913"/>
            <a:ext cx="6923088" cy="993775"/>
          </a:xfrm>
        </p:spPr>
        <p:txBody>
          <a:bodyPr>
            <a:normAutofit fontScale="90000"/>
          </a:bodyPr>
          <a:lstStyle/>
          <a:p>
            <a:r>
              <a:rPr lang="en-US" smtClean="0"/>
              <a:t>Premature ovarian insufficiency</a:t>
            </a:r>
          </a:p>
        </p:txBody>
      </p:sp>
      <p:sp>
        <p:nvSpPr>
          <p:cNvPr id="12291" name="Content Placeholder 2"/>
          <p:cNvSpPr>
            <a:spLocks noGrp="1"/>
          </p:cNvSpPr>
          <p:nvPr>
            <p:ph idx="1"/>
          </p:nvPr>
        </p:nvSpPr>
        <p:spPr>
          <a:xfrm>
            <a:off x="395288" y="1341438"/>
            <a:ext cx="8353425" cy="4525962"/>
          </a:xfrm>
        </p:spPr>
        <p:txBody>
          <a:bodyPr>
            <a:normAutofit fontScale="92500" lnSpcReduction="10000"/>
          </a:bodyPr>
          <a:lstStyle/>
          <a:p>
            <a:pPr marL="355600" indent="-355600">
              <a:buFont typeface="Arial" charset="0"/>
              <a:buNone/>
            </a:pPr>
            <a:r>
              <a:rPr lang="en-US" sz="2400" dirty="0" smtClean="0">
                <a:solidFill>
                  <a:srgbClr val="7D23A3"/>
                </a:solidFill>
              </a:rPr>
              <a:t>Key points</a:t>
            </a:r>
          </a:p>
          <a:p>
            <a:pPr marL="355600" indent="-355600"/>
            <a:r>
              <a:rPr lang="en-US" sz="2000" dirty="0" smtClean="0"/>
              <a:t>Premature ovarian insufficiency (POI) is defined as primary </a:t>
            </a:r>
            <a:r>
              <a:rPr lang="en-US" sz="2000" dirty="0" err="1" smtClean="0"/>
              <a:t>hypogonadism</a:t>
            </a:r>
            <a:r>
              <a:rPr lang="en-US" sz="2000" dirty="0" smtClean="0"/>
              <a:t> in women younger then 40</a:t>
            </a:r>
          </a:p>
          <a:p>
            <a:pPr marL="355600" indent="-355600"/>
            <a:r>
              <a:rPr lang="en-US" sz="2000" dirty="0" smtClean="0"/>
              <a:t>Diagnosis is confirmed by FSH &gt; 40 on two occasions 6 weeks apart</a:t>
            </a:r>
          </a:p>
          <a:p>
            <a:pPr marL="355600" indent="-355600"/>
            <a:r>
              <a:rPr lang="en-US" sz="2000" dirty="0" smtClean="0"/>
              <a:t>POI should be effectively treated to prevent an increase in cardiovascular disease, osteoporosis, cognitive decline, dementia and Parkinsonism [B]</a:t>
            </a:r>
          </a:p>
          <a:p>
            <a:pPr marL="355600" indent="-355600"/>
            <a:r>
              <a:rPr lang="en-US" sz="2000" dirty="0" smtClean="0"/>
              <a:t>Investigations should include hormone analysis, autoimmune screen, </a:t>
            </a:r>
            <a:r>
              <a:rPr lang="en-US" sz="2000" dirty="0" err="1" smtClean="0"/>
              <a:t>karyotyping</a:t>
            </a:r>
            <a:r>
              <a:rPr lang="en-US" sz="2000" dirty="0" smtClean="0"/>
              <a:t>, fragile X </a:t>
            </a:r>
            <a:r>
              <a:rPr lang="en-US" sz="2000" dirty="0" err="1" smtClean="0"/>
              <a:t>premutation</a:t>
            </a:r>
            <a:r>
              <a:rPr lang="en-US" sz="2000" dirty="0" smtClean="0"/>
              <a:t> testing and pelvic ultrasound </a:t>
            </a:r>
            <a:r>
              <a:rPr lang="en-US" sz="2000" dirty="0" smtClean="0">
                <a:latin typeface="Wingdings" pitchFamily="2" charset="2"/>
                <a:sym typeface="Wingdings" pitchFamily="2" charset="2"/>
              </a:rPr>
              <a:t></a:t>
            </a:r>
          </a:p>
          <a:p>
            <a:pPr marL="355600" indent="-355600"/>
            <a:r>
              <a:rPr lang="en-US" sz="2000" dirty="0" smtClean="0">
                <a:sym typeface="Wingdings" pitchFamily="2" charset="2"/>
              </a:rPr>
              <a:t>The diagnosis should be conveyed in a sensitive and caring manner</a:t>
            </a:r>
          </a:p>
          <a:p>
            <a:pPr marL="355600" indent="-355600"/>
            <a:r>
              <a:rPr lang="en-US" sz="2000" dirty="0" smtClean="0">
                <a:sym typeface="Wingdings" pitchFamily="2" charset="2"/>
              </a:rPr>
              <a:t>Women should be provided with adequate information and counseling</a:t>
            </a:r>
          </a:p>
          <a:p>
            <a:pPr marL="355600" indent="-355600"/>
            <a:r>
              <a:rPr lang="en-US" sz="2000" dirty="0" smtClean="0">
                <a:sym typeface="Wingdings" pitchFamily="2" charset="2"/>
              </a:rPr>
              <a:t>The mainstay of treatment is MHT and possibly testosterone [C]</a:t>
            </a:r>
          </a:p>
          <a:p>
            <a:pPr marL="355600" indent="-355600"/>
            <a:r>
              <a:rPr lang="en-US" sz="2000" dirty="0" smtClean="0">
                <a:sym typeface="Wingdings" pitchFamily="2" charset="2"/>
              </a:rPr>
              <a:t>Treatment should be continued at least until the age of natural menopause</a:t>
            </a:r>
          </a:p>
          <a:p>
            <a:pPr marL="355600" indent="-355600"/>
            <a:r>
              <a:rPr lang="en-US" sz="2000" dirty="0" err="1" smtClean="0">
                <a:sym typeface="Wingdings" pitchFamily="2" charset="2"/>
              </a:rPr>
              <a:t>Oocyte</a:t>
            </a:r>
            <a:r>
              <a:rPr lang="en-US" sz="2000" dirty="0" smtClean="0">
                <a:sym typeface="Wingdings" pitchFamily="2" charset="2"/>
              </a:rPr>
              <a:t> or embryo donation is the only fertility treatment to have shown proven efficacy </a:t>
            </a:r>
            <a:r>
              <a:rPr lang="en-US" sz="2000" dirty="0" smtClean="0">
                <a:latin typeface="Wingdings" pitchFamily="2" charset="2"/>
                <a:sym typeface="Wingdings" pitchFamily="2" charset="2"/>
              </a:rPr>
              <a:t></a:t>
            </a:r>
            <a:endParaRPr lang="en-US" sz="2000" dirty="0" smtClean="0">
              <a:sym typeface="Wingdings" pitchFamily="2" charset="2"/>
            </a:endParaRPr>
          </a:p>
          <a:p>
            <a:pPr marL="355600" indent="-355600"/>
            <a:endParaRPr lang="en-US" sz="2000" dirty="0" smtClean="0">
              <a:latin typeface="Wingdings" pitchFamily="2" charset="2"/>
              <a:sym typeface="Wingdings" pitchFamily="2" charset="2"/>
            </a:endParaRPr>
          </a:p>
          <a:p>
            <a:pPr marL="355600" indent="-355600"/>
            <a:endParaRPr lang="en-US" sz="2000" dirty="0" smtClean="0"/>
          </a:p>
        </p:txBody>
      </p:sp>
      <p:pic>
        <p:nvPicPr>
          <p:cNvPr id="4" name="3 Resim" descr="ims.png"/>
          <p:cNvPicPr>
            <a:picLocks noChangeAspect="1"/>
          </p:cNvPicPr>
          <p:nvPr/>
        </p:nvPicPr>
        <p:blipFill>
          <a:blip r:embed="rId2" cstate="print"/>
          <a:stretch>
            <a:fillRect/>
          </a:stretch>
        </p:blipFill>
        <p:spPr>
          <a:xfrm>
            <a:off x="7452320" y="6093296"/>
            <a:ext cx="1691680" cy="606185"/>
          </a:xfrm>
          <a:prstGeom prst="rect">
            <a:avLst/>
          </a:prstGeom>
        </p:spPr>
      </p:pic>
      <p:cxnSp>
        <p:nvCxnSpPr>
          <p:cNvPr id="5" name="4 Düz Bağlayıcı"/>
          <p:cNvCxnSpPr/>
          <p:nvPr/>
        </p:nvCxnSpPr>
        <p:spPr>
          <a:xfrm>
            <a:off x="3347864" y="2564904"/>
            <a:ext cx="4104456"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7" name="6 Düz Bağlayıcı"/>
          <p:cNvCxnSpPr/>
          <p:nvPr/>
        </p:nvCxnSpPr>
        <p:spPr>
          <a:xfrm>
            <a:off x="827584" y="3717032"/>
            <a:ext cx="6264696"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9" name="8 Düz Bağlayıcı"/>
          <p:cNvCxnSpPr/>
          <p:nvPr/>
        </p:nvCxnSpPr>
        <p:spPr>
          <a:xfrm>
            <a:off x="5580112" y="3429000"/>
            <a:ext cx="2088232"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11" name="10 Düz Bağlayıcı"/>
          <p:cNvCxnSpPr/>
          <p:nvPr/>
        </p:nvCxnSpPr>
        <p:spPr>
          <a:xfrm>
            <a:off x="3635896" y="4725144"/>
            <a:ext cx="3168352"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13" name="12 Düz Bağlayıcı"/>
          <p:cNvCxnSpPr/>
          <p:nvPr/>
        </p:nvCxnSpPr>
        <p:spPr>
          <a:xfrm>
            <a:off x="4716016" y="5013176"/>
            <a:ext cx="3528392"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066800" y="228600"/>
            <a:ext cx="7924800" cy="1081088"/>
          </a:xfrm>
        </p:spPr>
        <p:txBody>
          <a:bodyPr tIns="0" bIns="73152">
            <a:noAutofit/>
          </a:bodyPr>
          <a:lstStyle/>
          <a:p>
            <a:pPr eaLnBrk="1" fontAlgn="auto" hangingPunct="1">
              <a:lnSpc>
                <a:spcPct val="75000"/>
              </a:lnSpc>
              <a:spcAft>
                <a:spcPts val="0"/>
              </a:spcAft>
              <a:defRPr/>
            </a:pPr>
            <a:r>
              <a:rPr lang="en-US" sz="3800" cap="none" dirty="0" smtClean="0"/>
              <a:t>HT &amp; Premature Menopause/ Premature Ovarian Insufficiency</a:t>
            </a:r>
          </a:p>
        </p:txBody>
      </p:sp>
      <p:sp>
        <p:nvSpPr>
          <p:cNvPr id="32771" name="Rectangle 3"/>
          <p:cNvSpPr>
            <a:spLocks noGrp="1" noChangeArrowheads="1"/>
          </p:cNvSpPr>
          <p:nvPr>
            <p:ph idx="1"/>
          </p:nvPr>
        </p:nvSpPr>
        <p:spPr>
          <a:xfrm>
            <a:off x="533400" y="1371600"/>
            <a:ext cx="8562975" cy="5181600"/>
          </a:xfrm>
        </p:spPr>
        <p:txBody>
          <a:bodyPr/>
          <a:lstStyle/>
          <a:p>
            <a:pPr eaLnBrk="1" hangingPunct="1">
              <a:lnSpc>
                <a:spcPct val="80000"/>
              </a:lnSpc>
              <a:spcBef>
                <a:spcPts val="1800"/>
              </a:spcBef>
              <a:buFont typeface="Wingdings" pitchFamily="2" charset="2"/>
              <a:buChar char="n"/>
            </a:pPr>
            <a:r>
              <a:rPr lang="en-US" dirty="0" smtClean="0"/>
              <a:t>Data regarding HT in women over age </a:t>
            </a:r>
            <a:br>
              <a:rPr lang="en-US" dirty="0" smtClean="0"/>
            </a:br>
            <a:r>
              <a:rPr lang="en-US" dirty="0" smtClean="0"/>
              <a:t>50 should not be extrapolated to younger postmenopausal women</a:t>
            </a:r>
          </a:p>
          <a:p>
            <a:pPr eaLnBrk="1" hangingPunct="1">
              <a:lnSpc>
                <a:spcPct val="80000"/>
              </a:lnSpc>
              <a:spcBef>
                <a:spcPts val="1800"/>
              </a:spcBef>
              <a:buFont typeface="Wingdings" pitchFamily="2" charset="2"/>
              <a:buChar char="n"/>
            </a:pPr>
            <a:r>
              <a:rPr lang="en-US" dirty="0" smtClean="0"/>
              <a:t>Likely that risks attributable to HT are </a:t>
            </a:r>
            <a:br>
              <a:rPr lang="en-US" dirty="0" smtClean="0"/>
            </a:br>
            <a:r>
              <a:rPr lang="en-US" dirty="0" smtClean="0"/>
              <a:t>smaller and benefits greater in these </a:t>
            </a:r>
            <a:br>
              <a:rPr lang="en-US" dirty="0" smtClean="0"/>
            </a:br>
            <a:r>
              <a:rPr lang="en-US" dirty="0" smtClean="0"/>
              <a:t>younger women</a:t>
            </a:r>
          </a:p>
          <a:p>
            <a:pPr eaLnBrk="1" hangingPunct="1">
              <a:lnSpc>
                <a:spcPct val="80000"/>
              </a:lnSpc>
              <a:spcBef>
                <a:spcPts val="1800"/>
              </a:spcBef>
              <a:buFont typeface="Wingdings" pitchFamily="2" charset="2"/>
              <a:buChar char="n"/>
            </a:pPr>
            <a:r>
              <a:rPr lang="en-US" dirty="0" smtClean="0"/>
              <a:t>Use of HT or oral contraceptives until </a:t>
            </a:r>
            <a:br>
              <a:rPr lang="en-US" dirty="0" smtClean="0"/>
            </a:br>
            <a:r>
              <a:rPr lang="en-US" dirty="0" smtClean="0"/>
              <a:t>median age of menopause is recommended</a:t>
            </a:r>
            <a:br>
              <a:rPr lang="en-US" dirty="0" smtClean="0"/>
            </a:br>
            <a:r>
              <a:rPr lang="en-US" dirty="0" smtClean="0"/>
              <a:t>at which time decision can be reevaluated</a:t>
            </a:r>
          </a:p>
        </p:txBody>
      </p:sp>
      <p:pic>
        <p:nvPicPr>
          <p:cNvPr id="32772" name="Picture 4" descr="Nams-full color"/>
          <p:cNvPicPr>
            <a:picLocks noChangeAspect="1" noChangeArrowheads="1"/>
          </p:cNvPicPr>
          <p:nvPr/>
        </p:nvPicPr>
        <p:blipFill>
          <a:blip r:embed="rId2" cstate="print"/>
          <a:srcRect/>
          <a:stretch>
            <a:fillRect/>
          </a:stretch>
        </p:blipFill>
        <p:spPr bwMode="auto">
          <a:xfrm>
            <a:off x="8002588" y="5867400"/>
            <a:ext cx="987425" cy="839788"/>
          </a:xfrm>
          <a:prstGeom prst="rect">
            <a:avLst/>
          </a:prstGeom>
          <a:noFill/>
          <a:ln w="9525">
            <a:noFill/>
            <a:miter lim="800000"/>
            <a:headEnd/>
            <a:tailEnd/>
          </a:ln>
        </p:spPr>
      </p:pic>
      <p:sp>
        <p:nvSpPr>
          <p:cNvPr id="32773" name="Text Box 6"/>
          <p:cNvSpPr txBox="1">
            <a:spLocks noChangeArrowheads="1"/>
          </p:cNvSpPr>
          <p:nvPr/>
        </p:nvSpPr>
        <p:spPr bwMode="auto">
          <a:xfrm>
            <a:off x="228600" y="6421438"/>
            <a:ext cx="5791200" cy="366712"/>
          </a:xfrm>
          <a:prstGeom prst="rect">
            <a:avLst/>
          </a:prstGeom>
          <a:noFill/>
          <a:ln w="9525">
            <a:noFill/>
            <a:miter lim="800000"/>
            <a:headEnd/>
            <a:tailEnd/>
          </a:ln>
        </p:spPr>
        <p:txBody>
          <a:bodyPr>
            <a:spAutoFit/>
          </a:bodyPr>
          <a:lstStyle/>
          <a:p>
            <a:pPr>
              <a:spcBef>
                <a:spcPct val="50000"/>
              </a:spcBef>
            </a:pPr>
            <a:r>
              <a:rPr lang="en-US"/>
              <a:t>NAMS position statement. </a:t>
            </a:r>
            <a:r>
              <a:rPr lang="en-US" i="1"/>
              <a:t>Menopause</a:t>
            </a:r>
            <a:r>
              <a:rPr lang="en-US"/>
              <a:t> 2012. </a:t>
            </a:r>
          </a:p>
        </p:txBody>
      </p:sp>
      <p:cxnSp>
        <p:nvCxnSpPr>
          <p:cNvPr id="6" name="5 Düz Bağlayıcı"/>
          <p:cNvCxnSpPr/>
          <p:nvPr/>
        </p:nvCxnSpPr>
        <p:spPr>
          <a:xfrm>
            <a:off x="2051720" y="4581128"/>
            <a:ext cx="4176464"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latin typeface="Arial" pitchFamily="34" charset="0"/>
                <a:cs typeface="Arial" pitchFamily="34" charset="0"/>
              </a:rPr>
              <a:t>Endometriosis</a:t>
            </a:r>
            <a:endParaRPr lang="en-GB" b="1" dirty="0">
              <a:latin typeface="Arial" pitchFamily="34" charset="0"/>
              <a:cs typeface="Arial" pitchFamily="34" charset="0"/>
            </a:endParaRPr>
          </a:p>
        </p:txBody>
      </p:sp>
      <p:sp>
        <p:nvSpPr>
          <p:cNvPr id="3" name="Content Placeholder 2"/>
          <p:cNvSpPr>
            <a:spLocks noGrp="1"/>
          </p:cNvSpPr>
          <p:nvPr>
            <p:ph sz="half" idx="1"/>
          </p:nvPr>
        </p:nvSpPr>
        <p:spPr/>
        <p:txBody>
          <a:bodyPr>
            <a:normAutofit fontScale="92500" lnSpcReduction="20000"/>
          </a:bodyPr>
          <a:lstStyle/>
          <a:p>
            <a:r>
              <a:rPr lang="en-GB" dirty="0" smtClean="0">
                <a:solidFill>
                  <a:schemeClr val="tx2"/>
                </a:solidFill>
                <a:latin typeface="Arial" pitchFamily="34" charset="0"/>
                <a:cs typeface="Arial" pitchFamily="34" charset="0"/>
              </a:rPr>
              <a:t>Premature ovarian failure due to surgical menopause</a:t>
            </a:r>
          </a:p>
          <a:p>
            <a:r>
              <a:rPr lang="en-GB" dirty="0" smtClean="0">
                <a:solidFill>
                  <a:schemeClr val="tx2"/>
                </a:solidFill>
                <a:latin typeface="Arial" pitchFamily="34" charset="0"/>
                <a:cs typeface="Arial" pitchFamily="34" charset="0"/>
              </a:rPr>
              <a:t>May have been preceded  by </a:t>
            </a:r>
            <a:r>
              <a:rPr lang="en-GB" dirty="0" err="1" smtClean="0">
                <a:solidFill>
                  <a:schemeClr val="tx2"/>
                </a:solidFill>
                <a:latin typeface="Arial" pitchFamily="34" charset="0"/>
                <a:cs typeface="Arial" pitchFamily="34" charset="0"/>
              </a:rPr>
              <a:t>GnRH</a:t>
            </a:r>
            <a:r>
              <a:rPr lang="en-GB" dirty="0" smtClean="0">
                <a:solidFill>
                  <a:schemeClr val="tx2"/>
                </a:solidFill>
                <a:latin typeface="Arial" pitchFamily="34" charset="0"/>
                <a:cs typeface="Arial" pitchFamily="34" charset="0"/>
              </a:rPr>
              <a:t> analogue use  </a:t>
            </a:r>
          </a:p>
          <a:p>
            <a:r>
              <a:rPr lang="en-GB" dirty="0" smtClean="0">
                <a:solidFill>
                  <a:schemeClr val="tx2"/>
                </a:solidFill>
                <a:latin typeface="Arial" pitchFamily="34" charset="0"/>
                <a:cs typeface="Arial" pitchFamily="34" charset="0"/>
              </a:rPr>
              <a:t>Reactivation of disease</a:t>
            </a:r>
          </a:p>
          <a:p>
            <a:r>
              <a:rPr lang="en-GB" dirty="0" smtClean="0">
                <a:solidFill>
                  <a:schemeClr val="tx2"/>
                </a:solidFill>
                <a:latin typeface="Arial" pitchFamily="34" charset="0"/>
                <a:cs typeface="Arial" pitchFamily="34" charset="0"/>
              </a:rPr>
              <a:t>Malignant transformation ( 0.9%  cases), mainly case reports and in unopposed estrogen users </a:t>
            </a:r>
          </a:p>
          <a:p>
            <a:endParaRPr lang="en-GB" dirty="0" smtClean="0">
              <a:solidFill>
                <a:srgbClr val="002060"/>
              </a:solidFill>
            </a:endParaRPr>
          </a:p>
          <a:p>
            <a:endParaRPr lang="en-GB" dirty="0">
              <a:solidFill>
                <a:srgbClr val="002060"/>
              </a:solidFill>
            </a:endParaRPr>
          </a:p>
        </p:txBody>
      </p:sp>
      <p:sp>
        <p:nvSpPr>
          <p:cNvPr id="5" name="Content Placeholder 2"/>
          <p:cNvSpPr txBox="1">
            <a:spLocks/>
          </p:cNvSpPr>
          <p:nvPr/>
        </p:nvSpPr>
        <p:spPr bwMode="auto">
          <a:xfrm>
            <a:off x="1657772" y="6237312"/>
            <a:ext cx="7408731" cy="54215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773621"/>
              </a:buClr>
              <a:buSzPct val="70000"/>
              <a:buFont typeface="Wingdings" pitchFamily="2" charset="2"/>
              <a:buChar char="l"/>
              <a:defRPr sz="3000">
                <a:solidFill>
                  <a:srgbClr val="D12623"/>
                </a:solidFill>
                <a:latin typeface="+mn-lt"/>
                <a:ea typeface="+mn-ea"/>
                <a:cs typeface="+mn-cs"/>
              </a:defRPr>
            </a:lvl1pPr>
            <a:lvl2pPr marL="692150" indent="-347663" algn="l" rtl="0" eaLnBrk="0" fontAlgn="base" hangingPunct="0">
              <a:spcBef>
                <a:spcPct val="20000"/>
              </a:spcBef>
              <a:spcAft>
                <a:spcPct val="0"/>
              </a:spcAft>
              <a:buClr>
                <a:srgbClr val="773621"/>
              </a:buClr>
              <a:buSzPct val="70000"/>
              <a:buFont typeface="Wingdings" pitchFamily="2" charset="2"/>
              <a:buChar char="l"/>
              <a:defRPr sz="2600">
                <a:solidFill>
                  <a:srgbClr val="D12623"/>
                </a:solidFill>
                <a:latin typeface="+mn-lt"/>
              </a:defRPr>
            </a:lvl2pPr>
            <a:lvl3pPr marL="987425" indent="-293688" algn="l" rtl="0" eaLnBrk="0" fontAlgn="base" hangingPunct="0">
              <a:spcBef>
                <a:spcPct val="20000"/>
              </a:spcBef>
              <a:spcAft>
                <a:spcPct val="0"/>
              </a:spcAft>
              <a:buClr>
                <a:srgbClr val="773621"/>
              </a:buClr>
              <a:buSzPct val="70000"/>
              <a:buFont typeface="Wingdings" pitchFamily="2" charset="2"/>
              <a:buChar char="l"/>
              <a:defRPr sz="2300">
                <a:solidFill>
                  <a:srgbClr val="D12623"/>
                </a:solidFill>
                <a:latin typeface="+mn-lt"/>
              </a:defRPr>
            </a:lvl3pPr>
            <a:lvl4pPr marL="1281113" indent="-292100" algn="l" rtl="0" eaLnBrk="0" fontAlgn="base" hangingPunct="0">
              <a:spcBef>
                <a:spcPct val="20000"/>
              </a:spcBef>
              <a:spcAft>
                <a:spcPct val="0"/>
              </a:spcAft>
              <a:buClr>
                <a:srgbClr val="773621"/>
              </a:buClr>
              <a:buSzPct val="75000"/>
              <a:buFont typeface="Wingdings" pitchFamily="2" charset="2"/>
              <a:buChar char="§"/>
              <a:defRPr sz="2000">
                <a:solidFill>
                  <a:srgbClr val="D12623"/>
                </a:solidFill>
                <a:latin typeface="+mn-lt"/>
              </a:defRPr>
            </a:lvl4pPr>
            <a:lvl5pPr marL="1598613" indent="-315913" algn="l" rtl="0" eaLnBrk="0" fontAlgn="base" hangingPunct="0">
              <a:spcBef>
                <a:spcPct val="20000"/>
              </a:spcBef>
              <a:spcAft>
                <a:spcPct val="0"/>
              </a:spcAft>
              <a:buClr>
                <a:srgbClr val="773621"/>
              </a:buClr>
              <a:buSzPct val="80000"/>
              <a:buFont typeface="Wingdings" pitchFamily="2" charset="2"/>
              <a:buChar char="§"/>
              <a:defRPr sz="2000">
                <a:solidFill>
                  <a:srgbClr val="D12623"/>
                </a:solidFill>
                <a:latin typeface="+mn-lt"/>
              </a:defRPr>
            </a:lvl5pPr>
            <a:lvl6pPr marL="20558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defRPr>
            </a:lvl6pPr>
            <a:lvl7pPr marL="25130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defRPr>
            </a:lvl7pPr>
            <a:lvl8pPr marL="29702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defRPr>
            </a:lvl8pPr>
            <a:lvl9pPr marL="34274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defRPr>
            </a:lvl9pPr>
          </a:lstStyle>
          <a:p>
            <a:pPr marL="0" indent="0">
              <a:buFont typeface="Wingdings" pitchFamily="2" charset="2"/>
              <a:buNone/>
            </a:pPr>
            <a:r>
              <a:rPr lang="en-GB" sz="1050" dirty="0" smtClean="0">
                <a:solidFill>
                  <a:srgbClr val="6C8D22"/>
                </a:solidFill>
              </a:rPr>
              <a:t>.</a:t>
            </a:r>
            <a:endParaRPr lang="en-GB" sz="1050" dirty="0">
              <a:solidFill>
                <a:srgbClr val="6C8D22"/>
              </a:solidFill>
            </a:endParaRPr>
          </a:p>
          <a:p>
            <a:pPr algn="r">
              <a:buFont typeface="Wingdings" pitchFamily="2" charset="2"/>
              <a:buNone/>
            </a:pPr>
            <a:endParaRPr lang="en-GB" sz="1050" dirty="0">
              <a:solidFill>
                <a:srgbClr val="6C8D22"/>
              </a:solidFill>
            </a:endParaRPr>
          </a:p>
        </p:txBody>
      </p:sp>
      <p:sp>
        <p:nvSpPr>
          <p:cNvPr id="6" name="Rectangle 5"/>
          <p:cNvSpPr/>
          <p:nvPr/>
        </p:nvSpPr>
        <p:spPr>
          <a:xfrm rot="10800000" flipV="1">
            <a:off x="755576" y="5731466"/>
            <a:ext cx="6624736" cy="461665"/>
          </a:xfrm>
          <a:prstGeom prst="rect">
            <a:avLst/>
          </a:prstGeom>
        </p:spPr>
        <p:txBody>
          <a:bodyPr wrap="square">
            <a:spAutoFit/>
          </a:bodyPr>
          <a:lstStyle/>
          <a:p>
            <a:pPr lvl="0" algn="r"/>
            <a:r>
              <a:rPr lang="en-GB" sz="1200" dirty="0" smtClean="0">
                <a:solidFill>
                  <a:srgbClr val="6C8D22"/>
                </a:solidFill>
                <a:latin typeface="Arial" pitchFamily="34" charset="0"/>
                <a:ea typeface="Calibri" pitchFamily="34" charset="0"/>
                <a:cs typeface="Calibri" pitchFamily="34" charset="0"/>
              </a:rPr>
              <a:t>Moen, et al. EMAS position statement: Managing the menopause in women  with a past history of endometriosis. Maturitas. 2010;67:94-7. </a:t>
            </a:r>
            <a:endParaRPr lang="en-GB" sz="1200" dirty="0" smtClean="0">
              <a:solidFill>
                <a:srgbClr val="6C8D22"/>
              </a:solidFill>
              <a:latin typeface="Arial" pitchFamily="34" charset="0"/>
              <a:cs typeface="Arial" pitchFamily="34" charset="0"/>
            </a:endParaRPr>
          </a:p>
        </p:txBody>
      </p:sp>
      <p:pic>
        <p:nvPicPr>
          <p:cNvPr id="15363" name="Picture 3" descr="https://upload.wikimedia.org/wikipedia/commons/d/d0/Douglas_endometriose.jpg"/>
          <p:cNvPicPr>
            <a:picLocks noChangeAspect="1" noChangeArrowheads="1"/>
          </p:cNvPicPr>
          <p:nvPr/>
        </p:nvPicPr>
        <p:blipFill>
          <a:blip r:embed="rId2" cstate="print"/>
          <a:srcRect/>
          <a:stretch>
            <a:fillRect/>
          </a:stretch>
        </p:blipFill>
        <p:spPr bwMode="auto">
          <a:xfrm>
            <a:off x="4355976" y="1916832"/>
            <a:ext cx="4626902" cy="3398168"/>
          </a:xfrm>
          <a:prstGeom prst="rect">
            <a:avLst/>
          </a:prstGeom>
          <a:noFill/>
        </p:spPr>
      </p:pic>
      <p:pic>
        <p:nvPicPr>
          <p:cNvPr id="7" name="6 Resim" descr="emas.jpg"/>
          <p:cNvPicPr>
            <a:picLocks noChangeAspect="1"/>
          </p:cNvPicPr>
          <p:nvPr/>
        </p:nvPicPr>
        <p:blipFill>
          <a:blip r:embed="rId3" cstate="print"/>
          <a:stretch>
            <a:fillRect/>
          </a:stretch>
        </p:blipFill>
        <p:spPr>
          <a:xfrm>
            <a:off x="7884368" y="5949280"/>
            <a:ext cx="1063503" cy="727660"/>
          </a:xfrm>
          <a:prstGeom prst="rect">
            <a:avLst/>
          </a:prstGeom>
        </p:spPr>
      </p:pic>
    </p:spTree>
  </p:cSld>
  <p:clrMapOvr>
    <a:masterClrMapping/>
  </p:clrMapOvr>
  <p:transition>
    <p:push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b="1" dirty="0" smtClean="0">
                <a:solidFill>
                  <a:schemeClr val="tx2"/>
                </a:solidFill>
                <a:latin typeface="Arial" pitchFamily="34" charset="0"/>
                <a:cs typeface="Arial" pitchFamily="34" charset="0"/>
              </a:rPr>
              <a:t>Endometriosis reactivation</a:t>
            </a:r>
            <a:endParaRPr lang="en-GB" sz="4000" b="1" dirty="0">
              <a:solidFill>
                <a:schemeClr val="tx2"/>
              </a:solidFill>
              <a:latin typeface="Arial" pitchFamily="34" charset="0"/>
              <a:cs typeface="Arial" pitchFamily="34" charset="0"/>
            </a:endParaRPr>
          </a:p>
        </p:txBody>
      </p:sp>
      <p:sp>
        <p:nvSpPr>
          <p:cNvPr id="3" name="Content Placeholder 2"/>
          <p:cNvSpPr>
            <a:spLocks noGrp="1"/>
          </p:cNvSpPr>
          <p:nvPr>
            <p:ph idx="1"/>
          </p:nvPr>
        </p:nvSpPr>
        <p:spPr/>
        <p:txBody>
          <a:bodyPr>
            <a:normAutofit fontScale="47500" lnSpcReduction="20000"/>
          </a:bodyPr>
          <a:lstStyle/>
          <a:p>
            <a:r>
              <a:rPr lang="en-GB" dirty="0" err="1" smtClean="0">
                <a:solidFill>
                  <a:schemeClr val="tx2"/>
                </a:solidFill>
                <a:latin typeface="Arial" pitchFamily="34" charset="0"/>
                <a:cs typeface="Arial" pitchFamily="34" charset="0"/>
              </a:rPr>
              <a:t>Fedele</a:t>
            </a:r>
            <a:r>
              <a:rPr lang="en-GB" dirty="0" smtClean="0">
                <a:solidFill>
                  <a:schemeClr val="tx2"/>
                </a:solidFill>
                <a:latin typeface="Arial" pitchFamily="34" charset="0"/>
                <a:cs typeface="Arial" pitchFamily="34" charset="0"/>
              </a:rPr>
              <a:t> et al: 21 women with residual pelvic endometriosis after bilateral </a:t>
            </a:r>
            <a:r>
              <a:rPr lang="en-GB" dirty="0" err="1" smtClean="0">
                <a:solidFill>
                  <a:schemeClr val="tx2"/>
                </a:solidFill>
                <a:latin typeface="Arial" pitchFamily="34" charset="0"/>
                <a:cs typeface="Arial" pitchFamily="34" charset="0"/>
              </a:rPr>
              <a:t>oophorectomy</a:t>
            </a:r>
            <a:r>
              <a:rPr lang="en-GB" dirty="0" smtClean="0">
                <a:solidFill>
                  <a:schemeClr val="tx2"/>
                </a:solidFill>
                <a:latin typeface="Arial" pitchFamily="34" charset="0"/>
                <a:cs typeface="Arial" pitchFamily="34" charset="0"/>
              </a:rPr>
              <a:t> with or without hysterectomy followed up for 12 months. The women were randomized to transdermal </a:t>
            </a:r>
            <a:r>
              <a:rPr lang="en-GB" dirty="0" err="1" smtClean="0">
                <a:solidFill>
                  <a:schemeClr val="tx2"/>
                </a:solidFill>
                <a:latin typeface="Arial" pitchFamily="34" charset="0"/>
                <a:cs typeface="Arial" pitchFamily="34" charset="0"/>
              </a:rPr>
              <a:t>estradiol</a:t>
            </a:r>
            <a:r>
              <a:rPr lang="en-GB" dirty="0" smtClean="0">
                <a:solidFill>
                  <a:schemeClr val="tx2"/>
                </a:solidFill>
                <a:latin typeface="Arial" pitchFamily="34" charset="0"/>
                <a:cs typeface="Arial" pitchFamily="34" charset="0"/>
              </a:rPr>
              <a:t> 50 mcg patches twice weekly (</a:t>
            </a:r>
            <a:r>
              <a:rPr lang="en-GB" i="1" dirty="0" smtClean="0">
                <a:solidFill>
                  <a:schemeClr val="tx2"/>
                </a:solidFill>
                <a:latin typeface="Arial" pitchFamily="34" charset="0"/>
                <a:cs typeface="Arial" pitchFamily="34" charset="0"/>
              </a:rPr>
              <a:t>n</a:t>
            </a:r>
            <a:r>
              <a:rPr lang="en-GB" dirty="0" smtClean="0">
                <a:solidFill>
                  <a:schemeClr val="tx2"/>
                </a:solidFill>
                <a:latin typeface="Arial" pitchFamily="34" charset="0"/>
                <a:cs typeface="Arial" pitchFamily="34" charset="0"/>
              </a:rPr>
              <a:t> = 10) combined with cyclic </a:t>
            </a:r>
            <a:r>
              <a:rPr lang="en-GB" dirty="0" err="1" smtClean="0">
                <a:solidFill>
                  <a:schemeClr val="tx2"/>
                </a:solidFill>
                <a:latin typeface="Arial" pitchFamily="34" charset="0"/>
                <a:cs typeface="Arial" pitchFamily="34" charset="0"/>
              </a:rPr>
              <a:t>medroxy</a:t>
            </a:r>
            <a:r>
              <a:rPr lang="en-GB" dirty="0" smtClean="0">
                <a:solidFill>
                  <a:schemeClr val="tx2"/>
                </a:solidFill>
                <a:latin typeface="Arial" pitchFamily="34" charset="0"/>
                <a:cs typeface="Arial" pitchFamily="34" charset="0"/>
              </a:rPr>
              <a:t> progesterone acetate (10 mg per day) for 12 days per month in women with a conserved uterus (</a:t>
            </a:r>
            <a:r>
              <a:rPr lang="en-GB" i="1" dirty="0" smtClean="0">
                <a:solidFill>
                  <a:schemeClr val="tx2"/>
                </a:solidFill>
                <a:latin typeface="Arial" pitchFamily="34" charset="0"/>
                <a:cs typeface="Arial" pitchFamily="34" charset="0"/>
              </a:rPr>
              <a:t>n</a:t>
            </a:r>
            <a:r>
              <a:rPr lang="en-GB" dirty="0" smtClean="0">
                <a:solidFill>
                  <a:schemeClr val="tx2"/>
                </a:solidFill>
                <a:latin typeface="Arial" pitchFamily="34" charset="0"/>
                <a:cs typeface="Arial" pitchFamily="34" charset="0"/>
              </a:rPr>
              <a:t> = 3) or with continuous </a:t>
            </a:r>
            <a:r>
              <a:rPr lang="en-GB" dirty="0" err="1" smtClean="0">
                <a:solidFill>
                  <a:schemeClr val="tx2"/>
                </a:solidFill>
                <a:latin typeface="Arial" pitchFamily="34" charset="0"/>
                <a:cs typeface="Arial" pitchFamily="34" charset="0"/>
              </a:rPr>
              <a:t>tibolone</a:t>
            </a:r>
            <a:r>
              <a:rPr lang="en-GB" dirty="0" smtClean="0">
                <a:solidFill>
                  <a:schemeClr val="tx2"/>
                </a:solidFill>
                <a:latin typeface="Arial" pitchFamily="34" charset="0"/>
                <a:cs typeface="Arial" pitchFamily="34" charset="0"/>
              </a:rPr>
              <a:t> (2.5 mg/day) (</a:t>
            </a:r>
            <a:r>
              <a:rPr lang="en-GB" i="1" dirty="0" smtClean="0">
                <a:solidFill>
                  <a:schemeClr val="tx2"/>
                </a:solidFill>
                <a:latin typeface="Arial" pitchFamily="34" charset="0"/>
                <a:cs typeface="Arial" pitchFamily="34" charset="0"/>
              </a:rPr>
              <a:t>n</a:t>
            </a:r>
            <a:r>
              <a:rPr lang="en-GB" dirty="0" smtClean="0">
                <a:solidFill>
                  <a:schemeClr val="tx2"/>
                </a:solidFill>
                <a:latin typeface="Arial" pitchFamily="34" charset="0"/>
                <a:cs typeface="Arial" pitchFamily="34" charset="0"/>
              </a:rPr>
              <a:t> = 11 of whom one had a conserved uterus). After 12 months, four patients (40%) in the </a:t>
            </a:r>
            <a:r>
              <a:rPr lang="en-GB" dirty="0" err="1" smtClean="0">
                <a:solidFill>
                  <a:schemeClr val="tx2"/>
                </a:solidFill>
                <a:latin typeface="Arial" pitchFamily="34" charset="0"/>
                <a:cs typeface="Arial" pitchFamily="34" charset="0"/>
              </a:rPr>
              <a:t>estradiol</a:t>
            </a:r>
            <a:r>
              <a:rPr lang="en-GB" dirty="0" smtClean="0">
                <a:solidFill>
                  <a:schemeClr val="tx2"/>
                </a:solidFill>
                <a:latin typeface="Arial" pitchFamily="34" charset="0"/>
                <a:cs typeface="Arial" pitchFamily="34" charset="0"/>
              </a:rPr>
              <a:t> group and one (9%) in the </a:t>
            </a:r>
            <a:r>
              <a:rPr lang="en-GB" dirty="0" err="1" smtClean="0">
                <a:solidFill>
                  <a:schemeClr val="tx2"/>
                </a:solidFill>
                <a:latin typeface="Arial" pitchFamily="34" charset="0"/>
                <a:cs typeface="Arial" pitchFamily="34" charset="0"/>
              </a:rPr>
              <a:t>tibolone</a:t>
            </a:r>
            <a:r>
              <a:rPr lang="en-GB" dirty="0" smtClean="0">
                <a:solidFill>
                  <a:schemeClr val="tx2"/>
                </a:solidFill>
                <a:latin typeface="Arial" pitchFamily="34" charset="0"/>
                <a:cs typeface="Arial" pitchFamily="34" charset="0"/>
              </a:rPr>
              <a:t> group experienced moderate pelvic pain. </a:t>
            </a:r>
          </a:p>
          <a:p>
            <a:r>
              <a:rPr lang="en-GB" dirty="0" err="1" smtClean="0">
                <a:solidFill>
                  <a:schemeClr val="tx2"/>
                </a:solidFill>
                <a:latin typeface="Arial" pitchFamily="34" charset="0"/>
                <a:cs typeface="Arial" pitchFamily="34" charset="0"/>
              </a:rPr>
              <a:t>Matorras</a:t>
            </a:r>
            <a:r>
              <a:rPr lang="en-GB" dirty="0" smtClean="0">
                <a:solidFill>
                  <a:schemeClr val="tx2"/>
                </a:solidFill>
                <a:latin typeface="Arial" pitchFamily="34" charset="0"/>
                <a:cs typeface="Arial" pitchFamily="34" charset="0"/>
              </a:rPr>
              <a:t> et al: 172 patients with bilateral </a:t>
            </a:r>
            <a:r>
              <a:rPr lang="en-GB" dirty="0" err="1" smtClean="0">
                <a:solidFill>
                  <a:schemeClr val="tx2"/>
                </a:solidFill>
                <a:latin typeface="Arial" pitchFamily="34" charset="0"/>
                <a:cs typeface="Arial" pitchFamily="34" charset="0"/>
              </a:rPr>
              <a:t>oophorectomy</a:t>
            </a:r>
            <a:r>
              <a:rPr lang="en-GB" dirty="0" smtClean="0">
                <a:solidFill>
                  <a:schemeClr val="tx2"/>
                </a:solidFill>
                <a:latin typeface="Arial" pitchFamily="34" charset="0"/>
                <a:cs typeface="Arial" pitchFamily="34" charset="0"/>
              </a:rPr>
              <a:t> were randomized to either 50 mcg transdermal </a:t>
            </a:r>
            <a:r>
              <a:rPr lang="en-GB" dirty="0" err="1" smtClean="0">
                <a:solidFill>
                  <a:schemeClr val="tx2"/>
                </a:solidFill>
                <a:latin typeface="Arial" pitchFamily="34" charset="0"/>
                <a:cs typeface="Arial" pitchFamily="34" charset="0"/>
              </a:rPr>
              <a:t>estradiol</a:t>
            </a:r>
            <a:r>
              <a:rPr lang="en-GB" dirty="0" smtClean="0">
                <a:solidFill>
                  <a:schemeClr val="tx2"/>
                </a:solidFill>
                <a:latin typeface="Arial" pitchFamily="34" charset="0"/>
                <a:cs typeface="Arial" pitchFamily="34" charset="0"/>
              </a:rPr>
              <a:t> daily combined with 14 days out of 30 of 200 mg micronized progesterone (</a:t>
            </a:r>
            <a:r>
              <a:rPr lang="en-GB" i="1" dirty="0" smtClean="0">
                <a:solidFill>
                  <a:schemeClr val="tx2"/>
                </a:solidFill>
                <a:latin typeface="Arial" pitchFamily="34" charset="0"/>
                <a:cs typeface="Arial" pitchFamily="34" charset="0"/>
              </a:rPr>
              <a:t>n</a:t>
            </a:r>
            <a:r>
              <a:rPr lang="en-GB" dirty="0" smtClean="0">
                <a:solidFill>
                  <a:schemeClr val="tx2"/>
                </a:solidFill>
                <a:latin typeface="Arial" pitchFamily="34" charset="0"/>
                <a:cs typeface="Arial" pitchFamily="34" charset="0"/>
              </a:rPr>
              <a:t> = 115) or no HT (</a:t>
            </a:r>
            <a:r>
              <a:rPr lang="en-GB" i="1" dirty="0" smtClean="0">
                <a:solidFill>
                  <a:schemeClr val="tx2"/>
                </a:solidFill>
                <a:latin typeface="Arial" pitchFamily="34" charset="0"/>
                <a:cs typeface="Arial" pitchFamily="34" charset="0"/>
              </a:rPr>
              <a:t>n</a:t>
            </a:r>
            <a:r>
              <a:rPr lang="en-GB" dirty="0" smtClean="0">
                <a:solidFill>
                  <a:schemeClr val="tx2"/>
                </a:solidFill>
                <a:latin typeface="Arial" pitchFamily="34" charset="0"/>
                <a:cs typeface="Arial" pitchFamily="34" charset="0"/>
              </a:rPr>
              <a:t> = 57). After a mean follow up time of 45 months, four (3.5%) patients in the HT-group experienced recurrence and none in the untreated group. </a:t>
            </a:r>
          </a:p>
          <a:p>
            <a:r>
              <a:rPr lang="en-GB" dirty="0" smtClean="0">
                <a:solidFill>
                  <a:schemeClr val="tx2"/>
                </a:solidFill>
                <a:latin typeface="Arial" pitchFamily="34" charset="0"/>
                <a:cs typeface="Arial" pitchFamily="34" charset="0"/>
              </a:rPr>
              <a:t>Neither RCT showed statistical significance, probably due to the limited number of patients. It is noteworthy that </a:t>
            </a:r>
            <a:r>
              <a:rPr lang="en-GB" dirty="0" err="1" smtClean="0">
                <a:solidFill>
                  <a:schemeClr val="tx2"/>
                </a:solidFill>
                <a:latin typeface="Arial" pitchFamily="34" charset="0"/>
                <a:cs typeface="Arial" pitchFamily="34" charset="0"/>
              </a:rPr>
              <a:t>progestogen</a:t>
            </a:r>
            <a:r>
              <a:rPr lang="en-GB" dirty="0" smtClean="0">
                <a:solidFill>
                  <a:schemeClr val="tx2"/>
                </a:solidFill>
                <a:latin typeface="Arial" pitchFamily="34" charset="0"/>
                <a:cs typeface="Arial" pitchFamily="34" charset="0"/>
              </a:rPr>
              <a:t> was administered cyclically in both studies.</a:t>
            </a:r>
          </a:p>
          <a:p>
            <a:endParaRPr lang="en-GB" dirty="0" smtClean="0">
              <a:solidFill>
                <a:schemeClr val="tx2"/>
              </a:solidFill>
              <a:latin typeface="Arial" pitchFamily="34" charset="0"/>
              <a:cs typeface="Arial" pitchFamily="34" charset="0"/>
            </a:endParaRPr>
          </a:p>
          <a:p>
            <a:endParaRPr lang="en-GB" dirty="0" smtClean="0">
              <a:solidFill>
                <a:schemeClr val="tx2"/>
              </a:solidFill>
              <a:latin typeface="Arial" pitchFamily="34" charset="0"/>
              <a:cs typeface="Arial" pitchFamily="34" charset="0"/>
            </a:endParaRPr>
          </a:p>
          <a:p>
            <a:endParaRPr lang="en-GB" dirty="0" smtClean="0">
              <a:solidFill>
                <a:schemeClr val="tx2"/>
              </a:solidFill>
              <a:latin typeface="Arial" pitchFamily="34" charset="0"/>
              <a:cs typeface="Arial" pitchFamily="34" charset="0"/>
            </a:endParaRPr>
          </a:p>
          <a:p>
            <a:pPr algn="r">
              <a:buNone/>
            </a:pPr>
            <a:r>
              <a:rPr lang="en-GB" sz="2500" dirty="0" err="1" smtClean="0">
                <a:solidFill>
                  <a:srgbClr val="6C8D22"/>
                </a:solidFill>
                <a:latin typeface="Arial" pitchFamily="34" charset="0"/>
                <a:cs typeface="Arial" pitchFamily="34" charset="0"/>
              </a:rPr>
              <a:t>Fedele</a:t>
            </a:r>
            <a:r>
              <a:rPr lang="en-GB" sz="2500" dirty="0" smtClean="0">
                <a:solidFill>
                  <a:srgbClr val="6C8D22"/>
                </a:solidFill>
                <a:latin typeface="Arial" pitchFamily="34" charset="0"/>
                <a:cs typeface="Arial" pitchFamily="34" charset="0"/>
              </a:rPr>
              <a:t>, et al.  Comparison of transdermal </a:t>
            </a:r>
            <a:r>
              <a:rPr lang="en-GB" sz="2500" dirty="0" err="1" smtClean="0">
                <a:solidFill>
                  <a:srgbClr val="6C8D22"/>
                </a:solidFill>
                <a:latin typeface="Arial" pitchFamily="34" charset="0"/>
                <a:cs typeface="Arial" pitchFamily="34" charset="0"/>
              </a:rPr>
              <a:t>estradiol</a:t>
            </a:r>
            <a:r>
              <a:rPr lang="en-GB" sz="2500" dirty="0" smtClean="0">
                <a:solidFill>
                  <a:srgbClr val="6C8D22"/>
                </a:solidFill>
                <a:latin typeface="Arial" pitchFamily="34" charset="0"/>
                <a:cs typeface="Arial" pitchFamily="34" charset="0"/>
              </a:rPr>
              <a:t> and </a:t>
            </a:r>
            <a:r>
              <a:rPr lang="en-GB" sz="2500" dirty="0" err="1" smtClean="0">
                <a:solidFill>
                  <a:srgbClr val="6C8D22"/>
                </a:solidFill>
                <a:latin typeface="Arial" pitchFamily="34" charset="0"/>
                <a:cs typeface="Arial" pitchFamily="34" charset="0"/>
              </a:rPr>
              <a:t>tibolone</a:t>
            </a:r>
            <a:r>
              <a:rPr lang="en-GB" sz="2500" dirty="0" smtClean="0">
                <a:solidFill>
                  <a:srgbClr val="6C8D22"/>
                </a:solidFill>
                <a:latin typeface="Arial" pitchFamily="34" charset="0"/>
                <a:cs typeface="Arial" pitchFamily="34" charset="0"/>
              </a:rPr>
              <a:t> for the treatment of </a:t>
            </a:r>
            <a:r>
              <a:rPr lang="en-GB" sz="2500" dirty="0" err="1" smtClean="0">
                <a:solidFill>
                  <a:srgbClr val="6C8D22"/>
                </a:solidFill>
                <a:latin typeface="Arial" pitchFamily="34" charset="0"/>
                <a:cs typeface="Arial" pitchFamily="34" charset="0"/>
              </a:rPr>
              <a:t>oophorectomized</a:t>
            </a:r>
            <a:r>
              <a:rPr lang="en-GB" sz="2500" dirty="0" smtClean="0">
                <a:solidFill>
                  <a:srgbClr val="6C8D22"/>
                </a:solidFill>
                <a:latin typeface="Arial" pitchFamily="34" charset="0"/>
                <a:cs typeface="Arial" pitchFamily="34" charset="0"/>
              </a:rPr>
              <a:t> women with deep residual endometriosis</a:t>
            </a:r>
          </a:p>
          <a:p>
            <a:pPr algn="r">
              <a:buNone/>
            </a:pPr>
            <a:r>
              <a:rPr lang="en-GB" sz="2500" dirty="0" smtClean="0">
                <a:solidFill>
                  <a:srgbClr val="6C8D22"/>
                </a:solidFill>
                <a:latin typeface="Arial" pitchFamily="34" charset="0"/>
                <a:cs typeface="Arial" pitchFamily="34" charset="0"/>
              </a:rPr>
              <a:t>Maturitas, 32 (1999), pp. 189–193</a:t>
            </a:r>
          </a:p>
          <a:p>
            <a:pPr algn="r">
              <a:buNone/>
            </a:pPr>
            <a:r>
              <a:rPr lang="en-GB" sz="2500" dirty="0" err="1" smtClean="0">
                <a:solidFill>
                  <a:srgbClr val="6C8D22"/>
                </a:solidFill>
                <a:latin typeface="Arial" pitchFamily="34" charset="0"/>
                <a:cs typeface="Arial" pitchFamily="34" charset="0"/>
              </a:rPr>
              <a:t>Matorras</a:t>
            </a:r>
            <a:r>
              <a:rPr lang="en-GB" sz="2500" dirty="0" smtClean="0">
                <a:solidFill>
                  <a:srgbClr val="6C8D22"/>
                </a:solidFill>
                <a:latin typeface="Arial" pitchFamily="34" charset="0"/>
                <a:cs typeface="Arial" pitchFamily="34" charset="0"/>
              </a:rPr>
              <a:t>,  et al.  Recurrence of endometriosis in women with bilateral </a:t>
            </a:r>
            <a:r>
              <a:rPr lang="en-GB" sz="2500" dirty="0" err="1" smtClean="0">
                <a:solidFill>
                  <a:srgbClr val="6C8D22"/>
                </a:solidFill>
                <a:latin typeface="Arial" pitchFamily="34" charset="0"/>
                <a:cs typeface="Arial" pitchFamily="34" charset="0"/>
              </a:rPr>
              <a:t>adnexectomy</a:t>
            </a:r>
            <a:r>
              <a:rPr lang="en-GB" sz="2500" dirty="0" smtClean="0">
                <a:solidFill>
                  <a:srgbClr val="6C8D22"/>
                </a:solidFill>
                <a:latin typeface="Arial" pitchFamily="34" charset="0"/>
                <a:cs typeface="Arial" pitchFamily="34" charset="0"/>
              </a:rPr>
              <a:t> (with or without total hysterectomy) who received hormone replacement therapy</a:t>
            </a:r>
          </a:p>
          <a:p>
            <a:pPr algn="r">
              <a:buNone/>
            </a:pPr>
            <a:r>
              <a:rPr lang="en-GB" sz="2500" dirty="0" err="1" smtClean="0">
                <a:solidFill>
                  <a:srgbClr val="6C8D22"/>
                </a:solidFill>
                <a:latin typeface="Arial" pitchFamily="34" charset="0"/>
                <a:cs typeface="Arial" pitchFamily="34" charset="0"/>
              </a:rPr>
              <a:t>Fertil</a:t>
            </a:r>
            <a:r>
              <a:rPr lang="en-GB" sz="2500" dirty="0" smtClean="0">
                <a:solidFill>
                  <a:srgbClr val="6C8D22"/>
                </a:solidFill>
                <a:latin typeface="Arial" pitchFamily="34" charset="0"/>
                <a:cs typeface="Arial" pitchFamily="34" charset="0"/>
              </a:rPr>
              <a:t> </a:t>
            </a:r>
            <a:r>
              <a:rPr lang="en-GB" sz="2500" dirty="0" err="1" smtClean="0">
                <a:solidFill>
                  <a:srgbClr val="6C8D22"/>
                </a:solidFill>
                <a:latin typeface="Arial" pitchFamily="34" charset="0"/>
                <a:cs typeface="Arial" pitchFamily="34" charset="0"/>
              </a:rPr>
              <a:t>Steril</a:t>
            </a:r>
            <a:r>
              <a:rPr lang="en-GB" sz="2500" dirty="0" smtClean="0">
                <a:solidFill>
                  <a:srgbClr val="6C8D22"/>
                </a:solidFill>
                <a:latin typeface="Arial" pitchFamily="34" charset="0"/>
                <a:cs typeface="Arial" pitchFamily="34" charset="0"/>
              </a:rPr>
              <a:t>, 77 (2002), pp. 303–308</a:t>
            </a:r>
          </a:p>
          <a:p>
            <a:endParaRPr lang="en-GB" dirty="0">
              <a:solidFill>
                <a:schemeClr val="tx2"/>
              </a:solidFill>
              <a:latin typeface="Arial" pitchFamily="34" charset="0"/>
              <a:cs typeface="Arial" pitchFamily="34" charset="0"/>
            </a:endParaRPr>
          </a:p>
        </p:txBody>
      </p:sp>
      <p:pic>
        <p:nvPicPr>
          <p:cNvPr id="4" name="3 Resim" descr="emas.jpg"/>
          <p:cNvPicPr>
            <a:picLocks noChangeAspect="1"/>
          </p:cNvPicPr>
          <p:nvPr/>
        </p:nvPicPr>
        <p:blipFill>
          <a:blip r:embed="rId2" cstate="print"/>
          <a:stretch>
            <a:fillRect/>
          </a:stretch>
        </p:blipFill>
        <p:spPr>
          <a:xfrm>
            <a:off x="7884368" y="5949280"/>
            <a:ext cx="1063503" cy="727660"/>
          </a:xfrm>
          <a:prstGeom prst="rect">
            <a:avLst/>
          </a:prstGeom>
        </p:spPr>
      </p:pic>
    </p:spTree>
  </p:cSld>
  <p:clrMapOvr>
    <a:masterClrMapping/>
  </p:clrMapOvr>
  <p:transition>
    <p:cover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b="0" dirty="0" smtClean="0"/>
              <a:t>Managing the menopause in women with a past history of endometriosis.</a:t>
            </a:r>
            <a:endParaRPr lang="en-GB" sz="3200" b="0" dirty="0"/>
          </a:p>
        </p:txBody>
      </p:sp>
      <p:sp>
        <p:nvSpPr>
          <p:cNvPr id="3" name="Content Placeholder 2"/>
          <p:cNvSpPr>
            <a:spLocks noGrp="1"/>
          </p:cNvSpPr>
          <p:nvPr>
            <p:ph idx="1"/>
          </p:nvPr>
        </p:nvSpPr>
        <p:spPr/>
        <p:txBody>
          <a:bodyPr/>
          <a:lstStyle/>
          <a:p>
            <a:r>
              <a:rPr lang="en-GB" sz="1600" dirty="0" smtClean="0">
                <a:solidFill>
                  <a:schemeClr val="tx2"/>
                </a:solidFill>
              </a:rPr>
              <a:t>Estrogen-based hormone therapy is required in women with premature or early menopause until the average age of the natural menopause and should be considered in older women with severe climacteric symptoms.</a:t>
            </a:r>
          </a:p>
          <a:p>
            <a:r>
              <a:rPr lang="en-GB" sz="1600" dirty="0" smtClean="0">
                <a:solidFill>
                  <a:schemeClr val="tx2"/>
                </a:solidFill>
              </a:rPr>
              <a:t>The data regarding hormone therapy regimens are limited. </a:t>
            </a:r>
            <a:r>
              <a:rPr lang="en-GB" sz="1600" dirty="0" smtClean="0">
                <a:solidFill>
                  <a:srgbClr val="FF0000"/>
                </a:solidFill>
              </a:rPr>
              <a:t>However it may be safer to give either continuous combined estrogen–</a:t>
            </a:r>
            <a:r>
              <a:rPr lang="en-GB" sz="1600" dirty="0" err="1" smtClean="0">
                <a:solidFill>
                  <a:srgbClr val="FF0000"/>
                </a:solidFill>
              </a:rPr>
              <a:t>progestogen</a:t>
            </a:r>
            <a:r>
              <a:rPr lang="en-GB" sz="1600" dirty="0" smtClean="0">
                <a:solidFill>
                  <a:srgbClr val="FF0000"/>
                </a:solidFill>
              </a:rPr>
              <a:t> therapies or </a:t>
            </a:r>
            <a:r>
              <a:rPr lang="en-GB" sz="1600" dirty="0" err="1" smtClean="0">
                <a:solidFill>
                  <a:srgbClr val="FF0000"/>
                </a:solidFill>
              </a:rPr>
              <a:t>tibolone</a:t>
            </a:r>
            <a:r>
              <a:rPr lang="en-GB" sz="1600" dirty="0" smtClean="0">
                <a:solidFill>
                  <a:srgbClr val="FF0000"/>
                </a:solidFill>
              </a:rPr>
              <a:t> in both </a:t>
            </a:r>
            <a:r>
              <a:rPr lang="en-GB" sz="1600" dirty="0" err="1" smtClean="0">
                <a:solidFill>
                  <a:srgbClr val="FF0000"/>
                </a:solidFill>
              </a:rPr>
              <a:t>hysterectomised</a:t>
            </a:r>
            <a:r>
              <a:rPr lang="en-GB" sz="1600" dirty="0" smtClean="0">
                <a:solidFill>
                  <a:srgbClr val="FF0000"/>
                </a:solidFill>
              </a:rPr>
              <a:t> and </a:t>
            </a:r>
            <a:r>
              <a:rPr lang="en-GB" sz="1600" dirty="0" err="1" smtClean="0">
                <a:solidFill>
                  <a:srgbClr val="FF0000"/>
                </a:solidFill>
              </a:rPr>
              <a:t>nonhysterectomised</a:t>
            </a:r>
            <a:r>
              <a:rPr lang="en-GB" sz="1600" dirty="0" smtClean="0">
                <a:solidFill>
                  <a:srgbClr val="FF0000"/>
                </a:solidFill>
              </a:rPr>
              <a:t> women as the risk of recurrence and malignant transformation of residual endometriosis may be reduced</a:t>
            </a:r>
            <a:r>
              <a:rPr lang="en-GB" sz="1600" dirty="0" smtClean="0">
                <a:solidFill>
                  <a:schemeClr val="tx2"/>
                </a:solidFill>
              </a:rPr>
              <a:t>.</a:t>
            </a:r>
          </a:p>
          <a:p>
            <a:r>
              <a:rPr lang="en-GB" sz="1600" dirty="0" smtClean="0">
                <a:solidFill>
                  <a:schemeClr val="tx2"/>
                </a:solidFill>
              </a:rPr>
              <a:t>Alternative pharmacological treatment for climacteric symptoms or skeletal protection if indicated should be considered in women not taking hormone therapy.</a:t>
            </a:r>
          </a:p>
          <a:p>
            <a:r>
              <a:rPr lang="en-GB" sz="1600" dirty="0" smtClean="0">
                <a:solidFill>
                  <a:schemeClr val="tx2"/>
                </a:solidFill>
              </a:rPr>
              <a:t>Herbal preparations are not recommended as their efficacy is uncertain and some may contain estrogenic compounds.</a:t>
            </a:r>
          </a:p>
          <a:p>
            <a:endParaRPr lang="en-GB" sz="1600" dirty="0"/>
          </a:p>
        </p:txBody>
      </p:sp>
      <p:pic>
        <p:nvPicPr>
          <p:cNvPr id="4" name="3 Resim" descr="emas.jpg"/>
          <p:cNvPicPr>
            <a:picLocks noChangeAspect="1"/>
          </p:cNvPicPr>
          <p:nvPr/>
        </p:nvPicPr>
        <p:blipFill>
          <a:blip r:embed="rId2" cstate="print"/>
          <a:stretch>
            <a:fillRect/>
          </a:stretch>
        </p:blipFill>
        <p:spPr>
          <a:xfrm>
            <a:off x="7884368" y="5949280"/>
            <a:ext cx="1063503" cy="727660"/>
          </a:xfrm>
          <a:prstGeom prst="rect">
            <a:avLst/>
          </a:prstGeom>
        </p:spPr>
      </p:pic>
      <p:cxnSp>
        <p:nvCxnSpPr>
          <p:cNvPr id="5" name="4 Düz Bağlayıcı"/>
          <p:cNvCxnSpPr/>
          <p:nvPr/>
        </p:nvCxnSpPr>
        <p:spPr>
          <a:xfrm>
            <a:off x="827584" y="1916832"/>
            <a:ext cx="2880320"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7" name="6 Düz Bağlayıcı"/>
          <p:cNvCxnSpPr/>
          <p:nvPr/>
        </p:nvCxnSpPr>
        <p:spPr>
          <a:xfrm>
            <a:off x="1403648" y="2924944"/>
            <a:ext cx="3744416"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9" name="8 Düz Bağlayıcı"/>
          <p:cNvCxnSpPr/>
          <p:nvPr/>
        </p:nvCxnSpPr>
        <p:spPr>
          <a:xfrm>
            <a:off x="6156176" y="2924944"/>
            <a:ext cx="792088"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11" name="10 Düz Bağlayıcı"/>
          <p:cNvCxnSpPr/>
          <p:nvPr/>
        </p:nvCxnSpPr>
        <p:spPr>
          <a:xfrm>
            <a:off x="899592" y="4221088"/>
            <a:ext cx="3528392"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blinds dir="ver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b="0" dirty="0" smtClean="0"/>
              <a:t>Assessment of the </a:t>
            </a:r>
            <a:r>
              <a:rPr lang="en-GB" sz="3200" b="0" dirty="0" err="1" smtClean="0"/>
              <a:t>endometrium</a:t>
            </a:r>
            <a:r>
              <a:rPr lang="en-GB" sz="3200" b="0" dirty="0" smtClean="0"/>
              <a:t> in </a:t>
            </a:r>
            <a:r>
              <a:rPr lang="en-GB" sz="3200" b="0" dirty="0" err="1" smtClean="0"/>
              <a:t>peri</a:t>
            </a:r>
            <a:r>
              <a:rPr lang="en-GB" sz="3200" b="0" dirty="0" smtClean="0"/>
              <a:t> and postmenopausal women</a:t>
            </a:r>
            <a:endParaRPr lang="en-GB" sz="3200" b="0" dirty="0"/>
          </a:p>
        </p:txBody>
      </p:sp>
      <p:sp>
        <p:nvSpPr>
          <p:cNvPr id="3" name="Content Placeholder 2"/>
          <p:cNvSpPr>
            <a:spLocks noGrp="1"/>
          </p:cNvSpPr>
          <p:nvPr>
            <p:ph idx="1"/>
          </p:nvPr>
        </p:nvSpPr>
        <p:spPr>
          <a:xfrm>
            <a:off x="457200" y="1719263"/>
            <a:ext cx="4906888" cy="4411662"/>
          </a:xfrm>
        </p:spPr>
        <p:txBody>
          <a:bodyPr/>
          <a:lstStyle/>
          <a:p>
            <a:r>
              <a:rPr lang="en-GB" sz="1800" dirty="0" smtClean="0">
                <a:solidFill>
                  <a:schemeClr val="tx2"/>
                </a:solidFill>
              </a:rPr>
              <a:t>Endometrial assessment is primarily indicated to diagnose or exclude endometrial cancer and its precursors: endometrial hyperplasia with or without </a:t>
            </a:r>
            <a:r>
              <a:rPr lang="en-GB" sz="1800" dirty="0" err="1" smtClean="0">
                <a:solidFill>
                  <a:schemeClr val="tx2"/>
                </a:solidFill>
              </a:rPr>
              <a:t>atypia</a:t>
            </a:r>
            <a:r>
              <a:rPr lang="en-GB" sz="1800" dirty="0" smtClean="0">
                <a:solidFill>
                  <a:schemeClr val="tx2"/>
                </a:solidFill>
              </a:rPr>
              <a:t> and the intra-epithelial </a:t>
            </a:r>
            <a:r>
              <a:rPr lang="en-GB" sz="1800" dirty="0" err="1" smtClean="0">
                <a:solidFill>
                  <a:schemeClr val="tx2"/>
                </a:solidFill>
              </a:rPr>
              <a:t>neoplasia</a:t>
            </a:r>
            <a:r>
              <a:rPr lang="en-GB" sz="1800" dirty="0" smtClean="0">
                <a:solidFill>
                  <a:schemeClr val="tx2"/>
                </a:solidFill>
              </a:rPr>
              <a:t>. Diagnosing malignant and premalignant changes in the </a:t>
            </a:r>
            <a:r>
              <a:rPr lang="en-GB" sz="1800" dirty="0" err="1" smtClean="0">
                <a:solidFill>
                  <a:schemeClr val="tx2"/>
                </a:solidFill>
              </a:rPr>
              <a:t>endometrium</a:t>
            </a:r>
            <a:r>
              <a:rPr lang="en-GB" sz="1800" dirty="0" smtClean="0">
                <a:solidFill>
                  <a:schemeClr val="tx2"/>
                </a:solidFill>
              </a:rPr>
              <a:t> requires histology. </a:t>
            </a:r>
          </a:p>
          <a:p>
            <a:r>
              <a:rPr lang="en-GB" sz="1800" dirty="0" smtClean="0">
                <a:solidFill>
                  <a:schemeClr val="tx2"/>
                </a:solidFill>
              </a:rPr>
              <a:t>However endometrial assessment is also required in various benign conditions such as investigation of abnormal uterine bleeding (AUB) and monitoring treatment of hyperplasia without </a:t>
            </a:r>
            <a:r>
              <a:rPr lang="en-GB" sz="1800" dirty="0" err="1" smtClean="0">
                <a:solidFill>
                  <a:schemeClr val="tx2"/>
                </a:solidFill>
              </a:rPr>
              <a:t>atypia</a:t>
            </a:r>
            <a:r>
              <a:rPr lang="en-GB" sz="1800" dirty="0" smtClean="0">
                <a:solidFill>
                  <a:schemeClr val="tx2"/>
                </a:solidFill>
              </a:rPr>
              <a:t>.</a:t>
            </a:r>
            <a:endParaRPr lang="en-GB" sz="1800" dirty="0">
              <a:solidFill>
                <a:schemeClr val="tx2"/>
              </a:solidFill>
            </a:endParaRPr>
          </a:p>
        </p:txBody>
      </p:sp>
      <p:pic>
        <p:nvPicPr>
          <p:cNvPr id="4" name="Picture 4" descr="The image “https://www.coopersurgical.com/productimages/w8200.jpg” cannot be displayed, because it contains errors."/>
          <p:cNvPicPr>
            <a:picLocks noChangeAspect="1" noChangeArrowheads="1"/>
          </p:cNvPicPr>
          <p:nvPr/>
        </p:nvPicPr>
        <p:blipFill>
          <a:blip r:embed="rId2" cstate="print"/>
          <a:srcRect/>
          <a:stretch>
            <a:fillRect/>
          </a:stretch>
        </p:blipFill>
        <p:spPr bwMode="auto">
          <a:xfrm>
            <a:off x="5431772" y="1772816"/>
            <a:ext cx="3332411" cy="3384376"/>
          </a:xfrm>
          <a:prstGeom prst="rect">
            <a:avLst/>
          </a:prstGeom>
          <a:noFill/>
          <a:ln w="9525">
            <a:noFill/>
            <a:miter lim="800000"/>
            <a:headEnd/>
            <a:tailEnd/>
          </a:ln>
        </p:spPr>
      </p:pic>
      <p:pic>
        <p:nvPicPr>
          <p:cNvPr id="5" name="4 Resim" descr="emas.jpg"/>
          <p:cNvPicPr>
            <a:picLocks noChangeAspect="1"/>
          </p:cNvPicPr>
          <p:nvPr/>
        </p:nvPicPr>
        <p:blipFill>
          <a:blip r:embed="rId3" cstate="print"/>
          <a:stretch>
            <a:fillRect/>
          </a:stretch>
        </p:blipFill>
        <p:spPr>
          <a:xfrm>
            <a:off x="7884368" y="5949280"/>
            <a:ext cx="1063503" cy="727660"/>
          </a:xfrm>
          <a:prstGeom prst="rect">
            <a:avLst/>
          </a:prstGeom>
        </p:spPr>
      </p:pic>
    </p:spTree>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8" name="Picture 4" descr="Cover"/>
          <p:cNvPicPr>
            <a:picLocks noChangeAspect="1" noChangeArrowheads="1"/>
          </p:cNvPicPr>
          <p:nvPr/>
        </p:nvPicPr>
        <p:blipFill>
          <a:blip r:embed="rId3" cstate="print"/>
          <a:srcRect/>
          <a:stretch>
            <a:fillRect/>
          </a:stretch>
        </p:blipFill>
        <p:spPr bwMode="auto">
          <a:xfrm>
            <a:off x="2139106" y="183485"/>
            <a:ext cx="4665142" cy="6573058"/>
          </a:xfrm>
          <a:prstGeom prst="rect">
            <a:avLst/>
          </a:prstGeom>
          <a:noFill/>
          <a:ln w="63500">
            <a:solidFill>
              <a:srgbClr val="FFFFFF"/>
            </a:solidFill>
            <a:miter lim="800000"/>
            <a:headEnd/>
            <a:tailEnd/>
          </a:ln>
        </p:spPr>
      </p:pic>
      <p:sp>
        <p:nvSpPr>
          <p:cNvPr id="21509" name="Rectangle 5"/>
          <p:cNvSpPr>
            <a:spLocks noChangeArrowheads="1"/>
          </p:cNvSpPr>
          <p:nvPr/>
        </p:nvSpPr>
        <p:spPr bwMode="auto">
          <a:xfrm>
            <a:off x="79375" y="79375"/>
            <a:ext cx="8985250" cy="158750"/>
          </a:xfrm>
          <a:prstGeom prst="rect">
            <a:avLst/>
          </a:prstGeom>
          <a:noFill/>
          <a:ln w="9525">
            <a:noFill/>
            <a:miter lim="800000"/>
            <a:headEnd/>
            <a:tailEnd/>
          </a:ln>
          <a:effectLst/>
        </p:spPr>
        <p:txBody>
          <a:bodyPr wrap="none" anchor="ctr"/>
          <a:lstStyle/>
          <a:p>
            <a:pPr algn="ctr">
              <a:spcAft>
                <a:spcPct val="150000"/>
              </a:spcAft>
              <a:buClr>
                <a:srgbClr val="000000"/>
              </a:buClr>
              <a:buSzPct val="100000"/>
            </a:pPr>
            <a:r>
              <a:rPr lang="en-US" sz="1700" b="1">
                <a:solidFill>
                  <a:srgbClr val="FFFFFF"/>
                </a:solidFill>
                <a:sym typeface="Arial" pitchFamily="34" charset="0"/>
              </a:rPr>
              <a:t>Fig. 1</a:t>
            </a:r>
          </a:p>
        </p:txBody>
      </p:sp>
      <p:sp>
        <p:nvSpPr>
          <p:cNvPr id="21510" name="Rectangle 6"/>
          <p:cNvSpPr>
            <a:spLocks noChangeArrowheads="1"/>
          </p:cNvSpPr>
          <p:nvPr/>
        </p:nvSpPr>
        <p:spPr bwMode="auto">
          <a:xfrm>
            <a:off x="0" y="6384558"/>
            <a:ext cx="2195736" cy="369332"/>
          </a:xfrm>
          <a:prstGeom prst="rect">
            <a:avLst/>
          </a:prstGeom>
          <a:noFill/>
          <a:ln w="9525">
            <a:noFill/>
            <a:miter lim="800000"/>
            <a:headEnd/>
            <a:tailEnd/>
          </a:ln>
          <a:effectLst/>
        </p:spPr>
        <p:txBody>
          <a:bodyPr wrap="square" anchor="ctr">
            <a:spAutoFit/>
          </a:bodyPr>
          <a:lstStyle/>
          <a:p>
            <a:pPr>
              <a:buClr>
                <a:srgbClr val="000000"/>
              </a:buClr>
              <a:buSzPct val="100000"/>
            </a:pPr>
            <a:r>
              <a:rPr lang="en-US" sz="900" dirty="0">
                <a:solidFill>
                  <a:srgbClr val="FFFFFF"/>
                </a:solidFill>
                <a:sym typeface="Arial" pitchFamily="34" charset="0"/>
              </a:rPr>
              <a:t>Source: </a:t>
            </a:r>
            <a:r>
              <a:rPr lang="en-US" sz="900" dirty="0" err="1">
                <a:solidFill>
                  <a:srgbClr val="FFFFFF"/>
                </a:solidFill>
                <a:sym typeface="Arial" pitchFamily="34" charset="0"/>
                <a:hlinkClick r:id="rId4"/>
              </a:rPr>
              <a:t>Maturitas</a:t>
            </a:r>
            <a:r>
              <a:rPr lang="en-US" sz="900" dirty="0">
                <a:solidFill>
                  <a:srgbClr val="FFFFFF"/>
                </a:solidFill>
                <a:sym typeface="Arial" pitchFamily="34" charset="0"/>
                <a:hlinkClick r:id="rId4"/>
              </a:rPr>
              <a:t> 2013; 75:181-190</a:t>
            </a:r>
            <a:r>
              <a:rPr lang="en-US" sz="900" dirty="0">
                <a:solidFill>
                  <a:srgbClr val="FFFFFF"/>
                </a:solidFill>
                <a:sym typeface="Arial" pitchFamily="34" charset="0"/>
              </a:rPr>
              <a:t> (DOI:10.1016/j.maturitas.2013.03.011 )</a:t>
            </a:r>
          </a:p>
        </p:txBody>
      </p:sp>
      <p:pic>
        <p:nvPicPr>
          <p:cNvPr id="7" name="6 Resim" descr="emas.jpg"/>
          <p:cNvPicPr>
            <a:picLocks noChangeAspect="1"/>
          </p:cNvPicPr>
          <p:nvPr/>
        </p:nvPicPr>
        <p:blipFill>
          <a:blip r:embed="rId5" cstate="print"/>
          <a:stretch>
            <a:fillRect/>
          </a:stretch>
        </p:blipFill>
        <p:spPr>
          <a:xfrm>
            <a:off x="7884368" y="5949280"/>
            <a:ext cx="1063503" cy="727660"/>
          </a:xfrm>
          <a:prstGeom prst="rect">
            <a:avLst/>
          </a:prstGeom>
        </p:spPr>
      </p:pic>
    </p:spTree>
  </p:cSld>
  <p:clrMapOvr>
    <a:masterClrMapping/>
  </p:clrMapOvr>
  <p:transition>
    <p:wipe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b="0" dirty="0" smtClean="0"/>
              <a:t>Assessment of the </a:t>
            </a:r>
            <a:r>
              <a:rPr lang="en-GB" sz="3200" b="0" dirty="0" err="1" smtClean="0"/>
              <a:t>endometrium</a:t>
            </a:r>
            <a:r>
              <a:rPr lang="en-GB" sz="3200" b="0" dirty="0" smtClean="0"/>
              <a:t> in </a:t>
            </a:r>
            <a:r>
              <a:rPr lang="en-GB" sz="3200" b="0" dirty="0" err="1" smtClean="0"/>
              <a:t>peri</a:t>
            </a:r>
            <a:r>
              <a:rPr lang="en-GB" sz="3200" b="0" dirty="0" smtClean="0"/>
              <a:t> and postmenopausal women</a:t>
            </a:r>
            <a:endParaRPr lang="en-GB" sz="3200" dirty="0"/>
          </a:p>
        </p:txBody>
      </p:sp>
      <p:sp>
        <p:nvSpPr>
          <p:cNvPr id="3" name="Content Placeholder 2"/>
          <p:cNvSpPr>
            <a:spLocks noGrp="1"/>
          </p:cNvSpPr>
          <p:nvPr>
            <p:ph idx="1"/>
          </p:nvPr>
        </p:nvSpPr>
        <p:spPr/>
        <p:txBody>
          <a:bodyPr/>
          <a:lstStyle/>
          <a:p>
            <a:r>
              <a:rPr lang="en-GB" sz="1600" dirty="0" err="1" smtClean="0">
                <a:solidFill>
                  <a:srgbClr val="FF0000"/>
                </a:solidFill>
              </a:rPr>
              <a:t>Transvaginal</a:t>
            </a:r>
            <a:r>
              <a:rPr lang="en-GB" sz="1600" dirty="0" smtClean="0">
                <a:solidFill>
                  <a:srgbClr val="FF0000"/>
                </a:solidFill>
              </a:rPr>
              <a:t> ultrasound </a:t>
            </a:r>
            <a:r>
              <a:rPr lang="en-GB" sz="1600" dirty="0" smtClean="0">
                <a:solidFill>
                  <a:schemeClr val="tx2"/>
                </a:solidFill>
              </a:rPr>
              <a:t>scanning (TVS) is used for initial assessment.</a:t>
            </a:r>
          </a:p>
          <a:p>
            <a:r>
              <a:rPr lang="en-GB" sz="1600" dirty="0" smtClean="0">
                <a:solidFill>
                  <a:srgbClr val="FF0000"/>
                </a:solidFill>
              </a:rPr>
              <a:t>Endometrial biopsy </a:t>
            </a:r>
            <a:r>
              <a:rPr lang="en-GB" sz="1600" dirty="0" smtClean="0">
                <a:solidFill>
                  <a:schemeClr val="tx2"/>
                </a:solidFill>
              </a:rPr>
              <a:t>should be undertaken as an outpatient procedure if possible.</a:t>
            </a:r>
          </a:p>
          <a:p>
            <a:r>
              <a:rPr lang="en-GB" sz="1600" dirty="0" smtClean="0">
                <a:solidFill>
                  <a:srgbClr val="FF0000"/>
                </a:solidFill>
              </a:rPr>
              <a:t>Hysteroscopy</a:t>
            </a:r>
            <a:r>
              <a:rPr lang="en-GB" sz="1600" dirty="0" smtClean="0">
                <a:solidFill>
                  <a:schemeClr val="tx2"/>
                </a:solidFill>
              </a:rPr>
              <a:t> allows direct visualization of the endometrial cavity and any focal lesions.</a:t>
            </a:r>
          </a:p>
          <a:p>
            <a:r>
              <a:rPr lang="en-GB" sz="1600" dirty="0" smtClean="0">
                <a:solidFill>
                  <a:srgbClr val="FF0000"/>
                </a:solidFill>
              </a:rPr>
              <a:t>Should results be inconclusive </a:t>
            </a:r>
            <a:r>
              <a:rPr lang="en-GB" sz="1600" dirty="0" smtClean="0">
                <a:solidFill>
                  <a:schemeClr val="tx2"/>
                </a:solidFill>
              </a:rPr>
              <a:t>and AUB or PMB persist </a:t>
            </a:r>
            <a:r>
              <a:rPr lang="en-GB" sz="1600" dirty="0" err="1" smtClean="0">
                <a:solidFill>
                  <a:schemeClr val="tx2"/>
                </a:solidFill>
              </a:rPr>
              <a:t>transvaginal</a:t>
            </a:r>
            <a:r>
              <a:rPr lang="en-GB" sz="1600" dirty="0" smtClean="0">
                <a:solidFill>
                  <a:schemeClr val="tx2"/>
                </a:solidFill>
              </a:rPr>
              <a:t> ultrasound should be repeated and hysteroscopy performed.</a:t>
            </a:r>
          </a:p>
          <a:p>
            <a:r>
              <a:rPr lang="en-GB" sz="1600" dirty="0" smtClean="0">
                <a:solidFill>
                  <a:schemeClr val="tx2"/>
                </a:solidFill>
              </a:rPr>
              <a:t>In </a:t>
            </a:r>
            <a:r>
              <a:rPr lang="en-GB" sz="1600" dirty="0" err="1" smtClean="0">
                <a:solidFill>
                  <a:srgbClr val="FF0000"/>
                </a:solidFill>
              </a:rPr>
              <a:t>tamoxifen</a:t>
            </a:r>
            <a:r>
              <a:rPr lang="en-GB" sz="1600" dirty="0" smtClean="0">
                <a:solidFill>
                  <a:srgbClr val="FF0000"/>
                </a:solidFill>
              </a:rPr>
              <a:t> users</a:t>
            </a:r>
            <a:r>
              <a:rPr lang="en-GB" sz="1600" dirty="0" smtClean="0">
                <a:solidFill>
                  <a:schemeClr val="tx2"/>
                </a:solidFill>
              </a:rPr>
              <a:t>, the endometrial thickness (ET) is increased, and hysteroscopy is recommended in cases of postmenopausal bleeding.</a:t>
            </a:r>
          </a:p>
          <a:p>
            <a:r>
              <a:rPr lang="en-GB" sz="1600" dirty="0" smtClean="0">
                <a:solidFill>
                  <a:srgbClr val="FF0000"/>
                </a:solidFill>
              </a:rPr>
              <a:t>Unopposed oestrogen therapy </a:t>
            </a:r>
            <a:r>
              <a:rPr lang="en-GB" sz="1600" dirty="0" smtClean="0">
                <a:solidFill>
                  <a:schemeClr val="tx2"/>
                </a:solidFill>
              </a:rPr>
              <a:t>increases the risk of endometrial cancer during and several years after treatment is stopped, and continued assessment is recommended.</a:t>
            </a:r>
          </a:p>
          <a:p>
            <a:r>
              <a:rPr lang="en-GB" sz="1600" dirty="0" smtClean="0">
                <a:solidFill>
                  <a:srgbClr val="FF0000"/>
                </a:solidFill>
              </a:rPr>
              <a:t>Assessment of the </a:t>
            </a:r>
            <a:r>
              <a:rPr lang="en-GB" sz="1600" dirty="0" err="1" smtClean="0">
                <a:solidFill>
                  <a:srgbClr val="FF0000"/>
                </a:solidFill>
              </a:rPr>
              <a:t>endometrium</a:t>
            </a:r>
            <a:r>
              <a:rPr lang="en-GB" sz="1600" dirty="0" smtClean="0">
                <a:solidFill>
                  <a:srgbClr val="FF0000"/>
                </a:solidFill>
              </a:rPr>
              <a:t> in the absence of bleeding </a:t>
            </a:r>
            <a:r>
              <a:rPr lang="en-GB" sz="1600" dirty="0" smtClean="0">
                <a:solidFill>
                  <a:schemeClr val="tx2"/>
                </a:solidFill>
              </a:rPr>
              <a:t>should be limited to women at high risk of endometrial cancer.</a:t>
            </a:r>
          </a:p>
          <a:p>
            <a:r>
              <a:rPr lang="en-GB" sz="1600" dirty="0" smtClean="0">
                <a:solidFill>
                  <a:schemeClr val="tx2"/>
                </a:solidFill>
              </a:rPr>
              <a:t>In women with no clear diagnosis or with recurrent or persistent symptoms or with previous hyperplasia should be followed up e.g. after 6 months.</a:t>
            </a:r>
          </a:p>
          <a:p>
            <a:endParaRPr lang="en-GB" dirty="0"/>
          </a:p>
        </p:txBody>
      </p:sp>
      <p:pic>
        <p:nvPicPr>
          <p:cNvPr id="4" name="3 Resim" descr="emas.jpg"/>
          <p:cNvPicPr>
            <a:picLocks noChangeAspect="1"/>
          </p:cNvPicPr>
          <p:nvPr/>
        </p:nvPicPr>
        <p:blipFill>
          <a:blip r:embed="rId2" cstate="print"/>
          <a:stretch>
            <a:fillRect/>
          </a:stretch>
        </p:blipFill>
        <p:spPr>
          <a:xfrm>
            <a:off x="7884368" y="5949280"/>
            <a:ext cx="1063503" cy="727660"/>
          </a:xfrm>
          <a:prstGeom prst="rect">
            <a:avLst/>
          </a:prstGeom>
        </p:spPr>
      </p:pic>
      <p:cxnSp>
        <p:nvCxnSpPr>
          <p:cNvPr id="5" name="4 Düz Bağlayıcı"/>
          <p:cNvCxnSpPr/>
          <p:nvPr/>
        </p:nvCxnSpPr>
        <p:spPr>
          <a:xfrm>
            <a:off x="2771800" y="3284984"/>
            <a:ext cx="3168352"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6"/>
          <p:cNvSpPr>
            <a:spLocks noGrp="1"/>
          </p:cNvSpPr>
          <p:nvPr>
            <p:ph type="title"/>
          </p:nvPr>
        </p:nvSpPr>
        <p:spPr>
          <a:xfrm>
            <a:off x="683569" y="260350"/>
            <a:ext cx="8219132" cy="777875"/>
          </a:xfrm>
        </p:spPr>
        <p:txBody>
          <a:bodyPr>
            <a:normAutofit/>
          </a:bodyPr>
          <a:lstStyle/>
          <a:p>
            <a:r>
              <a:rPr lang="en-US" dirty="0" smtClean="0"/>
              <a:t>IMS governing principles on MHT</a:t>
            </a:r>
          </a:p>
        </p:txBody>
      </p:sp>
      <p:sp>
        <p:nvSpPr>
          <p:cNvPr id="8195" name="Content Placeholder 7"/>
          <p:cNvSpPr>
            <a:spLocks noGrp="1"/>
          </p:cNvSpPr>
          <p:nvPr>
            <p:ph idx="1"/>
          </p:nvPr>
        </p:nvSpPr>
        <p:spPr>
          <a:xfrm>
            <a:off x="468313" y="1341438"/>
            <a:ext cx="8229600" cy="4525962"/>
          </a:xfrm>
        </p:spPr>
        <p:txBody>
          <a:bodyPr/>
          <a:lstStyle/>
          <a:p>
            <a:r>
              <a:rPr lang="en-US" sz="2000" dirty="0" smtClean="0"/>
              <a:t>Women experiencing a spontaneous or iatrogenic menopause before age 45 and particularly before age 40 are at higher risk of cardiovascular disease and osteoporosis. In these women, in the absence of contraindications, MHT is advised at least until the average age of menopause</a:t>
            </a:r>
          </a:p>
          <a:p>
            <a:r>
              <a:rPr lang="en-US" sz="2000" dirty="0" smtClean="0"/>
              <a:t>Counseling on MHT should convey risks and benefits in clear and comprehensible terms, ideally expressed as absolute risk in real numbers</a:t>
            </a:r>
          </a:p>
          <a:p>
            <a:r>
              <a:rPr lang="en-US" sz="2000" dirty="0" smtClean="0"/>
              <a:t>MHT should not be recommended without a clear indication for its use</a:t>
            </a:r>
          </a:p>
          <a:p>
            <a:r>
              <a:rPr lang="en-US" sz="2000" dirty="0" smtClean="0"/>
              <a:t>Women taking MHT should have at least an annual medical consultation</a:t>
            </a:r>
          </a:p>
          <a:p>
            <a:r>
              <a:rPr lang="en-US" sz="2000" dirty="0" smtClean="0"/>
              <a:t>There are no reasons to place a mandatory limit on the duration of MHT</a:t>
            </a:r>
          </a:p>
          <a:p>
            <a:r>
              <a:rPr lang="en-US" sz="2000" dirty="0" smtClean="0"/>
              <a:t>Dose and duration of MHT should be consistent with treatment goals</a:t>
            </a:r>
          </a:p>
          <a:p>
            <a:r>
              <a:rPr lang="en-US" sz="2000" dirty="0" smtClean="0"/>
              <a:t>Whether or not to continue should be decided at the discretion of the well-informed woman and her health professional</a:t>
            </a:r>
          </a:p>
        </p:txBody>
      </p:sp>
      <p:pic>
        <p:nvPicPr>
          <p:cNvPr id="4" name="3 Resim" descr="ims.png"/>
          <p:cNvPicPr>
            <a:picLocks noChangeAspect="1"/>
          </p:cNvPicPr>
          <p:nvPr/>
        </p:nvPicPr>
        <p:blipFill>
          <a:blip r:embed="rId2" cstate="print"/>
          <a:stretch>
            <a:fillRect/>
          </a:stretch>
        </p:blipFill>
        <p:spPr>
          <a:xfrm>
            <a:off x="7452320" y="6093296"/>
            <a:ext cx="1691680" cy="606185"/>
          </a:xfrm>
          <a:prstGeom prst="rect">
            <a:avLst/>
          </a:prstGeom>
        </p:spPr>
      </p:pic>
      <p:cxnSp>
        <p:nvCxnSpPr>
          <p:cNvPr id="6" name="5 Düz Bağlayıcı"/>
          <p:cNvCxnSpPr/>
          <p:nvPr/>
        </p:nvCxnSpPr>
        <p:spPr>
          <a:xfrm>
            <a:off x="6084168" y="1700808"/>
            <a:ext cx="2376264"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8" name="7 Düz Bağlayıcı"/>
          <p:cNvCxnSpPr/>
          <p:nvPr/>
        </p:nvCxnSpPr>
        <p:spPr>
          <a:xfrm>
            <a:off x="899592" y="1988840"/>
            <a:ext cx="3384376"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10" name="9 Düz Bağlayıcı"/>
          <p:cNvCxnSpPr/>
          <p:nvPr/>
        </p:nvCxnSpPr>
        <p:spPr>
          <a:xfrm>
            <a:off x="899592" y="3284984"/>
            <a:ext cx="2016224"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14" name="13 Düz Bağlayıcı"/>
          <p:cNvCxnSpPr/>
          <p:nvPr/>
        </p:nvCxnSpPr>
        <p:spPr>
          <a:xfrm>
            <a:off x="5436096" y="3573016"/>
            <a:ext cx="2952328"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16" name="15 Düz Bağlayıcı"/>
          <p:cNvCxnSpPr/>
          <p:nvPr/>
        </p:nvCxnSpPr>
        <p:spPr>
          <a:xfrm>
            <a:off x="5436096" y="4293096"/>
            <a:ext cx="2880320"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18" name="17 Düz Bağlayıcı"/>
          <p:cNvCxnSpPr/>
          <p:nvPr/>
        </p:nvCxnSpPr>
        <p:spPr>
          <a:xfrm>
            <a:off x="899592" y="5013176"/>
            <a:ext cx="2736304"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20" name="19 Düz Bağlayıcı"/>
          <p:cNvCxnSpPr/>
          <p:nvPr/>
        </p:nvCxnSpPr>
        <p:spPr>
          <a:xfrm>
            <a:off x="899592" y="5733256"/>
            <a:ext cx="5184576"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611561" y="274638"/>
            <a:ext cx="8075240" cy="850900"/>
          </a:xfrm>
        </p:spPr>
        <p:txBody>
          <a:bodyPr>
            <a:normAutofit/>
          </a:bodyPr>
          <a:lstStyle/>
          <a:p>
            <a:r>
              <a:rPr lang="en-US" dirty="0" smtClean="0"/>
              <a:t>Endometrial safety and bleeding</a:t>
            </a:r>
          </a:p>
        </p:txBody>
      </p:sp>
      <p:sp>
        <p:nvSpPr>
          <p:cNvPr id="25603" name="Content Placeholder 2"/>
          <p:cNvSpPr>
            <a:spLocks noGrp="1"/>
          </p:cNvSpPr>
          <p:nvPr>
            <p:ph idx="1"/>
          </p:nvPr>
        </p:nvSpPr>
        <p:spPr/>
        <p:txBody>
          <a:bodyPr/>
          <a:lstStyle/>
          <a:p>
            <a:pPr marL="355600" indent="-355600">
              <a:buFont typeface="Arial" charset="0"/>
              <a:buNone/>
            </a:pPr>
            <a:r>
              <a:rPr lang="en-US" sz="2400" dirty="0" smtClean="0">
                <a:solidFill>
                  <a:srgbClr val="7D23A3"/>
                </a:solidFill>
              </a:rPr>
              <a:t>Key points</a:t>
            </a:r>
            <a:endParaRPr lang="en-US" sz="2000" dirty="0" smtClean="0"/>
          </a:p>
          <a:p>
            <a:pPr marL="355600" indent="-355600"/>
            <a:r>
              <a:rPr lang="en-US" sz="2000" dirty="0" smtClean="0"/>
              <a:t>Postmenopausal bleeding is </a:t>
            </a:r>
            <a:r>
              <a:rPr lang="en-US" altLang="en-US" sz="2000" dirty="0" smtClean="0"/>
              <a:t>‘</a:t>
            </a:r>
            <a:r>
              <a:rPr lang="en-US" sz="2000" dirty="0" smtClean="0"/>
              <a:t>cancer until proven otherwise</a:t>
            </a:r>
            <a:r>
              <a:rPr lang="en-US" altLang="en-US" sz="2000" dirty="0" smtClean="0"/>
              <a:t>’</a:t>
            </a:r>
            <a:r>
              <a:rPr lang="en-US" sz="2000" dirty="0" smtClean="0"/>
              <a:t>. 1–14% of women with postmenopausal bleeding will have endometrial cancer</a:t>
            </a:r>
          </a:p>
          <a:p>
            <a:pPr marL="355600" indent="-355600"/>
            <a:r>
              <a:rPr lang="en-US" sz="2000" dirty="0" smtClean="0"/>
              <a:t>Blind endometrial sampling is an appropriate first-line investigation [B]</a:t>
            </a:r>
          </a:p>
          <a:p>
            <a:pPr marL="355600" indent="-355600"/>
            <a:r>
              <a:rPr lang="en-US" sz="2000" dirty="0" smtClean="0"/>
              <a:t>Unopposed estrogen therapy is associated with a dose and duration-related increased risk of endometrial cancer [A]</a:t>
            </a:r>
          </a:p>
          <a:p>
            <a:pPr marL="355600" indent="-355600"/>
            <a:r>
              <a:rPr lang="en-US" sz="2000" dirty="0" smtClean="0"/>
              <a:t>Endometrial protection requires an adequate dose and duration of </a:t>
            </a:r>
            <a:r>
              <a:rPr lang="en-US" sz="2000" dirty="0" err="1" smtClean="0"/>
              <a:t>progestogen</a:t>
            </a:r>
            <a:r>
              <a:rPr lang="en-US" sz="2000" dirty="0" smtClean="0"/>
              <a:t> [A]</a:t>
            </a:r>
          </a:p>
          <a:p>
            <a:pPr marL="355600" indent="-355600"/>
            <a:r>
              <a:rPr lang="en-US" sz="2000" dirty="0" smtClean="0"/>
              <a:t>For doses of </a:t>
            </a:r>
            <a:r>
              <a:rPr lang="en-US" sz="2000" dirty="0" err="1" smtClean="0"/>
              <a:t>estradiol</a:t>
            </a:r>
            <a:r>
              <a:rPr lang="en-US" sz="2000" dirty="0" smtClean="0"/>
              <a:t> of 2 mg/50 </a:t>
            </a:r>
            <a:r>
              <a:rPr lang="el-GR" sz="1800" dirty="0" smtClean="0"/>
              <a:t>μ</a:t>
            </a:r>
            <a:r>
              <a:rPr lang="en-US" sz="2000" dirty="0" smtClean="0"/>
              <a:t>g, an adequate dose of micronized progesterone appears to be 200 mg for 10–14 days per month or 100 mg daily for continuous therapy [B]</a:t>
            </a:r>
          </a:p>
          <a:p>
            <a:pPr marL="355600" indent="-355600"/>
            <a:r>
              <a:rPr lang="en-US" sz="2000" dirty="0" smtClean="0"/>
              <a:t>Higher doses of progesterone may be required for higher </a:t>
            </a:r>
            <a:r>
              <a:rPr lang="en-US" sz="2000" dirty="0" err="1" smtClean="0"/>
              <a:t>estradiol</a:t>
            </a:r>
            <a:r>
              <a:rPr lang="en-US" sz="2000" dirty="0" smtClean="0"/>
              <a:t> doses or in women with high body mass index </a:t>
            </a:r>
            <a:r>
              <a:rPr lang="en-US" sz="2000" dirty="0" smtClean="0">
                <a:latin typeface="Wingdings" pitchFamily="2" charset="2"/>
                <a:sym typeface="Wingdings" pitchFamily="2" charset="2"/>
              </a:rPr>
              <a:t></a:t>
            </a:r>
            <a:endParaRPr lang="en-US" sz="2000" dirty="0" smtClean="0"/>
          </a:p>
        </p:txBody>
      </p:sp>
      <p:pic>
        <p:nvPicPr>
          <p:cNvPr id="4" name="3 Resim" descr="ims.png"/>
          <p:cNvPicPr>
            <a:picLocks noChangeAspect="1"/>
          </p:cNvPicPr>
          <p:nvPr/>
        </p:nvPicPr>
        <p:blipFill>
          <a:blip r:embed="rId2" cstate="print"/>
          <a:stretch>
            <a:fillRect/>
          </a:stretch>
        </p:blipFill>
        <p:spPr>
          <a:xfrm>
            <a:off x="7452320" y="6093296"/>
            <a:ext cx="1691680" cy="606185"/>
          </a:xfrm>
          <a:prstGeom prst="rect">
            <a:avLst/>
          </a:prstGeom>
        </p:spPr>
      </p:pic>
      <p:cxnSp>
        <p:nvCxnSpPr>
          <p:cNvPr id="5" name="4 Düz Bağlayıcı"/>
          <p:cNvCxnSpPr/>
          <p:nvPr/>
        </p:nvCxnSpPr>
        <p:spPr>
          <a:xfrm>
            <a:off x="7020272" y="2348880"/>
            <a:ext cx="864096"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7" name="6 Düz Bağlayıcı"/>
          <p:cNvCxnSpPr/>
          <p:nvPr/>
        </p:nvCxnSpPr>
        <p:spPr>
          <a:xfrm>
            <a:off x="5940152" y="2708920"/>
            <a:ext cx="2016224"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9" name="8 Düz Bağlayıcı"/>
          <p:cNvCxnSpPr/>
          <p:nvPr/>
        </p:nvCxnSpPr>
        <p:spPr>
          <a:xfrm>
            <a:off x="2123728" y="4725144"/>
            <a:ext cx="2520280"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11" name="10 Düz Bağlayıcı"/>
          <p:cNvCxnSpPr/>
          <p:nvPr/>
        </p:nvCxnSpPr>
        <p:spPr>
          <a:xfrm>
            <a:off x="3707904" y="5013176"/>
            <a:ext cx="3600400"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13" name="12 Düz Bağlayıcı"/>
          <p:cNvCxnSpPr/>
          <p:nvPr/>
        </p:nvCxnSpPr>
        <p:spPr>
          <a:xfrm>
            <a:off x="7596336" y="5013176"/>
            <a:ext cx="792088"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15" name="14 Düz Bağlayıcı"/>
          <p:cNvCxnSpPr/>
          <p:nvPr/>
        </p:nvCxnSpPr>
        <p:spPr>
          <a:xfrm>
            <a:off x="899592" y="5373216"/>
            <a:ext cx="2952328"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sh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066800" y="381000"/>
            <a:ext cx="7924800" cy="685800"/>
          </a:xfrm>
        </p:spPr>
        <p:txBody>
          <a:bodyPr>
            <a:noAutofit/>
          </a:bodyPr>
          <a:lstStyle/>
          <a:p>
            <a:pPr eaLnBrk="1" fontAlgn="auto" hangingPunct="1">
              <a:spcAft>
                <a:spcPts val="0"/>
              </a:spcAft>
              <a:defRPr/>
            </a:pPr>
            <a:r>
              <a:rPr lang="en-US" sz="4400" cap="none" dirty="0" smtClean="0"/>
              <a:t>HT &amp; Endometrial Cancer </a:t>
            </a:r>
          </a:p>
        </p:txBody>
      </p:sp>
      <p:sp>
        <p:nvSpPr>
          <p:cNvPr id="24579" name="Rectangle 3"/>
          <p:cNvSpPr>
            <a:spLocks noGrp="1" noChangeArrowheads="1"/>
          </p:cNvSpPr>
          <p:nvPr>
            <p:ph idx="1"/>
          </p:nvPr>
        </p:nvSpPr>
        <p:spPr>
          <a:xfrm>
            <a:off x="504825" y="1371600"/>
            <a:ext cx="8410575" cy="5105400"/>
          </a:xfrm>
        </p:spPr>
        <p:txBody>
          <a:bodyPr/>
          <a:lstStyle/>
          <a:p>
            <a:pPr eaLnBrk="1" hangingPunct="1">
              <a:spcBef>
                <a:spcPts val="1800"/>
              </a:spcBef>
              <a:buFont typeface="Wingdings" pitchFamily="2" charset="2"/>
              <a:buChar char="n"/>
            </a:pPr>
            <a:r>
              <a:rPr lang="en-US" dirty="0" smtClean="0"/>
              <a:t>Unopposed systemic ET in postmenopausal women with an intact uterus is associated with increased endometrial cancer risk related to dose and duration of use</a:t>
            </a:r>
          </a:p>
          <a:p>
            <a:pPr eaLnBrk="1" hangingPunct="1">
              <a:spcBef>
                <a:spcPts val="1800"/>
              </a:spcBef>
              <a:buFont typeface="Wingdings" pitchFamily="2" charset="2"/>
              <a:buChar char="n"/>
            </a:pPr>
            <a:r>
              <a:rPr lang="en-US" dirty="0" smtClean="0"/>
              <a:t>HT not recommended with history of endometrial cancer history </a:t>
            </a:r>
          </a:p>
        </p:txBody>
      </p:sp>
      <p:pic>
        <p:nvPicPr>
          <p:cNvPr id="24580" name="Picture 4" descr="Nams-full color"/>
          <p:cNvPicPr>
            <a:picLocks noChangeAspect="1" noChangeArrowheads="1"/>
          </p:cNvPicPr>
          <p:nvPr/>
        </p:nvPicPr>
        <p:blipFill>
          <a:blip r:embed="rId2" cstate="print"/>
          <a:srcRect/>
          <a:stretch>
            <a:fillRect/>
          </a:stretch>
        </p:blipFill>
        <p:spPr bwMode="auto">
          <a:xfrm>
            <a:off x="8002588" y="5922963"/>
            <a:ext cx="987425" cy="839787"/>
          </a:xfrm>
          <a:prstGeom prst="rect">
            <a:avLst/>
          </a:prstGeom>
          <a:noFill/>
          <a:ln w="9525">
            <a:noFill/>
            <a:miter lim="800000"/>
            <a:headEnd/>
            <a:tailEnd/>
          </a:ln>
        </p:spPr>
      </p:pic>
      <p:sp>
        <p:nvSpPr>
          <p:cNvPr id="24581" name="Text Box 6"/>
          <p:cNvSpPr txBox="1">
            <a:spLocks noChangeArrowheads="1"/>
          </p:cNvSpPr>
          <p:nvPr/>
        </p:nvSpPr>
        <p:spPr bwMode="auto">
          <a:xfrm>
            <a:off x="228600" y="6477000"/>
            <a:ext cx="5791200" cy="366713"/>
          </a:xfrm>
          <a:prstGeom prst="rect">
            <a:avLst/>
          </a:prstGeom>
          <a:noFill/>
          <a:ln w="9525">
            <a:noFill/>
            <a:miter lim="800000"/>
            <a:headEnd/>
            <a:tailEnd/>
          </a:ln>
        </p:spPr>
        <p:txBody>
          <a:bodyPr>
            <a:spAutoFit/>
          </a:bodyPr>
          <a:lstStyle/>
          <a:p>
            <a:pPr>
              <a:spcBef>
                <a:spcPct val="50000"/>
              </a:spcBef>
            </a:pPr>
            <a:r>
              <a:rPr lang="en-US"/>
              <a:t>NAMS position statement. </a:t>
            </a:r>
            <a:r>
              <a:rPr lang="en-US" i="1"/>
              <a:t>Menopause</a:t>
            </a:r>
            <a:r>
              <a:rPr lang="en-US"/>
              <a:t> 2012. </a:t>
            </a:r>
          </a:p>
        </p:txBody>
      </p:sp>
      <p:cxnSp>
        <p:nvCxnSpPr>
          <p:cNvPr id="6" name="5 Düz Bağlayıcı"/>
          <p:cNvCxnSpPr/>
          <p:nvPr/>
        </p:nvCxnSpPr>
        <p:spPr>
          <a:xfrm>
            <a:off x="1403648" y="4077072"/>
            <a:ext cx="3168352"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cover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066800" y="381000"/>
            <a:ext cx="7924800" cy="685800"/>
          </a:xfrm>
        </p:spPr>
        <p:txBody>
          <a:bodyPr>
            <a:noAutofit/>
          </a:bodyPr>
          <a:lstStyle/>
          <a:p>
            <a:pPr eaLnBrk="1" fontAlgn="auto" hangingPunct="1">
              <a:spcAft>
                <a:spcPts val="0"/>
              </a:spcAft>
              <a:defRPr/>
            </a:pPr>
            <a:r>
              <a:rPr lang="en-US" sz="4400" dirty="0" smtClean="0"/>
              <a:t>HT &amp; </a:t>
            </a:r>
            <a:r>
              <a:rPr lang="en-US" sz="4400" cap="none" dirty="0" smtClean="0"/>
              <a:t>Vasomotor Symptoms</a:t>
            </a:r>
          </a:p>
        </p:txBody>
      </p:sp>
      <p:sp>
        <p:nvSpPr>
          <p:cNvPr id="13315" name="Rectangle 3"/>
          <p:cNvSpPr>
            <a:spLocks noGrp="1" noChangeArrowheads="1"/>
          </p:cNvSpPr>
          <p:nvPr>
            <p:ph idx="1"/>
          </p:nvPr>
        </p:nvSpPr>
        <p:spPr>
          <a:xfrm>
            <a:off x="533400" y="1371600"/>
            <a:ext cx="8029575" cy="5029200"/>
          </a:xfrm>
        </p:spPr>
        <p:txBody>
          <a:bodyPr/>
          <a:lstStyle/>
          <a:p>
            <a:pPr eaLnBrk="1" hangingPunct="1">
              <a:buFont typeface="Wingdings" pitchFamily="2" charset="2"/>
              <a:buChar char="n"/>
            </a:pPr>
            <a:r>
              <a:rPr lang="en-US" dirty="0" smtClean="0"/>
              <a:t>ET with or without progestogen is most effective treatment of menopause-related </a:t>
            </a:r>
            <a:r>
              <a:rPr lang="en-US" b="1" dirty="0" smtClean="0"/>
              <a:t> </a:t>
            </a:r>
            <a:r>
              <a:rPr lang="en-US" dirty="0" smtClean="0"/>
              <a:t>vasomotor symptoms</a:t>
            </a:r>
          </a:p>
          <a:p>
            <a:pPr eaLnBrk="1" hangingPunct="1">
              <a:buFont typeface="Wingdings" pitchFamily="2" charset="2"/>
              <a:buChar char="n"/>
            </a:pPr>
            <a:r>
              <a:rPr lang="en-US" dirty="0" smtClean="0"/>
              <a:t>Almost all systemic HT products are approved for vasomotor symptom relief</a:t>
            </a:r>
          </a:p>
        </p:txBody>
      </p:sp>
      <p:pic>
        <p:nvPicPr>
          <p:cNvPr id="13316" name="Picture 4" descr="Nams-full color"/>
          <p:cNvPicPr>
            <a:picLocks noChangeAspect="1" noChangeArrowheads="1"/>
          </p:cNvPicPr>
          <p:nvPr/>
        </p:nvPicPr>
        <p:blipFill>
          <a:blip r:embed="rId2" cstate="print"/>
          <a:srcRect/>
          <a:stretch>
            <a:fillRect/>
          </a:stretch>
        </p:blipFill>
        <p:spPr bwMode="auto">
          <a:xfrm>
            <a:off x="8002588" y="5865813"/>
            <a:ext cx="987425" cy="839787"/>
          </a:xfrm>
          <a:prstGeom prst="rect">
            <a:avLst/>
          </a:prstGeom>
          <a:noFill/>
          <a:ln w="9525">
            <a:noFill/>
            <a:miter lim="800000"/>
            <a:headEnd/>
            <a:tailEnd/>
          </a:ln>
        </p:spPr>
      </p:pic>
      <p:sp>
        <p:nvSpPr>
          <p:cNvPr id="13317" name="Text Box 6"/>
          <p:cNvSpPr txBox="1">
            <a:spLocks noChangeArrowheads="1"/>
          </p:cNvSpPr>
          <p:nvPr/>
        </p:nvSpPr>
        <p:spPr bwMode="auto">
          <a:xfrm>
            <a:off x="228600" y="6477000"/>
            <a:ext cx="5791200" cy="366713"/>
          </a:xfrm>
          <a:prstGeom prst="rect">
            <a:avLst/>
          </a:prstGeom>
          <a:noFill/>
          <a:ln w="9525">
            <a:noFill/>
            <a:miter lim="800000"/>
            <a:headEnd/>
            <a:tailEnd/>
          </a:ln>
        </p:spPr>
        <p:txBody>
          <a:bodyPr>
            <a:spAutoFit/>
          </a:bodyPr>
          <a:lstStyle/>
          <a:p>
            <a:pPr>
              <a:spcBef>
                <a:spcPct val="50000"/>
              </a:spcBef>
            </a:pPr>
            <a:r>
              <a:rPr lang="en-US"/>
              <a:t>NAMS position statement. </a:t>
            </a:r>
            <a:r>
              <a:rPr lang="en-US" i="1"/>
              <a:t>Menopause</a:t>
            </a:r>
            <a:r>
              <a:rPr lang="en-US"/>
              <a:t> 2012. </a:t>
            </a:r>
          </a:p>
        </p:txBody>
      </p:sp>
    </p:spTree>
  </p:cSld>
  <p:clrMapOvr>
    <a:masterClrMapping/>
  </p:clrMapOvr>
  <p:transition>
    <p:blinds/>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1979613" y="274638"/>
            <a:ext cx="6707187" cy="922337"/>
          </a:xfrm>
        </p:spPr>
        <p:txBody>
          <a:bodyPr>
            <a:normAutofit fontScale="90000"/>
          </a:bodyPr>
          <a:lstStyle/>
          <a:p>
            <a:r>
              <a:rPr lang="en-US" smtClean="0"/>
              <a:t>Pharmacological treatments for VMS</a:t>
            </a:r>
          </a:p>
        </p:txBody>
      </p:sp>
      <p:sp>
        <p:nvSpPr>
          <p:cNvPr id="31747" name="Content Placeholder 2"/>
          <p:cNvSpPr>
            <a:spLocks noGrp="1"/>
          </p:cNvSpPr>
          <p:nvPr>
            <p:ph idx="1"/>
          </p:nvPr>
        </p:nvSpPr>
        <p:spPr/>
        <p:txBody>
          <a:bodyPr/>
          <a:lstStyle/>
          <a:p>
            <a:pPr marL="355600" indent="-355600">
              <a:buFont typeface="Arial" charset="0"/>
              <a:buNone/>
            </a:pPr>
            <a:r>
              <a:rPr lang="en-US" sz="2400" dirty="0" smtClean="0">
                <a:solidFill>
                  <a:srgbClr val="7D23A3"/>
                </a:solidFill>
              </a:rPr>
              <a:t>Key points</a:t>
            </a:r>
          </a:p>
          <a:p>
            <a:pPr marL="355600" indent="-355600"/>
            <a:r>
              <a:rPr lang="en-US" sz="2000" dirty="0" smtClean="0"/>
              <a:t>SSRIs and SNRIs such as </a:t>
            </a:r>
            <a:r>
              <a:rPr lang="en-US" sz="2000" dirty="0" err="1" smtClean="0"/>
              <a:t>venlafaxine</a:t>
            </a:r>
            <a:r>
              <a:rPr lang="en-US" sz="2000" dirty="0" smtClean="0"/>
              <a:t>, </a:t>
            </a:r>
            <a:r>
              <a:rPr lang="en-US" sz="2000" dirty="0" err="1" smtClean="0"/>
              <a:t>desvenlafaxine</a:t>
            </a:r>
            <a:r>
              <a:rPr lang="en-US" sz="2000" dirty="0" smtClean="0"/>
              <a:t>,  </a:t>
            </a:r>
            <a:r>
              <a:rPr lang="en-US" sz="2000" dirty="0" err="1" smtClean="0"/>
              <a:t>paroxetine</a:t>
            </a:r>
            <a:r>
              <a:rPr lang="en-US" sz="2000" dirty="0" smtClean="0"/>
              <a:t>, </a:t>
            </a:r>
            <a:r>
              <a:rPr lang="en-US" sz="2000" dirty="0" err="1" smtClean="0"/>
              <a:t>escitalopram</a:t>
            </a:r>
            <a:r>
              <a:rPr lang="en-US" sz="2000" dirty="0" smtClean="0"/>
              <a:t> and </a:t>
            </a:r>
            <a:r>
              <a:rPr lang="en-US" sz="2000" dirty="0" err="1" smtClean="0"/>
              <a:t>citalopram</a:t>
            </a:r>
            <a:r>
              <a:rPr lang="en-US" sz="2000" dirty="0" smtClean="0"/>
              <a:t> are effective in reducing VMS in postmenopausal women [A]</a:t>
            </a:r>
          </a:p>
          <a:p>
            <a:pPr marL="355600" indent="-355600"/>
            <a:r>
              <a:rPr lang="en-US" sz="2000" dirty="0" err="1" smtClean="0"/>
              <a:t>Paroxetine</a:t>
            </a:r>
            <a:r>
              <a:rPr lang="en-US" sz="2000" dirty="0" smtClean="0"/>
              <a:t> should be avoided in women receiving </a:t>
            </a:r>
            <a:r>
              <a:rPr lang="en-US" sz="2000" dirty="0" err="1" smtClean="0"/>
              <a:t>tamoxifen</a:t>
            </a:r>
            <a:r>
              <a:rPr lang="en-US" sz="2000" dirty="0" smtClean="0"/>
              <a:t> [A]</a:t>
            </a:r>
          </a:p>
          <a:p>
            <a:pPr marL="355600" indent="-355600"/>
            <a:r>
              <a:rPr lang="en-US" sz="2000" dirty="0" err="1" smtClean="0"/>
              <a:t>Gabapentin</a:t>
            </a:r>
            <a:r>
              <a:rPr lang="en-US" sz="2000" dirty="0" smtClean="0"/>
              <a:t> is effective in reducing VMS in higher doses but has more side-effects than the SNRIs/SSRIs [B]</a:t>
            </a:r>
          </a:p>
          <a:p>
            <a:pPr marL="355600" indent="-355600"/>
            <a:endParaRPr lang="en-US" sz="2000" dirty="0" smtClean="0"/>
          </a:p>
        </p:txBody>
      </p:sp>
      <p:pic>
        <p:nvPicPr>
          <p:cNvPr id="4" name="3 Resim" descr="ims.png"/>
          <p:cNvPicPr>
            <a:picLocks noChangeAspect="1"/>
          </p:cNvPicPr>
          <p:nvPr/>
        </p:nvPicPr>
        <p:blipFill>
          <a:blip r:embed="rId2" cstate="print"/>
          <a:stretch>
            <a:fillRect/>
          </a:stretch>
        </p:blipFill>
        <p:spPr>
          <a:xfrm>
            <a:off x="7452320" y="6093296"/>
            <a:ext cx="1691680" cy="606185"/>
          </a:xfrm>
          <a:prstGeom prst="rect">
            <a:avLst/>
          </a:prstGeom>
        </p:spPr>
      </p:pic>
      <p:cxnSp>
        <p:nvCxnSpPr>
          <p:cNvPr id="5" name="4 Düz Bağlayıcı"/>
          <p:cNvCxnSpPr/>
          <p:nvPr/>
        </p:nvCxnSpPr>
        <p:spPr>
          <a:xfrm>
            <a:off x="3347864" y="2348880"/>
            <a:ext cx="4176464"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7" name="6 Düz Bağlayıcı"/>
          <p:cNvCxnSpPr/>
          <p:nvPr/>
        </p:nvCxnSpPr>
        <p:spPr>
          <a:xfrm>
            <a:off x="899592" y="2636912"/>
            <a:ext cx="2952328"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9" name="8 Düz Bağlayıcı"/>
          <p:cNvCxnSpPr/>
          <p:nvPr/>
        </p:nvCxnSpPr>
        <p:spPr>
          <a:xfrm>
            <a:off x="899592" y="3356992"/>
            <a:ext cx="6264696"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wipe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en-US" dirty="0" err="1"/>
              <a:t>Nonhormonal</a:t>
            </a:r>
            <a:r>
              <a:rPr lang="en-US" dirty="0"/>
              <a:t> management of </a:t>
            </a:r>
            <a:r>
              <a:rPr lang="tr-TR" dirty="0" smtClean="0"/>
              <a:t>VMS</a:t>
            </a:r>
            <a:endParaRPr lang="tr-TR" dirty="0"/>
          </a:p>
        </p:txBody>
      </p:sp>
      <p:sp>
        <p:nvSpPr>
          <p:cNvPr id="3" name="2 İçerik Yer Tutucusu"/>
          <p:cNvSpPr>
            <a:spLocks noGrp="1"/>
          </p:cNvSpPr>
          <p:nvPr>
            <p:ph idx="1"/>
          </p:nvPr>
        </p:nvSpPr>
        <p:spPr/>
        <p:txBody>
          <a:bodyPr>
            <a:normAutofit fontScale="85000" lnSpcReduction="20000"/>
          </a:bodyPr>
          <a:lstStyle/>
          <a:p>
            <a:r>
              <a:rPr lang="en-US" dirty="0" err="1"/>
              <a:t>Paroxetine</a:t>
            </a:r>
            <a:r>
              <a:rPr lang="en-US" dirty="0"/>
              <a:t> salt is the </a:t>
            </a:r>
            <a:r>
              <a:rPr lang="en-US" dirty="0" smtClean="0"/>
              <a:t>only</a:t>
            </a:r>
            <a:r>
              <a:rPr lang="tr-TR" dirty="0" smtClean="0"/>
              <a:t> </a:t>
            </a:r>
            <a:r>
              <a:rPr lang="en-US" dirty="0" err="1" smtClean="0"/>
              <a:t>nonhormonal</a:t>
            </a:r>
            <a:r>
              <a:rPr lang="en-US" dirty="0" smtClean="0"/>
              <a:t> </a:t>
            </a:r>
            <a:r>
              <a:rPr lang="en-US" dirty="0"/>
              <a:t>medication approved by the US Food and Drug Administration for the management </a:t>
            </a:r>
            <a:r>
              <a:rPr lang="en-US" dirty="0" err="1"/>
              <a:t>ofVMS</a:t>
            </a:r>
            <a:r>
              <a:rPr lang="en-US" dirty="0"/>
              <a:t>, </a:t>
            </a:r>
            <a:r>
              <a:rPr lang="en-US" dirty="0" smtClean="0"/>
              <a:t>although</a:t>
            </a:r>
            <a:r>
              <a:rPr lang="tr-TR" dirty="0" smtClean="0"/>
              <a:t> </a:t>
            </a:r>
            <a:r>
              <a:rPr lang="tr-TR" dirty="0" err="1" smtClean="0"/>
              <a:t>other</a:t>
            </a:r>
            <a:r>
              <a:rPr lang="tr-TR" dirty="0" smtClean="0"/>
              <a:t> </a:t>
            </a:r>
            <a:r>
              <a:rPr lang="tr-TR" dirty="0" err="1"/>
              <a:t>selective</a:t>
            </a:r>
            <a:r>
              <a:rPr lang="tr-TR" dirty="0"/>
              <a:t> </a:t>
            </a:r>
            <a:r>
              <a:rPr lang="tr-TR" dirty="0" err="1"/>
              <a:t>serotonin</a:t>
            </a:r>
            <a:r>
              <a:rPr lang="tr-TR" dirty="0"/>
              <a:t> </a:t>
            </a:r>
            <a:r>
              <a:rPr lang="tr-TR" dirty="0" err="1"/>
              <a:t>reuptake</a:t>
            </a:r>
            <a:r>
              <a:rPr lang="tr-TR" dirty="0"/>
              <a:t>/</a:t>
            </a:r>
            <a:r>
              <a:rPr lang="tr-TR" dirty="0" err="1"/>
              <a:t>norepinephrine</a:t>
            </a:r>
            <a:r>
              <a:rPr lang="tr-TR" dirty="0"/>
              <a:t> </a:t>
            </a:r>
            <a:r>
              <a:rPr lang="tr-TR" dirty="0" err="1"/>
              <a:t>reuptake</a:t>
            </a:r>
            <a:r>
              <a:rPr lang="tr-TR" dirty="0"/>
              <a:t> </a:t>
            </a:r>
            <a:r>
              <a:rPr lang="tr-TR" dirty="0" err="1"/>
              <a:t>inhibitors</a:t>
            </a:r>
            <a:r>
              <a:rPr lang="tr-TR" dirty="0"/>
              <a:t>, </a:t>
            </a:r>
            <a:r>
              <a:rPr lang="tr-TR" dirty="0" err="1"/>
              <a:t>gabapentinoids</a:t>
            </a:r>
            <a:r>
              <a:rPr lang="tr-TR" dirty="0"/>
              <a:t>, </a:t>
            </a:r>
            <a:r>
              <a:rPr lang="tr-TR" dirty="0" err="1"/>
              <a:t>and</a:t>
            </a:r>
            <a:r>
              <a:rPr lang="tr-TR" dirty="0"/>
              <a:t> </a:t>
            </a:r>
            <a:r>
              <a:rPr lang="tr-TR" dirty="0" err="1"/>
              <a:t>clonidine</a:t>
            </a:r>
            <a:r>
              <a:rPr lang="tr-TR" dirty="0"/>
              <a:t> </a:t>
            </a:r>
            <a:r>
              <a:rPr lang="tr-TR" dirty="0" err="1"/>
              <a:t>show</a:t>
            </a:r>
            <a:r>
              <a:rPr lang="tr-TR" dirty="0"/>
              <a:t> </a:t>
            </a:r>
            <a:r>
              <a:rPr lang="tr-TR" dirty="0" err="1" smtClean="0"/>
              <a:t>evidence</a:t>
            </a:r>
            <a:r>
              <a:rPr lang="tr-TR" dirty="0" smtClean="0"/>
              <a:t> </a:t>
            </a:r>
            <a:r>
              <a:rPr lang="en-US" dirty="0" smtClean="0"/>
              <a:t>of </a:t>
            </a:r>
            <a:r>
              <a:rPr lang="en-US" dirty="0"/>
              <a:t>efficacy. </a:t>
            </a:r>
            <a:endParaRPr lang="tr-TR" dirty="0" smtClean="0"/>
          </a:p>
          <a:p>
            <a:r>
              <a:rPr lang="en-US" dirty="0" smtClean="0"/>
              <a:t>Recommend </a:t>
            </a:r>
            <a:r>
              <a:rPr lang="en-US" dirty="0"/>
              <a:t>with caution: </a:t>
            </a:r>
            <a:endParaRPr lang="tr-TR" dirty="0" smtClean="0"/>
          </a:p>
          <a:p>
            <a:r>
              <a:rPr lang="en-US" dirty="0" smtClean="0"/>
              <a:t>Some </a:t>
            </a:r>
            <a:r>
              <a:rPr lang="en-US" dirty="0"/>
              <a:t>therapies that may be beneficial for alleviating VMS are weight loss</a:t>
            </a:r>
            <a:r>
              <a:rPr lang="en-US" dirty="0" smtClean="0"/>
              <a:t>,</a:t>
            </a:r>
            <a:r>
              <a:rPr lang="tr-TR" dirty="0" smtClean="0"/>
              <a:t> </a:t>
            </a:r>
            <a:r>
              <a:rPr lang="en-US" dirty="0" smtClean="0"/>
              <a:t>mindfulness-based </a:t>
            </a:r>
            <a:r>
              <a:rPr lang="en-US" dirty="0"/>
              <a:t>stress reduction, the S-</a:t>
            </a:r>
            <a:r>
              <a:rPr lang="en-US" dirty="0" err="1"/>
              <a:t>equol</a:t>
            </a:r>
            <a:r>
              <a:rPr lang="en-US" dirty="0"/>
              <a:t> derivatives of soy </a:t>
            </a:r>
            <a:r>
              <a:rPr lang="en-US" dirty="0" err="1"/>
              <a:t>isoflavones</a:t>
            </a:r>
            <a:r>
              <a:rPr lang="en-US" dirty="0"/>
              <a:t>, and </a:t>
            </a:r>
            <a:r>
              <a:rPr lang="en-US" dirty="0" err="1"/>
              <a:t>stellate</a:t>
            </a:r>
            <a:r>
              <a:rPr lang="en-US" dirty="0"/>
              <a:t> ganglion block, </a:t>
            </a:r>
            <a:r>
              <a:rPr lang="en-US" dirty="0" smtClean="0"/>
              <a:t>but</a:t>
            </a:r>
            <a:r>
              <a:rPr lang="tr-TR" dirty="0" smtClean="0"/>
              <a:t> </a:t>
            </a:r>
            <a:r>
              <a:rPr lang="en-US" dirty="0" smtClean="0"/>
              <a:t>additional </a:t>
            </a:r>
            <a:r>
              <a:rPr lang="en-US" dirty="0"/>
              <a:t>studies of these therapies are warranted.</a:t>
            </a:r>
            <a:endParaRPr lang="tr-TR" dirty="0"/>
          </a:p>
        </p:txBody>
      </p:sp>
      <p:pic>
        <p:nvPicPr>
          <p:cNvPr id="4" name="Picture 4" descr="Nams-full color"/>
          <p:cNvPicPr>
            <a:picLocks noChangeAspect="1" noChangeArrowheads="1"/>
          </p:cNvPicPr>
          <p:nvPr/>
        </p:nvPicPr>
        <p:blipFill>
          <a:blip r:embed="rId2" cstate="print"/>
          <a:srcRect/>
          <a:stretch>
            <a:fillRect/>
          </a:stretch>
        </p:blipFill>
        <p:spPr bwMode="auto">
          <a:xfrm>
            <a:off x="8002588" y="5922963"/>
            <a:ext cx="987425" cy="839787"/>
          </a:xfrm>
          <a:prstGeom prst="rect">
            <a:avLst/>
          </a:prstGeom>
          <a:noFill/>
          <a:ln w="9525">
            <a:noFill/>
            <a:miter lim="800000"/>
            <a:headEnd/>
            <a:tailEnd/>
          </a:ln>
        </p:spPr>
      </p:pic>
      <p:cxnSp>
        <p:nvCxnSpPr>
          <p:cNvPr id="5" name="4 Düz Bağlayıcı"/>
          <p:cNvCxnSpPr/>
          <p:nvPr/>
        </p:nvCxnSpPr>
        <p:spPr>
          <a:xfrm>
            <a:off x="6588224" y="2564904"/>
            <a:ext cx="1296144"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7" name="6 Düz Bağlayıcı"/>
          <p:cNvCxnSpPr/>
          <p:nvPr/>
        </p:nvCxnSpPr>
        <p:spPr>
          <a:xfrm>
            <a:off x="899592" y="2924944"/>
            <a:ext cx="6264696"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9" name="8 Düz Bağlayıcı"/>
          <p:cNvCxnSpPr/>
          <p:nvPr/>
        </p:nvCxnSpPr>
        <p:spPr>
          <a:xfrm>
            <a:off x="899592" y="3212976"/>
            <a:ext cx="5688632"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11" name="10 Düz Bağlayıcı"/>
          <p:cNvCxnSpPr/>
          <p:nvPr/>
        </p:nvCxnSpPr>
        <p:spPr>
          <a:xfrm>
            <a:off x="2843808" y="5085184"/>
            <a:ext cx="5328592"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err="1" smtClean="0"/>
              <a:t>Non</a:t>
            </a:r>
            <a:r>
              <a:rPr lang="tr-TR" dirty="0" smtClean="0"/>
              <a:t>-</a:t>
            </a:r>
            <a:r>
              <a:rPr lang="tr-TR" dirty="0" err="1" smtClean="0"/>
              <a:t>hormonal</a:t>
            </a:r>
            <a:r>
              <a:rPr lang="tr-TR" dirty="0" smtClean="0"/>
              <a:t> </a:t>
            </a:r>
            <a:r>
              <a:rPr lang="tr-TR" dirty="0" err="1" smtClean="0"/>
              <a:t>management</a:t>
            </a:r>
            <a:r>
              <a:rPr lang="tr-TR" dirty="0" smtClean="0"/>
              <a:t> of VMS</a:t>
            </a:r>
            <a:endParaRPr lang="tr-TR" dirty="0"/>
          </a:p>
        </p:txBody>
      </p:sp>
      <p:sp>
        <p:nvSpPr>
          <p:cNvPr id="3" name="2 İçerik Yer Tutucusu"/>
          <p:cNvSpPr>
            <a:spLocks noGrp="1"/>
          </p:cNvSpPr>
          <p:nvPr>
            <p:ph idx="1"/>
          </p:nvPr>
        </p:nvSpPr>
        <p:spPr/>
        <p:txBody>
          <a:bodyPr/>
          <a:lstStyle/>
          <a:p>
            <a:r>
              <a:rPr lang="tr-TR" dirty="0" err="1" smtClean="0"/>
              <a:t>Selective</a:t>
            </a:r>
            <a:r>
              <a:rPr lang="tr-TR" dirty="0" smtClean="0"/>
              <a:t> </a:t>
            </a:r>
            <a:r>
              <a:rPr lang="tr-TR" dirty="0" err="1" smtClean="0"/>
              <a:t>serotonin</a:t>
            </a:r>
            <a:r>
              <a:rPr lang="tr-TR" dirty="0" smtClean="0"/>
              <a:t>-</a:t>
            </a:r>
            <a:r>
              <a:rPr lang="tr-TR" dirty="0" err="1" smtClean="0"/>
              <a:t>reuptake</a:t>
            </a:r>
            <a:r>
              <a:rPr lang="tr-TR" dirty="0" smtClean="0"/>
              <a:t> </a:t>
            </a:r>
            <a:r>
              <a:rPr lang="tr-TR" dirty="0" err="1" smtClean="0"/>
              <a:t>inhibitors</a:t>
            </a:r>
            <a:r>
              <a:rPr lang="tr-TR" dirty="0" smtClean="0"/>
              <a:t> (</a:t>
            </a:r>
            <a:r>
              <a:rPr lang="tr-TR" dirty="0" err="1" smtClean="0"/>
              <a:t>SSRIs</a:t>
            </a:r>
            <a:r>
              <a:rPr lang="tr-TR" dirty="0" smtClean="0"/>
              <a:t>), </a:t>
            </a:r>
            <a:r>
              <a:rPr lang="tr-TR" dirty="0" err="1" smtClean="0"/>
              <a:t>serotonin</a:t>
            </a:r>
            <a:r>
              <a:rPr lang="tr-TR" dirty="0" smtClean="0"/>
              <a:t> </a:t>
            </a:r>
            <a:r>
              <a:rPr lang="tr-TR" dirty="0" err="1" smtClean="0"/>
              <a:t>norepinephrine</a:t>
            </a:r>
            <a:r>
              <a:rPr lang="tr-TR" dirty="0" smtClean="0"/>
              <a:t>-</a:t>
            </a:r>
            <a:r>
              <a:rPr lang="tr-TR" dirty="0" err="1" smtClean="0"/>
              <a:t>reuptake</a:t>
            </a:r>
            <a:r>
              <a:rPr lang="tr-TR" dirty="0" smtClean="0"/>
              <a:t> </a:t>
            </a:r>
            <a:r>
              <a:rPr lang="tr-TR" dirty="0" err="1" smtClean="0"/>
              <a:t>inhibitors</a:t>
            </a:r>
            <a:r>
              <a:rPr lang="tr-TR" dirty="0" smtClean="0"/>
              <a:t> (</a:t>
            </a:r>
            <a:r>
              <a:rPr lang="tr-TR" dirty="0" err="1" smtClean="0"/>
              <a:t>SNRIs</a:t>
            </a:r>
            <a:r>
              <a:rPr lang="tr-TR" dirty="0" smtClean="0"/>
              <a:t>) </a:t>
            </a:r>
            <a:r>
              <a:rPr lang="tr-TR" dirty="0" err="1" smtClean="0"/>
              <a:t>and</a:t>
            </a:r>
            <a:r>
              <a:rPr lang="tr-TR" dirty="0" smtClean="0"/>
              <a:t> </a:t>
            </a:r>
            <a:r>
              <a:rPr lang="tr-TR" dirty="0" err="1" smtClean="0"/>
              <a:t>gabapentin</a:t>
            </a:r>
            <a:r>
              <a:rPr lang="tr-TR" dirty="0" smtClean="0"/>
              <a:t> </a:t>
            </a:r>
            <a:r>
              <a:rPr lang="tr-TR" dirty="0" err="1" smtClean="0"/>
              <a:t>could</a:t>
            </a:r>
            <a:r>
              <a:rPr lang="tr-TR" dirty="0" smtClean="0"/>
              <a:t> be </a:t>
            </a:r>
            <a:r>
              <a:rPr lang="tr-TR" dirty="0" err="1" smtClean="0"/>
              <a:t>proposed</a:t>
            </a:r>
            <a:r>
              <a:rPr lang="tr-TR" dirty="0" smtClean="0"/>
              <a:t> as </a:t>
            </a:r>
            <a:r>
              <a:rPr lang="tr-TR" dirty="0" err="1" smtClean="0"/>
              <a:t>alternatives</a:t>
            </a:r>
            <a:r>
              <a:rPr lang="tr-TR" dirty="0" smtClean="0"/>
              <a:t> </a:t>
            </a:r>
            <a:r>
              <a:rPr lang="tr-TR" dirty="0" err="1" smtClean="0"/>
              <a:t>to</a:t>
            </a:r>
            <a:r>
              <a:rPr lang="tr-TR" dirty="0" smtClean="0"/>
              <a:t> MHT </a:t>
            </a:r>
            <a:r>
              <a:rPr lang="tr-TR" dirty="0" err="1" smtClean="0"/>
              <a:t>for</a:t>
            </a:r>
            <a:r>
              <a:rPr lang="tr-TR" dirty="0" smtClean="0"/>
              <a:t> </a:t>
            </a:r>
            <a:r>
              <a:rPr lang="tr-TR" dirty="0" err="1" smtClean="0"/>
              <a:t>menopausal</a:t>
            </a:r>
            <a:r>
              <a:rPr lang="tr-TR" dirty="0" smtClean="0"/>
              <a:t> </a:t>
            </a:r>
            <a:r>
              <a:rPr lang="tr-TR" dirty="0" err="1" smtClean="0"/>
              <a:t>symptoms</a:t>
            </a:r>
            <a:r>
              <a:rPr lang="tr-TR" dirty="0" smtClean="0"/>
              <a:t>, </a:t>
            </a:r>
            <a:r>
              <a:rPr lang="tr-TR" dirty="0" err="1" smtClean="0"/>
              <a:t>mainly</a:t>
            </a:r>
            <a:r>
              <a:rPr lang="tr-TR" dirty="0" smtClean="0"/>
              <a:t> hot </a:t>
            </a:r>
            <a:r>
              <a:rPr lang="tr-TR" dirty="0" err="1" smtClean="0"/>
              <a:t>flushes</a:t>
            </a:r>
            <a:r>
              <a:rPr lang="tr-TR" dirty="0" smtClean="0"/>
              <a:t>. </a:t>
            </a:r>
          </a:p>
          <a:p>
            <a:r>
              <a:rPr lang="tr-TR" dirty="0" err="1" smtClean="0"/>
              <a:t>Behavioral</a:t>
            </a:r>
            <a:r>
              <a:rPr lang="tr-TR" dirty="0" smtClean="0"/>
              <a:t> </a:t>
            </a:r>
            <a:r>
              <a:rPr lang="tr-TR" dirty="0" err="1" smtClean="0"/>
              <a:t>therapies</a:t>
            </a:r>
            <a:r>
              <a:rPr lang="tr-TR" dirty="0" smtClean="0"/>
              <a:t> </a:t>
            </a:r>
            <a:r>
              <a:rPr lang="tr-TR" dirty="0" err="1" smtClean="0"/>
              <a:t>and</a:t>
            </a:r>
            <a:r>
              <a:rPr lang="tr-TR" dirty="0" smtClean="0"/>
              <a:t> </a:t>
            </a:r>
            <a:r>
              <a:rPr lang="tr-TR" dirty="0" err="1" smtClean="0"/>
              <a:t>alternative</a:t>
            </a:r>
            <a:r>
              <a:rPr lang="tr-TR" dirty="0" smtClean="0"/>
              <a:t> </a:t>
            </a:r>
            <a:r>
              <a:rPr lang="tr-TR" dirty="0" err="1" smtClean="0"/>
              <a:t>medicine</a:t>
            </a:r>
            <a:r>
              <a:rPr lang="tr-TR" dirty="0" smtClean="0"/>
              <a:t> </a:t>
            </a:r>
            <a:r>
              <a:rPr lang="tr-TR" dirty="0" err="1" smtClean="0"/>
              <a:t>interventions</a:t>
            </a:r>
            <a:r>
              <a:rPr lang="tr-TR" dirty="0" smtClean="0"/>
              <a:t> </a:t>
            </a:r>
            <a:r>
              <a:rPr lang="tr-TR" dirty="0" err="1" smtClean="0"/>
              <a:t>have</a:t>
            </a:r>
            <a:r>
              <a:rPr lang="tr-TR" dirty="0" smtClean="0"/>
              <a:t> </a:t>
            </a:r>
            <a:r>
              <a:rPr lang="tr-TR" dirty="0" err="1" smtClean="0"/>
              <a:t>been</a:t>
            </a:r>
            <a:r>
              <a:rPr lang="tr-TR" dirty="0" smtClean="0"/>
              <a:t> </a:t>
            </a:r>
            <a:r>
              <a:rPr lang="tr-TR" dirty="0" err="1" smtClean="0"/>
              <a:t>tried</a:t>
            </a:r>
            <a:r>
              <a:rPr lang="tr-TR" dirty="0" smtClean="0"/>
              <a:t>, but </a:t>
            </a:r>
            <a:r>
              <a:rPr lang="tr-TR" dirty="0" err="1" smtClean="0"/>
              <a:t>the</a:t>
            </a:r>
            <a:r>
              <a:rPr lang="tr-TR" dirty="0" smtClean="0"/>
              <a:t> </a:t>
            </a:r>
            <a:r>
              <a:rPr lang="tr-TR" dirty="0" err="1" smtClean="0"/>
              <a:t>available</a:t>
            </a:r>
            <a:r>
              <a:rPr lang="tr-TR" dirty="0" smtClean="0"/>
              <a:t> </a:t>
            </a:r>
            <a:r>
              <a:rPr lang="tr-TR" dirty="0" err="1" smtClean="0"/>
              <a:t>evidence</a:t>
            </a:r>
            <a:r>
              <a:rPr lang="tr-TR" dirty="0" smtClean="0"/>
              <a:t> is </a:t>
            </a:r>
            <a:r>
              <a:rPr lang="tr-TR" dirty="0" err="1" smtClean="0"/>
              <a:t>still</a:t>
            </a:r>
            <a:r>
              <a:rPr lang="tr-TR" dirty="0" smtClean="0"/>
              <a:t> </a:t>
            </a:r>
            <a:r>
              <a:rPr lang="tr-TR" dirty="0" err="1" smtClean="0"/>
              <a:t>limited</a:t>
            </a:r>
            <a:r>
              <a:rPr lang="tr-TR" dirty="0" smtClean="0"/>
              <a:t>.</a:t>
            </a:r>
            <a:endParaRPr lang="tr-TR" dirty="0"/>
          </a:p>
        </p:txBody>
      </p:sp>
      <p:pic>
        <p:nvPicPr>
          <p:cNvPr id="4" name="3 Resim" descr="emas.jpg"/>
          <p:cNvPicPr>
            <a:picLocks noChangeAspect="1"/>
          </p:cNvPicPr>
          <p:nvPr/>
        </p:nvPicPr>
        <p:blipFill>
          <a:blip r:embed="rId2" cstate="print"/>
          <a:stretch>
            <a:fillRect/>
          </a:stretch>
        </p:blipFill>
        <p:spPr>
          <a:xfrm>
            <a:off x="7884368" y="5949280"/>
            <a:ext cx="1063503" cy="727660"/>
          </a:xfrm>
          <a:prstGeom prst="rect">
            <a:avLst/>
          </a:prstGeom>
        </p:spPr>
      </p:pic>
      <p:cxnSp>
        <p:nvCxnSpPr>
          <p:cNvPr id="5" name="4 Düz Bağlayıcı"/>
          <p:cNvCxnSpPr/>
          <p:nvPr/>
        </p:nvCxnSpPr>
        <p:spPr>
          <a:xfrm>
            <a:off x="899592" y="2060848"/>
            <a:ext cx="7488832"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7" name="6 Düz Bağlayıcı"/>
          <p:cNvCxnSpPr/>
          <p:nvPr/>
        </p:nvCxnSpPr>
        <p:spPr>
          <a:xfrm>
            <a:off x="899592" y="2564904"/>
            <a:ext cx="7488832"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9" name="8 Düz Bağlayıcı"/>
          <p:cNvCxnSpPr/>
          <p:nvPr/>
        </p:nvCxnSpPr>
        <p:spPr>
          <a:xfrm>
            <a:off x="899592" y="3068960"/>
            <a:ext cx="3816424"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cover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066800" y="381000"/>
            <a:ext cx="7924800" cy="685800"/>
          </a:xfrm>
        </p:spPr>
        <p:txBody>
          <a:bodyPr>
            <a:noAutofit/>
          </a:bodyPr>
          <a:lstStyle/>
          <a:p>
            <a:pPr eaLnBrk="1" fontAlgn="auto" hangingPunct="1">
              <a:spcAft>
                <a:spcPts val="0"/>
              </a:spcAft>
              <a:defRPr/>
            </a:pPr>
            <a:r>
              <a:rPr lang="en-US" sz="4400" dirty="0" smtClean="0"/>
              <a:t>HT &amp; </a:t>
            </a:r>
            <a:r>
              <a:rPr lang="en-US" sz="4400" cap="none" dirty="0" smtClean="0"/>
              <a:t>Vaginal Symptoms</a:t>
            </a:r>
          </a:p>
        </p:txBody>
      </p:sp>
      <p:sp>
        <p:nvSpPr>
          <p:cNvPr id="14339" name="Rectangle 3"/>
          <p:cNvSpPr>
            <a:spLocks noGrp="1" noChangeArrowheads="1"/>
          </p:cNvSpPr>
          <p:nvPr>
            <p:ph idx="1"/>
          </p:nvPr>
        </p:nvSpPr>
        <p:spPr>
          <a:xfrm>
            <a:off x="504825" y="1371600"/>
            <a:ext cx="8181975" cy="5029200"/>
          </a:xfrm>
        </p:spPr>
        <p:txBody>
          <a:bodyPr/>
          <a:lstStyle/>
          <a:p>
            <a:pPr eaLnBrk="1" hangingPunct="1">
              <a:buFont typeface="Wingdings" pitchFamily="2" charset="2"/>
              <a:buChar char="n"/>
            </a:pPr>
            <a:r>
              <a:rPr lang="en-US" dirty="0" smtClean="0"/>
              <a:t>ET is most effective treatment of moderate to severe symptoms of </a:t>
            </a:r>
            <a:r>
              <a:rPr lang="en-US" dirty="0" err="1" smtClean="0"/>
              <a:t>vulvar</a:t>
            </a:r>
            <a:r>
              <a:rPr lang="en-US" dirty="0" smtClean="0"/>
              <a:t> and vaginal atrophy</a:t>
            </a:r>
          </a:p>
          <a:p>
            <a:pPr eaLnBrk="1" hangingPunct="1">
              <a:buFont typeface="Wingdings" pitchFamily="2" charset="2"/>
              <a:buChar char="n"/>
            </a:pPr>
            <a:r>
              <a:rPr lang="en-US" dirty="0" smtClean="0"/>
              <a:t>Many systemic HT and local vaginal ET products are available for treating one </a:t>
            </a:r>
            <a:br>
              <a:rPr lang="en-US" dirty="0" smtClean="0"/>
            </a:br>
            <a:r>
              <a:rPr lang="en-US" dirty="0" smtClean="0"/>
              <a:t>or both of these symptoms</a:t>
            </a:r>
          </a:p>
          <a:p>
            <a:pPr eaLnBrk="1" hangingPunct="1">
              <a:buFont typeface="Wingdings" pitchFamily="2" charset="2"/>
              <a:buChar char="n"/>
            </a:pPr>
            <a:endParaRPr lang="en-US" dirty="0" smtClean="0"/>
          </a:p>
          <a:p>
            <a:pPr eaLnBrk="1" hangingPunct="1"/>
            <a:endParaRPr lang="en-US" dirty="0" smtClean="0"/>
          </a:p>
        </p:txBody>
      </p:sp>
      <p:pic>
        <p:nvPicPr>
          <p:cNvPr id="14340" name="Picture 4" descr="Nams-full color"/>
          <p:cNvPicPr>
            <a:picLocks noChangeAspect="1" noChangeArrowheads="1"/>
          </p:cNvPicPr>
          <p:nvPr/>
        </p:nvPicPr>
        <p:blipFill>
          <a:blip r:embed="rId2" cstate="print"/>
          <a:srcRect/>
          <a:stretch>
            <a:fillRect/>
          </a:stretch>
        </p:blipFill>
        <p:spPr bwMode="auto">
          <a:xfrm>
            <a:off x="8002588" y="5922963"/>
            <a:ext cx="987425" cy="839787"/>
          </a:xfrm>
          <a:prstGeom prst="rect">
            <a:avLst/>
          </a:prstGeom>
          <a:noFill/>
          <a:ln w="9525">
            <a:noFill/>
            <a:miter lim="800000"/>
            <a:headEnd/>
            <a:tailEnd/>
          </a:ln>
        </p:spPr>
      </p:pic>
      <p:sp>
        <p:nvSpPr>
          <p:cNvPr id="14341" name="Text Box 6"/>
          <p:cNvSpPr txBox="1">
            <a:spLocks noChangeArrowheads="1"/>
          </p:cNvSpPr>
          <p:nvPr/>
        </p:nvSpPr>
        <p:spPr bwMode="auto">
          <a:xfrm>
            <a:off x="228600" y="6477000"/>
            <a:ext cx="5791200" cy="366713"/>
          </a:xfrm>
          <a:prstGeom prst="rect">
            <a:avLst/>
          </a:prstGeom>
          <a:noFill/>
          <a:ln w="9525">
            <a:noFill/>
            <a:miter lim="800000"/>
            <a:headEnd/>
            <a:tailEnd/>
          </a:ln>
        </p:spPr>
        <p:txBody>
          <a:bodyPr>
            <a:spAutoFit/>
          </a:bodyPr>
          <a:lstStyle/>
          <a:p>
            <a:pPr>
              <a:spcBef>
                <a:spcPct val="50000"/>
              </a:spcBef>
            </a:pPr>
            <a:r>
              <a:rPr lang="en-US"/>
              <a:t>NAMS position statement. </a:t>
            </a:r>
            <a:r>
              <a:rPr lang="en-US" i="1"/>
              <a:t>Menopause</a:t>
            </a:r>
            <a:r>
              <a:rPr lang="en-US"/>
              <a:t> 2012. </a:t>
            </a:r>
          </a:p>
        </p:txBody>
      </p:sp>
      <p:cxnSp>
        <p:nvCxnSpPr>
          <p:cNvPr id="6" name="5 Düz Bağlayıcı"/>
          <p:cNvCxnSpPr/>
          <p:nvPr/>
        </p:nvCxnSpPr>
        <p:spPr>
          <a:xfrm>
            <a:off x="4716016" y="3429000"/>
            <a:ext cx="2376264"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7" name="6 Düz Bağlayıcı"/>
          <p:cNvCxnSpPr/>
          <p:nvPr/>
        </p:nvCxnSpPr>
        <p:spPr>
          <a:xfrm>
            <a:off x="1907704" y="3429000"/>
            <a:ext cx="2016224"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7139136" cy="1295400"/>
          </a:xfrm>
        </p:spPr>
        <p:txBody>
          <a:bodyPr/>
          <a:lstStyle/>
          <a:p>
            <a:r>
              <a:rPr lang="en-GB" sz="3200" b="0" dirty="0" smtClean="0"/>
              <a:t>Low-dose vaginal estrogens for postmenopausal vaginal atrophy</a:t>
            </a:r>
            <a:endParaRPr lang="en-GB" sz="3200" b="0" dirty="0"/>
          </a:p>
        </p:txBody>
      </p:sp>
      <p:sp>
        <p:nvSpPr>
          <p:cNvPr id="3" name="Content Placeholder 2"/>
          <p:cNvSpPr>
            <a:spLocks noGrp="1"/>
          </p:cNvSpPr>
          <p:nvPr>
            <p:ph idx="1"/>
          </p:nvPr>
        </p:nvSpPr>
        <p:spPr/>
        <p:txBody>
          <a:bodyPr/>
          <a:lstStyle/>
          <a:p>
            <a:r>
              <a:rPr lang="en-GB" dirty="0" smtClean="0">
                <a:solidFill>
                  <a:schemeClr val="tx2"/>
                </a:solidFill>
              </a:rPr>
              <a:t>Symptoms of urogenital atrophy  are common in postmenopausal women and adversely affect quality of life.</a:t>
            </a:r>
          </a:p>
          <a:p>
            <a:r>
              <a:rPr lang="en-GB" dirty="0" smtClean="0">
                <a:solidFill>
                  <a:schemeClr val="tx2"/>
                </a:solidFill>
              </a:rPr>
              <a:t>It is a chronic condition</a:t>
            </a:r>
          </a:p>
          <a:p>
            <a:r>
              <a:rPr lang="en-GB" dirty="0" smtClean="0">
                <a:solidFill>
                  <a:schemeClr val="tx2"/>
                </a:solidFill>
              </a:rPr>
              <a:t>Around 1 in 2 postmenopausal women affected.</a:t>
            </a:r>
          </a:p>
          <a:p>
            <a:pPr>
              <a:buNone/>
            </a:pPr>
            <a:r>
              <a:rPr lang="en-GB" sz="1200" dirty="0" err="1" smtClean="0">
                <a:solidFill>
                  <a:schemeClr val="tx2"/>
                </a:solidFill>
              </a:rPr>
              <a:t>Nappi</a:t>
            </a:r>
            <a:r>
              <a:rPr lang="en-GB" sz="1200" dirty="0" smtClean="0">
                <a:solidFill>
                  <a:schemeClr val="tx2"/>
                </a:solidFill>
              </a:rPr>
              <a:t> et al. The CLOSER survey: Impact of postmenopausal vaginal discomfort on relationships between women and</a:t>
            </a:r>
          </a:p>
          <a:p>
            <a:pPr>
              <a:buNone/>
            </a:pPr>
            <a:r>
              <a:rPr lang="en-GB" sz="1200" dirty="0" smtClean="0">
                <a:solidFill>
                  <a:schemeClr val="tx2"/>
                </a:solidFill>
              </a:rPr>
              <a:t>their partners in Northern and Southern Europe. Maturitas. 2013 ;75:373-9.</a:t>
            </a:r>
          </a:p>
          <a:p>
            <a:pPr>
              <a:buNone/>
            </a:pPr>
            <a:r>
              <a:rPr lang="en-GB" sz="1200" dirty="0" err="1" smtClean="0">
                <a:solidFill>
                  <a:schemeClr val="tx2"/>
                </a:solidFill>
              </a:rPr>
              <a:t>Nappi</a:t>
            </a:r>
            <a:r>
              <a:rPr lang="en-GB" sz="1200" dirty="0" smtClean="0">
                <a:solidFill>
                  <a:schemeClr val="tx2"/>
                </a:solidFill>
              </a:rPr>
              <a:t> RE, </a:t>
            </a:r>
            <a:r>
              <a:rPr lang="en-GB" sz="1200" dirty="0" err="1" smtClean="0">
                <a:solidFill>
                  <a:schemeClr val="tx2"/>
                </a:solidFill>
              </a:rPr>
              <a:t>Kokot-Kierepa</a:t>
            </a:r>
            <a:r>
              <a:rPr lang="en-GB" sz="1200" dirty="0" smtClean="0">
                <a:solidFill>
                  <a:schemeClr val="tx2"/>
                </a:solidFill>
              </a:rPr>
              <a:t> M. Women's voices in the menopause: results from an international survey on vaginal atrophy. Maturitas. 2010;67:233–238.</a:t>
            </a:r>
          </a:p>
          <a:p>
            <a:pPr>
              <a:buNone/>
            </a:pPr>
            <a:r>
              <a:rPr lang="en-GB" sz="1200" dirty="0" err="1" smtClean="0">
                <a:solidFill>
                  <a:schemeClr val="tx2"/>
                </a:solidFill>
              </a:rPr>
              <a:t>Pastore</a:t>
            </a:r>
            <a:r>
              <a:rPr lang="en-GB" sz="1200" dirty="0" smtClean="0">
                <a:solidFill>
                  <a:schemeClr val="tx2"/>
                </a:solidFill>
              </a:rPr>
              <a:t> et al. Self-reported </a:t>
            </a:r>
            <a:r>
              <a:rPr lang="en-GB" sz="1200" dirty="0" err="1" smtClean="0">
                <a:solidFill>
                  <a:schemeClr val="tx2"/>
                </a:solidFill>
              </a:rPr>
              <a:t>urogenital</a:t>
            </a:r>
            <a:r>
              <a:rPr lang="en-GB" sz="1200" dirty="0" smtClean="0">
                <a:solidFill>
                  <a:schemeClr val="tx2"/>
                </a:solidFill>
              </a:rPr>
              <a:t> symptoms in postmenopausal women: women's health initiative. </a:t>
            </a:r>
            <a:r>
              <a:rPr lang="fr-FR" sz="1200" dirty="0" smtClean="0">
                <a:solidFill>
                  <a:schemeClr val="tx2"/>
                </a:solidFill>
              </a:rPr>
              <a:t>Maturitas. 2004;49:292–303.</a:t>
            </a:r>
            <a:endParaRPr lang="en-GB" sz="1200" dirty="0" smtClean="0">
              <a:solidFill>
                <a:schemeClr val="tx2"/>
              </a:solidFill>
            </a:endParaRPr>
          </a:p>
          <a:p>
            <a:endParaRPr lang="en-GB" dirty="0"/>
          </a:p>
        </p:txBody>
      </p:sp>
      <p:pic>
        <p:nvPicPr>
          <p:cNvPr id="4" name="3 Resim" descr="emas.jpg"/>
          <p:cNvPicPr>
            <a:picLocks noChangeAspect="1"/>
          </p:cNvPicPr>
          <p:nvPr/>
        </p:nvPicPr>
        <p:blipFill>
          <a:blip r:embed="rId2" cstate="print"/>
          <a:stretch>
            <a:fillRect/>
          </a:stretch>
        </p:blipFill>
        <p:spPr>
          <a:xfrm>
            <a:off x="7884368" y="5949280"/>
            <a:ext cx="1063503" cy="727660"/>
          </a:xfrm>
          <a:prstGeom prst="rect">
            <a:avLst/>
          </a:prstGeom>
        </p:spPr>
      </p:pic>
      <p:cxnSp>
        <p:nvCxnSpPr>
          <p:cNvPr id="5" name="4 Düz Bağlayıcı"/>
          <p:cNvCxnSpPr/>
          <p:nvPr/>
        </p:nvCxnSpPr>
        <p:spPr>
          <a:xfrm>
            <a:off x="2195736" y="4221088"/>
            <a:ext cx="936104"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6" name="5 Düz Bağlayıcı"/>
          <p:cNvCxnSpPr/>
          <p:nvPr/>
        </p:nvCxnSpPr>
        <p:spPr>
          <a:xfrm>
            <a:off x="1763688" y="3068960"/>
            <a:ext cx="2376264"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sh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7139136" cy="1295400"/>
          </a:xfrm>
        </p:spPr>
        <p:txBody>
          <a:bodyPr>
            <a:normAutofit fontScale="90000"/>
          </a:bodyPr>
          <a:lstStyle/>
          <a:p>
            <a:r>
              <a:rPr lang="en-GB" sz="3200" b="0" dirty="0" smtClean="0"/>
              <a:t>Postmenopausal vaginal atrophy: effects on relationships and partners CLOSER survey</a:t>
            </a:r>
            <a:endParaRPr lang="en-GB" sz="3200" b="0" dirty="0"/>
          </a:p>
        </p:txBody>
      </p:sp>
      <p:sp>
        <p:nvSpPr>
          <p:cNvPr id="3" name="Content Placeholder 2"/>
          <p:cNvSpPr>
            <a:spLocks noGrp="1"/>
          </p:cNvSpPr>
          <p:nvPr>
            <p:ph idx="1"/>
          </p:nvPr>
        </p:nvSpPr>
        <p:spPr/>
        <p:txBody>
          <a:bodyPr/>
          <a:lstStyle/>
          <a:p>
            <a:r>
              <a:rPr lang="en-GB" sz="1800" dirty="0" smtClean="0">
                <a:solidFill>
                  <a:schemeClr val="tx2"/>
                </a:solidFill>
              </a:rPr>
              <a:t>1600 women and 1600 men from Northern Europe and 1000 women and 1000 men from Southern Europe. </a:t>
            </a:r>
          </a:p>
          <a:p>
            <a:r>
              <a:rPr lang="en-GB" sz="1800" dirty="0" smtClean="0">
                <a:solidFill>
                  <a:srgbClr val="FF0000"/>
                </a:solidFill>
              </a:rPr>
              <a:t>Worry that vaginal discomfort </a:t>
            </a:r>
            <a:r>
              <a:rPr lang="en-GB" sz="1800" dirty="0" smtClean="0">
                <a:solidFill>
                  <a:schemeClr val="tx2"/>
                </a:solidFill>
              </a:rPr>
              <a:t>would never go away was expressed by 28% and 38% of women in Northern and Southern Europe, while 21% and 27% worried that vaginal discomfort would ruin their future sex lives. </a:t>
            </a:r>
          </a:p>
          <a:p>
            <a:r>
              <a:rPr lang="en-GB" sz="1800" dirty="0" smtClean="0">
                <a:solidFill>
                  <a:schemeClr val="tx2"/>
                </a:solidFill>
              </a:rPr>
              <a:t>Half of women who </a:t>
            </a:r>
            <a:r>
              <a:rPr lang="en-GB" sz="1800" dirty="0" smtClean="0">
                <a:solidFill>
                  <a:srgbClr val="FF0000"/>
                </a:solidFill>
              </a:rPr>
              <a:t>avoided intimacy </a:t>
            </a:r>
            <a:r>
              <a:rPr lang="en-GB" sz="1800" dirty="0" smtClean="0">
                <a:solidFill>
                  <a:schemeClr val="tx2"/>
                </a:solidFill>
              </a:rPr>
              <a:t>worried about painful sex. </a:t>
            </a:r>
          </a:p>
          <a:p>
            <a:r>
              <a:rPr lang="en-GB" sz="1800" dirty="0" smtClean="0">
                <a:solidFill>
                  <a:srgbClr val="FF0000"/>
                </a:solidFill>
              </a:rPr>
              <a:t>Among men, 86% wanted their partner to talk about symptoms</a:t>
            </a:r>
            <a:r>
              <a:rPr lang="en-GB" sz="1800" dirty="0" smtClean="0">
                <a:solidFill>
                  <a:schemeClr val="tx2"/>
                </a:solidFill>
              </a:rPr>
              <a:t>; two-thirds felt comfortable with this. Men with partners who avoided intimacy recognised that worry about painful sex was the main reason. </a:t>
            </a:r>
          </a:p>
          <a:p>
            <a:r>
              <a:rPr lang="en-GB" sz="1800" dirty="0" smtClean="0">
                <a:solidFill>
                  <a:schemeClr val="tx2"/>
                </a:solidFill>
              </a:rPr>
              <a:t>Vaginal discomfort impaired </a:t>
            </a:r>
            <a:r>
              <a:rPr lang="en-GB" sz="1800" dirty="0" smtClean="0">
                <a:solidFill>
                  <a:srgbClr val="FF0000"/>
                </a:solidFill>
              </a:rPr>
              <a:t>self-esteem and emotional wellbeing </a:t>
            </a:r>
            <a:r>
              <a:rPr lang="en-GB" sz="1800" dirty="0" smtClean="0">
                <a:solidFill>
                  <a:schemeClr val="tx2"/>
                </a:solidFill>
              </a:rPr>
              <a:t>among women.</a:t>
            </a:r>
          </a:p>
          <a:p>
            <a:r>
              <a:rPr lang="en-GB" sz="1800" dirty="0" smtClean="0">
                <a:solidFill>
                  <a:srgbClr val="FF0000"/>
                </a:solidFill>
              </a:rPr>
              <a:t>Local oestrogen treatment </a:t>
            </a:r>
            <a:r>
              <a:rPr lang="en-GB" sz="1800" dirty="0" smtClean="0">
                <a:solidFill>
                  <a:schemeClr val="tx2"/>
                </a:solidFill>
              </a:rPr>
              <a:t>improved relationships, particularly in Southern Europe. </a:t>
            </a:r>
          </a:p>
          <a:p>
            <a:pPr>
              <a:buNone/>
            </a:pPr>
            <a:r>
              <a:rPr lang="en-GB" sz="1200" dirty="0" err="1" smtClean="0">
                <a:solidFill>
                  <a:schemeClr val="tx2"/>
                </a:solidFill>
              </a:rPr>
              <a:t>Nappi</a:t>
            </a:r>
            <a:r>
              <a:rPr lang="en-GB" sz="1200" dirty="0" smtClean="0">
                <a:solidFill>
                  <a:schemeClr val="tx2"/>
                </a:solidFill>
              </a:rPr>
              <a:t> et al. The CLOSER survey: Impact of postmenopausal vaginal discomfort on relationships between women and</a:t>
            </a:r>
          </a:p>
          <a:p>
            <a:pPr>
              <a:buNone/>
            </a:pPr>
            <a:r>
              <a:rPr lang="en-GB" sz="1200" dirty="0" smtClean="0">
                <a:solidFill>
                  <a:schemeClr val="tx2"/>
                </a:solidFill>
              </a:rPr>
              <a:t>their partners in Northern and Southern Europe. Maturitas. 2013 ;75:373-9.</a:t>
            </a:r>
          </a:p>
          <a:p>
            <a:endParaRPr lang="en-GB" dirty="0"/>
          </a:p>
        </p:txBody>
      </p:sp>
      <p:pic>
        <p:nvPicPr>
          <p:cNvPr id="4" name="3 Resim" descr="emas.jpg"/>
          <p:cNvPicPr>
            <a:picLocks noChangeAspect="1"/>
          </p:cNvPicPr>
          <p:nvPr/>
        </p:nvPicPr>
        <p:blipFill>
          <a:blip r:embed="rId2" cstate="print"/>
          <a:stretch>
            <a:fillRect/>
          </a:stretch>
        </p:blipFill>
        <p:spPr>
          <a:xfrm>
            <a:off x="7884368" y="5949280"/>
            <a:ext cx="1063503" cy="727660"/>
          </a:xfrm>
          <a:prstGeom prst="rect">
            <a:avLst/>
          </a:prstGeom>
        </p:spPr>
      </p:pic>
      <p:cxnSp>
        <p:nvCxnSpPr>
          <p:cNvPr id="5" name="4 Düz Bağlayıcı"/>
          <p:cNvCxnSpPr/>
          <p:nvPr/>
        </p:nvCxnSpPr>
        <p:spPr>
          <a:xfrm>
            <a:off x="3203848" y="3068960"/>
            <a:ext cx="2448272"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cover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z="4000" b="0" dirty="0" smtClean="0"/>
              <a:t>Low-dose vaginal estrogens for postmenopausal vaginal atrophy</a:t>
            </a:r>
            <a:endParaRPr lang="en-GB" dirty="0"/>
          </a:p>
        </p:txBody>
      </p:sp>
      <p:sp>
        <p:nvSpPr>
          <p:cNvPr id="3" name="Content Placeholder 2"/>
          <p:cNvSpPr>
            <a:spLocks noGrp="1"/>
          </p:cNvSpPr>
          <p:nvPr>
            <p:ph idx="1"/>
          </p:nvPr>
        </p:nvSpPr>
        <p:spPr/>
        <p:txBody>
          <a:bodyPr/>
          <a:lstStyle/>
          <a:p>
            <a:r>
              <a:rPr lang="en-GB" sz="1800" dirty="0" smtClean="0">
                <a:solidFill>
                  <a:schemeClr val="tx2"/>
                </a:solidFill>
              </a:rPr>
              <a:t>Low dose vaginal estrogens are effective.</a:t>
            </a:r>
          </a:p>
          <a:p>
            <a:r>
              <a:rPr lang="en-GB" sz="1800" dirty="0" smtClean="0">
                <a:solidFill>
                  <a:schemeClr val="tx2"/>
                </a:solidFill>
              </a:rPr>
              <a:t>As well as increasing the Vaginal Maturation Index, estrogen lowers vaginal pH, increases </a:t>
            </a:r>
            <a:r>
              <a:rPr lang="en-GB" sz="1800" dirty="0" err="1" smtClean="0">
                <a:solidFill>
                  <a:schemeClr val="tx2"/>
                </a:solidFill>
              </a:rPr>
              <a:t>subepithelial</a:t>
            </a:r>
            <a:r>
              <a:rPr lang="en-GB" sz="1800" dirty="0" smtClean="0">
                <a:solidFill>
                  <a:schemeClr val="tx2"/>
                </a:solidFill>
              </a:rPr>
              <a:t> capillary growth, thickens the epithelium, raises the level of vaginal secretions, increases the </a:t>
            </a:r>
            <a:r>
              <a:rPr lang="en-GB" sz="1800" dirty="0" err="1" smtClean="0">
                <a:solidFill>
                  <a:schemeClr val="tx2"/>
                </a:solidFill>
              </a:rPr>
              <a:t>transvaginal</a:t>
            </a:r>
            <a:r>
              <a:rPr lang="en-GB" sz="1800" dirty="0" smtClean="0">
                <a:solidFill>
                  <a:schemeClr val="tx2"/>
                </a:solidFill>
              </a:rPr>
              <a:t> potential difference and reduces autonomic and sensory vaginal </a:t>
            </a:r>
            <a:r>
              <a:rPr lang="en-GB" sz="1800" dirty="0" err="1" smtClean="0">
                <a:solidFill>
                  <a:schemeClr val="tx2"/>
                </a:solidFill>
              </a:rPr>
              <a:t>innervation</a:t>
            </a:r>
            <a:r>
              <a:rPr lang="en-GB" sz="1800" dirty="0" smtClean="0">
                <a:solidFill>
                  <a:schemeClr val="tx2"/>
                </a:solidFill>
              </a:rPr>
              <a:t> density. </a:t>
            </a:r>
          </a:p>
          <a:p>
            <a:r>
              <a:rPr lang="en-GB" sz="1800" dirty="0" smtClean="0">
                <a:solidFill>
                  <a:schemeClr val="tx2"/>
                </a:solidFill>
              </a:rPr>
              <a:t>There is </a:t>
            </a:r>
            <a:r>
              <a:rPr lang="en-GB" sz="1800" dirty="0" smtClean="0">
                <a:solidFill>
                  <a:srgbClr val="FF0000"/>
                </a:solidFill>
              </a:rPr>
              <a:t>no need for added </a:t>
            </a:r>
            <a:r>
              <a:rPr lang="en-GB" sz="1800" dirty="0" err="1" smtClean="0">
                <a:solidFill>
                  <a:srgbClr val="FF0000"/>
                </a:solidFill>
              </a:rPr>
              <a:t>progestogens</a:t>
            </a:r>
            <a:r>
              <a:rPr lang="en-GB" sz="1800" dirty="0" smtClean="0">
                <a:solidFill>
                  <a:srgbClr val="FF0000"/>
                </a:solidFill>
              </a:rPr>
              <a:t> </a:t>
            </a:r>
            <a:r>
              <a:rPr lang="en-GB" sz="1800" dirty="0" smtClean="0">
                <a:solidFill>
                  <a:schemeClr val="tx2"/>
                </a:solidFill>
              </a:rPr>
              <a:t>for endometrial protection if topical estrogens are used in the recommended doses.</a:t>
            </a:r>
          </a:p>
          <a:p>
            <a:r>
              <a:rPr lang="en-GB" sz="1800" dirty="0" smtClean="0">
                <a:solidFill>
                  <a:schemeClr val="tx2"/>
                </a:solidFill>
              </a:rPr>
              <a:t>There are safety concerns about topical estrogens in postmenopausal women taking </a:t>
            </a:r>
            <a:r>
              <a:rPr lang="en-GB" sz="1800" dirty="0" smtClean="0">
                <a:solidFill>
                  <a:srgbClr val="FF0000"/>
                </a:solidFill>
              </a:rPr>
              <a:t>adjuvant </a:t>
            </a:r>
            <a:r>
              <a:rPr lang="en-GB" sz="1800" dirty="0" err="1" smtClean="0">
                <a:solidFill>
                  <a:srgbClr val="FF0000"/>
                </a:solidFill>
              </a:rPr>
              <a:t>aromatase</a:t>
            </a:r>
            <a:r>
              <a:rPr lang="en-GB" sz="1800" dirty="0" smtClean="0">
                <a:solidFill>
                  <a:srgbClr val="FF0000"/>
                </a:solidFill>
              </a:rPr>
              <a:t> inhibitors </a:t>
            </a:r>
            <a:r>
              <a:rPr lang="en-GB" sz="1800" dirty="0" smtClean="0">
                <a:solidFill>
                  <a:schemeClr val="tx2"/>
                </a:solidFill>
              </a:rPr>
              <a:t>because of systemic absorption and </a:t>
            </a:r>
            <a:r>
              <a:rPr lang="en-GB" sz="1800" dirty="0" err="1" smtClean="0">
                <a:solidFill>
                  <a:schemeClr val="tx2"/>
                </a:solidFill>
              </a:rPr>
              <a:t>nonhormonal</a:t>
            </a:r>
            <a:r>
              <a:rPr lang="en-GB" sz="1800" dirty="0" smtClean="0">
                <a:solidFill>
                  <a:schemeClr val="tx2"/>
                </a:solidFill>
              </a:rPr>
              <a:t> lubricants and moisturisers should be considered first line.</a:t>
            </a:r>
          </a:p>
          <a:p>
            <a:r>
              <a:rPr lang="en-GB" sz="1800" dirty="0" smtClean="0">
                <a:solidFill>
                  <a:schemeClr val="tx2"/>
                </a:solidFill>
              </a:rPr>
              <a:t>Short term topical estrogens may help in assessing </a:t>
            </a:r>
            <a:r>
              <a:rPr lang="en-GB" sz="1800" dirty="0" smtClean="0">
                <a:solidFill>
                  <a:srgbClr val="FF0000"/>
                </a:solidFill>
              </a:rPr>
              <a:t>cervical cytology</a:t>
            </a:r>
            <a:r>
              <a:rPr lang="en-GB" sz="1800" dirty="0" smtClean="0">
                <a:solidFill>
                  <a:schemeClr val="tx2"/>
                </a:solidFill>
              </a:rPr>
              <a:t>, but the data are limited and evidence with low dose preparations is required.</a:t>
            </a:r>
          </a:p>
          <a:p>
            <a:r>
              <a:rPr lang="en-GB" sz="1800" dirty="0" smtClean="0">
                <a:solidFill>
                  <a:schemeClr val="tx2"/>
                </a:solidFill>
              </a:rPr>
              <a:t>Randomised controlled trials are required to assess use of topical estrogens before </a:t>
            </a:r>
            <a:r>
              <a:rPr lang="en-GB" sz="1800" dirty="0" smtClean="0">
                <a:solidFill>
                  <a:srgbClr val="FF0000"/>
                </a:solidFill>
              </a:rPr>
              <a:t>pelvic floor surgery for prolapse </a:t>
            </a:r>
            <a:r>
              <a:rPr lang="en-GB" sz="1800" dirty="0" smtClean="0">
                <a:solidFill>
                  <a:schemeClr val="tx2"/>
                </a:solidFill>
              </a:rPr>
              <a:t>with low dose oestrogen.</a:t>
            </a:r>
          </a:p>
          <a:p>
            <a:endParaRPr lang="en-GB" dirty="0"/>
          </a:p>
        </p:txBody>
      </p:sp>
      <p:pic>
        <p:nvPicPr>
          <p:cNvPr id="4" name="3 Resim" descr="emas.jpg"/>
          <p:cNvPicPr>
            <a:picLocks noChangeAspect="1"/>
          </p:cNvPicPr>
          <p:nvPr/>
        </p:nvPicPr>
        <p:blipFill>
          <a:blip r:embed="rId2" cstate="print"/>
          <a:stretch>
            <a:fillRect/>
          </a:stretch>
        </p:blipFill>
        <p:spPr>
          <a:xfrm>
            <a:off x="7884368" y="5949280"/>
            <a:ext cx="1063503" cy="727660"/>
          </a:xfrm>
          <a:prstGeom prst="rect">
            <a:avLst/>
          </a:prstGeom>
        </p:spPr>
      </p:pic>
      <p:cxnSp>
        <p:nvCxnSpPr>
          <p:cNvPr id="5" name="4 Düz Bağlayıcı"/>
          <p:cNvCxnSpPr/>
          <p:nvPr/>
        </p:nvCxnSpPr>
        <p:spPr>
          <a:xfrm>
            <a:off x="899592" y="4509120"/>
            <a:ext cx="3888432"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blinds/>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1619250" y="274638"/>
            <a:ext cx="7067550" cy="850900"/>
          </a:xfrm>
        </p:spPr>
        <p:txBody>
          <a:bodyPr/>
          <a:lstStyle/>
          <a:p>
            <a:r>
              <a:rPr lang="en-US" smtClean="0"/>
              <a:t>Diagnosis of menopause</a:t>
            </a:r>
          </a:p>
        </p:txBody>
      </p:sp>
      <p:sp>
        <p:nvSpPr>
          <p:cNvPr id="9219" name="Content Placeholder 2"/>
          <p:cNvSpPr>
            <a:spLocks noGrp="1"/>
          </p:cNvSpPr>
          <p:nvPr>
            <p:ph idx="1"/>
          </p:nvPr>
        </p:nvSpPr>
        <p:spPr/>
        <p:txBody>
          <a:bodyPr/>
          <a:lstStyle/>
          <a:p>
            <a:r>
              <a:rPr lang="en-US" sz="2000" dirty="0" smtClean="0"/>
              <a:t>Menopause is defined as the final/last menstrual period</a:t>
            </a:r>
          </a:p>
          <a:p>
            <a:r>
              <a:rPr lang="en-US" sz="2000" dirty="0" smtClean="0"/>
              <a:t>Menopause is a retrospective clinical diagnosis as the final menstrual period can only be defined if followed by 12 months amenorrhea</a:t>
            </a:r>
          </a:p>
          <a:p>
            <a:r>
              <a:rPr lang="en-US" sz="2000" dirty="0" smtClean="0"/>
              <a:t>Menopause is a natural and inevitable event that happens on average at age 51 in white Caucasians, with ethnic and regional variations</a:t>
            </a:r>
          </a:p>
          <a:p>
            <a:r>
              <a:rPr lang="en-US" sz="2000" dirty="0" smtClean="0"/>
              <a:t>Menopause before age 40 is considered to be premature</a:t>
            </a:r>
          </a:p>
          <a:p>
            <a:r>
              <a:rPr lang="en-US" sz="2000" dirty="0" smtClean="0"/>
              <a:t>Accurate staging of reproductive aging is important from a clinical and research perspective</a:t>
            </a:r>
          </a:p>
          <a:p>
            <a:r>
              <a:rPr lang="en-US" sz="2000" dirty="0" smtClean="0"/>
              <a:t>The gold-standard criteria for staging of reproductive aging were defined by the Stages of Reproductive Aging Workshop + 10 (STRAW + 10)         [see next slide]</a:t>
            </a:r>
          </a:p>
          <a:p>
            <a:endParaRPr lang="en-US" sz="2000" dirty="0" smtClean="0"/>
          </a:p>
        </p:txBody>
      </p:sp>
      <p:pic>
        <p:nvPicPr>
          <p:cNvPr id="4" name="3 Resim" descr="ims.png"/>
          <p:cNvPicPr>
            <a:picLocks noChangeAspect="1"/>
          </p:cNvPicPr>
          <p:nvPr/>
        </p:nvPicPr>
        <p:blipFill>
          <a:blip r:embed="rId2" cstate="print"/>
          <a:stretch>
            <a:fillRect/>
          </a:stretch>
        </p:blipFill>
        <p:spPr>
          <a:xfrm>
            <a:off x="7452320" y="6093296"/>
            <a:ext cx="1691680" cy="606185"/>
          </a:xfrm>
          <a:prstGeom prst="rect">
            <a:avLst/>
          </a:prstGeom>
        </p:spPr>
      </p:pic>
      <p:cxnSp>
        <p:nvCxnSpPr>
          <p:cNvPr id="5" name="4 Düz Bağlayıcı"/>
          <p:cNvCxnSpPr/>
          <p:nvPr/>
        </p:nvCxnSpPr>
        <p:spPr>
          <a:xfrm>
            <a:off x="899592" y="3284984"/>
            <a:ext cx="2736304"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7" name="6 Düz Bağlayıcı"/>
          <p:cNvCxnSpPr/>
          <p:nvPr/>
        </p:nvCxnSpPr>
        <p:spPr>
          <a:xfrm>
            <a:off x="899592" y="3645024"/>
            <a:ext cx="2736304"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1763713" y="274638"/>
            <a:ext cx="6923087" cy="922337"/>
          </a:xfrm>
        </p:spPr>
        <p:txBody>
          <a:bodyPr/>
          <a:lstStyle/>
          <a:p>
            <a:r>
              <a:rPr lang="en-US" smtClean="0"/>
              <a:t>Vulvovaginal atrophy</a:t>
            </a:r>
          </a:p>
        </p:txBody>
      </p:sp>
      <p:sp>
        <p:nvSpPr>
          <p:cNvPr id="32771" name="Content Placeholder 2"/>
          <p:cNvSpPr>
            <a:spLocks noGrp="1"/>
          </p:cNvSpPr>
          <p:nvPr>
            <p:ph idx="1"/>
          </p:nvPr>
        </p:nvSpPr>
        <p:spPr>
          <a:xfrm>
            <a:off x="468313" y="1484313"/>
            <a:ext cx="8229600" cy="4525962"/>
          </a:xfrm>
        </p:spPr>
        <p:txBody>
          <a:bodyPr>
            <a:normAutofit lnSpcReduction="10000"/>
          </a:bodyPr>
          <a:lstStyle/>
          <a:p>
            <a:pPr marL="355600" indent="-355600">
              <a:buFont typeface="Arial" charset="0"/>
              <a:buNone/>
            </a:pPr>
            <a:r>
              <a:rPr lang="en-US" sz="2400" smtClean="0">
                <a:solidFill>
                  <a:srgbClr val="7D23A3"/>
                </a:solidFill>
              </a:rPr>
              <a:t>Key points</a:t>
            </a:r>
          </a:p>
          <a:p>
            <a:pPr marL="355600" indent="-355600"/>
            <a:r>
              <a:rPr lang="en-US" sz="2000" smtClean="0"/>
              <a:t>Be proactive in order to encourage patients to disclose symptoms of vulvovaginal atrophy (VVA) and to seek treatment where appropriate [A]</a:t>
            </a:r>
          </a:p>
          <a:p>
            <a:pPr marL="355600" indent="-355600"/>
            <a:r>
              <a:rPr lang="en-US" sz="2000" smtClean="0"/>
              <a:t>Treatment is best started early and needs to be continued to maintain benefits [B]</a:t>
            </a:r>
          </a:p>
          <a:p>
            <a:pPr marL="355600" indent="-355600"/>
            <a:r>
              <a:rPr lang="en-US" sz="2000" smtClean="0"/>
              <a:t>The principles of treatment are restoration of urogenital physiology and alleviation of symptoms</a:t>
            </a:r>
          </a:p>
          <a:p>
            <a:pPr marL="355600" indent="-355600"/>
            <a:r>
              <a:rPr lang="en-US" sz="2000" smtClean="0"/>
              <a:t>When VVA is the sole symptom, local estrogen therapy is preferred [B]</a:t>
            </a:r>
          </a:p>
          <a:p>
            <a:pPr marL="355600" indent="-355600"/>
            <a:r>
              <a:rPr lang="en-US" sz="2000" smtClean="0"/>
              <a:t>Local estrogen therapy minimizes systemic absorption and serum estradiol levels are not above the normal range (&lt; 20 pg/ml) for postmenopausal women [B]</a:t>
            </a:r>
          </a:p>
          <a:p>
            <a:pPr marL="355600" indent="-355600"/>
            <a:r>
              <a:rPr lang="en-US" sz="2000" smtClean="0"/>
              <a:t>Additional progestogen is not required [B]</a:t>
            </a:r>
          </a:p>
          <a:p>
            <a:pPr marL="355600" indent="-355600"/>
            <a:r>
              <a:rPr lang="en-US" sz="2000" smtClean="0"/>
              <a:t>There are limited data on the use of topical estrogens in women with hormone-dependent cancers [D]</a:t>
            </a:r>
          </a:p>
        </p:txBody>
      </p:sp>
      <p:pic>
        <p:nvPicPr>
          <p:cNvPr id="4" name="3 Resim" descr="ims.png"/>
          <p:cNvPicPr>
            <a:picLocks noChangeAspect="1"/>
          </p:cNvPicPr>
          <p:nvPr/>
        </p:nvPicPr>
        <p:blipFill>
          <a:blip r:embed="rId2" cstate="print"/>
          <a:stretch>
            <a:fillRect/>
          </a:stretch>
        </p:blipFill>
        <p:spPr>
          <a:xfrm>
            <a:off x="7452320" y="6093296"/>
            <a:ext cx="1691680" cy="606185"/>
          </a:xfrm>
          <a:prstGeom prst="rect">
            <a:avLst/>
          </a:prstGeom>
        </p:spPr>
      </p:pic>
      <p:cxnSp>
        <p:nvCxnSpPr>
          <p:cNvPr id="5" name="4 Düz Bağlayıcı"/>
          <p:cNvCxnSpPr/>
          <p:nvPr/>
        </p:nvCxnSpPr>
        <p:spPr>
          <a:xfrm>
            <a:off x="4211960" y="4005064"/>
            <a:ext cx="2376264"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6" name="5 Düz Bağlayıcı"/>
          <p:cNvCxnSpPr/>
          <p:nvPr/>
        </p:nvCxnSpPr>
        <p:spPr>
          <a:xfrm>
            <a:off x="899592" y="5229200"/>
            <a:ext cx="3888432"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2051050" y="274638"/>
            <a:ext cx="6635750" cy="777875"/>
          </a:xfrm>
        </p:spPr>
        <p:txBody>
          <a:bodyPr/>
          <a:lstStyle/>
          <a:p>
            <a:r>
              <a:rPr lang="en-US" smtClean="0"/>
              <a:t>Urogynecology 1</a:t>
            </a:r>
          </a:p>
        </p:txBody>
      </p:sp>
      <p:sp>
        <p:nvSpPr>
          <p:cNvPr id="14339" name="Content Placeholder 2"/>
          <p:cNvSpPr>
            <a:spLocks noGrp="1"/>
          </p:cNvSpPr>
          <p:nvPr>
            <p:ph idx="1"/>
          </p:nvPr>
        </p:nvSpPr>
        <p:spPr>
          <a:xfrm>
            <a:off x="250825" y="1341438"/>
            <a:ext cx="8229600" cy="4525962"/>
          </a:xfrm>
        </p:spPr>
        <p:txBody>
          <a:bodyPr/>
          <a:lstStyle/>
          <a:p>
            <a:pPr marL="355600" indent="-355600">
              <a:buFont typeface="Arial" charset="0"/>
              <a:buNone/>
            </a:pPr>
            <a:r>
              <a:rPr lang="en-US" sz="2400" smtClean="0">
                <a:solidFill>
                  <a:srgbClr val="7D23A3"/>
                </a:solidFill>
              </a:rPr>
              <a:t>Key points</a:t>
            </a:r>
          </a:p>
          <a:p>
            <a:pPr marL="355600" indent="-355600"/>
            <a:r>
              <a:rPr lang="en-US" sz="2000" smtClean="0"/>
              <a:t>Symptoms such as vaginal dryness, soreness, dyspareunia, urinary frequency, nocturia and urgency are extremely common in postmenopausal women</a:t>
            </a:r>
          </a:p>
          <a:p>
            <a:pPr marL="355600" indent="-355600"/>
            <a:r>
              <a:rPr lang="en-US" sz="2000" smtClean="0"/>
              <a:t>There is a wide variation in the symptoms and signs of urogenital aging</a:t>
            </a:r>
          </a:p>
          <a:p>
            <a:pPr marL="355600" indent="-355600"/>
            <a:r>
              <a:rPr lang="en-US" sz="2000" smtClean="0"/>
              <a:t>Urogenital symptoms respond well to estrogen [A]</a:t>
            </a:r>
          </a:p>
          <a:p>
            <a:pPr marL="355600" indent="-355600"/>
            <a:r>
              <a:rPr lang="en-US" sz="2000" smtClean="0"/>
              <a:t>Long-term treatment is often required. Systemic risks have not been identified with low-dose, low-potency estrogens [B]</a:t>
            </a:r>
          </a:p>
          <a:p>
            <a:pPr marL="355600" indent="-355600"/>
            <a:r>
              <a:rPr lang="en-US" sz="2000" smtClean="0"/>
              <a:t>Systemic MHT does not prevent urinary incontinence and is not preferable to topical estrogen therapy in the management of urogenital symptoms and urinary tract infections [B]</a:t>
            </a:r>
          </a:p>
          <a:p>
            <a:pPr marL="355600" indent="-355600"/>
            <a:endParaRPr lang="en-US" sz="2000" smtClean="0"/>
          </a:p>
        </p:txBody>
      </p:sp>
      <p:pic>
        <p:nvPicPr>
          <p:cNvPr id="4" name="3 Resim" descr="ims.png"/>
          <p:cNvPicPr>
            <a:picLocks noChangeAspect="1"/>
          </p:cNvPicPr>
          <p:nvPr/>
        </p:nvPicPr>
        <p:blipFill>
          <a:blip r:embed="rId2" cstate="print"/>
          <a:stretch>
            <a:fillRect/>
          </a:stretch>
        </p:blipFill>
        <p:spPr>
          <a:xfrm>
            <a:off x="7452320" y="6093296"/>
            <a:ext cx="1691680" cy="606185"/>
          </a:xfrm>
          <a:prstGeom prst="rect">
            <a:avLst/>
          </a:prstGeom>
        </p:spPr>
      </p:pic>
      <p:cxnSp>
        <p:nvCxnSpPr>
          <p:cNvPr id="6" name="5 Düz Bağlayıcı"/>
          <p:cNvCxnSpPr/>
          <p:nvPr/>
        </p:nvCxnSpPr>
        <p:spPr>
          <a:xfrm>
            <a:off x="683568" y="4437112"/>
            <a:ext cx="5472608"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7" name="6 Düz Bağlayıcı"/>
          <p:cNvCxnSpPr/>
          <p:nvPr/>
        </p:nvCxnSpPr>
        <p:spPr>
          <a:xfrm>
            <a:off x="611560" y="3501008"/>
            <a:ext cx="4968552"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2051050" y="274638"/>
            <a:ext cx="6635750" cy="777875"/>
          </a:xfrm>
        </p:spPr>
        <p:txBody>
          <a:bodyPr/>
          <a:lstStyle/>
          <a:p>
            <a:r>
              <a:rPr lang="en-US" smtClean="0"/>
              <a:t>Urogynecology 2</a:t>
            </a:r>
          </a:p>
        </p:txBody>
      </p:sp>
      <p:sp>
        <p:nvSpPr>
          <p:cNvPr id="15363" name="Content Placeholder 2"/>
          <p:cNvSpPr>
            <a:spLocks noGrp="1"/>
          </p:cNvSpPr>
          <p:nvPr>
            <p:ph idx="1"/>
          </p:nvPr>
        </p:nvSpPr>
        <p:spPr>
          <a:xfrm>
            <a:off x="250825" y="1341438"/>
            <a:ext cx="8229600" cy="4525962"/>
          </a:xfrm>
        </p:spPr>
        <p:txBody>
          <a:bodyPr/>
          <a:lstStyle/>
          <a:p>
            <a:pPr marL="355600" indent="-355600">
              <a:buFont typeface="Arial" charset="0"/>
              <a:buNone/>
            </a:pPr>
            <a:r>
              <a:rPr lang="en-US" sz="2400" dirty="0" smtClean="0">
                <a:solidFill>
                  <a:srgbClr val="7D23A3"/>
                </a:solidFill>
              </a:rPr>
              <a:t>Key points</a:t>
            </a:r>
          </a:p>
          <a:p>
            <a:pPr marL="355600" indent="-355600"/>
            <a:r>
              <a:rPr lang="en-US" sz="2000" dirty="0" smtClean="0"/>
              <a:t>Lifestyle changes and bladder training are recommended as first-line therapy for overactive bladder symptoms </a:t>
            </a:r>
            <a:r>
              <a:rPr lang="en-US" sz="2000" dirty="0" smtClean="0">
                <a:latin typeface="Wingdings" pitchFamily="2" charset="2"/>
                <a:sym typeface="Wingdings" pitchFamily="2" charset="2"/>
              </a:rPr>
              <a:t></a:t>
            </a:r>
            <a:endParaRPr lang="en-US" sz="2000" dirty="0" smtClean="0">
              <a:sym typeface="Wingdings" pitchFamily="2" charset="2"/>
            </a:endParaRPr>
          </a:p>
          <a:p>
            <a:pPr marL="355600" indent="-355600"/>
            <a:r>
              <a:rPr lang="en-US" sz="2000" dirty="0" err="1" smtClean="0">
                <a:sym typeface="Wingdings" pitchFamily="2" charset="2"/>
              </a:rPr>
              <a:t>Antimuscarinic</a:t>
            </a:r>
            <a:r>
              <a:rPr lang="en-US" sz="2000" dirty="0" smtClean="0">
                <a:sym typeface="Wingdings" pitchFamily="2" charset="2"/>
              </a:rPr>
              <a:t> drugs plus local estrogens constitute first-line treatment in postmenopausal women with overactive bladder symptoms [A]</a:t>
            </a:r>
          </a:p>
          <a:p>
            <a:pPr marL="355600" indent="-355600"/>
            <a:r>
              <a:rPr lang="en-US" sz="2000" dirty="0" smtClean="0">
                <a:sym typeface="Wingdings" pitchFamily="2" charset="2"/>
              </a:rPr>
              <a:t>All women with proven stress urinary incontinence will benefit from pelvic floor muscle training in the first instance </a:t>
            </a:r>
            <a:r>
              <a:rPr lang="en-US" sz="2000" dirty="0" smtClean="0">
                <a:latin typeface="Wingdings" pitchFamily="2" charset="2"/>
                <a:sym typeface="Wingdings" pitchFamily="2" charset="2"/>
              </a:rPr>
              <a:t></a:t>
            </a:r>
            <a:endParaRPr lang="en-US" sz="2000" dirty="0" smtClean="0">
              <a:sym typeface="Wingdings" pitchFamily="2" charset="2"/>
            </a:endParaRPr>
          </a:p>
          <a:p>
            <a:pPr marL="355600" indent="-355600"/>
            <a:r>
              <a:rPr lang="en-US" sz="2000" dirty="0" err="1" smtClean="0">
                <a:sym typeface="Wingdings" pitchFamily="2" charset="2"/>
              </a:rPr>
              <a:t>Duloxetine</a:t>
            </a:r>
            <a:r>
              <a:rPr lang="en-US" sz="2000" dirty="0" smtClean="0">
                <a:sym typeface="Wingdings" pitchFamily="2" charset="2"/>
              </a:rPr>
              <a:t> may work synergistically with conservative therapy</a:t>
            </a:r>
          </a:p>
          <a:p>
            <a:pPr marL="355600" indent="-355600"/>
            <a:r>
              <a:rPr lang="en-US" sz="2000" dirty="0" smtClean="0">
                <a:sym typeface="Wingdings" pitchFamily="2" charset="2"/>
              </a:rPr>
              <a:t>Some women will ultimately require surgery and </a:t>
            </a:r>
            <a:r>
              <a:rPr lang="en-US" sz="2000" dirty="0" err="1" smtClean="0">
                <a:sym typeface="Wingdings" pitchFamily="2" charset="2"/>
              </a:rPr>
              <a:t>retropubic</a:t>
            </a:r>
            <a:r>
              <a:rPr lang="en-US" sz="2000" dirty="0" smtClean="0">
                <a:sym typeface="Wingdings" pitchFamily="2" charset="2"/>
              </a:rPr>
              <a:t> and </a:t>
            </a:r>
            <a:r>
              <a:rPr lang="en-US" sz="2000" dirty="0" err="1" smtClean="0">
                <a:sym typeface="Wingdings" pitchFamily="2" charset="2"/>
              </a:rPr>
              <a:t>transobturator</a:t>
            </a:r>
            <a:r>
              <a:rPr lang="en-US" sz="2000" dirty="0" smtClean="0">
                <a:sym typeface="Wingdings" pitchFamily="2" charset="2"/>
              </a:rPr>
              <a:t> tapes are currently the most popular procedures</a:t>
            </a:r>
          </a:p>
          <a:p>
            <a:pPr marL="355600" indent="-355600"/>
            <a:r>
              <a:rPr lang="en-US" sz="2000" dirty="0" smtClean="0">
                <a:sym typeface="Wingdings" pitchFamily="2" charset="2"/>
              </a:rPr>
              <a:t>There is currently no role for systemic estrogen therapy in women with pure stress urinary incontinence [A]</a:t>
            </a:r>
            <a:endParaRPr lang="en-US" sz="2000" dirty="0" smtClean="0"/>
          </a:p>
          <a:p>
            <a:pPr marL="355600" indent="-355600"/>
            <a:endParaRPr lang="en-US" sz="2000" dirty="0" smtClean="0"/>
          </a:p>
        </p:txBody>
      </p:sp>
      <p:pic>
        <p:nvPicPr>
          <p:cNvPr id="4" name="3 Resim" descr="ims.png"/>
          <p:cNvPicPr>
            <a:picLocks noChangeAspect="1"/>
          </p:cNvPicPr>
          <p:nvPr/>
        </p:nvPicPr>
        <p:blipFill>
          <a:blip r:embed="rId2" cstate="print"/>
          <a:stretch>
            <a:fillRect/>
          </a:stretch>
        </p:blipFill>
        <p:spPr>
          <a:xfrm>
            <a:off x="7452320" y="6093296"/>
            <a:ext cx="1691680" cy="606185"/>
          </a:xfrm>
          <a:prstGeom prst="rect">
            <a:avLst/>
          </a:prstGeom>
        </p:spPr>
      </p:pic>
      <p:cxnSp>
        <p:nvCxnSpPr>
          <p:cNvPr id="5" name="4 Düz Bağlayıcı"/>
          <p:cNvCxnSpPr/>
          <p:nvPr/>
        </p:nvCxnSpPr>
        <p:spPr>
          <a:xfrm>
            <a:off x="683568" y="2060848"/>
            <a:ext cx="3888432"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7" name="6 Düz Bağlayıcı"/>
          <p:cNvCxnSpPr/>
          <p:nvPr/>
        </p:nvCxnSpPr>
        <p:spPr>
          <a:xfrm>
            <a:off x="683568" y="2780928"/>
            <a:ext cx="4248472"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9" name="8 Düz Bağlayıcı"/>
          <p:cNvCxnSpPr/>
          <p:nvPr/>
        </p:nvCxnSpPr>
        <p:spPr>
          <a:xfrm>
            <a:off x="3779912" y="3068960"/>
            <a:ext cx="3096344"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11" name="10 Düz Bağlayıcı"/>
          <p:cNvCxnSpPr/>
          <p:nvPr/>
        </p:nvCxnSpPr>
        <p:spPr>
          <a:xfrm>
            <a:off x="2483768" y="5157192"/>
            <a:ext cx="3888432"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13" name="12 Düz Bağlayıcı"/>
          <p:cNvCxnSpPr/>
          <p:nvPr/>
        </p:nvCxnSpPr>
        <p:spPr>
          <a:xfrm>
            <a:off x="683568" y="5445224"/>
            <a:ext cx="3312368"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sh di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066800" y="381000"/>
            <a:ext cx="7924800" cy="685800"/>
          </a:xfrm>
        </p:spPr>
        <p:txBody>
          <a:bodyPr>
            <a:noAutofit/>
          </a:bodyPr>
          <a:lstStyle/>
          <a:p>
            <a:pPr eaLnBrk="1" fontAlgn="auto" hangingPunct="1">
              <a:spcAft>
                <a:spcPts val="0"/>
              </a:spcAft>
              <a:defRPr/>
            </a:pPr>
            <a:r>
              <a:rPr lang="en-US" sz="4400" cap="none" dirty="0" smtClean="0"/>
              <a:t>HT &amp; Urinary Tract Health</a:t>
            </a:r>
          </a:p>
        </p:txBody>
      </p:sp>
      <p:sp>
        <p:nvSpPr>
          <p:cNvPr id="16387" name="Rectangle 3"/>
          <p:cNvSpPr>
            <a:spLocks noGrp="1" noChangeArrowheads="1"/>
          </p:cNvSpPr>
          <p:nvPr>
            <p:ph idx="1"/>
          </p:nvPr>
        </p:nvSpPr>
        <p:spPr>
          <a:xfrm>
            <a:off x="504825" y="1371600"/>
            <a:ext cx="8486775" cy="5105400"/>
          </a:xfrm>
        </p:spPr>
        <p:txBody>
          <a:bodyPr/>
          <a:lstStyle/>
          <a:p>
            <a:pPr eaLnBrk="1" hangingPunct="1">
              <a:spcBef>
                <a:spcPts val="1200"/>
              </a:spcBef>
              <a:buFont typeface="Wingdings" pitchFamily="2" charset="2"/>
              <a:buChar char="n"/>
            </a:pPr>
            <a:r>
              <a:rPr lang="en-US" sz="3000" dirty="0" smtClean="0"/>
              <a:t>Local ET may benefit some women with overactive bladder</a:t>
            </a:r>
          </a:p>
          <a:p>
            <a:pPr eaLnBrk="1" hangingPunct="1">
              <a:spcBef>
                <a:spcPts val="1200"/>
              </a:spcBef>
              <a:buFont typeface="Wingdings" pitchFamily="2" charset="2"/>
              <a:buChar char="n"/>
            </a:pPr>
            <a:r>
              <a:rPr lang="en-US" sz="3000" dirty="0" smtClean="0"/>
              <a:t>Only vaginal ET is effective for urinary </a:t>
            </a:r>
            <a:br>
              <a:rPr lang="en-US" sz="3000" dirty="0" smtClean="0"/>
            </a:br>
            <a:r>
              <a:rPr lang="en-US" sz="3000" dirty="0" smtClean="0"/>
              <a:t>tract infection</a:t>
            </a:r>
          </a:p>
          <a:p>
            <a:pPr eaLnBrk="1" hangingPunct="1">
              <a:spcBef>
                <a:spcPts val="1200"/>
              </a:spcBef>
              <a:buFont typeface="Wingdings" pitchFamily="2" charset="2"/>
              <a:buChar char="n"/>
            </a:pPr>
            <a:r>
              <a:rPr lang="en-US" sz="3000" dirty="0" smtClean="0"/>
              <a:t>Systemic ET may worsen or provoke stress incontinence </a:t>
            </a:r>
          </a:p>
          <a:p>
            <a:pPr eaLnBrk="1" hangingPunct="1">
              <a:spcBef>
                <a:spcPts val="1200"/>
              </a:spcBef>
              <a:buFont typeface="Wingdings" pitchFamily="2" charset="2"/>
              <a:buChar char="n"/>
            </a:pPr>
            <a:r>
              <a:rPr lang="en-US" sz="3000" dirty="0" smtClean="0"/>
              <a:t>Ultralow-dose transdermal ET has no effect </a:t>
            </a:r>
            <a:br>
              <a:rPr lang="en-US" sz="3000" dirty="0" smtClean="0"/>
            </a:br>
            <a:r>
              <a:rPr lang="en-US" sz="3000" dirty="0" smtClean="0"/>
              <a:t>on incontinence</a:t>
            </a:r>
          </a:p>
        </p:txBody>
      </p:sp>
      <p:pic>
        <p:nvPicPr>
          <p:cNvPr id="16388" name="Picture 4" descr="Nams-full color"/>
          <p:cNvPicPr>
            <a:picLocks noChangeAspect="1" noChangeArrowheads="1"/>
          </p:cNvPicPr>
          <p:nvPr/>
        </p:nvPicPr>
        <p:blipFill>
          <a:blip r:embed="rId2" cstate="print"/>
          <a:srcRect/>
          <a:stretch>
            <a:fillRect/>
          </a:stretch>
        </p:blipFill>
        <p:spPr bwMode="auto">
          <a:xfrm>
            <a:off x="8002588" y="5922963"/>
            <a:ext cx="987425" cy="839787"/>
          </a:xfrm>
          <a:prstGeom prst="rect">
            <a:avLst/>
          </a:prstGeom>
          <a:noFill/>
          <a:ln w="9525">
            <a:noFill/>
            <a:miter lim="800000"/>
            <a:headEnd/>
            <a:tailEnd/>
          </a:ln>
        </p:spPr>
      </p:pic>
      <p:sp>
        <p:nvSpPr>
          <p:cNvPr id="16389" name="Text Box 6"/>
          <p:cNvSpPr txBox="1">
            <a:spLocks noChangeArrowheads="1"/>
          </p:cNvSpPr>
          <p:nvPr/>
        </p:nvSpPr>
        <p:spPr bwMode="auto">
          <a:xfrm>
            <a:off x="228600" y="6477000"/>
            <a:ext cx="5791200" cy="366713"/>
          </a:xfrm>
          <a:prstGeom prst="rect">
            <a:avLst/>
          </a:prstGeom>
          <a:noFill/>
          <a:ln w="9525">
            <a:noFill/>
            <a:miter lim="800000"/>
            <a:headEnd/>
            <a:tailEnd/>
          </a:ln>
        </p:spPr>
        <p:txBody>
          <a:bodyPr>
            <a:spAutoFit/>
          </a:bodyPr>
          <a:lstStyle/>
          <a:p>
            <a:pPr>
              <a:spcBef>
                <a:spcPct val="50000"/>
              </a:spcBef>
            </a:pPr>
            <a:r>
              <a:rPr lang="en-US"/>
              <a:t>NAMS position statement. </a:t>
            </a:r>
            <a:r>
              <a:rPr lang="en-US" i="1"/>
              <a:t>Menopause</a:t>
            </a:r>
            <a:r>
              <a:rPr lang="en-US"/>
              <a:t> 2012. </a:t>
            </a:r>
          </a:p>
        </p:txBody>
      </p:sp>
      <p:cxnSp>
        <p:nvCxnSpPr>
          <p:cNvPr id="6" name="5 Düz Bağlayıcı"/>
          <p:cNvCxnSpPr/>
          <p:nvPr/>
        </p:nvCxnSpPr>
        <p:spPr>
          <a:xfrm>
            <a:off x="899592" y="1916832"/>
            <a:ext cx="1296144"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8" name="7 Düz Bağlayıcı"/>
          <p:cNvCxnSpPr/>
          <p:nvPr/>
        </p:nvCxnSpPr>
        <p:spPr>
          <a:xfrm>
            <a:off x="899592" y="2924944"/>
            <a:ext cx="2376264"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9" name="8 Düz Bağlayıcı"/>
          <p:cNvCxnSpPr/>
          <p:nvPr/>
        </p:nvCxnSpPr>
        <p:spPr>
          <a:xfrm>
            <a:off x="971600" y="5085184"/>
            <a:ext cx="6696744"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cover di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066800" y="381000"/>
            <a:ext cx="7924800" cy="685800"/>
          </a:xfrm>
        </p:spPr>
        <p:txBody>
          <a:bodyPr>
            <a:noAutofit/>
          </a:bodyPr>
          <a:lstStyle/>
          <a:p>
            <a:pPr eaLnBrk="1" fontAlgn="auto" hangingPunct="1">
              <a:spcAft>
                <a:spcPts val="0"/>
              </a:spcAft>
              <a:defRPr/>
            </a:pPr>
            <a:r>
              <a:rPr lang="en-US" sz="4400" cap="none" dirty="0" smtClean="0"/>
              <a:t>HT &amp; Sexual Function</a:t>
            </a:r>
          </a:p>
        </p:txBody>
      </p:sp>
      <p:sp>
        <p:nvSpPr>
          <p:cNvPr id="15363" name="Rectangle 3"/>
          <p:cNvSpPr>
            <a:spLocks noGrp="1" noChangeArrowheads="1"/>
          </p:cNvSpPr>
          <p:nvPr>
            <p:ph idx="1"/>
          </p:nvPr>
        </p:nvSpPr>
        <p:spPr>
          <a:xfrm>
            <a:off x="504825" y="1371600"/>
            <a:ext cx="8105775" cy="5029200"/>
          </a:xfrm>
        </p:spPr>
        <p:txBody>
          <a:bodyPr/>
          <a:lstStyle/>
          <a:p>
            <a:pPr eaLnBrk="1" hangingPunct="1">
              <a:buFont typeface="Wingdings" pitchFamily="2" charset="2"/>
              <a:buChar char="n"/>
            </a:pPr>
            <a:r>
              <a:rPr lang="en-US" dirty="0" smtClean="0"/>
              <a:t>Low-dose local ET may improve sexual satisfaction by improving lubrication and increasing blood flow and sensation in vaginal tissue</a:t>
            </a:r>
          </a:p>
          <a:p>
            <a:pPr eaLnBrk="1" hangingPunct="1">
              <a:buFont typeface="Wingdings" pitchFamily="2" charset="2"/>
              <a:buChar char="n"/>
            </a:pPr>
            <a:r>
              <a:rPr lang="en-US" dirty="0" smtClean="0"/>
              <a:t>HT is not recommended as the sole treatment of other sexual function problems (</a:t>
            </a:r>
            <a:r>
              <a:rPr lang="en-US" dirty="0" err="1" smtClean="0"/>
              <a:t>eg</a:t>
            </a:r>
            <a:r>
              <a:rPr lang="en-US" dirty="0" smtClean="0"/>
              <a:t>, diminished libido)</a:t>
            </a:r>
          </a:p>
        </p:txBody>
      </p:sp>
      <p:pic>
        <p:nvPicPr>
          <p:cNvPr id="15364" name="Picture 4" descr="Nams-full color"/>
          <p:cNvPicPr>
            <a:picLocks noChangeAspect="1" noChangeArrowheads="1"/>
          </p:cNvPicPr>
          <p:nvPr/>
        </p:nvPicPr>
        <p:blipFill>
          <a:blip r:embed="rId2" cstate="print"/>
          <a:srcRect/>
          <a:stretch>
            <a:fillRect/>
          </a:stretch>
        </p:blipFill>
        <p:spPr bwMode="auto">
          <a:xfrm>
            <a:off x="8002588" y="5922963"/>
            <a:ext cx="987425" cy="839787"/>
          </a:xfrm>
          <a:prstGeom prst="rect">
            <a:avLst/>
          </a:prstGeom>
          <a:noFill/>
          <a:ln w="9525">
            <a:noFill/>
            <a:miter lim="800000"/>
            <a:headEnd/>
            <a:tailEnd/>
          </a:ln>
        </p:spPr>
      </p:pic>
      <p:sp>
        <p:nvSpPr>
          <p:cNvPr id="15365" name="Text Box 6"/>
          <p:cNvSpPr txBox="1">
            <a:spLocks noChangeArrowheads="1"/>
          </p:cNvSpPr>
          <p:nvPr/>
        </p:nvSpPr>
        <p:spPr bwMode="auto">
          <a:xfrm>
            <a:off x="228600" y="6477000"/>
            <a:ext cx="5791200" cy="366713"/>
          </a:xfrm>
          <a:prstGeom prst="rect">
            <a:avLst/>
          </a:prstGeom>
          <a:noFill/>
          <a:ln w="9525">
            <a:noFill/>
            <a:miter lim="800000"/>
            <a:headEnd/>
            <a:tailEnd/>
          </a:ln>
        </p:spPr>
        <p:txBody>
          <a:bodyPr>
            <a:spAutoFit/>
          </a:bodyPr>
          <a:lstStyle/>
          <a:p>
            <a:pPr>
              <a:spcBef>
                <a:spcPct val="50000"/>
              </a:spcBef>
            </a:pPr>
            <a:r>
              <a:rPr lang="en-US"/>
              <a:t>NAMS position statement. </a:t>
            </a:r>
            <a:r>
              <a:rPr lang="en-US" i="1"/>
              <a:t>Menopause</a:t>
            </a:r>
            <a:r>
              <a:rPr lang="en-US"/>
              <a:t> 2012. </a:t>
            </a:r>
          </a:p>
        </p:txBody>
      </p:sp>
      <p:cxnSp>
        <p:nvCxnSpPr>
          <p:cNvPr id="6" name="5 Düz Bağlayıcı"/>
          <p:cNvCxnSpPr/>
          <p:nvPr/>
        </p:nvCxnSpPr>
        <p:spPr>
          <a:xfrm>
            <a:off x="971600" y="1916832"/>
            <a:ext cx="2880320"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8" name="7 Düz Bağlayıcı"/>
          <p:cNvCxnSpPr/>
          <p:nvPr/>
        </p:nvCxnSpPr>
        <p:spPr>
          <a:xfrm>
            <a:off x="899592" y="3933056"/>
            <a:ext cx="4032448"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10" name="9 Düz Bağlayıcı"/>
          <p:cNvCxnSpPr/>
          <p:nvPr/>
        </p:nvCxnSpPr>
        <p:spPr>
          <a:xfrm>
            <a:off x="1619672" y="4941168"/>
            <a:ext cx="2808312"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blinds/>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395536" y="260350"/>
            <a:ext cx="8435727" cy="993775"/>
          </a:xfrm>
        </p:spPr>
        <p:txBody>
          <a:bodyPr>
            <a:normAutofit/>
          </a:bodyPr>
          <a:lstStyle/>
          <a:p>
            <a:r>
              <a:rPr lang="en-US" dirty="0" smtClean="0"/>
              <a:t>General and sexual quality of life</a:t>
            </a:r>
          </a:p>
        </p:txBody>
      </p:sp>
      <p:sp>
        <p:nvSpPr>
          <p:cNvPr id="28675" name="Content Placeholder 2"/>
          <p:cNvSpPr>
            <a:spLocks noGrp="1"/>
          </p:cNvSpPr>
          <p:nvPr>
            <p:ph idx="1"/>
          </p:nvPr>
        </p:nvSpPr>
        <p:spPr>
          <a:xfrm>
            <a:off x="468313" y="1484313"/>
            <a:ext cx="8229600" cy="4525962"/>
          </a:xfrm>
        </p:spPr>
        <p:txBody>
          <a:bodyPr/>
          <a:lstStyle/>
          <a:p>
            <a:pPr marL="355600" indent="-355600">
              <a:buFont typeface="Arial" charset="0"/>
              <a:buNone/>
            </a:pPr>
            <a:r>
              <a:rPr lang="en-US" sz="2400" smtClean="0">
                <a:solidFill>
                  <a:srgbClr val="7D23A3"/>
                </a:solidFill>
              </a:rPr>
              <a:t>Key points</a:t>
            </a:r>
          </a:p>
          <a:p>
            <a:pPr marL="355600" indent="-355600"/>
            <a:r>
              <a:rPr lang="en-US" sz="2000" smtClean="0"/>
              <a:t>When addressing quality of life and sexual well-being, age, type and time since menopause, menopausal symptoms, general health, medications, intrapersonal and interpersonal factors should be considered [A]</a:t>
            </a:r>
          </a:p>
          <a:p>
            <a:pPr marL="355600" indent="-355600"/>
            <a:r>
              <a:rPr lang="en-US" sz="2000" smtClean="0"/>
              <a:t>Diagnose and routinely treat signs and symptoms of GSM/VVA [B]</a:t>
            </a:r>
          </a:p>
          <a:p>
            <a:pPr marL="355600" indent="-355600"/>
            <a:r>
              <a:rPr lang="en-US" sz="2000" smtClean="0"/>
              <a:t>Always take into account the biopsychosocial model when sexual symptoms at menopause are clinically relevant in order to establish the best treatment plan [C]</a:t>
            </a:r>
          </a:p>
        </p:txBody>
      </p:sp>
      <p:pic>
        <p:nvPicPr>
          <p:cNvPr id="4" name="3 Resim" descr="ims.png"/>
          <p:cNvPicPr>
            <a:picLocks noChangeAspect="1"/>
          </p:cNvPicPr>
          <p:nvPr/>
        </p:nvPicPr>
        <p:blipFill>
          <a:blip r:embed="rId2" cstate="print"/>
          <a:stretch>
            <a:fillRect/>
          </a:stretch>
        </p:blipFill>
        <p:spPr>
          <a:xfrm>
            <a:off x="7452320" y="6093296"/>
            <a:ext cx="1691680" cy="606185"/>
          </a:xfrm>
          <a:prstGeom prst="rect">
            <a:avLst/>
          </a:prstGeom>
        </p:spPr>
      </p:pic>
    </p:spTree>
  </p:cSld>
  <p:clrMapOvr>
    <a:masterClrMapping/>
  </p:clrMapOvr>
  <p:transition>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066800" y="381000"/>
            <a:ext cx="7924800" cy="685800"/>
          </a:xfrm>
        </p:spPr>
        <p:txBody>
          <a:bodyPr>
            <a:noAutofit/>
          </a:bodyPr>
          <a:lstStyle/>
          <a:p>
            <a:pPr eaLnBrk="1" fontAlgn="auto" hangingPunct="1">
              <a:spcAft>
                <a:spcPts val="0"/>
              </a:spcAft>
              <a:defRPr/>
            </a:pPr>
            <a:r>
              <a:rPr lang="en-US" sz="4400" cap="none" dirty="0" smtClean="0"/>
              <a:t>HT &amp; Quality of Life </a:t>
            </a:r>
          </a:p>
        </p:txBody>
      </p:sp>
      <p:sp>
        <p:nvSpPr>
          <p:cNvPr id="17411" name="Rectangle 3"/>
          <p:cNvSpPr>
            <a:spLocks noGrp="1" noChangeArrowheads="1"/>
          </p:cNvSpPr>
          <p:nvPr>
            <p:ph idx="1"/>
          </p:nvPr>
        </p:nvSpPr>
        <p:spPr>
          <a:xfrm>
            <a:off x="504825" y="1447800"/>
            <a:ext cx="8029575" cy="4953000"/>
          </a:xfrm>
        </p:spPr>
        <p:txBody>
          <a:bodyPr/>
          <a:lstStyle/>
          <a:p>
            <a:pPr eaLnBrk="1" hangingPunct="1">
              <a:spcBef>
                <a:spcPts val="1800"/>
              </a:spcBef>
              <a:buFont typeface="Wingdings" pitchFamily="2" charset="2"/>
              <a:buChar char="n"/>
            </a:pPr>
            <a:r>
              <a:rPr lang="en-US" dirty="0" smtClean="0"/>
              <a:t>Although HT is not approved for enhancing  QOL, HT can improve health-related QOL in symptomatic women</a:t>
            </a:r>
          </a:p>
          <a:p>
            <a:pPr eaLnBrk="1" hangingPunct="1">
              <a:spcBef>
                <a:spcPts val="1800"/>
              </a:spcBef>
              <a:buFont typeface="Wingdings" pitchFamily="2" charset="2"/>
              <a:buChar char="n"/>
            </a:pPr>
            <a:r>
              <a:rPr lang="en-US" dirty="0" smtClean="0"/>
              <a:t>Unclear if HT improves health-related QOL in asymptomatic women</a:t>
            </a:r>
          </a:p>
        </p:txBody>
      </p:sp>
      <p:pic>
        <p:nvPicPr>
          <p:cNvPr id="17412" name="Picture 4" descr="Nams-full color"/>
          <p:cNvPicPr>
            <a:picLocks noChangeAspect="1" noChangeArrowheads="1"/>
          </p:cNvPicPr>
          <p:nvPr/>
        </p:nvPicPr>
        <p:blipFill>
          <a:blip r:embed="rId2" cstate="print"/>
          <a:srcRect/>
          <a:stretch>
            <a:fillRect/>
          </a:stretch>
        </p:blipFill>
        <p:spPr bwMode="auto">
          <a:xfrm>
            <a:off x="8002588" y="5922963"/>
            <a:ext cx="987425" cy="839787"/>
          </a:xfrm>
          <a:prstGeom prst="rect">
            <a:avLst/>
          </a:prstGeom>
          <a:noFill/>
          <a:ln w="9525">
            <a:noFill/>
            <a:miter lim="800000"/>
            <a:headEnd/>
            <a:tailEnd/>
          </a:ln>
        </p:spPr>
      </p:pic>
      <p:sp>
        <p:nvSpPr>
          <p:cNvPr id="17413" name="Text Box 6"/>
          <p:cNvSpPr txBox="1">
            <a:spLocks noChangeArrowheads="1"/>
          </p:cNvSpPr>
          <p:nvPr/>
        </p:nvSpPr>
        <p:spPr bwMode="auto">
          <a:xfrm>
            <a:off x="228600" y="6477000"/>
            <a:ext cx="5791200" cy="366713"/>
          </a:xfrm>
          <a:prstGeom prst="rect">
            <a:avLst/>
          </a:prstGeom>
          <a:noFill/>
          <a:ln w="9525">
            <a:noFill/>
            <a:miter lim="800000"/>
            <a:headEnd/>
            <a:tailEnd/>
          </a:ln>
        </p:spPr>
        <p:txBody>
          <a:bodyPr>
            <a:spAutoFit/>
          </a:bodyPr>
          <a:lstStyle/>
          <a:p>
            <a:pPr>
              <a:spcBef>
                <a:spcPct val="50000"/>
              </a:spcBef>
            </a:pPr>
            <a:r>
              <a:rPr lang="en-US"/>
              <a:t>NAMS position statement. </a:t>
            </a:r>
            <a:r>
              <a:rPr lang="en-US" i="1"/>
              <a:t>Menopause</a:t>
            </a:r>
            <a:r>
              <a:rPr lang="en-US"/>
              <a:t> 2012. </a:t>
            </a:r>
          </a:p>
        </p:txBody>
      </p:sp>
      <p:cxnSp>
        <p:nvCxnSpPr>
          <p:cNvPr id="6" name="5 Düz Bağlayıcı"/>
          <p:cNvCxnSpPr/>
          <p:nvPr/>
        </p:nvCxnSpPr>
        <p:spPr>
          <a:xfrm>
            <a:off x="1835696" y="2492896"/>
            <a:ext cx="5904656"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1692275" y="274638"/>
            <a:ext cx="6994525" cy="993775"/>
          </a:xfrm>
        </p:spPr>
        <p:txBody>
          <a:bodyPr/>
          <a:lstStyle/>
          <a:p>
            <a:r>
              <a:rPr lang="en-US" smtClean="0"/>
              <a:t>Androgen therapy in women</a:t>
            </a:r>
          </a:p>
        </p:txBody>
      </p:sp>
      <p:sp>
        <p:nvSpPr>
          <p:cNvPr id="29699" name="Content Placeholder 2"/>
          <p:cNvSpPr>
            <a:spLocks noGrp="1"/>
          </p:cNvSpPr>
          <p:nvPr>
            <p:ph idx="1"/>
          </p:nvPr>
        </p:nvSpPr>
        <p:spPr/>
        <p:txBody>
          <a:bodyPr/>
          <a:lstStyle/>
          <a:p>
            <a:pPr marL="355600" indent="-355600">
              <a:buFont typeface="Arial" charset="0"/>
              <a:buNone/>
            </a:pPr>
            <a:r>
              <a:rPr lang="en-US" sz="2400" smtClean="0">
                <a:solidFill>
                  <a:srgbClr val="7D23A3"/>
                </a:solidFill>
              </a:rPr>
              <a:t>Key points</a:t>
            </a:r>
          </a:p>
          <a:p>
            <a:pPr marL="355600" indent="-355600"/>
            <a:r>
              <a:rPr lang="en-US" sz="2000" smtClean="0"/>
              <a:t>Androgen levels decline with age in women with no significant change associated with the natural menopause [A]</a:t>
            </a:r>
          </a:p>
          <a:p>
            <a:pPr marL="355600" indent="-355600"/>
            <a:r>
              <a:rPr lang="en-US" sz="2000" smtClean="0"/>
              <a:t>There is strong evidence that androgens influence female sexual function and that testosterone therapy may be useful for women with arousal or desire disorders [A]</a:t>
            </a:r>
          </a:p>
          <a:p>
            <a:pPr marL="355600" indent="-355600"/>
            <a:r>
              <a:rPr lang="en-US" sz="2000" smtClean="0"/>
              <a:t>Women should be fully assessed for other treatable causes of sexual dysfunction before testosterone therapy can be considered</a:t>
            </a:r>
          </a:p>
          <a:p>
            <a:pPr marL="355600" indent="-355600"/>
            <a:r>
              <a:rPr lang="en-US" sz="2000" smtClean="0"/>
              <a:t>Testosterone therapy should be considered as a clinical trial which should not be continued if a woman has not experienced benefit by 6 months [A]</a:t>
            </a:r>
          </a:p>
        </p:txBody>
      </p:sp>
      <p:pic>
        <p:nvPicPr>
          <p:cNvPr id="4" name="3 Resim" descr="ims.png"/>
          <p:cNvPicPr>
            <a:picLocks noChangeAspect="1"/>
          </p:cNvPicPr>
          <p:nvPr/>
        </p:nvPicPr>
        <p:blipFill>
          <a:blip r:embed="rId2" cstate="print"/>
          <a:stretch>
            <a:fillRect/>
          </a:stretch>
        </p:blipFill>
        <p:spPr>
          <a:xfrm>
            <a:off x="7452320" y="6093296"/>
            <a:ext cx="1691680" cy="606185"/>
          </a:xfrm>
          <a:prstGeom prst="rect">
            <a:avLst/>
          </a:prstGeom>
        </p:spPr>
      </p:pic>
      <p:cxnSp>
        <p:nvCxnSpPr>
          <p:cNvPr id="5" name="4 Düz Bağlayıcı"/>
          <p:cNvCxnSpPr/>
          <p:nvPr/>
        </p:nvCxnSpPr>
        <p:spPr>
          <a:xfrm>
            <a:off x="3995936" y="3356992"/>
            <a:ext cx="4248472"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7" name="6 Düz Bağlayıcı"/>
          <p:cNvCxnSpPr/>
          <p:nvPr/>
        </p:nvCxnSpPr>
        <p:spPr>
          <a:xfrm>
            <a:off x="899592" y="3645024"/>
            <a:ext cx="1728192"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9" name="8 Düz Bağlayıcı"/>
          <p:cNvCxnSpPr/>
          <p:nvPr/>
        </p:nvCxnSpPr>
        <p:spPr>
          <a:xfrm>
            <a:off x="4283968" y="5013176"/>
            <a:ext cx="3816424"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sh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1066800" y="381000"/>
            <a:ext cx="7924800" cy="685800"/>
          </a:xfrm>
        </p:spPr>
        <p:txBody>
          <a:bodyPr>
            <a:noAutofit/>
          </a:bodyPr>
          <a:lstStyle/>
          <a:p>
            <a:pPr eaLnBrk="1" fontAlgn="auto" hangingPunct="1">
              <a:spcAft>
                <a:spcPts val="0"/>
              </a:spcAft>
              <a:defRPr/>
            </a:pPr>
            <a:r>
              <a:rPr lang="en-US" sz="4400" cap="none" dirty="0" smtClean="0"/>
              <a:t>HT &amp; Osteoporosis </a:t>
            </a:r>
          </a:p>
        </p:txBody>
      </p:sp>
      <p:sp>
        <p:nvSpPr>
          <p:cNvPr id="11267" name="Rectangle 3"/>
          <p:cNvSpPr>
            <a:spLocks noGrp="1" noChangeArrowheads="1"/>
          </p:cNvSpPr>
          <p:nvPr>
            <p:ph idx="1"/>
          </p:nvPr>
        </p:nvSpPr>
        <p:spPr>
          <a:xfrm>
            <a:off x="504825" y="1371600"/>
            <a:ext cx="8562975" cy="5181600"/>
          </a:xfrm>
        </p:spPr>
        <p:txBody>
          <a:bodyPr>
            <a:normAutofit fontScale="92500" lnSpcReduction="10000"/>
          </a:bodyPr>
          <a:lstStyle/>
          <a:p>
            <a:pPr eaLnBrk="1" fontAlgn="auto" hangingPunct="1">
              <a:spcBef>
                <a:spcPts val="1800"/>
              </a:spcBef>
              <a:spcAft>
                <a:spcPts val="0"/>
              </a:spcAft>
              <a:buFont typeface="Wingdings" pitchFamily="2" charset="2"/>
              <a:buChar char="n"/>
              <a:defRPr/>
            </a:pPr>
            <a:r>
              <a:rPr lang="en-US" dirty="0" smtClean="0"/>
              <a:t>HT reduced the risk for fracture (</a:t>
            </a:r>
            <a:r>
              <a:rPr lang="en-US" dirty="0" err="1" smtClean="0"/>
              <a:t>eg</a:t>
            </a:r>
            <a:r>
              <a:rPr lang="en-US" dirty="0" smtClean="0"/>
              <a:t>, hip, </a:t>
            </a:r>
            <a:br>
              <a:rPr lang="en-US" dirty="0" smtClean="0"/>
            </a:br>
            <a:r>
              <a:rPr lang="en-US" dirty="0" smtClean="0"/>
              <a:t>spine, </a:t>
            </a:r>
            <a:r>
              <a:rPr lang="en-US" dirty="0" err="1" smtClean="0"/>
              <a:t>nonspine</a:t>
            </a:r>
            <a:r>
              <a:rPr lang="en-US" dirty="0" smtClean="0"/>
              <a:t>) in postmenopausal </a:t>
            </a:r>
            <a:br>
              <a:rPr lang="en-US" dirty="0" smtClean="0"/>
            </a:br>
            <a:r>
              <a:rPr lang="en-US" dirty="0" smtClean="0"/>
              <a:t>women in the Women’s Health Initiative </a:t>
            </a:r>
            <a:br>
              <a:rPr lang="en-US" dirty="0" smtClean="0"/>
            </a:br>
            <a:r>
              <a:rPr lang="en-US" dirty="0" smtClean="0"/>
              <a:t>(WHI) who were not selected on basis </a:t>
            </a:r>
            <a:br>
              <a:rPr lang="en-US" dirty="0" smtClean="0"/>
            </a:br>
            <a:r>
              <a:rPr lang="en-US" dirty="0" smtClean="0"/>
              <a:t>of osteoporosis</a:t>
            </a:r>
          </a:p>
          <a:p>
            <a:pPr eaLnBrk="1" fontAlgn="auto" hangingPunct="1">
              <a:spcBef>
                <a:spcPts val="1800"/>
              </a:spcBef>
              <a:spcAft>
                <a:spcPts val="0"/>
              </a:spcAft>
              <a:buFont typeface="Wingdings" pitchFamily="2" charset="2"/>
              <a:buChar char="n"/>
              <a:defRPr/>
            </a:pPr>
            <a:r>
              <a:rPr lang="en-US" dirty="0" smtClean="0"/>
              <a:t>Many systemic HT products are approved </a:t>
            </a:r>
            <a:br>
              <a:rPr lang="en-US" dirty="0" smtClean="0"/>
            </a:br>
            <a:r>
              <a:rPr lang="en-US" dirty="0" smtClean="0"/>
              <a:t>for </a:t>
            </a:r>
            <a:r>
              <a:rPr lang="en-US" i="1" dirty="0" smtClean="0"/>
              <a:t>preventing </a:t>
            </a:r>
            <a:r>
              <a:rPr lang="en-US" dirty="0" smtClean="0"/>
              <a:t>postmenopausal osteoporosis</a:t>
            </a:r>
          </a:p>
          <a:p>
            <a:pPr eaLnBrk="1" fontAlgn="auto" hangingPunct="1">
              <a:spcBef>
                <a:spcPts val="1800"/>
              </a:spcBef>
              <a:spcAft>
                <a:spcPts val="0"/>
              </a:spcAft>
              <a:buFont typeface="Wingdings" pitchFamily="2" charset="2"/>
              <a:buChar char="n"/>
              <a:defRPr/>
            </a:pPr>
            <a:r>
              <a:rPr lang="en-US" dirty="0" smtClean="0"/>
              <a:t>No HT product is approved for </a:t>
            </a:r>
            <a:r>
              <a:rPr lang="en-US" i="1" dirty="0" smtClean="0"/>
              <a:t>treating </a:t>
            </a:r>
            <a:r>
              <a:rPr lang="en-US" dirty="0" smtClean="0"/>
              <a:t>osteoporosis</a:t>
            </a:r>
          </a:p>
          <a:p>
            <a:pPr eaLnBrk="1" fontAlgn="auto" hangingPunct="1">
              <a:spcAft>
                <a:spcPts val="0"/>
              </a:spcAft>
              <a:buFont typeface="Wingdings 2"/>
              <a:buNone/>
              <a:defRPr/>
            </a:pPr>
            <a:r>
              <a:rPr lang="en-US" dirty="0" smtClean="0"/>
              <a:t/>
            </a:r>
            <a:br>
              <a:rPr lang="en-US" dirty="0" smtClean="0"/>
            </a:br>
            <a:endParaRPr lang="en-US" dirty="0" smtClean="0"/>
          </a:p>
          <a:p>
            <a:pPr eaLnBrk="1" fontAlgn="auto" hangingPunct="1">
              <a:spcAft>
                <a:spcPts val="0"/>
              </a:spcAft>
              <a:buFont typeface="Wingdings" pitchFamily="2" charset="2"/>
              <a:buChar char="n"/>
              <a:defRPr/>
            </a:pPr>
            <a:endParaRPr lang="en-US" dirty="0" smtClean="0"/>
          </a:p>
          <a:p>
            <a:pPr eaLnBrk="1" fontAlgn="auto" hangingPunct="1">
              <a:spcAft>
                <a:spcPts val="0"/>
              </a:spcAft>
              <a:buFont typeface="Wingdings 2"/>
              <a:buChar char=""/>
              <a:defRPr/>
            </a:pPr>
            <a:endParaRPr lang="en-US" dirty="0" smtClean="0"/>
          </a:p>
        </p:txBody>
      </p:sp>
      <p:pic>
        <p:nvPicPr>
          <p:cNvPr id="18436" name="Picture 4" descr="Nams-full color"/>
          <p:cNvPicPr>
            <a:picLocks noChangeAspect="1" noChangeArrowheads="1"/>
          </p:cNvPicPr>
          <p:nvPr/>
        </p:nvPicPr>
        <p:blipFill>
          <a:blip r:embed="rId2" cstate="print"/>
          <a:srcRect/>
          <a:stretch>
            <a:fillRect/>
          </a:stretch>
        </p:blipFill>
        <p:spPr bwMode="auto">
          <a:xfrm>
            <a:off x="8002588" y="5922963"/>
            <a:ext cx="987425" cy="839787"/>
          </a:xfrm>
          <a:prstGeom prst="rect">
            <a:avLst/>
          </a:prstGeom>
          <a:noFill/>
          <a:ln w="9525">
            <a:noFill/>
            <a:miter lim="800000"/>
            <a:headEnd/>
            <a:tailEnd/>
          </a:ln>
        </p:spPr>
      </p:pic>
      <p:sp>
        <p:nvSpPr>
          <p:cNvPr id="18437" name="Text Box 6"/>
          <p:cNvSpPr txBox="1">
            <a:spLocks noChangeArrowheads="1"/>
          </p:cNvSpPr>
          <p:nvPr/>
        </p:nvSpPr>
        <p:spPr bwMode="auto">
          <a:xfrm>
            <a:off x="228600" y="6477000"/>
            <a:ext cx="5791200" cy="366713"/>
          </a:xfrm>
          <a:prstGeom prst="rect">
            <a:avLst/>
          </a:prstGeom>
          <a:noFill/>
          <a:ln w="9525">
            <a:noFill/>
            <a:miter lim="800000"/>
            <a:headEnd/>
            <a:tailEnd/>
          </a:ln>
        </p:spPr>
        <p:txBody>
          <a:bodyPr>
            <a:spAutoFit/>
          </a:bodyPr>
          <a:lstStyle/>
          <a:p>
            <a:pPr>
              <a:spcBef>
                <a:spcPct val="50000"/>
              </a:spcBef>
            </a:pPr>
            <a:r>
              <a:rPr lang="en-US"/>
              <a:t>NAMS position statement. </a:t>
            </a:r>
            <a:r>
              <a:rPr lang="en-US" i="1"/>
              <a:t>Menopause</a:t>
            </a:r>
            <a:r>
              <a:rPr lang="en-US"/>
              <a:t> 2012. </a:t>
            </a:r>
          </a:p>
        </p:txBody>
      </p:sp>
      <p:sp>
        <p:nvSpPr>
          <p:cNvPr id="18438" name="Text Box 7"/>
          <p:cNvSpPr txBox="1">
            <a:spLocks noChangeArrowheads="1"/>
          </p:cNvSpPr>
          <p:nvPr/>
        </p:nvSpPr>
        <p:spPr bwMode="auto">
          <a:xfrm>
            <a:off x="6324600" y="5715000"/>
            <a:ext cx="1447800" cy="457200"/>
          </a:xfrm>
          <a:prstGeom prst="rect">
            <a:avLst/>
          </a:prstGeom>
          <a:noFill/>
          <a:ln w="9525">
            <a:noFill/>
            <a:miter lim="800000"/>
            <a:headEnd/>
            <a:tailEnd/>
          </a:ln>
        </p:spPr>
        <p:txBody>
          <a:bodyPr>
            <a:spAutoFit/>
          </a:bodyPr>
          <a:lstStyle/>
          <a:p>
            <a:pPr>
              <a:spcBef>
                <a:spcPct val="50000"/>
              </a:spcBef>
              <a:defRPr/>
            </a:pPr>
            <a:r>
              <a:rPr lang="en-US" sz="2400" dirty="0">
                <a:solidFill>
                  <a:schemeClr val="accent2">
                    <a:lumMod val="50000"/>
                  </a:schemeClr>
                </a:solidFill>
              </a:rPr>
              <a:t>(cont’d)</a:t>
            </a:r>
          </a:p>
        </p:txBody>
      </p:sp>
      <p:cxnSp>
        <p:nvCxnSpPr>
          <p:cNvPr id="7" name="6 Düz Bağlayıcı"/>
          <p:cNvCxnSpPr/>
          <p:nvPr/>
        </p:nvCxnSpPr>
        <p:spPr>
          <a:xfrm>
            <a:off x="899592" y="5157192"/>
            <a:ext cx="6048672"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cover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990600" y="304800"/>
            <a:ext cx="8686800" cy="838200"/>
          </a:xfrm>
        </p:spPr>
        <p:txBody>
          <a:bodyPr/>
          <a:lstStyle/>
          <a:p>
            <a:pPr eaLnBrk="1" fontAlgn="auto" hangingPunct="1">
              <a:spcAft>
                <a:spcPts val="0"/>
              </a:spcAft>
              <a:defRPr/>
            </a:pPr>
            <a:r>
              <a:rPr lang="en-US" sz="4400" cap="none" dirty="0" smtClean="0"/>
              <a:t>HT &amp; Osteoporosis </a:t>
            </a:r>
            <a:r>
              <a:rPr lang="en-US" cap="none" dirty="0" smtClean="0"/>
              <a:t>(cont’d)</a:t>
            </a:r>
          </a:p>
        </p:txBody>
      </p:sp>
      <p:sp>
        <p:nvSpPr>
          <p:cNvPr id="19459" name="Content Placeholder 2"/>
          <p:cNvSpPr>
            <a:spLocks noGrp="1"/>
          </p:cNvSpPr>
          <p:nvPr>
            <p:ph idx="1"/>
          </p:nvPr>
        </p:nvSpPr>
        <p:spPr>
          <a:xfrm>
            <a:off x="533400" y="1295400"/>
            <a:ext cx="8610600" cy="5029200"/>
          </a:xfrm>
        </p:spPr>
        <p:txBody>
          <a:bodyPr/>
          <a:lstStyle/>
          <a:p>
            <a:pPr eaLnBrk="1" hangingPunct="1">
              <a:spcBef>
                <a:spcPts val="1800"/>
              </a:spcBef>
              <a:buFont typeface="Wingdings" pitchFamily="2" charset="2"/>
              <a:buChar char="n"/>
            </a:pPr>
            <a:r>
              <a:rPr lang="en-US" dirty="0" smtClean="0"/>
              <a:t>Extended use of HT is option for women </a:t>
            </a:r>
            <a:br>
              <a:rPr lang="en-US" dirty="0" smtClean="0"/>
            </a:br>
            <a:r>
              <a:rPr lang="en-US" dirty="0" smtClean="0"/>
              <a:t>at high risk of osteoporotic fracture when alternate therapies aren’t appropriate</a:t>
            </a:r>
          </a:p>
          <a:p>
            <a:pPr eaLnBrk="1" hangingPunct="1">
              <a:spcBef>
                <a:spcPts val="1800"/>
              </a:spcBef>
              <a:buFont typeface="Wingdings" pitchFamily="2" charset="2"/>
              <a:buChar char="n"/>
            </a:pPr>
            <a:r>
              <a:rPr lang="en-US" dirty="0" smtClean="0"/>
              <a:t>Risks of long-term HT use should be considered</a:t>
            </a:r>
          </a:p>
          <a:p>
            <a:pPr eaLnBrk="1" hangingPunct="1">
              <a:spcBef>
                <a:spcPts val="1800"/>
              </a:spcBef>
              <a:buFont typeface="Wingdings" pitchFamily="2" charset="2"/>
              <a:buChar char="n"/>
            </a:pPr>
            <a:r>
              <a:rPr lang="en-US" dirty="0" smtClean="0"/>
              <a:t>Benefits of HT on bone mass dissipate </a:t>
            </a:r>
            <a:br>
              <a:rPr lang="en-US" dirty="0" smtClean="0"/>
            </a:br>
            <a:r>
              <a:rPr lang="en-US" dirty="0" smtClean="0"/>
              <a:t>quickly after discontinuation</a:t>
            </a:r>
          </a:p>
        </p:txBody>
      </p:sp>
      <p:pic>
        <p:nvPicPr>
          <p:cNvPr id="19460" name="Picture 4" descr="Nams-full color"/>
          <p:cNvPicPr>
            <a:picLocks noChangeAspect="1" noChangeArrowheads="1"/>
          </p:cNvPicPr>
          <p:nvPr/>
        </p:nvPicPr>
        <p:blipFill>
          <a:blip r:embed="rId3" cstate="print"/>
          <a:srcRect/>
          <a:stretch>
            <a:fillRect/>
          </a:stretch>
        </p:blipFill>
        <p:spPr bwMode="auto">
          <a:xfrm>
            <a:off x="8002588" y="5922963"/>
            <a:ext cx="987425" cy="839787"/>
          </a:xfrm>
          <a:prstGeom prst="rect">
            <a:avLst/>
          </a:prstGeom>
          <a:noFill/>
          <a:ln w="9525">
            <a:noFill/>
            <a:miter lim="800000"/>
            <a:headEnd/>
            <a:tailEnd/>
          </a:ln>
        </p:spPr>
      </p:pic>
      <p:sp>
        <p:nvSpPr>
          <p:cNvPr id="19461" name="Text Box 6"/>
          <p:cNvSpPr txBox="1">
            <a:spLocks noChangeArrowheads="1"/>
          </p:cNvSpPr>
          <p:nvPr/>
        </p:nvSpPr>
        <p:spPr bwMode="auto">
          <a:xfrm>
            <a:off x="228600" y="6477000"/>
            <a:ext cx="5791200" cy="366713"/>
          </a:xfrm>
          <a:prstGeom prst="rect">
            <a:avLst/>
          </a:prstGeom>
          <a:noFill/>
          <a:ln w="9525">
            <a:noFill/>
            <a:miter lim="800000"/>
            <a:headEnd/>
            <a:tailEnd/>
          </a:ln>
        </p:spPr>
        <p:txBody>
          <a:bodyPr>
            <a:spAutoFit/>
          </a:bodyPr>
          <a:lstStyle/>
          <a:p>
            <a:pPr>
              <a:spcBef>
                <a:spcPct val="50000"/>
              </a:spcBef>
            </a:pPr>
            <a:r>
              <a:rPr lang="en-US"/>
              <a:t>NAMS position statement. </a:t>
            </a:r>
            <a:r>
              <a:rPr lang="en-US" i="1"/>
              <a:t>Menopause</a:t>
            </a:r>
            <a:r>
              <a:rPr lang="en-US"/>
              <a:t> 2012. </a:t>
            </a:r>
          </a:p>
        </p:txBody>
      </p:sp>
      <p:cxnSp>
        <p:nvCxnSpPr>
          <p:cNvPr id="6" name="5 Düz Bağlayıcı"/>
          <p:cNvCxnSpPr/>
          <p:nvPr/>
        </p:nvCxnSpPr>
        <p:spPr>
          <a:xfrm>
            <a:off x="899592" y="3501008"/>
            <a:ext cx="7776864"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179512" y="25400"/>
            <a:ext cx="8964489" cy="1143000"/>
          </a:xfrm>
        </p:spPr>
        <p:txBody>
          <a:bodyPr>
            <a:normAutofit fontScale="90000"/>
          </a:bodyPr>
          <a:lstStyle/>
          <a:p>
            <a:r>
              <a:rPr lang="en-US" dirty="0" smtClean="0"/>
              <a:t>The Stages of Reproductive Aging in women</a:t>
            </a:r>
          </a:p>
        </p:txBody>
      </p:sp>
      <p:pic>
        <p:nvPicPr>
          <p:cNvPr id="10243" name="Picture 3"/>
          <p:cNvPicPr>
            <a:picLocks noChangeAspect="1"/>
          </p:cNvPicPr>
          <p:nvPr/>
        </p:nvPicPr>
        <p:blipFill>
          <a:blip r:embed="rId2" cstate="print"/>
          <a:srcRect/>
          <a:stretch>
            <a:fillRect/>
          </a:stretch>
        </p:blipFill>
        <p:spPr bwMode="auto">
          <a:xfrm>
            <a:off x="0" y="1341438"/>
            <a:ext cx="9144000" cy="3968750"/>
          </a:xfrm>
          <a:prstGeom prst="rect">
            <a:avLst/>
          </a:prstGeom>
          <a:noFill/>
          <a:ln w="9525">
            <a:noFill/>
            <a:miter lim="800000"/>
            <a:headEnd/>
            <a:tailEnd/>
          </a:ln>
        </p:spPr>
      </p:pic>
      <p:sp>
        <p:nvSpPr>
          <p:cNvPr id="10244" name="TextBox 4"/>
          <p:cNvSpPr txBox="1">
            <a:spLocks noChangeArrowheads="1"/>
          </p:cNvSpPr>
          <p:nvPr/>
        </p:nvSpPr>
        <p:spPr bwMode="auto">
          <a:xfrm>
            <a:off x="323850" y="6165850"/>
            <a:ext cx="3168650" cy="304800"/>
          </a:xfrm>
          <a:prstGeom prst="rect">
            <a:avLst/>
          </a:prstGeom>
          <a:noFill/>
          <a:ln w="9525">
            <a:noFill/>
            <a:miter lim="800000"/>
            <a:headEnd/>
            <a:tailEnd/>
          </a:ln>
        </p:spPr>
        <p:txBody>
          <a:bodyPr wrap="none">
            <a:spAutoFit/>
          </a:bodyPr>
          <a:lstStyle/>
          <a:p>
            <a:r>
              <a:rPr lang="en-US" sz="1400">
                <a:solidFill>
                  <a:srgbClr val="7D23A3"/>
                </a:solidFill>
              </a:rPr>
              <a:t>STRAW + 10. </a:t>
            </a:r>
            <a:r>
              <a:rPr lang="en-US" sz="1400" i="1">
                <a:solidFill>
                  <a:srgbClr val="7D23A3"/>
                </a:solidFill>
              </a:rPr>
              <a:t>Climacteric</a:t>
            </a:r>
            <a:r>
              <a:rPr lang="en-US" sz="1400">
                <a:solidFill>
                  <a:srgbClr val="7D23A3"/>
                </a:solidFill>
              </a:rPr>
              <a:t> 2012;15:105–14</a:t>
            </a:r>
          </a:p>
        </p:txBody>
      </p:sp>
      <p:sp>
        <p:nvSpPr>
          <p:cNvPr id="10245" name="TextBox 5"/>
          <p:cNvSpPr txBox="1">
            <a:spLocks noChangeArrowheads="1"/>
          </p:cNvSpPr>
          <p:nvPr/>
        </p:nvSpPr>
        <p:spPr bwMode="auto">
          <a:xfrm>
            <a:off x="323850" y="5445125"/>
            <a:ext cx="8623300" cy="646113"/>
          </a:xfrm>
          <a:prstGeom prst="rect">
            <a:avLst/>
          </a:prstGeom>
          <a:noFill/>
          <a:ln w="9525">
            <a:noFill/>
            <a:miter lim="800000"/>
            <a:headEnd/>
            <a:tailEnd/>
          </a:ln>
        </p:spPr>
        <p:txBody>
          <a:bodyPr wrap="none">
            <a:spAutoFit/>
          </a:bodyPr>
          <a:lstStyle/>
          <a:p>
            <a:pPr marL="285750" indent="-285750">
              <a:buFont typeface="Arial" charset="0"/>
              <a:buChar char="•"/>
            </a:pPr>
            <a:r>
              <a:rPr lang="en-US"/>
              <a:t>Current data indicate STRAW + 10 criteria apply to most but not all women</a:t>
            </a:r>
          </a:p>
          <a:p>
            <a:pPr marL="285750" indent="-285750">
              <a:buFont typeface="Arial" charset="0"/>
              <a:buChar char="•"/>
            </a:pPr>
            <a:r>
              <a:rPr lang="en-US"/>
              <a:t>Criteria cannot be used in PCOS or POI, nor after endometrial ablation or hysterectomy</a:t>
            </a:r>
          </a:p>
        </p:txBody>
      </p:sp>
      <p:pic>
        <p:nvPicPr>
          <p:cNvPr id="6" name="5 Resim" descr="ims.png"/>
          <p:cNvPicPr>
            <a:picLocks noChangeAspect="1"/>
          </p:cNvPicPr>
          <p:nvPr/>
        </p:nvPicPr>
        <p:blipFill>
          <a:blip r:embed="rId3" cstate="print"/>
          <a:stretch>
            <a:fillRect/>
          </a:stretch>
        </p:blipFill>
        <p:spPr>
          <a:xfrm>
            <a:off x="7452320" y="6093296"/>
            <a:ext cx="1691680" cy="606185"/>
          </a:xfrm>
          <a:prstGeom prst="rect">
            <a:avLst/>
          </a:prstGeom>
        </p:spPr>
      </p:pic>
      <p:sp>
        <p:nvSpPr>
          <p:cNvPr id="7" name="6 Dikdörtgen"/>
          <p:cNvSpPr/>
          <p:nvPr/>
        </p:nvSpPr>
        <p:spPr>
          <a:xfrm>
            <a:off x="4499992" y="1844824"/>
            <a:ext cx="1800200" cy="648072"/>
          </a:xfrm>
          <a:prstGeom prst="rect">
            <a:avLst/>
          </a:prstGeom>
          <a:noFill/>
          <a:ln>
            <a:solidFill>
              <a:srgbClr val="FB2D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p:wipe di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467545" y="260350"/>
            <a:ext cx="8435156" cy="777875"/>
          </a:xfrm>
        </p:spPr>
        <p:txBody>
          <a:bodyPr>
            <a:normAutofit/>
          </a:bodyPr>
          <a:lstStyle/>
          <a:p>
            <a:r>
              <a:rPr lang="en-US" dirty="0" smtClean="0"/>
              <a:t>Postmenopausal osteoporosis 1</a:t>
            </a:r>
          </a:p>
        </p:txBody>
      </p:sp>
      <p:sp>
        <p:nvSpPr>
          <p:cNvPr id="16387" name="Content Placeholder 2"/>
          <p:cNvSpPr>
            <a:spLocks noGrp="1"/>
          </p:cNvSpPr>
          <p:nvPr>
            <p:ph idx="1"/>
          </p:nvPr>
        </p:nvSpPr>
        <p:spPr>
          <a:xfrm>
            <a:off x="395288" y="1268413"/>
            <a:ext cx="8229600" cy="4525962"/>
          </a:xfrm>
        </p:spPr>
        <p:txBody>
          <a:bodyPr/>
          <a:lstStyle/>
          <a:p>
            <a:pPr marL="355600" indent="-355600">
              <a:buFont typeface="Arial" charset="0"/>
              <a:buNone/>
            </a:pPr>
            <a:r>
              <a:rPr lang="en-US" sz="2400" dirty="0" smtClean="0">
                <a:solidFill>
                  <a:srgbClr val="7D23A3"/>
                </a:solidFill>
              </a:rPr>
              <a:t>Key points</a:t>
            </a:r>
          </a:p>
          <a:p>
            <a:pPr marL="355600" indent="-355600"/>
            <a:r>
              <a:rPr lang="en-US" sz="2000" dirty="0" smtClean="0"/>
              <a:t>Osteoporosis is a systemic skeletal disease characterized by diminished bone strength with the risk of sustaining a fracture when falling from own body height</a:t>
            </a:r>
          </a:p>
          <a:p>
            <a:pPr marL="355600" indent="-355600"/>
            <a:r>
              <a:rPr lang="en-US" sz="2000" dirty="0" smtClean="0"/>
              <a:t>Osteoporosis is defined as a DXA-derived </a:t>
            </a:r>
            <a:r>
              <a:rPr lang="en-US" sz="2000" i="1" dirty="0" smtClean="0"/>
              <a:t>T</a:t>
            </a:r>
            <a:r>
              <a:rPr lang="en-US" sz="2000" dirty="0" smtClean="0"/>
              <a:t> score ≤ 2.5 or the presence of fragility fracture</a:t>
            </a:r>
          </a:p>
          <a:p>
            <a:pPr marL="355600" indent="-355600"/>
            <a:r>
              <a:rPr lang="en-US" sz="2000" dirty="0" smtClean="0"/>
              <a:t>An individual</a:t>
            </a:r>
            <a:r>
              <a:rPr lang="en-US" altLang="en-US" sz="2000" dirty="0" smtClean="0"/>
              <a:t>’</a:t>
            </a:r>
            <a:r>
              <a:rPr lang="en-US" sz="2000" dirty="0" smtClean="0"/>
              <a:t>s 10-year probability of fracture can be estimated using risk factor calculators such as the FRAX model [A]</a:t>
            </a:r>
          </a:p>
          <a:p>
            <a:pPr marL="355600" indent="-355600"/>
            <a:r>
              <a:rPr lang="en-US" sz="2000" dirty="0" smtClean="0"/>
              <a:t>Intervention thresholds can be based on 10-year fracture probability but will be country-specific</a:t>
            </a:r>
          </a:p>
          <a:p>
            <a:pPr marL="355600" indent="-355600"/>
            <a:r>
              <a:rPr lang="en-US" sz="2000" dirty="0" smtClean="0"/>
              <a:t>Treatment may be started in patients with a fragility fracture or a </a:t>
            </a:r>
            <a:r>
              <a:rPr lang="en-US" sz="2000" i="1" dirty="0" smtClean="0"/>
              <a:t>T</a:t>
            </a:r>
            <a:r>
              <a:rPr lang="en-US" sz="2000" dirty="0" smtClean="0"/>
              <a:t> score ≤ -2.5 or a </a:t>
            </a:r>
            <a:r>
              <a:rPr lang="en-US" sz="2000" i="1" dirty="0" smtClean="0"/>
              <a:t>T</a:t>
            </a:r>
            <a:r>
              <a:rPr lang="en-US" sz="2000" dirty="0" smtClean="0"/>
              <a:t> score of &gt; -1 and &lt; 2.5 with additional risk factors [A]</a:t>
            </a:r>
          </a:p>
          <a:p>
            <a:pPr marL="355600" indent="-355600"/>
            <a:endParaRPr lang="en-US" sz="2000" dirty="0" smtClean="0"/>
          </a:p>
          <a:p>
            <a:pPr marL="355600" indent="-355600"/>
            <a:endParaRPr lang="en-US" sz="2000" dirty="0" smtClean="0"/>
          </a:p>
        </p:txBody>
      </p:sp>
      <p:pic>
        <p:nvPicPr>
          <p:cNvPr id="4" name="3 Resim" descr="ims.png"/>
          <p:cNvPicPr>
            <a:picLocks noChangeAspect="1"/>
          </p:cNvPicPr>
          <p:nvPr/>
        </p:nvPicPr>
        <p:blipFill>
          <a:blip r:embed="rId2" cstate="print"/>
          <a:stretch>
            <a:fillRect/>
          </a:stretch>
        </p:blipFill>
        <p:spPr>
          <a:xfrm>
            <a:off x="7452320" y="6093296"/>
            <a:ext cx="1691680" cy="606185"/>
          </a:xfrm>
          <a:prstGeom prst="rect">
            <a:avLst/>
          </a:prstGeom>
        </p:spPr>
      </p:pic>
      <p:cxnSp>
        <p:nvCxnSpPr>
          <p:cNvPr id="5" name="4 Düz Bağlayıcı"/>
          <p:cNvCxnSpPr/>
          <p:nvPr/>
        </p:nvCxnSpPr>
        <p:spPr>
          <a:xfrm>
            <a:off x="1115616" y="3645024"/>
            <a:ext cx="4320480"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7" name="6 Düz Bağlayıcı"/>
          <p:cNvCxnSpPr/>
          <p:nvPr/>
        </p:nvCxnSpPr>
        <p:spPr>
          <a:xfrm>
            <a:off x="5148064" y="5013176"/>
            <a:ext cx="1872208"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9" name="8 Düz Bağlayıcı"/>
          <p:cNvCxnSpPr/>
          <p:nvPr/>
        </p:nvCxnSpPr>
        <p:spPr>
          <a:xfrm>
            <a:off x="7524328" y="5013176"/>
            <a:ext cx="1008112"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11" name="10 Düz Bağlayıcı"/>
          <p:cNvCxnSpPr/>
          <p:nvPr/>
        </p:nvCxnSpPr>
        <p:spPr>
          <a:xfrm>
            <a:off x="755576" y="5373216"/>
            <a:ext cx="432048"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13" name="12 Düz Bağlayıcı"/>
          <p:cNvCxnSpPr/>
          <p:nvPr/>
        </p:nvCxnSpPr>
        <p:spPr>
          <a:xfrm>
            <a:off x="1691680" y="5373216"/>
            <a:ext cx="5328592"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611561" y="260350"/>
            <a:ext cx="8291140" cy="777875"/>
          </a:xfrm>
        </p:spPr>
        <p:txBody>
          <a:bodyPr>
            <a:normAutofit/>
          </a:bodyPr>
          <a:lstStyle/>
          <a:p>
            <a:r>
              <a:rPr lang="en-US" dirty="0" smtClean="0"/>
              <a:t>Postmenopausal osteoporosis 2</a:t>
            </a:r>
          </a:p>
        </p:txBody>
      </p:sp>
      <p:sp>
        <p:nvSpPr>
          <p:cNvPr id="17411" name="Content Placeholder 2"/>
          <p:cNvSpPr>
            <a:spLocks noGrp="1"/>
          </p:cNvSpPr>
          <p:nvPr>
            <p:ph idx="1"/>
          </p:nvPr>
        </p:nvSpPr>
        <p:spPr>
          <a:xfrm>
            <a:off x="395288" y="1412875"/>
            <a:ext cx="8229600" cy="4525963"/>
          </a:xfrm>
        </p:spPr>
        <p:txBody>
          <a:bodyPr/>
          <a:lstStyle/>
          <a:p>
            <a:pPr marL="355600" indent="-355600">
              <a:buFont typeface="Arial" charset="0"/>
              <a:buNone/>
            </a:pPr>
            <a:r>
              <a:rPr lang="en-US" sz="2400" dirty="0" smtClean="0">
                <a:solidFill>
                  <a:srgbClr val="7D23A3"/>
                </a:solidFill>
              </a:rPr>
              <a:t>Key points</a:t>
            </a:r>
          </a:p>
          <a:p>
            <a:pPr marL="355600" indent="-355600"/>
            <a:r>
              <a:rPr lang="en-US" sz="2000" dirty="0" smtClean="0"/>
              <a:t>An appropriate assessment of prevalent fractures and secondary causes of osteoporosis should precede any therapeutic decisions</a:t>
            </a:r>
          </a:p>
          <a:p>
            <a:pPr marL="355600" indent="-355600"/>
            <a:r>
              <a:rPr lang="en-US" sz="2000" dirty="0" smtClean="0"/>
              <a:t>Lifestyle strategies should be part of any treatment strategy [A]</a:t>
            </a:r>
          </a:p>
          <a:p>
            <a:pPr marL="355600" indent="-355600"/>
            <a:r>
              <a:rPr lang="en-US" sz="2000" dirty="0" smtClean="0"/>
              <a:t>Choice of pharmacological therapy should be based on a balance of effectiveness, risk and cost</a:t>
            </a:r>
          </a:p>
          <a:p>
            <a:pPr marL="355600" indent="-355600"/>
            <a:r>
              <a:rPr lang="en-US" sz="2000" dirty="0" smtClean="0"/>
              <a:t>MHT is the most appropriate therapy for fracture prevention in early menopause [A]</a:t>
            </a:r>
          </a:p>
        </p:txBody>
      </p:sp>
      <p:pic>
        <p:nvPicPr>
          <p:cNvPr id="4" name="3 Resim" descr="ims.png"/>
          <p:cNvPicPr>
            <a:picLocks noChangeAspect="1"/>
          </p:cNvPicPr>
          <p:nvPr/>
        </p:nvPicPr>
        <p:blipFill>
          <a:blip r:embed="rId2" cstate="print"/>
          <a:stretch>
            <a:fillRect/>
          </a:stretch>
        </p:blipFill>
        <p:spPr>
          <a:xfrm>
            <a:off x="7452320" y="6093296"/>
            <a:ext cx="1691680" cy="606185"/>
          </a:xfrm>
          <a:prstGeom prst="rect">
            <a:avLst/>
          </a:prstGeom>
        </p:spPr>
      </p:pic>
      <p:cxnSp>
        <p:nvCxnSpPr>
          <p:cNvPr id="5" name="4 Düz Bağlayıcı"/>
          <p:cNvCxnSpPr/>
          <p:nvPr/>
        </p:nvCxnSpPr>
        <p:spPr>
          <a:xfrm>
            <a:off x="5076056" y="3861048"/>
            <a:ext cx="2808312"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7" name="6 Düz Bağlayıcı"/>
          <p:cNvCxnSpPr/>
          <p:nvPr/>
        </p:nvCxnSpPr>
        <p:spPr>
          <a:xfrm>
            <a:off x="827584" y="4221088"/>
            <a:ext cx="1512168"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sh dir="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b="0" dirty="0" smtClean="0"/>
              <a:t>Selective estrogen receptor modulators for postmenopausal osteoporosis</a:t>
            </a:r>
            <a:endParaRPr lang="en-GB" sz="3200" b="0" dirty="0"/>
          </a:p>
        </p:txBody>
      </p:sp>
      <p:sp>
        <p:nvSpPr>
          <p:cNvPr id="3" name="Content Placeholder 2"/>
          <p:cNvSpPr>
            <a:spLocks noGrp="1"/>
          </p:cNvSpPr>
          <p:nvPr>
            <p:ph idx="1"/>
          </p:nvPr>
        </p:nvSpPr>
        <p:spPr>
          <a:xfrm>
            <a:off x="457200" y="1719263"/>
            <a:ext cx="4546848" cy="4411662"/>
          </a:xfrm>
        </p:spPr>
        <p:txBody>
          <a:bodyPr/>
          <a:lstStyle/>
          <a:p>
            <a:r>
              <a:rPr lang="en-GB" sz="1600" dirty="0" smtClean="0">
                <a:solidFill>
                  <a:schemeClr val="tx2"/>
                </a:solidFill>
              </a:rPr>
              <a:t>The early SERMs </a:t>
            </a:r>
            <a:r>
              <a:rPr lang="en-GB" sz="1600" dirty="0" err="1" smtClean="0">
                <a:solidFill>
                  <a:schemeClr val="tx2"/>
                </a:solidFill>
              </a:rPr>
              <a:t>tamoxifen</a:t>
            </a:r>
            <a:r>
              <a:rPr lang="en-GB" sz="1600" dirty="0" smtClean="0">
                <a:solidFill>
                  <a:schemeClr val="tx2"/>
                </a:solidFill>
              </a:rPr>
              <a:t>, </a:t>
            </a:r>
            <a:r>
              <a:rPr lang="en-GB" sz="1600" dirty="0" err="1" smtClean="0">
                <a:solidFill>
                  <a:schemeClr val="tx2"/>
                </a:solidFill>
              </a:rPr>
              <a:t>toremifine</a:t>
            </a:r>
            <a:r>
              <a:rPr lang="en-GB" sz="1600" dirty="0" smtClean="0">
                <a:solidFill>
                  <a:schemeClr val="tx2"/>
                </a:solidFill>
              </a:rPr>
              <a:t> and raloxifene were originally developed for the prevention and treatment of breast cancer and were subsequently found to conserve bone mass. </a:t>
            </a:r>
          </a:p>
          <a:p>
            <a:r>
              <a:rPr lang="en-GB" sz="1600" dirty="0" smtClean="0">
                <a:solidFill>
                  <a:schemeClr val="tx2"/>
                </a:solidFill>
              </a:rPr>
              <a:t>No fracture data for </a:t>
            </a:r>
            <a:r>
              <a:rPr lang="en-GB" sz="1600" dirty="0" err="1" smtClean="0">
                <a:solidFill>
                  <a:schemeClr val="tx2"/>
                </a:solidFill>
              </a:rPr>
              <a:t>tamoxifen</a:t>
            </a:r>
            <a:r>
              <a:rPr lang="en-GB" sz="1600" dirty="0" smtClean="0">
                <a:solidFill>
                  <a:schemeClr val="tx2"/>
                </a:solidFill>
              </a:rPr>
              <a:t>. </a:t>
            </a:r>
          </a:p>
          <a:p>
            <a:r>
              <a:rPr lang="en-GB" sz="1600" dirty="0" smtClean="0">
                <a:solidFill>
                  <a:schemeClr val="tx2"/>
                </a:solidFill>
              </a:rPr>
              <a:t>Raloxifene is indicated for the treatment and prevention of osteoporosis in postmenopausal women in the United States and Europe. </a:t>
            </a:r>
          </a:p>
          <a:p>
            <a:r>
              <a:rPr lang="en-GB" sz="1600" dirty="0" smtClean="0">
                <a:solidFill>
                  <a:schemeClr val="tx2"/>
                </a:solidFill>
              </a:rPr>
              <a:t>Bazedoxifene (BZA) developed for the prevention and treatment of postmenopausal osteoporosis. Approved in Europe 2009 with indication for the treatment of postmenopausal osteoporosis in women at increased risk of fracture. Up to 7 year data available.</a:t>
            </a:r>
          </a:p>
          <a:p>
            <a:endParaRPr lang="en-GB" dirty="0"/>
          </a:p>
        </p:txBody>
      </p:sp>
      <p:pic>
        <p:nvPicPr>
          <p:cNvPr id="3074" name="Picture 2" descr="http://i816.photobucket.com/albums/zz89/nurman_02/bone-loss-osteoporosis.jpg"/>
          <p:cNvPicPr>
            <a:picLocks noChangeAspect="1" noChangeArrowheads="1"/>
          </p:cNvPicPr>
          <p:nvPr/>
        </p:nvPicPr>
        <p:blipFill>
          <a:blip r:embed="rId2" cstate="print"/>
          <a:srcRect/>
          <a:stretch>
            <a:fillRect/>
          </a:stretch>
        </p:blipFill>
        <p:spPr bwMode="auto">
          <a:xfrm>
            <a:off x="5436096" y="1772816"/>
            <a:ext cx="2857500" cy="2590800"/>
          </a:xfrm>
          <a:prstGeom prst="rect">
            <a:avLst/>
          </a:prstGeom>
          <a:noFill/>
        </p:spPr>
      </p:pic>
      <p:pic>
        <p:nvPicPr>
          <p:cNvPr id="5" name="4 Resim" descr="emas.jpg"/>
          <p:cNvPicPr>
            <a:picLocks noChangeAspect="1"/>
          </p:cNvPicPr>
          <p:nvPr/>
        </p:nvPicPr>
        <p:blipFill>
          <a:blip r:embed="rId3" cstate="print"/>
          <a:stretch>
            <a:fillRect/>
          </a:stretch>
        </p:blipFill>
        <p:spPr>
          <a:xfrm>
            <a:off x="7884368" y="5949280"/>
            <a:ext cx="1063503" cy="727660"/>
          </a:xfrm>
          <a:prstGeom prst="rect">
            <a:avLst/>
          </a:prstGeom>
        </p:spPr>
      </p:pic>
      <p:cxnSp>
        <p:nvCxnSpPr>
          <p:cNvPr id="6" name="5 Düz Bağlayıcı"/>
          <p:cNvCxnSpPr/>
          <p:nvPr/>
        </p:nvCxnSpPr>
        <p:spPr>
          <a:xfrm>
            <a:off x="827584" y="3573016"/>
            <a:ext cx="3744416"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8" name="7 Düz Bağlayıcı"/>
          <p:cNvCxnSpPr/>
          <p:nvPr/>
        </p:nvCxnSpPr>
        <p:spPr>
          <a:xfrm>
            <a:off x="827584" y="3789040"/>
            <a:ext cx="2376264"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9" name="8 Düz Bağlayıcı"/>
          <p:cNvCxnSpPr/>
          <p:nvPr/>
        </p:nvCxnSpPr>
        <p:spPr>
          <a:xfrm>
            <a:off x="827584" y="4365104"/>
            <a:ext cx="1584176"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11" name="10 Düz Bağlayıcı"/>
          <p:cNvCxnSpPr/>
          <p:nvPr/>
        </p:nvCxnSpPr>
        <p:spPr>
          <a:xfrm>
            <a:off x="827584" y="4581128"/>
            <a:ext cx="3744416"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cover dir="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b="0" dirty="0" smtClean="0"/>
              <a:t>Selective estrogen receptor modulators for postmenopausal osteoporosis</a:t>
            </a:r>
            <a:endParaRPr lang="en-GB" sz="3200" dirty="0"/>
          </a:p>
        </p:txBody>
      </p:sp>
      <p:sp>
        <p:nvSpPr>
          <p:cNvPr id="3" name="Content Placeholder 2"/>
          <p:cNvSpPr>
            <a:spLocks noGrp="1"/>
          </p:cNvSpPr>
          <p:nvPr>
            <p:ph idx="1"/>
          </p:nvPr>
        </p:nvSpPr>
        <p:spPr/>
        <p:txBody>
          <a:bodyPr/>
          <a:lstStyle/>
          <a:p>
            <a:r>
              <a:rPr lang="en-GB" dirty="0" smtClean="0">
                <a:solidFill>
                  <a:schemeClr val="tx2"/>
                </a:solidFill>
              </a:rPr>
              <a:t>A significant reduction in the incidence of vertebral fractures has been demonstrated; efficacy on hip fractures has not been established for RAL and BZA</a:t>
            </a:r>
          </a:p>
          <a:p>
            <a:r>
              <a:rPr lang="en-GB" dirty="0" smtClean="0">
                <a:solidFill>
                  <a:schemeClr val="tx2"/>
                </a:solidFill>
              </a:rPr>
              <a:t>VTE significantly increased with RAL and BZA</a:t>
            </a:r>
          </a:p>
          <a:p>
            <a:r>
              <a:rPr lang="en-GB" dirty="0" smtClean="0">
                <a:solidFill>
                  <a:schemeClr val="tx2"/>
                </a:solidFill>
              </a:rPr>
              <a:t>Breast or endometrial cancer risk not increased, RAL reduces risk breast cancer</a:t>
            </a:r>
          </a:p>
          <a:p>
            <a:r>
              <a:rPr lang="en-GB" dirty="0" smtClean="0">
                <a:solidFill>
                  <a:schemeClr val="tx2"/>
                </a:solidFill>
              </a:rPr>
              <a:t>Adverse effects: hot flushes and leg cramps</a:t>
            </a:r>
          </a:p>
          <a:p>
            <a:endParaRPr lang="en-GB" dirty="0"/>
          </a:p>
        </p:txBody>
      </p:sp>
      <p:pic>
        <p:nvPicPr>
          <p:cNvPr id="4" name="3 Resim" descr="emas.jpg"/>
          <p:cNvPicPr>
            <a:picLocks noChangeAspect="1"/>
          </p:cNvPicPr>
          <p:nvPr/>
        </p:nvPicPr>
        <p:blipFill>
          <a:blip r:embed="rId2" cstate="print"/>
          <a:stretch>
            <a:fillRect/>
          </a:stretch>
        </p:blipFill>
        <p:spPr>
          <a:xfrm>
            <a:off x="7884368" y="5949280"/>
            <a:ext cx="1063503" cy="727660"/>
          </a:xfrm>
          <a:prstGeom prst="rect">
            <a:avLst/>
          </a:prstGeom>
        </p:spPr>
      </p:pic>
      <p:cxnSp>
        <p:nvCxnSpPr>
          <p:cNvPr id="5" name="4 Düz Bağlayıcı"/>
          <p:cNvCxnSpPr/>
          <p:nvPr/>
        </p:nvCxnSpPr>
        <p:spPr>
          <a:xfrm>
            <a:off x="827584" y="2564904"/>
            <a:ext cx="3096344"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7" name="6 Düz Bağlayıcı"/>
          <p:cNvCxnSpPr/>
          <p:nvPr/>
        </p:nvCxnSpPr>
        <p:spPr>
          <a:xfrm>
            <a:off x="3275856" y="3573016"/>
            <a:ext cx="2376264"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8" name="7 Düz Bağlayıcı"/>
          <p:cNvCxnSpPr/>
          <p:nvPr/>
        </p:nvCxnSpPr>
        <p:spPr>
          <a:xfrm>
            <a:off x="3563888" y="5805264"/>
            <a:ext cx="4536504"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cover dir="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539552" y="188913"/>
            <a:ext cx="8586986" cy="1008062"/>
          </a:xfrm>
        </p:spPr>
        <p:txBody>
          <a:bodyPr>
            <a:normAutofit/>
          </a:bodyPr>
          <a:lstStyle/>
          <a:p>
            <a:r>
              <a:rPr lang="en-US" dirty="0" smtClean="0"/>
              <a:t>Skin, cartilage and connective tissues</a:t>
            </a:r>
          </a:p>
        </p:txBody>
      </p:sp>
      <p:sp>
        <p:nvSpPr>
          <p:cNvPr id="18435" name="Content Placeholder 2"/>
          <p:cNvSpPr>
            <a:spLocks noGrp="1"/>
          </p:cNvSpPr>
          <p:nvPr>
            <p:ph idx="1"/>
          </p:nvPr>
        </p:nvSpPr>
        <p:spPr>
          <a:xfrm>
            <a:off x="395288" y="1484313"/>
            <a:ext cx="8229600" cy="4525962"/>
          </a:xfrm>
        </p:spPr>
        <p:txBody>
          <a:bodyPr/>
          <a:lstStyle/>
          <a:p>
            <a:pPr marL="355600" indent="-355600">
              <a:buFont typeface="Arial" charset="0"/>
              <a:buNone/>
            </a:pPr>
            <a:r>
              <a:rPr lang="en-US" sz="2400" smtClean="0">
                <a:solidFill>
                  <a:srgbClr val="7D23A3"/>
                </a:solidFill>
              </a:rPr>
              <a:t>Key points</a:t>
            </a:r>
          </a:p>
          <a:p>
            <a:pPr marL="355600" indent="-355600"/>
            <a:r>
              <a:rPr lang="en-US" sz="2000" smtClean="0"/>
              <a:t>Estrogen has an effect on connective tissue throughout the body [A]</a:t>
            </a:r>
          </a:p>
          <a:p>
            <a:pPr marL="355600" indent="-355600"/>
            <a:r>
              <a:rPr lang="en-US" sz="2000" smtClean="0"/>
              <a:t>The marked increase in osteoarthritis in women after the menopause suggests that female sex steroids are important for cartilage homeostasis [B]</a:t>
            </a:r>
          </a:p>
          <a:p>
            <a:pPr marL="355600" indent="-355600"/>
            <a:r>
              <a:rPr lang="en-US" sz="2000" smtClean="0"/>
              <a:t>Cartilage degradation and the need for joint replacement surgery are reduced among users of MHT [A]</a:t>
            </a:r>
          </a:p>
          <a:p>
            <a:pPr marL="355600" indent="-355600"/>
            <a:r>
              <a:rPr lang="en-US" sz="2000" smtClean="0"/>
              <a:t>Menopause is associated with a number of changes in skin health that may be reduced with the use of MHT or topical estrogen therapy [A]</a:t>
            </a:r>
          </a:p>
        </p:txBody>
      </p:sp>
      <p:pic>
        <p:nvPicPr>
          <p:cNvPr id="4" name="3 Resim" descr="ims.png"/>
          <p:cNvPicPr>
            <a:picLocks noChangeAspect="1"/>
          </p:cNvPicPr>
          <p:nvPr/>
        </p:nvPicPr>
        <p:blipFill>
          <a:blip r:embed="rId2" cstate="print"/>
          <a:stretch>
            <a:fillRect/>
          </a:stretch>
        </p:blipFill>
        <p:spPr>
          <a:xfrm>
            <a:off x="7452320" y="6093296"/>
            <a:ext cx="1691680" cy="606185"/>
          </a:xfrm>
          <a:prstGeom prst="rect">
            <a:avLst/>
          </a:prstGeom>
        </p:spPr>
      </p:pic>
    </p:spTree>
  </p:cSld>
  <p:clrMapOvr>
    <a:masterClrMapping/>
  </p:clrMapOvr>
  <p:transition>
    <p:wipe dir="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1115616" y="260648"/>
            <a:ext cx="6346825" cy="850900"/>
          </a:xfrm>
        </p:spPr>
        <p:txBody>
          <a:bodyPr/>
          <a:lstStyle/>
          <a:p>
            <a:r>
              <a:rPr lang="en-US" dirty="0" smtClean="0"/>
              <a:t>Cardiovascular disease</a:t>
            </a:r>
          </a:p>
        </p:txBody>
      </p:sp>
      <p:sp>
        <p:nvSpPr>
          <p:cNvPr id="19459" name="Content Placeholder 2"/>
          <p:cNvSpPr>
            <a:spLocks noGrp="1"/>
          </p:cNvSpPr>
          <p:nvPr>
            <p:ph idx="1"/>
          </p:nvPr>
        </p:nvSpPr>
        <p:spPr>
          <a:xfrm>
            <a:off x="468313" y="1484313"/>
            <a:ext cx="8229600" cy="4525962"/>
          </a:xfrm>
        </p:spPr>
        <p:txBody>
          <a:bodyPr/>
          <a:lstStyle/>
          <a:p>
            <a:pPr marL="355600" indent="-355600">
              <a:buFont typeface="Arial" charset="0"/>
              <a:buNone/>
            </a:pPr>
            <a:r>
              <a:rPr lang="en-US" sz="2400" dirty="0" smtClean="0">
                <a:solidFill>
                  <a:srgbClr val="7D23A3"/>
                </a:solidFill>
              </a:rPr>
              <a:t>Key points</a:t>
            </a:r>
          </a:p>
          <a:p>
            <a:pPr marL="355600" indent="-355600"/>
            <a:r>
              <a:rPr lang="en-US" sz="2000" dirty="0" smtClean="0"/>
              <a:t>In women under age 60 and recently postmenopausal with no evidence of cardiovascular disease, the initiation of estrogen-alone therapy reduces coronary heart disease (CHD) and all-cause mortality [A]</a:t>
            </a:r>
          </a:p>
          <a:p>
            <a:pPr marL="355600" indent="-355600"/>
            <a:r>
              <a:rPr lang="en-US" sz="2000" dirty="0" smtClean="0"/>
              <a:t>Data on daily continuous combined estrogen–progestin are less robust but other combined therapy regimens appear to be protective as shown in Danish and Finnish studies [A]</a:t>
            </a:r>
          </a:p>
          <a:p>
            <a:pPr marL="355600" indent="-355600"/>
            <a:r>
              <a:rPr lang="en-US" sz="2000" dirty="0" smtClean="0"/>
              <a:t>Recent meta-analyses and WHI 13-year follow-up data all show a consistent reduction in all-cause mortality for MHT users [A]</a:t>
            </a:r>
          </a:p>
          <a:p>
            <a:pPr marL="355600" indent="-355600"/>
            <a:r>
              <a:rPr lang="en-US" sz="2000" dirty="0" smtClean="0"/>
              <a:t>It is not recommended to initiate MHT beyond age 60 years solely for primary prevention of CHD [A]</a:t>
            </a:r>
          </a:p>
          <a:p>
            <a:pPr marL="355600" indent="-355600"/>
            <a:endParaRPr lang="en-US" sz="2000" dirty="0" smtClean="0"/>
          </a:p>
        </p:txBody>
      </p:sp>
      <p:pic>
        <p:nvPicPr>
          <p:cNvPr id="4" name="3 Resim" descr="ims.png"/>
          <p:cNvPicPr>
            <a:picLocks noChangeAspect="1"/>
          </p:cNvPicPr>
          <p:nvPr/>
        </p:nvPicPr>
        <p:blipFill>
          <a:blip r:embed="rId2" cstate="print"/>
          <a:stretch>
            <a:fillRect/>
          </a:stretch>
        </p:blipFill>
        <p:spPr>
          <a:xfrm>
            <a:off x="7452320" y="6093296"/>
            <a:ext cx="1691680" cy="606185"/>
          </a:xfrm>
          <a:prstGeom prst="rect">
            <a:avLst/>
          </a:prstGeom>
        </p:spPr>
      </p:pic>
      <p:cxnSp>
        <p:nvCxnSpPr>
          <p:cNvPr id="5" name="4 Düz Bağlayıcı"/>
          <p:cNvCxnSpPr/>
          <p:nvPr/>
        </p:nvCxnSpPr>
        <p:spPr>
          <a:xfrm>
            <a:off x="1979712" y="2204864"/>
            <a:ext cx="4536504"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7" name="6 Düz Bağlayıcı"/>
          <p:cNvCxnSpPr/>
          <p:nvPr/>
        </p:nvCxnSpPr>
        <p:spPr>
          <a:xfrm>
            <a:off x="3635896" y="2564904"/>
            <a:ext cx="4680520"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9" name="8 Düz Bağlayıcı"/>
          <p:cNvCxnSpPr/>
          <p:nvPr/>
        </p:nvCxnSpPr>
        <p:spPr>
          <a:xfrm>
            <a:off x="899592" y="2852936"/>
            <a:ext cx="5400600"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11" name="10 Düz Bağlayıcı"/>
          <p:cNvCxnSpPr/>
          <p:nvPr/>
        </p:nvCxnSpPr>
        <p:spPr>
          <a:xfrm>
            <a:off x="899592" y="4509120"/>
            <a:ext cx="5832648"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13" name="12 Düz Bağlayıcı"/>
          <p:cNvCxnSpPr/>
          <p:nvPr/>
        </p:nvCxnSpPr>
        <p:spPr>
          <a:xfrm>
            <a:off x="1187624" y="4869160"/>
            <a:ext cx="5832648"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1066800" y="457200"/>
            <a:ext cx="7772400" cy="609600"/>
          </a:xfrm>
        </p:spPr>
        <p:txBody>
          <a:bodyPr>
            <a:noAutofit/>
          </a:bodyPr>
          <a:lstStyle/>
          <a:p>
            <a:pPr eaLnBrk="1" fontAlgn="auto" hangingPunct="1">
              <a:spcAft>
                <a:spcPts val="0"/>
              </a:spcAft>
              <a:defRPr/>
            </a:pPr>
            <a:r>
              <a:rPr lang="en-US" sz="4400" cap="none" dirty="0" smtClean="0"/>
              <a:t>HT &amp; Coronary Heart Disease</a:t>
            </a:r>
          </a:p>
        </p:txBody>
      </p:sp>
      <p:sp>
        <p:nvSpPr>
          <p:cNvPr id="20483" name="Rectangle 3"/>
          <p:cNvSpPr>
            <a:spLocks noGrp="1" noChangeArrowheads="1"/>
          </p:cNvSpPr>
          <p:nvPr>
            <p:ph idx="1"/>
          </p:nvPr>
        </p:nvSpPr>
        <p:spPr>
          <a:xfrm>
            <a:off x="504825" y="1447800"/>
            <a:ext cx="7953375" cy="4953000"/>
          </a:xfrm>
        </p:spPr>
        <p:txBody>
          <a:bodyPr/>
          <a:lstStyle/>
          <a:p>
            <a:pPr eaLnBrk="1" hangingPunct="1">
              <a:spcBef>
                <a:spcPts val="1800"/>
              </a:spcBef>
              <a:buFont typeface="Wingdings" pitchFamily="2" charset="2"/>
              <a:buChar char="n"/>
            </a:pPr>
            <a:r>
              <a:rPr lang="en-US" dirty="0" smtClean="0"/>
              <a:t>ET may reduce CHD and coronary </a:t>
            </a:r>
            <a:br>
              <a:rPr lang="en-US" dirty="0" smtClean="0"/>
            </a:br>
            <a:r>
              <a:rPr lang="en-US" dirty="0" smtClean="0"/>
              <a:t>artery risk when initiated in younger </a:t>
            </a:r>
            <a:br>
              <a:rPr lang="en-US" dirty="0" smtClean="0"/>
            </a:br>
            <a:r>
              <a:rPr lang="en-US" dirty="0" smtClean="0"/>
              <a:t>and more recently postmenopausal </a:t>
            </a:r>
            <a:br>
              <a:rPr lang="en-US" dirty="0" smtClean="0"/>
            </a:br>
            <a:r>
              <a:rPr lang="en-US" dirty="0" smtClean="0"/>
              <a:t>women without a uterus</a:t>
            </a:r>
          </a:p>
          <a:p>
            <a:pPr eaLnBrk="1" hangingPunct="1">
              <a:spcBef>
                <a:spcPts val="1800"/>
              </a:spcBef>
              <a:buFont typeface="Wingdings" pitchFamily="2" charset="2"/>
              <a:buChar char="n"/>
            </a:pPr>
            <a:r>
              <a:rPr lang="en-US" dirty="0" smtClean="0"/>
              <a:t>HT is currently not recommended for coronary protection in women of </a:t>
            </a:r>
            <a:br>
              <a:rPr lang="en-US" dirty="0" smtClean="0"/>
            </a:br>
            <a:r>
              <a:rPr lang="en-US" dirty="0" smtClean="0"/>
              <a:t>any age</a:t>
            </a:r>
          </a:p>
          <a:p>
            <a:pPr eaLnBrk="1" hangingPunct="1">
              <a:buFont typeface="Wingdings" pitchFamily="2" charset="2"/>
              <a:buChar char="n"/>
            </a:pPr>
            <a:endParaRPr lang="en-US" dirty="0" smtClean="0"/>
          </a:p>
          <a:p>
            <a:pPr eaLnBrk="1" hangingPunct="1"/>
            <a:endParaRPr lang="en-US" dirty="0" smtClean="0"/>
          </a:p>
          <a:p>
            <a:pPr eaLnBrk="1" hangingPunct="1"/>
            <a:endParaRPr lang="en-US" dirty="0" smtClean="0"/>
          </a:p>
        </p:txBody>
      </p:sp>
      <p:pic>
        <p:nvPicPr>
          <p:cNvPr id="20484" name="Picture 4" descr="Nams-full color"/>
          <p:cNvPicPr>
            <a:picLocks noChangeAspect="1" noChangeArrowheads="1"/>
          </p:cNvPicPr>
          <p:nvPr/>
        </p:nvPicPr>
        <p:blipFill>
          <a:blip r:embed="rId2" cstate="print"/>
          <a:srcRect/>
          <a:stretch>
            <a:fillRect/>
          </a:stretch>
        </p:blipFill>
        <p:spPr bwMode="auto">
          <a:xfrm>
            <a:off x="8002588" y="5922963"/>
            <a:ext cx="987425" cy="839787"/>
          </a:xfrm>
          <a:prstGeom prst="rect">
            <a:avLst/>
          </a:prstGeom>
          <a:noFill/>
          <a:ln w="9525">
            <a:noFill/>
            <a:miter lim="800000"/>
            <a:headEnd/>
            <a:tailEnd/>
          </a:ln>
        </p:spPr>
      </p:pic>
      <p:sp>
        <p:nvSpPr>
          <p:cNvPr id="20485" name="Text Box 6"/>
          <p:cNvSpPr txBox="1">
            <a:spLocks noChangeArrowheads="1"/>
          </p:cNvSpPr>
          <p:nvPr/>
        </p:nvSpPr>
        <p:spPr bwMode="auto">
          <a:xfrm>
            <a:off x="228600" y="6477000"/>
            <a:ext cx="5791200" cy="366713"/>
          </a:xfrm>
          <a:prstGeom prst="rect">
            <a:avLst/>
          </a:prstGeom>
          <a:noFill/>
          <a:ln w="9525">
            <a:noFill/>
            <a:miter lim="800000"/>
            <a:headEnd/>
            <a:tailEnd/>
          </a:ln>
        </p:spPr>
        <p:txBody>
          <a:bodyPr>
            <a:spAutoFit/>
          </a:bodyPr>
          <a:lstStyle/>
          <a:p>
            <a:pPr>
              <a:spcBef>
                <a:spcPct val="50000"/>
              </a:spcBef>
            </a:pPr>
            <a:r>
              <a:rPr lang="en-US"/>
              <a:t>NAMS position statement. </a:t>
            </a:r>
            <a:r>
              <a:rPr lang="en-US" i="1"/>
              <a:t>Menopause</a:t>
            </a:r>
            <a:r>
              <a:rPr lang="en-US"/>
              <a:t> 2012. </a:t>
            </a:r>
          </a:p>
        </p:txBody>
      </p:sp>
      <p:cxnSp>
        <p:nvCxnSpPr>
          <p:cNvPr id="6" name="5 Düz Bağlayıcı"/>
          <p:cNvCxnSpPr/>
          <p:nvPr/>
        </p:nvCxnSpPr>
        <p:spPr>
          <a:xfrm>
            <a:off x="899592" y="4149080"/>
            <a:ext cx="5616624"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7" name="6 Düz Bağlayıcı"/>
          <p:cNvCxnSpPr/>
          <p:nvPr/>
        </p:nvCxnSpPr>
        <p:spPr>
          <a:xfrm>
            <a:off x="899592" y="4653136"/>
            <a:ext cx="3312368"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9" name="8 Düz Bağlayıcı"/>
          <p:cNvCxnSpPr/>
          <p:nvPr/>
        </p:nvCxnSpPr>
        <p:spPr>
          <a:xfrm>
            <a:off x="899592" y="5085184"/>
            <a:ext cx="1296144"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sh dir="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066800" y="381000"/>
            <a:ext cx="7924800" cy="685800"/>
          </a:xfrm>
        </p:spPr>
        <p:txBody>
          <a:bodyPr>
            <a:noAutofit/>
          </a:bodyPr>
          <a:lstStyle/>
          <a:p>
            <a:pPr eaLnBrk="1" fontAlgn="auto" hangingPunct="1">
              <a:spcAft>
                <a:spcPts val="0"/>
              </a:spcAft>
              <a:defRPr/>
            </a:pPr>
            <a:r>
              <a:rPr lang="en-US" sz="4400" cap="none" dirty="0" smtClean="0"/>
              <a:t>HT &amp; Stroke </a:t>
            </a:r>
          </a:p>
        </p:txBody>
      </p:sp>
      <p:sp>
        <p:nvSpPr>
          <p:cNvPr id="21507" name="Rectangle 3"/>
          <p:cNvSpPr>
            <a:spLocks noGrp="1" noChangeArrowheads="1"/>
          </p:cNvSpPr>
          <p:nvPr>
            <p:ph idx="1"/>
          </p:nvPr>
        </p:nvSpPr>
        <p:spPr>
          <a:xfrm>
            <a:off x="504825" y="1379538"/>
            <a:ext cx="8029575" cy="5029200"/>
          </a:xfrm>
        </p:spPr>
        <p:txBody>
          <a:bodyPr/>
          <a:lstStyle/>
          <a:p>
            <a:pPr eaLnBrk="1" hangingPunct="1">
              <a:buFont typeface="Wingdings" pitchFamily="2" charset="2"/>
              <a:buChar char="n"/>
            </a:pPr>
            <a:r>
              <a:rPr lang="en-US" dirty="0" smtClean="0"/>
              <a:t>Both ET and EPT appear to increase ischemic stroke risk and have no effect </a:t>
            </a:r>
            <a:br>
              <a:rPr lang="en-US" dirty="0" smtClean="0"/>
            </a:br>
            <a:r>
              <a:rPr lang="en-US" dirty="0" smtClean="0"/>
              <a:t>on hemorrhagic stroke risk</a:t>
            </a:r>
          </a:p>
        </p:txBody>
      </p:sp>
      <p:pic>
        <p:nvPicPr>
          <p:cNvPr id="21508" name="Picture 4" descr="Nams-full color"/>
          <p:cNvPicPr>
            <a:picLocks noChangeAspect="1" noChangeArrowheads="1"/>
          </p:cNvPicPr>
          <p:nvPr/>
        </p:nvPicPr>
        <p:blipFill>
          <a:blip r:embed="rId2" cstate="print"/>
          <a:srcRect/>
          <a:stretch>
            <a:fillRect/>
          </a:stretch>
        </p:blipFill>
        <p:spPr bwMode="auto">
          <a:xfrm>
            <a:off x="8002588" y="5922963"/>
            <a:ext cx="987425" cy="839787"/>
          </a:xfrm>
          <a:prstGeom prst="rect">
            <a:avLst/>
          </a:prstGeom>
          <a:noFill/>
          <a:ln w="9525">
            <a:noFill/>
            <a:miter lim="800000"/>
            <a:headEnd/>
            <a:tailEnd/>
          </a:ln>
        </p:spPr>
      </p:pic>
      <p:sp>
        <p:nvSpPr>
          <p:cNvPr id="21509" name="Text Box 6"/>
          <p:cNvSpPr txBox="1">
            <a:spLocks noChangeArrowheads="1"/>
          </p:cNvSpPr>
          <p:nvPr/>
        </p:nvSpPr>
        <p:spPr bwMode="auto">
          <a:xfrm>
            <a:off x="228600" y="6477000"/>
            <a:ext cx="5791200" cy="366713"/>
          </a:xfrm>
          <a:prstGeom prst="rect">
            <a:avLst/>
          </a:prstGeom>
          <a:noFill/>
          <a:ln w="9525">
            <a:noFill/>
            <a:miter lim="800000"/>
            <a:headEnd/>
            <a:tailEnd/>
          </a:ln>
        </p:spPr>
        <p:txBody>
          <a:bodyPr>
            <a:spAutoFit/>
          </a:bodyPr>
          <a:lstStyle/>
          <a:p>
            <a:pPr>
              <a:spcBef>
                <a:spcPct val="50000"/>
              </a:spcBef>
            </a:pPr>
            <a:r>
              <a:rPr lang="en-US"/>
              <a:t>NAMS position statement. </a:t>
            </a:r>
            <a:r>
              <a:rPr lang="en-US" i="1"/>
              <a:t>Menopause</a:t>
            </a:r>
            <a:r>
              <a:rPr lang="en-US"/>
              <a:t> 2012. </a:t>
            </a:r>
          </a:p>
        </p:txBody>
      </p:sp>
      <p:cxnSp>
        <p:nvCxnSpPr>
          <p:cNvPr id="6" name="5 Düz Bağlayıcı"/>
          <p:cNvCxnSpPr/>
          <p:nvPr/>
        </p:nvCxnSpPr>
        <p:spPr>
          <a:xfrm>
            <a:off x="5364088" y="1844824"/>
            <a:ext cx="2952328"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8" name="7 Düz Bağlayıcı"/>
          <p:cNvCxnSpPr/>
          <p:nvPr/>
        </p:nvCxnSpPr>
        <p:spPr>
          <a:xfrm>
            <a:off x="755576" y="2348880"/>
            <a:ext cx="1800200"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cover dir="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1066800" y="381000"/>
            <a:ext cx="7924800" cy="685800"/>
          </a:xfrm>
        </p:spPr>
        <p:txBody>
          <a:bodyPr>
            <a:noAutofit/>
          </a:bodyPr>
          <a:lstStyle/>
          <a:p>
            <a:pPr eaLnBrk="1" fontAlgn="auto" hangingPunct="1">
              <a:spcAft>
                <a:spcPts val="0"/>
              </a:spcAft>
              <a:defRPr/>
            </a:pPr>
            <a:r>
              <a:rPr lang="en-US" sz="4400" cap="none" dirty="0" smtClean="0"/>
              <a:t>HT &amp; Venous Thromboembolism </a:t>
            </a:r>
          </a:p>
        </p:txBody>
      </p:sp>
      <p:sp>
        <p:nvSpPr>
          <p:cNvPr id="22531" name="Rectangle 3"/>
          <p:cNvSpPr>
            <a:spLocks noGrp="1" noChangeArrowheads="1"/>
          </p:cNvSpPr>
          <p:nvPr>
            <p:ph idx="1"/>
          </p:nvPr>
        </p:nvSpPr>
        <p:spPr>
          <a:xfrm>
            <a:off x="504825" y="1371600"/>
            <a:ext cx="8105775" cy="5181600"/>
          </a:xfrm>
        </p:spPr>
        <p:txBody>
          <a:bodyPr/>
          <a:lstStyle/>
          <a:p>
            <a:pPr eaLnBrk="1" hangingPunct="1">
              <a:lnSpc>
                <a:spcPct val="75000"/>
              </a:lnSpc>
              <a:spcBef>
                <a:spcPts val="2400"/>
              </a:spcBef>
              <a:buFont typeface="Wingdings" pitchFamily="2" charset="2"/>
              <a:buChar char="n"/>
            </a:pPr>
            <a:r>
              <a:rPr lang="en-US" dirty="0" smtClean="0"/>
              <a:t>Oral HT increases the risk of VTE in </a:t>
            </a:r>
            <a:br>
              <a:rPr lang="en-US" dirty="0" smtClean="0"/>
            </a:br>
            <a:r>
              <a:rPr lang="en-US" dirty="0" smtClean="0"/>
              <a:t>postmenopausal women </a:t>
            </a:r>
          </a:p>
          <a:p>
            <a:pPr eaLnBrk="1" hangingPunct="1">
              <a:lnSpc>
                <a:spcPct val="75000"/>
              </a:lnSpc>
              <a:spcBef>
                <a:spcPts val="2400"/>
              </a:spcBef>
              <a:buFont typeface="Wingdings" pitchFamily="2" charset="2"/>
              <a:buChar char="n"/>
            </a:pPr>
            <a:r>
              <a:rPr lang="en-US" dirty="0" smtClean="0"/>
              <a:t>VTE risk emerges soon after HT initiation </a:t>
            </a:r>
            <a:br>
              <a:rPr lang="en-US" dirty="0" smtClean="0"/>
            </a:br>
            <a:r>
              <a:rPr lang="en-US" dirty="0" smtClean="0"/>
              <a:t>(1-2 y) and decreases over time</a:t>
            </a:r>
          </a:p>
          <a:p>
            <a:pPr eaLnBrk="1" hangingPunct="1">
              <a:lnSpc>
                <a:spcPct val="75000"/>
              </a:lnSpc>
              <a:spcBef>
                <a:spcPts val="2400"/>
              </a:spcBef>
              <a:buFont typeface="Wingdings" pitchFamily="2" charset="2"/>
              <a:buChar char="n"/>
            </a:pPr>
            <a:r>
              <a:rPr lang="en-US" dirty="0" smtClean="0"/>
              <a:t>Lower VTE risk with either EPT or </a:t>
            </a:r>
            <a:br>
              <a:rPr lang="en-US" dirty="0" smtClean="0"/>
            </a:br>
            <a:r>
              <a:rPr lang="en-US" dirty="0" smtClean="0"/>
              <a:t>ET in women before age 60</a:t>
            </a:r>
          </a:p>
          <a:p>
            <a:pPr eaLnBrk="1" hangingPunct="1">
              <a:lnSpc>
                <a:spcPct val="75000"/>
              </a:lnSpc>
              <a:spcBef>
                <a:spcPts val="2400"/>
              </a:spcBef>
              <a:buFont typeface="Wingdings" pitchFamily="2" charset="2"/>
              <a:buChar char="n"/>
            </a:pPr>
            <a:r>
              <a:rPr lang="en-US" dirty="0" smtClean="0"/>
              <a:t>Possible lower VTE risk with transdermal and lower oral HT doses. No RCT evide</a:t>
            </a:r>
            <a:r>
              <a:rPr lang="en-US" sz="3000" dirty="0" smtClean="0"/>
              <a:t>nce</a:t>
            </a:r>
          </a:p>
        </p:txBody>
      </p:sp>
      <p:pic>
        <p:nvPicPr>
          <p:cNvPr id="22532" name="Picture 4" descr="Nams-full color"/>
          <p:cNvPicPr>
            <a:picLocks noChangeAspect="1" noChangeArrowheads="1"/>
          </p:cNvPicPr>
          <p:nvPr/>
        </p:nvPicPr>
        <p:blipFill>
          <a:blip r:embed="rId3" cstate="print"/>
          <a:srcRect/>
          <a:stretch>
            <a:fillRect/>
          </a:stretch>
        </p:blipFill>
        <p:spPr bwMode="auto">
          <a:xfrm>
            <a:off x="8002588" y="5922963"/>
            <a:ext cx="987425" cy="839787"/>
          </a:xfrm>
          <a:prstGeom prst="rect">
            <a:avLst/>
          </a:prstGeom>
          <a:noFill/>
          <a:ln w="9525">
            <a:noFill/>
            <a:miter lim="800000"/>
            <a:headEnd/>
            <a:tailEnd/>
          </a:ln>
        </p:spPr>
      </p:pic>
      <p:sp>
        <p:nvSpPr>
          <p:cNvPr id="22533" name="Text Box 6"/>
          <p:cNvSpPr txBox="1">
            <a:spLocks noChangeArrowheads="1"/>
          </p:cNvSpPr>
          <p:nvPr/>
        </p:nvSpPr>
        <p:spPr bwMode="auto">
          <a:xfrm>
            <a:off x="228600" y="6477000"/>
            <a:ext cx="5791200" cy="366713"/>
          </a:xfrm>
          <a:prstGeom prst="rect">
            <a:avLst/>
          </a:prstGeom>
          <a:noFill/>
          <a:ln w="9525">
            <a:noFill/>
            <a:miter lim="800000"/>
            <a:headEnd/>
            <a:tailEnd/>
          </a:ln>
        </p:spPr>
        <p:txBody>
          <a:bodyPr>
            <a:spAutoFit/>
          </a:bodyPr>
          <a:lstStyle/>
          <a:p>
            <a:pPr>
              <a:spcBef>
                <a:spcPct val="50000"/>
              </a:spcBef>
            </a:pPr>
            <a:r>
              <a:rPr lang="en-US"/>
              <a:t>NAMS position statement. </a:t>
            </a:r>
            <a:r>
              <a:rPr lang="en-US" i="1"/>
              <a:t>Menopause</a:t>
            </a:r>
            <a:r>
              <a:rPr lang="en-US"/>
              <a:t> 2012. </a:t>
            </a:r>
          </a:p>
        </p:txBody>
      </p:sp>
      <p:cxnSp>
        <p:nvCxnSpPr>
          <p:cNvPr id="6" name="5 Düz Bağlayıcı"/>
          <p:cNvCxnSpPr/>
          <p:nvPr/>
        </p:nvCxnSpPr>
        <p:spPr>
          <a:xfrm>
            <a:off x="971600" y="1772816"/>
            <a:ext cx="5256584"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8" name="7 Düz Bağlayıcı"/>
          <p:cNvCxnSpPr/>
          <p:nvPr/>
        </p:nvCxnSpPr>
        <p:spPr>
          <a:xfrm>
            <a:off x="971600" y="3789040"/>
            <a:ext cx="2376264"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9" name="8 Düz Bağlayıcı"/>
          <p:cNvCxnSpPr/>
          <p:nvPr/>
        </p:nvCxnSpPr>
        <p:spPr>
          <a:xfrm>
            <a:off x="3059832" y="4149080"/>
            <a:ext cx="2376264"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10" name="9 Düz Bağlayıcı"/>
          <p:cNvCxnSpPr/>
          <p:nvPr/>
        </p:nvCxnSpPr>
        <p:spPr>
          <a:xfrm>
            <a:off x="5580112" y="4869160"/>
            <a:ext cx="2016224"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12" name="11 Düz Bağlayıcı"/>
          <p:cNvCxnSpPr/>
          <p:nvPr/>
        </p:nvCxnSpPr>
        <p:spPr>
          <a:xfrm>
            <a:off x="827584" y="5229200"/>
            <a:ext cx="2376264"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blinds dir="vert"/>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2268538" y="274638"/>
            <a:ext cx="6418262" cy="850900"/>
          </a:xfrm>
        </p:spPr>
        <p:txBody>
          <a:bodyPr/>
          <a:lstStyle/>
          <a:p>
            <a:r>
              <a:rPr lang="en-US" smtClean="0"/>
              <a:t>Venous thromboembolism</a:t>
            </a:r>
          </a:p>
        </p:txBody>
      </p:sp>
      <p:sp>
        <p:nvSpPr>
          <p:cNvPr id="20483" name="Content Placeholder 2"/>
          <p:cNvSpPr>
            <a:spLocks noGrp="1"/>
          </p:cNvSpPr>
          <p:nvPr>
            <p:ph idx="1"/>
          </p:nvPr>
        </p:nvSpPr>
        <p:spPr>
          <a:xfrm>
            <a:off x="323850" y="1484313"/>
            <a:ext cx="8569325" cy="4525962"/>
          </a:xfrm>
        </p:spPr>
        <p:txBody>
          <a:bodyPr/>
          <a:lstStyle/>
          <a:p>
            <a:pPr marL="355600" indent="-355600">
              <a:buFont typeface="Arial" charset="0"/>
              <a:buNone/>
            </a:pPr>
            <a:r>
              <a:rPr lang="en-US" sz="2400" smtClean="0">
                <a:solidFill>
                  <a:srgbClr val="7D23A3"/>
                </a:solidFill>
              </a:rPr>
              <a:t>Key points</a:t>
            </a:r>
          </a:p>
          <a:p>
            <a:pPr marL="355600" indent="-355600"/>
            <a:r>
              <a:rPr lang="en-US" sz="2000" smtClean="0"/>
              <a:t>A careful assessment of personal and family history of venous thromboembolism (VTE) is essential before prescribing MHT </a:t>
            </a:r>
            <a:r>
              <a:rPr lang="en-US" sz="2000" smtClean="0">
                <a:latin typeface="Wingdings" pitchFamily="2" charset="2"/>
                <a:sym typeface="Wingdings" pitchFamily="2" charset="2"/>
              </a:rPr>
              <a:t></a:t>
            </a:r>
            <a:endParaRPr lang="en-US" sz="2000" smtClean="0"/>
          </a:p>
          <a:p>
            <a:pPr marL="355600" indent="-355600"/>
            <a:r>
              <a:rPr lang="en-US" sz="2000" smtClean="0"/>
              <a:t>Oral estrogen is contraindicated in women with a personal history of VTE [A]</a:t>
            </a:r>
          </a:p>
          <a:p>
            <a:pPr marL="355600" indent="-355600"/>
            <a:r>
              <a:rPr lang="en-US" sz="2000" smtClean="0"/>
              <a:t>Transdermal estrogen should be first choice in obese women with VMS [B]</a:t>
            </a:r>
          </a:p>
          <a:p>
            <a:pPr marL="355600" indent="-355600"/>
            <a:r>
              <a:rPr lang="en-US" sz="2000" smtClean="0"/>
              <a:t>VTE risk increases with age and with thrombophilic disorders </a:t>
            </a:r>
            <a:r>
              <a:rPr lang="en-US" sz="2000" smtClean="0">
                <a:latin typeface="Wingdings" pitchFamily="2" charset="2"/>
                <a:sym typeface="Wingdings" pitchFamily="2" charset="2"/>
              </a:rPr>
              <a:t></a:t>
            </a:r>
            <a:endParaRPr lang="en-US" sz="2000" smtClean="0">
              <a:sym typeface="Wingdings" pitchFamily="2" charset="2"/>
            </a:endParaRPr>
          </a:p>
          <a:p>
            <a:pPr marL="355600" indent="-355600"/>
            <a:r>
              <a:rPr lang="en-US" sz="2000" smtClean="0"/>
              <a:t>The risk of VTE increases with oral MHT but is rare below age 60 </a:t>
            </a:r>
            <a:r>
              <a:rPr lang="en-US" sz="2000" smtClean="0">
                <a:latin typeface="Wingdings" pitchFamily="2" charset="2"/>
                <a:sym typeface="Wingdings" pitchFamily="2" charset="2"/>
              </a:rPr>
              <a:t></a:t>
            </a:r>
            <a:endParaRPr lang="en-US" sz="2000" smtClean="0">
              <a:sym typeface="Wingdings" pitchFamily="2" charset="2"/>
            </a:endParaRPr>
          </a:p>
          <a:p>
            <a:pPr marL="355600" indent="-355600"/>
            <a:r>
              <a:rPr lang="en-US" sz="2000" smtClean="0">
                <a:sym typeface="Wingdings" pitchFamily="2" charset="2"/>
              </a:rPr>
              <a:t>Observational studies and biological plausibility point to a lower risk with low-dose transdermal therapy </a:t>
            </a:r>
            <a:r>
              <a:rPr lang="en-US" sz="2000" smtClean="0">
                <a:latin typeface="Wingdings" pitchFamily="2" charset="2"/>
                <a:sym typeface="Wingdings" pitchFamily="2" charset="2"/>
              </a:rPr>
              <a:t></a:t>
            </a:r>
            <a:endParaRPr lang="en-US" sz="2000" smtClean="0">
              <a:sym typeface="Wingdings" pitchFamily="2" charset="2"/>
            </a:endParaRPr>
          </a:p>
          <a:p>
            <a:pPr marL="355600" indent="-355600"/>
            <a:r>
              <a:rPr lang="en-US" sz="2000" smtClean="0">
                <a:sym typeface="Wingdings" pitchFamily="2" charset="2"/>
              </a:rPr>
              <a:t>Some progestogens may be associated with a greater VTE risk [C]</a:t>
            </a:r>
          </a:p>
          <a:p>
            <a:pPr marL="355600" indent="-355600"/>
            <a:r>
              <a:rPr lang="en-US" sz="2000" smtClean="0">
                <a:sym typeface="Wingdings" pitchFamily="2" charset="2"/>
              </a:rPr>
              <a:t>The incidence of VTE is less frequent amongst Asian women [C]</a:t>
            </a:r>
          </a:p>
          <a:p>
            <a:pPr marL="355600" indent="-355600"/>
            <a:r>
              <a:rPr lang="en-US" sz="2000" smtClean="0">
                <a:sym typeface="Wingdings" pitchFamily="2" charset="2"/>
              </a:rPr>
              <a:t>Population screening for thrombophilia is not indicated prior to MHT use [C]</a:t>
            </a:r>
            <a:endParaRPr lang="en-US" sz="2000" smtClean="0"/>
          </a:p>
        </p:txBody>
      </p:sp>
      <p:pic>
        <p:nvPicPr>
          <p:cNvPr id="4" name="3 Resim" descr="ims.png"/>
          <p:cNvPicPr>
            <a:picLocks noChangeAspect="1"/>
          </p:cNvPicPr>
          <p:nvPr/>
        </p:nvPicPr>
        <p:blipFill>
          <a:blip r:embed="rId2" cstate="print"/>
          <a:stretch>
            <a:fillRect/>
          </a:stretch>
        </p:blipFill>
        <p:spPr>
          <a:xfrm>
            <a:off x="7452320" y="6093296"/>
            <a:ext cx="1691680" cy="606185"/>
          </a:xfrm>
          <a:prstGeom prst="rect">
            <a:avLst/>
          </a:prstGeom>
        </p:spPr>
      </p:pic>
      <p:cxnSp>
        <p:nvCxnSpPr>
          <p:cNvPr id="5" name="4 Düz Bağlayıcı"/>
          <p:cNvCxnSpPr/>
          <p:nvPr/>
        </p:nvCxnSpPr>
        <p:spPr>
          <a:xfrm>
            <a:off x="3203848" y="2204864"/>
            <a:ext cx="4032448"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7" name="6 Düz Bağlayıcı"/>
          <p:cNvCxnSpPr/>
          <p:nvPr/>
        </p:nvCxnSpPr>
        <p:spPr>
          <a:xfrm>
            <a:off x="755576" y="2564904"/>
            <a:ext cx="2448272"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9" name="8 Düz Bağlayıcı"/>
          <p:cNvCxnSpPr/>
          <p:nvPr/>
        </p:nvCxnSpPr>
        <p:spPr>
          <a:xfrm>
            <a:off x="755576" y="3645024"/>
            <a:ext cx="2808312"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11" name="10 Düz Bağlayıcı"/>
          <p:cNvCxnSpPr/>
          <p:nvPr/>
        </p:nvCxnSpPr>
        <p:spPr>
          <a:xfrm>
            <a:off x="755576" y="5805264"/>
            <a:ext cx="4032448"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14" name="13 Düz Bağlayıcı"/>
          <p:cNvCxnSpPr/>
          <p:nvPr/>
        </p:nvCxnSpPr>
        <p:spPr>
          <a:xfrm>
            <a:off x="5076056" y="5805264"/>
            <a:ext cx="3096344"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6"/>
          <p:cNvSpPr>
            <a:spLocks noGrp="1"/>
          </p:cNvSpPr>
          <p:nvPr>
            <p:ph type="title"/>
          </p:nvPr>
        </p:nvSpPr>
        <p:spPr>
          <a:xfrm>
            <a:off x="1908175" y="274638"/>
            <a:ext cx="6778625" cy="850900"/>
          </a:xfrm>
        </p:spPr>
        <p:txBody>
          <a:bodyPr/>
          <a:lstStyle/>
          <a:p>
            <a:r>
              <a:rPr lang="en-US" smtClean="0"/>
              <a:t>Weight gain</a:t>
            </a:r>
          </a:p>
        </p:txBody>
      </p:sp>
      <p:sp>
        <p:nvSpPr>
          <p:cNvPr id="11267" name="Content Placeholder 7"/>
          <p:cNvSpPr>
            <a:spLocks noGrp="1"/>
          </p:cNvSpPr>
          <p:nvPr>
            <p:ph idx="1"/>
          </p:nvPr>
        </p:nvSpPr>
        <p:spPr/>
        <p:txBody>
          <a:bodyPr/>
          <a:lstStyle/>
          <a:p>
            <a:pPr marL="355600" indent="-355600">
              <a:buFont typeface="Arial" charset="0"/>
              <a:buNone/>
            </a:pPr>
            <a:r>
              <a:rPr lang="en-US" sz="2400" dirty="0" smtClean="0">
                <a:solidFill>
                  <a:srgbClr val="7D23A3"/>
                </a:solidFill>
              </a:rPr>
              <a:t>Key points</a:t>
            </a:r>
          </a:p>
          <a:p>
            <a:pPr marL="355600" indent="-355600"/>
            <a:r>
              <a:rPr lang="en-US" sz="2000" dirty="0" smtClean="0"/>
              <a:t>An absolute increase in weight at midlife is not attributable to the menopause [B]</a:t>
            </a:r>
          </a:p>
          <a:p>
            <a:pPr marL="355600" indent="-355600"/>
            <a:r>
              <a:rPr lang="en-US" sz="2000" dirty="0" smtClean="0"/>
              <a:t>The hormonal changes that accompany menopause are associated with increases in total body fat and abdominal fat, even in lean women [B]</a:t>
            </a:r>
          </a:p>
          <a:p>
            <a:pPr marL="355600" indent="-355600"/>
            <a:r>
              <a:rPr lang="en-US" sz="2000" dirty="0" smtClean="0"/>
              <a:t>Maintenance of a healthy diet, avoidance of caloric excess and physical activity are important components of weight management [A]</a:t>
            </a:r>
          </a:p>
          <a:p>
            <a:pPr marL="355600" indent="-355600"/>
            <a:r>
              <a:rPr lang="en-US" sz="2000" dirty="0" smtClean="0"/>
              <a:t>Menopausal abdominal fat accumulation is ameliorated by estrogen therapy, with a reduction in overall fat mass, improved insulin sensitivity and a lower rate of development of type 2 diabetes [A]</a:t>
            </a:r>
          </a:p>
        </p:txBody>
      </p:sp>
      <p:pic>
        <p:nvPicPr>
          <p:cNvPr id="4" name="3 Resim" descr="ims.png"/>
          <p:cNvPicPr>
            <a:picLocks noChangeAspect="1"/>
          </p:cNvPicPr>
          <p:nvPr/>
        </p:nvPicPr>
        <p:blipFill>
          <a:blip r:embed="rId2" cstate="print"/>
          <a:stretch>
            <a:fillRect/>
          </a:stretch>
        </p:blipFill>
        <p:spPr>
          <a:xfrm>
            <a:off x="7452320" y="6093296"/>
            <a:ext cx="1691680" cy="606185"/>
          </a:xfrm>
          <a:prstGeom prst="rect">
            <a:avLst/>
          </a:prstGeom>
        </p:spPr>
      </p:pic>
      <p:cxnSp>
        <p:nvCxnSpPr>
          <p:cNvPr id="5" name="4 Düz Bağlayıcı"/>
          <p:cNvCxnSpPr/>
          <p:nvPr/>
        </p:nvCxnSpPr>
        <p:spPr>
          <a:xfrm>
            <a:off x="899592" y="3284984"/>
            <a:ext cx="4608512"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7" name="6 Düz Bağlayıcı"/>
          <p:cNvCxnSpPr/>
          <p:nvPr/>
        </p:nvCxnSpPr>
        <p:spPr>
          <a:xfrm>
            <a:off x="6948264" y="4365104"/>
            <a:ext cx="1008112"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10" name="9 Düz Bağlayıcı"/>
          <p:cNvCxnSpPr/>
          <p:nvPr/>
        </p:nvCxnSpPr>
        <p:spPr>
          <a:xfrm>
            <a:off x="827584" y="4653136"/>
            <a:ext cx="936104"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sh dir="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066800" y="381000"/>
            <a:ext cx="7924800" cy="685800"/>
          </a:xfrm>
        </p:spPr>
        <p:txBody>
          <a:bodyPr>
            <a:noAutofit/>
          </a:bodyPr>
          <a:lstStyle/>
          <a:p>
            <a:pPr eaLnBrk="1" fontAlgn="auto" hangingPunct="1">
              <a:spcAft>
                <a:spcPts val="0"/>
              </a:spcAft>
              <a:defRPr/>
            </a:pPr>
            <a:r>
              <a:rPr lang="en-US" sz="4400" cap="none" dirty="0" smtClean="0"/>
              <a:t>HT &amp; Diabetes Mellitus </a:t>
            </a:r>
          </a:p>
        </p:txBody>
      </p:sp>
      <p:sp>
        <p:nvSpPr>
          <p:cNvPr id="23555" name="Rectangle 3"/>
          <p:cNvSpPr>
            <a:spLocks noGrp="1" noChangeArrowheads="1"/>
          </p:cNvSpPr>
          <p:nvPr>
            <p:ph idx="1"/>
          </p:nvPr>
        </p:nvSpPr>
        <p:spPr>
          <a:xfrm>
            <a:off x="533400" y="1371600"/>
            <a:ext cx="8686800" cy="5105400"/>
          </a:xfrm>
        </p:spPr>
        <p:txBody>
          <a:bodyPr/>
          <a:lstStyle/>
          <a:p>
            <a:pPr eaLnBrk="1" hangingPunct="1">
              <a:spcBef>
                <a:spcPts val="1800"/>
              </a:spcBef>
              <a:buFont typeface="Wingdings" pitchFamily="2" charset="2"/>
              <a:buChar char="n"/>
            </a:pPr>
            <a:r>
              <a:rPr lang="en-US" dirty="0" smtClean="0"/>
              <a:t>HT reduces new-onset DM, although </a:t>
            </a:r>
            <a:br>
              <a:rPr lang="en-US" dirty="0" smtClean="0"/>
            </a:br>
            <a:r>
              <a:rPr lang="en-US" dirty="0" smtClean="0"/>
              <a:t>no HT product approved for prevention</a:t>
            </a:r>
          </a:p>
          <a:p>
            <a:pPr eaLnBrk="1" hangingPunct="1">
              <a:spcBef>
                <a:spcPts val="1800"/>
              </a:spcBef>
              <a:buFont typeface="Wingdings" pitchFamily="2" charset="2"/>
              <a:buChar char="n"/>
            </a:pPr>
            <a:r>
              <a:rPr lang="en-US" dirty="0" smtClean="0"/>
              <a:t>Inadequate evidence to recommend </a:t>
            </a:r>
            <a:br>
              <a:rPr lang="en-US" dirty="0" smtClean="0"/>
            </a:br>
            <a:r>
              <a:rPr lang="en-US" dirty="0" smtClean="0"/>
              <a:t>HT for sole or primary indication for DM prevention in </a:t>
            </a:r>
            <a:r>
              <a:rPr lang="en-US" dirty="0" err="1" smtClean="0"/>
              <a:t>peri</a:t>
            </a:r>
            <a:r>
              <a:rPr lang="en-US" dirty="0" smtClean="0"/>
              <a:t>- or postmenopausal </a:t>
            </a:r>
            <a:br>
              <a:rPr lang="en-US" dirty="0" smtClean="0"/>
            </a:br>
            <a:r>
              <a:rPr lang="en-US" dirty="0" smtClean="0"/>
              <a:t>women</a:t>
            </a:r>
          </a:p>
        </p:txBody>
      </p:sp>
      <p:pic>
        <p:nvPicPr>
          <p:cNvPr id="23556" name="Picture 4" descr="Nams-full color"/>
          <p:cNvPicPr>
            <a:picLocks noChangeAspect="1" noChangeArrowheads="1"/>
          </p:cNvPicPr>
          <p:nvPr/>
        </p:nvPicPr>
        <p:blipFill>
          <a:blip r:embed="rId2" cstate="print"/>
          <a:srcRect/>
          <a:stretch>
            <a:fillRect/>
          </a:stretch>
        </p:blipFill>
        <p:spPr bwMode="auto">
          <a:xfrm>
            <a:off x="8002588" y="5922963"/>
            <a:ext cx="987425" cy="839787"/>
          </a:xfrm>
          <a:prstGeom prst="rect">
            <a:avLst/>
          </a:prstGeom>
          <a:noFill/>
          <a:ln w="9525">
            <a:noFill/>
            <a:miter lim="800000"/>
            <a:headEnd/>
            <a:tailEnd/>
          </a:ln>
        </p:spPr>
      </p:pic>
      <p:sp>
        <p:nvSpPr>
          <p:cNvPr id="23557" name="Text Box 6"/>
          <p:cNvSpPr txBox="1">
            <a:spLocks noChangeArrowheads="1"/>
          </p:cNvSpPr>
          <p:nvPr/>
        </p:nvSpPr>
        <p:spPr bwMode="auto">
          <a:xfrm>
            <a:off x="228600" y="6477000"/>
            <a:ext cx="5791200" cy="366713"/>
          </a:xfrm>
          <a:prstGeom prst="rect">
            <a:avLst/>
          </a:prstGeom>
          <a:noFill/>
          <a:ln w="9525">
            <a:noFill/>
            <a:miter lim="800000"/>
            <a:headEnd/>
            <a:tailEnd/>
          </a:ln>
        </p:spPr>
        <p:txBody>
          <a:bodyPr>
            <a:spAutoFit/>
          </a:bodyPr>
          <a:lstStyle/>
          <a:p>
            <a:pPr>
              <a:spcBef>
                <a:spcPct val="50000"/>
              </a:spcBef>
            </a:pPr>
            <a:r>
              <a:rPr lang="en-US"/>
              <a:t>NAMS position statement. </a:t>
            </a:r>
            <a:r>
              <a:rPr lang="en-US" i="1"/>
              <a:t>Menopause</a:t>
            </a:r>
            <a:r>
              <a:rPr lang="en-US"/>
              <a:t> 2012. </a:t>
            </a:r>
          </a:p>
        </p:txBody>
      </p:sp>
      <p:cxnSp>
        <p:nvCxnSpPr>
          <p:cNvPr id="6" name="5 Düz Bağlayıcı"/>
          <p:cNvCxnSpPr/>
          <p:nvPr/>
        </p:nvCxnSpPr>
        <p:spPr>
          <a:xfrm>
            <a:off x="899592" y="2420888"/>
            <a:ext cx="6552728"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d"/>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1066800" y="381000"/>
            <a:ext cx="7924800" cy="685800"/>
          </a:xfrm>
        </p:spPr>
        <p:txBody>
          <a:bodyPr>
            <a:noAutofit/>
          </a:bodyPr>
          <a:lstStyle/>
          <a:p>
            <a:pPr eaLnBrk="1" fontAlgn="auto" hangingPunct="1">
              <a:spcAft>
                <a:spcPts val="0"/>
              </a:spcAft>
              <a:defRPr/>
            </a:pPr>
            <a:r>
              <a:rPr lang="en-US" sz="4400" cap="none" dirty="0" smtClean="0"/>
              <a:t>HT &amp; Breast Cancer </a:t>
            </a:r>
          </a:p>
        </p:txBody>
      </p:sp>
      <p:sp>
        <p:nvSpPr>
          <p:cNvPr id="25603" name="Rectangle 3"/>
          <p:cNvSpPr>
            <a:spLocks noGrp="1" noChangeArrowheads="1"/>
          </p:cNvSpPr>
          <p:nvPr>
            <p:ph idx="1"/>
          </p:nvPr>
        </p:nvSpPr>
        <p:spPr>
          <a:xfrm>
            <a:off x="504825" y="1371600"/>
            <a:ext cx="8105775" cy="5181600"/>
          </a:xfrm>
        </p:spPr>
        <p:txBody>
          <a:bodyPr/>
          <a:lstStyle/>
          <a:p>
            <a:pPr eaLnBrk="1" hangingPunct="1">
              <a:lnSpc>
                <a:spcPct val="78000"/>
              </a:lnSpc>
              <a:spcBef>
                <a:spcPts val="2400"/>
              </a:spcBef>
              <a:buFont typeface="Wingdings" pitchFamily="2" charset="2"/>
              <a:buChar char="n"/>
            </a:pPr>
            <a:r>
              <a:rPr lang="en-US" dirty="0" smtClean="0"/>
              <a:t>Diagnosis of breast cancer increases </a:t>
            </a:r>
            <a:br>
              <a:rPr lang="en-US" dirty="0" smtClean="0"/>
            </a:br>
            <a:r>
              <a:rPr lang="en-US" dirty="0" smtClean="0"/>
              <a:t>with EPT use beyond 3-5 years</a:t>
            </a:r>
          </a:p>
          <a:p>
            <a:pPr eaLnBrk="1" hangingPunct="1">
              <a:lnSpc>
                <a:spcPct val="78000"/>
              </a:lnSpc>
              <a:spcBef>
                <a:spcPts val="2400"/>
              </a:spcBef>
              <a:buFont typeface="Wingdings" pitchFamily="2" charset="2"/>
              <a:buChar char="n"/>
            </a:pPr>
            <a:r>
              <a:rPr lang="en-US" dirty="0" smtClean="0"/>
              <a:t>Unclear whether EPT risk differs between continuous and sequential progestogen</a:t>
            </a:r>
          </a:p>
          <a:p>
            <a:pPr eaLnBrk="1" hangingPunct="1">
              <a:lnSpc>
                <a:spcPct val="78000"/>
              </a:lnSpc>
              <a:spcBef>
                <a:spcPts val="2400"/>
              </a:spcBef>
              <a:buFont typeface="Wingdings" pitchFamily="2" charset="2"/>
              <a:buChar char="n"/>
            </a:pPr>
            <a:r>
              <a:rPr lang="en-US" dirty="0" smtClean="0"/>
              <a:t>EPT and to a lesser extent ET increase breast cell proliferation, breast pain, and mammographic density</a:t>
            </a:r>
          </a:p>
          <a:p>
            <a:pPr eaLnBrk="1" hangingPunct="1">
              <a:lnSpc>
                <a:spcPct val="78000"/>
              </a:lnSpc>
              <a:spcBef>
                <a:spcPts val="2400"/>
              </a:spcBef>
            </a:pPr>
            <a:endParaRPr lang="en-US" dirty="0" smtClean="0"/>
          </a:p>
        </p:txBody>
      </p:sp>
      <p:pic>
        <p:nvPicPr>
          <p:cNvPr id="25604" name="Picture 4" descr="Nams-full color"/>
          <p:cNvPicPr>
            <a:picLocks noChangeAspect="1" noChangeArrowheads="1"/>
          </p:cNvPicPr>
          <p:nvPr/>
        </p:nvPicPr>
        <p:blipFill>
          <a:blip r:embed="rId2" cstate="print"/>
          <a:srcRect/>
          <a:stretch>
            <a:fillRect/>
          </a:stretch>
        </p:blipFill>
        <p:spPr bwMode="auto">
          <a:xfrm>
            <a:off x="8002588" y="5922963"/>
            <a:ext cx="987425" cy="839787"/>
          </a:xfrm>
          <a:prstGeom prst="rect">
            <a:avLst/>
          </a:prstGeom>
          <a:noFill/>
          <a:ln w="9525">
            <a:noFill/>
            <a:miter lim="800000"/>
            <a:headEnd/>
            <a:tailEnd/>
          </a:ln>
        </p:spPr>
      </p:pic>
      <p:sp>
        <p:nvSpPr>
          <p:cNvPr id="25605" name="Text Box 6"/>
          <p:cNvSpPr txBox="1">
            <a:spLocks noChangeArrowheads="1"/>
          </p:cNvSpPr>
          <p:nvPr/>
        </p:nvSpPr>
        <p:spPr bwMode="auto">
          <a:xfrm>
            <a:off x="228600" y="6477000"/>
            <a:ext cx="5791200" cy="366713"/>
          </a:xfrm>
          <a:prstGeom prst="rect">
            <a:avLst/>
          </a:prstGeom>
          <a:noFill/>
          <a:ln w="9525">
            <a:noFill/>
            <a:miter lim="800000"/>
            <a:headEnd/>
            <a:tailEnd/>
          </a:ln>
        </p:spPr>
        <p:txBody>
          <a:bodyPr>
            <a:spAutoFit/>
          </a:bodyPr>
          <a:lstStyle/>
          <a:p>
            <a:pPr>
              <a:spcBef>
                <a:spcPct val="50000"/>
              </a:spcBef>
            </a:pPr>
            <a:r>
              <a:rPr lang="en-US"/>
              <a:t>NAMS position statement. </a:t>
            </a:r>
            <a:r>
              <a:rPr lang="en-US" i="1"/>
              <a:t>Menopause</a:t>
            </a:r>
            <a:r>
              <a:rPr lang="en-US"/>
              <a:t> 2012. </a:t>
            </a:r>
          </a:p>
        </p:txBody>
      </p:sp>
      <p:sp>
        <p:nvSpPr>
          <p:cNvPr id="25606" name="Text Box 7"/>
          <p:cNvSpPr txBox="1">
            <a:spLocks noChangeArrowheads="1"/>
          </p:cNvSpPr>
          <p:nvPr/>
        </p:nvSpPr>
        <p:spPr bwMode="auto">
          <a:xfrm>
            <a:off x="6705600" y="5257800"/>
            <a:ext cx="1447800" cy="457200"/>
          </a:xfrm>
          <a:prstGeom prst="rect">
            <a:avLst/>
          </a:prstGeom>
          <a:noFill/>
          <a:ln w="9525">
            <a:noFill/>
            <a:miter lim="800000"/>
            <a:headEnd/>
            <a:tailEnd/>
          </a:ln>
        </p:spPr>
        <p:txBody>
          <a:bodyPr>
            <a:spAutoFit/>
          </a:bodyPr>
          <a:lstStyle/>
          <a:p>
            <a:pPr>
              <a:spcBef>
                <a:spcPct val="50000"/>
              </a:spcBef>
              <a:defRPr/>
            </a:pPr>
            <a:r>
              <a:rPr lang="en-US" sz="2400" dirty="0">
                <a:solidFill>
                  <a:schemeClr val="accent2">
                    <a:lumMod val="50000"/>
                  </a:schemeClr>
                </a:solidFill>
              </a:rPr>
              <a:t>(cont’d)</a:t>
            </a:r>
          </a:p>
        </p:txBody>
      </p:sp>
      <p:cxnSp>
        <p:nvCxnSpPr>
          <p:cNvPr id="7" name="6 Düz Bağlayıcı"/>
          <p:cNvCxnSpPr/>
          <p:nvPr/>
        </p:nvCxnSpPr>
        <p:spPr>
          <a:xfrm>
            <a:off x="971600" y="2204864"/>
            <a:ext cx="5040560"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9" name="8 Düz Bağlayıcı"/>
          <p:cNvCxnSpPr/>
          <p:nvPr/>
        </p:nvCxnSpPr>
        <p:spPr>
          <a:xfrm>
            <a:off x="5292080" y="1772816"/>
            <a:ext cx="1584176"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sh dir="d"/>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066800" y="381000"/>
            <a:ext cx="7924800" cy="685800"/>
          </a:xfrm>
        </p:spPr>
        <p:txBody>
          <a:bodyPr>
            <a:normAutofit fontScale="90000"/>
          </a:bodyPr>
          <a:lstStyle/>
          <a:p>
            <a:pPr eaLnBrk="1" fontAlgn="auto" hangingPunct="1">
              <a:spcAft>
                <a:spcPts val="0"/>
              </a:spcAft>
              <a:defRPr/>
            </a:pPr>
            <a:r>
              <a:rPr lang="en-US" sz="4900" cap="none" dirty="0" smtClean="0"/>
              <a:t>HT &amp; Breast Cancer </a:t>
            </a:r>
            <a:r>
              <a:rPr lang="en-US" sz="4000" cap="none" dirty="0" smtClean="0"/>
              <a:t>(cont’d</a:t>
            </a:r>
            <a:r>
              <a:rPr lang="en-US" sz="4000" dirty="0" smtClean="0"/>
              <a:t>)</a:t>
            </a:r>
          </a:p>
        </p:txBody>
      </p:sp>
      <p:sp>
        <p:nvSpPr>
          <p:cNvPr id="26627" name="Rectangle 3"/>
          <p:cNvSpPr>
            <a:spLocks noGrp="1" noChangeArrowheads="1"/>
          </p:cNvSpPr>
          <p:nvPr>
            <p:ph idx="1"/>
          </p:nvPr>
        </p:nvSpPr>
        <p:spPr>
          <a:xfrm>
            <a:off x="504825" y="1371600"/>
            <a:ext cx="7953375" cy="5029200"/>
          </a:xfrm>
        </p:spPr>
        <p:txBody>
          <a:bodyPr/>
          <a:lstStyle/>
          <a:p>
            <a:pPr eaLnBrk="1" hangingPunct="1">
              <a:lnSpc>
                <a:spcPct val="78000"/>
              </a:lnSpc>
              <a:spcBef>
                <a:spcPct val="45000"/>
              </a:spcBef>
              <a:buFont typeface="Wingdings" pitchFamily="2" charset="2"/>
              <a:buChar char="n"/>
            </a:pPr>
            <a:r>
              <a:rPr lang="en-US" sz="3000" dirty="0" smtClean="0"/>
              <a:t>EPT may impede diagnostic interpretation </a:t>
            </a:r>
            <a:br>
              <a:rPr lang="en-US" sz="3000" dirty="0" smtClean="0"/>
            </a:br>
            <a:r>
              <a:rPr lang="en-US" sz="3000" dirty="0" smtClean="0"/>
              <a:t>of mammograms</a:t>
            </a:r>
          </a:p>
          <a:p>
            <a:pPr eaLnBrk="1" hangingPunct="1">
              <a:lnSpc>
                <a:spcPct val="78000"/>
              </a:lnSpc>
              <a:spcBef>
                <a:spcPct val="45000"/>
              </a:spcBef>
              <a:buFont typeface="Wingdings" pitchFamily="2" charset="2"/>
              <a:buChar char="n"/>
            </a:pPr>
            <a:r>
              <a:rPr lang="en-US" sz="3000" dirty="0" smtClean="0"/>
              <a:t>Breast cancer diagnosis dissipated 3 years post EPT cessation</a:t>
            </a:r>
          </a:p>
          <a:p>
            <a:pPr eaLnBrk="1" hangingPunct="1">
              <a:lnSpc>
                <a:spcPct val="78000"/>
              </a:lnSpc>
              <a:spcBef>
                <a:spcPct val="45000"/>
              </a:spcBef>
              <a:buFont typeface="Wingdings" pitchFamily="2" charset="2"/>
              <a:buChar char="n"/>
            </a:pPr>
            <a:r>
              <a:rPr lang="en-US" sz="3000" dirty="0" smtClean="0"/>
              <a:t>Breast cancer mortality higher in women assigned to EPT compared to placebo</a:t>
            </a:r>
          </a:p>
          <a:p>
            <a:pPr eaLnBrk="1" hangingPunct="1">
              <a:lnSpc>
                <a:spcPct val="78000"/>
              </a:lnSpc>
              <a:spcBef>
                <a:spcPct val="45000"/>
              </a:spcBef>
              <a:buFont typeface="Wingdings" pitchFamily="2" charset="2"/>
              <a:buChar char="n"/>
            </a:pPr>
            <a:r>
              <a:rPr lang="en-US" sz="3000" dirty="0" smtClean="0"/>
              <a:t>Women starting EPT shortly after menopause experience increased breast cancer risk, </a:t>
            </a:r>
            <a:br>
              <a:rPr lang="en-US" sz="3000" dirty="0" smtClean="0"/>
            </a:br>
            <a:r>
              <a:rPr lang="en-US" sz="3000" dirty="0" smtClean="0"/>
              <a:t>but those with a gap time greater than </a:t>
            </a:r>
            <a:br>
              <a:rPr lang="en-US" sz="3000" dirty="0" smtClean="0"/>
            </a:br>
            <a:r>
              <a:rPr lang="en-US" sz="3000" dirty="0" smtClean="0"/>
              <a:t>5 years do not</a:t>
            </a:r>
          </a:p>
          <a:p>
            <a:pPr eaLnBrk="1" hangingPunct="1">
              <a:lnSpc>
                <a:spcPct val="78000"/>
              </a:lnSpc>
              <a:spcBef>
                <a:spcPct val="45000"/>
              </a:spcBef>
              <a:buFont typeface="Wingdings" pitchFamily="2" charset="2"/>
              <a:buChar char="n"/>
            </a:pPr>
            <a:endParaRPr lang="en-US" sz="3000" dirty="0" smtClean="0"/>
          </a:p>
          <a:p>
            <a:pPr eaLnBrk="1" hangingPunct="1">
              <a:lnSpc>
                <a:spcPct val="78000"/>
              </a:lnSpc>
              <a:spcBef>
                <a:spcPct val="45000"/>
              </a:spcBef>
              <a:buFont typeface="Wingdings" pitchFamily="2" charset="2"/>
              <a:buChar char="n"/>
            </a:pPr>
            <a:endParaRPr lang="en-US" sz="3000" dirty="0" smtClean="0"/>
          </a:p>
        </p:txBody>
      </p:sp>
      <p:pic>
        <p:nvPicPr>
          <p:cNvPr id="26628" name="Picture 4" descr="Nams-full color"/>
          <p:cNvPicPr>
            <a:picLocks noChangeAspect="1" noChangeArrowheads="1"/>
          </p:cNvPicPr>
          <p:nvPr/>
        </p:nvPicPr>
        <p:blipFill>
          <a:blip r:embed="rId2" cstate="print"/>
          <a:srcRect/>
          <a:stretch>
            <a:fillRect/>
          </a:stretch>
        </p:blipFill>
        <p:spPr bwMode="auto">
          <a:xfrm>
            <a:off x="8002588" y="5922963"/>
            <a:ext cx="987425" cy="839787"/>
          </a:xfrm>
          <a:prstGeom prst="rect">
            <a:avLst/>
          </a:prstGeom>
          <a:noFill/>
          <a:ln w="9525">
            <a:noFill/>
            <a:miter lim="800000"/>
            <a:headEnd/>
            <a:tailEnd/>
          </a:ln>
        </p:spPr>
      </p:pic>
      <p:sp>
        <p:nvSpPr>
          <p:cNvPr id="26629" name="Text Box 6"/>
          <p:cNvSpPr txBox="1">
            <a:spLocks noChangeArrowheads="1"/>
          </p:cNvSpPr>
          <p:nvPr/>
        </p:nvSpPr>
        <p:spPr bwMode="auto">
          <a:xfrm>
            <a:off x="228600" y="6477000"/>
            <a:ext cx="5791200" cy="366713"/>
          </a:xfrm>
          <a:prstGeom prst="rect">
            <a:avLst/>
          </a:prstGeom>
          <a:noFill/>
          <a:ln w="9525">
            <a:noFill/>
            <a:miter lim="800000"/>
            <a:headEnd/>
            <a:tailEnd/>
          </a:ln>
        </p:spPr>
        <p:txBody>
          <a:bodyPr>
            <a:spAutoFit/>
          </a:bodyPr>
          <a:lstStyle/>
          <a:p>
            <a:pPr>
              <a:spcBef>
                <a:spcPct val="50000"/>
              </a:spcBef>
            </a:pPr>
            <a:r>
              <a:rPr lang="en-US"/>
              <a:t>NAMS position statement. </a:t>
            </a:r>
            <a:r>
              <a:rPr lang="en-US" i="1"/>
              <a:t>Menopause</a:t>
            </a:r>
            <a:r>
              <a:rPr lang="en-US"/>
              <a:t> 2012. </a:t>
            </a:r>
          </a:p>
        </p:txBody>
      </p:sp>
      <p:sp>
        <p:nvSpPr>
          <p:cNvPr id="26630" name="Text Box 7"/>
          <p:cNvSpPr txBox="1">
            <a:spLocks noChangeArrowheads="1"/>
          </p:cNvSpPr>
          <p:nvPr/>
        </p:nvSpPr>
        <p:spPr bwMode="auto">
          <a:xfrm>
            <a:off x="6705600" y="5791200"/>
            <a:ext cx="1447800" cy="457200"/>
          </a:xfrm>
          <a:prstGeom prst="rect">
            <a:avLst/>
          </a:prstGeom>
          <a:noFill/>
          <a:ln w="9525">
            <a:noFill/>
            <a:miter lim="800000"/>
            <a:headEnd/>
            <a:tailEnd/>
          </a:ln>
        </p:spPr>
        <p:txBody>
          <a:bodyPr>
            <a:spAutoFit/>
          </a:bodyPr>
          <a:lstStyle/>
          <a:p>
            <a:pPr>
              <a:spcBef>
                <a:spcPct val="50000"/>
              </a:spcBef>
              <a:defRPr/>
            </a:pPr>
            <a:r>
              <a:rPr lang="en-US" sz="2400" dirty="0">
                <a:solidFill>
                  <a:schemeClr val="accent2">
                    <a:lumMod val="50000"/>
                  </a:schemeClr>
                </a:solidFill>
              </a:rPr>
              <a:t>(cont’d)</a:t>
            </a:r>
          </a:p>
        </p:txBody>
      </p:sp>
      <p:cxnSp>
        <p:nvCxnSpPr>
          <p:cNvPr id="7" name="6 Düz Bağlayıcı"/>
          <p:cNvCxnSpPr/>
          <p:nvPr/>
        </p:nvCxnSpPr>
        <p:spPr>
          <a:xfrm>
            <a:off x="2195736" y="4509120"/>
            <a:ext cx="5760640"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9" name="8 Düz Bağlayıcı"/>
          <p:cNvCxnSpPr/>
          <p:nvPr/>
        </p:nvCxnSpPr>
        <p:spPr>
          <a:xfrm>
            <a:off x="2699792" y="4869160"/>
            <a:ext cx="4320480"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cover dir="d"/>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1066800" y="381000"/>
            <a:ext cx="7924800" cy="685800"/>
          </a:xfrm>
        </p:spPr>
        <p:txBody>
          <a:bodyPr>
            <a:noAutofit/>
          </a:bodyPr>
          <a:lstStyle/>
          <a:p>
            <a:pPr eaLnBrk="1" fontAlgn="auto" hangingPunct="1">
              <a:spcAft>
                <a:spcPts val="0"/>
              </a:spcAft>
              <a:defRPr/>
            </a:pPr>
            <a:r>
              <a:rPr lang="en-US" sz="4400" cap="none" dirty="0" smtClean="0"/>
              <a:t>HT &amp; Breast Cancer </a:t>
            </a:r>
            <a:r>
              <a:rPr lang="en-US" cap="none" dirty="0" smtClean="0"/>
              <a:t>(cont’d)</a:t>
            </a:r>
          </a:p>
        </p:txBody>
      </p:sp>
      <p:sp>
        <p:nvSpPr>
          <p:cNvPr id="27651" name="Rectangle 3"/>
          <p:cNvSpPr>
            <a:spLocks noGrp="1" noChangeArrowheads="1"/>
          </p:cNvSpPr>
          <p:nvPr>
            <p:ph idx="1"/>
          </p:nvPr>
        </p:nvSpPr>
        <p:spPr>
          <a:xfrm>
            <a:off x="504825" y="1447800"/>
            <a:ext cx="7953375" cy="5029200"/>
          </a:xfrm>
        </p:spPr>
        <p:txBody>
          <a:bodyPr/>
          <a:lstStyle/>
          <a:p>
            <a:pPr eaLnBrk="1" hangingPunct="1">
              <a:lnSpc>
                <a:spcPct val="78000"/>
              </a:lnSpc>
              <a:spcBef>
                <a:spcPts val="2400"/>
              </a:spcBef>
              <a:buFont typeface="Wingdings" pitchFamily="2" charset="2"/>
              <a:buChar char="n"/>
            </a:pPr>
            <a:r>
              <a:rPr lang="en-US" dirty="0" smtClean="0"/>
              <a:t>ET arm of WHI showed no increased cancer risk after mean 7.1 years on study</a:t>
            </a:r>
          </a:p>
          <a:p>
            <a:pPr eaLnBrk="1" hangingPunct="1">
              <a:spcBef>
                <a:spcPts val="2400"/>
              </a:spcBef>
              <a:buFont typeface="Wingdings" pitchFamily="2" charset="2"/>
              <a:buChar char="n"/>
            </a:pPr>
            <a:r>
              <a:rPr lang="en-US" dirty="0" smtClean="0"/>
              <a:t>ET and EPT use in breast cancer survivors may increase recurrence risk</a:t>
            </a:r>
          </a:p>
        </p:txBody>
      </p:sp>
      <p:pic>
        <p:nvPicPr>
          <p:cNvPr id="27652" name="Picture 4" descr="Nams-full color"/>
          <p:cNvPicPr>
            <a:picLocks noChangeAspect="1" noChangeArrowheads="1"/>
          </p:cNvPicPr>
          <p:nvPr/>
        </p:nvPicPr>
        <p:blipFill>
          <a:blip r:embed="rId2" cstate="print"/>
          <a:srcRect/>
          <a:stretch>
            <a:fillRect/>
          </a:stretch>
        </p:blipFill>
        <p:spPr bwMode="auto">
          <a:xfrm>
            <a:off x="8002588" y="5922963"/>
            <a:ext cx="987425" cy="839787"/>
          </a:xfrm>
          <a:prstGeom prst="rect">
            <a:avLst/>
          </a:prstGeom>
          <a:noFill/>
          <a:ln w="9525">
            <a:noFill/>
            <a:miter lim="800000"/>
            <a:headEnd/>
            <a:tailEnd/>
          </a:ln>
        </p:spPr>
      </p:pic>
      <p:sp>
        <p:nvSpPr>
          <p:cNvPr id="27653" name="Text Box 6"/>
          <p:cNvSpPr txBox="1">
            <a:spLocks noChangeArrowheads="1"/>
          </p:cNvSpPr>
          <p:nvPr/>
        </p:nvSpPr>
        <p:spPr bwMode="auto">
          <a:xfrm>
            <a:off x="228600" y="6477000"/>
            <a:ext cx="5791200" cy="366713"/>
          </a:xfrm>
          <a:prstGeom prst="rect">
            <a:avLst/>
          </a:prstGeom>
          <a:noFill/>
          <a:ln w="9525">
            <a:noFill/>
            <a:miter lim="800000"/>
            <a:headEnd/>
            <a:tailEnd/>
          </a:ln>
        </p:spPr>
        <p:txBody>
          <a:bodyPr>
            <a:spAutoFit/>
          </a:bodyPr>
          <a:lstStyle/>
          <a:p>
            <a:pPr>
              <a:spcBef>
                <a:spcPct val="50000"/>
              </a:spcBef>
            </a:pPr>
            <a:r>
              <a:rPr lang="en-US"/>
              <a:t>NAMS position statement. </a:t>
            </a:r>
            <a:r>
              <a:rPr lang="en-US" i="1"/>
              <a:t>Menopause</a:t>
            </a:r>
            <a:r>
              <a:rPr lang="en-US"/>
              <a:t> 2012. </a:t>
            </a:r>
          </a:p>
        </p:txBody>
      </p:sp>
      <p:cxnSp>
        <p:nvCxnSpPr>
          <p:cNvPr id="6" name="5 Düz Bağlayıcı"/>
          <p:cNvCxnSpPr/>
          <p:nvPr/>
        </p:nvCxnSpPr>
        <p:spPr>
          <a:xfrm>
            <a:off x="4860032" y="1844824"/>
            <a:ext cx="3168352"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8" name="7 Düz Bağlayıcı"/>
          <p:cNvCxnSpPr/>
          <p:nvPr/>
        </p:nvCxnSpPr>
        <p:spPr>
          <a:xfrm>
            <a:off x="899592" y="1844824"/>
            <a:ext cx="2376264"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9" name="8 Düz Bağlayıcı"/>
          <p:cNvCxnSpPr/>
          <p:nvPr/>
        </p:nvCxnSpPr>
        <p:spPr>
          <a:xfrm>
            <a:off x="3779912" y="3068960"/>
            <a:ext cx="3960440"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11" name="10 Düz Bağlayıcı"/>
          <p:cNvCxnSpPr/>
          <p:nvPr/>
        </p:nvCxnSpPr>
        <p:spPr>
          <a:xfrm>
            <a:off x="1691680" y="3501008"/>
            <a:ext cx="4032448"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cover dir="rd"/>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1979613" y="274638"/>
            <a:ext cx="6707187" cy="706437"/>
          </a:xfrm>
        </p:spPr>
        <p:txBody>
          <a:bodyPr>
            <a:normAutofit fontScale="90000"/>
          </a:bodyPr>
          <a:lstStyle/>
          <a:p>
            <a:r>
              <a:rPr lang="en-US" smtClean="0"/>
              <a:t>Breast cancer</a:t>
            </a:r>
          </a:p>
        </p:txBody>
      </p:sp>
      <p:sp>
        <p:nvSpPr>
          <p:cNvPr id="24579" name="Content Placeholder 2"/>
          <p:cNvSpPr>
            <a:spLocks noGrp="1"/>
          </p:cNvSpPr>
          <p:nvPr>
            <p:ph idx="1"/>
          </p:nvPr>
        </p:nvSpPr>
        <p:spPr>
          <a:xfrm>
            <a:off x="250825" y="1484313"/>
            <a:ext cx="8569325" cy="4525962"/>
          </a:xfrm>
        </p:spPr>
        <p:txBody>
          <a:bodyPr/>
          <a:lstStyle/>
          <a:p>
            <a:pPr marL="355600" indent="-355600">
              <a:buFont typeface="Arial" charset="0"/>
              <a:buNone/>
            </a:pPr>
            <a:r>
              <a:rPr lang="en-US" sz="2400" dirty="0" smtClean="0">
                <a:solidFill>
                  <a:srgbClr val="7D23A3"/>
                </a:solidFill>
              </a:rPr>
              <a:t>Key points</a:t>
            </a:r>
          </a:p>
          <a:p>
            <a:pPr marL="355600" indent="-355600"/>
            <a:r>
              <a:rPr lang="en-US" sz="2000" dirty="0" smtClean="0"/>
              <a:t>The risk of breast cancer associated with MHT in women over 50 is complex</a:t>
            </a:r>
          </a:p>
          <a:p>
            <a:pPr marL="355600" indent="-355600"/>
            <a:r>
              <a:rPr lang="en-US" sz="2000" dirty="0" smtClean="0"/>
              <a:t>The increased risk is primarily associated with the addition of a synthetic </a:t>
            </a:r>
            <a:r>
              <a:rPr lang="en-US" sz="2000" dirty="0" err="1" smtClean="0"/>
              <a:t>progestogen</a:t>
            </a:r>
            <a:r>
              <a:rPr lang="en-US" sz="2000" dirty="0" smtClean="0"/>
              <a:t> to estrogen therapy and to duration of use [B]</a:t>
            </a:r>
          </a:p>
          <a:p>
            <a:pPr marL="355600" indent="-355600"/>
            <a:r>
              <a:rPr lang="en-US" sz="2000" dirty="0" smtClean="0"/>
              <a:t>The risk may be lower with micronized progesterone or </a:t>
            </a:r>
            <a:r>
              <a:rPr lang="en-US" sz="2000" dirty="0" err="1" smtClean="0"/>
              <a:t>dydrogesterone</a:t>
            </a:r>
            <a:r>
              <a:rPr lang="en-US" sz="2000" dirty="0" smtClean="0"/>
              <a:t> [C]</a:t>
            </a:r>
          </a:p>
          <a:p>
            <a:pPr marL="355600" indent="-355600"/>
            <a:r>
              <a:rPr lang="en-US" sz="2000" dirty="0" smtClean="0"/>
              <a:t>The MHT attributable risk is small and decreases when treatment stops [B]</a:t>
            </a:r>
          </a:p>
          <a:p>
            <a:pPr marL="355600" indent="-355600"/>
            <a:r>
              <a:rPr lang="en-US" sz="2000" dirty="0" smtClean="0"/>
              <a:t>There is a lack of safety data supporting MHT use in breast cancer survivors</a:t>
            </a:r>
          </a:p>
          <a:p>
            <a:pPr marL="355600" indent="-355600"/>
            <a:r>
              <a:rPr lang="en-US" sz="2000" dirty="0" smtClean="0"/>
              <a:t>Breast cancer risk should be evaluated before MHT prescription [D</a:t>
            </a:r>
            <a:r>
              <a:rPr lang="en-US" sz="2000" dirty="0" smtClean="0"/>
              <a:t>]</a:t>
            </a:r>
            <a:r>
              <a:rPr lang="tr-TR" sz="2000" dirty="0" smtClean="0"/>
              <a:t>*</a:t>
            </a:r>
            <a:endParaRPr lang="en-US" sz="2000" dirty="0" smtClean="0"/>
          </a:p>
          <a:p>
            <a:pPr marL="355600" indent="-355600"/>
            <a:r>
              <a:rPr lang="en-US" sz="2000" dirty="0" smtClean="0"/>
              <a:t>Any possible increased risk associated with MHT may be decreased by selecting women with lower baseline risk including low breast density and by providing education on preventive lifestyle measures (reducing weight, reducing alcohol intake, increasing physical activity) [D]</a:t>
            </a:r>
          </a:p>
        </p:txBody>
      </p:sp>
      <p:pic>
        <p:nvPicPr>
          <p:cNvPr id="4" name="3 Resim" descr="ims.png"/>
          <p:cNvPicPr>
            <a:picLocks noChangeAspect="1"/>
          </p:cNvPicPr>
          <p:nvPr/>
        </p:nvPicPr>
        <p:blipFill>
          <a:blip r:embed="rId2" cstate="print"/>
          <a:stretch>
            <a:fillRect/>
          </a:stretch>
        </p:blipFill>
        <p:spPr>
          <a:xfrm>
            <a:off x="7452320" y="6093296"/>
            <a:ext cx="1691680" cy="606185"/>
          </a:xfrm>
          <a:prstGeom prst="rect">
            <a:avLst/>
          </a:prstGeom>
        </p:spPr>
      </p:pic>
      <p:cxnSp>
        <p:nvCxnSpPr>
          <p:cNvPr id="5" name="4 Düz Bağlayıcı"/>
          <p:cNvCxnSpPr/>
          <p:nvPr/>
        </p:nvCxnSpPr>
        <p:spPr>
          <a:xfrm>
            <a:off x="1115616" y="3284984"/>
            <a:ext cx="6984776"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7" name="6 Düz Bağlayıcı"/>
          <p:cNvCxnSpPr/>
          <p:nvPr/>
        </p:nvCxnSpPr>
        <p:spPr>
          <a:xfrm>
            <a:off x="683568" y="4365104"/>
            <a:ext cx="6552728"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
        <p:nvSpPr>
          <p:cNvPr id="8" name="7 Dikdörtgen"/>
          <p:cNvSpPr/>
          <p:nvPr/>
        </p:nvSpPr>
        <p:spPr>
          <a:xfrm>
            <a:off x="539552" y="6237312"/>
            <a:ext cx="4393126" cy="338554"/>
          </a:xfrm>
          <a:prstGeom prst="rect">
            <a:avLst/>
          </a:prstGeom>
        </p:spPr>
        <p:txBody>
          <a:bodyPr wrap="none">
            <a:spAutoFit/>
          </a:bodyPr>
          <a:lstStyle/>
          <a:p>
            <a:r>
              <a:rPr lang="tr-TR" sz="1600" dirty="0" smtClean="0"/>
              <a:t>*</a:t>
            </a:r>
            <a:r>
              <a:rPr lang="tr-TR" sz="1600" dirty="0" err="1" smtClean="0"/>
              <a:t>Familial</a:t>
            </a:r>
            <a:r>
              <a:rPr lang="tr-TR" sz="1600" dirty="0" smtClean="0"/>
              <a:t> </a:t>
            </a:r>
            <a:r>
              <a:rPr lang="tr-TR" sz="1600" dirty="0" err="1" smtClean="0"/>
              <a:t>breast</a:t>
            </a:r>
            <a:r>
              <a:rPr lang="tr-TR" sz="1600" dirty="0" smtClean="0"/>
              <a:t> </a:t>
            </a:r>
            <a:r>
              <a:rPr lang="tr-TR" sz="1600" dirty="0" err="1" smtClean="0"/>
              <a:t>cancer</a:t>
            </a:r>
            <a:r>
              <a:rPr lang="tr-TR" sz="1600" dirty="0" smtClean="0"/>
              <a:t>: </a:t>
            </a:r>
            <a:r>
              <a:rPr lang="tr-TR" sz="1600" dirty="0" err="1" smtClean="0"/>
              <a:t>Full</a:t>
            </a:r>
            <a:r>
              <a:rPr lang="tr-TR" sz="1600" dirty="0" smtClean="0"/>
              <a:t> </a:t>
            </a:r>
            <a:r>
              <a:rPr lang="tr-TR" sz="1600" dirty="0" err="1" smtClean="0"/>
              <a:t>Guideline</a:t>
            </a:r>
            <a:r>
              <a:rPr lang="tr-TR" sz="1600" dirty="0" smtClean="0"/>
              <a:t> (</a:t>
            </a:r>
            <a:r>
              <a:rPr lang="tr-TR" sz="1600" dirty="0" err="1" smtClean="0"/>
              <a:t>June</a:t>
            </a:r>
            <a:r>
              <a:rPr lang="tr-TR" sz="1600" dirty="0" smtClean="0"/>
              <a:t> 2013)</a:t>
            </a:r>
            <a:r>
              <a:rPr lang="tr-TR" sz="1600" dirty="0" smtClean="0"/>
              <a:t> </a:t>
            </a:r>
            <a:endParaRPr lang="tr-TR" sz="1600" dirty="0"/>
          </a:p>
        </p:txBody>
      </p:sp>
    </p:spTree>
  </p:cSld>
  <p:clrMapOvr>
    <a:masterClrMapping/>
  </p:clrMapOvr>
  <p:transition>
    <p:pull dir="rd"/>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1066800" y="381000"/>
            <a:ext cx="7924800" cy="685800"/>
          </a:xfrm>
        </p:spPr>
        <p:txBody>
          <a:bodyPr>
            <a:noAutofit/>
          </a:bodyPr>
          <a:lstStyle/>
          <a:p>
            <a:pPr eaLnBrk="1" fontAlgn="auto" hangingPunct="1">
              <a:spcAft>
                <a:spcPts val="0"/>
              </a:spcAft>
              <a:defRPr/>
            </a:pPr>
            <a:r>
              <a:rPr lang="en-US" sz="4400" cap="none" dirty="0" smtClean="0"/>
              <a:t>HT &amp; Ovarian Cancer</a:t>
            </a:r>
          </a:p>
        </p:txBody>
      </p:sp>
      <p:sp>
        <p:nvSpPr>
          <p:cNvPr id="28675" name="Content Placeholder 2"/>
          <p:cNvSpPr>
            <a:spLocks noGrp="1"/>
          </p:cNvSpPr>
          <p:nvPr>
            <p:ph idx="1"/>
          </p:nvPr>
        </p:nvSpPr>
        <p:spPr>
          <a:xfrm>
            <a:off x="533400" y="1371600"/>
            <a:ext cx="8610600" cy="5029200"/>
          </a:xfrm>
        </p:spPr>
        <p:txBody>
          <a:bodyPr/>
          <a:lstStyle/>
          <a:p>
            <a:pPr eaLnBrk="1" hangingPunct="1">
              <a:spcBef>
                <a:spcPts val="1800"/>
              </a:spcBef>
              <a:buFont typeface="Wingdings" pitchFamily="2" charset="2"/>
              <a:buChar char="n"/>
            </a:pPr>
            <a:r>
              <a:rPr lang="en-US" dirty="0" smtClean="0"/>
              <a:t>Data on HT and risk of ovarian cancer </a:t>
            </a:r>
            <a:br>
              <a:rPr lang="en-US" dirty="0" smtClean="0"/>
            </a:br>
            <a:r>
              <a:rPr lang="en-US" dirty="0" smtClean="0"/>
              <a:t>are conflicting</a:t>
            </a:r>
          </a:p>
          <a:p>
            <a:pPr eaLnBrk="1" hangingPunct="1">
              <a:spcBef>
                <a:spcPts val="1800"/>
              </a:spcBef>
              <a:buFont typeface="Wingdings" pitchFamily="2" charset="2"/>
              <a:buChar char="n"/>
            </a:pPr>
            <a:r>
              <a:rPr lang="en-US" dirty="0" smtClean="0"/>
              <a:t>There were increases of ovarian cancer </a:t>
            </a:r>
            <a:br>
              <a:rPr lang="en-US" dirty="0" smtClean="0"/>
            </a:br>
            <a:r>
              <a:rPr lang="en-US" dirty="0" smtClean="0"/>
              <a:t>in those using EPT in WHI but the numbers </a:t>
            </a:r>
            <a:br>
              <a:rPr lang="en-US" dirty="0" smtClean="0"/>
            </a:br>
            <a:r>
              <a:rPr lang="en-US" dirty="0" smtClean="0"/>
              <a:t>did not reach statistical significance</a:t>
            </a:r>
          </a:p>
        </p:txBody>
      </p:sp>
      <p:pic>
        <p:nvPicPr>
          <p:cNvPr id="28676" name="Picture 4" descr="Nams-full color"/>
          <p:cNvPicPr>
            <a:picLocks noChangeAspect="1" noChangeArrowheads="1"/>
          </p:cNvPicPr>
          <p:nvPr/>
        </p:nvPicPr>
        <p:blipFill>
          <a:blip r:embed="rId2" cstate="print"/>
          <a:srcRect/>
          <a:stretch>
            <a:fillRect/>
          </a:stretch>
        </p:blipFill>
        <p:spPr bwMode="auto">
          <a:xfrm>
            <a:off x="8002588" y="5922963"/>
            <a:ext cx="987425" cy="839787"/>
          </a:xfrm>
          <a:prstGeom prst="rect">
            <a:avLst/>
          </a:prstGeom>
          <a:noFill/>
          <a:ln w="9525">
            <a:noFill/>
            <a:miter lim="800000"/>
            <a:headEnd/>
            <a:tailEnd/>
          </a:ln>
        </p:spPr>
      </p:pic>
      <p:sp>
        <p:nvSpPr>
          <p:cNvPr id="28677" name="Text Box 6"/>
          <p:cNvSpPr txBox="1">
            <a:spLocks noChangeArrowheads="1"/>
          </p:cNvSpPr>
          <p:nvPr/>
        </p:nvSpPr>
        <p:spPr bwMode="auto">
          <a:xfrm>
            <a:off x="228600" y="6477000"/>
            <a:ext cx="5791200" cy="366713"/>
          </a:xfrm>
          <a:prstGeom prst="rect">
            <a:avLst/>
          </a:prstGeom>
          <a:noFill/>
          <a:ln w="9525">
            <a:noFill/>
            <a:miter lim="800000"/>
            <a:headEnd/>
            <a:tailEnd/>
          </a:ln>
        </p:spPr>
        <p:txBody>
          <a:bodyPr>
            <a:spAutoFit/>
          </a:bodyPr>
          <a:lstStyle/>
          <a:p>
            <a:pPr>
              <a:spcBef>
                <a:spcPct val="50000"/>
              </a:spcBef>
            </a:pPr>
            <a:r>
              <a:rPr lang="en-US"/>
              <a:t>NAMS position statement. </a:t>
            </a:r>
            <a:r>
              <a:rPr lang="en-US" i="1"/>
              <a:t>Menopause</a:t>
            </a:r>
            <a:r>
              <a:rPr lang="en-US"/>
              <a:t> 2012. </a:t>
            </a:r>
          </a:p>
        </p:txBody>
      </p:sp>
    </p:spTree>
  </p:cSld>
  <p:clrMapOvr>
    <a:masterClrMapping/>
  </p:clrMapOvr>
  <p:transition>
    <p:pull dir="ru"/>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1066800" y="381000"/>
            <a:ext cx="7924800" cy="685800"/>
          </a:xfrm>
        </p:spPr>
        <p:txBody>
          <a:bodyPr>
            <a:noAutofit/>
          </a:bodyPr>
          <a:lstStyle/>
          <a:p>
            <a:pPr eaLnBrk="1" fontAlgn="auto" hangingPunct="1">
              <a:spcAft>
                <a:spcPts val="0"/>
              </a:spcAft>
              <a:defRPr/>
            </a:pPr>
            <a:r>
              <a:rPr lang="en-US" sz="4400" cap="none" dirty="0" smtClean="0"/>
              <a:t>HT &amp; Lung Cancer</a:t>
            </a:r>
          </a:p>
        </p:txBody>
      </p:sp>
      <p:sp>
        <p:nvSpPr>
          <p:cNvPr id="29699" name="Content Placeholder 2"/>
          <p:cNvSpPr>
            <a:spLocks noGrp="1"/>
          </p:cNvSpPr>
          <p:nvPr>
            <p:ph idx="1"/>
          </p:nvPr>
        </p:nvSpPr>
        <p:spPr>
          <a:xfrm>
            <a:off x="533400" y="1447800"/>
            <a:ext cx="8610600" cy="5029200"/>
          </a:xfrm>
        </p:spPr>
        <p:txBody>
          <a:bodyPr/>
          <a:lstStyle/>
          <a:p>
            <a:pPr eaLnBrk="1" hangingPunct="1">
              <a:spcBef>
                <a:spcPts val="1800"/>
              </a:spcBef>
              <a:buFont typeface="Wingdings" pitchFamily="2" charset="2"/>
              <a:buChar char="n"/>
            </a:pPr>
            <a:r>
              <a:rPr lang="en-US" dirty="0" smtClean="0"/>
              <a:t>No significant increase in incidence </a:t>
            </a:r>
            <a:br>
              <a:rPr lang="en-US" dirty="0" smtClean="0"/>
            </a:br>
            <a:r>
              <a:rPr lang="en-US" dirty="0" smtClean="0"/>
              <a:t>of non-small-cell lung cancer with EPT </a:t>
            </a:r>
            <a:br>
              <a:rPr lang="en-US" dirty="0" smtClean="0"/>
            </a:br>
            <a:r>
              <a:rPr lang="en-US" dirty="0" smtClean="0"/>
              <a:t>over 7.1 years of intervention in WHI</a:t>
            </a:r>
          </a:p>
          <a:p>
            <a:pPr eaLnBrk="1" hangingPunct="1">
              <a:spcBef>
                <a:spcPts val="1800"/>
              </a:spcBef>
              <a:buFont typeface="Wingdings" pitchFamily="2" charset="2"/>
              <a:buChar char="n"/>
            </a:pPr>
            <a:r>
              <a:rPr lang="en-US" dirty="0" smtClean="0"/>
              <a:t>Lung cancer mortality was higher with </a:t>
            </a:r>
            <a:br>
              <a:rPr lang="en-US" dirty="0" smtClean="0"/>
            </a:br>
            <a:r>
              <a:rPr lang="en-US" dirty="0" smtClean="0"/>
              <a:t>EPT use</a:t>
            </a:r>
          </a:p>
          <a:p>
            <a:pPr eaLnBrk="1" hangingPunct="1">
              <a:spcBef>
                <a:spcPts val="1800"/>
              </a:spcBef>
              <a:buFont typeface="Wingdings" pitchFamily="2" charset="2"/>
              <a:buChar char="n"/>
            </a:pPr>
            <a:r>
              <a:rPr lang="en-US" dirty="0" smtClean="0"/>
              <a:t>No increase in incidence or mortality </a:t>
            </a:r>
            <a:br>
              <a:rPr lang="en-US" dirty="0" smtClean="0"/>
            </a:br>
            <a:r>
              <a:rPr lang="en-US" dirty="0" smtClean="0"/>
              <a:t>was seen with ET</a:t>
            </a:r>
          </a:p>
        </p:txBody>
      </p:sp>
      <p:pic>
        <p:nvPicPr>
          <p:cNvPr id="29700" name="Picture 4" descr="Nams-full color"/>
          <p:cNvPicPr>
            <a:picLocks noChangeAspect="1" noChangeArrowheads="1"/>
          </p:cNvPicPr>
          <p:nvPr/>
        </p:nvPicPr>
        <p:blipFill>
          <a:blip r:embed="rId2" cstate="print"/>
          <a:srcRect/>
          <a:stretch>
            <a:fillRect/>
          </a:stretch>
        </p:blipFill>
        <p:spPr bwMode="auto">
          <a:xfrm>
            <a:off x="8002588" y="5922963"/>
            <a:ext cx="987425" cy="839787"/>
          </a:xfrm>
          <a:prstGeom prst="rect">
            <a:avLst/>
          </a:prstGeom>
          <a:noFill/>
          <a:ln w="9525">
            <a:noFill/>
            <a:miter lim="800000"/>
            <a:headEnd/>
            <a:tailEnd/>
          </a:ln>
        </p:spPr>
      </p:pic>
      <p:sp>
        <p:nvSpPr>
          <p:cNvPr id="29701" name="Text Box 6"/>
          <p:cNvSpPr txBox="1">
            <a:spLocks noChangeArrowheads="1"/>
          </p:cNvSpPr>
          <p:nvPr/>
        </p:nvSpPr>
        <p:spPr bwMode="auto">
          <a:xfrm>
            <a:off x="228600" y="6477000"/>
            <a:ext cx="5791200" cy="366713"/>
          </a:xfrm>
          <a:prstGeom prst="rect">
            <a:avLst/>
          </a:prstGeom>
          <a:noFill/>
          <a:ln w="9525">
            <a:noFill/>
            <a:miter lim="800000"/>
            <a:headEnd/>
            <a:tailEnd/>
          </a:ln>
        </p:spPr>
        <p:txBody>
          <a:bodyPr>
            <a:spAutoFit/>
          </a:bodyPr>
          <a:lstStyle/>
          <a:p>
            <a:pPr>
              <a:spcBef>
                <a:spcPct val="50000"/>
              </a:spcBef>
            </a:pPr>
            <a:r>
              <a:rPr lang="en-US"/>
              <a:t>NAMS position statement. </a:t>
            </a:r>
            <a:r>
              <a:rPr lang="en-US" i="1"/>
              <a:t>Menopause</a:t>
            </a:r>
            <a:r>
              <a:rPr lang="en-US"/>
              <a:t> 2012. </a:t>
            </a:r>
          </a:p>
        </p:txBody>
      </p:sp>
      <p:cxnSp>
        <p:nvCxnSpPr>
          <p:cNvPr id="6" name="5 Düz Bağlayıcı"/>
          <p:cNvCxnSpPr/>
          <p:nvPr/>
        </p:nvCxnSpPr>
        <p:spPr>
          <a:xfrm>
            <a:off x="971600" y="3645024"/>
            <a:ext cx="5400600"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8" name="7 Düz Bağlayıcı"/>
          <p:cNvCxnSpPr/>
          <p:nvPr/>
        </p:nvCxnSpPr>
        <p:spPr>
          <a:xfrm>
            <a:off x="899592" y="4149080"/>
            <a:ext cx="1296144"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cover dir="ru"/>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2339975" y="274638"/>
            <a:ext cx="6346825" cy="777875"/>
          </a:xfrm>
        </p:spPr>
        <p:txBody>
          <a:bodyPr/>
          <a:lstStyle/>
          <a:p>
            <a:r>
              <a:rPr lang="en-US" smtClean="0"/>
              <a:t>Colorectal cancer</a:t>
            </a:r>
          </a:p>
        </p:txBody>
      </p:sp>
      <p:sp>
        <p:nvSpPr>
          <p:cNvPr id="26627" name="Content Placeholder 2"/>
          <p:cNvSpPr>
            <a:spLocks noGrp="1"/>
          </p:cNvSpPr>
          <p:nvPr>
            <p:ph idx="1"/>
          </p:nvPr>
        </p:nvSpPr>
        <p:spPr>
          <a:xfrm>
            <a:off x="395288" y="1600200"/>
            <a:ext cx="8291512" cy="4525963"/>
          </a:xfrm>
        </p:spPr>
        <p:txBody>
          <a:bodyPr/>
          <a:lstStyle/>
          <a:p>
            <a:pPr marL="355600" indent="-355600">
              <a:buFont typeface="Arial" charset="0"/>
              <a:buNone/>
            </a:pPr>
            <a:r>
              <a:rPr lang="en-US" sz="2400" smtClean="0">
                <a:solidFill>
                  <a:srgbClr val="7D23A3"/>
                </a:solidFill>
              </a:rPr>
              <a:t>Key points</a:t>
            </a:r>
          </a:p>
          <a:p>
            <a:pPr marL="355600" indent="-355600"/>
            <a:r>
              <a:rPr lang="en-US" sz="2000" smtClean="0"/>
              <a:t>Observational studies show a reduced risk of colorectal cancer (CRC) amongst users of oral MHT [B]</a:t>
            </a:r>
          </a:p>
          <a:p>
            <a:pPr marL="355600" indent="-355600"/>
            <a:r>
              <a:rPr lang="en-US" sz="2000" smtClean="0"/>
              <a:t>Three meta-analyses have reported a reduced risk of CRC with MHT use [A]</a:t>
            </a:r>
          </a:p>
          <a:p>
            <a:pPr marL="355600" indent="-355600"/>
            <a:r>
              <a:rPr lang="en-US" sz="2000" smtClean="0"/>
              <a:t>Results from WHI showed no effect for estrogen-only therapy on CRC risk [A]</a:t>
            </a:r>
          </a:p>
          <a:p>
            <a:pPr marL="355600" indent="-355600"/>
            <a:r>
              <a:rPr lang="en-US" sz="2000" smtClean="0"/>
              <a:t>Results from WHI showed reduced risk of CRC with estrogen + progestin therapy [A]</a:t>
            </a:r>
          </a:p>
          <a:p>
            <a:pPr marL="355600" indent="-355600"/>
            <a:r>
              <a:rPr lang="en-US" sz="2000" smtClean="0"/>
              <a:t>There are limited data on the effect of non-oral MHT on CRC risk</a:t>
            </a:r>
          </a:p>
          <a:p>
            <a:pPr marL="355600" indent="-355600"/>
            <a:r>
              <a:rPr lang="en-US" sz="2000" smtClean="0"/>
              <a:t>One randomized, controlled trial in older osteoporotic women using tibolone reported a reduced risk of colorectal cancer [A]</a:t>
            </a:r>
          </a:p>
          <a:p>
            <a:pPr marL="355600" indent="-355600"/>
            <a:r>
              <a:rPr lang="en-US" sz="2000" smtClean="0"/>
              <a:t>MHT should not be used solely for the prevention of CRC [D]</a:t>
            </a:r>
          </a:p>
        </p:txBody>
      </p:sp>
      <p:pic>
        <p:nvPicPr>
          <p:cNvPr id="4" name="3 Resim" descr="ims.png"/>
          <p:cNvPicPr>
            <a:picLocks noChangeAspect="1"/>
          </p:cNvPicPr>
          <p:nvPr/>
        </p:nvPicPr>
        <p:blipFill>
          <a:blip r:embed="rId2" cstate="print"/>
          <a:stretch>
            <a:fillRect/>
          </a:stretch>
        </p:blipFill>
        <p:spPr>
          <a:xfrm>
            <a:off x="7452320" y="6093296"/>
            <a:ext cx="1691680" cy="606185"/>
          </a:xfrm>
          <a:prstGeom prst="rect">
            <a:avLst/>
          </a:prstGeom>
        </p:spPr>
      </p:pic>
      <p:cxnSp>
        <p:nvCxnSpPr>
          <p:cNvPr id="5" name="4 Düz Bağlayıcı"/>
          <p:cNvCxnSpPr/>
          <p:nvPr/>
        </p:nvCxnSpPr>
        <p:spPr>
          <a:xfrm>
            <a:off x="3851920" y="2348880"/>
            <a:ext cx="3384376"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6" name="5 Düz Bağlayıcı"/>
          <p:cNvCxnSpPr/>
          <p:nvPr/>
        </p:nvCxnSpPr>
        <p:spPr>
          <a:xfrm>
            <a:off x="2051720" y="5805264"/>
            <a:ext cx="3888432"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sh dir="d"/>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2700338" y="274638"/>
            <a:ext cx="5832475" cy="777875"/>
          </a:xfrm>
        </p:spPr>
        <p:txBody>
          <a:bodyPr/>
          <a:lstStyle/>
          <a:p>
            <a:r>
              <a:rPr lang="en-US" smtClean="0"/>
              <a:t>Other cancers</a:t>
            </a:r>
          </a:p>
        </p:txBody>
      </p:sp>
      <p:sp>
        <p:nvSpPr>
          <p:cNvPr id="27651" name="Content Placeholder 2"/>
          <p:cNvSpPr>
            <a:spLocks noGrp="1"/>
          </p:cNvSpPr>
          <p:nvPr>
            <p:ph idx="1"/>
          </p:nvPr>
        </p:nvSpPr>
        <p:spPr>
          <a:xfrm>
            <a:off x="468313" y="1557338"/>
            <a:ext cx="8229600" cy="4452937"/>
          </a:xfrm>
        </p:spPr>
        <p:txBody>
          <a:bodyPr/>
          <a:lstStyle/>
          <a:p>
            <a:pPr marL="355600" indent="-355600">
              <a:buFont typeface="Arial" charset="0"/>
              <a:buNone/>
            </a:pPr>
            <a:r>
              <a:rPr lang="en-US" sz="2400" dirty="0" smtClean="0">
                <a:solidFill>
                  <a:srgbClr val="7D23A3"/>
                </a:solidFill>
              </a:rPr>
              <a:t>Key points</a:t>
            </a:r>
          </a:p>
          <a:p>
            <a:pPr marL="355600" indent="-355600"/>
            <a:r>
              <a:rPr lang="en-US" sz="2000" dirty="0" smtClean="0"/>
              <a:t>In WHI there was no increase in risk of cervical cancer [A]</a:t>
            </a:r>
          </a:p>
          <a:p>
            <a:pPr marL="355600" indent="-355600"/>
            <a:r>
              <a:rPr lang="en-US" sz="2000" dirty="0" smtClean="0"/>
              <a:t>Long-term cohort studies have found no increase in cervical cancer with MHT use [B]</a:t>
            </a:r>
          </a:p>
          <a:p>
            <a:pPr marL="355600" indent="-355600"/>
            <a:r>
              <a:rPr lang="en-US" sz="2000" dirty="0" smtClean="0"/>
              <a:t>The association between MHT and ovarian cancer remains unclear</a:t>
            </a:r>
          </a:p>
          <a:p>
            <a:pPr marL="355600" indent="-355600"/>
            <a:r>
              <a:rPr lang="en-US" sz="2000" dirty="0" smtClean="0"/>
              <a:t>In WHI neither estrogen or estrogen + progestin demonstrated a significant increase in lung cancer incidence [A]</a:t>
            </a:r>
          </a:p>
          <a:p>
            <a:pPr marL="355600" indent="-355600"/>
            <a:r>
              <a:rPr lang="en-US" sz="2000" dirty="0" smtClean="0"/>
              <a:t>There is no clear association between MHT use and </a:t>
            </a:r>
            <a:r>
              <a:rPr lang="en-US" sz="2000" dirty="0" err="1" smtClean="0"/>
              <a:t>hepatocellular</a:t>
            </a:r>
            <a:r>
              <a:rPr lang="en-US" sz="2000" dirty="0" smtClean="0"/>
              <a:t> carcinoma [C]</a:t>
            </a:r>
          </a:p>
          <a:p>
            <a:pPr marL="355600" indent="-355600"/>
            <a:r>
              <a:rPr lang="en-US" sz="2000" dirty="0" smtClean="0"/>
              <a:t>MHT use may be associated with reduced risk of gastric cancer [C]</a:t>
            </a:r>
          </a:p>
          <a:p>
            <a:pPr marL="355600" indent="-355600"/>
            <a:r>
              <a:rPr lang="en-US" sz="2000" dirty="0" smtClean="0"/>
              <a:t>There are few good studies examining links between upper GI cancers, menopause and MHT use</a:t>
            </a:r>
          </a:p>
          <a:p>
            <a:pPr marL="355600" indent="-355600"/>
            <a:endParaRPr lang="en-US" sz="2000" dirty="0" smtClean="0"/>
          </a:p>
        </p:txBody>
      </p:sp>
      <p:pic>
        <p:nvPicPr>
          <p:cNvPr id="4" name="3 Resim" descr="ims.png"/>
          <p:cNvPicPr>
            <a:picLocks noChangeAspect="1"/>
          </p:cNvPicPr>
          <p:nvPr/>
        </p:nvPicPr>
        <p:blipFill>
          <a:blip r:embed="rId2" cstate="print"/>
          <a:stretch>
            <a:fillRect/>
          </a:stretch>
        </p:blipFill>
        <p:spPr>
          <a:xfrm>
            <a:off x="7452320" y="6093296"/>
            <a:ext cx="1691680" cy="606185"/>
          </a:xfrm>
          <a:prstGeom prst="rect">
            <a:avLst/>
          </a:prstGeom>
        </p:spPr>
      </p:pic>
      <p:cxnSp>
        <p:nvCxnSpPr>
          <p:cNvPr id="5" name="4 Düz Bağlayıcı"/>
          <p:cNvCxnSpPr/>
          <p:nvPr/>
        </p:nvCxnSpPr>
        <p:spPr>
          <a:xfrm>
            <a:off x="2771800" y="2348880"/>
            <a:ext cx="3744416"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6" name="5 Düz Bağlayıcı"/>
          <p:cNvCxnSpPr/>
          <p:nvPr/>
        </p:nvCxnSpPr>
        <p:spPr>
          <a:xfrm>
            <a:off x="4427984" y="3356992"/>
            <a:ext cx="3384376"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7" name="6 Düz Bağlayıcı"/>
          <p:cNvCxnSpPr/>
          <p:nvPr/>
        </p:nvCxnSpPr>
        <p:spPr>
          <a:xfrm>
            <a:off x="899592" y="4077072"/>
            <a:ext cx="4536504"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9" name="8 Düz Bağlayıcı"/>
          <p:cNvCxnSpPr/>
          <p:nvPr/>
        </p:nvCxnSpPr>
        <p:spPr>
          <a:xfrm>
            <a:off x="4283968" y="5085184"/>
            <a:ext cx="3096344"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cover dir="d"/>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2124075" y="274638"/>
            <a:ext cx="6562725" cy="850900"/>
          </a:xfrm>
        </p:spPr>
        <p:txBody>
          <a:bodyPr/>
          <a:lstStyle/>
          <a:p>
            <a:r>
              <a:rPr lang="en-US" smtClean="0"/>
              <a:t>Cognitive function</a:t>
            </a:r>
          </a:p>
        </p:txBody>
      </p:sp>
      <p:sp>
        <p:nvSpPr>
          <p:cNvPr id="21507" name="Content Placeholder 2"/>
          <p:cNvSpPr>
            <a:spLocks noGrp="1"/>
          </p:cNvSpPr>
          <p:nvPr>
            <p:ph idx="1"/>
          </p:nvPr>
        </p:nvSpPr>
        <p:spPr>
          <a:xfrm>
            <a:off x="468313" y="1557338"/>
            <a:ext cx="8229600" cy="4525962"/>
          </a:xfrm>
        </p:spPr>
        <p:txBody>
          <a:bodyPr/>
          <a:lstStyle/>
          <a:p>
            <a:pPr marL="355600" indent="-355600">
              <a:buFont typeface="Arial" charset="0"/>
              <a:buNone/>
            </a:pPr>
            <a:r>
              <a:rPr lang="en-US" sz="2400" smtClean="0">
                <a:solidFill>
                  <a:srgbClr val="7D23A3"/>
                </a:solidFill>
              </a:rPr>
              <a:t>Key points</a:t>
            </a:r>
          </a:p>
          <a:p>
            <a:pPr marL="355600" indent="-355600"/>
            <a:r>
              <a:rPr lang="en-US" sz="2000" smtClean="0"/>
              <a:t>MHT should not be used to enhance cognitive function [A]</a:t>
            </a:r>
          </a:p>
          <a:p>
            <a:pPr marL="355600" indent="-355600"/>
            <a:r>
              <a:rPr lang="en-US" sz="2000" smtClean="0"/>
              <a:t>Healthy women considering MHT for vasomotor symptoms (VMS) should not be concerned that MHT will adversely affect cognitive function [A]</a:t>
            </a:r>
          </a:p>
          <a:p>
            <a:pPr marL="355600" indent="-355600"/>
            <a:r>
              <a:rPr lang="en-US" sz="2000" smtClean="0"/>
              <a:t>Estrogen therapy may be of short-term benefit to surgically menopausal women when initiated at the time of oophorectomy [B]</a:t>
            </a:r>
          </a:p>
          <a:p>
            <a:pPr marL="355600" indent="-355600"/>
            <a:endParaRPr lang="en-US" sz="2000" smtClean="0"/>
          </a:p>
        </p:txBody>
      </p:sp>
      <p:pic>
        <p:nvPicPr>
          <p:cNvPr id="4" name="3 Resim" descr="ims.png"/>
          <p:cNvPicPr>
            <a:picLocks noChangeAspect="1"/>
          </p:cNvPicPr>
          <p:nvPr/>
        </p:nvPicPr>
        <p:blipFill>
          <a:blip r:embed="rId2" cstate="print"/>
          <a:stretch>
            <a:fillRect/>
          </a:stretch>
        </p:blipFill>
        <p:spPr>
          <a:xfrm>
            <a:off x="7452320" y="6093296"/>
            <a:ext cx="1691680" cy="606185"/>
          </a:xfrm>
          <a:prstGeom prst="rect">
            <a:avLst/>
          </a:prstGeom>
        </p:spPr>
      </p:pic>
      <p:cxnSp>
        <p:nvCxnSpPr>
          <p:cNvPr id="5" name="4 Düz Bağlayıcı"/>
          <p:cNvCxnSpPr/>
          <p:nvPr/>
        </p:nvCxnSpPr>
        <p:spPr>
          <a:xfrm>
            <a:off x="2195736" y="2348880"/>
            <a:ext cx="4320480"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wipe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2339975" y="274638"/>
            <a:ext cx="6346825" cy="850900"/>
          </a:xfrm>
        </p:spPr>
        <p:txBody>
          <a:bodyPr/>
          <a:lstStyle/>
          <a:p>
            <a:r>
              <a:rPr lang="en-US" smtClean="0"/>
              <a:t>Lifestyle, exercise and diet</a:t>
            </a:r>
          </a:p>
        </p:txBody>
      </p:sp>
      <p:sp>
        <p:nvSpPr>
          <p:cNvPr id="13315" name="Content Placeholder 2"/>
          <p:cNvSpPr>
            <a:spLocks noGrp="1"/>
          </p:cNvSpPr>
          <p:nvPr>
            <p:ph idx="1"/>
          </p:nvPr>
        </p:nvSpPr>
        <p:spPr>
          <a:xfrm>
            <a:off x="250825" y="1268413"/>
            <a:ext cx="8569325" cy="4525962"/>
          </a:xfrm>
        </p:spPr>
        <p:txBody>
          <a:bodyPr>
            <a:normAutofit lnSpcReduction="10000"/>
          </a:bodyPr>
          <a:lstStyle/>
          <a:p>
            <a:pPr marL="355600" indent="-355600">
              <a:buFont typeface="Arial" charset="0"/>
              <a:buNone/>
            </a:pPr>
            <a:r>
              <a:rPr lang="en-US" sz="2400" smtClean="0">
                <a:solidFill>
                  <a:srgbClr val="7D23A3"/>
                </a:solidFill>
              </a:rPr>
              <a:t>Key points</a:t>
            </a:r>
          </a:p>
          <a:p>
            <a:pPr marL="355600" indent="-355600"/>
            <a:r>
              <a:rPr lang="en-US" sz="2000" smtClean="0"/>
              <a:t>Regular exercise is advised to reduce cardiovascular and total mortality [B]</a:t>
            </a:r>
          </a:p>
          <a:p>
            <a:pPr marL="355600" indent="-355600"/>
            <a:r>
              <a:rPr lang="en-US" sz="2000" smtClean="0"/>
              <a:t>Optimal exercise is at least 150 minutes of moderate intensity per week [B]</a:t>
            </a:r>
          </a:p>
          <a:p>
            <a:pPr marL="355600" indent="-355600"/>
            <a:r>
              <a:rPr lang="en-US" sz="2000" smtClean="0"/>
              <a:t>The intensity of aerobic activity should take into account the older, gender-specific, adult</a:t>
            </a:r>
            <a:r>
              <a:rPr lang="en-US" altLang="en-US" sz="2000" smtClean="0"/>
              <a:t>’</a:t>
            </a:r>
            <a:r>
              <a:rPr lang="en-US" sz="2000" smtClean="0"/>
              <a:t>s aerobic fitness </a:t>
            </a:r>
            <a:r>
              <a:rPr lang="en-US" sz="2000" smtClean="0">
                <a:latin typeface="Wingdings" pitchFamily="2" charset="2"/>
                <a:sym typeface="Wingdings" pitchFamily="2" charset="2"/>
              </a:rPr>
              <a:t></a:t>
            </a:r>
            <a:endParaRPr lang="en-US" sz="2000" smtClean="0">
              <a:sym typeface="Wingdings" pitchFamily="2" charset="2"/>
            </a:endParaRPr>
          </a:p>
          <a:p>
            <a:pPr marL="355600" indent="-355600"/>
            <a:r>
              <a:rPr lang="en-US" sz="2000" smtClean="0">
                <a:sym typeface="Wingdings" pitchFamily="2" charset="2"/>
              </a:rPr>
              <a:t>Weight loss of 5–10% is sufficient to improve many abnormalities associated with the insulin resistance syndrome [B]</a:t>
            </a:r>
          </a:p>
          <a:p>
            <a:pPr marL="355600" indent="-355600"/>
            <a:r>
              <a:rPr lang="en-US" sz="2000" smtClean="0">
                <a:sym typeface="Wingdings" pitchFamily="2" charset="2"/>
              </a:rPr>
              <a:t>Smoking should be avoided [A]</a:t>
            </a:r>
          </a:p>
          <a:p>
            <a:pPr marL="355600" indent="-355600"/>
            <a:r>
              <a:rPr lang="en-US" sz="2000" smtClean="0">
                <a:sym typeface="Wingdings" pitchFamily="2" charset="2"/>
              </a:rPr>
              <a:t>Lifestyle modifications include socializing and being physically and mentally active </a:t>
            </a:r>
            <a:r>
              <a:rPr lang="en-US" sz="2000" smtClean="0">
                <a:latin typeface="Wingdings" pitchFamily="2" charset="2"/>
                <a:sym typeface="Wingdings" pitchFamily="2" charset="2"/>
              </a:rPr>
              <a:t></a:t>
            </a:r>
            <a:endParaRPr lang="en-US" sz="2000" smtClean="0">
              <a:sym typeface="Wingdings" pitchFamily="2" charset="2"/>
            </a:endParaRPr>
          </a:p>
          <a:p>
            <a:pPr marL="355600" indent="-355600"/>
            <a:r>
              <a:rPr lang="en-US" sz="2000" smtClean="0">
                <a:sym typeface="Wingdings" pitchFamily="2" charset="2"/>
              </a:rPr>
              <a:t>A healthy diet should include several servings of fruit and vegetables per day, whole grain fibers, fish twice weekly and low total fat. Salt and alcohol consumption should be limited </a:t>
            </a:r>
            <a:r>
              <a:rPr lang="en-US" sz="2000" smtClean="0">
                <a:latin typeface="Wingdings" pitchFamily="2" charset="2"/>
                <a:sym typeface="Wingdings" pitchFamily="2" charset="2"/>
              </a:rPr>
              <a:t></a:t>
            </a:r>
            <a:endParaRPr lang="en-US" sz="2000" smtClean="0"/>
          </a:p>
        </p:txBody>
      </p:sp>
      <p:pic>
        <p:nvPicPr>
          <p:cNvPr id="4" name="3 Resim" descr="ims.png"/>
          <p:cNvPicPr>
            <a:picLocks noChangeAspect="1"/>
          </p:cNvPicPr>
          <p:nvPr/>
        </p:nvPicPr>
        <p:blipFill>
          <a:blip r:embed="rId2" cstate="print"/>
          <a:stretch>
            <a:fillRect/>
          </a:stretch>
        </p:blipFill>
        <p:spPr>
          <a:xfrm>
            <a:off x="7452320" y="6093296"/>
            <a:ext cx="1691680" cy="606185"/>
          </a:xfrm>
          <a:prstGeom prst="rect">
            <a:avLst/>
          </a:prstGeom>
        </p:spPr>
      </p:pic>
      <p:cxnSp>
        <p:nvCxnSpPr>
          <p:cNvPr id="5" name="4 Düz Bağlayıcı"/>
          <p:cNvCxnSpPr/>
          <p:nvPr/>
        </p:nvCxnSpPr>
        <p:spPr>
          <a:xfrm>
            <a:off x="2627784" y="2276872"/>
            <a:ext cx="5472608"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7" name="6 Düz Bağlayıcı"/>
          <p:cNvCxnSpPr/>
          <p:nvPr/>
        </p:nvCxnSpPr>
        <p:spPr>
          <a:xfrm>
            <a:off x="3707904" y="4797152"/>
            <a:ext cx="4968552"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9" name="8 Düz Bağlayıcı"/>
          <p:cNvCxnSpPr/>
          <p:nvPr/>
        </p:nvCxnSpPr>
        <p:spPr>
          <a:xfrm>
            <a:off x="683568" y="5085184"/>
            <a:ext cx="3672408"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cover dir="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755577" y="260350"/>
            <a:ext cx="8218562" cy="865188"/>
          </a:xfrm>
        </p:spPr>
        <p:txBody>
          <a:bodyPr>
            <a:normAutofit/>
          </a:bodyPr>
          <a:lstStyle/>
          <a:p>
            <a:r>
              <a:rPr lang="en-US" dirty="0" smtClean="0"/>
              <a:t>Alzheimer</a:t>
            </a:r>
            <a:r>
              <a:rPr lang="en-US" altLang="en-US" dirty="0" smtClean="0"/>
              <a:t>’</a:t>
            </a:r>
            <a:r>
              <a:rPr lang="en-US" dirty="0" smtClean="0"/>
              <a:t>s disease and dementia</a:t>
            </a:r>
          </a:p>
        </p:txBody>
      </p:sp>
      <p:sp>
        <p:nvSpPr>
          <p:cNvPr id="22531" name="Content Placeholder 2"/>
          <p:cNvSpPr>
            <a:spLocks noGrp="1"/>
          </p:cNvSpPr>
          <p:nvPr>
            <p:ph idx="1"/>
          </p:nvPr>
        </p:nvSpPr>
        <p:spPr>
          <a:xfrm>
            <a:off x="684213" y="1557338"/>
            <a:ext cx="7570787" cy="4525962"/>
          </a:xfrm>
        </p:spPr>
        <p:txBody>
          <a:bodyPr/>
          <a:lstStyle/>
          <a:p>
            <a:pPr marL="355600" indent="-355600">
              <a:buFont typeface="Arial" charset="0"/>
              <a:buNone/>
            </a:pPr>
            <a:r>
              <a:rPr lang="en-US" sz="2400" smtClean="0">
                <a:solidFill>
                  <a:srgbClr val="7D23A3"/>
                </a:solidFill>
              </a:rPr>
              <a:t>Key points</a:t>
            </a:r>
          </a:p>
          <a:p>
            <a:pPr marL="355600" indent="-355600"/>
            <a:r>
              <a:rPr lang="en-US" sz="2000" smtClean="0"/>
              <a:t>For women with Alzheimer</a:t>
            </a:r>
            <a:r>
              <a:rPr lang="en-US" altLang="en-US" sz="2000" smtClean="0"/>
              <a:t>’</a:t>
            </a:r>
            <a:r>
              <a:rPr lang="en-US" sz="2000" smtClean="0"/>
              <a:t>s disease, MHT initiated after the onset of dementia symptoms does not benefit cognitive function or slow disease progression [A]</a:t>
            </a:r>
          </a:p>
          <a:p>
            <a:pPr marL="355600" indent="-355600"/>
            <a:r>
              <a:rPr lang="en-US" sz="2000" smtClean="0"/>
              <a:t>MHT initiated within 10 years of a woman</a:t>
            </a:r>
            <a:r>
              <a:rPr lang="en-US" altLang="en-US" sz="2000" smtClean="0"/>
              <a:t>’</a:t>
            </a:r>
            <a:r>
              <a:rPr lang="en-US" sz="2000" smtClean="0"/>
              <a:t>s last menstrual period is associated with reduced risk of Alzheimer</a:t>
            </a:r>
            <a:r>
              <a:rPr lang="en-US" altLang="en-US" sz="2000" smtClean="0"/>
              <a:t>’</a:t>
            </a:r>
            <a:r>
              <a:rPr lang="en-US" sz="2000" smtClean="0"/>
              <a:t>s disease and dementia [B]</a:t>
            </a:r>
          </a:p>
          <a:p>
            <a:pPr marL="355600" indent="-355600"/>
            <a:r>
              <a:rPr lang="en-US" sz="2000" smtClean="0"/>
              <a:t>MHT using estrogen plus progestin initiated at age 65+ increases risk of dementia [A]</a:t>
            </a:r>
          </a:p>
        </p:txBody>
      </p:sp>
      <p:pic>
        <p:nvPicPr>
          <p:cNvPr id="4" name="3 Resim" descr="ims.png"/>
          <p:cNvPicPr>
            <a:picLocks noChangeAspect="1"/>
          </p:cNvPicPr>
          <p:nvPr/>
        </p:nvPicPr>
        <p:blipFill>
          <a:blip r:embed="rId2" cstate="print"/>
          <a:stretch>
            <a:fillRect/>
          </a:stretch>
        </p:blipFill>
        <p:spPr>
          <a:xfrm>
            <a:off x="7452320" y="6093296"/>
            <a:ext cx="1691680" cy="606185"/>
          </a:xfrm>
          <a:prstGeom prst="rect">
            <a:avLst/>
          </a:prstGeom>
        </p:spPr>
      </p:pic>
      <p:cxnSp>
        <p:nvCxnSpPr>
          <p:cNvPr id="5" name="4 Düz Bağlayıcı"/>
          <p:cNvCxnSpPr/>
          <p:nvPr/>
        </p:nvCxnSpPr>
        <p:spPr>
          <a:xfrm>
            <a:off x="3491880" y="2636912"/>
            <a:ext cx="4536504"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7" name="6 Düz Bağlayıcı"/>
          <p:cNvCxnSpPr/>
          <p:nvPr/>
        </p:nvCxnSpPr>
        <p:spPr>
          <a:xfrm>
            <a:off x="1115616" y="2924944"/>
            <a:ext cx="2016224"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9" name="8 Düz Bağlayıcı"/>
          <p:cNvCxnSpPr/>
          <p:nvPr/>
        </p:nvCxnSpPr>
        <p:spPr>
          <a:xfrm>
            <a:off x="1115616" y="3284984"/>
            <a:ext cx="6840760"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11" name="10 Düz Bağlayıcı"/>
          <p:cNvCxnSpPr/>
          <p:nvPr/>
        </p:nvCxnSpPr>
        <p:spPr>
          <a:xfrm>
            <a:off x="4716016" y="4293096"/>
            <a:ext cx="3024336"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13" name="12 Düz Bağlayıcı"/>
          <p:cNvCxnSpPr/>
          <p:nvPr/>
        </p:nvCxnSpPr>
        <p:spPr>
          <a:xfrm>
            <a:off x="1115616" y="4581128"/>
            <a:ext cx="1728192"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d"/>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2339975" y="274638"/>
            <a:ext cx="6346825" cy="777875"/>
          </a:xfrm>
        </p:spPr>
        <p:txBody>
          <a:bodyPr>
            <a:normAutofit fontScale="90000"/>
          </a:bodyPr>
          <a:lstStyle/>
          <a:p>
            <a:r>
              <a:rPr lang="en-US" smtClean="0"/>
              <a:t>Other neurological conditions</a:t>
            </a:r>
          </a:p>
        </p:txBody>
      </p:sp>
      <p:sp>
        <p:nvSpPr>
          <p:cNvPr id="23555" name="Content Placeholder 2"/>
          <p:cNvSpPr>
            <a:spLocks noGrp="1"/>
          </p:cNvSpPr>
          <p:nvPr>
            <p:ph idx="1"/>
          </p:nvPr>
        </p:nvSpPr>
        <p:spPr>
          <a:xfrm>
            <a:off x="250825" y="1484313"/>
            <a:ext cx="8497888" cy="4525962"/>
          </a:xfrm>
        </p:spPr>
        <p:txBody>
          <a:bodyPr/>
          <a:lstStyle/>
          <a:p>
            <a:pPr marL="355600" indent="-355600">
              <a:buFont typeface="Arial" charset="0"/>
              <a:buNone/>
            </a:pPr>
            <a:r>
              <a:rPr lang="en-US" sz="2400" smtClean="0">
                <a:solidFill>
                  <a:srgbClr val="7D23A3"/>
                </a:solidFill>
              </a:rPr>
              <a:t>Key points</a:t>
            </a:r>
          </a:p>
          <a:p>
            <a:pPr marL="355600" indent="-355600"/>
            <a:r>
              <a:rPr lang="en-US" sz="2000" smtClean="0"/>
              <a:t>Findings are inconsistent as to whether MHT improves or has no effect on depressive symptoms in younger postmenopausal women without depression [A]</a:t>
            </a:r>
          </a:p>
          <a:p>
            <a:pPr marL="355600" indent="-355600"/>
            <a:r>
              <a:rPr lang="en-US" sz="2000" smtClean="0"/>
              <a:t>Short-term estrogen therapy may improve depressive symptoms arising during the menopause transition and increase the likelihood of remission [B]</a:t>
            </a:r>
          </a:p>
          <a:p>
            <a:pPr marL="355600" indent="-355600"/>
            <a:r>
              <a:rPr lang="en-US" sz="2000" smtClean="0"/>
              <a:t>MHT may increase seizure frequency in women with epilepsy [B]</a:t>
            </a:r>
          </a:p>
          <a:p>
            <a:pPr marL="355600" indent="-355600"/>
            <a:r>
              <a:rPr lang="en-US" sz="2000" smtClean="0"/>
              <a:t>MHT is not associated with Parkinson</a:t>
            </a:r>
            <a:r>
              <a:rPr lang="en-US" altLang="en-US" sz="2000" smtClean="0"/>
              <a:t>’</a:t>
            </a:r>
            <a:r>
              <a:rPr lang="en-US" sz="2000" smtClean="0"/>
              <a:t>s disease risk [B]</a:t>
            </a:r>
          </a:p>
          <a:p>
            <a:pPr marL="355600" indent="-355600"/>
            <a:r>
              <a:rPr lang="en-US" sz="2000" smtClean="0"/>
              <a:t>Effects of MHT on migraine headache and multiple sclerosis are largely unknown [B]</a:t>
            </a:r>
          </a:p>
        </p:txBody>
      </p:sp>
      <p:pic>
        <p:nvPicPr>
          <p:cNvPr id="4" name="3 Resim" descr="ims.png"/>
          <p:cNvPicPr>
            <a:picLocks noChangeAspect="1"/>
          </p:cNvPicPr>
          <p:nvPr/>
        </p:nvPicPr>
        <p:blipFill>
          <a:blip r:embed="rId2" cstate="print"/>
          <a:stretch>
            <a:fillRect/>
          </a:stretch>
        </p:blipFill>
        <p:spPr>
          <a:xfrm>
            <a:off x="7452320" y="6093296"/>
            <a:ext cx="1691680" cy="606185"/>
          </a:xfrm>
          <a:prstGeom prst="rect">
            <a:avLst/>
          </a:prstGeom>
        </p:spPr>
      </p:pic>
      <p:cxnSp>
        <p:nvCxnSpPr>
          <p:cNvPr id="5" name="4 Düz Bağlayıcı"/>
          <p:cNvCxnSpPr/>
          <p:nvPr/>
        </p:nvCxnSpPr>
        <p:spPr>
          <a:xfrm>
            <a:off x="2627784" y="3933056"/>
            <a:ext cx="4392488"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7" name="6 Düz Bağlayıcı"/>
          <p:cNvCxnSpPr/>
          <p:nvPr/>
        </p:nvCxnSpPr>
        <p:spPr>
          <a:xfrm>
            <a:off x="683568" y="4653136"/>
            <a:ext cx="6192688"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9" name="8 Düz Bağlayıcı"/>
          <p:cNvCxnSpPr/>
          <p:nvPr/>
        </p:nvCxnSpPr>
        <p:spPr>
          <a:xfrm>
            <a:off x="611560" y="5013176"/>
            <a:ext cx="1368152"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blinds dir="vert"/>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1066800" y="381000"/>
            <a:ext cx="7924800" cy="685800"/>
          </a:xfrm>
        </p:spPr>
        <p:txBody>
          <a:bodyPr>
            <a:noAutofit/>
          </a:bodyPr>
          <a:lstStyle/>
          <a:p>
            <a:pPr eaLnBrk="1" fontAlgn="auto" hangingPunct="1">
              <a:spcAft>
                <a:spcPts val="0"/>
              </a:spcAft>
              <a:defRPr/>
            </a:pPr>
            <a:r>
              <a:rPr lang="en-US" sz="4400" cap="none" dirty="0" smtClean="0"/>
              <a:t>HT &amp; Mood and Depression</a:t>
            </a:r>
          </a:p>
        </p:txBody>
      </p:sp>
      <p:sp>
        <p:nvSpPr>
          <p:cNvPr id="30723" name="Rectangle 3"/>
          <p:cNvSpPr>
            <a:spLocks noGrp="1" noChangeArrowheads="1"/>
          </p:cNvSpPr>
          <p:nvPr>
            <p:ph idx="1"/>
          </p:nvPr>
        </p:nvSpPr>
        <p:spPr>
          <a:xfrm>
            <a:off x="504825" y="1447800"/>
            <a:ext cx="8562975" cy="4953000"/>
          </a:xfrm>
        </p:spPr>
        <p:txBody>
          <a:bodyPr/>
          <a:lstStyle/>
          <a:p>
            <a:pPr eaLnBrk="1" hangingPunct="1">
              <a:lnSpc>
                <a:spcPct val="78000"/>
              </a:lnSpc>
              <a:spcBef>
                <a:spcPts val="1800"/>
              </a:spcBef>
              <a:buFont typeface="Wingdings" pitchFamily="2" charset="2"/>
              <a:buChar char="n"/>
            </a:pPr>
            <a:r>
              <a:rPr lang="en-US" dirty="0" smtClean="0"/>
              <a:t>Evidence is mixed on effect of HT on mood </a:t>
            </a:r>
            <a:br>
              <a:rPr lang="en-US" dirty="0" smtClean="0"/>
            </a:br>
            <a:r>
              <a:rPr lang="en-US" dirty="0" smtClean="0"/>
              <a:t>when no clinical depression </a:t>
            </a:r>
          </a:p>
          <a:p>
            <a:pPr eaLnBrk="1" hangingPunct="1">
              <a:lnSpc>
                <a:spcPct val="78000"/>
              </a:lnSpc>
              <a:spcBef>
                <a:spcPts val="1800"/>
              </a:spcBef>
              <a:buFont typeface="Wingdings" pitchFamily="2" charset="2"/>
              <a:buChar char="n"/>
            </a:pPr>
            <a:r>
              <a:rPr lang="en-US" dirty="0" err="1" smtClean="0"/>
              <a:t>Progestogens</a:t>
            </a:r>
            <a:r>
              <a:rPr lang="en-US" dirty="0" smtClean="0"/>
              <a:t> in EPT may worsen mood </a:t>
            </a:r>
            <a:br>
              <a:rPr lang="en-US" dirty="0" smtClean="0"/>
            </a:br>
            <a:r>
              <a:rPr lang="en-US" dirty="0" smtClean="0"/>
              <a:t>when history of PMS, PMDD, or clinical depression</a:t>
            </a:r>
          </a:p>
          <a:p>
            <a:pPr eaLnBrk="1" hangingPunct="1">
              <a:lnSpc>
                <a:spcPct val="78000"/>
              </a:lnSpc>
              <a:spcBef>
                <a:spcPts val="1800"/>
              </a:spcBef>
              <a:buFont typeface="Wingdings" pitchFamily="2" charset="2"/>
              <a:buChar char="n"/>
            </a:pPr>
            <a:r>
              <a:rPr lang="en-US" dirty="0" smtClean="0"/>
              <a:t>HT should not be recommended as an antidepressant</a:t>
            </a:r>
          </a:p>
        </p:txBody>
      </p:sp>
      <p:pic>
        <p:nvPicPr>
          <p:cNvPr id="30724" name="Picture 4" descr="Nams-full color"/>
          <p:cNvPicPr>
            <a:picLocks noChangeAspect="1" noChangeArrowheads="1"/>
          </p:cNvPicPr>
          <p:nvPr/>
        </p:nvPicPr>
        <p:blipFill>
          <a:blip r:embed="rId3" cstate="print"/>
          <a:srcRect/>
          <a:stretch>
            <a:fillRect/>
          </a:stretch>
        </p:blipFill>
        <p:spPr bwMode="auto">
          <a:xfrm>
            <a:off x="8002588" y="5922963"/>
            <a:ext cx="987425" cy="839787"/>
          </a:xfrm>
          <a:prstGeom prst="rect">
            <a:avLst/>
          </a:prstGeom>
          <a:noFill/>
          <a:ln w="9525">
            <a:noFill/>
            <a:miter lim="800000"/>
            <a:headEnd/>
            <a:tailEnd/>
          </a:ln>
        </p:spPr>
      </p:pic>
      <p:sp>
        <p:nvSpPr>
          <p:cNvPr id="30725" name="Text Box 6"/>
          <p:cNvSpPr txBox="1">
            <a:spLocks noChangeArrowheads="1"/>
          </p:cNvSpPr>
          <p:nvPr/>
        </p:nvSpPr>
        <p:spPr bwMode="auto">
          <a:xfrm>
            <a:off x="228600" y="6477000"/>
            <a:ext cx="5791200" cy="366713"/>
          </a:xfrm>
          <a:prstGeom prst="rect">
            <a:avLst/>
          </a:prstGeom>
          <a:noFill/>
          <a:ln w="9525">
            <a:noFill/>
            <a:miter lim="800000"/>
            <a:headEnd/>
            <a:tailEnd/>
          </a:ln>
        </p:spPr>
        <p:txBody>
          <a:bodyPr>
            <a:spAutoFit/>
          </a:bodyPr>
          <a:lstStyle/>
          <a:p>
            <a:pPr>
              <a:spcBef>
                <a:spcPct val="50000"/>
              </a:spcBef>
            </a:pPr>
            <a:r>
              <a:rPr lang="en-US"/>
              <a:t>NAMS position statement. </a:t>
            </a:r>
            <a:r>
              <a:rPr lang="en-US" i="1"/>
              <a:t>Menopause</a:t>
            </a:r>
            <a:r>
              <a:rPr lang="en-US"/>
              <a:t> 2012. </a:t>
            </a:r>
          </a:p>
        </p:txBody>
      </p:sp>
      <p:cxnSp>
        <p:nvCxnSpPr>
          <p:cNvPr id="6" name="5 Düz Bağlayıcı"/>
          <p:cNvCxnSpPr/>
          <p:nvPr/>
        </p:nvCxnSpPr>
        <p:spPr>
          <a:xfrm>
            <a:off x="899592" y="2852936"/>
            <a:ext cx="5472608"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8" name="7 Düz Bağlayıcı"/>
          <p:cNvCxnSpPr/>
          <p:nvPr/>
        </p:nvCxnSpPr>
        <p:spPr>
          <a:xfrm>
            <a:off x="2555776" y="4149080"/>
            <a:ext cx="3744416"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wipe dir="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1066800" y="381000"/>
            <a:ext cx="8077200" cy="685800"/>
          </a:xfrm>
        </p:spPr>
        <p:txBody>
          <a:bodyPr>
            <a:noAutofit/>
          </a:bodyPr>
          <a:lstStyle/>
          <a:p>
            <a:pPr eaLnBrk="1" fontAlgn="auto" hangingPunct="1">
              <a:spcAft>
                <a:spcPts val="0"/>
              </a:spcAft>
              <a:defRPr/>
            </a:pPr>
            <a:r>
              <a:rPr lang="en-US" sz="4400" cap="none" dirty="0" smtClean="0"/>
              <a:t>HT &amp; Cognitive Aging/Dementia</a:t>
            </a:r>
          </a:p>
        </p:txBody>
      </p:sp>
      <p:sp>
        <p:nvSpPr>
          <p:cNvPr id="31747" name="Rectangle 3"/>
          <p:cNvSpPr>
            <a:spLocks noGrp="1" noChangeArrowheads="1"/>
          </p:cNvSpPr>
          <p:nvPr>
            <p:ph idx="1"/>
          </p:nvPr>
        </p:nvSpPr>
        <p:spPr>
          <a:xfrm>
            <a:off x="504825" y="1371600"/>
            <a:ext cx="8562975" cy="5181600"/>
          </a:xfrm>
        </p:spPr>
        <p:txBody>
          <a:bodyPr/>
          <a:lstStyle/>
          <a:p>
            <a:pPr eaLnBrk="1" hangingPunct="1">
              <a:lnSpc>
                <a:spcPct val="78000"/>
              </a:lnSpc>
              <a:spcBef>
                <a:spcPts val="1800"/>
              </a:spcBef>
              <a:buFont typeface="Wingdings" pitchFamily="2" charset="2"/>
              <a:buChar char="n"/>
            </a:pPr>
            <a:r>
              <a:rPr lang="en-US" dirty="0" smtClean="0"/>
              <a:t>Evidence is mixed on effect of HT on </a:t>
            </a:r>
            <a:br>
              <a:rPr lang="en-US" dirty="0" smtClean="0"/>
            </a:br>
            <a:r>
              <a:rPr lang="en-US" dirty="0" smtClean="0"/>
              <a:t>cognition at time of menopause</a:t>
            </a:r>
          </a:p>
          <a:p>
            <a:pPr eaLnBrk="1" hangingPunct="1">
              <a:lnSpc>
                <a:spcPct val="78000"/>
              </a:lnSpc>
              <a:spcBef>
                <a:spcPts val="1800"/>
              </a:spcBef>
              <a:buFont typeface="Wingdings" pitchFamily="2" charset="2"/>
              <a:buChar char="n"/>
            </a:pPr>
            <a:r>
              <a:rPr lang="en-US" dirty="0" smtClean="0"/>
              <a:t>No effect on episodic memory or executive function with ET at time of menopause</a:t>
            </a:r>
          </a:p>
          <a:p>
            <a:pPr eaLnBrk="1" hangingPunct="1">
              <a:lnSpc>
                <a:spcPct val="78000"/>
              </a:lnSpc>
              <a:spcBef>
                <a:spcPts val="1800"/>
              </a:spcBef>
              <a:buFont typeface="Wingdings" pitchFamily="2" charset="2"/>
              <a:buChar char="n"/>
            </a:pPr>
            <a:r>
              <a:rPr lang="en-US" dirty="0" smtClean="0"/>
              <a:t>WHI Memory Study reported an increase </a:t>
            </a:r>
            <a:br>
              <a:rPr lang="en-US" dirty="0" smtClean="0"/>
            </a:br>
            <a:r>
              <a:rPr lang="en-US" dirty="0" smtClean="0"/>
              <a:t>in dementia with HT use at </a:t>
            </a:r>
            <a:r>
              <a:rPr lang="en-US" dirty="0" smtClean="0">
                <a:sym typeface="Symbol" pitchFamily="18" charset="2"/>
              </a:rPr>
              <a:t>ages 65-79</a:t>
            </a:r>
            <a:endParaRPr lang="en-US" dirty="0" smtClean="0"/>
          </a:p>
          <a:p>
            <a:pPr eaLnBrk="1" hangingPunct="1">
              <a:lnSpc>
                <a:spcPct val="78000"/>
              </a:lnSpc>
              <a:spcBef>
                <a:spcPts val="1800"/>
              </a:spcBef>
              <a:buFont typeface="Wingdings" pitchFamily="2" charset="2"/>
              <a:buChar char="n"/>
            </a:pPr>
            <a:r>
              <a:rPr lang="en-US" dirty="0" smtClean="0"/>
              <a:t>HT not recommended at any age for </a:t>
            </a:r>
            <a:br>
              <a:rPr lang="en-US" dirty="0" smtClean="0"/>
            </a:br>
            <a:r>
              <a:rPr lang="en-US" dirty="0" smtClean="0"/>
              <a:t>preventing or treating cognitive aging </a:t>
            </a:r>
            <a:br>
              <a:rPr lang="en-US" dirty="0" smtClean="0"/>
            </a:br>
            <a:r>
              <a:rPr lang="en-US" dirty="0" smtClean="0"/>
              <a:t>or dementia</a:t>
            </a:r>
          </a:p>
        </p:txBody>
      </p:sp>
      <p:pic>
        <p:nvPicPr>
          <p:cNvPr id="31748" name="Picture 4" descr="Nams-full color"/>
          <p:cNvPicPr>
            <a:picLocks noChangeAspect="1" noChangeArrowheads="1"/>
          </p:cNvPicPr>
          <p:nvPr/>
        </p:nvPicPr>
        <p:blipFill>
          <a:blip r:embed="rId2" cstate="print"/>
          <a:srcRect/>
          <a:stretch>
            <a:fillRect/>
          </a:stretch>
        </p:blipFill>
        <p:spPr bwMode="auto">
          <a:xfrm>
            <a:off x="8002588" y="5922963"/>
            <a:ext cx="987425" cy="839787"/>
          </a:xfrm>
          <a:prstGeom prst="rect">
            <a:avLst/>
          </a:prstGeom>
          <a:noFill/>
          <a:ln w="9525">
            <a:noFill/>
            <a:miter lim="800000"/>
            <a:headEnd/>
            <a:tailEnd/>
          </a:ln>
        </p:spPr>
      </p:pic>
      <p:sp>
        <p:nvSpPr>
          <p:cNvPr id="31749" name="Text Box 6"/>
          <p:cNvSpPr txBox="1">
            <a:spLocks noChangeArrowheads="1"/>
          </p:cNvSpPr>
          <p:nvPr/>
        </p:nvSpPr>
        <p:spPr bwMode="auto">
          <a:xfrm>
            <a:off x="228600" y="6477000"/>
            <a:ext cx="5791200" cy="366713"/>
          </a:xfrm>
          <a:prstGeom prst="rect">
            <a:avLst/>
          </a:prstGeom>
          <a:noFill/>
          <a:ln w="9525">
            <a:noFill/>
            <a:miter lim="800000"/>
            <a:headEnd/>
            <a:tailEnd/>
          </a:ln>
        </p:spPr>
        <p:txBody>
          <a:bodyPr>
            <a:spAutoFit/>
          </a:bodyPr>
          <a:lstStyle/>
          <a:p>
            <a:pPr>
              <a:spcBef>
                <a:spcPct val="50000"/>
              </a:spcBef>
            </a:pPr>
            <a:r>
              <a:rPr lang="en-US"/>
              <a:t>NAMS position statement. </a:t>
            </a:r>
            <a:r>
              <a:rPr lang="en-US" i="1"/>
              <a:t>Menopause</a:t>
            </a:r>
            <a:r>
              <a:rPr lang="en-US"/>
              <a:t> 2012. </a:t>
            </a:r>
          </a:p>
        </p:txBody>
      </p:sp>
      <p:cxnSp>
        <p:nvCxnSpPr>
          <p:cNvPr id="6" name="5 Düz Bağlayıcı"/>
          <p:cNvCxnSpPr/>
          <p:nvPr/>
        </p:nvCxnSpPr>
        <p:spPr>
          <a:xfrm>
            <a:off x="971600" y="2780928"/>
            <a:ext cx="5040560"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8" name="7 Düz Bağlayıcı"/>
          <p:cNvCxnSpPr/>
          <p:nvPr/>
        </p:nvCxnSpPr>
        <p:spPr>
          <a:xfrm>
            <a:off x="6300192" y="3717032"/>
            <a:ext cx="1368152"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10" name="9 Düz Bağlayıcı"/>
          <p:cNvCxnSpPr/>
          <p:nvPr/>
        </p:nvCxnSpPr>
        <p:spPr>
          <a:xfrm>
            <a:off x="899592" y="4149080"/>
            <a:ext cx="6336704"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13" name="12 Düz Bağlayıcı"/>
          <p:cNvCxnSpPr/>
          <p:nvPr/>
        </p:nvCxnSpPr>
        <p:spPr>
          <a:xfrm>
            <a:off x="1403648" y="4725144"/>
            <a:ext cx="3168352"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15" name="14 Düz Bağlayıcı"/>
          <p:cNvCxnSpPr/>
          <p:nvPr/>
        </p:nvCxnSpPr>
        <p:spPr>
          <a:xfrm>
            <a:off x="899592" y="5085184"/>
            <a:ext cx="6192688"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1066800" y="381000"/>
            <a:ext cx="7924800" cy="685800"/>
          </a:xfrm>
        </p:spPr>
        <p:txBody>
          <a:bodyPr>
            <a:noAutofit/>
          </a:bodyPr>
          <a:lstStyle/>
          <a:p>
            <a:pPr eaLnBrk="1" fontAlgn="auto" hangingPunct="1">
              <a:spcAft>
                <a:spcPts val="0"/>
              </a:spcAft>
              <a:defRPr/>
            </a:pPr>
            <a:r>
              <a:rPr lang="en-US" sz="4400" cap="none" dirty="0" smtClean="0"/>
              <a:t>HT &amp; Total Mortality </a:t>
            </a:r>
          </a:p>
        </p:txBody>
      </p:sp>
      <p:sp>
        <p:nvSpPr>
          <p:cNvPr id="33795" name="Rectangle 3"/>
          <p:cNvSpPr>
            <a:spLocks noGrp="1" noChangeArrowheads="1"/>
          </p:cNvSpPr>
          <p:nvPr>
            <p:ph idx="1"/>
          </p:nvPr>
        </p:nvSpPr>
        <p:spPr>
          <a:xfrm>
            <a:off x="504825" y="1371600"/>
            <a:ext cx="8258175" cy="5029200"/>
          </a:xfrm>
        </p:spPr>
        <p:txBody>
          <a:bodyPr/>
          <a:lstStyle/>
          <a:p>
            <a:pPr eaLnBrk="1" hangingPunct="1">
              <a:spcBef>
                <a:spcPts val="1200"/>
              </a:spcBef>
              <a:buFont typeface="Wingdings" pitchFamily="2" charset="2"/>
              <a:buChar char="n"/>
            </a:pPr>
            <a:r>
              <a:rPr lang="en-US" dirty="0" smtClean="0"/>
              <a:t>HT may reduce total mortality when initiated soon after menopause</a:t>
            </a:r>
          </a:p>
          <a:p>
            <a:pPr eaLnBrk="1" hangingPunct="1">
              <a:spcBef>
                <a:spcPts val="1200"/>
              </a:spcBef>
              <a:buFont typeface="Wingdings" pitchFamily="2" charset="2"/>
              <a:buChar char="n"/>
            </a:pPr>
            <a:r>
              <a:rPr lang="en-US" dirty="0" smtClean="0"/>
              <a:t>Both ET and EPT may reduce total mortality by 30% when initiated in women younger than age 60</a:t>
            </a:r>
          </a:p>
        </p:txBody>
      </p:sp>
      <p:pic>
        <p:nvPicPr>
          <p:cNvPr id="33796" name="Picture 4" descr="Nams-full color"/>
          <p:cNvPicPr>
            <a:picLocks noChangeAspect="1" noChangeArrowheads="1"/>
          </p:cNvPicPr>
          <p:nvPr/>
        </p:nvPicPr>
        <p:blipFill>
          <a:blip r:embed="rId2" cstate="print"/>
          <a:srcRect/>
          <a:stretch>
            <a:fillRect/>
          </a:stretch>
        </p:blipFill>
        <p:spPr bwMode="auto">
          <a:xfrm>
            <a:off x="8002588" y="5922963"/>
            <a:ext cx="987425" cy="839787"/>
          </a:xfrm>
          <a:prstGeom prst="rect">
            <a:avLst/>
          </a:prstGeom>
          <a:noFill/>
          <a:ln w="9525">
            <a:noFill/>
            <a:miter lim="800000"/>
            <a:headEnd/>
            <a:tailEnd/>
          </a:ln>
        </p:spPr>
      </p:pic>
      <p:sp>
        <p:nvSpPr>
          <p:cNvPr id="33797" name="Text Box 6"/>
          <p:cNvSpPr txBox="1">
            <a:spLocks noChangeArrowheads="1"/>
          </p:cNvSpPr>
          <p:nvPr/>
        </p:nvSpPr>
        <p:spPr bwMode="auto">
          <a:xfrm>
            <a:off x="228600" y="6477000"/>
            <a:ext cx="5791200" cy="366713"/>
          </a:xfrm>
          <a:prstGeom prst="rect">
            <a:avLst/>
          </a:prstGeom>
          <a:noFill/>
          <a:ln w="9525">
            <a:noFill/>
            <a:miter lim="800000"/>
            <a:headEnd/>
            <a:tailEnd/>
          </a:ln>
        </p:spPr>
        <p:txBody>
          <a:bodyPr>
            <a:spAutoFit/>
          </a:bodyPr>
          <a:lstStyle/>
          <a:p>
            <a:pPr>
              <a:spcBef>
                <a:spcPct val="50000"/>
              </a:spcBef>
            </a:pPr>
            <a:r>
              <a:rPr lang="en-US"/>
              <a:t>NAMS position statement. </a:t>
            </a:r>
            <a:r>
              <a:rPr lang="en-US" i="1"/>
              <a:t>Menopause</a:t>
            </a:r>
            <a:r>
              <a:rPr lang="en-US"/>
              <a:t> 2012. </a:t>
            </a:r>
          </a:p>
        </p:txBody>
      </p:sp>
      <p:cxnSp>
        <p:nvCxnSpPr>
          <p:cNvPr id="6" name="5 Düz Bağlayıcı"/>
          <p:cNvCxnSpPr/>
          <p:nvPr/>
        </p:nvCxnSpPr>
        <p:spPr>
          <a:xfrm>
            <a:off x="4499992" y="2996952"/>
            <a:ext cx="3528392"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8" name="7 Düz Bağlayıcı"/>
          <p:cNvCxnSpPr/>
          <p:nvPr/>
        </p:nvCxnSpPr>
        <p:spPr>
          <a:xfrm>
            <a:off x="2627784" y="3501008"/>
            <a:ext cx="5544616"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10" name="9 Düz Bağlayıcı"/>
          <p:cNvCxnSpPr/>
          <p:nvPr/>
        </p:nvCxnSpPr>
        <p:spPr>
          <a:xfrm>
            <a:off x="899592" y="4005064"/>
            <a:ext cx="1152128"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sh dir="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251520" y="115888"/>
            <a:ext cx="8902005" cy="1143000"/>
          </a:xfrm>
        </p:spPr>
        <p:txBody>
          <a:bodyPr>
            <a:normAutofit fontScale="90000"/>
          </a:bodyPr>
          <a:lstStyle/>
          <a:p>
            <a:r>
              <a:rPr lang="en-US" dirty="0" smtClean="0"/>
              <a:t>Complementary and </a:t>
            </a:r>
            <a:r>
              <a:rPr lang="en-US" dirty="0" err="1" smtClean="0"/>
              <a:t>bioidentical</a:t>
            </a:r>
            <a:r>
              <a:rPr lang="en-US" dirty="0" smtClean="0"/>
              <a:t> therapies</a:t>
            </a:r>
          </a:p>
        </p:txBody>
      </p:sp>
      <p:sp>
        <p:nvSpPr>
          <p:cNvPr id="30723" name="Content Placeholder 2"/>
          <p:cNvSpPr>
            <a:spLocks noGrp="1"/>
          </p:cNvSpPr>
          <p:nvPr>
            <p:ph idx="1"/>
          </p:nvPr>
        </p:nvSpPr>
        <p:spPr>
          <a:xfrm>
            <a:off x="442913" y="1468438"/>
            <a:ext cx="8229600" cy="4525962"/>
          </a:xfrm>
        </p:spPr>
        <p:txBody>
          <a:bodyPr/>
          <a:lstStyle/>
          <a:p>
            <a:pPr marL="355600" indent="-355600">
              <a:buFont typeface="Arial" charset="0"/>
              <a:buNone/>
            </a:pPr>
            <a:r>
              <a:rPr lang="en-US" sz="2400" smtClean="0">
                <a:solidFill>
                  <a:srgbClr val="7D23A3"/>
                </a:solidFill>
              </a:rPr>
              <a:t>Key points</a:t>
            </a:r>
            <a:endParaRPr lang="en-US" sz="2000" smtClean="0"/>
          </a:p>
          <a:p>
            <a:pPr marL="355600" indent="-355600"/>
            <a:r>
              <a:rPr lang="en-US" sz="2000" smtClean="0"/>
              <a:t>Complementary therapies have limited evidence of efficacy and are not regulated by medicines agencies [B]</a:t>
            </a:r>
          </a:p>
          <a:p>
            <a:pPr marL="355600" indent="-355600"/>
            <a:r>
              <a:rPr lang="en-US" sz="2000" smtClean="0"/>
              <a:t>Cognitive behavioral therapy, mindfulness training, acupuncture, hypnosis and stellate ganglion blockade may be useful techniques to consider when treating VMS [A]</a:t>
            </a:r>
          </a:p>
          <a:p>
            <a:pPr marL="355600" indent="-355600"/>
            <a:r>
              <a:rPr lang="en-US" sz="2000" smtClean="0"/>
              <a:t>Prescribing bioidentical hormone therapy (BHT) is not recommended due to lack of evidence of efficacy, lack of quality control and lack of regulatory oversight [B]</a:t>
            </a:r>
          </a:p>
          <a:p>
            <a:pPr marL="355600" indent="-355600"/>
            <a:r>
              <a:rPr lang="en-US" sz="2000" smtClean="0"/>
              <a:t>The use of serum or salivary hormone levels is not recommended to assist in the management of MHT [B]</a:t>
            </a:r>
          </a:p>
          <a:p>
            <a:pPr marL="355600" indent="-355600">
              <a:buFont typeface="Arial" charset="0"/>
              <a:buNone/>
            </a:pPr>
            <a:r>
              <a:rPr lang="en-US" sz="2000" smtClean="0"/>
              <a:t> </a:t>
            </a:r>
          </a:p>
          <a:p>
            <a:pPr marL="355600" indent="-355600"/>
            <a:endParaRPr lang="en-US" sz="2000" smtClean="0"/>
          </a:p>
        </p:txBody>
      </p:sp>
      <p:pic>
        <p:nvPicPr>
          <p:cNvPr id="4" name="3 Resim" descr="ims.png"/>
          <p:cNvPicPr>
            <a:picLocks noChangeAspect="1"/>
          </p:cNvPicPr>
          <p:nvPr/>
        </p:nvPicPr>
        <p:blipFill>
          <a:blip r:embed="rId2" cstate="print"/>
          <a:stretch>
            <a:fillRect/>
          </a:stretch>
        </p:blipFill>
        <p:spPr>
          <a:xfrm>
            <a:off x="7452320" y="6093296"/>
            <a:ext cx="1691680" cy="606185"/>
          </a:xfrm>
          <a:prstGeom prst="rect">
            <a:avLst/>
          </a:prstGeom>
        </p:spPr>
      </p:pic>
      <p:cxnSp>
        <p:nvCxnSpPr>
          <p:cNvPr id="5" name="4 Düz Bağlayıcı"/>
          <p:cNvCxnSpPr/>
          <p:nvPr/>
        </p:nvCxnSpPr>
        <p:spPr>
          <a:xfrm>
            <a:off x="2051720" y="3861048"/>
            <a:ext cx="5904656"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cover dir="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1066800" y="381000"/>
            <a:ext cx="7924800" cy="685800"/>
          </a:xfrm>
        </p:spPr>
        <p:txBody>
          <a:bodyPr>
            <a:noAutofit/>
          </a:bodyPr>
          <a:lstStyle/>
          <a:p>
            <a:pPr eaLnBrk="1" fontAlgn="auto" hangingPunct="1">
              <a:spcAft>
                <a:spcPts val="0"/>
              </a:spcAft>
              <a:defRPr/>
            </a:pPr>
            <a:r>
              <a:rPr lang="en-US" sz="3800" cap="none" dirty="0" smtClean="0"/>
              <a:t>Bioidentical Hormone Therapy (BHT)</a:t>
            </a:r>
          </a:p>
        </p:txBody>
      </p:sp>
      <p:sp>
        <p:nvSpPr>
          <p:cNvPr id="39939" name="Rectangle 3"/>
          <p:cNvSpPr>
            <a:spLocks noGrp="1" noChangeArrowheads="1"/>
          </p:cNvSpPr>
          <p:nvPr>
            <p:ph idx="1"/>
          </p:nvPr>
        </p:nvSpPr>
        <p:spPr>
          <a:xfrm>
            <a:off x="504825" y="1447800"/>
            <a:ext cx="8258175" cy="5181600"/>
          </a:xfrm>
        </p:spPr>
        <p:txBody>
          <a:bodyPr/>
          <a:lstStyle/>
          <a:p>
            <a:pPr eaLnBrk="1" hangingPunct="1">
              <a:lnSpc>
                <a:spcPct val="75000"/>
              </a:lnSpc>
              <a:spcBef>
                <a:spcPts val="2000"/>
              </a:spcBef>
              <a:buFont typeface="Wingdings" pitchFamily="2" charset="2"/>
              <a:buChar char="n"/>
            </a:pPr>
            <a:r>
              <a:rPr lang="en-US" sz="3000" dirty="0" smtClean="0"/>
              <a:t>Many well-tested, government-approved, </a:t>
            </a:r>
            <a:br>
              <a:rPr lang="en-US" sz="3000" dirty="0" smtClean="0"/>
            </a:br>
            <a:r>
              <a:rPr lang="en-US" sz="3000" dirty="0" smtClean="0"/>
              <a:t>brand-name HT products contain hormones chemically identical to those made by ovaries</a:t>
            </a:r>
          </a:p>
          <a:p>
            <a:pPr eaLnBrk="1" hangingPunct="1">
              <a:lnSpc>
                <a:spcPct val="75000"/>
              </a:lnSpc>
              <a:spcBef>
                <a:spcPts val="2000"/>
              </a:spcBef>
              <a:buFont typeface="Wingdings" pitchFamily="2" charset="2"/>
              <a:buChar char="n"/>
            </a:pPr>
            <a:r>
              <a:rPr lang="en-US" sz="3000" dirty="0" smtClean="0"/>
              <a:t>“BHT” usually refers to custom-compounded formulations</a:t>
            </a:r>
          </a:p>
          <a:p>
            <a:pPr eaLnBrk="1" hangingPunct="1">
              <a:lnSpc>
                <a:spcPct val="75000"/>
              </a:lnSpc>
              <a:spcBef>
                <a:spcPts val="2000"/>
              </a:spcBef>
              <a:buFont typeface="Wingdings" pitchFamily="2" charset="2"/>
              <a:buChar char="n"/>
            </a:pPr>
            <a:r>
              <a:rPr lang="en-US" sz="3000" dirty="0" smtClean="0"/>
              <a:t>Custom BHT may combine several hormones and use nonstandard routes of administration</a:t>
            </a:r>
          </a:p>
          <a:p>
            <a:pPr eaLnBrk="1" hangingPunct="1">
              <a:lnSpc>
                <a:spcPct val="75000"/>
              </a:lnSpc>
              <a:spcBef>
                <a:spcPts val="2000"/>
              </a:spcBef>
              <a:buFont typeface="Wingdings" pitchFamily="2" charset="2"/>
              <a:buChar char="n"/>
            </a:pPr>
            <a:r>
              <a:rPr lang="en-US" sz="3000" dirty="0" smtClean="0"/>
              <a:t>Use of compounded BHT and salivary hormone testing are not recommended</a:t>
            </a:r>
          </a:p>
        </p:txBody>
      </p:sp>
      <p:pic>
        <p:nvPicPr>
          <p:cNvPr id="39940" name="Picture 4" descr="Nams-full color"/>
          <p:cNvPicPr>
            <a:picLocks noChangeAspect="1" noChangeArrowheads="1"/>
          </p:cNvPicPr>
          <p:nvPr/>
        </p:nvPicPr>
        <p:blipFill>
          <a:blip r:embed="rId2" cstate="print"/>
          <a:srcRect/>
          <a:stretch>
            <a:fillRect/>
          </a:stretch>
        </p:blipFill>
        <p:spPr bwMode="auto">
          <a:xfrm>
            <a:off x="8002588" y="5922963"/>
            <a:ext cx="987425" cy="839787"/>
          </a:xfrm>
          <a:prstGeom prst="rect">
            <a:avLst/>
          </a:prstGeom>
          <a:noFill/>
          <a:ln w="9525">
            <a:noFill/>
            <a:miter lim="800000"/>
            <a:headEnd/>
            <a:tailEnd/>
          </a:ln>
        </p:spPr>
      </p:pic>
      <p:sp>
        <p:nvSpPr>
          <p:cNvPr id="39941" name="Text Box 6"/>
          <p:cNvSpPr txBox="1">
            <a:spLocks noChangeArrowheads="1"/>
          </p:cNvSpPr>
          <p:nvPr/>
        </p:nvSpPr>
        <p:spPr bwMode="auto">
          <a:xfrm>
            <a:off x="228600" y="6477000"/>
            <a:ext cx="5791200" cy="366713"/>
          </a:xfrm>
          <a:prstGeom prst="rect">
            <a:avLst/>
          </a:prstGeom>
          <a:noFill/>
          <a:ln w="9525">
            <a:noFill/>
            <a:miter lim="800000"/>
            <a:headEnd/>
            <a:tailEnd/>
          </a:ln>
        </p:spPr>
        <p:txBody>
          <a:bodyPr>
            <a:spAutoFit/>
          </a:bodyPr>
          <a:lstStyle/>
          <a:p>
            <a:pPr>
              <a:spcBef>
                <a:spcPct val="50000"/>
              </a:spcBef>
            </a:pPr>
            <a:r>
              <a:rPr lang="en-US"/>
              <a:t>NAMS position statement. </a:t>
            </a:r>
            <a:r>
              <a:rPr lang="en-US" i="1"/>
              <a:t>Menopause</a:t>
            </a:r>
            <a:r>
              <a:rPr lang="en-US"/>
              <a:t> 2012. </a:t>
            </a:r>
          </a:p>
        </p:txBody>
      </p:sp>
      <p:cxnSp>
        <p:nvCxnSpPr>
          <p:cNvPr id="6" name="5 Düz Bağlayıcı"/>
          <p:cNvCxnSpPr/>
          <p:nvPr/>
        </p:nvCxnSpPr>
        <p:spPr>
          <a:xfrm>
            <a:off x="2555776" y="5373216"/>
            <a:ext cx="2952328"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wipe dir="d"/>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err="1"/>
              <a:t>Algorithm</a:t>
            </a:r>
            <a:r>
              <a:rPr lang="tr-TR" dirty="0"/>
              <a:t> </a:t>
            </a:r>
            <a:r>
              <a:rPr lang="tr-TR" dirty="0" err="1"/>
              <a:t>and</a:t>
            </a:r>
            <a:r>
              <a:rPr lang="tr-TR" dirty="0"/>
              <a:t> mobile </a:t>
            </a:r>
            <a:r>
              <a:rPr lang="tr-TR" dirty="0" err="1"/>
              <a:t>app</a:t>
            </a:r>
            <a:r>
              <a:rPr lang="tr-TR" dirty="0"/>
              <a:t> </a:t>
            </a:r>
            <a:r>
              <a:rPr lang="tr-TR" dirty="0" err="1"/>
              <a:t>for</a:t>
            </a:r>
            <a:r>
              <a:rPr lang="tr-TR" dirty="0"/>
              <a:t> </a:t>
            </a:r>
            <a:r>
              <a:rPr lang="tr-TR" dirty="0" err="1"/>
              <a:t>menopausal</a:t>
            </a:r>
            <a:r>
              <a:rPr lang="tr-TR" dirty="0"/>
              <a:t> </a:t>
            </a:r>
            <a:r>
              <a:rPr lang="tr-TR" dirty="0" err="1"/>
              <a:t>symptom</a:t>
            </a:r>
            <a:r>
              <a:rPr lang="tr-TR" dirty="0"/>
              <a:t> </a:t>
            </a:r>
            <a:r>
              <a:rPr lang="tr-TR" dirty="0" err="1"/>
              <a:t>management</a:t>
            </a:r>
            <a:endParaRPr lang="tr-TR" dirty="0"/>
          </a:p>
        </p:txBody>
      </p:sp>
      <p:pic>
        <p:nvPicPr>
          <p:cNvPr id="1027" name="Picture 3"/>
          <p:cNvPicPr>
            <a:picLocks noGrp="1" noChangeAspect="1" noChangeArrowheads="1"/>
          </p:cNvPicPr>
          <p:nvPr>
            <p:ph idx="1"/>
          </p:nvPr>
        </p:nvPicPr>
        <p:blipFill>
          <a:blip r:embed="rId3" cstate="print"/>
          <a:srcRect/>
          <a:stretch>
            <a:fillRect/>
          </a:stretch>
        </p:blipFill>
        <p:spPr bwMode="auto">
          <a:xfrm>
            <a:off x="274975" y="1484784"/>
            <a:ext cx="8863289" cy="4824536"/>
          </a:xfrm>
          <a:prstGeom prst="rect">
            <a:avLst/>
          </a:prstGeom>
          <a:noFill/>
          <a:ln w="9525">
            <a:noFill/>
            <a:miter lim="800000"/>
            <a:headEnd/>
            <a:tailEnd/>
          </a:ln>
        </p:spPr>
      </p:pic>
      <p:pic>
        <p:nvPicPr>
          <p:cNvPr id="4" name="Picture 4" descr="Nams-full color"/>
          <p:cNvPicPr>
            <a:picLocks noChangeAspect="1" noChangeArrowheads="1"/>
          </p:cNvPicPr>
          <p:nvPr/>
        </p:nvPicPr>
        <p:blipFill>
          <a:blip r:embed="rId4" cstate="print"/>
          <a:srcRect/>
          <a:stretch>
            <a:fillRect/>
          </a:stretch>
        </p:blipFill>
        <p:spPr bwMode="auto">
          <a:xfrm>
            <a:off x="8002588" y="5922963"/>
            <a:ext cx="987425" cy="839787"/>
          </a:xfrm>
          <a:prstGeom prst="rect">
            <a:avLst/>
          </a:prstGeom>
          <a:noFill/>
          <a:ln w="9525">
            <a:noFill/>
            <a:miter lim="800000"/>
            <a:headEnd/>
            <a:tailEnd/>
          </a:ln>
        </p:spPr>
      </p:pic>
      <p:sp>
        <p:nvSpPr>
          <p:cNvPr id="10" name="9 Dikdörtgen"/>
          <p:cNvSpPr/>
          <p:nvPr/>
        </p:nvSpPr>
        <p:spPr>
          <a:xfrm>
            <a:off x="4499992" y="2348880"/>
            <a:ext cx="3960440" cy="288032"/>
          </a:xfrm>
          <a:prstGeom prst="rect">
            <a:avLst/>
          </a:prstGeom>
          <a:noFill/>
          <a:ln w="38100">
            <a:solidFill>
              <a:srgbClr val="FB2D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 name="10 Dikdörtgen"/>
          <p:cNvSpPr/>
          <p:nvPr/>
        </p:nvSpPr>
        <p:spPr>
          <a:xfrm>
            <a:off x="3779912" y="3861048"/>
            <a:ext cx="2592288" cy="216024"/>
          </a:xfrm>
          <a:prstGeom prst="rect">
            <a:avLst/>
          </a:prstGeom>
          <a:noFill/>
          <a:ln w="38100">
            <a:solidFill>
              <a:srgbClr val="FB2D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p:wedg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1259632" y="1268760"/>
            <a:ext cx="6696744" cy="707886"/>
          </a:xfrm>
          <a:prstGeom prst="rect">
            <a:avLst/>
          </a:prstGeom>
          <a:noFill/>
        </p:spPr>
        <p:txBody>
          <a:bodyPr wrap="square" rtlCol="0">
            <a:spAutoFit/>
          </a:bodyPr>
          <a:lstStyle/>
          <a:p>
            <a:r>
              <a:rPr lang="tr-TR" sz="4000" dirty="0" smtClean="0">
                <a:solidFill>
                  <a:srgbClr val="0070C0"/>
                </a:solidFill>
              </a:rPr>
              <a:t>Dikkatiniz </a:t>
            </a:r>
            <a:r>
              <a:rPr lang="tr-TR" sz="4000" dirty="0" smtClean="0">
                <a:solidFill>
                  <a:srgbClr val="0070C0"/>
                </a:solidFill>
              </a:rPr>
              <a:t>için </a:t>
            </a:r>
            <a:r>
              <a:rPr lang="tr-TR" sz="4000" dirty="0" smtClean="0">
                <a:solidFill>
                  <a:srgbClr val="0070C0"/>
                </a:solidFill>
              </a:rPr>
              <a:t>t</a:t>
            </a:r>
            <a:r>
              <a:rPr lang="tr-TR" sz="4000" dirty="0" smtClean="0">
                <a:solidFill>
                  <a:srgbClr val="0070C0"/>
                </a:solidFill>
              </a:rPr>
              <a:t>eşekkür </a:t>
            </a:r>
            <a:r>
              <a:rPr lang="tr-TR" sz="4000" dirty="0" smtClean="0">
                <a:solidFill>
                  <a:srgbClr val="0070C0"/>
                </a:solidFill>
              </a:rPr>
              <a:t>ederim.</a:t>
            </a:r>
            <a:endParaRPr lang="tr-TR" sz="4000" dirty="0">
              <a:solidFill>
                <a:srgbClr val="0070C0"/>
              </a:solidFill>
            </a:endParaRPr>
          </a:p>
        </p:txBody>
      </p:sp>
      <p:sp>
        <p:nvSpPr>
          <p:cNvPr id="3" name="2 Metin kutusu"/>
          <p:cNvSpPr txBox="1"/>
          <p:nvPr/>
        </p:nvSpPr>
        <p:spPr>
          <a:xfrm>
            <a:off x="2699792" y="2996952"/>
            <a:ext cx="4608512" cy="523220"/>
          </a:xfrm>
          <a:prstGeom prst="rect">
            <a:avLst/>
          </a:prstGeom>
          <a:noFill/>
        </p:spPr>
        <p:txBody>
          <a:bodyPr wrap="square" rtlCol="0">
            <a:spAutoFit/>
          </a:bodyPr>
          <a:lstStyle/>
          <a:p>
            <a:r>
              <a:rPr lang="tr-TR" sz="2800" dirty="0" err="1" smtClean="0">
                <a:solidFill>
                  <a:srgbClr val="002060"/>
                </a:solidFill>
              </a:rPr>
              <a:t>tevfik</a:t>
            </a:r>
            <a:r>
              <a:rPr lang="tr-TR" sz="2800" dirty="0" smtClean="0">
                <a:solidFill>
                  <a:srgbClr val="002060"/>
                </a:solidFill>
              </a:rPr>
              <a:t>@</a:t>
            </a:r>
            <a:r>
              <a:rPr lang="tr-TR" sz="2800" dirty="0" err="1" smtClean="0">
                <a:solidFill>
                  <a:srgbClr val="002060"/>
                </a:solidFill>
              </a:rPr>
              <a:t>yoldemir</a:t>
            </a:r>
            <a:r>
              <a:rPr lang="tr-TR" sz="2800" dirty="0" smtClean="0">
                <a:solidFill>
                  <a:srgbClr val="002060"/>
                </a:solidFill>
              </a:rPr>
              <a:t>.com</a:t>
            </a:r>
            <a:endParaRPr lang="tr-TR" sz="2800" dirty="0">
              <a:solidFill>
                <a:srgbClr val="002060"/>
              </a:solidFill>
            </a:endParaRPr>
          </a:p>
        </p:txBody>
      </p:sp>
      <p:pic>
        <p:nvPicPr>
          <p:cNvPr id="4" name="5 Resim" descr="dr-baski-TEVFİK-HOCA-LOGO1.jpg"/>
          <p:cNvPicPr>
            <a:picLocks noChangeAspect="1"/>
          </p:cNvPicPr>
          <p:nvPr/>
        </p:nvPicPr>
        <p:blipFill>
          <a:blip r:embed="rId2" cstate="print"/>
          <a:srcRect/>
          <a:stretch>
            <a:fillRect/>
          </a:stretch>
        </p:blipFill>
        <p:spPr bwMode="auto">
          <a:xfrm>
            <a:off x="0" y="4868863"/>
            <a:ext cx="1924050" cy="1989137"/>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Resim" descr="20170114_105507.jpg"/>
          <p:cNvPicPr>
            <a:picLocks noChangeAspect="1"/>
          </p:cNvPicPr>
          <p:nvPr/>
        </p:nvPicPr>
        <p:blipFill>
          <a:blip r:embed="rId2" cstate="print"/>
          <a:stretch>
            <a:fillRect/>
          </a:stretch>
        </p:blipFill>
        <p:spPr>
          <a:xfrm>
            <a:off x="4572000" y="548680"/>
            <a:ext cx="4428492" cy="5904656"/>
          </a:xfrm>
          <a:prstGeom prst="rect">
            <a:avLst/>
          </a:prstGeom>
        </p:spPr>
      </p:pic>
      <p:pic>
        <p:nvPicPr>
          <p:cNvPr id="5" name="4 Resim" descr="20170114_105521.jpg"/>
          <p:cNvPicPr>
            <a:picLocks noChangeAspect="1"/>
          </p:cNvPicPr>
          <p:nvPr/>
        </p:nvPicPr>
        <p:blipFill>
          <a:blip r:embed="rId3" cstate="print"/>
          <a:stretch>
            <a:fillRect/>
          </a:stretch>
        </p:blipFill>
        <p:spPr>
          <a:xfrm>
            <a:off x="87474" y="548680"/>
            <a:ext cx="4428492" cy="5904656"/>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b="0" dirty="0" smtClean="0"/>
              <a:t>Diet and health in midlife and beyond. </a:t>
            </a:r>
            <a:endParaRPr lang="en-GB" b="0" dirty="0"/>
          </a:p>
        </p:txBody>
      </p:sp>
      <p:sp>
        <p:nvSpPr>
          <p:cNvPr id="3" name="Content Placeholder 2"/>
          <p:cNvSpPr>
            <a:spLocks noGrp="1"/>
          </p:cNvSpPr>
          <p:nvPr>
            <p:ph sz="half" idx="1"/>
          </p:nvPr>
        </p:nvSpPr>
        <p:spPr/>
        <p:txBody>
          <a:bodyPr/>
          <a:lstStyle/>
          <a:p>
            <a:r>
              <a:rPr lang="en-GB" sz="1600" dirty="0" smtClean="0">
                <a:solidFill>
                  <a:schemeClr val="tx2"/>
                </a:solidFill>
              </a:rPr>
              <a:t>Diet may modify the epidemiology of the major midlife diseases, namely diabetes, cardiovascular disease, cancer, osteoporosis and dementia. </a:t>
            </a:r>
          </a:p>
          <a:p>
            <a:r>
              <a:rPr lang="en-GB" sz="1600" dirty="0" smtClean="0">
                <a:solidFill>
                  <a:schemeClr val="tx2"/>
                </a:solidFill>
              </a:rPr>
              <a:t>Mediterranean type of diet has been extensively studied. With that diet,</a:t>
            </a:r>
            <a:r>
              <a:rPr lang="tr-TR" sz="1600" dirty="0" smtClean="0">
                <a:solidFill>
                  <a:schemeClr val="tx2"/>
                </a:solidFill>
              </a:rPr>
              <a:t> </a:t>
            </a:r>
            <a:r>
              <a:rPr lang="en-GB" sz="1600" dirty="0" smtClean="0">
                <a:solidFill>
                  <a:schemeClr val="tx2"/>
                </a:solidFill>
              </a:rPr>
              <a:t>the consumption of fat is primarily from foods high in monounsaturated fatty acids.</a:t>
            </a:r>
          </a:p>
          <a:p>
            <a:r>
              <a:rPr lang="en-GB" sz="1600" dirty="0" smtClean="0">
                <a:solidFill>
                  <a:schemeClr val="tx2"/>
                </a:solidFill>
              </a:rPr>
              <a:t>The Mediterranean diet is characterized by the consumption of large amounts of fruit, vegetables, legumes, nuts and whole grain cereals, and moderate amounts of fish, poultry and wine, but low amounts of red meat and meat products. </a:t>
            </a:r>
          </a:p>
        </p:txBody>
      </p:sp>
      <p:sp>
        <p:nvSpPr>
          <p:cNvPr id="5" name="Content Placeholder 4"/>
          <p:cNvSpPr>
            <a:spLocks noGrp="1"/>
          </p:cNvSpPr>
          <p:nvPr>
            <p:ph sz="half" idx="2"/>
          </p:nvPr>
        </p:nvSpPr>
        <p:spPr/>
        <p:txBody>
          <a:bodyPr/>
          <a:lstStyle/>
          <a:p>
            <a:pPr>
              <a:buNone/>
            </a:pPr>
            <a:r>
              <a:rPr lang="en-GB" sz="1600" dirty="0" smtClean="0">
                <a:solidFill>
                  <a:schemeClr val="tx2"/>
                </a:solidFill>
              </a:rPr>
              <a:t>Ikaria: a long lived population</a:t>
            </a:r>
          </a:p>
          <a:p>
            <a:endParaRPr lang="en-GB" dirty="0" smtClean="0"/>
          </a:p>
          <a:p>
            <a:endParaRPr lang="en-GB" dirty="0" smtClean="0"/>
          </a:p>
          <a:p>
            <a:endParaRPr lang="en-GB" dirty="0"/>
          </a:p>
        </p:txBody>
      </p:sp>
      <p:pic>
        <p:nvPicPr>
          <p:cNvPr id="8194" name="Picture 2" descr="http://static.guim.co.uk/sys-images/Guardian/Pix/pictures/2013/5/29/1369823066142/Greece-longevity-Evangeli-008.jpg"/>
          <p:cNvPicPr>
            <a:picLocks noChangeAspect="1" noChangeArrowheads="1"/>
          </p:cNvPicPr>
          <p:nvPr/>
        </p:nvPicPr>
        <p:blipFill>
          <a:blip r:embed="rId2" cstate="print"/>
          <a:srcRect/>
          <a:stretch>
            <a:fillRect/>
          </a:stretch>
        </p:blipFill>
        <p:spPr bwMode="auto">
          <a:xfrm>
            <a:off x="5148064" y="2852936"/>
            <a:ext cx="3421393" cy="2052836"/>
          </a:xfrm>
          <a:prstGeom prst="rect">
            <a:avLst/>
          </a:prstGeom>
          <a:noFill/>
        </p:spPr>
      </p:pic>
      <p:pic>
        <p:nvPicPr>
          <p:cNvPr id="6" name="5 Resim" descr="emas.jpg"/>
          <p:cNvPicPr>
            <a:picLocks noChangeAspect="1"/>
          </p:cNvPicPr>
          <p:nvPr/>
        </p:nvPicPr>
        <p:blipFill>
          <a:blip r:embed="rId3" cstate="print"/>
          <a:stretch>
            <a:fillRect/>
          </a:stretch>
        </p:blipFill>
        <p:spPr>
          <a:xfrm>
            <a:off x="7884368" y="5949280"/>
            <a:ext cx="1063503" cy="727660"/>
          </a:xfrm>
          <a:prstGeom prst="rect">
            <a:avLst/>
          </a:prstGeom>
        </p:spPr>
      </p:pic>
      <p:cxnSp>
        <p:nvCxnSpPr>
          <p:cNvPr id="7" name="6 Düz Bağlayıcı"/>
          <p:cNvCxnSpPr/>
          <p:nvPr/>
        </p:nvCxnSpPr>
        <p:spPr>
          <a:xfrm>
            <a:off x="899592" y="2924944"/>
            <a:ext cx="2160240"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9" name="8 Düz Bağlayıcı"/>
          <p:cNvCxnSpPr/>
          <p:nvPr/>
        </p:nvCxnSpPr>
        <p:spPr>
          <a:xfrm>
            <a:off x="899592" y="4437112"/>
            <a:ext cx="3456384"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11" name="10 Düz Bağlayıcı"/>
          <p:cNvCxnSpPr/>
          <p:nvPr/>
        </p:nvCxnSpPr>
        <p:spPr>
          <a:xfrm>
            <a:off x="899592" y="4653136"/>
            <a:ext cx="1080120"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13" name="12 Düz Bağlayıcı"/>
          <p:cNvCxnSpPr/>
          <p:nvPr/>
        </p:nvCxnSpPr>
        <p:spPr>
          <a:xfrm>
            <a:off x="899592" y="4869160"/>
            <a:ext cx="1800200"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sz="3600" b="0" dirty="0" smtClean="0">
                <a:solidFill>
                  <a:srgbClr val="330066"/>
                </a:solidFill>
              </a:rPr>
              <a:t>Diet and health in midlife and beyond. </a:t>
            </a:r>
            <a:endParaRPr lang="en-GB" dirty="0"/>
          </a:p>
        </p:txBody>
      </p:sp>
      <p:sp>
        <p:nvSpPr>
          <p:cNvPr id="6" name="Content Placeholder 5"/>
          <p:cNvSpPr>
            <a:spLocks noGrp="1"/>
          </p:cNvSpPr>
          <p:nvPr>
            <p:ph idx="1"/>
          </p:nvPr>
        </p:nvSpPr>
        <p:spPr/>
        <p:txBody>
          <a:bodyPr/>
          <a:lstStyle/>
          <a:p>
            <a:pPr lvl="0">
              <a:buClr>
                <a:srgbClr val="330066"/>
              </a:buClr>
            </a:pPr>
            <a:r>
              <a:rPr lang="en-GB" sz="1600" dirty="0" err="1" smtClean="0">
                <a:solidFill>
                  <a:srgbClr val="FF0000"/>
                </a:solidFill>
              </a:rPr>
              <a:t>Sarcopenic</a:t>
            </a:r>
            <a:r>
              <a:rPr lang="en-GB" sz="1600" dirty="0" smtClean="0">
                <a:solidFill>
                  <a:srgbClr val="FF0000"/>
                </a:solidFill>
              </a:rPr>
              <a:t> obesity </a:t>
            </a:r>
            <a:r>
              <a:rPr lang="en-GB" sz="1600" dirty="0" smtClean="0">
                <a:solidFill>
                  <a:srgbClr val="330066"/>
                </a:solidFill>
              </a:rPr>
              <a:t>in the elderly may be masked by a “normal” BMI and should be managed with adequate protein intake and tailored physical exercise.</a:t>
            </a:r>
          </a:p>
          <a:p>
            <a:pPr lvl="0">
              <a:buClr>
                <a:srgbClr val="330066"/>
              </a:buClr>
            </a:pPr>
            <a:r>
              <a:rPr lang="en-GB" sz="1600" dirty="0" smtClean="0">
                <a:solidFill>
                  <a:srgbClr val="FF0000"/>
                </a:solidFill>
              </a:rPr>
              <a:t>Diabetes mellitus type 2 </a:t>
            </a:r>
            <a:r>
              <a:rPr lang="en-GB" sz="1600" dirty="0" smtClean="0">
                <a:solidFill>
                  <a:srgbClr val="330066"/>
                </a:solidFill>
              </a:rPr>
              <a:t>is best prevented or managed by restricting the total amount of carbohydrate in the diet and by deriving carbohydrate energy from whole-grain cereals, fruits and vegetables.</a:t>
            </a:r>
          </a:p>
          <a:p>
            <a:pPr lvl="0">
              <a:buClr>
                <a:srgbClr val="330066"/>
              </a:buClr>
            </a:pPr>
            <a:r>
              <a:rPr lang="en-GB" sz="1600" dirty="0" smtClean="0">
                <a:solidFill>
                  <a:srgbClr val="330066"/>
                </a:solidFill>
              </a:rPr>
              <a:t>The substitution of saturated and trans-fatty acids by mono-unsaturated and omega-3 fatty acids is the most important dietary intervention for the prevention of </a:t>
            </a:r>
            <a:r>
              <a:rPr lang="en-GB" sz="1600" dirty="0" smtClean="0">
                <a:solidFill>
                  <a:srgbClr val="FF0000"/>
                </a:solidFill>
              </a:rPr>
              <a:t>cardiovascular disease.</a:t>
            </a:r>
          </a:p>
          <a:p>
            <a:endParaRPr lang="en-GB" dirty="0"/>
          </a:p>
        </p:txBody>
      </p:sp>
      <p:pic>
        <p:nvPicPr>
          <p:cNvPr id="4" name="3 Resim" descr="emas.jpg"/>
          <p:cNvPicPr>
            <a:picLocks noChangeAspect="1"/>
          </p:cNvPicPr>
          <p:nvPr/>
        </p:nvPicPr>
        <p:blipFill>
          <a:blip r:embed="rId2" cstate="print"/>
          <a:stretch>
            <a:fillRect/>
          </a:stretch>
        </p:blipFill>
        <p:spPr>
          <a:xfrm>
            <a:off x="7884368" y="5949280"/>
            <a:ext cx="1063503" cy="727660"/>
          </a:xfrm>
          <a:prstGeom prst="rect">
            <a:avLst/>
          </a:prstGeom>
        </p:spPr>
      </p:pic>
      <p:cxnSp>
        <p:nvCxnSpPr>
          <p:cNvPr id="7" name="6 Düz Bağlayıcı"/>
          <p:cNvCxnSpPr/>
          <p:nvPr/>
        </p:nvCxnSpPr>
        <p:spPr>
          <a:xfrm>
            <a:off x="6372200" y="2636912"/>
            <a:ext cx="2232248"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9" name="8 Düz Bağlayıcı"/>
          <p:cNvCxnSpPr/>
          <p:nvPr/>
        </p:nvCxnSpPr>
        <p:spPr>
          <a:xfrm>
            <a:off x="899592" y="2924944"/>
            <a:ext cx="1296144"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11" name="10 Düz Bağlayıcı"/>
          <p:cNvCxnSpPr/>
          <p:nvPr/>
        </p:nvCxnSpPr>
        <p:spPr>
          <a:xfrm>
            <a:off x="5220072" y="3212976"/>
            <a:ext cx="3168352"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13" name="12 Düz Bağlayıcı"/>
          <p:cNvCxnSpPr/>
          <p:nvPr/>
        </p:nvCxnSpPr>
        <p:spPr>
          <a:xfrm>
            <a:off x="827584" y="3429000"/>
            <a:ext cx="504056"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b="0" dirty="0" smtClean="0">
                <a:solidFill>
                  <a:srgbClr val="330066"/>
                </a:solidFill>
              </a:rPr>
              <a:t>Diet and health in midlife and beyond. </a:t>
            </a:r>
            <a:endParaRPr lang="en-GB" dirty="0"/>
          </a:p>
        </p:txBody>
      </p:sp>
      <p:sp>
        <p:nvSpPr>
          <p:cNvPr id="3" name="Content Placeholder 2"/>
          <p:cNvSpPr>
            <a:spLocks noGrp="1"/>
          </p:cNvSpPr>
          <p:nvPr>
            <p:ph idx="1"/>
          </p:nvPr>
        </p:nvSpPr>
        <p:spPr/>
        <p:txBody>
          <a:bodyPr/>
          <a:lstStyle/>
          <a:p>
            <a:r>
              <a:rPr lang="en-GB" sz="1600" dirty="0" smtClean="0">
                <a:solidFill>
                  <a:srgbClr val="FF0000"/>
                </a:solidFill>
              </a:rPr>
              <a:t>Obesity</a:t>
            </a:r>
            <a:r>
              <a:rPr lang="en-GB" sz="1600" dirty="0" smtClean="0">
                <a:solidFill>
                  <a:schemeClr val="tx2"/>
                </a:solidFill>
              </a:rPr>
              <a:t> is a risk factor for a variety of cancers. The consumption of </a:t>
            </a:r>
            <a:r>
              <a:rPr lang="en-GB" sz="1600" dirty="0" smtClean="0">
                <a:solidFill>
                  <a:srgbClr val="FF0000"/>
                </a:solidFill>
              </a:rPr>
              <a:t>red or processed meat</a:t>
            </a:r>
            <a:r>
              <a:rPr lang="en-GB" sz="1600" dirty="0" smtClean="0">
                <a:solidFill>
                  <a:schemeClr val="tx2"/>
                </a:solidFill>
              </a:rPr>
              <a:t> is associated with an increase of colorectal cancer.</a:t>
            </a:r>
          </a:p>
          <a:p>
            <a:r>
              <a:rPr lang="en-GB" sz="1600" dirty="0" smtClean="0">
                <a:solidFill>
                  <a:srgbClr val="FF0000"/>
                </a:solidFill>
              </a:rPr>
              <a:t>Adequate protein, calcium and vitamin D intake </a:t>
            </a:r>
            <a:r>
              <a:rPr lang="en-GB" sz="1600" dirty="0" smtClean="0">
                <a:solidFill>
                  <a:schemeClr val="tx2"/>
                </a:solidFill>
              </a:rPr>
              <a:t>should be ensured for the prevention of osteoporotic fractures. Surveillance is needed for possible vitamin D deficiency in high risk populations.</a:t>
            </a:r>
          </a:p>
          <a:p>
            <a:r>
              <a:rPr lang="en-GB" sz="1600" dirty="0" smtClean="0">
                <a:solidFill>
                  <a:schemeClr val="tx2"/>
                </a:solidFill>
              </a:rPr>
              <a:t>A diet rich in </a:t>
            </a:r>
            <a:r>
              <a:rPr lang="en-GB" sz="1600" dirty="0" smtClean="0">
                <a:solidFill>
                  <a:srgbClr val="FF0000"/>
                </a:solidFill>
              </a:rPr>
              <a:t>vitamin E, </a:t>
            </a:r>
            <a:r>
              <a:rPr lang="en-GB" sz="1600" dirty="0" err="1" smtClean="0">
                <a:solidFill>
                  <a:srgbClr val="FF0000"/>
                </a:solidFill>
              </a:rPr>
              <a:t>folate</a:t>
            </a:r>
            <a:r>
              <a:rPr lang="en-GB" sz="1600" dirty="0" smtClean="0">
                <a:solidFill>
                  <a:srgbClr val="FF0000"/>
                </a:solidFill>
              </a:rPr>
              <a:t>, B12 and omega-3 fatty acids </a:t>
            </a:r>
            <a:r>
              <a:rPr lang="en-GB" sz="1600" dirty="0" smtClean="0">
                <a:solidFill>
                  <a:schemeClr val="tx2"/>
                </a:solidFill>
              </a:rPr>
              <a:t>may be protective against cognitive decline.</a:t>
            </a:r>
          </a:p>
          <a:p>
            <a:r>
              <a:rPr lang="en-GB" sz="1600" dirty="0" smtClean="0">
                <a:solidFill>
                  <a:schemeClr val="tx2"/>
                </a:solidFill>
              </a:rPr>
              <a:t>Beyond calcium and vitamin D, </a:t>
            </a:r>
            <a:r>
              <a:rPr lang="en-GB" sz="1600" dirty="0" smtClean="0">
                <a:solidFill>
                  <a:srgbClr val="FF0000"/>
                </a:solidFill>
              </a:rPr>
              <a:t>routine supplementation </a:t>
            </a:r>
            <a:r>
              <a:rPr lang="en-GB" sz="1600" dirty="0" smtClean="0">
                <a:solidFill>
                  <a:schemeClr val="tx2"/>
                </a:solidFill>
              </a:rPr>
              <a:t>of vitamins, antioxidants or micronutrients is not warranted at present for the prevention of chronic diseases.</a:t>
            </a:r>
          </a:p>
          <a:p>
            <a:r>
              <a:rPr lang="en-GB" sz="1600" dirty="0" smtClean="0">
                <a:solidFill>
                  <a:schemeClr val="tx2"/>
                </a:solidFill>
              </a:rPr>
              <a:t>The </a:t>
            </a:r>
            <a:r>
              <a:rPr lang="en-GB" sz="1600" dirty="0" smtClean="0">
                <a:solidFill>
                  <a:srgbClr val="FF0000"/>
                </a:solidFill>
              </a:rPr>
              <a:t>Mediterranean diet </a:t>
            </a:r>
            <a:r>
              <a:rPr lang="en-GB" sz="1600" dirty="0" smtClean="0">
                <a:solidFill>
                  <a:schemeClr val="tx2"/>
                </a:solidFill>
              </a:rPr>
              <a:t>is reported to protect against cardiovascular disease, cancer and possibly cognitive decline.</a:t>
            </a:r>
          </a:p>
          <a:p>
            <a:r>
              <a:rPr lang="en-GB" sz="1600" dirty="0" smtClean="0">
                <a:solidFill>
                  <a:srgbClr val="FF0000"/>
                </a:solidFill>
              </a:rPr>
              <a:t>Vegetarian diets </a:t>
            </a:r>
            <a:r>
              <a:rPr lang="en-GB" sz="1600" dirty="0" smtClean="0">
                <a:solidFill>
                  <a:schemeClr val="tx2"/>
                </a:solidFill>
              </a:rPr>
              <a:t>are associated with lower incidence of diabetes, hypertension and cardiovascular disease.</a:t>
            </a:r>
          </a:p>
          <a:p>
            <a:endParaRPr lang="en-GB" dirty="0"/>
          </a:p>
        </p:txBody>
      </p:sp>
      <p:pic>
        <p:nvPicPr>
          <p:cNvPr id="4" name="3 Resim" descr="emas.jpg"/>
          <p:cNvPicPr>
            <a:picLocks noChangeAspect="1"/>
          </p:cNvPicPr>
          <p:nvPr/>
        </p:nvPicPr>
        <p:blipFill>
          <a:blip r:embed="rId2" cstate="print"/>
          <a:stretch>
            <a:fillRect/>
          </a:stretch>
        </p:blipFill>
        <p:spPr>
          <a:xfrm>
            <a:off x="7884368" y="5949280"/>
            <a:ext cx="1063503" cy="727660"/>
          </a:xfrm>
          <a:prstGeom prst="rect">
            <a:avLst/>
          </a:prstGeom>
        </p:spPr>
      </p:pic>
      <p:cxnSp>
        <p:nvCxnSpPr>
          <p:cNvPr id="5" name="4 Düz Bağlayıcı"/>
          <p:cNvCxnSpPr/>
          <p:nvPr/>
        </p:nvCxnSpPr>
        <p:spPr>
          <a:xfrm>
            <a:off x="2411760" y="2132856"/>
            <a:ext cx="2448272"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7" name="6 Düz Bağlayıcı"/>
          <p:cNvCxnSpPr/>
          <p:nvPr/>
        </p:nvCxnSpPr>
        <p:spPr>
          <a:xfrm>
            <a:off x="1907704" y="3212976"/>
            <a:ext cx="3888432"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9" name="8 Düz Bağlayıcı"/>
          <p:cNvCxnSpPr/>
          <p:nvPr/>
        </p:nvCxnSpPr>
        <p:spPr>
          <a:xfrm>
            <a:off x="827584" y="2420888"/>
            <a:ext cx="4032448"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cxnSp>
        <p:nvCxnSpPr>
          <p:cNvPr id="11" name="10 Düz Bağlayıcı"/>
          <p:cNvCxnSpPr/>
          <p:nvPr/>
        </p:nvCxnSpPr>
        <p:spPr>
          <a:xfrm>
            <a:off x="2267744" y="4005064"/>
            <a:ext cx="1224136" cy="0"/>
          </a:xfrm>
          <a:prstGeom prst="line">
            <a:avLst/>
          </a:prstGeom>
          <a:ln w="38100">
            <a:solidFill>
              <a:srgbClr val="FB2D0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sh dir="r"/>
  </p:transition>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318</TotalTime>
  <Words>4925</Words>
  <Application>Microsoft Office PowerPoint</Application>
  <PresentationFormat>Ekran Gösterisi (4:3)</PresentationFormat>
  <Paragraphs>417</Paragraphs>
  <Slides>69</Slides>
  <Notes>6</Notes>
  <HiddenSlides>0</HiddenSlides>
  <MMClips>0</MMClips>
  <ScaleCrop>false</ScaleCrop>
  <HeadingPairs>
    <vt:vector size="4" baseType="variant">
      <vt:variant>
        <vt:lpstr>Tema</vt:lpstr>
      </vt:variant>
      <vt:variant>
        <vt:i4>1</vt:i4>
      </vt:variant>
      <vt:variant>
        <vt:lpstr>Slayt Başlıkları</vt:lpstr>
      </vt:variant>
      <vt:variant>
        <vt:i4>69</vt:i4>
      </vt:variant>
    </vt:vector>
  </HeadingPairs>
  <TitlesOfParts>
    <vt:vector size="70" baseType="lpstr">
      <vt:lpstr>Ofis Teması</vt:lpstr>
      <vt:lpstr>Slayt 1</vt:lpstr>
      <vt:lpstr>IMS governing principles on MHT</vt:lpstr>
      <vt:lpstr>Diagnosis of menopause</vt:lpstr>
      <vt:lpstr>The Stages of Reproductive Aging in women</vt:lpstr>
      <vt:lpstr>Weight gain</vt:lpstr>
      <vt:lpstr>Lifestyle, exercise and diet</vt:lpstr>
      <vt:lpstr>Diet and health in midlife and beyond. </vt:lpstr>
      <vt:lpstr>Diet and health in midlife and beyond. </vt:lpstr>
      <vt:lpstr>Diet and health in midlife and beyond. </vt:lpstr>
      <vt:lpstr>Vitamin D: the pluripotent sunshine vitamin </vt:lpstr>
      <vt:lpstr>Vitamin D and postmenopausal health </vt:lpstr>
      <vt:lpstr>Premature ovarian insufficiency</vt:lpstr>
      <vt:lpstr>HT &amp; Premature Menopause/ Premature Ovarian Insufficiency</vt:lpstr>
      <vt:lpstr>Endometriosis</vt:lpstr>
      <vt:lpstr>Endometriosis reactivation</vt:lpstr>
      <vt:lpstr>Managing the menopause in women with a past history of endometriosis.</vt:lpstr>
      <vt:lpstr>Assessment of the endometrium in peri and postmenopausal women</vt:lpstr>
      <vt:lpstr>Slayt 18</vt:lpstr>
      <vt:lpstr>Assessment of the endometrium in peri and postmenopausal women</vt:lpstr>
      <vt:lpstr>Endometrial safety and bleeding</vt:lpstr>
      <vt:lpstr>HT &amp; Endometrial Cancer </vt:lpstr>
      <vt:lpstr>HT &amp; Vasomotor Symptoms</vt:lpstr>
      <vt:lpstr>Pharmacological treatments for VMS</vt:lpstr>
      <vt:lpstr>Nonhormonal management of VMS</vt:lpstr>
      <vt:lpstr>Non-hormonal management of VMS</vt:lpstr>
      <vt:lpstr>HT &amp; Vaginal Symptoms</vt:lpstr>
      <vt:lpstr>Low-dose vaginal estrogens for postmenopausal vaginal atrophy</vt:lpstr>
      <vt:lpstr>Postmenopausal vaginal atrophy: effects on relationships and partners CLOSER survey</vt:lpstr>
      <vt:lpstr>Low-dose vaginal estrogens for postmenopausal vaginal atrophy</vt:lpstr>
      <vt:lpstr>Vulvovaginal atrophy</vt:lpstr>
      <vt:lpstr>Urogynecology 1</vt:lpstr>
      <vt:lpstr>Urogynecology 2</vt:lpstr>
      <vt:lpstr>HT &amp; Urinary Tract Health</vt:lpstr>
      <vt:lpstr>HT &amp; Sexual Function</vt:lpstr>
      <vt:lpstr>General and sexual quality of life</vt:lpstr>
      <vt:lpstr>HT &amp; Quality of Life </vt:lpstr>
      <vt:lpstr>Androgen therapy in women</vt:lpstr>
      <vt:lpstr>HT &amp; Osteoporosis </vt:lpstr>
      <vt:lpstr>HT &amp; Osteoporosis (cont’d)</vt:lpstr>
      <vt:lpstr>Postmenopausal osteoporosis 1</vt:lpstr>
      <vt:lpstr>Postmenopausal osteoporosis 2</vt:lpstr>
      <vt:lpstr>Selective estrogen receptor modulators for postmenopausal osteoporosis</vt:lpstr>
      <vt:lpstr>Selective estrogen receptor modulators for postmenopausal osteoporosis</vt:lpstr>
      <vt:lpstr>Skin, cartilage and connective tissues</vt:lpstr>
      <vt:lpstr>Cardiovascular disease</vt:lpstr>
      <vt:lpstr>HT &amp; Coronary Heart Disease</vt:lpstr>
      <vt:lpstr>HT &amp; Stroke </vt:lpstr>
      <vt:lpstr>HT &amp; Venous Thromboembolism </vt:lpstr>
      <vt:lpstr>Venous thromboembolism</vt:lpstr>
      <vt:lpstr>HT &amp; Diabetes Mellitus </vt:lpstr>
      <vt:lpstr>HT &amp; Breast Cancer </vt:lpstr>
      <vt:lpstr>HT &amp; Breast Cancer (cont’d)</vt:lpstr>
      <vt:lpstr>HT &amp; Breast Cancer (cont’d)</vt:lpstr>
      <vt:lpstr>Breast cancer</vt:lpstr>
      <vt:lpstr>HT &amp; Ovarian Cancer</vt:lpstr>
      <vt:lpstr>HT &amp; Lung Cancer</vt:lpstr>
      <vt:lpstr>Colorectal cancer</vt:lpstr>
      <vt:lpstr>Other cancers</vt:lpstr>
      <vt:lpstr>Cognitive function</vt:lpstr>
      <vt:lpstr>Alzheimer’s disease and dementia</vt:lpstr>
      <vt:lpstr>Other neurological conditions</vt:lpstr>
      <vt:lpstr>HT &amp; Mood and Depression</vt:lpstr>
      <vt:lpstr>HT &amp; Cognitive Aging/Dementia</vt:lpstr>
      <vt:lpstr>HT &amp; Total Mortality </vt:lpstr>
      <vt:lpstr>Complementary and bioidentical therapies</vt:lpstr>
      <vt:lpstr>Bioidentical Hormone Therapy (BHT)</vt:lpstr>
      <vt:lpstr>Algorithm and mobile app for menopausal symptom management</vt:lpstr>
      <vt:lpstr>Slayt 68</vt:lpstr>
      <vt:lpstr>Slayt 69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tevfik yoldemir</dc:creator>
  <cp:lastModifiedBy>tevfik yoldemir</cp:lastModifiedBy>
  <cp:revision>37</cp:revision>
  <dcterms:created xsi:type="dcterms:W3CDTF">2017-01-14T05:56:17Z</dcterms:created>
  <dcterms:modified xsi:type="dcterms:W3CDTF">2017-01-15T03:08:19Z</dcterms:modified>
</cp:coreProperties>
</file>