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5" r:id="rId6"/>
    <p:sldId id="266" r:id="rId7"/>
    <p:sldId id="267" r:id="rId8"/>
    <p:sldId id="260" r:id="rId9"/>
    <p:sldId id="261" r:id="rId10"/>
    <p:sldId id="268" r:id="rId11"/>
    <p:sldId id="269" r:id="rId12"/>
    <p:sldId id="270" r:id="rId13"/>
    <p:sldId id="271" r:id="rId14"/>
    <p:sldId id="262" r:id="rId15"/>
    <p:sldId id="264" r:id="rId16"/>
    <p:sldId id="263" r:id="rId17"/>
    <p:sldId id="272" r:id="rId18"/>
    <p:sldId id="273" r:id="rId1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4"/>
  </p:normalViewPr>
  <p:slideViewPr>
    <p:cSldViewPr snapToGrid="0" snapToObjects="1">
      <p:cViewPr>
        <p:scale>
          <a:sx n="40" d="100"/>
          <a:sy n="40" d="100"/>
        </p:scale>
        <p:origin x="2712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5" name="Shape 28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b="1">
                <a:solidFill>
                  <a:srgbClr val="EE2926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" name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70777" y="8660738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Shape 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00" name="Shape 100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1270000" y="2565400"/>
            <a:ext cx="10464800" cy="2540000"/>
          </a:xfrm>
          <a:prstGeom prst="rect">
            <a:avLst/>
          </a:prstGeom>
        </p:spPr>
        <p:txBody>
          <a:bodyPr anchor="b"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xfrm>
            <a:off x="1270000" y="5207000"/>
            <a:ext cx="10464800" cy="14605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0" indent="0" algn="ctr" defTabSz="457200">
              <a:spcBef>
                <a:spcPts val="0"/>
              </a:spcBef>
              <a:buSzTx/>
              <a:buNone/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1270000" y="2946400"/>
            <a:ext cx="104648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936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397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731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446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128897" indent="-436497" defTabSz="457200">
              <a:spcBef>
                <a:spcPts val="3000"/>
              </a:spcBef>
              <a:buSzPct val="43000"/>
              <a:buBlip>
                <a:blip r:embed="rId3"/>
              </a:buBlip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Lef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sz="half" idx="1"/>
          </p:nvPr>
        </p:nvSpPr>
        <p:spPr>
          <a:xfrm>
            <a:off x="1270000" y="2946400"/>
            <a:ext cx="51054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Righ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sz="quarter" idx="1"/>
          </p:nvPr>
        </p:nvSpPr>
        <p:spPr>
          <a:xfrm>
            <a:off x="7607300" y="2946400"/>
            <a:ext cx="4127500" cy="5740400"/>
          </a:xfrm>
          <a:prstGeom prst="rect">
            <a:avLst/>
          </a:prstGeom>
        </p:spPr>
        <p:txBody>
          <a:bodyPr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hape 153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 - 2 Column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idx="1"/>
          </p:nvPr>
        </p:nvSpPr>
        <p:spPr>
          <a:xfrm>
            <a:off x="1270000" y="2946400"/>
            <a:ext cx="10464800" cy="5740400"/>
          </a:xfrm>
          <a:prstGeom prst="rect">
            <a:avLst/>
          </a:prstGeom>
        </p:spPr>
        <p:txBody>
          <a:bodyPr numCol="2" spcCol="523240" anchor="t">
            <a:noAutofit/>
          </a:bodyPr>
          <a:lstStyle>
            <a:lvl1pPr marL="863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  <a:lvl2pPr marL="14099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2pPr>
            <a:lvl3pPr marL="19433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3pPr>
            <a:lvl4pPr marL="25148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4pPr>
            <a:lvl5pPr marL="3099009" indent="-406609" defTabSz="457200">
              <a:spcBef>
                <a:spcPts val="3600"/>
              </a:spcBef>
              <a:buSzPct val="43000"/>
              <a:buFont typeface="Gill Sans"/>
              <a:buBlip>
                <a:blip r:embed="rId3"/>
              </a:buBlip>
              <a:defRPr sz="3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/>
          </p:cNvSpPr>
          <p:nvPr>
            <p:ph type="pic" sz="quarter" idx="13"/>
          </p:nvPr>
        </p:nvSpPr>
        <p:spPr>
          <a:xfrm>
            <a:off x="3771900" y="2673350"/>
            <a:ext cx="5461000" cy="4127500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75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Shape 17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8288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171" name="Shape 171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9" name="Shape 179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180" name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Shape 181"/>
          <p:cNvSpPr>
            <a:spLocks noGrp="1"/>
          </p:cNvSpPr>
          <p:nvPr>
            <p:ph type="title"/>
          </p:nvPr>
        </p:nvSpPr>
        <p:spPr>
          <a:xfrm>
            <a:off x="1989600" y="179718"/>
            <a:ext cx="10062700" cy="1371336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BB18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182" name="Shape 1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5" name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77" y="86493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0" name="Shape 19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1" name="Shape 1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9" name="Shape 19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0" name="Shape 2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08" name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Shape 20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</p:spPr>
        <p:txBody>
          <a:bodyPr>
            <a:noAutofit/>
          </a:bodyPr>
          <a:lstStyle>
            <a:lvl1pPr defTabSz="457200">
              <a:defRPr sz="7200"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r>
              <a:t>Title Text</a:t>
            </a:r>
          </a:p>
        </p:txBody>
      </p:sp>
      <p:sp>
        <p:nvSpPr>
          <p:cNvPr id="217" name="Shape 217"/>
          <p:cNvSpPr>
            <a:spLocks noGrp="1"/>
          </p:cNvSpPr>
          <p:nvPr>
            <p:ph type="sldNum" sz="quarter" idx="2"/>
          </p:nvPr>
        </p:nvSpPr>
        <p:spPr>
          <a:xfrm>
            <a:off x="6337300" y="9258300"/>
            <a:ext cx="329261" cy="390669"/>
          </a:xfrm>
          <a:prstGeom prst="rect">
            <a:avLst/>
          </a:prstGeom>
        </p:spPr>
        <p:txBody>
          <a:bodyPr/>
          <a:lstStyle>
            <a:lvl1pPr defTabSz="457200">
              <a:defRPr>
                <a:solidFill>
                  <a:srgbClr val="FFFFFF"/>
                </a:solidFill>
                <a:latin typeface="Chalkboard"/>
                <a:ea typeface="Chalkboard"/>
                <a:cs typeface="Chalkboard"/>
                <a:sym typeface="Chalkboar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225" name="Shape 22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6" name="Shape 226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27" name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236" name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Shape 2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245" name="Shape 245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pic>
        <p:nvPicPr>
          <p:cNvPr id="246" name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Shape 2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255" name="Shape 25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6" name="Shape 256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257" name="Screen Shot 2014-11-03 at 09.45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4323" y="49411"/>
            <a:ext cx="1514884" cy="1347656"/>
          </a:xfrm>
          <a:prstGeom prst="rect">
            <a:avLst/>
          </a:prstGeom>
          <a:ln w="12700">
            <a:miter lim="400000"/>
          </a:ln>
        </p:spPr>
      </p:pic>
      <p:sp>
        <p:nvSpPr>
          <p:cNvPr id="258" name="Shape 2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Title Text</a:t>
            </a:r>
          </a:p>
        </p:txBody>
      </p:sp>
      <p:sp>
        <p:nvSpPr>
          <p:cNvPr id="266" name="Shape 266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67" name="Screen Shot 2014-10-28 at 12.06.1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776" y="224035"/>
            <a:ext cx="1562101" cy="1282701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Shape 268"/>
          <p:cNvSpPr/>
          <p:nvPr/>
        </p:nvSpPr>
        <p:spPr>
          <a:xfrm>
            <a:off x="-1" y="1667205"/>
            <a:ext cx="13004802" cy="1"/>
          </a:xfrm>
          <a:prstGeom prst="line">
            <a:avLst/>
          </a:prstGeom>
          <a:ln w="101600">
            <a:solidFill>
              <a:srgbClr val="D61E0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sp>
        <p:nvSpPr>
          <p:cNvPr id="269" name="Shape 2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77" name="Shape 27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8" name="Shape 27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hueOff val="-176146"/>
                    <a:satOff val="3665"/>
                    <a:lumOff val="-13986"/>
                  </a:schemeClr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4" name="Shape 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4" name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677" y="85731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1223433" y="248443"/>
            <a:ext cx="11099801" cy="118665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CF1F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" name="Shape 62"/>
          <p:cNvSpPr/>
          <p:nvPr/>
        </p:nvSpPr>
        <p:spPr>
          <a:xfrm>
            <a:off x="37636" y="1481534"/>
            <a:ext cx="12929527" cy="1"/>
          </a:xfrm>
          <a:prstGeom prst="line">
            <a:avLst/>
          </a:prstGeom>
          <a:ln w="1016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  <a:endParaRPr/>
          </a:p>
        </p:txBody>
      </p:sp>
      <p:pic>
        <p:nvPicPr>
          <p:cNvPr id="63" name="Untitled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296177" y="86112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>
                <a:schemeClr val="accent5"/>
              </a:buClr>
              <a:defRPr sz="2800"/>
            </a:lvl1pPr>
            <a:lvl2pPr marL="685800" indent="-342900">
              <a:spcBef>
                <a:spcPts val="3200"/>
              </a:spcBef>
              <a:buClr>
                <a:schemeClr val="accent5"/>
              </a:buClr>
              <a:defRPr sz="2800"/>
            </a:lvl2pPr>
            <a:lvl3pPr marL="1028700" indent="-342900">
              <a:spcBef>
                <a:spcPts val="3200"/>
              </a:spcBef>
              <a:buClr>
                <a:schemeClr val="accent5"/>
              </a:buClr>
              <a:defRPr sz="2800"/>
            </a:lvl3pPr>
            <a:lvl4pPr marL="1371600" indent="-342900">
              <a:spcBef>
                <a:spcPts val="3200"/>
              </a:spcBef>
              <a:buClr>
                <a:schemeClr val="accent5"/>
              </a:buClr>
              <a:defRPr sz="2800"/>
            </a:lvl4pPr>
            <a:lvl5pPr marL="1714500" indent="-342900">
              <a:spcBef>
                <a:spcPts val="3200"/>
              </a:spcBef>
              <a:buClr>
                <a:schemeClr val="accent5"/>
              </a:buClr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>
                <a:schemeClr val="accent5"/>
              </a:buClr>
            </a:lvl1pPr>
            <a:lvl2pPr>
              <a:buClr>
                <a:schemeClr val="accent5"/>
              </a:buClr>
            </a:lvl2pPr>
            <a:lvl3pPr>
              <a:buClr>
                <a:schemeClr val="accent5"/>
              </a:buClr>
            </a:lvl3pPr>
            <a:lvl4pPr>
              <a:buClr>
                <a:schemeClr val="accent5"/>
              </a:buClr>
            </a:lvl4pPr>
            <a:lvl5pPr>
              <a:buClr>
                <a:schemeClr val="accent5"/>
              </a:buCl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theme" Target="../theme/theme1.xml"/><Relationship Id="rId3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pic>
        <p:nvPicPr>
          <p:cNvPr id="3" name="Untitled1.png"/>
          <p:cNvPicPr>
            <a:picLocks noChangeAspect="1"/>
          </p:cNvPicPr>
          <p:nvPr/>
        </p:nvPicPr>
        <p:blipFill>
          <a:blip r:embed="rId31">
            <a:extLst/>
          </a:blip>
          <a:stretch>
            <a:fillRect/>
          </a:stretch>
        </p:blipFill>
        <p:spPr>
          <a:xfrm>
            <a:off x="10296177" y="8611244"/>
            <a:ext cx="2679701" cy="106680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chemeClr val="accent5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/>
          </p:cNvSpPr>
          <p:nvPr>
            <p:ph type="ctrTitle"/>
          </p:nvPr>
        </p:nvSpPr>
        <p:spPr>
          <a:xfrm>
            <a:off x="1270000" y="1638300"/>
            <a:ext cx="10464800" cy="4654228"/>
          </a:xfrm>
          <a:prstGeom prst="rect">
            <a:avLst/>
          </a:prstGeom>
        </p:spPr>
        <p:txBody>
          <a:bodyPr/>
          <a:lstStyle/>
          <a:p>
            <a:r>
              <a:t>OKS DIŞI HORMONAL KONTRASEPSİYON</a:t>
            </a:r>
          </a:p>
        </p:txBody>
      </p:sp>
      <p:sp>
        <p:nvSpPr>
          <p:cNvPr id="288" name="Shape 288"/>
          <p:cNvSpPr>
            <a:spLocks noGrp="1"/>
          </p:cNvSpPr>
          <p:nvPr>
            <p:ph type="subTitle" sz="quarter" idx="1"/>
          </p:nvPr>
        </p:nvSpPr>
        <p:spPr>
          <a:xfrm>
            <a:off x="1270000" y="6710966"/>
            <a:ext cx="10464800" cy="153133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defTabSz="373887">
              <a:lnSpc>
                <a:spcPct val="150000"/>
              </a:lnSpc>
              <a:defRPr sz="23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lang="tr-TR" dirty="0" smtClean="0"/>
              <a:t>Dr. </a:t>
            </a:r>
            <a:r>
              <a:rPr dirty="0" smtClean="0"/>
              <a:t>Bar</a:t>
            </a:r>
            <a:r>
              <a:rPr lang="tr-TR" dirty="0" err="1" smtClean="0"/>
              <a:t>ış</a:t>
            </a:r>
            <a:r>
              <a:rPr dirty="0" smtClean="0"/>
              <a:t> </a:t>
            </a:r>
            <a:r>
              <a:rPr dirty="0"/>
              <a:t>ATA, </a:t>
            </a:r>
            <a:r>
              <a:rPr dirty="0" smtClean="0"/>
              <a:t>M.Sc</a:t>
            </a:r>
            <a:r>
              <a:rPr dirty="0"/>
              <a:t>.</a:t>
            </a:r>
          </a:p>
          <a:p>
            <a:pPr defTabSz="373887">
              <a:lnSpc>
                <a:spcPct val="150000"/>
              </a:lnSpc>
              <a:defRPr sz="23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lang="tr-TR" dirty="0" smtClean="0"/>
              <a:t>Kadın Hastalıkları ve Doğum AD</a:t>
            </a:r>
            <a:endParaRPr dirty="0"/>
          </a:p>
          <a:p>
            <a:pPr defTabSz="373887">
              <a:lnSpc>
                <a:spcPct val="150000"/>
              </a:lnSpc>
              <a:defRPr sz="23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lang="tr-TR" dirty="0" smtClean="0"/>
              <a:t>Koç Üniversitesi Tıp Fakültesi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08254">
              <a:defRPr sz="6960"/>
            </a:lvl1pPr>
          </a:lstStyle>
          <a:p>
            <a:r>
              <a:rPr lang="tr-TR" dirty="0" smtClean="0"/>
              <a:t>Sadece </a:t>
            </a:r>
            <a:r>
              <a:rPr lang="tr-TR" dirty="0" err="1" smtClean="0"/>
              <a:t>Progestin</a:t>
            </a:r>
            <a:r>
              <a:rPr lang="tr-TR" dirty="0"/>
              <a:t> </a:t>
            </a:r>
            <a:r>
              <a:rPr lang="tr-TR" dirty="0" smtClean="0"/>
              <a:t>KS</a:t>
            </a:r>
            <a:endParaRPr dirty="0"/>
          </a:p>
        </p:txBody>
      </p:sp>
      <p:graphicFrame>
        <p:nvGraphicFramePr>
          <p:cNvPr id="301" name="Table 301"/>
          <p:cNvGraphicFramePr/>
          <p:nvPr>
            <p:extLst>
              <p:ext uri="{D42A27DB-BD31-4B8C-83A1-F6EECF244321}">
                <p14:modId xmlns:p14="http://schemas.microsoft.com/office/powerpoint/2010/main" val="1131672662"/>
              </p:ext>
            </p:extLst>
          </p:nvPr>
        </p:nvGraphicFramePr>
        <p:xfrm>
          <a:off x="651931" y="1749759"/>
          <a:ext cx="12035263" cy="3742264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146155"/>
                <a:gridCol w="1889108"/>
              </a:tblGrid>
              <a:tr h="387331">
                <a:tc>
                  <a:txBody>
                    <a:bodyPr/>
                    <a:lstStyle/>
                    <a:p>
                      <a:pPr defTabSz="457200">
                        <a:defRPr sz="23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dirty="0"/>
                        <a:t>Emziren Kadın Post partum &lt;6 hafta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457200"/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Emziren 6 hafta - 6 ay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60606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&gt;21 gün VTE risk yok/var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21 - 42 gün VTE risk 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1460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rPr lang="tr-TR" dirty="0"/>
              <a:t>Sadece </a:t>
            </a:r>
            <a:r>
              <a:rPr lang="tr-TR" dirty="0" err="1"/>
              <a:t>Progestin</a:t>
            </a:r>
            <a:r>
              <a:rPr lang="tr-TR" dirty="0"/>
              <a:t> KS</a:t>
            </a:r>
            <a:endParaRPr dirty="0"/>
          </a:p>
        </p:txBody>
      </p:sp>
      <p:graphicFrame>
        <p:nvGraphicFramePr>
          <p:cNvPr id="301" name="Table 301"/>
          <p:cNvGraphicFramePr/>
          <p:nvPr>
            <p:extLst>
              <p:ext uri="{D42A27DB-BD31-4B8C-83A1-F6EECF244321}">
                <p14:modId xmlns:p14="http://schemas.microsoft.com/office/powerpoint/2010/main" val="837134084"/>
              </p:ext>
            </p:extLst>
          </p:nvPr>
        </p:nvGraphicFramePr>
        <p:xfrm>
          <a:off x="651931" y="1749759"/>
          <a:ext cx="12035263" cy="6815662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146155"/>
                <a:gridCol w="1889108"/>
              </a:tblGrid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&gt;35 yas &lt;15/&gt;15 sigara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Arteryel KVS risk faktörü (yaş, sigara, DM, HT, dislipdemi)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Hipertansiyon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DVT/PE (öyküsü) 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3(2)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İmmobilize eden major cerrahi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Bilinen trombojenik mutasyon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İskemik kalp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2524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rPr lang="tr-TR" dirty="0"/>
              <a:t>Sadece </a:t>
            </a:r>
            <a:r>
              <a:rPr lang="tr-TR" dirty="0" err="1"/>
              <a:t>Progestin</a:t>
            </a:r>
            <a:r>
              <a:rPr lang="tr-TR" dirty="0"/>
              <a:t> KS</a:t>
            </a:r>
            <a:endParaRPr dirty="0"/>
          </a:p>
        </p:txBody>
      </p:sp>
      <p:graphicFrame>
        <p:nvGraphicFramePr>
          <p:cNvPr id="301" name="Table 301"/>
          <p:cNvGraphicFramePr/>
          <p:nvPr>
            <p:extLst>
              <p:ext uri="{D42A27DB-BD31-4B8C-83A1-F6EECF244321}">
                <p14:modId xmlns:p14="http://schemas.microsoft.com/office/powerpoint/2010/main" val="561060189"/>
              </p:ext>
            </p:extLst>
          </p:nvPr>
        </p:nvGraphicFramePr>
        <p:xfrm>
          <a:off x="651931" y="1749759"/>
          <a:ext cx="12035263" cy="6683201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146155"/>
                <a:gridCol w="1889108"/>
              </a:tblGrid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SVA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</a:t>
                      </a:r>
                    </a:p>
                  </a:txBody>
                  <a:tcPr marL="67733" marR="67733" marT="67733" marB="67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Komplike kalp kapak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SLE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Migren Aurasız/Auralı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Meme kanseri mevcut/geçmiş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Vasküler komplikasyonlu diabet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Safra kesesi/akut viral hepatit/siroz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1782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Sadece</a:t>
            </a:r>
            <a:r>
              <a:rPr lang="en-US" dirty="0" smtClean="0"/>
              <a:t> Progestin </a:t>
            </a:r>
            <a:r>
              <a:rPr lang="en-US" dirty="0" err="1" smtClean="0"/>
              <a:t>İçeren</a:t>
            </a:r>
            <a:r>
              <a:rPr lang="en-US" dirty="0" smtClean="0"/>
              <a:t> Hap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2603500"/>
            <a:ext cx="12252960" cy="6286500"/>
          </a:xfrm>
        </p:spPr>
        <p:txBody>
          <a:bodyPr>
            <a:normAutofit/>
          </a:bodyPr>
          <a:lstStyle/>
          <a:p>
            <a:r>
              <a:rPr lang="en-US" dirty="0" err="1" smtClean="0"/>
              <a:t>Akut</a:t>
            </a:r>
            <a:r>
              <a:rPr lang="en-US" dirty="0" smtClean="0"/>
              <a:t> DVT/PE - MEC 3</a:t>
            </a:r>
          </a:p>
          <a:p>
            <a:r>
              <a:rPr lang="en-US" dirty="0" err="1" smtClean="0"/>
              <a:t>İskemik</a:t>
            </a:r>
            <a:r>
              <a:rPr lang="en-US" dirty="0" smtClean="0"/>
              <a:t> </a:t>
            </a:r>
            <a:r>
              <a:rPr lang="en-US" dirty="0" err="1" smtClean="0"/>
              <a:t>kalp</a:t>
            </a:r>
            <a:r>
              <a:rPr lang="en-US" dirty="0" smtClean="0"/>
              <a:t> </a:t>
            </a:r>
            <a:r>
              <a:rPr lang="en-US" dirty="0" err="1" smtClean="0"/>
              <a:t>hastalığı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Devam</a:t>
            </a:r>
            <a:r>
              <a:rPr lang="en-US" dirty="0" smtClean="0"/>
              <a:t> </a:t>
            </a:r>
            <a:r>
              <a:rPr lang="en-US" dirty="0" err="1" smtClean="0"/>
              <a:t>edilmesi</a:t>
            </a:r>
            <a:r>
              <a:rPr lang="en-US" dirty="0" smtClean="0"/>
              <a:t> </a:t>
            </a:r>
            <a:r>
              <a:rPr lang="en-US" dirty="0" err="1" smtClean="0"/>
              <a:t>riskli</a:t>
            </a:r>
            <a:r>
              <a:rPr lang="en-US" dirty="0" smtClean="0"/>
              <a:t> MEC3</a:t>
            </a:r>
          </a:p>
          <a:p>
            <a:r>
              <a:rPr lang="en-US" dirty="0" smtClean="0"/>
              <a:t>SLE &amp; APA </a:t>
            </a:r>
            <a:r>
              <a:rPr lang="mr-IN" dirty="0" smtClean="0"/>
              <a:t>–</a:t>
            </a:r>
            <a:r>
              <a:rPr lang="en-US" dirty="0" smtClean="0"/>
              <a:t> MEC 3</a:t>
            </a:r>
          </a:p>
          <a:p>
            <a:r>
              <a:rPr lang="en-US" dirty="0" smtClean="0"/>
              <a:t>Meme </a:t>
            </a:r>
            <a:r>
              <a:rPr lang="en-US" dirty="0" err="1" smtClean="0"/>
              <a:t>Kanseri</a:t>
            </a:r>
            <a:r>
              <a:rPr lang="en-US" dirty="0" smtClean="0"/>
              <a:t> (</a:t>
            </a:r>
            <a:r>
              <a:rPr lang="en-US" dirty="0" err="1" smtClean="0"/>
              <a:t>Aktif</a:t>
            </a:r>
            <a:r>
              <a:rPr lang="en-US" dirty="0" smtClean="0"/>
              <a:t> 4 </a:t>
            </a:r>
            <a:r>
              <a:rPr lang="mr-IN" dirty="0" smtClean="0"/>
              <a:t>–</a:t>
            </a:r>
            <a:r>
              <a:rPr lang="en-US" dirty="0" smtClean="0"/>
              <a:t> </a:t>
            </a:r>
            <a:r>
              <a:rPr lang="en-US" dirty="0" err="1" smtClean="0"/>
              <a:t>geçirilmiş</a:t>
            </a:r>
            <a:r>
              <a:rPr lang="en-US" dirty="0" smtClean="0"/>
              <a:t> 3)</a:t>
            </a:r>
          </a:p>
          <a:p>
            <a:r>
              <a:rPr lang="en-US" dirty="0" err="1" smtClean="0"/>
              <a:t>Hepatosellüler</a:t>
            </a:r>
            <a:r>
              <a:rPr lang="en-US" dirty="0" smtClean="0"/>
              <a:t> </a:t>
            </a:r>
            <a:r>
              <a:rPr lang="en-US" dirty="0" err="1" smtClean="0"/>
              <a:t>adenom</a:t>
            </a:r>
            <a:r>
              <a:rPr lang="en-US" dirty="0" smtClean="0"/>
              <a:t> - MEC 3</a:t>
            </a:r>
          </a:p>
          <a:p>
            <a:r>
              <a:rPr lang="en-US" dirty="0" smtClean="0"/>
              <a:t>CYP3A4 </a:t>
            </a:r>
            <a:r>
              <a:rPr lang="en-US" dirty="0" err="1" smtClean="0"/>
              <a:t>indükleyiciler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Depo MPA </a:t>
            </a:r>
            <a:r>
              <a:rPr lang="en-US" dirty="0" err="1" smtClean="0"/>
              <a:t>veya</a:t>
            </a:r>
            <a:r>
              <a:rPr lang="en-US" dirty="0" smtClean="0"/>
              <a:t> LNG - IUS</a:t>
            </a:r>
            <a:r>
              <a:rPr lang="en-US" dirty="0" smtClean="0">
                <a:sym typeface="Wingdings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025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MPA</a:t>
            </a:r>
          </a:p>
        </p:txBody>
      </p:sp>
      <p:sp>
        <p:nvSpPr>
          <p:cNvPr id="304" name="Shape 30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40030" indent="-240030" defTabSz="315468">
              <a:spcBef>
                <a:spcPts val="2200"/>
              </a:spcBef>
              <a:defRPr sz="1944"/>
            </a:pPr>
            <a:r>
              <a:t>Depo MPA &gt; 18 yaş ve &gt; 45 yaş MEC 2.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Depo MPA &lt; 6 hafta postpartum MEC 3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Depo MPA Arteryel KVS hastalık risk faktörü varsa 3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Kontrolsüz hipertansiyon MEC 3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Akut DVT/PE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İskemik kalp hastalıkları ve SVA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APS &amp; SLE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Auralı Migren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Meme Kanseri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Diabetik retinopati</a:t>
            </a:r>
          </a:p>
          <a:p>
            <a:pPr marL="240030" indent="-240030" defTabSz="315468">
              <a:spcBef>
                <a:spcPts val="2200"/>
              </a:spcBef>
              <a:defRPr sz="1944"/>
            </a:pPr>
            <a:r>
              <a:t>Dekompanse siroz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LNG - RIA</a:t>
            </a:r>
          </a:p>
        </p:txBody>
      </p:sp>
      <p:sp>
        <p:nvSpPr>
          <p:cNvPr id="310" name="Shape 31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93370" indent="-293370" defTabSz="385572">
              <a:spcBef>
                <a:spcPts val="2700"/>
              </a:spcBef>
              <a:defRPr sz="2376"/>
            </a:pPr>
            <a:r>
              <a:t>LNG - RIS &lt;48 s MEC 2, 48 s - 4 hafta MEC 3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PUERPERAL SEPSIS MEC4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Meme Kanseri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AKUT DVT/PE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İskemik kalp hastalıkları ve SVA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APS &amp; SLE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Auralı Migren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Dekompanse siroz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Pelvik tüberküloz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UPA</a:t>
            </a:r>
          </a:p>
        </p:txBody>
      </p:sp>
      <p:sp>
        <p:nvSpPr>
          <p:cNvPr id="307" name="Shape 30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Emzirende </a:t>
            </a:r>
            <a:r>
              <a:rPr dirty="0"/>
              <a:t>bir hafta sütü sağ ve at</a:t>
            </a:r>
          </a:p>
          <a:p>
            <a:r>
              <a:rPr dirty="0"/>
              <a:t>Gebelikte kazayla alınıması terminasyon endikasyonu değil</a:t>
            </a:r>
          </a:p>
          <a:p>
            <a:r>
              <a:rPr dirty="0"/>
              <a:t>CYP3A4 </a:t>
            </a:r>
            <a:r>
              <a:rPr dirty="0" smtClean="0"/>
              <a:t>etki</a:t>
            </a:r>
            <a:r>
              <a:rPr lang="tr-TR" dirty="0" err="1" smtClean="0"/>
              <a:t>yi</a:t>
            </a:r>
            <a:r>
              <a:rPr dirty="0" smtClean="0"/>
              <a:t> </a:t>
            </a:r>
            <a:r>
              <a:rPr dirty="0"/>
              <a:t>azaltabilir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KS </a:t>
            </a:r>
            <a:r>
              <a:rPr lang="en-US" dirty="0" err="1" smtClean="0"/>
              <a:t>dışı</a:t>
            </a:r>
            <a:r>
              <a:rPr lang="en-US" dirty="0" smtClean="0"/>
              <a:t> </a:t>
            </a:r>
            <a:r>
              <a:rPr lang="en-US" dirty="0" err="1" smtClean="0"/>
              <a:t>Endikasyonlar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Anormal</a:t>
            </a:r>
            <a:r>
              <a:rPr lang="en-US" dirty="0" smtClean="0"/>
              <a:t> </a:t>
            </a:r>
            <a:r>
              <a:rPr lang="en-US" dirty="0" err="1" smtClean="0"/>
              <a:t>uterin</a:t>
            </a:r>
            <a:r>
              <a:rPr lang="en-US" dirty="0" smtClean="0"/>
              <a:t> </a:t>
            </a:r>
            <a:r>
              <a:rPr lang="en-US" dirty="0" err="1" smtClean="0"/>
              <a:t>kanama</a:t>
            </a:r>
            <a:r>
              <a:rPr lang="en-US" dirty="0" smtClean="0"/>
              <a:t> (</a:t>
            </a:r>
            <a:r>
              <a:rPr lang="en-US" dirty="0" err="1" smtClean="0"/>
              <a:t>Endokrin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Menoraji</a:t>
            </a:r>
            <a:endParaRPr lang="en-US" dirty="0" smtClean="0"/>
          </a:p>
          <a:p>
            <a:r>
              <a:rPr lang="en-US" dirty="0" err="1" smtClean="0"/>
              <a:t>Akne</a:t>
            </a:r>
            <a:r>
              <a:rPr lang="en-US" dirty="0" smtClean="0"/>
              <a:t>/hirsutism</a:t>
            </a:r>
          </a:p>
          <a:p>
            <a:r>
              <a:rPr lang="en-US" dirty="0" smtClean="0"/>
              <a:t>PKOS</a:t>
            </a:r>
          </a:p>
          <a:p>
            <a:r>
              <a:rPr lang="en-US" dirty="0" smtClean="0"/>
              <a:t>Endometriosis</a:t>
            </a:r>
          </a:p>
          <a:p>
            <a:r>
              <a:rPr lang="en-US" dirty="0" err="1" smtClean="0"/>
              <a:t>Dismenore</a:t>
            </a:r>
            <a:r>
              <a:rPr lang="en-US" dirty="0" smtClean="0"/>
              <a:t>/PMS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85097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Kaynaklar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57" y="1747157"/>
            <a:ext cx="5016500" cy="37702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33" y="5517453"/>
            <a:ext cx="3644295" cy="38545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621" y="1747157"/>
            <a:ext cx="6048528" cy="7770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036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" name="Table 290"/>
          <p:cNvGraphicFramePr/>
          <p:nvPr/>
        </p:nvGraphicFramePr>
        <p:xfrm>
          <a:off x="1382512" y="1554770"/>
          <a:ext cx="10638516" cy="6644059"/>
        </p:xfrm>
        <a:graphic>
          <a:graphicData uri="http://schemas.openxmlformats.org/drawingml/2006/table">
            <a:tbl>
              <a:tblPr>
                <a:tableStyleId>{C7B018BB-80A7-4F77-B60F-C8B233D01FF8}</a:tableStyleId>
              </a:tblPr>
              <a:tblGrid>
                <a:gridCol w="2699610"/>
                <a:gridCol w="2646302"/>
                <a:gridCol w="2646302"/>
                <a:gridCol w="2646302"/>
              </a:tblGrid>
              <a:tr h="6644059">
                <a:tc>
                  <a:txBody>
                    <a:bodyPr/>
                    <a:lstStyle/>
                    <a:p>
                      <a:pPr defTabSz="457200">
                        <a:defRPr sz="2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  <a:p>
                      <a:pPr defTabSz="457200">
                        <a:defRPr sz="2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t>Sadece Progestin Hap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60606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606060"/>
                      </a:solidFill>
                      <a:miter lim="400000"/>
                    </a:lnT>
                    <a:lnB w="12700">
                      <a:solidFill>
                        <a:srgbClr val="60606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5900"/>
                        </a:lnSpc>
                      </a:pPr>
                      <a:r>
                        <a:rPr sz="2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Sadece Progestin İnjeksiyon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500"/>
                        </a:lnSpc>
                      </a:pPr>
                      <a:r>
                        <a:rPr sz="2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LNG - RİA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500"/>
                        </a:lnSpc>
                      </a:pPr>
                      <a:r>
                        <a:rPr sz="22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Acil kontrasepsiyon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" name="Table 292"/>
          <p:cNvGraphicFramePr/>
          <p:nvPr>
            <p:extLst>
              <p:ext uri="{D42A27DB-BD31-4B8C-83A1-F6EECF244321}">
                <p14:modId xmlns:p14="http://schemas.microsoft.com/office/powerpoint/2010/main" val="1638077308"/>
              </p:ext>
            </p:extLst>
          </p:nvPr>
        </p:nvGraphicFramePr>
        <p:xfrm>
          <a:off x="979714" y="620486"/>
          <a:ext cx="10842172" cy="8295088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5475143"/>
                <a:gridCol w="5367029"/>
              </a:tblGrid>
              <a:tr h="1239245">
                <a:tc>
                  <a:txBody>
                    <a:bodyPr/>
                    <a:lstStyle/>
                    <a:p>
                      <a:pPr defTabSz="457200">
                        <a:defRPr sz="2700"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endParaRPr/>
                    </a:p>
                    <a:p>
                      <a:pPr defTabSz="457200">
                        <a:defRPr sz="2700"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t>Medical Eligibility Criteria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5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7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Açıklama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5"/>
                    </a:solidFill>
                  </a:tcPr>
                </a:tc>
              </a:tr>
              <a:tr h="1239245">
                <a:tc>
                  <a:txBody>
                    <a:bodyPr/>
                    <a:lstStyle/>
                    <a:p>
                      <a:pPr defTabSz="914400">
                        <a:lnSpc>
                          <a:spcPts val="65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5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Hiç bir sınırlama yok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</a:tr>
              <a:tr h="1808179"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Avantajları teorik veya kanıtlı zaralarından fazla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00F900"/>
                    </a:solidFill>
                  </a:tcPr>
                </a:tc>
              </a:tr>
              <a:tr h="1808179"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Teorik veya kanıtlı zararları avantajlarından fazla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</a:tr>
              <a:tr h="1808179"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7100"/>
                        </a:lnSpc>
                      </a:pPr>
                      <a:r>
                        <a:rPr sz="27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Kullanımı kabul edilemez risk oluşturur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FF26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KHK Kontrendikasyonları</a:t>
            </a:r>
          </a:p>
        </p:txBody>
      </p:sp>
      <p:graphicFrame>
        <p:nvGraphicFramePr>
          <p:cNvPr id="295" name="Table 295"/>
          <p:cNvGraphicFramePr/>
          <p:nvPr>
            <p:extLst>
              <p:ext uri="{D42A27DB-BD31-4B8C-83A1-F6EECF244321}">
                <p14:modId xmlns:p14="http://schemas.microsoft.com/office/powerpoint/2010/main" val="841518115"/>
              </p:ext>
            </p:extLst>
          </p:nvPr>
        </p:nvGraphicFramePr>
        <p:xfrm>
          <a:off x="651931" y="1749759"/>
          <a:ext cx="12352869" cy="17373588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413908"/>
                <a:gridCol w="1938961"/>
              </a:tblGrid>
              <a:tr h="370717">
                <a:tc>
                  <a:txBody>
                    <a:bodyPr/>
                    <a:lstStyle/>
                    <a:p>
                      <a:pPr defTabSz="457200">
                        <a:defRPr sz="23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t>Emziren Kadın Post partum &lt;6 hafta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370717">
                <a:tc>
                  <a:txBody>
                    <a:bodyPr/>
                    <a:lstStyle/>
                    <a:p>
                      <a:pPr defTabSz="457200"/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Emziren 6 hafta - 6 ay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60606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&gt;21 gün VTE risk yok/var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21 - 42 gün VTE risk 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&gt;35 yas &lt;15/&gt;15 sigara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Arteryel KVS risk faktörü (yaş, sigara, DM, HT, dislipdemi)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Hipertansiyon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DVT/PE (öyküsü) 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İmmobilize eden major cerrahi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Bilinen trombojenik mutasyon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İskemik kalp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SVA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Komplike kalp kapak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SLE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Migren Aurasız/Auralı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Meme kanseri mevcut/geçmiş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Vasküler komplikasyonlu diabet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Safra kesesi/akut viral hepatit/siroz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KHK Kontrendikasyonları</a:t>
            </a:r>
          </a:p>
        </p:txBody>
      </p:sp>
      <p:graphicFrame>
        <p:nvGraphicFramePr>
          <p:cNvPr id="295" name="Table 295"/>
          <p:cNvGraphicFramePr/>
          <p:nvPr>
            <p:extLst>
              <p:ext uri="{D42A27DB-BD31-4B8C-83A1-F6EECF244321}">
                <p14:modId xmlns:p14="http://schemas.microsoft.com/office/powerpoint/2010/main" val="1316000311"/>
              </p:ext>
            </p:extLst>
          </p:nvPr>
        </p:nvGraphicFramePr>
        <p:xfrm>
          <a:off x="292097" y="2402902"/>
          <a:ext cx="12352869" cy="3742264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413908"/>
                <a:gridCol w="1938961"/>
              </a:tblGrid>
              <a:tr h="370717">
                <a:tc>
                  <a:txBody>
                    <a:bodyPr/>
                    <a:lstStyle/>
                    <a:p>
                      <a:pPr defTabSz="457200">
                        <a:defRPr sz="23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rPr dirty="0"/>
                        <a:t>Emziren Kadın Post partum &lt;6 hafta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370717">
                <a:tc>
                  <a:txBody>
                    <a:bodyPr/>
                    <a:lstStyle/>
                    <a:p>
                      <a:pPr defTabSz="457200"/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Emziren 6 hafta - 6 ay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60606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&gt;21 gün VTE risk yok/var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402193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21 - 42 gün VTE risk 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596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1188357"/>
          </a:xfrm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KHK Kontrendikasyonları</a:t>
            </a:r>
          </a:p>
        </p:txBody>
      </p:sp>
      <p:graphicFrame>
        <p:nvGraphicFramePr>
          <p:cNvPr id="295" name="Table 295"/>
          <p:cNvGraphicFramePr/>
          <p:nvPr>
            <p:extLst>
              <p:ext uri="{D42A27DB-BD31-4B8C-83A1-F6EECF244321}">
                <p14:modId xmlns:p14="http://schemas.microsoft.com/office/powerpoint/2010/main" val="877508146"/>
              </p:ext>
            </p:extLst>
          </p:nvPr>
        </p:nvGraphicFramePr>
        <p:xfrm>
          <a:off x="651932" y="1586478"/>
          <a:ext cx="11671302" cy="7789328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9839323"/>
                <a:gridCol w="1831979"/>
              </a:tblGrid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&gt;35 yas &lt;15/&gt;15 sigara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Arteryel KVS risk faktörü (yaş, sigara, DM, HT, dislipdemi)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Hipertansiyon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DVT/PE (öyküsü) 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İmmobilize eden major cerrahi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Bilinen trombojenik mutasyon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İskemik kalp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778039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SVA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1465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KHK Kontrendikasyonları</a:t>
            </a:r>
          </a:p>
        </p:txBody>
      </p:sp>
      <p:graphicFrame>
        <p:nvGraphicFramePr>
          <p:cNvPr id="295" name="Table 295"/>
          <p:cNvGraphicFramePr/>
          <p:nvPr>
            <p:extLst>
              <p:ext uri="{D42A27DB-BD31-4B8C-83A1-F6EECF244321}">
                <p14:modId xmlns:p14="http://schemas.microsoft.com/office/powerpoint/2010/main" val="753769095"/>
              </p:ext>
            </p:extLst>
          </p:nvPr>
        </p:nvGraphicFramePr>
        <p:xfrm>
          <a:off x="651931" y="1967472"/>
          <a:ext cx="11671303" cy="5957328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9839324"/>
                <a:gridCol w="1831979"/>
              </a:tblGrid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Komplike kalp kapak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SLE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Migren Aurasız/Auralı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Meme kanseri mevcut/geçmiş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4">
                        <a:hueOff val="384618"/>
                        <a:satOff val="3869"/>
                        <a:lumOff val="5802"/>
                      </a:schemeClr>
                    </a:solidFill>
                  </a:tcPr>
                </a:tc>
              </a:tr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Vasküler komplikasyonlu diabet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992888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Safra kesesi/akut viral hepatit/siroz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3/4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8770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CYP3A4 İndükleyenler</a:t>
            </a:r>
          </a:p>
        </p:txBody>
      </p:sp>
      <p:sp>
        <p:nvSpPr>
          <p:cNvPr id="298" name="Shape 29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93370" indent="-293370" defTabSz="385572">
              <a:spcBef>
                <a:spcPts val="2700"/>
              </a:spcBef>
              <a:defRPr sz="2376"/>
            </a:pPr>
            <a:r>
              <a:t>Rifampin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Rifabutin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Fenitoin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Fosfenitoin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Karbamazepin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Fosfenitoin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Efavirenz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Nevirapin</a:t>
            </a:r>
          </a:p>
          <a:p>
            <a:pPr marL="293370" indent="-293370" defTabSz="385572">
              <a:spcBef>
                <a:spcPts val="2700"/>
              </a:spcBef>
              <a:defRPr sz="2376"/>
            </a:pPr>
            <a:r>
              <a:t>St. John’s Wort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r>
              <a:t>KHK Kontrendikasyonları</a:t>
            </a:r>
          </a:p>
        </p:txBody>
      </p:sp>
      <p:graphicFrame>
        <p:nvGraphicFramePr>
          <p:cNvPr id="301" name="Table 301"/>
          <p:cNvGraphicFramePr/>
          <p:nvPr/>
        </p:nvGraphicFramePr>
        <p:xfrm>
          <a:off x="651931" y="1749759"/>
          <a:ext cx="12035263" cy="17373588"/>
        </p:xfrm>
        <a:graphic>
          <a:graphicData uri="http://schemas.openxmlformats.org/drawingml/2006/table">
            <a:tbl>
              <a:tblPr firstRow="1">
                <a:tableStyleId>{C7B018BB-80A7-4F77-B60F-C8B233D01FF8}</a:tableStyleId>
              </a:tblPr>
              <a:tblGrid>
                <a:gridCol w="10146155"/>
                <a:gridCol w="1889108"/>
              </a:tblGrid>
              <a:tr h="387331">
                <a:tc>
                  <a:txBody>
                    <a:bodyPr/>
                    <a:lstStyle/>
                    <a:p>
                      <a:pPr defTabSz="457200">
                        <a:defRPr sz="23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defRPr>
                      </a:pPr>
                      <a:r>
                        <a:t>Emziren Kadın Post partum &lt;6 hafta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457200"/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Emziren 6 hafta - 6 ay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60606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0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&gt;21 gün VTE risk yok/var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Emzirmeyen 21 - 42 gün VTE risk var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&gt;35 yas &lt;15/&gt;15 sigara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Arteryel KVS risk faktörü (yaş, sigara, DM, HT, dislipdemi)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2">
                        <a:hueOff val="-2473792"/>
                        <a:satOff val="-50209"/>
                        <a:lumOff val="23543"/>
                      </a:schemeClr>
                    </a:solidFill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Hipertansiyon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DVT/PE (öyküsü) 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3(2)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İmmobilize eden major cerrahi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Bilinen trombojenik mutasyon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İskemik kalp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SVA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Komplike kalp kapak hastalığı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SLE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Migren Aurasız/Auralı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3/2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Meme kanseri mevcut/geçmiş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Vasküler komplikasyonlu diabet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2/3*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  <a:tr h="387331"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Safra kesesi/akut viral hepatit/siroz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lnSpc>
                          <a:spcPts val="6600"/>
                        </a:lnSpc>
                      </a:pPr>
                      <a:r>
                        <a:rPr sz="23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1/3</a:t>
                      </a:r>
                    </a:p>
                  </a:txBody>
                  <a:tcPr marL="67733" marR="67733" marT="67733" marB="67733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684</Words>
  <Application>Microsoft Macintosh PowerPoint</Application>
  <PresentationFormat>Custom</PresentationFormat>
  <Paragraphs>223</Paragraphs>
  <Slides>18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Calibri</vt:lpstr>
      <vt:lpstr>Chalkboard</vt:lpstr>
      <vt:lpstr>Gill Sans</vt:lpstr>
      <vt:lpstr>Helvetica</vt:lpstr>
      <vt:lpstr>Helvetica Light</vt:lpstr>
      <vt:lpstr>Helvetica Neue</vt:lpstr>
      <vt:lpstr>Wingdings</vt:lpstr>
      <vt:lpstr>White</vt:lpstr>
      <vt:lpstr>OKS DIŞI HORMONAL KONTRASEPSİYON</vt:lpstr>
      <vt:lpstr>PowerPoint Presentation</vt:lpstr>
      <vt:lpstr>PowerPoint Presentation</vt:lpstr>
      <vt:lpstr>KHK Kontrendikasyonları</vt:lpstr>
      <vt:lpstr>KHK Kontrendikasyonları</vt:lpstr>
      <vt:lpstr>KHK Kontrendikasyonları</vt:lpstr>
      <vt:lpstr>KHK Kontrendikasyonları</vt:lpstr>
      <vt:lpstr>CYP3A4 İndükleyenler</vt:lpstr>
      <vt:lpstr>KHK Kontrendikasyonları</vt:lpstr>
      <vt:lpstr>Sadece Progestin KS</vt:lpstr>
      <vt:lpstr>Sadece Progestin KS</vt:lpstr>
      <vt:lpstr>Sadece Progestin KS</vt:lpstr>
      <vt:lpstr>Sadece Progestin İçeren Hap</vt:lpstr>
      <vt:lpstr>MPA</vt:lpstr>
      <vt:lpstr>LNG - RIA</vt:lpstr>
      <vt:lpstr>UPA</vt:lpstr>
      <vt:lpstr>KS dışı Endikasyonlar</vt:lpstr>
      <vt:lpstr>Kaynaklar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OKS DIŞI HORMONAL KONTRASEPSİYON</dc:title>
  <cp:lastModifiedBy>Microsoft Office User</cp:lastModifiedBy>
  <cp:revision>10</cp:revision>
  <dcterms:modified xsi:type="dcterms:W3CDTF">2017-01-15T07:41:55Z</dcterms:modified>
</cp:coreProperties>
</file>