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262" r:id="rId2"/>
    <p:sldId id="328" r:id="rId3"/>
    <p:sldId id="257" r:id="rId4"/>
    <p:sldId id="281" r:id="rId5"/>
    <p:sldId id="282" r:id="rId6"/>
    <p:sldId id="327" r:id="rId7"/>
    <p:sldId id="283" r:id="rId8"/>
    <p:sldId id="288" r:id="rId9"/>
    <p:sldId id="314" r:id="rId10"/>
    <p:sldId id="330" r:id="rId11"/>
    <p:sldId id="280" r:id="rId12"/>
    <p:sldId id="296" r:id="rId13"/>
    <p:sldId id="316" r:id="rId14"/>
    <p:sldId id="297" r:id="rId15"/>
    <p:sldId id="308" r:id="rId16"/>
    <p:sldId id="309" r:id="rId17"/>
    <p:sldId id="321" r:id="rId18"/>
    <p:sldId id="312" r:id="rId19"/>
    <p:sldId id="306" r:id="rId20"/>
    <p:sldId id="307" r:id="rId21"/>
    <p:sldId id="305" r:id="rId22"/>
    <p:sldId id="317" r:id="rId23"/>
    <p:sldId id="318" r:id="rId24"/>
    <p:sldId id="301" r:id="rId25"/>
    <p:sldId id="320" r:id="rId26"/>
    <p:sldId id="285" r:id="rId27"/>
    <p:sldId id="286" r:id="rId28"/>
    <p:sldId id="329" r:id="rId29"/>
    <p:sldId id="287" r:id="rId30"/>
    <p:sldId id="302" r:id="rId31"/>
    <p:sldId id="315" r:id="rId32"/>
    <p:sldId id="300" r:id="rId33"/>
    <p:sldId id="322" r:id="rId34"/>
    <p:sldId id="294" r:id="rId35"/>
    <p:sldId id="295" r:id="rId36"/>
    <p:sldId id="298" r:id="rId37"/>
    <p:sldId id="299" r:id="rId38"/>
    <p:sldId id="304" r:id="rId39"/>
    <p:sldId id="323" r:id="rId40"/>
    <p:sldId id="290" r:id="rId41"/>
    <p:sldId id="289" r:id="rId42"/>
    <p:sldId id="291" r:id="rId43"/>
    <p:sldId id="292" r:id="rId44"/>
    <p:sldId id="293" r:id="rId45"/>
    <p:sldId id="326" r:id="rId46"/>
    <p:sldId id="324" r:id="rId47"/>
    <p:sldId id="325" r:id="rId48"/>
    <p:sldId id="331" r:id="rId49"/>
    <p:sldId id="278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7395" autoAdjust="0"/>
  </p:normalViewPr>
  <p:slideViewPr>
    <p:cSldViewPr snapToGrid="0">
      <p:cViewPr>
        <p:scale>
          <a:sx n="76" d="100"/>
          <a:sy n="76" d="100"/>
        </p:scale>
        <p:origin x="-840" y="-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3" d="100"/>
          <a:sy n="63" d="100"/>
        </p:scale>
        <p:origin x="2838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notesMaster" Target="notesMasters/notesMaster1.xml"/><Relationship Id="rId52" Type="http://schemas.openxmlformats.org/officeDocument/2006/relationships/handoutMaster" Target="handoutMasters/handoutMaster1.xml"/><Relationship Id="rId53" Type="http://schemas.openxmlformats.org/officeDocument/2006/relationships/printerSettings" Target="printerSettings/printerSettings1.bin"/><Relationship Id="rId54" Type="http://schemas.openxmlformats.org/officeDocument/2006/relationships/presProps" Target="presProps.xml"/><Relationship Id="rId55" Type="http://schemas.openxmlformats.org/officeDocument/2006/relationships/viewProps" Target="viewProps.xml"/><Relationship Id="rId56" Type="http://schemas.openxmlformats.org/officeDocument/2006/relationships/theme" Target="theme/theme1.xml"/><Relationship Id="rId57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BCE0C-CD74-4A59-802C-6D2F8C15331A}" type="datetimeFigureOut">
              <a:rPr lang="en-US" smtClean="0"/>
              <a:t>1/15/17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8501B-77B5-4365-9881-C6E19A3C1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456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FDEA8-CBB8-46CC-9562-028963DBC55A}" type="datetimeFigureOut">
              <a:rPr lang="en-US" smtClean="0"/>
              <a:t>1/15/17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BD8E7-1312-41F3-99C4-6DA5AF8919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084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Cerrahi</a:t>
            </a:r>
            <a:r>
              <a:rPr lang="en-US" dirty="0" smtClean="0"/>
              <a:t> </a:t>
            </a:r>
            <a:r>
              <a:rPr lang="en-US" dirty="0" err="1" smtClean="0"/>
              <a:t>veya</a:t>
            </a:r>
            <a:r>
              <a:rPr lang="en-US" dirty="0" smtClean="0"/>
              <a:t> </a:t>
            </a:r>
            <a:r>
              <a:rPr lang="en-US" dirty="0" err="1" smtClean="0"/>
              <a:t>radyolojik</a:t>
            </a:r>
            <a:r>
              <a:rPr lang="en-US" dirty="0" smtClean="0"/>
              <a:t> </a:t>
            </a:r>
            <a:r>
              <a:rPr lang="en-US" dirty="0" err="1" smtClean="0"/>
              <a:t>kanıtlardan</a:t>
            </a:r>
            <a:r>
              <a:rPr lang="en-US" dirty="0" smtClean="0"/>
              <a:t> </a:t>
            </a:r>
            <a:r>
              <a:rPr lang="en-US" dirty="0" err="1" smtClean="0"/>
              <a:t>ziyade</a:t>
            </a:r>
            <a:r>
              <a:rPr lang="en-US" dirty="0" smtClean="0"/>
              <a:t> </a:t>
            </a:r>
            <a:r>
              <a:rPr lang="en-US" dirty="0" err="1" smtClean="0"/>
              <a:t>belirti</a:t>
            </a:r>
            <a:r>
              <a:rPr lang="en-US" dirty="0" smtClean="0"/>
              <a:t>/</a:t>
            </a:r>
            <a:r>
              <a:rPr lang="en-US" dirty="0" err="1" smtClean="0"/>
              <a:t>şikayetlerin</a:t>
            </a:r>
            <a:r>
              <a:rPr lang="en-US" dirty="0" smtClean="0"/>
              <a:t> </a:t>
            </a:r>
            <a:r>
              <a:rPr lang="en-US" dirty="0" err="1" smtClean="0"/>
              <a:t>tekrarlamasının</a:t>
            </a:r>
            <a:r>
              <a:rPr lang="en-US" dirty="0" smtClean="0"/>
              <a:t> </a:t>
            </a:r>
            <a:r>
              <a:rPr lang="en-US" dirty="0" err="1" smtClean="0"/>
              <a:t>ya</a:t>
            </a:r>
            <a:r>
              <a:rPr lang="en-US" dirty="0" smtClean="0"/>
              <a:t> da </a:t>
            </a:r>
            <a:r>
              <a:rPr lang="en-US" dirty="0" err="1" smtClean="0"/>
              <a:t>devam</a:t>
            </a:r>
            <a:r>
              <a:rPr lang="en-US" dirty="0" smtClean="0"/>
              <a:t> </a:t>
            </a:r>
            <a:r>
              <a:rPr lang="en-US" dirty="0" err="1" smtClean="0"/>
              <a:t>etmesinin</a:t>
            </a:r>
            <a:r>
              <a:rPr lang="en-US" dirty="0" smtClean="0"/>
              <a:t> </a:t>
            </a:r>
            <a:r>
              <a:rPr lang="en-US" dirty="0" err="1" smtClean="0"/>
              <a:t>temel</a:t>
            </a:r>
            <a:r>
              <a:rPr lang="en-US" dirty="0" smtClean="0"/>
              <a:t> </a:t>
            </a:r>
            <a:r>
              <a:rPr lang="en-US" dirty="0" err="1" smtClean="0"/>
              <a:t>alındığı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takip</a:t>
            </a:r>
            <a:r>
              <a:rPr lang="en-US" dirty="0" smtClean="0"/>
              <a:t> </a:t>
            </a:r>
            <a:r>
              <a:rPr lang="en-US" dirty="0" err="1" smtClean="0"/>
              <a:t>süresinin</a:t>
            </a:r>
            <a:r>
              <a:rPr lang="en-US" dirty="0" smtClean="0"/>
              <a:t>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uzun</a:t>
            </a:r>
            <a:r>
              <a:rPr lang="en-US" dirty="0" smtClean="0"/>
              <a:t> </a:t>
            </a:r>
            <a:r>
              <a:rPr lang="en-US" dirty="0" err="1" smtClean="0"/>
              <a:t>olduğu</a:t>
            </a:r>
            <a:r>
              <a:rPr lang="en-US" dirty="0" smtClean="0"/>
              <a:t> </a:t>
            </a:r>
            <a:r>
              <a:rPr lang="en-US" dirty="0" err="1" smtClean="0"/>
              <a:t>çalışmalarda</a:t>
            </a:r>
            <a:r>
              <a:rPr lang="en-US" dirty="0" smtClean="0"/>
              <a:t> </a:t>
            </a:r>
            <a:r>
              <a:rPr lang="en-US" dirty="0" err="1" smtClean="0"/>
              <a:t>bildirilen</a:t>
            </a:r>
            <a:r>
              <a:rPr lang="en-US" dirty="0" smtClean="0"/>
              <a:t> </a:t>
            </a:r>
            <a:r>
              <a:rPr lang="en-US" dirty="0" err="1" smtClean="0"/>
              <a:t>rekürrens</a:t>
            </a:r>
            <a:r>
              <a:rPr lang="en-US" dirty="0" smtClean="0"/>
              <a:t> </a:t>
            </a:r>
            <a:r>
              <a:rPr lang="en-US" dirty="0" err="1" smtClean="0"/>
              <a:t>oranları</a:t>
            </a:r>
            <a:r>
              <a:rPr lang="en-US" dirty="0" smtClean="0"/>
              <a:t>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yüksek</a:t>
            </a:r>
            <a:r>
              <a:rPr lang="en-US" dirty="0" smtClean="0"/>
              <a:t> </a:t>
            </a:r>
            <a:r>
              <a:rPr lang="en-US" dirty="0" err="1" smtClean="0"/>
              <a:t>seyretmektedir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BD8E7-1312-41F3-99C4-6DA5AF89196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70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BD8E7-1312-41F3-99C4-6DA5AF89196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79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600200"/>
            <a:ext cx="10515600" cy="224028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54659"/>
            <a:ext cx="10515600" cy="1143000"/>
          </a:xfrm>
        </p:spPr>
        <p:txBody>
          <a:bodyPr>
            <a:normAutofit/>
          </a:bodyPr>
          <a:lstStyle>
            <a:lvl1pPr marL="0" indent="0" algn="ctr"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153400" y="0"/>
            <a:ext cx="40386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32813" y="4591761"/>
            <a:ext cx="3125787" cy="1580440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2813" y="1714500"/>
            <a:ext cx="3125787" cy="2877260"/>
          </a:xfrm>
        </p:spPr>
        <p:txBody>
          <a:bodyPr anchor="b"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101584" cy="6857999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57200"/>
            <a:ext cx="1943100" cy="5719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457200"/>
            <a:ext cx="7048500" cy="5719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ictur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4800600"/>
            <a:ext cx="12192000" cy="2057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115656"/>
            <a:ext cx="11125200" cy="9144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6043123"/>
            <a:ext cx="11125200" cy="5715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/>
          </p:nvPr>
        </p:nvSpPr>
        <p:spPr>
          <a:xfrm>
            <a:off x="1" y="1"/>
            <a:ext cx="402336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idx="11"/>
          </p:nvPr>
        </p:nvSpPr>
        <p:spPr>
          <a:xfrm>
            <a:off x="4084320" y="1"/>
            <a:ext cx="402336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/>
          </p:nvPr>
        </p:nvSpPr>
        <p:spPr>
          <a:xfrm>
            <a:off x="8168640" y="1"/>
            <a:ext cx="4023360" cy="4745736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745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04800" y="304800"/>
            <a:ext cx="11582400" cy="6248400"/>
          </a:xfrm>
          <a:prstGeom prst="rect">
            <a:avLst/>
          </a:prstGeom>
          <a:noFill/>
          <a:ln w="508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2514600"/>
            <a:ext cx="10515600" cy="2743200"/>
          </a:xfrm>
        </p:spPr>
        <p:txBody>
          <a:bodyPr anchor="b">
            <a:normAutofit/>
          </a:bodyPr>
          <a:lstStyle>
            <a:lvl1pPr algn="ctr">
              <a:defRPr sz="4400" spc="-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5257800"/>
            <a:ext cx="105156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000" cap="all" spc="5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714500"/>
            <a:ext cx="449580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714500"/>
            <a:ext cx="4495800" cy="44622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1/15/17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7048" y="1733162"/>
            <a:ext cx="4498848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7048" y="2481943"/>
            <a:ext cx="4498848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733162"/>
            <a:ext cx="4498848" cy="68580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481943"/>
            <a:ext cx="4498848" cy="369025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1/15/17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1/15/17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51812" y="1714498"/>
            <a:ext cx="3506788" cy="2880360"/>
          </a:xfrm>
        </p:spPr>
        <p:txBody>
          <a:bodyPr anchor="b">
            <a:normAutofit/>
          </a:bodyPr>
          <a:lstStyle>
            <a:lvl1pPr>
              <a:defRPr sz="3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0352" y="457200"/>
            <a:ext cx="7242111" cy="5715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51812" y="4590288"/>
            <a:ext cx="3514564" cy="1581912"/>
          </a:xfrm>
        </p:spPr>
        <p:txBody>
          <a:bodyPr/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1/15/17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583680"/>
            <a:ext cx="12192000" cy="274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1714500"/>
            <a:ext cx="91440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87908" y="6601556"/>
            <a:ext cx="1534064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37CC0096-1860-4642-9CD2-0079EA5E7CD1}" type="datetimeFigureOut">
              <a:rPr lang="en-US" smtClean="0"/>
              <a:pPr/>
              <a:t>1/15/17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3999" y="6601556"/>
            <a:ext cx="6491381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94499" y="6601556"/>
            <a:ext cx="77350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66151" y="257011"/>
            <a:ext cx="1542060" cy="154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kern="1200" cap="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▪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4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1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2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4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6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1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2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microsoft.com/office/2007/relationships/hdphoto" Target="../media/hdphoto1.wdp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755" y="4940736"/>
            <a:ext cx="11827357" cy="595270"/>
          </a:xfrm>
        </p:spPr>
        <p:txBody>
          <a:bodyPr>
            <a:noAutofit/>
          </a:bodyPr>
          <a:lstStyle/>
          <a:p>
            <a:r>
              <a:rPr lang="en-US" sz="3400" b="1" dirty="0" err="1" smtClean="0"/>
              <a:t>Tekrarlayan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endometrİOZİS</a:t>
            </a:r>
            <a:r>
              <a:rPr lang="en-US" sz="3400" b="1" dirty="0" smtClean="0"/>
              <a:t> DE TEDAVİ YAKLAŞIMLARI</a:t>
            </a:r>
            <a:endParaRPr lang="en-US" sz="3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5555847"/>
            <a:ext cx="11125200" cy="1302153"/>
          </a:xfrm>
        </p:spPr>
        <p:txBody>
          <a:bodyPr>
            <a:normAutofit lnSpcReduction="10000"/>
          </a:bodyPr>
          <a:lstStyle/>
          <a:p>
            <a:pPr algn="r">
              <a:lnSpc>
                <a:spcPct val="120000"/>
              </a:lnSpc>
            </a:pPr>
            <a:r>
              <a:rPr lang="en-US" sz="2400" b="1" dirty="0" err="1" smtClean="0"/>
              <a:t>Dr.ERCAN</a:t>
            </a:r>
            <a:r>
              <a:rPr lang="en-US" sz="2400" b="1" dirty="0" smtClean="0"/>
              <a:t> BAŞTU, </a:t>
            </a:r>
            <a:r>
              <a:rPr lang="en-US" sz="2400" b="1" smtClean="0"/>
              <a:t>M.sC.</a:t>
            </a:r>
            <a:endParaRPr lang="en-US" sz="2400" b="1" dirty="0" smtClean="0"/>
          </a:p>
          <a:p>
            <a:pPr algn="r">
              <a:lnSpc>
                <a:spcPct val="120000"/>
              </a:lnSpc>
            </a:pPr>
            <a:r>
              <a:rPr lang="en-US" sz="2400" b="1" dirty="0" err="1" smtClean="0"/>
              <a:t>KadIN</a:t>
            </a:r>
            <a:r>
              <a:rPr lang="en-US" sz="2400" b="1" dirty="0" smtClean="0"/>
              <a:t> HASTALIKLARI VE DOĞUM </a:t>
            </a:r>
            <a:r>
              <a:rPr lang="en-US" sz="2400" b="1" dirty="0" err="1" smtClean="0"/>
              <a:t>AnabİLİM</a:t>
            </a:r>
            <a:r>
              <a:rPr lang="en-US" sz="2400" b="1" dirty="0" smtClean="0"/>
              <a:t> DALI</a:t>
            </a:r>
          </a:p>
          <a:p>
            <a:pPr algn="r">
              <a:lnSpc>
                <a:spcPct val="120000"/>
              </a:lnSpc>
            </a:pPr>
            <a:r>
              <a:rPr lang="en-US" sz="2400" b="1" dirty="0" smtClean="0"/>
              <a:t>İ.Ü. İSTANBUL TIP FAKÜLTESİ</a:t>
            </a:r>
          </a:p>
        </p:txBody>
      </p:sp>
      <p:pic>
        <p:nvPicPr>
          <p:cNvPr id="6" name="Picture 5" descr="Screen Shot 2017-01-10 at 11.17.0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287" y="479241"/>
            <a:ext cx="12222287" cy="240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68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Rekkürrensİ</a:t>
            </a:r>
            <a:r>
              <a:rPr lang="en-US" dirty="0" smtClean="0"/>
              <a:t> </a:t>
            </a:r>
            <a:r>
              <a:rPr lang="en-US" dirty="0" err="1" smtClean="0"/>
              <a:t>azaltmak</a:t>
            </a:r>
            <a:r>
              <a:rPr lang="en-US" dirty="0" smtClean="0"/>
              <a:t> </a:t>
            </a:r>
            <a:r>
              <a:rPr lang="en-US" dirty="0" err="1" smtClean="0"/>
              <a:t>İçİn</a:t>
            </a:r>
            <a:r>
              <a:rPr lang="en-US" dirty="0" smtClean="0"/>
              <a:t> ne </a:t>
            </a:r>
            <a:r>
              <a:rPr lang="en-US" dirty="0" err="1" smtClean="0"/>
              <a:t>yapmalI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Preop </a:t>
            </a:r>
            <a:r>
              <a:rPr lang="en-US" dirty="0" err="1" smtClean="0"/>
              <a:t>medikal</a:t>
            </a:r>
            <a:r>
              <a:rPr lang="en-US" dirty="0" smtClean="0"/>
              <a:t> </a:t>
            </a:r>
            <a:r>
              <a:rPr lang="en-US" dirty="0" err="1" smtClean="0"/>
              <a:t>tedavi</a:t>
            </a:r>
            <a:r>
              <a:rPr lang="en-US" dirty="0" smtClean="0"/>
              <a:t> </a:t>
            </a:r>
            <a:r>
              <a:rPr lang="en-US" dirty="0" err="1" smtClean="0"/>
              <a:t>rekkürens</a:t>
            </a:r>
            <a:r>
              <a:rPr lang="en-US" dirty="0" smtClean="0"/>
              <a:t> </a:t>
            </a:r>
            <a:r>
              <a:rPr lang="en-US" dirty="0" err="1" smtClean="0"/>
              <a:t>riskini</a:t>
            </a:r>
            <a:r>
              <a:rPr lang="en-US" dirty="0" smtClean="0"/>
              <a:t> </a:t>
            </a:r>
            <a:r>
              <a:rPr lang="en-US" dirty="0" err="1" smtClean="0"/>
              <a:t>arttırabilir</a:t>
            </a:r>
            <a:r>
              <a:rPr lang="en-US" dirty="0"/>
              <a:t> </a:t>
            </a:r>
            <a:r>
              <a:rPr lang="en-US" dirty="0" smtClean="0"/>
              <a:t>(Koga )</a:t>
            </a:r>
          </a:p>
          <a:p>
            <a:pPr lvl="1"/>
            <a:r>
              <a:rPr lang="en-US" dirty="0" smtClean="0"/>
              <a:t>224 hasta 2 </a:t>
            </a:r>
            <a:r>
              <a:rPr lang="en-US" dirty="0" err="1" smtClean="0"/>
              <a:t>yıllık</a:t>
            </a:r>
            <a:r>
              <a:rPr lang="en-US" dirty="0" smtClean="0"/>
              <a:t> </a:t>
            </a:r>
            <a:r>
              <a:rPr lang="en-US" dirty="0" err="1" smtClean="0"/>
              <a:t>takip</a:t>
            </a:r>
            <a:r>
              <a:rPr lang="en-US" dirty="0" smtClean="0"/>
              <a:t>, 65 hasta </a:t>
            </a:r>
            <a:r>
              <a:rPr lang="en-US" dirty="0" err="1" smtClean="0"/>
              <a:t>preop</a:t>
            </a:r>
            <a:r>
              <a:rPr lang="en-US" dirty="0" smtClean="0"/>
              <a:t> </a:t>
            </a:r>
            <a:r>
              <a:rPr lang="en-US" dirty="0" err="1" smtClean="0"/>
              <a:t>medikal</a:t>
            </a:r>
            <a:r>
              <a:rPr lang="en-US" dirty="0" smtClean="0"/>
              <a:t> </a:t>
            </a:r>
            <a:r>
              <a:rPr lang="en-US" dirty="0" err="1" smtClean="0"/>
              <a:t>tedavi</a:t>
            </a:r>
            <a:r>
              <a:rPr lang="en-US" dirty="0" smtClean="0"/>
              <a:t> </a:t>
            </a:r>
            <a:r>
              <a:rPr lang="en-US" dirty="0" err="1" smtClean="0"/>
              <a:t>almış</a:t>
            </a:r>
            <a:r>
              <a:rPr lang="en-US" dirty="0" smtClean="0"/>
              <a:t>. Bu </a:t>
            </a:r>
            <a:r>
              <a:rPr lang="en-US" dirty="0" err="1" smtClean="0"/>
              <a:t>grupta</a:t>
            </a:r>
            <a:r>
              <a:rPr lang="en-US" dirty="0" smtClean="0"/>
              <a:t> </a:t>
            </a:r>
            <a:r>
              <a:rPr lang="en-US" dirty="0" err="1" smtClean="0"/>
              <a:t>rekkürrens</a:t>
            </a:r>
            <a:r>
              <a:rPr lang="en-US" dirty="0" smtClean="0"/>
              <a:t>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fazla</a:t>
            </a:r>
            <a:endParaRPr lang="en-US" dirty="0" smtClean="0"/>
          </a:p>
          <a:p>
            <a:r>
              <a:rPr lang="en-US" dirty="0"/>
              <a:t>Preop </a:t>
            </a:r>
            <a:r>
              <a:rPr lang="en-US" dirty="0" err="1"/>
              <a:t>medikal</a:t>
            </a:r>
            <a:r>
              <a:rPr lang="en-US" dirty="0"/>
              <a:t> </a:t>
            </a:r>
            <a:r>
              <a:rPr lang="en-US" dirty="0" err="1"/>
              <a:t>tedavi</a:t>
            </a:r>
            <a:r>
              <a:rPr lang="en-US" dirty="0"/>
              <a:t> </a:t>
            </a:r>
            <a:r>
              <a:rPr lang="en-US" dirty="0" err="1"/>
              <a:t>rekkürens</a:t>
            </a:r>
            <a:r>
              <a:rPr lang="en-US" dirty="0"/>
              <a:t> </a:t>
            </a:r>
            <a:r>
              <a:rPr lang="en-US" dirty="0" err="1"/>
              <a:t>riskini</a:t>
            </a:r>
            <a:r>
              <a:rPr lang="en-US" dirty="0"/>
              <a:t> </a:t>
            </a:r>
            <a:r>
              <a:rPr lang="en-US" dirty="0" err="1" smtClean="0"/>
              <a:t>değiştirmez</a:t>
            </a:r>
            <a:r>
              <a:rPr lang="en-US" dirty="0" smtClean="0"/>
              <a:t> (</a:t>
            </a:r>
            <a:r>
              <a:rPr lang="en-US" dirty="0" err="1" smtClean="0"/>
              <a:t>Muzzi</a:t>
            </a:r>
            <a:r>
              <a:rPr lang="en-US" dirty="0" smtClean="0"/>
              <a:t>)</a:t>
            </a:r>
          </a:p>
          <a:p>
            <a:r>
              <a:rPr lang="en-US" dirty="0" smtClean="0"/>
              <a:t>Postop 6 ay </a:t>
            </a:r>
            <a:r>
              <a:rPr lang="en-US" dirty="0" err="1" smtClean="0"/>
              <a:t>GnRH</a:t>
            </a:r>
            <a:r>
              <a:rPr lang="en-US" dirty="0" smtClean="0"/>
              <a:t> agonist </a:t>
            </a:r>
            <a:r>
              <a:rPr lang="en-US" dirty="0" err="1" smtClean="0"/>
              <a:t>kullanımı</a:t>
            </a:r>
            <a:r>
              <a:rPr lang="en-US" smtClean="0"/>
              <a:t> 12. </a:t>
            </a:r>
            <a:r>
              <a:rPr lang="en-US" dirty="0" err="1" smtClean="0"/>
              <a:t>ve</a:t>
            </a:r>
            <a:r>
              <a:rPr lang="en-US" dirty="0" smtClean="0"/>
              <a:t> 24. </a:t>
            </a:r>
            <a:r>
              <a:rPr lang="en-US" dirty="0" err="1" smtClean="0"/>
              <a:t>aylardaki</a:t>
            </a:r>
            <a:r>
              <a:rPr lang="en-US" dirty="0" smtClean="0"/>
              <a:t> </a:t>
            </a:r>
            <a:r>
              <a:rPr lang="en-US" dirty="0" err="1" smtClean="0"/>
              <a:t>ağrıyı</a:t>
            </a:r>
            <a:r>
              <a:rPr lang="en-US" dirty="0" smtClean="0"/>
              <a:t> </a:t>
            </a:r>
            <a:r>
              <a:rPr lang="en-US" dirty="0" err="1" smtClean="0"/>
              <a:t>azaltır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öteler</a:t>
            </a:r>
            <a:r>
              <a:rPr lang="en-US" dirty="0" smtClean="0"/>
              <a:t> </a:t>
            </a:r>
            <a:r>
              <a:rPr lang="en-US" dirty="0" err="1" smtClean="0"/>
              <a:t>ama</a:t>
            </a:r>
            <a:r>
              <a:rPr lang="en-US" dirty="0" smtClean="0"/>
              <a:t> </a:t>
            </a:r>
            <a:r>
              <a:rPr lang="en-US" dirty="0" err="1" smtClean="0"/>
              <a:t>rekkürrensi</a:t>
            </a:r>
            <a:r>
              <a:rPr lang="en-US" dirty="0" smtClean="0"/>
              <a:t> </a:t>
            </a:r>
            <a:r>
              <a:rPr lang="en-US" dirty="0" err="1" smtClean="0"/>
              <a:t>engellemez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/>
              <a:t>J</a:t>
            </a:r>
            <a:r>
              <a:rPr lang="en-US" dirty="0" err="1" smtClean="0"/>
              <a:t>ee</a:t>
            </a:r>
            <a:r>
              <a:rPr lang="en-US" dirty="0" smtClean="0"/>
              <a:t>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490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Tekrarlayan</a:t>
            </a:r>
            <a:r>
              <a:rPr lang="en-US" dirty="0" smtClean="0"/>
              <a:t> </a:t>
            </a:r>
            <a:r>
              <a:rPr lang="en-US" dirty="0" err="1" smtClean="0"/>
              <a:t>EndometrİOZİS</a:t>
            </a:r>
            <a:r>
              <a:rPr lang="en-US" dirty="0" smtClean="0"/>
              <a:t> ne </a:t>
            </a:r>
            <a:r>
              <a:rPr lang="en-US" dirty="0" err="1" smtClean="0"/>
              <a:t>demek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Endometrioma?</a:t>
            </a:r>
          </a:p>
          <a:p>
            <a:r>
              <a:rPr lang="en-US" dirty="0" err="1" smtClean="0"/>
              <a:t>Ağrı</a:t>
            </a:r>
            <a:r>
              <a:rPr lang="en-US" dirty="0" smtClean="0"/>
              <a:t>?</a:t>
            </a:r>
          </a:p>
          <a:p>
            <a:pPr marL="45720" indent="0">
              <a:buNone/>
            </a:pPr>
            <a:r>
              <a:rPr lang="en-US" dirty="0"/>
              <a:t>	</a:t>
            </a:r>
            <a:r>
              <a:rPr lang="en-US" dirty="0" smtClean="0"/>
              <a:t>(</a:t>
            </a:r>
            <a:r>
              <a:rPr lang="en-US" dirty="0" err="1" smtClean="0"/>
              <a:t>Disparoni</a:t>
            </a:r>
            <a:r>
              <a:rPr lang="en-US" dirty="0" smtClean="0"/>
              <a:t>, </a:t>
            </a:r>
            <a:r>
              <a:rPr lang="en-US" dirty="0" err="1" smtClean="0"/>
              <a:t>dismenore</a:t>
            </a:r>
            <a:r>
              <a:rPr lang="en-US" dirty="0" smtClean="0"/>
              <a:t>, </a:t>
            </a:r>
            <a:r>
              <a:rPr lang="en-US" dirty="0" err="1" smtClean="0"/>
              <a:t>dizüri</a:t>
            </a:r>
            <a:r>
              <a:rPr lang="en-US" dirty="0"/>
              <a:t> </a:t>
            </a:r>
            <a:r>
              <a:rPr lang="en-US" dirty="0" err="1" smtClean="0"/>
              <a:t>veya</a:t>
            </a:r>
            <a:r>
              <a:rPr lang="en-US" dirty="0" smtClean="0"/>
              <a:t> </a:t>
            </a:r>
            <a:r>
              <a:rPr lang="en-US" dirty="0" err="1" smtClean="0"/>
              <a:t>diskezya</a:t>
            </a:r>
            <a:r>
              <a:rPr lang="en-US" dirty="0" smtClean="0"/>
              <a:t>)</a:t>
            </a:r>
          </a:p>
          <a:p>
            <a:r>
              <a:rPr lang="en-US" dirty="0" smtClean="0"/>
              <a:t>İnfertilite?</a:t>
            </a:r>
          </a:p>
        </p:txBody>
      </p:sp>
    </p:spTree>
    <p:extLst>
      <p:ext uri="{BB962C8B-B14F-4D97-AF65-F5344CB8AC3E}">
        <p14:creationId xmlns:p14="http://schemas.microsoft.com/office/powerpoint/2010/main" val="1257350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1429" y="1537463"/>
            <a:ext cx="27376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ENDOMETRİOMA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578529" y="1621021"/>
            <a:ext cx="937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AĞRI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584848" y="1554174"/>
            <a:ext cx="2823982" cy="551481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511687" y="1504040"/>
            <a:ext cx="1119567" cy="635038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751948" y="2256059"/>
            <a:ext cx="568138" cy="11698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305974" y="2389750"/>
            <a:ext cx="501298" cy="10361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17489" y="3709962"/>
            <a:ext cx="11912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Medikal 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2272554" y="3693251"/>
            <a:ext cx="1096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Cerrahi </a:t>
            </a:r>
            <a:endParaRPr lang="en-US" sz="2400" dirty="0"/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4162789" y="2258055"/>
            <a:ext cx="568138" cy="11698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793159" y="3693251"/>
            <a:ext cx="11912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Medikal 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5230216" y="2239347"/>
            <a:ext cx="586858" cy="11383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365905" y="3695247"/>
            <a:ext cx="1096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Cerrahi </a:t>
            </a:r>
            <a:endParaRPr lang="en-US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7201990" y="1637732"/>
            <a:ext cx="20617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  İNFERTİLİTE</a:t>
            </a:r>
            <a:endParaRPr lang="en-US" sz="2800" dirty="0"/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7490081" y="2243339"/>
            <a:ext cx="568138" cy="11698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8808156" y="2191209"/>
            <a:ext cx="586858" cy="11383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7003482" y="1572882"/>
            <a:ext cx="2823982" cy="551481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7235410" y="3760098"/>
            <a:ext cx="578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IVF</a:t>
            </a:r>
            <a:endParaRPr lang="en-US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9324154" y="3709963"/>
            <a:ext cx="11031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Cerrahİ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1634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Endometrİoma </a:t>
            </a:r>
            <a:r>
              <a:rPr lang="en-US" dirty="0" err="1"/>
              <a:t>medİkal</a:t>
            </a:r>
            <a:r>
              <a:rPr lang="en-US" dirty="0"/>
              <a:t> </a:t>
            </a:r>
            <a:r>
              <a:rPr lang="en-US" dirty="0" err="1" smtClean="0"/>
              <a:t>YaklaşIm</a:t>
            </a:r>
            <a:endParaRPr lang="en-US" dirty="0"/>
          </a:p>
        </p:txBody>
      </p:sp>
      <p:pic>
        <p:nvPicPr>
          <p:cNvPr id="7" name="Picture 6" descr="Screen Shot 2017-01-10 at 3.32.5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29" y="1771869"/>
            <a:ext cx="10892735" cy="4719756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V="1">
            <a:off x="1152987" y="5782194"/>
            <a:ext cx="9959132" cy="50135"/>
          </a:xfrm>
          <a:prstGeom prst="line">
            <a:avLst/>
          </a:prstGeom>
          <a:ln w="57150" cmpd="sng"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300779" y="4812925"/>
            <a:ext cx="6282943" cy="33423"/>
          </a:xfrm>
          <a:prstGeom prst="line">
            <a:avLst/>
          </a:prstGeom>
          <a:ln w="57150" cmpd="sng"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8271427" y="4578963"/>
            <a:ext cx="1955065" cy="0"/>
          </a:xfrm>
          <a:prstGeom prst="line">
            <a:avLst/>
          </a:prstGeom>
          <a:ln w="57150" cmpd="sng"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Content Placeholder 3" descr="Screen Shot 2017-01-10 at 3.16.37 PM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506" b="-12506"/>
          <a:stretch>
            <a:fillRect/>
          </a:stretch>
        </p:blipFill>
        <p:spPr>
          <a:xfrm>
            <a:off x="7820258" y="1383500"/>
            <a:ext cx="4120909" cy="2008943"/>
          </a:xfrm>
        </p:spPr>
      </p:pic>
      <p:sp>
        <p:nvSpPr>
          <p:cNvPr id="19" name="Rectangle 18"/>
          <p:cNvSpPr/>
          <p:nvPr/>
        </p:nvSpPr>
        <p:spPr>
          <a:xfrm>
            <a:off x="7552899" y="1687866"/>
            <a:ext cx="4511688" cy="1604308"/>
          </a:xfrm>
          <a:prstGeom prst="rect">
            <a:avLst/>
          </a:prstGeom>
          <a:noFill/>
          <a:ln w="57150" cmpd="sng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56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Endometrİoma </a:t>
            </a:r>
            <a:r>
              <a:rPr lang="en-US" dirty="0" err="1" smtClean="0"/>
              <a:t>medİkal</a:t>
            </a:r>
            <a:r>
              <a:rPr lang="en-US" dirty="0" smtClean="0"/>
              <a:t> </a:t>
            </a:r>
            <a:r>
              <a:rPr lang="en-US" dirty="0" err="1" smtClean="0"/>
              <a:t>YaklaşIm</a:t>
            </a:r>
            <a:r>
              <a:rPr lang="en-US" dirty="0" smtClean="0"/>
              <a:t>-OKS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prstClr val="black"/>
                </a:solidFill>
              </a:rPr>
              <a:t>Post </a:t>
            </a:r>
            <a:r>
              <a:rPr lang="en-US" dirty="0" err="1">
                <a:solidFill>
                  <a:prstClr val="black"/>
                </a:solidFill>
              </a:rPr>
              <a:t>operatif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medikal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tedavinin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amacı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overyan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aktiviteyi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suprese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etmektir</a:t>
            </a:r>
            <a:r>
              <a:rPr lang="en-US" dirty="0">
                <a:solidFill>
                  <a:prstClr val="black"/>
                </a:solidFill>
              </a:rPr>
              <a:t> </a:t>
            </a:r>
            <a:endParaRPr lang="en-US" dirty="0" smtClean="0"/>
          </a:p>
          <a:p>
            <a:r>
              <a:rPr lang="en-US" dirty="0" err="1" smtClean="0"/>
              <a:t>Özellikle</a:t>
            </a:r>
            <a:r>
              <a:rPr lang="en-US" dirty="0" smtClean="0"/>
              <a:t> </a:t>
            </a:r>
            <a:r>
              <a:rPr lang="en-US" dirty="0"/>
              <a:t>endometrioma </a:t>
            </a:r>
            <a:r>
              <a:rPr lang="en-US" dirty="0" err="1"/>
              <a:t>cerrahisinin</a:t>
            </a:r>
            <a:r>
              <a:rPr lang="en-US" dirty="0"/>
              <a:t> </a:t>
            </a:r>
            <a:r>
              <a:rPr lang="en-US" dirty="0" err="1"/>
              <a:t>hemen</a:t>
            </a:r>
            <a:r>
              <a:rPr lang="en-US" dirty="0"/>
              <a:t> </a:t>
            </a:r>
            <a:r>
              <a:rPr lang="en-US" dirty="0" err="1"/>
              <a:t>sonrası</a:t>
            </a:r>
            <a:r>
              <a:rPr lang="en-US" dirty="0"/>
              <a:t> KOK </a:t>
            </a:r>
            <a:r>
              <a:rPr lang="en-US" dirty="0" err="1"/>
              <a:t>başlamak</a:t>
            </a:r>
            <a:r>
              <a:rPr lang="en-US" dirty="0"/>
              <a:t> </a:t>
            </a:r>
            <a:r>
              <a:rPr lang="en-US" dirty="0" err="1" smtClean="0"/>
              <a:t>nüks</a:t>
            </a:r>
            <a:r>
              <a:rPr lang="en-US" dirty="0" smtClean="0"/>
              <a:t> </a:t>
            </a:r>
            <a:r>
              <a:rPr lang="en-US" dirty="0" err="1" smtClean="0"/>
              <a:t>oranlarını</a:t>
            </a:r>
            <a:r>
              <a:rPr lang="en-US" dirty="0" smtClean="0"/>
              <a:t> </a:t>
            </a:r>
            <a:r>
              <a:rPr lang="en-US" dirty="0" err="1"/>
              <a:t>belirgin</a:t>
            </a:r>
            <a:r>
              <a:rPr lang="en-US" dirty="0"/>
              <a:t> </a:t>
            </a:r>
            <a:r>
              <a:rPr lang="en-US" dirty="0" err="1"/>
              <a:t>oranda</a:t>
            </a:r>
            <a:r>
              <a:rPr lang="en-US" dirty="0"/>
              <a:t> </a:t>
            </a:r>
            <a:r>
              <a:rPr lang="en-US" dirty="0" err="1" smtClean="0"/>
              <a:t>azaltmaktadır</a:t>
            </a:r>
            <a:r>
              <a:rPr lang="en-US" dirty="0" smtClean="0"/>
              <a:t>     </a:t>
            </a:r>
            <a:r>
              <a:rPr lang="en-US" sz="1800" dirty="0"/>
              <a:t>(</a:t>
            </a:r>
            <a:r>
              <a:rPr lang="en-US" sz="1800" dirty="0" err="1"/>
              <a:t>Muzii</a:t>
            </a:r>
            <a:r>
              <a:rPr lang="en-US" sz="1800" dirty="0"/>
              <a:t> </a:t>
            </a:r>
            <a:r>
              <a:rPr lang="en-US" sz="1800" dirty="0" err="1"/>
              <a:t>ve</a:t>
            </a:r>
            <a:r>
              <a:rPr lang="en-US" sz="1800" dirty="0"/>
              <a:t> ark. 2000; </a:t>
            </a:r>
            <a:r>
              <a:rPr lang="en-US" sz="1800" dirty="0" err="1"/>
              <a:t>Vercellini</a:t>
            </a:r>
            <a:r>
              <a:rPr lang="en-US" sz="1800" dirty="0"/>
              <a:t> </a:t>
            </a:r>
            <a:r>
              <a:rPr lang="en-US" sz="1800" dirty="0" err="1"/>
              <a:t>ve</a:t>
            </a:r>
            <a:r>
              <a:rPr lang="en-US" sz="1800" dirty="0"/>
              <a:t> ark</a:t>
            </a:r>
            <a:r>
              <a:rPr lang="en-US" sz="1800" dirty="0" smtClean="0"/>
              <a:t>.</a:t>
            </a:r>
            <a:r>
              <a:rPr lang="is-IS" sz="1800" dirty="0" smtClean="0"/>
              <a:t>2010</a:t>
            </a:r>
            <a:r>
              <a:rPr lang="is-IS" sz="1800" dirty="0"/>
              <a:t>, 2011)</a:t>
            </a:r>
            <a:r>
              <a:rPr lang="is-IS" sz="1800" dirty="0" smtClean="0"/>
              <a:t>.</a:t>
            </a:r>
          </a:p>
          <a:p>
            <a:r>
              <a:rPr lang="en-US" dirty="0" smtClean="0"/>
              <a:t>Endometrioma </a:t>
            </a:r>
            <a:r>
              <a:rPr lang="en-US" dirty="0" err="1" smtClean="0"/>
              <a:t>cerrahisi</a:t>
            </a:r>
            <a:r>
              <a:rPr lang="en-US" dirty="0" smtClean="0"/>
              <a:t> </a:t>
            </a:r>
            <a:r>
              <a:rPr lang="en-US" dirty="0" err="1" smtClean="0"/>
              <a:t>sonrası</a:t>
            </a:r>
            <a:r>
              <a:rPr lang="en-US" dirty="0" smtClean="0"/>
              <a:t> </a:t>
            </a:r>
            <a:r>
              <a:rPr lang="en-US" dirty="0" err="1" smtClean="0"/>
              <a:t>rekkürrens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en </a:t>
            </a:r>
            <a:r>
              <a:rPr lang="en-US" dirty="0" err="1" smtClean="0"/>
              <a:t>önemli</a:t>
            </a:r>
            <a:r>
              <a:rPr lang="en-US" dirty="0" smtClean="0"/>
              <a:t> </a:t>
            </a:r>
            <a:r>
              <a:rPr lang="en-US" dirty="0" err="1" smtClean="0"/>
              <a:t>parametrelerden</a:t>
            </a:r>
            <a:r>
              <a:rPr lang="en-US" dirty="0" smtClean="0"/>
              <a:t> </a:t>
            </a:r>
            <a:r>
              <a:rPr lang="en-US" dirty="0" err="1" smtClean="0"/>
              <a:t>birisi</a:t>
            </a:r>
            <a:r>
              <a:rPr lang="en-US" dirty="0" smtClean="0"/>
              <a:t> </a:t>
            </a:r>
            <a:r>
              <a:rPr lang="en-US" dirty="0" err="1" smtClean="0"/>
              <a:t>yaş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14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208" y="1531359"/>
            <a:ext cx="10162184" cy="34653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889" y="1145014"/>
            <a:ext cx="11134689" cy="537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093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116"/>
            <a:ext cx="12092160" cy="432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20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1429" y="1537463"/>
            <a:ext cx="27376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ENDOMETRİOMA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578529" y="1621021"/>
            <a:ext cx="937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AĞRI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584848" y="1554174"/>
            <a:ext cx="2823982" cy="551481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511687" y="1504040"/>
            <a:ext cx="1119567" cy="635038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751948" y="2256059"/>
            <a:ext cx="568138" cy="11698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305974" y="2389750"/>
            <a:ext cx="501298" cy="10361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17489" y="3709962"/>
            <a:ext cx="11912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Medikal 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2272554" y="3693251"/>
            <a:ext cx="142378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800000"/>
                </a:solidFill>
              </a:rPr>
              <a:t>Cerrahi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4162789" y="2258055"/>
            <a:ext cx="568138" cy="11698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793159" y="3693251"/>
            <a:ext cx="11912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Medikal 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5230216" y="2239347"/>
            <a:ext cx="586858" cy="11383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365905" y="3695247"/>
            <a:ext cx="1096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Cerrahi </a:t>
            </a:r>
            <a:endParaRPr lang="en-US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7201990" y="1637732"/>
            <a:ext cx="20617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  İNFERTİLİTE</a:t>
            </a:r>
            <a:endParaRPr lang="en-US" sz="2800" dirty="0"/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7490081" y="2243339"/>
            <a:ext cx="568138" cy="11698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8808156" y="2191209"/>
            <a:ext cx="586858" cy="11383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7003482" y="1572882"/>
            <a:ext cx="2823982" cy="551481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7235410" y="3760098"/>
            <a:ext cx="578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IVF</a:t>
            </a:r>
            <a:endParaRPr lang="en-US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9324154" y="3709963"/>
            <a:ext cx="11031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Cerrahİ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238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Endometrİoma </a:t>
            </a:r>
            <a:r>
              <a:rPr lang="en-US" dirty="0" err="1"/>
              <a:t>cerrahİ</a:t>
            </a:r>
            <a:r>
              <a:rPr lang="en-US" dirty="0"/>
              <a:t> </a:t>
            </a:r>
            <a:r>
              <a:rPr lang="en-US" dirty="0" err="1" smtClean="0"/>
              <a:t>YaklaşIm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63700"/>
            <a:ext cx="12192000" cy="35169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8700" y="1765300"/>
            <a:ext cx="75819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51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Endometrİoma </a:t>
            </a:r>
            <a:r>
              <a:rPr lang="en-US" dirty="0" err="1"/>
              <a:t>cerrahİ</a:t>
            </a:r>
            <a:r>
              <a:rPr lang="en-US" dirty="0"/>
              <a:t> </a:t>
            </a:r>
            <a:r>
              <a:rPr lang="en-US" dirty="0" err="1" smtClean="0"/>
              <a:t>YaklaşIm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700" y="1727200"/>
            <a:ext cx="96266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72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Endometriozis</a:t>
            </a:r>
            <a:r>
              <a:rPr lang="en-US" dirty="0" smtClean="0"/>
              <a:t> </a:t>
            </a:r>
            <a:r>
              <a:rPr lang="en-US" dirty="0" err="1" smtClean="0"/>
              <a:t>rekürensine</a:t>
            </a:r>
            <a:r>
              <a:rPr lang="en-US" dirty="0" smtClean="0"/>
              <a:t> </a:t>
            </a:r>
            <a:r>
              <a:rPr lang="en-US" dirty="0" err="1" smtClean="0"/>
              <a:t>giriş</a:t>
            </a:r>
            <a:endParaRPr lang="en-US" dirty="0" smtClean="0"/>
          </a:p>
          <a:p>
            <a:r>
              <a:rPr lang="en-US" dirty="0" err="1" smtClean="0"/>
              <a:t>Tekrarlama</a:t>
            </a:r>
            <a:r>
              <a:rPr lang="en-US" dirty="0" smtClean="0"/>
              <a:t> </a:t>
            </a:r>
            <a:r>
              <a:rPr lang="en-US" dirty="0" err="1" smtClean="0"/>
              <a:t>sıklığı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risk </a:t>
            </a:r>
            <a:r>
              <a:rPr lang="en-US" dirty="0" err="1" smtClean="0"/>
              <a:t>faktörleri</a:t>
            </a:r>
            <a:endParaRPr lang="en-US" dirty="0" smtClean="0"/>
          </a:p>
          <a:p>
            <a:r>
              <a:rPr lang="en-US" dirty="0" err="1" smtClean="0"/>
              <a:t>Tedavi</a:t>
            </a:r>
            <a:endParaRPr lang="en-US" dirty="0" smtClean="0"/>
          </a:p>
          <a:p>
            <a:pPr lvl="1">
              <a:buFont typeface="Wingdings" charset="2"/>
              <a:buChar char="Ø"/>
            </a:pPr>
            <a:r>
              <a:rPr lang="en-US" sz="2800" dirty="0" smtClean="0"/>
              <a:t>Endometrioma</a:t>
            </a:r>
          </a:p>
          <a:p>
            <a:pPr lvl="1">
              <a:buFont typeface="Wingdings" charset="2"/>
              <a:buChar char="Ø"/>
            </a:pPr>
            <a:r>
              <a:rPr lang="en-US" sz="2800" dirty="0" err="1" smtClean="0"/>
              <a:t>Ağrı</a:t>
            </a:r>
            <a:endParaRPr lang="en-US" sz="2800" dirty="0" smtClean="0"/>
          </a:p>
          <a:p>
            <a:pPr lvl="1">
              <a:buFont typeface="Wingdings" charset="2"/>
              <a:buChar char="Ø"/>
            </a:pPr>
            <a:r>
              <a:rPr lang="en-US" sz="2800" dirty="0" smtClean="0"/>
              <a:t>İnfertilite</a:t>
            </a:r>
          </a:p>
          <a:p>
            <a:r>
              <a:rPr lang="en-US" dirty="0" err="1" smtClean="0"/>
              <a:t>Özet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82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6364862" cy="37935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967" y="636918"/>
            <a:ext cx="6640412" cy="36607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5452" y="1608868"/>
            <a:ext cx="6427396" cy="37722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2149" y="2310088"/>
            <a:ext cx="5528195" cy="353921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655" y="5247424"/>
            <a:ext cx="11908631" cy="835578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7669869" y="5598367"/>
            <a:ext cx="2656882" cy="16712"/>
          </a:xfrm>
          <a:prstGeom prst="line">
            <a:avLst/>
          </a:prstGeom>
          <a:ln w="76200" cmpd="sng"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567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08" y="328791"/>
            <a:ext cx="8421818" cy="3045119"/>
          </a:xfrm>
          <a:prstGeom prst="rect">
            <a:avLst/>
          </a:prstGeom>
        </p:spPr>
      </p:pic>
      <p:pic>
        <p:nvPicPr>
          <p:cNvPr id="6" name="Picture 5" descr="Screen Shot 2017-01-09 at 10.16.5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15" y="3709963"/>
            <a:ext cx="8008528" cy="1721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66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7-01-10 at 3.50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525" b="-18525"/>
          <a:stretch>
            <a:fillRect/>
          </a:stretch>
        </p:blipFill>
        <p:spPr>
          <a:xfrm>
            <a:off x="618269" y="955438"/>
            <a:ext cx="10701052" cy="5216763"/>
          </a:xfrm>
        </p:spPr>
      </p:pic>
    </p:spTree>
    <p:extLst>
      <p:ext uri="{BB962C8B-B14F-4D97-AF65-F5344CB8AC3E}">
        <p14:creationId xmlns:p14="http://schemas.microsoft.com/office/powerpoint/2010/main" val="3430180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300" y="2006639"/>
            <a:ext cx="113792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36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7-01-09 at 10.33.3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0395"/>
            <a:ext cx="10226492" cy="309977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55139"/>
            <a:ext cx="9918700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48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1429" y="1537463"/>
            <a:ext cx="27376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ENDOMETRİOMA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578529" y="1621021"/>
            <a:ext cx="937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AĞRI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584848" y="1554174"/>
            <a:ext cx="2823982" cy="551481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511687" y="1504040"/>
            <a:ext cx="1119567" cy="635038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751948" y="2256059"/>
            <a:ext cx="568138" cy="11698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305974" y="2389750"/>
            <a:ext cx="501298" cy="10361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17489" y="3709962"/>
            <a:ext cx="11912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Medikal 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2272554" y="3693251"/>
            <a:ext cx="1096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Cerrahi </a:t>
            </a:r>
            <a:endParaRPr lang="en-US" sz="2400" dirty="0"/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4162789" y="2258055"/>
            <a:ext cx="568138" cy="11698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793159" y="3693251"/>
            <a:ext cx="1397939" cy="523220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800000"/>
                </a:solidFill>
              </a:rPr>
              <a:t>Medikal</a:t>
            </a:r>
            <a:r>
              <a:rPr lang="en-US" sz="2400" dirty="0"/>
              <a:t> 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5230216" y="2239347"/>
            <a:ext cx="586858" cy="11383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365905" y="3695247"/>
            <a:ext cx="1096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Cerrahi </a:t>
            </a:r>
            <a:endParaRPr lang="en-US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7201990" y="1637732"/>
            <a:ext cx="20617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  İNFERTİLİTE</a:t>
            </a:r>
            <a:endParaRPr lang="en-US" sz="2800" dirty="0"/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7490081" y="2243339"/>
            <a:ext cx="568138" cy="11698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8808156" y="2191209"/>
            <a:ext cx="586858" cy="11383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7003482" y="1572882"/>
            <a:ext cx="2823982" cy="551481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7235410" y="3760098"/>
            <a:ext cx="578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IVF</a:t>
            </a:r>
            <a:endParaRPr lang="en-US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9324154" y="3709963"/>
            <a:ext cx="11031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Cerrahİ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4178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AğrI </a:t>
            </a:r>
            <a:r>
              <a:rPr lang="en-US" dirty="0" err="1" smtClean="0"/>
              <a:t>MEDİkal</a:t>
            </a:r>
            <a:r>
              <a:rPr lang="en-US" dirty="0" smtClean="0"/>
              <a:t> </a:t>
            </a:r>
            <a:r>
              <a:rPr lang="en-US" dirty="0" err="1" smtClean="0"/>
              <a:t>yaklaşIm</a:t>
            </a:r>
            <a:r>
              <a:rPr lang="en-US" dirty="0" smtClean="0"/>
              <a:t>- OKS </a:t>
            </a:r>
            <a:r>
              <a:rPr lang="en-US" dirty="0" err="1" smtClean="0"/>
              <a:t>kullanIMI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Rekkurens</a:t>
            </a:r>
            <a:r>
              <a:rPr lang="en-US" dirty="0" smtClean="0"/>
              <a:t> </a:t>
            </a:r>
            <a:r>
              <a:rPr lang="en-US" dirty="0" err="1" smtClean="0"/>
              <a:t>oranı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ağrıyı</a:t>
            </a:r>
            <a:r>
              <a:rPr lang="en-US" dirty="0" smtClean="0"/>
              <a:t> </a:t>
            </a:r>
            <a:r>
              <a:rPr lang="en-US" dirty="0" err="1" smtClean="0"/>
              <a:t>azaltmada</a:t>
            </a:r>
            <a:r>
              <a:rPr lang="en-US" dirty="0" smtClean="0"/>
              <a:t> ovarian </a:t>
            </a:r>
            <a:r>
              <a:rPr lang="en-US" dirty="0" err="1" smtClean="0"/>
              <a:t>aktivasyonu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retrograde </a:t>
            </a:r>
            <a:r>
              <a:rPr lang="en-US" dirty="0" err="1" smtClean="0"/>
              <a:t>mensturasyonu</a:t>
            </a:r>
            <a:r>
              <a:rPr lang="en-US" dirty="0" smtClean="0"/>
              <a:t> </a:t>
            </a:r>
            <a:r>
              <a:rPr lang="en-US" dirty="0" err="1" smtClean="0"/>
              <a:t>azaltarak</a:t>
            </a:r>
            <a:r>
              <a:rPr lang="en-US" dirty="0"/>
              <a:t> </a:t>
            </a:r>
            <a:r>
              <a:rPr lang="en-US" dirty="0" err="1" smtClean="0"/>
              <a:t>etkili</a:t>
            </a:r>
            <a:r>
              <a:rPr lang="en-US" dirty="0" smtClean="0"/>
              <a:t> </a:t>
            </a:r>
            <a:r>
              <a:rPr lang="en-US" dirty="0" err="1" smtClean="0"/>
              <a:t>olur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Ayrıca</a:t>
            </a:r>
            <a:r>
              <a:rPr lang="en-US" dirty="0" smtClean="0"/>
              <a:t> endometrial </a:t>
            </a:r>
            <a:r>
              <a:rPr lang="en-US" dirty="0" err="1" smtClean="0"/>
              <a:t>odakların</a:t>
            </a:r>
            <a:r>
              <a:rPr lang="en-US" dirty="0" smtClean="0"/>
              <a:t> </a:t>
            </a:r>
            <a:r>
              <a:rPr lang="en-US" dirty="0" err="1" smtClean="0"/>
              <a:t>proliferasyonunu</a:t>
            </a:r>
            <a:r>
              <a:rPr lang="en-US" dirty="0" smtClean="0"/>
              <a:t> </a:t>
            </a:r>
            <a:r>
              <a:rPr lang="en-US" dirty="0" err="1" smtClean="0"/>
              <a:t>inhibe</a:t>
            </a:r>
            <a:r>
              <a:rPr lang="en-US" dirty="0" smtClean="0"/>
              <a:t> </a:t>
            </a:r>
            <a:r>
              <a:rPr lang="en-US" dirty="0" err="1" smtClean="0"/>
              <a:t>eder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74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AğrI </a:t>
            </a:r>
            <a:r>
              <a:rPr lang="en-US" dirty="0" err="1" smtClean="0"/>
              <a:t>Medİkal</a:t>
            </a:r>
            <a:r>
              <a:rPr lang="en-US" dirty="0" smtClean="0"/>
              <a:t> </a:t>
            </a:r>
            <a:r>
              <a:rPr lang="en-US" dirty="0" err="1" smtClean="0"/>
              <a:t>yaklaŞIm</a:t>
            </a:r>
            <a:r>
              <a:rPr lang="en-US" dirty="0" smtClean="0"/>
              <a:t>- OKS </a:t>
            </a:r>
            <a:r>
              <a:rPr lang="en-US" dirty="0" err="1" smtClean="0"/>
              <a:t>kullanIMI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Devamlı</a:t>
            </a:r>
            <a:r>
              <a:rPr lang="en-US" dirty="0" smtClean="0"/>
              <a:t> </a:t>
            </a:r>
            <a:r>
              <a:rPr lang="en-US" dirty="0" err="1" smtClean="0"/>
              <a:t>veya</a:t>
            </a:r>
            <a:r>
              <a:rPr lang="en-US" dirty="0" smtClean="0"/>
              <a:t> </a:t>
            </a:r>
            <a:r>
              <a:rPr lang="en-US" dirty="0" err="1" smtClean="0"/>
              <a:t>siklik</a:t>
            </a:r>
            <a:r>
              <a:rPr lang="en-US" dirty="0" smtClean="0"/>
              <a:t> </a:t>
            </a:r>
            <a:r>
              <a:rPr lang="en-US" dirty="0" err="1" smtClean="0"/>
              <a:t>kullanım</a:t>
            </a:r>
            <a:r>
              <a:rPr lang="en-US" dirty="0" smtClean="0"/>
              <a:t>, </a:t>
            </a:r>
            <a:r>
              <a:rPr lang="en-US" dirty="0" err="1" smtClean="0"/>
              <a:t>kullanmamaya</a:t>
            </a:r>
            <a:r>
              <a:rPr lang="en-US" dirty="0" smtClean="0"/>
              <a:t> </a:t>
            </a:r>
            <a:r>
              <a:rPr lang="en-US" dirty="0" err="1" smtClean="0"/>
              <a:t>göre</a:t>
            </a:r>
            <a:r>
              <a:rPr lang="en-US" dirty="0" smtClean="0"/>
              <a:t> </a:t>
            </a:r>
            <a:r>
              <a:rPr lang="en-US" dirty="0" err="1" smtClean="0"/>
              <a:t>avantajlı</a:t>
            </a:r>
            <a:r>
              <a:rPr lang="en-US" dirty="0" smtClean="0"/>
              <a:t> (</a:t>
            </a:r>
            <a:r>
              <a:rPr lang="en-US" dirty="0" err="1" smtClean="0"/>
              <a:t>Seracchioli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Devamlı</a:t>
            </a:r>
            <a:r>
              <a:rPr lang="en-US" dirty="0" smtClean="0"/>
              <a:t> </a:t>
            </a:r>
            <a:r>
              <a:rPr lang="en-US" dirty="0" err="1" smtClean="0"/>
              <a:t>kullanım</a:t>
            </a:r>
            <a:r>
              <a:rPr lang="en-US" dirty="0" smtClean="0"/>
              <a:t> </a:t>
            </a:r>
            <a:r>
              <a:rPr lang="en-US" dirty="0" err="1" smtClean="0"/>
              <a:t>rekkürrensi</a:t>
            </a:r>
            <a:r>
              <a:rPr lang="en-US" dirty="0" smtClean="0"/>
              <a:t> </a:t>
            </a:r>
            <a:r>
              <a:rPr lang="en-US" dirty="0" err="1" smtClean="0"/>
              <a:t>azaltmada</a:t>
            </a:r>
            <a:r>
              <a:rPr lang="en-US" dirty="0" smtClean="0"/>
              <a:t>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üstün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72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AğrI </a:t>
            </a:r>
            <a:r>
              <a:rPr lang="en-US" dirty="0" err="1"/>
              <a:t>Medİkal</a:t>
            </a:r>
            <a:r>
              <a:rPr lang="en-US" dirty="0"/>
              <a:t> </a:t>
            </a:r>
            <a:r>
              <a:rPr lang="en-US" dirty="0" err="1"/>
              <a:t>yaklaŞIm</a:t>
            </a:r>
            <a:r>
              <a:rPr lang="en-US" dirty="0"/>
              <a:t>- OKS </a:t>
            </a:r>
            <a:r>
              <a:rPr lang="en-US" dirty="0" err="1"/>
              <a:t>kullanIMI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01" y="1981905"/>
            <a:ext cx="11176000" cy="405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9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AğrI </a:t>
            </a:r>
            <a:r>
              <a:rPr lang="en-US" dirty="0" err="1" smtClean="0"/>
              <a:t>Medİkal</a:t>
            </a:r>
            <a:r>
              <a:rPr lang="en-US" dirty="0" smtClean="0"/>
              <a:t> </a:t>
            </a:r>
            <a:r>
              <a:rPr lang="en-US" dirty="0" err="1" smtClean="0"/>
              <a:t>yaklaşIm</a:t>
            </a:r>
            <a:r>
              <a:rPr lang="en-US" dirty="0" smtClean="0"/>
              <a:t>- LNG-IUD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Operasyon</a:t>
            </a:r>
            <a:r>
              <a:rPr lang="en-US" dirty="0" smtClean="0"/>
              <a:t> </a:t>
            </a:r>
            <a:r>
              <a:rPr lang="en-US" dirty="0" err="1" smtClean="0"/>
              <a:t>sonrası</a:t>
            </a:r>
            <a:r>
              <a:rPr lang="en-US" dirty="0" smtClean="0"/>
              <a:t> </a:t>
            </a:r>
            <a:r>
              <a:rPr lang="en-US" dirty="0" err="1" smtClean="0"/>
              <a:t>ağrı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rekkürrensi</a:t>
            </a:r>
            <a:r>
              <a:rPr lang="en-US" dirty="0" smtClean="0"/>
              <a:t> </a:t>
            </a:r>
            <a:r>
              <a:rPr lang="en-US" dirty="0" err="1" smtClean="0"/>
              <a:t>azaltır</a:t>
            </a:r>
            <a:r>
              <a:rPr lang="en-US" dirty="0" smtClean="0"/>
              <a:t>. (</a:t>
            </a:r>
            <a:r>
              <a:rPr lang="en-US" dirty="0" err="1" smtClean="0"/>
              <a:t>Vercellini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GnRH</a:t>
            </a:r>
            <a:r>
              <a:rPr lang="en-US" dirty="0" smtClean="0"/>
              <a:t> </a:t>
            </a:r>
            <a:r>
              <a:rPr lang="en-US" dirty="0" err="1" smtClean="0"/>
              <a:t>agonisti</a:t>
            </a:r>
            <a:r>
              <a:rPr lang="en-US" dirty="0" smtClean="0"/>
              <a:t> </a:t>
            </a:r>
            <a:r>
              <a:rPr lang="en-US" dirty="0" err="1" smtClean="0"/>
              <a:t>ile</a:t>
            </a:r>
            <a:r>
              <a:rPr lang="en-US" dirty="0" smtClean="0"/>
              <a:t> </a:t>
            </a:r>
            <a:r>
              <a:rPr lang="en-US" dirty="0" err="1" smtClean="0"/>
              <a:t>karşılaştırıldığında</a:t>
            </a:r>
            <a:r>
              <a:rPr lang="en-US" dirty="0" smtClean="0"/>
              <a:t> </a:t>
            </a:r>
            <a:r>
              <a:rPr lang="en-US" dirty="0" err="1" smtClean="0"/>
              <a:t>kronik</a:t>
            </a:r>
            <a:r>
              <a:rPr lang="en-US" dirty="0" smtClean="0"/>
              <a:t> </a:t>
            </a:r>
            <a:r>
              <a:rPr lang="en-US" dirty="0" err="1" smtClean="0"/>
              <a:t>pelvik</a:t>
            </a:r>
            <a:r>
              <a:rPr lang="en-US" dirty="0" smtClean="0"/>
              <a:t> </a:t>
            </a:r>
            <a:r>
              <a:rPr lang="en-US" dirty="0" err="1" smtClean="0"/>
              <a:t>ağrıda</a:t>
            </a:r>
            <a:r>
              <a:rPr lang="en-US" dirty="0" smtClean="0"/>
              <a:t> </a:t>
            </a:r>
            <a:r>
              <a:rPr lang="en-US" dirty="0" err="1" smtClean="0"/>
              <a:t>fark</a:t>
            </a:r>
            <a:r>
              <a:rPr lang="en-US" dirty="0" smtClean="0"/>
              <a:t> </a:t>
            </a:r>
            <a:r>
              <a:rPr lang="en-US" dirty="0" err="1" smtClean="0"/>
              <a:t>yok</a:t>
            </a:r>
            <a:endParaRPr lang="en-US" dirty="0" smtClean="0"/>
          </a:p>
          <a:p>
            <a:r>
              <a:rPr lang="en-US" dirty="0" err="1"/>
              <a:t>Postoperatif</a:t>
            </a:r>
            <a:r>
              <a:rPr lang="en-US" dirty="0"/>
              <a:t> LNG-IUS </a:t>
            </a:r>
            <a:r>
              <a:rPr lang="en-US" dirty="0" smtClean="0"/>
              <a:t>en </a:t>
            </a:r>
            <a:r>
              <a:rPr lang="en-US" dirty="0" err="1"/>
              <a:t>az</a:t>
            </a:r>
            <a:r>
              <a:rPr lang="en-US" dirty="0"/>
              <a:t> 18-24 ay </a:t>
            </a:r>
            <a:r>
              <a:rPr lang="en-US" dirty="0" err="1"/>
              <a:t>kullanımı</a:t>
            </a:r>
            <a:r>
              <a:rPr lang="en-US" dirty="0"/>
              <a:t> </a:t>
            </a:r>
            <a:r>
              <a:rPr lang="en-US" dirty="0" err="1" smtClean="0"/>
              <a:t>endometriozis</a:t>
            </a:r>
            <a:r>
              <a:rPr lang="en-US" dirty="0"/>
              <a:t> </a:t>
            </a:r>
            <a:r>
              <a:rPr lang="en-US" dirty="0" err="1" smtClean="0"/>
              <a:t>ile</a:t>
            </a:r>
            <a:r>
              <a:rPr lang="en-US" dirty="0" smtClean="0"/>
              <a:t> </a:t>
            </a:r>
            <a:r>
              <a:rPr lang="en-US" dirty="0" err="1"/>
              <a:t>ilişkili</a:t>
            </a:r>
            <a:r>
              <a:rPr lang="en-US" dirty="0"/>
              <a:t> </a:t>
            </a:r>
            <a:r>
              <a:rPr lang="en-US" dirty="0" err="1"/>
              <a:t>dismenorenin</a:t>
            </a:r>
            <a:r>
              <a:rPr lang="en-US" dirty="0"/>
              <a:t> </a:t>
            </a:r>
            <a:r>
              <a:rPr lang="en-US" dirty="0" err="1"/>
              <a:t>rekürrensinin</a:t>
            </a:r>
            <a:r>
              <a:rPr lang="en-US" dirty="0"/>
              <a:t> </a:t>
            </a:r>
            <a:r>
              <a:rPr lang="en-US" dirty="0" err="1"/>
              <a:t>önlenmesinde</a:t>
            </a:r>
            <a:r>
              <a:rPr lang="en-US" dirty="0"/>
              <a:t> </a:t>
            </a:r>
            <a:r>
              <a:rPr lang="en-US" dirty="0" err="1"/>
              <a:t>etkindir</a:t>
            </a:r>
            <a:r>
              <a:rPr lang="en-US" dirty="0"/>
              <a:t>, </a:t>
            </a:r>
            <a:r>
              <a:rPr lang="en-US" dirty="0" err="1"/>
              <a:t>ancak</a:t>
            </a:r>
            <a:r>
              <a:rPr lang="en-US" dirty="0"/>
              <a:t> </a:t>
            </a:r>
            <a:r>
              <a:rPr lang="en-US" dirty="0" err="1" smtClean="0"/>
              <a:t>disparoni</a:t>
            </a:r>
            <a:r>
              <a:rPr lang="en-US" dirty="0"/>
              <a:t> </a:t>
            </a:r>
            <a:r>
              <a:rPr lang="en-US" dirty="0" err="1" smtClean="0"/>
              <a:t>veya</a:t>
            </a:r>
            <a:r>
              <a:rPr lang="en-US" dirty="0" smtClean="0"/>
              <a:t> </a:t>
            </a:r>
            <a:r>
              <a:rPr lang="en-US" dirty="0" err="1"/>
              <a:t>pelvik</a:t>
            </a:r>
            <a:r>
              <a:rPr lang="en-US" dirty="0"/>
              <a:t> </a:t>
            </a:r>
            <a:r>
              <a:rPr lang="en-US" dirty="0" err="1"/>
              <a:t>ağrıda</a:t>
            </a:r>
            <a:r>
              <a:rPr lang="en-US" dirty="0"/>
              <a:t> </a:t>
            </a:r>
            <a:r>
              <a:rPr lang="en-US" dirty="0" err="1"/>
              <a:t>etkisizdir</a:t>
            </a:r>
            <a:r>
              <a:rPr lang="en-US" dirty="0"/>
              <a:t> </a:t>
            </a:r>
            <a:endParaRPr lang="en-US" dirty="0" smtClean="0"/>
          </a:p>
          <a:p>
            <a:pPr marL="45720" indent="0">
              <a:buNone/>
            </a:pPr>
            <a:r>
              <a:rPr lang="en-US" dirty="0"/>
              <a:t>	</a:t>
            </a:r>
            <a:r>
              <a:rPr lang="en-US" sz="1800" dirty="0" smtClean="0"/>
              <a:t>(</a:t>
            </a:r>
            <a:r>
              <a:rPr lang="en-US" sz="1800" dirty="0" err="1"/>
              <a:t>Abou-Setta</a:t>
            </a:r>
            <a:r>
              <a:rPr lang="en-US" sz="1800" dirty="0"/>
              <a:t> </a:t>
            </a:r>
            <a:r>
              <a:rPr lang="en-US" sz="1800" dirty="0" err="1"/>
              <a:t>ve</a:t>
            </a:r>
            <a:r>
              <a:rPr lang="en-US" sz="1800" dirty="0"/>
              <a:t> ark. 2006; </a:t>
            </a:r>
            <a:r>
              <a:rPr lang="en-US" sz="1800" dirty="0" err="1"/>
              <a:t>Seracchioli</a:t>
            </a:r>
            <a:r>
              <a:rPr lang="en-US" sz="1800" dirty="0"/>
              <a:t> </a:t>
            </a:r>
            <a:r>
              <a:rPr lang="en-US" sz="1800" dirty="0" err="1"/>
              <a:t>ve</a:t>
            </a:r>
            <a:r>
              <a:rPr lang="en-US" sz="1800" dirty="0"/>
              <a:t> ark. 2009).</a:t>
            </a:r>
          </a:p>
        </p:txBody>
      </p:sp>
    </p:spTree>
    <p:extLst>
      <p:ext uri="{BB962C8B-B14F-4D97-AF65-F5344CB8AC3E}">
        <p14:creationId xmlns:p14="http://schemas.microsoft.com/office/powerpoint/2010/main" val="127889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eNDOMETRİOZİS</a:t>
            </a:r>
            <a:r>
              <a:rPr lang="tr-TR" dirty="0" smtClean="0"/>
              <a:t> REKÜRRENSİNE GİRİŞ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3999" y="1714500"/>
            <a:ext cx="9537989" cy="4457700"/>
          </a:xfrm>
        </p:spPr>
        <p:txBody>
          <a:bodyPr>
            <a:normAutofit/>
          </a:bodyPr>
          <a:lstStyle/>
          <a:p>
            <a:r>
              <a:rPr lang="tr-TR" dirty="0" smtClean="0"/>
              <a:t>Geniş klinik bir spektruma sahip</a:t>
            </a:r>
          </a:p>
          <a:p>
            <a:r>
              <a:rPr lang="tr-TR" dirty="0" smtClean="0"/>
              <a:t>Kronik </a:t>
            </a:r>
            <a:r>
              <a:rPr lang="tr-TR" dirty="0" err="1" smtClean="0"/>
              <a:t>inflamatuar</a:t>
            </a:r>
            <a:r>
              <a:rPr lang="tr-TR" dirty="0" smtClean="0"/>
              <a:t> bir süreç</a:t>
            </a:r>
          </a:p>
          <a:p>
            <a:r>
              <a:rPr lang="tr-TR" dirty="0" err="1" smtClean="0"/>
              <a:t>Rekürrens</a:t>
            </a:r>
            <a:r>
              <a:rPr lang="tr-TR" dirty="0" smtClean="0"/>
              <a:t> oranı değişik kriterlere göre farklılık göstermekte</a:t>
            </a:r>
          </a:p>
          <a:p>
            <a:r>
              <a:rPr lang="en-US" dirty="0" err="1"/>
              <a:t>Rekürrens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birçok</a:t>
            </a:r>
            <a:r>
              <a:rPr lang="en-US" dirty="0"/>
              <a:t> </a:t>
            </a:r>
            <a:r>
              <a:rPr lang="en-US" dirty="0" err="1"/>
              <a:t>farklı</a:t>
            </a:r>
            <a:r>
              <a:rPr lang="en-US" dirty="0"/>
              <a:t> </a:t>
            </a:r>
            <a:r>
              <a:rPr lang="en-US" dirty="0" err="1"/>
              <a:t>nedenden</a:t>
            </a:r>
            <a:r>
              <a:rPr lang="en-US" dirty="0"/>
              <a:t> </a:t>
            </a:r>
            <a:r>
              <a:rPr lang="en-US" dirty="0" err="1"/>
              <a:t>hangisinin</a:t>
            </a:r>
            <a:r>
              <a:rPr lang="en-US" dirty="0"/>
              <a:t> </a:t>
            </a:r>
            <a:r>
              <a:rPr lang="en-US" dirty="0" err="1"/>
              <a:t>daha</a:t>
            </a:r>
            <a:r>
              <a:rPr lang="en-US" dirty="0"/>
              <a:t> </a:t>
            </a:r>
            <a:r>
              <a:rPr lang="en-US" dirty="0" err="1" smtClean="0"/>
              <a:t>etkili</a:t>
            </a:r>
            <a:r>
              <a:rPr lang="en-US" dirty="0" smtClean="0"/>
              <a:t> </a:t>
            </a:r>
            <a:r>
              <a:rPr lang="en-US" dirty="0" err="1" smtClean="0"/>
              <a:t>olduğu</a:t>
            </a:r>
            <a:r>
              <a:rPr lang="en-US" dirty="0"/>
              <a:t> </a:t>
            </a:r>
            <a:r>
              <a:rPr lang="en-US" dirty="0" err="1" smtClean="0"/>
              <a:t>kesin</a:t>
            </a:r>
            <a:r>
              <a:rPr lang="en-US" dirty="0" smtClean="0"/>
              <a:t> </a:t>
            </a:r>
            <a:r>
              <a:rPr lang="en-US" dirty="0" err="1"/>
              <a:t>değildir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 smtClean="0"/>
              <a:t>tartışmalıdır</a:t>
            </a:r>
            <a:endParaRPr lang="en-US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3697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0" y="2578100"/>
            <a:ext cx="9918700" cy="16891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836" y="4396959"/>
            <a:ext cx="10120573" cy="1452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318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AğrI </a:t>
            </a:r>
            <a:r>
              <a:rPr lang="en-US" dirty="0" err="1" smtClean="0"/>
              <a:t>Medİkal</a:t>
            </a:r>
            <a:r>
              <a:rPr lang="en-US" dirty="0" smtClean="0"/>
              <a:t> </a:t>
            </a:r>
            <a:r>
              <a:rPr lang="en-US" dirty="0" err="1" smtClean="0"/>
              <a:t>yaklaşIm</a:t>
            </a:r>
            <a:r>
              <a:rPr lang="en-US" dirty="0" smtClean="0"/>
              <a:t>- </a:t>
            </a:r>
            <a:r>
              <a:rPr lang="en-US" dirty="0" err="1" smtClean="0"/>
              <a:t>GnRH</a:t>
            </a:r>
            <a:r>
              <a:rPr lang="en-US" dirty="0" smtClean="0"/>
              <a:t> </a:t>
            </a:r>
            <a:r>
              <a:rPr lang="en-US" dirty="0" err="1" smtClean="0"/>
              <a:t>analogu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GnRH</a:t>
            </a:r>
            <a:r>
              <a:rPr lang="en-US" dirty="0"/>
              <a:t> </a:t>
            </a:r>
            <a:r>
              <a:rPr lang="en-US" dirty="0" err="1"/>
              <a:t>agonistlerinin</a:t>
            </a:r>
            <a:r>
              <a:rPr lang="en-US" dirty="0"/>
              <a:t> 6</a:t>
            </a:r>
            <a:r>
              <a:rPr lang="en-US" dirty="0" smtClean="0"/>
              <a:t> </a:t>
            </a:r>
            <a:r>
              <a:rPr lang="en-US" dirty="0" err="1"/>
              <a:t>aydan</a:t>
            </a:r>
            <a:r>
              <a:rPr lang="en-US" dirty="0"/>
              <a:t> </a:t>
            </a:r>
            <a:r>
              <a:rPr lang="en-US" dirty="0" err="1"/>
              <a:t>uzun</a:t>
            </a:r>
            <a:r>
              <a:rPr lang="en-US" dirty="0"/>
              <a:t> </a:t>
            </a:r>
            <a:r>
              <a:rPr lang="en-US" dirty="0" err="1"/>
              <a:t>süreli</a:t>
            </a:r>
            <a:r>
              <a:rPr lang="en-US" dirty="0"/>
              <a:t> </a:t>
            </a:r>
            <a:r>
              <a:rPr lang="en-US" dirty="0" err="1"/>
              <a:t>kullanımı</a:t>
            </a:r>
            <a:r>
              <a:rPr lang="en-US" dirty="0"/>
              <a:t> </a:t>
            </a:r>
            <a:r>
              <a:rPr lang="en-US" dirty="0" err="1"/>
              <a:t>plaseboya</a:t>
            </a:r>
            <a:r>
              <a:rPr lang="en-US" dirty="0"/>
              <a:t> </a:t>
            </a:r>
            <a:r>
              <a:rPr lang="en-US" dirty="0" err="1"/>
              <a:t>göre</a:t>
            </a:r>
            <a:r>
              <a:rPr lang="en-US" dirty="0"/>
              <a:t> </a:t>
            </a:r>
            <a:r>
              <a:rPr lang="en-US" dirty="0" err="1" smtClean="0"/>
              <a:t>postoperatif</a:t>
            </a:r>
            <a:r>
              <a:rPr lang="en-US" dirty="0"/>
              <a:t> </a:t>
            </a:r>
            <a:r>
              <a:rPr lang="en-US" dirty="0" smtClean="0"/>
              <a:t>12. </a:t>
            </a:r>
            <a:r>
              <a:rPr lang="en-US" dirty="0" err="1"/>
              <a:t>ve</a:t>
            </a:r>
            <a:r>
              <a:rPr lang="en-US" dirty="0"/>
              <a:t> 24. </a:t>
            </a:r>
            <a:r>
              <a:rPr lang="en-US" dirty="0" err="1"/>
              <a:t>aylardaki</a:t>
            </a:r>
            <a:r>
              <a:rPr lang="en-US" dirty="0"/>
              <a:t> </a:t>
            </a:r>
            <a:endParaRPr lang="en-US" dirty="0" smtClean="0"/>
          </a:p>
          <a:p>
            <a:pPr>
              <a:buFont typeface="Wingdings" charset="2"/>
              <a:buChar char="Ø"/>
            </a:pPr>
            <a:r>
              <a:rPr lang="en-US" dirty="0"/>
              <a:t>	</a:t>
            </a:r>
            <a:r>
              <a:rPr lang="en-US" dirty="0" err="1" smtClean="0"/>
              <a:t>ağrı</a:t>
            </a:r>
            <a:r>
              <a:rPr lang="en-US" dirty="0" smtClean="0"/>
              <a:t> </a:t>
            </a:r>
            <a:r>
              <a:rPr lang="en-US" dirty="0" err="1"/>
              <a:t>skorlarını</a:t>
            </a:r>
            <a:r>
              <a:rPr lang="en-US" dirty="0"/>
              <a:t> </a:t>
            </a:r>
            <a:r>
              <a:rPr lang="en-US" dirty="0" err="1"/>
              <a:t>azaltabilir</a:t>
            </a:r>
            <a:r>
              <a:rPr lang="en-US" dirty="0"/>
              <a:t> </a:t>
            </a:r>
            <a:r>
              <a:rPr lang="en-US" dirty="0" err="1" smtClean="0"/>
              <a:t>veya</a:t>
            </a:r>
            <a:r>
              <a:rPr lang="en-US" dirty="0" smtClean="0"/>
              <a:t> </a:t>
            </a:r>
          </a:p>
          <a:p>
            <a:pPr>
              <a:buFont typeface="Wingdings" charset="2"/>
              <a:buChar char="Ø"/>
            </a:pPr>
            <a:r>
              <a:rPr lang="en-US" dirty="0"/>
              <a:t> </a:t>
            </a:r>
            <a:r>
              <a:rPr lang="en-US" dirty="0" smtClean="0"/>
              <a:t>     </a:t>
            </a:r>
            <a:r>
              <a:rPr lang="en-US" dirty="0" err="1" smtClean="0"/>
              <a:t>rekürrense</a:t>
            </a:r>
            <a:r>
              <a:rPr lang="en-US" dirty="0" smtClean="0"/>
              <a:t> </a:t>
            </a:r>
            <a:r>
              <a:rPr lang="en-US" dirty="0" err="1" smtClean="0"/>
              <a:t>kadar</a:t>
            </a:r>
            <a:r>
              <a:rPr lang="en-US" dirty="0" smtClean="0"/>
              <a:t> </a:t>
            </a:r>
            <a:r>
              <a:rPr lang="en-US" dirty="0" err="1"/>
              <a:t>geçen</a:t>
            </a:r>
            <a:r>
              <a:rPr lang="en-US" dirty="0"/>
              <a:t> </a:t>
            </a:r>
            <a:r>
              <a:rPr lang="en-US" dirty="0" err="1"/>
              <a:t>süreyi</a:t>
            </a:r>
            <a:r>
              <a:rPr lang="en-US" dirty="0"/>
              <a:t> </a:t>
            </a:r>
            <a:r>
              <a:rPr lang="en-US" dirty="0" err="1"/>
              <a:t>uzatabilir</a:t>
            </a:r>
            <a:r>
              <a:rPr lang="en-US" dirty="0"/>
              <a:t> </a:t>
            </a:r>
            <a:endParaRPr lang="en-US" dirty="0" smtClean="0"/>
          </a:p>
          <a:p>
            <a:pPr marL="45720" indent="0">
              <a:buNone/>
            </a:pPr>
            <a:r>
              <a:rPr lang="en-US" sz="1800" dirty="0" smtClean="0"/>
              <a:t>                      (</a:t>
            </a:r>
            <a:r>
              <a:rPr lang="en-US" sz="1800" dirty="0" err="1"/>
              <a:t>Vercellini</a:t>
            </a:r>
            <a:r>
              <a:rPr lang="en-US" sz="1800" dirty="0"/>
              <a:t> </a:t>
            </a:r>
            <a:r>
              <a:rPr lang="en-US" sz="1800" dirty="0" err="1"/>
              <a:t>ve</a:t>
            </a:r>
            <a:r>
              <a:rPr lang="en-US" sz="1800" dirty="0"/>
              <a:t> ark. 1999</a:t>
            </a:r>
            <a:r>
              <a:rPr lang="en-US" sz="1800" dirty="0" smtClean="0"/>
              <a:t>)</a:t>
            </a:r>
            <a:r>
              <a:rPr lang="en-US" sz="1800" dirty="0"/>
              <a:t> (</a:t>
            </a:r>
            <a:r>
              <a:rPr lang="en-US" sz="1800" dirty="0" err="1"/>
              <a:t>Jee</a:t>
            </a:r>
            <a:r>
              <a:rPr lang="en-US" sz="1800" dirty="0"/>
              <a:t> </a:t>
            </a:r>
            <a:r>
              <a:rPr lang="en-US" sz="1800" dirty="0" err="1"/>
              <a:t>ve</a:t>
            </a:r>
            <a:r>
              <a:rPr lang="en-US" sz="1800" dirty="0"/>
              <a:t> ark. 2009) </a:t>
            </a:r>
            <a:r>
              <a:rPr lang="en-US" sz="1800" dirty="0" smtClean="0"/>
              <a:t>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13572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7-01-09 at 10.21.5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21" y="3528170"/>
            <a:ext cx="9962920" cy="18028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70" y="0"/>
            <a:ext cx="99568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510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1429" y="1537463"/>
            <a:ext cx="27376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ENDOMETRİOMA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578529" y="1621021"/>
            <a:ext cx="937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AĞRI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584848" y="1554174"/>
            <a:ext cx="2823982" cy="551481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511687" y="1504040"/>
            <a:ext cx="1119567" cy="635038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751948" y="2256059"/>
            <a:ext cx="568138" cy="11698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305974" y="2389750"/>
            <a:ext cx="501298" cy="10361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17489" y="3709962"/>
            <a:ext cx="11912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Medikal 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2272554" y="3693251"/>
            <a:ext cx="1096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Cerrahi </a:t>
            </a:r>
            <a:endParaRPr lang="en-US" sz="2400" dirty="0"/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4162789" y="2258055"/>
            <a:ext cx="568138" cy="11698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793159" y="3693251"/>
            <a:ext cx="11912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Medikal 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5230216" y="2239347"/>
            <a:ext cx="586858" cy="11383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365905" y="3695247"/>
            <a:ext cx="142378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800000"/>
                </a:solidFill>
              </a:rPr>
              <a:t>Cerrahi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7201990" y="1637732"/>
            <a:ext cx="20617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  İNFERTİLİTE</a:t>
            </a:r>
            <a:endParaRPr lang="en-US" sz="2800" dirty="0"/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7490081" y="2243339"/>
            <a:ext cx="568138" cy="11698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8808156" y="2191209"/>
            <a:ext cx="586858" cy="11383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7003482" y="1572882"/>
            <a:ext cx="2823982" cy="551481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7235410" y="3760098"/>
            <a:ext cx="578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IVF</a:t>
            </a:r>
            <a:endParaRPr lang="en-US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9324154" y="3709963"/>
            <a:ext cx="11031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Cerrahİ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238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87500"/>
            <a:ext cx="11353800" cy="3683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023374" y="3981763"/>
            <a:ext cx="1988485" cy="480219"/>
          </a:xfrm>
          <a:prstGeom prst="rect">
            <a:avLst/>
          </a:prstGeom>
          <a:noFill/>
          <a:ln w="7620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61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AğrI </a:t>
            </a:r>
            <a:r>
              <a:rPr lang="en-US" dirty="0" err="1" smtClean="0"/>
              <a:t>cerrahİ</a:t>
            </a:r>
            <a:r>
              <a:rPr lang="en-US" dirty="0" smtClean="0"/>
              <a:t> </a:t>
            </a:r>
            <a:r>
              <a:rPr lang="en-US" dirty="0" err="1" smtClean="0"/>
              <a:t>yaklaşIm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56" y="1754712"/>
            <a:ext cx="8371687" cy="4729368"/>
          </a:xfrm>
          <a:prstGeom prst="rect">
            <a:avLst/>
          </a:prstGeom>
          <a:ln w="38100" cmpd="sng">
            <a:solidFill>
              <a:schemeClr val="tx1"/>
            </a:solidFill>
          </a:ln>
        </p:spPr>
      </p:pic>
      <p:cxnSp>
        <p:nvCxnSpPr>
          <p:cNvPr id="7" name="Straight Connector 6"/>
          <p:cNvCxnSpPr/>
          <p:nvPr/>
        </p:nvCxnSpPr>
        <p:spPr>
          <a:xfrm>
            <a:off x="5631254" y="5832329"/>
            <a:ext cx="3291861" cy="16712"/>
          </a:xfrm>
          <a:prstGeom prst="line">
            <a:avLst/>
          </a:prstGeom>
          <a:ln w="57150" cmpd="sng">
            <a:solidFill>
              <a:srgbClr val="8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0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AğrI </a:t>
            </a:r>
            <a:r>
              <a:rPr lang="en-US" dirty="0" err="1"/>
              <a:t>cerrahİ</a:t>
            </a:r>
            <a:r>
              <a:rPr lang="en-US" dirty="0"/>
              <a:t> </a:t>
            </a:r>
            <a:r>
              <a:rPr lang="en-US" dirty="0" err="1" smtClean="0"/>
              <a:t>yaklaşIm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944" y="1701799"/>
            <a:ext cx="9224984" cy="446476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99812" y="1556468"/>
            <a:ext cx="47747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recurrence of moderate or severe dysmenorrhea</a:t>
            </a:r>
          </a:p>
        </p:txBody>
      </p:sp>
      <p:sp>
        <p:nvSpPr>
          <p:cNvPr id="6" name="Rectangle 5"/>
          <p:cNvSpPr/>
          <p:nvPr/>
        </p:nvSpPr>
        <p:spPr>
          <a:xfrm>
            <a:off x="9524674" y="1721289"/>
            <a:ext cx="26673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L/S </a:t>
            </a:r>
            <a:r>
              <a:rPr lang="en-US" dirty="0"/>
              <a:t>surgery </a:t>
            </a:r>
            <a:r>
              <a:rPr lang="en-US" dirty="0" smtClean="0"/>
              <a:t>with </a:t>
            </a:r>
            <a:r>
              <a:rPr lang="en-US" dirty="0" err="1" smtClean="0"/>
              <a:t>uterosacral</a:t>
            </a:r>
            <a:r>
              <a:rPr lang="en-US" dirty="0" smtClean="0"/>
              <a:t> </a:t>
            </a:r>
            <a:r>
              <a:rPr lang="en-US" dirty="0"/>
              <a:t>ligament resection</a:t>
            </a:r>
          </a:p>
        </p:txBody>
      </p:sp>
      <p:sp>
        <p:nvSpPr>
          <p:cNvPr id="7" name="Rectangle 6"/>
          <p:cNvSpPr/>
          <p:nvPr/>
        </p:nvSpPr>
        <p:spPr>
          <a:xfrm flipH="1">
            <a:off x="9608223" y="3141771"/>
            <a:ext cx="2005193" cy="956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L/S surgery </a:t>
            </a:r>
            <a:r>
              <a:rPr lang="en-US" dirty="0" smtClean="0"/>
              <a:t>without </a:t>
            </a:r>
            <a:r>
              <a:rPr lang="en-US" dirty="0" err="1"/>
              <a:t>uterosacral</a:t>
            </a:r>
            <a:r>
              <a:rPr lang="en-US" dirty="0"/>
              <a:t> ligament resection</a:t>
            </a:r>
          </a:p>
        </p:txBody>
      </p:sp>
    </p:spTree>
    <p:extLst>
      <p:ext uri="{BB962C8B-B14F-4D97-AF65-F5344CB8AC3E}">
        <p14:creationId xmlns:p14="http://schemas.microsoft.com/office/powerpoint/2010/main" val="19423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AğrI </a:t>
            </a:r>
            <a:r>
              <a:rPr lang="en-US" dirty="0" err="1"/>
              <a:t>cerrahİ</a:t>
            </a:r>
            <a:r>
              <a:rPr lang="en-US" dirty="0"/>
              <a:t> </a:t>
            </a:r>
            <a:r>
              <a:rPr lang="en-US" dirty="0" err="1" smtClean="0"/>
              <a:t>yaklaşIm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Presakral</a:t>
            </a:r>
            <a:r>
              <a:rPr lang="en-US" dirty="0" smtClean="0"/>
              <a:t> </a:t>
            </a:r>
            <a:r>
              <a:rPr lang="en-US" dirty="0" err="1" smtClean="0"/>
              <a:t>nörektomi</a:t>
            </a:r>
            <a:endParaRPr lang="en-US" dirty="0" smtClean="0"/>
          </a:p>
          <a:p>
            <a:r>
              <a:rPr lang="en-US" dirty="0" err="1" smtClean="0"/>
              <a:t>Tjaden</a:t>
            </a:r>
            <a:r>
              <a:rPr lang="en-US" dirty="0" smtClean="0"/>
              <a:t> </a:t>
            </a:r>
            <a:r>
              <a:rPr lang="en-US" dirty="0" err="1" smtClean="0"/>
              <a:t>yaptığı</a:t>
            </a:r>
            <a:r>
              <a:rPr lang="en-US" dirty="0" smtClean="0"/>
              <a:t> RCT de 6 </a:t>
            </a:r>
            <a:r>
              <a:rPr lang="en-US" dirty="0" err="1" smtClean="0"/>
              <a:t>aylık</a:t>
            </a:r>
            <a:r>
              <a:rPr lang="en-US" dirty="0" smtClean="0"/>
              <a:t> </a:t>
            </a:r>
            <a:r>
              <a:rPr lang="en-US" dirty="0" err="1" smtClean="0"/>
              <a:t>takipte</a:t>
            </a:r>
            <a:r>
              <a:rPr lang="en-US" dirty="0" smtClean="0"/>
              <a:t> 15/17 PSN </a:t>
            </a:r>
            <a:r>
              <a:rPr lang="en-US" dirty="0" err="1" smtClean="0"/>
              <a:t>yapılanda</a:t>
            </a:r>
            <a:r>
              <a:rPr lang="en-US" dirty="0" smtClean="0"/>
              <a:t> </a:t>
            </a:r>
            <a:r>
              <a:rPr lang="en-US" dirty="0" err="1" smtClean="0"/>
              <a:t>ağrı</a:t>
            </a:r>
            <a:r>
              <a:rPr lang="en-US" dirty="0" smtClean="0"/>
              <a:t> </a:t>
            </a:r>
            <a:r>
              <a:rPr lang="en-US" dirty="0" err="1" smtClean="0"/>
              <a:t>açısından</a:t>
            </a:r>
            <a:r>
              <a:rPr lang="en-US" dirty="0" smtClean="0"/>
              <a:t> </a:t>
            </a:r>
            <a:r>
              <a:rPr lang="en-US" dirty="0" err="1" smtClean="0"/>
              <a:t>fayda</a:t>
            </a:r>
            <a:r>
              <a:rPr lang="en-US" dirty="0" smtClean="0"/>
              <a:t> </a:t>
            </a:r>
            <a:r>
              <a:rPr lang="en-US" dirty="0" err="1" smtClean="0"/>
              <a:t>görmüş</a:t>
            </a:r>
            <a:r>
              <a:rPr lang="en-US" sz="1800" i="1" dirty="0" smtClean="0"/>
              <a:t>.</a:t>
            </a:r>
          </a:p>
          <a:p>
            <a:pPr marL="45720" indent="0">
              <a:buNone/>
            </a:pPr>
            <a:r>
              <a:rPr lang="en-US" sz="1800" i="1" dirty="0" smtClean="0"/>
              <a:t> </a:t>
            </a:r>
            <a:r>
              <a:rPr lang="en-US" sz="1800" i="1" dirty="0"/>
              <a:t>for moderate or severe </a:t>
            </a:r>
            <a:r>
              <a:rPr lang="en-US" sz="1800" i="1" dirty="0" smtClean="0"/>
              <a:t>midline dysmenorrhea </a:t>
            </a:r>
            <a:r>
              <a:rPr lang="en-US" sz="1800" i="1" dirty="0"/>
              <a:t>associated with stage III–IV </a:t>
            </a:r>
            <a:r>
              <a:rPr lang="en-US" sz="1800" i="1" dirty="0" smtClean="0"/>
              <a:t>endometriosis</a:t>
            </a:r>
          </a:p>
          <a:p>
            <a:r>
              <a:rPr lang="en-US" dirty="0" err="1" smtClean="0"/>
              <a:t>Candiani</a:t>
            </a:r>
            <a:r>
              <a:rPr lang="en-US" dirty="0" smtClean="0"/>
              <a:t> RCT de </a:t>
            </a:r>
            <a:r>
              <a:rPr lang="en-US" dirty="0" err="1" smtClean="0"/>
              <a:t>fark</a:t>
            </a:r>
            <a:r>
              <a:rPr lang="en-US" dirty="0" smtClean="0"/>
              <a:t> </a:t>
            </a:r>
            <a:r>
              <a:rPr lang="en-US" dirty="0" err="1" smtClean="0"/>
              <a:t>saptamamış</a:t>
            </a:r>
            <a:endParaRPr lang="en-US" dirty="0" smtClean="0"/>
          </a:p>
          <a:p>
            <a:r>
              <a:rPr lang="en-US" dirty="0" smtClean="0"/>
              <a:t>En son </a:t>
            </a:r>
            <a:r>
              <a:rPr lang="en-US" dirty="0" err="1" smtClean="0"/>
              <a:t>yapılan</a:t>
            </a:r>
            <a:r>
              <a:rPr lang="en-US" dirty="0" smtClean="0"/>
              <a:t> RCT de 126 </a:t>
            </a:r>
            <a:r>
              <a:rPr lang="en-US" dirty="0" err="1" smtClean="0"/>
              <a:t>hastada</a:t>
            </a:r>
            <a:r>
              <a:rPr lang="en-US" dirty="0" smtClean="0"/>
              <a:t> 6 </a:t>
            </a:r>
            <a:r>
              <a:rPr lang="en-US" dirty="0" err="1" smtClean="0"/>
              <a:t>ve</a:t>
            </a:r>
            <a:r>
              <a:rPr lang="en-US" dirty="0" smtClean="0"/>
              <a:t> 12 </a:t>
            </a:r>
            <a:r>
              <a:rPr lang="en-US" dirty="0" err="1" smtClean="0"/>
              <a:t>aylık</a:t>
            </a:r>
            <a:r>
              <a:rPr lang="en-US" dirty="0" smtClean="0"/>
              <a:t> </a:t>
            </a:r>
            <a:r>
              <a:rPr lang="en-US" dirty="0" err="1" smtClean="0"/>
              <a:t>takiplerde</a:t>
            </a:r>
            <a:endParaRPr lang="en-US" dirty="0" smtClean="0"/>
          </a:p>
          <a:p>
            <a:pPr marL="45720" indent="0">
              <a:buNone/>
            </a:pPr>
            <a:r>
              <a:rPr lang="en-US" dirty="0" smtClean="0"/>
              <a:t>             %87-60 </a:t>
            </a:r>
            <a:r>
              <a:rPr lang="en-US" dirty="0" err="1" smtClean="0"/>
              <a:t>ve</a:t>
            </a:r>
            <a:r>
              <a:rPr lang="en-US" dirty="0" smtClean="0"/>
              <a:t> %86-57 PSN </a:t>
            </a:r>
            <a:r>
              <a:rPr lang="en-US" dirty="0" err="1" smtClean="0"/>
              <a:t>lehine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8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100" y="1530504"/>
            <a:ext cx="9483201" cy="4159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58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1429" y="1537463"/>
            <a:ext cx="27376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ENDOMETRİOMA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578529" y="1621021"/>
            <a:ext cx="937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AĞRI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584848" y="1554174"/>
            <a:ext cx="2823982" cy="551481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511687" y="1504040"/>
            <a:ext cx="1119567" cy="635038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751948" y="2256059"/>
            <a:ext cx="568138" cy="11698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305974" y="2389750"/>
            <a:ext cx="501298" cy="10361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17489" y="3709962"/>
            <a:ext cx="11912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Medikal 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2272554" y="3693251"/>
            <a:ext cx="1096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Cerrahi </a:t>
            </a:r>
            <a:endParaRPr lang="en-US" sz="2400" dirty="0"/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4162789" y="2258055"/>
            <a:ext cx="568138" cy="11698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793159" y="3693251"/>
            <a:ext cx="11912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Medikal 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5230216" y="2239347"/>
            <a:ext cx="586858" cy="11383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365905" y="3695247"/>
            <a:ext cx="1096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Cerrahi </a:t>
            </a:r>
            <a:endParaRPr lang="en-US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7369089" y="1621021"/>
            <a:ext cx="20617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  İNFERTİLİTE</a:t>
            </a:r>
            <a:endParaRPr lang="en-US" sz="2800" dirty="0"/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7490081" y="2243339"/>
            <a:ext cx="568138" cy="11698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8874996" y="2291478"/>
            <a:ext cx="586858" cy="11383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7003482" y="1572882"/>
            <a:ext cx="2823982" cy="551481"/>
          </a:xfrm>
          <a:prstGeom prst="rect">
            <a:avLst/>
          </a:prstGeom>
          <a:noFill/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7235410" y="3760098"/>
            <a:ext cx="72507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800000"/>
                </a:solidFill>
              </a:rPr>
              <a:t>IVF</a:t>
            </a:r>
            <a:endParaRPr lang="en-US" sz="3200" b="1" dirty="0">
              <a:solidFill>
                <a:srgbClr val="8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207184" y="3776808"/>
            <a:ext cx="143240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800000"/>
                </a:solidFill>
              </a:rPr>
              <a:t>Cerrahİ</a:t>
            </a:r>
            <a:endParaRPr lang="en-US" sz="3200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8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Tekrarlama</a:t>
            </a:r>
            <a:r>
              <a:rPr lang="en-US" dirty="0" smtClean="0"/>
              <a:t> </a:t>
            </a:r>
            <a:r>
              <a:rPr lang="en-US" dirty="0" err="1" smtClean="0"/>
              <a:t>sIKLIĞI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%6-%67</a:t>
            </a:r>
          </a:p>
          <a:p>
            <a:r>
              <a:rPr lang="en-US" dirty="0" err="1" smtClean="0"/>
              <a:t>Tanımlamanın</a:t>
            </a:r>
            <a:r>
              <a:rPr lang="en-US" dirty="0" smtClean="0"/>
              <a:t> </a:t>
            </a:r>
            <a:r>
              <a:rPr lang="en-US" dirty="0" err="1" smtClean="0"/>
              <a:t>farklı</a:t>
            </a:r>
            <a:r>
              <a:rPr lang="en-US" dirty="0" smtClean="0"/>
              <a:t> </a:t>
            </a:r>
            <a:r>
              <a:rPr lang="en-US" dirty="0" err="1" smtClean="0"/>
              <a:t>olması</a:t>
            </a:r>
            <a:endParaRPr lang="en-US" dirty="0" smtClean="0"/>
          </a:p>
          <a:p>
            <a:r>
              <a:rPr lang="en-US" dirty="0" err="1" smtClean="0"/>
              <a:t>Hastanın</a:t>
            </a:r>
            <a:r>
              <a:rPr lang="en-US" dirty="0" smtClean="0"/>
              <a:t> </a:t>
            </a:r>
            <a:r>
              <a:rPr lang="en-US" i="1" dirty="0" err="1" smtClean="0"/>
              <a:t>şikayetine</a:t>
            </a:r>
            <a:r>
              <a:rPr lang="en-US" i="1" dirty="0" smtClean="0"/>
              <a:t> </a:t>
            </a:r>
            <a:r>
              <a:rPr lang="en-US" i="1" dirty="0" err="1" smtClean="0"/>
              <a:t>göre</a:t>
            </a:r>
            <a:r>
              <a:rPr lang="en-US" i="1" dirty="0" smtClean="0"/>
              <a:t> (</a:t>
            </a:r>
            <a:r>
              <a:rPr lang="en-US" i="1" dirty="0" err="1" smtClean="0"/>
              <a:t>pelvik</a:t>
            </a:r>
            <a:r>
              <a:rPr lang="en-US" i="1" dirty="0" smtClean="0"/>
              <a:t> </a:t>
            </a:r>
            <a:r>
              <a:rPr lang="en-US" i="1" dirty="0" err="1" smtClean="0"/>
              <a:t>ağrı</a:t>
            </a:r>
            <a:r>
              <a:rPr lang="en-US" i="1" dirty="0" smtClean="0"/>
              <a:t>)  </a:t>
            </a:r>
          </a:p>
          <a:p>
            <a:pPr marL="45720" indent="0">
              <a:buNone/>
            </a:pPr>
            <a:r>
              <a:rPr lang="en-US" dirty="0"/>
              <a:t>	 </a:t>
            </a:r>
            <a:r>
              <a:rPr lang="en-US" dirty="0" smtClean="0"/>
              <a:t>        </a:t>
            </a:r>
            <a:r>
              <a:rPr lang="en-US" i="1" dirty="0" err="1" smtClean="0"/>
              <a:t>pelvik</a:t>
            </a:r>
            <a:r>
              <a:rPr lang="en-US" i="1" dirty="0" smtClean="0"/>
              <a:t> </a:t>
            </a:r>
            <a:r>
              <a:rPr lang="en-US" i="1" dirty="0" err="1" smtClean="0"/>
              <a:t>kitle</a:t>
            </a:r>
            <a:r>
              <a:rPr lang="en-US" i="1" dirty="0" smtClean="0"/>
              <a:t> (endometrioma)  </a:t>
            </a:r>
          </a:p>
          <a:p>
            <a:pPr marL="45720" indent="0">
              <a:buNone/>
            </a:pPr>
            <a:r>
              <a:rPr lang="en-US" i="1" dirty="0" smtClean="0"/>
              <a:t>                   infertilite </a:t>
            </a:r>
            <a:r>
              <a:rPr lang="en-US" i="1" dirty="0" err="1" smtClean="0"/>
              <a:t>durumunun</a:t>
            </a:r>
            <a:r>
              <a:rPr lang="en-US" i="1" dirty="0" smtClean="0"/>
              <a:t> </a:t>
            </a:r>
            <a:r>
              <a:rPr lang="en-US" i="1" dirty="0" err="1" smtClean="0"/>
              <a:t>devam</a:t>
            </a:r>
            <a:r>
              <a:rPr lang="en-US" i="1" dirty="0" smtClean="0"/>
              <a:t> </a:t>
            </a:r>
            <a:r>
              <a:rPr lang="en-US" i="1" dirty="0" err="1" smtClean="0"/>
              <a:t>etmesine</a:t>
            </a:r>
            <a:r>
              <a:rPr lang="en-US" i="1" dirty="0" smtClean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70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İnfertİlİte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Primer </a:t>
            </a:r>
            <a:r>
              <a:rPr lang="en-US" dirty="0" err="1"/>
              <a:t>operasyon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tekrarlayan</a:t>
            </a:r>
            <a:r>
              <a:rPr lang="en-US" dirty="0"/>
              <a:t> </a:t>
            </a:r>
            <a:r>
              <a:rPr lang="en-US" dirty="0" err="1"/>
              <a:t>operasyonların</a:t>
            </a:r>
            <a:r>
              <a:rPr lang="en-US" dirty="0"/>
              <a:t> </a:t>
            </a:r>
            <a:r>
              <a:rPr lang="en-US" dirty="0" err="1"/>
              <a:t>gebe</a:t>
            </a:r>
            <a:r>
              <a:rPr lang="en-US" dirty="0"/>
              <a:t> </a:t>
            </a:r>
            <a:r>
              <a:rPr lang="en-US" dirty="0" err="1"/>
              <a:t>kalmada</a:t>
            </a:r>
            <a:r>
              <a:rPr lang="en-US" dirty="0"/>
              <a:t> </a:t>
            </a:r>
            <a:r>
              <a:rPr lang="en-US" dirty="0" err="1"/>
              <a:t>etkisini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err="1" smtClean="0"/>
              <a:t>Tekrarlayan</a:t>
            </a:r>
            <a:r>
              <a:rPr lang="en-US" dirty="0" smtClean="0"/>
              <a:t> </a:t>
            </a:r>
            <a:r>
              <a:rPr lang="en-US" dirty="0" err="1" smtClean="0"/>
              <a:t>operasyonların</a:t>
            </a:r>
            <a:r>
              <a:rPr lang="en-US" dirty="0" smtClean="0"/>
              <a:t> </a:t>
            </a:r>
            <a:r>
              <a:rPr lang="en-US" dirty="0" err="1" smtClean="0"/>
              <a:t>postoperatif</a:t>
            </a:r>
            <a:r>
              <a:rPr lang="en-US" dirty="0" smtClean="0"/>
              <a:t> </a:t>
            </a:r>
            <a:r>
              <a:rPr lang="en-US" dirty="0" err="1" smtClean="0"/>
              <a:t>dönemdeki</a:t>
            </a:r>
            <a:r>
              <a:rPr lang="en-US" dirty="0" smtClean="0"/>
              <a:t> </a:t>
            </a:r>
            <a:r>
              <a:rPr lang="en-US" dirty="0" err="1" smtClean="0"/>
              <a:t>gebelik</a:t>
            </a:r>
            <a:r>
              <a:rPr lang="en-US" dirty="0" smtClean="0"/>
              <a:t> </a:t>
            </a:r>
            <a:r>
              <a:rPr lang="en-US" dirty="0" err="1" smtClean="0"/>
              <a:t>oranlarına</a:t>
            </a:r>
            <a:r>
              <a:rPr lang="en-US" dirty="0" smtClean="0"/>
              <a:t> </a:t>
            </a:r>
            <a:r>
              <a:rPr lang="en-US" dirty="0" err="1" smtClean="0"/>
              <a:t>etkisi</a:t>
            </a:r>
            <a:r>
              <a:rPr lang="en-US" dirty="0" smtClean="0"/>
              <a:t>.</a:t>
            </a:r>
          </a:p>
          <a:p>
            <a:r>
              <a:rPr lang="en-US" dirty="0" smtClean="0"/>
              <a:t>IVF </a:t>
            </a:r>
            <a:r>
              <a:rPr lang="en-US" dirty="0" err="1" smtClean="0"/>
              <a:t>ile</a:t>
            </a:r>
            <a:r>
              <a:rPr lang="en-US" dirty="0" smtClean="0"/>
              <a:t> </a:t>
            </a:r>
            <a:r>
              <a:rPr lang="en-US" dirty="0" err="1"/>
              <a:t>tekrarlayan</a:t>
            </a:r>
            <a:r>
              <a:rPr lang="en-US" dirty="0"/>
              <a:t> </a:t>
            </a:r>
            <a:r>
              <a:rPr lang="en-US" dirty="0" err="1"/>
              <a:t>operasyonların</a:t>
            </a:r>
            <a:r>
              <a:rPr lang="en-US" dirty="0"/>
              <a:t> </a:t>
            </a:r>
            <a:r>
              <a:rPr lang="en-US" dirty="0" err="1"/>
              <a:t>gebe</a:t>
            </a:r>
            <a:r>
              <a:rPr lang="en-US" dirty="0"/>
              <a:t> </a:t>
            </a:r>
            <a:r>
              <a:rPr lang="en-US" dirty="0" err="1"/>
              <a:t>kalmada</a:t>
            </a:r>
            <a:r>
              <a:rPr lang="en-US" dirty="0"/>
              <a:t> </a:t>
            </a:r>
            <a:r>
              <a:rPr lang="en-US" dirty="0" err="1" smtClean="0"/>
              <a:t>etkisi</a:t>
            </a:r>
            <a:r>
              <a:rPr lang="en-US" dirty="0" smtClean="0"/>
              <a:t>.</a:t>
            </a:r>
            <a:endParaRPr lang="en-US" dirty="0"/>
          </a:p>
          <a:p>
            <a:pPr marL="4572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21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2800" b="-2800"/>
          <a:stretch>
            <a:fillRect/>
          </a:stretch>
        </p:blipFill>
        <p:spPr>
          <a:xfrm>
            <a:off x="985887" y="511268"/>
            <a:ext cx="9106925" cy="4439626"/>
          </a:xfrm>
        </p:spPr>
      </p:pic>
    </p:spTree>
    <p:extLst>
      <p:ext uri="{BB962C8B-B14F-4D97-AF65-F5344CB8AC3E}">
        <p14:creationId xmlns:p14="http://schemas.microsoft.com/office/powerpoint/2010/main" val="203806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3277" r="-3277"/>
          <a:stretch>
            <a:fillRect/>
          </a:stretch>
        </p:blipFill>
        <p:spPr>
          <a:xfrm>
            <a:off x="-210359" y="126050"/>
            <a:ext cx="12402359" cy="6046150"/>
          </a:xfrm>
        </p:spPr>
      </p:pic>
    </p:spTree>
    <p:extLst>
      <p:ext uri="{BB962C8B-B14F-4D97-AF65-F5344CB8AC3E}">
        <p14:creationId xmlns:p14="http://schemas.microsoft.com/office/powerpoint/2010/main" val="338520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7-01-08 at 7.56.4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2928"/>
            <a:ext cx="10276622" cy="621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6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7-01-08 at 7.57.3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220"/>
            <a:ext cx="10193072" cy="6192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06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3219"/>
            <a:ext cx="8382000" cy="1752600"/>
          </a:xfrm>
          <a:prstGeom prst="rect">
            <a:avLst/>
          </a:prstGeom>
        </p:spPr>
      </p:pic>
      <p:pic>
        <p:nvPicPr>
          <p:cNvPr id="5" name="Picture 4" descr="Screen Shot 2017-01-09 at 8.52.2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25779"/>
            <a:ext cx="5915324" cy="4579080"/>
          </a:xfrm>
          <a:prstGeom prst="rect">
            <a:avLst/>
          </a:prstGeom>
        </p:spPr>
      </p:pic>
      <p:pic>
        <p:nvPicPr>
          <p:cNvPr id="6" name="Picture 5" descr="Screen Shot 2017-01-09 at 8.53.08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6146" y="5645695"/>
            <a:ext cx="3385854" cy="821672"/>
          </a:xfrm>
          <a:prstGeom prst="rect">
            <a:avLst/>
          </a:prstGeom>
        </p:spPr>
      </p:pic>
      <p:pic>
        <p:nvPicPr>
          <p:cNvPr id="12" name="Picture 11" descr="Screen Shot 2017-01-15 at 8.43.23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786" y="1407099"/>
            <a:ext cx="6037961" cy="4792883"/>
          </a:xfrm>
          <a:prstGeom prst="rect">
            <a:avLst/>
          </a:prstGeom>
        </p:spPr>
      </p:pic>
      <p:pic>
        <p:nvPicPr>
          <p:cNvPr id="2" name="Picture 1" descr="Screen Shot 2017-01-15 at 8.40.58 A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935" y="2077307"/>
            <a:ext cx="5930900" cy="3454214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 flipV="1">
            <a:off x="2874112" y="5464675"/>
            <a:ext cx="3458960" cy="16711"/>
          </a:xfrm>
          <a:prstGeom prst="line">
            <a:avLst/>
          </a:prstGeom>
          <a:ln w="5715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3174891" y="4963328"/>
            <a:ext cx="5213506" cy="16712"/>
          </a:xfrm>
          <a:prstGeom prst="line">
            <a:avLst/>
          </a:prstGeom>
          <a:ln w="5715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690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238" y="1870931"/>
            <a:ext cx="9836802" cy="326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627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71" y="233962"/>
            <a:ext cx="11557129" cy="615413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84329" y="5046886"/>
            <a:ext cx="10961730" cy="635039"/>
          </a:xfrm>
          <a:prstGeom prst="rect">
            <a:avLst/>
          </a:prstGeom>
          <a:noFill/>
          <a:ln w="57150" cmpd="sng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98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ÖZET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8137" y="1714500"/>
            <a:ext cx="10794631" cy="4457700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Rekkürrens</a:t>
            </a:r>
            <a:r>
              <a:rPr lang="en-US" dirty="0" smtClean="0"/>
              <a:t> </a:t>
            </a:r>
            <a:r>
              <a:rPr lang="en-US" dirty="0" err="1" smtClean="0"/>
              <a:t>tanımı</a:t>
            </a:r>
            <a:r>
              <a:rPr lang="en-US" dirty="0" smtClean="0"/>
              <a:t> </a:t>
            </a:r>
            <a:r>
              <a:rPr lang="en-US" dirty="0" err="1" smtClean="0"/>
              <a:t>farklılıklar</a:t>
            </a:r>
            <a:r>
              <a:rPr lang="en-US" dirty="0" smtClean="0"/>
              <a:t> </a:t>
            </a:r>
            <a:r>
              <a:rPr lang="en-US" dirty="0" err="1" smtClean="0"/>
              <a:t>içerir</a:t>
            </a:r>
            <a:endParaRPr lang="en-US" dirty="0" smtClean="0"/>
          </a:p>
          <a:p>
            <a:r>
              <a:rPr lang="en-US" dirty="0" smtClean="0"/>
              <a:t>Risk </a:t>
            </a:r>
            <a:r>
              <a:rPr lang="en-US" dirty="0" err="1" smtClean="0"/>
              <a:t>gruplarını</a:t>
            </a:r>
            <a:r>
              <a:rPr lang="en-US" dirty="0" smtClean="0"/>
              <a:t> </a:t>
            </a:r>
            <a:r>
              <a:rPr lang="en-US" dirty="0" err="1" smtClean="0"/>
              <a:t>bilmek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ona</a:t>
            </a:r>
            <a:r>
              <a:rPr lang="en-US" dirty="0" smtClean="0"/>
              <a:t> </a:t>
            </a:r>
            <a:r>
              <a:rPr lang="en-US" dirty="0" err="1" smtClean="0"/>
              <a:t>göre</a:t>
            </a:r>
            <a:r>
              <a:rPr lang="en-US" dirty="0" smtClean="0"/>
              <a:t> </a:t>
            </a:r>
            <a:r>
              <a:rPr lang="en-US" dirty="0" err="1" smtClean="0"/>
              <a:t>tedavi</a:t>
            </a:r>
            <a:r>
              <a:rPr lang="en-US" dirty="0" smtClean="0"/>
              <a:t> </a:t>
            </a:r>
            <a:r>
              <a:rPr lang="en-US" dirty="0" err="1" smtClean="0"/>
              <a:t>yaklaşımımızı</a:t>
            </a:r>
            <a:r>
              <a:rPr lang="en-US" dirty="0" smtClean="0"/>
              <a:t> </a:t>
            </a:r>
            <a:r>
              <a:rPr lang="en-US" dirty="0" err="1" smtClean="0"/>
              <a:t>belirlemek</a:t>
            </a:r>
            <a:endParaRPr lang="en-US" dirty="0" smtClean="0"/>
          </a:p>
          <a:p>
            <a:r>
              <a:rPr lang="en-US" dirty="0" smtClean="0"/>
              <a:t>Endometrioma 2. </a:t>
            </a:r>
            <a:r>
              <a:rPr lang="en-US" dirty="0" err="1" smtClean="0"/>
              <a:t>cerrahisi</a:t>
            </a:r>
            <a:r>
              <a:rPr lang="en-US" dirty="0" smtClean="0"/>
              <a:t>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zararlı</a:t>
            </a:r>
            <a:endParaRPr lang="en-US" dirty="0" smtClean="0"/>
          </a:p>
          <a:p>
            <a:r>
              <a:rPr lang="en-US" dirty="0" smtClean="0"/>
              <a:t>Endometrioma </a:t>
            </a:r>
            <a:r>
              <a:rPr lang="en-US" dirty="0" err="1" smtClean="0"/>
              <a:t>rekkürrensini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ağrıyı</a:t>
            </a:r>
            <a:r>
              <a:rPr lang="en-US" dirty="0" smtClean="0"/>
              <a:t> </a:t>
            </a:r>
            <a:r>
              <a:rPr lang="en-US" dirty="0" err="1" smtClean="0"/>
              <a:t>azaltmak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cerrahi</a:t>
            </a:r>
            <a:r>
              <a:rPr lang="en-US" dirty="0" smtClean="0"/>
              <a:t> </a:t>
            </a:r>
            <a:r>
              <a:rPr lang="en-US" dirty="0" err="1" smtClean="0"/>
              <a:t>sonrası</a:t>
            </a:r>
            <a:r>
              <a:rPr lang="en-US" dirty="0" smtClean="0"/>
              <a:t> </a:t>
            </a:r>
            <a:r>
              <a:rPr lang="en-US" dirty="0" err="1" smtClean="0"/>
              <a:t>devamlı</a:t>
            </a:r>
            <a:r>
              <a:rPr lang="en-US" dirty="0" smtClean="0"/>
              <a:t> OKS </a:t>
            </a:r>
            <a:r>
              <a:rPr lang="en-US" dirty="0" err="1" smtClean="0"/>
              <a:t>tercih</a:t>
            </a:r>
            <a:r>
              <a:rPr lang="en-US" dirty="0" smtClean="0"/>
              <a:t> </a:t>
            </a:r>
            <a:r>
              <a:rPr lang="en-US" dirty="0" err="1" smtClean="0"/>
              <a:t>edilmeli</a:t>
            </a:r>
            <a:endParaRPr lang="en-US" dirty="0" smtClean="0"/>
          </a:p>
          <a:p>
            <a:r>
              <a:rPr lang="en-US" dirty="0" smtClean="0"/>
              <a:t>LUNA </a:t>
            </a:r>
            <a:r>
              <a:rPr lang="en-US" dirty="0" err="1" smtClean="0"/>
              <a:t>faydasız</a:t>
            </a:r>
            <a:endParaRPr lang="en-US" dirty="0" smtClean="0"/>
          </a:p>
          <a:p>
            <a:r>
              <a:rPr lang="en-US" dirty="0" err="1" smtClean="0"/>
              <a:t>Orta</a:t>
            </a:r>
            <a:r>
              <a:rPr lang="en-US" dirty="0" smtClean="0"/>
              <a:t> hat </a:t>
            </a:r>
            <a:r>
              <a:rPr lang="en-US" dirty="0" err="1" smtClean="0"/>
              <a:t>pelvik</a:t>
            </a:r>
            <a:r>
              <a:rPr lang="en-US" dirty="0" smtClean="0"/>
              <a:t> </a:t>
            </a:r>
            <a:r>
              <a:rPr lang="en-US" dirty="0" err="1" smtClean="0"/>
              <a:t>ağrı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deneyimli</a:t>
            </a:r>
            <a:r>
              <a:rPr lang="en-US" dirty="0" smtClean="0"/>
              <a:t> </a:t>
            </a:r>
            <a:r>
              <a:rPr lang="en-US" dirty="0" err="1" smtClean="0"/>
              <a:t>cerrahide</a:t>
            </a:r>
            <a:r>
              <a:rPr lang="en-US" dirty="0" smtClean="0"/>
              <a:t> PSN </a:t>
            </a:r>
            <a:r>
              <a:rPr lang="en-US" dirty="0" err="1" smtClean="0"/>
              <a:t>yararlı</a:t>
            </a:r>
            <a:r>
              <a:rPr lang="en-US" dirty="0" smtClean="0"/>
              <a:t> </a:t>
            </a:r>
          </a:p>
          <a:p>
            <a:r>
              <a:rPr lang="en-US" dirty="0" smtClean="0"/>
              <a:t>Infertilite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tekrarlayan</a:t>
            </a:r>
            <a:r>
              <a:rPr lang="en-US" dirty="0" smtClean="0"/>
              <a:t> </a:t>
            </a:r>
            <a:r>
              <a:rPr lang="en-US" dirty="0" err="1" smtClean="0"/>
              <a:t>cerrahi</a:t>
            </a:r>
            <a:r>
              <a:rPr lang="en-US" dirty="0" smtClean="0"/>
              <a:t> </a:t>
            </a:r>
            <a:r>
              <a:rPr lang="en-US" dirty="0" err="1" smtClean="0"/>
              <a:t>yerine</a:t>
            </a:r>
            <a:r>
              <a:rPr lang="en-US" dirty="0" smtClean="0"/>
              <a:t> IVF </a:t>
            </a:r>
            <a:r>
              <a:rPr lang="en-US" dirty="0" err="1" smtClean="0"/>
              <a:t>tercih</a:t>
            </a:r>
            <a:r>
              <a:rPr lang="en-US" dirty="0" smtClean="0"/>
              <a:t> </a:t>
            </a:r>
            <a:r>
              <a:rPr lang="en-US" dirty="0" err="1" smtClean="0"/>
              <a:t>edilebilir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40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400" b="1" dirty="0" smtClean="0"/>
              <a:t>TEŞEKKÜRLER…</a:t>
            </a:r>
            <a:endParaRPr lang="en-US" sz="3400" b="1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0345" y="925472"/>
            <a:ext cx="1904934" cy="1904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16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Tekrarlama</a:t>
            </a:r>
            <a:r>
              <a:rPr lang="en-US" dirty="0"/>
              <a:t> </a:t>
            </a:r>
            <a:r>
              <a:rPr lang="en-US" dirty="0" err="1" smtClean="0"/>
              <a:t>sIKILIĞI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Ağrıya </a:t>
            </a:r>
            <a:r>
              <a:rPr lang="en-US" dirty="0" err="1"/>
              <a:t>bağlı</a:t>
            </a:r>
            <a:r>
              <a:rPr lang="en-US" dirty="0"/>
              <a:t> </a:t>
            </a:r>
            <a:r>
              <a:rPr lang="en-US" dirty="0" err="1"/>
              <a:t>rekkurens</a:t>
            </a:r>
            <a:r>
              <a:rPr lang="en-US" dirty="0"/>
              <a:t> </a:t>
            </a:r>
            <a:r>
              <a:rPr lang="en-US" dirty="0" err="1"/>
              <a:t>daha</a:t>
            </a:r>
            <a:r>
              <a:rPr lang="en-US" dirty="0"/>
              <a:t> </a:t>
            </a:r>
            <a:r>
              <a:rPr lang="en-US" dirty="0" err="1"/>
              <a:t>fazla</a:t>
            </a:r>
            <a:endParaRPr lang="en-US" dirty="0"/>
          </a:p>
          <a:p>
            <a:r>
              <a:rPr lang="en-US" dirty="0" err="1"/>
              <a:t>Takip</a:t>
            </a:r>
            <a:r>
              <a:rPr lang="en-US" dirty="0"/>
              <a:t> </a:t>
            </a:r>
            <a:r>
              <a:rPr lang="en-US" dirty="0" err="1"/>
              <a:t>süresi</a:t>
            </a:r>
            <a:r>
              <a:rPr lang="en-US" dirty="0"/>
              <a:t> </a:t>
            </a:r>
            <a:r>
              <a:rPr lang="en-US" dirty="0" err="1"/>
              <a:t>rekkurens</a:t>
            </a:r>
            <a:r>
              <a:rPr lang="en-US" dirty="0"/>
              <a:t> </a:t>
            </a:r>
            <a:r>
              <a:rPr lang="en-US" dirty="0" err="1"/>
              <a:t>saptama</a:t>
            </a:r>
            <a:r>
              <a:rPr lang="en-US" dirty="0"/>
              <a:t> </a:t>
            </a:r>
            <a:r>
              <a:rPr lang="en-US" dirty="0" err="1"/>
              <a:t>sıklığında</a:t>
            </a:r>
            <a:r>
              <a:rPr lang="en-US" dirty="0"/>
              <a:t> </a:t>
            </a:r>
            <a:r>
              <a:rPr lang="en-US" dirty="0" err="1" smtClean="0"/>
              <a:t>önemli</a:t>
            </a:r>
            <a:endParaRPr lang="en-US" dirty="0" smtClean="0"/>
          </a:p>
          <a:p>
            <a:r>
              <a:rPr lang="en-US" dirty="0"/>
              <a:t>Laparoskopi </a:t>
            </a:r>
            <a:r>
              <a:rPr lang="en-US" dirty="0" err="1"/>
              <a:t>sonrası</a:t>
            </a:r>
            <a:r>
              <a:rPr lang="en-US" dirty="0"/>
              <a:t> ilk 1 </a:t>
            </a:r>
            <a:r>
              <a:rPr lang="en-US" dirty="0" err="1"/>
              <a:t>yılda</a:t>
            </a:r>
            <a:r>
              <a:rPr lang="en-US" dirty="0"/>
              <a:t> </a:t>
            </a:r>
            <a:r>
              <a:rPr lang="en-US" dirty="0" err="1"/>
              <a:t>sadece</a:t>
            </a:r>
            <a:r>
              <a:rPr lang="en-US" dirty="0"/>
              <a:t> </a:t>
            </a:r>
            <a:r>
              <a:rPr lang="en-US" dirty="0" err="1"/>
              <a:t>dismenore</a:t>
            </a:r>
            <a:r>
              <a:rPr lang="en-US" dirty="0"/>
              <a:t> </a:t>
            </a:r>
            <a:r>
              <a:rPr lang="en-US" dirty="0" err="1"/>
              <a:t>tekrarı</a:t>
            </a:r>
            <a:r>
              <a:rPr lang="en-US" dirty="0"/>
              <a:t> %30 (</a:t>
            </a:r>
            <a:r>
              <a:rPr lang="en-US" dirty="0" err="1"/>
              <a:t>Fedele</a:t>
            </a:r>
            <a:r>
              <a:rPr lang="en-US" dirty="0"/>
              <a:t> et al</a:t>
            </a:r>
            <a:r>
              <a:rPr lang="en-US" dirty="0" smtClean="0"/>
              <a:t>)</a:t>
            </a:r>
          </a:p>
          <a:p>
            <a:r>
              <a:rPr lang="en-US" dirty="0" smtClean="0"/>
              <a:t>Pelvik </a:t>
            </a:r>
            <a:r>
              <a:rPr lang="en-US" dirty="0" err="1" smtClean="0"/>
              <a:t>ağrı</a:t>
            </a:r>
            <a:r>
              <a:rPr lang="en-US" dirty="0" smtClean="0"/>
              <a:t> 3-5 </a:t>
            </a:r>
            <a:r>
              <a:rPr lang="en-US" dirty="0" err="1" smtClean="0"/>
              <a:t>yılda</a:t>
            </a:r>
            <a:r>
              <a:rPr lang="en-US" dirty="0" smtClean="0"/>
              <a:t> </a:t>
            </a:r>
            <a:r>
              <a:rPr lang="en-US" dirty="0" err="1" smtClean="0"/>
              <a:t>tekrarlama</a:t>
            </a:r>
            <a:r>
              <a:rPr lang="en-US" dirty="0" smtClean="0"/>
              <a:t> % 20.5 - 43.5</a:t>
            </a:r>
          </a:p>
          <a:p>
            <a:r>
              <a:rPr lang="en-US" dirty="0" smtClean="0"/>
              <a:t>Endometrioma </a:t>
            </a:r>
            <a:r>
              <a:rPr lang="en-US" dirty="0" err="1" smtClean="0"/>
              <a:t>tekrarlaması</a:t>
            </a:r>
            <a:r>
              <a:rPr lang="en-US" dirty="0" smtClean="0"/>
              <a:t>  %9 - 28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782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Neden</a:t>
            </a:r>
            <a:r>
              <a:rPr lang="en-US" dirty="0"/>
              <a:t> </a:t>
            </a:r>
            <a:r>
              <a:rPr lang="en-US" dirty="0" err="1" smtClean="0"/>
              <a:t>tekrarlar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Sebebi</a:t>
            </a:r>
            <a:r>
              <a:rPr lang="en-US" dirty="0" smtClean="0"/>
              <a:t> </a:t>
            </a:r>
            <a:r>
              <a:rPr lang="en-US" dirty="0" err="1" smtClean="0"/>
              <a:t>kesin</a:t>
            </a:r>
            <a:r>
              <a:rPr lang="en-US" dirty="0" smtClean="0"/>
              <a:t> belli </a:t>
            </a:r>
            <a:r>
              <a:rPr lang="en-US" dirty="0" err="1" smtClean="0"/>
              <a:t>değil</a:t>
            </a:r>
            <a:endParaRPr lang="en-US" dirty="0" smtClean="0"/>
          </a:p>
          <a:p>
            <a:r>
              <a:rPr lang="en-US" dirty="0" smtClean="0"/>
              <a:t>Rekürren </a:t>
            </a:r>
            <a:r>
              <a:rPr lang="en-US" dirty="0" err="1"/>
              <a:t>lezyonlar</a:t>
            </a:r>
            <a:r>
              <a:rPr lang="en-US" dirty="0"/>
              <a:t> </a:t>
            </a:r>
            <a:r>
              <a:rPr lang="en-US" dirty="0" err="1"/>
              <a:t>rezidüel</a:t>
            </a:r>
            <a:r>
              <a:rPr lang="en-US" dirty="0"/>
              <a:t> </a:t>
            </a:r>
            <a:r>
              <a:rPr lang="en-US" dirty="0" err="1"/>
              <a:t>yapılardan</a:t>
            </a:r>
            <a:r>
              <a:rPr lang="en-US" dirty="0"/>
              <a:t> </a:t>
            </a:r>
            <a:r>
              <a:rPr lang="en-US" dirty="0" err="1"/>
              <a:t>veya</a:t>
            </a:r>
            <a:r>
              <a:rPr lang="en-US" dirty="0"/>
              <a:t> de novo </a:t>
            </a:r>
            <a:r>
              <a:rPr lang="en-US" dirty="0" err="1"/>
              <a:t>hücrelerden</a:t>
            </a:r>
            <a:r>
              <a:rPr lang="en-US" dirty="0"/>
              <a:t> </a:t>
            </a:r>
            <a:r>
              <a:rPr lang="en-US" dirty="0" err="1"/>
              <a:t>kaynaklanabilir</a:t>
            </a:r>
            <a:endParaRPr lang="en-US" dirty="0"/>
          </a:p>
          <a:p>
            <a:r>
              <a:rPr lang="en-US" dirty="0" err="1"/>
              <a:t>Rekürrens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risk </a:t>
            </a:r>
            <a:r>
              <a:rPr lang="en-US" dirty="0" err="1"/>
              <a:t>faktörlerini</a:t>
            </a:r>
            <a:r>
              <a:rPr lang="en-US" dirty="0"/>
              <a:t> </a:t>
            </a:r>
            <a:r>
              <a:rPr lang="en-US" dirty="0" err="1"/>
              <a:t>bilmek</a:t>
            </a:r>
            <a:r>
              <a:rPr lang="en-US" dirty="0"/>
              <a:t> </a:t>
            </a:r>
            <a:r>
              <a:rPr lang="en-US" dirty="0" err="1"/>
              <a:t>hastalığın</a:t>
            </a:r>
            <a:r>
              <a:rPr lang="en-US" dirty="0"/>
              <a:t> </a:t>
            </a:r>
            <a:r>
              <a:rPr lang="en-US" dirty="0" err="1"/>
              <a:t>kontrolu</a:t>
            </a:r>
            <a:r>
              <a:rPr lang="en-US" dirty="0"/>
              <a:t>̈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subgrupların</a:t>
            </a:r>
            <a:r>
              <a:rPr lang="en-US" dirty="0"/>
              <a:t> </a:t>
            </a:r>
            <a:r>
              <a:rPr lang="en-US" dirty="0" err="1"/>
              <a:t>tanınmasını</a:t>
            </a:r>
            <a:r>
              <a:rPr lang="en-US" dirty="0"/>
              <a:t> </a:t>
            </a:r>
            <a:r>
              <a:rPr lang="en-US" dirty="0" err="1" smtClean="0"/>
              <a:t>sağlar</a:t>
            </a:r>
            <a:endParaRPr lang="en-US" dirty="0" smtClean="0"/>
          </a:p>
          <a:p>
            <a:r>
              <a:rPr lang="en-US" dirty="0"/>
              <a:t>Tedavinin </a:t>
            </a:r>
            <a:r>
              <a:rPr lang="en-US" dirty="0" err="1"/>
              <a:t>başarısı</a:t>
            </a:r>
            <a:r>
              <a:rPr lang="en-US" dirty="0"/>
              <a:t> </a:t>
            </a:r>
            <a:r>
              <a:rPr lang="en-US" dirty="0" err="1"/>
              <a:t>tüm</a:t>
            </a:r>
            <a:r>
              <a:rPr lang="en-US" dirty="0"/>
              <a:t> </a:t>
            </a:r>
            <a:r>
              <a:rPr lang="en-US" dirty="0" err="1"/>
              <a:t>görülebilir</a:t>
            </a:r>
            <a:r>
              <a:rPr lang="en-US" dirty="0"/>
              <a:t> </a:t>
            </a:r>
            <a:r>
              <a:rPr lang="en-US" dirty="0" err="1"/>
              <a:t>rezidüel</a:t>
            </a:r>
            <a:r>
              <a:rPr lang="en-US" dirty="0"/>
              <a:t> </a:t>
            </a:r>
            <a:r>
              <a:rPr lang="en-US" dirty="0" err="1"/>
              <a:t>lezyonların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mikroskobik</a:t>
            </a:r>
            <a:r>
              <a:rPr lang="en-US" dirty="0"/>
              <a:t> </a:t>
            </a:r>
            <a:r>
              <a:rPr lang="en-US" dirty="0" err="1"/>
              <a:t>implantların</a:t>
            </a:r>
            <a:r>
              <a:rPr lang="en-US" dirty="0"/>
              <a:t> </a:t>
            </a:r>
            <a:r>
              <a:rPr lang="en-US" dirty="0" err="1"/>
              <a:t>eradikasyonuna</a:t>
            </a:r>
            <a:r>
              <a:rPr lang="en-US" dirty="0"/>
              <a:t> </a:t>
            </a:r>
            <a:r>
              <a:rPr lang="en-US" dirty="0" err="1"/>
              <a:t>bağlıdır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66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Rİsk</a:t>
            </a:r>
            <a:r>
              <a:rPr lang="en-US" dirty="0" smtClean="0"/>
              <a:t> </a:t>
            </a:r>
            <a:r>
              <a:rPr lang="en-US" dirty="0" err="1" smtClean="0"/>
              <a:t>faktörler</a:t>
            </a:r>
            <a:r>
              <a:rPr lang="en-US" dirty="0" err="1"/>
              <a:t>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Genç</a:t>
            </a:r>
            <a:r>
              <a:rPr lang="en-US" dirty="0" smtClean="0"/>
              <a:t> </a:t>
            </a:r>
            <a:r>
              <a:rPr lang="en-US" dirty="0" err="1" smtClean="0"/>
              <a:t>yaşta</a:t>
            </a:r>
            <a:r>
              <a:rPr lang="en-US" dirty="0" smtClean="0"/>
              <a:t> </a:t>
            </a:r>
            <a:r>
              <a:rPr lang="en-US" dirty="0" err="1" smtClean="0"/>
              <a:t>şikayetlerin</a:t>
            </a:r>
            <a:r>
              <a:rPr lang="en-US" dirty="0" smtClean="0"/>
              <a:t> </a:t>
            </a:r>
            <a:r>
              <a:rPr lang="en-US" dirty="0" err="1" smtClean="0"/>
              <a:t>başlaması</a:t>
            </a:r>
            <a:endParaRPr lang="en-US" dirty="0" smtClean="0"/>
          </a:p>
          <a:p>
            <a:r>
              <a:rPr lang="en-US" dirty="0" err="1" smtClean="0"/>
              <a:t>Endometriozis</a:t>
            </a:r>
            <a:r>
              <a:rPr lang="en-US" dirty="0" smtClean="0"/>
              <a:t> </a:t>
            </a:r>
            <a:r>
              <a:rPr lang="en-US" dirty="0" err="1" smtClean="0"/>
              <a:t>operasyonu</a:t>
            </a:r>
            <a:r>
              <a:rPr lang="en-US" dirty="0" smtClean="0"/>
              <a:t> </a:t>
            </a:r>
            <a:r>
              <a:rPr lang="en-US" dirty="0" err="1" smtClean="0"/>
              <a:t>geçirmiş</a:t>
            </a:r>
            <a:r>
              <a:rPr lang="en-US" dirty="0" smtClean="0"/>
              <a:t> </a:t>
            </a:r>
            <a:r>
              <a:rPr lang="en-US" dirty="0" err="1" smtClean="0"/>
              <a:t>olması</a:t>
            </a:r>
            <a:endParaRPr lang="en-US" dirty="0" smtClean="0"/>
          </a:p>
          <a:p>
            <a:r>
              <a:rPr lang="en-US" dirty="0" smtClean="0"/>
              <a:t>Bilateral </a:t>
            </a:r>
            <a:r>
              <a:rPr lang="en-US" dirty="0" err="1" smtClean="0"/>
              <a:t>pelvik</a:t>
            </a:r>
            <a:r>
              <a:rPr lang="en-US" dirty="0" smtClean="0"/>
              <a:t> </a:t>
            </a:r>
            <a:r>
              <a:rPr lang="en-US" dirty="0" err="1" smtClean="0"/>
              <a:t>endometriozis</a:t>
            </a:r>
            <a:r>
              <a:rPr lang="en-US" dirty="0" smtClean="0"/>
              <a:t> </a:t>
            </a:r>
            <a:r>
              <a:rPr lang="en-US" dirty="0" err="1" smtClean="0"/>
              <a:t>odakları</a:t>
            </a:r>
            <a:endParaRPr lang="en-US" dirty="0" smtClean="0"/>
          </a:p>
          <a:p>
            <a:r>
              <a:rPr lang="en-US" dirty="0" smtClean="0"/>
              <a:t>Bilateral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büyük</a:t>
            </a:r>
            <a:r>
              <a:rPr lang="en-US" dirty="0" smtClean="0"/>
              <a:t> </a:t>
            </a:r>
            <a:r>
              <a:rPr lang="en-US" dirty="0" err="1" smtClean="0"/>
              <a:t>endometriomaların</a:t>
            </a:r>
            <a:r>
              <a:rPr lang="en-US" dirty="0" smtClean="0"/>
              <a:t> </a:t>
            </a:r>
            <a:r>
              <a:rPr lang="en-US" dirty="0" err="1" smtClean="0"/>
              <a:t>olması</a:t>
            </a:r>
            <a:endParaRPr lang="en-US" dirty="0" smtClean="0"/>
          </a:p>
          <a:p>
            <a:r>
              <a:rPr lang="en-US" dirty="0" err="1" smtClean="0"/>
              <a:t>Douglasta</a:t>
            </a:r>
            <a:r>
              <a:rPr lang="en-US" dirty="0" smtClean="0"/>
              <a:t> </a:t>
            </a:r>
            <a:r>
              <a:rPr lang="en-US" dirty="0" err="1" smtClean="0"/>
              <a:t>nodularite</a:t>
            </a:r>
            <a:endParaRPr lang="en-US" dirty="0" smtClean="0"/>
          </a:p>
          <a:p>
            <a:r>
              <a:rPr lang="en-US" dirty="0" err="1" smtClean="0"/>
              <a:t>Evre</a:t>
            </a:r>
            <a:r>
              <a:rPr lang="en-US" dirty="0" smtClean="0"/>
              <a:t> 3-4 </a:t>
            </a:r>
            <a:r>
              <a:rPr lang="en-US" dirty="0" err="1" smtClean="0"/>
              <a:t>endometriozis</a:t>
            </a:r>
            <a:endParaRPr lang="en-US" dirty="0" smtClean="0"/>
          </a:p>
          <a:p>
            <a:r>
              <a:rPr lang="en-US" dirty="0" err="1" smtClean="0"/>
              <a:t>Operasyonun</a:t>
            </a:r>
            <a:r>
              <a:rPr lang="en-US" dirty="0" smtClean="0"/>
              <a:t> tam </a:t>
            </a:r>
            <a:r>
              <a:rPr lang="en-US" dirty="0" err="1" smtClean="0"/>
              <a:t>yapılmamış</a:t>
            </a:r>
            <a:r>
              <a:rPr lang="en-US" dirty="0" smtClean="0"/>
              <a:t> </a:t>
            </a:r>
            <a:r>
              <a:rPr lang="en-US" dirty="0" err="1" smtClean="0"/>
              <a:t>olması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536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7-01-08 at 7.23.44 P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998" r="-65374"/>
          <a:stretch/>
        </p:blipFill>
        <p:spPr>
          <a:xfrm>
            <a:off x="-1487186" y="1"/>
            <a:ext cx="15958005" cy="6172200"/>
          </a:xfrm>
        </p:spPr>
      </p:pic>
    </p:spTree>
    <p:extLst>
      <p:ext uri="{BB962C8B-B14F-4D97-AF65-F5344CB8AC3E}">
        <p14:creationId xmlns:p14="http://schemas.microsoft.com/office/powerpoint/2010/main" val="357644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490" y="457200"/>
            <a:ext cx="10668000" cy="1143000"/>
          </a:xfrm>
        </p:spPr>
        <p:txBody>
          <a:bodyPr/>
          <a:lstStyle/>
          <a:p>
            <a:r>
              <a:rPr lang="en-US" dirty="0" err="1" smtClean="0"/>
              <a:t>Endometrİozİsde</a:t>
            </a:r>
            <a:r>
              <a:rPr lang="en-US" dirty="0" smtClean="0"/>
              <a:t> </a:t>
            </a:r>
            <a:r>
              <a:rPr lang="en-US" dirty="0" err="1"/>
              <a:t>rekürrens</a:t>
            </a:r>
            <a:r>
              <a:rPr lang="en-US" dirty="0"/>
              <a:t> </a:t>
            </a:r>
            <a:r>
              <a:rPr lang="en-US" dirty="0" err="1" smtClean="0"/>
              <a:t>önlenebİLİR</a:t>
            </a:r>
            <a:r>
              <a:rPr lang="en-US" dirty="0" smtClean="0"/>
              <a:t> Mİ?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Endometriozisde</a:t>
            </a:r>
            <a:r>
              <a:rPr lang="en-US" dirty="0"/>
              <a:t> </a:t>
            </a:r>
            <a:r>
              <a:rPr lang="en-US" dirty="0" err="1"/>
              <a:t>rekürrens</a:t>
            </a:r>
            <a:r>
              <a:rPr lang="en-US" dirty="0"/>
              <a:t> </a:t>
            </a:r>
            <a:r>
              <a:rPr lang="en-US" dirty="0" err="1"/>
              <a:t>ihtimalini</a:t>
            </a:r>
            <a:r>
              <a:rPr lang="en-US" dirty="0"/>
              <a:t> </a:t>
            </a:r>
            <a:r>
              <a:rPr lang="en-US" dirty="0" err="1"/>
              <a:t>uzun</a:t>
            </a:r>
            <a:r>
              <a:rPr lang="en-US" dirty="0"/>
              <a:t> </a:t>
            </a:r>
            <a:r>
              <a:rPr lang="en-US" dirty="0" err="1"/>
              <a:t>vadede</a:t>
            </a:r>
            <a:r>
              <a:rPr lang="en-US" dirty="0"/>
              <a:t> </a:t>
            </a:r>
            <a:r>
              <a:rPr lang="en-US" dirty="0" err="1"/>
              <a:t>tamamen</a:t>
            </a:r>
            <a:r>
              <a:rPr lang="en-US" dirty="0"/>
              <a:t> </a:t>
            </a:r>
            <a:r>
              <a:rPr lang="en-US" dirty="0" err="1"/>
              <a:t>ortadan</a:t>
            </a:r>
            <a:r>
              <a:rPr lang="en-US" dirty="0"/>
              <a:t> </a:t>
            </a:r>
            <a:r>
              <a:rPr lang="en-US" dirty="0" err="1" smtClean="0"/>
              <a:t>kaldırmak</a:t>
            </a:r>
            <a:r>
              <a:rPr lang="en-US" dirty="0"/>
              <a:t> </a:t>
            </a:r>
            <a:r>
              <a:rPr lang="en-US" dirty="0" err="1" smtClean="0"/>
              <a:t>mümkün</a:t>
            </a:r>
            <a:r>
              <a:rPr lang="en-US" dirty="0" smtClean="0"/>
              <a:t> </a:t>
            </a:r>
            <a:r>
              <a:rPr lang="en-US" dirty="0" err="1" smtClean="0"/>
              <a:t>görünmemektedir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err="1"/>
              <a:t>Ancak</a:t>
            </a:r>
            <a:r>
              <a:rPr lang="en-US" dirty="0"/>
              <a:t> </a:t>
            </a:r>
            <a:r>
              <a:rPr lang="en-US" dirty="0" err="1"/>
              <a:t>cerrahi</a:t>
            </a:r>
            <a:r>
              <a:rPr lang="en-US" dirty="0"/>
              <a:t> </a:t>
            </a:r>
            <a:r>
              <a:rPr lang="en-US" dirty="0" err="1"/>
              <a:t>sonrası</a:t>
            </a:r>
            <a:r>
              <a:rPr lang="en-US" dirty="0"/>
              <a:t> </a:t>
            </a:r>
            <a:r>
              <a:rPr lang="en-US" dirty="0" err="1"/>
              <a:t>semptomatik</a:t>
            </a:r>
            <a:r>
              <a:rPr lang="en-US" dirty="0"/>
              <a:t> </a:t>
            </a:r>
            <a:r>
              <a:rPr lang="en-US" dirty="0" err="1"/>
              <a:t>ya</a:t>
            </a:r>
            <a:r>
              <a:rPr lang="en-US" dirty="0"/>
              <a:t> da </a:t>
            </a:r>
            <a:r>
              <a:rPr lang="en-US" dirty="0" err="1" smtClean="0"/>
              <a:t>klinik</a:t>
            </a:r>
            <a:r>
              <a:rPr lang="en-US" dirty="0"/>
              <a:t> </a:t>
            </a:r>
            <a:r>
              <a:rPr lang="en-US" dirty="0" err="1" smtClean="0"/>
              <a:t>rekürrens</a:t>
            </a:r>
            <a:r>
              <a:rPr lang="en-US" dirty="0" smtClean="0"/>
              <a:t> </a:t>
            </a:r>
            <a:r>
              <a:rPr lang="en-US" dirty="0" err="1"/>
              <a:t>riskini</a:t>
            </a:r>
            <a:r>
              <a:rPr lang="en-US" dirty="0"/>
              <a:t> en </a:t>
            </a:r>
            <a:r>
              <a:rPr lang="en-US" dirty="0" err="1"/>
              <a:t>aza</a:t>
            </a:r>
            <a:r>
              <a:rPr lang="en-US" dirty="0"/>
              <a:t> </a:t>
            </a:r>
            <a:r>
              <a:rPr lang="en-US" dirty="0" err="1"/>
              <a:t>indirebilmek</a:t>
            </a:r>
            <a:r>
              <a:rPr lang="en-US" dirty="0"/>
              <a:t> </a:t>
            </a:r>
            <a:r>
              <a:rPr lang="en-US" dirty="0" err="1"/>
              <a:t>amacıyla</a:t>
            </a:r>
            <a:r>
              <a:rPr lang="en-US" dirty="0"/>
              <a:t> </a:t>
            </a:r>
            <a:r>
              <a:rPr lang="en-US" dirty="0" err="1"/>
              <a:t>izlenebilecek</a:t>
            </a:r>
            <a:r>
              <a:rPr lang="en-US" dirty="0"/>
              <a:t> </a:t>
            </a:r>
            <a:r>
              <a:rPr lang="en-US" dirty="0" err="1"/>
              <a:t>olası</a:t>
            </a:r>
            <a:r>
              <a:rPr lang="en-US" dirty="0"/>
              <a:t> </a:t>
            </a:r>
            <a:r>
              <a:rPr lang="en-US" dirty="0" err="1" smtClean="0"/>
              <a:t>stratejilerin</a:t>
            </a:r>
            <a:r>
              <a:rPr lang="en-US" dirty="0"/>
              <a:t> </a:t>
            </a:r>
            <a:r>
              <a:rPr lang="en-US" b="1" dirty="0" smtClean="0"/>
              <a:t>en </a:t>
            </a:r>
            <a:r>
              <a:rPr lang="en-US" b="1" dirty="0" err="1"/>
              <a:t>önemlisi</a:t>
            </a:r>
            <a:r>
              <a:rPr lang="en-US" b="1" dirty="0"/>
              <a:t> </a:t>
            </a:r>
            <a:endParaRPr lang="en-US" b="1" dirty="0" smtClean="0"/>
          </a:p>
          <a:p>
            <a:pPr lvl="1"/>
            <a:r>
              <a:rPr lang="en-US" sz="2800" i="1" u="sng" dirty="0" err="1" smtClean="0"/>
              <a:t>Cerrahide</a:t>
            </a:r>
            <a:r>
              <a:rPr lang="en-US" sz="2800" i="1" u="sng" dirty="0" smtClean="0"/>
              <a:t> </a:t>
            </a:r>
            <a:r>
              <a:rPr lang="en-US" sz="2800" i="1" u="sng" dirty="0" err="1" smtClean="0"/>
              <a:t>rezidu</a:t>
            </a:r>
            <a:r>
              <a:rPr lang="en-US" sz="2800" i="1" u="sng" dirty="0" smtClean="0"/>
              <a:t>̈ </a:t>
            </a:r>
            <a:r>
              <a:rPr lang="en-US" sz="2800" i="1" u="sng" dirty="0" err="1"/>
              <a:t>lezyon</a:t>
            </a:r>
            <a:r>
              <a:rPr lang="en-US" sz="2800" i="1" u="sng" dirty="0"/>
              <a:t> </a:t>
            </a:r>
            <a:r>
              <a:rPr lang="en-US" sz="2800" i="1" u="sng" dirty="0" err="1"/>
              <a:t>bırakmamaktır</a:t>
            </a:r>
            <a:r>
              <a:rPr lang="en-US" i="1" u="sng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4985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Health Fitness 16x9">
  <a:themeElements>
    <a:clrScheme name="Folio">
      <a:dk1>
        <a:sysClr val="windowText" lastClr="000000"/>
      </a:dk1>
      <a:lt1>
        <a:sysClr val="window" lastClr="FFFFFF"/>
      </a:lt1>
      <a:dk2>
        <a:srgbClr val="2D2F2B"/>
      </a:dk2>
      <a:lt2>
        <a:srgbClr val="DEDED7"/>
      </a:lt2>
      <a:accent1>
        <a:srgbClr val="294171"/>
      </a:accent1>
      <a:accent2>
        <a:srgbClr val="748CBC"/>
      </a:accent2>
      <a:accent3>
        <a:srgbClr val="8E887C"/>
      </a:accent3>
      <a:accent4>
        <a:srgbClr val="834736"/>
      </a:accent4>
      <a:accent5>
        <a:srgbClr val="5A1705"/>
      </a:accent5>
      <a:accent6>
        <a:srgbClr val="A0A16A"/>
      </a:accent6>
      <a:hlink>
        <a:srgbClr val="74B6BC"/>
      </a:hlink>
      <a:folHlink>
        <a:srgbClr val="7F95A4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15_4109default" id="{E728D685-11FC-4812-BA85-57AC6F9C9F40}" vid="{BC4E008B-95FF-4815-904E-143A8EDFC1D4}"/>
    </a:ext>
  </a:extLst>
</a:theme>
</file>

<file path=ppt/theme/theme2.xml><?xml version="1.0" encoding="utf-8"?>
<a:theme xmlns:a="http://schemas.openxmlformats.org/drawingml/2006/main" name="Office Theme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HealthFitness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87A91B"/>
      </a:accent1>
      <a:accent2>
        <a:srgbClr val="FBCE11"/>
      </a:accent2>
      <a:accent3>
        <a:srgbClr val="446ED8"/>
      </a:accent3>
      <a:accent4>
        <a:srgbClr val="9D22E2"/>
      </a:accent4>
      <a:accent5>
        <a:srgbClr val="FE9E00"/>
      </a:accent5>
      <a:accent6>
        <a:srgbClr val="DF5327"/>
      </a:accent6>
      <a:hlink>
        <a:srgbClr val="446ED8"/>
      </a:hlink>
      <a:folHlink>
        <a:srgbClr val="828282"/>
      </a:folHlink>
    </a:clrScheme>
    <a:fontScheme name="Calibri Light">
      <a:majorFont>
        <a:latin typeface="Calibri Light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747</Words>
  <Application>Microsoft Macintosh PowerPoint</Application>
  <PresentationFormat>Custom</PresentationFormat>
  <Paragraphs>155</Paragraphs>
  <Slides>49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Health Fitness 16x9</vt:lpstr>
      <vt:lpstr>Tekrarlayan endometrİOZİS DE TEDAVİ YAKLAŞIMLARI</vt:lpstr>
      <vt:lpstr>agenda</vt:lpstr>
      <vt:lpstr>eNDOMETRİOZİS REKÜRRENSİNE GİRİŞ</vt:lpstr>
      <vt:lpstr>Tekrarlama sIKLIĞI</vt:lpstr>
      <vt:lpstr>Tekrarlama sIKILIĞI</vt:lpstr>
      <vt:lpstr>Neden tekrarlar?</vt:lpstr>
      <vt:lpstr>Rİsk faktörlerİ</vt:lpstr>
      <vt:lpstr>PowerPoint Presentation</vt:lpstr>
      <vt:lpstr>Endometrİozİsde rekürrens önlenebİLİR Mİ?</vt:lpstr>
      <vt:lpstr>Rekkürrensİ azaltmak İçİn ne yapmalI?</vt:lpstr>
      <vt:lpstr>Tekrarlayan EndometrİOZİS ne demek?</vt:lpstr>
      <vt:lpstr>PowerPoint Presentation</vt:lpstr>
      <vt:lpstr>Endometrİoma medİkal YaklaşIm</vt:lpstr>
      <vt:lpstr>Endometrİoma medİkal YaklaşIm-OKS</vt:lpstr>
      <vt:lpstr>PowerPoint Presentation</vt:lpstr>
      <vt:lpstr>PowerPoint Presentation</vt:lpstr>
      <vt:lpstr>PowerPoint Presentation</vt:lpstr>
      <vt:lpstr>Endometrİoma cerrahİ YaklaşIm</vt:lpstr>
      <vt:lpstr>Endometrİoma cerrahİ YaklaşIm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AğrI MEDİkal yaklaşIm- OKS kullanIMI </vt:lpstr>
      <vt:lpstr>AğrI Medİkal yaklaŞIm- OKS kullanIMI </vt:lpstr>
      <vt:lpstr>AğrI Medİkal yaklaŞIm- OKS kullanIMI</vt:lpstr>
      <vt:lpstr>AğrI Medİkal yaklaşIm- LNG-IUD</vt:lpstr>
      <vt:lpstr>PowerPoint Presentation</vt:lpstr>
      <vt:lpstr>AğrI Medİkal yaklaşIm- GnRH analogu</vt:lpstr>
      <vt:lpstr>PowerPoint Presentation</vt:lpstr>
      <vt:lpstr>PowerPoint Presentation</vt:lpstr>
      <vt:lpstr>PowerPoint Presentation</vt:lpstr>
      <vt:lpstr>AğrI cerrahİ yaklaşIm</vt:lpstr>
      <vt:lpstr>AğrI cerrahİ yaklaşIm</vt:lpstr>
      <vt:lpstr>AğrI cerrahİ yaklaşIm</vt:lpstr>
      <vt:lpstr>PowerPoint Presentation</vt:lpstr>
      <vt:lpstr>PowerPoint Presentation</vt:lpstr>
      <vt:lpstr>İnfertİlİte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ÖZET</vt:lpstr>
      <vt:lpstr>TEŞEKKÜRLER…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modified xsi:type="dcterms:W3CDTF">2017-01-15T09:19:09Z</dcterms:modified>
</cp:coreProperties>
</file>