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8" r:id="rId3"/>
    <p:sldId id="260" r:id="rId4"/>
    <p:sldId id="262" r:id="rId5"/>
    <p:sldId id="324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00" r:id="rId25"/>
    <p:sldId id="263" r:id="rId26"/>
    <p:sldId id="265" r:id="rId27"/>
    <p:sldId id="298" r:id="rId28"/>
    <p:sldId id="267" r:id="rId29"/>
    <p:sldId id="268" r:id="rId30"/>
    <p:sldId id="308" r:id="rId31"/>
    <p:sldId id="309" r:id="rId32"/>
    <p:sldId id="311" r:id="rId33"/>
    <p:sldId id="312" r:id="rId34"/>
    <p:sldId id="313" r:id="rId35"/>
    <p:sldId id="305" r:id="rId36"/>
    <p:sldId id="306" r:id="rId37"/>
    <p:sldId id="307" r:id="rId38"/>
    <p:sldId id="315" r:id="rId39"/>
    <p:sldId id="314" r:id="rId40"/>
    <p:sldId id="316" r:id="rId41"/>
    <p:sldId id="319" r:id="rId42"/>
    <p:sldId id="320" r:id="rId43"/>
    <p:sldId id="318" r:id="rId44"/>
    <p:sldId id="322" r:id="rId45"/>
    <p:sldId id="296" r:id="rId4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2E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40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2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D44BC8-49E7-46B9-AEC4-495519E94B5A}" type="datetimeFigureOut">
              <a:rPr lang="tr-TR" smtClean="0"/>
              <a:t>18.06.2017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A15E4-7B9F-4B62-8643-47F25528B54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1226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5120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22F653E-CD8C-4CBA-B80F-4A19BA925561}" type="slidenum">
              <a:rPr lang="tr-TR" smtClean="0"/>
              <a:pPr eaLnBrk="1" hangingPunct="1"/>
              <a:t>2</a:t>
            </a:fld>
            <a:endParaRPr lang="tr-T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6963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348B43B-9604-4D78-AB79-6959B9214844}" type="slidenum">
              <a:rPr lang="tr-TR" smtClean="0"/>
              <a:pPr eaLnBrk="1" hangingPunct="1"/>
              <a:t>13</a:t>
            </a:fld>
            <a:endParaRPr lang="tr-T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7270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F7D7B63-E8A5-4110-AA13-782FB3863A2C}" type="slidenum">
              <a:rPr lang="tr-TR" smtClean="0"/>
              <a:pPr eaLnBrk="1" hangingPunct="1"/>
              <a:t>14</a:t>
            </a:fld>
            <a:endParaRPr lang="tr-T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  <a:p>
            <a:endParaRPr lang="tr-TR" smtClean="0"/>
          </a:p>
        </p:txBody>
      </p:sp>
      <p:sp>
        <p:nvSpPr>
          <p:cNvPr id="7475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143BC44-5777-48D9-B9D5-8B5007EB439C}" type="slidenum">
              <a:rPr lang="tr-TR" smtClean="0"/>
              <a:pPr eaLnBrk="1" hangingPunct="1"/>
              <a:t>15</a:t>
            </a:fld>
            <a:endParaRPr lang="tr-T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757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EF84CC0-DC52-4C96-8A89-1499B5A1FAA6}" type="slidenum">
              <a:rPr lang="tr-TR" smtClean="0"/>
              <a:pPr eaLnBrk="1" hangingPunct="1"/>
              <a:t>16</a:t>
            </a:fld>
            <a:endParaRPr lang="tr-T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7680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727612-840C-4E2C-8BF7-C6A7A3215F11}" type="slidenum">
              <a:rPr lang="tr-TR" smtClean="0"/>
              <a:pPr eaLnBrk="1" hangingPunct="1"/>
              <a:t>18</a:t>
            </a:fld>
            <a:endParaRPr lang="tr-T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endParaRPr lang="tr-TR" dirty="0"/>
          </a:p>
        </p:txBody>
      </p:sp>
      <p:sp>
        <p:nvSpPr>
          <p:cNvPr id="7987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36B5844-BFE3-47E5-8AF0-09E61B90F994}" type="slidenum">
              <a:rPr lang="tr-TR" smtClean="0"/>
              <a:pPr eaLnBrk="1" hangingPunct="1"/>
              <a:t>19</a:t>
            </a:fld>
            <a:endParaRPr lang="tr-T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8192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77CC116-E87D-44BB-BEED-FD6CAF5CB500}" type="slidenum">
              <a:rPr lang="tr-TR" smtClean="0"/>
              <a:pPr eaLnBrk="1" hangingPunct="1"/>
              <a:t>20</a:t>
            </a:fld>
            <a:endParaRPr lang="tr-T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8294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CE97BF3-0BC1-447B-A5E0-02054C928A0A}" type="slidenum">
              <a:rPr lang="tr-TR" smtClean="0"/>
              <a:pPr eaLnBrk="1" hangingPunct="1"/>
              <a:t>21</a:t>
            </a:fld>
            <a:endParaRPr lang="tr-T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8397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9C15026-A42B-4CD8-A6E8-92DFD94BB75F}" type="slidenum">
              <a:rPr lang="tr-TR" smtClean="0"/>
              <a:pPr eaLnBrk="1" hangingPunct="1"/>
              <a:t>22</a:t>
            </a:fld>
            <a:endParaRPr lang="tr-T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5632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FBCF6D-FB05-43D3-A6C8-30DED2F71697}" type="slidenum">
              <a:rPr lang="tr-TR" smtClean="0"/>
              <a:pPr eaLnBrk="1" hangingPunct="1"/>
              <a:t>25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b="1" i="1" u="sng" smtClean="0"/>
          </a:p>
        </p:txBody>
      </p:sp>
      <p:sp>
        <p:nvSpPr>
          <p:cNvPr id="5325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B416E9C-370E-4383-B41A-A58AE0272249}" type="slidenum">
              <a:rPr lang="tr-TR" smtClean="0"/>
              <a:pPr eaLnBrk="1" hangingPunct="1"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5837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82A60DF-5B3B-491B-AA85-31F11F3D9BAC}" type="slidenum">
              <a:rPr lang="tr-TR" smtClean="0"/>
              <a:pPr eaLnBrk="1" hangingPunct="1"/>
              <a:t>26</a:t>
            </a:fld>
            <a:endParaRPr lang="tr-TR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6042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A8FC0E-7623-4D74-91D4-1D562F93F912}" type="slidenum">
              <a:rPr lang="tr-TR" smtClean="0"/>
              <a:pPr eaLnBrk="1" hangingPunct="1"/>
              <a:t>27</a:t>
            </a:fld>
            <a:endParaRPr lang="tr-TR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6042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A8FC0E-7623-4D74-91D4-1D562F93F912}" type="slidenum">
              <a:rPr lang="tr-TR" smtClean="0"/>
              <a:pPr eaLnBrk="1" hangingPunct="1"/>
              <a:t>28</a:t>
            </a:fld>
            <a:endParaRPr lang="tr-TR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B18450-B04B-4671-AAFE-EB4AF794C6E1}" type="slidenum">
              <a:rPr lang="tr-TR"/>
              <a:pPr/>
              <a:t>43</a:t>
            </a:fld>
            <a:endParaRPr lang="tr-TR"/>
          </a:p>
        </p:txBody>
      </p:sp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/>
              <a:t>Cross-talk of viscera with shared innervation ; </a:t>
            </a:r>
            <a:r>
              <a:rPr lang="tr-TR" sz="900" b="1"/>
              <a:t>IC/PBS interstisyel sistit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  <a:p>
            <a:endParaRPr lang="tr-TR" smtClean="0"/>
          </a:p>
        </p:txBody>
      </p:sp>
      <p:sp>
        <p:nvSpPr>
          <p:cNvPr id="5530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B99B8A7-4315-4493-8258-58C38F7BC47B}" type="slidenum">
              <a:rPr lang="tr-TR" smtClean="0"/>
              <a:pPr eaLnBrk="1" hangingPunct="1"/>
              <a:t>4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6554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314016-2517-4028-91D3-A80751D42804}" type="slidenum">
              <a:rPr lang="tr-TR" smtClean="0"/>
              <a:pPr eaLnBrk="1" hangingPunct="1"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6656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C226553-66B7-491E-A8B3-BE2D7FFDF5A4}" type="slidenum">
              <a:rPr lang="tr-TR" smtClean="0"/>
              <a:pPr eaLnBrk="1" hangingPunct="1"/>
              <a:t>6</a:t>
            </a:fld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6758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9527A19-BAB6-4E96-B5B4-B4D0E8E2918B}" type="slidenum">
              <a:rPr lang="tr-TR" smtClean="0"/>
              <a:pPr eaLnBrk="1" hangingPunct="1"/>
              <a:t>8</a:t>
            </a:fld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  <a:p>
            <a:endParaRPr lang="tr-TR" smtClean="0"/>
          </a:p>
        </p:txBody>
      </p:sp>
      <p:sp>
        <p:nvSpPr>
          <p:cNvPr id="6246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0F5D29F-9C31-4F9C-B753-29A8C6DA15E7}" type="slidenum">
              <a:rPr lang="tr-TR" smtClean="0"/>
              <a:pPr eaLnBrk="1" hangingPunct="1"/>
              <a:t>10</a:t>
            </a:fld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6349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5E60866-A7F3-44CE-8C1F-C6665191B8F5}" type="slidenum">
              <a:rPr lang="tr-TR" smtClean="0"/>
              <a:pPr eaLnBrk="1" hangingPunct="1"/>
              <a:t>11</a:t>
            </a:fld>
            <a:endParaRPr lang="tr-T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6861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13F91C-0752-4DFB-BDEA-20EADED2BA16}" type="slidenum">
              <a:rPr lang="tr-TR" smtClean="0"/>
              <a:pPr eaLnBrk="1" hangingPunct="1"/>
              <a:t>12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AAD6-A7AF-4161-9342-DE84EE3837D1}" type="datetimeFigureOut">
              <a:rPr lang="tr-TR" smtClean="0"/>
              <a:t>18.06.2017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B39D-DDE1-4FD7-88C8-66E86EAE0C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4114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AAD6-A7AF-4161-9342-DE84EE3837D1}" type="datetimeFigureOut">
              <a:rPr lang="tr-TR" smtClean="0"/>
              <a:t>18.06.2017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B39D-DDE1-4FD7-88C8-66E86EAE0C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8501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AAD6-A7AF-4161-9342-DE84EE3837D1}" type="datetimeFigureOut">
              <a:rPr lang="tr-TR" smtClean="0"/>
              <a:t>18.06.2017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B39D-DDE1-4FD7-88C8-66E86EAE0C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5507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AAD6-A7AF-4161-9342-DE84EE3837D1}" type="datetimeFigureOut">
              <a:rPr lang="tr-TR" smtClean="0"/>
              <a:t>18.06.2017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B39D-DDE1-4FD7-88C8-66E86EAE0C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8244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AAD6-A7AF-4161-9342-DE84EE3837D1}" type="datetimeFigureOut">
              <a:rPr lang="tr-TR" smtClean="0"/>
              <a:t>18.06.2017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B39D-DDE1-4FD7-88C8-66E86EAE0C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0507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AAD6-A7AF-4161-9342-DE84EE3837D1}" type="datetimeFigureOut">
              <a:rPr lang="tr-TR" smtClean="0"/>
              <a:t>18.06.2017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B39D-DDE1-4FD7-88C8-66E86EAE0C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5732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AAD6-A7AF-4161-9342-DE84EE3837D1}" type="datetimeFigureOut">
              <a:rPr lang="tr-TR" smtClean="0"/>
              <a:t>18.06.2017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B39D-DDE1-4FD7-88C8-66E86EAE0C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2591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AAD6-A7AF-4161-9342-DE84EE3837D1}" type="datetimeFigureOut">
              <a:rPr lang="tr-TR" smtClean="0"/>
              <a:t>18.06.2017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B39D-DDE1-4FD7-88C8-66E86EAE0C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016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AAD6-A7AF-4161-9342-DE84EE3837D1}" type="datetimeFigureOut">
              <a:rPr lang="tr-TR" smtClean="0"/>
              <a:t>18.06.2017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B39D-DDE1-4FD7-88C8-66E86EAE0C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4087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AAD6-A7AF-4161-9342-DE84EE3837D1}" type="datetimeFigureOut">
              <a:rPr lang="tr-TR" smtClean="0"/>
              <a:t>18.06.2017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B39D-DDE1-4FD7-88C8-66E86EAE0C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6289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AAD6-A7AF-4161-9342-DE84EE3837D1}" type="datetimeFigureOut">
              <a:rPr lang="tr-TR" smtClean="0"/>
              <a:t>18.06.2017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B39D-DDE1-4FD7-88C8-66E86EAE0C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766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CAAD6-A7AF-4161-9342-DE84EE3837D1}" type="datetimeFigureOut">
              <a:rPr lang="tr-TR" smtClean="0"/>
              <a:t>18.06.2017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7B39D-DDE1-4FD7-88C8-66E86EAE0C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4134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1470025"/>
          </a:xfrm>
          <a:solidFill>
            <a:schemeClr val="accent1"/>
          </a:solidFill>
        </p:spPr>
        <p:txBody>
          <a:bodyPr/>
          <a:lstStyle/>
          <a:p>
            <a:r>
              <a:rPr lang="tr-TR" b="1" dirty="0">
                <a:solidFill>
                  <a:schemeClr val="bg1"/>
                </a:solidFill>
              </a:rPr>
              <a:t>TEMEL İNFERTİLİTE </a:t>
            </a:r>
            <a:r>
              <a:rPr lang="tr-TR" b="1" dirty="0" smtClean="0">
                <a:solidFill>
                  <a:schemeClr val="bg1"/>
                </a:solidFill>
              </a:rPr>
              <a:t>TANI 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3476600"/>
            <a:ext cx="6400800" cy="1752600"/>
          </a:xfrm>
        </p:spPr>
        <p:txBody>
          <a:bodyPr>
            <a:noAutofit/>
          </a:bodyPr>
          <a:lstStyle/>
          <a:p>
            <a:r>
              <a:rPr lang="tr-TR" sz="4000" dirty="0" smtClean="0">
                <a:solidFill>
                  <a:schemeClr val="bg1"/>
                </a:solidFill>
              </a:rPr>
              <a:t>Dr. Selman Laçin</a:t>
            </a:r>
          </a:p>
          <a:p>
            <a:endParaRPr lang="tr-TR" sz="4000" dirty="0" smtClean="0">
              <a:solidFill>
                <a:schemeClr val="bg1"/>
              </a:solidFill>
            </a:endParaRPr>
          </a:p>
          <a:p>
            <a:r>
              <a:rPr lang="tr-TR" sz="2800" dirty="0" err="1" smtClean="0">
                <a:solidFill>
                  <a:schemeClr val="bg1"/>
                </a:solidFill>
              </a:rPr>
              <a:t>Medicana</a:t>
            </a:r>
            <a:r>
              <a:rPr lang="tr-TR" sz="2800" dirty="0" smtClean="0">
                <a:solidFill>
                  <a:schemeClr val="bg1"/>
                </a:solidFill>
              </a:rPr>
              <a:t> International İstanbul Hastanesi</a:t>
            </a:r>
          </a:p>
          <a:p>
            <a:r>
              <a:rPr lang="tr-TR" sz="2800" dirty="0" smtClean="0">
                <a:solidFill>
                  <a:schemeClr val="bg1"/>
                </a:solidFill>
              </a:rPr>
              <a:t>Yardımla Üreme Teknikleri Merkezi</a:t>
            </a:r>
            <a:endParaRPr lang="tr-TR" sz="2800" dirty="0">
              <a:solidFill>
                <a:schemeClr val="bg1"/>
              </a:solidFill>
            </a:endParaRPr>
          </a:p>
          <a:p>
            <a:r>
              <a:rPr lang="tr-TR" sz="2400" dirty="0" smtClean="0">
                <a:solidFill>
                  <a:srgbClr val="FFC000"/>
                </a:solidFill>
              </a:rPr>
              <a:t>dr@selmanlacin.com</a:t>
            </a:r>
            <a:endParaRPr lang="tr-TR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38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Başlık"/>
          <p:cNvSpPr>
            <a:spLocks noGrp="1"/>
          </p:cNvSpPr>
          <p:nvPr>
            <p:ph type="title"/>
          </p:nvPr>
        </p:nvSpPr>
        <p:spPr>
          <a:xfrm>
            <a:off x="250825" y="274638"/>
            <a:ext cx="8713788" cy="1143000"/>
          </a:xfrm>
        </p:spPr>
        <p:txBody>
          <a:bodyPr/>
          <a:lstStyle/>
          <a:p>
            <a:pPr algn="ctr" eaLnBrk="1" hangingPunct="1"/>
            <a:r>
              <a:rPr lang="tr-TR" dirty="0" err="1" smtClean="0">
                <a:solidFill>
                  <a:srgbClr val="FFFF00"/>
                </a:solidFill>
                <a:latin typeface="+mn-lt"/>
              </a:rPr>
              <a:t>Ovulasyon</a:t>
            </a:r>
            <a:r>
              <a:rPr lang="tr-TR" dirty="0" smtClean="0">
                <a:solidFill>
                  <a:srgbClr val="FFFF00"/>
                </a:solidFill>
                <a:latin typeface="+mn-lt"/>
              </a:rPr>
              <a:t> Tespiti</a:t>
            </a:r>
          </a:p>
        </p:txBody>
      </p:sp>
      <p:sp>
        <p:nvSpPr>
          <p:cNvPr id="19459" name="2 İçerik Yer Tutucusu"/>
          <p:cNvSpPr>
            <a:spLocks noGrp="1"/>
          </p:cNvSpPr>
          <p:nvPr>
            <p:ph idx="1"/>
          </p:nvPr>
        </p:nvSpPr>
        <p:spPr>
          <a:xfrm>
            <a:off x="467544" y="1988840"/>
            <a:ext cx="8075613" cy="3903662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Öykü: düzenli </a:t>
            </a:r>
            <a:r>
              <a:rPr lang="tr-TR" dirty="0" err="1" smtClean="0">
                <a:solidFill>
                  <a:schemeClr val="bg1"/>
                </a:solidFill>
              </a:rPr>
              <a:t>siklus</a:t>
            </a:r>
            <a:r>
              <a:rPr lang="tr-TR" dirty="0" smtClean="0">
                <a:solidFill>
                  <a:schemeClr val="bg1"/>
                </a:solidFill>
              </a:rPr>
              <a:t> ve </a:t>
            </a:r>
            <a:r>
              <a:rPr lang="tr-TR" dirty="0" err="1" smtClean="0">
                <a:solidFill>
                  <a:schemeClr val="bg1"/>
                </a:solidFill>
              </a:rPr>
              <a:t>premenstrüel</a:t>
            </a:r>
            <a:r>
              <a:rPr lang="tr-TR" dirty="0" smtClean="0">
                <a:solidFill>
                  <a:schemeClr val="bg1"/>
                </a:solidFill>
              </a:rPr>
              <a:t> belirtilerde </a:t>
            </a:r>
            <a:r>
              <a:rPr lang="tr-TR" dirty="0" err="1" smtClean="0">
                <a:solidFill>
                  <a:schemeClr val="bg1"/>
                </a:solidFill>
              </a:rPr>
              <a:t>ovulasyon</a:t>
            </a:r>
            <a:r>
              <a:rPr lang="tr-TR" dirty="0" smtClean="0">
                <a:solidFill>
                  <a:schemeClr val="bg1"/>
                </a:solidFill>
              </a:rPr>
              <a:t> %95</a:t>
            </a:r>
          </a:p>
          <a:p>
            <a:pPr marL="0" indent="0" eaLnBrk="1" hangingPunct="1">
              <a:buNone/>
            </a:pPr>
            <a:r>
              <a:rPr lang="tr-TR" sz="2800" dirty="0" smtClean="0">
                <a:solidFill>
                  <a:schemeClr val="bg1"/>
                </a:solidFill>
              </a:rPr>
              <a:t>   (Behre HM, 2000)</a:t>
            </a:r>
          </a:p>
          <a:p>
            <a:pPr eaLnBrk="1" hangingPunct="1"/>
            <a:endParaRPr lang="tr-TR" sz="28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tr-TR" dirty="0" err="1" smtClean="0">
                <a:solidFill>
                  <a:schemeClr val="bg1"/>
                </a:solidFill>
              </a:rPr>
              <a:t>Mid-luteal</a:t>
            </a:r>
            <a:r>
              <a:rPr lang="tr-TR" dirty="0" smtClean="0">
                <a:solidFill>
                  <a:schemeClr val="bg1"/>
                </a:solidFill>
              </a:rPr>
              <a:t> serum </a:t>
            </a:r>
            <a:r>
              <a:rPr lang="tr-TR" dirty="0" err="1" smtClean="0">
                <a:solidFill>
                  <a:schemeClr val="bg1"/>
                </a:solidFill>
              </a:rPr>
              <a:t>progesteron</a:t>
            </a:r>
            <a:r>
              <a:rPr lang="tr-TR" dirty="0" smtClean="0">
                <a:solidFill>
                  <a:schemeClr val="bg1"/>
                </a:solidFill>
              </a:rPr>
              <a:t> değeri (&gt; 5ng/ml) kullanılabilir  bir yöntemdir.</a:t>
            </a:r>
          </a:p>
          <a:p>
            <a:pPr marL="0" indent="0" eaLnBrk="1" hangingPunct="1">
              <a:buNone/>
            </a:pPr>
            <a:r>
              <a:rPr lang="tr-TR" sz="2800" dirty="0" smtClean="0">
                <a:solidFill>
                  <a:schemeClr val="bg1"/>
                </a:solidFill>
              </a:rPr>
              <a:t>   (ASRM,2006)</a:t>
            </a:r>
          </a:p>
          <a:p>
            <a:pPr marL="0" indent="0" eaLnBrk="1" hangingPunct="1">
              <a:buNone/>
            </a:pPr>
            <a:endParaRPr lang="tr-TR" sz="2800" dirty="0" smtClean="0">
              <a:solidFill>
                <a:schemeClr val="bg1"/>
              </a:solidFill>
            </a:endParaRPr>
          </a:p>
          <a:p>
            <a:r>
              <a:rPr lang="tr-TR" sz="3500" dirty="0" smtClean="0">
                <a:solidFill>
                  <a:schemeClr val="bg1"/>
                </a:solidFill>
              </a:rPr>
              <a:t>USG ile </a:t>
            </a:r>
            <a:r>
              <a:rPr lang="tr-TR" sz="3500" dirty="0" err="1" smtClean="0">
                <a:solidFill>
                  <a:schemeClr val="bg1"/>
                </a:solidFill>
              </a:rPr>
              <a:t>Follikül</a:t>
            </a:r>
            <a:r>
              <a:rPr lang="tr-TR" sz="3500" dirty="0" smtClean="0">
                <a:solidFill>
                  <a:schemeClr val="bg1"/>
                </a:solidFill>
              </a:rPr>
              <a:t> takibi ?</a:t>
            </a:r>
          </a:p>
        </p:txBody>
      </p:sp>
    </p:spTree>
    <p:extLst>
      <p:ext uri="{BB962C8B-B14F-4D97-AF65-F5344CB8AC3E}">
        <p14:creationId xmlns:p14="http://schemas.microsoft.com/office/powerpoint/2010/main" val="32517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Başlık"/>
          <p:cNvSpPr>
            <a:spLocks noGrp="1"/>
          </p:cNvSpPr>
          <p:nvPr>
            <p:ph type="title"/>
          </p:nvPr>
        </p:nvSpPr>
        <p:spPr>
          <a:xfrm>
            <a:off x="457200" y="360586"/>
            <a:ext cx="8229600" cy="6921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>
                <a:solidFill>
                  <a:srgbClr val="FFFF00"/>
                </a:solidFill>
              </a:rPr>
              <a:t>Önerilmeyenler</a:t>
            </a:r>
          </a:p>
        </p:txBody>
      </p:sp>
      <p:sp>
        <p:nvSpPr>
          <p:cNvPr id="18435" name="2 İçerik Yer Tutucusu"/>
          <p:cNvSpPr>
            <a:spLocks noGrp="1"/>
          </p:cNvSpPr>
          <p:nvPr>
            <p:ph idx="1"/>
          </p:nvPr>
        </p:nvSpPr>
        <p:spPr>
          <a:xfrm>
            <a:off x="457200" y="1412777"/>
            <a:ext cx="8362950" cy="4896544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tr-TR" sz="2800" dirty="0" smtClean="0">
                <a:solidFill>
                  <a:schemeClr val="bg1"/>
                </a:solidFill>
              </a:rPr>
              <a:t>İdrar LH </a:t>
            </a:r>
            <a:r>
              <a:rPr lang="tr-TR" sz="2800" dirty="0" err="1" smtClean="0">
                <a:solidFill>
                  <a:schemeClr val="bg1"/>
                </a:solidFill>
              </a:rPr>
              <a:t>home-kit’leri</a:t>
            </a:r>
            <a:r>
              <a:rPr lang="tr-TR" sz="2800" dirty="0" smtClean="0">
                <a:solidFill>
                  <a:schemeClr val="bg1"/>
                </a:solidFill>
              </a:rPr>
              <a:t> ile uygulama hatası ve ürünler arası farklılıklar yanlış sonuçlara yol açabilir.</a:t>
            </a:r>
          </a:p>
          <a:p>
            <a:pPr eaLnBrk="1" hangingPunct="1"/>
            <a:r>
              <a:rPr lang="tr-TR" sz="2800" dirty="0" smtClean="0">
                <a:solidFill>
                  <a:schemeClr val="bg1"/>
                </a:solidFill>
              </a:rPr>
              <a:t>Bazal vücut sıcaklığı ölçümü</a:t>
            </a:r>
          </a:p>
          <a:p>
            <a:pPr eaLnBrk="1" hangingPunct="1"/>
            <a:r>
              <a:rPr lang="tr-TR" sz="2800" dirty="0" err="1">
                <a:solidFill>
                  <a:schemeClr val="bg1"/>
                </a:solidFill>
              </a:rPr>
              <a:t>S</a:t>
            </a:r>
            <a:r>
              <a:rPr lang="tr-TR" sz="2800" dirty="0" err="1" smtClean="0">
                <a:solidFill>
                  <a:schemeClr val="bg1"/>
                </a:solidFill>
              </a:rPr>
              <a:t>ervikal</a:t>
            </a:r>
            <a:r>
              <a:rPr lang="tr-TR" sz="2800" dirty="0" smtClean="0">
                <a:solidFill>
                  <a:schemeClr val="bg1"/>
                </a:solidFill>
              </a:rPr>
              <a:t> mukus incelemesi</a:t>
            </a:r>
          </a:p>
          <a:p>
            <a:r>
              <a:rPr lang="tr-TR" sz="2800" dirty="0" err="1">
                <a:solidFill>
                  <a:schemeClr val="bg1"/>
                </a:solidFill>
              </a:rPr>
              <a:t>E</a:t>
            </a:r>
            <a:r>
              <a:rPr lang="tr-TR" sz="2800" dirty="0" err="1" smtClean="0">
                <a:solidFill>
                  <a:schemeClr val="bg1"/>
                </a:solidFill>
              </a:rPr>
              <a:t>ndometrial</a:t>
            </a:r>
            <a:r>
              <a:rPr lang="tr-TR" sz="2800" dirty="0" smtClean="0">
                <a:solidFill>
                  <a:schemeClr val="bg1"/>
                </a:solidFill>
              </a:rPr>
              <a:t> biyopsi </a:t>
            </a:r>
          </a:p>
          <a:p>
            <a:r>
              <a:rPr lang="tr-TR" sz="2800" dirty="0" smtClean="0">
                <a:solidFill>
                  <a:schemeClr val="bg1"/>
                </a:solidFill>
              </a:rPr>
              <a:t>Ultrasonografi </a:t>
            </a:r>
            <a:r>
              <a:rPr lang="tr-TR" sz="2800" dirty="0">
                <a:solidFill>
                  <a:schemeClr val="bg1"/>
                </a:solidFill>
              </a:rPr>
              <a:t>ile </a:t>
            </a:r>
            <a:r>
              <a:rPr lang="tr-TR" sz="2800" dirty="0" err="1">
                <a:solidFill>
                  <a:schemeClr val="bg1"/>
                </a:solidFill>
              </a:rPr>
              <a:t>ovulasyon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smtClean="0">
                <a:solidFill>
                  <a:schemeClr val="bg1"/>
                </a:solidFill>
              </a:rPr>
              <a:t>takibi (?)</a:t>
            </a:r>
            <a:endParaRPr lang="tr-TR" sz="2800" dirty="0">
              <a:solidFill>
                <a:schemeClr val="bg1"/>
              </a:solidFill>
            </a:endParaRPr>
          </a:p>
          <a:p>
            <a:pPr eaLnBrk="1" hangingPunct="1"/>
            <a:endParaRPr lang="tr-TR" sz="2800" dirty="0" smtClean="0">
              <a:solidFill>
                <a:schemeClr val="bg1"/>
              </a:solidFill>
            </a:endParaRPr>
          </a:p>
          <a:p>
            <a:pPr eaLnBrk="1" hangingPunct="1"/>
            <a:endParaRPr lang="tr-TR" sz="2800" dirty="0">
              <a:solidFill>
                <a:schemeClr val="bg1"/>
              </a:solidFill>
            </a:endParaRPr>
          </a:p>
          <a:p>
            <a:r>
              <a:rPr lang="tr-TR" sz="2800" dirty="0" err="1">
                <a:solidFill>
                  <a:schemeClr val="bg1"/>
                </a:solidFill>
              </a:rPr>
              <a:t>Ovulasyon</a:t>
            </a:r>
            <a:r>
              <a:rPr lang="tr-TR" sz="2800" dirty="0">
                <a:solidFill>
                  <a:schemeClr val="bg1"/>
                </a:solidFill>
              </a:rPr>
              <a:t> sorunu düşünülürse FSH, PRL ve TSH araştırılır.</a:t>
            </a:r>
          </a:p>
          <a:p>
            <a:r>
              <a:rPr lang="tr-TR" sz="2800" dirty="0" smtClean="0">
                <a:solidFill>
                  <a:schemeClr val="bg1"/>
                </a:solidFill>
              </a:rPr>
              <a:t>PRL </a:t>
            </a:r>
            <a:r>
              <a:rPr lang="tr-TR" sz="2800" dirty="0" err="1">
                <a:solidFill>
                  <a:schemeClr val="bg1"/>
                </a:solidFill>
              </a:rPr>
              <a:t>ovulatuvar</a:t>
            </a:r>
            <a:r>
              <a:rPr lang="tr-TR" sz="2800" dirty="0">
                <a:solidFill>
                  <a:schemeClr val="bg1"/>
                </a:solidFill>
              </a:rPr>
              <a:t> bozukluk, </a:t>
            </a:r>
            <a:r>
              <a:rPr lang="tr-TR" sz="2800" dirty="0" err="1">
                <a:solidFill>
                  <a:schemeClr val="bg1"/>
                </a:solidFill>
              </a:rPr>
              <a:t>galaktore</a:t>
            </a:r>
            <a:r>
              <a:rPr lang="tr-TR" sz="2800" dirty="0">
                <a:solidFill>
                  <a:schemeClr val="bg1"/>
                </a:solidFill>
              </a:rPr>
              <a:t> ve hipofiz adenomu varlığında istenmelidir</a:t>
            </a:r>
            <a:endParaRPr lang="tr-TR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23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Başlık"/>
          <p:cNvSpPr>
            <a:spLocks noGrp="1"/>
          </p:cNvSpPr>
          <p:nvPr>
            <p:ph type="title"/>
          </p:nvPr>
        </p:nvSpPr>
        <p:spPr>
          <a:xfrm>
            <a:off x="179388" y="260350"/>
            <a:ext cx="8964612" cy="1143000"/>
          </a:xfrm>
        </p:spPr>
        <p:txBody>
          <a:bodyPr/>
          <a:lstStyle/>
          <a:p>
            <a:pPr algn="ctr" eaLnBrk="1" hangingPunct="1"/>
            <a:r>
              <a:rPr lang="tr-TR" sz="4400" dirty="0" err="1" smtClean="0">
                <a:solidFill>
                  <a:srgbClr val="FFFF00"/>
                </a:solidFill>
              </a:rPr>
              <a:t>Uterin</a:t>
            </a:r>
            <a:r>
              <a:rPr lang="tr-TR" sz="4400" dirty="0" smtClean="0">
                <a:solidFill>
                  <a:srgbClr val="FFFF00"/>
                </a:solidFill>
              </a:rPr>
              <a:t> - </a:t>
            </a:r>
            <a:r>
              <a:rPr lang="tr-TR" sz="4400" dirty="0" err="1" smtClean="0">
                <a:solidFill>
                  <a:srgbClr val="FFFF00"/>
                </a:solidFill>
              </a:rPr>
              <a:t>Tubal</a:t>
            </a:r>
            <a:r>
              <a:rPr lang="tr-TR" sz="4400" dirty="0" smtClean="0">
                <a:solidFill>
                  <a:srgbClr val="FFFF00"/>
                </a:solidFill>
              </a:rPr>
              <a:t> Faktör Değerlendirmesi</a:t>
            </a:r>
          </a:p>
        </p:txBody>
      </p:sp>
      <p:sp>
        <p:nvSpPr>
          <p:cNvPr id="25603" name="2 İçerik Yer Tutucusu"/>
          <p:cNvSpPr>
            <a:spLocks noGrp="1"/>
          </p:cNvSpPr>
          <p:nvPr>
            <p:ph idx="1"/>
          </p:nvPr>
        </p:nvSpPr>
        <p:spPr>
          <a:xfrm>
            <a:off x="323850" y="1844675"/>
            <a:ext cx="8351838" cy="4752975"/>
          </a:xfrm>
        </p:spPr>
        <p:txBody>
          <a:bodyPr>
            <a:normAutofit/>
          </a:bodyPr>
          <a:lstStyle/>
          <a:p>
            <a:pPr eaLnBrk="1" hangingPunct="1"/>
            <a:r>
              <a:rPr lang="tr-TR" sz="2800" dirty="0" err="1" smtClean="0">
                <a:solidFill>
                  <a:schemeClr val="bg1"/>
                </a:solidFill>
              </a:rPr>
              <a:t>Transvajinal</a:t>
            </a:r>
            <a:r>
              <a:rPr lang="tr-TR" sz="2800" dirty="0" smtClean="0">
                <a:solidFill>
                  <a:schemeClr val="bg1"/>
                </a:solidFill>
              </a:rPr>
              <a:t> ultrasonografi (TVS)</a:t>
            </a:r>
          </a:p>
          <a:p>
            <a:pPr eaLnBrk="1" hangingPunct="1"/>
            <a:r>
              <a:rPr lang="tr-TR" sz="2800" dirty="0" err="1" smtClean="0">
                <a:solidFill>
                  <a:schemeClr val="bg1"/>
                </a:solidFill>
              </a:rPr>
              <a:t>Histerosalfingografi</a:t>
            </a:r>
            <a:r>
              <a:rPr lang="tr-TR" sz="2800" dirty="0" smtClean="0">
                <a:solidFill>
                  <a:schemeClr val="bg1"/>
                </a:solidFill>
              </a:rPr>
              <a:t>  (HSG) </a:t>
            </a:r>
          </a:p>
          <a:p>
            <a:pPr eaLnBrk="1" hangingPunct="1"/>
            <a:r>
              <a:rPr lang="tr-TR" sz="2800" dirty="0" err="1" smtClean="0">
                <a:solidFill>
                  <a:schemeClr val="bg1"/>
                </a:solidFill>
              </a:rPr>
              <a:t>Laparoskopi</a:t>
            </a:r>
            <a:r>
              <a:rPr lang="tr-TR" sz="2800" dirty="0" smtClean="0">
                <a:solidFill>
                  <a:schemeClr val="bg1"/>
                </a:solidFill>
              </a:rPr>
              <a:t> (L/S) </a:t>
            </a:r>
          </a:p>
          <a:p>
            <a:pPr eaLnBrk="1" hangingPunct="1"/>
            <a:r>
              <a:rPr lang="tr-TR" sz="2800" dirty="0" err="1" smtClean="0">
                <a:solidFill>
                  <a:schemeClr val="bg1"/>
                </a:solidFill>
              </a:rPr>
              <a:t>Histerosalpingo</a:t>
            </a:r>
            <a:r>
              <a:rPr lang="tr-TR" sz="2800" dirty="0" smtClean="0">
                <a:solidFill>
                  <a:schemeClr val="bg1"/>
                </a:solidFill>
              </a:rPr>
              <a:t> kontrast </a:t>
            </a:r>
            <a:r>
              <a:rPr lang="tr-TR" sz="2800" dirty="0" err="1" smtClean="0">
                <a:solidFill>
                  <a:schemeClr val="bg1"/>
                </a:solidFill>
              </a:rPr>
              <a:t>sonografi</a:t>
            </a:r>
            <a:r>
              <a:rPr lang="tr-TR" sz="2800" dirty="0" smtClean="0">
                <a:solidFill>
                  <a:schemeClr val="bg1"/>
                </a:solidFill>
              </a:rPr>
              <a:t> (</a:t>
            </a:r>
            <a:r>
              <a:rPr lang="tr-TR" sz="2800" dirty="0" err="1" smtClean="0">
                <a:solidFill>
                  <a:schemeClr val="bg1"/>
                </a:solidFill>
              </a:rPr>
              <a:t>HyCoSy</a:t>
            </a:r>
            <a:r>
              <a:rPr lang="tr-TR" sz="2800" dirty="0" smtClean="0">
                <a:solidFill>
                  <a:schemeClr val="bg1"/>
                </a:solidFill>
              </a:rPr>
              <a:t>) </a:t>
            </a:r>
          </a:p>
          <a:p>
            <a:pPr eaLnBrk="1" hangingPunct="1"/>
            <a:r>
              <a:rPr lang="tr-TR" sz="2800" dirty="0" err="1" smtClean="0">
                <a:solidFill>
                  <a:schemeClr val="bg1"/>
                </a:solidFill>
              </a:rPr>
              <a:t>Salin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infuzyon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sonohisterografi</a:t>
            </a:r>
            <a:r>
              <a:rPr lang="tr-TR" sz="2800" dirty="0" smtClean="0">
                <a:solidFill>
                  <a:schemeClr val="bg1"/>
                </a:solidFill>
              </a:rPr>
              <a:t> (SIS)</a:t>
            </a:r>
          </a:p>
          <a:p>
            <a:pPr eaLnBrk="1" hangingPunct="1"/>
            <a:r>
              <a:rPr lang="tr-TR" sz="2800" dirty="0" err="1" smtClean="0">
                <a:solidFill>
                  <a:schemeClr val="bg1"/>
                </a:solidFill>
              </a:rPr>
              <a:t>Histeroskopi</a:t>
            </a:r>
            <a:r>
              <a:rPr lang="tr-TR" sz="2800" dirty="0" smtClean="0">
                <a:solidFill>
                  <a:schemeClr val="bg1"/>
                </a:solidFill>
              </a:rPr>
              <a:t> (H/S)</a:t>
            </a:r>
          </a:p>
          <a:p>
            <a:r>
              <a:rPr lang="tr-TR" sz="2800" dirty="0" smtClean="0">
                <a:solidFill>
                  <a:schemeClr val="bg1"/>
                </a:solidFill>
              </a:rPr>
              <a:t>Manyetik rezonans görüntüleme (MRI)</a:t>
            </a:r>
          </a:p>
          <a:p>
            <a:r>
              <a:rPr lang="tr-TR" sz="2800" dirty="0" err="1" smtClean="0">
                <a:solidFill>
                  <a:schemeClr val="bg1"/>
                </a:solidFill>
              </a:rPr>
              <a:t>Chlamydia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>
                <a:solidFill>
                  <a:schemeClr val="bg1"/>
                </a:solidFill>
              </a:rPr>
              <a:t>antikor </a:t>
            </a:r>
            <a:r>
              <a:rPr lang="tr-TR" sz="2800" dirty="0" err="1">
                <a:solidFill>
                  <a:schemeClr val="bg1"/>
                </a:solidFill>
              </a:rPr>
              <a:t>titresi</a:t>
            </a:r>
            <a:r>
              <a:rPr lang="tr-TR" sz="2800" dirty="0">
                <a:solidFill>
                  <a:schemeClr val="bg1"/>
                </a:solidFill>
              </a:rPr>
              <a:t> (CAT) </a:t>
            </a:r>
            <a:r>
              <a:rPr lang="tr-TR" sz="2800" dirty="0" smtClean="0">
                <a:solidFill>
                  <a:schemeClr val="bg1"/>
                </a:solidFill>
              </a:rPr>
              <a:t>?</a:t>
            </a:r>
            <a:endParaRPr lang="tr-TR" sz="2800" dirty="0">
              <a:solidFill>
                <a:schemeClr val="bg1"/>
              </a:solidFill>
            </a:endParaRPr>
          </a:p>
          <a:p>
            <a:pPr eaLnBrk="1" hangingPunct="1"/>
            <a:endParaRPr lang="tr-TR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34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Başlık"/>
          <p:cNvSpPr>
            <a:spLocks noGrp="1"/>
          </p:cNvSpPr>
          <p:nvPr>
            <p:ph type="title"/>
          </p:nvPr>
        </p:nvSpPr>
        <p:spPr>
          <a:xfrm>
            <a:off x="468313" y="404143"/>
            <a:ext cx="8229600" cy="936625"/>
          </a:xfrm>
        </p:spPr>
        <p:txBody>
          <a:bodyPr/>
          <a:lstStyle/>
          <a:p>
            <a:pPr algn="ctr" eaLnBrk="1" hangingPunct="1"/>
            <a:r>
              <a:rPr lang="tr-TR" sz="3200" dirty="0" err="1" smtClean="0">
                <a:solidFill>
                  <a:srgbClr val="FFFF00"/>
                </a:solidFill>
              </a:rPr>
              <a:t>Chlamydia</a:t>
            </a:r>
            <a:r>
              <a:rPr lang="tr-TR" sz="3200" dirty="0" smtClean="0">
                <a:solidFill>
                  <a:srgbClr val="FFFF00"/>
                </a:solidFill>
              </a:rPr>
              <a:t> Antikor </a:t>
            </a:r>
            <a:r>
              <a:rPr lang="tr-TR" sz="3200" dirty="0" err="1" smtClean="0">
                <a:solidFill>
                  <a:srgbClr val="FFFF00"/>
                </a:solidFill>
              </a:rPr>
              <a:t>Titresi</a:t>
            </a:r>
            <a:r>
              <a:rPr lang="tr-TR" sz="3200" dirty="0" smtClean="0">
                <a:solidFill>
                  <a:srgbClr val="FFFF00"/>
                </a:solidFill>
              </a:rPr>
              <a:t>  (CAT)</a:t>
            </a:r>
          </a:p>
        </p:txBody>
      </p:sp>
      <p:sp>
        <p:nvSpPr>
          <p:cNvPr id="26627" name="2 İçerik Yer Tutucusu"/>
          <p:cNvSpPr>
            <a:spLocks noGrp="1"/>
          </p:cNvSpPr>
          <p:nvPr>
            <p:ph idx="1"/>
          </p:nvPr>
        </p:nvSpPr>
        <p:spPr>
          <a:xfrm>
            <a:off x="467545" y="1773238"/>
            <a:ext cx="8064896" cy="4536081"/>
          </a:xfrm>
        </p:spPr>
        <p:txBody>
          <a:bodyPr>
            <a:normAutofit/>
          </a:bodyPr>
          <a:lstStyle/>
          <a:p>
            <a:pPr eaLnBrk="1" hangingPunct="1"/>
            <a:r>
              <a:rPr lang="tr-TR" sz="2400" dirty="0" err="1" smtClean="0">
                <a:solidFill>
                  <a:schemeClr val="bg1"/>
                </a:solidFill>
              </a:rPr>
              <a:t>Tubal</a:t>
            </a:r>
            <a:r>
              <a:rPr lang="tr-TR" sz="2400" dirty="0" smtClean="0">
                <a:solidFill>
                  <a:schemeClr val="bg1"/>
                </a:solidFill>
              </a:rPr>
              <a:t> patoloji açısından yüksek veya düşük riskli hastaları belirlemek için başlangıç tarama testi olarak önerilebilir. </a:t>
            </a:r>
          </a:p>
          <a:p>
            <a:pPr eaLnBrk="1" hangingPunct="1"/>
            <a:r>
              <a:rPr lang="tr-TR" sz="2400" dirty="0" smtClean="0">
                <a:solidFill>
                  <a:schemeClr val="bg1"/>
                </a:solidFill>
              </a:rPr>
              <a:t>Tıbbi öykü sonrasında </a:t>
            </a:r>
            <a:r>
              <a:rPr lang="tr-TR" sz="2400" dirty="0" err="1" smtClean="0">
                <a:solidFill>
                  <a:schemeClr val="bg1"/>
                </a:solidFill>
              </a:rPr>
              <a:t>tubal</a:t>
            </a:r>
            <a:r>
              <a:rPr lang="tr-TR" sz="2400" dirty="0" smtClean="0">
                <a:solidFill>
                  <a:schemeClr val="bg1"/>
                </a:solidFill>
              </a:rPr>
              <a:t> hastalık açısından ilk  tarama testi olarak CAT önerilmektedir. (</a:t>
            </a:r>
            <a:r>
              <a:rPr lang="tr-TR" sz="2400" dirty="0" err="1" smtClean="0">
                <a:solidFill>
                  <a:schemeClr val="bg1"/>
                </a:solidFill>
              </a:rPr>
              <a:t>Coppus</a:t>
            </a:r>
            <a:r>
              <a:rPr lang="tr-TR" sz="2400" dirty="0" smtClean="0">
                <a:solidFill>
                  <a:schemeClr val="bg1"/>
                </a:solidFill>
              </a:rPr>
              <a:t>, 2007)</a:t>
            </a:r>
          </a:p>
          <a:p>
            <a:r>
              <a:rPr lang="tr-TR" sz="2400" dirty="0" err="1" smtClean="0">
                <a:solidFill>
                  <a:schemeClr val="bg1"/>
                </a:solidFill>
              </a:rPr>
              <a:t>Tubal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>
                <a:solidFill>
                  <a:schemeClr val="bg1"/>
                </a:solidFill>
              </a:rPr>
              <a:t>patolojiyi belirleme gücü HSG ye yakın bulunmuştur (</a:t>
            </a:r>
            <a:r>
              <a:rPr lang="tr-TR" sz="2400" dirty="0" err="1">
                <a:solidFill>
                  <a:schemeClr val="bg1"/>
                </a:solidFill>
              </a:rPr>
              <a:t>Hartog</a:t>
            </a:r>
            <a:r>
              <a:rPr lang="tr-TR" sz="2400" dirty="0">
                <a:solidFill>
                  <a:schemeClr val="bg1"/>
                </a:solidFill>
              </a:rPr>
              <a:t> JE, 2008</a:t>
            </a:r>
            <a:r>
              <a:rPr lang="tr-TR" sz="2400" dirty="0" smtClean="0">
                <a:solidFill>
                  <a:schemeClr val="bg1"/>
                </a:solidFill>
              </a:rPr>
              <a:t>).</a:t>
            </a:r>
          </a:p>
          <a:p>
            <a:r>
              <a:rPr lang="tr-TR" sz="2400" dirty="0" err="1" smtClean="0">
                <a:solidFill>
                  <a:schemeClr val="bg1"/>
                </a:solidFill>
              </a:rPr>
              <a:t>Laparoskopiyle</a:t>
            </a:r>
            <a:r>
              <a:rPr lang="tr-TR" sz="2400" dirty="0" smtClean="0">
                <a:solidFill>
                  <a:schemeClr val="bg1"/>
                </a:solidFill>
              </a:rPr>
              <a:t> kıyaslandığında </a:t>
            </a:r>
            <a:r>
              <a:rPr lang="tr-TR" sz="2400" dirty="0" err="1" smtClean="0">
                <a:solidFill>
                  <a:schemeClr val="bg1"/>
                </a:solidFill>
              </a:rPr>
              <a:t>sensitivitesi</a:t>
            </a:r>
            <a:r>
              <a:rPr lang="tr-TR" sz="2400" dirty="0" smtClean="0">
                <a:solidFill>
                  <a:schemeClr val="bg1"/>
                </a:solidFill>
              </a:rPr>
              <a:t>  ve PPV si sınırlı   ( % 45 - 60 ) fakat NPV si % 85 </a:t>
            </a:r>
            <a:r>
              <a:rPr lang="tr-TR" sz="2400" dirty="0" err="1" smtClean="0">
                <a:solidFill>
                  <a:schemeClr val="bg1"/>
                </a:solidFill>
              </a:rPr>
              <a:t>dir</a:t>
            </a:r>
            <a:r>
              <a:rPr lang="tr-TR" sz="2400" dirty="0" smtClean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0716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algn="ctr" eaLnBrk="1" hangingPunct="1"/>
            <a:r>
              <a:rPr lang="tr-TR" sz="3200" dirty="0" err="1" smtClean="0">
                <a:solidFill>
                  <a:srgbClr val="FFFF00"/>
                </a:solidFill>
              </a:rPr>
              <a:t>Histerosalpingografi</a:t>
            </a:r>
            <a:r>
              <a:rPr lang="tr-TR" sz="3200" dirty="0" smtClean="0">
                <a:solidFill>
                  <a:srgbClr val="FFFF00"/>
                </a:solidFill>
              </a:rPr>
              <a:t> (HSG)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4006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Tubaları görüntüleme ve değerlendirmede en iyi tarama  metodu </a:t>
            </a:r>
            <a:r>
              <a:rPr lang="tr-TR" sz="2400" dirty="0" err="1" smtClean="0">
                <a:solidFill>
                  <a:srgbClr val="FFFF00"/>
                </a:solidFill>
              </a:rPr>
              <a:t>HSG’dir</a:t>
            </a:r>
            <a:r>
              <a:rPr lang="tr-TR" sz="2400" dirty="0" smtClean="0">
                <a:solidFill>
                  <a:srgbClr val="FFFF00"/>
                </a:solidFill>
              </a:rPr>
              <a:t> </a:t>
            </a:r>
            <a:r>
              <a:rPr lang="tr-TR" sz="2400" dirty="0" smtClean="0">
                <a:solidFill>
                  <a:schemeClr val="bg1"/>
                </a:solidFill>
              </a:rPr>
              <a:t>(</a:t>
            </a:r>
            <a:r>
              <a:rPr lang="tr-TR" sz="2400" dirty="0" err="1" smtClean="0">
                <a:solidFill>
                  <a:schemeClr val="bg1"/>
                </a:solidFill>
              </a:rPr>
              <a:t>Simpson</a:t>
            </a:r>
            <a:r>
              <a:rPr lang="tr-TR" sz="2400" dirty="0" smtClean="0">
                <a:solidFill>
                  <a:schemeClr val="bg1"/>
                </a:solidFill>
              </a:rPr>
              <a:t> WL, 2006).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İşlem sonrası enfeksiyon için risk faktörleri PID öyküsü, </a:t>
            </a:r>
            <a:r>
              <a:rPr lang="tr-TR" sz="2400" dirty="0" err="1" smtClean="0">
                <a:solidFill>
                  <a:schemeClr val="bg1"/>
                </a:solidFill>
              </a:rPr>
              <a:t>pelvik</a:t>
            </a:r>
            <a:r>
              <a:rPr lang="tr-TR" sz="2400" dirty="0" smtClean="0">
                <a:solidFill>
                  <a:schemeClr val="bg1"/>
                </a:solidFill>
              </a:rPr>
              <a:t> enfeksiyon nedeni ile cerrahi öyküsü, işlem zamanı </a:t>
            </a:r>
            <a:r>
              <a:rPr lang="tr-TR" sz="2400" dirty="0" err="1" smtClean="0">
                <a:solidFill>
                  <a:schemeClr val="bg1"/>
                </a:solidFill>
              </a:rPr>
              <a:t>adneksiyal</a:t>
            </a:r>
            <a:r>
              <a:rPr lang="tr-TR" sz="2400" dirty="0" smtClean="0">
                <a:solidFill>
                  <a:schemeClr val="bg1"/>
                </a:solidFill>
              </a:rPr>
              <a:t> hassasiyet olması ve </a:t>
            </a:r>
            <a:r>
              <a:rPr lang="tr-TR" sz="2400" dirty="0" err="1" smtClean="0">
                <a:solidFill>
                  <a:schemeClr val="bg1"/>
                </a:solidFill>
              </a:rPr>
              <a:t>adneksiyal</a:t>
            </a:r>
            <a:r>
              <a:rPr lang="tr-TR" sz="2400" dirty="0" smtClean="0">
                <a:solidFill>
                  <a:schemeClr val="bg1"/>
                </a:solidFill>
              </a:rPr>
              <a:t> kitledir.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Standart vakalarda rutin antibiyotik </a:t>
            </a:r>
            <a:r>
              <a:rPr lang="tr-TR" sz="2400" dirty="0" err="1" smtClean="0">
                <a:solidFill>
                  <a:schemeClr val="bg1"/>
                </a:solidFill>
              </a:rPr>
              <a:t>proflaksisi</a:t>
            </a:r>
            <a:r>
              <a:rPr lang="tr-TR" sz="2400" dirty="0" smtClean="0">
                <a:solidFill>
                  <a:schemeClr val="bg1"/>
                </a:solidFill>
              </a:rPr>
              <a:t> şart değil, </a:t>
            </a:r>
            <a:r>
              <a:rPr lang="tr-TR" sz="2400" dirty="0" err="1" smtClean="0">
                <a:solidFill>
                  <a:schemeClr val="bg1"/>
                </a:solidFill>
              </a:rPr>
              <a:t>antispazmodik</a:t>
            </a:r>
            <a:r>
              <a:rPr lang="tr-TR" sz="2400" dirty="0" smtClean="0">
                <a:solidFill>
                  <a:schemeClr val="bg1"/>
                </a:solidFill>
              </a:rPr>
              <a:t> vermek faydalı olabilir.</a:t>
            </a:r>
            <a:endParaRPr lang="tr-TR" sz="2400" dirty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sz="2400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sz="2400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L/S ile karşılaştırıldığında </a:t>
            </a:r>
            <a:r>
              <a:rPr lang="tr-TR" sz="2400" dirty="0" err="1" smtClean="0">
                <a:solidFill>
                  <a:schemeClr val="bg1"/>
                </a:solidFill>
              </a:rPr>
              <a:t>sensitivite</a:t>
            </a:r>
            <a:r>
              <a:rPr lang="tr-TR" sz="2400" dirty="0" smtClean="0">
                <a:solidFill>
                  <a:schemeClr val="bg1"/>
                </a:solidFill>
              </a:rPr>
              <a:t> % 65, </a:t>
            </a:r>
            <a:r>
              <a:rPr lang="tr-TR" sz="2400" dirty="0" err="1" smtClean="0">
                <a:solidFill>
                  <a:schemeClr val="bg1"/>
                </a:solidFill>
              </a:rPr>
              <a:t>spesifisite</a:t>
            </a:r>
            <a:r>
              <a:rPr lang="tr-TR" sz="2400" dirty="0" smtClean="0">
                <a:solidFill>
                  <a:schemeClr val="bg1"/>
                </a:solidFill>
              </a:rPr>
              <a:t> % 85 civarındadır.</a:t>
            </a:r>
          </a:p>
        </p:txBody>
      </p:sp>
    </p:spTree>
    <p:extLst>
      <p:ext uri="{BB962C8B-B14F-4D97-AF65-F5344CB8AC3E}">
        <p14:creationId xmlns:p14="http://schemas.microsoft.com/office/powerpoint/2010/main" val="369522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>
            <a:normAutofit/>
          </a:bodyPr>
          <a:lstStyle/>
          <a:p>
            <a:pPr eaLnBrk="1" hangingPunct="1"/>
            <a:r>
              <a:rPr lang="tr-TR" sz="3600" dirty="0" smtClean="0">
                <a:solidFill>
                  <a:srgbClr val="FFFF00"/>
                </a:solidFill>
              </a:rPr>
              <a:t>HSG yorumlarken !</a:t>
            </a:r>
          </a:p>
        </p:txBody>
      </p:sp>
      <p:sp>
        <p:nvSpPr>
          <p:cNvPr id="32771" name="2 İçerik Yer Tutucusu"/>
          <p:cNvSpPr>
            <a:spLocks noGrp="1"/>
          </p:cNvSpPr>
          <p:nvPr>
            <p:ph idx="1"/>
          </p:nvPr>
        </p:nvSpPr>
        <p:spPr>
          <a:xfrm>
            <a:off x="107504" y="908720"/>
            <a:ext cx="9036496" cy="5732462"/>
          </a:xfrm>
        </p:spPr>
        <p:txBody>
          <a:bodyPr>
            <a:normAutofit/>
          </a:bodyPr>
          <a:lstStyle/>
          <a:p>
            <a:pPr eaLnBrk="1" hangingPunct="1"/>
            <a:endParaRPr lang="tr-TR" sz="2800" dirty="0" smtClean="0">
              <a:solidFill>
                <a:srgbClr val="FFFF00"/>
              </a:solidFill>
            </a:endParaRPr>
          </a:p>
          <a:p>
            <a:pPr eaLnBrk="1" hangingPunct="1"/>
            <a:r>
              <a:rPr lang="tr-TR" sz="2800" dirty="0" smtClean="0">
                <a:solidFill>
                  <a:srgbClr val="FFFF00"/>
                </a:solidFill>
              </a:rPr>
              <a:t>Pozitif </a:t>
            </a:r>
            <a:r>
              <a:rPr lang="tr-TR" sz="2800" dirty="0" err="1" smtClean="0">
                <a:solidFill>
                  <a:srgbClr val="FFFF00"/>
                </a:solidFill>
              </a:rPr>
              <a:t>Prediktif</a:t>
            </a:r>
            <a:r>
              <a:rPr lang="tr-TR" sz="2800" dirty="0" smtClean="0">
                <a:solidFill>
                  <a:srgbClr val="FFFF00"/>
                </a:solidFill>
              </a:rPr>
              <a:t> Değer % 38 </a:t>
            </a:r>
          </a:p>
          <a:p>
            <a:pPr lvl="1" eaLnBrk="1" hangingPunct="1"/>
            <a:r>
              <a:rPr lang="tr-TR" dirty="0" smtClean="0">
                <a:solidFill>
                  <a:schemeClr val="bg1"/>
                </a:solidFill>
              </a:rPr>
              <a:t>HSG iki tüp kapalı ise L/S de %38 kapalı bulunur</a:t>
            </a:r>
          </a:p>
          <a:p>
            <a:pPr lvl="1" eaLnBrk="1" hangingPunct="1"/>
            <a:r>
              <a:rPr lang="tr-TR" dirty="0" smtClean="0">
                <a:solidFill>
                  <a:schemeClr val="bg1"/>
                </a:solidFill>
              </a:rPr>
              <a:t>( % 62 açık )</a:t>
            </a:r>
          </a:p>
          <a:p>
            <a:pPr eaLnBrk="1" hangingPunct="1"/>
            <a:r>
              <a:rPr lang="tr-TR" sz="2800" dirty="0" smtClean="0">
                <a:solidFill>
                  <a:srgbClr val="FFFF00"/>
                </a:solidFill>
              </a:rPr>
              <a:t>Negatif </a:t>
            </a:r>
            <a:r>
              <a:rPr lang="tr-TR" sz="2800" dirty="0" err="1" smtClean="0">
                <a:solidFill>
                  <a:srgbClr val="FFFF00"/>
                </a:solidFill>
              </a:rPr>
              <a:t>Prediktif</a:t>
            </a:r>
            <a:r>
              <a:rPr lang="tr-TR" sz="2800" dirty="0" smtClean="0">
                <a:solidFill>
                  <a:srgbClr val="FFFF00"/>
                </a:solidFill>
              </a:rPr>
              <a:t> Değer ise % 94</a:t>
            </a:r>
          </a:p>
          <a:p>
            <a:pPr lvl="1" eaLnBrk="1" hangingPunct="1"/>
            <a:r>
              <a:rPr lang="tr-TR" dirty="0" smtClean="0">
                <a:solidFill>
                  <a:schemeClr val="bg1"/>
                </a:solidFill>
              </a:rPr>
              <a:t>HSG de tüp açık ise L/S de % 94 açık bulunur </a:t>
            </a:r>
          </a:p>
          <a:p>
            <a:pPr lvl="1" eaLnBrk="1" hangingPunct="1"/>
            <a:r>
              <a:rPr lang="tr-TR" dirty="0" smtClean="0">
                <a:solidFill>
                  <a:schemeClr val="bg1"/>
                </a:solidFill>
              </a:rPr>
              <a:t>(%6 iki taraflı kapalı) </a:t>
            </a:r>
          </a:p>
          <a:p>
            <a:pPr eaLnBrk="1" hangingPunct="1"/>
            <a:r>
              <a:rPr lang="tr-TR" sz="2800" dirty="0" smtClean="0">
                <a:solidFill>
                  <a:schemeClr val="bg1"/>
                </a:solidFill>
              </a:rPr>
              <a:t>HSG ile </a:t>
            </a:r>
          </a:p>
          <a:p>
            <a:pPr lvl="1" eaLnBrk="1" hangingPunct="1"/>
            <a:r>
              <a:rPr lang="tr-TR" dirty="0" err="1" smtClean="0">
                <a:solidFill>
                  <a:schemeClr val="bg1"/>
                </a:solidFill>
              </a:rPr>
              <a:t>peritubal</a:t>
            </a:r>
            <a:r>
              <a:rPr lang="tr-TR" dirty="0" smtClean="0">
                <a:solidFill>
                  <a:schemeClr val="bg1"/>
                </a:solidFill>
              </a:rPr>
              <a:t> adezyon tanısı güvenilir değil, </a:t>
            </a:r>
          </a:p>
          <a:p>
            <a:pPr lvl="1" eaLnBrk="1" hangingPunct="1"/>
            <a:r>
              <a:rPr lang="tr-TR" dirty="0" err="1" smtClean="0">
                <a:solidFill>
                  <a:schemeClr val="bg1"/>
                </a:solidFill>
              </a:rPr>
              <a:t>proksimal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tubal</a:t>
            </a:r>
            <a:r>
              <a:rPr lang="tr-TR" dirty="0" smtClean="0">
                <a:solidFill>
                  <a:schemeClr val="bg1"/>
                </a:solidFill>
              </a:rPr>
              <a:t> (</a:t>
            </a:r>
            <a:r>
              <a:rPr lang="tr-TR" dirty="0" err="1" smtClean="0">
                <a:solidFill>
                  <a:schemeClr val="bg1"/>
                </a:solidFill>
              </a:rPr>
              <a:t>kornual</a:t>
            </a:r>
            <a:r>
              <a:rPr lang="tr-TR" dirty="0" smtClean="0">
                <a:solidFill>
                  <a:schemeClr val="bg1"/>
                </a:solidFill>
              </a:rPr>
              <a:t>) blok tanısı dikkatli konmalıdır.</a:t>
            </a:r>
          </a:p>
          <a:p>
            <a:pPr lvl="1"/>
            <a:r>
              <a:rPr lang="tr-TR" dirty="0">
                <a:solidFill>
                  <a:schemeClr val="bg1"/>
                </a:solidFill>
              </a:rPr>
              <a:t>Kadın Doğum Hekimleri kendileri değerlendirmeli</a:t>
            </a:r>
          </a:p>
          <a:p>
            <a:pPr lvl="1" eaLnBrk="1" hangingPunct="1"/>
            <a:endParaRPr lang="tr-TR" dirty="0" smtClean="0">
              <a:solidFill>
                <a:schemeClr val="bg1"/>
              </a:solidFill>
            </a:endParaRPr>
          </a:p>
          <a:p>
            <a:pPr eaLnBrk="1" hangingPunct="1"/>
            <a:endParaRPr lang="tr-TR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96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Başlık"/>
          <p:cNvSpPr>
            <a:spLocks noGrp="1"/>
          </p:cNvSpPr>
          <p:nvPr>
            <p:ph type="title"/>
          </p:nvPr>
        </p:nvSpPr>
        <p:spPr>
          <a:xfrm>
            <a:off x="1115616" y="418431"/>
            <a:ext cx="6851699" cy="92233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3200" dirty="0" err="1" smtClean="0">
                <a:solidFill>
                  <a:srgbClr val="FFFF00"/>
                </a:solidFill>
              </a:rPr>
              <a:t>Histerosalpingo</a:t>
            </a:r>
            <a:r>
              <a:rPr lang="tr-TR" sz="3200" dirty="0" smtClean="0">
                <a:solidFill>
                  <a:srgbClr val="FFFF00"/>
                </a:solidFill>
              </a:rPr>
              <a:t> Kontrast </a:t>
            </a:r>
            <a:r>
              <a:rPr lang="tr-TR" sz="3200" dirty="0" err="1" smtClean="0">
                <a:solidFill>
                  <a:srgbClr val="FFFF00"/>
                </a:solidFill>
              </a:rPr>
              <a:t>Sonografi</a:t>
            </a:r>
            <a:r>
              <a:rPr lang="tr-TR" sz="3200" dirty="0" smtClean="0">
                <a:solidFill>
                  <a:srgbClr val="FFFF00"/>
                </a:solidFill>
              </a:rPr>
              <a:t> (</a:t>
            </a:r>
            <a:r>
              <a:rPr lang="tr-TR" sz="3200" dirty="0" err="1" smtClean="0">
                <a:solidFill>
                  <a:srgbClr val="FFFF00"/>
                </a:solidFill>
              </a:rPr>
              <a:t>HyCoSy</a:t>
            </a:r>
            <a:r>
              <a:rPr lang="tr-TR" sz="3200" dirty="0" smtClean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33795" name="2 İçerik Yer Tutucusu"/>
          <p:cNvSpPr>
            <a:spLocks noGrp="1"/>
          </p:cNvSpPr>
          <p:nvPr>
            <p:ph idx="1"/>
          </p:nvPr>
        </p:nvSpPr>
        <p:spPr>
          <a:xfrm>
            <a:off x="0" y="1872630"/>
            <a:ext cx="9144000" cy="5084762"/>
          </a:xfrm>
        </p:spPr>
        <p:txBody>
          <a:bodyPr/>
          <a:lstStyle/>
          <a:p>
            <a:pPr eaLnBrk="1" hangingPunct="1"/>
            <a:r>
              <a:rPr lang="tr-TR" sz="2400" dirty="0" smtClean="0">
                <a:solidFill>
                  <a:schemeClr val="bg1"/>
                </a:solidFill>
              </a:rPr>
              <a:t>Poliklinik şartlarında yapılır. Beraberinde </a:t>
            </a:r>
            <a:r>
              <a:rPr lang="tr-TR" sz="2400" dirty="0" err="1" smtClean="0">
                <a:solidFill>
                  <a:schemeClr val="bg1"/>
                </a:solidFill>
              </a:rPr>
              <a:t>uterus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kavitesi</a:t>
            </a:r>
            <a:r>
              <a:rPr lang="tr-TR" sz="2400" dirty="0" smtClean="0">
                <a:solidFill>
                  <a:schemeClr val="bg1"/>
                </a:solidFill>
              </a:rPr>
              <a:t> ve </a:t>
            </a:r>
            <a:r>
              <a:rPr lang="tr-TR" sz="2400" dirty="0" err="1" smtClean="0">
                <a:solidFill>
                  <a:schemeClr val="bg1"/>
                </a:solidFill>
              </a:rPr>
              <a:t>overler</a:t>
            </a:r>
            <a:r>
              <a:rPr lang="tr-TR" sz="2400" dirty="0" smtClean="0">
                <a:solidFill>
                  <a:schemeClr val="bg1"/>
                </a:solidFill>
              </a:rPr>
              <a:t> değerlendirilebilir.</a:t>
            </a:r>
          </a:p>
          <a:p>
            <a:pPr eaLnBrk="1" hangingPunct="1"/>
            <a:r>
              <a:rPr lang="tr-TR" sz="2400" dirty="0" err="1" smtClean="0">
                <a:solidFill>
                  <a:schemeClr val="bg1"/>
                </a:solidFill>
              </a:rPr>
              <a:t>Obez</a:t>
            </a:r>
            <a:r>
              <a:rPr lang="tr-TR" sz="2400" dirty="0" smtClean="0">
                <a:solidFill>
                  <a:schemeClr val="bg1"/>
                </a:solidFill>
              </a:rPr>
              <a:t> hastada, </a:t>
            </a:r>
            <a:r>
              <a:rPr lang="tr-TR" sz="2400" dirty="0" err="1" smtClean="0">
                <a:solidFill>
                  <a:schemeClr val="bg1"/>
                </a:solidFill>
              </a:rPr>
              <a:t>retroversiyonda</a:t>
            </a:r>
            <a:r>
              <a:rPr lang="tr-TR" sz="2400" dirty="0" smtClean="0">
                <a:solidFill>
                  <a:schemeClr val="bg1"/>
                </a:solidFill>
              </a:rPr>
              <a:t>, </a:t>
            </a:r>
            <a:r>
              <a:rPr lang="tr-TR" sz="2400" dirty="0" err="1" smtClean="0">
                <a:solidFill>
                  <a:schemeClr val="bg1"/>
                </a:solidFill>
              </a:rPr>
              <a:t>hiperaktif</a:t>
            </a:r>
            <a:r>
              <a:rPr lang="tr-TR" sz="2400" dirty="0" smtClean="0">
                <a:solidFill>
                  <a:schemeClr val="bg1"/>
                </a:solidFill>
              </a:rPr>
              <a:t> barsak </a:t>
            </a:r>
            <a:r>
              <a:rPr lang="tr-TR" sz="2400" dirty="0" err="1" smtClean="0">
                <a:solidFill>
                  <a:schemeClr val="bg1"/>
                </a:solidFill>
              </a:rPr>
              <a:t>ansları</a:t>
            </a:r>
            <a:r>
              <a:rPr lang="tr-TR" sz="2400" dirty="0" smtClean="0">
                <a:solidFill>
                  <a:schemeClr val="bg1"/>
                </a:solidFill>
              </a:rPr>
              <a:t> varsa, </a:t>
            </a:r>
            <a:r>
              <a:rPr lang="tr-TR" sz="2400" dirty="0" err="1" smtClean="0">
                <a:solidFill>
                  <a:schemeClr val="bg1"/>
                </a:solidFill>
              </a:rPr>
              <a:t>overler</a:t>
            </a:r>
            <a:r>
              <a:rPr lang="tr-TR" sz="2400" dirty="0" smtClean="0">
                <a:solidFill>
                  <a:schemeClr val="bg1"/>
                </a:solidFill>
              </a:rPr>
              <a:t> ultrason sınırlarının ilerisinde yer alıyorsa işlemi tamamlamakta güçlük ve 50-100 hastalık öğrenme eğrisi bildirilmiştir. </a:t>
            </a:r>
          </a:p>
          <a:p>
            <a:pPr eaLnBrk="1" hangingPunct="1"/>
            <a:r>
              <a:rPr lang="tr-TR" sz="2400" dirty="0" smtClean="0">
                <a:solidFill>
                  <a:schemeClr val="bg1"/>
                </a:solidFill>
              </a:rPr>
              <a:t>Kontrast madde maliyeti yüksektir.</a:t>
            </a:r>
          </a:p>
          <a:p>
            <a:pPr eaLnBrk="1" hangingPunct="1"/>
            <a:r>
              <a:rPr lang="tr-TR" sz="2400" dirty="0" smtClean="0">
                <a:solidFill>
                  <a:schemeClr val="bg1"/>
                </a:solidFill>
              </a:rPr>
              <a:t>Karşılaştırmalı çalışmalarda </a:t>
            </a:r>
            <a:r>
              <a:rPr lang="tr-TR" sz="2400" dirty="0" err="1" smtClean="0">
                <a:solidFill>
                  <a:schemeClr val="bg1"/>
                </a:solidFill>
              </a:rPr>
              <a:t>HyCoSy</a:t>
            </a:r>
            <a:r>
              <a:rPr lang="tr-TR" sz="2400" dirty="0" smtClean="0">
                <a:solidFill>
                  <a:schemeClr val="bg1"/>
                </a:solidFill>
              </a:rPr>
              <a:t> ile HSG ve </a:t>
            </a:r>
            <a:r>
              <a:rPr lang="tr-TR" sz="2400" dirty="0" err="1" smtClean="0">
                <a:solidFill>
                  <a:schemeClr val="bg1"/>
                </a:solidFill>
              </a:rPr>
              <a:t>HyCoSy</a:t>
            </a:r>
            <a:r>
              <a:rPr lang="tr-TR" sz="2400" dirty="0" smtClean="0">
                <a:solidFill>
                  <a:schemeClr val="bg1"/>
                </a:solidFill>
              </a:rPr>
              <a:t> ile L/S arasında % 75 uyum saptanmış.  </a:t>
            </a:r>
          </a:p>
          <a:p>
            <a:pPr lvl="1" eaLnBrk="1" hangingPunct="1"/>
            <a:r>
              <a:rPr lang="tr-TR" sz="2000" dirty="0" smtClean="0">
                <a:solidFill>
                  <a:srgbClr val="FFFF00"/>
                </a:solidFill>
              </a:rPr>
              <a:t>HSG ile karşılaştırmada «</a:t>
            </a:r>
            <a:r>
              <a:rPr lang="tr-TR" sz="2000" dirty="0" err="1" smtClean="0">
                <a:solidFill>
                  <a:srgbClr val="FFFF00"/>
                </a:solidFill>
              </a:rPr>
              <a:t>HyCoSy</a:t>
            </a:r>
            <a:r>
              <a:rPr lang="tr-TR" sz="2000" dirty="0" smtClean="0">
                <a:solidFill>
                  <a:srgbClr val="FFFF00"/>
                </a:solidFill>
              </a:rPr>
              <a:t> tıkalı» daha güvenilir, «HSG açık» daha güvenilirdir.</a:t>
            </a:r>
          </a:p>
          <a:p>
            <a:pPr lvl="1" eaLnBrk="1" hangingPunct="1"/>
            <a:r>
              <a:rPr lang="tr-TR" sz="2000" dirty="0" smtClean="0">
                <a:solidFill>
                  <a:srgbClr val="FFFF00"/>
                </a:solidFill>
              </a:rPr>
              <a:t>L/S ile karşılaştırmada </a:t>
            </a:r>
            <a:r>
              <a:rPr lang="tr-TR" sz="2000" dirty="0" err="1" smtClean="0">
                <a:solidFill>
                  <a:srgbClr val="FFFF00"/>
                </a:solidFill>
              </a:rPr>
              <a:t>HyCoSy’nin</a:t>
            </a:r>
            <a:r>
              <a:rPr lang="tr-TR" sz="2000" dirty="0" smtClean="0">
                <a:solidFill>
                  <a:srgbClr val="FFFF00"/>
                </a:solidFill>
              </a:rPr>
              <a:t> %10 «yanlış tıkalı» ve % 7 «yanlış açık» olarak saptanmıştır.</a:t>
            </a:r>
            <a:endParaRPr lang="tr-TR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09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560840" cy="1143000"/>
          </a:xfrm>
        </p:spPr>
        <p:txBody>
          <a:bodyPr>
            <a:noAutofit/>
          </a:bodyPr>
          <a:lstStyle/>
          <a:p>
            <a:r>
              <a:rPr lang="tr-TR" sz="3200" dirty="0" err="1">
                <a:solidFill>
                  <a:srgbClr val="FFFF00"/>
                </a:solidFill>
              </a:rPr>
              <a:t>Histerosalpingo</a:t>
            </a:r>
            <a:r>
              <a:rPr lang="tr-TR" sz="3200" dirty="0">
                <a:solidFill>
                  <a:srgbClr val="FFFF00"/>
                </a:solidFill>
              </a:rPr>
              <a:t> Kontrast </a:t>
            </a:r>
            <a:r>
              <a:rPr lang="tr-TR" sz="3200" dirty="0" err="1">
                <a:solidFill>
                  <a:srgbClr val="FFFF00"/>
                </a:solidFill>
              </a:rPr>
              <a:t>Sonografi</a:t>
            </a:r>
            <a:r>
              <a:rPr lang="tr-TR" sz="3200" dirty="0">
                <a:solidFill>
                  <a:srgbClr val="FFFF00"/>
                </a:solidFill>
              </a:rPr>
              <a:t> </a:t>
            </a:r>
            <a:r>
              <a:rPr lang="tr-TR" sz="3200" dirty="0" smtClean="0">
                <a:solidFill>
                  <a:srgbClr val="FFFF00"/>
                </a:solidFill>
              </a:rPr>
              <a:t/>
            </a:r>
            <a:br>
              <a:rPr lang="tr-TR" sz="3200" dirty="0" smtClean="0">
                <a:solidFill>
                  <a:srgbClr val="FFFF00"/>
                </a:solidFill>
              </a:rPr>
            </a:br>
            <a:r>
              <a:rPr lang="tr-TR" sz="3200" dirty="0" smtClean="0">
                <a:solidFill>
                  <a:srgbClr val="FFFF00"/>
                </a:solidFill>
              </a:rPr>
              <a:t>(</a:t>
            </a:r>
            <a:r>
              <a:rPr lang="tr-TR" sz="3200" dirty="0" err="1">
                <a:solidFill>
                  <a:srgbClr val="FFFF00"/>
                </a:solidFill>
              </a:rPr>
              <a:t>HyCoSy</a:t>
            </a:r>
            <a:r>
              <a:rPr lang="tr-TR" sz="3200" dirty="0">
                <a:solidFill>
                  <a:srgbClr val="FFFF00"/>
                </a:solidFill>
              </a:rPr>
              <a:t>)</a:t>
            </a:r>
            <a:endParaRPr lang="tr-TR" sz="3200" dirty="0"/>
          </a:p>
        </p:txBody>
      </p:sp>
      <p:pic>
        <p:nvPicPr>
          <p:cNvPr id="1026" name="Picture 2" descr="HyCoSy Proced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417646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8800"/>
            <a:ext cx="3744416" cy="346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67544" y="5589240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3D USG ile kombine edildiğinde  </a:t>
            </a:r>
            <a:r>
              <a:rPr lang="tr-TR" sz="2400" dirty="0" err="1" smtClean="0">
                <a:solidFill>
                  <a:schemeClr val="bg1"/>
                </a:solidFill>
              </a:rPr>
              <a:t>sensitivitesi</a:t>
            </a:r>
            <a:r>
              <a:rPr lang="tr-TR" sz="2400" dirty="0" smtClean="0">
                <a:solidFill>
                  <a:schemeClr val="bg1"/>
                </a:solidFill>
              </a:rPr>
              <a:t> daha da artmaktadır. </a:t>
            </a:r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31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algn="ctr" eaLnBrk="1" hangingPunct="1"/>
            <a:r>
              <a:rPr lang="tr-TR" sz="3200" dirty="0" err="1" smtClean="0">
                <a:solidFill>
                  <a:srgbClr val="FFFF00"/>
                </a:solidFill>
              </a:rPr>
              <a:t>Laparoskopi</a:t>
            </a:r>
            <a:r>
              <a:rPr lang="tr-TR" sz="3200" dirty="0" smtClean="0">
                <a:solidFill>
                  <a:srgbClr val="FFFF00"/>
                </a:solidFill>
              </a:rPr>
              <a:t> (L/S)</a:t>
            </a:r>
          </a:p>
        </p:txBody>
      </p:sp>
      <p:sp>
        <p:nvSpPr>
          <p:cNvPr id="34819" name="2 İçerik Yer Tutucusu"/>
          <p:cNvSpPr>
            <a:spLocks noGrp="1"/>
          </p:cNvSpPr>
          <p:nvPr>
            <p:ph idx="1"/>
          </p:nvPr>
        </p:nvSpPr>
        <p:spPr>
          <a:xfrm>
            <a:off x="179388" y="1268413"/>
            <a:ext cx="8785225" cy="5589587"/>
          </a:xfrm>
        </p:spPr>
        <p:txBody>
          <a:bodyPr/>
          <a:lstStyle/>
          <a:p>
            <a:pPr eaLnBrk="1" hangingPunct="1"/>
            <a:r>
              <a:rPr lang="tr-TR" sz="2400" dirty="0" err="1" smtClean="0">
                <a:solidFill>
                  <a:schemeClr val="bg1"/>
                </a:solidFill>
              </a:rPr>
              <a:t>Tubal</a:t>
            </a:r>
            <a:r>
              <a:rPr lang="tr-TR" sz="2400" dirty="0" smtClean="0">
                <a:solidFill>
                  <a:schemeClr val="bg1"/>
                </a:solidFill>
              </a:rPr>
              <a:t> patolojilerin tanısında en yüksek duyarlılık ve özgüllüğe sahiptir</a:t>
            </a:r>
            <a:r>
              <a:rPr lang="tr-TR" sz="2400" dirty="0">
                <a:solidFill>
                  <a:schemeClr val="bg1"/>
                </a:solidFill>
              </a:rPr>
              <a:t> </a:t>
            </a:r>
            <a:r>
              <a:rPr lang="tr-TR" sz="2400" dirty="0" smtClean="0">
                <a:solidFill>
                  <a:schemeClr val="bg1"/>
                </a:solidFill>
              </a:rPr>
              <a:t>– Altın Standart ?</a:t>
            </a:r>
          </a:p>
          <a:p>
            <a:pPr eaLnBrk="1" hangingPunct="1"/>
            <a:r>
              <a:rPr lang="tr-TR" sz="2400" dirty="0" smtClean="0">
                <a:solidFill>
                  <a:schemeClr val="bg1"/>
                </a:solidFill>
              </a:rPr>
              <a:t>Tanı yanında tedavide de kullanılmaktadır. </a:t>
            </a:r>
          </a:p>
          <a:p>
            <a:pPr eaLnBrk="1" hangingPunct="1"/>
            <a:r>
              <a:rPr lang="tr-TR" sz="2400" dirty="0" smtClean="0">
                <a:solidFill>
                  <a:schemeClr val="bg1"/>
                </a:solidFill>
              </a:rPr>
              <a:t>Bununla birlikte girişimsel, teknik olarak komplikasyonları olan, maliyetli ve anestezi gerektiren bir işlemdir. - </a:t>
            </a:r>
            <a:r>
              <a:rPr lang="tr-TR" sz="2400" dirty="0" err="1" smtClean="0">
                <a:solidFill>
                  <a:schemeClr val="bg1"/>
                </a:solidFill>
              </a:rPr>
              <a:t>Endx</a:t>
            </a:r>
            <a:r>
              <a:rPr lang="tr-TR" sz="2400" dirty="0" smtClean="0">
                <a:solidFill>
                  <a:schemeClr val="bg1"/>
                </a:solidFill>
              </a:rPr>
              <a:t> !!</a:t>
            </a:r>
          </a:p>
          <a:p>
            <a:pPr eaLnBrk="1" hangingPunct="1"/>
            <a:endParaRPr lang="tr-TR" sz="24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tr-TR" sz="2400" dirty="0" smtClean="0">
                <a:solidFill>
                  <a:schemeClr val="bg1"/>
                </a:solidFill>
              </a:rPr>
              <a:t>Tanısal L/S, HSG bulgularına göre planlanan tedavide çok değişiklik yapmamıştır: </a:t>
            </a:r>
          </a:p>
          <a:p>
            <a:pPr lvl="1" eaLnBrk="1" hangingPunct="1"/>
            <a:r>
              <a:rPr lang="tr-TR" sz="1800" dirty="0" err="1" smtClean="0">
                <a:solidFill>
                  <a:schemeClr val="bg1"/>
                </a:solidFill>
              </a:rPr>
              <a:t>HSG’si</a:t>
            </a:r>
            <a:r>
              <a:rPr lang="tr-TR" sz="1800" dirty="0" smtClean="0">
                <a:solidFill>
                  <a:schemeClr val="bg1"/>
                </a:solidFill>
              </a:rPr>
              <a:t> normal  saptanan olgularda, L/S ile tedavi planı %95 oranında değişmemiştir.</a:t>
            </a:r>
          </a:p>
          <a:p>
            <a:pPr lvl="1" eaLnBrk="1" hangingPunct="1"/>
            <a:r>
              <a:rPr lang="tr-TR" sz="1800" dirty="0" smtClean="0">
                <a:solidFill>
                  <a:schemeClr val="bg1"/>
                </a:solidFill>
              </a:rPr>
              <a:t>HSG de ciddi sorunlar saptanan olguların da %70’inde L/S ile anormal bulgular saptanmış, tedavi planı anlamlı oranda değişiklik göstermemiştir  (</a:t>
            </a:r>
            <a:r>
              <a:rPr lang="tr-TR" sz="1800" dirty="0" err="1" smtClean="0">
                <a:solidFill>
                  <a:schemeClr val="bg1"/>
                </a:solidFill>
              </a:rPr>
              <a:t>Lavy</a:t>
            </a:r>
            <a:r>
              <a:rPr lang="tr-TR" sz="1800" dirty="0" smtClean="0">
                <a:solidFill>
                  <a:schemeClr val="bg1"/>
                </a:solidFill>
              </a:rPr>
              <a:t> Y, 2004). </a:t>
            </a:r>
          </a:p>
          <a:p>
            <a:pPr eaLnBrk="1" hangingPunct="1"/>
            <a:r>
              <a:rPr lang="tr-TR" sz="2400" dirty="0" smtClean="0">
                <a:solidFill>
                  <a:schemeClr val="bg1"/>
                </a:solidFill>
              </a:rPr>
              <a:t>Karşı görüşler de vardır; </a:t>
            </a:r>
          </a:p>
          <a:p>
            <a:pPr lvl="1" eaLnBrk="1" hangingPunct="1"/>
            <a:r>
              <a:rPr lang="tr-TR" sz="1800" dirty="0" smtClean="0">
                <a:solidFill>
                  <a:schemeClr val="bg1"/>
                </a:solidFill>
              </a:rPr>
              <a:t>IUI planlanan olgularda L/S yapıldığında %25’de tedavi planının değişebildiği bildirilmiştir (</a:t>
            </a:r>
            <a:r>
              <a:rPr lang="tr-TR" sz="1800" dirty="0" err="1" smtClean="0">
                <a:solidFill>
                  <a:schemeClr val="bg1"/>
                </a:solidFill>
              </a:rPr>
              <a:t>Tanahatoe</a:t>
            </a:r>
            <a:r>
              <a:rPr lang="tr-TR" sz="1800" dirty="0" smtClean="0">
                <a:solidFill>
                  <a:schemeClr val="bg1"/>
                </a:solidFill>
              </a:rPr>
              <a:t>, 2003 ).</a:t>
            </a:r>
            <a:endParaRPr lang="tr-TR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40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Başlık"/>
          <p:cNvSpPr>
            <a:spLocks noGrp="1"/>
          </p:cNvSpPr>
          <p:nvPr>
            <p:ph type="title"/>
          </p:nvPr>
        </p:nvSpPr>
        <p:spPr>
          <a:xfrm>
            <a:off x="323850" y="549275"/>
            <a:ext cx="8362950" cy="6477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r-TR" sz="3200" dirty="0" smtClean="0">
                <a:solidFill>
                  <a:schemeClr val="bg1"/>
                </a:solidFill>
              </a:rPr>
              <a:t>Günümüzde tanısal L/S her olguda gerekli değildir.</a:t>
            </a:r>
          </a:p>
        </p:txBody>
      </p:sp>
      <p:sp>
        <p:nvSpPr>
          <p:cNvPr id="37891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450"/>
          </a:xfrm>
        </p:spPr>
        <p:txBody>
          <a:bodyPr>
            <a:normAutofit/>
          </a:bodyPr>
          <a:lstStyle/>
          <a:p>
            <a:pPr eaLnBrk="1" hangingPunct="1"/>
            <a:r>
              <a:rPr lang="tr-TR" sz="2400" dirty="0" err="1" smtClean="0">
                <a:solidFill>
                  <a:schemeClr val="bg1"/>
                </a:solidFill>
              </a:rPr>
              <a:t>Tubal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pelvik</a:t>
            </a:r>
            <a:r>
              <a:rPr lang="tr-TR" sz="2400" dirty="0" smtClean="0">
                <a:solidFill>
                  <a:schemeClr val="bg1"/>
                </a:solidFill>
              </a:rPr>
              <a:t> patolojiden </a:t>
            </a:r>
            <a:r>
              <a:rPr lang="tr-TR" sz="2400" dirty="0" err="1" smtClean="0">
                <a:solidFill>
                  <a:schemeClr val="bg1"/>
                </a:solidFill>
              </a:rPr>
              <a:t>şüphenilen</a:t>
            </a:r>
            <a:r>
              <a:rPr lang="tr-TR" sz="2400" dirty="0" smtClean="0">
                <a:solidFill>
                  <a:schemeClr val="bg1"/>
                </a:solidFill>
              </a:rPr>
              <a:t> olgularda, ‘tanısal amaçlı </a:t>
            </a:r>
            <a:r>
              <a:rPr lang="tr-TR" sz="2400" dirty="0" err="1" smtClean="0">
                <a:solidFill>
                  <a:schemeClr val="bg1"/>
                </a:solidFill>
              </a:rPr>
              <a:t>laparoskopinin</a:t>
            </a:r>
            <a:r>
              <a:rPr lang="tr-TR" sz="2400" dirty="0" smtClean="0">
                <a:solidFill>
                  <a:schemeClr val="bg1"/>
                </a:solidFill>
              </a:rPr>
              <a:t>’ yeri vardır (</a:t>
            </a:r>
            <a:r>
              <a:rPr lang="tr-TR" sz="2400" dirty="0" err="1" smtClean="0">
                <a:solidFill>
                  <a:schemeClr val="bg1"/>
                </a:solidFill>
              </a:rPr>
              <a:t>Bulletti</a:t>
            </a:r>
            <a:r>
              <a:rPr lang="tr-TR" sz="2400" dirty="0" smtClean="0">
                <a:solidFill>
                  <a:schemeClr val="bg1"/>
                </a:solidFill>
              </a:rPr>
              <a:t> C, 2008).</a:t>
            </a:r>
          </a:p>
          <a:p>
            <a:pPr eaLnBrk="1" hangingPunct="1"/>
            <a:r>
              <a:rPr lang="tr-TR" sz="2400" dirty="0" smtClean="0">
                <a:solidFill>
                  <a:schemeClr val="bg1"/>
                </a:solidFill>
              </a:rPr>
              <a:t>CAT pozitif ise HSG atlanarak L/S veya </a:t>
            </a:r>
            <a:r>
              <a:rPr lang="tr-TR" sz="2400" dirty="0" err="1" smtClean="0">
                <a:solidFill>
                  <a:schemeClr val="bg1"/>
                </a:solidFill>
              </a:rPr>
              <a:t>bilateral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tubal</a:t>
            </a:r>
            <a:r>
              <a:rPr lang="tr-TR" sz="2400" dirty="0" smtClean="0">
                <a:solidFill>
                  <a:schemeClr val="bg1"/>
                </a:solidFill>
              </a:rPr>
              <a:t> tıkanıklık düşünüldüğünde L/S yapılması önerilir (den </a:t>
            </a:r>
            <a:r>
              <a:rPr lang="tr-TR" sz="2400" dirty="0" err="1" smtClean="0">
                <a:solidFill>
                  <a:schemeClr val="bg1"/>
                </a:solidFill>
              </a:rPr>
              <a:t>Hartog</a:t>
            </a:r>
            <a:r>
              <a:rPr lang="tr-TR" sz="2400" dirty="0" smtClean="0">
                <a:solidFill>
                  <a:schemeClr val="bg1"/>
                </a:solidFill>
              </a:rPr>
              <a:t>, 2008).</a:t>
            </a:r>
          </a:p>
          <a:p>
            <a:pPr eaLnBrk="1" hangingPunct="1"/>
            <a:r>
              <a:rPr lang="tr-TR" sz="2400" dirty="0" smtClean="0">
                <a:solidFill>
                  <a:schemeClr val="bg1"/>
                </a:solidFill>
              </a:rPr>
              <a:t>Açıklanamayan </a:t>
            </a:r>
            <a:r>
              <a:rPr lang="tr-TR" sz="2400" dirty="0" err="1" smtClean="0">
                <a:solidFill>
                  <a:schemeClr val="bg1"/>
                </a:solidFill>
              </a:rPr>
              <a:t>infertilitede</a:t>
            </a:r>
            <a:r>
              <a:rPr lang="tr-TR" sz="2400" dirty="0" smtClean="0">
                <a:solidFill>
                  <a:schemeClr val="bg1"/>
                </a:solidFill>
              </a:rPr>
              <a:t> uygulanabilir  ? ?</a:t>
            </a:r>
          </a:p>
          <a:p>
            <a:pPr eaLnBrk="1" hangingPunct="1"/>
            <a:r>
              <a:rPr lang="tr-TR" sz="2400" dirty="0" smtClean="0">
                <a:solidFill>
                  <a:schemeClr val="bg1"/>
                </a:solidFill>
              </a:rPr>
              <a:t>İleri yaş olgularda doğrudan ART ye geçilmeyecekse zaman kaybetmeden tedaviyi yönlendirmek için uygulanabilir. (</a:t>
            </a:r>
            <a:r>
              <a:rPr lang="tr-TR" sz="2400" dirty="0" err="1" smtClean="0">
                <a:solidFill>
                  <a:schemeClr val="bg1"/>
                </a:solidFill>
              </a:rPr>
              <a:t>Bulletti</a:t>
            </a:r>
            <a:r>
              <a:rPr lang="tr-TR" sz="2400" dirty="0" smtClean="0">
                <a:solidFill>
                  <a:schemeClr val="bg1"/>
                </a:solidFill>
              </a:rPr>
              <a:t> C, 2008)</a:t>
            </a:r>
          </a:p>
          <a:p>
            <a:pPr eaLnBrk="1" hangingPunct="1"/>
            <a:r>
              <a:rPr lang="tr-TR" sz="2400" dirty="0" smtClean="0">
                <a:solidFill>
                  <a:schemeClr val="bg1"/>
                </a:solidFill>
              </a:rPr>
              <a:t>Yardımla üreme teknikleri öncesinde </a:t>
            </a:r>
            <a:r>
              <a:rPr lang="tr-TR" sz="2400" dirty="0" err="1" smtClean="0">
                <a:solidFill>
                  <a:schemeClr val="bg1"/>
                </a:solidFill>
              </a:rPr>
              <a:t>laparoskopi</a:t>
            </a:r>
            <a:r>
              <a:rPr lang="tr-TR" sz="2400" dirty="0" smtClean="0">
                <a:solidFill>
                  <a:schemeClr val="bg1"/>
                </a:solidFill>
              </a:rPr>
              <a:t> ile tedavi edilmeyi gerektirecek bir </a:t>
            </a:r>
            <a:r>
              <a:rPr lang="tr-TR" sz="2400" dirty="0" err="1" smtClean="0">
                <a:solidFill>
                  <a:schemeClr val="bg1"/>
                </a:solidFill>
              </a:rPr>
              <a:t>pelvis</a:t>
            </a:r>
            <a:r>
              <a:rPr lang="tr-TR" sz="2400" dirty="0" smtClean="0">
                <a:solidFill>
                  <a:schemeClr val="bg1"/>
                </a:solidFill>
              </a:rPr>
              <a:t> patolojisi şüphesi (</a:t>
            </a:r>
            <a:r>
              <a:rPr lang="tr-TR" sz="2400" dirty="0" err="1" smtClean="0">
                <a:solidFill>
                  <a:schemeClr val="bg1"/>
                </a:solidFill>
              </a:rPr>
              <a:t>hidrosalpenks</a:t>
            </a:r>
            <a:r>
              <a:rPr lang="tr-TR" sz="2400" dirty="0" smtClean="0">
                <a:solidFill>
                  <a:schemeClr val="bg1"/>
                </a:solidFill>
              </a:rPr>
              <a:t>) olmadıkça, L/S önerilmemektedir. (</a:t>
            </a:r>
            <a:r>
              <a:rPr lang="tr-TR" sz="2400" dirty="0" err="1" smtClean="0">
                <a:solidFill>
                  <a:schemeClr val="bg1"/>
                </a:solidFill>
              </a:rPr>
              <a:t>Aytoz</a:t>
            </a:r>
            <a:r>
              <a:rPr lang="tr-TR" sz="2400" dirty="0" smtClean="0">
                <a:solidFill>
                  <a:schemeClr val="bg1"/>
                </a:solidFill>
              </a:rPr>
              <a:t> A, 1998, Tamer ve </a:t>
            </a:r>
            <a:r>
              <a:rPr lang="tr-TR" sz="2400" dirty="0" err="1" smtClean="0">
                <a:solidFill>
                  <a:schemeClr val="bg1"/>
                </a:solidFill>
              </a:rPr>
              <a:t>Senturk</a:t>
            </a:r>
            <a:r>
              <a:rPr lang="tr-TR" sz="2400" dirty="0" smtClean="0">
                <a:solidFill>
                  <a:schemeClr val="bg1"/>
                </a:solidFill>
              </a:rPr>
              <a:t> 2005).</a:t>
            </a:r>
          </a:p>
          <a:p>
            <a:pPr eaLnBrk="1" hangingPunct="1"/>
            <a:endParaRPr lang="tr-TR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8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323850" y="274638"/>
            <a:ext cx="8569325" cy="1858962"/>
          </a:xfrm>
        </p:spPr>
        <p:txBody>
          <a:bodyPr/>
          <a:lstStyle/>
          <a:p>
            <a:pPr eaLnBrk="1" hangingPunct="1"/>
            <a:r>
              <a:rPr lang="tr-TR" sz="3200" dirty="0" err="1" smtClean="0">
                <a:solidFill>
                  <a:schemeClr val="bg1"/>
                </a:solidFill>
              </a:rPr>
              <a:t>İnfertilite</a:t>
            </a:r>
            <a:r>
              <a:rPr lang="tr-TR" sz="3200" dirty="0" smtClean="0">
                <a:solidFill>
                  <a:schemeClr val="bg1"/>
                </a:solidFill>
              </a:rPr>
              <a:t> araştırması,</a:t>
            </a:r>
            <a:br>
              <a:rPr lang="tr-TR" sz="3200" dirty="0" smtClean="0">
                <a:solidFill>
                  <a:schemeClr val="bg1"/>
                </a:solidFill>
              </a:rPr>
            </a:br>
            <a:r>
              <a:rPr lang="tr-TR" sz="3200" dirty="0" smtClean="0">
                <a:solidFill>
                  <a:schemeClr val="bg1"/>
                </a:solidFill>
              </a:rPr>
              <a:t>kadın yaşı (≥35) veya çiftlerden birinde </a:t>
            </a:r>
            <a:r>
              <a:rPr lang="tr-TR" sz="3200" dirty="0" err="1" smtClean="0">
                <a:solidFill>
                  <a:schemeClr val="bg1"/>
                </a:solidFill>
              </a:rPr>
              <a:t>infertilite</a:t>
            </a:r>
            <a:r>
              <a:rPr lang="tr-TR" sz="3200" dirty="0" smtClean="0">
                <a:solidFill>
                  <a:schemeClr val="bg1"/>
                </a:solidFill>
              </a:rPr>
              <a:t> için risk faktörü varsa daha erken yapılmalıdır.</a:t>
            </a:r>
            <a:endParaRPr lang="tr-TR" dirty="0" smtClean="0">
              <a:solidFill>
                <a:schemeClr val="bg1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539552" y="2492896"/>
            <a:ext cx="403244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FF00"/>
                </a:solidFill>
              </a:rPr>
              <a:t>Kadında 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err="1" smtClean="0">
                <a:solidFill>
                  <a:schemeClr val="bg1"/>
                </a:solidFill>
              </a:rPr>
              <a:t>Oligo-amenore</a:t>
            </a:r>
            <a:endParaRPr lang="tr-TR" sz="20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err="1" smtClean="0">
                <a:solidFill>
                  <a:schemeClr val="bg1"/>
                </a:solidFill>
              </a:rPr>
              <a:t>Ektopik</a:t>
            </a:r>
            <a:r>
              <a:rPr lang="tr-TR" sz="2000" dirty="0" smtClean="0">
                <a:solidFill>
                  <a:schemeClr val="bg1"/>
                </a:solidFill>
              </a:rPr>
              <a:t> gebelik, PIH öyküsü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err="1" smtClean="0">
                <a:solidFill>
                  <a:schemeClr val="bg1"/>
                </a:solidFill>
              </a:rPr>
              <a:t>Endometriosis</a:t>
            </a:r>
            <a:r>
              <a:rPr lang="tr-TR" sz="2000" dirty="0" err="1">
                <a:solidFill>
                  <a:schemeClr val="bg1"/>
                </a:solidFill>
              </a:rPr>
              <a:t>,</a:t>
            </a:r>
            <a:r>
              <a:rPr lang="tr-TR" sz="2000" dirty="0" err="1" smtClean="0">
                <a:solidFill>
                  <a:schemeClr val="bg1"/>
                </a:solidFill>
              </a:rPr>
              <a:t>multiple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myomlar</a:t>
            </a:r>
            <a:endParaRPr lang="tr-TR" sz="20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err="1" smtClean="0">
                <a:solidFill>
                  <a:schemeClr val="bg1"/>
                </a:solidFill>
              </a:rPr>
              <a:t>Pelvik</a:t>
            </a:r>
            <a:r>
              <a:rPr lang="tr-TR" sz="2000" dirty="0" smtClean="0">
                <a:solidFill>
                  <a:schemeClr val="bg1"/>
                </a:solidFill>
              </a:rPr>
              <a:t> Cerrahi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       FSH          AMH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Erken menopoz hikayesi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err="1" smtClean="0">
                <a:solidFill>
                  <a:schemeClr val="bg1"/>
                </a:solidFill>
              </a:rPr>
              <a:t>Anksiyete</a:t>
            </a:r>
            <a:endParaRPr lang="tr-TR" sz="20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4788024" y="2492896"/>
            <a:ext cx="41044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FF00"/>
                </a:solidFill>
              </a:rPr>
              <a:t>Erkekte: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Önceki </a:t>
            </a:r>
            <a:r>
              <a:rPr lang="tr-TR" sz="2000" dirty="0" err="1" smtClean="0">
                <a:solidFill>
                  <a:schemeClr val="bg1"/>
                </a:solidFill>
              </a:rPr>
              <a:t>infertilite</a:t>
            </a:r>
            <a:r>
              <a:rPr lang="tr-TR" sz="2000" dirty="0" smtClean="0">
                <a:solidFill>
                  <a:schemeClr val="bg1"/>
                </a:solidFill>
              </a:rPr>
              <a:t> öyküsü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err="1" smtClean="0">
                <a:solidFill>
                  <a:schemeClr val="bg1"/>
                </a:solidFill>
              </a:rPr>
              <a:t>Empotans</a:t>
            </a:r>
            <a:r>
              <a:rPr lang="tr-TR" sz="2000" dirty="0" smtClean="0">
                <a:solidFill>
                  <a:schemeClr val="bg1"/>
                </a:solidFill>
              </a:rPr>
              <a:t> sorunu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err="1" smtClean="0">
                <a:solidFill>
                  <a:schemeClr val="bg1"/>
                </a:solidFill>
              </a:rPr>
              <a:t>Genital</a:t>
            </a:r>
            <a:r>
              <a:rPr lang="tr-TR" sz="2000" dirty="0" smtClean="0">
                <a:solidFill>
                  <a:schemeClr val="bg1"/>
                </a:solidFill>
              </a:rPr>
              <a:t> patoloji öyküsü / STD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err="1" smtClean="0">
                <a:solidFill>
                  <a:schemeClr val="bg1"/>
                </a:solidFill>
              </a:rPr>
              <a:t>Kriptorşidizm</a:t>
            </a:r>
            <a:endParaRPr lang="tr-TR" sz="2000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Geçirilmiş </a:t>
            </a:r>
            <a:r>
              <a:rPr lang="tr-TR" sz="2000" dirty="0" err="1" smtClean="0">
                <a:solidFill>
                  <a:schemeClr val="bg1"/>
                </a:solidFill>
              </a:rPr>
              <a:t>genital</a:t>
            </a:r>
            <a:r>
              <a:rPr lang="tr-TR" sz="2000" dirty="0" smtClean="0">
                <a:solidFill>
                  <a:schemeClr val="bg1"/>
                </a:solidFill>
              </a:rPr>
              <a:t> travma/cerrahi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Sistemik Hastalık ( </a:t>
            </a:r>
            <a:r>
              <a:rPr lang="tr-TR" sz="2000" dirty="0" err="1" smtClean="0">
                <a:solidFill>
                  <a:schemeClr val="bg1"/>
                </a:solidFill>
              </a:rPr>
              <a:t>diabet</a:t>
            </a:r>
            <a:r>
              <a:rPr lang="tr-TR" sz="2000" dirty="0" smtClean="0">
                <a:solidFill>
                  <a:schemeClr val="bg1"/>
                </a:solidFill>
              </a:rPr>
              <a:t> vs..)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err="1" smtClean="0">
                <a:solidFill>
                  <a:schemeClr val="bg1"/>
                </a:solidFill>
              </a:rPr>
              <a:t>Kemo</a:t>
            </a:r>
            <a:r>
              <a:rPr lang="tr-TR" sz="2000" dirty="0" smtClean="0">
                <a:solidFill>
                  <a:schemeClr val="bg1"/>
                </a:solidFill>
              </a:rPr>
              <a:t> - Radyo terapi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Çevresel toksin etkisi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Kullanılan ilaçlar</a:t>
            </a:r>
          </a:p>
          <a:p>
            <a:pPr marL="285750" indent="-285750">
              <a:buFont typeface="Arial" pitchFamily="34" charset="0"/>
              <a:buChar char="•"/>
            </a:pP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4" name="Aşağı Ok 3"/>
          <p:cNvSpPr/>
          <p:nvPr/>
        </p:nvSpPr>
        <p:spPr>
          <a:xfrm>
            <a:off x="1979712" y="4149080"/>
            <a:ext cx="21602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Yukarı Ok 4"/>
          <p:cNvSpPr/>
          <p:nvPr/>
        </p:nvSpPr>
        <p:spPr>
          <a:xfrm>
            <a:off x="971600" y="4149080"/>
            <a:ext cx="216024" cy="2880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4932040" y="594928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Semen analizi hemen ?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23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Başlık"/>
          <p:cNvSpPr>
            <a:spLocks noGrp="1"/>
          </p:cNvSpPr>
          <p:nvPr>
            <p:ph type="title"/>
          </p:nvPr>
        </p:nvSpPr>
        <p:spPr>
          <a:xfrm>
            <a:off x="250825" y="333375"/>
            <a:ext cx="8893175" cy="115093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tr-TR" sz="4000" dirty="0" err="1" smtClean="0">
                <a:solidFill>
                  <a:srgbClr val="FFFF00"/>
                </a:solidFill>
              </a:rPr>
              <a:t>Uterus</a:t>
            </a:r>
            <a:r>
              <a:rPr lang="tr-TR" sz="4000" dirty="0" smtClean="0">
                <a:solidFill>
                  <a:srgbClr val="FFFF00"/>
                </a:solidFill>
              </a:rPr>
              <a:t> ve </a:t>
            </a:r>
            <a:r>
              <a:rPr lang="tr-TR" sz="4000" dirty="0" err="1" smtClean="0">
                <a:solidFill>
                  <a:srgbClr val="FFFF00"/>
                </a:solidFill>
              </a:rPr>
              <a:t>Endometriyal</a:t>
            </a:r>
            <a:r>
              <a:rPr lang="tr-TR" sz="4000" dirty="0" smtClean="0">
                <a:solidFill>
                  <a:srgbClr val="FFFF00"/>
                </a:solidFill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</a:rPr>
              <a:t>Kavitenin</a:t>
            </a:r>
            <a:r>
              <a:rPr lang="tr-TR" sz="4000" dirty="0" smtClean="0">
                <a:solidFill>
                  <a:srgbClr val="FFFF00"/>
                </a:solidFill>
              </a:rPr>
              <a:t> Değerlendirilmesi</a:t>
            </a:r>
          </a:p>
        </p:txBody>
      </p:sp>
      <p:sp>
        <p:nvSpPr>
          <p:cNvPr id="40963" name="2 İçerik Yer Tutucusu"/>
          <p:cNvSpPr>
            <a:spLocks noGrp="1"/>
          </p:cNvSpPr>
          <p:nvPr>
            <p:ph idx="1"/>
          </p:nvPr>
        </p:nvSpPr>
        <p:spPr>
          <a:xfrm>
            <a:off x="179388" y="1844675"/>
            <a:ext cx="8785225" cy="4680669"/>
          </a:xfrm>
        </p:spPr>
        <p:txBody>
          <a:bodyPr/>
          <a:lstStyle/>
          <a:p>
            <a:pPr eaLnBrk="1" hangingPunct="1"/>
            <a:r>
              <a:rPr lang="tr-TR" sz="2400" b="1" dirty="0" err="1" smtClean="0">
                <a:solidFill>
                  <a:schemeClr val="bg1"/>
                </a:solidFill>
              </a:rPr>
              <a:t>Transvajinal</a:t>
            </a:r>
            <a:r>
              <a:rPr lang="tr-TR" sz="2400" b="1" dirty="0" smtClean="0">
                <a:solidFill>
                  <a:schemeClr val="bg1"/>
                </a:solidFill>
              </a:rPr>
              <a:t> Ultrasonografi (TVS),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infertilite</a:t>
            </a:r>
            <a:r>
              <a:rPr lang="tr-TR" sz="2400" dirty="0" smtClean="0">
                <a:solidFill>
                  <a:schemeClr val="bg1"/>
                </a:solidFill>
              </a:rPr>
              <a:t> araştırmasında tüm hastalarda kolaylıkla yapılır.</a:t>
            </a:r>
            <a:endParaRPr lang="tr-TR" sz="2400" b="1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tr-TR" sz="2400" b="1" dirty="0" err="1" smtClean="0">
                <a:solidFill>
                  <a:schemeClr val="bg1"/>
                </a:solidFill>
              </a:rPr>
              <a:t>Salin</a:t>
            </a:r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</a:rPr>
              <a:t>İnfuzyon</a:t>
            </a:r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</a:rPr>
              <a:t>Sonohisterografi</a:t>
            </a:r>
            <a:r>
              <a:rPr lang="tr-TR" sz="2400" b="1" dirty="0" smtClean="0">
                <a:solidFill>
                  <a:schemeClr val="bg1"/>
                </a:solidFill>
              </a:rPr>
              <a:t> (SIS),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intrauterin</a:t>
            </a:r>
            <a:r>
              <a:rPr lang="tr-TR" sz="2400" dirty="0" smtClean="0">
                <a:solidFill>
                  <a:schemeClr val="bg1"/>
                </a:solidFill>
              </a:rPr>
              <a:t> patolojileri belirlemede TVUSG ye üstündür. </a:t>
            </a:r>
            <a:endParaRPr lang="tr-TR" sz="2400" b="1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tr-TR" sz="2400" b="1" dirty="0" err="1" smtClean="0">
                <a:solidFill>
                  <a:schemeClr val="bg1"/>
                </a:solidFill>
              </a:rPr>
              <a:t>HSG’</a:t>
            </a:r>
            <a:r>
              <a:rPr lang="tr-TR" sz="2400" dirty="0" err="1" smtClean="0">
                <a:solidFill>
                  <a:schemeClr val="bg1"/>
                </a:solidFill>
              </a:rPr>
              <a:t>de</a:t>
            </a:r>
            <a:r>
              <a:rPr lang="tr-TR" sz="2400" dirty="0" smtClean="0">
                <a:solidFill>
                  <a:schemeClr val="bg1"/>
                </a:solidFill>
              </a:rPr>
              <a:t>,</a:t>
            </a:r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intrauterin</a:t>
            </a:r>
            <a:r>
              <a:rPr lang="tr-TR" sz="2400" dirty="0" smtClean="0">
                <a:solidFill>
                  <a:schemeClr val="bg1"/>
                </a:solidFill>
              </a:rPr>
              <a:t> patolojiler belirlenebilir. </a:t>
            </a:r>
            <a:endParaRPr lang="tr-TR" sz="2400" b="1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tr-TR" sz="2400" b="1" dirty="0" smtClean="0">
                <a:solidFill>
                  <a:schemeClr val="bg1"/>
                </a:solidFill>
              </a:rPr>
              <a:t>Manyetik rezonans görüntüleme (MRI),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uterus</a:t>
            </a:r>
            <a:r>
              <a:rPr lang="tr-TR" sz="2400" dirty="0" smtClean="0">
                <a:solidFill>
                  <a:schemeClr val="bg1"/>
                </a:solidFill>
              </a:rPr>
              <a:t> hatları, </a:t>
            </a:r>
            <a:r>
              <a:rPr lang="tr-TR" sz="2400" dirty="0" err="1" smtClean="0">
                <a:solidFill>
                  <a:schemeClr val="bg1"/>
                </a:solidFill>
              </a:rPr>
              <a:t>myom</a:t>
            </a:r>
            <a:r>
              <a:rPr lang="tr-TR" sz="2400" dirty="0" smtClean="0">
                <a:solidFill>
                  <a:schemeClr val="bg1"/>
                </a:solidFill>
              </a:rPr>
              <a:t>, </a:t>
            </a:r>
            <a:r>
              <a:rPr lang="tr-TR" sz="2400" dirty="0" err="1" smtClean="0">
                <a:solidFill>
                  <a:schemeClr val="bg1"/>
                </a:solidFill>
              </a:rPr>
              <a:t>adenomyosis</a:t>
            </a:r>
            <a:r>
              <a:rPr lang="tr-TR" sz="2400" dirty="0" smtClean="0">
                <a:solidFill>
                  <a:schemeClr val="bg1"/>
                </a:solidFill>
              </a:rPr>
              <a:t> ve adezyonların değerlendirilmesi yanında özellikle kompleks </a:t>
            </a:r>
            <a:r>
              <a:rPr lang="tr-TR" sz="2400" dirty="0" err="1" smtClean="0">
                <a:solidFill>
                  <a:schemeClr val="bg1"/>
                </a:solidFill>
              </a:rPr>
              <a:t>Müllerian</a:t>
            </a:r>
            <a:r>
              <a:rPr lang="tr-TR" sz="2400" dirty="0" smtClean="0">
                <a:solidFill>
                  <a:schemeClr val="bg1"/>
                </a:solidFill>
              </a:rPr>
              <a:t> anomalilerin teşhisinde kullanılır. </a:t>
            </a:r>
          </a:p>
          <a:p>
            <a:pPr eaLnBrk="1" hangingPunct="1"/>
            <a:endParaRPr lang="tr-TR" sz="24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tr-TR" sz="2400" b="1" dirty="0" err="1" smtClean="0">
                <a:solidFill>
                  <a:schemeClr val="bg1"/>
                </a:solidFill>
              </a:rPr>
              <a:t>Histeroskopi</a:t>
            </a:r>
            <a:r>
              <a:rPr lang="tr-TR" sz="2400" b="1" dirty="0" smtClean="0">
                <a:solidFill>
                  <a:schemeClr val="bg1"/>
                </a:solidFill>
              </a:rPr>
              <a:t> (H/S)</a:t>
            </a:r>
            <a:endParaRPr lang="tr-TR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04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268413"/>
            <a:ext cx="3133725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18263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98838" y="404813"/>
            <a:ext cx="5535612" cy="6453187"/>
          </a:xfrm>
          <a:noFill/>
        </p:spPr>
      </p:pic>
    </p:spTree>
    <p:extLst>
      <p:ext uri="{BB962C8B-B14F-4D97-AF65-F5344CB8AC3E}">
        <p14:creationId xmlns:p14="http://schemas.microsoft.com/office/powerpoint/2010/main" val="205828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Başlık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647700"/>
          </a:xfrm>
        </p:spPr>
        <p:txBody>
          <a:bodyPr/>
          <a:lstStyle/>
          <a:p>
            <a:pPr algn="ctr" eaLnBrk="1" hangingPunct="1"/>
            <a:r>
              <a:rPr lang="tr-TR" sz="3200" dirty="0" err="1" smtClean="0">
                <a:solidFill>
                  <a:srgbClr val="FFFF00"/>
                </a:solidFill>
              </a:rPr>
              <a:t>Histeroskopi</a:t>
            </a:r>
            <a:r>
              <a:rPr lang="tr-TR" sz="3200" dirty="0" smtClean="0">
                <a:solidFill>
                  <a:srgbClr val="FFFF00"/>
                </a:solidFill>
              </a:rPr>
              <a:t> (H/S)</a:t>
            </a:r>
          </a:p>
        </p:txBody>
      </p:sp>
      <p:sp>
        <p:nvSpPr>
          <p:cNvPr id="43011" name="2 İçerik Yer Tutucusu"/>
          <p:cNvSpPr>
            <a:spLocks noGrp="1"/>
          </p:cNvSpPr>
          <p:nvPr>
            <p:ph idx="1"/>
          </p:nvPr>
        </p:nvSpPr>
        <p:spPr>
          <a:xfrm>
            <a:off x="179388" y="1124744"/>
            <a:ext cx="8857108" cy="5113338"/>
          </a:xfrm>
        </p:spPr>
        <p:txBody>
          <a:bodyPr>
            <a:noAutofit/>
          </a:bodyPr>
          <a:lstStyle/>
          <a:p>
            <a:pPr eaLnBrk="1" hangingPunct="1"/>
            <a:r>
              <a:rPr lang="tr-TR" sz="2800" dirty="0" err="1" smtClean="0">
                <a:solidFill>
                  <a:schemeClr val="bg1"/>
                </a:solidFill>
              </a:rPr>
              <a:t>Histeroskopi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intrauterin</a:t>
            </a:r>
            <a:r>
              <a:rPr lang="tr-TR" sz="2800" dirty="0" smtClean="0">
                <a:solidFill>
                  <a:schemeClr val="bg1"/>
                </a:solidFill>
              </a:rPr>
              <a:t> patolojilerin değerlendirilmesi ve tedavisinde altın standart  </a:t>
            </a:r>
            <a:r>
              <a:rPr lang="tr-TR" sz="2400" dirty="0" smtClean="0">
                <a:solidFill>
                  <a:schemeClr val="bg1"/>
                </a:solidFill>
              </a:rPr>
              <a:t>(</a:t>
            </a:r>
            <a:r>
              <a:rPr lang="tr-TR" sz="2400" dirty="0" err="1" smtClean="0">
                <a:solidFill>
                  <a:schemeClr val="bg1"/>
                </a:solidFill>
              </a:rPr>
              <a:t>Bozdag</a:t>
            </a:r>
            <a:r>
              <a:rPr lang="tr-TR" sz="2400" dirty="0" smtClean="0">
                <a:solidFill>
                  <a:schemeClr val="bg1"/>
                </a:solidFill>
              </a:rPr>
              <a:t>, 2008). </a:t>
            </a:r>
            <a:endParaRPr lang="tr-TR" sz="28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tr-TR" sz="2800" dirty="0" smtClean="0">
                <a:solidFill>
                  <a:schemeClr val="bg1"/>
                </a:solidFill>
              </a:rPr>
              <a:t>H/S, </a:t>
            </a:r>
            <a:r>
              <a:rPr lang="tr-TR" sz="2800" dirty="0" err="1" smtClean="0">
                <a:solidFill>
                  <a:schemeClr val="bg1"/>
                </a:solidFill>
              </a:rPr>
              <a:t>laparoskopiyle</a:t>
            </a:r>
            <a:r>
              <a:rPr lang="tr-TR" sz="2800" dirty="0" smtClean="0">
                <a:solidFill>
                  <a:schemeClr val="bg1"/>
                </a:solidFill>
              </a:rPr>
              <a:t> birlikte veya ofiste uygulanabilir. </a:t>
            </a:r>
          </a:p>
          <a:p>
            <a:r>
              <a:rPr lang="tr-TR" sz="2800" dirty="0" err="1" smtClean="0">
                <a:solidFill>
                  <a:schemeClr val="bg1"/>
                </a:solidFill>
              </a:rPr>
              <a:t>Histeroskopi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semptomatik</a:t>
            </a:r>
            <a:r>
              <a:rPr lang="tr-TR" sz="2800" dirty="0" smtClean="0">
                <a:solidFill>
                  <a:schemeClr val="bg1"/>
                </a:solidFill>
              </a:rPr>
              <a:t> olgularda (kanama, polip şüphesi) olduğunda tanısal ve gerekirse tedavi amaçlı önerilebilir </a:t>
            </a:r>
            <a:r>
              <a:rPr lang="tr-TR" sz="2400" dirty="0" smtClean="0">
                <a:solidFill>
                  <a:schemeClr val="bg1"/>
                </a:solidFill>
              </a:rPr>
              <a:t>(</a:t>
            </a:r>
            <a:r>
              <a:rPr lang="tr-TR" sz="2400" dirty="0" err="1" smtClean="0">
                <a:solidFill>
                  <a:schemeClr val="bg1"/>
                </a:solidFill>
              </a:rPr>
              <a:t>Vries</a:t>
            </a:r>
            <a:r>
              <a:rPr lang="tr-TR" sz="2400" dirty="0" smtClean="0">
                <a:solidFill>
                  <a:schemeClr val="bg1"/>
                </a:solidFill>
              </a:rPr>
              <a:t> LD, 2000).</a:t>
            </a:r>
          </a:p>
          <a:p>
            <a:r>
              <a:rPr lang="tr-TR" sz="2800" dirty="0" err="1" smtClean="0">
                <a:solidFill>
                  <a:schemeClr val="bg1"/>
                </a:solidFill>
              </a:rPr>
              <a:t>İntrauterin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>
                <a:solidFill>
                  <a:schemeClr val="bg1"/>
                </a:solidFill>
              </a:rPr>
              <a:t>patoloji düşünülmeyen </a:t>
            </a:r>
            <a:r>
              <a:rPr lang="tr-TR" sz="2800" dirty="0" err="1">
                <a:solidFill>
                  <a:schemeClr val="bg1"/>
                </a:solidFill>
              </a:rPr>
              <a:t>infertil</a:t>
            </a:r>
            <a:r>
              <a:rPr lang="tr-TR" sz="2800" dirty="0">
                <a:solidFill>
                  <a:schemeClr val="bg1"/>
                </a:solidFill>
              </a:rPr>
              <a:t> olgularda, H/S’nin ek bir faydası gösterilememiştir. </a:t>
            </a:r>
            <a:r>
              <a:rPr lang="tr-TR" sz="2400" dirty="0">
                <a:solidFill>
                  <a:schemeClr val="bg1"/>
                </a:solidFill>
              </a:rPr>
              <a:t>(</a:t>
            </a:r>
            <a:r>
              <a:rPr lang="tr-TR" sz="2400" dirty="0" err="1">
                <a:solidFill>
                  <a:schemeClr val="bg1"/>
                </a:solidFill>
              </a:rPr>
              <a:t>Silva</a:t>
            </a:r>
            <a:r>
              <a:rPr lang="tr-TR" sz="2400" dirty="0">
                <a:solidFill>
                  <a:schemeClr val="bg1"/>
                </a:solidFill>
              </a:rPr>
              <a:t> AC, 2005</a:t>
            </a:r>
            <a:r>
              <a:rPr lang="tr-TR" sz="2400" dirty="0" smtClean="0">
                <a:solidFill>
                  <a:schemeClr val="bg1"/>
                </a:solidFill>
              </a:rPr>
              <a:t>)</a:t>
            </a:r>
          </a:p>
          <a:p>
            <a:r>
              <a:rPr lang="tr-TR" sz="2800" dirty="0" smtClean="0">
                <a:solidFill>
                  <a:schemeClr val="bg1"/>
                </a:solidFill>
              </a:rPr>
              <a:t>Normal USG olanlarda IVF öncesi rutin </a:t>
            </a:r>
            <a:r>
              <a:rPr lang="tr-TR" sz="2800" dirty="0" err="1" smtClean="0">
                <a:solidFill>
                  <a:schemeClr val="bg1"/>
                </a:solidFill>
              </a:rPr>
              <a:t>histeroskopi</a:t>
            </a:r>
            <a:r>
              <a:rPr lang="tr-TR" sz="2800" dirty="0" smtClean="0">
                <a:solidFill>
                  <a:schemeClr val="bg1"/>
                </a:solidFill>
              </a:rPr>
              <a:t> önerilmemektedir.  </a:t>
            </a:r>
            <a:r>
              <a:rPr lang="tr-TR" sz="2400" dirty="0" smtClean="0">
                <a:solidFill>
                  <a:schemeClr val="bg1"/>
                </a:solidFill>
              </a:rPr>
              <a:t>(</a:t>
            </a:r>
            <a:r>
              <a:rPr lang="tr-TR" sz="2400" dirty="0" err="1" smtClean="0">
                <a:solidFill>
                  <a:schemeClr val="bg1"/>
                </a:solidFill>
              </a:rPr>
              <a:t>InSIGHT</a:t>
            </a:r>
            <a:r>
              <a:rPr lang="tr-TR" sz="2400" dirty="0" smtClean="0">
                <a:solidFill>
                  <a:schemeClr val="bg1"/>
                </a:solidFill>
              </a:rPr>
              <a:t> Çalışması, </a:t>
            </a:r>
            <a:r>
              <a:rPr lang="tr-TR" sz="2400" dirty="0" err="1" smtClean="0">
                <a:solidFill>
                  <a:schemeClr val="bg1"/>
                </a:solidFill>
              </a:rPr>
              <a:t>Lancet</a:t>
            </a:r>
            <a:r>
              <a:rPr lang="tr-TR" sz="2400" dirty="0" smtClean="0">
                <a:solidFill>
                  <a:schemeClr val="bg1"/>
                </a:solidFill>
              </a:rPr>
              <a:t>, 2016)</a:t>
            </a:r>
          </a:p>
          <a:p>
            <a:r>
              <a:rPr lang="tr-TR" sz="2800" dirty="0" smtClean="0">
                <a:solidFill>
                  <a:schemeClr val="bg1"/>
                </a:solidFill>
              </a:rPr>
              <a:t>Tekrarlayan IVF başarısızlığında USG normalse tanısal </a:t>
            </a:r>
            <a:r>
              <a:rPr lang="tr-TR" sz="2800" dirty="0" err="1" smtClean="0">
                <a:solidFill>
                  <a:schemeClr val="bg1"/>
                </a:solidFill>
              </a:rPr>
              <a:t>histeroskopi</a:t>
            </a:r>
            <a:r>
              <a:rPr lang="tr-TR" sz="2800" dirty="0" smtClean="0">
                <a:solidFill>
                  <a:schemeClr val="bg1"/>
                </a:solidFill>
              </a:rPr>
              <a:t> yararsızdır. </a:t>
            </a:r>
            <a:r>
              <a:rPr lang="tr-TR" sz="2400" dirty="0" smtClean="0">
                <a:solidFill>
                  <a:schemeClr val="bg1"/>
                </a:solidFill>
              </a:rPr>
              <a:t>(TROPHY çalışması, </a:t>
            </a:r>
            <a:r>
              <a:rPr lang="tr-TR" sz="2400" dirty="0" err="1" smtClean="0">
                <a:solidFill>
                  <a:schemeClr val="bg1"/>
                </a:solidFill>
              </a:rPr>
              <a:t>Lancet</a:t>
            </a:r>
            <a:r>
              <a:rPr lang="tr-TR" sz="2400" dirty="0" smtClean="0">
                <a:solidFill>
                  <a:schemeClr val="bg1"/>
                </a:solidFill>
              </a:rPr>
              <a:t>, 2016)</a:t>
            </a:r>
          </a:p>
        </p:txBody>
      </p:sp>
    </p:spTree>
    <p:extLst>
      <p:ext uri="{BB962C8B-B14F-4D97-AF65-F5344CB8AC3E}">
        <p14:creationId xmlns:p14="http://schemas.microsoft.com/office/powerpoint/2010/main" val="104844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FF00"/>
                </a:solidFill>
              </a:rPr>
              <a:t>Uterin</a:t>
            </a:r>
            <a:r>
              <a:rPr lang="tr-TR" dirty="0" smtClean="0">
                <a:solidFill>
                  <a:srgbClr val="FFFF00"/>
                </a:solidFill>
              </a:rPr>
              <a:t> Faktör Değerlendirme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4857403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>
                <a:solidFill>
                  <a:srgbClr val="FFFF00"/>
                </a:solidFill>
              </a:rPr>
              <a:t>Subklinik</a:t>
            </a:r>
            <a:r>
              <a:rPr lang="tr-TR" sz="4000" dirty="0" smtClean="0">
                <a:solidFill>
                  <a:srgbClr val="FFFF00"/>
                </a:solidFill>
              </a:rPr>
              <a:t> </a:t>
            </a:r>
            <a:r>
              <a:rPr lang="tr-TR" sz="4000" dirty="0" err="1">
                <a:solidFill>
                  <a:srgbClr val="FFFF00"/>
                </a:solidFill>
              </a:rPr>
              <a:t>H</a:t>
            </a:r>
            <a:r>
              <a:rPr lang="tr-TR" sz="4000" dirty="0" err="1" smtClean="0">
                <a:solidFill>
                  <a:srgbClr val="FFFF00"/>
                </a:solidFill>
              </a:rPr>
              <a:t>ipotiroidi</a:t>
            </a:r>
            <a:r>
              <a:rPr lang="tr-TR" sz="4000" dirty="0" smtClean="0">
                <a:solidFill>
                  <a:srgbClr val="FFFF00"/>
                </a:solidFill>
              </a:rPr>
              <a:t> - ASRM 2015</a:t>
            </a:r>
            <a:endParaRPr lang="tr-TR" sz="4000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49400"/>
            <a:ext cx="8424936" cy="454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434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tr-TR" dirty="0" smtClean="0">
                <a:solidFill>
                  <a:srgbClr val="FFFF00"/>
                </a:solidFill>
              </a:rPr>
              <a:t>Erkek Faktör Araştırılması</a:t>
            </a:r>
          </a:p>
        </p:txBody>
      </p:sp>
      <p:sp>
        <p:nvSpPr>
          <p:cNvPr id="12291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Erkekte başlangıç olarak ‘üreme öyküsü ve semen analizi’ (4-6 </a:t>
            </a:r>
            <a:r>
              <a:rPr lang="tr-TR" dirty="0" err="1" smtClean="0">
                <a:solidFill>
                  <a:schemeClr val="bg1"/>
                </a:solidFill>
              </a:rPr>
              <a:t>hf</a:t>
            </a:r>
            <a:r>
              <a:rPr lang="tr-TR" dirty="0" smtClean="0">
                <a:solidFill>
                  <a:schemeClr val="bg1"/>
                </a:solidFill>
              </a:rPr>
              <a:t> arayla iki kez yapılmış ? ) yeterli kabul edilmektedir. </a:t>
            </a:r>
          </a:p>
          <a:p>
            <a:pPr eaLnBrk="1" hangingPunct="1"/>
            <a:endParaRPr lang="tr-TR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12368"/>
            <a:ext cx="7524328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505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2 İçerik Yer Tutucusu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47303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tr-TR" sz="3600" dirty="0" smtClean="0">
                <a:solidFill>
                  <a:srgbClr val="FF0000"/>
                </a:solidFill>
              </a:rPr>
              <a:t>Erkek faktörü </a:t>
            </a:r>
            <a:r>
              <a:rPr lang="tr-TR" sz="3600" dirty="0" smtClean="0">
                <a:solidFill>
                  <a:srgbClr val="FFFF00"/>
                </a:solidFill>
              </a:rPr>
              <a:t>% 20-40 oranında sorumlu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solidFill>
                  <a:schemeClr val="bg1"/>
                </a:solidFill>
              </a:rPr>
              <a:t>2 kez Semen analizi ? İlki normalse ikinci gerekli mi?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tr-TR" dirty="0" smtClean="0">
                <a:solidFill>
                  <a:schemeClr val="bg1"/>
                </a:solidFill>
              </a:rPr>
              <a:t>Semen normalse fizik muayene gerekli mi?</a:t>
            </a:r>
          </a:p>
          <a:p>
            <a:pPr eaLnBrk="1" hangingPunct="1">
              <a:buFont typeface="Wingdings" pitchFamily="2" charset="2"/>
              <a:buChar char="ü"/>
            </a:pPr>
            <a:endParaRPr lang="tr-TR" dirty="0">
              <a:solidFill>
                <a:schemeClr val="bg1"/>
              </a:solidFill>
            </a:endParaRPr>
          </a:p>
          <a:p>
            <a:pPr eaLnBrk="1" hangingPunct="1">
              <a:buFont typeface="Wingdings" pitchFamily="2" charset="2"/>
              <a:buChar char="ü"/>
            </a:pPr>
            <a:endParaRPr lang="tr-TR" dirty="0" smtClean="0">
              <a:solidFill>
                <a:schemeClr val="bg1"/>
              </a:solidFill>
            </a:endParaRPr>
          </a:p>
          <a:p>
            <a:pPr eaLnBrk="1" hangingPunct="1">
              <a:buFont typeface="Wingdings" pitchFamily="2" charset="2"/>
              <a:buChar char="ü"/>
            </a:pPr>
            <a:endParaRPr lang="tr-TR" dirty="0">
              <a:solidFill>
                <a:schemeClr val="bg1"/>
              </a:solidFill>
            </a:endParaRPr>
          </a:p>
          <a:p>
            <a:pPr eaLnBrk="1" hangingPunct="1">
              <a:buFont typeface="Wingdings" pitchFamily="2" charset="2"/>
              <a:buChar char="ü"/>
            </a:pPr>
            <a:endParaRPr lang="tr-TR" dirty="0" smtClean="0">
              <a:solidFill>
                <a:schemeClr val="bg1"/>
              </a:solidFill>
            </a:endParaRPr>
          </a:p>
          <a:p>
            <a:pPr eaLnBrk="1" hangingPunct="1">
              <a:buFont typeface="Wingdings" pitchFamily="2" charset="2"/>
              <a:buChar char="ü"/>
            </a:pPr>
            <a:endParaRPr lang="tr-TR" dirty="0">
              <a:solidFill>
                <a:schemeClr val="bg1"/>
              </a:solidFill>
            </a:endParaRPr>
          </a:p>
          <a:p>
            <a:pPr eaLnBrk="1" hangingPunct="1">
              <a:buFont typeface="Wingdings" pitchFamily="2" charset="2"/>
              <a:buChar char="ü"/>
            </a:pPr>
            <a:endParaRPr lang="tr-TR" dirty="0" smtClean="0">
              <a:solidFill>
                <a:schemeClr val="bg1"/>
              </a:solidFill>
            </a:endParaRPr>
          </a:p>
          <a:p>
            <a:pPr eaLnBrk="1" hangingPunct="1"/>
            <a:endParaRPr lang="tr-TR" dirty="0" smtClean="0"/>
          </a:p>
          <a:p>
            <a:pPr eaLnBrk="1" hangingPunct="1"/>
            <a:endParaRPr lang="tr-TR" dirty="0" smtClean="0"/>
          </a:p>
          <a:p>
            <a:pPr eaLnBrk="1" hangingPunct="1"/>
            <a:endParaRPr lang="tr-TR" dirty="0" smtClean="0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013176"/>
            <a:ext cx="4104456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68960"/>
            <a:ext cx="7848872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013176"/>
            <a:ext cx="3168352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467544" y="5589240"/>
            <a:ext cx="82809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sz="3200" dirty="0" err="1">
                <a:solidFill>
                  <a:schemeClr val="bg1"/>
                </a:solidFill>
              </a:rPr>
              <a:t>Azoospermi</a:t>
            </a:r>
            <a:r>
              <a:rPr lang="tr-TR" sz="3200" dirty="0">
                <a:solidFill>
                  <a:schemeClr val="bg1"/>
                </a:solidFill>
              </a:rPr>
              <a:t> tanısı doğru mu </a:t>
            </a:r>
            <a:r>
              <a:rPr lang="tr-TR" sz="3200" dirty="0" smtClean="0">
                <a:solidFill>
                  <a:schemeClr val="bg1"/>
                </a:solidFill>
              </a:rPr>
              <a:t>?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8685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z="3200" dirty="0" smtClean="0">
                <a:solidFill>
                  <a:srgbClr val="FFFF00"/>
                </a:solidFill>
              </a:rPr>
              <a:t>Erkek faktör araştırmasında ileri testler </a:t>
            </a:r>
          </a:p>
        </p:txBody>
      </p:sp>
      <p:sp>
        <p:nvSpPr>
          <p:cNvPr id="16387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Tekrarlayan Semen analizleri, </a:t>
            </a:r>
          </a:p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Endokrin Değerlendirme ( T ve FSH , PRL )</a:t>
            </a:r>
          </a:p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Post </a:t>
            </a:r>
            <a:r>
              <a:rPr lang="tr-TR" dirty="0" err="1" smtClean="0">
                <a:solidFill>
                  <a:schemeClr val="bg1"/>
                </a:solidFill>
              </a:rPr>
              <a:t>Ejekülatuar</a:t>
            </a:r>
            <a:r>
              <a:rPr lang="tr-TR" dirty="0" smtClean="0">
                <a:solidFill>
                  <a:schemeClr val="bg1"/>
                </a:solidFill>
              </a:rPr>
              <a:t> idrar değerlendirmesi</a:t>
            </a:r>
          </a:p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USG</a:t>
            </a:r>
          </a:p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Sperm </a:t>
            </a:r>
            <a:r>
              <a:rPr lang="tr-TR" dirty="0">
                <a:solidFill>
                  <a:schemeClr val="bg1"/>
                </a:solidFill>
              </a:rPr>
              <a:t>Kültürü </a:t>
            </a:r>
            <a:r>
              <a:rPr lang="tr-TR" dirty="0" smtClean="0">
                <a:solidFill>
                  <a:schemeClr val="bg1"/>
                </a:solidFill>
              </a:rPr>
              <a:t>( </a:t>
            </a:r>
            <a:r>
              <a:rPr lang="tr-TR" dirty="0" err="1" smtClean="0">
                <a:solidFill>
                  <a:schemeClr val="bg1"/>
                </a:solidFill>
              </a:rPr>
              <a:t>pyospermia</a:t>
            </a:r>
            <a:r>
              <a:rPr lang="tr-TR" dirty="0" smtClean="0">
                <a:solidFill>
                  <a:schemeClr val="bg1"/>
                </a:solidFill>
              </a:rPr>
              <a:t> ? )</a:t>
            </a:r>
          </a:p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Genetik Değerlendirme</a:t>
            </a:r>
          </a:p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Sperm </a:t>
            </a:r>
            <a:r>
              <a:rPr lang="tr-TR" dirty="0" err="1" smtClean="0">
                <a:solidFill>
                  <a:schemeClr val="bg1"/>
                </a:solidFill>
              </a:rPr>
              <a:t>viabilite</a:t>
            </a:r>
            <a:r>
              <a:rPr lang="tr-TR" dirty="0" smtClean="0">
                <a:solidFill>
                  <a:schemeClr val="bg1"/>
                </a:solidFill>
              </a:rPr>
              <a:t> testleri</a:t>
            </a:r>
          </a:p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DNA </a:t>
            </a:r>
            <a:r>
              <a:rPr lang="tr-TR" dirty="0" err="1" smtClean="0">
                <a:solidFill>
                  <a:schemeClr val="bg1"/>
                </a:solidFill>
              </a:rPr>
              <a:t>Fragmantasyon</a:t>
            </a:r>
            <a:r>
              <a:rPr lang="tr-TR" dirty="0" smtClean="0">
                <a:solidFill>
                  <a:schemeClr val="bg1"/>
                </a:solidFill>
              </a:rPr>
              <a:t> testleri ( COMET, TUNEL, SCSA,  (Tedavi ??- Ant </a:t>
            </a:r>
            <a:r>
              <a:rPr lang="tr-TR" dirty="0" err="1" smtClean="0">
                <a:solidFill>
                  <a:schemeClr val="bg1"/>
                </a:solidFill>
              </a:rPr>
              <a:t>Oxy</a:t>
            </a:r>
            <a:r>
              <a:rPr lang="tr-TR" dirty="0" smtClean="0">
                <a:solidFill>
                  <a:schemeClr val="bg1"/>
                </a:solidFill>
              </a:rPr>
              <a:t>, </a:t>
            </a:r>
            <a:r>
              <a:rPr lang="tr-TR" dirty="0" err="1" smtClean="0">
                <a:solidFill>
                  <a:schemeClr val="bg1"/>
                </a:solidFill>
              </a:rPr>
              <a:t>Varikosel</a:t>
            </a:r>
            <a:r>
              <a:rPr lang="tr-TR" dirty="0" smtClean="0">
                <a:solidFill>
                  <a:schemeClr val="bg1"/>
                </a:solidFill>
              </a:rPr>
              <a:t>, TESA.. )</a:t>
            </a:r>
          </a:p>
        </p:txBody>
      </p:sp>
    </p:spTree>
    <p:extLst>
      <p:ext uri="{BB962C8B-B14F-4D97-AF65-F5344CB8AC3E}">
        <p14:creationId xmlns:p14="http://schemas.microsoft.com/office/powerpoint/2010/main" val="74165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z="3200" dirty="0" smtClean="0">
                <a:solidFill>
                  <a:srgbClr val="FFFF00"/>
                </a:solidFill>
              </a:rPr>
              <a:t>Erkek araştırmasında önerilmeyen testler </a:t>
            </a:r>
          </a:p>
        </p:txBody>
      </p:sp>
      <p:sp>
        <p:nvSpPr>
          <p:cNvPr id="16387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Sperm Fonksiyon Testleri, </a:t>
            </a:r>
          </a:p>
          <a:p>
            <a:pPr lvl="1" eaLnBrk="1" hangingPunct="1"/>
            <a:r>
              <a:rPr lang="tr-TR" dirty="0" err="1" smtClean="0">
                <a:solidFill>
                  <a:schemeClr val="bg1"/>
                </a:solidFill>
              </a:rPr>
              <a:t>Antisperm</a:t>
            </a:r>
            <a:r>
              <a:rPr lang="tr-TR" dirty="0" smtClean="0">
                <a:solidFill>
                  <a:schemeClr val="bg1"/>
                </a:solidFill>
              </a:rPr>
              <a:t> antikor (ASA), </a:t>
            </a:r>
          </a:p>
          <a:p>
            <a:pPr lvl="1" eaLnBrk="1" hangingPunct="1"/>
            <a:r>
              <a:rPr lang="tr-TR" dirty="0" smtClean="0">
                <a:solidFill>
                  <a:schemeClr val="bg1"/>
                </a:solidFill>
              </a:rPr>
              <a:t>Zona-</a:t>
            </a:r>
            <a:r>
              <a:rPr lang="tr-TR" dirty="0" err="1" smtClean="0">
                <a:solidFill>
                  <a:schemeClr val="bg1"/>
                </a:solidFill>
              </a:rPr>
              <a:t>free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hamster</a:t>
            </a:r>
            <a:r>
              <a:rPr lang="tr-TR" dirty="0" smtClean="0">
                <a:solidFill>
                  <a:schemeClr val="bg1"/>
                </a:solidFill>
              </a:rPr>
              <a:t> oosit </a:t>
            </a:r>
            <a:r>
              <a:rPr lang="tr-TR" dirty="0" err="1" smtClean="0">
                <a:solidFill>
                  <a:schemeClr val="bg1"/>
                </a:solidFill>
              </a:rPr>
              <a:t>penetrasyon</a:t>
            </a:r>
            <a:r>
              <a:rPr lang="tr-TR" dirty="0" smtClean="0">
                <a:solidFill>
                  <a:schemeClr val="bg1"/>
                </a:solidFill>
              </a:rPr>
              <a:t> (HOPT), </a:t>
            </a:r>
          </a:p>
          <a:p>
            <a:pPr lvl="1" eaLnBrk="1" hangingPunct="1"/>
            <a:r>
              <a:rPr lang="tr-TR" dirty="0" err="1" smtClean="0">
                <a:solidFill>
                  <a:schemeClr val="bg1"/>
                </a:solidFill>
              </a:rPr>
              <a:t>Akrozom</a:t>
            </a:r>
            <a:r>
              <a:rPr lang="tr-TR" dirty="0" smtClean="0">
                <a:solidFill>
                  <a:schemeClr val="bg1"/>
                </a:solidFill>
              </a:rPr>
              <a:t> reaksiyon (AR) testleri</a:t>
            </a:r>
          </a:p>
          <a:p>
            <a:pPr eaLnBrk="1" hangingPunct="1"/>
            <a:r>
              <a:rPr lang="tr-TR" dirty="0" err="1" smtClean="0">
                <a:solidFill>
                  <a:schemeClr val="bg1"/>
                </a:solidFill>
              </a:rPr>
              <a:t>Postkoital</a:t>
            </a:r>
            <a:r>
              <a:rPr lang="tr-TR" dirty="0" smtClean="0">
                <a:solidFill>
                  <a:schemeClr val="bg1"/>
                </a:solidFill>
              </a:rPr>
              <a:t> Test (PCT, </a:t>
            </a:r>
            <a:r>
              <a:rPr lang="tr-TR" dirty="0" err="1" smtClean="0">
                <a:solidFill>
                  <a:schemeClr val="bg1"/>
                </a:solidFill>
              </a:rPr>
              <a:t>Sims-Huhner</a:t>
            </a:r>
            <a:r>
              <a:rPr lang="tr-TR" dirty="0" smtClean="0">
                <a:solidFill>
                  <a:schemeClr val="bg1"/>
                </a:solidFill>
              </a:rPr>
              <a:t> test).</a:t>
            </a:r>
          </a:p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Apoptotik</a:t>
            </a:r>
            <a:r>
              <a:rPr lang="tr-TR" dirty="0" smtClean="0">
                <a:solidFill>
                  <a:schemeClr val="bg1"/>
                </a:solidFill>
              </a:rPr>
              <a:t> Değerlendirme</a:t>
            </a:r>
          </a:p>
          <a:p>
            <a:pPr marL="0" indent="0" eaLnBrk="1" hangingPunct="1">
              <a:buNone/>
            </a:pPr>
            <a:endParaRPr lang="tr-TR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24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2950" cy="1498600"/>
          </a:xfrm>
        </p:spPr>
        <p:txBody>
          <a:bodyPr/>
          <a:lstStyle/>
          <a:p>
            <a:pPr eaLnBrk="1" hangingPunct="1"/>
            <a:r>
              <a:rPr lang="tr-TR" sz="3200" dirty="0" smtClean="0">
                <a:solidFill>
                  <a:srgbClr val="FFFF00"/>
                </a:solidFill>
              </a:rPr>
              <a:t>Genetik sorunlar </a:t>
            </a:r>
            <a:r>
              <a:rPr lang="tr-TR" sz="3200" dirty="0" smtClean="0">
                <a:solidFill>
                  <a:schemeClr val="bg1"/>
                </a:solidFill>
              </a:rPr>
              <a:t>erkek </a:t>
            </a:r>
            <a:r>
              <a:rPr lang="tr-TR" sz="3200" dirty="0" err="1" smtClean="0">
                <a:solidFill>
                  <a:schemeClr val="bg1"/>
                </a:solidFill>
              </a:rPr>
              <a:t>infertilitesinde</a:t>
            </a:r>
            <a:r>
              <a:rPr lang="tr-TR" sz="3200" dirty="0" smtClean="0">
                <a:solidFill>
                  <a:schemeClr val="bg1"/>
                </a:solidFill>
              </a:rPr>
              <a:t> % 10-15 oranında tespit edilebilmektedir.</a:t>
            </a:r>
            <a:endParaRPr lang="tr-TR" dirty="0" smtClean="0">
              <a:solidFill>
                <a:schemeClr val="bg1"/>
              </a:solidFill>
            </a:endParaRPr>
          </a:p>
        </p:txBody>
      </p:sp>
      <p:sp>
        <p:nvSpPr>
          <p:cNvPr id="17411" name="2 İçerik Yer Tutucusu"/>
          <p:cNvSpPr>
            <a:spLocks noGrp="1"/>
          </p:cNvSpPr>
          <p:nvPr>
            <p:ph idx="1"/>
          </p:nvPr>
        </p:nvSpPr>
        <p:spPr>
          <a:xfrm>
            <a:off x="395288" y="1773238"/>
            <a:ext cx="8291512" cy="4352925"/>
          </a:xfrm>
        </p:spPr>
        <p:txBody>
          <a:bodyPr/>
          <a:lstStyle/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Konsantrasyon  &lt; 5 x 10</a:t>
            </a:r>
            <a:r>
              <a:rPr lang="tr-TR" baseline="30000" dirty="0" smtClean="0">
                <a:solidFill>
                  <a:schemeClr val="bg1"/>
                </a:solidFill>
              </a:rPr>
              <a:t>6</a:t>
            </a:r>
            <a:r>
              <a:rPr lang="tr-TR" dirty="0" smtClean="0">
                <a:solidFill>
                  <a:schemeClr val="bg1"/>
                </a:solidFill>
              </a:rPr>
              <a:t>  ise genetik inceleme önerilir.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32" y="3111738"/>
            <a:ext cx="7848600" cy="2988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276872"/>
            <a:ext cx="44640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539552" y="6100246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bg1"/>
                </a:solidFill>
              </a:rPr>
              <a:t>CBAVD durumunda kadından CF mutasyonları istenmeli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3851920" y="5438274"/>
            <a:ext cx="576064" cy="72703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757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tr-TR" sz="3200" dirty="0" smtClean="0">
                <a:solidFill>
                  <a:srgbClr val="FFFF00"/>
                </a:solidFill>
              </a:rPr>
              <a:t>Değerlendirmede temel noktalar</a:t>
            </a:r>
          </a:p>
        </p:txBody>
      </p:sp>
      <p:sp>
        <p:nvSpPr>
          <p:cNvPr id="2" name="Metin kutusu 1"/>
          <p:cNvSpPr txBox="1"/>
          <p:nvPr/>
        </p:nvSpPr>
        <p:spPr>
          <a:xfrm>
            <a:off x="364002" y="1268760"/>
            <a:ext cx="860048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FF00"/>
                </a:solidFill>
              </a:rPr>
              <a:t>İyi bir </a:t>
            </a:r>
            <a:r>
              <a:rPr lang="tr-TR" sz="2400" dirty="0" err="1" smtClean="0">
                <a:solidFill>
                  <a:srgbClr val="FFFF00"/>
                </a:solidFill>
              </a:rPr>
              <a:t>Anamnez</a:t>
            </a:r>
            <a:endParaRPr lang="tr-TR" sz="2400" dirty="0" smtClean="0">
              <a:solidFill>
                <a:srgbClr val="FFFF00"/>
              </a:solidFill>
            </a:endParaRPr>
          </a:p>
          <a:p>
            <a:r>
              <a:rPr lang="tr-TR" sz="2400" dirty="0" smtClean="0">
                <a:solidFill>
                  <a:schemeClr val="bg1"/>
                </a:solidFill>
              </a:rPr>
              <a:t>Cinsel ilişki sıklığı</a:t>
            </a:r>
          </a:p>
          <a:p>
            <a:r>
              <a:rPr lang="tr-TR" sz="2400" dirty="0" smtClean="0">
                <a:solidFill>
                  <a:schemeClr val="bg1"/>
                </a:solidFill>
              </a:rPr>
              <a:t>Medikal hikaye ( Endokrin, geçirilmiş cerrahi,</a:t>
            </a:r>
            <a:r>
              <a:rPr lang="tr-TR" sz="2400" dirty="0">
                <a:solidFill>
                  <a:schemeClr val="bg1"/>
                </a:solidFill>
              </a:rPr>
              <a:t> </a:t>
            </a:r>
            <a:r>
              <a:rPr lang="tr-TR" sz="2400" dirty="0" smtClean="0">
                <a:solidFill>
                  <a:schemeClr val="bg1"/>
                </a:solidFill>
              </a:rPr>
              <a:t>PIH öyküsü, genetik</a:t>
            </a:r>
            <a:r>
              <a:rPr lang="tr-TR" sz="2400" dirty="0">
                <a:solidFill>
                  <a:schemeClr val="bg1"/>
                </a:solidFill>
              </a:rPr>
              <a:t>..)</a:t>
            </a:r>
            <a:endParaRPr lang="tr-TR" sz="2400" dirty="0" smtClean="0">
              <a:solidFill>
                <a:schemeClr val="bg1"/>
              </a:solidFill>
            </a:endParaRPr>
          </a:p>
          <a:p>
            <a:r>
              <a:rPr lang="tr-TR" sz="2400" dirty="0" smtClean="0">
                <a:solidFill>
                  <a:schemeClr val="bg1"/>
                </a:solidFill>
              </a:rPr>
              <a:t>Önceki </a:t>
            </a:r>
            <a:r>
              <a:rPr lang="tr-TR" sz="2400" dirty="0" err="1" smtClean="0">
                <a:solidFill>
                  <a:schemeClr val="bg1"/>
                </a:solidFill>
              </a:rPr>
              <a:t>fertilite</a:t>
            </a:r>
            <a:endParaRPr lang="tr-TR" sz="2400" dirty="0" smtClean="0">
              <a:solidFill>
                <a:schemeClr val="bg1"/>
              </a:solidFill>
            </a:endParaRPr>
          </a:p>
          <a:p>
            <a:r>
              <a:rPr lang="tr-TR" sz="2400" dirty="0" smtClean="0">
                <a:solidFill>
                  <a:schemeClr val="bg1"/>
                </a:solidFill>
              </a:rPr>
              <a:t>Kullanılan İlaçlar</a:t>
            </a:r>
          </a:p>
          <a:p>
            <a:r>
              <a:rPr lang="tr-TR" sz="2400" dirty="0" smtClean="0">
                <a:solidFill>
                  <a:schemeClr val="bg1"/>
                </a:solidFill>
              </a:rPr>
              <a:t>Madde kullanımı, sigara ve alkol</a:t>
            </a:r>
          </a:p>
          <a:p>
            <a:r>
              <a:rPr lang="tr-TR" sz="2400" dirty="0" smtClean="0">
                <a:solidFill>
                  <a:schemeClr val="bg1"/>
                </a:solidFill>
              </a:rPr>
              <a:t>Mesleki ortam</a:t>
            </a:r>
          </a:p>
          <a:p>
            <a:endParaRPr lang="tr-TR" sz="2400" dirty="0">
              <a:solidFill>
                <a:srgbClr val="FFFF00"/>
              </a:solidFill>
            </a:endParaRPr>
          </a:p>
          <a:p>
            <a:r>
              <a:rPr lang="tr-TR" sz="2400" dirty="0" smtClean="0">
                <a:solidFill>
                  <a:srgbClr val="FFFF00"/>
                </a:solidFill>
              </a:rPr>
              <a:t>Fizik Muayene</a:t>
            </a:r>
          </a:p>
          <a:p>
            <a:r>
              <a:rPr lang="tr-TR" sz="2400" dirty="0" smtClean="0">
                <a:solidFill>
                  <a:schemeClr val="bg1"/>
                </a:solidFill>
              </a:rPr>
              <a:t>Meme gelişimi ve muayenesi, </a:t>
            </a:r>
            <a:r>
              <a:rPr lang="tr-TR" sz="2400" dirty="0" err="1" smtClean="0">
                <a:solidFill>
                  <a:schemeClr val="bg1"/>
                </a:solidFill>
              </a:rPr>
              <a:t>galaktore</a:t>
            </a:r>
            <a:r>
              <a:rPr lang="tr-TR" sz="2400" dirty="0" smtClean="0">
                <a:solidFill>
                  <a:schemeClr val="bg1"/>
                </a:solidFill>
              </a:rPr>
              <a:t>, </a:t>
            </a:r>
            <a:r>
              <a:rPr lang="tr-TR" sz="2400" dirty="0" err="1" smtClean="0">
                <a:solidFill>
                  <a:schemeClr val="bg1"/>
                </a:solidFill>
              </a:rPr>
              <a:t>genitalia</a:t>
            </a:r>
            <a:r>
              <a:rPr lang="tr-TR" sz="2400" dirty="0" smtClean="0">
                <a:solidFill>
                  <a:schemeClr val="bg1"/>
                </a:solidFill>
              </a:rPr>
              <a:t>, </a:t>
            </a:r>
            <a:r>
              <a:rPr lang="tr-TR" sz="2400" dirty="0" err="1">
                <a:solidFill>
                  <a:schemeClr val="bg1"/>
                </a:solidFill>
              </a:rPr>
              <a:t>h</a:t>
            </a:r>
            <a:r>
              <a:rPr lang="tr-TR" sz="2400" dirty="0" err="1" smtClean="0">
                <a:solidFill>
                  <a:schemeClr val="bg1"/>
                </a:solidFill>
              </a:rPr>
              <a:t>irsutizm</a:t>
            </a:r>
            <a:r>
              <a:rPr lang="tr-TR" sz="2400" dirty="0" smtClean="0">
                <a:solidFill>
                  <a:schemeClr val="bg1"/>
                </a:solidFill>
              </a:rPr>
              <a:t>, </a:t>
            </a:r>
          </a:p>
          <a:p>
            <a:r>
              <a:rPr lang="tr-TR" sz="2400" dirty="0" smtClean="0">
                <a:solidFill>
                  <a:schemeClr val="bg1"/>
                </a:solidFill>
              </a:rPr>
              <a:t>BMI (18-35 kg/m2)</a:t>
            </a:r>
          </a:p>
          <a:p>
            <a:r>
              <a:rPr lang="tr-TR" sz="2400" dirty="0" err="1" smtClean="0">
                <a:solidFill>
                  <a:srgbClr val="FFFF00"/>
                </a:solidFill>
              </a:rPr>
              <a:t>Lab</a:t>
            </a:r>
            <a:endParaRPr lang="tr-TR" sz="2400" dirty="0" smtClean="0">
              <a:solidFill>
                <a:srgbClr val="FFFF00"/>
              </a:solidFill>
            </a:endParaRPr>
          </a:p>
          <a:p>
            <a:r>
              <a:rPr lang="tr-TR" sz="2400" dirty="0" smtClean="0">
                <a:solidFill>
                  <a:schemeClr val="bg1"/>
                </a:solidFill>
              </a:rPr>
              <a:t>Tam kan, </a:t>
            </a:r>
            <a:r>
              <a:rPr lang="tr-TR" sz="2400" dirty="0" err="1" smtClean="0">
                <a:solidFill>
                  <a:schemeClr val="bg1"/>
                </a:solidFill>
              </a:rPr>
              <a:t>Smear</a:t>
            </a:r>
            <a:r>
              <a:rPr lang="tr-TR" sz="2400" dirty="0">
                <a:solidFill>
                  <a:schemeClr val="bg1"/>
                </a:solidFill>
              </a:rPr>
              <a:t>,</a:t>
            </a:r>
            <a:r>
              <a:rPr lang="tr-TR" sz="2400" dirty="0" smtClean="0">
                <a:solidFill>
                  <a:schemeClr val="bg1"/>
                </a:solidFill>
              </a:rPr>
              <a:t> TSH</a:t>
            </a:r>
            <a:r>
              <a:rPr lang="tr-TR" sz="2400" dirty="0">
                <a:solidFill>
                  <a:schemeClr val="bg1"/>
                </a:solidFill>
              </a:rPr>
              <a:t> </a:t>
            </a:r>
            <a:r>
              <a:rPr lang="tr-TR" sz="2400" dirty="0" smtClean="0">
                <a:solidFill>
                  <a:schemeClr val="bg1"/>
                </a:solidFill>
              </a:rPr>
              <a:t>( &lt;2,5 </a:t>
            </a:r>
            <a:r>
              <a:rPr lang="tr-TR" sz="2400" dirty="0" err="1" smtClean="0">
                <a:solidFill>
                  <a:schemeClr val="bg1"/>
                </a:solidFill>
              </a:rPr>
              <a:t>vs</a:t>
            </a:r>
            <a:r>
              <a:rPr lang="tr-TR" sz="2400" dirty="0" smtClean="0">
                <a:solidFill>
                  <a:schemeClr val="bg1"/>
                </a:solidFill>
              </a:rPr>
              <a:t> 4,5 ? )</a:t>
            </a:r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57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tr-TR" sz="3600" b="1" dirty="0" smtClean="0">
                <a:solidFill>
                  <a:srgbClr val="FFFF00"/>
                </a:solidFill>
              </a:rPr>
              <a:t>PKOS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tr-TR" sz="2400" dirty="0" smtClean="0">
                <a:solidFill>
                  <a:schemeClr val="bg1"/>
                </a:solidFill>
                <a:cs typeface="Arial" pitchFamily="34" charset="0"/>
              </a:rPr>
              <a:t>Genel </a:t>
            </a:r>
            <a:r>
              <a:rPr lang="tr-TR" sz="2400" dirty="0" err="1" smtClean="0">
                <a:solidFill>
                  <a:schemeClr val="bg1"/>
                </a:solidFill>
                <a:cs typeface="Arial" pitchFamily="34" charset="0"/>
              </a:rPr>
              <a:t>populasyonun</a:t>
            </a:r>
            <a:r>
              <a:rPr lang="tr-TR" sz="2400" dirty="0" smtClean="0">
                <a:solidFill>
                  <a:schemeClr val="bg1"/>
                </a:solidFill>
                <a:cs typeface="Arial" pitchFamily="34" charset="0"/>
              </a:rPr>
              <a:t> % 3-10’unda görülür  </a:t>
            </a:r>
          </a:p>
          <a:p>
            <a:pPr marL="457200" lvl="1" indent="0" algn="r" eaLnBrk="1" hangingPunct="1">
              <a:lnSpc>
                <a:spcPct val="130000"/>
              </a:lnSpc>
              <a:buClr>
                <a:schemeClr val="bg2"/>
              </a:buClr>
              <a:buFont typeface="Arial" pitchFamily="34" charset="0"/>
              <a:buNone/>
              <a:defRPr/>
            </a:pPr>
            <a:r>
              <a:rPr lang="tr-TR" sz="2000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  <a:cs typeface="Arial" pitchFamily="34" charset="0"/>
              </a:rPr>
              <a:t>Asuncion</a:t>
            </a:r>
            <a:r>
              <a:rPr lang="tr-TR" sz="2000" dirty="0" smtClean="0">
                <a:solidFill>
                  <a:schemeClr val="bg1"/>
                </a:solidFill>
                <a:cs typeface="Arial" pitchFamily="34" charset="0"/>
              </a:rPr>
              <a:t> et al., 2000</a:t>
            </a:r>
          </a:p>
          <a:p>
            <a:pPr eaLnBrk="1" hangingPunct="1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tr-TR" sz="2400" dirty="0" err="1" smtClean="0">
                <a:solidFill>
                  <a:schemeClr val="bg1"/>
                </a:solidFill>
                <a:cs typeface="Arial" pitchFamily="34" charset="0"/>
              </a:rPr>
              <a:t>İnfertil</a:t>
            </a:r>
            <a:r>
              <a:rPr lang="tr-TR" sz="2400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  <a:cs typeface="Arial" pitchFamily="34" charset="0"/>
              </a:rPr>
              <a:t>populasyonun</a:t>
            </a:r>
            <a:r>
              <a:rPr lang="tr-TR" sz="2400" dirty="0" smtClean="0">
                <a:solidFill>
                  <a:schemeClr val="bg1"/>
                </a:solidFill>
                <a:cs typeface="Arial" pitchFamily="34" charset="0"/>
              </a:rPr>
              <a:t> % 20’sinde görülür   </a:t>
            </a:r>
          </a:p>
          <a:p>
            <a:pPr marL="457200" lvl="1" indent="0" algn="r" eaLnBrk="1" hangingPunct="1">
              <a:lnSpc>
                <a:spcPct val="130000"/>
              </a:lnSpc>
              <a:buClr>
                <a:schemeClr val="bg2"/>
              </a:buClr>
              <a:buFont typeface="Arial" pitchFamily="34" charset="0"/>
              <a:buNone/>
              <a:defRPr/>
            </a:pPr>
            <a:r>
              <a:rPr lang="tr-TR" sz="2000" dirty="0" err="1" smtClean="0">
                <a:solidFill>
                  <a:schemeClr val="bg1"/>
                </a:solidFill>
                <a:cs typeface="Arial" pitchFamily="34" charset="0"/>
              </a:rPr>
              <a:t>Dunaif</a:t>
            </a:r>
            <a:r>
              <a:rPr lang="tr-TR" sz="2000" dirty="0" smtClean="0">
                <a:solidFill>
                  <a:schemeClr val="bg1"/>
                </a:solidFill>
                <a:cs typeface="Arial" pitchFamily="34" charset="0"/>
              </a:rPr>
              <a:t> et al., 1997</a:t>
            </a:r>
          </a:p>
          <a:p>
            <a:pPr marL="400050" eaLnBrk="1" hangingPunct="1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tr-TR" sz="2400" dirty="0" err="1" smtClean="0">
                <a:solidFill>
                  <a:schemeClr val="bg1"/>
                </a:solidFill>
                <a:cs typeface="Arial" pitchFamily="34" charset="0"/>
              </a:rPr>
              <a:t>Anovulatuar</a:t>
            </a:r>
            <a:r>
              <a:rPr lang="tr-TR" sz="2400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  <a:cs typeface="Arial" pitchFamily="34" charset="0"/>
              </a:rPr>
              <a:t>infertilitenin</a:t>
            </a:r>
            <a:r>
              <a:rPr lang="tr-TR" sz="2400" dirty="0" smtClean="0">
                <a:solidFill>
                  <a:schemeClr val="bg1"/>
                </a:solidFill>
                <a:cs typeface="Arial" pitchFamily="34" charset="0"/>
              </a:rPr>
              <a:t> % 75’in den sorumlu</a:t>
            </a:r>
          </a:p>
          <a:p>
            <a:pPr eaLnBrk="1" hangingPunct="1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tr-TR" sz="2400" dirty="0" err="1" smtClean="0">
                <a:solidFill>
                  <a:schemeClr val="bg1"/>
                </a:solidFill>
                <a:cs typeface="Arial" pitchFamily="34" charset="0"/>
              </a:rPr>
              <a:t>Menstrüel</a:t>
            </a:r>
            <a:r>
              <a:rPr lang="tr-TR" sz="2400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  <a:cs typeface="Arial" pitchFamily="34" charset="0"/>
              </a:rPr>
              <a:t>siklus</a:t>
            </a:r>
            <a:r>
              <a:rPr lang="tr-TR" sz="2400" dirty="0" smtClean="0">
                <a:solidFill>
                  <a:schemeClr val="bg1"/>
                </a:solidFill>
                <a:cs typeface="Arial" pitchFamily="34" charset="0"/>
              </a:rPr>
              <a:t> bozuklukları, </a:t>
            </a:r>
            <a:r>
              <a:rPr lang="tr-TR" sz="2400" dirty="0" err="1" smtClean="0">
                <a:solidFill>
                  <a:schemeClr val="bg1"/>
                </a:solidFill>
                <a:cs typeface="Arial" pitchFamily="34" charset="0"/>
              </a:rPr>
              <a:t>Hiperandrojenemi</a:t>
            </a:r>
            <a:r>
              <a:rPr lang="tr-TR" sz="2400" dirty="0" smtClean="0">
                <a:solidFill>
                  <a:schemeClr val="bg1"/>
                </a:solidFill>
                <a:cs typeface="Arial" pitchFamily="34" charset="0"/>
              </a:rPr>
              <a:t> ve </a:t>
            </a:r>
            <a:r>
              <a:rPr lang="tr-TR" sz="2400" dirty="0" err="1" smtClean="0">
                <a:solidFill>
                  <a:schemeClr val="bg1"/>
                </a:solidFill>
                <a:cs typeface="Arial" pitchFamily="34" charset="0"/>
              </a:rPr>
              <a:t>hiperinsülinemi</a:t>
            </a:r>
            <a:r>
              <a:rPr lang="tr-TR" sz="2400" dirty="0" smtClean="0">
                <a:solidFill>
                  <a:schemeClr val="bg1"/>
                </a:solidFill>
                <a:cs typeface="Arial" pitchFamily="34" charset="0"/>
              </a:rPr>
              <a:t> ile karakterize bir sorun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tr-TR" sz="2400" dirty="0" err="1" smtClean="0">
                <a:solidFill>
                  <a:schemeClr val="bg1"/>
                </a:solidFill>
                <a:cs typeface="Arial" pitchFamily="34" charset="0"/>
              </a:rPr>
              <a:t>Etiolojisi</a:t>
            </a:r>
            <a:r>
              <a:rPr lang="tr-TR" sz="2400" dirty="0" smtClean="0">
                <a:solidFill>
                  <a:schemeClr val="bg1"/>
                </a:solidFill>
                <a:cs typeface="Arial" pitchFamily="34" charset="0"/>
              </a:rPr>
              <a:t> tam belli değil.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tr-TR" sz="2400" dirty="0" smtClean="0">
                <a:solidFill>
                  <a:schemeClr val="bg1"/>
                </a:solidFill>
                <a:cs typeface="Arial" pitchFamily="34" charset="0"/>
              </a:rPr>
              <a:t>Tedavisi de semptomlara yönelik ve ampirik.</a:t>
            </a:r>
          </a:p>
          <a:p>
            <a:pPr eaLnBrk="1" hangingPunct="1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/>
            </a:pPr>
            <a:endParaRPr lang="tr-TR" sz="2400" dirty="0" smtClean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5747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1905000"/>
            <a:ext cx="2857500" cy="368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5"/>
          <p:cNvSpPr txBox="1">
            <a:spLocks noChangeArrowheads="1"/>
          </p:cNvSpPr>
          <p:nvPr/>
        </p:nvSpPr>
        <p:spPr bwMode="auto">
          <a:xfrm>
            <a:off x="144463" y="333375"/>
            <a:ext cx="8748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tr-TR" sz="3200" dirty="0" smtClean="0">
                <a:solidFill>
                  <a:srgbClr val="FFFF66"/>
                </a:solidFill>
              </a:rPr>
              <a:t>PCOS - TANI </a:t>
            </a:r>
            <a:r>
              <a:rPr lang="tr-TR" sz="3200" dirty="0">
                <a:solidFill>
                  <a:srgbClr val="FFFF66"/>
                </a:solidFill>
              </a:rPr>
              <a:t>-  </a:t>
            </a:r>
            <a:r>
              <a:rPr lang="tr-TR" sz="3200" dirty="0" err="1">
                <a:solidFill>
                  <a:srgbClr val="FFFF66"/>
                </a:solidFill>
              </a:rPr>
              <a:t>fenotiple</a:t>
            </a:r>
            <a:r>
              <a:rPr lang="tr-TR" sz="3200" dirty="0">
                <a:solidFill>
                  <a:srgbClr val="FFFF66"/>
                </a:solidFill>
              </a:rPr>
              <a:t> tutarsız olabilir !</a:t>
            </a:r>
            <a:endParaRPr lang="en-US" sz="3600" dirty="0">
              <a:solidFill>
                <a:srgbClr val="FFFF66"/>
              </a:solidFill>
              <a:latin typeface="Times New Roman" pitchFamily="18" charset="0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2290763" y="5943600"/>
            <a:ext cx="4943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tr-TR" sz="2400" b="1">
                <a:solidFill>
                  <a:srgbClr val="FF0000"/>
                </a:solidFill>
              </a:rPr>
              <a:t>YOK !		   		VAR !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4096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989138"/>
            <a:ext cx="3086100" cy="357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831977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23850" y="836613"/>
            <a:ext cx="9001125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3200" dirty="0">
                <a:solidFill>
                  <a:srgbClr val="FFFF00"/>
                </a:solidFill>
                <a:latin typeface="Arial" pitchFamily="34" charset="0"/>
              </a:rPr>
              <a:t>    Rotterdam 2003 </a:t>
            </a:r>
            <a:r>
              <a:rPr lang="tr-TR" sz="3200" dirty="0" err="1" smtClean="0">
                <a:solidFill>
                  <a:srgbClr val="FFFF00"/>
                </a:solidFill>
                <a:latin typeface="Arial" pitchFamily="34" charset="0"/>
              </a:rPr>
              <a:t>Consensus</a:t>
            </a:r>
            <a:r>
              <a:rPr lang="tr-TR" sz="3200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tr-TR" sz="3200" dirty="0">
                <a:solidFill>
                  <a:srgbClr val="FFFF00"/>
                </a:solidFill>
                <a:latin typeface="Arial" pitchFamily="34" charset="0"/>
              </a:rPr>
              <a:t>Meeting</a:t>
            </a:r>
          </a:p>
          <a:p>
            <a:pPr>
              <a:defRPr/>
            </a:pPr>
            <a:endParaRPr lang="tr-TR" sz="28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marL="457200" indent="-457200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tr-TR" sz="2400" dirty="0">
                <a:solidFill>
                  <a:schemeClr val="bg1"/>
                </a:solidFill>
                <a:latin typeface="+mn-lt"/>
              </a:rPr>
              <a:t>Kronik </a:t>
            </a:r>
            <a:r>
              <a:rPr lang="tr-TR" sz="2400" dirty="0" err="1">
                <a:solidFill>
                  <a:schemeClr val="bg1"/>
                </a:solidFill>
                <a:latin typeface="+mn-lt"/>
              </a:rPr>
              <a:t>oligo</a:t>
            </a:r>
            <a:r>
              <a:rPr lang="tr-TR" sz="2400" dirty="0">
                <a:solidFill>
                  <a:schemeClr val="bg1"/>
                </a:solidFill>
                <a:latin typeface="+mn-lt"/>
              </a:rPr>
              <a:t> ve/veya </a:t>
            </a:r>
            <a:r>
              <a:rPr lang="tr-TR" sz="2400" dirty="0" err="1">
                <a:solidFill>
                  <a:schemeClr val="bg1"/>
                </a:solidFill>
                <a:latin typeface="+mn-lt"/>
              </a:rPr>
              <a:t>anovülasyon</a:t>
            </a:r>
            <a:endParaRPr lang="tr-TR" sz="2400" dirty="0">
              <a:solidFill>
                <a:schemeClr val="bg1"/>
              </a:solidFill>
              <a:latin typeface="+mn-lt"/>
            </a:endParaRPr>
          </a:p>
          <a:p>
            <a:pPr marL="342900" indent="-342900">
              <a:buClr>
                <a:schemeClr val="bg2"/>
              </a:buClr>
              <a:buFont typeface="Wingdings" pitchFamily="2" charset="2"/>
              <a:buChar char="§"/>
              <a:defRPr/>
            </a:pPr>
            <a:endParaRPr lang="tr-TR" sz="2400" dirty="0">
              <a:solidFill>
                <a:schemeClr val="bg1"/>
              </a:solidFill>
              <a:latin typeface="+mn-lt"/>
            </a:endParaRPr>
          </a:p>
          <a:p>
            <a:pPr marL="342900" indent="-342900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tr-TR" sz="2400" dirty="0">
                <a:solidFill>
                  <a:schemeClr val="bg1"/>
                </a:solidFill>
                <a:latin typeface="+mn-lt"/>
              </a:rPr>
              <a:t> Klinik ve / veya biyokimyasal </a:t>
            </a:r>
            <a:r>
              <a:rPr lang="tr-TR" sz="2400" dirty="0" err="1">
                <a:solidFill>
                  <a:schemeClr val="bg1"/>
                </a:solidFill>
                <a:latin typeface="+mn-lt"/>
              </a:rPr>
              <a:t>hiperandrojenizm</a:t>
            </a:r>
            <a:endParaRPr lang="tr-TR" sz="2400" dirty="0">
              <a:solidFill>
                <a:schemeClr val="bg1"/>
              </a:solidFill>
              <a:latin typeface="+mn-lt"/>
            </a:endParaRPr>
          </a:p>
          <a:p>
            <a:pPr marL="342900" indent="-342900">
              <a:buClr>
                <a:schemeClr val="bg2"/>
              </a:buClr>
              <a:buFont typeface="Wingdings" pitchFamily="2" charset="2"/>
              <a:buChar char="§"/>
              <a:defRPr/>
            </a:pPr>
            <a:endParaRPr lang="tr-TR" sz="2400" dirty="0">
              <a:solidFill>
                <a:schemeClr val="bg1"/>
              </a:solidFill>
              <a:latin typeface="+mn-lt"/>
            </a:endParaRPr>
          </a:p>
          <a:p>
            <a:pPr marL="342900" indent="-342900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tr-TR" sz="2400" dirty="0">
                <a:solidFill>
                  <a:schemeClr val="bg1"/>
                </a:solidFill>
                <a:latin typeface="+mn-lt"/>
              </a:rPr>
              <a:t> </a:t>
            </a:r>
            <a:r>
              <a:rPr lang="tr-TR" sz="2400" dirty="0" err="1">
                <a:solidFill>
                  <a:schemeClr val="bg1"/>
                </a:solidFill>
                <a:latin typeface="+mn-lt"/>
              </a:rPr>
              <a:t>Polikistik</a:t>
            </a:r>
            <a:r>
              <a:rPr lang="tr-TR" sz="2400" dirty="0">
                <a:solidFill>
                  <a:schemeClr val="bg1"/>
                </a:solidFill>
                <a:latin typeface="+mn-lt"/>
              </a:rPr>
              <a:t> </a:t>
            </a:r>
            <a:r>
              <a:rPr lang="tr-TR" sz="2400" dirty="0" err="1">
                <a:solidFill>
                  <a:schemeClr val="bg1"/>
                </a:solidFill>
                <a:latin typeface="+mn-lt"/>
              </a:rPr>
              <a:t>overlerin</a:t>
            </a:r>
            <a:r>
              <a:rPr lang="tr-TR" sz="2400" dirty="0">
                <a:solidFill>
                  <a:schemeClr val="bg1"/>
                </a:solidFill>
                <a:latin typeface="+mn-lt"/>
              </a:rPr>
              <a:t> USG bulguları</a:t>
            </a:r>
          </a:p>
          <a:p>
            <a:pPr marL="800100" lvl="3" indent="-342900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tr-TR" sz="2400" dirty="0">
                <a:solidFill>
                  <a:schemeClr val="bg1"/>
                </a:solidFill>
                <a:latin typeface="+mn-lt"/>
                <a:cs typeface="KodchiangUPC" pitchFamily="18" charset="-34"/>
              </a:rPr>
              <a:t>Her bir </a:t>
            </a:r>
            <a:r>
              <a:rPr lang="tr-TR" sz="2400" dirty="0" err="1">
                <a:solidFill>
                  <a:schemeClr val="bg1"/>
                </a:solidFill>
                <a:latin typeface="+mn-lt"/>
                <a:cs typeface="KodchiangUPC" pitchFamily="18" charset="-34"/>
              </a:rPr>
              <a:t>overde</a:t>
            </a:r>
            <a:r>
              <a:rPr lang="tr-TR" sz="2400" dirty="0">
                <a:solidFill>
                  <a:schemeClr val="bg1"/>
                </a:solidFill>
                <a:latin typeface="+mn-lt"/>
                <a:cs typeface="KodchiangUPC" pitchFamily="18" charset="-34"/>
              </a:rPr>
              <a:t> 2-9 mm boyutunda 12 veya daha fazla </a:t>
            </a:r>
            <a:r>
              <a:rPr lang="tr-TR" sz="2400" dirty="0" err="1">
                <a:solidFill>
                  <a:schemeClr val="bg1"/>
                </a:solidFill>
                <a:latin typeface="+mn-lt"/>
                <a:cs typeface="KodchiangUPC" pitchFamily="18" charset="-34"/>
              </a:rPr>
              <a:t>follikül</a:t>
            </a:r>
            <a:endParaRPr lang="tr-TR" sz="2400" dirty="0">
              <a:solidFill>
                <a:schemeClr val="bg1"/>
              </a:solidFill>
              <a:latin typeface="+mn-lt"/>
              <a:cs typeface="KodchiangUPC" pitchFamily="18" charset="-34"/>
            </a:endParaRPr>
          </a:p>
          <a:p>
            <a:pPr marL="800100" lvl="3" indent="-342900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tr-TR" sz="2400" dirty="0" err="1">
                <a:solidFill>
                  <a:schemeClr val="bg1"/>
                </a:solidFill>
                <a:latin typeface="+mn-lt"/>
                <a:cs typeface="KodchiangUPC" pitchFamily="18" charset="-34"/>
              </a:rPr>
              <a:t>over</a:t>
            </a:r>
            <a:r>
              <a:rPr lang="tr-TR" sz="2400" dirty="0">
                <a:solidFill>
                  <a:schemeClr val="bg1"/>
                </a:solidFill>
                <a:latin typeface="+mn-lt"/>
                <a:cs typeface="KodchiangUPC" pitchFamily="18" charset="-34"/>
              </a:rPr>
              <a:t> volümünde artma</a:t>
            </a:r>
            <a:endParaRPr lang="tr-TR" sz="2400" dirty="0">
              <a:solidFill>
                <a:schemeClr val="bg1"/>
              </a:solidFill>
              <a:latin typeface="+mn-lt"/>
            </a:endParaRPr>
          </a:p>
          <a:p>
            <a:pPr marL="342900" indent="-342900">
              <a:buClr>
                <a:schemeClr val="bg2"/>
              </a:buClr>
              <a:buFont typeface="Wingdings" pitchFamily="2" charset="2"/>
              <a:buChar char="§"/>
              <a:defRPr/>
            </a:pPr>
            <a:endParaRPr lang="tr-TR" sz="2400" dirty="0">
              <a:solidFill>
                <a:schemeClr val="bg1"/>
              </a:solidFill>
              <a:latin typeface="+mn-lt"/>
            </a:endParaRPr>
          </a:p>
          <a:p>
            <a:pPr marL="342900" indent="-342900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tr-TR" sz="2400" dirty="0">
                <a:solidFill>
                  <a:schemeClr val="bg1"/>
                </a:solidFill>
                <a:latin typeface="+mn-lt"/>
              </a:rPr>
              <a:t>      </a:t>
            </a:r>
            <a:r>
              <a:rPr lang="tr-TR" sz="2400" i="1" dirty="0" err="1">
                <a:solidFill>
                  <a:schemeClr val="bg1"/>
                </a:solidFill>
                <a:latin typeface="+mn-lt"/>
              </a:rPr>
              <a:t>Hiperandrojeneminin</a:t>
            </a:r>
            <a:r>
              <a:rPr lang="tr-TR" sz="2400" i="1" dirty="0">
                <a:solidFill>
                  <a:schemeClr val="bg1"/>
                </a:solidFill>
                <a:latin typeface="+mn-lt"/>
              </a:rPr>
              <a:t> diğer sebeplerinin  dışlanması</a:t>
            </a:r>
          </a:p>
        </p:txBody>
      </p:sp>
    </p:spTree>
    <p:extLst>
      <p:ext uri="{BB962C8B-B14F-4D97-AF65-F5344CB8AC3E}">
        <p14:creationId xmlns:p14="http://schemas.microsoft.com/office/powerpoint/2010/main" val="195343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z="3200" dirty="0" err="1" smtClean="0">
                <a:solidFill>
                  <a:srgbClr val="FFFF66"/>
                </a:solidFill>
              </a:rPr>
              <a:t>Ovaryan</a:t>
            </a:r>
            <a:r>
              <a:rPr lang="tr-TR" sz="3200" dirty="0" smtClean="0">
                <a:solidFill>
                  <a:srgbClr val="FFFF66"/>
                </a:solidFill>
              </a:rPr>
              <a:t> Volüm</a:t>
            </a:r>
          </a:p>
        </p:txBody>
      </p:sp>
      <p:sp>
        <p:nvSpPr>
          <p:cNvPr id="4925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627688" cy="45259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endParaRPr lang="tr-TR" sz="2400" dirty="0" smtClean="0">
              <a:solidFill>
                <a:schemeClr val="bg2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400" dirty="0" smtClean="0">
                <a:solidFill>
                  <a:schemeClr val="bg2"/>
                </a:solidFill>
              </a:rPr>
              <a:t>Rotterdam </a:t>
            </a:r>
            <a:r>
              <a:rPr lang="tr-TR" sz="2400" dirty="0" err="1" smtClean="0">
                <a:solidFill>
                  <a:schemeClr val="bg2"/>
                </a:solidFill>
              </a:rPr>
              <a:t>konsensus</a:t>
            </a:r>
            <a:r>
              <a:rPr lang="tr-TR" sz="2400" dirty="0" smtClean="0">
                <a:solidFill>
                  <a:schemeClr val="bg2"/>
                </a:solidFill>
              </a:rPr>
              <a:t> raporuna göre;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r-TR" sz="2400" dirty="0" err="1" smtClean="0">
                <a:solidFill>
                  <a:schemeClr val="bg2"/>
                </a:solidFill>
              </a:rPr>
              <a:t>PCO’in</a:t>
            </a:r>
            <a:r>
              <a:rPr lang="tr-TR" sz="2400" dirty="0" smtClean="0">
                <a:solidFill>
                  <a:schemeClr val="bg2"/>
                </a:solidFill>
              </a:rPr>
              <a:t> tanımlanması için kabul edilen </a:t>
            </a:r>
            <a:r>
              <a:rPr lang="tr-TR" sz="2400" dirty="0" err="1" smtClean="0">
                <a:solidFill>
                  <a:schemeClr val="bg2"/>
                </a:solidFill>
              </a:rPr>
              <a:t>ovaryan</a:t>
            </a:r>
            <a:r>
              <a:rPr lang="tr-TR" sz="2400" dirty="0" smtClean="0">
                <a:solidFill>
                  <a:schemeClr val="bg2"/>
                </a:solidFill>
              </a:rPr>
              <a:t> volüm &gt; </a:t>
            </a:r>
            <a:r>
              <a:rPr lang="tr-TR" sz="2400" dirty="0" smtClean="0">
                <a:solidFill>
                  <a:srgbClr val="FFFF00"/>
                </a:solidFill>
              </a:rPr>
              <a:t>10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>
                <a:solidFill>
                  <a:schemeClr val="bg2"/>
                </a:solidFill>
              </a:rPr>
              <a:t>cm3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sz="2400" dirty="0" smtClean="0">
                <a:solidFill>
                  <a:schemeClr val="bg2"/>
                </a:solidFill>
              </a:rPr>
              <a:t>PCO tanımında </a:t>
            </a:r>
            <a:r>
              <a:rPr lang="tr-TR" sz="2400" dirty="0" err="1" smtClean="0">
                <a:solidFill>
                  <a:schemeClr val="bg2"/>
                </a:solidFill>
              </a:rPr>
              <a:t>stromal</a:t>
            </a:r>
            <a:r>
              <a:rPr lang="tr-TR" sz="2400" dirty="0" smtClean="0">
                <a:solidFill>
                  <a:schemeClr val="bg2"/>
                </a:solidFill>
              </a:rPr>
              <a:t> volümün kalitatif ya da kantitatif ölçümü gerekli değil 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sz="2400" dirty="0" err="1" smtClean="0">
                <a:solidFill>
                  <a:schemeClr val="bg2"/>
                </a:solidFill>
              </a:rPr>
              <a:t>Ovaryan</a:t>
            </a:r>
            <a:r>
              <a:rPr lang="tr-TR" sz="2400" dirty="0" smtClean="0">
                <a:solidFill>
                  <a:schemeClr val="bg2"/>
                </a:solidFill>
              </a:rPr>
              <a:t> volüm </a:t>
            </a:r>
            <a:r>
              <a:rPr lang="tr-TR" sz="2400" dirty="0" err="1" smtClean="0">
                <a:solidFill>
                  <a:schemeClr val="bg2"/>
                </a:solidFill>
              </a:rPr>
              <a:t>over</a:t>
            </a:r>
            <a:r>
              <a:rPr lang="tr-TR" sz="2400" dirty="0" smtClean="0">
                <a:solidFill>
                  <a:schemeClr val="bg2"/>
                </a:solidFill>
              </a:rPr>
              <a:t> fonksiyonuyla </a:t>
            </a:r>
            <a:r>
              <a:rPr lang="tr-TR" sz="2400" dirty="0" err="1" smtClean="0">
                <a:solidFill>
                  <a:schemeClr val="bg2"/>
                </a:solidFill>
              </a:rPr>
              <a:t>korele</a:t>
            </a:r>
            <a:r>
              <a:rPr lang="tr-TR" sz="2400" dirty="0" smtClean="0">
                <a:solidFill>
                  <a:schemeClr val="bg2"/>
                </a:solidFill>
              </a:rPr>
              <a:t> ve </a:t>
            </a:r>
            <a:r>
              <a:rPr lang="tr-TR" sz="2400" dirty="0" err="1" smtClean="0">
                <a:solidFill>
                  <a:schemeClr val="bg2"/>
                </a:solidFill>
              </a:rPr>
              <a:t>stromal</a:t>
            </a:r>
            <a:r>
              <a:rPr lang="tr-TR" sz="2400" dirty="0" smtClean="0">
                <a:solidFill>
                  <a:schemeClr val="bg2"/>
                </a:solidFill>
              </a:rPr>
              <a:t> volüm / </a:t>
            </a:r>
            <a:r>
              <a:rPr lang="tr-TR" sz="2400" dirty="0" err="1" smtClean="0">
                <a:solidFill>
                  <a:schemeClr val="bg2"/>
                </a:solidFill>
              </a:rPr>
              <a:t>ekojenite</a:t>
            </a:r>
            <a:r>
              <a:rPr lang="tr-TR" sz="2400" dirty="0" smtClean="0">
                <a:solidFill>
                  <a:schemeClr val="bg2"/>
                </a:solidFill>
              </a:rPr>
              <a:t> ölçümüne göre daha basit ve güvenilir</a:t>
            </a:r>
            <a:endParaRPr lang="tr-TR" sz="2400" dirty="0">
              <a:solidFill>
                <a:schemeClr val="bg2"/>
              </a:solidFill>
            </a:endParaRPr>
          </a:p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tr-TR" sz="2400" dirty="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endParaRPr lang="tr-TR" sz="2400" dirty="0" smtClean="0">
              <a:solidFill>
                <a:schemeClr val="bg2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tr-TR" sz="2400" dirty="0" smtClean="0">
              <a:solidFill>
                <a:schemeClr val="bg2"/>
              </a:solidFill>
            </a:endParaRPr>
          </a:p>
        </p:txBody>
      </p:sp>
      <p:pic>
        <p:nvPicPr>
          <p:cNvPr id="4403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657475"/>
            <a:ext cx="2662237" cy="242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27212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PKOS - Tanı</a:t>
            </a:r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1916113"/>
            <a:ext cx="7775575" cy="4505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722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01824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r-TR" dirty="0" smtClean="0">
                <a:solidFill>
                  <a:srgbClr val="FFFF00"/>
                </a:solidFill>
              </a:rPr>
              <a:t>Tarama için yararlı ancak tanıda şart değil</a:t>
            </a:r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31430"/>
            <a:ext cx="8229600" cy="3085802"/>
          </a:xfrm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chemeClr val="bg1"/>
                </a:solidFill>
              </a:rPr>
              <a:t>LH</a:t>
            </a:r>
            <a:r>
              <a:rPr lang="tr-TR" sz="3600" dirty="0" smtClean="0">
                <a:solidFill>
                  <a:schemeClr val="bg1"/>
                </a:solidFill>
              </a:rPr>
              <a:t> yüksekliği ve LH/FSH oranının 2 den fazla olması </a:t>
            </a:r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tr-TR" sz="3600" dirty="0" smtClean="0">
                <a:solidFill>
                  <a:schemeClr val="bg1"/>
                </a:solidFill>
              </a:rPr>
              <a:t>Bel çevresi &gt; 88 cm</a:t>
            </a:r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tr-TR" sz="3600" dirty="0" smtClean="0">
                <a:solidFill>
                  <a:schemeClr val="bg1"/>
                </a:solidFill>
              </a:rPr>
              <a:t>İnsülin rezistansının ortaya konması</a:t>
            </a:r>
          </a:p>
        </p:txBody>
      </p:sp>
    </p:spTree>
    <p:extLst>
      <p:ext uri="{BB962C8B-B14F-4D97-AF65-F5344CB8AC3E}">
        <p14:creationId xmlns:p14="http://schemas.microsoft.com/office/powerpoint/2010/main" val="144402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715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err="1" smtClean="0">
                <a:solidFill>
                  <a:srgbClr val="FFFF00"/>
                </a:solidFill>
              </a:rPr>
              <a:t>Metaboli</a:t>
            </a:r>
            <a:r>
              <a:rPr lang="tr-TR" dirty="0" smtClean="0">
                <a:solidFill>
                  <a:srgbClr val="FFFF00"/>
                </a:solidFill>
              </a:rPr>
              <a:t>k sendrom</a:t>
            </a:r>
            <a:r>
              <a:rPr lang="tr-TR" sz="3600" dirty="0" smtClean="0">
                <a:solidFill>
                  <a:srgbClr val="FFFF00"/>
                </a:solidFill>
              </a:rPr>
              <a:t/>
            </a:r>
            <a:br>
              <a:rPr lang="tr-TR" sz="3600" dirty="0" smtClean="0">
                <a:solidFill>
                  <a:srgbClr val="FFFF00"/>
                </a:solidFill>
              </a:rPr>
            </a:br>
            <a:r>
              <a:rPr lang="tr-TR" sz="3600" dirty="0" smtClean="0">
                <a:solidFill>
                  <a:srgbClr val="FFFF00"/>
                </a:solidFill>
              </a:rPr>
              <a:t>5 kriterden 3 tanesi tanı için gerekli</a:t>
            </a:r>
            <a:endParaRPr lang="en-US" sz="3600" dirty="0" smtClean="0">
              <a:solidFill>
                <a:srgbClr val="FFFF00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2549426"/>
            <a:ext cx="8229600" cy="34718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bg1"/>
                </a:solidFill>
              </a:rPr>
              <a:t>Abdominal </a:t>
            </a:r>
            <a:r>
              <a:rPr lang="en-US" dirty="0" err="1" smtClean="0">
                <a:solidFill>
                  <a:schemeClr val="bg1"/>
                </a:solidFill>
              </a:rPr>
              <a:t>obe</a:t>
            </a:r>
            <a:r>
              <a:rPr lang="tr-TR" dirty="0" err="1" smtClean="0">
                <a:solidFill>
                  <a:schemeClr val="bg1"/>
                </a:solidFill>
              </a:rPr>
              <a:t>zite</a:t>
            </a:r>
            <a:r>
              <a:rPr lang="en-US" dirty="0" smtClean="0">
                <a:solidFill>
                  <a:schemeClr val="bg1"/>
                </a:solidFill>
              </a:rPr>
              <a:t> (</a:t>
            </a:r>
            <a:r>
              <a:rPr lang="tr-TR" dirty="0" smtClean="0">
                <a:solidFill>
                  <a:schemeClr val="bg1"/>
                </a:solidFill>
              </a:rPr>
              <a:t>bel çevresi</a:t>
            </a:r>
            <a:r>
              <a:rPr lang="en-US" dirty="0" smtClean="0">
                <a:solidFill>
                  <a:schemeClr val="bg1"/>
                </a:solidFill>
              </a:rPr>
              <a:t> &gt;88 cm)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err="1" smtClean="0">
                <a:solidFill>
                  <a:schemeClr val="bg1"/>
                </a:solidFill>
              </a:rPr>
              <a:t>Trigl</a:t>
            </a:r>
            <a:r>
              <a:rPr lang="tr-TR" dirty="0" err="1" smtClean="0">
                <a:solidFill>
                  <a:schemeClr val="bg1"/>
                </a:solidFill>
              </a:rPr>
              <a:t>iserid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&gt;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150 mg/dl)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bg1"/>
                </a:solidFill>
              </a:rPr>
              <a:t>HDL cholesterol </a:t>
            </a:r>
            <a:r>
              <a:rPr lang="tr-TR" dirty="0" smtClean="0">
                <a:solidFill>
                  <a:schemeClr val="bg1"/>
                </a:solidFill>
              </a:rPr>
              <a:t>&lt;</a:t>
            </a:r>
            <a:r>
              <a:rPr lang="en-US" dirty="0" smtClean="0">
                <a:solidFill>
                  <a:schemeClr val="bg1"/>
                </a:solidFill>
              </a:rPr>
              <a:t>50 mg/dl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dirty="0" smtClean="0">
                <a:solidFill>
                  <a:schemeClr val="bg1"/>
                </a:solidFill>
              </a:rPr>
              <a:t>Kan basıncı</a:t>
            </a:r>
            <a:r>
              <a:rPr lang="en-US" dirty="0" smtClean="0">
                <a:solidFill>
                  <a:schemeClr val="bg1"/>
                </a:solidFill>
              </a:rPr>
              <a:t> &gt;130/&gt;85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err="1" smtClean="0">
                <a:solidFill>
                  <a:schemeClr val="bg1"/>
                </a:solidFill>
              </a:rPr>
              <a:t>Glu</a:t>
            </a:r>
            <a:r>
              <a:rPr lang="tr-TR" dirty="0" smtClean="0">
                <a:solidFill>
                  <a:schemeClr val="bg1"/>
                </a:solidFill>
              </a:rPr>
              <a:t>koz</a:t>
            </a:r>
            <a:r>
              <a:rPr lang="en-US" dirty="0" smtClean="0">
                <a:solidFill>
                  <a:schemeClr val="bg1"/>
                </a:solidFill>
              </a:rPr>
              <a:t> (</a:t>
            </a:r>
            <a:r>
              <a:rPr lang="tr-TR" dirty="0" smtClean="0">
                <a:solidFill>
                  <a:schemeClr val="bg1"/>
                </a:solidFill>
              </a:rPr>
              <a:t>açlık</a:t>
            </a:r>
            <a:r>
              <a:rPr lang="en-US" dirty="0" smtClean="0">
                <a:solidFill>
                  <a:schemeClr val="bg1"/>
                </a:solidFill>
              </a:rPr>
              <a:t>&gt;110, </a:t>
            </a:r>
            <a:r>
              <a:rPr lang="tr-TR" dirty="0" smtClean="0">
                <a:solidFill>
                  <a:schemeClr val="bg1"/>
                </a:solidFill>
              </a:rPr>
              <a:t>75 </a:t>
            </a:r>
            <a:r>
              <a:rPr lang="tr-TR" dirty="0" err="1" smtClean="0">
                <a:solidFill>
                  <a:schemeClr val="bg1"/>
                </a:solidFill>
              </a:rPr>
              <a:t>gm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2</a:t>
            </a:r>
            <a:r>
              <a:rPr lang="tr-TR" dirty="0" smtClean="0">
                <a:solidFill>
                  <a:schemeClr val="bg1"/>
                </a:solidFill>
              </a:rPr>
              <a:t>. saat</a:t>
            </a:r>
            <a:r>
              <a:rPr lang="en-US" dirty="0" smtClean="0">
                <a:solidFill>
                  <a:schemeClr val="bg1"/>
                </a:solidFill>
              </a:rPr>
              <a:t> &gt;140 mg/dl)</a:t>
            </a:r>
          </a:p>
        </p:txBody>
      </p:sp>
    </p:spTree>
    <p:extLst>
      <p:ext uri="{BB962C8B-B14F-4D97-AF65-F5344CB8AC3E}">
        <p14:creationId xmlns:p14="http://schemas.microsoft.com/office/powerpoint/2010/main" val="51923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dirty="0" err="1" smtClean="0">
                <a:solidFill>
                  <a:srgbClr val="FFFF00"/>
                </a:solidFill>
              </a:rPr>
              <a:t>Metabolik</a:t>
            </a:r>
            <a:r>
              <a:rPr lang="tr-TR" dirty="0" smtClean="0">
                <a:solidFill>
                  <a:srgbClr val="FFFF00"/>
                </a:solidFill>
              </a:rPr>
              <a:t> sendromun </a:t>
            </a:r>
            <a:r>
              <a:rPr lang="tr-TR" dirty="0" err="1" smtClean="0">
                <a:solidFill>
                  <a:srgbClr val="FFFF00"/>
                </a:solidFill>
              </a:rPr>
              <a:t>prevelansı</a:t>
            </a:r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6482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chemeClr val="bg1"/>
                </a:solidFill>
              </a:rPr>
              <a:t>Normal </a:t>
            </a:r>
            <a:r>
              <a:rPr lang="tr-TR" sz="2800" dirty="0" err="1" smtClean="0">
                <a:solidFill>
                  <a:schemeClr val="bg1"/>
                </a:solidFill>
              </a:rPr>
              <a:t>populasyonda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- </a:t>
            </a:r>
            <a:r>
              <a:rPr lang="tr-TR" sz="2800" dirty="0" smtClean="0">
                <a:solidFill>
                  <a:schemeClr val="bg1"/>
                </a:solidFill>
              </a:rPr>
              <a:t>%</a:t>
            </a:r>
            <a:r>
              <a:rPr lang="en-US" sz="2800" dirty="0" smtClean="0">
                <a:solidFill>
                  <a:schemeClr val="bg1"/>
                </a:solidFill>
              </a:rPr>
              <a:t>2</a:t>
            </a:r>
            <a:r>
              <a:rPr lang="tr-TR" sz="2800" dirty="0" smtClean="0">
                <a:solidFill>
                  <a:schemeClr val="bg1"/>
                </a:solidFill>
              </a:rPr>
              <a:t>3</a:t>
            </a:r>
            <a:endParaRPr lang="en-US" sz="2800" dirty="0" smtClean="0">
              <a:solidFill>
                <a:schemeClr val="bg1"/>
              </a:solidFill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chemeClr val="bg1"/>
                </a:solidFill>
              </a:rPr>
              <a:t>PKOS da -  %</a:t>
            </a:r>
            <a:r>
              <a:rPr lang="en-US" sz="2800" dirty="0" smtClean="0">
                <a:solidFill>
                  <a:schemeClr val="bg1"/>
                </a:solidFill>
              </a:rPr>
              <a:t>43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endParaRPr lang="en-US" sz="2800" dirty="0" smtClean="0">
              <a:solidFill>
                <a:schemeClr val="bg1"/>
              </a:solidFill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chemeClr val="bg1"/>
                </a:solidFill>
              </a:rPr>
              <a:t>PKOS </a:t>
            </a:r>
            <a:r>
              <a:rPr lang="en-US" sz="2800" dirty="0" smtClean="0">
                <a:solidFill>
                  <a:schemeClr val="bg1"/>
                </a:solidFill>
              </a:rPr>
              <a:t>&lt; 20 </a:t>
            </a:r>
            <a:r>
              <a:rPr lang="tr-TR" sz="2800" dirty="0" smtClean="0">
                <a:solidFill>
                  <a:schemeClr val="bg1"/>
                </a:solidFill>
              </a:rPr>
              <a:t>yaşın altında </a:t>
            </a:r>
            <a:r>
              <a:rPr lang="en-US" sz="2800" dirty="0" smtClean="0">
                <a:solidFill>
                  <a:schemeClr val="bg1"/>
                </a:solidFill>
              </a:rPr>
              <a:t>– </a:t>
            </a:r>
            <a:r>
              <a:rPr lang="tr-TR" sz="2800" dirty="0" smtClean="0">
                <a:solidFill>
                  <a:schemeClr val="bg1"/>
                </a:solidFill>
              </a:rPr>
              <a:t>%</a:t>
            </a:r>
            <a:r>
              <a:rPr lang="en-US" sz="2800" dirty="0" smtClean="0">
                <a:solidFill>
                  <a:schemeClr val="bg1"/>
                </a:solidFill>
              </a:rPr>
              <a:t>23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chemeClr val="bg1"/>
                </a:solidFill>
              </a:rPr>
              <a:t>PK</a:t>
            </a:r>
            <a:r>
              <a:rPr lang="en-US" sz="2800" dirty="0" smtClean="0">
                <a:solidFill>
                  <a:schemeClr val="bg1"/>
                </a:solidFill>
              </a:rPr>
              <a:t>OS  30-39 </a:t>
            </a:r>
            <a:r>
              <a:rPr lang="tr-TR" sz="2800" dirty="0" smtClean="0">
                <a:solidFill>
                  <a:schemeClr val="bg1"/>
                </a:solidFill>
              </a:rPr>
              <a:t>yaş </a:t>
            </a:r>
            <a:r>
              <a:rPr lang="en-US" sz="2800" dirty="0" smtClean="0">
                <a:solidFill>
                  <a:schemeClr val="bg1"/>
                </a:solidFill>
              </a:rPr>
              <a:t>– </a:t>
            </a:r>
            <a:r>
              <a:rPr lang="tr-TR" sz="2800" dirty="0" smtClean="0">
                <a:solidFill>
                  <a:schemeClr val="bg1"/>
                </a:solidFill>
              </a:rPr>
              <a:t>% </a:t>
            </a:r>
            <a:r>
              <a:rPr lang="en-US" sz="2800" dirty="0" smtClean="0">
                <a:solidFill>
                  <a:schemeClr val="bg1"/>
                </a:solidFill>
              </a:rPr>
              <a:t>53</a:t>
            </a:r>
          </a:p>
          <a:p>
            <a:pPr eaLnBrk="1" hangingPunct="1">
              <a:buFontTx/>
              <a:buNone/>
              <a:defRPr/>
            </a:pPr>
            <a:endParaRPr lang="en-US" sz="2800" dirty="0" smtClean="0">
              <a:solidFill>
                <a:schemeClr val="bg1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en-US" sz="2800" dirty="0" smtClean="0">
                <a:solidFill>
                  <a:schemeClr val="bg1"/>
                </a:solidFill>
              </a:rPr>
              <a:t>                                                                  </a:t>
            </a:r>
          </a:p>
          <a:p>
            <a:pPr eaLnBrk="1" hangingPunct="1">
              <a:buFontTx/>
              <a:buNone/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     </a:t>
            </a:r>
            <a:r>
              <a:rPr lang="en-US" sz="2400" dirty="0" err="1" smtClean="0">
                <a:solidFill>
                  <a:schemeClr val="bg1"/>
                </a:solidFill>
              </a:rPr>
              <a:t>Apridonidze</a:t>
            </a:r>
            <a:r>
              <a:rPr lang="en-US" sz="2400" dirty="0" smtClean="0">
                <a:solidFill>
                  <a:schemeClr val="bg1"/>
                </a:solidFill>
              </a:rPr>
              <a:t> et al, 2005</a:t>
            </a:r>
          </a:p>
        </p:txBody>
      </p:sp>
    </p:spTree>
    <p:extLst>
      <p:ext uri="{BB962C8B-B14F-4D97-AF65-F5344CB8AC3E}">
        <p14:creationId xmlns:p14="http://schemas.microsoft.com/office/powerpoint/2010/main" val="150520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FF00"/>
                </a:solidFill>
              </a:rPr>
              <a:t>Endometriosis</a:t>
            </a:r>
            <a:r>
              <a:rPr lang="tr-TR" dirty="0" smtClean="0">
                <a:solidFill>
                  <a:srgbClr val="FFFF00"/>
                </a:solidFill>
              </a:rPr>
              <a:t> Tanısı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tr-TR" dirty="0" err="1" smtClean="0">
                <a:solidFill>
                  <a:schemeClr val="bg1"/>
                </a:solidFill>
              </a:rPr>
              <a:t>Anamnez</a:t>
            </a:r>
            <a:endParaRPr lang="tr-TR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endParaRPr lang="tr-TR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solidFill>
                  <a:schemeClr val="bg1"/>
                </a:solidFill>
              </a:rPr>
              <a:t>Fizik Muayene</a:t>
            </a:r>
          </a:p>
          <a:p>
            <a:pPr>
              <a:buFont typeface="Wingdings" pitchFamily="2" charset="2"/>
              <a:buChar char="ü"/>
            </a:pPr>
            <a:endParaRPr lang="tr-TR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solidFill>
                  <a:schemeClr val="bg1"/>
                </a:solidFill>
              </a:rPr>
              <a:t>Görüntüleme Yöntemleri</a:t>
            </a:r>
          </a:p>
          <a:p>
            <a:pPr>
              <a:buFont typeface="Wingdings" pitchFamily="2" charset="2"/>
              <a:buChar char="ü"/>
            </a:pPr>
            <a:endParaRPr lang="tr-TR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solidFill>
                  <a:schemeClr val="bg1"/>
                </a:solidFill>
              </a:rPr>
              <a:t>Laboratuvar</a:t>
            </a:r>
          </a:p>
          <a:p>
            <a:pPr>
              <a:buFont typeface="Wingdings" pitchFamily="2" charset="2"/>
              <a:buChar char="ü"/>
            </a:pPr>
            <a:endParaRPr lang="tr-TR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tr-TR" dirty="0" err="1" smtClean="0">
                <a:solidFill>
                  <a:schemeClr val="bg1"/>
                </a:solidFill>
              </a:rPr>
              <a:t>Laparoskopi</a:t>
            </a:r>
            <a:endParaRPr lang="tr-TR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endParaRPr lang="tr-TR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solidFill>
                  <a:schemeClr val="bg1"/>
                </a:solidFill>
              </a:rPr>
              <a:t>Lezyondan </a:t>
            </a:r>
            <a:r>
              <a:rPr lang="tr-TR" dirty="0" err="1" smtClean="0">
                <a:solidFill>
                  <a:schemeClr val="bg1"/>
                </a:solidFill>
              </a:rPr>
              <a:t>histopatolojik</a:t>
            </a:r>
            <a:r>
              <a:rPr lang="tr-TR" dirty="0" smtClean="0">
                <a:solidFill>
                  <a:schemeClr val="bg1"/>
                </a:solidFill>
              </a:rPr>
              <a:t> tanı</a:t>
            </a:r>
          </a:p>
          <a:p>
            <a:pPr>
              <a:buFont typeface="Wingdings" pitchFamily="2" charset="2"/>
              <a:buChar char="ü"/>
            </a:pPr>
            <a:endParaRPr lang="tr-TR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67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FF00"/>
                </a:solidFill>
              </a:rPr>
              <a:t>Endometriosis</a:t>
            </a:r>
            <a:r>
              <a:rPr lang="tr-TR" dirty="0" smtClean="0">
                <a:solidFill>
                  <a:srgbClr val="FFFF00"/>
                </a:solidFill>
              </a:rPr>
              <a:t> Tanısı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dirty="0" err="1" smtClean="0">
                <a:solidFill>
                  <a:srgbClr val="FFFF00"/>
                </a:solidFill>
              </a:rPr>
              <a:t>Anamnez</a:t>
            </a:r>
            <a:endParaRPr lang="tr-TR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tr-TR" dirty="0" err="1" smtClean="0">
                <a:solidFill>
                  <a:schemeClr val="bg1"/>
                </a:solidFill>
              </a:rPr>
              <a:t>dismenore</a:t>
            </a:r>
            <a:r>
              <a:rPr lang="tr-TR" dirty="0" smtClean="0">
                <a:solidFill>
                  <a:schemeClr val="bg1"/>
                </a:solidFill>
              </a:rPr>
              <a:t> % 60-80</a:t>
            </a:r>
          </a:p>
          <a:p>
            <a:pPr>
              <a:buFont typeface="Wingdings" pitchFamily="2" charset="2"/>
              <a:buChar char="ü"/>
            </a:pPr>
            <a:r>
              <a:rPr lang="tr-TR" dirty="0" err="1" smtClean="0">
                <a:solidFill>
                  <a:schemeClr val="bg1"/>
                </a:solidFill>
              </a:rPr>
              <a:t>pelvik</a:t>
            </a:r>
            <a:r>
              <a:rPr lang="tr-TR" dirty="0" smtClean="0">
                <a:solidFill>
                  <a:schemeClr val="bg1"/>
                </a:solidFill>
              </a:rPr>
              <a:t> ağrı % 30-50</a:t>
            </a:r>
          </a:p>
          <a:p>
            <a:pPr>
              <a:buFont typeface="Wingdings" pitchFamily="2" charset="2"/>
              <a:buChar char="ü"/>
            </a:pPr>
            <a:r>
              <a:rPr lang="tr-TR" dirty="0" err="1" smtClean="0">
                <a:solidFill>
                  <a:schemeClr val="bg1"/>
                </a:solidFill>
              </a:rPr>
              <a:t>infertilite</a:t>
            </a:r>
            <a:r>
              <a:rPr lang="tr-TR" dirty="0" smtClean="0">
                <a:solidFill>
                  <a:schemeClr val="bg1"/>
                </a:solidFill>
              </a:rPr>
              <a:t> % 30-40</a:t>
            </a:r>
          </a:p>
          <a:p>
            <a:pPr>
              <a:buFont typeface="Wingdings" pitchFamily="2" charset="2"/>
              <a:buChar char="ü"/>
            </a:pPr>
            <a:r>
              <a:rPr lang="tr-TR" dirty="0" err="1" smtClean="0">
                <a:solidFill>
                  <a:schemeClr val="bg1"/>
                </a:solidFill>
              </a:rPr>
              <a:t>disparoni</a:t>
            </a:r>
            <a:r>
              <a:rPr lang="tr-TR" dirty="0" smtClean="0">
                <a:solidFill>
                  <a:schemeClr val="bg1"/>
                </a:solidFill>
              </a:rPr>
              <a:t> % 25- 40</a:t>
            </a:r>
          </a:p>
          <a:p>
            <a:pPr>
              <a:buFont typeface="Wingdings" pitchFamily="2" charset="2"/>
              <a:buChar char="ü"/>
            </a:pPr>
            <a:r>
              <a:rPr lang="tr-TR" dirty="0" err="1" smtClean="0">
                <a:solidFill>
                  <a:schemeClr val="bg1"/>
                </a:solidFill>
              </a:rPr>
              <a:t>menstrüel</a:t>
            </a:r>
            <a:r>
              <a:rPr lang="tr-TR" dirty="0" smtClean="0">
                <a:solidFill>
                  <a:schemeClr val="bg1"/>
                </a:solidFill>
              </a:rPr>
              <a:t> düzensizlik % 10-20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solidFill>
                  <a:schemeClr val="bg1"/>
                </a:solidFill>
              </a:rPr>
              <a:t>siklik </a:t>
            </a:r>
            <a:r>
              <a:rPr lang="tr-TR" dirty="0" err="1">
                <a:solidFill>
                  <a:schemeClr val="bg1"/>
                </a:solidFill>
              </a:rPr>
              <a:t>dizüri</a:t>
            </a:r>
            <a:r>
              <a:rPr lang="tr-TR" dirty="0">
                <a:solidFill>
                  <a:schemeClr val="bg1"/>
                </a:solidFill>
              </a:rPr>
              <a:t> - </a:t>
            </a:r>
            <a:r>
              <a:rPr lang="tr-TR" dirty="0" err="1" smtClean="0">
                <a:solidFill>
                  <a:schemeClr val="bg1"/>
                </a:solidFill>
              </a:rPr>
              <a:t>hematüri</a:t>
            </a:r>
            <a:r>
              <a:rPr lang="tr-TR" dirty="0" smtClean="0">
                <a:solidFill>
                  <a:schemeClr val="bg1"/>
                </a:solidFill>
              </a:rPr>
              <a:t> % 1-2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solidFill>
                  <a:schemeClr val="bg1"/>
                </a:solidFill>
              </a:rPr>
              <a:t>siklik </a:t>
            </a:r>
            <a:r>
              <a:rPr lang="tr-TR" dirty="0" err="1">
                <a:solidFill>
                  <a:schemeClr val="bg1"/>
                </a:solidFill>
              </a:rPr>
              <a:t>rektal</a:t>
            </a:r>
            <a:r>
              <a:rPr lang="tr-TR" dirty="0">
                <a:solidFill>
                  <a:schemeClr val="bg1"/>
                </a:solidFill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kanama % 1</a:t>
            </a:r>
          </a:p>
          <a:p>
            <a:pPr>
              <a:buFont typeface="Wingdings" pitchFamily="2" charset="2"/>
              <a:buChar char="ü"/>
            </a:pPr>
            <a:endParaRPr lang="tr-TR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Ayırıcı Tanı - IBS ve </a:t>
            </a:r>
            <a:r>
              <a:rPr lang="tr-TR" dirty="0" err="1" smtClean="0">
                <a:solidFill>
                  <a:schemeClr val="bg1"/>
                </a:solidFill>
              </a:rPr>
              <a:t>Interstisiyel</a:t>
            </a:r>
            <a:r>
              <a:rPr lang="tr-TR" dirty="0" smtClean="0">
                <a:solidFill>
                  <a:schemeClr val="bg1"/>
                </a:solidFill>
              </a:rPr>
              <a:t> Sistit</a:t>
            </a:r>
            <a:endParaRPr lang="tr-TR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2200" dirty="0" err="1" smtClean="0">
                <a:solidFill>
                  <a:schemeClr val="bg1"/>
                </a:solidFill>
              </a:rPr>
              <a:t>Eskenazi</a:t>
            </a:r>
            <a:r>
              <a:rPr lang="tr-TR" sz="2200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bg1"/>
                </a:solidFill>
              </a:rPr>
              <a:t>ve Warner, </a:t>
            </a:r>
            <a:r>
              <a:rPr lang="tr-TR" sz="2200" dirty="0" smtClean="0">
                <a:solidFill>
                  <a:schemeClr val="bg1"/>
                </a:solidFill>
              </a:rPr>
              <a:t>1997</a:t>
            </a:r>
            <a:endParaRPr lang="tr-TR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25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>
          <a:xfrm>
            <a:off x="1187450" y="188913"/>
            <a:ext cx="7499350" cy="6477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b="1" dirty="0" smtClean="0">
                <a:solidFill>
                  <a:srgbClr val="FFFF00"/>
                </a:solidFill>
              </a:rPr>
              <a:t>Tanısal Testler</a:t>
            </a:r>
            <a:endParaRPr lang="tr-TR" dirty="0" smtClean="0">
              <a:solidFill>
                <a:srgbClr val="FFFF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288" y="4868689"/>
            <a:ext cx="8424862" cy="1584647"/>
          </a:xfrm>
        </p:spPr>
        <p:txBody>
          <a:bodyPr>
            <a:normAutofit/>
          </a:bodyPr>
          <a:lstStyle/>
          <a:p>
            <a:pPr marL="342900" lvl="1" indent="-342900" eaLnBrk="1" hangingPunct="1">
              <a:buFontTx/>
              <a:buChar char="•"/>
            </a:pPr>
            <a:r>
              <a:rPr lang="tr-TR" sz="2400" dirty="0" smtClean="0">
                <a:solidFill>
                  <a:schemeClr val="bg1"/>
                </a:solidFill>
              </a:rPr>
              <a:t>Testler bilimsel kanıt, tıbbi risk (girişimsel ) ve maliyet - etkinlik açısından değerlendirilmelidir. </a:t>
            </a:r>
          </a:p>
          <a:p>
            <a:pPr marL="342900" lvl="1" indent="-342900" eaLnBrk="1" hangingPunct="1">
              <a:buFontTx/>
              <a:buChar char="•"/>
            </a:pPr>
            <a:r>
              <a:rPr lang="tr-TR" sz="2400" dirty="0" smtClean="0">
                <a:solidFill>
                  <a:schemeClr val="bg1"/>
                </a:solidFill>
              </a:rPr>
              <a:t>Klinik yaklaşımımızı değiştirmeyecek testler istenmemeli. </a:t>
            </a: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81075"/>
            <a:ext cx="864235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19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FF00"/>
                </a:solidFill>
              </a:rPr>
              <a:t>Endometriosis</a:t>
            </a:r>
            <a:r>
              <a:rPr lang="tr-TR" dirty="0">
                <a:solidFill>
                  <a:srgbClr val="FFFF00"/>
                </a:solidFill>
              </a:rPr>
              <a:t> Tanısı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sz="3600" dirty="0" smtClean="0">
                <a:solidFill>
                  <a:srgbClr val="FFFF00"/>
                </a:solidFill>
              </a:rPr>
              <a:t>Fizik Muayene</a:t>
            </a:r>
          </a:p>
          <a:p>
            <a:pPr marL="0" indent="0">
              <a:buNone/>
            </a:pPr>
            <a:endParaRPr lang="tr-TR" sz="3600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tr-TR" sz="2800" dirty="0" err="1">
                <a:solidFill>
                  <a:schemeClr val="bg1"/>
                </a:solidFill>
              </a:rPr>
              <a:t>Pelvik</a:t>
            </a:r>
            <a:r>
              <a:rPr lang="tr-TR" sz="2800" dirty="0">
                <a:solidFill>
                  <a:schemeClr val="bg1"/>
                </a:solidFill>
              </a:rPr>
              <a:t> hassasiyet, </a:t>
            </a:r>
            <a:r>
              <a:rPr lang="tr-TR" sz="2800" dirty="0" err="1">
                <a:solidFill>
                  <a:schemeClr val="bg1"/>
                </a:solidFill>
              </a:rPr>
              <a:t>fikse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retrovert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uterus</a:t>
            </a:r>
            <a:r>
              <a:rPr lang="tr-TR" sz="2800" dirty="0">
                <a:solidFill>
                  <a:schemeClr val="bg1"/>
                </a:solidFill>
              </a:rPr>
              <a:t>, </a:t>
            </a:r>
            <a:r>
              <a:rPr lang="tr-TR" sz="2800" dirty="0" smtClean="0">
                <a:solidFill>
                  <a:schemeClr val="bg1"/>
                </a:solidFill>
              </a:rPr>
              <a:t>hassas ve </a:t>
            </a:r>
            <a:r>
              <a:rPr lang="tr-TR" sz="2800" dirty="0" err="1">
                <a:solidFill>
                  <a:schemeClr val="bg1"/>
                </a:solidFill>
              </a:rPr>
              <a:t>nodüler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uterosakral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ligamentler</a:t>
            </a:r>
            <a:r>
              <a:rPr lang="tr-TR" sz="2800" dirty="0" smtClean="0">
                <a:solidFill>
                  <a:schemeClr val="bg1"/>
                </a:solidFill>
              </a:rPr>
              <a:t>, </a:t>
            </a:r>
            <a:r>
              <a:rPr lang="tr-TR" sz="2800" dirty="0" err="1" smtClean="0">
                <a:solidFill>
                  <a:schemeClr val="bg1"/>
                </a:solidFill>
              </a:rPr>
              <a:t>vaginal</a:t>
            </a:r>
            <a:r>
              <a:rPr lang="tr-TR" sz="2800" dirty="0" smtClean="0">
                <a:solidFill>
                  <a:schemeClr val="bg1"/>
                </a:solidFill>
              </a:rPr>
              <a:t> lezyonlar. </a:t>
            </a:r>
          </a:p>
          <a:p>
            <a:pPr>
              <a:buFont typeface="Wingdings" pitchFamily="2" charset="2"/>
              <a:buChar char="ü"/>
            </a:pPr>
            <a:endParaRPr lang="tr-TR" sz="28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tr-TR" sz="2800" dirty="0" smtClean="0">
                <a:solidFill>
                  <a:schemeClr val="bg1"/>
                </a:solidFill>
              </a:rPr>
              <a:t>Fizik </a:t>
            </a:r>
            <a:r>
              <a:rPr lang="tr-TR" sz="2800" dirty="0">
                <a:solidFill>
                  <a:schemeClr val="bg1"/>
                </a:solidFill>
              </a:rPr>
              <a:t>muayenenin normal olması </a:t>
            </a:r>
            <a:r>
              <a:rPr lang="tr-TR" sz="2800" dirty="0" err="1">
                <a:solidFill>
                  <a:schemeClr val="bg1"/>
                </a:solidFill>
              </a:rPr>
              <a:t>endometriozis</a:t>
            </a:r>
            <a:r>
              <a:rPr lang="tr-TR" sz="2800" dirty="0">
                <a:solidFill>
                  <a:schemeClr val="bg1"/>
                </a:solidFill>
              </a:rPr>
              <a:t> varlığını ekarte </a:t>
            </a:r>
            <a:r>
              <a:rPr lang="tr-TR" sz="2800" dirty="0" smtClean="0">
                <a:solidFill>
                  <a:schemeClr val="bg1"/>
                </a:solidFill>
              </a:rPr>
              <a:t>ettirmez.</a:t>
            </a:r>
          </a:p>
          <a:p>
            <a:pPr>
              <a:buFont typeface="Wingdings" pitchFamily="2" charset="2"/>
              <a:buChar char="ü"/>
            </a:pPr>
            <a:endParaRPr lang="tr-TR" sz="28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tr-TR" sz="2800" dirty="0" smtClean="0">
                <a:solidFill>
                  <a:schemeClr val="bg1"/>
                </a:solidFill>
              </a:rPr>
              <a:t>Evre-4 </a:t>
            </a:r>
            <a:r>
              <a:rPr lang="tr-TR" sz="2800" dirty="0" err="1">
                <a:solidFill>
                  <a:schemeClr val="bg1"/>
                </a:solidFill>
              </a:rPr>
              <a:t>endometriozisli</a:t>
            </a:r>
            <a:r>
              <a:rPr lang="tr-TR" sz="2800" dirty="0">
                <a:solidFill>
                  <a:schemeClr val="bg1"/>
                </a:solidFill>
              </a:rPr>
              <a:t> olguların </a:t>
            </a:r>
            <a:r>
              <a:rPr lang="tr-TR" sz="2800" dirty="0" smtClean="0">
                <a:solidFill>
                  <a:schemeClr val="bg1"/>
                </a:solidFill>
              </a:rPr>
              <a:t>1/3 ünde </a:t>
            </a:r>
            <a:r>
              <a:rPr lang="tr-TR" sz="2800" dirty="0" err="1" smtClean="0">
                <a:solidFill>
                  <a:schemeClr val="bg1"/>
                </a:solidFill>
              </a:rPr>
              <a:t>pelvik</a:t>
            </a:r>
            <a:r>
              <a:rPr lang="tr-TR" sz="2800" dirty="0" smtClean="0">
                <a:solidFill>
                  <a:schemeClr val="bg1"/>
                </a:solidFill>
              </a:rPr>
              <a:t> muayenenin </a:t>
            </a:r>
            <a:r>
              <a:rPr lang="tr-TR" sz="2800" dirty="0" err="1" smtClean="0">
                <a:solidFill>
                  <a:schemeClr val="bg1"/>
                </a:solidFill>
              </a:rPr>
              <a:t>ayırd</a:t>
            </a:r>
            <a:r>
              <a:rPr lang="tr-TR" sz="2800" dirty="0" smtClean="0">
                <a:solidFill>
                  <a:schemeClr val="bg1"/>
                </a:solidFill>
              </a:rPr>
              <a:t> edici olmadığı gözlenmiştir.</a:t>
            </a:r>
          </a:p>
          <a:p>
            <a:pPr marL="0" indent="0">
              <a:buNone/>
            </a:pPr>
            <a:r>
              <a:rPr lang="tr-TR" sz="2400" dirty="0">
                <a:solidFill>
                  <a:schemeClr val="bg1"/>
                </a:solidFill>
              </a:rPr>
              <a:t>			</a:t>
            </a:r>
            <a:r>
              <a:rPr lang="it-IT" sz="2400" dirty="0">
                <a:solidFill>
                  <a:schemeClr val="bg1"/>
                </a:solidFill>
              </a:rPr>
              <a:t>Seracchioli </a:t>
            </a:r>
            <a:r>
              <a:rPr lang="it-IT" sz="2400" dirty="0" smtClean="0">
                <a:solidFill>
                  <a:schemeClr val="bg1"/>
                </a:solidFill>
              </a:rPr>
              <a:t> </a:t>
            </a:r>
            <a:r>
              <a:rPr lang="it-IT" sz="2400" dirty="0">
                <a:solidFill>
                  <a:schemeClr val="bg1"/>
                </a:solidFill>
              </a:rPr>
              <a:t>2008; </a:t>
            </a:r>
            <a:r>
              <a:rPr lang="it-IT" sz="2400" dirty="0" smtClean="0">
                <a:solidFill>
                  <a:schemeClr val="bg1"/>
                </a:solidFill>
              </a:rPr>
              <a:t>Luscombe </a:t>
            </a:r>
            <a:r>
              <a:rPr lang="it-IT" sz="2400" dirty="0">
                <a:solidFill>
                  <a:schemeClr val="bg1"/>
                </a:solidFill>
              </a:rPr>
              <a:t>2009</a:t>
            </a:r>
            <a:endParaRPr lang="tr-TR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tr-TR" sz="2800" dirty="0" smtClean="0">
                <a:solidFill>
                  <a:schemeClr val="bg1"/>
                </a:solidFill>
              </a:rPr>
              <a:t>Kanıtlı </a:t>
            </a:r>
            <a:r>
              <a:rPr lang="tr-TR" sz="2800" dirty="0" err="1" smtClean="0">
                <a:solidFill>
                  <a:schemeClr val="bg1"/>
                </a:solidFill>
              </a:rPr>
              <a:t>endometriosis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smtClean="0">
                <a:solidFill>
                  <a:schemeClr val="bg1"/>
                </a:solidFill>
              </a:rPr>
              <a:t>vakalarında %47 </a:t>
            </a:r>
            <a:r>
              <a:rPr lang="tr-TR" sz="2800" dirty="0">
                <a:solidFill>
                  <a:schemeClr val="bg1"/>
                </a:solidFill>
              </a:rPr>
              <a:t>normal PM</a:t>
            </a:r>
            <a:r>
              <a:rPr lang="tr-TR" sz="2800" dirty="0" smtClean="0">
                <a:solidFill>
                  <a:schemeClr val="bg1"/>
                </a:solidFill>
              </a:rPr>
              <a:t>..</a:t>
            </a:r>
          </a:p>
          <a:p>
            <a:pPr marL="0" indent="0">
              <a:buNone/>
            </a:pPr>
            <a:r>
              <a:rPr lang="tr-TR" sz="2100" dirty="0" smtClean="0">
                <a:solidFill>
                  <a:schemeClr val="bg1"/>
                </a:solidFill>
              </a:rPr>
              <a:t>					</a:t>
            </a:r>
            <a:r>
              <a:rPr lang="tr-TR" sz="2100" dirty="0" err="1" smtClean="0">
                <a:solidFill>
                  <a:schemeClr val="bg1"/>
                </a:solidFill>
              </a:rPr>
              <a:t>Nezhat</a:t>
            </a:r>
            <a:r>
              <a:rPr lang="tr-TR" sz="2100" dirty="0" smtClean="0">
                <a:solidFill>
                  <a:schemeClr val="bg1"/>
                </a:solidFill>
              </a:rPr>
              <a:t>  </a:t>
            </a:r>
            <a:r>
              <a:rPr lang="tr-TR" sz="2100" dirty="0">
                <a:solidFill>
                  <a:schemeClr val="bg1"/>
                </a:solidFill>
              </a:rPr>
              <a:t>C. </a:t>
            </a:r>
            <a:r>
              <a:rPr lang="tr-TR" sz="2100" dirty="0" smtClean="0">
                <a:solidFill>
                  <a:schemeClr val="bg1"/>
                </a:solidFill>
              </a:rPr>
              <a:t>1994</a:t>
            </a:r>
            <a:endParaRPr lang="tr-TR" sz="38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endParaRPr lang="tr-TR" sz="18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endParaRPr lang="tr-TR" sz="3600" dirty="0" smtClean="0">
              <a:solidFill>
                <a:schemeClr val="bg1"/>
              </a:solidFill>
            </a:endParaRPr>
          </a:p>
          <a:p>
            <a:endParaRPr lang="tr-TR" sz="2800" dirty="0">
              <a:solidFill>
                <a:schemeClr val="bg1"/>
              </a:solidFill>
            </a:endParaRPr>
          </a:p>
          <a:p>
            <a:endParaRPr lang="tr-TR" sz="2800" dirty="0">
              <a:solidFill>
                <a:schemeClr val="bg1"/>
              </a:solidFill>
            </a:endParaRPr>
          </a:p>
          <a:p>
            <a:endParaRPr lang="tr-TR" sz="2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0588543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FF00"/>
                </a:solidFill>
              </a:rPr>
              <a:t>Endometriosis</a:t>
            </a:r>
            <a:r>
              <a:rPr lang="tr-TR" dirty="0" smtClean="0">
                <a:solidFill>
                  <a:srgbClr val="FFFF00"/>
                </a:solidFill>
              </a:rPr>
              <a:t> - Tanı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Görüntüleme Yöntemleri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USG </a:t>
            </a:r>
            <a:r>
              <a:rPr lang="tr-TR" altLang="ko-KR" sz="2800" dirty="0" err="1" smtClean="0">
                <a:solidFill>
                  <a:schemeClr val="bg1"/>
                </a:solidFill>
              </a:rPr>
              <a:t>Endometrioma</a:t>
            </a:r>
            <a:r>
              <a:rPr lang="tr-TR" altLang="ko-KR" sz="2800" dirty="0" smtClean="0">
                <a:solidFill>
                  <a:schemeClr val="bg1"/>
                </a:solidFill>
              </a:rPr>
              <a:t> </a:t>
            </a:r>
            <a:r>
              <a:rPr lang="tr-TR" altLang="ko-KR" sz="2800" dirty="0">
                <a:solidFill>
                  <a:schemeClr val="bg1"/>
                </a:solidFill>
              </a:rPr>
              <a:t>- TVS : 84–100% </a:t>
            </a:r>
            <a:r>
              <a:rPr lang="tr-TR" altLang="ko-KR" sz="2800" dirty="0" err="1">
                <a:solidFill>
                  <a:schemeClr val="bg1"/>
                </a:solidFill>
              </a:rPr>
              <a:t>sensitif</a:t>
            </a:r>
            <a:r>
              <a:rPr lang="tr-TR" altLang="ko-KR" sz="2800" dirty="0">
                <a:solidFill>
                  <a:schemeClr val="bg1"/>
                </a:solidFill>
              </a:rPr>
              <a:t> &amp; 90–100% spesifik </a:t>
            </a:r>
            <a:r>
              <a:rPr lang="tr-TR" sz="1800" dirty="0" err="1" smtClean="0">
                <a:solidFill>
                  <a:srgbClr val="FFC000"/>
                </a:solidFill>
              </a:rPr>
              <a:t>Savelli</a:t>
            </a:r>
            <a:r>
              <a:rPr lang="tr-TR" sz="1800" dirty="0" smtClean="0">
                <a:solidFill>
                  <a:srgbClr val="FFC000"/>
                </a:solidFill>
              </a:rPr>
              <a:t> </a:t>
            </a:r>
            <a:r>
              <a:rPr lang="tr-TR" sz="1800" dirty="0">
                <a:solidFill>
                  <a:srgbClr val="FFC000"/>
                </a:solidFill>
              </a:rPr>
              <a:t>L. 2009</a:t>
            </a:r>
            <a:endParaRPr lang="tr-TR" sz="7200" dirty="0">
              <a:solidFill>
                <a:srgbClr val="FFC000"/>
              </a:solidFill>
            </a:endParaRPr>
          </a:p>
          <a:p>
            <a:pPr>
              <a:buClr>
                <a:srgbClr val="FF0000"/>
              </a:buClr>
              <a:buFontTx/>
              <a:buChar char="•"/>
              <a:tabLst>
                <a:tab pos="4032250" algn="l"/>
                <a:tab pos="4129088" algn="l"/>
              </a:tabLst>
            </a:pPr>
            <a:r>
              <a:rPr lang="tr-TR" sz="2800" dirty="0" err="1" smtClean="0">
                <a:solidFill>
                  <a:schemeClr val="bg1"/>
                </a:solidFill>
              </a:rPr>
              <a:t>Transvajinal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>
                <a:solidFill>
                  <a:schemeClr val="bg1"/>
                </a:solidFill>
              </a:rPr>
              <a:t>(</a:t>
            </a:r>
            <a:r>
              <a:rPr lang="tr-TR" sz="2800" dirty="0" smtClean="0">
                <a:solidFill>
                  <a:schemeClr val="bg1"/>
                </a:solidFill>
              </a:rPr>
              <a:t>TVS)&gt; </a:t>
            </a:r>
            <a:r>
              <a:rPr lang="tr-TR" sz="2800" dirty="0" err="1" smtClean="0">
                <a:solidFill>
                  <a:schemeClr val="bg1"/>
                </a:solidFill>
              </a:rPr>
              <a:t>Transabdominal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>
                <a:solidFill>
                  <a:schemeClr val="bg1"/>
                </a:solidFill>
              </a:rPr>
              <a:t>USG </a:t>
            </a:r>
            <a:endParaRPr lang="tr-TR" sz="3600" dirty="0" smtClean="0">
              <a:solidFill>
                <a:schemeClr val="bg1"/>
              </a:solidFill>
            </a:endParaRPr>
          </a:p>
          <a:p>
            <a:pPr>
              <a:buClr>
                <a:srgbClr val="FF0000"/>
              </a:buClr>
              <a:buFontTx/>
              <a:buChar char="•"/>
              <a:tabLst>
                <a:tab pos="4032250" algn="l"/>
                <a:tab pos="4129088" algn="l"/>
              </a:tabLst>
            </a:pPr>
            <a:r>
              <a:rPr lang="tr-TR" sz="2800" dirty="0" smtClean="0">
                <a:solidFill>
                  <a:schemeClr val="bg1"/>
                </a:solidFill>
              </a:rPr>
              <a:t>3D USG </a:t>
            </a:r>
            <a:r>
              <a:rPr lang="tr-TR" sz="2800" dirty="0" err="1" smtClean="0">
                <a:solidFill>
                  <a:schemeClr val="bg1"/>
                </a:solidFill>
              </a:rPr>
              <a:t>nin</a:t>
            </a:r>
            <a:r>
              <a:rPr lang="tr-TR" sz="2800" dirty="0" smtClean="0">
                <a:solidFill>
                  <a:schemeClr val="bg1"/>
                </a:solidFill>
              </a:rPr>
              <a:t> değeri belirgin değil. </a:t>
            </a:r>
            <a:r>
              <a:rPr lang="tr-TR" sz="1800" dirty="0" err="1" smtClean="0">
                <a:solidFill>
                  <a:srgbClr val="FFC000"/>
                </a:solidFill>
              </a:rPr>
              <a:t>Pascual</a:t>
            </a:r>
            <a:r>
              <a:rPr lang="tr-TR" sz="1800" dirty="0" smtClean="0">
                <a:solidFill>
                  <a:srgbClr val="FFC000"/>
                </a:solidFill>
              </a:rPr>
              <a:t> 2010</a:t>
            </a:r>
          </a:p>
          <a:p>
            <a:pPr>
              <a:buClr>
                <a:srgbClr val="FF0000"/>
              </a:buClr>
              <a:buFontTx/>
              <a:buChar char="•"/>
              <a:tabLst>
                <a:tab pos="4032250" algn="l"/>
                <a:tab pos="4129088" algn="l"/>
              </a:tabLst>
            </a:pPr>
            <a:r>
              <a:rPr lang="tr-TR" sz="2800" dirty="0" err="1" smtClean="0">
                <a:solidFill>
                  <a:schemeClr val="bg1"/>
                </a:solidFill>
              </a:rPr>
              <a:t>Transrektal</a:t>
            </a:r>
            <a:r>
              <a:rPr lang="tr-TR" sz="2800" dirty="0" smtClean="0">
                <a:solidFill>
                  <a:schemeClr val="bg1"/>
                </a:solidFill>
              </a:rPr>
              <a:t> USG – </a:t>
            </a:r>
            <a:r>
              <a:rPr lang="tr-TR" sz="2800" dirty="0" err="1" smtClean="0">
                <a:solidFill>
                  <a:schemeClr val="bg1"/>
                </a:solidFill>
              </a:rPr>
              <a:t>Ekstraperitoneal</a:t>
            </a:r>
            <a:r>
              <a:rPr lang="tr-TR" sz="2800" dirty="0" smtClean="0">
                <a:solidFill>
                  <a:schemeClr val="bg1"/>
                </a:solidFill>
              </a:rPr>
              <a:t> / derin </a:t>
            </a:r>
            <a:r>
              <a:rPr lang="tr-TR" sz="2800" dirty="0" err="1" smtClean="0">
                <a:solidFill>
                  <a:schemeClr val="bg1"/>
                </a:solidFill>
              </a:rPr>
              <a:t>endometriosis</a:t>
            </a:r>
            <a:endParaRPr lang="tr-TR" sz="2800" dirty="0" smtClean="0">
              <a:solidFill>
                <a:schemeClr val="bg1"/>
              </a:solidFill>
            </a:endParaRPr>
          </a:p>
          <a:p>
            <a:pPr>
              <a:buClr>
                <a:srgbClr val="FF0000"/>
              </a:buClr>
              <a:buFontTx/>
              <a:buChar char="•"/>
              <a:tabLst>
                <a:tab pos="4032250" algn="l"/>
                <a:tab pos="4129088" algn="l"/>
              </a:tabLst>
            </a:pPr>
            <a:r>
              <a:rPr lang="tr-TR" sz="2800" dirty="0" smtClean="0">
                <a:solidFill>
                  <a:schemeClr val="bg1"/>
                </a:solidFill>
              </a:rPr>
              <a:t>MRI </a:t>
            </a:r>
            <a:r>
              <a:rPr lang="tr-TR" sz="2800" dirty="0" err="1" smtClean="0">
                <a:solidFill>
                  <a:schemeClr val="bg1"/>
                </a:solidFill>
              </a:rPr>
              <a:t>sens</a:t>
            </a:r>
            <a:r>
              <a:rPr lang="tr-TR" sz="2800" dirty="0" smtClean="0">
                <a:solidFill>
                  <a:schemeClr val="bg1"/>
                </a:solidFill>
              </a:rPr>
              <a:t>. </a:t>
            </a:r>
            <a:r>
              <a:rPr lang="tr-TR" sz="2800" dirty="0">
                <a:solidFill>
                  <a:schemeClr val="bg1"/>
                </a:solidFill>
              </a:rPr>
              <a:t>%86, </a:t>
            </a:r>
            <a:r>
              <a:rPr lang="tr-TR" sz="2800" dirty="0" err="1" smtClean="0">
                <a:solidFill>
                  <a:schemeClr val="bg1"/>
                </a:solidFill>
              </a:rPr>
              <a:t>spes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>
                <a:solidFill>
                  <a:schemeClr val="bg1"/>
                </a:solidFill>
              </a:rPr>
              <a:t>%</a:t>
            </a:r>
            <a:r>
              <a:rPr lang="tr-TR" sz="2800" dirty="0" smtClean="0">
                <a:solidFill>
                  <a:schemeClr val="bg1"/>
                </a:solidFill>
              </a:rPr>
              <a:t>75 yüksek </a:t>
            </a:r>
            <a:r>
              <a:rPr lang="tr-TR" sz="2800" dirty="0">
                <a:solidFill>
                  <a:schemeClr val="bg1"/>
                </a:solidFill>
              </a:rPr>
              <a:t>maliyeti </a:t>
            </a:r>
            <a:r>
              <a:rPr lang="tr-TR" sz="1800" dirty="0" err="1" smtClean="0">
                <a:solidFill>
                  <a:srgbClr val="FFC000"/>
                </a:solidFill>
              </a:rPr>
              <a:t>Stratton</a:t>
            </a:r>
            <a:r>
              <a:rPr lang="tr-TR" sz="1800" dirty="0" smtClean="0">
                <a:solidFill>
                  <a:srgbClr val="FFC000"/>
                </a:solidFill>
              </a:rPr>
              <a:t> 2003</a:t>
            </a:r>
            <a:endParaRPr lang="tr-TR" sz="2800" dirty="0" smtClean="0">
              <a:solidFill>
                <a:srgbClr val="FFC000"/>
              </a:solidFill>
            </a:endParaRPr>
          </a:p>
          <a:p>
            <a:pPr>
              <a:buClr>
                <a:srgbClr val="FF0000"/>
              </a:buClr>
              <a:buFontTx/>
              <a:buChar char="•"/>
              <a:tabLst>
                <a:tab pos="4032250" algn="l"/>
                <a:tab pos="4129088" algn="l"/>
              </a:tabLst>
            </a:pPr>
            <a:r>
              <a:rPr lang="tr-TR" sz="2800" dirty="0" smtClean="0">
                <a:solidFill>
                  <a:schemeClr val="bg1"/>
                </a:solidFill>
              </a:rPr>
              <a:t>Diğer ( </a:t>
            </a:r>
            <a:r>
              <a:rPr lang="tr-TR" sz="2800" dirty="0" err="1" smtClean="0">
                <a:solidFill>
                  <a:schemeClr val="bg1"/>
                </a:solidFill>
              </a:rPr>
              <a:t>sistoskopi</a:t>
            </a:r>
            <a:r>
              <a:rPr lang="tr-TR" sz="2800" dirty="0" smtClean="0">
                <a:solidFill>
                  <a:schemeClr val="bg1"/>
                </a:solidFill>
              </a:rPr>
              <a:t>, </a:t>
            </a:r>
            <a:r>
              <a:rPr lang="tr-TR" sz="2800" dirty="0" err="1" smtClean="0">
                <a:solidFill>
                  <a:schemeClr val="bg1"/>
                </a:solidFill>
              </a:rPr>
              <a:t>kolonoskopi</a:t>
            </a:r>
            <a:r>
              <a:rPr lang="tr-TR" sz="2800" dirty="0" smtClean="0">
                <a:solidFill>
                  <a:schemeClr val="bg1"/>
                </a:solidFill>
              </a:rPr>
              <a:t> vs..)</a:t>
            </a:r>
            <a:endParaRPr lang="tr-T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8794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117" name="Group 13"/>
          <p:cNvGrpSpPr>
            <a:grpSpLocks/>
          </p:cNvGrpSpPr>
          <p:nvPr/>
        </p:nvGrpSpPr>
        <p:grpSpPr bwMode="auto">
          <a:xfrm>
            <a:off x="179388" y="188913"/>
            <a:ext cx="8785225" cy="6561136"/>
            <a:chOff x="113" y="119"/>
            <a:chExt cx="5534" cy="4133"/>
          </a:xfrm>
        </p:grpSpPr>
        <p:sp>
          <p:nvSpPr>
            <p:cNvPr id="175108" name="Rectangle 2"/>
            <p:cNvSpPr>
              <a:spLocks noChangeArrowheads="1"/>
            </p:cNvSpPr>
            <p:nvPr/>
          </p:nvSpPr>
          <p:spPr bwMode="auto">
            <a:xfrm>
              <a:off x="158" y="164"/>
              <a:ext cx="2404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tr-TR" sz="2800">
                  <a:solidFill>
                    <a:schemeClr val="tx2"/>
                  </a:solidFill>
                </a:rPr>
                <a:t>Endometrioma</a:t>
              </a:r>
            </a:p>
          </p:txBody>
        </p:sp>
        <p:sp>
          <p:nvSpPr>
            <p:cNvPr id="73731" name="Rectangle 3"/>
            <p:cNvSpPr>
              <a:spLocks noChangeArrowheads="1"/>
            </p:cNvSpPr>
            <p:nvPr/>
          </p:nvSpPr>
          <p:spPr bwMode="auto">
            <a:xfrm>
              <a:off x="113" y="709"/>
              <a:ext cx="5489" cy="3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533400" indent="-342900">
                <a:lnSpc>
                  <a:spcPct val="80000"/>
                </a:lnSpc>
                <a:spcBef>
                  <a:spcPct val="20000"/>
                </a:spcBef>
                <a:buClr>
                  <a:srgbClr val="FF0000"/>
                </a:buClr>
                <a:buFontTx/>
                <a:buChar char="•"/>
              </a:pPr>
              <a:endParaRPr lang="tr-TR" sz="1200"/>
            </a:p>
          </p:txBody>
        </p:sp>
        <p:sp>
          <p:nvSpPr>
            <p:cNvPr id="175110" name="Rectangle 6"/>
            <p:cNvSpPr>
              <a:spLocks noChangeArrowheads="1"/>
            </p:cNvSpPr>
            <p:nvPr/>
          </p:nvSpPr>
          <p:spPr bwMode="auto">
            <a:xfrm>
              <a:off x="113" y="890"/>
              <a:ext cx="2540" cy="29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Tx/>
                <a:buChar char="•"/>
              </a:pPr>
              <a:r>
                <a:rPr lang="tr-TR" dirty="0" err="1">
                  <a:solidFill>
                    <a:srgbClr val="FFFF00"/>
                  </a:solidFill>
                  <a:sym typeface="Wingdings" pitchFamily="2" charset="2"/>
                </a:rPr>
                <a:t>Yüzeyel</a:t>
              </a:r>
              <a:r>
                <a:rPr lang="tr-TR" dirty="0">
                  <a:solidFill>
                    <a:srgbClr val="FFFF00"/>
                  </a:solidFill>
                  <a:sym typeface="Wingdings" pitchFamily="2" charset="2"/>
                </a:rPr>
                <a:t> </a:t>
              </a:r>
            </a:p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 typeface="Wingdings" pitchFamily="2" charset="2"/>
                <a:buChar char="ü"/>
              </a:pPr>
              <a:endParaRPr lang="tr-TR" dirty="0">
                <a:solidFill>
                  <a:schemeClr val="bg1"/>
                </a:solidFill>
                <a:sym typeface="Wingdings" pitchFamily="2" charset="2"/>
              </a:endParaRPr>
            </a:p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 typeface="Wingdings" pitchFamily="2" charset="2"/>
                <a:buChar char="ü"/>
              </a:pPr>
              <a:r>
                <a:rPr lang="tr-TR" dirty="0" err="1">
                  <a:solidFill>
                    <a:schemeClr val="bg1"/>
                  </a:solidFill>
                  <a:sym typeface="Wingdings" pitchFamily="2" charset="2"/>
                </a:rPr>
                <a:t>İnversiyon</a:t>
              </a:r>
              <a:r>
                <a:rPr lang="tr-TR" dirty="0">
                  <a:solidFill>
                    <a:schemeClr val="bg1"/>
                  </a:solidFill>
                  <a:sym typeface="Wingdings" pitchFamily="2" charset="2"/>
                </a:rPr>
                <a:t>, </a:t>
              </a:r>
              <a:r>
                <a:rPr lang="tr-TR" dirty="0" err="1">
                  <a:solidFill>
                    <a:schemeClr val="bg1"/>
                  </a:solidFill>
                  <a:sym typeface="Wingdings" pitchFamily="2" charset="2"/>
                </a:rPr>
                <a:t>invajinasyon</a:t>
              </a:r>
              <a:r>
                <a:rPr lang="tr-TR" dirty="0">
                  <a:solidFill>
                    <a:schemeClr val="bg1"/>
                  </a:solidFill>
                  <a:sym typeface="Wingdings" pitchFamily="2" charset="2"/>
                </a:rPr>
                <a:t>, </a:t>
              </a:r>
              <a:r>
                <a:rPr lang="tr-TR" dirty="0" err="1">
                  <a:solidFill>
                    <a:schemeClr val="bg1"/>
                  </a:solidFill>
                  <a:sym typeface="Wingdings" pitchFamily="2" charset="2"/>
                </a:rPr>
                <a:t>psödokist</a:t>
              </a:r>
              <a:endParaRPr lang="tr-TR" dirty="0">
                <a:solidFill>
                  <a:schemeClr val="bg1"/>
                </a:solidFill>
                <a:sym typeface="Wingdings" pitchFamily="2" charset="2"/>
              </a:endParaRPr>
            </a:p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Tx/>
                <a:buChar char="•"/>
              </a:pPr>
              <a:endParaRPr lang="tr-TR" dirty="0">
                <a:solidFill>
                  <a:schemeClr val="bg1"/>
                </a:solidFill>
                <a:sym typeface="Wingdings" pitchFamily="2" charset="2"/>
              </a:endParaRPr>
            </a:p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Tx/>
                <a:buChar char="•"/>
              </a:pPr>
              <a:r>
                <a:rPr lang="tr-TR" dirty="0" err="1">
                  <a:solidFill>
                    <a:srgbClr val="FFFF00"/>
                  </a:solidFill>
                  <a:sym typeface="Wingdings" pitchFamily="2" charset="2"/>
                </a:rPr>
                <a:t>Metaplazi</a:t>
              </a:r>
              <a:endParaRPr lang="tr-TR" dirty="0">
                <a:solidFill>
                  <a:srgbClr val="FFFF00"/>
                </a:solidFill>
                <a:sym typeface="Wingdings" pitchFamily="2" charset="2"/>
              </a:endParaRPr>
            </a:p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Tx/>
                <a:buChar char="•"/>
              </a:pPr>
              <a:endParaRPr lang="tr-TR" dirty="0">
                <a:solidFill>
                  <a:schemeClr val="bg1"/>
                </a:solidFill>
              </a:endParaRPr>
            </a:p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Tx/>
                <a:buChar char="•"/>
              </a:pPr>
              <a:endParaRPr lang="tr-TR" dirty="0">
                <a:solidFill>
                  <a:schemeClr val="bg1"/>
                </a:solidFill>
              </a:endParaRPr>
            </a:p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Tx/>
                <a:buChar char="•"/>
              </a:pPr>
              <a:r>
                <a:rPr lang="tr-TR" dirty="0">
                  <a:solidFill>
                    <a:srgbClr val="FFFF00"/>
                  </a:solidFill>
                </a:rPr>
                <a:t>CL </a:t>
              </a:r>
            </a:p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 typeface="Wingdings" pitchFamily="2" charset="2"/>
                <a:buChar char="ü"/>
              </a:pPr>
              <a:endParaRPr lang="tr-TR" dirty="0">
                <a:solidFill>
                  <a:schemeClr val="bg1"/>
                </a:solidFill>
              </a:endParaRPr>
            </a:p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 typeface="Wingdings" pitchFamily="2" charset="2"/>
                <a:buChar char="ü"/>
              </a:pPr>
              <a:r>
                <a:rPr lang="tr-TR" dirty="0" err="1" smtClean="0">
                  <a:solidFill>
                    <a:schemeClr val="bg1"/>
                  </a:solidFill>
                </a:rPr>
                <a:t>Hemorajik</a:t>
              </a:r>
              <a:r>
                <a:rPr lang="tr-TR" smtClean="0">
                  <a:solidFill>
                    <a:schemeClr val="bg1"/>
                  </a:solidFill>
                </a:rPr>
                <a:t> CL </a:t>
              </a:r>
              <a:r>
                <a:rPr lang="tr-TR" dirty="0">
                  <a:solidFill>
                    <a:schemeClr val="bg1"/>
                  </a:solidFill>
                  <a:sym typeface="Wingdings" pitchFamily="2" charset="2"/>
                </a:rPr>
                <a:t> US / 3 ay / 2 yıl  %85 CH-</a:t>
              </a:r>
              <a:r>
                <a:rPr lang="tr-TR" dirty="0" err="1">
                  <a:solidFill>
                    <a:schemeClr val="bg1"/>
                  </a:solidFill>
                  <a:sym typeface="Wingdings" pitchFamily="2" charset="2"/>
                </a:rPr>
                <a:t>endometrioma</a:t>
              </a:r>
              <a:r>
                <a:rPr lang="tr-TR" dirty="0">
                  <a:solidFill>
                    <a:schemeClr val="bg1"/>
                  </a:solidFill>
                  <a:sym typeface="Wingdings" pitchFamily="2" charset="2"/>
                </a:rPr>
                <a:t> dönüşümü</a:t>
              </a:r>
              <a:r>
                <a:rPr lang="tr-TR" sz="3200" b="1" dirty="0">
                  <a:solidFill>
                    <a:schemeClr val="bg1"/>
                  </a:solidFill>
                  <a:sym typeface="Wingdings" pitchFamily="2" charset="2"/>
                </a:rPr>
                <a:t> </a:t>
              </a:r>
            </a:p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 typeface="Wingdings" pitchFamily="2" charset="2"/>
                <a:buNone/>
              </a:pPr>
              <a:r>
                <a:rPr lang="tr-TR" sz="2000" dirty="0">
                  <a:solidFill>
                    <a:schemeClr val="bg1"/>
                  </a:solidFill>
                  <a:sym typeface="Wingdings" pitchFamily="2" charset="2"/>
                </a:rPr>
                <a:t>	</a:t>
              </a:r>
            </a:p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 typeface="Wingdings" pitchFamily="2" charset="2"/>
                <a:buNone/>
              </a:pPr>
              <a:r>
                <a:rPr lang="tr-TR" sz="3200" dirty="0">
                  <a:solidFill>
                    <a:schemeClr val="bg1"/>
                  </a:solidFill>
                  <a:sym typeface="Wingdings" pitchFamily="2" charset="2"/>
                </a:rPr>
                <a:t>	</a:t>
              </a:r>
              <a:r>
                <a:rPr lang="tr-TR" sz="1400" dirty="0" err="1">
                  <a:solidFill>
                    <a:schemeClr val="bg1"/>
                  </a:solidFill>
                  <a:sym typeface="Wingdings" pitchFamily="2" charset="2"/>
                </a:rPr>
                <a:t>Vigano</a:t>
              </a:r>
              <a:r>
                <a:rPr lang="tr-TR" sz="1400" dirty="0">
                  <a:solidFill>
                    <a:schemeClr val="bg1"/>
                  </a:solidFill>
                  <a:sym typeface="Wingdings" pitchFamily="2" charset="2"/>
                </a:rPr>
                <a:t> &amp; </a:t>
              </a:r>
              <a:r>
                <a:rPr lang="tr-TR" sz="1400" dirty="0" err="1">
                  <a:solidFill>
                    <a:schemeClr val="bg1"/>
                  </a:solidFill>
                  <a:sym typeface="Wingdings" pitchFamily="2" charset="2"/>
                </a:rPr>
                <a:t>Vercellini</a:t>
              </a:r>
              <a:r>
                <a:rPr lang="tr-TR" sz="1400" dirty="0">
                  <a:solidFill>
                    <a:schemeClr val="bg1"/>
                  </a:solidFill>
                  <a:sym typeface="Wingdings" pitchFamily="2" charset="2"/>
                </a:rPr>
                <a:t> 2012</a:t>
              </a:r>
            </a:p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Tx/>
                <a:buChar char="•"/>
              </a:pPr>
              <a:endParaRPr lang="tr-TR" sz="2800" b="1" dirty="0">
                <a:sym typeface="Wingdings" pitchFamily="2" charset="2"/>
              </a:endParaRPr>
            </a:p>
          </p:txBody>
        </p:sp>
        <p:pic>
          <p:nvPicPr>
            <p:cNvPr id="175111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" y="119"/>
              <a:ext cx="2994" cy="38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5112" name="Text Box 8"/>
            <p:cNvSpPr txBox="1">
              <a:spLocks noChangeArrowheads="1"/>
            </p:cNvSpPr>
            <p:nvPr/>
          </p:nvSpPr>
          <p:spPr bwMode="auto">
            <a:xfrm>
              <a:off x="2699" y="1752"/>
              <a:ext cx="1406" cy="2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000" b="1">
                  <a:solidFill>
                    <a:schemeClr val="bg1"/>
                  </a:solidFill>
                </a:rPr>
                <a:t>Tipik hemorajik CL – Balık ağı görünümü</a:t>
              </a:r>
            </a:p>
          </p:txBody>
        </p:sp>
        <p:sp>
          <p:nvSpPr>
            <p:cNvPr id="175113" name="Text Box 9"/>
            <p:cNvSpPr txBox="1">
              <a:spLocks noChangeArrowheads="1"/>
            </p:cNvSpPr>
            <p:nvPr/>
          </p:nvSpPr>
          <p:spPr bwMode="auto">
            <a:xfrm>
              <a:off x="4195" y="1752"/>
              <a:ext cx="1407" cy="2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000" b="1">
                  <a:solidFill>
                    <a:schemeClr val="bg1"/>
                  </a:solidFill>
                </a:rPr>
                <a:t>8 gün sonra – pıhtı retraksiyonu, mixed kistik eko / anekoik yapı</a:t>
              </a:r>
            </a:p>
          </p:txBody>
        </p:sp>
        <p:sp>
          <p:nvSpPr>
            <p:cNvPr id="175114" name="Text Box 10"/>
            <p:cNvSpPr txBox="1">
              <a:spLocks noChangeArrowheads="1"/>
            </p:cNvSpPr>
            <p:nvPr/>
          </p:nvSpPr>
          <p:spPr bwMode="auto">
            <a:xfrm>
              <a:off x="2653" y="3612"/>
              <a:ext cx="1452" cy="3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000" b="1">
                  <a:solidFill>
                    <a:schemeClr val="bg1"/>
                  </a:solidFill>
                </a:rPr>
                <a:t>yoğun pıhtı retraksiyonu, intrakistik ekojenik alan / artmış anekoik içerik</a:t>
              </a:r>
            </a:p>
          </p:txBody>
        </p:sp>
        <p:sp>
          <p:nvSpPr>
            <p:cNvPr id="175115" name="Text Box 11"/>
            <p:cNvSpPr txBox="1">
              <a:spLocks noChangeArrowheads="1"/>
            </p:cNvSpPr>
            <p:nvPr/>
          </p:nvSpPr>
          <p:spPr bwMode="auto">
            <a:xfrm>
              <a:off x="4195" y="3702"/>
              <a:ext cx="1407" cy="2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000" b="1">
                  <a:solidFill>
                    <a:schemeClr val="bg1"/>
                  </a:solidFill>
                </a:rPr>
                <a:t>40 gün sonra – kanamalı CL zemininde tipik endometrioma</a:t>
              </a:r>
            </a:p>
          </p:txBody>
        </p:sp>
        <p:sp>
          <p:nvSpPr>
            <p:cNvPr id="175116" name="Text Box 12"/>
            <p:cNvSpPr txBox="1">
              <a:spLocks noChangeArrowheads="1"/>
            </p:cNvSpPr>
            <p:nvPr/>
          </p:nvSpPr>
          <p:spPr bwMode="auto">
            <a:xfrm>
              <a:off x="2653" y="4058"/>
              <a:ext cx="2631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400" dirty="0" err="1">
                  <a:solidFill>
                    <a:schemeClr val="bg1"/>
                  </a:solidFill>
                </a:rPr>
                <a:t>Vercellini</a:t>
              </a:r>
              <a:r>
                <a:rPr lang="tr-TR" sz="1400" dirty="0">
                  <a:solidFill>
                    <a:schemeClr val="bg1"/>
                  </a:solidFill>
                </a:rPr>
                <a:t> P. 2009 BJOG</a:t>
              </a:r>
            </a:p>
          </p:txBody>
        </p:sp>
      </p:grpSp>
      <p:sp>
        <p:nvSpPr>
          <p:cNvPr id="2" name="Metin kutusu 1"/>
          <p:cNvSpPr txBox="1"/>
          <p:nvPr/>
        </p:nvSpPr>
        <p:spPr>
          <a:xfrm>
            <a:off x="539552" y="529516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err="1" smtClean="0">
                <a:solidFill>
                  <a:srgbClr val="FFFF00"/>
                </a:solidFill>
              </a:rPr>
              <a:t>Endometrioma</a:t>
            </a:r>
            <a:r>
              <a:rPr lang="tr-TR" sz="2800" dirty="0" smtClean="0">
                <a:solidFill>
                  <a:srgbClr val="FFFF00"/>
                </a:solidFill>
              </a:rPr>
              <a:t> </a:t>
            </a:r>
            <a:endParaRPr lang="tr-TR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8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040" name="Group 16"/>
          <p:cNvGrpSpPr>
            <a:grpSpLocks/>
          </p:cNvGrpSpPr>
          <p:nvPr/>
        </p:nvGrpSpPr>
        <p:grpSpPr bwMode="auto">
          <a:xfrm>
            <a:off x="147638" y="404813"/>
            <a:ext cx="8816975" cy="6248400"/>
            <a:chOff x="93" y="255"/>
            <a:chExt cx="5554" cy="3936"/>
          </a:xfrm>
        </p:grpSpPr>
        <p:sp>
          <p:nvSpPr>
            <p:cNvPr id="129026" name="Rectangle 2"/>
            <p:cNvSpPr>
              <a:spLocks noChangeArrowheads="1"/>
            </p:cNvSpPr>
            <p:nvPr/>
          </p:nvSpPr>
          <p:spPr bwMode="auto">
            <a:xfrm>
              <a:off x="1383" y="255"/>
              <a:ext cx="2655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0" hangingPunct="0"/>
              <a:r>
                <a:rPr lang="tr-TR" sz="2800">
                  <a:solidFill>
                    <a:schemeClr val="tx2"/>
                  </a:solidFill>
                </a:rPr>
                <a:t>Tanı Örtüşmesi</a:t>
              </a:r>
            </a:p>
          </p:txBody>
        </p:sp>
        <p:sp>
          <p:nvSpPr>
            <p:cNvPr id="129027" name="Rectangle 3"/>
            <p:cNvSpPr>
              <a:spLocks noChangeArrowheads="1"/>
            </p:cNvSpPr>
            <p:nvPr/>
          </p:nvSpPr>
          <p:spPr bwMode="auto">
            <a:xfrm>
              <a:off x="93" y="935"/>
              <a:ext cx="2656" cy="1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 eaLnBrk="0" hangingPunct="0">
                <a:spcBef>
                  <a:spcPct val="20000"/>
                </a:spcBef>
              </a:pPr>
              <a:endParaRPr lang="tr-TR" b="1" dirty="0">
                <a:solidFill>
                  <a:schemeClr val="bg1"/>
                </a:solidFill>
              </a:endParaRPr>
            </a:p>
            <a:p>
              <a:pPr marL="342900" indent="-342900" eaLnBrk="0" hangingPunct="0">
                <a:spcBef>
                  <a:spcPct val="20000"/>
                </a:spcBef>
              </a:pPr>
              <a:r>
                <a:rPr lang="tr-TR" sz="1600" dirty="0">
                  <a:solidFill>
                    <a:schemeClr val="bg1"/>
                  </a:solidFill>
                </a:rPr>
                <a:t>Tanı          </a:t>
              </a:r>
              <a:r>
                <a:rPr lang="tr-TR" sz="1600" dirty="0" err="1">
                  <a:solidFill>
                    <a:schemeClr val="bg1"/>
                  </a:solidFill>
                </a:rPr>
                <a:t>Endo</a:t>
              </a:r>
              <a:r>
                <a:rPr lang="tr-TR" sz="1600" dirty="0">
                  <a:solidFill>
                    <a:schemeClr val="bg1"/>
                  </a:solidFill>
                </a:rPr>
                <a:t>     </a:t>
              </a:r>
              <a:r>
                <a:rPr lang="tr-TR" sz="1600" dirty="0" smtClean="0">
                  <a:solidFill>
                    <a:schemeClr val="bg1"/>
                  </a:solidFill>
                </a:rPr>
                <a:t>    </a:t>
              </a:r>
              <a:r>
                <a:rPr lang="tr-TR" sz="1600" dirty="0">
                  <a:solidFill>
                    <a:schemeClr val="bg1"/>
                  </a:solidFill>
                </a:rPr>
                <a:t>İS        İBS     </a:t>
              </a:r>
            </a:p>
            <a:p>
              <a:pPr marL="342900" indent="-342900" eaLnBrk="0" hangingPunct="0">
                <a:spcBef>
                  <a:spcPct val="20000"/>
                </a:spcBef>
              </a:pPr>
              <a:r>
                <a:rPr lang="tr-TR" sz="1600" dirty="0" err="1">
                  <a:solidFill>
                    <a:schemeClr val="bg1"/>
                  </a:solidFill>
                </a:rPr>
                <a:t>Endo</a:t>
              </a:r>
              <a:r>
                <a:rPr lang="tr-TR" sz="1600" dirty="0">
                  <a:solidFill>
                    <a:schemeClr val="bg1"/>
                  </a:solidFill>
                </a:rPr>
                <a:t> 	   -          32%     31%</a:t>
              </a:r>
            </a:p>
            <a:p>
              <a:pPr marL="342900" indent="-342900" eaLnBrk="0" hangingPunct="0">
                <a:spcBef>
                  <a:spcPct val="20000"/>
                </a:spcBef>
              </a:pPr>
              <a:r>
                <a:rPr lang="tr-TR" sz="1600" dirty="0">
                  <a:solidFill>
                    <a:schemeClr val="bg1"/>
                  </a:solidFill>
                </a:rPr>
                <a:t>İS 		 38%         -        28%</a:t>
              </a:r>
            </a:p>
            <a:p>
              <a:pPr marL="342900" indent="-342900" eaLnBrk="0" hangingPunct="0">
                <a:spcBef>
                  <a:spcPct val="20000"/>
                </a:spcBef>
              </a:pPr>
              <a:r>
                <a:rPr lang="tr-TR" sz="1600" dirty="0">
                  <a:solidFill>
                    <a:schemeClr val="bg1"/>
                  </a:solidFill>
                </a:rPr>
                <a:t>İBS 	</a:t>
              </a:r>
              <a:r>
                <a:rPr lang="tr-TR" sz="1600" dirty="0" smtClean="0">
                  <a:solidFill>
                    <a:schemeClr val="bg1"/>
                  </a:solidFill>
                </a:rPr>
                <a:t>             </a:t>
              </a:r>
              <a:r>
                <a:rPr lang="tr-TR" sz="1600" dirty="0">
                  <a:solidFill>
                    <a:schemeClr val="bg1"/>
                  </a:solidFill>
                </a:rPr>
                <a:t>41%      31%       -</a:t>
              </a:r>
            </a:p>
          </p:txBody>
        </p:sp>
        <p:sp>
          <p:nvSpPr>
            <p:cNvPr id="129028" name="Rectangle 4"/>
            <p:cNvSpPr>
              <a:spLocks noChangeArrowheads="1"/>
            </p:cNvSpPr>
            <p:nvPr/>
          </p:nvSpPr>
          <p:spPr bwMode="auto">
            <a:xfrm>
              <a:off x="3198" y="3702"/>
              <a:ext cx="1950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tr-TR" sz="1600" dirty="0">
                  <a:solidFill>
                    <a:schemeClr val="bg1"/>
                  </a:solidFill>
                  <a:cs typeface="Arial" charset="0"/>
                </a:rPr>
                <a:t> </a:t>
              </a:r>
              <a:r>
                <a:rPr lang="tr-TR" sz="1600" dirty="0" err="1">
                  <a:solidFill>
                    <a:schemeClr val="bg1"/>
                  </a:solidFill>
                  <a:cs typeface="Arial" charset="0"/>
                </a:rPr>
                <a:t>Droz</a:t>
              </a:r>
              <a:r>
                <a:rPr lang="tr-TR" sz="1600" dirty="0">
                  <a:solidFill>
                    <a:schemeClr val="bg1"/>
                  </a:solidFill>
                  <a:cs typeface="Arial" charset="0"/>
                </a:rPr>
                <a:t> &amp; </a:t>
              </a:r>
              <a:r>
                <a:rPr lang="tr-TR" sz="1600" dirty="0" err="1">
                  <a:solidFill>
                    <a:schemeClr val="bg1"/>
                  </a:solidFill>
                  <a:cs typeface="Arial" charset="0"/>
                </a:rPr>
                <a:t>Howard</a:t>
              </a:r>
              <a:r>
                <a:rPr lang="tr-TR" sz="1600" dirty="0">
                  <a:solidFill>
                    <a:schemeClr val="bg1"/>
                  </a:solidFill>
                  <a:cs typeface="Arial" charset="0"/>
                </a:rPr>
                <a:t>. JMIG 2011</a:t>
              </a:r>
            </a:p>
          </p:txBody>
        </p:sp>
        <p:sp>
          <p:nvSpPr>
            <p:cNvPr id="129029" name="Line 5"/>
            <p:cNvSpPr>
              <a:spLocks noChangeShapeType="1"/>
            </p:cNvSpPr>
            <p:nvPr/>
          </p:nvSpPr>
          <p:spPr bwMode="auto">
            <a:xfrm>
              <a:off x="113" y="1344"/>
              <a:ext cx="1996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129030" name="Line 6"/>
            <p:cNvSpPr>
              <a:spLocks noChangeShapeType="1"/>
            </p:cNvSpPr>
            <p:nvPr/>
          </p:nvSpPr>
          <p:spPr bwMode="auto">
            <a:xfrm>
              <a:off x="113" y="1888"/>
              <a:ext cx="1996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129031" name="Rectangle 7"/>
            <p:cNvSpPr>
              <a:spLocks noChangeArrowheads="1"/>
            </p:cNvSpPr>
            <p:nvPr/>
          </p:nvSpPr>
          <p:spPr bwMode="auto">
            <a:xfrm>
              <a:off x="113" y="817"/>
              <a:ext cx="2699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r-TR" dirty="0">
                  <a:solidFill>
                    <a:schemeClr val="bg1"/>
                  </a:solidFill>
                  <a:cs typeface="Arial" charset="0"/>
                </a:rPr>
                <a:t>Kronik </a:t>
              </a:r>
              <a:r>
                <a:rPr lang="tr-TR" dirty="0" err="1">
                  <a:solidFill>
                    <a:schemeClr val="bg1"/>
                  </a:solidFill>
                  <a:cs typeface="Arial" charset="0"/>
                </a:rPr>
                <a:t>pelvik</a:t>
              </a:r>
              <a:r>
                <a:rPr lang="tr-TR" dirty="0">
                  <a:solidFill>
                    <a:schemeClr val="bg1"/>
                  </a:solidFill>
                  <a:cs typeface="Arial" charset="0"/>
                </a:rPr>
                <a:t> ağrı - &gt;1 tanı olağan </a:t>
              </a:r>
            </a:p>
          </p:txBody>
        </p:sp>
        <p:sp>
          <p:nvSpPr>
            <p:cNvPr id="129037" name="Rectangle 13"/>
            <p:cNvSpPr>
              <a:spLocks noChangeArrowheads="1"/>
            </p:cNvSpPr>
            <p:nvPr/>
          </p:nvSpPr>
          <p:spPr bwMode="auto">
            <a:xfrm>
              <a:off x="2630" y="1098"/>
              <a:ext cx="3017" cy="2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 eaLnBrk="0" hangingPunct="0">
                <a:spcBef>
                  <a:spcPct val="20000"/>
                </a:spcBef>
                <a:buClr>
                  <a:srgbClr val="FF0000"/>
                </a:buClr>
                <a:buFont typeface="Wingdings" pitchFamily="2" charset="2"/>
                <a:buChar char="ü"/>
              </a:pPr>
              <a:r>
                <a:rPr lang="tr-TR" sz="2000" dirty="0">
                  <a:solidFill>
                    <a:schemeClr val="bg1"/>
                  </a:solidFill>
                </a:rPr>
                <a:t>Genel cerrah : anatomik sorun </a:t>
              </a:r>
            </a:p>
            <a:p>
              <a:pPr marL="342900" indent="-342900" eaLnBrk="0" hangingPunct="0">
                <a:spcBef>
                  <a:spcPct val="20000"/>
                </a:spcBef>
                <a:buClr>
                  <a:srgbClr val="FF3300"/>
                </a:buClr>
                <a:buFont typeface="Wingdings" pitchFamily="2" charset="2"/>
                <a:buChar char="ü"/>
              </a:pPr>
              <a:endParaRPr lang="tr-TR" sz="2000" dirty="0">
                <a:solidFill>
                  <a:schemeClr val="bg1"/>
                </a:solidFill>
              </a:endParaRPr>
            </a:p>
            <a:p>
              <a:pPr marL="342900" indent="-342900" eaLnBrk="0" hangingPunct="0">
                <a:spcBef>
                  <a:spcPct val="20000"/>
                </a:spcBef>
                <a:buClr>
                  <a:srgbClr val="FF3300"/>
                </a:buClr>
                <a:buFont typeface="Wingdings" pitchFamily="2" charset="2"/>
                <a:buChar char="ü"/>
              </a:pPr>
              <a:r>
                <a:rPr lang="tr-TR" sz="2000" dirty="0">
                  <a:solidFill>
                    <a:schemeClr val="bg1"/>
                  </a:solidFill>
                </a:rPr>
                <a:t>Jinekolog : </a:t>
              </a:r>
              <a:r>
                <a:rPr lang="tr-TR" sz="2000" dirty="0" err="1">
                  <a:solidFill>
                    <a:schemeClr val="bg1"/>
                  </a:solidFill>
                </a:rPr>
                <a:t>endometriosis</a:t>
              </a:r>
              <a:r>
                <a:rPr lang="tr-TR" sz="2000" dirty="0">
                  <a:solidFill>
                    <a:schemeClr val="bg1"/>
                  </a:solidFill>
                </a:rPr>
                <a:t> </a:t>
              </a:r>
            </a:p>
            <a:p>
              <a:pPr marL="342900" indent="-342900" eaLnBrk="0" hangingPunct="0">
                <a:spcBef>
                  <a:spcPct val="20000"/>
                </a:spcBef>
                <a:buClr>
                  <a:srgbClr val="FF3300"/>
                </a:buClr>
                <a:buFont typeface="Wingdings" pitchFamily="2" charset="2"/>
                <a:buChar char="ü"/>
              </a:pPr>
              <a:endParaRPr lang="tr-TR" sz="2000" dirty="0">
                <a:solidFill>
                  <a:schemeClr val="bg1"/>
                </a:solidFill>
              </a:endParaRPr>
            </a:p>
            <a:p>
              <a:pPr marL="342900" indent="-342900" eaLnBrk="0" hangingPunct="0">
                <a:spcBef>
                  <a:spcPct val="20000"/>
                </a:spcBef>
                <a:buClr>
                  <a:srgbClr val="FF3300"/>
                </a:buClr>
                <a:buFont typeface="Wingdings" pitchFamily="2" charset="2"/>
                <a:buChar char="ü"/>
              </a:pPr>
              <a:r>
                <a:rPr lang="tr-TR" sz="2000" dirty="0">
                  <a:solidFill>
                    <a:schemeClr val="bg1"/>
                  </a:solidFill>
                </a:rPr>
                <a:t>Ürolog : ağrılı mesane</a:t>
              </a:r>
            </a:p>
            <a:p>
              <a:pPr marL="342900" indent="-342900" eaLnBrk="0" hangingPunct="0">
                <a:spcBef>
                  <a:spcPct val="20000"/>
                </a:spcBef>
                <a:buClr>
                  <a:srgbClr val="FF3300"/>
                </a:buClr>
                <a:buFont typeface="Wingdings" pitchFamily="2" charset="2"/>
                <a:buChar char="ü"/>
              </a:pPr>
              <a:endParaRPr lang="tr-TR" sz="2000" dirty="0">
                <a:solidFill>
                  <a:schemeClr val="bg1"/>
                </a:solidFill>
              </a:endParaRPr>
            </a:p>
            <a:p>
              <a:pPr marL="342900" indent="-342900" eaLnBrk="0" hangingPunct="0">
                <a:spcBef>
                  <a:spcPct val="20000"/>
                </a:spcBef>
                <a:buClr>
                  <a:srgbClr val="FF3300"/>
                </a:buClr>
                <a:buFont typeface="Wingdings" pitchFamily="2" charset="2"/>
                <a:buChar char="ü"/>
              </a:pPr>
              <a:r>
                <a:rPr lang="tr-TR" sz="2000" dirty="0">
                  <a:solidFill>
                    <a:schemeClr val="bg1"/>
                  </a:solidFill>
                </a:rPr>
                <a:t>Nörolog : </a:t>
              </a:r>
              <a:r>
                <a:rPr lang="tr-TR" sz="2000" dirty="0" err="1">
                  <a:solidFill>
                    <a:schemeClr val="bg1"/>
                  </a:solidFill>
                </a:rPr>
                <a:t>nöropatik</a:t>
              </a:r>
              <a:r>
                <a:rPr lang="tr-TR" sz="2000" dirty="0">
                  <a:solidFill>
                    <a:schemeClr val="bg1"/>
                  </a:solidFill>
                </a:rPr>
                <a:t> ağrı</a:t>
              </a:r>
            </a:p>
            <a:p>
              <a:pPr marL="342900" indent="-342900" eaLnBrk="0" hangingPunct="0">
                <a:spcBef>
                  <a:spcPct val="20000"/>
                </a:spcBef>
                <a:buClr>
                  <a:srgbClr val="FF3300"/>
                </a:buClr>
                <a:buFont typeface="Wingdings" pitchFamily="2" charset="2"/>
                <a:buChar char="ü"/>
              </a:pPr>
              <a:endParaRPr lang="tr-TR" sz="2000" dirty="0">
                <a:solidFill>
                  <a:schemeClr val="bg1"/>
                </a:solidFill>
              </a:endParaRPr>
            </a:p>
            <a:p>
              <a:pPr marL="342900" indent="-342900" eaLnBrk="0" hangingPunct="0">
                <a:spcBef>
                  <a:spcPct val="20000"/>
                </a:spcBef>
                <a:buClr>
                  <a:srgbClr val="FF3300"/>
                </a:buClr>
                <a:buFont typeface="Wingdings" pitchFamily="2" charset="2"/>
                <a:buChar char="ü"/>
              </a:pPr>
              <a:r>
                <a:rPr lang="tr-TR" sz="2000" dirty="0">
                  <a:solidFill>
                    <a:schemeClr val="bg1"/>
                  </a:solidFill>
                </a:rPr>
                <a:t>Gastroenterolog : IBS</a:t>
              </a:r>
            </a:p>
            <a:p>
              <a:pPr marL="342900" indent="-342900" eaLnBrk="0" hangingPunct="0">
                <a:spcBef>
                  <a:spcPct val="20000"/>
                </a:spcBef>
                <a:buClr>
                  <a:srgbClr val="FF3300"/>
                </a:buClr>
                <a:buFont typeface="Wingdings" pitchFamily="2" charset="2"/>
                <a:buChar char="ü"/>
              </a:pPr>
              <a:endParaRPr lang="tr-TR" sz="2000" dirty="0">
                <a:solidFill>
                  <a:schemeClr val="bg1"/>
                </a:solidFill>
              </a:endParaRPr>
            </a:p>
            <a:p>
              <a:pPr marL="342900" indent="-342900" eaLnBrk="0" hangingPunct="0">
                <a:spcBef>
                  <a:spcPct val="20000"/>
                </a:spcBef>
                <a:buClr>
                  <a:srgbClr val="FF3300"/>
                </a:buClr>
                <a:buFont typeface="Wingdings" pitchFamily="2" charset="2"/>
                <a:buChar char="ü"/>
              </a:pPr>
              <a:r>
                <a:rPr lang="tr-TR" sz="2000" dirty="0">
                  <a:solidFill>
                    <a:schemeClr val="bg1"/>
                  </a:solidFill>
                </a:rPr>
                <a:t>Psikolog : çözümlenmemiş iç çatışmalar</a:t>
              </a:r>
            </a:p>
          </p:txBody>
        </p:sp>
        <p:pic>
          <p:nvPicPr>
            <p:cNvPr id="129039" name="Picture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2160"/>
              <a:ext cx="2449" cy="20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Metin kutusu 1"/>
          <p:cNvSpPr txBox="1"/>
          <p:nvPr/>
        </p:nvSpPr>
        <p:spPr>
          <a:xfrm>
            <a:off x="1835696" y="404813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FF00"/>
                </a:solidFill>
              </a:rPr>
              <a:t>Endometriosis</a:t>
            </a:r>
            <a:r>
              <a:rPr lang="tr-TR" sz="4000" dirty="0" smtClean="0">
                <a:solidFill>
                  <a:srgbClr val="FFFF00"/>
                </a:solidFill>
              </a:rPr>
              <a:t> - Tanı </a:t>
            </a:r>
            <a:endParaRPr lang="tr-TR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91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1561678"/>
            <a:ext cx="7896225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971600" y="548680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err="1" smtClean="0">
                <a:solidFill>
                  <a:srgbClr val="FFFF00"/>
                </a:solidFill>
              </a:rPr>
              <a:t>Endometriosis</a:t>
            </a:r>
            <a:r>
              <a:rPr lang="tr-TR" sz="3200" dirty="0" smtClean="0">
                <a:solidFill>
                  <a:srgbClr val="FFFF00"/>
                </a:solidFill>
              </a:rPr>
              <a:t> </a:t>
            </a:r>
            <a:r>
              <a:rPr lang="tr-TR" sz="3200" dirty="0" err="1" smtClean="0">
                <a:solidFill>
                  <a:srgbClr val="FFFF00"/>
                </a:solidFill>
              </a:rPr>
              <a:t>Revised</a:t>
            </a:r>
            <a:r>
              <a:rPr lang="tr-TR" sz="3200" dirty="0" smtClean="0">
                <a:solidFill>
                  <a:srgbClr val="FFFF00"/>
                </a:solidFill>
              </a:rPr>
              <a:t> AFS </a:t>
            </a:r>
            <a:r>
              <a:rPr lang="tr-TR" sz="3200" dirty="0" err="1" smtClean="0">
                <a:solidFill>
                  <a:srgbClr val="FFFF00"/>
                </a:solidFill>
              </a:rPr>
              <a:t>Classification</a:t>
            </a:r>
            <a:r>
              <a:rPr lang="tr-TR" sz="3200" dirty="0" smtClean="0">
                <a:solidFill>
                  <a:srgbClr val="FFFF00"/>
                </a:solidFill>
              </a:rPr>
              <a:t> ?</a:t>
            </a:r>
            <a:endParaRPr lang="tr-TR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6011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16" y="144735"/>
            <a:ext cx="8562156" cy="652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53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Başlık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dirty="0" err="1" smtClean="0">
                <a:solidFill>
                  <a:srgbClr val="FFFF00"/>
                </a:solidFill>
              </a:rPr>
              <a:t>Over</a:t>
            </a:r>
            <a:r>
              <a:rPr lang="tr-TR" dirty="0" smtClean="0">
                <a:solidFill>
                  <a:srgbClr val="FFFF00"/>
                </a:solidFill>
              </a:rPr>
              <a:t> Rezervi</a:t>
            </a:r>
          </a:p>
        </p:txBody>
      </p:sp>
      <p:sp>
        <p:nvSpPr>
          <p:cNvPr id="22533" name="3 İçerik Yer Tutucusu"/>
          <p:cNvSpPr>
            <a:spLocks noGrp="1"/>
          </p:cNvSpPr>
          <p:nvPr>
            <p:ph sz="quarter" idx="2"/>
          </p:nvPr>
        </p:nvSpPr>
        <p:spPr>
          <a:xfrm>
            <a:off x="218628" y="1412776"/>
            <a:ext cx="4497388" cy="5157787"/>
          </a:xfrm>
        </p:spPr>
        <p:txBody>
          <a:bodyPr/>
          <a:lstStyle/>
          <a:p>
            <a:pPr eaLnBrk="1" hangingPunct="1"/>
            <a:r>
              <a:rPr lang="tr-TR" sz="2800" dirty="0" smtClean="0">
                <a:solidFill>
                  <a:srgbClr val="F22ECD"/>
                </a:solidFill>
              </a:rPr>
              <a:t>ENDİKASYON</a:t>
            </a:r>
            <a:endParaRPr lang="tr-TR" sz="2000" dirty="0" smtClean="0">
              <a:solidFill>
                <a:srgbClr val="F22ECD"/>
              </a:solidFill>
            </a:endParaRPr>
          </a:p>
          <a:p>
            <a:pPr eaLnBrk="1" hangingPunct="1"/>
            <a:r>
              <a:rPr lang="tr-TR" sz="2000" dirty="0" smtClean="0">
                <a:solidFill>
                  <a:schemeClr val="bg1"/>
                </a:solidFill>
              </a:rPr>
              <a:t>&gt; 35 yaş </a:t>
            </a:r>
          </a:p>
          <a:p>
            <a:pPr eaLnBrk="1" hangingPunct="1"/>
            <a:r>
              <a:rPr lang="tr-TR" sz="2000" dirty="0" smtClean="0">
                <a:solidFill>
                  <a:schemeClr val="bg1"/>
                </a:solidFill>
              </a:rPr>
              <a:t>Açıklanamayan </a:t>
            </a:r>
            <a:r>
              <a:rPr lang="tr-TR" sz="2000" dirty="0" err="1" smtClean="0">
                <a:solidFill>
                  <a:schemeClr val="bg1"/>
                </a:solidFill>
              </a:rPr>
              <a:t>infertilite</a:t>
            </a:r>
            <a:r>
              <a:rPr lang="tr-TR" sz="2000" dirty="0" smtClean="0">
                <a:solidFill>
                  <a:schemeClr val="bg1"/>
                </a:solidFill>
              </a:rPr>
              <a:t> (yaştan bağımsız)</a:t>
            </a:r>
          </a:p>
          <a:p>
            <a:pPr eaLnBrk="1" hangingPunct="1"/>
            <a:r>
              <a:rPr lang="tr-TR" sz="2000" dirty="0" smtClean="0">
                <a:solidFill>
                  <a:schemeClr val="bg1"/>
                </a:solidFill>
              </a:rPr>
              <a:t>Geçirilmiş </a:t>
            </a:r>
            <a:r>
              <a:rPr lang="tr-TR" sz="2000" dirty="0" err="1" smtClean="0">
                <a:solidFill>
                  <a:schemeClr val="bg1"/>
                </a:solidFill>
              </a:rPr>
              <a:t>pelvik</a:t>
            </a:r>
            <a:r>
              <a:rPr lang="tr-TR" sz="2000" dirty="0" smtClean="0">
                <a:solidFill>
                  <a:schemeClr val="bg1"/>
                </a:solidFill>
              </a:rPr>
              <a:t> ve </a:t>
            </a:r>
            <a:r>
              <a:rPr lang="tr-TR" sz="2000" dirty="0" err="1" smtClean="0">
                <a:solidFill>
                  <a:schemeClr val="bg1"/>
                </a:solidFill>
              </a:rPr>
              <a:t>over</a:t>
            </a:r>
            <a:r>
              <a:rPr lang="tr-TR" sz="2000" dirty="0" smtClean="0">
                <a:solidFill>
                  <a:schemeClr val="bg1"/>
                </a:solidFill>
              </a:rPr>
              <a:t> cerrahisi</a:t>
            </a:r>
          </a:p>
          <a:p>
            <a:pPr eaLnBrk="1" hangingPunct="1"/>
            <a:r>
              <a:rPr lang="tr-TR" sz="2000" dirty="0" smtClean="0">
                <a:solidFill>
                  <a:schemeClr val="bg1"/>
                </a:solidFill>
              </a:rPr>
              <a:t>Tek </a:t>
            </a:r>
            <a:r>
              <a:rPr lang="tr-TR" sz="2000" dirty="0" err="1" smtClean="0">
                <a:solidFill>
                  <a:schemeClr val="bg1"/>
                </a:solidFill>
              </a:rPr>
              <a:t>over</a:t>
            </a:r>
            <a:endParaRPr lang="tr-TR" sz="20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tr-TR" sz="2000" dirty="0" smtClean="0">
                <a:solidFill>
                  <a:schemeClr val="bg1"/>
                </a:solidFill>
              </a:rPr>
              <a:t>Daha önce </a:t>
            </a:r>
            <a:r>
              <a:rPr lang="tr-TR" sz="2000" dirty="0" err="1" smtClean="0">
                <a:solidFill>
                  <a:schemeClr val="bg1"/>
                </a:solidFill>
              </a:rPr>
              <a:t>gonadotropin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stimulasyonuna</a:t>
            </a:r>
            <a:r>
              <a:rPr lang="tr-TR" sz="2000" dirty="0" smtClean="0">
                <a:solidFill>
                  <a:schemeClr val="bg1"/>
                </a:solidFill>
              </a:rPr>
              <a:t> kötü cevap </a:t>
            </a:r>
          </a:p>
          <a:p>
            <a:pPr eaLnBrk="1" hangingPunct="1"/>
            <a:r>
              <a:rPr lang="tr-TR" sz="2000" dirty="0" smtClean="0">
                <a:solidFill>
                  <a:schemeClr val="bg1"/>
                </a:solidFill>
              </a:rPr>
              <a:t>Ailede erken </a:t>
            </a:r>
            <a:r>
              <a:rPr lang="tr-TR" sz="2000" dirty="0" err="1" smtClean="0">
                <a:solidFill>
                  <a:schemeClr val="bg1"/>
                </a:solidFill>
              </a:rPr>
              <a:t>menapoz</a:t>
            </a:r>
            <a:r>
              <a:rPr lang="tr-TR" sz="2000" dirty="0" smtClean="0">
                <a:solidFill>
                  <a:schemeClr val="bg1"/>
                </a:solidFill>
              </a:rPr>
              <a:t> hikayesi</a:t>
            </a:r>
          </a:p>
          <a:p>
            <a:pPr eaLnBrk="1" hangingPunct="1"/>
            <a:r>
              <a:rPr lang="tr-TR" sz="2000" dirty="0" smtClean="0">
                <a:solidFill>
                  <a:schemeClr val="bg1"/>
                </a:solidFill>
              </a:rPr>
              <a:t>Yoğun Sigara içimi</a:t>
            </a:r>
          </a:p>
          <a:p>
            <a:pPr eaLnBrk="1" hangingPunct="1"/>
            <a:r>
              <a:rPr lang="tr-TR" sz="2000" dirty="0" smtClean="0">
                <a:solidFill>
                  <a:schemeClr val="bg1"/>
                </a:solidFill>
              </a:rPr>
              <a:t>Kemoterapi TR  öyküsü</a:t>
            </a:r>
          </a:p>
          <a:p>
            <a:pPr eaLnBrk="1" hangingPunct="1"/>
            <a:r>
              <a:rPr lang="tr-TR" sz="2000" dirty="0" smtClean="0">
                <a:solidFill>
                  <a:schemeClr val="bg1"/>
                </a:solidFill>
              </a:rPr>
              <a:t>DM, </a:t>
            </a:r>
            <a:r>
              <a:rPr lang="tr-TR" sz="2000" dirty="0" err="1" smtClean="0">
                <a:solidFill>
                  <a:schemeClr val="bg1"/>
                </a:solidFill>
              </a:rPr>
              <a:t>Otoimmün</a:t>
            </a:r>
            <a:r>
              <a:rPr lang="tr-TR" sz="2000" dirty="0" smtClean="0">
                <a:solidFill>
                  <a:schemeClr val="bg1"/>
                </a:solidFill>
              </a:rPr>
              <a:t> hastalık öyküsü</a:t>
            </a:r>
          </a:p>
        </p:txBody>
      </p:sp>
      <p:sp>
        <p:nvSpPr>
          <p:cNvPr id="22534" name="5 İçerik Yer Tutucusu"/>
          <p:cNvSpPr>
            <a:spLocks noGrp="1"/>
          </p:cNvSpPr>
          <p:nvPr>
            <p:ph sz="quarter" idx="4"/>
          </p:nvPr>
        </p:nvSpPr>
        <p:spPr>
          <a:xfrm>
            <a:off x="4571554" y="1367557"/>
            <a:ext cx="4536950" cy="5157787"/>
          </a:xfrm>
        </p:spPr>
        <p:txBody>
          <a:bodyPr>
            <a:normAutofit/>
          </a:bodyPr>
          <a:lstStyle/>
          <a:p>
            <a:pPr eaLnBrk="1" hangingPunct="1"/>
            <a:r>
              <a:rPr lang="tr-TR" sz="2800" dirty="0" smtClean="0">
                <a:solidFill>
                  <a:srgbClr val="F22ECD"/>
                </a:solidFill>
              </a:rPr>
              <a:t>TEST</a:t>
            </a:r>
            <a:endParaRPr lang="tr-TR" sz="2000" dirty="0" smtClean="0">
              <a:solidFill>
                <a:srgbClr val="F22ECD"/>
              </a:solidFill>
            </a:endParaRPr>
          </a:p>
          <a:p>
            <a:pPr eaLnBrk="1" hangingPunct="1"/>
            <a:r>
              <a:rPr lang="tr-TR" sz="2000" dirty="0" smtClean="0">
                <a:solidFill>
                  <a:srgbClr val="FFFF00"/>
                </a:solidFill>
              </a:rPr>
              <a:t>Kadın Yaşı</a:t>
            </a:r>
          </a:p>
          <a:p>
            <a:r>
              <a:rPr lang="tr-TR" sz="2000" dirty="0" err="1">
                <a:solidFill>
                  <a:srgbClr val="FFFF00"/>
                </a:solidFill>
              </a:rPr>
              <a:t>Antral</a:t>
            </a:r>
            <a:r>
              <a:rPr lang="tr-TR" sz="2000" dirty="0">
                <a:solidFill>
                  <a:srgbClr val="FFFF00"/>
                </a:solidFill>
              </a:rPr>
              <a:t> </a:t>
            </a:r>
            <a:r>
              <a:rPr lang="tr-TR" sz="2000" dirty="0" err="1">
                <a:solidFill>
                  <a:srgbClr val="FFFF00"/>
                </a:solidFill>
              </a:rPr>
              <a:t>Follikül</a:t>
            </a:r>
            <a:r>
              <a:rPr lang="tr-TR" sz="2000" dirty="0">
                <a:solidFill>
                  <a:srgbClr val="FFFF00"/>
                </a:solidFill>
              </a:rPr>
              <a:t> </a:t>
            </a:r>
            <a:r>
              <a:rPr lang="tr-TR" sz="2000" dirty="0" smtClean="0">
                <a:solidFill>
                  <a:srgbClr val="FFFF00"/>
                </a:solidFill>
              </a:rPr>
              <a:t>Sayısı</a:t>
            </a:r>
          </a:p>
          <a:p>
            <a:r>
              <a:rPr lang="tr-TR" sz="2000" dirty="0" smtClean="0">
                <a:solidFill>
                  <a:srgbClr val="FFFF00"/>
                </a:solidFill>
              </a:rPr>
              <a:t>Bazal FSH</a:t>
            </a:r>
          </a:p>
          <a:p>
            <a:pPr eaLnBrk="1" hangingPunct="1"/>
            <a:r>
              <a:rPr lang="tr-TR" sz="2000" dirty="0" smtClean="0">
                <a:solidFill>
                  <a:schemeClr val="bg1"/>
                </a:solidFill>
              </a:rPr>
              <a:t>Bazal E2</a:t>
            </a:r>
          </a:p>
          <a:p>
            <a:r>
              <a:rPr lang="tr-TR" sz="2000" dirty="0" err="1">
                <a:solidFill>
                  <a:srgbClr val="FFFF00"/>
                </a:solidFill>
              </a:rPr>
              <a:t>Antimullerian</a:t>
            </a:r>
            <a:r>
              <a:rPr lang="tr-TR" sz="2000" dirty="0">
                <a:solidFill>
                  <a:srgbClr val="FFFF00"/>
                </a:solidFill>
              </a:rPr>
              <a:t> Hormon (AMH)</a:t>
            </a:r>
          </a:p>
          <a:p>
            <a:r>
              <a:rPr lang="tr-TR" sz="2000" dirty="0">
                <a:solidFill>
                  <a:srgbClr val="FF0000"/>
                </a:solidFill>
              </a:rPr>
              <a:t>Önceki ART Cevabı</a:t>
            </a:r>
          </a:p>
          <a:p>
            <a:pPr eaLnBrk="1" hangingPunct="1"/>
            <a:r>
              <a:rPr lang="tr-TR" sz="2000" dirty="0" err="1" smtClean="0">
                <a:solidFill>
                  <a:schemeClr val="bg1"/>
                </a:solidFill>
              </a:rPr>
              <a:t>Inhibin</a:t>
            </a:r>
            <a:endParaRPr lang="tr-TR" sz="2000" dirty="0" smtClean="0">
              <a:solidFill>
                <a:schemeClr val="bg1"/>
              </a:solidFill>
            </a:endParaRPr>
          </a:p>
          <a:p>
            <a:pPr eaLnBrk="1" hangingPunct="1">
              <a:buClr>
                <a:schemeClr val="bg1"/>
              </a:buClr>
            </a:pPr>
            <a:r>
              <a:rPr lang="tr-TR" sz="2000" dirty="0" smtClean="0">
                <a:solidFill>
                  <a:srgbClr val="FFFF00"/>
                </a:solidFill>
              </a:rPr>
              <a:t> </a:t>
            </a:r>
            <a:r>
              <a:rPr lang="tr-TR" sz="2000" dirty="0" err="1" smtClean="0">
                <a:solidFill>
                  <a:schemeClr val="bg1"/>
                </a:solidFill>
              </a:rPr>
              <a:t>Ovarian</a:t>
            </a:r>
            <a:r>
              <a:rPr lang="tr-TR" sz="2000" dirty="0" smtClean="0">
                <a:solidFill>
                  <a:schemeClr val="bg1"/>
                </a:solidFill>
              </a:rPr>
              <a:t> Volüm</a:t>
            </a:r>
          </a:p>
          <a:p>
            <a:pPr eaLnBrk="1" hangingPunct="1"/>
            <a:r>
              <a:rPr lang="tr-TR" sz="2000" dirty="0" smtClean="0">
                <a:solidFill>
                  <a:schemeClr val="bg1"/>
                </a:solidFill>
              </a:rPr>
              <a:t>CC </a:t>
            </a:r>
            <a:r>
              <a:rPr lang="tr-TR" sz="2000" dirty="0" err="1" smtClean="0">
                <a:solidFill>
                  <a:schemeClr val="bg1"/>
                </a:solidFill>
              </a:rPr>
              <a:t>Stimülasyon</a:t>
            </a:r>
            <a:r>
              <a:rPr lang="tr-TR" sz="2000" dirty="0" smtClean="0">
                <a:solidFill>
                  <a:schemeClr val="bg1"/>
                </a:solidFill>
              </a:rPr>
              <a:t> Testi (CCCT, </a:t>
            </a:r>
            <a:r>
              <a:rPr lang="tr-TR" sz="2000" dirty="0" err="1" smtClean="0">
                <a:solidFill>
                  <a:schemeClr val="bg1"/>
                </a:solidFill>
              </a:rPr>
              <a:t>Clomifen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Citrat</a:t>
            </a:r>
            <a:r>
              <a:rPr lang="tr-TR" sz="2000" dirty="0" smtClean="0">
                <a:solidFill>
                  <a:schemeClr val="bg1"/>
                </a:solidFill>
              </a:rPr>
              <a:t> Challenge Test)</a:t>
            </a:r>
          </a:p>
          <a:p>
            <a:pPr eaLnBrk="1" hangingPunct="1"/>
            <a:r>
              <a:rPr lang="tr-TR" sz="2000" dirty="0" smtClean="0">
                <a:solidFill>
                  <a:schemeClr val="bg1"/>
                </a:solidFill>
              </a:rPr>
              <a:t>GAST(</a:t>
            </a:r>
            <a:r>
              <a:rPr lang="tr-TR" sz="1600" dirty="0" err="1" smtClean="0">
                <a:solidFill>
                  <a:schemeClr val="bg1"/>
                </a:solidFill>
              </a:rPr>
              <a:t>GnRH</a:t>
            </a:r>
            <a:r>
              <a:rPr lang="tr-TR" sz="1600" dirty="0" smtClean="0">
                <a:solidFill>
                  <a:schemeClr val="bg1"/>
                </a:solidFill>
              </a:rPr>
              <a:t> </a:t>
            </a:r>
            <a:r>
              <a:rPr lang="tr-TR" sz="1600" dirty="0" err="1" smtClean="0">
                <a:solidFill>
                  <a:schemeClr val="bg1"/>
                </a:solidFill>
              </a:rPr>
              <a:t>Agonist</a:t>
            </a:r>
            <a:r>
              <a:rPr lang="tr-TR" sz="1600" dirty="0" smtClean="0">
                <a:solidFill>
                  <a:schemeClr val="bg1"/>
                </a:solidFill>
              </a:rPr>
              <a:t> </a:t>
            </a:r>
            <a:r>
              <a:rPr lang="tr-TR" sz="1600" dirty="0" err="1" smtClean="0">
                <a:solidFill>
                  <a:schemeClr val="bg1"/>
                </a:solidFill>
              </a:rPr>
              <a:t>Stimülasyon</a:t>
            </a:r>
            <a:r>
              <a:rPr lang="tr-TR" sz="1600" dirty="0" smtClean="0">
                <a:solidFill>
                  <a:schemeClr val="bg1"/>
                </a:solidFill>
              </a:rPr>
              <a:t> Test</a:t>
            </a:r>
            <a:r>
              <a:rPr lang="tr-TR" sz="2000" dirty="0" smtClean="0">
                <a:solidFill>
                  <a:schemeClr val="bg1"/>
                </a:solidFill>
              </a:rPr>
              <a:t>)</a:t>
            </a:r>
          </a:p>
          <a:p>
            <a:pPr eaLnBrk="1" hangingPunct="1"/>
            <a:r>
              <a:rPr lang="tr-TR" sz="2000" dirty="0" smtClean="0">
                <a:solidFill>
                  <a:schemeClr val="bg1"/>
                </a:solidFill>
              </a:rPr>
              <a:t>EFORT(</a:t>
            </a:r>
            <a:r>
              <a:rPr lang="tr-TR" sz="1400" dirty="0" err="1" smtClean="0">
                <a:solidFill>
                  <a:schemeClr val="bg1"/>
                </a:solidFill>
              </a:rPr>
              <a:t>Exogenous</a:t>
            </a:r>
            <a:r>
              <a:rPr lang="tr-TR" sz="1400" dirty="0" smtClean="0">
                <a:solidFill>
                  <a:schemeClr val="bg1"/>
                </a:solidFill>
              </a:rPr>
              <a:t> FSH </a:t>
            </a:r>
            <a:r>
              <a:rPr lang="tr-TR" sz="1400" dirty="0" err="1" smtClean="0">
                <a:solidFill>
                  <a:schemeClr val="bg1"/>
                </a:solidFill>
              </a:rPr>
              <a:t>Ovarian</a:t>
            </a:r>
            <a:r>
              <a:rPr lang="tr-TR" sz="1400" dirty="0" smtClean="0">
                <a:solidFill>
                  <a:schemeClr val="bg1"/>
                </a:solidFill>
              </a:rPr>
              <a:t> </a:t>
            </a:r>
            <a:r>
              <a:rPr lang="tr-TR" sz="1400" dirty="0" err="1" smtClean="0">
                <a:solidFill>
                  <a:schemeClr val="bg1"/>
                </a:solidFill>
              </a:rPr>
              <a:t>Reserve</a:t>
            </a:r>
            <a:r>
              <a:rPr lang="tr-TR" sz="1400" dirty="0" smtClean="0">
                <a:solidFill>
                  <a:schemeClr val="bg1"/>
                </a:solidFill>
              </a:rPr>
              <a:t> Test</a:t>
            </a:r>
            <a:r>
              <a:rPr lang="tr-TR" sz="2000" dirty="0" smtClean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7335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683568" y="2276872"/>
            <a:ext cx="7920880" cy="273630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555" name="2 İçerik Yer Tutucusu"/>
          <p:cNvSpPr>
            <a:spLocks noGrp="1"/>
          </p:cNvSpPr>
          <p:nvPr>
            <p:ph idx="1"/>
          </p:nvPr>
        </p:nvSpPr>
        <p:spPr>
          <a:xfrm>
            <a:off x="1187624" y="2492375"/>
            <a:ext cx="7499176" cy="2808833"/>
          </a:xfrm>
        </p:spPr>
        <p:txBody>
          <a:bodyPr/>
          <a:lstStyle/>
          <a:p>
            <a:r>
              <a:rPr lang="tr-TR" dirty="0" err="1">
                <a:solidFill>
                  <a:schemeClr val="bg1"/>
                </a:solidFill>
              </a:rPr>
              <a:t>Antral</a:t>
            </a:r>
            <a:r>
              <a:rPr lang="tr-TR" dirty="0">
                <a:solidFill>
                  <a:schemeClr val="bg1"/>
                </a:solidFill>
              </a:rPr>
              <a:t> </a:t>
            </a:r>
            <a:r>
              <a:rPr lang="tr-TR" dirty="0" err="1">
                <a:solidFill>
                  <a:schemeClr val="bg1"/>
                </a:solidFill>
              </a:rPr>
              <a:t>follikül</a:t>
            </a:r>
            <a:r>
              <a:rPr lang="tr-TR" dirty="0">
                <a:solidFill>
                  <a:schemeClr val="bg1"/>
                </a:solidFill>
              </a:rPr>
              <a:t> sayısı </a:t>
            </a:r>
            <a:r>
              <a:rPr lang="tr-TR" dirty="0" smtClean="0">
                <a:solidFill>
                  <a:schemeClr val="bg1"/>
                </a:solidFill>
              </a:rPr>
              <a:t>(&gt; 5)</a:t>
            </a:r>
            <a:endParaRPr lang="tr-TR" dirty="0">
              <a:solidFill>
                <a:schemeClr val="bg1"/>
              </a:solidFill>
            </a:endParaRPr>
          </a:p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AMH ( 1,5 </a:t>
            </a:r>
            <a:r>
              <a:rPr lang="tr-TR" dirty="0" err="1" smtClean="0">
                <a:solidFill>
                  <a:schemeClr val="bg1"/>
                </a:solidFill>
              </a:rPr>
              <a:t>ng</a:t>
            </a:r>
            <a:r>
              <a:rPr lang="tr-TR" dirty="0" smtClean="0">
                <a:solidFill>
                  <a:schemeClr val="bg1"/>
                </a:solidFill>
              </a:rPr>
              <a:t> /ml) ( 10 </a:t>
            </a:r>
            <a:r>
              <a:rPr lang="tr-TR" dirty="0" err="1">
                <a:solidFill>
                  <a:schemeClr val="bg1"/>
                </a:solidFill>
              </a:rPr>
              <a:t>p</a:t>
            </a:r>
            <a:r>
              <a:rPr lang="tr-TR" dirty="0" err="1" smtClean="0">
                <a:solidFill>
                  <a:schemeClr val="bg1"/>
                </a:solidFill>
              </a:rPr>
              <a:t>mol</a:t>
            </a:r>
            <a:r>
              <a:rPr lang="tr-TR" dirty="0" smtClean="0">
                <a:solidFill>
                  <a:schemeClr val="bg1"/>
                </a:solidFill>
              </a:rPr>
              <a:t> / L)</a:t>
            </a:r>
          </a:p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Bazal FSH (&lt;10 </a:t>
            </a:r>
            <a:r>
              <a:rPr lang="tr-TR" dirty="0" err="1" smtClean="0">
                <a:solidFill>
                  <a:schemeClr val="bg1"/>
                </a:solidFill>
              </a:rPr>
              <a:t>mIU</a:t>
            </a:r>
            <a:r>
              <a:rPr lang="tr-TR" dirty="0" smtClean="0">
                <a:solidFill>
                  <a:schemeClr val="bg1"/>
                </a:solidFill>
              </a:rPr>
              <a:t>/</a:t>
            </a:r>
            <a:r>
              <a:rPr lang="tr-TR" dirty="0" err="1" smtClean="0">
                <a:solidFill>
                  <a:schemeClr val="bg1"/>
                </a:solidFill>
              </a:rPr>
              <a:t>mL</a:t>
            </a:r>
            <a:r>
              <a:rPr lang="tr-TR" dirty="0" smtClean="0">
                <a:solidFill>
                  <a:schemeClr val="bg1"/>
                </a:solidFill>
              </a:rPr>
              <a:t>) </a:t>
            </a:r>
          </a:p>
          <a:p>
            <a:pPr eaLnBrk="1" hangingPunct="1"/>
            <a:r>
              <a:rPr lang="tr-TR" dirty="0" smtClean="0">
                <a:solidFill>
                  <a:schemeClr val="bg1"/>
                </a:solidFill>
              </a:rPr>
              <a:t>Bazal E2 (&lt;80 </a:t>
            </a:r>
            <a:r>
              <a:rPr lang="tr-TR" dirty="0" err="1" smtClean="0">
                <a:solidFill>
                  <a:schemeClr val="bg1"/>
                </a:solidFill>
              </a:rPr>
              <a:t>pg</a:t>
            </a:r>
            <a:r>
              <a:rPr lang="tr-TR" dirty="0" smtClean="0">
                <a:solidFill>
                  <a:schemeClr val="bg1"/>
                </a:solidFill>
              </a:rPr>
              <a:t>/</a:t>
            </a:r>
            <a:r>
              <a:rPr lang="tr-TR" dirty="0" err="1" smtClean="0">
                <a:solidFill>
                  <a:schemeClr val="bg1"/>
                </a:solidFill>
              </a:rPr>
              <a:t>mL</a:t>
            </a:r>
            <a:r>
              <a:rPr lang="tr-TR" dirty="0" smtClean="0">
                <a:solidFill>
                  <a:schemeClr val="bg1"/>
                </a:solidFill>
              </a:rPr>
              <a:t>)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691680" y="476672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err="1" smtClean="0">
                <a:solidFill>
                  <a:srgbClr val="FFFF00"/>
                </a:solidFill>
              </a:rPr>
              <a:t>Over</a:t>
            </a:r>
            <a:r>
              <a:rPr lang="tr-TR" sz="4000" dirty="0" smtClean="0">
                <a:solidFill>
                  <a:srgbClr val="FFFF00"/>
                </a:solidFill>
              </a:rPr>
              <a:t> Rezervi</a:t>
            </a:r>
            <a:endParaRPr lang="tr-TR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9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AFC - Öneriler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Kullanışlı, kolay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2-10 mm arası </a:t>
            </a:r>
            <a:r>
              <a:rPr lang="tr-TR" dirty="0" err="1" smtClean="0">
                <a:solidFill>
                  <a:schemeClr val="bg1"/>
                </a:solidFill>
              </a:rPr>
              <a:t>folliküller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Erken </a:t>
            </a:r>
            <a:r>
              <a:rPr lang="tr-TR" dirty="0" err="1" smtClean="0">
                <a:solidFill>
                  <a:schemeClr val="bg1"/>
                </a:solidFill>
              </a:rPr>
              <a:t>atrezideki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folliküller</a:t>
            </a:r>
            <a:r>
              <a:rPr lang="tr-TR" dirty="0" smtClean="0">
                <a:solidFill>
                  <a:schemeClr val="bg1"/>
                </a:solidFill>
              </a:rPr>
              <a:t> yanıltıcı olabilir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Önerilen D 2-4 arası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TV-USG, 2D, 7 MHZ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Over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kontürü</a:t>
            </a:r>
            <a:r>
              <a:rPr lang="tr-TR" dirty="0" smtClean="0">
                <a:solidFill>
                  <a:schemeClr val="bg1"/>
                </a:solidFill>
              </a:rPr>
              <a:t> iyi belirlenmeli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Oval veya yuvarlak şekilli olabilir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İki </a:t>
            </a:r>
            <a:r>
              <a:rPr lang="tr-TR" dirty="0" err="1" smtClean="0">
                <a:solidFill>
                  <a:schemeClr val="bg1"/>
                </a:solidFill>
              </a:rPr>
              <a:t>over</a:t>
            </a:r>
            <a:r>
              <a:rPr lang="tr-TR" dirty="0" smtClean="0">
                <a:solidFill>
                  <a:schemeClr val="bg1"/>
                </a:solidFill>
              </a:rPr>
              <a:t> toplamı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Inter-</a:t>
            </a:r>
            <a:r>
              <a:rPr lang="tr-TR" dirty="0" err="1" smtClean="0">
                <a:solidFill>
                  <a:schemeClr val="bg1"/>
                </a:solidFill>
              </a:rPr>
              <a:t>observer</a:t>
            </a:r>
            <a:r>
              <a:rPr lang="tr-TR" dirty="0" smtClean="0">
                <a:solidFill>
                  <a:schemeClr val="bg1"/>
                </a:solidFill>
              </a:rPr>
              <a:t> farkı var, mümkünse aynı kişiler yapmalı 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827584" y="6309320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Fertil</a:t>
            </a:r>
            <a:r>
              <a:rPr lang="tr-TR" dirty="0" smtClean="0">
                <a:solidFill>
                  <a:schemeClr val="bg1"/>
                </a:solidFill>
              </a:rPr>
              <a:t> Steril 2010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9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Başlık"/>
          <p:cNvSpPr>
            <a:spLocks noGrp="1"/>
          </p:cNvSpPr>
          <p:nvPr>
            <p:ph type="title"/>
          </p:nvPr>
        </p:nvSpPr>
        <p:spPr>
          <a:xfrm>
            <a:off x="611188" y="620713"/>
            <a:ext cx="8075612" cy="647700"/>
          </a:xfrm>
        </p:spPr>
        <p:txBody>
          <a:bodyPr/>
          <a:lstStyle/>
          <a:p>
            <a:pPr eaLnBrk="1" hangingPunct="1"/>
            <a:r>
              <a:rPr lang="tr-TR" sz="3200" dirty="0" smtClean="0">
                <a:solidFill>
                  <a:srgbClr val="FFFF00"/>
                </a:solidFill>
              </a:rPr>
              <a:t>Anti-</a:t>
            </a:r>
            <a:r>
              <a:rPr lang="tr-TR" sz="3200" dirty="0" err="1" smtClean="0">
                <a:solidFill>
                  <a:srgbClr val="FFFF00"/>
                </a:solidFill>
              </a:rPr>
              <a:t>Müllerian</a:t>
            </a:r>
            <a:r>
              <a:rPr lang="tr-TR" sz="3200" dirty="0" smtClean="0">
                <a:solidFill>
                  <a:srgbClr val="FFFF00"/>
                </a:solidFill>
              </a:rPr>
              <a:t> Hormon (AMH)</a:t>
            </a:r>
          </a:p>
        </p:txBody>
      </p:sp>
      <p:sp>
        <p:nvSpPr>
          <p:cNvPr id="24579" name="2 İçerik Yer Tutucusu"/>
          <p:cNvSpPr>
            <a:spLocks noGrp="1"/>
          </p:cNvSpPr>
          <p:nvPr>
            <p:ph idx="1"/>
          </p:nvPr>
        </p:nvSpPr>
        <p:spPr>
          <a:xfrm>
            <a:off x="250825" y="1628800"/>
            <a:ext cx="8713788" cy="4752975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tr-TR" sz="2800" dirty="0" smtClean="0">
                <a:solidFill>
                  <a:schemeClr val="bg1"/>
                </a:solidFill>
              </a:rPr>
              <a:t>AMH (&gt; 1.5 </a:t>
            </a:r>
            <a:r>
              <a:rPr lang="tr-TR" sz="2800" dirty="0" err="1" smtClean="0">
                <a:solidFill>
                  <a:schemeClr val="bg1"/>
                </a:solidFill>
              </a:rPr>
              <a:t>ng</a:t>
            </a:r>
            <a:r>
              <a:rPr lang="tr-TR" sz="2800" dirty="0" smtClean="0">
                <a:solidFill>
                  <a:schemeClr val="bg1"/>
                </a:solidFill>
              </a:rPr>
              <a:t>/</a:t>
            </a:r>
            <a:r>
              <a:rPr lang="tr-TR" sz="2800" dirty="0" err="1" smtClean="0">
                <a:solidFill>
                  <a:schemeClr val="bg1"/>
                </a:solidFill>
              </a:rPr>
              <a:t>mL</a:t>
            </a:r>
            <a:r>
              <a:rPr lang="tr-TR" sz="2800" dirty="0" smtClean="0">
                <a:solidFill>
                  <a:schemeClr val="bg1"/>
                </a:solidFill>
              </a:rPr>
              <a:t>) iyi bir belirteçtir. </a:t>
            </a:r>
          </a:p>
          <a:p>
            <a:pPr eaLnBrk="1" hangingPunct="1"/>
            <a:r>
              <a:rPr lang="tr-TR" sz="2800" dirty="0" smtClean="0">
                <a:solidFill>
                  <a:schemeClr val="bg1"/>
                </a:solidFill>
              </a:rPr>
              <a:t>İlk değerlendirmede şart değil. </a:t>
            </a:r>
          </a:p>
          <a:p>
            <a:pPr lvl="1" eaLnBrk="1" hangingPunct="1"/>
            <a:r>
              <a:rPr lang="tr-TR" dirty="0" smtClean="0">
                <a:solidFill>
                  <a:schemeClr val="bg1"/>
                </a:solidFill>
              </a:rPr>
              <a:t>Gebelik şansını belirlemede diğer testler gibi yetersizdir. </a:t>
            </a:r>
          </a:p>
          <a:p>
            <a:pPr lvl="1" eaLnBrk="1" hangingPunct="1"/>
            <a:r>
              <a:rPr lang="tr-TR" dirty="0" smtClean="0">
                <a:solidFill>
                  <a:schemeClr val="bg1"/>
                </a:solidFill>
              </a:rPr>
              <a:t>Maliyeti yüksek </a:t>
            </a:r>
          </a:p>
          <a:p>
            <a:pPr lvl="1" eaLnBrk="1" hangingPunct="1"/>
            <a:r>
              <a:rPr lang="tr-TR" dirty="0" smtClean="0">
                <a:solidFill>
                  <a:schemeClr val="bg1"/>
                </a:solidFill>
              </a:rPr>
              <a:t>ART de </a:t>
            </a:r>
            <a:r>
              <a:rPr lang="tr-TR" dirty="0" err="1" smtClean="0">
                <a:solidFill>
                  <a:schemeClr val="bg1"/>
                </a:solidFill>
              </a:rPr>
              <a:t>stimülasyon</a:t>
            </a:r>
            <a:r>
              <a:rPr lang="tr-TR" dirty="0" smtClean="0">
                <a:solidFill>
                  <a:schemeClr val="bg1"/>
                </a:solidFill>
              </a:rPr>
              <a:t> ve tedavide belirleyiciliği günlük pratikte ultrasonla bakılan </a:t>
            </a:r>
            <a:r>
              <a:rPr lang="tr-TR" dirty="0" err="1" smtClean="0">
                <a:solidFill>
                  <a:schemeClr val="bg1"/>
                </a:solidFill>
              </a:rPr>
              <a:t>antral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follikül</a:t>
            </a:r>
            <a:r>
              <a:rPr lang="tr-TR" dirty="0" smtClean="0">
                <a:solidFill>
                  <a:schemeClr val="bg1"/>
                </a:solidFill>
              </a:rPr>
              <a:t> sayımından çok farklı değildir. (</a:t>
            </a:r>
            <a:r>
              <a:rPr lang="tr-TR" dirty="0" err="1" smtClean="0">
                <a:solidFill>
                  <a:schemeClr val="bg1"/>
                </a:solidFill>
              </a:rPr>
              <a:t>Broer</a:t>
            </a:r>
            <a:r>
              <a:rPr lang="tr-TR" dirty="0" smtClean="0">
                <a:solidFill>
                  <a:schemeClr val="bg1"/>
                </a:solidFill>
              </a:rPr>
              <a:t> et al., 2009) </a:t>
            </a:r>
          </a:p>
          <a:p>
            <a:pPr lvl="1" eaLnBrk="1" hangingPunct="1"/>
            <a:r>
              <a:rPr lang="tr-TR" dirty="0" err="1" smtClean="0">
                <a:solidFill>
                  <a:schemeClr val="bg1"/>
                </a:solidFill>
              </a:rPr>
              <a:t>Mid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folliküler</a:t>
            </a:r>
            <a:r>
              <a:rPr lang="tr-TR" dirty="0" smtClean="0">
                <a:solidFill>
                  <a:schemeClr val="bg1"/>
                </a:solidFill>
              </a:rPr>
              <a:t> fazda en yüksek, </a:t>
            </a:r>
            <a:r>
              <a:rPr lang="tr-TR" dirty="0" err="1" smtClean="0">
                <a:solidFill>
                  <a:schemeClr val="bg1"/>
                </a:solidFill>
              </a:rPr>
              <a:t>ovülasyonda</a:t>
            </a:r>
            <a:r>
              <a:rPr lang="tr-TR" dirty="0" smtClean="0">
                <a:solidFill>
                  <a:schemeClr val="bg1"/>
                </a:solidFill>
              </a:rPr>
              <a:t> azalabilir</a:t>
            </a:r>
          </a:p>
          <a:p>
            <a:pPr lvl="1" eaLnBrk="1" hangingPunct="1"/>
            <a:r>
              <a:rPr lang="tr-TR" dirty="0" smtClean="0">
                <a:solidFill>
                  <a:schemeClr val="bg1"/>
                </a:solidFill>
              </a:rPr>
              <a:t>OKS, Analog kullanımı düzeyi etkileyebilir..</a:t>
            </a:r>
          </a:p>
          <a:p>
            <a:pPr lvl="1" eaLnBrk="1" hangingPunct="1"/>
            <a:r>
              <a:rPr lang="tr-TR" dirty="0" err="1" smtClean="0">
                <a:solidFill>
                  <a:schemeClr val="bg1"/>
                </a:solidFill>
              </a:rPr>
              <a:t>Lab</a:t>
            </a:r>
            <a:r>
              <a:rPr lang="tr-TR" dirty="0" smtClean="0">
                <a:solidFill>
                  <a:schemeClr val="bg1"/>
                </a:solidFill>
              </a:rPr>
              <a:t> farklılıkları, saklama ve gönderme şartları..!</a:t>
            </a:r>
          </a:p>
        </p:txBody>
      </p:sp>
    </p:spTree>
    <p:extLst>
      <p:ext uri="{BB962C8B-B14F-4D97-AF65-F5344CB8AC3E}">
        <p14:creationId xmlns:p14="http://schemas.microsoft.com/office/powerpoint/2010/main" val="403614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tr-TR" sz="4000" dirty="0" err="1">
                <a:solidFill>
                  <a:srgbClr val="FFFF00"/>
                </a:solidFill>
                <a:ea typeface="+mn-ea"/>
                <a:cs typeface="+mn-cs"/>
              </a:rPr>
              <a:t>Over</a:t>
            </a:r>
            <a:r>
              <a:rPr lang="tr-TR" sz="4000" dirty="0">
                <a:solidFill>
                  <a:srgbClr val="FFFF00"/>
                </a:solidFill>
                <a:ea typeface="+mn-ea"/>
                <a:cs typeface="+mn-cs"/>
              </a:rPr>
              <a:t> Rezervi</a:t>
            </a:r>
            <a:br>
              <a:rPr lang="tr-TR" sz="4000" dirty="0">
                <a:solidFill>
                  <a:srgbClr val="FFFF00"/>
                </a:solidFill>
                <a:ea typeface="+mn-ea"/>
                <a:cs typeface="+mn-cs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6203032" cy="4525963"/>
          </a:xfrm>
        </p:spPr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Hiçbir test kişinin gebe kalıp kalmayacağını belirlemede kesin bir sonuç vermez.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Herhangi bir rezerv testi ART kararında tek başına kullanılmamalıdır.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Düşük riskli popülasyonda tarama testlerinde yanlış pozitiflik oranı artmaktadır. 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098" name="Picture 2" descr="ovary USG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060848"/>
            <a:ext cx="2622054" cy="241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55576" y="6093296"/>
            <a:ext cx="7056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err="1" smtClean="0">
                <a:solidFill>
                  <a:schemeClr val="bg1"/>
                </a:solidFill>
              </a:rPr>
              <a:t>Fertil</a:t>
            </a:r>
            <a:r>
              <a:rPr lang="tr-TR" sz="2000" dirty="0" smtClean="0">
                <a:solidFill>
                  <a:schemeClr val="bg1"/>
                </a:solidFill>
              </a:rPr>
              <a:t> Steril 2015</a:t>
            </a:r>
            <a:endParaRPr lang="tr-TR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29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</TotalTime>
  <Words>2012</Words>
  <Application>Microsoft Office PowerPoint</Application>
  <PresentationFormat>Ekran Gösterisi (4:3)</PresentationFormat>
  <Paragraphs>383</Paragraphs>
  <Slides>45</Slides>
  <Notes>23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45</vt:i4>
      </vt:variant>
    </vt:vector>
  </HeadingPairs>
  <TitlesOfParts>
    <vt:vector size="46" baseType="lpstr">
      <vt:lpstr>Ofis Teması</vt:lpstr>
      <vt:lpstr>TEMEL İNFERTİLİTE TANI </vt:lpstr>
      <vt:lpstr>İnfertilite araştırması, kadın yaşı (≥35) veya çiftlerden birinde infertilite için risk faktörü varsa daha erken yapılmalıdır.</vt:lpstr>
      <vt:lpstr>Değerlendirmede temel noktalar</vt:lpstr>
      <vt:lpstr>Tanısal Testler</vt:lpstr>
      <vt:lpstr>Over Rezervi</vt:lpstr>
      <vt:lpstr>PowerPoint Sunusu</vt:lpstr>
      <vt:lpstr>AFC - Öneriler</vt:lpstr>
      <vt:lpstr>Anti-Müllerian Hormon (AMH)</vt:lpstr>
      <vt:lpstr>Over Rezervi </vt:lpstr>
      <vt:lpstr>Ovulasyon Tespiti</vt:lpstr>
      <vt:lpstr>Önerilmeyenler</vt:lpstr>
      <vt:lpstr>Uterin - Tubal Faktör Değerlendirmesi</vt:lpstr>
      <vt:lpstr>Chlamydia Antikor Titresi  (CAT)</vt:lpstr>
      <vt:lpstr>Histerosalpingografi (HSG)</vt:lpstr>
      <vt:lpstr>HSG yorumlarken !</vt:lpstr>
      <vt:lpstr>Histerosalpingo Kontrast Sonografi (HyCoSy)</vt:lpstr>
      <vt:lpstr>Histerosalpingo Kontrast Sonografi  (HyCoSy)</vt:lpstr>
      <vt:lpstr>Laparoskopi (L/S)</vt:lpstr>
      <vt:lpstr>Günümüzde tanısal L/S her olguda gerekli değildir.</vt:lpstr>
      <vt:lpstr>Uterus ve Endometriyal Kavitenin Değerlendirilmesi</vt:lpstr>
      <vt:lpstr>PowerPoint Sunusu</vt:lpstr>
      <vt:lpstr>Histeroskopi (H/S)</vt:lpstr>
      <vt:lpstr>Uterin Faktör Değerlendirme</vt:lpstr>
      <vt:lpstr>Subklinik Hipotiroidi - ASRM 2015</vt:lpstr>
      <vt:lpstr>Erkek Faktör Araştırılması</vt:lpstr>
      <vt:lpstr>PowerPoint Sunusu</vt:lpstr>
      <vt:lpstr>Erkek faktör araştırmasında ileri testler </vt:lpstr>
      <vt:lpstr>Erkek araştırmasında önerilmeyen testler </vt:lpstr>
      <vt:lpstr>Genetik sorunlar erkek infertilitesinde % 10-15 oranında tespit edilebilmektedir.</vt:lpstr>
      <vt:lpstr>PKOS</vt:lpstr>
      <vt:lpstr>PowerPoint Sunusu</vt:lpstr>
      <vt:lpstr>PowerPoint Sunusu</vt:lpstr>
      <vt:lpstr>Ovaryan Volüm</vt:lpstr>
      <vt:lpstr>PKOS - Tanı</vt:lpstr>
      <vt:lpstr>Tarama için yararlı ancak tanıda şart değil</vt:lpstr>
      <vt:lpstr>Metabolik sendrom 5 kriterden 3 tanesi tanı için gerekli</vt:lpstr>
      <vt:lpstr>Metabolik sendromun prevelansı</vt:lpstr>
      <vt:lpstr>Endometriosis Tanısı</vt:lpstr>
      <vt:lpstr>Endometriosis Tanısı</vt:lpstr>
      <vt:lpstr>Endometriosis Tanısı</vt:lpstr>
      <vt:lpstr>Endometriosis - Tanı</vt:lpstr>
      <vt:lpstr>PowerPoint Sunusu</vt:lpstr>
      <vt:lpstr>PowerPoint Sunusu</vt:lpstr>
      <vt:lpstr>PowerPoint Sunusu</vt:lpstr>
      <vt:lpstr>PowerPoint Sunusu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Asus</dc:creator>
  <cp:lastModifiedBy>Asus</cp:lastModifiedBy>
  <cp:revision>91</cp:revision>
  <dcterms:created xsi:type="dcterms:W3CDTF">2017-06-11T13:26:49Z</dcterms:created>
  <dcterms:modified xsi:type="dcterms:W3CDTF">2017-06-18T05:14:46Z</dcterms:modified>
</cp:coreProperties>
</file>