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95" r:id="rId3"/>
    <p:sldId id="296" r:id="rId4"/>
    <p:sldId id="259" r:id="rId5"/>
    <p:sldId id="268" r:id="rId6"/>
    <p:sldId id="297" r:id="rId7"/>
    <p:sldId id="269" r:id="rId8"/>
    <p:sldId id="298" r:id="rId9"/>
    <p:sldId id="273" r:id="rId10"/>
    <p:sldId id="294" r:id="rId11"/>
    <p:sldId id="270" r:id="rId12"/>
    <p:sldId id="299" r:id="rId13"/>
    <p:sldId id="271" r:id="rId14"/>
    <p:sldId id="279" r:id="rId15"/>
    <p:sldId id="280" r:id="rId16"/>
    <p:sldId id="281" r:id="rId17"/>
    <p:sldId id="272" r:id="rId18"/>
    <p:sldId id="287" r:id="rId19"/>
    <p:sldId id="278" r:id="rId20"/>
    <p:sldId id="283" r:id="rId21"/>
    <p:sldId id="284" r:id="rId22"/>
    <p:sldId id="301" r:id="rId23"/>
    <p:sldId id="260" r:id="rId24"/>
    <p:sldId id="262" r:id="rId25"/>
    <p:sldId id="292" r:id="rId26"/>
    <p:sldId id="266" r:id="rId27"/>
    <p:sldId id="267" r:id="rId28"/>
    <p:sldId id="263" r:id="rId29"/>
    <p:sldId id="264" r:id="rId30"/>
    <p:sldId id="300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24"/>
    <p:restoredTop sz="94696"/>
  </p:normalViewPr>
  <p:slideViewPr>
    <p:cSldViewPr snapToGrid="0" snapToObjects="1">
      <p:cViewPr varScale="1">
        <p:scale>
          <a:sx n="99" d="100"/>
          <a:sy n="99" d="100"/>
        </p:scale>
        <p:origin x="6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2.tiff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9587C-6535-E542-82F4-0EDB78DA6F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1" y="682580"/>
            <a:ext cx="10993549" cy="1584102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 </a:t>
            </a:r>
            <a:r>
              <a:rPr lang="en-US" sz="3200" dirty="0" err="1"/>
              <a:t>puberte</a:t>
            </a:r>
            <a:r>
              <a:rPr lang="en-US" sz="3200" dirty="0"/>
              <a:t> </a:t>
            </a:r>
            <a:r>
              <a:rPr lang="en-US" sz="3200" dirty="0" err="1"/>
              <a:t>prekoks</a:t>
            </a:r>
            <a:r>
              <a:rPr lang="en-US" sz="3200" dirty="0"/>
              <a:t> </a:t>
            </a:r>
            <a:br>
              <a:rPr lang="en-US" dirty="0"/>
            </a:br>
            <a:r>
              <a:rPr lang="en-US" sz="3200" dirty="0" err="1"/>
              <a:t>puberte</a:t>
            </a:r>
            <a:r>
              <a:rPr lang="en-US" sz="3200" dirty="0"/>
              <a:t> </a:t>
            </a:r>
            <a:r>
              <a:rPr lang="en-US" sz="3200" dirty="0" err="1"/>
              <a:t>gelİşİm</a:t>
            </a:r>
            <a:r>
              <a:rPr lang="en-US" sz="3200" dirty="0"/>
              <a:t> </a:t>
            </a:r>
            <a:r>
              <a:rPr lang="en-US" sz="3200" dirty="0" err="1"/>
              <a:t>varyantları</a:t>
            </a:r>
            <a:br>
              <a:rPr lang="en-US" sz="3200" dirty="0"/>
            </a:br>
            <a:r>
              <a:rPr lang="en-US" sz="3200" dirty="0" err="1"/>
              <a:t>Perİferİk</a:t>
            </a:r>
            <a:r>
              <a:rPr lang="en-US" sz="3200" dirty="0"/>
              <a:t> </a:t>
            </a:r>
            <a:r>
              <a:rPr lang="en-US" sz="3200" dirty="0" err="1"/>
              <a:t>puberte</a:t>
            </a:r>
            <a:r>
              <a:rPr lang="en-US" sz="3200" dirty="0"/>
              <a:t> </a:t>
            </a:r>
            <a:r>
              <a:rPr lang="en-US" sz="3200" dirty="0" err="1"/>
              <a:t>prekoks</a:t>
            </a:r>
            <a:r>
              <a:rPr lang="en-US" sz="3200" dirty="0"/>
              <a:t> </a:t>
            </a:r>
            <a:endParaRPr lang="en-US" sz="28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CBC41BF-67D3-4C41-A8BF-D1C18FD89C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2315" y="4208842"/>
            <a:ext cx="10993438" cy="1123012"/>
          </a:xfrm>
        </p:spPr>
        <p:txBody>
          <a:bodyPr>
            <a:normAutofit fontScale="85000" lnSpcReduction="20000"/>
          </a:bodyPr>
          <a:lstStyle/>
          <a:p>
            <a:r>
              <a:rPr lang="en-US" sz="2400" b="1" cap="none" dirty="0">
                <a:solidFill>
                  <a:schemeClr val="bg1"/>
                </a:solidFill>
              </a:rPr>
              <a:t>Dr. </a:t>
            </a:r>
            <a:r>
              <a:rPr lang="en-US" sz="2400" b="1" cap="none" dirty="0" err="1">
                <a:solidFill>
                  <a:schemeClr val="bg1"/>
                </a:solidFill>
              </a:rPr>
              <a:t>Özlem</a:t>
            </a:r>
            <a:r>
              <a:rPr lang="en-US" sz="2400" b="1" cap="none" dirty="0">
                <a:solidFill>
                  <a:schemeClr val="bg1"/>
                </a:solidFill>
              </a:rPr>
              <a:t> Dural</a:t>
            </a:r>
          </a:p>
          <a:p>
            <a:r>
              <a:rPr lang="en-US" sz="2100" cap="none" dirty="0">
                <a:solidFill>
                  <a:schemeClr val="bg1"/>
                </a:solidFill>
              </a:rPr>
              <a:t>İstanbul </a:t>
            </a:r>
            <a:r>
              <a:rPr lang="en-US" sz="2100" cap="none" dirty="0" err="1">
                <a:solidFill>
                  <a:schemeClr val="bg1"/>
                </a:solidFill>
              </a:rPr>
              <a:t>Üniversitesi</a:t>
            </a:r>
            <a:r>
              <a:rPr lang="en-US" sz="2100" cap="none" dirty="0">
                <a:solidFill>
                  <a:schemeClr val="bg1"/>
                </a:solidFill>
              </a:rPr>
              <a:t>, İstanbul </a:t>
            </a:r>
            <a:r>
              <a:rPr lang="en-US" sz="2100" cap="none" dirty="0" err="1">
                <a:solidFill>
                  <a:schemeClr val="bg1"/>
                </a:solidFill>
              </a:rPr>
              <a:t>Tıp</a:t>
            </a:r>
            <a:r>
              <a:rPr lang="en-US" sz="2100" cap="none" dirty="0">
                <a:solidFill>
                  <a:schemeClr val="bg1"/>
                </a:solidFill>
              </a:rPr>
              <a:t> </a:t>
            </a:r>
            <a:r>
              <a:rPr lang="en-US" sz="2100" cap="none" dirty="0" err="1">
                <a:solidFill>
                  <a:schemeClr val="bg1"/>
                </a:solidFill>
              </a:rPr>
              <a:t>Fakültesi</a:t>
            </a:r>
            <a:r>
              <a:rPr lang="en-US" sz="2100" cap="none" dirty="0">
                <a:solidFill>
                  <a:schemeClr val="bg1"/>
                </a:solidFill>
              </a:rPr>
              <a:t>, </a:t>
            </a:r>
          </a:p>
          <a:p>
            <a:r>
              <a:rPr lang="en-US" sz="2100" cap="none" dirty="0" err="1">
                <a:solidFill>
                  <a:schemeClr val="bg1"/>
                </a:solidFill>
              </a:rPr>
              <a:t>Kadın</a:t>
            </a:r>
            <a:r>
              <a:rPr lang="en-US" sz="2100" cap="none" dirty="0">
                <a:solidFill>
                  <a:schemeClr val="bg1"/>
                </a:solidFill>
              </a:rPr>
              <a:t> </a:t>
            </a:r>
            <a:r>
              <a:rPr lang="en-US" sz="2100" cap="none" dirty="0" err="1">
                <a:solidFill>
                  <a:schemeClr val="bg1"/>
                </a:solidFill>
              </a:rPr>
              <a:t>Hastalıkları</a:t>
            </a:r>
            <a:r>
              <a:rPr lang="en-US" sz="2100" cap="none" dirty="0">
                <a:solidFill>
                  <a:schemeClr val="bg1"/>
                </a:solidFill>
              </a:rPr>
              <a:t> ve </a:t>
            </a:r>
            <a:r>
              <a:rPr lang="en-US" sz="2100" cap="none" dirty="0" err="1">
                <a:solidFill>
                  <a:schemeClr val="bg1"/>
                </a:solidFill>
              </a:rPr>
              <a:t>Doğum</a:t>
            </a:r>
            <a:r>
              <a:rPr lang="en-US" sz="2100" cap="none" dirty="0">
                <a:solidFill>
                  <a:schemeClr val="bg1"/>
                </a:solidFill>
              </a:rPr>
              <a:t> </a:t>
            </a:r>
            <a:r>
              <a:rPr lang="en-US" sz="2100" cap="none" dirty="0" err="1">
                <a:solidFill>
                  <a:schemeClr val="bg1"/>
                </a:solidFill>
              </a:rPr>
              <a:t>Anabilim</a:t>
            </a:r>
            <a:r>
              <a:rPr lang="en-US" sz="2100" cap="none" dirty="0">
                <a:solidFill>
                  <a:schemeClr val="bg1"/>
                </a:solidFill>
              </a:rPr>
              <a:t> </a:t>
            </a:r>
            <a:r>
              <a:rPr lang="en-US" sz="2100" cap="none" dirty="0" err="1">
                <a:solidFill>
                  <a:schemeClr val="bg1"/>
                </a:solidFill>
              </a:rPr>
              <a:t>Dalı</a:t>
            </a:r>
            <a:endParaRPr lang="en-US" sz="2100" cap="none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656A62F-D71C-8A41-A497-B725C389A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855" y="2408482"/>
            <a:ext cx="551863" cy="559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0415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B65B7-D991-7E4F-91BD-51C86180F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E91C1C7-7159-3F42-BE3E-F1121C49134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 anchor="t"/>
              <a:lstStyle/>
              <a:p>
                <a:r>
                  <a:rPr lang="en-US" sz="2000" dirty="0"/>
                  <a:t>Pubertal </a:t>
                </a:r>
                <a:r>
                  <a:rPr lang="en-US" sz="2000" dirty="0" err="1"/>
                  <a:t>gelişimin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başladığı</a:t>
                </a:r>
                <a:r>
                  <a:rPr lang="en-US" sz="2000" dirty="0"/>
                  <a:t> ilk 2 </a:t>
                </a:r>
                <a:r>
                  <a:rPr lang="en-US" sz="2000" dirty="0" err="1"/>
                  <a:t>yıl</a:t>
                </a:r>
                <a:r>
                  <a:rPr lang="en-US" sz="2000" dirty="0"/>
                  <a:t> AMH </a:t>
                </a:r>
                <a:r>
                  <a:rPr lang="en-US" sz="2000" dirty="0" err="1"/>
                  <a:t>seviyeleri</a:t>
                </a:r>
                <a:r>
                  <a:rPr lang="en-US" sz="2000" dirty="0"/>
                  <a:t> ~ %30 </a:t>
                </a:r>
                <a:r>
                  <a:rPr lang="en-US" sz="2000" dirty="0" err="1"/>
                  <a:t>oranında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↓</m:t>
                    </m:r>
                  </m:oMath>
                </a14:m>
                <a:r>
                  <a:rPr lang="en-US" sz="2000" dirty="0"/>
                  <a:t> </a:t>
                </a:r>
              </a:p>
              <a:p>
                <a:r>
                  <a:rPr lang="en-US" sz="2000" dirty="0"/>
                  <a:t>SPP - </a:t>
                </a:r>
                <a:r>
                  <a:rPr lang="en-US" sz="2000" dirty="0" err="1"/>
                  <a:t>prematür</a:t>
                </a:r>
                <a:r>
                  <a:rPr lang="en-US" sz="2000" dirty="0"/>
                  <a:t> telarş  olgularının </a:t>
                </a:r>
                <a:r>
                  <a:rPr lang="en-US" sz="2000" dirty="0" err="1"/>
                  <a:t>ayırımında</a:t>
                </a:r>
                <a:r>
                  <a:rPr lang="en-US" sz="2000" dirty="0"/>
                  <a:t> </a:t>
                </a:r>
              </a:p>
              <a:p>
                <a:r>
                  <a:rPr lang="en-US" sz="2000" dirty="0"/>
                  <a:t>Progresif - </a:t>
                </a:r>
                <a:r>
                  <a:rPr lang="en-US" sz="2000" dirty="0" err="1"/>
                  <a:t>yavaş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progresif</a:t>
                </a:r>
                <a:r>
                  <a:rPr lang="en-US" sz="2000" dirty="0"/>
                  <a:t> SPP olgularının </a:t>
                </a:r>
                <a:r>
                  <a:rPr lang="en-US" sz="2000" dirty="0" err="1"/>
                  <a:t>ayırımında</a:t>
                </a:r>
                <a:r>
                  <a:rPr lang="en-US" sz="2000" dirty="0"/>
                  <a:t> İnhibin B ile  </a:t>
                </a:r>
                <a:r>
                  <a:rPr lang="en-US" sz="2000" dirty="0" err="1"/>
                  <a:t>kullanımı</a:t>
                </a:r>
                <a:endParaRPr lang="en-US" sz="2000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E91C1C7-7159-3F42-BE3E-F1121C49134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30" t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extLst>
              <a:ext uri="{FF2B5EF4-FFF2-40B4-BE49-F238E27FC236}">
                <a16:creationId xmlns:a16="http://schemas.microsoft.com/office/drawing/2014/main" id="{A5056020-7021-FE4B-A678-4067189F7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343" y="3880343"/>
            <a:ext cx="4484464" cy="2852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B48F5D-2DBB-E44E-B7D8-B2E49A4013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399" y="3977231"/>
            <a:ext cx="5638800" cy="1177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1BE3FD-172D-C54A-AFAB-A90046C643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399" y="5386813"/>
            <a:ext cx="5638800" cy="13462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5147CB0C-A3BF-1849-A424-35ED574CA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5103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D7914-167E-4446-93F7-DDAB6604E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Prematür </a:t>
            </a:r>
            <a:r>
              <a:rPr lang="en-US" dirty="0" err="1"/>
              <a:t>adrenarş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848FC-3284-0949-BC8E-1851F5720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 sz="2000" dirty="0"/>
              <a:t>8 </a:t>
            </a:r>
            <a:r>
              <a:rPr lang="en-US" sz="2000" dirty="0" err="1"/>
              <a:t>yaş</a:t>
            </a:r>
            <a:r>
              <a:rPr lang="en-US" sz="2000" dirty="0"/>
              <a:t> </a:t>
            </a:r>
            <a:r>
              <a:rPr lang="en-US" sz="2000" dirty="0" err="1"/>
              <a:t>öncesinde</a:t>
            </a:r>
            <a:r>
              <a:rPr lang="en-US" sz="2000" dirty="0"/>
              <a:t> </a:t>
            </a:r>
            <a:r>
              <a:rPr lang="en-US" sz="2000" dirty="0" err="1"/>
              <a:t>oluşan</a:t>
            </a:r>
            <a:r>
              <a:rPr lang="en-US" sz="2000" dirty="0"/>
              <a:t> </a:t>
            </a:r>
            <a:r>
              <a:rPr lang="en-US" sz="2000" dirty="0" err="1"/>
              <a:t>pubik</a:t>
            </a:r>
            <a:r>
              <a:rPr lang="en-US" sz="2000" dirty="0"/>
              <a:t> ve/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aksiller</a:t>
            </a:r>
            <a:r>
              <a:rPr lang="en-US" sz="2000" dirty="0"/>
              <a:t> </a:t>
            </a:r>
            <a:r>
              <a:rPr lang="en-US" sz="2000" dirty="0" err="1"/>
              <a:t>kıllanma</a:t>
            </a:r>
            <a:r>
              <a:rPr lang="en-US" sz="2000" dirty="0"/>
              <a:t> ve/</a:t>
            </a:r>
            <a:r>
              <a:rPr lang="en-US" sz="2000" dirty="0" err="1"/>
              <a:t>veya</a:t>
            </a:r>
            <a:r>
              <a:rPr lang="en-US" sz="2000" dirty="0"/>
              <a:t> diğer </a:t>
            </a:r>
            <a:r>
              <a:rPr lang="en-US" sz="2000" dirty="0" err="1"/>
              <a:t>androjenik</a:t>
            </a:r>
            <a:r>
              <a:rPr lang="en-US" sz="2000" dirty="0"/>
              <a:t> </a:t>
            </a:r>
            <a:r>
              <a:rPr lang="en-US" sz="2000" dirty="0" err="1"/>
              <a:t>bulgular</a:t>
            </a:r>
            <a:r>
              <a:rPr lang="en-US" sz="2000" dirty="0"/>
              <a:t> (</a:t>
            </a:r>
            <a:r>
              <a:rPr lang="en-US" sz="2000" dirty="0" err="1"/>
              <a:t>akne</a:t>
            </a:r>
            <a:r>
              <a:rPr lang="en-US" sz="2000" dirty="0"/>
              <a:t>, </a:t>
            </a:r>
            <a:r>
              <a:rPr lang="en-US" sz="2000" dirty="0" err="1"/>
              <a:t>ciltt-saçta</a:t>
            </a:r>
            <a:r>
              <a:rPr lang="en-US" sz="2000" dirty="0"/>
              <a:t>  </a:t>
            </a:r>
            <a:r>
              <a:rPr lang="en-US" sz="2000" dirty="0" err="1"/>
              <a:t>yağlanma</a:t>
            </a:r>
            <a:r>
              <a:rPr lang="en-US" sz="2000" dirty="0"/>
              <a:t>, </a:t>
            </a:r>
            <a:r>
              <a:rPr lang="en-US" sz="2000" dirty="0" err="1"/>
              <a:t>erişkin</a:t>
            </a:r>
            <a:r>
              <a:rPr lang="en-US" sz="2000" dirty="0"/>
              <a:t> tipi </a:t>
            </a:r>
            <a:r>
              <a:rPr lang="en-US" sz="2000" dirty="0" err="1"/>
              <a:t>vücut</a:t>
            </a:r>
            <a:r>
              <a:rPr lang="en-US" sz="2000" dirty="0"/>
              <a:t> </a:t>
            </a:r>
            <a:r>
              <a:rPr lang="en-US" sz="2000" dirty="0" err="1"/>
              <a:t>kokusu</a:t>
            </a:r>
            <a:r>
              <a:rPr lang="en-US" sz="2000" dirty="0"/>
              <a:t>)</a:t>
            </a:r>
          </a:p>
          <a:p>
            <a:r>
              <a:rPr lang="en-US" sz="2000" dirty="0" err="1"/>
              <a:t>İnsidansı</a:t>
            </a:r>
            <a:r>
              <a:rPr lang="en-US" sz="2000" dirty="0"/>
              <a:t> %4-9</a:t>
            </a:r>
          </a:p>
          <a:p>
            <a:r>
              <a:rPr lang="en-US" sz="2000" dirty="0"/>
              <a:t>Genellikle 6-8 </a:t>
            </a:r>
            <a:r>
              <a:rPr lang="en-US" sz="2000" dirty="0" err="1"/>
              <a:t>yaş</a:t>
            </a:r>
            <a:r>
              <a:rPr lang="en-US" sz="2000" dirty="0"/>
              <a:t> </a:t>
            </a:r>
            <a:r>
              <a:rPr lang="en-US" sz="2000" dirty="0" err="1"/>
              <a:t>arası</a:t>
            </a:r>
            <a:r>
              <a:rPr lang="en-US" sz="2000" dirty="0"/>
              <a:t> </a:t>
            </a:r>
            <a:r>
              <a:rPr lang="en-US" sz="2000" dirty="0" err="1"/>
              <a:t>görülür</a:t>
            </a:r>
            <a:endParaRPr lang="en-US" sz="2000" dirty="0"/>
          </a:p>
          <a:p>
            <a:r>
              <a:rPr lang="en-US" sz="2000" dirty="0"/>
              <a:t>Zona </a:t>
            </a:r>
            <a:r>
              <a:rPr lang="en-US" sz="2000" dirty="0" err="1"/>
              <a:t>retikülarisin</a:t>
            </a:r>
            <a:r>
              <a:rPr lang="en-US" sz="2000" dirty="0"/>
              <a:t> </a:t>
            </a:r>
            <a:r>
              <a:rPr lang="en-US" sz="2000" dirty="0" err="1"/>
              <a:t>prematür</a:t>
            </a:r>
            <a:r>
              <a:rPr lang="en-US" sz="2000" dirty="0"/>
              <a:t> </a:t>
            </a:r>
            <a:r>
              <a:rPr lang="en-US" sz="2000" dirty="0" err="1"/>
              <a:t>gelişimi</a:t>
            </a:r>
            <a:endParaRPr lang="en-US" sz="2000" dirty="0"/>
          </a:p>
          <a:p>
            <a:r>
              <a:rPr lang="en-US" sz="2000" dirty="0"/>
              <a:t>Genetik nedenler, intrauterine </a:t>
            </a:r>
            <a:r>
              <a:rPr lang="en-US" sz="2000" dirty="0" err="1"/>
              <a:t>androjen</a:t>
            </a:r>
            <a:r>
              <a:rPr lang="en-US" sz="2000" dirty="0"/>
              <a:t> </a:t>
            </a:r>
            <a:r>
              <a:rPr lang="en-US" sz="2000" dirty="0" err="1"/>
              <a:t>maruziyeti</a:t>
            </a:r>
            <a:r>
              <a:rPr lang="en-US" sz="2000" dirty="0"/>
              <a:t>?</a:t>
            </a:r>
          </a:p>
          <a:p>
            <a:r>
              <a:rPr lang="en-US" sz="2000" dirty="0">
                <a:sym typeface="Wingdings" pitchFamily="2" charset="2"/>
              </a:rPr>
              <a:t>Neonatal </a:t>
            </a:r>
            <a:r>
              <a:rPr lang="en-US" sz="2000" dirty="0" err="1">
                <a:sym typeface="Wingdings" pitchFamily="2" charset="2"/>
              </a:rPr>
              <a:t>pubik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kıllanma</a:t>
            </a:r>
            <a:r>
              <a:rPr lang="en-US" sz="2000" dirty="0">
                <a:sym typeface="Wingdings" pitchFamily="2" charset="2"/>
              </a:rPr>
              <a:t>  </a:t>
            </a:r>
          </a:p>
          <a:p>
            <a:pPr marL="0" indent="0">
              <a:buNone/>
            </a:pPr>
            <a:r>
              <a:rPr lang="en-US" sz="2000" dirty="0" err="1">
                <a:sym typeface="Wingdings" pitchFamily="2" charset="2"/>
              </a:rPr>
              <a:t>genellikle</a:t>
            </a:r>
            <a:r>
              <a:rPr lang="en-US" sz="2000" dirty="0">
                <a:sym typeface="Wingdings" pitchFamily="2" charset="2"/>
              </a:rPr>
              <a:t> ilk 6-24 ay </a:t>
            </a:r>
            <a:r>
              <a:rPr lang="en-US" sz="2000" dirty="0" err="1">
                <a:sym typeface="Wingdings" pitchFamily="2" charset="2"/>
              </a:rPr>
              <a:t>içerisinde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görülür</a:t>
            </a:r>
            <a:r>
              <a:rPr lang="en-US" sz="2000" dirty="0">
                <a:sym typeface="Wingdings" pitchFamily="2" charset="2"/>
              </a:rPr>
              <a:t> ve  </a:t>
            </a:r>
            <a:r>
              <a:rPr lang="en-US" sz="2000" dirty="0" err="1">
                <a:sym typeface="Wingdings" pitchFamily="2" charset="2"/>
              </a:rPr>
              <a:t>spontan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olarak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geriler</a:t>
            </a:r>
            <a:r>
              <a:rPr lang="en-US" sz="2000" dirty="0">
                <a:sym typeface="Wingdings" pitchFamily="2" charset="2"/>
              </a:rPr>
              <a:t> </a:t>
            </a:r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06704D-5897-7A49-98F8-D829330677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927" y="3047383"/>
            <a:ext cx="2881880" cy="3423228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7063B4E4-0D9A-7442-B64D-E6B765204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4501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A5CC7-0C3D-1641-B6A5-6E1051AE4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Prematür </a:t>
            </a:r>
            <a:r>
              <a:rPr lang="en-US" dirty="0" err="1"/>
              <a:t>adrenarş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FB023-5328-3D48-AB90-D2DB80127B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000" dirty="0"/>
              <a:t>Düşük </a:t>
            </a:r>
            <a:r>
              <a:rPr lang="en-US" sz="2000" dirty="0" err="1"/>
              <a:t>doğum</a:t>
            </a:r>
            <a:r>
              <a:rPr lang="en-US" sz="2000" dirty="0"/>
              <a:t> </a:t>
            </a:r>
            <a:r>
              <a:rPr lang="en-US" sz="2000" dirty="0" err="1"/>
              <a:t>tartısı</a:t>
            </a:r>
            <a:r>
              <a:rPr lang="en-US" sz="2000" dirty="0"/>
              <a:t> öyküsü, </a:t>
            </a:r>
            <a:r>
              <a:rPr lang="en-US" sz="2000" dirty="0" err="1"/>
              <a:t>obezite</a:t>
            </a:r>
            <a:r>
              <a:rPr lang="en-US" sz="2000" dirty="0"/>
              <a:t> ve </a:t>
            </a:r>
            <a:r>
              <a:rPr lang="en-US" sz="2000" dirty="0" err="1"/>
              <a:t>insülin</a:t>
            </a:r>
            <a:r>
              <a:rPr lang="en-US" sz="2000" dirty="0"/>
              <a:t> </a:t>
            </a:r>
            <a:r>
              <a:rPr lang="en-US" sz="2000" dirty="0" err="1"/>
              <a:t>rezistansı</a:t>
            </a:r>
            <a:r>
              <a:rPr lang="en-US" sz="2000" dirty="0"/>
              <a:t> </a:t>
            </a:r>
            <a:r>
              <a:rPr lang="en-US" sz="2000" dirty="0" err="1"/>
              <a:t>olan</a:t>
            </a:r>
            <a:r>
              <a:rPr lang="en-US" sz="2000" dirty="0"/>
              <a:t> </a:t>
            </a:r>
            <a:r>
              <a:rPr lang="en-US" sz="2000" dirty="0" err="1"/>
              <a:t>olgularda</a:t>
            </a:r>
            <a:r>
              <a:rPr lang="en-US" sz="2000" dirty="0"/>
              <a:t> </a:t>
            </a:r>
            <a:r>
              <a:rPr lang="en-US" sz="2000" dirty="0" err="1"/>
              <a:t>daha</a:t>
            </a:r>
            <a:r>
              <a:rPr lang="en-US" sz="2000" dirty="0"/>
              <a:t> </a:t>
            </a:r>
            <a:r>
              <a:rPr lang="en-US" sz="2000" dirty="0" err="1"/>
              <a:t>sık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insulin, IGF-1, leptin</a:t>
            </a:r>
          </a:p>
          <a:p>
            <a:r>
              <a:rPr lang="en-US" sz="2000" dirty="0"/>
              <a:t>PKOS </a:t>
            </a:r>
            <a:r>
              <a:rPr lang="en-US" sz="2000" dirty="0" err="1"/>
              <a:t>gelişimi</a:t>
            </a:r>
            <a:r>
              <a:rPr lang="en-US" sz="2000" dirty="0"/>
              <a:t> </a:t>
            </a:r>
            <a:r>
              <a:rPr lang="en-US" sz="2000" dirty="0" err="1"/>
              <a:t>için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risk </a:t>
            </a:r>
            <a:r>
              <a:rPr lang="en-US" sz="2000" dirty="0" err="1"/>
              <a:t>faktörü</a:t>
            </a:r>
            <a:r>
              <a:rPr lang="en-US" sz="2000" dirty="0"/>
              <a:t> </a:t>
            </a:r>
            <a:r>
              <a:rPr lang="en-US" sz="2000" dirty="0" err="1"/>
              <a:t>olarak</a:t>
            </a:r>
            <a:r>
              <a:rPr lang="en-US" sz="2000" dirty="0"/>
              <a:t> </a:t>
            </a:r>
            <a:r>
              <a:rPr lang="en-US" sz="2000" dirty="0" err="1"/>
              <a:t>değerlendirilir</a:t>
            </a:r>
            <a:r>
              <a:rPr lang="en-US" sz="2000" dirty="0"/>
              <a:t> (~ %15-20)</a:t>
            </a:r>
          </a:p>
          <a:p>
            <a:r>
              <a:rPr lang="en-US" sz="2000" dirty="0"/>
              <a:t>DHEA-S ve testosterone </a:t>
            </a:r>
            <a:r>
              <a:rPr lang="en-US" sz="2000" dirty="0" err="1"/>
              <a:t>seviyelerinde</a:t>
            </a:r>
            <a:r>
              <a:rPr lang="en-US" sz="2000" dirty="0"/>
              <a:t> </a:t>
            </a:r>
            <a:r>
              <a:rPr lang="en-US" sz="2000" dirty="0" err="1"/>
              <a:t>yaşına</a:t>
            </a:r>
            <a:r>
              <a:rPr lang="en-US" sz="2000" dirty="0"/>
              <a:t> </a:t>
            </a:r>
            <a:r>
              <a:rPr lang="en-US" sz="2000" dirty="0" err="1"/>
              <a:t>göre</a:t>
            </a:r>
            <a:r>
              <a:rPr lang="en-US" sz="2000" dirty="0"/>
              <a:t> </a:t>
            </a:r>
            <a:r>
              <a:rPr lang="en-US" sz="2000" dirty="0" err="1"/>
              <a:t>hafif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artış</a:t>
            </a:r>
            <a:r>
              <a:rPr lang="en-US" sz="2000" dirty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ym typeface="Wingdings" pitchFamily="2" charset="2"/>
              </a:rPr>
              <a:t>DHEAS: </a:t>
            </a:r>
            <a:r>
              <a:rPr lang="tr-TR" dirty="0"/>
              <a:t>40-135 </a:t>
            </a:r>
            <a:r>
              <a:rPr lang="tr-TR" dirty="0" err="1"/>
              <a:t>mcgr</a:t>
            </a:r>
            <a:r>
              <a:rPr lang="tr-TR" dirty="0"/>
              <a:t>/</a:t>
            </a:r>
            <a:r>
              <a:rPr lang="tr-TR" dirty="0" err="1"/>
              <a:t>dL</a:t>
            </a:r>
            <a:r>
              <a:rPr lang="tr-TR" dirty="0"/>
              <a:t> (1.1-3.7 </a:t>
            </a:r>
            <a:r>
              <a:rPr lang="tr-TR" dirty="0" err="1"/>
              <a:t>mcmol</a:t>
            </a:r>
            <a:r>
              <a:rPr lang="tr-TR" dirty="0"/>
              <a:t>/L)</a:t>
            </a:r>
            <a:r>
              <a:rPr lang="en-CA" dirty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CA" dirty="0" err="1"/>
              <a:t>Testosteron</a:t>
            </a:r>
            <a:r>
              <a:rPr lang="en-CA" dirty="0"/>
              <a:t>: </a:t>
            </a:r>
            <a:r>
              <a:rPr lang="tr-TR" dirty="0"/>
              <a:t>≤</a:t>
            </a:r>
            <a:r>
              <a:rPr lang="en-CA" dirty="0"/>
              <a:t> 0,7-1,2 nmol/L (20-</a:t>
            </a:r>
            <a:r>
              <a:rPr lang="tr-TR" dirty="0"/>
              <a:t>35 </a:t>
            </a:r>
            <a:r>
              <a:rPr lang="tr-TR" dirty="0" err="1"/>
              <a:t>ng</a:t>
            </a:r>
            <a:r>
              <a:rPr lang="tr-TR" dirty="0"/>
              <a:t>/</a:t>
            </a:r>
            <a:r>
              <a:rPr lang="tr-TR" dirty="0" err="1"/>
              <a:t>dL</a:t>
            </a:r>
            <a:r>
              <a:rPr lang="en-CA" dirty="0"/>
              <a:t> )</a:t>
            </a:r>
            <a:endParaRPr lang="en-US" dirty="0"/>
          </a:p>
          <a:p>
            <a:endParaRPr 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75A7F896-9343-594C-8221-69859CC2E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930" y="4024020"/>
            <a:ext cx="5496878" cy="2573007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4CF538F-1EA4-C143-8FA9-9312AB8D0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2929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1C48B-DE9D-4A40-97C2-06462A01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Prematür </a:t>
            </a:r>
            <a:r>
              <a:rPr lang="en-US" dirty="0" err="1"/>
              <a:t>adrenarş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1B11A0-2701-4941-90BA-F7210E64F6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 sz="2000" dirty="0"/>
              <a:t>Kemik </a:t>
            </a:r>
            <a:r>
              <a:rPr lang="en-US" sz="2000" dirty="0" err="1"/>
              <a:t>yaşında</a:t>
            </a:r>
            <a:r>
              <a:rPr lang="en-US" sz="2000" dirty="0"/>
              <a:t> ve </a:t>
            </a:r>
            <a:r>
              <a:rPr lang="en-US" sz="2000" dirty="0" err="1"/>
              <a:t>büyüme</a:t>
            </a:r>
            <a:r>
              <a:rPr lang="en-US" sz="2000" dirty="0"/>
              <a:t> </a:t>
            </a:r>
            <a:r>
              <a:rPr lang="en-US" sz="2000" dirty="0" err="1"/>
              <a:t>hızında</a:t>
            </a:r>
            <a:r>
              <a:rPr lang="en-US" sz="2000" dirty="0"/>
              <a:t> </a:t>
            </a:r>
            <a:r>
              <a:rPr lang="en-US" sz="2000" dirty="0" err="1"/>
              <a:t>hafif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artış</a:t>
            </a:r>
            <a:r>
              <a:rPr lang="en-US" sz="2000" dirty="0"/>
              <a:t> ile </a:t>
            </a:r>
            <a:r>
              <a:rPr lang="en-US" sz="2000" dirty="0" err="1"/>
              <a:t>ilişkili</a:t>
            </a:r>
            <a:r>
              <a:rPr lang="en-US" sz="2000" dirty="0"/>
              <a:t> </a:t>
            </a:r>
            <a:r>
              <a:rPr lang="en-US" sz="2000" dirty="0" err="1"/>
              <a:t>olabilir</a:t>
            </a:r>
            <a:r>
              <a:rPr lang="en-US" sz="2000" dirty="0"/>
              <a:t> </a:t>
            </a:r>
          </a:p>
          <a:p>
            <a:r>
              <a:rPr lang="en-US" sz="2000" dirty="0"/>
              <a:t>Kemik </a:t>
            </a:r>
            <a:r>
              <a:rPr lang="en-US" sz="2000" dirty="0" err="1"/>
              <a:t>yaşı</a:t>
            </a:r>
            <a:r>
              <a:rPr lang="en-US" sz="2000" dirty="0"/>
              <a:t>  ve </a:t>
            </a:r>
            <a:r>
              <a:rPr lang="en-US" sz="2000" dirty="0" err="1"/>
              <a:t>büyüme</a:t>
            </a:r>
            <a:r>
              <a:rPr lang="en-US" sz="2000" dirty="0"/>
              <a:t> </a:t>
            </a:r>
            <a:r>
              <a:rPr lang="en-US" sz="2000" dirty="0" err="1"/>
              <a:t>hızı</a:t>
            </a:r>
            <a:r>
              <a:rPr lang="en-US" sz="2000" dirty="0"/>
              <a:t> 6 ay </a:t>
            </a:r>
            <a:r>
              <a:rPr lang="en-US" sz="2000" dirty="0" err="1"/>
              <a:t>sonra</a:t>
            </a:r>
            <a:r>
              <a:rPr lang="en-US" sz="2000" dirty="0"/>
              <a:t> </a:t>
            </a:r>
            <a:r>
              <a:rPr lang="en-US" sz="2000" dirty="0" err="1"/>
              <a:t>tekrar</a:t>
            </a:r>
            <a:r>
              <a:rPr lang="en-US" sz="2000" dirty="0"/>
              <a:t> </a:t>
            </a:r>
            <a:r>
              <a:rPr lang="en-US" sz="2000" dirty="0" err="1"/>
              <a:t>değerlendirilmeli</a:t>
            </a:r>
            <a:endParaRPr lang="en-US" sz="2000" dirty="0"/>
          </a:p>
          <a:p>
            <a:r>
              <a:rPr lang="en-US" sz="2000" dirty="0"/>
              <a:t>Genellikle </a:t>
            </a:r>
            <a:r>
              <a:rPr lang="en-US" sz="2000" dirty="0" err="1"/>
              <a:t>beklenen</a:t>
            </a:r>
            <a:r>
              <a:rPr lang="en-US" sz="2000" dirty="0"/>
              <a:t> </a:t>
            </a:r>
            <a:r>
              <a:rPr lang="en-US" sz="2000" dirty="0" err="1"/>
              <a:t>erişkin</a:t>
            </a:r>
            <a:r>
              <a:rPr lang="en-US" sz="2000" dirty="0"/>
              <a:t> boy </a:t>
            </a:r>
            <a:r>
              <a:rPr lang="en-US" sz="2000" dirty="0" err="1"/>
              <a:t>etkilenmez</a:t>
            </a:r>
            <a:r>
              <a:rPr lang="en-US" sz="2000" dirty="0"/>
              <a:t>, boy prepubertal </a:t>
            </a:r>
            <a:r>
              <a:rPr lang="en-US" sz="2000" dirty="0" err="1"/>
              <a:t>olarak</a:t>
            </a:r>
            <a:r>
              <a:rPr lang="en-US" sz="2000" dirty="0"/>
              <a:t> </a:t>
            </a:r>
            <a:r>
              <a:rPr lang="en-US" sz="2000" dirty="0" err="1"/>
              <a:t>yüksek</a:t>
            </a:r>
            <a:r>
              <a:rPr lang="en-US" sz="2000" dirty="0"/>
              <a:t> </a:t>
            </a:r>
            <a:r>
              <a:rPr lang="en-US" sz="2000" dirty="0" err="1"/>
              <a:t>persantillerde</a:t>
            </a:r>
            <a:endParaRPr lang="en-US" sz="2000" dirty="0"/>
          </a:p>
          <a:p>
            <a:r>
              <a:rPr lang="en-US" sz="2000" dirty="0" err="1"/>
              <a:t>Özellikle</a:t>
            </a:r>
            <a:r>
              <a:rPr lang="en-US" sz="2000" dirty="0"/>
              <a:t> SGA öyküsü, </a:t>
            </a:r>
            <a:r>
              <a:rPr lang="en-US" sz="2000" dirty="0" err="1"/>
              <a:t>akantozis</a:t>
            </a:r>
            <a:r>
              <a:rPr lang="en-US" sz="2000" dirty="0"/>
              <a:t> </a:t>
            </a:r>
            <a:r>
              <a:rPr lang="en-US" sz="2000" dirty="0" err="1"/>
              <a:t>nigrikans</a:t>
            </a:r>
            <a:r>
              <a:rPr lang="en-US" sz="2000" dirty="0"/>
              <a:t>, </a:t>
            </a:r>
            <a:r>
              <a:rPr lang="en-US" sz="2000" dirty="0" err="1"/>
              <a:t>obezite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aile</a:t>
            </a:r>
            <a:r>
              <a:rPr lang="en-US" sz="2000" dirty="0"/>
              <a:t> öyküsü (+) </a:t>
            </a:r>
            <a:r>
              <a:rPr lang="en-US" sz="2000" dirty="0" err="1"/>
              <a:t>ise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AKŞ, HbA1c, OGTT</a:t>
            </a:r>
            <a:endParaRPr lang="en-US" sz="2000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0993F964-3239-2B42-ADCE-AE6ACE5F8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100" y="4083282"/>
            <a:ext cx="3301006" cy="2350960"/>
          </a:xfrm>
          <a:prstGeom prst="rect">
            <a:avLst/>
          </a:prstGeom>
        </p:spPr>
      </p:pic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4D899FA6-7A33-EB47-9A67-5443E36FB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2367" y="4083282"/>
            <a:ext cx="6568440" cy="235096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70AEF470-06E2-4843-BEB9-4650033D2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696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BE6D2-FEDF-6B43-88D8-7EF59598B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Prematür </a:t>
            </a:r>
            <a:r>
              <a:rPr lang="en-US" dirty="0" err="1"/>
              <a:t>adrenarş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F3191-8939-5F43-AF2A-4761E33AE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000" dirty="0" err="1"/>
              <a:t>Abartılı</a:t>
            </a:r>
            <a:r>
              <a:rPr lang="en-US" sz="2000" dirty="0"/>
              <a:t> </a:t>
            </a:r>
            <a:r>
              <a:rPr lang="en-US" sz="2000" dirty="0" err="1"/>
              <a:t>adrenarş</a:t>
            </a:r>
            <a:r>
              <a:rPr lang="en-US" sz="2000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/>
              <a:t>DHEAS &gt;130 </a:t>
            </a:r>
            <a:r>
              <a:rPr lang="tr-TR" dirty="0" err="1"/>
              <a:t>mcg</a:t>
            </a:r>
            <a:r>
              <a:rPr lang="tr-TR" dirty="0"/>
              <a:t>/</a:t>
            </a:r>
            <a:r>
              <a:rPr lang="tr-TR" dirty="0" err="1"/>
              <a:t>dL</a:t>
            </a:r>
            <a:r>
              <a:rPr lang="tr-TR" dirty="0"/>
              <a:t> (3.5 </a:t>
            </a:r>
            <a:r>
              <a:rPr lang="tr-TR" dirty="0" err="1"/>
              <a:t>mcmol</a:t>
            </a:r>
            <a:r>
              <a:rPr lang="tr-TR" dirty="0"/>
              <a:t>/L), testosteron &gt;35 </a:t>
            </a:r>
            <a:r>
              <a:rPr lang="tr-TR" dirty="0" err="1"/>
              <a:t>ng</a:t>
            </a:r>
            <a:r>
              <a:rPr lang="tr-TR" dirty="0"/>
              <a:t>/</a:t>
            </a:r>
            <a:r>
              <a:rPr lang="tr-TR" dirty="0" err="1"/>
              <a:t>dL</a:t>
            </a:r>
            <a:r>
              <a:rPr lang="tr-TR" dirty="0"/>
              <a:t> (1.2 </a:t>
            </a:r>
            <a:r>
              <a:rPr lang="tr-TR" dirty="0" err="1"/>
              <a:t>nmol</a:t>
            </a:r>
            <a:r>
              <a:rPr lang="tr-TR" dirty="0"/>
              <a:t>/L)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/>
              <a:t>Kemik yaşı &gt;%120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/>
              <a:t>Uzama potansiyeli etkilenmez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Progresif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klinik</a:t>
            </a:r>
            <a:r>
              <a:rPr lang="en-US" dirty="0"/>
              <a:t> </a:t>
            </a:r>
            <a:r>
              <a:rPr lang="en-US" dirty="0" err="1"/>
              <a:t>hiperandrojenizm</a:t>
            </a:r>
            <a:r>
              <a:rPr lang="en-US" dirty="0"/>
              <a:t> ve/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kemik</a:t>
            </a:r>
            <a:r>
              <a:rPr lang="en-US" dirty="0"/>
              <a:t> </a:t>
            </a:r>
            <a:r>
              <a:rPr lang="en-US" dirty="0" err="1"/>
              <a:t>yaşında</a:t>
            </a:r>
            <a:r>
              <a:rPr lang="en-US" dirty="0"/>
              <a:t> &gt; 2SD </a:t>
            </a:r>
            <a:r>
              <a:rPr lang="en-US" dirty="0" err="1"/>
              <a:t>ilerleme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diğer nedenler </a:t>
            </a:r>
            <a:r>
              <a:rPr lang="en-US" dirty="0" err="1">
                <a:sym typeface="Wingdings" pitchFamily="2" charset="2"/>
              </a:rPr>
              <a:t>dışlanmalı</a:t>
            </a:r>
            <a:r>
              <a:rPr lang="en-US" dirty="0">
                <a:sym typeface="Wingdings" pitchFamily="2" charset="2"/>
              </a:rPr>
              <a:t> </a:t>
            </a:r>
            <a:r>
              <a:rPr lang="tr-TR" dirty="0">
                <a:sym typeface="Wingdings" pitchFamily="2" charset="2"/>
              </a:rPr>
              <a:t>ACTH </a:t>
            </a:r>
            <a:r>
              <a:rPr lang="tr-TR" dirty="0" err="1">
                <a:sym typeface="Wingdings" pitchFamily="2" charset="2"/>
              </a:rPr>
              <a:t>stimülasyon</a:t>
            </a:r>
            <a:r>
              <a:rPr lang="tr-TR" dirty="0">
                <a:sym typeface="Wingdings" pitchFamily="2" charset="2"/>
              </a:rPr>
              <a:t> testi ve </a:t>
            </a:r>
            <a:r>
              <a:rPr lang="tr-TR" dirty="0" err="1">
                <a:sym typeface="Wingdings" pitchFamily="2" charset="2"/>
              </a:rPr>
              <a:t>d</a:t>
            </a:r>
            <a:r>
              <a:rPr lang="tr-TR" dirty="0" err="1"/>
              <a:t>eksametazon</a:t>
            </a:r>
            <a:r>
              <a:rPr lang="tr-TR" dirty="0"/>
              <a:t> </a:t>
            </a:r>
            <a:r>
              <a:rPr lang="tr-TR" dirty="0" err="1"/>
              <a:t>androjen</a:t>
            </a:r>
            <a:r>
              <a:rPr lang="tr-TR" dirty="0"/>
              <a:t> </a:t>
            </a:r>
            <a:r>
              <a:rPr lang="tr-TR" dirty="0" err="1"/>
              <a:t>süpresyon</a:t>
            </a:r>
            <a:r>
              <a:rPr lang="tr-TR" dirty="0"/>
              <a:t> testi</a:t>
            </a:r>
          </a:p>
          <a:p>
            <a:r>
              <a:rPr lang="tr-TR" sz="2000" dirty="0"/>
              <a:t>Türkiye’de </a:t>
            </a:r>
            <a:r>
              <a:rPr lang="tr-TR" sz="2000" dirty="0" err="1"/>
              <a:t>prematür</a:t>
            </a:r>
            <a:r>
              <a:rPr lang="tr-TR" sz="2000" dirty="0"/>
              <a:t> </a:t>
            </a:r>
            <a:r>
              <a:rPr lang="tr-TR" sz="2000" dirty="0" err="1"/>
              <a:t>telarş</a:t>
            </a:r>
            <a:r>
              <a:rPr lang="tr-TR" sz="2000" dirty="0"/>
              <a:t> %8,9, </a:t>
            </a:r>
            <a:r>
              <a:rPr lang="tr-TR" sz="2000" dirty="0" err="1"/>
              <a:t>prematür</a:t>
            </a:r>
            <a:r>
              <a:rPr lang="tr-TR" sz="2000" dirty="0"/>
              <a:t> </a:t>
            </a:r>
            <a:r>
              <a:rPr lang="tr-TR" sz="2000" dirty="0" err="1"/>
              <a:t>adrenarş</a:t>
            </a:r>
            <a:r>
              <a:rPr lang="tr-TR" sz="2000" dirty="0"/>
              <a:t> %4,3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C39607-A525-D943-ABC5-BD158E844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529" y="5062501"/>
            <a:ext cx="4887278" cy="1592596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8C2CFC39-A508-6341-979F-5ADCE8E2E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22951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1204E-CD3E-0641-873A-624AD25CF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Prematür </a:t>
            </a:r>
            <a:r>
              <a:rPr lang="en-US" dirty="0" err="1"/>
              <a:t>adrenarş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98992E-F826-3D44-9651-6AF7D62455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err="1"/>
              <a:t>Ayırıcı</a:t>
            </a:r>
            <a:r>
              <a:rPr lang="en-US" sz="2000" dirty="0"/>
              <a:t> </a:t>
            </a:r>
            <a:r>
              <a:rPr lang="en-US" sz="2000" dirty="0" err="1"/>
              <a:t>tanı</a:t>
            </a:r>
            <a:r>
              <a:rPr lang="en-US" sz="2000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Hipertrikoz</a:t>
            </a: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İdiyopatik</a:t>
            </a:r>
            <a:r>
              <a:rPr lang="en-US" sz="2000" dirty="0"/>
              <a:t> </a:t>
            </a:r>
            <a:r>
              <a:rPr lang="en-US" sz="2000" dirty="0" err="1"/>
              <a:t>prematür</a:t>
            </a:r>
            <a:r>
              <a:rPr lang="en-US" sz="2000" dirty="0"/>
              <a:t> </a:t>
            </a:r>
            <a:r>
              <a:rPr lang="en-US" sz="2000" dirty="0" err="1"/>
              <a:t>pubarş</a:t>
            </a: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SPP (</a:t>
            </a:r>
            <a:r>
              <a:rPr lang="en-US" sz="2000" dirty="0" err="1"/>
              <a:t>vakaların</a:t>
            </a:r>
            <a:r>
              <a:rPr lang="en-US" sz="2000" dirty="0"/>
              <a:t> %50’sine </a:t>
            </a:r>
            <a:r>
              <a:rPr lang="en-US" sz="2000" dirty="0" err="1"/>
              <a:t>prematür</a:t>
            </a:r>
            <a:r>
              <a:rPr lang="en-US" sz="2000" dirty="0"/>
              <a:t> </a:t>
            </a:r>
            <a:r>
              <a:rPr lang="en-US" sz="2000" dirty="0" err="1"/>
              <a:t>adrenarş</a:t>
            </a:r>
            <a:r>
              <a:rPr lang="en-US" sz="2000" dirty="0"/>
              <a:t> </a:t>
            </a:r>
            <a:r>
              <a:rPr lang="en-US" sz="2000" dirty="0" err="1"/>
              <a:t>eşlik</a:t>
            </a:r>
            <a:r>
              <a:rPr lang="en-US" sz="2000" dirty="0"/>
              <a:t> </a:t>
            </a:r>
            <a:r>
              <a:rPr lang="en-US" sz="2000" dirty="0" err="1"/>
              <a:t>eder</a:t>
            </a:r>
            <a:r>
              <a:rPr lang="en-US" sz="2000" dirty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Konjenital</a:t>
            </a:r>
            <a:r>
              <a:rPr lang="en-US" sz="2000" dirty="0"/>
              <a:t> adrenal </a:t>
            </a:r>
            <a:r>
              <a:rPr lang="en-US" sz="2000" dirty="0" err="1"/>
              <a:t>hiperplaziler</a:t>
            </a: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Virilizan</a:t>
            </a:r>
            <a:r>
              <a:rPr lang="en-US" sz="2000" dirty="0"/>
              <a:t> </a:t>
            </a:r>
            <a:r>
              <a:rPr lang="en-US" sz="2000" dirty="0" err="1"/>
              <a:t>tümörler</a:t>
            </a: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Cushing </a:t>
            </a:r>
            <a:r>
              <a:rPr lang="en-US" sz="2000" dirty="0" err="1"/>
              <a:t>sendromu</a:t>
            </a:r>
            <a:r>
              <a:rPr lang="en-US" sz="2000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Ekzojen</a:t>
            </a:r>
            <a:r>
              <a:rPr lang="en-US" sz="2000" dirty="0"/>
              <a:t> </a:t>
            </a:r>
            <a:r>
              <a:rPr lang="en-US" sz="2000" dirty="0" err="1"/>
              <a:t>androjen</a:t>
            </a:r>
            <a:r>
              <a:rPr lang="en-US" sz="2000" dirty="0"/>
              <a:t> </a:t>
            </a:r>
            <a:r>
              <a:rPr lang="en-US" sz="2000" dirty="0" err="1"/>
              <a:t>maruziyeti</a:t>
            </a:r>
            <a:endParaRPr lang="en-US" sz="20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A5F575A-8233-C142-B98B-2D346A7AF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072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A694-735C-A943-A09A-84B114C7B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Konjenİtal</a:t>
            </a:r>
            <a:r>
              <a:rPr lang="en-US" dirty="0"/>
              <a:t> adrenal </a:t>
            </a:r>
            <a:r>
              <a:rPr lang="en-US" dirty="0" err="1"/>
              <a:t>hİperplazİ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FEBA08D-B700-AD45-A339-94620F3949A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CA" sz="2000" dirty="0" err="1"/>
                  <a:t>Olguların</a:t>
                </a:r>
                <a:r>
                  <a:rPr lang="en-CA" sz="2000" dirty="0"/>
                  <a:t> 1-20%’sinde NK-KAH (</a:t>
                </a:r>
                <a:r>
                  <a:rPr lang="en-CA" sz="2000" dirty="0" err="1"/>
                  <a:t>en</a:t>
                </a:r>
                <a:r>
                  <a:rPr lang="en-CA" sz="2000" dirty="0"/>
                  <a:t> </a:t>
                </a:r>
                <a:r>
                  <a:rPr lang="en-CA" sz="2000" dirty="0" err="1"/>
                  <a:t>sık</a:t>
                </a:r>
                <a:r>
                  <a:rPr lang="en-CA" sz="2000" dirty="0"/>
                  <a:t> 21 </a:t>
                </a:r>
                <a:r>
                  <a:rPr lang="en-CA" sz="2000" dirty="0" err="1"/>
                  <a:t>hidroksilaz</a:t>
                </a:r>
                <a:r>
                  <a:rPr lang="en-CA" sz="2000" dirty="0"/>
                  <a:t>)</a:t>
                </a:r>
              </a:p>
              <a:p>
                <a:r>
                  <a:rPr lang="en-US" sz="2000" dirty="0" err="1"/>
                  <a:t>Büyüme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hızında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artış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ileri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kemişk</a:t>
                </a:r>
                <a:r>
                  <a:rPr lang="en-US" sz="2000" dirty="0"/>
                  <a:t> </a:t>
                </a:r>
                <a:r>
                  <a:rPr lang="en-US" sz="2000" dirty="0" err="1"/>
                  <a:t>yaşı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hiperandrojenizm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bulgularında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hzılı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progresyon</a:t>
                </a:r>
                <a:r>
                  <a:rPr lang="en-US" sz="2000" dirty="0"/>
                  <a:t>,  </a:t>
                </a:r>
                <a:r>
                  <a:rPr lang="en-US" sz="2000" dirty="0" err="1"/>
                  <a:t>pozitif</a:t>
                </a:r>
                <a:r>
                  <a:rPr lang="en-US" sz="2000" dirty="0"/>
                  <a:t> </a:t>
                </a:r>
                <a:r>
                  <a:rPr lang="en-US" sz="2000" dirty="0" err="1"/>
                  <a:t>aile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hikayesi</a:t>
                </a:r>
                <a:r>
                  <a:rPr lang="en-US" sz="2000" dirty="0"/>
                  <a:t> </a:t>
                </a:r>
              </a:p>
              <a:p>
                <a:r>
                  <a:rPr lang="en-US" sz="2000" dirty="0"/>
                  <a:t>Sabah </a:t>
                </a:r>
                <a:r>
                  <a:rPr lang="en-US" sz="2000" dirty="0" err="1"/>
                  <a:t>erken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bakılan</a:t>
                </a:r>
                <a:r>
                  <a:rPr lang="en-US" sz="2000" dirty="0"/>
                  <a:t> 17OHP </a:t>
                </a:r>
                <a:r>
                  <a:rPr lang="en-US" sz="2000" dirty="0" err="1"/>
                  <a:t>düzeyi</a:t>
                </a:r>
                <a:r>
                  <a:rPr lang="en-US" sz="2000" dirty="0"/>
                  <a:t>: 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tr-TR" dirty="0"/>
                  <a:t>&gt;1500 </a:t>
                </a:r>
                <a:r>
                  <a:rPr lang="tr-TR" dirty="0" err="1"/>
                  <a:t>ng</a:t>
                </a:r>
                <a:r>
                  <a:rPr lang="tr-TR" dirty="0"/>
                  <a:t>/</a:t>
                </a:r>
                <a:r>
                  <a:rPr lang="tr-TR" dirty="0" err="1"/>
                  <a:t>dL</a:t>
                </a:r>
                <a:r>
                  <a:rPr lang="tr-TR" dirty="0"/>
                  <a:t> (45 </a:t>
                </a:r>
                <a:r>
                  <a:rPr lang="tr-TR" dirty="0" err="1"/>
                  <a:t>nmol</a:t>
                </a:r>
                <a:r>
                  <a:rPr lang="tr-TR" dirty="0"/>
                  <a:t>/L) </a:t>
                </a:r>
                <a:r>
                  <a:rPr lang="tr-TR" dirty="0">
                    <a:sym typeface="Wingdings" pitchFamily="2" charset="2"/>
                  </a:rPr>
                  <a:t> NK-KAH</a:t>
                </a:r>
                <a:endParaRPr lang="tr-TR" dirty="0"/>
              </a:p>
              <a:p>
                <a:pPr marL="342900" indent="-342900">
                  <a:buFont typeface="+mj-lt"/>
                  <a:buAutoNum type="arabicPeriod"/>
                </a:pPr>
                <a:r>
                  <a:rPr lang="tr-TR" dirty="0"/>
                  <a:t>&gt;200 </a:t>
                </a:r>
                <a:r>
                  <a:rPr lang="tr-TR" dirty="0" err="1"/>
                  <a:t>ng</a:t>
                </a:r>
                <a:r>
                  <a:rPr lang="tr-TR" dirty="0"/>
                  <a:t>/</a:t>
                </a:r>
                <a:r>
                  <a:rPr lang="tr-TR" dirty="0" err="1"/>
                  <a:t>dL</a:t>
                </a:r>
                <a:r>
                  <a:rPr lang="tr-TR" dirty="0"/>
                  <a:t> (&gt;6 </a:t>
                </a:r>
                <a:r>
                  <a:rPr lang="tr-TR" dirty="0" err="1"/>
                  <a:t>nmol</a:t>
                </a:r>
                <a:r>
                  <a:rPr lang="tr-TR" dirty="0"/>
                  <a:t>/L) </a:t>
                </a:r>
                <a:r>
                  <a:rPr lang="tr-TR" dirty="0">
                    <a:sym typeface="Wingdings" pitchFamily="2" charset="2"/>
                  </a:rPr>
                  <a:t>ACTH </a:t>
                </a:r>
                <a:r>
                  <a:rPr lang="tr-TR" dirty="0" err="1">
                    <a:sym typeface="Wingdings" pitchFamily="2" charset="2"/>
                  </a:rPr>
                  <a:t>stimülasyon</a:t>
                </a:r>
                <a:r>
                  <a:rPr lang="tr-TR" dirty="0">
                    <a:sym typeface="Wingdings" pitchFamily="2" charset="2"/>
                  </a:rPr>
                  <a:t> testi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tr-TR" dirty="0"/>
                  <a:t>115-200 </a:t>
                </a:r>
                <a:r>
                  <a:rPr lang="tr-TR" dirty="0" err="1"/>
                  <a:t>ng</a:t>
                </a:r>
                <a:r>
                  <a:rPr lang="tr-TR" dirty="0"/>
                  <a:t>/</a:t>
                </a:r>
                <a:r>
                  <a:rPr lang="tr-TR" dirty="0" err="1"/>
                  <a:t>dL</a:t>
                </a:r>
                <a:r>
                  <a:rPr lang="tr-TR" dirty="0"/>
                  <a:t> (3.5 to 6 </a:t>
                </a:r>
                <a:r>
                  <a:rPr lang="tr-TR" dirty="0" err="1"/>
                  <a:t>nmol</a:t>
                </a:r>
                <a:r>
                  <a:rPr lang="tr-TR" dirty="0"/>
                  <a:t>/L) </a:t>
                </a:r>
                <a:r>
                  <a:rPr lang="tr-TR" dirty="0">
                    <a:sym typeface="Wingdings" pitchFamily="2" charset="2"/>
                  </a:rPr>
                  <a:t> klinik izlem veya ACTH </a:t>
                </a:r>
                <a:r>
                  <a:rPr lang="tr-TR" dirty="0" err="1">
                    <a:sym typeface="Wingdings" pitchFamily="2" charset="2"/>
                  </a:rPr>
                  <a:t>stimülasyon</a:t>
                </a:r>
                <a:r>
                  <a:rPr lang="tr-TR" dirty="0">
                    <a:sym typeface="Wingdings" pitchFamily="2" charset="2"/>
                  </a:rPr>
                  <a:t> testi</a:t>
                </a:r>
                <a:endParaRPr lang="tr-TR" dirty="0"/>
              </a:p>
              <a:p>
                <a:r>
                  <a:rPr lang="tr-TR" sz="2000" dirty="0"/>
                  <a:t>Nadir NK-KAH nedenleri: 11</a:t>
                </a:r>
                <a14:m>
                  <m:oMath xmlns:m="http://schemas.openxmlformats.org/officeDocument/2006/math">
                    <m:r>
                      <a:rPr lang="tr-TR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tr-TR" sz="2000" dirty="0"/>
                  <a:t> </a:t>
                </a:r>
                <a:r>
                  <a:rPr lang="tr-TR" sz="2000" dirty="0" err="1"/>
                  <a:t>hidroksilaz</a:t>
                </a:r>
                <a:r>
                  <a:rPr lang="tr-TR" sz="2000" dirty="0"/>
                  <a:t> veya 3</a:t>
                </a:r>
                <a:r>
                  <a:rPr lang="tr-TR" sz="20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tr-TR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sz="2000" dirty="0"/>
                  <a:t>HSD, </a:t>
                </a:r>
                <a:r>
                  <a:rPr lang="en-US" sz="2000" dirty="0" err="1"/>
                  <a:t>deoksikortikosteron</a:t>
                </a:r>
                <a:r>
                  <a:rPr lang="en-US" sz="2000" dirty="0"/>
                  <a:t> ve 170H </a:t>
                </a:r>
                <a:r>
                  <a:rPr lang="en-US" sz="2000" dirty="0" err="1"/>
                  <a:t>pregnenolon</a:t>
                </a: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FEBA08D-B700-AD45-A339-94620F3949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extLst>
              <a:ext uri="{FF2B5EF4-FFF2-40B4-BE49-F238E27FC236}">
                <a16:creationId xmlns:a16="http://schemas.microsoft.com/office/drawing/2014/main" id="{D98B86E7-3925-BE41-A22F-6A3397D08A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366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97887-7E65-5A48-8B13-57DD1EA37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benİgn prepubertal </a:t>
            </a:r>
            <a:r>
              <a:rPr lang="en-US" dirty="0" err="1"/>
              <a:t>vagİnal</a:t>
            </a:r>
            <a:r>
              <a:rPr lang="en-US" dirty="0"/>
              <a:t> </a:t>
            </a:r>
            <a:r>
              <a:rPr lang="en-US" dirty="0" err="1"/>
              <a:t>Kanama</a:t>
            </a:r>
            <a:br>
              <a:rPr lang="en-US" dirty="0"/>
            </a:br>
            <a:r>
              <a:rPr lang="en-US" dirty="0"/>
              <a:t>İzole </a:t>
            </a:r>
            <a:r>
              <a:rPr lang="en-US" dirty="0" err="1"/>
              <a:t>prematür</a:t>
            </a:r>
            <a:r>
              <a:rPr lang="en-US" dirty="0"/>
              <a:t> </a:t>
            </a:r>
            <a:r>
              <a:rPr lang="en-US" dirty="0" err="1"/>
              <a:t>menarş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D60E3-1496-4D47-9967-650A84C1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 sz="2000" dirty="0" err="1"/>
              <a:t>Sekonder</a:t>
            </a:r>
            <a:r>
              <a:rPr lang="en-US" sz="2000" dirty="0"/>
              <a:t> </a:t>
            </a:r>
            <a:r>
              <a:rPr lang="en-US" sz="2000" dirty="0" err="1"/>
              <a:t>seks</a:t>
            </a:r>
            <a:r>
              <a:rPr lang="en-US" sz="2000" dirty="0"/>
              <a:t> </a:t>
            </a:r>
            <a:r>
              <a:rPr lang="en-US" sz="2000" dirty="0" err="1"/>
              <a:t>karakterlerinde</a:t>
            </a:r>
            <a:r>
              <a:rPr lang="en-US" sz="2000" dirty="0"/>
              <a:t> </a:t>
            </a:r>
            <a:r>
              <a:rPr lang="en-US" sz="2000" dirty="0" err="1"/>
              <a:t>gelişim</a:t>
            </a:r>
            <a:r>
              <a:rPr lang="en-US" sz="2000" dirty="0"/>
              <a:t> </a:t>
            </a:r>
            <a:r>
              <a:rPr lang="en-US" sz="2000" dirty="0" err="1"/>
              <a:t>olmaksızın</a:t>
            </a:r>
            <a:r>
              <a:rPr lang="en-US" sz="2000" dirty="0"/>
              <a:t> </a:t>
            </a:r>
            <a:r>
              <a:rPr lang="en-US" sz="2000" dirty="0" err="1"/>
              <a:t>görülen</a:t>
            </a:r>
            <a:r>
              <a:rPr lang="en-US" sz="2000" dirty="0"/>
              <a:t> vaginal </a:t>
            </a:r>
            <a:r>
              <a:rPr lang="en-US" sz="2000" dirty="0" err="1"/>
              <a:t>kanama</a:t>
            </a:r>
            <a:r>
              <a:rPr lang="en-US" sz="2000" dirty="0"/>
              <a:t> </a:t>
            </a:r>
            <a:r>
              <a:rPr lang="en-US" sz="2000" dirty="0" err="1"/>
              <a:t>epizodları</a:t>
            </a:r>
            <a:endParaRPr lang="en-US" sz="2000" dirty="0"/>
          </a:p>
          <a:p>
            <a:r>
              <a:rPr lang="en-US" sz="2000" dirty="0" err="1"/>
              <a:t>Tek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tekararlayan</a:t>
            </a:r>
            <a:r>
              <a:rPr lang="en-US" sz="2000" dirty="0"/>
              <a:t> </a:t>
            </a:r>
            <a:r>
              <a:rPr lang="en-US" sz="2000" dirty="0" err="1"/>
              <a:t>kanama</a:t>
            </a:r>
            <a:r>
              <a:rPr lang="en-US" sz="2000" dirty="0"/>
              <a:t> </a:t>
            </a:r>
            <a:r>
              <a:rPr lang="en-US" sz="2000" dirty="0" err="1"/>
              <a:t>epizodları</a:t>
            </a:r>
            <a:r>
              <a:rPr lang="en-US" sz="2000" dirty="0"/>
              <a:t>  (</a:t>
            </a:r>
            <a:r>
              <a:rPr lang="en-US" sz="2000" dirty="0" err="1"/>
              <a:t>siklik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düzensiz</a:t>
            </a:r>
            <a:r>
              <a:rPr lang="en-US" sz="2000" dirty="0"/>
              <a:t>)</a:t>
            </a:r>
          </a:p>
          <a:p>
            <a:r>
              <a:rPr lang="en-US" sz="2000" dirty="0" err="1"/>
              <a:t>Ortalama</a:t>
            </a:r>
            <a:r>
              <a:rPr lang="en-US" sz="2000" dirty="0"/>
              <a:t> 7 </a:t>
            </a:r>
            <a:r>
              <a:rPr lang="en-US" sz="2000" dirty="0" err="1"/>
              <a:t>yaş</a:t>
            </a:r>
            <a:r>
              <a:rPr lang="en-US" sz="2000" dirty="0"/>
              <a:t> </a:t>
            </a:r>
            <a:r>
              <a:rPr lang="en-US" sz="2000" dirty="0" err="1"/>
              <a:t>civarında</a:t>
            </a:r>
            <a:r>
              <a:rPr lang="en-US" sz="2000" dirty="0"/>
              <a:t> </a:t>
            </a:r>
            <a:r>
              <a:rPr lang="en-US" sz="2000" dirty="0" err="1"/>
              <a:t>görülür</a:t>
            </a:r>
            <a:r>
              <a:rPr lang="en-US" sz="2000" dirty="0"/>
              <a:t>, </a:t>
            </a:r>
            <a:r>
              <a:rPr lang="en-US" sz="2000" dirty="0" err="1"/>
              <a:t>obezite</a:t>
            </a:r>
            <a:r>
              <a:rPr lang="en-US" sz="2000" dirty="0"/>
              <a:t> ile </a:t>
            </a:r>
            <a:r>
              <a:rPr lang="en-US" sz="2000" dirty="0" err="1"/>
              <a:t>ilişkili</a:t>
            </a:r>
            <a:r>
              <a:rPr lang="en-US" sz="2000" dirty="0"/>
              <a:t> </a:t>
            </a:r>
            <a:r>
              <a:rPr lang="en-US" sz="2000" dirty="0" err="1"/>
              <a:t>değil</a:t>
            </a:r>
            <a:endParaRPr lang="en-US" sz="2000" dirty="0"/>
          </a:p>
          <a:p>
            <a:r>
              <a:rPr lang="en-CA" sz="2000" dirty="0"/>
              <a:t>Normal </a:t>
            </a:r>
            <a:r>
              <a:rPr lang="en-CA" sz="2000" dirty="0" err="1"/>
              <a:t>yaş</a:t>
            </a:r>
            <a:r>
              <a:rPr lang="en-CA" sz="2000" dirty="0"/>
              <a:t> </a:t>
            </a:r>
            <a:r>
              <a:rPr lang="en-CA" sz="2000" dirty="0" err="1"/>
              <a:t>aralığında</a:t>
            </a:r>
            <a:r>
              <a:rPr lang="en-CA" sz="2000" dirty="0"/>
              <a:t> pubertal </a:t>
            </a:r>
            <a:r>
              <a:rPr lang="en-CA" sz="2000" dirty="0" err="1"/>
              <a:t>gelişim</a:t>
            </a:r>
            <a:r>
              <a:rPr lang="en-CA" sz="2000" dirty="0"/>
              <a:t> ve </a:t>
            </a:r>
            <a:r>
              <a:rPr lang="en-CA" sz="2000" dirty="0" err="1"/>
              <a:t>menarş</a:t>
            </a:r>
            <a:endParaRPr lang="en-CA" sz="2000" dirty="0"/>
          </a:p>
          <a:p>
            <a:r>
              <a:rPr lang="en-US" sz="2000" dirty="0"/>
              <a:t>HHG </a:t>
            </a:r>
            <a:r>
              <a:rPr lang="en-US" sz="2000" dirty="0" err="1"/>
              <a:t>aksta</a:t>
            </a:r>
            <a:r>
              <a:rPr lang="en-US" sz="2000" dirty="0"/>
              <a:t> </a:t>
            </a:r>
            <a:r>
              <a:rPr lang="en-US" sz="2000" dirty="0" err="1"/>
              <a:t>geçici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aktivasyon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endometriumun</a:t>
            </a:r>
            <a:r>
              <a:rPr lang="en-US" sz="2000" dirty="0"/>
              <a:t> </a:t>
            </a:r>
            <a:r>
              <a:rPr lang="en-US" sz="2000" dirty="0" err="1"/>
              <a:t>östrojene</a:t>
            </a:r>
            <a:r>
              <a:rPr lang="en-US" sz="2000" dirty="0"/>
              <a:t> </a:t>
            </a:r>
            <a:r>
              <a:rPr lang="en-US" sz="2000" dirty="0" err="1"/>
              <a:t>artmış</a:t>
            </a:r>
            <a:r>
              <a:rPr lang="en-US" sz="2000" dirty="0"/>
              <a:t> </a:t>
            </a:r>
            <a:r>
              <a:rPr lang="en-US" sz="2000" dirty="0" err="1"/>
              <a:t>sensitivitesi</a:t>
            </a:r>
            <a:r>
              <a:rPr lang="en-US" sz="2000" dirty="0"/>
              <a:t>, </a:t>
            </a:r>
            <a:r>
              <a:rPr lang="en-CA" sz="2000" dirty="0" err="1"/>
              <a:t>endokrin</a:t>
            </a:r>
            <a:r>
              <a:rPr lang="en-CA" sz="2000" dirty="0"/>
              <a:t> </a:t>
            </a:r>
            <a:r>
              <a:rPr lang="en-CA" sz="2000" dirty="0" err="1"/>
              <a:t>bozucu</a:t>
            </a:r>
            <a:r>
              <a:rPr lang="en-CA" sz="2000" dirty="0"/>
              <a:t> </a:t>
            </a:r>
            <a:r>
              <a:rPr lang="en-CA" sz="2000" dirty="0" err="1"/>
              <a:t>kimyasallar</a:t>
            </a:r>
            <a:endParaRPr lang="en-US" sz="2000" dirty="0"/>
          </a:p>
          <a:p>
            <a:pPr marL="0" indent="0">
              <a:buNone/>
            </a:pPr>
            <a:endParaRPr lang="en-CA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1B822A-777B-C648-8752-5522C52ED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1412" y="4712442"/>
            <a:ext cx="4349395" cy="2038485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7C80358-F980-674A-951A-B52357972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2922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E4BFA-6F37-AD40-87F3-92242B4B0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benİgn prepubertal </a:t>
            </a:r>
            <a:r>
              <a:rPr lang="en-US" dirty="0" err="1"/>
              <a:t>vagİnal</a:t>
            </a:r>
            <a:r>
              <a:rPr lang="en-US" dirty="0"/>
              <a:t> </a:t>
            </a:r>
            <a:r>
              <a:rPr lang="en-US" dirty="0" err="1"/>
              <a:t>Kanama</a:t>
            </a:r>
            <a:br>
              <a:rPr lang="en-US" dirty="0"/>
            </a:br>
            <a:r>
              <a:rPr lang="en-US" dirty="0" err="1"/>
              <a:t>İzole</a:t>
            </a:r>
            <a:r>
              <a:rPr lang="en-US" dirty="0"/>
              <a:t> </a:t>
            </a:r>
            <a:r>
              <a:rPr lang="en-US" dirty="0" err="1"/>
              <a:t>prematür</a:t>
            </a:r>
            <a:r>
              <a:rPr lang="en-US" dirty="0"/>
              <a:t> </a:t>
            </a:r>
            <a:r>
              <a:rPr lang="en-US" dirty="0" err="1"/>
              <a:t>menarş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1CAEF05-57E5-0C4E-8029-B85BB034F08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 anchor="t">
                <a:normAutofit/>
              </a:bodyPr>
              <a:lstStyle/>
              <a:p>
                <a:r>
                  <a:rPr lang="en-CA" sz="2000" dirty="0"/>
                  <a:t>Bir </a:t>
                </a:r>
                <a:r>
                  <a:rPr lang="en-CA" sz="2000" dirty="0" err="1"/>
                  <a:t>dışlama</a:t>
                </a:r>
                <a:r>
                  <a:rPr lang="en-CA" sz="2000" dirty="0"/>
                  <a:t> </a:t>
                </a:r>
                <a:r>
                  <a:rPr lang="en-CA" sz="2000" dirty="0" err="1"/>
                  <a:t>tanısı</a:t>
                </a:r>
                <a:r>
                  <a:rPr lang="en-CA" sz="2000" dirty="0"/>
                  <a:t>, </a:t>
                </a:r>
                <a:r>
                  <a:rPr lang="en-US" sz="2000" dirty="0" err="1"/>
                  <a:t>basamaklı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yaklaşım</a:t>
                </a:r>
                <a:endParaRPr lang="en-CA" sz="2000" dirty="0"/>
              </a:p>
              <a:p>
                <a:r>
                  <a:rPr lang="en-US" sz="2000" dirty="0"/>
                  <a:t>LH ve </a:t>
                </a:r>
                <a:r>
                  <a:rPr lang="en-US" sz="2000" dirty="0" err="1"/>
                  <a:t>östradiol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seviyeleri</a:t>
                </a:r>
                <a:r>
                  <a:rPr lang="en-US" sz="2000" dirty="0"/>
                  <a:t> prepubertal, uterus ve </a:t>
                </a:r>
                <a:r>
                  <a:rPr lang="en-US" sz="2000" dirty="0" err="1"/>
                  <a:t>overler</a:t>
                </a:r>
                <a:r>
                  <a:rPr lang="en-US" sz="2000" dirty="0"/>
                  <a:t> (&lt; 10 mm </a:t>
                </a:r>
                <a:r>
                  <a:rPr lang="en-US" sz="2000" dirty="0" err="1"/>
                  <a:t>foliküller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görülebilir</a:t>
                </a:r>
                <a:r>
                  <a:rPr lang="en-US" sz="2000" dirty="0"/>
                  <a:t>) normal prepubertal </a:t>
                </a:r>
                <a:r>
                  <a:rPr lang="en-US" sz="2000" dirty="0" err="1"/>
                  <a:t>görünümde</a:t>
                </a:r>
                <a:endParaRPr lang="en-US" sz="2000" dirty="0"/>
              </a:p>
              <a:p>
                <a:r>
                  <a:rPr lang="en-CA" sz="2000" dirty="0"/>
                  <a:t>Kemik </a:t>
                </a:r>
                <a:r>
                  <a:rPr lang="en-CA" sz="2000" dirty="0" err="1"/>
                  <a:t>yaşı</a:t>
                </a:r>
                <a:r>
                  <a:rPr lang="en-CA" sz="2000" dirty="0"/>
                  <a:t> </a:t>
                </a:r>
                <a:r>
                  <a:rPr lang="en-CA" sz="2000" dirty="0" err="1"/>
                  <a:t>kronolojik</a:t>
                </a:r>
                <a:r>
                  <a:rPr lang="en-CA" sz="2000" dirty="0"/>
                  <a:t> </a:t>
                </a:r>
                <a:r>
                  <a:rPr lang="en-CA" sz="2000" dirty="0" err="1"/>
                  <a:t>yaş</a:t>
                </a:r>
                <a:r>
                  <a:rPr lang="en-CA" sz="2000" dirty="0"/>
                  <a:t> ile </a:t>
                </a:r>
                <a:r>
                  <a:rPr lang="en-CA" sz="2000" dirty="0" err="1"/>
                  <a:t>uyumlu</a:t>
                </a:r>
                <a:r>
                  <a:rPr lang="en-CA" sz="2000" dirty="0"/>
                  <a:t> ve </a:t>
                </a:r>
                <a:r>
                  <a:rPr lang="en-CA" sz="2000" dirty="0" err="1"/>
                  <a:t>hedef</a:t>
                </a:r>
                <a:r>
                  <a:rPr lang="en-CA" sz="2000" dirty="0"/>
                  <a:t> boy </a:t>
                </a:r>
                <a:r>
                  <a:rPr lang="en-CA" sz="2000" dirty="0" err="1"/>
                  <a:t>etkilenmez</a:t>
                </a:r>
                <a:endParaRPr lang="en-US" sz="2000" dirty="0"/>
              </a:p>
              <a:p>
                <a:r>
                  <a:rPr lang="en-US" sz="2000" dirty="0" err="1"/>
                  <a:t>Travma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yabancı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cisim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enfeksiyon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cinsel</a:t>
                </a:r>
                <a:r>
                  <a:rPr lang="en-US" sz="2000" dirty="0"/>
                  <a:t> </a:t>
                </a:r>
                <a:r>
                  <a:rPr lang="en-US" sz="2000" dirty="0" err="1"/>
                  <a:t>istismar</a:t>
                </a:r>
                <a:r>
                  <a:rPr lang="en-US" sz="2000" dirty="0"/>
                  <a:t> ve </a:t>
                </a:r>
                <a:r>
                  <a:rPr lang="en-US" sz="2000" dirty="0" err="1"/>
                  <a:t>maliğnite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dışlanmalı</a:t>
                </a:r>
                <a:r>
                  <a:rPr lang="en-US" sz="2000" dirty="0"/>
                  <a:t>!! </a:t>
                </a:r>
                <a:r>
                  <a:rPr lang="en-US" sz="2000" dirty="0">
                    <a:sym typeface="Wingdings" pitchFamily="2" charset="2"/>
                  </a:rPr>
                  <a:t> </a:t>
                </a:r>
                <a:r>
                  <a:rPr lang="en-US" sz="2000" dirty="0" err="1">
                    <a:sym typeface="Wingdings" pitchFamily="2" charset="2"/>
                  </a:rPr>
                  <a:t>vaginoskopi</a:t>
                </a:r>
                <a:r>
                  <a:rPr lang="en-US" sz="2000" dirty="0">
                    <a:sym typeface="Wingdings" pitchFamily="2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itchFamily="2" charset="2"/>
                      </a:rPr>
                      <m:t>±</m:t>
                    </m:r>
                  </m:oMath>
                </a14:m>
                <a:r>
                  <a:rPr lang="en-US" sz="2000" dirty="0"/>
                  <a:t> histeroskopi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1CAEF05-57E5-0C4E-8029-B85BB034F08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30" t="-1034" r="-4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7438FAA1-D3B4-BA48-9376-ABA86B81CA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6553" y="4411653"/>
            <a:ext cx="3074253" cy="2257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BF5F0B-AA16-404A-959C-D1233699052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920" y="4445064"/>
            <a:ext cx="1671557" cy="22370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29AD67-ADC8-E94F-9A4E-DFBAF34A15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6845" y="4445064"/>
            <a:ext cx="1853998" cy="2237022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5838907F-AC45-444D-9053-CF50E380A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6727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B0276-F22A-9744-8360-3761931DA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Erken </a:t>
            </a:r>
            <a:r>
              <a:rPr lang="en-US" dirty="0" err="1"/>
              <a:t>puberte</a:t>
            </a:r>
            <a:r>
              <a:rPr lang="en-US" dirty="0"/>
              <a:t> ve </a:t>
            </a:r>
            <a:r>
              <a:rPr lang="en-US" dirty="0" err="1"/>
              <a:t>Psİkososyal</a:t>
            </a:r>
            <a:r>
              <a:rPr lang="en-US" dirty="0"/>
              <a:t> </a:t>
            </a:r>
            <a:r>
              <a:rPr lang="en-US" dirty="0" err="1"/>
              <a:t>stres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EDCCA-D648-CA48-A3F4-2FD35873D6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4248013"/>
          </a:xfrm>
        </p:spPr>
        <p:txBody>
          <a:bodyPr anchor="t">
            <a:normAutofit/>
          </a:bodyPr>
          <a:lstStyle/>
          <a:p>
            <a:r>
              <a:rPr lang="tr-TR" sz="2000" dirty="0"/>
              <a:t>&gt; 8 yaş üzerinde </a:t>
            </a:r>
            <a:r>
              <a:rPr lang="tr-TR" sz="2000" dirty="0" err="1"/>
              <a:t>GnRHa</a:t>
            </a:r>
            <a:r>
              <a:rPr lang="tr-TR" sz="2000" dirty="0"/>
              <a:t> tedavisinin erişkin boy üzerine etkisi yok</a:t>
            </a:r>
          </a:p>
          <a:p>
            <a:r>
              <a:rPr lang="tr-TR" sz="2000" dirty="0"/>
              <a:t>Ancak </a:t>
            </a:r>
            <a:r>
              <a:rPr lang="tr-TR" sz="2000" dirty="0" err="1"/>
              <a:t>psikososyal</a:t>
            </a:r>
            <a:r>
              <a:rPr lang="tr-TR" sz="2000" dirty="0"/>
              <a:t> stres tedavi </a:t>
            </a:r>
            <a:r>
              <a:rPr lang="tr-TR" sz="2000" dirty="0" err="1"/>
              <a:t>endikasyonlarından</a:t>
            </a:r>
            <a:r>
              <a:rPr lang="tr-TR" sz="2000" dirty="0"/>
              <a:t> biri</a:t>
            </a:r>
          </a:p>
          <a:p>
            <a:r>
              <a:rPr lang="tr-TR" sz="2000" dirty="0"/>
              <a:t>Bu konudaki çalışmalar kısıtlı ve veriler çelişkili</a:t>
            </a:r>
          </a:p>
          <a:p>
            <a:endParaRPr lang="tr-TR" sz="2000" dirty="0"/>
          </a:p>
          <a:p>
            <a:pPr marL="0" indent="0">
              <a:buNone/>
            </a:pP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Schoelwer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MJ,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Donahue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KL,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Bryk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K, et al.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Psychological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assessment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of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mothers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and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their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daughters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at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the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time of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diagnosis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of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precocious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puberty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.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Int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J Pediatr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Endocrinol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2015; 2015:5. </a:t>
            </a:r>
          </a:p>
          <a:p>
            <a:pPr marL="0" indent="0">
              <a:buNone/>
            </a:pP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Menk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TAS,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Inácio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M,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Macedo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DB, et al. 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Assessment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of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stress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levels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in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girls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with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central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precocious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puberty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before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and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during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long-acting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gonadotropin-releasing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hormone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agonist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treatment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: a pilot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study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. </a:t>
            </a:r>
          </a:p>
          <a:p>
            <a:pPr marL="0" indent="0">
              <a:buNone/>
            </a:pP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J Pediatr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Endocrinol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sz="1600" dirty="0" err="1">
                <a:solidFill>
                  <a:schemeClr val="accent3">
                    <a:lumMod val="75000"/>
                  </a:schemeClr>
                </a:solidFill>
              </a:rPr>
              <a:t>Metab</a:t>
            </a:r>
            <a:r>
              <a:rPr lang="tr-TR" sz="1600" dirty="0">
                <a:solidFill>
                  <a:schemeClr val="accent3">
                    <a:lumMod val="75000"/>
                  </a:schemeClr>
                </a:solidFill>
              </a:rPr>
              <a:t> 2017; 30:657.</a:t>
            </a:r>
          </a:p>
          <a:p>
            <a:endParaRPr lang="tr-TR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5DAE6A-F905-3245-A28C-CE5575B0A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9055" y="5156486"/>
            <a:ext cx="4628116" cy="1562586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9762C020-C3CD-7D41-938D-798719542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9304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4487F-E33B-2946-94EE-F26AFEC4D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0D3E8-C3C2-A245-9D98-8C59F823E9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Pubertal </a:t>
            </a:r>
            <a:r>
              <a:rPr lang="en-US" sz="2000" dirty="0" err="1"/>
              <a:t>gelişim</a:t>
            </a:r>
            <a:r>
              <a:rPr lang="en-US" sz="2000" dirty="0"/>
              <a:t> </a:t>
            </a:r>
            <a:r>
              <a:rPr lang="en-US" sz="2000" dirty="0" err="1"/>
              <a:t>varyantları</a:t>
            </a:r>
            <a:r>
              <a:rPr lang="en-US" sz="2000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Prematür telarş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Prematür </a:t>
            </a:r>
            <a:r>
              <a:rPr lang="en-US" dirty="0" err="1"/>
              <a:t>adrenarş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İzole</a:t>
            </a:r>
            <a:r>
              <a:rPr lang="en-US" dirty="0"/>
              <a:t> </a:t>
            </a:r>
            <a:r>
              <a:rPr lang="en-US" dirty="0" err="1"/>
              <a:t>prematür</a:t>
            </a:r>
            <a:r>
              <a:rPr lang="en-US" dirty="0"/>
              <a:t> </a:t>
            </a:r>
            <a:r>
              <a:rPr lang="en-US" dirty="0" err="1"/>
              <a:t>menarş</a:t>
            </a:r>
            <a:r>
              <a:rPr lang="en-US" dirty="0"/>
              <a:t>/</a:t>
            </a:r>
            <a:r>
              <a:rPr lang="en-US" dirty="0" err="1"/>
              <a:t>beniğn</a:t>
            </a:r>
            <a:r>
              <a:rPr lang="en-US" dirty="0"/>
              <a:t> prepubertal vaginal </a:t>
            </a:r>
            <a:r>
              <a:rPr lang="en-US" dirty="0" err="1"/>
              <a:t>kanama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Progrese</a:t>
            </a:r>
            <a:r>
              <a:rPr lang="en-US" dirty="0"/>
              <a:t> </a:t>
            </a:r>
            <a:r>
              <a:rPr lang="en-US" dirty="0" err="1"/>
              <a:t>olmayan</a:t>
            </a:r>
            <a:r>
              <a:rPr lang="en-US" dirty="0"/>
              <a:t>/</a:t>
            </a:r>
            <a:r>
              <a:rPr lang="en-US" dirty="0" err="1"/>
              <a:t>yavaş</a:t>
            </a:r>
            <a:r>
              <a:rPr lang="en-US" dirty="0"/>
              <a:t> </a:t>
            </a:r>
            <a:r>
              <a:rPr lang="en-US" dirty="0" err="1"/>
              <a:t>progresif</a:t>
            </a:r>
            <a:r>
              <a:rPr lang="en-US" dirty="0"/>
              <a:t> </a:t>
            </a:r>
            <a:r>
              <a:rPr lang="en-US" dirty="0" err="1"/>
              <a:t>erken</a:t>
            </a:r>
            <a:r>
              <a:rPr lang="en-US" dirty="0"/>
              <a:t> </a:t>
            </a:r>
            <a:r>
              <a:rPr lang="en-US" dirty="0" err="1"/>
              <a:t>puberte</a:t>
            </a:r>
            <a:r>
              <a:rPr lang="en-US" dirty="0"/>
              <a:t>/normal </a:t>
            </a:r>
            <a:r>
              <a:rPr lang="en-US" dirty="0" err="1"/>
              <a:t>erken</a:t>
            </a:r>
            <a:r>
              <a:rPr lang="en-US" dirty="0"/>
              <a:t> </a:t>
            </a:r>
            <a:r>
              <a:rPr lang="en-US" dirty="0" err="1"/>
              <a:t>puberte</a:t>
            </a:r>
            <a:endParaRPr lang="en-US" dirty="0"/>
          </a:p>
          <a:p>
            <a:r>
              <a:rPr lang="en-US" sz="2000" dirty="0" err="1"/>
              <a:t>Periferik</a:t>
            </a:r>
            <a:r>
              <a:rPr lang="en-US" sz="2000" dirty="0"/>
              <a:t> </a:t>
            </a:r>
            <a:r>
              <a:rPr lang="en-US" sz="2000" dirty="0" err="1"/>
              <a:t>puberte</a:t>
            </a:r>
            <a:r>
              <a:rPr lang="en-US" sz="2000" dirty="0"/>
              <a:t> </a:t>
            </a:r>
            <a:r>
              <a:rPr lang="en-US" sz="2000" dirty="0" err="1"/>
              <a:t>prekoks</a:t>
            </a:r>
            <a:endParaRPr lang="en-US" sz="2000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A27C6AD-81E1-F044-9E8C-4D132E202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6103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F489A-F46C-3B41-9D96-261D86886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Erken </a:t>
            </a:r>
            <a:r>
              <a:rPr lang="en-US" dirty="0" err="1"/>
              <a:t>puberte</a:t>
            </a:r>
            <a:r>
              <a:rPr lang="en-US" dirty="0"/>
              <a:t> ve </a:t>
            </a:r>
            <a:r>
              <a:rPr lang="en-US" dirty="0" err="1"/>
              <a:t>Psİkososyal</a:t>
            </a:r>
            <a:r>
              <a:rPr lang="en-US" dirty="0"/>
              <a:t> </a:t>
            </a:r>
            <a:r>
              <a:rPr lang="en-US" dirty="0" err="1"/>
              <a:t>stres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8BEF2D-1463-024E-B957-AB9795C51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036618"/>
            <a:ext cx="11029615" cy="3822181"/>
          </a:xfrm>
        </p:spPr>
        <p:txBody>
          <a:bodyPr>
            <a:normAutofit/>
          </a:bodyPr>
          <a:lstStyle/>
          <a:p>
            <a:r>
              <a:rPr lang="en-US" sz="2000" dirty="0" err="1"/>
              <a:t>Ancak</a:t>
            </a:r>
            <a:r>
              <a:rPr lang="en-US" sz="2000" dirty="0"/>
              <a:t> </a:t>
            </a:r>
            <a:r>
              <a:rPr lang="en-US" sz="2000" dirty="0" err="1"/>
              <a:t>puberte</a:t>
            </a:r>
            <a:r>
              <a:rPr lang="en-US" sz="2000" dirty="0"/>
              <a:t> </a:t>
            </a:r>
            <a:r>
              <a:rPr lang="en-US" sz="2000" dirty="0" err="1"/>
              <a:t>prekoksun</a:t>
            </a:r>
            <a:r>
              <a:rPr lang="en-US" sz="2000" dirty="0"/>
              <a:t> </a:t>
            </a:r>
            <a:r>
              <a:rPr lang="en-US" sz="2000" dirty="0" err="1"/>
              <a:t>akranları</a:t>
            </a:r>
            <a:r>
              <a:rPr lang="en-US" sz="2000" dirty="0"/>
              <a:t> </a:t>
            </a:r>
            <a:r>
              <a:rPr lang="en-US" sz="2000" dirty="0" err="1"/>
              <a:t>tarafından</a:t>
            </a:r>
            <a:r>
              <a:rPr lang="en-US" sz="2000" dirty="0"/>
              <a:t> </a:t>
            </a:r>
            <a:r>
              <a:rPr lang="en-US" sz="2000" dirty="0" err="1"/>
              <a:t>dışlanma</a:t>
            </a:r>
            <a:r>
              <a:rPr lang="en-US" sz="2000" dirty="0"/>
              <a:t>, </a:t>
            </a:r>
            <a:r>
              <a:rPr lang="en-US" sz="2000" dirty="0" err="1"/>
              <a:t>riskli</a:t>
            </a:r>
            <a:r>
              <a:rPr lang="en-US" sz="2000" dirty="0"/>
              <a:t> </a:t>
            </a:r>
            <a:r>
              <a:rPr lang="en-US" sz="2000" dirty="0" err="1"/>
              <a:t>seksüel</a:t>
            </a:r>
            <a:r>
              <a:rPr lang="en-US" sz="2000" dirty="0"/>
              <a:t> </a:t>
            </a:r>
            <a:r>
              <a:rPr lang="en-US" sz="2000" dirty="0" err="1"/>
              <a:t>davranışlarda</a:t>
            </a:r>
            <a:r>
              <a:rPr lang="en-US" sz="2000" dirty="0"/>
              <a:t> </a:t>
            </a:r>
            <a:r>
              <a:rPr lang="en-US" sz="2000" dirty="0" err="1"/>
              <a:t>bulunma</a:t>
            </a:r>
            <a:r>
              <a:rPr lang="en-US" sz="2000" dirty="0"/>
              <a:t>, </a:t>
            </a:r>
            <a:r>
              <a:rPr lang="en-US" sz="2000" dirty="0" err="1"/>
              <a:t>azalmış</a:t>
            </a:r>
            <a:r>
              <a:rPr lang="en-US" sz="2000" dirty="0"/>
              <a:t> </a:t>
            </a:r>
            <a:r>
              <a:rPr lang="en-US" sz="2000" dirty="0" err="1"/>
              <a:t>benlik</a:t>
            </a:r>
            <a:r>
              <a:rPr lang="en-US" sz="2000" dirty="0"/>
              <a:t> </a:t>
            </a:r>
            <a:r>
              <a:rPr lang="en-US" sz="2000" dirty="0" err="1"/>
              <a:t>saygısı</a:t>
            </a:r>
            <a:r>
              <a:rPr lang="en-US" sz="2000" dirty="0"/>
              <a:t>, </a:t>
            </a:r>
            <a:r>
              <a:rPr lang="en-US" sz="2000" dirty="0" err="1"/>
              <a:t>endişe</a:t>
            </a:r>
            <a:r>
              <a:rPr lang="en-US" sz="2000" dirty="0"/>
              <a:t>, </a:t>
            </a:r>
            <a:r>
              <a:rPr lang="en-US" sz="2000" dirty="0" err="1"/>
              <a:t>sinirlilik</a:t>
            </a:r>
            <a:r>
              <a:rPr lang="en-US" sz="2000" dirty="0"/>
              <a:t>, </a:t>
            </a:r>
            <a:r>
              <a:rPr lang="en-US" sz="2000" dirty="0" err="1"/>
              <a:t>yeme</a:t>
            </a:r>
            <a:r>
              <a:rPr lang="en-US" sz="2000" dirty="0"/>
              <a:t> </a:t>
            </a:r>
            <a:r>
              <a:rPr lang="en-US" sz="2000" dirty="0" err="1"/>
              <a:t>bozuklukları</a:t>
            </a:r>
            <a:r>
              <a:rPr lang="en-US" sz="2000" dirty="0"/>
              <a:t> ve </a:t>
            </a:r>
            <a:r>
              <a:rPr lang="en-US" sz="2000" dirty="0" err="1"/>
              <a:t>cinsel</a:t>
            </a:r>
            <a:r>
              <a:rPr lang="en-US" sz="2000" dirty="0"/>
              <a:t> </a:t>
            </a:r>
            <a:r>
              <a:rPr lang="en-US" sz="2000" dirty="0" err="1"/>
              <a:t>istismar</a:t>
            </a:r>
            <a:r>
              <a:rPr lang="en-US" sz="2000" dirty="0"/>
              <a:t> </a:t>
            </a:r>
            <a:r>
              <a:rPr lang="en-US" sz="2000" dirty="0" err="1"/>
              <a:t>açısından</a:t>
            </a:r>
            <a:r>
              <a:rPr lang="en-US" sz="2000" dirty="0"/>
              <a:t> risk </a:t>
            </a:r>
            <a:r>
              <a:rPr lang="en-US" sz="2000" dirty="0" err="1"/>
              <a:t>artışına</a:t>
            </a:r>
            <a:r>
              <a:rPr lang="en-US" sz="2000" dirty="0"/>
              <a:t> </a:t>
            </a:r>
            <a:r>
              <a:rPr lang="en-US" sz="2000" dirty="0" err="1"/>
              <a:t>neden</a:t>
            </a:r>
            <a:r>
              <a:rPr lang="en-US" sz="2000" dirty="0"/>
              <a:t> </a:t>
            </a:r>
            <a:r>
              <a:rPr lang="en-US" sz="2000" dirty="0" err="1"/>
              <a:t>olduğu</a:t>
            </a:r>
            <a:r>
              <a:rPr lang="en-US" sz="2000" dirty="0"/>
              <a:t> </a:t>
            </a:r>
            <a:r>
              <a:rPr lang="en-US" sz="2000" dirty="0" err="1"/>
              <a:t>gösterilmiş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Mensah FK, Bayer JK, Wake M, Carlin JB, Allen NB, Patton GC. Early puberty and childhood social and behavioral adjustment. J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Adolesc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Health 2013;53(1):118e24.</a:t>
            </a:r>
          </a:p>
          <a:p>
            <a:pPr marL="0" indent="0">
              <a:buNone/>
            </a:pP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CopelandW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, Shanahan L, Miller S, Costello EJ,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Angold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A, Maughan B. Outcomes of early pubertal timing in young women: a prospective population-based study. Am J Psychiatry 2010;167(10):1218e25.</a:t>
            </a:r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F0C0B15-482E-4D41-BB0F-D4A3402A7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2734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82648-29E4-024F-8F58-A7FCEC58A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Erken </a:t>
            </a:r>
            <a:r>
              <a:rPr lang="en-US" dirty="0" err="1"/>
              <a:t>puberte</a:t>
            </a:r>
            <a:r>
              <a:rPr lang="en-US" dirty="0"/>
              <a:t> ve </a:t>
            </a:r>
            <a:r>
              <a:rPr lang="en-US" dirty="0" err="1"/>
              <a:t>Psİkososyal</a:t>
            </a:r>
            <a:r>
              <a:rPr lang="en-US" dirty="0"/>
              <a:t> </a:t>
            </a:r>
            <a:r>
              <a:rPr lang="en-US" dirty="0" err="1"/>
              <a:t>stres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42F70-DA7F-D141-A035-8BF55DA0B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 lnSpcReduction="10000"/>
          </a:bodyPr>
          <a:lstStyle/>
          <a:p>
            <a:r>
              <a:rPr lang="en-US" sz="2000" dirty="0" err="1"/>
              <a:t>Psikososyal</a:t>
            </a:r>
            <a:r>
              <a:rPr lang="en-US" sz="2000" dirty="0"/>
              <a:t> </a:t>
            </a:r>
            <a:r>
              <a:rPr lang="en-US" sz="2000" dirty="0" err="1"/>
              <a:t>stresi</a:t>
            </a:r>
            <a:r>
              <a:rPr lang="en-US" sz="2000" dirty="0"/>
              <a:t> </a:t>
            </a:r>
            <a:r>
              <a:rPr lang="en-US" sz="2000" dirty="0" err="1"/>
              <a:t>azaltmaya</a:t>
            </a:r>
            <a:r>
              <a:rPr lang="en-US" sz="2000" dirty="0"/>
              <a:t> </a:t>
            </a:r>
            <a:r>
              <a:rPr lang="en-US" sz="2000" dirty="0" err="1"/>
              <a:t>yönelik</a:t>
            </a:r>
            <a:r>
              <a:rPr lang="en-US" sz="2000" dirty="0"/>
              <a:t> </a:t>
            </a:r>
            <a:r>
              <a:rPr lang="en-US" sz="2000" dirty="0" err="1"/>
              <a:t>olarak</a:t>
            </a:r>
            <a:r>
              <a:rPr lang="en-US" sz="2000" dirty="0"/>
              <a:t> </a:t>
            </a:r>
            <a:r>
              <a:rPr lang="en-US" sz="2000" dirty="0" err="1"/>
              <a:t>tedavinin</a:t>
            </a:r>
            <a:r>
              <a:rPr lang="en-US" sz="2000" dirty="0"/>
              <a:t> </a:t>
            </a:r>
            <a:r>
              <a:rPr lang="en-US" sz="2000" dirty="0" err="1"/>
              <a:t>başlanması</a:t>
            </a:r>
            <a:r>
              <a:rPr lang="en-US" sz="2000" dirty="0"/>
              <a:t>?</a:t>
            </a:r>
          </a:p>
          <a:p>
            <a:r>
              <a:rPr lang="en-US" sz="2000" dirty="0"/>
              <a:t>Hasta ve </a:t>
            </a:r>
            <a:r>
              <a:rPr lang="en-US" sz="2000" dirty="0" err="1"/>
              <a:t>aile</a:t>
            </a:r>
            <a:r>
              <a:rPr lang="en-US" sz="2000" dirty="0"/>
              <a:t> </a:t>
            </a:r>
            <a:r>
              <a:rPr lang="en-US" sz="2000" dirty="0" err="1"/>
              <a:t>üzerine</a:t>
            </a:r>
            <a:r>
              <a:rPr lang="en-US" sz="2000" dirty="0"/>
              <a:t> </a:t>
            </a:r>
            <a:r>
              <a:rPr lang="en-US" sz="2000" dirty="0" err="1"/>
              <a:t>psikolojik</a:t>
            </a:r>
            <a:r>
              <a:rPr lang="en-US" sz="2000" dirty="0"/>
              <a:t> ve </a:t>
            </a:r>
            <a:r>
              <a:rPr lang="en-US" sz="2000" dirty="0" err="1"/>
              <a:t>sosyal</a:t>
            </a:r>
            <a:r>
              <a:rPr lang="en-US" sz="2000" dirty="0"/>
              <a:t> </a:t>
            </a:r>
            <a:r>
              <a:rPr lang="en-US" sz="2000" dirty="0" err="1"/>
              <a:t>etkileri</a:t>
            </a:r>
            <a:r>
              <a:rPr lang="en-US" sz="2000" dirty="0"/>
              <a:t> </a:t>
            </a:r>
            <a:r>
              <a:rPr lang="en-US" sz="2000" dirty="0" err="1"/>
              <a:t>değerlendirilmeli</a:t>
            </a:r>
            <a:endParaRPr lang="en-US" sz="2000" dirty="0"/>
          </a:p>
          <a:p>
            <a:r>
              <a:rPr lang="en-US" sz="2000" dirty="0" err="1"/>
              <a:t>Duygusal</a:t>
            </a:r>
            <a:r>
              <a:rPr lang="en-US" sz="2000" dirty="0"/>
              <a:t> </a:t>
            </a:r>
            <a:r>
              <a:rPr lang="en-US" sz="2000" dirty="0" err="1"/>
              <a:t>olarak</a:t>
            </a:r>
            <a:r>
              <a:rPr lang="en-US" sz="2000" dirty="0"/>
              <a:t> </a:t>
            </a:r>
            <a:r>
              <a:rPr lang="en-US" sz="2000" dirty="0" err="1"/>
              <a:t>hazır</a:t>
            </a:r>
            <a:r>
              <a:rPr lang="en-US" sz="2000" dirty="0"/>
              <a:t> </a:t>
            </a:r>
            <a:r>
              <a:rPr lang="en-US" sz="2000" dirty="0" err="1"/>
              <a:t>olamayan</a:t>
            </a:r>
            <a:r>
              <a:rPr lang="en-US" sz="2000" dirty="0"/>
              <a:t> </a:t>
            </a:r>
            <a:r>
              <a:rPr lang="en-US" sz="2000" dirty="0" err="1"/>
              <a:t>hastalarda</a:t>
            </a:r>
            <a:r>
              <a:rPr lang="en-US" sz="2000" dirty="0"/>
              <a:t> </a:t>
            </a:r>
            <a:r>
              <a:rPr lang="en-US" sz="2000" dirty="0" err="1"/>
              <a:t>uygulanabilir</a:t>
            </a:r>
            <a:endParaRPr lang="en-US" sz="2000" dirty="0"/>
          </a:p>
          <a:p>
            <a:r>
              <a:rPr lang="en-US" sz="2000" dirty="0" err="1"/>
              <a:t>Menstrüel</a:t>
            </a:r>
            <a:r>
              <a:rPr lang="en-US" sz="2000" dirty="0"/>
              <a:t> </a:t>
            </a:r>
            <a:r>
              <a:rPr lang="en-US" sz="2000" dirty="0" err="1"/>
              <a:t>süpresyon</a:t>
            </a:r>
            <a:r>
              <a:rPr lang="en-US" sz="2000" dirty="0"/>
              <a:t> 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Lien L,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Haavet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OR,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Dalgard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F. Do mental health and behavioural problems of early menarche persist into late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adolescence?A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three year follow-up study among adolescent girls in Oslo, Norway.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Soc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Sci Med 2010;71(3):529e33.</a:t>
            </a:r>
          </a:p>
          <a:p>
            <a:pPr marL="0" indent="0">
              <a:buNone/>
            </a:pP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Willemsen RH,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Elleri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D, Williams RM, Ong KK,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Dunger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DB. Pros and cons of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GnRHa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treatment for early puberty in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girls.Nat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Rev Endocrinol 2014;10(6):352e63. </a:t>
            </a:r>
          </a:p>
          <a:p>
            <a:pPr marL="0" indent="0">
              <a:buNone/>
            </a:pPr>
            <a:endParaRPr lang="en-CA" sz="16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en-CA" dirty="0"/>
          </a:p>
          <a:p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417AF8E-47FA-FF4C-8B66-F4C860140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71004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42488-ECB9-D04D-AFE2-564DA8399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Menstrüel</a:t>
            </a:r>
            <a:r>
              <a:rPr lang="en-US" dirty="0"/>
              <a:t> </a:t>
            </a:r>
            <a:r>
              <a:rPr lang="en-US" dirty="0" err="1"/>
              <a:t>süpresyon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BDCA3-6D43-874B-93C3-AEB20F030D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tr-TR" sz="2000" dirty="0"/>
              <a:t>Özellikle fiziksel veya </a:t>
            </a:r>
            <a:r>
              <a:rPr lang="tr-TR" sz="2000" dirty="0" err="1"/>
              <a:t>mental</a:t>
            </a:r>
            <a:r>
              <a:rPr lang="tr-TR" sz="2000" dirty="0"/>
              <a:t> gelişimsel geriliği olan ergenlerde</a:t>
            </a:r>
          </a:p>
          <a:p>
            <a:r>
              <a:rPr lang="tr-TR" sz="2000" dirty="0" err="1"/>
              <a:t>Serebral</a:t>
            </a:r>
            <a:r>
              <a:rPr lang="tr-TR" sz="2000" dirty="0"/>
              <a:t> </a:t>
            </a:r>
            <a:r>
              <a:rPr lang="tr-TR" sz="2000" dirty="0" err="1"/>
              <a:t>palsi</a:t>
            </a:r>
            <a:r>
              <a:rPr lang="tr-TR" sz="2000" dirty="0"/>
              <a:t> gibi patolojiler erken </a:t>
            </a:r>
            <a:r>
              <a:rPr lang="tr-TR" sz="2000" dirty="0" err="1"/>
              <a:t>puberte</a:t>
            </a:r>
            <a:r>
              <a:rPr lang="tr-TR" sz="2000" dirty="0"/>
              <a:t> ile de ilişkili olabilmekte</a:t>
            </a:r>
          </a:p>
          <a:p>
            <a:r>
              <a:rPr lang="tr-TR" sz="2000" dirty="0" err="1"/>
              <a:t>Menstrüel</a:t>
            </a:r>
            <a:r>
              <a:rPr lang="tr-TR" sz="2000" dirty="0"/>
              <a:t> </a:t>
            </a:r>
            <a:r>
              <a:rPr lang="tr-TR" sz="2000" dirty="0" err="1"/>
              <a:t>süpresyon</a:t>
            </a:r>
            <a:r>
              <a:rPr lang="tr-TR" sz="2000" dirty="0"/>
              <a:t> tercih edilmeli </a:t>
            </a:r>
            <a:r>
              <a:rPr lang="tr-TR" sz="2000" dirty="0">
                <a:sym typeface="Wingdings" pitchFamily="2" charset="2"/>
              </a:rPr>
              <a:t> Oral </a:t>
            </a:r>
            <a:r>
              <a:rPr lang="tr-TR" sz="2000" dirty="0" err="1">
                <a:sym typeface="Wingdings" pitchFamily="2" charset="2"/>
              </a:rPr>
              <a:t>kontraseptifler</a:t>
            </a:r>
            <a:r>
              <a:rPr lang="tr-TR" sz="2000" dirty="0">
                <a:sym typeface="Wingdings" pitchFamily="2" charset="2"/>
              </a:rPr>
              <a:t>, depo </a:t>
            </a:r>
            <a:r>
              <a:rPr lang="tr-TR" sz="2000" dirty="0" err="1">
                <a:sym typeface="Wingdings" pitchFamily="2" charset="2"/>
              </a:rPr>
              <a:t>medroksiprogesteron</a:t>
            </a:r>
            <a:r>
              <a:rPr lang="tr-TR" sz="2000" dirty="0">
                <a:sym typeface="Wingdings" pitchFamily="2" charset="2"/>
              </a:rPr>
              <a:t> asetat, </a:t>
            </a:r>
            <a:r>
              <a:rPr lang="tr-TR" sz="2000" dirty="0" err="1">
                <a:sym typeface="Wingdings" pitchFamily="2" charset="2"/>
              </a:rPr>
              <a:t>levonergestrel</a:t>
            </a:r>
            <a:r>
              <a:rPr lang="tr-TR" sz="2000" dirty="0">
                <a:sym typeface="Wingdings" pitchFamily="2" charset="2"/>
              </a:rPr>
              <a:t> RİA uygulamaları</a:t>
            </a:r>
            <a:endParaRPr lang="tr-TR" sz="20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718C30-D023-5843-8816-EFE7F7F4A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107" y="4459903"/>
            <a:ext cx="6870700" cy="1752600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F9104DC0-E436-7842-A713-D2A566E0C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8172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CFF67-6A22-EE46-9388-4B7BC988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Perİferİk </a:t>
            </a:r>
            <a:r>
              <a:rPr lang="en-US" dirty="0" err="1"/>
              <a:t>erken</a:t>
            </a:r>
            <a:r>
              <a:rPr lang="en-US" dirty="0"/>
              <a:t> </a:t>
            </a:r>
            <a:r>
              <a:rPr lang="en-US" dirty="0" err="1"/>
              <a:t>puberte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AB2A53-6934-FF47-B16E-BE81D4C3A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 sz="2000" dirty="0" err="1"/>
              <a:t>Bulgular</a:t>
            </a:r>
            <a:r>
              <a:rPr lang="en-US" sz="2000" dirty="0"/>
              <a:t> normal pubertal </a:t>
            </a:r>
            <a:r>
              <a:rPr lang="en-US" sz="2000" dirty="0" err="1"/>
              <a:t>gelişim</a:t>
            </a:r>
            <a:r>
              <a:rPr lang="en-US" sz="2000" dirty="0"/>
              <a:t> </a:t>
            </a:r>
            <a:r>
              <a:rPr lang="en-US" sz="2000" dirty="0" err="1"/>
              <a:t>eğrisinden</a:t>
            </a:r>
            <a:r>
              <a:rPr lang="en-US" sz="2000" dirty="0"/>
              <a:t> </a:t>
            </a:r>
            <a:r>
              <a:rPr lang="en-US" sz="2000" dirty="0" err="1"/>
              <a:t>farklı</a:t>
            </a:r>
            <a:endParaRPr lang="en-US" sz="2000" dirty="0"/>
          </a:p>
          <a:p>
            <a:r>
              <a:rPr lang="en-US" sz="2000" dirty="0" err="1"/>
              <a:t>İzoseksüel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heteroseksüel</a:t>
            </a:r>
            <a:r>
              <a:rPr lang="en-US" sz="2000" dirty="0"/>
              <a:t> </a:t>
            </a:r>
          </a:p>
          <a:p>
            <a:r>
              <a:rPr lang="en-US" sz="2000" dirty="0"/>
              <a:t>Gonadal/adrenal </a:t>
            </a:r>
            <a:r>
              <a:rPr lang="en-US" sz="2000" dirty="0" err="1"/>
              <a:t>seks</a:t>
            </a:r>
            <a:r>
              <a:rPr lang="en-US" sz="2000" dirty="0"/>
              <a:t> </a:t>
            </a:r>
            <a:r>
              <a:rPr lang="en-US" sz="2000" dirty="0" err="1"/>
              <a:t>steroidlerinin</a:t>
            </a:r>
            <a:r>
              <a:rPr lang="en-US" sz="2000" dirty="0"/>
              <a:t> </a:t>
            </a:r>
            <a:r>
              <a:rPr lang="en-US" sz="2000" dirty="0" err="1"/>
              <a:t>salgılanması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dışardan</a:t>
            </a:r>
            <a:r>
              <a:rPr lang="en-US" sz="2000" dirty="0"/>
              <a:t> </a:t>
            </a:r>
            <a:r>
              <a:rPr lang="en-US" sz="2000" dirty="0" err="1"/>
              <a:t>alınması</a:t>
            </a:r>
            <a:endParaRPr lang="en-US" sz="2000" dirty="0"/>
          </a:p>
          <a:p>
            <a:r>
              <a:rPr lang="en-US" sz="2000" dirty="0" err="1"/>
              <a:t>Konjenital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edinsel</a:t>
            </a:r>
            <a:r>
              <a:rPr lang="en-US" sz="2000" dirty="0"/>
              <a:t> nedenler</a:t>
            </a:r>
          </a:p>
          <a:p>
            <a:r>
              <a:rPr lang="en-US" sz="2000" dirty="0" err="1"/>
              <a:t>Yavaş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hızlı</a:t>
            </a:r>
            <a:r>
              <a:rPr lang="en-US" sz="2000" dirty="0"/>
              <a:t> seyirli</a:t>
            </a:r>
          </a:p>
          <a:p>
            <a:r>
              <a:rPr lang="en-US" sz="2000" dirty="0" err="1"/>
              <a:t>Seks</a:t>
            </a:r>
            <a:r>
              <a:rPr lang="en-US" sz="2000" dirty="0"/>
              <a:t> </a:t>
            </a:r>
            <a:r>
              <a:rPr lang="en-US" sz="2000" dirty="0" err="1"/>
              <a:t>steroidlerine</a:t>
            </a:r>
            <a:r>
              <a:rPr lang="en-US" sz="2000" dirty="0"/>
              <a:t> </a:t>
            </a:r>
            <a:r>
              <a:rPr lang="en-US" sz="2000" dirty="0" err="1"/>
              <a:t>maruziyet</a:t>
            </a:r>
            <a:r>
              <a:rPr lang="en-US" sz="2000" dirty="0"/>
              <a:t> ile </a:t>
            </a:r>
            <a:r>
              <a:rPr lang="en-US" sz="2000" dirty="0" err="1"/>
              <a:t>santral</a:t>
            </a:r>
            <a:r>
              <a:rPr lang="en-US" sz="2000" dirty="0"/>
              <a:t> </a:t>
            </a:r>
            <a:r>
              <a:rPr lang="en-US" sz="2000" dirty="0" err="1"/>
              <a:t>erken</a:t>
            </a:r>
            <a:r>
              <a:rPr lang="en-US" sz="2000" dirty="0"/>
              <a:t> </a:t>
            </a:r>
            <a:r>
              <a:rPr lang="en-US" sz="2000" dirty="0" err="1"/>
              <a:t>puberte</a:t>
            </a:r>
            <a:r>
              <a:rPr lang="en-US" sz="2000" dirty="0"/>
              <a:t> </a:t>
            </a:r>
            <a:r>
              <a:rPr lang="en-US" sz="2000" dirty="0" err="1"/>
              <a:t>gelişimi</a:t>
            </a:r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7631A0-537C-7743-8B59-0FEDBCD8B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5508" y="3116934"/>
            <a:ext cx="2875299" cy="3466016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81202FA5-0602-BD4A-943F-1E29FB8CC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11681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48F8B-F168-D148-A09F-744CAA61F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Perİferİk </a:t>
            </a:r>
            <a:r>
              <a:rPr lang="en-US" dirty="0" err="1"/>
              <a:t>erken</a:t>
            </a:r>
            <a:r>
              <a:rPr lang="en-US" dirty="0"/>
              <a:t> </a:t>
            </a:r>
            <a:r>
              <a:rPr lang="en-US" dirty="0" err="1"/>
              <a:t>puberte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E0E7DF-12EC-5A40-B1F4-818523286A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dirty="0"/>
                  <a:t>Spot </a:t>
                </a:r>
                <a:r>
                  <a:rPr lang="en-US" sz="2000" dirty="0" err="1"/>
                  <a:t>hormon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profilinde</a:t>
                </a:r>
                <a:r>
                  <a:rPr lang="en-US" sz="2000" dirty="0"/>
                  <a:t> </a:t>
                </a:r>
                <a:r>
                  <a:rPr lang="en-US" sz="2000" dirty="0" err="1"/>
                  <a:t>östradiol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veya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androjenler</a:t>
                </a:r>
                <a:r>
                  <a:rPr lang="en-US" sz="2000" dirty="0"/>
                  <a:t> </a:t>
                </a:r>
                <a:r>
                  <a:rPr lang="en-US" sz="2000" dirty="0" err="1"/>
                  <a:t>yüksek</a:t>
                </a:r>
                <a:r>
                  <a:rPr lang="en-US" sz="2000" dirty="0"/>
                  <a:t>, FSH ve LH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↓</m:t>
                    </m:r>
                  </m:oMath>
                </a14:m>
                <a:endParaRPr lang="en-US" sz="2000" dirty="0"/>
              </a:p>
              <a:p>
                <a:r>
                  <a:rPr lang="en-US" sz="2000" dirty="0"/>
                  <a:t>GnRH </a:t>
                </a:r>
                <a:r>
                  <a:rPr lang="en-US" sz="2000" dirty="0" err="1"/>
                  <a:t>stimülasyon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testi</a:t>
                </a:r>
                <a:r>
                  <a:rPr lang="en-US" sz="2000" dirty="0"/>
                  <a:t> ile LH/FSH </a:t>
                </a:r>
                <a:r>
                  <a:rPr lang="en-US" sz="2000" dirty="0" err="1"/>
                  <a:t>cevabı</a:t>
                </a:r>
                <a:r>
                  <a:rPr lang="en-US" sz="2000" dirty="0"/>
                  <a:t> yok </a:t>
                </a:r>
              </a:p>
              <a:p>
                <a:r>
                  <a:rPr lang="en-US" sz="2000" dirty="0" err="1"/>
                  <a:t>En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sık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nedeni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büyük</a:t>
                </a:r>
                <a:r>
                  <a:rPr lang="en-US" sz="2000" dirty="0"/>
                  <a:t> </a:t>
                </a:r>
                <a:r>
                  <a:rPr lang="en-US" sz="2000" dirty="0" err="1"/>
                  <a:t>fonksiyonel</a:t>
                </a:r>
                <a:r>
                  <a:rPr lang="en-US" sz="2000" dirty="0"/>
                  <a:t> over </a:t>
                </a:r>
                <a:r>
                  <a:rPr lang="en-US" sz="2000" dirty="0" err="1"/>
                  <a:t>kistleri</a:t>
                </a:r>
                <a:r>
                  <a:rPr lang="en-US" sz="2000" dirty="0"/>
                  <a:t>:</a:t>
                </a:r>
                <a:endParaRPr lang="en-US" sz="2000" dirty="0">
                  <a:sym typeface="Wingdings" pitchFamily="2" charset="2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dirty="0">
                    <a:sym typeface="Wingdings" pitchFamily="2" charset="2"/>
                  </a:rPr>
                  <a:t>Genellikle meme </a:t>
                </a:r>
                <a:r>
                  <a:rPr lang="en-US" dirty="0" err="1">
                    <a:sym typeface="Wingdings" pitchFamily="2" charset="2"/>
                  </a:rPr>
                  <a:t>gelişimi</a:t>
                </a:r>
                <a:r>
                  <a:rPr lang="en-US" dirty="0">
                    <a:sym typeface="Wingdings" pitchFamily="2" charset="2"/>
                  </a:rPr>
                  <a:t> ve </a:t>
                </a:r>
                <a:r>
                  <a:rPr lang="en-US" dirty="0" err="1">
                    <a:sym typeface="Wingdings" pitchFamily="2" charset="2"/>
                  </a:rPr>
                  <a:t>bunu</a:t>
                </a:r>
                <a:r>
                  <a:rPr lang="en-US" dirty="0">
                    <a:sym typeface="Wingdings" pitchFamily="2" charset="2"/>
                  </a:rPr>
                  <a:t> </a:t>
                </a:r>
                <a:r>
                  <a:rPr lang="en-US" dirty="0" err="1">
                    <a:sym typeface="Wingdings" pitchFamily="2" charset="2"/>
                  </a:rPr>
                  <a:t>hızla</a:t>
                </a:r>
                <a:r>
                  <a:rPr lang="en-US" dirty="0">
                    <a:sym typeface="Wingdings" pitchFamily="2" charset="2"/>
                  </a:rPr>
                  <a:t> </a:t>
                </a:r>
                <a:r>
                  <a:rPr lang="en-US" dirty="0" err="1">
                    <a:sym typeface="Wingdings" pitchFamily="2" charset="2"/>
                  </a:rPr>
                  <a:t>takip</a:t>
                </a:r>
                <a:r>
                  <a:rPr lang="en-US" dirty="0">
                    <a:sym typeface="Wingdings" pitchFamily="2" charset="2"/>
                  </a:rPr>
                  <a:t> </a:t>
                </a:r>
                <a:r>
                  <a:rPr lang="en-US" dirty="0" err="1">
                    <a:sym typeface="Wingdings" pitchFamily="2" charset="2"/>
                  </a:rPr>
                  <a:t>eden</a:t>
                </a:r>
                <a:r>
                  <a:rPr lang="en-US" dirty="0">
                    <a:sym typeface="Wingdings" pitchFamily="2" charset="2"/>
                  </a:rPr>
                  <a:t> vaginal </a:t>
                </a:r>
                <a:r>
                  <a:rPr lang="en-US" dirty="0" err="1">
                    <a:sym typeface="Wingdings" pitchFamily="2" charset="2"/>
                  </a:rPr>
                  <a:t>kanama</a:t>
                </a:r>
                <a:endParaRPr lang="en-US" dirty="0">
                  <a:sym typeface="Wingdings" pitchFamily="2" charset="2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dirty="0" err="1">
                    <a:sym typeface="Wingdings" pitchFamily="2" charset="2"/>
                  </a:rPr>
                  <a:t>Konservatif</a:t>
                </a:r>
                <a:r>
                  <a:rPr lang="en-US" dirty="0">
                    <a:sym typeface="Wingdings" pitchFamily="2" charset="2"/>
                  </a:rPr>
                  <a:t> </a:t>
                </a:r>
                <a:r>
                  <a:rPr lang="en-US" dirty="0" err="1">
                    <a:sym typeface="Wingdings" pitchFamily="2" charset="2"/>
                  </a:rPr>
                  <a:t>takip</a:t>
                </a:r>
                <a:endParaRPr lang="en-US" dirty="0">
                  <a:sym typeface="Wingdings" pitchFamily="2" charset="2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dirty="0" err="1">
                    <a:sym typeface="Wingdings" pitchFamily="2" charset="2"/>
                  </a:rPr>
                  <a:t>Torsiyon</a:t>
                </a:r>
                <a:r>
                  <a:rPr lang="en-US" dirty="0">
                    <a:sym typeface="Wingdings" pitchFamily="2" charset="2"/>
                  </a:rPr>
                  <a:t> </a:t>
                </a:r>
                <a:r>
                  <a:rPr lang="en-US" dirty="0" err="1">
                    <a:sym typeface="Wingdings" pitchFamily="2" charset="2"/>
                  </a:rPr>
                  <a:t>riski</a:t>
                </a:r>
                <a:endParaRPr lang="en-US" dirty="0">
                  <a:sym typeface="Wingdings" pitchFamily="2" charset="2"/>
                </a:endParaRPr>
              </a:p>
              <a:p>
                <a:endParaRPr lang="en-US" sz="2000" dirty="0">
                  <a:sym typeface="Wingdings" pitchFamily="2" charset="2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E0E7DF-12EC-5A40-B1F4-818523286A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extLst>
              <a:ext uri="{FF2B5EF4-FFF2-40B4-BE49-F238E27FC236}">
                <a16:creationId xmlns:a16="http://schemas.microsoft.com/office/drawing/2014/main" id="{5051B0ED-0379-754A-8F4D-CDDA7CF08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663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E85BA-812E-2F4D-8FCB-F23269035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Fonksİyonel</a:t>
            </a:r>
            <a:r>
              <a:rPr lang="en-US" dirty="0"/>
              <a:t> over </a:t>
            </a:r>
            <a:r>
              <a:rPr lang="en-US" dirty="0" err="1"/>
              <a:t>kİstelerİ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9F56B-8951-934A-81E2-AF5FE7A91A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000" dirty="0"/>
              <a:t>Prepubertal </a:t>
            </a:r>
            <a:r>
              <a:rPr lang="en-US" sz="2000" dirty="0" err="1"/>
              <a:t>kızların</a:t>
            </a:r>
            <a:r>
              <a:rPr lang="en-US" sz="2000" dirty="0"/>
              <a:t> %2-5’inde, </a:t>
            </a:r>
            <a:r>
              <a:rPr lang="en-US" sz="2000" dirty="0" err="1"/>
              <a:t>bunların</a:t>
            </a:r>
            <a:r>
              <a:rPr lang="en-US" sz="2000" dirty="0"/>
              <a:t> </a:t>
            </a:r>
            <a:r>
              <a:rPr lang="en-US" sz="2000" dirty="0" err="1"/>
              <a:t>ancak</a:t>
            </a:r>
            <a:r>
              <a:rPr lang="en-US" sz="2000" dirty="0"/>
              <a:t> %5’inde </a:t>
            </a:r>
            <a:r>
              <a:rPr lang="en-US" sz="2000" dirty="0" err="1"/>
              <a:t>artmış</a:t>
            </a:r>
            <a:r>
              <a:rPr lang="en-US" sz="2000" dirty="0"/>
              <a:t> </a:t>
            </a:r>
            <a:r>
              <a:rPr lang="en-US" sz="2000" dirty="0" err="1"/>
              <a:t>östrojen</a:t>
            </a:r>
            <a:r>
              <a:rPr lang="en-US" sz="2000" dirty="0"/>
              <a:t> </a:t>
            </a:r>
            <a:r>
              <a:rPr lang="en-US" sz="2000" dirty="0" err="1"/>
              <a:t>üretimi</a:t>
            </a:r>
            <a:endParaRPr lang="en-US" sz="2000" dirty="0"/>
          </a:p>
          <a:p>
            <a:r>
              <a:rPr lang="en-US" sz="2000" dirty="0" err="1"/>
              <a:t>Fonksiyonel</a:t>
            </a:r>
            <a:r>
              <a:rPr lang="en-US" sz="2000" dirty="0"/>
              <a:t> over </a:t>
            </a:r>
            <a:r>
              <a:rPr lang="en-US" sz="2000" dirty="0" err="1"/>
              <a:t>kisti</a:t>
            </a:r>
            <a:r>
              <a:rPr lang="en-US" sz="2000" dirty="0"/>
              <a:t> </a:t>
            </a:r>
            <a:r>
              <a:rPr lang="en-US" sz="2000" dirty="0" err="1"/>
              <a:t>saptanan</a:t>
            </a:r>
            <a:r>
              <a:rPr lang="en-US" sz="2000" dirty="0"/>
              <a:t> 26 hasta, 10 </a:t>
            </a:r>
            <a:r>
              <a:rPr lang="en-US" sz="2000" dirty="0" err="1"/>
              <a:t>hastaya</a:t>
            </a:r>
            <a:r>
              <a:rPr lang="en-US" sz="2000" dirty="0"/>
              <a:t> </a:t>
            </a:r>
            <a:r>
              <a:rPr lang="en-US" sz="2000" dirty="0" err="1"/>
              <a:t>kistektomi-ooferektomi</a:t>
            </a:r>
            <a:r>
              <a:rPr lang="en-US" sz="2000" dirty="0"/>
              <a:t> </a:t>
            </a:r>
            <a:r>
              <a:rPr lang="en-US" sz="2000" dirty="0" err="1"/>
              <a:t>uygulanmış</a:t>
            </a:r>
            <a:r>
              <a:rPr lang="en-US" sz="2000" dirty="0"/>
              <a:t>?</a:t>
            </a:r>
          </a:p>
          <a:p>
            <a:r>
              <a:rPr lang="en-US" sz="2000" dirty="0"/>
              <a:t>1 </a:t>
            </a:r>
            <a:r>
              <a:rPr lang="en-US" sz="2000" dirty="0" err="1"/>
              <a:t>hastada</a:t>
            </a:r>
            <a:r>
              <a:rPr lang="en-US" sz="2000" dirty="0"/>
              <a:t> McCune Albright </a:t>
            </a:r>
            <a:r>
              <a:rPr lang="en-US" sz="2000" dirty="0" err="1"/>
              <a:t>sendromu</a:t>
            </a:r>
            <a:r>
              <a:rPr lang="en-US" sz="2000" dirty="0"/>
              <a:t>, 1 </a:t>
            </a:r>
            <a:r>
              <a:rPr lang="en-US" sz="2000" dirty="0" err="1"/>
              <a:t>hastada</a:t>
            </a:r>
            <a:r>
              <a:rPr lang="en-US" sz="2000" dirty="0"/>
              <a:t> </a:t>
            </a:r>
            <a:r>
              <a:rPr lang="en-US" sz="2000" dirty="0" err="1"/>
              <a:t>sekonder</a:t>
            </a:r>
            <a:r>
              <a:rPr lang="en-US" sz="2000" dirty="0"/>
              <a:t> SPP</a:t>
            </a:r>
          </a:p>
          <a:p>
            <a:r>
              <a:rPr lang="en-US" sz="2000" dirty="0" err="1"/>
              <a:t>Persitans</a:t>
            </a:r>
            <a:r>
              <a:rPr lang="en-US" sz="2000" dirty="0"/>
              <a:t> (&gt;6-8 </a:t>
            </a:r>
            <a:r>
              <a:rPr lang="en-US" sz="2000" dirty="0" err="1"/>
              <a:t>hafta</a:t>
            </a:r>
            <a:r>
              <a:rPr lang="en-US" sz="2000" dirty="0"/>
              <a:t>), </a:t>
            </a:r>
            <a:r>
              <a:rPr lang="en-US" sz="2000" dirty="0" err="1"/>
              <a:t>tekrarlayan</a:t>
            </a:r>
            <a:r>
              <a:rPr lang="en-US" sz="2000" dirty="0"/>
              <a:t> </a:t>
            </a:r>
            <a:r>
              <a:rPr lang="en-US" sz="2000" dirty="0" err="1"/>
              <a:t>kistlerin</a:t>
            </a:r>
            <a:r>
              <a:rPr lang="en-US" sz="2000" dirty="0"/>
              <a:t> </a:t>
            </a:r>
            <a:r>
              <a:rPr lang="en-US" sz="2000" dirty="0" err="1"/>
              <a:t>varlığında</a:t>
            </a:r>
            <a:r>
              <a:rPr lang="en-US" sz="2000" dirty="0"/>
              <a:t> </a:t>
            </a:r>
            <a:r>
              <a:rPr lang="en-US" sz="2000" dirty="0" err="1"/>
              <a:t>medikal</a:t>
            </a:r>
            <a:r>
              <a:rPr lang="en-US" sz="2000" dirty="0"/>
              <a:t> </a:t>
            </a:r>
            <a:r>
              <a:rPr lang="en-US" sz="2000" dirty="0" err="1"/>
              <a:t>tedavi</a:t>
            </a:r>
            <a:endParaRPr lang="en-US" sz="2000" dirty="0"/>
          </a:p>
          <a:p>
            <a:endParaRPr lang="en-US" sz="2000" dirty="0"/>
          </a:p>
          <a:p>
            <a:endParaRPr lang="en-US" dirty="0"/>
          </a:p>
          <a:p>
            <a:pPr marL="0" indent="0">
              <a:buNone/>
            </a:pPr>
            <a:br>
              <a:rPr lang="en-CA" dirty="0"/>
            </a:b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Papanikolaou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A,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Michala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L. Ovarian cysts in prepubertal girls. How aggressive should we be? A review of the literature.  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Pediatr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Adolesc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Gynecol. 2015 Oct;28(5):292-6. </a:t>
            </a:r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3DD8A4E-47EE-A84A-93DF-68BDCDC19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0472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C2C9C-C43D-3C4B-B0A4-F271F7459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ym typeface="Wingdings" pitchFamily="2" charset="2"/>
              </a:rPr>
              <a:t>M</a:t>
            </a:r>
            <a:r>
              <a:rPr lang="en-US" sz="2400" dirty="0">
                <a:sym typeface="Wingdings" pitchFamily="2" charset="2"/>
              </a:rPr>
              <a:t>c</a:t>
            </a:r>
            <a:r>
              <a:rPr lang="en-US" dirty="0">
                <a:sym typeface="Wingdings" pitchFamily="2" charset="2"/>
              </a:rPr>
              <a:t>Cune-Albright </a:t>
            </a:r>
            <a:r>
              <a:rPr lang="en-US" dirty="0" err="1">
                <a:sym typeface="Wingdings" pitchFamily="2" charset="2"/>
              </a:rPr>
              <a:t>sendromu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AF2A7C-1ADF-0B4D-95A3-1A5671BFE2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000" dirty="0"/>
              <a:t>Tekrarlayan </a:t>
            </a:r>
            <a:r>
              <a:rPr lang="en-US" sz="2000" dirty="0" err="1"/>
              <a:t>fonksiyonel</a:t>
            </a:r>
            <a:r>
              <a:rPr lang="en-US" sz="2000" dirty="0"/>
              <a:t> over </a:t>
            </a:r>
            <a:r>
              <a:rPr lang="en-US" sz="2000" dirty="0" err="1"/>
              <a:t>kistleri</a:t>
            </a:r>
            <a:r>
              <a:rPr lang="en-US" sz="2000" dirty="0"/>
              <a:t> </a:t>
            </a:r>
            <a:r>
              <a:rPr lang="en-US" sz="2000" dirty="0" err="1"/>
              <a:t>olan</a:t>
            </a:r>
            <a:r>
              <a:rPr lang="en-US" sz="2000" dirty="0"/>
              <a:t> </a:t>
            </a:r>
            <a:r>
              <a:rPr lang="en-US" sz="2000" dirty="0" err="1"/>
              <a:t>hastalarda</a:t>
            </a:r>
            <a:r>
              <a:rPr lang="en-US" sz="2000" dirty="0"/>
              <a:t> </a:t>
            </a:r>
            <a:r>
              <a:rPr lang="en-US" sz="2000" dirty="0" err="1"/>
              <a:t>akla</a:t>
            </a:r>
            <a:r>
              <a:rPr lang="en-US" sz="2000" dirty="0"/>
              <a:t> </a:t>
            </a:r>
            <a:r>
              <a:rPr lang="en-US" sz="2000" dirty="0" err="1"/>
              <a:t>gelmeli</a:t>
            </a:r>
            <a:r>
              <a:rPr lang="en-US" sz="2000" dirty="0"/>
              <a:t>!</a:t>
            </a:r>
          </a:p>
          <a:p>
            <a:r>
              <a:rPr lang="en-CA" sz="2000" dirty="0"/>
              <a:t>Gs </a:t>
            </a:r>
            <a:r>
              <a:rPr lang="en-CA" sz="2000" dirty="0" err="1"/>
              <a:t>proteininin</a:t>
            </a:r>
            <a:r>
              <a:rPr lang="en-CA" sz="2000" dirty="0"/>
              <a:t> alfa </a:t>
            </a:r>
            <a:r>
              <a:rPr lang="en-CA" sz="2000" dirty="0" err="1"/>
              <a:t>subünitinde</a:t>
            </a:r>
            <a:r>
              <a:rPr lang="en-CA" sz="2000" dirty="0"/>
              <a:t> </a:t>
            </a:r>
            <a:r>
              <a:rPr lang="en-CA" sz="2000" dirty="0" err="1"/>
              <a:t>somatik</a:t>
            </a:r>
            <a:r>
              <a:rPr lang="en-CA" sz="2000" dirty="0"/>
              <a:t> </a:t>
            </a:r>
            <a:r>
              <a:rPr lang="en-CA" sz="2000" dirty="0" err="1"/>
              <a:t>mutasyon</a:t>
            </a:r>
            <a:r>
              <a:rPr lang="en-CA" sz="2000" dirty="0"/>
              <a:t> </a:t>
            </a:r>
            <a:r>
              <a:rPr lang="en-CA" sz="2000" dirty="0" err="1"/>
              <a:t>sonucu</a:t>
            </a:r>
            <a:r>
              <a:rPr lang="en-CA" sz="2000" dirty="0"/>
              <a:t> </a:t>
            </a:r>
            <a:r>
              <a:rPr lang="en-CA" sz="2000" dirty="0" err="1"/>
              <a:t>endokrin</a:t>
            </a:r>
            <a:r>
              <a:rPr lang="en-CA" sz="2000" dirty="0"/>
              <a:t> </a:t>
            </a:r>
            <a:r>
              <a:rPr lang="en-CA" sz="2000" dirty="0" err="1"/>
              <a:t>fonksiyonların</a:t>
            </a:r>
            <a:r>
              <a:rPr lang="en-CA" sz="2000" dirty="0"/>
              <a:t> </a:t>
            </a:r>
            <a:r>
              <a:rPr lang="en-CA" sz="2000" dirty="0" err="1"/>
              <a:t>stimülasyonu</a:t>
            </a:r>
            <a:endParaRPr lang="en-US" sz="2000" dirty="0"/>
          </a:p>
          <a:p>
            <a:r>
              <a:rPr lang="en-US" sz="2000" dirty="0" err="1">
                <a:sym typeface="Wingdings" pitchFamily="2" charset="2"/>
              </a:rPr>
              <a:t>Klasik</a:t>
            </a:r>
            <a:r>
              <a:rPr lang="en-US" sz="2000" dirty="0">
                <a:sym typeface="Wingdings" pitchFamily="2" charset="2"/>
              </a:rPr>
              <a:t> triad: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i="1" dirty="0" err="1">
                <a:sym typeface="Wingdings" pitchFamily="2" charset="2"/>
              </a:rPr>
              <a:t>Perriferik</a:t>
            </a:r>
            <a:r>
              <a:rPr lang="en-US" sz="2000" i="1" dirty="0">
                <a:sym typeface="Wingdings" pitchFamily="2" charset="2"/>
              </a:rPr>
              <a:t> </a:t>
            </a:r>
            <a:r>
              <a:rPr lang="en-US" sz="2000" i="1" dirty="0" err="1">
                <a:sym typeface="Wingdings" pitchFamily="2" charset="2"/>
              </a:rPr>
              <a:t>erken</a:t>
            </a:r>
            <a:r>
              <a:rPr lang="en-US" sz="2000" i="1" dirty="0">
                <a:sym typeface="Wingdings" pitchFamily="2" charset="2"/>
              </a:rPr>
              <a:t> </a:t>
            </a:r>
            <a:r>
              <a:rPr lang="en-US" sz="2000" i="1" dirty="0" err="1">
                <a:sym typeface="Wingdings" pitchFamily="2" charset="2"/>
              </a:rPr>
              <a:t>puberte</a:t>
            </a:r>
            <a:endParaRPr lang="en-US" sz="2000" i="1" dirty="0">
              <a:sym typeface="Wingdings" pitchFamily="2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tr-TR" sz="2000" i="1" dirty="0" err="1"/>
              <a:t>Café-au-lait</a:t>
            </a:r>
            <a:r>
              <a:rPr lang="en-CA" sz="2000" i="1" dirty="0"/>
              <a:t> </a:t>
            </a:r>
            <a:r>
              <a:rPr lang="en-CA" sz="2000" i="1" dirty="0" err="1"/>
              <a:t>lekeleri</a:t>
            </a:r>
            <a:endParaRPr lang="en-CA" sz="2000" i="1" dirty="0"/>
          </a:p>
          <a:p>
            <a:pPr marL="342900" indent="-342900">
              <a:buFont typeface="+mj-lt"/>
              <a:buAutoNum type="arabicPeriod"/>
            </a:pPr>
            <a:r>
              <a:rPr lang="en-CA" sz="2000" i="1" dirty="0" err="1"/>
              <a:t>Kemiğin</a:t>
            </a:r>
            <a:r>
              <a:rPr lang="en-CA" sz="2000" i="1" dirty="0"/>
              <a:t> </a:t>
            </a:r>
            <a:r>
              <a:rPr lang="en-CA" sz="2000" i="1" dirty="0" err="1"/>
              <a:t>fibröz</a:t>
            </a:r>
            <a:r>
              <a:rPr lang="en-CA" sz="2000" i="1" dirty="0"/>
              <a:t> </a:t>
            </a:r>
            <a:r>
              <a:rPr lang="en-CA" sz="2000" i="1" dirty="0" err="1"/>
              <a:t>displazisi</a:t>
            </a:r>
            <a:endParaRPr lang="en-CA" sz="2000" i="1" dirty="0"/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7A649AD-87DA-3D46-8B29-40F3F2D1B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69655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20CE7-8736-6042-9CE7-BF1258B82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ym typeface="Wingdings" pitchFamily="2" charset="2"/>
              </a:rPr>
              <a:t>M</a:t>
            </a:r>
            <a:r>
              <a:rPr lang="en-US" sz="2400" dirty="0">
                <a:sym typeface="Wingdings" pitchFamily="2" charset="2"/>
              </a:rPr>
              <a:t>c</a:t>
            </a:r>
            <a:r>
              <a:rPr lang="en-US" dirty="0">
                <a:sym typeface="Wingdings" pitchFamily="2" charset="2"/>
              </a:rPr>
              <a:t>Cune-Albright </a:t>
            </a:r>
            <a:r>
              <a:rPr lang="en-US" dirty="0" err="1">
                <a:sym typeface="Wingdings" pitchFamily="2" charset="2"/>
              </a:rPr>
              <a:t>sendromu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393D1E6-2D92-D44E-98B5-C0017AEF8E0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 anchor="t"/>
              <a:lstStyle/>
              <a:p>
                <a:r>
                  <a:rPr lang="tr-TR" sz="2000" dirty="0"/>
                  <a:t>İleri kemik yaşı ve </a:t>
                </a:r>
                <a:r>
                  <a:rPr lang="tr-TR" sz="2000" dirty="0" err="1"/>
                  <a:t>sekonder</a:t>
                </a:r>
                <a:r>
                  <a:rPr lang="tr-TR" sz="2000" dirty="0"/>
                  <a:t> </a:t>
                </a:r>
                <a:r>
                  <a:rPr lang="tr-TR" sz="2000" dirty="0" err="1"/>
                  <a:t>SPP’ye</a:t>
                </a:r>
                <a:r>
                  <a:rPr lang="tr-TR" sz="2000" dirty="0"/>
                  <a:t> neden olabilmekte</a:t>
                </a:r>
              </a:p>
              <a:p>
                <a:r>
                  <a:rPr lang="tr-TR" sz="2000" dirty="0"/>
                  <a:t>Tedavide </a:t>
                </a:r>
                <a:r>
                  <a:rPr lang="tr-TR" sz="2000" dirty="0" err="1"/>
                  <a:t>aromataz</a:t>
                </a:r>
                <a:r>
                  <a:rPr lang="tr-TR" sz="2000" dirty="0"/>
                  <a:t> inhibitörleri (</a:t>
                </a:r>
                <a:r>
                  <a:rPr lang="tr-TR" sz="2000" dirty="0" err="1"/>
                  <a:t>letrozol</a:t>
                </a:r>
                <a:r>
                  <a:rPr lang="tr-TR" sz="2000" dirty="0"/>
                  <a:t>) ile kemik yaşında ilerleme ve </a:t>
                </a:r>
                <a:r>
                  <a:rPr lang="tr-TR" sz="2000" dirty="0" err="1"/>
                  <a:t>vaginal</a:t>
                </a:r>
                <a:r>
                  <a:rPr lang="tr-TR" sz="2000" dirty="0"/>
                  <a:t> kanama </a:t>
                </a:r>
                <a:r>
                  <a:rPr lang="tr-TR" sz="2000" dirty="0" err="1"/>
                  <a:t>epizodları</a:t>
                </a:r>
                <a:r>
                  <a:rPr lang="tr-TR" sz="2000" dirty="0"/>
                  <a:t> baskılanır, </a:t>
                </a:r>
                <a:r>
                  <a:rPr lang="tr-TR" sz="2000" dirty="0" err="1"/>
                  <a:t>torsiyon</a:t>
                </a:r>
                <a:r>
                  <a:rPr lang="tr-TR" sz="2000" dirty="0"/>
                  <a:t> riski</a:t>
                </a:r>
                <a14:m>
                  <m:oMath xmlns:m="http://schemas.openxmlformats.org/officeDocument/2006/math">
                    <m:r>
                      <a:rPr lang="tr-TR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↓</m:t>
                    </m:r>
                  </m:oMath>
                </a14:m>
                <a:endParaRPr lang="en-US" sz="2000" dirty="0"/>
              </a:p>
              <a:p>
                <a:r>
                  <a:rPr lang="en-US" sz="2000" dirty="0" err="1"/>
                  <a:t>Östrojen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aktivitesinin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blokajı</a:t>
                </a:r>
                <a:r>
                  <a:rPr lang="en-US" sz="2000" dirty="0"/>
                  <a:t>: </a:t>
                </a:r>
                <a:r>
                  <a:rPr lang="en-US" sz="2000" dirty="0" err="1"/>
                  <a:t>tamoksifen</a:t>
                </a:r>
                <a:r>
                  <a:rPr lang="en-US" sz="2000" dirty="0"/>
                  <a:t> (SERM), </a:t>
                </a:r>
                <a:r>
                  <a:rPr lang="en-US" sz="2000" dirty="0" err="1"/>
                  <a:t>fulvestrant</a:t>
                </a:r>
                <a:r>
                  <a:rPr lang="en-US" sz="2000" dirty="0"/>
                  <a:t> </a:t>
                </a:r>
              </a:p>
              <a:p>
                <a:r>
                  <a:rPr lang="en-US" sz="2000" dirty="0" err="1"/>
                  <a:t>Sekonder</a:t>
                </a:r>
                <a:r>
                  <a:rPr lang="en-US" sz="2000" dirty="0"/>
                  <a:t> SPP </a:t>
                </a:r>
                <a:r>
                  <a:rPr lang="en-US" sz="2000" dirty="0" err="1"/>
                  <a:t>gelişen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olgularda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GnRHa</a:t>
                </a:r>
                <a:r>
                  <a:rPr lang="en-US" sz="2000" dirty="0"/>
                  <a:t> ile </a:t>
                </a:r>
                <a:r>
                  <a:rPr lang="en-US" sz="2000" dirty="0" err="1"/>
                  <a:t>süpresyon</a:t>
                </a:r>
                <a:endParaRPr lang="en-US" sz="20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393D1E6-2D92-D44E-98B5-C0017AEF8E0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30" t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extLst>
              <a:ext uri="{FF2B5EF4-FFF2-40B4-BE49-F238E27FC236}">
                <a16:creationId xmlns:a16="http://schemas.microsoft.com/office/drawing/2014/main" id="{73A08EC0-64CB-594F-9C3A-6DEA170C81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56778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24D95-CEC9-2844-9B1C-FF6E2DA32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Perİferİk </a:t>
            </a:r>
            <a:r>
              <a:rPr lang="en-US" dirty="0" err="1"/>
              <a:t>erken</a:t>
            </a:r>
            <a:r>
              <a:rPr lang="en-US" dirty="0"/>
              <a:t> </a:t>
            </a:r>
            <a:r>
              <a:rPr lang="en-US" dirty="0" err="1"/>
              <a:t>puberte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96E74-FD0A-4E4E-B1F4-6B11AA40D0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 sz="2000" dirty="0"/>
              <a:t>Diğer </a:t>
            </a:r>
            <a:r>
              <a:rPr lang="en-US" sz="2000" dirty="0" err="1"/>
              <a:t>nedenleri</a:t>
            </a:r>
            <a:r>
              <a:rPr lang="en-US" sz="2000" dirty="0"/>
              <a:t>: </a:t>
            </a:r>
            <a:r>
              <a:rPr lang="en-US" sz="2000" dirty="0" err="1"/>
              <a:t>hormonaktif</a:t>
            </a:r>
            <a:r>
              <a:rPr lang="en-US" sz="2000" dirty="0"/>
              <a:t> </a:t>
            </a:r>
            <a:r>
              <a:rPr lang="en-US" sz="2000" dirty="0" err="1"/>
              <a:t>ovaryan</a:t>
            </a:r>
            <a:r>
              <a:rPr lang="en-US" sz="2000" dirty="0"/>
              <a:t> </a:t>
            </a:r>
            <a:r>
              <a:rPr lang="en-US" sz="2000" dirty="0" err="1"/>
              <a:t>tümörler</a:t>
            </a: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sık</a:t>
            </a:r>
            <a:r>
              <a:rPr lang="en-US" sz="2000" dirty="0"/>
              <a:t> </a:t>
            </a:r>
            <a:r>
              <a:rPr lang="en-US" sz="2000" dirty="0" err="1"/>
              <a:t>granüloza</a:t>
            </a:r>
            <a:r>
              <a:rPr lang="en-US" sz="2000" dirty="0"/>
              <a:t> </a:t>
            </a:r>
            <a:r>
              <a:rPr lang="en-US" sz="2000" dirty="0" err="1"/>
              <a:t>hücreli</a:t>
            </a:r>
            <a:r>
              <a:rPr lang="en-US" sz="2000" dirty="0"/>
              <a:t> </a:t>
            </a:r>
            <a:r>
              <a:rPr lang="en-US" sz="2000" dirty="0" err="1"/>
              <a:t>tümör</a:t>
            </a: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 err="1"/>
              <a:t>Diğerleri</a:t>
            </a:r>
            <a:r>
              <a:rPr lang="en-US" sz="2000" dirty="0"/>
              <a:t>: Sertoli/Leydig, Leydig </a:t>
            </a:r>
            <a:r>
              <a:rPr lang="en-US" sz="2000" dirty="0" err="1"/>
              <a:t>hücreli</a:t>
            </a:r>
            <a:r>
              <a:rPr lang="en-US" sz="2000" dirty="0"/>
              <a:t> </a:t>
            </a:r>
            <a:r>
              <a:rPr lang="en-US" sz="2000" dirty="0" err="1"/>
              <a:t>tümör</a:t>
            </a:r>
            <a:r>
              <a:rPr lang="en-US" sz="2000" dirty="0"/>
              <a:t>, </a:t>
            </a:r>
            <a:r>
              <a:rPr lang="en-US" sz="2000" dirty="0" err="1"/>
              <a:t>gonadoblastom</a:t>
            </a:r>
            <a:r>
              <a:rPr lang="en-US" sz="2000" dirty="0"/>
              <a:t> (46, XY </a:t>
            </a:r>
            <a:r>
              <a:rPr lang="en-US" sz="2000" dirty="0" err="1"/>
              <a:t>karyotip</a:t>
            </a:r>
            <a:r>
              <a:rPr lang="en-US" sz="2000" dirty="0"/>
              <a:t>!)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7D94F1-D89F-0340-B8C0-E7CB8D400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8487" y="4772034"/>
            <a:ext cx="4062320" cy="13338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FF6505-6D37-8049-A92C-B1A10657992D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2" t="4235" r="8515" b="6298"/>
          <a:stretch/>
        </p:blipFill>
        <p:spPr bwMode="auto">
          <a:xfrm>
            <a:off x="4887900" y="4786834"/>
            <a:ext cx="2010410" cy="15513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83B940-C41B-4A45-8323-9E3802882E9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1" y="4862867"/>
            <a:ext cx="2006586" cy="14925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40C3FB-D5CD-0D46-BEA2-7FF9C41452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1685" y="4680946"/>
            <a:ext cx="1392306" cy="185640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5CB21FE2-D2E9-864B-A17B-1FFAF9914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9943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1FC0A-0FA7-4942-99B4-CE0A46C4A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Perİferİk </a:t>
            </a:r>
            <a:r>
              <a:rPr lang="en-US" dirty="0" err="1"/>
              <a:t>erken</a:t>
            </a:r>
            <a:r>
              <a:rPr lang="en-US" dirty="0"/>
              <a:t> </a:t>
            </a:r>
            <a:r>
              <a:rPr lang="en-US" dirty="0" err="1"/>
              <a:t>puberte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69E5A-65B9-DD47-A270-242AC197E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 fontScale="92500" lnSpcReduction="10000"/>
          </a:bodyPr>
          <a:lstStyle/>
          <a:p>
            <a:r>
              <a:rPr lang="en-US" sz="2200" dirty="0" err="1"/>
              <a:t>Uzun</a:t>
            </a:r>
            <a:r>
              <a:rPr lang="en-US" sz="2200" dirty="0"/>
              <a:t> </a:t>
            </a:r>
            <a:r>
              <a:rPr lang="en-US" sz="2200" dirty="0" err="1"/>
              <a:t>süreli</a:t>
            </a:r>
            <a:r>
              <a:rPr lang="en-US" sz="2200" dirty="0"/>
              <a:t> </a:t>
            </a:r>
            <a:r>
              <a:rPr lang="en-US" sz="2200" dirty="0" err="1"/>
              <a:t>derin</a:t>
            </a:r>
            <a:r>
              <a:rPr lang="en-US" sz="2200" dirty="0"/>
              <a:t> </a:t>
            </a:r>
            <a:r>
              <a:rPr lang="en-US" sz="2200" dirty="0" err="1"/>
              <a:t>hipotiroidizm</a:t>
            </a:r>
            <a:r>
              <a:rPr lang="en-US" sz="2200" dirty="0"/>
              <a:t> </a:t>
            </a:r>
            <a:r>
              <a:rPr lang="en-US" sz="2200" dirty="0">
                <a:sym typeface="Wingdings" pitchFamily="2" charset="2"/>
              </a:rPr>
              <a:t> FSH </a:t>
            </a:r>
            <a:r>
              <a:rPr lang="en-US" sz="2200" dirty="0" err="1">
                <a:sym typeface="Wingdings" pitchFamily="2" charset="2"/>
              </a:rPr>
              <a:t>reseptörlerinin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stimülasyonu</a:t>
            </a:r>
            <a:r>
              <a:rPr lang="en-US" sz="2200" dirty="0">
                <a:sym typeface="Wingdings" pitchFamily="2" charset="2"/>
              </a:rPr>
              <a:t>, </a:t>
            </a:r>
            <a:r>
              <a:rPr lang="en-US" sz="2200" dirty="0" err="1">
                <a:sym typeface="Wingdings" pitchFamily="2" charset="2"/>
              </a:rPr>
              <a:t>hiperprolaktinemi</a:t>
            </a:r>
            <a:r>
              <a:rPr lang="en-US" sz="2200" dirty="0">
                <a:sym typeface="Wingdings" pitchFamily="2" charset="2"/>
              </a:rPr>
              <a:t>/</a:t>
            </a:r>
            <a:r>
              <a:rPr lang="en-US" sz="2200" dirty="0" err="1">
                <a:sym typeface="Wingdings" pitchFamily="2" charset="2"/>
              </a:rPr>
              <a:t>galatore</a:t>
            </a:r>
            <a:r>
              <a:rPr lang="en-US" sz="2200" dirty="0">
                <a:sym typeface="Wingdings" pitchFamily="2" charset="2"/>
              </a:rPr>
              <a:t>, </a:t>
            </a:r>
            <a:r>
              <a:rPr lang="en-US" sz="2200" dirty="0" err="1">
                <a:sym typeface="Wingdings" pitchFamily="2" charset="2"/>
              </a:rPr>
              <a:t>tiroid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hormon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replasmanı</a:t>
            </a:r>
            <a:r>
              <a:rPr lang="en-US" sz="2200" dirty="0">
                <a:sym typeface="Wingdings" pitchFamily="2" charset="2"/>
              </a:rPr>
              <a:t> ile </a:t>
            </a:r>
            <a:r>
              <a:rPr lang="en-US" sz="2200" dirty="0" err="1">
                <a:sym typeface="Wingdings" pitchFamily="2" charset="2"/>
              </a:rPr>
              <a:t>tablo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düzelir</a:t>
            </a:r>
            <a:r>
              <a:rPr lang="en-US" sz="2200" dirty="0">
                <a:sym typeface="Wingdings" pitchFamily="2" charset="2"/>
              </a:rPr>
              <a:t> </a:t>
            </a:r>
          </a:p>
          <a:p>
            <a:r>
              <a:rPr lang="en-US" sz="2200" dirty="0" err="1">
                <a:sym typeface="Wingdings" pitchFamily="2" charset="2"/>
              </a:rPr>
              <a:t>Ekzojen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maruziyet</a:t>
            </a:r>
            <a:r>
              <a:rPr lang="en-US" sz="2200" dirty="0">
                <a:sym typeface="Wingdings" pitchFamily="2" charset="2"/>
              </a:rPr>
              <a:t>  </a:t>
            </a:r>
            <a:r>
              <a:rPr lang="en-US" sz="2200" dirty="0" err="1">
                <a:sym typeface="Wingdings" pitchFamily="2" charset="2"/>
              </a:rPr>
              <a:t>hormon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preparatları</a:t>
            </a:r>
            <a:r>
              <a:rPr lang="en-US" sz="2200" dirty="0">
                <a:sym typeface="Wingdings" pitchFamily="2" charset="2"/>
              </a:rPr>
              <a:t>, </a:t>
            </a:r>
            <a:r>
              <a:rPr lang="en-US" sz="2200" dirty="0" err="1">
                <a:sym typeface="Wingdings" pitchFamily="2" charset="2"/>
              </a:rPr>
              <a:t>fitoöstrojenler</a:t>
            </a:r>
            <a:r>
              <a:rPr lang="en-US" sz="2200" dirty="0">
                <a:sym typeface="Wingdings" pitchFamily="2" charset="2"/>
              </a:rPr>
              <a:t>, </a:t>
            </a:r>
            <a:r>
              <a:rPr lang="en-US" sz="2200" dirty="0" err="1">
                <a:sym typeface="Wingdings" pitchFamily="2" charset="2"/>
              </a:rPr>
              <a:t>lavanta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yağı</a:t>
            </a:r>
            <a:r>
              <a:rPr lang="en-US" sz="2200" dirty="0">
                <a:sym typeface="Wingdings" pitchFamily="2" charset="2"/>
              </a:rPr>
              <a:t>, </a:t>
            </a:r>
            <a:r>
              <a:rPr lang="en-US" sz="2200" dirty="0" err="1">
                <a:sym typeface="Wingdings" pitchFamily="2" charset="2"/>
              </a:rPr>
              <a:t>çay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ağacı</a:t>
            </a:r>
            <a:endParaRPr lang="en-US" sz="2200" dirty="0">
              <a:sym typeface="Wingdings" pitchFamily="2" charset="2"/>
            </a:endParaRPr>
          </a:p>
          <a:p>
            <a:r>
              <a:rPr lang="en-US" sz="2200" dirty="0">
                <a:sym typeface="Wingdings" pitchFamily="2" charset="2"/>
              </a:rPr>
              <a:t>Adrenal nedenler (</a:t>
            </a:r>
            <a:r>
              <a:rPr lang="en-US" sz="2200" dirty="0" err="1">
                <a:sym typeface="Wingdings" pitchFamily="2" charset="2"/>
              </a:rPr>
              <a:t>heteroseksüel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puberte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prekoks</a:t>
            </a:r>
            <a:r>
              <a:rPr lang="en-US" sz="2200" dirty="0">
                <a:sym typeface="Wingdings" pitchFamily="2" charset="2"/>
              </a:rPr>
              <a:t>) </a:t>
            </a:r>
            <a:r>
              <a:rPr lang="en-US" sz="2200" dirty="0" err="1">
                <a:sym typeface="Wingdings" pitchFamily="2" charset="2"/>
              </a:rPr>
              <a:t>konjenital</a:t>
            </a:r>
            <a:r>
              <a:rPr lang="en-US" sz="2200" dirty="0">
                <a:sym typeface="Wingdings" pitchFamily="2" charset="2"/>
              </a:rPr>
              <a:t> adrenal </a:t>
            </a:r>
            <a:r>
              <a:rPr lang="en-US" sz="2200" dirty="0" err="1">
                <a:sym typeface="Wingdings" pitchFamily="2" charset="2"/>
              </a:rPr>
              <a:t>hiperplaziler</a:t>
            </a:r>
            <a:r>
              <a:rPr lang="en-US" sz="2200" dirty="0">
                <a:sym typeface="Wingdings" pitchFamily="2" charset="2"/>
              </a:rPr>
              <a:t>, </a:t>
            </a:r>
            <a:r>
              <a:rPr lang="en-US" sz="2200" dirty="0" err="1">
                <a:sym typeface="Wingdings" pitchFamily="2" charset="2"/>
              </a:rPr>
              <a:t>andojen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salgılayan</a:t>
            </a:r>
            <a:r>
              <a:rPr lang="en-US" sz="2200" dirty="0">
                <a:sym typeface="Wingdings" pitchFamily="2" charset="2"/>
              </a:rPr>
              <a:t> </a:t>
            </a:r>
            <a:r>
              <a:rPr lang="en-US" sz="2200" dirty="0" err="1">
                <a:sym typeface="Wingdings" pitchFamily="2" charset="2"/>
              </a:rPr>
              <a:t>tümörler</a:t>
            </a:r>
            <a:endParaRPr lang="en-US" sz="2200" dirty="0">
              <a:sym typeface="Wingdings" pitchFamily="2" charset="2"/>
            </a:endParaRPr>
          </a:p>
          <a:p>
            <a:endParaRPr lang="en-US" sz="2000" dirty="0">
              <a:sym typeface="Wingdings" pitchFamily="2" charset="2"/>
            </a:endParaRPr>
          </a:p>
          <a:p>
            <a:endParaRPr lang="en-US" sz="2000" dirty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1600" dirty="0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Henley DV, Lipson N, </a:t>
            </a:r>
            <a:r>
              <a:rPr lang="en-US" sz="1600" dirty="0" err="1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Korach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 KS, Bloch CA. Prepubertal gynecomastia linked to lavender and tea tree oils. N </a:t>
            </a:r>
            <a:r>
              <a:rPr lang="en-US" sz="1600" dirty="0" err="1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Engl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 J Med 2007; 356:479. 2. Henley DV, </a:t>
            </a:r>
            <a:r>
              <a:rPr lang="en-US" sz="1600" dirty="0" err="1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Korach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 KS. 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Physiological effects and mechanisms of action of endocrine disrupting chemicals that alter estrogen signaling. Hormones (Athens) 2010; 9:191.</a:t>
            </a:r>
            <a:endParaRPr lang="en-US" sz="1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238D6D6-F02A-914F-BE18-90BA4F831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588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B3CE2-B50F-6C4E-BF93-CB8F1A04E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Pubertal </a:t>
            </a:r>
            <a:r>
              <a:rPr lang="en-US" dirty="0" err="1"/>
              <a:t>gelİşİm</a:t>
            </a:r>
            <a:r>
              <a:rPr lang="en-US" dirty="0"/>
              <a:t>/</a:t>
            </a:r>
            <a:r>
              <a:rPr lang="en-US" dirty="0" err="1"/>
              <a:t>puberte</a:t>
            </a:r>
            <a:r>
              <a:rPr lang="en-US" dirty="0"/>
              <a:t> </a:t>
            </a:r>
            <a:r>
              <a:rPr lang="en-US" dirty="0" err="1"/>
              <a:t>prekoks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05E34-BF16-9045-B417-5608CF104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000" dirty="0"/>
              <a:t>Pubertal </a:t>
            </a:r>
            <a:r>
              <a:rPr lang="en-US" sz="2000" dirty="0" err="1"/>
              <a:t>yaş</a:t>
            </a:r>
            <a:r>
              <a:rPr lang="en-US" sz="2000" dirty="0"/>
              <a:t> </a:t>
            </a:r>
            <a:r>
              <a:rPr lang="en-US" sz="2000" dirty="0" err="1"/>
              <a:t>ailesel</a:t>
            </a:r>
            <a:r>
              <a:rPr lang="en-US" sz="2000" dirty="0"/>
              <a:t>, </a:t>
            </a:r>
            <a:r>
              <a:rPr lang="en-US" sz="2000" dirty="0" err="1"/>
              <a:t>genetik</a:t>
            </a:r>
            <a:r>
              <a:rPr lang="en-US" sz="2000" dirty="0"/>
              <a:t> ve </a:t>
            </a:r>
            <a:r>
              <a:rPr lang="en-US" sz="2000" dirty="0" err="1"/>
              <a:t>nöroendokrin</a:t>
            </a:r>
            <a:r>
              <a:rPr lang="en-US" sz="2000" dirty="0"/>
              <a:t> </a:t>
            </a:r>
            <a:r>
              <a:rPr lang="en-US" sz="2000" dirty="0" err="1"/>
              <a:t>faktörler</a:t>
            </a:r>
            <a:r>
              <a:rPr lang="en-US" sz="2000" dirty="0"/>
              <a:t> </a:t>
            </a:r>
            <a:r>
              <a:rPr lang="en-US" sz="2000" dirty="0" err="1"/>
              <a:t>tarafından</a:t>
            </a:r>
            <a:r>
              <a:rPr lang="en-US" sz="2000" dirty="0"/>
              <a:t> </a:t>
            </a:r>
            <a:r>
              <a:rPr lang="en-US" sz="2000" dirty="0" err="1"/>
              <a:t>belirlenmekte</a:t>
            </a:r>
            <a:r>
              <a:rPr lang="en-US" sz="2000" dirty="0"/>
              <a:t> </a:t>
            </a:r>
            <a:r>
              <a:rPr lang="en-US" sz="2000" dirty="0" err="1"/>
              <a:t>olup</a:t>
            </a:r>
            <a:r>
              <a:rPr lang="en-US" sz="2000" dirty="0"/>
              <a:t> genel </a:t>
            </a:r>
            <a:r>
              <a:rPr lang="en-US" sz="2000" dirty="0" err="1"/>
              <a:t>sağlık</a:t>
            </a:r>
            <a:r>
              <a:rPr lang="en-US" sz="2000" dirty="0"/>
              <a:t>,  </a:t>
            </a:r>
            <a:r>
              <a:rPr lang="en-US" sz="2000" dirty="0" err="1"/>
              <a:t>beslenme</a:t>
            </a:r>
            <a:r>
              <a:rPr lang="en-US" sz="2000" dirty="0"/>
              <a:t>, </a:t>
            </a:r>
            <a:r>
              <a:rPr lang="en-US" sz="2000" dirty="0" err="1"/>
              <a:t>egzersiz</a:t>
            </a:r>
            <a:r>
              <a:rPr lang="en-US" sz="2000" dirty="0"/>
              <a:t> ve </a:t>
            </a:r>
            <a:r>
              <a:rPr lang="en-US" sz="2000" dirty="0" err="1"/>
              <a:t>çeşitli</a:t>
            </a:r>
            <a:r>
              <a:rPr lang="en-US" sz="2000" dirty="0"/>
              <a:t> </a:t>
            </a:r>
            <a:r>
              <a:rPr lang="en-US" sz="2000" dirty="0" err="1"/>
              <a:t>çevresel</a:t>
            </a:r>
            <a:r>
              <a:rPr lang="en-US" sz="2000" dirty="0"/>
              <a:t> </a:t>
            </a:r>
            <a:r>
              <a:rPr lang="en-US" sz="2000" dirty="0" err="1"/>
              <a:t>faktörlerden</a:t>
            </a:r>
            <a:r>
              <a:rPr lang="en-US" sz="2000" dirty="0"/>
              <a:t> </a:t>
            </a:r>
            <a:r>
              <a:rPr lang="en-US" sz="2000" dirty="0" err="1"/>
              <a:t>etkilenmekte</a:t>
            </a:r>
            <a:endParaRPr lang="en-US" sz="2000" dirty="0"/>
          </a:p>
          <a:p>
            <a:r>
              <a:rPr lang="en-US" sz="2000" dirty="0"/>
              <a:t>Pubertal </a:t>
            </a:r>
            <a:r>
              <a:rPr lang="en-US" sz="2000" dirty="0" err="1"/>
              <a:t>gelişim</a:t>
            </a:r>
            <a:r>
              <a:rPr lang="en-US" sz="2000" dirty="0"/>
              <a:t> ~ 10,5 </a:t>
            </a:r>
            <a:r>
              <a:rPr lang="en-US" sz="2000" dirty="0" err="1"/>
              <a:t>yaş</a:t>
            </a:r>
            <a:r>
              <a:rPr lang="en-US" sz="2000" dirty="0"/>
              <a:t> </a:t>
            </a:r>
            <a:r>
              <a:rPr lang="en-US" sz="2000" dirty="0" err="1"/>
              <a:t>başlamakta</a:t>
            </a:r>
            <a:r>
              <a:rPr lang="en-US" sz="2000" dirty="0"/>
              <a:t> (8-13 </a:t>
            </a:r>
            <a:r>
              <a:rPr lang="en-US" sz="2000" dirty="0" err="1"/>
              <a:t>yaş</a:t>
            </a:r>
            <a:r>
              <a:rPr lang="en-US" sz="2000" dirty="0"/>
              <a:t>)</a:t>
            </a:r>
          </a:p>
          <a:p>
            <a:r>
              <a:rPr lang="en-US" sz="2000" dirty="0">
                <a:sym typeface="Wingdings" pitchFamily="2" charset="2"/>
              </a:rPr>
              <a:t>Günümüzde, </a:t>
            </a:r>
            <a:r>
              <a:rPr lang="en-US" sz="2000" dirty="0" err="1">
                <a:sym typeface="Wingdings" pitchFamily="2" charset="2"/>
              </a:rPr>
              <a:t>özellikle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VKİ’si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yüksek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olan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çocuklar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puberteye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daha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erken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girme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eğiliminde</a:t>
            </a:r>
            <a:endParaRPr lang="en-US" sz="2000" dirty="0">
              <a:sym typeface="Wingdings" pitchFamily="2" charset="2"/>
            </a:endParaRPr>
          </a:p>
          <a:p>
            <a:r>
              <a:rPr lang="en-US" sz="2000" dirty="0" err="1">
                <a:sym typeface="Wingdings" pitchFamily="2" charset="2"/>
              </a:rPr>
              <a:t>Ancak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ortalama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menarş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yaşından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belirgin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bir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değişiklik</a:t>
            </a:r>
            <a:r>
              <a:rPr lang="en-US" sz="2000" dirty="0">
                <a:sym typeface="Wingdings" pitchFamily="2" charset="2"/>
              </a:rPr>
              <a:t> yok (12-12,5 </a:t>
            </a:r>
            <a:r>
              <a:rPr lang="en-US" sz="2000" dirty="0" err="1">
                <a:sym typeface="Wingdings" pitchFamily="2" charset="2"/>
              </a:rPr>
              <a:t>yaş</a:t>
            </a:r>
            <a:r>
              <a:rPr lang="en-US" sz="2000" dirty="0">
                <a:sym typeface="Wingdings" pitchFamily="2" charset="2"/>
              </a:rPr>
              <a:t>)</a:t>
            </a:r>
            <a:endParaRPr lang="en-US" sz="2000" dirty="0"/>
          </a:p>
          <a:p>
            <a:endParaRPr lang="en-US" dirty="0"/>
          </a:p>
          <a:p>
            <a:pPr marL="0" indent="0">
              <a:buNone/>
            </a:pP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Susman EJ,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HoutsRM,Steinberg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L, et al. Longitudinal development of secondary </a:t>
            </a:r>
          </a:p>
          <a:p>
            <a:pPr marL="0" indent="0">
              <a:buNone/>
            </a:pP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sexual characteristics in girls and boys between ages 9 1⁄2 and 15 1⁄2 years. </a:t>
            </a:r>
          </a:p>
          <a:p>
            <a:pPr marL="0" indent="0">
              <a:buNone/>
            </a:pP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Arch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Pediatr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Adolesc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Med. 2010;164:166–173.</a:t>
            </a:r>
          </a:p>
          <a:p>
            <a:endParaRPr lang="en-CA" sz="1600" dirty="0"/>
          </a:p>
          <a:p>
            <a:endParaRPr lang="en-US" sz="16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A69C8C-8B10-6343-BBD0-B11D1F2B7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400" y="4478212"/>
            <a:ext cx="4092407" cy="1984664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40A94E2-70B4-F847-85E4-5C98A646E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7620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1928-2260-5F4A-9D01-7E6E53874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err="1"/>
              <a:t>Teşekkürler</a:t>
            </a:r>
            <a:r>
              <a:rPr lang="en-US" sz="4000" dirty="0"/>
              <a:t>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7FA5533-179C-DE42-8F92-91B563769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612" y="2015643"/>
            <a:ext cx="886774" cy="898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6EAF6E-4C24-BA41-9F87-5CC26F77A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276" y="3214252"/>
            <a:ext cx="5009446" cy="334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761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CAF01-AA4F-F241-8F60-1CC4EDC32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Pubertal </a:t>
            </a:r>
            <a:r>
              <a:rPr lang="en-US" dirty="0" err="1"/>
              <a:t>gelİşİm</a:t>
            </a:r>
            <a:r>
              <a:rPr lang="en-US" dirty="0"/>
              <a:t>/</a:t>
            </a:r>
            <a:r>
              <a:rPr lang="en-US" dirty="0" err="1"/>
              <a:t>puberte</a:t>
            </a:r>
            <a:r>
              <a:rPr lang="en-US" dirty="0"/>
              <a:t> </a:t>
            </a:r>
            <a:r>
              <a:rPr lang="en-US" dirty="0" err="1"/>
              <a:t>prekoks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99547A-1923-6E49-B31E-DB12FE1A99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 sz="2000" dirty="0" err="1"/>
              <a:t>Hipotalamo</a:t>
            </a:r>
            <a:r>
              <a:rPr lang="en-US" sz="2000" dirty="0"/>
              <a:t>-</a:t>
            </a:r>
            <a:r>
              <a:rPr lang="en-US" sz="2000" dirty="0" err="1"/>
              <a:t>hipofizer</a:t>
            </a:r>
            <a:r>
              <a:rPr lang="en-US" sz="2000" dirty="0"/>
              <a:t>-gonadal (HHG) </a:t>
            </a:r>
            <a:r>
              <a:rPr lang="en-US" sz="2000" dirty="0" err="1"/>
              <a:t>aks</a:t>
            </a:r>
            <a:r>
              <a:rPr lang="en-US" sz="2000" dirty="0"/>
              <a:t> </a:t>
            </a:r>
            <a:r>
              <a:rPr lang="en-US" sz="2000" dirty="0" err="1"/>
              <a:t>aktivitesi</a:t>
            </a:r>
            <a:r>
              <a:rPr lang="en-US" sz="2000" dirty="0"/>
              <a:t> postnatal 1-3. </a:t>
            </a:r>
            <a:r>
              <a:rPr lang="en-US" sz="2000" dirty="0" err="1"/>
              <a:t>ayda</a:t>
            </a:r>
            <a:r>
              <a:rPr lang="en-US" sz="2000" dirty="0"/>
              <a:t> </a:t>
            </a:r>
            <a:r>
              <a:rPr lang="en-US" sz="2000" dirty="0" err="1"/>
              <a:t>pik</a:t>
            </a:r>
            <a:r>
              <a:rPr lang="en-US" sz="2000" dirty="0"/>
              <a:t> </a:t>
            </a:r>
            <a:r>
              <a:rPr lang="en-US" sz="2000" dirty="0" err="1"/>
              <a:t>yapar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‘mini </a:t>
            </a:r>
            <a:r>
              <a:rPr lang="en-US" sz="2000" dirty="0" err="1">
                <a:sym typeface="Wingdings" pitchFamily="2" charset="2"/>
              </a:rPr>
              <a:t>puberte</a:t>
            </a:r>
            <a:r>
              <a:rPr lang="en-US" sz="2000" dirty="0">
                <a:sym typeface="Wingdings" pitchFamily="2" charset="2"/>
              </a:rPr>
              <a:t>’</a:t>
            </a:r>
            <a:endParaRPr lang="en-US" sz="2000" dirty="0"/>
          </a:p>
          <a:p>
            <a:r>
              <a:rPr lang="en-US" sz="2000" dirty="0"/>
              <a:t>LH </a:t>
            </a:r>
            <a:r>
              <a:rPr lang="en-US" sz="2000" dirty="0" err="1"/>
              <a:t>seviyeleri</a:t>
            </a:r>
            <a:r>
              <a:rPr lang="en-US" sz="2000" dirty="0"/>
              <a:t> 6-9. ay, FSH </a:t>
            </a:r>
            <a:r>
              <a:rPr lang="en-US" sz="2000" dirty="0" err="1"/>
              <a:t>seviyeleri</a:t>
            </a:r>
            <a:r>
              <a:rPr lang="en-US" sz="2000" dirty="0"/>
              <a:t> 2. </a:t>
            </a:r>
            <a:r>
              <a:rPr lang="en-US" sz="2000" dirty="0" err="1"/>
              <a:t>yıla</a:t>
            </a:r>
            <a:r>
              <a:rPr lang="en-US" sz="2000" dirty="0"/>
              <a:t> </a:t>
            </a:r>
            <a:r>
              <a:rPr lang="en-US" sz="2000" dirty="0" err="1"/>
              <a:t>kadar</a:t>
            </a:r>
            <a:r>
              <a:rPr lang="en-US" sz="2000" dirty="0"/>
              <a:t> </a:t>
            </a:r>
            <a:r>
              <a:rPr lang="en-US" sz="2000" dirty="0" err="1"/>
              <a:t>yüksek</a:t>
            </a:r>
            <a:r>
              <a:rPr lang="en-US" sz="2000" dirty="0"/>
              <a:t> </a:t>
            </a:r>
            <a:r>
              <a:rPr lang="en-US" sz="2000" dirty="0" err="1"/>
              <a:t>kalabilir</a:t>
            </a:r>
            <a:r>
              <a:rPr lang="en-US" sz="2000" dirty="0"/>
              <a:t> </a:t>
            </a:r>
          </a:p>
          <a:p>
            <a:r>
              <a:rPr lang="en-US" sz="2000" dirty="0">
                <a:sym typeface="Wingdings" pitchFamily="2" charset="2"/>
              </a:rPr>
              <a:t>Pubertede HHG </a:t>
            </a:r>
            <a:r>
              <a:rPr lang="en-US" sz="2000" dirty="0" err="1">
                <a:sym typeface="Wingdings" pitchFamily="2" charset="2"/>
              </a:rPr>
              <a:t>aks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tekrar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aktive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olur</a:t>
            </a:r>
            <a:r>
              <a:rPr lang="en-US" sz="2000" dirty="0">
                <a:sym typeface="Wingdings" pitchFamily="2" charset="2"/>
              </a:rPr>
              <a:t> (8-13 </a:t>
            </a:r>
            <a:r>
              <a:rPr lang="en-US" sz="2000" dirty="0" err="1">
                <a:sym typeface="Wingdings" pitchFamily="2" charset="2"/>
              </a:rPr>
              <a:t>yaş</a:t>
            </a:r>
            <a:r>
              <a:rPr lang="en-US" sz="2000" dirty="0">
                <a:sym typeface="Wingdings" pitchFamily="2" charset="2"/>
              </a:rPr>
              <a:t>) </a:t>
            </a:r>
          </a:p>
          <a:p>
            <a:r>
              <a:rPr lang="en-US" sz="2000" dirty="0"/>
              <a:t>Kızlarda </a:t>
            </a:r>
            <a:r>
              <a:rPr lang="en-US" sz="2000" dirty="0" err="1"/>
              <a:t>sekonder</a:t>
            </a:r>
            <a:r>
              <a:rPr lang="en-US" sz="2000" dirty="0"/>
              <a:t> </a:t>
            </a:r>
            <a:r>
              <a:rPr lang="en-US" sz="2000" dirty="0" err="1"/>
              <a:t>seks</a:t>
            </a:r>
            <a:r>
              <a:rPr lang="en-US" sz="2000" dirty="0"/>
              <a:t> </a:t>
            </a:r>
            <a:r>
              <a:rPr lang="en-US" sz="2000" dirty="0" err="1"/>
              <a:t>karakterlerinin</a:t>
            </a:r>
            <a:r>
              <a:rPr lang="en-US" sz="2000" dirty="0"/>
              <a:t> &lt; 8 </a:t>
            </a:r>
            <a:r>
              <a:rPr lang="en-US" sz="2000" dirty="0" err="1"/>
              <a:t>yaş</a:t>
            </a:r>
            <a:r>
              <a:rPr lang="en-US" sz="2000" dirty="0"/>
              <a:t> </a:t>
            </a:r>
            <a:r>
              <a:rPr lang="en-US" sz="2000" dirty="0" err="1"/>
              <a:t>hastalar</a:t>
            </a:r>
            <a:r>
              <a:rPr lang="en-US" sz="2000" dirty="0"/>
              <a:t> </a:t>
            </a:r>
            <a:r>
              <a:rPr lang="en-US" sz="2000" dirty="0" err="1"/>
              <a:t>değerlendirilmeli</a:t>
            </a:r>
            <a:endParaRPr lang="en-US" sz="2000" dirty="0"/>
          </a:p>
          <a:p>
            <a:r>
              <a:rPr lang="en-US" sz="2000" dirty="0" err="1"/>
              <a:t>Yaş</a:t>
            </a:r>
            <a:r>
              <a:rPr lang="en-US" sz="2000" dirty="0"/>
              <a:t> </a:t>
            </a:r>
            <a:r>
              <a:rPr lang="en-US" sz="2000" dirty="0" err="1"/>
              <a:t>küçüldükçe</a:t>
            </a:r>
            <a:r>
              <a:rPr lang="en-US" sz="2000" dirty="0"/>
              <a:t> </a:t>
            </a:r>
            <a:r>
              <a:rPr lang="en-US" sz="2000" dirty="0" err="1"/>
              <a:t>değerlendirmenin</a:t>
            </a:r>
            <a:r>
              <a:rPr lang="en-US" sz="2000" dirty="0"/>
              <a:t> </a:t>
            </a:r>
            <a:r>
              <a:rPr lang="en-US" sz="2000" dirty="0" err="1"/>
              <a:t>derinliği</a:t>
            </a:r>
            <a:r>
              <a:rPr lang="en-US" sz="2000" dirty="0"/>
              <a:t> </a:t>
            </a:r>
            <a:r>
              <a:rPr lang="en-US" sz="2000" dirty="0" err="1"/>
              <a:t>artamlı</a:t>
            </a:r>
            <a:endParaRPr lang="en-US" sz="2000" dirty="0"/>
          </a:p>
          <a:p>
            <a:r>
              <a:rPr lang="en-US" sz="2000" dirty="0"/>
              <a:t>7-8 </a:t>
            </a:r>
            <a:r>
              <a:rPr lang="en-US" sz="2000" dirty="0" err="1"/>
              <a:t>yaş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anamnez</a:t>
            </a:r>
            <a:r>
              <a:rPr lang="en-US" sz="2000" dirty="0">
                <a:sym typeface="Wingdings" pitchFamily="2" charset="2"/>
              </a:rPr>
              <a:t>, </a:t>
            </a:r>
            <a:r>
              <a:rPr lang="en-US" sz="2000" dirty="0" err="1">
                <a:sym typeface="Wingdings" pitchFamily="2" charset="2"/>
              </a:rPr>
              <a:t>fizik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muayene</a:t>
            </a:r>
            <a:r>
              <a:rPr lang="en-US" sz="2000" dirty="0">
                <a:sym typeface="Wingdings" pitchFamily="2" charset="2"/>
              </a:rPr>
              <a:t> ve </a:t>
            </a:r>
            <a:r>
              <a:rPr lang="en-US" sz="2000" dirty="0" err="1">
                <a:sym typeface="Wingdings" pitchFamily="2" charset="2"/>
              </a:rPr>
              <a:t>yakın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klinik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takip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yeterli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olabilir</a:t>
            </a: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1A65D8-BA75-004C-B3E2-DB4E4FBE9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5508" y="3144643"/>
            <a:ext cx="2875299" cy="346601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700A56E-0350-D746-881D-ADE2BFFBC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0122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1BA29-AE28-BB4F-BD3F-CE686700A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İzole </a:t>
            </a:r>
            <a:r>
              <a:rPr lang="en-US" dirty="0" err="1"/>
              <a:t>prematÜr</a:t>
            </a:r>
            <a:r>
              <a:rPr lang="en-US" dirty="0"/>
              <a:t> telarş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3F3B456-4553-2F4E-A2D3-C00831BF16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 anchor="t">
                <a:normAutofit lnSpcReduction="10000"/>
              </a:bodyPr>
              <a:lstStyle/>
              <a:p>
                <a:r>
                  <a:rPr lang="en-US" sz="2000" dirty="0"/>
                  <a:t>Genellikle </a:t>
                </a:r>
                <a:r>
                  <a:rPr lang="en-US" sz="2000" dirty="0" err="1"/>
                  <a:t>idiyopatik</a:t>
                </a:r>
                <a:endParaRPr lang="en-US" sz="2000" dirty="0"/>
              </a:p>
              <a:p>
                <a:r>
                  <a:rPr lang="en-CA" sz="2000" dirty="0" err="1"/>
                  <a:t>İnsidansı</a:t>
                </a:r>
                <a:r>
                  <a:rPr lang="en-CA" sz="2000" dirty="0"/>
                  <a:t> 1.6–8.9%</a:t>
                </a:r>
                <a:endParaRPr lang="en-US" sz="2000" dirty="0"/>
              </a:p>
              <a:p>
                <a:r>
                  <a:rPr lang="en-US" sz="2000" dirty="0" err="1"/>
                  <a:t>En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sık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tr-T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2 </a:t>
                </a:r>
                <a:r>
                  <a:rPr lang="en-US" sz="2000" dirty="0" err="1"/>
                  <a:t>yaş</a:t>
                </a:r>
                <a:r>
                  <a:rPr lang="en-US" sz="2000" dirty="0"/>
                  <a:t>  ve 6-8 </a:t>
                </a:r>
                <a:r>
                  <a:rPr lang="en-US" sz="2000" dirty="0" err="1"/>
                  <a:t>yaş</a:t>
                </a:r>
                <a:r>
                  <a:rPr lang="en-US" sz="2000" dirty="0"/>
                  <a:t> </a:t>
                </a:r>
                <a:r>
                  <a:rPr lang="en-US" sz="2000" dirty="0" err="1"/>
                  <a:t>arasında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görülür</a:t>
                </a:r>
                <a:endParaRPr lang="en-US" sz="2000" dirty="0"/>
              </a:p>
              <a:p>
                <a:r>
                  <a:rPr lang="en-US" sz="2000" dirty="0"/>
                  <a:t>Bilateral </a:t>
                </a:r>
                <a:r>
                  <a:rPr lang="en-US" sz="2000" dirty="0" err="1"/>
                  <a:t>veya</a:t>
                </a:r>
                <a:r>
                  <a:rPr lang="en-US" sz="2000" dirty="0"/>
                  <a:t> unilateral </a:t>
                </a:r>
                <a:r>
                  <a:rPr lang="en-US" sz="2000" dirty="0" err="1"/>
                  <a:t>olabilir</a:t>
                </a:r>
                <a:endParaRPr lang="en-US" sz="2000" dirty="0"/>
              </a:p>
              <a:p>
                <a:r>
                  <a:rPr lang="en-US" sz="2000" dirty="0"/>
                  <a:t>Genellikle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tr-TR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Tanner </a:t>
                </a:r>
                <a:r>
                  <a:rPr lang="en-US" sz="2000" dirty="0" err="1"/>
                  <a:t>Evre</a:t>
                </a:r>
                <a:r>
                  <a:rPr lang="en-US" sz="2000" dirty="0"/>
                  <a:t> 3</a:t>
                </a:r>
              </a:p>
              <a:p>
                <a:endParaRPr lang="en-US" sz="2000" dirty="0"/>
              </a:p>
              <a:p>
                <a:endParaRPr lang="en-US" sz="2000" dirty="0"/>
              </a:p>
              <a:p>
                <a:pPr marL="0" indent="0">
                  <a:buNone/>
                </a:pPr>
                <a:r>
                  <a:rPr lang="en-CA" sz="1600" dirty="0" err="1">
                    <a:solidFill>
                      <a:schemeClr val="accent3">
                        <a:lumMod val="75000"/>
                      </a:schemeClr>
                    </a:solidFill>
                  </a:rPr>
                  <a:t>Atay</a:t>
                </a:r>
                <a:r>
                  <a:rPr lang="en-CA" sz="1600" dirty="0">
                    <a:solidFill>
                      <a:schemeClr val="accent3">
                        <a:lumMod val="75000"/>
                      </a:schemeClr>
                    </a:solidFill>
                  </a:rPr>
                  <a:t> Z,  </a:t>
                </a:r>
                <a:r>
                  <a:rPr lang="en-CA" sz="1600" dirty="0" err="1">
                    <a:solidFill>
                      <a:schemeClr val="accent3">
                        <a:lumMod val="75000"/>
                      </a:schemeClr>
                    </a:solidFill>
                  </a:rPr>
                  <a:t>Turan</a:t>
                </a:r>
                <a:r>
                  <a:rPr lang="en-CA" sz="1600" dirty="0">
                    <a:solidFill>
                      <a:schemeClr val="accent3">
                        <a:lumMod val="75000"/>
                      </a:schemeClr>
                    </a:solidFill>
                  </a:rPr>
                  <a:t> S, </a:t>
                </a:r>
                <a:r>
                  <a:rPr lang="en-CA" sz="1600" dirty="0" err="1">
                    <a:solidFill>
                      <a:schemeClr val="accent3">
                        <a:lumMod val="75000"/>
                      </a:schemeClr>
                    </a:solidFill>
                  </a:rPr>
                  <a:t>Guran</a:t>
                </a:r>
                <a:r>
                  <a:rPr lang="en-CA" sz="1600" dirty="0">
                    <a:solidFill>
                      <a:schemeClr val="accent3">
                        <a:lumMod val="75000"/>
                      </a:schemeClr>
                    </a:solidFill>
                  </a:rPr>
                  <a:t> T, Furman A, </a:t>
                </a:r>
                <a:r>
                  <a:rPr lang="en-CA" sz="1600" dirty="0" err="1">
                    <a:solidFill>
                      <a:schemeClr val="accent3">
                        <a:lumMod val="75000"/>
                      </a:schemeClr>
                    </a:solidFill>
                  </a:rPr>
                  <a:t>Bereket</a:t>
                </a:r>
                <a:r>
                  <a:rPr lang="en-CA" sz="1600" dirty="0">
                    <a:solidFill>
                      <a:schemeClr val="accent3">
                        <a:lumMod val="75000"/>
                      </a:schemeClr>
                    </a:solidFill>
                  </a:rPr>
                  <a:t> A. The prevalence and risk factors of premature thelarche and pubarche in 4- to 8-year-old girls. Acta </a:t>
                </a:r>
                <a:r>
                  <a:rPr lang="en-CA" sz="1600" dirty="0" err="1">
                    <a:solidFill>
                      <a:schemeClr val="accent3">
                        <a:lumMod val="75000"/>
                      </a:schemeClr>
                    </a:solidFill>
                  </a:rPr>
                  <a:t>P.diatrica</a:t>
                </a:r>
                <a:r>
                  <a:rPr lang="en-CA" sz="1600" dirty="0">
                    <a:solidFill>
                      <a:schemeClr val="accent3">
                        <a:lumMod val="75000"/>
                      </a:schemeClr>
                    </a:solidFill>
                  </a:rPr>
                  <a:t> 2012;101:71–5.</a:t>
                </a:r>
              </a:p>
              <a:p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3F3B456-4553-2F4E-A2D3-C00831BF16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30" t="-1379" r="-2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536046DA-B9C8-6B45-872D-0C0F76009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020" y="1899757"/>
            <a:ext cx="4513128" cy="2998851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B85AB9C-3318-9141-A915-B81304EEE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224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F54C9-5C90-BB4F-976F-1C4C92DB9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İzole</a:t>
            </a:r>
            <a:r>
              <a:rPr lang="en-US" dirty="0"/>
              <a:t> </a:t>
            </a:r>
            <a:r>
              <a:rPr lang="en-US" dirty="0" err="1"/>
              <a:t>prematÜr</a:t>
            </a:r>
            <a:r>
              <a:rPr lang="en-US" dirty="0"/>
              <a:t> telarş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4FA20C-23EE-014A-A6AA-E11EE43055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000" dirty="0"/>
              <a:t>HHG </a:t>
            </a:r>
            <a:r>
              <a:rPr lang="en-US" sz="2000" dirty="0" err="1"/>
              <a:t>aksın</a:t>
            </a:r>
            <a:r>
              <a:rPr lang="en-US" sz="2000" dirty="0"/>
              <a:t> </a:t>
            </a:r>
            <a:r>
              <a:rPr lang="en-US" sz="2000" dirty="0" err="1"/>
              <a:t>kısa</a:t>
            </a:r>
            <a:r>
              <a:rPr lang="en-US" sz="2000" dirty="0"/>
              <a:t> </a:t>
            </a:r>
            <a:r>
              <a:rPr lang="en-US" sz="2000" dirty="0" err="1"/>
              <a:t>süreli</a:t>
            </a:r>
            <a:r>
              <a:rPr lang="en-US" sz="2000" dirty="0"/>
              <a:t> </a:t>
            </a:r>
            <a:r>
              <a:rPr lang="en-US" sz="2000" dirty="0" err="1"/>
              <a:t>aktivasyonu</a:t>
            </a:r>
            <a:r>
              <a:rPr lang="en-US" sz="2000" dirty="0"/>
              <a:t> ile FSH </a:t>
            </a:r>
            <a:r>
              <a:rPr lang="en-US" sz="2000" dirty="0" err="1"/>
              <a:t>salınımında</a:t>
            </a:r>
            <a:r>
              <a:rPr lang="en-US" sz="2000" dirty="0"/>
              <a:t> </a:t>
            </a:r>
            <a:r>
              <a:rPr lang="en-US" sz="2000" dirty="0" err="1"/>
              <a:t>artış</a:t>
            </a:r>
            <a:endParaRPr lang="en-US" sz="2000" dirty="0"/>
          </a:p>
          <a:p>
            <a:r>
              <a:rPr lang="en-US" sz="2000" dirty="0" err="1"/>
              <a:t>Bazı</a:t>
            </a:r>
            <a:r>
              <a:rPr lang="en-US" sz="2000" dirty="0"/>
              <a:t> </a:t>
            </a:r>
            <a:r>
              <a:rPr lang="en-US" sz="2000" dirty="0" err="1"/>
              <a:t>olgularda</a:t>
            </a:r>
            <a:r>
              <a:rPr lang="en-US" sz="2000" dirty="0"/>
              <a:t> </a:t>
            </a:r>
            <a:r>
              <a:rPr lang="en-US" sz="2000" dirty="0" err="1"/>
              <a:t>östrojenin</a:t>
            </a:r>
            <a:r>
              <a:rPr lang="en-US" sz="2000" dirty="0"/>
              <a:t> </a:t>
            </a:r>
            <a:r>
              <a:rPr lang="en-US" sz="2000" dirty="0" err="1"/>
              <a:t>ovaryan</a:t>
            </a:r>
            <a:r>
              <a:rPr lang="en-US" sz="2000" dirty="0"/>
              <a:t> </a:t>
            </a:r>
            <a:r>
              <a:rPr lang="en-US" sz="2000" dirty="0" err="1"/>
              <a:t>salınımı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ekzojen</a:t>
            </a:r>
            <a:r>
              <a:rPr lang="en-US" sz="2000" dirty="0"/>
              <a:t> </a:t>
            </a:r>
            <a:r>
              <a:rPr lang="en-US" sz="2000" dirty="0" err="1"/>
              <a:t>alımı</a:t>
            </a:r>
            <a:r>
              <a:rPr lang="en-US" sz="2000" dirty="0"/>
              <a:t> ile </a:t>
            </a:r>
          </a:p>
          <a:p>
            <a:r>
              <a:rPr lang="en-US" sz="2000" dirty="0" err="1"/>
              <a:t>Yüksek</a:t>
            </a:r>
            <a:r>
              <a:rPr lang="en-US" sz="2000" dirty="0"/>
              <a:t> VKİ risk </a:t>
            </a:r>
            <a:r>
              <a:rPr lang="en-US" sz="2000" dirty="0" err="1"/>
              <a:t>faktörü</a:t>
            </a:r>
            <a:r>
              <a:rPr lang="en-US" sz="2000" dirty="0"/>
              <a:t> (</a:t>
            </a:r>
            <a:r>
              <a:rPr lang="en-US" sz="2000" dirty="0" err="1"/>
              <a:t>özellikle</a:t>
            </a:r>
            <a:r>
              <a:rPr lang="en-US" sz="2000" dirty="0"/>
              <a:t>  &gt; 2 </a:t>
            </a:r>
            <a:r>
              <a:rPr lang="en-US" sz="2000" dirty="0" err="1"/>
              <a:t>yaş</a:t>
            </a:r>
            <a:r>
              <a:rPr lang="en-US" sz="2000" dirty="0"/>
              <a:t>) </a:t>
            </a:r>
            <a:r>
              <a:rPr lang="en-US" sz="2000" dirty="0">
                <a:sym typeface="Wingdings" pitchFamily="2" charset="2"/>
              </a:rPr>
              <a:t> leptin  GnRH</a:t>
            </a:r>
            <a:endParaRPr lang="en-US" sz="2000" dirty="0"/>
          </a:p>
          <a:p>
            <a:r>
              <a:rPr lang="en-US" sz="2000" dirty="0" err="1"/>
              <a:t>Endokrin</a:t>
            </a:r>
            <a:r>
              <a:rPr lang="en-US" sz="2000" dirty="0"/>
              <a:t> </a:t>
            </a:r>
            <a:r>
              <a:rPr lang="en-US" sz="2000" dirty="0" err="1"/>
              <a:t>bozucu</a:t>
            </a:r>
            <a:r>
              <a:rPr lang="en-US" sz="2000" dirty="0"/>
              <a:t> </a:t>
            </a:r>
            <a:r>
              <a:rPr lang="en-US" sz="2000" dirty="0" err="1"/>
              <a:t>kimyasallar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ftalat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esterleri</a:t>
            </a:r>
            <a:r>
              <a:rPr lang="en-US" sz="2000" dirty="0">
                <a:sym typeface="Wingdings" pitchFamily="2" charset="2"/>
              </a:rPr>
              <a:t>, pestisid, </a:t>
            </a:r>
            <a:r>
              <a:rPr lang="en-US" sz="2000" dirty="0" err="1">
                <a:sym typeface="Wingdings" pitchFamily="2" charset="2"/>
              </a:rPr>
              <a:t>fitoöstrojenler</a:t>
            </a:r>
            <a:endParaRPr lang="en-US" sz="2000" dirty="0">
              <a:sym typeface="Wingdings" pitchFamily="2" charset="2"/>
            </a:endParaRPr>
          </a:p>
          <a:p>
            <a:r>
              <a:rPr lang="en-US" sz="2000" dirty="0"/>
              <a:t>Neonatal telarş: </a:t>
            </a:r>
            <a:r>
              <a:rPr lang="en-US" sz="2000" dirty="0">
                <a:sym typeface="Wingdings" pitchFamily="2" charset="2"/>
              </a:rPr>
              <a:t>maternal </a:t>
            </a:r>
            <a:r>
              <a:rPr lang="en-US" sz="2000" dirty="0" err="1">
                <a:sym typeface="Wingdings" pitchFamily="2" charset="2"/>
              </a:rPr>
              <a:t>hormonların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etkisi</a:t>
            </a:r>
            <a:r>
              <a:rPr lang="en-US" sz="2000" dirty="0">
                <a:sym typeface="Wingdings" pitchFamily="2" charset="2"/>
              </a:rPr>
              <a:t> ile ilk 1-2 </a:t>
            </a:r>
            <a:r>
              <a:rPr lang="en-US" sz="2000" dirty="0" err="1">
                <a:sym typeface="Wingdings" pitchFamily="2" charset="2"/>
              </a:rPr>
              <a:t>ayda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oluşur</a:t>
            </a:r>
            <a:r>
              <a:rPr lang="en-US" sz="2000" dirty="0">
                <a:sym typeface="Wingdings" pitchFamily="2" charset="2"/>
              </a:rPr>
              <a:t>, </a:t>
            </a:r>
            <a:r>
              <a:rPr lang="en-US" sz="2000" dirty="0" err="1">
                <a:sym typeface="Wingdings" pitchFamily="2" charset="2"/>
              </a:rPr>
              <a:t>spontan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gerileme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eğiliminde</a:t>
            </a:r>
            <a:endParaRPr lang="en-US" sz="2000" dirty="0">
              <a:sym typeface="Wingdings" pitchFamily="2" charset="2"/>
            </a:endParaRPr>
          </a:p>
          <a:p>
            <a:endParaRPr lang="en-US" sz="2000" dirty="0">
              <a:sym typeface="Wingdings" pitchFamily="2" charset="2"/>
            </a:endParaRPr>
          </a:p>
          <a:p>
            <a:pPr marL="0" indent="0">
              <a:buNone/>
            </a:pP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Çiçek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D,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Savas-Erdeve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S,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Cetinkaya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S,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Aycan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Z. Clinical follow-up data and the rate of development of precocious and rapidly progressive puberty in patients with premature thelarche. J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Pediatr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Endocrinol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Metab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. 2018 Mar 28;31(3):305-312</a:t>
            </a:r>
          </a:p>
          <a:p>
            <a:endParaRPr lang="en-US" sz="20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43C8A6A-8C57-7F43-8BB0-4356A392E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1673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82F8-81DA-ED44-B23A-03C29BF6A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İzole </a:t>
            </a:r>
            <a:r>
              <a:rPr lang="en-US" dirty="0" err="1"/>
              <a:t>prematÜr</a:t>
            </a:r>
            <a:r>
              <a:rPr lang="en-US" dirty="0"/>
              <a:t> telarş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D4DA0-3780-5543-8265-605880D50F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 sz="2000" dirty="0"/>
              <a:t>Kemik </a:t>
            </a:r>
            <a:r>
              <a:rPr lang="en-US" sz="2000" dirty="0" err="1"/>
              <a:t>yaşı</a:t>
            </a:r>
            <a:r>
              <a:rPr lang="en-US" sz="2000" dirty="0"/>
              <a:t> </a:t>
            </a:r>
            <a:r>
              <a:rPr lang="en-US" sz="2000" dirty="0" err="1"/>
              <a:t>kronolojik</a:t>
            </a:r>
            <a:r>
              <a:rPr lang="en-US" sz="2000" dirty="0"/>
              <a:t> </a:t>
            </a:r>
            <a:r>
              <a:rPr lang="en-US" sz="2000" dirty="0" err="1"/>
              <a:t>yaş</a:t>
            </a:r>
            <a:r>
              <a:rPr lang="en-US" sz="2000" dirty="0"/>
              <a:t> ile </a:t>
            </a:r>
            <a:r>
              <a:rPr lang="en-US" sz="2000" dirty="0" err="1"/>
              <a:t>uyumlu</a:t>
            </a:r>
            <a:r>
              <a:rPr lang="en-US" sz="2000" dirty="0"/>
              <a:t> (&lt; 2SD, &lt; 2 </a:t>
            </a:r>
            <a:r>
              <a:rPr lang="en-US" sz="2000" dirty="0" err="1"/>
              <a:t>yıl</a:t>
            </a:r>
            <a:r>
              <a:rPr lang="en-US" sz="2000" dirty="0"/>
              <a:t>, &lt; %120 </a:t>
            </a:r>
            <a:r>
              <a:rPr lang="en-US" sz="2000" dirty="0" err="1"/>
              <a:t>yaş</a:t>
            </a:r>
            <a:r>
              <a:rPr lang="en-US" sz="2000" dirty="0"/>
              <a:t>)</a:t>
            </a:r>
          </a:p>
          <a:p>
            <a:r>
              <a:rPr lang="en-US" sz="2000" dirty="0" err="1"/>
              <a:t>Büyüme</a:t>
            </a:r>
            <a:r>
              <a:rPr lang="en-US" sz="2000" dirty="0"/>
              <a:t> </a:t>
            </a:r>
            <a:r>
              <a:rPr lang="en-US" sz="2000" dirty="0" err="1"/>
              <a:t>hızı</a:t>
            </a:r>
            <a:r>
              <a:rPr lang="en-US" sz="2000" dirty="0"/>
              <a:t> (&lt; 95. </a:t>
            </a:r>
            <a:r>
              <a:rPr lang="en-US" sz="2000" dirty="0" err="1"/>
              <a:t>persantil</a:t>
            </a:r>
            <a:r>
              <a:rPr lang="en-US" sz="2000" dirty="0"/>
              <a:t>, &lt; 6cm/</a:t>
            </a:r>
            <a:r>
              <a:rPr lang="en-US" sz="2000" dirty="0" err="1"/>
              <a:t>yıl</a:t>
            </a:r>
            <a:r>
              <a:rPr lang="en-US" sz="2000" dirty="0"/>
              <a:t>)</a:t>
            </a:r>
          </a:p>
          <a:p>
            <a:r>
              <a:rPr lang="en-US" sz="2000" dirty="0"/>
              <a:t>Serum LH (&lt; 0,2 IU/mL)  ve </a:t>
            </a:r>
            <a:r>
              <a:rPr lang="en-US" sz="2000" dirty="0" err="1"/>
              <a:t>östradiol</a:t>
            </a:r>
            <a:r>
              <a:rPr lang="en-US" sz="2000" dirty="0"/>
              <a:t> </a:t>
            </a:r>
            <a:r>
              <a:rPr lang="en-US" sz="2000" dirty="0" err="1"/>
              <a:t>seviyeleri</a:t>
            </a:r>
            <a:r>
              <a:rPr lang="en-US" sz="2000" dirty="0"/>
              <a:t> prepubertal (2 </a:t>
            </a:r>
            <a:r>
              <a:rPr lang="en-US" sz="2000" dirty="0" err="1"/>
              <a:t>yaş</a:t>
            </a:r>
            <a:r>
              <a:rPr lang="en-US" sz="2000" dirty="0"/>
              <a:t> </a:t>
            </a:r>
            <a:r>
              <a:rPr lang="en-US" sz="2000" dirty="0" err="1"/>
              <a:t>altı</a:t>
            </a:r>
            <a:r>
              <a:rPr lang="en-US" sz="2000" dirty="0"/>
              <a:t> hasta </a:t>
            </a:r>
            <a:r>
              <a:rPr lang="en-US" sz="2000" dirty="0" err="1"/>
              <a:t>grubunda</a:t>
            </a:r>
            <a:r>
              <a:rPr lang="en-US" sz="2000" dirty="0"/>
              <a:t> </a:t>
            </a:r>
            <a:r>
              <a:rPr lang="en-US" sz="2000" dirty="0" err="1"/>
              <a:t>yüksek</a:t>
            </a:r>
            <a:r>
              <a:rPr lang="en-US" sz="2000" dirty="0"/>
              <a:t> </a:t>
            </a:r>
            <a:r>
              <a:rPr lang="en-US" sz="2000" dirty="0" err="1"/>
              <a:t>olabilir</a:t>
            </a:r>
            <a:r>
              <a:rPr lang="en-US" sz="2000" dirty="0"/>
              <a:t>)</a:t>
            </a:r>
          </a:p>
          <a:p>
            <a:r>
              <a:rPr lang="en-US" sz="2000" dirty="0"/>
              <a:t>GnRH </a:t>
            </a:r>
            <a:r>
              <a:rPr lang="en-US" sz="2000" dirty="0" err="1"/>
              <a:t>stimülasyon</a:t>
            </a:r>
            <a:r>
              <a:rPr lang="en-US" sz="2000" dirty="0"/>
              <a:t> </a:t>
            </a:r>
            <a:r>
              <a:rPr lang="en-US" sz="2000" dirty="0" err="1"/>
              <a:t>testine</a:t>
            </a:r>
            <a:r>
              <a:rPr lang="en-US" sz="2000" dirty="0"/>
              <a:t> FSH </a:t>
            </a:r>
            <a:r>
              <a:rPr lang="en-US" sz="2000" dirty="0" err="1"/>
              <a:t>baskın</a:t>
            </a:r>
            <a:r>
              <a:rPr lang="en-US" sz="2000" dirty="0"/>
              <a:t>  </a:t>
            </a:r>
            <a:r>
              <a:rPr lang="en-US" sz="2000" dirty="0" err="1"/>
              <a:t>yanıt</a:t>
            </a:r>
            <a:r>
              <a:rPr lang="en-US" sz="2000" dirty="0"/>
              <a:t> </a:t>
            </a:r>
          </a:p>
          <a:p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5D7CE1-70DF-3242-AAED-456FF9B55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1791" y="3627621"/>
            <a:ext cx="2139015" cy="30524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39F329-FBC0-CF4F-A07C-71E2C8E83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104" y="3627621"/>
            <a:ext cx="2119178" cy="30524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61DA84-D05C-A448-BA51-8422062A6B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9805" y="5242467"/>
            <a:ext cx="2885790" cy="143764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33751486-E48F-044E-9E35-223EE2CE2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926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022B1-3811-E34A-801C-12EE42122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İzole</a:t>
            </a:r>
            <a:r>
              <a:rPr lang="en-US" dirty="0"/>
              <a:t> </a:t>
            </a:r>
            <a:r>
              <a:rPr lang="en-US" dirty="0" err="1"/>
              <a:t>prematÜr</a:t>
            </a:r>
            <a:r>
              <a:rPr lang="en-US" dirty="0"/>
              <a:t> telarş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D10A4-6793-6049-A054-26DEC2455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000" dirty="0"/>
              <a:t>Genellikle </a:t>
            </a:r>
            <a:r>
              <a:rPr lang="en-US" sz="2000" dirty="0" err="1"/>
              <a:t>spontan</a:t>
            </a:r>
            <a:r>
              <a:rPr lang="en-US" sz="2000" dirty="0"/>
              <a:t> </a:t>
            </a:r>
            <a:r>
              <a:rPr lang="en-US" sz="2000" dirty="0" err="1"/>
              <a:t>olarak</a:t>
            </a:r>
            <a:r>
              <a:rPr lang="en-US" sz="2000" dirty="0"/>
              <a:t> </a:t>
            </a:r>
            <a:r>
              <a:rPr lang="en-US" sz="2000" dirty="0" err="1"/>
              <a:t>geriler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ilerlemez</a:t>
            </a:r>
            <a:endParaRPr lang="en-US" sz="2000" dirty="0"/>
          </a:p>
          <a:p>
            <a:r>
              <a:rPr lang="en-US" sz="2000" dirty="0" err="1"/>
              <a:t>Ancak</a:t>
            </a:r>
            <a:r>
              <a:rPr lang="en-US" sz="2000" dirty="0"/>
              <a:t> </a:t>
            </a:r>
            <a:r>
              <a:rPr lang="en-US" sz="2000" dirty="0" err="1"/>
              <a:t>vakaların</a:t>
            </a:r>
            <a:r>
              <a:rPr lang="en-US" sz="2000" dirty="0"/>
              <a:t> %10-18,4’ünde </a:t>
            </a:r>
            <a:r>
              <a:rPr lang="en-US" sz="2000" dirty="0" err="1"/>
              <a:t>santral</a:t>
            </a:r>
            <a:r>
              <a:rPr lang="en-US" sz="2000" dirty="0"/>
              <a:t> </a:t>
            </a:r>
            <a:r>
              <a:rPr lang="en-US" sz="2000" dirty="0" err="1"/>
              <a:t>puberte</a:t>
            </a:r>
            <a:r>
              <a:rPr lang="en-US" sz="2000" dirty="0"/>
              <a:t> </a:t>
            </a:r>
            <a:r>
              <a:rPr lang="en-US" sz="2000" dirty="0" err="1"/>
              <a:t>prekoks</a:t>
            </a:r>
            <a:r>
              <a:rPr lang="en-US" sz="2000" dirty="0"/>
              <a:t> (SPP) </a:t>
            </a:r>
            <a:r>
              <a:rPr lang="en-US" sz="2000" dirty="0" err="1"/>
              <a:t>gelişebilir</a:t>
            </a:r>
            <a:r>
              <a:rPr lang="en-US" sz="2000" dirty="0"/>
              <a:t>! </a:t>
            </a:r>
            <a:endParaRPr lang="en-CA" sz="2000" dirty="0">
              <a:sym typeface="Wingdings" pitchFamily="2" charset="2"/>
            </a:endParaRPr>
          </a:p>
          <a:p>
            <a:r>
              <a:rPr lang="en-CA" sz="2000" dirty="0" err="1">
                <a:sym typeface="Wingdings" pitchFamily="2" charset="2"/>
              </a:rPr>
              <a:t>Yüksek</a:t>
            </a:r>
            <a:r>
              <a:rPr lang="en-CA" sz="2000" dirty="0">
                <a:sym typeface="Wingdings" pitchFamily="2" charset="2"/>
              </a:rPr>
              <a:t> BMI  ve &gt; 2 </a:t>
            </a:r>
            <a:r>
              <a:rPr lang="en-CA" sz="2000" dirty="0" err="1">
                <a:sym typeface="Wingdings" pitchFamily="2" charset="2"/>
              </a:rPr>
              <a:t>yaş</a:t>
            </a:r>
            <a:r>
              <a:rPr lang="en-CA" sz="2000" dirty="0">
                <a:sym typeface="Wingdings" pitchFamily="2" charset="2"/>
              </a:rPr>
              <a:t> </a:t>
            </a:r>
            <a:r>
              <a:rPr lang="en-CA" sz="2000" dirty="0" err="1">
                <a:sym typeface="Wingdings" pitchFamily="2" charset="2"/>
              </a:rPr>
              <a:t>sonrası</a:t>
            </a:r>
            <a:r>
              <a:rPr lang="en-CA" sz="2000" dirty="0">
                <a:sym typeface="Wingdings" pitchFamily="2" charset="2"/>
              </a:rPr>
              <a:t> </a:t>
            </a:r>
            <a:r>
              <a:rPr lang="en-CA" sz="2000" dirty="0" err="1">
                <a:sym typeface="Wingdings" pitchFamily="2" charset="2"/>
              </a:rPr>
              <a:t>oluşum</a:t>
            </a:r>
            <a:r>
              <a:rPr lang="en-CA" sz="2000" dirty="0">
                <a:sym typeface="Wingdings" pitchFamily="2" charset="2"/>
              </a:rPr>
              <a:t> risk </a:t>
            </a:r>
            <a:r>
              <a:rPr lang="en-CA" sz="2000" dirty="0" err="1">
                <a:sym typeface="Wingdings" pitchFamily="2" charset="2"/>
              </a:rPr>
              <a:t>faktörleri</a:t>
            </a:r>
            <a:r>
              <a:rPr lang="en-CA" sz="2000" dirty="0">
                <a:sym typeface="Wingdings" pitchFamily="2" charset="2"/>
              </a:rPr>
              <a:t> </a:t>
            </a:r>
          </a:p>
          <a:p>
            <a:endParaRPr lang="en-CA" sz="2000" dirty="0">
              <a:solidFill>
                <a:schemeClr val="accent3">
                  <a:lumMod val="75000"/>
                </a:schemeClr>
              </a:solidFill>
              <a:sym typeface="Wingdings" pitchFamily="2" charset="2"/>
            </a:endParaRPr>
          </a:p>
          <a:p>
            <a:endParaRPr lang="en-CA" sz="2000" dirty="0">
              <a:solidFill>
                <a:schemeClr val="accent3">
                  <a:lumMod val="75000"/>
                </a:schemeClr>
              </a:solidFill>
              <a:sym typeface="Wingdings" pitchFamily="2" charset="2"/>
            </a:endParaRPr>
          </a:p>
          <a:p>
            <a:pPr marL="0" indent="0">
              <a:buNone/>
            </a:pP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Verrotti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A, Ferrari M,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Morgese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G,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Charelli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F. Premature thelarche: a long-term follow-up.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Gynecol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Endocrinol 1996;10:241–7.</a:t>
            </a:r>
          </a:p>
          <a:p>
            <a:pPr marL="0" indent="0">
              <a:buNone/>
            </a:pP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de Vries L,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Guz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-Mark A, Lazar L,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Reches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 A, Phillip M. Premature thelarche: age at presentation affects clinical course but not clinical characteristics or risk to progress to precocious puberty.  J </a:t>
            </a:r>
            <a:r>
              <a:rPr lang="en-CA" sz="1600" dirty="0" err="1">
                <a:solidFill>
                  <a:schemeClr val="accent3">
                    <a:lumMod val="75000"/>
                  </a:schemeClr>
                </a:solidFill>
              </a:rPr>
              <a:t>Pediatr</a:t>
            </a:r>
            <a:r>
              <a:rPr lang="en-CA" sz="1600" dirty="0">
                <a:solidFill>
                  <a:schemeClr val="accent3">
                    <a:lumMod val="75000"/>
                  </a:schemeClr>
                </a:solidFill>
              </a:rPr>
              <a:t>. 2010 Mar;156(3):466-71</a:t>
            </a:r>
          </a:p>
          <a:p>
            <a:pPr marL="0" indent="0">
              <a:buNone/>
            </a:pPr>
            <a:endParaRPr lang="en-CA" sz="16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DD3CB31-A216-8D4E-8819-C7351F1EA3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120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1C749-0C8D-B14C-862F-2B7D5F6F2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Progrese</a:t>
            </a:r>
            <a:r>
              <a:rPr lang="en-US" dirty="0"/>
              <a:t> </a:t>
            </a:r>
            <a:r>
              <a:rPr lang="en-US" dirty="0" err="1"/>
              <a:t>olmayan</a:t>
            </a:r>
            <a:r>
              <a:rPr lang="en-US" dirty="0"/>
              <a:t>/</a:t>
            </a:r>
            <a:r>
              <a:rPr lang="en-US" dirty="0" err="1"/>
              <a:t>yavaş</a:t>
            </a:r>
            <a:r>
              <a:rPr lang="en-US" dirty="0"/>
              <a:t> </a:t>
            </a:r>
            <a:r>
              <a:rPr lang="en-US" dirty="0" err="1"/>
              <a:t>progresİf</a:t>
            </a:r>
            <a:r>
              <a:rPr lang="en-US" dirty="0"/>
              <a:t> </a:t>
            </a:r>
            <a:r>
              <a:rPr lang="en-US" dirty="0" err="1"/>
              <a:t>erken</a:t>
            </a:r>
            <a:r>
              <a:rPr lang="en-US" dirty="0"/>
              <a:t> </a:t>
            </a:r>
            <a:r>
              <a:rPr lang="en-US" dirty="0" err="1"/>
              <a:t>puberte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5A02D-5459-E342-9F6D-950352BAC7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000" dirty="0"/>
              <a:t>SPP </a:t>
            </a:r>
            <a:r>
              <a:rPr lang="en-US" sz="2000" dirty="0" err="1"/>
              <a:t>bulguları</a:t>
            </a:r>
            <a:r>
              <a:rPr lang="en-US" sz="2000" dirty="0"/>
              <a:t> ile başvuran </a:t>
            </a:r>
            <a:r>
              <a:rPr lang="en-US" sz="2000" dirty="0" err="1"/>
              <a:t>hastada</a:t>
            </a:r>
            <a:r>
              <a:rPr lang="en-US" sz="2000" dirty="0"/>
              <a:t> pubertal </a:t>
            </a:r>
            <a:r>
              <a:rPr lang="en-US" sz="2000" dirty="0" err="1"/>
              <a:t>gelişimin</a:t>
            </a:r>
            <a:r>
              <a:rPr lang="en-US" sz="2000" dirty="0"/>
              <a:t> </a:t>
            </a:r>
            <a:r>
              <a:rPr lang="en-US" sz="2000" dirty="0" err="1"/>
              <a:t>durması</a:t>
            </a:r>
            <a:r>
              <a:rPr lang="en-US" sz="2000" dirty="0"/>
              <a:t> </a:t>
            </a:r>
            <a:r>
              <a:rPr lang="en-US" sz="2000" dirty="0" err="1"/>
              <a:t>veya</a:t>
            </a:r>
            <a:r>
              <a:rPr lang="en-US" sz="2000" dirty="0"/>
              <a:t> </a:t>
            </a:r>
            <a:r>
              <a:rPr lang="en-US" sz="2000" dirty="0" err="1"/>
              <a:t>çok</a:t>
            </a:r>
            <a:r>
              <a:rPr lang="en-US" sz="2000" dirty="0"/>
              <a:t> </a:t>
            </a:r>
            <a:r>
              <a:rPr lang="en-US" sz="2000" dirty="0" err="1"/>
              <a:t>yavaş</a:t>
            </a:r>
            <a:r>
              <a:rPr lang="en-US" sz="2000" dirty="0"/>
              <a:t> </a:t>
            </a:r>
            <a:r>
              <a:rPr lang="en-US" sz="2000" dirty="0" err="1"/>
              <a:t>progresyonu</a:t>
            </a:r>
            <a:endParaRPr lang="en-US" sz="2000" dirty="0"/>
          </a:p>
          <a:p>
            <a:r>
              <a:rPr lang="en-US" sz="2000" dirty="0"/>
              <a:t>Kemik </a:t>
            </a:r>
            <a:r>
              <a:rPr lang="en-US" sz="2000" dirty="0" err="1"/>
              <a:t>yaşındaki</a:t>
            </a:r>
            <a:r>
              <a:rPr lang="en-US" sz="2000" dirty="0"/>
              <a:t> fark &lt; 2 SD</a:t>
            </a:r>
          </a:p>
          <a:p>
            <a:r>
              <a:rPr lang="en-US" sz="2000" dirty="0"/>
              <a:t>GnRH </a:t>
            </a:r>
            <a:r>
              <a:rPr lang="en-US" sz="2000" dirty="0" err="1"/>
              <a:t>stimülasyon</a:t>
            </a:r>
            <a:r>
              <a:rPr lang="en-US" sz="2000" dirty="0"/>
              <a:t> </a:t>
            </a:r>
            <a:r>
              <a:rPr lang="en-US" sz="2000" dirty="0" err="1"/>
              <a:t>testine</a:t>
            </a:r>
            <a:r>
              <a:rPr lang="en-US" sz="2000" dirty="0"/>
              <a:t> FSH </a:t>
            </a:r>
            <a:r>
              <a:rPr lang="en-US" sz="2000" dirty="0" err="1"/>
              <a:t>baskın</a:t>
            </a:r>
            <a:r>
              <a:rPr lang="en-US" sz="2000" dirty="0"/>
              <a:t> </a:t>
            </a:r>
            <a:r>
              <a:rPr lang="en-US" sz="2000" dirty="0" err="1"/>
              <a:t>yanıt</a:t>
            </a:r>
            <a:r>
              <a:rPr lang="en-US" sz="2000" dirty="0"/>
              <a:t> </a:t>
            </a:r>
          </a:p>
          <a:p>
            <a:r>
              <a:rPr lang="en-US" sz="2000" dirty="0" err="1"/>
              <a:t>Erişkin</a:t>
            </a:r>
            <a:r>
              <a:rPr lang="en-US" sz="2000" dirty="0"/>
              <a:t> boy </a:t>
            </a:r>
            <a:r>
              <a:rPr lang="en-US" sz="2000" dirty="0" err="1"/>
              <a:t>etkilenmediğinden</a:t>
            </a:r>
            <a:r>
              <a:rPr lang="en-US" sz="2000" dirty="0"/>
              <a:t> </a:t>
            </a:r>
            <a:r>
              <a:rPr lang="en-US" sz="2000" dirty="0" err="1"/>
              <a:t>GnRHa</a:t>
            </a:r>
            <a:r>
              <a:rPr lang="en-US" sz="2000" dirty="0"/>
              <a:t> </a:t>
            </a:r>
            <a:r>
              <a:rPr lang="en-US" sz="2000" dirty="0" err="1"/>
              <a:t>tedavisi</a:t>
            </a:r>
            <a:r>
              <a:rPr lang="en-US" sz="2000" dirty="0"/>
              <a:t> </a:t>
            </a:r>
            <a:r>
              <a:rPr lang="en-US" sz="2000" dirty="0" err="1"/>
              <a:t>endike</a:t>
            </a:r>
            <a:r>
              <a:rPr lang="en-US" sz="2000" dirty="0"/>
              <a:t> </a:t>
            </a:r>
            <a:r>
              <a:rPr lang="en-US" sz="2000" dirty="0" err="1"/>
              <a:t>değil</a:t>
            </a:r>
            <a:endParaRPr lang="en-US" sz="2000" dirty="0"/>
          </a:p>
          <a:p>
            <a:r>
              <a:rPr lang="en-US" sz="2000" dirty="0"/>
              <a:t>Pubertal </a:t>
            </a:r>
            <a:r>
              <a:rPr lang="en-US" sz="2000" dirty="0" err="1"/>
              <a:t>gelişimin</a:t>
            </a:r>
            <a:r>
              <a:rPr lang="en-US" sz="2000" dirty="0"/>
              <a:t> </a:t>
            </a:r>
            <a:r>
              <a:rPr lang="en-US" sz="2000" dirty="0" err="1"/>
              <a:t>klinik</a:t>
            </a:r>
            <a:r>
              <a:rPr lang="en-US" sz="2000" dirty="0"/>
              <a:t> </a:t>
            </a:r>
            <a:r>
              <a:rPr lang="en-US" sz="2000" dirty="0" err="1"/>
              <a:t>takibi</a:t>
            </a:r>
            <a:r>
              <a:rPr lang="en-US" sz="2000" dirty="0"/>
              <a:t> </a:t>
            </a:r>
            <a:r>
              <a:rPr lang="en-US" sz="2000" dirty="0" err="1"/>
              <a:t>önemli</a:t>
            </a:r>
            <a:r>
              <a:rPr lang="en-US" sz="2000" dirty="0"/>
              <a:t> (3-6 ay)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095547-D565-7746-BD38-8B825E667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2444" y="3358116"/>
            <a:ext cx="2638363" cy="33949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55FF3A-3D66-BE45-A8C9-906726B3A3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4642167"/>
            <a:ext cx="2695169" cy="2110902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AABB80E9-9E4F-B347-81E5-410D25C03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9455470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Dividend</Template>
  <TotalTime>1228</TotalTime>
  <Words>1649</Words>
  <Application>Microsoft Macintosh PowerPoint</Application>
  <PresentationFormat>Widescreen</PresentationFormat>
  <Paragraphs>200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Cambria Math</vt:lpstr>
      <vt:lpstr>Gill Sans MT</vt:lpstr>
      <vt:lpstr>Wingdings</vt:lpstr>
      <vt:lpstr>Wingdings 2</vt:lpstr>
      <vt:lpstr>Dividend</vt:lpstr>
      <vt:lpstr> puberte prekoks  puberte gelİşİm varyantları Perİferİk puberte prekoks </vt:lpstr>
      <vt:lpstr>PowerPoint Presentation</vt:lpstr>
      <vt:lpstr>Pubertal gelİşİm/puberte prekoks</vt:lpstr>
      <vt:lpstr>Pubertal gelİşİm/puberte prekoks</vt:lpstr>
      <vt:lpstr>İzole prematÜr telarş</vt:lpstr>
      <vt:lpstr>İzole prematÜr telarş</vt:lpstr>
      <vt:lpstr>İzole prematÜr telarş</vt:lpstr>
      <vt:lpstr>İzole prematÜr telarş</vt:lpstr>
      <vt:lpstr>Progrese olmayan/yavaş progresİf erken puberte</vt:lpstr>
      <vt:lpstr>AMH</vt:lpstr>
      <vt:lpstr>Prematür adrenarş</vt:lpstr>
      <vt:lpstr>Prematür adrenarş</vt:lpstr>
      <vt:lpstr>Prematür adrenarş</vt:lpstr>
      <vt:lpstr>Prematür adrenarş</vt:lpstr>
      <vt:lpstr>Prematür adrenarş</vt:lpstr>
      <vt:lpstr>Konjenİtal adrenal hİperplazİ</vt:lpstr>
      <vt:lpstr>benİgn prepubertal vagİnal Kanama İzole prematür menarş</vt:lpstr>
      <vt:lpstr>benİgn prepubertal vagİnal Kanama İzole prematür menarş</vt:lpstr>
      <vt:lpstr>Erken puberte ve Psİkososyal stres</vt:lpstr>
      <vt:lpstr>Erken puberte ve Psİkososyal stres</vt:lpstr>
      <vt:lpstr>Erken puberte ve Psİkososyal stres</vt:lpstr>
      <vt:lpstr>Menstrüel süpresyon</vt:lpstr>
      <vt:lpstr>Perİferİk erken puberte</vt:lpstr>
      <vt:lpstr>Perİferİk erken puberte</vt:lpstr>
      <vt:lpstr>Fonksİyonel over kİstelerİ</vt:lpstr>
      <vt:lpstr>McCune-Albright sendromu</vt:lpstr>
      <vt:lpstr>McCune-Albright sendromu</vt:lpstr>
      <vt:lpstr>Perİferİk erken puberte</vt:lpstr>
      <vt:lpstr>Perİferİk erken puberte</vt:lpstr>
      <vt:lpstr>Teşekkürler 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Erken puberte  perİferİk Erken Puberte Erken pubertal gelİşİm Varyantları </dc:title>
  <dc:creator>Microsoft Office User</dc:creator>
  <cp:lastModifiedBy>Microsoft Office User</cp:lastModifiedBy>
  <cp:revision>216</cp:revision>
  <dcterms:created xsi:type="dcterms:W3CDTF">2018-12-15T12:27:21Z</dcterms:created>
  <dcterms:modified xsi:type="dcterms:W3CDTF">2018-12-23T08:08:38Z</dcterms:modified>
</cp:coreProperties>
</file>